
<file path=[Content_Types].xml><?xml version="1.0" encoding="utf-8"?>
<Types xmlns="http://schemas.openxmlformats.org/package/2006/content-types">
  <Default Extension="9275FF70" ContentType="image/png"/>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61" r:id="rId2"/>
    <p:sldId id="326" r:id="rId3"/>
    <p:sldId id="328" r:id="rId4"/>
    <p:sldId id="329" r:id="rId5"/>
    <p:sldId id="262" r:id="rId6"/>
    <p:sldId id="267" r:id="rId7"/>
    <p:sldId id="330" r:id="rId8"/>
    <p:sldId id="265" r:id="rId9"/>
    <p:sldId id="331" r:id="rId10"/>
    <p:sldId id="332" r:id="rId11"/>
    <p:sldId id="269" r:id="rId12"/>
    <p:sldId id="337" r:id="rId13"/>
    <p:sldId id="338" r:id="rId14"/>
    <p:sldId id="339" r:id="rId15"/>
    <p:sldId id="276" r:id="rId16"/>
    <p:sldId id="334" r:id="rId17"/>
    <p:sldId id="335" r:id="rId18"/>
    <p:sldId id="336" r:id="rId19"/>
    <p:sldId id="340" r:id="rId20"/>
    <p:sldId id="333" r:id="rId21"/>
    <p:sldId id="32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942"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B2EFBB-0BCC-4A1D-9ED8-84B8867ABABE}" type="datetimeFigureOut">
              <a:rPr lang="en-IN" smtClean="0"/>
              <a:t>20-01-2026</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IN"/>
              <a:t>1</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1/20/2026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2762515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830080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DE05F-9FC2-7DBC-7841-2CE8DA1DD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27D636-6185-222A-4749-66A51D203E8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B2DE941-C763-003A-308C-013C146B817E}"/>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F05F156-DE88-59E7-DEBF-A8E98534CD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BF2E9864-9E4E-C724-CA2F-E3C3BD45FDA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780687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1932F-2C99-94D0-B85A-73DFFC8DEF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C74D8-ED95-76E5-CC6B-4F367ADF49E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B3BD866-14A2-26DF-406C-BEC755CF1DB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DDDB27F-9E76-BD2B-D493-A3A8F1D416D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8446239-1E00-23BD-9BC9-2413DE14A06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30003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7ADD4-3049-3A34-FBF5-50B9E5E5CD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75D978-C35A-C769-7A0C-ED4CD8E72CE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2B4BE0-EE63-284D-56A9-B74E6DCF7A8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14CB695-7814-CF01-3710-21D919ED767A}"/>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1E631CD-6BF9-74CF-366B-ACDA51891D94}"/>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247250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830080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718241-AB5E-D424-07DB-3B43BCDACA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C7AEE5-D2D2-1022-32C8-86FE7DB15F9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08E11F-DC30-7111-A19C-6DD219A4455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090FEE99-B4B9-501D-FDC5-1774C894EC6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F2D6813-CEF1-4EA5-7B72-6F4B32C90E6F}"/>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890536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F266F-ED1E-962C-EEB8-F6CDC59F4E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2D20E-A5A5-EDF6-77FD-F3FD7ECFDCD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3E81395-686D-FDB6-C86B-EAF29B4314C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E0973985-4609-37D8-B4E1-B35EE453669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C53D53A2-D195-3A04-BB12-E52C93E70DBC}"/>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4265684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89102-4291-4F69-0FE4-24C6B9F0B7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D5AB92-5CD4-9879-02D1-EDCB942E90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A9951B1-6118-DE15-DA40-ECC2624CDC8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CFDB703B-1C4A-D39E-7C14-4DC4CF895C3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92D35E63-DC5E-CA5E-47F8-E30171DA33BA}"/>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951423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7ED10-0A95-62D9-8447-A39777CBA6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D590E-F248-72C1-C902-2E75910938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5D09022-7914-4BFA-8120-C19B44855C5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79FF0F7-F753-F763-C18F-5E0967C7DA4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5C6C3E8F-56F1-6AB0-D3CE-481180589AE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14862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89545-A543-35B9-B06B-9862A14BF7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6993E-CCEF-76C4-F762-F44D9CECF86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11B5974-35D5-1788-9CA6-FAAD64D4D28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9BD9F31-EBDF-E0E9-81C3-4A1079D74E7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66DD1434-760A-9DE8-5876-A489F43E93D8}"/>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251090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40066-83FF-E8EE-4E90-CD7BBAD34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FB8471-2962-8B39-A06A-B27B09E2D3B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493534E-4226-3C33-BBA6-D8FA4A3BB7A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76E7D4F-E050-7ECF-E79D-C0428157B81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CE56CDC-DA77-C4F2-D94F-771180EBBBF9}"/>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4308537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493149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82C24-BD78-4B52-808D-8CC2643A29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BB7497-9DAC-167D-5CED-F3729D0FD31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7739C15-F7FF-0F63-7E35-2E0DE0BF30F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8ECD52D-C84B-4687-2F30-0E132AC8951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9BE6AF84-F9FC-4989-893A-CCABC0AF0A3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899778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428349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440310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505B4-F118-B065-9AC1-D9980A8B4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D7EBB-55BE-3B81-8A7D-16612F0B19B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E521570-337B-68E5-205A-53A132E7DB1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F3E3EA0C-B031-85FA-FC59-8A5064E273A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A89B7684-C719-6F1F-8BCE-287FE17D69D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2915130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553513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51391-D51C-6151-099F-9C6628B627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5B1C7C-686E-3670-56D0-1AD93827CC3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6D059C-C8FF-A7DC-CB05-7A85F2F178B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3FD8BDD8-0B5B-DB60-F469-BCB52CBD6E6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0A9FE7C3-7455-5802-642F-14EB49804B1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106036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09CB8-0AF1-C547-E15B-CA579DC41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A22DAB-91CC-C3D8-8AE4-C1CE37E9D0D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AB7C354-CC25-4637-1933-F5E139E6453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2430C93B-2F3B-B5B3-E484-570836254BD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63E7AC-6455-4A0F-B654-220C7D7B7B8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263D8BC9-037B-FB05-74E2-42C1B7FDB0D2}"/>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1</a:t>
            </a:r>
          </a:p>
        </p:txBody>
      </p:sp>
    </p:spTree>
    <p:extLst>
      <p:ext uri="{BB962C8B-B14F-4D97-AF65-F5344CB8AC3E}">
        <p14:creationId xmlns:p14="http://schemas.microsoft.com/office/powerpoint/2010/main" val="3340458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5.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5.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7.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7.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9.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1.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4.jpe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9275FF70"/><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4.jpeg"/><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4.jpe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1.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6.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2.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2.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5600" y="3503068"/>
            <a:ext cx="1588491" cy="1600200"/>
          </a:xfrm>
          <a:prstGeom prst="rect">
            <a:avLst/>
          </a:prstGeom>
        </p:spPr>
      </p:pic>
      <p:sp>
        <p:nvSpPr>
          <p:cNvPr id="4" name="Rectangle 150"/>
          <p:cNvSpPr txBox="1">
            <a:spLocks noChangeArrowheads="1"/>
          </p:cNvSpPr>
          <p:nvPr/>
        </p:nvSpPr>
        <p:spPr>
          <a:xfrm>
            <a:off x="679622" y="3503067"/>
            <a:ext cx="10260522" cy="807675"/>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2800" b="1" kern="0" dirty="0">
                <a:solidFill>
                  <a:schemeClr val="tx1"/>
                </a:solidFill>
              </a:rPr>
              <a:t>New Labor Codes of India</a:t>
            </a:r>
            <a:endParaRPr lang="es-ES" altLang="en-US" sz="2800" b="1" kern="0" dirty="0">
              <a:solidFill>
                <a:schemeClr val="tx1"/>
              </a:solidFill>
            </a:endParaRPr>
          </a:p>
          <a:p>
            <a:pPr algn="l"/>
            <a:r>
              <a:rPr lang="en-US" altLang="en-US" sz="1600" b="1" kern="0" dirty="0">
                <a:solidFill>
                  <a:schemeClr val="tx1"/>
                </a:solidFill>
              </a:rPr>
              <a:t>Hemanshu Jain, Partner, Whitepaper Actuaries &amp; Consultants LLP</a:t>
            </a:r>
            <a:endParaRPr lang="es-ES" altLang="en-US" sz="2400" b="1" kern="0" dirty="0">
              <a:solidFill>
                <a:schemeClr val="tx1"/>
              </a:solidFill>
            </a:endParaRPr>
          </a:p>
        </p:txBody>
      </p:sp>
      <p:sp>
        <p:nvSpPr>
          <p:cNvPr id="5" name="Rectangle 168"/>
          <p:cNvSpPr>
            <a:spLocks noChangeArrowheads="1"/>
          </p:cNvSpPr>
          <p:nvPr/>
        </p:nvSpPr>
        <p:spPr bwMode="auto">
          <a:xfrm>
            <a:off x="486442" y="4191590"/>
            <a:ext cx="9060681" cy="1030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endParaRPr lang="en-US" altLang="en-US" sz="1800" b="1" dirty="0">
              <a:solidFill>
                <a:schemeClr val="tx1"/>
              </a:solidFill>
            </a:endParaRPr>
          </a:p>
          <a:p>
            <a:pPr algn="l"/>
            <a:br>
              <a:rPr lang="en-US" altLang="en-US" sz="1800" b="1" dirty="0">
                <a:solidFill>
                  <a:schemeClr val="tx1"/>
                </a:solidFill>
              </a:rPr>
            </a:br>
            <a:endParaRPr lang="es-ES" altLang="en-US" sz="1800" b="1" dirty="0">
              <a:solidFill>
                <a:schemeClr val="tx1"/>
              </a:solidFill>
            </a:endParaRPr>
          </a:p>
        </p:txBody>
      </p:sp>
      <p:sp>
        <p:nvSpPr>
          <p:cNvPr id="6" name="Rectangle 150"/>
          <p:cNvSpPr txBox="1">
            <a:spLocks noChangeArrowheads="1"/>
          </p:cNvSpPr>
          <p:nvPr/>
        </p:nvSpPr>
        <p:spPr>
          <a:xfrm>
            <a:off x="589935" y="304800"/>
            <a:ext cx="9773265" cy="16764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3600" b="1" kern="0" dirty="0">
                <a:solidFill>
                  <a:schemeClr val="bg1"/>
                </a:solidFill>
              </a:rPr>
              <a:t>12th Capacity Building Seminar on Retirement Benefits</a:t>
            </a:r>
            <a:endParaRPr lang="es-UY" altLang="en-US" sz="3600" b="1" kern="0" dirty="0">
              <a:solidFill>
                <a:schemeClr val="bg1"/>
              </a:solidFill>
            </a:endParaRPr>
          </a:p>
          <a:p>
            <a:pPr algn="l"/>
            <a:r>
              <a:rPr lang="es-UY" altLang="en-US" sz="3600" b="1" kern="0" dirty="0">
                <a:solidFill>
                  <a:schemeClr val="bg1"/>
                </a:solidFill>
              </a:rPr>
              <a:t>Date: 21st Jan 2026</a:t>
            </a:r>
            <a:endParaRPr lang="es-ES" altLang="en-US" sz="3600" b="1" kern="0" dirty="0">
              <a:solidFill>
                <a:schemeClr val="bg1"/>
              </a:solidFill>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AF78A4F-2EF0-58A8-C248-2EA138D3E30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AE08D6E-DF2B-460E-2447-8E23CAEE97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095410B7-7794-2B32-5B2D-11D610D6E88D}"/>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FAQs on Labor Code</a:t>
            </a:r>
          </a:p>
        </p:txBody>
      </p:sp>
      <p:sp>
        <p:nvSpPr>
          <p:cNvPr id="5" name="Footer Placeholder 4">
            <a:extLst>
              <a:ext uri="{FF2B5EF4-FFF2-40B4-BE49-F238E27FC236}">
                <a16:creationId xmlns:a16="http://schemas.microsoft.com/office/drawing/2014/main" id="{DBEA1D5E-A4E1-1B9D-2307-DB096F6487DD}"/>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8" name="Graphic 7" descr="Playbook with solid fill">
            <a:extLst>
              <a:ext uri="{FF2B5EF4-FFF2-40B4-BE49-F238E27FC236}">
                <a16:creationId xmlns:a16="http://schemas.microsoft.com/office/drawing/2014/main" id="{2600E626-712C-1009-2F99-90DF4A80095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7200" y="307754"/>
            <a:ext cx="914400" cy="914400"/>
          </a:xfrm>
          <a:prstGeom prst="rect">
            <a:avLst/>
          </a:prstGeom>
        </p:spPr>
      </p:pic>
      <p:graphicFrame>
        <p:nvGraphicFramePr>
          <p:cNvPr id="9" name="Table 8">
            <a:extLst>
              <a:ext uri="{FF2B5EF4-FFF2-40B4-BE49-F238E27FC236}">
                <a16:creationId xmlns:a16="http://schemas.microsoft.com/office/drawing/2014/main" id="{A89218B4-752E-E3B1-868E-B986EBF0959A}"/>
              </a:ext>
            </a:extLst>
          </p:cNvPr>
          <p:cNvGraphicFramePr>
            <a:graphicFrameLocks noGrp="1"/>
          </p:cNvGraphicFramePr>
          <p:nvPr>
            <p:extLst>
              <p:ext uri="{D42A27DB-BD31-4B8C-83A1-F6EECF244321}">
                <p14:modId xmlns:p14="http://schemas.microsoft.com/office/powerpoint/2010/main" val="1646912745"/>
              </p:ext>
            </p:extLst>
          </p:nvPr>
        </p:nvGraphicFramePr>
        <p:xfrm>
          <a:off x="1981198" y="1222154"/>
          <a:ext cx="9182101" cy="5217160"/>
        </p:xfrm>
        <a:graphic>
          <a:graphicData uri="http://schemas.openxmlformats.org/drawingml/2006/table">
            <a:tbl>
              <a:tblPr firstRow="1" bandRow="1">
                <a:tableStyleId>{5C22544A-7EE6-4342-B048-85BDC9FD1C3A}</a:tableStyleId>
              </a:tblPr>
              <a:tblGrid>
                <a:gridCol w="3040745">
                  <a:extLst>
                    <a:ext uri="{9D8B030D-6E8A-4147-A177-3AD203B41FA5}">
                      <a16:colId xmlns:a16="http://schemas.microsoft.com/office/drawing/2014/main" val="1308295653"/>
                    </a:ext>
                  </a:extLst>
                </a:gridCol>
                <a:gridCol w="6141356">
                  <a:extLst>
                    <a:ext uri="{9D8B030D-6E8A-4147-A177-3AD203B41FA5}">
                      <a16:colId xmlns:a16="http://schemas.microsoft.com/office/drawing/2014/main" val="2901668253"/>
                    </a:ext>
                  </a:extLst>
                </a:gridCol>
              </a:tblGrid>
              <a:tr h="370840">
                <a:tc>
                  <a:txBody>
                    <a:bodyPr/>
                    <a:lstStyle/>
                    <a:p>
                      <a:r>
                        <a:rPr lang="en-IN" dirty="0">
                          <a:solidFill>
                            <a:schemeClr val="tx1"/>
                          </a:solidFill>
                          <a:latin typeface="Aptos" panose="020B0004020202020204" pitchFamily="34" charset="0"/>
                        </a:rPr>
                        <a:t>Query</a:t>
                      </a:r>
                    </a:p>
                  </a:txBody>
                  <a:tcPr/>
                </a:tc>
                <a:tc>
                  <a:txBody>
                    <a:bodyPr/>
                    <a:lstStyle/>
                    <a:p>
                      <a:r>
                        <a:rPr lang="en-IN" dirty="0">
                          <a:solidFill>
                            <a:schemeClr val="tx1"/>
                          </a:solidFill>
                          <a:latin typeface="Aptos" panose="020B0004020202020204" pitchFamily="34" charset="0"/>
                        </a:rPr>
                        <a:t>Reply</a:t>
                      </a:r>
                    </a:p>
                  </a:txBody>
                  <a:tcPr/>
                </a:tc>
                <a:extLst>
                  <a:ext uri="{0D108BD9-81ED-4DB2-BD59-A6C34878D82A}">
                    <a16:rowId xmlns:a16="http://schemas.microsoft.com/office/drawing/2014/main" val="1665143688"/>
                  </a:ext>
                </a:extLst>
              </a:tr>
              <a:tr h="370840">
                <a:tc>
                  <a:txBody>
                    <a:bodyPr/>
                    <a:lstStyle/>
                    <a:p>
                      <a:r>
                        <a:rPr lang="en-US" dirty="0">
                          <a:latin typeface="Aptos" panose="020B0004020202020204" pitchFamily="34" charset="0"/>
                        </a:rPr>
                        <a:t>Definition of wages and the components it would cover. </a:t>
                      </a:r>
                      <a:endParaRPr lang="en-IN" dirty="0">
                        <a:solidFill>
                          <a:schemeClr val="tx1"/>
                        </a:solidFill>
                        <a:latin typeface="Aptos" panose="020B0004020202020204" pitchFamily="34" charset="0"/>
                      </a:endParaRPr>
                    </a:p>
                  </a:txBody>
                  <a:tcPr/>
                </a:tc>
                <a:tc>
                  <a:txBody>
                    <a:bodyPr/>
                    <a:lstStyle/>
                    <a:p>
                      <a:pPr marL="285750" indent="-285750">
                        <a:buFont typeface="Arial" panose="020B0604020202020204" pitchFamily="34" charset="0"/>
                        <a:buChar char="•"/>
                      </a:pPr>
                      <a:r>
                        <a:rPr lang="en-US" dirty="0">
                          <a:latin typeface="Aptos" panose="020B0004020202020204" pitchFamily="34" charset="0"/>
                        </a:rPr>
                        <a:t>The definition of “Wages” covers: </a:t>
                      </a:r>
                    </a:p>
                    <a:p>
                      <a:pPr marL="742950" lvl="1" indent="-285750">
                        <a:buFont typeface="Arial" panose="020B0604020202020204" pitchFamily="34" charset="0"/>
                        <a:buChar char="•"/>
                      </a:pPr>
                      <a:r>
                        <a:rPr lang="en-US" dirty="0">
                          <a:latin typeface="Aptos" panose="020B0004020202020204" pitchFamily="34" charset="0"/>
                        </a:rPr>
                        <a:t>All remuneration whether by way of salary, allowances or otherwise. These include Basic pay, Dearness allowance and Retaining allowance, if any. </a:t>
                      </a:r>
                    </a:p>
                    <a:p>
                      <a:pPr marL="742950" lvl="1" indent="-285750">
                        <a:buFont typeface="Arial" panose="020B0604020202020204" pitchFamily="34" charset="0"/>
                        <a:buChar char="•"/>
                      </a:pPr>
                      <a:r>
                        <a:rPr lang="en-US" dirty="0">
                          <a:latin typeface="Aptos" panose="020B0004020202020204" pitchFamily="34" charset="0"/>
                        </a:rPr>
                        <a:t>If the allowances (except gratuity and retrenchment compensation) exceeds 50% of all remuneration, the excess amount shall be added back to wages. </a:t>
                      </a:r>
                    </a:p>
                    <a:p>
                      <a:pPr marL="742950" lvl="1" indent="-285750">
                        <a:buFont typeface="Arial" panose="020B0604020202020204" pitchFamily="34" charset="0"/>
                        <a:buChar char="•"/>
                      </a:pPr>
                      <a:r>
                        <a:rPr lang="en-US" dirty="0">
                          <a:latin typeface="Aptos" panose="020B0004020202020204" pitchFamily="34" charset="0"/>
                        </a:rPr>
                        <a:t>Performance based incentives, Employee Stock Option Plans (ESOPs), variable part of the component or reimbursement-based payments to the employee shall not be part of the wages.</a:t>
                      </a:r>
                      <a:endParaRPr lang="en-IN" dirty="0">
                        <a:solidFill>
                          <a:schemeClr val="tx1"/>
                        </a:solidFill>
                        <a:latin typeface="Aptos" panose="020B0004020202020204" pitchFamily="34" charset="0"/>
                      </a:endParaRPr>
                    </a:p>
                  </a:txBody>
                  <a:tcPr/>
                </a:tc>
                <a:extLst>
                  <a:ext uri="{0D108BD9-81ED-4DB2-BD59-A6C34878D82A}">
                    <a16:rowId xmlns:a16="http://schemas.microsoft.com/office/drawing/2014/main" val="3031895583"/>
                  </a:ext>
                </a:extLst>
              </a:tr>
              <a:tr h="370840">
                <a:tc>
                  <a:txBody>
                    <a:bodyPr/>
                    <a:lstStyle/>
                    <a:p>
                      <a:r>
                        <a:rPr lang="en-US" dirty="0">
                          <a:latin typeface="Aptos" panose="020B0004020202020204" pitchFamily="34" charset="0"/>
                        </a:rPr>
                        <a:t>Which rules will be applicable during the transition period? </a:t>
                      </a:r>
                      <a:endParaRPr lang="en-IN" dirty="0">
                        <a:solidFill>
                          <a:schemeClr val="tx1"/>
                        </a:solidFill>
                        <a:latin typeface="Aptos" panose="020B0004020202020204" pitchFamily="34" charset="0"/>
                      </a:endParaRPr>
                    </a:p>
                  </a:txBody>
                  <a:tcPr/>
                </a:tc>
                <a:tc>
                  <a:txBody>
                    <a:bodyPr/>
                    <a:lstStyle/>
                    <a:p>
                      <a:pPr marL="285750" indent="-285750">
                        <a:buFont typeface="Arial" panose="020B0604020202020204" pitchFamily="34" charset="0"/>
                        <a:buChar char="•"/>
                      </a:pPr>
                      <a:r>
                        <a:rPr lang="en-US" dirty="0">
                          <a:latin typeface="Aptos" panose="020B0004020202020204" pitchFamily="34" charset="0"/>
                        </a:rPr>
                        <a:t>As per the provisions of Section 6 of General Clauses Act, 1897, old rules will remain in force till final notification of new rules under the Code, to the extent these are in line with Codes.</a:t>
                      </a:r>
                    </a:p>
                    <a:p>
                      <a:pPr marL="285750" indent="-285750">
                        <a:buFont typeface="Arial" panose="020B0604020202020204" pitchFamily="34" charset="0"/>
                        <a:buChar char="•"/>
                      </a:pPr>
                      <a:r>
                        <a:rPr lang="en-US" dirty="0">
                          <a:latin typeface="Aptos" panose="020B0004020202020204" pitchFamily="34" charset="0"/>
                        </a:rPr>
                        <a:t>The maximum gratuity is as notified by the Central Government which is currently ₹ 20 lakhs. </a:t>
                      </a:r>
                      <a:endParaRPr lang="en-IN" dirty="0">
                        <a:solidFill>
                          <a:schemeClr val="tx1"/>
                        </a:solidFill>
                        <a:latin typeface="Aptos" panose="020B0004020202020204" pitchFamily="34" charset="0"/>
                      </a:endParaRPr>
                    </a:p>
                  </a:txBody>
                  <a:tcPr/>
                </a:tc>
                <a:extLst>
                  <a:ext uri="{0D108BD9-81ED-4DB2-BD59-A6C34878D82A}">
                    <a16:rowId xmlns:a16="http://schemas.microsoft.com/office/drawing/2014/main" val="4267052857"/>
                  </a:ext>
                </a:extLst>
              </a:tr>
            </a:tbl>
          </a:graphicData>
        </a:graphic>
      </p:graphicFrame>
    </p:spTree>
    <p:extLst>
      <p:ext uri="{BB962C8B-B14F-4D97-AF65-F5344CB8AC3E}">
        <p14:creationId xmlns:p14="http://schemas.microsoft.com/office/powerpoint/2010/main" val="2593281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FAQs on Labor Code</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8" name="Graphic 7" descr="Playbook with solid fill">
            <a:extLst>
              <a:ext uri="{FF2B5EF4-FFF2-40B4-BE49-F238E27FC236}">
                <a16:creationId xmlns:a16="http://schemas.microsoft.com/office/drawing/2014/main" id="{ED41BB53-2F88-6ED8-BB4C-8B4A314D57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7200" y="307754"/>
            <a:ext cx="914400" cy="914400"/>
          </a:xfrm>
          <a:prstGeom prst="rect">
            <a:avLst/>
          </a:prstGeom>
        </p:spPr>
      </p:pic>
      <p:graphicFrame>
        <p:nvGraphicFramePr>
          <p:cNvPr id="9" name="Table 8">
            <a:extLst>
              <a:ext uri="{FF2B5EF4-FFF2-40B4-BE49-F238E27FC236}">
                <a16:creationId xmlns:a16="http://schemas.microsoft.com/office/drawing/2014/main" id="{F72DB634-78D6-53B2-E9A3-C951ACEC5E23}"/>
              </a:ext>
            </a:extLst>
          </p:cNvPr>
          <p:cNvGraphicFramePr>
            <a:graphicFrameLocks noGrp="1"/>
          </p:cNvGraphicFramePr>
          <p:nvPr>
            <p:extLst>
              <p:ext uri="{D42A27DB-BD31-4B8C-83A1-F6EECF244321}">
                <p14:modId xmlns:p14="http://schemas.microsoft.com/office/powerpoint/2010/main" val="2037212195"/>
              </p:ext>
            </p:extLst>
          </p:nvPr>
        </p:nvGraphicFramePr>
        <p:xfrm>
          <a:off x="1981198" y="1222154"/>
          <a:ext cx="9182101" cy="4942840"/>
        </p:xfrm>
        <a:graphic>
          <a:graphicData uri="http://schemas.openxmlformats.org/drawingml/2006/table">
            <a:tbl>
              <a:tblPr firstRow="1" bandRow="1">
                <a:tableStyleId>{5C22544A-7EE6-4342-B048-85BDC9FD1C3A}</a:tableStyleId>
              </a:tblPr>
              <a:tblGrid>
                <a:gridCol w="4074988">
                  <a:extLst>
                    <a:ext uri="{9D8B030D-6E8A-4147-A177-3AD203B41FA5}">
                      <a16:colId xmlns:a16="http://schemas.microsoft.com/office/drawing/2014/main" val="1308295653"/>
                    </a:ext>
                  </a:extLst>
                </a:gridCol>
                <a:gridCol w="5107113">
                  <a:extLst>
                    <a:ext uri="{9D8B030D-6E8A-4147-A177-3AD203B41FA5}">
                      <a16:colId xmlns:a16="http://schemas.microsoft.com/office/drawing/2014/main" val="2901668253"/>
                    </a:ext>
                  </a:extLst>
                </a:gridCol>
              </a:tblGrid>
              <a:tr h="370840">
                <a:tc>
                  <a:txBody>
                    <a:bodyPr/>
                    <a:lstStyle/>
                    <a:p>
                      <a:r>
                        <a:rPr lang="en-IN" dirty="0">
                          <a:solidFill>
                            <a:schemeClr val="tx1"/>
                          </a:solidFill>
                          <a:latin typeface="Aptos" panose="020B0004020202020204" pitchFamily="34" charset="0"/>
                        </a:rPr>
                        <a:t>Query</a:t>
                      </a:r>
                    </a:p>
                  </a:txBody>
                  <a:tcPr/>
                </a:tc>
                <a:tc>
                  <a:txBody>
                    <a:bodyPr/>
                    <a:lstStyle/>
                    <a:p>
                      <a:r>
                        <a:rPr lang="en-IN" dirty="0">
                          <a:solidFill>
                            <a:schemeClr val="tx1"/>
                          </a:solidFill>
                          <a:latin typeface="Aptos" panose="020B0004020202020204" pitchFamily="34" charset="0"/>
                        </a:rPr>
                        <a:t>Reply</a:t>
                      </a:r>
                    </a:p>
                  </a:txBody>
                  <a:tcPr/>
                </a:tc>
                <a:extLst>
                  <a:ext uri="{0D108BD9-81ED-4DB2-BD59-A6C34878D82A}">
                    <a16:rowId xmlns:a16="http://schemas.microsoft.com/office/drawing/2014/main" val="1665143688"/>
                  </a:ext>
                </a:extLst>
              </a:tr>
              <a:tr h="370840">
                <a:tc>
                  <a:txBody>
                    <a:bodyPr/>
                    <a:lstStyle/>
                    <a:p>
                      <a:r>
                        <a:rPr lang="en-US" dirty="0">
                          <a:latin typeface="Aptos" panose="020B0004020202020204" pitchFamily="34" charset="0"/>
                        </a:rPr>
                        <a:t>Explain the allowance rule with a clear illustration?</a:t>
                      </a:r>
                      <a:endParaRPr lang="en-IN" dirty="0">
                        <a:solidFill>
                          <a:schemeClr val="tx1"/>
                        </a:solidFill>
                        <a:latin typeface="Aptos" panose="020B0004020202020204" pitchFamily="34" charset="0"/>
                      </a:endParaRPr>
                    </a:p>
                  </a:txBody>
                  <a:tcPr/>
                </a:tc>
                <a:tc>
                  <a:txBody>
                    <a:bodyPr/>
                    <a:lstStyle/>
                    <a:p>
                      <a:pPr marL="285750" indent="-285750">
                        <a:buFont typeface="Arial" panose="020B0604020202020204" pitchFamily="34" charset="0"/>
                        <a:buChar char="•"/>
                      </a:pPr>
                      <a:r>
                        <a:rPr lang="en-US" dirty="0">
                          <a:latin typeface="Aptos" panose="020B0004020202020204" pitchFamily="34" charset="0"/>
                        </a:rPr>
                        <a:t>Total remuneration: ₹76,000 per month</a:t>
                      </a:r>
                    </a:p>
                    <a:p>
                      <a:pPr marL="285750" indent="-285750">
                        <a:buFont typeface="Arial" panose="020B0604020202020204" pitchFamily="34" charset="0"/>
                        <a:buChar char="•"/>
                      </a:pPr>
                      <a:r>
                        <a:rPr lang="en-US" dirty="0">
                          <a:latin typeface="Aptos" panose="020B0004020202020204" pitchFamily="34" charset="0"/>
                        </a:rPr>
                        <a:t>Basic Pay + Dearness Allowance: ₹20,000</a:t>
                      </a:r>
                    </a:p>
                    <a:p>
                      <a:pPr marL="285750" indent="-285750">
                        <a:buFont typeface="Arial" panose="020B0604020202020204" pitchFamily="34" charset="0"/>
                        <a:buChar char="•"/>
                      </a:pPr>
                      <a:r>
                        <a:rPr lang="en-US" dirty="0">
                          <a:latin typeface="Aptos" panose="020B0004020202020204" pitchFamily="34" charset="0"/>
                        </a:rPr>
                        <a:t>Allowances: ₹40,000</a:t>
                      </a:r>
                    </a:p>
                    <a:p>
                      <a:pPr marL="285750" indent="-285750">
                        <a:buFont typeface="Arial" panose="020B0604020202020204" pitchFamily="34" charset="0"/>
                        <a:buChar char="•"/>
                      </a:pPr>
                      <a:r>
                        <a:rPr lang="en-US" dirty="0">
                          <a:latin typeface="Aptos" panose="020B0004020202020204" pitchFamily="34" charset="0"/>
                        </a:rPr>
                        <a:t>Other components (Gratuity and retrenchment compensation): ₹16,000</a:t>
                      </a:r>
                    </a:p>
                    <a:p>
                      <a:pPr marL="285750" indent="-285750">
                        <a:buFont typeface="Arial" panose="020B0604020202020204" pitchFamily="34" charset="0"/>
                        <a:buChar char="•"/>
                      </a:pPr>
                      <a:r>
                        <a:rPr lang="en-US" dirty="0">
                          <a:latin typeface="Aptos" panose="020B0004020202020204" pitchFamily="34" charset="0"/>
                        </a:rPr>
                        <a:t>Total allowance paid: ₹56,000</a:t>
                      </a:r>
                    </a:p>
                    <a:p>
                      <a:pPr marL="285750" indent="-285750">
                        <a:buFont typeface="Arial" panose="020B0604020202020204" pitchFamily="34" charset="0"/>
                        <a:buChar char="•"/>
                      </a:pPr>
                      <a:r>
                        <a:rPr lang="en-US" dirty="0">
                          <a:latin typeface="Aptos" panose="020B0004020202020204" pitchFamily="34" charset="0"/>
                        </a:rPr>
                        <a:t>Max. allowance allowed for calculation of wages (50% of total remuneration): ₹38,000 </a:t>
                      </a:r>
                    </a:p>
                    <a:p>
                      <a:pPr marL="285750" indent="-285750">
                        <a:buFont typeface="Arial" panose="020B0604020202020204" pitchFamily="34" charset="0"/>
                        <a:buChar char="•"/>
                      </a:pPr>
                      <a:r>
                        <a:rPr lang="en-US" dirty="0">
                          <a:latin typeface="Aptos" panose="020B0004020202020204" pitchFamily="34" charset="0"/>
                        </a:rPr>
                        <a:t>Excess allowance over 50% limit: ₹2000 </a:t>
                      </a:r>
                    </a:p>
                    <a:p>
                      <a:pPr marL="285750" indent="-285750">
                        <a:buFont typeface="Arial" panose="020B0604020202020204" pitchFamily="34" charset="0"/>
                        <a:buChar char="•"/>
                      </a:pPr>
                      <a:r>
                        <a:rPr lang="en-US" dirty="0">
                          <a:latin typeface="Aptos" panose="020B0004020202020204" pitchFamily="34" charset="0"/>
                        </a:rPr>
                        <a:t>₹2000 shall be added back to wages (Basic Pay + DA) for statutory compliances.</a:t>
                      </a:r>
                    </a:p>
                    <a:p>
                      <a:pPr marL="285750" indent="-285750">
                        <a:buFont typeface="Arial" panose="020B0604020202020204" pitchFamily="34" charset="0"/>
                        <a:buChar char="•"/>
                      </a:pPr>
                      <a:r>
                        <a:rPr lang="en-US" dirty="0">
                          <a:latin typeface="Aptos" panose="020B0004020202020204" pitchFamily="34" charset="0"/>
                        </a:rPr>
                        <a:t>Statutory calculations shall be made on revised wages: ₹22,000 </a:t>
                      </a:r>
                      <a:endParaRPr lang="en-IN" dirty="0">
                        <a:solidFill>
                          <a:schemeClr val="tx1"/>
                        </a:solidFill>
                        <a:latin typeface="Aptos" panose="020B0004020202020204" pitchFamily="34" charset="0"/>
                      </a:endParaRPr>
                    </a:p>
                  </a:txBody>
                  <a:tcPr/>
                </a:tc>
                <a:extLst>
                  <a:ext uri="{0D108BD9-81ED-4DB2-BD59-A6C34878D82A}">
                    <a16:rowId xmlns:a16="http://schemas.microsoft.com/office/drawing/2014/main" val="303189558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panose="020B0004020202020204" pitchFamily="34" charset="0"/>
                        </a:rPr>
                        <a:t>Whether Gratuity calculation will be applicable prospectively or retrospectively. </a:t>
                      </a:r>
                      <a:endParaRPr lang="en-IN" dirty="0">
                        <a:solidFill>
                          <a:schemeClr val="tx1"/>
                        </a:solidFill>
                        <a:latin typeface="Aptos" panose="020B00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ptos" panose="020B0004020202020204" pitchFamily="34" charset="0"/>
                        </a:rPr>
                        <a:t>Gratuity will be applicable w.e.f. 21st Nov, 2025 i.e. date of enforcement of the Code.</a:t>
                      </a:r>
                      <a:endParaRPr lang="en-IN" dirty="0">
                        <a:solidFill>
                          <a:schemeClr val="tx1"/>
                        </a:solidFill>
                        <a:latin typeface="Aptos" panose="020B0004020202020204" pitchFamily="34" charset="0"/>
                      </a:endParaRPr>
                    </a:p>
                  </a:txBody>
                  <a:tcPr/>
                </a:tc>
                <a:extLst>
                  <a:ext uri="{0D108BD9-81ED-4DB2-BD59-A6C34878D82A}">
                    <a16:rowId xmlns:a16="http://schemas.microsoft.com/office/drawing/2014/main" val="2534857261"/>
                  </a:ext>
                </a:extLst>
              </a:tr>
            </a:tbl>
          </a:graphicData>
        </a:graphic>
      </p:graphicFrame>
    </p:spTree>
    <p:extLst>
      <p:ext uri="{BB962C8B-B14F-4D97-AF65-F5344CB8AC3E}">
        <p14:creationId xmlns:p14="http://schemas.microsoft.com/office/powerpoint/2010/main" val="995110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BF219AA-49EC-F1FE-F9CC-D5EEBDEB489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193D6DB-4BF9-6869-B2D4-878D024B1D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E0E62D14-72E9-701D-D49C-3F5E0A374250}"/>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ICAI guidance</a:t>
            </a:r>
          </a:p>
        </p:txBody>
      </p:sp>
      <p:sp>
        <p:nvSpPr>
          <p:cNvPr id="5" name="Footer Placeholder 4">
            <a:extLst>
              <a:ext uri="{FF2B5EF4-FFF2-40B4-BE49-F238E27FC236}">
                <a16:creationId xmlns:a16="http://schemas.microsoft.com/office/drawing/2014/main" id="{F59532D9-E80B-B1E5-8F9D-ADB0B91012DF}"/>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6" name="Graphic 5" descr="Compass with solid fill">
            <a:extLst>
              <a:ext uri="{FF2B5EF4-FFF2-40B4-BE49-F238E27FC236}">
                <a16:creationId xmlns:a16="http://schemas.microsoft.com/office/drawing/2014/main" id="{AFE6094B-2C68-3B3C-7BAE-121B48E652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400" y="282354"/>
            <a:ext cx="914400" cy="914400"/>
          </a:xfrm>
          <a:prstGeom prst="rect">
            <a:avLst/>
          </a:prstGeom>
        </p:spPr>
      </p:pic>
      <p:sp>
        <p:nvSpPr>
          <p:cNvPr id="7" name="Rectangle 3">
            <a:extLst>
              <a:ext uri="{FF2B5EF4-FFF2-40B4-BE49-F238E27FC236}">
                <a16:creationId xmlns:a16="http://schemas.microsoft.com/office/drawing/2014/main" id="{0F2247F4-58D5-C399-4F48-362A59BFAE3E}"/>
              </a:ext>
            </a:extLst>
          </p:cNvPr>
          <p:cNvSpPr txBox="1">
            <a:spLocks noChangeArrowheads="1"/>
          </p:cNvSpPr>
          <p:nvPr/>
        </p:nvSpPr>
        <p:spPr>
          <a:xfrm>
            <a:off x="1905000" y="1043680"/>
            <a:ext cx="9753600" cy="527231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lnSpc>
                <a:spcPct val="115000"/>
              </a:lnSpc>
              <a:spcAft>
                <a:spcPts val="800"/>
              </a:spcAft>
              <a:defRPr/>
            </a:pPr>
            <a:r>
              <a:rPr lang="en-US" sz="1800" dirty="0">
                <a:latin typeface="Aptos" panose="020B0004020202020204" pitchFamily="34" charset="0"/>
              </a:rPr>
              <a:t>Key excerpts:</a:t>
            </a:r>
          </a:p>
          <a:p>
            <a:pPr lvl="1" algn="just">
              <a:lnSpc>
                <a:spcPct val="115000"/>
              </a:lnSpc>
              <a:spcAft>
                <a:spcPts val="800"/>
              </a:spcAft>
              <a:defRPr/>
            </a:pPr>
            <a:r>
              <a:rPr lang="en-US" sz="1800" dirty="0">
                <a:latin typeface="Aptos" panose="020B0004020202020204" pitchFamily="34" charset="0"/>
              </a:rPr>
              <a:t>Accounting treatment for INDAS and AS15 should be as to </a:t>
            </a:r>
            <a:r>
              <a:rPr lang="en-US" sz="1800" b="1" dirty="0">
                <a:latin typeface="Aptos" panose="020B0004020202020204" pitchFamily="34" charset="0"/>
              </a:rPr>
              <a:t>Past Service Cost</a:t>
            </a:r>
            <a:r>
              <a:rPr lang="en-US" sz="1800" dirty="0">
                <a:latin typeface="Aptos" panose="020B0004020202020204" pitchFamily="34" charset="0"/>
              </a:rPr>
              <a:t>. Thus, immediate recognition in INDAS and deferment of non-vested impact in AS15.</a:t>
            </a:r>
          </a:p>
          <a:p>
            <a:pPr lvl="1" algn="just">
              <a:lnSpc>
                <a:spcPct val="115000"/>
              </a:lnSpc>
              <a:spcAft>
                <a:spcPts val="800"/>
              </a:spcAft>
              <a:defRPr/>
            </a:pPr>
            <a:r>
              <a:rPr lang="en-US" sz="1800" dirty="0">
                <a:latin typeface="Aptos" panose="020B0004020202020204" pitchFamily="34" charset="0"/>
              </a:rPr>
              <a:t>Change in salary should be segregated into regular increase and increase just due to Labor Code. Regular increases deviation from assumption should be treated under actuarial gains/losses.</a:t>
            </a:r>
          </a:p>
          <a:p>
            <a:pPr lvl="1" algn="just">
              <a:lnSpc>
                <a:spcPct val="115000"/>
              </a:lnSpc>
              <a:spcAft>
                <a:spcPts val="800"/>
              </a:spcAft>
              <a:defRPr/>
            </a:pPr>
            <a:r>
              <a:rPr lang="en-US" sz="1800" dirty="0">
                <a:latin typeface="Aptos" panose="020B0004020202020204" pitchFamily="34" charset="0"/>
              </a:rPr>
              <a:t>The increase in gratuity liability arising from new labor codes need to be recognized in interim financial statements/ results for the period ended 31st December 2025.</a:t>
            </a:r>
          </a:p>
          <a:p>
            <a:pPr lvl="1" algn="just">
              <a:lnSpc>
                <a:spcPct val="115000"/>
              </a:lnSpc>
              <a:spcAft>
                <a:spcPts val="800"/>
              </a:spcAft>
              <a:defRPr/>
            </a:pPr>
            <a:r>
              <a:rPr lang="en-US" sz="1800" dirty="0">
                <a:latin typeface="Aptos" panose="020B0004020202020204" pitchFamily="34" charset="0"/>
              </a:rPr>
              <a:t>Leave obligation under both Ind AS 19 as well as </a:t>
            </a:r>
            <a:r>
              <a:rPr lang="en-US" sz="1800" dirty="0" err="1">
                <a:latin typeface="Aptos" panose="020B0004020202020204" pitchFamily="34" charset="0"/>
              </a:rPr>
              <a:t>AS</a:t>
            </a:r>
            <a:r>
              <a:rPr lang="en-US" sz="1800" dirty="0">
                <a:latin typeface="Aptos" panose="020B0004020202020204" pitchFamily="34" charset="0"/>
              </a:rPr>
              <a:t> 15 require past service cost in respect of other long-term employee benefits to be recognized immediately. Unlike post-employment benefits, AS 15 does not allow amortization of past service cost on account of changes in other long-term employee benefit obligation even for unvested benefit. </a:t>
            </a:r>
          </a:p>
        </p:txBody>
      </p:sp>
    </p:spTree>
    <p:extLst>
      <p:ext uri="{BB962C8B-B14F-4D97-AF65-F5344CB8AC3E}">
        <p14:creationId xmlns:p14="http://schemas.microsoft.com/office/powerpoint/2010/main" val="2899889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37C6F7A-BBDA-A75D-05FA-84FA777CD6A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F2940DC-3535-BF8C-E0D3-E4C4DEEE36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0667E998-F26B-323F-D46B-4C43CBFEF77B}"/>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ICAI guidance</a:t>
            </a:r>
          </a:p>
        </p:txBody>
      </p:sp>
      <p:sp>
        <p:nvSpPr>
          <p:cNvPr id="5" name="Footer Placeholder 4">
            <a:extLst>
              <a:ext uri="{FF2B5EF4-FFF2-40B4-BE49-F238E27FC236}">
                <a16:creationId xmlns:a16="http://schemas.microsoft.com/office/drawing/2014/main" id="{C4FF61CE-96D6-B0AD-1C63-45D11EF0F012}"/>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6" name="Graphic 5" descr="Compass with solid fill">
            <a:extLst>
              <a:ext uri="{FF2B5EF4-FFF2-40B4-BE49-F238E27FC236}">
                <a16:creationId xmlns:a16="http://schemas.microsoft.com/office/drawing/2014/main" id="{FA2B6938-22D0-3484-5206-5BFAB2D2C8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3400" y="282354"/>
            <a:ext cx="914400" cy="914400"/>
          </a:xfrm>
          <a:prstGeom prst="rect">
            <a:avLst/>
          </a:prstGeom>
        </p:spPr>
      </p:pic>
      <p:sp>
        <p:nvSpPr>
          <p:cNvPr id="7" name="Rectangle 3">
            <a:extLst>
              <a:ext uri="{FF2B5EF4-FFF2-40B4-BE49-F238E27FC236}">
                <a16:creationId xmlns:a16="http://schemas.microsoft.com/office/drawing/2014/main" id="{7B9015F2-2253-6949-0D1F-5F1E3069DAAD}"/>
              </a:ext>
            </a:extLst>
          </p:cNvPr>
          <p:cNvSpPr txBox="1">
            <a:spLocks noChangeArrowheads="1"/>
          </p:cNvSpPr>
          <p:nvPr/>
        </p:nvSpPr>
        <p:spPr>
          <a:xfrm>
            <a:off x="1905000" y="1043680"/>
            <a:ext cx="9753600" cy="527231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0" algn="just">
              <a:lnSpc>
                <a:spcPct val="115000"/>
              </a:lnSpc>
              <a:spcAft>
                <a:spcPts val="800"/>
              </a:spcAft>
              <a:defRPr/>
            </a:pPr>
            <a:r>
              <a:rPr lang="en-US" sz="1800" dirty="0">
                <a:solidFill>
                  <a:srgbClr val="000000"/>
                </a:solidFill>
                <a:latin typeface="Aptos" panose="020B0004020202020204" pitchFamily="34" charset="0"/>
              </a:rPr>
              <a:t>Labor Codes change the accounting timing, not the tax timing.</a:t>
            </a:r>
          </a:p>
          <a:p>
            <a:pPr lvl="1" algn="just">
              <a:lnSpc>
                <a:spcPct val="115000"/>
              </a:lnSpc>
              <a:spcAft>
                <a:spcPts val="800"/>
              </a:spcAft>
              <a:defRPr/>
            </a:pPr>
            <a:r>
              <a:rPr lang="en-US" sz="1800" dirty="0">
                <a:latin typeface="Aptos" panose="020B0004020202020204" pitchFamily="34" charset="0"/>
              </a:rPr>
              <a:t>One-time increase in gratuity or leave liability will increase provisions on accounting side but,</a:t>
            </a:r>
          </a:p>
          <a:p>
            <a:pPr lvl="1" algn="just">
              <a:lnSpc>
                <a:spcPct val="115000"/>
              </a:lnSpc>
              <a:spcAft>
                <a:spcPts val="800"/>
              </a:spcAft>
              <a:defRPr/>
            </a:pPr>
            <a:r>
              <a:rPr lang="en-US" sz="1800" dirty="0">
                <a:solidFill>
                  <a:srgbClr val="000000"/>
                </a:solidFill>
                <a:latin typeface="Aptos" panose="020B0004020202020204" pitchFamily="34" charset="0"/>
              </a:rPr>
              <a:t>For tax purposes deduction is not automatic. T</a:t>
            </a:r>
            <a:r>
              <a:rPr lang="en-US" sz="1800" dirty="0">
                <a:latin typeface="Aptos" panose="020B0004020202020204" pitchFamily="34" charset="0"/>
              </a:rPr>
              <a:t>ax deduction generally allowed only when:</a:t>
            </a:r>
          </a:p>
          <a:p>
            <a:pPr lvl="1" algn="just">
              <a:lnSpc>
                <a:spcPct val="115000"/>
              </a:lnSpc>
              <a:spcAft>
                <a:spcPts val="800"/>
              </a:spcAft>
              <a:defRPr/>
            </a:pPr>
            <a:r>
              <a:rPr lang="en-US" sz="1800" dirty="0">
                <a:latin typeface="Aptos" panose="020B0004020202020204" pitchFamily="34" charset="0"/>
              </a:rPr>
              <a:t>Contribution is made to an </a:t>
            </a:r>
            <a:r>
              <a:rPr lang="en-US" sz="1800" b="1" dirty="0">
                <a:latin typeface="Aptos" panose="020B0004020202020204" pitchFamily="34" charset="0"/>
              </a:rPr>
              <a:t>approved gratuity fund</a:t>
            </a:r>
            <a:r>
              <a:rPr lang="en-US" sz="1800" dirty="0">
                <a:latin typeface="Aptos" panose="020B0004020202020204" pitchFamily="34" charset="0"/>
              </a:rPr>
              <a:t>, or benefit is </a:t>
            </a:r>
            <a:r>
              <a:rPr lang="en-US" sz="1800" b="1" dirty="0">
                <a:latin typeface="Aptos" panose="020B0004020202020204" pitchFamily="34" charset="0"/>
              </a:rPr>
              <a:t>actually paid</a:t>
            </a:r>
            <a:r>
              <a:rPr lang="en-US" sz="1800" dirty="0">
                <a:latin typeface="Aptos" panose="020B0004020202020204" pitchFamily="34" charset="0"/>
              </a:rPr>
              <a:t> to employees.</a:t>
            </a:r>
          </a:p>
          <a:p>
            <a:pPr lvl="1" algn="just">
              <a:lnSpc>
                <a:spcPct val="115000"/>
              </a:lnSpc>
              <a:spcAft>
                <a:spcPts val="800"/>
              </a:spcAft>
              <a:defRPr/>
            </a:pPr>
            <a:r>
              <a:rPr lang="en-US" sz="1800" dirty="0">
                <a:solidFill>
                  <a:srgbClr val="000000"/>
                </a:solidFill>
                <a:latin typeface="Aptos" panose="020B0004020202020204" pitchFamily="34" charset="0"/>
              </a:rPr>
              <a:t>And this may cause deferred tax asset to be evaluated, subject to recoverability.</a:t>
            </a:r>
          </a:p>
        </p:txBody>
      </p:sp>
    </p:spTree>
    <p:extLst>
      <p:ext uri="{BB962C8B-B14F-4D97-AF65-F5344CB8AC3E}">
        <p14:creationId xmlns:p14="http://schemas.microsoft.com/office/powerpoint/2010/main" val="908890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978FC00E-EF4A-5993-23FB-1404008D024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9C19A40-19FE-0D80-492E-14F3B0D9AA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713F2CD1-F196-2422-0591-E16F8FB1E1C3}"/>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Industry response</a:t>
            </a:r>
          </a:p>
        </p:txBody>
      </p:sp>
      <p:sp>
        <p:nvSpPr>
          <p:cNvPr id="5" name="Footer Placeholder 4">
            <a:extLst>
              <a:ext uri="{FF2B5EF4-FFF2-40B4-BE49-F238E27FC236}">
                <a16:creationId xmlns:a16="http://schemas.microsoft.com/office/drawing/2014/main" id="{54F14D02-6797-A1F6-BCDD-8B7B844A3D01}"/>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6" name="Graphic 5" descr="Production with solid fill">
            <a:extLst>
              <a:ext uri="{FF2B5EF4-FFF2-40B4-BE49-F238E27FC236}">
                <a16:creationId xmlns:a16="http://schemas.microsoft.com/office/drawing/2014/main" id="{E654E608-2F3B-F9E8-332C-91A5CD397C22}"/>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3400" y="282354"/>
            <a:ext cx="914400" cy="914400"/>
          </a:xfrm>
          <a:prstGeom prst="rect">
            <a:avLst/>
          </a:prstGeom>
        </p:spPr>
      </p:pic>
      <p:sp>
        <p:nvSpPr>
          <p:cNvPr id="7" name="Rectangle 3">
            <a:extLst>
              <a:ext uri="{FF2B5EF4-FFF2-40B4-BE49-F238E27FC236}">
                <a16:creationId xmlns:a16="http://schemas.microsoft.com/office/drawing/2014/main" id="{792BD81A-853A-401D-7B60-42A0B702AECC}"/>
              </a:ext>
            </a:extLst>
          </p:cNvPr>
          <p:cNvSpPr txBox="1">
            <a:spLocks noChangeArrowheads="1"/>
          </p:cNvSpPr>
          <p:nvPr/>
        </p:nvSpPr>
        <p:spPr>
          <a:xfrm>
            <a:off x="1905000" y="1043680"/>
            <a:ext cx="9753600" cy="527231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Look out for information</a:t>
            </a: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lang="en-US" sz="1800" dirty="0">
                <a:solidFill>
                  <a:srgbClr val="000000"/>
                </a:solidFill>
                <a:latin typeface="Aptos" panose="020B0004020202020204" pitchFamily="34" charset="0"/>
              </a:rPr>
              <a:t>Wait for rules</a:t>
            </a:r>
            <a:endParaRPr kumimoji="0" lang="en-US" sz="14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lang="en-US" sz="1800" dirty="0">
                <a:solidFill>
                  <a:srgbClr val="000000"/>
                </a:solidFill>
                <a:latin typeface="Aptos" panose="020B0004020202020204" pitchFamily="34" charset="0"/>
              </a:rPr>
              <a:t>F&amp;F settlements of those leaving</a:t>
            </a: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Estimation of wages on current structure</a:t>
            </a: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lang="en-US" sz="1800" dirty="0">
                <a:solidFill>
                  <a:srgbClr val="000000"/>
                </a:solidFill>
                <a:latin typeface="Aptos" panose="020B0004020202020204" pitchFamily="34" charset="0"/>
              </a:rPr>
              <a:t>Reach out to actuaries</a:t>
            </a: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Relook at salary structure</a:t>
            </a:r>
          </a:p>
          <a:p>
            <a:pPr marL="342900" marR="0" lvl="0" indent="-342900" algn="just" defTabSz="914400" rtl="0" eaLnBrk="0" fontAlgn="base" latinLnBrk="0" hangingPunct="0">
              <a:lnSpc>
                <a:spcPct val="115000"/>
              </a:lnSpc>
              <a:spcBef>
                <a:spcPct val="20000"/>
              </a:spcBef>
              <a:spcAft>
                <a:spcPts val="800"/>
              </a:spcAft>
              <a:buClrTx/>
              <a:buSzTx/>
              <a:buFontTx/>
              <a:buChar char="•"/>
              <a:tabLst/>
              <a:defRPr/>
            </a:pPr>
            <a:r>
              <a:rPr lang="en-US" sz="1800" dirty="0">
                <a:solidFill>
                  <a:srgbClr val="000000"/>
                </a:solidFill>
                <a:latin typeface="Aptos" panose="020B0004020202020204" pitchFamily="34" charset="0"/>
              </a:rPr>
              <a:t>Relook at policies</a:t>
            </a:r>
            <a:endPar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546720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Wages</a:t>
            </a:r>
          </a:p>
        </p:txBody>
      </p:sp>
      <p:sp>
        <p:nvSpPr>
          <p:cNvPr id="4" name="Rectangle 3"/>
          <p:cNvSpPr txBox="1">
            <a:spLocks noChangeArrowheads="1"/>
          </p:cNvSpPr>
          <p:nvPr/>
        </p:nvSpPr>
        <p:spPr>
          <a:xfrm>
            <a:off x="1828800" y="1178195"/>
            <a:ext cx="9753600" cy="527231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just">
              <a:lnSpc>
                <a:spcPct val="115000"/>
              </a:lnSpc>
              <a:spcAft>
                <a:spcPts val="800"/>
              </a:spcAft>
              <a:defRPr/>
            </a:pPr>
            <a:r>
              <a:rPr lang="en-US" sz="1800" dirty="0">
                <a:latin typeface="Aptos" panose="020B0004020202020204" pitchFamily="34" charset="0"/>
              </a:rPr>
              <a:t>The </a:t>
            </a:r>
            <a:r>
              <a:rPr lang="en-US" sz="1800" b="1" dirty="0">
                <a:latin typeface="Aptos" panose="020B0004020202020204" pitchFamily="34" charset="0"/>
              </a:rPr>
              <a:t>definition of “wages”</a:t>
            </a:r>
            <a:r>
              <a:rPr lang="en-US" sz="1800" dirty="0">
                <a:latin typeface="Aptos" panose="020B0004020202020204" pitchFamily="34" charset="0"/>
              </a:rPr>
              <a:t> is the </a:t>
            </a:r>
            <a:r>
              <a:rPr lang="en-US" sz="1800" b="1" dirty="0">
                <a:latin typeface="Aptos" panose="020B0004020202020204" pitchFamily="34" charset="0"/>
              </a:rPr>
              <a:t>cornerstone</a:t>
            </a:r>
            <a:r>
              <a:rPr lang="en-US" sz="1800" dirty="0">
                <a:latin typeface="Aptos" panose="020B0004020202020204" pitchFamily="34" charset="0"/>
              </a:rPr>
              <a:t> of the new Labor Code framework. </a:t>
            </a:r>
          </a:p>
          <a:p>
            <a:pPr algn="just">
              <a:lnSpc>
                <a:spcPct val="115000"/>
              </a:lnSpc>
              <a:spcAft>
                <a:spcPts val="800"/>
              </a:spcAft>
              <a:defRPr/>
            </a:pPr>
            <a:r>
              <a:rPr lang="en-US" sz="1800" b="1" dirty="0">
                <a:latin typeface="Aptos" panose="020B0004020202020204" pitchFamily="34" charset="0"/>
              </a:rPr>
              <a:t>"wages"</a:t>
            </a:r>
            <a:r>
              <a:rPr lang="en-US" sz="1800" dirty="0">
                <a:latin typeface="Aptos" panose="020B0004020202020204" pitchFamily="34" charset="0"/>
              </a:rPr>
              <a:t> means all remuneration, whether by way of salaries, allowances or otherwise, expressed in terms of money or capable of being so expressed which would, if the terms of employment, express or implied, were fulfilled, be payable to a person employed in respect of his employment or of work done in such employment. </a:t>
            </a:r>
          </a:p>
          <a:p>
            <a:pPr algn="just">
              <a:spcBef>
                <a:spcPts val="600"/>
              </a:spcBef>
              <a:spcAft>
                <a:spcPts val="600"/>
              </a:spcAft>
              <a:buFont typeface="Arial" panose="020B0604020202020204" pitchFamily="34" charset="0"/>
              <a:buChar char="•"/>
            </a:pPr>
            <a:r>
              <a:rPr lang="en-US" sz="1800" dirty="0">
                <a:latin typeface="Aptos" panose="020B0004020202020204" pitchFamily="34" charset="0"/>
              </a:rPr>
              <a:t>The definition follows a </a:t>
            </a:r>
            <a:r>
              <a:rPr lang="en-US" sz="1800" b="1" dirty="0">
                <a:latin typeface="Aptos" panose="020B0004020202020204" pitchFamily="34" charset="0"/>
              </a:rPr>
              <a:t>“pay + exclude + cap”</a:t>
            </a:r>
            <a:r>
              <a:rPr lang="en-US" sz="1800" dirty="0">
                <a:latin typeface="Aptos" panose="020B0004020202020204" pitchFamily="34" charset="0"/>
              </a:rPr>
              <a:t> approach:</a:t>
            </a:r>
          </a:p>
          <a:p>
            <a:pPr marL="800100" lvl="1" indent="-342900" algn="just">
              <a:spcBef>
                <a:spcPts val="600"/>
              </a:spcBef>
              <a:spcAft>
                <a:spcPts val="600"/>
              </a:spcAft>
              <a:buFont typeface="Arial" panose="020B0604020202020204" pitchFamily="34" charset="0"/>
              <a:buChar char="•"/>
            </a:pPr>
            <a:r>
              <a:rPr lang="en-US" sz="1800" dirty="0">
                <a:latin typeface="Aptos" panose="020B0004020202020204" pitchFamily="34" charset="0"/>
              </a:rPr>
              <a:t>What is included - </a:t>
            </a:r>
            <a:r>
              <a:rPr lang="en-US" sz="1800" dirty="0">
                <a:solidFill>
                  <a:schemeClr val="tx2"/>
                </a:solidFill>
                <a:latin typeface="Aptos" panose="020B0004020202020204" pitchFamily="34" charset="0"/>
              </a:rPr>
              <a:t>Wages include: - Basic pay - Dearness allowance - Retaining allowance (if any)</a:t>
            </a:r>
          </a:p>
          <a:p>
            <a:pPr marL="800100" lvl="1" indent="-342900" algn="just">
              <a:spcBef>
                <a:spcPts val="600"/>
              </a:spcBef>
              <a:spcAft>
                <a:spcPts val="600"/>
              </a:spcAft>
              <a:buFont typeface="Arial" panose="020B0604020202020204" pitchFamily="34" charset="0"/>
              <a:buChar char="•"/>
            </a:pPr>
            <a:r>
              <a:rPr lang="en-US" sz="1800" dirty="0">
                <a:latin typeface="Aptos" panose="020B0004020202020204" pitchFamily="34" charset="0"/>
              </a:rPr>
              <a:t>What is excluded </a:t>
            </a:r>
          </a:p>
          <a:p>
            <a:pPr marL="1257300" lvl="2" indent="-342900" algn="just">
              <a:spcBef>
                <a:spcPts val="600"/>
              </a:spcBef>
              <a:spcAft>
                <a:spcPts val="600"/>
              </a:spcAft>
              <a:buFont typeface="Arial" panose="020B0604020202020204" pitchFamily="34" charset="0"/>
              <a:buChar char="•"/>
            </a:pPr>
            <a:r>
              <a:rPr lang="en-US" sz="1800" dirty="0">
                <a:latin typeface="Aptos" panose="020B0004020202020204" pitchFamily="34" charset="0"/>
              </a:rPr>
              <a:t>Permitted exclusions include: - </a:t>
            </a:r>
            <a:r>
              <a:rPr lang="en-US" sz="1800" dirty="0">
                <a:solidFill>
                  <a:schemeClr val="tx2"/>
                </a:solidFill>
                <a:latin typeface="Aptos" panose="020B0004020202020204" pitchFamily="34" charset="0"/>
              </a:rPr>
              <a:t>House Rent Allowance (HRA) - Conveyance / travelling allowance - Bonus - Overtime allowance - Employer’s contribution to provident fund or pension - Commission - Gratuity and other terminal benefits - Genuine reimbursements for employment‑related expenses</a:t>
            </a:r>
          </a:p>
          <a:p>
            <a:pPr marL="800100" lvl="1" indent="-342900" algn="just">
              <a:spcBef>
                <a:spcPts val="600"/>
              </a:spcBef>
              <a:spcAft>
                <a:spcPts val="600"/>
              </a:spcAft>
              <a:buFont typeface="Arial" panose="020B0604020202020204" pitchFamily="34" charset="0"/>
              <a:buChar char="•"/>
            </a:pPr>
            <a:r>
              <a:rPr lang="en-US" sz="1800" dirty="0">
                <a:latin typeface="Aptos" panose="020B0004020202020204" pitchFamily="34" charset="0"/>
              </a:rPr>
              <a:t>A cap of 50% to prevent excessive exclusions </a:t>
            </a:r>
          </a:p>
          <a:p>
            <a:pPr algn="just">
              <a:lnSpc>
                <a:spcPct val="115000"/>
              </a:lnSpc>
              <a:spcAft>
                <a:spcPts val="800"/>
              </a:spcAft>
              <a:defRPr/>
            </a:pPr>
            <a:endParaRPr lang="en-US" sz="1800" dirty="0">
              <a:latin typeface="Aptos" panose="020B0004020202020204" pitchFamily="34" charset="0"/>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7" name="Graphic 6" descr="Wallet with solid fill">
            <a:extLst>
              <a:ext uri="{FF2B5EF4-FFF2-40B4-BE49-F238E27FC236}">
                <a16:creationId xmlns:a16="http://schemas.microsoft.com/office/drawing/2014/main" id="{511759AE-4138-9C04-DF8F-50FD24550F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1000" y="263795"/>
            <a:ext cx="914400" cy="914400"/>
          </a:xfrm>
          <a:prstGeom prst="rect">
            <a:avLst/>
          </a:prstGeom>
        </p:spPr>
      </p:pic>
    </p:spTree>
    <p:extLst>
      <p:ext uri="{BB962C8B-B14F-4D97-AF65-F5344CB8AC3E}">
        <p14:creationId xmlns:p14="http://schemas.microsoft.com/office/powerpoint/2010/main" val="2671334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9E118A1E-FC8F-3C9C-8583-8598050F707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20A0E9B-EE30-18BD-5442-655EBB3419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9F4F30A5-23C1-87C1-0686-F76DA89445B3}"/>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Wages</a:t>
            </a:r>
          </a:p>
        </p:txBody>
      </p:sp>
      <p:sp>
        <p:nvSpPr>
          <p:cNvPr id="5" name="Footer Placeholder 4">
            <a:extLst>
              <a:ext uri="{FF2B5EF4-FFF2-40B4-BE49-F238E27FC236}">
                <a16:creationId xmlns:a16="http://schemas.microsoft.com/office/drawing/2014/main" id="{DA551A20-1C36-BD6D-24FE-4DD66BD22AF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6" name="Picture 5">
            <a:extLst>
              <a:ext uri="{FF2B5EF4-FFF2-40B4-BE49-F238E27FC236}">
                <a16:creationId xmlns:a16="http://schemas.microsoft.com/office/drawing/2014/main" id="{0CCD5BD5-5FED-51CA-9A46-2A7327DEF68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892147" y="1449037"/>
            <a:ext cx="7151738" cy="3959925"/>
          </a:xfrm>
          <a:prstGeom prst="rect">
            <a:avLst/>
          </a:prstGeom>
          <a:noFill/>
          <a:ln>
            <a:noFill/>
          </a:ln>
        </p:spPr>
      </p:pic>
      <p:pic>
        <p:nvPicPr>
          <p:cNvPr id="7" name="Graphic 6" descr="Wallet with solid fill">
            <a:extLst>
              <a:ext uri="{FF2B5EF4-FFF2-40B4-BE49-F238E27FC236}">
                <a16:creationId xmlns:a16="http://schemas.microsoft.com/office/drawing/2014/main" id="{AD76C9EE-572F-5BC7-2D23-E79D95DB1B4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1000" y="263795"/>
            <a:ext cx="914400" cy="914400"/>
          </a:xfrm>
          <a:prstGeom prst="rect">
            <a:avLst/>
          </a:prstGeom>
        </p:spPr>
      </p:pic>
    </p:spTree>
    <p:extLst>
      <p:ext uri="{BB962C8B-B14F-4D97-AF65-F5344CB8AC3E}">
        <p14:creationId xmlns:p14="http://schemas.microsoft.com/office/powerpoint/2010/main" val="607804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F69F911A-C80D-BEBD-12DB-723F5AB8E92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82FF416-58F4-8581-AD1C-B5EC70B3CA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57FE983-79AF-CC6E-D1C6-B97486893616}"/>
              </a:ext>
            </a:extLst>
          </p:cNvPr>
          <p:cNvSpPr txBox="1">
            <a:spLocks noChangeArrowheads="1"/>
          </p:cNvSpPr>
          <p:nvPr/>
        </p:nvSpPr>
        <p:spPr>
          <a:xfrm>
            <a:off x="1981200" y="76200"/>
            <a:ext cx="91821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lvl="0" algn="l">
              <a:defRPr/>
            </a:pPr>
            <a:r>
              <a:rPr lang="en-US" sz="3600" dirty="0"/>
              <a:t>Salary structure now matters more than tenure</a:t>
            </a:r>
            <a:endParaRPr kumimoji="0" lang="en-US" altLang="en-US" sz="3600" b="0" i="0" u="none" strike="noStrike" kern="0" cap="none" spc="0" normalizeH="0" baseline="0" noProof="0" dirty="0">
              <a:ln>
                <a:noFill/>
              </a:ln>
              <a:solidFill>
                <a:srgbClr val="000000"/>
              </a:solidFill>
              <a:effectLst/>
              <a:uLnTx/>
              <a:uFillTx/>
              <a:latin typeface="Arial"/>
              <a:ea typeface="+mj-ea"/>
              <a:cs typeface="+mj-cs"/>
            </a:endParaRPr>
          </a:p>
        </p:txBody>
      </p:sp>
      <p:sp>
        <p:nvSpPr>
          <p:cNvPr id="5" name="Footer Placeholder 4">
            <a:extLst>
              <a:ext uri="{FF2B5EF4-FFF2-40B4-BE49-F238E27FC236}">
                <a16:creationId xmlns:a16="http://schemas.microsoft.com/office/drawing/2014/main" id="{E4D89173-038E-22A6-4E15-75898E18891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7" name="Picture 6">
            <a:extLst>
              <a:ext uri="{FF2B5EF4-FFF2-40B4-BE49-F238E27FC236}">
                <a16:creationId xmlns:a16="http://schemas.microsoft.com/office/drawing/2014/main" id="{431FCBFA-3AC4-5733-0520-00169A4A167F}"/>
              </a:ext>
            </a:extLst>
          </p:cNvPr>
          <p:cNvPicPr>
            <a:picLocks noChangeAspect="1"/>
          </p:cNvPicPr>
          <p:nvPr/>
        </p:nvPicPr>
        <p:blipFill>
          <a:blip r:embed="rId6"/>
          <a:stretch>
            <a:fillRect/>
          </a:stretch>
        </p:blipFill>
        <p:spPr>
          <a:xfrm>
            <a:off x="1981200" y="1401101"/>
            <a:ext cx="9467330" cy="4902251"/>
          </a:xfrm>
          <a:prstGeom prst="rect">
            <a:avLst/>
          </a:prstGeom>
        </p:spPr>
      </p:pic>
      <p:pic>
        <p:nvPicPr>
          <p:cNvPr id="8" name="Graphic 7" descr="Wallet with solid fill">
            <a:extLst>
              <a:ext uri="{FF2B5EF4-FFF2-40B4-BE49-F238E27FC236}">
                <a16:creationId xmlns:a16="http://schemas.microsoft.com/office/drawing/2014/main" id="{835623CD-ED01-8C80-97AE-9EBE19D0818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1000" y="263795"/>
            <a:ext cx="914400" cy="914400"/>
          </a:xfrm>
          <a:prstGeom prst="rect">
            <a:avLst/>
          </a:prstGeom>
        </p:spPr>
      </p:pic>
    </p:spTree>
    <p:extLst>
      <p:ext uri="{BB962C8B-B14F-4D97-AF65-F5344CB8AC3E}">
        <p14:creationId xmlns:p14="http://schemas.microsoft.com/office/powerpoint/2010/main" val="2295285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A4E983A-BD02-F791-F8A3-22BC4A1EF59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B2CE9EA-22E5-42F7-7C57-DC33E61E9A3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AA298654-D511-2A09-9C00-C17768A77213}"/>
              </a:ext>
            </a:extLst>
          </p:cNvPr>
          <p:cNvSpPr txBox="1">
            <a:spLocks noChangeArrowheads="1"/>
          </p:cNvSpPr>
          <p:nvPr/>
        </p:nvSpPr>
        <p:spPr>
          <a:xfrm>
            <a:off x="1981200" y="76200"/>
            <a:ext cx="91821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lvl="0" algn="l">
              <a:defRPr/>
            </a:pPr>
            <a:r>
              <a:rPr lang="en-US" sz="3600" dirty="0"/>
              <a:t>Salary structure now matters more than tenure</a:t>
            </a:r>
            <a:endParaRPr lang="en-US" altLang="en-US" sz="3600" kern="0" dirty="0">
              <a:solidFill>
                <a:srgbClr val="000000"/>
              </a:solidFill>
            </a:endParaRPr>
          </a:p>
        </p:txBody>
      </p:sp>
      <p:sp>
        <p:nvSpPr>
          <p:cNvPr id="5" name="Footer Placeholder 4">
            <a:extLst>
              <a:ext uri="{FF2B5EF4-FFF2-40B4-BE49-F238E27FC236}">
                <a16:creationId xmlns:a16="http://schemas.microsoft.com/office/drawing/2014/main" id="{0D20373F-C2CD-95DD-7DF3-93E8697BC97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6" name="Picture 5">
            <a:extLst>
              <a:ext uri="{FF2B5EF4-FFF2-40B4-BE49-F238E27FC236}">
                <a16:creationId xmlns:a16="http://schemas.microsoft.com/office/drawing/2014/main" id="{CB5263B3-956E-F86B-507B-FBAEFC07365A}"/>
              </a:ext>
            </a:extLst>
          </p:cNvPr>
          <p:cNvPicPr>
            <a:picLocks noChangeAspect="1"/>
          </p:cNvPicPr>
          <p:nvPr/>
        </p:nvPicPr>
        <p:blipFill>
          <a:blip r:embed="rId6"/>
          <a:stretch>
            <a:fillRect/>
          </a:stretch>
        </p:blipFill>
        <p:spPr>
          <a:xfrm>
            <a:off x="1968540" y="1291771"/>
            <a:ext cx="9249997" cy="4789715"/>
          </a:xfrm>
          <a:prstGeom prst="rect">
            <a:avLst/>
          </a:prstGeom>
        </p:spPr>
      </p:pic>
      <p:pic>
        <p:nvPicPr>
          <p:cNvPr id="8" name="Graphic 7" descr="Wallet with solid fill">
            <a:extLst>
              <a:ext uri="{FF2B5EF4-FFF2-40B4-BE49-F238E27FC236}">
                <a16:creationId xmlns:a16="http://schemas.microsoft.com/office/drawing/2014/main" id="{A6964FE4-F1DE-B6EA-5D52-4AC0201383B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1000" y="263795"/>
            <a:ext cx="914400" cy="914400"/>
          </a:xfrm>
          <a:prstGeom prst="rect">
            <a:avLst/>
          </a:prstGeom>
        </p:spPr>
      </p:pic>
    </p:spTree>
    <p:extLst>
      <p:ext uri="{BB962C8B-B14F-4D97-AF65-F5344CB8AC3E}">
        <p14:creationId xmlns:p14="http://schemas.microsoft.com/office/powerpoint/2010/main" val="363301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96420C2-6663-1FF6-F823-F37B756A34C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810F39F-40EE-A848-6A4D-638178200C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F8062F0E-795F-496C-4E4A-0CCBFD61B756}"/>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Wages</a:t>
            </a:r>
          </a:p>
        </p:txBody>
      </p:sp>
      <p:sp>
        <p:nvSpPr>
          <p:cNvPr id="4" name="Rectangle 3">
            <a:extLst>
              <a:ext uri="{FF2B5EF4-FFF2-40B4-BE49-F238E27FC236}">
                <a16:creationId xmlns:a16="http://schemas.microsoft.com/office/drawing/2014/main" id="{044A4A53-192F-5302-0A4B-C69AE868D961}"/>
              </a:ext>
            </a:extLst>
          </p:cNvPr>
          <p:cNvSpPr txBox="1">
            <a:spLocks noChangeArrowheads="1"/>
          </p:cNvSpPr>
          <p:nvPr/>
        </p:nvSpPr>
        <p:spPr>
          <a:xfrm>
            <a:off x="1828800" y="1401100"/>
            <a:ext cx="9753600" cy="4715579"/>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The Codes adopt a </a:t>
            </a: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substance‑over‑form</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approach, consistent with judicial interpretation.</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A component is likely to be treated as </a:t>
            </a: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wages</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if it displays most of the following characteristics:</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742950" marR="0" lvl="1"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Universality</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 paid to all employees or all employees in a category</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742950" marR="0" lvl="1"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Fixed nature</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 paid at a constant amount or percentage</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742950" marR="0" lvl="1"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Absence of contingency</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 not linked to role, performance, location or assignment</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742950" marR="0" lvl="1"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Survivability</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 continues during leave, notice period or downtime</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742950" marR="0" lvl="1"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Integration</a:t>
            </a:r>
            <a:r>
              <a:rPr kumimoji="0" lang="en-US"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 considered for increments, internal benefit calculations or CTC balancing</a:t>
            </a:r>
            <a:endParaRPr kumimoji="0" lang="en-IN" sz="1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p:txBody>
      </p:sp>
      <p:sp>
        <p:nvSpPr>
          <p:cNvPr id="5" name="Footer Placeholder 4">
            <a:extLst>
              <a:ext uri="{FF2B5EF4-FFF2-40B4-BE49-F238E27FC236}">
                <a16:creationId xmlns:a16="http://schemas.microsoft.com/office/drawing/2014/main" id="{994EC1CC-28CF-9F63-F544-8DFB804A3023}"/>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7" name="Graphic 6" descr="Wallet with solid fill">
            <a:extLst>
              <a:ext uri="{FF2B5EF4-FFF2-40B4-BE49-F238E27FC236}">
                <a16:creationId xmlns:a16="http://schemas.microsoft.com/office/drawing/2014/main" id="{FBC95198-C0ED-5E7A-EA0D-00F1C4171E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1000" y="263795"/>
            <a:ext cx="914400" cy="914400"/>
          </a:xfrm>
          <a:prstGeom prst="rect">
            <a:avLst/>
          </a:prstGeom>
        </p:spPr>
      </p:pic>
    </p:spTree>
    <p:extLst>
      <p:ext uri="{BB962C8B-B14F-4D97-AF65-F5344CB8AC3E}">
        <p14:creationId xmlns:p14="http://schemas.microsoft.com/office/powerpoint/2010/main" val="4194560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87613" y="131762"/>
            <a:ext cx="7657831"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0" i="0" u="none" strike="noStrike" kern="0" cap="none" spc="0" normalizeH="0" baseline="0" noProof="0" dirty="0">
                <a:ln>
                  <a:noFill/>
                </a:ln>
                <a:solidFill>
                  <a:srgbClr val="000000"/>
                </a:solidFill>
                <a:effectLst/>
                <a:uLnTx/>
                <a:uFillTx/>
                <a:latin typeface="Arial"/>
                <a:ea typeface="+mj-ea"/>
                <a:cs typeface="+mj-cs"/>
              </a:rPr>
              <a:t>What are we covering today</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grpSp>
        <p:nvGrpSpPr>
          <p:cNvPr id="8" name="Group 7">
            <a:extLst>
              <a:ext uri="{FF2B5EF4-FFF2-40B4-BE49-F238E27FC236}">
                <a16:creationId xmlns:a16="http://schemas.microsoft.com/office/drawing/2014/main" id="{BD3CD751-35DA-1BC4-55D5-B9C04A2C0C5D}"/>
              </a:ext>
            </a:extLst>
          </p:cNvPr>
          <p:cNvGrpSpPr/>
          <p:nvPr/>
        </p:nvGrpSpPr>
        <p:grpSpPr>
          <a:xfrm>
            <a:off x="2730842" y="2397212"/>
            <a:ext cx="2570204" cy="1294714"/>
            <a:chOff x="2730842" y="2397212"/>
            <a:chExt cx="2570204" cy="1294714"/>
          </a:xfrm>
        </p:grpSpPr>
        <p:sp>
          <p:nvSpPr>
            <p:cNvPr id="4" name="Speech Bubble: Rectangle with Corners Rounded 3">
              <a:extLst>
                <a:ext uri="{FF2B5EF4-FFF2-40B4-BE49-F238E27FC236}">
                  <a16:creationId xmlns:a16="http://schemas.microsoft.com/office/drawing/2014/main" id="{8D0B492D-09B5-B739-5B11-D83924F3D011}"/>
                </a:ext>
              </a:extLst>
            </p:cNvPr>
            <p:cNvSpPr/>
            <p:nvPr/>
          </p:nvSpPr>
          <p:spPr bwMode="auto">
            <a:xfrm>
              <a:off x="2804984" y="2397212"/>
              <a:ext cx="2434281" cy="1294714"/>
            </a:xfrm>
            <a:prstGeom prst="wedgeRoundRect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N" sz="2400" b="0" i="0" u="none" strike="noStrike" cap="none" normalizeH="0" baseline="0">
                <a:ln>
                  <a:noFill/>
                </a:ln>
                <a:solidFill>
                  <a:schemeClr val="tx1"/>
                </a:solidFill>
                <a:effectLst/>
                <a:latin typeface="Arial" pitchFamily="34" charset="0"/>
              </a:endParaRPr>
            </a:p>
          </p:txBody>
        </p:sp>
        <p:sp>
          <p:nvSpPr>
            <p:cNvPr id="6" name="TextBox 5">
              <a:extLst>
                <a:ext uri="{FF2B5EF4-FFF2-40B4-BE49-F238E27FC236}">
                  <a16:creationId xmlns:a16="http://schemas.microsoft.com/office/drawing/2014/main" id="{B5F0CDAA-E3E7-110C-EA12-B9D415808D1A}"/>
                </a:ext>
              </a:extLst>
            </p:cNvPr>
            <p:cNvSpPr txBox="1"/>
            <p:nvPr/>
          </p:nvSpPr>
          <p:spPr>
            <a:xfrm>
              <a:off x="2730842" y="2454525"/>
              <a:ext cx="2570204" cy="1200329"/>
            </a:xfrm>
            <a:prstGeom prst="rect">
              <a:avLst/>
            </a:prstGeom>
            <a:noFill/>
          </p:spPr>
          <p:txBody>
            <a:bodyPr wrap="square" rtlCol="0">
              <a:spAutoFit/>
            </a:bodyPr>
            <a:lstStyle/>
            <a:p>
              <a:pPr algn="ctr"/>
              <a:r>
                <a:rPr lang="en-IN" dirty="0"/>
                <a:t>TCS reported an exceptional charge of Rs. 2128 cr. Related to Labor code implementation.</a:t>
              </a:r>
            </a:p>
          </p:txBody>
        </p:sp>
      </p:grpSp>
      <p:grpSp>
        <p:nvGrpSpPr>
          <p:cNvPr id="9" name="Group 8">
            <a:extLst>
              <a:ext uri="{FF2B5EF4-FFF2-40B4-BE49-F238E27FC236}">
                <a16:creationId xmlns:a16="http://schemas.microsoft.com/office/drawing/2014/main" id="{4BAA3597-85CE-71D4-8198-234D4EBA43F6}"/>
              </a:ext>
            </a:extLst>
          </p:cNvPr>
          <p:cNvGrpSpPr/>
          <p:nvPr/>
        </p:nvGrpSpPr>
        <p:grpSpPr>
          <a:xfrm>
            <a:off x="5490517" y="1401101"/>
            <a:ext cx="2570204" cy="1294714"/>
            <a:chOff x="2730842" y="2397212"/>
            <a:chExt cx="2570204" cy="1294714"/>
          </a:xfrm>
          <a:solidFill>
            <a:schemeClr val="accent6">
              <a:lumMod val="20000"/>
              <a:lumOff val="80000"/>
            </a:schemeClr>
          </a:solidFill>
        </p:grpSpPr>
        <p:sp>
          <p:nvSpPr>
            <p:cNvPr id="10" name="Speech Bubble: Rectangle with Corners Rounded 9">
              <a:extLst>
                <a:ext uri="{FF2B5EF4-FFF2-40B4-BE49-F238E27FC236}">
                  <a16:creationId xmlns:a16="http://schemas.microsoft.com/office/drawing/2014/main" id="{0A3F3D4E-0A46-6407-2083-FCCF4AEDB369}"/>
                </a:ext>
              </a:extLst>
            </p:cNvPr>
            <p:cNvSpPr/>
            <p:nvPr/>
          </p:nvSpPr>
          <p:spPr bwMode="auto">
            <a:xfrm>
              <a:off x="2804984" y="2397212"/>
              <a:ext cx="2434281" cy="1294714"/>
            </a:xfrm>
            <a:prstGeom prst="wedgeRoundRectCallou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N" sz="2400" b="0" i="0" u="none" strike="noStrike" cap="none" normalizeH="0" baseline="0">
                <a:ln>
                  <a:noFill/>
                </a:ln>
                <a:solidFill>
                  <a:schemeClr val="tx1"/>
                </a:solidFill>
                <a:effectLst/>
                <a:latin typeface="Arial" pitchFamily="34" charset="0"/>
              </a:endParaRPr>
            </a:p>
          </p:txBody>
        </p:sp>
        <p:sp>
          <p:nvSpPr>
            <p:cNvPr id="11" name="TextBox 10">
              <a:extLst>
                <a:ext uri="{FF2B5EF4-FFF2-40B4-BE49-F238E27FC236}">
                  <a16:creationId xmlns:a16="http://schemas.microsoft.com/office/drawing/2014/main" id="{2E36EE29-B8A9-474E-9428-CB41AA898FCE}"/>
                </a:ext>
              </a:extLst>
            </p:cNvPr>
            <p:cNvSpPr txBox="1"/>
            <p:nvPr/>
          </p:nvSpPr>
          <p:spPr>
            <a:xfrm>
              <a:off x="2730842" y="2454525"/>
              <a:ext cx="2570204" cy="1200329"/>
            </a:xfrm>
            <a:prstGeom prst="rect">
              <a:avLst/>
            </a:prstGeom>
            <a:noFill/>
          </p:spPr>
          <p:txBody>
            <a:bodyPr wrap="square" rtlCol="0">
              <a:spAutoFit/>
            </a:bodyPr>
            <a:lstStyle/>
            <a:p>
              <a:pPr algn="ctr"/>
              <a:r>
                <a:rPr lang="en-IN" dirty="0"/>
                <a:t>Infosys estimate Rs. 1289 cr. increase in Gratuity and leave due to Labor code.</a:t>
              </a:r>
            </a:p>
          </p:txBody>
        </p:sp>
      </p:grpSp>
      <p:grpSp>
        <p:nvGrpSpPr>
          <p:cNvPr id="12" name="Group 11">
            <a:extLst>
              <a:ext uri="{FF2B5EF4-FFF2-40B4-BE49-F238E27FC236}">
                <a16:creationId xmlns:a16="http://schemas.microsoft.com/office/drawing/2014/main" id="{DB727490-07BE-442F-4058-093D260BBAD6}"/>
              </a:ext>
            </a:extLst>
          </p:cNvPr>
          <p:cNvGrpSpPr/>
          <p:nvPr/>
        </p:nvGrpSpPr>
        <p:grpSpPr>
          <a:xfrm>
            <a:off x="7821828" y="3424532"/>
            <a:ext cx="2570204" cy="1294714"/>
            <a:chOff x="2730842" y="2397212"/>
            <a:chExt cx="2570204" cy="1294714"/>
          </a:xfrm>
          <a:solidFill>
            <a:srgbClr val="CCFFFF"/>
          </a:solidFill>
        </p:grpSpPr>
        <p:sp>
          <p:nvSpPr>
            <p:cNvPr id="13" name="Speech Bubble: Rectangle with Corners Rounded 12">
              <a:extLst>
                <a:ext uri="{FF2B5EF4-FFF2-40B4-BE49-F238E27FC236}">
                  <a16:creationId xmlns:a16="http://schemas.microsoft.com/office/drawing/2014/main" id="{28CAA3AD-6797-B611-3049-B950FCE01457}"/>
                </a:ext>
              </a:extLst>
            </p:cNvPr>
            <p:cNvSpPr/>
            <p:nvPr/>
          </p:nvSpPr>
          <p:spPr bwMode="auto">
            <a:xfrm>
              <a:off x="2804984" y="2397212"/>
              <a:ext cx="2434281" cy="1294714"/>
            </a:xfrm>
            <a:prstGeom prst="wedgeRoundRectCallou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N" sz="2400" b="0" i="0" u="none" strike="noStrike" cap="none" normalizeH="0" baseline="0">
                <a:ln>
                  <a:noFill/>
                </a:ln>
                <a:solidFill>
                  <a:schemeClr val="tx1"/>
                </a:solidFill>
                <a:effectLst/>
                <a:latin typeface="Arial" pitchFamily="34" charset="0"/>
              </a:endParaRPr>
            </a:p>
          </p:txBody>
        </p:sp>
        <p:sp>
          <p:nvSpPr>
            <p:cNvPr id="14" name="TextBox 13">
              <a:extLst>
                <a:ext uri="{FF2B5EF4-FFF2-40B4-BE49-F238E27FC236}">
                  <a16:creationId xmlns:a16="http://schemas.microsoft.com/office/drawing/2014/main" id="{8A3D3F4D-EFC0-3953-F700-8469C297B68F}"/>
                </a:ext>
              </a:extLst>
            </p:cNvPr>
            <p:cNvSpPr txBox="1"/>
            <p:nvPr/>
          </p:nvSpPr>
          <p:spPr>
            <a:xfrm>
              <a:off x="2730842" y="2582904"/>
              <a:ext cx="2570204" cy="923330"/>
            </a:xfrm>
            <a:prstGeom prst="rect">
              <a:avLst/>
            </a:prstGeom>
            <a:noFill/>
          </p:spPr>
          <p:txBody>
            <a:bodyPr wrap="square" rtlCol="0">
              <a:spAutoFit/>
            </a:bodyPr>
            <a:lstStyle/>
            <a:p>
              <a:pPr algn="ctr"/>
              <a:r>
                <a:rPr lang="en-IN" dirty="0"/>
                <a:t>HCL has a 14.79% (~ 950 cr.) hit on PAT related to Labor code.</a:t>
              </a:r>
            </a:p>
          </p:txBody>
        </p:sp>
      </p:grpSp>
    </p:spTree>
    <p:extLst>
      <p:ext uri="{BB962C8B-B14F-4D97-AF65-F5344CB8AC3E}">
        <p14:creationId xmlns:p14="http://schemas.microsoft.com/office/powerpoint/2010/main" val="347971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33E18986-0883-C2A6-BB3B-B005FAE47F1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E1F1926-60F1-26E0-0EED-8D0179B9F3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13FF2E87-C9FD-45C7-17D9-E31EB2928856}"/>
              </a:ext>
            </a:extLst>
          </p:cNvPr>
          <p:cNvSpPr txBox="1">
            <a:spLocks noChangeArrowheads="1"/>
          </p:cNvSpPr>
          <p:nvPr/>
        </p:nvSpPr>
        <p:spPr>
          <a:xfrm>
            <a:off x="1981200" y="76200"/>
            <a:ext cx="8305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4000" kern="0" dirty="0">
                <a:solidFill>
                  <a:srgbClr val="000000"/>
                </a:solidFill>
                <a:latin typeface="Arial"/>
              </a:rPr>
              <a:t>What next..</a:t>
            </a:r>
            <a:endParaRPr kumimoji="0" lang="en-US" altLang="en-US" sz="4000" b="0" i="0" u="none" strike="noStrike" kern="0" cap="none" spc="0" normalizeH="0" baseline="0" noProof="0" dirty="0">
              <a:ln>
                <a:noFill/>
              </a:ln>
              <a:solidFill>
                <a:srgbClr val="000000"/>
              </a:solidFill>
              <a:effectLst/>
              <a:uLnTx/>
              <a:uFillTx/>
              <a:latin typeface="Arial"/>
              <a:ea typeface="+mj-ea"/>
              <a:cs typeface="+mj-cs"/>
            </a:endParaRPr>
          </a:p>
        </p:txBody>
      </p:sp>
      <p:sp>
        <p:nvSpPr>
          <p:cNvPr id="4" name="Rectangle 3">
            <a:extLst>
              <a:ext uri="{FF2B5EF4-FFF2-40B4-BE49-F238E27FC236}">
                <a16:creationId xmlns:a16="http://schemas.microsoft.com/office/drawing/2014/main" id="{EFB4E77F-7130-4726-5BD0-55E88622E414}"/>
              </a:ext>
            </a:extLst>
          </p:cNvPr>
          <p:cNvSpPr txBox="1">
            <a:spLocks noChangeArrowheads="1"/>
          </p:cNvSpPr>
          <p:nvPr/>
        </p:nvSpPr>
        <p:spPr>
          <a:xfrm>
            <a:off x="1828800" y="1401101"/>
            <a:ext cx="9753600" cy="471557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285750" indent="-285750">
              <a:spcBef>
                <a:spcPts val="600"/>
              </a:spcBef>
              <a:spcAft>
                <a:spcPts val="600"/>
              </a:spcAft>
              <a:buFont typeface="Arial" panose="020B0604020202020204" pitchFamily="34" charset="0"/>
              <a:buChar char="•"/>
            </a:pPr>
            <a:r>
              <a:rPr lang="en-US" sz="1800" dirty="0">
                <a:latin typeface="Aptos" panose="020B0004020202020204" pitchFamily="34" charset="0"/>
              </a:rPr>
              <a:t>Final rules from the Government</a:t>
            </a:r>
          </a:p>
          <a:p>
            <a:pPr marL="285750" indent="-285750">
              <a:spcBef>
                <a:spcPts val="600"/>
              </a:spcBef>
              <a:spcAft>
                <a:spcPts val="600"/>
              </a:spcAft>
              <a:buFont typeface="Arial" panose="020B0604020202020204" pitchFamily="34" charset="0"/>
              <a:buChar char="•"/>
            </a:pPr>
            <a:r>
              <a:rPr lang="en-US" sz="1800" dirty="0">
                <a:latin typeface="Aptos" panose="020B0004020202020204" pitchFamily="34" charset="0"/>
              </a:rPr>
              <a:t>Accounting treatment of company restructuring salary post Dec 2025 impact</a:t>
            </a:r>
          </a:p>
          <a:p>
            <a:pPr marL="285750" indent="-285750">
              <a:spcBef>
                <a:spcPts val="600"/>
              </a:spcBef>
              <a:spcAft>
                <a:spcPts val="600"/>
              </a:spcAft>
              <a:buFont typeface="Arial" panose="020B0604020202020204" pitchFamily="34" charset="0"/>
              <a:buChar char="•"/>
            </a:pPr>
            <a:r>
              <a:rPr lang="en-US" sz="1800" dirty="0">
                <a:latin typeface="Aptos" panose="020B0004020202020204" pitchFamily="34" charset="0"/>
              </a:rPr>
              <a:t>Readiness for small, medium enterprises</a:t>
            </a:r>
          </a:p>
          <a:p>
            <a:pPr marL="285750" indent="-285750">
              <a:spcBef>
                <a:spcPts val="600"/>
              </a:spcBef>
              <a:spcAft>
                <a:spcPts val="600"/>
              </a:spcAft>
              <a:buFont typeface="Arial" panose="020B0604020202020204" pitchFamily="34" charset="0"/>
              <a:buChar char="•"/>
            </a:pPr>
            <a:r>
              <a:rPr lang="en-US" sz="1800" dirty="0">
                <a:latin typeface="Aptos" panose="020B0004020202020204" pitchFamily="34" charset="0"/>
              </a:rPr>
              <a:t>Availability of data and relook at 2026 assumptions</a:t>
            </a:r>
          </a:p>
          <a:p>
            <a:pPr marL="285750" indent="-285750">
              <a:spcBef>
                <a:spcPts val="600"/>
              </a:spcBef>
              <a:spcAft>
                <a:spcPts val="600"/>
              </a:spcAft>
              <a:buFont typeface="Arial" panose="020B0604020202020204" pitchFamily="34" charset="0"/>
              <a:buChar char="•"/>
            </a:pPr>
            <a:endParaRPr lang="en-IN" sz="1800" dirty="0">
              <a:latin typeface="Aptos" panose="020B0004020202020204" pitchFamily="34" charset="0"/>
            </a:endParaRPr>
          </a:p>
        </p:txBody>
      </p:sp>
      <p:sp>
        <p:nvSpPr>
          <p:cNvPr id="5" name="Footer Placeholder 4">
            <a:extLst>
              <a:ext uri="{FF2B5EF4-FFF2-40B4-BE49-F238E27FC236}">
                <a16:creationId xmlns:a16="http://schemas.microsoft.com/office/drawing/2014/main" id="{B428D886-84B6-B6F3-9CD1-D1640EB9553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pic>
        <p:nvPicPr>
          <p:cNvPr id="7" name="Graphic 6" descr="End with solid fill">
            <a:extLst>
              <a:ext uri="{FF2B5EF4-FFF2-40B4-BE49-F238E27FC236}">
                <a16:creationId xmlns:a16="http://schemas.microsoft.com/office/drawing/2014/main" id="{262E7552-23DC-EC34-D0EC-3A96C9AEDF5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81000" y="263795"/>
            <a:ext cx="914400" cy="914400"/>
          </a:xfrm>
          <a:prstGeom prst="rect">
            <a:avLst/>
          </a:prstGeom>
        </p:spPr>
      </p:pic>
    </p:spTree>
    <p:extLst>
      <p:ext uri="{BB962C8B-B14F-4D97-AF65-F5344CB8AC3E}">
        <p14:creationId xmlns:p14="http://schemas.microsoft.com/office/powerpoint/2010/main" val="111995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4" name="Rectangle 3"/>
          <p:cNvSpPr txBox="1">
            <a:spLocks noChangeArrowheads="1"/>
          </p:cNvSpPr>
          <p:nvPr/>
        </p:nvSpPr>
        <p:spPr>
          <a:xfrm>
            <a:off x="2933700" y="16108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US" altLang="en-US" sz="3200" b="0" i="0" u="none" strike="noStrike" kern="0" cap="none" spc="0" normalizeH="0" baseline="0" noProof="0" dirty="0">
              <a:ln>
                <a:noFill/>
              </a:ln>
              <a:solidFill>
                <a:srgbClr val="000000"/>
              </a:solidFill>
              <a:effectLst/>
              <a:uLnTx/>
              <a:uFillTx/>
              <a:latin typeface="Times New Roman"/>
              <a:ea typeface="+mn-ea"/>
              <a:cs typeface="+mn-cs"/>
            </a:endParaRP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imes New Roman"/>
                <a:ea typeface="+mn-ea"/>
                <a:cs typeface="+mn-cs"/>
              </a:rPr>
              <a:t>www.actuariesindia.org</a:t>
            </a:r>
          </a:p>
        </p:txBody>
      </p:sp>
      <p:sp>
        <p:nvSpPr>
          <p:cNvPr id="14" name="TextBox 13">
            <a:extLst>
              <a:ext uri="{FF2B5EF4-FFF2-40B4-BE49-F238E27FC236}">
                <a16:creationId xmlns:a16="http://schemas.microsoft.com/office/drawing/2014/main" id="{3912DBBB-8B0C-E4EC-6B45-88782D097299}"/>
              </a:ext>
            </a:extLst>
          </p:cNvPr>
          <p:cNvSpPr txBox="1"/>
          <p:nvPr/>
        </p:nvSpPr>
        <p:spPr>
          <a:xfrm>
            <a:off x="2237035" y="438928"/>
            <a:ext cx="1393330" cy="830997"/>
          </a:xfrm>
          <a:prstGeom prst="rect">
            <a:avLst/>
          </a:prstGeom>
          <a:noFill/>
        </p:spPr>
        <p:txBody>
          <a:bodyPr wrap="none" rtlCol="0">
            <a:spAutoFit/>
          </a:bodyPr>
          <a:lstStyle/>
          <a:p>
            <a:r>
              <a:rPr lang="en-IN" sz="4800" dirty="0">
                <a:solidFill>
                  <a:srgbClr val="0070C0"/>
                </a:solidFill>
                <a:latin typeface="Aptos" panose="020B0004020202020204" pitchFamily="34" charset="0"/>
              </a:rPr>
              <a:t>Q&amp;A</a:t>
            </a:r>
          </a:p>
        </p:txBody>
      </p:sp>
      <p:pic>
        <p:nvPicPr>
          <p:cNvPr id="6" name="Picture 5">
            <a:extLst>
              <a:ext uri="{FF2B5EF4-FFF2-40B4-BE49-F238E27FC236}">
                <a16:creationId xmlns:a16="http://schemas.microsoft.com/office/drawing/2014/main" id="{569E7361-273D-AF50-057B-94357887D2C6}"/>
              </a:ext>
            </a:extLst>
          </p:cNvPr>
          <p:cNvPicPr>
            <a:picLocks noChangeAspect="1"/>
          </p:cNvPicPr>
          <p:nvPr/>
        </p:nvPicPr>
        <p:blipFill>
          <a:blip r:embed="rId6"/>
          <a:stretch>
            <a:fillRect/>
          </a:stretch>
        </p:blipFill>
        <p:spPr>
          <a:xfrm>
            <a:off x="3819070" y="972456"/>
            <a:ext cx="5261429" cy="5261429"/>
          </a:xfrm>
          <a:prstGeom prst="rect">
            <a:avLst/>
          </a:prstGeom>
        </p:spPr>
      </p:pic>
    </p:spTree>
    <p:extLst>
      <p:ext uri="{BB962C8B-B14F-4D97-AF65-F5344CB8AC3E}">
        <p14:creationId xmlns:p14="http://schemas.microsoft.com/office/powerpoint/2010/main" val="465194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1F30C922-60B2-79F1-1F42-DE577A8674B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CA12483-C3F7-2B85-2BBB-DB6043251A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648B6CF5-B7F5-FDC6-9011-02D94F9CAAAF}"/>
              </a:ext>
            </a:extLst>
          </p:cNvPr>
          <p:cNvSpPr txBox="1">
            <a:spLocks noChangeArrowheads="1"/>
          </p:cNvSpPr>
          <p:nvPr/>
        </p:nvSpPr>
        <p:spPr>
          <a:xfrm>
            <a:off x="1987613" y="131762"/>
            <a:ext cx="7657831"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0" i="0" u="none" strike="noStrike" kern="0" cap="none" spc="0" normalizeH="0" baseline="0" noProof="0" dirty="0">
                <a:ln>
                  <a:noFill/>
                </a:ln>
                <a:solidFill>
                  <a:srgbClr val="000000"/>
                </a:solidFill>
                <a:effectLst/>
                <a:uLnTx/>
                <a:uFillTx/>
                <a:latin typeface="Arial"/>
                <a:ea typeface="+mj-ea"/>
                <a:cs typeface="+mj-cs"/>
              </a:rPr>
              <a:t>What are we covering today</a:t>
            </a:r>
          </a:p>
        </p:txBody>
      </p:sp>
      <p:sp>
        <p:nvSpPr>
          <p:cNvPr id="5" name="Footer Placeholder 4">
            <a:extLst>
              <a:ext uri="{FF2B5EF4-FFF2-40B4-BE49-F238E27FC236}">
                <a16:creationId xmlns:a16="http://schemas.microsoft.com/office/drawing/2014/main" id="{74100F71-DAFC-3030-CBEC-B50748FE6D4E}"/>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4" name="TextBox 3">
            <a:extLst>
              <a:ext uri="{FF2B5EF4-FFF2-40B4-BE49-F238E27FC236}">
                <a16:creationId xmlns:a16="http://schemas.microsoft.com/office/drawing/2014/main" id="{D94BD594-B348-6E54-7511-ABECCE37E8F1}"/>
              </a:ext>
            </a:extLst>
          </p:cNvPr>
          <p:cNvSpPr txBox="1"/>
          <p:nvPr/>
        </p:nvSpPr>
        <p:spPr>
          <a:xfrm>
            <a:off x="2174789" y="1401101"/>
            <a:ext cx="5656228" cy="3221395"/>
          </a:xfrm>
          <a:prstGeom prst="rect">
            <a:avLst/>
          </a:prstGeom>
          <a:noFill/>
        </p:spPr>
        <p:txBody>
          <a:bodyPr wrap="none" rtlCol="0">
            <a:spAutoFit/>
          </a:bodyPr>
          <a:lstStyle/>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Overview of four Labor Code</a:t>
            </a:r>
          </a:p>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Key changes in Gratuity and Leave encashment</a:t>
            </a:r>
          </a:p>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Labor Code FAQs</a:t>
            </a:r>
          </a:p>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ICAI guidance</a:t>
            </a:r>
          </a:p>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Computation of Wages</a:t>
            </a:r>
          </a:p>
          <a:p>
            <a:pPr marL="285750" indent="-285750">
              <a:spcBef>
                <a:spcPts val="1000"/>
              </a:spcBef>
              <a:spcAft>
                <a:spcPts val="1000"/>
              </a:spcAft>
              <a:buFont typeface="Arial" panose="020B0604020202020204" pitchFamily="34" charset="0"/>
              <a:buChar char="•"/>
            </a:pPr>
            <a:r>
              <a:rPr lang="en-IN" sz="2000" dirty="0">
                <a:latin typeface="Aptos" panose="020B0004020202020204" pitchFamily="34" charset="0"/>
              </a:rPr>
              <a:t>Listening from the Practioners </a:t>
            </a:r>
          </a:p>
        </p:txBody>
      </p:sp>
    </p:spTree>
    <p:extLst>
      <p:ext uri="{BB962C8B-B14F-4D97-AF65-F5344CB8AC3E}">
        <p14:creationId xmlns:p14="http://schemas.microsoft.com/office/powerpoint/2010/main" val="1709272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4E889591-41C2-C93E-87EA-061E2A2F361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86F7C6C-A4C2-DBE9-60F9-91E256D4E7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C63C85E9-D8C3-B149-D058-A175074A9DD2}"/>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7" name="TextBox 6">
            <a:extLst>
              <a:ext uri="{FF2B5EF4-FFF2-40B4-BE49-F238E27FC236}">
                <a16:creationId xmlns:a16="http://schemas.microsoft.com/office/drawing/2014/main" id="{A20CEE47-3F55-29E9-6BEE-0FDE0D141756}"/>
              </a:ext>
            </a:extLst>
          </p:cNvPr>
          <p:cNvSpPr txBox="1"/>
          <p:nvPr/>
        </p:nvSpPr>
        <p:spPr>
          <a:xfrm>
            <a:off x="1878753" y="2680390"/>
            <a:ext cx="9699202" cy="1323439"/>
          </a:xfrm>
          <a:prstGeom prst="rect">
            <a:avLst/>
          </a:prstGeom>
          <a:noFill/>
        </p:spPr>
        <p:txBody>
          <a:bodyPr wrap="square" rtlCol="0">
            <a:spAutoFit/>
          </a:bodyPr>
          <a:lstStyle/>
          <a:p>
            <a:pPr lvl="0" algn="just"/>
            <a:r>
              <a:rPr kumimoji="0" lang="en-US" sz="20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Views </a:t>
            </a:r>
            <a:r>
              <a:rPr lang="en-US" sz="2000" dirty="0">
                <a:solidFill>
                  <a:srgbClr val="000000"/>
                </a:solidFill>
                <a:latin typeface="Aptos" panose="020B0004020202020204" pitchFamily="34" charset="0"/>
              </a:rPr>
              <a:t>shared in this presentation are for informational purposes only, and </a:t>
            </a:r>
            <a:r>
              <a:rPr lang="en-IN" sz="2000" dirty="0">
                <a:solidFill>
                  <a:srgbClr val="000000"/>
                </a:solidFill>
                <a:latin typeface="Aptos" panose="020B0004020202020204" pitchFamily="34" charset="0"/>
              </a:rPr>
              <a:t>and does not constitute professional, financial, or legal advice. While every effort has been made to ensure accuracy, I recommend consulting legal or tax advisors for guidance tailored to your specific situation.</a:t>
            </a:r>
          </a:p>
        </p:txBody>
      </p:sp>
      <p:pic>
        <p:nvPicPr>
          <p:cNvPr id="8" name="Graphic 7" descr="Warning outline">
            <a:extLst>
              <a:ext uri="{FF2B5EF4-FFF2-40B4-BE49-F238E27FC236}">
                <a16:creationId xmlns:a16="http://schemas.microsoft.com/office/drawing/2014/main" id="{6AB59A4E-2C3E-81FB-3C13-31FB5176794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4248" y="244967"/>
            <a:ext cx="914400" cy="914400"/>
          </a:xfrm>
          <a:prstGeom prst="rect">
            <a:avLst/>
          </a:prstGeom>
        </p:spPr>
      </p:pic>
      <p:sp>
        <p:nvSpPr>
          <p:cNvPr id="9" name="Rectangle 2">
            <a:extLst>
              <a:ext uri="{FF2B5EF4-FFF2-40B4-BE49-F238E27FC236}">
                <a16:creationId xmlns:a16="http://schemas.microsoft.com/office/drawing/2014/main" id="{D7A2E2D7-E0B0-2B5F-952F-0EBD6EE3F216}"/>
              </a:ext>
            </a:extLst>
          </p:cNvPr>
          <p:cNvSpPr txBox="1">
            <a:spLocks noChangeArrowheads="1"/>
          </p:cNvSpPr>
          <p:nvPr/>
        </p:nvSpPr>
        <p:spPr>
          <a:xfrm>
            <a:off x="1987613" y="131762"/>
            <a:ext cx="7657831"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0" i="0" u="none" strike="noStrike" kern="0" cap="none" spc="0" normalizeH="0" baseline="0" noProof="0" dirty="0">
                <a:ln>
                  <a:noFill/>
                </a:ln>
                <a:solidFill>
                  <a:srgbClr val="000000"/>
                </a:solidFill>
                <a:effectLst/>
                <a:uLnTx/>
                <a:uFillTx/>
                <a:latin typeface="Arial"/>
                <a:ea typeface="+mj-ea"/>
                <a:cs typeface="+mj-cs"/>
              </a:rPr>
              <a:t>Disclaimer</a:t>
            </a:r>
          </a:p>
        </p:txBody>
      </p:sp>
    </p:spTree>
    <p:extLst>
      <p:ext uri="{BB962C8B-B14F-4D97-AF65-F5344CB8AC3E}">
        <p14:creationId xmlns:p14="http://schemas.microsoft.com/office/powerpoint/2010/main" val="1398725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878753" y="131762"/>
            <a:ext cx="7673019"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a:ln>
                  <a:noFill/>
                </a:ln>
                <a:solidFill>
                  <a:srgbClr val="000000"/>
                </a:solidFill>
                <a:effectLst/>
                <a:uLnTx/>
                <a:uFillTx/>
                <a:latin typeface="Arial"/>
                <a:ea typeface="+mj-ea"/>
                <a:cs typeface="+mj-cs"/>
              </a:rPr>
              <a:t>New Labor Code framework</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6" name="Freeform 10">
            <a:extLst>
              <a:ext uri="{FF2B5EF4-FFF2-40B4-BE49-F238E27FC236}">
                <a16:creationId xmlns:a16="http://schemas.microsoft.com/office/drawing/2014/main" id="{90B6E458-FB31-6E25-2C50-BF154A6006B0}"/>
              </a:ext>
            </a:extLst>
          </p:cNvPr>
          <p:cNvSpPr/>
          <p:nvPr/>
        </p:nvSpPr>
        <p:spPr>
          <a:xfrm>
            <a:off x="632346" y="38244"/>
            <a:ext cx="838200" cy="816183"/>
          </a:xfrm>
          <a:custGeom>
            <a:avLst/>
            <a:gdLst/>
            <a:ahLst/>
            <a:cxnLst/>
            <a:rect l="l" t="t" r="r" b="b"/>
            <a:pathLst>
              <a:path w="2546927" h="2546927">
                <a:moveTo>
                  <a:pt x="0" y="0"/>
                </a:moveTo>
                <a:lnTo>
                  <a:pt x="2546927" y="0"/>
                </a:lnTo>
                <a:lnTo>
                  <a:pt x="2546927" y="2546927"/>
                </a:lnTo>
                <a:lnTo>
                  <a:pt x="0" y="25469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7" name="TextBox 6">
            <a:extLst>
              <a:ext uri="{FF2B5EF4-FFF2-40B4-BE49-F238E27FC236}">
                <a16:creationId xmlns:a16="http://schemas.microsoft.com/office/drawing/2014/main" id="{02BE80AA-2796-46F3-B38D-B5A82681D03E}"/>
              </a:ext>
            </a:extLst>
          </p:cNvPr>
          <p:cNvSpPr txBox="1"/>
          <p:nvPr/>
        </p:nvSpPr>
        <p:spPr>
          <a:xfrm>
            <a:off x="1878753" y="1032623"/>
            <a:ext cx="9699202" cy="4555093"/>
          </a:xfrm>
          <a:prstGeom prst="rect">
            <a:avLst/>
          </a:prstGeom>
          <a:noFill/>
        </p:spPr>
        <p:txBody>
          <a:bodyPr wrap="square" rtlCol="0">
            <a:spAutoFit/>
          </a:bodyPr>
          <a:lstStyle/>
          <a:p>
            <a:pPr marL="342900" indent="-342900" algn="just">
              <a:spcBef>
                <a:spcPts val="600"/>
              </a:spcBef>
              <a:spcAft>
                <a:spcPts val="600"/>
              </a:spcAft>
              <a:buFont typeface="Arial" panose="020B0604020202020204" pitchFamily="34" charset="0"/>
              <a:buChar char="•"/>
            </a:pPr>
            <a:r>
              <a:rPr lang="en-US" sz="2000" dirty="0">
                <a:latin typeface="Aptos" panose="020B0004020202020204" pitchFamily="34" charset="0"/>
              </a:rPr>
              <a:t>India historically had </a:t>
            </a:r>
            <a:r>
              <a:rPr lang="en-US" sz="2000" b="1" dirty="0">
                <a:latin typeface="Aptos" panose="020B0004020202020204" pitchFamily="34" charset="0"/>
              </a:rPr>
              <a:t>29+ central labor laws</a:t>
            </a:r>
            <a:r>
              <a:rPr lang="en-US" sz="2000" dirty="0">
                <a:latin typeface="Aptos" panose="020B0004020202020204" pitchFamily="34" charset="0"/>
              </a:rPr>
              <a:t>, resulting in </a:t>
            </a:r>
          </a:p>
          <a:p>
            <a:pPr marL="914400" lvl="1" indent="-457200" algn="just">
              <a:spcBef>
                <a:spcPts val="600"/>
              </a:spcBef>
              <a:spcAft>
                <a:spcPts val="600"/>
              </a:spcAft>
              <a:buAutoNum type="alphaLcParenR"/>
            </a:pPr>
            <a:r>
              <a:rPr lang="en-US" sz="2000" dirty="0">
                <a:latin typeface="Aptos" panose="020B0004020202020204" pitchFamily="34" charset="0"/>
              </a:rPr>
              <a:t>Overlap and inconsistencies, </a:t>
            </a:r>
          </a:p>
          <a:p>
            <a:pPr marL="914400" lvl="1" indent="-457200" algn="just">
              <a:spcBef>
                <a:spcPts val="600"/>
              </a:spcBef>
              <a:spcAft>
                <a:spcPts val="600"/>
              </a:spcAft>
              <a:buAutoNum type="alphaLcParenR"/>
            </a:pPr>
            <a:r>
              <a:rPr lang="en-US" sz="2000" dirty="0">
                <a:latin typeface="Aptos" panose="020B0004020202020204" pitchFamily="34" charset="0"/>
              </a:rPr>
              <a:t>High compliance burden, </a:t>
            </a:r>
          </a:p>
          <a:p>
            <a:pPr marL="914400" lvl="1" indent="-457200" algn="just">
              <a:spcBef>
                <a:spcPts val="600"/>
              </a:spcBef>
              <a:spcAft>
                <a:spcPts val="600"/>
              </a:spcAft>
              <a:buAutoNum type="alphaLcParenR"/>
            </a:pPr>
            <a:r>
              <a:rPr lang="en-US" sz="2000" dirty="0">
                <a:latin typeface="Aptos" panose="020B0004020202020204" pitchFamily="34" charset="0"/>
              </a:rPr>
              <a:t>Ambiguity in definitions. </a:t>
            </a:r>
          </a:p>
          <a:p>
            <a:pPr marL="342900" indent="-342900" algn="just">
              <a:spcBef>
                <a:spcPts val="600"/>
              </a:spcBef>
              <a:spcAft>
                <a:spcPts val="600"/>
              </a:spcAft>
              <a:buFont typeface="Arial" panose="020B0604020202020204" pitchFamily="34" charset="0"/>
              <a:buChar char="•"/>
            </a:pPr>
            <a:r>
              <a:rPr lang="en-US" sz="2000" dirty="0">
                <a:latin typeface="Aptos" panose="020B0004020202020204" pitchFamily="34" charset="0"/>
              </a:rPr>
              <a:t>Key acts repealed – Payment of Gratuity Act, Factories Act, Employees State Insurance Act, Payment of Wages Act, Payment of Bonus Act, Trade Unions Act. </a:t>
            </a:r>
          </a:p>
          <a:p>
            <a:pPr marL="342900" indent="-342900" algn="just">
              <a:spcBef>
                <a:spcPts val="600"/>
              </a:spcBef>
              <a:spcAft>
                <a:spcPts val="600"/>
              </a:spcAft>
              <a:buFont typeface="Arial" panose="020B0604020202020204" pitchFamily="34" charset="0"/>
              <a:buChar char="•"/>
            </a:pPr>
            <a:r>
              <a:rPr lang="en-US" sz="2000" dirty="0">
                <a:latin typeface="Aptos" panose="020B0004020202020204" pitchFamily="34" charset="0"/>
              </a:rPr>
              <a:t>To simplify, consolidate, and modernize labor regulations, the Government introduced 4 comprehensive Labor Codes</a:t>
            </a:r>
          </a:p>
          <a:p>
            <a:pPr marL="342900" indent="-342900">
              <a:spcBef>
                <a:spcPts val="600"/>
              </a:spcBef>
              <a:spcAft>
                <a:spcPts val="600"/>
              </a:spcAft>
              <a:buFont typeface="Arial" panose="020B0604020202020204" pitchFamily="34" charset="0"/>
              <a:buChar char="•"/>
            </a:pPr>
            <a:r>
              <a:rPr lang="en-US" sz="2000" dirty="0">
                <a:latin typeface="Aptos" panose="020B0004020202020204" pitchFamily="34" charset="0"/>
              </a:rPr>
              <a:t>Objective: </a:t>
            </a:r>
            <a:r>
              <a:rPr lang="en-US" sz="2000" b="1" dirty="0">
                <a:latin typeface="Aptos" panose="020B0004020202020204" pitchFamily="34" charset="0"/>
              </a:rPr>
              <a:t>Ease of compliance + uniformity of definitions + enhanced worker protection</a:t>
            </a:r>
            <a:endParaRPr lang="en-US" sz="2000" dirty="0">
              <a:latin typeface="Aptos" panose="020B0004020202020204" pitchFamily="34" charset="0"/>
            </a:endParaRPr>
          </a:p>
          <a:p>
            <a:pPr algn="just">
              <a:spcBef>
                <a:spcPts val="600"/>
              </a:spcBef>
              <a:spcAft>
                <a:spcPts val="600"/>
              </a:spcAft>
            </a:pPr>
            <a:endParaRPr lang="en-IN" sz="2000" dirty="0">
              <a:latin typeface="Aptos" panose="020B0004020202020204" pitchFamily="34" charset="0"/>
            </a:endParaRPr>
          </a:p>
        </p:txBody>
      </p:sp>
    </p:spTree>
    <p:extLst>
      <p:ext uri="{BB962C8B-B14F-4D97-AF65-F5344CB8AC3E}">
        <p14:creationId xmlns:p14="http://schemas.microsoft.com/office/powerpoint/2010/main" val="1600939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7" name="Freeform 6">
            <a:extLst>
              <a:ext uri="{FF2B5EF4-FFF2-40B4-BE49-F238E27FC236}">
                <a16:creationId xmlns:a16="http://schemas.microsoft.com/office/drawing/2014/main" id="{994F0EC2-1BA0-FD29-D0C2-A5B1ABA9082E}"/>
              </a:ext>
            </a:extLst>
          </p:cNvPr>
          <p:cNvSpPr/>
          <p:nvPr/>
        </p:nvSpPr>
        <p:spPr>
          <a:xfrm>
            <a:off x="286253" y="114001"/>
            <a:ext cx="1137013" cy="740426"/>
          </a:xfrm>
          <a:custGeom>
            <a:avLst/>
            <a:gdLst/>
            <a:ahLst/>
            <a:cxnLst/>
            <a:rect l="l" t="t" r="r" b="b"/>
            <a:pathLst>
              <a:path w="2373187" h="1812252">
                <a:moveTo>
                  <a:pt x="0" y="0"/>
                </a:moveTo>
                <a:lnTo>
                  <a:pt x="2373187" y="0"/>
                </a:lnTo>
                <a:lnTo>
                  <a:pt x="2373187" y="1812252"/>
                </a:lnTo>
                <a:lnTo>
                  <a:pt x="0" y="18122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8" name="Rectangle 2">
            <a:extLst>
              <a:ext uri="{FF2B5EF4-FFF2-40B4-BE49-F238E27FC236}">
                <a16:creationId xmlns:a16="http://schemas.microsoft.com/office/drawing/2014/main" id="{B83C88A6-7AD0-060B-E452-573F6A8CCFD4}"/>
              </a:ext>
            </a:extLst>
          </p:cNvPr>
          <p:cNvSpPr txBox="1">
            <a:spLocks noChangeArrowheads="1"/>
          </p:cNvSpPr>
          <p:nvPr/>
        </p:nvSpPr>
        <p:spPr>
          <a:xfrm>
            <a:off x="1878753" y="131762"/>
            <a:ext cx="7673019"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a:ln>
                  <a:noFill/>
                </a:ln>
                <a:solidFill>
                  <a:srgbClr val="000000"/>
                </a:solidFill>
                <a:effectLst/>
                <a:uLnTx/>
                <a:uFillTx/>
                <a:latin typeface="Arial"/>
                <a:ea typeface="+mj-ea"/>
                <a:cs typeface="+mj-cs"/>
              </a:rPr>
              <a:t>New Labor Code framework</a:t>
            </a:r>
          </a:p>
        </p:txBody>
      </p:sp>
      <p:grpSp>
        <p:nvGrpSpPr>
          <p:cNvPr id="39" name="Group 38">
            <a:extLst>
              <a:ext uri="{FF2B5EF4-FFF2-40B4-BE49-F238E27FC236}">
                <a16:creationId xmlns:a16="http://schemas.microsoft.com/office/drawing/2014/main" id="{757A48A6-3E13-159D-EDA1-CA82DBBFAE3D}"/>
              </a:ext>
            </a:extLst>
          </p:cNvPr>
          <p:cNvGrpSpPr/>
          <p:nvPr/>
        </p:nvGrpSpPr>
        <p:grpSpPr>
          <a:xfrm>
            <a:off x="1981200" y="854427"/>
            <a:ext cx="4114800" cy="5864124"/>
            <a:chOff x="533400" y="3013176"/>
            <a:chExt cx="4114800" cy="5864124"/>
          </a:xfrm>
        </p:grpSpPr>
        <p:sp>
          <p:nvSpPr>
            <p:cNvPr id="40" name="Rectangle: Rounded Corners 39">
              <a:extLst>
                <a:ext uri="{FF2B5EF4-FFF2-40B4-BE49-F238E27FC236}">
                  <a16:creationId xmlns:a16="http://schemas.microsoft.com/office/drawing/2014/main" id="{5896084E-A438-C082-6FA8-D214E4981DA9}"/>
                </a:ext>
              </a:extLst>
            </p:cNvPr>
            <p:cNvSpPr/>
            <p:nvPr/>
          </p:nvSpPr>
          <p:spPr>
            <a:xfrm>
              <a:off x="533400" y="3013176"/>
              <a:ext cx="4114800" cy="5864124"/>
            </a:xfrm>
            <a:prstGeom prst="roundRect">
              <a:avLst/>
            </a:prstGeom>
            <a:solidFill>
              <a:srgbClr val="1F497D"/>
            </a:solidFill>
            <a:ln w="25400" cap="flat" cmpd="sng" algn="ctr">
              <a:solidFill>
                <a:srgbClr val="4F81BD">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E7359AC6-48A9-174A-2A11-9831F0CFCE55}"/>
                </a:ext>
              </a:extLst>
            </p:cNvPr>
            <p:cNvSpPr txBox="1"/>
            <p:nvPr/>
          </p:nvSpPr>
          <p:spPr>
            <a:xfrm>
              <a:off x="1333975" y="3229249"/>
              <a:ext cx="2391617" cy="43088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2200" b="0" i="0" u="sng" strike="noStrike" kern="0" cap="none" spc="0" normalizeH="0" baseline="0" noProof="0" dirty="0">
                  <a:ln>
                    <a:noFill/>
                  </a:ln>
                  <a:solidFill>
                    <a:prstClr val="white"/>
                  </a:solidFill>
                  <a:effectLst/>
                  <a:uLnTx/>
                  <a:uFillTx/>
                  <a:latin typeface="Aptos" panose="020B0004020202020204" pitchFamily="34" charset="0"/>
                </a:rPr>
                <a:t>A. Code on Wages</a:t>
              </a:r>
            </a:p>
          </p:txBody>
        </p:sp>
        <p:sp>
          <p:nvSpPr>
            <p:cNvPr id="42" name="TextBox 41">
              <a:extLst>
                <a:ext uri="{FF2B5EF4-FFF2-40B4-BE49-F238E27FC236}">
                  <a16:creationId xmlns:a16="http://schemas.microsoft.com/office/drawing/2014/main" id="{3EE123B0-A750-8C02-1012-10BCDC363ED0}"/>
                </a:ext>
              </a:extLst>
            </p:cNvPr>
            <p:cNvSpPr txBox="1"/>
            <p:nvPr/>
          </p:nvSpPr>
          <p:spPr>
            <a:xfrm>
              <a:off x="825443" y="3771900"/>
              <a:ext cx="3437862" cy="224676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Covers: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Minimum wages</a:t>
              </a:r>
            </a:p>
            <a:p>
              <a:pPr marL="342900" marR="0" lvl="0" indent="-3429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Timely payment of wages</a:t>
              </a:r>
            </a:p>
            <a:p>
              <a:pPr marL="342900" marR="0" lvl="0" indent="-3429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Equal remuneration</a:t>
              </a:r>
            </a:p>
            <a:p>
              <a:pPr marL="342900" marR="0" lvl="0" indent="-34290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Uniform definition of </a:t>
              </a:r>
              <a:r>
                <a:rPr kumimoji="0" lang="en-US" sz="2000" b="0" i="1" u="none" strike="noStrike" kern="0" cap="none" spc="0" normalizeH="0" baseline="0" noProof="0" dirty="0">
                  <a:ln>
                    <a:noFill/>
                  </a:ln>
                  <a:solidFill>
                    <a:prstClr val="white"/>
                  </a:solidFill>
                  <a:effectLst/>
                  <a:uLnTx/>
                  <a:uFillTx/>
                  <a:latin typeface="Aptos" panose="020B0004020202020204" pitchFamily="34" charset="0"/>
                </a:rPr>
                <a:t>wages</a:t>
              </a: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 across labor laws</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n-IN" sz="2000" b="0" i="0" u="none" strike="noStrike" kern="0" cap="none" spc="0" normalizeH="0" baseline="0" noProof="0" dirty="0">
                <a:ln>
                  <a:noFill/>
                </a:ln>
                <a:solidFill>
                  <a:prstClr val="white"/>
                </a:solidFill>
                <a:effectLst/>
                <a:uLnTx/>
                <a:uFillTx/>
                <a:latin typeface="Aptos" panose="020B0004020202020204" pitchFamily="34" charset="0"/>
              </a:endParaRPr>
            </a:p>
          </p:txBody>
        </p:sp>
        <p:sp>
          <p:nvSpPr>
            <p:cNvPr id="43" name="TextBox 42">
              <a:extLst>
                <a:ext uri="{FF2B5EF4-FFF2-40B4-BE49-F238E27FC236}">
                  <a16:creationId xmlns:a16="http://schemas.microsoft.com/office/drawing/2014/main" id="{238D5B8E-1884-E4C6-B226-164BE31B3CB2}"/>
                </a:ext>
              </a:extLst>
            </p:cNvPr>
            <p:cNvSpPr txBox="1"/>
            <p:nvPr/>
          </p:nvSpPr>
          <p:spPr>
            <a:xfrm>
              <a:off x="853390" y="5905500"/>
              <a:ext cx="3471390" cy="286232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Why it matters to employers: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Introduces a </a:t>
              </a:r>
              <a:r>
                <a:rPr kumimoji="0" lang="en-US" sz="2000" b="1" i="0" u="none" strike="noStrike" kern="0" cap="none" spc="0" normalizeH="0" baseline="0" noProof="0" dirty="0" err="1">
                  <a:ln>
                    <a:noFill/>
                  </a:ln>
                  <a:solidFill>
                    <a:prstClr val="white"/>
                  </a:solidFill>
                  <a:effectLst/>
                  <a:uLnTx/>
                  <a:uFillTx/>
                  <a:latin typeface="Aptos" panose="020B0004020202020204" pitchFamily="34" charset="0"/>
                </a:rPr>
                <a:t>standardised</a:t>
              </a: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 definition of “wages”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Limits excessive structuring through allowances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Impact on Salary design PF, Gratuity, Leave encashment costs.</a:t>
              </a:r>
            </a:p>
          </p:txBody>
        </p:sp>
      </p:grpSp>
      <p:grpSp>
        <p:nvGrpSpPr>
          <p:cNvPr id="44" name="Group 43">
            <a:extLst>
              <a:ext uri="{FF2B5EF4-FFF2-40B4-BE49-F238E27FC236}">
                <a16:creationId xmlns:a16="http://schemas.microsoft.com/office/drawing/2014/main" id="{D781F34E-A9D0-AA97-109F-E4380579FE0E}"/>
              </a:ext>
            </a:extLst>
          </p:cNvPr>
          <p:cNvGrpSpPr/>
          <p:nvPr/>
        </p:nvGrpSpPr>
        <p:grpSpPr>
          <a:xfrm>
            <a:off x="6573155" y="854427"/>
            <a:ext cx="4114800" cy="5864124"/>
            <a:chOff x="533400" y="3013176"/>
            <a:chExt cx="4114800" cy="5864124"/>
          </a:xfrm>
          <a:solidFill>
            <a:srgbClr val="1F497D">
              <a:lumMod val="75000"/>
            </a:srgbClr>
          </a:solidFill>
        </p:grpSpPr>
        <p:sp>
          <p:nvSpPr>
            <p:cNvPr id="45" name="Rectangle: Rounded Corners 44">
              <a:extLst>
                <a:ext uri="{FF2B5EF4-FFF2-40B4-BE49-F238E27FC236}">
                  <a16:creationId xmlns:a16="http://schemas.microsoft.com/office/drawing/2014/main" id="{C827E202-DB65-68C5-9B28-E1AB1D414A82}"/>
                </a:ext>
              </a:extLst>
            </p:cNvPr>
            <p:cNvSpPr/>
            <p:nvPr/>
          </p:nvSpPr>
          <p:spPr>
            <a:xfrm>
              <a:off x="533400" y="3013176"/>
              <a:ext cx="4114800" cy="5864124"/>
            </a:xfrm>
            <a:prstGeom prst="roundRect">
              <a:avLst/>
            </a:prstGeom>
            <a:grpFill/>
            <a:ln w="25400" cap="flat" cmpd="sng" algn="ctr">
              <a:solidFill>
                <a:srgbClr val="4F81BD">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CCBBBEEA-C0AC-4A98-B960-372E42C4517D}"/>
                </a:ext>
              </a:extLst>
            </p:cNvPr>
            <p:cNvSpPr txBox="1"/>
            <p:nvPr/>
          </p:nvSpPr>
          <p:spPr>
            <a:xfrm>
              <a:off x="841146" y="3264813"/>
              <a:ext cx="3569310" cy="430887"/>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2200" b="0" i="0" u="sng" strike="noStrike" kern="0" cap="none" spc="0" normalizeH="0" baseline="0" noProof="0" dirty="0">
                  <a:ln>
                    <a:noFill/>
                  </a:ln>
                  <a:solidFill>
                    <a:prstClr val="white"/>
                  </a:solidFill>
                  <a:effectLst/>
                  <a:uLnTx/>
                  <a:uFillTx/>
                  <a:latin typeface="Aptos" panose="020B0004020202020204" pitchFamily="34" charset="0"/>
                </a:rPr>
                <a:t>B. Industrial Relations Code</a:t>
              </a:r>
            </a:p>
          </p:txBody>
        </p:sp>
        <p:sp>
          <p:nvSpPr>
            <p:cNvPr id="47" name="TextBox 46">
              <a:extLst>
                <a:ext uri="{FF2B5EF4-FFF2-40B4-BE49-F238E27FC236}">
                  <a16:creationId xmlns:a16="http://schemas.microsoft.com/office/drawing/2014/main" id="{DBC63FD7-1C8A-8CD9-D693-7BF26FDA9AE6}"/>
                </a:ext>
              </a:extLst>
            </p:cNvPr>
            <p:cNvSpPr txBox="1"/>
            <p:nvPr/>
          </p:nvSpPr>
          <p:spPr>
            <a:xfrm>
              <a:off x="676656" y="3771900"/>
              <a:ext cx="3962400" cy="1938992"/>
            </a:xfrm>
            <a:prstGeom prst="rect">
              <a:avLst/>
            </a:prstGeom>
            <a:grp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Covers: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Trade unions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Standing orders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Layoffs, retrenchment, and closures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Industrial dispute mechanisms</a:t>
              </a:r>
              <a:endParaRPr kumimoji="0" lang="en-IN" sz="2000" b="0" i="0" u="none" strike="noStrike" kern="0" cap="none" spc="0" normalizeH="0" baseline="0" noProof="0" dirty="0">
                <a:ln>
                  <a:noFill/>
                </a:ln>
                <a:solidFill>
                  <a:prstClr val="white"/>
                </a:solidFill>
                <a:effectLst/>
                <a:uLnTx/>
                <a:uFillTx/>
                <a:latin typeface="Aptos" panose="020B0004020202020204" pitchFamily="34" charset="0"/>
              </a:endParaRPr>
            </a:p>
          </p:txBody>
        </p:sp>
        <p:sp>
          <p:nvSpPr>
            <p:cNvPr id="48" name="TextBox 47">
              <a:extLst>
                <a:ext uri="{FF2B5EF4-FFF2-40B4-BE49-F238E27FC236}">
                  <a16:creationId xmlns:a16="http://schemas.microsoft.com/office/drawing/2014/main" id="{A910C56A-6EB4-1A9A-0157-D71C2A73FD73}"/>
                </a:ext>
              </a:extLst>
            </p:cNvPr>
            <p:cNvSpPr txBox="1"/>
            <p:nvPr/>
          </p:nvSpPr>
          <p:spPr>
            <a:xfrm>
              <a:off x="853390" y="5905500"/>
              <a:ext cx="3471390" cy="2554545"/>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Why it matters to employers: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Higher flexibility for workforce management (subject to thresholds)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err="1">
                  <a:ln>
                    <a:noFill/>
                  </a:ln>
                  <a:solidFill>
                    <a:prstClr val="white"/>
                  </a:solidFill>
                  <a:effectLst/>
                  <a:uLnTx/>
                  <a:uFillTx/>
                  <a:latin typeface="Aptos" panose="020B0004020202020204" pitchFamily="34" charset="0"/>
                </a:rPr>
                <a:t>Formalises</a:t>
              </a: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 processes for:</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Termination</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Retrenchment</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Collective bargaining</a:t>
              </a:r>
            </a:p>
          </p:txBody>
        </p:sp>
      </p:grpSp>
    </p:spTree>
    <p:extLst>
      <p:ext uri="{BB962C8B-B14F-4D97-AF65-F5344CB8AC3E}">
        <p14:creationId xmlns:p14="http://schemas.microsoft.com/office/powerpoint/2010/main" val="2897050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A38A857B-116E-1BFB-3871-5D5E800BB0B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A87FA55-F4C6-27E6-E0B4-9B61EB9CE7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5" name="Footer Placeholder 4">
            <a:extLst>
              <a:ext uri="{FF2B5EF4-FFF2-40B4-BE49-F238E27FC236}">
                <a16:creationId xmlns:a16="http://schemas.microsoft.com/office/drawing/2014/main" id="{D2EB5E96-DC10-95CF-A305-F2D48946D7A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7" name="Freeform 6">
            <a:extLst>
              <a:ext uri="{FF2B5EF4-FFF2-40B4-BE49-F238E27FC236}">
                <a16:creationId xmlns:a16="http://schemas.microsoft.com/office/drawing/2014/main" id="{4409E58A-0C4A-B573-0A65-0971CD98F53D}"/>
              </a:ext>
            </a:extLst>
          </p:cNvPr>
          <p:cNvSpPr/>
          <p:nvPr/>
        </p:nvSpPr>
        <p:spPr>
          <a:xfrm>
            <a:off x="286253" y="114001"/>
            <a:ext cx="1137013" cy="740426"/>
          </a:xfrm>
          <a:custGeom>
            <a:avLst/>
            <a:gdLst/>
            <a:ahLst/>
            <a:cxnLst/>
            <a:rect l="l" t="t" r="r" b="b"/>
            <a:pathLst>
              <a:path w="2373187" h="1812252">
                <a:moveTo>
                  <a:pt x="0" y="0"/>
                </a:moveTo>
                <a:lnTo>
                  <a:pt x="2373187" y="0"/>
                </a:lnTo>
                <a:lnTo>
                  <a:pt x="2373187" y="1812252"/>
                </a:lnTo>
                <a:lnTo>
                  <a:pt x="0" y="181225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Times New Roman"/>
              <a:ea typeface="+mn-ea"/>
              <a:cs typeface="+mn-cs"/>
            </a:endParaRPr>
          </a:p>
        </p:txBody>
      </p:sp>
      <p:sp>
        <p:nvSpPr>
          <p:cNvPr id="8" name="Rectangle 2">
            <a:extLst>
              <a:ext uri="{FF2B5EF4-FFF2-40B4-BE49-F238E27FC236}">
                <a16:creationId xmlns:a16="http://schemas.microsoft.com/office/drawing/2014/main" id="{D8CA6E4B-5615-5E2B-9255-88BA6A73A02C}"/>
              </a:ext>
            </a:extLst>
          </p:cNvPr>
          <p:cNvSpPr txBox="1">
            <a:spLocks noChangeArrowheads="1"/>
          </p:cNvSpPr>
          <p:nvPr/>
        </p:nvSpPr>
        <p:spPr>
          <a:xfrm>
            <a:off x="1878753" y="131762"/>
            <a:ext cx="7673019"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a:ln>
                  <a:noFill/>
                </a:ln>
                <a:solidFill>
                  <a:srgbClr val="000000"/>
                </a:solidFill>
                <a:effectLst/>
                <a:uLnTx/>
                <a:uFillTx/>
                <a:latin typeface="Arial"/>
                <a:ea typeface="+mj-ea"/>
                <a:cs typeface="+mj-cs"/>
              </a:rPr>
              <a:t>New Labor Code framework</a:t>
            </a:r>
          </a:p>
        </p:txBody>
      </p:sp>
      <p:grpSp>
        <p:nvGrpSpPr>
          <p:cNvPr id="3" name="Group 2">
            <a:extLst>
              <a:ext uri="{FF2B5EF4-FFF2-40B4-BE49-F238E27FC236}">
                <a16:creationId xmlns:a16="http://schemas.microsoft.com/office/drawing/2014/main" id="{4E727445-AED1-B6C0-20B6-4D7CB0626217}"/>
              </a:ext>
            </a:extLst>
          </p:cNvPr>
          <p:cNvGrpSpPr/>
          <p:nvPr/>
        </p:nvGrpSpPr>
        <p:grpSpPr>
          <a:xfrm>
            <a:off x="2147431" y="854427"/>
            <a:ext cx="4114800" cy="5864124"/>
            <a:chOff x="533400" y="3013176"/>
            <a:chExt cx="4114800" cy="5864124"/>
          </a:xfrm>
          <a:solidFill>
            <a:srgbClr val="1F497D">
              <a:lumMod val="50000"/>
            </a:srgbClr>
          </a:solidFill>
        </p:grpSpPr>
        <p:sp>
          <p:nvSpPr>
            <p:cNvPr id="4" name="Rectangle: Rounded Corners 3">
              <a:extLst>
                <a:ext uri="{FF2B5EF4-FFF2-40B4-BE49-F238E27FC236}">
                  <a16:creationId xmlns:a16="http://schemas.microsoft.com/office/drawing/2014/main" id="{6A0F6008-A82B-10E0-DC4F-534167A04455}"/>
                </a:ext>
              </a:extLst>
            </p:cNvPr>
            <p:cNvSpPr/>
            <p:nvPr/>
          </p:nvSpPr>
          <p:spPr>
            <a:xfrm>
              <a:off x="533400" y="3013176"/>
              <a:ext cx="4114800" cy="5864124"/>
            </a:xfrm>
            <a:prstGeom prst="roundRect">
              <a:avLst/>
            </a:prstGeom>
            <a:grpFill/>
            <a:ln w="25400" cap="flat" cmpd="sng" algn="ctr">
              <a:solidFill>
                <a:srgbClr val="4F81BD">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7D51D456-C3E6-FC65-DE0D-52970AC58FFA}"/>
                </a:ext>
              </a:extLst>
            </p:cNvPr>
            <p:cNvSpPr txBox="1"/>
            <p:nvPr/>
          </p:nvSpPr>
          <p:spPr>
            <a:xfrm>
              <a:off x="841146" y="3264813"/>
              <a:ext cx="3402983" cy="430887"/>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2200" b="0" i="0" u="sng" strike="noStrike" kern="0" cap="none" spc="0" normalizeH="0" baseline="0" noProof="0" dirty="0">
                  <a:ln>
                    <a:noFill/>
                  </a:ln>
                  <a:solidFill>
                    <a:prstClr val="white"/>
                  </a:solidFill>
                  <a:effectLst/>
                  <a:uLnTx/>
                  <a:uFillTx/>
                  <a:latin typeface="Aptos" panose="020B0004020202020204" pitchFamily="34" charset="0"/>
                </a:rPr>
                <a:t>C. Code on Social Security</a:t>
              </a:r>
            </a:p>
          </p:txBody>
        </p:sp>
        <p:sp>
          <p:nvSpPr>
            <p:cNvPr id="9" name="TextBox 8">
              <a:extLst>
                <a:ext uri="{FF2B5EF4-FFF2-40B4-BE49-F238E27FC236}">
                  <a16:creationId xmlns:a16="http://schemas.microsoft.com/office/drawing/2014/main" id="{6E8493AF-8AA8-23F3-1650-C7D83A201CAC}"/>
                </a:ext>
              </a:extLst>
            </p:cNvPr>
            <p:cNvSpPr txBox="1"/>
            <p:nvPr/>
          </p:nvSpPr>
          <p:spPr>
            <a:xfrm>
              <a:off x="676656" y="3771900"/>
              <a:ext cx="3962400" cy="1938992"/>
            </a:xfrm>
            <a:prstGeom prst="rect">
              <a:avLst/>
            </a:prstGeom>
            <a:grp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Covers: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Provident Fund</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Gratuity</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ESIC </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Maternity benefits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Gig and platform workers</a:t>
              </a:r>
            </a:p>
          </p:txBody>
        </p:sp>
        <p:sp>
          <p:nvSpPr>
            <p:cNvPr id="10" name="TextBox 9">
              <a:extLst>
                <a:ext uri="{FF2B5EF4-FFF2-40B4-BE49-F238E27FC236}">
                  <a16:creationId xmlns:a16="http://schemas.microsoft.com/office/drawing/2014/main" id="{4BB28B0A-B142-652B-1B4E-88BFAAA19F13}"/>
                </a:ext>
              </a:extLst>
            </p:cNvPr>
            <p:cNvSpPr txBox="1"/>
            <p:nvPr/>
          </p:nvSpPr>
          <p:spPr>
            <a:xfrm>
              <a:off x="853390" y="5905500"/>
              <a:ext cx="3471390" cy="2862322"/>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Why it matters to employers: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Expands coverage and definitions, uses the same wage definition</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Direct cost implications due to:</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Higher wage base</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Expanded employee coverage</a:t>
              </a:r>
            </a:p>
          </p:txBody>
        </p:sp>
      </p:grpSp>
      <p:grpSp>
        <p:nvGrpSpPr>
          <p:cNvPr id="11" name="Group 10">
            <a:extLst>
              <a:ext uri="{FF2B5EF4-FFF2-40B4-BE49-F238E27FC236}">
                <a16:creationId xmlns:a16="http://schemas.microsoft.com/office/drawing/2014/main" id="{8268B58F-4BED-070D-3B3C-3F5DE127B4DD}"/>
              </a:ext>
            </a:extLst>
          </p:cNvPr>
          <p:cNvGrpSpPr/>
          <p:nvPr/>
        </p:nvGrpSpPr>
        <p:grpSpPr>
          <a:xfrm>
            <a:off x="6539314" y="854427"/>
            <a:ext cx="4114800" cy="5864124"/>
            <a:chOff x="533400" y="3013176"/>
            <a:chExt cx="4114800" cy="5864124"/>
          </a:xfrm>
          <a:solidFill>
            <a:srgbClr val="1F497D">
              <a:lumMod val="50000"/>
            </a:srgbClr>
          </a:solidFill>
        </p:grpSpPr>
        <p:sp>
          <p:nvSpPr>
            <p:cNvPr id="12" name="Rectangle: Rounded Corners 11">
              <a:extLst>
                <a:ext uri="{FF2B5EF4-FFF2-40B4-BE49-F238E27FC236}">
                  <a16:creationId xmlns:a16="http://schemas.microsoft.com/office/drawing/2014/main" id="{49C882C2-D3A1-A883-A63F-2F163BDEE089}"/>
                </a:ext>
              </a:extLst>
            </p:cNvPr>
            <p:cNvSpPr/>
            <p:nvPr/>
          </p:nvSpPr>
          <p:spPr>
            <a:xfrm>
              <a:off x="533400" y="3013176"/>
              <a:ext cx="4114800" cy="5864124"/>
            </a:xfrm>
            <a:prstGeom prst="roundRect">
              <a:avLst/>
            </a:prstGeom>
            <a:grpFill/>
            <a:ln w="25400" cap="flat" cmpd="sng" algn="ctr">
              <a:solidFill>
                <a:srgbClr val="4F81BD">
                  <a:shade val="1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77019BB7-E18F-2134-70C4-4D7E45372469}"/>
                </a:ext>
              </a:extLst>
            </p:cNvPr>
            <p:cNvSpPr txBox="1"/>
            <p:nvPr/>
          </p:nvSpPr>
          <p:spPr>
            <a:xfrm>
              <a:off x="960737" y="3140214"/>
              <a:ext cx="3483634" cy="1015663"/>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IN" sz="2000" b="0" i="0" u="sng" strike="noStrike" kern="0" cap="none" spc="0" normalizeH="0" baseline="0" noProof="0" dirty="0">
                  <a:ln>
                    <a:noFill/>
                  </a:ln>
                  <a:solidFill>
                    <a:prstClr val="white"/>
                  </a:solidFill>
                  <a:effectLst/>
                  <a:uLnTx/>
                  <a:uFillTx/>
                  <a:latin typeface="Aptos" panose="020B0004020202020204" pitchFamily="34" charset="0"/>
                </a:rPr>
                <a:t>D. </a:t>
              </a:r>
              <a:r>
                <a:rPr kumimoji="0" lang="en-US" sz="2000" b="0" i="0" u="sng" strike="noStrike" kern="0" cap="none" spc="0" normalizeH="0" baseline="0" noProof="0" dirty="0">
                  <a:ln>
                    <a:noFill/>
                  </a:ln>
                  <a:solidFill>
                    <a:prstClr val="white"/>
                  </a:solidFill>
                  <a:effectLst/>
                  <a:uLnTx/>
                  <a:uFillTx/>
                  <a:latin typeface="Aptos" panose="020B0004020202020204" pitchFamily="34" charset="0"/>
                </a:rPr>
                <a:t>Occupational Safety, Health and Working Conditions Code</a:t>
              </a:r>
              <a:endParaRPr kumimoji="0" lang="en-IN" sz="2000" b="0" i="0" u="sng" strike="noStrike" kern="0" cap="none" spc="0" normalizeH="0" baseline="0" noProof="0" dirty="0">
                <a:ln>
                  <a:noFill/>
                </a:ln>
                <a:solidFill>
                  <a:prstClr val="white"/>
                </a:solidFill>
                <a:effectLst/>
                <a:uLnTx/>
                <a:uFillTx/>
                <a:latin typeface="Aptos" panose="020B0004020202020204" pitchFamily="34" charset="0"/>
              </a:endParaRPr>
            </a:p>
          </p:txBody>
        </p:sp>
        <p:sp>
          <p:nvSpPr>
            <p:cNvPr id="14" name="TextBox 13">
              <a:extLst>
                <a:ext uri="{FF2B5EF4-FFF2-40B4-BE49-F238E27FC236}">
                  <a16:creationId xmlns:a16="http://schemas.microsoft.com/office/drawing/2014/main" id="{07C0D5DA-7125-0466-A89B-EBC9BE96C44D}"/>
                </a:ext>
              </a:extLst>
            </p:cNvPr>
            <p:cNvSpPr txBox="1"/>
            <p:nvPr/>
          </p:nvSpPr>
          <p:spPr>
            <a:xfrm>
              <a:off x="676656" y="4152900"/>
              <a:ext cx="3962400" cy="1631216"/>
            </a:xfrm>
            <a:prstGeom prst="rect">
              <a:avLst/>
            </a:prstGeom>
            <a:grp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Covers: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Health and safety standards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Working hours and leave</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Conditions of employment</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Licensing and registrations</a:t>
              </a:r>
            </a:p>
          </p:txBody>
        </p:sp>
        <p:sp>
          <p:nvSpPr>
            <p:cNvPr id="15" name="TextBox 14">
              <a:extLst>
                <a:ext uri="{FF2B5EF4-FFF2-40B4-BE49-F238E27FC236}">
                  <a16:creationId xmlns:a16="http://schemas.microsoft.com/office/drawing/2014/main" id="{AF0E2BF5-8855-9040-3249-2C8A1167DBC4}"/>
                </a:ext>
              </a:extLst>
            </p:cNvPr>
            <p:cNvSpPr txBox="1"/>
            <p:nvPr/>
          </p:nvSpPr>
          <p:spPr>
            <a:xfrm>
              <a:off x="853390" y="5905500"/>
              <a:ext cx="3471390" cy="2554545"/>
            </a:xfrm>
            <a:prstGeom prst="rect">
              <a:avLst/>
            </a:prstGeom>
            <a:grp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white"/>
                  </a:solidFill>
                  <a:effectLst/>
                  <a:uLnTx/>
                  <a:uFillTx/>
                  <a:latin typeface="Aptos" panose="020B0004020202020204" pitchFamily="34" charset="0"/>
                </a:rPr>
                <a:t>Why it matters to employers:</a:t>
              </a:r>
              <a:endParaRPr kumimoji="0" lang="en-US" sz="2000" b="0" i="0" u="none" strike="noStrike" kern="0" cap="none" spc="0" normalizeH="0" baseline="0" noProof="0" dirty="0">
                <a:ln>
                  <a:noFill/>
                </a:ln>
                <a:solidFill>
                  <a:prstClr val="white"/>
                </a:solidFill>
                <a:effectLst/>
                <a:uLnTx/>
                <a:uFillTx/>
                <a:latin typeface="Aptos" panose="020B0004020202020204" pitchFamily="34" charset="0"/>
              </a:endParaRP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Consolidates multiple safety and working condition laws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err="1">
                  <a:ln>
                    <a:noFill/>
                  </a:ln>
                  <a:solidFill>
                    <a:prstClr val="white"/>
                  </a:solidFill>
                  <a:effectLst/>
                  <a:uLnTx/>
                  <a:uFillTx/>
                  <a:latin typeface="Aptos" panose="020B0004020202020204" pitchFamily="34" charset="0"/>
                </a:rPr>
                <a:t>Emphasises</a:t>
              </a: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Employee well-being</a:t>
              </a:r>
            </a:p>
            <a:p>
              <a:pPr marL="800100" marR="0" lvl="1"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0" cap="none" spc="0" normalizeH="0" baseline="0" noProof="0" dirty="0">
                  <a:ln>
                    <a:noFill/>
                  </a:ln>
                  <a:solidFill>
                    <a:prstClr val="white"/>
                  </a:solidFill>
                  <a:effectLst/>
                  <a:uLnTx/>
                  <a:uFillTx/>
                  <a:latin typeface="Aptos" panose="020B0004020202020204" pitchFamily="34" charset="0"/>
                </a:rPr>
                <a:t>Compliance governance</a:t>
              </a:r>
            </a:p>
          </p:txBody>
        </p:sp>
      </p:grpSp>
    </p:spTree>
    <p:extLst>
      <p:ext uri="{BB962C8B-B14F-4D97-AF65-F5344CB8AC3E}">
        <p14:creationId xmlns:p14="http://schemas.microsoft.com/office/powerpoint/2010/main" val="665868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1981200" y="76200"/>
            <a:ext cx="9372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400" b="0" i="0" u="none" strike="noStrike" kern="0" cap="none" spc="0" normalizeH="0" baseline="0" noProof="0" dirty="0">
                <a:ln>
                  <a:noFill/>
                </a:ln>
                <a:solidFill>
                  <a:srgbClr val="000000"/>
                </a:solidFill>
                <a:effectLst/>
                <a:uLnTx/>
                <a:uFillTx/>
                <a:latin typeface="Arial"/>
                <a:ea typeface="+mj-ea"/>
                <a:cs typeface="+mj-cs"/>
              </a:rPr>
              <a:t>Key provisions for Gratuity</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7" name="Freeform 8">
            <a:extLst>
              <a:ext uri="{FF2B5EF4-FFF2-40B4-BE49-F238E27FC236}">
                <a16:creationId xmlns:a16="http://schemas.microsoft.com/office/drawing/2014/main" id="{756E409A-8132-788C-009A-7F285683BD71}"/>
              </a:ext>
            </a:extLst>
          </p:cNvPr>
          <p:cNvSpPr/>
          <p:nvPr/>
        </p:nvSpPr>
        <p:spPr>
          <a:xfrm>
            <a:off x="482872" y="76200"/>
            <a:ext cx="1498328" cy="1409700"/>
          </a:xfrm>
          <a:custGeom>
            <a:avLst/>
            <a:gdLst/>
            <a:ahLst/>
            <a:cxnLst/>
            <a:rect l="l" t="t" r="r" b="b"/>
            <a:pathLst>
              <a:path w="2442520" h="2779539">
                <a:moveTo>
                  <a:pt x="0" y="0"/>
                </a:moveTo>
                <a:lnTo>
                  <a:pt x="2442520" y="0"/>
                </a:lnTo>
                <a:lnTo>
                  <a:pt x="2442520" y="2779539"/>
                </a:lnTo>
                <a:lnTo>
                  <a:pt x="0" y="2779539"/>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Times New Roman"/>
              <a:ea typeface="+mn-ea"/>
              <a:cs typeface="+mn-cs"/>
            </a:endParaRPr>
          </a:p>
        </p:txBody>
      </p:sp>
      <p:graphicFrame>
        <p:nvGraphicFramePr>
          <p:cNvPr id="9" name="Table 8">
            <a:extLst>
              <a:ext uri="{FF2B5EF4-FFF2-40B4-BE49-F238E27FC236}">
                <a16:creationId xmlns:a16="http://schemas.microsoft.com/office/drawing/2014/main" id="{E36A3EC4-C28C-6AFB-4B21-2AA014024C08}"/>
              </a:ext>
            </a:extLst>
          </p:cNvPr>
          <p:cNvGraphicFramePr>
            <a:graphicFrameLocks noGrp="1"/>
          </p:cNvGraphicFramePr>
          <p:nvPr>
            <p:extLst>
              <p:ext uri="{D42A27DB-BD31-4B8C-83A1-F6EECF244321}">
                <p14:modId xmlns:p14="http://schemas.microsoft.com/office/powerpoint/2010/main" val="1648372015"/>
              </p:ext>
            </p:extLst>
          </p:nvPr>
        </p:nvGraphicFramePr>
        <p:xfrm>
          <a:off x="1981200" y="1200340"/>
          <a:ext cx="9584724" cy="4741527"/>
        </p:xfrm>
        <a:graphic>
          <a:graphicData uri="http://schemas.openxmlformats.org/drawingml/2006/table">
            <a:tbl>
              <a:tblPr firstRow="1" bandRow="1">
                <a:tableStyleId>{5C22544A-7EE6-4342-B048-85BDC9FD1C3A}</a:tableStyleId>
              </a:tblPr>
              <a:tblGrid>
                <a:gridCol w="3726675">
                  <a:extLst>
                    <a:ext uri="{9D8B030D-6E8A-4147-A177-3AD203B41FA5}">
                      <a16:colId xmlns:a16="http://schemas.microsoft.com/office/drawing/2014/main" val="324852580"/>
                    </a:ext>
                  </a:extLst>
                </a:gridCol>
                <a:gridCol w="5858049">
                  <a:extLst>
                    <a:ext uri="{9D8B030D-6E8A-4147-A177-3AD203B41FA5}">
                      <a16:colId xmlns:a16="http://schemas.microsoft.com/office/drawing/2014/main" val="1798059974"/>
                    </a:ext>
                  </a:extLst>
                </a:gridCol>
              </a:tblGrid>
              <a:tr h="529300">
                <a:tc>
                  <a:txBody>
                    <a:bodyPr/>
                    <a:lstStyle/>
                    <a:p>
                      <a:r>
                        <a:rPr lang="en-IN" sz="1600" dirty="0">
                          <a:solidFill>
                            <a:sysClr val="windowText" lastClr="000000"/>
                          </a:solidFill>
                          <a:latin typeface="Aptos" panose="020B0004020202020204" pitchFamily="34" charset="0"/>
                        </a:rPr>
                        <a:t>Category</a:t>
                      </a:r>
                    </a:p>
                  </a:txBody>
                  <a:tcPr/>
                </a:tc>
                <a:tc>
                  <a:txBody>
                    <a:bodyPr/>
                    <a:lstStyle/>
                    <a:p>
                      <a:r>
                        <a:rPr lang="en-IN" sz="1600" dirty="0">
                          <a:solidFill>
                            <a:sysClr val="windowText" lastClr="000000"/>
                          </a:solidFill>
                          <a:latin typeface="Aptos" panose="020B0004020202020204" pitchFamily="34" charset="0"/>
                        </a:rPr>
                        <a:t>Provision</a:t>
                      </a:r>
                    </a:p>
                  </a:txBody>
                  <a:tcPr/>
                </a:tc>
                <a:extLst>
                  <a:ext uri="{0D108BD9-81ED-4DB2-BD59-A6C34878D82A}">
                    <a16:rowId xmlns:a16="http://schemas.microsoft.com/office/drawing/2014/main" val="1410911798"/>
                  </a:ext>
                </a:extLst>
              </a:tr>
              <a:tr h="667657">
                <a:tc>
                  <a:txBody>
                    <a:bodyPr/>
                    <a:lstStyle/>
                    <a:p>
                      <a:r>
                        <a:rPr lang="en-IN" sz="1600" dirty="0">
                          <a:solidFill>
                            <a:sysClr val="windowText" lastClr="000000"/>
                          </a:solidFill>
                          <a:latin typeface="Aptos" panose="020B0004020202020204" pitchFamily="34" charset="0"/>
                        </a:rPr>
                        <a:t>Expanded coverage of employees</a:t>
                      </a:r>
                    </a:p>
                  </a:txBody>
                  <a:tcPr/>
                </a:tc>
                <a:tc>
                  <a:txBody>
                    <a:bodyPr/>
                    <a:lstStyle/>
                    <a:p>
                      <a:r>
                        <a:rPr lang="en-US" sz="1600" dirty="0">
                          <a:latin typeface="Aptos" panose="020B0004020202020204" pitchFamily="34" charset="0"/>
                        </a:rPr>
                        <a:t>Gratuity coverage </a:t>
                      </a:r>
                      <a:r>
                        <a:rPr lang="en-US" sz="1600" b="1" dirty="0">
                          <a:latin typeface="Aptos" panose="020B0004020202020204" pitchFamily="34" charset="0"/>
                        </a:rPr>
                        <a:t>extended to all establishments</a:t>
                      </a:r>
                      <a:r>
                        <a:rPr lang="en-US" sz="1600" dirty="0">
                          <a:latin typeface="Aptos" panose="020B0004020202020204" pitchFamily="34" charset="0"/>
                        </a:rPr>
                        <a:t> as may be notified</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463424181"/>
                  </a:ext>
                </a:extLst>
              </a:tr>
              <a:tr h="879811">
                <a:tc>
                  <a:txBody>
                    <a:bodyPr/>
                    <a:lstStyle/>
                    <a:p>
                      <a:r>
                        <a:rPr lang="en-US" sz="1600" dirty="0">
                          <a:latin typeface="Aptos" panose="020B0004020202020204" pitchFamily="34" charset="0"/>
                        </a:rPr>
                        <a:t>Inclusion of Fixed-Term Employees (FTEs)</a:t>
                      </a:r>
                      <a:endParaRPr lang="en-IN" sz="1600" dirty="0">
                        <a:solidFill>
                          <a:sysClr val="windowText" lastClr="000000"/>
                        </a:solidFill>
                        <a:latin typeface="Aptos" panose="020B0004020202020204" pitchFamily="34" charset="0"/>
                      </a:endParaRPr>
                    </a:p>
                  </a:txBody>
                  <a:tcPr/>
                </a:tc>
                <a:tc>
                  <a:txBody>
                    <a:bodyPr/>
                    <a:lstStyle/>
                    <a:p>
                      <a:r>
                        <a:rPr lang="en-US" sz="1600" dirty="0">
                          <a:latin typeface="Aptos" panose="020B0004020202020204" pitchFamily="34" charset="0"/>
                        </a:rPr>
                        <a:t>Fixed-term employees eligible for gratuity. </a:t>
                      </a:r>
                      <a:r>
                        <a:rPr lang="en-US" sz="1600" b="1" dirty="0">
                          <a:latin typeface="Aptos" panose="020B0004020202020204" pitchFamily="34" charset="0"/>
                        </a:rPr>
                        <a:t>No 5-year service condition</a:t>
                      </a:r>
                      <a:r>
                        <a:rPr lang="en-US" sz="1600" dirty="0">
                          <a:latin typeface="Aptos" panose="020B0004020202020204" pitchFamily="34" charset="0"/>
                        </a:rPr>
                        <a:t> if contract period is completed</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467526505"/>
                  </a:ext>
                </a:extLst>
              </a:tr>
              <a:tr h="602914">
                <a:tc>
                  <a:txBody>
                    <a:bodyPr/>
                    <a:lstStyle/>
                    <a:p>
                      <a:r>
                        <a:rPr lang="en-US" sz="1600" dirty="0">
                          <a:solidFill>
                            <a:sysClr val="windowText" lastClr="000000"/>
                          </a:solidFill>
                          <a:latin typeface="Aptos" panose="020B0004020202020204" pitchFamily="34" charset="0"/>
                        </a:rPr>
                        <a:t>Continuous service</a:t>
                      </a:r>
                      <a:endParaRPr lang="en-IN" sz="1600" dirty="0">
                        <a:solidFill>
                          <a:sysClr val="windowText" lastClr="000000"/>
                        </a:solidFill>
                        <a:latin typeface="Aptos" panose="020B0004020202020204" pitchFamily="34" charset="0"/>
                      </a:endParaRPr>
                    </a:p>
                  </a:txBody>
                  <a:tcPr/>
                </a:tc>
                <a:tc>
                  <a:txBody>
                    <a:bodyPr/>
                    <a:lstStyle/>
                    <a:p>
                      <a:r>
                        <a:rPr lang="en-US" sz="1600" dirty="0">
                          <a:solidFill>
                            <a:sysClr val="windowText" lastClr="000000"/>
                          </a:solidFill>
                          <a:latin typeface="Aptos" panose="020B0004020202020204" pitchFamily="34" charset="0"/>
                        </a:rPr>
                        <a:t>One year shall be considered a) </a:t>
                      </a:r>
                      <a:r>
                        <a:rPr lang="en-US" sz="1600" b="1" dirty="0">
                          <a:solidFill>
                            <a:sysClr val="windowText" lastClr="000000"/>
                          </a:solidFill>
                          <a:latin typeface="Aptos" panose="020B0004020202020204" pitchFamily="34" charset="0"/>
                        </a:rPr>
                        <a:t>190 days </a:t>
                      </a:r>
                      <a:r>
                        <a:rPr lang="en-US" sz="1600" dirty="0">
                          <a:solidFill>
                            <a:sysClr val="windowText" lastClr="000000"/>
                          </a:solidFill>
                          <a:latin typeface="Aptos" panose="020B0004020202020204" pitchFamily="34" charset="0"/>
                        </a:rPr>
                        <a:t>for establishments working 5 days a week b) else </a:t>
                      </a:r>
                      <a:r>
                        <a:rPr lang="en-US" sz="1600" b="1" dirty="0">
                          <a:solidFill>
                            <a:sysClr val="windowText" lastClr="000000"/>
                          </a:solidFill>
                          <a:latin typeface="Aptos" panose="020B0004020202020204" pitchFamily="34" charset="0"/>
                        </a:rPr>
                        <a:t>240 days</a:t>
                      </a:r>
                      <a:r>
                        <a:rPr lang="en-US" sz="1600" dirty="0">
                          <a:solidFill>
                            <a:sysClr val="windowText" lastClr="000000"/>
                          </a:solidFill>
                          <a:latin typeface="Aptos" panose="020B0004020202020204" pitchFamily="34" charset="0"/>
                        </a:rPr>
                        <a:t>.</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3059614777"/>
                  </a:ext>
                </a:extLst>
              </a:tr>
              <a:tr h="602914">
                <a:tc>
                  <a:txBody>
                    <a:bodyPr/>
                    <a:lstStyle/>
                    <a:p>
                      <a:r>
                        <a:rPr lang="en-US" sz="1600" dirty="0">
                          <a:latin typeface="Aptos" panose="020B0004020202020204" pitchFamily="34" charset="0"/>
                        </a:rPr>
                        <a:t>Change in definition of </a:t>
                      </a:r>
                      <a:r>
                        <a:rPr lang="en-US" sz="1600" i="1" dirty="0">
                          <a:latin typeface="Aptos" panose="020B0004020202020204" pitchFamily="34" charset="0"/>
                        </a:rPr>
                        <a:t>wages</a:t>
                      </a:r>
                      <a:r>
                        <a:rPr lang="en-US" sz="1600" dirty="0">
                          <a:latin typeface="Aptos" panose="020B0004020202020204" pitchFamily="34" charset="0"/>
                        </a:rPr>
                        <a:t> for gratuity</a:t>
                      </a:r>
                      <a:endParaRPr lang="en-IN" sz="1600" dirty="0">
                        <a:solidFill>
                          <a:sysClr val="windowText" lastClr="000000"/>
                        </a:solidFill>
                        <a:latin typeface="Aptos" panose="020B0004020202020204" pitchFamily="34" charset="0"/>
                      </a:endParaRPr>
                    </a:p>
                  </a:txBody>
                  <a:tcPr/>
                </a:tc>
                <a:tc>
                  <a:txBody>
                    <a:bodyPr/>
                    <a:lstStyle/>
                    <a:p>
                      <a:r>
                        <a:rPr lang="en-IN" sz="1600" dirty="0">
                          <a:solidFill>
                            <a:sysClr val="windowText" lastClr="000000"/>
                          </a:solidFill>
                          <a:latin typeface="Aptos" panose="020B0004020202020204" pitchFamily="34" charset="0"/>
                        </a:rPr>
                        <a:t>Wages as defined under Labor Codes</a:t>
                      </a:r>
                    </a:p>
                  </a:txBody>
                  <a:tcPr/>
                </a:tc>
                <a:extLst>
                  <a:ext uri="{0D108BD9-81ED-4DB2-BD59-A6C34878D82A}">
                    <a16:rowId xmlns:a16="http://schemas.microsoft.com/office/drawing/2014/main" val="1179922218"/>
                  </a:ext>
                </a:extLst>
              </a:tr>
              <a:tr h="556054">
                <a:tc>
                  <a:txBody>
                    <a:bodyPr/>
                    <a:lstStyle/>
                    <a:p>
                      <a:r>
                        <a:rPr lang="en-US" sz="1600" dirty="0">
                          <a:latin typeface="Aptos" panose="020B0004020202020204" pitchFamily="34" charset="0"/>
                        </a:rPr>
                        <a:t>Working journalists &amp; other categories aligned</a:t>
                      </a:r>
                      <a:endParaRPr lang="en-IN" sz="1600" dirty="0">
                        <a:solidFill>
                          <a:sysClr val="windowText" lastClr="000000"/>
                        </a:solidFill>
                        <a:latin typeface="Aptos" panose="020B0004020202020204" pitchFamily="34" charset="0"/>
                      </a:endParaRPr>
                    </a:p>
                  </a:txBody>
                  <a:tcPr/>
                </a:tc>
                <a:tc>
                  <a:txBody>
                    <a:bodyPr/>
                    <a:lstStyle/>
                    <a:p>
                      <a:r>
                        <a:rPr lang="en-IN" sz="1600" dirty="0">
                          <a:latin typeface="Aptos" panose="020B0004020202020204" pitchFamily="34" charset="0"/>
                        </a:rPr>
                        <a:t>Earlier separate laws merged</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08577777"/>
                  </a:ext>
                </a:extLst>
              </a:tr>
              <a:tr h="879811">
                <a:tc>
                  <a:txBody>
                    <a:bodyPr/>
                    <a:lstStyle/>
                    <a:p>
                      <a:r>
                        <a:rPr lang="en-US" sz="1600" b="0" dirty="0">
                          <a:latin typeface="Aptos" panose="020B0004020202020204" pitchFamily="34" charset="0"/>
                        </a:rPr>
                        <a:t>New enabling provision for a Central Gratuity Fund</a:t>
                      </a:r>
                      <a:endParaRPr lang="en-IN" sz="1600" b="0" dirty="0">
                        <a:solidFill>
                          <a:sysClr val="windowText" lastClr="000000"/>
                        </a:solidFill>
                        <a:latin typeface="Aptos" panose="020B0004020202020204" pitchFamily="34" charset="0"/>
                      </a:endParaRPr>
                    </a:p>
                  </a:txBody>
                  <a:tcPr/>
                </a:tc>
                <a:tc>
                  <a:txBody>
                    <a:bodyPr/>
                    <a:lstStyle/>
                    <a:p>
                      <a:r>
                        <a:rPr lang="en-US" sz="1600" b="0" dirty="0">
                          <a:latin typeface="Aptos" panose="020B0004020202020204" pitchFamily="34" charset="0"/>
                        </a:rPr>
                        <a:t>The Code empowers the Central Government to establish a Gratuity Fund</a:t>
                      </a:r>
                      <a:endParaRPr lang="en-IN" sz="1600" b="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161573850"/>
                  </a:ext>
                </a:extLst>
              </a:tr>
            </a:tbl>
          </a:graphicData>
        </a:graphic>
      </p:graphicFrame>
    </p:spTree>
    <p:extLst>
      <p:ext uri="{BB962C8B-B14F-4D97-AF65-F5344CB8AC3E}">
        <p14:creationId xmlns:p14="http://schemas.microsoft.com/office/powerpoint/2010/main" val="2726268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EE747A4A-0188-B22B-4B9E-FFC2C134104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C7D0680-A693-5BEE-39AD-4E2D1B647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71CDC510-6F28-F0D8-F663-5A66FDB7743F}"/>
              </a:ext>
            </a:extLst>
          </p:cNvPr>
          <p:cNvSpPr txBox="1">
            <a:spLocks noChangeArrowheads="1"/>
          </p:cNvSpPr>
          <p:nvPr/>
        </p:nvSpPr>
        <p:spPr>
          <a:xfrm>
            <a:off x="1981200" y="76200"/>
            <a:ext cx="93726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lvl="0" algn="l">
              <a:defRPr/>
            </a:pPr>
            <a:r>
              <a:rPr kumimoji="0" lang="en-US" altLang="en-US" sz="4000" b="0" i="0" u="none" strike="noStrike" kern="0" cap="none" spc="0" normalizeH="0" baseline="0" noProof="0" dirty="0">
                <a:ln>
                  <a:noFill/>
                </a:ln>
                <a:solidFill>
                  <a:srgbClr val="000000"/>
                </a:solidFill>
                <a:effectLst/>
                <a:uLnTx/>
                <a:uFillTx/>
                <a:latin typeface="Arial"/>
                <a:ea typeface="+mj-ea"/>
                <a:cs typeface="+mj-cs"/>
              </a:rPr>
              <a:t>Key </a:t>
            </a:r>
            <a:r>
              <a:rPr lang="en-US" altLang="en-US" sz="4000" kern="0" dirty="0">
                <a:solidFill>
                  <a:srgbClr val="000000"/>
                </a:solidFill>
              </a:rPr>
              <a:t>provisions</a:t>
            </a:r>
            <a:r>
              <a:rPr kumimoji="0" lang="en-US" altLang="en-US" sz="4000" b="0" i="0" u="none" strike="noStrike" kern="0" cap="none" spc="0" normalizeH="0" baseline="0" noProof="0" dirty="0">
                <a:ln>
                  <a:noFill/>
                </a:ln>
                <a:solidFill>
                  <a:srgbClr val="000000"/>
                </a:solidFill>
                <a:effectLst/>
                <a:uLnTx/>
                <a:uFillTx/>
                <a:latin typeface="Arial"/>
                <a:ea typeface="+mj-ea"/>
                <a:cs typeface="+mj-cs"/>
              </a:rPr>
              <a:t> in Leave (for workers)</a:t>
            </a:r>
          </a:p>
        </p:txBody>
      </p:sp>
      <p:sp>
        <p:nvSpPr>
          <p:cNvPr id="5" name="Footer Placeholder 4">
            <a:extLst>
              <a:ext uri="{FF2B5EF4-FFF2-40B4-BE49-F238E27FC236}">
                <a16:creationId xmlns:a16="http://schemas.microsoft.com/office/drawing/2014/main" id="{E247EC7A-9DC8-7A2A-5C9F-1BD1AEA90B34}"/>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imes New Roman"/>
                <a:ea typeface="+mn-ea"/>
                <a:cs typeface="+mn-cs"/>
              </a:rPr>
              <a:t>www.actuariesindia.org</a:t>
            </a:r>
          </a:p>
        </p:txBody>
      </p:sp>
      <p:sp>
        <p:nvSpPr>
          <p:cNvPr id="7" name="Freeform 8">
            <a:extLst>
              <a:ext uri="{FF2B5EF4-FFF2-40B4-BE49-F238E27FC236}">
                <a16:creationId xmlns:a16="http://schemas.microsoft.com/office/drawing/2014/main" id="{24A6A119-4F45-30D9-D2A7-BED0FA55B31B}"/>
              </a:ext>
            </a:extLst>
          </p:cNvPr>
          <p:cNvSpPr/>
          <p:nvPr/>
        </p:nvSpPr>
        <p:spPr>
          <a:xfrm>
            <a:off x="482872" y="76200"/>
            <a:ext cx="1498328" cy="1409700"/>
          </a:xfrm>
          <a:custGeom>
            <a:avLst/>
            <a:gdLst/>
            <a:ahLst/>
            <a:cxnLst/>
            <a:rect l="l" t="t" r="r" b="b"/>
            <a:pathLst>
              <a:path w="2442520" h="2779539">
                <a:moveTo>
                  <a:pt x="0" y="0"/>
                </a:moveTo>
                <a:lnTo>
                  <a:pt x="2442520" y="0"/>
                </a:lnTo>
                <a:lnTo>
                  <a:pt x="2442520" y="2779539"/>
                </a:lnTo>
                <a:lnTo>
                  <a:pt x="0" y="2779539"/>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srgbClr val="000000"/>
              </a:solidFill>
              <a:effectLst/>
              <a:uLnTx/>
              <a:uFillTx/>
              <a:latin typeface="Times New Roman"/>
              <a:ea typeface="+mn-ea"/>
              <a:cs typeface="+mn-cs"/>
            </a:endParaRPr>
          </a:p>
        </p:txBody>
      </p:sp>
      <p:graphicFrame>
        <p:nvGraphicFramePr>
          <p:cNvPr id="9" name="Table 8">
            <a:extLst>
              <a:ext uri="{FF2B5EF4-FFF2-40B4-BE49-F238E27FC236}">
                <a16:creationId xmlns:a16="http://schemas.microsoft.com/office/drawing/2014/main" id="{525399FB-DCF7-0C6B-69C2-5AED18778887}"/>
              </a:ext>
            </a:extLst>
          </p:cNvPr>
          <p:cNvGraphicFramePr>
            <a:graphicFrameLocks noGrp="1"/>
          </p:cNvGraphicFramePr>
          <p:nvPr>
            <p:extLst>
              <p:ext uri="{D42A27DB-BD31-4B8C-83A1-F6EECF244321}">
                <p14:modId xmlns:p14="http://schemas.microsoft.com/office/powerpoint/2010/main" val="591427885"/>
              </p:ext>
            </p:extLst>
          </p:nvPr>
        </p:nvGraphicFramePr>
        <p:xfrm>
          <a:off x="1981200" y="1200340"/>
          <a:ext cx="8839200" cy="4871504"/>
        </p:xfrm>
        <a:graphic>
          <a:graphicData uri="http://schemas.openxmlformats.org/drawingml/2006/table">
            <a:tbl>
              <a:tblPr firstRow="1" bandRow="1">
                <a:tableStyleId>{5C22544A-7EE6-4342-B048-85BDC9FD1C3A}</a:tableStyleId>
              </a:tblPr>
              <a:tblGrid>
                <a:gridCol w="3436805">
                  <a:extLst>
                    <a:ext uri="{9D8B030D-6E8A-4147-A177-3AD203B41FA5}">
                      <a16:colId xmlns:a16="http://schemas.microsoft.com/office/drawing/2014/main" val="324852580"/>
                    </a:ext>
                  </a:extLst>
                </a:gridCol>
                <a:gridCol w="5402395">
                  <a:extLst>
                    <a:ext uri="{9D8B030D-6E8A-4147-A177-3AD203B41FA5}">
                      <a16:colId xmlns:a16="http://schemas.microsoft.com/office/drawing/2014/main" val="1798059974"/>
                    </a:ext>
                  </a:extLst>
                </a:gridCol>
              </a:tblGrid>
              <a:tr h="529300">
                <a:tc>
                  <a:txBody>
                    <a:bodyPr/>
                    <a:lstStyle/>
                    <a:p>
                      <a:r>
                        <a:rPr lang="en-IN" sz="1600" dirty="0">
                          <a:solidFill>
                            <a:sysClr val="windowText" lastClr="000000"/>
                          </a:solidFill>
                          <a:latin typeface="Aptos" panose="020B0004020202020204" pitchFamily="34" charset="0"/>
                        </a:rPr>
                        <a:t>Category</a:t>
                      </a:r>
                    </a:p>
                  </a:txBody>
                  <a:tcPr/>
                </a:tc>
                <a:tc>
                  <a:txBody>
                    <a:bodyPr/>
                    <a:lstStyle/>
                    <a:p>
                      <a:r>
                        <a:rPr lang="en-IN" sz="1600" dirty="0">
                          <a:solidFill>
                            <a:sysClr val="windowText" lastClr="000000"/>
                          </a:solidFill>
                          <a:latin typeface="Aptos" panose="020B0004020202020204" pitchFamily="34" charset="0"/>
                        </a:rPr>
                        <a:t>Provision</a:t>
                      </a:r>
                    </a:p>
                  </a:txBody>
                  <a:tcPr/>
                </a:tc>
                <a:extLst>
                  <a:ext uri="{0D108BD9-81ED-4DB2-BD59-A6C34878D82A}">
                    <a16:rowId xmlns:a16="http://schemas.microsoft.com/office/drawing/2014/main" val="1410911798"/>
                  </a:ext>
                </a:extLst>
              </a:tr>
              <a:tr h="667657">
                <a:tc>
                  <a:txBody>
                    <a:bodyPr/>
                    <a:lstStyle/>
                    <a:p>
                      <a:r>
                        <a:rPr lang="en-US" sz="1600" dirty="0">
                          <a:latin typeface="Aptos" panose="020B0004020202020204" pitchFamily="34" charset="0"/>
                        </a:rPr>
                        <a:t>Annual leave accrual – broader applicability</a:t>
                      </a:r>
                      <a:endParaRPr lang="en-IN" sz="1600" dirty="0">
                        <a:solidFill>
                          <a:sysClr val="windowText" lastClr="000000"/>
                        </a:solidFill>
                        <a:latin typeface="Aptos" panose="020B0004020202020204" pitchFamily="34" charset="0"/>
                      </a:endParaRPr>
                    </a:p>
                  </a:txBody>
                  <a:tcPr/>
                </a:tc>
                <a:tc>
                  <a:txBody>
                    <a:bodyPr/>
                    <a:lstStyle/>
                    <a:p>
                      <a:r>
                        <a:rPr lang="en-US" sz="1600" b="1" dirty="0">
                          <a:latin typeface="Aptos" panose="020B0004020202020204" pitchFamily="34" charset="0"/>
                        </a:rPr>
                        <a:t>1 day for every 20 days worked</a:t>
                      </a:r>
                      <a:r>
                        <a:rPr lang="en-US" sz="1600" dirty="0">
                          <a:latin typeface="Aptos" panose="020B0004020202020204" pitchFamily="34" charset="0"/>
                        </a:rPr>
                        <a:t> </a:t>
                      </a:r>
                    </a:p>
                    <a:p>
                      <a:r>
                        <a:rPr lang="en-US" sz="1600" dirty="0">
                          <a:latin typeface="Aptos" panose="020B0004020202020204" pitchFamily="34" charset="0"/>
                        </a:rPr>
                        <a:t>Establishments earlier outside Factories Act now face similar leave obligations</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463424181"/>
                  </a:ext>
                </a:extLst>
              </a:tr>
              <a:tr h="879811">
                <a:tc>
                  <a:txBody>
                    <a:bodyPr/>
                    <a:lstStyle/>
                    <a:p>
                      <a:r>
                        <a:rPr lang="en-IN" sz="1600" dirty="0">
                          <a:latin typeface="Aptos" panose="020B0004020202020204" pitchFamily="34" charset="0"/>
                        </a:rPr>
                        <a:t>Carry forward limits defined</a:t>
                      </a:r>
                      <a:endParaRPr lang="en-IN" sz="1600" dirty="0">
                        <a:solidFill>
                          <a:sysClr val="windowText" lastClr="000000"/>
                        </a:solidFill>
                        <a:latin typeface="Aptos" panose="020B0004020202020204" pitchFamily="34" charset="0"/>
                      </a:endParaRPr>
                    </a:p>
                  </a:txBody>
                  <a:tcPr/>
                </a:tc>
                <a:tc>
                  <a:txBody>
                    <a:bodyPr/>
                    <a:lstStyle/>
                    <a:p>
                      <a:r>
                        <a:rPr lang="en-US" sz="1600" dirty="0">
                          <a:latin typeface="Aptos" panose="020B0004020202020204" pitchFamily="34" charset="0"/>
                        </a:rPr>
                        <a:t>30 days </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467526505"/>
                  </a:ext>
                </a:extLst>
              </a:tr>
              <a:tr h="879811">
                <a:tc>
                  <a:txBody>
                    <a:bodyPr/>
                    <a:lstStyle/>
                    <a:p>
                      <a:r>
                        <a:rPr lang="en-US" sz="1600" dirty="0">
                          <a:latin typeface="Aptos" panose="020B0004020202020204" pitchFamily="34" charset="0"/>
                        </a:rPr>
                        <a:t>Leave encashment on separation</a:t>
                      </a:r>
                      <a:endParaRPr lang="en-IN" sz="1600" dirty="0">
                        <a:solidFill>
                          <a:sysClr val="windowText" lastClr="000000"/>
                        </a:solidFill>
                        <a:latin typeface="Aptos" panose="020B0004020202020204" pitchFamily="34" charset="0"/>
                      </a:endParaRPr>
                    </a:p>
                  </a:txBody>
                  <a:tcPr/>
                </a:tc>
                <a:tc>
                  <a:txBody>
                    <a:bodyPr/>
                    <a:lstStyle/>
                    <a:p>
                      <a:r>
                        <a:rPr lang="en-US" sz="1600" dirty="0" err="1">
                          <a:latin typeface="Aptos" panose="020B0004020202020204" pitchFamily="34" charset="0"/>
                        </a:rPr>
                        <a:t>Unavailed</a:t>
                      </a:r>
                      <a:r>
                        <a:rPr lang="en-US" sz="1600" dirty="0">
                          <a:latin typeface="Aptos" panose="020B0004020202020204" pitchFamily="34" charset="0"/>
                        </a:rPr>
                        <a:t> earned leave to be </a:t>
                      </a:r>
                      <a:r>
                        <a:rPr lang="en-US" sz="1600" b="1" dirty="0">
                          <a:latin typeface="Aptos" panose="020B0004020202020204" pitchFamily="34" charset="0"/>
                        </a:rPr>
                        <a:t>paid on termination, resignation, retirement, death. </a:t>
                      </a:r>
                      <a:r>
                        <a:rPr lang="en-IN" sz="1600" dirty="0">
                          <a:latin typeface="Aptos" panose="020B0004020202020204" pitchFamily="34" charset="0"/>
                        </a:rPr>
                        <a:t>Payment timelines streamlined and reduced scope for conflict.</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179922218"/>
                  </a:ext>
                </a:extLst>
              </a:tr>
              <a:tr h="879811">
                <a:tc>
                  <a:txBody>
                    <a:bodyPr/>
                    <a:lstStyle/>
                    <a:p>
                      <a:r>
                        <a:rPr lang="en-US" sz="1600" dirty="0">
                          <a:latin typeface="Aptos" panose="020B0004020202020204" pitchFamily="34" charset="0"/>
                        </a:rPr>
                        <a:t>Leave encashment in service</a:t>
                      </a:r>
                      <a:endParaRPr lang="en-IN" sz="1600" dirty="0">
                        <a:solidFill>
                          <a:sysClr val="windowText" lastClr="000000"/>
                        </a:solidFill>
                        <a:latin typeface="Aptos" panose="020B0004020202020204" pitchFamily="34" charset="0"/>
                      </a:endParaRPr>
                    </a:p>
                  </a:txBody>
                  <a:tcPr/>
                </a:tc>
                <a:tc>
                  <a:txBody>
                    <a:bodyPr/>
                    <a:lstStyle/>
                    <a:p>
                      <a:r>
                        <a:rPr lang="en-US" sz="1600" b="0" dirty="0">
                          <a:latin typeface="Aptos" panose="020B0004020202020204" pitchFamily="34" charset="0"/>
                        </a:rPr>
                        <a:t>Code permits encashment of earned leave during service, subject to Conditions and limits prescribed by appropriate Government rules</a:t>
                      </a:r>
                    </a:p>
                  </a:txBody>
                  <a:tcPr/>
                </a:tc>
                <a:extLst>
                  <a:ext uri="{0D108BD9-81ED-4DB2-BD59-A6C34878D82A}">
                    <a16:rowId xmlns:a16="http://schemas.microsoft.com/office/drawing/2014/main" val="108577777"/>
                  </a:ext>
                </a:extLst>
              </a:tr>
              <a:tr h="879811">
                <a:tc>
                  <a:txBody>
                    <a:bodyPr/>
                    <a:lstStyle/>
                    <a:p>
                      <a:r>
                        <a:rPr lang="en-US" sz="1600" dirty="0">
                          <a:latin typeface="Aptos" panose="020B0004020202020204" pitchFamily="34" charset="0"/>
                        </a:rPr>
                        <a:t>Wage Base for Leave Encashment</a:t>
                      </a:r>
                      <a:endParaRPr lang="en-IN" sz="1600" dirty="0">
                        <a:solidFill>
                          <a:sysClr val="windowText" lastClr="000000"/>
                        </a:solidFill>
                        <a:latin typeface="Aptos" panose="020B0004020202020204" pitchFamily="34" charset="0"/>
                      </a:endParaRPr>
                    </a:p>
                  </a:txBody>
                  <a:tcPr/>
                </a:tc>
                <a:tc>
                  <a:txBody>
                    <a:bodyPr/>
                    <a:lstStyle/>
                    <a:p>
                      <a:r>
                        <a:rPr lang="en-US" sz="1600" dirty="0">
                          <a:latin typeface="Aptos" panose="020B0004020202020204" pitchFamily="34" charset="0"/>
                        </a:rPr>
                        <a:t>“Wages” definition aligned to Labor Codes</a:t>
                      </a:r>
                      <a:endParaRPr lang="en-IN" sz="1600" dirty="0">
                        <a:solidFill>
                          <a:sysClr val="windowText" lastClr="000000"/>
                        </a:solidFill>
                        <a:latin typeface="Aptos" panose="020B0004020202020204" pitchFamily="34" charset="0"/>
                      </a:endParaRPr>
                    </a:p>
                  </a:txBody>
                  <a:tcPr/>
                </a:tc>
                <a:extLst>
                  <a:ext uri="{0D108BD9-81ED-4DB2-BD59-A6C34878D82A}">
                    <a16:rowId xmlns:a16="http://schemas.microsoft.com/office/drawing/2014/main" val="1161573850"/>
                  </a:ext>
                </a:extLst>
              </a:tr>
            </a:tbl>
          </a:graphicData>
        </a:graphic>
      </p:graphicFrame>
    </p:spTree>
    <p:extLst>
      <p:ext uri="{BB962C8B-B14F-4D97-AF65-F5344CB8AC3E}">
        <p14:creationId xmlns:p14="http://schemas.microsoft.com/office/powerpoint/2010/main" val="1737634341"/>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8" ma:contentTypeDescription="Create a new document." ma:contentTypeScope="" ma:versionID="2b02f9bd7f1b58b494297f789420252e">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9e517964e4c6b087f2a627021c11d5d0"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30081BB-0384-468B-BE93-BE6BA31B0BE3}"/>
</file>

<file path=customXml/itemProps2.xml><?xml version="1.0" encoding="utf-8"?>
<ds:datastoreItem xmlns:ds="http://schemas.openxmlformats.org/officeDocument/2006/customXml" ds:itemID="{94CEA4FB-A4FD-4B8D-BACE-71B7811A38B7}"/>
</file>

<file path=customXml/itemProps3.xml><?xml version="1.0" encoding="utf-8"?>
<ds:datastoreItem xmlns:ds="http://schemas.openxmlformats.org/officeDocument/2006/customXml" ds:itemID="{E2304185-8BE8-48BB-8BF5-C92897F4FD7B}"/>
</file>

<file path=docProps/app.xml><?xml version="1.0" encoding="utf-8"?>
<Properties xmlns="http://schemas.openxmlformats.org/officeDocument/2006/extended-properties" xmlns:vt="http://schemas.openxmlformats.org/officeDocument/2006/docPropsVTypes">
  <TotalTime>433</TotalTime>
  <Words>1683</Words>
  <Application>Microsoft Office PowerPoint</Application>
  <PresentationFormat>Widescreen</PresentationFormat>
  <Paragraphs>234</Paragraphs>
  <Slides>21</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Aptos</vt:lpstr>
      <vt:lpstr>Arial</vt:lpstr>
      <vt:lpstr>Bahamas</vt:lpstr>
      <vt:lpstr>Calibri</vt:lpstr>
      <vt:lpstr>Garamond</vt:lpstr>
      <vt:lpstr>Times New Roman</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11th Tech Talk</dc:title>
  <dc:creator>hemanshu jain</dc:creator>
  <cp:lastModifiedBy>Hemanshu Jain</cp:lastModifiedBy>
  <cp:revision>22</cp:revision>
  <dcterms:created xsi:type="dcterms:W3CDTF">2011-07-20T12:11:57Z</dcterms:created>
  <dcterms:modified xsi:type="dcterms:W3CDTF">2026-01-20T02:46:06Z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