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9.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handoutMasterIdLst>
    <p:handoutMasterId r:id="rId13"/>
  </p:handoutMasterIdLst>
  <p:sldIdLst>
    <p:sldId id="261" r:id="rId2"/>
    <p:sldId id="262" r:id="rId3"/>
    <p:sldId id="263" r:id="rId4"/>
    <p:sldId id="264" r:id="rId5"/>
    <p:sldId id="265" r:id="rId6"/>
    <p:sldId id="266" r:id="rId7"/>
    <p:sldId id="267" r:id="rId8"/>
    <p:sldId id="268" r:id="rId9"/>
    <p:sldId id="269" r:id="rId10"/>
    <p:sldId id="270"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50" d="100"/>
          <a:sy n="150" d="100"/>
        </p:scale>
        <p:origin x="72" y="72"/>
      </p:cViewPr>
      <p:guideLst>
        <p:guide orient="horz" pos="2160"/>
        <p:guide pos="384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customXml" Target="../customXml/item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20"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B2EFBB-0BCC-4A1D-9ED8-84B8867ABABE}" type="datetimeFigureOut">
              <a:rPr lang="en-IN" smtClean="0"/>
              <a:t>19-01-2026</a:t>
            </a:fld>
            <a:endParaRPr lang="en-IN"/>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IN"/>
              <a:t>1</a:t>
            </a: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203F371-8F35-4F90-9E77-40C93ED6257F}" type="slidenum">
              <a:rPr lang="en-IN" smtClean="0"/>
              <a:t>‹#›</a:t>
            </a:fld>
            <a:endParaRPr lang="en-IN"/>
          </a:p>
        </p:txBody>
      </p:sp>
    </p:spTree>
    <p:extLst>
      <p:ext uri="{BB962C8B-B14F-4D97-AF65-F5344CB8AC3E}">
        <p14:creationId xmlns:p14="http://schemas.microsoft.com/office/powerpoint/2010/main" val="3446217814"/>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9D32B5A-112C-4AE6-875C-0ED6994DC26A}" type="datetimeFigureOut">
              <a:rPr lang="en-US" smtClean="0"/>
              <a:pPr/>
              <a:t>1/19/2026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en-US"/>
              <a:t>1</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963E7AC-6455-4A0F-B654-220C7D7B7B8D}" type="slidenum">
              <a:rPr lang="en-US" smtClean="0"/>
              <a:pPr/>
              <a:t>‹#›</a:t>
            </a:fld>
            <a:endParaRPr lang="en-US"/>
          </a:p>
        </p:txBody>
      </p:sp>
    </p:spTree>
    <p:extLst>
      <p:ext uri="{BB962C8B-B14F-4D97-AF65-F5344CB8AC3E}">
        <p14:creationId xmlns:p14="http://schemas.microsoft.com/office/powerpoint/2010/main" val="1735764443"/>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2</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34283493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6963E7AC-6455-4A0F-B654-220C7D7B7B8D}" type="slidenum">
              <a:rPr lang="en-US" smtClean="0"/>
              <a:pPr/>
              <a:t>3</a:t>
            </a:fld>
            <a:endParaRPr lang="en-US"/>
          </a:p>
        </p:txBody>
      </p:sp>
      <p:sp>
        <p:nvSpPr>
          <p:cNvPr id="5" name="Footer Placeholder 4"/>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12770943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FCD64E-FCDA-7DEF-6FA4-72367E7F40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056892-E01E-713A-5E3E-6F387EEEEB94}"/>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50926C03-4873-1617-67E1-706E51FD443F}"/>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9EC8A7E3-99B5-B405-CB59-9FFCB8DE5761}"/>
              </a:ext>
            </a:extLst>
          </p:cNvPr>
          <p:cNvSpPr>
            <a:spLocks noGrp="1"/>
          </p:cNvSpPr>
          <p:nvPr>
            <p:ph type="sldNum" sz="quarter" idx="10"/>
          </p:nvPr>
        </p:nvSpPr>
        <p:spPr/>
        <p:txBody>
          <a:bodyPr/>
          <a:lstStyle/>
          <a:p>
            <a:fld id="{6963E7AC-6455-4A0F-B654-220C7D7B7B8D}" type="slidenum">
              <a:rPr lang="en-US" smtClean="0"/>
              <a:pPr/>
              <a:t>4</a:t>
            </a:fld>
            <a:endParaRPr lang="en-US"/>
          </a:p>
        </p:txBody>
      </p:sp>
      <p:sp>
        <p:nvSpPr>
          <p:cNvPr id="5" name="Footer Placeholder 4">
            <a:extLst>
              <a:ext uri="{FF2B5EF4-FFF2-40B4-BE49-F238E27FC236}">
                <a16:creationId xmlns:a16="http://schemas.microsoft.com/office/drawing/2014/main" id="{00C42047-D2FA-CC9A-785C-F1627227B5FE}"/>
              </a:ext>
            </a:extLst>
          </p:cNvPr>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2544268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7989E6-79A2-BCE2-C064-E939BC4E19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10B151-29FC-6FB2-B316-30E7EFD6F734}"/>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0B1A0524-5EBD-63A9-93AE-87371422D3C7}"/>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A3F3F212-3825-88F7-DC57-F354A5F6BE8E}"/>
              </a:ext>
            </a:extLst>
          </p:cNvPr>
          <p:cNvSpPr>
            <a:spLocks noGrp="1"/>
          </p:cNvSpPr>
          <p:nvPr>
            <p:ph type="sldNum" sz="quarter" idx="10"/>
          </p:nvPr>
        </p:nvSpPr>
        <p:spPr/>
        <p:txBody>
          <a:bodyPr/>
          <a:lstStyle/>
          <a:p>
            <a:fld id="{6963E7AC-6455-4A0F-B654-220C7D7B7B8D}" type="slidenum">
              <a:rPr lang="en-US" smtClean="0"/>
              <a:pPr/>
              <a:t>5</a:t>
            </a:fld>
            <a:endParaRPr lang="en-US"/>
          </a:p>
        </p:txBody>
      </p:sp>
      <p:sp>
        <p:nvSpPr>
          <p:cNvPr id="5" name="Footer Placeholder 4">
            <a:extLst>
              <a:ext uri="{FF2B5EF4-FFF2-40B4-BE49-F238E27FC236}">
                <a16:creationId xmlns:a16="http://schemas.microsoft.com/office/drawing/2014/main" id="{A5CEC4CB-1C92-CE1B-AF35-30EA0F9FF805}"/>
              </a:ext>
            </a:extLst>
          </p:cNvPr>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42227543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9AE690-4344-211E-0DA7-A7063B2CD2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4F9757-53B6-6DAC-9E9D-51A115805E1E}"/>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EA442B65-CB79-D8F6-BCBE-6A778EDFFF16}"/>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98382C1F-911A-F219-4802-4658EF317C9B}"/>
              </a:ext>
            </a:extLst>
          </p:cNvPr>
          <p:cNvSpPr>
            <a:spLocks noGrp="1"/>
          </p:cNvSpPr>
          <p:nvPr>
            <p:ph type="sldNum" sz="quarter" idx="10"/>
          </p:nvPr>
        </p:nvSpPr>
        <p:spPr/>
        <p:txBody>
          <a:bodyPr/>
          <a:lstStyle/>
          <a:p>
            <a:fld id="{6963E7AC-6455-4A0F-B654-220C7D7B7B8D}" type="slidenum">
              <a:rPr lang="en-US" smtClean="0"/>
              <a:pPr/>
              <a:t>6</a:t>
            </a:fld>
            <a:endParaRPr lang="en-US"/>
          </a:p>
        </p:txBody>
      </p:sp>
      <p:sp>
        <p:nvSpPr>
          <p:cNvPr id="5" name="Footer Placeholder 4">
            <a:extLst>
              <a:ext uri="{FF2B5EF4-FFF2-40B4-BE49-F238E27FC236}">
                <a16:creationId xmlns:a16="http://schemas.microsoft.com/office/drawing/2014/main" id="{1EC9E7EB-4593-1AEB-D5C9-8FBDEB9C6793}"/>
              </a:ext>
            </a:extLst>
          </p:cNvPr>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40782326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E38873-4B5C-D5FC-0D56-FB420EC721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0BF163D-8C2E-1C4B-670B-4DB2F1F1B00B}"/>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E8B065EC-6932-2B05-349E-1195E4ECBE33}"/>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4AD9A60D-6099-ED19-9C44-3086F5E47A3F}"/>
              </a:ext>
            </a:extLst>
          </p:cNvPr>
          <p:cNvSpPr>
            <a:spLocks noGrp="1"/>
          </p:cNvSpPr>
          <p:nvPr>
            <p:ph type="sldNum" sz="quarter" idx="10"/>
          </p:nvPr>
        </p:nvSpPr>
        <p:spPr/>
        <p:txBody>
          <a:bodyPr/>
          <a:lstStyle/>
          <a:p>
            <a:fld id="{6963E7AC-6455-4A0F-B654-220C7D7B7B8D}" type="slidenum">
              <a:rPr lang="en-US" smtClean="0"/>
              <a:pPr/>
              <a:t>7</a:t>
            </a:fld>
            <a:endParaRPr lang="en-US"/>
          </a:p>
        </p:txBody>
      </p:sp>
      <p:sp>
        <p:nvSpPr>
          <p:cNvPr id="5" name="Footer Placeholder 4">
            <a:extLst>
              <a:ext uri="{FF2B5EF4-FFF2-40B4-BE49-F238E27FC236}">
                <a16:creationId xmlns:a16="http://schemas.microsoft.com/office/drawing/2014/main" id="{164A71AF-0B71-AFB2-2047-391A8E4014FB}"/>
              </a:ext>
            </a:extLst>
          </p:cNvPr>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36905578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4CB0CB-300E-D250-4C3B-77A6627891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9709A5-7553-DDAF-BF04-F6FF07375035}"/>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F765B064-278A-2B4B-522B-297BECC1F89D}"/>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87565AFE-0B69-87A0-46B0-996683C12012}"/>
              </a:ext>
            </a:extLst>
          </p:cNvPr>
          <p:cNvSpPr>
            <a:spLocks noGrp="1"/>
          </p:cNvSpPr>
          <p:nvPr>
            <p:ph type="sldNum" sz="quarter" idx="10"/>
          </p:nvPr>
        </p:nvSpPr>
        <p:spPr/>
        <p:txBody>
          <a:bodyPr/>
          <a:lstStyle/>
          <a:p>
            <a:fld id="{6963E7AC-6455-4A0F-B654-220C7D7B7B8D}" type="slidenum">
              <a:rPr lang="en-US" smtClean="0"/>
              <a:pPr/>
              <a:t>8</a:t>
            </a:fld>
            <a:endParaRPr lang="en-US"/>
          </a:p>
        </p:txBody>
      </p:sp>
      <p:sp>
        <p:nvSpPr>
          <p:cNvPr id="5" name="Footer Placeholder 4">
            <a:extLst>
              <a:ext uri="{FF2B5EF4-FFF2-40B4-BE49-F238E27FC236}">
                <a16:creationId xmlns:a16="http://schemas.microsoft.com/office/drawing/2014/main" id="{1C3901BD-A4B4-428C-6335-1E3821FAAD6F}"/>
              </a:ext>
            </a:extLst>
          </p:cNvPr>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8498177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249929-A760-4397-F3F7-BB40C1BACC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965B20-BDEB-B137-9D61-D3BA4EC2DB01}"/>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35CC12F0-7E91-2AFC-C4F4-17DD216C3D3F}"/>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64546F0B-ACD8-E34A-6C48-F058E58DC065}"/>
              </a:ext>
            </a:extLst>
          </p:cNvPr>
          <p:cNvSpPr>
            <a:spLocks noGrp="1"/>
          </p:cNvSpPr>
          <p:nvPr>
            <p:ph type="sldNum" sz="quarter" idx="10"/>
          </p:nvPr>
        </p:nvSpPr>
        <p:spPr/>
        <p:txBody>
          <a:bodyPr/>
          <a:lstStyle/>
          <a:p>
            <a:fld id="{6963E7AC-6455-4A0F-B654-220C7D7B7B8D}" type="slidenum">
              <a:rPr lang="en-US" smtClean="0"/>
              <a:pPr/>
              <a:t>9</a:t>
            </a:fld>
            <a:endParaRPr lang="en-US"/>
          </a:p>
        </p:txBody>
      </p:sp>
      <p:sp>
        <p:nvSpPr>
          <p:cNvPr id="5" name="Footer Placeholder 4">
            <a:extLst>
              <a:ext uri="{FF2B5EF4-FFF2-40B4-BE49-F238E27FC236}">
                <a16:creationId xmlns:a16="http://schemas.microsoft.com/office/drawing/2014/main" id="{917B1B01-8015-E42B-06A3-F6E6ED758545}"/>
              </a:ext>
            </a:extLst>
          </p:cNvPr>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15014996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F755D6-BDDB-0C76-606C-CB43F26456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01F139-9C4C-C00A-6557-58C7DE93566F}"/>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30059B7E-DCA3-C74D-004E-1B6E66C6FA62}"/>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583C44EE-F3C4-1964-77D9-ABDD47C7F2B9}"/>
              </a:ext>
            </a:extLst>
          </p:cNvPr>
          <p:cNvSpPr>
            <a:spLocks noGrp="1"/>
          </p:cNvSpPr>
          <p:nvPr>
            <p:ph type="sldNum" sz="quarter" idx="10"/>
          </p:nvPr>
        </p:nvSpPr>
        <p:spPr/>
        <p:txBody>
          <a:bodyPr/>
          <a:lstStyle/>
          <a:p>
            <a:fld id="{6963E7AC-6455-4A0F-B654-220C7D7B7B8D}" type="slidenum">
              <a:rPr lang="en-US" smtClean="0"/>
              <a:pPr/>
              <a:t>10</a:t>
            </a:fld>
            <a:endParaRPr lang="en-US"/>
          </a:p>
        </p:txBody>
      </p:sp>
      <p:sp>
        <p:nvSpPr>
          <p:cNvPr id="5" name="Footer Placeholder 4">
            <a:extLst>
              <a:ext uri="{FF2B5EF4-FFF2-40B4-BE49-F238E27FC236}">
                <a16:creationId xmlns:a16="http://schemas.microsoft.com/office/drawing/2014/main" id="{0B779222-9361-DCF6-03E0-912C99B1DC79}"/>
              </a:ext>
            </a:extLst>
          </p:cNvPr>
          <p:cNvSpPr>
            <a:spLocks noGrp="1"/>
          </p:cNvSpPr>
          <p:nvPr>
            <p:ph type="ftr" sz="quarter" idx="11"/>
          </p:nvPr>
        </p:nvSpPr>
        <p:spPr/>
        <p:txBody>
          <a:bodyPr/>
          <a:lstStyle/>
          <a:p>
            <a:r>
              <a:rPr lang="en-US"/>
              <a:t>1</a:t>
            </a:r>
          </a:p>
        </p:txBody>
      </p:sp>
    </p:spTree>
    <p:extLst>
      <p:ext uri="{BB962C8B-B14F-4D97-AF65-F5344CB8AC3E}">
        <p14:creationId xmlns:p14="http://schemas.microsoft.com/office/powerpoint/2010/main" val="24335580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A279DE1F-5E27-4B45-9D15-005F28CE4332}" type="slidenum">
              <a:rPr lang="en-GB"/>
              <a:pPr>
                <a:defRPr/>
              </a:pPr>
              <a:t>‹#›</a:t>
            </a:fld>
            <a:endParaRPr lang="en-GB"/>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A6321966-726A-4E9E-9E02-D49DCD2200A8}" type="slidenum">
              <a:rPr lang="en-GB"/>
              <a:pPr>
                <a:defRPr/>
              </a:pPr>
              <a:t>‹#›</a:t>
            </a:fld>
            <a:endParaRPr lang="en-GB"/>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BFA6E245-2043-4183-82FC-0A7BD6A0EBFD}" type="slidenum">
              <a:rPr lang="en-GB"/>
              <a:pPr>
                <a:defRPr/>
              </a:pPr>
              <a:t>‹#›</a:t>
            </a:fld>
            <a:endParaRPr lang="en-GB"/>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Rectangle 4"/>
          <p:cNvSpPr>
            <a:spLocks noGrp="1" noChangeArrowheads="1"/>
          </p:cNvSpPr>
          <p:nvPr>
            <p:ph type="dt" sz="half" idx="10"/>
          </p:nvPr>
        </p:nvSpPr>
        <p:spPr>
          <a:ln/>
        </p:spPr>
        <p:txBody>
          <a:bodyPr/>
          <a:lstStyle>
            <a:lvl1pPr>
              <a:defRPr/>
            </a:lvl1pPr>
          </a:lstStyle>
          <a:p>
            <a:pPr>
              <a:defRPr/>
            </a:pPr>
            <a:endParaRPr lang="en-GB"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GB" dirty="0"/>
          </a:p>
        </p:txBody>
      </p:sp>
      <p:sp>
        <p:nvSpPr>
          <p:cNvPr id="7" name="Rectangle 6"/>
          <p:cNvSpPr>
            <a:spLocks noGrp="1" noChangeArrowheads="1"/>
          </p:cNvSpPr>
          <p:nvPr>
            <p:ph type="sldNum" sz="quarter" idx="12"/>
          </p:nvPr>
        </p:nvSpPr>
        <p:spPr>
          <a:ln/>
        </p:spPr>
        <p:txBody>
          <a:bodyPr/>
          <a:lstStyle>
            <a:lvl1pPr>
              <a:defRPr/>
            </a:lvl1pPr>
          </a:lstStyle>
          <a:p>
            <a:pPr>
              <a:defRPr/>
            </a:pPr>
            <a:fld id="{93A73AEE-D506-4373-89E6-5210E2A754A0}" type="slidenum">
              <a:rPr lang="en-GB"/>
              <a:pPr>
                <a:defRPr/>
              </a:pPr>
              <a:t>‹#›</a:t>
            </a:fld>
            <a:endParaRPr lang="en-GB" dirty="0"/>
          </a:p>
        </p:txBody>
      </p:sp>
      <p:grpSp>
        <p:nvGrpSpPr>
          <p:cNvPr id="8" name="Group 10"/>
          <p:cNvGrpSpPr/>
          <p:nvPr userDrawn="1"/>
        </p:nvGrpSpPr>
        <p:grpSpPr>
          <a:xfrm>
            <a:off x="359371" y="228600"/>
            <a:ext cx="11832629" cy="1284827"/>
            <a:chOff x="269528" y="5496973"/>
            <a:chExt cx="8874472" cy="1284827"/>
          </a:xfrm>
        </p:grpSpPr>
        <p:pic>
          <p:nvPicPr>
            <p:cNvPr id="9" name="Picture 2"/>
            <p:cNvPicPr>
              <a:picLocks noChangeAspect="1" noChangeArrowheads="1"/>
            </p:cNvPicPr>
            <p:nvPr/>
          </p:nvPicPr>
          <p:blipFill>
            <a:blip r:embed="rId2" cstate="print"/>
            <a:srcRect/>
            <a:stretch>
              <a:fillRect/>
            </a:stretch>
          </p:blipFill>
          <p:spPr bwMode="auto">
            <a:xfrm>
              <a:off x="269528" y="5496973"/>
              <a:ext cx="1483072" cy="1284827"/>
            </a:xfrm>
            <a:prstGeom prst="rect">
              <a:avLst/>
            </a:prstGeom>
            <a:noFill/>
            <a:ln w="9525">
              <a:noFill/>
              <a:miter lim="800000"/>
              <a:headEnd/>
              <a:tailEnd/>
            </a:ln>
          </p:spPr>
        </p:pic>
        <p:sp>
          <p:nvSpPr>
            <p:cNvPr id="10" name="Rectangle 5"/>
            <p:cNvSpPr>
              <a:spLocks noChangeArrowheads="1"/>
            </p:cNvSpPr>
            <p:nvPr/>
          </p:nvSpPr>
          <p:spPr bwMode="auto">
            <a:xfrm rot="10800000" flipV="1">
              <a:off x="1752600" y="5820488"/>
              <a:ext cx="7391400"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a:ln>
                    <a:noFill/>
                  </a:ln>
                  <a:solidFill>
                    <a:srgbClr val="1F497D"/>
                  </a:solidFill>
                  <a:effectLst/>
                  <a:latin typeface="Bahamas" pitchFamily="34" charset="0"/>
                  <a:cs typeface="Times New Roman" pitchFamily="18" charset="0"/>
                </a:rPr>
                <a:t>Institute of Actuaries of India</a:t>
              </a:r>
              <a:endParaRPr kumimoji="0" lang="en-US" sz="4000" b="1" i="0" u="none" strike="noStrike" cap="none" normalizeH="0" baseline="0" dirty="0">
                <a:ln>
                  <a:noFill/>
                </a:ln>
                <a:solidFill>
                  <a:schemeClr val="tx1"/>
                </a:solidFill>
                <a:effectLst/>
                <a:latin typeface="Bahamas" pitchFamily="34" charset="0"/>
                <a:cs typeface="Times New Roman" pitchFamily="18" charset="0"/>
              </a:endParaRPr>
            </a:p>
          </p:txBody>
        </p:sp>
      </p:grpSp>
      <p:sp>
        <p:nvSpPr>
          <p:cNvPr id="11" name="Rectangle 10"/>
          <p:cNvSpPr/>
          <p:nvPr userDrawn="1"/>
        </p:nvSpPr>
        <p:spPr>
          <a:xfrm>
            <a:off x="0" y="2743201"/>
            <a:ext cx="12192000" cy="830997"/>
          </a:xfrm>
          <a:prstGeom prst="rect">
            <a:avLst/>
          </a:prstGeom>
        </p:spPr>
        <p:txBody>
          <a:bodyPr wrap="square">
            <a:spAutoFit/>
          </a:bodyPr>
          <a:lstStyle/>
          <a:p>
            <a:pPr algn="ctr">
              <a:buNone/>
            </a:pPr>
            <a:r>
              <a:rPr lang="en-US" sz="4800" b="1" dirty="0">
                <a:latin typeface="Garamond" pitchFamily="18" charset="0"/>
                <a:ea typeface="Verdana" pitchFamily="34" charset="0"/>
                <a:cs typeface="Verdana" pitchFamily="34" charset="0"/>
              </a:rPr>
              <a:t>Title</a:t>
            </a:r>
          </a:p>
        </p:txBody>
      </p:sp>
      <p:sp>
        <p:nvSpPr>
          <p:cNvPr id="12" name="Rectangle 11"/>
          <p:cNvSpPr/>
          <p:nvPr userDrawn="1"/>
        </p:nvSpPr>
        <p:spPr>
          <a:xfrm>
            <a:off x="0" y="3733800"/>
            <a:ext cx="12192000" cy="830997"/>
          </a:xfrm>
          <a:prstGeom prst="rect">
            <a:avLst/>
          </a:prstGeom>
        </p:spPr>
        <p:txBody>
          <a:bodyPr wrap="square">
            <a:spAutoFit/>
          </a:bodyPr>
          <a:lstStyle/>
          <a:p>
            <a:pPr algn="ctr">
              <a:buNone/>
            </a:pPr>
            <a:r>
              <a:rPr lang="en-US" sz="4800" b="1" dirty="0">
                <a:latin typeface="Garamond" pitchFamily="18" charset="0"/>
                <a:ea typeface="Verdana" pitchFamily="34" charset="0"/>
                <a:cs typeface="Verdana" pitchFamily="34" charset="0"/>
              </a:rPr>
              <a:t>By</a:t>
            </a: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2EF8FD5A-4369-451A-AE4B-9EB0FD82F618}" type="slidenum">
              <a:rPr lang="en-GB"/>
              <a:pPr>
                <a:defRPr/>
              </a:pPr>
              <a:t>‹#›</a:t>
            </a:fld>
            <a:endParaRPr lang="en-GB"/>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D629C963-6CA3-4910-ACAB-89103C5891B0}" type="slidenum">
              <a:rPr lang="en-GB"/>
              <a:pPr>
                <a:defRPr/>
              </a:pPr>
              <a:t>‹#›</a:t>
            </a:fld>
            <a:endParaRPr lang="en-GB"/>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27" name="Rectangle 3"/>
          <p:cNvSpPr>
            <a:spLocks noGrp="1" noChangeArrowheads="1"/>
          </p:cNvSpPr>
          <p:nvPr>
            <p:ph type="body" idx="1"/>
          </p:nvPr>
        </p:nvSpPr>
        <p:spPr bwMode="auto">
          <a:xfrm>
            <a:off x="914400" y="1981200"/>
            <a:ext cx="10363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endParaRPr lang="en-US"/>
          </a:p>
        </p:txBody>
      </p:sp>
      <p:sp>
        <p:nvSpPr>
          <p:cNvPr id="1028"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pPr>
              <a:defRPr/>
            </a:pPr>
            <a:endParaRPr lang="en-GB"/>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defRPr>
            </a:lvl1pPr>
          </a:lstStyle>
          <a:p>
            <a:pPr>
              <a:defRPr/>
            </a:pPr>
            <a:endParaRPr lang="en-GB"/>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defRPr>
            </a:lvl1pPr>
          </a:lstStyle>
          <a:p>
            <a:pPr>
              <a:defRPr/>
            </a:pPr>
            <a:fld id="{B118C919-524D-4AE6-802D-F6FBC61D86FD}" type="slidenum">
              <a:rPr lang="en-GB"/>
              <a:pPr>
                <a:defRPr/>
              </a:pPr>
              <a:t>‹#›</a:t>
            </a:fld>
            <a:endParaRPr lang="en-GB"/>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6" r:id="rId5"/>
    <p:sldLayoutId id="2147483667" r:id="rId6"/>
    <p:sldLayoutId id="2147483672" r:id="rId7"/>
  </p:sldLayoutIdLst>
  <p:transition/>
  <p:hf hd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hyperlink" Target="https://www.fbil.org.in/#/home" TargetMode="Externa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hyperlink" Target="https://fimmda.org/" TargetMode="External"/><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15600" y="3503068"/>
            <a:ext cx="1588491" cy="1600200"/>
          </a:xfrm>
          <a:prstGeom prst="rect">
            <a:avLst/>
          </a:prstGeom>
        </p:spPr>
      </p:pic>
      <p:sp>
        <p:nvSpPr>
          <p:cNvPr id="4" name="Rectangle 150"/>
          <p:cNvSpPr txBox="1">
            <a:spLocks noChangeArrowheads="1"/>
          </p:cNvSpPr>
          <p:nvPr/>
        </p:nvSpPr>
        <p:spPr>
          <a:xfrm>
            <a:off x="1828800" y="3508661"/>
            <a:ext cx="5184775" cy="606139"/>
          </a:xfrm>
          <a:prstGeom prst="rect">
            <a:avLst/>
          </a:prstGeom>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IN" sz="1600" b="1" dirty="0"/>
              <a:t>Asset Valuation Using FIMMDA Methodologies </a:t>
            </a:r>
            <a:endParaRPr lang="es-ES" altLang="en-US" sz="1600" b="1" kern="0" dirty="0">
              <a:solidFill>
                <a:schemeClr val="tx1"/>
              </a:solidFill>
            </a:endParaRPr>
          </a:p>
        </p:txBody>
      </p:sp>
      <p:sp>
        <p:nvSpPr>
          <p:cNvPr id="5" name="Rectangle 168"/>
          <p:cNvSpPr>
            <a:spLocks noChangeArrowheads="1"/>
          </p:cNvSpPr>
          <p:nvPr/>
        </p:nvSpPr>
        <p:spPr bwMode="auto">
          <a:xfrm>
            <a:off x="1774826" y="4267200"/>
            <a:ext cx="5184775"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latin typeface="Arial" panose="020B0604020202020204" pitchFamily="34" charset="0"/>
                <a:cs typeface="Arial" panose="020B0604020202020204" pitchFamily="34" charset="0"/>
              </a:defRPr>
            </a:lvl1pPr>
            <a:lvl2pPr algn="ctr">
              <a:defRPr sz="4400">
                <a:solidFill>
                  <a:schemeClr val="tx2"/>
                </a:solidFill>
                <a:latin typeface="Arial" panose="020B0604020202020204" pitchFamily="34" charset="0"/>
                <a:cs typeface="Arial" panose="020B0604020202020204" pitchFamily="34" charset="0"/>
              </a:defRPr>
            </a:lvl2pPr>
            <a:lvl3pPr algn="ctr">
              <a:defRPr sz="4400">
                <a:solidFill>
                  <a:schemeClr val="tx2"/>
                </a:solidFill>
                <a:latin typeface="Arial" panose="020B0604020202020204" pitchFamily="34" charset="0"/>
                <a:cs typeface="Arial" panose="020B0604020202020204" pitchFamily="34" charset="0"/>
              </a:defRPr>
            </a:lvl3pPr>
            <a:lvl4pPr algn="ctr">
              <a:defRPr sz="4400">
                <a:solidFill>
                  <a:schemeClr val="tx2"/>
                </a:solidFill>
                <a:latin typeface="Arial" panose="020B0604020202020204" pitchFamily="34" charset="0"/>
                <a:cs typeface="Arial" panose="020B0604020202020204" pitchFamily="34" charset="0"/>
              </a:defRPr>
            </a:lvl4pPr>
            <a:lvl5pPr algn="ctr">
              <a:defRPr sz="4400">
                <a:solidFill>
                  <a:schemeClr val="tx2"/>
                </a:solidFill>
                <a:latin typeface="Arial" panose="020B0604020202020204" pitchFamily="34" charset="0"/>
                <a:cs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a:lstStyle>
          <a:p>
            <a:pPr algn="l"/>
            <a:endParaRPr lang="en-US" altLang="en-US" sz="1800" b="1" dirty="0">
              <a:solidFill>
                <a:schemeClr val="tx1"/>
              </a:solidFill>
            </a:endParaRPr>
          </a:p>
          <a:p>
            <a:pPr algn="l"/>
            <a:r>
              <a:rPr lang="en-US" altLang="en-US" sz="1800" b="1" dirty="0">
                <a:solidFill>
                  <a:schemeClr val="tx1"/>
                </a:solidFill>
              </a:rPr>
              <a:t>Jayesh Pandit</a:t>
            </a:r>
            <a:br>
              <a:rPr lang="en-US" altLang="en-US" sz="1800" b="1" dirty="0">
                <a:solidFill>
                  <a:schemeClr val="tx1"/>
                </a:solidFill>
              </a:rPr>
            </a:br>
            <a:r>
              <a:rPr lang="en-US" altLang="en-US" sz="1800" b="1" dirty="0">
                <a:solidFill>
                  <a:schemeClr val="tx1"/>
                </a:solidFill>
              </a:rPr>
              <a:t>Partner </a:t>
            </a:r>
            <a:r>
              <a:rPr lang="en-US" altLang="en-US" sz="1800" b="1" dirty="0" err="1">
                <a:solidFill>
                  <a:schemeClr val="tx1"/>
                </a:solidFill>
              </a:rPr>
              <a:t>K.A.Pandit</a:t>
            </a:r>
            <a:br>
              <a:rPr lang="en-US" altLang="en-US" sz="1800" b="1" dirty="0">
                <a:solidFill>
                  <a:schemeClr val="tx1"/>
                </a:solidFill>
              </a:rPr>
            </a:br>
            <a:endParaRPr lang="es-ES" altLang="en-US" sz="1800" b="1" dirty="0">
              <a:solidFill>
                <a:schemeClr val="tx1"/>
              </a:solidFill>
            </a:endParaRPr>
          </a:p>
        </p:txBody>
      </p:sp>
      <p:sp>
        <p:nvSpPr>
          <p:cNvPr id="6" name="Rectangle 150"/>
          <p:cNvSpPr txBox="1">
            <a:spLocks noChangeArrowheads="1"/>
          </p:cNvSpPr>
          <p:nvPr/>
        </p:nvSpPr>
        <p:spPr>
          <a:xfrm>
            <a:off x="1774826" y="1333500"/>
            <a:ext cx="7064374" cy="1028700"/>
          </a:xfrm>
          <a:prstGeom prst="rect">
            <a:avLst/>
          </a:prstGeom>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sz="1600" b="1" kern="0" dirty="0">
                <a:solidFill>
                  <a:schemeClr val="bg1"/>
                </a:solidFill>
              </a:rPr>
              <a:t>12th Capacity Building Seminar on Retirement Benefits</a:t>
            </a:r>
          </a:p>
          <a:p>
            <a:pPr algn="l"/>
            <a:r>
              <a:rPr lang="es-UY" altLang="en-US" sz="1600" b="1" kern="0" dirty="0" err="1">
                <a:solidFill>
                  <a:schemeClr val="bg1"/>
                </a:solidFill>
              </a:rPr>
              <a:t>Gurugram</a:t>
            </a:r>
            <a:r>
              <a:rPr lang="es-UY" altLang="en-US" sz="1600" b="1" kern="0" dirty="0">
                <a:solidFill>
                  <a:schemeClr val="bg1"/>
                </a:solidFill>
              </a:rPr>
              <a:t>  </a:t>
            </a:r>
          </a:p>
          <a:p>
            <a:pPr algn="l"/>
            <a:r>
              <a:rPr lang="es-UY" altLang="en-US" sz="1600" b="1" kern="0" dirty="0">
                <a:solidFill>
                  <a:schemeClr val="bg1"/>
                </a:solidFill>
              </a:rPr>
              <a:t>Date:21-01-2026</a:t>
            </a:r>
            <a:endParaRPr lang="es-ES" altLang="en-US" sz="1600" b="1" kern="0" dirty="0">
              <a:solidFill>
                <a:schemeClr val="bg1"/>
              </a:solidFill>
            </a:endParaRPr>
          </a:p>
        </p:txBody>
      </p:sp>
    </p:spTree>
    <p:extLst>
      <p:ext uri="{BB962C8B-B14F-4D97-AF65-F5344CB8AC3E}">
        <p14:creationId xmlns:p14="http://schemas.microsoft.com/office/powerpoint/2010/main" val="24304385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D3B00BA6-6950-2922-D329-3575C8C68F23}"/>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156609DB-D6CF-1D4B-0FD7-338098DAEAE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0400" y="307754"/>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C48A302C-24F4-0388-8FF6-533CAECD7799}"/>
              </a:ext>
            </a:extLst>
          </p:cNvPr>
          <p:cNvSpPr txBox="1">
            <a:spLocks noChangeArrowheads="1"/>
          </p:cNvSpPr>
          <p:nvPr/>
        </p:nvSpPr>
        <p:spPr>
          <a:xfrm>
            <a:off x="2880246" y="463109"/>
            <a:ext cx="61113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kern="0" dirty="0" err="1">
                <a:solidFill>
                  <a:schemeClr val="tx1"/>
                </a:solidFill>
              </a:rPr>
              <a:t>Contd</a:t>
            </a:r>
            <a:endParaRPr lang="en-US" altLang="en-US" kern="0" dirty="0">
              <a:solidFill>
                <a:schemeClr val="tx1"/>
              </a:solidFill>
            </a:endParaRPr>
          </a:p>
        </p:txBody>
      </p:sp>
      <p:sp>
        <p:nvSpPr>
          <p:cNvPr id="4" name="Rectangle 3">
            <a:extLst>
              <a:ext uri="{FF2B5EF4-FFF2-40B4-BE49-F238E27FC236}">
                <a16:creationId xmlns:a16="http://schemas.microsoft.com/office/drawing/2014/main" id="{AA3CEE01-4FB2-D22B-DF09-BD3187327795}"/>
              </a:ext>
            </a:extLst>
          </p:cNvPr>
          <p:cNvSpPr txBox="1">
            <a:spLocks noChangeArrowheads="1"/>
          </p:cNvSpPr>
          <p:nvPr/>
        </p:nvSpPr>
        <p:spPr>
          <a:xfrm>
            <a:off x="2438400" y="1295400"/>
            <a:ext cx="8534400" cy="40386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endParaRPr lang="en-US" altLang="en-US" kern="0" dirty="0"/>
          </a:p>
        </p:txBody>
      </p:sp>
      <p:sp>
        <p:nvSpPr>
          <p:cNvPr id="5" name="Footer Placeholder 4">
            <a:extLst>
              <a:ext uri="{FF2B5EF4-FFF2-40B4-BE49-F238E27FC236}">
                <a16:creationId xmlns:a16="http://schemas.microsoft.com/office/drawing/2014/main" id="{7B6AF56A-5320-A82E-4FBC-1E1EF82B94B7}"/>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7" name="Rectangle 3">
            <a:extLst>
              <a:ext uri="{FF2B5EF4-FFF2-40B4-BE49-F238E27FC236}">
                <a16:creationId xmlns:a16="http://schemas.microsoft.com/office/drawing/2014/main" id="{B229BDBC-AED5-7623-A929-6B62C74B8B42}"/>
              </a:ext>
            </a:extLst>
          </p:cNvPr>
          <p:cNvSpPr>
            <a:spLocks noChangeArrowheads="1"/>
          </p:cNvSpPr>
          <p:nvPr/>
        </p:nvSpPr>
        <p:spPr bwMode="auto">
          <a:xfrm>
            <a:off x="3352800" y="60960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IN"/>
          </a:p>
        </p:txBody>
      </p:sp>
    </p:spTree>
    <p:extLst>
      <p:ext uri="{BB962C8B-B14F-4D97-AF65-F5344CB8AC3E}">
        <p14:creationId xmlns:p14="http://schemas.microsoft.com/office/powerpoint/2010/main" val="35109999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0400" y="307754"/>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2880246" y="463109"/>
            <a:ext cx="61113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kern="0" dirty="0">
                <a:solidFill>
                  <a:schemeClr val="tx1"/>
                </a:solidFill>
              </a:rPr>
              <a:t>Flow to create file</a:t>
            </a:r>
          </a:p>
        </p:txBody>
      </p:sp>
      <p:sp>
        <p:nvSpPr>
          <p:cNvPr id="4" name="Rectangle 3"/>
          <p:cNvSpPr txBox="1">
            <a:spLocks noChangeArrowheads="1"/>
          </p:cNvSpPr>
          <p:nvPr/>
        </p:nvSpPr>
        <p:spPr>
          <a:xfrm>
            <a:off x="6057900" y="3211072"/>
            <a:ext cx="7505700"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altLang="en-US" kern="0" dirty="0"/>
              <a:t>ABC</a:t>
            </a: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6" name="Rectangle 2">
            <a:extLst>
              <a:ext uri="{FF2B5EF4-FFF2-40B4-BE49-F238E27FC236}">
                <a16:creationId xmlns:a16="http://schemas.microsoft.com/office/drawing/2014/main" id="{D13AC63C-E203-0044-713F-8E1B17A3F0D3}"/>
              </a:ext>
            </a:extLst>
          </p:cNvPr>
          <p:cNvSpPr>
            <a:spLocks noChangeArrowheads="1"/>
          </p:cNvSpPr>
          <p:nvPr/>
        </p:nvSpPr>
        <p:spPr bwMode="auto">
          <a:xfrm>
            <a:off x="3124200" y="16002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chemeClr val="tx1"/>
                </a:solidFill>
                <a:effectLst/>
                <a:latin typeface="Aptos" panose="020B0004020202020204" pitchFamily="34" charset="0"/>
                <a:ea typeface="Aptos" panose="020B0004020202020204" pitchFamily="34" charset="0"/>
                <a:cs typeface="Shruti" panose="020B0502040204020203" pitchFamily="34" charset="0"/>
              </a:rPr>
              <a:t>We will have to go to FBIL site </a:t>
            </a:r>
            <a:r>
              <a:rPr kumimoji="0" lang="en-US" altLang="en-US" sz="1200" b="0" i="0" u="none" strike="noStrike" cap="none" normalizeH="0" baseline="0">
                <a:ln>
                  <a:noFill/>
                </a:ln>
                <a:solidFill>
                  <a:schemeClr val="tx1"/>
                </a:solidFill>
                <a:effectLst/>
                <a:latin typeface="Aptos" panose="020B0004020202020204" pitchFamily="34" charset="0"/>
                <a:ea typeface="Aptos" panose="020B0004020202020204" pitchFamily="34" charset="0"/>
                <a:cs typeface="Shruti" panose="020B0502040204020203" pitchFamily="34" charset="0"/>
                <a:hlinkClick r:id="rId6"/>
              </a:rPr>
              <a:t>Financial Benchmarks India Pvt Ltd</a:t>
            </a:r>
            <a:endParaRPr kumimoji="0" lang="en-US" altLang="en-US" sz="4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pic>
        <p:nvPicPr>
          <p:cNvPr id="1025" name="Picture 1" descr="A screenshot of a computer&#10;&#10;AI-generated content may be incorrect.">
            <a:extLst>
              <a:ext uri="{FF2B5EF4-FFF2-40B4-BE49-F238E27FC236}">
                <a16:creationId xmlns:a16="http://schemas.microsoft.com/office/drawing/2014/main" id="{2E53DCC4-2656-951F-06CE-5806002E1F74}"/>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11500" y="1812598"/>
            <a:ext cx="6858000" cy="428340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3">
            <a:extLst>
              <a:ext uri="{FF2B5EF4-FFF2-40B4-BE49-F238E27FC236}">
                <a16:creationId xmlns:a16="http://schemas.microsoft.com/office/drawing/2014/main" id="{47C262B1-7397-0AA2-CA99-23250106E3C0}"/>
              </a:ext>
            </a:extLst>
          </p:cNvPr>
          <p:cNvSpPr>
            <a:spLocks noChangeArrowheads="1"/>
          </p:cNvSpPr>
          <p:nvPr/>
        </p:nvSpPr>
        <p:spPr bwMode="auto">
          <a:xfrm>
            <a:off x="3124200" y="56388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IN"/>
          </a:p>
        </p:txBody>
      </p:sp>
    </p:spTree>
    <p:extLst>
      <p:ext uri="{BB962C8B-B14F-4D97-AF65-F5344CB8AC3E}">
        <p14:creationId xmlns:p14="http://schemas.microsoft.com/office/powerpoint/2010/main" val="16009393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0400" y="307754"/>
            <a:ext cx="1085347" cy="1093347"/>
          </a:xfrm>
          <a:prstGeom prst="rect">
            <a:avLst/>
          </a:prstGeom>
          <a:blipFill dpi="0" rotWithShape="1">
            <a:blip r:embed="rId5"/>
            <a:srcRect/>
            <a:stretch>
              <a:fillRect/>
            </a:stretch>
          </a:blipFill>
        </p:spPr>
      </p:pic>
      <p:sp>
        <p:nvSpPr>
          <p:cNvPr id="3" name="Rectangle 2"/>
          <p:cNvSpPr txBox="1">
            <a:spLocks noChangeArrowheads="1"/>
          </p:cNvSpPr>
          <p:nvPr/>
        </p:nvSpPr>
        <p:spPr>
          <a:xfrm>
            <a:off x="2880246" y="463109"/>
            <a:ext cx="61113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kern="0" dirty="0" err="1">
                <a:solidFill>
                  <a:schemeClr val="tx1"/>
                </a:solidFill>
              </a:rPr>
              <a:t>Contd</a:t>
            </a:r>
            <a:endParaRPr lang="en-US" altLang="en-US" kern="0" dirty="0">
              <a:solidFill>
                <a:schemeClr val="tx1"/>
              </a:solidFill>
            </a:endParaRPr>
          </a:p>
        </p:txBody>
      </p:sp>
      <p:sp>
        <p:nvSpPr>
          <p:cNvPr id="4" name="Rectangle 3"/>
          <p:cNvSpPr txBox="1">
            <a:spLocks noChangeArrowheads="1"/>
          </p:cNvSpPr>
          <p:nvPr/>
        </p:nvSpPr>
        <p:spPr>
          <a:xfrm>
            <a:off x="6286500" y="3668272"/>
            <a:ext cx="7505700" cy="4889964"/>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altLang="en-US" kern="0" dirty="0"/>
              <a:t>ABC</a:t>
            </a:r>
          </a:p>
        </p:txBody>
      </p:sp>
      <p:sp>
        <p:nvSpPr>
          <p:cNvPr id="5" name="Footer Placeholder 4"/>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6" name="Rectangle 2">
            <a:extLst>
              <a:ext uri="{FF2B5EF4-FFF2-40B4-BE49-F238E27FC236}">
                <a16:creationId xmlns:a16="http://schemas.microsoft.com/office/drawing/2014/main" id="{E15F4179-3EA3-C10C-31C8-ADD0CB4C746F}"/>
              </a:ext>
            </a:extLst>
          </p:cNvPr>
          <p:cNvSpPr>
            <a:spLocks noChangeArrowheads="1"/>
          </p:cNvSpPr>
          <p:nvPr/>
        </p:nvSpPr>
        <p:spPr bwMode="auto">
          <a:xfrm>
            <a:off x="3352801" y="1246569"/>
            <a:ext cx="6111354"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tx1"/>
                </a:solidFill>
                <a:effectLst/>
                <a:latin typeface="Aptos" panose="020B0004020202020204" pitchFamily="34" charset="0"/>
                <a:ea typeface="Aptos" panose="020B0004020202020204" pitchFamily="34" charset="0"/>
                <a:cs typeface="Shruti" panose="020B0502040204020203" pitchFamily="34" charset="0"/>
              </a:rPr>
              <a:t>In that search for fixed income securities tab</a:t>
            </a:r>
            <a:endParaRPr kumimoji="0" lang="en-US" altLang="en-US" sz="4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tx1"/>
                </a:solidFill>
                <a:effectLst/>
                <a:latin typeface="Aptos" panose="020B0004020202020204" pitchFamily="34" charset="0"/>
                <a:ea typeface="Aptos" panose="020B0004020202020204" pitchFamily="34" charset="0"/>
                <a:cs typeface="Shruti" panose="020B0502040204020203" pitchFamily="34" charset="0"/>
              </a:rPr>
              <a:t>In that search for the trade date, here trade date will give the result for same day say 31-12-2025</a:t>
            </a:r>
            <a:endParaRPr kumimoji="0" lang="en-US" altLang="en-US" sz="4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tx1"/>
                </a:solidFill>
                <a:effectLst/>
                <a:latin typeface="Aptos" panose="020B0004020202020204" pitchFamily="34" charset="0"/>
                <a:ea typeface="Aptos" panose="020B0004020202020204" pitchFamily="34" charset="0"/>
                <a:cs typeface="Shruti" panose="020B0502040204020203" pitchFamily="34" charset="0"/>
              </a:rPr>
              <a:t>We will get excel as</a:t>
            </a:r>
            <a:endParaRPr kumimoji="0" lang="en-US" altLang="en-US" sz="4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2049" name="Picture 1" descr="A screenshot of a computer&#10;&#10;AI-generated content may be incorrect.">
            <a:extLst>
              <a:ext uri="{FF2B5EF4-FFF2-40B4-BE49-F238E27FC236}">
                <a16:creationId xmlns:a16="http://schemas.microsoft.com/office/drawing/2014/main" id="{2B876880-73B8-AD7C-C3DA-82B6F5BD7BB7}"/>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19475" y="2057400"/>
            <a:ext cx="5734050" cy="35814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3">
            <a:extLst>
              <a:ext uri="{FF2B5EF4-FFF2-40B4-BE49-F238E27FC236}">
                <a16:creationId xmlns:a16="http://schemas.microsoft.com/office/drawing/2014/main" id="{55CC48F8-7932-8A55-2361-F9F642CEECDC}"/>
              </a:ext>
            </a:extLst>
          </p:cNvPr>
          <p:cNvSpPr>
            <a:spLocks noChangeArrowheads="1"/>
          </p:cNvSpPr>
          <p:nvPr/>
        </p:nvSpPr>
        <p:spPr bwMode="auto">
          <a:xfrm>
            <a:off x="3352800" y="60960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IN"/>
          </a:p>
        </p:txBody>
      </p:sp>
    </p:spTree>
    <p:extLst>
      <p:ext uri="{BB962C8B-B14F-4D97-AF65-F5344CB8AC3E}">
        <p14:creationId xmlns:p14="http://schemas.microsoft.com/office/powerpoint/2010/main" val="34052110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CE2CE545-E9F2-CA53-4CB2-99540C3CE74A}"/>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4B9FDEAF-A501-201F-BD56-8BA148261F1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0400" y="307754"/>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932BAD36-59FC-AB65-F59E-D6E2E167611E}"/>
              </a:ext>
            </a:extLst>
          </p:cNvPr>
          <p:cNvSpPr txBox="1">
            <a:spLocks noChangeArrowheads="1"/>
          </p:cNvSpPr>
          <p:nvPr/>
        </p:nvSpPr>
        <p:spPr>
          <a:xfrm>
            <a:off x="2880246" y="463109"/>
            <a:ext cx="61113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kern="0" dirty="0" err="1">
                <a:solidFill>
                  <a:schemeClr val="tx1"/>
                </a:solidFill>
              </a:rPr>
              <a:t>Contd</a:t>
            </a:r>
            <a:endParaRPr lang="en-US" altLang="en-US" kern="0" dirty="0">
              <a:solidFill>
                <a:schemeClr val="tx1"/>
              </a:solidFill>
            </a:endParaRPr>
          </a:p>
        </p:txBody>
      </p:sp>
      <p:sp>
        <p:nvSpPr>
          <p:cNvPr id="4" name="Rectangle 3">
            <a:extLst>
              <a:ext uri="{FF2B5EF4-FFF2-40B4-BE49-F238E27FC236}">
                <a16:creationId xmlns:a16="http://schemas.microsoft.com/office/drawing/2014/main" id="{589BBACA-B0DE-89D0-8331-8D096DEC3086}"/>
              </a:ext>
            </a:extLst>
          </p:cNvPr>
          <p:cNvSpPr txBox="1">
            <a:spLocks noChangeArrowheads="1"/>
          </p:cNvSpPr>
          <p:nvPr/>
        </p:nvSpPr>
        <p:spPr>
          <a:xfrm>
            <a:off x="2438400" y="1295400"/>
            <a:ext cx="8534400" cy="40386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endParaRPr lang="en-US" altLang="en-US" kern="0" dirty="0"/>
          </a:p>
        </p:txBody>
      </p:sp>
      <p:sp>
        <p:nvSpPr>
          <p:cNvPr id="5" name="Footer Placeholder 4">
            <a:extLst>
              <a:ext uri="{FF2B5EF4-FFF2-40B4-BE49-F238E27FC236}">
                <a16:creationId xmlns:a16="http://schemas.microsoft.com/office/drawing/2014/main" id="{4D698961-0FC7-5596-A54B-2323C0C4A3D7}"/>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7" name="Rectangle 3">
            <a:extLst>
              <a:ext uri="{FF2B5EF4-FFF2-40B4-BE49-F238E27FC236}">
                <a16:creationId xmlns:a16="http://schemas.microsoft.com/office/drawing/2014/main" id="{E0A6328A-9E96-6212-4F18-EFFCE2F02C26}"/>
              </a:ext>
            </a:extLst>
          </p:cNvPr>
          <p:cNvSpPr>
            <a:spLocks noChangeArrowheads="1"/>
          </p:cNvSpPr>
          <p:nvPr/>
        </p:nvSpPr>
        <p:spPr bwMode="auto">
          <a:xfrm>
            <a:off x="3352800" y="60960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IN"/>
          </a:p>
        </p:txBody>
      </p:sp>
      <p:sp>
        <p:nvSpPr>
          <p:cNvPr id="9" name="TextBox 8">
            <a:extLst>
              <a:ext uri="{FF2B5EF4-FFF2-40B4-BE49-F238E27FC236}">
                <a16:creationId xmlns:a16="http://schemas.microsoft.com/office/drawing/2014/main" id="{9181A48B-5888-8BA1-65AF-083C6D92E5B9}"/>
              </a:ext>
            </a:extLst>
          </p:cNvPr>
          <p:cNvSpPr txBox="1"/>
          <p:nvPr/>
        </p:nvSpPr>
        <p:spPr>
          <a:xfrm>
            <a:off x="2880246" y="1905000"/>
            <a:ext cx="8778354" cy="1453411"/>
          </a:xfrm>
          <a:prstGeom prst="rect">
            <a:avLst/>
          </a:prstGeom>
          <a:noFill/>
        </p:spPr>
        <p:txBody>
          <a:bodyPr wrap="square">
            <a:spAutoFit/>
          </a:bodyPr>
          <a:lstStyle/>
          <a:p>
            <a:pPr>
              <a:lnSpc>
                <a:spcPct val="115000"/>
              </a:lnSpc>
              <a:spcAft>
                <a:spcPts val="800"/>
              </a:spcAft>
              <a:buNone/>
            </a:pPr>
            <a:r>
              <a:rPr lang="en-IN" sz="1800" kern="100" dirty="0">
                <a:effectLst/>
                <a:latin typeface="Aptos" panose="020B0004020202020204" pitchFamily="34" charset="0"/>
                <a:ea typeface="Aptos" panose="020B0004020202020204" pitchFamily="34" charset="0"/>
                <a:cs typeface="Shruti" panose="020B0502040204020203" pitchFamily="34" charset="0"/>
              </a:rPr>
              <a:t>There are different tabs, we will have to take par yield tab as Par yield gives the rates for each duration and it is smoothened rates. It gives rates for month end and year end as per the choice we seek.</a:t>
            </a:r>
          </a:p>
          <a:p>
            <a:pPr>
              <a:lnSpc>
                <a:spcPct val="115000"/>
              </a:lnSpc>
              <a:spcAft>
                <a:spcPts val="800"/>
              </a:spcAft>
              <a:buNone/>
            </a:pPr>
            <a:r>
              <a:rPr lang="en-IN" sz="1800" kern="100" dirty="0">
                <a:effectLst/>
                <a:latin typeface="Aptos" panose="020B0004020202020204" pitchFamily="34" charset="0"/>
                <a:ea typeface="Aptos" panose="020B0004020202020204" pitchFamily="34" charset="0"/>
                <a:cs typeface="Shruti" panose="020B0502040204020203" pitchFamily="34" charset="0"/>
              </a:rPr>
              <a:t> </a:t>
            </a:r>
          </a:p>
        </p:txBody>
      </p:sp>
    </p:spTree>
    <p:extLst>
      <p:ext uri="{BB962C8B-B14F-4D97-AF65-F5344CB8AC3E}">
        <p14:creationId xmlns:p14="http://schemas.microsoft.com/office/powerpoint/2010/main" val="9074987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1FAD6557-21AA-224A-663D-2475F256449D}"/>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ED895243-047A-F633-567C-BBAA53C5FA3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0400" y="307754"/>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0C1BD895-0896-1646-92C2-C40B573CA80D}"/>
              </a:ext>
            </a:extLst>
          </p:cNvPr>
          <p:cNvSpPr txBox="1">
            <a:spLocks noChangeArrowheads="1"/>
          </p:cNvSpPr>
          <p:nvPr/>
        </p:nvSpPr>
        <p:spPr>
          <a:xfrm>
            <a:off x="2880246" y="463109"/>
            <a:ext cx="61113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kern="0" dirty="0" err="1">
                <a:solidFill>
                  <a:schemeClr val="tx1"/>
                </a:solidFill>
              </a:rPr>
              <a:t>Contd</a:t>
            </a:r>
            <a:endParaRPr lang="en-US" altLang="en-US" kern="0" dirty="0">
              <a:solidFill>
                <a:schemeClr val="tx1"/>
              </a:solidFill>
            </a:endParaRPr>
          </a:p>
        </p:txBody>
      </p:sp>
      <p:sp>
        <p:nvSpPr>
          <p:cNvPr id="4" name="Rectangle 3">
            <a:extLst>
              <a:ext uri="{FF2B5EF4-FFF2-40B4-BE49-F238E27FC236}">
                <a16:creationId xmlns:a16="http://schemas.microsoft.com/office/drawing/2014/main" id="{3FBD57C0-C438-04A2-A0A3-67A279F59589}"/>
              </a:ext>
            </a:extLst>
          </p:cNvPr>
          <p:cNvSpPr txBox="1">
            <a:spLocks noChangeArrowheads="1"/>
          </p:cNvSpPr>
          <p:nvPr/>
        </p:nvSpPr>
        <p:spPr>
          <a:xfrm>
            <a:off x="2438400" y="1295400"/>
            <a:ext cx="8534400" cy="40386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endParaRPr lang="en-US" altLang="en-US" kern="0" dirty="0"/>
          </a:p>
        </p:txBody>
      </p:sp>
      <p:sp>
        <p:nvSpPr>
          <p:cNvPr id="5" name="Footer Placeholder 4">
            <a:extLst>
              <a:ext uri="{FF2B5EF4-FFF2-40B4-BE49-F238E27FC236}">
                <a16:creationId xmlns:a16="http://schemas.microsoft.com/office/drawing/2014/main" id="{632BDFB0-503B-F1AC-F89E-E74D7D291DC0}"/>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7" name="Rectangle 3">
            <a:extLst>
              <a:ext uri="{FF2B5EF4-FFF2-40B4-BE49-F238E27FC236}">
                <a16:creationId xmlns:a16="http://schemas.microsoft.com/office/drawing/2014/main" id="{B51D3CDA-C198-5B75-27C7-CBFDF9C953E8}"/>
              </a:ext>
            </a:extLst>
          </p:cNvPr>
          <p:cNvSpPr>
            <a:spLocks noChangeArrowheads="1"/>
          </p:cNvSpPr>
          <p:nvPr/>
        </p:nvSpPr>
        <p:spPr bwMode="auto">
          <a:xfrm>
            <a:off x="3352800" y="5791515"/>
            <a:ext cx="63246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IN"/>
              <a:t>We will have to download for SDL and ZCY in the similar ways.</a:t>
            </a:r>
          </a:p>
        </p:txBody>
      </p:sp>
      <p:pic>
        <p:nvPicPr>
          <p:cNvPr id="6" name="Picture 5">
            <a:extLst>
              <a:ext uri="{FF2B5EF4-FFF2-40B4-BE49-F238E27FC236}">
                <a16:creationId xmlns:a16="http://schemas.microsoft.com/office/drawing/2014/main" id="{71CBAAC3-E9F0-AC8A-F1EC-6695D4F0CDB2}"/>
              </a:ext>
            </a:extLst>
          </p:cNvPr>
          <p:cNvPicPr>
            <a:picLocks noChangeAspect="1"/>
          </p:cNvPicPr>
          <p:nvPr/>
        </p:nvPicPr>
        <p:blipFill>
          <a:blip r:embed="rId6"/>
          <a:stretch>
            <a:fillRect/>
          </a:stretch>
        </p:blipFill>
        <p:spPr>
          <a:xfrm>
            <a:off x="3429000" y="2045847"/>
            <a:ext cx="5731510" cy="3582035"/>
          </a:xfrm>
          <a:prstGeom prst="rect">
            <a:avLst/>
          </a:prstGeom>
        </p:spPr>
      </p:pic>
      <p:sp>
        <p:nvSpPr>
          <p:cNvPr id="9" name="TextBox 8">
            <a:extLst>
              <a:ext uri="{FF2B5EF4-FFF2-40B4-BE49-F238E27FC236}">
                <a16:creationId xmlns:a16="http://schemas.microsoft.com/office/drawing/2014/main" id="{41690B53-ABB5-BA7F-4C5B-19EEBD3C6041}"/>
              </a:ext>
            </a:extLst>
          </p:cNvPr>
          <p:cNvSpPr txBox="1"/>
          <p:nvPr/>
        </p:nvSpPr>
        <p:spPr>
          <a:xfrm>
            <a:off x="3962400" y="1282219"/>
            <a:ext cx="6858000" cy="395173"/>
          </a:xfrm>
          <a:prstGeom prst="rect">
            <a:avLst/>
          </a:prstGeom>
          <a:noFill/>
        </p:spPr>
        <p:txBody>
          <a:bodyPr wrap="square">
            <a:spAutoFit/>
          </a:bodyPr>
          <a:lstStyle/>
          <a:p>
            <a:pPr>
              <a:lnSpc>
                <a:spcPct val="115000"/>
              </a:lnSpc>
              <a:spcAft>
                <a:spcPts val="800"/>
              </a:spcAft>
              <a:buNone/>
            </a:pPr>
            <a:r>
              <a:rPr lang="en-IN" sz="1800" kern="100" dirty="0">
                <a:effectLst/>
                <a:latin typeface="Aptos" panose="020B0004020202020204" pitchFamily="34" charset="0"/>
                <a:ea typeface="Aptos" panose="020B0004020202020204" pitchFamily="34" charset="0"/>
                <a:cs typeface="Shruti" panose="020B0502040204020203" pitchFamily="34" charset="0"/>
              </a:rPr>
              <a:t>There are different tabs G-Sec strips, SDL, SDL ZYC, </a:t>
            </a:r>
          </a:p>
        </p:txBody>
      </p:sp>
    </p:spTree>
    <p:extLst>
      <p:ext uri="{BB962C8B-B14F-4D97-AF65-F5344CB8AC3E}">
        <p14:creationId xmlns:p14="http://schemas.microsoft.com/office/powerpoint/2010/main" val="14746021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C5A14AC1-B070-9BEE-BD5F-399661AFB1A7}"/>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91DB0866-9ACD-7633-65BD-09787537650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0400" y="307754"/>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5CB10E37-864D-242D-585A-B15212FCE5AF}"/>
              </a:ext>
            </a:extLst>
          </p:cNvPr>
          <p:cNvSpPr txBox="1">
            <a:spLocks noChangeArrowheads="1"/>
          </p:cNvSpPr>
          <p:nvPr/>
        </p:nvSpPr>
        <p:spPr>
          <a:xfrm>
            <a:off x="2880246" y="463109"/>
            <a:ext cx="61113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kern="0" dirty="0" err="1">
                <a:solidFill>
                  <a:schemeClr val="tx1"/>
                </a:solidFill>
              </a:rPr>
              <a:t>Contd</a:t>
            </a:r>
            <a:endParaRPr lang="en-US" altLang="en-US" kern="0" dirty="0">
              <a:solidFill>
                <a:schemeClr val="tx1"/>
              </a:solidFill>
            </a:endParaRPr>
          </a:p>
        </p:txBody>
      </p:sp>
      <p:sp>
        <p:nvSpPr>
          <p:cNvPr id="4" name="Rectangle 3">
            <a:extLst>
              <a:ext uri="{FF2B5EF4-FFF2-40B4-BE49-F238E27FC236}">
                <a16:creationId xmlns:a16="http://schemas.microsoft.com/office/drawing/2014/main" id="{DE6D06CD-84D1-29FF-FEB7-0AEF4FC59A29}"/>
              </a:ext>
            </a:extLst>
          </p:cNvPr>
          <p:cNvSpPr txBox="1">
            <a:spLocks noChangeArrowheads="1"/>
          </p:cNvSpPr>
          <p:nvPr/>
        </p:nvSpPr>
        <p:spPr>
          <a:xfrm>
            <a:off x="2438400" y="1295400"/>
            <a:ext cx="8534400" cy="40386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endParaRPr lang="en-US" altLang="en-US" kern="0" dirty="0"/>
          </a:p>
        </p:txBody>
      </p:sp>
      <p:sp>
        <p:nvSpPr>
          <p:cNvPr id="5" name="Footer Placeholder 4">
            <a:extLst>
              <a:ext uri="{FF2B5EF4-FFF2-40B4-BE49-F238E27FC236}">
                <a16:creationId xmlns:a16="http://schemas.microsoft.com/office/drawing/2014/main" id="{964A248B-4CC3-5F3A-6B91-B3D9278CC2FC}"/>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7" name="Rectangle 3">
            <a:extLst>
              <a:ext uri="{FF2B5EF4-FFF2-40B4-BE49-F238E27FC236}">
                <a16:creationId xmlns:a16="http://schemas.microsoft.com/office/drawing/2014/main" id="{13F99333-F4C7-34DB-0D09-7AF8349B88C2}"/>
              </a:ext>
            </a:extLst>
          </p:cNvPr>
          <p:cNvSpPr>
            <a:spLocks noChangeArrowheads="1"/>
          </p:cNvSpPr>
          <p:nvPr/>
        </p:nvSpPr>
        <p:spPr bwMode="auto">
          <a:xfrm>
            <a:off x="3352800" y="60960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IN"/>
          </a:p>
        </p:txBody>
      </p:sp>
      <p:sp>
        <p:nvSpPr>
          <p:cNvPr id="6" name="Rectangle 2">
            <a:extLst>
              <a:ext uri="{FF2B5EF4-FFF2-40B4-BE49-F238E27FC236}">
                <a16:creationId xmlns:a16="http://schemas.microsoft.com/office/drawing/2014/main" id="{C5B0C23B-4535-13EF-80EB-AB5CDBD0BE91}"/>
              </a:ext>
            </a:extLst>
          </p:cNvPr>
          <p:cNvSpPr>
            <a:spLocks noChangeArrowheads="1"/>
          </p:cNvSpPr>
          <p:nvPr/>
        </p:nvSpPr>
        <p:spPr bwMode="auto">
          <a:xfrm>
            <a:off x="3429000" y="1705901"/>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chemeClr val="tx1"/>
                </a:solidFill>
                <a:effectLst/>
                <a:latin typeface="Aptos" panose="020B0004020202020204" pitchFamily="34" charset="0"/>
                <a:ea typeface="Aptos" panose="020B0004020202020204" pitchFamily="34" charset="0"/>
                <a:cs typeface="Shruti" panose="020B0502040204020203" pitchFamily="34" charset="0"/>
              </a:rPr>
              <a:t>We have to go to  </a:t>
            </a:r>
            <a:r>
              <a:rPr kumimoji="0" lang="en-US" altLang="en-US" sz="1200" b="0" i="0" u="none" strike="noStrike" cap="none" normalizeH="0" baseline="0">
                <a:ln>
                  <a:noFill/>
                </a:ln>
                <a:solidFill>
                  <a:schemeClr val="tx1"/>
                </a:solidFill>
                <a:effectLst/>
                <a:latin typeface="Aptos" panose="020B0004020202020204" pitchFamily="34" charset="0"/>
                <a:ea typeface="Aptos" panose="020B0004020202020204" pitchFamily="34" charset="0"/>
                <a:cs typeface="Shruti" panose="020B0502040204020203" pitchFamily="34" charset="0"/>
                <a:hlinkClick r:id="rId6"/>
              </a:rPr>
              <a:t>FIMMDA</a:t>
            </a:r>
            <a:r>
              <a:rPr kumimoji="0" lang="en-US" altLang="en-US" sz="1200" b="0" i="0" u="none" strike="noStrike" cap="none" normalizeH="0" baseline="0">
                <a:ln>
                  <a:noFill/>
                </a:ln>
                <a:solidFill>
                  <a:schemeClr val="tx1"/>
                </a:solidFill>
                <a:effectLst/>
                <a:latin typeface="Aptos" panose="020B0004020202020204" pitchFamily="34" charset="0"/>
                <a:ea typeface="Aptos" panose="020B0004020202020204" pitchFamily="34" charset="0"/>
                <a:cs typeface="Shruti" panose="020B0502040204020203" pitchFamily="34" charset="0"/>
              </a:rPr>
              <a:t> site for all corporate bond related files</a:t>
            </a:r>
            <a:endParaRPr kumimoji="0" lang="en-US" altLang="en-US" sz="4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pic>
        <p:nvPicPr>
          <p:cNvPr id="3073" name="Picture 1" descr="A screenshot of a computer&#10;&#10;AI-generated content may be incorrect.">
            <a:extLst>
              <a:ext uri="{FF2B5EF4-FFF2-40B4-BE49-F238E27FC236}">
                <a16:creationId xmlns:a16="http://schemas.microsoft.com/office/drawing/2014/main" id="{7F39BF7F-C52A-D681-5061-8F9BFB92687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29000" y="2163101"/>
            <a:ext cx="5734050" cy="35814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3">
            <a:extLst>
              <a:ext uri="{FF2B5EF4-FFF2-40B4-BE49-F238E27FC236}">
                <a16:creationId xmlns:a16="http://schemas.microsoft.com/office/drawing/2014/main" id="{809375EC-4ED0-B520-51D0-909E31374EF4}"/>
              </a:ext>
            </a:extLst>
          </p:cNvPr>
          <p:cNvSpPr>
            <a:spLocks noChangeArrowheads="1"/>
          </p:cNvSpPr>
          <p:nvPr/>
        </p:nvSpPr>
        <p:spPr bwMode="auto">
          <a:xfrm>
            <a:off x="3429000" y="5744501"/>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IN"/>
          </a:p>
        </p:txBody>
      </p:sp>
    </p:spTree>
    <p:extLst>
      <p:ext uri="{BB962C8B-B14F-4D97-AF65-F5344CB8AC3E}">
        <p14:creationId xmlns:p14="http://schemas.microsoft.com/office/powerpoint/2010/main" val="1365701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D03DF244-F886-D172-CAFD-B49ED10106A0}"/>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E0798478-75E2-B63D-12F5-6DFFB823FA8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0400" y="307754"/>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03425085-268E-DB41-E33A-7314B9EFD3C7}"/>
              </a:ext>
            </a:extLst>
          </p:cNvPr>
          <p:cNvSpPr txBox="1">
            <a:spLocks noChangeArrowheads="1"/>
          </p:cNvSpPr>
          <p:nvPr/>
        </p:nvSpPr>
        <p:spPr>
          <a:xfrm>
            <a:off x="2880246" y="463109"/>
            <a:ext cx="61113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kern="0" dirty="0" err="1">
                <a:solidFill>
                  <a:schemeClr val="tx1"/>
                </a:solidFill>
              </a:rPr>
              <a:t>Contd</a:t>
            </a:r>
            <a:endParaRPr lang="en-US" altLang="en-US" kern="0" dirty="0">
              <a:solidFill>
                <a:schemeClr val="tx1"/>
              </a:solidFill>
            </a:endParaRPr>
          </a:p>
        </p:txBody>
      </p:sp>
      <p:sp>
        <p:nvSpPr>
          <p:cNvPr id="4" name="Rectangle 3">
            <a:extLst>
              <a:ext uri="{FF2B5EF4-FFF2-40B4-BE49-F238E27FC236}">
                <a16:creationId xmlns:a16="http://schemas.microsoft.com/office/drawing/2014/main" id="{C137E06C-BB0D-6083-7339-AB074BCF2E29}"/>
              </a:ext>
            </a:extLst>
          </p:cNvPr>
          <p:cNvSpPr txBox="1">
            <a:spLocks noChangeArrowheads="1"/>
          </p:cNvSpPr>
          <p:nvPr/>
        </p:nvSpPr>
        <p:spPr>
          <a:xfrm>
            <a:off x="2438400" y="1295400"/>
            <a:ext cx="8534400" cy="40386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endParaRPr lang="en-US" altLang="en-US" kern="0" dirty="0"/>
          </a:p>
        </p:txBody>
      </p:sp>
      <p:sp>
        <p:nvSpPr>
          <p:cNvPr id="5" name="Footer Placeholder 4">
            <a:extLst>
              <a:ext uri="{FF2B5EF4-FFF2-40B4-BE49-F238E27FC236}">
                <a16:creationId xmlns:a16="http://schemas.microsoft.com/office/drawing/2014/main" id="{EEB8F563-3B5D-7E40-DC0C-BD1F15454817}"/>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7" name="Rectangle 3">
            <a:extLst>
              <a:ext uri="{FF2B5EF4-FFF2-40B4-BE49-F238E27FC236}">
                <a16:creationId xmlns:a16="http://schemas.microsoft.com/office/drawing/2014/main" id="{6C601978-93BD-1F83-F7AE-7168056004F8}"/>
              </a:ext>
            </a:extLst>
          </p:cNvPr>
          <p:cNvSpPr>
            <a:spLocks noChangeArrowheads="1"/>
          </p:cNvSpPr>
          <p:nvPr/>
        </p:nvSpPr>
        <p:spPr bwMode="auto">
          <a:xfrm>
            <a:off x="3352800" y="60960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IN"/>
          </a:p>
        </p:txBody>
      </p:sp>
      <p:sp>
        <p:nvSpPr>
          <p:cNvPr id="6" name="Rectangle 2">
            <a:extLst>
              <a:ext uri="{FF2B5EF4-FFF2-40B4-BE49-F238E27FC236}">
                <a16:creationId xmlns:a16="http://schemas.microsoft.com/office/drawing/2014/main" id="{7F138831-5E18-6C34-D03C-389829DE195A}"/>
              </a:ext>
            </a:extLst>
          </p:cNvPr>
          <p:cNvSpPr>
            <a:spLocks noChangeArrowheads="1"/>
          </p:cNvSpPr>
          <p:nvPr/>
        </p:nvSpPr>
        <p:spPr bwMode="auto">
          <a:xfrm>
            <a:off x="3657600" y="1375701"/>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chemeClr val="tx1"/>
                </a:solidFill>
                <a:effectLst/>
                <a:latin typeface="Aptos" panose="020B0004020202020204" pitchFamily="34" charset="0"/>
                <a:ea typeface="Aptos" panose="020B0004020202020204" pitchFamily="34" charset="0"/>
                <a:cs typeface="Shruti" panose="020B0502040204020203" pitchFamily="34" charset="0"/>
              </a:rPr>
              <a:t>Go to corporate bond section</a:t>
            </a:r>
            <a:endParaRPr kumimoji="0" lang="en-US" altLang="en-US" sz="4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pic>
        <p:nvPicPr>
          <p:cNvPr id="4097" name="Picture 1" descr="A screenshot of a computer&#10;&#10;AI-generated content may be incorrect.">
            <a:extLst>
              <a:ext uri="{FF2B5EF4-FFF2-40B4-BE49-F238E27FC236}">
                <a16:creationId xmlns:a16="http://schemas.microsoft.com/office/drawing/2014/main" id="{012C51B6-C0BA-6E21-FFD3-B61312A2882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657600" y="1832901"/>
            <a:ext cx="5734050" cy="35814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3">
            <a:extLst>
              <a:ext uri="{FF2B5EF4-FFF2-40B4-BE49-F238E27FC236}">
                <a16:creationId xmlns:a16="http://schemas.microsoft.com/office/drawing/2014/main" id="{763FF7E2-E6D1-82C3-E1DE-0847804E8060}"/>
              </a:ext>
            </a:extLst>
          </p:cNvPr>
          <p:cNvSpPr>
            <a:spLocks noChangeArrowheads="1"/>
          </p:cNvSpPr>
          <p:nvPr/>
        </p:nvSpPr>
        <p:spPr bwMode="auto">
          <a:xfrm>
            <a:off x="3657600" y="5414301"/>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chemeClr val="tx1"/>
                </a:solidFill>
                <a:effectLst/>
                <a:latin typeface="Aptos" panose="020B0004020202020204" pitchFamily="34" charset="0"/>
                <a:ea typeface="Aptos" panose="020B0004020202020204" pitchFamily="34" charset="0"/>
                <a:cs typeface="Shruti" panose="020B0502040204020203" pitchFamily="34" charset="0"/>
              </a:rPr>
              <a:t>Go to corporate bond yield matrix</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1090500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DDAED93A-C899-B598-6BC7-78568B21AC19}"/>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E4F648F8-7D4D-7095-F24E-96CB2A1863C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0400" y="307754"/>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8FDA4699-9CB8-547B-9D81-CD38FA179C56}"/>
              </a:ext>
            </a:extLst>
          </p:cNvPr>
          <p:cNvSpPr txBox="1">
            <a:spLocks noChangeArrowheads="1"/>
          </p:cNvSpPr>
          <p:nvPr/>
        </p:nvSpPr>
        <p:spPr>
          <a:xfrm>
            <a:off x="2880246" y="463109"/>
            <a:ext cx="61113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kern="0" dirty="0" err="1">
                <a:solidFill>
                  <a:schemeClr val="tx1"/>
                </a:solidFill>
              </a:rPr>
              <a:t>Contd</a:t>
            </a:r>
            <a:endParaRPr lang="en-US" altLang="en-US" kern="0" dirty="0">
              <a:solidFill>
                <a:schemeClr val="tx1"/>
              </a:solidFill>
            </a:endParaRPr>
          </a:p>
        </p:txBody>
      </p:sp>
      <p:sp>
        <p:nvSpPr>
          <p:cNvPr id="4" name="Rectangle 3">
            <a:extLst>
              <a:ext uri="{FF2B5EF4-FFF2-40B4-BE49-F238E27FC236}">
                <a16:creationId xmlns:a16="http://schemas.microsoft.com/office/drawing/2014/main" id="{55A5F128-F363-8B5A-2B0E-50E7511BEDD8}"/>
              </a:ext>
            </a:extLst>
          </p:cNvPr>
          <p:cNvSpPr txBox="1">
            <a:spLocks noChangeArrowheads="1"/>
          </p:cNvSpPr>
          <p:nvPr/>
        </p:nvSpPr>
        <p:spPr>
          <a:xfrm>
            <a:off x="2438400" y="1295400"/>
            <a:ext cx="8534400" cy="40386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endParaRPr lang="en-US" altLang="en-US" kern="0" dirty="0"/>
          </a:p>
        </p:txBody>
      </p:sp>
      <p:sp>
        <p:nvSpPr>
          <p:cNvPr id="5" name="Footer Placeholder 4">
            <a:extLst>
              <a:ext uri="{FF2B5EF4-FFF2-40B4-BE49-F238E27FC236}">
                <a16:creationId xmlns:a16="http://schemas.microsoft.com/office/drawing/2014/main" id="{DB5ADCA6-0C81-12CD-8516-A3CB7B9916EB}"/>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7" name="Rectangle 3">
            <a:extLst>
              <a:ext uri="{FF2B5EF4-FFF2-40B4-BE49-F238E27FC236}">
                <a16:creationId xmlns:a16="http://schemas.microsoft.com/office/drawing/2014/main" id="{24F07F3B-7A7B-AF22-A509-C11177F94F81}"/>
              </a:ext>
            </a:extLst>
          </p:cNvPr>
          <p:cNvSpPr>
            <a:spLocks noChangeArrowheads="1"/>
          </p:cNvSpPr>
          <p:nvPr/>
        </p:nvSpPr>
        <p:spPr bwMode="auto">
          <a:xfrm>
            <a:off x="3352800" y="60960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IN"/>
          </a:p>
        </p:txBody>
      </p:sp>
      <p:sp>
        <p:nvSpPr>
          <p:cNvPr id="6" name="Rectangle 2">
            <a:extLst>
              <a:ext uri="{FF2B5EF4-FFF2-40B4-BE49-F238E27FC236}">
                <a16:creationId xmlns:a16="http://schemas.microsoft.com/office/drawing/2014/main" id="{550342DE-98C2-092B-E209-64F00D0620A4}"/>
              </a:ext>
            </a:extLst>
          </p:cNvPr>
          <p:cNvSpPr>
            <a:spLocks noChangeArrowheads="1"/>
          </p:cNvSpPr>
          <p:nvPr/>
        </p:nvSpPr>
        <p:spPr bwMode="auto">
          <a:xfrm>
            <a:off x="3228975" y="1253571"/>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IN"/>
          </a:p>
        </p:txBody>
      </p:sp>
      <p:pic>
        <p:nvPicPr>
          <p:cNvPr id="5121" name="Picture 1" descr="A screenshot of a computer&#10;&#10;AI-generated content may be incorrect.">
            <a:extLst>
              <a:ext uri="{FF2B5EF4-FFF2-40B4-BE49-F238E27FC236}">
                <a16:creationId xmlns:a16="http://schemas.microsoft.com/office/drawing/2014/main" id="{D2DE395B-C82D-D6E7-9EEC-C5562F1D8B8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28975" y="1710771"/>
            <a:ext cx="5734050" cy="35814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3">
            <a:extLst>
              <a:ext uri="{FF2B5EF4-FFF2-40B4-BE49-F238E27FC236}">
                <a16:creationId xmlns:a16="http://schemas.microsoft.com/office/drawing/2014/main" id="{84BD8E2E-05F6-7B25-418E-D626091431F9}"/>
              </a:ext>
            </a:extLst>
          </p:cNvPr>
          <p:cNvSpPr>
            <a:spLocks noChangeArrowheads="1"/>
          </p:cNvSpPr>
          <p:nvPr/>
        </p:nvSpPr>
        <p:spPr bwMode="auto">
          <a:xfrm>
            <a:off x="3228975" y="5292171"/>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chemeClr val="tx1"/>
                </a:solidFill>
                <a:effectLst/>
                <a:latin typeface="Aptos" panose="020B0004020202020204" pitchFamily="34" charset="0"/>
                <a:ea typeface="Aptos" panose="020B0004020202020204" pitchFamily="34" charset="0"/>
                <a:cs typeface="Shruti" panose="020B0502040204020203" pitchFamily="34" charset="0"/>
              </a:rPr>
              <a:t>Seach for the date say 31-12-2025 but you will have to search for 01-01-2026 as it gives you yields of trade of the earlier day.</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0194771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
          <a:extLst>
            <a:ext uri="{FF2B5EF4-FFF2-40B4-BE49-F238E27FC236}">
              <a16:creationId xmlns:a16="http://schemas.microsoft.com/office/drawing/2014/main" id="{3EE20B6E-5B28-04C4-E079-6F6691F212FF}"/>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0780B702-799F-E2CF-8EB2-70875E8C052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0400" y="307754"/>
            <a:ext cx="1085347" cy="1093347"/>
          </a:xfrm>
          <a:prstGeom prst="rect">
            <a:avLst/>
          </a:prstGeom>
          <a:blipFill dpi="0" rotWithShape="1">
            <a:blip r:embed="rId5"/>
            <a:srcRect/>
            <a:stretch>
              <a:fillRect/>
            </a:stretch>
          </a:blipFill>
        </p:spPr>
      </p:pic>
      <p:sp>
        <p:nvSpPr>
          <p:cNvPr id="3" name="Rectangle 2">
            <a:extLst>
              <a:ext uri="{FF2B5EF4-FFF2-40B4-BE49-F238E27FC236}">
                <a16:creationId xmlns:a16="http://schemas.microsoft.com/office/drawing/2014/main" id="{FEFF015B-C4C1-ABAC-98CD-15FF8519F26A}"/>
              </a:ext>
            </a:extLst>
          </p:cNvPr>
          <p:cNvSpPr txBox="1">
            <a:spLocks noChangeArrowheads="1"/>
          </p:cNvSpPr>
          <p:nvPr/>
        </p:nvSpPr>
        <p:spPr>
          <a:xfrm>
            <a:off x="2880246" y="463109"/>
            <a:ext cx="6111354"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lgn="l"/>
            <a:r>
              <a:rPr lang="en-US" altLang="en-US" kern="0" dirty="0" err="1">
                <a:solidFill>
                  <a:schemeClr val="tx1"/>
                </a:solidFill>
              </a:rPr>
              <a:t>Contd</a:t>
            </a:r>
            <a:endParaRPr lang="en-US" altLang="en-US" kern="0" dirty="0">
              <a:solidFill>
                <a:schemeClr val="tx1"/>
              </a:solidFill>
            </a:endParaRPr>
          </a:p>
        </p:txBody>
      </p:sp>
      <p:sp>
        <p:nvSpPr>
          <p:cNvPr id="4" name="Rectangle 3">
            <a:extLst>
              <a:ext uri="{FF2B5EF4-FFF2-40B4-BE49-F238E27FC236}">
                <a16:creationId xmlns:a16="http://schemas.microsoft.com/office/drawing/2014/main" id="{07B30946-73C7-3DDA-8B86-3A4D1BEAB7F0}"/>
              </a:ext>
            </a:extLst>
          </p:cNvPr>
          <p:cNvSpPr txBox="1">
            <a:spLocks noChangeArrowheads="1"/>
          </p:cNvSpPr>
          <p:nvPr/>
        </p:nvSpPr>
        <p:spPr>
          <a:xfrm>
            <a:off x="2438400" y="1295400"/>
            <a:ext cx="8534400" cy="40386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endParaRPr lang="en-US" altLang="en-US" kern="0" dirty="0"/>
          </a:p>
        </p:txBody>
      </p:sp>
      <p:sp>
        <p:nvSpPr>
          <p:cNvPr id="5" name="Footer Placeholder 4">
            <a:extLst>
              <a:ext uri="{FF2B5EF4-FFF2-40B4-BE49-F238E27FC236}">
                <a16:creationId xmlns:a16="http://schemas.microsoft.com/office/drawing/2014/main" id="{DD3D4C3A-B60C-3415-0C2F-4459D2D41528}"/>
              </a:ext>
            </a:extLst>
          </p:cNvPr>
          <p:cNvSpPr txBox="1">
            <a:spLocks/>
          </p:cNvSpPr>
          <p:nvPr/>
        </p:nvSpPr>
        <p:spPr>
          <a:xfrm>
            <a:off x="8267700" y="6500837"/>
            <a:ext cx="2895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www.actuariesindia.org</a:t>
            </a:r>
          </a:p>
        </p:txBody>
      </p:sp>
      <p:sp>
        <p:nvSpPr>
          <p:cNvPr id="7" name="Rectangle 3">
            <a:extLst>
              <a:ext uri="{FF2B5EF4-FFF2-40B4-BE49-F238E27FC236}">
                <a16:creationId xmlns:a16="http://schemas.microsoft.com/office/drawing/2014/main" id="{1EBDCA7F-45DF-76CB-B961-C647EA079E93}"/>
              </a:ext>
            </a:extLst>
          </p:cNvPr>
          <p:cNvSpPr>
            <a:spLocks noChangeArrowheads="1"/>
          </p:cNvSpPr>
          <p:nvPr/>
        </p:nvSpPr>
        <p:spPr bwMode="auto">
          <a:xfrm>
            <a:off x="3352800" y="60960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IN"/>
          </a:p>
        </p:txBody>
      </p:sp>
      <p:sp>
        <p:nvSpPr>
          <p:cNvPr id="8" name="TextBox 7">
            <a:extLst>
              <a:ext uri="{FF2B5EF4-FFF2-40B4-BE49-F238E27FC236}">
                <a16:creationId xmlns:a16="http://schemas.microsoft.com/office/drawing/2014/main" id="{5D7C1E22-0B63-6C7D-332D-53F25B6B2F3D}"/>
              </a:ext>
            </a:extLst>
          </p:cNvPr>
          <p:cNvSpPr txBox="1"/>
          <p:nvPr/>
        </p:nvSpPr>
        <p:spPr>
          <a:xfrm>
            <a:off x="3048000" y="1429160"/>
            <a:ext cx="7772400" cy="395173"/>
          </a:xfrm>
          <a:prstGeom prst="rect">
            <a:avLst/>
          </a:prstGeom>
          <a:noFill/>
        </p:spPr>
        <p:txBody>
          <a:bodyPr wrap="square">
            <a:spAutoFit/>
          </a:bodyPr>
          <a:lstStyle/>
          <a:p>
            <a:pPr>
              <a:lnSpc>
                <a:spcPct val="115000"/>
              </a:lnSpc>
              <a:spcAft>
                <a:spcPts val="800"/>
              </a:spcAft>
              <a:buNone/>
            </a:pPr>
            <a:r>
              <a:rPr lang="en-IN" sz="1800" kern="100" dirty="0">
                <a:effectLst/>
                <a:latin typeface="Aptos" panose="020B0004020202020204" pitchFamily="34" charset="0"/>
                <a:ea typeface="Aptos" panose="020B0004020202020204" pitchFamily="34" charset="0"/>
                <a:cs typeface="Shruti" panose="020B0502040204020203" pitchFamily="34" charset="0"/>
              </a:rPr>
              <a:t>You will get the excel file</a:t>
            </a:r>
          </a:p>
        </p:txBody>
      </p:sp>
      <p:pic>
        <p:nvPicPr>
          <p:cNvPr id="9" name="Picture 8" descr="A screenshot of a computer&#10;&#10;AI-generated content may be incorrect.">
            <a:extLst>
              <a:ext uri="{FF2B5EF4-FFF2-40B4-BE49-F238E27FC236}">
                <a16:creationId xmlns:a16="http://schemas.microsoft.com/office/drawing/2014/main" id="{FCF6BF2B-8A28-09A4-67EF-53FB507881D6}"/>
              </a:ext>
            </a:extLst>
          </p:cNvPr>
          <p:cNvPicPr>
            <a:picLocks noChangeAspect="1"/>
          </p:cNvPicPr>
          <p:nvPr/>
        </p:nvPicPr>
        <p:blipFill>
          <a:blip r:embed="rId6"/>
          <a:stretch>
            <a:fillRect/>
          </a:stretch>
        </p:blipFill>
        <p:spPr>
          <a:xfrm>
            <a:off x="3352800" y="2358611"/>
            <a:ext cx="7772400" cy="3952700"/>
          </a:xfrm>
          <a:prstGeom prst="rect">
            <a:avLst/>
          </a:prstGeom>
        </p:spPr>
      </p:pic>
    </p:spTree>
    <p:extLst>
      <p:ext uri="{BB962C8B-B14F-4D97-AF65-F5344CB8AC3E}">
        <p14:creationId xmlns:p14="http://schemas.microsoft.com/office/powerpoint/2010/main" val="3724307486"/>
      </p:ext>
    </p:extLst>
  </p:cSld>
  <p:clrMapOvr>
    <a:masterClrMapping/>
  </p:clrMapOvr>
</p:sld>
</file>

<file path=ppt/theme/theme1.xml><?xml version="1.0" encoding="utf-8"?>
<a:theme xmlns:a="http://schemas.openxmlformats.org/drawingml/2006/main" name="LifeConvBirm02">
  <a:themeElements>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fontScheme name="LifeConvBirm02.ppt">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LifeConvBirm02.ppt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LifeConvBirm02.ppt 2">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LifeConvBirm02.ppt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LifeConvBirm02.ppt 5">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LifeConvBirm02.ppt 6">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1AEE6B715A08048ADEE35852ECB6708" ma:contentTypeVersion="18" ma:contentTypeDescription="Create a new document." ma:contentTypeScope="" ma:versionID="2b02f9bd7f1b58b494297f789420252e">
  <xsd:schema xmlns:xsd="http://www.w3.org/2001/XMLSchema" xmlns:xs="http://www.w3.org/2001/XMLSchema" xmlns:p="http://schemas.microsoft.com/office/2006/metadata/properties" xmlns:ns1="http://schemas.microsoft.com/sharepoint/v3" xmlns:ns2="2e62f9a1-6b4f-4142-a286-d5cd9a077995" xmlns:ns3="63ff88a5-1261-4e69-af65-167208e56433" targetNamespace="http://schemas.microsoft.com/office/2006/metadata/properties" ma:root="true" ma:fieldsID="9e517964e4c6b087f2a627021c11d5d0" ns1:_="" ns2:_="" ns3:_="">
    <xsd:import namespace="http://schemas.microsoft.com/sharepoint/v3"/>
    <xsd:import namespace="2e62f9a1-6b4f-4142-a286-d5cd9a077995"/>
    <xsd:import namespace="63ff88a5-1261-4e69-af65-167208e56433"/>
    <xsd:element name="properties">
      <xsd:complexType>
        <xsd:sequence>
          <xsd:element name="documentManagement">
            <xsd:complexType>
              <xsd:all>
                <xsd:element ref="ns2:MediaServiceMetadata" minOccurs="0"/>
                <xsd:element ref="ns2:MediaServiceFastMetadata" minOccurs="0"/>
                <xsd:element ref="ns2:MediaLengthInSeconds" minOccurs="0"/>
                <xsd:element ref="ns2:MediaServiceDateTaken"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ObjectDetectorVersions" minOccurs="0"/>
                <xsd:element ref="ns1:_ip_UnifiedCompliancePolicyProperties" minOccurs="0"/>
                <xsd:element ref="ns1:_ip_UnifiedCompliancePolicyUIAction"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2" nillable="true" ma:displayName="Unified Compliance Policy Properties" ma:hidden="true" ma:internalName="_ip_UnifiedCompliancePolicyProperties">
      <xsd:simpleType>
        <xsd:restriction base="dms:Note"/>
      </xsd:simpleType>
    </xsd:element>
    <xsd:element name="_ip_UnifiedCompliancePolicyUIAction" ma:index="23"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e62f9a1-6b4f-4142-a286-d5cd9a07799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LengthInSeconds" ma:index="10" nillable="true" ma:displayName="MediaLengthInSeconds" ma:hidden="true" ma:internalName="MediaLengthInSeconds" ma:readOnly="true">
      <xsd:simpleType>
        <xsd:restriction base="dms:Unknown"/>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790f828-4d96-4d10-bc53-6c3febba0beb"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description="" ma:indexed="true" ma:internalName="MediaServiceLocation" ma:readOnly="true">
      <xsd:simpleType>
        <xsd:restriction base="dms:Text"/>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3ff88a5-1261-4e69-af65-167208e56433"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416b6dbd-2851-4f6f-aa81-2e158a887d45}" ma:internalName="TaxCatchAll" ma:showField="CatchAllData" ma:web="63ff88a5-1261-4e69-af65-167208e56433">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TaxCatchAll xmlns="63ff88a5-1261-4e69-af65-167208e56433" xsi:nil="true"/>
    <_ip_UnifiedCompliancePolicyProperties xmlns="http://schemas.microsoft.com/sharepoint/v3" xsi:nil="true"/>
    <lcf76f155ced4ddcb4097134ff3c332f xmlns="2e62f9a1-6b4f-4142-a286-d5cd9a07799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B7428CDF-1ADC-498D-B94E-AF19D052EA51}"/>
</file>

<file path=customXml/itemProps2.xml><?xml version="1.0" encoding="utf-8"?>
<ds:datastoreItem xmlns:ds="http://schemas.openxmlformats.org/officeDocument/2006/customXml" ds:itemID="{F5F2FE51-DEFA-4CFB-B532-94D5E0557C09}"/>
</file>

<file path=customXml/itemProps3.xml><?xml version="1.0" encoding="utf-8"?>
<ds:datastoreItem xmlns:ds="http://schemas.openxmlformats.org/officeDocument/2006/customXml" ds:itemID="{8DD5826B-2116-43AF-B535-29BDA0FB84BA}"/>
</file>

<file path=docProps/app.xml><?xml version="1.0" encoding="utf-8"?>
<Properties xmlns="http://schemas.openxmlformats.org/officeDocument/2006/extended-properties" xmlns:vt="http://schemas.openxmlformats.org/officeDocument/2006/docPropsVTypes">
  <TotalTime>570</TotalTime>
  <Words>276</Words>
  <Application>Microsoft Office PowerPoint</Application>
  <PresentationFormat>Widescreen</PresentationFormat>
  <Paragraphs>57</Paragraphs>
  <Slides>10</Slides>
  <Notes>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Aptos</vt:lpstr>
      <vt:lpstr>Arial</vt:lpstr>
      <vt:lpstr>Bahamas</vt:lpstr>
      <vt:lpstr>Calibri</vt:lpstr>
      <vt:lpstr>Garamond</vt:lpstr>
      <vt:lpstr>Times New Roman</vt:lpstr>
      <vt:lpstr>LifeConvBirm02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Aparajita Mitra</dc:creator>
  <cp:lastModifiedBy>Jayesh Pandit</cp:lastModifiedBy>
  <cp:revision>122</cp:revision>
  <dcterms:created xsi:type="dcterms:W3CDTF">2011-07-20T12:11:57Z</dcterms:created>
  <dcterms:modified xsi:type="dcterms:W3CDTF">2026-01-19T08:19:45Z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0x01010021AEE6B715A08048ADEE35852ECB6708</vt:lpwstr>
  </property>
</Properties>
</file>