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65"/>
  </p:notesMasterIdLst>
  <p:handoutMasterIdLst>
    <p:handoutMasterId r:id="rId66"/>
  </p:handoutMasterIdLst>
  <p:sldIdLst>
    <p:sldId id="261" r:id="rId3"/>
    <p:sldId id="264" r:id="rId4"/>
    <p:sldId id="421" r:id="rId5"/>
    <p:sldId id="422" r:id="rId6"/>
    <p:sldId id="423" r:id="rId7"/>
    <p:sldId id="424" r:id="rId8"/>
    <p:sldId id="306" r:id="rId9"/>
    <p:sldId id="401" r:id="rId10"/>
    <p:sldId id="329" r:id="rId11"/>
    <p:sldId id="276" r:id="rId12"/>
    <p:sldId id="315" r:id="rId13"/>
    <p:sldId id="330" r:id="rId14"/>
    <p:sldId id="289" r:id="rId15"/>
    <p:sldId id="355" r:id="rId16"/>
    <p:sldId id="290" r:id="rId17"/>
    <p:sldId id="356" r:id="rId18"/>
    <p:sldId id="415" r:id="rId19"/>
    <p:sldId id="416" r:id="rId20"/>
    <p:sldId id="417" r:id="rId21"/>
    <p:sldId id="418" r:id="rId22"/>
    <p:sldId id="419" r:id="rId23"/>
    <p:sldId id="420" r:id="rId24"/>
    <p:sldId id="331" r:id="rId25"/>
    <p:sldId id="278" r:id="rId26"/>
    <p:sldId id="357" r:id="rId27"/>
    <p:sldId id="281" r:id="rId28"/>
    <p:sldId id="358" r:id="rId29"/>
    <p:sldId id="346" r:id="rId30"/>
    <p:sldId id="359" r:id="rId31"/>
    <p:sldId id="360" r:id="rId32"/>
    <p:sldId id="332" r:id="rId33"/>
    <p:sldId id="284" r:id="rId34"/>
    <p:sldId id="361" r:id="rId35"/>
    <p:sldId id="285" r:id="rId36"/>
    <p:sldId id="379" r:id="rId37"/>
    <p:sldId id="403" r:id="rId38"/>
    <p:sldId id="405" r:id="rId39"/>
    <p:sldId id="404" r:id="rId40"/>
    <p:sldId id="406" r:id="rId41"/>
    <p:sldId id="407" r:id="rId42"/>
    <p:sldId id="408" r:id="rId43"/>
    <p:sldId id="409" r:id="rId44"/>
    <p:sldId id="410" r:id="rId45"/>
    <p:sldId id="411" r:id="rId46"/>
    <p:sldId id="412" r:id="rId47"/>
    <p:sldId id="413" r:id="rId48"/>
    <p:sldId id="414" r:id="rId49"/>
    <p:sldId id="425" r:id="rId50"/>
    <p:sldId id="426" r:id="rId51"/>
    <p:sldId id="363" r:id="rId52"/>
    <p:sldId id="364" r:id="rId53"/>
    <p:sldId id="365" r:id="rId54"/>
    <p:sldId id="366" r:id="rId55"/>
    <p:sldId id="367" r:id="rId56"/>
    <p:sldId id="368" r:id="rId57"/>
    <p:sldId id="369" r:id="rId58"/>
    <p:sldId id="370" r:id="rId59"/>
    <p:sldId id="371" r:id="rId60"/>
    <p:sldId id="372" r:id="rId61"/>
    <p:sldId id="373" r:id="rId62"/>
    <p:sldId id="374" r:id="rId63"/>
    <p:sldId id="402"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8731986-052C-B774-0622-7203C38C35D6}" name="Udit Agarwal" initials="UA" userId="S::Udit_Agarwal@swissre.com::db5bd7a6-0f68-4d41-bbe5-883dba8bca3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ira, Akshat"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14" autoAdjust="0"/>
    <p:restoredTop sz="88378" autoAdjust="0"/>
  </p:normalViewPr>
  <p:slideViewPr>
    <p:cSldViewPr>
      <p:cViewPr varScale="1">
        <p:scale>
          <a:sx n="71" d="100"/>
          <a:sy n="71" d="100"/>
        </p:scale>
        <p:origin x="65" y="353"/>
      </p:cViewPr>
      <p:guideLst>
        <p:guide orient="horz" pos="2160"/>
        <p:guide pos="3840"/>
      </p:guideLst>
    </p:cSldViewPr>
  </p:slideViewPr>
  <p:notesTextViewPr>
    <p:cViewPr>
      <p:scale>
        <a:sx n="100" d="100"/>
        <a:sy n="100" d="100"/>
      </p:scale>
      <p:origin x="0" y="0"/>
    </p:cViewPr>
  </p:notesTextViewPr>
  <p:sorterViewPr>
    <p:cViewPr>
      <p:scale>
        <a:sx n="30" d="100"/>
        <a:sy n="3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handoutMaster" Target="handoutMasters/handoutMaster1.xml"/><Relationship Id="rId74" Type="http://schemas.openxmlformats.org/officeDocument/2006/relationships/customXml" Target="../customXml/item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microsoft.com/office/2016/11/relationships/changesInfo" Target="changesInfos/changesInfo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 Id="rId75"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73"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customXml" Target="../customXml/item3.xml"/><Relationship Id="rId7" Type="http://schemas.openxmlformats.org/officeDocument/2006/relationships/slide" Target="slides/slide5.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ra, Akshat" userId="2682efd8-c1a2-40da-8e5f-c44641ddc75a" providerId="ADAL" clId="{B2D1664F-6B89-42EB-A39D-433D018357D7}"/>
    <pc:docChg chg="custSel addSld delSld modSld sldOrd addMainMaster">
      <pc:chgData name="Vira, Akshat" userId="2682efd8-c1a2-40da-8e5f-c44641ddc75a" providerId="ADAL" clId="{B2D1664F-6B89-42EB-A39D-433D018357D7}" dt="2024-12-17T03:38:15.681" v="89"/>
      <pc:docMkLst>
        <pc:docMk/>
      </pc:docMkLst>
      <pc:sldChg chg="ord">
        <pc:chgData name="Vira, Akshat" userId="2682efd8-c1a2-40da-8e5f-c44641ddc75a" providerId="ADAL" clId="{B2D1664F-6B89-42EB-A39D-433D018357D7}" dt="2024-12-17T03:33:51.818" v="72"/>
        <pc:sldMkLst>
          <pc:docMk/>
          <pc:sldMk cId="2385907194" sldId="264"/>
        </pc:sldMkLst>
      </pc:sldChg>
      <pc:sldChg chg="del">
        <pc:chgData name="Vira, Akshat" userId="2682efd8-c1a2-40da-8e5f-c44641ddc75a" providerId="ADAL" clId="{B2D1664F-6B89-42EB-A39D-433D018357D7}" dt="2024-12-17T03:33:46.238" v="68" actId="47"/>
        <pc:sldMkLst>
          <pc:docMk/>
          <pc:sldMk cId="966264659" sldId="267"/>
        </pc:sldMkLst>
      </pc:sldChg>
      <pc:sldChg chg="modSp mod">
        <pc:chgData name="Vira, Akshat" userId="2682efd8-c1a2-40da-8e5f-c44641ddc75a" providerId="ADAL" clId="{B2D1664F-6B89-42EB-A39D-433D018357D7}" dt="2024-12-17T03:35:14.799" v="84" actId="113"/>
        <pc:sldMkLst>
          <pc:docMk/>
          <pc:sldMk cId="399792777" sldId="276"/>
        </pc:sldMkLst>
        <pc:spChg chg="mod">
          <ac:chgData name="Vira, Akshat" userId="2682efd8-c1a2-40da-8e5f-c44641ddc75a" providerId="ADAL" clId="{B2D1664F-6B89-42EB-A39D-433D018357D7}" dt="2024-12-17T03:35:14.799" v="84" actId="113"/>
          <ac:spMkLst>
            <pc:docMk/>
            <pc:sldMk cId="399792777" sldId="276"/>
            <ac:spMk id="4" creationId="{976ADB42-F958-6171-85FB-80B0CCE48259}"/>
          </ac:spMkLst>
        </pc:spChg>
      </pc:sldChg>
      <pc:sldChg chg="modSp mod">
        <pc:chgData name="Vira, Akshat" userId="2682efd8-c1a2-40da-8e5f-c44641ddc75a" providerId="ADAL" clId="{B2D1664F-6B89-42EB-A39D-433D018357D7}" dt="2024-12-17T03:34:43.911" v="80" actId="113"/>
        <pc:sldMkLst>
          <pc:docMk/>
          <pc:sldMk cId="3588870066" sldId="306"/>
        </pc:sldMkLst>
        <pc:spChg chg="mod">
          <ac:chgData name="Vira, Akshat" userId="2682efd8-c1a2-40da-8e5f-c44641ddc75a" providerId="ADAL" clId="{B2D1664F-6B89-42EB-A39D-433D018357D7}" dt="2024-12-17T03:34:43.911" v="80" actId="113"/>
          <ac:spMkLst>
            <pc:docMk/>
            <pc:sldMk cId="3588870066" sldId="306"/>
            <ac:spMk id="7" creationId="{BB380EDB-27CD-4D06-F53A-A8DA33BC8F1B}"/>
          </ac:spMkLst>
        </pc:spChg>
      </pc:sldChg>
      <pc:sldChg chg="del">
        <pc:chgData name="Vira, Akshat" userId="2682efd8-c1a2-40da-8e5f-c44641ddc75a" providerId="ADAL" clId="{B2D1664F-6B89-42EB-A39D-433D018357D7}" dt="2024-12-17T03:33:48.280" v="70" actId="47"/>
        <pc:sldMkLst>
          <pc:docMk/>
          <pc:sldMk cId="3052589700" sldId="307"/>
        </pc:sldMkLst>
      </pc:sldChg>
      <pc:sldChg chg="modSp mod">
        <pc:chgData name="Vira, Akshat" userId="2682efd8-c1a2-40da-8e5f-c44641ddc75a" providerId="ADAL" clId="{B2D1664F-6B89-42EB-A39D-433D018357D7}" dt="2024-12-17T03:35:19.063" v="85" actId="113"/>
        <pc:sldMkLst>
          <pc:docMk/>
          <pc:sldMk cId="195895539" sldId="315"/>
        </pc:sldMkLst>
        <pc:spChg chg="mod">
          <ac:chgData name="Vira, Akshat" userId="2682efd8-c1a2-40da-8e5f-c44641ddc75a" providerId="ADAL" clId="{B2D1664F-6B89-42EB-A39D-433D018357D7}" dt="2024-12-17T03:35:19.063" v="85" actId="113"/>
          <ac:spMkLst>
            <pc:docMk/>
            <pc:sldMk cId="195895539" sldId="315"/>
            <ac:spMk id="7" creationId="{C98BE42F-709B-3205-5A4F-D8C75BD59597}"/>
          </ac:spMkLst>
        </pc:spChg>
      </pc:sldChg>
      <pc:sldChg chg="modSp mod">
        <pc:chgData name="Vira, Akshat" userId="2682efd8-c1a2-40da-8e5f-c44641ddc75a" providerId="ADAL" clId="{B2D1664F-6B89-42EB-A39D-433D018357D7}" dt="2024-12-16T18:41:09.451" v="59" actId="20577"/>
        <pc:sldMkLst>
          <pc:docMk/>
          <pc:sldMk cId="4230379395" sldId="365"/>
        </pc:sldMkLst>
        <pc:spChg chg="mod">
          <ac:chgData name="Vira, Akshat" userId="2682efd8-c1a2-40da-8e5f-c44641ddc75a" providerId="ADAL" clId="{B2D1664F-6B89-42EB-A39D-433D018357D7}" dt="2024-12-16T18:41:09.451" v="59" actId="20577"/>
          <ac:spMkLst>
            <pc:docMk/>
            <pc:sldMk cId="4230379395" sldId="365"/>
            <ac:spMk id="7" creationId="{B07D8DD3-1897-7DD9-29AA-6A49A0BFF633}"/>
          </ac:spMkLst>
        </pc:spChg>
      </pc:sldChg>
      <pc:sldChg chg="del">
        <pc:chgData name="Vira, Akshat" userId="2682efd8-c1a2-40da-8e5f-c44641ddc75a" providerId="ADAL" clId="{B2D1664F-6B89-42EB-A39D-433D018357D7}" dt="2024-12-17T03:33:47.217" v="69" actId="47"/>
        <pc:sldMkLst>
          <pc:docMk/>
          <pc:sldMk cId="2374784316" sldId="400"/>
        </pc:sldMkLst>
      </pc:sldChg>
      <pc:sldChg chg="modSp mod">
        <pc:chgData name="Vira, Akshat" userId="2682efd8-c1a2-40da-8e5f-c44641ddc75a" providerId="ADAL" clId="{B2D1664F-6B89-42EB-A39D-433D018357D7}" dt="2024-12-17T03:34:52.733" v="82" actId="113"/>
        <pc:sldMkLst>
          <pc:docMk/>
          <pc:sldMk cId="3779318343" sldId="401"/>
        </pc:sldMkLst>
        <pc:spChg chg="mod">
          <ac:chgData name="Vira, Akshat" userId="2682efd8-c1a2-40da-8e5f-c44641ddc75a" providerId="ADAL" clId="{B2D1664F-6B89-42EB-A39D-433D018357D7}" dt="2024-12-17T03:34:52.733" v="82" actId="113"/>
          <ac:spMkLst>
            <pc:docMk/>
            <pc:sldMk cId="3779318343" sldId="401"/>
            <ac:spMk id="7" creationId="{BB380EDB-27CD-4D06-F53A-A8DA33BC8F1B}"/>
          </ac:spMkLst>
        </pc:spChg>
      </pc:sldChg>
      <pc:sldChg chg="delSp modSp add mod">
        <pc:chgData name="Vira, Akshat" userId="2682efd8-c1a2-40da-8e5f-c44641ddc75a" providerId="ADAL" clId="{B2D1664F-6B89-42EB-A39D-433D018357D7}" dt="2024-12-17T03:33:59.311" v="74" actId="478"/>
        <pc:sldMkLst>
          <pc:docMk/>
          <pc:sldMk cId="257194000" sldId="421"/>
        </pc:sldMkLst>
        <pc:spChg chg="del mod">
          <ac:chgData name="Vira, Akshat" userId="2682efd8-c1a2-40da-8e5f-c44641ddc75a" providerId="ADAL" clId="{B2D1664F-6B89-42EB-A39D-433D018357D7}" dt="2024-12-17T03:33:59.311" v="74" actId="478"/>
          <ac:spMkLst>
            <pc:docMk/>
            <pc:sldMk cId="257194000" sldId="421"/>
            <ac:spMk id="6" creationId="{1C5A6810-84CA-DEED-494C-3785BD975CFA}"/>
          </ac:spMkLst>
        </pc:spChg>
      </pc:sldChg>
      <pc:sldChg chg="add">
        <pc:chgData name="Vira, Akshat" userId="2682efd8-c1a2-40da-8e5f-c44641ddc75a" providerId="ADAL" clId="{B2D1664F-6B89-42EB-A39D-433D018357D7}" dt="2024-12-17T03:33:12.064" v="63"/>
        <pc:sldMkLst>
          <pc:docMk/>
          <pc:sldMk cId="2705321182" sldId="422"/>
        </pc:sldMkLst>
      </pc:sldChg>
      <pc:sldChg chg="delSp add mod">
        <pc:chgData name="Vira, Akshat" userId="2682efd8-c1a2-40da-8e5f-c44641ddc75a" providerId="ADAL" clId="{B2D1664F-6B89-42EB-A39D-433D018357D7}" dt="2024-12-17T03:34:05.537" v="75" actId="478"/>
        <pc:sldMkLst>
          <pc:docMk/>
          <pc:sldMk cId="343073524" sldId="423"/>
        </pc:sldMkLst>
        <pc:spChg chg="del">
          <ac:chgData name="Vira, Akshat" userId="2682efd8-c1a2-40da-8e5f-c44641ddc75a" providerId="ADAL" clId="{B2D1664F-6B89-42EB-A39D-433D018357D7}" dt="2024-12-17T03:34:05.537" v="75" actId="478"/>
          <ac:spMkLst>
            <pc:docMk/>
            <pc:sldMk cId="343073524" sldId="423"/>
            <ac:spMk id="6" creationId="{6C93564A-E1A8-D37E-65B4-7982131B4897}"/>
          </ac:spMkLst>
        </pc:spChg>
      </pc:sldChg>
      <pc:sldChg chg="delSp add mod">
        <pc:chgData name="Vira, Akshat" userId="2682efd8-c1a2-40da-8e5f-c44641ddc75a" providerId="ADAL" clId="{B2D1664F-6B89-42EB-A39D-433D018357D7}" dt="2024-12-17T03:34:27.760" v="76" actId="478"/>
        <pc:sldMkLst>
          <pc:docMk/>
          <pc:sldMk cId="642845990" sldId="424"/>
        </pc:sldMkLst>
        <pc:spChg chg="del">
          <ac:chgData name="Vira, Akshat" userId="2682efd8-c1a2-40da-8e5f-c44641ddc75a" providerId="ADAL" clId="{B2D1664F-6B89-42EB-A39D-433D018357D7}" dt="2024-12-17T03:34:27.760" v="76" actId="478"/>
          <ac:spMkLst>
            <pc:docMk/>
            <pc:sldMk cId="642845990" sldId="424"/>
            <ac:spMk id="7" creationId="{A313CA7D-A0BF-2C80-1754-A71F62B44BB2}"/>
          </ac:spMkLst>
        </pc:spChg>
      </pc:sldChg>
      <pc:sldChg chg="add">
        <pc:chgData name="Vira, Akshat" userId="2682efd8-c1a2-40da-8e5f-c44641ddc75a" providerId="ADAL" clId="{B2D1664F-6B89-42EB-A39D-433D018357D7}" dt="2024-12-17T03:38:13.961" v="87"/>
        <pc:sldMkLst>
          <pc:docMk/>
          <pc:sldMk cId="2384288788" sldId="425"/>
        </pc:sldMkLst>
      </pc:sldChg>
      <pc:sldChg chg="add">
        <pc:chgData name="Vira, Akshat" userId="2682efd8-c1a2-40da-8e5f-c44641ddc75a" providerId="ADAL" clId="{B2D1664F-6B89-42EB-A39D-433D018357D7}" dt="2024-12-17T03:38:15.681" v="89"/>
        <pc:sldMkLst>
          <pc:docMk/>
          <pc:sldMk cId="2388549850" sldId="426"/>
        </pc:sldMkLst>
      </pc:sldChg>
      <pc:sldMasterChg chg="add addSldLayout">
        <pc:chgData name="Vira, Akshat" userId="2682efd8-c1a2-40da-8e5f-c44641ddc75a" providerId="ADAL" clId="{B2D1664F-6B89-42EB-A39D-433D018357D7}" dt="2024-12-17T03:33:09.316" v="60" actId="27028"/>
        <pc:sldMasterMkLst>
          <pc:docMk/>
          <pc:sldMasterMk cId="0" sldId="2147483673"/>
        </pc:sldMasterMkLst>
        <pc:sldLayoutChg chg="add">
          <pc:chgData name="Vira, Akshat" userId="2682efd8-c1a2-40da-8e5f-c44641ddc75a" providerId="ADAL" clId="{B2D1664F-6B89-42EB-A39D-433D018357D7}" dt="2024-12-17T03:33:09.316" v="60" actId="27028"/>
          <pc:sldLayoutMkLst>
            <pc:docMk/>
            <pc:sldMasterMk cId="0" sldId="2147483673"/>
            <pc:sldLayoutMk cId="0" sldId="214748367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B2EFBB-0BCC-4A1D-9ED8-84B8867ABABE}" type="datetimeFigureOut">
              <a:rPr lang="en-IN" smtClean="0"/>
              <a:t>17-12-2024</a:t>
            </a:fld>
            <a:endParaRPr lang="en-IN"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IN" dirty="0"/>
              <a:t>1</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03F371-8F35-4F90-9E77-40C93ED6257F}" type="slidenum">
              <a:rPr lang="en-IN" smtClean="0"/>
              <a:t>‹#›</a:t>
            </a:fld>
            <a:endParaRPr lang="en-IN" dirty="0"/>
          </a:p>
        </p:txBody>
      </p:sp>
    </p:spTree>
    <p:extLst>
      <p:ext uri="{BB962C8B-B14F-4D97-AF65-F5344CB8AC3E}">
        <p14:creationId xmlns:p14="http://schemas.microsoft.com/office/powerpoint/2010/main" val="344621781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D32B5A-112C-4AE6-875C-0ED6994DC26A}" type="datetimeFigureOut">
              <a:rPr lang="en-US" smtClean="0"/>
              <a:pPr/>
              <a:t>12/17/2024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a:t>1</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63E7AC-6455-4A0F-B654-220C7D7B7B8D}" type="slidenum">
              <a:rPr lang="en-US" smtClean="0"/>
              <a:pPr/>
              <a:t>‹#›</a:t>
            </a:fld>
            <a:endParaRPr lang="en-US" dirty="0"/>
          </a:p>
        </p:txBody>
      </p:sp>
    </p:spTree>
    <p:extLst>
      <p:ext uri="{BB962C8B-B14F-4D97-AF65-F5344CB8AC3E}">
        <p14:creationId xmlns:p14="http://schemas.microsoft.com/office/powerpoint/2010/main" val="17357644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233732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13</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146967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14</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389488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solidFill>
                  <a:srgbClr val="000000">
                    <a:hueOff val="0"/>
                    <a:satOff val="0"/>
                    <a:lumOff val="0"/>
                    <a:alphaOff val="0"/>
                  </a:srgbClr>
                </a:solidFill>
                <a:latin typeface="Trebuchet MS" panose="020B0603020202020204" pitchFamily="34" charset="0"/>
              </a:rPr>
              <a:t>a. striving to provide 100% cashless services to the policyholders. The said policy should enable empanelment of all categories of hospitals considering the affordability of different segments of population b. for every situation of treatment including domiciliary hospitalization, outpatient treatment (OPD), Day Care and Homecare treatment</a:t>
            </a:r>
            <a:endParaRPr lang="en-US" dirty="0">
              <a:latin typeface="Trebuchet MS" panose="020B0603020202020204" pitchFamily="34" charset="0"/>
              <a:ea typeface="Calibri" panose="020F0502020204030204" pitchFamily="34" charset="0"/>
            </a:endParaRPr>
          </a:p>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15</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011555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533550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9170800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18</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181887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19</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288818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20</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2651089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baseline="0" dirty="0">
                <a:latin typeface="Calibri,Bold"/>
              </a:rPr>
              <a:t>(</a:t>
            </a:r>
            <a:r>
              <a:rPr lang="en-US" sz="1200" b="1" i="0" u="none" strike="noStrike" baseline="0" dirty="0">
                <a:latin typeface="Times New Roman" panose="02020603050405020304" pitchFamily="18" charset="0"/>
              </a:rPr>
              <a:t>Cir No</a:t>
            </a:r>
            <a:r>
              <a:rPr lang="en-US" sz="1200" b="0" i="0" u="none" strike="noStrike" baseline="0" dirty="0">
                <a:latin typeface="Times New Roman" panose="02020603050405020304" pitchFamily="18" charset="0"/>
              </a:rPr>
              <a:t>. </a:t>
            </a:r>
            <a:r>
              <a:rPr lang="en-US" sz="1200" b="1" i="0" u="none" strike="noStrike" baseline="0" dirty="0">
                <a:latin typeface="Calibri,Bold"/>
              </a:rPr>
              <a:t>IRDAI/ACT/CIR/MISC/069/04/2021 dated 01.04.2021)</a:t>
            </a:r>
          </a:p>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21</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1037212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22</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119002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a:t>
            </a:fld>
            <a:endParaRPr lang="en-US" dirty="0"/>
          </a:p>
        </p:txBody>
      </p:sp>
    </p:spTree>
    <p:extLst>
      <p:ext uri="{BB962C8B-B14F-4D97-AF65-F5344CB8AC3E}">
        <p14:creationId xmlns:p14="http://schemas.microsoft.com/office/powerpoint/2010/main" val="17198409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24</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7736852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25</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906437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26</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3375875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27</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7093814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600725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29</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7167089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30</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5487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32</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0403475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33</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7651216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34</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311232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04E7D-F619-DBFD-3AD4-70CC7444A0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B17336-C1A5-7AC9-7188-4CF1E69641D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91B59F8-ED22-F245-DB8B-DC6EA4D3286E}"/>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2231552-175C-8EF0-F11D-6EECF3D74F32}"/>
              </a:ext>
            </a:extLst>
          </p:cNvPr>
          <p:cNvSpPr>
            <a:spLocks noGrp="1"/>
          </p:cNvSpPr>
          <p:nvPr>
            <p:ph type="sldNum" sz="quarter" idx="10"/>
          </p:nvPr>
        </p:nvSpPr>
        <p:spPr/>
        <p:txBody>
          <a:bodyPr/>
          <a:lstStyle/>
          <a:p>
            <a:fld id="{6963E7AC-6455-4A0F-B654-220C7D7B7B8D}" type="slidenum">
              <a:rPr lang="en-US" smtClean="0"/>
              <a:pPr/>
              <a:t>4</a:t>
            </a:fld>
            <a:endParaRPr lang="en-US" dirty="0"/>
          </a:p>
        </p:txBody>
      </p:sp>
    </p:spTree>
    <p:extLst>
      <p:ext uri="{BB962C8B-B14F-4D97-AF65-F5344CB8AC3E}">
        <p14:creationId xmlns:p14="http://schemas.microsoft.com/office/powerpoint/2010/main" val="18305707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altLang="en-US" sz="1200" dirty="0">
                <a:solidFill>
                  <a:srgbClr val="000000">
                    <a:hueOff val="0"/>
                    <a:satOff val="0"/>
                    <a:lumOff val="0"/>
                    <a:alphaOff val="0"/>
                  </a:srgbClr>
                </a:solidFill>
                <a:latin typeface="Trebuchet MS" panose="020B0603020202020204" pitchFamily="34" charset="0"/>
              </a:rPr>
              <a:t>As per Chapter II of </a:t>
            </a:r>
            <a:r>
              <a:rPr lang="en-US" altLang="en-US" sz="1200" u="sng" dirty="0">
                <a:solidFill>
                  <a:srgbClr val="000000">
                    <a:hueOff val="0"/>
                    <a:satOff val="0"/>
                    <a:lumOff val="0"/>
                    <a:alphaOff val="0"/>
                  </a:srgbClr>
                </a:solidFill>
                <a:latin typeface="Trebuchet MS" panose="020B0603020202020204" pitchFamily="34" charset="0"/>
              </a:rPr>
              <a:t>IRDAI (Insurance Products) Regulations, 2024</a:t>
            </a:r>
            <a:r>
              <a:rPr lang="en-US" altLang="en-US" sz="1200" dirty="0">
                <a:solidFill>
                  <a:srgbClr val="000000">
                    <a:hueOff val="0"/>
                    <a:satOff val="0"/>
                    <a:lumOff val="0"/>
                    <a:alphaOff val="0"/>
                  </a:srgbClr>
                </a:solidFill>
                <a:latin typeface="Trebuchet MS" panose="020B0603020202020204" pitchFamily="34" charset="0"/>
              </a:rPr>
              <a:t>:</a:t>
            </a:r>
          </a:p>
          <a:p>
            <a:pPr marL="0" indent="0" algn="just">
              <a:buNone/>
            </a:pPr>
            <a:r>
              <a:rPr lang="en-US" altLang="en-US" sz="1200" dirty="0">
                <a:solidFill>
                  <a:srgbClr val="000000">
                    <a:hueOff val="0"/>
                    <a:satOff val="0"/>
                    <a:lumOff val="0"/>
                    <a:alphaOff val="0"/>
                  </a:srgbClr>
                </a:solidFill>
                <a:latin typeface="Trebuchet MS" panose="020B0603020202020204" pitchFamily="34" charset="0"/>
              </a:rPr>
              <a:t>6(1) c. </a:t>
            </a:r>
            <a:r>
              <a:rPr lang="en-US" altLang="en-US" sz="1200" dirty="0">
                <a:solidFill>
                  <a:schemeClr val="accent2">
                    <a:lumMod val="75000"/>
                  </a:schemeClr>
                </a:solidFill>
                <a:latin typeface="Trebuchet MS" panose="020B0603020202020204" pitchFamily="34" charset="0"/>
              </a:rPr>
              <a:t>All advertisements issued by the insurer and their distribution channels shall be approved</a:t>
            </a:r>
            <a:r>
              <a:rPr lang="en-US" altLang="en-US" sz="1200" dirty="0">
                <a:solidFill>
                  <a:srgbClr val="000000">
                    <a:hueOff val="0"/>
                    <a:satOff val="0"/>
                    <a:lumOff val="0"/>
                    <a:alphaOff val="0"/>
                  </a:srgbClr>
                </a:solidFill>
                <a:latin typeface="Trebuchet MS" panose="020B0603020202020204" pitchFamily="34" charset="0"/>
              </a:rPr>
              <a:t> through a Board approved advertisement committee of some of the Key Management Persons (KMPs) and one permanent invitee from PMC of the insurer. The constitution of this committee shall be as specified by the Competent Authority. The approvals may be granted by the committee considering the expectations that may get created from such advertisements and possible market conduct issues. </a:t>
            </a:r>
            <a:r>
              <a:rPr lang="en-US" altLang="en-US" sz="1200" dirty="0">
                <a:solidFill>
                  <a:schemeClr val="accent2">
                    <a:lumMod val="75000"/>
                  </a:schemeClr>
                </a:solidFill>
                <a:latin typeface="Trebuchet MS" panose="020B0603020202020204" pitchFamily="34" charset="0"/>
              </a:rPr>
              <a:t>These approvals shall be in accordance with the specified framework and the approvals given by the PMC on such products</a:t>
            </a:r>
            <a:r>
              <a:rPr lang="en-US" altLang="en-US" sz="1200" dirty="0">
                <a:solidFill>
                  <a:srgbClr val="000000">
                    <a:hueOff val="0"/>
                    <a:satOff val="0"/>
                    <a:lumOff val="0"/>
                    <a:alphaOff val="0"/>
                  </a:srgbClr>
                </a:solidFill>
                <a:latin typeface="Trebuchet MS" panose="020B0603020202020204" pitchFamily="34" charset="0"/>
              </a:rPr>
              <a:t>.</a:t>
            </a:r>
          </a:p>
        </p:txBody>
      </p:sp>
      <p:sp>
        <p:nvSpPr>
          <p:cNvPr id="4" name="Slide Number Placeholder 3"/>
          <p:cNvSpPr>
            <a:spLocks noGrp="1"/>
          </p:cNvSpPr>
          <p:nvPr>
            <p:ph type="sldNum" sz="quarter" idx="10"/>
          </p:nvPr>
        </p:nvSpPr>
        <p:spPr/>
        <p:txBody>
          <a:bodyPr/>
          <a:lstStyle/>
          <a:p>
            <a:fld id="{6963E7AC-6455-4A0F-B654-220C7D7B7B8D}" type="slidenum">
              <a:rPr lang="en-US" smtClean="0"/>
              <a:pPr/>
              <a:t>36</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4283493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just">
              <a:buNone/>
            </a:pPr>
            <a:r>
              <a:rPr lang="en-US" altLang="en-US" sz="1200" dirty="0">
                <a:solidFill>
                  <a:srgbClr val="000000">
                    <a:hueOff val="0"/>
                    <a:satOff val="0"/>
                    <a:lumOff val="0"/>
                    <a:alphaOff val="0"/>
                  </a:srgbClr>
                </a:solidFill>
                <a:latin typeface="Trebuchet MS" panose="020B0603020202020204" pitchFamily="34" charset="0"/>
              </a:rPr>
              <a:t>As per </a:t>
            </a:r>
            <a:r>
              <a:rPr lang="en-US" altLang="en-US" sz="1200" u="sng" dirty="0">
                <a:solidFill>
                  <a:srgbClr val="000000">
                    <a:hueOff val="0"/>
                    <a:satOff val="0"/>
                    <a:lumOff val="0"/>
                    <a:alphaOff val="0"/>
                  </a:srgbClr>
                </a:solidFill>
                <a:latin typeface="Trebuchet MS" panose="020B0603020202020204" pitchFamily="34" charset="0"/>
              </a:rPr>
              <a:t>Master Circular on IRDAI (Insurance Products) Regulations 2024- Health Insurance</a:t>
            </a:r>
            <a:r>
              <a:rPr lang="en-US" altLang="en-US" sz="1200" dirty="0">
                <a:solidFill>
                  <a:srgbClr val="000000">
                    <a:hueOff val="0"/>
                    <a:satOff val="0"/>
                    <a:lumOff val="0"/>
                    <a:alphaOff val="0"/>
                  </a:srgbClr>
                </a:solidFill>
                <a:latin typeface="Trebuchet MS" panose="020B0603020202020204" pitchFamily="34" charset="0"/>
              </a:rPr>
              <a:t>,</a:t>
            </a:r>
          </a:p>
          <a:p>
            <a:pPr marL="0" indent="0" algn="just">
              <a:buNone/>
            </a:pPr>
            <a:r>
              <a:rPr lang="en-US" altLang="en-US" sz="1200" dirty="0">
                <a:solidFill>
                  <a:srgbClr val="000000">
                    <a:hueOff val="0"/>
                    <a:satOff val="0"/>
                    <a:lumOff val="0"/>
                    <a:alphaOff val="0"/>
                  </a:srgbClr>
                </a:solidFill>
                <a:latin typeface="Trebuchet MS" panose="020B0603020202020204" pitchFamily="34" charset="0"/>
              </a:rPr>
              <a:t>The Advertisement Committee (AC): </a:t>
            </a:r>
          </a:p>
          <a:p>
            <a:pPr marL="0" indent="0" algn="just">
              <a:buNone/>
            </a:pPr>
            <a:r>
              <a:rPr lang="en-US" altLang="en-US" sz="1200" dirty="0">
                <a:solidFill>
                  <a:srgbClr val="000000">
                    <a:hueOff val="0"/>
                    <a:satOff val="0"/>
                    <a:lumOff val="0"/>
                    <a:alphaOff val="0"/>
                  </a:srgbClr>
                </a:solidFill>
                <a:latin typeface="Trebuchet MS" panose="020B0603020202020204" pitchFamily="34" charset="0"/>
              </a:rPr>
              <a:t>1. The </a:t>
            </a:r>
            <a:r>
              <a:rPr lang="en-US" altLang="en-US" sz="1200" dirty="0">
                <a:solidFill>
                  <a:schemeClr val="accent2">
                    <a:lumMod val="75000"/>
                  </a:schemeClr>
                </a:solidFill>
                <a:latin typeface="Trebuchet MS" panose="020B0603020202020204" pitchFamily="34" charset="0"/>
              </a:rPr>
              <a:t>AC shall approve every advertisement of the Insurer</a:t>
            </a:r>
            <a:r>
              <a:rPr lang="en-US" altLang="en-US" sz="1200" dirty="0">
                <a:solidFill>
                  <a:srgbClr val="000000">
                    <a:hueOff val="0"/>
                    <a:satOff val="0"/>
                    <a:lumOff val="0"/>
                    <a:alphaOff val="0"/>
                  </a:srgbClr>
                </a:solidFill>
                <a:latin typeface="Trebuchet MS" panose="020B0603020202020204" pitchFamily="34" charset="0"/>
              </a:rPr>
              <a:t> in compliance with the provisions of IRDAI (Protection of Policyholders’ Interests, Operations and Allied Matters of Insurers) Regulations, 2024 and Master Circular issued thereunder. </a:t>
            </a:r>
          </a:p>
          <a:p>
            <a:pPr marL="0" indent="0" algn="just">
              <a:buNone/>
            </a:pPr>
            <a:r>
              <a:rPr lang="en-US" altLang="en-US" sz="1200" dirty="0">
                <a:solidFill>
                  <a:srgbClr val="000000">
                    <a:hueOff val="0"/>
                    <a:satOff val="0"/>
                    <a:lumOff val="0"/>
                    <a:alphaOff val="0"/>
                  </a:srgbClr>
                </a:solidFill>
                <a:latin typeface="Trebuchet MS" panose="020B0603020202020204" pitchFamily="34" charset="0"/>
              </a:rPr>
              <a:t>3. The </a:t>
            </a:r>
            <a:r>
              <a:rPr lang="en-US" altLang="en-US" sz="1200" dirty="0">
                <a:solidFill>
                  <a:schemeClr val="accent2">
                    <a:lumMod val="75000"/>
                  </a:schemeClr>
                </a:solidFill>
                <a:latin typeface="Trebuchet MS" panose="020B0603020202020204" pitchFamily="34" charset="0"/>
              </a:rPr>
              <a:t>quorum for the AC shall be 3 members including one KMP and the permanent invitee from PMC</a:t>
            </a:r>
          </a:p>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37</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8737318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38</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2639014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39</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6000686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40</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5539061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41</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4773681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43</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2828221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44</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8834515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45</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652928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46</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902572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76067-41FF-93EB-0A1E-E9306A3D09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8916EE-31FB-99A4-9467-54228541F13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69F58F1-917A-5F8C-69B3-79F1040720F5}"/>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A21DA5C-C7B9-162C-D470-14D5EF6BB01B}"/>
              </a:ext>
            </a:extLst>
          </p:cNvPr>
          <p:cNvSpPr>
            <a:spLocks noGrp="1"/>
          </p:cNvSpPr>
          <p:nvPr>
            <p:ph type="sldNum" sz="quarter" idx="10"/>
          </p:nvPr>
        </p:nvSpPr>
        <p:spPr/>
        <p:txBody>
          <a:bodyPr/>
          <a:lstStyle/>
          <a:p>
            <a:fld id="{6963E7AC-6455-4A0F-B654-220C7D7B7B8D}" type="slidenum">
              <a:rPr lang="en-US" smtClean="0"/>
              <a:pPr/>
              <a:t>5</a:t>
            </a:fld>
            <a:endParaRPr lang="en-US" dirty="0"/>
          </a:p>
        </p:txBody>
      </p:sp>
    </p:spTree>
    <p:extLst>
      <p:ext uri="{BB962C8B-B14F-4D97-AF65-F5344CB8AC3E}">
        <p14:creationId xmlns:p14="http://schemas.microsoft.com/office/powerpoint/2010/main" val="10270610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r>
              <a:rPr lang="en-US" sz="1800" dirty="0">
                <a:latin typeface="Trebuchet MS" panose="020B0603020202020204" pitchFamily="34" charset="0"/>
                <a:ea typeface="Calibri" panose="020F0502020204030204" pitchFamily="34" charset="0"/>
              </a:rPr>
              <a:t>Annexure-3 Forms For Product Filing</a:t>
            </a:r>
          </a:p>
          <a:p>
            <a:pPr algn="l"/>
            <a:endParaRPr lang="en-GB" sz="1200" b="0" i="0" u="none" strike="noStrike" baseline="0" dirty="0">
              <a:solidFill>
                <a:srgbClr val="000000"/>
              </a:solidFill>
              <a:latin typeface="Times New Roman" panose="02020603050405020304" pitchFamily="18" charset="0"/>
            </a:endParaRPr>
          </a:p>
          <a:p>
            <a:r>
              <a:rPr lang="en-US" sz="1200" b="0" i="0" u="none" strike="noStrike" baseline="0" dirty="0">
                <a:solidFill>
                  <a:srgbClr val="000000"/>
                </a:solidFill>
                <a:latin typeface="Times New Roman" panose="02020603050405020304" pitchFamily="18" charset="0"/>
              </a:rPr>
              <a:t>1. </a:t>
            </a:r>
            <a:r>
              <a:rPr lang="en-US" sz="1200" b="0" i="0" u="none" strike="noStrike" baseline="0" dirty="0">
                <a:solidFill>
                  <a:srgbClr val="000000"/>
                </a:solidFill>
                <a:latin typeface="Arial" panose="020B0604020202020204" pitchFamily="34" charset="0"/>
              </a:rPr>
              <a:t>Description of Use and File Procedure - </a:t>
            </a:r>
          </a:p>
          <a:p>
            <a:r>
              <a:rPr lang="en-US" sz="1200" b="0" i="0" u="none" strike="noStrike" baseline="0" dirty="0">
                <a:solidFill>
                  <a:srgbClr val="000000"/>
                </a:solidFill>
                <a:latin typeface="Arial" panose="020B0604020202020204" pitchFamily="34" charset="0"/>
              </a:rPr>
              <a:t>(a) An insurer, who wishes to introduce a new product/modification of existing product, shall file the form IRDAI-HIP annexed herewith. </a:t>
            </a:r>
            <a:endParaRPr lang="en-US" sz="1200" dirty="0">
              <a:solidFill>
                <a:srgbClr val="000000"/>
              </a:solidFill>
              <a:latin typeface="Times New Roman" panose="02020603050405020304" pitchFamily="18" charset="0"/>
            </a:endParaRPr>
          </a:p>
          <a:p>
            <a:r>
              <a:rPr lang="en-US" sz="1200" b="0" i="0" u="none" strike="noStrike" baseline="0" dirty="0">
                <a:solidFill>
                  <a:srgbClr val="000000"/>
                </a:solidFill>
                <a:latin typeface="Arial" panose="020B0604020202020204" pitchFamily="34" charset="0"/>
              </a:rPr>
              <a:t>(c) Every product other than Govt Schemes shall be supported by the technical note of the appointed actuary substantiating the pricing of the product. </a:t>
            </a:r>
          </a:p>
          <a:p>
            <a:pPr algn="l"/>
            <a:endParaRPr lang="en-GB" sz="1200" b="0" i="0" u="none" strike="noStrike" baseline="0" dirty="0">
              <a:solidFill>
                <a:srgbClr val="000000"/>
              </a:solidFill>
              <a:latin typeface="Times New Roman" panose="02020603050405020304" pitchFamily="18" charset="0"/>
            </a:endParaRPr>
          </a:p>
          <a:p>
            <a:r>
              <a:rPr lang="en-US" sz="1200" b="0" i="0" u="none" strike="noStrike" baseline="0" dirty="0">
                <a:solidFill>
                  <a:srgbClr val="000000"/>
                </a:solidFill>
                <a:latin typeface="Times New Roman" panose="02020603050405020304" pitchFamily="18" charset="0"/>
              </a:rPr>
              <a:t>2. </a:t>
            </a:r>
            <a:r>
              <a:rPr lang="en-US" sz="1200" b="0" i="0" u="none" strike="noStrike" baseline="0" dirty="0">
                <a:solidFill>
                  <a:srgbClr val="000000"/>
                </a:solidFill>
                <a:latin typeface="Arial" panose="020B0604020202020204" pitchFamily="34" charset="0"/>
              </a:rPr>
              <a:t>Procedure to be followed for filing products - </a:t>
            </a:r>
          </a:p>
          <a:p>
            <a:r>
              <a:rPr lang="en-US" sz="1200" b="0" i="0" u="none" strike="noStrike" baseline="0" dirty="0">
                <a:solidFill>
                  <a:srgbClr val="000000"/>
                </a:solidFill>
                <a:latin typeface="Arial" panose="020B0604020202020204" pitchFamily="34" charset="0"/>
              </a:rPr>
              <a:t>(a) The Application is divided into the following sections. </a:t>
            </a:r>
          </a:p>
          <a:p>
            <a:r>
              <a:rPr lang="en-GB" sz="1200" b="0" i="0" u="none" strike="noStrike" baseline="0" dirty="0">
                <a:solidFill>
                  <a:srgbClr val="000000"/>
                </a:solidFill>
                <a:latin typeface="Arial" panose="020B0604020202020204" pitchFamily="34" charset="0"/>
              </a:rPr>
              <a:t>(I) General Information </a:t>
            </a:r>
            <a:endParaRPr lang="en-GB" sz="1200" b="0" i="0" u="none" strike="noStrike" baseline="0" dirty="0">
              <a:solidFill>
                <a:srgbClr val="000000"/>
              </a:solidFill>
              <a:latin typeface="Times New Roman" panose="02020603050405020304" pitchFamily="18" charset="0"/>
            </a:endParaRPr>
          </a:p>
          <a:p>
            <a:r>
              <a:rPr lang="en-US" sz="1200" b="0" i="0" u="none" strike="noStrike" baseline="0" dirty="0">
                <a:solidFill>
                  <a:srgbClr val="000000"/>
                </a:solidFill>
                <a:latin typeface="Arial" panose="020B0604020202020204" pitchFamily="34" charset="0"/>
              </a:rPr>
              <a:t>(II) General Terms and Conditions </a:t>
            </a:r>
            <a:endParaRPr lang="en-US" sz="1200" b="0" i="0" u="none" strike="noStrike" baseline="0" dirty="0">
              <a:solidFill>
                <a:srgbClr val="000000"/>
              </a:solidFill>
              <a:latin typeface="Times New Roman" panose="02020603050405020304" pitchFamily="18" charset="0"/>
            </a:endParaRPr>
          </a:p>
          <a:p>
            <a:r>
              <a:rPr lang="en-GB" sz="1200" b="0" i="0" u="none" strike="noStrike" baseline="0" dirty="0">
                <a:solidFill>
                  <a:srgbClr val="000000"/>
                </a:solidFill>
                <a:latin typeface="Arial" panose="020B0604020202020204" pitchFamily="34" charset="0"/>
              </a:rPr>
              <a:t>(III) Benefit Structure - </a:t>
            </a:r>
            <a:r>
              <a:rPr lang="en-US" sz="1200" b="0" i="0" u="none" strike="noStrike" baseline="0" dirty="0">
                <a:solidFill>
                  <a:srgbClr val="000000"/>
                </a:solidFill>
                <a:latin typeface="Arial" panose="020B0604020202020204" pitchFamily="34" charset="0"/>
              </a:rPr>
              <a:t>Product.[This section shall describe the various contingencies under which the benefits would be payable and how these would be determined-please do not refer to any other document which is enclosed along with this] 	</a:t>
            </a:r>
            <a:endParaRPr lang="en-GB" sz="1200" b="0" i="0" u="none" strike="noStrike" baseline="0" dirty="0">
              <a:solidFill>
                <a:srgbClr val="000000"/>
              </a:solidFill>
              <a:latin typeface="Times New Roman" panose="02020603050405020304" pitchFamily="18" charset="0"/>
            </a:endParaRPr>
          </a:p>
          <a:p>
            <a:r>
              <a:rPr lang="en-GB" sz="1200" b="0" i="0" u="none" strike="noStrike" baseline="0" dirty="0">
                <a:solidFill>
                  <a:srgbClr val="000000"/>
                </a:solidFill>
                <a:latin typeface="Arial" panose="020B0604020202020204" pitchFamily="34" charset="0"/>
              </a:rPr>
              <a:t>(IV) Underwriting - </a:t>
            </a:r>
            <a:r>
              <a:rPr lang="en-US" sz="1200" b="0" i="0" u="none" strike="noStrike" baseline="0" dirty="0">
                <a:solidFill>
                  <a:srgbClr val="000000"/>
                </a:solidFill>
                <a:latin typeface="Arial" panose="020B0604020202020204" pitchFamily="34" charset="0"/>
              </a:rPr>
              <a:t>Selection of Risks [This section should discuss how the different segments of the population will be dealt with for the purpose of underwriting </a:t>
            </a:r>
          </a:p>
          <a:p>
            <a:endParaRPr lang="en-US" sz="1200" b="0" i="0" u="none" strike="noStrike" baseline="0" dirty="0">
              <a:solidFill>
                <a:srgbClr val="000000"/>
              </a:solidFill>
              <a:latin typeface="Arial" panose="020B0604020202020204" pitchFamily="34" charset="0"/>
            </a:endParaRPr>
          </a:p>
          <a:p>
            <a:r>
              <a:rPr lang="en-US" sz="1800" b="0" i="0" u="none" strike="noStrike" baseline="0" dirty="0">
                <a:solidFill>
                  <a:srgbClr val="000000"/>
                </a:solidFill>
                <a:latin typeface="Times New Roman" panose="02020603050405020304" pitchFamily="18" charset="0"/>
              </a:rPr>
              <a:t>2. </a:t>
            </a:r>
            <a:r>
              <a:rPr lang="en-US" sz="1800" b="0" i="0" u="none" strike="noStrike" baseline="0" dirty="0">
                <a:solidFill>
                  <a:srgbClr val="000000"/>
                </a:solidFill>
                <a:latin typeface="Arial" panose="020B0604020202020204" pitchFamily="34" charset="0"/>
              </a:rPr>
              <a:t>Procedure to be followed for filing products - </a:t>
            </a:r>
          </a:p>
          <a:p>
            <a:r>
              <a:rPr lang="en-US" sz="1800" b="0" i="0" u="none" strike="noStrike" baseline="0" dirty="0">
                <a:solidFill>
                  <a:srgbClr val="000000"/>
                </a:solidFill>
                <a:latin typeface="Arial" panose="020B0604020202020204" pitchFamily="34" charset="0"/>
              </a:rPr>
              <a:t>(a) The Application is divided into the following sections. </a:t>
            </a:r>
          </a:p>
          <a:p>
            <a:r>
              <a:rPr lang="en-GB" sz="1800" b="0" i="0" u="none" strike="noStrike" baseline="0" dirty="0">
                <a:solidFill>
                  <a:srgbClr val="000000"/>
                </a:solidFill>
                <a:latin typeface="Arial" panose="020B0604020202020204" pitchFamily="34" charset="0"/>
              </a:rPr>
              <a:t>(V) Other Terms </a:t>
            </a:r>
            <a:endParaRPr lang="en-GB" sz="1800" b="0" i="0" u="none" strike="noStrike" baseline="0" dirty="0">
              <a:solidFill>
                <a:srgbClr val="000000"/>
              </a:solidFill>
              <a:latin typeface="Times New Roman" panose="02020603050405020304" pitchFamily="18" charset="0"/>
            </a:endParaRPr>
          </a:p>
          <a:p>
            <a:r>
              <a:rPr lang="en-GB" sz="1800" b="0" i="0" u="none" strike="noStrike" baseline="0" dirty="0">
                <a:solidFill>
                  <a:srgbClr val="000000"/>
                </a:solidFill>
                <a:latin typeface="Arial" panose="020B0604020202020204" pitchFamily="34" charset="0"/>
              </a:rPr>
              <a:t>(VI) Distribution Channels </a:t>
            </a:r>
            <a:endParaRPr lang="en-GB" sz="1800" b="0" i="0" u="none" strike="noStrike" baseline="0" dirty="0">
              <a:solidFill>
                <a:srgbClr val="000000"/>
              </a:solidFill>
              <a:latin typeface="Times New Roman" panose="02020603050405020304" pitchFamily="18" charset="0"/>
            </a:endParaRPr>
          </a:p>
          <a:p>
            <a:r>
              <a:rPr lang="en-GB" sz="1800" b="0" i="0" u="none" strike="noStrike" baseline="0" dirty="0">
                <a:solidFill>
                  <a:srgbClr val="000000"/>
                </a:solidFill>
                <a:latin typeface="Arial" panose="020B0604020202020204" pitchFamily="34" charset="0"/>
              </a:rPr>
              <a:t>(VII) Reinsurance arrangements </a:t>
            </a:r>
            <a:endParaRPr lang="en-GB" sz="1800" b="0" i="0" u="none" strike="noStrike" baseline="0" dirty="0">
              <a:solidFill>
                <a:srgbClr val="000000"/>
              </a:solidFill>
              <a:latin typeface="Times New Roman" panose="02020603050405020304" pitchFamily="18" charset="0"/>
            </a:endParaRPr>
          </a:p>
          <a:p>
            <a:r>
              <a:rPr lang="en-GB" sz="1800" b="0" i="0" u="none" strike="noStrike" baseline="0" dirty="0">
                <a:solidFill>
                  <a:srgbClr val="000000"/>
                </a:solidFill>
                <a:latin typeface="Arial" panose="020B0604020202020204" pitchFamily="34" charset="0"/>
              </a:rPr>
              <a:t>(VIII) Pricing </a:t>
            </a:r>
          </a:p>
          <a:p>
            <a:pPr lvl="1"/>
            <a:r>
              <a:rPr lang="en-GB" sz="1400" b="0" i="1" u="none" strike="noStrike" baseline="0" dirty="0">
                <a:solidFill>
                  <a:srgbClr val="000000"/>
                </a:solidFill>
                <a:latin typeface="Arial" panose="020B0604020202020204" pitchFamily="34" charset="0"/>
              </a:rPr>
              <a:t>Premium Loadings &amp; Discounts </a:t>
            </a:r>
            <a:r>
              <a:rPr lang="en-US" sz="1400" b="0" i="1" u="none" strike="noStrike" baseline="0" dirty="0">
                <a:solidFill>
                  <a:srgbClr val="000000"/>
                </a:solidFill>
                <a:latin typeface="Arial" panose="020B0604020202020204" pitchFamily="34" charset="0"/>
              </a:rPr>
              <a:t>(Please provide objective and transparent criteria to offer discounts/rebate/Loadings And complete financial justifications by AA to every item referred hereunder. </a:t>
            </a:r>
            <a:r>
              <a:rPr lang="en-US" sz="1400" dirty="0">
                <a:solidFill>
                  <a:srgbClr val="000000"/>
                </a:solidFill>
                <a:latin typeface="Arial" panose="020B0604020202020204" pitchFamily="34" charset="0"/>
              </a:rPr>
              <a:t> </a:t>
            </a:r>
            <a:r>
              <a:rPr lang="en-US" sz="1400" b="0" i="1" u="none" strike="noStrike" baseline="0" dirty="0">
                <a:solidFill>
                  <a:srgbClr val="000000"/>
                </a:solidFill>
                <a:latin typeface="Arial" panose="020B0604020202020204" pitchFamily="34" charset="0"/>
              </a:rPr>
              <a:t>In case of General and Health Insurers to be also furnished separately in the Technical Note) </a:t>
            </a:r>
          </a:p>
          <a:p>
            <a:pPr lvl="1"/>
            <a:r>
              <a:rPr lang="en-US" sz="1400" i="1" dirty="0">
                <a:solidFill>
                  <a:srgbClr val="000000"/>
                </a:solidFill>
                <a:latin typeface="Arial" panose="020B0604020202020204" pitchFamily="34" charset="0"/>
              </a:rPr>
              <a:t>8.36 - </a:t>
            </a:r>
            <a:r>
              <a:rPr lang="en-US" sz="1800" b="1" i="0" u="none" strike="noStrike" baseline="0" dirty="0">
                <a:solidFill>
                  <a:srgbClr val="000000"/>
                </a:solidFill>
                <a:latin typeface="Arial" panose="020B0604020202020204" pitchFamily="34" charset="0"/>
              </a:rPr>
              <a:t>Results of Financial Projections/Sensitivity Analysis: </a:t>
            </a:r>
            <a:r>
              <a:rPr lang="en-US" sz="1800" b="0" i="0" u="none" strike="noStrike" baseline="0" dirty="0">
                <a:solidFill>
                  <a:srgbClr val="000000"/>
                </a:solidFill>
                <a:latin typeface="Arial" panose="020B0604020202020204" pitchFamily="34" charset="0"/>
              </a:rPr>
              <a:t>[The profit margins should be shown for various model points for base, optimistic and pessimistic scenarios in a tabular format below. The definition of profit margin should be taken as the present value of net profits to the p.v of premiums. Please specify assumptions made in each scenario. For terms less than or equal to one year loss ratio may be used and for terms more than one year, profit margin may be used.] </a:t>
            </a:r>
            <a:endParaRPr lang="en-GB" sz="1400" b="0" i="0" u="none" strike="noStrike" baseline="0" dirty="0">
              <a:solidFill>
                <a:srgbClr val="000000"/>
              </a:solidFill>
              <a:latin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963E7AC-6455-4A0F-B654-220C7D7B7B8D}" type="slidenum">
              <a:rPr lang="en-US" smtClean="0"/>
              <a:pPr/>
              <a:t>47</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8051551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endParaRPr lang="en-GB" sz="1400" b="0" i="0" u="none" strike="noStrike" baseline="0" dirty="0">
              <a:solidFill>
                <a:srgbClr val="000000"/>
              </a:solidFill>
              <a:latin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963E7AC-6455-4A0F-B654-220C7D7B7B8D}" type="slidenum">
              <a:rPr lang="en-US" smtClean="0"/>
              <a:pPr/>
              <a:t>48</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9759564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endParaRPr lang="en-GB" sz="1400" b="0" i="0" u="none" strike="noStrike" baseline="0" dirty="0">
              <a:solidFill>
                <a:srgbClr val="000000"/>
              </a:solidFill>
              <a:latin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963E7AC-6455-4A0F-B654-220C7D7B7B8D}" type="slidenum">
              <a:rPr lang="en-US" smtClean="0"/>
              <a:pPr/>
              <a:t>49</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0430177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51</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2337327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52</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0917164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He is unsure of using RI rate</a:t>
            </a:r>
          </a:p>
        </p:txBody>
      </p:sp>
      <p:sp>
        <p:nvSpPr>
          <p:cNvPr id="4" name="Slide Number Placeholder 3"/>
          <p:cNvSpPr>
            <a:spLocks noGrp="1"/>
          </p:cNvSpPr>
          <p:nvPr>
            <p:ph type="sldNum" sz="quarter" idx="10"/>
          </p:nvPr>
        </p:nvSpPr>
        <p:spPr/>
        <p:txBody>
          <a:bodyPr/>
          <a:lstStyle/>
          <a:p>
            <a:fld id="{6963E7AC-6455-4A0F-B654-220C7D7B7B8D}" type="slidenum">
              <a:rPr lang="en-US" smtClean="0"/>
              <a:pPr/>
              <a:t>53</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3066067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54</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2754943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55</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7932973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56</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5672678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57</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23761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6</a:t>
            </a:fld>
            <a:endParaRPr lang="en-US" dirty="0"/>
          </a:p>
        </p:txBody>
      </p:sp>
    </p:spTree>
    <p:extLst>
      <p:ext uri="{BB962C8B-B14F-4D97-AF65-F5344CB8AC3E}">
        <p14:creationId xmlns:p14="http://schemas.microsoft.com/office/powerpoint/2010/main" val="33449602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58</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25657204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This is applicable only if other APS are fully complied with</a:t>
            </a:r>
          </a:p>
        </p:txBody>
      </p:sp>
      <p:sp>
        <p:nvSpPr>
          <p:cNvPr id="4" name="Slide Number Placeholder 3"/>
          <p:cNvSpPr>
            <a:spLocks noGrp="1"/>
          </p:cNvSpPr>
          <p:nvPr>
            <p:ph type="sldNum" sz="quarter" idx="10"/>
          </p:nvPr>
        </p:nvSpPr>
        <p:spPr/>
        <p:txBody>
          <a:bodyPr/>
          <a:lstStyle/>
          <a:p>
            <a:fld id="{6963E7AC-6455-4A0F-B654-220C7D7B7B8D}" type="slidenum">
              <a:rPr lang="en-US" smtClean="0"/>
              <a:pPr/>
              <a:t>59</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455237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60</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4924505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The Actuaries Act, 2006</a:t>
            </a:r>
          </a:p>
          <a:p>
            <a:endParaRPr lang="en-IN" dirty="0"/>
          </a:p>
          <a:p>
            <a:pPr marL="0" indent="0">
              <a:buNone/>
            </a:pPr>
            <a:r>
              <a:rPr lang="en-US" altLang="en-US" sz="1800" dirty="0">
                <a:solidFill>
                  <a:srgbClr val="000000">
                    <a:hueOff val="0"/>
                    <a:satOff val="0"/>
                    <a:lumOff val="0"/>
                    <a:alphaOff val="0"/>
                  </a:srgbClr>
                </a:solidFill>
                <a:latin typeface="Trebuchet MS" panose="020B0603020202020204" pitchFamily="34" charset="0"/>
              </a:rPr>
              <a:t>The Schedule – Part 1</a:t>
            </a:r>
          </a:p>
          <a:p>
            <a:pPr marL="0" indent="0">
              <a:buNone/>
            </a:pPr>
            <a:endParaRPr lang="en-US" sz="1200" dirty="0">
              <a:solidFill>
                <a:srgbClr val="000000">
                  <a:hueOff val="0"/>
                  <a:satOff val="0"/>
                  <a:lumOff val="0"/>
                  <a:alphaOff val="0"/>
                </a:srgbClr>
              </a:solidFill>
              <a:latin typeface="Trebuchet MS" panose="020B0603020202020204" pitchFamily="34" charset="0"/>
            </a:endParaRPr>
          </a:p>
          <a:p>
            <a:pPr marL="0" indent="0">
              <a:buNone/>
            </a:pPr>
            <a:r>
              <a:rPr lang="en-US" sz="1200" dirty="0">
                <a:solidFill>
                  <a:schemeClr val="accent2">
                    <a:lumMod val="75000"/>
                  </a:schemeClr>
                </a:solidFill>
                <a:latin typeface="Trebuchet MS" panose="020B0603020202020204" pitchFamily="34" charset="0"/>
              </a:rPr>
              <a:t>An Actuary </a:t>
            </a:r>
            <a:r>
              <a:rPr lang="en-US" sz="1200" dirty="0">
                <a:solidFill>
                  <a:srgbClr val="000000">
                    <a:hueOff val="0"/>
                    <a:satOff val="0"/>
                    <a:lumOff val="0"/>
                    <a:alphaOff val="0"/>
                  </a:srgbClr>
                </a:solidFill>
                <a:latin typeface="Trebuchet MS" panose="020B0603020202020204" pitchFamily="34" charset="0"/>
              </a:rPr>
              <a:t>in practice </a:t>
            </a:r>
            <a:r>
              <a:rPr lang="en-US" sz="1200" dirty="0">
                <a:solidFill>
                  <a:schemeClr val="accent2">
                    <a:lumMod val="75000"/>
                  </a:schemeClr>
                </a:solidFill>
                <a:latin typeface="Trebuchet MS" panose="020B0603020202020204" pitchFamily="34" charset="0"/>
              </a:rPr>
              <a:t>shall be deemed to be guilty of professional miscount</a:t>
            </a:r>
            <a:r>
              <a:rPr lang="en-US" sz="1200" dirty="0">
                <a:solidFill>
                  <a:srgbClr val="000000">
                    <a:hueOff val="0"/>
                    <a:satOff val="0"/>
                    <a:lumOff val="0"/>
                    <a:alphaOff val="0"/>
                  </a:srgbClr>
                </a:solidFill>
                <a:latin typeface="Trebuchet MS" panose="020B0603020202020204" pitchFamily="34" charset="0"/>
              </a:rPr>
              <a:t>, if he/she </a:t>
            </a:r>
            <a:r>
              <a:rPr lang="en-GB" sz="1200" dirty="0">
                <a:solidFill>
                  <a:srgbClr val="000000">
                    <a:hueOff val="0"/>
                    <a:satOff val="0"/>
                    <a:lumOff val="0"/>
                    <a:alphaOff val="0"/>
                  </a:srgbClr>
                </a:solidFill>
                <a:latin typeface="Trebuchet MS" panose="020B0603020202020204" pitchFamily="34" charset="0"/>
              </a:rPr>
              <a:t>— </a:t>
            </a:r>
          </a:p>
          <a:p>
            <a:pPr marL="0" indent="0">
              <a:buNone/>
            </a:pPr>
            <a:endParaRPr lang="en-US" sz="1200" dirty="0">
              <a:solidFill>
                <a:srgbClr val="000000">
                  <a:hueOff val="0"/>
                  <a:satOff val="0"/>
                  <a:lumOff val="0"/>
                  <a:alphaOff val="0"/>
                </a:srgbClr>
              </a:solidFill>
              <a:latin typeface="Trebuchet MS" panose="020B0603020202020204" pitchFamily="34" charset="0"/>
            </a:endParaRPr>
          </a:p>
          <a:p>
            <a:pPr marL="0" indent="0">
              <a:buNone/>
            </a:pPr>
            <a:r>
              <a:rPr lang="en-US" sz="1200" dirty="0">
                <a:solidFill>
                  <a:srgbClr val="000000">
                    <a:hueOff val="0"/>
                    <a:satOff val="0"/>
                    <a:lumOff val="0"/>
                    <a:alphaOff val="0"/>
                  </a:srgbClr>
                </a:solidFill>
                <a:latin typeface="Trebuchet MS" panose="020B0603020202020204" pitchFamily="34" charset="0"/>
              </a:rPr>
              <a:t>10. </a:t>
            </a:r>
            <a:r>
              <a:rPr lang="en-US" sz="1200" dirty="0">
                <a:solidFill>
                  <a:schemeClr val="accent2">
                    <a:lumMod val="75000"/>
                  </a:schemeClr>
                </a:solidFill>
                <a:latin typeface="Trebuchet MS" panose="020B0603020202020204" pitchFamily="34" charset="0"/>
              </a:rPr>
              <a:t>discloses information </a:t>
            </a:r>
            <a:r>
              <a:rPr lang="en-US" sz="1200" dirty="0">
                <a:solidFill>
                  <a:srgbClr val="000000">
                    <a:hueOff val="0"/>
                    <a:satOff val="0"/>
                    <a:lumOff val="0"/>
                    <a:alphaOff val="0"/>
                  </a:srgbClr>
                </a:solidFill>
                <a:latin typeface="Trebuchet MS" panose="020B0603020202020204" pitchFamily="34" charset="0"/>
              </a:rPr>
              <a:t>acquired in the course of his professional engagement t</a:t>
            </a:r>
            <a:r>
              <a:rPr lang="en-US" sz="1200" dirty="0">
                <a:solidFill>
                  <a:schemeClr val="accent2">
                    <a:lumMod val="75000"/>
                  </a:schemeClr>
                </a:solidFill>
                <a:latin typeface="Trebuchet MS" panose="020B0603020202020204" pitchFamily="34" charset="0"/>
              </a:rPr>
              <a:t>o any person other than his client</a:t>
            </a:r>
            <a:r>
              <a:rPr lang="en-US" sz="1200" dirty="0">
                <a:solidFill>
                  <a:srgbClr val="000000">
                    <a:hueOff val="0"/>
                    <a:satOff val="0"/>
                    <a:lumOff val="0"/>
                    <a:alphaOff val="0"/>
                  </a:srgbClr>
                </a:solidFill>
                <a:latin typeface="Trebuchet MS" panose="020B0603020202020204" pitchFamily="34" charset="0"/>
              </a:rPr>
              <a:t> so engaging him, </a:t>
            </a:r>
            <a:r>
              <a:rPr lang="en-US" sz="1200" dirty="0">
                <a:solidFill>
                  <a:schemeClr val="accent2">
                    <a:lumMod val="75000"/>
                  </a:schemeClr>
                </a:solidFill>
                <a:latin typeface="Trebuchet MS" panose="020B0603020202020204" pitchFamily="34" charset="0"/>
              </a:rPr>
              <a:t>without the consent of such client</a:t>
            </a:r>
            <a:r>
              <a:rPr lang="en-US" sz="1200" dirty="0">
                <a:solidFill>
                  <a:srgbClr val="000000">
                    <a:hueOff val="0"/>
                    <a:satOff val="0"/>
                    <a:lumOff val="0"/>
                    <a:alphaOff val="0"/>
                  </a:srgbClr>
                </a:solidFill>
                <a:latin typeface="Trebuchet MS" panose="020B0603020202020204" pitchFamily="34" charset="0"/>
              </a:rPr>
              <a:t>, or otherwise than as required by any law for the time being in force</a:t>
            </a:r>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61</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4216101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7</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605297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8</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1469010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10</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143294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6963E7AC-6455-4A0F-B654-220C7D7B7B8D}" type="slidenum">
              <a:rPr lang="en-US" smtClean="0"/>
              <a:pPr/>
              <a:t>11</a:t>
            </a:fld>
            <a:endParaRPr lang="en-US" dirty="0"/>
          </a:p>
        </p:txBody>
      </p:sp>
      <p:sp>
        <p:nvSpPr>
          <p:cNvPr id="5" name="Footer Placeholder 4"/>
          <p:cNvSpPr>
            <a:spLocks noGrp="1"/>
          </p:cNvSpPr>
          <p:nvPr>
            <p:ph type="ftr" sz="quarter" idx="11"/>
          </p:nvPr>
        </p:nvSpPr>
        <p:spPr/>
        <p:txBody>
          <a:bodyPr/>
          <a:lstStyle/>
          <a:p>
            <a:r>
              <a:rPr lang="en-US" dirty="0"/>
              <a:t>1</a:t>
            </a:r>
          </a:p>
        </p:txBody>
      </p:sp>
    </p:spTree>
    <p:extLst>
      <p:ext uri="{BB962C8B-B14F-4D97-AF65-F5344CB8AC3E}">
        <p14:creationId xmlns:p14="http://schemas.microsoft.com/office/powerpoint/2010/main" val="3700031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pPr>
                <a:defRPr/>
              </a:pPr>
              <a:t>‹#›</a:t>
            </a:fld>
            <a:endParaRPr lang="en-GB"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pPr>
                <a:defRPr/>
              </a:pPr>
              <a:t>‹#›</a:t>
            </a:fld>
            <a:endParaRPr lang="en-GB"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pPr>
                <a:defRPr/>
              </a:pPr>
              <a:t>‹#›</a:t>
            </a:fld>
            <a:endParaRPr lang="en-GB"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dirty="0"/>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dirty="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By</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GB"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pPr>
                <a:defRPr/>
              </a:pPr>
              <a:t>‹#›</a:t>
            </a:fld>
            <a:endParaRPr lang="en-GB"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pPr>
                <a:defRPr/>
              </a:pPr>
              <a:t>‹#›</a:t>
            </a:fld>
            <a:endParaRPr lang="en-GB"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dirty="0"/>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GB" dirty="0"/>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7" r:id="rId6"/>
    <p:sldLayoutId id="2147483672" r:id="rId7"/>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dirty="0"/>
          </a:p>
        </p:txBody>
      </p:sp>
      <p:sp>
        <p:nvSpPr>
          <p:cNvPr id="1029" name="Rectangle 5"/>
          <p:cNvSpPr>
            <a:spLocks noGrp="1" noChangeArrowheads="1"/>
          </p:cNvSpPr>
          <p:nvPr>
            <p:ph type="ftr" sz="quarter" idx="3"/>
            <p:custDataLst>
              <p:tags r:id="rId3"/>
            </p:custDataLst>
          </p:nvPr>
        </p:nvSpPr>
        <p:spPr bwMode="auto">
          <a:xfrm>
            <a:off x="0" y="6248400"/>
            <a:ext cx="12192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b="0" i="0" u="none">
                <a:solidFill>
                  <a:srgbClr val="FF8000"/>
                </a:solidFill>
                <a:latin typeface="Tahoma" panose="020B0604030504040204" pitchFamily="34" charset="0"/>
              </a:defRPr>
            </a:lvl1pPr>
          </a:lstStyle>
          <a:p>
            <a:pPr>
              <a:defRPr/>
            </a:pPr>
            <a:endParaRPr lang="en-GB" dirty="0"/>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674" r:id="rId1"/>
  </p:sldLayoutIdLst>
  <p:transition/>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4" name="Rectangle 150"/>
          <p:cNvSpPr txBox="1">
            <a:spLocks noChangeArrowheads="1"/>
          </p:cNvSpPr>
          <p:nvPr/>
        </p:nvSpPr>
        <p:spPr>
          <a:xfrm>
            <a:off x="838199" y="1371600"/>
            <a:ext cx="11037291" cy="2095643"/>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600" b="1" kern="0" dirty="0">
                <a:solidFill>
                  <a:schemeClr val="bg1"/>
                </a:solidFill>
                <a:latin typeface="Trebuchet MS" panose="020B0603020202020204" pitchFamily="34" charset="0"/>
              </a:rPr>
              <a:t>Group - 8</a:t>
            </a:r>
          </a:p>
          <a:p>
            <a:pPr algn="l"/>
            <a:r>
              <a:rPr lang="en-US" altLang="en-US" sz="3600" b="1" kern="0" dirty="0">
                <a:solidFill>
                  <a:schemeClr val="bg1"/>
                </a:solidFill>
                <a:latin typeface="Trebuchet MS" panose="020B0603020202020204" pitchFamily="34" charset="0"/>
              </a:rPr>
              <a:t>GI Professional Case Study</a:t>
            </a:r>
          </a:p>
          <a:p>
            <a:pPr algn="l"/>
            <a:r>
              <a:rPr lang="en-US" altLang="en-US" sz="3200" b="1" kern="0" dirty="0">
                <a:solidFill>
                  <a:schemeClr val="bg1"/>
                </a:solidFill>
                <a:latin typeface="Trebuchet MS" panose="020B0603020202020204" pitchFamily="34" charset="0"/>
              </a:rPr>
              <a:t>Navigating Actuarial Challenges in Launching a New Health Insurance Product</a:t>
            </a:r>
          </a:p>
        </p:txBody>
      </p:sp>
      <p:sp>
        <p:nvSpPr>
          <p:cNvPr id="5" name="Rectangle 168"/>
          <p:cNvSpPr>
            <a:spLocks noChangeArrowheads="1"/>
          </p:cNvSpPr>
          <p:nvPr/>
        </p:nvSpPr>
        <p:spPr bwMode="auto">
          <a:xfrm>
            <a:off x="152400" y="3467243"/>
            <a:ext cx="79248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altLang="en-US" sz="1800" b="1" dirty="0">
                <a:solidFill>
                  <a:schemeClr val="tx1"/>
                </a:solidFill>
                <a:latin typeface="Trebuchet MS" panose="020B0603020202020204" pitchFamily="34" charset="0"/>
              </a:rPr>
              <a:t>Presented By : </a:t>
            </a:r>
          </a:p>
          <a:p>
            <a:pPr algn="l"/>
            <a:r>
              <a:rPr lang="en-US" altLang="en-US" sz="1800" b="1" dirty="0">
                <a:solidFill>
                  <a:schemeClr val="tx1"/>
                </a:solidFill>
                <a:latin typeface="Trebuchet MS" panose="020B0603020202020204" pitchFamily="34" charset="0"/>
              </a:rPr>
              <a:t>1. Bikash Choudhary</a:t>
            </a:r>
          </a:p>
          <a:p>
            <a:pPr algn="l"/>
            <a:r>
              <a:rPr lang="en-US" altLang="en-US" sz="1800" b="1" dirty="0">
                <a:solidFill>
                  <a:schemeClr val="tx1"/>
                </a:solidFill>
                <a:latin typeface="Trebuchet MS" panose="020B0603020202020204" pitchFamily="34" charset="0"/>
              </a:rPr>
              <a:t>2. Udit Agarwal </a:t>
            </a:r>
          </a:p>
          <a:p>
            <a:pPr algn="l"/>
            <a:r>
              <a:rPr lang="en-US" altLang="en-US" sz="1800" b="1" dirty="0">
                <a:solidFill>
                  <a:schemeClr val="tx1"/>
                </a:solidFill>
                <a:latin typeface="Trebuchet MS" panose="020B0603020202020204" pitchFamily="34" charset="0"/>
              </a:rPr>
              <a:t>3. Shweta Jain</a:t>
            </a:r>
          </a:p>
          <a:p>
            <a:pPr algn="l"/>
            <a:r>
              <a:rPr lang="en-US" altLang="en-US" sz="1800" b="1" dirty="0">
                <a:solidFill>
                  <a:schemeClr val="tx1"/>
                </a:solidFill>
                <a:latin typeface="Trebuchet MS" panose="020B0603020202020204" pitchFamily="34" charset="0"/>
              </a:rPr>
              <a:t>4. Akshat Vira</a:t>
            </a:r>
            <a:endParaRPr lang="es-ES" altLang="en-US" sz="1800" b="1" dirty="0">
              <a:solidFill>
                <a:schemeClr val="tx1"/>
              </a:solidFill>
              <a:latin typeface="Trebuchet MS" panose="020B0603020202020204" pitchFamily="34" charset="0"/>
            </a:endParaRPr>
          </a:p>
        </p:txBody>
      </p:sp>
      <p:sp>
        <p:nvSpPr>
          <p:cNvPr id="6" name="Rectangle 150"/>
          <p:cNvSpPr txBox="1">
            <a:spLocks noChangeArrowheads="1"/>
          </p:cNvSpPr>
          <p:nvPr/>
        </p:nvSpPr>
        <p:spPr>
          <a:xfrm>
            <a:off x="838200" y="304800"/>
            <a:ext cx="9197975" cy="9144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s-UY" altLang="en-US" sz="3600" b="1" kern="0" dirty="0">
                <a:solidFill>
                  <a:schemeClr val="bg1"/>
                </a:solidFill>
                <a:latin typeface="Trebuchet MS" panose="020B0603020202020204" pitchFamily="34" charset="0"/>
              </a:rPr>
              <a:t>42nd India Fellowship Seminar</a:t>
            </a:r>
            <a:endParaRPr lang="es-UY" altLang="en-US" sz="2500" b="1" kern="0" dirty="0">
              <a:solidFill>
                <a:schemeClr val="bg1"/>
              </a:solidFill>
              <a:latin typeface="Trebuchet MS" panose="020B0603020202020204" pitchFamily="34" charset="0"/>
            </a:endParaRPr>
          </a:p>
          <a:p>
            <a:pPr algn="l"/>
            <a:r>
              <a:rPr lang="es-UY" altLang="en-US" sz="2500" b="1" kern="0" dirty="0">
                <a:solidFill>
                  <a:schemeClr val="bg1"/>
                </a:solidFill>
                <a:latin typeface="Trebuchet MS" panose="020B0603020202020204" pitchFamily="34" charset="0"/>
              </a:rPr>
              <a:t>Date: 16th-17th December 2024</a:t>
            </a:r>
            <a:endParaRPr lang="es-ES" altLang="en-US" sz="2500" b="1" kern="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243043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67056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IRDAI Guidelines – Overview (1/2)</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2">
            <a:extLst>
              <a:ext uri="{FF2B5EF4-FFF2-40B4-BE49-F238E27FC236}">
                <a16:creationId xmlns:a16="http://schemas.microsoft.com/office/drawing/2014/main" id="{F50E2E4C-8E67-261A-2031-7BF66AAB0EA2}"/>
              </a:ext>
            </a:extLst>
          </p:cNvPr>
          <p:cNvSpPr txBox="1">
            <a:spLocks noChangeArrowheads="1"/>
          </p:cNvSpPr>
          <p:nvPr/>
        </p:nvSpPr>
        <p:spPr>
          <a:xfrm>
            <a:off x="1714499" y="6380162"/>
            <a:ext cx="6743701" cy="4778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1200" kern="0" dirty="0">
                <a:solidFill>
                  <a:schemeClr val="tx1"/>
                </a:solidFill>
                <a:latin typeface="Trebuchet MS" panose="020B0603020202020204" pitchFamily="34" charset="0"/>
              </a:rPr>
              <a:t>* Master Circular on Health Insurance (including Annexures)</a:t>
            </a:r>
          </a:p>
        </p:txBody>
      </p:sp>
      <p:sp>
        <p:nvSpPr>
          <p:cNvPr id="4" name="Rectangle 3">
            <a:extLst>
              <a:ext uri="{FF2B5EF4-FFF2-40B4-BE49-F238E27FC236}">
                <a16:creationId xmlns:a16="http://schemas.microsoft.com/office/drawing/2014/main" id="{976ADB42-F958-6171-85FB-80B0CCE48259}"/>
              </a:ext>
            </a:extLst>
          </p:cNvPr>
          <p:cNvSpPr txBox="1">
            <a:spLocks noChangeArrowheads="1"/>
          </p:cNvSpPr>
          <p:nvPr/>
        </p:nvSpPr>
        <p:spPr>
          <a:xfrm>
            <a:off x="1447800" y="1324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altLang="en-US" sz="2400" kern="0" dirty="0">
                <a:latin typeface="Trebuchet MS" panose="020B0603020202020204" pitchFamily="34" charset="0"/>
              </a:rPr>
              <a:t>Acts, and Regulations </a:t>
            </a:r>
            <a:r>
              <a:rPr lang="en-US" sz="2400" dirty="0">
                <a:effectLst/>
                <a:latin typeface="Trebuchet MS" panose="020B0603020202020204" pitchFamily="34" charset="0"/>
                <a:ea typeface="Arial" panose="020B0604020202020204" pitchFamily="34" charset="0"/>
              </a:rPr>
              <a:t>to be considered and deliberated in the current scenario</a:t>
            </a:r>
            <a:endParaRPr lang="en-US" altLang="en-US" sz="2400" kern="0" dirty="0">
              <a:latin typeface="Trebuchet MS" panose="020B0603020202020204" pitchFamily="34" charset="0"/>
            </a:endParaRPr>
          </a:p>
          <a:p>
            <a:pPr lvl="1"/>
            <a:r>
              <a:rPr lang="en-US" sz="2400" b="1" kern="0" dirty="0">
                <a:effectLst/>
                <a:latin typeface="Trebuchet MS" panose="020B0603020202020204" pitchFamily="34" charset="0"/>
                <a:ea typeface="Calibri" panose="020F0502020204030204" pitchFamily="34" charset="0"/>
                <a:cs typeface="Calibri" panose="020F0502020204030204" pitchFamily="34" charset="0"/>
              </a:rPr>
              <a:t>Acts - </a:t>
            </a:r>
          </a:p>
          <a:p>
            <a:pPr lvl="2"/>
            <a:r>
              <a:rPr lang="en-US" sz="2000" kern="0" dirty="0">
                <a:effectLst/>
                <a:latin typeface="Trebuchet MS" panose="020B0603020202020204" pitchFamily="34" charset="0"/>
                <a:ea typeface="Calibri" panose="020F0502020204030204" pitchFamily="34" charset="0"/>
                <a:cs typeface="Calibri" panose="020F0502020204030204" pitchFamily="34" charset="0"/>
              </a:rPr>
              <a:t>The Insurance Act, 1938 (including the amendment by the Insurance (Amendment) Act, 2021)</a:t>
            </a:r>
          </a:p>
          <a:p>
            <a:pPr lvl="2"/>
            <a:r>
              <a:rPr lang="en-US" sz="2000" kern="0" dirty="0">
                <a:effectLst/>
                <a:latin typeface="Trebuchet MS" panose="020B0603020202020204" pitchFamily="34" charset="0"/>
                <a:ea typeface="Calibri" panose="020F0502020204030204" pitchFamily="34" charset="0"/>
                <a:cs typeface="Calibri" panose="020F0502020204030204" pitchFamily="34" charset="0"/>
              </a:rPr>
              <a:t>IRDA Act, 1999 (as amended by Insurance Laws(Amendment) Act 2015)</a:t>
            </a:r>
          </a:p>
          <a:p>
            <a:pPr lvl="2"/>
            <a:r>
              <a:rPr lang="en-US" sz="2000" dirty="0">
                <a:effectLst/>
                <a:latin typeface="Trebuchet MS" panose="020B0603020202020204" pitchFamily="34" charset="0"/>
                <a:ea typeface="Calibri" panose="020F0502020204030204" pitchFamily="34" charset="0"/>
              </a:rPr>
              <a:t>Actuaries Act, 2006</a:t>
            </a:r>
          </a:p>
          <a:p>
            <a:pPr lvl="1"/>
            <a:r>
              <a:rPr lang="en-US" sz="2400" b="1" dirty="0">
                <a:latin typeface="Trebuchet MS" panose="020B0603020202020204" pitchFamily="34" charset="0"/>
                <a:ea typeface="Calibri" panose="020F0502020204030204" pitchFamily="34" charset="0"/>
              </a:rPr>
              <a:t>Regulations –</a:t>
            </a:r>
          </a:p>
          <a:p>
            <a:pPr lvl="2"/>
            <a:r>
              <a:rPr lang="en-US" sz="2000" dirty="0">
                <a:effectLst/>
                <a:latin typeface="Trebuchet MS" panose="020B0603020202020204" pitchFamily="34" charset="0"/>
                <a:ea typeface="Calibri" panose="020F0502020204030204" pitchFamily="34" charset="0"/>
              </a:rPr>
              <a:t>IRDAI (Insurance Products) Regulations, 2024</a:t>
            </a:r>
          </a:p>
          <a:p>
            <a:pPr lvl="2"/>
            <a:r>
              <a:rPr lang="en-US" sz="2000" dirty="0">
                <a:effectLst/>
                <a:latin typeface="Trebuchet MS" panose="020B0603020202020204" pitchFamily="34" charset="0"/>
                <a:ea typeface="Calibri" panose="020F0502020204030204" pitchFamily="34" charset="0"/>
              </a:rPr>
              <a:t>IRDAI (Protection of Policyholders’ Interests and Allied Matters of Insurers) Regulations, 2024</a:t>
            </a:r>
          </a:p>
          <a:p>
            <a:pPr lvl="2"/>
            <a:r>
              <a:rPr lang="en-US" sz="2000" kern="0" dirty="0">
                <a:effectLst/>
                <a:latin typeface="Trebuchet MS" panose="020B0603020202020204" pitchFamily="34" charset="0"/>
                <a:ea typeface="Calibri" panose="020F0502020204030204" pitchFamily="34" charset="0"/>
                <a:cs typeface="Calibri" panose="020F0502020204030204" pitchFamily="34" charset="0"/>
              </a:rPr>
              <a:t>IRDAI (Actuarial, Finance and Investment Functions of Insurers) Regulations, 2024</a:t>
            </a:r>
          </a:p>
          <a:p>
            <a:pPr lvl="2"/>
            <a:r>
              <a:rPr lang="en-US" sz="2000" kern="0" dirty="0">
                <a:latin typeface="Trebuchet MS" panose="020B0603020202020204" pitchFamily="34" charset="0"/>
                <a:ea typeface="Calibri" panose="020F0502020204030204" pitchFamily="34" charset="0"/>
                <a:cs typeface="Calibri" panose="020F0502020204030204" pitchFamily="34" charset="0"/>
              </a:rPr>
              <a:t>IRDAI (Corporate Governance for Insurers) Regulations, 2024</a:t>
            </a:r>
            <a:endParaRPr lang="en-US" sz="2400" kern="0" dirty="0">
              <a:effectLst/>
              <a:latin typeface="Trebuchet MS" panose="020B0603020202020204" pitchFamily="34" charset="0"/>
              <a:ea typeface="Calibri" panose="020F0502020204030204" pitchFamily="34" charset="0"/>
              <a:cs typeface="Calibri" panose="020F0502020204030204" pitchFamily="34" charset="0"/>
            </a:endParaRPr>
          </a:p>
          <a:p>
            <a:pPr lvl="2"/>
            <a:endParaRPr lang="en-US" sz="2400" dirty="0">
              <a:effectLst/>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399792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67056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IRDAI Guidelines – Overview (2/2)</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2">
            <a:extLst>
              <a:ext uri="{FF2B5EF4-FFF2-40B4-BE49-F238E27FC236}">
                <a16:creationId xmlns:a16="http://schemas.microsoft.com/office/drawing/2014/main" id="{F50E2E4C-8E67-261A-2031-7BF66AAB0EA2}"/>
              </a:ext>
            </a:extLst>
          </p:cNvPr>
          <p:cNvSpPr txBox="1">
            <a:spLocks noChangeArrowheads="1"/>
          </p:cNvSpPr>
          <p:nvPr/>
        </p:nvSpPr>
        <p:spPr>
          <a:xfrm>
            <a:off x="1714499" y="6380162"/>
            <a:ext cx="6743701" cy="4778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1200" kern="0" dirty="0">
                <a:solidFill>
                  <a:schemeClr val="tx1"/>
                </a:solidFill>
                <a:latin typeface="Trebuchet MS" panose="020B0603020202020204" pitchFamily="34" charset="0"/>
              </a:rPr>
              <a:t>* Master Circular on Health Insurance</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2478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altLang="en-US" sz="2400" kern="0" dirty="0">
                <a:latin typeface="Trebuchet MS" panose="020B0603020202020204" pitchFamily="34" charset="0"/>
              </a:rPr>
              <a:t>Circulars, Guidelines, and Procedures </a:t>
            </a:r>
            <a:r>
              <a:rPr lang="en-US" sz="2400" kern="0" dirty="0">
                <a:latin typeface="Trebuchet MS" panose="020B0603020202020204" pitchFamily="34" charset="0"/>
              </a:rPr>
              <a:t>to be considered and deliberated in the current scenario</a:t>
            </a:r>
            <a:r>
              <a:rPr lang="en-US" altLang="en-US" sz="2400" kern="0" dirty="0">
                <a:latin typeface="Trebuchet MS" panose="020B0603020202020204" pitchFamily="34" charset="0"/>
              </a:rPr>
              <a:t> - </a:t>
            </a:r>
          </a:p>
          <a:p>
            <a:pPr lvl="1"/>
            <a:r>
              <a:rPr lang="en-US" sz="2400" b="1" kern="0" dirty="0">
                <a:effectLst/>
                <a:latin typeface="Trebuchet MS" panose="020B0603020202020204" pitchFamily="34" charset="0"/>
                <a:ea typeface="Calibri" panose="020F0502020204030204" pitchFamily="34" charset="0"/>
                <a:cs typeface="Calibri" panose="020F0502020204030204" pitchFamily="34" charset="0"/>
              </a:rPr>
              <a:t>Circulars – </a:t>
            </a:r>
          </a:p>
          <a:p>
            <a:pPr lvl="2"/>
            <a:r>
              <a:rPr lang="en-US" sz="2000" dirty="0">
                <a:effectLst/>
                <a:latin typeface="Trebuchet MS" panose="020B0603020202020204" pitchFamily="34" charset="0"/>
                <a:ea typeface="Calibri" panose="020F0502020204030204" pitchFamily="34" charset="0"/>
              </a:rPr>
              <a:t>Master Circular on IRDAI (Insurance Products) Regulations 2024- Health Insurance*</a:t>
            </a:r>
          </a:p>
          <a:p>
            <a:pPr lvl="2"/>
            <a:r>
              <a:rPr lang="en-US" sz="2000" dirty="0">
                <a:effectLst/>
                <a:latin typeface="Trebuchet MS" panose="020B0603020202020204" pitchFamily="34" charset="0"/>
                <a:ea typeface="Calibri" panose="020F0502020204030204" pitchFamily="34" charset="0"/>
              </a:rPr>
              <a:t>Master Circular on Protection of Policyholders' Interests, 2024</a:t>
            </a:r>
          </a:p>
          <a:p>
            <a:pPr lvl="2"/>
            <a:r>
              <a:rPr lang="en-US" sz="2000" dirty="0">
                <a:effectLst/>
                <a:latin typeface="Trebuchet MS" panose="020B0603020202020204" pitchFamily="34" charset="0"/>
                <a:ea typeface="Calibri" panose="020F0502020204030204" pitchFamily="34" charset="0"/>
              </a:rPr>
              <a:t>Master Circular on Actuarial, Finance and Investment Functions of Insurers, 2024</a:t>
            </a:r>
          </a:p>
          <a:p>
            <a:pPr lvl="2"/>
            <a:r>
              <a:rPr lang="en-US" sz="2000" dirty="0">
                <a:latin typeface="Trebuchet MS" panose="020B0603020202020204" pitchFamily="34" charset="0"/>
                <a:ea typeface="Calibri" panose="020F0502020204030204" pitchFamily="34" charset="0"/>
              </a:rPr>
              <a:t>Master Circular on Corporate Governance for Insurers, 2024</a:t>
            </a:r>
          </a:p>
        </p:txBody>
      </p:sp>
    </p:spTree>
    <p:extLst>
      <p:ext uri="{BB962C8B-B14F-4D97-AF65-F5344CB8AC3E}">
        <p14:creationId xmlns:p14="http://schemas.microsoft.com/office/powerpoint/2010/main" val="1958955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5" name="Rectangle 168"/>
          <p:cNvSpPr>
            <a:spLocks noChangeArrowheads="1"/>
          </p:cNvSpPr>
          <p:nvPr/>
        </p:nvSpPr>
        <p:spPr bwMode="auto">
          <a:xfrm>
            <a:off x="152400" y="3467243"/>
            <a:ext cx="101346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altLang="en-US" sz="2000" b="1" dirty="0">
                <a:solidFill>
                  <a:schemeClr val="tx1"/>
                </a:solidFill>
                <a:latin typeface="Trebuchet MS" panose="020B0603020202020204" pitchFamily="34" charset="0"/>
              </a:rPr>
              <a:t>Problem Statement 1:</a:t>
            </a:r>
          </a:p>
          <a:p>
            <a:pPr algn="l"/>
            <a:r>
              <a:rPr lang="en-US" altLang="en-US" sz="2000" b="1" dirty="0">
                <a:solidFill>
                  <a:schemeClr val="tx1"/>
                </a:solidFill>
                <a:latin typeface="Trebuchet MS" panose="020B0603020202020204" pitchFamily="34" charset="0"/>
              </a:rPr>
              <a:t>New Retail Health Product</a:t>
            </a:r>
          </a:p>
          <a:p>
            <a:pPr marL="914400" lvl="1" indent="-457200" algn="l">
              <a:buFont typeface="+mj-lt"/>
              <a:buAutoNum type="arabicPeriod"/>
            </a:pPr>
            <a:r>
              <a:rPr lang="en-US" altLang="en-US" sz="1800" b="1" dirty="0">
                <a:solidFill>
                  <a:schemeClr val="tx1"/>
                </a:solidFill>
                <a:latin typeface="Trebuchet MS" panose="020B0603020202020204" pitchFamily="34" charset="0"/>
              </a:rPr>
              <a:t>Launch of new product</a:t>
            </a:r>
          </a:p>
          <a:p>
            <a:pPr marL="914400" lvl="1" indent="-457200" algn="l">
              <a:buFont typeface="+mj-lt"/>
              <a:buAutoNum type="arabicPeriod"/>
            </a:pPr>
            <a:r>
              <a:rPr lang="en-US" altLang="en-US" sz="1800" b="1" dirty="0">
                <a:solidFill>
                  <a:schemeClr val="tx1"/>
                </a:solidFill>
                <a:latin typeface="Trebuchet MS" panose="020B0603020202020204" pitchFamily="34" charset="0"/>
              </a:rPr>
              <a:t>Lack of experience in underwriting of sum insured more than INR 20 lakhs</a:t>
            </a:r>
          </a:p>
          <a:p>
            <a:pPr algn="l"/>
            <a:endParaRPr lang="en-US" altLang="en-US" sz="2000" b="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2188011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latin typeface="Trebuchet MS" panose="020B0603020202020204" pitchFamily="34" charset="0"/>
                <a:ea typeface="Calibri" panose="020F0502020204030204" pitchFamily="34" charset="0"/>
                <a:cs typeface="Calibri" panose="020F0502020204030204" pitchFamily="34" charset="0"/>
              </a:rPr>
              <a:t>IRDAI (Insurance Products) Regulations, 2024</a:t>
            </a:r>
            <a:endParaRPr lang="en-US" altLang="en-US" sz="3000" b="1" kern="0" dirty="0">
              <a:solidFill>
                <a:schemeClr val="tx1"/>
              </a:solidFill>
              <a:latin typeface="Trebuchet MS" panose="020B0603020202020204" pitchFamily="34" charset="0"/>
            </a:endParaRPr>
          </a:p>
          <a:p>
            <a:pPr algn="l"/>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29253" y="1295400"/>
            <a:ext cx="11219947" cy="62484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effectLst/>
                <a:latin typeface="Trebuchet MS" panose="020B0603020202020204" pitchFamily="34" charset="0"/>
                <a:ea typeface="Calibri" panose="020F0502020204030204" pitchFamily="34" charset="0"/>
              </a:rPr>
              <a:t>Chapter(II) Section(4) </a:t>
            </a:r>
            <a:r>
              <a:rPr lang="en-US" sz="2600" u="sng" dirty="0">
                <a:effectLst/>
                <a:latin typeface="Trebuchet MS" panose="020B0603020202020204" pitchFamily="34" charset="0"/>
                <a:ea typeface="Calibri" panose="020F0502020204030204" pitchFamily="34" charset="0"/>
              </a:rPr>
              <a:t>Principles of design and pricing of insurance products</a:t>
            </a:r>
            <a:r>
              <a:rPr lang="en-US" sz="2600" dirty="0">
                <a:effectLst/>
                <a:latin typeface="Trebuchet MS" panose="020B0603020202020204" pitchFamily="34" charset="0"/>
                <a:ea typeface="Calibri" panose="020F0502020204030204" pitchFamily="34" charset="0"/>
              </a:rPr>
              <a:t>:</a:t>
            </a:r>
            <a:endParaRPr lang="en-US" sz="2600" kern="0" dirty="0">
              <a:latin typeface="Trebuchet MS" panose="020B0603020202020204" pitchFamily="34" charset="0"/>
              <a:ea typeface="Calibri" panose="020F0502020204030204" pitchFamily="34" charset="0"/>
              <a:cs typeface="Calibri" panose="020F0502020204030204" pitchFamily="34" charset="0"/>
            </a:endParaRPr>
          </a:p>
          <a:p>
            <a:pPr lvl="1"/>
            <a:r>
              <a:rPr lang="en-US" sz="2400" dirty="0">
                <a:latin typeface="Trebuchet MS" panose="020B0603020202020204" pitchFamily="34" charset="0"/>
                <a:ea typeface="Calibri" panose="020F0502020204030204" pitchFamily="34" charset="0"/>
              </a:rPr>
              <a:t>(1) As part of </a:t>
            </a:r>
            <a:r>
              <a:rPr lang="en-US" sz="2400" dirty="0">
                <a:solidFill>
                  <a:schemeClr val="accent2">
                    <a:lumMod val="75000"/>
                  </a:schemeClr>
                </a:solidFill>
                <a:latin typeface="Trebuchet MS" panose="020B0603020202020204" pitchFamily="34" charset="0"/>
                <a:ea typeface="Calibri" panose="020F0502020204030204" pitchFamily="34" charset="0"/>
              </a:rPr>
              <a:t>product design </a:t>
            </a:r>
            <a:r>
              <a:rPr lang="en-US" sz="2400" dirty="0">
                <a:latin typeface="Trebuchet MS" panose="020B0603020202020204" pitchFamily="34" charset="0"/>
                <a:ea typeface="Calibri" panose="020F0502020204030204" pitchFamily="34" charset="0"/>
              </a:rPr>
              <a:t>and development cycle, every insurer shall ensure that:</a:t>
            </a:r>
            <a:r>
              <a:rPr lang="en-US" sz="2400" dirty="0">
                <a:effectLst/>
                <a:latin typeface="Trebuchet MS" panose="020B0603020202020204" pitchFamily="34" charset="0"/>
                <a:ea typeface="Calibri" panose="020F0502020204030204" pitchFamily="34" charset="0"/>
              </a:rPr>
              <a:t> </a:t>
            </a:r>
            <a:r>
              <a:rPr lang="en-US" sz="2400" dirty="0">
                <a:effectLst/>
                <a:latin typeface="Calibri" panose="020F0502020204030204" pitchFamily="34" charset="0"/>
                <a:ea typeface="Calibri" panose="020F0502020204030204" pitchFamily="34" charset="0"/>
              </a:rPr>
              <a:t> </a:t>
            </a:r>
          </a:p>
          <a:p>
            <a:pPr lvl="2"/>
            <a:r>
              <a:rPr lang="en-US" sz="2300" dirty="0">
                <a:latin typeface="Trebuchet MS" panose="020B0603020202020204" pitchFamily="34" charset="0"/>
                <a:ea typeface="Calibri" panose="020F0502020204030204" pitchFamily="34" charset="0"/>
              </a:rPr>
              <a:t>a. </a:t>
            </a:r>
            <a:r>
              <a:rPr lang="en-US" sz="2300" dirty="0">
                <a:solidFill>
                  <a:schemeClr val="accent2">
                    <a:lumMod val="75000"/>
                  </a:schemeClr>
                </a:solidFill>
                <a:latin typeface="Trebuchet MS" panose="020B0603020202020204" pitchFamily="34" charset="0"/>
                <a:ea typeface="Calibri" panose="020F0502020204030204" pitchFamily="34" charset="0"/>
              </a:rPr>
              <a:t>evolving risk coverage needs of the customer are taken into accoun</a:t>
            </a:r>
            <a:r>
              <a:rPr lang="en-US" sz="2300" dirty="0">
                <a:latin typeface="Trebuchet MS" panose="020B0603020202020204" pitchFamily="34" charset="0"/>
                <a:ea typeface="Calibri" panose="020F0502020204030204" pitchFamily="34" charset="0"/>
              </a:rPr>
              <a:t>t while developing new products and revising existing products;</a:t>
            </a:r>
          </a:p>
          <a:p>
            <a:pPr lvl="2"/>
            <a:r>
              <a:rPr lang="en-US" sz="2300" dirty="0">
                <a:latin typeface="Trebuchet MS" panose="020B0603020202020204" pitchFamily="34" charset="0"/>
                <a:ea typeface="Calibri" panose="020F0502020204030204" pitchFamily="34" charset="0"/>
              </a:rPr>
              <a:t>i. </a:t>
            </a:r>
            <a:r>
              <a:rPr lang="en-US" sz="2300" dirty="0">
                <a:solidFill>
                  <a:schemeClr val="accent2">
                    <a:lumMod val="75000"/>
                  </a:schemeClr>
                </a:solidFill>
                <a:latin typeface="Trebuchet MS" panose="020B0603020202020204" pitchFamily="34" charset="0"/>
                <a:ea typeface="Calibri" panose="020F0502020204030204" pitchFamily="34" charset="0"/>
              </a:rPr>
              <a:t>all relevant factors such as risk appetite, capital availability, claim experience, reinsurance costs, guarantees, options are considered</a:t>
            </a:r>
            <a:r>
              <a:rPr lang="en-US" sz="2300" dirty="0">
                <a:latin typeface="Trebuchet MS" panose="020B0603020202020204" pitchFamily="34" charset="0"/>
                <a:ea typeface="Calibri" panose="020F0502020204030204" pitchFamily="34" charset="0"/>
              </a:rPr>
              <a:t>;</a:t>
            </a:r>
          </a:p>
          <a:p>
            <a:pPr lvl="2"/>
            <a:r>
              <a:rPr lang="en-US" sz="2300" dirty="0">
                <a:effectLst/>
                <a:latin typeface="Trebuchet MS" panose="020B0603020202020204" pitchFamily="34" charset="0"/>
                <a:ea typeface="Calibri" panose="020F0502020204030204" pitchFamily="34" charset="0"/>
              </a:rPr>
              <a:t>l. </a:t>
            </a:r>
            <a:r>
              <a:rPr lang="en-US" sz="2300" dirty="0">
                <a:solidFill>
                  <a:schemeClr val="accent2">
                    <a:lumMod val="75000"/>
                  </a:schemeClr>
                </a:solidFill>
                <a:effectLst/>
                <a:latin typeface="Trebuchet MS" panose="020B0603020202020204" pitchFamily="34" charset="0"/>
                <a:ea typeface="Calibri" panose="020F0502020204030204" pitchFamily="34" charset="0"/>
              </a:rPr>
              <a:t>appropriate systems, procedures relevant to the product, such as underwriting, pricing, reinsurance, claims management are in place</a:t>
            </a:r>
            <a:r>
              <a:rPr lang="en-US" sz="2300" dirty="0">
                <a:effectLst/>
                <a:latin typeface="Trebuchet MS" panose="020B0603020202020204" pitchFamily="34" charset="0"/>
                <a:ea typeface="Calibri" panose="020F0502020204030204" pitchFamily="34" charset="0"/>
              </a:rPr>
              <a:t>.</a:t>
            </a:r>
            <a:endParaRPr lang="en-US" sz="23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84296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latin typeface="Trebuchet MS" panose="020B0603020202020204" pitchFamily="34" charset="0"/>
                <a:ea typeface="Calibri" panose="020F0502020204030204" pitchFamily="34" charset="0"/>
                <a:cs typeface="Calibri" panose="020F0502020204030204" pitchFamily="34" charset="0"/>
              </a:rPr>
              <a:t>IRDAI (Insurance Products) Regulations, 2024</a:t>
            </a:r>
            <a:endParaRPr lang="en-US" altLang="en-US" sz="3000" b="1" kern="0" dirty="0">
              <a:solidFill>
                <a:schemeClr val="tx1"/>
              </a:solidFill>
              <a:latin typeface="Trebuchet MS" panose="020B0603020202020204" pitchFamily="34" charset="0"/>
            </a:endParaRPr>
          </a:p>
          <a:p>
            <a:pPr algn="l"/>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914400"/>
            <a:ext cx="11219947" cy="66294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CHAPTER-II Section(6) </a:t>
            </a:r>
            <a:r>
              <a:rPr lang="en-US" sz="2600" u="sng" dirty="0">
                <a:latin typeface="Trebuchet MS" panose="020B0603020202020204" pitchFamily="34" charset="0"/>
                <a:ea typeface="Calibri" panose="020F0502020204030204" pitchFamily="34" charset="0"/>
              </a:rPr>
              <a:t>Product management and governance</a:t>
            </a:r>
            <a:r>
              <a:rPr lang="en-US" sz="2600" dirty="0">
                <a:latin typeface="Trebuchet MS" panose="020B0603020202020204" pitchFamily="34" charset="0"/>
                <a:ea typeface="Calibri" panose="020F0502020204030204" pitchFamily="34" charset="0"/>
              </a:rPr>
              <a:t>:</a:t>
            </a:r>
          </a:p>
          <a:p>
            <a:pPr lvl="1"/>
            <a:r>
              <a:rPr lang="en-US" sz="2400" dirty="0">
                <a:latin typeface="Trebuchet MS" panose="020B0603020202020204" pitchFamily="34" charset="0"/>
                <a:ea typeface="Calibri" panose="020F0502020204030204" pitchFamily="34" charset="0"/>
              </a:rPr>
              <a:t>(1) Board approved policies and Product management committee (PMC): </a:t>
            </a:r>
          </a:p>
          <a:p>
            <a:pPr lvl="3"/>
            <a:r>
              <a:rPr lang="en-US" sz="1900" dirty="0">
                <a:latin typeface="Trebuchet MS" panose="020B0603020202020204" pitchFamily="34" charset="0"/>
                <a:ea typeface="Calibri" panose="020F0502020204030204" pitchFamily="34" charset="0"/>
              </a:rPr>
              <a:t>b. The Board constituted </a:t>
            </a:r>
            <a:r>
              <a:rPr lang="en-US" sz="1900" dirty="0">
                <a:solidFill>
                  <a:schemeClr val="accent2">
                    <a:lumMod val="75000"/>
                  </a:schemeClr>
                </a:solidFill>
                <a:latin typeface="Trebuchet MS" panose="020B0603020202020204" pitchFamily="34" charset="0"/>
                <a:ea typeface="Calibri" panose="020F0502020204030204" pitchFamily="34" charset="0"/>
              </a:rPr>
              <a:t>PMC shall be responsible </a:t>
            </a:r>
            <a:r>
              <a:rPr lang="en-US" sz="1900" dirty="0">
                <a:latin typeface="Trebuchet MS" panose="020B0603020202020204" pitchFamily="34" charset="0"/>
                <a:ea typeface="Calibri" panose="020F0502020204030204" pitchFamily="34" charset="0"/>
              </a:rPr>
              <a:t>for implementation of the Board approved policies and ensuring:</a:t>
            </a:r>
          </a:p>
          <a:p>
            <a:pPr lvl="4"/>
            <a:r>
              <a:rPr lang="en-US" sz="1800" dirty="0">
                <a:latin typeface="Trebuchet MS" panose="020B0603020202020204" pitchFamily="34" charset="0"/>
                <a:ea typeface="Calibri" panose="020F0502020204030204" pitchFamily="34" charset="0"/>
              </a:rPr>
              <a:t>i. </a:t>
            </a:r>
            <a:r>
              <a:rPr lang="en-US" sz="1800" dirty="0">
                <a:solidFill>
                  <a:schemeClr val="accent2">
                    <a:lumMod val="75000"/>
                  </a:schemeClr>
                </a:solidFill>
                <a:latin typeface="Trebuchet MS" panose="020B0603020202020204" pitchFamily="34" charset="0"/>
                <a:ea typeface="Calibri" panose="020F0502020204030204" pitchFamily="34" charset="0"/>
              </a:rPr>
              <a:t>adherence to principles of design and pricing of insurance products</a:t>
            </a:r>
            <a:r>
              <a:rPr lang="en-US" sz="1800" dirty="0">
                <a:latin typeface="Trebuchet MS" panose="020B0603020202020204" pitchFamily="34" charset="0"/>
                <a:ea typeface="Calibri" panose="020F0502020204030204" pitchFamily="34" charset="0"/>
              </a:rPr>
              <a:t>;</a:t>
            </a:r>
          </a:p>
          <a:p>
            <a:pPr lvl="4"/>
            <a:r>
              <a:rPr lang="en-US" sz="1800" dirty="0">
                <a:latin typeface="Trebuchet MS" panose="020B0603020202020204" pitchFamily="34" charset="0"/>
                <a:ea typeface="Calibri" panose="020F0502020204030204" pitchFamily="34" charset="0"/>
              </a:rPr>
              <a:t>ii. appropriateness of the product design for the target market;</a:t>
            </a:r>
          </a:p>
          <a:p>
            <a:pPr lvl="4"/>
            <a:r>
              <a:rPr lang="en-US" sz="1800" dirty="0">
                <a:latin typeface="Trebuchet MS" panose="020B0603020202020204" pitchFamily="34" charset="0"/>
                <a:ea typeface="Calibri" panose="020F0502020204030204" pitchFamily="34" charset="0"/>
              </a:rPr>
              <a:t>iii. regulatory compliance and recommending products for filing under File and use procedure, as applicable;</a:t>
            </a:r>
          </a:p>
          <a:p>
            <a:pPr lvl="4"/>
            <a:r>
              <a:rPr lang="en-US" sz="1800" dirty="0">
                <a:latin typeface="Trebuchet MS" panose="020B0603020202020204" pitchFamily="34" charset="0"/>
                <a:ea typeface="Calibri" panose="020F0502020204030204" pitchFamily="34" charset="0"/>
              </a:rPr>
              <a:t>iv. </a:t>
            </a:r>
            <a:r>
              <a:rPr lang="en-US" sz="1800" dirty="0">
                <a:solidFill>
                  <a:schemeClr val="accent2">
                    <a:lumMod val="75000"/>
                  </a:schemeClr>
                </a:solidFill>
                <a:latin typeface="Trebuchet MS" panose="020B0603020202020204" pitchFamily="34" charset="0"/>
                <a:ea typeface="Calibri" panose="020F0502020204030204" pitchFamily="34" charset="0"/>
              </a:rPr>
              <a:t>products falling under Use and file category are approved</a:t>
            </a:r>
            <a:r>
              <a:rPr lang="en-US" sz="1800" dirty="0">
                <a:latin typeface="Trebuchet MS" panose="020B0603020202020204" pitchFamily="34" charset="0"/>
                <a:ea typeface="Calibri" panose="020F0502020204030204" pitchFamily="34" charset="0"/>
              </a:rPr>
              <a:t>;</a:t>
            </a:r>
          </a:p>
          <a:p>
            <a:pPr lvl="4"/>
            <a:r>
              <a:rPr lang="en-US" sz="1800" dirty="0">
                <a:latin typeface="Trebuchet MS" panose="020B0603020202020204" pitchFamily="34" charset="0"/>
                <a:ea typeface="Calibri" panose="020F0502020204030204" pitchFamily="34" charset="0"/>
              </a:rPr>
              <a:t>l. </a:t>
            </a:r>
            <a:r>
              <a:rPr lang="en-US" sz="1800" dirty="0">
                <a:solidFill>
                  <a:schemeClr val="accent2">
                    <a:lumMod val="75000"/>
                  </a:schemeClr>
                </a:solidFill>
                <a:latin typeface="Trebuchet MS" panose="020B0603020202020204" pitchFamily="34" charset="0"/>
                <a:ea typeface="Calibri" panose="020F0502020204030204" pitchFamily="34" charset="0"/>
              </a:rPr>
              <a:t>appropriate systems, procedures relevant to the product, such as underwriting, pricing, reinsurance,  claims management are in place.</a:t>
            </a:r>
          </a:p>
          <a:p>
            <a:pPr lvl="1"/>
            <a:r>
              <a:rPr lang="en-US" sz="2400" dirty="0">
                <a:solidFill>
                  <a:srgbClr val="000000">
                    <a:hueOff val="0"/>
                    <a:satOff val="0"/>
                    <a:lumOff val="0"/>
                    <a:alphaOff val="0"/>
                  </a:srgbClr>
                </a:solidFill>
                <a:latin typeface="Trebuchet MS" panose="020B0603020202020204" pitchFamily="34" charset="0"/>
              </a:rPr>
              <a:t>(2) System and Control</a:t>
            </a:r>
          </a:p>
          <a:p>
            <a:pPr lvl="3"/>
            <a:r>
              <a:rPr lang="en-US" sz="1800" dirty="0">
                <a:solidFill>
                  <a:srgbClr val="000000">
                    <a:hueOff val="0"/>
                    <a:satOff val="0"/>
                    <a:lumOff val="0"/>
                    <a:alphaOff val="0"/>
                  </a:srgbClr>
                </a:solidFill>
                <a:latin typeface="Trebuchet MS" panose="020B0603020202020204" pitchFamily="34" charset="0"/>
              </a:rPr>
              <a:t>(a): </a:t>
            </a:r>
            <a:r>
              <a:rPr lang="en-US" sz="1800" dirty="0">
                <a:solidFill>
                  <a:schemeClr val="accent2">
                    <a:lumMod val="75000"/>
                  </a:schemeClr>
                </a:solidFill>
                <a:latin typeface="Trebuchet MS" panose="020B0603020202020204" pitchFamily="34" charset="0"/>
              </a:rPr>
              <a:t>PMC shall recommend</a:t>
            </a:r>
            <a:r>
              <a:rPr lang="en-US" sz="1800" dirty="0">
                <a:solidFill>
                  <a:srgbClr val="000000">
                    <a:hueOff val="0"/>
                    <a:satOff val="0"/>
                    <a:lumOff val="0"/>
                    <a:alphaOff val="0"/>
                  </a:srgbClr>
                </a:solidFill>
                <a:latin typeface="Trebuchet MS" panose="020B0603020202020204" pitchFamily="34" charset="0"/>
              </a:rPr>
              <a:t> the launch of approved insurance products, </a:t>
            </a:r>
            <a:r>
              <a:rPr lang="en-US" sz="1800" dirty="0">
                <a:solidFill>
                  <a:schemeClr val="accent2">
                    <a:lumMod val="75000"/>
                  </a:schemeClr>
                </a:solidFill>
                <a:latin typeface="Trebuchet MS" panose="020B0603020202020204" pitchFamily="34" charset="0"/>
              </a:rPr>
              <a:t>only after ensuring that all the processes, suitable infrastructure, system requirements and standard operating procedures are in place</a:t>
            </a:r>
            <a:r>
              <a:rPr lang="en-US" sz="1800" dirty="0">
                <a:solidFill>
                  <a:srgbClr val="000000">
                    <a:hueOff val="0"/>
                    <a:satOff val="0"/>
                    <a:lumOff val="0"/>
                    <a:alphaOff val="0"/>
                  </a:srgbClr>
                </a:solidFill>
                <a:latin typeface="Trebuchet MS" panose="020B0603020202020204" pitchFamily="34" charset="0"/>
              </a:rPr>
              <a:t> on an ongoing basis </a:t>
            </a:r>
            <a:r>
              <a:rPr lang="en-US" sz="1800" dirty="0">
                <a:solidFill>
                  <a:schemeClr val="accent2">
                    <a:lumMod val="75000"/>
                  </a:schemeClr>
                </a:solidFill>
                <a:latin typeface="Trebuchet MS" panose="020B0603020202020204" pitchFamily="34" charset="0"/>
              </a:rPr>
              <a:t>from policy issuance to claim settlement</a:t>
            </a:r>
            <a:r>
              <a:rPr lang="en-US" sz="1800" dirty="0">
                <a:solidFill>
                  <a:srgbClr val="000000">
                    <a:hueOff val="0"/>
                    <a:satOff val="0"/>
                    <a:lumOff val="0"/>
                    <a:alphaOff val="0"/>
                  </a:srgbClr>
                </a:solidFill>
                <a:latin typeface="Trebuchet MS" panose="020B0603020202020204" pitchFamily="34" charset="0"/>
              </a:rPr>
              <a:t>, including determination of reserves &amp; solvency margin and for seamless operations of the insurer </a:t>
            </a:r>
            <a:r>
              <a:rPr lang="en-US" sz="1800" dirty="0">
                <a:solidFill>
                  <a:schemeClr val="accent2">
                    <a:lumMod val="75000"/>
                  </a:schemeClr>
                </a:solidFill>
                <a:latin typeface="Trebuchet MS" panose="020B0603020202020204" pitchFamily="34" charset="0"/>
              </a:rPr>
              <a:t>including policyholders’ servicing on a day-to-day basis</a:t>
            </a:r>
            <a:r>
              <a:rPr lang="en-US" sz="1800" dirty="0">
                <a:solidFill>
                  <a:srgbClr val="000000">
                    <a:hueOff val="0"/>
                    <a:satOff val="0"/>
                    <a:lumOff val="0"/>
                    <a:alphaOff val="0"/>
                  </a:srgbClr>
                </a:solidFill>
                <a:latin typeface="Trebuchet MS" panose="020B0603020202020204" pitchFamily="34" charset="0"/>
              </a:rPr>
              <a:t>.</a:t>
            </a:r>
          </a:p>
          <a:p>
            <a:pPr lvl="4"/>
            <a:endParaRPr lang="en-US" sz="1800" dirty="0">
              <a:solidFill>
                <a:schemeClr val="accent2">
                  <a:lumMod val="75000"/>
                </a:schemeClr>
              </a:solidFill>
              <a:latin typeface="Trebuchet MS" panose="020B0603020202020204" pitchFamily="34" charset="0"/>
              <a:ea typeface="Calibri" panose="020F0502020204030204" pitchFamily="34" charset="0"/>
            </a:endParaRPr>
          </a:p>
          <a:p>
            <a:pPr lvl="4"/>
            <a:endParaRPr lang="en-US" sz="1800" dirty="0">
              <a:solidFill>
                <a:schemeClr val="accent2">
                  <a:lumMod val="75000"/>
                </a:schemeClr>
              </a:solidFill>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3501284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2800" b="1" dirty="0">
                <a:solidFill>
                  <a:schemeClr val="tx1"/>
                </a:solidFill>
                <a:latin typeface="Trebuchet MS" panose="020B0603020202020204" pitchFamily="34" charset="0"/>
              </a:rPr>
              <a:t>Master Circular on IRDAI (Insurance Products) Regulations 2024- Health Insurance</a:t>
            </a:r>
            <a:endParaRPr lang="en-US" altLang="en-US" sz="2800" b="1" dirty="0">
              <a:solidFill>
                <a:schemeClr val="tx1"/>
              </a:solidFill>
              <a:latin typeface="Trebuchet MS" panose="020B0603020202020204" pitchFamily="34" charset="0"/>
            </a:endParaRPr>
          </a:p>
          <a:p>
            <a:pPr algn="l"/>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324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800" dirty="0">
                <a:latin typeface="Trebuchet MS" panose="020B0603020202020204" pitchFamily="34" charset="0"/>
                <a:ea typeface="Calibri" panose="020F0502020204030204" pitchFamily="34" charset="0"/>
              </a:rPr>
              <a:t>Chapter II: Broad Requirements to be complied with by the Insurer in Health Insurance Business</a:t>
            </a:r>
          </a:p>
          <a:p>
            <a:pPr lvl="1"/>
            <a:r>
              <a:rPr lang="en-US" sz="2600" dirty="0">
                <a:latin typeface="Trebuchet MS" panose="020B0603020202020204" pitchFamily="34" charset="0"/>
                <a:ea typeface="Calibri" panose="020F0502020204030204" pitchFamily="34" charset="0"/>
              </a:rPr>
              <a:t>A. General Principles</a:t>
            </a:r>
          </a:p>
          <a:p>
            <a:pPr lvl="3"/>
            <a:r>
              <a:rPr lang="en-US" sz="2200" dirty="0">
                <a:latin typeface="Trebuchet MS" panose="020B0603020202020204" pitchFamily="34" charset="0"/>
                <a:ea typeface="Calibri" panose="020F0502020204030204" pitchFamily="34" charset="0"/>
              </a:rPr>
              <a:t>(I.) All Insurers shall ensure the following Principles while conducting Health Insurance Business</a:t>
            </a:r>
          </a:p>
          <a:p>
            <a:pPr lvl="4"/>
            <a:r>
              <a:rPr lang="en-US" altLang="en-US" dirty="0">
                <a:solidFill>
                  <a:srgbClr val="000000">
                    <a:hueOff val="0"/>
                    <a:satOff val="0"/>
                    <a:lumOff val="0"/>
                    <a:alphaOff val="0"/>
                  </a:srgbClr>
                </a:solidFill>
                <a:latin typeface="Trebuchet MS" panose="020B0603020202020204" pitchFamily="34" charset="0"/>
              </a:rPr>
              <a:t>(2) </a:t>
            </a:r>
            <a:r>
              <a:rPr lang="en-US" altLang="en-US" dirty="0">
                <a:solidFill>
                  <a:schemeClr val="accent2">
                    <a:lumMod val="75000"/>
                  </a:schemeClr>
                </a:solidFill>
                <a:latin typeface="Trebuchet MS" panose="020B0603020202020204" pitchFamily="34" charset="0"/>
              </a:rPr>
              <a:t>Have in place board approved policy on quality standards and benchmarks for empanelment of Hospitals and Health Care Providers</a:t>
            </a:r>
            <a:r>
              <a:rPr lang="en-US" altLang="en-US" dirty="0">
                <a:solidFill>
                  <a:srgbClr val="000000">
                    <a:hueOff val="0"/>
                    <a:satOff val="0"/>
                    <a:lumOff val="0"/>
                    <a:alphaOff val="0"/>
                  </a:srgbClr>
                </a:solidFill>
                <a:latin typeface="Trebuchet MS" panose="020B0603020202020204" pitchFamily="34" charset="0"/>
              </a:rPr>
              <a:t>: </a:t>
            </a:r>
          </a:p>
          <a:p>
            <a:pPr lvl="4"/>
            <a:r>
              <a:rPr lang="en-US" dirty="0">
                <a:latin typeface="Trebuchet MS" panose="020B0603020202020204" pitchFamily="34" charset="0"/>
                <a:ea typeface="Calibri" panose="020F0502020204030204" pitchFamily="34" charset="0"/>
              </a:rPr>
              <a:t>(6) Training</a:t>
            </a:r>
            <a:r>
              <a:rPr lang="en-US" dirty="0">
                <a:solidFill>
                  <a:schemeClr val="accent2">
                    <a:lumMod val="75000"/>
                  </a:schemeClr>
                </a:solidFill>
                <a:latin typeface="Trebuchet MS" panose="020B0603020202020204" pitchFamily="34" charset="0"/>
                <a:ea typeface="Calibri" panose="020F0502020204030204" pitchFamily="34" charset="0"/>
              </a:rPr>
              <a:t>: Provide periodical training to Intermediaries, distribution channels and employees of the Insurers on their products (existing and new), </a:t>
            </a:r>
            <a:r>
              <a:rPr lang="en-US" dirty="0">
                <a:latin typeface="Trebuchet MS" panose="020B0603020202020204" pitchFamily="34" charset="0"/>
                <a:ea typeface="Calibri" panose="020F0502020204030204" pitchFamily="34" charset="0"/>
              </a:rPr>
              <a:t>TATs in policy servicing, changes in the regulations etc.</a:t>
            </a:r>
          </a:p>
          <a:p>
            <a:pPr lvl="4"/>
            <a:endParaRPr lang="en-US" sz="2200" dirty="0">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22373107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2800" b="1" dirty="0">
                <a:solidFill>
                  <a:schemeClr val="tx1"/>
                </a:solidFill>
                <a:latin typeface="Trebuchet MS" panose="020B0603020202020204" pitchFamily="34" charset="0"/>
              </a:rPr>
              <a:t>Master Circular on IRDAI (Insurance Products) Regulations 2024- Health Insurance</a:t>
            </a:r>
            <a:endParaRPr lang="en-US" altLang="en-US" sz="2800" b="1" dirty="0">
              <a:solidFill>
                <a:schemeClr val="tx1"/>
              </a:solidFill>
              <a:latin typeface="Trebuchet MS" panose="020B0603020202020204" pitchFamily="34" charset="0"/>
            </a:endParaRPr>
          </a:p>
          <a:p>
            <a:pPr algn="l"/>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324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Chapter II: Broad Requirements to be complied with by the Insurer in Health Insurance Business</a:t>
            </a:r>
            <a:endParaRPr lang="en-US" sz="1800" dirty="0">
              <a:latin typeface="Trebuchet MS" panose="020B0603020202020204" pitchFamily="34" charset="0"/>
              <a:ea typeface="Calibri" panose="020F0502020204030204" pitchFamily="34" charset="0"/>
            </a:endParaRPr>
          </a:p>
          <a:p>
            <a:pPr lvl="1"/>
            <a:r>
              <a:rPr lang="en-US" sz="2400" dirty="0">
                <a:latin typeface="Trebuchet MS" panose="020B0603020202020204" pitchFamily="34" charset="0"/>
                <a:ea typeface="Calibri" panose="020F0502020204030204" pitchFamily="34" charset="0"/>
              </a:rPr>
              <a:t>D. Product Filing</a:t>
            </a:r>
          </a:p>
          <a:p>
            <a:pPr lvl="2"/>
            <a:r>
              <a:rPr lang="en-US" sz="2200" dirty="0">
                <a:latin typeface="Trebuchet MS" panose="020B0603020202020204" pitchFamily="34" charset="0"/>
                <a:ea typeface="Calibri" panose="020F0502020204030204" pitchFamily="34" charset="0"/>
              </a:rPr>
              <a:t>I. Product Filing Procedure with PMC</a:t>
            </a:r>
          </a:p>
          <a:p>
            <a:pPr lvl="3"/>
            <a:r>
              <a:rPr lang="en-US" sz="1900" dirty="0">
                <a:latin typeface="Trebuchet MS" panose="020B0603020202020204" pitchFamily="34" charset="0"/>
                <a:ea typeface="Calibri" panose="020F0502020204030204" pitchFamily="34" charset="0"/>
              </a:rPr>
              <a:t>1. </a:t>
            </a:r>
            <a:r>
              <a:rPr lang="en-US" sz="1900" dirty="0">
                <a:solidFill>
                  <a:schemeClr val="accent2">
                    <a:lumMod val="75000"/>
                  </a:schemeClr>
                </a:solidFill>
                <a:latin typeface="Trebuchet MS" panose="020B0603020202020204" pitchFamily="34" charset="0"/>
                <a:ea typeface="Calibri" panose="020F0502020204030204" pitchFamily="34" charset="0"/>
              </a:rPr>
              <a:t>Any new product </a:t>
            </a:r>
            <a:r>
              <a:rPr lang="en-US" sz="1900" dirty="0">
                <a:latin typeface="Trebuchet MS" panose="020B0603020202020204" pitchFamily="34" charset="0"/>
                <a:ea typeface="Calibri" panose="020F0502020204030204" pitchFamily="34" charset="0"/>
              </a:rPr>
              <a:t>or Rider or Add-on or modification of an existing Individual product or Rider or Add-on </a:t>
            </a:r>
            <a:r>
              <a:rPr lang="en-US" sz="1900" dirty="0">
                <a:solidFill>
                  <a:schemeClr val="accent2">
                    <a:lumMod val="75000"/>
                  </a:schemeClr>
                </a:solidFill>
                <a:latin typeface="Trebuchet MS" panose="020B0603020202020204" pitchFamily="34" charset="0"/>
                <a:ea typeface="Calibri" panose="020F0502020204030204" pitchFamily="34" charset="0"/>
              </a:rPr>
              <a:t>shall be approved by the PMC </a:t>
            </a:r>
            <a:r>
              <a:rPr lang="en-US" sz="1900" dirty="0">
                <a:latin typeface="Trebuchet MS" panose="020B0603020202020204" pitchFamily="34" charset="0"/>
                <a:ea typeface="Calibri" panose="020F0502020204030204" pitchFamily="34" charset="0"/>
              </a:rPr>
              <a:t>of the Insurer.</a:t>
            </a:r>
          </a:p>
          <a:p>
            <a:pPr lvl="3"/>
            <a:r>
              <a:rPr lang="en-US" sz="1900" dirty="0">
                <a:latin typeface="Trebuchet MS" panose="020B0603020202020204" pitchFamily="34" charset="0"/>
                <a:ea typeface="Calibri" panose="020F0502020204030204" pitchFamily="34" charset="0"/>
              </a:rPr>
              <a:t>2. Insurers shall file the proposed name of the product, date of approval by PMC as per the Format at Annexure-2 and shall </a:t>
            </a:r>
            <a:r>
              <a:rPr lang="en-US" sz="1900" dirty="0">
                <a:solidFill>
                  <a:schemeClr val="accent2">
                    <a:lumMod val="75000"/>
                  </a:schemeClr>
                </a:solidFill>
                <a:latin typeface="Trebuchet MS" panose="020B0603020202020204" pitchFamily="34" charset="0"/>
                <a:ea typeface="Calibri" panose="020F0502020204030204" pitchFamily="34" charset="0"/>
              </a:rPr>
              <a:t>obtain the Unique Identification Number (UIN).</a:t>
            </a:r>
            <a:r>
              <a:rPr lang="en-US" sz="1900" dirty="0">
                <a:latin typeface="Trebuchet MS" panose="020B0603020202020204" pitchFamily="34" charset="0"/>
                <a:ea typeface="Calibri" panose="020F0502020204030204" pitchFamily="34" charset="0"/>
              </a:rPr>
              <a:t> However, Life insurers may obtain UIN as per the procedure applicable to Life insurance products.</a:t>
            </a:r>
          </a:p>
          <a:p>
            <a:pPr lvl="3"/>
            <a:r>
              <a:rPr lang="en-US" sz="1900" dirty="0">
                <a:latin typeface="Trebuchet MS" panose="020B0603020202020204" pitchFamily="34" charset="0"/>
                <a:ea typeface="Calibri" panose="020F0502020204030204" pitchFamily="34" charset="0"/>
              </a:rPr>
              <a:t>3. Insurers shall </a:t>
            </a:r>
            <a:r>
              <a:rPr lang="en-US" sz="1900" dirty="0">
                <a:solidFill>
                  <a:schemeClr val="accent2">
                    <a:lumMod val="75000"/>
                  </a:schemeClr>
                </a:solidFill>
                <a:latin typeface="Trebuchet MS" panose="020B0603020202020204" pitchFamily="34" charset="0"/>
                <a:ea typeface="Calibri" panose="020F0502020204030204" pitchFamily="34" charset="0"/>
              </a:rPr>
              <a:t>maintain details </a:t>
            </a:r>
            <a:r>
              <a:rPr lang="en-US" sz="1900" dirty="0">
                <a:latin typeface="Trebuchet MS" panose="020B0603020202020204" pitchFamily="34" charset="0"/>
                <a:ea typeface="Calibri" panose="020F0502020204030204" pitchFamily="34" charset="0"/>
              </a:rPr>
              <a:t>of the</a:t>
            </a:r>
          </a:p>
          <a:p>
            <a:pPr lvl="4"/>
            <a:r>
              <a:rPr lang="en-US" dirty="0">
                <a:latin typeface="Trebuchet MS" panose="020B0603020202020204" pitchFamily="34" charset="0"/>
                <a:ea typeface="Calibri" panose="020F0502020204030204" pitchFamily="34" charset="0"/>
              </a:rPr>
              <a:t>(a) </a:t>
            </a:r>
            <a:r>
              <a:rPr lang="en-US" dirty="0">
                <a:solidFill>
                  <a:schemeClr val="accent2">
                    <a:lumMod val="75000"/>
                  </a:schemeClr>
                </a:solidFill>
                <a:latin typeface="Trebuchet MS" panose="020B0603020202020204" pitchFamily="34" charset="0"/>
                <a:ea typeface="Calibri" panose="020F0502020204030204" pitchFamily="34" charset="0"/>
              </a:rPr>
              <a:t>individual products /Riders/Add-Ons in the specified Form </a:t>
            </a:r>
            <a:r>
              <a:rPr lang="en-US" dirty="0">
                <a:latin typeface="Trebuchet MS" panose="020B0603020202020204" pitchFamily="34" charset="0"/>
                <a:ea typeface="Calibri" panose="020F0502020204030204" pitchFamily="34" charset="0"/>
              </a:rPr>
              <a:t>- IRDAI –HIP (Annexure - 3).</a:t>
            </a:r>
          </a:p>
        </p:txBody>
      </p:sp>
    </p:spTree>
    <p:extLst>
      <p:ext uri="{BB962C8B-B14F-4D97-AF65-F5344CB8AC3E}">
        <p14:creationId xmlns:p14="http://schemas.microsoft.com/office/powerpoint/2010/main" val="2585047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2800" b="1" dirty="0">
                <a:solidFill>
                  <a:schemeClr val="tx1"/>
                </a:solidFill>
                <a:latin typeface="Trebuchet MS" panose="020B0603020202020204" pitchFamily="34" charset="0"/>
              </a:rPr>
              <a:t>Master Circular on IRDAI (Insurance Products) Regulations 2024- Health Insurance</a:t>
            </a:r>
            <a:endParaRPr lang="en-US" altLang="en-US" sz="2800" b="1" dirty="0">
              <a:solidFill>
                <a:schemeClr val="tx1"/>
              </a:solidFill>
              <a:latin typeface="Trebuchet MS" panose="020B0603020202020204" pitchFamily="34" charset="0"/>
            </a:endParaRPr>
          </a:p>
          <a:p>
            <a:pPr algn="l"/>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324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Annexure 3 - Forms for Product Filing</a:t>
            </a:r>
            <a:endParaRPr lang="en-US" sz="1800" dirty="0">
              <a:latin typeface="Trebuchet MS" panose="020B0603020202020204" pitchFamily="34" charset="0"/>
              <a:ea typeface="Calibri" panose="020F0502020204030204" pitchFamily="34" charset="0"/>
            </a:endParaRPr>
          </a:p>
          <a:p>
            <a:pPr lvl="1"/>
            <a:r>
              <a:rPr lang="en-US" sz="2400" dirty="0">
                <a:latin typeface="Trebuchet MS" panose="020B0603020202020204" pitchFamily="34" charset="0"/>
                <a:ea typeface="Calibri" panose="020F0502020204030204" pitchFamily="34" charset="0"/>
              </a:rPr>
              <a:t>1. </a:t>
            </a:r>
            <a:r>
              <a:rPr lang="en-US" sz="2400" u="sng" dirty="0">
                <a:latin typeface="Trebuchet MS" panose="020B0603020202020204" pitchFamily="34" charset="0"/>
                <a:ea typeface="Calibri" panose="020F0502020204030204" pitchFamily="34" charset="0"/>
              </a:rPr>
              <a:t>Description of Use and File Procedure - </a:t>
            </a:r>
          </a:p>
          <a:p>
            <a:pPr lvl="2"/>
            <a:r>
              <a:rPr lang="en-US" sz="2000" dirty="0">
                <a:latin typeface="Trebuchet MS" panose="020B0603020202020204" pitchFamily="34" charset="0"/>
                <a:ea typeface="Calibri" panose="020F0502020204030204" pitchFamily="34" charset="0"/>
              </a:rPr>
              <a:t>(a) An insurer, who wishes to introduce a new product/modification of existing product, shall file the form </a:t>
            </a:r>
            <a:r>
              <a:rPr lang="en-US" sz="2000" dirty="0">
                <a:solidFill>
                  <a:schemeClr val="accent2">
                    <a:lumMod val="75000"/>
                  </a:schemeClr>
                </a:solidFill>
                <a:latin typeface="Trebuchet MS" panose="020B0603020202020204" pitchFamily="34" charset="0"/>
                <a:ea typeface="Calibri" panose="020F0502020204030204" pitchFamily="34" charset="0"/>
              </a:rPr>
              <a:t>IRDAI-HIP</a:t>
            </a:r>
            <a:r>
              <a:rPr lang="en-US" sz="2000" dirty="0">
                <a:latin typeface="Trebuchet MS" panose="020B0603020202020204" pitchFamily="34" charset="0"/>
                <a:ea typeface="Calibri" panose="020F0502020204030204" pitchFamily="34" charset="0"/>
              </a:rPr>
              <a:t> annexed herewith. </a:t>
            </a:r>
          </a:p>
          <a:p>
            <a:pPr lvl="2"/>
            <a:r>
              <a:rPr lang="en-US" sz="2000" dirty="0">
                <a:latin typeface="Trebuchet MS" panose="020B0603020202020204" pitchFamily="34" charset="0"/>
                <a:ea typeface="Calibri" panose="020F0502020204030204" pitchFamily="34" charset="0"/>
              </a:rPr>
              <a:t>(c) Every product other than Govt Schemes shall be supported by the </a:t>
            </a:r>
            <a:r>
              <a:rPr lang="en-US" sz="2000" dirty="0">
                <a:solidFill>
                  <a:schemeClr val="accent2">
                    <a:lumMod val="75000"/>
                  </a:schemeClr>
                </a:solidFill>
                <a:latin typeface="Trebuchet MS" panose="020B0603020202020204" pitchFamily="34" charset="0"/>
                <a:ea typeface="Calibri" panose="020F0502020204030204" pitchFamily="34" charset="0"/>
              </a:rPr>
              <a:t>technical note</a:t>
            </a:r>
            <a:r>
              <a:rPr lang="en-US" sz="2000" dirty="0">
                <a:latin typeface="Trebuchet MS" panose="020B0603020202020204" pitchFamily="34" charset="0"/>
                <a:ea typeface="Calibri" panose="020F0502020204030204" pitchFamily="34" charset="0"/>
              </a:rPr>
              <a:t> of the appointed actuary substantiating the pricing of the product. </a:t>
            </a:r>
            <a:endParaRPr lang="en-US" sz="2400" dirty="0">
              <a:latin typeface="Trebuchet MS" panose="020B0603020202020204" pitchFamily="34" charset="0"/>
              <a:ea typeface="Calibri" panose="020F0502020204030204" pitchFamily="34" charset="0"/>
            </a:endParaRPr>
          </a:p>
          <a:p>
            <a:pPr lvl="1"/>
            <a:r>
              <a:rPr lang="en-US" sz="2400" dirty="0">
                <a:latin typeface="Trebuchet MS" panose="020B0603020202020204" pitchFamily="34" charset="0"/>
                <a:ea typeface="Calibri" panose="020F0502020204030204" pitchFamily="34" charset="0"/>
              </a:rPr>
              <a:t>2. Procedure to be followed for filing products - </a:t>
            </a:r>
          </a:p>
          <a:p>
            <a:pPr lvl="2"/>
            <a:r>
              <a:rPr lang="en-US" sz="2000" dirty="0">
                <a:latin typeface="Trebuchet MS" panose="020B0603020202020204" pitchFamily="34" charset="0"/>
                <a:ea typeface="Calibri" panose="020F0502020204030204" pitchFamily="34" charset="0"/>
              </a:rPr>
              <a:t>(a) The Application is divided into the following sections. </a:t>
            </a:r>
          </a:p>
          <a:p>
            <a:pPr lvl="3"/>
            <a:r>
              <a:rPr lang="en-US" sz="1800" dirty="0">
                <a:latin typeface="Trebuchet MS" panose="020B0603020202020204" pitchFamily="34" charset="0"/>
                <a:ea typeface="Calibri" panose="020F0502020204030204" pitchFamily="34" charset="0"/>
              </a:rPr>
              <a:t>(I) General Information </a:t>
            </a:r>
          </a:p>
          <a:p>
            <a:pPr lvl="3"/>
            <a:r>
              <a:rPr lang="en-US" sz="1800" dirty="0">
                <a:latin typeface="Trebuchet MS" panose="020B0603020202020204" pitchFamily="34" charset="0"/>
                <a:ea typeface="Calibri" panose="020F0502020204030204" pitchFamily="34" charset="0"/>
              </a:rPr>
              <a:t>(II) General Terms and Conditions </a:t>
            </a:r>
          </a:p>
          <a:p>
            <a:pPr lvl="3"/>
            <a:r>
              <a:rPr lang="en-US" sz="1800" dirty="0">
                <a:latin typeface="Trebuchet MS" panose="020B0603020202020204" pitchFamily="34" charset="0"/>
                <a:ea typeface="Calibri" panose="020F0502020204030204" pitchFamily="34" charset="0"/>
              </a:rPr>
              <a:t>(III) Benefit Structure - Product.[This section shall describe the various contingencies under which the benefits would be payable and how these would be determined-please do not refer to any other document which is enclosed along with this] 	</a:t>
            </a:r>
          </a:p>
          <a:p>
            <a:pPr lvl="3"/>
            <a:r>
              <a:rPr lang="en-US" sz="1800" dirty="0">
                <a:latin typeface="Trebuchet MS" panose="020B0603020202020204" pitchFamily="34" charset="0"/>
                <a:ea typeface="Calibri" panose="020F0502020204030204" pitchFamily="34" charset="0"/>
              </a:rPr>
              <a:t>(IV) Underwriting - Selection of Risks [This section should discuss how the different segments of the population will be dealt with for the purpose of underwriting</a:t>
            </a:r>
          </a:p>
        </p:txBody>
      </p:sp>
    </p:spTree>
    <p:extLst>
      <p:ext uri="{BB962C8B-B14F-4D97-AF65-F5344CB8AC3E}">
        <p14:creationId xmlns:p14="http://schemas.microsoft.com/office/powerpoint/2010/main" val="287446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2800" b="1" dirty="0">
                <a:solidFill>
                  <a:schemeClr val="tx1"/>
                </a:solidFill>
                <a:latin typeface="Trebuchet MS" panose="020B0603020202020204" pitchFamily="34" charset="0"/>
              </a:rPr>
              <a:t>Master Circular on IRDAI (Insurance Products) Regulations 2024- Health Insurance</a:t>
            </a:r>
            <a:endParaRPr lang="en-US" altLang="en-US" sz="2800" b="1" dirty="0">
              <a:solidFill>
                <a:schemeClr val="tx1"/>
              </a:solidFill>
              <a:latin typeface="Trebuchet MS" panose="020B0603020202020204" pitchFamily="34" charset="0"/>
            </a:endParaRPr>
          </a:p>
          <a:p>
            <a:pPr algn="l"/>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324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Annexure 3 - Forms for Product Filing</a:t>
            </a:r>
            <a:endParaRPr lang="en-US" sz="1800" dirty="0">
              <a:latin typeface="Trebuchet MS" panose="020B0603020202020204" pitchFamily="34" charset="0"/>
              <a:ea typeface="Calibri" panose="020F0502020204030204" pitchFamily="34" charset="0"/>
            </a:endParaRPr>
          </a:p>
          <a:p>
            <a:pPr lvl="1"/>
            <a:r>
              <a:rPr lang="en-US" sz="2400" dirty="0">
                <a:latin typeface="Trebuchet MS" panose="020B0603020202020204" pitchFamily="34" charset="0"/>
                <a:ea typeface="Calibri" panose="020F0502020204030204" pitchFamily="34" charset="0"/>
              </a:rPr>
              <a:t>2. Procedure to be followed for filing products (Contd.)- </a:t>
            </a:r>
          </a:p>
          <a:p>
            <a:pPr lvl="3"/>
            <a:r>
              <a:rPr lang="en-US" sz="1800" dirty="0">
                <a:latin typeface="Trebuchet MS" panose="020B0603020202020204" pitchFamily="34" charset="0"/>
                <a:ea typeface="Calibri" panose="020F0502020204030204" pitchFamily="34" charset="0"/>
              </a:rPr>
              <a:t>(V) Other Terms </a:t>
            </a:r>
          </a:p>
          <a:p>
            <a:pPr lvl="3"/>
            <a:r>
              <a:rPr lang="en-US" sz="1800" dirty="0">
                <a:latin typeface="Trebuchet MS" panose="020B0603020202020204" pitchFamily="34" charset="0"/>
                <a:ea typeface="Calibri" panose="020F0502020204030204" pitchFamily="34" charset="0"/>
              </a:rPr>
              <a:t>(VI) Distribution Channels </a:t>
            </a:r>
          </a:p>
          <a:p>
            <a:pPr lvl="3"/>
            <a:r>
              <a:rPr lang="en-US" sz="1800" dirty="0">
                <a:latin typeface="Trebuchet MS" panose="020B0603020202020204" pitchFamily="34" charset="0"/>
                <a:ea typeface="Calibri" panose="020F0502020204030204" pitchFamily="34" charset="0"/>
              </a:rPr>
              <a:t>(VII) Reinsurance arrangements </a:t>
            </a:r>
          </a:p>
          <a:p>
            <a:pPr lvl="3"/>
            <a:r>
              <a:rPr lang="en-US" sz="1800" dirty="0">
                <a:latin typeface="Trebuchet MS" panose="020B0603020202020204" pitchFamily="34" charset="0"/>
                <a:ea typeface="Calibri" panose="020F0502020204030204" pitchFamily="34" charset="0"/>
              </a:rPr>
              <a:t>(VIII) Pricing [Premium Loadings &amp; Discounts (Please provide objective and transparent criteria to offer discounts/rebate/Loadings And complete financial justifications by AA to every item referred hereunder.  In case of General and Health Insurers to be also furnished separately in the Technical Note)]</a:t>
            </a:r>
          </a:p>
          <a:p>
            <a:pPr lvl="4"/>
            <a:r>
              <a:rPr lang="en-US" sz="1500" dirty="0">
                <a:latin typeface="Trebuchet MS" panose="020B0603020202020204" pitchFamily="34" charset="0"/>
                <a:ea typeface="Calibri" panose="020F0502020204030204" pitchFamily="34" charset="0"/>
              </a:rPr>
              <a:t>8.36 - Results of Financial Projections/Sensitivity Analysis: [The profit margins should be shown for various model points for base, optimistic and pessimistic scenarios in a tabular format below. The definition of profit margin should be taken as the present value of net profits to the p.v of premiums. Please specify assumptions made in each scenario. For terms less than or equal to one year loss ratio may be used and for terms more than one year, profit margin may be used.] </a:t>
            </a:r>
          </a:p>
        </p:txBody>
      </p:sp>
    </p:spTree>
    <p:extLst>
      <p:ext uri="{BB962C8B-B14F-4D97-AF65-F5344CB8AC3E}">
        <p14:creationId xmlns:p14="http://schemas.microsoft.com/office/powerpoint/2010/main" val="1618286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2800" b="1" dirty="0">
                <a:solidFill>
                  <a:schemeClr val="tx1"/>
                </a:solidFill>
                <a:latin typeface="Trebuchet MS" panose="020B0603020202020204" pitchFamily="34" charset="0"/>
              </a:rPr>
              <a:t>Master Circular on IRDAI (Insurance Products) Regulations 2024- Health Insurance</a:t>
            </a:r>
            <a:endParaRPr lang="en-US" altLang="en-US" sz="2800" b="1" dirty="0">
              <a:solidFill>
                <a:schemeClr val="tx1"/>
              </a:solidFill>
              <a:latin typeface="Trebuchet MS" panose="020B0603020202020204" pitchFamily="34" charset="0"/>
            </a:endParaRPr>
          </a:p>
          <a:p>
            <a:pPr algn="l"/>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324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Annexure 3 - Forms for Product Filing</a:t>
            </a:r>
            <a:endParaRPr lang="en-US" sz="1800" dirty="0">
              <a:latin typeface="Trebuchet MS" panose="020B0603020202020204" pitchFamily="34" charset="0"/>
              <a:ea typeface="Calibri" panose="020F0502020204030204" pitchFamily="34" charset="0"/>
            </a:endParaRPr>
          </a:p>
          <a:p>
            <a:pPr lvl="1"/>
            <a:r>
              <a:rPr lang="en-US" sz="2400" dirty="0">
                <a:latin typeface="Trebuchet MS" panose="020B0603020202020204" pitchFamily="34" charset="0"/>
                <a:ea typeface="Calibri" panose="020F0502020204030204" pitchFamily="34" charset="0"/>
              </a:rPr>
              <a:t>2. Procedure to be followed for filing products (Contd.)- </a:t>
            </a:r>
          </a:p>
          <a:p>
            <a:pPr lvl="3"/>
            <a:r>
              <a:rPr lang="en-US" sz="1800" dirty="0">
                <a:latin typeface="Trebuchet MS" panose="020B0603020202020204" pitchFamily="34" charset="0"/>
                <a:ea typeface="Calibri" panose="020F0502020204030204" pitchFamily="34" charset="0"/>
              </a:rPr>
              <a:t>(ix) Enclosure to Form: IRDAI-HIP  	</a:t>
            </a:r>
          </a:p>
          <a:p>
            <a:pPr lvl="4"/>
            <a:r>
              <a:rPr lang="en-US" sz="1800" dirty="0">
                <a:latin typeface="Trebuchet MS" panose="020B0603020202020204" pitchFamily="34" charset="0"/>
                <a:ea typeface="Calibri" panose="020F0502020204030204" pitchFamily="34" charset="0"/>
              </a:rPr>
              <a:t>9.1 Sales Literature /Prospectus. This is the literature which is to be used by the various distribution channels for selling the products in the market. This shall enumerate all the salient features of the product along with the exclusions applicable for the basic benefits and shall be in compliance with the relevant circulars issued by the Authority at all times). 	</a:t>
            </a:r>
          </a:p>
          <a:p>
            <a:pPr lvl="4"/>
            <a:r>
              <a:rPr lang="en-US" sz="1800" dirty="0">
                <a:latin typeface="Trebuchet MS" panose="020B0603020202020204" pitchFamily="34" charset="0"/>
                <a:ea typeface="Calibri" panose="020F0502020204030204" pitchFamily="34" charset="0"/>
              </a:rPr>
              <a:t>9.2 Policy Document and Policy Schedule: 	</a:t>
            </a:r>
          </a:p>
          <a:p>
            <a:pPr lvl="4"/>
            <a:r>
              <a:rPr lang="en-US" sz="1800" dirty="0">
                <a:latin typeface="Trebuchet MS" panose="020B0603020202020204" pitchFamily="34" charset="0"/>
                <a:ea typeface="Calibri" panose="020F0502020204030204" pitchFamily="34" charset="0"/>
              </a:rPr>
              <a:t>9.3 Technical Note on Pricing in the standard format specified by IRDAI vide circular no. IRDAI/ACT/CIR/MISC/069/04/2021dated 01.04.2021 (Not applicable to Life Insurers): 	</a:t>
            </a:r>
          </a:p>
          <a:p>
            <a:pPr lvl="4"/>
            <a:r>
              <a:rPr lang="en-US" sz="1800" dirty="0">
                <a:latin typeface="Trebuchet MS" panose="020B0603020202020204" pitchFamily="34" charset="0"/>
                <a:ea typeface="Calibri" panose="020F0502020204030204" pitchFamily="34" charset="0"/>
              </a:rPr>
              <a:t>9.4 Proposal form, wherever necessary 	</a:t>
            </a:r>
          </a:p>
          <a:p>
            <a:pPr lvl="4"/>
            <a:r>
              <a:rPr lang="en-US" sz="1800" dirty="0">
                <a:latin typeface="Trebuchet MS" panose="020B0603020202020204" pitchFamily="34" charset="0"/>
                <a:ea typeface="Calibri" panose="020F0502020204030204" pitchFamily="34" charset="0"/>
              </a:rPr>
              <a:t>9.5 Premium Table </a:t>
            </a:r>
            <a:endParaRPr lang="en-US" sz="1500" dirty="0">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2286882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61113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600" kern="0" dirty="0">
                <a:solidFill>
                  <a:schemeClr val="tx1"/>
                </a:solidFill>
                <a:latin typeface="Trebuchet MS" panose="020B0603020202020204" pitchFamily="34" charset="0"/>
              </a:rPr>
              <a:t>Agenda / Contents</a:t>
            </a:r>
            <a:endParaRPr lang="en-US" altLang="en-US" kern="0" dirty="0">
              <a:solidFill>
                <a:schemeClr val="tx1"/>
              </a:solidFill>
              <a:highlight>
                <a:srgbClr val="FFFF00"/>
              </a:highlight>
              <a:latin typeface="Trebuchet MS" panose="020B0603020202020204" pitchFamily="34" charset="0"/>
            </a:endParaRPr>
          </a:p>
        </p:txBody>
      </p:sp>
      <p:sp>
        <p:nvSpPr>
          <p:cNvPr id="4" name="Rectangle 3"/>
          <p:cNvSpPr txBox="1">
            <a:spLocks noChangeArrowheads="1"/>
          </p:cNvSpPr>
          <p:nvPr/>
        </p:nvSpPr>
        <p:spPr>
          <a:xfrm>
            <a:off x="1714499" y="609600"/>
            <a:ext cx="10343647" cy="53312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altLang="en-US" sz="2800" kern="0" dirty="0">
                <a:latin typeface="Trebuchet MS" panose="020B0603020202020204" pitchFamily="34" charset="0"/>
              </a:rPr>
              <a:t>Case Study</a:t>
            </a:r>
          </a:p>
          <a:p>
            <a:pPr lvl="1"/>
            <a:r>
              <a:rPr lang="en-US" altLang="en-US" sz="2400" kern="0" dirty="0">
                <a:latin typeface="Trebuchet MS" panose="020B0603020202020204" pitchFamily="34" charset="0"/>
              </a:rPr>
              <a:t>Overview</a:t>
            </a:r>
          </a:p>
          <a:p>
            <a:pPr lvl="1"/>
            <a:r>
              <a:rPr lang="en-US" altLang="en-US" sz="2400" kern="0" dirty="0">
                <a:latin typeface="Trebuchet MS" panose="020B0603020202020204" pitchFamily="34" charset="0"/>
              </a:rPr>
              <a:t>Questions</a:t>
            </a:r>
          </a:p>
          <a:p>
            <a:pPr lvl="1"/>
            <a:r>
              <a:rPr lang="en-US" altLang="en-US" sz="2400" kern="0" dirty="0">
                <a:latin typeface="Trebuchet MS" panose="020B0603020202020204" pitchFamily="34" charset="0"/>
              </a:rPr>
              <a:t>Problems Statements</a:t>
            </a:r>
          </a:p>
          <a:p>
            <a:r>
              <a:rPr lang="en-US" altLang="en-US" sz="2800" kern="0" dirty="0">
                <a:latin typeface="Trebuchet MS" panose="020B0603020202020204" pitchFamily="34" charset="0"/>
              </a:rPr>
              <a:t>IRDAI Guidelines</a:t>
            </a:r>
          </a:p>
          <a:p>
            <a:pPr lvl="1"/>
            <a:r>
              <a:rPr lang="en-US" altLang="en-US" sz="2400" kern="0" dirty="0">
                <a:latin typeface="Trebuchet MS" panose="020B0603020202020204" pitchFamily="34" charset="0"/>
              </a:rPr>
              <a:t>Overview</a:t>
            </a:r>
          </a:p>
          <a:p>
            <a:pPr lvl="1"/>
            <a:r>
              <a:rPr lang="en-US" altLang="en-US" sz="2400" kern="0" dirty="0">
                <a:latin typeface="Trebuchet MS" panose="020B0603020202020204" pitchFamily="34" charset="0"/>
              </a:rPr>
              <a:t>Reference to Questions and Problem Statements of Case Study</a:t>
            </a:r>
          </a:p>
          <a:p>
            <a:r>
              <a:rPr lang="en-US" altLang="en-US" sz="2800" kern="0" dirty="0">
                <a:latin typeface="Trebuchet MS" panose="020B0603020202020204" pitchFamily="34" charset="0"/>
              </a:rPr>
              <a:t>IAI Professional Guidelines</a:t>
            </a:r>
          </a:p>
          <a:p>
            <a:pPr lvl="1"/>
            <a:r>
              <a:rPr lang="en-US" altLang="en-US" sz="2400" kern="0" dirty="0">
                <a:latin typeface="Trebuchet MS" panose="020B0603020202020204" pitchFamily="34" charset="0"/>
              </a:rPr>
              <a:t>Overview</a:t>
            </a:r>
          </a:p>
          <a:p>
            <a:pPr lvl="1"/>
            <a:r>
              <a:rPr lang="en-US" altLang="en-US" sz="2400" kern="0" dirty="0">
                <a:latin typeface="Trebuchet MS" panose="020B0603020202020204" pitchFamily="34" charset="0"/>
              </a:rPr>
              <a:t>Reference to Questions and Problem Statements of Case Study</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2385907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Master Circular on IRDAI (Insurance Products) Regulations 2024- Health Insurance</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371600" y="1324000"/>
            <a:ext cx="10686547"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Annexure-3 Forms For Product Filing</a:t>
            </a:r>
          </a:p>
          <a:p>
            <a:r>
              <a:rPr lang="en-US" sz="1800" b="0" i="0" u="none" strike="noStrike" baseline="0" dirty="0">
                <a:solidFill>
                  <a:srgbClr val="000000"/>
                </a:solidFill>
                <a:latin typeface="Times New Roman" panose="02020603050405020304" pitchFamily="18" charset="0"/>
              </a:rPr>
              <a:t>2. </a:t>
            </a:r>
            <a:r>
              <a:rPr lang="en-US" sz="1800" b="0" i="0" u="none" strike="noStrike" baseline="0" dirty="0">
                <a:solidFill>
                  <a:srgbClr val="000000"/>
                </a:solidFill>
                <a:latin typeface="Arial" panose="020B0604020202020204" pitchFamily="34" charset="0"/>
              </a:rPr>
              <a:t>Procedure to be followed for filing products - </a:t>
            </a:r>
          </a:p>
          <a:p>
            <a:r>
              <a:rPr lang="en-US" sz="1800" b="0" i="0" u="none" strike="noStrike" baseline="0" dirty="0">
                <a:solidFill>
                  <a:srgbClr val="000000"/>
                </a:solidFill>
                <a:latin typeface="Arial" panose="020B0604020202020204" pitchFamily="34" charset="0"/>
              </a:rPr>
              <a:t>The Insurer shall enclose a certificate from the Chief Compliance Officer, Appointed Actuary, countersigned by the principal officer of the insurer:</a:t>
            </a:r>
            <a:r>
              <a:rPr lang="en-US" sz="1800" i="0" u="none" strike="noStrike" baseline="0" dirty="0">
                <a:solidFill>
                  <a:srgbClr val="000000"/>
                </a:solidFill>
                <a:latin typeface="Arial" panose="020B0604020202020204" pitchFamily="34" charset="0"/>
              </a:rPr>
              <a:t> </a:t>
            </a:r>
          </a:p>
          <a:p>
            <a:r>
              <a:rPr lang="en-US" sz="1800" i="0" u="none" strike="noStrike" baseline="0" dirty="0">
                <a:solidFill>
                  <a:srgbClr val="000000"/>
                </a:solidFill>
                <a:latin typeface="Arial" panose="020B0604020202020204" pitchFamily="34" charset="0"/>
              </a:rPr>
              <a:t>Certificate by Product Management Committee (to be issued by PMC and retained by the insurer)</a:t>
            </a:r>
          </a:p>
          <a:p>
            <a:r>
              <a:rPr lang="en-US" sz="1800" dirty="0">
                <a:solidFill>
                  <a:srgbClr val="000000"/>
                </a:solidFill>
                <a:latin typeface="Arial" panose="020B0604020202020204" pitchFamily="34" charset="0"/>
              </a:rPr>
              <a:t>3. General Instructions</a:t>
            </a:r>
          </a:p>
          <a:p>
            <a:pPr lvl="1"/>
            <a:r>
              <a:rPr lang="en-US" sz="1800" dirty="0">
                <a:solidFill>
                  <a:srgbClr val="000000"/>
                </a:solidFill>
                <a:latin typeface="Arial" panose="020B0604020202020204" pitchFamily="34" charset="0"/>
              </a:rPr>
              <a:t>All items in the Form must be furnished with the relevant details</a:t>
            </a:r>
          </a:p>
          <a:p>
            <a:pPr lvl="1"/>
            <a:r>
              <a:rPr lang="en-US" sz="1800" dirty="0">
                <a:solidFill>
                  <a:srgbClr val="000000"/>
                </a:solidFill>
                <a:latin typeface="Arial" panose="020B0604020202020204" pitchFamily="34" charset="0"/>
              </a:rPr>
              <a:t>The Appointed Actuary shall initial on all the pages of the IRDAI-HIP application form.</a:t>
            </a:r>
            <a:r>
              <a:rPr lang="en-GB" sz="1800" dirty="0">
                <a:solidFill>
                  <a:srgbClr val="000000"/>
                </a:solidFill>
                <a:latin typeface="Arial" panose="020B0604020202020204" pitchFamily="34" charset="0"/>
              </a:rPr>
              <a:t>	</a:t>
            </a:r>
          </a:p>
          <a:p>
            <a:pPr lvl="1"/>
            <a:endParaRPr lang="en-US" sz="1400" b="0" i="0" u="none" strike="noStrike" baseline="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032535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Master Circular on IRDAI (Insurance Products) Regulations 2024- Health Insurance</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371600" y="1324000"/>
            <a:ext cx="10686547"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Annexure-3 Forms For Product Filing - </a:t>
            </a:r>
            <a:r>
              <a:rPr lang="en-US" sz="2600" b="0" i="0" u="none" strike="noStrike" baseline="0" dirty="0">
                <a:solidFill>
                  <a:srgbClr val="000000"/>
                </a:solidFill>
                <a:latin typeface="Trebuchet MS" panose="020B0603020202020204" pitchFamily="34" charset="0"/>
                <a:ea typeface="Calibri" panose="020F0502020204030204" pitchFamily="34" charset="0"/>
              </a:rPr>
              <a:t>Technical Note</a:t>
            </a:r>
            <a:endParaRPr lang="en-US" sz="1800" b="1" i="0" u="none" strike="noStrike" baseline="0" dirty="0">
              <a:latin typeface="Calibri,Bold"/>
            </a:endParaRPr>
          </a:p>
          <a:p>
            <a:pPr lvl="1"/>
            <a:r>
              <a:rPr lang="en-GB" sz="2000" i="0" u="none" strike="noStrike" baseline="0" dirty="0">
                <a:latin typeface="Trebuchet MS" panose="020B0603020202020204" pitchFamily="34" charset="0"/>
              </a:rPr>
              <a:t>Section 1. General Information</a:t>
            </a:r>
            <a:endParaRPr lang="en-US" sz="2000" dirty="0">
              <a:latin typeface="Trebuchet MS" panose="020B0603020202020204" pitchFamily="34" charset="0"/>
            </a:endParaRPr>
          </a:p>
          <a:p>
            <a:pPr lvl="1"/>
            <a:r>
              <a:rPr lang="en-US" sz="2000" i="0" u="none" strike="noStrike" baseline="0" dirty="0">
                <a:latin typeface="Trebuchet MS" panose="020B0603020202020204" pitchFamily="34" charset="0"/>
              </a:rPr>
              <a:t>Section 2. Summary of Benefit Structure</a:t>
            </a:r>
          </a:p>
          <a:p>
            <a:pPr lvl="1"/>
            <a:r>
              <a:rPr lang="en-GB" sz="2000" i="0" u="none" strike="noStrike" baseline="0" dirty="0">
                <a:latin typeface="Trebuchet MS" panose="020B0603020202020204" pitchFamily="34" charset="0"/>
              </a:rPr>
              <a:t>Section 3. Data used</a:t>
            </a:r>
            <a:r>
              <a:rPr lang="en-US" sz="2000" dirty="0">
                <a:latin typeface="Trebuchet MS" panose="020B0603020202020204" pitchFamily="34" charset="0"/>
              </a:rPr>
              <a:t> – Sources, Checks, Adjustments, Experience</a:t>
            </a:r>
          </a:p>
          <a:p>
            <a:pPr lvl="1"/>
            <a:r>
              <a:rPr lang="en-US" sz="2000" i="0" u="none" strike="noStrike" baseline="0" dirty="0">
                <a:latin typeface="Trebuchet MS" panose="020B0603020202020204" pitchFamily="34" charset="0"/>
              </a:rPr>
              <a:t>Section 4. Assumptions and Methodology</a:t>
            </a:r>
          </a:p>
          <a:p>
            <a:pPr lvl="1"/>
            <a:r>
              <a:rPr lang="en-GB" sz="2000" i="0" u="none" strike="noStrike" baseline="0" dirty="0">
                <a:latin typeface="Trebuchet MS" panose="020B0603020202020204" pitchFamily="34" charset="0"/>
              </a:rPr>
              <a:t>Section 5. Rating Factors</a:t>
            </a:r>
            <a:endParaRPr lang="en-US" sz="2000" dirty="0">
              <a:latin typeface="Trebuchet MS" panose="020B0603020202020204" pitchFamily="34" charset="0"/>
            </a:endParaRPr>
          </a:p>
          <a:p>
            <a:pPr lvl="1"/>
            <a:r>
              <a:rPr lang="en-GB" sz="2000" i="0" u="none" strike="noStrike" baseline="0" dirty="0">
                <a:latin typeface="Trebuchet MS" panose="020B0603020202020204" pitchFamily="34" charset="0"/>
              </a:rPr>
              <a:t>Section 6. Gross Premiums</a:t>
            </a:r>
            <a:endParaRPr lang="en-US" sz="2000" i="0" u="none" strike="noStrike" baseline="0" dirty="0">
              <a:latin typeface="Trebuchet MS" panose="020B0603020202020204" pitchFamily="34" charset="0"/>
            </a:endParaRPr>
          </a:p>
          <a:p>
            <a:pPr lvl="1"/>
            <a:r>
              <a:rPr lang="en-GB" sz="2000" i="0" u="none" strike="noStrike" baseline="0" dirty="0">
                <a:latin typeface="Trebuchet MS" panose="020B0603020202020204" pitchFamily="34" charset="0"/>
              </a:rPr>
              <a:t>Section 7. Discounts/loadings/Cancellation &amp; Terminations</a:t>
            </a:r>
            <a:endParaRPr lang="en-US" sz="2000" dirty="0">
              <a:latin typeface="Trebuchet MS" panose="020B0603020202020204" pitchFamily="34" charset="0"/>
            </a:endParaRPr>
          </a:p>
          <a:p>
            <a:pPr lvl="1"/>
            <a:r>
              <a:rPr lang="en-GB" sz="2000" i="0" u="none" strike="noStrike" baseline="0" dirty="0">
                <a:latin typeface="Trebuchet MS" panose="020B0603020202020204" pitchFamily="34" charset="0"/>
              </a:rPr>
              <a:t>Section 8. Business Projections</a:t>
            </a:r>
            <a:endParaRPr lang="en-US" sz="2000" i="0" u="none" strike="noStrike" baseline="0" dirty="0">
              <a:latin typeface="Trebuchet MS" panose="020B0603020202020204" pitchFamily="34" charset="0"/>
            </a:endParaRPr>
          </a:p>
          <a:p>
            <a:pPr lvl="1"/>
            <a:r>
              <a:rPr lang="en-US" sz="2000" i="0" u="none" strike="noStrike" baseline="0" dirty="0">
                <a:latin typeface="Trebuchet MS" panose="020B0603020202020204" pitchFamily="34" charset="0"/>
              </a:rPr>
              <a:t>Section 9. Profit test, Sensitivity/Scenarios test</a:t>
            </a:r>
            <a:endParaRPr lang="en-US" sz="2000" dirty="0">
              <a:latin typeface="Trebuchet MS" panose="020B0603020202020204" pitchFamily="34" charset="0"/>
            </a:endParaRPr>
          </a:p>
          <a:p>
            <a:pPr lvl="1"/>
            <a:r>
              <a:rPr lang="en-GB" sz="2000" i="0" u="none" strike="noStrike" baseline="0" dirty="0">
                <a:latin typeface="Trebuchet MS" panose="020B0603020202020204" pitchFamily="34" charset="0"/>
              </a:rPr>
              <a:t>Section 10. Reserves</a:t>
            </a:r>
            <a:endParaRPr lang="en-US" sz="2000" i="0" u="none" strike="noStrike" baseline="0" dirty="0">
              <a:latin typeface="Trebuchet MS" panose="020B0603020202020204" pitchFamily="34" charset="0"/>
            </a:endParaRPr>
          </a:p>
          <a:p>
            <a:pPr lvl="1"/>
            <a:r>
              <a:rPr lang="en-GB" sz="2000" i="0" u="none" strike="noStrike" baseline="0" dirty="0">
                <a:latin typeface="Trebuchet MS" panose="020B0603020202020204" pitchFamily="34" charset="0"/>
              </a:rPr>
              <a:t>Section 11. Premium tables / rate chart</a:t>
            </a:r>
            <a:endParaRPr lang="en-US" sz="2000" dirty="0">
              <a:latin typeface="Trebuchet MS" panose="020B0603020202020204" pitchFamily="34" charset="0"/>
            </a:endParaRPr>
          </a:p>
          <a:p>
            <a:pPr lvl="1"/>
            <a:r>
              <a:rPr lang="en-US" sz="2000" i="0" u="none" strike="noStrike" baseline="0" dirty="0">
                <a:latin typeface="Trebuchet MS" panose="020B0603020202020204" pitchFamily="34" charset="0"/>
              </a:rPr>
              <a:t>Section 12. Any Other Details</a:t>
            </a:r>
          </a:p>
        </p:txBody>
      </p:sp>
    </p:spTree>
    <p:extLst>
      <p:ext uri="{BB962C8B-B14F-4D97-AF65-F5344CB8AC3E}">
        <p14:creationId xmlns:p14="http://schemas.microsoft.com/office/powerpoint/2010/main" val="3467943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Master Circular on IRDAI (Insurance Products) Regulations 2024- Health Insurance</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371600" y="1324000"/>
            <a:ext cx="10686547"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Annexure-3 Forms For Product Filing - </a:t>
            </a:r>
            <a:r>
              <a:rPr lang="en-US" sz="2600" b="0" i="0" u="none" strike="noStrike" baseline="0" dirty="0">
                <a:solidFill>
                  <a:srgbClr val="000000"/>
                </a:solidFill>
                <a:latin typeface="Trebuchet MS" panose="020B0603020202020204" pitchFamily="34" charset="0"/>
                <a:ea typeface="Calibri" panose="020F0502020204030204" pitchFamily="34" charset="0"/>
              </a:rPr>
              <a:t>Technical Note</a:t>
            </a:r>
            <a:endParaRPr lang="en-US" sz="1800" b="1" i="0" u="none" strike="noStrike" baseline="0" dirty="0">
              <a:latin typeface="Calibri,Bold"/>
            </a:endParaRPr>
          </a:p>
          <a:p>
            <a:pPr lvl="1"/>
            <a:r>
              <a:rPr lang="en-GB" sz="2000" b="1" i="0" u="none" strike="noStrike" baseline="0" dirty="0">
                <a:latin typeface="Trebuchet MS" panose="020B0603020202020204" pitchFamily="34" charset="0"/>
              </a:rPr>
              <a:t>Section 13. Checks</a:t>
            </a:r>
          </a:p>
          <a:p>
            <a:pPr marL="914400" lvl="2" indent="0">
              <a:buNone/>
            </a:pPr>
            <a:r>
              <a:rPr lang="en-US" sz="1600" b="0" i="0" u="none" strike="noStrike" baseline="0" dirty="0">
                <a:latin typeface="Trebuchet MS" panose="020B0603020202020204" pitchFamily="34" charset="0"/>
              </a:rPr>
              <a:t>i) Whether information (updated) provided in Technical note, wherever relevant, is reflected</a:t>
            </a:r>
          </a:p>
          <a:p>
            <a:pPr marL="914400" lvl="2" indent="0">
              <a:buNone/>
            </a:pPr>
            <a:r>
              <a:rPr lang="en-GB" sz="1600" b="0" i="0" u="none" strike="noStrike" baseline="0" dirty="0">
                <a:latin typeface="Trebuchet MS" panose="020B0603020202020204" pitchFamily="34" charset="0"/>
              </a:rPr>
              <a:t>in F&amp;U / U&amp;F, Policy document, Customer Information sheet etc.? (Y/N)</a:t>
            </a:r>
          </a:p>
          <a:p>
            <a:pPr marL="914400" lvl="2" indent="0">
              <a:buNone/>
            </a:pPr>
            <a:r>
              <a:rPr lang="en-US" sz="1600" b="0" i="0" u="none" strike="noStrike" baseline="0" dirty="0">
                <a:latin typeface="Trebuchet MS" panose="020B0603020202020204" pitchFamily="34" charset="0"/>
              </a:rPr>
              <a:t>ii) Are Certifications in verbatim with extant Product Filing Guidelines / IRDAI Regulations and duly signed by AA / Panel Actuary / Mentor? (Y/N)</a:t>
            </a:r>
          </a:p>
          <a:p>
            <a:pPr marL="914400" lvl="2" indent="0">
              <a:buNone/>
            </a:pPr>
            <a:r>
              <a:rPr lang="en-US" sz="1600" b="0" i="0" u="none" strike="noStrike" baseline="0" dirty="0">
                <a:latin typeface="Trebuchet MS" panose="020B0603020202020204" pitchFamily="34" charset="0"/>
              </a:rPr>
              <a:t>iii) Have premium rates for all base benefits/options been provided? (Y/N)</a:t>
            </a:r>
          </a:p>
          <a:p>
            <a:pPr marL="914400" lvl="2" indent="0">
              <a:buNone/>
            </a:pPr>
            <a:r>
              <a:rPr lang="en-US" sz="1600" b="0" i="0" u="none" strike="noStrike" baseline="0" dirty="0">
                <a:latin typeface="Trebuchet MS" panose="020B0603020202020204" pitchFamily="34" charset="0"/>
              </a:rPr>
              <a:t>iv) Are family floater premiums less than individual premiums added together for all model</a:t>
            </a:r>
          </a:p>
          <a:p>
            <a:pPr marL="914400" lvl="2" indent="0">
              <a:buNone/>
            </a:pPr>
            <a:r>
              <a:rPr lang="en-US" sz="1600" b="0" i="0" u="none" strike="noStrike" baseline="0" dirty="0">
                <a:latin typeface="Trebuchet MS" panose="020B0603020202020204" pitchFamily="34" charset="0"/>
              </a:rPr>
              <a:t>points and in line with the provisions as prescribed in IRDAI (Health Insurance) Regulations,</a:t>
            </a:r>
          </a:p>
          <a:p>
            <a:pPr marL="914400" lvl="2" indent="0">
              <a:buNone/>
            </a:pPr>
            <a:r>
              <a:rPr lang="en-GB" sz="1600" b="0" i="0" u="none" strike="noStrike" baseline="0" dirty="0">
                <a:latin typeface="Trebuchet MS" panose="020B0603020202020204" pitchFamily="34" charset="0"/>
              </a:rPr>
              <a:t>2016? (Y/N)</a:t>
            </a:r>
          </a:p>
          <a:p>
            <a:pPr marL="914400" lvl="2" indent="0">
              <a:buNone/>
            </a:pPr>
            <a:r>
              <a:rPr lang="en-US" sz="1600" b="0" i="1" u="none" strike="noStrike" baseline="0" dirty="0">
                <a:latin typeface="Trebuchet MS" panose="020B0603020202020204" pitchFamily="34" charset="0"/>
              </a:rPr>
              <a:t>(In case any of the above answers is no, AA needs to provide the detailed explanation.)</a:t>
            </a:r>
          </a:p>
          <a:p>
            <a:pPr marL="914400" lvl="2" indent="0">
              <a:buNone/>
            </a:pPr>
            <a:endParaRPr lang="en-US" sz="1600" i="1" dirty="0">
              <a:solidFill>
                <a:srgbClr val="000000"/>
              </a:solidFill>
              <a:latin typeface="Trebuchet MS" panose="020B0603020202020204" pitchFamily="34" charset="0"/>
              <a:ea typeface="Calibri" panose="020F0502020204030204" pitchFamily="34" charset="0"/>
            </a:endParaRPr>
          </a:p>
          <a:p>
            <a:pPr marL="914400" lvl="2" indent="0">
              <a:buNone/>
            </a:pPr>
            <a:r>
              <a:rPr lang="en-US" sz="1600" i="1" dirty="0">
                <a:solidFill>
                  <a:srgbClr val="000000"/>
                </a:solidFill>
                <a:latin typeface="Trebuchet MS" panose="020B0603020202020204" pitchFamily="34" charset="0"/>
                <a:ea typeface="Calibri" panose="020F0502020204030204" pitchFamily="34" charset="0"/>
              </a:rPr>
              <a:t>Signature of Appointed / Panel Actuary</a:t>
            </a:r>
          </a:p>
          <a:p>
            <a:pPr algn="l"/>
            <a:endParaRPr lang="en-US" sz="1800" dirty="0">
              <a:solidFill>
                <a:srgbClr val="000000"/>
              </a:solidFill>
              <a:latin typeface="Arial" panose="020B0604020202020204" pitchFamily="34" charset="0"/>
              <a:ea typeface="Calibri" panose="020F0502020204030204" pitchFamily="34" charset="0"/>
            </a:endParaRPr>
          </a:p>
          <a:p>
            <a:endParaRPr lang="en-US" sz="1900" dirty="0">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2421666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2" name="Rectangle 168">
            <a:extLst>
              <a:ext uri="{FF2B5EF4-FFF2-40B4-BE49-F238E27FC236}">
                <a16:creationId xmlns:a16="http://schemas.microsoft.com/office/drawing/2014/main" id="{A7C670A8-43EE-8A0C-C63E-7B1EA1035D2A}"/>
              </a:ext>
            </a:extLst>
          </p:cNvPr>
          <p:cNvSpPr>
            <a:spLocks noChangeArrowheads="1"/>
          </p:cNvSpPr>
          <p:nvPr/>
        </p:nvSpPr>
        <p:spPr bwMode="auto">
          <a:xfrm>
            <a:off x="152400" y="3581400"/>
            <a:ext cx="101346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altLang="en-US" sz="2000" b="1" dirty="0">
                <a:solidFill>
                  <a:schemeClr val="tx1"/>
                </a:solidFill>
                <a:latin typeface="Trebuchet MS" panose="020B0603020202020204" pitchFamily="34" charset="0"/>
              </a:rPr>
              <a:t>Problem Statement 2:</a:t>
            </a:r>
          </a:p>
          <a:p>
            <a:pPr algn="l"/>
            <a:r>
              <a:rPr lang="en-US" altLang="en-US" sz="2000" b="1" dirty="0">
                <a:solidFill>
                  <a:schemeClr val="tx1"/>
                </a:solidFill>
                <a:latin typeface="Trebuchet MS" panose="020B0603020202020204" pitchFamily="34" charset="0"/>
              </a:rPr>
              <a:t>Pricing</a:t>
            </a:r>
          </a:p>
          <a:p>
            <a:pPr marL="914400" lvl="1" indent="-457200" algn="l">
              <a:buFont typeface="+mj-lt"/>
              <a:buAutoNum type="arabicPeriod"/>
            </a:pPr>
            <a:r>
              <a:rPr lang="en-US" altLang="en-US" sz="1800" b="1" dirty="0">
                <a:solidFill>
                  <a:schemeClr val="tx1"/>
                </a:solidFill>
                <a:latin typeface="Trebuchet MS" panose="020B0603020202020204" pitchFamily="34" charset="0"/>
              </a:rPr>
              <a:t>Lack of data and technical basis to price the product</a:t>
            </a:r>
          </a:p>
          <a:p>
            <a:pPr marL="914400" lvl="1" indent="-457200" algn="l">
              <a:buFont typeface="+mj-lt"/>
              <a:buAutoNum type="arabicPeriod"/>
            </a:pPr>
            <a:r>
              <a:rPr lang="en-US" altLang="en-US" sz="1800" b="1" dirty="0">
                <a:solidFill>
                  <a:schemeClr val="tx1"/>
                </a:solidFill>
                <a:latin typeface="Trebuchet MS" panose="020B0603020202020204" pitchFamily="34" charset="0"/>
              </a:rPr>
              <a:t>Competitive pricing – </a:t>
            </a:r>
          </a:p>
          <a:p>
            <a:pPr marL="1371600" lvl="2" indent="-457200" algn="l">
              <a:buFont typeface="+mj-lt"/>
              <a:buAutoNum type="arabicPeriod"/>
            </a:pPr>
            <a:r>
              <a:rPr lang="en-US" altLang="en-US" sz="1800" b="1" dirty="0">
                <a:solidFill>
                  <a:schemeClr val="tx1"/>
                </a:solidFill>
                <a:latin typeface="Trebuchet MS" panose="020B0603020202020204" pitchFamily="34" charset="0"/>
              </a:rPr>
              <a:t>Using the competitor rate and apply 5% discount</a:t>
            </a:r>
          </a:p>
          <a:p>
            <a:pPr marL="1371600" lvl="2" indent="-457200" algn="l">
              <a:buFont typeface="+mj-lt"/>
              <a:buAutoNum type="arabicPeriod"/>
            </a:pPr>
            <a:r>
              <a:rPr lang="en-US" altLang="en-US" sz="1800" b="1" dirty="0">
                <a:solidFill>
                  <a:schemeClr val="tx1"/>
                </a:solidFill>
                <a:latin typeface="Trebuchet MS" panose="020B0603020202020204" pitchFamily="34" charset="0"/>
              </a:rPr>
              <a:t>Use the reinsurer rate and give discount to price below competitor’s rate</a:t>
            </a:r>
          </a:p>
          <a:p>
            <a:pPr algn="l"/>
            <a:endParaRPr lang="en-US" altLang="en-US" sz="2000" b="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8712230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78486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IRDA Act, 1999</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799" y="12954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altLang="en-US" sz="2600" dirty="0">
                <a:latin typeface="Trebuchet MS" panose="020B0603020202020204" pitchFamily="34" charset="0"/>
                <a:ea typeface="Calibri" panose="020F0502020204030204" pitchFamily="34" charset="0"/>
              </a:rPr>
              <a:t>Chapter(II) </a:t>
            </a:r>
            <a:r>
              <a:rPr lang="en-US" sz="2600" dirty="0">
                <a:latin typeface="Trebuchet MS" panose="020B0603020202020204" pitchFamily="34" charset="0"/>
                <a:ea typeface="Calibri" panose="020F0502020204030204" pitchFamily="34" charset="0"/>
              </a:rPr>
              <a:t>Duties, powers and functions of Authority</a:t>
            </a:r>
          </a:p>
          <a:p>
            <a:pPr lvl="1"/>
            <a:r>
              <a:rPr lang="en-US" sz="2400" dirty="0">
                <a:latin typeface="Trebuchet MS" panose="020B0603020202020204" pitchFamily="34" charset="0"/>
                <a:ea typeface="Calibri" panose="020F0502020204030204" pitchFamily="34" charset="0"/>
              </a:rPr>
              <a:t>Section[14].(2) Without prejudice to the generality of the provisions contained in sub-section (1), the </a:t>
            </a:r>
            <a:r>
              <a:rPr lang="en-US" sz="2400" dirty="0">
                <a:solidFill>
                  <a:schemeClr val="accent2">
                    <a:lumMod val="75000"/>
                  </a:schemeClr>
                </a:solidFill>
                <a:latin typeface="Trebuchet MS" panose="020B0603020202020204" pitchFamily="34" charset="0"/>
                <a:ea typeface="Calibri" panose="020F0502020204030204" pitchFamily="34" charset="0"/>
              </a:rPr>
              <a:t>powers and functions of the Authority</a:t>
            </a:r>
            <a:r>
              <a:rPr lang="en-US" sz="2400" dirty="0">
                <a:latin typeface="Trebuchet MS" panose="020B0603020202020204" pitchFamily="34" charset="0"/>
                <a:ea typeface="Calibri" panose="020F0502020204030204" pitchFamily="34" charset="0"/>
              </a:rPr>
              <a:t> shall include</a:t>
            </a:r>
          </a:p>
          <a:p>
            <a:pPr lvl="2"/>
            <a:r>
              <a:rPr lang="en-US" sz="2200" dirty="0">
                <a:latin typeface="Trebuchet MS" panose="020B0603020202020204" pitchFamily="34" charset="0"/>
                <a:ea typeface="Calibri" panose="020F0502020204030204" pitchFamily="34" charset="0"/>
              </a:rPr>
              <a:t>(i) </a:t>
            </a:r>
            <a:r>
              <a:rPr lang="en-US" sz="2200" dirty="0">
                <a:solidFill>
                  <a:schemeClr val="accent2">
                    <a:lumMod val="75000"/>
                  </a:schemeClr>
                </a:solidFill>
                <a:latin typeface="Trebuchet MS" panose="020B0603020202020204" pitchFamily="34" charset="0"/>
                <a:ea typeface="Calibri" panose="020F0502020204030204" pitchFamily="34" charset="0"/>
              </a:rPr>
              <a:t>control and regulation of the rates</a:t>
            </a:r>
            <a:r>
              <a:rPr lang="en-US" sz="2200" dirty="0">
                <a:latin typeface="Trebuchet MS" panose="020B0603020202020204" pitchFamily="34" charset="0"/>
                <a:ea typeface="Calibri" panose="020F0502020204030204" pitchFamily="34" charset="0"/>
              </a:rPr>
              <a:t>, advantages, terms and conditions that may be offered by insurers in respect of general insurance business not so controlled and regulated by the Tariff Advisory Committee under section 64U of the Insurance Act, 1938;</a:t>
            </a:r>
          </a:p>
        </p:txBody>
      </p:sp>
    </p:spTree>
    <p:extLst>
      <p:ext uri="{BB962C8B-B14F-4D97-AF65-F5344CB8AC3E}">
        <p14:creationId xmlns:p14="http://schemas.microsoft.com/office/powerpoint/2010/main" val="3135832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0678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IRDAI (Actuarial, Finance and Investment Functions of Insurers) Regulations, 2024</a:t>
            </a:r>
          </a:p>
          <a:p>
            <a:pPr algn="l"/>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799" y="1324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SCHEDULE - I: ACTUARIAL FUNCTIONS Part II: Appointed Actuary</a:t>
            </a:r>
          </a:p>
          <a:p>
            <a:pPr lvl="1"/>
            <a:r>
              <a:rPr lang="en-US" sz="2400" dirty="0">
                <a:latin typeface="Trebuchet MS" panose="020B0603020202020204" pitchFamily="34" charset="0"/>
                <a:ea typeface="Calibri" panose="020F0502020204030204" pitchFamily="34" charset="0"/>
              </a:rPr>
              <a:t>7. </a:t>
            </a:r>
            <a:r>
              <a:rPr lang="en-US" sz="2400" dirty="0">
                <a:solidFill>
                  <a:schemeClr val="accent2">
                    <a:lumMod val="75000"/>
                  </a:schemeClr>
                </a:solidFill>
                <a:latin typeface="Trebuchet MS" panose="020B0603020202020204" pitchFamily="34" charset="0"/>
                <a:ea typeface="Calibri" panose="020F0502020204030204" pitchFamily="34" charset="0"/>
              </a:rPr>
              <a:t>Duties and obligations of Appointed Actuary</a:t>
            </a:r>
          </a:p>
          <a:p>
            <a:pPr lvl="2"/>
            <a:r>
              <a:rPr lang="en-US" sz="2300" dirty="0">
                <a:latin typeface="Trebuchet MS" panose="020B0603020202020204" pitchFamily="34" charset="0"/>
                <a:ea typeface="Calibri" panose="020F0502020204030204" pitchFamily="34" charset="0"/>
              </a:rPr>
              <a:t>(13) In addition to sub clause (1) to (11) of clause 7 of Part-II of Schedule-I of these regulations, the duties of the Appointed Actuary of the insurer carrying on general insurance business or health insurance business include:</a:t>
            </a:r>
          </a:p>
          <a:p>
            <a:pPr lvl="3"/>
            <a:r>
              <a:rPr lang="en-US" sz="2200" dirty="0">
                <a:latin typeface="Trebuchet MS" panose="020B0603020202020204" pitchFamily="34" charset="0"/>
                <a:ea typeface="Calibri" panose="020F0502020204030204" pitchFamily="34" charset="0"/>
              </a:rPr>
              <a:t>(i) </a:t>
            </a:r>
            <a:r>
              <a:rPr lang="en-US" sz="2200" dirty="0">
                <a:solidFill>
                  <a:schemeClr val="accent2">
                    <a:lumMod val="75000"/>
                  </a:schemeClr>
                </a:solidFill>
                <a:latin typeface="Trebuchet MS" panose="020B0603020202020204" pitchFamily="34" charset="0"/>
                <a:ea typeface="Calibri" panose="020F0502020204030204" pitchFamily="34" charset="0"/>
              </a:rPr>
              <a:t>Ensuring that the premium rates of the insurance products are fair</a:t>
            </a:r>
          </a:p>
        </p:txBody>
      </p:sp>
    </p:spTree>
    <p:extLst>
      <p:ext uri="{BB962C8B-B14F-4D97-AF65-F5344CB8AC3E}">
        <p14:creationId xmlns:p14="http://schemas.microsoft.com/office/powerpoint/2010/main" val="2178194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8382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IRDAI (Insurance Products) Regulations, 2024</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324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Chapter(1) Section[2] Objectives: The key objectives of these regulations are as under:</a:t>
            </a:r>
          </a:p>
          <a:p>
            <a:pPr lvl="1"/>
            <a:r>
              <a:rPr lang="en-US" sz="2400" dirty="0">
                <a:latin typeface="Trebuchet MS" panose="020B0603020202020204" pitchFamily="34" charset="0"/>
                <a:ea typeface="Calibri" panose="020F0502020204030204" pitchFamily="34" charset="0"/>
              </a:rPr>
              <a:t>(2) To </a:t>
            </a:r>
            <a:r>
              <a:rPr lang="en-US" sz="2400" dirty="0">
                <a:solidFill>
                  <a:schemeClr val="accent2">
                    <a:lumMod val="75000"/>
                  </a:schemeClr>
                </a:solidFill>
                <a:latin typeface="Trebuchet MS" panose="020B0603020202020204" pitchFamily="34" charset="0"/>
                <a:ea typeface="Calibri" panose="020F0502020204030204" pitchFamily="34" charset="0"/>
              </a:rPr>
              <a:t>protect the policyholders’ interests </a:t>
            </a:r>
            <a:r>
              <a:rPr lang="en-US" sz="2400" dirty="0">
                <a:latin typeface="Trebuchet MS" panose="020B0603020202020204" pitchFamily="34" charset="0"/>
                <a:ea typeface="Calibri" panose="020F0502020204030204" pitchFamily="34" charset="0"/>
              </a:rPr>
              <a:t>by enabling insurers to adopt good governance </a:t>
            </a:r>
            <a:r>
              <a:rPr lang="en-US" sz="2400" dirty="0">
                <a:solidFill>
                  <a:schemeClr val="accent2">
                    <a:lumMod val="75000"/>
                  </a:schemeClr>
                </a:solidFill>
                <a:latin typeface="Trebuchet MS" panose="020B0603020202020204" pitchFamily="34" charset="0"/>
                <a:ea typeface="Calibri" panose="020F0502020204030204" pitchFamily="34" charset="0"/>
              </a:rPr>
              <a:t>while designing and pricing </a:t>
            </a:r>
            <a:r>
              <a:rPr lang="en-US" sz="2400" dirty="0">
                <a:latin typeface="Trebuchet MS" panose="020B0603020202020204" pitchFamily="34" charset="0"/>
                <a:ea typeface="Calibri" panose="020F0502020204030204" pitchFamily="34" charset="0"/>
              </a:rPr>
              <a:t>the products</a:t>
            </a:r>
          </a:p>
          <a:p>
            <a:r>
              <a:rPr lang="en-US" sz="2600" dirty="0">
                <a:latin typeface="Trebuchet MS" panose="020B0603020202020204" pitchFamily="34" charset="0"/>
                <a:ea typeface="Calibri" panose="020F0502020204030204" pitchFamily="34" charset="0"/>
              </a:rPr>
              <a:t>Chapter(II) Section[6] Product management and governance:</a:t>
            </a:r>
          </a:p>
          <a:p>
            <a:pPr lvl="1"/>
            <a:r>
              <a:rPr lang="en-US" sz="2400" dirty="0">
                <a:latin typeface="Trebuchet MS" panose="020B0603020202020204" pitchFamily="34" charset="0"/>
                <a:ea typeface="Calibri" panose="020F0502020204030204" pitchFamily="34" charset="0"/>
              </a:rPr>
              <a:t>(1) Board approved policies and Product management committee (PMC):</a:t>
            </a:r>
          </a:p>
          <a:p>
            <a:pPr lvl="2"/>
            <a:r>
              <a:rPr lang="en-US" sz="2200" dirty="0">
                <a:latin typeface="Trebuchet MS" panose="020B0603020202020204" pitchFamily="34" charset="0"/>
                <a:ea typeface="Calibri" panose="020F0502020204030204" pitchFamily="34" charset="0"/>
              </a:rPr>
              <a:t>b. The Board constituted </a:t>
            </a:r>
            <a:r>
              <a:rPr lang="en-US" sz="2200" dirty="0">
                <a:solidFill>
                  <a:schemeClr val="accent2">
                    <a:lumMod val="75000"/>
                  </a:schemeClr>
                </a:solidFill>
                <a:latin typeface="Trebuchet MS" panose="020B0603020202020204" pitchFamily="34" charset="0"/>
                <a:ea typeface="Calibri" panose="020F0502020204030204" pitchFamily="34" charset="0"/>
              </a:rPr>
              <a:t>PMC shall be responsible </a:t>
            </a:r>
            <a:r>
              <a:rPr lang="en-US" sz="2200" dirty="0">
                <a:latin typeface="Trebuchet MS" panose="020B0603020202020204" pitchFamily="34" charset="0"/>
                <a:ea typeface="Calibri" panose="020F0502020204030204" pitchFamily="34" charset="0"/>
              </a:rPr>
              <a:t>for implementation of the Board approved policies and ensuring</a:t>
            </a:r>
            <a:r>
              <a:rPr lang="en-US" sz="1400" kern="0" dirty="0">
                <a:latin typeface="Trebuchet MS" panose="020B0603020202020204" pitchFamily="34" charset="0"/>
                <a:ea typeface="Calibri" panose="020F0502020204030204" pitchFamily="34" charset="0"/>
                <a:cs typeface="Calibri" panose="020F0502020204030204" pitchFamily="34" charset="0"/>
              </a:rPr>
              <a:t>:</a:t>
            </a:r>
          </a:p>
          <a:p>
            <a:pPr lvl="3"/>
            <a:r>
              <a:rPr lang="en-US" sz="2100" dirty="0">
                <a:latin typeface="Trebuchet MS" panose="020B0603020202020204" pitchFamily="34" charset="0"/>
                <a:ea typeface="Calibri" panose="020F0502020204030204" pitchFamily="34" charset="0"/>
              </a:rPr>
              <a:t>i. </a:t>
            </a:r>
            <a:r>
              <a:rPr lang="en-US" sz="2100" dirty="0">
                <a:solidFill>
                  <a:schemeClr val="accent2">
                    <a:lumMod val="75000"/>
                  </a:schemeClr>
                </a:solidFill>
                <a:latin typeface="Trebuchet MS" panose="020B0603020202020204" pitchFamily="34" charset="0"/>
                <a:ea typeface="Calibri" panose="020F0502020204030204" pitchFamily="34" charset="0"/>
              </a:rPr>
              <a:t>adherence to principles of design and pricing </a:t>
            </a:r>
            <a:r>
              <a:rPr lang="en-US" sz="2100" dirty="0">
                <a:latin typeface="Trebuchet MS" panose="020B0603020202020204" pitchFamily="34" charset="0"/>
                <a:ea typeface="Calibri" panose="020F0502020204030204" pitchFamily="34" charset="0"/>
              </a:rPr>
              <a:t>of insurance products;</a:t>
            </a:r>
          </a:p>
        </p:txBody>
      </p:sp>
    </p:spTree>
    <p:extLst>
      <p:ext uri="{BB962C8B-B14F-4D97-AF65-F5344CB8AC3E}">
        <p14:creationId xmlns:p14="http://schemas.microsoft.com/office/powerpoint/2010/main" val="17309476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8382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IRDAI (Insurance Products) Regulations, 2024</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2192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Chapter(II) Section[4] Principles of design and pricing of insurance products:</a:t>
            </a:r>
          </a:p>
          <a:p>
            <a:pPr lvl="1"/>
            <a:r>
              <a:rPr lang="en-US" sz="2400" dirty="0">
                <a:latin typeface="Trebuchet MS" panose="020B0603020202020204" pitchFamily="34" charset="0"/>
                <a:ea typeface="Calibri" panose="020F0502020204030204" pitchFamily="34" charset="0"/>
              </a:rPr>
              <a:t>(1) As part of product design and development cycle, every insurer shall ensure that:</a:t>
            </a:r>
          </a:p>
          <a:p>
            <a:pPr lvl="2"/>
            <a:r>
              <a:rPr lang="en-US" sz="2000" dirty="0">
                <a:latin typeface="Trebuchet MS" panose="020B0603020202020204" pitchFamily="34" charset="0"/>
                <a:ea typeface="Calibri" panose="020F0502020204030204" pitchFamily="34" charset="0"/>
              </a:rPr>
              <a:t>e.</a:t>
            </a:r>
            <a:r>
              <a:rPr lang="en-US" dirty="0">
                <a:latin typeface="Trebuchet MS" panose="020B0603020202020204" pitchFamily="34" charset="0"/>
                <a:ea typeface="Calibri" panose="020F0502020204030204" pitchFamily="34" charset="0"/>
              </a:rPr>
              <a:t> </a:t>
            </a:r>
            <a:r>
              <a:rPr lang="en-US" sz="2000" dirty="0">
                <a:latin typeface="Trebuchet MS" panose="020B0603020202020204" pitchFamily="34" charset="0"/>
                <a:ea typeface="Calibri" panose="020F0502020204030204" pitchFamily="34" charset="0"/>
              </a:rPr>
              <a:t>policyholder’s interests are protected</a:t>
            </a:r>
            <a:r>
              <a:rPr lang="en-US" dirty="0">
                <a:latin typeface="Trebuchet MS" panose="020B0603020202020204" pitchFamily="34" charset="0"/>
                <a:ea typeface="Calibri" panose="020F0502020204030204" pitchFamily="34" charset="0"/>
              </a:rPr>
              <a:t>;</a:t>
            </a:r>
          </a:p>
          <a:p>
            <a:pPr lvl="2"/>
            <a:r>
              <a:rPr lang="en-US" sz="2000" dirty="0">
                <a:latin typeface="Trebuchet MS" panose="020B0603020202020204" pitchFamily="34" charset="0"/>
                <a:ea typeface="Calibri" panose="020F0502020204030204" pitchFamily="34" charset="0"/>
              </a:rPr>
              <a:t>f. the basic principles of insurance like insurable interest, indemnity, utmost good faith, proximate cause, contribution clause, salvage and subrogation etc. are adhered to;</a:t>
            </a:r>
          </a:p>
          <a:p>
            <a:pPr lvl="2"/>
            <a:r>
              <a:rPr lang="en-US" sz="2000" dirty="0">
                <a:latin typeface="Trebuchet MS" panose="020B0603020202020204" pitchFamily="34" charset="0"/>
                <a:ea typeface="Calibri" panose="020F0502020204030204" pitchFamily="34" charset="0"/>
              </a:rPr>
              <a:t>g. </a:t>
            </a:r>
            <a:r>
              <a:rPr lang="en-US" sz="2000" dirty="0">
                <a:solidFill>
                  <a:schemeClr val="accent2">
                    <a:lumMod val="75000"/>
                  </a:schemeClr>
                </a:solidFill>
                <a:latin typeface="Trebuchet MS" panose="020B0603020202020204" pitchFamily="34" charset="0"/>
                <a:ea typeface="Calibri" panose="020F0502020204030204" pitchFamily="34" charset="0"/>
              </a:rPr>
              <a:t>all the risks relevant to the products are appropriately considered in the pricing;</a:t>
            </a:r>
          </a:p>
          <a:p>
            <a:pPr lvl="2"/>
            <a:r>
              <a:rPr lang="en-US" sz="2000" dirty="0">
                <a:latin typeface="Trebuchet MS" panose="020B0603020202020204" pitchFamily="34" charset="0"/>
                <a:ea typeface="Calibri" panose="020F0502020204030204" pitchFamily="34" charset="0"/>
              </a:rPr>
              <a:t>h. </a:t>
            </a:r>
            <a:r>
              <a:rPr lang="en-US" sz="2000" dirty="0">
                <a:solidFill>
                  <a:schemeClr val="accent2">
                    <a:lumMod val="75000"/>
                  </a:schemeClr>
                </a:solidFill>
                <a:latin typeface="Trebuchet MS" panose="020B0603020202020204" pitchFamily="34" charset="0"/>
                <a:ea typeface="Calibri" panose="020F0502020204030204" pitchFamily="34" charset="0"/>
              </a:rPr>
              <a:t>the premium rates are fair and not excessive, inadequate, unfairly discriminatory and provide value for money;</a:t>
            </a:r>
          </a:p>
          <a:p>
            <a:pPr lvl="2"/>
            <a:r>
              <a:rPr lang="en-US" sz="2000" dirty="0">
                <a:latin typeface="Trebuchet MS" panose="020B0603020202020204" pitchFamily="34" charset="0"/>
                <a:ea typeface="Calibri" panose="020F0502020204030204" pitchFamily="34" charset="0"/>
              </a:rPr>
              <a:t>i. </a:t>
            </a:r>
            <a:r>
              <a:rPr lang="en-US" sz="2000" dirty="0">
                <a:solidFill>
                  <a:schemeClr val="accent2">
                    <a:lumMod val="75000"/>
                  </a:schemeClr>
                </a:solidFill>
                <a:latin typeface="Trebuchet MS" panose="020B0603020202020204" pitchFamily="34" charset="0"/>
                <a:ea typeface="Calibri" panose="020F0502020204030204" pitchFamily="34" charset="0"/>
              </a:rPr>
              <a:t>all relevant factors such as risk appetite, capital availability, claim experience, reinsurance costs, guarantees, options are considered;</a:t>
            </a:r>
          </a:p>
          <a:p>
            <a:pPr lvl="2"/>
            <a:r>
              <a:rPr lang="en-US" sz="2000" dirty="0">
                <a:latin typeface="Trebuchet MS" panose="020B0603020202020204" pitchFamily="34" charset="0"/>
                <a:ea typeface="Calibri" panose="020F0502020204030204" pitchFamily="34" charset="0"/>
              </a:rPr>
              <a:t>j. </a:t>
            </a:r>
            <a:r>
              <a:rPr lang="en-US" sz="2000" dirty="0">
                <a:solidFill>
                  <a:schemeClr val="accent2">
                    <a:lumMod val="75000"/>
                  </a:schemeClr>
                </a:solidFill>
                <a:latin typeface="Trebuchet MS" panose="020B0603020202020204" pitchFamily="34" charset="0"/>
                <a:ea typeface="Calibri" panose="020F0502020204030204" pitchFamily="34" charset="0"/>
              </a:rPr>
              <a:t>products are viable and self-sustainable;</a:t>
            </a:r>
            <a:endParaRPr lang="en-US" sz="1800" dirty="0">
              <a:solidFill>
                <a:schemeClr val="accent2">
                  <a:lumMod val="75000"/>
                </a:schemeClr>
              </a:solidFill>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832128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1"/>
            <a:ext cx="9144000" cy="1093347"/>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Master Circular on IRDAI (Insurance Products) Regulations 2024- Health Insurance</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4002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Annexure – 3 Section VIII: Pricing – </a:t>
            </a:r>
          </a:p>
          <a:p>
            <a:pPr lvl="1"/>
            <a:r>
              <a:rPr lang="en-IN" sz="2400" dirty="0">
                <a:latin typeface="Trebuchet MS" panose="020B0603020202020204" pitchFamily="34" charset="0"/>
                <a:ea typeface="Calibri" panose="020F0502020204030204" pitchFamily="34" charset="0"/>
              </a:rPr>
              <a:t>Please provide </a:t>
            </a:r>
            <a:r>
              <a:rPr lang="en-IN" sz="2400" dirty="0">
                <a:solidFill>
                  <a:schemeClr val="accent2">
                    <a:lumMod val="75000"/>
                  </a:schemeClr>
                </a:solidFill>
                <a:latin typeface="Trebuchet MS" panose="020B0603020202020204" pitchFamily="34" charset="0"/>
                <a:ea typeface="Calibri" panose="020F0502020204030204" pitchFamily="34" charset="0"/>
              </a:rPr>
              <a:t>objective and transparent criteria to offer discounts/rebate/Loadings And complete financial justifications by AA to every item referred hereunder</a:t>
            </a:r>
            <a:r>
              <a:rPr lang="en-IN" sz="2400" dirty="0">
                <a:latin typeface="Trebuchet MS" panose="020B0603020202020204" pitchFamily="34" charset="0"/>
                <a:ea typeface="Calibri" panose="020F0502020204030204" pitchFamily="34" charset="0"/>
              </a:rPr>
              <a:t>. </a:t>
            </a:r>
            <a:endParaRPr lang="en-US" sz="2400" dirty="0">
              <a:latin typeface="Trebuchet MS" panose="020B0603020202020204" pitchFamily="34" charset="0"/>
              <a:ea typeface="Calibri" panose="020F0502020204030204" pitchFamily="34" charset="0"/>
            </a:endParaRPr>
          </a:p>
          <a:p>
            <a:pPr lvl="1"/>
            <a:r>
              <a:rPr lang="en-IN" sz="2400" dirty="0">
                <a:latin typeface="Trebuchet MS" panose="020B0603020202020204" pitchFamily="34" charset="0"/>
                <a:ea typeface="Calibri" panose="020F0502020204030204" pitchFamily="34" charset="0"/>
              </a:rPr>
              <a:t>8.11 - Give the </a:t>
            </a:r>
            <a:r>
              <a:rPr lang="en-IN" sz="2400" dirty="0">
                <a:solidFill>
                  <a:schemeClr val="accent2">
                    <a:lumMod val="75000"/>
                  </a:schemeClr>
                </a:solidFill>
                <a:latin typeface="Trebuchet MS" panose="020B0603020202020204" pitchFamily="34" charset="0"/>
                <a:ea typeface="Calibri" panose="020F0502020204030204" pitchFamily="34" charset="0"/>
              </a:rPr>
              <a:t>actuarial formulae</a:t>
            </a:r>
            <a:r>
              <a:rPr lang="en-IN" sz="2400" dirty="0">
                <a:latin typeface="Trebuchet MS" panose="020B0603020202020204" pitchFamily="34" charset="0"/>
                <a:ea typeface="Calibri" panose="020F0502020204030204" pitchFamily="34" charset="0"/>
              </a:rPr>
              <a:t>, if any, used; if not, state </a:t>
            </a:r>
            <a:r>
              <a:rPr lang="en-IN" sz="2400" dirty="0">
                <a:solidFill>
                  <a:schemeClr val="accent2">
                    <a:lumMod val="75000"/>
                  </a:schemeClr>
                </a:solidFill>
                <a:latin typeface="Trebuchet MS" panose="020B0603020202020204" pitchFamily="34" charset="0"/>
                <a:ea typeface="Calibri" panose="020F0502020204030204" pitchFamily="34" charset="0"/>
              </a:rPr>
              <a:t>how premiums are arrived</a:t>
            </a:r>
            <a:r>
              <a:rPr lang="en-IN" sz="2400" dirty="0">
                <a:latin typeface="Trebuchet MS" panose="020B0603020202020204" pitchFamily="34" charset="0"/>
                <a:ea typeface="Calibri" panose="020F0502020204030204" pitchFamily="34" charset="0"/>
              </a:rPr>
              <a:t> at briefly explaining the methodology and details </a:t>
            </a:r>
            <a:endParaRPr lang="en-US" sz="2400" dirty="0">
              <a:latin typeface="Trebuchet MS" panose="020B0603020202020204" pitchFamily="34" charset="0"/>
              <a:ea typeface="Calibri" panose="020F0502020204030204" pitchFamily="34" charset="0"/>
            </a:endParaRPr>
          </a:p>
          <a:p>
            <a:pPr lvl="1"/>
            <a:r>
              <a:rPr lang="en-IN" sz="2400" dirty="0">
                <a:latin typeface="Trebuchet MS" panose="020B0603020202020204" pitchFamily="34" charset="0"/>
                <a:ea typeface="Calibri" panose="020F0502020204030204" pitchFamily="34" charset="0"/>
              </a:rPr>
              <a:t>8.12 - </a:t>
            </a:r>
            <a:r>
              <a:rPr lang="en-US" sz="2400" dirty="0">
                <a:latin typeface="Trebuchet MS" panose="020B0603020202020204" pitchFamily="34" charset="0"/>
                <a:ea typeface="Calibri" panose="020F0502020204030204" pitchFamily="34" charset="0"/>
              </a:rPr>
              <a:t>Source of </a:t>
            </a:r>
            <a:r>
              <a:rPr lang="en-US" sz="2400" dirty="0">
                <a:solidFill>
                  <a:schemeClr val="accent2">
                    <a:lumMod val="75000"/>
                  </a:schemeClr>
                </a:solidFill>
                <a:latin typeface="Trebuchet MS" panose="020B0603020202020204" pitchFamily="34" charset="0"/>
                <a:ea typeface="Calibri" panose="020F0502020204030204" pitchFamily="34" charset="0"/>
              </a:rPr>
              <a:t>data</a:t>
            </a:r>
            <a:r>
              <a:rPr lang="en-US" sz="2400" dirty="0">
                <a:latin typeface="Trebuchet MS" panose="020B0603020202020204" pitchFamily="34" charset="0"/>
                <a:ea typeface="Calibri" panose="020F0502020204030204" pitchFamily="34" charset="0"/>
              </a:rPr>
              <a:t> (internal/industry/ reinsurance)</a:t>
            </a:r>
          </a:p>
          <a:p>
            <a:pPr lvl="1"/>
            <a:r>
              <a:rPr lang="en-IN" sz="2400" dirty="0">
                <a:latin typeface="Trebuchet MS" panose="020B0603020202020204" pitchFamily="34" charset="0"/>
                <a:ea typeface="Calibri" panose="020F0502020204030204" pitchFamily="34" charset="0"/>
              </a:rPr>
              <a:t>8.24 - </a:t>
            </a:r>
            <a:r>
              <a:rPr lang="en-US" sz="2400" dirty="0">
                <a:latin typeface="Trebuchet MS" panose="020B0603020202020204" pitchFamily="34" charset="0"/>
                <a:ea typeface="Calibri" panose="020F0502020204030204" pitchFamily="34" charset="0"/>
              </a:rPr>
              <a:t>Expected </a:t>
            </a:r>
            <a:r>
              <a:rPr lang="en-US" sz="2400" dirty="0">
                <a:solidFill>
                  <a:schemeClr val="accent2">
                    <a:lumMod val="75000"/>
                  </a:schemeClr>
                </a:solidFill>
                <a:latin typeface="Trebuchet MS" panose="020B0603020202020204" pitchFamily="34" charset="0"/>
                <a:ea typeface="Calibri" panose="020F0502020204030204" pitchFamily="34" charset="0"/>
              </a:rPr>
              <a:t>loss ratio</a:t>
            </a:r>
            <a:r>
              <a:rPr lang="en-US" sz="2400" dirty="0">
                <a:latin typeface="Trebuchet MS" panose="020B0603020202020204" pitchFamily="34" charset="0"/>
                <a:ea typeface="Calibri" panose="020F0502020204030204" pitchFamily="34" charset="0"/>
              </a:rPr>
              <a:t> (for the product) -to be furnished for each plan offered within the product separately</a:t>
            </a:r>
          </a:p>
          <a:p>
            <a:pPr lvl="1"/>
            <a:r>
              <a:rPr lang="en-IN" sz="2400" dirty="0">
                <a:latin typeface="Trebuchet MS" panose="020B0603020202020204" pitchFamily="34" charset="0"/>
                <a:ea typeface="Calibri" panose="020F0502020204030204" pitchFamily="34" charset="0"/>
              </a:rPr>
              <a:t>8.25 - </a:t>
            </a:r>
            <a:r>
              <a:rPr lang="en-US" sz="2400" dirty="0">
                <a:latin typeface="Trebuchet MS" panose="020B0603020202020204" pitchFamily="34" charset="0"/>
                <a:ea typeface="Calibri" panose="020F0502020204030204" pitchFamily="34" charset="0"/>
              </a:rPr>
              <a:t>Age-wise loss ratio- to be furnished for each option or plan offered within the product separately</a:t>
            </a:r>
          </a:p>
        </p:txBody>
      </p:sp>
    </p:spTree>
    <p:extLst>
      <p:ext uri="{BB962C8B-B14F-4D97-AF65-F5344CB8AC3E}">
        <p14:creationId xmlns:p14="http://schemas.microsoft.com/office/powerpoint/2010/main" val="8850039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1"/>
            <a:ext cx="9144000" cy="1093347"/>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Master Circular on IRDAI (Insurance Products) Regulations 2024- Health Insurance</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2954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Annexure – 3 Section VIII: Pricing – </a:t>
            </a:r>
          </a:p>
          <a:p>
            <a:pPr lvl="1"/>
            <a:r>
              <a:rPr lang="en-IN" sz="2400" dirty="0">
                <a:latin typeface="Trebuchet MS" panose="020B0603020202020204" pitchFamily="34" charset="0"/>
                <a:ea typeface="Calibri" panose="020F0502020204030204" pitchFamily="34" charset="0"/>
              </a:rPr>
              <a:t>8.26 - </a:t>
            </a:r>
            <a:r>
              <a:rPr lang="en-US" sz="2400" dirty="0">
                <a:latin typeface="Trebuchet MS" panose="020B0603020202020204" pitchFamily="34" charset="0"/>
                <a:ea typeface="Calibri" panose="020F0502020204030204" pitchFamily="34" charset="0"/>
              </a:rPr>
              <a:t>Sum insured-wise- loss ratio to be furnished for each option or plan offered within the product separately</a:t>
            </a:r>
            <a:r>
              <a:rPr lang="en-IN" sz="2400" dirty="0">
                <a:latin typeface="Trebuchet MS" panose="020B0603020202020204" pitchFamily="34" charset="0"/>
                <a:ea typeface="Calibri" panose="020F0502020204030204" pitchFamily="34" charset="0"/>
              </a:rPr>
              <a:t> </a:t>
            </a:r>
            <a:endParaRPr lang="en-US" sz="2400" dirty="0">
              <a:latin typeface="Trebuchet MS" panose="020B0603020202020204" pitchFamily="34" charset="0"/>
              <a:ea typeface="Calibri" panose="020F0502020204030204" pitchFamily="34" charset="0"/>
            </a:endParaRPr>
          </a:p>
          <a:p>
            <a:pPr lvl="1"/>
            <a:r>
              <a:rPr lang="en-US" sz="2400" dirty="0">
                <a:latin typeface="Trebuchet MS" panose="020B0603020202020204" pitchFamily="34" charset="0"/>
                <a:ea typeface="Calibri" panose="020F0502020204030204" pitchFamily="34" charset="0"/>
              </a:rPr>
              <a:t>8.27 -Age and sum insured wise loss ratio - to be furnished for each option or plan separately</a:t>
            </a:r>
            <a:r>
              <a:rPr lang="en-IN" sz="2400" dirty="0">
                <a:latin typeface="Trebuchet MS" panose="020B0603020202020204" pitchFamily="34" charset="0"/>
                <a:ea typeface="Calibri" panose="020F0502020204030204" pitchFamily="34" charset="0"/>
              </a:rPr>
              <a:t> </a:t>
            </a:r>
            <a:endParaRPr lang="en-US" sz="2400" dirty="0">
              <a:latin typeface="Trebuchet MS" panose="020B0603020202020204" pitchFamily="34" charset="0"/>
              <a:ea typeface="Calibri" panose="020F0502020204030204" pitchFamily="34" charset="0"/>
            </a:endParaRPr>
          </a:p>
          <a:p>
            <a:pPr lvl="1"/>
            <a:r>
              <a:rPr lang="en-US" sz="2400" dirty="0">
                <a:latin typeface="Trebuchet MS" panose="020B0603020202020204" pitchFamily="34" charset="0"/>
                <a:ea typeface="Calibri" panose="020F0502020204030204" pitchFamily="34" charset="0"/>
              </a:rPr>
              <a:t>8.28 </a:t>
            </a:r>
            <a:r>
              <a:rPr lang="en-US" sz="2400" dirty="0">
                <a:solidFill>
                  <a:schemeClr val="accent2">
                    <a:lumMod val="75000"/>
                  </a:schemeClr>
                </a:solidFill>
                <a:latin typeface="Trebuchet MS" panose="020B0603020202020204" pitchFamily="34" charset="0"/>
                <a:ea typeface="Calibri" panose="020F0502020204030204" pitchFamily="34" charset="0"/>
              </a:rPr>
              <a:t>Expected combined ratio </a:t>
            </a:r>
            <a:r>
              <a:rPr lang="en-US" sz="2400" dirty="0">
                <a:latin typeface="Trebuchet MS" panose="020B0603020202020204" pitchFamily="34" charset="0"/>
                <a:ea typeface="Calibri" panose="020F0502020204030204" pitchFamily="34" charset="0"/>
              </a:rPr>
              <a:t>(for the product) -to be furnished for each plan separately  </a:t>
            </a:r>
          </a:p>
          <a:p>
            <a:pPr lvl="1"/>
            <a:r>
              <a:rPr lang="en-US" sz="2400" dirty="0">
                <a:latin typeface="Trebuchet MS" panose="020B0603020202020204" pitchFamily="34" charset="0"/>
                <a:ea typeface="Calibri" panose="020F0502020204030204" pitchFamily="34" charset="0"/>
              </a:rPr>
              <a:t>8.29 Age-wise combined ratio- to be furnished for each plan separately  </a:t>
            </a:r>
          </a:p>
          <a:p>
            <a:pPr lvl="1"/>
            <a:r>
              <a:rPr lang="en-US" sz="2400" dirty="0">
                <a:latin typeface="Trebuchet MS" panose="020B0603020202020204" pitchFamily="34" charset="0"/>
                <a:ea typeface="Calibri" panose="020F0502020204030204" pitchFamily="34" charset="0"/>
              </a:rPr>
              <a:t>8.30 Sum insured-wise- combined ratio to be furnished for each plan separately  </a:t>
            </a:r>
          </a:p>
          <a:p>
            <a:pPr lvl="1"/>
            <a:r>
              <a:rPr lang="en-US" sz="2400" dirty="0">
                <a:latin typeface="Trebuchet MS" panose="020B0603020202020204" pitchFamily="34" charset="0"/>
                <a:ea typeface="Calibri" panose="020F0502020204030204" pitchFamily="34" charset="0"/>
              </a:rPr>
              <a:t>8.31 Age and sum insured wise combined ratio - to be furnished for each option or plan separately</a:t>
            </a:r>
          </a:p>
          <a:p>
            <a:pPr lvl="1"/>
            <a:endParaRPr lang="en-US" sz="2400" dirty="0">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392443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86106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Case Study – Overview (1/3)</a:t>
            </a:r>
            <a:endParaRPr lang="en-US" altLang="en-US" sz="3000" b="1" kern="0" dirty="0">
              <a:solidFill>
                <a:schemeClr val="tx1"/>
              </a:solidFill>
              <a:highlight>
                <a:srgbClr val="FFFF00"/>
              </a:highlight>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9" name="Rectangle 3">
            <a:extLst>
              <a:ext uri="{FF2B5EF4-FFF2-40B4-BE49-F238E27FC236}">
                <a16:creationId xmlns:a16="http://schemas.microsoft.com/office/drawing/2014/main" id="{F1F4567B-1FC2-0460-FDBB-BAC80FB1FEF3}"/>
              </a:ext>
            </a:extLst>
          </p:cNvPr>
          <p:cNvSpPr txBox="1">
            <a:spLocks noChangeArrowheads="1"/>
          </p:cNvSpPr>
          <p:nvPr/>
        </p:nvSpPr>
        <p:spPr>
          <a:xfrm>
            <a:off x="1752600" y="523118"/>
            <a:ext cx="10381748" cy="60960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R="0">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ABC General Insurance Company Limited is a medium-sized general insurance company dealing primarily in  Health, Motor and Fire line of businesses.</a:t>
            </a:r>
          </a:p>
          <a:p>
            <a:pPr marR="0">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marR="0">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Z is a fellow of IAI and has recently obtained the certificate of practice in General Insurance. </a:t>
            </a:r>
          </a:p>
          <a:p>
            <a:pPr marR="0">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marR="0">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The Appointed Actuary of ABC has resigned, and Z has recently been promoted to be the Appointed Actuary.</a:t>
            </a:r>
          </a:p>
          <a:p>
            <a:pPr marR="0">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marR="0">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The company is currently working on launching a new retail health insurance product. </a:t>
            </a:r>
          </a:p>
          <a:p>
            <a:pPr marR="0">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marR="0">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This product is prepared for high-net-worth individuals and has a comprehensive coverage with sum insured ranging from INR 20 lakhs to INR 5 crores. </a:t>
            </a:r>
          </a:p>
          <a:p>
            <a:pPr marR="0">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marR="0">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It will be sold majorly through individual agents and is currently sold only by 1 insurer in the market.</a:t>
            </a:r>
          </a:p>
          <a:p>
            <a:pPr marL="0" marR="0" indent="0">
              <a:lnSpc>
                <a:spcPct val="150000"/>
              </a:lnSpc>
              <a:spcBef>
                <a:spcPts val="0"/>
              </a:spcBef>
              <a:spcAft>
                <a:spcPts val="800"/>
              </a:spcAft>
              <a:buNone/>
            </a:pPr>
            <a:r>
              <a:rPr lang="en-US" sz="1800" dirty="0">
                <a:latin typeface="Trebuchet MS" panose="020B0603020202020204" pitchFamily="34" charset="0"/>
              </a:rPr>
              <a:t> </a:t>
            </a:r>
            <a:endParaRPr lang="en-US" sz="1800" dirty="0">
              <a:effectLst/>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2571940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1"/>
            <a:ext cx="9144000" cy="1093347"/>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Master Circular on IRDAI (Insurance Products) Regulations 2024- Health Insurance</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800" y="1143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800" kern="0" dirty="0">
                <a:effectLst/>
                <a:latin typeface="Trebuchet MS" panose="020B0603020202020204" pitchFamily="34" charset="0"/>
                <a:ea typeface="Calibri" panose="020F0502020204030204" pitchFamily="34" charset="0"/>
                <a:cs typeface="Calibri" panose="020F0502020204030204" pitchFamily="34" charset="0"/>
              </a:rPr>
              <a:t>Annexure – 3 Certification by Appointed Actuary:</a:t>
            </a:r>
          </a:p>
          <a:p>
            <a:pPr marL="514350" lvl="1" indent="0">
              <a:buNone/>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I, (name of the appointed actuary), the appointed actuary, hereby solemnly declare that the information furnished in this Application Form is true. I also certify that, </a:t>
            </a:r>
            <a:r>
              <a:rPr lang="en-US" sz="1600" dirty="0">
                <a:solidFill>
                  <a:schemeClr val="accent2">
                    <a:lumMod val="75000"/>
                  </a:schemeClr>
                </a:solidFill>
                <a:effectLst/>
                <a:latin typeface="Trebuchet MS" panose="020B0603020202020204" pitchFamily="34" charset="0"/>
                <a:ea typeface="Calibri" panose="020F0502020204030204" pitchFamily="34" charset="0"/>
                <a:cs typeface="Times New Roman" panose="02020603050405020304" pitchFamily="18" charset="0"/>
              </a:rPr>
              <a:t>in my opinion, the premium rates, advantages, terms and conditions of the above product are workable and sound, the assumptions are reasonable and premium rates are fair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endParaRPr lang="en-US" sz="1600" dirty="0">
              <a:latin typeface="Trebuchet MS" panose="020B0603020202020204" pitchFamily="34" charset="0"/>
              <a:ea typeface="Calibri" panose="020F0502020204030204" pitchFamily="34" charset="0"/>
              <a:cs typeface="Times New Roman" panose="02020603050405020304" pitchFamily="18" charset="0"/>
            </a:endParaRPr>
          </a:p>
          <a:p>
            <a:pPr marL="514350" lvl="1" indent="0">
              <a:buNone/>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I have carefully studied the requirements of the Product Filing Procedure in relation to the design and rating of insurance products. </a:t>
            </a:r>
            <a:endParaRPr lang="en-US" sz="1600" dirty="0">
              <a:latin typeface="Trebuchet MS" panose="020B0603020202020204" pitchFamily="34" charset="0"/>
              <a:ea typeface="Calibri" panose="020F0502020204030204" pitchFamily="34" charset="0"/>
              <a:cs typeface="Times New Roman" panose="02020603050405020304" pitchFamily="18" charset="0"/>
            </a:endParaRPr>
          </a:p>
          <a:p>
            <a:pPr marL="514350" lvl="1" indent="0">
              <a:buNone/>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The rates, terms and conditions of the above mentioned product are determined on </a:t>
            </a:r>
            <a:r>
              <a:rPr lang="en-US" sz="1600" dirty="0">
                <a:solidFill>
                  <a:schemeClr val="accent2">
                    <a:lumMod val="75000"/>
                  </a:schemeClr>
                </a:solidFill>
                <a:effectLst/>
                <a:latin typeface="Trebuchet MS" panose="020B0603020202020204" pitchFamily="34" charset="0"/>
                <a:ea typeface="Calibri" panose="020F0502020204030204" pitchFamily="34" charset="0"/>
                <a:cs typeface="Times New Roman" panose="02020603050405020304" pitchFamily="18" charset="0"/>
              </a:rPr>
              <a:t>technically sound </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basis and are </a:t>
            </a:r>
            <a:r>
              <a:rPr lang="en-US" sz="1600" dirty="0">
                <a:solidFill>
                  <a:schemeClr val="accent2">
                    <a:lumMod val="75000"/>
                  </a:schemeClr>
                </a:solidFill>
                <a:effectLst/>
                <a:latin typeface="Trebuchet MS" panose="020B0603020202020204" pitchFamily="34" charset="0"/>
                <a:ea typeface="Calibri" panose="020F0502020204030204" pitchFamily="34" charset="0"/>
                <a:cs typeface="Times New Roman" panose="02020603050405020304" pitchFamily="18" charset="0"/>
              </a:rPr>
              <a:t>sustainable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on the basis of the information and claims experience available in the records of the insurer. </a:t>
            </a:r>
            <a:endParaRPr lang="en-US" sz="1600" dirty="0">
              <a:latin typeface="Trebuchet MS" panose="020B0603020202020204" pitchFamily="34" charset="0"/>
              <a:ea typeface="Calibri" panose="020F0502020204030204" pitchFamily="34" charset="0"/>
              <a:cs typeface="Times New Roman" panose="02020603050405020304" pitchFamily="18" charset="0"/>
            </a:endParaRPr>
          </a:p>
          <a:p>
            <a:pPr marL="514350" lvl="1" indent="0">
              <a:buNone/>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An adequate system has been put in place for collection of data on premiums and claims based on every rating factor that will enable review of the rates and terms of the cover from time to time. </a:t>
            </a:r>
            <a:r>
              <a:rPr lang="en-US" sz="1600" dirty="0">
                <a:solidFill>
                  <a:schemeClr val="accent2">
                    <a:lumMod val="75000"/>
                  </a:schemeClr>
                </a:solidFill>
                <a:effectLst/>
                <a:latin typeface="Trebuchet MS" panose="020B0603020202020204" pitchFamily="34" charset="0"/>
                <a:ea typeface="Calibri" panose="020F0502020204030204" pitchFamily="34" charset="0"/>
                <a:cs typeface="Times New Roman" panose="02020603050405020304" pitchFamily="18" charset="0"/>
              </a:rPr>
              <a:t>It is planned to review the rates, terms and conditions of cover (--- mention periodicity of review) based on emerging experience. </a:t>
            </a:r>
            <a:endParaRPr lang="en-US" sz="1600" dirty="0">
              <a:solidFill>
                <a:schemeClr val="accent2">
                  <a:lumMod val="75000"/>
                </a:schemeClr>
              </a:solidFill>
              <a:latin typeface="Trebuchet MS" panose="020B0603020202020204" pitchFamily="34" charset="0"/>
              <a:ea typeface="Calibri" panose="020F0502020204030204" pitchFamily="34" charset="0"/>
              <a:cs typeface="Times New Roman" panose="02020603050405020304" pitchFamily="18" charset="0"/>
            </a:endParaRPr>
          </a:p>
          <a:p>
            <a:pPr marL="514350" lvl="1" indent="0">
              <a:buNone/>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It is further certified that the underwriting of the product now filed shall be within the Board approved underwriting philosophy of the Company. </a:t>
            </a:r>
            <a:endParaRPr lang="en-US" sz="1600" dirty="0">
              <a:latin typeface="Trebuchet MS" panose="020B0603020202020204" pitchFamily="34" charset="0"/>
              <a:ea typeface="Calibri" panose="020F0502020204030204" pitchFamily="34" charset="0"/>
              <a:cs typeface="Times New Roman" panose="02020603050405020304" pitchFamily="18" charset="0"/>
            </a:endParaRPr>
          </a:p>
          <a:p>
            <a:pPr marL="514350" lvl="1" indent="0">
              <a:buNone/>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The </a:t>
            </a:r>
            <a:r>
              <a:rPr lang="en-US" sz="1600" dirty="0">
                <a:solidFill>
                  <a:schemeClr val="accent2">
                    <a:lumMod val="75000"/>
                  </a:schemeClr>
                </a:solidFill>
                <a:effectLst/>
                <a:latin typeface="Trebuchet MS" panose="020B0603020202020204" pitchFamily="34" charset="0"/>
                <a:ea typeface="Calibri" panose="020F0502020204030204" pitchFamily="34" charset="0"/>
                <a:cs typeface="Times New Roman" panose="02020603050405020304" pitchFamily="18" charset="0"/>
              </a:rPr>
              <a:t>requirements of the Product Filing Procedure have been fully complied with </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in respect of this product or revision or modification of the product. I further declare that except the Sections mentioned in S.No, no other feature/benefit/clause is modified in the product (applicable only for revision or modification of the product) </a:t>
            </a:r>
            <a:endParaRPr lang="en-US" sz="1600" dirty="0">
              <a:latin typeface="Trebuchet MS" panose="020B0603020202020204" pitchFamily="34" charset="0"/>
              <a:ea typeface="Calibri" panose="020F0502020204030204" pitchFamily="34" charset="0"/>
              <a:cs typeface="Times New Roman" panose="02020603050405020304" pitchFamily="18" charset="0"/>
            </a:endParaRPr>
          </a:p>
          <a:p>
            <a:pPr marL="514350" lvl="1" indent="0">
              <a:buNone/>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Signature of the Appointed Actuary</a:t>
            </a:r>
            <a:endParaRPr lang="en-US" sz="1600" dirty="0">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5853462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2" name="Rectangle 168">
            <a:extLst>
              <a:ext uri="{FF2B5EF4-FFF2-40B4-BE49-F238E27FC236}">
                <a16:creationId xmlns:a16="http://schemas.microsoft.com/office/drawing/2014/main" id="{D13811F4-F5B1-D163-B289-866919329667}"/>
              </a:ext>
            </a:extLst>
          </p:cNvPr>
          <p:cNvSpPr>
            <a:spLocks noChangeArrowheads="1"/>
          </p:cNvSpPr>
          <p:nvPr/>
        </p:nvSpPr>
        <p:spPr bwMode="auto">
          <a:xfrm>
            <a:off x="152400" y="3467243"/>
            <a:ext cx="101346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altLang="en-US" sz="2000" b="1" dirty="0">
                <a:solidFill>
                  <a:schemeClr val="tx1"/>
                </a:solidFill>
                <a:latin typeface="Trebuchet MS" panose="020B0603020202020204" pitchFamily="34" charset="0"/>
              </a:rPr>
              <a:t>Problem Statement 3:</a:t>
            </a:r>
          </a:p>
          <a:p>
            <a:pPr algn="l"/>
            <a:r>
              <a:rPr lang="en-US" altLang="en-US" sz="2000" b="1" dirty="0">
                <a:solidFill>
                  <a:schemeClr val="tx1"/>
                </a:solidFill>
                <a:latin typeface="Trebuchet MS" panose="020B0603020202020204" pitchFamily="34" charset="0"/>
              </a:rPr>
              <a:t>Pricing Revision</a:t>
            </a:r>
          </a:p>
          <a:p>
            <a:pPr marL="914400" lvl="1" indent="-457200" algn="l">
              <a:buFont typeface="+mj-lt"/>
              <a:buAutoNum type="arabicPeriod"/>
            </a:pPr>
            <a:r>
              <a:rPr lang="en-US" altLang="en-US" sz="1800" b="1" dirty="0">
                <a:solidFill>
                  <a:schemeClr val="tx1"/>
                </a:solidFill>
                <a:latin typeface="Trebuchet MS" panose="020B0603020202020204" pitchFamily="34" charset="0"/>
              </a:rPr>
              <a:t>Increase the premium at a later date basis the experience which emerges</a:t>
            </a:r>
          </a:p>
        </p:txBody>
      </p:sp>
    </p:spTree>
    <p:extLst>
      <p:ext uri="{BB962C8B-B14F-4D97-AF65-F5344CB8AC3E}">
        <p14:creationId xmlns:p14="http://schemas.microsoft.com/office/powerpoint/2010/main" val="39492752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IRDAI (Insurance Products) Regulations, 2024</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799" y="1295400"/>
            <a:ext cx="10744201" cy="62198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Chapter(II) Section[6] Product management and governance:</a:t>
            </a:r>
          </a:p>
          <a:p>
            <a:pPr lvl="1"/>
            <a:r>
              <a:rPr lang="en-US" sz="2400" dirty="0">
                <a:latin typeface="Trebuchet MS" panose="020B0603020202020204" pitchFamily="34" charset="0"/>
                <a:ea typeface="Calibri" panose="020F0502020204030204" pitchFamily="34" charset="0"/>
              </a:rPr>
              <a:t>(1) Board approved policies and Product management committee (PMC):</a:t>
            </a:r>
          </a:p>
          <a:p>
            <a:pPr lvl="2"/>
            <a:r>
              <a:rPr lang="en-US" sz="2300" dirty="0">
                <a:latin typeface="Trebuchet MS" panose="020B0603020202020204" pitchFamily="34" charset="0"/>
                <a:ea typeface="Calibri" panose="020F0502020204030204" pitchFamily="34" charset="0"/>
              </a:rPr>
              <a:t>b. The Board constituted </a:t>
            </a:r>
            <a:r>
              <a:rPr lang="en-US" sz="2300" dirty="0">
                <a:solidFill>
                  <a:schemeClr val="accent2">
                    <a:lumMod val="75000"/>
                  </a:schemeClr>
                </a:solidFill>
                <a:latin typeface="Trebuchet MS" panose="020B0603020202020204" pitchFamily="34" charset="0"/>
                <a:ea typeface="Calibri" panose="020F0502020204030204" pitchFamily="34" charset="0"/>
              </a:rPr>
              <a:t>PMC shall be responsible </a:t>
            </a:r>
            <a:r>
              <a:rPr lang="en-US" sz="2300" dirty="0">
                <a:latin typeface="Trebuchet MS" panose="020B0603020202020204" pitchFamily="34" charset="0"/>
                <a:ea typeface="Calibri" panose="020F0502020204030204" pitchFamily="34" charset="0"/>
              </a:rPr>
              <a:t>for implementation of the Board approved policies and ensuring:</a:t>
            </a:r>
          </a:p>
          <a:p>
            <a:pPr lvl="3"/>
            <a:r>
              <a:rPr lang="en-US" sz="2100" dirty="0">
                <a:latin typeface="Trebuchet MS" panose="020B0603020202020204" pitchFamily="34" charset="0"/>
                <a:ea typeface="Calibri" panose="020F0502020204030204" pitchFamily="34" charset="0"/>
              </a:rPr>
              <a:t>v. </a:t>
            </a:r>
            <a:r>
              <a:rPr lang="en-US" sz="2100" dirty="0">
                <a:solidFill>
                  <a:schemeClr val="accent2">
                    <a:lumMod val="75000"/>
                  </a:schemeClr>
                </a:solidFill>
                <a:latin typeface="Trebuchet MS" panose="020B0603020202020204" pitchFamily="34" charset="0"/>
                <a:ea typeface="Calibri" panose="020F0502020204030204" pitchFamily="34" charset="0"/>
              </a:rPr>
              <a:t>periodical review </a:t>
            </a:r>
            <a:r>
              <a:rPr lang="en-US" sz="2100" dirty="0">
                <a:latin typeface="Trebuchet MS" panose="020B0603020202020204" pitchFamily="34" charset="0"/>
                <a:ea typeface="Calibri" panose="020F0502020204030204" pitchFamily="34" charset="0"/>
              </a:rPr>
              <a:t>of product performance, market conduct issues including grievances and taking up corrective actions, as may be necessary;</a:t>
            </a:r>
          </a:p>
        </p:txBody>
      </p:sp>
    </p:spTree>
    <p:extLst>
      <p:ext uri="{BB962C8B-B14F-4D97-AF65-F5344CB8AC3E}">
        <p14:creationId xmlns:p14="http://schemas.microsoft.com/office/powerpoint/2010/main" val="35691671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IRDAI (Insurance Products) Regulations, 2024</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447799" y="1295400"/>
            <a:ext cx="10744201" cy="62198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600" dirty="0">
                <a:latin typeface="Trebuchet MS" panose="020B0603020202020204" pitchFamily="34" charset="0"/>
                <a:ea typeface="Calibri" panose="020F0502020204030204" pitchFamily="34" charset="0"/>
              </a:rPr>
              <a:t>Chapter(II) Section[6] Product management and governance:</a:t>
            </a:r>
          </a:p>
          <a:p>
            <a:pPr lvl="1"/>
            <a:r>
              <a:rPr lang="en-US" sz="2400" dirty="0">
                <a:latin typeface="Trebuchet MS" panose="020B0603020202020204" pitchFamily="34" charset="0"/>
                <a:ea typeface="Calibri" panose="020F0502020204030204" pitchFamily="34" charset="0"/>
              </a:rPr>
              <a:t>(3) </a:t>
            </a:r>
            <a:r>
              <a:rPr lang="en-US" sz="2400" dirty="0">
                <a:solidFill>
                  <a:schemeClr val="accent2">
                    <a:lumMod val="75000"/>
                  </a:schemeClr>
                </a:solidFill>
                <a:latin typeface="Trebuchet MS" panose="020B0603020202020204" pitchFamily="34" charset="0"/>
                <a:ea typeface="Calibri" panose="020F0502020204030204" pitchFamily="34" charset="0"/>
              </a:rPr>
              <a:t>Review of insurance products</a:t>
            </a:r>
            <a:r>
              <a:rPr lang="en-US" sz="2400" dirty="0">
                <a:latin typeface="Trebuchet MS" panose="020B0603020202020204" pitchFamily="34" charset="0"/>
                <a:ea typeface="Calibri" panose="020F0502020204030204" pitchFamily="34" charset="0"/>
              </a:rPr>
              <a:t>: </a:t>
            </a:r>
          </a:p>
          <a:p>
            <a:pPr lvl="2"/>
            <a:r>
              <a:rPr lang="en-US" sz="2000" dirty="0">
                <a:latin typeface="Trebuchet MS" panose="020B0603020202020204" pitchFamily="34" charset="0"/>
                <a:ea typeface="Calibri" panose="020F0502020204030204" pitchFamily="34" charset="0"/>
              </a:rPr>
              <a:t>a. All products, offered for sale, shall be reviewed </a:t>
            </a:r>
            <a:r>
              <a:rPr lang="en-US" sz="2000" dirty="0">
                <a:solidFill>
                  <a:schemeClr val="accent2">
                    <a:lumMod val="75000"/>
                  </a:schemeClr>
                </a:solidFill>
                <a:latin typeface="Trebuchet MS" panose="020B0603020202020204" pitchFamily="34" charset="0"/>
                <a:ea typeface="Calibri" panose="020F0502020204030204" pitchFamily="34" charset="0"/>
              </a:rPr>
              <a:t>by Appointed Actuary at least once a year taking into account</a:t>
            </a:r>
            <a:r>
              <a:rPr lang="en-US" sz="2000" dirty="0">
                <a:latin typeface="Trebuchet MS" panose="020B0603020202020204" pitchFamily="34" charset="0"/>
                <a:ea typeface="Calibri" panose="020F0502020204030204" pitchFamily="34" charset="0"/>
              </a:rPr>
              <a:t>:</a:t>
            </a:r>
          </a:p>
          <a:p>
            <a:pPr lvl="3"/>
            <a:r>
              <a:rPr lang="en-US" dirty="0">
                <a:latin typeface="Trebuchet MS" panose="020B0603020202020204" pitchFamily="34" charset="0"/>
                <a:ea typeface="Calibri" panose="020F0502020204030204" pitchFamily="34" charset="0"/>
              </a:rPr>
              <a:t>i. the </a:t>
            </a:r>
            <a:r>
              <a:rPr lang="en-US" dirty="0">
                <a:solidFill>
                  <a:schemeClr val="accent2">
                    <a:lumMod val="75000"/>
                  </a:schemeClr>
                </a:solidFill>
                <a:latin typeface="Trebuchet MS" panose="020B0603020202020204" pitchFamily="34" charset="0"/>
                <a:ea typeface="Calibri" panose="020F0502020204030204" pitchFamily="34" charset="0"/>
              </a:rPr>
              <a:t>reasonable expectation of all stakeholders</a:t>
            </a:r>
            <a:r>
              <a:rPr lang="en-US" dirty="0">
                <a:latin typeface="Trebuchet MS" panose="020B0603020202020204" pitchFamily="34" charset="0"/>
                <a:ea typeface="Calibri" panose="020F0502020204030204" pitchFamily="34" charset="0"/>
              </a:rPr>
              <a:t>, including policyholders;</a:t>
            </a:r>
          </a:p>
          <a:p>
            <a:pPr lvl="3"/>
            <a:r>
              <a:rPr lang="en-US" dirty="0">
                <a:latin typeface="Trebuchet MS" panose="020B0603020202020204" pitchFamily="34" charset="0"/>
                <a:ea typeface="Calibri" panose="020F0502020204030204" pitchFamily="34" charset="0"/>
              </a:rPr>
              <a:t>ii. </a:t>
            </a:r>
            <a:r>
              <a:rPr lang="en-US" dirty="0">
                <a:solidFill>
                  <a:schemeClr val="accent2">
                    <a:lumMod val="75000"/>
                  </a:schemeClr>
                </a:solidFill>
                <a:latin typeface="Trebuchet MS" panose="020B0603020202020204" pitchFamily="34" charset="0"/>
                <a:ea typeface="Calibri" panose="020F0502020204030204" pitchFamily="34" charset="0"/>
              </a:rPr>
              <a:t>financial viability </a:t>
            </a:r>
            <a:r>
              <a:rPr lang="en-US" dirty="0">
                <a:latin typeface="Trebuchet MS" panose="020B0603020202020204" pitchFamily="34" charset="0"/>
                <a:ea typeface="Calibri" panose="020F0502020204030204" pitchFamily="34" charset="0"/>
              </a:rPr>
              <a:t>of the products;</a:t>
            </a:r>
          </a:p>
          <a:p>
            <a:pPr lvl="3"/>
            <a:r>
              <a:rPr lang="en-US" dirty="0">
                <a:latin typeface="Trebuchet MS" panose="020B0603020202020204" pitchFamily="34" charset="0"/>
                <a:ea typeface="Calibri" panose="020F0502020204030204" pitchFamily="34" charset="0"/>
              </a:rPr>
              <a:t>iii. </a:t>
            </a:r>
            <a:r>
              <a:rPr lang="en-US" dirty="0">
                <a:solidFill>
                  <a:schemeClr val="accent2">
                    <a:lumMod val="75000"/>
                  </a:schemeClr>
                </a:solidFill>
                <a:latin typeface="Trebuchet MS" panose="020B0603020202020204" pitchFamily="34" charset="0"/>
                <a:ea typeface="Calibri" panose="020F0502020204030204" pitchFamily="34" charset="0"/>
              </a:rPr>
              <a:t>emerging risks and experience </a:t>
            </a:r>
            <a:r>
              <a:rPr lang="en-US" dirty="0">
                <a:latin typeface="Trebuchet MS" panose="020B0603020202020204" pitchFamily="34" charset="0"/>
                <a:ea typeface="Calibri" panose="020F0502020204030204" pitchFamily="34" charset="0"/>
              </a:rPr>
              <a:t>under the products;</a:t>
            </a:r>
          </a:p>
          <a:p>
            <a:pPr lvl="3"/>
            <a:r>
              <a:rPr lang="en-US" dirty="0">
                <a:latin typeface="Trebuchet MS" panose="020B0603020202020204" pitchFamily="34" charset="0"/>
                <a:ea typeface="Calibri" panose="020F0502020204030204" pitchFamily="34" charset="0"/>
              </a:rPr>
              <a:t>iv. any other relevant factors.</a:t>
            </a:r>
          </a:p>
          <a:p>
            <a:pPr lvl="2"/>
            <a:r>
              <a:rPr lang="en-US" sz="2000" dirty="0">
                <a:latin typeface="Trebuchet MS" panose="020B0603020202020204" pitchFamily="34" charset="0"/>
                <a:ea typeface="Calibri" panose="020F0502020204030204" pitchFamily="34" charset="0"/>
              </a:rPr>
              <a:t>b. </a:t>
            </a:r>
            <a:r>
              <a:rPr lang="en-US" sz="2000" dirty="0">
                <a:solidFill>
                  <a:schemeClr val="accent2">
                    <a:lumMod val="75000"/>
                  </a:schemeClr>
                </a:solidFill>
                <a:latin typeface="Trebuchet MS" panose="020B0603020202020204" pitchFamily="34" charset="0"/>
                <a:ea typeface="Calibri" panose="020F0502020204030204" pitchFamily="34" charset="0"/>
              </a:rPr>
              <a:t>Appointed Actuary shall present the results of such review to the PMC and make suitable recommendations </a:t>
            </a:r>
            <a:r>
              <a:rPr lang="en-US" sz="2000" dirty="0">
                <a:latin typeface="Trebuchet MS" panose="020B0603020202020204" pitchFamily="34" charset="0"/>
                <a:ea typeface="Calibri" panose="020F0502020204030204" pitchFamily="34" charset="0"/>
              </a:rPr>
              <a:t>for any modifications or withdrawal of the product.</a:t>
            </a:r>
          </a:p>
          <a:p>
            <a:pPr lvl="2"/>
            <a:r>
              <a:rPr lang="en-US" sz="2000" dirty="0">
                <a:latin typeface="Trebuchet MS" panose="020B0603020202020204" pitchFamily="34" charset="0"/>
                <a:ea typeface="Calibri" panose="020F0502020204030204" pitchFamily="34" charset="0"/>
              </a:rPr>
              <a:t>c. </a:t>
            </a:r>
            <a:r>
              <a:rPr lang="en-US" sz="2000" dirty="0">
                <a:solidFill>
                  <a:schemeClr val="accent2">
                    <a:lumMod val="75000"/>
                  </a:schemeClr>
                </a:solidFill>
                <a:latin typeface="Trebuchet MS" panose="020B0603020202020204" pitchFamily="34" charset="0"/>
                <a:ea typeface="Calibri" panose="020F0502020204030204" pitchFamily="34" charset="0"/>
              </a:rPr>
              <a:t>Any revision either of the premium rates</a:t>
            </a:r>
            <a:r>
              <a:rPr lang="en-US" sz="2000" dirty="0">
                <a:latin typeface="Trebuchet MS" panose="020B0603020202020204" pitchFamily="34" charset="0"/>
                <a:ea typeface="Calibri" panose="020F0502020204030204" pitchFamily="34" charset="0"/>
              </a:rPr>
              <a:t> or the corresponding benefits or both with respect to the existing products shall be </a:t>
            </a:r>
            <a:r>
              <a:rPr lang="en-US" sz="2000" dirty="0">
                <a:solidFill>
                  <a:schemeClr val="accent2">
                    <a:lumMod val="75000"/>
                  </a:schemeClr>
                </a:solidFill>
                <a:latin typeface="Trebuchet MS" panose="020B0603020202020204" pitchFamily="34" charset="0"/>
                <a:ea typeface="Calibri" panose="020F0502020204030204" pitchFamily="34" charset="0"/>
              </a:rPr>
              <a:t>based on credible underlying experience of relevant risk parameters</a:t>
            </a:r>
            <a:r>
              <a:rPr lang="en-US" sz="2000" dirty="0">
                <a:latin typeface="Trebuchet MS" panose="020B0603020202020204" pitchFamily="34" charset="0"/>
                <a:ea typeface="Calibri" panose="020F0502020204030204" pitchFamily="34" charset="0"/>
              </a:rPr>
              <a:t>. The revision shall also consider the analysis of </a:t>
            </a:r>
            <a:r>
              <a:rPr lang="en-US" sz="2000" dirty="0">
                <a:solidFill>
                  <a:schemeClr val="accent2">
                    <a:lumMod val="75000"/>
                  </a:schemeClr>
                </a:solidFill>
                <a:latin typeface="Trebuchet MS" panose="020B0603020202020204" pitchFamily="34" charset="0"/>
                <a:ea typeface="Calibri" panose="020F0502020204030204" pitchFamily="34" charset="0"/>
              </a:rPr>
              <a:t>policyholders’ grievances and market feedback</a:t>
            </a:r>
            <a:r>
              <a:rPr lang="en-US" sz="2000" dirty="0">
                <a:latin typeface="Trebuchet MS" panose="020B0603020202020204" pitchFamily="34" charset="0"/>
                <a:ea typeface="Calibri" panose="020F0502020204030204" pitchFamily="34" charset="0"/>
              </a:rPr>
              <a:t>, if any.</a:t>
            </a:r>
          </a:p>
        </p:txBody>
      </p:sp>
    </p:spTree>
    <p:extLst>
      <p:ext uri="{BB962C8B-B14F-4D97-AF65-F5344CB8AC3E}">
        <p14:creationId xmlns:p14="http://schemas.microsoft.com/office/powerpoint/2010/main" val="3165338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91440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000" b="1" kern="0" dirty="0">
                <a:solidFill>
                  <a:schemeClr val="tx1"/>
                </a:solidFill>
                <a:latin typeface="Trebuchet MS" panose="020B0603020202020204" pitchFamily="34" charset="0"/>
              </a:rPr>
              <a:t>Master Circular on IRDAI (Insurance Products) Regulations 2024- Health Insurance</a:t>
            </a:r>
            <a:endParaRPr lang="en-US" altLang="en-US" sz="3000" b="1" kern="0" dirty="0">
              <a:solidFill>
                <a:schemeClr val="tx1"/>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C98BE42F-709B-3205-5A4F-D8C75BD59597}"/>
              </a:ext>
            </a:extLst>
          </p:cNvPr>
          <p:cNvSpPr txBox="1">
            <a:spLocks noChangeArrowheads="1"/>
          </p:cNvSpPr>
          <p:nvPr/>
        </p:nvSpPr>
        <p:spPr>
          <a:xfrm>
            <a:off x="1371600" y="1324000"/>
            <a:ext cx="10744201" cy="57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800" dirty="0">
                <a:latin typeface="Trebuchet MS" panose="020B0603020202020204" pitchFamily="34" charset="0"/>
                <a:ea typeface="Calibri" panose="020F0502020204030204" pitchFamily="34" charset="0"/>
              </a:rPr>
              <a:t>Chapter II: Broad Requirements to be complied with by the Insurer in Health Insurance Business</a:t>
            </a:r>
          </a:p>
          <a:p>
            <a:pPr lvl="1"/>
            <a:r>
              <a:rPr lang="en-US" dirty="0">
                <a:latin typeface="Trebuchet MS" panose="020B0603020202020204" pitchFamily="34" charset="0"/>
                <a:ea typeface="Calibri" panose="020F0502020204030204" pitchFamily="34" charset="0"/>
              </a:rPr>
              <a:t>D. Product Filing</a:t>
            </a:r>
          </a:p>
          <a:p>
            <a:pPr lvl="2"/>
            <a:r>
              <a:rPr lang="en-US" dirty="0">
                <a:latin typeface="Trebuchet MS" panose="020B0603020202020204" pitchFamily="34" charset="0"/>
                <a:ea typeface="Calibri" panose="020F0502020204030204" pitchFamily="34" charset="0"/>
              </a:rPr>
              <a:t>I. Product Filing Procedure with PMC</a:t>
            </a:r>
          </a:p>
          <a:p>
            <a:pPr lvl="3"/>
            <a:r>
              <a:rPr lang="en-US" dirty="0">
                <a:latin typeface="Trebuchet MS" panose="020B0603020202020204" pitchFamily="34" charset="0"/>
                <a:ea typeface="Calibri" panose="020F0502020204030204" pitchFamily="34" charset="0"/>
              </a:rPr>
              <a:t>1. Any new product or Rider or Add-on </a:t>
            </a:r>
            <a:r>
              <a:rPr lang="en-US" dirty="0">
                <a:solidFill>
                  <a:schemeClr val="accent2">
                    <a:lumMod val="75000"/>
                  </a:schemeClr>
                </a:solidFill>
                <a:latin typeface="Trebuchet MS" panose="020B0603020202020204" pitchFamily="34" charset="0"/>
                <a:ea typeface="Calibri" panose="020F0502020204030204" pitchFamily="34" charset="0"/>
              </a:rPr>
              <a:t>or modification </a:t>
            </a:r>
            <a:r>
              <a:rPr lang="en-US" dirty="0">
                <a:latin typeface="Trebuchet MS" panose="020B0603020202020204" pitchFamily="34" charset="0"/>
                <a:ea typeface="Calibri" panose="020F0502020204030204" pitchFamily="34" charset="0"/>
              </a:rPr>
              <a:t>of an existing Individual product or Rider or Add-on shall be </a:t>
            </a:r>
            <a:r>
              <a:rPr lang="en-US" dirty="0">
                <a:solidFill>
                  <a:schemeClr val="accent2">
                    <a:lumMod val="75000"/>
                  </a:schemeClr>
                </a:solidFill>
                <a:latin typeface="Trebuchet MS" panose="020B0603020202020204" pitchFamily="34" charset="0"/>
                <a:ea typeface="Calibri" panose="020F0502020204030204" pitchFamily="34" charset="0"/>
              </a:rPr>
              <a:t>approved by the PMC </a:t>
            </a:r>
            <a:r>
              <a:rPr lang="en-US" dirty="0">
                <a:latin typeface="Trebuchet MS" panose="020B0603020202020204" pitchFamily="34" charset="0"/>
                <a:ea typeface="Calibri" panose="020F0502020204030204" pitchFamily="34" charset="0"/>
              </a:rPr>
              <a:t>of the Insurer.</a:t>
            </a:r>
          </a:p>
        </p:txBody>
      </p:sp>
    </p:spTree>
    <p:extLst>
      <p:ext uri="{BB962C8B-B14F-4D97-AF65-F5344CB8AC3E}">
        <p14:creationId xmlns:p14="http://schemas.microsoft.com/office/powerpoint/2010/main" val="3943772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5" name="Rectangle 168"/>
          <p:cNvSpPr>
            <a:spLocks noChangeArrowheads="1"/>
          </p:cNvSpPr>
          <p:nvPr/>
        </p:nvSpPr>
        <p:spPr bwMode="auto">
          <a:xfrm>
            <a:off x="152400" y="3581400"/>
            <a:ext cx="9829800" cy="166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rgbClr val="000000"/>
                </a:solidFill>
                <a:latin typeface="Trebuchet MS" panose="020B0603020202020204" pitchFamily="34" charset="0"/>
                <a:ea typeface="Calibri" panose="020F0502020204030204" pitchFamily="34" charset="0"/>
                <a:cs typeface="Dubai" panose="020B0503030403030204" pitchFamily="34" charset="-78"/>
              </a:rPr>
              <a:t>3. </a:t>
            </a:r>
            <a:r>
              <a:rPr kumimoji="0" lang="en-US" sz="1600" b="1" i="0" u="none" strike="noStrike" kern="1200" cap="none" spc="0" normalizeH="0" baseline="0" noProof="0" dirty="0">
                <a:ln>
                  <a:noFill/>
                </a:ln>
                <a:solidFill>
                  <a:srgbClr val="000000"/>
                </a:solidFill>
                <a:effectLst/>
                <a:uLnTx/>
                <a:uFillTx/>
                <a:latin typeface="Trebuchet MS" panose="020B0603020202020204" pitchFamily="34" charset="0"/>
                <a:ea typeface="Calibri" panose="020F0502020204030204" pitchFamily="34" charset="0"/>
                <a:cs typeface="Dubai" panose="020B0503030403030204" pitchFamily="34" charset="-78"/>
              </a:rPr>
              <a:t>What is the role of an actuary in the preparation of marketing document? Are there any guidelines that oppose CMO’s recommendation?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1" dirty="0">
              <a:solidFill>
                <a:srgbClr val="000000"/>
              </a:solidFill>
              <a:latin typeface="Trebuchet MS" panose="020B0603020202020204" pitchFamily="34" charset="0"/>
              <a:ea typeface="Calibri" panose="020F0502020204030204" pitchFamily="34" charset="0"/>
              <a:cs typeface="Dubai" panose="020B0503030403030204" pitchFamily="34" charset="-7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Trebuchet MS" panose="020B0603020202020204" pitchFamily="34" charset="0"/>
                <a:ea typeface="Calibri" panose="020F0502020204030204" pitchFamily="34" charset="0"/>
                <a:cs typeface="Dubai" panose="020B0503030403030204" pitchFamily="34" charset="-78"/>
              </a:rPr>
              <a:t>Problem Statement 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Trebuchet MS" panose="020B0603020202020204" pitchFamily="34" charset="0"/>
                <a:ea typeface="Calibri" panose="020F0502020204030204" pitchFamily="34" charset="0"/>
                <a:cs typeface="Dubai" panose="020B0503030403030204" pitchFamily="34" charset="-78"/>
              </a:rPr>
              <a:t>Disclosures</a:t>
            </a:r>
          </a:p>
          <a:p>
            <a:pPr marL="800100" lvl="1" indent="-342900" algn="l">
              <a:buFontTx/>
              <a:buAutoNum type="arabicPeriod"/>
              <a:defRPr/>
            </a:pPr>
            <a:r>
              <a:rPr kumimoji="0" lang="en-US" sz="1600" b="1" i="0" u="none" strike="noStrike" kern="1200" cap="none" spc="0" normalizeH="0" baseline="0" noProof="0" dirty="0">
                <a:ln>
                  <a:noFill/>
                </a:ln>
                <a:solidFill>
                  <a:srgbClr val="000000"/>
                </a:solidFill>
                <a:effectLst/>
                <a:uLnTx/>
                <a:uFillTx/>
                <a:latin typeface="Trebuchet MS" panose="020B0603020202020204" pitchFamily="34" charset="0"/>
                <a:ea typeface="Calibri" panose="020F0502020204030204" pitchFamily="34" charset="0"/>
                <a:cs typeface="Dubai" panose="020B0503030403030204" pitchFamily="34" charset="-78"/>
              </a:rPr>
              <a:t>Non-disclosure of waiting period for non-emergency international treatment on Customer Information Sheet (CIS)</a:t>
            </a:r>
          </a:p>
          <a:p>
            <a:pPr marR="0" lvl="0" algn="l" defTabSz="914400" rtl="0" eaLnBrk="1" fontAlgn="auto" latinLnBrk="0" hangingPunct="1">
              <a:lnSpc>
                <a:spcPct val="100000"/>
              </a:lnSpc>
              <a:spcBef>
                <a:spcPts val="0"/>
              </a:spcBef>
              <a:spcAft>
                <a:spcPts val="0"/>
              </a:spcAft>
              <a:buClrTx/>
              <a:buSzTx/>
              <a:tabLst/>
              <a:defRPr/>
            </a:pPr>
            <a:endParaRPr kumimoji="0" lang="en-US" sz="1600" b="1" i="0" u="none" strike="noStrike" kern="1200" cap="none" spc="0" normalizeH="0" baseline="0" noProof="0" dirty="0">
              <a:ln>
                <a:noFill/>
              </a:ln>
              <a:solidFill>
                <a:srgbClr val="000000"/>
              </a:solidFill>
              <a:effectLst/>
              <a:uLnTx/>
              <a:uFillTx/>
              <a:latin typeface="Trebuchet MS" panose="020B0603020202020204" pitchFamily="34" charset="0"/>
              <a:ea typeface="Calibri" panose="020F0502020204030204" pitchFamily="34" charset="0"/>
              <a:cs typeface="Dubai" panose="020B0503030403030204" pitchFamily="34" charset="-78"/>
            </a:endParaRPr>
          </a:p>
        </p:txBody>
      </p:sp>
    </p:spTree>
    <p:extLst>
      <p:ext uri="{BB962C8B-B14F-4D97-AF65-F5344CB8AC3E}">
        <p14:creationId xmlns:p14="http://schemas.microsoft.com/office/powerpoint/2010/main" val="27483990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64678" y="0"/>
            <a:ext cx="8217522" cy="1245747"/>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Role of an actuary in the preparation of marketing document</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7" y="1245747"/>
            <a:ext cx="10293469" cy="52550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1600" dirty="0">
                <a:solidFill>
                  <a:srgbClr val="000000">
                    <a:hueOff val="0"/>
                    <a:satOff val="0"/>
                    <a:lumOff val="0"/>
                    <a:alphaOff val="0"/>
                  </a:srgbClr>
                </a:solidFill>
                <a:latin typeface="Trebuchet MS" panose="020B0603020202020204" pitchFamily="34" charset="0"/>
              </a:rPr>
              <a:t>As per Chapter II of </a:t>
            </a:r>
            <a:r>
              <a:rPr lang="en-US" sz="1600" u="sng" dirty="0">
                <a:solidFill>
                  <a:srgbClr val="000000">
                    <a:hueOff val="0"/>
                    <a:satOff val="0"/>
                    <a:lumOff val="0"/>
                    <a:alphaOff val="0"/>
                  </a:srgbClr>
                </a:solidFill>
                <a:latin typeface="Trebuchet MS" panose="020B0603020202020204" pitchFamily="34" charset="0"/>
              </a:rPr>
              <a:t>IRDAI (Insurance Products) Regulations 2024</a:t>
            </a:r>
            <a:r>
              <a:rPr lang="en-US" altLang="en-US" sz="1600" dirty="0">
                <a:solidFill>
                  <a:srgbClr val="000000">
                    <a:hueOff val="0"/>
                    <a:satOff val="0"/>
                    <a:lumOff val="0"/>
                    <a:alphaOff val="0"/>
                  </a:srgbClr>
                </a:solidFill>
                <a:latin typeface="Trebuchet MS" panose="020B0603020202020204" pitchFamily="34" charset="0"/>
              </a:rPr>
              <a:t>:</a:t>
            </a:r>
          </a:p>
          <a:p>
            <a:pPr marL="0" indent="0">
              <a:buNone/>
            </a:pPr>
            <a:r>
              <a:rPr lang="en-US" altLang="en-US" sz="1600" dirty="0">
                <a:solidFill>
                  <a:srgbClr val="000000">
                    <a:hueOff val="0"/>
                    <a:satOff val="0"/>
                    <a:lumOff val="0"/>
                    <a:alphaOff val="0"/>
                  </a:srgbClr>
                </a:solidFill>
                <a:latin typeface="Trebuchet MS" panose="020B0603020202020204" pitchFamily="34" charset="0"/>
              </a:rPr>
              <a:t>Section 4: Principles of design and pricing of insurance products:</a:t>
            </a:r>
          </a:p>
          <a:p>
            <a:pPr marL="0" indent="0">
              <a:buNone/>
            </a:pPr>
            <a:r>
              <a:rPr lang="en-US" altLang="en-US" sz="1600" dirty="0">
                <a:solidFill>
                  <a:srgbClr val="000000">
                    <a:hueOff val="0"/>
                    <a:satOff val="0"/>
                    <a:lumOff val="0"/>
                    <a:alphaOff val="0"/>
                  </a:srgbClr>
                </a:solidFill>
                <a:latin typeface="Trebuchet MS" panose="020B0603020202020204" pitchFamily="34" charset="0"/>
              </a:rPr>
              <a:t>(1) As part of product design and development cycle, </a:t>
            </a:r>
            <a:r>
              <a:rPr lang="en-US" altLang="en-US" sz="1600" dirty="0">
                <a:solidFill>
                  <a:schemeClr val="accent2">
                    <a:lumMod val="75000"/>
                  </a:schemeClr>
                </a:solidFill>
                <a:latin typeface="Trebuchet MS" panose="020B0603020202020204" pitchFamily="34" charset="0"/>
              </a:rPr>
              <a:t>every insurer shall ensure</a:t>
            </a:r>
            <a:r>
              <a:rPr lang="en-US" altLang="en-US" sz="1600" dirty="0">
                <a:solidFill>
                  <a:srgbClr val="000000">
                    <a:hueOff val="0"/>
                    <a:satOff val="0"/>
                    <a:lumOff val="0"/>
                    <a:alphaOff val="0"/>
                  </a:srgbClr>
                </a:solidFill>
                <a:latin typeface="Trebuchet MS" panose="020B0603020202020204" pitchFamily="34" charset="0"/>
              </a:rPr>
              <a:t> that:</a:t>
            </a:r>
          </a:p>
          <a:p>
            <a:pPr marL="0" indent="0">
              <a:buNone/>
            </a:pPr>
            <a:r>
              <a:rPr lang="en-US" altLang="en-US" sz="1600" dirty="0">
                <a:solidFill>
                  <a:srgbClr val="000000">
                    <a:hueOff val="0"/>
                    <a:satOff val="0"/>
                    <a:lumOff val="0"/>
                    <a:alphaOff val="0"/>
                  </a:srgbClr>
                </a:solidFill>
                <a:latin typeface="Trebuchet MS" panose="020B0603020202020204" pitchFamily="34" charset="0"/>
              </a:rPr>
              <a:t>d. there is </a:t>
            </a:r>
            <a:r>
              <a:rPr lang="en-US" altLang="en-US" sz="1600" dirty="0">
                <a:solidFill>
                  <a:schemeClr val="accent2">
                    <a:lumMod val="75000"/>
                  </a:schemeClr>
                </a:solidFill>
                <a:latin typeface="Trebuchet MS" panose="020B0603020202020204" pitchFamily="34" charset="0"/>
              </a:rPr>
              <a:t>transparency and clarity in wordings</a:t>
            </a:r>
            <a:r>
              <a:rPr lang="en-US" altLang="en-US" sz="1600" dirty="0">
                <a:solidFill>
                  <a:srgbClr val="000000">
                    <a:hueOff val="0"/>
                    <a:satOff val="0"/>
                    <a:lumOff val="0"/>
                    <a:alphaOff val="0"/>
                  </a:srgbClr>
                </a:solidFill>
                <a:latin typeface="Trebuchet MS" panose="020B0603020202020204" pitchFamily="34" charset="0"/>
              </a:rPr>
              <a:t>, terms, coverage, exclusions and conditions;</a:t>
            </a:r>
          </a:p>
          <a:p>
            <a:pPr marL="0" indent="0">
              <a:buNone/>
            </a:pPr>
            <a:r>
              <a:rPr lang="en-US" altLang="en-US" sz="1600" dirty="0">
                <a:solidFill>
                  <a:srgbClr val="000000">
                    <a:hueOff val="0"/>
                    <a:satOff val="0"/>
                    <a:lumOff val="0"/>
                    <a:alphaOff val="0"/>
                  </a:srgbClr>
                </a:solidFill>
                <a:latin typeface="Trebuchet MS" panose="020B0603020202020204" pitchFamily="34" charset="0"/>
              </a:rPr>
              <a:t>k. </a:t>
            </a:r>
            <a:r>
              <a:rPr lang="en-US" altLang="en-US" sz="1600" dirty="0">
                <a:solidFill>
                  <a:schemeClr val="accent2">
                    <a:lumMod val="75000"/>
                  </a:schemeClr>
                </a:solidFill>
                <a:latin typeface="Trebuchet MS" panose="020B0603020202020204" pitchFamily="34" charset="0"/>
              </a:rPr>
              <a:t>market conduct practices are appropriate and fair</a:t>
            </a:r>
            <a:r>
              <a:rPr lang="en-US" altLang="en-US" sz="1600" dirty="0">
                <a:solidFill>
                  <a:srgbClr val="000000">
                    <a:hueOff val="0"/>
                    <a:satOff val="0"/>
                    <a:lumOff val="0"/>
                    <a:alphaOff val="0"/>
                  </a:srgbClr>
                </a:solidFill>
                <a:latin typeface="Trebuchet MS" panose="020B0603020202020204" pitchFamily="34" charset="0"/>
              </a:rPr>
              <a:t>;</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r>
              <a:rPr lang="en-US" altLang="en-US" sz="1600" dirty="0">
                <a:solidFill>
                  <a:srgbClr val="000000">
                    <a:hueOff val="0"/>
                    <a:satOff val="0"/>
                    <a:lumOff val="0"/>
                    <a:alphaOff val="0"/>
                  </a:srgbClr>
                </a:solidFill>
                <a:latin typeface="Trebuchet MS" panose="020B0603020202020204" pitchFamily="34" charset="0"/>
              </a:rPr>
              <a:t>As per Chapter II of </a:t>
            </a:r>
            <a:r>
              <a:rPr lang="en-US" altLang="en-US" sz="1600" u="sng" dirty="0">
                <a:solidFill>
                  <a:srgbClr val="000000">
                    <a:hueOff val="0"/>
                    <a:satOff val="0"/>
                    <a:lumOff val="0"/>
                    <a:alphaOff val="0"/>
                  </a:srgbClr>
                </a:solidFill>
                <a:latin typeface="Trebuchet MS" panose="020B0603020202020204" pitchFamily="34" charset="0"/>
              </a:rPr>
              <a:t>IRDAI (Insurance Products) Regulations, 2024</a:t>
            </a:r>
            <a:r>
              <a:rPr lang="en-US" altLang="en-US" sz="1600" dirty="0">
                <a:solidFill>
                  <a:srgbClr val="000000">
                    <a:hueOff val="0"/>
                    <a:satOff val="0"/>
                    <a:lumOff val="0"/>
                    <a:alphaOff val="0"/>
                  </a:srgbClr>
                </a:solidFill>
                <a:latin typeface="Trebuchet MS" panose="020B0603020202020204" pitchFamily="34" charset="0"/>
              </a:rPr>
              <a:t>:</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6(1) c. </a:t>
            </a:r>
            <a:r>
              <a:rPr lang="en-US" altLang="en-US" sz="1600" dirty="0">
                <a:solidFill>
                  <a:schemeClr val="accent2">
                    <a:lumMod val="75000"/>
                  </a:schemeClr>
                </a:solidFill>
                <a:latin typeface="Trebuchet MS" panose="020B0603020202020204" pitchFamily="34" charset="0"/>
              </a:rPr>
              <a:t>All advertisements issued by the insurer and their distribution channels shall be approved</a:t>
            </a:r>
            <a:r>
              <a:rPr lang="en-US" altLang="en-US" sz="1600" dirty="0">
                <a:solidFill>
                  <a:srgbClr val="000000">
                    <a:hueOff val="0"/>
                    <a:satOff val="0"/>
                    <a:lumOff val="0"/>
                    <a:alphaOff val="0"/>
                  </a:srgbClr>
                </a:solidFill>
                <a:latin typeface="Trebuchet MS" panose="020B0603020202020204" pitchFamily="34" charset="0"/>
              </a:rPr>
              <a:t> through a Board approved advertisement committee of some of the Key Management Persons (KMPs) and one permanent invitee from PMC of the insurer. The constitution of this committee shall be as specified by the Competent Authority. The approvals may be granted by the committee considering the expectations that may get created from such advertisements and possible market conduct issues. </a:t>
            </a:r>
            <a:r>
              <a:rPr lang="en-US" altLang="en-US" sz="1600" dirty="0">
                <a:solidFill>
                  <a:schemeClr val="accent2">
                    <a:lumMod val="75000"/>
                  </a:schemeClr>
                </a:solidFill>
                <a:latin typeface="Trebuchet MS" panose="020B0603020202020204" pitchFamily="34" charset="0"/>
              </a:rPr>
              <a:t>These approvals shall be in accordance with the specified framework and the approvals given by the PMC on such products</a:t>
            </a:r>
            <a:r>
              <a:rPr lang="en-US" altLang="en-US" sz="1600" dirty="0">
                <a:solidFill>
                  <a:srgbClr val="000000">
                    <a:hueOff val="0"/>
                    <a:satOff val="0"/>
                    <a:lumOff val="0"/>
                    <a:alphaOff val="0"/>
                  </a:srgbClr>
                </a:solidFill>
                <a:latin typeface="Trebuchet MS" panose="020B0603020202020204" pitchFamily="34" charset="0"/>
              </a:rPr>
              <a:t>.</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p:txBody>
      </p:sp>
      <p:sp>
        <p:nvSpPr>
          <p:cNvPr id="7" name="Speech Bubble: Rectangle with Corners Rounded 6">
            <a:extLst>
              <a:ext uri="{FF2B5EF4-FFF2-40B4-BE49-F238E27FC236}">
                <a16:creationId xmlns:a16="http://schemas.microsoft.com/office/drawing/2014/main" id="{7D75E931-7447-8EF8-17E2-DE971203C3B0}"/>
              </a:ext>
            </a:extLst>
          </p:cNvPr>
          <p:cNvSpPr/>
          <p:nvPr/>
        </p:nvSpPr>
        <p:spPr bwMode="auto">
          <a:xfrm>
            <a:off x="4191000" y="3048000"/>
            <a:ext cx="5974080" cy="1219200"/>
          </a:xfrm>
          <a:prstGeom prst="wedgeRoundRectCallout">
            <a:avLst>
              <a:gd name="adj1" fmla="val -34629"/>
              <a:gd name="adj2" fmla="val -77053"/>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just"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Marketing documents must contain appropriate disclosures regarding the features of the insurance products, including benefits, terms, and conditions. Actuaries help in articulating these elements clearly and accurately.</a:t>
            </a:r>
            <a:r>
              <a:rPr lang="en-GB" sz="1600" dirty="0">
                <a:solidFill>
                  <a:srgbClr val="000000">
                    <a:hueOff val="0"/>
                    <a:satOff val="0"/>
                    <a:lumOff val="0"/>
                    <a:alphaOff val="0"/>
                  </a:srgbClr>
                </a:solidFill>
                <a:latin typeface="Trebuchet MS" panose="020B0603020202020204" pitchFamily="34" charset="0"/>
              </a:rPr>
              <a:t> </a:t>
            </a:r>
          </a:p>
        </p:txBody>
      </p:sp>
    </p:spTree>
    <p:extLst>
      <p:ext uri="{BB962C8B-B14F-4D97-AF65-F5344CB8AC3E}">
        <p14:creationId xmlns:p14="http://schemas.microsoft.com/office/powerpoint/2010/main" val="24386085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41004" y="304802"/>
            <a:ext cx="82175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Product Management Committee (PMC)</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8" y="1245747"/>
            <a:ext cx="8979522" cy="401205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1600" dirty="0">
                <a:solidFill>
                  <a:srgbClr val="000000">
                    <a:hueOff val="0"/>
                    <a:satOff val="0"/>
                    <a:lumOff val="0"/>
                    <a:alphaOff val="0"/>
                  </a:srgbClr>
                </a:solidFill>
                <a:latin typeface="Trebuchet MS" panose="020B0603020202020204" pitchFamily="34" charset="0"/>
              </a:rPr>
              <a:t>As per section 2 of Chapter II, </a:t>
            </a:r>
            <a:r>
              <a:rPr lang="en-US" altLang="en-US" sz="1600" u="sng" dirty="0">
                <a:solidFill>
                  <a:srgbClr val="000000">
                    <a:hueOff val="0"/>
                    <a:satOff val="0"/>
                    <a:lumOff val="0"/>
                    <a:alphaOff val="0"/>
                  </a:srgbClr>
                </a:solidFill>
                <a:latin typeface="Trebuchet MS" panose="020B0603020202020204" pitchFamily="34" charset="0"/>
              </a:rPr>
              <a:t>Master Circular on IRDAI (Insurance Products) Regulations 2024- Health Insurance</a:t>
            </a:r>
            <a:r>
              <a:rPr lang="en-US" altLang="en-US" sz="1600" dirty="0">
                <a:solidFill>
                  <a:srgbClr val="000000">
                    <a:hueOff val="0"/>
                    <a:satOff val="0"/>
                    <a:lumOff val="0"/>
                    <a:alphaOff val="0"/>
                  </a:srgbClr>
                </a:solidFill>
                <a:latin typeface="Trebuchet MS" panose="020B0603020202020204" pitchFamily="34" charset="0"/>
              </a:rPr>
              <a:t>:</a:t>
            </a:r>
          </a:p>
          <a:p>
            <a:pPr marL="0" indent="0">
              <a:buNone/>
            </a:pPr>
            <a:r>
              <a:rPr lang="en-US" altLang="en-US" sz="1600" dirty="0">
                <a:solidFill>
                  <a:srgbClr val="000000">
                    <a:hueOff val="0"/>
                    <a:satOff val="0"/>
                    <a:lumOff val="0"/>
                    <a:alphaOff val="0"/>
                  </a:srgbClr>
                </a:solidFill>
                <a:latin typeface="Trebuchet MS" panose="020B0603020202020204" pitchFamily="34" charset="0"/>
              </a:rPr>
              <a:t>Product Management Committee(PMC):</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r>
              <a:rPr lang="en-US" altLang="en-US" sz="1600" dirty="0">
                <a:solidFill>
                  <a:srgbClr val="000000">
                    <a:hueOff val="0"/>
                    <a:satOff val="0"/>
                    <a:lumOff val="0"/>
                    <a:alphaOff val="0"/>
                  </a:srgbClr>
                </a:solidFill>
                <a:latin typeface="Trebuchet MS" panose="020B0603020202020204" pitchFamily="34" charset="0"/>
              </a:rPr>
              <a:t>2. The </a:t>
            </a:r>
            <a:r>
              <a:rPr lang="en-US" altLang="en-US" sz="1600" dirty="0">
                <a:solidFill>
                  <a:schemeClr val="accent2">
                    <a:lumMod val="75000"/>
                  </a:schemeClr>
                </a:solidFill>
                <a:latin typeface="Trebuchet MS" panose="020B0603020202020204" pitchFamily="34" charset="0"/>
              </a:rPr>
              <a:t>PMC shall be constituted with Appointed Actuary (AA), Chief Marketing / Distribution Officer</a:t>
            </a:r>
            <a:r>
              <a:rPr lang="en-US" altLang="en-US" sz="1600" dirty="0">
                <a:solidFill>
                  <a:srgbClr val="000000">
                    <a:hueOff val="0"/>
                    <a:satOff val="0"/>
                    <a:lumOff val="0"/>
                    <a:alphaOff val="0"/>
                  </a:srgbClr>
                </a:solidFill>
                <a:latin typeface="Trebuchet MS" panose="020B0603020202020204" pitchFamily="34" charset="0"/>
              </a:rPr>
              <a:t>, Chief Investment Officer, Chief Technology Officer, and Chief Compliance Officer of the Insurer as members.</a:t>
            </a:r>
          </a:p>
          <a:p>
            <a:pPr marL="0" indent="0">
              <a:buNone/>
            </a:pPr>
            <a:r>
              <a:rPr lang="en-US" altLang="en-US" sz="1600" dirty="0">
                <a:solidFill>
                  <a:srgbClr val="000000">
                    <a:hueOff val="0"/>
                    <a:satOff val="0"/>
                    <a:lumOff val="0"/>
                    <a:alphaOff val="0"/>
                  </a:srgbClr>
                </a:solidFill>
                <a:latin typeface="Trebuchet MS" panose="020B0603020202020204" pitchFamily="34" charset="0"/>
              </a:rPr>
              <a:t>3. The PMC shall </a:t>
            </a:r>
            <a:r>
              <a:rPr lang="en-US" altLang="en-US" sz="1600" dirty="0">
                <a:solidFill>
                  <a:schemeClr val="accent2">
                    <a:lumMod val="75000"/>
                  </a:schemeClr>
                </a:solidFill>
                <a:latin typeface="Trebuchet MS" panose="020B0603020202020204" pitchFamily="34" charset="0"/>
              </a:rPr>
              <a:t>carry out proper due diligence and record its concurrence/sign off on various product related risks</a:t>
            </a:r>
            <a:r>
              <a:rPr lang="en-US" altLang="en-US" sz="1600" dirty="0">
                <a:solidFill>
                  <a:srgbClr val="000000">
                    <a:hueOff val="0"/>
                    <a:satOff val="0"/>
                    <a:lumOff val="0"/>
                    <a:alphaOff val="0"/>
                  </a:srgbClr>
                </a:solidFill>
                <a:latin typeface="Trebuchet MS" panose="020B0603020202020204" pitchFamily="34" charset="0"/>
              </a:rPr>
              <a:t> (such as risks related to capital requirements, profitability, underwriting, reinsurance etc.) before approval of the product by PMC. </a:t>
            </a:r>
          </a:p>
          <a:p>
            <a:pPr marL="0" indent="0">
              <a:buNone/>
            </a:pPr>
            <a:r>
              <a:rPr lang="en-US" altLang="en-US" sz="1600" dirty="0">
                <a:solidFill>
                  <a:srgbClr val="000000">
                    <a:hueOff val="0"/>
                    <a:satOff val="0"/>
                    <a:lumOff val="0"/>
                    <a:alphaOff val="0"/>
                  </a:srgbClr>
                </a:solidFill>
                <a:latin typeface="Trebuchet MS" panose="020B0603020202020204" pitchFamily="34" charset="0"/>
              </a:rPr>
              <a:t>4. The </a:t>
            </a:r>
            <a:r>
              <a:rPr lang="en-US" altLang="en-US" sz="1600" dirty="0">
                <a:solidFill>
                  <a:schemeClr val="accent2">
                    <a:lumMod val="75000"/>
                  </a:schemeClr>
                </a:solidFill>
                <a:latin typeface="Trebuchet MS" panose="020B0603020202020204" pitchFamily="34" charset="0"/>
              </a:rPr>
              <a:t>quorum for the PMC shall be three members in addition to Appointed Actuary</a:t>
            </a: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The Advertisement Committee (AC): </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1. The </a:t>
            </a:r>
            <a:r>
              <a:rPr lang="en-US" altLang="en-US" sz="1600" dirty="0">
                <a:solidFill>
                  <a:schemeClr val="accent2">
                    <a:lumMod val="75000"/>
                  </a:schemeClr>
                </a:solidFill>
                <a:latin typeface="Trebuchet MS" panose="020B0603020202020204" pitchFamily="34" charset="0"/>
              </a:rPr>
              <a:t>AC shall approve every advertisement of the Insurer</a:t>
            </a:r>
            <a:r>
              <a:rPr lang="en-US" altLang="en-US" sz="1600" dirty="0">
                <a:solidFill>
                  <a:srgbClr val="000000">
                    <a:hueOff val="0"/>
                    <a:satOff val="0"/>
                    <a:lumOff val="0"/>
                    <a:alphaOff val="0"/>
                  </a:srgbClr>
                </a:solidFill>
                <a:latin typeface="Trebuchet MS" panose="020B0603020202020204" pitchFamily="34" charset="0"/>
              </a:rPr>
              <a:t> in compliance with the provisions of IRDAI (Protection of Policyholders’ Interests, Operations and Allied Matters of Insurers) Regulations, 2024 and Master Circular issued thereunder. </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3. The </a:t>
            </a:r>
            <a:r>
              <a:rPr lang="en-US" altLang="en-US" sz="1600" dirty="0">
                <a:solidFill>
                  <a:schemeClr val="accent2">
                    <a:lumMod val="75000"/>
                  </a:schemeClr>
                </a:solidFill>
                <a:latin typeface="Trebuchet MS" panose="020B0603020202020204" pitchFamily="34" charset="0"/>
              </a:rPr>
              <a:t>quorum for the AC shall be 3 members including one KMP and the permanent invitee from PMC</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17004215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64678" y="0"/>
            <a:ext cx="8217522" cy="1245747"/>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Role of an actuary in the preparation of marketing document</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7" y="1245747"/>
            <a:ext cx="10293470" cy="52550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1600" dirty="0">
                <a:solidFill>
                  <a:srgbClr val="000000">
                    <a:hueOff val="0"/>
                    <a:satOff val="0"/>
                    <a:lumOff val="0"/>
                    <a:alphaOff val="0"/>
                  </a:srgbClr>
                </a:solidFill>
                <a:latin typeface="Trebuchet MS" panose="020B0603020202020204" pitchFamily="34" charset="0"/>
              </a:rPr>
              <a:t>As per Chapter II of </a:t>
            </a:r>
            <a:r>
              <a:rPr lang="en-US" altLang="en-US" sz="1600" u="sng" dirty="0">
                <a:solidFill>
                  <a:srgbClr val="000000">
                    <a:hueOff val="0"/>
                    <a:satOff val="0"/>
                    <a:lumOff val="0"/>
                    <a:alphaOff val="0"/>
                  </a:srgbClr>
                </a:solidFill>
                <a:latin typeface="Trebuchet MS" panose="020B0603020202020204" pitchFamily="34" charset="0"/>
              </a:rPr>
              <a:t>IRDAI (Insurance Products) Regulations, 2024</a:t>
            </a:r>
            <a:r>
              <a:rPr lang="en-US" altLang="en-US" sz="1600" dirty="0">
                <a:solidFill>
                  <a:srgbClr val="000000">
                    <a:hueOff val="0"/>
                    <a:satOff val="0"/>
                    <a:lumOff val="0"/>
                    <a:alphaOff val="0"/>
                  </a:srgbClr>
                </a:solidFill>
                <a:latin typeface="Trebuchet MS" panose="020B0603020202020204" pitchFamily="34" charset="0"/>
              </a:rPr>
              <a:t>:</a:t>
            </a:r>
          </a:p>
          <a:p>
            <a:pPr marL="0" indent="0">
              <a:buNone/>
            </a:pPr>
            <a:r>
              <a:rPr lang="en-US" altLang="en-US" sz="1600" dirty="0">
                <a:solidFill>
                  <a:srgbClr val="000000">
                    <a:hueOff val="0"/>
                    <a:satOff val="0"/>
                    <a:lumOff val="0"/>
                    <a:alphaOff val="0"/>
                  </a:srgbClr>
                </a:solidFill>
                <a:latin typeface="Trebuchet MS" panose="020B0603020202020204" pitchFamily="34" charset="0"/>
              </a:rPr>
              <a:t>6: Product management and governance:</a:t>
            </a:r>
          </a:p>
          <a:p>
            <a:pPr marL="0" indent="0">
              <a:buNone/>
            </a:pPr>
            <a:r>
              <a:rPr lang="en-US" altLang="en-US" sz="1600" dirty="0">
                <a:solidFill>
                  <a:srgbClr val="000000">
                    <a:hueOff val="0"/>
                    <a:satOff val="0"/>
                    <a:lumOff val="0"/>
                    <a:alphaOff val="0"/>
                  </a:srgbClr>
                </a:solidFill>
                <a:latin typeface="Trebuchet MS" panose="020B0603020202020204" pitchFamily="34" charset="0"/>
              </a:rPr>
              <a:t>1) Board approved policies and Product management committee (PMC):</a:t>
            </a:r>
          </a:p>
          <a:p>
            <a:pPr marL="0" indent="0">
              <a:buNone/>
            </a:pPr>
            <a:r>
              <a:rPr lang="en-US" altLang="en-US" sz="1600" dirty="0">
                <a:solidFill>
                  <a:srgbClr val="000000">
                    <a:hueOff val="0"/>
                    <a:satOff val="0"/>
                    <a:lumOff val="0"/>
                    <a:alphaOff val="0"/>
                  </a:srgbClr>
                </a:solidFill>
                <a:latin typeface="Trebuchet MS" panose="020B0603020202020204" pitchFamily="34" charset="0"/>
              </a:rPr>
              <a:t>a. Every insurer shall have in place </a:t>
            </a:r>
            <a:r>
              <a:rPr lang="en-US" altLang="en-US" sz="1600" dirty="0">
                <a:solidFill>
                  <a:schemeClr val="accent2">
                    <a:lumMod val="75000"/>
                  </a:schemeClr>
                </a:solidFill>
                <a:latin typeface="Trebuchet MS" panose="020B0603020202020204" pitchFamily="34" charset="0"/>
              </a:rPr>
              <a:t>Board approved policies covering all areas of product design</a:t>
            </a:r>
            <a:r>
              <a:rPr lang="en-US" altLang="en-US" sz="1600" dirty="0">
                <a:solidFill>
                  <a:srgbClr val="000000">
                    <a:hueOff val="0"/>
                    <a:satOff val="0"/>
                    <a:lumOff val="0"/>
                    <a:alphaOff val="0"/>
                  </a:srgbClr>
                </a:solidFill>
                <a:latin typeface="Trebuchet MS" panose="020B0603020202020204" pitchFamily="34" charset="0"/>
              </a:rPr>
              <a:t>, underwriting, </a:t>
            </a:r>
            <a:r>
              <a:rPr lang="en-US" altLang="en-US" sz="1600" dirty="0">
                <a:solidFill>
                  <a:schemeClr val="accent2">
                    <a:lumMod val="75000"/>
                  </a:schemeClr>
                </a:solidFill>
                <a:latin typeface="Trebuchet MS" panose="020B0603020202020204" pitchFamily="34" charset="0"/>
              </a:rPr>
              <a:t>advertisements </a:t>
            </a:r>
            <a:r>
              <a:rPr lang="en-US" altLang="en-US" sz="1600" dirty="0">
                <a:solidFill>
                  <a:srgbClr val="000000">
                    <a:hueOff val="0"/>
                    <a:satOff val="0"/>
                    <a:lumOff val="0"/>
                    <a:alphaOff val="0"/>
                  </a:srgbClr>
                </a:solidFill>
                <a:latin typeface="Trebuchet MS" panose="020B0603020202020204" pitchFamily="34" charset="0"/>
              </a:rPr>
              <a:t>and overall management of the insurance products. </a:t>
            </a:r>
          </a:p>
          <a:p>
            <a:pPr marL="0" indent="0">
              <a:buNone/>
            </a:pPr>
            <a:r>
              <a:rPr lang="en-US" altLang="en-US" sz="1600" dirty="0">
                <a:solidFill>
                  <a:srgbClr val="000000">
                    <a:hueOff val="0"/>
                    <a:satOff val="0"/>
                    <a:lumOff val="0"/>
                    <a:alphaOff val="0"/>
                  </a:srgbClr>
                </a:solidFill>
                <a:latin typeface="Trebuchet MS" panose="020B0603020202020204" pitchFamily="34" charset="0"/>
              </a:rPr>
              <a:t>b. The Board constituted </a:t>
            </a:r>
            <a:r>
              <a:rPr lang="en-US" altLang="en-US" sz="1600" dirty="0">
                <a:solidFill>
                  <a:schemeClr val="accent2">
                    <a:lumMod val="75000"/>
                  </a:schemeClr>
                </a:solidFill>
                <a:latin typeface="Trebuchet MS" panose="020B0603020202020204" pitchFamily="34" charset="0"/>
              </a:rPr>
              <a:t>Product management committee shall be responsible for implementation of the Board approved policies</a:t>
            </a:r>
            <a:r>
              <a:rPr lang="en-US" altLang="en-US" sz="1600" dirty="0">
                <a:solidFill>
                  <a:srgbClr val="000000">
                    <a:hueOff val="0"/>
                    <a:satOff val="0"/>
                    <a:lumOff val="0"/>
                    <a:alphaOff val="0"/>
                  </a:srgbClr>
                </a:solidFill>
                <a:latin typeface="Trebuchet MS" panose="020B0603020202020204" pitchFamily="34" charset="0"/>
              </a:rPr>
              <a:t> and ensuring:</a:t>
            </a:r>
          </a:p>
          <a:p>
            <a:pPr marL="0" indent="0">
              <a:buNone/>
            </a:pPr>
            <a:r>
              <a:rPr lang="en-US" altLang="en-US" sz="1600" dirty="0">
                <a:solidFill>
                  <a:srgbClr val="000000">
                    <a:hueOff val="0"/>
                    <a:satOff val="0"/>
                    <a:lumOff val="0"/>
                    <a:alphaOff val="0"/>
                  </a:srgbClr>
                </a:solidFill>
                <a:latin typeface="Trebuchet MS" panose="020B0603020202020204" pitchFamily="34" charset="0"/>
              </a:rPr>
              <a:t>i. </a:t>
            </a:r>
            <a:r>
              <a:rPr lang="en-US" altLang="en-US" sz="1600" dirty="0">
                <a:solidFill>
                  <a:schemeClr val="accent2">
                    <a:lumMod val="75000"/>
                  </a:schemeClr>
                </a:solidFill>
                <a:latin typeface="Trebuchet MS" panose="020B0603020202020204" pitchFamily="34" charset="0"/>
              </a:rPr>
              <a:t>adherence to principles of design</a:t>
            </a:r>
            <a:r>
              <a:rPr lang="en-US" altLang="en-US" sz="1600" dirty="0">
                <a:solidFill>
                  <a:srgbClr val="000000">
                    <a:hueOff val="0"/>
                    <a:satOff val="0"/>
                    <a:lumOff val="0"/>
                    <a:alphaOff val="0"/>
                  </a:srgbClr>
                </a:solidFill>
                <a:latin typeface="Trebuchet MS" panose="020B0603020202020204" pitchFamily="34" charset="0"/>
              </a:rPr>
              <a:t> and pricing of insurance products;</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r>
              <a:rPr lang="en-US" sz="1600" dirty="0">
                <a:solidFill>
                  <a:srgbClr val="000000">
                    <a:hueOff val="0"/>
                    <a:satOff val="0"/>
                    <a:lumOff val="0"/>
                    <a:alphaOff val="0"/>
                  </a:srgbClr>
                </a:solidFill>
                <a:latin typeface="Trebuchet MS" panose="020B0603020202020204" pitchFamily="34" charset="0"/>
              </a:rPr>
              <a:t>As per Annexure 3 of Master Circular on IRDAI (Insurance Products) Regulations 2024 - Health Insurance:</a:t>
            </a:r>
          </a:p>
          <a:p>
            <a:pPr marL="0" indent="0">
              <a:buNone/>
            </a:pPr>
            <a:r>
              <a:rPr lang="en-US" sz="1600" dirty="0">
                <a:solidFill>
                  <a:srgbClr val="000000">
                    <a:hueOff val="0"/>
                    <a:satOff val="0"/>
                    <a:lumOff val="0"/>
                    <a:alphaOff val="0"/>
                  </a:srgbClr>
                </a:solidFill>
                <a:latin typeface="Trebuchet MS" panose="020B0603020202020204" pitchFamily="34" charset="0"/>
              </a:rPr>
              <a:t>9.1 </a:t>
            </a:r>
            <a:r>
              <a:rPr lang="en-US" sz="1600" dirty="0">
                <a:solidFill>
                  <a:schemeClr val="accent2">
                    <a:lumMod val="75000"/>
                  </a:schemeClr>
                </a:solidFill>
                <a:latin typeface="Trebuchet MS" panose="020B0603020202020204" pitchFamily="34" charset="0"/>
              </a:rPr>
              <a:t>Sales Literature /Prospectus</a:t>
            </a:r>
            <a:r>
              <a:rPr lang="en-US" sz="1600" dirty="0">
                <a:solidFill>
                  <a:srgbClr val="000000">
                    <a:hueOff val="0"/>
                    <a:satOff val="0"/>
                    <a:lumOff val="0"/>
                    <a:alphaOff val="0"/>
                  </a:srgbClr>
                </a:solidFill>
                <a:latin typeface="Trebuchet MS" panose="020B0603020202020204" pitchFamily="34" charset="0"/>
              </a:rPr>
              <a:t>. This is the literature which is </a:t>
            </a:r>
            <a:r>
              <a:rPr lang="en-US" sz="1600" dirty="0">
                <a:solidFill>
                  <a:schemeClr val="accent2">
                    <a:lumMod val="75000"/>
                  </a:schemeClr>
                </a:solidFill>
                <a:latin typeface="Trebuchet MS" panose="020B0603020202020204" pitchFamily="34" charset="0"/>
              </a:rPr>
              <a:t>to be used by the various distribution channels for selling the products in the market</a:t>
            </a:r>
            <a:r>
              <a:rPr lang="en-US" sz="1600" dirty="0">
                <a:solidFill>
                  <a:srgbClr val="000000">
                    <a:hueOff val="0"/>
                    <a:satOff val="0"/>
                    <a:lumOff val="0"/>
                    <a:alphaOff val="0"/>
                  </a:srgbClr>
                </a:solidFill>
                <a:latin typeface="Trebuchet MS" panose="020B0603020202020204" pitchFamily="34" charset="0"/>
              </a:rPr>
              <a:t>. This shall enumerate all the salient features of the product along with the exclusions applicable for the basic benefits and </a:t>
            </a:r>
            <a:r>
              <a:rPr lang="en-US" sz="1600" dirty="0">
                <a:solidFill>
                  <a:schemeClr val="accent2">
                    <a:lumMod val="75000"/>
                  </a:schemeClr>
                </a:solidFill>
                <a:latin typeface="Trebuchet MS" panose="020B0603020202020204" pitchFamily="34" charset="0"/>
              </a:rPr>
              <a:t>shall be in compliance with the relevant circulars</a:t>
            </a:r>
            <a:r>
              <a:rPr lang="en-US" sz="1600" dirty="0">
                <a:solidFill>
                  <a:srgbClr val="000000">
                    <a:hueOff val="0"/>
                    <a:satOff val="0"/>
                    <a:lumOff val="0"/>
                    <a:alphaOff val="0"/>
                  </a:srgbClr>
                </a:solidFill>
                <a:latin typeface="Trebuchet MS" panose="020B0603020202020204" pitchFamily="34" charset="0"/>
              </a:rPr>
              <a:t> issued by the Authority at all times.</a:t>
            </a:r>
          </a:p>
          <a:p>
            <a:pPr marL="0" indent="0">
              <a:buNone/>
            </a:pPr>
            <a:r>
              <a:rPr lang="en-US" sz="1600" dirty="0">
                <a:solidFill>
                  <a:schemeClr val="accent2">
                    <a:lumMod val="75000"/>
                  </a:schemeClr>
                </a:solidFill>
                <a:latin typeface="Trebuchet MS" panose="020B0603020202020204" pitchFamily="34" charset="0"/>
              </a:rPr>
              <a:t>The Appointed Actuary shall initial on all the pages of the IRDAI-HIP application form. </a:t>
            </a:r>
            <a:r>
              <a:rPr lang="en-US" altLang="en-US" sz="1600" dirty="0">
                <a:solidFill>
                  <a:srgbClr val="000000">
                    <a:hueOff val="0"/>
                    <a:satOff val="0"/>
                    <a:lumOff val="0"/>
                    <a:alphaOff val="0"/>
                  </a:srgbClr>
                </a:solidFill>
                <a:latin typeface="Trebuchet MS" panose="020B0603020202020204" pitchFamily="34" charset="0"/>
              </a:rPr>
              <a:t>Section IX: Enclosures to Form IRDAI-HIP:</a:t>
            </a:r>
          </a:p>
          <a:p>
            <a:pPr marL="0" indent="0">
              <a:buNone/>
            </a:pPr>
            <a:r>
              <a:rPr lang="en-US" altLang="en-US" sz="1600" dirty="0">
                <a:solidFill>
                  <a:srgbClr val="000000">
                    <a:hueOff val="0"/>
                    <a:satOff val="0"/>
                    <a:lumOff val="0"/>
                    <a:alphaOff val="0"/>
                  </a:srgbClr>
                </a:solidFill>
                <a:latin typeface="Trebuchet MS" panose="020B0603020202020204" pitchFamily="34" charset="0"/>
              </a:rPr>
              <a:t>9.1: Sales Literature/Prospectus</a:t>
            </a:r>
          </a:p>
          <a:p>
            <a:pPr marL="0" indent="0">
              <a:buNone/>
            </a:pPr>
            <a:endParaRPr lang="en-US" sz="1600" dirty="0">
              <a:solidFill>
                <a:schemeClr val="accent2">
                  <a:lumMod val="75000"/>
                </a:schemeClr>
              </a:solidFill>
              <a:latin typeface="Trebuchet MS" panose="020B0603020202020204" pitchFamily="34" charset="0"/>
            </a:endParaRPr>
          </a:p>
          <a:p>
            <a:pPr marL="0" indent="0">
              <a:buNone/>
            </a:pPr>
            <a:endParaRPr lang="en-US" altLang="en-US" sz="2000" dirty="0">
              <a:solidFill>
                <a:srgbClr val="000000">
                  <a:hueOff val="0"/>
                  <a:satOff val="0"/>
                  <a:lumOff val="0"/>
                  <a:alphaOff val="0"/>
                </a:srgbClr>
              </a:solidFill>
              <a:latin typeface="Trebuchet MS" panose="020B0603020202020204" pitchFamily="34" charset="0"/>
            </a:endParaRPr>
          </a:p>
          <a:p>
            <a:pPr marL="0" indent="0">
              <a:buNone/>
            </a:pPr>
            <a:endParaRPr lang="en-US" altLang="en-US" sz="2000" dirty="0">
              <a:solidFill>
                <a:srgbClr val="000000">
                  <a:hueOff val="0"/>
                  <a:satOff val="0"/>
                  <a:lumOff val="0"/>
                  <a:alphaOff val="0"/>
                </a:srgbClr>
              </a:solidFill>
              <a:latin typeface="Trebuchet MS" panose="020B0603020202020204" pitchFamily="34" charset="0"/>
            </a:endParaRPr>
          </a:p>
          <a:p>
            <a:pPr marL="0" indent="0">
              <a:buNone/>
            </a:pPr>
            <a:endParaRPr lang="en-US" altLang="en-US" sz="20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11" name="Speech Bubble: Rectangle with Corners Rounded 10">
            <a:extLst>
              <a:ext uri="{FF2B5EF4-FFF2-40B4-BE49-F238E27FC236}">
                <a16:creationId xmlns:a16="http://schemas.microsoft.com/office/drawing/2014/main" id="{B20A99C6-21BD-654F-22AE-24B2931A5114}"/>
              </a:ext>
            </a:extLst>
          </p:cNvPr>
          <p:cNvSpPr/>
          <p:nvPr/>
        </p:nvSpPr>
        <p:spPr bwMode="auto">
          <a:xfrm>
            <a:off x="3886199" y="3657600"/>
            <a:ext cx="6541123" cy="914400"/>
          </a:xfrm>
          <a:prstGeom prst="wedgeRoundRectCallout">
            <a:avLst>
              <a:gd name="adj1" fmla="val -38907"/>
              <a:gd name="adj2" fmla="val -66556"/>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just"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Actuaries ensure that the marketing documents comply with IRDAI regulations. This includes verifying that the information presented is accurate, not misleading, and adheres to the guidelines.</a:t>
            </a:r>
            <a:r>
              <a:rPr lang="en-GB" sz="1600" dirty="0">
                <a:solidFill>
                  <a:srgbClr val="000000">
                    <a:hueOff val="0"/>
                    <a:satOff val="0"/>
                    <a:lumOff val="0"/>
                    <a:alphaOff val="0"/>
                  </a:srgbClr>
                </a:solidFill>
                <a:latin typeface="Trebuchet MS" panose="020B0603020202020204" pitchFamily="34" charset="0"/>
              </a:rPr>
              <a:t> </a:t>
            </a:r>
          </a:p>
        </p:txBody>
      </p:sp>
    </p:spTree>
    <p:extLst>
      <p:ext uri="{BB962C8B-B14F-4D97-AF65-F5344CB8AC3E}">
        <p14:creationId xmlns:p14="http://schemas.microsoft.com/office/powerpoint/2010/main" val="14826415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64678" y="1"/>
            <a:ext cx="90557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Master Circular on IRDAI (Insurance Products) Regulations 2024- Health Insurance</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8" y="1245747"/>
            <a:ext cx="9601200" cy="52550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1600" dirty="0">
                <a:solidFill>
                  <a:srgbClr val="000000">
                    <a:hueOff val="0"/>
                    <a:satOff val="0"/>
                    <a:lumOff val="0"/>
                    <a:alphaOff val="0"/>
                  </a:srgbClr>
                </a:solidFill>
                <a:latin typeface="Trebuchet MS" panose="020B0603020202020204" pitchFamily="34" charset="0"/>
              </a:rPr>
              <a:t>Chapter I, </a:t>
            </a:r>
            <a:r>
              <a:rPr lang="en-US" altLang="en-US" sz="1600" u="sng" dirty="0">
                <a:solidFill>
                  <a:srgbClr val="000000">
                    <a:hueOff val="0"/>
                    <a:satOff val="0"/>
                    <a:lumOff val="0"/>
                    <a:alphaOff val="0"/>
                  </a:srgbClr>
                </a:solidFill>
                <a:latin typeface="Trebuchet MS" panose="020B0603020202020204" pitchFamily="34" charset="0"/>
              </a:rPr>
              <a:t>Section 4 - Customer Information Sheet (CIS)</a:t>
            </a:r>
            <a:r>
              <a:rPr lang="en-US" altLang="en-US" sz="1600" dirty="0">
                <a:solidFill>
                  <a:srgbClr val="000000">
                    <a:hueOff val="0"/>
                    <a:satOff val="0"/>
                    <a:lumOff val="0"/>
                    <a:alphaOff val="0"/>
                  </a:srgbClr>
                </a:solidFill>
                <a:latin typeface="Trebuchet MS" panose="020B0603020202020204" pitchFamily="34" charset="0"/>
              </a:rPr>
              <a:t>: </a:t>
            </a:r>
          </a:p>
          <a:p>
            <a:pPr marL="0" indent="0">
              <a:buNone/>
            </a:pPr>
            <a:r>
              <a:rPr lang="en-US" altLang="en-US" sz="1600" dirty="0">
                <a:solidFill>
                  <a:schemeClr val="accent2">
                    <a:lumMod val="75000"/>
                  </a:schemeClr>
                </a:solidFill>
                <a:latin typeface="Trebuchet MS" panose="020B0603020202020204" pitchFamily="34" charset="0"/>
              </a:rPr>
              <a:t>CIS is to be provided with every policy</a:t>
            </a:r>
            <a:r>
              <a:rPr lang="en-US" altLang="en-US" sz="1600" dirty="0">
                <a:solidFill>
                  <a:srgbClr val="000000">
                    <a:hueOff val="0"/>
                    <a:satOff val="0"/>
                    <a:lumOff val="0"/>
                    <a:alphaOff val="0"/>
                  </a:srgbClr>
                </a:solidFill>
                <a:latin typeface="Trebuchet MS" panose="020B0603020202020204" pitchFamily="34" charset="0"/>
              </a:rPr>
              <a:t> in the format as given in Annexure 1. It is a document provided by the Insurer along with the policy document that explains in simple words, basic features of a policy at one place. The CIS shall</a:t>
            </a:r>
          </a:p>
          <a:p>
            <a:pPr marL="0" indent="0">
              <a:buNone/>
            </a:pPr>
            <a:r>
              <a:rPr lang="en-US" altLang="en-US" sz="1600" dirty="0">
                <a:solidFill>
                  <a:srgbClr val="000000">
                    <a:hueOff val="0"/>
                    <a:satOff val="0"/>
                    <a:lumOff val="0"/>
                    <a:alphaOff val="0"/>
                  </a:srgbClr>
                </a:solidFill>
                <a:latin typeface="Trebuchet MS" panose="020B0603020202020204" pitchFamily="34" charset="0"/>
              </a:rPr>
              <a:t>b) have details like</a:t>
            </a:r>
          </a:p>
          <a:p>
            <a:pPr marL="0" indent="0">
              <a:buNone/>
            </a:pPr>
            <a:r>
              <a:rPr lang="en-US" altLang="en-US" sz="1600" dirty="0">
                <a:solidFill>
                  <a:srgbClr val="000000">
                    <a:hueOff val="0"/>
                    <a:satOff val="0"/>
                    <a:lumOff val="0"/>
                    <a:alphaOff val="0"/>
                  </a:srgbClr>
                </a:solidFill>
                <a:latin typeface="Trebuchet MS" panose="020B0603020202020204" pitchFamily="34" charset="0"/>
              </a:rPr>
              <a:t>iv. summary of </a:t>
            </a:r>
            <a:r>
              <a:rPr lang="en-US" altLang="en-US" sz="1600" dirty="0">
                <a:solidFill>
                  <a:schemeClr val="accent2">
                    <a:lumMod val="75000"/>
                  </a:schemeClr>
                </a:solidFill>
                <a:latin typeface="Trebuchet MS" panose="020B0603020202020204" pitchFamily="34" charset="0"/>
              </a:rPr>
              <a:t>exclusions which policy does not cover</a:t>
            </a:r>
            <a:r>
              <a:rPr lang="en-US" altLang="en-US" sz="1600" dirty="0">
                <a:solidFill>
                  <a:srgbClr val="000000">
                    <a:hueOff val="0"/>
                    <a:satOff val="0"/>
                    <a:lumOff val="0"/>
                    <a:alphaOff val="0"/>
                  </a:srgbClr>
                </a:solidFill>
                <a:latin typeface="Trebuchet MS" panose="020B0603020202020204" pitchFamily="34" charset="0"/>
              </a:rPr>
              <a:t>, </a:t>
            </a:r>
          </a:p>
          <a:p>
            <a:pPr marL="0" indent="0">
              <a:buNone/>
            </a:pPr>
            <a:r>
              <a:rPr lang="en-US" altLang="en-US" sz="1600" dirty="0">
                <a:solidFill>
                  <a:srgbClr val="000000">
                    <a:hueOff val="0"/>
                    <a:satOff val="0"/>
                    <a:lumOff val="0"/>
                    <a:alphaOff val="0"/>
                  </a:srgbClr>
                </a:solidFill>
                <a:latin typeface="Trebuchet MS" panose="020B0603020202020204" pitchFamily="34" charset="0"/>
              </a:rPr>
              <a:t>vii. </a:t>
            </a:r>
            <a:r>
              <a:rPr lang="en-US" altLang="en-US" sz="1600" dirty="0">
                <a:solidFill>
                  <a:schemeClr val="accent2">
                    <a:lumMod val="75000"/>
                  </a:schemeClr>
                </a:solidFill>
                <a:latin typeface="Trebuchet MS" panose="020B0603020202020204" pitchFamily="34" charset="0"/>
              </a:rPr>
              <a:t>waiting period</a:t>
            </a:r>
            <a:r>
              <a:rPr lang="en-US" altLang="en-US" sz="1600" dirty="0">
                <a:solidFill>
                  <a:srgbClr val="000000">
                    <a:hueOff val="0"/>
                    <a:satOff val="0"/>
                    <a:lumOff val="0"/>
                    <a:alphaOff val="0"/>
                  </a:srgbClr>
                </a:solidFill>
                <a:latin typeface="Trebuchet MS" panose="020B0603020202020204" pitchFamily="34" charset="0"/>
              </a:rPr>
              <a:t>(s) (time period during which specified diseases/ treatments are not covered)</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r>
              <a:rPr lang="en-US" altLang="en-US" sz="1600" dirty="0">
                <a:solidFill>
                  <a:schemeClr val="accent2">
                    <a:lumMod val="75000"/>
                  </a:schemeClr>
                </a:solidFill>
                <a:latin typeface="Trebuchet MS" panose="020B0603020202020204" pitchFamily="34" charset="0"/>
              </a:rPr>
              <a:t>Acknowledgment in physical or digital will have to be obtained from the Policyholder</a:t>
            </a:r>
            <a:r>
              <a:rPr lang="en-US" altLang="en-US" sz="1600" dirty="0">
                <a:solidFill>
                  <a:srgbClr val="000000">
                    <a:hueOff val="0"/>
                    <a:satOff val="0"/>
                    <a:lumOff val="0"/>
                    <a:alphaOff val="0"/>
                  </a:srgbClr>
                </a:solidFill>
                <a:latin typeface="Trebuchet MS" panose="020B0603020202020204" pitchFamily="34" charset="0"/>
              </a:rPr>
              <a:t>. On request, CIS will be made available in local language. </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r>
              <a:rPr lang="en-US" altLang="en-US" sz="1600" dirty="0">
                <a:solidFill>
                  <a:srgbClr val="000000">
                    <a:hueOff val="0"/>
                    <a:satOff val="0"/>
                    <a:lumOff val="0"/>
                    <a:alphaOff val="0"/>
                  </a:srgbClr>
                </a:solidFill>
                <a:latin typeface="Trebuchet MS" panose="020B0603020202020204" pitchFamily="34" charset="0"/>
              </a:rPr>
              <a:t>Chapter II, C. Product Management Committee and Advertisement Committee</a:t>
            </a:r>
          </a:p>
          <a:p>
            <a:pPr marL="0" indent="0">
              <a:buNone/>
            </a:pPr>
            <a:r>
              <a:rPr lang="en-US" altLang="en-US" sz="1600" dirty="0">
                <a:solidFill>
                  <a:srgbClr val="000000">
                    <a:hueOff val="0"/>
                    <a:satOff val="0"/>
                    <a:lumOff val="0"/>
                    <a:alphaOff val="0"/>
                  </a:srgbClr>
                </a:solidFill>
                <a:latin typeface="Trebuchet MS" panose="020B0603020202020204" pitchFamily="34" charset="0"/>
              </a:rPr>
              <a:t>I. Product Management Committee(PMC):</a:t>
            </a:r>
          </a:p>
          <a:p>
            <a:pPr>
              <a:buAutoNum type="arabicPeriod"/>
            </a:pPr>
            <a:r>
              <a:rPr lang="en-US" altLang="en-US" sz="1600" dirty="0">
                <a:solidFill>
                  <a:srgbClr val="000000">
                    <a:hueOff val="0"/>
                    <a:satOff val="0"/>
                    <a:lumOff val="0"/>
                    <a:alphaOff val="0"/>
                  </a:srgbClr>
                </a:solidFill>
                <a:latin typeface="Trebuchet MS" panose="020B0603020202020204" pitchFamily="34" charset="0"/>
              </a:rPr>
              <a:t>The PMC shall ensure:</a:t>
            </a:r>
          </a:p>
          <a:p>
            <a:pPr marL="0" indent="0">
              <a:buNone/>
            </a:pPr>
            <a:r>
              <a:rPr lang="en-US" altLang="en-US" sz="1600" dirty="0">
                <a:solidFill>
                  <a:srgbClr val="000000">
                    <a:hueOff val="0"/>
                    <a:satOff val="0"/>
                    <a:lumOff val="0"/>
                    <a:alphaOff val="0"/>
                  </a:srgbClr>
                </a:solidFill>
                <a:latin typeface="Trebuchet MS" panose="020B0603020202020204" pitchFamily="34" charset="0"/>
              </a:rPr>
              <a:t>c. that the </a:t>
            </a:r>
            <a:r>
              <a:rPr lang="en-US" altLang="en-US" sz="1600" dirty="0">
                <a:solidFill>
                  <a:schemeClr val="accent2">
                    <a:lumMod val="75000"/>
                  </a:schemeClr>
                </a:solidFill>
                <a:latin typeface="Trebuchet MS" panose="020B0603020202020204" pitchFamily="34" charset="0"/>
              </a:rPr>
              <a:t>benefits reflecting in sales literature</a:t>
            </a:r>
            <a:r>
              <a:rPr lang="en-US" altLang="en-US" sz="1600" dirty="0">
                <a:solidFill>
                  <a:srgbClr val="000000">
                    <a:hueOff val="0"/>
                    <a:satOff val="0"/>
                    <a:lumOff val="0"/>
                    <a:alphaOff val="0"/>
                  </a:srgbClr>
                </a:solidFill>
                <a:latin typeface="Trebuchet MS" panose="020B0603020202020204" pitchFamily="34" charset="0"/>
              </a:rPr>
              <a:t>, terms and conditions reflecting in policy document shall be </a:t>
            </a:r>
            <a:r>
              <a:rPr lang="en-US" altLang="en-US" sz="1600" dirty="0">
                <a:solidFill>
                  <a:schemeClr val="accent2">
                    <a:lumMod val="75000"/>
                  </a:schemeClr>
                </a:solidFill>
                <a:latin typeface="Trebuchet MS" panose="020B0603020202020204" pitchFamily="34" charset="0"/>
              </a:rPr>
              <a:t>consistent with the design approved</a:t>
            </a:r>
            <a:r>
              <a:rPr lang="en-US" altLang="en-US" sz="1600" dirty="0">
                <a:solidFill>
                  <a:srgbClr val="000000">
                    <a:hueOff val="0"/>
                    <a:satOff val="0"/>
                    <a:lumOff val="0"/>
                    <a:alphaOff val="0"/>
                  </a:srgbClr>
                </a:solidFill>
                <a:latin typeface="Trebuchet MS" panose="020B0603020202020204" pitchFamily="34" charset="0"/>
              </a:rPr>
              <a:t>;</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31186967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AFF7571F-8DC0-853A-DF07-0C184034196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6FED4C0-DE9F-FDAD-C1D4-6FB98834BE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A2B09EC3-91A6-E1AD-9168-705C7CFB4EF9}"/>
              </a:ext>
            </a:extLst>
          </p:cNvPr>
          <p:cNvSpPr txBox="1">
            <a:spLocks noChangeArrowheads="1"/>
          </p:cNvSpPr>
          <p:nvPr/>
        </p:nvSpPr>
        <p:spPr>
          <a:xfrm>
            <a:off x="1752600" y="55562"/>
            <a:ext cx="86106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Case Study – Overview (2/3)</a:t>
            </a:r>
            <a:endParaRPr lang="en-US" altLang="en-US" sz="3000" b="1" kern="0" dirty="0">
              <a:solidFill>
                <a:schemeClr val="tx1"/>
              </a:solidFill>
              <a:highlight>
                <a:srgbClr val="FFFF00"/>
              </a:highlight>
              <a:latin typeface="Trebuchet MS" panose="020B0603020202020204" pitchFamily="34" charset="0"/>
            </a:endParaRPr>
          </a:p>
        </p:txBody>
      </p:sp>
      <p:sp>
        <p:nvSpPr>
          <p:cNvPr id="5" name="Footer Placeholder 4">
            <a:extLst>
              <a:ext uri="{FF2B5EF4-FFF2-40B4-BE49-F238E27FC236}">
                <a16:creationId xmlns:a16="http://schemas.microsoft.com/office/drawing/2014/main" id="{0DE60262-0BBF-3EE4-0743-899AD0799AF1}"/>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9" name="Rectangle 3">
            <a:extLst>
              <a:ext uri="{FF2B5EF4-FFF2-40B4-BE49-F238E27FC236}">
                <a16:creationId xmlns:a16="http://schemas.microsoft.com/office/drawing/2014/main" id="{7E7477A8-A509-E80F-52E1-4BCAA320516B}"/>
              </a:ext>
            </a:extLst>
          </p:cNvPr>
          <p:cNvSpPr txBox="1">
            <a:spLocks noChangeArrowheads="1"/>
          </p:cNvSpPr>
          <p:nvPr/>
        </p:nvSpPr>
        <p:spPr>
          <a:xfrm>
            <a:off x="1644444" y="546302"/>
            <a:ext cx="10381748" cy="60960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The company also has not issued a sum insured more than INR 20 lakhs as of now. </a:t>
            </a:r>
          </a:p>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To price the product, Chief Financial Officer (CFO) has asked Z to use the competitor rates and give a discount of 5% over the same to make this product competitive in the market and increase take-up rate. </a:t>
            </a:r>
          </a:p>
          <a:p>
            <a:pPr>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Alternatively, CFO has offered Z to use reinsurer rates and allow for adequate discounting to propose a premium lower than competitors. </a:t>
            </a:r>
          </a:p>
          <a:p>
            <a:pPr>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Z is not comfortable with either of the approaches. </a:t>
            </a:r>
          </a:p>
          <a:p>
            <a:pPr>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CFO believes that the product will not sell if premium is not competitive and if the company doesn’t have data, then there is no technical basis to price the product.</a:t>
            </a:r>
          </a:p>
          <a:p>
            <a:pPr>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He has additionally suggested to increase the premium at a later date basis the experience which emerges.</a:t>
            </a:r>
          </a:p>
          <a:p>
            <a:pPr>
              <a:lnSpc>
                <a:spcPct val="150000"/>
              </a:lnSpc>
              <a:spcBef>
                <a:spcPts val="0"/>
              </a:spcBef>
              <a:spcAft>
                <a:spcPts val="0"/>
              </a:spcAft>
              <a:buFont typeface="Wingdings" panose="05000000000000000000" pitchFamily="2" charset="2"/>
              <a:buChar char="q"/>
            </a:pPr>
            <a:endParaRPr lang="en-US" sz="1800" dirty="0">
              <a:effectLst/>
              <a:latin typeface="Trebuchet MS" panose="020B0603020202020204" pitchFamily="34" charset="0"/>
              <a:ea typeface="Calibri" panose="020F0502020204030204" pitchFamily="34" charset="0"/>
            </a:endParaRPr>
          </a:p>
          <a:p>
            <a:pPr marL="0" marR="0" indent="0">
              <a:lnSpc>
                <a:spcPct val="150000"/>
              </a:lnSpc>
              <a:spcBef>
                <a:spcPts val="0"/>
              </a:spcBef>
              <a:spcAft>
                <a:spcPts val="800"/>
              </a:spcAft>
              <a:buNone/>
            </a:pPr>
            <a:r>
              <a:rPr lang="en-US" sz="1800" dirty="0">
                <a:latin typeface="Trebuchet MS" panose="020B0603020202020204" pitchFamily="34" charset="0"/>
              </a:rPr>
              <a:t> </a:t>
            </a:r>
            <a:endParaRPr lang="en-US" sz="1800" dirty="0">
              <a:effectLst/>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2705321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64678" y="1"/>
            <a:ext cx="90557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Master Circular on Protection of Policyholders' Interests, 2024</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7" y="1245747"/>
            <a:ext cx="10293469" cy="52550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None/>
            </a:pPr>
            <a:r>
              <a:rPr lang="en-US" altLang="en-US" sz="1600" dirty="0">
                <a:solidFill>
                  <a:srgbClr val="000000">
                    <a:hueOff val="0"/>
                    <a:satOff val="0"/>
                    <a:lumOff val="0"/>
                    <a:alphaOff val="0"/>
                  </a:srgbClr>
                </a:solidFill>
                <a:latin typeface="Trebuchet MS" panose="020B0603020202020204" pitchFamily="34" charset="0"/>
              </a:rPr>
              <a:t>Point III of Section 1, Part B: Health Insurance,</a:t>
            </a:r>
          </a:p>
          <a:p>
            <a:pPr marL="0" indent="0" algn="just">
              <a:buNone/>
            </a:pPr>
            <a:r>
              <a:rPr lang="en-US" altLang="en-US" sz="1600" u="sng" dirty="0">
                <a:solidFill>
                  <a:srgbClr val="000000">
                    <a:hueOff val="0"/>
                    <a:satOff val="0"/>
                    <a:lumOff val="0"/>
                    <a:alphaOff val="0"/>
                  </a:srgbClr>
                </a:solidFill>
                <a:latin typeface="Trebuchet MS" panose="020B0603020202020204" pitchFamily="34" charset="0"/>
              </a:rPr>
              <a:t>1. Customer Information Sheet (CIS)</a:t>
            </a:r>
            <a:r>
              <a:rPr lang="en-US" altLang="en-US" sz="1600" dirty="0">
                <a:solidFill>
                  <a:srgbClr val="000000">
                    <a:hueOff val="0"/>
                    <a:satOff val="0"/>
                    <a:lumOff val="0"/>
                    <a:alphaOff val="0"/>
                  </a:srgbClr>
                </a:solidFill>
                <a:latin typeface="Trebuchet MS" panose="020B0603020202020204" pitchFamily="34" charset="0"/>
              </a:rPr>
              <a:t> </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2. </a:t>
            </a:r>
            <a:r>
              <a:rPr lang="en-US" altLang="en-US" sz="1600" dirty="0">
                <a:solidFill>
                  <a:schemeClr val="accent2">
                    <a:lumMod val="75000"/>
                  </a:schemeClr>
                </a:solidFill>
                <a:latin typeface="Trebuchet MS" panose="020B0603020202020204" pitchFamily="34" charset="0"/>
              </a:rPr>
              <a:t>CIS is to be provided with every policy</a:t>
            </a:r>
            <a:r>
              <a:rPr lang="en-US" altLang="en-US" sz="1600" dirty="0">
                <a:solidFill>
                  <a:srgbClr val="000000">
                    <a:hueOff val="0"/>
                    <a:satOff val="0"/>
                    <a:lumOff val="0"/>
                    <a:alphaOff val="0"/>
                  </a:srgbClr>
                </a:solidFill>
                <a:latin typeface="Trebuchet MS" panose="020B0603020202020204" pitchFamily="34" charset="0"/>
              </a:rPr>
              <a:t> in the format </a:t>
            </a:r>
            <a:r>
              <a:rPr lang="en-US" altLang="en-US" sz="1600" dirty="0">
                <a:solidFill>
                  <a:schemeClr val="accent2">
                    <a:lumMod val="75000"/>
                  </a:schemeClr>
                </a:solidFill>
                <a:latin typeface="Trebuchet MS" panose="020B0603020202020204" pitchFamily="34" charset="0"/>
              </a:rPr>
              <a:t>as given in Schedule D</a:t>
            </a:r>
            <a:r>
              <a:rPr lang="en-US" altLang="en-US" sz="1600" dirty="0">
                <a:solidFill>
                  <a:srgbClr val="000000">
                    <a:hueOff val="0"/>
                    <a:satOff val="0"/>
                    <a:lumOff val="0"/>
                    <a:alphaOff val="0"/>
                  </a:srgbClr>
                </a:solidFill>
                <a:latin typeface="Trebuchet MS" panose="020B0603020202020204" pitchFamily="34" charset="0"/>
              </a:rPr>
              <a:t> for Health insurance.</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The CIS shall have details like </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b. iv. summary of </a:t>
            </a:r>
            <a:r>
              <a:rPr lang="en-US" altLang="en-US" sz="1600" dirty="0">
                <a:solidFill>
                  <a:schemeClr val="accent2">
                    <a:lumMod val="75000"/>
                  </a:schemeClr>
                </a:solidFill>
                <a:latin typeface="Trebuchet MS" panose="020B0603020202020204" pitchFamily="34" charset="0"/>
              </a:rPr>
              <a:t>exclusions which policy does not cover</a:t>
            </a:r>
            <a:r>
              <a:rPr lang="en-US" altLang="en-US" sz="1600" dirty="0">
                <a:solidFill>
                  <a:srgbClr val="000000">
                    <a:hueOff val="0"/>
                    <a:satOff val="0"/>
                    <a:lumOff val="0"/>
                    <a:alphaOff val="0"/>
                  </a:srgbClr>
                </a:solidFill>
                <a:latin typeface="Trebuchet MS" panose="020B0603020202020204" pitchFamily="34" charset="0"/>
              </a:rPr>
              <a:t>, </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b. vii. </a:t>
            </a:r>
            <a:r>
              <a:rPr lang="en-US" altLang="en-US" sz="1600" dirty="0">
                <a:solidFill>
                  <a:schemeClr val="accent2">
                    <a:lumMod val="75000"/>
                  </a:schemeClr>
                </a:solidFill>
                <a:latin typeface="Trebuchet MS" panose="020B0603020202020204" pitchFamily="34" charset="0"/>
              </a:rPr>
              <a:t>waiting period</a:t>
            </a:r>
            <a:r>
              <a:rPr lang="en-US" altLang="en-US" sz="1600" dirty="0">
                <a:solidFill>
                  <a:srgbClr val="000000">
                    <a:hueOff val="0"/>
                    <a:satOff val="0"/>
                    <a:lumOff val="0"/>
                    <a:alphaOff val="0"/>
                  </a:srgbClr>
                </a:solidFill>
                <a:latin typeface="Trebuchet MS" panose="020B0603020202020204" pitchFamily="34" charset="0"/>
              </a:rPr>
              <a:t>(s) (time period during which specified diseases / treatments are not covered)</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r>
              <a:rPr lang="en-US" altLang="en-US" sz="1600" dirty="0">
                <a:solidFill>
                  <a:srgbClr val="000000">
                    <a:hueOff val="0"/>
                    <a:satOff val="0"/>
                    <a:lumOff val="0"/>
                    <a:alphaOff val="0"/>
                  </a:srgbClr>
                </a:solidFill>
                <a:latin typeface="Trebuchet MS" panose="020B0603020202020204" pitchFamily="34" charset="0"/>
              </a:rPr>
              <a:t>As per Chapter 1 of Section 2:</a:t>
            </a:r>
          </a:p>
          <a:p>
            <a:pPr marL="0" indent="0">
              <a:buNone/>
            </a:pPr>
            <a:r>
              <a:rPr lang="en-US" altLang="en-US" sz="1600" u="sng" dirty="0">
                <a:solidFill>
                  <a:srgbClr val="000000">
                    <a:hueOff val="0"/>
                    <a:satOff val="0"/>
                    <a:lumOff val="0"/>
                    <a:alphaOff val="0"/>
                  </a:srgbClr>
                </a:solidFill>
                <a:latin typeface="Trebuchet MS" panose="020B0603020202020204" pitchFamily="34" charset="0"/>
              </a:rPr>
              <a:t>2: Fair treatment to Customers</a:t>
            </a: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2.3. prospects or policyholders are provided with clear and updated information and are </a:t>
            </a:r>
            <a:r>
              <a:rPr lang="en-US" altLang="en-US" sz="1600" dirty="0">
                <a:solidFill>
                  <a:schemeClr val="accent2">
                    <a:lumMod val="75000"/>
                  </a:schemeClr>
                </a:solidFill>
                <a:latin typeface="Trebuchet MS" panose="020B0603020202020204" pitchFamily="34" charset="0"/>
              </a:rPr>
              <a:t>kept appropriately informed before, during and after sale</a:t>
            </a:r>
            <a:r>
              <a:rPr lang="en-US" altLang="en-US" sz="1600" dirty="0">
                <a:solidFill>
                  <a:srgbClr val="000000">
                    <a:hueOff val="0"/>
                    <a:satOff val="0"/>
                    <a:lumOff val="0"/>
                    <a:alphaOff val="0"/>
                  </a:srgbClr>
                </a:solidFill>
                <a:latin typeface="Trebuchet MS" panose="020B0603020202020204" pitchFamily="34" charset="0"/>
              </a:rPr>
              <a:t>, including the costs (Premium, charges etc.), </a:t>
            </a:r>
            <a:r>
              <a:rPr lang="en-US" altLang="en-US" sz="1600" dirty="0">
                <a:solidFill>
                  <a:schemeClr val="accent2">
                    <a:lumMod val="75000"/>
                  </a:schemeClr>
                </a:solidFill>
                <a:latin typeface="Trebuchet MS" panose="020B0603020202020204" pitchFamily="34" charset="0"/>
              </a:rPr>
              <a:t>risks, and exclusions</a:t>
            </a:r>
            <a:r>
              <a:rPr lang="en-US" altLang="en-US" sz="1600" dirty="0">
                <a:solidFill>
                  <a:srgbClr val="000000">
                    <a:hueOff val="0"/>
                    <a:satOff val="0"/>
                    <a:lumOff val="0"/>
                    <a:alphaOff val="0"/>
                  </a:srgbClr>
                </a:solidFill>
                <a:latin typeface="Trebuchet MS" panose="020B0603020202020204" pitchFamily="34" charset="0"/>
              </a:rPr>
              <a:t> or limitations.</a:t>
            </a: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r>
              <a:rPr lang="en-US" altLang="en-US" sz="1600" u="sng" dirty="0">
                <a:solidFill>
                  <a:srgbClr val="000000">
                    <a:hueOff val="0"/>
                    <a:satOff val="0"/>
                    <a:lumOff val="0"/>
                    <a:alphaOff val="0"/>
                  </a:srgbClr>
                </a:solidFill>
                <a:latin typeface="Trebuchet MS" panose="020B0603020202020204" pitchFamily="34" charset="0"/>
              </a:rPr>
              <a:t>7. Mis-selling</a:t>
            </a:r>
            <a:r>
              <a:rPr lang="en-US" altLang="en-US" sz="1600" dirty="0">
                <a:solidFill>
                  <a:srgbClr val="000000">
                    <a:hueOff val="0"/>
                    <a:satOff val="0"/>
                    <a:lumOff val="0"/>
                    <a:alphaOff val="0"/>
                  </a:srgbClr>
                </a:solidFill>
                <a:latin typeface="Trebuchet MS" panose="020B0603020202020204" pitchFamily="34" charset="0"/>
              </a:rPr>
              <a:t>: Insurers or distribution channels, as applicable, shall be responsible for the solicitation process and conduct of business applicable to them. To </a:t>
            </a:r>
            <a:r>
              <a:rPr lang="en-US" altLang="en-US" sz="1600" dirty="0">
                <a:solidFill>
                  <a:schemeClr val="accent2">
                    <a:lumMod val="75000"/>
                  </a:schemeClr>
                </a:solidFill>
                <a:latin typeface="Trebuchet MS" panose="020B0603020202020204" pitchFamily="34" charset="0"/>
              </a:rPr>
              <a:t>avoid mis-selling of insurance policies</a:t>
            </a:r>
            <a:r>
              <a:rPr lang="en-US" altLang="en-US" sz="1600" dirty="0">
                <a:solidFill>
                  <a:srgbClr val="000000">
                    <a:hueOff val="0"/>
                    <a:satOff val="0"/>
                    <a:lumOff val="0"/>
                    <a:alphaOff val="0"/>
                  </a:srgbClr>
                </a:solidFill>
                <a:latin typeface="Trebuchet MS" panose="020B0603020202020204" pitchFamily="34" charset="0"/>
              </a:rPr>
              <a:t>, a mechanism shall be put in place to inter-alia include</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7.5 </a:t>
            </a:r>
            <a:r>
              <a:rPr lang="en-US" altLang="en-US" sz="1600" dirty="0">
                <a:solidFill>
                  <a:schemeClr val="accent2">
                    <a:lumMod val="75000"/>
                  </a:schemeClr>
                </a:solidFill>
                <a:latin typeface="Trebuchet MS" panose="020B0603020202020204" pitchFamily="34" charset="0"/>
              </a:rPr>
              <a:t>Punitive action for breach of market conduct</a:t>
            </a:r>
            <a:r>
              <a:rPr lang="en-US" altLang="en-US" sz="1600" dirty="0">
                <a:solidFill>
                  <a:srgbClr val="000000">
                    <a:hueOff val="0"/>
                    <a:satOff val="0"/>
                    <a:lumOff val="0"/>
                    <a:alphaOff val="0"/>
                  </a:srgbClr>
                </a:solidFill>
                <a:latin typeface="Trebuchet MS" panose="020B0603020202020204" pitchFamily="34" charset="0"/>
              </a:rPr>
              <a:t> including blacklisting the sales person who indulge in unhealthy solicitation practices or market misconduct.</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17203366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2133600" y="463109"/>
            <a:ext cx="7848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kern="0" dirty="0">
                <a:solidFill>
                  <a:schemeClr val="tx1"/>
                </a:solidFill>
              </a:rPr>
              <a:t>Snapshot of Customer Information Sheet</a:t>
            </a:r>
            <a:endParaRPr lang="en-US" altLang="en-US" sz="4000" kern="0" dirty="0">
              <a:solidFill>
                <a:schemeClr val="tx1"/>
              </a:solidFill>
            </a:endParaRPr>
          </a:p>
        </p:txBody>
      </p:sp>
      <p:sp>
        <p:nvSpPr>
          <p:cNvPr id="4" name="Rectangle 3"/>
          <p:cNvSpPr txBox="1">
            <a:spLocks noChangeArrowheads="1"/>
          </p:cNvSpPr>
          <p:nvPr/>
        </p:nvSpPr>
        <p:spPr>
          <a:xfrm>
            <a:off x="2133600" y="1245747"/>
            <a:ext cx="9601200" cy="525508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1600" kern="0" dirty="0">
                <a:latin typeface="Trebuchet MS" panose="020B0603020202020204" pitchFamily="34" charset="0"/>
              </a:rPr>
              <a:t>As per Schedule D of Master Circular on Protection of Policyholders' Interests, 2024, Customer Information Sheet should have below details:</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pic>
        <p:nvPicPr>
          <p:cNvPr id="7" name="Picture 6">
            <a:extLst>
              <a:ext uri="{FF2B5EF4-FFF2-40B4-BE49-F238E27FC236}">
                <a16:creationId xmlns:a16="http://schemas.microsoft.com/office/drawing/2014/main" id="{FBB7BE40-CCB4-2577-8BE9-AE4E88529190}"/>
              </a:ext>
            </a:extLst>
          </p:cNvPr>
          <p:cNvPicPr>
            <a:picLocks noChangeAspect="1"/>
          </p:cNvPicPr>
          <p:nvPr/>
        </p:nvPicPr>
        <p:blipFill>
          <a:blip r:embed="rId6"/>
          <a:stretch>
            <a:fillRect/>
          </a:stretch>
        </p:blipFill>
        <p:spPr>
          <a:xfrm>
            <a:off x="2667000" y="2209800"/>
            <a:ext cx="8159212" cy="3472370"/>
          </a:xfrm>
          <a:prstGeom prst="rect">
            <a:avLst/>
          </a:prstGeom>
        </p:spPr>
      </p:pic>
    </p:spTree>
    <p:extLst>
      <p:ext uri="{BB962C8B-B14F-4D97-AF65-F5344CB8AC3E}">
        <p14:creationId xmlns:p14="http://schemas.microsoft.com/office/powerpoint/2010/main" val="5571085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5" name="Rectangle 168"/>
          <p:cNvSpPr>
            <a:spLocks noChangeArrowheads="1"/>
          </p:cNvSpPr>
          <p:nvPr/>
        </p:nvSpPr>
        <p:spPr bwMode="auto">
          <a:xfrm>
            <a:off x="152400" y="3745575"/>
            <a:ext cx="9829800" cy="166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srgbClr val="000000">
                    <a:hueOff val="0"/>
                    <a:satOff val="0"/>
                    <a:lumOff val="0"/>
                    <a:alphaOff val="0"/>
                  </a:srgbClr>
                </a:solidFill>
                <a:effectLst/>
                <a:uLnTx/>
                <a:uFillTx/>
                <a:latin typeface="Trebuchet MS" panose="020B0603020202020204" pitchFamily="34" charset="0"/>
                <a:ea typeface="+mn-ea"/>
                <a:cs typeface="Arial" panose="020B0604020202020204" pitchFamily="34" charset="0"/>
              </a:rPr>
              <a:t>4. Why is Z hesitant to launch the product early to beat competition when regulatory requirements have been simplified?</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en-US" sz="100" b="1" dirty="0">
              <a:solidFill>
                <a:srgbClr val="000000">
                  <a:hueOff val="0"/>
                  <a:satOff val="0"/>
                  <a:lumOff val="0"/>
                  <a:alphaOff val="0"/>
                </a:srgbClr>
              </a:solidFill>
              <a:latin typeface="Trebuchet MS" panose="020B0603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500" b="1" i="0" u="none" strike="noStrike" kern="1200" cap="none" spc="0" normalizeH="0" baseline="0" noProof="0" dirty="0">
                <a:ln>
                  <a:noFill/>
                </a:ln>
                <a:solidFill>
                  <a:srgbClr val="000000">
                    <a:hueOff val="0"/>
                    <a:satOff val="0"/>
                    <a:lumOff val="0"/>
                    <a:alphaOff val="0"/>
                  </a:srgbClr>
                </a:solidFill>
                <a:effectLst/>
                <a:uLnTx/>
                <a:uFillTx/>
                <a:latin typeface="Trebuchet MS" panose="020B0603020202020204" pitchFamily="34" charset="0"/>
                <a:ea typeface="+mn-ea"/>
                <a:cs typeface="Arial" panose="020B0604020202020204" pitchFamily="34" charset="0"/>
              </a:rPr>
              <a:t>Problem Statement 5:</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1500" b="1" i="0" u="none" strike="noStrike" kern="1200" cap="none" spc="0" normalizeH="0" baseline="0" noProof="0" dirty="0">
                <a:ln>
                  <a:noFill/>
                </a:ln>
                <a:solidFill>
                  <a:srgbClr val="000000">
                    <a:hueOff val="0"/>
                    <a:satOff val="0"/>
                    <a:lumOff val="0"/>
                    <a:alphaOff val="0"/>
                  </a:srgbClr>
                </a:solidFill>
                <a:effectLst/>
                <a:uLnTx/>
                <a:uFillTx/>
                <a:latin typeface="Trebuchet MS" panose="020B0603020202020204" pitchFamily="34" charset="0"/>
                <a:ea typeface="+mn-ea"/>
                <a:cs typeface="Arial" panose="020B0604020202020204" pitchFamily="34" charset="0"/>
              </a:rPr>
              <a:t>Time to Market</a:t>
            </a:r>
          </a:p>
          <a:p>
            <a:pPr marL="800100" lvl="1" indent="-342900" algn="just">
              <a:buFont typeface="+mj-lt"/>
              <a:buAutoNum type="arabicPeriod"/>
              <a:defRPr/>
            </a:pPr>
            <a:r>
              <a:rPr kumimoji="0" lang="en-US" altLang="en-US" sz="1500" b="1" i="0" u="none" strike="noStrike" kern="1200" cap="none" spc="0" normalizeH="0" baseline="0" noProof="0" dirty="0">
                <a:ln>
                  <a:noFill/>
                </a:ln>
                <a:solidFill>
                  <a:srgbClr val="000000">
                    <a:hueOff val="0"/>
                    <a:satOff val="0"/>
                    <a:lumOff val="0"/>
                    <a:alphaOff val="0"/>
                  </a:srgbClr>
                </a:solidFill>
                <a:effectLst/>
                <a:uLnTx/>
                <a:uFillTx/>
                <a:latin typeface="Trebuchet MS" panose="020B0603020202020204" pitchFamily="34" charset="0"/>
                <a:ea typeface="+mn-ea"/>
                <a:cs typeface="Arial" panose="020B0604020202020204" pitchFamily="34" charset="0"/>
              </a:rPr>
              <a:t>Provide final premium in a week</a:t>
            </a:r>
          </a:p>
          <a:p>
            <a:pPr marL="800100" lvl="1" indent="-342900" algn="just">
              <a:buFont typeface="+mj-lt"/>
              <a:buAutoNum type="arabicPeriod"/>
              <a:defRPr/>
            </a:pPr>
            <a:r>
              <a:rPr kumimoji="0" lang="en-US" altLang="en-US" sz="1500" b="1" i="0" u="none" strike="noStrike" kern="1200" cap="none" spc="0" normalizeH="0" baseline="0" noProof="0" dirty="0">
                <a:ln>
                  <a:noFill/>
                </a:ln>
                <a:solidFill>
                  <a:srgbClr val="000000">
                    <a:hueOff val="0"/>
                    <a:satOff val="0"/>
                    <a:lumOff val="0"/>
                    <a:alphaOff val="0"/>
                  </a:srgbClr>
                </a:solidFill>
                <a:effectLst/>
                <a:uLnTx/>
                <a:uFillTx/>
                <a:latin typeface="Trebuchet MS" panose="020B0603020202020204" pitchFamily="34" charset="0"/>
                <a:ea typeface="+mn-ea"/>
                <a:cs typeface="Arial" panose="020B0604020202020204" pitchFamily="34" charset="0"/>
              </a:rPr>
              <a:t>Start the sale without waiting for complete documentation</a:t>
            </a:r>
          </a:p>
          <a:p>
            <a:pPr marL="800100" lvl="1" indent="-342900" algn="just">
              <a:buFont typeface="+mj-lt"/>
              <a:buAutoNum type="arabicPeriod"/>
              <a:defRPr/>
            </a:pPr>
            <a:r>
              <a:rPr kumimoji="0" lang="en-US" altLang="en-US" sz="1500" b="1" i="0" u="none" strike="noStrike" kern="1200" cap="none" spc="0" normalizeH="0" baseline="0" noProof="0" dirty="0">
                <a:ln>
                  <a:noFill/>
                </a:ln>
                <a:solidFill>
                  <a:srgbClr val="000000">
                    <a:hueOff val="0"/>
                    <a:satOff val="0"/>
                    <a:lumOff val="0"/>
                    <a:alphaOff val="0"/>
                  </a:srgbClr>
                </a:solidFill>
                <a:effectLst/>
                <a:uLnTx/>
                <a:uFillTx/>
                <a:latin typeface="Trebuchet MS" panose="020B0603020202020204" pitchFamily="34" charset="0"/>
                <a:ea typeface="+mn-ea"/>
                <a:cs typeface="Arial" panose="020B0604020202020204" pitchFamily="34" charset="0"/>
              </a:rPr>
              <a:t>Another company is also planning to launch a similar product in a month</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en-US" sz="1800" b="1" i="0" u="none" strike="noStrike" kern="1200" cap="none" spc="0" normalizeH="0" baseline="0" noProof="0" dirty="0">
              <a:ln>
                <a:noFill/>
              </a:ln>
              <a:solidFill>
                <a:srgbClr val="000000">
                  <a:hueOff val="0"/>
                  <a:satOff val="0"/>
                  <a:lumOff val="0"/>
                  <a:alphaOff val="0"/>
                </a:srgbClr>
              </a:solidFill>
              <a:effectLst/>
              <a:uLnTx/>
              <a:uFillTx/>
              <a:latin typeface="Trebuchet MS" panose="020B0603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en-US" sz="1800" b="1" i="0" u="none" strike="noStrike" kern="1200" cap="none" spc="0" normalizeH="0" baseline="0" noProof="0" dirty="0">
              <a:ln>
                <a:noFill/>
              </a:ln>
              <a:solidFill>
                <a:srgbClr val="000000">
                  <a:hueOff val="0"/>
                  <a:satOff val="0"/>
                  <a:lumOff val="0"/>
                  <a:alphaOff val="0"/>
                </a:srgbClr>
              </a:solidFill>
              <a:effectLst/>
              <a:uLnTx/>
              <a:uFillTx/>
              <a:latin typeface="Trebuchet MS" panose="020B0603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55340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70596" y="217046"/>
            <a:ext cx="82175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Simplification of regulatory requirements</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8" y="1245746"/>
            <a:ext cx="9131922" cy="525508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None/>
            </a:pPr>
            <a:r>
              <a:rPr lang="en-US" altLang="en-US" sz="1600" dirty="0">
                <a:solidFill>
                  <a:srgbClr val="000000">
                    <a:hueOff val="0"/>
                    <a:satOff val="0"/>
                    <a:lumOff val="0"/>
                    <a:alphaOff val="0"/>
                  </a:srgbClr>
                </a:solidFill>
                <a:latin typeface="Trebuchet MS" panose="020B0603020202020204" pitchFamily="34" charset="0"/>
              </a:rPr>
              <a:t>CFO hears from the market that their competitor Company PQS is going to launch a similar product in the market next month.</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CFO has asked Z (new AA) to </a:t>
            </a:r>
            <a:r>
              <a:rPr lang="en-US" altLang="en-US" sz="1600" dirty="0">
                <a:solidFill>
                  <a:schemeClr val="accent2">
                    <a:lumMod val="75000"/>
                  </a:schemeClr>
                </a:solidFill>
                <a:latin typeface="Trebuchet MS" panose="020B0603020202020204" pitchFamily="34" charset="0"/>
              </a:rPr>
              <a:t>provide final premium within a week</a:t>
            </a:r>
            <a:r>
              <a:rPr lang="en-US" altLang="en-US" sz="1600" dirty="0">
                <a:solidFill>
                  <a:srgbClr val="000000">
                    <a:hueOff val="0"/>
                    <a:satOff val="0"/>
                    <a:lumOff val="0"/>
                    <a:alphaOff val="0"/>
                  </a:srgbClr>
                </a:solidFill>
                <a:latin typeface="Trebuchet MS" panose="020B0603020202020204" pitchFamily="34" charset="0"/>
              </a:rPr>
              <a:t> and has asked the CMO to </a:t>
            </a:r>
            <a:r>
              <a:rPr lang="en-US" altLang="en-US" sz="1600" dirty="0">
                <a:solidFill>
                  <a:schemeClr val="accent2">
                    <a:lumMod val="75000"/>
                  </a:schemeClr>
                </a:solidFill>
                <a:latin typeface="Trebuchet MS" panose="020B0603020202020204" pitchFamily="34" charset="0"/>
              </a:rPr>
              <a:t>start the sale once Z provides premium and not wait for the documentation to be completed</a:t>
            </a:r>
            <a:r>
              <a:rPr lang="en-US" altLang="en-US" sz="1600" dirty="0">
                <a:solidFill>
                  <a:srgbClr val="000000">
                    <a:hueOff val="0"/>
                    <a:satOff val="0"/>
                    <a:lumOff val="0"/>
                    <a:alphaOff val="0"/>
                  </a:srgbClr>
                </a:solidFill>
                <a:latin typeface="Trebuchet MS" panose="020B0603020202020204" pitchFamily="34" charset="0"/>
              </a:rPr>
              <a:t>. Z has opposed this idea.</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Why is Z hesitant to launch the product early to beat competition when regulatory requirements have been simplified?</a:t>
            </a:r>
          </a:p>
        </p:txBody>
      </p:sp>
      <p:sp>
        <p:nvSpPr>
          <p:cNvPr id="13" name="Speech Bubble: Rectangle with Corners Rounded 12">
            <a:extLst>
              <a:ext uri="{FF2B5EF4-FFF2-40B4-BE49-F238E27FC236}">
                <a16:creationId xmlns:a16="http://schemas.microsoft.com/office/drawing/2014/main" id="{5BF365A7-2A9D-502D-DB47-7FF95827AA5D}"/>
              </a:ext>
            </a:extLst>
          </p:cNvPr>
          <p:cNvSpPr/>
          <p:nvPr/>
        </p:nvSpPr>
        <p:spPr bwMode="auto">
          <a:xfrm>
            <a:off x="3810000" y="3593318"/>
            <a:ext cx="5486400" cy="2426482"/>
          </a:xfrm>
          <a:prstGeom prst="wedgeRoundRectCallout">
            <a:avLst>
              <a:gd name="adj1" fmla="val 351"/>
              <a:gd name="adj2" fmla="val -72725"/>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just"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Regulatory requirements have been </a:t>
            </a:r>
            <a:r>
              <a:rPr lang="en-US" sz="1600" dirty="0">
                <a:solidFill>
                  <a:schemeClr val="accent2">
                    <a:lumMod val="75000"/>
                  </a:schemeClr>
                </a:solidFill>
                <a:latin typeface="Trebuchet MS" panose="020B0603020202020204" pitchFamily="34" charset="0"/>
              </a:rPr>
              <a:t>simplified to empower Insurance companies</a:t>
            </a:r>
            <a:r>
              <a:rPr lang="en-US" sz="1600" dirty="0">
                <a:solidFill>
                  <a:srgbClr val="000000">
                    <a:hueOff val="0"/>
                    <a:satOff val="0"/>
                    <a:lumOff val="0"/>
                    <a:alphaOff val="0"/>
                  </a:srgbClr>
                </a:solidFill>
                <a:latin typeface="Trebuchet MS" panose="020B0603020202020204" pitchFamily="34" charset="0"/>
              </a:rPr>
              <a:t>. Thus, it becomes the responsibility of the companies Product Management Committee (PMC) including additional certification by AA, CCO and CEO to ensure compliance of those requirements.</a:t>
            </a:r>
          </a:p>
          <a:p>
            <a:pPr marL="0" marR="0" indent="0" algn="just" defTabSz="914400" rtl="0" eaLnBrk="0" fontAlgn="base" latinLnBrk="0" hangingPunct="0">
              <a:lnSpc>
                <a:spcPct val="100000"/>
              </a:lnSpc>
              <a:spcBef>
                <a:spcPct val="0"/>
              </a:spcBef>
              <a:spcAft>
                <a:spcPct val="0"/>
              </a:spcAft>
              <a:buClrTx/>
              <a:buSzTx/>
              <a:buFontTx/>
              <a:buNone/>
              <a:tabLst/>
            </a:pPr>
            <a:endParaRPr lang="en-US" sz="1600" dirty="0">
              <a:solidFill>
                <a:srgbClr val="000000">
                  <a:hueOff val="0"/>
                  <a:satOff val="0"/>
                  <a:lumOff val="0"/>
                  <a:alphaOff val="0"/>
                </a:srgbClr>
              </a:solidFill>
              <a:latin typeface="Trebuchet MS" panose="020B0603020202020204" pitchFamily="34" charset="0"/>
            </a:endParaRPr>
          </a:p>
          <a:p>
            <a:pPr marL="0" marR="0" indent="0" algn="just"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Chief Marketing / Distribution Officer is a part of the PMC in addition to the Appointed Actuary.</a:t>
            </a:r>
          </a:p>
          <a:p>
            <a:pPr marL="0" marR="0" indent="0" algn="just" defTabSz="914400" rtl="0" eaLnBrk="0" fontAlgn="base" latinLnBrk="0" hangingPunct="0">
              <a:lnSpc>
                <a:spcPct val="100000"/>
              </a:lnSpc>
              <a:spcBef>
                <a:spcPct val="0"/>
              </a:spcBef>
              <a:spcAft>
                <a:spcPct val="0"/>
              </a:spcAft>
              <a:buClrTx/>
              <a:buSzTx/>
              <a:buFontTx/>
              <a:buNone/>
              <a:tabLst/>
            </a:pPr>
            <a:endParaRPr lang="en-GB"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26808789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86132" y="344621"/>
            <a:ext cx="90557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IRDAI (Insurance Products) Regulations, 2024</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8" y="1245747"/>
            <a:ext cx="9055722" cy="52550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1600" dirty="0">
                <a:solidFill>
                  <a:srgbClr val="000000">
                    <a:hueOff val="0"/>
                    <a:satOff val="0"/>
                    <a:lumOff val="0"/>
                    <a:alphaOff val="0"/>
                  </a:srgbClr>
                </a:solidFill>
                <a:latin typeface="Trebuchet MS" panose="020B0603020202020204" pitchFamily="34" charset="0"/>
              </a:rPr>
              <a:t>Chapter I, 2: Objectives: The key objectives of these regulations are as under:</a:t>
            </a:r>
          </a:p>
          <a:p>
            <a:pPr marL="0" indent="0">
              <a:buNone/>
            </a:pPr>
            <a:r>
              <a:rPr lang="en-IN" sz="1600" dirty="0">
                <a:solidFill>
                  <a:srgbClr val="000000">
                    <a:hueOff val="0"/>
                    <a:satOff val="0"/>
                    <a:lumOff val="0"/>
                    <a:alphaOff val="0"/>
                  </a:srgbClr>
                </a:solidFill>
                <a:latin typeface="Trebuchet MS" panose="020B0603020202020204" pitchFamily="34" charset="0"/>
              </a:rPr>
              <a:t>(1) To facilitate insurers to </a:t>
            </a:r>
            <a:r>
              <a:rPr lang="en-IN" sz="1600" dirty="0">
                <a:solidFill>
                  <a:schemeClr val="accent2">
                    <a:lumMod val="75000"/>
                  </a:schemeClr>
                </a:solidFill>
                <a:latin typeface="Trebuchet MS" panose="020B0603020202020204" pitchFamily="34" charset="0"/>
              </a:rPr>
              <a:t>respond faster to the emerging market needs </a:t>
            </a:r>
            <a:r>
              <a:rPr lang="en-IN" sz="1600" dirty="0">
                <a:solidFill>
                  <a:srgbClr val="000000">
                    <a:hueOff val="0"/>
                    <a:satOff val="0"/>
                    <a:lumOff val="0"/>
                    <a:alphaOff val="0"/>
                  </a:srgbClr>
                </a:solidFill>
                <a:latin typeface="Trebuchet MS" panose="020B0603020202020204" pitchFamily="34" charset="0"/>
              </a:rPr>
              <a:t>and also to design innovative products, to </a:t>
            </a:r>
            <a:r>
              <a:rPr lang="en-IN" sz="1600" dirty="0">
                <a:solidFill>
                  <a:schemeClr val="accent2">
                    <a:lumMod val="75000"/>
                  </a:schemeClr>
                </a:solidFill>
                <a:latin typeface="Trebuchet MS" panose="020B0603020202020204" pitchFamily="34" charset="0"/>
              </a:rPr>
              <a:t>promote ease of doing business </a:t>
            </a:r>
            <a:r>
              <a:rPr lang="en-IN" sz="1600" dirty="0">
                <a:solidFill>
                  <a:srgbClr val="000000">
                    <a:hueOff val="0"/>
                    <a:satOff val="0"/>
                    <a:lumOff val="0"/>
                    <a:alphaOff val="0"/>
                  </a:srgbClr>
                </a:solidFill>
                <a:latin typeface="Trebuchet MS" panose="020B0603020202020204" pitchFamily="34" charset="0"/>
              </a:rPr>
              <a:t>and to </a:t>
            </a:r>
            <a:r>
              <a:rPr lang="en-IN" sz="1600" dirty="0">
                <a:solidFill>
                  <a:schemeClr val="accent2">
                    <a:lumMod val="75000"/>
                  </a:schemeClr>
                </a:solidFill>
                <a:latin typeface="Trebuchet MS" panose="020B0603020202020204" pitchFamily="34" charset="0"/>
              </a:rPr>
              <a:t>improve insurance penetration.</a:t>
            </a: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(2) To </a:t>
            </a:r>
            <a:r>
              <a:rPr lang="en-US" altLang="en-US" sz="1600" dirty="0">
                <a:solidFill>
                  <a:schemeClr val="accent2">
                    <a:lumMod val="75000"/>
                  </a:schemeClr>
                </a:solidFill>
                <a:latin typeface="Trebuchet MS" panose="020B0603020202020204" pitchFamily="34" charset="0"/>
              </a:rPr>
              <a:t>protect the policyholders’ interests by enabling insurers to adopt good governance</a:t>
            </a:r>
            <a:r>
              <a:rPr lang="en-US" altLang="en-US" sz="1600" dirty="0">
                <a:solidFill>
                  <a:srgbClr val="000000">
                    <a:hueOff val="0"/>
                    <a:satOff val="0"/>
                    <a:lumOff val="0"/>
                    <a:alphaOff val="0"/>
                  </a:srgbClr>
                </a:solidFill>
                <a:latin typeface="Trebuchet MS" panose="020B0603020202020204" pitchFamily="34" charset="0"/>
              </a:rPr>
              <a:t> while designing and pricing the products.</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(3) To </a:t>
            </a:r>
            <a:r>
              <a:rPr lang="en-US" altLang="en-US" sz="1600" dirty="0">
                <a:solidFill>
                  <a:schemeClr val="accent2">
                    <a:lumMod val="75000"/>
                  </a:schemeClr>
                </a:solidFill>
                <a:latin typeface="Trebuchet MS" panose="020B0603020202020204" pitchFamily="34" charset="0"/>
              </a:rPr>
              <a:t>ensure sound and responsive management practices for effective oversight and adequate due diligence</a:t>
            </a:r>
            <a:r>
              <a:rPr lang="en-US" altLang="en-US" sz="1600" dirty="0">
                <a:solidFill>
                  <a:srgbClr val="000000">
                    <a:hueOff val="0"/>
                    <a:satOff val="0"/>
                    <a:lumOff val="0"/>
                    <a:alphaOff val="0"/>
                  </a:srgbClr>
                </a:solidFill>
                <a:latin typeface="Trebuchet MS" panose="020B0603020202020204" pitchFamily="34" charset="0"/>
              </a:rPr>
              <a:t> with regard to insurance products, including innovative products considering the interests of</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policyholders.</a:t>
            </a: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Chapter II, </a:t>
            </a:r>
            <a:r>
              <a:rPr lang="en-US" altLang="en-US" sz="1600" u="sng" dirty="0">
                <a:solidFill>
                  <a:srgbClr val="000000">
                    <a:hueOff val="0"/>
                    <a:satOff val="0"/>
                    <a:lumOff val="0"/>
                    <a:alphaOff val="0"/>
                  </a:srgbClr>
                </a:solidFill>
                <a:latin typeface="Trebuchet MS" panose="020B0603020202020204" pitchFamily="34" charset="0"/>
              </a:rPr>
              <a:t>4. Principles of design and pricing of insurance products</a:t>
            </a:r>
            <a:r>
              <a:rPr lang="en-US" altLang="en-US" sz="1600" dirty="0">
                <a:solidFill>
                  <a:srgbClr val="000000">
                    <a:hueOff val="0"/>
                    <a:satOff val="0"/>
                    <a:lumOff val="0"/>
                    <a:alphaOff val="0"/>
                  </a:srgbClr>
                </a:solidFill>
                <a:latin typeface="Trebuchet MS" panose="020B0603020202020204" pitchFamily="34" charset="0"/>
              </a:rPr>
              <a:t>:</a:t>
            </a:r>
          </a:p>
          <a:p>
            <a:pPr algn="just">
              <a:buAutoNum type="arabicParenBoth"/>
            </a:pPr>
            <a:r>
              <a:rPr lang="en-US" altLang="en-US" sz="1600" dirty="0">
                <a:solidFill>
                  <a:srgbClr val="000000">
                    <a:hueOff val="0"/>
                    <a:satOff val="0"/>
                    <a:lumOff val="0"/>
                    <a:alphaOff val="0"/>
                  </a:srgbClr>
                </a:solidFill>
                <a:latin typeface="Trebuchet MS" panose="020B0603020202020204" pitchFamily="34" charset="0"/>
              </a:rPr>
              <a:t>As part of product design and development cycle, every insurer shall ensure that:</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l. </a:t>
            </a:r>
            <a:r>
              <a:rPr lang="en-US" altLang="en-US" sz="1600" dirty="0">
                <a:solidFill>
                  <a:schemeClr val="accent2">
                    <a:lumMod val="75000"/>
                  </a:schemeClr>
                </a:solidFill>
                <a:latin typeface="Trebuchet MS" panose="020B0603020202020204" pitchFamily="34" charset="0"/>
              </a:rPr>
              <a:t>appropriate systems, procedures relevant to the product</a:t>
            </a:r>
            <a:r>
              <a:rPr lang="en-US" altLang="en-US" sz="1600" dirty="0">
                <a:solidFill>
                  <a:srgbClr val="000000">
                    <a:hueOff val="0"/>
                    <a:satOff val="0"/>
                    <a:lumOff val="0"/>
                    <a:alphaOff val="0"/>
                  </a:srgbClr>
                </a:solidFill>
                <a:latin typeface="Trebuchet MS" panose="020B0603020202020204" pitchFamily="34" charset="0"/>
              </a:rPr>
              <a:t>, such as underwriting, pricing, reinsurance, claims management </a:t>
            </a:r>
            <a:r>
              <a:rPr lang="en-US" altLang="en-US" sz="1600" dirty="0">
                <a:solidFill>
                  <a:schemeClr val="accent2">
                    <a:lumMod val="75000"/>
                  </a:schemeClr>
                </a:solidFill>
                <a:latin typeface="Trebuchet MS" panose="020B0603020202020204" pitchFamily="34" charset="0"/>
              </a:rPr>
              <a:t>are in place</a:t>
            </a:r>
            <a:r>
              <a:rPr lang="en-US" altLang="en-US" sz="1600" dirty="0">
                <a:solidFill>
                  <a:srgbClr val="000000">
                    <a:hueOff val="0"/>
                    <a:satOff val="0"/>
                    <a:lumOff val="0"/>
                    <a:alphaOff val="0"/>
                  </a:srgbClr>
                </a:solidFill>
                <a:latin typeface="Trebuchet MS" panose="020B0603020202020204" pitchFamily="34" charset="0"/>
              </a:rPr>
              <a:t>.</a:t>
            </a: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39078687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64678" y="217047"/>
            <a:ext cx="90557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IRDAI (Insurance Products) Regulations, 2024</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8" y="1245747"/>
            <a:ext cx="10046322" cy="52550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None/>
            </a:pPr>
            <a:r>
              <a:rPr lang="en-US" sz="1600" dirty="0">
                <a:solidFill>
                  <a:srgbClr val="000000">
                    <a:hueOff val="0"/>
                    <a:satOff val="0"/>
                    <a:lumOff val="0"/>
                    <a:alphaOff val="0"/>
                  </a:srgbClr>
                </a:solidFill>
                <a:latin typeface="Trebuchet MS" panose="020B0603020202020204" pitchFamily="34" charset="0"/>
              </a:rPr>
              <a:t>Chapter II, </a:t>
            </a:r>
            <a:r>
              <a:rPr lang="en-US" sz="1600" u="sng" dirty="0">
                <a:solidFill>
                  <a:srgbClr val="000000">
                    <a:hueOff val="0"/>
                    <a:satOff val="0"/>
                    <a:lumOff val="0"/>
                    <a:alphaOff val="0"/>
                  </a:srgbClr>
                </a:solidFill>
                <a:latin typeface="Trebuchet MS" panose="020B0603020202020204" pitchFamily="34" charset="0"/>
              </a:rPr>
              <a:t>6. Product management and governance</a:t>
            </a:r>
            <a:r>
              <a:rPr lang="en-US" sz="1600" dirty="0">
                <a:solidFill>
                  <a:srgbClr val="000000">
                    <a:hueOff val="0"/>
                    <a:satOff val="0"/>
                    <a:lumOff val="0"/>
                    <a:alphaOff val="0"/>
                  </a:srgbClr>
                </a:solidFill>
                <a:latin typeface="Trebuchet MS" panose="020B0603020202020204" pitchFamily="34" charset="0"/>
              </a:rPr>
              <a:t>:</a:t>
            </a:r>
          </a:p>
          <a:p>
            <a:pPr marL="0" indent="0" algn="just">
              <a:buNone/>
            </a:pPr>
            <a:r>
              <a:rPr lang="en-US" sz="1600" dirty="0">
                <a:solidFill>
                  <a:srgbClr val="000000">
                    <a:hueOff val="0"/>
                    <a:satOff val="0"/>
                    <a:lumOff val="0"/>
                    <a:alphaOff val="0"/>
                  </a:srgbClr>
                </a:solidFill>
                <a:latin typeface="Trebuchet MS" panose="020B0603020202020204" pitchFamily="34" charset="0"/>
              </a:rPr>
              <a:t>(1) (b): The Board constituted </a:t>
            </a:r>
            <a:r>
              <a:rPr lang="en-US" sz="1600" dirty="0">
                <a:solidFill>
                  <a:schemeClr val="accent2">
                    <a:lumMod val="75000"/>
                  </a:schemeClr>
                </a:solidFill>
                <a:latin typeface="Trebuchet MS" panose="020B0603020202020204" pitchFamily="34" charset="0"/>
              </a:rPr>
              <a:t>Product management committee shall be responsible </a:t>
            </a:r>
            <a:r>
              <a:rPr lang="en-US" sz="1600" dirty="0">
                <a:solidFill>
                  <a:srgbClr val="000000">
                    <a:hueOff val="0"/>
                    <a:satOff val="0"/>
                    <a:lumOff val="0"/>
                    <a:alphaOff val="0"/>
                  </a:srgbClr>
                </a:solidFill>
                <a:latin typeface="Trebuchet MS" panose="020B0603020202020204" pitchFamily="34" charset="0"/>
              </a:rPr>
              <a:t>for implementation of the Board approved policies and ensuring:</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i. adherence to principles of design and pricing of insurance products;</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iv. </a:t>
            </a:r>
            <a:r>
              <a:rPr lang="en-US" altLang="en-US" sz="1600" dirty="0">
                <a:solidFill>
                  <a:schemeClr val="accent2">
                    <a:lumMod val="75000"/>
                  </a:schemeClr>
                </a:solidFill>
                <a:latin typeface="Trebuchet MS" panose="020B0603020202020204" pitchFamily="34" charset="0"/>
              </a:rPr>
              <a:t>products falling under Use and file category are approved</a:t>
            </a:r>
            <a:r>
              <a:rPr lang="en-US" altLang="en-US" sz="1600" dirty="0">
                <a:solidFill>
                  <a:srgbClr val="000000">
                    <a:hueOff val="0"/>
                    <a:satOff val="0"/>
                    <a:lumOff val="0"/>
                    <a:alphaOff val="0"/>
                  </a:srgbClr>
                </a:solidFill>
                <a:latin typeface="Trebuchet MS" panose="020B0603020202020204" pitchFamily="34" charset="0"/>
              </a:rPr>
              <a:t>;</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v. periodical review of product performance, market conduct issues including grievances and taking up corrective actions, as may be necessary;</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vii. </a:t>
            </a:r>
            <a:r>
              <a:rPr lang="en-US" altLang="en-US" sz="1600" dirty="0">
                <a:solidFill>
                  <a:schemeClr val="accent2">
                    <a:lumMod val="75000"/>
                  </a:schemeClr>
                </a:solidFill>
                <a:latin typeface="Trebuchet MS" panose="020B0603020202020204" pitchFamily="34" charset="0"/>
              </a:rPr>
              <a:t>overall management of the insurance products</a:t>
            </a:r>
            <a:r>
              <a:rPr lang="en-US" altLang="en-US" sz="1600" dirty="0">
                <a:solidFill>
                  <a:srgbClr val="000000">
                    <a:hueOff val="0"/>
                    <a:satOff val="0"/>
                    <a:lumOff val="0"/>
                    <a:alphaOff val="0"/>
                  </a:srgbClr>
                </a:solidFill>
                <a:latin typeface="Trebuchet MS" panose="020B0603020202020204" pitchFamily="34" charset="0"/>
              </a:rPr>
              <a:t>;</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viii. </a:t>
            </a:r>
            <a:r>
              <a:rPr lang="en-US" altLang="en-US" sz="1600" dirty="0">
                <a:solidFill>
                  <a:schemeClr val="accent2">
                    <a:lumMod val="75000"/>
                  </a:schemeClr>
                </a:solidFill>
                <a:latin typeface="Trebuchet MS" panose="020B0603020202020204" pitchFamily="34" charset="0"/>
              </a:rPr>
              <a:t>maintenance of documentation </a:t>
            </a:r>
            <a:r>
              <a:rPr lang="en-US" altLang="en-US" sz="1600" dirty="0">
                <a:solidFill>
                  <a:srgbClr val="000000">
                    <a:hueOff val="0"/>
                    <a:satOff val="0"/>
                    <a:lumOff val="0"/>
                    <a:alphaOff val="0"/>
                  </a:srgbClr>
                </a:solidFill>
                <a:latin typeface="Trebuchet MS" panose="020B0603020202020204" pitchFamily="34" charset="0"/>
              </a:rPr>
              <a:t>of the decisions taken for each product for inspections of the Competent Authority.</a:t>
            </a:r>
          </a:p>
          <a:p>
            <a:pPr marL="0" indent="0" algn="just">
              <a:buNone/>
            </a:pPr>
            <a:r>
              <a:rPr lang="en-US" sz="1600" dirty="0">
                <a:latin typeface="Trebuchet MS" panose="020B0603020202020204" pitchFamily="34" charset="0"/>
                <a:ea typeface="Calibri" panose="020F0502020204030204" pitchFamily="34" charset="0"/>
              </a:rPr>
              <a:t>l. </a:t>
            </a:r>
            <a:r>
              <a:rPr lang="en-US" sz="1600" dirty="0">
                <a:solidFill>
                  <a:schemeClr val="accent2">
                    <a:lumMod val="75000"/>
                  </a:schemeClr>
                </a:solidFill>
                <a:latin typeface="Trebuchet MS" panose="020B0603020202020204" pitchFamily="34" charset="0"/>
                <a:ea typeface="Calibri" panose="020F0502020204030204" pitchFamily="34" charset="0"/>
              </a:rPr>
              <a:t>appropriate systems, procedures </a:t>
            </a:r>
            <a:r>
              <a:rPr lang="en-US" sz="1600" dirty="0">
                <a:latin typeface="Trebuchet MS" panose="020B0603020202020204" pitchFamily="34" charset="0"/>
                <a:ea typeface="Calibri" panose="020F0502020204030204" pitchFamily="34" charset="0"/>
              </a:rPr>
              <a:t>relevant to the product, such as underwriting, pricing, reinsurance, claims management </a:t>
            </a:r>
            <a:r>
              <a:rPr lang="en-US" sz="1600" dirty="0">
                <a:solidFill>
                  <a:schemeClr val="accent2">
                    <a:lumMod val="75000"/>
                  </a:schemeClr>
                </a:solidFill>
                <a:latin typeface="Trebuchet MS" panose="020B0603020202020204" pitchFamily="34" charset="0"/>
                <a:ea typeface="Calibri" panose="020F0502020204030204" pitchFamily="34" charset="0"/>
              </a:rPr>
              <a:t>are in place</a:t>
            </a: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r>
              <a:rPr lang="en-US" sz="1600" dirty="0">
                <a:solidFill>
                  <a:srgbClr val="000000">
                    <a:hueOff val="0"/>
                    <a:satOff val="0"/>
                    <a:lumOff val="0"/>
                    <a:alphaOff val="0"/>
                  </a:srgbClr>
                </a:solidFill>
                <a:latin typeface="Trebuchet MS" panose="020B0603020202020204" pitchFamily="34" charset="0"/>
              </a:rPr>
              <a:t>(2) (a): </a:t>
            </a:r>
            <a:r>
              <a:rPr lang="en-US" sz="1600" dirty="0">
                <a:solidFill>
                  <a:schemeClr val="accent2">
                    <a:lumMod val="75000"/>
                  </a:schemeClr>
                </a:solidFill>
                <a:latin typeface="Trebuchet MS" panose="020B0603020202020204" pitchFamily="34" charset="0"/>
              </a:rPr>
              <a:t>PMC shall recommend</a:t>
            </a:r>
            <a:r>
              <a:rPr lang="en-US" sz="1600" dirty="0">
                <a:solidFill>
                  <a:srgbClr val="000000">
                    <a:hueOff val="0"/>
                    <a:satOff val="0"/>
                    <a:lumOff val="0"/>
                    <a:alphaOff val="0"/>
                  </a:srgbClr>
                </a:solidFill>
                <a:latin typeface="Trebuchet MS" panose="020B0603020202020204" pitchFamily="34" charset="0"/>
              </a:rPr>
              <a:t> the launch of approved insurance products, </a:t>
            </a:r>
            <a:r>
              <a:rPr lang="en-US" sz="1600" dirty="0">
                <a:solidFill>
                  <a:schemeClr val="accent2">
                    <a:lumMod val="75000"/>
                  </a:schemeClr>
                </a:solidFill>
                <a:latin typeface="Trebuchet MS" panose="020B0603020202020204" pitchFamily="34" charset="0"/>
              </a:rPr>
              <a:t>only after ensuring that all the processes, suitable infrastructure, system requirements and standard operating procedures are in place</a:t>
            </a:r>
            <a:r>
              <a:rPr lang="en-US" sz="1600" dirty="0">
                <a:solidFill>
                  <a:srgbClr val="000000">
                    <a:hueOff val="0"/>
                    <a:satOff val="0"/>
                    <a:lumOff val="0"/>
                    <a:alphaOff val="0"/>
                  </a:srgbClr>
                </a:solidFill>
                <a:latin typeface="Trebuchet MS" panose="020B0603020202020204" pitchFamily="34" charset="0"/>
              </a:rPr>
              <a:t> on an ongoing basis </a:t>
            </a:r>
            <a:r>
              <a:rPr lang="en-US" sz="1600" dirty="0">
                <a:solidFill>
                  <a:schemeClr val="accent2">
                    <a:lumMod val="75000"/>
                  </a:schemeClr>
                </a:solidFill>
                <a:latin typeface="Trebuchet MS" panose="020B0603020202020204" pitchFamily="34" charset="0"/>
              </a:rPr>
              <a:t>from policy issuance to claim settlement</a:t>
            </a:r>
            <a:r>
              <a:rPr lang="en-US" sz="1600" dirty="0">
                <a:solidFill>
                  <a:srgbClr val="000000">
                    <a:hueOff val="0"/>
                    <a:satOff val="0"/>
                    <a:lumOff val="0"/>
                    <a:alphaOff val="0"/>
                  </a:srgbClr>
                </a:solidFill>
                <a:latin typeface="Trebuchet MS" panose="020B0603020202020204" pitchFamily="34" charset="0"/>
              </a:rPr>
              <a:t>, including determination of reserves &amp; solvency margin and for seamless operations of the insurer </a:t>
            </a:r>
            <a:r>
              <a:rPr lang="en-US" sz="1600" dirty="0">
                <a:solidFill>
                  <a:schemeClr val="accent2">
                    <a:lumMod val="75000"/>
                  </a:schemeClr>
                </a:solidFill>
                <a:latin typeface="Trebuchet MS" panose="020B0603020202020204" pitchFamily="34" charset="0"/>
              </a:rPr>
              <a:t>including policyholders’ servicing on a day-to-day basis</a:t>
            </a:r>
            <a:r>
              <a:rPr lang="en-US" sz="1600" dirty="0">
                <a:solidFill>
                  <a:srgbClr val="000000">
                    <a:hueOff val="0"/>
                    <a:satOff val="0"/>
                    <a:lumOff val="0"/>
                    <a:alphaOff val="0"/>
                  </a:srgbClr>
                </a:solidFill>
                <a:latin typeface="Trebuchet MS" panose="020B0603020202020204" pitchFamily="34" charset="0"/>
              </a:rPr>
              <a:t>.</a:t>
            </a:r>
          </a:p>
          <a:p>
            <a:pPr marL="0" indent="0" algn="just">
              <a:buNone/>
            </a:pPr>
            <a:r>
              <a:rPr lang="en-US" sz="1600" dirty="0">
                <a:solidFill>
                  <a:srgbClr val="000000">
                    <a:hueOff val="0"/>
                    <a:satOff val="0"/>
                    <a:lumOff val="0"/>
                    <a:alphaOff val="0"/>
                  </a:srgbClr>
                </a:solidFill>
                <a:latin typeface="Trebuchet MS" panose="020B0603020202020204" pitchFamily="34" charset="0"/>
              </a:rPr>
              <a:t>b. Insurers shall exercise </a:t>
            </a:r>
            <a:r>
              <a:rPr lang="en-US" sz="1600" dirty="0">
                <a:solidFill>
                  <a:schemeClr val="accent2">
                    <a:lumMod val="75000"/>
                  </a:schemeClr>
                </a:solidFill>
                <a:latin typeface="Trebuchet MS" panose="020B0603020202020204" pitchFamily="34" charset="0"/>
              </a:rPr>
              <a:t>prudent management and oversight of insurance products including</a:t>
            </a:r>
          </a:p>
          <a:p>
            <a:pPr marL="0" indent="0" algn="just">
              <a:buNone/>
            </a:pPr>
            <a:r>
              <a:rPr lang="en-US" sz="1600" dirty="0">
                <a:solidFill>
                  <a:schemeClr val="accent2">
                    <a:lumMod val="75000"/>
                  </a:schemeClr>
                </a:solidFill>
                <a:latin typeface="Trebuchet MS" panose="020B0603020202020204" pitchFamily="34" charset="0"/>
              </a:rPr>
              <a:t>maintaining and implementing adequate controls</a:t>
            </a:r>
            <a:r>
              <a:rPr lang="en-US" sz="1600" dirty="0">
                <a:solidFill>
                  <a:srgbClr val="000000">
                    <a:hueOff val="0"/>
                    <a:satOff val="0"/>
                    <a:lumOff val="0"/>
                    <a:alphaOff val="0"/>
                  </a:srgbClr>
                </a:solidFill>
                <a:latin typeface="Trebuchet MS" panose="020B0603020202020204" pitchFamily="34" charset="0"/>
              </a:rPr>
              <a:t>.</a:t>
            </a: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29685932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64678" y="1"/>
            <a:ext cx="90557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Master Circular on IRDAI (Insurance Products) Regulations 2024- Health Insurance</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8" y="1245747"/>
            <a:ext cx="10046322" cy="52550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1600" dirty="0">
                <a:solidFill>
                  <a:srgbClr val="000000">
                    <a:hueOff val="0"/>
                    <a:satOff val="0"/>
                    <a:lumOff val="0"/>
                    <a:alphaOff val="0"/>
                  </a:srgbClr>
                </a:solidFill>
                <a:latin typeface="Trebuchet MS" panose="020B0603020202020204" pitchFamily="34" charset="0"/>
              </a:rPr>
              <a:t>Chapter II: Broad Requirements to be complied with by the Insurer in Health Insurance Business</a:t>
            </a:r>
          </a:p>
          <a:p>
            <a:pPr marL="0" indent="0">
              <a:buNone/>
            </a:pPr>
            <a:r>
              <a:rPr lang="en-US" altLang="en-US" sz="1600" dirty="0">
                <a:solidFill>
                  <a:srgbClr val="000000">
                    <a:hueOff val="0"/>
                    <a:satOff val="0"/>
                    <a:lumOff val="0"/>
                    <a:alphaOff val="0"/>
                  </a:srgbClr>
                </a:solidFill>
                <a:latin typeface="Trebuchet MS" panose="020B0603020202020204" pitchFamily="34" charset="0"/>
              </a:rPr>
              <a:t>A. General Principles : All Insurers shall ensure the following Principles while conducting Health Insurance Business:</a:t>
            </a:r>
          </a:p>
          <a:p>
            <a:pPr marL="0" indent="0">
              <a:buNone/>
            </a:pPr>
            <a:r>
              <a:rPr lang="en-US" altLang="en-US" sz="1600" dirty="0">
                <a:solidFill>
                  <a:srgbClr val="000000">
                    <a:hueOff val="0"/>
                    <a:satOff val="0"/>
                    <a:lumOff val="0"/>
                    <a:alphaOff val="0"/>
                  </a:srgbClr>
                </a:solidFill>
                <a:latin typeface="Trebuchet MS" panose="020B0603020202020204" pitchFamily="34" charset="0"/>
              </a:rPr>
              <a:t>I. (1) (a) Al the Insurers shall </a:t>
            </a:r>
            <a:r>
              <a:rPr lang="en-US" altLang="en-US" sz="1600" dirty="0">
                <a:solidFill>
                  <a:schemeClr val="accent2">
                    <a:lumMod val="75000"/>
                  </a:schemeClr>
                </a:solidFill>
                <a:latin typeface="Trebuchet MS" panose="020B0603020202020204" pitchFamily="34" charset="0"/>
              </a:rPr>
              <a:t>have in place board approved underwriting policy Covering its approach and aspects relating to offering health insurance coverage across all ages and medical conditions</a:t>
            </a:r>
            <a:r>
              <a:rPr lang="en-US" altLang="en-US" sz="1600" dirty="0">
                <a:solidFill>
                  <a:srgbClr val="000000">
                    <a:hueOff val="0"/>
                    <a:satOff val="0"/>
                    <a:lumOff val="0"/>
                    <a:alphaOff val="0"/>
                  </a:srgbClr>
                </a:solidFill>
                <a:latin typeface="Trebuchet MS" panose="020B0603020202020204" pitchFamily="34" charset="0"/>
              </a:rPr>
              <a:t> in line with Para 1 of Chapter I. </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r>
              <a:rPr lang="en-US" altLang="en-US" sz="1600" dirty="0">
                <a:solidFill>
                  <a:srgbClr val="000000">
                    <a:hueOff val="0"/>
                    <a:satOff val="0"/>
                    <a:lumOff val="0"/>
                    <a:alphaOff val="0"/>
                  </a:srgbClr>
                </a:solidFill>
                <a:latin typeface="Trebuchet MS" panose="020B0603020202020204" pitchFamily="34" charset="0"/>
              </a:rPr>
              <a:t>I. (2) </a:t>
            </a:r>
            <a:r>
              <a:rPr lang="en-US" altLang="en-US" sz="1600" dirty="0">
                <a:solidFill>
                  <a:schemeClr val="accent2">
                    <a:lumMod val="75000"/>
                  </a:schemeClr>
                </a:solidFill>
                <a:latin typeface="Trebuchet MS" panose="020B0603020202020204" pitchFamily="34" charset="0"/>
              </a:rPr>
              <a:t>Have in place board approved policy on quality standards and benchmarks for empanelment of Hospitals and Health Care Providers</a:t>
            </a:r>
            <a:r>
              <a:rPr lang="en-US" altLang="en-US" sz="1600" dirty="0">
                <a:solidFill>
                  <a:srgbClr val="000000">
                    <a:hueOff val="0"/>
                    <a:satOff val="0"/>
                    <a:lumOff val="0"/>
                    <a:alphaOff val="0"/>
                  </a:srgbClr>
                </a:solidFill>
                <a:latin typeface="Trebuchet MS" panose="020B0603020202020204" pitchFamily="34" charset="0"/>
              </a:rPr>
              <a:t>: a. striving to provide 100% cashless services to the policyholders. The said policy should enable empanelment of all categories of hospitals considering the affordability of different segments of population b. for every situation of treatment including domiciliary hospitalization, outpatient treatment (OPD), Day Care and Homecare treatment;</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r>
              <a:rPr lang="en-US" altLang="en-US" sz="1600" dirty="0">
                <a:solidFill>
                  <a:srgbClr val="000000">
                    <a:hueOff val="0"/>
                    <a:satOff val="0"/>
                    <a:lumOff val="0"/>
                    <a:alphaOff val="0"/>
                  </a:srgbClr>
                </a:solidFill>
                <a:latin typeface="Trebuchet MS" panose="020B0603020202020204" pitchFamily="34" charset="0"/>
              </a:rPr>
              <a:t>I. (6) Training: </a:t>
            </a:r>
            <a:r>
              <a:rPr lang="en-US" altLang="en-US" sz="1600" dirty="0">
                <a:solidFill>
                  <a:schemeClr val="accent2">
                    <a:lumMod val="75000"/>
                  </a:schemeClr>
                </a:solidFill>
                <a:latin typeface="Trebuchet MS" panose="020B0603020202020204" pitchFamily="34" charset="0"/>
              </a:rPr>
              <a:t>Provide periodical training to Intermediaries, distribution channels and employees</a:t>
            </a:r>
            <a:r>
              <a:rPr lang="en-US" altLang="en-US" sz="1600" dirty="0">
                <a:solidFill>
                  <a:srgbClr val="000000">
                    <a:hueOff val="0"/>
                    <a:satOff val="0"/>
                    <a:lumOff val="0"/>
                    <a:alphaOff val="0"/>
                  </a:srgbClr>
                </a:solidFill>
                <a:latin typeface="Trebuchet MS" panose="020B0603020202020204" pitchFamily="34" charset="0"/>
              </a:rPr>
              <a:t> of the Insurers on their products (existing and new), TATs in policy servicing, changes in the regulations etc.</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r>
              <a:rPr lang="en-US" altLang="en-US" sz="1600" dirty="0">
                <a:solidFill>
                  <a:srgbClr val="000000">
                    <a:hueOff val="0"/>
                    <a:satOff val="0"/>
                    <a:lumOff val="0"/>
                    <a:alphaOff val="0"/>
                  </a:srgbClr>
                </a:solidFill>
                <a:latin typeface="Trebuchet MS" panose="020B0603020202020204" pitchFamily="34" charset="0"/>
              </a:rPr>
              <a:t>I. (7) Put in place </a:t>
            </a:r>
            <a:r>
              <a:rPr lang="en-US" altLang="en-US" sz="1600" dirty="0">
                <a:solidFill>
                  <a:schemeClr val="accent2">
                    <a:lumMod val="75000"/>
                  </a:schemeClr>
                </a:solidFill>
                <a:latin typeface="Trebuchet MS" panose="020B0603020202020204" pitchFamily="34" charset="0"/>
              </a:rPr>
              <a:t>end to end technology solutions</a:t>
            </a:r>
            <a:r>
              <a:rPr lang="en-US" altLang="en-US" sz="1600" dirty="0">
                <a:solidFill>
                  <a:srgbClr val="000000">
                    <a:hueOff val="0"/>
                    <a:satOff val="0"/>
                    <a:lumOff val="0"/>
                    <a:alphaOff val="0"/>
                  </a:srgbClr>
                </a:solidFill>
                <a:latin typeface="Trebuchet MS" panose="020B0603020202020204" pitchFamily="34" charset="0"/>
              </a:rPr>
              <a:t> so as to ensure an </a:t>
            </a:r>
            <a:r>
              <a:rPr lang="en-US" altLang="en-US" sz="1600" dirty="0">
                <a:solidFill>
                  <a:schemeClr val="accent2">
                    <a:lumMod val="75000"/>
                  </a:schemeClr>
                </a:solidFill>
                <a:latin typeface="Trebuchet MS" panose="020B0603020202020204" pitchFamily="34" charset="0"/>
              </a:rPr>
              <a:t>effective, efficient and a seamless onboarding of policyholders, renewal of policy, policy servicing, grievance redressal and claim settlement process</a:t>
            </a:r>
            <a:r>
              <a:rPr lang="en-US" altLang="en-US" sz="1600" dirty="0">
                <a:solidFill>
                  <a:srgbClr val="000000">
                    <a:hueOff val="0"/>
                    <a:satOff val="0"/>
                    <a:lumOff val="0"/>
                    <a:alphaOff val="0"/>
                  </a:srgbClr>
                </a:solidFill>
                <a:latin typeface="Trebuchet MS" panose="020B0603020202020204" pitchFamily="34" charset="0"/>
              </a:rPr>
              <a:t>.</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13639709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64678" y="1"/>
            <a:ext cx="90557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Master Circular on IRDAI (Insurance Products) Regulations 2024 - Health Insurance</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8" y="1245747"/>
            <a:ext cx="9284322" cy="52550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1600" dirty="0">
                <a:solidFill>
                  <a:srgbClr val="000000">
                    <a:hueOff val="0"/>
                    <a:satOff val="0"/>
                    <a:lumOff val="0"/>
                    <a:alphaOff val="0"/>
                  </a:srgbClr>
                </a:solidFill>
                <a:latin typeface="Trebuchet MS" panose="020B0603020202020204" pitchFamily="34" charset="0"/>
              </a:rPr>
              <a:t>Chapter II: Broad Requirements to be complied with by the Insurer in Health Insurance Business</a:t>
            </a:r>
          </a:p>
          <a:p>
            <a:pPr marL="0" indent="0">
              <a:buNone/>
            </a:pPr>
            <a:r>
              <a:rPr lang="en-US" altLang="en-US" sz="1600" dirty="0">
                <a:solidFill>
                  <a:srgbClr val="000000">
                    <a:hueOff val="0"/>
                    <a:satOff val="0"/>
                    <a:lumOff val="0"/>
                    <a:alphaOff val="0"/>
                  </a:srgbClr>
                </a:solidFill>
                <a:latin typeface="Trebuchet MS" panose="020B0603020202020204" pitchFamily="34" charset="0"/>
              </a:rPr>
              <a:t>D. I. Product Filing Procedure with PMC:</a:t>
            </a:r>
          </a:p>
          <a:p>
            <a:pPr marL="0" indent="0">
              <a:buNone/>
            </a:pPr>
            <a:r>
              <a:rPr lang="en-US" altLang="en-US" sz="1600" dirty="0">
                <a:solidFill>
                  <a:srgbClr val="000000">
                    <a:hueOff val="0"/>
                    <a:satOff val="0"/>
                    <a:lumOff val="0"/>
                    <a:alphaOff val="0"/>
                  </a:srgbClr>
                </a:solidFill>
                <a:latin typeface="Trebuchet MS" panose="020B0603020202020204" pitchFamily="34" charset="0"/>
              </a:rPr>
              <a:t>1. </a:t>
            </a:r>
            <a:r>
              <a:rPr lang="en-US" altLang="en-US" sz="1600" dirty="0">
                <a:solidFill>
                  <a:schemeClr val="accent2">
                    <a:lumMod val="75000"/>
                  </a:schemeClr>
                </a:solidFill>
                <a:latin typeface="Trebuchet MS" panose="020B0603020202020204" pitchFamily="34" charset="0"/>
              </a:rPr>
              <a:t>Any new product</a:t>
            </a:r>
            <a:r>
              <a:rPr lang="en-US" altLang="en-US" sz="1600" dirty="0">
                <a:solidFill>
                  <a:srgbClr val="000000">
                    <a:hueOff val="0"/>
                    <a:satOff val="0"/>
                    <a:lumOff val="0"/>
                    <a:alphaOff val="0"/>
                  </a:srgbClr>
                </a:solidFill>
                <a:latin typeface="Trebuchet MS" panose="020B0603020202020204" pitchFamily="34" charset="0"/>
              </a:rPr>
              <a:t> or Rider or Add-on or modification of an existing Individual product or Rider or Add-on shall be </a:t>
            </a:r>
            <a:r>
              <a:rPr lang="en-US" altLang="en-US" sz="1600" dirty="0">
                <a:solidFill>
                  <a:schemeClr val="accent2">
                    <a:lumMod val="75000"/>
                  </a:schemeClr>
                </a:solidFill>
                <a:latin typeface="Trebuchet MS" panose="020B0603020202020204" pitchFamily="34" charset="0"/>
              </a:rPr>
              <a:t>approved by the Product Management Committee</a:t>
            </a:r>
            <a:r>
              <a:rPr lang="en-US" altLang="en-US" sz="1600" dirty="0">
                <a:solidFill>
                  <a:srgbClr val="000000">
                    <a:hueOff val="0"/>
                    <a:satOff val="0"/>
                    <a:lumOff val="0"/>
                    <a:alphaOff val="0"/>
                  </a:srgbClr>
                </a:solidFill>
                <a:latin typeface="Trebuchet MS" panose="020B0603020202020204" pitchFamily="34" charset="0"/>
              </a:rPr>
              <a:t> (PMC) of the Insurer.</a:t>
            </a:r>
          </a:p>
          <a:p>
            <a:pPr marL="0" indent="0">
              <a:buNone/>
            </a:pPr>
            <a:r>
              <a:rPr lang="en-US" altLang="en-US" sz="1600" dirty="0">
                <a:solidFill>
                  <a:srgbClr val="000000">
                    <a:hueOff val="0"/>
                    <a:satOff val="0"/>
                    <a:lumOff val="0"/>
                    <a:alphaOff val="0"/>
                  </a:srgbClr>
                </a:solidFill>
                <a:latin typeface="Trebuchet MS" panose="020B0603020202020204" pitchFamily="34" charset="0"/>
              </a:rPr>
              <a:t>2. </a:t>
            </a:r>
            <a:r>
              <a:rPr lang="en-US" altLang="en-US" sz="1600" dirty="0">
                <a:solidFill>
                  <a:schemeClr val="accent2">
                    <a:lumMod val="75000"/>
                  </a:schemeClr>
                </a:solidFill>
                <a:latin typeface="Trebuchet MS" panose="020B0603020202020204" pitchFamily="34" charset="0"/>
              </a:rPr>
              <a:t>Insurers shall file the proposed name of the product</a:t>
            </a:r>
            <a:r>
              <a:rPr lang="en-US" altLang="en-US" sz="1600" dirty="0">
                <a:solidFill>
                  <a:srgbClr val="000000">
                    <a:hueOff val="0"/>
                    <a:satOff val="0"/>
                    <a:lumOff val="0"/>
                    <a:alphaOff val="0"/>
                  </a:srgbClr>
                </a:solidFill>
                <a:latin typeface="Trebuchet MS" panose="020B0603020202020204" pitchFamily="34" charset="0"/>
              </a:rPr>
              <a:t>, date of approval by PMC as per the Format at Annexure-2 and </a:t>
            </a:r>
            <a:r>
              <a:rPr lang="en-US" altLang="en-US" sz="1600" dirty="0">
                <a:solidFill>
                  <a:schemeClr val="accent2">
                    <a:lumMod val="75000"/>
                  </a:schemeClr>
                </a:solidFill>
                <a:latin typeface="Trebuchet MS" panose="020B0603020202020204" pitchFamily="34" charset="0"/>
              </a:rPr>
              <a:t>shall obtain the Unique Identification Number</a:t>
            </a:r>
            <a:r>
              <a:rPr lang="en-US" altLang="en-US" sz="1600" dirty="0">
                <a:solidFill>
                  <a:srgbClr val="000000">
                    <a:hueOff val="0"/>
                    <a:satOff val="0"/>
                    <a:lumOff val="0"/>
                    <a:alphaOff val="0"/>
                  </a:srgbClr>
                </a:solidFill>
                <a:latin typeface="Trebuchet MS" panose="020B0603020202020204" pitchFamily="34" charset="0"/>
              </a:rPr>
              <a:t> (UIN).</a:t>
            </a:r>
          </a:p>
          <a:p>
            <a:pPr marL="0" indent="0">
              <a:buNone/>
            </a:pPr>
            <a:r>
              <a:rPr lang="en-US" altLang="en-US" sz="1600" dirty="0">
                <a:solidFill>
                  <a:srgbClr val="000000">
                    <a:hueOff val="0"/>
                    <a:satOff val="0"/>
                    <a:lumOff val="0"/>
                    <a:alphaOff val="0"/>
                  </a:srgbClr>
                </a:solidFill>
                <a:latin typeface="Trebuchet MS" panose="020B0603020202020204" pitchFamily="34" charset="0"/>
              </a:rPr>
              <a:t>3. (a) Insurers shall maintain details of the individual products /Riders/Add-Ons in the specified Form - IRDAI –HIP (Annexure - 3). Section IX: Enclosures to Form IRDAI-HIP:</a:t>
            </a:r>
          </a:p>
          <a:p>
            <a:pPr marL="0" indent="0">
              <a:buNone/>
            </a:pPr>
            <a:r>
              <a:rPr lang="en-US" altLang="en-US" sz="1600" dirty="0">
                <a:solidFill>
                  <a:srgbClr val="000000">
                    <a:hueOff val="0"/>
                    <a:satOff val="0"/>
                    <a:lumOff val="0"/>
                    <a:alphaOff val="0"/>
                  </a:srgbClr>
                </a:solidFill>
                <a:latin typeface="Trebuchet MS" panose="020B0603020202020204" pitchFamily="34" charset="0"/>
              </a:rPr>
              <a:t>9.1: Sales Literature/Prospectus</a:t>
            </a:r>
          </a:p>
          <a:p>
            <a:pPr marL="0" indent="0">
              <a:buNone/>
            </a:pPr>
            <a:r>
              <a:rPr lang="en-US" altLang="en-US" sz="1600" dirty="0">
                <a:solidFill>
                  <a:srgbClr val="000000">
                    <a:hueOff val="0"/>
                    <a:satOff val="0"/>
                    <a:lumOff val="0"/>
                    <a:alphaOff val="0"/>
                  </a:srgbClr>
                </a:solidFill>
                <a:latin typeface="Trebuchet MS" panose="020B0603020202020204" pitchFamily="34" charset="0"/>
              </a:rPr>
              <a:t>9.2: Policy Document &amp; Policy Schedule</a:t>
            </a:r>
          </a:p>
          <a:p>
            <a:pPr marL="0" indent="0">
              <a:buNone/>
            </a:pPr>
            <a:r>
              <a:rPr lang="en-US" altLang="en-US" sz="1600" dirty="0">
                <a:solidFill>
                  <a:srgbClr val="000000">
                    <a:hueOff val="0"/>
                    <a:satOff val="0"/>
                    <a:lumOff val="0"/>
                    <a:alphaOff val="0"/>
                  </a:srgbClr>
                </a:solidFill>
                <a:latin typeface="Trebuchet MS" panose="020B0603020202020204" pitchFamily="34" charset="0"/>
              </a:rPr>
              <a:t>9.3: Technical Note on Pricing in the standard format specified by IRDAI</a:t>
            </a:r>
          </a:p>
          <a:p>
            <a:pPr marL="0" indent="0">
              <a:buNone/>
            </a:pPr>
            <a:r>
              <a:rPr lang="en-US" altLang="en-US" sz="1600" dirty="0">
                <a:solidFill>
                  <a:srgbClr val="000000">
                    <a:hueOff val="0"/>
                    <a:satOff val="0"/>
                    <a:lumOff val="0"/>
                    <a:alphaOff val="0"/>
                  </a:srgbClr>
                </a:solidFill>
                <a:latin typeface="Trebuchet MS" panose="020B0603020202020204" pitchFamily="34" charset="0"/>
              </a:rPr>
              <a:t>9.4: Proposal form, wherever necessary</a:t>
            </a:r>
          </a:p>
          <a:p>
            <a:pPr marL="0" indent="0">
              <a:buNone/>
            </a:pPr>
            <a:r>
              <a:rPr lang="en-US" altLang="en-US" sz="1600" dirty="0">
                <a:solidFill>
                  <a:srgbClr val="000000">
                    <a:hueOff val="0"/>
                    <a:satOff val="0"/>
                    <a:lumOff val="0"/>
                    <a:alphaOff val="0"/>
                  </a:srgbClr>
                </a:solidFill>
                <a:latin typeface="Trebuchet MS" panose="020B0603020202020204" pitchFamily="34" charset="0"/>
              </a:rPr>
              <a:t>9.5: Premium Table</a:t>
            </a:r>
          </a:p>
          <a:p>
            <a:pPr marL="0" indent="0">
              <a:buNone/>
            </a:pPr>
            <a:r>
              <a:rPr lang="en-US" altLang="en-US" sz="1600" dirty="0">
                <a:solidFill>
                  <a:srgbClr val="000000">
                    <a:hueOff val="0"/>
                    <a:satOff val="0"/>
                    <a:lumOff val="0"/>
                    <a:alphaOff val="0"/>
                  </a:srgbClr>
                </a:solidFill>
                <a:latin typeface="Trebuchet MS" panose="020B0603020202020204" pitchFamily="34" charset="0"/>
              </a:rPr>
              <a:t>9.6: Certificates by Appointed Actuary and Chief Compliance Officer</a:t>
            </a:r>
          </a:p>
          <a:p>
            <a:pPr marL="0" indent="0">
              <a:buNone/>
            </a:pPr>
            <a:r>
              <a:rPr lang="en-US" altLang="en-US" sz="1600" dirty="0">
                <a:solidFill>
                  <a:srgbClr val="000000">
                    <a:hueOff val="0"/>
                    <a:satOff val="0"/>
                    <a:lumOff val="0"/>
                    <a:alphaOff val="0"/>
                  </a:srgbClr>
                </a:solidFill>
                <a:latin typeface="Trebuchet MS" panose="020B0603020202020204" pitchFamily="34" charset="0"/>
              </a:rPr>
              <a:t>9.7: Product Check List with due certification by Chief Compliance Officer</a:t>
            </a:r>
          </a:p>
          <a:p>
            <a:pPr marL="0" indent="0">
              <a:buNone/>
            </a:pPr>
            <a:r>
              <a:rPr lang="en-US" altLang="en-US" sz="1600" dirty="0">
                <a:solidFill>
                  <a:srgbClr val="000000">
                    <a:hueOff val="0"/>
                    <a:satOff val="0"/>
                    <a:lumOff val="0"/>
                    <a:alphaOff val="0"/>
                  </a:srgbClr>
                </a:solidFill>
                <a:latin typeface="Trebuchet MS" panose="020B0603020202020204" pitchFamily="34" charset="0"/>
              </a:rPr>
              <a:t>9.8: Certificate of Insurance, where applicable</a:t>
            </a:r>
          </a:p>
          <a:p>
            <a:pPr marL="0" indent="0">
              <a:buNone/>
            </a:pPr>
            <a:r>
              <a:rPr lang="en-US" altLang="en-US" sz="1600" dirty="0">
                <a:solidFill>
                  <a:srgbClr val="000000">
                    <a:hueOff val="0"/>
                    <a:satOff val="0"/>
                    <a:lumOff val="0"/>
                    <a:alphaOff val="0"/>
                  </a:srgbClr>
                </a:solidFill>
                <a:latin typeface="Trebuchet MS" panose="020B0603020202020204" pitchFamily="34" charset="0"/>
              </a:rPr>
              <a:t>9.9: CIS</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31881300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64678" y="1"/>
            <a:ext cx="90557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Professional Guidelines</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7" y="838200"/>
            <a:ext cx="9741523" cy="56626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None/>
            </a:pPr>
            <a:r>
              <a:rPr lang="en-US" altLang="en-US" sz="1600" u="sng" dirty="0">
                <a:solidFill>
                  <a:srgbClr val="000000">
                    <a:hueOff val="0"/>
                    <a:satOff val="0"/>
                    <a:lumOff val="0"/>
                    <a:alphaOff val="0"/>
                  </a:srgbClr>
                </a:solidFill>
                <a:latin typeface="Trebuchet MS" panose="020B0603020202020204" pitchFamily="34" charset="0"/>
              </a:rPr>
              <a:t>Actuarial Practice Standard 21:</a:t>
            </a:r>
          </a:p>
          <a:p>
            <a:pPr marL="0" indent="0" algn="just">
              <a:buNone/>
            </a:pPr>
            <a:endParaRPr lang="en-US" altLang="en-US" sz="1600" u="sng" dirty="0">
              <a:solidFill>
                <a:srgbClr val="000000">
                  <a:hueOff val="0"/>
                  <a:satOff val="0"/>
                  <a:lumOff val="0"/>
                  <a:alphaOff val="0"/>
                </a:srgbClr>
              </a:solidFill>
              <a:latin typeface="Trebuchet MS" panose="020B0603020202020204" pitchFamily="34" charset="0"/>
            </a:endParaRP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5 The duties of the Appointed Actuary</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5.1 The Appointed Actuary shall ensure that the </a:t>
            </a:r>
            <a:r>
              <a:rPr lang="en-US" altLang="en-US" sz="1600" dirty="0">
                <a:solidFill>
                  <a:schemeClr val="accent2">
                    <a:lumMod val="75000"/>
                  </a:schemeClr>
                </a:solidFill>
                <a:latin typeface="Trebuchet MS" panose="020B0603020202020204" pitchFamily="34" charset="0"/>
              </a:rPr>
              <a:t>premium rates of the insurance products are fair</a:t>
            </a:r>
            <a:r>
              <a:rPr lang="en-US" altLang="en-US" sz="1600" dirty="0">
                <a:solidFill>
                  <a:srgbClr val="000000">
                    <a:hueOff val="0"/>
                    <a:satOff val="0"/>
                    <a:lumOff val="0"/>
                    <a:alphaOff val="0"/>
                  </a:srgbClr>
                </a:solidFill>
                <a:latin typeface="Trebuchet MS" panose="020B0603020202020204" pitchFamily="34" charset="0"/>
              </a:rPr>
              <a:t> and that the actuarial principles have been used in the determination of liabilities.</a:t>
            </a: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5.4 The Appointed Actuary must have regard to all aspects likely to affect the financial condition of the company, including but not limited to the following;</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5.4.1 Rendering actuarial advice to the management of the insurer, in particular in the areas of product design and pricing, insurance contract wording, investments and reinsurance;</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5.4.2 Ensuring that </a:t>
            </a:r>
            <a:r>
              <a:rPr lang="en-US" altLang="en-US" sz="1600" dirty="0">
                <a:solidFill>
                  <a:schemeClr val="accent2">
                    <a:lumMod val="75000"/>
                  </a:schemeClr>
                </a:solidFill>
                <a:latin typeface="Trebuchet MS" panose="020B0603020202020204" pitchFamily="34" charset="0"/>
              </a:rPr>
              <a:t>overall pricing policy of the insurer is in line with the overall underwriting and claims management policy</a:t>
            </a:r>
            <a:r>
              <a:rPr lang="en-US" altLang="en-US" sz="1600" dirty="0">
                <a:solidFill>
                  <a:srgbClr val="000000">
                    <a:hueOff val="0"/>
                    <a:satOff val="0"/>
                    <a:lumOff val="0"/>
                    <a:alphaOff val="0"/>
                  </a:srgbClr>
                </a:solidFill>
                <a:latin typeface="Trebuchet MS" panose="020B0603020202020204" pitchFamily="34" charset="0"/>
              </a:rPr>
              <a:t> of the insurer;</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5.4.3 Ensuring </a:t>
            </a:r>
            <a:r>
              <a:rPr lang="en-US" altLang="en-US" sz="1600" dirty="0">
                <a:solidFill>
                  <a:schemeClr val="accent2">
                    <a:lumMod val="75000"/>
                  </a:schemeClr>
                </a:solidFill>
                <a:latin typeface="Trebuchet MS" panose="020B0603020202020204" pitchFamily="34" charset="0"/>
              </a:rPr>
              <a:t>adequacy of reinsurance arrangements</a:t>
            </a:r>
            <a:r>
              <a:rPr lang="en-US" altLang="en-US" sz="1600" dirty="0">
                <a:solidFill>
                  <a:srgbClr val="000000">
                    <a:hueOff val="0"/>
                    <a:satOff val="0"/>
                    <a:lumOff val="0"/>
                    <a:alphaOff val="0"/>
                  </a:srgbClr>
                </a:solidFill>
                <a:latin typeface="Trebuchet MS" panose="020B0603020202020204" pitchFamily="34" charset="0"/>
              </a:rPr>
              <a:t>;</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5.4.4 Contributing to the </a:t>
            </a:r>
            <a:r>
              <a:rPr lang="en-US" altLang="en-US" sz="1600" dirty="0">
                <a:solidFill>
                  <a:schemeClr val="accent2">
                    <a:lumMod val="75000"/>
                  </a:schemeClr>
                </a:solidFill>
                <a:latin typeface="Trebuchet MS" panose="020B0603020202020204" pitchFamily="34" charset="0"/>
              </a:rPr>
              <a:t>effective implementation of the risk management system</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5.4.5 The current and likely future level of expenses including compliance with limitation of expenses provision in the Act;</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5.4.6 Investment policy and its implications on Assets matching Liabilities.</a:t>
            </a:r>
          </a:p>
        </p:txBody>
      </p:sp>
    </p:spTree>
    <p:extLst>
      <p:ext uri="{BB962C8B-B14F-4D97-AF65-F5344CB8AC3E}">
        <p14:creationId xmlns:p14="http://schemas.microsoft.com/office/powerpoint/2010/main" val="23842887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64678" y="1"/>
            <a:ext cx="9055722" cy="6858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Professional Guidelines</a:t>
            </a:r>
          </a:p>
        </p:txBody>
      </p:sp>
      <p:sp>
        <p:nvSpPr>
          <p:cNvPr id="4" name="Rectangle 3"/>
          <p:cNvSpPr txBox="1">
            <a:spLocks noChangeArrowheads="1"/>
          </p:cNvSpPr>
          <p:nvPr/>
        </p:nvSpPr>
        <p:spPr>
          <a:xfrm>
            <a:off x="2133600" y="1676400"/>
            <a:ext cx="9601200" cy="4824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a:p>
            <a:endParaRPr lang="en-US" altLang="en-US" sz="1600" kern="0" dirty="0"/>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AB1D3E88-0D35-65BA-C383-DCFFD58E53D5}"/>
              </a:ext>
            </a:extLst>
          </p:cNvPr>
          <p:cNvSpPr txBox="1">
            <a:spLocks noChangeArrowheads="1"/>
          </p:cNvSpPr>
          <p:nvPr/>
        </p:nvSpPr>
        <p:spPr>
          <a:xfrm>
            <a:off x="1764677" y="990600"/>
            <a:ext cx="10293469" cy="551023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None/>
            </a:pPr>
            <a:r>
              <a:rPr lang="en-US" altLang="en-US" sz="1600" u="sng" dirty="0">
                <a:solidFill>
                  <a:srgbClr val="000000">
                    <a:hueOff val="0"/>
                    <a:satOff val="0"/>
                    <a:lumOff val="0"/>
                    <a:alphaOff val="0"/>
                  </a:srgbClr>
                </a:solidFill>
                <a:latin typeface="Trebuchet MS" panose="020B0603020202020204" pitchFamily="34" charset="0"/>
              </a:rPr>
              <a:t>Professional Conduct Standards (PCS)</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Section 4: Standards for Advice</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4.1. An actuary is expected to </a:t>
            </a:r>
            <a:r>
              <a:rPr lang="en-US" altLang="en-US" sz="1600" dirty="0">
                <a:solidFill>
                  <a:schemeClr val="accent2">
                    <a:lumMod val="75000"/>
                  </a:schemeClr>
                </a:solidFill>
                <a:latin typeface="Trebuchet MS" panose="020B0603020202020204" pitchFamily="34" charset="0"/>
              </a:rPr>
              <a:t>use best judgment in formulating advice</a:t>
            </a:r>
            <a:r>
              <a:rPr lang="en-US" altLang="en-US" sz="1600" dirty="0">
                <a:solidFill>
                  <a:srgbClr val="000000">
                    <a:hueOff val="0"/>
                    <a:satOff val="0"/>
                    <a:lumOff val="0"/>
                    <a:alphaOff val="0"/>
                  </a:srgbClr>
                </a:solidFill>
                <a:latin typeface="Trebuchet MS" panose="020B0603020202020204" pitchFamily="34" charset="0"/>
              </a:rPr>
              <a:t> and must have proper regard to any relevant professional guidance or other guidance.</a:t>
            </a: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r>
              <a:rPr lang="en-US" altLang="en-US" sz="1600" u="sng" dirty="0">
                <a:solidFill>
                  <a:srgbClr val="000000">
                    <a:hueOff val="0"/>
                    <a:satOff val="0"/>
                    <a:lumOff val="0"/>
                    <a:alphaOff val="0"/>
                  </a:srgbClr>
                </a:solidFill>
                <a:latin typeface="Trebuchet MS" panose="020B0603020202020204" pitchFamily="34" charset="0"/>
              </a:rPr>
              <a:t>Actuarial Practice Standard 34:</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2.2: Knowledge of Relevant Circumstances – The actuary should have or </a:t>
            </a:r>
            <a:r>
              <a:rPr lang="en-US" altLang="en-US" sz="1600" dirty="0">
                <a:solidFill>
                  <a:schemeClr val="accent2">
                    <a:lumMod val="75000"/>
                  </a:schemeClr>
                </a:solidFill>
                <a:latin typeface="Trebuchet MS" panose="020B0603020202020204" pitchFamily="34" charset="0"/>
              </a:rPr>
              <a:t>obtain sufficient knowledge and understanding of the data</a:t>
            </a:r>
            <a:r>
              <a:rPr lang="en-US" altLang="en-US" sz="1600" dirty="0">
                <a:solidFill>
                  <a:srgbClr val="000000">
                    <a:hueOff val="0"/>
                    <a:satOff val="0"/>
                    <a:lumOff val="0"/>
                    <a:alphaOff val="0"/>
                  </a:srgbClr>
                </a:solidFill>
                <a:latin typeface="Trebuchet MS" panose="020B0603020202020204" pitchFamily="34" charset="0"/>
              </a:rPr>
              <a:t> and other information available, including the relevant history, processes, nature of the business operations, law, and business environment of the subject of the actuarial services, to be appropriately prepared to perform the actuarial services required by the assignment.</a:t>
            </a: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2.5 Data Quality:</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2.5.1: Sufficient and Reliable Data – The actuary should </a:t>
            </a:r>
            <a:r>
              <a:rPr lang="en-US" altLang="en-US" sz="1600" dirty="0">
                <a:solidFill>
                  <a:schemeClr val="accent2">
                    <a:lumMod val="75000"/>
                  </a:schemeClr>
                </a:solidFill>
                <a:latin typeface="Trebuchet MS" panose="020B0603020202020204" pitchFamily="34" charset="0"/>
              </a:rPr>
              <a:t>consider whether sufficient and reliable data are available</a:t>
            </a:r>
            <a:r>
              <a:rPr lang="en-US" altLang="en-US" sz="1600" dirty="0">
                <a:solidFill>
                  <a:srgbClr val="000000">
                    <a:hueOff val="0"/>
                    <a:satOff val="0"/>
                    <a:lumOff val="0"/>
                    <a:alphaOff val="0"/>
                  </a:srgbClr>
                </a:solidFill>
                <a:latin typeface="Trebuchet MS" panose="020B0603020202020204" pitchFamily="34" charset="0"/>
              </a:rPr>
              <a:t> to perform the actuarial services.</a:t>
            </a:r>
          </a:p>
          <a:p>
            <a:pPr marL="0" indent="0" algn="just">
              <a:buNone/>
            </a:pPr>
            <a:r>
              <a:rPr lang="en-US" altLang="en-US" sz="1600" dirty="0">
                <a:solidFill>
                  <a:srgbClr val="000000">
                    <a:hueOff val="0"/>
                    <a:satOff val="0"/>
                    <a:lumOff val="0"/>
                    <a:alphaOff val="0"/>
                  </a:srgbClr>
                </a:solidFill>
                <a:latin typeface="Trebuchet MS" panose="020B0603020202020204" pitchFamily="34" charset="0"/>
              </a:rPr>
              <a:t>2.5.3: Sources of Data for Assumptions: To the extent possible and appropriate when setting assumptions, the actuary should consider using data specific to the organization or the subject of the actuarial services. Where such data are not available, relevant, or sufficiently credible, the actuary should </a:t>
            </a:r>
            <a:r>
              <a:rPr lang="en-US" altLang="en-US" sz="1600" dirty="0">
                <a:solidFill>
                  <a:schemeClr val="accent2">
                    <a:lumMod val="75000"/>
                  </a:schemeClr>
                </a:solidFill>
                <a:latin typeface="Trebuchet MS" panose="020B0603020202020204" pitchFamily="34" charset="0"/>
              </a:rPr>
              <a:t>consider industry data, data from comparable sources, population data, or other published data, adjusted as appropriate</a:t>
            </a:r>
            <a:r>
              <a:rPr lang="en-US" altLang="en-US" sz="1600" dirty="0">
                <a:solidFill>
                  <a:srgbClr val="000000">
                    <a:hueOff val="0"/>
                    <a:satOff val="0"/>
                    <a:lumOff val="0"/>
                    <a:alphaOff val="0"/>
                  </a:srgbClr>
                </a:solidFill>
                <a:latin typeface="Trebuchet MS" panose="020B0603020202020204" pitchFamily="34" charset="0"/>
              </a:rPr>
              <a:t>. The data used, and the adjustments made, should be described in any report.</a:t>
            </a:r>
          </a:p>
          <a:p>
            <a:pPr marL="0" indent="0" algn="just">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2388549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66FF924F-0FCC-1372-2BD6-AFA67B569C0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1C0D6C8-E294-0224-8392-F5D20B1590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6AB15E11-3772-6B3C-2E67-ABE35B12D156}"/>
              </a:ext>
            </a:extLst>
          </p:cNvPr>
          <p:cNvSpPr txBox="1">
            <a:spLocks noChangeArrowheads="1"/>
          </p:cNvSpPr>
          <p:nvPr/>
        </p:nvSpPr>
        <p:spPr>
          <a:xfrm>
            <a:off x="1752600" y="55562"/>
            <a:ext cx="86106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Case Study – Overview (3/3)</a:t>
            </a:r>
            <a:endParaRPr lang="en-US" altLang="en-US" sz="3000" b="1" kern="0" dirty="0">
              <a:solidFill>
                <a:schemeClr val="tx1"/>
              </a:solidFill>
              <a:highlight>
                <a:srgbClr val="FFFF00"/>
              </a:highlight>
              <a:latin typeface="Trebuchet MS" panose="020B0603020202020204" pitchFamily="34" charset="0"/>
            </a:endParaRPr>
          </a:p>
        </p:txBody>
      </p:sp>
      <p:sp>
        <p:nvSpPr>
          <p:cNvPr id="5" name="Footer Placeholder 4">
            <a:extLst>
              <a:ext uri="{FF2B5EF4-FFF2-40B4-BE49-F238E27FC236}">
                <a16:creationId xmlns:a16="http://schemas.microsoft.com/office/drawing/2014/main" id="{0AA1FE0B-B720-9A90-381B-987ED9085F0F}"/>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9" name="Rectangle 3">
            <a:extLst>
              <a:ext uri="{FF2B5EF4-FFF2-40B4-BE49-F238E27FC236}">
                <a16:creationId xmlns:a16="http://schemas.microsoft.com/office/drawing/2014/main" id="{F37ADE8F-6B28-1798-C066-3CECE2CDE6E9}"/>
              </a:ext>
            </a:extLst>
          </p:cNvPr>
          <p:cNvSpPr txBox="1">
            <a:spLocks noChangeArrowheads="1"/>
          </p:cNvSpPr>
          <p:nvPr/>
        </p:nvSpPr>
        <p:spPr>
          <a:xfrm>
            <a:off x="1664109" y="612058"/>
            <a:ext cx="10381748" cy="60960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Product has a waiting period of 4 years for non-emergency international treatment and 2 years for non-emergency domestic treatment. </a:t>
            </a:r>
          </a:p>
          <a:p>
            <a:pPr>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Chief Marketing Officer (CMO) believes that </a:t>
            </a:r>
            <a:r>
              <a:rPr lang="en-US" sz="1800" dirty="0" err="1">
                <a:latin typeface="Trebuchet MS" panose="020B0603020202020204" pitchFamily="34" charset="0"/>
              </a:rPr>
              <a:t>utilisation</a:t>
            </a:r>
            <a:r>
              <a:rPr lang="en-US" sz="1800" dirty="0">
                <a:latin typeface="Trebuchet MS" panose="020B0603020202020204" pitchFamily="34" charset="0"/>
              </a:rPr>
              <a:t> of this benefit will be very low and has suggested not to include the waiting period for non-emergency international treatment in Customer Information Sheet as this will lead to lower volume of business. </a:t>
            </a:r>
          </a:p>
          <a:p>
            <a:pPr>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CFO hears from the market that their competitor Company PQS is going to launch a similar product in the market next month. </a:t>
            </a:r>
          </a:p>
          <a:p>
            <a:pPr>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He has asked Z to provide final premium within a week and has asked the CMO to start the sale once Z provides premium and not wait for the documentation to be completed. </a:t>
            </a:r>
          </a:p>
          <a:p>
            <a:pPr>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a:lnSpc>
                <a:spcPct val="150000"/>
              </a:lnSpc>
              <a:spcBef>
                <a:spcPts val="0"/>
              </a:spcBef>
              <a:spcAft>
                <a:spcPts val="0"/>
              </a:spcAft>
              <a:buFont typeface="Wingdings" panose="05000000000000000000" pitchFamily="2" charset="2"/>
              <a:buChar char="q"/>
            </a:pPr>
            <a:r>
              <a:rPr lang="en-US" sz="1800" dirty="0">
                <a:latin typeface="Trebuchet MS" panose="020B0603020202020204" pitchFamily="34" charset="0"/>
              </a:rPr>
              <a:t>Z has opposed this idea.</a:t>
            </a:r>
            <a:endParaRPr lang="en-US" sz="1800" dirty="0">
              <a:effectLst/>
              <a:latin typeface="Trebuchet MS" panose="020B0603020202020204" pitchFamily="34" charset="0"/>
              <a:ea typeface="Calibri" panose="020F0502020204030204" pitchFamily="34" charset="0"/>
            </a:endParaRPr>
          </a:p>
          <a:p>
            <a:pPr>
              <a:lnSpc>
                <a:spcPct val="150000"/>
              </a:lnSpc>
              <a:spcBef>
                <a:spcPts val="0"/>
              </a:spcBef>
              <a:spcAft>
                <a:spcPts val="0"/>
              </a:spcAft>
              <a:buFont typeface="Wingdings" panose="05000000000000000000" pitchFamily="2" charset="2"/>
              <a:buChar char="q"/>
            </a:pPr>
            <a:endParaRPr lang="en-US" sz="1800" dirty="0">
              <a:latin typeface="Trebuchet MS" panose="020B0603020202020204" pitchFamily="34" charset="0"/>
            </a:endParaRPr>
          </a:p>
          <a:p>
            <a:pPr>
              <a:lnSpc>
                <a:spcPct val="150000"/>
              </a:lnSpc>
              <a:spcBef>
                <a:spcPts val="0"/>
              </a:spcBef>
              <a:spcAft>
                <a:spcPts val="0"/>
              </a:spcAft>
              <a:buFont typeface="Wingdings" panose="05000000000000000000" pitchFamily="2" charset="2"/>
              <a:buChar char="q"/>
            </a:pPr>
            <a:endParaRPr lang="en-US" sz="1800" dirty="0">
              <a:effectLst/>
              <a:latin typeface="Trebuchet MS" panose="020B0603020202020204" pitchFamily="34" charset="0"/>
              <a:ea typeface="Calibri" panose="020F0502020204030204" pitchFamily="34" charset="0"/>
            </a:endParaRPr>
          </a:p>
          <a:p>
            <a:pPr marL="0" marR="0" indent="0">
              <a:lnSpc>
                <a:spcPct val="150000"/>
              </a:lnSpc>
              <a:spcBef>
                <a:spcPts val="0"/>
              </a:spcBef>
              <a:spcAft>
                <a:spcPts val="800"/>
              </a:spcAft>
              <a:buNone/>
            </a:pPr>
            <a:r>
              <a:rPr lang="en-US" sz="1800" dirty="0">
                <a:latin typeface="Trebuchet MS" panose="020B0603020202020204" pitchFamily="34" charset="0"/>
              </a:rPr>
              <a:t> </a:t>
            </a:r>
            <a:endParaRPr lang="en-US" sz="1800" dirty="0">
              <a:effectLst/>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3430735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5" name="Rectangle 168"/>
          <p:cNvSpPr>
            <a:spLocks noChangeArrowheads="1"/>
          </p:cNvSpPr>
          <p:nvPr/>
        </p:nvSpPr>
        <p:spPr bwMode="auto">
          <a:xfrm>
            <a:off x="152400" y="4343400"/>
            <a:ext cx="9829800" cy="724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sz="1800" b="1" dirty="0">
                <a:latin typeface="Calibri" panose="020F0502020204030204" pitchFamily="34" charset="0"/>
                <a:ea typeface="Calibri" panose="020F0502020204030204" pitchFamily="34" charset="0"/>
                <a:cs typeface="Dubai" panose="020B0503030403030204" pitchFamily="34" charset="-78"/>
              </a:rPr>
              <a:t>2</a:t>
            </a:r>
            <a:r>
              <a:rPr lang="en-US" sz="1800" b="1" dirty="0">
                <a:effectLst/>
                <a:latin typeface="Calibri" panose="020F0502020204030204" pitchFamily="34" charset="0"/>
                <a:ea typeface="Calibri" panose="020F0502020204030204" pitchFamily="34" charset="0"/>
                <a:cs typeface="Dubai" panose="020B0503030403030204" pitchFamily="34" charset="-78"/>
              </a:rPr>
              <a:t>. Z wants to reach out to a friend who is also an Appointed Actuary of another company and discuss about the CFO’s suggestions on pricing. What are the professionalism standards provided by IAI that Z can rely on to understand the extent of help he can take from his friend?</a:t>
            </a:r>
          </a:p>
          <a:p>
            <a:pPr algn="l"/>
            <a:endParaRPr lang="en-US" sz="100" b="1" dirty="0">
              <a:effectLst/>
              <a:latin typeface="Calibri" panose="020F0502020204030204" pitchFamily="34" charset="0"/>
              <a:ea typeface="Calibri" panose="020F0502020204030204" pitchFamily="34" charset="0"/>
              <a:cs typeface="Dubai" panose="020B0503030403030204" pitchFamily="34" charset="-78"/>
            </a:endParaRPr>
          </a:p>
          <a:p>
            <a:pPr algn="l"/>
            <a:r>
              <a:rPr lang="en-US" sz="1800" b="1" dirty="0">
                <a:latin typeface="Calibri" panose="020F0502020204030204" pitchFamily="34" charset="0"/>
                <a:ea typeface="Calibri" panose="020F0502020204030204" pitchFamily="34" charset="0"/>
                <a:cs typeface="Dubai" panose="020B0503030403030204" pitchFamily="34" charset="-78"/>
              </a:rPr>
              <a:t>Problem Statement 6:</a:t>
            </a:r>
          </a:p>
          <a:p>
            <a:pPr algn="l"/>
            <a:r>
              <a:rPr lang="en-US" sz="1800" b="1" dirty="0">
                <a:effectLst/>
                <a:latin typeface="Calibri" panose="020F0502020204030204" pitchFamily="34" charset="0"/>
                <a:ea typeface="Calibri" panose="020F0502020204030204" pitchFamily="34" charset="0"/>
                <a:cs typeface="Dubai" panose="020B0503030403030204" pitchFamily="34" charset="-78"/>
              </a:rPr>
              <a:t>Seeking help from another Actuary</a:t>
            </a:r>
          </a:p>
          <a:p>
            <a:pPr marL="800100" lvl="1" indent="-342900" algn="l">
              <a:buFont typeface="+mj-lt"/>
              <a:buAutoNum type="arabicPeriod"/>
            </a:pPr>
            <a:r>
              <a:rPr lang="en-US" sz="1800" b="1" dirty="0">
                <a:effectLst/>
                <a:latin typeface="Calibri" panose="020F0502020204030204" pitchFamily="34" charset="0"/>
                <a:ea typeface="Calibri" panose="020F0502020204030204" pitchFamily="34" charset="0"/>
                <a:cs typeface="Dubai" panose="020B0503030403030204" pitchFamily="34" charset="-78"/>
              </a:rPr>
              <a:t>To take help from a friend who is in same profession and similar role</a:t>
            </a:r>
          </a:p>
          <a:p>
            <a:pPr algn="l"/>
            <a:endParaRPr lang="en-US" sz="1800" b="1" dirty="0">
              <a:effectLst/>
              <a:latin typeface="Calibri" panose="020F0502020204030204" pitchFamily="34" charset="0"/>
              <a:ea typeface="Calibri" panose="020F0502020204030204" pitchFamily="34" charset="0"/>
              <a:cs typeface="Dubai" panose="020B0503030403030204" pitchFamily="34" charset="-78"/>
            </a:endParaRPr>
          </a:p>
          <a:p>
            <a:pPr algn="l"/>
            <a:endParaRPr lang="en-US" altLang="en-US" sz="1800" b="1" dirty="0">
              <a:solidFill>
                <a:schemeClr val="tx1"/>
              </a:solidFill>
              <a:latin typeface="Calibri" panose="020F0502020204030204" pitchFamily="34" charset="0"/>
              <a:ea typeface="Calibri" panose="020F0502020204030204" pitchFamily="34" charset="0"/>
              <a:cs typeface="Dubai" panose="020B0503030403030204" pitchFamily="34" charset="-78"/>
            </a:endParaRPr>
          </a:p>
          <a:p>
            <a:pPr algn="l"/>
            <a:endParaRPr lang="en-US" altLang="en-US" sz="1800" b="1" dirty="0">
              <a:solidFill>
                <a:schemeClr val="tx1"/>
              </a:solidFill>
            </a:endParaRPr>
          </a:p>
        </p:txBody>
      </p:sp>
    </p:spTree>
    <p:extLst>
      <p:ext uri="{BB962C8B-B14F-4D97-AF65-F5344CB8AC3E}">
        <p14:creationId xmlns:p14="http://schemas.microsoft.com/office/powerpoint/2010/main" val="27090848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14500" y="152400"/>
            <a:ext cx="69495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Professionalism Guidelines by IAI</a:t>
            </a:r>
          </a:p>
        </p:txBody>
      </p:sp>
      <p:sp>
        <p:nvSpPr>
          <p:cNvPr id="4" name="Rectangle 3"/>
          <p:cNvSpPr txBox="1">
            <a:spLocks noChangeArrowheads="1"/>
          </p:cNvSpPr>
          <p:nvPr/>
        </p:nvSpPr>
        <p:spPr>
          <a:xfrm>
            <a:off x="1752600" y="1245746"/>
            <a:ext cx="10439400" cy="416174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000" dirty="0">
                <a:solidFill>
                  <a:srgbClr val="000000">
                    <a:hueOff val="0"/>
                    <a:satOff val="0"/>
                    <a:lumOff val="0"/>
                    <a:alphaOff val="0"/>
                  </a:srgbClr>
                </a:solidFill>
                <a:latin typeface="Trebuchet MS" panose="020B0603020202020204" pitchFamily="34" charset="0"/>
              </a:rPr>
              <a:t>IAI has published various Actuarial Practice standards and a Professional Code of Conduct to provide guidance on ethical behavior, compliance, and professional integrity in actuarial practice</a:t>
            </a:r>
          </a:p>
          <a:p>
            <a:pPr marL="0" indent="0">
              <a:buNone/>
            </a:pPr>
            <a:endParaRPr lang="en-US" altLang="en-US" sz="2000" dirty="0">
              <a:solidFill>
                <a:schemeClr val="accent2">
                  <a:lumMod val="75000"/>
                </a:schemeClr>
              </a:solidFill>
              <a:latin typeface="Trebuchet MS" panose="020B0603020202020204" pitchFamily="34" charset="0"/>
            </a:endParaRPr>
          </a:p>
          <a:p>
            <a:r>
              <a:rPr lang="en-US" altLang="en-US" sz="2000" dirty="0">
                <a:solidFill>
                  <a:schemeClr val="accent2">
                    <a:lumMod val="75000"/>
                  </a:schemeClr>
                </a:solidFill>
                <a:latin typeface="Trebuchet MS" panose="020B0603020202020204" pitchFamily="34" charset="0"/>
              </a:rPr>
              <a:t>Actuarial Practice Standard 21 (V 2.0)</a:t>
            </a:r>
            <a:r>
              <a:rPr lang="en-US" altLang="en-US" sz="2000" dirty="0">
                <a:latin typeface="Trebuchet MS" panose="020B0603020202020204" pitchFamily="34" charset="0"/>
              </a:rPr>
              <a:t>:</a:t>
            </a:r>
            <a:r>
              <a:rPr lang="en-US" altLang="en-US" sz="2000" dirty="0">
                <a:solidFill>
                  <a:schemeClr val="accent2">
                    <a:lumMod val="75000"/>
                  </a:schemeClr>
                </a:solidFill>
                <a:latin typeface="Trebuchet MS" panose="020B0603020202020204" pitchFamily="34" charset="0"/>
              </a:rPr>
              <a:t> </a:t>
            </a:r>
            <a:r>
              <a:rPr lang="en-US" altLang="en-US" sz="2000" dirty="0">
                <a:solidFill>
                  <a:srgbClr val="000000">
                    <a:hueOff val="0"/>
                    <a:satOff val="0"/>
                    <a:lumOff val="0"/>
                    <a:alphaOff val="0"/>
                  </a:srgbClr>
                </a:solidFill>
                <a:latin typeface="Trebuchet MS" panose="020B0603020202020204" pitchFamily="34" charset="0"/>
              </a:rPr>
              <a:t>Appointed Actuary and General Insurance, Health Insurance or Reinsurance Business (APS 21)</a:t>
            </a:r>
          </a:p>
          <a:p>
            <a:endParaRPr lang="en-US" altLang="en-US" sz="1600" dirty="0">
              <a:solidFill>
                <a:srgbClr val="000000">
                  <a:hueOff val="0"/>
                  <a:satOff val="0"/>
                  <a:lumOff val="0"/>
                  <a:alphaOff val="0"/>
                </a:srgbClr>
              </a:solidFill>
              <a:latin typeface="Trebuchet MS" panose="020B0603020202020204" pitchFamily="34" charset="0"/>
            </a:endParaRPr>
          </a:p>
          <a:p>
            <a:r>
              <a:rPr lang="en-US" altLang="en-US" sz="2000" dirty="0">
                <a:solidFill>
                  <a:schemeClr val="accent2">
                    <a:lumMod val="75000"/>
                  </a:schemeClr>
                </a:solidFill>
                <a:latin typeface="Trebuchet MS" panose="020B0603020202020204" pitchFamily="34" charset="0"/>
              </a:rPr>
              <a:t>Actuarial Practice Standard 34 (V 1.0)</a:t>
            </a:r>
            <a:r>
              <a:rPr lang="en-US" altLang="en-US" sz="2000" dirty="0">
                <a:latin typeface="Trebuchet MS" panose="020B0603020202020204" pitchFamily="34" charset="0"/>
              </a:rPr>
              <a:t>: </a:t>
            </a:r>
            <a:r>
              <a:rPr lang="en-US" sz="2000" dirty="0">
                <a:solidFill>
                  <a:srgbClr val="000000">
                    <a:hueOff val="0"/>
                    <a:satOff val="0"/>
                    <a:lumOff val="0"/>
                    <a:alphaOff val="0"/>
                  </a:srgbClr>
                </a:solidFill>
                <a:latin typeface="Trebuchet MS" panose="020B0603020202020204" pitchFamily="34" charset="0"/>
              </a:rPr>
              <a:t>General Actuarial Practice as per para 4.7 of Principles and Procedure for issuance of Guidance Note/ Actuarial Practice Standard (APS 34)</a:t>
            </a:r>
            <a:endParaRPr lang="en-US" altLang="en-US" sz="2000" dirty="0">
              <a:solidFill>
                <a:srgbClr val="000000">
                  <a:hueOff val="0"/>
                  <a:satOff val="0"/>
                  <a:lumOff val="0"/>
                  <a:alphaOff val="0"/>
                </a:srgbClr>
              </a:solidFill>
              <a:latin typeface="Trebuchet MS" panose="020B0603020202020204" pitchFamily="34" charset="0"/>
            </a:endParaRPr>
          </a:p>
          <a:p>
            <a:pPr marL="457200" lvl="1" indent="0">
              <a:buNone/>
            </a:pPr>
            <a:endParaRPr lang="en-US" altLang="en-US" sz="1600" dirty="0">
              <a:solidFill>
                <a:srgbClr val="000000">
                  <a:hueOff val="0"/>
                  <a:satOff val="0"/>
                  <a:lumOff val="0"/>
                  <a:alphaOff val="0"/>
                </a:srgbClr>
              </a:solidFill>
              <a:latin typeface="Trebuchet MS" panose="020B0603020202020204" pitchFamily="34" charset="0"/>
            </a:endParaRPr>
          </a:p>
          <a:p>
            <a:r>
              <a:rPr lang="en-US" altLang="en-US" sz="2000" dirty="0">
                <a:solidFill>
                  <a:schemeClr val="accent2">
                    <a:lumMod val="75000"/>
                  </a:schemeClr>
                </a:solidFill>
                <a:latin typeface="Trebuchet MS" panose="020B0603020202020204" pitchFamily="34" charset="0"/>
              </a:rPr>
              <a:t>Professional Conduct Standards (V 4.0) </a:t>
            </a:r>
            <a:r>
              <a:rPr lang="en-US" altLang="en-US" sz="2000" dirty="0">
                <a:latin typeface="Trebuchet MS" panose="020B0603020202020204" pitchFamily="34" charset="0"/>
              </a:rPr>
              <a:t>(PCS)</a:t>
            </a: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18071836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78639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Summary of all the guidelines</a:t>
            </a: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59"/>
            <a:ext cx="89795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20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Should an Appointed Actuary seek guidance?</a:t>
            </a:r>
          </a:p>
          <a:p>
            <a:pPr lvl="1">
              <a:buFont typeface="Wingdings" panose="05000000000000000000" pitchFamily="2" charset="2"/>
              <a:buChar char="Ø"/>
            </a:pPr>
            <a:r>
              <a:rPr lang="en-US" sz="16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APS 21 – 2.3; PCS – 2.1</a:t>
            </a:r>
          </a:p>
          <a:p>
            <a:r>
              <a:rPr lang="en-US" sz="20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Whom should he/she seek guidance from?</a:t>
            </a:r>
          </a:p>
          <a:p>
            <a:pPr lvl="1">
              <a:buFont typeface="Wingdings" panose="05000000000000000000" pitchFamily="2" charset="2"/>
              <a:buChar char="Ø"/>
            </a:pPr>
            <a:r>
              <a:rPr lang="en-US" sz="16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APS 21 – 2.3, 3.2; APS 34 – 2.3.1</a:t>
            </a:r>
          </a:p>
          <a:p>
            <a:r>
              <a:rPr lang="en-US" sz="20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What is the required competency of the advisor?</a:t>
            </a:r>
          </a:p>
          <a:p>
            <a:pPr lvl="1">
              <a:buFont typeface="Wingdings" panose="05000000000000000000" pitchFamily="2" charset="2"/>
              <a:buChar char="Ø"/>
            </a:pPr>
            <a:r>
              <a:rPr lang="en-US" sz="16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APS 21 – 3.2; PCS – 4.1, 4.2</a:t>
            </a:r>
          </a:p>
          <a:p>
            <a:r>
              <a:rPr lang="en-US" sz="20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What is the scope and extent of advice that can be requested?</a:t>
            </a:r>
          </a:p>
          <a:p>
            <a:pPr lvl="1">
              <a:buFont typeface="Wingdings" panose="05000000000000000000" pitchFamily="2" charset="2"/>
              <a:buChar char="Ø"/>
            </a:pPr>
            <a:r>
              <a:rPr lang="en-US" sz="16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PCS - 3.1, 3.2</a:t>
            </a:r>
          </a:p>
          <a:p>
            <a:r>
              <a:rPr lang="en-US" sz="20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Should the Appointed Actuary seek approvals and from whom?</a:t>
            </a:r>
          </a:p>
          <a:p>
            <a:pPr lvl="1">
              <a:buFont typeface="Wingdings" panose="05000000000000000000" pitchFamily="2" charset="2"/>
              <a:buChar char="Ø"/>
            </a:pPr>
            <a:r>
              <a:rPr lang="en-US" sz="160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APS 21 – 3.2; PCS </a:t>
            </a:r>
            <a:r>
              <a:rPr lang="en-US" sz="16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- 6.2, 6.3</a:t>
            </a:r>
          </a:p>
          <a:p>
            <a:r>
              <a:rPr lang="en-US" sz="20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How to address conflict of interest, if any?</a:t>
            </a:r>
          </a:p>
          <a:p>
            <a:pPr lvl="1">
              <a:buFont typeface="Wingdings" panose="05000000000000000000" pitchFamily="2" charset="2"/>
              <a:buChar char="Ø"/>
            </a:pPr>
            <a:r>
              <a:rPr lang="en-US" sz="16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PCS – 6.1, 6.2, 6.3</a:t>
            </a:r>
          </a:p>
          <a:p>
            <a:r>
              <a:rPr lang="en-US" sz="20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Is the Appointed Actuary required to disclose any information?</a:t>
            </a:r>
          </a:p>
          <a:p>
            <a:pPr lvl="1">
              <a:buFont typeface="Wingdings" panose="05000000000000000000" pitchFamily="2" charset="2"/>
              <a:buChar char="Ø"/>
            </a:pPr>
            <a:r>
              <a:rPr lang="en-US" sz="16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PCS - 6.3, APS – 2.3.3</a:t>
            </a:r>
          </a:p>
          <a:p>
            <a:r>
              <a:rPr lang="en-US" sz="20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Who is responsible for the final work?</a:t>
            </a:r>
          </a:p>
          <a:p>
            <a:pPr lvl="1">
              <a:buFont typeface="Wingdings" panose="05000000000000000000" pitchFamily="2" charset="2"/>
              <a:buChar char="Ø"/>
            </a:pPr>
            <a:r>
              <a:rPr lang="en-US" sz="1600" dirty="0">
                <a:solidFill>
                  <a:srgbClr val="000000">
                    <a:hueOff val="0"/>
                    <a:satOff val="0"/>
                    <a:lumOff val="0"/>
                    <a:alphaOff val="0"/>
                  </a:srgbClr>
                </a:solidFill>
                <a:latin typeface="Trebuchet MS" panose="020B0603020202020204" pitchFamily="34" charset="0"/>
                <a:ea typeface="Calibri" panose="020F0502020204030204" pitchFamily="34" charset="0"/>
                <a:cs typeface="Dubai" panose="020B0503030403030204" pitchFamily="34" charset="-78"/>
              </a:rPr>
              <a:t>APS 34 – 2.3.2, 2.3.3</a:t>
            </a: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42303793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8115300"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APS 21 - </a:t>
            </a:r>
            <a:r>
              <a:rPr lang="en-US" altLang="en-US" sz="3200" dirty="0">
                <a:solidFill>
                  <a:srgbClr val="000000">
                    <a:hueOff val="0"/>
                    <a:satOff val="0"/>
                    <a:lumOff val="0"/>
                    <a:alphaOff val="0"/>
                  </a:srgbClr>
                </a:solidFill>
                <a:latin typeface="Trebuchet MS" panose="020B0603020202020204" pitchFamily="34" charset="0"/>
              </a:rPr>
              <a:t>Appointed Actuary in GI, HI and RI </a:t>
            </a:r>
            <a:endParaRPr lang="en-US" altLang="en-US" sz="3200" dirty="0">
              <a:solidFill>
                <a:srgbClr val="000000">
                  <a:hueOff val="0"/>
                  <a:satOff val="0"/>
                  <a:lumOff val="0"/>
                  <a:alphaOff val="0"/>
                </a:srgbClr>
              </a:solidFill>
              <a:latin typeface="Trebuchet MS" panose="020B0603020202020204" pitchFamily="34" charset="0"/>
              <a:ea typeface="+mn-ea"/>
              <a:cs typeface="+mn-cs"/>
            </a:endParaRP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59"/>
            <a:ext cx="89795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400" dirty="0">
                <a:solidFill>
                  <a:srgbClr val="000000">
                    <a:hueOff val="0"/>
                    <a:satOff val="0"/>
                    <a:lumOff val="0"/>
                    <a:alphaOff val="0"/>
                  </a:srgbClr>
                </a:solidFill>
                <a:latin typeface="Trebuchet MS" panose="020B0603020202020204" pitchFamily="34" charset="0"/>
              </a:rPr>
              <a:t>Section 2: Duties and Obligations</a:t>
            </a: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r>
              <a:rPr lang="en-US" sz="1600" dirty="0">
                <a:solidFill>
                  <a:srgbClr val="000000">
                    <a:hueOff val="0"/>
                    <a:satOff val="0"/>
                    <a:lumOff val="0"/>
                    <a:alphaOff val="0"/>
                  </a:srgbClr>
                </a:solidFill>
                <a:latin typeface="Trebuchet MS" panose="020B0603020202020204" pitchFamily="34" charset="0"/>
              </a:rPr>
              <a:t>2.3. The essence of the profession lies in upholding its standards, technical and ethical, in the public interest. As a member of the Institute of Actuaries of India (IAI), every Actuary has the responsibility to maintain the highest professional standard envisaged by the IAI. </a:t>
            </a:r>
            <a:r>
              <a:rPr lang="en-US" sz="1600" dirty="0">
                <a:solidFill>
                  <a:schemeClr val="accent2">
                    <a:lumMod val="75000"/>
                  </a:schemeClr>
                </a:solidFill>
                <a:latin typeface="Trebuchet MS" panose="020B0603020202020204" pitchFamily="34" charset="0"/>
              </a:rPr>
              <a:t>Any Appointed Actuary, who is uncertain as to the proper course of action to adopt in relation to a potentially significant matter, is strongly advised to seek the help and the advice from the IAI</a:t>
            </a:r>
            <a:r>
              <a:rPr lang="en-US" sz="1600" dirty="0">
                <a:solidFill>
                  <a:srgbClr val="000000">
                    <a:hueOff val="0"/>
                    <a:satOff val="0"/>
                    <a:lumOff val="0"/>
                    <a:alphaOff val="0"/>
                  </a:srgbClr>
                </a:solidFill>
                <a:latin typeface="Trebuchet MS" panose="020B0603020202020204" pitchFamily="34" charset="0"/>
              </a:rPr>
              <a:t>.</a:t>
            </a:r>
          </a:p>
          <a:p>
            <a:pPr marL="0" indent="0">
              <a:buNone/>
            </a:pPr>
            <a:endParaRPr lang="en-US" altLang="en-US" sz="1600" dirty="0">
              <a:solidFill>
                <a:schemeClr val="accent2">
                  <a:lumMod val="75000"/>
                </a:schemeClr>
              </a:solidFill>
              <a:latin typeface="Trebuchet MS" panose="020B0603020202020204" pitchFamily="34" charset="0"/>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8" name="Speech Bubble: Rectangle with Corners Rounded 7">
            <a:extLst>
              <a:ext uri="{FF2B5EF4-FFF2-40B4-BE49-F238E27FC236}">
                <a16:creationId xmlns:a16="http://schemas.microsoft.com/office/drawing/2014/main" id="{525BB8B5-82D8-ADC8-E27E-B9ECC50F6889}"/>
              </a:ext>
            </a:extLst>
          </p:cNvPr>
          <p:cNvSpPr/>
          <p:nvPr/>
        </p:nvSpPr>
        <p:spPr bwMode="auto">
          <a:xfrm>
            <a:off x="3543300" y="3370893"/>
            <a:ext cx="5600700" cy="1201107"/>
          </a:xfrm>
          <a:prstGeom prst="wedgeRoundRectCallout">
            <a:avLst>
              <a:gd name="adj1" fmla="val 1386"/>
              <a:gd name="adj2" fmla="val -98494"/>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The actuarial professionals are expected to uphold high technical and ethical standards for the public good, and Appointed Actuaries should seek guidance from the IAI if they are unsure about important decisions.</a:t>
            </a:r>
            <a:endParaRPr lang="en-GB"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944995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80925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APS 21 - </a:t>
            </a:r>
            <a:r>
              <a:rPr lang="en-US" altLang="en-US" sz="3200" dirty="0">
                <a:solidFill>
                  <a:srgbClr val="000000">
                    <a:hueOff val="0"/>
                    <a:satOff val="0"/>
                    <a:lumOff val="0"/>
                    <a:alphaOff val="0"/>
                  </a:srgbClr>
                </a:solidFill>
                <a:latin typeface="Trebuchet MS" panose="020B0603020202020204" pitchFamily="34" charset="0"/>
              </a:rPr>
              <a:t>Appointed Actuary in GI, HI and RI </a:t>
            </a:r>
            <a:endParaRPr lang="en-US" altLang="en-US" sz="3200" dirty="0">
              <a:solidFill>
                <a:srgbClr val="000000">
                  <a:hueOff val="0"/>
                  <a:satOff val="0"/>
                  <a:lumOff val="0"/>
                  <a:alphaOff val="0"/>
                </a:srgbClr>
              </a:solidFill>
              <a:latin typeface="Trebuchet MS" panose="020B0603020202020204" pitchFamily="34" charset="0"/>
              <a:ea typeface="+mn-ea"/>
              <a:cs typeface="+mn-cs"/>
            </a:endParaRP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59"/>
            <a:ext cx="89795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400" dirty="0">
                <a:solidFill>
                  <a:srgbClr val="000000">
                    <a:hueOff val="0"/>
                    <a:satOff val="0"/>
                    <a:lumOff val="0"/>
                    <a:alphaOff val="0"/>
                  </a:srgbClr>
                </a:solidFill>
                <a:latin typeface="Trebuchet MS" panose="020B0603020202020204" pitchFamily="34" charset="0"/>
              </a:rPr>
              <a:t>Section 3: Considerations affecting the position of Appointed Actuary</a:t>
            </a: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r>
              <a:rPr lang="en-US" sz="1600" dirty="0">
                <a:solidFill>
                  <a:srgbClr val="000000">
                    <a:hueOff val="0"/>
                    <a:satOff val="0"/>
                    <a:lumOff val="0"/>
                    <a:alphaOff val="0"/>
                  </a:srgbClr>
                </a:solidFill>
                <a:latin typeface="Trebuchet MS" panose="020B0603020202020204" pitchFamily="34" charset="0"/>
              </a:rPr>
              <a:t>3.2. </a:t>
            </a:r>
            <a:r>
              <a:rPr lang="en-US" sz="1600" dirty="0">
                <a:solidFill>
                  <a:schemeClr val="accent2">
                    <a:lumMod val="75000"/>
                  </a:schemeClr>
                </a:solidFill>
                <a:latin typeface="Trebuchet MS" panose="020B0603020202020204" pitchFamily="34" charset="0"/>
              </a:rPr>
              <a:t>Any actuary,</a:t>
            </a:r>
            <a:r>
              <a:rPr lang="en-US" sz="1600" dirty="0">
                <a:solidFill>
                  <a:srgbClr val="000000">
                    <a:hueOff val="0"/>
                    <a:satOff val="0"/>
                    <a:lumOff val="0"/>
                    <a:alphaOff val="0"/>
                  </a:srgbClr>
                </a:solidFill>
                <a:latin typeface="Trebuchet MS" panose="020B0603020202020204" pitchFamily="34" charset="0"/>
              </a:rPr>
              <a:t> </a:t>
            </a:r>
            <a:r>
              <a:rPr lang="en-US" sz="1600" dirty="0">
                <a:solidFill>
                  <a:schemeClr val="accent2">
                    <a:lumMod val="75000"/>
                  </a:schemeClr>
                </a:solidFill>
                <a:latin typeface="Trebuchet MS" panose="020B0603020202020204" pitchFamily="34" charset="0"/>
              </a:rPr>
              <a:t>before accepting the appointment </a:t>
            </a:r>
            <a:r>
              <a:rPr lang="en-US" sz="1600" dirty="0">
                <a:solidFill>
                  <a:srgbClr val="000000">
                    <a:hueOff val="0"/>
                    <a:satOff val="0"/>
                    <a:lumOff val="0"/>
                    <a:alphaOff val="0"/>
                  </a:srgbClr>
                </a:solidFill>
                <a:latin typeface="Trebuchet MS" panose="020B0603020202020204" pitchFamily="34" charset="0"/>
              </a:rPr>
              <a:t>as an Appointed Actuary, must consider most carefully </a:t>
            </a:r>
            <a:r>
              <a:rPr lang="en-US" sz="1600" dirty="0">
                <a:solidFill>
                  <a:schemeClr val="accent2">
                    <a:lumMod val="75000"/>
                  </a:schemeClr>
                </a:solidFill>
                <a:latin typeface="Trebuchet MS" panose="020B0603020202020204" pitchFamily="34" charset="0"/>
              </a:rPr>
              <a:t>in the light of individual knowledge and work</a:t>
            </a:r>
            <a:r>
              <a:rPr lang="en-US" sz="1600" dirty="0">
                <a:solidFill>
                  <a:srgbClr val="000000">
                    <a:hueOff val="0"/>
                    <a:satOff val="0"/>
                    <a:lumOff val="0"/>
                    <a:alphaOff val="0"/>
                  </a:srgbClr>
                </a:solidFill>
                <a:latin typeface="Trebuchet MS" panose="020B0603020202020204" pitchFamily="34" charset="0"/>
              </a:rPr>
              <a:t>, whether acceptance would be in line with proper professional behavior and standards. No actuary should act as Appointed Actuary if he / she does not have the adequate knowledge relevant to the assignment concerned. There may be exceptional circumstances where this need not apply, but in such cases the </a:t>
            </a:r>
            <a:r>
              <a:rPr lang="en-US" sz="1600" dirty="0">
                <a:solidFill>
                  <a:schemeClr val="accent2">
                    <a:lumMod val="75000"/>
                  </a:schemeClr>
                </a:solidFill>
                <a:latin typeface="Trebuchet MS" panose="020B0603020202020204" pitchFamily="34" charset="0"/>
              </a:rPr>
              <a:t>Appointed Actuary is to have recourse on a professional and formal basis to an actuary who has such knowledge and expertise </a:t>
            </a:r>
            <a:r>
              <a:rPr lang="en-US" sz="1600" dirty="0">
                <a:solidFill>
                  <a:srgbClr val="000000">
                    <a:hueOff val="0"/>
                    <a:satOff val="0"/>
                    <a:lumOff val="0"/>
                    <a:alphaOff val="0"/>
                  </a:srgbClr>
                </a:solidFill>
                <a:latin typeface="Trebuchet MS" panose="020B0603020202020204" pitchFamily="34" charset="0"/>
              </a:rPr>
              <a:t>and who himself / herself holds a relevant CoP issued by the IAI and </a:t>
            </a:r>
            <a:r>
              <a:rPr lang="en-US" sz="1600" dirty="0">
                <a:solidFill>
                  <a:schemeClr val="accent2">
                    <a:lumMod val="75000"/>
                  </a:schemeClr>
                </a:solidFill>
                <a:latin typeface="Trebuchet MS" panose="020B0603020202020204" pitchFamily="34" charset="0"/>
              </a:rPr>
              <a:t>such an arrangement must be approved by the IAI</a:t>
            </a:r>
            <a:r>
              <a:rPr lang="en-US" sz="1600" dirty="0">
                <a:solidFill>
                  <a:srgbClr val="000000">
                    <a:hueOff val="0"/>
                    <a:satOff val="0"/>
                    <a:lumOff val="0"/>
                    <a:alphaOff val="0"/>
                  </a:srgbClr>
                </a:solidFill>
                <a:latin typeface="Trebuchet MS" panose="020B0603020202020204" pitchFamily="34" charset="0"/>
              </a:rPr>
              <a:t>.</a:t>
            </a:r>
          </a:p>
          <a:p>
            <a:pPr marL="0" indent="0">
              <a:buNone/>
            </a:pPr>
            <a:endParaRPr lang="en-US" altLang="en-US" sz="1600" dirty="0">
              <a:solidFill>
                <a:schemeClr val="accent2">
                  <a:lumMod val="75000"/>
                </a:schemeClr>
              </a:solidFill>
              <a:latin typeface="Trebuchet MS" panose="020B0603020202020204" pitchFamily="34" charset="0"/>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8" name="Speech Bubble: Rectangle with Corners Rounded 7">
            <a:extLst>
              <a:ext uri="{FF2B5EF4-FFF2-40B4-BE49-F238E27FC236}">
                <a16:creationId xmlns:a16="http://schemas.microsoft.com/office/drawing/2014/main" id="{525BB8B5-82D8-ADC8-E27E-B9ECC50F6889}"/>
              </a:ext>
            </a:extLst>
          </p:cNvPr>
          <p:cNvSpPr/>
          <p:nvPr/>
        </p:nvSpPr>
        <p:spPr bwMode="auto">
          <a:xfrm>
            <a:off x="3951732" y="4347283"/>
            <a:ext cx="4963668" cy="1367717"/>
          </a:xfrm>
          <a:prstGeom prst="wedgeRoundRectCallout">
            <a:avLst>
              <a:gd name="adj1" fmla="val -2674"/>
              <a:gd name="adj2" fmla="val -86069"/>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Before accepting the role of Appointed Actuary, an actuary must carefully consider if they have the necessary knowledge and standards, and if not, they can rely on a qualified actuary with approval from the IAI</a:t>
            </a:r>
            <a:r>
              <a:rPr lang="en-GB" sz="1600" dirty="0">
                <a:solidFill>
                  <a:srgbClr val="000000">
                    <a:hueOff val="0"/>
                    <a:satOff val="0"/>
                    <a:lumOff val="0"/>
                    <a:alphaOff val="0"/>
                  </a:srgbClr>
                </a:solidFill>
                <a:latin typeface="Trebuchet MS" panose="020B0603020202020204" pitchFamily="34" charset="0"/>
              </a:rPr>
              <a:t>.</a:t>
            </a:r>
          </a:p>
        </p:txBody>
      </p:sp>
    </p:spTree>
    <p:extLst>
      <p:ext uri="{BB962C8B-B14F-4D97-AF65-F5344CB8AC3E}">
        <p14:creationId xmlns:p14="http://schemas.microsoft.com/office/powerpoint/2010/main" val="27087791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78639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APS 34 – General Actuarial Practice</a:t>
            </a: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60"/>
            <a:ext cx="92081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400" dirty="0">
                <a:solidFill>
                  <a:srgbClr val="000000">
                    <a:hueOff val="0"/>
                    <a:satOff val="0"/>
                    <a:lumOff val="0"/>
                    <a:alphaOff val="0"/>
                  </a:srgbClr>
                </a:solidFill>
                <a:latin typeface="Trebuchet MS" panose="020B0603020202020204" pitchFamily="34" charset="0"/>
              </a:rPr>
              <a:t>Section 2.3: Reliance on others</a:t>
            </a:r>
          </a:p>
          <a:p>
            <a:pPr marL="0" indent="0">
              <a:buNone/>
            </a:pPr>
            <a:r>
              <a:rPr lang="en-US" sz="1600" dirty="0">
                <a:solidFill>
                  <a:srgbClr val="000000">
                    <a:hueOff val="0"/>
                    <a:satOff val="0"/>
                    <a:lumOff val="0"/>
                    <a:alphaOff val="0"/>
                  </a:srgbClr>
                </a:solidFill>
                <a:latin typeface="Trebuchet MS" panose="020B0603020202020204" pitchFamily="34" charset="0"/>
              </a:rPr>
              <a:t>The </a:t>
            </a:r>
            <a:r>
              <a:rPr lang="en-US" sz="1600" dirty="0">
                <a:solidFill>
                  <a:schemeClr val="accent2">
                    <a:lumMod val="75000"/>
                  </a:schemeClr>
                </a:solidFill>
                <a:latin typeface="Trebuchet MS" panose="020B0603020202020204" pitchFamily="34" charset="0"/>
              </a:rPr>
              <a:t>actuary may use information </a:t>
            </a:r>
            <a:r>
              <a:rPr lang="en-US" sz="1600" dirty="0">
                <a:solidFill>
                  <a:srgbClr val="000000">
                    <a:hueOff val="0"/>
                    <a:satOff val="0"/>
                    <a:lumOff val="0"/>
                    <a:alphaOff val="0"/>
                  </a:srgbClr>
                </a:solidFill>
                <a:latin typeface="Trebuchet MS" panose="020B0603020202020204" pitchFamily="34" charset="0"/>
              </a:rPr>
              <a:t>prepared by another party. This information may include data, </a:t>
            </a:r>
            <a:r>
              <a:rPr lang="en-US" sz="1600" dirty="0">
                <a:solidFill>
                  <a:schemeClr val="accent2">
                    <a:lumMod val="75000"/>
                  </a:schemeClr>
                </a:solidFill>
                <a:latin typeface="Trebuchet MS" panose="020B0603020202020204" pitchFamily="34" charset="0"/>
              </a:rPr>
              <a:t>opinions of other professionals</a:t>
            </a:r>
            <a:r>
              <a:rPr lang="en-US" sz="1600" dirty="0">
                <a:solidFill>
                  <a:srgbClr val="000000">
                    <a:hueOff val="0"/>
                    <a:satOff val="0"/>
                    <a:lumOff val="0"/>
                    <a:alphaOff val="0"/>
                  </a:srgbClr>
                </a:solidFill>
                <a:latin typeface="Trebuchet MS" panose="020B0603020202020204" pitchFamily="34" charset="0"/>
              </a:rPr>
              <a:t>, and supporting analyses. The </a:t>
            </a:r>
            <a:r>
              <a:rPr lang="en-US" sz="1600" dirty="0">
                <a:solidFill>
                  <a:schemeClr val="accent2">
                    <a:lumMod val="75000"/>
                  </a:schemeClr>
                </a:solidFill>
                <a:latin typeface="Trebuchet MS" panose="020B0603020202020204" pitchFamily="34" charset="0"/>
              </a:rPr>
              <a:t>actuary may take responsibility for such information, or the actuary may state that reliance has been placed upon the source of this information and disclaim responsibility</a:t>
            </a: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r>
              <a:rPr lang="en-US" sz="1600" dirty="0">
                <a:solidFill>
                  <a:srgbClr val="000000">
                    <a:hueOff val="0"/>
                    <a:satOff val="0"/>
                    <a:lumOff val="0"/>
                    <a:alphaOff val="0"/>
                  </a:srgbClr>
                </a:solidFill>
                <a:latin typeface="Trebuchet MS" panose="020B0603020202020204" pitchFamily="34" charset="0"/>
              </a:rPr>
              <a:t>2.3.1. If the </a:t>
            </a:r>
            <a:r>
              <a:rPr lang="en-US" sz="1600" dirty="0">
                <a:solidFill>
                  <a:schemeClr val="accent2">
                    <a:lumMod val="75000"/>
                  </a:schemeClr>
                </a:solidFill>
                <a:latin typeface="Trebuchet MS" panose="020B0603020202020204" pitchFamily="34" charset="0"/>
              </a:rPr>
              <a:t>actuary selects the party </a:t>
            </a:r>
            <a:r>
              <a:rPr lang="en-US" sz="1600" dirty="0">
                <a:solidFill>
                  <a:srgbClr val="000000">
                    <a:hueOff val="0"/>
                    <a:satOff val="0"/>
                    <a:lumOff val="0"/>
                    <a:alphaOff val="0"/>
                  </a:srgbClr>
                </a:solidFill>
                <a:latin typeface="Trebuchet MS" panose="020B0603020202020204" pitchFamily="34" charset="0"/>
              </a:rPr>
              <a:t>on whom to rely, the actuary should consider the following:</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a. The other party's </a:t>
            </a:r>
            <a:r>
              <a:rPr lang="en-US" sz="1600" dirty="0">
                <a:solidFill>
                  <a:schemeClr val="accent2">
                    <a:lumMod val="75000"/>
                  </a:schemeClr>
                </a:solidFill>
                <a:latin typeface="Trebuchet MS" panose="020B0603020202020204" pitchFamily="34" charset="0"/>
              </a:rPr>
              <a:t>qualifications</a:t>
            </a:r>
            <a:r>
              <a:rPr lang="en-US" sz="1600" dirty="0">
                <a:solidFill>
                  <a:srgbClr val="000000">
                    <a:hueOff val="0"/>
                    <a:satOff val="0"/>
                    <a:lumOff val="0"/>
                    <a:alphaOff val="0"/>
                  </a:srgbClr>
                </a:solidFill>
                <a:latin typeface="Trebuchet MS" panose="020B0603020202020204" pitchFamily="34" charset="0"/>
              </a:rPr>
              <a:t>;</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b. The other party's </a:t>
            </a:r>
            <a:r>
              <a:rPr lang="en-US" sz="1600" dirty="0">
                <a:solidFill>
                  <a:schemeClr val="accent2">
                    <a:lumMod val="75000"/>
                  </a:schemeClr>
                </a:solidFill>
                <a:latin typeface="Trebuchet MS" panose="020B0603020202020204" pitchFamily="34" charset="0"/>
              </a:rPr>
              <a:t>competence</a:t>
            </a:r>
            <a:r>
              <a:rPr lang="en-US" sz="1600" dirty="0">
                <a:solidFill>
                  <a:srgbClr val="000000">
                    <a:hueOff val="0"/>
                    <a:satOff val="0"/>
                    <a:lumOff val="0"/>
                    <a:alphaOff val="0"/>
                  </a:srgbClr>
                </a:solidFill>
                <a:latin typeface="Trebuchet MS" panose="020B0603020202020204" pitchFamily="34" charset="0"/>
              </a:rPr>
              <a:t>, </a:t>
            </a:r>
            <a:r>
              <a:rPr lang="en-US" sz="1600" dirty="0">
                <a:solidFill>
                  <a:schemeClr val="accent2">
                    <a:lumMod val="75000"/>
                  </a:schemeClr>
                </a:solidFill>
                <a:latin typeface="Trebuchet MS" panose="020B0603020202020204" pitchFamily="34" charset="0"/>
              </a:rPr>
              <a:t>integrity</a:t>
            </a:r>
            <a:r>
              <a:rPr lang="en-US" sz="1600" dirty="0">
                <a:solidFill>
                  <a:srgbClr val="000000">
                    <a:hueOff val="0"/>
                    <a:satOff val="0"/>
                    <a:lumOff val="0"/>
                    <a:alphaOff val="0"/>
                  </a:srgbClr>
                </a:solidFill>
                <a:latin typeface="Trebuchet MS" panose="020B0603020202020204" pitchFamily="34" charset="0"/>
              </a:rPr>
              <a:t>, and </a:t>
            </a:r>
            <a:r>
              <a:rPr lang="en-US" sz="1600" dirty="0">
                <a:solidFill>
                  <a:schemeClr val="accent2">
                    <a:lumMod val="75000"/>
                  </a:schemeClr>
                </a:solidFill>
                <a:latin typeface="Trebuchet MS" panose="020B0603020202020204" pitchFamily="34" charset="0"/>
              </a:rPr>
              <a:t>objectivity</a:t>
            </a:r>
            <a:r>
              <a:rPr lang="en-US" sz="1600" dirty="0">
                <a:solidFill>
                  <a:srgbClr val="000000">
                    <a:hueOff val="0"/>
                    <a:satOff val="0"/>
                    <a:lumOff val="0"/>
                    <a:alphaOff val="0"/>
                  </a:srgbClr>
                </a:solidFill>
                <a:latin typeface="Trebuchet MS" panose="020B0603020202020204" pitchFamily="34" charset="0"/>
              </a:rPr>
              <a:t>;</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c. The other party's awareness of how the information is expected to be used;</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d. Discussions and correspondence between the actuary and the other party regarding any facts known to the actuary that are likely to have a material effect upon the information used; and</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e. The need to review the other party's supporting documentation.</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r>
              <a:rPr lang="en-US" sz="1600" dirty="0">
                <a:solidFill>
                  <a:srgbClr val="000000">
                    <a:hueOff val="0"/>
                    <a:satOff val="0"/>
                    <a:lumOff val="0"/>
                    <a:alphaOff val="0"/>
                  </a:srgbClr>
                </a:solidFill>
                <a:latin typeface="Trebuchet MS" panose="020B0603020202020204" pitchFamily="34" charset="0"/>
              </a:rPr>
              <a:t>2.3.2. If the </a:t>
            </a:r>
            <a:r>
              <a:rPr lang="en-US" sz="1600" dirty="0">
                <a:solidFill>
                  <a:schemeClr val="accent2">
                    <a:lumMod val="75000"/>
                  </a:schemeClr>
                </a:solidFill>
                <a:latin typeface="Trebuchet MS" panose="020B0603020202020204" pitchFamily="34" charset="0"/>
              </a:rPr>
              <a:t>actuary uses information</a:t>
            </a:r>
            <a:r>
              <a:rPr lang="en-US" sz="1600" dirty="0">
                <a:solidFill>
                  <a:srgbClr val="000000">
                    <a:hueOff val="0"/>
                    <a:satOff val="0"/>
                    <a:lumOff val="0"/>
                    <a:alphaOff val="0"/>
                  </a:srgbClr>
                </a:solidFill>
                <a:latin typeface="Trebuchet MS" panose="020B0603020202020204" pitchFamily="34" charset="0"/>
              </a:rPr>
              <a:t> prepared by another party </a:t>
            </a:r>
            <a:r>
              <a:rPr lang="en-US" sz="1600" dirty="0">
                <a:solidFill>
                  <a:schemeClr val="accent2">
                    <a:lumMod val="75000"/>
                  </a:schemeClr>
                </a:solidFill>
                <a:latin typeface="Trebuchet MS" panose="020B0603020202020204" pitchFamily="34" charset="0"/>
              </a:rPr>
              <a:t>without disclaiming responsibility for that information</a:t>
            </a:r>
            <a:r>
              <a:rPr lang="en-US" sz="1600" dirty="0">
                <a:solidFill>
                  <a:srgbClr val="000000">
                    <a:hueOff val="0"/>
                    <a:satOff val="0"/>
                    <a:lumOff val="0"/>
                    <a:alphaOff val="0"/>
                  </a:srgbClr>
                </a:solidFill>
                <a:latin typeface="Trebuchet MS" panose="020B0603020202020204" pitchFamily="34" charset="0"/>
              </a:rPr>
              <a:t>, the actuary:</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a. Should determine that the </a:t>
            </a:r>
            <a:r>
              <a:rPr lang="en-US" sz="1600" dirty="0">
                <a:solidFill>
                  <a:schemeClr val="accent2">
                    <a:lumMod val="75000"/>
                  </a:schemeClr>
                </a:solidFill>
                <a:latin typeface="Trebuchet MS" panose="020B0603020202020204" pitchFamily="34" charset="0"/>
              </a:rPr>
              <a:t>use of that information conforms to accepted actuarial practice </a:t>
            </a:r>
            <a:r>
              <a:rPr lang="en-US" sz="1600" dirty="0">
                <a:solidFill>
                  <a:srgbClr val="000000">
                    <a:hueOff val="0"/>
                    <a:satOff val="0"/>
                    <a:lumOff val="0"/>
                    <a:alphaOff val="0"/>
                  </a:srgbClr>
                </a:solidFill>
                <a:latin typeface="Trebuchet MS" panose="020B0603020202020204" pitchFamily="34" charset="0"/>
              </a:rPr>
              <a:t>in the jurisdiction(s) of the actuary's services;</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b. Should establish appropriate procedures for the management and review of the information that the actuary intends to use; and</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c. </a:t>
            </a:r>
            <a:r>
              <a:rPr lang="en-US" sz="1600" dirty="0">
                <a:solidFill>
                  <a:schemeClr val="accent2">
                    <a:lumMod val="75000"/>
                  </a:schemeClr>
                </a:solidFill>
                <a:latin typeface="Trebuchet MS" panose="020B0603020202020204" pitchFamily="34" charset="0"/>
              </a:rPr>
              <a:t>Does not need to disclose the source of the information</a:t>
            </a:r>
            <a:endParaRPr lang="en-US" altLang="en-US" sz="1600" dirty="0">
              <a:solidFill>
                <a:schemeClr val="accent2">
                  <a:lumMod val="75000"/>
                </a:schemeClr>
              </a:solidFill>
              <a:latin typeface="Trebuchet MS" panose="020B0603020202020204" pitchFamily="34" charset="0"/>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15291644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78639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APS 34 – General Actuarial Practice</a:t>
            </a: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59"/>
            <a:ext cx="89795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400" dirty="0">
                <a:solidFill>
                  <a:srgbClr val="000000">
                    <a:hueOff val="0"/>
                    <a:satOff val="0"/>
                    <a:lumOff val="0"/>
                    <a:alphaOff val="0"/>
                  </a:srgbClr>
                </a:solidFill>
                <a:latin typeface="Trebuchet MS" panose="020B0603020202020204" pitchFamily="34" charset="0"/>
              </a:rPr>
              <a:t>Section 2.3: Reliance on others</a:t>
            </a:r>
            <a:endParaRPr lang="en-US" altLang="en-US" sz="1600" dirty="0">
              <a:solidFill>
                <a:srgbClr val="000000">
                  <a:hueOff val="0"/>
                  <a:satOff val="0"/>
                  <a:lumOff val="0"/>
                  <a:alphaOff val="0"/>
                </a:srgbClr>
              </a:solidFill>
              <a:latin typeface="Trebuchet MS" panose="020B0603020202020204" pitchFamily="34" charset="0"/>
            </a:endParaRPr>
          </a:p>
          <a:p>
            <a:pPr marL="0" marR="0" indent="0">
              <a:spcBef>
                <a:spcPts val="0"/>
              </a:spcBef>
              <a:spcAft>
                <a:spcPts val="600"/>
              </a:spcAft>
              <a:buNone/>
            </a:pPr>
            <a:endParaRPr lang="en-US" sz="1600" dirty="0">
              <a:solidFill>
                <a:srgbClr val="000000">
                  <a:hueOff val="0"/>
                  <a:satOff val="0"/>
                  <a:lumOff val="0"/>
                  <a:alphaOff val="0"/>
                </a:srgbClr>
              </a:solidFill>
              <a:latin typeface="Trebuchet MS" panose="020B0603020202020204" pitchFamily="34" charset="0"/>
            </a:endParaRPr>
          </a:p>
          <a:p>
            <a:pPr marL="0" marR="0" indent="0">
              <a:spcBef>
                <a:spcPts val="0"/>
              </a:spcBef>
              <a:spcAft>
                <a:spcPts val="600"/>
              </a:spcAft>
              <a:buNone/>
            </a:pPr>
            <a:r>
              <a:rPr lang="en-US" sz="1600" dirty="0">
                <a:solidFill>
                  <a:srgbClr val="000000">
                    <a:hueOff val="0"/>
                    <a:satOff val="0"/>
                    <a:lumOff val="0"/>
                    <a:alphaOff val="0"/>
                  </a:srgbClr>
                </a:solidFill>
                <a:latin typeface="Trebuchet MS" panose="020B0603020202020204" pitchFamily="34" charset="0"/>
              </a:rPr>
              <a:t>2.3.3. </a:t>
            </a:r>
            <a:r>
              <a:rPr lang="en-US" sz="1600" dirty="0">
                <a:solidFill>
                  <a:schemeClr val="accent2">
                    <a:lumMod val="75000"/>
                  </a:schemeClr>
                </a:solidFill>
                <a:latin typeface="Trebuchet MS" panose="020B0603020202020204" pitchFamily="34" charset="0"/>
              </a:rPr>
              <a:t>If the actuary </a:t>
            </a:r>
            <a:r>
              <a:rPr lang="en-US" sz="1600" dirty="0">
                <a:solidFill>
                  <a:srgbClr val="000000">
                    <a:hueOff val="0"/>
                    <a:satOff val="0"/>
                    <a:lumOff val="0"/>
                    <a:alphaOff val="0"/>
                  </a:srgbClr>
                </a:solidFill>
                <a:latin typeface="Trebuchet MS" panose="020B0603020202020204" pitchFamily="34" charset="0"/>
              </a:rPr>
              <a:t>states reliance on the information prepared by another party and </a:t>
            </a:r>
            <a:r>
              <a:rPr lang="en-US" sz="1600" dirty="0">
                <a:solidFill>
                  <a:schemeClr val="accent2">
                    <a:lumMod val="75000"/>
                  </a:schemeClr>
                </a:solidFill>
                <a:latin typeface="Trebuchet MS" panose="020B0603020202020204" pitchFamily="34" charset="0"/>
              </a:rPr>
              <a:t>disclaims responsibility for it</a:t>
            </a:r>
            <a:r>
              <a:rPr lang="en-US" sz="1600" dirty="0">
                <a:solidFill>
                  <a:srgbClr val="000000">
                    <a:hueOff val="0"/>
                    <a:satOff val="0"/>
                    <a:lumOff val="0"/>
                    <a:alphaOff val="0"/>
                  </a:srgbClr>
                </a:solidFill>
                <a:latin typeface="Trebuchet MS" panose="020B0603020202020204" pitchFamily="34" charset="0"/>
              </a:rPr>
              <a:t>, the actuary should:</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a. Disclose in any report that fact (including identifying the other party);</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b. Disclose in any report the nature and extent of such reliance;</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c. Examine the information for evident shortcomings;</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d. When practicable, </a:t>
            </a:r>
            <a:r>
              <a:rPr lang="en-US" sz="1600" dirty="0">
                <a:solidFill>
                  <a:schemeClr val="accent2">
                    <a:lumMod val="75000"/>
                  </a:schemeClr>
                </a:solidFill>
                <a:latin typeface="Trebuchet MS" panose="020B0603020202020204" pitchFamily="34" charset="0"/>
              </a:rPr>
              <a:t>review the information for reasonableness and consistency</a:t>
            </a:r>
            <a:r>
              <a:rPr lang="en-US" sz="1600" dirty="0">
                <a:solidFill>
                  <a:srgbClr val="000000">
                    <a:hueOff val="0"/>
                    <a:satOff val="0"/>
                    <a:lumOff val="0"/>
                    <a:alphaOff val="0"/>
                  </a:srgbClr>
                </a:solidFill>
                <a:latin typeface="Trebuchet MS" panose="020B0603020202020204" pitchFamily="34" charset="0"/>
              </a:rPr>
              <a:t>; and</a:t>
            </a:r>
            <a:br>
              <a:rPr lang="en-US" sz="1600" dirty="0">
                <a:solidFill>
                  <a:srgbClr val="000000">
                    <a:hueOff val="0"/>
                    <a:satOff val="0"/>
                    <a:lumOff val="0"/>
                    <a:alphaOff val="0"/>
                  </a:srgbClr>
                </a:solidFill>
                <a:latin typeface="Trebuchet MS" panose="020B0603020202020204" pitchFamily="34" charset="0"/>
              </a:rPr>
            </a:br>
            <a:r>
              <a:rPr lang="en-US" sz="1600" dirty="0">
                <a:solidFill>
                  <a:srgbClr val="000000">
                    <a:hueOff val="0"/>
                    <a:satOff val="0"/>
                    <a:lumOff val="0"/>
                    <a:alphaOff val="0"/>
                  </a:srgbClr>
                </a:solidFill>
                <a:latin typeface="Trebuchet MS" panose="020B0603020202020204" pitchFamily="34" charset="0"/>
              </a:rPr>
              <a:t>e. </a:t>
            </a:r>
            <a:r>
              <a:rPr lang="en-US" sz="1600" dirty="0">
                <a:solidFill>
                  <a:schemeClr val="accent2">
                    <a:lumMod val="75000"/>
                  </a:schemeClr>
                </a:solidFill>
                <a:latin typeface="Trebuchet MS" panose="020B0603020202020204" pitchFamily="34" charset="0"/>
              </a:rPr>
              <a:t>Disclose in any report the steps</a:t>
            </a:r>
            <a:r>
              <a:rPr lang="en-US" sz="1600" dirty="0">
                <a:solidFill>
                  <a:srgbClr val="000000">
                    <a:hueOff val="0"/>
                    <a:satOff val="0"/>
                    <a:lumOff val="0"/>
                    <a:alphaOff val="0"/>
                  </a:srgbClr>
                </a:solidFill>
                <a:latin typeface="Trebuchet MS" panose="020B0603020202020204" pitchFamily="34" charset="0"/>
              </a:rPr>
              <a:t>, if any, that the actuary took to determine whether it was appropriate to rely on the information.</a:t>
            </a:r>
          </a:p>
          <a:p>
            <a:pPr marL="0" indent="0">
              <a:buNone/>
            </a:pPr>
            <a:r>
              <a:rPr lang="en-US" sz="1600" dirty="0">
                <a:solidFill>
                  <a:srgbClr val="000000">
                    <a:hueOff val="0"/>
                    <a:satOff val="0"/>
                    <a:lumOff val="0"/>
                    <a:alphaOff val="0"/>
                  </a:srgbClr>
                </a:solidFill>
                <a:latin typeface="Trebuchet MS" panose="020B0603020202020204" pitchFamily="34" charset="0"/>
              </a:rPr>
              <a:t>2.3.4. If the </a:t>
            </a:r>
            <a:r>
              <a:rPr lang="en-US" sz="1600" dirty="0">
                <a:solidFill>
                  <a:schemeClr val="accent2">
                    <a:lumMod val="75000"/>
                  </a:schemeClr>
                </a:solidFill>
                <a:latin typeface="Trebuchet MS" panose="020B0603020202020204" pitchFamily="34" charset="0"/>
              </a:rPr>
              <a:t>information was prepared by the other party under a different jurisdiction</a:t>
            </a:r>
            <a:r>
              <a:rPr lang="en-US" sz="1600" dirty="0">
                <a:solidFill>
                  <a:srgbClr val="000000">
                    <a:hueOff val="0"/>
                    <a:satOff val="0"/>
                    <a:lumOff val="0"/>
                    <a:alphaOff val="0"/>
                  </a:srgbClr>
                </a:solidFill>
                <a:latin typeface="Trebuchet MS" panose="020B0603020202020204" pitchFamily="34" charset="0"/>
              </a:rPr>
              <a:t>, the actuary should consider any differences in the law or accepted actuarial practice between the two jurisdictions and how that might affect the actuary's use of the information</a:t>
            </a: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8" name="Speech Bubble: Rectangle with Corners Rounded 7">
            <a:extLst>
              <a:ext uri="{FF2B5EF4-FFF2-40B4-BE49-F238E27FC236}">
                <a16:creationId xmlns:a16="http://schemas.microsoft.com/office/drawing/2014/main" id="{677781F3-7146-C192-D1E6-C21DA80F9A93}"/>
              </a:ext>
            </a:extLst>
          </p:cNvPr>
          <p:cNvSpPr/>
          <p:nvPr/>
        </p:nvSpPr>
        <p:spPr bwMode="auto">
          <a:xfrm>
            <a:off x="3733800" y="4621308"/>
            <a:ext cx="5625789" cy="1155882"/>
          </a:xfrm>
          <a:prstGeom prst="wedgeRoundRectCallout">
            <a:avLst>
              <a:gd name="adj1" fmla="val 16694"/>
              <a:gd name="adj2" fmla="val -69767"/>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APS 34, section 2.3 offers guidance on how an actuary can utilize information from another party after assessing the party's qualifications and the information's alignment with accepted actuarial practices.</a:t>
            </a:r>
            <a:endParaRPr lang="en-GB"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29198211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78639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Professional Conduct Standards</a:t>
            </a: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59"/>
            <a:ext cx="89795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400" dirty="0">
                <a:solidFill>
                  <a:srgbClr val="000000">
                    <a:hueOff val="0"/>
                    <a:satOff val="0"/>
                    <a:lumOff val="0"/>
                    <a:alphaOff val="0"/>
                  </a:srgbClr>
                </a:solidFill>
                <a:latin typeface="Trebuchet MS" panose="020B0603020202020204" pitchFamily="34" charset="0"/>
              </a:rPr>
              <a:t>Section 2: Professional Standards</a:t>
            </a:r>
          </a:p>
          <a:p>
            <a:pPr marL="0" indent="0">
              <a:buNone/>
            </a:pP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r>
              <a:rPr lang="en-US" altLang="en-US" sz="1600" dirty="0">
                <a:solidFill>
                  <a:srgbClr val="000000">
                    <a:hueOff val="0"/>
                    <a:satOff val="0"/>
                    <a:lumOff val="0"/>
                    <a:alphaOff val="0"/>
                  </a:srgbClr>
                </a:solidFill>
                <a:latin typeface="Trebuchet MS" panose="020B0603020202020204" pitchFamily="34" charset="0"/>
              </a:rPr>
              <a:t>2.1. </a:t>
            </a:r>
            <a:r>
              <a:rPr lang="en-US" sz="1600" dirty="0">
                <a:solidFill>
                  <a:schemeClr val="accent2">
                    <a:lumMod val="75000"/>
                  </a:schemeClr>
                </a:solidFill>
                <a:latin typeface="Trebuchet MS" panose="020B0603020202020204" pitchFamily="34" charset="0"/>
              </a:rPr>
              <a:t>The actuarial profession has an obligation to serve the public interest within the context of building and promoting confidence </a:t>
            </a:r>
            <a:r>
              <a:rPr lang="en-US" sz="1600" dirty="0">
                <a:solidFill>
                  <a:srgbClr val="000000">
                    <a:hueOff val="0"/>
                    <a:satOff val="0"/>
                    <a:lumOff val="0"/>
                    <a:alphaOff val="0"/>
                  </a:srgbClr>
                </a:solidFill>
                <a:latin typeface="Trebuchet MS" panose="020B0603020202020204" pitchFamily="34" charset="0"/>
              </a:rPr>
              <a:t>in the work of actuaries and </a:t>
            </a:r>
            <a:r>
              <a:rPr lang="en-US" sz="1600" dirty="0">
                <a:solidFill>
                  <a:schemeClr val="accent2">
                    <a:lumMod val="75000"/>
                  </a:schemeClr>
                </a:solidFill>
                <a:latin typeface="Trebuchet MS" panose="020B0603020202020204" pitchFamily="34" charset="0"/>
              </a:rPr>
              <a:t>in the actuarial profession</a:t>
            </a:r>
            <a:r>
              <a:rPr lang="en-US" sz="1600" dirty="0">
                <a:solidFill>
                  <a:srgbClr val="000000">
                    <a:hueOff val="0"/>
                    <a:satOff val="0"/>
                    <a:lumOff val="0"/>
                    <a:alphaOff val="0"/>
                  </a:srgbClr>
                </a:solidFill>
                <a:latin typeface="Trebuchet MS" panose="020B0603020202020204" pitchFamily="34" charset="0"/>
              </a:rPr>
              <a:t>. Collectively it seeks to do so by informed contribution to debate on matters of public interest and by influencing those with power to protect and enhance the public interest. Individually members must maintain and observe the highest standards of conduct. </a:t>
            </a:r>
            <a:r>
              <a:rPr lang="en-US" sz="1600" dirty="0">
                <a:solidFill>
                  <a:schemeClr val="accent2">
                    <a:lumMod val="75000"/>
                  </a:schemeClr>
                </a:solidFill>
                <a:latin typeface="Trebuchet MS" panose="020B0603020202020204" pitchFamily="34" charset="0"/>
              </a:rPr>
              <a:t>The standing of the actuarial profession depends on the judgment of individual member</a:t>
            </a:r>
          </a:p>
          <a:p>
            <a:pPr marL="0" indent="0">
              <a:buNone/>
            </a:pPr>
            <a:endParaRPr lang="en-US" altLang="en-US" sz="1600" dirty="0">
              <a:solidFill>
                <a:schemeClr val="accent2">
                  <a:lumMod val="75000"/>
                </a:schemeClr>
              </a:solidFill>
              <a:latin typeface="Trebuchet MS" panose="020B0603020202020204" pitchFamily="34" charset="0"/>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r>
              <a:rPr lang="en-US" sz="1600" dirty="0">
                <a:solidFill>
                  <a:srgbClr val="000000">
                    <a:hueOff val="0"/>
                    <a:satOff val="0"/>
                    <a:lumOff val="0"/>
                    <a:alphaOff val="0"/>
                  </a:srgbClr>
                </a:solidFill>
                <a:latin typeface="Trebuchet MS" panose="020B0603020202020204" pitchFamily="34" charset="0"/>
              </a:rPr>
              <a:t>2.2. Members have a duty to the actuarial profession and clients and </a:t>
            </a:r>
            <a:r>
              <a:rPr lang="en-US" sz="1600" dirty="0">
                <a:solidFill>
                  <a:schemeClr val="accent2">
                    <a:lumMod val="75000"/>
                  </a:schemeClr>
                </a:solidFill>
                <a:latin typeface="Trebuchet MS" panose="020B0603020202020204" pitchFamily="34" charset="0"/>
              </a:rPr>
              <a:t>must always act honestly and with integrity.</a:t>
            </a:r>
          </a:p>
          <a:p>
            <a:pPr marL="0" indent="0">
              <a:buNone/>
            </a:pPr>
            <a:endParaRPr lang="en-US" altLang="en-US" sz="1600" dirty="0">
              <a:solidFill>
                <a:schemeClr val="accent2">
                  <a:lumMod val="75000"/>
                </a:scheme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8" name="Speech Bubble: Rectangle with Corners Rounded 7">
            <a:extLst>
              <a:ext uri="{FF2B5EF4-FFF2-40B4-BE49-F238E27FC236}">
                <a16:creationId xmlns:a16="http://schemas.microsoft.com/office/drawing/2014/main" id="{525BB8B5-82D8-ADC8-E27E-B9ECC50F6889}"/>
              </a:ext>
            </a:extLst>
          </p:cNvPr>
          <p:cNvSpPr/>
          <p:nvPr/>
        </p:nvSpPr>
        <p:spPr bwMode="auto">
          <a:xfrm>
            <a:off x="2164024" y="3404296"/>
            <a:ext cx="3779576" cy="1167704"/>
          </a:xfrm>
          <a:prstGeom prst="wedgeRoundRectCallout">
            <a:avLst>
              <a:gd name="adj1" fmla="val 57868"/>
              <a:gd name="adj2" fmla="val -77079"/>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The actuarial profession must serve the public interest and build trust in their work by relying on the judgment of each member</a:t>
            </a:r>
            <a:r>
              <a:rPr lang="en-GB" sz="1600" dirty="0">
                <a:solidFill>
                  <a:srgbClr val="000000">
                    <a:hueOff val="0"/>
                    <a:satOff val="0"/>
                    <a:lumOff val="0"/>
                    <a:alphaOff val="0"/>
                  </a:srgbClr>
                </a:solidFill>
                <a:latin typeface="Trebuchet MS" panose="020B0603020202020204" pitchFamily="34" charset="0"/>
              </a:rPr>
              <a:t>.</a:t>
            </a:r>
          </a:p>
        </p:txBody>
      </p:sp>
      <p:sp>
        <p:nvSpPr>
          <p:cNvPr id="9" name="Speech Bubble: Rectangle with Corners Rounded 8">
            <a:extLst>
              <a:ext uri="{FF2B5EF4-FFF2-40B4-BE49-F238E27FC236}">
                <a16:creationId xmlns:a16="http://schemas.microsoft.com/office/drawing/2014/main" id="{ED777160-A551-2643-5956-31248DA38B68}"/>
              </a:ext>
            </a:extLst>
          </p:cNvPr>
          <p:cNvSpPr/>
          <p:nvPr/>
        </p:nvSpPr>
        <p:spPr bwMode="auto">
          <a:xfrm>
            <a:off x="6537772" y="3620704"/>
            <a:ext cx="4178866" cy="951296"/>
          </a:xfrm>
          <a:prstGeom prst="wedgeRoundRectCallout">
            <a:avLst>
              <a:gd name="adj1" fmla="val -54673"/>
              <a:gd name="adj2" fmla="val 109439"/>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Members of the actuarial profession must always be honest and act with integrity towards their clients and the profession.</a:t>
            </a:r>
            <a:endParaRPr lang="en-GB"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7319476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78639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Professional Conduct Standards</a:t>
            </a: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59"/>
            <a:ext cx="89795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400" dirty="0">
                <a:solidFill>
                  <a:srgbClr val="000000">
                    <a:hueOff val="0"/>
                    <a:satOff val="0"/>
                    <a:lumOff val="0"/>
                    <a:alphaOff val="0"/>
                  </a:srgbClr>
                </a:solidFill>
                <a:latin typeface="Trebuchet MS" panose="020B0603020202020204" pitchFamily="34" charset="0"/>
              </a:rPr>
              <a:t>Section 3: Confidentiality</a:t>
            </a: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r>
              <a:rPr lang="en-US" sz="1600" dirty="0">
                <a:solidFill>
                  <a:srgbClr val="000000">
                    <a:hueOff val="0"/>
                    <a:satOff val="0"/>
                    <a:lumOff val="0"/>
                    <a:alphaOff val="0"/>
                  </a:srgbClr>
                </a:solidFill>
                <a:latin typeface="Trebuchet MS" panose="020B0603020202020204" pitchFamily="34" charset="0"/>
              </a:rPr>
              <a:t>3.1. As a matter of law, information acquired by an actuary in the course of professional work is frequently confidential to the actuary's client. As such, </a:t>
            </a:r>
            <a:r>
              <a:rPr lang="en-US" sz="1600" dirty="0">
                <a:solidFill>
                  <a:schemeClr val="accent2">
                    <a:lumMod val="75000"/>
                  </a:schemeClr>
                </a:solidFill>
                <a:latin typeface="Trebuchet MS" panose="020B0603020202020204" pitchFamily="34" charset="0"/>
              </a:rPr>
              <a:t>any information that is governed by confidentiality</a:t>
            </a:r>
            <a:r>
              <a:rPr lang="en-US" sz="1600" dirty="0">
                <a:solidFill>
                  <a:srgbClr val="000000">
                    <a:hueOff val="0"/>
                    <a:satOff val="0"/>
                    <a:lumOff val="0"/>
                    <a:alphaOff val="0"/>
                  </a:srgbClr>
                </a:solidFill>
                <a:latin typeface="Trebuchet MS" panose="020B0603020202020204" pitchFamily="34" charset="0"/>
              </a:rPr>
              <a:t> between the actuary and the actuary's client </a:t>
            </a:r>
            <a:r>
              <a:rPr lang="en-US" sz="1600" dirty="0">
                <a:solidFill>
                  <a:schemeClr val="accent2">
                    <a:lumMod val="75000"/>
                  </a:schemeClr>
                </a:solidFill>
                <a:latin typeface="Trebuchet MS" panose="020B0603020202020204" pitchFamily="34" charset="0"/>
              </a:rPr>
              <a:t>should not normally be disclosed unless consent has been obtained from the actuary’s client</a:t>
            </a:r>
          </a:p>
          <a:p>
            <a:pPr marL="0" indent="0">
              <a:buNone/>
            </a:pPr>
            <a:endParaRPr lang="en-US" altLang="en-US" sz="1600" dirty="0">
              <a:solidFill>
                <a:schemeClr val="accent2">
                  <a:lumMod val="75000"/>
                </a:schemeClr>
              </a:solidFill>
              <a:latin typeface="Trebuchet MS" panose="020B0603020202020204" pitchFamily="34" charset="0"/>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marR="0" indent="0">
              <a:spcBef>
                <a:spcPts val="0"/>
              </a:spcBef>
              <a:spcAft>
                <a:spcPts val="600"/>
              </a:spcAft>
              <a:buNone/>
            </a:pPr>
            <a:r>
              <a:rPr lang="en-US" sz="1600" dirty="0">
                <a:solidFill>
                  <a:srgbClr val="000000">
                    <a:hueOff val="0"/>
                    <a:satOff val="0"/>
                    <a:lumOff val="0"/>
                    <a:alphaOff val="0"/>
                  </a:srgbClr>
                </a:solidFill>
                <a:latin typeface="Trebuchet MS" panose="020B0603020202020204" pitchFamily="34" charset="0"/>
              </a:rPr>
              <a:t>3.2. There are, however, circumstances in which, despite the normal duty of confidentiality, an actuary might in law be:</a:t>
            </a:r>
          </a:p>
          <a:p>
            <a:pPr>
              <a:spcBef>
                <a:spcPts val="0"/>
              </a:spcBef>
              <a:spcAft>
                <a:spcPts val="600"/>
              </a:spcAft>
              <a:buFont typeface="Arial" panose="020B0604020202020204" pitchFamily="34" charset="0"/>
              <a:buChar char="•"/>
            </a:pPr>
            <a:r>
              <a:rPr lang="en-US" sz="1600" dirty="0">
                <a:solidFill>
                  <a:srgbClr val="000000">
                    <a:hueOff val="0"/>
                    <a:satOff val="0"/>
                    <a:lumOff val="0"/>
                    <a:alphaOff val="0"/>
                  </a:srgbClr>
                </a:solidFill>
                <a:latin typeface="Trebuchet MS" panose="020B0603020202020204" pitchFamily="34" charset="0"/>
              </a:rPr>
              <a:t>3.2.2. </a:t>
            </a:r>
            <a:r>
              <a:rPr lang="en-US" sz="1600" dirty="0">
                <a:solidFill>
                  <a:schemeClr val="accent2">
                    <a:lumMod val="75000"/>
                  </a:schemeClr>
                </a:solidFill>
                <a:latin typeface="Trebuchet MS" panose="020B0603020202020204" pitchFamily="34" charset="0"/>
              </a:rPr>
              <a:t>free to disclose confidential information </a:t>
            </a:r>
            <a:r>
              <a:rPr lang="en-US" sz="1600" dirty="0">
                <a:solidFill>
                  <a:srgbClr val="000000">
                    <a:hueOff val="0"/>
                    <a:satOff val="0"/>
                    <a:lumOff val="0"/>
                    <a:alphaOff val="0"/>
                  </a:srgbClr>
                </a:solidFill>
                <a:latin typeface="Trebuchet MS" panose="020B0603020202020204" pitchFamily="34" charset="0"/>
              </a:rPr>
              <a:t>if it is in the </a:t>
            </a:r>
            <a:r>
              <a:rPr lang="en-US" sz="1600" dirty="0">
                <a:solidFill>
                  <a:schemeClr val="accent2">
                    <a:lumMod val="75000"/>
                  </a:schemeClr>
                </a:solidFill>
                <a:latin typeface="Trebuchet MS" panose="020B0603020202020204" pitchFamily="34" charset="0"/>
              </a:rPr>
              <a:t>public interest </a:t>
            </a:r>
            <a:r>
              <a:rPr lang="en-US" sz="1600" dirty="0">
                <a:solidFill>
                  <a:srgbClr val="000000">
                    <a:hueOff val="0"/>
                    <a:satOff val="0"/>
                    <a:lumOff val="0"/>
                    <a:alphaOff val="0"/>
                  </a:srgbClr>
                </a:solidFill>
                <a:latin typeface="Trebuchet MS" panose="020B0603020202020204" pitchFamily="34" charset="0"/>
              </a:rPr>
              <a:t>to do so or, in some circumstances, if it is for the </a:t>
            </a:r>
            <a:r>
              <a:rPr lang="en-US" sz="1600" dirty="0">
                <a:solidFill>
                  <a:schemeClr val="accent2">
                    <a:lumMod val="75000"/>
                  </a:schemeClr>
                </a:solidFill>
                <a:latin typeface="Trebuchet MS" panose="020B0603020202020204" pitchFamily="34" charset="0"/>
              </a:rPr>
              <a:t>actuary's own protection</a:t>
            </a:r>
            <a:r>
              <a:rPr lang="en-US" sz="1600" dirty="0">
                <a:solidFill>
                  <a:srgbClr val="000000">
                    <a:hueOff val="0"/>
                    <a:satOff val="0"/>
                    <a:lumOff val="0"/>
                    <a:alphaOff val="0"/>
                  </a:srgbClr>
                </a:solidFill>
                <a:latin typeface="Trebuchet MS" panose="020B0603020202020204" pitchFamily="34" charset="0"/>
              </a:rPr>
              <a:t>.</a:t>
            </a:r>
            <a:endParaRPr lang="en-US" altLang="en-US" sz="1600" dirty="0">
              <a:solidFill>
                <a:schemeClr val="accent2">
                  <a:lumMod val="75000"/>
                </a:scheme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8" name="Speech Bubble: Rectangle with Corners Rounded 7">
            <a:extLst>
              <a:ext uri="{FF2B5EF4-FFF2-40B4-BE49-F238E27FC236}">
                <a16:creationId xmlns:a16="http://schemas.microsoft.com/office/drawing/2014/main" id="{525BB8B5-82D8-ADC8-E27E-B9ECC50F6889}"/>
              </a:ext>
            </a:extLst>
          </p:cNvPr>
          <p:cNvSpPr/>
          <p:nvPr/>
        </p:nvSpPr>
        <p:spPr bwMode="auto">
          <a:xfrm>
            <a:off x="2523630" y="2895600"/>
            <a:ext cx="3572370" cy="1143000"/>
          </a:xfrm>
          <a:prstGeom prst="wedgeRoundRectCallout">
            <a:avLst>
              <a:gd name="adj1" fmla="val 55297"/>
              <a:gd name="adj2" fmla="val -76448"/>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An actuary must keep client information confidential and should not share it without the client's permission.</a:t>
            </a:r>
            <a:endParaRPr lang="en-GB" sz="1600" dirty="0">
              <a:solidFill>
                <a:srgbClr val="000000">
                  <a:hueOff val="0"/>
                  <a:satOff val="0"/>
                  <a:lumOff val="0"/>
                  <a:alphaOff val="0"/>
                </a:srgbClr>
              </a:solidFill>
              <a:latin typeface="Trebuchet MS" panose="020B0603020202020204" pitchFamily="34" charset="0"/>
            </a:endParaRPr>
          </a:p>
        </p:txBody>
      </p:sp>
      <p:sp>
        <p:nvSpPr>
          <p:cNvPr id="9" name="Speech Bubble: Rectangle with Corners Rounded 8">
            <a:extLst>
              <a:ext uri="{FF2B5EF4-FFF2-40B4-BE49-F238E27FC236}">
                <a16:creationId xmlns:a16="http://schemas.microsoft.com/office/drawing/2014/main" id="{ED777160-A551-2643-5956-31248DA38B68}"/>
              </a:ext>
            </a:extLst>
          </p:cNvPr>
          <p:cNvSpPr/>
          <p:nvPr/>
        </p:nvSpPr>
        <p:spPr bwMode="auto">
          <a:xfrm>
            <a:off x="6978567" y="3072319"/>
            <a:ext cx="3755022" cy="914400"/>
          </a:xfrm>
          <a:prstGeom prst="wedgeRoundRectCallout">
            <a:avLst>
              <a:gd name="adj1" fmla="val -68150"/>
              <a:gd name="adj2" fmla="val 101135"/>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An actuary may legally share confidential information in certain cases</a:t>
            </a:r>
            <a:r>
              <a:rPr lang="en-GB" sz="1600" dirty="0">
                <a:solidFill>
                  <a:srgbClr val="000000">
                    <a:hueOff val="0"/>
                    <a:satOff val="0"/>
                    <a:lumOff val="0"/>
                    <a:alphaOff val="0"/>
                  </a:srgbClr>
                </a:solidFill>
                <a:latin typeface="Trebuchet MS" panose="020B0603020202020204" pitchFamily="34" charset="0"/>
              </a:rPr>
              <a:t>.</a:t>
            </a:r>
          </a:p>
        </p:txBody>
      </p:sp>
    </p:spTree>
    <p:extLst>
      <p:ext uri="{BB962C8B-B14F-4D97-AF65-F5344CB8AC3E}">
        <p14:creationId xmlns:p14="http://schemas.microsoft.com/office/powerpoint/2010/main" val="19399362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78639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Professional Conduct Standards</a:t>
            </a:r>
          </a:p>
          <a:p>
            <a:pPr algn="l"/>
            <a:endParaRPr lang="en-US" altLang="en-US" sz="3200" dirty="0">
              <a:solidFill>
                <a:srgbClr val="000000">
                  <a:hueOff val="0"/>
                  <a:satOff val="0"/>
                  <a:lumOff val="0"/>
                  <a:alphaOff val="0"/>
                </a:srgbClr>
              </a:solidFill>
              <a:latin typeface="Trebuchet MS" panose="020B0603020202020204" pitchFamily="34" charset="0"/>
              <a:ea typeface="+mn-ea"/>
              <a:cs typeface="+mn-cs"/>
            </a:endParaRP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59"/>
            <a:ext cx="89795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400" dirty="0">
                <a:solidFill>
                  <a:srgbClr val="000000">
                    <a:hueOff val="0"/>
                    <a:satOff val="0"/>
                    <a:lumOff val="0"/>
                    <a:alphaOff val="0"/>
                  </a:srgbClr>
                </a:solidFill>
                <a:latin typeface="Trebuchet MS" panose="020B0603020202020204" pitchFamily="34" charset="0"/>
              </a:rPr>
              <a:t>Section 4: Standards for Advice</a:t>
            </a: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r>
              <a:rPr lang="en-US" sz="1600" dirty="0">
                <a:solidFill>
                  <a:srgbClr val="000000">
                    <a:hueOff val="0"/>
                    <a:satOff val="0"/>
                    <a:lumOff val="0"/>
                    <a:alphaOff val="0"/>
                  </a:srgbClr>
                </a:solidFill>
                <a:latin typeface="Trebuchet MS" panose="020B0603020202020204" pitchFamily="34" charset="0"/>
              </a:rPr>
              <a:t>4.1. An actuary is expected to </a:t>
            </a:r>
            <a:r>
              <a:rPr lang="en-US" sz="1600" dirty="0">
                <a:solidFill>
                  <a:schemeClr val="accent2">
                    <a:lumMod val="75000"/>
                  </a:schemeClr>
                </a:solidFill>
                <a:latin typeface="Trebuchet MS" panose="020B0603020202020204" pitchFamily="34" charset="0"/>
              </a:rPr>
              <a:t>use best judgment </a:t>
            </a:r>
            <a:r>
              <a:rPr lang="en-US" sz="1600" dirty="0">
                <a:solidFill>
                  <a:srgbClr val="000000">
                    <a:hueOff val="0"/>
                    <a:satOff val="0"/>
                    <a:lumOff val="0"/>
                    <a:alphaOff val="0"/>
                  </a:srgbClr>
                </a:solidFill>
                <a:latin typeface="Trebuchet MS" panose="020B0603020202020204" pitchFamily="34" charset="0"/>
              </a:rPr>
              <a:t>in formulating advice and must </a:t>
            </a:r>
            <a:r>
              <a:rPr lang="en-US" sz="1600" dirty="0">
                <a:solidFill>
                  <a:schemeClr val="accent2">
                    <a:lumMod val="75000"/>
                  </a:schemeClr>
                </a:solidFill>
                <a:latin typeface="Trebuchet MS" panose="020B0603020202020204" pitchFamily="34" charset="0"/>
              </a:rPr>
              <a:t>have proper regard to </a:t>
            </a:r>
            <a:r>
              <a:rPr lang="en-US" sz="1600" dirty="0">
                <a:solidFill>
                  <a:srgbClr val="000000">
                    <a:hueOff val="0"/>
                    <a:satOff val="0"/>
                    <a:lumOff val="0"/>
                    <a:alphaOff val="0"/>
                  </a:srgbClr>
                </a:solidFill>
                <a:latin typeface="Trebuchet MS" panose="020B0603020202020204" pitchFamily="34" charset="0"/>
              </a:rPr>
              <a:t>any relevant </a:t>
            </a:r>
            <a:r>
              <a:rPr lang="en-US" sz="1600" dirty="0">
                <a:solidFill>
                  <a:schemeClr val="accent2">
                    <a:lumMod val="75000"/>
                  </a:schemeClr>
                </a:solidFill>
                <a:latin typeface="Trebuchet MS" panose="020B0603020202020204" pitchFamily="34" charset="0"/>
              </a:rPr>
              <a:t>professional guidance </a:t>
            </a:r>
            <a:r>
              <a:rPr lang="en-US" sz="1600" dirty="0">
                <a:solidFill>
                  <a:srgbClr val="000000">
                    <a:hueOff val="0"/>
                    <a:satOff val="0"/>
                    <a:lumOff val="0"/>
                    <a:alphaOff val="0"/>
                  </a:srgbClr>
                </a:solidFill>
                <a:latin typeface="Trebuchet MS" panose="020B0603020202020204" pitchFamily="34" charset="0"/>
              </a:rPr>
              <a:t>or other guidance.</a:t>
            </a:r>
          </a:p>
          <a:p>
            <a:pPr marL="0" indent="0">
              <a:buNone/>
            </a:pPr>
            <a:endParaRPr lang="en-US" altLang="en-US" sz="1600" dirty="0">
              <a:solidFill>
                <a:schemeClr val="accent2">
                  <a:lumMod val="75000"/>
                </a:schemeClr>
              </a:solidFill>
              <a:latin typeface="Trebuchet MS" panose="020B0603020202020204" pitchFamily="34" charset="0"/>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marR="0" indent="0">
              <a:spcBef>
                <a:spcPts val="0"/>
              </a:spcBef>
              <a:spcAft>
                <a:spcPts val="600"/>
              </a:spcAft>
              <a:buNone/>
            </a:pPr>
            <a:r>
              <a:rPr lang="en-US" sz="1600" dirty="0">
                <a:solidFill>
                  <a:srgbClr val="000000">
                    <a:hueOff val="0"/>
                    <a:satOff val="0"/>
                    <a:lumOff val="0"/>
                    <a:alphaOff val="0"/>
                  </a:srgbClr>
                </a:solidFill>
                <a:latin typeface="Trebuchet MS" panose="020B0603020202020204" pitchFamily="34" charset="0"/>
              </a:rPr>
              <a:t>4.2. In accepting an assignment and </a:t>
            </a:r>
            <a:r>
              <a:rPr lang="en-US" sz="1600" dirty="0">
                <a:solidFill>
                  <a:schemeClr val="accent2">
                    <a:lumMod val="75000"/>
                  </a:schemeClr>
                </a:solidFill>
                <a:latin typeface="Trebuchet MS" panose="020B0603020202020204" pitchFamily="34" charset="0"/>
              </a:rPr>
              <a:t>when performing the assignment</a:t>
            </a:r>
            <a:r>
              <a:rPr lang="en-US" sz="1600" dirty="0">
                <a:solidFill>
                  <a:srgbClr val="000000">
                    <a:hueOff val="0"/>
                    <a:satOff val="0"/>
                    <a:lumOff val="0"/>
                    <a:alphaOff val="0"/>
                  </a:srgbClr>
                </a:solidFill>
                <a:latin typeface="Trebuchet MS" panose="020B0603020202020204" pitchFamily="34" charset="0"/>
              </a:rPr>
              <a:t>, an actuary must ensure that </a:t>
            </a:r>
            <a:r>
              <a:rPr lang="en-US" sz="1600" dirty="0">
                <a:solidFill>
                  <a:schemeClr val="accent2">
                    <a:lumMod val="75000"/>
                  </a:schemeClr>
                </a:solidFill>
                <a:latin typeface="Trebuchet MS" panose="020B0603020202020204" pitchFamily="34" charset="0"/>
              </a:rPr>
              <a:t>he or she is qualified </a:t>
            </a:r>
            <a:r>
              <a:rPr lang="en-US" sz="1600" dirty="0">
                <a:solidFill>
                  <a:srgbClr val="000000">
                    <a:hueOff val="0"/>
                    <a:satOff val="0"/>
                    <a:lumOff val="0"/>
                    <a:alphaOff val="0"/>
                  </a:srgbClr>
                </a:solidFill>
                <a:latin typeface="Trebuchet MS" panose="020B0603020202020204" pitchFamily="34" charset="0"/>
              </a:rPr>
              <a:t>to do so as per requirements of professional guidance and other guidance.</a:t>
            </a: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8" name="Speech Bubble: Rectangle with Corners Rounded 7">
            <a:extLst>
              <a:ext uri="{FF2B5EF4-FFF2-40B4-BE49-F238E27FC236}">
                <a16:creationId xmlns:a16="http://schemas.microsoft.com/office/drawing/2014/main" id="{525BB8B5-82D8-ADC8-E27E-B9ECC50F6889}"/>
              </a:ext>
            </a:extLst>
          </p:cNvPr>
          <p:cNvSpPr/>
          <p:nvPr/>
        </p:nvSpPr>
        <p:spPr bwMode="auto">
          <a:xfrm>
            <a:off x="2257806" y="2717384"/>
            <a:ext cx="3505200" cy="1140668"/>
          </a:xfrm>
          <a:prstGeom prst="wedgeRoundRectCallout">
            <a:avLst>
              <a:gd name="adj1" fmla="val 46530"/>
              <a:gd name="adj2" fmla="val -101638"/>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An actuary should use their best judgment when giving advice and consider any important professional guidelines</a:t>
            </a:r>
            <a:r>
              <a:rPr lang="en-GB" sz="1600" dirty="0">
                <a:solidFill>
                  <a:srgbClr val="000000">
                    <a:hueOff val="0"/>
                    <a:satOff val="0"/>
                    <a:lumOff val="0"/>
                    <a:alphaOff val="0"/>
                  </a:srgbClr>
                </a:solidFill>
                <a:latin typeface="Trebuchet MS" panose="020B0603020202020204" pitchFamily="34" charset="0"/>
              </a:rPr>
              <a:t>. </a:t>
            </a:r>
          </a:p>
        </p:txBody>
      </p:sp>
      <p:sp>
        <p:nvSpPr>
          <p:cNvPr id="9" name="Speech Bubble: Rectangle with Corners Rounded 8">
            <a:extLst>
              <a:ext uri="{FF2B5EF4-FFF2-40B4-BE49-F238E27FC236}">
                <a16:creationId xmlns:a16="http://schemas.microsoft.com/office/drawing/2014/main" id="{ED777160-A551-2643-5956-31248DA38B68}"/>
              </a:ext>
            </a:extLst>
          </p:cNvPr>
          <p:cNvSpPr/>
          <p:nvPr/>
        </p:nvSpPr>
        <p:spPr bwMode="auto">
          <a:xfrm>
            <a:off x="6638259" y="2798323"/>
            <a:ext cx="4156119" cy="1038652"/>
          </a:xfrm>
          <a:prstGeom prst="wedgeRoundRectCallout">
            <a:avLst>
              <a:gd name="adj1" fmla="val -57926"/>
              <a:gd name="adj2" fmla="val 102166"/>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An actuary must make sure they are qualified to take on and complete a task according to professional guidelines.</a:t>
            </a:r>
            <a:endParaRPr lang="en-GB"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817073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6111354"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Case Study – Questions</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4" name="Rectangle 3">
            <a:extLst>
              <a:ext uri="{FF2B5EF4-FFF2-40B4-BE49-F238E27FC236}">
                <a16:creationId xmlns:a16="http://schemas.microsoft.com/office/drawing/2014/main" id="{2D48A432-4055-CAEE-632F-ADF8672CD977}"/>
              </a:ext>
            </a:extLst>
          </p:cNvPr>
          <p:cNvSpPr txBox="1">
            <a:spLocks noChangeArrowheads="1"/>
          </p:cNvSpPr>
          <p:nvPr/>
        </p:nvSpPr>
        <p:spPr>
          <a:xfrm>
            <a:off x="1752600" y="838200"/>
            <a:ext cx="9067801" cy="48768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marR="0" lvl="0" indent="-457200">
              <a:spcBef>
                <a:spcPts val="0"/>
              </a:spcBef>
              <a:spcAft>
                <a:spcPts val="800"/>
              </a:spcAft>
              <a:buFont typeface="+mj-lt"/>
              <a:buAutoNum type="arabicPeriod"/>
            </a:pPr>
            <a:r>
              <a:rPr lang="en-US" sz="2000" dirty="0">
                <a:effectLst/>
                <a:latin typeface="Trebuchet MS" panose="020B0603020202020204" pitchFamily="34" charset="0"/>
                <a:ea typeface="Arial" panose="020B0604020202020204" pitchFamily="34" charset="0"/>
                <a:cs typeface="Noto Sans Symbols"/>
              </a:rPr>
              <a:t>What are the key aspects of the guidelines provided by IRDAI with respect to health insurance that should be considered and deliberated in the current scenario?</a:t>
            </a:r>
          </a:p>
          <a:p>
            <a:pPr marL="457200" marR="0" lvl="0" indent="-457200">
              <a:spcBef>
                <a:spcPts val="0"/>
              </a:spcBef>
              <a:spcAft>
                <a:spcPts val="800"/>
              </a:spcAft>
              <a:buFont typeface="+mj-lt"/>
              <a:buAutoNum type="arabicPeriod"/>
            </a:pPr>
            <a:endParaRPr lang="en-US" sz="2000" dirty="0">
              <a:latin typeface="Trebuchet MS" panose="020B0603020202020204" pitchFamily="34" charset="0"/>
              <a:ea typeface="Arial" panose="020B0604020202020204" pitchFamily="34" charset="0"/>
              <a:cs typeface="Noto Sans Symbols"/>
            </a:endParaRPr>
          </a:p>
          <a:p>
            <a:pPr marL="457200" marR="0" lvl="0" indent="-457200">
              <a:spcBef>
                <a:spcPts val="0"/>
              </a:spcBef>
              <a:spcAft>
                <a:spcPts val="800"/>
              </a:spcAft>
              <a:buFont typeface="+mj-lt"/>
              <a:buAutoNum type="arabicPeriod"/>
            </a:pPr>
            <a:r>
              <a:rPr lang="en-US" sz="2000" dirty="0">
                <a:solidFill>
                  <a:srgbClr val="000000"/>
                </a:solidFill>
                <a:effectLst/>
                <a:latin typeface="Trebuchet MS" panose="020B0603020202020204" pitchFamily="34" charset="0"/>
                <a:ea typeface="Arial" panose="020B0604020202020204" pitchFamily="34" charset="0"/>
                <a:cs typeface="Noto Sans Symbols"/>
              </a:rPr>
              <a:t>Z wants to reach out to a friend who is also an Appointed Actuary of another company and discuss about the CFO’s suggestions on pricing. What are the professionalism standards provided by IAI that Z can rely on to understand the extent of help he can take from his friend?</a:t>
            </a:r>
            <a:r>
              <a:rPr lang="en-US" sz="2000" dirty="0">
                <a:solidFill>
                  <a:srgbClr val="000000"/>
                </a:solidFill>
                <a:effectLst/>
                <a:latin typeface="Trebuchet MS" panose="020B0603020202020204" pitchFamily="34" charset="0"/>
                <a:ea typeface="Arial" panose="020B0604020202020204" pitchFamily="34" charset="0"/>
              </a:rPr>
              <a:t> </a:t>
            </a:r>
          </a:p>
          <a:p>
            <a:pPr marL="457200" marR="0" lvl="0" indent="-457200">
              <a:spcBef>
                <a:spcPts val="0"/>
              </a:spcBef>
              <a:spcAft>
                <a:spcPts val="800"/>
              </a:spcAft>
              <a:buFont typeface="+mj-lt"/>
              <a:buAutoNum type="arabicPeriod"/>
            </a:pPr>
            <a:endParaRPr lang="en-US" sz="2000" dirty="0">
              <a:latin typeface="Trebuchet MS" panose="020B0603020202020204" pitchFamily="34" charset="0"/>
              <a:ea typeface="Calibri" panose="020F0502020204030204" pitchFamily="34" charset="0"/>
            </a:endParaRPr>
          </a:p>
          <a:p>
            <a:pPr marL="457200" marR="0" lvl="0" indent="-457200">
              <a:spcBef>
                <a:spcPts val="0"/>
              </a:spcBef>
              <a:spcAft>
                <a:spcPts val="800"/>
              </a:spcAft>
              <a:buFont typeface="+mj-lt"/>
              <a:buAutoNum type="arabicPeriod"/>
            </a:pPr>
            <a:r>
              <a:rPr lang="en-US" sz="2000" dirty="0">
                <a:solidFill>
                  <a:srgbClr val="000000"/>
                </a:solidFill>
                <a:effectLst/>
                <a:latin typeface="Trebuchet MS" panose="020B0603020202020204" pitchFamily="34" charset="0"/>
                <a:ea typeface="Arial" panose="020B0604020202020204" pitchFamily="34" charset="0"/>
                <a:cs typeface="Noto Sans Symbols"/>
              </a:rPr>
              <a:t>What is the role of an actuary in the preparation of marketing document? Are there any guidelines that oppose CMO’s recommendation?</a:t>
            </a:r>
          </a:p>
          <a:p>
            <a:pPr marL="457200" marR="0" lvl="0" indent="-457200">
              <a:spcBef>
                <a:spcPts val="0"/>
              </a:spcBef>
              <a:spcAft>
                <a:spcPts val="800"/>
              </a:spcAft>
              <a:buFont typeface="+mj-lt"/>
              <a:buAutoNum type="arabicPeriod"/>
            </a:pPr>
            <a:endParaRPr lang="en-US" sz="2000" dirty="0">
              <a:latin typeface="Trebuchet MS" panose="020B0603020202020204" pitchFamily="34" charset="0"/>
              <a:ea typeface="Calibri" panose="020F0502020204030204" pitchFamily="34" charset="0"/>
            </a:endParaRPr>
          </a:p>
          <a:p>
            <a:pPr marL="457200" marR="0" lvl="0" indent="-457200">
              <a:spcBef>
                <a:spcPts val="0"/>
              </a:spcBef>
              <a:spcAft>
                <a:spcPts val="800"/>
              </a:spcAft>
              <a:buFont typeface="+mj-lt"/>
              <a:buAutoNum type="arabicPeriod"/>
            </a:pPr>
            <a:r>
              <a:rPr lang="en-US" sz="2000" dirty="0">
                <a:solidFill>
                  <a:srgbClr val="000000"/>
                </a:solidFill>
                <a:effectLst/>
                <a:latin typeface="Trebuchet MS" panose="020B0603020202020204" pitchFamily="34" charset="0"/>
                <a:ea typeface="Arial" panose="020B0604020202020204" pitchFamily="34" charset="0"/>
                <a:cs typeface="Noto Sans Symbols"/>
              </a:rPr>
              <a:t>Why is Z hesitant to launch the product early to beat competition when regulatory requirements have been simplified?</a:t>
            </a:r>
            <a:endParaRPr lang="en-US" sz="2000" dirty="0">
              <a:effectLst/>
              <a:latin typeface="Trebuchet MS" panose="020B0603020202020204" pitchFamily="34" charset="0"/>
              <a:ea typeface="Noto Sans Symbols"/>
              <a:cs typeface="Noto Sans Symbols"/>
            </a:endParaRPr>
          </a:p>
          <a:p>
            <a:pPr marR="0">
              <a:spcBef>
                <a:spcPts val="0"/>
              </a:spcBef>
              <a:spcAft>
                <a:spcPts val="800"/>
              </a:spcAft>
              <a:buFont typeface="+mj-lt"/>
              <a:buAutoNum type="arabicPeriod"/>
            </a:pPr>
            <a:endParaRPr lang="en-US" sz="1600" dirty="0">
              <a:effectLst/>
              <a:latin typeface="Trebuchet MS" panose="020B0603020202020204" pitchFamily="34" charset="0"/>
              <a:ea typeface="Calibri" panose="020F0502020204030204" pitchFamily="34" charset="0"/>
            </a:endParaRPr>
          </a:p>
        </p:txBody>
      </p:sp>
    </p:spTree>
    <p:extLst>
      <p:ext uri="{BB962C8B-B14F-4D97-AF65-F5344CB8AC3E}">
        <p14:creationId xmlns:p14="http://schemas.microsoft.com/office/powerpoint/2010/main" val="6428459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78639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Professional Conduct Standards</a:t>
            </a: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59"/>
            <a:ext cx="89795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400" dirty="0">
                <a:solidFill>
                  <a:srgbClr val="000000">
                    <a:hueOff val="0"/>
                    <a:satOff val="0"/>
                    <a:lumOff val="0"/>
                    <a:alphaOff val="0"/>
                  </a:srgbClr>
                </a:solidFill>
                <a:latin typeface="Trebuchet MS" panose="020B0603020202020204" pitchFamily="34" charset="0"/>
              </a:rPr>
              <a:t>Section 6: Impartiality</a:t>
            </a: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r>
              <a:rPr lang="en-US" sz="1600" dirty="0">
                <a:solidFill>
                  <a:srgbClr val="000000">
                    <a:hueOff val="0"/>
                    <a:satOff val="0"/>
                    <a:lumOff val="0"/>
                    <a:alphaOff val="0"/>
                  </a:srgbClr>
                </a:solidFill>
                <a:latin typeface="Trebuchet MS" panose="020B0603020202020204" pitchFamily="34" charset="0"/>
              </a:rPr>
              <a:t>6.1. Actuaries must ensure that their </a:t>
            </a:r>
            <a:r>
              <a:rPr lang="en-US" sz="1600" dirty="0">
                <a:solidFill>
                  <a:schemeClr val="accent2">
                    <a:lumMod val="75000"/>
                  </a:schemeClr>
                </a:solidFill>
                <a:latin typeface="Trebuchet MS" panose="020B0603020202020204" pitchFamily="34" charset="0"/>
              </a:rPr>
              <a:t>professional judgement is not compromised</a:t>
            </a:r>
            <a:r>
              <a:rPr lang="en-US" sz="1600" dirty="0">
                <a:solidFill>
                  <a:srgbClr val="000000">
                    <a:hueOff val="0"/>
                    <a:satOff val="0"/>
                    <a:lumOff val="0"/>
                    <a:alphaOff val="0"/>
                  </a:srgbClr>
                </a:solidFill>
                <a:latin typeface="Trebuchet MS" panose="020B0603020202020204" pitchFamily="34" charset="0"/>
              </a:rPr>
              <a:t>, and is not seen to be compromised, </a:t>
            </a:r>
            <a:r>
              <a:rPr lang="en-US" sz="1600" dirty="0">
                <a:solidFill>
                  <a:schemeClr val="accent2">
                    <a:lumMod val="75000"/>
                  </a:schemeClr>
                </a:solidFill>
                <a:latin typeface="Trebuchet MS" panose="020B0603020202020204" pitchFamily="34" charset="0"/>
              </a:rPr>
              <a:t>by any bias</a:t>
            </a:r>
            <a:r>
              <a:rPr lang="en-US" sz="1600" dirty="0">
                <a:solidFill>
                  <a:srgbClr val="000000">
                    <a:hueOff val="0"/>
                    <a:satOff val="0"/>
                    <a:lumOff val="0"/>
                    <a:alphaOff val="0"/>
                  </a:srgbClr>
                </a:solidFill>
                <a:latin typeface="Trebuchet MS" panose="020B0603020202020204" pitchFamily="34" charset="0"/>
              </a:rPr>
              <a:t>, </a:t>
            </a:r>
            <a:r>
              <a:rPr lang="en-US" sz="1600" dirty="0">
                <a:solidFill>
                  <a:schemeClr val="accent2">
                    <a:lumMod val="75000"/>
                  </a:schemeClr>
                </a:solidFill>
                <a:latin typeface="Trebuchet MS" panose="020B0603020202020204" pitchFamily="34" charset="0"/>
              </a:rPr>
              <a:t>conflict of interest </a:t>
            </a:r>
            <a:r>
              <a:rPr lang="en-US" sz="1600" dirty="0">
                <a:solidFill>
                  <a:srgbClr val="000000">
                    <a:hueOff val="0"/>
                    <a:satOff val="0"/>
                    <a:lumOff val="0"/>
                    <a:alphaOff val="0"/>
                  </a:srgbClr>
                </a:solidFill>
                <a:latin typeface="Trebuchet MS" panose="020B0603020202020204" pitchFamily="34" charset="0"/>
              </a:rPr>
              <a:t>or the </a:t>
            </a:r>
            <a:r>
              <a:rPr lang="en-US" sz="1600" dirty="0">
                <a:solidFill>
                  <a:schemeClr val="accent2">
                    <a:lumMod val="75000"/>
                  </a:schemeClr>
                </a:solidFill>
                <a:latin typeface="Trebuchet MS" panose="020B0603020202020204" pitchFamily="34" charset="0"/>
              </a:rPr>
              <a:t>undue influence of others</a:t>
            </a:r>
            <a:r>
              <a:rPr lang="en-US" sz="1600" dirty="0">
                <a:solidFill>
                  <a:srgbClr val="000000">
                    <a:hueOff val="0"/>
                    <a:satOff val="0"/>
                    <a:lumOff val="0"/>
                    <a:alphaOff val="0"/>
                  </a:srgbClr>
                </a:solidFill>
                <a:latin typeface="Trebuchet MS" panose="020B0603020202020204" pitchFamily="34" charset="0"/>
              </a:rPr>
              <a:t>.</a:t>
            </a:r>
          </a:p>
          <a:p>
            <a:pPr marL="0" indent="0">
              <a:buNone/>
            </a:pPr>
            <a:endParaRPr lang="en-US" altLang="en-US" sz="1600" dirty="0">
              <a:solidFill>
                <a:schemeClr val="accent2">
                  <a:lumMod val="75000"/>
                </a:schemeClr>
              </a:solidFill>
              <a:latin typeface="Trebuchet MS" panose="020B0603020202020204" pitchFamily="34" charset="0"/>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marR="0" indent="0">
              <a:spcBef>
                <a:spcPts val="0"/>
              </a:spcBef>
              <a:spcAft>
                <a:spcPts val="600"/>
              </a:spcAft>
              <a:buNone/>
            </a:pPr>
            <a:r>
              <a:rPr lang="en-US" sz="1600" dirty="0">
                <a:solidFill>
                  <a:srgbClr val="000000">
                    <a:hueOff val="0"/>
                    <a:satOff val="0"/>
                    <a:lumOff val="0"/>
                    <a:alphaOff val="0"/>
                  </a:srgbClr>
                </a:solidFill>
                <a:latin typeface="Trebuchet MS" panose="020B0603020202020204" pitchFamily="34" charset="0"/>
              </a:rPr>
              <a:t>6.2. If there is or might </a:t>
            </a:r>
            <a:r>
              <a:rPr lang="en-US" sz="1600" dirty="0">
                <a:solidFill>
                  <a:schemeClr val="accent2">
                    <a:lumMod val="75000"/>
                  </a:schemeClr>
                </a:solidFill>
                <a:latin typeface="Trebuchet MS" panose="020B0603020202020204" pitchFamily="34" charset="0"/>
              </a:rPr>
              <a:t>appear to be a conflict of interest between two or more clients of an actuary</a:t>
            </a:r>
            <a:r>
              <a:rPr lang="en-US" sz="1600" dirty="0">
                <a:solidFill>
                  <a:srgbClr val="000000">
                    <a:hueOff val="0"/>
                    <a:satOff val="0"/>
                    <a:lumOff val="0"/>
                    <a:alphaOff val="0"/>
                  </a:srgbClr>
                </a:solidFill>
                <a:latin typeface="Trebuchet MS" panose="020B0603020202020204" pitchFamily="34" charset="0"/>
              </a:rPr>
              <a:t> or of the actuary's firm, or a conflict between a client and the actuary or the actuary's firm, </a:t>
            </a:r>
            <a:r>
              <a:rPr lang="en-US" sz="1600" dirty="0">
                <a:solidFill>
                  <a:schemeClr val="accent2">
                    <a:lumMod val="75000"/>
                  </a:schemeClr>
                </a:solidFill>
                <a:latin typeface="Trebuchet MS" panose="020B0603020202020204" pitchFamily="34" charset="0"/>
              </a:rPr>
              <a:t>the actuary must consider the nature and extent of the conflict </a:t>
            </a:r>
            <a:r>
              <a:rPr lang="en-US" sz="1600" dirty="0">
                <a:solidFill>
                  <a:srgbClr val="000000">
                    <a:hueOff val="0"/>
                    <a:satOff val="0"/>
                    <a:lumOff val="0"/>
                    <a:alphaOff val="0"/>
                  </a:srgbClr>
                </a:solidFill>
                <a:latin typeface="Trebuchet MS" panose="020B0603020202020204" pitchFamily="34" charset="0"/>
              </a:rPr>
              <a:t>and whether it is such as to </a:t>
            </a:r>
            <a:r>
              <a:rPr lang="en-US" sz="1600" dirty="0">
                <a:solidFill>
                  <a:schemeClr val="accent2">
                    <a:lumMod val="75000"/>
                  </a:schemeClr>
                </a:solidFill>
                <a:latin typeface="Trebuchet MS" panose="020B0603020202020204" pitchFamily="34" charset="0"/>
              </a:rPr>
              <a:t>make it improper for the actuary to provide actuarial services </a:t>
            </a:r>
            <a:r>
              <a:rPr lang="en-US" sz="1600" dirty="0">
                <a:solidFill>
                  <a:srgbClr val="000000">
                    <a:hueOff val="0"/>
                    <a:satOff val="0"/>
                    <a:lumOff val="0"/>
                    <a:alphaOff val="0"/>
                  </a:srgbClr>
                </a:solidFill>
                <a:latin typeface="Trebuchet MS" panose="020B0603020202020204" pitchFamily="34" charset="0"/>
              </a:rPr>
              <a:t>to one or more of the clients involved in the conflict.</a:t>
            </a:r>
            <a:endParaRPr lang="en-US" altLang="en-US" sz="16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8" name="Speech Bubble: Rectangle with Corners Rounded 7">
            <a:extLst>
              <a:ext uri="{FF2B5EF4-FFF2-40B4-BE49-F238E27FC236}">
                <a16:creationId xmlns:a16="http://schemas.microsoft.com/office/drawing/2014/main" id="{525BB8B5-82D8-ADC8-E27E-B9ECC50F6889}"/>
              </a:ext>
            </a:extLst>
          </p:cNvPr>
          <p:cNvSpPr/>
          <p:nvPr/>
        </p:nvSpPr>
        <p:spPr bwMode="auto">
          <a:xfrm>
            <a:off x="2008794" y="2819400"/>
            <a:ext cx="4064508" cy="914400"/>
          </a:xfrm>
          <a:prstGeom prst="wedgeRoundRectCallout">
            <a:avLst>
              <a:gd name="adj1" fmla="val 43420"/>
              <a:gd name="adj2" fmla="val -122539"/>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latin typeface="Trebuchet MS" panose="020B0603020202020204" pitchFamily="34" charset="0"/>
              </a:rPr>
              <a:t>Actuaries must make sure their decisions are not affected by bias, conflicts of interest, or pressure from others.</a:t>
            </a:r>
            <a:endParaRPr lang="en-GB" sz="1600" dirty="0">
              <a:latin typeface="Trebuchet MS" panose="020B0603020202020204" pitchFamily="34" charset="0"/>
            </a:endParaRPr>
          </a:p>
        </p:txBody>
      </p:sp>
      <p:sp>
        <p:nvSpPr>
          <p:cNvPr id="9" name="Speech Bubble: Rectangle with Corners Rounded 8">
            <a:extLst>
              <a:ext uri="{FF2B5EF4-FFF2-40B4-BE49-F238E27FC236}">
                <a16:creationId xmlns:a16="http://schemas.microsoft.com/office/drawing/2014/main" id="{ED777160-A551-2643-5956-31248DA38B68}"/>
              </a:ext>
            </a:extLst>
          </p:cNvPr>
          <p:cNvSpPr/>
          <p:nvPr/>
        </p:nvSpPr>
        <p:spPr bwMode="auto">
          <a:xfrm>
            <a:off x="6793992" y="2552700"/>
            <a:ext cx="4064508" cy="1447800"/>
          </a:xfrm>
          <a:prstGeom prst="wedgeRoundRectCallout">
            <a:avLst>
              <a:gd name="adj1" fmla="val -53845"/>
              <a:gd name="adj2" fmla="val 84186"/>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latin typeface="Trebuchet MS" panose="020B0603020202020204" pitchFamily="34" charset="0"/>
              </a:rPr>
              <a:t>If an actuary has or might have a conflict of interest with their clients, they need to evaluate the situation to decide if it is appropriate for the actuary to work for the client.</a:t>
            </a:r>
            <a:endParaRPr lang="en-GB" sz="1600" dirty="0">
              <a:latin typeface="Trebuchet MS" panose="020B0603020202020204" pitchFamily="34" charset="0"/>
            </a:endParaRPr>
          </a:p>
        </p:txBody>
      </p:sp>
    </p:spTree>
    <p:extLst>
      <p:ext uri="{BB962C8B-B14F-4D97-AF65-F5344CB8AC3E}">
        <p14:creationId xmlns:p14="http://schemas.microsoft.com/office/powerpoint/2010/main" val="22635325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37246" y="55562"/>
            <a:ext cx="7863954" cy="6302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200" dirty="0">
                <a:solidFill>
                  <a:srgbClr val="000000">
                    <a:hueOff val="0"/>
                    <a:satOff val="0"/>
                    <a:lumOff val="0"/>
                    <a:alphaOff val="0"/>
                  </a:srgbClr>
                </a:solidFill>
                <a:latin typeface="Trebuchet MS" panose="020B0603020202020204" pitchFamily="34" charset="0"/>
                <a:ea typeface="+mn-ea"/>
                <a:cs typeface="+mn-cs"/>
              </a:rPr>
              <a:t>Professional Conduct Standards</a:t>
            </a:r>
          </a:p>
        </p:txBody>
      </p:sp>
      <p:sp>
        <p:nvSpPr>
          <p:cNvPr id="4" name="Rectangle 3"/>
          <p:cNvSpPr txBox="1">
            <a:spLocks noChangeArrowheads="1"/>
          </p:cNvSpPr>
          <p:nvPr/>
        </p:nvSpPr>
        <p:spPr>
          <a:xfrm>
            <a:off x="1714500" y="1524000"/>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3">
            <a:extLst>
              <a:ext uri="{FF2B5EF4-FFF2-40B4-BE49-F238E27FC236}">
                <a16:creationId xmlns:a16="http://schemas.microsoft.com/office/drawing/2014/main" id="{F9B4C118-5367-EB5D-B0FE-07D5D687FE33}"/>
              </a:ext>
            </a:extLst>
          </p:cNvPr>
          <p:cNvSpPr txBox="1">
            <a:spLocks noChangeArrowheads="1"/>
          </p:cNvSpPr>
          <p:nvPr/>
        </p:nvSpPr>
        <p:spPr>
          <a:xfrm>
            <a:off x="1714500" y="1658751"/>
            <a:ext cx="8115300" cy="441689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a:p>
            <a:pPr marL="0" indent="0">
              <a:buNone/>
            </a:pPr>
            <a:endParaRPr lang="en-US" altLang="en-US" sz="2400" dirty="0">
              <a:solidFill>
                <a:srgbClr val="000000">
                  <a:hueOff val="0"/>
                  <a:satOff val="0"/>
                  <a:lumOff val="0"/>
                  <a:alphaOff val="0"/>
                </a:srgbClr>
              </a:solidFill>
              <a:latin typeface="Trebuchet MS" panose="020B0603020202020204" pitchFamily="34" charset="0"/>
            </a:endParaRPr>
          </a:p>
        </p:txBody>
      </p:sp>
      <p:sp>
        <p:nvSpPr>
          <p:cNvPr id="7" name="Rectangle 3">
            <a:extLst>
              <a:ext uri="{FF2B5EF4-FFF2-40B4-BE49-F238E27FC236}">
                <a16:creationId xmlns:a16="http://schemas.microsoft.com/office/drawing/2014/main" id="{B07D8DD3-1897-7DD9-29AA-6A49A0BFF633}"/>
              </a:ext>
            </a:extLst>
          </p:cNvPr>
          <p:cNvSpPr txBox="1">
            <a:spLocks noChangeArrowheads="1"/>
          </p:cNvSpPr>
          <p:nvPr/>
        </p:nvSpPr>
        <p:spPr>
          <a:xfrm>
            <a:off x="1764678" y="782359"/>
            <a:ext cx="8979522" cy="531093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altLang="en-US" sz="2400" dirty="0">
                <a:solidFill>
                  <a:srgbClr val="000000">
                    <a:hueOff val="0"/>
                    <a:satOff val="0"/>
                    <a:lumOff val="0"/>
                    <a:alphaOff val="0"/>
                  </a:srgbClr>
                </a:solidFill>
                <a:latin typeface="Trebuchet MS" panose="020B0603020202020204" pitchFamily="34" charset="0"/>
              </a:rPr>
              <a:t>Section 6: Impartiality</a:t>
            </a:r>
          </a:p>
          <a:p>
            <a:pPr marL="0" indent="0">
              <a:buNone/>
            </a:pPr>
            <a:endParaRPr lang="en-US" sz="1600" dirty="0">
              <a:solidFill>
                <a:srgbClr val="000000">
                  <a:hueOff val="0"/>
                  <a:satOff val="0"/>
                  <a:lumOff val="0"/>
                  <a:alphaOff val="0"/>
                </a:srgbClr>
              </a:solidFill>
              <a:latin typeface="Trebuchet MS" panose="020B0603020202020204" pitchFamily="34" charset="0"/>
            </a:endParaRPr>
          </a:p>
          <a:p>
            <a:pPr marL="0" indent="0">
              <a:buNone/>
            </a:pPr>
            <a:r>
              <a:rPr lang="en-US" sz="1600" dirty="0">
                <a:solidFill>
                  <a:srgbClr val="000000">
                    <a:hueOff val="0"/>
                    <a:satOff val="0"/>
                    <a:lumOff val="0"/>
                    <a:alphaOff val="0"/>
                  </a:srgbClr>
                </a:solidFill>
                <a:latin typeface="Trebuchet MS" panose="020B0603020202020204" pitchFamily="34" charset="0"/>
              </a:rPr>
              <a:t>6.3. In the </a:t>
            </a:r>
            <a:r>
              <a:rPr lang="en-US" sz="1600" dirty="0">
                <a:solidFill>
                  <a:schemeClr val="accent2">
                    <a:lumMod val="75000"/>
                  </a:schemeClr>
                </a:solidFill>
                <a:latin typeface="Trebuchet MS" panose="020B0603020202020204" pitchFamily="34" charset="0"/>
              </a:rPr>
              <a:t>event of any such conflict or apparent conflict of interest</a:t>
            </a:r>
            <a:r>
              <a:rPr lang="en-US" sz="1600" dirty="0">
                <a:solidFill>
                  <a:srgbClr val="000000">
                    <a:hueOff val="0"/>
                    <a:satOff val="0"/>
                    <a:lumOff val="0"/>
                    <a:alphaOff val="0"/>
                  </a:srgbClr>
                </a:solidFill>
                <a:latin typeface="Trebuchet MS" panose="020B0603020202020204" pitchFamily="34" charset="0"/>
              </a:rPr>
              <a:t>, the </a:t>
            </a:r>
            <a:r>
              <a:rPr lang="en-US" sz="1600" dirty="0">
                <a:solidFill>
                  <a:schemeClr val="accent2">
                    <a:lumMod val="75000"/>
                  </a:schemeClr>
                </a:solidFill>
                <a:latin typeface="Trebuchet MS" panose="020B0603020202020204" pitchFamily="34" charset="0"/>
              </a:rPr>
              <a:t>client</a:t>
            </a:r>
            <a:r>
              <a:rPr lang="en-US" sz="1600" dirty="0">
                <a:solidFill>
                  <a:srgbClr val="000000">
                    <a:hueOff val="0"/>
                    <a:satOff val="0"/>
                    <a:lumOff val="0"/>
                    <a:alphaOff val="0"/>
                  </a:srgbClr>
                </a:solidFill>
                <a:latin typeface="Trebuchet MS" panose="020B0603020202020204" pitchFamily="34" charset="0"/>
              </a:rPr>
              <a:t> or clients involved </a:t>
            </a:r>
            <a:r>
              <a:rPr lang="en-US" sz="1600" dirty="0">
                <a:solidFill>
                  <a:schemeClr val="accent2">
                    <a:lumMod val="75000"/>
                  </a:schemeClr>
                </a:solidFill>
                <a:latin typeface="Trebuchet MS" panose="020B0603020202020204" pitchFamily="34" charset="0"/>
              </a:rPr>
              <a:t>must be notified at the earliest opportunity </a:t>
            </a:r>
            <a:r>
              <a:rPr lang="en-US" sz="1600" dirty="0">
                <a:solidFill>
                  <a:srgbClr val="000000">
                    <a:hueOff val="0"/>
                    <a:satOff val="0"/>
                    <a:lumOff val="0"/>
                    <a:alphaOff val="0"/>
                  </a:srgbClr>
                </a:solidFill>
                <a:latin typeface="Trebuchet MS" panose="020B0603020202020204" pitchFamily="34" charset="0"/>
              </a:rPr>
              <a:t>and if any actuarial services provided to a client is, or will be, influenced by interests other than those of that client or by any constraint other than that imposed by professional guidance or other guidance, this must be disclosed in the output of the actuarial services.</a:t>
            </a:r>
          </a:p>
          <a:p>
            <a:pPr marL="0" indent="0">
              <a:buNone/>
            </a:pPr>
            <a:endParaRPr lang="en-US" altLang="en-US" sz="1600" dirty="0">
              <a:solidFill>
                <a:schemeClr val="accent2">
                  <a:lumMod val="75000"/>
                </a:schemeClr>
              </a:solidFill>
              <a:latin typeface="Trebuchet MS" panose="020B0603020202020204" pitchFamily="34" charset="0"/>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effectLst/>
              <a:latin typeface="Calibri" panose="020F0502020204030204" pitchFamily="34" charset="0"/>
              <a:ea typeface="Calibri" panose="020F0502020204030204" pitchFamily="34" charset="0"/>
              <a:cs typeface="Dubai" panose="020B0503030403030204" pitchFamily="34" charset="-78"/>
            </a:endParaRPr>
          </a:p>
          <a:p>
            <a:pPr marL="0" indent="0">
              <a:buNone/>
            </a:pPr>
            <a:endParaRPr lang="en-US" sz="1800" dirty="0">
              <a:latin typeface="Calibri" panose="020F0502020204030204" pitchFamily="34" charset="0"/>
              <a:ea typeface="Calibri" panose="020F0502020204030204" pitchFamily="34" charset="0"/>
              <a:cs typeface="Dubai" panose="020B0503030403030204" pitchFamily="34" charset="-78"/>
            </a:endParaRPr>
          </a:p>
        </p:txBody>
      </p:sp>
      <p:sp>
        <p:nvSpPr>
          <p:cNvPr id="8" name="Speech Bubble: Rectangle with Corners Rounded 7">
            <a:extLst>
              <a:ext uri="{FF2B5EF4-FFF2-40B4-BE49-F238E27FC236}">
                <a16:creationId xmlns:a16="http://schemas.microsoft.com/office/drawing/2014/main" id="{525BB8B5-82D8-ADC8-E27E-B9ECC50F6889}"/>
              </a:ext>
            </a:extLst>
          </p:cNvPr>
          <p:cNvSpPr/>
          <p:nvPr/>
        </p:nvSpPr>
        <p:spPr bwMode="auto">
          <a:xfrm>
            <a:off x="4216964" y="3276600"/>
            <a:ext cx="4074950" cy="1428871"/>
          </a:xfrm>
          <a:prstGeom prst="wedgeRoundRectCallout">
            <a:avLst>
              <a:gd name="adj1" fmla="val 1689"/>
              <a:gd name="adj2" fmla="val -89992"/>
              <a:gd name="adj3" fmla="val 16667"/>
            </a:avLst>
          </a:prstGeom>
          <a:solidFill>
            <a:schemeClr val="accent2">
              <a:lumMod val="20000"/>
              <a:lumOff val="80000"/>
            </a:schemeClr>
          </a:solidFill>
          <a:ln w="9525"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a:solidFill>
                  <a:srgbClr val="000000">
                    <a:hueOff val="0"/>
                    <a:satOff val="0"/>
                    <a:lumOff val="0"/>
                    <a:alphaOff val="0"/>
                  </a:srgbClr>
                </a:solidFill>
                <a:latin typeface="Trebuchet MS" panose="020B0603020202020204" pitchFamily="34" charset="0"/>
              </a:rPr>
              <a:t>If there is a conflict of interest, the actuary must inform the affected clients and disclose any influences or constraints affecting the actuarial services provided.</a:t>
            </a:r>
            <a:endParaRPr lang="en-GB" sz="1600" dirty="0">
              <a:solidFill>
                <a:srgbClr val="000000">
                  <a:hueOff val="0"/>
                  <a:satOff val="0"/>
                  <a:lumOff val="0"/>
                  <a:alphaOff val="0"/>
                </a:srgbClr>
              </a:solidFill>
              <a:latin typeface="Trebuchet MS" panose="020B0603020202020204" pitchFamily="34" charset="0"/>
            </a:endParaRPr>
          </a:p>
        </p:txBody>
      </p:sp>
    </p:spTree>
    <p:extLst>
      <p:ext uri="{BB962C8B-B14F-4D97-AF65-F5344CB8AC3E}">
        <p14:creationId xmlns:p14="http://schemas.microsoft.com/office/powerpoint/2010/main" val="346156594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5" name="Rectangle 168"/>
          <p:cNvSpPr>
            <a:spLocks noChangeArrowheads="1"/>
          </p:cNvSpPr>
          <p:nvPr/>
        </p:nvSpPr>
        <p:spPr bwMode="auto">
          <a:xfrm>
            <a:off x="152400" y="3467243"/>
            <a:ext cx="98298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sz="2800" b="1" dirty="0">
                <a:effectLst/>
                <a:latin typeface="Trebuchet MS" panose="020B0603020202020204" pitchFamily="34" charset="0"/>
                <a:ea typeface="Calibri" panose="020F0502020204030204" pitchFamily="34" charset="0"/>
                <a:cs typeface="Dubai" panose="020B0503030403030204" pitchFamily="34" charset="-78"/>
              </a:rPr>
              <a:t>Questions?</a:t>
            </a:r>
          </a:p>
          <a:p>
            <a:pPr algn="l"/>
            <a:endParaRPr lang="en-US" altLang="en-US" sz="2800" b="1" dirty="0">
              <a:solidFill>
                <a:schemeClr val="tx1"/>
              </a:solidFill>
              <a:latin typeface="Trebuchet MS" panose="020B0603020202020204" pitchFamily="34" charset="0"/>
              <a:ea typeface="Calibri" panose="020F0502020204030204" pitchFamily="34" charset="0"/>
              <a:cs typeface="Dubai" panose="020B0503030403030204" pitchFamily="34" charset="-78"/>
            </a:endParaRPr>
          </a:p>
          <a:p>
            <a:pPr algn="l"/>
            <a:r>
              <a:rPr lang="en-US" altLang="en-US" sz="2800" b="1" dirty="0">
                <a:solidFill>
                  <a:schemeClr val="tx1"/>
                </a:solidFill>
                <a:latin typeface="Trebuchet MS" panose="020B0603020202020204" pitchFamily="34" charset="0"/>
                <a:ea typeface="Calibri" panose="020F0502020204030204" pitchFamily="34" charset="0"/>
                <a:cs typeface="Dubai" panose="020B0503030403030204" pitchFamily="34" charset="-78"/>
              </a:rPr>
              <a:t>Thank you!</a:t>
            </a:r>
            <a:endParaRPr lang="en-US" altLang="en-US" sz="2800" b="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3597138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89916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Problem Statements (1/2)</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TextBox 6">
            <a:extLst>
              <a:ext uri="{FF2B5EF4-FFF2-40B4-BE49-F238E27FC236}">
                <a16:creationId xmlns:a16="http://schemas.microsoft.com/office/drawing/2014/main" id="{BB380EDB-27CD-4D06-F53A-A8DA33BC8F1B}"/>
              </a:ext>
            </a:extLst>
          </p:cNvPr>
          <p:cNvSpPr txBox="1"/>
          <p:nvPr/>
        </p:nvSpPr>
        <p:spPr>
          <a:xfrm>
            <a:off x="1676400" y="685800"/>
            <a:ext cx="10287000" cy="5201424"/>
          </a:xfrm>
          <a:prstGeom prst="rect">
            <a:avLst/>
          </a:prstGeom>
          <a:noFill/>
        </p:spPr>
        <p:txBody>
          <a:bodyPr wrap="square">
            <a:spAutoFit/>
          </a:bodyPr>
          <a:lstStyle/>
          <a:p>
            <a:pPr marL="457200" indent="-457200">
              <a:buFont typeface="+mj-lt"/>
              <a:buAutoNum type="arabicPeriod"/>
            </a:pPr>
            <a:r>
              <a:rPr lang="en-US" altLang="en-US" sz="2400" b="1" kern="0" dirty="0">
                <a:latin typeface="Trebuchet MS" panose="020B0603020202020204" pitchFamily="34" charset="0"/>
              </a:rPr>
              <a:t>New Retail Health Product</a:t>
            </a:r>
          </a:p>
          <a:p>
            <a:pPr marL="914400" lvl="1" indent="-457200">
              <a:buFont typeface="+mj-lt"/>
              <a:buAutoNum type="arabicPeriod"/>
            </a:pPr>
            <a:r>
              <a:rPr lang="en-US" altLang="en-US" sz="2000" dirty="0">
                <a:latin typeface="Trebuchet MS" panose="020B0603020202020204" pitchFamily="34" charset="0"/>
              </a:rPr>
              <a:t>Launch of new product</a:t>
            </a:r>
          </a:p>
          <a:p>
            <a:pPr marL="914400" lvl="1" indent="-457200">
              <a:buFont typeface="+mj-lt"/>
              <a:buAutoNum type="arabicPeriod"/>
            </a:pPr>
            <a:r>
              <a:rPr lang="en-US" altLang="en-US" sz="2000" dirty="0">
                <a:latin typeface="Trebuchet MS" panose="020B0603020202020204" pitchFamily="34" charset="0"/>
              </a:rPr>
              <a:t>Lack of experience in underwriting of sum insured more than INR 20 lakhs</a:t>
            </a:r>
          </a:p>
          <a:p>
            <a:pPr marL="914400" lvl="1" indent="-457200">
              <a:buFont typeface="+mj-lt"/>
              <a:buAutoNum type="arabicPeriod"/>
            </a:pPr>
            <a:endParaRPr lang="en-US" altLang="en-US" sz="2000" dirty="0">
              <a:latin typeface="Trebuchet MS" panose="020B0603020202020204" pitchFamily="34" charset="0"/>
            </a:endParaRPr>
          </a:p>
          <a:p>
            <a:pPr marL="457200" indent="-457200">
              <a:buFont typeface="+mj-lt"/>
              <a:buAutoNum type="arabicPeriod"/>
            </a:pPr>
            <a:r>
              <a:rPr lang="en-US" altLang="en-US" sz="2400" b="1" kern="0" dirty="0">
                <a:latin typeface="Trebuchet MS" panose="020B0603020202020204" pitchFamily="34" charset="0"/>
              </a:rPr>
              <a:t>Pricing</a:t>
            </a:r>
            <a:r>
              <a:rPr lang="en-US" altLang="en-US" sz="2400" kern="0" dirty="0">
                <a:latin typeface="Trebuchet MS" panose="020B0603020202020204" pitchFamily="34" charset="0"/>
              </a:rPr>
              <a:t> </a:t>
            </a:r>
          </a:p>
          <a:p>
            <a:pPr marL="914400" lvl="1" indent="-457200">
              <a:buFont typeface="+mj-lt"/>
              <a:buAutoNum type="arabicPeriod"/>
            </a:pPr>
            <a:r>
              <a:rPr lang="en-US" sz="2000" dirty="0">
                <a:effectLst/>
                <a:latin typeface="Trebuchet MS" panose="020B0603020202020204" pitchFamily="34" charset="0"/>
                <a:ea typeface="Arial" panose="020B0604020202020204" pitchFamily="34" charset="0"/>
              </a:rPr>
              <a:t>Lack of data and technical </a:t>
            </a:r>
            <a:r>
              <a:rPr lang="en-US" sz="2000" dirty="0">
                <a:latin typeface="Trebuchet MS" panose="020B0603020202020204" pitchFamily="34" charset="0"/>
                <a:ea typeface="Arial" panose="020B0604020202020204" pitchFamily="34" charset="0"/>
              </a:rPr>
              <a:t>basis to price the product</a:t>
            </a:r>
          </a:p>
          <a:p>
            <a:pPr marL="914400" lvl="1" indent="-457200">
              <a:buFont typeface="+mj-lt"/>
              <a:buAutoNum type="arabicPeriod"/>
            </a:pPr>
            <a:r>
              <a:rPr lang="en-US" sz="2000" dirty="0">
                <a:effectLst/>
                <a:latin typeface="Trebuchet MS" panose="020B0603020202020204" pitchFamily="34" charset="0"/>
                <a:ea typeface="Arial" panose="020B0604020202020204" pitchFamily="34" charset="0"/>
              </a:rPr>
              <a:t>Competitive pricing – </a:t>
            </a:r>
          </a:p>
          <a:p>
            <a:pPr marL="1371600" lvl="2" indent="-457200">
              <a:buFont typeface="+mj-lt"/>
              <a:buAutoNum type="arabicPeriod"/>
            </a:pPr>
            <a:r>
              <a:rPr lang="en-US" sz="1900" dirty="0">
                <a:effectLst/>
                <a:latin typeface="Trebuchet MS" panose="020B0603020202020204" pitchFamily="34" charset="0"/>
                <a:ea typeface="Arial" panose="020B0604020202020204" pitchFamily="34" charset="0"/>
              </a:rPr>
              <a:t>Using the competitor rate and apply 5% discount</a:t>
            </a:r>
          </a:p>
          <a:p>
            <a:pPr marL="1371600" lvl="2" indent="-457200">
              <a:buFont typeface="+mj-lt"/>
              <a:buAutoNum type="arabicPeriod"/>
            </a:pPr>
            <a:r>
              <a:rPr lang="en-US" sz="1900" dirty="0">
                <a:latin typeface="Trebuchet MS" panose="020B0603020202020204" pitchFamily="34" charset="0"/>
                <a:ea typeface="Arial" panose="020B0604020202020204" pitchFamily="34" charset="0"/>
              </a:rPr>
              <a:t>Use the </a:t>
            </a:r>
            <a:r>
              <a:rPr lang="en-US" sz="1900" dirty="0">
                <a:effectLst/>
                <a:latin typeface="Trebuchet MS" panose="020B0603020202020204" pitchFamily="34" charset="0"/>
                <a:ea typeface="Arial" panose="020B0604020202020204" pitchFamily="34" charset="0"/>
              </a:rPr>
              <a:t>reinsurer rate and give discount to price below competitor’s rate</a:t>
            </a:r>
          </a:p>
          <a:p>
            <a:pPr lvl="2"/>
            <a:endParaRPr lang="en-US" sz="2000" b="1" strike="sngStrike" dirty="0">
              <a:effectLst/>
              <a:latin typeface="Trebuchet MS" panose="020B0603020202020204" pitchFamily="34" charset="0"/>
              <a:ea typeface="Arial" panose="020B0604020202020204" pitchFamily="34" charset="0"/>
            </a:endParaRPr>
          </a:p>
          <a:p>
            <a:pPr marL="457200" indent="-457200">
              <a:buFont typeface="+mj-lt"/>
              <a:buAutoNum type="arabicPeriod"/>
            </a:pPr>
            <a:r>
              <a:rPr lang="en-US" altLang="en-US" sz="2400" b="1" kern="0" dirty="0">
                <a:latin typeface="Trebuchet MS" panose="020B0603020202020204" pitchFamily="34" charset="0"/>
              </a:rPr>
              <a:t>Pricing Revision</a:t>
            </a:r>
          </a:p>
          <a:p>
            <a:pPr marL="914400" lvl="1" indent="-457200">
              <a:buFont typeface="+mj-lt"/>
              <a:buAutoNum type="arabicPeriod"/>
            </a:pPr>
            <a:r>
              <a:rPr lang="en-US" sz="2000" dirty="0">
                <a:latin typeface="Trebuchet MS" panose="020B0603020202020204" pitchFamily="34" charset="0"/>
              </a:rPr>
              <a:t>Increase the premium at a later date basis the experience which emerges</a:t>
            </a:r>
          </a:p>
          <a:p>
            <a:pPr lvl="1"/>
            <a:endParaRPr lang="en-US" sz="2000" dirty="0">
              <a:latin typeface="Trebuchet MS" panose="020B0603020202020204" pitchFamily="34" charset="0"/>
            </a:endParaRPr>
          </a:p>
          <a:p>
            <a:pPr marL="457200" indent="-457200">
              <a:buFont typeface="+mj-lt"/>
              <a:buAutoNum type="arabicPeriod"/>
            </a:pPr>
            <a:r>
              <a:rPr lang="en-US" altLang="en-US" sz="2400" b="1" kern="0" dirty="0">
                <a:latin typeface="Trebuchet MS" panose="020B0603020202020204" pitchFamily="34" charset="0"/>
              </a:rPr>
              <a:t>Disclosures</a:t>
            </a:r>
          </a:p>
          <a:p>
            <a:pPr marL="914400" lvl="1" indent="-457200">
              <a:buFont typeface="+mj-lt"/>
              <a:buAutoNum type="arabicPeriod"/>
            </a:pPr>
            <a:r>
              <a:rPr lang="en-US" sz="2000" dirty="0">
                <a:latin typeface="Trebuchet MS" panose="020B0603020202020204" pitchFamily="34" charset="0"/>
              </a:rPr>
              <a:t>Non-disclosure of waiting period </a:t>
            </a:r>
            <a:r>
              <a:rPr lang="en-IN" sz="2000" dirty="0">
                <a:latin typeface="Trebuchet MS" panose="020B0603020202020204" pitchFamily="34" charset="0"/>
              </a:rPr>
              <a:t>for non-emergency international treatment</a:t>
            </a:r>
            <a:r>
              <a:rPr lang="en-US" sz="2000" dirty="0">
                <a:latin typeface="Trebuchet MS" panose="020B0603020202020204" pitchFamily="34" charset="0"/>
              </a:rPr>
              <a:t> on Customer Information Sheet (CIS) </a:t>
            </a:r>
          </a:p>
        </p:txBody>
      </p:sp>
    </p:spTree>
    <p:extLst>
      <p:ext uri="{BB962C8B-B14F-4D97-AF65-F5344CB8AC3E}">
        <p14:creationId xmlns:p14="http://schemas.microsoft.com/office/powerpoint/2010/main" val="3588870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752600" y="55562"/>
            <a:ext cx="8991600" cy="630238"/>
          </a:xfrm>
          <a:prstGeom prst="rect">
            <a:avLst/>
          </a:prstGeom>
        </p:spPr>
        <p:style>
          <a:lnRef idx="2">
            <a:schemeClr val="accent3"/>
          </a:lnRef>
          <a:fillRef idx="1">
            <a:schemeClr val="lt1"/>
          </a:fillRef>
          <a:effectRef idx="0">
            <a:schemeClr val="accent3"/>
          </a:effectRef>
          <a:fontRef idx="minor">
            <a:schemeClr val="dk1"/>
          </a:fontRef>
        </p:style>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b="1" kern="0" dirty="0">
                <a:solidFill>
                  <a:schemeClr val="tx1"/>
                </a:solidFill>
                <a:latin typeface="Trebuchet MS" panose="020B0603020202020204" pitchFamily="34" charset="0"/>
              </a:rPr>
              <a:t>Problem Statements(2/2)</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TextBox 6">
            <a:extLst>
              <a:ext uri="{FF2B5EF4-FFF2-40B4-BE49-F238E27FC236}">
                <a16:creationId xmlns:a16="http://schemas.microsoft.com/office/drawing/2014/main" id="{BB380EDB-27CD-4D06-F53A-A8DA33BC8F1B}"/>
              </a:ext>
            </a:extLst>
          </p:cNvPr>
          <p:cNvSpPr txBox="1"/>
          <p:nvPr/>
        </p:nvSpPr>
        <p:spPr>
          <a:xfrm>
            <a:off x="1676400" y="751344"/>
            <a:ext cx="10287000" cy="2985433"/>
          </a:xfrm>
          <a:prstGeom prst="rect">
            <a:avLst/>
          </a:prstGeom>
          <a:noFill/>
        </p:spPr>
        <p:txBody>
          <a:bodyPr wrap="square">
            <a:spAutoFit/>
          </a:bodyPr>
          <a:lstStyle/>
          <a:p>
            <a:pPr marL="457200" indent="-457200">
              <a:buFont typeface="+mj-lt"/>
              <a:buAutoNum type="arabicPeriod" startAt="5"/>
            </a:pPr>
            <a:r>
              <a:rPr lang="en-US" altLang="en-US" sz="2400" b="1" kern="0" dirty="0">
                <a:latin typeface="Trebuchet MS" panose="020B0603020202020204" pitchFamily="34" charset="0"/>
              </a:rPr>
              <a:t>Time to Market</a:t>
            </a:r>
          </a:p>
          <a:p>
            <a:pPr marL="914400" lvl="1" indent="-457200">
              <a:buFont typeface="+mj-lt"/>
              <a:buAutoNum type="arabicPeriod"/>
            </a:pPr>
            <a:r>
              <a:rPr lang="en-US" sz="2000" dirty="0">
                <a:latin typeface="Trebuchet MS" panose="020B0603020202020204" pitchFamily="34" charset="0"/>
              </a:rPr>
              <a:t>Provide final premium in a week</a:t>
            </a:r>
          </a:p>
          <a:p>
            <a:pPr marL="914400" lvl="1" indent="-457200">
              <a:buFont typeface="+mj-lt"/>
              <a:buAutoNum type="arabicPeriod"/>
            </a:pPr>
            <a:r>
              <a:rPr lang="en-US" sz="2000" dirty="0">
                <a:latin typeface="Trebuchet MS" panose="020B0603020202020204" pitchFamily="34" charset="0"/>
              </a:rPr>
              <a:t>Start the sale without waiting for complete documentation</a:t>
            </a:r>
          </a:p>
          <a:p>
            <a:pPr marL="914400" lvl="1" indent="-457200">
              <a:buFont typeface="+mj-lt"/>
              <a:buAutoNum type="arabicPeriod"/>
            </a:pPr>
            <a:r>
              <a:rPr lang="en-IN" sz="2000" dirty="0">
                <a:latin typeface="Trebuchet MS" panose="020B0603020202020204" pitchFamily="34" charset="0"/>
              </a:rPr>
              <a:t>Another company is also planning to launch a similar product in a month</a:t>
            </a:r>
          </a:p>
          <a:p>
            <a:pPr lvl="1"/>
            <a:endParaRPr lang="en-US" sz="2000" dirty="0">
              <a:latin typeface="Trebuchet MS" panose="020B0603020202020204" pitchFamily="34" charset="0"/>
            </a:endParaRPr>
          </a:p>
          <a:p>
            <a:pPr marL="457200" indent="-457200">
              <a:buFont typeface="+mj-lt"/>
              <a:buAutoNum type="arabicPeriod" startAt="5"/>
            </a:pPr>
            <a:r>
              <a:rPr lang="en-US" altLang="en-US" sz="2400" b="1" kern="0" dirty="0">
                <a:latin typeface="Trebuchet MS" panose="020B0603020202020204" pitchFamily="34" charset="0"/>
              </a:rPr>
              <a:t>Seeking help from another Actuary</a:t>
            </a:r>
          </a:p>
          <a:p>
            <a:pPr marL="914400" lvl="1" indent="-457200">
              <a:buFont typeface="+mj-lt"/>
              <a:buAutoNum type="arabicPeriod"/>
            </a:pPr>
            <a:r>
              <a:rPr lang="en-US" altLang="en-US" sz="2000" dirty="0">
                <a:latin typeface="Trebuchet MS" panose="020B0603020202020204" pitchFamily="34" charset="0"/>
              </a:rPr>
              <a:t>Z is considering to seek opinion of his friend, who is Appointed Actuary in other organization i.e.</a:t>
            </a:r>
          </a:p>
          <a:p>
            <a:pPr marL="1371600" lvl="2" indent="-457200">
              <a:buFont typeface="+mj-lt"/>
              <a:buAutoNum type="arabicPeriod"/>
            </a:pPr>
            <a:r>
              <a:rPr lang="en-IN" sz="2000" dirty="0">
                <a:latin typeface="Trebuchet MS" panose="020B0603020202020204" pitchFamily="34" charset="0"/>
              </a:rPr>
              <a:t>To take help from a friend who is in same profession and similar role</a:t>
            </a:r>
            <a:endParaRPr lang="en-US" sz="2000" dirty="0">
              <a:latin typeface="Trebuchet MS" panose="020B0603020202020204" pitchFamily="34" charset="0"/>
            </a:endParaRPr>
          </a:p>
        </p:txBody>
      </p:sp>
    </p:spTree>
    <p:extLst>
      <p:ext uri="{BB962C8B-B14F-4D97-AF65-F5344CB8AC3E}">
        <p14:creationId xmlns:p14="http://schemas.microsoft.com/office/powerpoint/2010/main" val="3779318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5" name="Rectangle 168"/>
          <p:cNvSpPr>
            <a:spLocks noChangeArrowheads="1"/>
          </p:cNvSpPr>
          <p:nvPr/>
        </p:nvSpPr>
        <p:spPr bwMode="auto">
          <a:xfrm>
            <a:off x="152400" y="3467243"/>
            <a:ext cx="98298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r>
              <a:rPr lang="en-US" sz="2000" b="1" dirty="0">
                <a:solidFill>
                  <a:schemeClr val="tx1"/>
                </a:solidFill>
                <a:latin typeface="Trebuchet MS" panose="020B0603020202020204" pitchFamily="34" charset="0"/>
              </a:rPr>
              <a:t>1. What are the key aspects of the guidelines provided by IRDAI with respect to health insurance that should be considered and deliberated in the current scenario?</a:t>
            </a:r>
            <a:endParaRPr lang="en-US" altLang="en-US" sz="2000" b="1"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37856989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onfidential"/>
  <p:tag name="BJHEADERFOOTERTEXTMARKING" val="Confidential"/>
</p:tagLst>
</file>

<file path=ppt/theme/theme1.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7" ma:contentTypeDescription="Create a new document." ma:contentTypeScope="" ma:versionID="eabd2f7a000823dd6d283e94be747a35">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715fc5da451e388b10589bd6a8a0a276"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280045F-A45C-4D6F-A1FC-A6424F74495F}"/>
</file>

<file path=customXml/itemProps2.xml><?xml version="1.0" encoding="utf-8"?>
<ds:datastoreItem xmlns:ds="http://schemas.openxmlformats.org/officeDocument/2006/customXml" ds:itemID="{CC5E3A3F-D021-4C30-B95A-5E9BC950DF0D}"/>
</file>

<file path=customXml/itemProps3.xml><?xml version="1.0" encoding="utf-8"?>
<ds:datastoreItem xmlns:ds="http://schemas.openxmlformats.org/officeDocument/2006/customXml" ds:itemID="{CE5DE89A-283F-4C44-9A72-5107428D32D2}"/>
</file>

<file path=docProps/app.xml><?xml version="1.0" encoding="utf-8"?>
<Properties xmlns="http://schemas.openxmlformats.org/officeDocument/2006/extended-properties" xmlns:vt="http://schemas.openxmlformats.org/officeDocument/2006/docPropsVTypes">
  <TotalTime>2839</TotalTime>
  <Words>9382</Words>
  <Application>Microsoft Office PowerPoint</Application>
  <PresentationFormat>Widescreen</PresentationFormat>
  <Paragraphs>915</Paragraphs>
  <Slides>62</Slides>
  <Notes>53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62</vt:i4>
      </vt:variant>
    </vt:vector>
  </HeadingPairs>
  <TitlesOfParts>
    <vt:vector size="73" baseType="lpstr">
      <vt:lpstr>Arial</vt:lpstr>
      <vt:lpstr>Bahamas</vt:lpstr>
      <vt:lpstr>Calibri</vt:lpstr>
      <vt:lpstr>Calibri,Bold</vt:lpstr>
      <vt:lpstr>Garamond</vt:lpstr>
      <vt:lpstr>Tahoma</vt:lpstr>
      <vt:lpstr>Times New Roman</vt:lpstr>
      <vt:lpstr>Trebuchet MS</vt:lpstr>
      <vt:lpstr>Wingdings</vt:lpstr>
      <vt:lpstr>LifeConvBirm02</vt:lpstr>
      <vt:lpstr>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Aparajita Mitra</dc:creator>
  <cp:lastModifiedBy>Vira, Akshat</cp:lastModifiedBy>
  <cp:revision>371</cp:revision>
  <dcterms:created xsi:type="dcterms:W3CDTF">2011-07-20T12:11:57Z</dcterms:created>
  <dcterms:modified xsi:type="dcterms:W3CDTF">2024-12-17T03:38:23Z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0c2fedb-0da6-4717-8531-d16a1b9930f4_Enabled">
    <vt:lpwstr>true</vt:lpwstr>
  </property>
  <property fmtid="{D5CDD505-2E9C-101B-9397-08002B2CF9AE}" pid="3" name="MSIP_Label_90c2fedb-0da6-4717-8531-d16a1b9930f4_SetDate">
    <vt:lpwstr>2024-12-02T11:50:50Z</vt:lpwstr>
  </property>
  <property fmtid="{D5CDD505-2E9C-101B-9397-08002B2CF9AE}" pid="4" name="MSIP_Label_90c2fedb-0da6-4717-8531-d16a1b9930f4_Method">
    <vt:lpwstr>Standard</vt:lpwstr>
  </property>
  <property fmtid="{D5CDD505-2E9C-101B-9397-08002B2CF9AE}" pid="5" name="MSIP_Label_90c2fedb-0da6-4717-8531-d16a1b9930f4_Name">
    <vt:lpwstr>90c2fedb-0da6-4717-8531-d16a1b9930f4</vt:lpwstr>
  </property>
  <property fmtid="{D5CDD505-2E9C-101B-9397-08002B2CF9AE}" pid="6" name="MSIP_Label_90c2fedb-0da6-4717-8531-d16a1b9930f4_SiteId">
    <vt:lpwstr>45597f60-6e37-4be7-acfb-4c9e23b261ea</vt:lpwstr>
  </property>
  <property fmtid="{D5CDD505-2E9C-101B-9397-08002B2CF9AE}" pid="7" name="MSIP_Label_90c2fedb-0da6-4717-8531-d16a1b9930f4_ActionId">
    <vt:lpwstr>3e69ed87-67d4-48ff-a000-a22cf4c34a54</vt:lpwstr>
  </property>
  <property fmtid="{D5CDD505-2E9C-101B-9397-08002B2CF9AE}" pid="8" name="MSIP_Label_90c2fedb-0da6-4717-8531-d16a1b9930f4_ContentBits">
    <vt:lpwstr>0</vt:lpwstr>
  </property>
  <property fmtid="{D5CDD505-2E9C-101B-9397-08002B2CF9AE}" pid="9" name="ContentTypeId">
    <vt:lpwstr>0x01010021AEE6B715A08048ADEE35852ECB6708</vt:lpwstr>
  </property>
  <property fmtid="{D5CDD505-2E9C-101B-9397-08002B2CF9AE}" pid="10" name="MediaServiceImageTags">
    <vt:lpwstr/>
  </property>
</Properties>
</file>