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s/slide39.xml" ContentType="application/vnd.openxmlformats-officedocument.presentationml.slide+xml"/>
  <Override PartName="/ppt/slides/slide38.xml" ContentType="application/vnd.openxmlformats-officedocument.presentationml.slide+xml"/>
  <Override PartName="/ppt/slides/slide37.xml" ContentType="application/vnd.openxmlformats-officedocument.presentationml.slide+xml"/>
  <Override PartName="/ppt/slides/slide36.xml" ContentType="application/vnd.openxmlformats-officedocument.presentationml.slide+xml"/>
  <Override PartName="/ppt/slides/slide35.xml" ContentType="application/vnd.openxmlformats-officedocument.presentationml.slide+xml"/>
  <Override PartName="/ppt/slides/slide34.xml" ContentType="application/vnd.openxmlformats-officedocument.presentationml.slide+xml"/>
  <Override PartName="/ppt/slides/slide33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11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32.xml" ContentType="application/vnd.openxmlformats-officedocument.presentationml.slide+xml"/>
  <Override PartName="/ppt/slides/slide7.xml" ContentType="application/vnd.openxmlformats-officedocument.presentationml.slide+xml"/>
  <Override PartName="/ppt/slides/slide30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31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21.xml" ContentType="application/vnd.openxmlformats-officedocument.presentationml.slide+xml"/>
  <Override PartName="/ppt/slides/slide15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8.xml" ContentType="application/vnd.openxmlformats-officedocument.presentationml.slide+xml"/>
  <Override PartName="/ppt/slides/slide22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9.xml" ContentType="application/vnd.openxmlformats-officedocument.presentationml.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6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37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9.xml" ContentType="application/vnd.openxmlformats-officedocument.presentationml.notesSlide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7.xml" ContentType="application/vnd.openxmlformats-officedocument.presentationml.notesSlide+xml"/>
  <Override PartName="/ppt/theme/theme1.xml" ContentType="application/vnd.openxmlformats-officedocument.theme+xml"/>
  <Override PartName="/ppt/theme/themeOverride25.xml" ContentType="application/vnd.openxmlformats-officedocument.themeOverride+xml"/>
  <Override PartName="/ppt/handoutMasters/handoutMaster1.xml" ContentType="application/vnd.openxmlformats-officedocument.presentationml.handoutMaster+xml"/>
  <Override PartName="/ppt/diagrams/quickStyle1.xml" ContentType="application/vnd.openxmlformats-officedocument.drawingml.diagramStyle+xml"/>
  <Override PartName="/ppt/diagrams/layout1.xml" ContentType="application/vnd.openxmlformats-officedocument.drawingml.diagramLayout+xml"/>
  <Override PartName="/ppt/theme/themeOverride6.xml" ContentType="application/vnd.openxmlformats-officedocument.themeOverride+xml"/>
  <Override PartName="/ppt/theme/themeOverride5.xml" ContentType="application/vnd.openxmlformats-officedocument.themeOverride+xml"/>
  <Override PartName="/ppt/theme/themeOverride4.xml" ContentType="application/vnd.openxmlformats-officedocument.themeOverrid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Override7.xml" ContentType="application/vnd.openxmlformats-officedocument.themeOverride+xml"/>
  <Override PartName="/ppt/notesMasters/notesMaster1.xml" ContentType="application/vnd.openxmlformats-officedocument.presentationml.notesMaster+xml"/>
  <Override PartName="/ppt/diagrams/colors2.xml" ContentType="application/vnd.openxmlformats-officedocument.drawingml.diagramColors+xml"/>
  <Override PartName="/ppt/diagrams/quickStyle2.xml" ContentType="application/vnd.openxmlformats-officedocument.drawingml.diagramStyle+xml"/>
  <Override PartName="/ppt/diagrams/layout2.xml" ContentType="application/vnd.openxmlformats-officedocument.drawingml.diagramLayout+xml"/>
  <Override PartName="/ppt/theme/themeOverride3.xml" ContentType="application/vnd.openxmlformats-officedocument.themeOverride+xml"/>
  <Override PartName="/ppt/theme/themeOverride2.xml" ContentType="application/vnd.openxmlformats-officedocument.themeOverride+xml"/>
  <Override PartName="/ppt/theme/themeOverride1.xml" ContentType="application/vnd.openxmlformats-officedocument.themeOverride+xml"/>
  <Override PartName="/ppt/theme/theme3.xml" ContentType="application/vnd.openxmlformats-officedocument.theme+xml"/>
  <Override PartName="/ppt/theme/theme2.xml" ContentType="application/vnd.openxmlformats-officedocument.theme+xml"/>
  <Override PartName="/ppt/charts/colors1.xml" ContentType="application/vnd.ms-office.chartcolorstyle+xml"/>
  <Override PartName="/ppt/charts/style1.xml" ContentType="application/vnd.ms-office.chartstyle+xml"/>
  <Override PartName="/ppt/charts/chart1.xml" ContentType="application/vnd.openxmlformats-officedocument.drawingml.chart+xml"/>
  <Override PartName="/ppt/theme/themeOverride8.xml" ContentType="application/vnd.openxmlformats-officedocument.themeOverride+xml"/>
  <Override PartName="/ppt/diagrams/drawing2.xml" ContentType="application/vnd.ms-office.drawingml.diagramDrawing+xml"/>
  <Override PartName="/ppt/theme/themeOverride9.xml" ContentType="application/vnd.openxmlformats-officedocument.themeOverride+xml"/>
  <Override PartName="/ppt/theme/themeOverride19.xml" ContentType="application/vnd.openxmlformats-officedocument.themeOverride+xml"/>
  <Override PartName="/ppt/theme/themeOverride18.xml" ContentType="application/vnd.openxmlformats-officedocument.themeOverride+xml"/>
  <Override PartName="/ppt/theme/themeOverride17.xml" ContentType="application/vnd.openxmlformats-officedocument.themeOverride+xml"/>
  <Override PartName="/ppt/theme/themeOverride16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6.xml" ContentType="application/vnd.openxmlformats-officedocument.themeOverride+xml"/>
  <Override PartName="/ppt/theme/themeOverride24.xml" ContentType="application/vnd.openxmlformats-officedocument.themeOverride+xml"/>
  <Override PartName="/ppt/theme/themeOverride23.xml" ContentType="application/vnd.openxmlformats-officedocument.themeOverride+xml"/>
  <Override PartName="/ppt/theme/themeOverride15.xml" ContentType="application/vnd.openxmlformats-officedocument.themeOverride+xml"/>
  <Override PartName="/ppt/charts/style3.xml" ContentType="application/vnd.ms-office.chartstyle+xml"/>
  <Override PartName="/ppt/charts/colors3.xml" ContentType="application/vnd.ms-office.chartcolorstyle+xml"/>
  <Override PartName="/ppt/theme/themeOverride12.xml" ContentType="application/vnd.openxmlformats-officedocument.themeOverride+xml"/>
  <Override PartName="/ppt/theme/themeOverride11.xml" ContentType="application/vnd.openxmlformats-officedocument.themeOverride+xml"/>
  <Override PartName="/ppt/theme/themeOverride10.xml" ContentType="application/vnd.openxmlformats-officedocument.themeOverride+xml"/>
  <Override PartName="/ppt/charts/chart2.xml" ContentType="application/vnd.openxmlformats-officedocument.drawingml.chart+xml"/>
  <Override PartName="/ppt/theme/themeOverride13.xml" ContentType="application/vnd.openxmlformats-officedocument.themeOverride+xml"/>
  <Override PartName="/ppt/charts/colors2.xml" ContentType="application/vnd.ms-office.chartcolorstyle+xml"/>
  <Override PartName="/ppt/charts/style2.xml" ContentType="application/vnd.ms-office.chartstyle+xml"/>
  <Override PartName="/ppt/charts/chart3.xml" ContentType="application/vnd.openxmlformats-officedocument.drawingml.chart+xml"/>
  <Override PartName="/ppt/theme/themeOverride14.xml" ContentType="application/vnd.openxmlformats-officedocument.themeOverrid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1"/>
  </p:notesMasterIdLst>
  <p:handoutMasterIdLst>
    <p:handoutMasterId r:id="rId42"/>
  </p:handoutMasterIdLst>
  <p:sldIdLst>
    <p:sldId id="261" r:id="rId2"/>
    <p:sldId id="262" r:id="rId3"/>
    <p:sldId id="273" r:id="rId4"/>
    <p:sldId id="313" r:id="rId5"/>
    <p:sldId id="281" r:id="rId6"/>
    <p:sldId id="267" r:id="rId7"/>
    <p:sldId id="272" r:id="rId8"/>
    <p:sldId id="317" r:id="rId9"/>
    <p:sldId id="277" r:id="rId10"/>
    <p:sldId id="283" r:id="rId11"/>
    <p:sldId id="314" r:id="rId12"/>
    <p:sldId id="268" r:id="rId13"/>
    <p:sldId id="263" r:id="rId14"/>
    <p:sldId id="264" r:id="rId15"/>
    <p:sldId id="266" r:id="rId16"/>
    <p:sldId id="288" r:id="rId17"/>
    <p:sldId id="315" r:id="rId18"/>
    <p:sldId id="323" r:id="rId19"/>
    <p:sldId id="286" r:id="rId20"/>
    <p:sldId id="287" r:id="rId21"/>
    <p:sldId id="289" r:id="rId22"/>
    <p:sldId id="290" r:id="rId23"/>
    <p:sldId id="291" r:id="rId24"/>
    <p:sldId id="292" r:id="rId25"/>
    <p:sldId id="304" r:id="rId26"/>
    <p:sldId id="280" r:id="rId27"/>
    <p:sldId id="278" r:id="rId28"/>
    <p:sldId id="316" r:id="rId29"/>
    <p:sldId id="321" r:id="rId30"/>
    <p:sldId id="324" r:id="rId31"/>
    <p:sldId id="325" r:id="rId32"/>
    <p:sldId id="295" r:id="rId33"/>
    <p:sldId id="296" r:id="rId34"/>
    <p:sldId id="297" r:id="rId35"/>
    <p:sldId id="298" r:id="rId36"/>
    <p:sldId id="326" r:id="rId37"/>
    <p:sldId id="327" r:id="rId38"/>
    <p:sldId id="301" r:id="rId39"/>
    <p:sldId id="322" r:id="rId4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65A0"/>
    <a:srgbClr val="11619C"/>
    <a:srgbClr val="0D5794"/>
    <a:srgbClr val="1464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48" autoAdjust="0"/>
    <p:restoredTop sz="94660"/>
  </p:normalViewPr>
  <p:slideViewPr>
    <p:cSldViewPr>
      <p:cViewPr varScale="1">
        <p:scale>
          <a:sx n="81" d="100"/>
          <a:sy n="81" d="100"/>
        </p:scale>
        <p:origin x="590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customXml" Target="../customXml/item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48" Type="http://schemas.openxmlformats.org/officeDocument/2006/relationships/customXml" Target="../customXml/item2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79059\Downloads\Surrender%20Value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Book2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920" b="0" i="0" u="sng" strike="noStrike" kern="1200" spc="0" baseline="0">
                <a:solidFill>
                  <a:schemeClr val="dk1"/>
                </a:solidFill>
                <a:latin typeface="Trebuchet MS" panose="020B0603020202020204" pitchFamily="34" charset="0"/>
                <a:ea typeface="+mn-ea"/>
                <a:cs typeface="+mn-cs"/>
              </a:defRPr>
            </a:pPr>
            <a:r>
              <a:rPr lang="en-IN" u="sng" dirty="0"/>
              <a:t>Surrender Value 2019 vs 2024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920" b="0" i="0" u="sng" strike="noStrike" kern="1200" spc="0" baseline="0">
              <a:solidFill>
                <a:schemeClr val="dk1"/>
              </a:solidFill>
              <a:latin typeface="Trebuchet MS" panose="020B0603020202020204" pitchFamily="34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2"/>
          <c:order val="2"/>
          <c:tx>
            <c:strRef>
              <c:f>Sheet1!$E$5</c:f>
              <c:strCache>
                <c:ptCount val="1"/>
                <c:pt idx="0">
                  <c:v>Total Premium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val>
            <c:numRef>
              <c:f>Sheet1!$E$6:$E$15</c:f>
              <c:numCache>
                <c:formatCode>_ * #,##0_ ;_ * \-#,##0_ ;_ * "-"??_ ;_ @_ </c:formatCode>
                <c:ptCount val="10"/>
                <c:pt idx="0">
                  <c:v>100000</c:v>
                </c:pt>
                <c:pt idx="1">
                  <c:v>200000</c:v>
                </c:pt>
                <c:pt idx="2">
                  <c:v>300000</c:v>
                </c:pt>
                <c:pt idx="3">
                  <c:v>400000</c:v>
                </c:pt>
                <c:pt idx="4">
                  <c:v>500000</c:v>
                </c:pt>
                <c:pt idx="5">
                  <c:v>500000</c:v>
                </c:pt>
                <c:pt idx="6">
                  <c:v>500000</c:v>
                </c:pt>
                <c:pt idx="7">
                  <c:v>500000</c:v>
                </c:pt>
                <c:pt idx="8">
                  <c:v>500000</c:v>
                </c:pt>
                <c:pt idx="9">
                  <c:v>500000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00F-432E-A6E9-F111DA7678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510430336"/>
        <c:axId val="410880864"/>
      </c:barChart>
      <c:lineChart>
        <c:grouping val="standard"/>
        <c:varyColors val="0"/>
        <c:ser>
          <c:idx val="0"/>
          <c:order val="0"/>
          <c:tx>
            <c:strRef>
              <c:f>Sheet1!$C$5</c:f>
              <c:strCache>
                <c:ptCount val="1"/>
                <c:pt idx="0">
                  <c:v>Surrender Value
(Under old regulations)</c:v>
                </c:pt>
              </c:strCache>
            </c:strRef>
          </c:tx>
          <c:spPr>
            <a:ln w="28575" cap="rnd">
              <a:solidFill>
                <a:schemeClr val="accent2">
                  <a:lumMod val="40000"/>
                  <a:lumOff val="60000"/>
                </a:schemeClr>
              </a:solidFill>
              <a:round/>
            </a:ln>
            <a:effectLst/>
          </c:spPr>
          <c:marker>
            <c:symbol val="none"/>
          </c:marker>
          <c:val>
            <c:numRef>
              <c:f>Sheet1!$C$6:$C$15</c:f>
              <c:numCache>
                <c:formatCode>_ * #,##0_ ;_ * \-#,##0_ ;_ * "-"??_ ;_ @_ </c:formatCode>
                <c:ptCount val="10"/>
                <c:pt idx="0">
                  <c:v>0</c:v>
                </c:pt>
                <c:pt idx="1">
                  <c:v>92000</c:v>
                </c:pt>
                <c:pt idx="2">
                  <c:v>150000</c:v>
                </c:pt>
                <c:pt idx="3">
                  <c:v>220000.00000000003</c:v>
                </c:pt>
                <c:pt idx="4">
                  <c:v>300000</c:v>
                </c:pt>
                <c:pt idx="5">
                  <c:v>330000</c:v>
                </c:pt>
                <c:pt idx="6">
                  <c:v>370000</c:v>
                </c:pt>
                <c:pt idx="7">
                  <c:v>445797</c:v>
                </c:pt>
                <c:pt idx="8">
                  <c:v>540596</c:v>
                </c:pt>
                <c:pt idx="9">
                  <c:v>658255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00F-432E-A6E9-F111DA767843}"/>
            </c:ext>
          </c:extLst>
        </c:ser>
        <c:ser>
          <c:idx val="1"/>
          <c:order val="1"/>
          <c:tx>
            <c:strRef>
              <c:f>Sheet1!$D$5</c:f>
              <c:strCache>
                <c:ptCount val="1"/>
                <c:pt idx="0">
                  <c:v>Surrender Value
(Under New regulations)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val>
            <c:numRef>
              <c:f>Sheet1!$D$6:$D$15</c:f>
              <c:numCache>
                <c:formatCode>_ * #,##0_ ;_ * \-#,##0_ ;_ * "-"??_ ;_ @_ </c:formatCode>
                <c:ptCount val="10"/>
                <c:pt idx="0">
                  <c:v>51830.014352702055</c:v>
                </c:pt>
                <c:pt idx="1">
                  <c:v>111735.87745774817</c:v>
                </c:pt>
                <c:pt idx="2">
                  <c:v>179581.3106573121</c:v>
                </c:pt>
                <c:pt idx="3">
                  <c:v>255177.16570109074</c:v>
                </c:pt>
                <c:pt idx="4">
                  <c:v>343269.49496829731</c:v>
                </c:pt>
                <c:pt idx="5">
                  <c:v>367108.42449442757</c:v>
                </c:pt>
                <c:pt idx="6">
                  <c:v>395397.22849044821</c:v>
                </c:pt>
                <c:pt idx="7">
                  <c:v>476428.12392843119</c:v>
                </c:pt>
                <c:pt idx="8">
                  <c:v>564129.76712452073</c:v>
                </c:pt>
                <c:pt idx="9">
                  <c:v>672155.9092325581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00F-432E-A6E9-F111DA7678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10430336"/>
        <c:axId val="410880864"/>
      </c:lineChart>
      <c:catAx>
        <c:axId val="510430336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dk1"/>
                </a:solidFill>
                <a:latin typeface="Trebuchet MS" panose="020B0603020202020204" pitchFamily="34" charset="0"/>
                <a:ea typeface="+mn-ea"/>
                <a:cs typeface="+mn-cs"/>
              </a:defRPr>
            </a:pPr>
            <a:endParaRPr lang="en-US"/>
          </a:p>
        </c:txPr>
        <c:crossAx val="410880864"/>
        <c:crosses val="autoZero"/>
        <c:auto val="1"/>
        <c:lblAlgn val="ctr"/>
        <c:lblOffset val="100"/>
        <c:noMultiLvlLbl val="0"/>
      </c:catAx>
      <c:valAx>
        <c:axId val="410880864"/>
        <c:scaling>
          <c:orientation val="minMax"/>
        </c:scaling>
        <c:delete val="0"/>
        <c:axPos val="l"/>
        <c:numFmt formatCode="_ * #,##0_ ;_ * \-#,##0_ ;_ * &quot;-&quot;??_ ;_ @_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dk1"/>
                </a:solidFill>
                <a:latin typeface="Trebuchet MS" panose="020B0603020202020204" pitchFamily="34" charset="0"/>
                <a:ea typeface="+mn-ea"/>
                <a:cs typeface="+mn-cs"/>
              </a:defRPr>
            </a:pPr>
            <a:endParaRPr lang="en-US"/>
          </a:p>
        </c:txPr>
        <c:crossAx val="5104303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dk1"/>
              </a:solidFill>
              <a:latin typeface="Trebuchet MS" panose="020B0603020202020204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lt1"/>
    </a:solidFill>
    <a:ln w="25400" cap="flat" cmpd="sng" algn="ctr">
      <a:solidFill>
        <a:schemeClr val="accent4"/>
      </a:solidFill>
      <a:prstDash val="solid"/>
    </a:ln>
    <a:effectLst/>
  </c:spPr>
  <c:txPr>
    <a:bodyPr/>
    <a:lstStyle/>
    <a:p>
      <a:pPr>
        <a:defRPr sz="1600">
          <a:solidFill>
            <a:schemeClr val="dk1"/>
          </a:solidFill>
          <a:latin typeface="Trebuchet MS" panose="020B0603020202020204" pitchFamily="34" charset="0"/>
          <a:ea typeface="+mn-ea"/>
          <a:cs typeface="+mn-cs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Sheet1!$D$3</c:f>
              <c:strCache>
                <c:ptCount val="1"/>
                <c:pt idx="0">
                  <c:v>New Business Surplus</c:v>
                </c:pt>
              </c:strCache>
            </c:strRef>
          </c:tx>
          <c:spPr>
            <a:solidFill>
              <a:srgbClr val="B0ADAC"/>
            </a:solidFill>
            <a:ln w="9525">
              <a:solidFill>
                <a:schemeClr val="tx1"/>
              </a:solidFill>
            </a:ln>
            <a:effectLst/>
          </c:spPr>
          <c:invertIfNegative val="0"/>
          <c:cat>
            <c:strRef>
              <c:f>Sheet1!$C$4:$C$7</c:f>
              <c:strCache>
                <c:ptCount val="4"/>
                <c:pt idx="0">
                  <c:v>ULIP</c:v>
                </c:pt>
                <c:pt idx="1">
                  <c:v>Participating
Product</c:v>
                </c:pt>
                <c:pt idx="2">
                  <c:v>Non-Participating
Product</c:v>
                </c:pt>
                <c:pt idx="3">
                  <c:v>Term Product</c:v>
                </c:pt>
              </c:strCache>
            </c:strRef>
          </c:cat>
          <c:val>
            <c:numRef>
              <c:f>Sheet1!$D$4:$D$7</c:f>
              <c:numCache>
                <c:formatCode>0%</c:formatCode>
                <c:ptCount val="4"/>
                <c:pt idx="0">
                  <c:v>-0.1</c:v>
                </c:pt>
                <c:pt idx="1">
                  <c:v>0.45</c:v>
                </c:pt>
                <c:pt idx="2">
                  <c:v>0.25</c:v>
                </c:pt>
                <c:pt idx="3">
                  <c:v>-0.3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AEF-4485-A823-21A08BA9E6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8"/>
        <c:axId val="8161456"/>
        <c:axId val="8159056"/>
      </c:barChart>
      <c:lineChart>
        <c:grouping val="standard"/>
        <c:varyColors val="0"/>
        <c:ser>
          <c:idx val="1"/>
          <c:order val="1"/>
          <c:tx>
            <c:strRef>
              <c:f>Sheet1!$E$3</c:f>
              <c:strCache>
                <c:ptCount val="1"/>
                <c:pt idx="0">
                  <c:v>Solvency Requirment</c:v>
                </c:pt>
              </c:strCache>
            </c:strRef>
          </c:tx>
          <c:spPr>
            <a:ln w="6350" cap="rnd">
              <a:solidFill>
                <a:schemeClr val="tx1"/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chemeClr val="tx1"/>
              </a:solidFill>
              <a:ln w="0">
                <a:solidFill>
                  <a:schemeClr val="tx1"/>
                </a:solidFill>
              </a:ln>
              <a:effectLst/>
            </c:spPr>
          </c:marker>
          <c:cat>
            <c:strRef>
              <c:f>Sheet1!$C$4:$C$7</c:f>
              <c:strCache>
                <c:ptCount val="4"/>
                <c:pt idx="0">
                  <c:v>ULIP</c:v>
                </c:pt>
                <c:pt idx="1">
                  <c:v>Participating
Product</c:v>
                </c:pt>
                <c:pt idx="2">
                  <c:v>Non-Participating
Product</c:v>
                </c:pt>
                <c:pt idx="3">
                  <c:v>Term Product</c:v>
                </c:pt>
              </c:strCache>
            </c:strRef>
          </c:cat>
          <c:val>
            <c:numRef>
              <c:f>Sheet1!$E$4:$E$7</c:f>
              <c:numCache>
                <c:formatCode>0%</c:formatCode>
                <c:ptCount val="4"/>
                <c:pt idx="0">
                  <c:v>0.1</c:v>
                </c:pt>
                <c:pt idx="1">
                  <c:v>0.2</c:v>
                </c:pt>
                <c:pt idx="2">
                  <c:v>0.28000000000000003</c:v>
                </c:pt>
                <c:pt idx="3">
                  <c:v>0.37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AEF-4485-A823-21A08BA9E6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161456"/>
        <c:axId val="8159056"/>
      </c:lineChart>
      <c:catAx>
        <c:axId val="81614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rgbClr val="1C5C88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159056"/>
        <c:crosses val="autoZero"/>
        <c:auto val="1"/>
        <c:lblAlgn val="ctr"/>
        <c:lblOffset val="100"/>
        <c:noMultiLvlLbl val="0"/>
      </c:catAx>
      <c:valAx>
        <c:axId val="8159056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816145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000">
          <a:solidFill>
            <a:srgbClr val="1C5C88"/>
          </a:solidFill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ofPieChart>
        <c:ofPieType val="pie"/>
        <c:varyColors val="1"/>
        <c:ser>
          <c:idx val="0"/>
          <c:order val="0"/>
          <c:dPt>
            <c:idx val="0"/>
            <c:bubble3D val="0"/>
            <c:spPr>
              <a:solidFill>
                <a:schemeClr val="accent1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659-4C15-BCEF-70B1757C1B91}"/>
              </c:ext>
            </c:extLst>
          </c:dPt>
          <c:dPt>
            <c:idx val="1"/>
            <c:bubble3D val="0"/>
            <c:spPr>
              <a:solidFill>
                <a:schemeClr val="accent3">
                  <a:lumMod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659-4C15-BCEF-70B1757C1B91}"/>
              </c:ext>
            </c:extLst>
          </c:dPt>
          <c:dPt>
            <c:idx val="2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659-4C15-BCEF-70B1757C1B91}"/>
              </c:ext>
            </c:extLst>
          </c:dPt>
          <c:dPt>
            <c:idx val="3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9659-4C15-BCEF-70B1757C1B91}"/>
              </c:ext>
            </c:extLst>
          </c:dPt>
          <c:dPt>
            <c:idx val="4"/>
            <c:bubble3D val="0"/>
            <c:spPr>
              <a:solidFill>
                <a:schemeClr val="accent2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9659-4C15-BCEF-70B1757C1B91}"/>
              </c:ext>
            </c:extLst>
          </c:dPt>
          <c:dLbls>
            <c:dLbl>
              <c:idx val="0"/>
              <c:layout>
                <c:manualLayout>
                  <c:x val="2.0610611078548057E-3"/>
                  <c:y val="0.15478691062897723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659-4C15-BCEF-70B1757C1B91}"/>
                </c:ext>
              </c:extLst>
            </c:dLbl>
            <c:dLbl>
              <c:idx val="2"/>
              <c:layout>
                <c:manualLayout>
                  <c:x val="0.31264880613479823"/>
                  <c:y val="-0.14612662625804868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659-4C15-BCEF-70B1757C1B91}"/>
                </c:ext>
              </c:extLst>
            </c:dLbl>
            <c:dLbl>
              <c:idx val="3"/>
              <c:layout>
                <c:manualLayout>
                  <c:x val="-1.1870793378550454E-4"/>
                  <c:y val="0.11662418097018448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659-4C15-BCEF-70B1757C1B91}"/>
                </c:ext>
              </c:extLst>
            </c:dLbl>
            <c:dLbl>
              <c:idx val="4"/>
              <c:layout>
                <c:manualLayout>
                  <c:x val="-2.4315376419531718E-2"/>
                  <c:y val="-0.14520364810513794"/>
                </c:manualLayout>
              </c:layout>
              <c:tx>
                <c:rich>
                  <a:bodyPr/>
                  <a:lstStyle/>
                  <a:p>
                    <a:fld id="{FA1F1E7A-829C-485D-9C6F-367C64C3DAE0}" type="CATEGORYNAME">
                      <a:rPr lang="en-US"/>
                      <a:pPr/>
                      <a:t>[CATEGORY NAME]</a:t>
                    </a:fld>
                    <a:r>
                      <a:rPr lang="en-US"/>
                      <a:t>s</a:t>
                    </a:r>
                    <a:r>
                      <a:rPr lang="en-US" baseline="0"/>
                      <a:t>, </a:t>
                    </a:r>
                    <a:fld id="{BD7CCB14-5065-457E-ABE1-1FEBA94DCA76}" type="VALUE">
                      <a:rPr lang="en-US" baseline="0"/>
                      <a:pPr/>
                      <a:t>[VALUE]</a:t>
                    </a:fld>
                    <a:endParaRPr lang="en-US" baseline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9659-4C15-BCEF-70B1757C1B9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Trebuchet MS" panose="020B0603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Sheet1!$C$3:$C$6</c:f>
              <c:strCache>
                <c:ptCount val="4"/>
                <c:pt idx="0">
                  <c:v>Government Securities</c:v>
                </c:pt>
                <c:pt idx="1">
                  <c:v>Infrastructure and Housing Sector</c:v>
                </c:pt>
                <c:pt idx="2">
                  <c:v>Equity</c:v>
                </c:pt>
                <c:pt idx="3">
                  <c:v>Liquid investments</c:v>
                </c:pt>
              </c:strCache>
            </c:strRef>
          </c:cat>
          <c:val>
            <c:numRef>
              <c:f>Sheet1!$D$3:$D$6</c:f>
              <c:numCache>
                <c:formatCode>0%</c:formatCode>
                <c:ptCount val="4"/>
                <c:pt idx="0">
                  <c:v>0.55000000000000004</c:v>
                </c:pt>
                <c:pt idx="1">
                  <c:v>0.15</c:v>
                </c:pt>
                <c:pt idx="2">
                  <c:v>0.25</c:v>
                </c:pt>
                <c:pt idx="3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9659-4C15-BCEF-70B1757C1B91}"/>
            </c:ext>
          </c:extLst>
        </c:ser>
        <c:dLbls>
          <c:dLblPos val="bestFit"/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gapWidth val="100"/>
        <c:secondPieSize val="75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4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EBE0582-E8C0-4704-99B6-E8707EE1ECE8}" type="doc">
      <dgm:prSet loTypeId="urn:microsoft.com/office/officeart/2005/8/layout/cycle4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DEDFD66-16C8-4F05-AA84-D855EF783BD9}">
      <dgm:prSet phldrT="[Text]" custT="1"/>
      <dgm:spPr>
        <a:solidFill>
          <a:srgbClr val="B4B0B0"/>
        </a:solidFill>
        <a:ln w="28575">
          <a:solidFill>
            <a:srgbClr val="1C5C88"/>
          </a:solidFill>
        </a:ln>
      </dgm:spPr>
      <dgm:t>
        <a:bodyPr/>
        <a:lstStyle/>
        <a:p>
          <a:r>
            <a:rPr lang="en-US" sz="1600" b="1" dirty="0">
              <a:latin typeface="Trebuchet MS" panose="020B0603020202020204" pitchFamily="34" charset="0"/>
            </a:rPr>
            <a:t>Product</a:t>
          </a:r>
          <a:endParaRPr lang="en-US" sz="1800" b="1" dirty="0">
            <a:latin typeface="Trebuchet MS" panose="020B0603020202020204" pitchFamily="34" charset="0"/>
          </a:endParaRPr>
        </a:p>
        <a:p>
          <a:r>
            <a:rPr lang="en-US" sz="1600" b="1" dirty="0">
              <a:latin typeface="Trebuchet MS" panose="020B0603020202020204" pitchFamily="34" charset="0"/>
            </a:rPr>
            <a:t>Development</a:t>
          </a:r>
          <a:endParaRPr lang="en-US" sz="1800" b="1" dirty="0">
            <a:latin typeface="Trebuchet MS" panose="020B0603020202020204" pitchFamily="34" charset="0"/>
          </a:endParaRPr>
        </a:p>
      </dgm:t>
    </dgm:pt>
    <dgm:pt modelId="{56F14869-5BA6-43D7-B1CD-F3359C2247B0}" type="parTrans" cxnId="{3EF5487B-E786-464B-8903-D03B30BA2B13}">
      <dgm:prSet/>
      <dgm:spPr/>
      <dgm:t>
        <a:bodyPr/>
        <a:lstStyle/>
        <a:p>
          <a:endParaRPr lang="en-US"/>
        </a:p>
      </dgm:t>
    </dgm:pt>
    <dgm:pt modelId="{90F9E512-F797-4C57-99BF-8BF7441FCB06}" type="sibTrans" cxnId="{3EF5487B-E786-464B-8903-D03B30BA2B13}">
      <dgm:prSet/>
      <dgm:spPr/>
      <dgm:t>
        <a:bodyPr/>
        <a:lstStyle/>
        <a:p>
          <a:endParaRPr lang="en-US"/>
        </a:p>
      </dgm:t>
    </dgm:pt>
    <dgm:pt modelId="{21CAEDA7-1624-4F0A-97D0-17EC811EB963}">
      <dgm:prSet phldrT="[Text]" custT="1"/>
      <dgm:spPr>
        <a:ln>
          <a:solidFill>
            <a:srgbClr val="1C5C88"/>
          </a:solidFill>
        </a:ln>
      </dgm:spPr>
      <dgm:t>
        <a:bodyPr/>
        <a:lstStyle/>
        <a:p>
          <a:r>
            <a:rPr lang="en-US" sz="1400" dirty="0">
              <a:latin typeface="Trebuchet MS" panose="020B0603020202020204" pitchFamily="34" charset="0"/>
            </a:rPr>
            <a:t>Simple, low risk traditional products with high growth potential</a:t>
          </a:r>
        </a:p>
      </dgm:t>
    </dgm:pt>
    <dgm:pt modelId="{AE12DAA1-62D4-482F-B866-2D3D7AC5D9D6}" type="parTrans" cxnId="{3BE399BC-392D-46E9-9436-2915A2BED213}">
      <dgm:prSet/>
      <dgm:spPr/>
      <dgm:t>
        <a:bodyPr/>
        <a:lstStyle/>
        <a:p>
          <a:endParaRPr lang="en-US"/>
        </a:p>
      </dgm:t>
    </dgm:pt>
    <dgm:pt modelId="{273E3E4C-4F40-4A42-8806-F7A02B6A28C6}" type="sibTrans" cxnId="{3BE399BC-392D-46E9-9436-2915A2BED213}">
      <dgm:prSet/>
      <dgm:spPr/>
      <dgm:t>
        <a:bodyPr/>
        <a:lstStyle/>
        <a:p>
          <a:endParaRPr lang="en-US"/>
        </a:p>
      </dgm:t>
    </dgm:pt>
    <dgm:pt modelId="{B5E3A581-6DF1-492C-9FE6-38F372FD0669}">
      <dgm:prSet phldrT="[Text]" custT="1"/>
      <dgm:spPr>
        <a:ln>
          <a:solidFill>
            <a:srgbClr val="1C5C88"/>
          </a:solidFill>
        </a:ln>
      </dgm:spPr>
      <dgm:t>
        <a:bodyPr/>
        <a:lstStyle/>
        <a:p>
          <a:r>
            <a:rPr lang="en-US" sz="1400" dirty="0">
              <a:latin typeface="Trebuchet MS" panose="020B0603020202020204" pitchFamily="34" charset="0"/>
            </a:rPr>
            <a:t>Innovative features to enhance marketability</a:t>
          </a:r>
        </a:p>
      </dgm:t>
    </dgm:pt>
    <dgm:pt modelId="{D14A7C4A-3743-44FD-B03A-4166BD2C7F82}" type="parTrans" cxnId="{F680EDBE-7B9D-4CC6-9E50-97BADA2D176F}">
      <dgm:prSet/>
      <dgm:spPr/>
      <dgm:t>
        <a:bodyPr/>
        <a:lstStyle/>
        <a:p>
          <a:endParaRPr lang="en-US"/>
        </a:p>
      </dgm:t>
    </dgm:pt>
    <dgm:pt modelId="{48A0CC04-EBAA-4A9A-9FFC-55A27137008C}" type="sibTrans" cxnId="{F680EDBE-7B9D-4CC6-9E50-97BADA2D176F}">
      <dgm:prSet/>
      <dgm:spPr/>
      <dgm:t>
        <a:bodyPr/>
        <a:lstStyle/>
        <a:p>
          <a:endParaRPr lang="en-US"/>
        </a:p>
      </dgm:t>
    </dgm:pt>
    <dgm:pt modelId="{3C77C166-0F3F-4628-8D4D-57EB779C90BC}">
      <dgm:prSet phldrT="[Text]" custT="1"/>
      <dgm:spPr>
        <a:solidFill>
          <a:srgbClr val="B4B0B0"/>
        </a:solidFill>
        <a:ln w="28575">
          <a:solidFill>
            <a:srgbClr val="1C5C88"/>
          </a:solidFill>
        </a:ln>
      </dgm:spPr>
      <dgm:t>
        <a:bodyPr/>
        <a:lstStyle/>
        <a:p>
          <a:r>
            <a:rPr lang="en-US" sz="1600" b="1" dirty="0">
              <a:latin typeface="Trebuchet MS" panose="020B0603020202020204" pitchFamily="34" charset="0"/>
            </a:rPr>
            <a:t>Profitability</a:t>
          </a:r>
          <a:endParaRPr lang="en-US" sz="1800" b="1" dirty="0">
            <a:latin typeface="Trebuchet MS" panose="020B0603020202020204" pitchFamily="34" charset="0"/>
          </a:endParaRPr>
        </a:p>
      </dgm:t>
    </dgm:pt>
    <dgm:pt modelId="{46FE8526-459F-4FB7-8B8B-9D6672DEFCD2}" type="parTrans" cxnId="{D3450D63-EE2C-4545-AAE8-892C8B606E12}">
      <dgm:prSet/>
      <dgm:spPr/>
      <dgm:t>
        <a:bodyPr/>
        <a:lstStyle/>
        <a:p>
          <a:endParaRPr lang="en-US"/>
        </a:p>
      </dgm:t>
    </dgm:pt>
    <dgm:pt modelId="{BBC235F9-8536-4927-9160-0FD9E8A64517}" type="sibTrans" cxnId="{D3450D63-EE2C-4545-AAE8-892C8B606E12}">
      <dgm:prSet/>
      <dgm:spPr/>
      <dgm:t>
        <a:bodyPr/>
        <a:lstStyle/>
        <a:p>
          <a:endParaRPr lang="en-US"/>
        </a:p>
      </dgm:t>
    </dgm:pt>
    <dgm:pt modelId="{E9E447DC-5802-43AE-ACB5-17A6BD086B9B}">
      <dgm:prSet phldrT="[Text]" custT="1"/>
      <dgm:spPr>
        <a:ln>
          <a:solidFill>
            <a:srgbClr val="1C5C88"/>
          </a:solidFill>
        </a:ln>
      </dgm:spPr>
      <dgm:t>
        <a:bodyPr/>
        <a:lstStyle/>
        <a:p>
          <a:r>
            <a:rPr lang="en-US" sz="1400" dirty="0">
              <a:latin typeface="Trebuchet MS" panose="020B0603020202020204" pitchFamily="34" charset="0"/>
            </a:rPr>
            <a:t>Prioritize VNB and NB Strain while product development</a:t>
          </a:r>
        </a:p>
      </dgm:t>
    </dgm:pt>
    <dgm:pt modelId="{89F6F52B-EDBD-4DE9-A6AB-81EFB608D348}" type="parTrans" cxnId="{06E0D033-0046-4A7B-86F8-508D798B1922}">
      <dgm:prSet/>
      <dgm:spPr/>
      <dgm:t>
        <a:bodyPr/>
        <a:lstStyle/>
        <a:p>
          <a:endParaRPr lang="en-US"/>
        </a:p>
      </dgm:t>
    </dgm:pt>
    <dgm:pt modelId="{C74B9B9F-086F-4812-9E10-36A2E55DFD3E}" type="sibTrans" cxnId="{06E0D033-0046-4A7B-86F8-508D798B1922}">
      <dgm:prSet/>
      <dgm:spPr/>
      <dgm:t>
        <a:bodyPr/>
        <a:lstStyle/>
        <a:p>
          <a:endParaRPr lang="en-US"/>
        </a:p>
      </dgm:t>
    </dgm:pt>
    <dgm:pt modelId="{B32AAEDB-7973-4165-B650-C5ACD4E328A4}">
      <dgm:prSet phldrT="[Text]" custT="1"/>
      <dgm:spPr>
        <a:ln>
          <a:solidFill>
            <a:srgbClr val="1C5C88"/>
          </a:solidFill>
        </a:ln>
      </dgm:spPr>
      <dgm:t>
        <a:bodyPr/>
        <a:lstStyle/>
        <a:p>
          <a:r>
            <a:rPr lang="en-US" sz="1400" dirty="0">
              <a:latin typeface="Trebuchet MS" panose="020B0603020202020204" pitchFamily="34" charset="0"/>
            </a:rPr>
            <a:t>Optimal utilization of available capital</a:t>
          </a:r>
        </a:p>
      </dgm:t>
    </dgm:pt>
    <dgm:pt modelId="{A552607F-FA2C-44A3-9B73-D305B2972E63}" type="parTrans" cxnId="{24C829E9-262F-499E-BAEF-781EA8DB84DE}">
      <dgm:prSet/>
      <dgm:spPr/>
      <dgm:t>
        <a:bodyPr/>
        <a:lstStyle/>
        <a:p>
          <a:endParaRPr lang="en-US"/>
        </a:p>
      </dgm:t>
    </dgm:pt>
    <dgm:pt modelId="{334DEE3C-4EAD-4251-917A-2813F149D807}" type="sibTrans" cxnId="{24C829E9-262F-499E-BAEF-781EA8DB84DE}">
      <dgm:prSet/>
      <dgm:spPr/>
      <dgm:t>
        <a:bodyPr/>
        <a:lstStyle/>
        <a:p>
          <a:endParaRPr lang="en-US"/>
        </a:p>
      </dgm:t>
    </dgm:pt>
    <dgm:pt modelId="{B6074A29-BFD0-49AC-AC7D-6DB667EDA9FF}">
      <dgm:prSet phldrT="[Text]" custT="1"/>
      <dgm:spPr>
        <a:solidFill>
          <a:srgbClr val="B4B0B0"/>
        </a:solidFill>
        <a:ln w="28575">
          <a:solidFill>
            <a:srgbClr val="1C5C88"/>
          </a:solidFill>
        </a:ln>
      </dgm:spPr>
      <dgm:t>
        <a:bodyPr/>
        <a:lstStyle/>
        <a:p>
          <a:r>
            <a:rPr lang="en-US" sz="1600" b="1" dirty="0">
              <a:latin typeface="Trebuchet MS" panose="020B0603020202020204" pitchFamily="34" charset="0"/>
            </a:rPr>
            <a:t>Investment</a:t>
          </a:r>
          <a:endParaRPr lang="en-US" sz="1800" b="1" dirty="0">
            <a:latin typeface="Trebuchet MS" panose="020B0603020202020204" pitchFamily="34" charset="0"/>
          </a:endParaRPr>
        </a:p>
      </dgm:t>
    </dgm:pt>
    <dgm:pt modelId="{4DB49036-E5EF-4AF9-8E53-0E40BD9098AC}" type="parTrans" cxnId="{B29F3373-1B1D-4AAF-84CB-789FE473B37F}">
      <dgm:prSet/>
      <dgm:spPr/>
      <dgm:t>
        <a:bodyPr/>
        <a:lstStyle/>
        <a:p>
          <a:endParaRPr lang="en-US"/>
        </a:p>
      </dgm:t>
    </dgm:pt>
    <dgm:pt modelId="{0AD88F2F-AD01-4EC6-B8B3-8E4CD48FF96F}" type="sibTrans" cxnId="{B29F3373-1B1D-4AAF-84CB-789FE473B37F}">
      <dgm:prSet/>
      <dgm:spPr/>
      <dgm:t>
        <a:bodyPr/>
        <a:lstStyle/>
        <a:p>
          <a:endParaRPr lang="en-US"/>
        </a:p>
      </dgm:t>
    </dgm:pt>
    <dgm:pt modelId="{2082663F-F328-4289-AE22-DC26C71CAEAC}">
      <dgm:prSet phldrT="[Text]" custT="1"/>
      <dgm:spPr>
        <a:solidFill>
          <a:srgbClr val="B4B0B0"/>
        </a:solidFill>
        <a:ln w="28575">
          <a:solidFill>
            <a:srgbClr val="1C5C88"/>
          </a:solidFill>
        </a:ln>
      </dgm:spPr>
      <dgm:t>
        <a:bodyPr/>
        <a:lstStyle/>
        <a:p>
          <a:r>
            <a:rPr lang="en-US" sz="1600" b="1" dirty="0">
              <a:latin typeface="Trebuchet MS" panose="020B0603020202020204" pitchFamily="34" charset="0"/>
            </a:rPr>
            <a:t>Distribution</a:t>
          </a:r>
          <a:r>
            <a:rPr lang="en-US" sz="1800" b="1" dirty="0">
              <a:latin typeface="Trebuchet MS" panose="020B0603020202020204" pitchFamily="34" charset="0"/>
            </a:rPr>
            <a:t> </a:t>
          </a:r>
          <a:r>
            <a:rPr lang="en-US" sz="1600" b="1" dirty="0">
              <a:latin typeface="Trebuchet MS" panose="020B0603020202020204" pitchFamily="34" charset="0"/>
            </a:rPr>
            <a:t>Channel</a:t>
          </a:r>
          <a:endParaRPr lang="en-US" sz="1800" b="1" dirty="0">
            <a:latin typeface="Trebuchet MS" panose="020B0603020202020204" pitchFamily="34" charset="0"/>
          </a:endParaRPr>
        </a:p>
      </dgm:t>
    </dgm:pt>
    <dgm:pt modelId="{81332139-26A2-4F1A-AE09-C180E952B961}" type="parTrans" cxnId="{6C234BBE-1498-4CD1-923B-D8B6419A3AE6}">
      <dgm:prSet/>
      <dgm:spPr/>
      <dgm:t>
        <a:bodyPr/>
        <a:lstStyle/>
        <a:p>
          <a:endParaRPr lang="en-US"/>
        </a:p>
      </dgm:t>
    </dgm:pt>
    <dgm:pt modelId="{848E6567-D94B-48C6-BD23-B602E1017795}" type="sibTrans" cxnId="{6C234BBE-1498-4CD1-923B-D8B6419A3AE6}">
      <dgm:prSet/>
      <dgm:spPr/>
      <dgm:t>
        <a:bodyPr/>
        <a:lstStyle/>
        <a:p>
          <a:endParaRPr lang="en-US"/>
        </a:p>
      </dgm:t>
    </dgm:pt>
    <dgm:pt modelId="{6D77DF20-9162-48C5-9104-A04E67F25A11}">
      <dgm:prSet phldrT="[Text]" custT="1"/>
      <dgm:spPr>
        <a:ln>
          <a:solidFill>
            <a:srgbClr val="1C5C88"/>
          </a:solidFill>
        </a:ln>
      </dgm:spPr>
      <dgm:t>
        <a:bodyPr/>
        <a:lstStyle/>
        <a:p>
          <a:r>
            <a:rPr lang="en-US" sz="1400" dirty="0">
              <a:latin typeface="Trebuchet MS" panose="020B0603020202020204" pitchFamily="34" charset="0"/>
            </a:rPr>
            <a:t>Review &amp; realign the distribution strategy to ensure consistency with the company’s overall objectives.</a:t>
          </a:r>
        </a:p>
      </dgm:t>
    </dgm:pt>
    <dgm:pt modelId="{620BB75A-5BEC-485C-990B-B29D67F57435}" type="parTrans" cxnId="{6141E7F0-6289-49AA-906A-75312BD313B2}">
      <dgm:prSet/>
      <dgm:spPr/>
      <dgm:t>
        <a:bodyPr/>
        <a:lstStyle/>
        <a:p>
          <a:endParaRPr lang="en-US"/>
        </a:p>
      </dgm:t>
    </dgm:pt>
    <dgm:pt modelId="{E8D1B6AA-9D83-483C-B22F-26FA5C4E5985}" type="sibTrans" cxnId="{6141E7F0-6289-49AA-906A-75312BD313B2}">
      <dgm:prSet/>
      <dgm:spPr/>
      <dgm:t>
        <a:bodyPr/>
        <a:lstStyle/>
        <a:p>
          <a:endParaRPr lang="en-US"/>
        </a:p>
      </dgm:t>
    </dgm:pt>
    <dgm:pt modelId="{EF3B2A5C-5A3B-42D8-8213-E32C4073F40C}" type="pres">
      <dgm:prSet presAssocID="{6EBE0582-E8C0-4704-99B6-E8707EE1ECE8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6EE5A3C6-8E96-4ADA-AC04-7902E0261D07}" type="pres">
      <dgm:prSet presAssocID="{6EBE0582-E8C0-4704-99B6-E8707EE1ECE8}" presName="children" presStyleCnt="0"/>
      <dgm:spPr/>
    </dgm:pt>
    <dgm:pt modelId="{E06546A1-DADA-4A95-85DE-5202401B4FD3}" type="pres">
      <dgm:prSet presAssocID="{6EBE0582-E8C0-4704-99B6-E8707EE1ECE8}" presName="child1group" presStyleCnt="0"/>
      <dgm:spPr/>
    </dgm:pt>
    <dgm:pt modelId="{DB5ABED2-89AD-4A4F-B937-3BCC1853E82E}" type="pres">
      <dgm:prSet presAssocID="{6EBE0582-E8C0-4704-99B6-E8707EE1ECE8}" presName="child1" presStyleLbl="bgAcc1" presStyleIdx="0" presStyleCnt="3" custLinFactNeighborX="-15973" custLinFactNeighborY="11128"/>
      <dgm:spPr/>
    </dgm:pt>
    <dgm:pt modelId="{7E2133D9-5E69-4522-8B61-1621C119E3B0}" type="pres">
      <dgm:prSet presAssocID="{6EBE0582-E8C0-4704-99B6-E8707EE1ECE8}" presName="child1Text" presStyleLbl="bgAcc1" presStyleIdx="0" presStyleCnt="3">
        <dgm:presLayoutVars>
          <dgm:bulletEnabled val="1"/>
        </dgm:presLayoutVars>
      </dgm:prSet>
      <dgm:spPr/>
    </dgm:pt>
    <dgm:pt modelId="{8E57016D-2B33-441A-8D23-F4BEB021406D}" type="pres">
      <dgm:prSet presAssocID="{6EBE0582-E8C0-4704-99B6-E8707EE1ECE8}" presName="child2group" presStyleCnt="0"/>
      <dgm:spPr/>
    </dgm:pt>
    <dgm:pt modelId="{D0E39FE7-E6CD-404B-884F-83AAB4AE7095}" type="pres">
      <dgm:prSet presAssocID="{6EBE0582-E8C0-4704-99B6-E8707EE1ECE8}" presName="child2" presStyleLbl="bgAcc1" presStyleIdx="1" presStyleCnt="3" custLinFactNeighborX="8749" custLinFactNeighborY="11128"/>
      <dgm:spPr/>
    </dgm:pt>
    <dgm:pt modelId="{BACB5AF1-1C4D-4B89-B2C7-32DEE34B9332}" type="pres">
      <dgm:prSet presAssocID="{6EBE0582-E8C0-4704-99B6-E8707EE1ECE8}" presName="child2Text" presStyleLbl="bgAcc1" presStyleIdx="1" presStyleCnt="3">
        <dgm:presLayoutVars>
          <dgm:bulletEnabled val="1"/>
        </dgm:presLayoutVars>
      </dgm:prSet>
      <dgm:spPr/>
    </dgm:pt>
    <dgm:pt modelId="{911BEAF2-22B6-4DB0-BF41-C0DB27A5473A}" type="pres">
      <dgm:prSet presAssocID="{6EBE0582-E8C0-4704-99B6-E8707EE1ECE8}" presName="child4group" presStyleCnt="0"/>
      <dgm:spPr/>
    </dgm:pt>
    <dgm:pt modelId="{47CA39D1-98D0-4839-B5D5-FB5CB1472478}" type="pres">
      <dgm:prSet presAssocID="{6EBE0582-E8C0-4704-99B6-E8707EE1ECE8}" presName="child4" presStyleLbl="bgAcc1" presStyleIdx="2" presStyleCnt="3" custScaleX="110000" custScaleY="110000" custLinFactNeighborX="-10896" custLinFactNeighborY="-32035"/>
      <dgm:spPr>
        <a:prstGeom prst="roundRect">
          <a:avLst/>
        </a:prstGeom>
      </dgm:spPr>
    </dgm:pt>
    <dgm:pt modelId="{D87457F4-6BAD-4260-88F3-F31A3F77829B}" type="pres">
      <dgm:prSet presAssocID="{6EBE0582-E8C0-4704-99B6-E8707EE1ECE8}" presName="child4Text" presStyleLbl="bgAcc1" presStyleIdx="2" presStyleCnt="3">
        <dgm:presLayoutVars>
          <dgm:bulletEnabled val="1"/>
        </dgm:presLayoutVars>
      </dgm:prSet>
      <dgm:spPr>
        <a:prstGeom prst="snip2DiagRect">
          <a:avLst/>
        </a:prstGeom>
      </dgm:spPr>
    </dgm:pt>
    <dgm:pt modelId="{77B14C09-8225-44CD-89BE-A6C7C91CAFAF}" type="pres">
      <dgm:prSet presAssocID="{6EBE0582-E8C0-4704-99B6-E8707EE1ECE8}" presName="childPlaceholder" presStyleCnt="0"/>
      <dgm:spPr/>
    </dgm:pt>
    <dgm:pt modelId="{A2260A6C-5929-47CB-9563-4EF182FB570A}" type="pres">
      <dgm:prSet presAssocID="{6EBE0582-E8C0-4704-99B6-E8707EE1ECE8}" presName="circle" presStyleCnt="0"/>
      <dgm:spPr/>
    </dgm:pt>
    <dgm:pt modelId="{414D7DD8-CBCB-4623-8724-2F9C612FA74F}" type="pres">
      <dgm:prSet presAssocID="{6EBE0582-E8C0-4704-99B6-E8707EE1ECE8}" presName="quadrant1" presStyleLbl="node1" presStyleIdx="0" presStyleCnt="4">
        <dgm:presLayoutVars>
          <dgm:chMax val="1"/>
          <dgm:bulletEnabled val="1"/>
        </dgm:presLayoutVars>
      </dgm:prSet>
      <dgm:spPr/>
    </dgm:pt>
    <dgm:pt modelId="{0AE610A7-BC05-4903-BED6-D2A6EA46F362}" type="pres">
      <dgm:prSet presAssocID="{6EBE0582-E8C0-4704-99B6-E8707EE1ECE8}" presName="quadrant2" presStyleLbl="node1" presStyleIdx="1" presStyleCnt="4">
        <dgm:presLayoutVars>
          <dgm:chMax val="1"/>
          <dgm:bulletEnabled val="1"/>
        </dgm:presLayoutVars>
      </dgm:prSet>
      <dgm:spPr/>
    </dgm:pt>
    <dgm:pt modelId="{1C3D8F63-CACE-4045-86AA-8C632DE7E0BA}" type="pres">
      <dgm:prSet presAssocID="{6EBE0582-E8C0-4704-99B6-E8707EE1ECE8}" presName="quadrant3" presStyleLbl="node1" presStyleIdx="2" presStyleCnt="4">
        <dgm:presLayoutVars>
          <dgm:chMax val="1"/>
          <dgm:bulletEnabled val="1"/>
        </dgm:presLayoutVars>
      </dgm:prSet>
      <dgm:spPr/>
    </dgm:pt>
    <dgm:pt modelId="{B09E9BD7-65A1-48AA-B4ED-D05AB1A40E41}" type="pres">
      <dgm:prSet presAssocID="{6EBE0582-E8C0-4704-99B6-E8707EE1ECE8}" presName="quadrant4" presStyleLbl="node1" presStyleIdx="3" presStyleCnt="4">
        <dgm:presLayoutVars>
          <dgm:chMax val="1"/>
          <dgm:bulletEnabled val="1"/>
        </dgm:presLayoutVars>
      </dgm:prSet>
      <dgm:spPr/>
    </dgm:pt>
    <dgm:pt modelId="{B1347C12-C69D-4686-A1FB-CD4E89846CF2}" type="pres">
      <dgm:prSet presAssocID="{6EBE0582-E8C0-4704-99B6-E8707EE1ECE8}" presName="quadrantPlaceholder" presStyleCnt="0"/>
      <dgm:spPr/>
    </dgm:pt>
    <dgm:pt modelId="{2E5F7698-5792-4DC6-9F05-5F00F21EA83C}" type="pres">
      <dgm:prSet presAssocID="{6EBE0582-E8C0-4704-99B6-E8707EE1ECE8}" presName="center1" presStyleLbl="fgShp" presStyleIdx="0" presStyleCnt="2"/>
      <dgm:spPr>
        <a:solidFill>
          <a:srgbClr val="1C5C88"/>
        </a:solidFill>
      </dgm:spPr>
    </dgm:pt>
    <dgm:pt modelId="{79760465-7268-472B-9AB3-1FDA731B22BD}" type="pres">
      <dgm:prSet presAssocID="{6EBE0582-E8C0-4704-99B6-E8707EE1ECE8}" presName="center2" presStyleLbl="fgShp" presStyleIdx="1" presStyleCnt="2"/>
      <dgm:spPr>
        <a:solidFill>
          <a:srgbClr val="1C5C88"/>
        </a:solidFill>
      </dgm:spPr>
    </dgm:pt>
  </dgm:ptLst>
  <dgm:cxnLst>
    <dgm:cxn modelId="{0469C317-4E3A-42A5-BD0A-FE4DC91F3ECE}" type="presOf" srcId="{E9E447DC-5802-43AE-ACB5-17A6BD086B9B}" destId="{BACB5AF1-1C4D-4B89-B2C7-32DEE34B9332}" srcOrd="1" destOrd="0" presId="urn:microsoft.com/office/officeart/2005/8/layout/cycle4"/>
    <dgm:cxn modelId="{CF24CF2B-F554-43DE-8517-D6A9A006848E}" type="presOf" srcId="{2082663F-F328-4289-AE22-DC26C71CAEAC}" destId="{B09E9BD7-65A1-48AA-B4ED-D05AB1A40E41}" srcOrd="0" destOrd="0" presId="urn:microsoft.com/office/officeart/2005/8/layout/cycle4"/>
    <dgm:cxn modelId="{B6953D31-E9C7-4639-8DCD-29B622E0F1F0}" type="presOf" srcId="{6D77DF20-9162-48C5-9104-A04E67F25A11}" destId="{D87457F4-6BAD-4260-88F3-F31A3F77829B}" srcOrd="1" destOrd="0" presId="urn:microsoft.com/office/officeart/2005/8/layout/cycle4"/>
    <dgm:cxn modelId="{AFDE4632-704A-4233-97B8-5EBD25BCA579}" type="presOf" srcId="{B5E3A581-6DF1-492C-9FE6-38F372FD0669}" destId="{7E2133D9-5E69-4522-8B61-1621C119E3B0}" srcOrd="1" destOrd="1" presId="urn:microsoft.com/office/officeart/2005/8/layout/cycle4"/>
    <dgm:cxn modelId="{06E0D033-0046-4A7B-86F8-508D798B1922}" srcId="{3C77C166-0F3F-4628-8D4D-57EB779C90BC}" destId="{E9E447DC-5802-43AE-ACB5-17A6BD086B9B}" srcOrd="0" destOrd="0" parTransId="{89F6F52B-EDBD-4DE9-A6AB-81EFB608D348}" sibTransId="{C74B9B9F-086F-4812-9E10-36A2E55DFD3E}"/>
    <dgm:cxn modelId="{EE382239-FDE0-48E8-938F-BF336F10797A}" type="presOf" srcId="{21CAEDA7-1624-4F0A-97D0-17EC811EB963}" destId="{DB5ABED2-89AD-4A4F-B937-3BCC1853E82E}" srcOrd="0" destOrd="0" presId="urn:microsoft.com/office/officeart/2005/8/layout/cycle4"/>
    <dgm:cxn modelId="{7BD7955E-2FB1-47FF-A018-58EA59E3E381}" type="presOf" srcId="{3C77C166-0F3F-4628-8D4D-57EB779C90BC}" destId="{0AE610A7-BC05-4903-BED6-D2A6EA46F362}" srcOrd="0" destOrd="0" presId="urn:microsoft.com/office/officeart/2005/8/layout/cycle4"/>
    <dgm:cxn modelId="{95C21E42-C2E0-4DFC-87AA-2747DA139152}" type="presOf" srcId="{B32AAEDB-7973-4165-B650-C5ACD4E328A4}" destId="{BACB5AF1-1C4D-4B89-B2C7-32DEE34B9332}" srcOrd="1" destOrd="1" presId="urn:microsoft.com/office/officeart/2005/8/layout/cycle4"/>
    <dgm:cxn modelId="{D3450D63-EE2C-4545-AAE8-892C8B606E12}" srcId="{6EBE0582-E8C0-4704-99B6-E8707EE1ECE8}" destId="{3C77C166-0F3F-4628-8D4D-57EB779C90BC}" srcOrd="1" destOrd="0" parTransId="{46FE8526-459F-4FB7-8B8B-9D6672DEFCD2}" sibTransId="{BBC235F9-8536-4927-9160-0FD9E8A64517}"/>
    <dgm:cxn modelId="{CEA7DB64-E99C-4B6E-A508-541B5E518F31}" type="presOf" srcId="{B5E3A581-6DF1-492C-9FE6-38F372FD0669}" destId="{DB5ABED2-89AD-4A4F-B937-3BCC1853E82E}" srcOrd="0" destOrd="1" presId="urn:microsoft.com/office/officeart/2005/8/layout/cycle4"/>
    <dgm:cxn modelId="{F4152548-57AE-4B87-9DAC-A7C7C2A73D62}" type="presOf" srcId="{B6074A29-BFD0-49AC-AC7D-6DB667EDA9FF}" destId="{1C3D8F63-CACE-4045-86AA-8C632DE7E0BA}" srcOrd="0" destOrd="0" presId="urn:microsoft.com/office/officeart/2005/8/layout/cycle4"/>
    <dgm:cxn modelId="{C731A06E-635C-409E-92BF-2BEC42A708B9}" type="presOf" srcId="{21CAEDA7-1624-4F0A-97D0-17EC811EB963}" destId="{7E2133D9-5E69-4522-8B61-1621C119E3B0}" srcOrd="1" destOrd="0" presId="urn:microsoft.com/office/officeart/2005/8/layout/cycle4"/>
    <dgm:cxn modelId="{B29F3373-1B1D-4AAF-84CB-789FE473B37F}" srcId="{6EBE0582-E8C0-4704-99B6-E8707EE1ECE8}" destId="{B6074A29-BFD0-49AC-AC7D-6DB667EDA9FF}" srcOrd="2" destOrd="0" parTransId="{4DB49036-E5EF-4AF9-8E53-0E40BD9098AC}" sibTransId="{0AD88F2F-AD01-4EC6-B8B3-8E4CD48FF96F}"/>
    <dgm:cxn modelId="{3EF5487B-E786-464B-8903-D03B30BA2B13}" srcId="{6EBE0582-E8C0-4704-99B6-E8707EE1ECE8}" destId="{9DEDFD66-16C8-4F05-AA84-D855EF783BD9}" srcOrd="0" destOrd="0" parTransId="{56F14869-5BA6-43D7-B1CD-F3359C2247B0}" sibTransId="{90F9E512-F797-4C57-99BF-8BF7441FCB06}"/>
    <dgm:cxn modelId="{F5D2DD87-C44A-42DF-A117-D15C38958868}" type="presOf" srcId="{E9E447DC-5802-43AE-ACB5-17A6BD086B9B}" destId="{D0E39FE7-E6CD-404B-884F-83AAB4AE7095}" srcOrd="0" destOrd="0" presId="urn:microsoft.com/office/officeart/2005/8/layout/cycle4"/>
    <dgm:cxn modelId="{B7F59B8C-F8C1-4211-91F2-C93BAB32A484}" type="presOf" srcId="{B32AAEDB-7973-4165-B650-C5ACD4E328A4}" destId="{D0E39FE7-E6CD-404B-884F-83AAB4AE7095}" srcOrd="0" destOrd="1" presId="urn:microsoft.com/office/officeart/2005/8/layout/cycle4"/>
    <dgm:cxn modelId="{B0D63EA8-3BB9-492E-B401-7B9509D432C5}" type="presOf" srcId="{9DEDFD66-16C8-4F05-AA84-D855EF783BD9}" destId="{414D7DD8-CBCB-4623-8724-2F9C612FA74F}" srcOrd="0" destOrd="0" presId="urn:microsoft.com/office/officeart/2005/8/layout/cycle4"/>
    <dgm:cxn modelId="{3BE399BC-392D-46E9-9436-2915A2BED213}" srcId="{9DEDFD66-16C8-4F05-AA84-D855EF783BD9}" destId="{21CAEDA7-1624-4F0A-97D0-17EC811EB963}" srcOrd="0" destOrd="0" parTransId="{AE12DAA1-62D4-482F-B866-2D3D7AC5D9D6}" sibTransId="{273E3E4C-4F40-4A42-8806-F7A02B6A28C6}"/>
    <dgm:cxn modelId="{BA5567BD-293A-42EC-ABA6-A0CF2DE093A1}" type="presOf" srcId="{6D77DF20-9162-48C5-9104-A04E67F25A11}" destId="{47CA39D1-98D0-4839-B5D5-FB5CB1472478}" srcOrd="0" destOrd="0" presId="urn:microsoft.com/office/officeart/2005/8/layout/cycle4"/>
    <dgm:cxn modelId="{6C234BBE-1498-4CD1-923B-D8B6419A3AE6}" srcId="{6EBE0582-E8C0-4704-99B6-E8707EE1ECE8}" destId="{2082663F-F328-4289-AE22-DC26C71CAEAC}" srcOrd="3" destOrd="0" parTransId="{81332139-26A2-4F1A-AE09-C180E952B961}" sibTransId="{848E6567-D94B-48C6-BD23-B602E1017795}"/>
    <dgm:cxn modelId="{F680EDBE-7B9D-4CC6-9E50-97BADA2D176F}" srcId="{9DEDFD66-16C8-4F05-AA84-D855EF783BD9}" destId="{B5E3A581-6DF1-492C-9FE6-38F372FD0669}" srcOrd="1" destOrd="0" parTransId="{D14A7C4A-3743-44FD-B03A-4166BD2C7F82}" sibTransId="{48A0CC04-EBAA-4A9A-9FFC-55A27137008C}"/>
    <dgm:cxn modelId="{D384EBE6-7508-445D-A830-E214BE1C8C62}" type="presOf" srcId="{6EBE0582-E8C0-4704-99B6-E8707EE1ECE8}" destId="{EF3B2A5C-5A3B-42D8-8213-E32C4073F40C}" srcOrd="0" destOrd="0" presId="urn:microsoft.com/office/officeart/2005/8/layout/cycle4"/>
    <dgm:cxn modelId="{24C829E9-262F-499E-BAEF-781EA8DB84DE}" srcId="{3C77C166-0F3F-4628-8D4D-57EB779C90BC}" destId="{B32AAEDB-7973-4165-B650-C5ACD4E328A4}" srcOrd="1" destOrd="0" parTransId="{A552607F-FA2C-44A3-9B73-D305B2972E63}" sibTransId="{334DEE3C-4EAD-4251-917A-2813F149D807}"/>
    <dgm:cxn modelId="{6141E7F0-6289-49AA-906A-75312BD313B2}" srcId="{2082663F-F328-4289-AE22-DC26C71CAEAC}" destId="{6D77DF20-9162-48C5-9104-A04E67F25A11}" srcOrd="0" destOrd="0" parTransId="{620BB75A-5BEC-485C-990B-B29D67F57435}" sibTransId="{E8D1B6AA-9D83-483C-B22F-26FA5C4E5985}"/>
    <dgm:cxn modelId="{38E31113-DB57-41CB-98A4-5A337929C71F}" type="presParOf" srcId="{EF3B2A5C-5A3B-42D8-8213-E32C4073F40C}" destId="{6EE5A3C6-8E96-4ADA-AC04-7902E0261D07}" srcOrd="0" destOrd="0" presId="urn:microsoft.com/office/officeart/2005/8/layout/cycle4"/>
    <dgm:cxn modelId="{08B4B783-7189-4694-9DE5-7FFAE7CD8AE4}" type="presParOf" srcId="{6EE5A3C6-8E96-4ADA-AC04-7902E0261D07}" destId="{E06546A1-DADA-4A95-85DE-5202401B4FD3}" srcOrd="0" destOrd="0" presId="urn:microsoft.com/office/officeart/2005/8/layout/cycle4"/>
    <dgm:cxn modelId="{9B4A8CC8-E554-4D05-9381-6E230638172F}" type="presParOf" srcId="{E06546A1-DADA-4A95-85DE-5202401B4FD3}" destId="{DB5ABED2-89AD-4A4F-B937-3BCC1853E82E}" srcOrd="0" destOrd="0" presId="urn:microsoft.com/office/officeart/2005/8/layout/cycle4"/>
    <dgm:cxn modelId="{DA2D4ADE-7F75-4F24-A1C2-6223334412B6}" type="presParOf" srcId="{E06546A1-DADA-4A95-85DE-5202401B4FD3}" destId="{7E2133D9-5E69-4522-8B61-1621C119E3B0}" srcOrd="1" destOrd="0" presId="urn:microsoft.com/office/officeart/2005/8/layout/cycle4"/>
    <dgm:cxn modelId="{5DB7BB97-18B1-4D2C-8805-583D12EEC175}" type="presParOf" srcId="{6EE5A3C6-8E96-4ADA-AC04-7902E0261D07}" destId="{8E57016D-2B33-441A-8D23-F4BEB021406D}" srcOrd="1" destOrd="0" presId="urn:microsoft.com/office/officeart/2005/8/layout/cycle4"/>
    <dgm:cxn modelId="{2C76D1FB-FD4B-4684-B4B5-52122165A235}" type="presParOf" srcId="{8E57016D-2B33-441A-8D23-F4BEB021406D}" destId="{D0E39FE7-E6CD-404B-884F-83AAB4AE7095}" srcOrd="0" destOrd="0" presId="urn:microsoft.com/office/officeart/2005/8/layout/cycle4"/>
    <dgm:cxn modelId="{427F5B27-5F77-4652-B1D8-7E6297517A91}" type="presParOf" srcId="{8E57016D-2B33-441A-8D23-F4BEB021406D}" destId="{BACB5AF1-1C4D-4B89-B2C7-32DEE34B9332}" srcOrd="1" destOrd="0" presId="urn:microsoft.com/office/officeart/2005/8/layout/cycle4"/>
    <dgm:cxn modelId="{2396D1C9-5342-4E91-A4C7-E50ADAE4A3D5}" type="presParOf" srcId="{6EE5A3C6-8E96-4ADA-AC04-7902E0261D07}" destId="{911BEAF2-22B6-4DB0-BF41-C0DB27A5473A}" srcOrd="2" destOrd="0" presId="urn:microsoft.com/office/officeart/2005/8/layout/cycle4"/>
    <dgm:cxn modelId="{A114BA0E-8A77-488B-A5A6-7187F6AA28F0}" type="presParOf" srcId="{911BEAF2-22B6-4DB0-BF41-C0DB27A5473A}" destId="{47CA39D1-98D0-4839-B5D5-FB5CB1472478}" srcOrd="0" destOrd="0" presId="urn:microsoft.com/office/officeart/2005/8/layout/cycle4"/>
    <dgm:cxn modelId="{350AAC1E-DB06-4392-9E05-2E88BFCD8839}" type="presParOf" srcId="{911BEAF2-22B6-4DB0-BF41-C0DB27A5473A}" destId="{D87457F4-6BAD-4260-88F3-F31A3F77829B}" srcOrd="1" destOrd="0" presId="urn:microsoft.com/office/officeart/2005/8/layout/cycle4"/>
    <dgm:cxn modelId="{3485A6B1-2D51-41DE-94B1-DDA6CBA66E5E}" type="presParOf" srcId="{6EE5A3C6-8E96-4ADA-AC04-7902E0261D07}" destId="{77B14C09-8225-44CD-89BE-A6C7C91CAFAF}" srcOrd="3" destOrd="0" presId="urn:microsoft.com/office/officeart/2005/8/layout/cycle4"/>
    <dgm:cxn modelId="{C8C20C32-A485-460F-818F-5279610272D7}" type="presParOf" srcId="{EF3B2A5C-5A3B-42D8-8213-E32C4073F40C}" destId="{A2260A6C-5929-47CB-9563-4EF182FB570A}" srcOrd="1" destOrd="0" presId="urn:microsoft.com/office/officeart/2005/8/layout/cycle4"/>
    <dgm:cxn modelId="{7C096300-52D7-43D3-A08C-89853DEF1DB8}" type="presParOf" srcId="{A2260A6C-5929-47CB-9563-4EF182FB570A}" destId="{414D7DD8-CBCB-4623-8724-2F9C612FA74F}" srcOrd="0" destOrd="0" presId="urn:microsoft.com/office/officeart/2005/8/layout/cycle4"/>
    <dgm:cxn modelId="{B48C15A5-048E-4DE7-A45F-37B37B8056D2}" type="presParOf" srcId="{A2260A6C-5929-47CB-9563-4EF182FB570A}" destId="{0AE610A7-BC05-4903-BED6-D2A6EA46F362}" srcOrd="1" destOrd="0" presId="urn:microsoft.com/office/officeart/2005/8/layout/cycle4"/>
    <dgm:cxn modelId="{3706EB5B-BDD5-40ED-B03A-2DF2E4B32981}" type="presParOf" srcId="{A2260A6C-5929-47CB-9563-4EF182FB570A}" destId="{1C3D8F63-CACE-4045-86AA-8C632DE7E0BA}" srcOrd="2" destOrd="0" presId="urn:microsoft.com/office/officeart/2005/8/layout/cycle4"/>
    <dgm:cxn modelId="{0A21D01B-9470-4C5F-A1FB-E41164D5B712}" type="presParOf" srcId="{A2260A6C-5929-47CB-9563-4EF182FB570A}" destId="{B09E9BD7-65A1-48AA-B4ED-D05AB1A40E41}" srcOrd="3" destOrd="0" presId="urn:microsoft.com/office/officeart/2005/8/layout/cycle4"/>
    <dgm:cxn modelId="{52140582-FCF9-4905-A8F5-863B7F7F4479}" type="presParOf" srcId="{A2260A6C-5929-47CB-9563-4EF182FB570A}" destId="{B1347C12-C69D-4686-A1FB-CD4E89846CF2}" srcOrd="4" destOrd="0" presId="urn:microsoft.com/office/officeart/2005/8/layout/cycle4"/>
    <dgm:cxn modelId="{9061CDCE-6201-4609-B62C-7375257E220B}" type="presParOf" srcId="{EF3B2A5C-5A3B-42D8-8213-E32C4073F40C}" destId="{2E5F7698-5792-4DC6-9F05-5F00F21EA83C}" srcOrd="2" destOrd="0" presId="urn:microsoft.com/office/officeart/2005/8/layout/cycle4"/>
    <dgm:cxn modelId="{B0D6AF9E-DF2E-41F9-85B7-62B8AFE73A4F}" type="presParOf" srcId="{EF3B2A5C-5A3B-42D8-8213-E32C4073F40C}" destId="{79760465-7268-472B-9AB3-1FDA731B22BD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31419B4-752B-4F97-AD0D-90F7AC701157}" type="doc">
      <dgm:prSet loTypeId="urn:microsoft.com/office/officeart/2005/8/layout/arrow2" loCatId="process" qsTypeId="urn:microsoft.com/office/officeart/2005/8/quickstyle/simple4" qsCatId="simple" csTypeId="urn:microsoft.com/office/officeart/2005/8/colors/accent2_2" csCatId="accent2" phldr="1"/>
      <dgm:spPr/>
    </dgm:pt>
    <dgm:pt modelId="{A068E57C-8ACF-4EEE-8A44-8418CF0404E2}">
      <dgm:prSet phldrT="[Text]" custT="1"/>
      <dgm:spPr/>
      <dgm:t>
        <a:bodyPr/>
        <a:lstStyle/>
        <a:p>
          <a:r>
            <a:rPr kumimoji="0" lang="en-US" sz="2000" b="0" i="0" u="none" strike="noStrike" cap="none" normalizeH="0" baseline="0" dirty="0">
              <a:ln/>
              <a:effectLst/>
              <a:latin typeface="Trebuchet MS" panose="020B0603020202020204" pitchFamily="34" charset="0"/>
            </a:rPr>
            <a:t>Business Mix</a:t>
          </a:r>
          <a:endParaRPr lang="en-US" sz="2000" dirty="0">
            <a:latin typeface="Trebuchet MS" panose="020B0603020202020204" pitchFamily="34" charset="0"/>
          </a:endParaRPr>
        </a:p>
      </dgm:t>
    </dgm:pt>
    <dgm:pt modelId="{D94A5582-E6CB-42FB-B575-E0E183CA9484}" type="parTrans" cxnId="{A361229F-E375-43BC-B40F-11928CBEFBBB}">
      <dgm:prSet/>
      <dgm:spPr/>
      <dgm:t>
        <a:bodyPr/>
        <a:lstStyle/>
        <a:p>
          <a:endParaRPr lang="en-US" sz="1400"/>
        </a:p>
      </dgm:t>
    </dgm:pt>
    <dgm:pt modelId="{B10204D0-2B78-4FCB-B29A-D8DF19BC018B}" type="sibTrans" cxnId="{A361229F-E375-43BC-B40F-11928CBEFBBB}">
      <dgm:prSet/>
      <dgm:spPr/>
      <dgm:t>
        <a:bodyPr/>
        <a:lstStyle/>
        <a:p>
          <a:endParaRPr lang="en-US" sz="1400"/>
        </a:p>
      </dgm:t>
    </dgm:pt>
    <dgm:pt modelId="{A4E79DC5-5636-4376-9020-4FA4C224E2DA}">
      <dgm:prSet phldrT="[Text]" custT="1"/>
      <dgm:spPr/>
      <dgm:t>
        <a:bodyPr/>
        <a:lstStyle/>
        <a:p>
          <a:r>
            <a:rPr kumimoji="0" lang="en-US" sz="2000" b="0" i="0" u="none" strike="noStrike" cap="none" normalizeH="0" baseline="0" dirty="0">
              <a:ln/>
              <a:effectLst/>
              <a:latin typeface="Trebuchet MS" panose="020B0603020202020204" pitchFamily="34" charset="0"/>
            </a:rPr>
            <a:t>Investment Strategy</a:t>
          </a:r>
          <a:endParaRPr lang="en-US" sz="2000" dirty="0"/>
        </a:p>
      </dgm:t>
    </dgm:pt>
    <dgm:pt modelId="{6490A43B-9CAE-41ED-853C-D78616A57561}" type="parTrans" cxnId="{69311619-2547-4C02-A28E-3A2B11B8CA1D}">
      <dgm:prSet/>
      <dgm:spPr/>
      <dgm:t>
        <a:bodyPr/>
        <a:lstStyle/>
        <a:p>
          <a:endParaRPr lang="en-US" sz="1400"/>
        </a:p>
      </dgm:t>
    </dgm:pt>
    <dgm:pt modelId="{6CB2F1A9-33D3-4FAE-BE0E-8279B00B233B}" type="sibTrans" cxnId="{69311619-2547-4C02-A28E-3A2B11B8CA1D}">
      <dgm:prSet/>
      <dgm:spPr/>
      <dgm:t>
        <a:bodyPr/>
        <a:lstStyle/>
        <a:p>
          <a:endParaRPr lang="en-US" sz="1400"/>
        </a:p>
      </dgm:t>
    </dgm:pt>
    <dgm:pt modelId="{C3360F54-B383-42C0-8585-CE2A645CB4D3}">
      <dgm:prSet phldrT="[Text]" custT="1"/>
      <dgm:spPr/>
      <dgm:t>
        <a:bodyPr/>
        <a:lstStyle/>
        <a:p>
          <a:r>
            <a:rPr kumimoji="0" lang="en-US" sz="2000" b="0" i="0" u="none" strike="noStrike" cap="none" normalizeH="0" baseline="0" dirty="0">
              <a:ln/>
              <a:effectLst/>
              <a:latin typeface="Trebuchet MS" panose="020B0603020202020204" pitchFamily="34" charset="0"/>
            </a:rPr>
            <a:t>Capital and Risk Management</a:t>
          </a:r>
          <a:endParaRPr lang="en-US" sz="2000" dirty="0"/>
        </a:p>
      </dgm:t>
    </dgm:pt>
    <dgm:pt modelId="{A9AE2939-7669-4EF1-8687-430488398DA8}" type="parTrans" cxnId="{F871E77E-6084-4FC7-959C-941958649469}">
      <dgm:prSet/>
      <dgm:spPr/>
      <dgm:t>
        <a:bodyPr/>
        <a:lstStyle/>
        <a:p>
          <a:endParaRPr lang="en-US" sz="1400"/>
        </a:p>
      </dgm:t>
    </dgm:pt>
    <dgm:pt modelId="{D10F9965-8B11-43AD-9565-166293463EDE}" type="sibTrans" cxnId="{F871E77E-6084-4FC7-959C-941958649469}">
      <dgm:prSet/>
      <dgm:spPr/>
      <dgm:t>
        <a:bodyPr/>
        <a:lstStyle/>
        <a:p>
          <a:endParaRPr lang="en-US" sz="1400"/>
        </a:p>
      </dgm:t>
    </dgm:pt>
    <dgm:pt modelId="{8747ADC1-A5B3-4CAD-A16B-A5742B4D489B}">
      <dgm:prSet phldrT="[Text]" custT="1"/>
      <dgm:spPr/>
      <dgm:t>
        <a:bodyPr/>
        <a:lstStyle/>
        <a:p>
          <a:r>
            <a:rPr kumimoji="0" lang="en-US" sz="2000" b="0" i="0" u="none" strike="noStrike" cap="none" normalizeH="0" baseline="0" dirty="0">
              <a:ln/>
              <a:effectLst/>
              <a:latin typeface="Trebuchet MS" panose="020B0603020202020204" pitchFamily="34" charset="0"/>
            </a:rPr>
            <a:t>Long-term Value creation</a:t>
          </a:r>
          <a:endParaRPr lang="en-US" sz="2000" dirty="0"/>
        </a:p>
      </dgm:t>
    </dgm:pt>
    <dgm:pt modelId="{050FCEFE-82F8-4F96-B4AE-C650006E3674}" type="parTrans" cxnId="{10A4B6F8-3DA1-4B2C-B1BB-08DF76DA8BDD}">
      <dgm:prSet/>
      <dgm:spPr/>
      <dgm:t>
        <a:bodyPr/>
        <a:lstStyle/>
        <a:p>
          <a:endParaRPr lang="en-US" sz="1400"/>
        </a:p>
      </dgm:t>
    </dgm:pt>
    <dgm:pt modelId="{D9011953-8943-4AD7-A674-6D9591810AFE}" type="sibTrans" cxnId="{10A4B6F8-3DA1-4B2C-B1BB-08DF76DA8BDD}">
      <dgm:prSet/>
      <dgm:spPr/>
      <dgm:t>
        <a:bodyPr/>
        <a:lstStyle/>
        <a:p>
          <a:endParaRPr lang="en-US" sz="1400"/>
        </a:p>
      </dgm:t>
    </dgm:pt>
    <dgm:pt modelId="{5E4E6497-229E-4EFC-BB26-AE5334A4DAAC}">
      <dgm:prSet phldrT="[Text]"/>
      <dgm:spPr/>
      <dgm:t>
        <a:bodyPr/>
        <a:lstStyle/>
        <a:p>
          <a:endParaRPr lang="en-US" dirty="0"/>
        </a:p>
      </dgm:t>
    </dgm:pt>
    <dgm:pt modelId="{9464360A-6A9A-4E59-94AC-A7772D879A16}" type="parTrans" cxnId="{4B5A79F9-F6CC-474F-A36D-DB12CB7B030A}">
      <dgm:prSet/>
      <dgm:spPr/>
      <dgm:t>
        <a:bodyPr/>
        <a:lstStyle/>
        <a:p>
          <a:endParaRPr lang="en-US" sz="1400"/>
        </a:p>
      </dgm:t>
    </dgm:pt>
    <dgm:pt modelId="{8FEA28A1-E86A-473A-9811-CC10AEE1FABA}" type="sibTrans" cxnId="{4B5A79F9-F6CC-474F-A36D-DB12CB7B030A}">
      <dgm:prSet/>
      <dgm:spPr/>
      <dgm:t>
        <a:bodyPr/>
        <a:lstStyle/>
        <a:p>
          <a:endParaRPr lang="en-US" sz="1400"/>
        </a:p>
      </dgm:t>
    </dgm:pt>
    <dgm:pt modelId="{C522C2F7-4D40-4782-89F9-A9CDF3E476CA}">
      <dgm:prSet phldrT="[Text]" custT="1"/>
      <dgm:spPr/>
      <dgm:t>
        <a:bodyPr/>
        <a:lstStyle/>
        <a:p>
          <a:r>
            <a:rPr kumimoji="0" lang="en-US" sz="2000" b="0" i="0" u="none" strike="noStrike" cap="none" normalizeH="0" baseline="0" dirty="0">
              <a:ln/>
              <a:effectLst/>
              <a:latin typeface="Trebuchet MS" panose="020B0603020202020204" pitchFamily="34" charset="0"/>
            </a:rPr>
            <a:t>Product Development</a:t>
          </a:r>
          <a:endParaRPr lang="en-US" sz="2000" dirty="0">
            <a:latin typeface="Trebuchet MS" panose="020B0603020202020204" pitchFamily="34" charset="0"/>
          </a:endParaRPr>
        </a:p>
      </dgm:t>
    </dgm:pt>
    <dgm:pt modelId="{AAAF711C-F09B-491F-91B6-EB34BD2062A0}" type="parTrans" cxnId="{5D8C07EA-A5DB-494F-A4BA-3FEDE5A18C33}">
      <dgm:prSet/>
      <dgm:spPr/>
      <dgm:t>
        <a:bodyPr/>
        <a:lstStyle/>
        <a:p>
          <a:endParaRPr lang="en-US"/>
        </a:p>
      </dgm:t>
    </dgm:pt>
    <dgm:pt modelId="{30658DF5-73C5-438E-9C9F-C3957EC5E44A}" type="sibTrans" cxnId="{5D8C07EA-A5DB-494F-A4BA-3FEDE5A18C33}">
      <dgm:prSet/>
      <dgm:spPr/>
      <dgm:t>
        <a:bodyPr/>
        <a:lstStyle/>
        <a:p>
          <a:endParaRPr lang="en-US"/>
        </a:p>
      </dgm:t>
    </dgm:pt>
    <dgm:pt modelId="{7215BADE-0BB9-4D5D-AC2B-9390276BD3E2}" type="pres">
      <dgm:prSet presAssocID="{F31419B4-752B-4F97-AD0D-90F7AC701157}" presName="arrowDiagram" presStyleCnt="0">
        <dgm:presLayoutVars>
          <dgm:chMax val="5"/>
          <dgm:dir/>
          <dgm:resizeHandles val="exact"/>
        </dgm:presLayoutVars>
      </dgm:prSet>
      <dgm:spPr/>
    </dgm:pt>
    <dgm:pt modelId="{D9988CBE-AA17-4956-BAAF-E90D0DFDADFE}" type="pres">
      <dgm:prSet presAssocID="{F31419B4-752B-4F97-AD0D-90F7AC701157}" presName="arrow" presStyleLbl="bgShp" presStyleIdx="0" presStyleCnt="1"/>
      <dgm:spPr>
        <a:solidFill>
          <a:srgbClr val="1C5C88"/>
        </a:solidFill>
      </dgm:spPr>
    </dgm:pt>
    <dgm:pt modelId="{240B161D-E7D3-4125-A3B3-644CF9FF86EA}" type="pres">
      <dgm:prSet presAssocID="{F31419B4-752B-4F97-AD0D-90F7AC701157}" presName="arrowDiagram5" presStyleCnt="0"/>
      <dgm:spPr/>
    </dgm:pt>
    <dgm:pt modelId="{3D42C6D1-27F6-462F-BDA7-C2F7D0BB42B5}" type="pres">
      <dgm:prSet presAssocID="{A068E57C-8ACF-4EEE-8A44-8418CF0404E2}" presName="bullet5a" presStyleLbl="node1" presStyleIdx="0" presStyleCnt="5"/>
      <dgm:spPr>
        <a:solidFill>
          <a:schemeClr val="bg1"/>
        </a:solidFill>
      </dgm:spPr>
    </dgm:pt>
    <dgm:pt modelId="{408208C1-3A93-46F0-B5A6-E3BD36F6F2EF}" type="pres">
      <dgm:prSet presAssocID="{A068E57C-8ACF-4EEE-8A44-8418CF0404E2}" presName="textBox5a" presStyleLbl="revTx" presStyleIdx="0" presStyleCnt="5" custScaleX="164101" custScaleY="28385" custLinFactNeighborX="24947" custLinFactNeighborY="-17507">
        <dgm:presLayoutVars>
          <dgm:bulletEnabled val="1"/>
        </dgm:presLayoutVars>
      </dgm:prSet>
      <dgm:spPr/>
    </dgm:pt>
    <dgm:pt modelId="{90FE2637-3FF2-45B8-8107-8B3E177408AC}" type="pres">
      <dgm:prSet presAssocID="{C522C2F7-4D40-4782-89F9-A9CDF3E476CA}" presName="bullet5b" presStyleLbl="node1" presStyleIdx="1" presStyleCnt="5"/>
      <dgm:spPr>
        <a:solidFill>
          <a:schemeClr val="accent3">
            <a:lumMod val="95000"/>
          </a:schemeClr>
        </a:solidFill>
      </dgm:spPr>
    </dgm:pt>
    <dgm:pt modelId="{850E0066-76E3-4192-AED7-848722E0AE3A}" type="pres">
      <dgm:prSet presAssocID="{C522C2F7-4D40-4782-89F9-A9CDF3E476CA}" presName="textBox5b" presStyleLbl="revTx" presStyleIdx="1" presStyleCnt="5" custScaleX="120916" custScaleY="32590" custLinFactX="-26356" custLinFactNeighborX="-100000" custLinFactNeighborY="-62981">
        <dgm:presLayoutVars>
          <dgm:bulletEnabled val="1"/>
        </dgm:presLayoutVars>
      </dgm:prSet>
      <dgm:spPr/>
    </dgm:pt>
    <dgm:pt modelId="{B380441D-F961-4B33-82DD-B7ECA3B256CA}" type="pres">
      <dgm:prSet presAssocID="{C3360F54-B383-42C0-8585-CE2A645CB4D3}" presName="bullet5c" presStyleLbl="node1" presStyleIdx="2" presStyleCnt="5"/>
      <dgm:spPr>
        <a:solidFill>
          <a:schemeClr val="accent3">
            <a:lumMod val="95000"/>
          </a:schemeClr>
        </a:solidFill>
      </dgm:spPr>
    </dgm:pt>
    <dgm:pt modelId="{71070F80-D7FC-474B-B3B8-3AD4824231B6}" type="pres">
      <dgm:prSet presAssocID="{C3360F54-B383-42C0-8585-CE2A645CB4D3}" presName="textBox5c" presStyleLbl="revTx" presStyleIdx="2" presStyleCnt="5" custScaleY="20917" custLinFactNeighborX="-19279" custLinFactNeighborY="-21511">
        <dgm:presLayoutVars>
          <dgm:bulletEnabled val="1"/>
        </dgm:presLayoutVars>
      </dgm:prSet>
      <dgm:spPr/>
    </dgm:pt>
    <dgm:pt modelId="{7945D362-5BC3-4DDF-AD3F-8F2CCC756B3E}" type="pres">
      <dgm:prSet presAssocID="{A4E79DC5-5636-4376-9020-4FA4C224E2DA}" presName="bullet5d" presStyleLbl="node1" presStyleIdx="3" presStyleCnt="5"/>
      <dgm:spPr>
        <a:solidFill>
          <a:schemeClr val="bg1"/>
        </a:solidFill>
      </dgm:spPr>
    </dgm:pt>
    <dgm:pt modelId="{B601005D-65A9-4DA4-8614-188D3DF625C0}" type="pres">
      <dgm:prSet presAssocID="{A4E79DC5-5636-4376-9020-4FA4C224E2DA}" presName="textBox5d" presStyleLbl="revTx" presStyleIdx="3" presStyleCnt="5" custScaleY="21227" custLinFactNeighborX="-76041" custLinFactNeighborY="-69984">
        <dgm:presLayoutVars>
          <dgm:bulletEnabled val="1"/>
        </dgm:presLayoutVars>
      </dgm:prSet>
      <dgm:spPr/>
    </dgm:pt>
    <dgm:pt modelId="{3A92D748-510C-475C-8362-AE82C84173C7}" type="pres">
      <dgm:prSet presAssocID="{8747ADC1-A5B3-4CAD-A16B-A5742B4D489B}" presName="bullet5e" presStyleLbl="node1" presStyleIdx="4" presStyleCnt="5"/>
      <dgm:spPr>
        <a:solidFill>
          <a:schemeClr val="bg1"/>
        </a:solidFill>
      </dgm:spPr>
    </dgm:pt>
    <dgm:pt modelId="{BB7CA896-A256-45C5-A23F-EA46AD57B15D}" type="pres">
      <dgm:prSet presAssocID="{8747ADC1-A5B3-4CAD-A16B-A5742B4D489B}" presName="textBox5e" presStyleLbl="revTx" presStyleIdx="4" presStyleCnt="5" custScaleX="100001" custScaleY="43388" custLinFactNeighborX="-71848" custLinFactNeighborY="-9450">
        <dgm:presLayoutVars>
          <dgm:bulletEnabled val="1"/>
        </dgm:presLayoutVars>
      </dgm:prSet>
      <dgm:spPr/>
    </dgm:pt>
  </dgm:ptLst>
  <dgm:cxnLst>
    <dgm:cxn modelId="{69311619-2547-4C02-A28E-3A2B11B8CA1D}" srcId="{F31419B4-752B-4F97-AD0D-90F7AC701157}" destId="{A4E79DC5-5636-4376-9020-4FA4C224E2DA}" srcOrd="3" destOrd="0" parTransId="{6490A43B-9CAE-41ED-853C-D78616A57561}" sibTransId="{6CB2F1A9-33D3-4FAE-BE0E-8279B00B233B}"/>
    <dgm:cxn modelId="{2B0DB83A-D599-4C0A-83B1-B4EF71661FA4}" type="presOf" srcId="{A4E79DC5-5636-4376-9020-4FA4C224E2DA}" destId="{B601005D-65A9-4DA4-8614-188D3DF625C0}" srcOrd="0" destOrd="0" presId="urn:microsoft.com/office/officeart/2005/8/layout/arrow2"/>
    <dgm:cxn modelId="{17A99D47-2A4D-443F-955A-BA55FFB411AE}" type="presOf" srcId="{A068E57C-8ACF-4EEE-8A44-8418CF0404E2}" destId="{408208C1-3A93-46F0-B5A6-E3BD36F6F2EF}" srcOrd="0" destOrd="0" presId="urn:microsoft.com/office/officeart/2005/8/layout/arrow2"/>
    <dgm:cxn modelId="{18D0986E-83AA-46A6-8F27-1543154A961D}" type="presOf" srcId="{8747ADC1-A5B3-4CAD-A16B-A5742B4D489B}" destId="{BB7CA896-A256-45C5-A23F-EA46AD57B15D}" srcOrd="0" destOrd="0" presId="urn:microsoft.com/office/officeart/2005/8/layout/arrow2"/>
    <dgm:cxn modelId="{D6F6C575-A1D0-4F44-9775-42748C3ED1FF}" type="presOf" srcId="{C522C2F7-4D40-4782-89F9-A9CDF3E476CA}" destId="{850E0066-76E3-4192-AED7-848722E0AE3A}" srcOrd="0" destOrd="0" presId="urn:microsoft.com/office/officeart/2005/8/layout/arrow2"/>
    <dgm:cxn modelId="{F871E77E-6084-4FC7-959C-941958649469}" srcId="{F31419B4-752B-4F97-AD0D-90F7AC701157}" destId="{C3360F54-B383-42C0-8585-CE2A645CB4D3}" srcOrd="2" destOrd="0" parTransId="{A9AE2939-7669-4EF1-8687-430488398DA8}" sibTransId="{D10F9965-8B11-43AD-9565-166293463EDE}"/>
    <dgm:cxn modelId="{A361229F-E375-43BC-B40F-11928CBEFBBB}" srcId="{F31419B4-752B-4F97-AD0D-90F7AC701157}" destId="{A068E57C-8ACF-4EEE-8A44-8418CF0404E2}" srcOrd="0" destOrd="0" parTransId="{D94A5582-E6CB-42FB-B575-E0E183CA9484}" sibTransId="{B10204D0-2B78-4FCB-B29A-D8DF19BC018B}"/>
    <dgm:cxn modelId="{9CA963DF-2DA3-4C82-9254-ABFB9CA1D2E6}" type="presOf" srcId="{C3360F54-B383-42C0-8585-CE2A645CB4D3}" destId="{71070F80-D7FC-474B-B3B8-3AD4824231B6}" srcOrd="0" destOrd="0" presId="urn:microsoft.com/office/officeart/2005/8/layout/arrow2"/>
    <dgm:cxn modelId="{25C1A8E6-AEFF-4513-B940-4C9E47CE44AE}" type="presOf" srcId="{F31419B4-752B-4F97-AD0D-90F7AC701157}" destId="{7215BADE-0BB9-4D5D-AC2B-9390276BD3E2}" srcOrd="0" destOrd="0" presId="urn:microsoft.com/office/officeart/2005/8/layout/arrow2"/>
    <dgm:cxn modelId="{5D8C07EA-A5DB-494F-A4BA-3FEDE5A18C33}" srcId="{F31419B4-752B-4F97-AD0D-90F7AC701157}" destId="{C522C2F7-4D40-4782-89F9-A9CDF3E476CA}" srcOrd="1" destOrd="0" parTransId="{AAAF711C-F09B-491F-91B6-EB34BD2062A0}" sibTransId="{30658DF5-73C5-438E-9C9F-C3957EC5E44A}"/>
    <dgm:cxn modelId="{10A4B6F8-3DA1-4B2C-B1BB-08DF76DA8BDD}" srcId="{F31419B4-752B-4F97-AD0D-90F7AC701157}" destId="{8747ADC1-A5B3-4CAD-A16B-A5742B4D489B}" srcOrd="4" destOrd="0" parTransId="{050FCEFE-82F8-4F96-B4AE-C650006E3674}" sibTransId="{D9011953-8943-4AD7-A674-6D9591810AFE}"/>
    <dgm:cxn modelId="{4B5A79F9-F6CC-474F-A36D-DB12CB7B030A}" srcId="{F31419B4-752B-4F97-AD0D-90F7AC701157}" destId="{5E4E6497-229E-4EFC-BB26-AE5334A4DAAC}" srcOrd="5" destOrd="0" parTransId="{9464360A-6A9A-4E59-94AC-A7772D879A16}" sibTransId="{8FEA28A1-E86A-473A-9811-CC10AEE1FABA}"/>
    <dgm:cxn modelId="{F9E5E037-C500-47D8-8AF4-55496BAA8EA4}" type="presParOf" srcId="{7215BADE-0BB9-4D5D-AC2B-9390276BD3E2}" destId="{D9988CBE-AA17-4956-BAAF-E90D0DFDADFE}" srcOrd="0" destOrd="0" presId="urn:microsoft.com/office/officeart/2005/8/layout/arrow2"/>
    <dgm:cxn modelId="{4385031C-1463-41DE-9374-9908A71351B3}" type="presParOf" srcId="{7215BADE-0BB9-4D5D-AC2B-9390276BD3E2}" destId="{240B161D-E7D3-4125-A3B3-644CF9FF86EA}" srcOrd="1" destOrd="0" presId="urn:microsoft.com/office/officeart/2005/8/layout/arrow2"/>
    <dgm:cxn modelId="{0666D4BE-1471-4894-9C6E-4F11AE28F4F0}" type="presParOf" srcId="{240B161D-E7D3-4125-A3B3-644CF9FF86EA}" destId="{3D42C6D1-27F6-462F-BDA7-C2F7D0BB42B5}" srcOrd="0" destOrd="0" presId="urn:microsoft.com/office/officeart/2005/8/layout/arrow2"/>
    <dgm:cxn modelId="{6A65B66F-577E-4E7E-9556-FB26E057E0A5}" type="presParOf" srcId="{240B161D-E7D3-4125-A3B3-644CF9FF86EA}" destId="{408208C1-3A93-46F0-B5A6-E3BD36F6F2EF}" srcOrd="1" destOrd="0" presId="urn:microsoft.com/office/officeart/2005/8/layout/arrow2"/>
    <dgm:cxn modelId="{E7EAFF0A-E879-4BBD-BD86-042DDF145058}" type="presParOf" srcId="{240B161D-E7D3-4125-A3B3-644CF9FF86EA}" destId="{90FE2637-3FF2-45B8-8107-8B3E177408AC}" srcOrd="2" destOrd="0" presId="urn:microsoft.com/office/officeart/2005/8/layout/arrow2"/>
    <dgm:cxn modelId="{874FF1C0-F7AC-4087-8020-E3913EC562A8}" type="presParOf" srcId="{240B161D-E7D3-4125-A3B3-644CF9FF86EA}" destId="{850E0066-76E3-4192-AED7-848722E0AE3A}" srcOrd="3" destOrd="0" presId="urn:microsoft.com/office/officeart/2005/8/layout/arrow2"/>
    <dgm:cxn modelId="{501634C4-58FB-40DA-BE01-A0718334652E}" type="presParOf" srcId="{240B161D-E7D3-4125-A3B3-644CF9FF86EA}" destId="{B380441D-F961-4B33-82DD-B7ECA3B256CA}" srcOrd="4" destOrd="0" presId="urn:microsoft.com/office/officeart/2005/8/layout/arrow2"/>
    <dgm:cxn modelId="{086FF3B7-34AB-4AE7-AB22-B1088FA53168}" type="presParOf" srcId="{240B161D-E7D3-4125-A3B3-644CF9FF86EA}" destId="{71070F80-D7FC-474B-B3B8-3AD4824231B6}" srcOrd="5" destOrd="0" presId="urn:microsoft.com/office/officeart/2005/8/layout/arrow2"/>
    <dgm:cxn modelId="{4CD0F4DE-99C4-48CD-B115-2224D1EC5CED}" type="presParOf" srcId="{240B161D-E7D3-4125-A3B3-644CF9FF86EA}" destId="{7945D362-5BC3-4DDF-AD3F-8F2CCC756B3E}" srcOrd="6" destOrd="0" presId="urn:microsoft.com/office/officeart/2005/8/layout/arrow2"/>
    <dgm:cxn modelId="{91F8C4FB-0143-4BB4-B76E-B7983C11D6CD}" type="presParOf" srcId="{240B161D-E7D3-4125-A3B3-644CF9FF86EA}" destId="{B601005D-65A9-4DA4-8614-188D3DF625C0}" srcOrd="7" destOrd="0" presId="urn:microsoft.com/office/officeart/2005/8/layout/arrow2"/>
    <dgm:cxn modelId="{8AD31388-B739-405C-9399-F029B9C4996A}" type="presParOf" srcId="{240B161D-E7D3-4125-A3B3-644CF9FF86EA}" destId="{3A92D748-510C-475C-8362-AE82C84173C7}" srcOrd="8" destOrd="0" presId="urn:microsoft.com/office/officeart/2005/8/layout/arrow2"/>
    <dgm:cxn modelId="{4F48A28C-06F7-4696-BF85-CBCD270C6CCC}" type="presParOf" srcId="{240B161D-E7D3-4125-A3B3-644CF9FF86EA}" destId="{BB7CA896-A256-45C5-A23F-EA46AD57B15D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CA39D1-98D0-4839-B5D5-FB5CB1472478}">
      <dsp:nvSpPr>
        <dsp:cNvPr id="0" name=""/>
        <dsp:cNvSpPr/>
      </dsp:nvSpPr>
      <dsp:spPr>
        <a:xfrm>
          <a:off x="1117687" y="2996724"/>
          <a:ext cx="2919686" cy="189129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1C5C8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>
              <a:latin typeface="Trebuchet MS" panose="020B0603020202020204" pitchFamily="34" charset="0"/>
            </a:rPr>
            <a:t>Review &amp; realign the distribution strategy to ensure consistency with the company’s overall objectives.</a:t>
          </a:r>
        </a:p>
      </dsp:txBody>
      <dsp:txXfrm>
        <a:off x="1235895" y="3587756"/>
        <a:ext cx="1807364" cy="1182055"/>
      </dsp:txXfrm>
    </dsp:sp>
    <dsp:sp modelId="{D0E39FE7-E6CD-404B-884F-83AAB4AE7095}">
      <dsp:nvSpPr>
        <dsp:cNvPr id="0" name=""/>
        <dsp:cNvSpPr/>
      </dsp:nvSpPr>
      <dsp:spPr>
        <a:xfrm>
          <a:off x="6102465" y="171181"/>
          <a:ext cx="2654260" cy="17193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1C5C8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>
              <a:latin typeface="Trebuchet MS" panose="020B0603020202020204" pitchFamily="34" charset="0"/>
            </a:rPr>
            <a:t>Prioritize VNB and NB Strain while product development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>
              <a:latin typeface="Trebuchet MS" panose="020B0603020202020204" pitchFamily="34" charset="0"/>
            </a:rPr>
            <a:t>Optimal utilization of available capital</a:t>
          </a:r>
        </a:p>
      </dsp:txBody>
      <dsp:txXfrm>
        <a:off x="6936512" y="208950"/>
        <a:ext cx="1782444" cy="1213981"/>
      </dsp:txXfrm>
    </dsp:sp>
    <dsp:sp modelId="{DB5ABED2-89AD-4A4F-B937-3BCC1853E82E}">
      <dsp:nvSpPr>
        <dsp:cNvPr id="0" name=""/>
        <dsp:cNvSpPr/>
      </dsp:nvSpPr>
      <dsp:spPr>
        <a:xfrm>
          <a:off x="1115643" y="171181"/>
          <a:ext cx="2654260" cy="17193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1C5C8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>
              <a:latin typeface="Trebuchet MS" panose="020B0603020202020204" pitchFamily="34" charset="0"/>
            </a:rPr>
            <a:t>Simple, low risk traditional products with high growth potential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>
              <a:latin typeface="Trebuchet MS" panose="020B0603020202020204" pitchFamily="34" charset="0"/>
            </a:rPr>
            <a:t>Innovative features to enhance marketability</a:t>
          </a:r>
        </a:p>
      </dsp:txBody>
      <dsp:txXfrm>
        <a:off x="1153412" y="208950"/>
        <a:ext cx="1782444" cy="1213981"/>
      </dsp:txXfrm>
    </dsp:sp>
    <dsp:sp modelId="{414D7DD8-CBCB-4623-8724-2F9C612FA74F}">
      <dsp:nvSpPr>
        <dsp:cNvPr id="0" name=""/>
        <dsp:cNvSpPr/>
      </dsp:nvSpPr>
      <dsp:spPr>
        <a:xfrm>
          <a:off x="2585462" y="329096"/>
          <a:ext cx="2326507" cy="2326507"/>
        </a:xfrm>
        <a:prstGeom prst="pieWedge">
          <a:avLst/>
        </a:prstGeom>
        <a:solidFill>
          <a:srgbClr val="B4B0B0"/>
        </a:solidFill>
        <a:ln w="28575" cap="flat" cmpd="sng" algn="ctr">
          <a:solidFill>
            <a:srgbClr val="1C5C8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latin typeface="Trebuchet MS" panose="020B0603020202020204" pitchFamily="34" charset="0"/>
            </a:rPr>
            <a:t>Product</a:t>
          </a:r>
          <a:endParaRPr lang="en-US" sz="1800" b="1" kern="1200" dirty="0">
            <a:latin typeface="Trebuchet MS" panose="020B0603020202020204" pitchFamily="34" charset="0"/>
          </a:endParaRP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latin typeface="Trebuchet MS" panose="020B0603020202020204" pitchFamily="34" charset="0"/>
            </a:rPr>
            <a:t>Development</a:t>
          </a:r>
          <a:endParaRPr lang="en-US" sz="1800" b="1" kern="1200" dirty="0">
            <a:latin typeface="Trebuchet MS" panose="020B0603020202020204" pitchFamily="34" charset="0"/>
          </a:endParaRPr>
        </a:p>
      </dsp:txBody>
      <dsp:txXfrm>
        <a:off x="3266880" y="1010514"/>
        <a:ext cx="1645089" cy="1645089"/>
      </dsp:txXfrm>
    </dsp:sp>
    <dsp:sp modelId="{0AE610A7-BC05-4903-BED6-D2A6EA46F362}">
      <dsp:nvSpPr>
        <dsp:cNvPr id="0" name=""/>
        <dsp:cNvSpPr/>
      </dsp:nvSpPr>
      <dsp:spPr>
        <a:xfrm rot="5400000">
          <a:off x="5019429" y="329096"/>
          <a:ext cx="2326507" cy="2326507"/>
        </a:xfrm>
        <a:prstGeom prst="pieWedge">
          <a:avLst/>
        </a:prstGeom>
        <a:solidFill>
          <a:srgbClr val="B4B0B0"/>
        </a:solidFill>
        <a:ln w="28575" cap="flat" cmpd="sng" algn="ctr">
          <a:solidFill>
            <a:srgbClr val="1C5C8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latin typeface="Trebuchet MS" panose="020B0603020202020204" pitchFamily="34" charset="0"/>
            </a:rPr>
            <a:t>Profitability</a:t>
          </a:r>
          <a:endParaRPr lang="en-US" sz="1800" b="1" kern="1200" dirty="0">
            <a:latin typeface="Trebuchet MS" panose="020B0603020202020204" pitchFamily="34" charset="0"/>
          </a:endParaRPr>
        </a:p>
      </dsp:txBody>
      <dsp:txXfrm rot="-5400000">
        <a:off x="5019429" y="1010514"/>
        <a:ext cx="1645089" cy="1645089"/>
      </dsp:txXfrm>
    </dsp:sp>
    <dsp:sp modelId="{1C3D8F63-CACE-4045-86AA-8C632DE7E0BA}">
      <dsp:nvSpPr>
        <dsp:cNvPr id="0" name=""/>
        <dsp:cNvSpPr/>
      </dsp:nvSpPr>
      <dsp:spPr>
        <a:xfrm rot="10800000">
          <a:off x="5019429" y="2763063"/>
          <a:ext cx="2326507" cy="2326507"/>
        </a:xfrm>
        <a:prstGeom prst="pieWedge">
          <a:avLst/>
        </a:prstGeom>
        <a:solidFill>
          <a:srgbClr val="B4B0B0"/>
        </a:solidFill>
        <a:ln w="28575" cap="flat" cmpd="sng" algn="ctr">
          <a:solidFill>
            <a:srgbClr val="1C5C8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latin typeface="Trebuchet MS" panose="020B0603020202020204" pitchFamily="34" charset="0"/>
            </a:rPr>
            <a:t>Investment</a:t>
          </a:r>
          <a:endParaRPr lang="en-US" sz="1800" b="1" kern="1200" dirty="0">
            <a:latin typeface="Trebuchet MS" panose="020B0603020202020204" pitchFamily="34" charset="0"/>
          </a:endParaRPr>
        </a:p>
      </dsp:txBody>
      <dsp:txXfrm rot="10800000">
        <a:off x="5019429" y="2763063"/>
        <a:ext cx="1645089" cy="1645089"/>
      </dsp:txXfrm>
    </dsp:sp>
    <dsp:sp modelId="{B09E9BD7-65A1-48AA-B4ED-D05AB1A40E41}">
      <dsp:nvSpPr>
        <dsp:cNvPr id="0" name=""/>
        <dsp:cNvSpPr/>
      </dsp:nvSpPr>
      <dsp:spPr>
        <a:xfrm rot="16200000">
          <a:off x="2585462" y="2763063"/>
          <a:ext cx="2326507" cy="2326507"/>
        </a:xfrm>
        <a:prstGeom prst="pieWedge">
          <a:avLst/>
        </a:prstGeom>
        <a:solidFill>
          <a:srgbClr val="B4B0B0"/>
        </a:solidFill>
        <a:ln w="28575" cap="flat" cmpd="sng" algn="ctr">
          <a:solidFill>
            <a:srgbClr val="1C5C8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latin typeface="Trebuchet MS" panose="020B0603020202020204" pitchFamily="34" charset="0"/>
            </a:rPr>
            <a:t>Distribution</a:t>
          </a:r>
          <a:r>
            <a:rPr lang="en-US" sz="1800" b="1" kern="1200" dirty="0">
              <a:latin typeface="Trebuchet MS" panose="020B0603020202020204" pitchFamily="34" charset="0"/>
            </a:rPr>
            <a:t> </a:t>
          </a:r>
          <a:r>
            <a:rPr lang="en-US" sz="1600" b="1" kern="1200" dirty="0">
              <a:latin typeface="Trebuchet MS" panose="020B0603020202020204" pitchFamily="34" charset="0"/>
            </a:rPr>
            <a:t>Channel</a:t>
          </a:r>
          <a:endParaRPr lang="en-US" sz="1800" b="1" kern="1200" dirty="0">
            <a:latin typeface="Trebuchet MS" panose="020B0603020202020204" pitchFamily="34" charset="0"/>
          </a:endParaRPr>
        </a:p>
      </dsp:txBody>
      <dsp:txXfrm rot="5400000">
        <a:off x="3266880" y="2763063"/>
        <a:ext cx="1645089" cy="1645089"/>
      </dsp:txXfrm>
    </dsp:sp>
    <dsp:sp modelId="{2E5F7698-5792-4DC6-9F05-5F00F21EA83C}">
      <dsp:nvSpPr>
        <dsp:cNvPr id="0" name=""/>
        <dsp:cNvSpPr/>
      </dsp:nvSpPr>
      <dsp:spPr>
        <a:xfrm>
          <a:off x="4564068" y="2225763"/>
          <a:ext cx="803262" cy="698489"/>
        </a:xfrm>
        <a:prstGeom prst="circularArrow">
          <a:avLst/>
        </a:prstGeom>
        <a:solidFill>
          <a:srgbClr val="1C5C88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760465-7268-472B-9AB3-1FDA731B22BD}">
      <dsp:nvSpPr>
        <dsp:cNvPr id="0" name=""/>
        <dsp:cNvSpPr/>
      </dsp:nvSpPr>
      <dsp:spPr>
        <a:xfrm rot="10800000">
          <a:off x="4564068" y="2494413"/>
          <a:ext cx="803262" cy="698489"/>
        </a:xfrm>
        <a:prstGeom prst="circularArrow">
          <a:avLst/>
        </a:prstGeom>
        <a:solidFill>
          <a:srgbClr val="1C5C88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988CBE-AA17-4956-BAAF-E90D0DFDADFE}">
      <dsp:nvSpPr>
        <dsp:cNvPr id="0" name=""/>
        <dsp:cNvSpPr/>
      </dsp:nvSpPr>
      <dsp:spPr>
        <a:xfrm>
          <a:off x="487675" y="0"/>
          <a:ext cx="8778240" cy="5486400"/>
        </a:xfrm>
        <a:prstGeom prst="swooshArrow">
          <a:avLst>
            <a:gd name="adj1" fmla="val 25000"/>
            <a:gd name="adj2" fmla="val 25000"/>
          </a:avLst>
        </a:prstGeom>
        <a:solidFill>
          <a:srgbClr val="1C5C88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D42C6D1-27F6-462F-BDA7-C2F7D0BB42B5}">
      <dsp:nvSpPr>
        <dsp:cNvPr id="0" name=""/>
        <dsp:cNvSpPr/>
      </dsp:nvSpPr>
      <dsp:spPr>
        <a:xfrm>
          <a:off x="1352332" y="4079687"/>
          <a:ext cx="201899" cy="201899"/>
        </a:xfrm>
        <a:prstGeom prst="ellipse">
          <a:avLst/>
        </a:prstGeom>
        <a:solidFill>
          <a:schemeClr val="bg1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08208C1-3A93-46F0-B5A6-E3BD36F6F2EF}">
      <dsp:nvSpPr>
        <dsp:cNvPr id="0" name=""/>
        <dsp:cNvSpPr/>
      </dsp:nvSpPr>
      <dsp:spPr>
        <a:xfrm>
          <a:off x="1371595" y="4419597"/>
          <a:ext cx="1887078" cy="3706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982" tIns="0" rIns="0" bIns="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US" sz="2000" b="0" i="0" u="none" strike="noStrike" kern="1200" cap="none" normalizeH="0" baseline="0" dirty="0">
              <a:ln/>
              <a:effectLst/>
              <a:latin typeface="Trebuchet MS" panose="020B0603020202020204" pitchFamily="34" charset="0"/>
            </a:rPr>
            <a:t>Business Mix</a:t>
          </a:r>
          <a:endParaRPr lang="en-US" sz="2000" kern="1200" dirty="0">
            <a:latin typeface="Trebuchet MS" panose="020B0603020202020204" pitchFamily="34" charset="0"/>
          </a:endParaRPr>
        </a:p>
      </dsp:txBody>
      <dsp:txXfrm>
        <a:off x="1371595" y="4419597"/>
        <a:ext cx="1887078" cy="370640"/>
      </dsp:txXfrm>
    </dsp:sp>
    <dsp:sp modelId="{90FE2637-3FF2-45B8-8107-8B3E177408AC}">
      <dsp:nvSpPr>
        <dsp:cNvPr id="0" name=""/>
        <dsp:cNvSpPr/>
      </dsp:nvSpPr>
      <dsp:spPr>
        <a:xfrm>
          <a:off x="2445223" y="3029590"/>
          <a:ext cx="316016" cy="316016"/>
        </a:xfrm>
        <a:prstGeom prst="ellipse">
          <a:avLst/>
        </a:prstGeom>
        <a:solidFill>
          <a:schemeClr val="accent3">
            <a:lumMod val="9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50E0066-76E3-4192-AED7-848722E0AE3A}">
      <dsp:nvSpPr>
        <dsp:cNvPr id="0" name=""/>
        <dsp:cNvSpPr/>
      </dsp:nvSpPr>
      <dsp:spPr>
        <a:xfrm>
          <a:off x="609594" y="2514601"/>
          <a:ext cx="1761973" cy="7491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451" tIns="0" rIns="0" bIns="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US" sz="2000" b="0" i="0" u="none" strike="noStrike" kern="1200" cap="none" normalizeH="0" baseline="0" dirty="0">
              <a:ln/>
              <a:effectLst/>
              <a:latin typeface="Trebuchet MS" panose="020B0603020202020204" pitchFamily="34" charset="0"/>
            </a:rPr>
            <a:t>Product Development</a:t>
          </a:r>
          <a:endParaRPr lang="en-US" sz="2000" kern="1200" dirty="0">
            <a:latin typeface="Trebuchet MS" panose="020B0603020202020204" pitchFamily="34" charset="0"/>
          </a:endParaRPr>
        </a:p>
      </dsp:txBody>
      <dsp:txXfrm>
        <a:off x="609594" y="2514601"/>
        <a:ext cx="1761973" cy="749179"/>
      </dsp:txXfrm>
    </dsp:sp>
    <dsp:sp modelId="{B380441D-F961-4B33-82DD-B7ECA3B256CA}">
      <dsp:nvSpPr>
        <dsp:cNvPr id="0" name=""/>
        <dsp:cNvSpPr/>
      </dsp:nvSpPr>
      <dsp:spPr>
        <a:xfrm>
          <a:off x="3849741" y="2192365"/>
          <a:ext cx="421355" cy="421355"/>
        </a:xfrm>
        <a:prstGeom prst="ellipse">
          <a:avLst/>
        </a:prstGeom>
        <a:solidFill>
          <a:schemeClr val="accent3">
            <a:lumMod val="9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1070F80-D7FC-474B-B3B8-3AD4824231B6}">
      <dsp:nvSpPr>
        <dsp:cNvPr id="0" name=""/>
        <dsp:cNvSpPr/>
      </dsp:nvSpPr>
      <dsp:spPr>
        <a:xfrm>
          <a:off x="3733794" y="2958987"/>
          <a:ext cx="1694200" cy="6449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3268" tIns="0" rIns="0" bIns="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US" sz="2000" b="0" i="0" u="none" strike="noStrike" kern="1200" cap="none" normalizeH="0" baseline="0" dirty="0">
              <a:ln/>
              <a:effectLst/>
              <a:latin typeface="Trebuchet MS" panose="020B0603020202020204" pitchFamily="34" charset="0"/>
            </a:rPr>
            <a:t>Capital and Risk Management</a:t>
          </a:r>
          <a:endParaRPr lang="en-US" sz="2000" kern="1200" dirty="0"/>
        </a:p>
      </dsp:txBody>
      <dsp:txXfrm>
        <a:off x="3733794" y="2958987"/>
        <a:ext cx="1694200" cy="644945"/>
      </dsp:txXfrm>
    </dsp:sp>
    <dsp:sp modelId="{7945D362-5BC3-4DDF-AD3F-8F2CCC756B3E}">
      <dsp:nvSpPr>
        <dsp:cNvPr id="0" name=""/>
        <dsp:cNvSpPr/>
      </dsp:nvSpPr>
      <dsp:spPr>
        <a:xfrm>
          <a:off x="5482494" y="1538386"/>
          <a:ext cx="544250" cy="544250"/>
        </a:xfrm>
        <a:prstGeom prst="ellipse">
          <a:avLst/>
        </a:prstGeom>
        <a:solidFill>
          <a:schemeClr val="bg1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601005D-65A9-4DA4-8614-188D3DF625C0}">
      <dsp:nvSpPr>
        <dsp:cNvPr id="0" name=""/>
        <dsp:cNvSpPr/>
      </dsp:nvSpPr>
      <dsp:spPr>
        <a:xfrm>
          <a:off x="4419607" y="685782"/>
          <a:ext cx="1755648" cy="780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8387" tIns="0" rIns="0" bIns="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US" sz="2000" b="0" i="0" u="none" strike="noStrike" kern="1200" cap="none" normalizeH="0" baseline="0" dirty="0">
              <a:ln/>
              <a:effectLst/>
              <a:latin typeface="Trebuchet MS" panose="020B0603020202020204" pitchFamily="34" charset="0"/>
            </a:rPr>
            <a:t>Investment Strategy</a:t>
          </a:r>
          <a:endParaRPr lang="en-US" sz="2000" kern="1200" dirty="0"/>
        </a:p>
      </dsp:txBody>
      <dsp:txXfrm>
        <a:off x="4419607" y="685782"/>
        <a:ext cx="1755648" cy="780280"/>
      </dsp:txXfrm>
    </dsp:sp>
    <dsp:sp modelId="{3A92D748-510C-475C-8362-AE82C84173C7}">
      <dsp:nvSpPr>
        <dsp:cNvPr id="0" name=""/>
        <dsp:cNvSpPr/>
      </dsp:nvSpPr>
      <dsp:spPr>
        <a:xfrm>
          <a:off x="7163527" y="1101669"/>
          <a:ext cx="693480" cy="693480"/>
        </a:xfrm>
        <a:prstGeom prst="ellipse">
          <a:avLst/>
        </a:prstGeom>
        <a:solidFill>
          <a:schemeClr val="bg1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B7CA896-A256-45C5-A23F-EA46AD57B15D}">
      <dsp:nvSpPr>
        <dsp:cNvPr id="0" name=""/>
        <dsp:cNvSpPr/>
      </dsp:nvSpPr>
      <dsp:spPr>
        <a:xfrm>
          <a:off x="6248860" y="2209813"/>
          <a:ext cx="1755665" cy="175200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7461" tIns="0" rIns="0" bIns="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US" sz="2000" b="0" i="0" u="none" strike="noStrike" kern="1200" cap="none" normalizeH="0" baseline="0" dirty="0">
              <a:ln/>
              <a:effectLst/>
              <a:latin typeface="Trebuchet MS" panose="020B0603020202020204" pitchFamily="34" charset="0"/>
            </a:rPr>
            <a:t>Long-term Value creation</a:t>
          </a:r>
          <a:endParaRPr lang="en-US" sz="2000" kern="1200" dirty="0"/>
        </a:p>
      </dsp:txBody>
      <dsp:txXfrm>
        <a:off x="6248860" y="2209813"/>
        <a:ext cx="1755665" cy="17520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B2EFBB-0BCC-4A1D-9ED8-84B8867ABABE}" type="datetimeFigureOut">
              <a:rPr lang="en-IN" smtClean="0"/>
              <a:t>14-12-2024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IN"/>
              <a:t>1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03F371-8F35-4F90-9E77-40C93ED6257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46217814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D32B5A-112C-4AE6-875C-0ED6994DC26A}" type="datetimeFigureOut">
              <a:rPr lang="en-US" smtClean="0"/>
              <a:pPr/>
              <a:t>12/14/2024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63E7AC-6455-4A0F-B654-220C7D7B7B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764443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3E7AC-6455-4A0F-B654-220C7D7B7B8D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4283493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3E7AC-6455-4A0F-B654-220C7D7B7B8D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8591632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9650EF-F40B-28BB-DAF6-23F54E4A89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30C52F-1DD1-A659-ED65-F9B5071DB3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220759C-C97C-E856-0815-B85A04DC73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7E1241-A696-D6F9-BC62-2BA7693CFF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3E7AC-6455-4A0F-B654-220C7D7B7B8D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DF4AA4-D07E-57A5-F561-7365D7ACCA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4815947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945091-A1AE-0C79-79DA-88934BA104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55FCFDF-94C9-AEB4-22D1-C05955C4BE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4C63BA4-D9BD-B685-4D86-62BD6AAA79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DA4E73-C5D1-A263-92BB-870FC21DDA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3E7AC-6455-4A0F-B654-220C7D7B7B8D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536042-7D8F-7036-AB18-DFCA167919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1758679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33E0AC-DCC4-B755-9F87-E1EB3C8A04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0F36F06-F8F2-60F0-7DED-E66AD9EE02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F625028-5C11-9A1A-046E-B80957E83A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C9A370-1863-D424-9B37-4C919179312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3E7AC-6455-4A0F-B654-220C7D7B7B8D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2AF05D-9F47-3676-D41D-036C60F2C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102260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CB6EC3-B494-20D3-AB2D-BFB707F5F5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D9E218A-B367-E35C-03EF-426EECDF33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EB8DD60-7775-EC44-44B1-5E1370A5B5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DA7712-4AAE-FBC8-C806-9D0420738F6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3E7AC-6455-4A0F-B654-220C7D7B7B8D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E7E3DE-AE65-82D6-B1A1-9D98AE80C5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1015121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03B9E4-E599-994C-6D66-45D8B7F60B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05DE6C2-69B1-727F-5FA4-C47ED2A039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0400D89-EC37-A174-FA48-5F345BD830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F0B2FA-5F27-A1BF-497B-AB1B47EB338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3E7AC-6455-4A0F-B654-220C7D7B7B8D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3AAF06-5D0E-837F-3A17-D8F914D2F0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7289431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3E7AC-6455-4A0F-B654-220C7D7B7B8D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034777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982C1C-A97C-5AFF-3A31-FDED371047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9CCF621-848D-0F07-7596-30C9C33536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6EAD4C1-2C1E-E012-7AFC-90D0B3B7B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5FB372-D825-A0B4-A603-057B26D09C3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3E7AC-6455-4A0F-B654-220C7D7B7B8D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3F8070-6205-6B88-AADC-E96C3AEA4D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6403987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3E7AC-6455-4A0F-B654-220C7D7B7B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2632345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982C1C-A97C-5AFF-3A31-FDED371047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9CCF621-848D-0F07-7596-30C9C33536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6EAD4C1-2C1E-E012-7AFC-90D0B3B7B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5FB372-D825-A0B4-A603-057B26D09C3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3E7AC-6455-4A0F-B654-220C7D7B7B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3F8070-6205-6B88-AADC-E96C3AEA4D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6403987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3E7AC-6455-4A0F-B654-220C7D7B7B8D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6045335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064115-1806-435B-24A0-D835B125C1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9F7F722-05E4-A32B-023E-FDD24D9166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2FCE626-A62E-D58B-DF20-38B0DD4294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323FFB-848D-199C-B3A9-B433CC7B817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3E7AC-6455-4A0F-B654-220C7D7B7B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EC0507-5A70-7F4A-3941-123D930A7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9048162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087D16-A71E-DA67-A3EB-E51A6804A0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476784-43E5-E010-B2CB-327031ED54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691C287-EFA9-970B-CA8F-8C7DE4763B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746F7B-A099-8270-18D9-6BAEB90AF7D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3E7AC-6455-4A0F-B654-220C7D7B7B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D4885C-AFD6-6864-44BA-E3DCC8ACF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0611536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953165-267D-A9F3-4E3E-0A74FCD36F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DE4CE15-1733-0674-EEBD-7F5C3C71D3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1EA4495-193D-BD13-7C7A-FE0BA9C42B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8FFAA4-B636-15C0-EB20-7534A680136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3E7AC-6455-4A0F-B654-220C7D7B7B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2A678E-4DC7-49EC-0821-A77C9B8B7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4926024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3C3A01-92D7-C9B1-7277-BBDF7F3BD1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F505834-E95E-56B3-BF27-885EADD136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AB50EF-3851-52A5-AA3A-B27B01C1D9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F86BB9-10D4-1DB3-852B-D485EEA8DBF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3E7AC-6455-4A0F-B654-220C7D7B7B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C66F68-D995-AB63-5CCA-2647F36F18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17844746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571FB9-1852-922E-C92F-6102909D6A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9849518-8287-1E45-FAD2-D01A81BE66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70CAAA4-8700-94DB-82CC-DDCC5002CB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7CC753-48B8-ACC5-7053-5BF8682F74A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3E7AC-6455-4A0F-B654-220C7D7B7B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E4FBEB-0EFF-A9A3-2F8B-29A1B968FE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52126981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C2DEE0-E90B-1D28-CA7F-85D621D271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26ED45D-F8BC-00B9-13CB-408FAC71D1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D7D01C5-7A6B-E75A-5CE3-26AE78B1DB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107D4C-D527-17D7-DB03-EDEFB207550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3E7AC-6455-4A0F-B654-220C7D7B7B8D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BBCE9F-7BBE-99D6-AF81-65F71535B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54395432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B22B0F-3B2F-EBC4-DD22-10946816C2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95689F3-E5AE-2760-F310-1FBCC6951F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5196154-3617-33F2-1CD9-DF80E4C157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2794DC-4438-1AB8-9BF0-975D628FEDD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3E7AC-6455-4A0F-B654-220C7D7B7B8D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436EE4-417C-2981-46D7-582E292C4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28915821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3E7AC-6455-4A0F-B654-220C7D7B7B8D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14486407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8" name="Google Shape;468;p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3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29</a:t>
            </a:fld>
            <a:endParaRPr/>
          </a:p>
        </p:txBody>
      </p:sp>
      <p:sp>
        <p:nvSpPr>
          <p:cNvPr id="470" name="Google Shape;470;p39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1</a:t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>
          <a:extLst>
            <a:ext uri="{FF2B5EF4-FFF2-40B4-BE49-F238E27FC236}">
              <a16:creationId xmlns:a16="http://schemas.microsoft.com/office/drawing/2014/main" id="{75C12615-6590-5850-9EEF-B8D27D1C24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p39:notes">
            <a:extLst>
              <a:ext uri="{FF2B5EF4-FFF2-40B4-BE49-F238E27FC236}">
                <a16:creationId xmlns:a16="http://schemas.microsoft.com/office/drawing/2014/main" id="{3061BF98-767B-94B9-EBBF-05CD9110442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8" name="Google Shape;468;p39:notes">
            <a:extLst>
              <a:ext uri="{FF2B5EF4-FFF2-40B4-BE49-F238E27FC236}">
                <a16:creationId xmlns:a16="http://schemas.microsoft.com/office/drawing/2014/main" id="{645AC028-6711-33F6-1EC0-427C4D36BAB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39:notes">
            <a:extLst>
              <a:ext uri="{FF2B5EF4-FFF2-40B4-BE49-F238E27FC236}">
                <a16:creationId xmlns:a16="http://schemas.microsoft.com/office/drawing/2014/main" id="{C69321FD-2263-6607-DB25-70E169A2022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30</a:t>
            </a:fld>
            <a:endParaRPr/>
          </a:p>
        </p:txBody>
      </p:sp>
      <p:sp>
        <p:nvSpPr>
          <p:cNvPr id="470" name="Google Shape;470;p39:notes">
            <a:extLst>
              <a:ext uri="{FF2B5EF4-FFF2-40B4-BE49-F238E27FC236}">
                <a16:creationId xmlns:a16="http://schemas.microsoft.com/office/drawing/2014/main" id="{273E9506-520C-A7A1-D2A7-CC99AD75B475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1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8619273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3E7AC-6455-4A0F-B654-220C7D7B7B8D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12124698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>
          <a:extLst>
            <a:ext uri="{FF2B5EF4-FFF2-40B4-BE49-F238E27FC236}">
              <a16:creationId xmlns:a16="http://schemas.microsoft.com/office/drawing/2014/main" id="{7AF5304D-C560-B141-C827-A23E137054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p39:notes">
            <a:extLst>
              <a:ext uri="{FF2B5EF4-FFF2-40B4-BE49-F238E27FC236}">
                <a16:creationId xmlns:a16="http://schemas.microsoft.com/office/drawing/2014/main" id="{8D2ED943-1DA0-01A0-63FF-593C32F385F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8" name="Google Shape;468;p39:notes">
            <a:extLst>
              <a:ext uri="{FF2B5EF4-FFF2-40B4-BE49-F238E27FC236}">
                <a16:creationId xmlns:a16="http://schemas.microsoft.com/office/drawing/2014/main" id="{7E962686-C639-0B2F-C103-BB451E289FD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39:notes">
            <a:extLst>
              <a:ext uri="{FF2B5EF4-FFF2-40B4-BE49-F238E27FC236}">
                <a16:creationId xmlns:a16="http://schemas.microsoft.com/office/drawing/2014/main" id="{B94383FB-168A-8F29-1DD1-53E28828112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31</a:t>
            </a:fld>
            <a:endParaRPr/>
          </a:p>
        </p:txBody>
      </p:sp>
      <p:sp>
        <p:nvSpPr>
          <p:cNvPr id="470" name="Google Shape;470;p39:notes">
            <a:extLst>
              <a:ext uri="{FF2B5EF4-FFF2-40B4-BE49-F238E27FC236}">
                <a16:creationId xmlns:a16="http://schemas.microsoft.com/office/drawing/2014/main" id="{7BB0F6EE-0201-59BC-DB9A-79329F2E0738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1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74114323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8" name="Google Shape;488;p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9" name="Google Shape;489;p4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32</a:t>
            </a:fld>
            <a:endParaRPr/>
          </a:p>
        </p:txBody>
      </p:sp>
      <p:sp>
        <p:nvSpPr>
          <p:cNvPr id="490" name="Google Shape;490;p41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1</a:t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98" name="Google Shape;498;p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9" name="Google Shape;499;p4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33</a:t>
            </a:fld>
            <a:endParaRPr/>
          </a:p>
        </p:txBody>
      </p:sp>
      <p:sp>
        <p:nvSpPr>
          <p:cNvPr id="500" name="Google Shape;500;p42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1</a:t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8" name="Google Shape;508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9" name="Google Shape;509;p4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34</a:t>
            </a:fld>
            <a:endParaRPr/>
          </a:p>
        </p:txBody>
      </p:sp>
      <p:sp>
        <p:nvSpPr>
          <p:cNvPr id="510" name="Google Shape;510;p43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1</a:t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18" name="Google Shape;518;p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9" name="Google Shape;519;p4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35</a:t>
            </a:fld>
            <a:endParaRPr/>
          </a:p>
        </p:txBody>
      </p:sp>
      <p:sp>
        <p:nvSpPr>
          <p:cNvPr id="520" name="Google Shape;520;p45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1</a:t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6">
          <a:extLst>
            <a:ext uri="{FF2B5EF4-FFF2-40B4-BE49-F238E27FC236}">
              <a16:creationId xmlns:a16="http://schemas.microsoft.com/office/drawing/2014/main" id="{9DCE3B55-343F-4EA1-32D2-988A5F5854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45:notes">
            <a:extLst>
              <a:ext uri="{FF2B5EF4-FFF2-40B4-BE49-F238E27FC236}">
                <a16:creationId xmlns:a16="http://schemas.microsoft.com/office/drawing/2014/main" id="{E45E3943-D0E8-ADBE-C8A9-3275989CF7F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18" name="Google Shape;518;p45:notes">
            <a:extLst>
              <a:ext uri="{FF2B5EF4-FFF2-40B4-BE49-F238E27FC236}">
                <a16:creationId xmlns:a16="http://schemas.microsoft.com/office/drawing/2014/main" id="{53E399BB-0103-DCAD-2813-EFE17FC6EB5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9" name="Google Shape;519;p45:notes">
            <a:extLst>
              <a:ext uri="{FF2B5EF4-FFF2-40B4-BE49-F238E27FC236}">
                <a16:creationId xmlns:a16="http://schemas.microsoft.com/office/drawing/2014/main" id="{CCE8FE71-B69D-8C93-A60F-BF30C272427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36</a:t>
            </a:fld>
            <a:endParaRPr/>
          </a:p>
        </p:txBody>
      </p:sp>
      <p:sp>
        <p:nvSpPr>
          <p:cNvPr id="520" name="Google Shape;520;p45:notes">
            <a:extLst>
              <a:ext uri="{FF2B5EF4-FFF2-40B4-BE49-F238E27FC236}">
                <a16:creationId xmlns:a16="http://schemas.microsoft.com/office/drawing/2014/main" id="{6349EC41-1522-F019-57E7-0EECF1B9DB7A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1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61880295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6">
          <a:extLst>
            <a:ext uri="{FF2B5EF4-FFF2-40B4-BE49-F238E27FC236}">
              <a16:creationId xmlns:a16="http://schemas.microsoft.com/office/drawing/2014/main" id="{2F2368BD-C582-2D82-E660-29BBD14CC3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45:notes">
            <a:extLst>
              <a:ext uri="{FF2B5EF4-FFF2-40B4-BE49-F238E27FC236}">
                <a16:creationId xmlns:a16="http://schemas.microsoft.com/office/drawing/2014/main" id="{AB55A615-8F65-4DAE-471B-F2085BF5C0D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18" name="Google Shape;518;p45:notes">
            <a:extLst>
              <a:ext uri="{FF2B5EF4-FFF2-40B4-BE49-F238E27FC236}">
                <a16:creationId xmlns:a16="http://schemas.microsoft.com/office/drawing/2014/main" id="{2A30EC4E-D020-4531-BE2B-136C5D44C5A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9" name="Google Shape;519;p45:notes">
            <a:extLst>
              <a:ext uri="{FF2B5EF4-FFF2-40B4-BE49-F238E27FC236}">
                <a16:creationId xmlns:a16="http://schemas.microsoft.com/office/drawing/2014/main" id="{02643B78-C315-0785-8792-82AD7BC4CB5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37</a:t>
            </a:fld>
            <a:endParaRPr/>
          </a:p>
        </p:txBody>
      </p:sp>
      <p:sp>
        <p:nvSpPr>
          <p:cNvPr id="520" name="Google Shape;520;p45:notes">
            <a:extLst>
              <a:ext uri="{FF2B5EF4-FFF2-40B4-BE49-F238E27FC236}">
                <a16:creationId xmlns:a16="http://schemas.microsoft.com/office/drawing/2014/main" id="{9B307B7E-1477-145E-2AF4-8D1BA45BFEA3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1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5676621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g31d0365916a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8" name="Google Shape;548;g31d0365916a_0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9" name="Google Shape;549;g31d0365916a_0_4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38</a:t>
            </a:fld>
            <a:endParaRPr/>
          </a:p>
        </p:txBody>
      </p:sp>
      <p:sp>
        <p:nvSpPr>
          <p:cNvPr id="550" name="Google Shape;550;g31d0365916a_0_42:notes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1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3E7AC-6455-4A0F-B654-220C7D7B7B8D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7679729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3E7AC-6455-4A0F-B654-220C7D7B7B8D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2703313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3E7AC-6455-4A0F-B654-220C7D7B7B8D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9857277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3E7AC-6455-4A0F-B654-220C7D7B7B8D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5555773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3E7AC-6455-4A0F-B654-220C7D7B7B8D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735846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3E7AC-6455-4A0F-B654-220C7D7B7B8D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3941797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79DE1F-5E27-4B45-9D15-005F28CE433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321966-726A-4E9E-9E02-D49DCD2200A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A6E245-2043-4183-82FC-0A7BD6A0EBF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A73AEE-D506-4373-89E6-5210E2A754A0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grpSp>
        <p:nvGrpSpPr>
          <p:cNvPr id="8" name="Group 10"/>
          <p:cNvGrpSpPr/>
          <p:nvPr userDrawn="1"/>
        </p:nvGrpSpPr>
        <p:grpSpPr>
          <a:xfrm>
            <a:off x="359371" y="228600"/>
            <a:ext cx="11832629" cy="1284827"/>
            <a:chOff x="269528" y="5496973"/>
            <a:chExt cx="8874472" cy="1284827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528" y="5496973"/>
              <a:ext cx="1483072" cy="12848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Rectangle 5"/>
            <p:cNvSpPr>
              <a:spLocks noChangeArrowheads="1"/>
            </p:cNvSpPr>
            <p:nvPr/>
          </p:nvSpPr>
          <p:spPr bwMode="auto">
            <a:xfrm rot="10800000" flipV="1">
              <a:off x="1752600" y="5820488"/>
              <a:ext cx="7391400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000" b="1" i="0" u="none" strike="noStrike" cap="none" normalizeH="0" baseline="0" dirty="0">
                  <a:ln>
                    <a:noFill/>
                  </a:ln>
                  <a:solidFill>
                    <a:srgbClr val="1F497D"/>
                  </a:solidFill>
                  <a:effectLst/>
                  <a:latin typeface="Bahamas" pitchFamily="34" charset="0"/>
                  <a:cs typeface="Times New Roman" pitchFamily="18" charset="0"/>
                </a:rPr>
                <a:t>Institute of Actuaries of India</a:t>
              </a:r>
              <a:endParaRPr kumimoji="0" lang="en-US" sz="4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Bahamas" pitchFamily="34" charset="0"/>
                <a:cs typeface="Times New Roman" pitchFamily="18" charset="0"/>
              </a:endParaRPr>
            </a:p>
          </p:txBody>
        </p:sp>
      </p:grpSp>
      <p:sp>
        <p:nvSpPr>
          <p:cNvPr id="11" name="Rectangle 10"/>
          <p:cNvSpPr/>
          <p:nvPr userDrawn="1"/>
        </p:nvSpPr>
        <p:spPr>
          <a:xfrm>
            <a:off x="0" y="2743201"/>
            <a:ext cx="1219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4800" b="1" dirty="0">
                <a:latin typeface="Garamond" pitchFamily="18" charset="0"/>
                <a:ea typeface="Verdana" pitchFamily="34" charset="0"/>
                <a:cs typeface="Verdana" pitchFamily="34" charset="0"/>
              </a:rPr>
              <a:t>Title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3733800"/>
            <a:ext cx="1219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4800" b="1" dirty="0">
                <a:latin typeface="Garamond" pitchFamily="18" charset="0"/>
                <a:ea typeface="Verdana" pitchFamily="34" charset="0"/>
                <a:cs typeface="Verdana" pitchFamily="34" charset="0"/>
              </a:rPr>
              <a:t>By</a:t>
            </a: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F8FD5A-4369-451A-AE4B-9EB0FD82F61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29C963-6CA3-4910-ACAB-89103C5891B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B118C919-524D-4AE6-802D-F6FBC61D86F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6" r:id="rId5"/>
    <p:sldLayoutId id="2147483667" r:id="rId6"/>
    <p:sldLayoutId id="2147483672" r:id="rId7"/>
  </p:sldLayoutIdLst>
  <p:transition/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notesSlide" Target="../notesSlides/notesSlide17.xml"/><Relationship Id="rId7" Type="http://schemas.openxmlformats.org/officeDocument/2006/relationships/diagramQuickStyle" Target="../diagrams/quickStyle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Relationship Id="rId6" Type="http://schemas.openxmlformats.org/officeDocument/2006/relationships/diagramLayout" Target="../diagrams/layout1.xml"/><Relationship Id="rId11" Type="http://schemas.openxmlformats.org/officeDocument/2006/relationships/image" Target="../media/image6.png"/><Relationship Id="rId5" Type="http://schemas.openxmlformats.org/officeDocument/2006/relationships/diagramData" Target="../diagrams/data1.xml"/><Relationship Id="rId10" Type="http://schemas.openxmlformats.org/officeDocument/2006/relationships/image" Target="../media/image5.png"/><Relationship Id="rId4" Type="http://schemas.openxmlformats.org/officeDocument/2006/relationships/image" Target="../media/image4.jpg"/><Relationship Id="rId9" Type="http://schemas.microsoft.com/office/2007/relationships/diagramDrawing" Target="../diagrams/drawing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notesSlide" Target="../notesSlides/notesSlide18.xml"/><Relationship Id="rId7" Type="http://schemas.openxmlformats.org/officeDocument/2006/relationships/diagramData" Target="../diagrams/data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6.png"/><Relationship Id="rId11" Type="http://schemas.microsoft.com/office/2007/relationships/diagramDrawing" Target="../diagrams/drawing2.xml"/><Relationship Id="rId5" Type="http://schemas.openxmlformats.org/officeDocument/2006/relationships/image" Target="../media/image5.png"/><Relationship Id="rId10" Type="http://schemas.openxmlformats.org/officeDocument/2006/relationships/diagramColors" Target="../diagrams/colors2.xml"/><Relationship Id="rId4" Type="http://schemas.openxmlformats.org/officeDocument/2006/relationships/image" Target="../media/image4.jpg"/><Relationship Id="rId9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3.xml"/><Relationship Id="rId6" Type="http://schemas.openxmlformats.org/officeDocument/2006/relationships/image" Target="../media/image5.png"/><Relationship Id="rId5" Type="http://schemas.openxmlformats.org/officeDocument/2006/relationships/chart" Target="../charts/chart2.xml"/><Relationship Id="rId4" Type="http://schemas.openxmlformats.org/officeDocument/2006/relationships/image" Target="../media/image4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7" Type="http://schemas.openxmlformats.org/officeDocument/2006/relationships/chart" Target="../charts/chart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8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0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0" y="3479017"/>
            <a:ext cx="1588491" cy="1600200"/>
          </a:xfrm>
          <a:prstGeom prst="rect">
            <a:avLst/>
          </a:prstGeom>
        </p:spPr>
      </p:pic>
      <p:sp>
        <p:nvSpPr>
          <p:cNvPr id="4" name="Rectangle 150"/>
          <p:cNvSpPr txBox="1">
            <a:spLocks noChangeArrowheads="1"/>
          </p:cNvSpPr>
          <p:nvPr/>
        </p:nvSpPr>
        <p:spPr>
          <a:xfrm>
            <a:off x="838200" y="2019371"/>
            <a:ext cx="11037291" cy="647700"/>
          </a:xfrm>
          <a:prstGeom prst="rect">
            <a:avLst/>
          </a:prstGeom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l"/>
            <a:r>
              <a:rPr lang="es-UY" altLang="en-US" sz="3600" b="1" kern="0" dirty="0" err="1">
                <a:solidFill>
                  <a:schemeClr val="bg1"/>
                </a:solidFill>
                <a:latin typeface="Trebuchet MS" panose="020B0603020202020204" pitchFamily="34" charset="0"/>
              </a:rPr>
              <a:t>Navigating</a:t>
            </a:r>
            <a:r>
              <a:rPr lang="es-UY" altLang="en-US" sz="3600" b="1" kern="0" dirty="0">
                <a:solidFill>
                  <a:schemeClr val="bg1"/>
                </a:solidFill>
                <a:latin typeface="Trebuchet MS" panose="020B0603020202020204" pitchFamily="34" charset="0"/>
              </a:rPr>
              <a:t> </a:t>
            </a:r>
            <a:r>
              <a:rPr lang="es-UY" altLang="en-US" sz="3600" b="1" kern="0" dirty="0" err="1">
                <a:solidFill>
                  <a:schemeClr val="bg1"/>
                </a:solidFill>
                <a:latin typeface="Trebuchet MS" panose="020B0603020202020204" pitchFamily="34" charset="0"/>
              </a:rPr>
              <a:t>Regulatory</a:t>
            </a:r>
            <a:r>
              <a:rPr lang="es-UY" altLang="en-US" sz="3600" b="1" kern="0" dirty="0">
                <a:solidFill>
                  <a:schemeClr val="bg1"/>
                </a:solidFill>
                <a:latin typeface="Trebuchet MS" panose="020B0603020202020204" pitchFamily="34" charset="0"/>
              </a:rPr>
              <a:t> </a:t>
            </a:r>
            <a:r>
              <a:rPr lang="es-UY" altLang="en-US" sz="3600" b="1" kern="0" dirty="0" err="1">
                <a:solidFill>
                  <a:schemeClr val="bg1"/>
                </a:solidFill>
                <a:latin typeface="Trebuchet MS" panose="020B0603020202020204" pitchFamily="34" charset="0"/>
              </a:rPr>
              <a:t>Changes</a:t>
            </a:r>
            <a:r>
              <a:rPr lang="es-UY" altLang="en-US" sz="3600" b="1" kern="0" dirty="0">
                <a:solidFill>
                  <a:schemeClr val="bg1"/>
                </a:solidFill>
                <a:latin typeface="Trebuchet MS" panose="020B0603020202020204" pitchFamily="34" charset="0"/>
              </a:rPr>
              <a:t>: </a:t>
            </a:r>
            <a:r>
              <a:rPr lang="es-UY" altLang="en-US" sz="3600" b="1" kern="0" dirty="0" err="1">
                <a:solidFill>
                  <a:schemeClr val="bg1"/>
                </a:solidFill>
                <a:latin typeface="Trebuchet MS" panose="020B0603020202020204" pitchFamily="34" charset="0"/>
              </a:rPr>
              <a:t>Ensuring</a:t>
            </a:r>
            <a:r>
              <a:rPr lang="es-UY" altLang="en-US" sz="3600" b="1" kern="0" dirty="0">
                <a:solidFill>
                  <a:schemeClr val="bg1"/>
                </a:solidFill>
                <a:latin typeface="Trebuchet MS" panose="020B0603020202020204" pitchFamily="34" charset="0"/>
              </a:rPr>
              <a:t> </a:t>
            </a:r>
            <a:r>
              <a:rPr lang="es-UY" altLang="en-US" sz="3600" b="1" kern="0" dirty="0" err="1">
                <a:solidFill>
                  <a:schemeClr val="bg1"/>
                </a:solidFill>
                <a:latin typeface="Trebuchet MS" panose="020B0603020202020204" pitchFamily="34" charset="0"/>
              </a:rPr>
              <a:t>Compliance</a:t>
            </a:r>
            <a:r>
              <a:rPr lang="es-UY" altLang="en-US" sz="3600" b="1" kern="0" dirty="0">
                <a:solidFill>
                  <a:schemeClr val="bg1"/>
                </a:solidFill>
                <a:latin typeface="Trebuchet MS" panose="020B0603020202020204" pitchFamily="34" charset="0"/>
              </a:rPr>
              <a:t> and </a:t>
            </a:r>
            <a:r>
              <a:rPr lang="es-UY" altLang="en-US" sz="3600" b="1" kern="0" dirty="0" err="1">
                <a:solidFill>
                  <a:schemeClr val="bg1"/>
                </a:solidFill>
                <a:latin typeface="Trebuchet MS" panose="020B0603020202020204" pitchFamily="34" charset="0"/>
              </a:rPr>
              <a:t>Growth</a:t>
            </a:r>
            <a:endParaRPr lang="es-ES" altLang="en-US" sz="3600" b="1" kern="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5" name="Rectangle 168"/>
          <p:cNvSpPr>
            <a:spLocks noChangeArrowheads="1"/>
          </p:cNvSpPr>
          <p:nvPr/>
        </p:nvSpPr>
        <p:spPr bwMode="auto">
          <a:xfrm>
            <a:off x="152400" y="3453888"/>
            <a:ext cx="5184775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/>
            <a:r>
              <a:rPr lang="en-US" altLang="en-US" sz="1800" b="1" dirty="0">
                <a:solidFill>
                  <a:schemeClr val="tx1"/>
                </a:solidFill>
                <a:latin typeface="Trebuchet MS" panose="020B0603020202020204" pitchFamily="34" charset="0"/>
              </a:rPr>
              <a:t>Guide : NA</a:t>
            </a:r>
          </a:p>
          <a:p>
            <a:pPr algn="l"/>
            <a:r>
              <a:rPr lang="en-US" altLang="en-US" sz="1800" b="1" dirty="0">
                <a:solidFill>
                  <a:schemeClr val="tx1"/>
                </a:solidFill>
                <a:latin typeface="Trebuchet MS" panose="020B0603020202020204" pitchFamily="34" charset="0"/>
              </a:rPr>
              <a:t>Presented By : </a:t>
            </a:r>
          </a:p>
          <a:p>
            <a:pPr algn="l"/>
            <a:r>
              <a:rPr lang="en-US" altLang="en-US" sz="1800" b="1" dirty="0">
                <a:solidFill>
                  <a:schemeClr val="tx1"/>
                </a:solidFill>
                <a:latin typeface="Trebuchet MS" panose="020B0603020202020204" pitchFamily="34" charset="0"/>
              </a:rPr>
              <a:t>1. Srushti Shah</a:t>
            </a:r>
          </a:p>
          <a:p>
            <a:pPr algn="l"/>
            <a:r>
              <a:rPr lang="en-US" altLang="en-US" sz="1800" b="1" dirty="0">
                <a:solidFill>
                  <a:schemeClr val="tx1"/>
                </a:solidFill>
                <a:latin typeface="Trebuchet MS" panose="020B0603020202020204" pitchFamily="34" charset="0"/>
              </a:rPr>
              <a:t>2. Mohit </a:t>
            </a:r>
            <a:r>
              <a:rPr lang="en-US" altLang="en-US" sz="1800" b="1" dirty="0" err="1">
                <a:solidFill>
                  <a:schemeClr val="tx1"/>
                </a:solidFill>
                <a:latin typeface="Trebuchet MS" panose="020B0603020202020204" pitchFamily="34" charset="0"/>
              </a:rPr>
              <a:t>Bhalotia</a:t>
            </a:r>
            <a:endParaRPr lang="en-US" altLang="en-US" sz="1800" b="1" dirty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 algn="l"/>
            <a:r>
              <a:rPr lang="en-US" altLang="en-US" sz="1800" b="1" dirty="0">
                <a:solidFill>
                  <a:schemeClr val="tx1"/>
                </a:solidFill>
                <a:latin typeface="Trebuchet MS" panose="020B0603020202020204" pitchFamily="34" charset="0"/>
              </a:rPr>
              <a:t>3. Umang Kanodia</a:t>
            </a:r>
          </a:p>
          <a:p>
            <a:pPr algn="l"/>
            <a:r>
              <a:rPr lang="en-US" altLang="en-US" sz="1800" b="1" dirty="0">
                <a:solidFill>
                  <a:schemeClr val="tx1"/>
                </a:solidFill>
                <a:latin typeface="Trebuchet MS" panose="020B0603020202020204" pitchFamily="34" charset="0"/>
              </a:rPr>
              <a:t>4. </a:t>
            </a:r>
            <a:r>
              <a:rPr lang="en-US" altLang="en-US" sz="1800" b="1" dirty="0" err="1">
                <a:solidFill>
                  <a:schemeClr val="tx1"/>
                </a:solidFill>
                <a:latin typeface="Trebuchet MS" panose="020B0603020202020204" pitchFamily="34" charset="0"/>
              </a:rPr>
              <a:t>Saransh</a:t>
            </a:r>
            <a:r>
              <a:rPr lang="en-US" altLang="en-US" sz="1800" b="1" dirty="0">
                <a:solidFill>
                  <a:schemeClr val="tx1"/>
                </a:solidFill>
                <a:latin typeface="Trebuchet MS" panose="020B0603020202020204" pitchFamily="34" charset="0"/>
              </a:rPr>
              <a:t> Garg</a:t>
            </a:r>
            <a:endParaRPr lang="es-ES" altLang="en-US" sz="1800" b="1" dirty="0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  <p:sp>
        <p:nvSpPr>
          <p:cNvPr id="6" name="Rectangle 150"/>
          <p:cNvSpPr txBox="1">
            <a:spLocks noChangeArrowheads="1"/>
          </p:cNvSpPr>
          <p:nvPr/>
        </p:nvSpPr>
        <p:spPr>
          <a:xfrm>
            <a:off x="838200" y="533400"/>
            <a:ext cx="9197975" cy="647700"/>
          </a:xfrm>
          <a:prstGeom prst="rect">
            <a:avLst/>
          </a:prstGeom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l"/>
            <a:r>
              <a:rPr lang="es-UY" altLang="en-US" sz="3600" b="1" kern="0" dirty="0">
                <a:solidFill>
                  <a:schemeClr val="bg1"/>
                </a:solidFill>
                <a:latin typeface="Trebuchet MS" panose="020B0603020202020204" pitchFamily="34" charset="0"/>
              </a:rPr>
              <a:t>42nd India </a:t>
            </a:r>
            <a:r>
              <a:rPr lang="es-UY" altLang="en-US" sz="3600" b="1" kern="0" dirty="0" err="1">
                <a:solidFill>
                  <a:schemeClr val="bg1"/>
                </a:solidFill>
                <a:latin typeface="Trebuchet MS" panose="020B0603020202020204" pitchFamily="34" charset="0"/>
              </a:rPr>
              <a:t>Fellowship</a:t>
            </a:r>
            <a:r>
              <a:rPr lang="es-UY" altLang="en-US" sz="3600" b="1" kern="0" dirty="0">
                <a:solidFill>
                  <a:schemeClr val="bg1"/>
                </a:solidFill>
                <a:latin typeface="Trebuchet MS" panose="020B0603020202020204" pitchFamily="34" charset="0"/>
              </a:rPr>
              <a:t> </a:t>
            </a:r>
            <a:r>
              <a:rPr lang="es-UY" altLang="en-US" sz="3600" b="1" kern="0" dirty="0" err="1">
                <a:solidFill>
                  <a:schemeClr val="bg1"/>
                </a:solidFill>
                <a:latin typeface="Trebuchet MS" panose="020B0603020202020204" pitchFamily="34" charset="0"/>
              </a:rPr>
              <a:t>Webinar</a:t>
            </a:r>
            <a:endParaRPr lang="es-UY" altLang="en-US" sz="2500" b="1" kern="0" dirty="0">
              <a:solidFill>
                <a:schemeClr val="bg1"/>
              </a:solidFill>
              <a:latin typeface="Trebuchet MS" panose="020B0603020202020204" pitchFamily="34" charset="0"/>
            </a:endParaRPr>
          </a:p>
          <a:p>
            <a:pPr algn="l"/>
            <a:r>
              <a:rPr lang="es-UY" altLang="en-US" sz="2500" b="1" kern="0" dirty="0">
                <a:solidFill>
                  <a:schemeClr val="bg1"/>
                </a:solidFill>
                <a:latin typeface="Trebuchet MS" panose="020B0603020202020204" pitchFamily="34" charset="0"/>
              </a:rPr>
              <a:t>Date: 16th – 17th </a:t>
            </a:r>
            <a:r>
              <a:rPr lang="es-UY" altLang="en-US" sz="2500" b="1" kern="0" dirty="0" err="1">
                <a:solidFill>
                  <a:schemeClr val="bg1"/>
                </a:solidFill>
                <a:latin typeface="Trebuchet MS" panose="020B0603020202020204" pitchFamily="34" charset="0"/>
              </a:rPr>
              <a:t>December</a:t>
            </a:r>
            <a:r>
              <a:rPr lang="es-UY" altLang="en-US" sz="2500" b="1" kern="0" dirty="0">
                <a:solidFill>
                  <a:schemeClr val="bg1"/>
                </a:solidFill>
                <a:latin typeface="Trebuchet MS" panose="020B0603020202020204" pitchFamily="34" charset="0"/>
              </a:rPr>
              <a:t>, 2024</a:t>
            </a:r>
            <a:endParaRPr lang="es-ES" altLang="en-US" sz="2500" b="1" kern="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438564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828800" y="1610872"/>
            <a:ext cx="9906000" cy="488996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endParaRPr lang="en-US" altLang="en-US" kern="0" dirty="0"/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www.actuariesindia.org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9F554609-CD50-4711-8A93-B1F677E8C2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2921985"/>
              </p:ext>
            </p:extLst>
          </p:nvPr>
        </p:nvGraphicFramePr>
        <p:xfrm>
          <a:off x="838200" y="1399495"/>
          <a:ext cx="11109489" cy="51537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70490">
                  <a:extLst>
                    <a:ext uri="{9D8B030D-6E8A-4147-A177-3AD203B41FA5}">
                      <a16:colId xmlns:a16="http://schemas.microsoft.com/office/drawing/2014/main" val="192170677"/>
                    </a:ext>
                  </a:extLst>
                </a:gridCol>
                <a:gridCol w="3581400">
                  <a:extLst>
                    <a:ext uri="{9D8B030D-6E8A-4147-A177-3AD203B41FA5}">
                      <a16:colId xmlns:a16="http://schemas.microsoft.com/office/drawing/2014/main" val="3800427846"/>
                    </a:ext>
                  </a:extLst>
                </a:gridCol>
                <a:gridCol w="3657599">
                  <a:extLst>
                    <a:ext uri="{9D8B030D-6E8A-4147-A177-3AD203B41FA5}">
                      <a16:colId xmlns:a16="http://schemas.microsoft.com/office/drawing/2014/main" val="1792513583"/>
                    </a:ext>
                  </a:extLst>
                </a:gridCol>
              </a:tblGrid>
              <a:tr h="541926">
                <a:tc>
                  <a:txBody>
                    <a:bodyPr/>
                    <a:lstStyle/>
                    <a:p>
                      <a:pPr algn="ctr"/>
                      <a:r>
                        <a:rPr lang="en-IN" sz="2400" dirty="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Particulars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2400" dirty="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Regulations - 2019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2400" dirty="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Regulations - 2024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2055319"/>
                  </a:ext>
                </a:extLst>
              </a:tr>
              <a:tr h="159594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2400" b="1" dirty="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Minimum Sum Assured (50yrs &amp; above)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457200" indent="-4572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IN" sz="2400" dirty="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1.25 times single premium</a:t>
                      </a:r>
                    </a:p>
                    <a:p>
                      <a:pPr marL="457200" indent="-4572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IN" sz="2400" dirty="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7 times annualized premium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457200" indent="-4572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IN" sz="2400" dirty="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1.10 times single premium</a:t>
                      </a:r>
                    </a:p>
                    <a:p>
                      <a:pPr marL="457200" indent="-4572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IN" sz="2400" dirty="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5 times annualized premium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81733363"/>
                  </a:ext>
                </a:extLst>
              </a:tr>
              <a:tr h="8449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2400" b="1" kern="1200" dirty="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Minimum SA of Accidental Death benefit Rider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IN" sz="2400" kern="1200" dirty="0">
                          <a:solidFill>
                            <a:schemeClr val="dk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Limited to base SA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Trebuchet MS" panose="020B0603020202020204" pitchFamily="34" charset="0"/>
                        </a:rPr>
                        <a:t>Limited to a maximum of three times of base SA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05790309"/>
                  </a:ext>
                </a:extLst>
              </a:tr>
              <a:tr h="844911"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Minimum PPT – Individual Traditional Products</a:t>
                      </a:r>
                      <a:endParaRPr lang="en-IN" sz="2400" b="1" dirty="0">
                        <a:solidFill>
                          <a:schemeClr val="tx1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5 years</a:t>
                      </a:r>
                      <a:endParaRPr lang="en-IN" sz="2400" dirty="0">
                        <a:solidFill>
                          <a:schemeClr val="tx1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NA</a:t>
                      </a:r>
                      <a:endParaRPr lang="en-IN" sz="2400" dirty="0">
                        <a:solidFill>
                          <a:schemeClr val="tx1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03710328"/>
                  </a:ext>
                </a:extLst>
              </a:tr>
              <a:tr h="1326014">
                <a:tc>
                  <a:txBody>
                    <a:bodyPr/>
                    <a:lstStyle/>
                    <a:p>
                      <a:r>
                        <a:rPr lang="en-US" sz="2400" b="1" kern="1200" dirty="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Reduction in Premium </a:t>
                      </a:r>
                      <a:r>
                        <a:rPr lang="en-US" sz="2400" b="1" kern="1200" dirty="0" err="1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upto</a:t>
                      </a:r>
                      <a:r>
                        <a:rPr lang="en-US" sz="2400" b="1" kern="1200" dirty="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 50%</a:t>
                      </a:r>
                      <a:endParaRPr lang="en-IN" sz="2400" b="1" kern="1200" dirty="0">
                        <a:solidFill>
                          <a:schemeClr val="tx1"/>
                        </a:solidFill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rebuchet MS" panose="020B0603020202020204" pitchFamily="34" charset="0"/>
                        </a:rPr>
                        <a:t>Option to policyholder after 5 Years for all product categories</a:t>
                      </a:r>
                      <a:endParaRPr lang="en-IN" sz="2400" dirty="0">
                        <a:solidFill>
                          <a:schemeClr val="tx1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rebuchet MS" panose="020B0603020202020204" pitchFamily="34" charset="0"/>
                        </a:rPr>
                        <a:t>For pure risk products - it will be available after 3 years</a:t>
                      </a:r>
                      <a:endParaRPr lang="en-IN" sz="2400" dirty="0">
                        <a:solidFill>
                          <a:schemeClr val="tx1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23707613"/>
                  </a:ext>
                </a:extLst>
              </a:tr>
            </a:tbl>
          </a:graphicData>
        </a:graphic>
      </p:graphicFrame>
      <p:sp>
        <p:nvSpPr>
          <p:cNvPr id="8" name="Rectangle 2">
            <a:extLst>
              <a:ext uri="{FF2B5EF4-FFF2-40B4-BE49-F238E27FC236}">
                <a16:creationId xmlns:a16="http://schemas.microsoft.com/office/drawing/2014/main" id="{ABE34A70-02C8-4C38-A201-258DED36DD55}"/>
              </a:ext>
            </a:extLst>
          </p:cNvPr>
          <p:cNvSpPr txBox="1">
            <a:spLocks noChangeArrowheads="1"/>
          </p:cNvSpPr>
          <p:nvPr/>
        </p:nvSpPr>
        <p:spPr>
          <a:xfrm>
            <a:off x="1761873" y="731989"/>
            <a:ext cx="9753600" cy="547133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en-IN" altLang="en-US" sz="2800" u="sng" dirty="0"/>
              <a:t>3. Other Changes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FFC36AE8-2094-4B65-B4CE-CC435BE19CD9}"/>
              </a:ext>
            </a:extLst>
          </p:cNvPr>
          <p:cNvSpPr txBox="1">
            <a:spLocks noChangeArrowheads="1"/>
          </p:cNvSpPr>
          <p:nvPr/>
        </p:nvSpPr>
        <p:spPr>
          <a:xfrm>
            <a:off x="1727068" y="-1348"/>
            <a:ext cx="9753600" cy="50868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2800" u="sng">
                <a:solidFill>
                  <a:schemeClr val="tx2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en-IN" sz="3600" b="1" dirty="0"/>
              <a:t>Regulations 2019 vs 2024 - </a:t>
            </a:r>
            <a:r>
              <a:rPr lang="en-IN" altLang="en-US" sz="3600" b="1" kern="0" dirty="0">
                <a:solidFill>
                  <a:schemeClr val="tx1"/>
                </a:solidFill>
              </a:rPr>
              <a:t>Key Changes</a:t>
            </a:r>
            <a:endParaRPr lang="en-US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41422455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5" name="Footer Placeholder 4"/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www.actuariesindia.org</a:t>
            </a:r>
          </a:p>
        </p:txBody>
      </p:sp>
      <p:sp>
        <p:nvSpPr>
          <p:cNvPr id="4" name="Hexagon 3">
            <a:extLst>
              <a:ext uri="{FF2B5EF4-FFF2-40B4-BE49-F238E27FC236}">
                <a16:creationId xmlns:a16="http://schemas.microsoft.com/office/drawing/2014/main" id="{1B328222-560E-48EA-AB8E-7F99E2B7B8CE}"/>
              </a:ext>
            </a:extLst>
          </p:cNvPr>
          <p:cNvSpPr/>
          <p:nvPr/>
        </p:nvSpPr>
        <p:spPr bwMode="auto">
          <a:xfrm>
            <a:off x="2150846" y="1423313"/>
            <a:ext cx="8669553" cy="914400"/>
          </a:xfrm>
          <a:prstGeom prst="hexagon">
            <a:avLst/>
          </a:prstGeom>
          <a:solidFill>
            <a:schemeClr val="bg2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IN" sz="2800" dirty="0">
                <a:solidFill>
                  <a:schemeClr val="bg1"/>
                </a:solidFill>
                <a:latin typeface="Trebuchet MS" panose="020B0603020202020204" pitchFamily="34" charset="0"/>
              </a:rPr>
              <a:t>1. </a:t>
            </a:r>
            <a:r>
              <a:rPr lang="en-IN" sz="2800" dirty="0">
                <a:latin typeface="Trebuchet MS" panose="020B0603020202020204" pitchFamily="34" charset="0"/>
              </a:rPr>
              <a:t>IRDAI (Insurance Products) Regulations 2024</a:t>
            </a:r>
            <a:endParaRPr lang="en-IN" altLang="en-US" sz="2800" kern="0" dirty="0">
              <a:solidFill>
                <a:schemeClr val="tx1"/>
              </a:solidFill>
            </a:endParaRPr>
          </a:p>
        </p:txBody>
      </p:sp>
      <p:sp>
        <p:nvSpPr>
          <p:cNvPr id="7" name="Hexagon 6">
            <a:extLst>
              <a:ext uri="{FF2B5EF4-FFF2-40B4-BE49-F238E27FC236}">
                <a16:creationId xmlns:a16="http://schemas.microsoft.com/office/drawing/2014/main" id="{C2ED4DE9-6FF5-4CB1-B4F5-46DFF0959680}"/>
              </a:ext>
            </a:extLst>
          </p:cNvPr>
          <p:cNvSpPr/>
          <p:nvPr/>
        </p:nvSpPr>
        <p:spPr bwMode="auto">
          <a:xfrm>
            <a:off x="2140635" y="2604047"/>
            <a:ext cx="8679764" cy="914400"/>
          </a:xfrm>
          <a:prstGeom prst="hexagon">
            <a:avLst/>
          </a:prstGeom>
          <a:solidFill>
            <a:srgbClr val="1565A0"/>
          </a:solidFill>
          <a:ln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IN" sz="2800" dirty="0">
                <a:solidFill>
                  <a:schemeClr val="bg1"/>
                </a:solidFill>
                <a:latin typeface="Trebuchet MS" panose="020B0603020202020204" pitchFamily="34" charset="0"/>
              </a:rPr>
              <a:t>2. Actuarial Principles of Pricing</a:t>
            </a:r>
            <a:endParaRPr lang="en-IN" altLang="en-US" sz="28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8" name="Hexagon 7">
            <a:extLst>
              <a:ext uri="{FF2B5EF4-FFF2-40B4-BE49-F238E27FC236}">
                <a16:creationId xmlns:a16="http://schemas.microsoft.com/office/drawing/2014/main" id="{89024828-161A-4F99-AB19-44B7FA964112}"/>
              </a:ext>
            </a:extLst>
          </p:cNvPr>
          <p:cNvSpPr/>
          <p:nvPr/>
        </p:nvSpPr>
        <p:spPr bwMode="auto">
          <a:xfrm>
            <a:off x="2154775" y="3809269"/>
            <a:ext cx="8665624" cy="914400"/>
          </a:xfrm>
          <a:prstGeom prst="hexagon">
            <a:avLst/>
          </a:prstGeom>
          <a:solidFill>
            <a:schemeClr val="bg2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IN" sz="2800" dirty="0">
                <a:solidFill>
                  <a:schemeClr val="bg1"/>
                </a:solidFill>
                <a:latin typeface="Trebuchet MS" panose="020B0603020202020204" pitchFamily="34" charset="0"/>
              </a:rPr>
              <a:t>3. Strategy </a:t>
            </a:r>
            <a:endParaRPr lang="en-IN" altLang="en-US" sz="28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9" name="Hexagon 8">
            <a:extLst>
              <a:ext uri="{FF2B5EF4-FFF2-40B4-BE49-F238E27FC236}">
                <a16:creationId xmlns:a16="http://schemas.microsoft.com/office/drawing/2014/main" id="{CF0296E2-2A97-4881-A7E9-E318D9CB6AF2}"/>
              </a:ext>
            </a:extLst>
          </p:cNvPr>
          <p:cNvSpPr/>
          <p:nvPr/>
        </p:nvSpPr>
        <p:spPr bwMode="auto">
          <a:xfrm>
            <a:off x="2154774" y="4990003"/>
            <a:ext cx="8665623" cy="914400"/>
          </a:xfrm>
          <a:prstGeom prst="hexagon">
            <a:avLst/>
          </a:prstGeom>
          <a:solidFill>
            <a:schemeClr val="bg2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IN" sz="2800" dirty="0">
                <a:solidFill>
                  <a:schemeClr val="bg1"/>
                </a:solidFill>
                <a:latin typeface="Trebuchet MS" panose="020B0603020202020204" pitchFamily="34" charset="0"/>
              </a:rPr>
              <a:t>4. Risks</a:t>
            </a:r>
            <a:endParaRPr lang="en-IN" altLang="en-US" sz="28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7975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1028211-26F4-F115-3E2D-48A1F4524F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0F49B3C-904F-0835-5F54-92C523136F4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BE3FB2A-9C73-1F0F-096F-2947A736AEE0}"/>
              </a:ext>
            </a:extLst>
          </p:cNvPr>
          <p:cNvSpPr txBox="1">
            <a:spLocks noChangeArrowheads="1"/>
          </p:cNvSpPr>
          <p:nvPr/>
        </p:nvSpPr>
        <p:spPr>
          <a:xfrm>
            <a:off x="1828800" y="307754"/>
            <a:ext cx="6111354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l"/>
            <a:r>
              <a:rPr lang="en-US" altLang="en-US" sz="3600" b="1" u="sng" kern="0" dirty="0">
                <a:solidFill>
                  <a:schemeClr val="tx1"/>
                </a:solidFill>
                <a:latin typeface="Trebuchet MS" panose="020B0603020202020204" pitchFamily="34" charset="0"/>
              </a:rPr>
              <a:t>Profitability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7866E5E-76E3-7D3C-CE1D-FC04BA59E104}"/>
              </a:ext>
            </a:extLst>
          </p:cNvPr>
          <p:cNvSpPr txBox="1">
            <a:spLocks noChangeArrowheads="1"/>
          </p:cNvSpPr>
          <p:nvPr/>
        </p:nvSpPr>
        <p:spPr>
          <a:xfrm>
            <a:off x="1981200" y="1245747"/>
            <a:ext cx="9924547" cy="488996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en-US" altLang="en-US" sz="2400" kern="0" dirty="0">
                <a:latin typeface="Trebuchet MS" panose="020B0603020202020204" pitchFamily="34" charset="0"/>
              </a:rPr>
              <a:t>Premiums should cover:</a:t>
            </a:r>
          </a:p>
          <a:p>
            <a:pPr lvl="1"/>
            <a:r>
              <a:rPr lang="en-US" altLang="en-US" sz="2400" kern="0" dirty="0">
                <a:latin typeface="Trebuchet MS" panose="020B0603020202020204" pitchFamily="34" charset="0"/>
              </a:rPr>
              <a:t>Expected claims outgo (including Cost of Guarantees)</a:t>
            </a:r>
          </a:p>
          <a:p>
            <a:pPr lvl="1"/>
            <a:r>
              <a:rPr lang="en-US" altLang="en-US" sz="2400" kern="0" dirty="0">
                <a:latin typeface="Trebuchet MS" panose="020B0603020202020204" pitchFamily="34" charset="0"/>
              </a:rPr>
              <a:t>Expenses (Initial and Renewal)</a:t>
            </a:r>
          </a:p>
          <a:p>
            <a:pPr lvl="1"/>
            <a:r>
              <a:rPr lang="en-US" altLang="en-US" sz="2400" kern="0" dirty="0">
                <a:latin typeface="Trebuchet MS" panose="020B0603020202020204" pitchFamily="34" charset="0"/>
              </a:rPr>
              <a:t>Profit margin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sz="2400" kern="0" dirty="0">
                <a:latin typeface="Trebuchet MS" panose="020B0603020202020204" pitchFamily="34" charset="0"/>
              </a:rPr>
              <a:t>Metrics to be used to assess profitability – Profit margin, payback period, new business strain etc.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sz="2400" kern="0" dirty="0">
                <a:latin typeface="Trebuchet MS" panose="020B0603020202020204" pitchFamily="34" charset="0"/>
              </a:rPr>
              <a:t>Product development and system set up cost for the new company should be allowed for.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sz="2400" kern="0" dirty="0">
                <a:latin typeface="Trebuchet MS" panose="020B0603020202020204" pitchFamily="34" charset="0"/>
              </a:rPr>
              <a:t>How much Cross-Subsidy to allow across policies.</a:t>
            </a:r>
          </a:p>
          <a:p>
            <a:pPr marL="0" indent="0">
              <a:buNone/>
            </a:pPr>
            <a:endParaRPr lang="en-US" altLang="en-US" sz="2400" kern="0" dirty="0">
              <a:solidFill>
                <a:schemeClr val="accent6"/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r>
              <a:rPr lang="en-US" altLang="en-US" sz="2400" kern="0" dirty="0">
                <a:solidFill>
                  <a:schemeClr val="accent6"/>
                </a:solidFill>
                <a:latin typeface="Trebuchet MS" panose="020B0603020202020204" pitchFamily="34" charset="0"/>
              </a:rPr>
              <a:t>New product regulations may impact the profitability of the new business.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3BA627-E2D3-1D5E-CCDE-C4CCCB54F2A0}"/>
              </a:ext>
            </a:extLst>
          </p:cNvPr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www.actuariesindia.org</a:t>
            </a:r>
          </a:p>
        </p:txBody>
      </p:sp>
    </p:spTree>
    <p:extLst>
      <p:ext uri="{BB962C8B-B14F-4D97-AF65-F5344CB8AC3E}">
        <p14:creationId xmlns:p14="http://schemas.microsoft.com/office/powerpoint/2010/main" val="26079773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9DAF93B-B782-00A3-639A-DF6B2FC4B8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0507FEC-C9D5-2248-F481-88F80A93B94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A674A6B-A5AF-C216-4A49-3F88DCF5BFAF}"/>
              </a:ext>
            </a:extLst>
          </p:cNvPr>
          <p:cNvSpPr txBox="1">
            <a:spLocks noChangeArrowheads="1"/>
          </p:cNvSpPr>
          <p:nvPr/>
        </p:nvSpPr>
        <p:spPr>
          <a:xfrm>
            <a:off x="1828800" y="307754"/>
            <a:ext cx="7025754" cy="782638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3600" kern="0">
                <a:latin typeface="Trebuchet MS" panose="020B0603020202020204" pitchFamily="34" charset="0"/>
                <a:ea typeface="+mj-ea"/>
                <a:cs typeface="+mj-cs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en-US" altLang="en-US" b="1" u="sng" dirty="0"/>
              <a:t>Consideration of all Risks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525CFA-25C3-AA68-86E1-8D926C5CE9FB}"/>
              </a:ext>
            </a:extLst>
          </p:cNvPr>
          <p:cNvSpPr txBox="1">
            <a:spLocks noChangeArrowheads="1"/>
          </p:cNvSpPr>
          <p:nvPr/>
        </p:nvSpPr>
        <p:spPr>
          <a:xfrm>
            <a:off x="1838073" y="1461346"/>
            <a:ext cx="9677400" cy="524425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en-US" altLang="en-US" sz="2400" kern="0" dirty="0">
                <a:latin typeface="Trebuchet MS" panose="020B0603020202020204" pitchFamily="34" charset="0"/>
              </a:rPr>
              <a:t>All relevant risks should be appropriately assessed and factored into design and pricing of the products. Key Risks:</a:t>
            </a:r>
          </a:p>
          <a:p>
            <a:pPr lvl="1"/>
            <a:r>
              <a:rPr lang="en-US" altLang="en-US" sz="2400" kern="0" dirty="0">
                <a:latin typeface="Trebuchet MS" panose="020B0603020202020204" pitchFamily="34" charset="0"/>
              </a:rPr>
              <a:t>Mortality &amp; Persistency – No experience data, should be consistent with target market, underwriting etc.</a:t>
            </a:r>
          </a:p>
          <a:p>
            <a:pPr lvl="1"/>
            <a:r>
              <a:rPr lang="en-US" altLang="en-US" sz="2400" kern="0" dirty="0">
                <a:latin typeface="Trebuchet MS" panose="020B0603020202020204" pitchFamily="34" charset="0"/>
              </a:rPr>
              <a:t>Interest Rate – investment strategy </a:t>
            </a:r>
          </a:p>
          <a:p>
            <a:pPr lvl="1"/>
            <a:r>
              <a:rPr lang="en-US" altLang="en-US" sz="2400" kern="0" dirty="0">
                <a:latin typeface="Trebuchet MS" panose="020B0603020202020204" pitchFamily="34" charset="0"/>
              </a:rPr>
              <a:t>Expenses – to recoup development costs, per policy renewal expenses </a:t>
            </a:r>
          </a:p>
          <a:p>
            <a:pPr lvl="1"/>
            <a:r>
              <a:rPr lang="en-US" altLang="en-US" sz="2400" kern="0" dirty="0">
                <a:latin typeface="Trebuchet MS" panose="020B0603020202020204" pitchFamily="34" charset="0"/>
              </a:rPr>
              <a:t>Reputation – New company</a:t>
            </a:r>
          </a:p>
          <a:p>
            <a:pPr marL="457200" lvl="1" indent="0">
              <a:buNone/>
            </a:pPr>
            <a:endParaRPr lang="en-US" altLang="en-US" sz="2400" kern="0" dirty="0">
              <a:solidFill>
                <a:schemeClr val="accent6"/>
              </a:solidFill>
              <a:latin typeface="Trebuchet MS" panose="020B0603020202020204" pitchFamily="34" charset="0"/>
            </a:endParaRPr>
          </a:p>
          <a:p>
            <a:pPr marL="0" lvl="1" indent="0">
              <a:buNone/>
            </a:pPr>
            <a:r>
              <a:rPr lang="en-US" altLang="en-US" sz="2400" kern="0" dirty="0">
                <a:solidFill>
                  <a:schemeClr val="accent6"/>
                </a:solidFill>
                <a:latin typeface="Trebuchet MS" panose="020B0603020202020204" pitchFamily="34" charset="0"/>
              </a:rPr>
              <a:t>Assumptions for pricing should allow for the expected impact of new regulations. For example: increased surrenders.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83D07A-29BC-D120-A981-A4662525F078}"/>
              </a:ext>
            </a:extLst>
          </p:cNvPr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www.actuariesindia.org</a:t>
            </a:r>
          </a:p>
        </p:txBody>
      </p:sp>
    </p:spTree>
    <p:extLst>
      <p:ext uri="{BB962C8B-B14F-4D97-AF65-F5344CB8AC3E}">
        <p14:creationId xmlns:p14="http://schemas.microsoft.com/office/powerpoint/2010/main" val="7930310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91C68D5-F686-7DE1-59DB-6D664669FF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AC50A9F-D807-E7C7-DE58-C3CBC3CC7EF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388D512-338E-16A6-50DF-7AD2969C8B8E}"/>
              </a:ext>
            </a:extLst>
          </p:cNvPr>
          <p:cNvSpPr txBox="1">
            <a:spLocks noChangeArrowheads="1"/>
          </p:cNvSpPr>
          <p:nvPr/>
        </p:nvSpPr>
        <p:spPr>
          <a:xfrm>
            <a:off x="1905000" y="307754"/>
            <a:ext cx="7025754" cy="782638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3600" kern="0">
                <a:latin typeface="Trebuchet MS" panose="020B0603020202020204" pitchFamily="34" charset="0"/>
                <a:ea typeface="+mj-ea"/>
                <a:cs typeface="+mj-cs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en-US" altLang="en-US" b="1" u="sng" dirty="0"/>
              <a:t>Marketability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9F2187C-18D6-6F0B-139B-17F3FF9B2ADF}"/>
              </a:ext>
            </a:extLst>
          </p:cNvPr>
          <p:cNvSpPr txBox="1">
            <a:spLocks noChangeArrowheads="1"/>
          </p:cNvSpPr>
          <p:nvPr/>
        </p:nvSpPr>
        <p:spPr>
          <a:xfrm>
            <a:off x="1905000" y="1371600"/>
            <a:ext cx="9913677" cy="569581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en-US" altLang="en-US" sz="2400" kern="0" dirty="0">
                <a:latin typeface="Trebuchet MS" panose="020B0603020202020204" pitchFamily="34" charset="0"/>
              </a:rPr>
              <a:t>Key for the new product to be attractive and competitive to establish reputation for the new company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sz="2400" kern="0" dirty="0">
                <a:latin typeface="Trebuchet MS" panose="020B0603020202020204" pitchFamily="34" charset="0"/>
              </a:rPr>
              <a:t>Complexity of the product should be in line with the financial literacy of the target market and distribution channel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sz="2400" kern="0" dirty="0">
                <a:latin typeface="Trebuchet MS" panose="020B0603020202020204" pitchFamily="34" charset="0"/>
              </a:rPr>
              <a:t>Innovative features can help in differentiating product for a new company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sz="2400" kern="0" dirty="0">
                <a:latin typeface="Trebuchet MS" panose="020B0603020202020204" pitchFamily="34" charset="0"/>
              </a:rPr>
              <a:t>Appropriate distribution channel to be considered </a:t>
            </a:r>
          </a:p>
          <a:p>
            <a:pPr marL="457200" lvl="1" indent="0">
              <a:buNone/>
            </a:pPr>
            <a:endParaRPr lang="en-US" altLang="en-US" sz="2400" kern="0" dirty="0">
              <a:latin typeface="Trebuchet MS" panose="020B0603020202020204" pitchFamily="34" charset="0"/>
            </a:endParaRPr>
          </a:p>
          <a:p>
            <a:pPr marL="457200" lvl="1" indent="0">
              <a:buNone/>
            </a:pPr>
            <a:endParaRPr lang="en-US" altLang="en-US" sz="2400" kern="0" dirty="0">
              <a:solidFill>
                <a:schemeClr val="accent6"/>
              </a:solidFill>
              <a:latin typeface="Trebuchet MS" panose="020B0603020202020204" pitchFamily="34" charset="0"/>
            </a:endParaRPr>
          </a:p>
          <a:p>
            <a:pPr marL="0" lvl="1" indent="0">
              <a:buNone/>
            </a:pPr>
            <a:r>
              <a:rPr lang="en-US" altLang="en-US" sz="2400" kern="0" dirty="0">
                <a:solidFill>
                  <a:schemeClr val="accent6"/>
                </a:solidFill>
                <a:latin typeface="Trebuchet MS" panose="020B0603020202020204" pitchFamily="34" charset="0"/>
              </a:rPr>
              <a:t>New Regulations allows innovative features and flexibility in pricing as long as they comply with overarching principles.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0AB62-6F7C-2C66-C8A5-72F858EA97E7}"/>
              </a:ext>
            </a:extLst>
          </p:cNvPr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www.actuariesindia.org</a:t>
            </a:r>
          </a:p>
        </p:txBody>
      </p:sp>
    </p:spTree>
    <p:extLst>
      <p:ext uri="{BB962C8B-B14F-4D97-AF65-F5344CB8AC3E}">
        <p14:creationId xmlns:p14="http://schemas.microsoft.com/office/powerpoint/2010/main" val="23961252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5348316-950E-17FA-FE86-F03A32B909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EF2B039-4D3A-09CB-90C0-EA3036FCBF4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D1901BA-5725-80E1-9EE5-81182FA83791}"/>
              </a:ext>
            </a:extLst>
          </p:cNvPr>
          <p:cNvSpPr txBox="1">
            <a:spLocks noChangeArrowheads="1"/>
          </p:cNvSpPr>
          <p:nvPr/>
        </p:nvSpPr>
        <p:spPr>
          <a:xfrm>
            <a:off x="1828800" y="316683"/>
            <a:ext cx="8283054" cy="782638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3600" kern="0">
                <a:latin typeface="Trebuchet MS" panose="020B0603020202020204" pitchFamily="34" charset="0"/>
                <a:ea typeface="+mj-ea"/>
                <a:cs typeface="+mj-cs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en-US" altLang="en-US" b="1" u="sng" dirty="0"/>
              <a:t>Treating Customers Fairly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E5D559A-931B-1D9C-C93F-10AE876CEEA3}"/>
              </a:ext>
            </a:extLst>
          </p:cNvPr>
          <p:cNvSpPr txBox="1">
            <a:spLocks noChangeArrowheads="1"/>
          </p:cNvSpPr>
          <p:nvPr/>
        </p:nvSpPr>
        <p:spPr>
          <a:xfrm>
            <a:off x="1447800" y="1501523"/>
            <a:ext cx="9982200" cy="488996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lvl="1">
              <a:buFont typeface="Wingdings" panose="05000000000000000000" pitchFamily="2" charset="2"/>
              <a:buChar char="Ø"/>
            </a:pPr>
            <a:r>
              <a:rPr lang="en-US" altLang="en-US" sz="2400" kern="0" dirty="0">
                <a:latin typeface="Trebuchet MS" panose="020B0603020202020204" pitchFamily="34" charset="0"/>
              </a:rPr>
              <a:t>Interests of policyholders should be paramount throughout the product development and pricing process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en-US" sz="2400" kern="0" dirty="0">
                <a:latin typeface="Trebuchet MS" panose="020B0603020202020204" pitchFamily="34" charset="0"/>
              </a:rPr>
              <a:t>Charges/expenses loaded to the product should be reasonable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en-US" sz="2400" kern="0" dirty="0">
                <a:latin typeface="Trebuchet MS" panose="020B0603020202020204" pitchFamily="34" charset="0"/>
              </a:rPr>
              <a:t>Surrender terms and conditions should not be too onerous for the policyholders and in line with the regulations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en-US" sz="2400" kern="0" dirty="0">
                <a:latin typeface="Trebuchet MS" panose="020B0603020202020204" pitchFamily="34" charset="0"/>
              </a:rPr>
              <a:t>Appropriate level of service should be provided at policy inception and throughout policy term and at claim stage.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en-US" altLang="en-US" sz="2400" kern="0" dirty="0">
              <a:latin typeface="Trebuchet MS" panose="020B0603020202020204" pitchFamily="34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endParaRPr lang="en-US" altLang="en-US" sz="2400" kern="0" dirty="0">
              <a:latin typeface="Trebuchet MS" panose="020B0603020202020204" pitchFamily="34" charset="0"/>
            </a:endParaRPr>
          </a:p>
          <a:p>
            <a:pPr marL="457200" lvl="1" indent="0">
              <a:buNone/>
            </a:pPr>
            <a:r>
              <a:rPr lang="en-US" altLang="en-US" sz="2400" kern="0" dirty="0">
                <a:solidFill>
                  <a:schemeClr val="accent6"/>
                </a:solidFill>
                <a:latin typeface="Trebuchet MS" panose="020B0603020202020204" pitchFamily="34" charset="0"/>
              </a:rPr>
              <a:t>New regulations enhances the fair treatment for the policyholders by insurers.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92313-BE50-7DF4-32B4-C8C56E4C5C70}"/>
              </a:ext>
            </a:extLst>
          </p:cNvPr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www.actuariesindia.org</a:t>
            </a:r>
          </a:p>
        </p:txBody>
      </p:sp>
    </p:spTree>
    <p:extLst>
      <p:ext uri="{BB962C8B-B14F-4D97-AF65-F5344CB8AC3E}">
        <p14:creationId xmlns:p14="http://schemas.microsoft.com/office/powerpoint/2010/main" val="1640959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54F8E21-7553-8C44-35A6-594FACF361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5DA62FE-8C06-2D5F-09E9-B61567A0C73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9EB01E2-2785-A994-A995-F2AB9FA54B3C}"/>
              </a:ext>
            </a:extLst>
          </p:cNvPr>
          <p:cNvSpPr txBox="1">
            <a:spLocks noChangeArrowheads="1"/>
          </p:cNvSpPr>
          <p:nvPr/>
        </p:nvSpPr>
        <p:spPr>
          <a:xfrm>
            <a:off x="1828800" y="301977"/>
            <a:ext cx="8283054" cy="782638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3600" kern="0">
                <a:latin typeface="Trebuchet MS" panose="020B0603020202020204" pitchFamily="34" charset="0"/>
                <a:ea typeface="+mj-ea"/>
                <a:cs typeface="+mj-cs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en-US" altLang="en-US" b="1" u="sng" dirty="0"/>
              <a:t>Law and Regulations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284C9A9-4343-7AF8-A4B8-F37A53DD35E2}"/>
              </a:ext>
            </a:extLst>
          </p:cNvPr>
          <p:cNvSpPr txBox="1">
            <a:spLocks noChangeArrowheads="1"/>
          </p:cNvSpPr>
          <p:nvPr/>
        </p:nvSpPr>
        <p:spPr>
          <a:xfrm>
            <a:off x="1447800" y="1508876"/>
            <a:ext cx="9959454" cy="488996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lvl="1">
              <a:buFont typeface="Wingdings" panose="05000000000000000000" pitchFamily="2" charset="2"/>
              <a:buChar char="Ø"/>
            </a:pPr>
            <a:r>
              <a:rPr lang="en-US" altLang="en-US" sz="2400" kern="0" dirty="0">
                <a:latin typeface="Trebuchet MS" panose="020B0603020202020204" pitchFamily="34" charset="0"/>
              </a:rPr>
              <a:t>Product structure and premium rates should meet all relevant laws, regulations and guidance from IAI.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en-US" sz="2400" kern="0" dirty="0">
                <a:latin typeface="Trebuchet MS" panose="020B0603020202020204" pitchFamily="34" charset="0"/>
              </a:rPr>
              <a:t>Any interpretation challenges within the regulations should be discussed within industry forums – Institute of Actuaries of India and Life Insurance Council.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en-US" sz="2400" kern="0" dirty="0">
                <a:latin typeface="Trebuchet MS" panose="020B0603020202020204" pitchFamily="34" charset="0"/>
              </a:rPr>
              <a:t>Any gap in understanding can also be clarified from the regulator. 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en-US" altLang="en-US" sz="2400" kern="0" dirty="0">
              <a:latin typeface="Trebuchet MS" panose="020B0603020202020204" pitchFamily="34" charset="0"/>
            </a:endParaRPr>
          </a:p>
          <a:p>
            <a:pPr marL="457200" lvl="1" indent="0">
              <a:buNone/>
            </a:pPr>
            <a:r>
              <a:rPr lang="en-US" altLang="en-US" sz="2400" kern="0" dirty="0">
                <a:solidFill>
                  <a:schemeClr val="accent6"/>
                </a:solidFill>
                <a:latin typeface="Trebuchet MS" panose="020B0603020202020204" pitchFamily="34" charset="0"/>
              </a:rPr>
              <a:t>Company need to set up internal governance framework for compliance to relevant product regulations.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en-US" altLang="en-US" sz="2400" kern="0" dirty="0">
              <a:latin typeface="Trebuchet MS" panose="020B0603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63B0EB-8412-BB48-1864-392A51FC83FA}"/>
              </a:ext>
            </a:extLst>
          </p:cNvPr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www.actuariesindia.org</a:t>
            </a:r>
          </a:p>
        </p:txBody>
      </p:sp>
    </p:spTree>
    <p:extLst>
      <p:ext uri="{BB962C8B-B14F-4D97-AF65-F5344CB8AC3E}">
        <p14:creationId xmlns:p14="http://schemas.microsoft.com/office/powerpoint/2010/main" val="9393998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5" name="Footer Placeholder 4"/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www.actuariesindia.org</a:t>
            </a:r>
          </a:p>
        </p:txBody>
      </p:sp>
      <p:sp>
        <p:nvSpPr>
          <p:cNvPr id="4" name="Hexagon 3">
            <a:extLst>
              <a:ext uri="{FF2B5EF4-FFF2-40B4-BE49-F238E27FC236}">
                <a16:creationId xmlns:a16="http://schemas.microsoft.com/office/drawing/2014/main" id="{1B328222-560E-48EA-AB8E-7F99E2B7B8CE}"/>
              </a:ext>
            </a:extLst>
          </p:cNvPr>
          <p:cNvSpPr/>
          <p:nvPr/>
        </p:nvSpPr>
        <p:spPr bwMode="auto">
          <a:xfrm>
            <a:off x="2150846" y="1423313"/>
            <a:ext cx="8669553" cy="914400"/>
          </a:xfrm>
          <a:prstGeom prst="hexagon">
            <a:avLst/>
          </a:prstGeom>
          <a:solidFill>
            <a:schemeClr val="bg2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IN" sz="2800" dirty="0">
                <a:solidFill>
                  <a:schemeClr val="bg1"/>
                </a:solidFill>
                <a:latin typeface="Trebuchet MS" panose="020B0603020202020204" pitchFamily="34" charset="0"/>
              </a:rPr>
              <a:t>1. </a:t>
            </a:r>
            <a:r>
              <a:rPr lang="en-IN" sz="2800" dirty="0">
                <a:latin typeface="Trebuchet MS" panose="020B0603020202020204" pitchFamily="34" charset="0"/>
              </a:rPr>
              <a:t>IRDAI (Insurance Products) Regulations 2024</a:t>
            </a:r>
            <a:endParaRPr lang="en-IN" altLang="en-US" sz="2800" kern="0" dirty="0">
              <a:solidFill>
                <a:schemeClr val="tx1"/>
              </a:solidFill>
            </a:endParaRPr>
          </a:p>
        </p:txBody>
      </p:sp>
      <p:sp>
        <p:nvSpPr>
          <p:cNvPr id="7" name="Hexagon 6">
            <a:extLst>
              <a:ext uri="{FF2B5EF4-FFF2-40B4-BE49-F238E27FC236}">
                <a16:creationId xmlns:a16="http://schemas.microsoft.com/office/drawing/2014/main" id="{C2ED4DE9-6FF5-4CB1-B4F5-46DFF0959680}"/>
              </a:ext>
            </a:extLst>
          </p:cNvPr>
          <p:cNvSpPr/>
          <p:nvPr/>
        </p:nvSpPr>
        <p:spPr bwMode="auto">
          <a:xfrm>
            <a:off x="2140635" y="2604047"/>
            <a:ext cx="8679764" cy="914400"/>
          </a:xfrm>
          <a:prstGeom prst="hexagon">
            <a:avLst/>
          </a:prstGeom>
          <a:solidFill>
            <a:schemeClr val="bg2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IN" sz="2800" dirty="0">
                <a:solidFill>
                  <a:schemeClr val="bg1"/>
                </a:solidFill>
                <a:latin typeface="Trebuchet MS" panose="020B0603020202020204" pitchFamily="34" charset="0"/>
              </a:rPr>
              <a:t>2. Actuarial Principles of Pricing</a:t>
            </a:r>
            <a:endParaRPr lang="en-IN" altLang="en-US" sz="2800" kern="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8" name="Hexagon 7">
            <a:extLst>
              <a:ext uri="{FF2B5EF4-FFF2-40B4-BE49-F238E27FC236}">
                <a16:creationId xmlns:a16="http://schemas.microsoft.com/office/drawing/2014/main" id="{89024828-161A-4F99-AB19-44B7FA964112}"/>
              </a:ext>
            </a:extLst>
          </p:cNvPr>
          <p:cNvSpPr/>
          <p:nvPr/>
        </p:nvSpPr>
        <p:spPr bwMode="auto">
          <a:xfrm>
            <a:off x="2154775" y="3809269"/>
            <a:ext cx="8665624" cy="914400"/>
          </a:xfrm>
          <a:prstGeom prst="hexagon">
            <a:avLst/>
          </a:prstGeom>
          <a:solidFill>
            <a:srgbClr val="1565A0"/>
          </a:solidFill>
          <a:ln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IN" sz="2800" dirty="0">
                <a:solidFill>
                  <a:schemeClr val="bg1"/>
                </a:solidFill>
                <a:latin typeface="Trebuchet MS" panose="020B0603020202020204" pitchFamily="34" charset="0"/>
              </a:rPr>
              <a:t>3. Strategy </a:t>
            </a:r>
            <a:endParaRPr lang="en-IN" altLang="en-US" sz="28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9" name="Hexagon 8">
            <a:extLst>
              <a:ext uri="{FF2B5EF4-FFF2-40B4-BE49-F238E27FC236}">
                <a16:creationId xmlns:a16="http://schemas.microsoft.com/office/drawing/2014/main" id="{CF0296E2-2A97-4881-A7E9-E318D9CB6AF2}"/>
              </a:ext>
            </a:extLst>
          </p:cNvPr>
          <p:cNvSpPr/>
          <p:nvPr/>
        </p:nvSpPr>
        <p:spPr bwMode="auto">
          <a:xfrm>
            <a:off x="2154774" y="4990003"/>
            <a:ext cx="8665623" cy="914400"/>
          </a:xfrm>
          <a:prstGeom prst="hexagon">
            <a:avLst/>
          </a:prstGeom>
          <a:solidFill>
            <a:schemeClr val="bg2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IN" sz="2800" dirty="0">
                <a:solidFill>
                  <a:schemeClr val="bg1"/>
                </a:solidFill>
                <a:latin typeface="Trebuchet MS" panose="020B0603020202020204" pitchFamily="34" charset="0"/>
              </a:rPr>
              <a:t>4. Risks</a:t>
            </a:r>
            <a:endParaRPr lang="en-IN" altLang="en-US" sz="28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74818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61654DB-5682-EE14-B51C-665E6564CA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32ADA799-5FA8-E9BC-D773-234498D7716A}"/>
              </a:ext>
            </a:extLst>
          </p:cNvPr>
          <p:cNvGrpSpPr/>
          <p:nvPr/>
        </p:nvGrpSpPr>
        <p:grpSpPr>
          <a:xfrm>
            <a:off x="8326706" y="4267200"/>
            <a:ext cx="2654260" cy="1719358"/>
            <a:chOff x="7277139" y="2300005"/>
            <a:chExt cx="2654260" cy="1719358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E74B9BCA-C45C-49A6-AD1C-987D7B598DB8}"/>
                </a:ext>
              </a:extLst>
            </p:cNvPr>
            <p:cNvSpPr/>
            <p:nvPr/>
          </p:nvSpPr>
          <p:spPr>
            <a:xfrm>
              <a:off x="7277139" y="2300005"/>
              <a:ext cx="2654260" cy="1719358"/>
            </a:xfrm>
            <a:prstGeom prst="roundRect">
              <a:avLst/>
            </a:prstGeom>
            <a:ln>
              <a:solidFill>
                <a:srgbClr val="1C5C88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6" name="Rectangle: Rounded Corners 4">
              <a:extLst>
                <a:ext uri="{FF2B5EF4-FFF2-40B4-BE49-F238E27FC236}">
                  <a16:creationId xmlns:a16="http://schemas.microsoft.com/office/drawing/2014/main" id="{75C2B62B-70D0-5FC7-7310-DB0CC9C4D1E4}"/>
                </a:ext>
              </a:extLst>
            </p:cNvPr>
            <p:cNvSpPr txBox="1"/>
            <p:nvPr/>
          </p:nvSpPr>
          <p:spPr>
            <a:xfrm>
              <a:off x="8111481" y="2433399"/>
              <a:ext cx="1819918" cy="152640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t" anchorCtr="0">
              <a:noAutofit/>
            </a:bodyPr>
            <a:lstStyle/>
            <a:p>
              <a:pPr marL="114300" lvl="1" indent="-114300" algn="l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sz="1400" kern="1200" dirty="0">
                  <a:latin typeface="Trebuchet MS" panose="020B0603020202020204" pitchFamily="34" charset="0"/>
                </a:rPr>
                <a:t>Revisit the existing investment strategy due to change in liability portfolio and to ensure a stable return with minimum risk. </a:t>
              </a:r>
            </a:p>
          </p:txBody>
        </p:sp>
      </p:grp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6EC14B10-66E6-9924-270C-EBF8E2E35093}"/>
              </a:ext>
            </a:extLst>
          </p:cNvPr>
          <p:cNvGraphicFramePr/>
          <p:nvPr>
            <p:extLst/>
          </p:nvPr>
        </p:nvGraphicFramePr>
        <p:xfrm>
          <a:off x="2032000" y="1052792"/>
          <a:ext cx="99314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6FDE892B-CB9A-45F5-536A-99979D4E78B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11"/>
            <a:srcRect/>
            <a:stretch>
              <a:fillRect/>
            </a:stretch>
          </a:blipFill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1419A8-B634-E1DA-DB96-D2B95B6CDB61}"/>
              </a:ext>
            </a:extLst>
          </p:cNvPr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www.actuariesindia.org</a:t>
            </a:r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E5C4102F-D6CB-9F37-0D3E-7E654A1CD682}"/>
              </a:ext>
            </a:extLst>
          </p:cNvPr>
          <p:cNvSpPr txBox="1">
            <a:spLocks noChangeArrowheads="1"/>
          </p:cNvSpPr>
          <p:nvPr/>
        </p:nvSpPr>
        <p:spPr>
          <a:xfrm>
            <a:off x="1905000" y="284162"/>
            <a:ext cx="6111354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3600" b="1" u="sng" kern="0" dirty="0">
                <a:solidFill>
                  <a:schemeClr val="tx1"/>
                </a:solidFill>
                <a:latin typeface="Trebuchet MS" panose="020B0603020202020204" pitchFamily="34" charset="0"/>
              </a:rPr>
              <a:t>Overall Strategy</a:t>
            </a:r>
            <a:endParaRPr kumimoji="0" lang="en-US" altLang="en-US" sz="3600" b="1" i="0" u="sng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rebuchet MS" panose="020B06030202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7681494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905000" y="284162"/>
            <a:ext cx="83058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1" i="0" u="sng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anose="020B0603020202020204" pitchFamily="34" charset="0"/>
                <a:ea typeface="+mj-ea"/>
                <a:cs typeface="+mj-cs"/>
              </a:rPr>
              <a:t>Action Plan for Sustained Growth</a:t>
            </a: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www.actuariesindia.org</a:t>
            </a:r>
          </a:p>
        </p:txBody>
      </p:sp>
      <p:graphicFrame>
        <p:nvGraphicFramePr>
          <p:cNvPr id="12" name="Diagram 11"/>
          <p:cNvGraphicFramePr/>
          <p:nvPr>
            <p:extLst/>
          </p:nvPr>
        </p:nvGraphicFramePr>
        <p:xfrm>
          <a:off x="1981200" y="914400"/>
          <a:ext cx="9753600" cy="548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8863111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981200" y="152400"/>
            <a:ext cx="70104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l"/>
            <a:r>
              <a:rPr lang="en-IN" sz="3600" b="1" u="sng" dirty="0">
                <a:latin typeface="Trebuchet MS" panose="020B0603020202020204" pitchFamily="34" charset="0"/>
              </a:rPr>
              <a:t>Case Study</a:t>
            </a:r>
            <a:endParaRPr lang="en-US" altLang="en-US" sz="3600" b="1" u="sng" kern="0" dirty="0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752600" y="1122522"/>
            <a:ext cx="9906000" cy="558307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en-US" sz="2400" dirty="0">
                <a:latin typeface="Trebuchet MS" panose="020B0603020202020204" pitchFamily="34" charset="0"/>
              </a:rPr>
              <a:t>The Insurance Regulator has recently notified a new Product Regulation - IRDAI (Insurance Products) Regulations, 2024 </a:t>
            </a:r>
          </a:p>
          <a:p>
            <a:pPr marL="0" indent="0">
              <a:buNone/>
            </a:pPr>
            <a:endParaRPr lang="en-US" sz="2400" dirty="0">
              <a:latin typeface="Trebuchet MS" panose="020B0603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>
                <a:latin typeface="Trebuchet MS" panose="020B0603020202020204" pitchFamily="34" charset="0"/>
              </a:rPr>
              <a:t>We are the Appointed Actuary of a new Indian life insurance company</a:t>
            </a:r>
          </a:p>
          <a:p>
            <a:pPr marL="0" indent="0">
              <a:buNone/>
            </a:pPr>
            <a:endParaRPr lang="en-US" sz="2400" dirty="0">
              <a:latin typeface="Trebuchet MS" panose="020B0603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>
                <a:latin typeface="Trebuchet MS" panose="020B0603020202020204" pitchFamily="34" charset="0"/>
              </a:rPr>
              <a:t>Our company is looking to understand the key changes in the Regulations, corresponding opportunities and risks and develop a strategy such that it is compliant with the New Regulatory Landscape and grows at a faster rate than the life insurance industry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2400" dirty="0">
              <a:latin typeface="Trebuchet MS" panose="020B0603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>
                <a:latin typeface="Trebuchet MS" panose="020B0603020202020204" pitchFamily="34" charset="0"/>
              </a:rPr>
              <a:t>The presentation is to be presented to the promoter and management of the insurer</a:t>
            </a:r>
          </a:p>
          <a:p>
            <a:pPr marL="0" indent="0">
              <a:buNone/>
            </a:pPr>
            <a:endParaRPr lang="en-IN" sz="2400" dirty="0"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>
              <a:latin typeface="Trebuchet MS" panose="020B0603020202020204" pitchFamily="34" charset="0"/>
            </a:endParaRPr>
          </a:p>
          <a:p>
            <a:endParaRPr lang="en-US" altLang="en-US" sz="2400" kern="0" dirty="0">
              <a:latin typeface="Trebuchet MS" panose="020B0603020202020204" pitchFamily="34" charset="0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www.actuariesindia.org</a:t>
            </a:r>
          </a:p>
        </p:txBody>
      </p:sp>
    </p:spTree>
    <p:extLst>
      <p:ext uri="{BB962C8B-B14F-4D97-AF65-F5344CB8AC3E}">
        <p14:creationId xmlns:p14="http://schemas.microsoft.com/office/powerpoint/2010/main" val="16009393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61654DB-5682-EE14-B51C-665E6564CA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 bwMode="auto">
          <a:xfrm>
            <a:off x="8016354" y="1641232"/>
            <a:ext cx="3990472" cy="426720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38100" cap="flat" cmpd="sng" algn="ctr">
            <a:solidFill>
              <a:srgbClr val="1C5C8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anose="020B0603020202020204" pitchFamily="34" charset="0"/>
              </a:rPr>
              <a:t>Aiming for underserved geographies by analyzing the market and tailoring the products accordingly.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anose="020B0603020202020204" pitchFamily="34" charset="0"/>
              </a:rPr>
            </a:b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rebuchet MS" panose="020B0603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anose="020B0603020202020204" pitchFamily="34" charset="0"/>
              </a:rPr>
              <a:t>Expanding the reach to diverse customer bases by introducing new distribution channels like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digital platforms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Agents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banks 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partnership with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fintech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companies</a:t>
            </a:r>
            <a:endParaRPr kumimoji="0" lang="en-IN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rebuchet MS" panose="020B0603020202020204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en-IN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rebuchet MS" panose="020B0603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FDE892B-CB9A-45F5-536A-99979D4E78B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1419A8-B634-E1DA-DB96-D2B95B6CDB61}"/>
              </a:ext>
            </a:extLst>
          </p:cNvPr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www.actuariesindia.org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21DD71C-087D-1862-A471-D4273556BCCA}"/>
              </a:ext>
            </a:extLst>
          </p:cNvPr>
          <p:cNvGrpSpPr/>
          <p:nvPr/>
        </p:nvGrpSpPr>
        <p:grpSpPr>
          <a:xfrm>
            <a:off x="1895475" y="1510471"/>
            <a:ext cx="4495800" cy="4817478"/>
            <a:chOff x="1905000" y="1527923"/>
            <a:chExt cx="4495800" cy="4817478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931B9701-73C6-DC66-9791-D7AF7A1D291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20602" t="7139" r="21550" b="8521"/>
            <a:stretch/>
          </p:blipFill>
          <p:spPr>
            <a:xfrm>
              <a:off x="1909762" y="1527923"/>
              <a:ext cx="4486275" cy="447892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905000" y="6006847"/>
              <a:ext cx="4495800" cy="33855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rPr>
                <a:t>Business Mix – Product wise Contribution</a:t>
              </a:r>
              <a:endParaRPr kumimoji="0" lang="en-I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1905000" y="284162"/>
            <a:ext cx="88392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1" i="0" u="sng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anose="020B0603020202020204" pitchFamily="34" charset="0"/>
                <a:ea typeface="+mj-ea"/>
                <a:cs typeface="+mj-cs"/>
              </a:rPr>
              <a:t>Business Mix</a:t>
            </a:r>
          </a:p>
        </p:txBody>
      </p:sp>
      <p:sp>
        <p:nvSpPr>
          <p:cNvPr id="15" name="Striped Right Arrow 14"/>
          <p:cNvSpPr/>
          <p:nvPr/>
        </p:nvSpPr>
        <p:spPr bwMode="auto">
          <a:xfrm>
            <a:off x="6441815" y="3124200"/>
            <a:ext cx="1524000" cy="1066800"/>
          </a:xfrm>
          <a:prstGeom prst="stripedRightArrow">
            <a:avLst/>
          </a:prstGeom>
          <a:solidFill>
            <a:srgbClr val="1C5C88"/>
          </a:solidFill>
          <a:ln w="9525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96075" y="3395990"/>
            <a:ext cx="121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anose="020B0603020202020204" pitchFamily="34" charset="0"/>
              </a:rPr>
              <a:t>Ways to achieve</a:t>
            </a:r>
            <a:endParaRPr kumimoji="0" lang="en-I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94372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44D872-20D1-79F2-99BB-33F738A2E0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5D557F5-E6A5-DED2-5992-385BD162701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FA3DB6-4172-A1F8-FA44-CB8F05D01FB7}"/>
              </a:ext>
            </a:extLst>
          </p:cNvPr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www.actuariesindia.org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CBE5E61-2600-2A73-E879-DB12A281BFE5}"/>
              </a:ext>
            </a:extLst>
          </p:cNvPr>
          <p:cNvSpPr txBox="1">
            <a:spLocks noChangeArrowheads="1"/>
          </p:cNvSpPr>
          <p:nvPr/>
        </p:nvSpPr>
        <p:spPr>
          <a:xfrm>
            <a:off x="1905000" y="284162"/>
            <a:ext cx="88392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1" i="0" u="sng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anose="020B0603020202020204" pitchFamily="34" charset="0"/>
                <a:ea typeface="+mj-ea"/>
                <a:cs typeface="+mj-cs"/>
              </a:rPr>
              <a:t>Product Development (1/4)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9D47DA5-0D86-C5CC-787A-3DEA573E33F1}"/>
              </a:ext>
            </a:extLst>
          </p:cNvPr>
          <p:cNvSpPr/>
          <p:nvPr/>
        </p:nvSpPr>
        <p:spPr bwMode="auto">
          <a:xfrm>
            <a:off x="381000" y="1364103"/>
            <a:ext cx="11430000" cy="457200"/>
          </a:xfrm>
          <a:prstGeom prst="rect">
            <a:avLst/>
          </a:prstGeom>
          <a:solidFill>
            <a:srgbClr val="F2F2F2"/>
          </a:solidFill>
          <a:ln w="38100" cap="flat" cmpd="sng" algn="ctr">
            <a:solidFill>
              <a:srgbClr val="1C5C8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Participating Products</a:t>
            </a:r>
            <a:endParaRPr kumimoji="0" lang="en-IN" sz="2400" b="1" i="0" u="sng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481DB47-5EFF-C02A-0855-E42B45A12BDC}"/>
              </a:ext>
            </a:extLst>
          </p:cNvPr>
          <p:cNvSpPr/>
          <p:nvPr/>
        </p:nvSpPr>
        <p:spPr bwMode="auto">
          <a:xfrm>
            <a:off x="381000" y="1821303"/>
            <a:ext cx="11430000" cy="4503297"/>
          </a:xfrm>
          <a:prstGeom prst="rect">
            <a:avLst/>
          </a:prstGeom>
          <a:solidFill>
            <a:srgbClr val="F2F2F2"/>
          </a:solidFill>
          <a:ln w="38100" cap="flat" cmpd="sng" algn="ctr">
            <a:solidFill>
              <a:srgbClr val="1C5C8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9835CC-C82C-FE2D-DA48-7C9FFCD1D599}"/>
              </a:ext>
            </a:extLst>
          </p:cNvPr>
          <p:cNvSpPr txBox="1"/>
          <p:nvPr/>
        </p:nvSpPr>
        <p:spPr>
          <a:xfrm>
            <a:off x="609600" y="1939659"/>
            <a:ext cx="3505200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Trebuchet MS" panose="020B0603020202020204" pitchFamily="34" charset="0"/>
              </a:rPr>
              <a:t>90/10 profit sharing ratio between shareholders and policyholders</a:t>
            </a: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Trebuchet MS" panose="020B0603020202020204" pitchFamily="34" charset="0"/>
              </a:rPr>
              <a:t>Shared investment risk, leading to lower capital requirement</a:t>
            </a: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Trebuchet MS" panose="020B0603020202020204" pitchFamily="34" charset="0"/>
              </a:rPr>
              <a:t>Flexibility on distribution of bonus and build-up of guarantees</a:t>
            </a: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endParaRPr lang="en-US" sz="2000" dirty="0">
              <a:latin typeface="Trebuchet MS" panose="020B0603020202020204" pitchFamily="34" charset="0"/>
            </a:endParaRP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endParaRPr lang="en-US" sz="2000" dirty="0">
              <a:latin typeface="Trebuchet MS" panose="020B0603020202020204" pitchFamily="34" charset="0"/>
            </a:endParaRP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endParaRPr lang="en-US" sz="20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104ABB7-1C2C-E118-4621-8D6EE75151BA}"/>
              </a:ext>
            </a:extLst>
          </p:cNvPr>
          <p:cNvSpPr txBox="1"/>
          <p:nvPr/>
        </p:nvSpPr>
        <p:spPr>
          <a:xfrm>
            <a:off x="4191000" y="1939659"/>
            <a:ext cx="3656682" cy="5709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Trebuchet MS" panose="020B0603020202020204" pitchFamily="34" charset="0"/>
              </a:rPr>
              <a:t>Undistributed surplus helps in supporting solvency position of the company</a:t>
            </a: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Trebuchet MS" panose="020B0603020202020204" pitchFamily="34" charset="0"/>
              </a:rPr>
              <a:t>Bonus strategy – A mix of consistent level of Reversionary Bonus with volatile Terminal Bonus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Trebuchet MS" panose="020B0603020202020204" pitchFamily="34" charset="0"/>
              </a:rPr>
              <a:t>Major assumptions while pricing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000" dirty="0">
                <a:latin typeface="Trebuchet MS" panose="020B0603020202020204" pitchFamily="34" charset="0"/>
              </a:rPr>
              <a:t>Mortality &amp; Persistency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000" dirty="0">
                <a:latin typeface="Trebuchet MS" panose="020B0603020202020204" pitchFamily="34" charset="0"/>
              </a:rPr>
              <a:t>Expenses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000" dirty="0">
                <a:latin typeface="Trebuchet MS" panose="020B0603020202020204" pitchFamily="34" charset="0"/>
              </a:rPr>
              <a:t>Investment Return</a:t>
            </a: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endParaRPr lang="en-US" sz="2000" dirty="0">
              <a:latin typeface="Trebuchet MS" panose="020B0603020202020204" pitchFamily="34" charset="0"/>
            </a:endParaRP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endParaRPr lang="en-US" sz="2000" dirty="0">
              <a:latin typeface="Trebuchet MS" panose="020B0603020202020204" pitchFamily="34" charset="0"/>
            </a:endParaRP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endParaRPr lang="en-US" sz="2000" dirty="0">
              <a:latin typeface="Trebuchet MS" panose="020B0603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897A4A-125E-6A3C-72E7-FC8875F46EA3}"/>
              </a:ext>
            </a:extLst>
          </p:cNvPr>
          <p:cNvSpPr txBox="1"/>
          <p:nvPr/>
        </p:nvSpPr>
        <p:spPr>
          <a:xfrm>
            <a:off x="8107037" y="1939659"/>
            <a:ext cx="3505200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Trebuchet MS" panose="020B0603020202020204" pitchFamily="34" charset="0"/>
              </a:rPr>
              <a:t>Distribution Channel can be Bancassurance</a:t>
            </a: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Trebuchet MS" panose="020B0603020202020204" pitchFamily="34" charset="0"/>
              </a:rPr>
              <a:t>Commission Strategy – A lower initial commission with greater reliance on renewal commission</a:t>
            </a: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Trebuchet MS" panose="020B0603020202020204" pitchFamily="34" charset="0"/>
              </a:rPr>
              <a:t>Target Market – Customers wishing to save for life stages along with financial protection</a:t>
            </a:r>
          </a:p>
        </p:txBody>
      </p:sp>
    </p:spTree>
    <p:extLst>
      <p:ext uri="{BB962C8B-B14F-4D97-AF65-F5344CB8AC3E}">
        <p14:creationId xmlns:p14="http://schemas.microsoft.com/office/powerpoint/2010/main" val="27935534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5091D7E-5FF7-BC81-32CD-C0C9D8FA14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271D9B6-E1CF-E17F-8033-36A16E96816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F83E18-AF34-38C3-2AF7-20F60533851B}"/>
              </a:ext>
            </a:extLst>
          </p:cNvPr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www.actuariesindia.org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6A71AB5-AD32-7A18-6D41-F153A2A56F9D}"/>
              </a:ext>
            </a:extLst>
          </p:cNvPr>
          <p:cNvSpPr txBox="1">
            <a:spLocks noChangeArrowheads="1"/>
          </p:cNvSpPr>
          <p:nvPr/>
        </p:nvSpPr>
        <p:spPr>
          <a:xfrm>
            <a:off x="1905000" y="284162"/>
            <a:ext cx="88392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1" i="0" u="sng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anose="020B0603020202020204" pitchFamily="34" charset="0"/>
                <a:ea typeface="+mj-ea"/>
                <a:cs typeface="+mj-cs"/>
              </a:rPr>
              <a:t>Product Development (2/4)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DFC7A90-2644-ED83-8BAF-7469763847F5}"/>
              </a:ext>
            </a:extLst>
          </p:cNvPr>
          <p:cNvSpPr/>
          <p:nvPr/>
        </p:nvSpPr>
        <p:spPr bwMode="auto">
          <a:xfrm>
            <a:off x="381000" y="1364103"/>
            <a:ext cx="11430000" cy="457200"/>
          </a:xfrm>
          <a:prstGeom prst="rect">
            <a:avLst/>
          </a:prstGeom>
          <a:solidFill>
            <a:srgbClr val="F2F2F2"/>
          </a:solidFill>
          <a:ln w="38100" cap="flat" cmpd="sng" algn="ctr">
            <a:solidFill>
              <a:srgbClr val="1C5C8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Unit Linked Products</a:t>
            </a:r>
            <a:endParaRPr kumimoji="0" lang="en-IN" sz="2400" b="1" i="0" u="sng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77D5688-3752-358E-520A-6253029371F6}"/>
              </a:ext>
            </a:extLst>
          </p:cNvPr>
          <p:cNvSpPr/>
          <p:nvPr/>
        </p:nvSpPr>
        <p:spPr bwMode="auto">
          <a:xfrm>
            <a:off x="381000" y="1821303"/>
            <a:ext cx="11430000" cy="4503297"/>
          </a:xfrm>
          <a:prstGeom prst="rect">
            <a:avLst/>
          </a:prstGeom>
          <a:solidFill>
            <a:srgbClr val="F2F2F2"/>
          </a:solidFill>
          <a:ln w="38100" cap="flat" cmpd="sng" algn="ctr">
            <a:solidFill>
              <a:srgbClr val="1C5C8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CCDB67B-9D36-EEC0-9DF3-4C616DD7FEA6}"/>
              </a:ext>
            </a:extLst>
          </p:cNvPr>
          <p:cNvSpPr txBox="1"/>
          <p:nvPr/>
        </p:nvSpPr>
        <p:spPr>
          <a:xfrm>
            <a:off x="609600" y="1939659"/>
            <a:ext cx="3505200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Trebuchet MS" panose="020B0603020202020204" pitchFamily="34" charset="0"/>
              </a:rPr>
              <a:t>Investment risk is transferred to the Policyholders</a:t>
            </a: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Trebuchet MS" panose="020B0603020202020204" pitchFamily="34" charset="0"/>
              </a:rPr>
              <a:t>Low solvency requirements compared to other LOBs</a:t>
            </a: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Trebuchet MS" panose="020B0603020202020204" pitchFamily="34" charset="0"/>
              </a:rPr>
              <a:t>Regulatory capping on charges to the Unit fund limits profitability</a:t>
            </a: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endParaRPr lang="en-US" sz="2000" dirty="0">
              <a:latin typeface="Trebuchet MS" panose="020B0603020202020204" pitchFamily="34" charset="0"/>
            </a:endParaRP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endParaRPr lang="en-US" sz="2000" dirty="0">
              <a:latin typeface="Trebuchet MS" panose="020B0603020202020204" pitchFamily="34" charset="0"/>
            </a:endParaRP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endParaRPr lang="en-US" sz="20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3039905-23C8-3E51-5272-A9940B45C2AE}"/>
              </a:ext>
            </a:extLst>
          </p:cNvPr>
          <p:cNvSpPr txBox="1"/>
          <p:nvPr/>
        </p:nvSpPr>
        <p:spPr>
          <a:xfrm>
            <a:off x="4191000" y="1939659"/>
            <a:ext cx="3656682" cy="5863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Trebuchet MS" panose="020B0603020202020204" pitchFamily="34" charset="0"/>
              </a:rPr>
              <a:t>Capital Intensive – Due to upfront acquisition expenses and charges being spread out throughout policy term</a:t>
            </a: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Trebuchet MS" panose="020B0603020202020204" pitchFamily="34" charset="0"/>
              </a:rPr>
              <a:t>Dynamic investment strategy to earn higher returns</a:t>
            </a: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Trebuchet MS" panose="020B0603020202020204" pitchFamily="34" charset="0"/>
              </a:rPr>
              <a:t>Flexibility in terms of PT/ PPT/ Fund choice/ Sum Assured to improve marketability</a:t>
            </a: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endParaRPr lang="en-US" sz="2000" dirty="0">
              <a:latin typeface="Trebuchet MS" panose="020B0603020202020204" pitchFamily="34" charset="0"/>
            </a:endParaRP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endParaRPr lang="en-US" sz="2000" dirty="0">
              <a:latin typeface="Trebuchet MS" panose="020B0603020202020204" pitchFamily="34" charset="0"/>
            </a:endParaRP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endParaRPr lang="en-US" sz="2000" dirty="0">
              <a:latin typeface="Trebuchet MS" panose="020B0603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332A9EC-3549-F841-2688-123CE0DD6B85}"/>
              </a:ext>
            </a:extLst>
          </p:cNvPr>
          <p:cNvSpPr txBox="1"/>
          <p:nvPr/>
        </p:nvSpPr>
        <p:spPr>
          <a:xfrm>
            <a:off x="8107037" y="1939659"/>
            <a:ext cx="3505200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Trebuchet MS" panose="020B0603020202020204" pitchFamily="34" charset="0"/>
              </a:rPr>
              <a:t>Distribution Channel can be Bancassurance and Web Aggregators</a:t>
            </a: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Trebuchet MS" panose="020B0603020202020204" pitchFamily="34" charset="0"/>
              </a:rPr>
              <a:t>Commission Strategy – A lower initial commission with greater reliance on renewal commission</a:t>
            </a: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Trebuchet MS" panose="020B0603020202020204" pitchFamily="34" charset="0"/>
              </a:rPr>
              <a:t>Target Market – Customers with a long-term investment horizon looking for a mix of protection and investment</a:t>
            </a:r>
          </a:p>
        </p:txBody>
      </p:sp>
    </p:spTree>
    <p:extLst>
      <p:ext uri="{BB962C8B-B14F-4D97-AF65-F5344CB8AC3E}">
        <p14:creationId xmlns:p14="http://schemas.microsoft.com/office/powerpoint/2010/main" val="32114686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6846729-B224-4D29-A376-1B21F9328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410BF83-EC74-9CDE-B43D-4EDDA5BD8AD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87AED2-381A-7B1A-235B-B2816D2ECD30}"/>
              </a:ext>
            </a:extLst>
          </p:cNvPr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www.actuariesindia.org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D82CE0D-3895-B0D2-C5F9-5C2C722E2B1C}"/>
              </a:ext>
            </a:extLst>
          </p:cNvPr>
          <p:cNvSpPr txBox="1">
            <a:spLocks noChangeArrowheads="1"/>
          </p:cNvSpPr>
          <p:nvPr/>
        </p:nvSpPr>
        <p:spPr>
          <a:xfrm>
            <a:off x="1905000" y="284162"/>
            <a:ext cx="88392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1" i="0" u="sng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anose="020B0603020202020204" pitchFamily="34" charset="0"/>
                <a:ea typeface="+mj-ea"/>
                <a:cs typeface="+mj-cs"/>
              </a:rPr>
              <a:t>Product Development (3/4)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7DF3230-BBF0-723E-8AC1-138B131108EF}"/>
              </a:ext>
            </a:extLst>
          </p:cNvPr>
          <p:cNvSpPr/>
          <p:nvPr/>
        </p:nvSpPr>
        <p:spPr bwMode="auto">
          <a:xfrm>
            <a:off x="381000" y="1364103"/>
            <a:ext cx="11430000" cy="457200"/>
          </a:xfrm>
          <a:prstGeom prst="rect">
            <a:avLst/>
          </a:prstGeom>
          <a:solidFill>
            <a:srgbClr val="F2F2F2"/>
          </a:solidFill>
          <a:ln w="38100" cap="flat" cmpd="sng" algn="ctr">
            <a:solidFill>
              <a:srgbClr val="1C5C8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Term Products</a:t>
            </a:r>
            <a:endParaRPr kumimoji="0" lang="en-IN" sz="2400" b="1" i="0" u="sng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5C5C77E-12A4-22C1-A5E2-77B44D86B803}"/>
              </a:ext>
            </a:extLst>
          </p:cNvPr>
          <p:cNvSpPr/>
          <p:nvPr/>
        </p:nvSpPr>
        <p:spPr bwMode="auto">
          <a:xfrm>
            <a:off x="381000" y="1821303"/>
            <a:ext cx="11430000" cy="4503297"/>
          </a:xfrm>
          <a:prstGeom prst="rect">
            <a:avLst/>
          </a:prstGeom>
          <a:solidFill>
            <a:srgbClr val="F2F2F2"/>
          </a:solidFill>
          <a:ln w="38100" cap="flat" cmpd="sng" algn="ctr">
            <a:solidFill>
              <a:srgbClr val="1C5C8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64E6ECD-7D6C-4E6E-3FC4-6F60B3B32D48}"/>
              </a:ext>
            </a:extLst>
          </p:cNvPr>
          <p:cNvSpPr txBox="1"/>
          <p:nvPr/>
        </p:nvSpPr>
        <p:spPr>
          <a:xfrm>
            <a:off x="609600" y="1939659"/>
            <a:ext cx="3505200" cy="5247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Trebuchet MS" panose="020B0603020202020204" pitchFamily="34" charset="0"/>
              </a:rPr>
              <a:t>Pure protection product not majorly impacted by the change in Regulations</a:t>
            </a: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Trebuchet MS" panose="020B0603020202020204" pitchFamily="34" charset="0"/>
              </a:rPr>
              <a:t>Increased focus on non-ROP variants where surrender value regulations do not apply</a:t>
            </a: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Trebuchet MS" panose="020B0603020202020204" pitchFamily="34" charset="0"/>
              </a:rPr>
              <a:t>Onboard reinsurer for risk-sharing and help on assumption setting</a:t>
            </a: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endParaRPr lang="en-US" sz="2000" dirty="0">
              <a:latin typeface="Trebuchet MS" panose="020B0603020202020204" pitchFamily="34" charset="0"/>
            </a:endParaRP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endParaRPr lang="en-US" sz="2000" dirty="0">
              <a:latin typeface="Trebuchet MS" panose="020B0603020202020204" pitchFamily="34" charset="0"/>
            </a:endParaRP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endParaRPr lang="en-US" sz="20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B138CB3-3E03-C081-6EFA-07BE6E711B41}"/>
              </a:ext>
            </a:extLst>
          </p:cNvPr>
          <p:cNvSpPr txBox="1"/>
          <p:nvPr/>
        </p:nvSpPr>
        <p:spPr>
          <a:xfrm>
            <a:off x="4191000" y="1939659"/>
            <a:ext cx="3656682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Trebuchet MS" panose="020B0603020202020204" pitchFamily="34" charset="0"/>
              </a:rPr>
              <a:t>Capital Intensive – Due to high initial strain and high solvency requirement</a:t>
            </a: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Trebuchet MS" panose="020B0603020202020204" pitchFamily="34" charset="0"/>
              </a:rPr>
              <a:t>Additional features such as Early Exit Values for LP/RP policies</a:t>
            </a: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Trebuchet MS" panose="020B0603020202020204" pitchFamily="34" charset="0"/>
              </a:rPr>
              <a:t>Increased focus on efficient underwriting by leveraging technology</a:t>
            </a: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Trebuchet MS" panose="020B0603020202020204" pitchFamily="34" charset="0"/>
              </a:rPr>
              <a:t>Waiver of underwriting requirement for lower sum assured</a:t>
            </a: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endParaRPr lang="en-US" sz="2000" dirty="0">
              <a:latin typeface="Trebuchet MS" panose="020B0603020202020204" pitchFamily="34" charset="0"/>
            </a:endParaRP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endParaRPr lang="en-US" sz="2000" dirty="0">
              <a:latin typeface="Trebuchet MS" panose="020B0603020202020204" pitchFamily="34" charset="0"/>
            </a:endParaRP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endParaRPr lang="en-US" sz="2000" dirty="0">
              <a:latin typeface="Trebuchet MS" panose="020B0603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8570445-0EB0-9C61-22A0-DAA6970D99A9}"/>
              </a:ext>
            </a:extLst>
          </p:cNvPr>
          <p:cNvSpPr txBox="1"/>
          <p:nvPr/>
        </p:nvSpPr>
        <p:spPr>
          <a:xfrm>
            <a:off x="8107037" y="1939659"/>
            <a:ext cx="3505200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Trebuchet MS" panose="020B0603020202020204" pitchFamily="34" charset="0"/>
              </a:rPr>
              <a:t>Can be sold through all available distribution channels</a:t>
            </a: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Trebuchet MS" panose="020B0603020202020204" pitchFamily="34" charset="0"/>
              </a:rPr>
              <a:t>Commission Strategy – A lower initial commission with greater reliance on renewal commission</a:t>
            </a: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Trebuchet MS" panose="020B0603020202020204" pitchFamily="34" charset="0"/>
              </a:rPr>
              <a:t>Benchmarking to compare prices being offered by competitors</a:t>
            </a:r>
          </a:p>
        </p:txBody>
      </p:sp>
    </p:spTree>
    <p:extLst>
      <p:ext uri="{BB962C8B-B14F-4D97-AF65-F5344CB8AC3E}">
        <p14:creationId xmlns:p14="http://schemas.microsoft.com/office/powerpoint/2010/main" val="33548143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6E49EC9-B140-D52D-A6EF-23A91B38E3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67C2069-2E99-25C5-5230-431F8F60BDA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AF37E6-430A-3CD9-2585-AC7CD1D8F885}"/>
              </a:ext>
            </a:extLst>
          </p:cNvPr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www.actuariesindia.org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A8B1902-226C-25BE-7687-2199AA1F30EF}"/>
              </a:ext>
            </a:extLst>
          </p:cNvPr>
          <p:cNvSpPr txBox="1">
            <a:spLocks noChangeArrowheads="1"/>
          </p:cNvSpPr>
          <p:nvPr/>
        </p:nvSpPr>
        <p:spPr>
          <a:xfrm>
            <a:off x="1905000" y="284162"/>
            <a:ext cx="88392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1" i="0" u="sng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anose="020B0603020202020204" pitchFamily="34" charset="0"/>
                <a:ea typeface="+mj-ea"/>
                <a:cs typeface="+mj-cs"/>
              </a:rPr>
              <a:t>Product Development (4/4)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221C8EE-F382-090F-0C93-5BF6E6697462}"/>
              </a:ext>
            </a:extLst>
          </p:cNvPr>
          <p:cNvSpPr/>
          <p:nvPr/>
        </p:nvSpPr>
        <p:spPr bwMode="auto">
          <a:xfrm>
            <a:off x="381000" y="1364103"/>
            <a:ext cx="11430000" cy="457200"/>
          </a:xfrm>
          <a:prstGeom prst="rect">
            <a:avLst/>
          </a:prstGeom>
          <a:solidFill>
            <a:srgbClr val="F2F2F2"/>
          </a:solidFill>
          <a:ln w="38100" cap="flat" cmpd="sng" algn="ctr">
            <a:solidFill>
              <a:srgbClr val="1C5C8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Non-Participating Savings Products</a:t>
            </a:r>
            <a:endParaRPr kumimoji="0" lang="en-IN" sz="2400" b="1" i="0" u="sng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C0D9748-45D6-5C23-9223-28971CE084F0}"/>
              </a:ext>
            </a:extLst>
          </p:cNvPr>
          <p:cNvSpPr/>
          <p:nvPr/>
        </p:nvSpPr>
        <p:spPr bwMode="auto">
          <a:xfrm>
            <a:off x="381000" y="1821303"/>
            <a:ext cx="11430000" cy="4503297"/>
          </a:xfrm>
          <a:prstGeom prst="rect">
            <a:avLst/>
          </a:prstGeom>
          <a:solidFill>
            <a:srgbClr val="F2F2F2"/>
          </a:solidFill>
          <a:ln w="38100" cap="flat" cmpd="sng" algn="ctr">
            <a:solidFill>
              <a:srgbClr val="1C5C8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C4AFB3-4332-A839-3EB7-96ECD62705FF}"/>
              </a:ext>
            </a:extLst>
          </p:cNvPr>
          <p:cNvSpPr txBox="1"/>
          <p:nvPr/>
        </p:nvSpPr>
        <p:spPr>
          <a:xfrm>
            <a:off x="609600" y="1939659"/>
            <a:ext cx="3505200" cy="5555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Trebuchet MS" panose="020B0603020202020204" pitchFamily="34" charset="0"/>
              </a:rPr>
              <a:t>Majorly impacted by the IRDAI (Insurance Products) Regulations, 2024</a:t>
            </a: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Trebuchet MS" panose="020B0603020202020204" pitchFamily="34" charset="0"/>
              </a:rPr>
              <a:t>Surrender Value to be payable from the end of 1</a:t>
            </a:r>
            <a:r>
              <a:rPr lang="en-US" sz="2000" baseline="30000" dirty="0">
                <a:latin typeface="Trebuchet MS" panose="020B0603020202020204" pitchFamily="34" charset="0"/>
              </a:rPr>
              <a:t>st</a:t>
            </a:r>
            <a:r>
              <a:rPr lang="en-US" sz="2000" dirty="0">
                <a:latin typeface="Trebuchet MS" panose="020B0603020202020204" pitchFamily="34" charset="0"/>
              </a:rPr>
              <a:t> year</a:t>
            </a: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Trebuchet MS" panose="020B0603020202020204" pitchFamily="34" charset="0"/>
              </a:rPr>
              <a:t>Reduced surrender profits owing to change in methodology of calculating SSV</a:t>
            </a: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endParaRPr lang="en-US" sz="2000" dirty="0">
              <a:latin typeface="Trebuchet MS" panose="020B0603020202020204" pitchFamily="34" charset="0"/>
            </a:endParaRP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endParaRPr lang="en-US" sz="2000" dirty="0">
              <a:latin typeface="Trebuchet MS" panose="020B0603020202020204" pitchFamily="34" charset="0"/>
            </a:endParaRP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endParaRPr lang="en-US" sz="20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AD823D-D58F-D608-6668-D00C4917DDCC}"/>
              </a:ext>
            </a:extLst>
          </p:cNvPr>
          <p:cNvSpPr txBox="1"/>
          <p:nvPr/>
        </p:nvSpPr>
        <p:spPr>
          <a:xfrm>
            <a:off x="4191000" y="1939659"/>
            <a:ext cx="3717274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Trebuchet MS" panose="020B0603020202020204" pitchFamily="34" charset="0"/>
              </a:rPr>
              <a:t>Provide capital support in terms of NB Support</a:t>
            </a: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Trebuchet MS" panose="020B0603020202020204" pitchFamily="34" charset="0"/>
              </a:rPr>
              <a:t>Loss in Surrender profits can be tackled by reducing IRR or commission</a:t>
            </a: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Trebuchet MS" panose="020B0603020202020204" pitchFamily="34" charset="0"/>
              </a:rPr>
              <a:t>Marketability should not be compromised while reducing IRR or commission.</a:t>
            </a: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endParaRPr lang="en-US" sz="2000" dirty="0">
              <a:latin typeface="Trebuchet MS" panose="020B0603020202020204" pitchFamily="34" charset="0"/>
            </a:endParaRP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endParaRPr lang="en-US" sz="2000" dirty="0">
              <a:latin typeface="Trebuchet MS" panose="020B0603020202020204" pitchFamily="34" charset="0"/>
            </a:endParaRP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endParaRPr lang="en-US" sz="2000" dirty="0">
              <a:latin typeface="Trebuchet MS" panose="020B0603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563A3BA-EA93-0BA4-52F4-AABFB004279D}"/>
              </a:ext>
            </a:extLst>
          </p:cNvPr>
          <p:cNvSpPr txBox="1"/>
          <p:nvPr/>
        </p:nvSpPr>
        <p:spPr>
          <a:xfrm>
            <a:off x="8107037" y="1939659"/>
            <a:ext cx="3505200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Trebuchet MS" panose="020B0603020202020204" pitchFamily="34" charset="0"/>
              </a:rPr>
              <a:t>Distribution Channel can be </a:t>
            </a:r>
            <a:r>
              <a:rPr lang="en-US" sz="2000" dirty="0" err="1">
                <a:latin typeface="Trebuchet MS" panose="020B0603020202020204" pitchFamily="34" charset="0"/>
              </a:rPr>
              <a:t>Bancasurrance</a:t>
            </a:r>
            <a:r>
              <a:rPr lang="en-US" sz="2000" dirty="0">
                <a:latin typeface="Trebuchet MS" panose="020B0603020202020204" pitchFamily="34" charset="0"/>
              </a:rPr>
              <a:t>, Direct Sales and Web Aggregator</a:t>
            </a: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Trebuchet MS" panose="020B0603020202020204" pitchFamily="34" charset="0"/>
              </a:rPr>
              <a:t>Commission Strategy – A lower initial commission with greater reliance on renewal commission</a:t>
            </a: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Trebuchet MS" panose="020B0603020202020204" pitchFamily="34" charset="0"/>
              </a:rPr>
              <a:t>Benchmarking to compare IRRs being offered by competitors</a:t>
            </a:r>
          </a:p>
        </p:txBody>
      </p:sp>
    </p:spTree>
    <p:extLst>
      <p:ext uri="{BB962C8B-B14F-4D97-AF65-F5344CB8AC3E}">
        <p14:creationId xmlns:p14="http://schemas.microsoft.com/office/powerpoint/2010/main" val="7468501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85D493B-F90F-B050-26D1-CC7009EBB0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30721C8F-4E3E-E2D3-AC74-3434D5A48F22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6729863" y="1676401"/>
          <a:ext cx="5239886" cy="32226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7A23AC00-0235-9FB4-C3EA-C8A701784CC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7"/>
            <a:srcRect/>
            <a:stretch>
              <a:fillRect/>
            </a:stretch>
          </a:blipFill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47B179-FC09-3482-6627-1975E4A5536A}"/>
              </a:ext>
            </a:extLst>
          </p:cNvPr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  <a:sym typeface="Arial"/>
              </a:rPr>
              <a:t>www.actuariesindia.org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88AE7C1-81CE-EB46-609B-41CEE9CC249A}"/>
              </a:ext>
            </a:extLst>
          </p:cNvPr>
          <p:cNvSpPr txBox="1">
            <a:spLocks noChangeArrowheads="1"/>
          </p:cNvSpPr>
          <p:nvPr/>
        </p:nvSpPr>
        <p:spPr>
          <a:xfrm>
            <a:off x="1905000" y="284162"/>
            <a:ext cx="88392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1" i="0" u="sng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anose="020B0603020202020204" pitchFamily="34" charset="0"/>
                <a:ea typeface="+mj-ea"/>
                <a:cs typeface="+mj-cs"/>
                <a:sym typeface="Arial"/>
              </a:rPr>
              <a:t>Capital and Risk Management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71FD275-C738-3574-7A45-3AC902DB154D}"/>
              </a:ext>
            </a:extLst>
          </p:cNvPr>
          <p:cNvSpPr txBox="1"/>
          <p:nvPr/>
        </p:nvSpPr>
        <p:spPr>
          <a:xfrm>
            <a:off x="6705600" y="4899026"/>
            <a:ext cx="526415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anose="020B0603020202020204" pitchFamily="34" charset="0"/>
                <a:ea typeface="+mn-ea"/>
                <a:cs typeface="Arial"/>
                <a:sym typeface="Arial"/>
              </a:rPr>
              <a:t>Capital Requirement (Product-wise)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B122524-AB7A-C910-1C1C-B1B1A6B662AF}"/>
              </a:ext>
            </a:extLst>
          </p:cNvPr>
          <p:cNvSpPr txBox="1"/>
          <p:nvPr/>
        </p:nvSpPr>
        <p:spPr>
          <a:xfrm>
            <a:off x="1905000" y="1524000"/>
            <a:ext cx="510540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anose="020B0603020202020204" pitchFamily="34" charset="0"/>
                <a:ea typeface="+mn-ea"/>
                <a:cs typeface="Arial"/>
                <a:sym typeface="Arial"/>
              </a:rPr>
              <a:t>Leverage data analytics and AI for precise underwriting, predicting customer risk profiles and pricing policies appropriately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anose="020B0603020202020204" pitchFamily="34" charset="0"/>
                <a:ea typeface="+mn-ea"/>
                <a:cs typeface="Arial"/>
                <a:sym typeface="Arial"/>
              </a:rPr>
              <a:t>Stay abreast of evolving regulatory requirements to maintain market credibility and avoid penalties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anose="020B0603020202020204" pitchFamily="34" charset="0"/>
                <a:ea typeface="+mn-ea"/>
                <a:cs typeface="Arial"/>
                <a:sym typeface="Arial"/>
              </a:rPr>
              <a:t>Partner with reliable reinsurance companies to reduce exposure to high-risk policies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anose="020B0603020202020204" pitchFamily="34" charset="0"/>
                <a:ea typeface="+mn-ea"/>
                <a:cs typeface="Arial"/>
                <a:sym typeface="Arial"/>
              </a:rPr>
              <a:t>Conduct scenario analyses to prepare for economic fluctuations unforeseen events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rebuchet MS" panose="020B0603020202020204" pitchFamily="34" charset="0"/>
              <a:ea typeface="+mn-ea"/>
              <a:cs typeface="Arial"/>
              <a:sym typeface="Arial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rebuchet MS" panose="020B0603020202020204" pitchFamily="34" charset="0"/>
              <a:ea typeface="+mn-ea"/>
              <a:cs typeface="Arial"/>
              <a:sym typeface="Arial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rebuchet MS" panose="020B0603020202020204" pitchFamily="34" charset="0"/>
              <a:ea typeface="+mn-ea"/>
              <a:cs typeface="Arial"/>
              <a:sym typeface="Arial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rebuchet MS" panose="020B0603020202020204" pitchFamily="34" charset="0"/>
              <a:ea typeface="+mn-ea"/>
              <a:cs typeface="Arial"/>
              <a:sym typeface="Arial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rebuchet MS" panose="020B0603020202020204" pitchFamily="34" charset="0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473727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82A4999-50C6-6F91-24BF-72906222EF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3D3362A-6648-4559-F887-4D09828E4F2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54E3A2-51A5-6338-FC81-4614DB322C46}"/>
              </a:ext>
            </a:extLst>
          </p:cNvPr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www.actuariesindia.org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A60CC0D-E6EC-A024-F9AE-A6FE78780963}"/>
              </a:ext>
            </a:extLst>
          </p:cNvPr>
          <p:cNvSpPr txBox="1"/>
          <p:nvPr/>
        </p:nvSpPr>
        <p:spPr>
          <a:xfrm>
            <a:off x="1905000" y="1828800"/>
            <a:ext cx="5105400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200" dirty="0">
                <a:latin typeface="Trebuchet MS" panose="020B0603020202020204" pitchFamily="34" charset="0"/>
              </a:rPr>
              <a:t>Spread investment dynamically across asset classes to minimize risk and maximize returns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200" dirty="0">
                <a:latin typeface="Trebuchet MS" panose="020B0603020202020204" pitchFamily="34" charset="0"/>
              </a:rPr>
              <a:t>Rebalance the portfolio with more focus on liquid assets owing to greater possible surrender outgoes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200" dirty="0">
                <a:latin typeface="Trebuchet MS" panose="020B0603020202020204" pitchFamily="34" charset="0"/>
              </a:rPr>
              <a:t>Use predictive analytics and machine learning models to make informed investment choices and optimize yields</a:t>
            </a:r>
          </a:p>
          <a:p>
            <a:pPr>
              <a:spcAft>
                <a:spcPts val="600"/>
              </a:spcAft>
            </a:pPr>
            <a:endParaRPr lang="en-US" sz="2200" dirty="0">
              <a:latin typeface="Trebuchet MS" panose="020B0603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2200" dirty="0">
              <a:latin typeface="Trebuchet MS" panose="020B0603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96E0353-E863-1344-5479-A8E619BE532C}"/>
              </a:ext>
            </a:extLst>
          </p:cNvPr>
          <p:cNvSpPr txBox="1">
            <a:spLocks noChangeArrowheads="1"/>
          </p:cNvSpPr>
          <p:nvPr/>
        </p:nvSpPr>
        <p:spPr>
          <a:xfrm>
            <a:off x="1905000" y="304800"/>
            <a:ext cx="88392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1" i="0" u="sng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anose="020B0603020202020204" pitchFamily="34" charset="0"/>
                <a:ea typeface="+mj-ea"/>
                <a:cs typeface="+mj-cs"/>
              </a:rPr>
              <a:t>Investment Strategy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04ADC2F6-0A99-0986-9B8E-52860BEB4353}"/>
              </a:ext>
            </a:extLst>
          </p:cNvPr>
          <p:cNvGrpSpPr/>
          <p:nvPr/>
        </p:nvGrpSpPr>
        <p:grpSpPr>
          <a:xfrm>
            <a:off x="6781801" y="2016010"/>
            <a:ext cx="5005674" cy="3048060"/>
            <a:chOff x="6781801" y="2016010"/>
            <a:chExt cx="5005674" cy="3048060"/>
          </a:xfrm>
        </p:grpSpPr>
        <p:graphicFrame>
          <p:nvGraphicFramePr>
            <p:cNvPr id="4" name="Chart 3">
              <a:extLst>
                <a:ext uri="{FF2B5EF4-FFF2-40B4-BE49-F238E27FC236}">
                  <a16:creationId xmlns:a16="http://schemas.microsoft.com/office/drawing/2014/main" id="{F444B51B-ED41-8287-A905-8A614D8CAD4A}"/>
                </a:ext>
              </a:extLst>
            </p:cNvPr>
            <p:cNvGraphicFramePr>
              <a:graphicFrameLocks/>
            </p:cNvGraphicFramePr>
            <p:nvPr>
              <p:extLst/>
            </p:nvPr>
          </p:nvGraphicFramePr>
          <p:xfrm>
            <a:off x="6781801" y="2016010"/>
            <a:ext cx="5005674" cy="264795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0B9FCE4-A071-4D12-80BB-9E34D351808F}"/>
                </a:ext>
              </a:extLst>
            </p:cNvPr>
            <p:cNvSpPr txBox="1"/>
            <p:nvPr/>
          </p:nvSpPr>
          <p:spPr>
            <a:xfrm>
              <a:off x="6781801" y="4663960"/>
              <a:ext cx="5005674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u="sng" dirty="0"/>
                <a:t>Proposed Asset Mix (Life fund)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832421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8159BD8-1F23-3E83-D34E-AD1112F69B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9D865D5-E3A8-25E5-AE48-C7F2BAB670B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3739B3-45C6-A05A-784F-87A7C19DE2DA}"/>
              </a:ext>
            </a:extLst>
          </p:cNvPr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www.actuariesindia.org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FFE07AD-F0EA-FEC2-D7E7-B0D51B988D9D}"/>
              </a:ext>
            </a:extLst>
          </p:cNvPr>
          <p:cNvSpPr txBox="1"/>
          <p:nvPr/>
        </p:nvSpPr>
        <p:spPr>
          <a:xfrm>
            <a:off x="1905000" y="1828800"/>
            <a:ext cx="9829800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>
                <a:latin typeface="Trebuchet MS" panose="020B0603020202020204" pitchFamily="34" charset="0"/>
              </a:rPr>
              <a:t>Develop loyalty programs, personalized policy offerings and proactive customer engagement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>
                <a:latin typeface="Trebuchet MS" panose="020B0603020202020204" pitchFamily="34" charset="0"/>
              </a:rPr>
              <a:t>Strengthen brand’s reputation through impactful marketing campaigns and customer testimonials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>
                <a:latin typeface="Trebuchet MS" panose="020B0603020202020204" pitchFamily="34" charset="0"/>
              </a:rPr>
              <a:t>Invest in cutting-edge technologies for fraud prevention and policy transparency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>
                <a:latin typeface="Trebuchet MS" panose="020B0603020202020204" pitchFamily="34" charset="0"/>
              </a:rPr>
              <a:t>Continuously monitor industry shifts to stay ahead of competition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2400" dirty="0">
              <a:latin typeface="Trebuchet MS" panose="020B0603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E34FD84-726D-90D3-05EA-25E444D97CC8}"/>
              </a:ext>
            </a:extLst>
          </p:cNvPr>
          <p:cNvSpPr txBox="1">
            <a:spLocks noChangeArrowheads="1"/>
          </p:cNvSpPr>
          <p:nvPr/>
        </p:nvSpPr>
        <p:spPr>
          <a:xfrm>
            <a:off x="1905000" y="284162"/>
            <a:ext cx="88392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1" i="0" u="sng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anose="020B0603020202020204" pitchFamily="34" charset="0"/>
                <a:ea typeface="+mj-ea"/>
                <a:cs typeface="+mj-cs"/>
              </a:rPr>
              <a:t>Long Term Value Creation</a:t>
            </a:r>
          </a:p>
        </p:txBody>
      </p:sp>
    </p:spTree>
    <p:extLst>
      <p:ext uri="{BB962C8B-B14F-4D97-AF65-F5344CB8AC3E}">
        <p14:creationId xmlns:p14="http://schemas.microsoft.com/office/powerpoint/2010/main" val="34078766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5" name="Footer Placeholder 4"/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www.actuariesindia.org</a:t>
            </a:r>
          </a:p>
        </p:txBody>
      </p:sp>
      <p:sp>
        <p:nvSpPr>
          <p:cNvPr id="4" name="Hexagon 3">
            <a:extLst>
              <a:ext uri="{FF2B5EF4-FFF2-40B4-BE49-F238E27FC236}">
                <a16:creationId xmlns:a16="http://schemas.microsoft.com/office/drawing/2014/main" id="{1B328222-560E-48EA-AB8E-7F99E2B7B8CE}"/>
              </a:ext>
            </a:extLst>
          </p:cNvPr>
          <p:cNvSpPr/>
          <p:nvPr/>
        </p:nvSpPr>
        <p:spPr bwMode="auto">
          <a:xfrm>
            <a:off x="2150846" y="1423313"/>
            <a:ext cx="8669553" cy="914400"/>
          </a:xfrm>
          <a:prstGeom prst="hexagon">
            <a:avLst/>
          </a:prstGeom>
          <a:solidFill>
            <a:schemeClr val="bg2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IN" sz="2800" dirty="0">
                <a:solidFill>
                  <a:schemeClr val="bg1"/>
                </a:solidFill>
                <a:latin typeface="Trebuchet MS" panose="020B0603020202020204" pitchFamily="34" charset="0"/>
              </a:rPr>
              <a:t>1. </a:t>
            </a:r>
            <a:r>
              <a:rPr lang="en-IN" sz="2800" dirty="0">
                <a:latin typeface="Trebuchet MS" panose="020B0603020202020204" pitchFamily="34" charset="0"/>
              </a:rPr>
              <a:t>IRDAI (Insurance Products) Regulations 2024</a:t>
            </a:r>
            <a:endParaRPr lang="en-IN" altLang="en-US" sz="2800" kern="0" dirty="0">
              <a:solidFill>
                <a:schemeClr val="tx1"/>
              </a:solidFill>
            </a:endParaRPr>
          </a:p>
        </p:txBody>
      </p:sp>
      <p:sp>
        <p:nvSpPr>
          <p:cNvPr id="7" name="Hexagon 6">
            <a:extLst>
              <a:ext uri="{FF2B5EF4-FFF2-40B4-BE49-F238E27FC236}">
                <a16:creationId xmlns:a16="http://schemas.microsoft.com/office/drawing/2014/main" id="{C2ED4DE9-6FF5-4CB1-B4F5-46DFF0959680}"/>
              </a:ext>
            </a:extLst>
          </p:cNvPr>
          <p:cNvSpPr/>
          <p:nvPr/>
        </p:nvSpPr>
        <p:spPr bwMode="auto">
          <a:xfrm>
            <a:off x="2140635" y="2604047"/>
            <a:ext cx="8679764" cy="914400"/>
          </a:xfrm>
          <a:prstGeom prst="hexagon">
            <a:avLst/>
          </a:prstGeom>
          <a:solidFill>
            <a:schemeClr val="bg2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IN" sz="2800" dirty="0">
                <a:solidFill>
                  <a:schemeClr val="bg1"/>
                </a:solidFill>
                <a:latin typeface="Trebuchet MS" panose="020B0603020202020204" pitchFamily="34" charset="0"/>
              </a:rPr>
              <a:t>2. Actuarial Principles of Pricing</a:t>
            </a:r>
            <a:endParaRPr lang="en-IN" altLang="en-US" sz="2800" kern="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8" name="Hexagon 7">
            <a:extLst>
              <a:ext uri="{FF2B5EF4-FFF2-40B4-BE49-F238E27FC236}">
                <a16:creationId xmlns:a16="http://schemas.microsoft.com/office/drawing/2014/main" id="{89024828-161A-4F99-AB19-44B7FA964112}"/>
              </a:ext>
            </a:extLst>
          </p:cNvPr>
          <p:cNvSpPr/>
          <p:nvPr/>
        </p:nvSpPr>
        <p:spPr bwMode="auto">
          <a:xfrm>
            <a:off x="2154775" y="3809269"/>
            <a:ext cx="8665624" cy="914400"/>
          </a:xfrm>
          <a:prstGeom prst="hexagon">
            <a:avLst/>
          </a:prstGeom>
          <a:solidFill>
            <a:schemeClr val="bg2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IN" sz="2800" dirty="0">
                <a:solidFill>
                  <a:schemeClr val="bg1"/>
                </a:solidFill>
                <a:latin typeface="Trebuchet MS" panose="020B0603020202020204" pitchFamily="34" charset="0"/>
              </a:rPr>
              <a:t>3. Strategy </a:t>
            </a:r>
            <a:endParaRPr lang="en-IN" altLang="en-US" sz="28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9" name="Hexagon 8">
            <a:extLst>
              <a:ext uri="{FF2B5EF4-FFF2-40B4-BE49-F238E27FC236}">
                <a16:creationId xmlns:a16="http://schemas.microsoft.com/office/drawing/2014/main" id="{CF0296E2-2A97-4881-A7E9-E318D9CB6AF2}"/>
              </a:ext>
            </a:extLst>
          </p:cNvPr>
          <p:cNvSpPr/>
          <p:nvPr/>
        </p:nvSpPr>
        <p:spPr bwMode="auto">
          <a:xfrm>
            <a:off x="2154774" y="4990003"/>
            <a:ext cx="8665623" cy="914400"/>
          </a:xfrm>
          <a:prstGeom prst="hexagon">
            <a:avLst/>
          </a:prstGeom>
          <a:solidFill>
            <a:srgbClr val="1565A0"/>
          </a:solidFill>
          <a:ln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IN" sz="2800" dirty="0">
                <a:solidFill>
                  <a:schemeClr val="bg1"/>
                </a:solidFill>
                <a:latin typeface="Trebuchet MS" panose="020B0603020202020204" pitchFamily="34" charset="0"/>
              </a:rPr>
              <a:t>4. Risks</a:t>
            </a:r>
            <a:endParaRPr lang="en-IN" altLang="en-US" sz="28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012837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46"/>
          <p:cNvSpPr txBox="1"/>
          <p:nvPr/>
        </p:nvSpPr>
        <p:spPr>
          <a:xfrm>
            <a:off x="1828800" y="636475"/>
            <a:ext cx="10058400" cy="5864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</a:pPr>
            <a:endParaRPr lang="en-US" sz="2400" b="1" dirty="0">
              <a:solidFill>
                <a:schemeClr val="dk1"/>
              </a:solidFill>
              <a:latin typeface="Trebuchet MS" panose="020B0603020202020204" pitchFamily="34" charset="0"/>
              <a:ea typeface="Trebuchet MS"/>
              <a:cs typeface="Trebuchet MS"/>
              <a:sym typeface="Trebuchet MS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⮚"/>
            </a:pPr>
            <a:r>
              <a:rPr lang="en-US" sz="2400" b="1" dirty="0">
                <a:solidFill>
                  <a:schemeClr val="dk1"/>
                </a:solidFill>
                <a:latin typeface="Trebuchet MS" panose="020B0603020202020204" pitchFamily="34" charset="0"/>
                <a:ea typeface="Trebuchet MS"/>
                <a:cs typeface="Trebuchet MS"/>
                <a:sym typeface="Trebuchet MS"/>
              </a:rPr>
              <a:t>Surrender Value Risks </a:t>
            </a:r>
            <a:endParaRPr lang="en-US" sz="2400" dirty="0">
              <a:latin typeface="Trebuchet MS" panose="020B0603020202020204" pitchFamily="34" charset="0"/>
            </a:endParaRPr>
          </a:p>
          <a:p>
            <a:pPr lvl="1">
              <a:lnSpc>
                <a:spcPct val="107000"/>
              </a:lnSpc>
              <a:buClr>
                <a:schemeClr val="dk1"/>
              </a:buClr>
              <a:buSzPts val="2400"/>
              <a:buFont typeface="Noto Sans Symbols"/>
              <a:buChar char="⮚"/>
            </a:pPr>
            <a:endParaRPr lang="en-US" sz="2400" dirty="0">
              <a:latin typeface="Trebuchet MS" panose="020B0603020202020204" pitchFamily="34" charset="0"/>
            </a:endParaRPr>
          </a:p>
          <a:p>
            <a:pPr marL="800100" lvl="1" indent="-342900">
              <a:lnSpc>
                <a:spcPct val="107000"/>
              </a:lnSpc>
              <a:buClr>
                <a:schemeClr val="dk1"/>
              </a:buClr>
              <a:buSzPts val="2400"/>
              <a:buFont typeface="Wingdings" panose="05000000000000000000" pitchFamily="2" charset="2"/>
              <a:buChar char="Ø"/>
            </a:pPr>
            <a:r>
              <a:rPr lang="en-US" sz="2400" b="1" dirty="0">
                <a:latin typeface="Trebuchet MS" panose="020B0603020202020204" pitchFamily="34" charset="0"/>
              </a:rPr>
              <a:t>Increased Lapses:</a:t>
            </a:r>
            <a:r>
              <a:rPr lang="en-US" sz="2400" dirty="0">
                <a:latin typeface="Trebuchet MS" panose="020B0603020202020204" pitchFamily="34" charset="0"/>
              </a:rPr>
              <a:t> The lower premium payment threshold for surrender eligibility may encourage early surrenders, particularly during financial stress, when better investment opportunities arise or due to agent advice</a:t>
            </a:r>
          </a:p>
          <a:p>
            <a:pPr lvl="1">
              <a:lnSpc>
                <a:spcPct val="107000"/>
              </a:lnSpc>
              <a:buClr>
                <a:schemeClr val="dk1"/>
              </a:buClr>
              <a:buSzPts val="2400"/>
            </a:pPr>
            <a:endParaRPr lang="en-US" sz="2400" dirty="0">
              <a:latin typeface="Trebuchet MS" panose="020B0603020202020204" pitchFamily="34" charset="0"/>
            </a:endParaRPr>
          </a:p>
          <a:p>
            <a:pPr marL="800100" lvl="1" indent="-342900">
              <a:lnSpc>
                <a:spcPct val="107000"/>
              </a:lnSpc>
              <a:buClr>
                <a:schemeClr val="dk1"/>
              </a:buClr>
              <a:buSzPts val="2400"/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dk1"/>
                </a:solidFill>
                <a:latin typeface="Trebuchet MS" panose="020B0603020202020204" pitchFamily="34" charset="0"/>
                <a:ea typeface="Trebuchet MS"/>
                <a:cs typeface="Trebuchet MS"/>
                <a:sym typeface="Trebuchet MS"/>
              </a:rPr>
              <a:t>Early surrenders may lead to losses on products that have NB strain</a:t>
            </a:r>
          </a:p>
          <a:p>
            <a:pPr lvl="1">
              <a:lnSpc>
                <a:spcPct val="107000"/>
              </a:lnSpc>
              <a:buClr>
                <a:schemeClr val="dk1"/>
              </a:buClr>
              <a:buSzPts val="2400"/>
            </a:pPr>
            <a:endParaRPr lang="en-US" sz="2400" dirty="0">
              <a:solidFill>
                <a:schemeClr val="dk1"/>
              </a:solidFill>
              <a:latin typeface="Trebuchet MS" panose="020B0603020202020204" pitchFamily="34" charset="0"/>
              <a:ea typeface="Trebuchet MS"/>
              <a:cs typeface="Trebuchet MS"/>
              <a:sym typeface="Trebuchet MS"/>
            </a:endParaRPr>
          </a:p>
          <a:p>
            <a:pPr marL="800100" lvl="1" indent="-342900">
              <a:lnSpc>
                <a:spcPct val="107000"/>
              </a:lnSpc>
              <a:buClr>
                <a:schemeClr val="dk1"/>
              </a:buClr>
              <a:buSzPts val="2400"/>
              <a:buFont typeface="Wingdings" panose="05000000000000000000" pitchFamily="2" charset="2"/>
              <a:buChar char="Ø"/>
            </a:pPr>
            <a:r>
              <a:rPr lang="en-US" sz="2400" dirty="0">
                <a:latin typeface="Trebuchet MS" panose="020B0603020202020204" pitchFamily="34" charset="0"/>
              </a:rPr>
              <a:t>Insurers may need to increase their reserves to account for the higher surrender values, impacting solvency margins</a:t>
            </a:r>
          </a:p>
        </p:txBody>
      </p:sp>
      <p:pic>
        <p:nvPicPr>
          <p:cNvPr id="473" name="Google Shape;473;p4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972800" y="152400"/>
            <a:ext cx="1085347" cy="1093347"/>
          </a:xfrm>
          <a:prstGeom prst="rect">
            <a:avLst/>
          </a:pr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pic>
      <p:sp>
        <p:nvSpPr>
          <p:cNvPr id="474" name="Google Shape;474;p46"/>
          <p:cNvSpPr txBox="1"/>
          <p:nvPr/>
        </p:nvSpPr>
        <p:spPr>
          <a:xfrm>
            <a:off x="1828800" y="32208"/>
            <a:ext cx="7254300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u="sng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Risks due to Regulatory Changes</a:t>
            </a:r>
            <a:endParaRPr b="1" dirty="0"/>
          </a:p>
        </p:txBody>
      </p:sp>
      <p:sp>
        <p:nvSpPr>
          <p:cNvPr id="475" name="Google Shape;475;p46"/>
          <p:cNvSpPr txBox="1"/>
          <p:nvPr/>
        </p:nvSpPr>
        <p:spPr>
          <a:xfrm>
            <a:off x="8267700" y="6500837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www.actuariesindia.org</a:t>
            </a:r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5" name="Footer Placeholder 4"/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www.actuariesindia.org</a:t>
            </a:r>
          </a:p>
        </p:txBody>
      </p:sp>
      <p:sp>
        <p:nvSpPr>
          <p:cNvPr id="4" name="Hexagon 3">
            <a:extLst>
              <a:ext uri="{FF2B5EF4-FFF2-40B4-BE49-F238E27FC236}">
                <a16:creationId xmlns:a16="http://schemas.microsoft.com/office/drawing/2014/main" id="{1B328222-560E-48EA-AB8E-7F99E2B7B8CE}"/>
              </a:ext>
            </a:extLst>
          </p:cNvPr>
          <p:cNvSpPr/>
          <p:nvPr/>
        </p:nvSpPr>
        <p:spPr bwMode="auto">
          <a:xfrm>
            <a:off x="2150846" y="1423313"/>
            <a:ext cx="8669553" cy="914400"/>
          </a:xfrm>
          <a:prstGeom prst="hexagon">
            <a:avLst/>
          </a:prstGeom>
          <a:solidFill>
            <a:schemeClr val="bg2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IN" sz="2800" dirty="0">
                <a:solidFill>
                  <a:schemeClr val="bg1"/>
                </a:solidFill>
                <a:latin typeface="Trebuchet MS" panose="020B0603020202020204" pitchFamily="34" charset="0"/>
              </a:rPr>
              <a:t>1. </a:t>
            </a:r>
            <a:r>
              <a:rPr lang="en-IN" sz="2800" dirty="0">
                <a:latin typeface="Trebuchet MS" panose="020B0603020202020204" pitchFamily="34" charset="0"/>
              </a:rPr>
              <a:t>IRDAI (Insurance Products) Regulations 2024</a:t>
            </a:r>
            <a:endParaRPr lang="en-IN" altLang="en-US" sz="2800" kern="0" dirty="0">
              <a:solidFill>
                <a:schemeClr val="tx1"/>
              </a:solidFill>
            </a:endParaRPr>
          </a:p>
        </p:txBody>
      </p:sp>
      <p:sp>
        <p:nvSpPr>
          <p:cNvPr id="7" name="Hexagon 6">
            <a:extLst>
              <a:ext uri="{FF2B5EF4-FFF2-40B4-BE49-F238E27FC236}">
                <a16:creationId xmlns:a16="http://schemas.microsoft.com/office/drawing/2014/main" id="{C2ED4DE9-6FF5-4CB1-B4F5-46DFF0959680}"/>
              </a:ext>
            </a:extLst>
          </p:cNvPr>
          <p:cNvSpPr/>
          <p:nvPr/>
        </p:nvSpPr>
        <p:spPr bwMode="auto">
          <a:xfrm>
            <a:off x="2140635" y="2604047"/>
            <a:ext cx="8679764" cy="914400"/>
          </a:xfrm>
          <a:prstGeom prst="hexagon">
            <a:avLst/>
          </a:prstGeom>
          <a:solidFill>
            <a:schemeClr val="bg2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IN" sz="2800" dirty="0">
                <a:solidFill>
                  <a:schemeClr val="bg1"/>
                </a:solidFill>
                <a:latin typeface="Trebuchet MS" panose="020B0603020202020204" pitchFamily="34" charset="0"/>
              </a:rPr>
              <a:t>2. Actuarial Principles of Pricing</a:t>
            </a:r>
            <a:endParaRPr lang="en-IN" altLang="en-US" sz="2800" kern="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8" name="Hexagon 7">
            <a:extLst>
              <a:ext uri="{FF2B5EF4-FFF2-40B4-BE49-F238E27FC236}">
                <a16:creationId xmlns:a16="http://schemas.microsoft.com/office/drawing/2014/main" id="{89024828-161A-4F99-AB19-44B7FA964112}"/>
              </a:ext>
            </a:extLst>
          </p:cNvPr>
          <p:cNvSpPr/>
          <p:nvPr/>
        </p:nvSpPr>
        <p:spPr bwMode="auto">
          <a:xfrm>
            <a:off x="2154775" y="3809269"/>
            <a:ext cx="8665624" cy="914400"/>
          </a:xfrm>
          <a:prstGeom prst="hexagon">
            <a:avLst/>
          </a:prstGeom>
          <a:solidFill>
            <a:schemeClr val="bg2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IN" sz="2800" dirty="0">
                <a:solidFill>
                  <a:schemeClr val="bg1"/>
                </a:solidFill>
                <a:latin typeface="Trebuchet MS" panose="020B0603020202020204" pitchFamily="34" charset="0"/>
              </a:rPr>
              <a:t>3. Strategy </a:t>
            </a:r>
            <a:endParaRPr lang="en-IN" altLang="en-US" sz="28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9" name="Hexagon 8">
            <a:extLst>
              <a:ext uri="{FF2B5EF4-FFF2-40B4-BE49-F238E27FC236}">
                <a16:creationId xmlns:a16="http://schemas.microsoft.com/office/drawing/2014/main" id="{CF0296E2-2A97-4881-A7E9-E318D9CB6AF2}"/>
              </a:ext>
            </a:extLst>
          </p:cNvPr>
          <p:cNvSpPr/>
          <p:nvPr/>
        </p:nvSpPr>
        <p:spPr bwMode="auto">
          <a:xfrm>
            <a:off x="2154774" y="4990003"/>
            <a:ext cx="8665623" cy="914400"/>
          </a:xfrm>
          <a:prstGeom prst="hexagon">
            <a:avLst/>
          </a:prstGeom>
          <a:solidFill>
            <a:schemeClr val="bg2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IN" sz="2800" dirty="0">
                <a:solidFill>
                  <a:schemeClr val="bg1"/>
                </a:solidFill>
                <a:latin typeface="Trebuchet MS" panose="020B0603020202020204" pitchFamily="34" charset="0"/>
              </a:rPr>
              <a:t>4. Risks</a:t>
            </a:r>
            <a:endParaRPr lang="en-IN" altLang="en-US" sz="28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664EAD41-4010-46C8-AD9C-F7A70425D91C}"/>
              </a:ext>
            </a:extLst>
          </p:cNvPr>
          <p:cNvSpPr txBox="1">
            <a:spLocks noChangeArrowheads="1"/>
          </p:cNvSpPr>
          <p:nvPr/>
        </p:nvSpPr>
        <p:spPr>
          <a:xfrm>
            <a:off x="2176770" y="269507"/>
            <a:ext cx="8002571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l"/>
            <a:r>
              <a:rPr lang="en-IN" altLang="en-US" sz="3600" b="1" u="sng" kern="0" dirty="0">
                <a:solidFill>
                  <a:schemeClr val="tx1"/>
                </a:solidFill>
                <a:latin typeface="Trebuchet MS" panose="020B0603020202020204" pitchFamily="34" charset="0"/>
              </a:rPr>
              <a:t>Agenda</a:t>
            </a:r>
            <a:endParaRPr lang="en-US" altLang="en-US" sz="3600" b="1" u="sng" kern="0" dirty="0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82442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Shape 471">
          <a:extLst>
            <a:ext uri="{FF2B5EF4-FFF2-40B4-BE49-F238E27FC236}">
              <a16:creationId xmlns:a16="http://schemas.microsoft.com/office/drawing/2014/main" id="{732EDCBD-9AE9-8D2C-AEE1-C070E6DA00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46">
            <a:extLst>
              <a:ext uri="{FF2B5EF4-FFF2-40B4-BE49-F238E27FC236}">
                <a16:creationId xmlns:a16="http://schemas.microsoft.com/office/drawing/2014/main" id="{734ABD79-EF8F-89F5-5A12-721ADF6FA8DB}"/>
              </a:ext>
            </a:extLst>
          </p:cNvPr>
          <p:cNvSpPr txBox="1"/>
          <p:nvPr/>
        </p:nvSpPr>
        <p:spPr>
          <a:xfrm>
            <a:off x="1905000" y="838200"/>
            <a:ext cx="9448800" cy="4889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1">
              <a:lnSpc>
                <a:spcPct val="107000"/>
              </a:lnSpc>
              <a:buClr>
                <a:schemeClr val="dk1"/>
              </a:buClr>
              <a:buSzPts val="2400"/>
            </a:pPr>
            <a:endParaRPr lang="en-US" sz="2400" dirty="0">
              <a:solidFill>
                <a:schemeClr val="dk1"/>
              </a:solidFill>
              <a:latin typeface="Trebuchet MS" panose="020B0603020202020204" pitchFamily="34" charset="0"/>
              <a:ea typeface="Trebuchet MS"/>
              <a:cs typeface="Trebuchet MS"/>
              <a:sym typeface="Trebuchet MS"/>
            </a:endParaRPr>
          </a:p>
          <a:p>
            <a:pPr marL="800100" lvl="1" indent="-342900">
              <a:lnSpc>
                <a:spcPct val="107000"/>
              </a:lnSpc>
              <a:buClr>
                <a:schemeClr val="dk1"/>
              </a:buClr>
              <a:buSzPts val="2400"/>
              <a:buFont typeface="Wingdings" panose="05000000000000000000" pitchFamily="2" charset="2"/>
              <a:buChar char="Ø"/>
            </a:pPr>
            <a:r>
              <a:rPr lang="en-US" sz="2400" b="1" dirty="0">
                <a:latin typeface="Trebuchet MS" panose="020B0603020202020204" pitchFamily="34" charset="0"/>
              </a:rPr>
              <a:t>Embedded Value:</a:t>
            </a:r>
            <a:r>
              <a:rPr lang="en-US" sz="2400" dirty="0">
                <a:latin typeface="Trebuchet MS" panose="020B0603020202020204" pitchFamily="34" charset="0"/>
              </a:rPr>
              <a:t> Higher surrender values may erode the EV of life insurance products, impacting the insurer's valuation</a:t>
            </a:r>
            <a:endParaRPr lang="en-US" sz="2400" dirty="0">
              <a:solidFill>
                <a:schemeClr val="dk1"/>
              </a:solidFill>
              <a:latin typeface="Trebuchet MS" panose="020B0603020202020204" pitchFamily="34" charset="0"/>
              <a:sym typeface="Trebuchet MS"/>
            </a:endParaRPr>
          </a:p>
          <a:p>
            <a:pPr lvl="1">
              <a:lnSpc>
                <a:spcPct val="107000"/>
              </a:lnSpc>
              <a:buClr>
                <a:schemeClr val="dk1"/>
              </a:buClr>
              <a:buSzPts val="2400"/>
            </a:pPr>
            <a:endParaRPr lang="en-US" sz="2400" b="1" dirty="0">
              <a:latin typeface="Trebuchet MS" panose="020B0603020202020204" pitchFamily="34" charset="0"/>
            </a:endParaRPr>
          </a:p>
          <a:p>
            <a:pPr marL="800100" lvl="1" indent="-342900">
              <a:lnSpc>
                <a:spcPct val="107000"/>
              </a:lnSpc>
              <a:buClr>
                <a:schemeClr val="dk1"/>
              </a:buClr>
              <a:buSzPts val="2400"/>
              <a:buFont typeface="Wingdings" panose="05000000000000000000" pitchFamily="2" charset="2"/>
              <a:buChar char="Ø"/>
            </a:pPr>
            <a:r>
              <a:rPr lang="en-US" sz="2400" b="1" dirty="0">
                <a:latin typeface="Trebuchet MS" panose="020B0603020202020204" pitchFamily="34" charset="0"/>
              </a:rPr>
              <a:t>Asset-Liability Mismatch:</a:t>
            </a:r>
            <a:r>
              <a:rPr lang="en-US" sz="2400" dirty="0">
                <a:latin typeface="Trebuchet MS" panose="020B0603020202020204" pitchFamily="34" charset="0"/>
              </a:rPr>
              <a:t> A surge in surrenders might force insurers to liquidate long-term investments, potentially at a loss, creating an asset-liability mismatch</a:t>
            </a:r>
          </a:p>
          <a:p>
            <a:pPr lvl="1">
              <a:lnSpc>
                <a:spcPct val="107000"/>
              </a:lnSpc>
              <a:buClr>
                <a:schemeClr val="dk1"/>
              </a:buClr>
              <a:buSzPts val="2400"/>
            </a:pPr>
            <a:endParaRPr lang="en-US" sz="2400" b="1" dirty="0">
              <a:latin typeface="Trebuchet MS" panose="020B0603020202020204" pitchFamily="34" charset="0"/>
            </a:endParaRPr>
          </a:p>
          <a:p>
            <a:pPr marL="800100" lvl="1" indent="-342900">
              <a:lnSpc>
                <a:spcPct val="107000"/>
              </a:lnSpc>
              <a:buClr>
                <a:schemeClr val="dk1"/>
              </a:buClr>
              <a:buSzPts val="2400"/>
              <a:buFont typeface="Wingdings" panose="05000000000000000000" pitchFamily="2" charset="2"/>
              <a:buChar char="Ø"/>
            </a:pPr>
            <a:r>
              <a:rPr lang="en-US" sz="2400" b="1" dirty="0">
                <a:latin typeface="Trebuchet MS" panose="020B0603020202020204" pitchFamily="34" charset="0"/>
              </a:rPr>
              <a:t>Pressure on Yields:</a:t>
            </a:r>
            <a:r>
              <a:rPr lang="en-US" sz="2400" dirty="0">
                <a:latin typeface="Trebuchet MS" panose="020B0603020202020204" pitchFamily="34" charset="0"/>
              </a:rPr>
              <a:t> The need for higher liquidity might push insurers to invest in lower-yield, short-term assets, reducing overall investment income.</a:t>
            </a:r>
          </a:p>
          <a:p>
            <a:pPr marL="342900" indent="-342900">
              <a:lnSpc>
                <a:spcPct val="107000"/>
              </a:lnSpc>
              <a:buClr>
                <a:schemeClr val="dk1"/>
              </a:buClr>
              <a:buSzPts val="2400"/>
              <a:buFont typeface="Wingdings" panose="05000000000000000000" pitchFamily="2" charset="2"/>
              <a:buChar char="Ø"/>
            </a:pPr>
            <a:endParaRPr lang="en-US" sz="2400" dirty="0">
              <a:latin typeface="Trebuchet MS" panose="020B0603020202020204" pitchFamily="34" charset="0"/>
            </a:endParaRPr>
          </a:p>
          <a:p>
            <a:pPr marL="342900" indent="-342900">
              <a:lnSpc>
                <a:spcPct val="107000"/>
              </a:lnSpc>
              <a:buClr>
                <a:schemeClr val="dk1"/>
              </a:buClr>
              <a:buSzPts val="2400"/>
              <a:buFont typeface="Wingdings" panose="05000000000000000000" pitchFamily="2" charset="2"/>
              <a:buChar char="Ø"/>
            </a:pPr>
            <a:endParaRPr lang="en-US" sz="2400" dirty="0">
              <a:latin typeface="Trebuchet MS" panose="020B0603020202020204" pitchFamily="34" charset="0"/>
            </a:endParaRPr>
          </a:p>
        </p:txBody>
      </p:sp>
      <p:pic>
        <p:nvPicPr>
          <p:cNvPr id="473" name="Google Shape;473;p46">
            <a:extLst>
              <a:ext uri="{FF2B5EF4-FFF2-40B4-BE49-F238E27FC236}">
                <a16:creationId xmlns:a16="http://schemas.microsoft.com/office/drawing/2014/main" id="{F7F6E096-462F-5E93-0772-44A2AFF0FA61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972800" y="152400"/>
            <a:ext cx="1085347" cy="1093347"/>
          </a:xfrm>
          <a:prstGeom prst="rect">
            <a:avLst/>
          </a:pr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pic>
      <p:sp>
        <p:nvSpPr>
          <p:cNvPr id="475" name="Google Shape;475;p46">
            <a:extLst>
              <a:ext uri="{FF2B5EF4-FFF2-40B4-BE49-F238E27FC236}">
                <a16:creationId xmlns:a16="http://schemas.microsoft.com/office/drawing/2014/main" id="{736E2F32-EB90-34E1-0F12-55532D20F278}"/>
              </a:ext>
            </a:extLst>
          </p:cNvPr>
          <p:cNvSpPr txBox="1"/>
          <p:nvPr/>
        </p:nvSpPr>
        <p:spPr>
          <a:xfrm>
            <a:off x="8267700" y="6500837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www.actuariesindia.org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7304475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Shape 471">
          <a:extLst>
            <a:ext uri="{FF2B5EF4-FFF2-40B4-BE49-F238E27FC236}">
              <a16:creationId xmlns:a16="http://schemas.microsoft.com/office/drawing/2014/main" id="{7DF05115-C8F9-11DE-D120-441C016A6A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46">
            <a:extLst>
              <a:ext uri="{FF2B5EF4-FFF2-40B4-BE49-F238E27FC236}">
                <a16:creationId xmlns:a16="http://schemas.microsoft.com/office/drawing/2014/main" id="{87DD518E-71C6-988F-E4E1-FBAAA5CD922C}"/>
              </a:ext>
            </a:extLst>
          </p:cNvPr>
          <p:cNvSpPr txBox="1"/>
          <p:nvPr/>
        </p:nvSpPr>
        <p:spPr>
          <a:xfrm>
            <a:off x="1714500" y="457200"/>
            <a:ext cx="9448800" cy="53074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buClr>
                <a:schemeClr val="dk1"/>
              </a:buClr>
              <a:buSzPts val="2400"/>
              <a:buFont typeface="Noto Sans Symbols"/>
              <a:buChar char="⮚"/>
            </a:pPr>
            <a:r>
              <a:rPr lang="en-US" sz="2400" b="1" dirty="0">
                <a:solidFill>
                  <a:schemeClr val="dk1"/>
                </a:solidFill>
                <a:latin typeface="Trebuchet MS" panose="020B0603020202020204" pitchFamily="34" charset="0"/>
                <a:ea typeface="Trebuchet MS"/>
                <a:cs typeface="Trebuchet MS"/>
                <a:sym typeface="Trebuchet MS"/>
              </a:rPr>
              <a:t>Policy Loan on Savings Products </a:t>
            </a:r>
            <a:endParaRPr lang="en-US" sz="2400" b="1" dirty="0">
              <a:latin typeface="Trebuchet MS" panose="020B0603020202020204" pitchFamily="34" charset="0"/>
            </a:endParaRPr>
          </a:p>
          <a:p>
            <a:pPr lvl="1">
              <a:lnSpc>
                <a:spcPct val="107000"/>
              </a:lnSpc>
              <a:buClr>
                <a:schemeClr val="dk1"/>
              </a:buClr>
              <a:buSzPts val="2400"/>
              <a:buFont typeface="Noto Sans Symbols"/>
              <a:buChar char="⮚"/>
            </a:pPr>
            <a:endParaRPr lang="en-US" sz="2400" b="1" dirty="0">
              <a:latin typeface="Trebuchet MS" panose="020B0603020202020204" pitchFamily="34" charset="0"/>
            </a:endParaRPr>
          </a:p>
          <a:p>
            <a:pPr lvl="1">
              <a:lnSpc>
                <a:spcPct val="107000"/>
              </a:lnSpc>
              <a:buClr>
                <a:schemeClr val="dk1"/>
              </a:buClr>
              <a:buSzPts val="2400"/>
              <a:buFont typeface="Noto Sans Symbols"/>
              <a:buChar char="⮚"/>
            </a:pPr>
            <a:r>
              <a:rPr lang="en-US" sz="2400" b="1" dirty="0">
                <a:latin typeface="Trebuchet MS" panose="020B0603020202020204" pitchFamily="34" charset="0"/>
              </a:rPr>
              <a:t>Default Risk:</a:t>
            </a:r>
            <a:r>
              <a:rPr lang="en-US" sz="2400" dirty="0">
                <a:latin typeface="Trebuchet MS" panose="020B0603020202020204" pitchFamily="34" charset="0"/>
              </a:rPr>
              <a:t> If a policyholder lapses the policy or surrenders it without repaying the loan, the insurer may suffer a loss, especially if the surrender value is insufficient to cover the o/s loan and accrued interest</a:t>
            </a:r>
          </a:p>
          <a:p>
            <a:pPr lvl="1">
              <a:lnSpc>
                <a:spcPct val="107000"/>
              </a:lnSpc>
              <a:buClr>
                <a:schemeClr val="dk1"/>
              </a:buClr>
              <a:buSzPts val="2400"/>
            </a:pPr>
            <a:endParaRPr lang="en-US" sz="2400" dirty="0">
              <a:latin typeface="Trebuchet MS" panose="020B0603020202020204" pitchFamily="34" charset="0"/>
            </a:endParaRPr>
          </a:p>
          <a:p>
            <a:pPr lvl="1">
              <a:lnSpc>
                <a:spcPct val="107000"/>
              </a:lnSpc>
              <a:buClr>
                <a:schemeClr val="dk1"/>
              </a:buClr>
              <a:buSzPts val="2400"/>
              <a:buFont typeface="Noto Sans Symbols"/>
              <a:buChar char="⮚"/>
            </a:pPr>
            <a:r>
              <a:rPr lang="en-US" sz="2400" b="1" dirty="0">
                <a:latin typeface="Trebuchet MS" panose="020B0603020202020204" pitchFamily="34" charset="0"/>
              </a:rPr>
              <a:t>Higher Loan Payouts:</a:t>
            </a:r>
            <a:r>
              <a:rPr lang="en-US" sz="2400" dirty="0">
                <a:latin typeface="Trebuchet MS" panose="020B0603020202020204" pitchFamily="34" charset="0"/>
              </a:rPr>
              <a:t> Insurers must maintain sufficient liquidity to accommodate loan disbursements, potentially straining liquidity, especially during economic downturns or market stress</a:t>
            </a:r>
          </a:p>
          <a:p>
            <a:pPr lvl="1">
              <a:lnSpc>
                <a:spcPct val="107000"/>
              </a:lnSpc>
              <a:buClr>
                <a:schemeClr val="dk1"/>
              </a:buClr>
              <a:buSzPts val="2400"/>
            </a:pPr>
            <a:endParaRPr lang="en-US" sz="2400" dirty="0">
              <a:latin typeface="Trebuchet MS" panose="020B0603020202020204" pitchFamily="34" charset="0"/>
            </a:endParaRPr>
          </a:p>
          <a:p>
            <a:pPr lvl="1">
              <a:lnSpc>
                <a:spcPct val="107000"/>
              </a:lnSpc>
              <a:buClr>
                <a:schemeClr val="dk1"/>
              </a:buClr>
              <a:buSzPts val="2400"/>
              <a:buFont typeface="Noto Sans Symbols"/>
              <a:buChar char="⮚"/>
            </a:pPr>
            <a:r>
              <a:rPr lang="en-US" sz="2400" b="1" dirty="0">
                <a:latin typeface="Trebuchet MS" panose="020B0603020202020204" pitchFamily="34" charset="0"/>
              </a:rPr>
              <a:t>Interest Rate Mismatch:</a:t>
            </a:r>
            <a:r>
              <a:rPr lang="en-US" sz="2400" dirty="0">
                <a:latin typeface="Trebuchet MS" panose="020B0603020202020204" pitchFamily="34" charset="0"/>
              </a:rPr>
              <a:t> The interest charged on policy loans may not match the investment returns earned by the insurer, creating a drag on profitability</a:t>
            </a:r>
          </a:p>
        </p:txBody>
      </p:sp>
      <p:pic>
        <p:nvPicPr>
          <p:cNvPr id="473" name="Google Shape;473;p46">
            <a:extLst>
              <a:ext uri="{FF2B5EF4-FFF2-40B4-BE49-F238E27FC236}">
                <a16:creationId xmlns:a16="http://schemas.microsoft.com/office/drawing/2014/main" id="{734C3C8B-20D4-3FC8-2BE2-7FEDAAF5CA59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972800" y="152400"/>
            <a:ext cx="1085347" cy="1093347"/>
          </a:xfrm>
          <a:prstGeom prst="rect">
            <a:avLst/>
          </a:pr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pic>
      <p:sp>
        <p:nvSpPr>
          <p:cNvPr id="475" name="Google Shape;475;p46">
            <a:extLst>
              <a:ext uri="{FF2B5EF4-FFF2-40B4-BE49-F238E27FC236}">
                <a16:creationId xmlns:a16="http://schemas.microsoft.com/office/drawing/2014/main" id="{712C22FF-1F19-F82B-B291-F2D503F7D9BE}"/>
              </a:ext>
            </a:extLst>
          </p:cNvPr>
          <p:cNvSpPr txBox="1"/>
          <p:nvPr/>
        </p:nvSpPr>
        <p:spPr>
          <a:xfrm>
            <a:off x="8267700" y="6500837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www.actuariesindia.org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8385532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p48"/>
          <p:cNvSpPr txBox="1"/>
          <p:nvPr/>
        </p:nvSpPr>
        <p:spPr>
          <a:xfrm>
            <a:off x="2003950" y="1219200"/>
            <a:ext cx="9906000" cy="5331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381000" algn="l" rtl="0">
              <a:lnSpc>
                <a:spcPct val="107000"/>
              </a:lnSpc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⮚"/>
            </a:pPr>
            <a:r>
              <a:rPr lang="en-US" sz="2400" dirty="0">
                <a:latin typeface="Trebuchet MS" panose="020B0603020202020204" pitchFamily="34" charset="0"/>
              </a:rPr>
              <a:t>High growth strategies require </a:t>
            </a:r>
            <a:r>
              <a:rPr lang="en-US" sz="2400" b="1" dirty="0">
                <a:latin typeface="Trebuchet MS" panose="020B0603020202020204" pitchFamily="34" charset="0"/>
              </a:rPr>
              <a:t>significant capital </a:t>
            </a:r>
            <a:r>
              <a:rPr lang="en-US" sz="2400" dirty="0">
                <a:latin typeface="Trebuchet MS" panose="020B0603020202020204" pitchFamily="34" charset="0"/>
              </a:rPr>
              <a:t>to support product development, distribution expansion, and regulatory reserve requirements, posing a risk for insurers if capital is insufficient or returns are delayed</a:t>
            </a:r>
            <a:endParaRPr lang="en-US" sz="2400" b="1" dirty="0">
              <a:solidFill>
                <a:schemeClr val="dk1"/>
              </a:solidFill>
              <a:latin typeface="Trebuchet MS" panose="020B0603020202020204" pitchFamily="34" charset="0"/>
              <a:ea typeface="Trebuchet MS"/>
              <a:cs typeface="Trebuchet MS"/>
              <a:sym typeface="Trebuchet MS"/>
            </a:endParaRPr>
          </a:p>
          <a:p>
            <a:pPr marL="457200" marR="0" lvl="0" indent="-381000" algn="l" rtl="0">
              <a:lnSpc>
                <a:spcPct val="107000"/>
              </a:lnSpc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⮚"/>
            </a:pPr>
            <a:r>
              <a:rPr lang="en-US" sz="2400" b="1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Adverse Selection: </a:t>
            </a:r>
            <a:r>
              <a:rPr lang="en-US" sz="2400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Rapid growth may result in lenient or intentional subnormal underwriting practices, attracting high-risk lives disproportionately</a:t>
            </a:r>
            <a:endParaRPr sz="2400" dirty="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457200" marR="0" lvl="0" indent="-381000" algn="l" rtl="0">
              <a:lnSpc>
                <a:spcPct val="107000"/>
              </a:lnSpc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⮚"/>
            </a:pPr>
            <a:r>
              <a:rPr lang="en-US" sz="2400" b="1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Resource Strain: </a:t>
            </a:r>
            <a:r>
              <a:rPr lang="en-US" sz="2400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Increased sales volumes can strain already new underwriting, claims, policy servicing teams, potentially compromising service quality</a:t>
            </a:r>
            <a:endParaRPr sz="2400" dirty="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457200" marR="0" lvl="0" indent="-381000" algn="l" rtl="0">
              <a:lnSpc>
                <a:spcPct val="107000"/>
              </a:lnSpc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⮚"/>
            </a:pPr>
            <a:r>
              <a:rPr lang="en-US" sz="2400" b="1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Reputation Risk: </a:t>
            </a:r>
            <a:r>
              <a:rPr lang="en-US" sz="2400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Poor policyholder experiences due to scalability issues might damage the insurer's reputation</a:t>
            </a:r>
            <a:endParaRPr sz="2400" dirty="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93" name="Google Shape;493;p4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972800" y="152400"/>
            <a:ext cx="1085347" cy="1093347"/>
          </a:xfrm>
          <a:prstGeom prst="rect">
            <a:avLst/>
          </a:pr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pic>
      <p:sp>
        <p:nvSpPr>
          <p:cNvPr id="494" name="Google Shape;494;p48"/>
          <p:cNvSpPr txBox="1"/>
          <p:nvPr/>
        </p:nvSpPr>
        <p:spPr>
          <a:xfrm>
            <a:off x="1905000" y="94830"/>
            <a:ext cx="8664000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u="sng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Risks Associated with Adopting a High Growth Strategy</a:t>
            </a:r>
            <a:endParaRPr sz="3600" b="1" u="sng" dirty="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95" name="Google Shape;495;p48"/>
          <p:cNvSpPr txBox="1"/>
          <p:nvPr/>
        </p:nvSpPr>
        <p:spPr>
          <a:xfrm>
            <a:off x="8267700" y="6500837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www.actuariesindia.org</a:t>
            </a:r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2" name="Google Shape;502;p4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972800" y="152400"/>
            <a:ext cx="1085347" cy="1093347"/>
          </a:xfrm>
          <a:prstGeom prst="rect">
            <a:avLst/>
          </a:pr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pic>
      <p:sp>
        <p:nvSpPr>
          <p:cNvPr id="503" name="Google Shape;503;p49"/>
          <p:cNvSpPr txBox="1"/>
          <p:nvPr/>
        </p:nvSpPr>
        <p:spPr>
          <a:xfrm>
            <a:off x="1752600" y="152400"/>
            <a:ext cx="9601200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u="sng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Risks Associated with Capital Requirements</a:t>
            </a:r>
            <a:endParaRPr sz="3600" b="1" u="sng" dirty="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04" name="Google Shape;504;p49"/>
          <p:cNvSpPr txBox="1"/>
          <p:nvPr/>
        </p:nvSpPr>
        <p:spPr>
          <a:xfrm>
            <a:off x="8267700" y="6500837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www.actuariesindia.org</a:t>
            </a:r>
            <a:endParaRPr/>
          </a:p>
        </p:txBody>
      </p:sp>
      <p:sp>
        <p:nvSpPr>
          <p:cNvPr id="505" name="Google Shape;505;p49"/>
          <p:cNvSpPr txBox="1"/>
          <p:nvPr/>
        </p:nvSpPr>
        <p:spPr>
          <a:xfrm>
            <a:off x="1818873" y="1308742"/>
            <a:ext cx="9696600" cy="512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81000" algn="l" rtl="0">
              <a:lnSpc>
                <a:spcPct val="107000"/>
              </a:lnSpc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⮚"/>
            </a:pPr>
            <a:r>
              <a:rPr lang="en-US" sz="2400" b="1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Investor Pressure:</a:t>
            </a:r>
            <a:r>
              <a:rPr lang="en-US" sz="2400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US" sz="1000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·</a:t>
            </a:r>
            <a:r>
              <a:rPr lang="en-US" sz="2400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Meeting promoter or shareholder expectations for returns on additional capital can lead to unsustainable practices</a:t>
            </a:r>
          </a:p>
          <a:p>
            <a:pPr marL="76200" lvl="0" algn="l" rtl="0">
              <a:lnSpc>
                <a:spcPct val="107000"/>
              </a:lnSpc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2400"/>
            </a:pPr>
            <a:endParaRPr sz="2400" b="1" dirty="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457200" lvl="0" indent="-381000" algn="l" rtl="0">
              <a:lnSpc>
                <a:spcPct val="107000"/>
              </a:lnSpc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⮚"/>
            </a:pPr>
            <a:r>
              <a:rPr lang="en-US" sz="2400" b="1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Capital Adequacy:</a:t>
            </a:r>
            <a:r>
              <a:rPr lang="en-US" sz="2400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 Higher capital infusion may be required to support increased solvency requirements due to rapid business growth especially with focus on Par and ULIPs</a:t>
            </a:r>
          </a:p>
          <a:p>
            <a:pPr marL="76200" lvl="0" algn="l" rtl="0">
              <a:lnSpc>
                <a:spcPct val="107000"/>
              </a:lnSpc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2400"/>
            </a:pPr>
            <a:endParaRPr sz="2400" dirty="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457200" lvl="0" indent="-381000" algn="l" rtl="0">
              <a:lnSpc>
                <a:spcPct val="107000"/>
              </a:lnSpc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⮚"/>
            </a:pPr>
            <a:r>
              <a:rPr lang="en-US" sz="2400" b="1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Liquidity Risk: </a:t>
            </a:r>
            <a:r>
              <a:rPr lang="en-US" sz="2400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High growth may strain liquidity, needing additional capital infusions</a:t>
            </a:r>
            <a:endParaRPr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p50"/>
          <p:cNvSpPr txBox="1"/>
          <p:nvPr/>
        </p:nvSpPr>
        <p:spPr>
          <a:xfrm>
            <a:off x="1922283" y="1069314"/>
            <a:ext cx="10066770" cy="4889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7000"/>
              </a:lnSpc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⮚"/>
            </a:pPr>
            <a:r>
              <a:rPr lang="en-US" sz="2400" b="1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Distribution Costs:</a:t>
            </a:r>
            <a:r>
              <a:rPr lang="en-US" sz="2400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 Aggressive growth strategies may necessitate higher commissions, incentives, and marketing expenses</a:t>
            </a:r>
            <a:endParaRPr sz="2400" dirty="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342900" marR="0" lvl="0" indent="-342900" algn="l" rtl="0">
              <a:lnSpc>
                <a:spcPct val="107000"/>
              </a:lnSpc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⮚"/>
            </a:pPr>
            <a:r>
              <a:rPr lang="en-US" sz="2400" b="1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Technology Investment:</a:t>
            </a:r>
            <a:r>
              <a:rPr lang="en-US" sz="2400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 New systems may involve significant expenditure</a:t>
            </a:r>
            <a:endParaRPr sz="2400" dirty="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342900" marR="0" lvl="0" indent="-342900" algn="l" rtl="0">
              <a:lnSpc>
                <a:spcPct val="107000"/>
              </a:lnSpc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⮚"/>
            </a:pPr>
            <a:r>
              <a:rPr lang="en-US" sz="2400" b="1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Expense Overruns:</a:t>
            </a:r>
            <a:r>
              <a:rPr lang="en-US" sz="2400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US" sz="1000" dirty="0">
                <a:solidFill>
                  <a:schemeClr val="dk1"/>
                </a:solidFill>
              </a:rPr>
              <a:t>·</a:t>
            </a:r>
            <a:r>
              <a:rPr lang="en-US" sz="2400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Initial projections may underestimate the true cost of growth, putting pressure on profitability and necessitating further capital requirements</a:t>
            </a:r>
            <a:endParaRPr sz="2400" dirty="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342900" marR="0" lvl="0" indent="-342900" algn="l" rtl="0">
              <a:lnSpc>
                <a:spcPct val="107000"/>
              </a:lnSpc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rebuchet MS"/>
              <a:buChar char="⮚"/>
            </a:pPr>
            <a:r>
              <a:rPr lang="en-US" sz="2400" b="1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Early Withdrawals: </a:t>
            </a:r>
            <a:r>
              <a:rPr lang="en-US" sz="2400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can disrupt the recovery of acquisition and administrative expenses, leading to unrecovered costs. This may result in losses</a:t>
            </a:r>
            <a:endParaRPr sz="2400" dirty="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513" name="Google Shape;513;p5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972800" y="152400"/>
            <a:ext cx="1085347" cy="1093347"/>
          </a:xfrm>
          <a:prstGeom prst="rect">
            <a:avLst/>
          </a:pr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pic>
      <p:sp>
        <p:nvSpPr>
          <p:cNvPr id="514" name="Google Shape;514;p50"/>
          <p:cNvSpPr txBox="1"/>
          <p:nvPr/>
        </p:nvSpPr>
        <p:spPr>
          <a:xfrm>
            <a:off x="1897145" y="146025"/>
            <a:ext cx="8587800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u="sng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Risks Attributable to Expenses</a:t>
            </a:r>
            <a:endParaRPr sz="3600" b="1" u="sng" dirty="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15" name="Google Shape;515;p50"/>
          <p:cNvSpPr txBox="1"/>
          <p:nvPr/>
        </p:nvSpPr>
        <p:spPr>
          <a:xfrm>
            <a:off x="8267700" y="6500837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www.actuariesindia.org</a:t>
            </a:r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51"/>
          <p:cNvSpPr txBox="1"/>
          <p:nvPr/>
        </p:nvSpPr>
        <p:spPr>
          <a:xfrm>
            <a:off x="1828800" y="990600"/>
            <a:ext cx="9982200" cy="5340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Wingdings" panose="05000000000000000000" pitchFamily="2" charset="2"/>
              <a:buChar char="Ø"/>
            </a:pPr>
            <a:endParaRPr lang="en-US" sz="2400" dirty="0">
              <a:latin typeface="Trebuchet MS" panose="020B0603020202020204" pitchFamily="34" charset="0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Wingdings" panose="05000000000000000000" pitchFamily="2" charset="2"/>
              <a:buChar char="Ø"/>
            </a:pPr>
            <a:r>
              <a:rPr lang="en-US" sz="2400" dirty="0">
                <a:latin typeface="Trebuchet MS" panose="020B0603020202020204" pitchFamily="34" charset="0"/>
              </a:rPr>
              <a:t>Heavy Reliance on Participating Products (50%)</a:t>
            </a:r>
            <a:r>
              <a:rPr lang="en-US" sz="2400" b="1" dirty="0">
                <a:latin typeface="Trebuchet MS" panose="020B0603020202020204" pitchFamily="34" charset="0"/>
              </a:rPr>
              <a:t>:</a:t>
            </a:r>
          </a:p>
          <a:p>
            <a:pPr marL="800100" lvl="1" indent="-342900">
              <a:buClr>
                <a:schemeClr val="dk1"/>
              </a:buClr>
              <a:buSzPts val="2400"/>
              <a:buFont typeface="Noto Sans Symbols"/>
              <a:buChar char="⮚"/>
            </a:pPr>
            <a:endParaRPr lang="en-US" sz="2400" b="1" dirty="0">
              <a:latin typeface="Trebuchet MS" panose="020B0603020202020204" pitchFamily="34" charset="0"/>
            </a:endParaRPr>
          </a:p>
          <a:p>
            <a:pPr marL="800100" lvl="1" indent="-342900">
              <a:buClr>
                <a:schemeClr val="dk1"/>
              </a:buClr>
              <a:buSzPts val="2400"/>
              <a:buFont typeface="Noto Sans Symbols"/>
              <a:buChar char="⮚"/>
            </a:pPr>
            <a:r>
              <a:rPr lang="en-US" sz="2400" b="1" dirty="0">
                <a:latin typeface="Trebuchet MS" panose="020B0603020202020204" pitchFamily="34" charset="0"/>
              </a:rPr>
              <a:t>Market-Linked Returns:</a:t>
            </a:r>
            <a:r>
              <a:rPr lang="en-US" sz="2400" dirty="0">
                <a:latin typeface="Trebuchet MS" panose="020B0603020202020204" pitchFamily="34" charset="0"/>
              </a:rPr>
              <a:t> Participating products rely heavily on investment performance to declare bonuses, exposing the company to </a:t>
            </a:r>
            <a:r>
              <a:rPr lang="en-US" sz="2400" b="1" dirty="0">
                <a:latin typeface="Trebuchet MS" panose="020B0603020202020204" pitchFamily="34" charset="0"/>
              </a:rPr>
              <a:t>investment market volatility</a:t>
            </a:r>
            <a:endParaRPr lang="en-US" sz="2400" dirty="0">
              <a:latin typeface="Trebuchet MS" panose="020B0603020202020204" pitchFamily="34" charset="0"/>
            </a:endParaRPr>
          </a:p>
          <a:p>
            <a:pPr marL="800100" lvl="1" indent="-342900">
              <a:buClr>
                <a:schemeClr val="dk1"/>
              </a:buClr>
              <a:buSzPts val="2400"/>
              <a:buFont typeface="Noto Sans Symbols"/>
              <a:buChar char="⮚"/>
            </a:pPr>
            <a:endParaRPr lang="en-US" sz="2400" b="1" dirty="0">
              <a:latin typeface="Trebuchet MS" panose="020B0603020202020204" pitchFamily="34" charset="0"/>
            </a:endParaRPr>
          </a:p>
          <a:p>
            <a:pPr marL="800100" lvl="1" indent="-342900">
              <a:buClr>
                <a:schemeClr val="dk1"/>
              </a:buClr>
              <a:buSzPts val="2400"/>
              <a:buFont typeface="Noto Sans Symbols"/>
              <a:buChar char="⮚"/>
            </a:pPr>
            <a:r>
              <a:rPr lang="en-US" sz="2400" b="1" dirty="0">
                <a:latin typeface="Trebuchet MS" panose="020B0603020202020204" pitchFamily="34" charset="0"/>
              </a:rPr>
              <a:t>Solvency and Reserve Pressure:</a:t>
            </a:r>
            <a:r>
              <a:rPr lang="en-US" sz="2400" dirty="0">
                <a:latin typeface="Trebuchet MS" panose="020B0603020202020204" pitchFamily="34" charset="0"/>
              </a:rPr>
              <a:t> Higher reserves are needed due to the guaranteed nature of participating products. This can strain solvency, especially during the initial years</a:t>
            </a:r>
            <a:endParaRPr lang="en-US" sz="2400" dirty="0">
              <a:solidFill>
                <a:schemeClr val="dk1"/>
              </a:solidFill>
              <a:latin typeface="Trebuchet MS" panose="020B0603020202020204" pitchFamily="34" charset="0"/>
              <a:sym typeface="Trebuchet MS"/>
            </a:endParaRPr>
          </a:p>
          <a:p>
            <a:pPr marL="800100" lvl="1" indent="-342900">
              <a:buClr>
                <a:schemeClr val="dk1"/>
              </a:buClr>
              <a:buSzPts val="2400"/>
              <a:buFont typeface="Noto Sans Symbols"/>
              <a:buChar char="⮚"/>
            </a:pPr>
            <a:endParaRPr lang="en-US" sz="2400" b="1" dirty="0">
              <a:latin typeface="Trebuchet MS" panose="020B0603020202020204" pitchFamily="34" charset="0"/>
            </a:endParaRPr>
          </a:p>
          <a:p>
            <a:pPr marL="800100" lvl="1" indent="-342900">
              <a:buClr>
                <a:schemeClr val="dk1"/>
              </a:buClr>
              <a:buSzPts val="2400"/>
              <a:buFont typeface="Noto Sans Symbols"/>
              <a:buChar char="⮚"/>
            </a:pPr>
            <a:r>
              <a:rPr lang="en-US" sz="2400" b="1" dirty="0">
                <a:latin typeface="Trebuchet MS" panose="020B0603020202020204" pitchFamily="34" charset="0"/>
              </a:rPr>
              <a:t>Long Payback Period:</a:t>
            </a:r>
            <a:r>
              <a:rPr lang="en-US" sz="2400" dirty="0">
                <a:latin typeface="Trebuchet MS" panose="020B0603020202020204" pitchFamily="34" charset="0"/>
              </a:rPr>
              <a:t> Participating products have a long payback period due to the guarantees and bonuses, which might delay profitability for a new insurer</a:t>
            </a:r>
            <a:endParaRPr lang="en-US" sz="2400" dirty="0">
              <a:solidFill>
                <a:schemeClr val="dk1"/>
              </a:solidFill>
              <a:latin typeface="Trebuchet MS" panose="020B0603020202020204" pitchFamily="34" charset="0"/>
              <a:ea typeface="Trebuchet MS"/>
              <a:cs typeface="Trebuchet MS"/>
              <a:sym typeface="Trebuchet MS"/>
            </a:endParaRPr>
          </a:p>
        </p:txBody>
      </p:sp>
      <p:pic>
        <p:nvPicPr>
          <p:cNvPr id="523" name="Google Shape;523;p5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972800" y="152400"/>
            <a:ext cx="1085347" cy="1093347"/>
          </a:xfrm>
          <a:prstGeom prst="rect">
            <a:avLst/>
          </a:pr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pic>
      <p:sp>
        <p:nvSpPr>
          <p:cNvPr id="524" name="Google Shape;524;p51"/>
          <p:cNvSpPr txBox="1"/>
          <p:nvPr/>
        </p:nvSpPr>
        <p:spPr>
          <a:xfrm>
            <a:off x="1828800" y="152400"/>
            <a:ext cx="9296400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u="sng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Risks Associated with Product Strategy</a:t>
            </a:r>
            <a:endParaRPr sz="3600" b="1" u="sng" dirty="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25" name="Google Shape;525;p51"/>
          <p:cNvSpPr txBox="1"/>
          <p:nvPr/>
        </p:nvSpPr>
        <p:spPr>
          <a:xfrm>
            <a:off x="8267700" y="6500837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www.actuariesindia.org</a:t>
            </a:r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Shape 521">
          <a:extLst>
            <a:ext uri="{FF2B5EF4-FFF2-40B4-BE49-F238E27FC236}">
              <a16:creationId xmlns:a16="http://schemas.microsoft.com/office/drawing/2014/main" id="{E6B1BEAC-5979-ACB6-6A07-0A1F441D16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51">
            <a:extLst>
              <a:ext uri="{FF2B5EF4-FFF2-40B4-BE49-F238E27FC236}">
                <a16:creationId xmlns:a16="http://schemas.microsoft.com/office/drawing/2014/main" id="{3B068680-14C1-1435-6714-09BFBFFA2687}"/>
              </a:ext>
            </a:extLst>
          </p:cNvPr>
          <p:cNvSpPr txBox="1"/>
          <p:nvPr/>
        </p:nvSpPr>
        <p:spPr>
          <a:xfrm>
            <a:off x="1905000" y="685800"/>
            <a:ext cx="9982200" cy="5815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800100" lvl="1" indent="-342900">
              <a:lnSpc>
                <a:spcPct val="107000"/>
              </a:lnSpc>
              <a:spcBef>
                <a:spcPts val="1280"/>
              </a:spcBef>
              <a:buClr>
                <a:schemeClr val="dk1"/>
              </a:buClr>
              <a:buSzPts val="2400"/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chemeClr val="dk1"/>
                </a:solidFill>
                <a:latin typeface="Trebuchet MS" panose="020B0603020202020204" pitchFamily="34" charset="0"/>
                <a:ea typeface="Trebuchet MS"/>
                <a:cs typeface="Trebuchet MS"/>
                <a:sym typeface="Trebuchet MS"/>
              </a:rPr>
              <a:t>Absence of Par Fund</a:t>
            </a:r>
            <a:r>
              <a:rPr lang="en-US" sz="2400" dirty="0">
                <a:solidFill>
                  <a:schemeClr val="dk1"/>
                </a:solidFill>
                <a:latin typeface="Trebuchet MS" panose="020B0603020202020204" pitchFamily="34" charset="0"/>
                <a:ea typeface="Trebuchet MS"/>
                <a:cs typeface="Trebuchet MS"/>
                <a:sym typeface="Trebuchet MS"/>
              </a:rPr>
              <a:t>: Since it is a new company, there’s practically no fund to smooth bonuses and absorb fluctuations</a:t>
            </a:r>
          </a:p>
          <a:p>
            <a:pPr marL="800100" lvl="1" indent="-342900">
              <a:lnSpc>
                <a:spcPct val="107000"/>
              </a:lnSpc>
              <a:spcBef>
                <a:spcPts val="1280"/>
              </a:spcBef>
              <a:buClr>
                <a:schemeClr val="dk1"/>
              </a:buClr>
              <a:buSzPts val="2400"/>
              <a:buFont typeface="Noto Sans Symbols"/>
              <a:buChar char="⮚"/>
            </a:pPr>
            <a:r>
              <a:rPr lang="en-US" sz="2400" b="1" dirty="0">
                <a:latin typeface="Trebuchet MS" panose="020B0603020202020204" pitchFamily="34" charset="0"/>
              </a:rPr>
              <a:t>Policyholder Expectations:</a:t>
            </a:r>
            <a:r>
              <a:rPr lang="en-US" sz="2400" dirty="0">
                <a:latin typeface="Trebuchet MS" panose="020B0603020202020204" pitchFamily="34" charset="0"/>
              </a:rPr>
              <a:t> Policyholders may expect consistent and competitive bonuses, making it challenging for the insurer during periods of low investment yields</a:t>
            </a:r>
            <a:endParaRPr lang="en-US" sz="2400" b="1" dirty="0">
              <a:latin typeface="Trebuchet MS" panose="020B0603020202020204" pitchFamily="34" charset="0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⮚"/>
            </a:pPr>
            <a:endParaRPr lang="en-US" sz="2400" dirty="0">
              <a:latin typeface="Trebuchet MS" panose="020B0603020202020204" pitchFamily="34" charset="0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⮚"/>
            </a:pPr>
            <a:r>
              <a:rPr lang="en-US" sz="2400" dirty="0">
                <a:latin typeface="Trebuchet MS" panose="020B0603020202020204" pitchFamily="34" charset="0"/>
              </a:rPr>
              <a:t>Significant Share of Unit-Linked Products (35%):</a:t>
            </a:r>
          </a:p>
          <a:p>
            <a:pPr marL="800100" lvl="1" indent="-342900">
              <a:buClr>
                <a:schemeClr val="dk1"/>
              </a:buClr>
              <a:buSzPts val="2400"/>
              <a:buFont typeface="Noto Sans Symbols"/>
              <a:buChar char="⮚"/>
            </a:pPr>
            <a:endParaRPr lang="en-US" sz="2400" b="1" dirty="0">
              <a:latin typeface="Trebuchet MS" panose="020B0603020202020204" pitchFamily="34" charset="0"/>
            </a:endParaRPr>
          </a:p>
          <a:p>
            <a:pPr marL="800100" lvl="1" indent="-342900">
              <a:buClr>
                <a:schemeClr val="dk1"/>
              </a:buClr>
              <a:buSzPts val="2400"/>
              <a:buFont typeface="Noto Sans Symbols"/>
              <a:buChar char="⮚"/>
            </a:pPr>
            <a:r>
              <a:rPr lang="en-US" sz="2400" b="1" dirty="0">
                <a:latin typeface="Trebuchet MS" panose="020B0603020202020204" pitchFamily="34" charset="0"/>
              </a:rPr>
              <a:t>Market Sensitivity:</a:t>
            </a:r>
            <a:r>
              <a:rPr lang="en-US" sz="2400" dirty="0">
                <a:latin typeface="Trebuchet MS" panose="020B0603020202020204" pitchFamily="34" charset="0"/>
              </a:rPr>
              <a:t> ULIPs are directly linked to financial markets. In volatile or bearish markets, customers may see lower returns, leading to increased policy lapses and reduced persistency</a:t>
            </a:r>
            <a:endParaRPr lang="en-US" sz="2400" dirty="0">
              <a:solidFill>
                <a:schemeClr val="dk1"/>
              </a:solidFill>
              <a:latin typeface="Trebuchet MS" panose="020B0603020202020204" pitchFamily="34" charset="0"/>
              <a:sym typeface="Trebuchet MS"/>
            </a:endParaRPr>
          </a:p>
        </p:txBody>
      </p:sp>
      <p:pic>
        <p:nvPicPr>
          <p:cNvPr id="523" name="Google Shape;523;p51">
            <a:extLst>
              <a:ext uri="{FF2B5EF4-FFF2-40B4-BE49-F238E27FC236}">
                <a16:creationId xmlns:a16="http://schemas.microsoft.com/office/drawing/2014/main" id="{9CF4B3E5-5B25-7BB6-FF8E-8D45E90F9E12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972800" y="152400"/>
            <a:ext cx="1085347" cy="1093347"/>
          </a:xfrm>
          <a:prstGeom prst="rect">
            <a:avLst/>
          </a:pr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pic>
      <p:sp>
        <p:nvSpPr>
          <p:cNvPr id="525" name="Google Shape;525;p51">
            <a:extLst>
              <a:ext uri="{FF2B5EF4-FFF2-40B4-BE49-F238E27FC236}">
                <a16:creationId xmlns:a16="http://schemas.microsoft.com/office/drawing/2014/main" id="{44452D27-4847-77F1-8B3C-CAFBBC6140E5}"/>
              </a:ext>
            </a:extLst>
          </p:cNvPr>
          <p:cNvSpPr txBox="1"/>
          <p:nvPr/>
        </p:nvSpPr>
        <p:spPr>
          <a:xfrm>
            <a:off x="8267700" y="6500837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www.actuariesindia.org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9254307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Shape 521">
          <a:extLst>
            <a:ext uri="{FF2B5EF4-FFF2-40B4-BE49-F238E27FC236}">
              <a16:creationId xmlns:a16="http://schemas.microsoft.com/office/drawing/2014/main" id="{9005476F-829E-86E9-1EFC-6BAB30355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51">
            <a:extLst>
              <a:ext uri="{FF2B5EF4-FFF2-40B4-BE49-F238E27FC236}">
                <a16:creationId xmlns:a16="http://schemas.microsoft.com/office/drawing/2014/main" id="{A579256E-9819-0E8B-5B6E-FCFF18DC34D1}"/>
              </a:ext>
            </a:extLst>
          </p:cNvPr>
          <p:cNvSpPr txBox="1"/>
          <p:nvPr/>
        </p:nvSpPr>
        <p:spPr>
          <a:xfrm>
            <a:off x="1905000" y="685800"/>
            <a:ext cx="9982200" cy="5815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800100" lvl="1" indent="-342900">
              <a:buClr>
                <a:schemeClr val="dk1"/>
              </a:buClr>
              <a:buSzPts val="2400"/>
              <a:buFont typeface="Noto Sans Symbols"/>
              <a:buChar char="⮚"/>
            </a:pPr>
            <a:endParaRPr lang="en-US" sz="2400" b="1" dirty="0">
              <a:latin typeface="Trebuchet MS" panose="020B0603020202020204" pitchFamily="34" charset="0"/>
            </a:endParaRPr>
          </a:p>
          <a:p>
            <a:pPr marL="800100" lvl="1" indent="-342900">
              <a:buClr>
                <a:schemeClr val="dk1"/>
              </a:buClr>
              <a:buSzPts val="2400"/>
              <a:buFont typeface="Noto Sans Symbols"/>
              <a:buChar char="⮚"/>
            </a:pPr>
            <a:r>
              <a:rPr lang="en-US" sz="2400" b="1" dirty="0">
                <a:latin typeface="Trebuchet MS" panose="020B0603020202020204" pitchFamily="34" charset="0"/>
              </a:rPr>
              <a:t>Complexity of Fund Management:</a:t>
            </a:r>
            <a:r>
              <a:rPr lang="en-US" sz="2400" dirty="0">
                <a:latin typeface="Trebuchet MS" panose="020B0603020202020204" pitchFamily="34" charset="0"/>
              </a:rPr>
              <a:t> Managing multiple ULIP fund options (equity, debt, balanced) requires robust investment expertise and operational systems, which could be challenging for a new company</a:t>
            </a:r>
          </a:p>
          <a:p>
            <a:pPr lvl="1">
              <a:buClr>
                <a:schemeClr val="dk1"/>
              </a:buClr>
              <a:buSzPts val="2400"/>
            </a:pPr>
            <a:endParaRPr lang="en-US" sz="2400" dirty="0">
              <a:solidFill>
                <a:schemeClr val="dk1"/>
              </a:solidFill>
              <a:latin typeface="Trebuchet MS" panose="020B0603020202020204" pitchFamily="34" charset="0"/>
              <a:sym typeface="Trebuchet MS"/>
            </a:endParaRPr>
          </a:p>
          <a:p>
            <a:pPr marL="800100" lvl="1" indent="-342900">
              <a:buClr>
                <a:schemeClr val="dk1"/>
              </a:buClr>
              <a:buSzPts val="2400"/>
              <a:buFont typeface="Noto Sans Symbols"/>
              <a:buChar char="⮚"/>
            </a:pPr>
            <a:r>
              <a:rPr lang="en-US" sz="2400" b="1" dirty="0">
                <a:latin typeface="Trebuchet MS" panose="020B0603020202020204" pitchFamily="34" charset="0"/>
              </a:rPr>
              <a:t>Distribution Challenges:</a:t>
            </a:r>
            <a:r>
              <a:rPr lang="en-US" sz="2400" dirty="0">
                <a:latin typeface="Trebuchet MS" panose="020B0603020202020204" pitchFamily="34" charset="0"/>
              </a:rPr>
              <a:t> Selling ULIPs requires well-trained agents who can explain the complexities and market risks to potential buyers</a:t>
            </a:r>
            <a:endParaRPr lang="en-US" sz="2400" dirty="0">
              <a:solidFill>
                <a:schemeClr val="dk1"/>
              </a:solidFill>
              <a:latin typeface="Trebuchet MS" panose="020B0603020202020204" pitchFamily="34" charset="0"/>
              <a:ea typeface="Trebuchet MS"/>
              <a:cs typeface="Trebuchet MS"/>
              <a:sym typeface="Trebuchet MS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⮚"/>
            </a:pPr>
            <a:endParaRPr lang="en-US" sz="2400" dirty="0">
              <a:latin typeface="Trebuchet MS" panose="020B0603020202020204" pitchFamily="34" charset="0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⮚"/>
            </a:pPr>
            <a:r>
              <a:rPr lang="en-US" sz="2400" dirty="0">
                <a:latin typeface="Trebuchet MS" panose="020B0603020202020204" pitchFamily="34" charset="0"/>
              </a:rPr>
              <a:t>Limited Contribution from Term Products (10%):</a:t>
            </a:r>
          </a:p>
          <a:p>
            <a:pPr marL="800100" lvl="1" indent="-342900">
              <a:buClr>
                <a:schemeClr val="dk1"/>
              </a:buClr>
              <a:buSzPts val="2400"/>
              <a:buFont typeface="Noto Sans Symbols"/>
              <a:buChar char="⮚"/>
            </a:pPr>
            <a:endParaRPr lang="en-US" sz="2400" b="1" dirty="0">
              <a:latin typeface="Trebuchet MS" panose="020B0603020202020204" pitchFamily="34" charset="0"/>
            </a:endParaRPr>
          </a:p>
          <a:p>
            <a:pPr marL="800100" lvl="1" indent="-342900">
              <a:buClr>
                <a:schemeClr val="dk1"/>
              </a:buClr>
              <a:buSzPts val="2400"/>
              <a:buFont typeface="Noto Sans Symbols"/>
              <a:buChar char="⮚"/>
            </a:pPr>
            <a:r>
              <a:rPr lang="en-US" sz="2400" dirty="0">
                <a:latin typeface="Trebuchet MS" panose="020B0603020202020204" pitchFamily="34" charset="0"/>
              </a:rPr>
              <a:t>Term insurance is a high-demand product with low margins but significant volume potential. Targeting only 10% may limit the company’s ability to acquire a large customer base quickly</a:t>
            </a:r>
            <a:endParaRPr lang="en-US" sz="2400" dirty="0">
              <a:solidFill>
                <a:schemeClr val="dk1"/>
              </a:solidFill>
              <a:latin typeface="Trebuchet MS" panose="020B0603020202020204" pitchFamily="34" charset="0"/>
              <a:sym typeface="Trebuchet MS"/>
            </a:endParaRPr>
          </a:p>
        </p:txBody>
      </p:sp>
      <p:pic>
        <p:nvPicPr>
          <p:cNvPr id="523" name="Google Shape;523;p51">
            <a:extLst>
              <a:ext uri="{FF2B5EF4-FFF2-40B4-BE49-F238E27FC236}">
                <a16:creationId xmlns:a16="http://schemas.microsoft.com/office/drawing/2014/main" id="{CC70344A-4018-C1E9-ACBC-1031E2289676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972800" y="152400"/>
            <a:ext cx="1085347" cy="1093347"/>
          </a:xfrm>
          <a:prstGeom prst="rect">
            <a:avLst/>
          </a:pr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pic>
      <p:sp>
        <p:nvSpPr>
          <p:cNvPr id="525" name="Google Shape;525;p51">
            <a:extLst>
              <a:ext uri="{FF2B5EF4-FFF2-40B4-BE49-F238E27FC236}">
                <a16:creationId xmlns:a16="http://schemas.microsoft.com/office/drawing/2014/main" id="{65FB7FDB-397D-F81B-78D1-283BFB04EBF9}"/>
              </a:ext>
            </a:extLst>
          </p:cNvPr>
          <p:cNvSpPr txBox="1"/>
          <p:nvPr/>
        </p:nvSpPr>
        <p:spPr>
          <a:xfrm>
            <a:off x="8267700" y="6500837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www.actuariesindia.org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8643941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" name="Google Shape;552;p5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972800" y="152400"/>
            <a:ext cx="1085347" cy="1093347"/>
          </a:xfrm>
          <a:prstGeom prst="rect">
            <a:avLst/>
          </a:pr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pic>
      <p:sp>
        <p:nvSpPr>
          <p:cNvPr id="553" name="Google Shape;553;p54"/>
          <p:cNvSpPr txBox="1"/>
          <p:nvPr/>
        </p:nvSpPr>
        <p:spPr>
          <a:xfrm>
            <a:off x="1905000" y="288287"/>
            <a:ext cx="7896600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u="sng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Mitigations Techniques</a:t>
            </a:r>
            <a:endParaRPr sz="3600" b="1" u="sng" dirty="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54" name="Google Shape;554;p54"/>
          <p:cNvSpPr txBox="1"/>
          <p:nvPr/>
        </p:nvSpPr>
        <p:spPr>
          <a:xfrm>
            <a:off x="8267700" y="6500837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www.actuariesindia.org</a:t>
            </a:r>
            <a:endParaRPr/>
          </a:p>
        </p:txBody>
      </p:sp>
      <p:sp>
        <p:nvSpPr>
          <p:cNvPr id="555" name="Google Shape;555;p54"/>
          <p:cNvSpPr txBox="1"/>
          <p:nvPr/>
        </p:nvSpPr>
        <p:spPr>
          <a:xfrm>
            <a:off x="1922282" y="1467877"/>
            <a:ext cx="9489600" cy="48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rebuchet MS"/>
              <a:buChar char="⮚"/>
            </a:pPr>
            <a:r>
              <a:rPr lang="en-US" sz="2400" b="1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Expense Risk</a:t>
            </a:r>
            <a:r>
              <a:rPr lang="en-US" sz="2400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: Outsource non-core activities to focus on growth areas</a:t>
            </a:r>
            <a:endParaRPr sz="2400" dirty="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342900" marR="0" lvl="0" indent="-34290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rebuchet MS"/>
              <a:buChar char="⮚"/>
            </a:pPr>
            <a:r>
              <a:rPr lang="en-US" sz="2400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Use cloud-based systems to reduce capital expenditure</a:t>
            </a:r>
          </a:p>
          <a:p>
            <a:pPr marL="342900" marR="0" lvl="0" indent="-34290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rebuchet MS"/>
              <a:buChar char="⮚"/>
            </a:pPr>
            <a:r>
              <a:rPr lang="en-US" sz="2400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Introduce commission </a:t>
            </a:r>
            <a:r>
              <a:rPr lang="en-US" sz="2400" dirty="0" err="1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clawbacks</a:t>
            </a:r>
            <a:r>
              <a:rPr lang="en-US" sz="2400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 to control costs</a:t>
            </a:r>
            <a:endParaRPr sz="2400" dirty="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342900" marR="0" lvl="0" indent="-342900" algn="l" rtl="0">
              <a:lnSpc>
                <a:spcPct val="107000"/>
              </a:lnSpc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⮚"/>
            </a:pPr>
            <a:r>
              <a:rPr lang="en-US" sz="2400" b="1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Business Mix: </a:t>
            </a:r>
            <a:r>
              <a:rPr lang="en-US" sz="2400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Monitor product mix regularly and recalibrate pricing or commissions to balance profitability</a:t>
            </a:r>
            <a:endParaRPr sz="2400" dirty="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342900" marR="0" lvl="0" indent="-342900" algn="l" rtl="0">
              <a:lnSpc>
                <a:spcPct val="107000"/>
              </a:lnSpc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rebuchet MS"/>
              <a:buChar char="⮚"/>
            </a:pPr>
            <a:r>
              <a:rPr lang="en-US" sz="2400" dirty="0">
                <a:latin typeface="Trebuchet MS"/>
                <a:ea typeface="Trebuchet MS"/>
                <a:cs typeface="Trebuchet MS"/>
                <a:sym typeface="Trebuchet MS"/>
              </a:rPr>
              <a:t>Use reinsurance support to reduce capital strain and reinsurer’s data in initial pricing support</a:t>
            </a:r>
          </a:p>
          <a:p>
            <a:pPr marL="342900" indent="-342900">
              <a:lnSpc>
                <a:spcPct val="107000"/>
              </a:lnSpc>
              <a:spcBef>
                <a:spcPts val="1280"/>
              </a:spcBef>
              <a:buClr>
                <a:schemeClr val="dk1"/>
              </a:buClr>
              <a:buSzPts val="2400"/>
              <a:buFont typeface="Trebuchet MS"/>
              <a:buChar char="⮚"/>
            </a:pPr>
            <a:r>
              <a:rPr lang="en-US" sz="2400" b="1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PRE: </a:t>
            </a:r>
            <a:r>
              <a:rPr lang="en-US" sz="2400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Introduce clear disclaimers and policy literature to manage policyholder expectations</a:t>
            </a:r>
          </a:p>
          <a:p>
            <a:pPr marL="342900" marR="0" lvl="0" indent="-342900" algn="l" rtl="0">
              <a:lnSpc>
                <a:spcPct val="107000"/>
              </a:lnSpc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rebuchet MS"/>
              <a:buChar char="⮚"/>
            </a:pPr>
            <a:endParaRPr lang="en-US" sz="2400" dirty="0">
              <a:solidFill>
                <a:srgbClr val="FF0000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342900" indent="-342900">
              <a:lnSpc>
                <a:spcPct val="107000"/>
              </a:lnSpc>
              <a:spcBef>
                <a:spcPts val="1280"/>
              </a:spcBef>
              <a:buClr>
                <a:schemeClr val="dk1"/>
              </a:buClr>
              <a:buSzPts val="2400"/>
              <a:buFont typeface="Trebuchet MS"/>
              <a:buChar char="⮚"/>
            </a:pPr>
            <a:endParaRPr lang="en-US" sz="2400" dirty="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R="0" lvl="0" algn="l" rtl="0">
              <a:lnSpc>
                <a:spcPct val="107000"/>
              </a:lnSpc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2400"/>
            </a:pPr>
            <a:endParaRPr sz="2400" dirty="0">
              <a:solidFill>
                <a:srgbClr val="FF0000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xagon 1">
            <a:extLst>
              <a:ext uri="{FF2B5EF4-FFF2-40B4-BE49-F238E27FC236}">
                <a16:creationId xmlns:a16="http://schemas.microsoft.com/office/drawing/2014/main" id="{E1241F23-B38C-4BF6-A83B-CA7F205255EC}"/>
              </a:ext>
            </a:extLst>
          </p:cNvPr>
          <p:cNvSpPr/>
          <p:nvPr/>
        </p:nvSpPr>
        <p:spPr bwMode="auto">
          <a:xfrm>
            <a:off x="2362200" y="2514600"/>
            <a:ext cx="8669553" cy="914400"/>
          </a:xfrm>
          <a:prstGeom prst="hexagon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IN" altLang="en-US" sz="3600" b="1" dirty="0">
                <a:solidFill>
                  <a:schemeClr val="bg1"/>
                </a:solidFill>
                <a:latin typeface="Trebuchet MS" panose="020B0603020202020204" pitchFamily="34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8067890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5" name="Footer Placeholder 4"/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www.actuariesindia.org</a:t>
            </a:r>
          </a:p>
        </p:txBody>
      </p:sp>
      <p:sp>
        <p:nvSpPr>
          <p:cNvPr id="4" name="Hexagon 3">
            <a:extLst>
              <a:ext uri="{FF2B5EF4-FFF2-40B4-BE49-F238E27FC236}">
                <a16:creationId xmlns:a16="http://schemas.microsoft.com/office/drawing/2014/main" id="{1B328222-560E-48EA-AB8E-7F99E2B7B8CE}"/>
              </a:ext>
            </a:extLst>
          </p:cNvPr>
          <p:cNvSpPr/>
          <p:nvPr/>
        </p:nvSpPr>
        <p:spPr bwMode="auto">
          <a:xfrm>
            <a:off x="2150846" y="1423313"/>
            <a:ext cx="8669553" cy="914400"/>
          </a:xfrm>
          <a:prstGeom prst="hexagon">
            <a:avLst/>
          </a:prstGeom>
          <a:solidFill>
            <a:srgbClr val="1565A0"/>
          </a:solidFill>
          <a:ln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IN" sz="2800" dirty="0">
                <a:solidFill>
                  <a:schemeClr val="bg1"/>
                </a:solidFill>
                <a:latin typeface="Trebuchet MS" panose="020B0603020202020204" pitchFamily="34" charset="0"/>
              </a:rPr>
              <a:t>1. IRDAI (Insurance Products) Regulations 2024</a:t>
            </a:r>
            <a:endParaRPr lang="en-IN" altLang="en-US" sz="28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7" name="Hexagon 6">
            <a:extLst>
              <a:ext uri="{FF2B5EF4-FFF2-40B4-BE49-F238E27FC236}">
                <a16:creationId xmlns:a16="http://schemas.microsoft.com/office/drawing/2014/main" id="{C2ED4DE9-6FF5-4CB1-B4F5-46DFF0959680}"/>
              </a:ext>
            </a:extLst>
          </p:cNvPr>
          <p:cNvSpPr/>
          <p:nvPr/>
        </p:nvSpPr>
        <p:spPr bwMode="auto">
          <a:xfrm>
            <a:off x="2140635" y="2604047"/>
            <a:ext cx="8679764" cy="914400"/>
          </a:xfrm>
          <a:prstGeom prst="hexagon">
            <a:avLst/>
          </a:prstGeom>
          <a:solidFill>
            <a:schemeClr val="bg2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IN" sz="2800" dirty="0">
                <a:solidFill>
                  <a:schemeClr val="bg1"/>
                </a:solidFill>
                <a:latin typeface="Trebuchet MS" panose="020B0603020202020204" pitchFamily="34" charset="0"/>
              </a:rPr>
              <a:t>2. Actuarial Principles of Pricing</a:t>
            </a:r>
            <a:endParaRPr lang="en-IN" altLang="en-US" sz="2800" kern="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8" name="Hexagon 7">
            <a:extLst>
              <a:ext uri="{FF2B5EF4-FFF2-40B4-BE49-F238E27FC236}">
                <a16:creationId xmlns:a16="http://schemas.microsoft.com/office/drawing/2014/main" id="{89024828-161A-4F99-AB19-44B7FA964112}"/>
              </a:ext>
            </a:extLst>
          </p:cNvPr>
          <p:cNvSpPr/>
          <p:nvPr/>
        </p:nvSpPr>
        <p:spPr bwMode="auto">
          <a:xfrm>
            <a:off x="2154775" y="3809269"/>
            <a:ext cx="8665624" cy="914400"/>
          </a:xfrm>
          <a:prstGeom prst="hexagon">
            <a:avLst/>
          </a:prstGeom>
          <a:solidFill>
            <a:schemeClr val="bg2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IN" sz="2800" dirty="0">
                <a:solidFill>
                  <a:schemeClr val="bg1"/>
                </a:solidFill>
                <a:latin typeface="Trebuchet MS" panose="020B0603020202020204" pitchFamily="34" charset="0"/>
              </a:rPr>
              <a:t>3. Strategy </a:t>
            </a:r>
            <a:endParaRPr lang="en-IN" altLang="en-US" sz="28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9" name="Hexagon 8">
            <a:extLst>
              <a:ext uri="{FF2B5EF4-FFF2-40B4-BE49-F238E27FC236}">
                <a16:creationId xmlns:a16="http://schemas.microsoft.com/office/drawing/2014/main" id="{CF0296E2-2A97-4881-A7E9-E318D9CB6AF2}"/>
              </a:ext>
            </a:extLst>
          </p:cNvPr>
          <p:cNvSpPr/>
          <p:nvPr/>
        </p:nvSpPr>
        <p:spPr bwMode="auto">
          <a:xfrm>
            <a:off x="2154774" y="4990003"/>
            <a:ext cx="8665623" cy="914400"/>
          </a:xfrm>
          <a:prstGeom prst="hexagon">
            <a:avLst/>
          </a:prstGeom>
          <a:solidFill>
            <a:schemeClr val="bg2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IN" sz="2800" dirty="0">
                <a:solidFill>
                  <a:schemeClr val="bg1"/>
                </a:solidFill>
                <a:latin typeface="Trebuchet MS" panose="020B0603020202020204" pitchFamily="34" charset="0"/>
              </a:rPr>
              <a:t>4. Risks</a:t>
            </a:r>
            <a:endParaRPr lang="en-IN" altLang="en-US" sz="28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87356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828800" y="1610872"/>
            <a:ext cx="9906000" cy="488996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endParaRPr lang="en-US" altLang="en-US" kern="0" dirty="0"/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www.actuariesindia.org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EE7F623E-9D7D-4BB9-BF74-8D6A393BFCC5}"/>
              </a:ext>
            </a:extLst>
          </p:cNvPr>
          <p:cNvSpPr txBox="1">
            <a:spLocks noChangeArrowheads="1"/>
          </p:cNvSpPr>
          <p:nvPr/>
        </p:nvSpPr>
        <p:spPr>
          <a:xfrm>
            <a:off x="1691326" y="1905000"/>
            <a:ext cx="9906000" cy="488996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endParaRPr lang="en-US" altLang="en-US" kern="0" dirty="0"/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2D916B55-99CD-4086-8ADC-0BFD9784C866}"/>
              </a:ext>
            </a:extLst>
          </p:cNvPr>
          <p:cNvSpPr txBox="1">
            <a:spLocks noChangeArrowheads="1"/>
          </p:cNvSpPr>
          <p:nvPr/>
        </p:nvSpPr>
        <p:spPr>
          <a:xfrm>
            <a:off x="1696039" y="1179133"/>
            <a:ext cx="10145037" cy="533778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en-US" sz="2400" dirty="0">
                <a:latin typeface="Trebuchet MS" panose="020B0603020202020204" pitchFamily="34" charset="0"/>
              </a:rPr>
              <a:t>“Insurance for All by 2047” – encourage greater </a:t>
            </a:r>
            <a:r>
              <a:rPr lang="en-US" sz="2400" dirty="0">
                <a:solidFill>
                  <a:schemeClr val="accent6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insurance penetration </a:t>
            </a:r>
            <a:r>
              <a:rPr lang="en-US" sz="2400" dirty="0">
                <a:latin typeface="Trebuchet MS" panose="020B0603020202020204" pitchFamily="34" charset="0"/>
              </a:rPr>
              <a:t>by introducing customer-centric initiatives</a:t>
            </a:r>
          </a:p>
          <a:p>
            <a:pPr marL="0" indent="0">
              <a:buNone/>
            </a:pPr>
            <a:endParaRPr lang="en-US" sz="2400" dirty="0">
              <a:latin typeface="Trebuchet MS" panose="020B0603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>
                <a:latin typeface="Trebuchet MS" panose="020B0603020202020204" pitchFamily="34" charset="0"/>
              </a:rPr>
              <a:t>Faster response to emerging market trends and customer needs by encouraging </a:t>
            </a:r>
            <a:r>
              <a:rPr lang="en-US" sz="2400" dirty="0">
                <a:solidFill>
                  <a:schemeClr val="accent6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product innovation</a:t>
            </a:r>
            <a:endParaRPr lang="en-US" altLang="en-US" sz="2400" kern="0" dirty="0">
              <a:solidFill>
                <a:schemeClr val="accent6">
                  <a:lumMod val="60000"/>
                  <a:lumOff val="40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altLang="en-US" sz="2400" kern="0" dirty="0">
              <a:latin typeface="Trebuchet MS" panose="020B0603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>
                <a:latin typeface="Trebuchet MS" panose="020B0603020202020204" pitchFamily="34" charset="0"/>
              </a:rPr>
              <a:t>Move towards a more </a:t>
            </a:r>
            <a:r>
              <a:rPr lang="en-US" sz="2400" dirty="0">
                <a:solidFill>
                  <a:schemeClr val="accent6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Principle based regime </a:t>
            </a:r>
            <a:r>
              <a:rPr lang="en-US" sz="2400" dirty="0">
                <a:latin typeface="Trebuchet MS" panose="020B0603020202020204" pitchFamily="34" charset="0"/>
              </a:rPr>
              <a:t>- prescribed principles that would apply to the design, pricing and development of products</a:t>
            </a:r>
          </a:p>
          <a:p>
            <a:pPr marL="0" indent="0">
              <a:buNone/>
            </a:pPr>
            <a:endParaRPr lang="en-US" sz="2400" dirty="0">
              <a:latin typeface="Trebuchet MS" panose="020B0603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>
                <a:latin typeface="Trebuchet MS" panose="020B0603020202020204" pitchFamily="34" charset="0"/>
              </a:rPr>
              <a:t>Strengthening </a:t>
            </a:r>
            <a:r>
              <a:rPr lang="en-US" sz="2400" dirty="0">
                <a:solidFill>
                  <a:schemeClr val="accent6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Product Governance </a:t>
            </a:r>
            <a:r>
              <a:rPr lang="en-US" sz="2400" dirty="0">
                <a:latin typeface="Trebuchet MS" panose="020B0603020202020204" pitchFamily="34" charset="0"/>
              </a:rPr>
              <a:t>– includes setting up a Product Management Committee (PMC)</a:t>
            </a:r>
          </a:p>
          <a:p>
            <a:pPr marL="0" indent="0">
              <a:buNone/>
            </a:pPr>
            <a:endParaRPr lang="en-US" sz="2400" dirty="0">
              <a:latin typeface="Trebuchet MS" panose="020B0603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>
                <a:latin typeface="Trebuchet MS" panose="020B0603020202020204" pitchFamily="34" charset="0"/>
              </a:rPr>
              <a:t>Consolidation of several previous regulations</a:t>
            </a:r>
          </a:p>
          <a:p>
            <a:pPr marL="0" indent="0">
              <a:buNone/>
            </a:pPr>
            <a:endParaRPr lang="en-US" sz="2400" dirty="0"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sz="2400" dirty="0"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altLang="en-US" sz="2400" kern="0" dirty="0">
              <a:latin typeface="Trebuchet MS" panose="020B0603020202020204" pitchFamily="34" charset="0"/>
            </a:endParaRPr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C122FAA2-69AA-479A-9458-BBAFC35D04B6}"/>
              </a:ext>
            </a:extLst>
          </p:cNvPr>
          <p:cNvSpPr txBox="1">
            <a:spLocks noChangeArrowheads="1"/>
          </p:cNvSpPr>
          <p:nvPr/>
        </p:nvSpPr>
        <p:spPr>
          <a:xfrm>
            <a:off x="1758731" y="399922"/>
            <a:ext cx="9753600" cy="552034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l"/>
            <a:r>
              <a:rPr lang="en-IN" sz="3600" b="1" u="sng" dirty="0">
                <a:latin typeface="Trebuchet MS" panose="020B0603020202020204" pitchFamily="34" charset="0"/>
              </a:rPr>
              <a:t>Regulations 2024 - Objectives</a:t>
            </a:r>
            <a:endParaRPr lang="en-IN" altLang="en-US" sz="3600" b="1" u="sng" kern="0" dirty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 algn="l"/>
            <a:endParaRPr lang="en-US" altLang="en-US" sz="3600" b="1" u="sng" kern="0" dirty="0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85234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5" name="Footer Placeholder 4"/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www.actuariesindia.org</a:t>
            </a: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06114308-4AC5-413D-AF02-471619E08A54}"/>
              </a:ext>
            </a:extLst>
          </p:cNvPr>
          <p:cNvSpPr txBox="1">
            <a:spLocks noChangeArrowheads="1"/>
          </p:cNvSpPr>
          <p:nvPr/>
        </p:nvSpPr>
        <p:spPr>
          <a:xfrm>
            <a:off x="1834299" y="2080037"/>
            <a:ext cx="10123842" cy="510852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endParaRPr lang="en-US" sz="2400" dirty="0">
              <a:latin typeface="Trebuchet MS" panose="020B0603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en-US" sz="2400" kern="0" dirty="0">
              <a:latin typeface="Trebuchet MS" panose="020B0603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279823-9B47-41E0-885D-F0CFAA43D148}"/>
              </a:ext>
            </a:extLst>
          </p:cNvPr>
          <p:cNvSpPr txBox="1"/>
          <p:nvPr/>
        </p:nvSpPr>
        <p:spPr>
          <a:xfrm>
            <a:off x="1784654" y="1541219"/>
            <a:ext cx="967033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>
                <a:latin typeface="Trebuchet MS" panose="020B0603020202020204" pitchFamily="34" charset="0"/>
              </a:rPr>
              <a:t>Index linked products</a:t>
            </a:r>
          </a:p>
          <a:p>
            <a:endParaRPr lang="en-US" sz="2400" dirty="0">
              <a:latin typeface="Trebuchet MS" panose="020B0603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>
                <a:latin typeface="Trebuchet MS" panose="020B0603020202020204" pitchFamily="34" charset="0"/>
              </a:rPr>
              <a:t>Variable Annuity products to have pay-out option linked to publicly available benchmark (40% of payout linked to a benchmark, 60% has to be guaranteed)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2400" dirty="0">
              <a:latin typeface="Trebuchet MS" panose="020B0603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>
                <a:latin typeface="Trebuchet MS" panose="020B0603020202020204" pitchFamily="34" charset="0"/>
              </a:rPr>
              <a:t>Pension products to have payout on death, health contingency and vesting</a:t>
            </a:r>
          </a:p>
          <a:p>
            <a:endParaRPr lang="en-US" sz="2400" dirty="0">
              <a:latin typeface="Trebuchet MS" panose="020B0603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>
                <a:latin typeface="Trebuchet MS" panose="020B0603020202020204" pitchFamily="34" charset="0"/>
              </a:rPr>
              <a:t>Health Contingency Rider allowed with Annuity products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2400" dirty="0">
              <a:latin typeface="Trebuchet MS" panose="020B0603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>
                <a:latin typeface="Trebuchet MS" panose="020B0603020202020204" pitchFamily="34" charset="0"/>
              </a:rPr>
              <a:t>Offer policy loan mandatorily in all life insurance </a:t>
            </a:r>
            <a:r>
              <a:rPr lang="en-IN" sz="2400" dirty="0">
                <a:latin typeface="Trebuchet MS" panose="020B0603020202020204" pitchFamily="34" charset="0"/>
              </a:rPr>
              <a:t>savings products </a:t>
            </a:r>
            <a:r>
              <a:rPr lang="en-US" sz="2400" dirty="0">
                <a:latin typeface="Trebuchet MS" panose="020B0603020202020204" pitchFamily="34" charset="0"/>
              </a:rPr>
              <a:t>and Annuity products with ‘Return of Premium’ option </a:t>
            </a:r>
          </a:p>
          <a:p>
            <a:endParaRPr lang="en-IN" sz="2400" dirty="0">
              <a:latin typeface="Trebuchet MS" panose="020B0603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B3A7A0-931E-4F5D-9F1C-33334162647A}"/>
              </a:ext>
            </a:extLst>
          </p:cNvPr>
          <p:cNvSpPr txBox="1"/>
          <p:nvPr/>
        </p:nvSpPr>
        <p:spPr>
          <a:xfrm>
            <a:off x="1797223" y="895245"/>
            <a:ext cx="6613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u="sng" dirty="0">
                <a:latin typeface="Trebuchet MS" panose="020B0603020202020204" pitchFamily="34" charset="0"/>
              </a:rPr>
              <a:t>1. New Products/Features introduced:</a:t>
            </a:r>
            <a:endParaRPr lang="en-IN" sz="2800" u="sng" dirty="0">
              <a:latin typeface="Trebuchet MS" panose="020B0603020202020204" pitchFamily="34" charset="0"/>
            </a:endParaRPr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1CA26343-D655-4CE7-8046-DB98F21072B0}"/>
              </a:ext>
            </a:extLst>
          </p:cNvPr>
          <p:cNvSpPr txBox="1">
            <a:spLocks noChangeArrowheads="1"/>
          </p:cNvSpPr>
          <p:nvPr/>
        </p:nvSpPr>
        <p:spPr>
          <a:xfrm>
            <a:off x="1784654" y="190393"/>
            <a:ext cx="9753600" cy="50868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2800" u="sng">
                <a:solidFill>
                  <a:schemeClr val="tx2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en-IN" sz="3600" b="1" dirty="0"/>
              <a:t>Regulations 2019 vs 2024 - </a:t>
            </a:r>
            <a:r>
              <a:rPr lang="en-IN" altLang="en-US" sz="3600" b="1" kern="0" dirty="0">
                <a:solidFill>
                  <a:schemeClr val="tx1"/>
                </a:solidFill>
              </a:rPr>
              <a:t>Key Changes</a:t>
            </a:r>
            <a:endParaRPr lang="en-US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5304299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784654" y="971951"/>
            <a:ext cx="9753600" cy="547133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en-IN" altLang="en-US" sz="2800" u="sng" dirty="0"/>
              <a:t>2. Changes in Special Surrender Value</a:t>
            </a: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www.actuariesindia.org</a:t>
            </a:r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5FE5361F-BEB9-4F08-A302-5251F4E75DC4}"/>
              </a:ext>
            </a:extLst>
          </p:cNvPr>
          <p:cNvSpPr txBox="1">
            <a:spLocks noChangeArrowheads="1"/>
          </p:cNvSpPr>
          <p:nvPr/>
        </p:nvSpPr>
        <p:spPr>
          <a:xfrm>
            <a:off x="1784654" y="190393"/>
            <a:ext cx="9753600" cy="50868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2800" u="sng">
                <a:solidFill>
                  <a:schemeClr val="tx2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en-IN" sz="3600" b="1" dirty="0"/>
              <a:t>Regulations 2019 vs 2024 - </a:t>
            </a:r>
            <a:r>
              <a:rPr lang="en-IN" altLang="en-US" sz="3600" b="1" kern="0" dirty="0">
                <a:solidFill>
                  <a:schemeClr val="tx1"/>
                </a:solidFill>
              </a:rPr>
              <a:t>Key Changes</a:t>
            </a:r>
            <a:endParaRPr lang="en-US" altLang="en-US" sz="3600" b="1" dirty="0"/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F88B38F5-D147-43CE-8D79-E4309152F3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6674830"/>
              </p:ext>
            </p:extLst>
          </p:nvPr>
        </p:nvGraphicFramePr>
        <p:xfrm>
          <a:off x="685800" y="1672186"/>
          <a:ext cx="11299681" cy="47672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2800">
                  <a:extLst>
                    <a:ext uri="{9D8B030D-6E8A-4147-A177-3AD203B41FA5}">
                      <a16:colId xmlns:a16="http://schemas.microsoft.com/office/drawing/2014/main" val="192170677"/>
                    </a:ext>
                  </a:extLst>
                </a:gridCol>
                <a:gridCol w="3886200">
                  <a:extLst>
                    <a:ext uri="{9D8B030D-6E8A-4147-A177-3AD203B41FA5}">
                      <a16:colId xmlns:a16="http://schemas.microsoft.com/office/drawing/2014/main" val="3800427846"/>
                    </a:ext>
                  </a:extLst>
                </a:gridCol>
                <a:gridCol w="4060681">
                  <a:extLst>
                    <a:ext uri="{9D8B030D-6E8A-4147-A177-3AD203B41FA5}">
                      <a16:colId xmlns:a16="http://schemas.microsoft.com/office/drawing/2014/main" val="1792513583"/>
                    </a:ext>
                  </a:extLst>
                </a:gridCol>
              </a:tblGrid>
              <a:tr h="502943">
                <a:tc>
                  <a:txBody>
                    <a:bodyPr/>
                    <a:lstStyle/>
                    <a:p>
                      <a:pPr algn="ctr"/>
                      <a:r>
                        <a:rPr lang="en-IN" sz="2400" dirty="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Particulars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2400" dirty="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Regulations - 2019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2400" dirty="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Regulations - 2024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2055319"/>
                  </a:ext>
                </a:extLst>
              </a:tr>
              <a:tr h="16861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2400" b="1" dirty="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Acquisition of Special Surrender Value</a:t>
                      </a:r>
                      <a:endParaRPr lang="en-IN" sz="2400" b="1" kern="1200" dirty="0">
                        <a:solidFill>
                          <a:schemeClr val="tx1"/>
                        </a:solidFill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2400" b="1" kern="1200" dirty="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(other than single premium policies)</a:t>
                      </a:r>
                      <a:r>
                        <a:rPr lang="en-IN" sz="2400" b="1" dirty="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2400" kern="1200" dirty="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After all due premiums for at least two full policy years are paid</a:t>
                      </a:r>
                      <a:endParaRPr lang="en-IN" sz="2400" kern="1200" dirty="0">
                        <a:solidFill>
                          <a:schemeClr val="tx1"/>
                        </a:solidFill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2400" kern="1200" dirty="0" err="1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Atleast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 one year premium paid and after completion of one full policy year</a:t>
                      </a:r>
                      <a:endParaRPr lang="en-IN" sz="2400" kern="1200" dirty="0">
                        <a:solidFill>
                          <a:schemeClr val="tx1"/>
                        </a:solidFill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81733363"/>
                  </a:ext>
                </a:extLst>
              </a:tr>
              <a:tr h="25781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2400" b="1" kern="1200" dirty="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Special Surrender Value Calculation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IN" sz="2400" dirty="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Par – represents Asset Share</a:t>
                      </a:r>
                    </a:p>
                    <a:p>
                      <a: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IN" sz="2400" dirty="0">
                        <a:solidFill>
                          <a:schemeClr val="tx1"/>
                        </a:solidFill>
                        <a:latin typeface="Trebuchet MS" panose="020B0603020202020204" pitchFamily="34" charset="0"/>
                      </a:endParaRPr>
                    </a:p>
                    <a:p>
                      <a: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IN" sz="2400" dirty="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Non Par – reflects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guaranteed maturity or survival benefits</a:t>
                      </a:r>
                      <a:endParaRPr lang="en-IN" sz="2400" dirty="0">
                        <a:solidFill>
                          <a:schemeClr val="tx1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IN" sz="2400" dirty="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Par – based on Asset Share</a:t>
                      </a:r>
                    </a:p>
                    <a:p>
                      <a: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IN" sz="2400" dirty="0">
                        <a:solidFill>
                          <a:schemeClr val="tx1"/>
                        </a:solidFill>
                        <a:latin typeface="Trebuchet MS" panose="020B0603020202020204" pitchFamily="34" charset="0"/>
                      </a:endParaRPr>
                    </a:p>
                    <a:p>
                      <a: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IN" sz="2400" dirty="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Non Par – based on notional Asset Share,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 guaranteed maturity or survival benefits</a:t>
                      </a:r>
                      <a:endParaRPr lang="en-IN" sz="2400" dirty="0">
                        <a:solidFill>
                          <a:schemeClr val="tx1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057903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59217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5" name="Footer Placeholder 4"/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www.actuariesindia.org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EE7F623E-9D7D-4BB9-BF74-8D6A393BFCC5}"/>
              </a:ext>
            </a:extLst>
          </p:cNvPr>
          <p:cNvSpPr txBox="1">
            <a:spLocks noChangeArrowheads="1"/>
          </p:cNvSpPr>
          <p:nvPr/>
        </p:nvSpPr>
        <p:spPr>
          <a:xfrm>
            <a:off x="1705466" y="1155461"/>
            <a:ext cx="9906000" cy="488996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endParaRPr lang="en-US" altLang="en-US" kern="0" dirty="0"/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2D916B55-99CD-4086-8ADC-0BFD9784C866}"/>
              </a:ext>
            </a:extLst>
          </p:cNvPr>
          <p:cNvSpPr txBox="1">
            <a:spLocks noChangeArrowheads="1"/>
          </p:cNvSpPr>
          <p:nvPr/>
        </p:nvSpPr>
        <p:spPr>
          <a:xfrm>
            <a:off x="1691326" y="1140588"/>
            <a:ext cx="10166808" cy="488996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endParaRPr lang="en-US" altLang="en-US" sz="2600" kern="0" dirty="0"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US" altLang="en-US" sz="2600" kern="0" dirty="0">
              <a:latin typeface="Trebuchet MS" panose="020B0603020202020204" pitchFamily="34" charset="0"/>
            </a:endParaRP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06114308-4AC5-413D-AF02-471619E08A54}"/>
              </a:ext>
            </a:extLst>
          </p:cNvPr>
          <p:cNvSpPr txBox="1">
            <a:spLocks noChangeArrowheads="1"/>
          </p:cNvSpPr>
          <p:nvPr/>
        </p:nvSpPr>
        <p:spPr>
          <a:xfrm>
            <a:off x="1776799" y="965880"/>
            <a:ext cx="10030890" cy="5812542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IN" sz="2400" u="sng" dirty="0">
                <a:latin typeface="Trebuchet MS" panose="020B0603020202020204" pitchFamily="34" charset="0"/>
              </a:rPr>
              <a:t>Calculation:</a:t>
            </a:r>
          </a:p>
          <a:p>
            <a:pPr marL="0" indent="0">
              <a:spcBef>
                <a:spcPct val="0"/>
              </a:spcBef>
              <a:buNone/>
            </a:pPr>
            <a:endParaRPr lang="en-IN" sz="2400" u="sng" dirty="0">
              <a:latin typeface="Trebuchet MS" panose="020B0603020202020204" pitchFamily="34" charset="0"/>
            </a:endParaRPr>
          </a:p>
          <a:p>
            <a:pPr>
              <a:spcBef>
                <a:spcPct val="0"/>
              </a:spcBef>
            </a:pPr>
            <a:r>
              <a:rPr lang="en-IN" sz="2400" dirty="0" err="1">
                <a:latin typeface="Trebuchet MS" panose="020B0603020202020204" pitchFamily="34" charset="0"/>
              </a:rPr>
              <a:t>Atleast</a:t>
            </a:r>
            <a:r>
              <a:rPr lang="en-IN" sz="2400" dirty="0">
                <a:latin typeface="Trebuchet MS" panose="020B0603020202020204" pitchFamily="34" charset="0"/>
              </a:rPr>
              <a:t> equal to expected Present Value of:</a:t>
            </a:r>
          </a:p>
          <a:p>
            <a:pPr marL="0" indent="0">
              <a:spcBef>
                <a:spcPct val="0"/>
              </a:spcBef>
              <a:buNone/>
            </a:pPr>
            <a:r>
              <a:rPr lang="en-IN" sz="2400" dirty="0">
                <a:latin typeface="Trebuchet MS" panose="020B0603020202020204" pitchFamily="34" charset="0"/>
              </a:rPr>
              <a:t>         a. </a:t>
            </a:r>
            <a:r>
              <a:rPr lang="en-US" sz="2400" dirty="0">
                <a:latin typeface="Trebuchet MS" panose="020B0603020202020204" pitchFamily="34" charset="0"/>
              </a:rPr>
              <a:t>paid-up SA on all contingencies covered and</a:t>
            </a:r>
            <a:endParaRPr lang="en-IN" sz="2400" dirty="0">
              <a:latin typeface="Trebuchet MS" panose="020B0603020202020204" pitchFamily="34" charset="0"/>
            </a:endParaRPr>
          </a:p>
          <a:p>
            <a:pPr marL="0" lvl="0" indent="0">
              <a:buNone/>
            </a:pPr>
            <a:r>
              <a:rPr lang="en-US" sz="2400" dirty="0">
                <a:latin typeface="Trebuchet MS" panose="020B0603020202020204" pitchFamily="34" charset="0"/>
              </a:rPr>
              <a:t>         b. paid-up future benefits if any, and</a:t>
            </a:r>
          </a:p>
          <a:p>
            <a:pPr marL="0" lvl="0" indent="0">
              <a:buNone/>
            </a:pPr>
            <a:r>
              <a:rPr lang="en-US" sz="2400" dirty="0">
                <a:latin typeface="Trebuchet MS" panose="020B0603020202020204" pitchFamily="34" charset="0"/>
              </a:rPr>
              <a:t>         c. accrued/vested benefits, duly allowing for survival benefits           already paid, if any</a:t>
            </a:r>
          </a:p>
          <a:p>
            <a:pPr marL="0" lvl="0" indent="0">
              <a:buNone/>
            </a:pPr>
            <a:endParaRPr lang="en-US" sz="2400" dirty="0">
              <a:latin typeface="Trebuchet MS" panose="020B0603020202020204" pitchFamily="34" charset="0"/>
            </a:endParaRPr>
          </a:p>
          <a:p>
            <a:pPr>
              <a:spcBef>
                <a:spcPct val="0"/>
              </a:spcBef>
            </a:pPr>
            <a:r>
              <a:rPr lang="en-US" sz="2400" dirty="0">
                <a:latin typeface="Trebuchet MS" panose="020B0603020202020204" pitchFamily="34" charset="0"/>
              </a:rPr>
              <a:t>The rate of interest used to calculate such expected present value shall not be more than the prevailing yield on 10 Year G-Sec with a spread of not exceeding 50 basis points. To be reviewed annually.</a:t>
            </a:r>
          </a:p>
          <a:p>
            <a:pPr>
              <a:spcBef>
                <a:spcPct val="0"/>
              </a:spcBef>
            </a:pPr>
            <a:endParaRPr lang="en-US" sz="2400" dirty="0">
              <a:latin typeface="Trebuchet MS" panose="020B0603020202020204" pitchFamily="34" charset="0"/>
            </a:endParaRPr>
          </a:p>
          <a:p>
            <a:pPr>
              <a:spcBef>
                <a:spcPct val="0"/>
              </a:spcBef>
            </a:pPr>
            <a:r>
              <a:rPr lang="en-US" sz="2400" dirty="0">
                <a:latin typeface="Trebuchet MS" panose="020B0603020202020204" pitchFamily="34" charset="0"/>
              </a:rPr>
              <a:t>Ensure smooth progression over policy duration</a:t>
            </a:r>
          </a:p>
          <a:p>
            <a:pPr marL="0" indent="0">
              <a:spcBef>
                <a:spcPct val="0"/>
              </a:spcBef>
              <a:buNone/>
            </a:pPr>
            <a:endParaRPr lang="en-US" sz="2400" dirty="0">
              <a:latin typeface="Trebuchet MS" panose="020B0603020202020204" pitchFamily="34" charset="0"/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en-IN" sz="2400" dirty="0">
                <a:latin typeface="Trebuchet MS" panose="020B0603020202020204" pitchFamily="34" charset="0"/>
              </a:rPr>
              <a:t> 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1F879E84-750D-446E-A10D-DEDB361808FC}"/>
              </a:ext>
            </a:extLst>
          </p:cNvPr>
          <p:cNvSpPr txBox="1">
            <a:spLocks noChangeArrowheads="1"/>
          </p:cNvSpPr>
          <p:nvPr/>
        </p:nvSpPr>
        <p:spPr>
          <a:xfrm>
            <a:off x="1805473" y="457200"/>
            <a:ext cx="9753600" cy="50868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2800" u="sng">
                <a:solidFill>
                  <a:schemeClr val="tx2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69674C2D-D055-41AF-BB29-42EA13199DD6}"/>
              </a:ext>
            </a:extLst>
          </p:cNvPr>
          <p:cNvSpPr txBox="1">
            <a:spLocks noChangeArrowheads="1"/>
          </p:cNvSpPr>
          <p:nvPr/>
        </p:nvSpPr>
        <p:spPr>
          <a:xfrm>
            <a:off x="1761873" y="163319"/>
            <a:ext cx="9753600" cy="547133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en-IN" altLang="en-US" sz="2800" u="sng" dirty="0"/>
              <a:t>2. Changes in Special Surrender Value (Contd.)</a:t>
            </a:r>
          </a:p>
        </p:txBody>
      </p:sp>
    </p:spTree>
    <p:extLst>
      <p:ext uri="{BB962C8B-B14F-4D97-AF65-F5344CB8AC3E}">
        <p14:creationId xmlns:p14="http://schemas.microsoft.com/office/powerpoint/2010/main" val="26347701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5" name="Footer Placeholder 4"/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www.actuariesindia.org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0C83C65-E9F4-406B-B760-40F9E458FC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1714538"/>
              </p:ext>
            </p:extLst>
          </p:nvPr>
        </p:nvGraphicFramePr>
        <p:xfrm>
          <a:off x="1882388" y="981425"/>
          <a:ext cx="4191002" cy="137160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057402">
                  <a:extLst>
                    <a:ext uri="{9D8B030D-6E8A-4147-A177-3AD203B41FA5}">
                      <a16:colId xmlns:a16="http://schemas.microsoft.com/office/drawing/2014/main" val="1516562426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368030019"/>
                    </a:ext>
                  </a:extLst>
                </a:gridCol>
              </a:tblGrid>
              <a:tr h="412251">
                <a:tc>
                  <a:txBody>
                    <a:bodyPr/>
                    <a:lstStyle/>
                    <a:p>
                      <a:r>
                        <a:rPr lang="en-US" sz="2400" b="0" dirty="0">
                          <a:latin typeface="Trebuchet MS" panose="020B0603020202020204" pitchFamily="34" charset="0"/>
                        </a:rPr>
                        <a:t>Premium</a:t>
                      </a:r>
                      <a:endParaRPr lang="en-IN" sz="2400" b="0" dirty="0"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latin typeface="Trebuchet MS" panose="020B0603020202020204" pitchFamily="34" charset="0"/>
                        </a:rPr>
                        <a:t>Rs. 1,00,000</a:t>
                      </a:r>
                      <a:endParaRPr lang="en-IN" sz="2400" b="0" dirty="0"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4367231"/>
                  </a:ext>
                </a:extLst>
              </a:tr>
              <a:tr h="412251">
                <a:tc>
                  <a:txBody>
                    <a:bodyPr/>
                    <a:lstStyle/>
                    <a:p>
                      <a:r>
                        <a:rPr lang="en-US" sz="2400" b="0" dirty="0">
                          <a:latin typeface="Trebuchet MS" panose="020B0603020202020204" pitchFamily="34" charset="0"/>
                        </a:rPr>
                        <a:t>PPT</a:t>
                      </a:r>
                      <a:endParaRPr lang="en-IN" sz="2400" b="0" dirty="0"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rebuchet MS" panose="020B0603020202020204" pitchFamily="34" charset="0"/>
                        </a:rPr>
                        <a:t>5</a:t>
                      </a:r>
                      <a:endParaRPr lang="en-IN" sz="2400" dirty="0"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4726827"/>
                  </a:ext>
                </a:extLst>
              </a:tr>
              <a:tr h="412251">
                <a:tc>
                  <a:txBody>
                    <a:bodyPr/>
                    <a:lstStyle/>
                    <a:p>
                      <a:r>
                        <a:rPr lang="en-US" sz="2400" b="0" dirty="0">
                          <a:latin typeface="Trebuchet MS" panose="020B0603020202020204" pitchFamily="34" charset="0"/>
                        </a:rPr>
                        <a:t>Policy term</a:t>
                      </a:r>
                      <a:endParaRPr lang="en-IN" sz="2400" b="0" dirty="0"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rebuchet MS" panose="020B0603020202020204" pitchFamily="34" charset="0"/>
                        </a:rPr>
                        <a:t>10</a:t>
                      </a:r>
                      <a:endParaRPr lang="en-IN" sz="2400" dirty="0"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9850901"/>
                  </a:ext>
                </a:extLst>
              </a:tr>
            </a:tbl>
          </a:graphicData>
        </a:graphic>
      </p:graphicFrame>
      <p:sp>
        <p:nvSpPr>
          <p:cNvPr id="8" name="Rectangle 2">
            <a:extLst>
              <a:ext uri="{FF2B5EF4-FFF2-40B4-BE49-F238E27FC236}">
                <a16:creationId xmlns:a16="http://schemas.microsoft.com/office/drawing/2014/main" id="{7018B58F-2123-4A12-A749-00140894580A}"/>
              </a:ext>
            </a:extLst>
          </p:cNvPr>
          <p:cNvSpPr txBox="1">
            <a:spLocks noChangeArrowheads="1"/>
          </p:cNvSpPr>
          <p:nvPr/>
        </p:nvSpPr>
        <p:spPr>
          <a:xfrm>
            <a:off x="1761873" y="163319"/>
            <a:ext cx="9753600" cy="547133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en-IN" altLang="en-US" sz="2800" u="sng" dirty="0"/>
              <a:t>2. Changes in Special Surrender Value (Contd.)</a:t>
            </a: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D38E2D75-AAEA-421E-AA82-D4309FAC1A5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0289941"/>
              </p:ext>
            </p:extLst>
          </p:nvPr>
        </p:nvGraphicFramePr>
        <p:xfrm>
          <a:off x="1882388" y="2623998"/>
          <a:ext cx="9852411" cy="37768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650631108"/>
      </p:ext>
    </p:extLst>
  </p:cSld>
  <p:clrMapOvr>
    <a:masterClrMapping/>
  </p:clrMapOvr>
</p:sld>
</file>

<file path=ppt/theme/theme1.xml><?xml version="1.0" encoding="utf-8"?>
<a:theme xmlns:a="http://schemas.openxmlformats.org/drawingml/2006/main" name="LifeConvBirm02">
  <a:themeElements>
    <a:clrScheme name="LifeConvBirm02.ppt 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CC66"/>
      </a:accent1>
      <a:accent2>
        <a:srgbClr val="0000FF"/>
      </a:accent2>
      <a:accent3>
        <a:srgbClr val="FFFFFF"/>
      </a:accent3>
      <a:accent4>
        <a:srgbClr val="000000"/>
      </a:accent4>
      <a:accent5>
        <a:srgbClr val="FFE2B8"/>
      </a:accent5>
      <a:accent6>
        <a:srgbClr val="0000E7"/>
      </a:accent6>
      <a:hlink>
        <a:srgbClr val="CC00CC"/>
      </a:hlink>
      <a:folHlink>
        <a:srgbClr val="C0C0C0"/>
      </a:folHlink>
    </a:clrScheme>
    <a:fontScheme name="LifeConvBirm02.ppt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LifeConvBirm02.pp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feConvBirm02.ppt 2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feConvBirm02.pp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feConvBirm02.ppt 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feConvBirm02.pp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feConvBirm02.pp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LifeConvBirm02.ppt 4">
    <a:dk1>
      <a:srgbClr val="000000"/>
    </a:dk1>
    <a:lt1>
      <a:srgbClr val="FFFFFF"/>
    </a:lt1>
    <a:dk2>
      <a:srgbClr val="000000"/>
    </a:dk2>
    <a:lt2>
      <a:srgbClr val="808080"/>
    </a:lt2>
    <a:accent1>
      <a:srgbClr val="FFCC66"/>
    </a:accent1>
    <a:accent2>
      <a:srgbClr val="0000FF"/>
    </a:accent2>
    <a:accent3>
      <a:srgbClr val="FFFFFF"/>
    </a:accent3>
    <a:accent4>
      <a:srgbClr val="000000"/>
    </a:accent4>
    <a:accent5>
      <a:srgbClr val="FFE2B8"/>
    </a:accent5>
    <a:accent6>
      <a:srgbClr val="0000E7"/>
    </a:accent6>
    <a:hlink>
      <a:srgbClr val="CC00CC"/>
    </a:hlink>
    <a:folHlink>
      <a:srgbClr val="C0C0C0"/>
    </a:folHlink>
  </a:clrScheme>
</a:themeOverride>
</file>

<file path=ppt/theme/themeOverride10.xml><?xml version="1.0" encoding="utf-8"?>
<a:themeOverride xmlns:a="http://schemas.openxmlformats.org/drawingml/2006/main">
  <a:clrScheme name="LifeConvBirm02.ppt 4">
    <a:dk1>
      <a:srgbClr val="000000"/>
    </a:dk1>
    <a:lt1>
      <a:srgbClr val="FFFFFF"/>
    </a:lt1>
    <a:dk2>
      <a:srgbClr val="000000"/>
    </a:dk2>
    <a:lt2>
      <a:srgbClr val="808080"/>
    </a:lt2>
    <a:accent1>
      <a:srgbClr val="FFCC66"/>
    </a:accent1>
    <a:accent2>
      <a:srgbClr val="0000FF"/>
    </a:accent2>
    <a:accent3>
      <a:srgbClr val="FFFFFF"/>
    </a:accent3>
    <a:accent4>
      <a:srgbClr val="000000"/>
    </a:accent4>
    <a:accent5>
      <a:srgbClr val="FFE2B8"/>
    </a:accent5>
    <a:accent6>
      <a:srgbClr val="0000E7"/>
    </a:accent6>
    <a:hlink>
      <a:srgbClr val="CC00CC"/>
    </a:hlink>
    <a:folHlink>
      <a:srgbClr val="C0C0C0"/>
    </a:folHlink>
  </a:clrScheme>
</a:themeOverride>
</file>

<file path=ppt/theme/themeOverride11.xml><?xml version="1.0" encoding="utf-8"?>
<a:themeOverride xmlns:a="http://schemas.openxmlformats.org/drawingml/2006/main">
  <a:clrScheme name="LifeConvBirm02.ppt 4">
    <a:dk1>
      <a:srgbClr val="000000"/>
    </a:dk1>
    <a:lt1>
      <a:srgbClr val="FFFFFF"/>
    </a:lt1>
    <a:dk2>
      <a:srgbClr val="000000"/>
    </a:dk2>
    <a:lt2>
      <a:srgbClr val="808080"/>
    </a:lt2>
    <a:accent1>
      <a:srgbClr val="FFCC66"/>
    </a:accent1>
    <a:accent2>
      <a:srgbClr val="0000FF"/>
    </a:accent2>
    <a:accent3>
      <a:srgbClr val="FFFFFF"/>
    </a:accent3>
    <a:accent4>
      <a:srgbClr val="000000"/>
    </a:accent4>
    <a:accent5>
      <a:srgbClr val="FFE2B8"/>
    </a:accent5>
    <a:accent6>
      <a:srgbClr val="0000E7"/>
    </a:accent6>
    <a:hlink>
      <a:srgbClr val="CC00CC"/>
    </a:hlink>
    <a:folHlink>
      <a:srgbClr val="C0C0C0"/>
    </a:folHlink>
  </a:clrScheme>
</a:themeOverride>
</file>

<file path=ppt/theme/themeOverride12.xml><?xml version="1.0" encoding="utf-8"?>
<a:themeOverride xmlns:a="http://schemas.openxmlformats.org/drawingml/2006/main">
  <a:clrScheme name="LifeConvBirm02.ppt 4">
    <a:dk1>
      <a:srgbClr val="000000"/>
    </a:dk1>
    <a:lt1>
      <a:srgbClr val="FFFFFF"/>
    </a:lt1>
    <a:dk2>
      <a:srgbClr val="000000"/>
    </a:dk2>
    <a:lt2>
      <a:srgbClr val="808080"/>
    </a:lt2>
    <a:accent1>
      <a:srgbClr val="FFCC66"/>
    </a:accent1>
    <a:accent2>
      <a:srgbClr val="0000FF"/>
    </a:accent2>
    <a:accent3>
      <a:srgbClr val="FFFFFF"/>
    </a:accent3>
    <a:accent4>
      <a:srgbClr val="000000"/>
    </a:accent4>
    <a:accent5>
      <a:srgbClr val="FFE2B8"/>
    </a:accent5>
    <a:accent6>
      <a:srgbClr val="0000E7"/>
    </a:accent6>
    <a:hlink>
      <a:srgbClr val="CC00CC"/>
    </a:hlink>
    <a:folHlink>
      <a:srgbClr val="C0C0C0"/>
    </a:folHlink>
  </a:clrScheme>
</a:themeOverride>
</file>

<file path=ppt/theme/themeOverride13.xml><?xml version="1.0" encoding="utf-8"?>
<a:themeOverride xmlns:a="http://schemas.openxmlformats.org/drawingml/2006/main">
  <a:clrScheme name="LifeConvBirm02.ppt 4">
    <a:dk1>
      <a:srgbClr val="000000"/>
    </a:dk1>
    <a:lt1>
      <a:srgbClr val="FFFFFF"/>
    </a:lt1>
    <a:dk2>
      <a:srgbClr val="000000"/>
    </a:dk2>
    <a:lt2>
      <a:srgbClr val="808080"/>
    </a:lt2>
    <a:accent1>
      <a:srgbClr val="FFCC66"/>
    </a:accent1>
    <a:accent2>
      <a:srgbClr val="0000FF"/>
    </a:accent2>
    <a:accent3>
      <a:srgbClr val="FFFFFF"/>
    </a:accent3>
    <a:accent4>
      <a:srgbClr val="000000"/>
    </a:accent4>
    <a:accent5>
      <a:srgbClr val="FFE2B8"/>
    </a:accent5>
    <a:accent6>
      <a:srgbClr val="0000E7"/>
    </a:accent6>
    <a:hlink>
      <a:srgbClr val="CC00CC"/>
    </a:hlink>
    <a:folHlink>
      <a:srgbClr val="C0C0C0"/>
    </a:folHlink>
  </a:clrScheme>
</a:themeOverride>
</file>

<file path=ppt/theme/themeOverride14.xml><?xml version="1.0" encoding="utf-8"?>
<a:themeOverride xmlns:a="http://schemas.openxmlformats.org/drawingml/2006/main">
  <a:clrScheme name="LifeConvBirm02.ppt 4">
    <a:dk1>
      <a:srgbClr val="000000"/>
    </a:dk1>
    <a:lt1>
      <a:srgbClr val="FFFFFF"/>
    </a:lt1>
    <a:dk2>
      <a:srgbClr val="000000"/>
    </a:dk2>
    <a:lt2>
      <a:srgbClr val="808080"/>
    </a:lt2>
    <a:accent1>
      <a:srgbClr val="FFCC66"/>
    </a:accent1>
    <a:accent2>
      <a:srgbClr val="0000FF"/>
    </a:accent2>
    <a:accent3>
      <a:srgbClr val="FFFFFF"/>
    </a:accent3>
    <a:accent4>
      <a:srgbClr val="000000"/>
    </a:accent4>
    <a:accent5>
      <a:srgbClr val="FFE2B8"/>
    </a:accent5>
    <a:accent6>
      <a:srgbClr val="0000E7"/>
    </a:accent6>
    <a:hlink>
      <a:srgbClr val="CC00CC"/>
    </a:hlink>
    <a:folHlink>
      <a:srgbClr val="C0C0C0"/>
    </a:folHlink>
  </a:clrScheme>
</a:themeOverride>
</file>

<file path=ppt/theme/themeOverride15.xml><?xml version="1.0" encoding="utf-8"?>
<a:themeOverride xmlns:a="http://schemas.openxmlformats.org/drawingml/2006/main">
  <a:clrScheme name="LifeConvBirm02.ppt 4">
    <a:dk1>
      <a:srgbClr val="000000"/>
    </a:dk1>
    <a:lt1>
      <a:srgbClr val="FFFFFF"/>
    </a:lt1>
    <a:dk2>
      <a:srgbClr val="000000"/>
    </a:dk2>
    <a:lt2>
      <a:srgbClr val="808080"/>
    </a:lt2>
    <a:accent1>
      <a:srgbClr val="FFCC66"/>
    </a:accent1>
    <a:accent2>
      <a:srgbClr val="0000FF"/>
    </a:accent2>
    <a:accent3>
      <a:srgbClr val="FFFFFF"/>
    </a:accent3>
    <a:accent4>
      <a:srgbClr val="000000"/>
    </a:accent4>
    <a:accent5>
      <a:srgbClr val="FFE2B8"/>
    </a:accent5>
    <a:accent6>
      <a:srgbClr val="0000E7"/>
    </a:accent6>
    <a:hlink>
      <a:srgbClr val="CC00CC"/>
    </a:hlink>
    <a:folHlink>
      <a:srgbClr val="C0C0C0"/>
    </a:folHlink>
  </a:clrScheme>
</a:themeOverride>
</file>

<file path=ppt/theme/themeOverride16.xml><?xml version="1.0" encoding="utf-8"?>
<a:themeOverride xmlns:a="http://schemas.openxmlformats.org/drawingml/2006/main">
  <a:clrScheme name="LifeConvBirm02.ppt 4">
    <a:dk1>
      <a:srgbClr val="000000"/>
    </a:dk1>
    <a:lt1>
      <a:srgbClr val="FFFFFF"/>
    </a:lt1>
    <a:dk2>
      <a:srgbClr val="000000"/>
    </a:dk2>
    <a:lt2>
      <a:srgbClr val="808080"/>
    </a:lt2>
    <a:accent1>
      <a:srgbClr val="FFCC66"/>
    </a:accent1>
    <a:accent2>
      <a:srgbClr val="0000FF"/>
    </a:accent2>
    <a:accent3>
      <a:srgbClr val="FFFFFF"/>
    </a:accent3>
    <a:accent4>
      <a:srgbClr val="000000"/>
    </a:accent4>
    <a:accent5>
      <a:srgbClr val="FFE2B8"/>
    </a:accent5>
    <a:accent6>
      <a:srgbClr val="0000E7"/>
    </a:accent6>
    <a:hlink>
      <a:srgbClr val="CC00CC"/>
    </a:hlink>
    <a:folHlink>
      <a:srgbClr val="C0C0C0"/>
    </a:folHlink>
  </a:clrScheme>
</a:themeOverride>
</file>

<file path=ppt/theme/themeOverride17.xml><?xml version="1.0" encoding="utf-8"?>
<a:themeOverride xmlns:a="http://schemas.openxmlformats.org/drawingml/2006/main">
  <a:clrScheme name="LifeConvBirm02.ppt 4">
    <a:dk1>
      <a:srgbClr val="000000"/>
    </a:dk1>
    <a:lt1>
      <a:srgbClr val="FFFFFF"/>
    </a:lt1>
    <a:dk2>
      <a:srgbClr val="000000"/>
    </a:dk2>
    <a:lt2>
      <a:srgbClr val="808080"/>
    </a:lt2>
    <a:accent1>
      <a:srgbClr val="FFCC66"/>
    </a:accent1>
    <a:accent2>
      <a:srgbClr val="0000FF"/>
    </a:accent2>
    <a:accent3>
      <a:srgbClr val="FFFFFF"/>
    </a:accent3>
    <a:accent4>
      <a:srgbClr val="000000"/>
    </a:accent4>
    <a:accent5>
      <a:srgbClr val="FFE2B8"/>
    </a:accent5>
    <a:accent6>
      <a:srgbClr val="0000E7"/>
    </a:accent6>
    <a:hlink>
      <a:srgbClr val="CC00CC"/>
    </a:hlink>
    <a:folHlink>
      <a:srgbClr val="C0C0C0"/>
    </a:folHlink>
  </a:clrScheme>
</a:themeOverride>
</file>

<file path=ppt/theme/themeOverride18.xml><?xml version="1.0" encoding="utf-8"?>
<a:themeOverride xmlns:a="http://schemas.openxmlformats.org/drawingml/2006/main">
  <a:clrScheme name="LifeConvBirm02.ppt 4">
    <a:dk1>
      <a:srgbClr val="000000"/>
    </a:dk1>
    <a:lt1>
      <a:srgbClr val="FFFFFF"/>
    </a:lt1>
    <a:dk2>
      <a:srgbClr val="000000"/>
    </a:dk2>
    <a:lt2>
      <a:srgbClr val="808080"/>
    </a:lt2>
    <a:accent1>
      <a:srgbClr val="FFCC66"/>
    </a:accent1>
    <a:accent2>
      <a:srgbClr val="0000FF"/>
    </a:accent2>
    <a:accent3>
      <a:srgbClr val="FFFFFF"/>
    </a:accent3>
    <a:accent4>
      <a:srgbClr val="000000"/>
    </a:accent4>
    <a:accent5>
      <a:srgbClr val="FFE2B8"/>
    </a:accent5>
    <a:accent6>
      <a:srgbClr val="0000E7"/>
    </a:accent6>
    <a:hlink>
      <a:srgbClr val="CC00CC"/>
    </a:hlink>
    <a:folHlink>
      <a:srgbClr val="C0C0C0"/>
    </a:folHlink>
  </a:clrScheme>
</a:themeOverride>
</file>

<file path=ppt/theme/themeOverride19.xml><?xml version="1.0" encoding="utf-8"?>
<a:themeOverride xmlns:a="http://schemas.openxmlformats.org/drawingml/2006/main">
  <a:clrScheme name="LifeConvBirm02.ppt 4">
    <a:dk1>
      <a:srgbClr val="000000"/>
    </a:dk1>
    <a:lt1>
      <a:srgbClr val="FFFFFF"/>
    </a:lt1>
    <a:dk2>
      <a:srgbClr val="000000"/>
    </a:dk2>
    <a:lt2>
      <a:srgbClr val="808080"/>
    </a:lt2>
    <a:accent1>
      <a:srgbClr val="FFCC66"/>
    </a:accent1>
    <a:accent2>
      <a:srgbClr val="0000FF"/>
    </a:accent2>
    <a:accent3>
      <a:srgbClr val="FFFFFF"/>
    </a:accent3>
    <a:accent4>
      <a:srgbClr val="000000"/>
    </a:accent4>
    <a:accent5>
      <a:srgbClr val="FFE2B8"/>
    </a:accent5>
    <a:accent6>
      <a:srgbClr val="0000E7"/>
    </a:accent6>
    <a:hlink>
      <a:srgbClr val="CC00CC"/>
    </a:hlink>
    <a:folHlink>
      <a:srgbClr val="C0C0C0"/>
    </a:folHlink>
  </a:clrScheme>
</a:themeOverride>
</file>

<file path=ppt/theme/themeOverride2.xml><?xml version="1.0" encoding="utf-8"?>
<a:themeOverride xmlns:a="http://schemas.openxmlformats.org/drawingml/2006/main">
  <a:clrScheme name="LifeConvBirm02.ppt 4">
    <a:dk1>
      <a:srgbClr val="000000"/>
    </a:dk1>
    <a:lt1>
      <a:srgbClr val="FFFFFF"/>
    </a:lt1>
    <a:dk2>
      <a:srgbClr val="000000"/>
    </a:dk2>
    <a:lt2>
      <a:srgbClr val="808080"/>
    </a:lt2>
    <a:accent1>
      <a:srgbClr val="FFCC66"/>
    </a:accent1>
    <a:accent2>
      <a:srgbClr val="0000FF"/>
    </a:accent2>
    <a:accent3>
      <a:srgbClr val="FFFFFF"/>
    </a:accent3>
    <a:accent4>
      <a:srgbClr val="000000"/>
    </a:accent4>
    <a:accent5>
      <a:srgbClr val="FFE2B8"/>
    </a:accent5>
    <a:accent6>
      <a:srgbClr val="0000E7"/>
    </a:accent6>
    <a:hlink>
      <a:srgbClr val="CC00CC"/>
    </a:hlink>
    <a:folHlink>
      <a:srgbClr val="C0C0C0"/>
    </a:folHlink>
  </a:clrScheme>
</a:themeOverride>
</file>

<file path=ppt/theme/themeOverride20.xml><?xml version="1.0" encoding="utf-8"?>
<a:themeOverride xmlns:a="http://schemas.openxmlformats.org/drawingml/2006/main">
  <a:clrScheme name="LifeConvBirm02.ppt 4">
    <a:dk1>
      <a:srgbClr val="000000"/>
    </a:dk1>
    <a:lt1>
      <a:srgbClr val="FFFFFF"/>
    </a:lt1>
    <a:dk2>
      <a:srgbClr val="000000"/>
    </a:dk2>
    <a:lt2>
      <a:srgbClr val="808080"/>
    </a:lt2>
    <a:accent1>
      <a:srgbClr val="FFCC66"/>
    </a:accent1>
    <a:accent2>
      <a:srgbClr val="0000FF"/>
    </a:accent2>
    <a:accent3>
      <a:srgbClr val="FFFFFF"/>
    </a:accent3>
    <a:accent4>
      <a:srgbClr val="000000"/>
    </a:accent4>
    <a:accent5>
      <a:srgbClr val="FFE2B8"/>
    </a:accent5>
    <a:accent6>
      <a:srgbClr val="0000E7"/>
    </a:accent6>
    <a:hlink>
      <a:srgbClr val="CC00CC"/>
    </a:hlink>
    <a:folHlink>
      <a:srgbClr val="C0C0C0"/>
    </a:folHlink>
  </a:clrScheme>
</a:themeOverride>
</file>

<file path=ppt/theme/themeOverride21.xml><?xml version="1.0" encoding="utf-8"?>
<a:themeOverride xmlns:a="http://schemas.openxmlformats.org/drawingml/2006/main">
  <a:clrScheme name="LifeConvBirm02.ppt 4">
    <a:dk1>
      <a:srgbClr val="000000"/>
    </a:dk1>
    <a:lt1>
      <a:srgbClr val="FFFFFF"/>
    </a:lt1>
    <a:dk2>
      <a:srgbClr val="000000"/>
    </a:dk2>
    <a:lt2>
      <a:srgbClr val="808080"/>
    </a:lt2>
    <a:accent1>
      <a:srgbClr val="FFCC66"/>
    </a:accent1>
    <a:accent2>
      <a:srgbClr val="0000FF"/>
    </a:accent2>
    <a:accent3>
      <a:srgbClr val="FFFFFF"/>
    </a:accent3>
    <a:accent4>
      <a:srgbClr val="000000"/>
    </a:accent4>
    <a:accent5>
      <a:srgbClr val="FFE2B8"/>
    </a:accent5>
    <a:accent6>
      <a:srgbClr val="0000E7"/>
    </a:accent6>
    <a:hlink>
      <a:srgbClr val="CC00CC"/>
    </a:hlink>
    <a:folHlink>
      <a:srgbClr val="C0C0C0"/>
    </a:folHlink>
  </a:clrScheme>
</a:themeOverride>
</file>

<file path=ppt/theme/themeOverride22.xml><?xml version="1.0" encoding="utf-8"?>
<a:themeOverride xmlns:a="http://schemas.openxmlformats.org/drawingml/2006/main">
  <a:clrScheme name="LifeConvBirm02.ppt 4">
    <a:dk1>
      <a:srgbClr val="000000"/>
    </a:dk1>
    <a:lt1>
      <a:srgbClr val="FFFFFF"/>
    </a:lt1>
    <a:dk2>
      <a:srgbClr val="000000"/>
    </a:dk2>
    <a:lt2>
      <a:srgbClr val="808080"/>
    </a:lt2>
    <a:accent1>
      <a:srgbClr val="FFCC66"/>
    </a:accent1>
    <a:accent2>
      <a:srgbClr val="0000FF"/>
    </a:accent2>
    <a:accent3>
      <a:srgbClr val="FFFFFF"/>
    </a:accent3>
    <a:accent4>
      <a:srgbClr val="000000"/>
    </a:accent4>
    <a:accent5>
      <a:srgbClr val="FFE2B8"/>
    </a:accent5>
    <a:accent6>
      <a:srgbClr val="0000E7"/>
    </a:accent6>
    <a:hlink>
      <a:srgbClr val="CC00CC"/>
    </a:hlink>
    <a:folHlink>
      <a:srgbClr val="C0C0C0"/>
    </a:folHlink>
  </a:clrScheme>
</a:themeOverride>
</file>

<file path=ppt/theme/themeOverride23.xml><?xml version="1.0" encoding="utf-8"?>
<a:themeOverride xmlns:a="http://schemas.openxmlformats.org/drawingml/2006/main">
  <a:clrScheme name="LifeConvBirm02.ppt 4">
    <a:dk1>
      <a:srgbClr val="000000"/>
    </a:dk1>
    <a:lt1>
      <a:srgbClr val="FFFFFF"/>
    </a:lt1>
    <a:dk2>
      <a:srgbClr val="000000"/>
    </a:dk2>
    <a:lt2>
      <a:srgbClr val="808080"/>
    </a:lt2>
    <a:accent1>
      <a:srgbClr val="FFCC66"/>
    </a:accent1>
    <a:accent2>
      <a:srgbClr val="0000FF"/>
    </a:accent2>
    <a:accent3>
      <a:srgbClr val="FFFFFF"/>
    </a:accent3>
    <a:accent4>
      <a:srgbClr val="000000"/>
    </a:accent4>
    <a:accent5>
      <a:srgbClr val="FFE2B8"/>
    </a:accent5>
    <a:accent6>
      <a:srgbClr val="0000E7"/>
    </a:accent6>
    <a:hlink>
      <a:srgbClr val="CC00CC"/>
    </a:hlink>
    <a:folHlink>
      <a:srgbClr val="C0C0C0"/>
    </a:folHlink>
  </a:clrScheme>
</a:themeOverride>
</file>

<file path=ppt/theme/themeOverride24.xml><?xml version="1.0" encoding="utf-8"?>
<a:themeOverride xmlns:a="http://schemas.openxmlformats.org/drawingml/2006/main">
  <a:clrScheme name="LifeConvBirm02.ppt 4">
    <a:dk1>
      <a:srgbClr val="000000"/>
    </a:dk1>
    <a:lt1>
      <a:srgbClr val="FFFFFF"/>
    </a:lt1>
    <a:dk2>
      <a:srgbClr val="000000"/>
    </a:dk2>
    <a:lt2>
      <a:srgbClr val="808080"/>
    </a:lt2>
    <a:accent1>
      <a:srgbClr val="FFCC66"/>
    </a:accent1>
    <a:accent2>
      <a:srgbClr val="0000FF"/>
    </a:accent2>
    <a:accent3>
      <a:srgbClr val="FFFFFF"/>
    </a:accent3>
    <a:accent4>
      <a:srgbClr val="000000"/>
    </a:accent4>
    <a:accent5>
      <a:srgbClr val="FFE2B8"/>
    </a:accent5>
    <a:accent6>
      <a:srgbClr val="0000E7"/>
    </a:accent6>
    <a:hlink>
      <a:srgbClr val="CC00CC"/>
    </a:hlink>
    <a:folHlink>
      <a:srgbClr val="C0C0C0"/>
    </a:folHlink>
  </a:clrScheme>
</a:themeOverride>
</file>

<file path=ppt/theme/themeOverride25.xml><?xml version="1.0" encoding="utf-8"?>
<a:themeOverride xmlns:a="http://schemas.openxmlformats.org/drawingml/2006/main">
  <a:clrScheme name="LifeConvBirm02.ppt 4">
    <a:dk1>
      <a:srgbClr val="000000"/>
    </a:dk1>
    <a:lt1>
      <a:srgbClr val="FFFFFF"/>
    </a:lt1>
    <a:dk2>
      <a:srgbClr val="000000"/>
    </a:dk2>
    <a:lt2>
      <a:srgbClr val="808080"/>
    </a:lt2>
    <a:accent1>
      <a:srgbClr val="FFCC66"/>
    </a:accent1>
    <a:accent2>
      <a:srgbClr val="0000FF"/>
    </a:accent2>
    <a:accent3>
      <a:srgbClr val="FFFFFF"/>
    </a:accent3>
    <a:accent4>
      <a:srgbClr val="000000"/>
    </a:accent4>
    <a:accent5>
      <a:srgbClr val="FFE2B8"/>
    </a:accent5>
    <a:accent6>
      <a:srgbClr val="0000E7"/>
    </a:accent6>
    <a:hlink>
      <a:srgbClr val="CC00CC"/>
    </a:hlink>
    <a:folHlink>
      <a:srgbClr val="C0C0C0"/>
    </a:folHlink>
  </a:clrScheme>
</a:themeOverride>
</file>

<file path=ppt/theme/themeOverride26.xml><?xml version="1.0" encoding="utf-8"?>
<a:themeOverride xmlns:a="http://schemas.openxmlformats.org/drawingml/2006/main">
  <a:clrScheme name="LifeConvBirm02.ppt 4">
    <a:dk1>
      <a:srgbClr val="000000"/>
    </a:dk1>
    <a:lt1>
      <a:srgbClr val="FFFFFF"/>
    </a:lt1>
    <a:dk2>
      <a:srgbClr val="000000"/>
    </a:dk2>
    <a:lt2>
      <a:srgbClr val="808080"/>
    </a:lt2>
    <a:accent1>
      <a:srgbClr val="FFCC66"/>
    </a:accent1>
    <a:accent2>
      <a:srgbClr val="0000FF"/>
    </a:accent2>
    <a:accent3>
      <a:srgbClr val="FFFFFF"/>
    </a:accent3>
    <a:accent4>
      <a:srgbClr val="000000"/>
    </a:accent4>
    <a:accent5>
      <a:srgbClr val="FFE2B8"/>
    </a:accent5>
    <a:accent6>
      <a:srgbClr val="0000E7"/>
    </a:accent6>
    <a:hlink>
      <a:srgbClr val="CC00CC"/>
    </a:hlink>
    <a:folHlink>
      <a:srgbClr val="C0C0C0"/>
    </a:folHlink>
  </a:clrScheme>
</a:themeOverride>
</file>

<file path=ppt/theme/themeOverride3.xml><?xml version="1.0" encoding="utf-8"?>
<a:themeOverride xmlns:a="http://schemas.openxmlformats.org/drawingml/2006/main">
  <a:clrScheme name="LifeConvBirm02.ppt 4">
    <a:dk1>
      <a:srgbClr val="000000"/>
    </a:dk1>
    <a:lt1>
      <a:srgbClr val="FFFFFF"/>
    </a:lt1>
    <a:dk2>
      <a:srgbClr val="000000"/>
    </a:dk2>
    <a:lt2>
      <a:srgbClr val="808080"/>
    </a:lt2>
    <a:accent1>
      <a:srgbClr val="FFCC66"/>
    </a:accent1>
    <a:accent2>
      <a:srgbClr val="0000FF"/>
    </a:accent2>
    <a:accent3>
      <a:srgbClr val="FFFFFF"/>
    </a:accent3>
    <a:accent4>
      <a:srgbClr val="000000"/>
    </a:accent4>
    <a:accent5>
      <a:srgbClr val="FFE2B8"/>
    </a:accent5>
    <a:accent6>
      <a:srgbClr val="0000E7"/>
    </a:accent6>
    <a:hlink>
      <a:srgbClr val="CC00CC"/>
    </a:hlink>
    <a:folHlink>
      <a:srgbClr val="C0C0C0"/>
    </a:folHlink>
  </a:clrScheme>
</a:themeOverride>
</file>

<file path=ppt/theme/themeOverride4.xml><?xml version="1.0" encoding="utf-8"?>
<a:themeOverride xmlns:a="http://schemas.openxmlformats.org/drawingml/2006/main">
  <a:clrScheme name="LifeConvBirm02.ppt 4">
    <a:dk1>
      <a:srgbClr val="000000"/>
    </a:dk1>
    <a:lt1>
      <a:srgbClr val="FFFFFF"/>
    </a:lt1>
    <a:dk2>
      <a:srgbClr val="000000"/>
    </a:dk2>
    <a:lt2>
      <a:srgbClr val="808080"/>
    </a:lt2>
    <a:accent1>
      <a:srgbClr val="FFCC66"/>
    </a:accent1>
    <a:accent2>
      <a:srgbClr val="0000FF"/>
    </a:accent2>
    <a:accent3>
      <a:srgbClr val="FFFFFF"/>
    </a:accent3>
    <a:accent4>
      <a:srgbClr val="000000"/>
    </a:accent4>
    <a:accent5>
      <a:srgbClr val="FFE2B8"/>
    </a:accent5>
    <a:accent6>
      <a:srgbClr val="0000E7"/>
    </a:accent6>
    <a:hlink>
      <a:srgbClr val="CC00CC"/>
    </a:hlink>
    <a:folHlink>
      <a:srgbClr val="C0C0C0"/>
    </a:folHlink>
  </a:clrScheme>
</a:themeOverride>
</file>

<file path=ppt/theme/themeOverride5.xml><?xml version="1.0" encoding="utf-8"?>
<a:themeOverride xmlns:a="http://schemas.openxmlformats.org/drawingml/2006/main">
  <a:clrScheme name="LifeConvBirm02.ppt 4">
    <a:dk1>
      <a:srgbClr val="000000"/>
    </a:dk1>
    <a:lt1>
      <a:srgbClr val="FFFFFF"/>
    </a:lt1>
    <a:dk2>
      <a:srgbClr val="000000"/>
    </a:dk2>
    <a:lt2>
      <a:srgbClr val="808080"/>
    </a:lt2>
    <a:accent1>
      <a:srgbClr val="FFCC66"/>
    </a:accent1>
    <a:accent2>
      <a:srgbClr val="0000FF"/>
    </a:accent2>
    <a:accent3>
      <a:srgbClr val="FFFFFF"/>
    </a:accent3>
    <a:accent4>
      <a:srgbClr val="000000"/>
    </a:accent4>
    <a:accent5>
      <a:srgbClr val="FFE2B8"/>
    </a:accent5>
    <a:accent6>
      <a:srgbClr val="0000E7"/>
    </a:accent6>
    <a:hlink>
      <a:srgbClr val="CC00CC"/>
    </a:hlink>
    <a:folHlink>
      <a:srgbClr val="C0C0C0"/>
    </a:folHlink>
  </a:clrScheme>
</a:themeOverride>
</file>

<file path=ppt/theme/themeOverride6.xml><?xml version="1.0" encoding="utf-8"?>
<a:themeOverride xmlns:a="http://schemas.openxmlformats.org/drawingml/2006/main">
  <a:clrScheme name="LifeConvBirm02.ppt 4">
    <a:dk1>
      <a:srgbClr val="000000"/>
    </a:dk1>
    <a:lt1>
      <a:srgbClr val="FFFFFF"/>
    </a:lt1>
    <a:dk2>
      <a:srgbClr val="000000"/>
    </a:dk2>
    <a:lt2>
      <a:srgbClr val="808080"/>
    </a:lt2>
    <a:accent1>
      <a:srgbClr val="FFCC66"/>
    </a:accent1>
    <a:accent2>
      <a:srgbClr val="0000FF"/>
    </a:accent2>
    <a:accent3>
      <a:srgbClr val="FFFFFF"/>
    </a:accent3>
    <a:accent4>
      <a:srgbClr val="000000"/>
    </a:accent4>
    <a:accent5>
      <a:srgbClr val="FFE2B8"/>
    </a:accent5>
    <a:accent6>
      <a:srgbClr val="0000E7"/>
    </a:accent6>
    <a:hlink>
      <a:srgbClr val="CC00CC"/>
    </a:hlink>
    <a:folHlink>
      <a:srgbClr val="C0C0C0"/>
    </a:folHlink>
  </a:clrScheme>
</a:themeOverride>
</file>

<file path=ppt/theme/themeOverride7.xml><?xml version="1.0" encoding="utf-8"?>
<a:themeOverride xmlns:a="http://schemas.openxmlformats.org/drawingml/2006/main">
  <a:clrScheme name="LifeConvBirm02.ppt 4">
    <a:dk1>
      <a:srgbClr val="000000"/>
    </a:dk1>
    <a:lt1>
      <a:srgbClr val="FFFFFF"/>
    </a:lt1>
    <a:dk2>
      <a:srgbClr val="000000"/>
    </a:dk2>
    <a:lt2>
      <a:srgbClr val="808080"/>
    </a:lt2>
    <a:accent1>
      <a:srgbClr val="FFCC66"/>
    </a:accent1>
    <a:accent2>
      <a:srgbClr val="0000FF"/>
    </a:accent2>
    <a:accent3>
      <a:srgbClr val="FFFFFF"/>
    </a:accent3>
    <a:accent4>
      <a:srgbClr val="000000"/>
    </a:accent4>
    <a:accent5>
      <a:srgbClr val="FFE2B8"/>
    </a:accent5>
    <a:accent6>
      <a:srgbClr val="0000E7"/>
    </a:accent6>
    <a:hlink>
      <a:srgbClr val="CC00CC"/>
    </a:hlink>
    <a:folHlink>
      <a:srgbClr val="C0C0C0"/>
    </a:folHlink>
  </a:clrScheme>
</a:themeOverride>
</file>

<file path=ppt/theme/themeOverride8.xml><?xml version="1.0" encoding="utf-8"?>
<a:themeOverride xmlns:a="http://schemas.openxmlformats.org/drawingml/2006/main">
  <a:clrScheme name="LifeConvBirm02.ppt 4">
    <a:dk1>
      <a:srgbClr val="000000"/>
    </a:dk1>
    <a:lt1>
      <a:srgbClr val="FFFFFF"/>
    </a:lt1>
    <a:dk2>
      <a:srgbClr val="000000"/>
    </a:dk2>
    <a:lt2>
      <a:srgbClr val="808080"/>
    </a:lt2>
    <a:accent1>
      <a:srgbClr val="FFCC66"/>
    </a:accent1>
    <a:accent2>
      <a:srgbClr val="0000FF"/>
    </a:accent2>
    <a:accent3>
      <a:srgbClr val="FFFFFF"/>
    </a:accent3>
    <a:accent4>
      <a:srgbClr val="000000"/>
    </a:accent4>
    <a:accent5>
      <a:srgbClr val="FFE2B8"/>
    </a:accent5>
    <a:accent6>
      <a:srgbClr val="0000E7"/>
    </a:accent6>
    <a:hlink>
      <a:srgbClr val="CC00CC"/>
    </a:hlink>
    <a:folHlink>
      <a:srgbClr val="C0C0C0"/>
    </a:folHlink>
  </a:clrScheme>
</a:themeOverride>
</file>

<file path=ppt/theme/themeOverride9.xml><?xml version="1.0" encoding="utf-8"?>
<a:themeOverride xmlns:a="http://schemas.openxmlformats.org/drawingml/2006/main">
  <a:clrScheme name="LifeConvBirm02.ppt 4">
    <a:dk1>
      <a:srgbClr val="000000"/>
    </a:dk1>
    <a:lt1>
      <a:srgbClr val="FFFFFF"/>
    </a:lt1>
    <a:dk2>
      <a:srgbClr val="000000"/>
    </a:dk2>
    <a:lt2>
      <a:srgbClr val="808080"/>
    </a:lt2>
    <a:accent1>
      <a:srgbClr val="FFCC66"/>
    </a:accent1>
    <a:accent2>
      <a:srgbClr val="0000FF"/>
    </a:accent2>
    <a:accent3>
      <a:srgbClr val="FFFFFF"/>
    </a:accent3>
    <a:accent4>
      <a:srgbClr val="000000"/>
    </a:accent4>
    <a:accent5>
      <a:srgbClr val="FFE2B8"/>
    </a:accent5>
    <a:accent6>
      <a:srgbClr val="0000E7"/>
    </a:accent6>
    <a:hlink>
      <a:srgbClr val="CC00CC"/>
    </a:hlink>
    <a:folHlink>
      <a:srgbClr val="C0C0C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1AEE6B715A08048ADEE35852ECB6708" ma:contentTypeVersion="17" ma:contentTypeDescription="Create a new document." ma:contentTypeScope="" ma:versionID="eabd2f7a000823dd6d283e94be747a35">
  <xsd:schema xmlns:xsd="http://www.w3.org/2001/XMLSchema" xmlns:xs="http://www.w3.org/2001/XMLSchema" xmlns:p="http://schemas.microsoft.com/office/2006/metadata/properties" xmlns:ns1="http://schemas.microsoft.com/sharepoint/v3" xmlns:ns2="2e62f9a1-6b4f-4142-a286-d5cd9a077995" xmlns:ns3="63ff88a5-1261-4e69-af65-167208e56433" targetNamespace="http://schemas.microsoft.com/office/2006/metadata/properties" ma:root="true" ma:fieldsID="715fc5da451e388b10589bd6a8a0a276" ns1:_="" ns2:_="" ns3:_="">
    <xsd:import namespace="http://schemas.microsoft.com/sharepoint/v3"/>
    <xsd:import namespace="2e62f9a1-6b4f-4142-a286-d5cd9a077995"/>
    <xsd:import namespace="63ff88a5-1261-4e69-af65-167208e564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1:_ip_UnifiedCompliancePolicyProperties" minOccurs="0"/>
                <xsd:element ref="ns1:_ip_UnifiedCompliancePolicyUIAc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e62f9a1-6b4f-4142-a286-d5cd9a07799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790f828-4d96-4d10-bc53-6c3febba0be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3ff88a5-1261-4e69-af65-167208e5643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416b6dbd-2851-4f6f-aa81-2e158a887d45}" ma:internalName="TaxCatchAll" ma:showField="CatchAllData" ma:web="63ff88a5-1261-4e69-af65-167208e564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TaxCatchAll xmlns="63ff88a5-1261-4e69-af65-167208e56433" xsi:nil="true"/>
    <_ip_UnifiedCompliancePolicyProperties xmlns="http://schemas.microsoft.com/sharepoint/v3" xsi:nil="true"/>
    <lcf76f155ced4ddcb4097134ff3c332f xmlns="2e62f9a1-6b4f-4142-a286-d5cd9a077995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907A46D-58CC-401E-81D0-7253D3CC5D32}"/>
</file>

<file path=customXml/itemProps2.xml><?xml version="1.0" encoding="utf-8"?>
<ds:datastoreItem xmlns:ds="http://schemas.openxmlformats.org/officeDocument/2006/customXml" ds:itemID="{639AF4A4-B8C6-411F-AB11-3726AADE72D9}"/>
</file>

<file path=customXml/itemProps3.xml><?xml version="1.0" encoding="utf-8"?>
<ds:datastoreItem xmlns:ds="http://schemas.openxmlformats.org/officeDocument/2006/customXml" ds:itemID="{086AC679-DB44-43BB-ADEB-A05F2CE7ED85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2107</TotalTime>
  <Words>2882</Words>
  <Application>Microsoft Office PowerPoint</Application>
  <PresentationFormat>Widescreen</PresentationFormat>
  <Paragraphs>444</Paragraphs>
  <Slides>39</Slides>
  <Notes>37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9" baseType="lpstr">
      <vt:lpstr>Arial</vt:lpstr>
      <vt:lpstr>Bahamas</vt:lpstr>
      <vt:lpstr>Calibri</vt:lpstr>
      <vt:lpstr>Garamond</vt:lpstr>
      <vt:lpstr>Noto Sans Symbols</vt:lpstr>
      <vt:lpstr>Times New Roman</vt:lpstr>
      <vt:lpstr>Trebuchet MS</vt:lpstr>
      <vt:lpstr>Verdana</vt:lpstr>
      <vt:lpstr>Wingdings</vt:lpstr>
      <vt:lpstr>LifeConvBirm02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Aparajita Mitra</dc:creator>
  <cp:lastModifiedBy>Srushti Shah</cp:lastModifiedBy>
  <cp:revision>259</cp:revision>
  <dcterms:created xsi:type="dcterms:W3CDTF">2011-07-20T12:11:57Z</dcterms:created>
  <dcterms:modified xsi:type="dcterms:W3CDTF">2024-12-14T05:52:12Z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0x01010021AEE6B715A08048ADEE35852ECB6708</vt:lpwstr>
  </property>
</Properties>
</file>