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drawings/drawing1.xml" ContentType="application/vnd.openxmlformats-officedocument.drawingml.chartshapes+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1.xml" ContentType="application/vnd.openxmlformats-officedocument.drawingml.diagramData+xml"/>
  <Override PartName="/ppt/presentation.xml" ContentType="application/vnd.openxmlformats-officedocument.presentationml.presentation.main+xml"/>
  <Override PartName="/ppt/slides/slide8.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3.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24.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31.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2.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30.xml" ContentType="application/vnd.openxmlformats-officedocument.presentationml.slide+xml"/>
  <Override PartName="/ppt/slideLayouts/slideLayout4.xml" ContentType="application/vnd.openxmlformats-officedocument.presentationml.slideLayout+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5.xml" ContentType="application/vnd.openxmlformats-officedocument.presentationml.notesSlide+xml"/>
  <Override PartName="/ppt/notesSlides/notesSlide23.xml" ContentType="application/vnd.openxmlformats-officedocument.presentationml.notesSlide+xml"/>
  <Override PartName="/ppt/slideMasters/slideMaster1.xml" ContentType="application/vnd.openxmlformats-officedocument.presentationml.slideMaster+xml"/>
  <Override PartName="/ppt/notesSlides/notesSlide9.xml" ContentType="application/vnd.openxmlformats-officedocument.presentationml.notesSlide+xml"/>
  <Override PartName="/ppt/notesSlides/notesSlide19.xml" ContentType="application/vnd.openxmlformats-officedocument.presentationml.notes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20.xml" ContentType="application/vnd.openxmlformats-officedocument.presentationml.notes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notesSlides/notesSlide15.xml" ContentType="application/vnd.openxmlformats-officedocument.presentationml.notesSlide+xml"/>
  <Override PartName="/ppt/notesSlides/notesSlide18.xml" ContentType="application/vnd.openxmlformats-officedocument.presentationml.notes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7.xml" ContentType="application/vnd.openxmlformats-officedocument.presentationml.notesSlide+xml"/>
  <Override PartName="/ppt/notesSlides/notesSlide16.xml" ContentType="application/vnd.openxmlformats-officedocument.presentationml.notesSlide+xml"/>
  <Override PartName="/ppt/notesSlides/notesSlide4.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10.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notesSlides/notesSlide3.xml" ContentType="application/vnd.openxmlformats-officedocument.presentationml.notesSlide+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layout1.xml" ContentType="application/vnd.openxmlformats-officedocument.drawingml.diagramLayout+xml"/>
  <Override PartName="/ppt/theme/themeOverride18.xml" ContentType="application/vnd.openxmlformats-officedocument.themeOverride+xml"/>
  <Override PartName="/ppt/theme/themeOverride7.xml" ContentType="application/vnd.openxmlformats-officedocument.themeOverride+xml"/>
  <Override PartName="/ppt/charts/chart3.xml" ContentType="application/vnd.openxmlformats-officedocument.drawingml.chart+xml"/>
  <Override PartName="/ppt/charts/colors3.xml" ContentType="application/vnd.ms-office.chartcolorstyle+xml"/>
  <Override PartName="/ppt/charts/style3.xml" ContentType="application/vnd.ms-office.chartstyle+xml"/>
  <Override PartName="/ppt/diagrams/quickStyle1.xml" ContentType="application/vnd.openxmlformats-officedocument.drawingml.diagramStyle+xml"/>
  <Override PartName="/ppt/charts/colors4.xml" ContentType="application/vnd.ms-office.chartcolorstyle+xml"/>
  <Override PartName="/ppt/charts/style4.xml" ContentType="application/vnd.ms-office.chartstyle+xml"/>
  <Override PartName="/ppt/charts/chart4.xml" ContentType="application/vnd.openxmlformats-officedocument.drawingml.chart+xml"/>
  <Override PartName="/ppt/theme/themeOverride8.xml" ContentType="application/vnd.openxmlformats-officedocument.themeOverride+xml"/>
  <Override PartName="/ppt/charts/colors1.xml" ContentType="application/vnd.ms-office.chartcolorstyle+xml"/>
  <Override PartName="/ppt/theme/themeOverride5.xml" ContentType="application/vnd.openxmlformats-officedocument.themeOverride+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colors1.xml" ContentType="application/vnd.openxmlformats-officedocument.drawingml.diagramColors+xml"/>
  <Override PartName="/ppt/charts/style1.xml" ContentType="application/vnd.ms-office.chartstyle+xml"/>
  <Override PartName="/ppt/charts/chart1.xml" ContentType="application/vnd.openxmlformats-officedocument.drawingml.chart+xml"/>
  <Override PartName="/ppt/theme/themeOverride6.xml" ContentType="application/vnd.openxmlformats-officedocument.themeOverride+xml"/>
  <Override PartName="/ppt/diagrams/drawing2.xml" ContentType="application/vnd.ms-office.drawingml.diagramDrawing+xml"/>
  <Override PartName="/ppt/theme/themeOverride9.xml" ContentType="application/vnd.openxmlformats-officedocument.themeOverride+xml"/>
  <Override PartName="/ppt/theme/themeOverride23.xml" ContentType="application/vnd.openxmlformats-officedocument.themeOverride+xml"/>
  <Override PartName="/ppt/theme/themeOverride15.xml" ContentType="application/vnd.openxmlformats-officedocument.themeOverride+xml"/>
  <Override PartName="/ppt/theme/themeOverride22.xml" ContentType="application/vnd.openxmlformats-officedocument.themeOverride+xml"/>
  <Override PartName="/ppt/theme/themeOverride21.xml" ContentType="application/vnd.openxmlformats-officedocument.themeOverride+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heme/themeOverride24.xml" ContentType="application/vnd.openxmlformats-officedocument.themeOverride+xml"/>
  <Override PartName="/ppt/theme/themeOverride25.xml" ContentType="application/vnd.openxmlformats-officedocument.themeOverride+xml"/>
  <Override PartName="/ppt/theme/themeOverride16.xml" ContentType="application/vnd.openxmlformats-officedocument.themeOverride+xml"/>
  <Override PartName="/ppt/theme/themeOverride20.xml" ContentType="application/vnd.openxmlformats-officedocument.themeOverride+xml"/>
  <Override PartName="/ppt/diagrams/drawing5.xml" ContentType="application/vnd.ms-office.drawingml.diagramDrawing+xml"/>
  <Override PartName="/ppt/diagrams/quickStyle4.xml" ContentType="application/vnd.openxmlformats-officedocument.drawingml.diagramStyle+xml"/>
  <Override PartName="/ppt/diagrams/layout4.xml" ContentType="application/vnd.openxmlformats-officedocument.drawingml.diagramLayout+xml"/>
  <Override PartName="/ppt/theme/theme1.xml" ContentType="application/vnd.openxmlformats-officedocument.theme+xml"/>
  <Override PartName="/ppt/theme/themeOverride17.xml" ContentType="application/vnd.openxmlformats-officedocument.themeOverride+xml"/>
  <Override PartName="/ppt/diagrams/colors4.xml" ContentType="application/vnd.openxmlformats-officedocument.drawingml.diagramColors+xml"/>
  <Override PartName="/ppt/diagrams/drawing4.xml" ContentType="application/vnd.ms-office.drawingml.diagramDrawing+xml"/>
  <Override PartName="/ppt/theme/themeOverride19.xml" ContentType="application/vnd.openxmlformats-officedocument.themeOverride+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1.xml" ContentType="application/vnd.ms-office.drawingml.diagramDrawing+xml"/>
  <Override PartName="/ppt/theme/themeOverride12.xml" ContentType="application/vnd.openxmlformats-officedocument.themeOverride+xml"/>
  <Override PartName="/ppt/theme/themeOverride11.xml" ContentType="application/vnd.openxmlformats-officedocument.themeOverride+xml"/>
  <Override PartName="/ppt/diagrams/quickStyle3.xml" ContentType="application/vnd.openxmlformats-officedocument.drawingml.diagramStyle+xml"/>
  <Override PartName="/ppt/diagrams/layout3.xml" ContentType="application/vnd.openxmlformats-officedocument.drawingml.diagramLayout+xml"/>
  <Override PartName="/ppt/theme/themeOverride13.xml" ContentType="application/vnd.openxmlformats-officedocument.themeOverride+xml"/>
  <Override PartName="/ppt/charts/colors5.xml" ContentType="application/vnd.ms-office.chartcolorstyle+xml"/>
  <Override PartName="/ppt/charts/style5.xml" ContentType="application/vnd.ms-office.chartstyle+xml"/>
  <Override PartName="/ppt/charts/chartEx1.xml" ContentType="application/vnd.ms-office.chartex+xml"/>
  <Override PartName="/ppt/diagrams/drawing3.xml" ContentType="application/vnd.ms-office.drawingml.diagramDrawing+xml"/>
  <Override PartName="/ppt/diagrams/colors3.xml" ContentType="application/vnd.openxmlformats-officedocument.drawingml.diagramColors+xml"/>
  <Override PartName="/ppt/notesMasters/notesMaster1.xml" ContentType="application/vnd.openxmlformats-officedocument.presentationml.notesMaster+xml"/>
  <Override PartName="/ppt/diagrams/layout2.xml" ContentType="application/vnd.openxmlformats-officedocument.drawingml.diagramLayout+xml"/>
  <Override PartName="/ppt/diagrams/quickStyle2.xml" ContentType="application/vnd.openxmlformats-officedocument.drawingml.diagramStyle+xml"/>
  <Override PartName="/ppt/theme/themeOverride14.xml" ContentType="application/vnd.openxmlformats-officedocument.themeOverride+xml"/>
  <Override PartName="/ppt/diagrams/colors2.xml" ContentType="application/vnd.openxmlformats-officedocument.drawingml.diagramColors+xml"/>
  <Override PartName="/ppt/commentAuthors.xml" ContentType="application/vnd.openxmlformats-officedocument.presentationml.commentAuthors+xml"/>
  <Override PartName="/ppt/theme/themeOverride10.xml" ContentType="application/vnd.openxmlformats-officedocument.themeOverrid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ppt/authors.xml" ContentType="application/vnd.ms-powerpoint.authors+xml"/>
  <Override PartName="/docMetadata/LabelInfo.xml" ContentType="application/vnd.ms-office.classificationlabel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328" r:id="rId2"/>
    <p:sldId id="329" r:id="rId3"/>
    <p:sldId id="331" r:id="rId4"/>
    <p:sldId id="332" r:id="rId5"/>
    <p:sldId id="333" r:id="rId6"/>
    <p:sldId id="343" r:id="rId7"/>
    <p:sldId id="397" r:id="rId8"/>
    <p:sldId id="398" r:id="rId9"/>
    <p:sldId id="385" r:id="rId10"/>
    <p:sldId id="339" r:id="rId11"/>
    <p:sldId id="388" r:id="rId12"/>
    <p:sldId id="389" r:id="rId13"/>
    <p:sldId id="280" r:id="rId14"/>
    <p:sldId id="401" r:id="rId15"/>
    <p:sldId id="381" r:id="rId16"/>
    <p:sldId id="378" r:id="rId17"/>
    <p:sldId id="377" r:id="rId18"/>
    <p:sldId id="301" r:id="rId19"/>
    <p:sldId id="299" r:id="rId20"/>
    <p:sldId id="302" r:id="rId21"/>
    <p:sldId id="314" r:id="rId22"/>
    <p:sldId id="382" r:id="rId23"/>
    <p:sldId id="387" r:id="rId24"/>
    <p:sldId id="391" r:id="rId25"/>
    <p:sldId id="392" r:id="rId26"/>
    <p:sldId id="393" r:id="rId27"/>
    <p:sldId id="395" r:id="rId28"/>
    <p:sldId id="396" r:id="rId29"/>
    <p:sldId id="394" r:id="rId30"/>
    <p:sldId id="366" r:id="rId31"/>
    <p:sldId id="402" r:id="rId32"/>
    <p:sldId id="369" r:id="rId33"/>
    <p:sldId id="384" r:id="rId34"/>
    <p:sldId id="356" r:id="rId35"/>
    <p:sldId id="386" r:id="rId36"/>
    <p:sldId id="363" r:id="rId37"/>
    <p:sldId id="383" r:id="rId38"/>
    <p:sldId id="400" r:id="rId39"/>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6B43DB4-3AA4-EBBC-6B0B-7024F1D1B9F9}" name="Parth Kansal" initials="PK" userId="S::99023906@INHA-CNHS.COM::90e52956-abc3-4e8c-9575-afcd0b9bb60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ama Rungta" initials="VR" lastIdx="8" clrIdx="0">
    <p:extLst>
      <p:ext uri="{19B8F6BF-5375-455C-9EA6-DF929625EA0E}">
        <p15:presenceInfo xmlns:p15="http://schemas.microsoft.com/office/powerpoint/2012/main" userId="6fa80bf965d07746" providerId="Windows Live"/>
      </p:ext>
    </p:extLst>
  </p:cmAuthor>
  <p:cmAuthor id="2" name="Saksham Agarwal" initials="SA" lastIdx="7" clrIdx="1">
    <p:extLst>
      <p:ext uri="{19B8F6BF-5375-455C-9EA6-DF929625EA0E}">
        <p15:presenceInfo xmlns:p15="http://schemas.microsoft.com/office/powerpoint/2012/main" userId="S::saksham.agarwal@ackoms.onmicrosoft.com::2d98845b-7053-4431-9836-f1b8c32a28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C4ED"/>
    <a:srgbClr val="13639E"/>
    <a:srgbClr val="1668A2"/>
    <a:srgbClr val="F5FBFF"/>
    <a:srgbClr val="CCECFF"/>
    <a:srgbClr val="0070C0"/>
    <a:srgbClr val="75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6E3464-8488-4A66-AA86-C424D9D89F34}" v="292" dt="2024-12-13T09:09:33.469"/>
    <p1510:client id="{EAE373C0-BCE2-4C41-8261-C560073887CF}" v="52" dt="2024-12-12T19:32:42.8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6496" autoAdjust="0"/>
  </p:normalViewPr>
  <p:slideViewPr>
    <p:cSldViewPr snapToGrid="0">
      <p:cViewPr varScale="1">
        <p:scale>
          <a:sx n="60" d="100"/>
          <a:sy n="60" d="100"/>
        </p:scale>
        <p:origin x="1056"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microsoft.com/office/2018/10/relationships/authors" Target="authors.xml"/><Relationship Id="rId50"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https://canarahsbclife-my.sharepoint.com/personal/99023906_inha-cnhs_com/Documents/Parth/IFS/DRAFT%20PPT%20PREPATION/GSEC_GRAPHs.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https://canarahsbclife-my.sharepoint.com/personal/99023906_inha-cnhs_com/Documents/Parth/IFS/DRAFT%20PPT%20PREPATION/12%20Dec/P_Signature.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saksham.agarwal\Downloads\NIFTY50_return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saksham.agarwal\Downloads\NIFTY50_returns.xlsx" TargetMode="External"/><Relationship Id="rId2" Type="http://schemas.microsoft.com/office/2011/relationships/chartColorStyle" Target="colors4.xml"/><Relationship Id="rId1" Type="http://schemas.microsoft.com/office/2011/relationships/chartStyle" Target="style4.xml"/></Relationships>
</file>

<file path=ppt/charts/_rels/chartEx1.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oleObject" Target="file:///C:\Users\Guest!\Desktop\IFS\Interest%20Rate%20Allocatio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strRef>
          <c:f>Working!$H$3</c:f>
          <c:strCache>
            <c:ptCount val="1"/>
            <c:pt idx="0">
              <c:v>Gsec Rates in India</c:v>
            </c:pt>
          </c:strCache>
        </c:strRef>
      </c:tx>
      <c:layout>
        <c:manualLayout>
          <c:xMode val="edge"/>
          <c:yMode val="edge"/>
          <c:x val="0.31388299903620592"/>
          <c:y val="3.1578947368421054E-2"/>
        </c:manualLayout>
      </c:layout>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Working!$I$6</c:f>
              <c:strCache>
                <c:ptCount val="1"/>
                <c:pt idx="0">
                  <c:v>10 Year Gsec</c:v>
                </c:pt>
              </c:strCache>
            </c:strRef>
          </c:tx>
          <c:spPr>
            <a:ln w="28575" cap="rnd">
              <a:solidFill>
                <a:schemeClr val="accent1"/>
              </a:solidFill>
              <a:round/>
            </a:ln>
            <a:effectLst/>
          </c:spPr>
          <c:marker>
            <c:symbol val="none"/>
          </c:marker>
          <c:dLbls>
            <c:dLbl>
              <c:idx val="1"/>
              <c:delete val="1"/>
              <c:extLst>
                <c:ext xmlns:c15="http://schemas.microsoft.com/office/drawing/2012/chart" uri="{CE6537A1-D6FC-4f65-9D91-7224C49458BB}"/>
                <c:ext xmlns:c16="http://schemas.microsoft.com/office/drawing/2014/chart" uri="{C3380CC4-5D6E-409C-BE32-E72D297353CC}">
                  <c16:uniqueId val="{00000000-DCCF-4E1B-969E-2EF96804E85D}"/>
                </c:ext>
              </c:extLst>
            </c:dLbl>
            <c:dLbl>
              <c:idx val="4"/>
              <c:delete val="1"/>
              <c:extLst>
                <c:ext xmlns:c15="http://schemas.microsoft.com/office/drawing/2012/chart" uri="{CE6537A1-D6FC-4f65-9D91-7224C49458BB}"/>
                <c:ext xmlns:c16="http://schemas.microsoft.com/office/drawing/2014/chart" uri="{C3380CC4-5D6E-409C-BE32-E72D297353CC}">
                  <c16:uniqueId val="{00000001-DCCF-4E1B-969E-2EF96804E85D}"/>
                </c:ext>
              </c:extLst>
            </c:dLbl>
            <c:dLbl>
              <c:idx val="5"/>
              <c:delete val="1"/>
              <c:extLst>
                <c:ext xmlns:c15="http://schemas.microsoft.com/office/drawing/2012/chart" uri="{CE6537A1-D6FC-4f65-9D91-7224C49458BB}"/>
                <c:ext xmlns:c16="http://schemas.microsoft.com/office/drawing/2014/chart" uri="{C3380CC4-5D6E-409C-BE32-E72D297353CC}">
                  <c16:uniqueId val="{00000002-DCCF-4E1B-969E-2EF96804E85D}"/>
                </c:ext>
              </c:extLst>
            </c:dLbl>
            <c:dLbl>
              <c:idx val="8"/>
              <c:delete val="1"/>
              <c:extLst>
                <c:ext xmlns:c15="http://schemas.microsoft.com/office/drawing/2012/chart" uri="{CE6537A1-D6FC-4f65-9D91-7224C49458BB}"/>
                <c:ext xmlns:c16="http://schemas.microsoft.com/office/drawing/2014/chart" uri="{C3380CC4-5D6E-409C-BE32-E72D297353CC}">
                  <c16:uniqueId val="{00000003-DCCF-4E1B-969E-2EF96804E85D}"/>
                </c:ext>
              </c:extLst>
            </c:dLbl>
            <c:dLbl>
              <c:idx val="9"/>
              <c:layout>
                <c:manualLayout>
                  <c:x val="-4.3313544140315796E-2"/>
                  <c:y val="7.0948769290975475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DCCF-4E1B-969E-2EF96804E85D}"/>
                </c:ext>
              </c:extLst>
            </c:dLbl>
            <c:dLbl>
              <c:idx val="12"/>
              <c:delete val="1"/>
              <c:extLst>
                <c:ext xmlns:c15="http://schemas.microsoft.com/office/drawing/2012/chart" uri="{CE6537A1-D6FC-4f65-9D91-7224C49458BB}"/>
                <c:ext xmlns:c16="http://schemas.microsoft.com/office/drawing/2014/chart" uri="{C3380CC4-5D6E-409C-BE32-E72D297353CC}">
                  <c16:uniqueId val="{00000005-DCCF-4E1B-969E-2EF96804E85D}"/>
                </c:ext>
              </c:extLst>
            </c:dLbl>
            <c:dLbl>
              <c:idx val="13"/>
              <c:delete val="1"/>
              <c:extLst>
                <c:ext xmlns:c15="http://schemas.microsoft.com/office/drawing/2012/chart" uri="{CE6537A1-D6FC-4f65-9D91-7224C49458BB}"/>
                <c:ext xmlns:c16="http://schemas.microsoft.com/office/drawing/2014/chart" uri="{C3380CC4-5D6E-409C-BE32-E72D297353CC}">
                  <c16:uniqueId val="{00000006-DCCF-4E1B-969E-2EF96804E85D}"/>
                </c:ext>
              </c:extLst>
            </c:dLbl>
            <c:dLbl>
              <c:idx val="15"/>
              <c:delete val="1"/>
              <c:extLst>
                <c:ext xmlns:c15="http://schemas.microsoft.com/office/drawing/2012/chart" uri="{CE6537A1-D6FC-4f65-9D91-7224C49458BB}"/>
                <c:ext xmlns:c16="http://schemas.microsoft.com/office/drawing/2014/chart" uri="{C3380CC4-5D6E-409C-BE32-E72D297353CC}">
                  <c16:uniqueId val="{00000007-DCCF-4E1B-969E-2EF96804E85D}"/>
                </c:ext>
              </c:extLst>
            </c:dLbl>
            <c:dLbl>
              <c:idx val="16"/>
              <c:delete val="1"/>
              <c:extLst>
                <c:ext xmlns:c15="http://schemas.microsoft.com/office/drawing/2012/chart" uri="{CE6537A1-D6FC-4f65-9D91-7224C49458BB}"/>
                <c:ext xmlns:c16="http://schemas.microsoft.com/office/drawing/2014/chart" uri="{C3380CC4-5D6E-409C-BE32-E72D297353CC}">
                  <c16:uniqueId val="{00000008-DCCF-4E1B-969E-2EF96804E85D}"/>
                </c:ext>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Working!$H$7:$H$24</c:f>
              <c:numCache>
                <c:formatCode>mmm\-yy</c:formatCode>
                <c:ptCount val="18"/>
                <c:pt idx="0">
                  <c:v>39083</c:v>
                </c:pt>
                <c:pt idx="1">
                  <c:v>39448</c:v>
                </c:pt>
                <c:pt idx="2">
                  <c:v>39814</c:v>
                </c:pt>
                <c:pt idx="3">
                  <c:v>40179</c:v>
                </c:pt>
                <c:pt idx="4">
                  <c:v>40544</c:v>
                </c:pt>
                <c:pt idx="5">
                  <c:v>40909</c:v>
                </c:pt>
                <c:pt idx="6">
                  <c:v>41275</c:v>
                </c:pt>
                <c:pt idx="7">
                  <c:v>41640</c:v>
                </c:pt>
                <c:pt idx="8">
                  <c:v>42005</c:v>
                </c:pt>
                <c:pt idx="9">
                  <c:v>42370</c:v>
                </c:pt>
                <c:pt idx="10">
                  <c:v>42736</c:v>
                </c:pt>
                <c:pt idx="11">
                  <c:v>43101</c:v>
                </c:pt>
                <c:pt idx="12">
                  <c:v>43466</c:v>
                </c:pt>
                <c:pt idx="13">
                  <c:v>43831</c:v>
                </c:pt>
                <c:pt idx="14">
                  <c:v>44197</c:v>
                </c:pt>
                <c:pt idx="15">
                  <c:v>44562</c:v>
                </c:pt>
                <c:pt idx="16">
                  <c:v>44927</c:v>
                </c:pt>
                <c:pt idx="17">
                  <c:v>45292</c:v>
                </c:pt>
              </c:numCache>
            </c:numRef>
          </c:cat>
          <c:val>
            <c:numRef>
              <c:f>Working!$I$7:$I$24</c:f>
              <c:numCache>
                <c:formatCode>0.00%</c:formatCode>
                <c:ptCount val="18"/>
                <c:pt idx="0">
                  <c:v>7.7380000000000004E-2</c:v>
                </c:pt>
                <c:pt idx="1">
                  <c:v>7.5289999999999996E-2</c:v>
                </c:pt>
                <c:pt idx="2">
                  <c:v>6.1870000000000001E-2</c:v>
                </c:pt>
                <c:pt idx="3">
                  <c:v>7.5910000000000005E-2</c:v>
                </c:pt>
                <c:pt idx="4">
                  <c:v>8.1479999999999997E-2</c:v>
                </c:pt>
                <c:pt idx="5">
                  <c:v>8.2669999999999993E-2</c:v>
                </c:pt>
                <c:pt idx="6">
                  <c:v>7.9119999999999996E-2</c:v>
                </c:pt>
                <c:pt idx="7">
                  <c:v>8.77E-2</c:v>
                </c:pt>
                <c:pt idx="8">
                  <c:v>7.6909999999999992E-2</c:v>
                </c:pt>
                <c:pt idx="9">
                  <c:v>7.7789999999999998E-2</c:v>
                </c:pt>
                <c:pt idx="10">
                  <c:v>6.4070000000000002E-2</c:v>
                </c:pt>
                <c:pt idx="11">
                  <c:v>7.4299999999999991E-2</c:v>
                </c:pt>
                <c:pt idx="12">
                  <c:v>7.4829999999999994E-2</c:v>
                </c:pt>
                <c:pt idx="13">
                  <c:v>6.5990000000000007E-2</c:v>
                </c:pt>
                <c:pt idx="14">
                  <c:v>5.9490000000000001E-2</c:v>
                </c:pt>
                <c:pt idx="15">
                  <c:v>6.6839999999999997E-2</c:v>
                </c:pt>
                <c:pt idx="16">
                  <c:v>7.3429999999999995E-2</c:v>
                </c:pt>
                <c:pt idx="17">
                  <c:v>7.1440000000000003E-2</c:v>
                </c:pt>
              </c:numCache>
            </c:numRef>
          </c:val>
          <c:smooth val="0"/>
          <c:extLst>
            <c:ext xmlns:c16="http://schemas.microsoft.com/office/drawing/2014/chart" uri="{C3380CC4-5D6E-409C-BE32-E72D297353CC}">
              <c16:uniqueId val="{00000009-DCCF-4E1B-969E-2EF96804E85D}"/>
            </c:ext>
          </c:extLst>
        </c:ser>
        <c:ser>
          <c:idx val="1"/>
          <c:order val="1"/>
          <c:tx>
            <c:strRef>
              <c:f>Working!$J$6</c:f>
              <c:strCache>
                <c:ptCount val="1"/>
                <c:pt idx="0">
                  <c:v>30 Year Gsec</c:v>
                </c:pt>
              </c:strCache>
            </c:strRef>
          </c:tx>
          <c:spPr>
            <a:ln w="28575" cap="rnd">
              <a:solidFill>
                <a:srgbClr val="66FFCC"/>
              </a:solidFill>
              <a:round/>
            </a:ln>
            <a:effectLst/>
          </c:spPr>
          <c:marker>
            <c:symbol val="none"/>
          </c:marker>
          <c:dLbls>
            <c:dLbl>
              <c:idx val="1"/>
              <c:delete val="1"/>
              <c:extLst>
                <c:ext xmlns:c15="http://schemas.microsoft.com/office/drawing/2012/chart" uri="{CE6537A1-D6FC-4f65-9D91-7224C49458BB}"/>
                <c:ext xmlns:c16="http://schemas.microsoft.com/office/drawing/2014/chart" uri="{C3380CC4-5D6E-409C-BE32-E72D297353CC}">
                  <c16:uniqueId val="{0000000A-DCCF-4E1B-969E-2EF96804E85D}"/>
                </c:ext>
              </c:extLst>
            </c:dLbl>
            <c:dLbl>
              <c:idx val="4"/>
              <c:delete val="1"/>
              <c:extLst>
                <c:ext xmlns:c15="http://schemas.microsoft.com/office/drawing/2012/chart" uri="{CE6537A1-D6FC-4f65-9D91-7224C49458BB}"/>
                <c:ext xmlns:c16="http://schemas.microsoft.com/office/drawing/2014/chart" uri="{C3380CC4-5D6E-409C-BE32-E72D297353CC}">
                  <c16:uniqueId val="{0000000B-DCCF-4E1B-969E-2EF96804E85D}"/>
                </c:ext>
              </c:extLst>
            </c:dLbl>
            <c:dLbl>
              <c:idx val="5"/>
              <c:delete val="1"/>
              <c:extLst>
                <c:ext xmlns:c15="http://schemas.microsoft.com/office/drawing/2012/chart" uri="{CE6537A1-D6FC-4f65-9D91-7224C49458BB}"/>
                <c:ext xmlns:c16="http://schemas.microsoft.com/office/drawing/2014/chart" uri="{C3380CC4-5D6E-409C-BE32-E72D297353CC}">
                  <c16:uniqueId val="{0000000C-DCCF-4E1B-969E-2EF96804E85D}"/>
                </c:ext>
              </c:extLst>
            </c:dLbl>
            <c:dLbl>
              <c:idx val="6"/>
              <c:layout>
                <c:manualLayout>
                  <c:x val="-4.8604549431321087E-2"/>
                  <c:y val="-8.5156736483703199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DCCF-4E1B-969E-2EF96804E85D}"/>
                </c:ext>
              </c:extLst>
            </c:dLbl>
            <c:dLbl>
              <c:idx val="8"/>
              <c:layout>
                <c:manualLayout>
                  <c:x val="-5.5218306045077749E-2"/>
                  <c:y val="1.1458961933907075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E-DCCF-4E1B-969E-2EF96804E85D}"/>
                </c:ext>
              </c:extLst>
            </c:dLbl>
            <c:dLbl>
              <c:idx val="10"/>
              <c:layout>
                <c:manualLayout>
                  <c:x val="-2.6117776944548598E-2"/>
                  <c:y val="-6.8106907351183799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F-DCCF-4E1B-969E-2EF96804E85D}"/>
                </c:ext>
              </c:extLst>
            </c:dLbl>
            <c:dLbl>
              <c:idx val="12"/>
              <c:delete val="1"/>
              <c:extLst>
                <c:ext xmlns:c15="http://schemas.microsoft.com/office/drawing/2012/chart" uri="{CE6537A1-D6FC-4f65-9D91-7224C49458BB}"/>
                <c:ext xmlns:c16="http://schemas.microsoft.com/office/drawing/2014/chart" uri="{C3380CC4-5D6E-409C-BE32-E72D297353CC}">
                  <c16:uniqueId val="{00000010-DCCF-4E1B-969E-2EF96804E85D}"/>
                </c:ext>
              </c:extLst>
            </c:dLbl>
            <c:dLbl>
              <c:idx val="13"/>
              <c:delete val="1"/>
              <c:extLst>
                <c:ext xmlns:c15="http://schemas.microsoft.com/office/drawing/2012/chart" uri="{CE6537A1-D6FC-4f65-9D91-7224C49458BB}"/>
                <c:ext xmlns:c16="http://schemas.microsoft.com/office/drawing/2014/chart" uri="{C3380CC4-5D6E-409C-BE32-E72D297353CC}">
                  <c16:uniqueId val="{00000011-DCCF-4E1B-969E-2EF96804E85D}"/>
                </c:ext>
              </c:extLst>
            </c:dLbl>
            <c:dLbl>
              <c:idx val="15"/>
              <c:delete val="1"/>
              <c:extLst>
                <c:ext xmlns:c15="http://schemas.microsoft.com/office/drawing/2012/chart" uri="{CE6537A1-D6FC-4f65-9D91-7224C49458BB}"/>
                <c:ext xmlns:c16="http://schemas.microsoft.com/office/drawing/2014/chart" uri="{C3380CC4-5D6E-409C-BE32-E72D297353CC}">
                  <c16:uniqueId val="{00000012-DCCF-4E1B-969E-2EF96804E85D}"/>
                </c:ext>
              </c:extLst>
            </c:dLbl>
            <c:dLbl>
              <c:idx val="16"/>
              <c:delete val="1"/>
              <c:extLst>
                <c:ext xmlns:c15="http://schemas.microsoft.com/office/drawing/2012/chart" uri="{CE6537A1-D6FC-4f65-9D91-7224C49458BB}"/>
                <c:ext xmlns:c16="http://schemas.microsoft.com/office/drawing/2014/chart" uri="{C3380CC4-5D6E-409C-BE32-E72D297353CC}">
                  <c16:uniqueId val="{00000013-DCCF-4E1B-969E-2EF96804E85D}"/>
                </c:ext>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Working!$H$7:$H$24</c:f>
              <c:numCache>
                <c:formatCode>mmm\-yy</c:formatCode>
                <c:ptCount val="18"/>
                <c:pt idx="0">
                  <c:v>39083</c:v>
                </c:pt>
                <c:pt idx="1">
                  <c:v>39448</c:v>
                </c:pt>
                <c:pt idx="2">
                  <c:v>39814</c:v>
                </c:pt>
                <c:pt idx="3">
                  <c:v>40179</c:v>
                </c:pt>
                <c:pt idx="4">
                  <c:v>40544</c:v>
                </c:pt>
                <c:pt idx="5">
                  <c:v>40909</c:v>
                </c:pt>
                <c:pt idx="6">
                  <c:v>41275</c:v>
                </c:pt>
                <c:pt idx="7">
                  <c:v>41640</c:v>
                </c:pt>
                <c:pt idx="8">
                  <c:v>42005</c:v>
                </c:pt>
                <c:pt idx="9">
                  <c:v>42370</c:v>
                </c:pt>
                <c:pt idx="10">
                  <c:v>42736</c:v>
                </c:pt>
                <c:pt idx="11">
                  <c:v>43101</c:v>
                </c:pt>
                <c:pt idx="12">
                  <c:v>43466</c:v>
                </c:pt>
                <c:pt idx="13">
                  <c:v>43831</c:v>
                </c:pt>
                <c:pt idx="14">
                  <c:v>44197</c:v>
                </c:pt>
                <c:pt idx="15">
                  <c:v>44562</c:v>
                </c:pt>
                <c:pt idx="16">
                  <c:v>44927</c:v>
                </c:pt>
                <c:pt idx="17">
                  <c:v>45292</c:v>
                </c:pt>
              </c:numCache>
            </c:numRef>
          </c:cat>
          <c:val>
            <c:numRef>
              <c:f>Working!$J$7:$J$24</c:f>
              <c:numCache>
                <c:formatCode>0.00%</c:formatCode>
                <c:ptCount val="18"/>
                <c:pt idx="0">
                  <c:v>8.1280000000000005E-2</c:v>
                </c:pt>
                <c:pt idx="1">
                  <c:v>7.8410000000000007E-2</c:v>
                </c:pt>
                <c:pt idx="2">
                  <c:v>7.2580000000000006E-2</c:v>
                </c:pt>
                <c:pt idx="3">
                  <c:v>8.3549999999999999E-2</c:v>
                </c:pt>
                <c:pt idx="4">
                  <c:v>8.5600000000000009E-2</c:v>
                </c:pt>
                <c:pt idx="5">
                  <c:v>8.5989999999999997E-2</c:v>
                </c:pt>
                <c:pt idx="6">
                  <c:v>8.1159999999999996E-2</c:v>
                </c:pt>
                <c:pt idx="7">
                  <c:v>9.2360000000000012E-2</c:v>
                </c:pt>
                <c:pt idx="8">
                  <c:v>7.6950000000000005E-2</c:v>
                </c:pt>
                <c:pt idx="9">
                  <c:v>8.2309999999999994E-2</c:v>
                </c:pt>
                <c:pt idx="10">
                  <c:v>7.0230000000000001E-2</c:v>
                </c:pt>
                <c:pt idx="11">
                  <c:v>7.8299999999999995E-2</c:v>
                </c:pt>
                <c:pt idx="12">
                  <c:v>7.6600000000000001E-2</c:v>
                </c:pt>
                <c:pt idx="13">
                  <c:v>7.0809999999999998E-2</c:v>
                </c:pt>
                <c:pt idx="14">
                  <c:v>6.5320000000000003E-2</c:v>
                </c:pt>
                <c:pt idx="15">
                  <c:v>7.2859999999999994E-2</c:v>
                </c:pt>
                <c:pt idx="16">
                  <c:v>7.4389999999999998E-2</c:v>
                </c:pt>
                <c:pt idx="17">
                  <c:v>7.2690000000000005E-2</c:v>
                </c:pt>
              </c:numCache>
            </c:numRef>
          </c:val>
          <c:smooth val="0"/>
          <c:extLst>
            <c:ext xmlns:c16="http://schemas.microsoft.com/office/drawing/2014/chart" uri="{C3380CC4-5D6E-409C-BE32-E72D297353CC}">
              <c16:uniqueId val="{00000014-DCCF-4E1B-969E-2EF96804E85D}"/>
            </c:ext>
          </c:extLst>
        </c:ser>
        <c:dLbls>
          <c:showLegendKey val="0"/>
          <c:showVal val="0"/>
          <c:showCatName val="0"/>
          <c:showSerName val="0"/>
          <c:showPercent val="0"/>
          <c:showBubbleSize val="0"/>
        </c:dLbls>
        <c:smooth val="0"/>
        <c:axId val="690052911"/>
        <c:axId val="690054831"/>
      </c:lineChart>
      <c:dateAx>
        <c:axId val="690052911"/>
        <c:scaling>
          <c:orientation val="minMax"/>
          <c:max val="45638"/>
          <c:min val="39428"/>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690054831"/>
        <c:crosses val="autoZero"/>
        <c:auto val="0"/>
        <c:lblOffset val="100"/>
        <c:baseTimeUnit val="years"/>
        <c:majorUnit val="1"/>
        <c:majorTimeUnit val="years"/>
      </c:dateAx>
      <c:valAx>
        <c:axId val="690054831"/>
        <c:scaling>
          <c:orientation val="minMax"/>
          <c:min val="4.0000000000000008E-2"/>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690052911"/>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r>
              <a:rPr lang="en-US" dirty="0"/>
              <a:t>Profit Signature of 10 Pay 10 Non-Par</a:t>
            </a:r>
            <a:r>
              <a:rPr lang="en-US" baseline="0" dirty="0"/>
              <a:t> Savings Endowment Product</a:t>
            </a:r>
            <a:endParaRPr lang="en-US" dirty="0"/>
          </a:p>
        </c:rich>
      </c:tx>
      <c:layout/>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1"/>
          <c:order val="0"/>
          <c:tx>
            <c:strRef>
              <c:f>Sheet1!$W$13</c:f>
              <c:strCache>
                <c:ptCount val="1"/>
                <c:pt idx="0">
                  <c:v>Base</c:v>
                </c:pt>
              </c:strCache>
            </c:strRef>
          </c:tx>
          <c:spPr>
            <a:solidFill>
              <a:srgbClr val="92D050"/>
            </a:solidFill>
            <a:ln>
              <a:noFill/>
            </a:ln>
            <a:effectLst/>
          </c:spPr>
          <c:invertIfNegative val="0"/>
          <c:cat>
            <c:numRef>
              <c:f>Sheet1!$V$14:$V$23</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Sheet1!$W$14:$W$23</c:f>
              <c:numCache>
                <c:formatCode>_(* #,##0_);_(* \(#,##0\);_(* "-"??_);_(@_)</c:formatCode>
                <c:ptCount val="10"/>
                <c:pt idx="0">
                  <c:v>-7670.6832871112047</c:v>
                </c:pt>
                <c:pt idx="1">
                  <c:v>486.01818437609302</c:v>
                </c:pt>
                <c:pt idx="2">
                  <c:v>1291.4171672457064</c:v>
                </c:pt>
                <c:pt idx="3">
                  <c:v>1899.2336905111761</c:v>
                </c:pt>
                <c:pt idx="4">
                  <c:v>2319.8525658658887</c:v>
                </c:pt>
                <c:pt idx="5">
                  <c:v>3339.6710471421243</c:v>
                </c:pt>
                <c:pt idx="6">
                  <c:v>3579.1048917384414</c:v>
                </c:pt>
                <c:pt idx="7">
                  <c:v>3480.138854407955</c:v>
                </c:pt>
                <c:pt idx="8">
                  <c:v>3260.1620954733016</c:v>
                </c:pt>
                <c:pt idx="9">
                  <c:v>3141.7391279798258</c:v>
                </c:pt>
              </c:numCache>
            </c:numRef>
          </c:val>
          <c:extLst>
            <c:ext xmlns:c16="http://schemas.microsoft.com/office/drawing/2014/chart" uri="{C3380CC4-5D6E-409C-BE32-E72D297353CC}">
              <c16:uniqueId val="{00000000-80C2-485F-AE3E-C04D239866FB}"/>
            </c:ext>
          </c:extLst>
        </c:ser>
        <c:ser>
          <c:idx val="2"/>
          <c:order val="1"/>
          <c:tx>
            <c:strRef>
              <c:f>Sheet1!$X$13</c:f>
              <c:strCache>
                <c:ptCount val="1"/>
                <c:pt idx="0">
                  <c:v>Int -50bps</c:v>
                </c:pt>
              </c:strCache>
            </c:strRef>
          </c:tx>
          <c:spPr>
            <a:solidFill>
              <a:srgbClr val="FF0000"/>
            </a:solidFill>
            <a:ln>
              <a:noFill/>
            </a:ln>
            <a:effectLst/>
          </c:spPr>
          <c:invertIfNegative val="0"/>
          <c:cat>
            <c:numRef>
              <c:f>Sheet1!$V$14:$V$23</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Sheet1!$X$14:$X$23</c:f>
              <c:numCache>
                <c:formatCode>_(* #,##0_);_(* \(#,##0\);_(* "-"??_);_(@_)</c:formatCode>
                <c:ptCount val="10"/>
                <c:pt idx="0">
                  <c:v>-13244.020059893206</c:v>
                </c:pt>
                <c:pt idx="1">
                  <c:v>638.26378380911615</c:v>
                </c:pt>
                <c:pt idx="2">
                  <c:v>1404.4474125384775</c:v>
                </c:pt>
                <c:pt idx="3">
                  <c:v>1973.7551674120957</c:v>
                </c:pt>
                <c:pt idx="4">
                  <c:v>2356.8581123999579</c:v>
                </c:pt>
                <c:pt idx="5">
                  <c:v>3262.0879527090988</c:v>
                </c:pt>
                <c:pt idx="6">
                  <c:v>3458.4774410149885</c:v>
                </c:pt>
                <c:pt idx="7">
                  <c:v>3316.9014944588735</c:v>
                </c:pt>
                <c:pt idx="8">
                  <c:v>3056.9301387566575</c:v>
                </c:pt>
                <c:pt idx="9">
                  <c:v>2899.2776949481017</c:v>
                </c:pt>
              </c:numCache>
            </c:numRef>
          </c:val>
          <c:extLst>
            <c:ext xmlns:c16="http://schemas.microsoft.com/office/drawing/2014/chart" uri="{C3380CC4-5D6E-409C-BE32-E72D297353CC}">
              <c16:uniqueId val="{00000001-80C2-485F-AE3E-C04D239866FB}"/>
            </c:ext>
          </c:extLst>
        </c:ser>
        <c:dLbls>
          <c:showLegendKey val="0"/>
          <c:showVal val="0"/>
          <c:showCatName val="0"/>
          <c:showSerName val="0"/>
          <c:showPercent val="0"/>
          <c:showBubbleSize val="0"/>
        </c:dLbls>
        <c:gapWidth val="219"/>
        <c:overlap val="-27"/>
        <c:axId val="1936398288"/>
        <c:axId val="1936386640"/>
      </c:barChart>
      <c:catAx>
        <c:axId val="1936398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936386640"/>
        <c:crosses val="autoZero"/>
        <c:auto val="1"/>
        <c:lblAlgn val="ctr"/>
        <c:lblOffset val="100"/>
        <c:noMultiLvlLbl val="0"/>
      </c:catAx>
      <c:valAx>
        <c:axId val="1936386640"/>
        <c:scaling>
          <c:orientation val="minMax"/>
          <c:max val="10000"/>
        </c:scaling>
        <c:delete val="0"/>
        <c:axPos val="l"/>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936398288"/>
        <c:crosses val="autoZero"/>
        <c:crossBetween val="between"/>
        <c:majorUnit val="250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solidFill>
    </a:ln>
    <a:effectLst/>
  </c:spPr>
  <c:txPr>
    <a:bodyPr/>
    <a:lstStyle/>
    <a:p>
      <a:pPr>
        <a:defRPr sz="14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Summary_NIFTY!$AE$7</c:f>
              <c:strCache>
                <c:ptCount val="1"/>
                <c:pt idx="0">
                  <c:v>Nifty 50 Index</c:v>
                </c:pt>
              </c:strCache>
            </c:strRef>
          </c:tx>
          <c:spPr>
            <a:ln w="28575" cap="rnd">
              <a:solidFill>
                <a:srgbClr val="0070C0"/>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7E15-40E6-9F2E-02B64D3EF45B}"/>
                </c:ext>
              </c:extLst>
            </c:dLbl>
            <c:dLbl>
              <c:idx val="2"/>
              <c:delete val="1"/>
              <c:extLst>
                <c:ext xmlns:c15="http://schemas.microsoft.com/office/drawing/2012/chart" uri="{CE6537A1-D6FC-4f65-9D91-7224C49458BB}"/>
                <c:ext xmlns:c16="http://schemas.microsoft.com/office/drawing/2014/chart" uri="{C3380CC4-5D6E-409C-BE32-E72D297353CC}">
                  <c16:uniqueId val="{00000002-7E15-40E6-9F2E-02B64D3EF45B}"/>
                </c:ext>
              </c:extLst>
            </c:dLbl>
            <c:dLbl>
              <c:idx val="4"/>
              <c:delete val="1"/>
              <c:extLst>
                <c:ext xmlns:c15="http://schemas.microsoft.com/office/drawing/2012/chart" uri="{CE6537A1-D6FC-4f65-9D91-7224C49458BB}"/>
                <c:ext xmlns:c16="http://schemas.microsoft.com/office/drawing/2014/chart" uri="{C3380CC4-5D6E-409C-BE32-E72D297353CC}">
                  <c16:uniqueId val="{00000003-7E15-40E6-9F2E-02B64D3EF45B}"/>
                </c:ext>
              </c:extLst>
            </c:dLbl>
            <c:dLbl>
              <c:idx val="6"/>
              <c:delete val="1"/>
              <c:extLst>
                <c:ext xmlns:c15="http://schemas.microsoft.com/office/drawing/2012/chart" uri="{CE6537A1-D6FC-4f65-9D91-7224C49458BB}"/>
                <c:ext xmlns:c16="http://schemas.microsoft.com/office/drawing/2014/chart" uri="{C3380CC4-5D6E-409C-BE32-E72D297353CC}">
                  <c16:uniqueId val="{00000004-7E15-40E6-9F2E-02B64D3EF45B}"/>
                </c:ext>
              </c:extLst>
            </c:dLbl>
            <c:dLbl>
              <c:idx val="7"/>
              <c:delete val="1"/>
              <c:extLst>
                <c:ext xmlns:c15="http://schemas.microsoft.com/office/drawing/2012/chart" uri="{CE6537A1-D6FC-4f65-9D91-7224C49458BB}"/>
                <c:ext xmlns:c16="http://schemas.microsoft.com/office/drawing/2014/chart" uri="{C3380CC4-5D6E-409C-BE32-E72D297353CC}">
                  <c16:uniqueId val="{00000005-7E15-40E6-9F2E-02B64D3EF45B}"/>
                </c:ext>
              </c:extLst>
            </c:dLbl>
            <c:dLbl>
              <c:idx val="9"/>
              <c:layout>
                <c:manualLayout>
                  <c:x val="-2.8900983747833783E-2"/>
                  <c:y val="4.9945081695388041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7E15-40E6-9F2E-02B64D3EF45B}"/>
                </c:ext>
              </c:extLst>
            </c:dLbl>
            <c:dLbl>
              <c:idx val="11"/>
              <c:delete val="1"/>
              <c:extLst>
                <c:ext xmlns:c15="http://schemas.microsoft.com/office/drawing/2012/chart" uri="{CE6537A1-D6FC-4f65-9D91-7224C49458BB}"/>
                <c:ext xmlns:c16="http://schemas.microsoft.com/office/drawing/2014/chart" uri="{C3380CC4-5D6E-409C-BE32-E72D297353CC}">
                  <c16:uniqueId val="{00000006-7E15-40E6-9F2E-02B64D3EF45B}"/>
                </c:ext>
              </c:extLst>
            </c:dLbl>
            <c:dLbl>
              <c:idx val="13"/>
              <c:delete val="1"/>
              <c:extLst>
                <c:ext xmlns:c15="http://schemas.microsoft.com/office/drawing/2012/chart" uri="{CE6537A1-D6FC-4f65-9D91-7224C49458BB}"/>
                <c:ext xmlns:c16="http://schemas.microsoft.com/office/drawing/2014/chart" uri="{C3380CC4-5D6E-409C-BE32-E72D297353CC}">
                  <c16:uniqueId val="{00000007-7E15-40E6-9F2E-02B64D3EF45B}"/>
                </c:ext>
              </c:extLst>
            </c:dLbl>
            <c:dLbl>
              <c:idx val="16"/>
              <c:layout>
                <c:manualLayout>
                  <c:x val="-3.0339559345038052E-2"/>
                  <c:y val="6.4880038195857248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7E15-40E6-9F2E-02B64D3EF45B}"/>
                </c:ext>
              </c:extLst>
            </c:dLbl>
            <c:dLbl>
              <c:idx val="17"/>
              <c:delete val="1"/>
              <c:extLst>
                <c:ext xmlns:c15="http://schemas.microsoft.com/office/drawing/2012/chart" uri="{CE6537A1-D6FC-4f65-9D91-7224C49458BB}"/>
                <c:ext xmlns:c16="http://schemas.microsoft.com/office/drawing/2014/chart" uri="{C3380CC4-5D6E-409C-BE32-E72D297353CC}">
                  <c16:uniqueId val="{00000008-7E15-40E6-9F2E-02B64D3EF45B}"/>
                </c:ext>
              </c:extLst>
            </c:dLbl>
            <c:dLbl>
              <c:idx val="19"/>
              <c:layout>
                <c:manualLayout>
                  <c:x val="-3.3428872121616951E-2"/>
                  <c:y val="8.9771632363305862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7E15-40E6-9F2E-02B64D3EF45B}"/>
                </c:ext>
              </c:extLst>
            </c:dLbl>
            <c:dLbl>
              <c:idx val="21"/>
              <c:delete val="1"/>
              <c:extLst>
                <c:ext xmlns:c15="http://schemas.microsoft.com/office/drawing/2012/chart" uri="{CE6537A1-D6FC-4f65-9D91-7224C49458BB}"/>
                <c:ext xmlns:c16="http://schemas.microsoft.com/office/drawing/2014/chart" uri="{C3380CC4-5D6E-409C-BE32-E72D297353CC}">
                  <c16:uniqueId val="{0000000B-7E15-40E6-9F2E-02B64D3EF45B}"/>
                </c:ext>
              </c:extLst>
            </c:dLbl>
            <c:dLbl>
              <c:idx val="23"/>
              <c:delete val="1"/>
              <c:extLst>
                <c:ext xmlns:c15="http://schemas.microsoft.com/office/drawing/2012/chart" uri="{CE6537A1-D6FC-4f65-9D91-7224C49458BB}"/>
                <c:ext xmlns:c16="http://schemas.microsoft.com/office/drawing/2014/chart" uri="{C3380CC4-5D6E-409C-BE32-E72D297353CC}">
                  <c16:uniqueId val="{0000000C-7E15-40E6-9F2E-02B64D3EF45B}"/>
                </c:ext>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Summary_NIFTY!$AD$8:$AD$32</c:f>
              <c:strCache>
                <c:ptCount val="25"/>
                <c:pt idx="0">
                  <c:v>00</c:v>
                </c:pt>
                <c:pt idx="1">
                  <c:v>01</c:v>
                </c:pt>
                <c:pt idx="2">
                  <c:v>02</c:v>
                </c:pt>
                <c:pt idx="3">
                  <c:v>03</c:v>
                </c:pt>
                <c:pt idx="4">
                  <c:v>04</c:v>
                </c:pt>
                <c:pt idx="5">
                  <c:v>05</c:v>
                </c:pt>
                <c:pt idx="6">
                  <c:v>06</c:v>
                </c:pt>
                <c:pt idx="7">
                  <c:v>07</c:v>
                </c:pt>
                <c:pt idx="8">
                  <c:v>08</c:v>
                </c:pt>
                <c:pt idx="9">
                  <c:v>09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strCache>
            </c:strRef>
          </c:cat>
          <c:val>
            <c:numRef>
              <c:f>Summary_NIFTY!$AE$8:$AE$32</c:f>
              <c:numCache>
                <c:formatCode>0</c:formatCode>
                <c:ptCount val="25"/>
                <c:pt idx="0">
                  <c:v>1546.2</c:v>
                </c:pt>
                <c:pt idx="1">
                  <c:v>1371.7</c:v>
                </c:pt>
                <c:pt idx="2">
                  <c:v>1075.4000000000001</c:v>
                </c:pt>
                <c:pt idx="3">
                  <c:v>1041.8499999999999</c:v>
                </c:pt>
                <c:pt idx="4">
                  <c:v>1809.75</c:v>
                </c:pt>
                <c:pt idx="5">
                  <c:v>2057.6</c:v>
                </c:pt>
                <c:pt idx="6">
                  <c:v>3001.1</c:v>
                </c:pt>
                <c:pt idx="7">
                  <c:v>4082.7</c:v>
                </c:pt>
                <c:pt idx="8">
                  <c:v>5137.45</c:v>
                </c:pt>
                <c:pt idx="9">
                  <c:v>2874.8</c:v>
                </c:pt>
                <c:pt idx="10">
                  <c:v>4882.05</c:v>
                </c:pt>
                <c:pt idx="11">
                  <c:v>5505.9</c:v>
                </c:pt>
                <c:pt idx="12">
                  <c:v>5199.25</c:v>
                </c:pt>
                <c:pt idx="13">
                  <c:v>6034.75</c:v>
                </c:pt>
                <c:pt idx="14">
                  <c:v>6089.5</c:v>
                </c:pt>
                <c:pt idx="15">
                  <c:v>8808.9</c:v>
                </c:pt>
                <c:pt idx="16">
                  <c:v>7563.55</c:v>
                </c:pt>
                <c:pt idx="17">
                  <c:v>8561.2999999999993</c:v>
                </c:pt>
                <c:pt idx="18">
                  <c:v>11027.7</c:v>
                </c:pt>
                <c:pt idx="19">
                  <c:v>10830.95</c:v>
                </c:pt>
                <c:pt idx="20">
                  <c:v>11962.1</c:v>
                </c:pt>
                <c:pt idx="21">
                  <c:v>13634.6</c:v>
                </c:pt>
                <c:pt idx="22">
                  <c:v>17339.849999999999</c:v>
                </c:pt>
                <c:pt idx="23">
                  <c:v>17662.150000000001</c:v>
                </c:pt>
                <c:pt idx="24">
                  <c:v>21725.7</c:v>
                </c:pt>
              </c:numCache>
            </c:numRef>
          </c:val>
          <c:smooth val="0"/>
          <c:extLst>
            <c:ext xmlns:c16="http://schemas.microsoft.com/office/drawing/2014/chart" uri="{C3380CC4-5D6E-409C-BE32-E72D297353CC}">
              <c16:uniqueId val="{00000000-7E15-40E6-9F2E-02B64D3EF45B}"/>
            </c:ext>
          </c:extLst>
        </c:ser>
        <c:dLbls>
          <c:dLblPos val="t"/>
          <c:showLegendKey val="0"/>
          <c:showVal val="1"/>
          <c:showCatName val="0"/>
          <c:showSerName val="0"/>
          <c:showPercent val="0"/>
          <c:showBubbleSize val="0"/>
        </c:dLbls>
        <c:smooth val="0"/>
        <c:axId val="1279125679"/>
        <c:axId val="1279112239"/>
      </c:lineChart>
      <c:catAx>
        <c:axId val="1279125679"/>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a:t>Calendar Year 2000-24</a:t>
                </a:r>
              </a:p>
            </c:rich>
          </c:tx>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1279112239"/>
        <c:crosses val="autoZero"/>
        <c:auto val="1"/>
        <c:lblAlgn val="ctr"/>
        <c:lblOffset val="100"/>
        <c:noMultiLvlLbl val="0"/>
      </c:catAx>
      <c:valAx>
        <c:axId val="1279112239"/>
        <c:scaling>
          <c:orientation val="minMax"/>
        </c:scaling>
        <c:delete val="0"/>
        <c:axPos val="l"/>
        <c:title>
          <c:tx>
            <c:rich>
              <a:bodyPr rot="-54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n-US" b="1"/>
                  <a:t>Nifty 50 Fund Value</a:t>
                </a:r>
              </a:p>
            </c:rich>
          </c:tx>
          <c:layout/>
          <c:overlay val="0"/>
          <c:spPr>
            <a:noFill/>
            <a:ln>
              <a:noFill/>
            </a:ln>
            <a:effectLst/>
          </c:spPr>
          <c:txPr>
            <a:bodyPr rot="-54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27912567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a:solidFill>
        <a:schemeClr val="tx1"/>
      </a:solidFill>
    </a:ln>
    <a:effectLst/>
  </c:spPr>
  <c:txPr>
    <a:bodyPr/>
    <a:lstStyle/>
    <a:p>
      <a:pPr>
        <a:defRPr sz="12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Summary_NIFTY!$L$6</c:f>
              <c:strCache>
                <c:ptCount val="1"/>
                <c:pt idx="0">
                  <c:v>Annual Returns of Nifty 50</c:v>
                </c:pt>
              </c:strCache>
            </c:strRef>
          </c:tx>
          <c:spPr>
            <a:ln w="28575" cap="rnd">
              <a:solidFill>
                <a:srgbClr val="0070C0"/>
              </a:solidFill>
              <a:round/>
            </a:ln>
            <a:effectLst/>
          </c:spPr>
          <c:marker>
            <c:symbol val="none"/>
          </c:marker>
          <c:dLbls>
            <c:dLbl>
              <c:idx val="1"/>
              <c:layout>
                <c:manualLayout>
                  <c:x val="-2.524518443319506E-2"/>
                  <c:y val="-0.10558771629376074"/>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8DBC-4AF5-8D68-BECBB6ECEEFE}"/>
                </c:ext>
              </c:extLst>
            </c:dLbl>
            <c:dLbl>
              <c:idx val="2"/>
              <c:layout>
                <c:manualLayout>
                  <c:x val="-2.3794101634067769E-2"/>
                  <c:y val="3.7324586050155747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8DBC-4AF5-8D68-BECBB6ECEEFE}"/>
                </c:ext>
              </c:extLst>
            </c:dLbl>
            <c:dLbl>
              <c:idx val="3"/>
              <c:layout>
                <c:manualLayout>
                  <c:x val="-3.6353280389758554E-2"/>
                  <c:y val="-9.2189687949018564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8DBC-4AF5-8D68-BECBB6ECEEFE}"/>
                </c:ext>
              </c:extLst>
            </c:dLbl>
            <c:dLbl>
              <c:idx val="5"/>
              <c:delete val="1"/>
              <c:extLst>
                <c:ext xmlns:c15="http://schemas.microsoft.com/office/drawing/2012/chart" uri="{CE6537A1-D6FC-4f65-9D91-7224C49458BB}"/>
                <c:ext xmlns:c16="http://schemas.microsoft.com/office/drawing/2014/chart" uri="{C3380CC4-5D6E-409C-BE32-E72D297353CC}">
                  <c16:uniqueId val="{00000005-8DBC-4AF5-8D68-BECBB6ECEEFE}"/>
                </c:ext>
              </c:extLst>
            </c:dLbl>
            <c:dLbl>
              <c:idx val="9"/>
              <c:layout>
                <c:manualLayout>
                  <c:x val="-5.5717923214868278E-2"/>
                  <c:y val="-4.7529593466544583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8DBC-4AF5-8D68-BECBB6ECEEFE}"/>
                </c:ext>
              </c:extLst>
            </c:dLbl>
            <c:dLbl>
              <c:idx val="11"/>
              <c:delete val="1"/>
              <c:extLst>
                <c:ext xmlns:c15="http://schemas.microsoft.com/office/drawing/2012/chart" uri="{CE6537A1-D6FC-4f65-9D91-7224C49458BB}"/>
                <c:ext xmlns:c16="http://schemas.microsoft.com/office/drawing/2014/chart" uri="{C3380CC4-5D6E-409C-BE32-E72D297353CC}">
                  <c16:uniqueId val="{00000008-8DBC-4AF5-8D68-BECBB6ECEEFE}"/>
                </c:ext>
              </c:extLst>
            </c:dLbl>
            <c:dLbl>
              <c:idx val="14"/>
              <c:delete val="1"/>
              <c:extLst>
                <c:ext xmlns:c15="http://schemas.microsoft.com/office/drawing/2012/chart" uri="{CE6537A1-D6FC-4f65-9D91-7224C49458BB}"/>
                <c:ext xmlns:c16="http://schemas.microsoft.com/office/drawing/2014/chart" uri="{C3380CC4-5D6E-409C-BE32-E72D297353CC}">
                  <c16:uniqueId val="{00000007-8DBC-4AF5-8D68-BECBB6ECEEFE}"/>
                </c:ext>
              </c:extLst>
            </c:dLbl>
            <c:dLbl>
              <c:idx val="16"/>
              <c:delete val="1"/>
              <c:extLst>
                <c:ext xmlns:c15="http://schemas.microsoft.com/office/drawing/2012/chart" uri="{CE6537A1-D6FC-4f65-9D91-7224C49458BB}"/>
                <c:ext xmlns:c16="http://schemas.microsoft.com/office/drawing/2014/chart" uri="{C3380CC4-5D6E-409C-BE32-E72D297353CC}">
                  <c16:uniqueId val="{00000006-8DBC-4AF5-8D68-BECBB6ECEEFE}"/>
                </c:ext>
              </c:extLst>
            </c:dLbl>
            <c:dLbl>
              <c:idx val="19"/>
              <c:layout>
                <c:manualLayout>
                  <c:x val="-2.3293535197612805E-2"/>
                  <c:y val="-9.6655697397265955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8DBC-4AF5-8D68-BECBB6ECEEFE}"/>
                </c:ext>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Summary_NIFTY!$K$7:$K$31</c:f>
              <c:strCache>
                <c:ptCount val="25"/>
                <c:pt idx="0">
                  <c:v>   </c:v>
                </c:pt>
                <c:pt idx="1">
                  <c:v>01</c:v>
                </c:pt>
                <c:pt idx="2">
                  <c:v>02</c:v>
                </c:pt>
                <c:pt idx="3">
                  <c:v>03</c:v>
                </c:pt>
                <c:pt idx="4">
                  <c:v>04</c:v>
                </c:pt>
                <c:pt idx="5">
                  <c:v>05</c:v>
                </c:pt>
                <c:pt idx="6">
                  <c:v>06</c:v>
                </c:pt>
                <c:pt idx="7">
                  <c:v>07</c:v>
                </c:pt>
                <c:pt idx="8">
                  <c:v>08</c:v>
                </c:pt>
                <c:pt idx="9">
                  <c:v>09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strCache>
            </c:strRef>
          </c:cat>
          <c:val>
            <c:numRef>
              <c:f>Summary_NIFTY!$L$7:$L$31</c:f>
              <c:numCache>
                <c:formatCode>0%</c:formatCode>
                <c:ptCount val="25"/>
                <c:pt idx="0">
                  <c:v>0</c:v>
                </c:pt>
                <c:pt idx="1">
                  <c:v>-0.11285732764196088</c:v>
                </c:pt>
                <c:pt idx="2">
                  <c:v>-0.21600933148647661</c:v>
                </c:pt>
                <c:pt idx="3">
                  <c:v>-3.1197693881346633E-2</c:v>
                </c:pt>
                <c:pt idx="4">
                  <c:v>0.73705427844699356</c:v>
                </c:pt>
                <c:pt idx="5">
                  <c:v>0.13695261776488454</c:v>
                </c:pt>
                <c:pt idx="6">
                  <c:v>0.45854393468118193</c:v>
                </c:pt>
                <c:pt idx="7">
                  <c:v>0.36040118623171491</c:v>
                </c:pt>
                <c:pt idx="8">
                  <c:v>0.25834619247066892</c:v>
                </c:pt>
                <c:pt idx="9">
                  <c:v>-0.44042277783725381</c:v>
                </c:pt>
                <c:pt idx="10">
                  <c:v>0.69822248504243767</c:v>
                </c:pt>
                <c:pt idx="11">
                  <c:v>0.12778443481734092</c:v>
                </c:pt>
                <c:pt idx="12">
                  <c:v>-5.5694800123503807E-2</c:v>
                </c:pt>
                <c:pt idx="13">
                  <c:v>0.16069625426744238</c:v>
                </c:pt>
                <c:pt idx="14">
                  <c:v>9.0724553626910787E-3</c:v>
                </c:pt>
                <c:pt idx="15">
                  <c:v>0.4465719681418836</c:v>
                </c:pt>
                <c:pt idx="16">
                  <c:v>-0.14137406486621484</c:v>
                </c:pt>
                <c:pt idx="17">
                  <c:v>0.13191556874747956</c:v>
                </c:pt>
                <c:pt idx="18">
                  <c:v>0.28808708957751761</c:v>
                </c:pt>
                <c:pt idx="19">
                  <c:v>-1.7841435657480753E-2</c:v>
                </c:pt>
                <c:pt idx="20">
                  <c:v>0.10443682225474227</c:v>
                </c:pt>
                <c:pt idx="21">
                  <c:v>0.139816587388502</c:v>
                </c:pt>
                <c:pt idx="22">
                  <c:v>0.27175348011676159</c:v>
                </c:pt>
                <c:pt idx="23">
                  <c:v>1.8587242680876859E-2</c:v>
                </c:pt>
                <c:pt idx="24">
                  <c:v>0.23007108421115197</c:v>
                </c:pt>
              </c:numCache>
            </c:numRef>
          </c:val>
          <c:smooth val="0"/>
          <c:extLst>
            <c:ext xmlns:c16="http://schemas.microsoft.com/office/drawing/2014/chart" uri="{C3380CC4-5D6E-409C-BE32-E72D297353CC}">
              <c16:uniqueId val="{00000000-8DBC-4AF5-8D68-BECBB6ECEEFE}"/>
            </c:ext>
          </c:extLst>
        </c:ser>
        <c:dLbls>
          <c:showLegendKey val="0"/>
          <c:showVal val="0"/>
          <c:showCatName val="0"/>
          <c:showSerName val="0"/>
          <c:showPercent val="0"/>
          <c:showBubbleSize val="0"/>
        </c:dLbls>
        <c:smooth val="0"/>
        <c:axId val="1313979568"/>
        <c:axId val="1204396127"/>
      </c:lineChart>
      <c:catAx>
        <c:axId val="1313979568"/>
        <c:scaling>
          <c:orientation val="minMax"/>
        </c:scaling>
        <c:delete val="0"/>
        <c:axPos val="b"/>
        <c:title>
          <c:tx>
            <c:rich>
              <a:bodyPr rot="0" spcFirstLastPara="1" vertOverflow="ellipsis" vert="horz" wrap="square" anchor="ctr" anchorCtr="1"/>
              <a:lstStyle/>
              <a:p>
                <a:pPr algn="ctr" rtl="0">
                  <a:defRPr sz="1200" b="1" i="0" u="none" strike="noStrike" kern="1200" baseline="0">
                    <a:solidFill>
                      <a:schemeClr val="tx1">
                        <a:lumMod val="65000"/>
                        <a:lumOff val="35000"/>
                      </a:schemeClr>
                    </a:solidFill>
                    <a:latin typeface="+mn-lt"/>
                    <a:ea typeface="+mn-ea"/>
                    <a:cs typeface="+mn-cs"/>
                  </a:defRPr>
                </a:pPr>
                <a:r>
                  <a:rPr lang="en-US"/>
                  <a:t>Calendar Year 2000-24</a:t>
                </a:r>
              </a:p>
            </c:rich>
          </c:tx>
          <c:layout/>
          <c:overlay val="0"/>
          <c:spPr>
            <a:noFill/>
            <a:ln>
              <a:noFill/>
            </a:ln>
            <a:effectLst/>
          </c:spPr>
          <c:txPr>
            <a:bodyPr rot="0" spcFirstLastPara="1" vertOverflow="ellipsis" vert="horz" wrap="square" anchor="ctr" anchorCtr="1"/>
            <a:lstStyle/>
            <a:p>
              <a:pPr algn="ctr" rtl="0">
                <a:defRPr sz="12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1204396127"/>
        <c:crosses val="autoZero"/>
        <c:auto val="1"/>
        <c:lblAlgn val="ctr"/>
        <c:lblOffset val="100"/>
        <c:noMultiLvlLbl val="0"/>
      </c:catAx>
      <c:valAx>
        <c:axId val="1204396127"/>
        <c:scaling>
          <c:orientation val="minMax"/>
        </c:scaling>
        <c:delete val="0"/>
        <c:axPos val="l"/>
        <c:title>
          <c:tx>
            <c:rich>
              <a:bodyPr rot="-54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n-US"/>
                  <a:t>Yearly Growth Rate</a:t>
                </a:r>
              </a:p>
            </c:rich>
          </c:tx>
          <c:layout/>
          <c:overlay val="0"/>
          <c:spPr>
            <a:noFill/>
            <a:ln>
              <a:noFill/>
            </a:ln>
            <a:effectLst/>
          </c:spPr>
          <c:txPr>
            <a:bodyPr rot="-54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131397956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a:solidFill>
        <a:schemeClr val="tx1"/>
      </a:solidFill>
    </a:ln>
    <a:effectLst/>
  </c:spPr>
  <c:txPr>
    <a:bodyPr/>
    <a:lstStyle/>
    <a:p>
      <a:pPr>
        <a:defRPr sz="1200" b="1"/>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Final!$B$4:$B$8</cx:f>
        <cx:lvl ptCount="5">
          <cx:pt idx="0">Policyholder Return</cx:pt>
          <cx:pt idx="1">Commission and Expenses</cx:pt>
          <cx:pt idx="2">Other Costs</cx:pt>
          <cx:pt idx="3">Profit Margin</cx:pt>
          <cx:pt idx="4">Pricing Interest Rate</cx:pt>
        </cx:lvl>
      </cx:strDim>
      <cx:numDim type="val">
        <cx:f>Final!$C$4:$C$8</cx:f>
        <cx:lvl ptCount="5" formatCode="0.00%">
          <cx:pt idx="0">0.043199999999999995</cx:pt>
          <cx:pt idx="1">0.014999999999999999</cx:pt>
          <cx:pt idx="2">0.0067999999999999996</cx:pt>
          <cx:pt idx="3">0.0070000000000000001</cx:pt>
          <cx:pt idx="4">0.071999999999999995</cx:pt>
        </cx:lvl>
      </cx:numDim>
    </cx:data>
  </cx:chartData>
  <cx:chart>
    <cx:plotArea>
      <cx:plotAreaRegion>
        <cx:series layoutId="waterfall" uniqueId="{F007289D-D724-4752-82FD-93041AE27B2D}">
          <cx:spPr>
            <a:solidFill>
              <a:srgbClr val="13639E"/>
            </a:solidFill>
          </cx:spPr>
          <cx:dataPt idx="0">
            <cx:spPr>
              <a:solidFill>
                <a:srgbClr val="87C4ED"/>
              </a:solidFill>
            </cx:spPr>
          </cx:dataPt>
          <cx:dataPt idx="1">
            <cx:spPr>
              <a:solidFill>
                <a:srgbClr val="87C4ED"/>
              </a:solidFill>
            </cx:spPr>
          </cx:dataPt>
          <cx:dataPt idx="2">
            <cx:spPr>
              <a:solidFill>
                <a:srgbClr val="87C4ED"/>
              </a:solidFill>
            </cx:spPr>
          </cx:dataPt>
          <cx:dataPt idx="3">
            <cx:spPr>
              <a:solidFill>
                <a:srgbClr val="87C4ED"/>
              </a:solidFill>
            </cx:spPr>
          </cx:dataPt>
          <cx:dataLabels>
            <cx:txPr>
              <a:bodyPr spcFirstLastPara="1" vertOverflow="ellipsis" horzOverflow="overflow" wrap="square" lIns="0" tIns="0" rIns="0" bIns="0" anchor="ctr" anchorCtr="1"/>
              <a:lstStyle/>
              <a:p>
                <a:pPr algn="ctr" rtl="0">
                  <a:defRPr sz="1200"/>
                </a:pPr>
                <a:endParaRPr lang="en-US" sz="1200" b="0" i="0" u="none" strike="noStrike" baseline="0">
                  <a:solidFill>
                    <a:srgbClr val="000000">
                      <a:lumMod val="75000"/>
                      <a:lumOff val="25000"/>
                    </a:srgbClr>
                  </a:solidFill>
                  <a:latin typeface="Trebuchet MS" panose="020B0603020202020204"/>
                </a:endParaRPr>
              </a:p>
            </cx:txPr>
            <cx:visibility seriesName="0" categoryName="0" value="1"/>
          </cx:dataLabels>
          <cx:dataId val="0"/>
          <cx:layoutPr>
            <cx:visibility connectorLines="0"/>
            <cx:subtotals>
              <cx:idx val="4"/>
            </cx:subtotals>
          </cx:layoutPr>
        </cx:series>
      </cx:plotAreaRegion>
      <cx:axis id="0">
        <cx:catScaling gapWidth="0.5"/>
        <cx:tickLabels/>
        <cx:txPr>
          <a:bodyPr spcFirstLastPara="1" vertOverflow="ellipsis" horzOverflow="overflow" wrap="square" lIns="0" tIns="0" rIns="0" bIns="0" anchor="ctr" anchorCtr="1"/>
          <a:lstStyle/>
          <a:p>
            <a:pPr algn="ctr" rtl="0">
              <a:defRPr sz="10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pPr>
            <a:endParaRPr lang="en-US" sz="1000" b="0" i="0" u="none" strike="noStrike" baseline="0">
              <a:solidFill>
                <a:schemeClr val="tx1"/>
              </a:solidFill>
              <a:latin typeface="Trebuchet MS" panose="020B0603020202020204" pitchFamily="34" charset="0"/>
            </a:endParaRPr>
          </a:p>
        </cx:txPr>
      </cx:axis>
      <cx:axis id="1">
        <cx:valScaling/>
        <cx:majorGridlines/>
        <cx:tickLabels/>
        <cx:txPr>
          <a:bodyPr spcFirstLastPara="1" vertOverflow="ellipsis" horzOverflow="overflow" wrap="square" lIns="0" tIns="0" rIns="0" bIns="0" anchor="ctr" anchorCtr="1"/>
          <a:lstStyle/>
          <a:p>
            <a:pPr algn="ctr" rtl="0">
              <a:defRPr sz="1400">
                <a:solidFill>
                  <a:schemeClr val="tx1"/>
                </a:solidFill>
                <a:latin typeface="Trebuchet MS" panose="020B0603020202020204" pitchFamily="34" charset="0"/>
                <a:ea typeface="Trebuchet MS" panose="020B0603020202020204" pitchFamily="34" charset="0"/>
                <a:cs typeface="Trebuchet MS" panose="020B0603020202020204" pitchFamily="34" charset="0"/>
              </a:defRPr>
            </a:pPr>
            <a:endParaRPr lang="en-US" sz="1400" b="0" i="0" u="none" strike="noStrike" baseline="0">
              <a:solidFill>
                <a:schemeClr val="tx1"/>
              </a:solidFill>
              <a:latin typeface="Trebuchet MS" panose="020B0603020202020204" pitchFamily="34" charset="0"/>
            </a:endParaRPr>
          </a:p>
        </cx:txPr>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89">
  <cs:axisTitle>
    <cs:lnRef idx="0"/>
    <cs:fillRef idx="0"/>
    <cs:effectRef idx="0"/>
    <cs:fontRef idx="minor">
      <a:schemeClr val="tx1">
        <a:lumMod val="65000"/>
        <a:lumOff val="35000"/>
      </a:schemeClr>
    </cs:fontRef>
    <cs:defRPr sz="9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cs:chartArea>
  <cs:dataLabel>
    <cs:lnRef idx="0"/>
    <cs:fillRef idx="0"/>
    <cs:effectRef idx="0"/>
    <cs:fontRef idx="minor">
      <a:schemeClr val="tx1">
        <a:lumMod val="75000"/>
        <a:lumOff val="25000"/>
      </a:schemeClr>
    </cs:fontRef>
    <cs:defRPr sz="900"/>
  </cs:dataLabel>
  <cs:dataLabelCallout>
    <cs:lnRef idx="0"/>
    <cs:fillRef idx="0"/>
    <cs:effectRef idx="0"/>
    <cs:fontRef idx="minor">
      <a:schemeClr val="lt1">
        <a:lumMod val="65000"/>
        <a:lumOff val="35000"/>
      </a:schemeClr>
    </cs:fontRef>
    <cs:spPr>
      <a:solidFill>
        <a:schemeClr val="dk1">
          <a:lumMod val="15000"/>
          <a:lumOff val="85000"/>
        </a:schemeClr>
      </a:solidFill>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lumMod val="60000"/>
        </a:schemeClr>
      </a:solidFill>
    </cs:spPr>
  </cs:dataPointMarker>
  <cs:dataPointMarkerLayout symbol="circle" size="8"/>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2857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25400" cap="flat" cmpd="sng" algn="ctr">
        <a:solidFill>
          <a:schemeClr val="tx1">
            <a:lumMod val="65000"/>
            <a:lumOff val="35000"/>
          </a:schemeClr>
        </a:solidFill>
        <a:round/>
      </a:ln>
    </cs:spPr>
  </cs:hiLoLine>
  <cs:leaderLine>
    <cs:lnRef idx="0"/>
    <cs:fillRef idx="0"/>
    <cs:effectRef idx="0"/>
    <cs:fontRef idx="minor">
      <a:schemeClr val="dk1"/>
    </cs:fontRef>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dk1"/>
    </cs:fontRef>
    <cs:spPr>
      <a:ln w="9525" cap="flat">
        <a:solidFill>
          <a:srgbClr val="D9D9D9"/>
        </a:solidFill>
        <a:round/>
      </a:ln>
    </cs:spPr>
  </cs:seriesLine>
  <cs:title>
    <cs:lnRef idx="0"/>
    <cs:fillRef idx="0"/>
    <cs:effectRef idx="0"/>
    <cs:fontRef idx="major">
      <a:schemeClr val="tx1">
        <a:lumMod val="65000"/>
        <a:lumOff val="35000"/>
      </a:schemeClr>
    </cs:fontRef>
    <cs:defRPr sz="200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28575">
        <a:solidFill>
          <a:schemeClr val="tx1">
            <a:lumMod val="50000"/>
            <a:lumOff val="50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20483D-0EA6-4715-A061-95D27779030C}" type="doc">
      <dgm:prSet loTypeId="urn:microsoft.com/office/officeart/2005/8/layout/radial5" loCatId="relationship" qsTypeId="urn:microsoft.com/office/officeart/2005/8/quickstyle/simple3" qsCatId="simple" csTypeId="urn:microsoft.com/office/officeart/2005/8/colors/accent1_2" csCatId="accent1" phldr="1"/>
      <dgm:spPr/>
      <dgm:t>
        <a:bodyPr/>
        <a:lstStyle/>
        <a:p>
          <a:endParaRPr lang="en-US"/>
        </a:p>
      </dgm:t>
    </dgm:pt>
    <dgm:pt modelId="{8B9759C3-D7BB-4BF3-9DB4-4C1E9DDE73C8}">
      <dgm:prSet phldrT="[Text]" custT="1"/>
      <dgm:spPr>
        <a:solidFill>
          <a:srgbClr val="F5FBFF"/>
        </a:solidFill>
        <a:ln w="25400" cap="flat" cmpd="sng" algn="ctr">
          <a:solidFill>
            <a:srgbClr val="0070C0"/>
          </a:solidFill>
          <a:prstDash val="solid"/>
        </a:ln>
        <a:effectLst/>
      </dgm:spPr>
      <dgm:t>
        <a:bodyPr/>
        <a:lstStyle/>
        <a:p>
          <a:r>
            <a:rPr lang="en-US" sz="2200" dirty="0"/>
            <a:t>Implication of CMO proposal of </a:t>
          </a:r>
          <a:r>
            <a:rPr lang="en-US" sz="2200" b="1" dirty="0"/>
            <a:t>Sizeable </a:t>
          </a:r>
          <a:r>
            <a:rPr lang="en-US" sz="2200" dirty="0"/>
            <a:t>investment in Equity </a:t>
          </a:r>
        </a:p>
      </dgm:t>
    </dgm:pt>
    <dgm:pt modelId="{643C0FAC-3954-4C9D-9272-9ADD1D59ED3B}" type="parTrans" cxnId="{F84B3D40-690B-442A-B170-D83886474C67}">
      <dgm:prSet/>
      <dgm:spPr/>
      <dgm:t>
        <a:bodyPr/>
        <a:lstStyle/>
        <a:p>
          <a:endParaRPr lang="en-US" sz="2200"/>
        </a:p>
      </dgm:t>
    </dgm:pt>
    <dgm:pt modelId="{24BF6D79-A635-45F6-8FC3-04A481D5AB30}" type="sibTrans" cxnId="{F84B3D40-690B-442A-B170-D83886474C67}">
      <dgm:prSet/>
      <dgm:spPr/>
      <dgm:t>
        <a:bodyPr/>
        <a:lstStyle/>
        <a:p>
          <a:endParaRPr lang="en-US" sz="2200"/>
        </a:p>
      </dgm:t>
    </dgm:pt>
    <dgm:pt modelId="{74186998-2795-478F-B9FD-F6D27BDE52F4}">
      <dgm:prSet phldrT="[Text]" custT="1"/>
      <dgm:spPr>
        <a:solidFill>
          <a:srgbClr val="F5FBFF"/>
        </a:solidFill>
        <a:ln w="25400" cap="flat" cmpd="sng" algn="ctr">
          <a:solidFill>
            <a:srgbClr val="0070C0"/>
          </a:solidFill>
          <a:prstDash val="solid"/>
        </a:ln>
        <a:effectLst/>
      </dgm:spPr>
      <dgm:t>
        <a:bodyPr/>
        <a:lstStyle/>
        <a:p>
          <a:r>
            <a:rPr lang="en-US" sz="2200" dirty="0"/>
            <a:t>Reserves</a:t>
          </a:r>
        </a:p>
      </dgm:t>
    </dgm:pt>
    <dgm:pt modelId="{5BD59089-F602-4EA4-898D-90626B4FD829}" type="parTrans" cxnId="{ECEBC8E6-9406-44C1-BF6E-A4CFC4AF855B}">
      <dgm:prSet custT="1"/>
      <dgm:spPr>
        <a:solidFill>
          <a:srgbClr val="F5FBFF"/>
        </a:solidFill>
        <a:ln w="25400" cap="flat" cmpd="sng" algn="ctr">
          <a:solidFill>
            <a:srgbClr val="0070C0"/>
          </a:solidFill>
          <a:prstDash val="solid"/>
        </a:ln>
        <a:effectLst/>
      </dgm:spPr>
      <dgm:t>
        <a:bodyPr/>
        <a:lstStyle/>
        <a:p>
          <a:endParaRPr lang="en-US" sz="2200"/>
        </a:p>
      </dgm:t>
    </dgm:pt>
    <dgm:pt modelId="{D18E7F55-5DA5-4357-B9AA-BC0C545883B4}" type="sibTrans" cxnId="{ECEBC8E6-9406-44C1-BF6E-A4CFC4AF855B}">
      <dgm:prSet/>
      <dgm:spPr/>
      <dgm:t>
        <a:bodyPr/>
        <a:lstStyle/>
        <a:p>
          <a:endParaRPr lang="en-US" sz="2200"/>
        </a:p>
      </dgm:t>
    </dgm:pt>
    <dgm:pt modelId="{7DBEB68F-3B00-4E9E-BC73-C9820E915016}">
      <dgm:prSet phldrT="[Text]" custT="1"/>
      <dgm:spPr>
        <a:solidFill>
          <a:srgbClr val="F5FBFF"/>
        </a:solidFill>
        <a:ln w="25400" cap="flat" cmpd="sng" algn="ctr">
          <a:solidFill>
            <a:srgbClr val="0070C0"/>
          </a:solidFill>
          <a:prstDash val="solid"/>
        </a:ln>
        <a:effectLst/>
      </dgm:spPr>
      <dgm:t>
        <a:bodyPr/>
        <a:lstStyle/>
        <a:p>
          <a:r>
            <a:rPr lang="en-US" sz="2200" dirty="0"/>
            <a:t>Profitability/ Economic Value</a:t>
          </a:r>
        </a:p>
      </dgm:t>
    </dgm:pt>
    <dgm:pt modelId="{F99978F0-57A5-41D7-862F-029E6A8377A7}" type="parTrans" cxnId="{117321C5-22C6-4204-A8DB-946D8BB9E4DC}">
      <dgm:prSet custT="1"/>
      <dgm:spPr>
        <a:solidFill>
          <a:srgbClr val="F5FBFF"/>
        </a:solidFill>
        <a:ln w="25400" cap="flat" cmpd="sng" algn="ctr">
          <a:solidFill>
            <a:srgbClr val="0070C0"/>
          </a:solidFill>
          <a:prstDash val="solid"/>
        </a:ln>
        <a:effectLst/>
      </dgm:spPr>
      <dgm:t>
        <a:bodyPr/>
        <a:lstStyle/>
        <a:p>
          <a:endParaRPr lang="en-US" sz="2200"/>
        </a:p>
      </dgm:t>
    </dgm:pt>
    <dgm:pt modelId="{BBD1C928-9C9B-4C21-A5D9-AFFE33FC34AF}" type="sibTrans" cxnId="{117321C5-22C6-4204-A8DB-946D8BB9E4DC}">
      <dgm:prSet/>
      <dgm:spPr/>
      <dgm:t>
        <a:bodyPr/>
        <a:lstStyle/>
        <a:p>
          <a:endParaRPr lang="en-US" sz="2200"/>
        </a:p>
      </dgm:t>
    </dgm:pt>
    <dgm:pt modelId="{7B3F7BF9-50CC-46AF-900A-68DF8332928A}">
      <dgm:prSet phldrT="[Text]" custT="1"/>
      <dgm:spPr>
        <a:solidFill>
          <a:srgbClr val="F5FBFF"/>
        </a:solidFill>
        <a:ln w="25400" cap="flat" cmpd="sng" algn="ctr">
          <a:solidFill>
            <a:srgbClr val="0070C0"/>
          </a:solidFill>
          <a:prstDash val="solid"/>
        </a:ln>
        <a:effectLst/>
      </dgm:spPr>
      <dgm:t>
        <a:bodyPr/>
        <a:lstStyle/>
        <a:p>
          <a:r>
            <a:rPr lang="en-US" sz="2200" dirty="0"/>
            <a:t>Asset Liability Management</a:t>
          </a:r>
        </a:p>
      </dgm:t>
    </dgm:pt>
    <dgm:pt modelId="{34545A5F-33CD-43AB-8D2B-DB39BB402A1B}" type="parTrans" cxnId="{A453A388-A820-479B-920D-3360F9D96101}">
      <dgm:prSet custT="1"/>
      <dgm:spPr>
        <a:solidFill>
          <a:srgbClr val="F5FBFF"/>
        </a:solidFill>
        <a:ln w="25400" cap="flat" cmpd="sng" algn="ctr">
          <a:solidFill>
            <a:srgbClr val="0070C0"/>
          </a:solidFill>
          <a:prstDash val="solid"/>
        </a:ln>
        <a:effectLst/>
      </dgm:spPr>
      <dgm:t>
        <a:bodyPr/>
        <a:lstStyle/>
        <a:p>
          <a:endParaRPr lang="en-US" sz="2200"/>
        </a:p>
      </dgm:t>
    </dgm:pt>
    <dgm:pt modelId="{4CF891C3-A921-4834-ADE6-DE459F5FF9B2}" type="sibTrans" cxnId="{A453A388-A820-479B-920D-3360F9D96101}">
      <dgm:prSet/>
      <dgm:spPr/>
      <dgm:t>
        <a:bodyPr/>
        <a:lstStyle/>
        <a:p>
          <a:endParaRPr lang="en-US" sz="2200"/>
        </a:p>
      </dgm:t>
    </dgm:pt>
    <dgm:pt modelId="{8F914C86-6169-4395-B387-52D35071893E}">
      <dgm:prSet custT="1"/>
      <dgm:spPr>
        <a:solidFill>
          <a:srgbClr val="F5FBFF"/>
        </a:solidFill>
        <a:ln w="25400" cap="flat" cmpd="sng" algn="ctr">
          <a:solidFill>
            <a:srgbClr val="0070C0"/>
          </a:solidFill>
          <a:prstDash val="solid"/>
        </a:ln>
        <a:effectLst/>
      </dgm:spPr>
      <dgm:t>
        <a:bodyPr/>
        <a:lstStyle/>
        <a:p>
          <a:r>
            <a:rPr lang="en-US" sz="2200" dirty="0"/>
            <a:t>Solvency</a:t>
          </a:r>
        </a:p>
      </dgm:t>
    </dgm:pt>
    <dgm:pt modelId="{F0355E66-8406-4247-A907-62F280B64FFF}" type="parTrans" cxnId="{1DD1DCB9-E679-4ACD-929B-E3570B0E79AD}">
      <dgm:prSet custT="1"/>
      <dgm:spPr>
        <a:solidFill>
          <a:srgbClr val="F5FBFF"/>
        </a:solidFill>
        <a:ln w="25400" cap="flat" cmpd="sng" algn="ctr">
          <a:solidFill>
            <a:srgbClr val="0070C0"/>
          </a:solidFill>
          <a:prstDash val="solid"/>
        </a:ln>
        <a:effectLst/>
      </dgm:spPr>
      <dgm:t>
        <a:bodyPr/>
        <a:lstStyle/>
        <a:p>
          <a:endParaRPr lang="en-US" sz="2200"/>
        </a:p>
      </dgm:t>
    </dgm:pt>
    <dgm:pt modelId="{890B680C-240E-4D44-AE1E-4C0528E25354}" type="sibTrans" cxnId="{1DD1DCB9-E679-4ACD-929B-E3570B0E79AD}">
      <dgm:prSet/>
      <dgm:spPr/>
      <dgm:t>
        <a:bodyPr/>
        <a:lstStyle/>
        <a:p>
          <a:endParaRPr lang="en-US" sz="2200"/>
        </a:p>
      </dgm:t>
    </dgm:pt>
    <dgm:pt modelId="{8D43241C-C2F1-4044-A8A0-7B27BD20544B}">
      <dgm:prSet custT="1"/>
      <dgm:spPr>
        <a:solidFill>
          <a:srgbClr val="F5FBFF"/>
        </a:solidFill>
        <a:ln w="25400" cap="flat" cmpd="sng" algn="ctr">
          <a:solidFill>
            <a:srgbClr val="0070C0"/>
          </a:solidFill>
          <a:prstDash val="solid"/>
        </a:ln>
        <a:effectLst/>
      </dgm:spPr>
      <dgm:t>
        <a:bodyPr/>
        <a:lstStyle/>
        <a:p>
          <a:r>
            <a:rPr lang="en-US" sz="2200" dirty="0"/>
            <a:t>Regulatory Compliance</a:t>
          </a:r>
        </a:p>
      </dgm:t>
    </dgm:pt>
    <dgm:pt modelId="{83B6CBB6-995B-466D-A9EE-787F484DA436}" type="parTrans" cxnId="{B21710CD-3B85-4D3C-872A-06F1AD3D39CB}">
      <dgm:prSet custT="1"/>
      <dgm:spPr>
        <a:solidFill>
          <a:srgbClr val="F5FBFF"/>
        </a:solidFill>
        <a:ln w="25400" cap="flat" cmpd="sng" algn="ctr">
          <a:solidFill>
            <a:srgbClr val="0070C0"/>
          </a:solidFill>
          <a:prstDash val="solid"/>
        </a:ln>
        <a:effectLst/>
      </dgm:spPr>
      <dgm:t>
        <a:bodyPr/>
        <a:lstStyle/>
        <a:p>
          <a:endParaRPr lang="en-US" sz="2200"/>
        </a:p>
      </dgm:t>
    </dgm:pt>
    <dgm:pt modelId="{4D41531A-C648-48E9-AB4B-BC038D014860}" type="sibTrans" cxnId="{B21710CD-3B85-4D3C-872A-06F1AD3D39CB}">
      <dgm:prSet/>
      <dgm:spPr/>
      <dgm:t>
        <a:bodyPr/>
        <a:lstStyle/>
        <a:p>
          <a:endParaRPr lang="en-US" sz="2200"/>
        </a:p>
      </dgm:t>
    </dgm:pt>
    <dgm:pt modelId="{9121CADB-3FAC-47F5-A415-8CB5BBFB523E}" type="pres">
      <dgm:prSet presAssocID="{8E20483D-0EA6-4715-A061-95D27779030C}" presName="Name0" presStyleCnt="0">
        <dgm:presLayoutVars>
          <dgm:chMax val="1"/>
          <dgm:dir/>
          <dgm:animLvl val="ctr"/>
          <dgm:resizeHandles val="exact"/>
        </dgm:presLayoutVars>
      </dgm:prSet>
      <dgm:spPr/>
      <dgm:t>
        <a:bodyPr/>
        <a:lstStyle/>
        <a:p>
          <a:endParaRPr lang="en-US"/>
        </a:p>
      </dgm:t>
    </dgm:pt>
    <dgm:pt modelId="{AB36EA0C-A933-4FCD-B9AB-175CAE2E5745}" type="pres">
      <dgm:prSet presAssocID="{8B9759C3-D7BB-4BF3-9DB4-4C1E9DDE73C8}" presName="centerShape" presStyleLbl="node0" presStyleIdx="0" presStyleCnt="1" custScaleX="177981" custScaleY="117587"/>
      <dgm:spPr>
        <a:xfrm>
          <a:off x="3877615" y="2619778"/>
          <a:ext cx="1867739" cy="1867739"/>
        </a:xfrm>
        <a:prstGeom prst="ellipse">
          <a:avLst/>
        </a:prstGeom>
      </dgm:spPr>
      <dgm:t>
        <a:bodyPr/>
        <a:lstStyle/>
        <a:p>
          <a:endParaRPr lang="en-US"/>
        </a:p>
      </dgm:t>
    </dgm:pt>
    <dgm:pt modelId="{FE4F1F2F-72E8-462B-8DF4-22851F40206B}" type="pres">
      <dgm:prSet presAssocID="{5BD59089-F602-4EA4-898D-90626B4FD829}" presName="parTrans" presStyleLbl="sibTrans2D1" presStyleIdx="0" presStyleCnt="5"/>
      <dgm:spPr>
        <a:xfrm rot="16200000">
          <a:off x="4613114" y="1939207"/>
          <a:ext cx="396741" cy="635031"/>
        </a:xfrm>
        <a:prstGeom prst="rightArrow">
          <a:avLst>
            <a:gd name="adj1" fmla="val 60000"/>
            <a:gd name="adj2" fmla="val 50000"/>
          </a:avLst>
        </a:prstGeom>
      </dgm:spPr>
      <dgm:t>
        <a:bodyPr/>
        <a:lstStyle/>
        <a:p>
          <a:endParaRPr lang="en-US"/>
        </a:p>
      </dgm:t>
    </dgm:pt>
    <dgm:pt modelId="{A3AB66B1-B974-458E-A761-55A15E6286EF}" type="pres">
      <dgm:prSet presAssocID="{5BD59089-F602-4EA4-898D-90626B4FD829}" presName="connectorText" presStyleLbl="sibTrans2D1" presStyleIdx="0" presStyleCnt="5"/>
      <dgm:spPr/>
      <dgm:t>
        <a:bodyPr/>
        <a:lstStyle/>
        <a:p>
          <a:endParaRPr lang="en-US"/>
        </a:p>
      </dgm:t>
    </dgm:pt>
    <dgm:pt modelId="{2EEF42B7-3813-43CA-82A4-8F4E126237BF}" type="pres">
      <dgm:prSet presAssocID="{74186998-2795-478F-B9FD-F6D27BDE52F4}" presName="node" presStyleLbl="node1" presStyleIdx="0" presStyleCnt="5" custScaleX="130285" custScaleY="93508" custRadScaleRad="104797" custRadScaleInc="4323">
        <dgm:presLayoutVars>
          <dgm:bulletEnabled val="1"/>
        </dgm:presLayoutVars>
      </dgm:prSet>
      <dgm:spPr>
        <a:xfrm>
          <a:off x="3877615" y="3470"/>
          <a:ext cx="1867739" cy="1867739"/>
        </a:xfrm>
        <a:prstGeom prst="ellipse">
          <a:avLst/>
        </a:prstGeom>
      </dgm:spPr>
      <dgm:t>
        <a:bodyPr/>
        <a:lstStyle/>
        <a:p>
          <a:endParaRPr lang="en-US"/>
        </a:p>
      </dgm:t>
    </dgm:pt>
    <dgm:pt modelId="{C82BC917-C7B5-4ADA-A97C-03B942DBC5C8}" type="pres">
      <dgm:prSet presAssocID="{F99978F0-57A5-41D7-862F-029E6A8377A7}" presName="parTrans" presStyleLbl="sibTrans2D1" presStyleIdx="1" presStyleCnt="5"/>
      <dgm:spPr>
        <a:xfrm rot="20520000">
          <a:off x="5846564" y="2835360"/>
          <a:ext cx="396741" cy="635031"/>
        </a:xfrm>
        <a:prstGeom prst="rightArrow">
          <a:avLst>
            <a:gd name="adj1" fmla="val 60000"/>
            <a:gd name="adj2" fmla="val 50000"/>
          </a:avLst>
        </a:prstGeom>
      </dgm:spPr>
      <dgm:t>
        <a:bodyPr/>
        <a:lstStyle/>
        <a:p>
          <a:endParaRPr lang="en-US"/>
        </a:p>
      </dgm:t>
    </dgm:pt>
    <dgm:pt modelId="{45F99E2B-9D00-4D6F-BEBB-8ADDE13BAA7E}" type="pres">
      <dgm:prSet presAssocID="{F99978F0-57A5-41D7-862F-029E6A8377A7}" presName="connectorText" presStyleLbl="sibTrans2D1" presStyleIdx="1" presStyleCnt="5"/>
      <dgm:spPr/>
      <dgm:t>
        <a:bodyPr/>
        <a:lstStyle/>
        <a:p>
          <a:endParaRPr lang="en-US"/>
        </a:p>
      </dgm:t>
    </dgm:pt>
    <dgm:pt modelId="{CAF5E2D3-F29E-44E6-8E85-B0CCDDEAC92C}" type="pres">
      <dgm:prSet presAssocID="{7DBEB68F-3B00-4E9E-BC73-C9820E915016}" presName="node" presStyleLbl="node1" presStyleIdx="1" presStyleCnt="5" custScaleX="130285" custScaleY="93508" custRadScaleRad="126301" custRadScaleInc="7702">
        <dgm:presLayoutVars>
          <dgm:bulletEnabled val="1"/>
        </dgm:presLayoutVars>
      </dgm:prSet>
      <dgm:spPr>
        <a:xfrm>
          <a:off x="6365873" y="1811295"/>
          <a:ext cx="1867739" cy="1867739"/>
        </a:xfrm>
        <a:prstGeom prst="ellipse">
          <a:avLst/>
        </a:prstGeom>
      </dgm:spPr>
      <dgm:t>
        <a:bodyPr/>
        <a:lstStyle/>
        <a:p>
          <a:endParaRPr lang="en-US"/>
        </a:p>
      </dgm:t>
    </dgm:pt>
    <dgm:pt modelId="{8F9D021B-DE99-4E69-BF13-7661D7EE110F}" type="pres">
      <dgm:prSet presAssocID="{34545A5F-33CD-43AB-8D2B-DB39BB402A1B}" presName="parTrans" presStyleLbl="sibTrans2D1" presStyleIdx="2" presStyleCnt="5" custScaleX="113131"/>
      <dgm:spPr>
        <a:xfrm rot="3240000">
          <a:off x="5375428" y="4285368"/>
          <a:ext cx="396741" cy="635031"/>
        </a:xfrm>
        <a:prstGeom prst="rightArrow">
          <a:avLst>
            <a:gd name="adj1" fmla="val 60000"/>
            <a:gd name="adj2" fmla="val 50000"/>
          </a:avLst>
        </a:prstGeom>
      </dgm:spPr>
      <dgm:t>
        <a:bodyPr/>
        <a:lstStyle/>
        <a:p>
          <a:endParaRPr lang="en-US"/>
        </a:p>
      </dgm:t>
    </dgm:pt>
    <dgm:pt modelId="{1E04E8F2-115F-4E0E-9BD5-672A28838EB2}" type="pres">
      <dgm:prSet presAssocID="{34545A5F-33CD-43AB-8D2B-DB39BB402A1B}" presName="connectorText" presStyleLbl="sibTrans2D1" presStyleIdx="2" presStyleCnt="5"/>
      <dgm:spPr/>
      <dgm:t>
        <a:bodyPr/>
        <a:lstStyle/>
        <a:p>
          <a:endParaRPr lang="en-US"/>
        </a:p>
      </dgm:t>
    </dgm:pt>
    <dgm:pt modelId="{53BCF408-7829-495A-9C17-FD3839A45320}" type="pres">
      <dgm:prSet presAssocID="{7B3F7BF9-50CC-46AF-900A-68DF8332928A}" presName="node" presStyleLbl="node1" presStyleIdx="2" presStyleCnt="5" custScaleX="164022" custScaleY="93508" custRadScaleRad="118009" custRadScaleInc="-38065">
        <dgm:presLayoutVars>
          <dgm:bulletEnabled val="1"/>
        </dgm:presLayoutVars>
      </dgm:prSet>
      <dgm:spPr>
        <a:xfrm>
          <a:off x="5415443" y="4736417"/>
          <a:ext cx="1867739" cy="1867739"/>
        </a:xfrm>
        <a:prstGeom prst="ellipse">
          <a:avLst/>
        </a:prstGeom>
      </dgm:spPr>
      <dgm:t>
        <a:bodyPr/>
        <a:lstStyle/>
        <a:p>
          <a:endParaRPr lang="en-US"/>
        </a:p>
      </dgm:t>
    </dgm:pt>
    <dgm:pt modelId="{D68D47D2-4BED-498D-B93C-623D3153B372}" type="pres">
      <dgm:prSet presAssocID="{F0355E66-8406-4247-A907-62F280B64FFF}" presName="parTrans" presStyleLbl="sibTrans2D1" presStyleIdx="3" presStyleCnt="5"/>
      <dgm:spPr>
        <a:xfrm rot="7560000">
          <a:off x="3850800" y="4285368"/>
          <a:ext cx="396741" cy="635031"/>
        </a:xfrm>
        <a:prstGeom prst="rightArrow">
          <a:avLst>
            <a:gd name="adj1" fmla="val 60000"/>
            <a:gd name="adj2" fmla="val 50000"/>
          </a:avLst>
        </a:prstGeom>
      </dgm:spPr>
      <dgm:t>
        <a:bodyPr/>
        <a:lstStyle/>
        <a:p>
          <a:endParaRPr lang="en-US"/>
        </a:p>
      </dgm:t>
    </dgm:pt>
    <dgm:pt modelId="{D0A133C1-E071-4A0C-9C79-04E1AFD9BB68}" type="pres">
      <dgm:prSet presAssocID="{F0355E66-8406-4247-A907-62F280B64FFF}" presName="connectorText" presStyleLbl="sibTrans2D1" presStyleIdx="3" presStyleCnt="5"/>
      <dgm:spPr/>
      <dgm:t>
        <a:bodyPr/>
        <a:lstStyle/>
        <a:p>
          <a:endParaRPr lang="en-US"/>
        </a:p>
      </dgm:t>
    </dgm:pt>
    <dgm:pt modelId="{8EC738D8-FAFE-496E-B403-85B518644782}" type="pres">
      <dgm:prSet presAssocID="{8F914C86-6169-4395-B387-52D35071893E}" presName="node" presStyleLbl="node1" presStyleIdx="3" presStyleCnt="5" custScaleX="130285" custScaleY="93508" custRadScaleRad="114452" custRadScaleInc="14527">
        <dgm:presLayoutVars>
          <dgm:bulletEnabled val="1"/>
        </dgm:presLayoutVars>
      </dgm:prSet>
      <dgm:spPr>
        <a:xfrm>
          <a:off x="2339787" y="4736417"/>
          <a:ext cx="1867739" cy="1867739"/>
        </a:xfrm>
        <a:prstGeom prst="ellipse">
          <a:avLst/>
        </a:prstGeom>
      </dgm:spPr>
      <dgm:t>
        <a:bodyPr/>
        <a:lstStyle/>
        <a:p>
          <a:endParaRPr lang="en-US"/>
        </a:p>
      </dgm:t>
    </dgm:pt>
    <dgm:pt modelId="{EBB5C471-9EFE-4A58-AB59-5983A93B539D}" type="pres">
      <dgm:prSet presAssocID="{83B6CBB6-995B-466D-A9EE-787F484DA436}" presName="parTrans" presStyleLbl="sibTrans2D1" presStyleIdx="4" presStyleCnt="5"/>
      <dgm:spPr>
        <a:xfrm rot="11880000">
          <a:off x="3379664" y="2835360"/>
          <a:ext cx="396741" cy="635031"/>
        </a:xfrm>
        <a:prstGeom prst="rightArrow">
          <a:avLst>
            <a:gd name="adj1" fmla="val 60000"/>
            <a:gd name="adj2" fmla="val 50000"/>
          </a:avLst>
        </a:prstGeom>
      </dgm:spPr>
      <dgm:t>
        <a:bodyPr/>
        <a:lstStyle/>
        <a:p>
          <a:endParaRPr lang="en-US"/>
        </a:p>
      </dgm:t>
    </dgm:pt>
    <dgm:pt modelId="{2121C4A8-8870-41FD-AE88-E90549F120F3}" type="pres">
      <dgm:prSet presAssocID="{83B6CBB6-995B-466D-A9EE-787F484DA436}" presName="connectorText" presStyleLbl="sibTrans2D1" presStyleIdx="4" presStyleCnt="5"/>
      <dgm:spPr/>
      <dgm:t>
        <a:bodyPr/>
        <a:lstStyle/>
        <a:p>
          <a:endParaRPr lang="en-US"/>
        </a:p>
      </dgm:t>
    </dgm:pt>
    <dgm:pt modelId="{14D97A82-46B8-459B-9A7B-E233E7B1E4CE}" type="pres">
      <dgm:prSet presAssocID="{8D43241C-C2F1-4044-A8A0-7B27BD20544B}" presName="node" presStyleLbl="node1" presStyleIdx="4" presStyleCnt="5" custScaleX="130285" custScaleY="93508" custRadScaleRad="130749" custRadScaleInc="4425">
        <dgm:presLayoutVars>
          <dgm:bulletEnabled val="1"/>
        </dgm:presLayoutVars>
      </dgm:prSet>
      <dgm:spPr>
        <a:xfrm>
          <a:off x="1389358" y="1811295"/>
          <a:ext cx="1867739" cy="1867739"/>
        </a:xfrm>
        <a:prstGeom prst="ellipse">
          <a:avLst/>
        </a:prstGeom>
      </dgm:spPr>
      <dgm:t>
        <a:bodyPr/>
        <a:lstStyle/>
        <a:p>
          <a:endParaRPr lang="en-US"/>
        </a:p>
      </dgm:t>
    </dgm:pt>
  </dgm:ptLst>
  <dgm:cxnLst>
    <dgm:cxn modelId="{E6DA4DB0-5029-4FE9-88E6-22419A1D9594}" type="presOf" srcId="{8D43241C-C2F1-4044-A8A0-7B27BD20544B}" destId="{14D97A82-46B8-459B-9A7B-E233E7B1E4CE}" srcOrd="0" destOrd="0" presId="urn:microsoft.com/office/officeart/2005/8/layout/radial5"/>
    <dgm:cxn modelId="{ECEBC8E6-9406-44C1-BF6E-A4CFC4AF855B}" srcId="{8B9759C3-D7BB-4BF3-9DB4-4C1E9DDE73C8}" destId="{74186998-2795-478F-B9FD-F6D27BDE52F4}" srcOrd="0" destOrd="0" parTransId="{5BD59089-F602-4EA4-898D-90626B4FD829}" sibTransId="{D18E7F55-5DA5-4357-B9AA-BC0C545883B4}"/>
    <dgm:cxn modelId="{B21710CD-3B85-4D3C-872A-06F1AD3D39CB}" srcId="{8B9759C3-D7BB-4BF3-9DB4-4C1E9DDE73C8}" destId="{8D43241C-C2F1-4044-A8A0-7B27BD20544B}" srcOrd="4" destOrd="0" parTransId="{83B6CBB6-995B-466D-A9EE-787F484DA436}" sibTransId="{4D41531A-C648-48E9-AB4B-BC038D014860}"/>
    <dgm:cxn modelId="{C3DD2395-F0B3-41EB-85FC-EAE028EF5513}" type="presOf" srcId="{8B9759C3-D7BB-4BF3-9DB4-4C1E9DDE73C8}" destId="{AB36EA0C-A933-4FCD-B9AB-175CAE2E5745}" srcOrd="0" destOrd="0" presId="urn:microsoft.com/office/officeart/2005/8/layout/radial5"/>
    <dgm:cxn modelId="{1DD1DCB9-E679-4ACD-929B-E3570B0E79AD}" srcId="{8B9759C3-D7BB-4BF3-9DB4-4C1E9DDE73C8}" destId="{8F914C86-6169-4395-B387-52D35071893E}" srcOrd="3" destOrd="0" parTransId="{F0355E66-8406-4247-A907-62F280B64FFF}" sibTransId="{890B680C-240E-4D44-AE1E-4C0528E25354}"/>
    <dgm:cxn modelId="{12FF6BA0-25A2-4009-BC4E-B2DDAD707D89}" type="presOf" srcId="{7B3F7BF9-50CC-46AF-900A-68DF8332928A}" destId="{53BCF408-7829-495A-9C17-FD3839A45320}" srcOrd="0" destOrd="0" presId="urn:microsoft.com/office/officeart/2005/8/layout/radial5"/>
    <dgm:cxn modelId="{28A8DC34-1770-43A8-8E16-581866DC44D7}" type="presOf" srcId="{34545A5F-33CD-43AB-8D2B-DB39BB402A1B}" destId="{1E04E8F2-115F-4E0E-9BD5-672A28838EB2}" srcOrd="1" destOrd="0" presId="urn:microsoft.com/office/officeart/2005/8/layout/radial5"/>
    <dgm:cxn modelId="{1FD8F811-965B-43E8-AAD0-76D4DA8F24CF}" type="presOf" srcId="{F99978F0-57A5-41D7-862F-029E6A8377A7}" destId="{C82BC917-C7B5-4ADA-A97C-03B942DBC5C8}" srcOrd="0" destOrd="0" presId="urn:microsoft.com/office/officeart/2005/8/layout/radial5"/>
    <dgm:cxn modelId="{8C89BEE8-71BA-42A6-AF1D-387183772B4C}" type="presOf" srcId="{83B6CBB6-995B-466D-A9EE-787F484DA436}" destId="{EBB5C471-9EFE-4A58-AB59-5983A93B539D}" srcOrd="0" destOrd="0" presId="urn:microsoft.com/office/officeart/2005/8/layout/radial5"/>
    <dgm:cxn modelId="{61976225-D663-4D3D-B4FD-29F52F5EDEEF}" type="presOf" srcId="{8F914C86-6169-4395-B387-52D35071893E}" destId="{8EC738D8-FAFE-496E-B403-85B518644782}" srcOrd="0" destOrd="0" presId="urn:microsoft.com/office/officeart/2005/8/layout/radial5"/>
    <dgm:cxn modelId="{FB4BD931-BE29-43A3-97FF-781832DE97F3}" type="presOf" srcId="{83B6CBB6-995B-466D-A9EE-787F484DA436}" destId="{2121C4A8-8870-41FD-AE88-E90549F120F3}" srcOrd="1" destOrd="0" presId="urn:microsoft.com/office/officeart/2005/8/layout/radial5"/>
    <dgm:cxn modelId="{F35CB972-0837-4893-8857-F829C1136C04}" type="presOf" srcId="{74186998-2795-478F-B9FD-F6D27BDE52F4}" destId="{2EEF42B7-3813-43CA-82A4-8F4E126237BF}" srcOrd="0" destOrd="0" presId="urn:microsoft.com/office/officeart/2005/8/layout/radial5"/>
    <dgm:cxn modelId="{FD049ABA-3CEE-489E-855E-EA60030DB26F}" type="presOf" srcId="{F0355E66-8406-4247-A907-62F280B64FFF}" destId="{D68D47D2-4BED-498D-B93C-623D3153B372}" srcOrd="0" destOrd="0" presId="urn:microsoft.com/office/officeart/2005/8/layout/radial5"/>
    <dgm:cxn modelId="{F84B3D40-690B-442A-B170-D83886474C67}" srcId="{8E20483D-0EA6-4715-A061-95D27779030C}" destId="{8B9759C3-D7BB-4BF3-9DB4-4C1E9DDE73C8}" srcOrd="0" destOrd="0" parTransId="{643C0FAC-3954-4C9D-9272-9ADD1D59ED3B}" sibTransId="{24BF6D79-A635-45F6-8FC3-04A481D5AB30}"/>
    <dgm:cxn modelId="{7B712BFE-4D3D-43F0-A863-56E387D5D93B}" type="presOf" srcId="{34545A5F-33CD-43AB-8D2B-DB39BB402A1B}" destId="{8F9D021B-DE99-4E69-BF13-7661D7EE110F}" srcOrd="0" destOrd="0" presId="urn:microsoft.com/office/officeart/2005/8/layout/radial5"/>
    <dgm:cxn modelId="{50B5500F-D194-4C5A-8847-276FDAC460AF}" type="presOf" srcId="{F99978F0-57A5-41D7-862F-029E6A8377A7}" destId="{45F99E2B-9D00-4D6F-BEBB-8ADDE13BAA7E}" srcOrd="1" destOrd="0" presId="urn:microsoft.com/office/officeart/2005/8/layout/radial5"/>
    <dgm:cxn modelId="{117321C5-22C6-4204-A8DB-946D8BB9E4DC}" srcId="{8B9759C3-D7BB-4BF3-9DB4-4C1E9DDE73C8}" destId="{7DBEB68F-3B00-4E9E-BC73-C9820E915016}" srcOrd="1" destOrd="0" parTransId="{F99978F0-57A5-41D7-862F-029E6A8377A7}" sibTransId="{BBD1C928-9C9B-4C21-A5D9-AFFE33FC34AF}"/>
    <dgm:cxn modelId="{90B3554C-0244-4687-9B28-99F508BC7165}" type="presOf" srcId="{F0355E66-8406-4247-A907-62F280B64FFF}" destId="{D0A133C1-E071-4A0C-9C79-04E1AFD9BB68}" srcOrd="1" destOrd="0" presId="urn:microsoft.com/office/officeart/2005/8/layout/radial5"/>
    <dgm:cxn modelId="{9F8DBCFE-CD4B-4B26-AEFB-BBD70D403ADB}" type="presOf" srcId="{8E20483D-0EA6-4715-A061-95D27779030C}" destId="{9121CADB-3FAC-47F5-A415-8CB5BBFB523E}" srcOrd="0" destOrd="0" presId="urn:microsoft.com/office/officeart/2005/8/layout/radial5"/>
    <dgm:cxn modelId="{217F4A6B-2EA2-46E2-ADAE-D479AE3474DD}" type="presOf" srcId="{7DBEB68F-3B00-4E9E-BC73-C9820E915016}" destId="{CAF5E2D3-F29E-44E6-8E85-B0CCDDEAC92C}" srcOrd="0" destOrd="0" presId="urn:microsoft.com/office/officeart/2005/8/layout/radial5"/>
    <dgm:cxn modelId="{A453A388-A820-479B-920D-3360F9D96101}" srcId="{8B9759C3-D7BB-4BF3-9DB4-4C1E9DDE73C8}" destId="{7B3F7BF9-50CC-46AF-900A-68DF8332928A}" srcOrd="2" destOrd="0" parTransId="{34545A5F-33CD-43AB-8D2B-DB39BB402A1B}" sibTransId="{4CF891C3-A921-4834-ADE6-DE459F5FF9B2}"/>
    <dgm:cxn modelId="{27F6D961-29EB-4FB0-B47E-0797502074E8}" type="presOf" srcId="{5BD59089-F602-4EA4-898D-90626B4FD829}" destId="{A3AB66B1-B974-458E-A761-55A15E6286EF}" srcOrd="1" destOrd="0" presId="urn:microsoft.com/office/officeart/2005/8/layout/radial5"/>
    <dgm:cxn modelId="{DBA049DF-0B45-469E-B657-816167BE12BC}" type="presOf" srcId="{5BD59089-F602-4EA4-898D-90626B4FD829}" destId="{FE4F1F2F-72E8-462B-8DF4-22851F40206B}" srcOrd="0" destOrd="0" presId="urn:microsoft.com/office/officeart/2005/8/layout/radial5"/>
    <dgm:cxn modelId="{E31319F4-BD7E-48B4-9B48-DE199B6E32C9}" type="presParOf" srcId="{9121CADB-3FAC-47F5-A415-8CB5BBFB523E}" destId="{AB36EA0C-A933-4FCD-B9AB-175CAE2E5745}" srcOrd="0" destOrd="0" presId="urn:microsoft.com/office/officeart/2005/8/layout/radial5"/>
    <dgm:cxn modelId="{381D7666-C605-43EF-8501-5E2E684BC288}" type="presParOf" srcId="{9121CADB-3FAC-47F5-A415-8CB5BBFB523E}" destId="{FE4F1F2F-72E8-462B-8DF4-22851F40206B}" srcOrd="1" destOrd="0" presId="urn:microsoft.com/office/officeart/2005/8/layout/radial5"/>
    <dgm:cxn modelId="{484580F8-2181-4CD5-8253-9DCB7927F759}" type="presParOf" srcId="{FE4F1F2F-72E8-462B-8DF4-22851F40206B}" destId="{A3AB66B1-B974-458E-A761-55A15E6286EF}" srcOrd="0" destOrd="0" presId="urn:microsoft.com/office/officeart/2005/8/layout/radial5"/>
    <dgm:cxn modelId="{FE9B8F5A-70CD-4202-8403-D43577496B57}" type="presParOf" srcId="{9121CADB-3FAC-47F5-A415-8CB5BBFB523E}" destId="{2EEF42B7-3813-43CA-82A4-8F4E126237BF}" srcOrd="2" destOrd="0" presId="urn:microsoft.com/office/officeart/2005/8/layout/radial5"/>
    <dgm:cxn modelId="{DA4349C5-228E-4CE3-9DF8-39114883CAF8}" type="presParOf" srcId="{9121CADB-3FAC-47F5-A415-8CB5BBFB523E}" destId="{C82BC917-C7B5-4ADA-A97C-03B942DBC5C8}" srcOrd="3" destOrd="0" presId="urn:microsoft.com/office/officeart/2005/8/layout/radial5"/>
    <dgm:cxn modelId="{7C2FB3A8-5FB6-4DFB-81C7-5AA8A3F7CE26}" type="presParOf" srcId="{C82BC917-C7B5-4ADA-A97C-03B942DBC5C8}" destId="{45F99E2B-9D00-4D6F-BEBB-8ADDE13BAA7E}" srcOrd="0" destOrd="0" presId="urn:microsoft.com/office/officeart/2005/8/layout/radial5"/>
    <dgm:cxn modelId="{23C96306-B610-467A-A891-8253E8819DA3}" type="presParOf" srcId="{9121CADB-3FAC-47F5-A415-8CB5BBFB523E}" destId="{CAF5E2D3-F29E-44E6-8E85-B0CCDDEAC92C}" srcOrd="4" destOrd="0" presId="urn:microsoft.com/office/officeart/2005/8/layout/radial5"/>
    <dgm:cxn modelId="{DC27B431-867D-4C5F-A9A5-FA805173ED0E}" type="presParOf" srcId="{9121CADB-3FAC-47F5-A415-8CB5BBFB523E}" destId="{8F9D021B-DE99-4E69-BF13-7661D7EE110F}" srcOrd="5" destOrd="0" presId="urn:microsoft.com/office/officeart/2005/8/layout/radial5"/>
    <dgm:cxn modelId="{6541146F-2341-46D7-80CD-DCD302F58E01}" type="presParOf" srcId="{8F9D021B-DE99-4E69-BF13-7661D7EE110F}" destId="{1E04E8F2-115F-4E0E-9BD5-672A28838EB2}" srcOrd="0" destOrd="0" presId="urn:microsoft.com/office/officeart/2005/8/layout/radial5"/>
    <dgm:cxn modelId="{11942F8C-60A5-455C-8298-DA9F5C4D61F6}" type="presParOf" srcId="{9121CADB-3FAC-47F5-A415-8CB5BBFB523E}" destId="{53BCF408-7829-495A-9C17-FD3839A45320}" srcOrd="6" destOrd="0" presId="urn:microsoft.com/office/officeart/2005/8/layout/radial5"/>
    <dgm:cxn modelId="{4615BD79-F936-4BD6-A795-B59EADC93AEC}" type="presParOf" srcId="{9121CADB-3FAC-47F5-A415-8CB5BBFB523E}" destId="{D68D47D2-4BED-498D-B93C-623D3153B372}" srcOrd="7" destOrd="0" presId="urn:microsoft.com/office/officeart/2005/8/layout/radial5"/>
    <dgm:cxn modelId="{B4602F27-68A2-4435-9A5E-034A4359D764}" type="presParOf" srcId="{D68D47D2-4BED-498D-B93C-623D3153B372}" destId="{D0A133C1-E071-4A0C-9C79-04E1AFD9BB68}" srcOrd="0" destOrd="0" presId="urn:microsoft.com/office/officeart/2005/8/layout/radial5"/>
    <dgm:cxn modelId="{3F529AF7-C736-42BA-BF75-06FCA843A1A8}" type="presParOf" srcId="{9121CADB-3FAC-47F5-A415-8CB5BBFB523E}" destId="{8EC738D8-FAFE-496E-B403-85B518644782}" srcOrd="8" destOrd="0" presId="urn:microsoft.com/office/officeart/2005/8/layout/radial5"/>
    <dgm:cxn modelId="{6A14DD98-74A5-4DB8-BF41-9A4D19945DF6}" type="presParOf" srcId="{9121CADB-3FAC-47F5-A415-8CB5BBFB523E}" destId="{EBB5C471-9EFE-4A58-AB59-5983A93B539D}" srcOrd="9" destOrd="0" presId="urn:microsoft.com/office/officeart/2005/8/layout/radial5"/>
    <dgm:cxn modelId="{65EBF4D2-C713-4B4D-8EF9-FA39BB5F2827}" type="presParOf" srcId="{EBB5C471-9EFE-4A58-AB59-5983A93B539D}" destId="{2121C4A8-8870-41FD-AE88-E90549F120F3}" srcOrd="0" destOrd="0" presId="urn:microsoft.com/office/officeart/2005/8/layout/radial5"/>
    <dgm:cxn modelId="{7A663634-5EDC-4F8C-ABC7-D4322394864E}" type="presParOf" srcId="{9121CADB-3FAC-47F5-A415-8CB5BBFB523E}" destId="{14D97A82-46B8-459B-9A7B-E233E7B1E4CE}" srcOrd="10" destOrd="0" presId="urn:microsoft.com/office/officeart/2005/8/layout/radial5"/>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F1A38E-CF08-4F49-9F63-AC2FADAFA88E}" type="doc">
      <dgm:prSet loTypeId="urn:microsoft.com/office/officeart/2008/layout/VerticalCurvedList" loCatId="list" qsTypeId="urn:microsoft.com/office/officeart/2005/8/quickstyle/simple3" qsCatId="simple" csTypeId="urn:microsoft.com/office/officeart/2005/8/colors/accent1_2" csCatId="accent1" phldr="1"/>
      <dgm:spPr/>
      <dgm:t>
        <a:bodyPr/>
        <a:lstStyle/>
        <a:p>
          <a:endParaRPr lang="en-US"/>
        </a:p>
      </dgm:t>
    </dgm:pt>
    <dgm:pt modelId="{E2A8D256-E768-4ECD-B52D-DE2D08B1E0E2}">
      <dgm:prSet phldrT="[Text]" custT="1"/>
      <dgm:spPr>
        <a:solidFill>
          <a:srgbClr val="F5FBFF"/>
        </a:solidFill>
      </dgm:spPr>
      <dgm:t>
        <a:bodyPr spcFirstLastPara="0" vert="horz" wrap="square" lIns="91440" tIns="45720" rIns="91440" bIns="45720" numCol="1" spcCol="1270"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effectLst/>
              <a:latin typeface="+mn-lt"/>
              <a:ea typeface="+mn-ea"/>
              <a:cs typeface="+mn-cs"/>
            </a:rPr>
            <a:t>Other than Approved investment can be up to maximum 15%</a:t>
          </a:r>
        </a:p>
      </dgm:t>
    </dgm:pt>
    <dgm:pt modelId="{7CFC9888-5584-4604-AFAB-FBCFA5632DCC}" type="parTrans" cxnId="{6207FA6B-FE26-4A04-98A9-E4E85E3D7196}">
      <dgm:prSet/>
      <dgm:spPr/>
      <dgm:t>
        <a:bodyPr/>
        <a:lstStyle/>
        <a:p>
          <a:pPr algn="ctr"/>
          <a:endParaRPr lang="en-US" sz="1400" b="0">
            <a:latin typeface="+mn-lt"/>
          </a:endParaRPr>
        </a:p>
      </dgm:t>
    </dgm:pt>
    <dgm:pt modelId="{EE343081-8E87-4E9F-A461-1AD86CEDA085}" type="sibTrans" cxnId="{6207FA6B-FE26-4A04-98A9-E4E85E3D7196}">
      <dgm:prSet/>
      <dgm:spPr>
        <a:ln>
          <a:solidFill>
            <a:srgbClr val="0070C0"/>
          </a:solidFill>
        </a:ln>
      </dgm:spPr>
      <dgm:t>
        <a:bodyPr/>
        <a:lstStyle/>
        <a:p>
          <a:pPr algn="ctr"/>
          <a:endParaRPr lang="en-US" sz="1400" b="0">
            <a:latin typeface="+mn-lt"/>
          </a:endParaRPr>
        </a:p>
      </dgm:t>
    </dgm:pt>
    <dgm:pt modelId="{1E460039-C580-4776-9529-761A8F9F3CEA}">
      <dgm:prSet phldrT="[Text]" custT="1"/>
      <dgm:spPr>
        <a:solidFill>
          <a:srgbClr val="F5FBFF"/>
        </a:solidFill>
      </dgm:spPr>
      <dgm:t>
        <a:bodyPr spcFirstLastPara="0" vert="horz" wrap="square" lIns="91440" tIns="45720" rIns="91440" bIns="45720" numCol="1" spcCol="1270"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effectLst/>
              <a:latin typeface="+mn-lt"/>
              <a:ea typeface="+mn-ea"/>
              <a:cs typeface="+mn-cs"/>
            </a:rPr>
            <a:t>Min 10% dividend for at least 2 years of three consecutive years for listed equities</a:t>
          </a:r>
        </a:p>
      </dgm:t>
    </dgm:pt>
    <dgm:pt modelId="{833285D7-9EDA-4A07-A891-842CC34EFBB3}" type="parTrans" cxnId="{01B116CB-ED36-4E95-BD54-8DEBED904CB1}">
      <dgm:prSet/>
      <dgm:spPr/>
      <dgm:t>
        <a:bodyPr/>
        <a:lstStyle/>
        <a:p>
          <a:pPr algn="ctr"/>
          <a:endParaRPr lang="en-US" sz="1400" b="0">
            <a:latin typeface="+mn-lt"/>
          </a:endParaRPr>
        </a:p>
      </dgm:t>
    </dgm:pt>
    <dgm:pt modelId="{6A9A0493-8972-49A4-A50D-11E025BB727C}" type="sibTrans" cxnId="{01B116CB-ED36-4E95-BD54-8DEBED904CB1}">
      <dgm:prSet/>
      <dgm:spPr/>
      <dgm:t>
        <a:bodyPr/>
        <a:lstStyle/>
        <a:p>
          <a:pPr algn="ctr"/>
          <a:endParaRPr lang="en-US" sz="1400" b="0">
            <a:latin typeface="+mn-lt"/>
          </a:endParaRPr>
        </a:p>
      </dgm:t>
    </dgm:pt>
    <dgm:pt modelId="{D5BF918E-7A71-44FA-A684-36139AF7AAC6}">
      <dgm:prSet phldrT="[Text]" custT="1"/>
      <dgm:spPr>
        <a:solidFill>
          <a:srgbClr val="F5FBFF"/>
        </a:solidFill>
      </dgm:spPr>
      <dgm:t>
        <a:bodyPr spcFirstLastPara="0" vert="horz" wrap="square" lIns="91440" tIns="45720" rIns="91440" bIns="45720" numCol="1" spcCol="1270"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effectLst/>
              <a:latin typeface="+mn-lt"/>
              <a:ea typeface="+mn-ea"/>
              <a:cs typeface="+mn-cs"/>
            </a:rPr>
            <a:t>Maximum 10% investment in one issuer and maximum 15% in one Group Company</a:t>
          </a:r>
        </a:p>
      </dgm:t>
    </dgm:pt>
    <dgm:pt modelId="{6F2FFB33-1890-4923-9C86-529C855B3976}" type="parTrans" cxnId="{3C5853DB-7068-492D-92B4-B9875C820F09}">
      <dgm:prSet/>
      <dgm:spPr/>
      <dgm:t>
        <a:bodyPr/>
        <a:lstStyle/>
        <a:p>
          <a:pPr algn="ctr"/>
          <a:endParaRPr lang="en-US" sz="1400" b="0">
            <a:latin typeface="+mn-lt"/>
          </a:endParaRPr>
        </a:p>
      </dgm:t>
    </dgm:pt>
    <dgm:pt modelId="{ABEB5778-1370-4963-A054-9CB74BFA0C83}" type="sibTrans" cxnId="{3C5853DB-7068-492D-92B4-B9875C820F09}">
      <dgm:prSet/>
      <dgm:spPr/>
      <dgm:t>
        <a:bodyPr/>
        <a:lstStyle/>
        <a:p>
          <a:pPr algn="ctr"/>
          <a:endParaRPr lang="en-US" sz="1400" b="0">
            <a:latin typeface="+mn-lt"/>
          </a:endParaRPr>
        </a:p>
      </dgm:t>
    </dgm:pt>
    <dgm:pt modelId="{72103341-5EA6-4523-A461-8FD92576F302}">
      <dgm:prSet custT="1"/>
      <dgm:spPr>
        <a:solidFill>
          <a:srgbClr val="F5FBFF"/>
        </a:solidFill>
      </dgm:spPr>
      <dgm:t>
        <a:bodyPr spcFirstLastPara="0" vert="horz" wrap="square" lIns="34290" tIns="22860" rIns="34290" bIns="22860" numCol="1" spcCol="1270" anchor="ctr" anchorCtr="0"/>
        <a:lstStyle/>
        <a:p>
          <a:pPr algn="ctr" defTabSz="914400" rtl="0" eaLnBrk="1" latinLnBrk="0" hangingPunct="1"/>
          <a:r>
            <a:rPr lang="en-US" sz="1400" b="0" kern="1200" dirty="0">
              <a:latin typeface="+mn-lt"/>
              <a:ea typeface="+mn-ea"/>
              <a:cs typeface="+mn-cs"/>
            </a:rPr>
            <a:t>Limits on investment in a particular sector. E.g. 15% in a Sector </a:t>
          </a:r>
        </a:p>
      </dgm:t>
    </dgm:pt>
    <dgm:pt modelId="{ACD85BDC-D68C-48E5-9DF1-6C27A2EE68BF}" type="parTrans" cxnId="{D383BD9A-3819-4E16-A384-3DEF65B83099}">
      <dgm:prSet/>
      <dgm:spPr/>
      <dgm:t>
        <a:bodyPr/>
        <a:lstStyle/>
        <a:p>
          <a:pPr algn="ctr"/>
          <a:endParaRPr lang="en-US" sz="1400" b="0">
            <a:latin typeface="+mn-lt"/>
          </a:endParaRPr>
        </a:p>
      </dgm:t>
    </dgm:pt>
    <dgm:pt modelId="{C5C484D5-E236-4557-A94F-A0D2E2D26A33}" type="sibTrans" cxnId="{D383BD9A-3819-4E16-A384-3DEF65B83099}">
      <dgm:prSet/>
      <dgm:spPr/>
      <dgm:t>
        <a:bodyPr/>
        <a:lstStyle/>
        <a:p>
          <a:pPr algn="ctr"/>
          <a:endParaRPr lang="en-US" sz="1400" b="0">
            <a:latin typeface="+mn-lt"/>
          </a:endParaRPr>
        </a:p>
      </dgm:t>
    </dgm:pt>
    <dgm:pt modelId="{E569878D-482D-4F46-8474-8A2E109E84D7}">
      <dgm:prSet custT="1"/>
      <dgm:spPr>
        <a:solidFill>
          <a:srgbClr val="F5FBFF"/>
        </a:solidFill>
      </dgm:spPr>
      <dgm:t>
        <a:bodyPr spcFirstLastPara="0" vert="horz" wrap="square" lIns="34290" tIns="22860" rIns="34290" bIns="22860" numCol="1" spcCol="1270" anchor="ctr" anchorCtr="0"/>
        <a:lstStyle/>
        <a:p>
          <a:pPr algn="ctr" defTabSz="914400" rtl="0" eaLnBrk="1" latinLnBrk="0" hangingPunct="1"/>
          <a:r>
            <a:rPr lang="en-US" sz="1400" b="0" kern="1200" dirty="0">
              <a:latin typeface="+mn-lt"/>
              <a:ea typeface="+mn-ea"/>
              <a:cs typeface="+mn-cs"/>
            </a:rPr>
            <a:t>  Limits on investment in Promoter Group Companies</a:t>
          </a:r>
        </a:p>
      </dgm:t>
    </dgm:pt>
    <dgm:pt modelId="{C62B300F-6686-4B54-8BED-4BE2D6A33503}" type="parTrans" cxnId="{FCC27982-7A83-4EBB-AEC9-B8F99C0363DE}">
      <dgm:prSet/>
      <dgm:spPr/>
      <dgm:t>
        <a:bodyPr/>
        <a:lstStyle/>
        <a:p>
          <a:pPr algn="ctr"/>
          <a:endParaRPr lang="en-US" sz="1400" b="0">
            <a:latin typeface="+mn-lt"/>
          </a:endParaRPr>
        </a:p>
      </dgm:t>
    </dgm:pt>
    <dgm:pt modelId="{2B4E66BF-DAA5-4860-8BD7-B99CCE2D88D3}" type="sibTrans" cxnId="{FCC27982-7A83-4EBB-AEC9-B8F99C0363DE}">
      <dgm:prSet/>
      <dgm:spPr/>
      <dgm:t>
        <a:bodyPr/>
        <a:lstStyle/>
        <a:p>
          <a:pPr algn="ctr"/>
          <a:endParaRPr lang="en-US" sz="1400" b="0">
            <a:latin typeface="+mn-lt"/>
          </a:endParaRPr>
        </a:p>
      </dgm:t>
    </dgm:pt>
    <dgm:pt modelId="{2325C381-D803-4AA8-A14F-2B7E9AE53627}" type="pres">
      <dgm:prSet presAssocID="{E8F1A38E-CF08-4F49-9F63-AC2FADAFA88E}" presName="Name0" presStyleCnt="0">
        <dgm:presLayoutVars>
          <dgm:chMax val="7"/>
          <dgm:chPref val="7"/>
          <dgm:dir/>
        </dgm:presLayoutVars>
      </dgm:prSet>
      <dgm:spPr/>
      <dgm:t>
        <a:bodyPr/>
        <a:lstStyle/>
        <a:p>
          <a:endParaRPr lang="en-US"/>
        </a:p>
      </dgm:t>
    </dgm:pt>
    <dgm:pt modelId="{D4FA12FF-D73F-4F45-8DBD-DC3C329A0C44}" type="pres">
      <dgm:prSet presAssocID="{E8F1A38E-CF08-4F49-9F63-AC2FADAFA88E}" presName="Name1" presStyleCnt="0"/>
      <dgm:spPr/>
    </dgm:pt>
    <dgm:pt modelId="{470D91E1-8482-44DE-A352-CBF722B231A3}" type="pres">
      <dgm:prSet presAssocID="{E8F1A38E-CF08-4F49-9F63-AC2FADAFA88E}" presName="cycle" presStyleCnt="0"/>
      <dgm:spPr/>
    </dgm:pt>
    <dgm:pt modelId="{0DBE067A-6005-40F5-9DFC-7004EA710DE9}" type="pres">
      <dgm:prSet presAssocID="{E8F1A38E-CF08-4F49-9F63-AC2FADAFA88E}" presName="srcNode" presStyleLbl="node1" presStyleIdx="0" presStyleCnt="5"/>
      <dgm:spPr/>
    </dgm:pt>
    <dgm:pt modelId="{4EB82AF0-14FF-462A-834B-24D5F48AF043}" type="pres">
      <dgm:prSet presAssocID="{E8F1A38E-CF08-4F49-9F63-AC2FADAFA88E}" presName="conn" presStyleLbl="parChTrans1D2" presStyleIdx="0" presStyleCnt="1"/>
      <dgm:spPr/>
      <dgm:t>
        <a:bodyPr/>
        <a:lstStyle/>
        <a:p>
          <a:endParaRPr lang="en-US"/>
        </a:p>
      </dgm:t>
    </dgm:pt>
    <dgm:pt modelId="{2F38DF9C-7C7C-4190-80B1-B4FAC91A3EE5}" type="pres">
      <dgm:prSet presAssocID="{E8F1A38E-CF08-4F49-9F63-AC2FADAFA88E}" presName="extraNode" presStyleLbl="node1" presStyleIdx="0" presStyleCnt="5"/>
      <dgm:spPr/>
    </dgm:pt>
    <dgm:pt modelId="{97C3F4DD-B3AA-4B71-B5CE-1F5B3B454EB1}" type="pres">
      <dgm:prSet presAssocID="{E8F1A38E-CF08-4F49-9F63-AC2FADAFA88E}" presName="dstNode" presStyleLbl="node1" presStyleIdx="0" presStyleCnt="5"/>
      <dgm:spPr/>
    </dgm:pt>
    <dgm:pt modelId="{E6C8B315-BBD7-4D78-BC46-EE72471753C4}" type="pres">
      <dgm:prSet presAssocID="{E2A8D256-E768-4ECD-B52D-DE2D08B1E0E2}" presName="text_1" presStyleLbl="node1" presStyleIdx="0" presStyleCnt="5">
        <dgm:presLayoutVars>
          <dgm:bulletEnabled val="1"/>
        </dgm:presLayoutVars>
      </dgm:prSet>
      <dgm:spPr>
        <a:xfrm>
          <a:off x="287571" y="188355"/>
          <a:ext cx="4258100" cy="376951"/>
        </a:xfrm>
        <a:prstGeom prst="rect">
          <a:avLst/>
        </a:prstGeom>
      </dgm:spPr>
      <dgm:t>
        <a:bodyPr/>
        <a:lstStyle/>
        <a:p>
          <a:endParaRPr lang="en-US"/>
        </a:p>
      </dgm:t>
    </dgm:pt>
    <dgm:pt modelId="{AB162252-A8F6-41CD-876F-72C961A543E6}" type="pres">
      <dgm:prSet presAssocID="{E2A8D256-E768-4ECD-B52D-DE2D08B1E0E2}" presName="accent_1" presStyleCnt="0"/>
      <dgm:spPr/>
    </dgm:pt>
    <dgm:pt modelId="{FCA0D77E-A970-40FD-ABC0-3CCEBF793A2F}" type="pres">
      <dgm:prSet presAssocID="{E2A8D256-E768-4ECD-B52D-DE2D08B1E0E2}" presName="accentRepeatNode" presStyleLbl="solidFgAcc1" presStyleIdx="0" presStyleCnt="5"/>
      <dgm:spPr>
        <a:solidFill>
          <a:srgbClr val="F5FBFF"/>
        </a:solidFill>
        <a:ln>
          <a:solidFill>
            <a:srgbClr val="0070C0"/>
          </a:solidFill>
        </a:ln>
      </dgm:spPr>
    </dgm:pt>
    <dgm:pt modelId="{FC8702FD-D08C-44B9-A4DC-BF62901CF09F}" type="pres">
      <dgm:prSet presAssocID="{1E460039-C580-4776-9529-761A8F9F3CEA}" presName="text_2" presStyleLbl="node1" presStyleIdx="1" presStyleCnt="5">
        <dgm:presLayoutVars>
          <dgm:bulletEnabled val="1"/>
        </dgm:presLayoutVars>
      </dgm:prSet>
      <dgm:spPr>
        <a:xfrm>
          <a:off x="557683" y="753601"/>
          <a:ext cx="3987988" cy="376951"/>
        </a:xfrm>
        <a:prstGeom prst="rect">
          <a:avLst/>
        </a:prstGeom>
      </dgm:spPr>
      <dgm:t>
        <a:bodyPr/>
        <a:lstStyle/>
        <a:p>
          <a:endParaRPr lang="en-US"/>
        </a:p>
      </dgm:t>
    </dgm:pt>
    <dgm:pt modelId="{36A1B797-98E4-4A70-8AE1-AEE174FA7985}" type="pres">
      <dgm:prSet presAssocID="{1E460039-C580-4776-9529-761A8F9F3CEA}" presName="accent_2" presStyleCnt="0"/>
      <dgm:spPr/>
    </dgm:pt>
    <dgm:pt modelId="{6476EFF3-E111-48E7-BD31-2E25956A3DCF}" type="pres">
      <dgm:prSet presAssocID="{1E460039-C580-4776-9529-761A8F9F3CEA}" presName="accentRepeatNode" presStyleLbl="solidFgAcc1" presStyleIdx="1" presStyleCnt="5"/>
      <dgm:spPr>
        <a:xfrm>
          <a:off x="290406" y="634989"/>
          <a:ext cx="423507" cy="423507"/>
        </a:xfrm>
        <a:prstGeom prst="ellipse">
          <a:avLst/>
        </a:prstGeom>
        <a:solidFill>
          <a:srgbClr val="F5FBFF"/>
        </a:solidFill>
        <a:ln w="9525" cap="flat" cmpd="sng" algn="ctr">
          <a:solidFill>
            <a:srgbClr val="0070C0"/>
          </a:solidFill>
          <a:prstDash val="solid"/>
        </a:ln>
        <a:effectLst/>
      </dgm:spPr>
    </dgm:pt>
    <dgm:pt modelId="{817C905C-CC48-453B-AB26-C93ECEB243C1}" type="pres">
      <dgm:prSet presAssocID="{D5BF918E-7A71-44FA-A684-36139AF7AAC6}" presName="text_3" presStyleLbl="node1" presStyleIdx="2" presStyleCnt="5">
        <dgm:presLayoutVars>
          <dgm:bulletEnabled val="1"/>
        </dgm:presLayoutVars>
      </dgm:prSet>
      <dgm:spPr>
        <a:xfrm>
          <a:off x="640586" y="1318847"/>
          <a:ext cx="3905085" cy="376951"/>
        </a:xfrm>
        <a:prstGeom prst="rect">
          <a:avLst/>
        </a:prstGeom>
      </dgm:spPr>
      <dgm:t>
        <a:bodyPr/>
        <a:lstStyle/>
        <a:p>
          <a:endParaRPr lang="en-US"/>
        </a:p>
      </dgm:t>
    </dgm:pt>
    <dgm:pt modelId="{CDAEC41E-B993-4698-9EAD-9C2398DCE38F}" type="pres">
      <dgm:prSet presAssocID="{D5BF918E-7A71-44FA-A684-36139AF7AAC6}" presName="accent_3" presStyleCnt="0"/>
      <dgm:spPr/>
    </dgm:pt>
    <dgm:pt modelId="{FC25821E-4363-41AD-9D64-8865F5B6A5FF}" type="pres">
      <dgm:prSet presAssocID="{D5BF918E-7A71-44FA-A684-36139AF7AAC6}" presName="accentRepeatNode" presStyleLbl="solidFgAcc1" presStyleIdx="2" presStyleCnt="5"/>
      <dgm:spPr>
        <a:solidFill>
          <a:srgbClr val="F5FBFF"/>
        </a:solidFill>
        <a:ln>
          <a:solidFill>
            <a:srgbClr val="0070C0"/>
          </a:solidFill>
        </a:ln>
      </dgm:spPr>
    </dgm:pt>
    <dgm:pt modelId="{71898EBC-06BF-48F5-BAB3-8862C66F3EC2}" type="pres">
      <dgm:prSet presAssocID="{72103341-5EA6-4523-A461-8FD92576F302}" presName="text_4" presStyleLbl="node1" presStyleIdx="3" presStyleCnt="5">
        <dgm:presLayoutVars>
          <dgm:bulletEnabled val="1"/>
        </dgm:presLayoutVars>
      </dgm:prSet>
      <dgm:spPr>
        <a:xfrm>
          <a:off x="652225" y="2208733"/>
          <a:ext cx="6074962" cy="441902"/>
        </a:xfrm>
        <a:prstGeom prst="rect">
          <a:avLst/>
        </a:prstGeom>
      </dgm:spPr>
      <dgm:t>
        <a:bodyPr/>
        <a:lstStyle/>
        <a:p>
          <a:endParaRPr lang="en-US"/>
        </a:p>
      </dgm:t>
    </dgm:pt>
    <dgm:pt modelId="{3D2CE7F5-1EE2-4F0C-8D1B-665354FBAB71}" type="pres">
      <dgm:prSet presAssocID="{72103341-5EA6-4523-A461-8FD92576F302}" presName="accent_4" presStyleCnt="0"/>
      <dgm:spPr/>
    </dgm:pt>
    <dgm:pt modelId="{C06E7FB8-BC08-4E44-959B-1BA2E52E951B}" type="pres">
      <dgm:prSet presAssocID="{72103341-5EA6-4523-A461-8FD92576F302}" presName="accentRepeatNode" presStyleLbl="solidFgAcc1" presStyleIdx="3" presStyleCnt="5"/>
      <dgm:spPr>
        <a:solidFill>
          <a:srgbClr val="F5FBFF"/>
        </a:solidFill>
        <a:ln>
          <a:solidFill>
            <a:srgbClr val="0070C0"/>
          </a:solidFill>
        </a:ln>
      </dgm:spPr>
    </dgm:pt>
    <dgm:pt modelId="{8F8F2028-2EA5-4DD5-AD52-0992A8847D38}" type="pres">
      <dgm:prSet presAssocID="{E569878D-482D-4F46-8474-8A2E109E84D7}" presName="text_5" presStyleLbl="node1" presStyleIdx="4" presStyleCnt="5">
        <dgm:presLayoutVars>
          <dgm:bulletEnabled val="1"/>
        </dgm:presLayoutVars>
      </dgm:prSet>
      <dgm:spPr>
        <a:xfrm>
          <a:off x="335571" y="2871375"/>
          <a:ext cx="6391616" cy="441902"/>
        </a:xfrm>
        <a:prstGeom prst="rect">
          <a:avLst/>
        </a:prstGeom>
      </dgm:spPr>
      <dgm:t>
        <a:bodyPr/>
        <a:lstStyle/>
        <a:p>
          <a:endParaRPr lang="en-US"/>
        </a:p>
      </dgm:t>
    </dgm:pt>
    <dgm:pt modelId="{156D0300-4E6D-43A6-BF23-6EA8D2029DC6}" type="pres">
      <dgm:prSet presAssocID="{E569878D-482D-4F46-8474-8A2E109E84D7}" presName="accent_5" presStyleCnt="0"/>
      <dgm:spPr/>
    </dgm:pt>
    <dgm:pt modelId="{C933C661-7D8A-4FA6-9C7B-1CAF51AB0157}" type="pres">
      <dgm:prSet presAssocID="{E569878D-482D-4F46-8474-8A2E109E84D7}" presName="accentRepeatNode" presStyleLbl="solidFgAcc1" presStyleIdx="4" presStyleCnt="5"/>
      <dgm:spPr>
        <a:solidFill>
          <a:srgbClr val="F5FBFF"/>
        </a:solidFill>
        <a:ln>
          <a:solidFill>
            <a:srgbClr val="0070C0"/>
          </a:solidFill>
        </a:ln>
      </dgm:spPr>
    </dgm:pt>
  </dgm:ptLst>
  <dgm:cxnLst>
    <dgm:cxn modelId="{97B12596-DC5D-4FDF-85C7-E6916EDB028E}" type="presOf" srcId="{D5BF918E-7A71-44FA-A684-36139AF7AAC6}" destId="{817C905C-CC48-453B-AB26-C93ECEB243C1}" srcOrd="0" destOrd="0" presId="urn:microsoft.com/office/officeart/2008/layout/VerticalCurvedList"/>
    <dgm:cxn modelId="{685A4C9D-E512-45A5-9C5F-5876F852DC44}" type="presOf" srcId="{72103341-5EA6-4523-A461-8FD92576F302}" destId="{71898EBC-06BF-48F5-BAB3-8862C66F3EC2}" srcOrd="0" destOrd="0" presId="urn:microsoft.com/office/officeart/2008/layout/VerticalCurvedList"/>
    <dgm:cxn modelId="{3C5853DB-7068-492D-92B4-B9875C820F09}" srcId="{E8F1A38E-CF08-4F49-9F63-AC2FADAFA88E}" destId="{D5BF918E-7A71-44FA-A684-36139AF7AAC6}" srcOrd="2" destOrd="0" parTransId="{6F2FFB33-1890-4923-9C86-529C855B3976}" sibTransId="{ABEB5778-1370-4963-A054-9CB74BFA0C83}"/>
    <dgm:cxn modelId="{C025110E-D804-44DE-9E7B-BF3794FA3E54}" type="presOf" srcId="{E2A8D256-E768-4ECD-B52D-DE2D08B1E0E2}" destId="{E6C8B315-BBD7-4D78-BC46-EE72471753C4}" srcOrd="0" destOrd="0" presId="urn:microsoft.com/office/officeart/2008/layout/VerticalCurvedList"/>
    <dgm:cxn modelId="{6207FA6B-FE26-4A04-98A9-E4E85E3D7196}" srcId="{E8F1A38E-CF08-4F49-9F63-AC2FADAFA88E}" destId="{E2A8D256-E768-4ECD-B52D-DE2D08B1E0E2}" srcOrd="0" destOrd="0" parTransId="{7CFC9888-5584-4604-AFAB-FBCFA5632DCC}" sibTransId="{EE343081-8E87-4E9F-A461-1AD86CEDA085}"/>
    <dgm:cxn modelId="{FCC27982-7A83-4EBB-AEC9-B8F99C0363DE}" srcId="{E8F1A38E-CF08-4F49-9F63-AC2FADAFA88E}" destId="{E569878D-482D-4F46-8474-8A2E109E84D7}" srcOrd="4" destOrd="0" parTransId="{C62B300F-6686-4B54-8BED-4BE2D6A33503}" sibTransId="{2B4E66BF-DAA5-4860-8BD7-B99CCE2D88D3}"/>
    <dgm:cxn modelId="{D383BD9A-3819-4E16-A384-3DEF65B83099}" srcId="{E8F1A38E-CF08-4F49-9F63-AC2FADAFA88E}" destId="{72103341-5EA6-4523-A461-8FD92576F302}" srcOrd="3" destOrd="0" parTransId="{ACD85BDC-D68C-48E5-9DF1-6C27A2EE68BF}" sibTransId="{C5C484D5-E236-4557-A94F-A0D2E2D26A33}"/>
    <dgm:cxn modelId="{6997D3B0-D022-48EA-A256-F751C3677A25}" type="presOf" srcId="{E569878D-482D-4F46-8474-8A2E109E84D7}" destId="{8F8F2028-2EA5-4DD5-AD52-0992A8847D38}" srcOrd="0" destOrd="0" presId="urn:microsoft.com/office/officeart/2008/layout/VerticalCurvedList"/>
    <dgm:cxn modelId="{DE9D4622-4FD3-4973-9C81-3A2B8D141346}" type="presOf" srcId="{EE343081-8E87-4E9F-A461-1AD86CEDA085}" destId="{4EB82AF0-14FF-462A-834B-24D5F48AF043}" srcOrd="0" destOrd="0" presId="urn:microsoft.com/office/officeart/2008/layout/VerticalCurvedList"/>
    <dgm:cxn modelId="{1BE4D4EF-2193-440B-A521-C3A981F29C6A}" type="presOf" srcId="{1E460039-C580-4776-9529-761A8F9F3CEA}" destId="{FC8702FD-D08C-44B9-A4DC-BF62901CF09F}" srcOrd="0" destOrd="0" presId="urn:microsoft.com/office/officeart/2008/layout/VerticalCurvedList"/>
    <dgm:cxn modelId="{98F7774C-C025-467E-9895-F9B6B327652B}" type="presOf" srcId="{E8F1A38E-CF08-4F49-9F63-AC2FADAFA88E}" destId="{2325C381-D803-4AA8-A14F-2B7E9AE53627}" srcOrd="0" destOrd="0" presId="urn:microsoft.com/office/officeart/2008/layout/VerticalCurvedList"/>
    <dgm:cxn modelId="{01B116CB-ED36-4E95-BD54-8DEBED904CB1}" srcId="{E8F1A38E-CF08-4F49-9F63-AC2FADAFA88E}" destId="{1E460039-C580-4776-9529-761A8F9F3CEA}" srcOrd="1" destOrd="0" parTransId="{833285D7-9EDA-4A07-A891-842CC34EFBB3}" sibTransId="{6A9A0493-8972-49A4-A50D-11E025BB727C}"/>
    <dgm:cxn modelId="{7AE1FA0F-0E18-4919-A3B3-F426E4250A97}" type="presParOf" srcId="{2325C381-D803-4AA8-A14F-2B7E9AE53627}" destId="{D4FA12FF-D73F-4F45-8DBD-DC3C329A0C44}" srcOrd="0" destOrd="0" presId="urn:microsoft.com/office/officeart/2008/layout/VerticalCurvedList"/>
    <dgm:cxn modelId="{78E106D2-E3D1-4B73-862C-93322E683A71}" type="presParOf" srcId="{D4FA12FF-D73F-4F45-8DBD-DC3C329A0C44}" destId="{470D91E1-8482-44DE-A352-CBF722B231A3}" srcOrd="0" destOrd="0" presId="urn:microsoft.com/office/officeart/2008/layout/VerticalCurvedList"/>
    <dgm:cxn modelId="{EE788EDB-7C91-42CE-9985-ED805368CD37}" type="presParOf" srcId="{470D91E1-8482-44DE-A352-CBF722B231A3}" destId="{0DBE067A-6005-40F5-9DFC-7004EA710DE9}" srcOrd="0" destOrd="0" presId="urn:microsoft.com/office/officeart/2008/layout/VerticalCurvedList"/>
    <dgm:cxn modelId="{4DE61BA1-80E5-41D0-8838-E4E648227EAE}" type="presParOf" srcId="{470D91E1-8482-44DE-A352-CBF722B231A3}" destId="{4EB82AF0-14FF-462A-834B-24D5F48AF043}" srcOrd="1" destOrd="0" presId="urn:microsoft.com/office/officeart/2008/layout/VerticalCurvedList"/>
    <dgm:cxn modelId="{35EFDD3E-0B15-45AD-B3E9-93B0AF3B57E6}" type="presParOf" srcId="{470D91E1-8482-44DE-A352-CBF722B231A3}" destId="{2F38DF9C-7C7C-4190-80B1-B4FAC91A3EE5}" srcOrd="2" destOrd="0" presId="urn:microsoft.com/office/officeart/2008/layout/VerticalCurvedList"/>
    <dgm:cxn modelId="{75B0CF25-8CBC-457B-AAB7-66F9801D22EB}" type="presParOf" srcId="{470D91E1-8482-44DE-A352-CBF722B231A3}" destId="{97C3F4DD-B3AA-4B71-B5CE-1F5B3B454EB1}" srcOrd="3" destOrd="0" presId="urn:microsoft.com/office/officeart/2008/layout/VerticalCurvedList"/>
    <dgm:cxn modelId="{3C7187CC-D51E-48D2-AB10-FE0546556BD7}" type="presParOf" srcId="{D4FA12FF-D73F-4F45-8DBD-DC3C329A0C44}" destId="{E6C8B315-BBD7-4D78-BC46-EE72471753C4}" srcOrd="1" destOrd="0" presId="urn:microsoft.com/office/officeart/2008/layout/VerticalCurvedList"/>
    <dgm:cxn modelId="{FDA9682E-0FB5-4112-B527-66FA4EB3BA6F}" type="presParOf" srcId="{D4FA12FF-D73F-4F45-8DBD-DC3C329A0C44}" destId="{AB162252-A8F6-41CD-876F-72C961A543E6}" srcOrd="2" destOrd="0" presId="urn:microsoft.com/office/officeart/2008/layout/VerticalCurvedList"/>
    <dgm:cxn modelId="{8A95067D-667B-4056-B8CE-8847777DC79D}" type="presParOf" srcId="{AB162252-A8F6-41CD-876F-72C961A543E6}" destId="{FCA0D77E-A970-40FD-ABC0-3CCEBF793A2F}" srcOrd="0" destOrd="0" presId="urn:microsoft.com/office/officeart/2008/layout/VerticalCurvedList"/>
    <dgm:cxn modelId="{F6607AE0-B484-4E46-BDE6-7BB6AF173E80}" type="presParOf" srcId="{D4FA12FF-D73F-4F45-8DBD-DC3C329A0C44}" destId="{FC8702FD-D08C-44B9-A4DC-BF62901CF09F}" srcOrd="3" destOrd="0" presId="urn:microsoft.com/office/officeart/2008/layout/VerticalCurvedList"/>
    <dgm:cxn modelId="{9A7C5EB1-2857-4ED8-B42C-4DF664057AD4}" type="presParOf" srcId="{D4FA12FF-D73F-4F45-8DBD-DC3C329A0C44}" destId="{36A1B797-98E4-4A70-8AE1-AEE174FA7985}" srcOrd="4" destOrd="0" presId="urn:microsoft.com/office/officeart/2008/layout/VerticalCurvedList"/>
    <dgm:cxn modelId="{CEF53E62-6AB2-4166-B359-7D70289F9D44}" type="presParOf" srcId="{36A1B797-98E4-4A70-8AE1-AEE174FA7985}" destId="{6476EFF3-E111-48E7-BD31-2E25956A3DCF}" srcOrd="0" destOrd="0" presId="urn:microsoft.com/office/officeart/2008/layout/VerticalCurvedList"/>
    <dgm:cxn modelId="{72F79B52-45D1-4F9D-888E-34A148F2BDDD}" type="presParOf" srcId="{D4FA12FF-D73F-4F45-8DBD-DC3C329A0C44}" destId="{817C905C-CC48-453B-AB26-C93ECEB243C1}" srcOrd="5" destOrd="0" presId="urn:microsoft.com/office/officeart/2008/layout/VerticalCurvedList"/>
    <dgm:cxn modelId="{4DC8CDE2-9866-4520-AC58-A32F06DD82DC}" type="presParOf" srcId="{D4FA12FF-D73F-4F45-8DBD-DC3C329A0C44}" destId="{CDAEC41E-B993-4698-9EAD-9C2398DCE38F}" srcOrd="6" destOrd="0" presId="urn:microsoft.com/office/officeart/2008/layout/VerticalCurvedList"/>
    <dgm:cxn modelId="{8E3E0776-AD86-4408-A07C-327DF06F01EF}" type="presParOf" srcId="{CDAEC41E-B993-4698-9EAD-9C2398DCE38F}" destId="{FC25821E-4363-41AD-9D64-8865F5B6A5FF}" srcOrd="0" destOrd="0" presId="urn:microsoft.com/office/officeart/2008/layout/VerticalCurvedList"/>
    <dgm:cxn modelId="{6668DADD-991C-4650-939C-69DC04E1EF75}" type="presParOf" srcId="{D4FA12FF-D73F-4F45-8DBD-DC3C329A0C44}" destId="{71898EBC-06BF-48F5-BAB3-8862C66F3EC2}" srcOrd="7" destOrd="0" presId="urn:microsoft.com/office/officeart/2008/layout/VerticalCurvedList"/>
    <dgm:cxn modelId="{E1EAA58A-6FF0-430D-BE50-B1CC8CFB3B63}" type="presParOf" srcId="{D4FA12FF-D73F-4F45-8DBD-DC3C329A0C44}" destId="{3D2CE7F5-1EE2-4F0C-8D1B-665354FBAB71}" srcOrd="8" destOrd="0" presId="urn:microsoft.com/office/officeart/2008/layout/VerticalCurvedList"/>
    <dgm:cxn modelId="{7A371084-775B-4E6F-BD4A-046BEF633941}" type="presParOf" srcId="{3D2CE7F5-1EE2-4F0C-8D1B-665354FBAB71}" destId="{C06E7FB8-BC08-4E44-959B-1BA2E52E951B}" srcOrd="0" destOrd="0" presId="urn:microsoft.com/office/officeart/2008/layout/VerticalCurvedList"/>
    <dgm:cxn modelId="{9C97E578-B499-461C-BEA3-A8F2B344E999}" type="presParOf" srcId="{D4FA12FF-D73F-4F45-8DBD-DC3C329A0C44}" destId="{8F8F2028-2EA5-4DD5-AD52-0992A8847D38}" srcOrd="9" destOrd="0" presId="urn:microsoft.com/office/officeart/2008/layout/VerticalCurvedList"/>
    <dgm:cxn modelId="{431C6A27-0A14-4891-9134-E44FB81A2533}" type="presParOf" srcId="{D4FA12FF-D73F-4F45-8DBD-DC3C329A0C44}" destId="{156D0300-4E6D-43A6-BF23-6EA8D2029DC6}" srcOrd="10" destOrd="0" presId="urn:microsoft.com/office/officeart/2008/layout/VerticalCurvedList"/>
    <dgm:cxn modelId="{E0D3595C-8BD4-482B-8264-23ACBEEBB07B}" type="presParOf" srcId="{156D0300-4E6D-43A6-BF23-6EA8D2029DC6}" destId="{C933C661-7D8A-4FA6-9C7B-1CAF51AB0157}" srcOrd="0" destOrd="0" presId="urn:microsoft.com/office/officeart/2008/layout/VerticalCurvedList"/>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99011D-BD81-4C9D-A686-6F470F5F3878}" type="doc">
      <dgm:prSet loTypeId="urn:microsoft.com/office/officeart/2005/8/layout/matrix3" loCatId="matrix" qsTypeId="urn:microsoft.com/office/officeart/2005/8/quickstyle/simple5" qsCatId="simple" csTypeId="urn:microsoft.com/office/officeart/2005/8/colors/accent0_1" csCatId="mainScheme" phldr="1"/>
      <dgm:spPr/>
      <dgm:t>
        <a:bodyPr/>
        <a:lstStyle/>
        <a:p>
          <a:endParaRPr lang="en-IN"/>
        </a:p>
      </dgm:t>
    </dgm:pt>
    <dgm:pt modelId="{E8AA417D-56BD-4857-B321-FF2D67BD8CA3}">
      <dgm:prSet phldrT="[Text]"/>
      <dgm:spPr>
        <a:solidFill>
          <a:srgbClr val="C0E0F6"/>
        </a:solidFill>
        <a:ln>
          <a:noFill/>
        </a:ln>
        <a:effectLst/>
        <a:scene3d>
          <a:camera prst="orthographicFront">
            <a:rot lat="0" lon="0" rev="0"/>
          </a:camera>
          <a:lightRig rig="contrasting" dir="t">
            <a:rot lat="0" lon="0" rev="7800000"/>
          </a:lightRig>
        </a:scene3d>
        <a:sp3d>
          <a:bevelT w="139700" h="139700"/>
        </a:sp3d>
      </dgm:spPr>
      <dgm:t>
        <a:bodyPr/>
        <a:lstStyle/>
        <a:p>
          <a:r>
            <a:rPr lang="en-IN" dirty="0"/>
            <a:t>Existing Products</a:t>
          </a:r>
        </a:p>
      </dgm:t>
    </dgm:pt>
    <dgm:pt modelId="{08609AF7-12A8-46A2-B148-33BF41E20819}" type="parTrans" cxnId="{4C68F34B-1952-4C12-BB96-162CBC66A9A3}">
      <dgm:prSet/>
      <dgm:spPr/>
      <dgm:t>
        <a:bodyPr/>
        <a:lstStyle/>
        <a:p>
          <a:endParaRPr lang="en-IN"/>
        </a:p>
      </dgm:t>
    </dgm:pt>
    <dgm:pt modelId="{D3ECCA55-E89A-40D6-B263-DE0F6541AF09}" type="sibTrans" cxnId="{4C68F34B-1952-4C12-BB96-162CBC66A9A3}">
      <dgm:prSet/>
      <dgm:spPr/>
      <dgm:t>
        <a:bodyPr/>
        <a:lstStyle/>
        <a:p>
          <a:endParaRPr lang="en-IN"/>
        </a:p>
      </dgm:t>
    </dgm:pt>
    <dgm:pt modelId="{CE9B36EA-07A2-4D14-9D0C-1D5B6551FC01}">
      <dgm:prSet phldrT="[Text]"/>
      <dgm:spPr>
        <a:solidFill>
          <a:srgbClr val="C0E0F6"/>
        </a:solidFill>
        <a:ln>
          <a:noFill/>
        </a:ln>
        <a:effectLst/>
        <a:scene3d>
          <a:camera prst="orthographicFront">
            <a:rot lat="0" lon="0" rev="0"/>
          </a:camera>
          <a:lightRig rig="contrasting" dir="t">
            <a:rot lat="0" lon="0" rev="7800000"/>
          </a:lightRig>
        </a:scene3d>
        <a:sp3d>
          <a:bevelT w="139700" h="139700"/>
        </a:sp3d>
      </dgm:spPr>
      <dgm:t>
        <a:bodyPr/>
        <a:lstStyle/>
        <a:p>
          <a:r>
            <a:rPr lang="en-IN" dirty="0"/>
            <a:t>Enhanced</a:t>
          </a:r>
          <a:r>
            <a:rPr lang="en-IN" baseline="0" dirty="0"/>
            <a:t> Customer Propositions</a:t>
          </a:r>
          <a:endParaRPr lang="en-IN" dirty="0"/>
        </a:p>
      </dgm:t>
    </dgm:pt>
    <dgm:pt modelId="{8A4CF464-B043-400A-8BCF-DF54C9086A00}" type="parTrans" cxnId="{6A733B63-92DD-4C77-90D7-FE7D7CF00BAB}">
      <dgm:prSet/>
      <dgm:spPr/>
      <dgm:t>
        <a:bodyPr/>
        <a:lstStyle/>
        <a:p>
          <a:endParaRPr lang="en-IN"/>
        </a:p>
      </dgm:t>
    </dgm:pt>
    <dgm:pt modelId="{D8654A70-AC69-4F97-9DE3-FE3CACC13CA5}" type="sibTrans" cxnId="{6A733B63-92DD-4C77-90D7-FE7D7CF00BAB}">
      <dgm:prSet/>
      <dgm:spPr/>
      <dgm:t>
        <a:bodyPr/>
        <a:lstStyle/>
        <a:p>
          <a:endParaRPr lang="en-IN"/>
        </a:p>
      </dgm:t>
    </dgm:pt>
    <dgm:pt modelId="{D6C8C85A-8050-47EF-81E6-FCD775D022F4}">
      <dgm:prSet phldrT="[Text]"/>
      <dgm:spPr>
        <a:solidFill>
          <a:srgbClr val="C0E0F6"/>
        </a:solidFill>
        <a:ln>
          <a:noFill/>
        </a:ln>
        <a:effectLst/>
        <a:scene3d>
          <a:camera prst="orthographicFront">
            <a:rot lat="0" lon="0" rev="0"/>
          </a:camera>
          <a:lightRig rig="contrasting" dir="t">
            <a:rot lat="0" lon="0" rev="7800000"/>
          </a:lightRig>
        </a:scene3d>
        <a:sp3d>
          <a:bevelT w="139700" h="139700"/>
        </a:sp3d>
      </dgm:spPr>
      <dgm:t>
        <a:bodyPr/>
        <a:lstStyle/>
        <a:p>
          <a:r>
            <a:rPr lang="en-IN" dirty="0"/>
            <a:t>New Products/ Segments</a:t>
          </a:r>
        </a:p>
      </dgm:t>
    </dgm:pt>
    <dgm:pt modelId="{AFDC4349-ABCF-41CB-A727-BBAF3D2D7F63}" type="parTrans" cxnId="{B63DDBC2-FEEE-44F0-A451-18D0BC434CD5}">
      <dgm:prSet/>
      <dgm:spPr/>
      <dgm:t>
        <a:bodyPr/>
        <a:lstStyle/>
        <a:p>
          <a:endParaRPr lang="en-IN"/>
        </a:p>
      </dgm:t>
    </dgm:pt>
    <dgm:pt modelId="{000BFF1A-00EF-4CB2-8338-5D84675CAA9B}" type="sibTrans" cxnId="{B63DDBC2-FEEE-44F0-A451-18D0BC434CD5}">
      <dgm:prSet/>
      <dgm:spPr/>
      <dgm:t>
        <a:bodyPr/>
        <a:lstStyle/>
        <a:p>
          <a:endParaRPr lang="en-IN"/>
        </a:p>
      </dgm:t>
    </dgm:pt>
    <dgm:pt modelId="{89533D10-193A-44C2-9BBE-F2F96E9DE01F}">
      <dgm:prSet phldrT="[Text]"/>
      <dgm:spPr>
        <a:solidFill>
          <a:srgbClr val="C0E0F6"/>
        </a:solidFill>
        <a:ln>
          <a:noFill/>
        </a:ln>
        <a:effectLst/>
        <a:scene3d>
          <a:camera prst="orthographicFront">
            <a:rot lat="0" lon="0" rev="0"/>
          </a:camera>
          <a:lightRig rig="contrasting" dir="t">
            <a:rot lat="0" lon="0" rev="7800000"/>
          </a:lightRig>
        </a:scene3d>
        <a:sp3d>
          <a:bevelT w="139700" h="139700"/>
        </a:sp3d>
      </dgm:spPr>
      <dgm:t>
        <a:bodyPr/>
        <a:lstStyle/>
        <a:p>
          <a:r>
            <a:rPr lang="en-IN" dirty="0"/>
            <a:t>Investment Strategies</a:t>
          </a:r>
        </a:p>
      </dgm:t>
    </dgm:pt>
    <dgm:pt modelId="{959CDF92-B823-4F22-8403-C63A96359CF8}" type="parTrans" cxnId="{68BF5BCC-7430-4047-8953-C48B92A043A7}">
      <dgm:prSet/>
      <dgm:spPr/>
      <dgm:t>
        <a:bodyPr/>
        <a:lstStyle/>
        <a:p>
          <a:endParaRPr lang="en-IN"/>
        </a:p>
      </dgm:t>
    </dgm:pt>
    <dgm:pt modelId="{67975A9E-A466-48D2-8548-034426E08463}" type="sibTrans" cxnId="{68BF5BCC-7430-4047-8953-C48B92A043A7}">
      <dgm:prSet/>
      <dgm:spPr/>
      <dgm:t>
        <a:bodyPr/>
        <a:lstStyle/>
        <a:p>
          <a:endParaRPr lang="en-IN"/>
        </a:p>
      </dgm:t>
    </dgm:pt>
    <dgm:pt modelId="{1D544C06-2251-4A13-BFD9-F3111679DDBE}" type="pres">
      <dgm:prSet presAssocID="{0C99011D-BD81-4C9D-A686-6F470F5F3878}" presName="matrix" presStyleCnt="0">
        <dgm:presLayoutVars>
          <dgm:chMax val="1"/>
          <dgm:dir/>
          <dgm:resizeHandles val="exact"/>
        </dgm:presLayoutVars>
      </dgm:prSet>
      <dgm:spPr/>
      <dgm:t>
        <a:bodyPr/>
        <a:lstStyle/>
        <a:p>
          <a:endParaRPr lang="en-US"/>
        </a:p>
      </dgm:t>
    </dgm:pt>
    <dgm:pt modelId="{3A388F56-7C4B-49F2-B441-BD1DC780D16B}" type="pres">
      <dgm:prSet presAssocID="{0C99011D-BD81-4C9D-A686-6F470F5F3878}" presName="diamond" presStyleLbl="bgShp" presStyleIdx="0" presStyleCnt="1"/>
      <dgm:spPr>
        <a:solidFill>
          <a:srgbClr val="12629D"/>
        </a:solidFill>
      </dgm:spPr>
    </dgm:pt>
    <dgm:pt modelId="{F2151606-74CC-44E2-94AC-3A68A46BEDB5}" type="pres">
      <dgm:prSet presAssocID="{0C99011D-BD81-4C9D-A686-6F470F5F3878}" presName="quad1" presStyleLbl="node1" presStyleIdx="0" presStyleCnt="4">
        <dgm:presLayoutVars>
          <dgm:chMax val="0"/>
          <dgm:chPref val="0"/>
          <dgm:bulletEnabled val="1"/>
        </dgm:presLayoutVars>
      </dgm:prSet>
      <dgm:spPr/>
      <dgm:t>
        <a:bodyPr/>
        <a:lstStyle/>
        <a:p>
          <a:endParaRPr lang="en-US"/>
        </a:p>
      </dgm:t>
    </dgm:pt>
    <dgm:pt modelId="{D20563EF-687A-4915-8D14-DDCA06BAB056}" type="pres">
      <dgm:prSet presAssocID="{0C99011D-BD81-4C9D-A686-6F470F5F3878}" presName="quad2" presStyleLbl="node1" presStyleIdx="1" presStyleCnt="4">
        <dgm:presLayoutVars>
          <dgm:chMax val="0"/>
          <dgm:chPref val="0"/>
          <dgm:bulletEnabled val="1"/>
        </dgm:presLayoutVars>
      </dgm:prSet>
      <dgm:spPr/>
      <dgm:t>
        <a:bodyPr/>
        <a:lstStyle/>
        <a:p>
          <a:endParaRPr lang="en-US"/>
        </a:p>
      </dgm:t>
    </dgm:pt>
    <dgm:pt modelId="{BC7F4E21-303F-4F24-88CD-8CC81C58908A}" type="pres">
      <dgm:prSet presAssocID="{0C99011D-BD81-4C9D-A686-6F470F5F3878}" presName="quad3" presStyleLbl="node1" presStyleIdx="2" presStyleCnt="4">
        <dgm:presLayoutVars>
          <dgm:chMax val="0"/>
          <dgm:chPref val="0"/>
          <dgm:bulletEnabled val="1"/>
        </dgm:presLayoutVars>
      </dgm:prSet>
      <dgm:spPr/>
      <dgm:t>
        <a:bodyPr/>
        <a:lstStyle/>
        <a:p>
          <a:endParaRPr lang="en-US"/>
        </a:p>
      </dgm:t>
    </dgm:pt>
    <dgm:pt modelId="{1B63FD22-9644-49BF-A3BA-23E596FC9FF4}" type="pres">
      <dgm:prSet presAssocID="{0C99011D-BD81-4C9D-A686-6F470F5F3878}" presName="quad4" presStyleLbl="node1" presStyleIdx="3" presStyleCnt="4">
        <dgm:presLayoutVars>
          <dgm:chMax val="0"/>
          <dgm:chPref val="0"/>
          <dgm:bulletEnabled val="1"/>
        </dgm:presLayoutVars>
      </dgm:prSet>
      <dgm:spPr/>
      <dgm:t>
        <a:bodyPr/>
        <a:lstStyle/>
        <a:p>
          <a:endParaRPr lang="en-US"/>
        </a:p>
      </dgm:t>
    </dgm:pt>
  </dgm:ptLst>
  <dgm:cxnLst>
    <dgm:cxn modelId="{B63DDBC2-FEEE-44F0-A451-18D0BC434CD5}" srcId="{0C99011D-BD81-4C9D-A686-6F470F5F3878}" destId="{D6C8C85A-8050-47EF-81E6-FCD775D022F4}" srcOrd="2" destOrd="0" parTransId="{AFDC4349-ABCF-41CB-A727-BBAF3D2D7F63}" sibTransId="{000BFF1A-00EF-4CB2-8338-5D84675CAA9B}"/>
    <dgm:cxn modelId="{EB2BBAED-2D6E-42FC-8B21-E5540BA73A26}" type="presOf" srcId="{CE9B36EA-07A2-4D14-9D0C-1D5B6551FC01}" destId="{D20563EF-687A-4915-8D14-DDCA06BAB056}" srcOrd="0" destOrd="0" presId="urn:microsoft.com/office/officeart/2005/8/layout/matrix3"/>
    <dgm:cxn modelId="{3E73DAEA-E179-4921-9311-1D5D8E4ED83E}" type="presOf" srcId="{89533D10-193A-44C2-9BBE-F2F96E9DE01F}" destId="{1B63FD22-9644-49BF-A3BA-23E596FC9FF4}" srcOrd="0" destOrd="0" presId="urn:microsoft.com/office/officeart/2005/8/layout/matrix3"/>
    <dgm:cxn modelId="{AC08013D-27DD-4DCC-B4BA-EACFBCA11EDC}" type="presOf" srcId="{0C99011D-BD81-4C9D-A686-6F470F5F3878}" destId="{1D544C06-2251-4A13-BFD9-F3111679DDBE}" srcOrd="0" destOrd="0" presId="urn:microsoft.com/office/officeart/2005/8/layout/matrix3"/>
    <dgm:cxn modelId="{6A733B63-92DD-4C77-90D7-FE7D7CF00BAB}" srcId="{0C99011D-BD81-4C9D-A686-6F470F5F3878}" destId="{CE9B36EA-07A2-4D14-9D0C-1D5B6551FC01}" srcOrd="1" destOrd="0" parTransId="{8A4CF464-B043-400A-8BCF-DF54C9086A00}" sibTransId="{D8654A70-AC69-4F97-9DE3-FE3CACC13CA5}"/>
    <dgm:cxn modelId="{B66CDEB5-72DD-4D4F-AA21-6AB902048307}" type="presOf" srcId="{E8AA417D-56BD-4857-B321-FF2D67BD8CA3}" destId="{F2151606-74CC-44E2-94AC-3A68A46BEDB5}" srcOrd="0" destOrd="0" presId="urn:microsoft.com/office/officeart/2005/8/layout/matrix3"/>
    <dgm:cxn modelId="{68BF5BCC-7430-4047-8953-C48B92A043A7}" srcId="{0C99011D-BD81-4C9D-A686-6F470F5F3878}" destId="{89533D10-193A-44C2-9BBE-F2F96E9DE01F}" srcOrd="3" destOrd="0" parTransId="{959CDF92-B823-4F22-8403-C63A96359CF8}" sibTransId="{67975A9E-A466-48D2-8548-034426E08463}"/>
    <dgm:cxn modelId="{4C68F34B-1952-4C12-BB96-162CBC66A9A3}" srcId="{0C99011D-BD81-4C9D-A686-6F470F5F3878}" destId="{E8AA417D-56BD-4857-B321-FF2D67BD8CA3}" srcOrd="0" destOrd="0" parTransId="{08609AF7-12A8-46A2-B148-33BF41E20819}" sibTransId="{D3ECCA55-E89A-40D6-B263-DE0F6541AF09}"/>
    <dgm:cxn modelId="{60603D45-0E2F-469F-B865-A8F560AA9B8D}" type="presOf" srcId="{D6C8C85A-8050-47EF-81E6-FCD775D022F4}" destId="{BC7F4E21-303F-4F24-88CD-8CC81C58908A}" srcOrd="0" destOrd="0" presId="urn:microsoft.com/office/officeart/2005/8/layout/matrix3"/>
    <dgm:cxn modelId="{C40E1886-F56E-43A0-8352-4DF05804D796}" type="presParOf" srcId="{1D544C06-2251-4A13-BFD9-F3111679DDBE}" destId="{3A388F56-7C4B-49F2-B441-BD1DC780D16B}" srcOrd="0" destOrd="0" presId="urn:microsoft.com/office/officeart/2005/8/layout/matrix3"/>
    <dgm:cxn modelId="{31EDACA3-5070-4A67-A21D-99D577DCB3B8}" type="presParOf" srcId="{1D544C06-2251-4A13-BFD9-F3111679DDBE}" destId="{F2151606-74CC-44E2-94AC-3A68A46BEDB5}" srcOrd="1" destOrd="0" presId="urn:microsoft.com/office/officeart/2005/8/layout/matrix3"/>
    <dgm:cxn modelId="{7A3A8241-9325-4DC1-B483-EAFC5E1F699E}" type="presParOf" srcId="{1D544C06-2251-4A13-BFD9-F3111679DDBE}" destId="{D20563EF-687A-4915-8D14-DDCA06BAB056}" srcOrd="2" destOrd="0" presId="urn:microsoft.com/office/officeart/2005/8/layout/matrix3"/>
    <dgm:cxn modelId="{1EF90DCD-F21E-40D7-9855-93A51E0D0A4E}" type="presParOf" srcId="{1D544C06-2251-4A13-BFD9-F3111679DDBE}" destId="{BC7F4E21-303F-4F24-88CD-8CC81C58908A}" srcOrd="3" destOrd="0" presId="urn:microsoft.com/office/officeart/2005/8/layout/matrix3"/>
    <dgm:cxn modelId="{C9691FE0-0B0C-4572-A69A-E32AE07588B6}" type="presParOf" srcId="{1D544C06-2251-4A13-BFD9-F3111679DDBE}" destId="{1B63FD22-9644-49BF-A3BA-23E596FC9FF4}" srcOrd="4" destOrd="0" presId="urn:microsoft.com/office/officeart/2005/8/layout/matrix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59D574-7476-4080-8223-63439BF790D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6A97988E-BE6F-4AFC-B61C-7170F9B321A8}">
      <dgm:prSet phldrT="[Text]" custT="1"/>
      <dgm:spPr>
        <a:solidFill>
          <a:srgbClr val="0070C0"/>
        </a:solidFill>
        <a:ln>
          <a:solidFill>
            <a:schemeClr val="tx1"/>
          </a:solidFill>
        </a:ln>
      </dgm:spPr>
      <dgm:t>
        <a:bodyPr/>
        <a:lstStyle/>
        <a:p>
          <a:pPr>
            <a:buFont typeface="Arial" panose="020B0604020202020204" pitchFamily="34" charset="0"/>
            <a:buChar char="•"/>
          </a:pPr>
          <a:r>
            <a:rPr lang="en-US" sz="2200" b="1" dirty="0">
              <a:solidFill>
                <a:schemeClr val="bg1"/>
              </a:solidFill>
            </a:rPr>
            <a:t>Statutory Solvency</a:t>
          </a:r>
          <a:endParaRPr lang="en-US" sz="2200" dirty="0">
            <a:solidFill>
              <a:schemeClr val="bg1"/>
            </a:solidFill>
          </a:endParaRPr>
        </a:p>
      </dgm:t>
    </dgm:pt>
    <dgm:pt modelId="{91043F5B-7AF3-418D-8FB6-BC291A53AEBD}" type="parTrans" cxnId="{F566341A-3C51-4424-93B3-AF055892436E}">
      <dgm:prSet/>
      <dgm:spPr/>
      <dgm:t>
        <a:bodyPr/>
        <a:lstStyle/>
        <a:p>
          <a:endParaRPr lang="en-US" sz="2000">
            <a:solidFill>
              <a:schemeClr val="tx1"/>
            </a:solidFill>
          </a:endParaRPr>
        </a:p>
      </dgm:t>
    </dgm:pt>
    <dgm:pt modelId="{DD0CF44D-B216-49C7-8D27-DEC68940CE8C}" type="sibTrans" cxnId="{F566341A-3C51-4424-93B3-AF055892436E}">
      <dgm:prSet/>
      <dgm:spPr/>
      <dgm:t>
        <a:bodyPr/>
        <a:lstStyle/>
        <a:p>
          <a:endParaRPr lang="en-US" sz="2000">
            <a:solidFill>
              <a:schemeClr val="tx1"/>
            </a:solidFill>
          </a:endParaRPr>
        </a:p>
      </dgm:t>
    </dgm:pt>
    <dgm:pt modelId="{4474E47A-3E07-46E2-903B-3298AB2A5CC2}">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Limited Impact on Assets – Bonds Valued at Amortized cost </a:t>
          </a:r>
        </a:p>
      </dgm:t>
    </dgm:pt>
    <dgm:pt modelId="{637539C2-A614-432B-99C8-8EB6E905E13C}" type="parTrans" cxnId="{BA5338EC-29E4-4257-B186-45942A52FD87}">
      <dgm:prSet/>
      <dgm:spPr/>
      <dgm:t>
        <a:bodyPr/>
        <a:lstStyle/>
        <a:p>
          <a:endParaRPr lang="en-US" sz="2000">
            <a:solidFill>
              <a:schemeClr val="tx1"/>
            </a:solidFill>
          </a:endParaRPr>
        </a:p>
      </dgm:t>
    </dgm:pt>
    <dgm:pt modelId="{1DA3665C-7359-418F-A61C-6A800225A764}" type="sibTrans" cxnId="{BA5338EC-29E4-4257-B186-45942A52FD87}">
      <dgm:prSet/>
      <dgm:spPr/>
      <dgm:t>
        <a:bodyPr/>
        <a:lstStyle/>
        <a:p>
          <a:endParaRPr lang="en-US" sz="2000">
            <a:solidFill>
              <a:schemeClr val="tx1"/>
            </a:solidFill>
          </a:endParaRPr>
        </a:p>
      </dgm:t>
    </dgm:pt>
    <dgm:pt modelId="{7EA5A345-A5B5-4223-8395-F3BAC9A00B3A}">
      <dgm:prSet custT="1"/>
      <dgm:spPr>
        <a:solidFill>
          <a:srgbClr val="0070C0"/>
        </a:solidFill>
        <a:ln>
          <a:solidFill>
            <a:schemeClr val="tx1"/>
          </a:solidFill>
        </a:ln>
      </dgm:spPr>
      <dgm:t>
        <a:bodyPr/>
        <a:lstStyle/>
        <a:p>
          <a:pPr>
            <a:buFont typeface="Arial" panose="020B0604020202020204" pitchFamily="34" charset="0"/>
            <a:buChar char="•"/>
          </a:pPr>
          <a:r>
            <a:rPr lang="en-US" sz="2200" b="1" dirty="0">
              <a:solidFill>
                <a:schemeClr val="bg1"/>
              </a:solidFill>
            </a:rPr>
            <a:t>Embedded Value</a:t>
          </a:r>
          <a:endParaRPr lang="en-US" sz="2200" dirty="0">
            <a:solidFill>
              <a:schemeClr val="bg1"/>
            </a:solidFill>
          </a:endParaRPr>
        </a:p>
      </dgm:t>
    </dgm:pt>
    <dgm:pt modelId="{607FB397-FA91-44DF-8574-3843951559A1}" type="parTrans" cxnId="{CA273438-5707-45E8-837A-BFB6EC04026E}">
      <dgm:prSet/>
      <dgm:spPr/>
      <dgm:t>
        <a:bodyPr/>
        <a:lstStyle/>
        <a:p>
          <a:endParaRPr lang="en-US" sz="2000">
            <a:solidFill>
              <a:schemeClr val="tx1"/>
            </a:solidFill>
          </a:endParaRPr>
        </a:p>
      </dgm:t>
    </dgm:pt>
    <dgm:pt modelId="{89E4E8C2-E602-4A7E-93ED-CBFA83F60669}" type="sibTrans" cxnId="{CA273438-5707-45E8-837A-BFB6EC04026E}">
      <dgm:prSet/>
      <dgm:spPr/>
      <dgm:t>
        <a:bodyPr/>
        <a:lstStyle/>
        <a:p>
          <a:endParaRPr lang="en-US" sz="2000">
            <a:solidFill>
              <a:schemeClr val="tx1"/>
            </a:solidFill>
          </a:endParaRPr>
        </a:p>
      </dgm:t>
    </dgm:pt>
    <dgm:pt modelId="{E13BC0AE-CD87-4C75-893E-61CD654EF969}">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Impact on Assets – Inconsistent movement </a:t>
          </a:r>
          <a:r>
            <a:rPr lang="en-US" sz="2000" dirty="0" err="1">
              <a:solidFill>
                <a:schemeClr val="tx1"/>
              </a:solidFill>
            </a:rPr>
            <a:t>w.r.t.</a:t>
          </a:r>
          <a:r>
            <a:rPr lang="en-US" sz="2000" dirty="0">
              <a:solidFill>
                <a:schemeClr val="tx1"/>
              </a:solidFill>
            </a:rPr>
            <a:t> Liability</a:t>
          </a:r>
        </a:p>
      </dgm:t>
    </dgm:pt>
    <dgm:pt modelId="{C4C665D5-9A51-4D35-BC88-5B26E13DE26C}" type="parTrans" cxnId="{A3B97C0B-DDDA-4A21-9149-71591B4092D7}">
      <dgm:prSet/>
      <dgm:spPr/>
      <dgm:t>
        <a:bodyPr/>
        <a:lstStyle/>
        <a:p>
          <a:endParaRPr lang="en-US" sz="2000">
            <a:solidFill>
              <a:schemeClr val="tx1"/>
            </a:solidFill>
          </a:endParaRPr>
        </a:p>
      </dgm:t>
    </dgm:pt>
    <dgm:pt modelId="{662A8197-5D4E-4C6C-972D-AEC1A4D98444}" type="sibTrans" cxnId="{A3B97C0B-DDDA-4A21-9149-71591B4092D7}">
      <dgm:prSet/>
      <dgm:spPr/>
      <dgm:t>
        <a:bodyPr/>
        <a:lstStyle/>
        <a:p>
          <a:endParaRPr lang="en-US" sz="2000">
            <a:solidFill>
              <a:schemeClr val="tx1"/>
            </a:solidFill>
          </a:endParaRPr>
        </a:p>
      </dgm:t>
    </dgm:pt>
    <dgm:pt modelId="{19DDC31A-8BDE-4BB2-8256-2FC7DDF1B13A}">
      <dgm:prSet custT="1"/>
      <dgm:spPr>
        <a:solidFill>
          <a:srgbClr val="0070C0"/>
        </a:solidFill>
        <a:ln>
          <a:solidFill>
            <a:schemeClr val="tx1"/>
          </a:solidFill>
        </a:ln>
      </dgm:spPr>
      <dgm:t>
        <a:bodyPr/>
        <a:lstStyle/>
        <a:p>
          <a:pPr>
            <a:buFont typeface="Arial" panose="020B0604020202020204" pitchFamily="34" charset="0"/>
            <a:buChar char="•"/>
          </a:pPr>
          <a:r>
            <a:rPr lang="en-US" sz="2200" b="1" dirty="0">
              <a:solidFill>
                <a:schemeClr val="bg1"/>
              </a:solidFill>
            </a:rPr>
            <a:t>Shareholder Profits</a:t>
          </a:r>
          <a:endParaRPr lang="en-US" sz="2200" dirty="0">
            <a:solidFill>
              <a:schemeClr val="bg1"/>
            </a:solidFill>
          </a:endParaRPr>
        </a:p>
      </dgm:t>
    </dgm:pt>
    <dgm:pt modelId="{E8B041DC-D132-4710-8058-7BE57DF221D7}" type="parTrans" cxnId="{8223DB8E-45B2-4145-882F-D707A5360848}">
      <dgm:prSet/>
      <dgm:spPr/>
      <dgm:t>
        <a:bodyPr/>
        <a:lstStyle/>
        <a:p>
          <a:endParaRPr lang="en-US" sz="2000">
            <a:solidFill>
              <a:schemeClr val="tx1"/>
            </a:solidFill>
          </a:endParaRPr>
        </a:p>
      </dgm:t>
    </dgm:pt>
    <dgm:pt modelId="{A92AFB50-16AC-46C2-81DA-469B3DE9B952}" type="sibTrans" cxnId="{8223DB8E-45B2-4145-882F-D707A5360848}">
      <dgm:prSet/>
      <dgm:spPr/>
      <dgm:t>
        <a:bodyPr/>
        <a:lstStyle/>
        <a:p>
          <a:endParaRPr lang="en-US" sz="2000">
            <a:solidFill>
              <a:schemeClr val="tx1"/>
            </a:solidFill>
          </a:endParaRPr>
        </a:p>
      </dgm:t>
    </dgm:pt>
    <dgm:pt modelId="{37B44F1B-2FD7-448B-B95C-483DC6AFC186}">
      <dgm:prSet phldrT="[Tex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Impact on Liabilities – Change in </a:t>
          </a:r>
          <a:r>
            <a:rPr lang="en-US" sz="2000" dirty="0" err="1">
              <a:solidFill>
                <a:schemeClr val="tx1"/>
              </a:solidFill>
            </a:rPr>
            <a:t>VRoI</a:t>
          </a:r>
          <a:endParaRPr lang="en-US" sz="2000" dirty="0">
            <a:solidFill>
              <a:schemeClr val="tx1"/>
            </a:solidFill>
          </a:endParaRPr>
        </a:p>
      </dgm:t>
    </dgm:pt>
    <dgm:pt modelId="{2B54E5E6-61F4-4D74-958B-6767AC731B77}" type="parTrans" cxnId="{8C66D8F5-D51A-42EA-B7D6-2376941E4DF3}">
      <dgm:prSet/>
      <dgm:spPr/>
      <dgm:t>
        <a:bodyPr/>
        <a:lstStyle/>
        <a:p>
          <a:endParaRPr lang="en-US" sz="2000">
            <a:solidFill>
              <a:schemeClr val="tx1"/>
            </a:solidFill>
          </a:endParaRPr>
        </a:p>
      </dgm:t>
    </dgm:pt>
    <dgm:pt modelId="{56C27D7C-8580-4055-A4AD-F88AE683FBD3}" type="sibTrans" cxnId="{8C66D8F5-D51A-42EA-B7D6-2376941E4DF3}">
      <dgm:prSet/>
      <dgm:spPr/>
      <dgm:t>
        <a:bodyPr/>
        <a:lstStyle/>
        <a:p>
          <a:endParaRPr lang="en-US" sz="2000">
            <a:solidFill>
              <a:schemeClr val="tx1"/>
            </a:solidFill>
          </a:endParaRPr>
        </a:p>
      </dgm:t>
    </dgm:pt>
    <dgm:pt modelId="{C2764FC7-8878-43E5-8DE5-5A9A8121AAFB}">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Impact on Liabilities – Change in RFR</a:t>
          </a:r>
        </a:p>
      </dgm:t>
    </dgm:pt>
    <dgm:pt modelId="{A7895496-4E0C-4532-A40A-022E455BBDD0}" type="parTrans" cxnId="{D3E137AF-13E3-4FBD-9E15-1B688A61E468}">
      <dgm:prSet/>
      <dgm:spPr/>
      <dgm:t>
        <a:bodyPr/>
        <a:lstStyle/>
        <a:p>
          <a:endParaRPr lang="en-US" sz="2000">
            <a:solidFill>
              <a:schemeClr val="tx1"/>
            </a:solidFill>
          </a:endParaRPr>
        </a:p>
      </dgm:t>
    </dgm:pt>
    <dgm:pt modelId="{6C3A22F9-2C06-40C0-9640-554C04941403}" type="sibTrans" cxnId="{D3E137AF-13E3-4FBD-9E15-1B688A61E468}">
      <dgm:prSet/>
      <dgm:spPr/>
      <dgm:t>
        <a:bodyPr/>
        <a:lstStyle/>
        <a:p>
          <a:endParaRPr lang="en-US" sz="2000">
            <a:solidFill>
              <a:schemeClr val="tx1"/>
            </a:solidFill>
          </a:endParaRPr>
        </a:p>
      </dgm:t>
    </dgm:pt>
    <dgm:pt modelId="{FA421280-4D3A-4182-973F-E9FF1923DAAA}">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Lower Returns on Future Investments</a:t>
          </a:r>
        </a:p>
      </dgm:t>
    </dgm:pt>
    <dgm:pt modelId="{B27D1FB9-3B48-4954-847B-BAD9F2DAB508}" type="parTrans" cxnId="{CC6FB80D-D4AF-48C4-B87D-5B3AC9995749}">
      <dgm:prSet/>
      <dgm:spPr/>
      <dgm:t>
        <a:bodyPr/>
        <a:lstStyle/>
        <a:p>
          <a:endParaRPr lang="en-US" sz="2000">
            <a:solidFill>
              <a:schemeClr val="tx1"/>
            </a:solidFill>
          </a:endParaRPr>
        </a:p>
      </dgm:t>
    </dgm:pt>
    <dgm:pt modelId="{5BBCBBD3-7719-4184-B937-6C98F8D71BAB}" type="sibTrans" cxnId="{CC6FB80D-D4AF-48C4-B87D-5B3AC9995749}">
      <dgm:prSet/>
      <dgm:spPr/>
      <dgm:t>
        <a:bodyPr/>
        <a:lstStyle/>
        <a:p>
          <a:endParaRPr lang="en-US" sz="2000">
            <a:solidFill>
              <a:schemeClr val="tx1"/>
            </a:solidFill>
          </a:endParaRPr>
        </a:p>
      </dgm:t>
    </dgm:pt>
    <dgm:pt modelId="{D6954FA7-5F30-4DED-BC3E-73571934F57F}">
      <dgm:prSet phldrT="[Text]" custT="1"/>
      <dgm:spPr>
        <a:solidFill>
          <a:srgbClr val="F5FBFF">
            <a:alpha val="90000"/>
          </a:srgbClr>
        </a:solidFill>
        <a:ln>
          <a:solidFill>
            <a:schemeClr val="tx1"/>
          </a:solidFill>
        </a:ln>
      </dgm:spPr>
      <dgm:t>
        <a:bodyPr/>
        <a:lstStyle/>
        <a:p>
          <a:pPr>
            <a:buFont typeface="Arial" panose="020B0604020202020204" pitchFamily="34" charset="0"/>
            <a:buChar char="•"/>
          </a:pPr>
          <a:endParaRPr lang="en-US" sz="2000" dirty="0">
            <a:solidFill>
              <a:schemeClr val="tx1"/>
            </a:solidFill>
          </a:endParaRPr>
        </a:p>
      </dgm:t>
    </dgm:pt>
    <dgm:pt modelId="{FBDA2D3B-1147-4A21-BF8A-9F5E307E6D24}" type="parTrans" cxnId="{619E25EC-CAA7-4AA5-B7C1-FCFEB6E8955A}">
      <dgm:prSet/>
      <dgm:spPr/>
      <dgm:t>
        <a:bodyPr/>
        <a:lstStyle/>
        <a:p>
          <a:endParaRPr lang="en-US" sz="2000">
            <a:solidFill>
              <a:schemeClr val="tx1"/>
            </a:solidFill>
          </a:endParaRPr>
        </a:p>
      </dgm:t>
    </dgm:pt>
    <dgm:pt modelId="{13C5F37F-AABB-4A69-91E4-5151F13B7D6F}" type="sibTrans" cxnId="{619E25EC-CAA7-4AA5-B7C1-FCFEB6E8955A}">
      <dgm:prSet/>
      <dgm:spPr/>
      <dgm:t>
        <a:bodyPr/>
        <a:lstStyle/>
        <a:p>
          <a:endParaRPr lang="en-US" sz="2000">
            <a:solidFill>
              <a:schemeClr val="tx1"/>
            </a:solidFill>
          </a:endParaRPr>
        </a:p>
      </dgm:t>
    </dgm:pt>
    <dgm:pt modelId="{DAAE6AC2-20D9-424D-9B9E-5A45105A5477}">
      <dgm:prSet custT="1"/>
      <dgm:spPr>
        <a:solidFill>
          <a:srgbClr val="F5FBFF">
            <a:alpha val="90000"/>
          </a:srgbClr>
        </a:solidFill>
        <a:ln>
          <a:solidFill>
            <a:schemeClr val="tx1"/>
          </a:solidFill>
        </a:ln>
      </dgm:spPr>
      <dgm:t>
        <a:bodyPr/>
        <a:lstStyle/>
        <a:p>
          <a:pPr>
            <a:buFont typeface="Arial" panose="020B0604020202020204" pitchFamily="34" charset="0"/>
            <a:buChar char="•"/>
          </a:pPr>
          <a:endParaRPr lang="en-US" sz="2000" dirty="0">
            <a:solidFill>
              <a:schemeClr val="tx1"/>
            </a:solidFill>
          </a:endParaRPr>
        </a:p>
      </dgm:t>
    </dgm:pt>
    <dgm:pt modelId="{E7456EE7-4309-4D94-A537-6BB716C17F4A}" type="parTrans" cxnId="{E73466BE-4A7A-4797-AE4C-B5AC8619FA45}">
      <dgm:prSet/>
      <dgm:spPr/>
      <dgm:t>
        <a:bodyPr/>
        <a:lstStyle/>
        <a:p>
          <a:endParaRPr lang="en-US" sz="2000">
            <a:solidFill>
              <a:schemeClr val="tx1"/>
            </a:solidFill>
          </a:endParaRPr>
        </a:p>
      </dgm:t>
    </dgm:pt>
    <dgm:pt modelId="{F7E83CB8-6D99-4536-99B4-BEC6B2C7CD96}" type="sibTrans" cxnId="{E73466BE-4A7A-4797-AE4C-B5AC8619FA45}">
      <dgm:prSet/>
      <dgm:spPr/>
      <dgm:t>
        <a:bodyPr/>
        <a:lstStyle/>
        <a:p>
          <a:endParaRPr lang="en-US" sz="2000">
            <a:solidFill>
              <a:schemeClr val="tx1"/>
            </a:solidFill>
          </a:endParaRPr>
        </a:p>
      </dgm:t>
    </dgm:pt>
    <dgm:pt modelId="{F52E2A26-2CC3-4378-8DED-78CE40E0FDEB}">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Impact of Policyholder Behavior – Lower surrenders</a:t>
          </a:r>
        </a:p>
      </dgm:t>
    </dgm:pt>
    <dgm:pt modelId="{C98A984E-6A4B-4ABA-8E37-F28FA4DD4B2A}" type="parTrans" cxnId="{8F87F3F8-9DAA-4A33-9608-BFB50E06941E}">
      <dgm:prSet/>
      <dgm:spPr/>
      <dgm:t>
        <a:bodyPr/>
        <a:lstStyle/>
        <a:p>
          <a:endParaRPr lang="en-US" sz="2000"/>
        </a:p>
      </dgm:t>
    </dgm:pt>
    <dgm:pt modelId="{8CD7A86A-278D-49FD-9788-8D1238004EE1}" type="sibTrans" cxnId="{8F87F3F8-9DAA-4A33-9608-BFB50E06941E}">
      <dgm:prSet/>
      <dgm:spPr/>
      <dgm:t>
        <a:bodyPr/>
        <a:lstStyle/>
        <a:p>
          <a:endParaRPr lang="en-US" sz="2000"/>
        </a:p>
      </dgm:t>
    </dgm:pt>
    <dgm:pt modelId="{1327A492-6955-43C7-93FF-D7CF3666E14B}">
      <dgm:prSet custT="1"/>
      <dgm:spPr>
        <a:solidFill>
          <a:srgbClr val="F5FBFF">
            <a:alpha val="90000"/>
          </a:srgbClr>
        </a:solidFill>
        <a:ln>
          <a:solidFill>
            <a:schemeClr val="tx1"/>
          </a:solidFill>
        </a:ln>
      </dgm:spPr>
      <dgm:t>
        <a:bodyPr/>
        <a:lstStyle/>
        <a:p>
          <a:pPr>
            <a:buFont typeface="Arial" panose="020B0604020202020204" pitchFamily="34" charset="0"/>
            <a:buChar char="•"/>
          </a:pPr>
          <a:endParaRPr lang="en-US" sz="2000" dirty="0">
            <a:solidFill>
              <a:schemeClr val="tx1"/>
            </a:solidFill>
          </a:endParaRPr>
        </a:p>
      </dgm:t>
    </dgm:pt>
    <dgm:pt modelId="{D5EAEBDE-E65B-4AB1-87F5-D21DEA8F8678}" type="parTrans" cxnId="{B3464E24-779F-4108-A3CC-978382F73A32}">
      <dgm:prSet/>
      <dgm:spPr/>
      <dgm:t>
        <a:bodyPr/>
        <a:lstStyle/>
        <a:p>
          <a:endParaRPr lang="en-US" sz="2000"/>
        </a:p>
      </dgm:t>
    </dgm:pt>
    <dgm:pt modelId="{D90EFAC8-ED91-4545-9321-916F3D4855F4}" type="sibTrans" cxnId="{B3464E24-779F-4108-A3CC-978382F73A32}">
      <dgm:prSet/>
      <dgm:spPr/>
      <dgm:t>
        <a:bodyPr/>
        <a:lstStyle/>
        <a:p>
          <a:endParaRPr lang="en-US" sz="2000"/>
        </a:p>
      </dgm:t>
    </dgm:pt>
    <dgm:pt modelId="{E4CA3737-562A-4412-B5CB-03BB8C75F9AD}">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Impact of Policyholder Behavior – Lower surrenders</a:t>
          </a:r>
        </a:p>
      </dgm:t>
    </dgm:pt>
    <dgm:pt modelId="{BA0A7BF0-5B25-41E9-BA86-F79405667641}" type="parTrans" cxnId="{AB16E77A-A245-47C7-AF03-C3B523264727}">
      <dgm:prSet/>
      <dgm:spPr/>
      <dgm:t>
        <a:bodyPr/>
        <a:lstStyle/>
        <a:p>
          <a:endParaRPr lang="en-US" sz="2000"/>
        </a:p>
      </dgm:t>
    </dgm:pt>
    <dgm:pt modelId="{90CD4D48-3390-4AD9-ABC0-9EC3A0D0A353}" type="sibTrans" cxnId="{AB16E77A-A245-47C7-AF03-C3B523264727}">
      <dgm:prSet/>
      <dgm:spPr/>
      <dgm:t>
        <a:bodyPr/>
        <a:lstStyle/>
        <a:p>
          <a:endParaRPr lang="en-US" sz="2000"/>
        </a:p>
      </dgm:t>
    </dgm:pt>
    <dgm:pt modelId="{8D80B71E-CC80-48D0-B33D-3D06CF815DA8}">
      <dgm:prSet custT="1"/>
      <dgm:spPr>
        <a:solidFill>
          <a:srgbClr val="F5FBFF">
            <a:alpha val="90000"/>
          </a:srgbClr>
        </a:solidFill>
        <a:ln>
          <a:solidFill>
            <a:schemeClr val="tx1"/>
          </a:solidFill>
        </a:ln>
      </dgm:spPr>
      <dgm:t>
        <a:bodyPr/>
        <a:lstStyle/>
        <a:p>
          <a:pPr>
            <a:buFont typeface="Arial" panose="020B0604020202020204" pitchFamily="34" charset="0"/>
            <a:buChar char="•"/>
          </a:pPr>
          <a:endParaRPr lang="en-US" sz="2000" dirty="0">
            <a:solidFill>
              <a:schemeClr val="tx1"/>
            </a:solidFill>
          </a:endParaRPr>
        </a:p>
      </dgm:t>
    </dgm:pt>
    <dgm:pt modelId="{0487F105-5D25-4F50-8A1F-55002B1B7FD2}" type="parTrans" cxnId="{FD4154ED-250E-4377-9C79-9F8F63B11C42}">
      <dgm:prSet/>
      <dgm:spPr/>
      <dgm:t>
        <a:bodyPr/>
        <a:lstStyle/>
        <a:p>
          <a:endParaRPr lang="en-US" sz="2000"/>
        </a:p>
      </dgm:t>
    </dgm:pt>
    <dgm:pt modelId="{BA01FCF7-4513-468D-8A2A-E9A3E44CB8C5}" type="sibTrans" cxnId="{FD4154ED-250E-4377-9C79-9F8F63B11C42}">
      <dgm:prSet/>
      <dgm:spPr/>
      <dgm:t>
        <a:bodyPr/>
        <a:lstStyle/>
        <a:p>
          <a:endParaRPr lang="en-US" sz="2000"/>
        </a:p>
      </dgm:t>
    </dgm:pt>
    <dgm:pt modelId="{B9927046-B080-4F13-96E8-FC5FA4EE8A5A}">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Increase in Reserves</a:t>
          </a:r>
        </a:p>
      </dgm:t>
    </dgm:pt>
    <dgm:pt modelId="{12065EE1-0E6B-4DB5-95D1-09DB048B1E6C}" type="parTrans" cxnId="{DEAA0710-8873-49F9-9D9E-9F28A350C7FF}">
      <dgm:prSet/>
      <dgm:spPr/>
      <dgm:t>
        <a:bodyPr/>
        <a:lstStyle/>
        <a:p>
          <a:endParaRPr lang="en-US"/>
        </a:p>
      </dgm:t>
    </dgm:pt>
    <dgm:pt modelId="{A525228A-D84B-4A8C-9B4B-3491D9AFB62E}" type="sibTrans" cxnId="{DEAA0710-8873-49F9-9D9E-9F28A350C7FF}">
      <dgm:prSet/>
      <dgm:spPr/>
      <dgm:t>
        <a:bodyPr/>
        <a:lstStyle/>
        <a:p>
          <a:endParaRPr lang="en-US"/>
        </a:p>
      </dgm:t>
    </dgm:pt>
    <dgm:pt modelId="{7A30B924-CE69-4094-9389-3A1AFC1F2DF2}">
      <dgm:prSet custT="1"/>
      <dgm:spPr>
        <a:solidFill>
          <a:srgbClr val="F5FBFF">
            <a:alpha val="90000"/>
          </a:srgbClr>
        </a:solidFill>
        <a:ln>
          <a:solidFill>
            <a:schemeClr val="tx1"/>
          </a:solidFill>
        </a:ln>
      </dgm:spPr>
      <dgm:t>
        <a:bodyPr/>
        <a:lstStyle/>
        <a:p>
          <a:pPr>
            <a:buFont typeface="Arial" panose="020B0604020202020204" pitchFamily="34" charset="0"/>
            <a:buChar char="•"/>
          </a:pPr>
          <a:endParaRPr lang="en-US" sz="2000" dirty="0">
            <a:solidFill>
              <a:schemeClr val="tx1"/>
            </a:solidFill>
          </a:endParaRPr>
        </a:p>
      </dgm:t>
    </dgm:pt>
    <dgm:pt modelId="{0C6907FD-F7ED-42E5-AA99-9DBF67580D37}" type="parTrans" cxnId="{702C9BB6-3021-4EA4-9E31-1834D3FCD595}">
      <dgm:prSet/>
      <dgm:spPr/>
      <dgm:t>
        <a:bodyPr/>
        <a:lstStyle/>
        <a:p>
          <a:endParaRPr lang="en-US"/>
        </a:p>
      </dgm:t>
    </dgm:pt>
    <dgm:pt modelId="{A2CA0F85-5CD4-4198-9112-28CB265B0B0F}" type="sibTrans" cxnId="{702C9BB6-3021-4EA4-9E31-1834D3FCD595}">
      <dgm:prSet/>
      <dgm:spPr/>
      <dgm:t>
        <a:bodyPr/>
        <a:lstStyle/>
        <a:p>
          <a:endParaRPr lang="en-US"/>
        </a:p>
      </dgm:t>
    </dgm:pt>
    <dgm:pt modelId="{5AA632B8-F944-42C1-A395-1501484175B7}" type="pres">
      <dgm:prSet presAssocID="{A259D574-7476-4080-8223-63439BF790D7}" presName="Name0" presStyleCnt="0">
        <dgm:presLayoutVars>
          <dgm:dir/>
          <dgm:animLvl val="lvl"/>
          <dgm:resizeHandles val="exact"/>
        </dgm:presLayoutVars>
      </dgm:prSet>
      <dgm:spPr/>
      <dgm:t>
        <a:bodyPr/>
        <a:lstStyle/>
        <a:p>
          <a:endParaRPr lang="en-US"/>
        </a:p>
      </dgm:t>
    </dgm:pt>
    <dgm:pt modelId="{B755CE7B-2C17-4ABA-B5F9-EFBE1BCE7D16}" type="pres">
      <dgm:prSet presAssocID="{6A97988E-BE6F-4AFC-B61C-7170F9B321A8}" presName="composite" presStyleCnt="0"/>
      <dgm:spPr/>
    </dgm:pt>
    <dgm:pt modelId="{B239C085-248B-40C5-8369-5370CB2432A9}" type="pres">
      <dgm:prSet presAssocID="{6A97988E-BE6F-4AFC-B61C-7170F9B321A8}" presName="parTx" presStyleLbl="alignNode1" presStyleIdx="0" presStyleCnt="3">
        <dgm:presLayoutVars>
          <dgm:chMax val="0"/>
          <dgm:chPref val="0"/>
          <dgm:bulletEnabled val="1"/>
        </dgm:presLayoutVars>
      </dgm:prSet>
      <dgm:spPr/>
      <dgm:t>
        <a:bodyPr/>
        <a:lstStyle/>
        <a:p>
          <a:endParaRPr lang="en-US"/>
        </a:p>
      </dgm:t>
    </dgm:pt>
    <dgm:pt modelId="{ABD9FF39-5CE5-4818-9798-1A3D004416EA}" type="pres">
      <dgm:prSet presAssocID="{6A97988E-BE6F-4AFC-B61C-7170F9B321A8}" presName="desTx" presStyleLbl="alignAccFollowNode1" presStyleIdx="0" presStyleCnt="3">
        <dgm:presLayoutVars>
          <dgm:bulletEnabled val="1"/>
        </dgm:presLayoutVars>
      </dgm:prSet>
      <dgm:spPr/>
      <dgm:t>
        <a:bodyPr/>
        <a:lstStyle/>
        <a:p>
          <a:endParaRPr lang="en-US"/>
        </a:p>
      </dgm:t>
    </dgm:pt>
    <dgm:pt modelId="{5AC1315F-A433-41FF-ACDB-FC5791285B40}" type="pres">
      <dgm:prSet presAssocID="{DD0CF44D-B216-49C7-8D27-DEC68940CE8C}" presName="space" presStyleCnt="0"/>
      <dgm:spPr/>
    </dgm:pt>
    <dgm:pt modelId="{00559187-9C8A-4A01-87BC-7B1E9F989384}" type="pres">
      <dgm:prSet presAssocID="{7EA5A345-A5B5-4223-8395-F3BAC9A00B3A}" presName="composite" presStyleCnt="0"/>
      <dgm:spPr/>
    </dgm:pt>
    <dgm:pt modelId="{5DFFE11C-80B0-444D-8093-A626331D96CD}" type="pres">
      <dgm:prSet presAssocID="{7EA5A345-A5B5-4223-8395-F3BAC9A00B3A}" presName="parTx" presStyleLbl="alignNode1" presStyleIdx="1" presStyleCnt="3">
        <dgm:presLayoutVars>
          <dgm:chMax val="0"/>
          <dgm:chPref val="0"/>
          <dgm:bulletEnabled val="1"/>
        </dgm:presLayoutVars>
      </dgm:prSet>
      <dgm:spPr/>
      <dgm:t>
        <a:bodyPr/>
        <a:lstStyle/>
        <a:p>
          <a:endParaRPr lang="en-US"/>
        </a:p>
      </dgm:t>
    </dgm:pt>
    <dgm:pt modelId="{DAC7DE58-D2D0-49B6-BF3E-1CD9C3C175A4}" type="pres">
      <dgm:prSet presAssocID="{7EA5A345-A5B5-4223-8395-F3BAC9A00B3A}" presName="desTx" presStyleLbl="alignAccFollowNode1" presStyleIdx="1" presStyleCnt="3">
        <dgm:presLayoutVars>
          <dgm:bulletEnabled val="1"/>
        </dgm:presLayoutVars>
      </dgm:prSet>
      <dgm:spPr/>
      <dgm:t>
        <a:bodyPr/>
        <a:lstStyle/>
        <a:p>
          <a:endParaRPr lang="en-US"/>
        </a:p>
      </dgm:t>
    </dgm:pt>
    <dgm:pt modelId="{3E253330-F62F-4060-8A3D-0E90332163B1}" type="pres">
      <dgm:prSet presAssocID="{89E4E8C2-E602-4A7E-93ED-CBFA83F60669}" presName="space" presStyleCnt="0"/>
      <dgm:spPr/>
    </dgm:pt>
    <dgm:pt modelId="{35A13AAE-35BC-4B2D-B4E3-37413BE24611}" type="pres">
      <dgm:prSet presAssocID="{19DDC31A-8BDE-4BB2-8256-2FC7DDF1B13A}" presName="composite" presStyleCnt="0"/>
      <dgm:spPr/>
    </dgm:pt>
    <dgm:pt modelId="{4038BDFF-CA81-47A1-A0BE-C4DADE75432B}" type="pres">
      <dgm:prSet presAssocID="{19DDC31A-8BDE-4BB2-8256-2FC7DDF1B13A}" presName="parTx" presStyleLbl="alignNode1" presStyleIdx="2" presStyleCnt="3">
        <dgm:presLayoutVars>
          <dgm:chMax val="0"/>
          <dgm:chPref val="0"/>
          <dgm:bulletEnabled val="1"/>
        </dgm:presLayoutVars>
      </dgm:prSet>
      <dgm:spPr/>
      <dgm:t>
        <a:bodyPr/>
        <a:lstStyle/>
        <a:p>
          <a:endParaRPr lang="en-US"/>
        </a:p>
      </dgm:t>
    </dgm:pt>
    <dgm:pt modelId="{FE3A7B0E-8187-46BB-9570-294EF806293B}" type="pres">
      <dgm:prSet presAssocID="{19DDC31A-8BDE-4BB2-8256-2FC7DDF1B13A}" presName="desTx" presStyleLbl="alignAccFollowNode1" presStyleIdx="2" presStyleCnt="3">
        <dgm:presLayoutVars>
          <dgm:bulletEnabled val="1"/>
        </dgm:presLayoutVars>
      </dgm:prSet>
      <dgm:spPr/>
      <dgm:t>
        <a:bodyPr/>
        <a:lstStyle/>
        <a:p>
          <a:endParaRPr lang="en-US"/>
        </a:p>
      </dgm:t>
    </dgm:pt>
  </dgm:ptLst>
  <dgm:cxnLst>
    <dgm:cxn modelId="{CB8EE7B5-AFAC-4AF1-AB06-CDAC06A0F29F}" type="presOf" srcId="{19DDC31A-8BDE-4BB2-8256-2FC7DDF1B13A}" destId="{4038BDFF-CA81-47A1-A0BE-C4DADE75432B}" srcOrd="0" destOrd="0" presId="urn:microsoft.com/office/officeart/2005/8/layout/hList1"/>
    <dgm:cxn modelId="{D97D200A-FC7F-4C1B-8122-8F3D63B54D88}" type="presOf" srcId="{7EA5A345-A5B5-4223-8395-F3BAC9A00B3A}" destId="{5DFFE11C-80B0-444D-8093-A626331D96CD}" srcOrd="0" destOrd="0" presId="urn:microsoft.com/office/officeart/2005/8/layout/hList1"/>
    <dgm:cxn modelId="{4401BA16-22BD-42D1-9FA5-0167B4554E67}" type="presOf" srcId="{B9927046-B080-4F13-96E8-FC5FA4EE8A5A}" destId="{FE3A7B0E-8187-46BB-9570-294EF806293B}" srcOrd="0" destOrd="0" presId="urn:microsoft.com/office/officeart/2005/8/layout/hList1"/>
    <dgm:cxn modelId="{C3732B94-A2C8-476D-B2D3-2AFDC6683797}" type="presOf" srcId="{DAAE6AC2-20D9-424D-9B9E-5A45105A5477}" destId="{DAC7DE58-D2D0-49B6-BF3E-1CD9C3C175A4}" srcOrd="0" destOrd="1" presId="urn:microsoft.com/office/officeart/2005/8/layout/hList1"/>
    <dgm:cxn modelId="{1F4AFD14-E955-467F-8F10-17EAB1CD2A57}" type="presOf" srcId="{37B44F1B-2FD7-448B-B95C-483DC6AFC186}" destId="{ABD9FF39-5CE5-4818-9798-1A3D004416EA}" srcOrd="0" destOrd="0" presId="urn:microsoft.com/office/officeart/2005/8/layout/hList1"/>
    <dgm:cxn modelId="{0BA7E6AE-AE8A-4A22-8068-3B0D554527CE}" type="presOf" srcId="{F52E2A26-2CC3-4378-8DED-78CE40E0FDEB}" destId="{ABD9FF39-5CE5-4818-9798-1A3D004416EA}" srcOrd="0" destOrd="4" presId="urn:microsoft.com/office/officeart/2005/8/layout/hList1"/>
    <dgm:cxn modelId="{8C66D8F5-D51A-42EA-B7D6-2376941E4DF3}" srcId="{6A97988E-BE6F-4AFC-B61C-7170F9B321A8}" destId="{37B44F1B-2FD7-448B-B95C-483DC6AFC186}" srcOrd="0" destOrd="0" parTransId="{2B54E5E6-61F4-4D74-958B-6767AC731B77}" sibTransId="{56C27D7C-8580-4055-A4AD-F88AE683FBD3}"/>
    <dgm:cxn modelId="{22C3B199-47ED-4A74-A1FD-E2DAC518AFE9}" type="presOf" srcId="{C2764FC7-8878-43E5-8DE5-5A9A8121AAFB}" destId="{DAC7DE58-D2D0-49B6-BF3E-1CD9C3C175A4}" srcOrd="0" destOrd="0" presId="urn:microsoft.com/office/officeart/2005/8/layout/hList1"/>
    <dgm:cxn modelId="{B3464E24-779F-4108-A3CC-978382F73A32}" srcId="{6A97988E-BE6F-4AFC-B61C-7170F9B321A8}" destId="{1327A492-6955-43C7-93FF-D7CF3666E14B}" srcOrd="3" destOrd="0" parTransId="{D5EAEBDE-E65B-4AB1-87F5-D21DEA8F8678}" sibTransId="{D90EFAC8-ED91-4545-9321-916F3D4855F4}"/>
    <dgm:cxn modelId="{2D22CF84-71D7-46E9-A9B5-B92D8AB101E8}" type="presOf" srcId="{4474E47A-3E07-46E2-903B-3298AB2A5CC2}" destId="{ABD9FF39-5CE5-4818-9798-1A3D004416EA}" srcOrd="0" destOrd="2" presId="urn:microsoft.com/office/officeart/2005/8/layout/hList1"/>
    <dgm:cxn modelId="{104CEFCD-DB97-4639-9910-5D5C1CF5534C}" type="presOf" srcId="{7A30B924-CE69-4094-9389-3A1AFC1F2DF2}" destId="{FE3A7B0E-8187-46BB-9570-294EF806293B}" srcOrd="0" destOrd="1" presId="urn:microsoft.com/office/officeart/2005/8/layout/hList1"/>
    <dgm:cxn modelId="{DEAA0710-8873-49F9-9D9E-9F28A350C7FF}" srcId="{19DDC31A-8BDE-4BB2-8256-2FC7DDF1B13A}" destId="{B9927046-B080-4F13-96E8-FC5FA4EE8A5A}" srcOrd="0" destOrd="0" parTransId="{12065EE1-0E6B-4DB5-95D1-09DB048B1E6C}" sibTransId="{A525228A-D84B-4A8C-9B4B-3491D9AFB62E}"/>
    <dgm:cxn modelId="{CA273438-5707-45E8-837A-BFB6EC04026E}" srcId="{A259D574-7476-4080-8223-63439BF790D7}" destId="{7EA5A345-A5B5-4223-8395-F3BAC9A00B3A}" srcOrd="1" destOrd="0" parTransId="{607FB397-FA91-44DF-8574-3843951559A1}" sibTransId="{89E4E8C2-E602-4A7E-93ED-CBFA83F60669}"/>
    <dgm:cxn modelId="{E73466BE-4A7A-4797-AE4C-B5AC8619FA45}" srcId="{7EA5A345-A5B5-4223-8395-F3BAC9A00B3A}" destId="{DAAE6AC2-20D9-424D-9B9E-5A45105A5477}" srcOrd="1" destOrd="0" parTransId="{E7456EE7-4309-4D94-A537-6BB716C17F4A}" sibTransId="{F7E83CB8-6D99-4536-99B4-BEC6B2C7CD96}"/>
    <dgm:cxn modelId="{BA5338EC-29E4-4257-B186-45942A52FD87}" srcId="{6A97988E-BE6F-4AFC-B61C-7170F9B321A8}" destId="{4474E47A-3E07-46E2-903B-3298AB2A5CC2}" srcOrd="2" destOrd="0" parTransId="{637539C2-A614-432B-99C8-8EB6E905E13C}" sibTransId="{1DA3665C-7359-418F-A61C-6A800225A764}"/>
    <dgm:cxn modelId="{619E25EC-CAA7-4AA5-B7C1-FCFEB6E8955A}" srcId="{6A97988E-BE6F-4AFC-B61C-7170F9B321A8}" destId="{D6954FA7-5F30-4DED-BC3E-73571934F57F}" srcOrd="1" destOrd="0" parTransId="{FBDA2D3B-1147-4A21-BF8A-9F5E307E6D24}" sibTransId="{13C5F37F-AABB-4A69-91E4-5151F13B7D6F}"/>
    <dgm:cxn modelId="{0D009203-FA23-4E59-865D-BF5918288128}" type="presOf" srcId="{FA421280-4D3A-4182-973F-E9FF1923DAAA}" destId="{FE3A7B0E-8187-46BB-9570-294EF806293B}" srcOrd="0" destOrd="2" presId="urn:microsoft.com/office/officeart/2005/8/layout/hList1"/>
    <dgm:cxn modelId="{E418DB3E-5099-47BF-A69F-B4BBE48A3389}" type="presOf" srcId="{E4CA3737-562A-4412-B5CB-03BB8C75F9AD}" destId="{DAC7DE58-D2D0-49B6-BF3E-1CD9C3C175A4}" srcOrd="0" destOrd="4" presId="urn:microsoft.com/office/officeart/2005/8/layout/hList1"/>
    <dgm:cxn modelId="{D3E137AF-13E3-4FBD-9E15-1B688A61E468}" srcId="{7EA5A345-A5B5-4223-8395-F3BAC9A00B3A}" destId="{C2764FC7-8878-43E5-8DE5-5A9A8121AAFB}" srcOrd="0" destOrd="0" parTransId="{A7895496-4E0C-4532-A40A-022E455BBDD0}" sibTransId="{6C3A22F9-2C06-40C0-9640-554C04941403}"/>
    <dgm:cxn modelId="{FD4154ED-250E-4377-9C79-9F8F63B11C42}" srcId="{7EA5A345-A5B5-4223-8395-F3BAC9A00B3A}" destId="{8D80B71E-CC80-48D0-B33D-3D06CF815DA8}" srcOrd="3" destOrd="0" parTransId="{0487F105-5D25-4F50-8A1F-55002B1B7FD2}" sibTransId="{BA01FCF7-4513-468D-8A2A-E9A3E44CB8C5}"/>
    <dgm:cxn modelId="{AB16E77A-A245-47C7-AF03-C3B523264727}" srcId="{7EA5A345-A5B5-4223-8395-F3BAC9A00B3A}" destId="{E4CA3737-562A-4412-B5CB-03BB8C75F9AD}" srcOrd="4" destOrd="0" parTransId="{BA0A7BF0-5B25-41E9-BA86-F79405667641}" sibTransId="{90CD4D48-3390-4AD9-ABC0-9EC3A0D0A353}"/>
    <dgm:cxn modelId="{F566341A-3C51-4424-93B3-AF055892436E}" srcId="{A259D574-7476-4080-8223-63439BF790D7}" destId="{6A97988E-BE6F-4AFC-B61C-7170F9B321A8}" srcOrd="0" destOrd="0" parTransId="{91043F5B-7AF3-418D-8FB6-BC291A53AEBD}" sibTransId="{DD0CF44D-B216-49C7-8D27-DEC68940CE8C}"/>
    <dgm:cxn modelId="{CC6FB80D-D4AF-48C4-B87D-5B3AC9995749}" srcId="{19DDC31A-8BDE-4BB2-8256-2FC7DDF1B13A}" destId="{FA421280-4D3A-4182-973F-E9FF1923DAAA}" srcOrd="2" destOrd="0" parTransId="{B27D1FB9-3B48-4954-847B-BAD9F2DAB508}" sibTransId="{5BBCBBD3-7719-4184-B937-6C98F8D71BAB}"/>
    <dgm:cxn modelId="{458B71BC-105D-4230-8831-E6055EEEE8AE}" type="presOf" srcId="{A259D574-7476-4080-8223-63439BF790D7}" destId="{5AA632B8-F944-42C1-A395-1501484175B7}" srcOrd="0" destOrd="0" presId="urn:microsoft.com/office/officeart/2005/8/layout/hList1"/>
    <dgm:cxn modelId="{A92E4E0C-55D0-48CA-9D49-5B2AD74EB2EE}" type="presOf" srcId="{1327A492-6955-43C7-93FF-D7CF3666E14B}" destId="{ABD9FF39-5CE5-4818-9798-1A3D004416EA}" srcOrd="0" destOrd="3" presId="urn:microsoft.com/office/officeart/2005/8/layout/hList1"/>
    <dgm:cxn modelId="{53AF64D0-ACDA-4FC4-B9FE-5AA4FFFB2740}" type="presOf" srcId="{8D80B71E-CC80-48D0-B33D-3D06CF815DA8}" destId="{DAC7DE58-D2D0-49B6-BF3E-1CD9C3C175A4}" srcOrd="0" destOrd="3" presId="urn:microsoft.com/office/officeart/2005/8/layout/hList1"/>
    <dgm:cxn modelId="{D5E448AF-75AC-4B3B-8759-0DF40505FBF4}" type="presOf" srcId="{6A97988E-BE6F-4AFC-B61C-7170F9B321A8}" destId="{B239C085-248B-40C5-8369-5370CB2432A9}" srcOrd="0" destOrd="0" presId="urn:microsoft.com/office/officeart/2005/8/layout/hList1"/>
    <dgm:cxn modelId="{8F87F3F8-9DAA-4A33-9608-BFB50E06941E}" srcId="{6A97988E-BE6F-4AFC-B61C-7170F9B321A8}" destId="{F52E2A26-2CC3-4378-8DED-78CE40E0FDEB}" srcOrd="4" destOrd="0" parTransId="{C98A984E-6A4B-4ABA-8E37-F28FA4DD4B2A}" sibTransId="{8CD7A86A-278D-49FD-9788-8D1238004EE1}"/>
    <dgm:cxn modelId="{702C9BB6-3021-4EA4-9E31-1834D3FCD595}" srcId="{19DDC31A-8BDE-4BB2-8256-2FC7DDF1B13A}" destId="{7A30B924-CE69-4094-9389-3A1AFC1F2DF2}" srcOrd="1" destOrd="0" parTransId="{0C6907FD-F7ED-42E5-AA99-9DBF67580D37}" sibTransId="{A2CA0F85-5CD4-4198-9112-28CB265B0B0F}"/>
    <dgm:cxn modelId="{A3B97C0B-DDDA-4A21-9149-71591B4092D7}" srcId="{7EA5A345-A5B5-4223-8395-F3BAC9A00B3A}" destId="{E13BC0AE-CD87-4C75-893E-61CD654EF969}" srcOrd="2" destOrd="0" parTransId="{C4C665D5-9A51-4D35-BC88-5B26E13DE26C}" sibTransId="{662A8197-5D4E-4C6C-972D-AEC1A4D98444}"/>
    <dgm:cxn modelId="{8223DB8E-45B2-4145-882F-D707A5360848}" srcId="{A259D574-7476-4080-8223-63439BF790D7}" destId="{19DDC31A-8BDE-4BB2-8256-2FC7DDF1B13A}" srcOrd="2" destOrd="0" parTransId="{E8B041DC-D132-4710-8058-7BE57DF221D7}" sibTransId="{A92AFB50-16AC-46C2-81DA-469B3DE9B952}"/>
    <dgm:cxn modelId="{E3D78227-510D-4C5E-A22E-F6D16237E021}" type="presOf" srcId="{D6954FA7-5F30-4DED-BC3E-73571934F57F}" destId="{ABD9FF39-5CE5-4818-9798-1A3D004416EA}" srcOrd="0" destOrd="1" presId="urn:microsoft.com/office/officeart/2005/8/layout/hList1"/>
    <dgm:cxn modelId="{FD0277A3-E9E8-4BC6-98EC-C7722F99643A}" type="presOf" srcId="{E13BC0AE-CD87-4C75-893E-61CD654EF969}" destId="{DAC7DE58-D2D0-49B6-BF3E-1CD9C3C175A4}" srcOrd="0" destOrd="2" presId="urn:microsoft.com/office/officeart/2005/8/layout/hList1"/>
    <dgm:cxn modelId="{419B9F8E-4973-4CAC-9AA0-6CA8BC95FECE}" type="presParOf" srcId="{5AA632B8-F944-42C1-A395-1501484175B7}" destId="{B755CE7B-2C17-4ABA-B5F9-EFBE1BCE7D16}" srcOrd="0" destOrd="0" presId="urn:microsoft.com/office/officeart/2005/8/layout/hList1"/>
    <dgm:cxn modelId="{F0D1276B-7A45-4E32-B909-C569C8632F92}" type="presParOf" srcId="{B755CE7B-2C17-4ABA-B5F9-EFBE1BCE7D16}" destId="{B239C085-248B-40C5-8369-5370CB2432A9}" srcOrd="0" destOrd="0" presId="urn:microsoft.com/office/officeart/2005/8/layout/hList1"/>
    <dgm:cxn modelId="{11E50392-3EF1-4F28-A178-4C29993692FE}" type="presParOf" srcId="{B755CE7B-2C17-4ABA-B5F9-EFBE1BCE7D16}" destId="{ABD9FF39-5CE5-4818-9798-1A3D004416EA}" srcOrd="1" destOrd="0" presId="urn:microsoft.com/office/officeart/2005/8/layout/hList1"/>
    <dgm:cxn modelId="{9494E04D-9CFE-407D-B6C9-D2A517E401C8}" type="presParOf" srcId="{5AA632B8-F944-42C1-A395-1501484175B7}" destId="{5AC1315F-A433-41FF-ACDB-FC5791285B40}" srcOrd="1" destOrd="0" presId="urn:microsoft.com/office/officeart/2005/8/layout/hList1"/>
    <dgm:cxn modelId="{4A23D772-0DED-47F1-9314-0EE31EE74302}" type="presParOf" srcId="{5AA632B8-F944-42C1-A395-1501484175B7}" destId="{00559187-9C8A-4A01-87BC-7B1E9F989384}" srcOrd="2" destOrd="0" presId="urn:microsoft.com/office/officeart/2005/8/layout/hList1"/>
    <dgm:cxn modelId="{41D1A47F-503B-42FE-8A2F-C8BA332BFECB}" type="presParOf" srcId="{00559187-9C8A-4A01-87BC-7B1E9F989384}" destId="{5DFFE11C-80B0-444D-8093-A626331D96CD}" srcOrd="0" destOrd="0" presId="urn:microsoft.com/office/officeart/2005/8/layout/hList1"/>
    <dgm:cxn modelId="{6B23CD6A-9768-4949-B3F4-FA020D883246}" type="presParOf" srcId="{00559187-9C8A-4A01-87BC-7B1E9F989384}" destId="{DAC7DE58-D2D0-49B6-BF3E-1CD9C3C175A4}" srcOrd="1" destOrd="0" presId="urn:microsoft.com/office/officeart/2005/8/layout/hList1"/>
    <dgm:cxn modelId="{818F9F9C-7229-4369-8D00-E8AC8314C670}" type="presParOf" srcId="{5AA632B8-F944-42C1-A395-1501484175B7}" destId="{3E253330-F62F-4060-8A3D-0E90332163B1}" srcOrd="3" destOrd="0" presId="urn:microsoft.com/office/officeart/2005/8/layout/hList1"/>
    <dgm:cxn modelId="{12753685-87AE-4806-AACC-00DD0D1D9B11}" type="presParOf" srcId="{5AA632B8-F944-42C1-A395-1501484175B7}" destId="{35A13AAE-35BC-4B2D-B4E3-37413BE24611}" srcOrd="4" destOrd="0" presId="urn:microsoft.com/office/officeart/2005/8/layout/hList1"/>
    <dgm:cxn modelId="{3FE4574B-FDAF-4A7C-9D9C-7B1DD63516B6}" type="presParOf" srcId="{35A13AAE-35BC-4B2D-B4E3-37413BE24611}" destId="{4038BDFF-CA81-47A1-A0BE-C4DADE75432B}" srcOrd="0" destOrd="0" presId="urn:microsoft.com/office/officeart/2005/8/layout/hList1"/>
    <dgm:cxn modelId="{0CB0DABC-096C-4747-9BFA-B770386D0096}" type="presParOf" srcId="{35A13AAE-35BC-4B2D-B4E3-37413BE24611}" destId="{FE3A7B0E-8187-46BB-9570-294EF806293B}" srcOrd="1" destOrd="0" presId="urn:microsoft.com/office/officeart/2005/8/layout/hList1"/>
  </dgm:cxnLst>
  <dgm:bg/>
  <dgm:whole/>
  <dgm:extLst>
    <a:ext uri="http://schemas.microsoft.com/office/drawing/2008/diagram">
      <dsp:dataModelExt xmlns:dsp="http://schemas.microsoft.com/office/drawing/2008/diagram" relId="rId11"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A259D574-7476-4080-8223-63439BF790D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E13BC0AE-CD87-4C75-893E-61CD654EF969}">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Minimizes cash shortfalls when interest rates change</a:t>
          </a:r>
        </a:p>
      </dgm:t>
    </dgm:pt>
    <dgm:pt modelId="{C4C665D5-9A51-4D35-BC88-5B26E13DE26C}" type="parTrans" cxnId="{A3B97C0B-DDDA-4A21-9149-71591B4092D7}">
      <dgm:prSet/>
      <dgm:spPr/>
      <dgm:t>
        <a:bodyPr/>
        <a:lstStyle/>
        <a:p>
          <a:endParaRPr lang="en-US" sz="2000">
            <a:solidFill>
              <a:schemeClr val="tx1"/>
            </a:solidFill>
          </a:endParaRPr>
        </a:p>
      </dgm:t>
    </dgm:pt>
    <dgm:pt modelId="{662A8197-5D4E-4C6C-972D-AEC1A4D98444}" type="sibTrans" cxnId="{A3B97C0B-DDDA-4A21-9149-71591B4092D7}">
      <dgm:prSet/>
      <dgm:spPr/>
      <dgm:t>
        <a:bodyPr/>
        <a:lstStyle/>
        <a:p>
          <a:endParaRPr lang="en-US" sz="2000">
            <a:solidFill>
              <a:schemeClr val="tx1"/>
            </a:solidFill>
          </a:endParaRPr>
        </a:p>
      </dgm:t>
    </dgm:pt>
    <dgm:pt modelId="{19DDC31A-8BDE-4BB2-8256-2FC7DDF1B13A}">
      <dgm:prSet custT="1"/>
      <dgm:spPr>
        <a:solidFill>
          <a:srgbClr val="0070C0"/>
        </a:solidFill>
        <a:ln>
          <a:solidFill>
            <a:schemeClr val="tx1"/>
          </a:solidFill>
        </a:ln>
      </dgm:spPr>
      <dgm:t>
        <a:bodyPr/>
        <a:lstStyle/>
        <a:p>
          <a:pPr>
            <a:buFont typeface="Arial" panose="020B0604020202020204" pitchFamily="34" charset="0"/>
            <a:buChar char="•"/>
          </a:pPr>
          <a:r>
            <a:rPr lang="en-US" sz="2200" b="1" dirty="0">
              <a:solidFill>
                <a:schemeClr val="bg1"/>
              </a:solidFill>
            </a:rPr>
            <a:t>ALM Mismatch</a:t>
          </a:r>
          <a:endParaRPr lang="en-US" sz="2200" dirty="0">
            <a:solidFill>
              <a:schemeClr val="bg1"/>
            </a:solidFill>
          </a:endParaRPr>
        </a:p>
      </dgm:t>
    </dgm:pt>
    <dgm:pt modelId="{E8B041DC-D132-4710-8058-7BE57DF221D7}" type="parTrans" cxnId="{8223DB8E-45B2-4145-882F-D707A5360848}">
      <dgm:prSet/>
      <dgm:spPr/>
      <dgm:t>
        <a:bodyPr/>
        <a:lstStyle/>
        <a:p>
          <a:endParaRPr lang="en-US" sz="2000">
            <a:solidFill>
              <a:schemeClr val="tx1"/>
            </a:solidFill>
          </a:endParaRPr>
        </a:p>
      </dgm:t>
    </dgm:pt>
    <dgm:pt modelId="{A92AFB50-16AC-46C2-81DA-469B3DE9B952}" type="sibTrans" cxnId="{8223DB8E-45B2-4145-882F-D707A5360848}">
      <dgm:prSet/>
      <dgm:spPr/>
      <dgm:t>
        <a:bodyPr/>
        <a:lstStyle/>
        <a:p>
          <a:endParaRPr lang="en-US" sz="2000">
            <a:solidFill>
              <a:schemeClr val="tx1"/>
            </a:solidFill>
          </a:endParaRPr>
        </a:p>
      </dgm:t>
    </dgm:pt>
    <dgm:pt modelId="{C101AD8F-E743-4F54-9E44-10A9167B8573}">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Involves higher risk, Active management required</a:t>
          </a:r>
        </a:p>
      </dgm:t>
    </dgm:pt>
    <dgm:pt modelId="{AC489F35-170F-4815-BCF0-E42DE961AC33}" type="parTrans" cxnId="{42DA16A9-D77A-4864-B901-19477929C74B}">
      <dgm:prSet/>
      <dgm:spPr/>
      <dgm:t>
        <a:bodyPr/>
        <a:lstStyle/>
        <a:p>
          <a:endParaRPr lang="en-US" sz="2000">
            <a:solidFill>
              <a:schemeClr val="tx1"/>
            </a:solidFill>
          </a:endParaRPr>
        </a:p>
      </dgm:t>
    </dgm:pt>
    <dgm:pt modelId="{FEF54E30-5B4C-458F-A2CA-387A1210C085}" type="sibTrans" cxnId="{42DA16A9-D77A-4864-B901-19477929C74B}">
      <dgm:prSet/>
      <dgm:spPr/>
      <dgm:t>
        <a:bodyPr/>
        <a:lstStyle/>
        <a:p>
          <a:endParaRPr lang="en-US" sz="2000">
            <a:solidFill>
              <a:schemeClr val="tx1"/>
            </a:solidFill>
          </a:endParaRPr>
        </a:p>
      </dgm:t>
    </dgm:pt>
    <dgm:pt modelId="{C2764FC7-8878-43E5-8DE5-5A9A8121AAFB}">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Align specific asset cash flows with policyholder payouts</a:t>
          </a:r>
        </a:p>
      </dgm:t>
    </dgm:pt>
    <dgm:pt modelId="{A7895496-4E0C-4532-A40A-022E455BBDD0}" type="parTrans" cxnId="{D3E137AF-13E3-4FBD-9E15-1B688A61E468}">
      <dgm:prSet/>
      <dgm:spPr/>
      <dgm:t>
        <a:bodyPr/>
        <a:lstStyle/>
        <a:p>
          <a:endParaRPr lang="en-US" sz="2000">
            <a:solidFill>
              <a:schemeClr val="tx1"/>
            </a:solidFill>
          </a:endParaRPr>
        </a:p>
      </dgm:t>
    </dgm:pt>
    <dgm:pt modelId="{6C3A22F9-2C06-40C0-9640-554C04941403}" type="sibTrans" cxnId="{D3E137AF-13E3-4FBD-9E15-1B688A61E468}">
      <dgm:prSet/>
      <dgm:spPr/>
      <dgm:t>
        <a:bodyPr/>
        <a:lstStyle/>
        <a:p>
          <a:endParaRPr lang="en-US" sz="2000">
            <a:solidFill>
              <a:schemeClr val="tx1"/>
            </a:solidFill>
          </a:endParaRPr>
        </a:p>
      </dgm:t>
    </dgm:pt>
    <dgm:pt modelId="{FA421280-4D3A-4182-973F-E9FF1923DAAA}">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Strategic mismatch to benefit from market movements</a:t>
          </a:r>
        </a:p>
      </dgm:t>
    </dgm:pt>
    <dgm:pt modelId="{B27D1FB9-3B48-4954-847B-BAD9F2DAB508}" type="parTrans" cxnId="{CC6FB80D-D4AF-48C4-B87D-5B3AC9995749}">
      <dgm:prSet/>
      <dgm:spPr/>
      <dgm:t>
        <a:bodyPr/>
        <a:lstStyle/>
        <a:p>
          <a:endParaRPr lang="en-US" sz="2000">
            <a:solidFill>
              <a:schemeClr val="tx1"/>
            </a:solidFill>
          </a:endParaRPr>
        </a:p>
      </dgm:t>
    </dgm:pt>
    <dgm:pt modelId="{5BBCBBD3-7719-4184-B937-6C98F8D71BAB}" type="sibTrans" cxnId="{CC6FB80D-D4AF-48C4-B87D-5B3AC9995749}">
      <dgm:prSet/>
      <dgm:spPr/>
      <dgm:t>
        <a:bodyPr/>
        <a:lstStyle/>
        <a:p>
          <a:endParaRPr lang="en-US" sz="2000">
            <a:solidFill>
              <a:schemeClr val="tx1"/>
            </a:solidFill>
          </a:endParaRPr>
        </a:p>
      </dgm:t>
    </dgm:pt>
    <dgm:pt modelId="{DAAE6AC2-20D9-424D-9B9E-5A45105A5477}">
      <dgm:prSet custT="1"/>
      <dgm:spPr>
        <a:solidFill>
          <a:srgbClr val="F5FBFF">
            <a:alpha val="90000"/>
          </a:srgbClr>
        </a:solidFill>
        <a:ln>
          <a:solidFill>
            <a:schemeClr val="tx1"/>
          </a:solidFill>
        </a:ln>
      </dgm:spPr>
      <dgm:t>
        <a:bodyPr/>
        <a:lstStyle/>
        <a:p>
          <a:pPr>
            <a:buFont typeface="Arial" panose="020B0604020202020204" pitchFamily="34" charset="0"/>
            <a:buChar char="•"/>
          </a:pPr>
          <a:endParaRPr lang="en-US" sz="2000" dirty="0">
            <a:solidFill>
              <a:schemeClr val="tx1"/>
            </a:solidFill>
          </a:endParaRPr>
        </a:p>
      </dgm:t>
    </dgm:pt>
    <dgm:pt modelId="{E7456EE7-4309-4D94-A537-6BB716C17F4A}" type="parTrans" cxnId="{E73466BE-4A7A-4797-AE4C-B5AC8619FA45}">
      <dgm:prSet/>
      <dgm:spPr/>
      <dgm:t>
        <a:bodyPr/>
        <a:lstStyle/>
        <a:p>
          <a:endParaRPr lang="en-US" sz="2000">
            <a:solidFill>
              <a:schemeClr val="tx1"/>
            </a:solidFill>
          </a:endParaRPr>
        </a:p>
      </dgm:t>
    </dgm:pt>
    <dgm:pt modelId="{F7E83CB8-6D99-4536-99B4-BEC6B2C7CD96}" type="sibTrans" cxnId="{E73466BE-4A7A-4797-AE4C-B5AC8619FA45}">
      <dgm:prSet/>
      <dgm:spPr/>
      <dgm:t>
        <a:bodyPr/>
        <a:lstStyle/>
        <a:p>
          <a:endParaRPr lang="en-US" sz="2000">
            <a:solidFill>
              <a:schemeClr val="tx1"/>
            </a:solidFill>
          </a:endParaRPr>
        </a:p>
      </dgm:t>
    </dgm:pt>
    <dgm:pt modelId="{CCB4A665-C068-472A-B40D-59EACD88E6DD}">
      <dgm:prSet custT="1"/>
      <dgm:spPr>
        <a:solidFill>
          <a:srgbClr val="F5FBFF">
            <a:alpha val="90000"/>
          </a:srgbClr>
        </a:solidFill>
        <a:ln>
          <a:solidFill>
            <a:schemeClr val="tx1"/>
          </a:solidFill>
        </a:ln>
      </dgm:spPr>
      <dgm:t>
        <a:bodyPr/>
        <a:lstStyle/>
        <a:p>
          <a:pPr>
            <a:buFont typeface="Arial" panose="020B0604020202020204" pitchFamily="34" charset="0"/>
            <a:buChar char="•"/>
          </a:pPr>
          <a:endParaRPr lang="en-US" sz="2000" dirty="0">
            <a:solidFill>
              <a:schemeClr val="tx1"/>
            </a:solidFill>
          </a:endParaRPr>
        </a:p>
      </dgm:t>
    </dgm:pt>
    <dgm:pt modelId="{DAA5E5FB-7609-4CCE-B0CD-F86F74F426FD}" type="parTrans" cxnId="{3175F1F8-9732-4BE1-A4D8-EAA5FB2FD396}">
      <dgm:prSet/>
      <dgm:spPr/>
      <dgm:t>
        <a:bodyPr/>
        <a:lstStyle/>
        <a:p>
          <a:endParaRPr lang="en-US" sz="2000">
            <a:solidFill>
              <a:schemeClr val="tx1"/>
            </a:solidFill>
          </a:endParaRPr>
        </a:p>
      </dgm:t>
    </dgm:pt>
    <dgm:pt modelId="{7FDFB17A-2AC0-4049-8D22-119DC5B0796B}" type="sibTrans" cxnId="{3175F1F8-9732-4BE1-A4D8-EAA5FB2FD396}">
      <dgm:prSet/>
      <dgm:spPr/>
      <dgm:t>
        <a:bodyPr/>
        <a:lstStyle/>
        <a:p>
          <a:endParaRPr lang="en-US" sz="2000">
            <a:solidFill>
              <a:schemeClr val="tx1"/>
            </a:solidFill>
          </a:endParaRPr>
        </a:p>
      </dgm:t>
    </dgm:pt>
    <dgm:pt modelId="{7EA5A345-A5B5-4223-8395-F3BAC9A00B3A}">
      <dgm:prSet custT="1"/>
      <dgm:spPr>
        <a:solidFill>
          <a:srgbClr val="0070C0"/>
        </a:solidFill>
        <a:ln>
          <a:solidFill>
            <a:schemeClr val="tx1"/>
          </a:solidFill>
        </a:ln>
      </dgm:spPr>
      <dgm:t>
        <a:bodyPr/>
        <a:lstStyle/>
        <a:p>
          <a:pPr>
            <a:buFont typeface="Arial" panose="020B0604020202020204" pitchFamily="34" charset="0"/>
            <a:buChar char="•"/>
          </a:pPr>
          <a:r>
            <a:rPr lang="en-US" sz="2200" b="1" dirty="0">
              <a:solidFill>
                <a:schemeClr val="bg1"/>
              </a:solidFill>
            </a:rPr>
            <a:t>Cash Flow Matching</a:t>
          </a:r>
          <a:endParaRPr lang="en-US" sz="2200" dirty="0">
            <a:solidFill>
              <a:schemeClr val="bg1"/>
            </a:solidFill>
          </a:endParaRPr>
        </a:p>
      </dgm:t>
    </dgm:pt>
    <dgm:pt modelId="{89E4E8C2-E602-4A7E-93ED-CBFA83F60669}" type="sibTrans" cxnId="{CA273438-5707-45E8-837A-BFB6EC04026E}">
      <dgm:prSet/>
      <dgm:spPr/>
      <dgm:t>
        <a:bodyPr/>
        <a:lstStyle/>
        <a:p>
          <a:endParaRPr lang="en-US" sz="2000">
            <a:solidFill>
              <a:schemeClr val="tx1"/>
            </a:solidFill>
          </a:endParaRPr>
        </a:p>
      </dgm:t>
    </dgm:pt>
    <dgm:pt modelId="{607FB397-FA91-44DF-8574-3843951559A1}" type="parTrans" cxnId="{CA273438-5707-45E8-837A-BFB6EC04026E}">
      <dgm:prSet/>
      <dgm:spPr/>
      <dgm:t>
        <a:bodyPr/>
        <a:lstStyle/>
        <a:p>
          <a:endParaRPr lang="en-US" sz="2000">
            <a:solidFill>
              <a:schemeClr val="tx1"/>
            </a:solidFill>
          </a:endParaRPr>
        </a:p>
      </dgm:t>
    </dgm:pt>
    <dgm:pt modelId="{B246097D-B4D7-4773-B04B-D7264F3252E2}">
      <dgm:prSet phldrT="[Text]" custT="1"/>
      <dgm:spPr>
        <a:solidFill>
          <a:srgbClr val="0070C0"/>
        </a:solidFill>
        <a:ln>
          <a:solidFill>
            <a:schemeClr val="tx1"/>
          </a:solidFill>
        </a:ln>
      </dgm:spPr>
      <dgm:t>
        <a:bodyPr/>
        <a:lstStyle/>
        <a:p>
          <a:pPr>
            <a:buFont typeface="Arial" panose="020B0604020202020204" pitchFamily="34" charset="0"/>
            <a:buChar char="•"/>
          </a:pPr>
          <a:r>
            <a:rPr lang="en-US" sz="2200" b="1" dirty="0">
              <a:solidFill>
                <a:schemeClr val="bg1"/>
              </a:solidFill>
            </a:rPr>
            <a:t>Duration Matching</a:t>
          </a:r>
          <a:endParaRPr lang="en-US" sz="2200" dirty="0">
            <a:solidFill>
              <a:schemeClr val="tx1"/>
            </a:solidFill>
          </a:endParaRPr>
        </a:p>
      </dgm:t>
    </dgm:pt>
    <dgm:pt modelId="{1C16071C-0C52-499A-AB7E-DC196C70525D}" type="parTrans" cxnId="{9677D173-C624-4DBF-A2A0-93DF20E1DFE5}">
      <dgm:prSet/>
      <dgm:spPr/>
      <dgm:t>
        <a:bodyPr/>
        <a:lstStyle/>
        <a:p>
          <a:endParaRPr lang="en-IN"/>
        </a:p>
      </dgm:t>
    </dgm:pt>
    <dgm:pt modelId="{4740951F-6EFC-4006-B613-2C2E028820C0}" type="sibTrans" cxnId="{9677D173-C624-4DBF-A2A0-93DF20E1DFE5}">
      <dgm:prSet/>
      <dgm:spPr/>
      <dgm:t>
        <a:bodyPr/>
        <a:lstStyle/>
        <a:p>
          <a:endParaRPr lang="en-IN"/>
        </a:p>
      </dgm:t>
    </dgm:pt>
    <dgm:pt modelId="{395EFCF3-646F-4114-89ED-DE27947E9A3C}">
      <dgm:prSet phldrT="[Tex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Match average duration of assets and liabilities</a:t>
          </a:r>
        </a:p>
      </dgm:t>
    </dgm:pt>
    <dgm:pt modelId="{8BF3F4D7-9D0E-4F65-9838-E0FEF06D8869}" type="parTrans" cxnId="{5DA1417C-1919-464C-925E-D19EA9996547}">
      <dgm:prSet/>
      <dgm:spPr/>
      <dgm:t>
        <a:bodyPr/>
        <a:lstStyle/>
        <a:p>
          <a:endParaRPr lang="en-IN"/>
        </a:p>
      </dgm:t>
    </dgm:pt>
    <dgm:pt modelId="{1D695DC6-ECFA-414C-B862-75AF66F1461D}" type="sibTrans" cxnId="{5DA1417C-1919-464C-925E-D19EA9996547}">
      <dgm:prSet/>
      <dgm:spPr/>
      <dgm:t>
        <a:bodyPr/>
        <a:lstStyle/>
        <a:p>
          <a:endParaRPr lang="en-IN"/>
        </a:p>
      </dgm:t>
    </dgm:pt>
    <dgm:pt modelId="{7966E79B-40F1-4DA4-AB8E-64BC15B8536F}">
      <dgm:prSet phldrT="[Text]" custT="1"/>
      <dgm:spPr>
        <a:solidFill>
          <a:srgbClr val="F5FBFF">
            <a:alpha val="90000"/>
          </a:srgbClr>
        </a:solidFill>
        <a:ln>
          <a:solidFill>
            <a:schemeClr val="tx1"/>
          </a:solidFill>
        </a:ln>
      </dgm:spPr>
      <dgm:t>
        <a:bodyPr/>
        <a:lstStyle/>
        <a:p>
          <a:pPr>
            <a:buFont typeface="Arial" panose="020B0604020202020204" pitchFamily="34" charset="0"/>
            <a:buChar char="•"/>
          </a:pPr>
          <a:endParaRPr lang="en-US" sz="2000" dirty="0">
            <a:solidFill>
              <a:schemeClr val="tx1"/>
            </a:solidFill>
          </a:endParaRPr>
        </a:p>
      </dgm:t>
    </dgm:pt>
    <dgm:pt modelId="{C9CD3E19-7500-4B7A-9F19-8CF5EB7B0C6B}" type="parTrans" cxnId="{40D6C093-BCF7-4C1A-8ED4-2D790109266C}">
      <dgm:prSet/>
      <dgm:spPr/>
      <dgm:t>
        <a:bodyPr/>
        <a:lstStyle/>
        <a:p>
          <a:endParaRPr lang="en-IN"/>
        </a:p>
      </dgm:t>
    </dgm:pt>
    <dgm:pt modelId="{72CA9305-ED14-4F4A-8CC1-B03021B26FB9}" type="sibTrans" cxnId="{40D6C093-BCF7-4C1A-8ED4-2D790109266C}">
      <dgm:prSet/>
      <dgm:spPr/>
      <dgm:t>
        <a:bodyPr/>
        <a:lstStyle/>
        <a:p>
          <a:endParaRPr lang="en-IN"/>
        </a:p>
      </dgm:t>
    </dgm:pt>
    <dgm:pt modelId="{BB6E134C-D412-48B8-A841-7159C9264D54}">
      <dgm:prSet custT="1"/>
      <dgm:spPr>
        <a:solidFill>
          <a:srgbClr val="F5FBFF">
            <a:alpha val="90000"/>
          </a:srgbClr>
        </a:solidFill>
        <a:ln>
          <a:solidFill>
            <a:schemeClr val="tx1"/>
          </a:solidFill>
        </a:ln>
      </dgm:spPr>
      <dgm:t>
        <a:bodyPr/>
        <a:lstStyle/>
        <a:p>
          <a:pPr>
            <a:buFont typeface="Arial" panose="020B0604020202020204" pitchFamily="34" charset="0"/>
            <a:buChar char="•"/>
          </a:pPr>
          <a:r>
            <a:rPr lang="en-US" sz="2000" dirty="0">
              <a:solidFill>
                <a:schemeClr val="tx1"/>
              </a:solidFill>
            </a:rPr>
            <a:t>Reduces interest rate sensitivity - parallel interest rate changes</a:t>
          </a:r>
        </a:p>
      </dgm:t>
    </dgm:pt>
    <dgm:pt modelId="{D6BED1AD-007D-4F4E-982F-08164DC2065D}" type="parTrans" cxnId="{EF568F15-B0E7-459A-9F8D-FB08B2B259D6}">
      <dgm:prSet/>
      <dgm:spPr/>
      <dgm:t>
        <a:bodyPr/>
        <a:lstStyle/>
        <a:p>
          <a:endParaRPr lang="en-IN"/>
        </a:p>
      </dgm:t>
    </dgm:pt>
    <dgm:pt modelId="{CB5C6DE8-B011-48C8-9AEF-DC03EA02B2C2}" type="sibTrans" cxnId="{EF568F15-B0E7-459A-9F8D-FB08B2B259D6}">
      <dgm:prSet/>
      <dgm:spPr/>
      <dgm:t>
        <a:bodyPr/>
        <a:lstStyle/>
        <a:p>
          <a:endParaRPr lang="en-IN"/>
        </a:p>
      </dgm:t>
    </dgm:pt>
    <dgm:pt modelId="{5AA632B8-F944-42C1-A395-1501484175B7}" type="pres">
      <dgm:prSet presAssocID="{A259D574-7476-4080-8223-63439BF790D7}" presName="Name0" presStyleCnt="0">
        <dgm:presLayoutVars>
          <dgm:dir/>
          <dgm:animLvl val="lvl"/>
          <dgm:resizeHandles val="exact"/>
        </dgm:presLayoutVars>
      </dgm:prSet>
      <dgm:spPr/>
      <dgm:t>
        <a:bodyPr/>
        <a:lstStyle/>
        <a:p>
          <a:endParaRPr lang="en-US"/>
        </a:p>
      </dgm:t>
    </dgm:pt>
    <dgm:pt modelId="{00559187-9C8A-4A01-87BC-7B1E9F989384}" type="pres">
      <dgm:prSet presAssocID="{7EA5A345-A5B5-4223-8395-F3BAC9A00B3A}" presName="composite" presStyleCnt="0"/>
      <dgm:spPr/>
    </dgm:pt>
    <dgm:pt modelId="{5DFFE11C-80B0-444D-8093-A626331D96CD}" type="pres">
      <dgm:prSet presAssocID="{7EA5A345-A5B5-4223-8395-F3BAC9A00B3A}" presName="parTx" presStyleLbl="alignNode1" presStyleIdx="0" presStyleCnt="3">
        <dgm:presLayoutVars>
          <dgm:chMax val="0"/>
          <dgm:chPref val="0"/>
          <dgm:bulletEnabled val="1"/>
        </dgm:presLayoutVars>
      </dgm:prSet>
      <dgm:spPr/>
      <dgm:t>
        <a:bodyPr/>
        <a:lstStyle/>
        <a:p>
          <a:endParaRPr lang="en-US"/>
        </a:p>
      </dgm:t>
    </dgm:pt>
    <dgm:pt modelId="{DAC7DE58-D2D0-49B6-BF3E-1CD9C3C175A4}" type="pres">
      <dgm:prSet presAssocID="{7EA5A345-A5B5-4223-8395-F3BAC9A00B3A}" presName="desTx" presStyleLbl="alignAccFollowNode1" presStyleIdx="0" presStyleCnt="3">
        <dgm:presLayoutVars>
          <dgm:bulletEnabled val="1"/>
        </dgm:presLayoutVars>
      </dgm:prSet>
      <dgm:spPr/>
      <dgm:t>
        <a:bodyPr/>
        <a:lstStyle/>
        <a:p>
          <a:endParaRPr lang="en-US"/>
        </a:p>
      </dgm:t>
    </dgm:pt>
    <dgm:pt modelId="{3E253330-F62F-4060-8A3D-0E90332163B1}" type="pres">
      <dgm:prSet presAssocID="{89E4E8C2-E602-4A7E-93ED-CBFA83F60669}" presName="space" presStyleCnt="0"/>
      <dgm:spPr/>
    </dgm:pt>
    <dgm:pt modelId="{36ADC79D-DDC1-450A-9A78-1ACC4D3F1CAB}" type="pres">
      <dgm:prSet presAssocID="{B246097D-B4D7-4773-B04B-D7264F3252E2}" presName="composite" presStyleCnt="0"/>
      <dgm:spPr/>
    </dgm:pt>
    <dgm:pt modelId="{15A04B8B-4900-4E85-856E-8EEDF3E1A460}" type="pres">
      <dgm:prSet presAssocID="{B246097D-B4D7-4773-B04B-D7264F3252E2}" presName="parTx" presStyleLbl="alignNode1" presStyleIdx="1" presStyleCnt="3">
        <dgm:presLayoutVars>
          <dgm:chMax val="0"/>
          <dgm:chPref val="0"/>
          <dgm:bulletEnabled val="1"/>
        </dgm:presLayoutVars>
      </dgm:prSet>
      <dgm:spPr/>
      <dgm:t>
        <a:bodyPr/>
        <a:lstStyle/>
        <a:p>
          <a:endParaRPr lang="en-US"/>
        </a:p>
      </dgm:t>
    </dgm:pt>
    <dgm:pt modelId="{E81F2BFB-287C-4A7D-9B9D-05749D9FDBF2}" type="pres">
      <dgm:prSet presAssocID="{B246097D-B4D7-4773-B04B-D7264F3252E2}" presName="desTx" presStyleLbl="alignAccFollowNode1" presStyleIdx="1" presStyleCnt="3">
        <dgm:presLayoutVars>
          <dgm:bulletEnabled val="1"/>
        </dgm:presLayoutVars>
      </dgm:prSet>
      <dgm:spPr/>
      <dgm:t>
        <a:bodyPr/>
        <a:lstStyle/>
        <a:p>
          <a:endParaRPr lang="en-US"/>
        </a:p>
      </dgm:t>
    </dgm:pt>
    <dgm:pt modelId="{4AB57D84-FEFB-4B4C-97F8-5B257C6C1BD6}" type="pres">
      <dgm:prSet presAssocID="{4740951F-6EFC-4006-B613-2C2E028820C0}" presName="space" presStyleCnt="0"/>
      <dgm:spPr/>
    </dgm:pt>
    <dgm:pt modelId="{35A13AAE-35BC-4B2D-B4E3-37413BE24611}" type="pres">
      <dgm:prSet presAssocID="{19DDC31A-8BDE-4BB2-8256-2FC7DDF1B13A}" presName="composite" presStyleCnt="0"/>
      <dgm:spPr/>
    </dgm:pt>
    <dgm:pt modelId="{4038BDFF-CA81-47A1-A0BE-C4DADE75432B}" type="pres">
      <dgm:prSet presAssocID="{19DDC31A-8BDE-4BB2-8256-2FC7DDF1B13A}" presName="parTx" presStyleLbl="alignNode1" presStyleIdx="2" presStyleCnt="3">
        <dgm:presLayoutVars>
          <dgm:chMax val="0"/>
          <dgm:chPref val="0"/>
          <dgm:bulletEnabled val="1"/>
        </dgm:presLayoutVars>
      </dgm:prSet>
      <dgm:spPr/>
      <dgm:t>
        <a:bodyPr/>
        <a:lstStyle/>
        <a:p>
          <a:endParaRPr lang="en-US"/>
        </a:p>
      </dgm:t>
    </dgm:pt>
    <dgm:pt modelId="{FE3A7B0E-8187-46BB-9570-294EF806293B}" type="pres">
      <dgm:prSet presAssocID="{19DDC31A-8BDE-4BB2-8256-2FC7DDF1B13A}" presName="desTx" presStyleLbl="alignAccFollowNode1" presStyleIdx="2" presStyleCnt="3">
        <dgm:presLayoutVars>
          <dgm:bulletEnabled val="1"/>
        </dgm:presLayoutVars>
      </dgm:prSet>
      <dgm:spPr/>
      <dgm:t>
        <a:bodyPr/>
        <a:lstStyle/>
        <a:p>
          <a:endParaRPr lang="en-US"/>
        </a:p>
      </dgm:t>
    </dgm:pt>
  </dgm:ptLst>
  <dgm:cxnLst>
    <dgm:cxn modelId="{579AAF01-19D2-4837-ABF4-F356096A328F}" type="presOf" srcId="{CCB4A665-C068-472A-B40D-59EACD88E6DD}" destId="{FE3A7B0E-8187-46BB-9570-294EF806293B}" srcOrd="0" destOrd="1" presId="urn:microsoft.com/office/officeart/2005/8/layout/hList1"/>
    <dgm:cxn modelId="{CB8EE7B5-AFAC-4AF1-AB06-CDAC06A0F29F}" type="presOf" srcId="{19DDC31A-8BDE-4BB2-8256-2FC7DDF1B13A}" destId="{4038BDFF-CA81-47A1-A0BE-C4DADE75432B}" srcOrd="0" destOrd="0" presId="urn:microsoft.com/office/officeart/2005/8/layout/hList1"/>
    <dgm:cxn modelId="{D97D200A-FC7F-4C1B-8122-8F3D63B54D88}" type="presOf" srcId="{7EA5A345-A5B5-4223-8395-F3BAC9A00B3A}" destId="{5DFFE11C-80B0-444D-8093-A626331D96CD}" srcOrd="0" destOrd="0" presId="urn:microsoft.com/office/officeart/2005/8/layout/hList1"/>
    <dgm:cxn modelId="{C3732B94-A2C8-476D-B2D3-2AFDC6683797}" type="presOf" srcId="{DAAE6AC2-20D9-424D-9B9E-5A45105A5477}" destId="{DAC7DE58-D2D0-49B6-BF3E-1CD9C3C175A4}" srcOrd="0" destOrd="1" presId="urn:microsoft.com/office/officeart/2005/8/layout/hList1"/>
    <dgm:cxn modelId="{5DA1417C-1919-464C-925E-D19EA9996547}" srcId="{B246097D-B4D7-4773-B04B-D7264F3252E2}" destId="{395EFCF3-646F-4114-89ED-DE27947E9A3C}" srcOrd="0" destOrd="0" parTransId="{8BF3F4D7-9D0E-4F65-9838-E0FEF06D8869}" sibTransId="{1D695DC6-ECFA-414C-B862-75AF66F1461D}"/>
    <dgm:cxn modelId="{EF568F15-B0E7-459A-9F8D-FB08B2B259D6}" srcId="{B246097D-B4D7-4773-B04B-D7264F3252E2}" destId="{BB6E134C-D412-48B8-A841-7159C9264D54}" srcOrd="2" destOrd="0" parTransId="{D6BED1AD-007D-4F4E-982F-08164DC2065D}" sibTransId="{CB5C6DE8-B011-48C8-9AEF-DC03EA02B2C2}"/>
    <dgm:cxn modelId="{905D0E06-29A9-4E8C-8F9F-55B00439FD1A}" type="presOf" srcId="{7966E79B-40F1-4DA4-AB8E-64BC15B8536F}" destId="{E81F2BFB-287C-4A7D-9B9D-05749D9FDBF2}" srcOrd="0" destOrd="1" presId="urn:microsoft.com/office/officeart/2005/8/layout/hList1"/>
    <dgm:cxn modelId="{22C3B199-47ED-4A74-A1FD-E2DAC518AFE9}" type="presOf" srcId="{C2764FC7-8878-43E5-8DE5-5A9A8121AAFB}" destId="{DAC7DE58-D2D0-49B6-BF3E-1CD9C3C175A4}" srcOrd="0" destOrd="0" presId="urn:microsoft.com/office/officeart/2005/8/layout/hList1"/>
    <dgm:cxn modelId="{5160A9B4-2C80-4E61-8EC8-8E95C4B281F9}" type="presOf" srcId="{C101AD8F-E743-4F54-9E44-10A9167B8573}" destId="{FE3A7B0E-8187-46BB-9570-294EF806293B}" srcOrd="0" destOrd="2" presId="urn:microsoft.com/office/officeart/2005/8/layout/hList1"/>
    <dgm:cxn modelId="{9677D173-C624-4DBF-A2A0-93DF20E1DFE5}" srcId="{A259D574-7476-4080-8223-63439BF790D7}" destId="{B246097D-B4D7-4773-B04B-D7264F3252E2}" srcOrd="1" destOrd="0" parTransId="{1C16071C-0C52-499A-AB7E-DC196C70525D}" sibTransId="{4740951F-6EFC-4006-B613-2C2E028820C0}"/>
    <dgm:cxn modelId="{CA273438-5707-45E8-837A-BFB6EC04026E}" srcId="{A259D574-7476-4080-8223-63439BF790D7}" destId="{7EA5A345-A5B5-4223-8395-F3BAC9A00B3A}" srcOrd="0" destOrd="0" parTransId="{607FB397-FA91-44DF-8574-3843951559A1}" sibTransId="{89E4E8C2-E602-4A7E-93ED-CBFA83F60669}"/>
    <dgm:cxn modelId="{E73466BE-4A7A-4797-AE4C-B5AC8619FA45}" srcId="{7EA5A345-A5B5-4223-8395-F3BAC9A00B3A}" destId="{DAAE6AC2-20D9-424D-9B9E-5A45105A5477}" srcOrd="1" destOrd="0" parTransId="{E7456EE7-4309-4D94-A537-6BB716C17F4A}" sibTransId="{F7E83CB8-6D99-4536-99B4-BEC6B2C7CD96}"/>
    <dgm:cxn modelId="{161999CA-479F-463C-A3E8-767CAB96605D}" type="presOf" srcId="{BB6E134C-D412-48B8-A841-7159C9264D54}" destId="{E81F2BFB-287C-4A7D-9B9D-05749D9FDBF2}" srcOrd="0" destOrd="2" presId="urn:microsoft.com/office/officeart/2005/8/layout/hList1"/>
    <dgm:cxn modelId="{0D009203-FA23-4E59-865D-BF5918288128}" type="presOf" srcId="{FA421280-4D3A-4182-973F-E9FF1923DAAA}" destId="{FE3A7B0E-8187-46BB-9570-294EF806293B}" srcOrd="0" destOrd="0" presId="urn:microsoft.com/office/officeart/2005/8/layout/hList1"/>
    <dgm:cxn modelId="{D3E137AF-13E3-4FBD-9E15-1B688A61E468}" srcId="{7EA5A345-A5B5-4223-8395-F3BAC9A00B3A}" destId="{C2764FC7-8878-43E5-8DE5-5A9A8121AAFB}" srcOrd="0" destOrd="0" parTransId="{A7895496-4E0C-4532-A40A-022E455BBDD0}" sibTransId="{6C3A22F9-2C06-40C0-9640-554C04941403}"/>
    <dgm:cxn modelId="{3175F1F8-9732-4BE1-A4D8-EAA5FB2FD396}" srcId="{19DDC31A-8BDE-4BB2-8256-2FC7DDF1B13A}" destId="{CCB4A665-C068-472A-B40D-59EACD88E6DD}" srcOrd="1" destOrd="0" parTransId="{DAA5E5FB-7609-4CCE-B0CD-F86F74F426FD}" sibTransId="{7FDFB17A-2AC0-4049-8D22-119DC5B0796B}"/>
    <dgm:cxn modelId="{657C4D15-1C0E-403C-BFE7-94B4FAFBC504}" type="presOf" srcId="{B246097D-B4D7-4773-B04B-D7264F3252E2}" destId="{15A04B8B-4900-4E85-856E-8EEDF3E1A460}" srcOrd="0" destOrd="0" presId="urn:microsoft.com/office/officeart/2005/8/layout/hList1"/>
    <dgm:cxn modelId="{CC6FB80D-D4AF-48C4-B87D-5B3AC9995749}" srcId="{19DDC31A-8BDE-4BB2-8256-2FC7DDF1B13A}" destId="{FA421280-4D3A-4182-973F-E9FF1923DAAA}" srcOrd="0" destOrd="0" parTransId="{B27D1FB9-3B48-4954-847B-BAD9F2DAB508}" sibTransId="{5BBCBBD3-7719-4184-B937-6C98F8D71BAB}"/>
    <dgm:cxn modelId="{458B71BC-105D-4230-8831-E6055EEEE8AE}" type="presOf" srcId="{A259D574-7476-4080-8223-63439BF790D7}" destId="{5AA632B8-F944-42C1-A395-1501484175B7}" srcOrd="0" destOrd="0" presId="urn:microsoft.com/office/officeart/2005/8/layout/hList1"/>
    <dgm:cxn modelId="{42DA16A9-D77A-4864-B901-19477929C74B}" srcId="{19DDC31A-8BDE-4BB2-8256-2FC7DDF1B13A}" destId="{C101AD8F-E743-4F54-9E44-10A9167B8573}" srcOrd="2" destOrd="0" parTransId="{AC489F35-170F-4815-BCF0-E42DE961AC33}" sibTransId="{FEF54E30-5B4C-458F-A2CA-387A1210C085}"/>
    <dgm:cxn modelId="{A3B97C0B-DDDA-4A21-9149-71591B4092D7}" srcId="{7EA5A345-A5B5-4223-8395-F3BAC9A00B3A}" destId="{E13BC0AE-CD87-4C75-893E-61CD654EF969}" srcOrd="2" destOrd="0" parTransId="{C4C665D5-9A51-4D35-BC88-5B26E13DE26C}" sibTransId="{662A8197-5D4E-4C6C-972D-AEC1A4D98444}"/>
    <dgm:cxn modelId="{8223DB8E-45B2-4145-882F-D707A5360848}" srcId="{A259D574-7476-4080-8223-63439BF790D7}" destId="{19DDC31A-8BDE-4BB2-8256-2FC7DDF1B13A}" srcOrd="2" destOrd="0" parTransId="{E8B041DC-D132-4710-8058-7BE57DF221D7}" sibTransId="{A92AFB50-16AC-46C2-81DA-469B3DE9B952}"/>
    <dgm:cxn modelId="{4C7FE928-92E7-4F6B-839C-55E02604374F}" type="presOf" srcId="{395EFCF3-646F-4114-89ED-DE27947E9A3C}" destId="{E81F2BFB-287C-4A7D-9B9D-05749D9FDBF2}" srcOrd="0" destOrd="0" presId="urn:microsoft.com/office/officeart/2005/8/layout/hList1"/>
    <dgm:cxn modelId="{40D6C093-BCF7-4C1A-8ED4-2D790109266C}" srcId="{B246097D-B4D7-4773-B04B-D7264F3252E2}" destId="{7966E79B-40F1-4DA4-AB8E-64BC15B8536F}" srcOrd="1" destOrd="0" parTransId="{C9CD3E19-7500-4B7A-9F19-8CF5EB7B0C6B}" sibTransId="{72CA9305-ED14-4F4A-8CC1-B03021B26FB9}"/>
    <dgm:cxn modelId="{FD0277A3-E9E8-4BC6-98EC-C7722F99643A}" type="presOf" srcId="{E13BC0AE-CD87-4C75-893E-61CD654EF969}" destId="{DAC7DE58-D2D0-49B6-BF3E-1CD9C3C175A4}" srcOrd="0" destOrd="2" presId="urn:microsoft.com/office/officeart/2005/8/layout/hList1"/>
    <dgm:cxn modelId="{4A23D772-0DED-47F1-9314-0EE31EE74302}" type="presParOf" srcId="{5AA632B8-F944-42C1-A395-1501484175B7}" destId="{00559187-9C8A-4A01-87BC-7B1E9F989384}" srcOrd="0" destOrd="0" presId="urn:microsoft.com/office/officeart/2005/8/layout/hList1"/>
    <dgm:cxn modelId="{41D1A47F-503B-42FE-8A2F-C8BA332BFECB}" type="presParOf" srcId="{00559187-9C8A-4A01-87BC-7B1E9F989384}" destId="{5DFFE11C-80B0-444D-8093-A626331D96CD}" srcOrd="0" destOrd="0" presId="urn:microsoft.com/office/officeart/2005/8/layout/hList1"/>
    <dgm:cxn modelId="{6B23CD6A-9768-4949-B3F4-FA020D883246}" type="presParOf" srcId="{00559187-9C8A-4A01-87BC-7B1E9F989384}" destId="{DAC7DE58-D2D0-49B6-BF3E-1CD9C3C175A4}" srcOrd="1" destOrd="0" presId="urn:microsoft.com/office/officeart/2005/8/layout/hList1"/>
    <dgm:cxn modelId="{818F9F9C-7229-4369-8D00-E8AC8314C670}" type="presParOf" srcId="{5AA632B8-F944-42C1-A395-1501484175B7}" destId="{3E253330-F62F-4060-8A3D-0E90332163B1}" srcOrd="1" destOrd="0" presId="urn:microsoft.com/office/officeart/2005/8/layout/hList1"/>
    <dgm:cxn modelId="{45F96F3D-7BB3-416B-A7CE-6081371FB1F6}" type="presParOf" srcId="{5AA632B8-F944-42C1-A395-1501484175B7}" destId="{36ADC79D-DDC1-450A-9A78-1ACC4D3F1CAB}" srcOrd="2" destOrd="0" presId="urn:microsoft.com/office/officeart/2005/8/layout/hList1"/>
    <dgm:cxn modelId="{D1B978E9-6EA6-48B6-B003-E455CF1F006B}" type="presParOf" srcId="{36ADC79D-DDC1-450A-9A78-1ACC4D3F1CAB}" destId="{15A04B8B-4900-4E85-856E-8EEDF3E1A460}" srcOrd="0" destOrd="0" presId="urn:microsoft.com/office/officeart/2005/8/layout/hList1"/>
    <dgm:cxn modelId="{3AF612F2-301B-46BE-B59B-5497299F4395}" type="presParOf" srcId="{36ADC79D-DDC1-450A-9A78-1ACC4D3F1CAB}" destId="{E81F2BFB-287C-4A7D-9B9D-05749D9FDBF2}" srcOrd="1" destOrd="0" presId="urn:microsoft.com/office/officeart/2005/8/layout/hList1"/>
    <dgm:cxn modelId="{F741E25C-0337-4A8D-8F29-E018BD024563}" type="presParOf" srcId="{5AA632B8-F944-42C1-A395-1501484175B7}" destId="{4AB57D84-FEFB-4B4C-97F8-5B257C6C1BD6}" srcOrd="3" destOrd="0" presId="urn:microsoft.com/office/officeart/2005/8/layout/hList1"/>
    <dgm:cxn modelId="{12753685-87AE-4806-AACC-00DD0D1D9B11}" type="presParOf" srcId="{5AA632B8-F944-42C1-A395-1501484175B7}" destId="{35A13AAE-35BC-4B2D-B4E3-37413BE24611}" srcOrd="4" destOrd="0" presId="urn:microsoft.com/office/officeart/2005/8/layout/hList1"/>
    <dgm:cxn modelId="{3FE4574B-FDAF-4A7C-9D9C-7B1DD63516B6}" type="presParOf" srcId="{35A13AAE-35BC-4B2D-B4E3-37413BE24611}" destId="{4038BDFF-CA81-47A1-A0BE-C4DADE75432B}" srcOrd="0" destOrd="0" presId="urn:microsoft.com/office/officeart/2005/8/layout/hList1"/>
    <dgm:cxn modelId="{0CB0DABC-096C-4747-9BFA-B770386D0096}" type="presParOf" srcId="{35A13AAE-35BC-4B2D-B4E3-37413BE24611}" destId="{FE3A7B0E-8187-46BB-9570-294EF806293B}" srcOrd="1" destOrd="0" presId="urn:microsoft.com/office/officeart/2005/8/layout/hList1"/>
  </dgm:cxnLst>
  <dgm:bg/>
  <dgm:whole/>
  <dgm:extLst>
    <a:ext uri="http://schemas.microsoft.com/office/drawing/2008/diagram">
      <dsp:dataModelExt xmlns:dsp="http://schemas.microsoft.com/office/drawing/2008/diagram" relId="rId11"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D812DED3-AF07-4C6D-9D15-F12633519F28}"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US"/>
        </a:p>
      </dgm:t>
    </dgm:pt>
    <dgm:pt modelId="{E764910C-5F4C-421A-805C-BB055D57D825}">
      <dgm:prSet phldrT="[Text]" custT="1"/>
      <dgm:spPr>
        <a:solidFill>
          <a:srgbClr val="CCECFF"/>
        </a:solidFill>
      </dgm:spPr>
      <dgm:t>
        <a:bodyPr/>
        <a:lstStyle/>
        <a:p>
          <a:r>
            <a:rPr lang="en-US" sz="2000" b="1" dirty="0">
              <a:solidFill>
                <a:schemeClr val="tx1"/>
              </a:solidFill>
            </a:rPr>
            <a:t>Decision on Solutions Considering Key Parameters</a:t>
          </a:r>
          <a:endParaRPr lang="en-US" sz="2000" dirty="0">
            <a:solidFill>
              <a:schemeClr val="tx1"/>
            </a:solidFill>
          </a:endParaRPr>
        </a:p>
      </dgm:t>
    </dgm:pt>
    <dgm:pt modelId="{B64BCD3F-B02A-46F5-A427-38A3970B9AC0}" type="parTrans" cxnId="{54D4E5DA-36E6-430B-B680-B6DAFE5F16EE}">
      <dgm:prSet/>
      <dgm:spPr/>
      <dgm:t>
        <a:bodyPr/>
        <a:lstStyle/>
        <a:p>
          <a:endParaRPr lang="en-US"/>
        </a:p>
      </dgm:t>
    </dgm:pt>
    <dgm:pt modelId="{FD0559DA-C7EF-4BE4-BF72-EA3A7395E20E}" type="sibTrans" cxnId="{54D4E5DA-36E6-430B-B680-B6DAFE5F16EE}">
      <dgm:prSet/>
      <dgm:spPr>
        <a:solidFill>
          <a:srgbClr val="CCECFF"/>
        </a:solidFill>
        <a:ln w="15875">
          <a:solidFill>
            <a:srgbClr val="0070C0"/>
          </a:solidFill>
        </a:ln>
      </dgm:spPr>
      <dgm:t>
        <a:bodyPr/>
        <a:lstStyle/>
        <a:p>
          <a:endParaRPr lang="en-US"/>
        </a:p>
      </dgm:t>
    </dgm:pt>
    <dgm:pt modelId="{A6C05060-7717-422F-990B-A871B1752A78}">
      <dgm:prSet custT="1"/>
      <dgm:spPr>
        <a:solidFill>
          <a:srgbClr val="CCECFF"/>
        </a:solidFill>
      </dgm:spPr>
      <dgm:t>
        <a:bodyPr/>
        <a:lstStyle/>
        <a:p>
          <a:r>
            <a:rPr lang="en-US" sz="2000" b="1" dirty="0">
              <a:solidFill>
                <a:schemeClr val="tx1"/>
              </a:solidFill>
            </a:rPr>
            <a:t>Determine Optimal ALM Strategy</a:t>
          </a:r>
          <a:endParaRPr lang="en-US" sz="2000" dirty="0">
            <a:solidFill>
              <a:schemeClr val="tx1"/>
            </a:solidFill>
          </a:endParaRPr>
        </a:p>
      </dgm:t>
    </dgm:pt>
    <dgm:pt modelId="{861F4053-8C8E-4169-949A-3DE2657A9E87}" type="parTrans" cxnId="{61AABC10-51EF-4FB4-8BDA-A3D5E5479138}">
      <dgm:prSet/>
      <dgm:spPr/>
      <dgm:t>
        <a:bodyPr/>
        <a:lstStyle/>
        <a:p>
          <a:endParaRPr lang="en-US"/>
        </a:p>
      </dgm:t>
    </dgm:pt>
    <dgm:pt modelId="{D7BE2992-A808-4D32-8AAA-9C52745F0B4E}" type="sibTrans" cxnId="{61AABC10-51EF-4FB4-8BDA-A3D5E5479138}">
      <dgm:prSet/>
      <dgm:spPr>
        <a:solidFill>
          <a:srgbClr val="CCECFF"/>
        </a:solidFill>
        <a:ln w="15875">
          <a:solidFill>
            <a:srgbClr val="0070C0"/>
          </a:solidFill>
        </a:ln>
      </dgm:spPr>
      <dgm:t>
        <a:bodyPr/>
        <a:lstStyle/>
        <a:p>
          <a:endParaRPr lang="en-US"/>
        </a:p>
      </dgm:t>
    </dgm:pt>
    <dgm:pt modelId="{C64A8247-BAD0-495F-A0CF-CBAD8C77B7BC}">
      <dgm:prSet custT="1"/>
      <dgm:spPr>
        <a:solidFill>
          <a:srgbClr val="CCECFF"/>
        </a:solidFill>
      </dgm:spPr>
      <dgm:t>
        <a:bodyPr/>
        <a:lstStyle/>
        <a:p>
          <a:r>
            <a:rPr lang="en-US" sz="2000" b="1" dirty="0">
              <a:solidFill>
                <a:schemeClr val="tx1"/>
              </a:solidFill>
            </a:rPr>
            <a:t>Revise Business Plan (if needed) &amp; Solvency Projections</a:t>
          </a:r>
          <a:endParaRPr lang="en-US" sz="2000" dirty="0">
            <a:solidFill>
              <a:schemeClr val="tx1"/>
            </a:solidFill>
          </a:endParaRPr>
        </a:p>
      </dgm:t>
    </dgm:pt>
    <dgm:pt modelId="{A731AFFE-F7D7-4746-A13F-650BB34D3B69}" type="parTrans" cxnId="{1071B2A5-C7D9-478F-9F78-961581C01C4F}">
      <dgm:prSet/>
      <dgm:spPr/>
      <dgm:t>
        <a:bodyPr/>
        <a:lstStyle/>
        <a:p>
          <a:endParaRPr lang="en-US"/>
        </a:p>
      </dgm:t>
    </dgm:pt>
    <dgm:pt modelId="{5223FFCA-8EC7-44D0-84A1-0A240ADFDC78}" type="sibTrans" cxnId="{1071B2A5-C7D9-478F-9F78-961581C01C4F}">
      <dgm:prSet/>
      <dgm:spPr>
        <a:solidFill>
          <a:srgbClr val="CCECFF"/>
        </a:solidFill>
        <a:ln w="15875">
          <a:solidFill>
            <a:srgbClr val="0070C0"/>
          </a:solidFill>
        </a:ln>
      </dgm:spPr>
      <dgm:t>
        <a:bodyPr/>
        <a:lstStyle/>
        <a:p>
          <a:endParaRPr lang="en-US"/>
        </a:p>
      </dgm:t>
    </dgm:pt>
    <dgm:pt modelId="{2748770D-7CD9-479E-AF18-7FD9285418B6}">
      <dgm:prSet custT="1"/>
      <dgm:spPr>
        <a:solidFill>
          <a:srgbClr val="CCECFF"/>
        </a:solidFill>
      </dgm:spPr>
      <dgm:t>
        <a:bodyPr/>
        <a:lstStyle/>
        <a:p>
          <a:r>
            <a:rPr lang="en-US" sz="2000" b="1" dirty="0">
              <a:solidFill>
                <a:schemeClr val="tx1"/>
              </a:solidFill>
            </a:rPr>
            <a:t>Communicate Results to Board &amp; Shareholders</a:t>
          </a:r>
          <a:endParaRPr lang="en-US" sz="2000" dirty="0">
            <a:solidFill>
              <a:schemeClr val="tx1"/>
            </a:solidFill>
          </a:endParaRPr>
        </a:p>
      </dgm:t>
    </dgm:pt>
    <dgm:pt modelId="{1399754E-9003-4335-B3BF-C9C752F8B571}" type="parTrans" cxnId="{830B178E-B3D6-4758-99C1-8BF012FF9601}">
      <dgm:prSet/>
      <dgm:spPr/>
      <dgm:t>
        <a:bodyPr/>
        <a:lstStyle/>
        <a:p>
          <a:endParaRPr lang="en-US"/>
        </a:p>
      </dgm:t>
    </dgm:pt>
    <dgm:pt modelId="{4CC70951-90E5-4F6D-9FF9-8161DDFD2C44}" type="sibTrans" cxnId="{830B178E-B3D6-4758-99C1-8BF012FF9601}">
      <dgm:prSet/>
      <dgm:spPr>
        <a:solidFill>
          <a:srgbClr val="CCECFF"/>
        </a:solidFill>
        <a:ln w="15875">
          <a:solidFill>
            <a:srgbClr val="0070C0"/>
          </a:solidFill>
        </a:ln>
      </dgm:spPr>
      <dgm:t>
        <a:bodyPr/>
        <a:lstStyle/>
        <a:p>
          <a:endParaRPr lang="en-US"/>
        </a:p>
      </dgm:t>
    </dgm:pt>
    <dgm:pt modelId="{30EBB08F-DBE7-4A63-B7AA-F43ADCC25FC9}" type="pres">
      <dgm:prSet presAssocID="{D812DED3-AF07-4C6D-9D15-F12633519F28}" presName="Name0" presStyleCnt="0">
        <dgm:presLayoutVars>
          <dgm:dir/>
          <dgm:resizeHandles val="exact"/>
        </dgm:presLayoutVars>
      </dgm:prSet>
      <dgm:spPr/>
      <dgm:t>
        <a:bodyPr/>
        <a:lstStyle/>
        <a:p>
          <a:endParaRPr lang="en-US"/>
        </a:p>
      </dgm:t>
    </dgm:pt>
    <dgm:pt modelId="{B141F798-F185-4883-BA94-DAD9F5EAF6C0}" type="pres">
      <dgm:prSet presAssocID="{E764910C-5F4C-421A-805C-BB055D57D825}" presName="node" presStyleLbl="node1" presStyleIdx="0" presStyleCnt="4">
        <dgm:presLayoutVars>
          <dgm:bulletEnabled val="1"/>
        </dgm:presLayoutVars>
      </dgm:prSet>
      <dgm:spPr/>
      <dgm:t>
        <a:bodyPr/>
        <a:lstStyle/>
        <a:p>
          <a:endParaRPr lang="en-US"/>
        </a:p>
      </dgm:t>
    </dgm:pt>
    <dgm:pt modelId="{0AD758B0-C35C-4EDC-A522-013197CAE01A}" type="pres">
      <dgm:prSet presAssocID="{FD0559DA-C7EF-4BE4-BF72-EA3A7395E20E}" presName="sibTrans" presStyleLbl="sibTrans1D1" presStyleIdx="0" presStyleCnt="3"/>
      <dgm:spPr/>
      <dgm:t>
        <a:bodyPr/>
        <a:lstStyle/>
        <a:p>
          <a:endParaRPr lang="en-US"/>
        </a:p>
      </dgm:t>
    </dgm:pt>
    <dgm:pt modelId="{4C47D1B3-CB0E-48FE-AA0C-D9E60AAC2FAC}" type="pres">
      <dgm:prSet presAssocID="{FD0559DA-C7EF-4BE4-BF72-EA3A7395E20E}" presName="connectorText" presStyleLbl="sibTrans1D1" presStyleIdx="0" presStyleCnt="3"/>
      <dgm:spPr/>
      <dgm:t>
        <a:bodyPr/>
        <a:lstStyle/>
        <a:p>
          <a:endParaRPr lang="en-US"/>
        </a:p>
      </dgm:t>
    </dgm:pt>
    <dgm:pt modelId="{377C6CEC-9841-43DA-88BC-50C6C0D96399}" type="pres">
      <dgm:prSet presAssocID="{A6C05060-7717-422F-990B-A871B1752A78}" presName="node" presStyleLbl="node1" presStyleIdx="1" presStyleCnt="4">
        <dgm:presLayoutVars>
          <dgm:bulletEnabled val="1"/>
        </dgm:presLayoutVars>
      </dgm:prSet>
      <dgm:spPr/>
      <dgm:t>
        <a:bodyPr/>
        <a:lstStyle/>
        <a:p>
          <a:endParaRPr lang="en-US"/>
        </a:p>
      </dgm:t>
    </dgm:pt>
    <dgm:pt modelId="{1FB1DED3-E13B-4DB7-B9A3-E671B34A9737}" type="pres">
      <dgm:prSet presAssocID="{D7BE2992-A808-4D32-8AAA-9C52745F0B4E}" presName="sibTrans" presStyleLbl="sibTrans1D1" presStyleIdx="1" presStyleCnt="3"/>
      <dgm:spPr/>
      <dgm:t>
        <a:bodyPr/>
        <a:lstStyle/>
        <a:p>
          <a:endParaRPr lang="en-US"/>
        </a:p>
      </dgm:t>
    </dgm:pt>
    <dgm:pt modelId="{118FD88A-E44C-41AF-82C7-E1E84771B3DD}" type="pres">
      <dgm:prSet presAssocID="{D7BE2992-A808-4D32-8AAA-9C52745F0B4E}" presName="connectorText" presStyleLbl="sibTrans1D1" presStyleIdx="1" presStyleCnt="3"/>
      <dgm:spPr/>
      <dgm:t>
        <a:bodyPr/>
        <a:lstStyle/>
        <a:p>
          <a:endParaRPr lang="en-US"/>
        </a:p>
      </dgm:t>
    </dgm:pt>
    <dgm:pt modelId="{67B7C296-B277-4FC3-A9AF-BBCE6B06E03F}" type="pres">
      <dgm:prSet presAssocID="{C64A8247-BAD0-495F-A0CF-CBAD8C77B7BC}" presName="node" presStyleLbl="node1" presStyleIdx="2" presStyleCnt="4">
        <dgm:presLayoutVars>
          <dgm:bulletEnabled val="1"/>
        </dgm:presLayoutVars>
      </dgm:prSet>
      <dgm:spPr/>
      <dgm:t>
        <a:bodyPr/>
        <a:lstStyle/>
        <a:p>
          <a:endParaRPr lang="en-US"/>
        </a:p>
      </dgm:t>
    </dgm:pt>
    <dgm:pt modelId="{EAABDB5A-5475-4F1E-A444-44009ADF02CF}" type="pres">
      <dgm:prSet presAssocID="{5223FFCA-8EC7-44D0-84A1-0A240ADFDC78}" presName="sibTrans" presStyleLbl="sibTrans1D1" presStyleIdx="2" presStyleCnt="3"/>
      <dgm:spPr/>
      <dgm:t>
        <a:bodyPr/>
        <a:lstStyle/>
        <a:p>
          <a:endParaRPr lang="en-US"/>
        </a:p>
      </dgm:t>
    </dgm:pt>
    <dgm:pt modelId="{B4F3B97B-8D82-4095-9255-223A62873341}" type="pres">
      <dgm:prSet presAssocID="{5223FFCA-8EC7-44D0-84A1-0A240ADFDC78}" presName="connectorText" presStyleLbl="sibTrans1D1" presStyleIdx="2" presStyleCnt="3"/>
      <dgm:spPr/>
      <dgm:t>
        <a:bodyPr/>
        <a:lstStyle/>
        <a:p>
          <a:endParaRPr lang="en-US"/>
        </a:p>
      </dgm:t>
    </dgm:pt>
    <dgm:pt modelId="{BAC0704C-DD29-4DA8-94E2-F9B69F108A04}" type="pres">
      <dgm:prSet presAssocID="{2748770D-7CD9-479E-AF18-7FD9285418B6}" presName="node" presStyleLbl="node1" presStyleIdx="3" presStyleCnt="4">
        <dgm:presLayoutVars>
          <dgm:bulletEnabled val="1"/>
        </dgm:presLayoutVars>
      </dgm:prSet>
      <dgm:spPr/>
      <dgm:t>
        <a:bodyPr/>
        <a:lstStyle/>
        <a:p>
          <a:endParaRPr lang="en-US"/>
        </a:p>
      </dgm:t>
    </dgm:pt>
  </dgm:ptLst>
  <dgm:cxnLst>
    <dgm:cxn modelId="{CC44A816-97F7-4687-A5FE-0540EA4718C2}" type="presOf" srcId="{2748770D-7CD9-479E-AF18-7FD9285418B6}" destId="{BAC0704C-DD29-4DA8-94E2-F9B69F108A04}" srcOrd="0" destOrd="0" presId="urn:microsoft.com/office/officeart/2005/8/layout/bProcess3"/>
    <dgm:cxn modelId="{1071B2A5-C7D9-478F-9F78-961581C01C4F}" srcId="{D812DED3-AF07-4C6D-9D15-F12633519F28}" destId="{C64A8247-BAD0-495F-A0CF-CBAD8C77B7BC}" srcOrd="2" destOrd="0" parTransId="{A731AFFE-F7D7-4746-A13F-650BB34D3B69}" sibTransId="{5223FFCA-8EC7-44D0-84A1-0A240ADFDC78}"/>
    <dgm:cxn modelId="{8F33AA27-08BC-43E7-A3E4-3986FE93DD63}" type="presOf" srcId="{5223FFCA-8EC7-44D0-84A1-0A240ADFDC78}" destId="{B4F3B97B-8D82-4095-9255-223A62873341}" srcOrd="1" destOrd="0" presId="urn:microsoft.com/office/officeart/2005/8/layout/bProcess3"/>
    <dgm:cxn modelId="{DB6BD5D0-CB79-4458-BA0E-8F569C12D996}" type="presOf" srcId="{E764910C-5F4C-421A-805C-BB055D57D825}" destId="{B141F798-F185-4883-BA94-DAD9F5EAF6C0}" srcOrd="0" destOrd="0" presId="urn:microsoft.com/office/officeart/2005/8/layout/bProcess3"/>
    <dgm:cxn modelId="{97B61438-A482-4DFB-A965-C6D8F2C7A14F}" type="presOf" srcId="{A6C05060-7717-422F-990B-A871B1752A78}" destId="{377C6CEC-9841-43DA-88BC-50C6C0D96399}" srcOrd="0" destOrd="0" presId="urn:microsoft.com/office/officeart/2005/8/layout/bProcess3"/>
    <dgm:cxn modelId="{12701D9B-D2D1-4B6D-A698-5D2324C6FDFD}" type="presOf" srcId="{D7BE2992-A808-4D32-8AAA-9C52745F0B4E}" destId="{118FD88A-E44C-41AF-82C7-E1E84771B3DD}" srcOrd="1" destOrd="0" presId="urn:microsoft.com/office/officeart/2005/8/layout/bProcess3"/>
    <dgm:cxn modelId="{01C8C2D7-AA1D-47E5-A15D-DDD3687C12B7}" type="presOf" srcId="{FD0559DA-C7EF-4BE4-BF72-EA3A7395E20E}" destId="{0AD758B0-C35C-4EDC-A522-013197CAE01A}" srcOrd="0" destOrd="0" presId="urn:microsoft.com/office/officeart/2005/8/layout/bProcess3"/>
    <dgm:cxn modelId="{703491DD-9D82-442F-98A2-49361EB93EC3}" type="presOf" srcId="{FD0559DA-C7EF-4BE4-BF72-EA3A7395E20E}" destId="{4C47D1B3-CB0E-48FE-AA0C-D9E60AAC2FAC}" srcOrd="1" destOrd="0" presId="urn:microsoft.com/office/officeart/2005/8/layout/bProcess3"/>
    <dgm:cxn modelId="{61AABC10-51EF-4FB4-8BDA-A3D5E5479138}" srcId="{D812DED3-AF07-4C6D-9D15-F12633519F28}" destId="{A6C05060-7717-422F-990B-A871B1752A78}" srcOrd="1" destOrd="0" parTransId="{861F4053-8C8E-4169-949A-3DE2657A9E87}" sibTransId="{D7BE2992-A808-4D32-8AAA-9C52745F0B4E}"/>
    <dgm:cxn modelId="{A6B4C49E-FDC0-46B2-B5BF-4002FA3F139E}" type="presOf" srcId="{D7BE2992-A808-4D32-8AAA-9C52745F0B4E}" destId="{1FB1DED3-E13B-4DB7-B9A3-E671B34A9737}" srcOrd="0" destOrd="0" presId="urn:microsoft.com/office/officeart/2005/8/layout/bProcess3"/>
    <dgm:cxn modelId="{54D4E5DA-36E6-430B-B680-B6DAFE5F16EE}" srcId="{D812DED3-AF07-4C6D-9D15-F12633519F28}" destId="{E764910C-5F4C-421A-805C-BB055D57D825}" srcOrd="0" destOrd="0" parTransId="{B64BCD3F-B02A-46F5-A427-38A3970B9AC0}" sibTransId="{FD0559DA-C7EF-4BE4-BF72-EA3A7395E20E}"/>
    <dgm:cxn modelId="{11AB1E8A-F5B5-4752-8D1C-C1A880DCB5D3}" type="presOf" srcId="{D812DED3-AF07-4C6D-9D15-F12633519F28}" destId="{30EBB08F-DBE7-4A63-B7AA-F43ADCC25FC9}" srcOrd="0" destOrd="0" presId="urn:microsoft.com/office/officeart/2005/8/layout/bProcess3"/>
    <dgm:cxn modelId="{28E9CB50-91D1-4D42-B2DD-20FFD1E237E4}" type="presOf" srcId="{C64A8247-BAD0-495F-A0CF-CBAD8C77B7BC}" destId="{67B7C296-B277-4FC3-A9AF-BBCE6B06E03F}" srcOrd="0" destOrd="0" presId="urn:microsoft.com/office/officeart/2005/8/layout/bProcess3"/>
    <dgm:cxn modelId="{830B178E-B3D6-4758-99C1-8BF012FF9601}" srcId="{D812DED3-AF07-4C6D-9D15-F12633519F28}" destId="{2748770D-7CD9-479E-AF18-7FD9285418B6}" srcOrd="3" destOrd="0" parTransId="{1399754E-9003-4335-B3BF-C9C752F8B571}" sibTransId="{4CC70951-90E5-4F6D-9FF9-8161DDFD2C44}"/>
    <dgm:cxn modelId="{F47C6641-0065-4AF7-997A-CEAD536BCFA6}" type="presOf" srcId="{5223FFCA-8EC7-44D0-84A1-0A240ADFDC78}" destId="{EAABDB5A-5475-4F1E-A444-44009ADF02CF}" srcOrd="0" destOrd="0" presId="urn:microsoft.com/office/officeart/2005/8/layout/bProcess3"/>
    <dgm:cxn modelId="{E4770812-2910-48F6-BA00-AF1FA21DD81A}" type="presParOf" srcId="{30EBB08F-DBE7-4A63-B7AA-F43ADCC25FC9}" destId="{B141F798-F185-4883-BA94-DAD9F5EAF6C0}" srcOrd="0" destOrd="0" presId="urn:microsoft.com/office/officeart/2005/8/layout/bProcess3"/>
    <dgm:cxn modelId="{2575B85F-BBB5-432E-B889-D9B564DCACB7}" type="presParOf" srcId="{30EBB08F-DBE7-4A63-B7AA-F43ADCC25FC9}" destId="{0AD758B0-C35C-4EDC-A522-013197CAE01A}" srcOrd="1" destOrd="0" presId="urn:microsoft.com/office/officeart/2005/8/layout/bProcess3"/>
    <dgm:cxn modelId="{417C0D5C-0126-45D2-AC29-FB02DFFEB0AA}" type="presParOf" srcId="{0AD758B0-C35C-4EDC-A522-013197CAE01A}" destId="{4C47D1B3-CB0E-48FE-AA0C-D9E60AAC2FAC}" srcOrd="0" destOrd="0" presId="urn:microsoft.com/office/officeart/2005/8/layout/bProcess3"/>
    <dgm:cxn modelId="{F7E83EDE-2BC9-45D6-8E79-6DFECD7CA8E0}" type="presParOf" srcId="{30EBB08F-DBE7-4A63-B7AA-F43ADCC25FC9}" destId="{377C6CEC-9841-43DA-88BC-50C6C0D96399}" srcOrd="2" destOrd="0" presId="urn:microsoft.com/office/officeart/2005/8/layout/bProcess3"/>
    <dgm:cxn modelId="{BB1FACEB-620B-4D0E-9053-075C67FE0869}" type="presParOf" srcId="{30EBB08F-DBE7-4A63-B7AA-F43ADCC25FC9}" destId="{1FB1DED3-E13B-4DB7-B9A3-E671B34A9737}" srcOrd="3" destOrd="0" presId="urn:microsoft.com/office/officeart/2005/8/layout/bProcess3"/>
    <dgm:cxn modelId="{72AB3716-F92F-4FFB-9513-96F2C9173C0A}" type="presParOf" srcId="{1FB1DED3-E13B-4DB7-B9A3-E671B34A9737}" destId="{118FD88A-E44C-41AF-82C7-E1E84771B3DD}" srcOrd="0" destOrd="0" presId="urn:microsoft.com/office/officeart/2005/8/layout/bProcess3"/>
    <dgm:cxn modelId="{B7BF28B9-4B6A-42D6-865D-A1FFCF4D4AC8}" type="presParOf" srcId="{30EBB08F-DBE7-4A63-B7AA-F43ADCC25FC9}" destId="{67B7C296-B277-4FC3-A9AF-BBCE6B06E03F}" srcOrd="4" destOrd="0" presId="urn:microsoft.com/office/officeart/2005/8/layout/bProcess3"/>
    <dgm:cxn modelId="{C3648650-3362-45E9-8882-BF85472501D6}" type="presParOf" srcId="{30EBB08F-DBE7-4A63-B7AA-F43ADCC25FC9}" destId="{EAABDB5A-5475-4F1E-A444-44009ADF02CF}" srcOrd="5" destOrd="0" presId="urn:microsoft.com/office/officeart/2005/8/layout/bProcess3"/>
    <dgm:cxn modelId="{80CA4FDD-F3BC-4AA9-A76C-4F3F7C44D27D}" type="presParOf" srcId="{EAABDB5A-5475-4F1E-A444-44009ADF02CF}" destId="{B4F3B97B-8D82-4095-9255-223A62873341}" srcOrd="0" destOrd="0" presId="urn:microsoft.com/office/officeart/2005/8/layout/bProcess3"/>
    <dgm:cxn modelId="{5A1D1688-79B5-4268-BC5D-C4DE8E504621}" type="presParOf" srcId="{30EBB08F-DBE7-4A63-B7AA-F43ADCC25FC9}" destId="{BAC0704C-DD29-4DA8-94E2-F9B69F108A04}" srcOrd="6" destOrd="0" presId="urn:microsoft.com/office/officeart/2005/8/layout/bProcess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36EA0C-A933-4FCD-B9AB-175CAE2E5745}">
      <dsp:nvSpPr>
        <dsp:cNvPr id="0" name=""/>
        <dsp:cNvSpPr/>
      </dsp:nvSpPr>
      <dsp:spPr>
        <a:xfrm>
          <a:off x="3369758" y="2266843"/>
          <a:ext cx="3068512" cy="2027279"/>
        </a:xfrm>
        <a:prstGeom prst="ellipse">
          <a:avLst/>
        </a:prstGeom>
        <a:solidFill>
          <a:srgbClr val="F5FBFF"/>
        </a:solidFill>
        <a:ln w="25400" cap="flat" cmpd="sng" algn="ctr">
          <a:solidFill>
            <a:srgbClr val="0070C0"/>
          </a:solidFill>
          <a:prstDash val="solid"/>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t>Implication of CMO proposal of </a:t>
          </a:r>
          <a:r>
            <a:rPr lang="en-US" sz="2200" b="1" kern="1200" dirty="0"/>
            <a:t>Sizeable </a:t>
          </a:r>
          <a:r>
            <a:rPr lang="en-US" sz="2200" kern="1200" dirty="0"/>
            <a:t>investment in Equity </a:t>
          </a:r>
        </a:p>
      </dsp:txBody>
      <dsp:txXfrm>
        <a:off x="3819131" y="2563731"/>
        <a:ext cx="2169766" cy="1433503"/>
      </dsp:txXfrm>
    </dsp:sp>
    <dsp:sp modelId="{FE4F1F2F-72E8-462B-8DF4-22851F40206B}">
      <dsp:nvSpPr>
        <dsp:cNvPr id="0" name=""/>
        <dsp:cNvSpPr/>
      </dsp:nvSpPr>
      <dsp:spPr>
        <a:xfrm rot="16295438">
          <a:off x="4767328" y="1656231"/>
          <a:ext cx="347301" cy="586182"/>
        </a:xfrm>
        <a:prstGeom prst="rightArrow">
          <a:avLst>
            <a:gd name="adj1" fmla="val 60000"/>
            <a:gd name="adj2" fmla="val 50000"/>
          </a:avLst>
        </a:prstGeom>
        <a:solidFill>
          <a:srgbClr val="F5FBFF"/>
        </a:solidFill>
        <a:ln w="25400" cap="flat" cmpd="sng" algn="ctr">
          <a:solidFill>
            <a:srgbClr val="0070C0"/>
          </a:solidFill>
          <a:prstDash val="solid"/>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a:off x="4817977" y="1825542"/>
        <a:ext cx="243111" cy="351710"/>
      </dsp:txXfrm>
    </dsp:sp>
    <dsp:sp modelId="{2EEF42B7-3813-43CA-82A4-8F4E126237BF}">
      <dsp:nvSpPr>
        <dsp:cNvPr id="0" name=""/>
        <dsp:cNvSpPr/>
      </dsp:nvSpPr>
      <dsp:spPr>
        <a:xfrm>
          <a:off x="3849625" y="0"/>
          <a:ext cx="2246201" cy="1612141"/>
        </a:xfrm>
        <a:prstGeom prst="ellipse">
          <a:avLst/>
        </a:prstGeom>
        <a:solidFill>
          <a:srgbClr val="F5FBFF"/>
        </a:solidFill>
        <a:ln w="25400" cap="flat" cmpd="sng" algn="ctr">
          <a:solidFill>
            <a:srgbClr val="0070C0"/>
          </a:solidFill>
          <a:prstDash val="solid"/>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t>Reserves</a:t>
          </a:r>
        </a:p>
      </dsp:txBody>
      <dsp:txXfrm>
        <a:off x="4178574" y="236093"/>
        <a:ext cx="1588303" cy="1139955"/>
      </dsp:txXfrm>
    </dsp:sp>
    <dsp:sp modelId="{C82BC917-C7B5-4ADA-A97C-03B942DBC5C8}">
      <dsp:nvSpPr>
        <dsp:cNvPr id="0" name=""/>
        <dsp:cNvSpPr/>
      </dsp:nvSpPr>
      <dsp:spPr>
        <a:xfrm rot="20686363">
          <a:off x="6422168" y="2538751"/>
          <a:ext cx="260035" cy="586182"/>
        </a:xfrm>
        <a:prstGeom prst="rightArrow">
          <a:avLst>
            <a:gd name="adj1" fmla="val 60000"/>
            <a:gd name="adj2" fmla="val 50000"/>
          </a:avLst>
        </a:prstGeom>
        <a:solidFill>
          <a:srgbClr val="F5FBFF"/>
        </a:solidFill>
        <a:ln w="25400" cap="flat" cmpd="sng" algn="ctr">
          <a:solidFill>
            <a:srgbClr val="0070C0"/>
          </a:solidFill>
          <a:prstDash val="solid"/>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a:off x="6423537" y="2666232"/>
        <a:ext cx="182025" cy="351710"/>
      </dsp:txXfrm>
    </dsp:sp>
    <dsp:sp modelId="{CAF5E2D3-F29E-44E6-8E85-B0CCDDEAC92C}">
      <dsp:nvSpPr>
        <dsp:cNvPr id="0" name=""/>
        <dsp:cNvSpPr/>
      </dsp:nvSpPr>
      <dsp:spPr>
        <a:xfrm>
          <a:off x="6723002" y="1673560"/>
          <a:ext cx="2246201" cy="1612141"/>
        </a:xfrm>
        <a:prstGeom prst="ellipse">
          <a:avLst/>
        </a:prstGeom>
        <a:solidFill>
          <a:srgbClr val="F5FBFF"/>
        </a:solidFill>
        <a:ln w="25400" cap="flat" cmpd="sng" algn="ctr">
          <a:solidFill>
            <a:srgbClr val="0070C0"/>
          </a:solidFill>
          <a:prstDash val="solid"/>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t>Profitability/ Economic Value</a:t>
          </a:r>
        </a:p>
      </dsp:txBody>
      <dsp:txXfrm>
        <a:off x="7051951" y="1909653"/>
        <a:ext cx="1588303" cy="1139955"/>
      </dsp:txXfrm>
    </dsp:sp>
    <dsp:sp modelId="{8F9D021B-DE99-4E69-BF13-7661D7EE110F}">
      <dsp:nvSpPr>
        <dsp:cNvPr id="0" name=""/>
        <dsp:cNvSpPr/>
      </dsp:nvSpPr>
      <dsp:spPr>
        <a:xfrm rot="2417796">
          <a:off x="5887524" y="3968380"/>
          <a:ext cx="346742" cy="586182"/>
        </a:xfrm>
        <a:prstGeom prst="rightArrow">
          <a:avLst>
            <a:gd name="adj1" fmla="val 60000"/>
            <a:gd name="adj2" fmla="val 50000"/>
          </a:avLst>
        </a:prstGeom>
        <a:solidFill>
          <a:srgbClr val="F5FBFF"/>
        </a:solidFill>
        <a:ln w="25400" cap="flat" cmpd="sng" algn="ctr">
          <a:solidFill>
            <a:srgbClr val="0070C0"/>
          </a:solidFill>
          <a:prstDash val="solid"/>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a:off x="5899866" y="4051978"/>
        <a:ext cx="242719" cy="351710"/>
      </dsp:txXfrm>
    </dsp:sp>
    <dsp:sp modelId="{53BCF408-7829-495A-9C17-FD3839A45320}">
      <dsp:nvSpPr>
        <dsp:cNvPr id="0" name=""/>
        <dsp:cNvSpPr/>
      </dsp:nvSpPr>
      <dsp:spPr>
        <a:xfrm>
          <a:off x="5663006" y="4316959"/>
          <a:ext cx="2827850" cy="1612141"/>
        </a:xfrm>
        <a:prstGeom prst="ellipse">
          <a:avLst/>
        </a:prstGeom>
        <a:solidFill>
          <a:srgbClr val="F5FBFF"/>
        </a:solidFill>
        <a:ln w="25400" cap="flat" cmpd="sng" algn="ctr">
          <a:solidFill>
            <a:srgbClr val="0070C0"/>
          </a:solidFill>
          <a:prstDash val="solid"/>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t>Asset Liability Management</a:t>
          </a:r>
        </a:p>
      </dsp:txBody>
      <dsp:txXfrm>
        <a:off x="6077135" y="4553052"/>
        <a:ext cx="1999592" cy="1139955"/>
      </dsp:txXfrm>
    </dsp:sp>
    <dsp:sp modelId="{D68D47D2-4BED-498D-B93C-623D3153B372}">
      <dsp:nvSpPr>
        <dsp:cNvPr id="0" name=""/>
        <dsp:cNvSpPr/>
      </dsp:nvSpPr>
      <dsp:spPr>
        <a:xfrm rot="7927780">
          <a:off x="3745143" y="4084066"/>
          <a:ext cx="333833" cy="586182"/>
        </a:xfrm>
        <a:prstGeom prst="rightArrow">
          <a:avLst>
            <a:gd name="adj1" fmla="val 60000"/>
            <a:gd name="adj2" fmla="val 50000"/>
          </a:avLst>
        </a:prstGeom>
        <a:solidFill>
          <a:srgbClr val="F5FBFF"/>
        </a:solidFill>
        <a:ln w="25400" cap="flat" cmpd="sng" algn="ctr">
          <a:solidFill>
            <a:srgbClr val="0070C0"/>
          </a:solidFill>
          <a:prstDash val="solid"/>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rot="10800000">
        <a:off x="3828809" y="4164165"/>
        <a:ext cx="233683" cy="351710"/>
      </dsp:txXfrm>
    </dsp:sp>
    <dsp:sp modelId="{8EC738D8-FAFE-496E-B403-85B518644782}">
      <dsp:nvSpPr>
        <dsp:cNvPr id="0" name=""/>
        <dsp:cNvSpPr/>
      </dsp:nvSpPr>
      <dsp:spPr>
        <a:xfrm>
          <a:off x="1959822" y="4487757"/>
          <a:ext cx="2246201" cy="1612141"/>
        </a:xfrm>
        <a:prstGeom prst="ellipse">
          <a:avLst/>
        </a:prstGeom>
        <a:solidFill>
          <a:srgbClr val="F5FBFF"/>
        </a:solidFill>
        <a:ln w="25400" cap="flat" cmpd="sng" algn="ctr">
          <a:solidFill>
            <a:srgbClr val="0070C0"/>
          </a:solidFill>
          <a:prstDash val="solid"/>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t>Solvency</a:t>
          </a:r>
        </a:p>
      </dsp:txBody>
      <dsp:txXfrm>
        <a:off x="2288771" y="4723850"/>
        <a:ext cx="1588303" cy="1139955"/>
      </dsp:txXfrm>
    </dsp:sp>
    <dsp:sp modelId="{EBB5C471-9EFE-4A58-AB59-5983A93B539D}">
      <dsp:nvSpPr>
        <dsp:cNvPr id="0" name=""/>
        <dsp:cNvSpPr/>
      </dsp:nvSpPr>
      <dsp:spPr>
        <a:xfrm rot="11975580">
          <a:off x="3080596" y="2400118"/>
          <a:ext cx="347050" cy="586182"/>
        </a:xfrm>
        <a:prstGeom prst="rightArrow">
          <a:avLst>
            <a:gd name="adj1" fmla="val 60000"/>
            <a:gd name="adj2" fmla="val 50000"/>
          </a:avLst>
        </a:prstGeom>
        <a:solidFill>
          <a:srgbClr val="F5FBFF"/>
        </a:solidFill>
        <a:ln w="25400" cap="flat" cmpd="sng" algn="ctr">
          <a:solidFill>
            <a:srgbClr val="0070C0"/>
          </a:solidFill>
          <a:prstDash val="solid"/>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rot="10800000">
        <a:off x="3181697" y="2534811"/>
        <a:ext cx="242935" cy="351710"/>
      </dsp:txXfrm>
    </dsp:sp>
    <dsp:sp modelId="{14D97A82-46B8-459B-9A7B-E233E7B1E4CE}">
      <dsp:nvSpPr>
        <dsp:cNvPr id="0" name=""/>
        <dsp:cNvSpPr/>
      </dsp:nvSpPr>
      <dsp:spPr>
        <a:xfrm>
          <a:off x="807158" y="1415915"/>
          <a:ext cx="2246201" cy="1612141"/>
        </a:xfrm>
        <a:prstGeom prst="ellipse">
          <a:avLst/>
        </a:prstGeom>
        <a:solidFill>
          <a:srgbClr val="F5FBFF"/>
        </a:solidFill>
        <a:ln w="25400" cap="flat" cmpd="sng" algn="ctr">
          <a:solidFill>
            <a:srgbClr val="0070C0"/>
          </a:solidFill>
          <a:prstDash val="solid"/>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t>Regulatory Compliance</a:t>
          </a:r>
        </a:p>
      </dsp:txBody>
      <dsp:txXfrm>
        <a:off x="1136107" y="1652008"/>
        <a:ext cx="1588303" cy="11399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B82AF0-14FF-462A-834B-24D5F48AF043}">
      <dsp:nvSpPr>
        <dsp:cNvPr id="0" name=""/>
        <dsp:cNvSpPr/>
      </dsp:nvSpPr>
      <dsp:spPr>
        <a:xfrm>
          <a:off x="-3062547" y="-471535"/>
          <a:ext cx="3653162" cy="3653162"/>
        </a:xfrm>
        <a:prstGeom prst="blockArc">
          <a:avLst>
            <a:gd name="adj1" fmla="val 18900000"/>
            <a:gd name="adj2" fmla="val 2700000"/>
            <a:gd name="adj3" fmla="val 591"/>
          </a:avLst>
        </a:prstGeom>
        <a:noFill/>
        <a:ln w="25400" cap="flat" cmpd="sng" algn="ctr">
          <a:solidFill>
            <a:srgbClr val="0070C0"/>
          </a:solidFill>
          <a:prstDash val="solid"/>
        </a:ln>
        <a:effectLst/>
      </dsp:spPr>
      <dsp:style>
        <a:lnRef idx="2">
          <a:scrgbClr r="0" g="0" b="0"/>
        </a:lnRef>
        <a:fillRef idx="0">
          <a:scrgbClr r="0" g="0" b="0"/>
        </a:fillRef>
        <a:effectRef idx="0">
          <a:scrgbClr r="0" g="0" b="0"/>
        </a:effectRef>
        <a:fontRef idx="minor"/>
      </dsp:style>
    </dsp:sp>
    <dsp:sp modelId="{E6C8B315-BBD7-4D78-BC46-EE72471753C4}">
      <dsp:nvSpPr>
        <dsp:cNvPr id="0" name=""/>
        <dsp:cNvSpPr/>
      </dsp:nvSpPr>
      <dsp:spPr>
        <a:xfrm>
          <a:off x="259428" y="169326"/>
          <a:ext cx="7806050" cy="338869"/>
        </a:xfrm>
        <a:prstGeom prst="rect">
          <a:avLst/>
        </a:prstGeom>
        <a:solidFill>
          <a:srgbClr val="F5FBFF"/>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45720" rIns="91440" bIns="45720" numCol="1" spcCol="1270" rtlCol="0" anchor="t" anchorCtr="0" compatLnSpc="1">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effectLst/>
              <a:latin typeface="+mn-lt"/>
              <a:ea typeface="+mn-ea"/>
              <a:cs typeface="+mn-cs"/>
            </a:rPr>
            <a:t>Other than Approved investment can be up to maximum 15%</a:t>
          </a:r>
        </a:p>
      </dsp:txBody>
      <dsp:txXfrm>
        <a:off x="259428" y="169326"/>
        <a:ext cx="7806050" cy="338869"/>
      </dsp:txXfrm>
    </dsp:sp>
    <dsp:sp modelId="{FCA0D77E-A970-40FD-ABC0-3CCEBF793A2F}">
      <dsp:nvSpPr>
        <dsp:cNvPr id="0" name=""/>
        <dsp:cNvSpPr/>
      </dsp:nvSpPr>
      <dsp:spPr>
        <a:xfrm>
          <a:off x="47635" y="126967"/>
          <a:ext cx="423587" cy="423587"/>
        </a:xfrm>
        <a:prstGeom prst="ellipse">
          <a:avLst/>
        </a:prstGeom>
        <a:solidFill>
          <a:srgbClr val="F5FBFF"/>
        </a:solidFill>
        <a:ln w="9525" cap="flat" cmpd="sng" algn="ctr">
          <a:solidFill>
            <a:srgbClr val="0070C0"/>
          </a:solidFill>
          <a:prstDash val="solid"/>
        </a:ln>
        <a:effectLst/>
      </dsp:spPr>
      <dsp:style>
        <a:lnRef idx="1">
          <a:scrgbClr r="0" g="0" b="0"/>
        </a:lnRef>
        <a:fillRef idx="2">
          <a:scrgbClr r="0" g="0" b="0"/>
        </a:fillRef>
        <a:effectRef idx="0">
          <a:scrgbClr r="0" g="0" b="0"/>
        </a:effectRef>
        <a:fontRef idx="minor"/>
      </dsp:style>
    </dsp:sp>
    <dsp:sp modelId="{FC8702FD-D08C-44B9-A4DC-BF62901CF09F}">
      <dsp:nvSpPr>
        <dsp:cNvPr id="0" name=""/>
        <dsp:cNvSpPr/>
      </dsp:nvSpPr>
      <dsp:spPr>
        <a:xfrm>
          <a:off x="502252" y="677468"/>
          <a:ext cx="7563226" cy="338869"/>
        </a:xfrm>
        <a:prstGeom prst="rect">
          <a:avLst/>
        </a:prstGeom>
        <a:solidFill>
          <a:srgbClr val="F5FBFF"/>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45720" rIns="91440" bIns="45720" numCol="1" spcCol="1270" rtlCol="0" anchor="t" anchorCtr="0" compatLnSpc="1">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effectLst/>
              <a:latin typeface="+mn-lt"/>
              <a:ea typeface="+mn-ea"/>
              <a:cs typeface="+mn-cs"/>
            </a:rPr>
            <a:t>Min 10% dividend for at least 2 years of three consecutive years for listed equities</a:t>
          </a:r>
        </a:p>
      </dsp:txBody>
      <dsp:txXfrm>
        <a:off x="502252" y="677468"/>
        <a:ext cx="7563226" cy="338869"/>
      </dsp:txXfrm>
    </dsp:sp>
    <dsp:sp modelId="{6476EFF3-E111-48E7-BD31-2E25956A3DCF}">
      <dsp:nvSpPr>
        <dsp:cNvPr id="0" name=""/>
        <dsp:cNvSpPr/>
      </dsp:nvSpPr>
      <dsp:spPr>
        <a:xfrm>
          <a:off x="290459" y="635109"/>
          <a:ext cx="423587" cy="423587"/>
        </a:xfrm>
        <a:prstGeom prst="ellipse">
          <a:avLst/>
        </a:prstGeom>
        <a:solidFill>
          <a:srgbClr val="F5FBFF"/>
        </a:solidFill>
        <a:ln w="9525" cap="flat" cmpd="sng" algn="ctr">
          <a:solidFill>
            <a:srgbClr val="0070C0"/>
          </a:solidFill>
          <a:prstDash val="solid"/>
        </a:ln>
        <a:effectLst/>
      </dsp:spPr>
      <dsp:style>
        <a:lnRef idx="1">
          <a:scrgbClr r="0" g="0" b="0"/>
        </a:lnRef>
        <a:fillRef idx="2">
          <a:scrgbClr r="0" g="0" b="0"/>
        </a:fillRef>
        <a:effectRef idx="0">
          <a:scrgbClr r="0" g="0" b="0"/>
        </a:effectRef>
        <a:fontRef idx="minor"/>
      </dsp:style>
    </dsp:sp>
    <dsp:sp modelId="{817C905C-CC48-453B-AB26-C93ECEB243C1}">
      <dsp:nvSpPr>
        <dsp:cNvPr id="0" name=""/>
        <dsp:cNvSpPr/>
      </dsp:nvSpPr>
      <dsp:spPr>
        <a:xfrm>
          <a:off x="576780" y="1185610"/>
          <a:ext cx="7488698" cy="338869"/>
        </a:xfrm>
        <a:prstGeom prst="rect">
          <a:avLst/>
        </a:prstGeom>
        <a:solidFill>
          <a:srgbClr val="F5FBFF"/>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45720" rIns="91440" bIns="45720" numCol="1" spcCol="1270" rtlCol="0" anchor="t" anchorCtr="0" compatLnSpc="1">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kern="1200" cap="none" normalizeH="0" baseline="0" dirty="0">
              <a:ln/>
              <a:effectLst/>
              <a:latin typeface="+mn-lt"/>
              <a:ea typeface="+mn-ea"/>
              <a:cs typeface="+mn-cs"/>
            </a:rPr>
            <a:t>Maximum 10% investment in one issuer and maximum 15% in one Group Company</a:t>
          </a:r>
        </a:p>
      </dsp:txBody>
      <dsp:txXfrm>
        <a:off x="576780" y="1185610"/>
        <a:ext cx="7488698" cy="338869"/>
      </dsp:txXfrm>
    </dsp:sp>
    <dsp:sp modelId="{FC25821E-4363-41AD-9D64-8865F5B6A5FF}">
      <dsp:nvSpPr>
        <dsp:cNvPr id="0" name=""/>
        <dsp:cNvSpPr/>
      </dsp:nvSpPr>
      <dsp:spPr>
        <a:xfrm>
          <a:off x="364986" y="1143251"/>
          <a:ext cx="423587" cy="423587"/>
        </a:xfrm>
        <a:prstGeom prst="ellipse">
          <a:avLst/>
        </a:prstGeom>
        <a:solidFill>
          <a:srgbClr val="F5FBFF"/>
        </a:solidFill>
        <a:ln w="9525" cap="flat" cmpd="sng" algn="ctr">
          <a:solidFill>
            <a:srgbClr val="0070C0"/>
          </a:solidFill>
          <a:prstDash val="solid"/>
        </a:ln>
        <a:effectLst/>
      </dsp:spPr>
      <dsp:style>
        <a:lnRef idx="1">
          <a:scrgbClr r="0" g="0" b="0"/>
        </a:lnRef>
        <a:fillRef idx="2">
          <a:scrgbClr r="0" g="0" b="0"/>
        </a:fillRef>
        <a:effectRef idx="0">
          <a:scrgbClr r="0" g="0" b="0"/>
        </a:effectRef>
        <a:fontRef idx="minor"/>
      </dsp:style>
    </dsp:sp>
    <dsp:sp modelId="{71898EBC-06BF-48F5-BAB3-8862C66F3EC2}">
      <dsp:nvSpPr>
        <dsp:cNvPr id="0" name=""/>
        <dsp:cNvSpPr/>
      </dsp:nvSpPr>
      <dsp:spPr>
        <a:xfrm>
          <a:off x="502252" y="1693752"/>
          <a:ext cx="7563226" cy="338869"/>
        </a:xfrm>
        <a:prstGeom prst="rect">
          <a:avLst/>
        </a:prstGeom>
        <a:solidFill>
          <a:srgbClr val="F5FBFF"/>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lvl="0" algn="ctr" defTabSz="914400" rtl="0" eaLnBrk="1" latinLnBrk="0" hangingPunct="1">
            <a:lnSpc>
              <a:spcPct val="90000"/>
            </a:lnSpc>
            <a:spcBef>
              <a:spcPct val="0"/>
            </a:spcBef>
            <a:spcAft>
              <a:spcPct val="35000"/>
            </a:spcAft>
          </a:pPr>
          <a:r>
            <a:rPr lang="en-US" sz="1400" b="0" kern="1200" dirty="0">
              <a:latin typeface="+mn-lt"/>
              <a:ea typeface="+mn-ea"/>
              <a:cs typeface="+mn-cs"/>
            </a:rPr>
            <a:t>Limits on investment in a particular sector. E.g. 15% in a Sector </a:t>
          </a:r>
        </a:p>
      </dsp:txBody>
      <dsp:txXfrm>
        <a:off x="502252" y="1693752"/>
        <a:ext cx="7563226" cy="338869"/>
      </dsp:txXfrm>
    </dsp:sp>
    <dsp:sp modelId="{C06E7FB8-BC08-4E44-959B-1BA2E52E951B}">
      <dsp:nvSpPr>
        <dsp:cNvPr id="0" name=""/>
        <dsp:cNvSpPr/>
      </dsp:nvSpPr>
      <dsp:spPr>
        <a:xfrm>
          <a:off x="290459" y="1651393"/>
          <a:ext cx="423587" cy="423587"/>
        </a:xfrm>
        <a:prstGeom prst="ellipse">
          <a:avLst/>
        </a:prstGeom>
        <a:solidFill>
          <a:srgbClr val="F5FBFF"/>
        </a:solidFill>
        <a:ln w="9525" cap="flat" cmpd="sng" algn="ctr">
          <a:solidFill>
            <a:srgbClr val="0070C0"/>
          </a:solidFill>
          <a:prstDash val="solid"/>
        </a:ln>
        <a:effectLst/>
      </dsp:spPr>
      <dsp:style>
        <a:lnRef idx="1">
          <a:scrgbClr r="0" g="0" b="0"/>
        </a:lnRef>
        <a:fillRef idx="2">
          <a:scrgbClr r="0" g="0" b="0"/>
        </a:fillRef>
        <a:effectRef idx="0">
          <a:scrgbClr r="0" g="0" b="0"/>
        </a:effectRef>
        <a:fontRef idx="minor"/>
      </dsp:style>
    </dsp:sp>
    <dsp:sp modelId="{8F8F2028-2EA5-4DD5-AD52-0992A8847D38}">
      <dsp:nvSpPr>
        <dsp:cNvPr id="0" name=""/>
        <dsp:cNvSpPr/>
      </dsp:nvSpPr>
      <dsp:spPr>
        <a:xfrm>
          <a:off x="259428" y="2201894"/>
          <a:ext cx="7806050" cy="338869"/>
        </a:xfrm>
        <a:prstGeom prst="rect">
          <a:avLst/>
        </a:prstGeom>
        <a:solidFill>
          <a:srgbClr val="F5FBFF"/>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lvl="0" algn="ctr" defTabSz="914400" rtl="0" eaLnBrk="1" latinLnBrk="0" hangingPunct="1">
            <a:lnSpc>
              <a:spcPct val="90000"/>
            </a:lnSpc>
            <a:spcBef>
              <a:spcPct val="0"/>
            </a:spcBef>
            <a:spcAft>
              <a:spcPct val="35000"/>
            </a:spcAft>
          </a:pPr>
          <a:r>
            <a:rPr lang="en-US" sz="1400" b="0" kern="1200" dirty="0">
              <a:latin typeface="+mn-lt"/>
              <a:ea typeface="+mn-ea"/>
              <a:cs typeface="+mn-cs"/>
            </a:rPr>
            <a:t>  Limits on investment in Promoter Group Companies</a:t>
          </a:r>
        </a:p>
      </dsp:txBody>
      <dsp:txXfrm>
        <a:off x="259428" y="2201894"/>
        <a:ext cx="7806050" cy="338869"/>
      </dsp:txXfrm>
    </dsp:sp>
    <dsp:sp modelId="{C933C661-7D8A-4FA6-9C7B-1CAF51AB0157}">
      <dsp:nvSpPr>
        <dsp:cNvPr id="0" name=""/>
        <dsp:cNvSpPr/>
      </dsp:nvSpPr>
      <dsp:spPr>
        <a:xfrm>
          <a:off x="47635" y="2159536"/>
          <a:ext cx="423587" cy="423587"/>
        </a:xfrm>
        <a:prstGeom prst="ellipse">
          <a:avLst/>
        </a:prstGeom>
        <a:solidFill>
          <a:srgbClr val="F5FBFF"/>
        </a:solidFill>
        <a:ln w="9525" cap="flat" cmpd="sng" algn="ctr">
          <a:solidFill>
            <a:srgbClr val="0070C0"/>
          </a:solidFill>
          <a:prstDash val="solid"/>
        </a:ln>
        <a:effectLst/>
      </dsp:spPr>
      <dsp:style>
        <a:lnRef idx="1">
          <a:scrgbClr r="0" g="0" b="0"/>
        </a:lnRef>
        <a:fillRef idx="2">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388F56-7C4B-49F2-B441-BD1DC780D16B}">
      <dsp:nvSpPr>
        <dsp:cNvPr id="0" name=""/>
        <dsp:cNvSpPr/>
      </dsp:nvSpPr>
      <dsp:spPr>
        <a:xfrm>
          <a:off x="1676399" y="0"/>
          <a:ext cx="4572000" cy="4572000"/>
        </a:xfrm>
        <a:prstGeom prst="diamond">
          <a:avLst/>
        </a:prstGeom>
        <a:solidFill>
          <a:srgbClr val="12629D"/>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2151606-74CC-44E2-94AC-3A68A46BEDB5}">
      <dsp:nvSpPr>
        <dsp:cNvPr id="0" name=""/>
        <dsp:cNvSpPr/>
      </dsp:nvSpPr>
      <dsp:spPr>
        <a:xfrm>
          <a:off x="2110739" y="434340"/>
          <a:ext cx="1783080" cy="1783080"/>
        </a:xfrm>
        <a:prstGeom prst="roundRect">
          <a:avLst/>
        </a:prstGeom>
        <a:solidFill>
          <a:srgbClr val="C0E0F6"/>
        </a:solidFill>
        <a:ln>
          <a:noFill/>
        </a:ln>
        <a:effectLst/>
        <a:scene3d>
          <a:camera prst="orthographicFront">
            <a:rot lat="0" lon="0" rev="0"/>
          </a:camera>
          <a:lightRig rig="contrasting" dir="t">
            <a:rot lat="0" lon="0" rev="7800000"/>
          </a:lightRig>
        </a:scene3d>
        <a:sp3d>
          <a:bevelT w="139700" h="1397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IN" sz="2100" kern="1200" dirty="0"/>
            <a:t>Existing Products</a:t>
          </a:r>
        </a:p>
      </dsp:txBody>
      <dsp:txXfrm>
        <a:off x="2197782" y="521383"/>
        <a:ext cx="1608994" cy="1608994"/>
      </dsp:txXfrm>
    </dsp:sp>
    <dsp:sp modelId="{D20563EF-687A-4915-8D14-DDCA06BAB056}">
      <dsp:nvSpPr>
        <dsp:cNvPr id="0" name=""/>
        <dsp:cNvSpPr/>
      </dsp:nvSpPr>
      <dsp:spPr>
        <a:xfrm>
          <a:off x="4030980" y="434340"/>
          <a:ext cx="1783080" cy="1783080"/>
        </a:xfrm>
        <a:prstGeom prst="roundRect">
          <a:avLst/>
        </a:prstGeom>
        <a:solidFill>
          <a:srgbClr val="C0E0F6"/>
        </a:solidFill>
        <a:ln>
          <a:noFill/>
        </a:ln>
        <a:effectLst/>
        <a:scene3d>
          <a:camera prst="orthographicFront">
            <a:rot lat="0" lon="0" rev="0"/>
          </a:camera>
          <a:lightRig rig="contrasting" dir="t">
            <a:rot lat="0" lon="0" rev="7800000"/>
          </a:lightRig>
        </a:scene3d>
        <a:sp3d>
          <a:bevelT w="139700" h="1397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IN" sz="2100" kern="1200" dirty="0"/>
            <a:t>Enhanced</a:t>
          </a:r>
          <a:r>
            <a:rPr lang="en-IN" sz="2100" kern="1200" baseline="0" dirty="0"/>
            <a:t> Customer Propositions</a:t>
          </a:r>
          <a:endParaRPr lang="en-IN" sz="2100" kern="1200" dirty="0"/>
        </a:p>
      </dsp:txBody>
      <dsp:txXfrm>
        <a:off x="4118023" y="521383"/>
        <a:ext cx="1608994" cy="1608994"/>
      </dsp:txXfrm>
    </dsp:sp>
    <dsp:sp modelId="{BC7F4E21-303F-4F24-88CD-8CC81C58908A}">
      <dsp:nvSpPr>
        <dsp:cNvPr id="0" name=""/>
        <dsp:cNvSpPr/>
      </dsp:nvSpPr>
      <dsp:spPr>
        <a:xfrm>
          <a:off x="2110739" y="2354580"/>
          <a:ext cx="1783080" cy="1783080"/>
        </a:xfrm>
        <a:prstGeom prst="roundRect">
          <a:avLst/>
        </a:prstGeom>
        <a:solidFill>
          <a:srgbClr val="C0E0F6"/>
        </a:solidFill>
        <a:ln>
          <a:noFill/>
        </a:ln>
        <a:effectLst/>
        <a:scene3d>
          <a:camera prst="orthographicFront">
            <a:rot lat="0" lon="0" rev="0"/>
          </a:camera>
          <a:lightRig rig="contrasting" dir="t">
            <a:rot lat="0" lon="0" rev="7800000"/>
          </a:lightRig>
        </a:scene3d>
        <a:sp3d>
          <a:bevelT w="139700" h="1397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IN" sz="2100" kern="1200" dirty="0"/>
            <a:t>New Products/ Segments</a:t>
          </a:r>
        </a:p>
      </dsp:txBody>
      <dsp:txXfrm>
        <a:off x="2197782" y="2441623"/>
        <a:ext cx="1608994" cy="1608994"/>
      </dsp:txXfrm>
    </dsp:sp>
    <dsp:sp modelId="{1B63FD22-9644-49BF-A3BA-23E596FC9FF4}">
      <dsp:nvSpPr>
        <dsp:cNvPr id="0" name=""/>
        <dsp:cNvSpPr/>
      </dsp:nvSpPr>
      <dsp:spPr>
        <a:xfrm>
          <a:off x="4030980" y="2354580"/>
          <a:ext cx="1783080" cy="1783080"/>
        </a:xfrm>
        <a:prstGeom prst="roundRect">
          <a:avLst/>
        </a:prstGeom>
        <a:solidFill>
          <a:srgbClr val="C0E0F6"/>
        </a:solidFill>
        <a:ln>
          <a:noFill/>
        </a:ln>
        <a:effectLst/>
        <a:scene3d>
          <a:camera prst="orthographicFront">
            <a:rot lat="0" lon="0" rev="0"/>
          </a:camera>
          <a:lightRig rig="contrasting" dir="t">
            <a:rot lat="0" lon="0" rev="7800000"/>
          </a:lightRig>
        </a:scene3d>
        <a:sp3d>
          <a:bevelT w="139700" h="1397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IN" sz="2100" kern="1200" dirty="0"/>
            <a:t>Investment Strategies</a:t>
          </a:r>
        </a:p>
      </dsp:txBody>
      <dsp:txXfrm>
        <a:off x="4118023" y="2441623"/>
        <a:ext cx="1608994" cy="16089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39C085-248B-40C5-8369-5370CB2432A9}">
      <dsp:nvSpPr>
        <dsp:cNvPr id="0" name=""/>
        <dsp:cNvSpPr/>
      </dsp:nvSpPr>
      <dsp:spPr>
        <a:xfrm>
          <a:off x="2924" y="4137"/>
          <a:ext cx="2850961" cy="1008000"/>
        </a:xfrm>
        <a:prstGeom prst="rect">
          <a:avLst/>
        </a:prstGeom>
        <a:solidFill>
          <a:srgbClr val="0070C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buFont typeface="Arial" panose="020B0604020202020204" pitchFamily="34" charset="0"/>
            <a:buChar char="•"/>
          </a:pPr>
          <a:r>
            <a:rPr lang="en-US" sz="2200" b="1" kern="1200" dirty="0">
              <a:solidFill>
                <a:schemeClr val="bg1"/>
              </a:solidFill>
            </a:rPr>
            <a:t>Statutory Solvency</a:t>
          </a:r>
          <a:endParaRPr lang="en-US" sz="2200" kern="1200" dirty="0">
            <a:solidFill>
              <a:schemeClr val="bg1"/>
            </a:solidFill>
          </a:endParaRPr>
        </a:p>
      </dsp:txBody>
      <dsp:txXfrm>
        <a:off x="2924" y="4137"/>
        <a:ext cx="2850961" cy="1008000"/>
      </dsp:txXfrm>
    </dsp:sp>
    <dsp:sp modelId="{ABD9FF39-5CE5-4818-9798-1A3D004416EA}">
      <dsp:nvSpPr>
        <dsp:cNvPr id="0" name=""/>
        <dsp:cNvSpPr/>
      </dsp:nvSpPr>
      <dsp:spPr>
        <a:xfrm>
          <a:off x="2924" y="1012137"/>
          <a:ext cx="2850961" cy="3650850"/>
        </a:xfrm>
        <a:prstGeom prst="rect">
          <a:avLst/>
        </a:prstGeom>
        <a:solidFill>
          <a:srgbClr val="F5FBFF">
            <a:alpha val="90000"/>
          </a:srgb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Impact on Liabilities – Change in </a:t>
          </a:r>
          <a:r>
            <a:rPr lang="en-US" sz="2000" kern="1200" dirty="0" err="1">
              <a:solidFill>
                <a:schemeClr val="tx1"/>
              </a:solidFill>
            </a:rPr>
            <a:t>VRoI</a:t>
          </a:r>
          <a:endParaRPr lang="en-US" sz="2000" kern="1200" dirty="0">
            <a:solidFill>
              <a:schemeClr val="tx1"/>
            </a:solidFill>
          </a:endParaRPr>
        </a:p>
        <a:p>
          <a:pPr marL="228600" lvl="1" indent="-228600" algn="l" defTabSz="889000">
            <a:lnSpc>
              <a:spcPct val="90000"/>
            </a:lnSpc>
            <a:spcBef>
              <a:spcPct val="0"/>
            </a:spcBef>
            <a:spcAft>
              <a:spcPct val="15000"/>
            </a:spcAft>
            <a:buFont typeface="Arial" panose="020B0604020202020204" pitchFamily="34" charset="0"/>
            <a:buChar char="••"/>
          </a:pPr>
          <a:endParaRPr lang="en-US" sz="2000" kern="1200" dirty="0">
            <a:solidFill>
              <a:schemeClr val="tx1"/>
            </a:solidFill>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Limited Impact on Assets – Bonds Valued at Amortized cost </a:t>
          </a:r>
        </a:p>
        <a:p>
          <a:pPr marL="228600" lvl="1" indent="-228600" algn="l" defTabSz="889000">
            <a:lnSpc>
              <a:spcPct val="90000"/>
            </a:lnSpc>
            <a:spcBef>
              <a:spcPct val="0"/>
            </a:spcBef>
            <a:spcAft>
              <a:spcPct val="15000"/>
            </a:spcAft>
            <a:buFont typeface="Arial" panose="020B0604020202020204" pitchFamily="34" charset="0"/>
            <a:buChar char="••"/>
          </a:pPr>
          <a:endParaRPr lang="en-US" sz="2000" kern="1200" dirty="0">
            <a:solidFill>
              <a:schemeClr val="tx1"/>
            </a:solidFill>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Impact of Policyholder Behavior – Lower surrenders</a:t>
          </a:r>
        </a:p>
      </dsp:txBody>
      <dsp:txXfrm>
        <a:off x="2924" y="1012137"/>
        <a:ext cx="2850961" cy="3650850"/>
      </dsp:txXfrm>
    </dsp:sp>
    <dsp:sp modelId="{5DFFE11C-80B0-444D-8093-A626331D96CD}">
      <dsp:nvSpPr>
        <dsp:cNvPr id="0" name=""/>
        <dsp:cNvSpPr/>
      </dsp:nvSpPr>
      <dsp:spPr>
        <a:xfrm>
          <a:off x="3253019" y="4137"/>
          <a:ext cx="2850961" cy="1008000"/>
        </a:xfrm>
        <a:prstGeom prst="rect">
          <a:avLst/>
        </a:prstGeom>
        <a:solidFill>
          <a:srgbClr val="0070C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buFont typeface="Arial" panose="020B0604020202020204" pitchFamily="34" charset="0"/>
            <a:buChar char="•"/>
          </a:pPr>
          <a:r>
            <a:rPr lang="en-US" sz="2200" b="1" kern="1200" dirty="0">
              <a:solidFill>
                <a:schemeClr val="bg1"/>
              </a:solidFill>
            </a:rPr>
            <a:t>Embedded Value</a:t>
          </a:r>
          <a:endParaRPr lang="en-US" sz="2200" kern="1200" dirty="0">
            <a:solidFill>
              <a:schemeClr val="bg1"/>
            </a:solidFill>
          </a:endParaRPr>
        </a:p>
      </dsp:txBody>
      <dsp:txXfrm>
        <a:off x="3253019" y="4137"/>
        <a:ext cx="2850961" cy="1008000"/>
      </dsp:txXfrm>
    </dsp:sp>
    <dsp:sp modelId="{DAC7DE58-D2D0-49B6-BF3E-1CD9C3C175A4}">
      <dsp:nvSpPr>
        <dsp:cNvPr id="0" name=""/>
        <dsp:cNvSpPr/>
      </dsp:nvSpPr>
      <dsp:spPr>
        <a:xfrm>
          <a:off x="3253019" y="1012137"/>
          <a:ext cx="2850961" cy="3650850"/>
        </a:xfrm>
        <a:prstGeom prst="rect">
          <a:avLst/>
        </a:prstGeom>
        <a:solidFill>
          <a:srgbClr val="F5FBFF">
            <a:alpha val="90000"/>
          </a:srgb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Impact on Liabilities – Change in RFR</a:t>
          </a:r>
        </a:p>
        <a:p>
          <a:pPr marL="228600" lvl="1" indent="-228600" algn="l" defTabSz="889000">
            <a:lnSpc>
              <a:spcPct val="90000"/>
            </a:lnSpc>
            <a:spcBef>
              <a:spcPct val="0"/>
            </a:spcBef>
            <a:spcAft>
              <a:spcPct val="15000"/>
            </a:spcAft>
            <a:buFont typeface="Arial" panose="020B0604020202020204" pitchFamily="34" charset="0"/>
            <a:buChar char="••"/>
          </a:pPr>
          <a:endParaRPr lang="en-US" sz="2000" kern="1200" dirty="0">
            <a:solidFill>
              <a:schemeClr val="tx1"/>
            </a:solidFill>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Impact on Assets – Inconsistent movement </a:t>
          </a:r>
          <a:r>
            <a:rPr lang="en-US" sz="2000" kern="1200" dirty="0" err="1">
              <a:solidFill>
                <a:schemeClr val="tx1"/>
              </a:solidFill>
            </a:rPr>
            <a:t>w.r.t.</a:t>
          </a:r>
          <a:r>
            <a:rPr lang="en-US" sz="2000" kern="1200" dirty="0">
              <a:solidFill>
                <a:schemeClr val="tx1"/>
              </a:solidFill>
            </a:rPr>
            <a:t> Liability</a:t>
          </a:r>
        </a:p>
        <a:p>
          <a:pPr marL="228600" lvl="1" indent="-228600" algn="l" defTabSz="889000">
            <a:lnSpc>
              <a:spcPct val="90000"/>
            </a:lnSpc>
            <a:spcBef>
              <a:spcPct val="0"/>
            </a:spcBef>
            <a:spcAft>
              <a:spcPct val="15000"/>
            </a:spcAft>
            <a:buFont typeface="Arial" panose="020B0604020202020204" pitchFamily="34" charset="0"/>
            <a:buChar char="••"/>
          </a:pPr>
          <a:endParaRPr lang="en-US" sz="2000" kern="1200" dirty="0">
            <a:solidFill>
              <a:schemeClr val="tx1"/>
            </a:solidFill>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Impact of Policyholder Behavior – Lower surrenders</a:t>
          </a:r>
        </a:p>
      </dsp:txBody>
      <dsp:txXfrm>
        <a:off x="3253019" y="1012137"/>
        <a:ext cx="2850961" cy="3650850"/>
      </dsp:txXfrm>
    </dsp:sp>
    <dsp:sp modelId="{4038BDFF-CA81-47A1-A0BE-C4DADE75432B}">
      <dsp:nvSpPr>
        <dsp:cNvPr id="0" name=""/>
        <dsp:cNvSpPr/>
      </dsp:nvSpPr>
      <dsp:spPr>
        <a:xfrm>
          <a:off x="6503115" y="4137"/>
          <a:ext cx="2850961" cy="1008000"/>
        </a:xfrm>
        <a:prstGeom prst="rect">
          <a:avLst/>
        </a:prstGeom>
        <a:solidFill>
          <a:srgbClr val="0070C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buFont typeface="Arial" panose="020B0604020202020204" pitchFamily="34" charset="0"/>
            <a:buChar char="•"/>
          </a:pPr>
          <a:r>
            <a:rPr lang="en-US" sz="2200" b="1" kern="1200" dirty="0">
              <a:solidFill>
                <a:schemeClr val="bg1"/>
              </a:solidFill>
            </a:rPr>
            <a:t>Shareholder Profits</a:t>
          </a:r>
          <a:endParaRPr lang="en-US" sz="2200" kern="1200" dirty="0">
            <a:solidFill>
              <a:schemeClr val="bg1"/>
            </a:solidFill>
          </a:endParaRPr>
        </a:p>
      </dsp:txBody>
      <dsp:txXfrm>
        <a:off x="6503115" y="4137"/>
        <a:ext cx="2850961" cy="1008000"/>
      </dsp:txXfrm>
    </dsp:sp>
    <dsp:sp modelId="{FE3A7B0E-8187-46BB-9570-294EF806293B}">
      <dsp:nvSpPr>
        <dsp:cNvPr id="0" name=""/>
        <dsp:cNvSpPr/>
      </dsp:nvSpPr>
      <dsp:spPr>
        <a:xfrm>
          <a:off x="6503115" y="1012137"/>
          <a:ext cx="2850961" cy="3650850"/>
        </a:xfrm>
        <a:prstGeom prst="rect">
          <a:avLst/>
        </a:prstGeom>
        <a:solidFill>
          <a:srgbClr val="F5FBFF">
            <a:alpha val="90000"/>
          </a:srgb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Increase in Reserves</a:t>
          </a:r>
        </a:p>
        <a:p>
          <a:pPr marL="228600" lvl="1" indent="-228600" algn="l" defTabSz="889000">
            <a:lnSpc>
              <a:spcPct val="90000"/>
            </a:lnSpc>
            <a:spcBef>
              <a:spcPct val="0"/>
            </a:spcBef>
            <a:spcAft>
              <a:spcPct val="15000"/>
            </a:spcAft>
            <a:buFont typeface="Arial" panose="020B0604020202020204" pitchFamily="34" charset="0"/>
            <a:buChar char="••"/>
          </a:pPr>
          <a:endParaRPr lang="en-US" sz="2000" kern="1200" dirty="0">
            <a:solidFill>
              <a:schemeClr val="tx1"/>
            </a:solidFill>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Lower Returns on Future Investments</a:t>
          </a:r>
        </a:p>
      </dsp:txBody>
      <dsp:txXfrm>
        <a:off x="6503115" y="1012137"/>
        <a:ext cx="2850961" cy="365085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FFE11C-80B0-444D-8093-A626331D96CD}">
      <dsp:nvSpPr>
        <dsp:cNvPr id="0" name=""/>
        <dsp:cNvSpPr/>
      </dsp:nvSpPr>
      <dsp:spPr>
        <a:xfrm>
          <a:off x="2954" y="195372"/>
          <a:ext cx="2881052" cy="1152420"/>
        </a:xfrm>
        <a:prstGeom prst="rect">
          <a:avLst/>
        </a:prstGeom>
        <a:solidFill>
          <a:srgbClr val="0070C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buFont typeface="Arial" panose="020B0604020202020204" pitchFamily="34" charset="0"/>
            <a:buChar char="•"/>
          </a:pPr>
          <a:r>
            <a:rPr lang="en-US" sz="2200" b="1" kern="1200" dirty="0">
              <a:solidFill>
                <a:schemeClr val="bg1"/>
              </a:solidFill>
            </a:rPr>
            <a:t>Cash Flow Matching</a:t>
          </a:r>
          <a:endParaRPr lang="en-US" sz="2200" kern="1200" dirty="0">
            <a:solidFill>
              <a:schemeClr val="bg1"/>
            </a:solidFill>
          </a:endParaRPr>
        </a:p>
      </dsp:txBody>
      <dsp:txXfrm>
        <a:off x="2954" y="195372"/>
        <a:ext cx="2881052" cy="1152420"/>
      </dsp:txXfrm>
    </dsp:sp>
    <dsp:sp modelId="{DAC7DE58-D2D0-49B6-BF3E-1CD9C3C175A4}">
      <dsp:nvSpPr>
        <dsp:cNvPr id="0" name=""/>
        <dsp:cNvSpPr/>
      </dsp:nvSpPr>
      <dsp:spPr>
        <a:xfrm>
          <a:off x="2954" y="1347792"/>
          <a:ext cx="2881052" cy="2854800"/>
        </a:xfrm>
        <a:prstGeom prst="rect">
          <a:avLst/>
        </a:prstGeom>
        <a:solidFill>
          <a:srgbClr val="F5FBFF">
            <a:alpha val="90000"/>
          </a:srgb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Align specific asset cash flows with policyholder payouts</a:t>
          </a:r>
        </a:p>
        <a:p>
          <a:pPr marL="228600" lvl="1" indent="-228600" algn="l" defTabSz="889000">
            <a:lnSpc>
              <a:spcPct val="90000"/>
            </a:lnSpc>
            <a:spcBef>
              <a:spcPct val="0"/>
            </a:spcBef>
            <a:spcAft>
              <a:spcPct val="15000"/>
            </a:spcAft>
            <a:buFont typeface="Arial" panose="020B0604020202020204" pitchFamily="34" charset="0"/>
            <a:buChar char="••"/>
          </a:pPr>
          <a:endParaRPr lang="en-US" sz="2000" kern="1200" dirty="0">
            <a:solidFill>
              <a:schemeClr val="tx1"/>
            </a:solidFill>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Minimizes cash shortfalls when interest rates change</a:t>
          </a:r>
        </a:p>
      </dsp:txBody>
      <dsp:txXfrm>
        <a:off x="2954" y="1347792"/>
        <a:ext cx="2881052" cy="2854800"/>
      </dsp:txXfrm>
    </dsp:sp>
    <dsp:sp modelId="{15A04B8B-4900-4E85-856E-8EEDF3E1A460}">
      <dsp:nvSpPr>
        <dsp:cNvPr id="0" name=""/>
        <dsp:cNvSpPr/>
      </dsp:nvSpPr>
      <dsp:spPr>
        <a:xfrm>
          <a:off x="3287354" y="195372"/>
          <a:ext cx="2881052" cy="1152420"/>
        </a:xfrm>
        <a:prstGeom prst="rect">
          <a:avLst/>
        </a:prstGeom>
        <a:solidFill>
          <a:srgbClr val="0070C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buFont typeface="Arial" panose="020B0604020202020204" pitchFamily="34" charset="0"/>
            <a:buChar char="•"/>
          </a:pPr>
          <a:r>
            <a:rPr lang="en-US" sz="2200" b="1" kern="1200" dirty="0">
              <a:solidFill>
                <a:schemeClr val="bg1"/>
              </a:solidFill>
            </a:rPr>
            <a:t>Duration Matching</a:t>
          </a:r>
          <a:endParaRPr lang="en-US" sz="2200" kern="1200" dirty="0">
            <a:solidFill>
              <a:schemeClr val="tx1"/>
            </a:solidFill>
          </a:endParaRPr>
        </a:p>
      </dsp:txBody>
      <dsp:txXfrm>
        <a:off x="3287354" y="195372"/>
        <a:ext cx="2881052" cy="1152420"/>
      </dsp:txXfrm>
    </dsp:sp>
    <dsp:sp modelId="{E81F2BFB-287C-4A7D-9B9D-05749D9FDBF2}">
      <dsp:nvSpPr>
        <dsp:cNvPr id="0" name=""/>
        <dsp:cNvSpPr/>
      </dsp:nvSpPr>
      <dsp:spPr>
        <a:xfrm>
          <a:off x="3287354" y="1347792"/>
          <a:ext cx="2881052" cy="2854800"/>
        </a:xfrm>
        <a:prstGeom prst="rect">
          <a:avLst/>
        </a:prstGeom>
        <a:solidFill>
          <a:srgbClr val="F5FBFF">
            <a:alpha val="90000"/>
          </a:srgb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Match average duration of assets and liabilities</a:t>
          </a:r>
        </a:p>
        <a:p>
          <a:pPr marL="228600" lvl="1" indent="-228600" algn="l" defTabSz="889000">
            <a:lnSpc>
              <a:spcPct val="90000"/>
            </a:lnSpc>
            <a:spcBef>
              <a:spcPct val="0"/>
            </a:spcBef>
            <a:spcAft>
              <a:spcPct val="15000"/>
            </a:spcAft>
            <a:buFont typeface="Arial" panose="020B0604020202020204" pitchFamily="34" charset="0"/>
            <a:buChar char="••"/>
          </a:pPr>
          <a:endParaRPr lang="en-US" sz="2000" kern="1200" dirty="0">
            <a:solidFill>
              <a:schemeClr val="tx1"/>
            </a:solidFill>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Reduces interest rate sensitivity - parallel interest rate changes</a:t>
          </a:r>
        </a:p>
      </dsp:txBody>
      <dsp:txXfrm>
        <a:off x="3287354" y="1347792"/>
        <a:ext cx="2881052" cy="2854800"/>
      </dsp:txXfrm>
    </dsp:sp>
    <dsp:sp modelId="{4038BDFF-CA81-47A1-A0BE-C4DADE75432B}">
      <dsp:nvSpPr>
        <dsp:cNvPr id="0" name=""/>
        <dsp:cNvSpPr/>
      </dsp:nvSpPr>
      <dsp:spPr>
        <a:xfrm>
          <a:off x="6571753" y="195372"/>
          <a:ext cx="2881052" cy="1152420"/>
        </a:xfrm>
        <a:prstGeom prst="rect">
          <a:avLst/>
        </a:prstGeom>
        <a:solidFill>
          <a:srgbClr val="0070C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buFont typeface="Arial" panose="020B0604020202020204" pitchFamily="34" charset="0"/>
            <a:buChar char="•"/>
          </a:pPr>
          <a:r>
            <a:rPr lang="en-US" sz="2200" b="1" kern="1200" dirty="0">
              <a:solidFill>
                <a:schemeClr val="bg1"/>
              </a:solidFill>
            </a:rPr>
            <a:t>ALM Mismatch</a:t>
          </a:r>
          <a:endParaRPr lang="en-US" sz="2200" kern="1200" dirty="0">
            <a:solidFill>
              <a:schemeClr val="bg1"/>
            </a:solidFill>
          </a:endParaRPr>
        </a:p>
      </dsp:txBody>
      <dsp:txXfrm>
        <a:off x="6571753" y="195372"/>
        <a:ext cx="2881052" cy="1152420"/>
      </dsp:txXfrm>
    </dsp:sp>
    <dsp:sp modelId="{FE3A7B0E-8187-46BB-9570-294EF806293B}">
      <dsp:nvSpPr>
        <dsp:cNvPr id="0" name=""/>
        <dsp:cNvSpPr/>
      </dsp:nvSpPr>
      <dsp:spPr>
        <a:xfrm>
          <a:off x="6571753" y="1347792"/>
          <a:ext cx="2881052" cy="2854800"/>
        </a:xfrm>
        <a:prstGeom prst="rect">
          <a:avLst/>
        </a:prstGeom>
        <a:solidFill>
          <a:srgbClr val="F5FBFF">
            <a:alpha val="90000"/>
          </a:srgb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Strategic mismatch to benefit from market movements</a:t>
          </a:r>
        </a:p>
        <a:p>
          <a:pPr marL="228600" lvl="1" indent="-228600" algn="l" defTabSz="889000">
            <a:lnSpc>
              <a:spcPct val="90000"/>
            </a:lnSpc>
            <a:spcBef>
              <a:spcPct val="0"/>
            </a:spcBef>
            <a:spcAft>
              <a:spcPct val="15000"/>
            </a:spcAft>
            <a:buFont typeface="Arial" panose="020B0604020202020204" pitchFamily="34" charset="0"/>
            <a:buChar char="••"/>
          </a:pPr>
          <a:endParaRPr lang="en-US" sz="2000" kern="1200" dirty="0">
            <a:solidFill>
              <a:schemeClr val="tx1"/>
            </a:solidFill>
          </a:endParaRPr>
        </a:p>
        <a:p>
          <a:pPr marL="228600" lvl="1" indent="-228600" algn="l" defTabSz="889000">
            <a:lnSpc>
              <a:spcPct val="90000"/>
            </a:lnSpc>
            <a:spcBef>
              <a:spcPct val="0"/>
            </a:spcBef>
            <a:spcAft>
              <a:spcPct val="15000"/>
            </a:spcAft>
            <a:buFont typeface="Arial" panose="020B0604020202020204" pitchFamily="34" charset="0"/>
            <a:buChar char="••"/>
          </a:pPr>
          <a:r>
            <a:rPr lang="en-US" sz="2000" kern="1200" dirty="0">
              <a:solidFill>
                <a:schemeClr val="tx1"/>
              </a:solidFill>
            </a:rPr>
            <a:t>Involves higher risk, Active management required</a:t>
          </a:r>
        </a:p>
      </dsp:txBody>
      <dsp:txXfrm>
        <a:off x="6571753" y="1347792"/>
        <a:ext cx="2881052" cy="28548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D758B0-C35C-4EDC-A522-013197CAE01A}">
      <dsp:nvSpPr>
        <dsp:cNvPr id="0" name=""/>
        <dsp:cNvSpPr/>
      </dsp:nvSpPr>
      <dsp:spPr>
        <a:xfrm>
          <a:off x="3121066" y="622335"/>
          <a:ext cx="478695" cy="91440"/>
        </a:xfrm>
        <a:custGeom>
          <a:avLst/>
          <a:gdLst/>
          <a:ahLst/>
          <a:cxnLst/>
          <a:rect l="0" t="0" r="0" b="0"/>
          <a:pathLst>
            <a:path>
              <a:moveTo>
                <a:pt x="0" y="45720"/>
              </a:moveTo>
              <a:lnTo>
                <a:pt x="478695" y="45720"/>
              </a:lnTo>
            </a:path>
          </a:pathLst>
        </a:custGeom>
        <a:noFill/>
        <a:ln w="15875" cap="flat" cmpd="sng" algn="ctr">
          <a:solidFill>
            <a:srgbClr val="0070C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347681" y="665506"/>
        <a:ext cx="25464" cy="5097"/>
      </dsp:txXfrm>
    </dsp:sp>
    <dsp:sp modelId="{B141F798-F185-4883-BA94-DAD9F5EAF6C0}">
      <dsp:nvSpPr>
        <dsp:cNvPr id="0" name=""/>
        <dsp:cNvSpPr/>
      </dsp:nvSpPr>
      <dsp:spPr>
        <a:xfrm>
          <a:off x="908537" y="3757"/>
          <a:ext cx="2214329" cy="1328597"/>
        </a:xfrm>
        <a:prstGeom prst="rect">
          <a:avLst/>
        </a:prstGeom>
        <a:solidFill>
          <a:srgbClr val="CCE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a:solidFill>
                <a:schemeClr val="tx1"/>
              </a:solidFill>
            </a:rPr>
            <a:t>Decision on Solutions Considering Key Parameters</a:t>
          </a:r>
          <a:endParaRPr lang="en-US" sz="2000" kern="1200" dirty="0">
            <a:solidFill>
              <a:schemeClr val="tx1"/>
            </a:solidFill>
          </a:endParaRPr>
        </a:p>
      </dsp:txBody>
      <dsp:txXfrm>
        <a:off x="908537" y="3757"/>
        <a:ext cx="2214329" cy="1328597"/>
      </dsp:txXfrm>
    </dsp:sp>
    <dsp:sp modelId="{1FB1DED3-E13B-4DB7-B9A3-E671B34A9737}">
      <dsp:nvSpPr>
        <dsp:cNvPr id="0" name=""/>
        <dsp:cNvSpPr/>
      </dsp:nvSpPr>
      <dsp:spPr>
        <a:xfrm>
          <a:off x="2015701" y="1330554"/>
          <a:ext cx="2723624" cy="478695"/>
        </a:xfrm>
        <a:custGeom>
          <a:avLst/>
          <a:gdLst/>
          <a:ahLst/>
          <a:cxnLst/>
          <a:rect l="0" t="0" r="0" b="0"/>
          <a:pathLst>
            <a:path>
              <a:moveTo>
                <a:pt x="2723624" y="0"/>
              </a:moveTo>
              <a:lnTo>
                <a:pt x="2723624" y="256447"/>
              </a:lnTo>
              <a:lnTo>
                <a:pt x="0" y="256447"/>
              </a:lnTo>
              <a:lnTo>
                <a:pt x="0" y="478695"/>
              </a:lnTo>
            </a:path>
          </a:pathLst>
        </a:custGeom>
        <a:noFill/>
        <a:ln w="15875" cap="flat" cmpd="sng" algn="ctr">
          <a:solidFill>
            <a:srgbClr val="0070C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308243" y="1567353"/>
        <a:ext cx="138541" cy="5097"/>
      </dsp:txXfrm>
    </dsp:sp>
    <dsp:sp modelId="{377C6CEC-9841-43DA-88BC-50C6C0D96399}">
      <dsp:nvSpPr>
        <dsp:cNvPr id="0" name=""/>
        <dsp:cNvSpPr/>
      </dsp:nvSpPr>
      <dsp:spPr>
        <a:xfrm>
          <a:off x="3632161" y="3757"/>
          <a:ext cx="2214329" cy="1328597"/>
        </a:xfrm>
        <a:prstGeom prst="rect">
          <a:avLst/>
        </a:prstGeom>
        <a:solidFill>
          <a:srgbClr val="CCE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a:solidFill>
                <a:schemeClr val="tx1"/>
              </a:solidFill>
            </a:rPr>
            <a:t>Determine Optimal ALM Strategy</a:t>
          </a:r>
          <a:endParaRPr lang="en-US" sz="2000" kern="1200" dirty="0">
            <a:solidFill>
              <a:schemeClr val="tx1"/>
            </a:solidFill>
          </a:endParaRPr>
        </a:p>
      </dsp:txBody>
      <dsp:txXfrm>
        <a:off x="3632161" y="3757"/>
        <a:ext cx="2214329" cy="1328597"/>
      </dsp:txXfrm>
    </dsp:sp>
    <dsp:sp modelId="{EAABDB5A-5475-4F1E-A444-44009ADF02CF}">
      <dsp:nvSpPr>
        <dsp:cNvPr id="0" name=""/>
        <dsp:cNvSpPr/>
      </dsp:nvSpPr>
      <dsp:spPr>
        <a:xfrm>
          <a:off x="3121066" y="2460229"/>
          <a:ext cx="478695" cy="91440"/>
        </a:xfrm>
        <a:custGeom>
          <a:avLst/>
          <a:gdLst/>
          <a:ahLst/>
          <a:cxnLst/>
          <a:rect l="0" t="0" r="0" b="0"/>
          <a:pathLst>
            <a:path>
              <a:moveTo>
                <a:pt x="0" y="45720"/>
              </a:moveTo>
              <a:lnTo>
                <a:pt x="478695" y="45720"/>
              </a:lnTo>
            </a:path>
          </a:pathLst>
        </a:custGeom>
        <a:noFill/>
        <a:ln w="15875" cap="flat" cmpd="sng" algn="ctr">
          <a:solidFill>
            <a:srgbClr val="0070C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347681" y="2503400"/>
        <a:ext cx="25464" cy="5097"/>
      </dsp:txXfrm>
    </dsp:sp>
    <dsp:sp modelId="{67B7C296-B277-4FC3-A9AF-BBCE6B06E03F}">
      <dsp:nvSpPr>
        <dsp:cNvPr id="0" name=""/>
        <dsp:cNvSpPr/>
      </dsp:nvSpPr>
      <dsp:spPr>
        <a:xfrm>
          <a:off x="908537" y="1841650"/>
          <a:ext cx="2214329" cy="1328597"/>
        </a:xfrm>
        <a:prstGeom prst="rect">
          <a:avLst/>
        </a:prstGeom>
        <a:solidFill>
          <a:srgbClr val="CCE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a:solidFill>
                <a:schemeClr val="tx1"/>
              </a:solidFill>
            </a:rPr>
            <a:t>Revise Business Plan (if needed) &amp; Solvency Projections</a:t>
          </a:r>
          <a:endParaRPr lang="en-US" sz="2000" kern="1200" dirty="0">
            <a:solidFill>
              <a:schemeClr val="tx1"/>
            </a:solidFill>
          </a:endParaRPr>
        </a:p>
      </dsp:txBody>
      <dsp:txXfrm>
        <a:off x="908537" y="1841650"/>
        <a:ext cx="2214329" cy="1328597"/>
      </dsp:txXfrm>
    </dsp:sp>
    <dsp:sp modelId="{BAC0704C-DD29-4DA8-94E2-F9B69F108A04}">
      <dsp:nvSpPr>
        <dsp:cNvPr id="0" name=""/>
        <dsp:cNvSpPr/>
      </dsp:nvSpPr>
      <dsp:spPr>
        <a:xfrm>
          <a:off x="3632161" y="1841650"/>
          <a:ext cx="2214329" cy="1328597"/>
        </a:xfrm>
        <a:prstGeom prst="rect">
          <a:avLst/>
        </a:prstGeom>
        <a:solidFill>
          <a:srgbClr val="CCE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a:solidFill>
                <a:schemeClr val="tx1"/>
              </a:solidFill>
            </a:rPr>
            <a:t>Communicate Results to Board &amp; Shareholders</a:t>
          </a:r>
          <a:endParaRPr lang="en-US" sz="2000" kern="1200" dirty="0">
            <a:solidFill>
              <a:schemeClr val="tx1"/>
            </a:solidFill>
          </a:endParaRPr>
        </a:p>
      </dsp:txBody>
      <dsp:txXfrm>
        <a:off x="3632161" y="1841650"/>
        <a:ext cx="2214329" cy="1328597"/>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0.47478</cdr:x>
      <cdr:y>0.14387</cdr:y>
    </cdr:from>
    <cdr:to>
      <cdr:x>0.90454</cdr:x>
      <cdr:y>0.41503</cdr:y>
    </cdr:to>
    <cdr:grpSp>
      <cdr:nvGrpSpPr>
        <cdr:cNvPr id="7" name="Group 6">
          <a:extLst xmlns:a="http://schemas.openxmlformats.org/drawingml/2006/main">
            <a:ext uri="{FF2B5EF4-FFF2-40B4-BE49-F238E27FC236}">
              <a16:creationId xmlns:a16="http://schemas.microsoft.com/office/drawing/2014/main" id="{F850A92E-F2D9-794E-A41B-ADD91653693C}"/>
            </a:ext>
          </a:extLst>
        </cdr:cNvPr>
        <cdr:cNvGrpSpPr/>
      </cdr:nvGrpSpPr>
      <cdr:grpSpPr>
        <a:xfrm xmlns:a="http://schemas.openxmlformats.org/drawingml/2006/main">
          <a:off x="4391253" y="671143"/>
          <a:ext cx="3974862" cy="1264942"/>
          <a:chOff x="4391297" y="598325"/>
          <a:chExt cx="3974839" cy="1127760"/>
        </a:xfrm>
      </cdr:grpSpPr>
      <cdr:sp macro="" textlink="">
        <cdr:nvSpPr>
          <cdr:cNvPr id="2" name="TextBox 1">
            <a:extLst xmlns:a="http://schemas.openxmlformats.org/drawingml/2006/main">
              <a:ext uri="{FF2B5EF4-FFF2-40B4-BE49-F238E27FC236}">
                <a16:creationId xmlns:a16="http://schemas.microsoft.com/office/drawing/2014/main" id="{CE009917-BF19-CCBE-7291-DD7A5B5FE725}"/>
              </a:ext>
            </a:extLst>
          </cdr:cNvPr>
          <cdr:cNvSpPr txBox="1"/>
        </cdr:nvSpPr>
        <cdr:spPr>
          <a:xfrm xmlns:a="http://schemas.openxmlformats.org/drawingml/2006/main">
            <a:off x="4391297" y="598325"/>
            <a:ext cx="2736830" cy="28448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l"/>
            <a:r>
              <a:rPr lang="en-US" sz="1100" i="1" kern="0" dirty="0">
                <a:solidFill>
                  <a:srgbClr val="C00000"/>
                </a:solidFill>
              </a:rPr>
              <a:t>Fall of 1.4% over tenure of 4 years.</a:t>
            </a:r>
          </a:p>
        </cdr:txBody>
      </cdr:sp>
      <cdr:cxnSp macro="">
        <cdr:nvCxnSpPr>
          <cdr:cNvPr id="3" name="Straight Arrow Connector 2">
            <a:extLst xmlns:a="http://schemas.openxmlformats.org/drawingml/2006/main">
              <a:ext uri="{FF2B5EF4-FFF2-40B4-BE49-F238E27FC236}">
                <a16:creationId xmlns:a16="http://schemas.microsoft.com/office/drawing/2014/main" id="{B90909C1-7101-63C6-EE8E-ECDA66E5B919}"/>
              </a:ext>
            </a:extLst>
          </cdr:cNvPr>
          <cdr:cNvCxnSpPr>
            <a:cxnSpLocks xmlns:a="http://schemas.openxmlformats.org/drawingml/2006/main"/>
          </cdr:cNvCxnSpPr>
        </cdr:nvCxnSpPr>
        <cdr:spPr bwMode="auto">
          <a:xfrm xmlns:a="http://schemas.openxmlformats.org/drawingml/2006/main">
            <a:off x="5218047" y="1482245"/>
            <a:ext cx="2001520" cy="243840"/>
          </a:xfrm>
          <a:prstGeom xmlns:a="http://schemas.openxmlformats.org/drawingml/2006/main" prst="straightConnector1">
            <a:avLst/>
          </a:prstGeom>
          <a:solidFill xmlns:a="http://schemas.openxmlformats.org/drawingml/2006/main">
            <a:schemeClr val="accent1"/>
          </a:solidFill>
          <a:ln xmlns:a="http://schemas.openxmlformats.org/drawingml/2006/main" w="9525" cap="flat" cmpd="sng" algn="ctr">
            <a:solidFill>
              <a:srgbClr val="C00000"/>
            </a:solidFill>
            <a:prstDash val="dash"/>
            <a:round/>
            <a:headEnd type="none" w="med" len="med"/>
            <a:tailEnd type="triangle"/>
          </a:ln>
          <a:effectLst xmlns:a="http://schemas.openxmlformats.org/drawingml/2006/main"/>
        </cdr:spPr>
      </cdr:cxnSp>
      <cdr:sp macro="" textlink="">
        <cdr:nvSpPr>
          <cdr:cNvPr id="6" name="TextBox 1">
            <a:extLst xmlns:a="http://schemas.openxmlformats.org/drawingml/2006/main">
              <a:ext uri="{FF2B5EF4-FFF2-40B4-BE49-F238E27FC236}">
                <a16:creationId xmlns:a16="http://schemas.microsoft.com/office/drawing/2014/main" id="{D5D068A3-BCBF-3F1A-9FDE-44369782A913}"/>
              </a:ext>
            </a:extLst>
          </cdr:cNvPr>
          <cdr:cNvSpPr txBox="1"/>
        </cdr:nvSpPr>
        <cdr:spPr>
          <a:xfrm xmlns:a="http://schemas.openxmlformats.org/drawingml/2006/main">
            <a:off x="5629306" y="1268885"/>
            <a:ext cx="2736830" cy="28448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a:r>
              <a:rPr lang="en-US" sz="1100" i="1" kern="0" dirty="0">
                <a:solidFill>
                  <a:srgbClr val="C00000"/>
                </a:solidFill>
              </a:rPr>
              <a:t>Fall of </a:t>
            </a:r>
            <a:r>
              <a:rPr lang="en-US" i="1" dirty="0">
                <a:solidFill>
                  <a:srgbClr val="C00000"/>
                </a:solidFill>
              </a:rPr>
              <a:t>0.5</a:t>
            </a:r>
            <a:r>
              <a:rPr lang="en-US" sz="1100" i="1" kern="0" dirty="0">
                <a:solidFill>
                  <a:srgbClr val="C00000"/>
                </a:solidFill>
              </a:rPr>
              <a:t>% over tenure of 6 years.</a:t>
            </a:r>
          </a:p>
        </cdr:txBody>
      </cdr:sp>
    </cdr:grp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883B9BE9-7DEF-488D-9519-C233425D263B}" type="datetimeFigureOut">
              <a:rPr lang="en-IN" smtClean="0"/>
              <a:t>14-12-2024</a:t>
            </a:fld>
            <a:endParaRPr lang="en-IN"/>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BDDCF2A1-6E3C-4C09-804D-397D00F2CD00}" type="slidenum">
              <a:rPr lang="en-IN" smtClean="0"/>
              <a:t>‹#›</a:t>
            </a:fld>
            <a:endParaRPr lang="en-IN"/>
          </a:p>
        </p:txBody>
      </p:sp>
    </p:spTree>
    <p:extLst>
      <p:ext uri="{BB962C8B-B14F-4D97-AF65-F5344CB8AC3E}">
        <p14:creationId xmlns:p14="http://schemas.microsoft.com/office/powerpoint/2010/main" val="993040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9375" y="739775"/>
            <a:ext cx="6577013" cy="3700463"/>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16614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5FE61-8C4D-F4D7-6166-AFE707428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E845F-20AE-4F65-9E85-9A4BDF5462D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0CAE611A-0183-FA4A-A90C-0DC917E5439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D07CFAD5-F79F-E7D5-4100-568633FF3CD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45C973E-3480-81F1-9E87-3B42D6707CE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145896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5FE61-8C4D-F4D7-6166-AFE707428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E845F-20AE-4F65-9E85-9A4BDF5462D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0CAE611A-0183-FA4A-A90C-0DC917E54391}"/>
              </a:ext>
            </a:extLst>
          </p:cNvPr>
          <p:cNvSpPr>
            <a:spLocks noGrp="1"/>
          </p:cNvSpPr>
          <p:nvPr>
            <p:ph type="body" idx="1"/>
          </p:nvPr>
        </p:nvSpPr>
        <p:spPr/>
        <p:txBody>
          <a:bodyPr/>
          <a:lstStyle/>
          <a:p>
            <a:pPr lvl="1">
              <a:buFont typeface="Wingdings" panose="05000000000000000000" pitchFamily="2" charset="2"/>
              <a:buChar char="Ø"/>
            </a:pPr>
            <a:r>
              <a:rPr lang="en-US" sz="1800" dirty="0"/>
              <a:t>Characteristics of Equity</a:t>
            </a:r>
          </a:p>
          <a:p>
            <a:pPr lvl="2">
              <a:buFont typeface="Wingdings" panose="05000000000000000000" pitchFamily="2" charset="2"/>
              <a:buChar char="Ø"/>
            </a:pPr>
            <a:r>
              <a:rPr lang="en-US" sz="1400" dirty="0"/>
              <a:t>Returns may be volatile particularly over short term, though there may be longer term</a:t>
            </a:r>
          </a:p>
          <a:p>
            <a:pPr marL="914400" lvl="2" indent="0">
              <a:buNone/>
            </a:pPr>
            <a:r>
              <a:rPr lang="en-US" sz="1400" dirty="0"/>
              <a:t>(expectation of) higher overall returns than fixed interest assets</a:t>
            </a:r>
          </a:p>
          <a:p>
            <a:pPr lvl="2">
              <a:buFont typeface="Wingdings" panose="05000000000000000000" pitchFamily="2" charset="2"/>
              <a:buChar char="Ø"/>
            </a:pPr>
            <a:r>
              <a:rPr lang="en-US" sz="1400" dirty="0"/>
              <a:t>High or Low - Returns are not guaranteed</a:t>
            </a:r>
          </a:p>
          <a:p>
            <a:pPr lvl="2">
              <a:buFont typeface="Wingdings" panose="05000000000000000000" pitchFamily="2" charset="2"/>
              <a:buChar char="Ø"/>
            </a:pPr>
            <a:r>
              <a:rPr lang="en-US" sz="1400" dirty="0"/>
              <a:t>Risk of loss of capital/invested value</a:t>
            </a:r>
          </a:p>
          <a:p>
            <a:pPr lvl="2">
              <a:buFont typeface="Wingdings" panose="05000000000000000000" pitchFamily="2" charset="2"/>
              <a:buChar char="Ø"/>
            </a:pPr>
            <a:r>
              <a:rPr lang="en-US" sz="1400" dirty="0"/>
              <a:t>No specific duration/tenor of equity investments and is subject to fund manager discretion</a:t>
            </a:r>
          </a:p>
          <a:p>
            <a:pPr lvl="2">
              <a:buFont typeface="Wingdings" panose="05000000000000000000" pitchFamily="2" charset="2"/>
              <a:buChar char="Ø"/>
            </a:pPr>
            <a:endParaRPr lang="en-US" sz="1400" dirty="0"/>
          </a:p>
          <a:p>
            <a:pPr lvl="2">
              <a:buFont typeface="Wingdings" panose="05000000000000000000" pitchFamily="2" charset="2"/>
              <a:buChar char="Ø"/>
            </a:pPr>
            <a:endParaRPr lang="en-US" sz="1400" dirty="0"/>
          </a:p>
          <a:p>
            <a:pPr lvl="1" algn="just">
              <a:buFont typeface="Wingdings" panose="05000000000000000000" pitchFamily="2" charset="2"/>
              <a:buChar char="Ø"/>
            </a:pPr>
            <a:r>
              <a:rPr lang="en-US" sz="1600" dirty="0"/>
              <a:t>Most importantly, such products inherently have a mismatched asset liability position due to the reinvestment risk associated with future premiums. An investment strategy involving equities further worsens the asset liability mismatch. Quite obviously, such a mismatch brings several issues to the fore:</a:t>
            </a:r>
          </a:p>
          <a:p>
            <a:pPr lvl="2" algn="just">
              <a:buFont typeface="Wingdings" panose="05000000000000000000" pitchFamily="2" charset="2"/>
              <a:buChar char="Ø"/>
            </a:pPr>
            <a:r>
              <a:rPr lang="en-US" sz="1400" dirty="0"/>
              <a:t>Earnings volatility from one year to another depending on equity performance (realized gains) during the year</a:t>
            </a:r>
          </a:p>
          <a:p>
            <a:pPr lvl="2" algn="just">
              <a:buFont typeface="Wingdings" panose="05000000000000000000" pitchFamily="2" charset="2"/>
              <a:buChar char="Ø"/>
            </a:pPr>
            <a:r>
              <a:rPr lang="en-US" sz="1400" dirty="0"/>
              <a:t>Solvency ratio volatility that would stem from earnings volatility</a:t>
            </a:r>
          </a:p>
          <a:p>
            <a:pPr lvl="2" algn="just">
              <a:buFont typeface="Wingdings" panose="05000000000000000000" pitchFamily="2" charset="2"/>
              <a:buChar char="Ø"/>
            </a:pPr>
            <a:endParaRPr lang="en-US" sz="1400" dirty="0"/>
          </a:p>
          <a:p>
            <a:pPr marL="914400" marR="0" lvl="2"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1400" dirty="0"/>
              <a:t>The ALM mismatch is, thus, also a function of quality of stocks selected and the horizon for stock to be held.</a:t>
            </a:r>
          </a:p>
          <a:p>
            <a:pPr lvl="2" algn="just">
              <a:buFont typeface="Wingdings" panose="05000000000000000000" pitchFamily="2" charset="2"/>
              <a:buChar char="Ø"/>
            </a:pPr>
            <a:endParaRPr lang="en-US" sz="1400" dirty="0"/>
          </a:p>
          <a:p>
            <a:pPr lvl="2">
              <a:buFont typeface="Wingdings" panose="05000000000000000000" pitchFamily="2" charset="2"/>
              <a:buChar char="Ø"/>
            </a:pPr>
            <a:endParaRPr lang="en-US" sz="1400" dirty="0"/>
          </a:p>
        </p:txBody>
      </p:sp>
      <p:sp>
        <p:nvSpPr>
          <p:cNvPr id="4" name="Slide Number Placeholder 3">
            <a:extLst>
              <a:ext uri="{FF2B5EF4-FFF2-40B4-BE49-F238E27FC236}">
                <a16:creationId xmlns:a16="http://schemas.microsoft.com/office/drawing/2014/main" id="{D07CFAD5-F79F-E7D5-4100-568633FF3CD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45C973E-3480-81F1-9E87-3B42D6707CE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818668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5FE61-8C4D-F4D7-6166-AFE707428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E845F-20AE-4F65-9E85-9A4BDF5462D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0CAE611A-0183-FA4A-A90C-0DC917E5439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Further, there is asymmetry in calculation of ASM with regards to equity investment. Note that ASM falls when equity market value falls, but ASM do not increase when equity market value increase. The gain or loss is checked at an aggregate level of total FVCA. Thus, any gains in equity is capped to 0 in FVCA, whereas any losses in equity (i.e. if FVCA is negative), such losses need to be allowed for, for reduction of ASM</a:t>
            </a:r>
          </a:p>
          <a:p>
            <a:endParaRPr lang="en-US" dirty="0"/>
          </a:p>
          <a:p>
            <a:pPr lvl="1" algn="just">
              <a:buFont typeface="Wingdings" panose="05000000000000000000" pitchFamily="2" charset="2"/>
              <a:buChar char="Ø"/>
            </a:pPr>
            <a:r>
              <a:rPr lang="en-US" sz="1800" dirty="0"/>
              <a:t>Valuation rate of interest is based on current portfolio yield and new money yield </a:t>
            </a:r>
            <a:r>
              <a:rPr lang="en-US" sz="1800" dirty="0">
                <a:solidFill>
                  <a:srgbClr val="FF0000"/>
                </a:solidFill>
              </a:rPr>
              <a:t>expected on sums to be invested in future</a:t>
            </a:r>
            <a:r>
              <a:rPr lang="en-US" sz="1800" dirty="0"/>
              <a:t>; adjusted for MAD</a:t>
            </a:r>
          </a:p>
          <a:p>
            <a:pPr lvl="1" algn="just">
              <a:buFont typeface="Wingdings" panose="05000000000000000000" pitchFamily="2" charset="2"/>
              <a:buChar char="Ø"/>
            </a:pPr>
            <a:r>
              <a:rPr lang="en-US" sz="1800" dirty="0"/>
              <a:t>The assumed yield on equities might either be higher than risk free rate to allow for risk adjusted yield given expectation of higher returns, or; </a:t>
            </a:r>
          </a:p>
          <a:p>
            <a:pPr marL="722313" lvl="1" indent="0" algn="just">
              <a:buNone/>
            </a:pPr>
            <a:r>
              <a:rPr lang="en-US" sz="1800" dirty="0"/>
              <a:t>lower than risk free rate to allow for excess volatility in income including principal repayment as well as expectation of lower return.</a:t>
            </a:r>
          </a:p>
          <a:p>
            <a:pPr lvl="1" algn="just">
              <a:buFont typeface="Wingdings" panose="05000000000000000000" pitchFamily="2" charset="2"/>
              <a:buChar char="Ø"/>
            </a:pPr>
            <a:r>
              <a:rPr lang="en-US" sz="1800" dirty="0"/>
              <a:t>Thus, discount rate used in reserving may need to be adjusted to reflect the asset mix for equity, depending upon:</a:t>
            </a:r>
          </a:p>
          <a:p>
            <a:pPr lvl="2" algn="just">
              <a:buFont typeface="Wingdings" panose="05000000000000000000" pitchFamily="2" charset="2"/>
              <a:buChar char="Ø"/>
            </a:pPr>
            <a:r>
              <a:rPr lang="en-US" sz="1600" dirty="0"/>
              <a:t>Time horizon</a:t>
            </a:r>
          </a:p>
          <a:p>
            <a:pPr lvl="2" algn="just">
              <a:buFont typeface="Wingdings" panose="05000000000000000000" pitchFamily="2" charset="2"/>
              <a:buChar char="Ø"/>
            </a:pPr>
            <a:r>
              <a:rPr lang="en-US" sz="1600" dirty="0"/>
              <a:t>Past performance</a:t>
            </a:r>
          </a:p>
          <a:p>
            <a:pPr lvl="2" algn="just">
              <a:buFont typeface="Wingdings" panose="05000000000000000000" pitchFamily="2" charset="2"/>
              <a:buChar char="Ø"/>
            </a:pPr>
            <a:r>
              <a:rPr lang="en-US" sz="1600" dirty="0"/>
              <a:t>General Market performance</a:t>
            </a:r>
          </a:p>
          <a:p>
            <a:pPr lvl="2" algn="just">
              <a:buFont typeface="Wingdings" panose="05000000000000000000" pitchFamily="2" charset="2"/>
              <a:buChar char="Ø"/>
            </a:pPr>
            <a:r>
              <a:rPr lang="en-US" sz="1600" dirty="0"/>
              <a:t>Future Outlook</a:t>
            </a:r>
            <a:endParaRPr lang="en-US" sz="1800" dirty="0"/>
          </a:p>
          <a:p>
            <a:endParaRPr lang="en-IN" dirty="0"/>
          </a:p>
        </p:txBody>
      </p:sp>
      <p:sp>
        <p:nvSpPr>
          <p:cNvPr id="4" name="Slide Number Placeholder 3">
            <a:extLst>
              <a:ext uri="{FF2B5EF4-FFF2-40B4-BE49-F238E27FC236}">
                <a16:creationId xmlns:a16="http://schemas.microsoft.com/office/drawing/2014/main" id="{D07CFAD5-F79F-E7D5-4100-568633FF3CD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45C973E-3480-81F1-9E87-3B42D6707CE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264998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5FE61-8C4D-F4D7-6166-AFE707428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E845F-20AE-4F65-9E85-9A4BDF5462D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0CAE611A-0183-FA4A-A90C-0DC917E54391}"/>
              </a:ext>
            </a:extLst>
          </p:cNvPr>
          <p:cNvSpPr>
            <a:spLocks noGrp="1"/>
          </p:cNvSpPr>
          <p:nvPr>
            <p:ph type="body" idx="1"/>
          </p:nvPr>
        </p:nvSpPr>
        <p:spPr/>
        <p:txBody>
          <a:bodyPr/>
          <a:lstStyle/>
          <a:p>
            <a:r>
              <a:rPr lang="en-US" sz="1200" dirty="0"/>
              <a:t>Thus, any unrealized gains in equities do not impact the P&amp;L unless realized.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Profits might be depressed as dividend yields are typically lower than corresponding fixed interest coupons. </a:t>
            </a:r>
          </a:p>
          <a:p>
            <a:endParaRPr lang="en-IN" dirty="0"/>
          </a:p>
        </p:txBody>
      </p:sp>
      <p:sp>
        <p:nvSpPr>
          <p:cNvPr id="4" name="Slide Number Placeholder 3">
            <a:extLst>
              <a:ext uri="{FF2B5EF4-FFF2-40B4-BE49-F238E27FC236}">
                <a16:creationId xmlns:a16="http://schemas.microsoft.com/office/drawing/2014/main" id="{D07CFAD5-F79F-E7D5-4100-568633FF3CD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45C973E-3480-81F1-9E87-3B42D6707CE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658525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5FE61-8C4D-F4D7-6166-AFE707428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E845F-20AE-4F65-9E85-9A4BDF5462D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0CAE611A-0183-FA4A-A90C-0DC917E5439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CMO's proposal to increase equity investments in the fund would reduce the company’s embedded value sensitivity to interest rate changes. However, it would increase the equity market sensitivity.  </a:t>
            </a:r>
          </a:p>
          <a:p>
            <a:endParaRPr lang="en-IN" dirty="0"/>
          </a:p>
        </p:txBody>
      </p:sp>
      <p:sp>
        <p:nvSpPr>
          <p:cNvPr id="4" name="Slide Number Placeholder 3">
            <a:extLst>
              <a:ext uri="{FF2B5EF4-FFF2-40B4-BE49-F238E27FC236}">
                <a16:creationId xmlns:a16="http://schemas.microsoft.com/office/drawing/2014/main" id="{D07CFAD5-F79F-E7D5-4100-568633FF3CD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45C973E-3480-81F1-9E87-3B42D6707CE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111242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5FE61-8C4D-F4D7-6166-AFE707428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E845F-20AE-4F65-9E85-9A4BDF5462D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0CAE611A-0183-FA4A-A90C-0DC917E5439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D07CFAD5-F79F-E7D5-4100-568633FF3CD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45C973E-3480-81F1-9E87-3B42D6707CE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7254552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452D7-A75B-C311-95E6-DA9B41CFB6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904E20-BF9B-C2E6-A7EC-C19928949E3D}"/>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BE80FB23-E1B1-430F-2C8B-A830AF65E17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39B590AD-E201-1E8B-9189-F80FAB33F77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87A596DE-4D0B-1644-941B-9F76E1F42AE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1</a:t>
            </a:r>
          </a:p>
        </p:txBody>
      </p:sp>
    </p:spTree>
    <p:extLst>
      <p:ext uri="{BB962C8B-B14F-4D97-AF65-F5344CB8AC3E}">
        <p14:creationId xmlns:p14="http://schemas.microsoft.com/office/powerpoint/2010/main" val="2784648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5FE61-8C4D-F4D7-6166-AFE707428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E845F-20AE-4F65-9E85-9A4BDF5462D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0CAE611A-0183-FA4A-A90C-0DC917E5439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D07CFAD5-F79F-E7D5-4100-568633FF3CD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45C973E-3480-81F1-9E87-3B42D6707CE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7388145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5FE61-8C4D-F4D7-6166-AFE707428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E845F-20AE-4F65-9E85-9A4BDF5462D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0CAE611A-0183-FA4A-A90C-0DC917E5439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D07CFAD5-F79F-E7D5-4100-568633FF3CDE}"/>
              </a:ext>
            </a:extLst>
          </p:cNvPr>
          <p:cNvSpPr>
            <a:spLocks noGrp="1"/>
          </p:cNvSpPr>
          <p:nvPr>
            <p:ph type="sldNum" sz="quarter" idx="10"/>
          </p:nvPr>
        </p:nvSpPr>
        <p:spPr/>
        <p:txBody>
          <a:bodyPr/>
          <a:lstStyle/>
          <a:p>
            <a:fld id="{6963E7AC-6455-4A0F-B654-220C7D7B7B8D}" type="slidenum">
              <a:rPr lang="en-US" smtClean="0"/>
              <a:pPr/>
              <a:t>25</a:t>
            </a:fld>
            <a:endParaRPr lang="en-US"/>
          </a:p>
        </p:txBody>
      </p:sp>
      <p:sp>
        <p:nvSpPr>
          <p:cNvPr id="5" name="Footer Placeholder 4">
            <a:extLst>
              <a:ext uri="{FF2B5EF4-FFF2-40B4-BE49-F238E27FC236}">
                <a16:creationId xmlns:a16="http://schemas.microsoft.com/office/drawing/2014/main" id="{D45C973E-3480-81F1-9E87-3B42D6707CE4}"/>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075890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FC732-F043-BABE-2B2D-B585D6D4BE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9B436B-A802-885A-EBCC-107129842A3A}"/>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5450B0CF-5B4C-A0F5-BF30-CADC7FEFE4C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464F947-0089-E63B-B5A1-4DCE879C76C8}"/>
              </a:ext>
            </a:extLst>
          </p:cNvPr>
          <p:cNvSpPr>
            <a:spLocks noGrp="1"/>
          </p:cNvSpPr>
          <p:nvPr>
            <p:ph type="sldNum" sz="quarter" idx="10"/>
          </p:nvPr>
        </p:nvSpPr>
        <p:spPr/>
        <p:txBody>
          <a:bodyPr/>
          <a:lstStyle/>
          <a:p>
            <a:fld id="{6963E7AC-6455-4A0F-B654-220C7D7B7B8D}" type="slidenum">
              <a:rPr lang="en-US" smtClean="0"/>
              <a:pPr/>
              <a:t>26</a:t>
            </a:fld>
            <a:endParaRPr lang="en-US"/>
          </a:p>
        </p:txBody>
      </p:sp>
      <p:sp>
        <p:nvSpPr>
          <p:cNvPr id="5" name="Footer Placeholder 4">
            <a:extLst>
              <a:ext uri="{FF2B5EF4-FFF2-40B4-BE49-F238E27FC236}">
                <a16:creationId xmlns:a16="http://schemas.microsoft.com/office/drawing/2014/main" id="{AAB5AC0D-2724-8CB6-11AF-5F3042F7F67C}"/>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570825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9375" y="739775"/>
            <a:ext cx="6577013" cy="3700463"/>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0664433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7BD39-B0CD-E95B-1FD0-32E30356BB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45F8B3-0C11-52D7-92B3-349B33C0E8E2}"/>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EA89F404-64F5-C4DE-2EA2-FF28DBB4E2DE}"/>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5CAFFBAC-E49A-62AA-13F6-ABC52B57F191}"/>
              </a:ext>
            </a:extLst>
          </p:cNvPr>
          <p:cNvSpPr>
            <a:spLocks noGrp="1"/>
          </p:cNvSpPr>
          <p:nvPr>
            <p:ph type="sldNum" sz="quarter" idx="10"/>
          </p:nvPr>
        </p:nvSpPr>
        <p:spPr/>
        <p:txBody>
          <a:bodyPr/>
          <a:lstStyle/>
          <a:p>
            <a:fld id="{6963E7AC-6455-4A0F-B654-220C7D7B7B8D}" type="slidenum">
              <a:rPr lang="en-US" smtClean="0"/>
              <a:pPr/>
              <a:t>27</a:t>
            </a:fld>
            <a:endParaRPr lang="en-US"/>
          </a:p>
        </p:txBody>
      </p:sp>
      <p:sp>
        <p:nvSpPr>
          <p:cNvPr id="5" name="Footer Placeholder 4">
            <a:extLst>
              <a:ext uri="{FF2B5EF4-FFF2-40B4-BE49-F238E27FC236}">
                <a16:creationId xmlns:a16="http://schemas.microsoft.com/office/drawing/2014/main" id="{686C15F6-AD97-2103-FA26-C95E423A804A}"/>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297744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66965-A461-3AF9-004F-641F410AB4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DF257B-F5B9-E253-317B-8E91D6DAEEED}"/>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5C916385-4522-3AC0-7B55-450A86FB01A6}"/>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454DE0A6-F8AB-62E8-7BB5-0515D485BE36}"/>
              </a:ext>
            </a:extLst>
          </p:cNvPr>
          <p:cNvSpPr>
            <a:spLocks noGrp="1"/>
          </p:cNvSpPr>
          <p:nvPr>
            <p:ph type="sldNum" sz="quarter" idx="10"/>
          </p:nvPr>
        </p:nvSpPr>
        <p:spPr/>
        <p:txBody>
          <a:bodyPr/>
          <a:lstStyle/>
          <a:p>
            <a:fld id="{6963E7AC-6455-4A0F-B654-220C7D7B7B8D}" type="slidenum">
              <a:rPr lang="en-US" smtClean="0"/>
              <a:pPr/>
              <a:t>28</a:t>
            </a:fld>
            <a:endParaRPr lang="en-US"/>
          </a:p>
        </p:txBody>
      </p:sp>
      <p:sp>
        <p:nvSpPr>
          <p:cNvPr id="5" name="Footer Placeholder 4">
            <a:extLst>
              <a:ext uri="{FF2B5EF4-FFF2-40B4-BE49-F238E27FC236}">
                <a16:creationId xmlns:a16="http://schemas.microsoft.com/office/drawing/2014/main" id="{20CE82F1-7F6B-1CF4-995E-80D6100B4C97}"/>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546499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5CE2F-C673-D117-E48B-5EB3C248B3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703A76-B6CE-2387-2127-F2109054FE42}"/>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D4057798-2014-A4BA-D1BE-8BF7F80A708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B099B2AC-3960-9A05-DD29-F304BCEC0093}"/>
              </a:ext>
            </a:extLst>
          </p:cNvPr>
          <p:cNvSpPr>
            <a:spLocks noGrp="1"/>
          </p:cNvSpPr>
          <p:nvPr>
            <p:ph type="sldNum" sz="quarter" idx="10"/>
          </p:nvPr>
        </p:nvSpPr>
        <p:spPr/>
        <p:txBody>
          <a:bodyPr/>
          <a:lstStyle/>
          <a:p>
            <a:fld id="{6963E7AC-6455-4A0F-B654-220C7D7B7B8D}" type="slidenum">
              <a:rPr lang="en-US" smtClean="0"/>
              <a:pPr/>
              <a:t>29</a:t>
            </a:fld>
            <a:endParaRPr lang="en-US"/>
          </a:p>
        </p:txBody>
      </p:sp>
      <p:sp>
        <p:nvSpPr>
          <p:cNvPr id="5" name="Footer Placeholder 4">
            <a:extLst>
              <a:ext uri="{FF2B5EF4-FFF2-40B4-BE49-F238E27FC236}">
                <a16:creationId xmlns:a16="http://schemas.microsoft.com/office/drawing/2014/main" id="{0CEE5C8A-FCE4-2590-DCF9-0475760092CD}"/>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6806857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F7A9C-7FD2-DC37-5F99-E8D35EDEDE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7CA025-029D-ABFD-0716-5B5E1E6AEF96}"/>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17105D41-D34A-DC0D-31B8-EFDE6AFA1FF5}"/>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4A5297DC-E967-1C4A-08F5-E7E1A8E7A84A}"/>
              </a:ext>
            </a:extLst>
          </p:cNvPr>
          <p:cNvSpPr>
            <a:spLocks noGrp="1"/>
          </p:cNvSpPr>
          <p:nvPr>
            <p:ph type="sldNum" sz="quarter" idx="10"/>
          </p:nvPr>
        </p:nvSpPr>
        <p:spPr/>
        <p:txBody>
          <a:bodyPr/>
          <a:lstStyle/>
          <a:p>
            <a:fld id="{6963E7AC-6455-4A0F-B654-220C7D7B7B8D}" type="slidenum">
              <a:rPr lang="en-US" smtClean="0"/>
              <a:pPr/>
              <a:t>31</a:t>
            </a:fld>
            <a:endParaRPr lang="en-US"/>
          </a:p>
        </p:txBody>
      </p:sp>
      <p:sp>
        <p:nvSpPr>
          <p:cNvPr id="5" name="Footer Placeholder 4">
            <a:extLst>
              <a:ext uri="{FF2B5EF4-FFF2-40B4-BE49-F238E27FC236}">
                <a16:creationId xmlns:a16="http://schemas.microsoft.com/office/drawing/2014/main" id="{1AD645FB-5062-179A-14C5-63A0711E24FE}"/>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1777674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C955C-5955-9568-DABC-84CC020B97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975DB1-8AD9-B070-24D4-16AB34F4F9CE}"/>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34A39968-EE6A-F9EB-ED24-3131C65EEF87}"/>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AF272B6-0F47-3BB2-764A-8FCD81523549}"/>
              </a:ext>
            </a:extLst>
          </p:cNvPr>
          <p:cNvSpPr>
            <a:spLocks noGrp="1"/>
          </p:cNvSpPr>
          <p:nvPr>
            <p:ph type="sldNum" sz="quarter" idx="10"/>
          </p:nvPr>
        </p:nvSpPr>
        <p:spPr/>
        <p:txBody>
          <a:bodyPr/>
          <a:lstStyle/>
          <a:p>
            <a:fld id="{6963E7AC-6455-4A0F-B654-220C7D7B7B8D}" type="slidenum">
              <a:rPr lang="en-US" smtClean="0"/>
              <a:pPr/>
              <a:t>32</a:t>
            </a:fld>
            <a:endParaRPr lang="en-US"/>
          </a:p>
        </p:txBody>
      </p:sp>
      <p:sp>
        <p:nvSpPr>
          <p:cNvPr id="5" name="Footer Placeholder 4">
            <a:extLst>
              <a:ext uri="{FF2B5EF4-FFF2-40B4-BE49-F238E27FC236}">
                <a16:creationId xmlns:a16="http://schemas.microsoft.com/office/drawing/2014/main" id="{B3EBEB26-EB40-7577-483F-4B7EA175C78C}"/>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1510429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6A455-E09A-177F-1823-F811DDBF67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03EB05-AEAF-22AB-E659-611B0A1E578C}"/>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3DC73748-3FE5-4469-A5FF-C98BF2504D4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90504D00-BBF1-A192-D98D-E8BA37813057}"/>
              </a:ext>
            </a:extLst>
          </p:cNvPr>
          <p:cNvSpPr>
            <a:spLocks noGrp="1"/>
          </p:cNvSpPr>
          <p:nvPr>
            <p:ph type="sldNum" sz="quarter" idx="10"/>
          </p:nvPr>
        </p:nvSpPr>
        <p:spPr/>
        <p:txBody>
          <a:bodyPr/>
          <a:lstStyle/>
          <a:p>
            <a:fld id="{6963E7AC-6455-4A0F-B654-220C7D7B7B8D}" type="slidenum">
              <a:rPr lang="en-US" smtClean="0"/>
              <a:pPr/>
              <a:t>33</a:t>
            </a:fld>
            <a:endParaRPr lang="en-US"/>
          </a:p>
        </p:txBody>
      </p:sp>
      <p:sp>
        <p:nvSpPr>
          <p:cNvPr id="5" name="Footer Placeholder 4">
            <a:extLst>
              <a:ext uri="{FF2B5EF4-FFF2-40B4-BE49-F238E27FC236}">
                <a16:creationId xmlns:a16="http://schemas.microsoft.com/office/drawing/2014/main" id="{0B8B922F-4EAE-C25B-CF74-F02B2601D285}"/>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0677279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B2B1E-7FBC-474B-6858-165B159CA4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564250-196A-E07C-4A0C-4F7B49721B0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85F159D8-90AC-F096-E421-0237C37EBBBA}"/>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E56D2D21-B624-8A60-6F0C-9A2D3F159F1D}"/>
              </a:ext>
            </a:extLst>
          </p:cNvPr>
          <p:cNvSpPr>
            <a:spLocks noGrp="1"/>
          </p:cNvSpPr>
          <p:nvPr>
            <p:ph type="sldNum" sz="quarter" idx="10"/>
          </p:nvPr>
        </p:nvSpPr>
        <p:spPr/>
        <p:txBody>
          <a:bodyPr/>
          <a:lstStyle/>
          <a:p>
            <a:fld id="{6963E7AC-6455-4A0F-B654-220C7D7B7B8D}" type="slidenum">
              <a:rPr lang="en-US" smtClean="0"/>
              <a:pPr/>
              <a:t>34</a:t>
            </a:fld>
            <a:endParaRPr lang="en-US"/>
          </a:p>
        </p:txBody>
      </p:sp>
      <p:sp>
        <p:nvSpPr>
          <p:cNvPr id="5" name="Footer Placeholder 4">
            <a:extLst>
              <a:ext uri="{FF2B5EF4-FFF2-40B4-BE49-F238E27FC236}">
                <a16:creationId xmlns:a16="http://schemas.microsoft.com/office/drawing/2014/main" id="{3E538B18-6123-876A-A2C9-0357BF330F15}"/>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2537092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7C8F3-ED57-1F23-D257-0280DABDBC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607AB9-A157-4518-4E32-F7F9FC724A07}"/>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3A32AC46-F24A-C62A-CCC3-C0402916B558}"/>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5E6F9DF6-6AAA-1F00-4DD7-399619F5A39C}"/>
              </a:ext>
            </a:extLst>
          </p:cNvPr>
          <p:cNvSpPr>
            <a:spLocks noGrp="1"/>
          </p:cNvSpPr>
          <p:nvPr>
            <p:ph type="sldNum" sz="quarter" idx="10"/>
          </p:nvPr>
        </p:nvSpPr>
        <p:spPr/>
        <p:txBody>
          <a:bodyPr/>
          <a:lstStyle/>
          <a:p>
            <a:fld id="{6963E7AC-6455-4A0F-B654-220C7D7B7B8D}" type="slidenum">
              <a:rPr lang="en-US" smtClean="0"/>
              <a:pPr/>
              <a:t>35</a:t>
            </a:fld>
            <a:endParaRPr lang="en-US"/>
          </a:p>
        </p:txBody>
      </p:sp>
      <p:sp>
        <p:nvSpPr>
          <p:cNvPr id="5" name="Footer Placeholder 4">
            <a:extLst>
              <a:ext uri="{FF2B5EF4-FFF2-40B4-BE49-F238E27FC236}">
                <a16:creationId xmlns:a16="http://schemas.microsoft.com/office/drawing/2014/main" id="{BE513E12-787D-B793-5C9A-F604FBD81C3B}"/>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6505171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7289E2-627F-5F02-89F3-7938872616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24EDEE-17D3-8831-D9BD-C020A7EFA3DB}"/>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FC087BAC-D27D-879A-DCB7-FDF8642F669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DAA07DA8-32DC-638D-97A0-3C94D3FF6F68}"/>
              </a:ext>
            </a:extLst>
          </p:cNvPr>
          <p:cNvSpPr>
            <a:spLocks noGrp="1"/>
          </p:cNvSpPr>
          <p:nvPr>
            <p:ph type="sldNum" sz="quarter" idx="10"/>
          </p:nvPr>
        </p:nvSpPr>
        <p:spPr/>
        <p:txBody>
          <a:bodyPr/>
          <a:lstStyle/>
          <a:p>
            <a:fld id="{6963E7AC-6455-4A0F-B654-220C7D7B7B8D}" type="slidenum">
              <a:rPr lang="en-US" smtClean="0"/>
              <a:pPr/>
              <a:t>36</a:t>
            </a:fld>
            <a:endParaRPr lang="en-US"/>
          </a:p>
        </p:txBody>
      </p:sp>
      <p:sp>
        <p:nvSpPr>
          <p:cNvPr id="5" name="Footer Placeholder 4">
            <a:extLst>
              <a:ext uri="{FF2B5EF4-FFF2-40B4-BE49-F238E27FC236}">
                <a16:creationId xmlns:a16="http://schemas.microsoft.com/office/drawing/2014/main" id="{5A5D0921-92B5-5D3B-0FB3-88C06B97103F}"/>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890124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9375" y="739775"/>
            <a:ext cx="6577013" cy="3700463"/>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6890279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9375" y="739775"/>
            <a:ext cx="6577013" cy="3700463"/>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193033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5FE61-8C4D-F4D7-6166-AFE707428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E845F-20AE-4F65-9E85-9A4BDF5462D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0CAE611A-0183-FA4A-A90C-0DC917E5439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D07CFAD5-F79F-E7D5-4100-568633FF3CD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45C973E-3480-81F1-9E87-3B42D6707CE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919344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5FE61-8C4D-F4D7-6166-AFE707428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E845F-20AE-4F65-9E85-9A4BDF5462D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0CAE611A-0183-FA4A-A90C-0DC917E5439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D07CFAD5-F79F-E7D5-4100-568633FF3CD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45C973E-3480-81F1-9E87-3B42D6707CE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41206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C8DEC-CFDF-46FD-4B6C-DACE90C178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1183A7-E0D2-5A1A-2EA7-8A1FE0FD4013}"/>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BBB55BB6-DE37-94BC-BC64-344233B780FF}"/>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F557053-ABC8-0DC4-6F50-56266EB4E3E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0553E51-C8AB-D658-82B9-5EC782889151}"/>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1</a:t>
            </a:r>
          </a:p>
        </p:txBody>
      </p:sp>
    </p:spTree>
    <p:extLst>
      <p:ext uri="{BB962C8B-B14F-4D97-AF65-F5344CB8AC3E}">
        <p14:creationId xmlns:p14="http://schemas.microsoft.com/office/powerpoint/2010/main" val="3722071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5FE61-8C4D-F4D7-6166-AFE707428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E845F-20AE-4F65-9E85-9A4BDF5462D9}"/>
              </a:ext>
            </a:extLst>
          </p:cNvPr>
          <p:cNvSpPr>
            <a:spLocks noGrp="1" noRot="1" noChangeAspect="1"/>
          </p:cNvSpPr>
          <p:nvPr>
            <p:ph type="sldImg"/>
          </p:nvPr>
        </p:nvSpPr>
        <p:spPr>
          <a:xfrm>
            <a:off x="79375" y="739775"/>
            <a:ext cx="6577013" cy="3700463"/>
          </a:xfrm>
        </p:spPr>
      </p:sp>
      <p:sp>
        <p:nvSpPr>
          <p:cNvPr id="3" name="Notes Placeholder 2">
            <a:extLst>
              <a:ext uri="{FF2B5EF4-FFF2-40B4-BE49-F238E27FC236}">
                <a16:creationId xmlns:a16="http://schemas.microsoft.com/office/drawing/2014/main" id="{0CAE611A-0183-FA4A-A90C-0DC917E5439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Depending on level of free assets and risk appetite, insurer can take the risk of mismatching assets</a:t>
            </a:r>
          </a:p>
          <a:p>
            <a:endParaRPr lang="en-IN" dirty="0"/>
          </a:p>
        </p:txBody>
      </p:sp>
      <p:sp>
        <p:nvSpPr>
          <p:cNvPr id="4" name="Slide Number Placeholder 3">
            <a:extLst>
              <a:ext uri="{FF2B5EF4-FFF2-40B4-BE49-F238E27FC236}">
                <a16:creationId xmlns:a16="http://schemas.microsoft.com/office/drawing/2014/main" id="{D07CFAD5-F79F-E7D5-4100-568633FF3CD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45C973E-3480-81F1-9E87-3B42D6707CE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575431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1616A-B350-4777-DDA9-EC6D1A4A9B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9FF23B-EFEE-1459-A171-677D109D366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E0B61F1-AE2A-BD55-2793-E89393937B38}"/>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E146BE9E-77C4-437C-4FFF-DAA3F1D3DB0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1C78E5E-D337-94B3-046F-67E3EF5F4C80}"/>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1</a:t>
            </a:r>
          </a:p>
        </p:txBody>
      </p:sp>
    </p:spTree>
    <p:extLst>
      <p:ext uri="{BB962C8B-B14F-4D97-AF65-F5344CB8AC3E}">
        <p14:creationId xmlns:p14="http://schemas.microsoft.com/office/powerpoint/2010/main" val="1974773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279DE1F-5E27-4B45-9D15-005F28CE4332}" type="slidenum">
              <a:rPr lang="en-GB"/>
              <a:pPr>
                <a:defRPr/>
              </a:pPr>
              <a:t>‹#›</a:t>
            </a:fld>
            <a:endParaRPr lang="en-GB"/>
          </a:p>
        </p:txBody>
      </p:sp>
    </p:spTree>
    <p:extLst>
      <p:ext uri="{BB962C8B-B14F-4D97-AF65-F5344CB8AC3E}">
        <p14:creationId xmlns:p14="http://schemas.microsoft.com/office/powerpoint/2010/main" val="322927017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6321966-726A-4E9E-9E02-D49DCD2200A8}" type="slidenum">
              <a:rPr lang="en-GB"/>
              <a:pPr>
                <a:defRPr/>
              </a:pPr>
              <a:t>‹#›</a:t>
            </a:fld>
            <a:endParaRPr lang="en-GB"/>
          </a:p>
        </p:txBody>
      </p:sp>
    </p:spTree>
    <p:extLst>
      <p:ext uri="{BB962C8B-B14F-4D97-AF65-F5344CB8AC3E}">
        <p14:creationId xmlns:p14="http://schemas.microsoft.com/office/powerpoint/2010/main" val="23938090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FA6E245-2043-4183-82FC-0A7BD6A0EBFD}" type="slidenum">
              <a:rPr lang="en-GB"/>
              <a:pPr>
                <a:defRPr/>
              </a:pPr>
              <a:t>‹#›</a:t>
            </a:fld>
            <a:endParaRPr lang="en-GB"/>
          </a:p>
        </p:txBody>
      </p:sp>
    </p:spTree>
    <p:extLst>
      <p:ext uri="{BB962C8B-B14F-4D97-AF65-F5344CB8AC3E}">
        <p14:creationId xmlns:p14="http://schemas.microsoft.com/office/powerpoint/2010/main" val="72795466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a:pPr>
                <a:defRPr/>
              </a:pPr>
              <a:t>‹#›</a:t>
            </a:fld>
            <a:endParaRPr lang="en-GB" dirty="0"/>
          </a:p>
        </p:txBody>
      </p:sp>
      <p:grpSp>
        <p:nvGrpSpPr>
          <p:cNvPr id="8" name="Group 10"/>
          <p:cNvGrpSpPr/>
          <p:nvPr userDrawn="1"/>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dirty="0">
                <a:ln>
                  <a:noFill/>
                </a:ln>
                <a:solidFill>
                  <a:schemeClr val="tx1"/>
                </a:solidFill>
                <a:effectLst/>
                <a:latin typeface="Bahamas" pitchFamily="34" charset="0"/>
                <a:cs typeface="Times New Roman" pitchFamily="18" charset="0"/>
              </a:endParaRPr>
            </a:p>
          </p:txBody>
        </p:sp>
      </p:grpSp>
      <p:sp>
        <p:nvSpPr>
          <p:cNvPr id="11" name="Rectangle 10"/>
          <p:cNvSpPr/>
          <p:nvPr userDrawn="1"/>
        </p:nvSpPr>
        <p:spPr>
          <a:xfrm>
            <a:off x="0" y="2743201"/>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Title</a:t>
            </a:r>
          </a:p>
        </p:txBody>
      </p:sp>
      <p:sp>
        <p:nvSpPr>
          <p:cNvPr id="12" name="Rectangle 11"/>
          <p:cNvSpPr/>
          <p:nvPr userDrawn="1"/>
        </p:nvSpPr>
        <p:spPr>
          <a:xfrm>
            <a:off x="0" y="3733800"/>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By</a:t>
            </a:r>
          </a:p>
        </p:txBody>
      </p:sp>
    </p:spTree>
    <p:extLst>
      <p:ext uri="{BB962C8B-B14F-4D97-AF65-F5344CB8AC3E}">
        <p14:creationId xmlns:p14="http://schemas.microsoft.com/office/powerpoint/2010/main" val="152912456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2EF8FD5A-4369-451A-AE4B-9EB0FD82F618}" type="slidenum">
              <a:rPr lang="en-GB"/>
              <a:pPr>
                <a:defRPr/>
              </a:pPr>
              <a:t>‹#›</a:t>
            </a:fld>
            <a:endParaRPr lang="en-GB"/>
          </a:p>
        </p:txBody>
      </p:sp>
    </p:spTree>
    <p:extLst>
      <p:ext uri="{BB962C8B-B14F-4D97-AF65-F5344CB8AC3E}">
        <p14:creationId xmlns:p14="http://schemas.microsoft.com/office/powerpoint/2010/main" val="42734992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D629C963-6CA3-4910-ACAB-89103C5891B0}" type="slidenum">
              <a:rPr lang="en-GB"/>
              <a:pPr>
                <a:defRPr/>
              </a:pPr>
              <a:t>‹#›</a:t>
            </a:fld>
            <a:endParaRPr lang="en-GB"/>
          </a:p>
        </p:txBody>
      </p:sp>
    </p:spTree>
    <p:extLst>
      <p:ext uri="{BB962C8B-B14F-4D97-AF65-F5344CB8AC3E}">
        <p14:creationId xmlns:p14="http://schemas.microsoft.com/office/powerpoint/2010/main" val="230380748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585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GB"/>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GB"/>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B118C919-524D-4AE6-802D-F6FBC61D86FD}" type="slidenum">
              <a:rPr lang="en-GB"/>
              <a:pPr>
                <a:defRPr/>
              </a:pPr>
              <a:t>‹#›</a:t>
            </a:fld>
            <a:endParaRPr lang="en-GB"/>
          </a:p>
        </p:txBody>
      </p:sp>
    </p:spTree>
    <p:extLst>
      <p:ext uri="{BB962C8B-B14F-4D97-AF65-F5344CB8AC3E}">
        <p14:creationId xmlns:p14="http://schemas.microsoft.com/office/powerpoint/2010/main" val="1617759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ransition/>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7.xml"/><Relationship Id="rId1" Type="http://schemas.openxmlformats.org/officeDocument/2006/relationships/themeOverride" Target="../theme/themeOverride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hemeOverride" Target="../theme/themeOverride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notesSlide" Target="../notesSlides/notesSlide9.xml"/><Relationship Id="rId7" Type="http://schemas.openxmlformats.org/officeDocument/2006/relationships/chart" Target="../charts/chart3.xml"/><Relationship Id="rId2" Type="http://schemas.openxmlformats.org/officeDocument/2006/relationships/slideLayout" Target="../slideLayouts/slideLayout7.xml"/><Relationship Id="rId1" Type="http://schemas.openxmlformats.org/officeDocument/2006/relationships/themeOverride" Target="../theme/themeOverride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g"/><Relationship Id="rId7" Type="http://schemas.openxmlformats.org/officeDocument/2006/relationships/diagramColors" Target="../diagrams/colors1.xml"/><Relationship Id="rId2" Type="http://schemas.openxmlformats.org/officeDocument/2006/relationships/slideLayout" Target="../slideLayouts/slideLayout7.xml"/><Relationship Id="rId1" Type="http://schemas.openxmlformats.org/officeDocument/2006/relationships/themeOverride" Target="../theme/themeOverride8.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6.png"/><Relationship Id="rId4" Type="http://schemas.openxmlformats.org/officeDocument/2006/relationships/diagramData" Target="../diagrams/data1.xml"/><Relationship Id="rId9"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notesSlide" Target="../notesSlides/notesSlide10.xml"/><Relationship Id="rId7" Type="http://schemas.openxmlformats.org/officeDocument/2006/relationships/diagramData" Target="../diagrams/data2.xml"/><Relationship Id="rId2" Type="http://schemas.openxmlformats.org/officeDocument/2006/relationships/slideLayout" Target="../slideLayouts/slideLayout7.xml"/><Relationship Id="rId1" Type="http://schemas.openxmlformats.org/officeDocument/2006/relationships/themeOverride" Target="../theme/themeOverride9.xml"/><Relationship Id="rId6" Type="http://schemas.openxmlformats.org/officeDocument/2006/relationships/image" Target="../media/image6.png"/><Relationship Id="rId11" Type="http://schemas.microsoft.com/office/2007/relationships/diagramDrawing" Target="../diagrams/drawing2.xml"/><Relationship Id="rId5" Type="http://schemas.openxmlformats.org/officeDocument/2006/relationships/image" Target="../media/image5.png"/><Relationship Id="rId10" Type="http://schemas.openxmlformats.org/officeDocument/2006/relationships/diagramColors" Target="../diagrams/colors2.xml"/><Relationship Id="rId4" Type="http://schemas.openxmlformats.org/officeDocument/2006/relationships/image" Target="../media/image4.jpg"/><Relationship Id="rId9"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10.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7.xml"/><Relationship Id="rId7" Type="http://schemas.microsoft.com/office/2014/relationships/chartEx" Target="../charts/chartEx1.xml"/><Relationship Id="rId2" Type="http://schemas.openxmlformats.org/officeDocument/2006/relationships/slideLayout" Target="../slideLayouts/slideLayout2.xml"/><Relationship Id="rId1" Type="http://schemas.openxmlformats.org/officeDocument/2006/relationships/themeOverride" Target="../theme/themeOverride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jpg"/></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notesSlide" Target="../notesSlides/notesSlide18.xml"/><Relationship Id="rId7" Type="http://schemas.openxmlformats.org/officeDocument/2006/relationships/diagramData" Target="../diagrams/data3.xml"/><Relationship Id="rId2" Type="http://schemas.openxmlformats.org/officeDocument/2006/relationships/slideLayout" Target="../slideLayouts/slideLayout7.xml"/><Relationship Id="rId1" Type="http://schemas.openxmlformats.org/officeDocument/2006/relationships/themeOverride" Target="../theme/themeOverride13.xml"/><Relationship Id="rId6" Type="http://schemas.openxmlformats.org/officeDocument/2006/relationships/image" Target="../media/image6.png"/><Relationship Id="rId11" Type="http://schemas.microsoft.com/office/2007/relationships/diagramDrawing" Target="../diagrams/drawing3.xml"/><Relationship Id="rId5" Type="http://schemas.openxmlformats.org/officeDocument/2006/relationships/image" Target="../media/image5.png"/><Relationship Id="rId10" Type="http://schemas.openxmlformats.org/officeDocument/2006/relationships/diagramColors" Target="../diagrams/colors3.xml"/><Relationship Id="rId4" Type="http://schemas.openxmlformats.org/officeDocument/2006/relationships/image" Target="../media/image7.jpg"/><Relationship Id="rId9"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hemeOverride" Target="../theme/themeOverride1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hemeOverride" Target="../theme/themeOverride1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jp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1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hemeOverride" Target="../theme/themeOverride1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notesSlide" Target="../notesSlides/notesSlide23.xml"/><Relationship Id="rId7" Type="http://schemas.openxmlformats.org/officeDocument/2006/relationships/diagramData" Target="../diagrams/data4.xml"/><Relationship Id="rId2" Type="http://schemas.openxmlformats.org/officeDocument/2006/relationships/slideLayout" Target="../slideLayouts/slideLayout7.xml"/><Relationship Id="rId1" Type="http://schemas.openxmlformats.org/officeDocument/2006/relationships/themeOverride" Target="../theme/themeOverride18.xml"/><Relationship Id="rId6" Type="http://schemas.openxmlformats.org/officeDocument/2006/relationships/image" Target="../media/image6.png"/><Relationship Id="rId11" Type="http://schemas.microsoft.com/office/2007/relationships/diagramDrawing" Target="../diagrams/drawing4.xml"/><Relationship Id="rId5" Type="http://schemas.openxmlformats.org/officeDocument/2006/relationships/image" Target="../media/image5.png"/><Relationship Id="rId10" Type="http://schemas.openxmlformats.org/officeDocument/2006/relationships/diagramColors" Target="../diagrams/colors4.xml"/><Relationship Id="rId4" Type="http://schemas.openxmlformats.org/officeDocument/2006/relationships/image" Target="../media/image4.jpg"/><Relationship Id="rId9"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notesSlide" Target="../notesSlides/notesSlide24.xml"/><Relationship Id="rId7" Type="http://schemas.openxmlformats.org/officeDocument/2006/relationships/diagramData" Target="../diagrams/data5.xml"/><Relationship Id="rId2" Type="http://schemas.openxmlformats.org/officeDocument/2006/relationships/slideLayout" Target="../slideLayouts/slideLayout7.xml"/><Relationship Id="rId1" Type="http://schemas.openxmlformats.org/officeDocument/2006/relationships/themeOverride" Target="../theme/themeOverride19.xml"/><Relationship Id="rId6" Type="http://schemas.openxmlformats.org/officeDocument/2006/relationships/image" Target="../media/image6.png"/><Relationship Id="rId11" Type="http://schemas.microsoft.com/office/2007/relationships/diagramDrawing" Target="../diagrams/drawing5.xml"/><Relationship Id="rId5" Type="http://schemas.openxmlformats.org/officeDocument/2006/relationships/image" Target="../media/image5.png"/><Relationship Id="rId10" Type="http://schemas.openxmlformats.org/officeDocument/2006/relationships/diagramColors" Target="../diagrams/colors5.xml"/><Relationship Id="rId4" Type="http://schemas.openxmlformats.org/officeDocument/2006/relationships/image" Target="../media/image4.jpg"/><Relationship Id="rId9" Type="http://schemas.openxmlformats.org/officeDocument/2006/relationships/diagramQuickStyle" Target="../diagrams/quickStyle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hemeOverride" Target="../theme/themeOverride20.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hemeOverride" Target="../theme/themeOverride2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hemeOverride" Target="../theme/themeOverride2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notesSlide" Target="../notesSlides/notesSlide28.xml"/><Relationship Id="rId7" Type="http://schemas.openxmlformats.org/officeDocument/2006/relationships/diagramData" Target="../diagrams/data6.xml"/><Relationship Id="rId2" Type="http://schemas.openxmlformats.org/officeDocument/2006/relationships/slideLayout" Target="../slideLayouts/slideLayout7.xml"/><Relationship Id="rId1" Type="http://schemas.openxmlformats.org/officeDocument/2006/relationships/themeOverride" Target="../theme/themeOverride23.xml"/><Relationship Id="rId6" Type="http://schemas.openxmlformats.org/officeDocument/2006/relationships/image" Target="../media/image6.png"/><Relationship Id="rId11" Type="http://schemas.microsoft.com/office/2007/relationships/diagramDrawing" Target="../diagrams/drawing6.xml"/><Relationship Id="rId5" Type="http://schemas.openxmlformats.org/officeDocument/2006/relationships/image" Target="../media/image5.png"/><Relationship Id="rId10" Type="http://schemas.openxmlformats.org/officeDocument/2006/relationships/diagramColors" Target="../diagrams/colors6.xml"/><Relationship Id="rId4" Type="http://schemas.openxmlformats.org/officeDocument/2006/relationships/image" Target="../media/image4.jpg"/><Relationship Id="rId9" Type="http://schemas.openxmlformats.org/officeDocument/2006/relationships/diagramQuickStyle" Target="../diagrams/quickStyle6.xml"/></Relationships>
</file>

<file path=ppt/slides/_rels/slide3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7.xml"/><Relationship Id="rId1" Type="http://schemas.openxmlformats.org/officeDocument/2006/relationships/themeOverride" Target="../theme/themeOverride24.xml"/><Relationship Id="rId5" Type="http://schemas.openxmlformats.org/officeDocument/2006/relationships/image" Target="../media/image6.png"/><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7.xml"/><Relationship Id="rId1" Type="http://schemas.openxmlformats.org/officeDocument/2006/relationships/themeOverride" Target="../theme/themeOverride25.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7.xml"/><Relationship Id="rId1" Type="http://schemas.openxmlformats.org/officeDocument/2006/relationships/themeOverride" Target="../theme/themeOverride1.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7.xml"/><Relationship Id="rId1" Type="http://schemas.openxmlformats.org/officeDocument/2006/relationships/themeOverride" Target="../theme/themeOverride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7000" y="3506313"/>
            <a:ext cx="1588491" cy="1600200"/>
          </a:xfrm>
          <a:prstGeom prst="rect">
            <a:avLst/>
          </a:prstGeom>
        </p:spPr>
      </p:pic>
      <p:sp>
        <p:nvSpPr>
          <p:cNvPr id="4" name="Rectangle 150"/>
          <p:cNvSpPr txBox="1">
            <a:spLocks noChangeArrowheads="1"/>
          </p:cNvSpPr>
          <p:nvPr/>
        </p:nvSpPr>
        <p:spPr>
          <a:xfrm>
            <a:off x="838199" y="2019371"/>
            <a:ext cx="7473287" cy="6477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1200" cap="none" spc="0" normalizeH="0" baseline="0" noProof="0" dirty="0">
                <a:ln>
                  <a:noFill/>
                </a:ln>
                <a:solidFill>
                  <a:srgbClr val="FFFFFF"/>
                </a:solidFill>
                <a:effectLst/>
                <a:uLnTx/>
                <a:uFillTx/>
                <a:latin typeface="Trebuchet MS" panose="020B0603020202020204" pitchFamily="34" charset="0"/>
                <a:ea typeface="+mj-ea"/>
                <a:cs typeface="+mj-cs"/>
              </a:rPr>
              <a:t>Low Interest Rate Environment and ALM</a:t>
            </a:r>
            <a:endParaRPr kumimoji="0" lang="es-ES" altLang="en-US" sz="3000" b="1" i="0" u="none" strike="noStrike" kern="0" cap="none" spc="0" normalizeH="0" baseline="0" noProof="0" dirty="0">
              <a:ln>
                <a:noFill/>
              </a:ln>
              <a:solidFill>
                <a:srgbClr val="FFFFFF"/>
              </a:solidFill>
              <a:effectLst/>
              <a:uLnTx/>
              <a:uFillTx/>
              <a:latin typeface="Trebuchet MS" panose="020B0603020202020204"/>
              <a:ea typeface="+mj-ea"/>
              <a:cs typeface="+mj-cs"/>
            </a:endParaRPr>
          </a:p>
        </p:txBody>
      </p:sp>
      <p:sp>
        <p:nvSpPr>
          <p:cNvPr id="5" name="Rectangle 168"/>
          <p:cNvSpPr>
            <a:spLocks noChangeArrowheads="1"/>
          </p:cNvSpPr>
          <p:nvPr/>
        </p:nvSpPr>
        <p:spPr bwMode="auto">
          <a:xfrm>
            <a:off x="807493" y="3506313"/>
            <a:ext cx="4983707" cy="1561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Trebuchet MS" panose="020B0603020202020204" pitchFamily="34" charset="0"/>
              </a:rPr>
              <a:t>Presented By: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Trebuchet MS" panose="020B0603020202020204" pitchFamily="34" charset="0"/>
              </a:rPr>
              <a:t>1. </a:t>
            </a:r>
            <a:r>
              <a:rPr kumimoji="0" lang="en-US" altLang="en-US" sz="2000" b="1" i="0" u="none" strike="noStrike" kern="1200" cap="none" spc="0" normalizeH="0" baseline="0" noProof="0" dirty="0" err="1">
                <a:ln>
                  <a:noFill/>
                </a:ln>
                <a:solidFill>
                  <a:srgbClr val="000000"/>
                </a:solidFill>
                <a:effectLst/>
                <a:uLnTx/>
                <a:uFillTx/>
                <a:latin typeface="Trebuchet MS" panose="020B0603020202020204" pitchFamily="34" charset="0"/>
              </a:rPr>
              <a:t>Parth</a:t>
            </a:r>
            <a:r>
              <a:rPr kumimoji="0" lang="en-US" altLang="en-US" sz="2000" b="1" i="0" u="none" strike="noStrike" kern="1200" cap="none" spc="0" normalizeH="0" baseline="0" noProof="0" dirty="0">
                <a:ln>
                  <a:noFill/>
                </a:ln>
                <a:solidFill>
                  <a:srgbClr val="000000"/>
                </a:solidFill>
                <a:effectLst/>
                <a:uLnTx/>
                <a:uFillTx/>
                <a:latin typeface="Trebuchet MS" panose="020B0603020202020204" pitchFamily="34" charset="0"/>
              </a:rPr>
              <a:t> </a:t>
            </a:r>
            <a:r>
              <a:rPr kumimoji="0" lang="en-US" altLang="en-US" sz="2000" b="1" i="0" u="none" strike="noStrike" kern="1200" cap="none" spc="0" normalizeH="0" baseline="0" noProof="0" dirty="0" err="1">
                <a:ln>
                  <a:noFill/>
                </a:ln>
                <a:solidFill>
                  <a:srgbClr val="000000"/>
                </a:solidFill>
                <a:effectLst/>
                <a:uLnTx/>
                <a:uFillTx/>
                <a:latin typeface="Trebuchet MS" panose="020B0603020202020204" pitchFamily="34" charset="0"/>
              </a:rPr>
              <a:t>Kansal</a:t>
            </a:r>
            <a:endParaRPr kumimoji="0" lang="en-US" altLang="en-US" sz="2000" b="1" i="0" u="none" strike="noStrike" kern="1200" cap="none" spc="0" normalizeH="0" baseline="0" noProof="0" dirty="0">
              <a:ln>
                <a:noFill/>
              </a:ln>
              <a:solidFill>
                <a:srgbClr val="000000"/>
              </a:solidFill>
              <a:effectLst/>
              <a:uLnTx/>
              <a:uFillTx/>
              <a:latin typeface="Trebuchet MS" panose="020B0603020202020204" pitchFamily="34" charset="0"/>
            </a:endParaRPr>
          </a:p>
          <a:p>
            <a:pPr lvl="0" algn="l">
              <a:defRPr/>
            </a:pPr>
            <a:r>
              <a:rPr kumimoji="0" lang="en-US" altLang="en-US" sz="2000" b="1" i="0" u="none" strike="noStrike" kern="1200" cap="none" spc="0" normalizeH="0" baseline="0" noProof="0" dirty="0">
                <a:ln>
                  <a:noFill/>
                </a:ln>
                <a:solidFill>
                  <a:srgbClr val="000000"/>
                </a:solidFill>
                <a:effectLst/>
                <a:uLnTx/>
                <a:uFillTx/>
                <a:latin typeface="Trebuchet MS" panose="020B0603020202020204" pitchFamily="34" charset="0"/>
              </a:rPr>
              <a:t>2. </a:t>
            </a:r>
            <a:r>
              <a:rPr lang="en-US" altLang="en-US" sz="2000" b="1" dirty="0">
                <a:solidFill>
                  <a:srgbClr val="000000"/>
                </a:solidFill>
                <a:latin typeface="Trebuchet MS" panose="020B0603020202020204" pitchFamily="34" charset="0"/>
              </a:rPr>
              <a:t>Nikhil Gupta</a:t>
            </a:r>
            <a:endParaRPr kumimoji="0" lang="en-US" altLang="en-US" sz="2000" b="1" i="0" u="none" strike="noStrike" kern="1200" cap="none" spc="0" normalizeH="0" baseline="0" noProof="0" dirty="0">
              <a:ln>
                <a:noFill/>
              </a:ln>
              <a:solidFill>
                <a:srgbClr val="000000"/>
              </a:solidFill>
              <a:effectLst/>
              <a:uLnTx/>
              <a:uFillTx/>
              <a:latin typeface="Trebuchet MS" panose="020B0603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Trebuchet MS" panose="020B0603020202020204" pitchFamily="34" charset="0"/>
              </a:rPr>
              <a:t>3. </a:t>
            </a:r>
            <a:r>
              <a:rPr kumimoji="0" lang="en-US" altLang="en-US" sz="2000" b="1" i="0" u="none" strike="noStrike" kern="1200" cap="none" spc="0" normalizeH="0" baseline="0" noProof="0" dirty="0" err="1">
                <a:ln>
                  <a:noFill/>
                </a:ln>
                <a:solidFill>
                  <a:srgbClr val="000000"/>
                </a:solidFill>
                <a:effectLst/>
                <a:uLnTx/>
                <a:uFillTx/>
                <a:latin typeface="Trebuchet MS" panose="020B0603020202020204" pitchFamily="34" charset="0"/>
              </a:rPr>
              <a:t>Vama</a:t>
            </a:r>
            <a:r>
              <a:rPr kumimoji="0" lang="en-US" altLang="en-US" sz="2000" b="1" i="0" u="none" strike="noStrike" kern="1200" cap="none" spc="0" normalizeH="0" baseline="0" noProof="0" dirty="0">
                <a:ln>
                  <a:noFill/>
                </a:ln>
                <a:solidFill>
                  <a:srgbClr val="000000"/>
                </a:solidFill>
                <a:effectLst/>
                <a:uLnTx/>
                <a:uFillTx/>
                <a:latin typeface="Trebuchet MS" panose="020B0603020202020204" pitchFamily="34" charset="0"/>
              </a:rPr>
              <a:t> </a:t>
            </a:r>
            <a:r>
              <a:rPr kumimoji="0" lang="en-US" altLang="en-US" sz="2000" b="1" i="0" u="none" strike="noStrike" kern="1200" cap="none" spc="0" normalizeH="0" baseline="0" noProof="0" dirty="0" err="1">
                <a:ln>
                  <a:noFill/>
                </a:ln>
                <a:solidFill>
                  <a:srgbClr val="000000"/>
                </a:solidFill>
                <a:effectLst/>
                <a:uLnTx/>
                <a:uFillTx/>
                <a:latin typeface="Trebuchet MS" panose="020B0603020202020204" pitchFamily="34" charset="0"/>
              </a:rPr>
              <a:t>Rungta</a:t>
            </a:r>
            <a:endParaRPr kumimoji="0" lang="en-US" altLang="en-US" sz="2000" b="1" i="0" u="none" strike="noStrike" kern="1200" cap="none" spc="0" normalizeH="0" baseline="0" noProof="0" dirty="0">
              <a:ln>
                <a:noFill/>
              </a:ln>
              <a:solidFill>
                <a:srgbClr val="000000"/>
              </a:solidFill>
              <a:effectLst/>
              <a:uLnTx/>
              <a:uFillTx/>
              <a:latin typeface="Trebuchet MS" panose="020B0603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Trebuchet MS" panose="020B0603020202020204" pitchFamily="34" charset="0"/>
              </a:rPr>
              <a:t>4. Saksham Agarwal</a:t>
            </a:r>
            <a:endParaRPr kumimoji="0" lang="es-ES" altLang="en-US" sz="2000" b="1" i="0" u="none" strike="noStrike" kern="1200" cap="none" spc="0" normalizeH="0" baseline="0" noProof="0" dirty="0">
              <a:ln>
                <a:noFill/>
              </a:ln>
              <a:solidFill>
                <a:srgbClr val="000000"/>
              </a:solidFill>
              <a:effectLst/>
              <a:uLnTx/>
              <a:uFillTx/>
              <a:latin typeface="Trebuchet MS" panose="020B0603020202020204" pitchFamily="34" charset="0"/>
            </a:endParaRPr>
          </a:p>
        </p:txBody>
      </p:sp>
      <p:sp>
        <p:nvSpPr>
          <p:cNvPr id="6" name="Rectangle 150"/>
          <p:cNvSpPr txBox="1">
            <a:spLocks noChangeArrowheads="1"/>
          </p:cNvSpPr>
          <p:nvPr/>
        </p:nvSpPr>
        <p:spPr>
          <a:xfrm>
            <a:off x="838200" y="533400"/>
            <a:ext cx="9197975" cy="954206"/>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altLang="en-US" sz="3600" b="1" i="0" u="none" strike="noStrike" kern="0" cap="none" spc="0" normalizeH="0" baseline="0" noProof="0" dirty="0">
                <a:ln>
                  <a:noFill/>
                </a:ln>
                <a:solidFill>
                  <a:srgbClr val="FFFFFF"/>
                </a:solidFill>
                <a:effectLst/>
                <a:uLnTx/>
                <a:uFillTx/>
                <a:latin typeface="Trebuchet MS" panose="020B0603020202020204" pitchFamily="34" charset="0"/>
                <a:ea typeface="+mj-ea"/>
                <a:cs typeface="+mj-cs"/>
              </a:rPr>
              <a:t>42</a:t>
            </a:r>
            <a:r>
              <a:rPr kumimoji="0" lang="es-UY" altLang="en-US" sz="3600" b="1" i="0" u="none" strike="noStrike" kern="0" cap="none" spc="0" normalizeH="0" baseline="30000" noProof="0" dirty="0">
                <a:ln>
                  <a:noFill/>
                </a:ln>
                <a:solidFill>
                  <a:srgbClr val="FFFFFF"/>
                </a:solidFill>
                <a:effectLst/>
                <a:uLnTx/>
                <a:uFillTx/>
                <a:latin typeface="Trebuchet MS" panose="020B0603020202020204" pitchFamily="34" charset="0"/>
                <a:ea typeface="+mj-ea"/>
                <a:cs typeface="+mj-cs"/>
              </a:rPr>
              <a:t>nd</a:t>
            </a:r>
            <a:r>
              <a:rPr kumimoji="0" lang="es-UY" altLang="en-US" sz="3600" b="1" i="0" u="none" strike="noStrike" kern="0" cap="none" spc="0" normalizeH="0" noProof="0" dirty="0">
                <a:ln>
                  <a:noFill/>
                </a:ln>
                <a:solidFill>
                  <a:srgbClr val="FFFFFF"/>
                </a:solidFill>
                <a:effectLst/>
                <a:uLnTx/>
                <a:uFillTx/>
                <a:latin typeface="Trebuchet MS" panose="020B0603020202020204" pitchFamily="34" charset="0"/>
                <a:ea typeface="+mj-ea"/>
                <a:cs typeface="+mj-cs"/>
              </a:rPr>
              <a:t> </a:t>
            </a:r>
            <a:r>
              <a:rPr kumimoji="0" lang="es-UY" altLang="en-US" sz="3600" b="1" i="0" u="none" strike="noStrike" kern="0" cap="none" spc="0" normalizeH="0" baseline="0" noProof="0" dirty="0">
                <a:ln>
                  <a:noFill/>
                </a:ln>
                <a:solidFill>
                  <a:srgbClr val="FFFFFF"/>
                </a:solidFill>
                <a:effectLst/>
                <a:uLnTx/>
                <a:uFillTx/>
                <a:latin typeface="Trebuchet MS" panose="020B0603020202020204" pitchFamily="34" charset="0"/>
                <a:ea typeface="+mj-ea"/>
                <a:cs typeface="+mj-cs"/>
              </a:rPr>
              <a:t>India Fellowship Seminar</a:t>
            </a:r>
            <a:endParaRPr kumimoji="0" lang="es-UY" altLang="en-US" sz="2500" b="1" i="0" u="none" strike="noStrike" kern="0" cap="none" spc="0" normalizeH="0" baseline="0" noProof="0" dirty="0">
              <a:ln>
                <a:noFill/>
              </a:ln>
              <a:solidFill>
                <a:srgbClr val="FFFFFF"/>
              </a:solidFill>
              <a:effectLst/>
              <a:uLnTx/>
              <a:uFillTx/>
              <a:latin typeface="Trebuchet MS" panose="020B0603020202020204" pitchFamily="34" charset="0"/>
              <a:ea typeface="+mj-ea"/>
              <a:cs typeface="+mj-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s-UY" altLang="en-US" sz="2500" b="1" i="0" u="none" strike="noStrike" kern="0" cap="none" spc="0" normalizeH="0" baseline="0" noProof="0" dirty="0">
                <a:ln>
                  <a:noFill/>
                </a:ln>
                <a:solidFill>
                  <a:srgbClr val="FFFFFF"/>
                </a:solidFill>
                <a:effectLst/>
                <a:uLnTx/>
                <a:uFillTx/>
                <a:latin typeface="Trebuchet MS" panose="020B0603020202020204" pitchFamily="34" charset="0"/>
                <a:ea typeface="+mj-ea"/>
                <a:cs typeface="+mj-cs"/>
              </a:rPr>
              <a:t>Date: 16</a:t>
            </a:r>
            <a:r>
              <a:rPr kumimoji="0" lang="es-UY" altLang="en-US" sz="2500" b="1" i="0" u="none" strike="noStrike" kern="0" cap="none" spc="0" normalizeH="0" baseline="30000" noProof="0" dirty="0">
                <a:ln>
                  <a:noFill/>
                </a:ln>
                <a:solidFill>
                  <a:srgbClr val="FFFFFF"/>
                </a:solidFill>
                <a:effectLst/>
                <a:uLnTx/>
                <a:uFillTx/>
                <a:latin typeface="Trebuchet MS" panose="020B0603020202020204" pitchFamily="34" charset="0"/>
                <a:ea typeface="+mj-ea"/>
                <a:cs typeface="+mj-cs"/>
              </a:rPr>
              <a:t>th</a:t>
            </a:r>
            <a:r>
              <a:rPr kumimoji="0" lang="es-UY" altLang="en-US" sz="2500" b="1" i="0" u="none" strike="noStrike" kern="0" cap="none" spc="0" normalizeH="0" baseline="0" noProof="0" dirty="0">
                <a:ln>
                  <a:noFill/>
                </a:ln>
                <a:solidFill>
                  <a:srgbClr val="FFFFFF"/>
                </a:solidFill>
                <a:effectLst/>
                <a:uLnTx/>
                <a:uFillTx/>
                <a:latin typeface="Trebuchet MS" panose="020B0603020202020204" pitchFamily="34" charset="0"/>
                <a:ea typeface="+mj-ea"/>
                <a:cs typeface="+mj-cs"/>
              </a:rPr>
              <a:t> and 17</a:t>
            </a:r>
            <a:r>
              <a:rPr kumimoji="0" lang="es-UY" altLang="en-US" sz="2500" b="1" i="0" u="none" strike="noStrike" kern="0" cap="none" spc="0" normalizeH="0" baseline="30000" noProof="0" dirty="0">
                <a:ln>
                  <a:noFill/>
                </a:ln>
                <a:solidFill>
                  <a:srgbClr val="FFFFFF"/>
                </a:solidFill>
                <a:effectLst/>
                <a:uLnTx/>
                <a:uFillTx/>
                <a:latin typeface="Trebuchet MS" panose="020B0603020202020204" pitchFamily="34" charset="0"/>
                <a:ea typeface="+mj-ea"/>
                <a:cs typeface="+mj-cs"/>
              </a:rPr>
              <a:t>th</a:t>
            </a:r>
            <a:r>
              <a:rPr kumimoji="0" lang="es-UY" altLang="en-US" sz="2500" b="1" i="0" u="none" strike="noStrike" kern="0" cap="none" spc="0" normalizeH="0" baseline="0" noProof="0" dirty="0">
                <a:ln>
                  <a:noFill/>
                </a:ln>
                <a:solidFill>
                  <a:srgbClr val="FFFFFF"/>
                </a:solidFill>
                <a:effectLst/>
                <a:uLnTx/>
                <a:uFillTx/>
                <a:latin typeface="Trebuchet MS" panose="020B0603020202020204" pitchFamily="34" charset="0"/>
                <a:ea typeface="+mj-ea"/>
                <a:cs typeface="+mj-cs"/>
              </a:rPr>
              <a:t> </a:t>
            </a:r>
            <a:r>
              <a:rPr kumimoji="0" lang="es-UY" altLang="en-US" sz="2500" b="1" i="0" u="none" strike="noStrike" kern="0" cap="none" spc="0" normalizeH="0" baseline="0" noProof="0" dirty="0" err="1">
                <a:ln>
                  <a:noFill/>
                </a:ln>
                <a:solidFill>
                  <a:srgbClr val="FFFFFF"/>
                </a:solidFill>
                <a:effectLst/>
                <a:uLnTx/>
                <a:uFillTx/>
                <a:latin typeface="Trebuchet MS" panose="020B0603020202020204" pitchFamily="34" charset="0"/>
                <a:ea typeface="+mj-ea"/>
                <a:cs typeface="+mj-cs"/>
              </a:rPr>
              <a:t>December</a:t>
            </a:r>
            <a:r>
              <a:rPr kumimoji="0" lang="es-UY" altLang="en-US" sz="2500" b="1" i="0" u="none" strike="noStrike" kern="0" cap="none" spc="0" normalizeH="0" baseline="0" noProof="0" dirty="0">
                <a:ln>
                  <a:noFill/>
                </a:ln>
                <a:solidFill>
                  <a:srgbClr val="FFFFFF"/>
                </a:solidFill>
                <a:effectLst/>
                <a:uLnTx/>
                <a:uFillTx/>
                <a:latin typeface="Trebuchet MS" panose="020B0603020202020204" pitchFamily="34" charset="0"/>
                <a:ea typeface="+mj-ea"/>
                <a:cs typeface="+mj-cs"/>
              </a:rPr>
              <a:t> 2024</a:t>
            </a:r>
            <a:endParaRPr kumimoji="0" lang="es-ES" altLang="en-US" sz="2500" b="1" i="0" u="none" strike="noStrike" kern="0" cap="none" spc="0" normalizeH="0" baseline="0" noProof="0" dirty="0">
              <a:ln>
                <a:noFill/>
              </a:ln>
              <a:solidFill>
                <a:srgbClr val="FFFFF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420566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45694FE-1375-1940-D8FC-6BD6FD5A835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E93E9D5-B5B2-4CB5-3E8F-9B7DDB179F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4" name="Rectangle 3">
            <a:extLst>
              <a:ext uri="{FF2B5EF4-FFF2-40B4-BE49-F238E27FC236}">
                <a16:creationId xmlns:a16="http://schemas.microsoft.com/office/drawing/2014/main" id="{5012B599-358C-77B0-2C25-E924A9E4E50B}"/>
              </a:ext>
            </a:extLst>
          </p:cNvPr>
          <p:cNvSpPr txBox="1">
            <a:spLocks noChangeArrowheads="1"/>
          </p:cNvSpPr>
          <p:nvPr/>
        </p:nvSpPr>
        <p:spPr>
          <a:xfrm>
            <a:off x="2933700" y="1610872"/>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altLang="en-US" sz="3200" b="0" i="0" u="none" strike="noStrike" kern="0" cap="none" spc="0" normalizeH="0" baseline="0" noProof="0" dirty="0">
              <a:ln>
                <a:noFill/>
              </a:ln>
              <a:solidFill>
                <a:srgbClr val="000000"/>
              </a:solidFill>
              <a:effectLst/>
              <a:uLnTx/>
              <a:uFillTx/>
              <a:latin typeface="Trebuchet MS" panose="020B0603020202020204"/>
              <a:ea typeface="+mn-ea"/>
              <a:cs typeface="+mn-cs"/>
            </a:endParaRPr>
          </a:p>
        </p:txBody>
      </p:sp>
      <p:sp>
        <p:nvSpPr>
          <p:cNvPr id="5" name="Footer Placeholder 4">
            <a:extLst>
              <a:ext uri="{FF2B5EF4-FFF2-40B4-BE49-F238E27FC236}">
                <a16:creationId xmlns:a16="http://schemas.microsoft.com/office/drawing/2014/main" id="{48CBEA59-8002-D489-9437-13DF9797F278}"/>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graphicFrame>
        <p:nvGraphicFramePr>
          <p:cNvPr id="3" name="Chart 2">
            <a:extLst>
              <a:ext uri="{FF2B5EF4-FFF2-40B4-BE49-F238E27FC236}">
                <a16:creationId xmlns:a16="http://schemas.microsoft.com/office/drawing/2014/main" id="{7C0E033B-552B-0153-4071-37F4A9040F61}"/>
              </a:ext>
            </a:extLst>
          </p:cNvPr>
          <p:cNvGraphicFramePr>
            <a:graphicFrameLocks/>
          </p:cNvGraphicFramePr>
          <p:nvPr>
            <p:extLst>
              <p:ext uri="{D42A27DB-BD31-4B8C-83A1-F6EECF244321}">
                <p14:modId xmlns:p14="http://schemas.microsoft.com/office/powerpoint/2010/main" val="3034419773"/>
              </p:ext>
            </p:extLst>
          </p:nvPr>
        </p:nvGraphicFramePr>
        <p:xfrm>
          <a:off x="2266446" y="1245747"/>
          <a:ext cx="9249027" cy="4664928"/>
        </p:xfrm>
        <a:graphic>
          <a:graphicData uri="http://schemas.openxmlformats.org/drawingml/2006/chart">
            <c:chart xmlns:c="http://schemas.openxmlformats.org/drawingml/2006/chart" xmlns:r="http://schemas.openxmlformats.org/officeDocument/2006/relationships" r:id="rId6"/>
          </a:graphicData>
        </a:graphic>
      </p:graphicFrame>
      <p:cxnSp>
        <p:nvCxnSpPr>
          <p:cNvPr id="8" name="Straight Arrow Connector 7">
            <a:extLst>
              <a:ext uri="{FF2B5EF4-FFF2-40B4-BE49-F238E27FC236}">
                <a16:creationId xmlns:a16="http://schemas.microsoft.com/office/drawing/2014/main" id="{B90909C1-7101-63C6-EE8E-ECDA66E5B919}"/>
              </a:ext>
            </a:extLst>
          </p:cNvPr>
          <p:cNvCxnSpPr>
            <a:cxnSpLocks/>
          </p:cNvCxnSpPr>
          <p:nvPr/>
        </p:nvCxnSpPr>
        <p:spPr bwMode="auto">
          <a:xfrm>
            <a:off x="5753141" y="1870873"/>
            <a:ext cx="1104859" cy="486247"/>
          </a:xfrm>
          <a:prstGeom prst="straightConnector1">
            <a:avLst/>
          </a:prstGeom>
          <a:solidFill>
            <a:schemeClr val="accent1"/>
          </a:solidFill>
          <a:ln w="9525" cap="flat" cmpd="sng" algn="ctr">
            <a:solidFill>
              <a:srgbClr val="C00000"/>
            </a:solidFill>
            <a:prstDash val="dash"/>
            <a:round/>
            <a:headEnd type="none" w="med" len="med"/>
            <a:tailEnd type="triangle"/>
          </a:ln>
          <a:effectLst/>
        </p:spPr>
      </p:cxnSp>
      <p:sp>
        <p:nvSpPr>
          <p:cNvPr id="9" name="Rectangle 2">
            <a:extLst>
              <a:ext uri="{FF2B5EF4-FFF2-40B4-BE49-F238E27FC236}">
                <a16:creationId xmlns:a16="http://schemas.microsoft.com/office/drawing/2014/main" id="{EE4A03F0-0EBD-2F2D-D090-9FB02AADDF1D}"/>
              </a:ext>
            </a:extLst>
          </p:cNvPr>
          <p:cNvSpPr txBox="1">
            <a:spLocks noChangeArrowheads="1"/>
          </p:cNvSpPr>
          <p:nvPr/>
        </p:nvSpPr>
        <p:spPr>
          <a:xfrm>
            <a:off x="2067940" y="411327"/>
            <a:ext cx="8475260" cy="782638"/>
          </a:xfrm>
          <a:prstGeom prst="rect">
            <a:avLst/>
          </a:prstGeom>
        </p:spPr>
        <p:txBody>
          <a:bodyPr/>
          <a:lstStyle>
            <a:defPPr>
              <a:defRPr lang="en-US"/>
            </a:defPPr>
            <a:lvl1pPr marR="0" lvl="0" indent="0" eaLnBrk="0" fontAlgn="base" hangingPunct="0">
              <a:lnSpc>
                <a:spcPct val="100000"/>
              </a:lnSpc>
              <a:spcBef>
                <a:spcPct val="0"/>
              </a:spcBef>
              <a:spcAft>
                <a:spcPct val="0"/>
              </a:spcAft>
              <a:buClrTx/>
              <a:buSzTx/>
              <a:buFontTx/>
              <a:buNone/>
              <a:tabLst/>
              <a:defRPr kumimoji="0" sz="3000" b="0" i="0" u="none" strike="noStrike" kern="0" cap="none" spc="0" normalizeH="0" baseline="0">
                <a:ln>
                  <a:noFill/>
                </a:ln>
                <a:solidFill>
                  <a:srgbClr val="000000"/>
                </a:solidFill>
                <a:effectLst/>
                <a:uLnTx/>
                <a:uFillTx/>
                <a:latin typeface="Trebuchet MS" panose="020B0603020202020204"/>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Historical Interest Rates in India</a:t>
            </a:r>
          </a:p>
        </p:txBody>
      </p:sp>
    </p:spTree>
    <p:extLst>
      <p:ext uri="{BB962C8B-B14F-4D97-AF65-F5344CB8AC3E}">
        <p14:creationId xmlns:p14="http://schemas.microsoft.com/office/powerpoint/2010/main" val="17011712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408CCC2-F750-F22D-0AD9-867C25DDECAD}"/>
              </a:ext>
            </a:extLst>
          </p:cNvPr>
          <p:cNvSpPr txBox="1"/>
          <p:nvPr/>
        </p:nvSpPr>
        <p:spPr>
          <a:xfrm>
            <a:off x="1948541" y="403554"/>
            <a:ext cx="9655629" cy="553998"/>
          </a:xfrm>
          <a:prstGeom prst="rect">
            <a:avLst/>
          </a:prstGeom>
        </p:spPr>
        <p:txBody>
          <a:bodyPr/>
          <a:lstStyle>
            <a:defPPr>
              <a:defRPr lang="en-US"/>
            </a:defPPr>
            <a:lvl1pPr marR="0" lvl="0" indent="0" eaLnBrk="0" fontAlgn="base" hangingPunct="0">
              <a:lnSpc>
                <a:spcPct val="100000"/>
              </a:lnSpc>
              <a:spcBef>
                <a:spcPct val="0"/>
              </a:spcBef>
              <a:spcAft>
                <a:spcPct val="0"/>
              </a:spcAft>
              <a:buClrTx/>
              <a:buSzTx/>
              <a:buFontTx/>
              <a:buNone/>
              <a:tabLst/>
              <a:defRPr kumimoji="0" sz="3000" b="0" i="0" u="none" strike="noStrike" kern="0" cap="none" spc="0" normalizeH="0" baseline="0">
                <a:ln>
                  <a:noFill/>
                </a:ln>
                <a:solidFill>
                  <a:srgbClr val="000000"/>
                </a:solidFill>
                <a:effectLst/>
                <a:uLnTx/>
                <a:uFillTx/>
                <a:latin typeface="Trebuchet MS" panose="020B0603020202020204"/>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Economics of Low Interest Rate on New Business</a:t>
            </a:r>
            <a:endParaRPr lang="en-US" dirty="0"/>
          </a:p>
        </p:txBody>
      </p:sp>
      <p:graphicFrame>
        <p:nvGraphicFramePr>
          <p:cNvPr id="5" name="Chart 4">
            <a:extLst>
              <a:ext uri="{FF2B5EF4-FFF2-40B4-BE49-F238E27FC236}">
                <a16:creationId xmlns:a16="http://schemas.microsoft.com/office/drawing/2014/main" id="{20567062-9816-85C5-C124-333F4344616F}"/>
              </a:ext>
            </a:extLst>
          </p:cNvPr>
          <p:cNvGraphicFramePr>
            <a:graphicFrameLocks/>
          </p:cNvGraphicFramePr>
          <p:nvPr>
            <p:extLst>
              <p:ext uri="{D42A27DB-BD31-4B8C-83A1-F6EECF244321}">
                <p14:modId xmlns:p14="http://schemas.microsoft.com/office/powerpoint/2010/main" val="1660094822"/>
              </p:ext>
            </p:extLst>
          </p:nvPr>
        </p:nvGraphicFramePr>
        <p:xfrm>
          <a:off x="2481211" y="1783174"/>
          <a:ext cx="8927016" cy="2901709"/>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a:extLst>
              <a:ext uri="{FF2B5EF4-FFF2-40B4-BE49-F238E27FC236}">
                <a16:creationId xmlns:a16="http://schemas.microsoft.com/office/drawing/2014/main" id="{30D8DA27-A224-FDB9-D0C2-0D1CC2123FEF}"/>
              </a:ext>
            </a:extLst>
          </p:cNvPr>
          <p:cNvSpPr txBox="1"/>
          <p:nvPr/>
        </p:nvSpPr>
        <p:spPr>
          <a:xfrm>
            <a:off x="2481211" y="1200190"/>
            <a:ext cx="8034389" cy="461665"/>
          </a:xfrm>
          <a:prstGeom prst="rect">
            <a:avLst/>
          </a:prstGeom>
        </p:spPr>
        <p:txBody>
          <a:bodyPr wrap="square" rtlCol="0">
            <a:spAutoFit/>
          </a:bodyPr>
          <a:lstStyle/>
          <a:p>
            <a:pPr marL="285750" indent="-285750" algn="l">
              <a:buFont typeface="Wingdings" panose="05000000000000000000" pitchFamily="2" charset="2"/>
              <a:buChar char="Ø"/>
            </a:pPr>
            <a:r>
              <a:rPr lang="en-US" sz="2400" kern="0" dirty="0"/>
              <a:t>Same customer benefits will lead to lower profitability</a:t>
            </a:r>
          </a:p>
        </p:txBody>
      </p:sp>
      <p:sp>
        <p:nvSpPr>
          <p:cNvPr id="7" name="TextBox 6">
            <a:extLst>
              <a:ext uri="{FF2B5EF4-FFF2-40B4-BE49-F238E27FC236}">
                <a16:creationId xmlns:a16="http://schemas.microsoft.com/office/drawing/2014/main" id="{2F47B4DB-382C-7AE2-111F-184BC03DD4DC}"/>
              </a:ext>
            </a:extLst>
          </p:cNvPr>
          <p:cNvSpPr txBox="1"/>
          <p:nvPr/>
        </p:nvSpPr>
        <p:spPr>
          <a:xfrm>
            <a:off x="2481211" y="4806202"/>
            <a:ext cx="8603884" cy="1200329"/>
          </a:xfrm>
          <a:prstGeom prst="rect">
            <a:avLst/>
          </a:prstGeom>
        </p:spPr>
        <p:txBody>
          <a:bodyPr wrap="square" rtlCol="0">
            <a:spAutoFit/>
          </a:bodyPr>
          <a:lstStyle>
            <a:defPPr>
              <a:defRPr lang="en-US"/>
            </a:defPPr>
            <a:lvl1pPr marL="285750" indent="-285750">
              <a:buFont typeface="Wingdings" panose="05000000000000000000" pitchFamily="2" charset="2"/>
              <a:buChar char="Ø"/>
              <a:defRPr sz="2400" kern="0"/>
            </a:lvl1pPr>
          </a:lstStyle>
          <a:p>
            <a:r>
              <a:rPr lang="en-US" dirty="0"/>
              <a:t>Re-evaluate Pricing:</a:t>
            </a:r>
          </a:p>
          <a:p>
            <a:pPr marL="800100" lvl="1" indent="-342900">
              <a:buFont typeface="Wingdings" panose="05000000000000000000" pitchFamily="2" charset="2"/>
              <a:buChar char="Ø"/>
            </a:pPr>
            <a:r>
              <a:rPr lang="en-US" sz="2400" dirty="0"/>
              <a:t>Changes in level of customer benefits</a:t>
            </a:r>
          </a:p>
          <a:p>
            <a:pPr marL="800100" lvl="1" indent="-342900">
              <a:buFont typeface="Wingdings" panose="05000000000000000000" pitchFamily="2" charset="2"/>
              <a:buChar char="Ø"/>
            </a:pPr>
            <a:r>
              <a:rPr lang="en-US" sz="2400" dirty="0"/>
              <a:t>Re-evaluate pricing assumptions viz. interest rates etc.</a:t>
            </a:r>
          </a:p>
        </p:txBody>
      </p:sp>
      <p:pic>
        <p:nvPicPr>
          <p:cNvPr id="2" name="Picture 1">
            <a:extLst>
              <a:ext uri="{FF2B5EF4-FFF2-40B4-BE49-F238E27FC236}">
                <a16:creationId xmlns:a16="http://schemas.microsoft.com/office/drawing/2014/main" id="{68929DE7-967D-24A8-3388-BFA07E8C54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8" name="Footer Placeholder 4">
            <a:extLst>
              <a:ext uri="{FF2B5EF4-FFF2-40B4-BE49-F238E27FC236}">
                <a16:creationId xmlns:a16="http://schemas.microsoft.com/office/drawing/2014/main" id="{C5C43CAB-261C-A198-488A-66427E4F105A}"/>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Tree>
    <p:extLst>
      <p:ext uri="{BB962C8B-B14F-4D97-AF65-F5344CB8AC3E}">
        <p14:creationId xmlns:p14="http://schemas.microsoft.com/office/powerpoint/2010/main" val="26766153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0A76E238-78DB-5B09-DCF2-D9D5787BF466}"/>
            </a:ext>
          </a:extLst>
        </p:cNvPr>
        <p:cNvGrpSpPr/>
        <p:nvPr/>
      </p:nvGrpSpPr>
      <p:grpSpPr>
        <a:xfrm>
          <a:off x="0" y="0"/>
          <a:ext cx="0" cy="0"/>
          <a:chOff x="0" y="0"/>
          <a:chExt cx="0" cy="0"/>
        </a:xfrm>
      </p:grpSpPr>
      <p:sp>
        <p:nvSpPr>
          <p:cNvPr id="2" name="Rectangle 2">
            <a:extLst>
              <a:ext uri="{FF2B5EF4-FFF2-40B4-BE49-F238E27FC236}">
                <a16:creationId xmlns:a16="http://schemas.microsoft.com/office/drawing/2014/main" id="{1A9CC888-FFD9-22CB-FDC9-F443317D980E}"/>
              </a:ext>
            </a:extLst>
          </p:cNvPr>
          <p:cNvSpPr txBox="1">
            <a:spLocks noChangeArrowheads="1"/>
          </p:cNvSpPr>
          <p:nvPr/>
        </p:nvSpPr>
        <p:spPr>
          <a:xfrm>
            <a:off x="0" y="3965361"/>
            <a:ext cx="11719872" cy="884431"/>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just"/>
            <a:r>
              <a:rPr lang="en-US" altLang="en-US" sz="3600" kern="0" dirty="0">
                <a:solidFill>
                  <a:schemeClr val="tx1"/>
                </a:solidFill>
              </a:rPr>
              <a:t>Assessment of Equity Assets in Investment Strategy</a:t>
            </a:r>
          </a:p>
        </p:txBody>
      </p:sp>
    </p:spTree>
    <p:extLst>
      <p:ext uri="{BB962C8B-B14F-4D97-AF65-F5344CB8AC3E}">
        <p14:creationId xmlns:p14="http://schemas.microsoft.com/office/powerpoint/2010/main" val="105124765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4CB48D91-DFFF-ADFC-7AF9-6C7792416DB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217A7DE-73BB-8040-3D46-A479B774AD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5" name="Footer Placeholder 4">
            <a:extLst>
              <a:ext uri="{FF2B5EF4-FFF2-40B4-BE49-F238E27FC236}">
                <a16:creationId xmlns:a16="http://schemas.microsoft.com/office/drawing/2014/main" id="{30C98DAE-4841-424B-02D4-2E67489AEDD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7" name="Rectangle 3">
            <a:extLst>
              <a:ext uri="{FF2B5EF4-FFF2-40B4-BE49-F238E27FC236}">
                <a16:creationId xmlns:a16="http://schemas.microsoft.com/office/drawing/2014/main" id="{211B71EC-8392-8E70-8ABC-392AB1058E80}"/>
              </a:ext>
            </a:extLst>
          </p:cNvPr>
          <p:cNvSpPr txBox="1">
            <a:spLocks noChangeArrowheads="1"/>
          </p:cNvSpPr>
          <p:nvPr/>
        </p:nvSpPr>
        <p:spPr>
          <a:xfrm>
            <a:off x="1945456" y="1245747"/>
            <a:ext cx="8612025" cy="178320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gn="just">
              <a:buFont typeface="Wingdings" panose="05000000000000000000" pitchFamily="2" charset="2"/>
              <a:buChar char="Ø"/>
            </a:pPr>
            <a:r>
              <a:rPr lang="en-US" sz="2000" dirty="0"/>
              <a:t>High Returns over a long horizon</a:t>
            </a:r>
          </a:p>
          <a:p>
            <a:pPr algn="just">
              <a:buFont typeface="Wingdings" panose="05000000000000000000" pitchFamily="2" charset="2"/>
              <a:buChar char="Ø"/>
            </a:pPr>
            <a:r>
              <a:rPr lang="en-US" sz="2000" dirty="0"/>
              <a:t>More risky than other asset class due to volatility in returns </a:t>
            </a:r>
          </a:p>
          <a:p>
            <a:pPr algn="just">
              <a:buFont typeface="Wingdings" panose="05000000000000000000" pitchFamily="2" charset="2"/>
              <a:buChar char="Ø"/>
            </a:pPr>
            <a:r>
              <a:rPr lang="en-US" sz="2000" dirty="0"/>
              <a:t>While there is an upside to equity, there is potential downside as well</a:t>
            </a:r>
          </a:p>
          <a:p>
            <a:pPr algn="just">
              <a:buFont typeface="Wingdings" panose="05000000000000000000" pitchFamily="2" charset="2"/>
              <a:buChar char="Ø"/>
            </a:pPr>
            <a:r>
              <a:rPr lang="en-US" sz="2000" dirty="0"/>
              <a:t>Even over a longer horizon, equity outperformance is not guaranteed</a:t>
            </a:r>
          </a:p>
          <a:p>
            <a:pPr algn="just">
              <a:buFont typeface="Wingdings" panose="05000000000000000000" pitchFamily="2" charset="2"/>
              <a:buChar char="Ø"/>
            </a:pPr>
            <a:endParaRPr lang="en-US" sz="2000" dirty="0"/>
          </a:p>
          <a:p>
            <a:pPr algn="just">
              <a:buFont typeface="Wingdings" panose="05000000000000000000" pitchFamily="2" charset="2"/>
              <a:buChar char="Ø"/>
            </a:pPr>
            <a:endParaRPr lang="en-US" sz="2000" dirty="0"/>
          </a:p>
          <a:p>
            <a:pPr algn="just">
              <a:buFont typeface="Wingdings" panose="05000000000000000000" pitchFamily="2" charset="2"/>
              <a:buChar char="Ø"/>
            </a:pPr>
            <a:endParaRPr lang="en-US" sz="2000" dirty="0"/>
          </a:p>
        </p:txBody>
      </p:sp>
      <p:sp>
        <p:nvSpPr>
          <p:cNvPr id="4" name="Rectangle 2">
            <a:extLst>
              <a:ext uri="{FF2B5EF4-FFF2-40B4-BE49-F238E27FC236}">
                <a16:creationId xmlns:a16="http://schemas.microsoft.com/office/drawing/2014/main" id="{2EB13E28-15DC-BFB3-A0E3-FDDB206BD9C8}"/>
              </a:ext>
            </a:extLst>
          </p:cNvPr>
          <p:cNvSpPr txBox="1">
            <a:spLocks noChangeArrowheads="1"/>
          </p:cNvSpPr>
          <p:nvPr/>
        </p:nvSpPr>
        <p:spPr>
          <a:xfrm>
            <a:off x="1808691" y="277792"/>
            <a:ext cx="8978914" cy="8126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just"/>
            <a:r>
              <a:rPr lang="en-US" altLang="en-US" sz="3000" kern="0" dirty="0">
                <a:solidFill>
                  <a:schemeClr val="tx1"/>
                </a:solidFill>
              </a:rPr>
              <a:t>Assessment of Equity Assets in Investment Strategy</a:t>
            </a:r>
          </a:p>
        </p:txBody>
      </p:sp>
      <p:graphicFrame>
        <p:nvGraphicFramePr>
          <p:cNvPr id="3" name="Table 2">
            <a:extLst>
              <a:ext uri="{FF2B5EF4-FFF2-40B4-BE49-F238E27FC236}">
                <a16:creationId xmlns:a16="http://schemas.microsoft.com/office/drawing/2014/main" id="{140C4FEE-AD08-E94D-4B57-7DFC64D41B7D}"/>
              </a:ext>
            </a:extLst>
          </p:cNvPr>
          <p:cNvGraphicFramePr>
            <a:graphicFrameLocks noGrp="1"/>
          </p:cNvGraphicFramePr>
          <p:nvPr>
            <p:extLst>
              <p:ext uri="{D42A27DB-BD31-4B8C-83A1-F6EECF244321}">
                <p14:modId xmlns:p14="http://schemas.microsoft.com/office/powerpoint/2010/main" val="2538305870"/>
              </p:ext>
            </p:extLst>
          </p:nvPr>
        </p:nvGraphicFramePr>
        <p:xfrm>
          <a:off x="3238694" y="3409245"/>
          <a:ext cx="6327228" cy="2926080"/>
        </p:xfrm>
        <a:graphic>
          <a:graphicData uri="http://schemas.openxmlformats.org/drawingml/2006/table">
            <a:tbl>
              <a:tblPr>
                <a:tableStyleId>{5C22544A-7EE6-4342-B048-85BDC9FD1C3A}</a:tableStyleId>
              </a:tblPr>
              <a:tblGrid>
                <a:gridCol w="1531590">
                  <a:extLst>
                    <a:ext uri="{9D8B030D-6E8A-4147-A177-3AD203B41FA5}">
                      <a16:colId xmlns:a16="http://schemas.microsoft.com/office/drawing/2014/main" val="507799544"/>
                    </a:ext>
                  </a:extLst>
                </a:gridCol>
                <a:gridCol w="1632024">
                  <a:extLst>
                    <a:ext uri="{9D8B030D-6E8A-4147-A177-3AD203B41FA5}">
                      <a16:colId xmlns:a16="http://schemas.microsoft.com/office/drawing/2014/main" val="343138655"/>
                    </a:ext>
                  </a:extLst>
                </a:gridCol>
                <a:gridCol w="1531590">
                  <a:extLst>
                    <a:ext uri="{9D8B030D-6E8A-4147-A177-3AD203B41FA5}">
                      <a16:colId xmlns:a16="http://schemas.microsoft.com/office/drawing/2014/main" val="3258168313"/>
                    </a:ext>
                  </a:extLst>
                </a:gridCol>
                <a:gridCol w="1632024">
                  <a:extLst>
                    <a:ext uri="{9D8B030D-6E8A-4147-A177-3AD203B41FA5}">
                      <a16:colId xmlns:a16="http://schemas.microsoft.com/office/drawing/2014/main" val="244706307"/>
                    </a:ext>
                  </a:extLst>
                </a:gridCol>
              </a:tblGrid>
              <a:tr h="365760">
                <a:tc>
                  <a:txBody>
                    <a:bodyPr/>
                    <a:lstStyle/>
                    <a:p>
                      <a:pPr algn="ctr" fontAlgn="b"/>
                      <a:r>
                        <a:rPr lang="en-US" sz="1600" b="1" u="none" strike="noStrike" dirty="0">
                          <a:effectLst/>
                        </a:rPr>
                        <a:t>Time Period</a:t>
                      </a:r>
                      <a:endParaRPr lang="en-US" sz="1600" b="1"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a:txBody>
                    <a:bodyPr/>
                    <a:lstStyle/>
                    <a:p>
                      <a:pPr algn="ctr" fontAlgn="b"/>
                      <a:r>
                        <a:rPr lang="en-US" sz="1600" b="1" u="none" strike="noStrike" dirty="0">
                          <a:effectLst/>
                        </a:rPr>
                        <a:t>10 Year CAGR</a:t>
                      </a:r>
                      <a:endParaRPr lang="en-US" sz="1600" b="1"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a:txBody>
                    <a:bodyPr/>
                    <a:lstStyle/>
                    <a:p>
                      <a:pPr algn="ctr" fontAlgn="b"/>
                      <a:r>
                        <a:rPr lang="en-US" sz="1600" b="1" u="none" strike="noStrike" dirty="0">
                          <a:effectLst/>
                        </a:rPr>
                        <a:t>Time Period</a:t>
                      </a:r>
                      <a:endParaRPr lang="en-US" sz="1600" b="1"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a:txBody>
                    <a:bodyPr/>
                    <a:lstStyle/>
                    <a:p>
                      <a:pPr algn="ctr" fontAlgn="b"/>
                      <a:r>
                        <a:rPr lang="en-US" sz="1600" b="1" u="none" strike="noStrike" dirty="0">
                          <a:effectLst/>
                        </a:rPr>
                        <a:t>10 Year CAGR</a:t>
                      </a:r>
                      <a:endParaRPr lang="en-US" sz="1600" b="1"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rgbClr val="F5FBFF"/>
                    </a:solidFill>
                  </a:tcPr>
                </a:tc>
                <a:extLst>
                  <a:ext uri="{0D108BD9-81ED-4DB2-BD59-A6C34878D82A}">
                    <a16:rowId xmlns:a16="http://schemas.microsoft.com/office/drawing/2014/main" val="267831373"/>
                  </a:ext>
                </a:extLst>
              </a:tr>
              <a:tr h="365760">
                <a:tc>
                  <a:txBody>
                    <a:bodyPr/>
                    <a:lstStyle/>
                    <a:p>
                      <a:pPr algn="ctr" fontAlgn="b"/>
                      <a:r>
                        <a:rPr lang="en-US" sz="1600" u="none" strike="noStrike" dirty="0">
                          <a:effectLst/>
                        </a:rPr>
                        <a:t>2001 to 2011</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600" u="none" strike="noStrike" dirty="0">
                          <a:effectLst/>
                        </a:rPr>
                        <a:t>15%</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600" u="none" strike="noStrike" dirty="0">
                          <a:effectLst/>
                        </a:rPr>
                        <a:t>2008 to 2018</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600" b="0" u="none" strike="noStrike" dirty="0">
                          <a:solidFill>
                            <a:srgbClr val="FF0000"/>
                          </a:solidFill>
                          <a:effectLst/>
                        </a:rPr>
                        <a:t>8%</a:t>
                      </a:r>
                      <a:endParaRPr lang="en-US" sz="1600" b="0" i="0" u="none" strike="noStrike" dirty="0">
                        <a:solidFill>
                          <a:srgbClr val="FF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3186177"/>
                  </a:ext>
                </a:extLst>
              </a:tr>
              <a:tr h="365760">
                <a:tc>
                  <a:txBody>
                    <a:bodyPr/>
                    <a:lstStyle/>
                    <a:p>
                      <a:pPr algn="ctr" fontAlgn="b"/>
                      <a:r>
                        <a:rPr lang="en-US" sz="1600" u="none" strike="noStrike" dirty="0">
                          <a:effectLst/>
                        </a:rPr>
                        <a:t>2002 to 2012</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tc>
                  <a:txBody>
                    <a:bodyPr/>
                    <a:lstStyle/>
                    <a:p>
                      <a:pPr algn="ctr" fontAlgn="b"/>
                      <a:r>
                        <a:rPr lang="en-US" sz="1600" u="none" strike="noStrike" dirty="0">
                          <a:effectLst/>
                        </a:rPr>
                        <a:t>17%</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tc>
                  <a:txBody>
                    <a:bodyPr/>
                    <a:lstStyle/>
                    <a:p>
                      <a:pPr algn="ctr" fontAlgn="b"/>
                      <a:r>
                        <a:rPr lang="en-US" sz="1600" u="none" strike="noStrike" dirty="0">
                          <a:effectLst/>
                        </a:rPr>
                        <a:t>2009 to 2019</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tc>
                  <a:txBody>
                    <a:bodyPr/>
                    <a:lstStyle/>
                    <a:p>
                      <a:pPr algn="ctr" fontAlgn="b"/>
                      <a:r>
                        <a:rPr lang="en-US" sz="1600" u="none" strike="noStrike" dirty="0">
                          <a:effectLst/>
                        </a:rPr>
                        <a:t>14%</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extLst>
                  <a:ext uri="{0D108BD9-81ED-4DB2-BD59-A6C34878D82A}">
                    <a16:rowId xmlns:a16="http://schemas.microsoft.com/office/drawing/2014/main" val="1547420653"/>
                  </a:ext>
                </a:extLst>
              </a:tr>
              <a:tr h="365760">
                <a:tc>
                  <a:txBody>
                    <a:bodyPr/>
                    <a:lstStyle/>
                    <a:p>
                      <a:pPr algn="ctr" fontAlgn="b"/>
                      <a:r>
                        <a:rPr lang="en-US" sz="1600" u="none" strike="noStrike" dirty="0">
                          <a:effectLst/>
                        </a:rPr>
                        <a:t>2003 to 2013</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600" u="none" strike="noStrike" dirty="0">
                          <a:effectLst/>
                        </a:rPr>
                        <a:t>19%</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600" u="none" strike="noStrike" dirty="0">
                          <a:effectLst/>
                        </a:rPr>
                        <a:t>2010 to 2020</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600" u="none" strike="noStrike" dirty="0">
                          <a:effectLst/>
                        </a:rPr>
                        <a:t>9%</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3875230"/>
                  </a:ext>
                </a:extLst>
              </a:tr>
              <a:tr h="365760">
                <a:tc>
                  <a:txBody>
                    <a:bodyPr/>
                    <a:lstStyle/>
                    <a:p>
                      <a:pPr algn="ctr" fontAlgn="b"/>
                      <a:r>
                        <a:rPr lang="en-US" sz="1600" u="none" strike="noStrike" dirty="0">
                          <a:effectLst/>
                        </a:rPr>
                        <a:t>2004 to 2014</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tc>
                  <a:txBody>
                    <a:bodyPr/>
                    <a:lstStyle/>
                    <a:p>
                      <a:pPr algn="ctr" fontAlgn="b"/>
                      <a:r>
                        <a:rPr lang="en-US" sz="1600" u="none" strike="noStrike" dirty="0">
                          <a:effectLst/>
                        </a:rPr>
                        <a:t>13%</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tc>
                  <a:txBody>
                    <a:bodyPr/>
                    <a:lstStyle/>
                    <a:p>
                      <a:pPr algn="ctr" fontAlgn="b"/>
                      <a:r>
                        <a:rPr lang="en-US" sz="1600" u="none" strike="noStrike" dirty="0">
                          <a:effectLst/>
                        </a:rPr>
                        <a:t>2011 to 2021</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tc>
                  <a:txBody>
                    <a:bodyPr/>
                    <a:lstStyle/>
                    <a:p>
                      <a:pPr algn="ctr" fontAlgn="b"/>
                      <a:r>
                        <a:rPr lang="en-US" sz="1600" u="none" strike="noStrike" dirty="0">
                          <a:effectLst/>
                        </a:rPr>
                        <a:t>9%</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extLst>
                  <a:ext uri="{0D108BD9-81ED-4DB2-BD59-A6C34878D82A}">
                    <a16:rowId xmlns:a16="http://schemas.microsoft.com/office/drawing/2014/main" val="722578534"/>
                  </a:ext>
                </a:extLst>
              </a:tr>
              <a:tr h="365760">
                <a:tc>
                  <a:txBody>
                    <a:bodyPr/>
                    <a:lstStyle/>
                    <a:p>
                      <a:pPr algn="ctr" fontAlgn="b"/>
                      <a:r>
                        <a:rPr lang="en-US" sz="1600" u="none" strike="noStrike" dirty="0">
                          <a:effectLst/>
                        </a:rPr>
                        <a:t>2005 to 2015</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600" u="none" strike="noStrike" dirty="0">
                          <a:effectLst/>
                        </a:rPr>
                        <a:t>16%</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600" u="none" strike="noStrike" dirty="0">
                          <a:effectLst/>
                        </a:rPr>
                        <a:t>2012 to 2022</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600" u="none" strike="noStrike" dirty="0">
                          <a:effectLst/>
                        </a:rPr>
                        <a:t>13%</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41781104"/>
                  </a:ext>
                </a:extLst>
              </a:tr>
              <a:tr h="365760">
                <a:tc>
                  <a:txBody>
                    <a:bodyPr/>
                    <a:lstStyle/>
                    <a:p>
                      <a:pPr algn="ctr" fontAlgn="b"/>
                      <a:r>
                        <a:rPr lang="en-US" sz="1600" u="none" strike="noStrike" dirty="0">
                          <a:effectLst/>
                        </a:rPr>
                        <a:t>2006 to 2016</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tc>
                  <a:txBody>
                    <a:bodyPr/>
                    <a:lstStyle/>
                    <a:p>
                      <a:pPr algn="ctr" fontAlgn="b"/>
                      <a:r>
                        <a:rPr lang="en-US" sz="1600" u="none" strike="noStrike" dirty="0">
                          <a:effectLst/>
                        </a:rPr>
                        <a:t>10%</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tc>
                  <a:txBody>
                    <a:bodyPr/>
                    <a:lstStyle/>
                    <a:p>
                      <a:pPr algn="ctr" fontAlgn="b"/>
                      <a:r>
                        <a:rPr lang="en-US" sz="1600" u="none" strike="noStrike" dirty="0">
                          <a:effectLst/>
                        </a:rPr>
                        <a:t>2013 to 2023</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tc>
                  <a:txBody>
                    <a:bodyPr/>
                    <a:lstStyle/>
                    <a:p>
                      <a:pPr algn="ctr" fontAlgn="b"/>
                      <a:r>
                        <a:rPr lang="en-US" sz="1600" u="none" strike="noStrike" dirty="0">
                          <a:effectLst/>
                        </a:rPr>
                        <a:t>11%</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BFF"/>
                    </a:solidFill>
                  </a:tcPr>
                </a:tc>
                <a:extLst>
                  <a:ext uri="{0D108BD9-81ED-4DB2-BD59-A6C34878D82A}">
                    <a16:rowId xmlns:a16="http://schemas.microsoft.com/office/drawing/2014/main" val="4273151361"/>
                  </a:ext>
                </a:extLst>
              </a:tr>
              <a:tr h="365760">
                <a:tc>
                  <a:txBody>
                    <a:bodyPr/>
                    <a:lstStyle/>
                    <a:p>
                      <a:pPr algn="ctr" fontAlgn="b"/>
                      <a:r>
                        <a:rPr lang="en-US" sz="1600" u="none" strike="noStrike" dirty="0">
                          <a:effectLst/>
                        </a:rPr>
                        <a:t>2007 to 2017</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600" u="none" strike="noStrike" dirty="0">
                          <a:solidFill>
                            <a:srgbClr val="FF0000"/>
                          </a:solidFill>
                          <a:effectLst/>
                        </a:rPr>
                        <a:t>8%</a:t>
                      </a:r>
                      <a:endParaRPr lang="en-US" sz="1600" b="0" i="0" u="none" strike="noStrike" dirty="0">
                        <a:solidFill>
                          <a:srgbClr val="FF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600" u="none" strike="noStrike" dirty="0">
                          <a:effectLst/>
                        </a:rPr>
                        <a:t>2014 to 2024</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600" u="none" strike="noStrike" dirty="0">
                          <a:effectLst/>
                        </a:rPr>
                        <a:t>14%</a:t>
                      </a:r>
                      <a:endParaRPr lang="en-US" sz="16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1210818"/>
                  </a:ext>
                </a:extLst>
              </a:tr>
            </a:tbl>
          </a:graphicData>
        </a:graphic>
      </p:graphicFrame>
      <p:sp>
        <p:nvSpPr>
          <p:cNvPr id="6" name="Rectangle 3">
            <a:extLst>
              <a:ext uri="{FF2B5EF4-FFF2-40B4-BE49-F238E27FC236}">
                <a16:creationId xmlns:a16="http://schemas.microsoft.com/office/drawing/2014/main" id="{B5157D33-2ABA-9671-17E9-3C50BEAB346B}"/>
              </a:ext>
            </a:extLst>
          </p:cNvPr>
          <p:cNvSpPr txBox="1">
            <a:spLocks noChangeArrowheads="1"/>
          </p:cNvSpPr>
          <p:nvPr/>
        </p:nvSpPr>
        <p:spPr>
          <a:xfrm>
            <a:off x="3238694" y="3001743"/>
            <a:ext cx="6202189" cy="36512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gn="just">
              <a:buNone/>
            </a:pPr>
            <a:r>
              <a:rPr lang="en-US" sz="1800" dirty="0"/>
              <a:t>Nifty Fifty Returns</a:t>
            </a:r>
          </a:p>
        </p:txBody>
      </p:sp>
    </p:spTree>
    <p:extLst>
      <p:ext uri="{BB962C8B-B14F-4D97-AF65-F5344CB8AC3E}">
        <p14:creationId xmlns:p14="http://schemas.microsoft.com/office/powerpoint/2010/main" val="33097258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ED5D6334-E30B-AD74-51AA-005C1533922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846D41B-AF2C-F10F-F5E4-5B8EBB81A7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4" name="Rectangle 3">
            <a:extLst>
              <a:ext uri="{FF2B5EF4-FFF2-40B4-BE49-F238E27FC236}">
                <a16:creationId xmlns:a16="http://schemas.microsoft.com/office/drawing/2014/main" id="{C170C2C3-EB51-E4F8-DA12-1332BDB4ECA7}"/>
              </a:ext>
            </a:extLst>
          </p:cNvPr>
          <p:cNvSpPr txBox="1">
            <a:spLocks noChangeArrowheads="1"/>
          </p:cNvSpPr>
          <p:nvPr/>
        </p:nvSpPr>
        <p:spPr>
          <a:xfrm>
            <a:off x="2933700" y="2057400"/>
            <a:ext cx="7505700" cy="444343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Trebuchet MS" panose="020B0603020202020204"/>
              <a:ea typeface="+mn-ea"/>
              <a:cs typeface="+mn-cs"/>
            </a:endParaRPr>
          </a:p>
        </p:txBody>
      </p:sp>
      <p:sp>
        <p:nvSpPr>
          <p:cNvPr id="5" name="Footer Placeholder 4">
            <a:extLst>
              <a:ext uri="{FF2B5EF4-FFF2-40B4-BE49-F238E27FC236}">
                <a16:creationId xmlns:a16="http://schemas.microsoft.com/office/drawing/2014/main" id="{EFFF918F-AA56-90FA-A108-EE34D9A102F7}"/>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10" name="Rectangle 2">
            <a:extLst>
              <a:ext uri="{FF2B5EF4-FFF2-40B4-BE49-F238E27FC236}">
                <a16:creationId xmlns:a16="http://schemas.microsoft.com/office/drawing/2014/main" id="{58B24B23-9694-CC84-3FB3-48A10F868E0C}"/>
              </a:ext>
            </a:extLst>
          </p:cNvPr>
          <p:cNvSpPr txBox="1">
            <a:spLocks noChangeArrowheads="1"/>
          </p:cNvSpPr>
          <p:nvPr/>
        </p:nvSpPr>
        <p:spPr>
          <a:xfrm>
            <a:off x="1858370" y="242018"/>
            <a:ext cx="8475260" cy="494983"/>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Equity Asset Class: High Risk, High Return</a:t>
            </a:r>
          </a:p>
        </p:txBody>
      </p:sp>
      <p:graphicFrame>
        <p:nvGraphicFramePr>
          <p:cNvPr id="11" name="Chart 10">
            <a:extLst>
              <a:ext uri="{FF2B5EF4-FFF2-40B4-BE49-F238E27FC236}">
                <a16:creationId xmlns:a16="http://schemas.microsoft.com/office/drawing/2014/main" id="{EDCBAF4C-ED13-DDFC-2315-5143595810E8}"/>
              </a:ext>
            </a:extLst>
          </p:cNvPr>
          <p:cNvGraphicFramePr>
            <a:graphicFrameLocks noGrp="1"/>
          </p:cNvGraphicFramePr>
          <p:nvPr/>
        </p:nvGraphicFramePr>
        <p:xfrm>
          <a:off x="2094590" y="1001190"/>
          <a:ext cx="8752085" cy="2551062"/>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2" name="Chart 11">
            <a:extLst>
              <a:ext uri="{FF2B5EF4-FFF2-40B4-BE49-F238E27FC236}">
                <a16:creationId xmlns:a16="http://schemas.microsoft.com/office/drawing/2014/main" id="{DACA1B1B-12B1-7140-CCCD-04C4C567E8EA}"/>
              </a:ext>
            </a:extLst>
          </p:cNvPr>
          <p:cNvGraphicFramePr>
            <a:graphicFrameLocks noGrp="1"/>
          </p:cNvGraphicFramePr>
          <p:nvPr/>
        </p:nvGraphicFramePr>
        <p:xfrm>
          <a:off x="2094590" y="3498296"/>
          <a:ext cx="8752085" cy="2843702"/>
        </p:xfrm>
        <a:graphic>
          <a:graphicData uri="http://schemas.openxmlformats.org/drawingml/2006/chart">
            <c:chart xmlns:c="http://schemas.openxmlformats.org/drawingml/2006/chart" xmlns:r="http://schemas.openxmlformats.org/officeDocument/2006/relationships" r:id="rId8"/>
          </a:graphicData>
        </a:graphic>
      </p:graphicFrame>
      <p:sp>
        <p:nvSpPr>
          <p:cNvPr id="13" name="TextBox 1">
            <a:extLst>
              <a:ext uri="{FF2B5EF4-FFF2-40B4-BE49-F238E27FC236}">
                <a16:creationId xmlns:a16="http://schemas.microsoft.com/office/drawing/2014/main" id="{4026D56C-F0EC-C03F-D391-5D1ED0437071}"/>
              </a:ext>
            </a:extLst>
          </p:cNvPr>
          <p:cNvSpPr txBox="1"/>
          <p:nvPr/>
        </p:nvSpPr>
        <p:spPr>
          <a:xfrm>
            <a:off x="2857983" y="1437887"/>
            <a:ext cx="8752084" cy="63028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a:r>
              <a:rPr lang="en-US" sz="1400" kern="0" dirty="0">
                <a:solidFill>
                  <a:schemeClr val="tx1">
                    <a:lumMod val="50000"/>
                    <a:lumOff val="50000"/>
                  </a:schemeClr>
                </a:solidFill>
                <a:sym typeface="Wingdings" panose="05000000000000000000" pitchFamily="2" charset="2"/>
              </a:rPr>
              <a:t>5 Year CAGR:</a:t>
            </a:r>
          </a:p>
          <a:p>
            <a:pPr algn="l"/>
            <a:r>
              <a:rPr lang="en-US" sz="1400" kern="0" dirty="0">
                <a:solidFill>
                  <a:schemeClr val="tx1">
                    <a:lumMod val="50000"/>
                    <a:lumOff val="50000"/>
                  </a:schemeClr>
                </a:solidFill>
                <a:sym typeface="Wingdings" panose="05000000000000000000" pitchFamily="2" charset="2"/>
              </a:rPr>
              <a:t>&lt;--------17%</a:t>
            </a:r>
            <a:r>
              <a:rPr lang="en-US" sz="1400" kern="0" dirty="0">
                <a:solidFill>
                  <a:schemeClr val="tx1">
                    <a:lumMod val="50000"/>
                    <a:lumOff val="50000"/>
                  </a:schemeClr>
                </a:solidFill>
              </a:rPr>
              <a:t>--------</a:t>
            </a:r>
            <a:r>
              <a:rPr lang="en-US" sz="1400" kern="0" dirty="0">
                <a:solidFill>
                  <a:schemeClr val="tx1">
                    <a:lumMod val="50000"/>
                    <a:lumOff val="50000"/>
                  </a:schemeClr>
                </a:solidFill>
                <a:sym typeface="Wingdings" panose="05000000000000000000" pitchFamily="2" charset="2"/>
              </a:rPr>
              <a:t>&gt; &lt;---------13%--------&gt; &lt;---------7%--------&gt; &lt;--------13%-------&gt;</a:t>
            </a:r>
            <a:endParaRPr lang="en-US" sz="1400" kern="0" dirty="0">
              <a:solidFill>
                <a:schemeClr val="tx1">
                  <a:lumMod val="50000"/>
                  <a:lumOff val="50000"/>
                </a:schemeClr>
              </a:solidFill>
            </a:endParaRPr>
          </a:p>
        </p:txBody>
      </p:sp>
      <p:sp>
        <p:nvSpPr>
          <p:cNvPr id="14" name="Oval 13">
            <a:extLst>
              <a:ext uri="{FF2B5EF4-FFF2-40B4-BE49-F238E27FC236}">
                <a16:creationId xmlns:a16="http://schemas.microsoft.com/office/drawing/2014/main" id="{787849B3-69D0-051D-7A17-AC807FA3C859}"/>
              </a:ext>
            </a:extLst>
          </p:cNvPr>
          <p:cNvSpPr/>
          <p:nvPr/>
        </p:nvSpPr>
        <p:spPr bwMode="auto">
          <a:xfrm>
            <a:off x="5290363" y="5362424"/>
            <a:ext cx="630621" cy="517555"/>
          </a:xfrm>
          <a:prstGeom prst="ellipse">
            <a:avLst/>
          </a:prstGeom>
          <a:noFill/>
          <a:ln w="28575" cap="flat" cmpd="sng" algn="ctr">
            <a:solidFill>
              <a:srgbClr val="FF0000"/>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15" name="TextBox 14">
            <a:extLst>
              <a:ext uri="{FF2B5EF4-FFF2-40B4-BE49-F238E27FC236}">
                <a16:creationId xmlns:a16="http://schemas.microsoft.com/office/drawing/2014/main" id="{C73EB4AD-53A0-ED43-43F5-4DB07FF95AE3}"/>
              </a:ext>
            </a:extLst>
          </p:cNvPr>
          <p:cNvSpPr txBox="1"/>
          <p:nvPr/>
        </p:nvSpPr>
        <p:spPr>
          <a:xfrm>
            <a:off x="6348248" y="5549462"/>
            <a:ext cx="3268718" cy="307777"/>
          </a:xfrm>
          <a:prstGeom prst="rect">
            <a:avLst/>
          </a:prstGeom>
        </p:spPr>
        <p:txBody>
          <a:bodyPr wrap="square" rtlCol="0">
            <a:spAutoFit/>
          </a:bodyPr>
          <a:lstStyle/>
          <a:p>
            <a:pPr algn="l"/>
            <a:r>
              <a:rPr lang="en-US" sz="1400" kern="0" dirty="0">
                <a:solidFill>
                  <a:srgbClr val="FF0000"/>
                </a:solidFill>
              </a:rPr>
              <a:t>2008: Global Financial Crisis </a:t>
            </a:r>
          </a:p>
        </p:txBody>
      </p:sp>
    </p:spTree>
    <p:extLst>
      <p:ext uri="{BB962C8B-B14F-4D97-AF65-F5344CB8AC3E}">
        <p14:creationId xmlns:p14="http://schemas.microsoft.com/office/powerpoint/2010/main" val="17631640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985B6652-6668-40FA-25E9-126AD5CD1D85}"/>
              </a:ext>
            </a:extLst>
          </p:cNvPr>
          <p:cNvGraphicFramePr>
            <a:graphicFrameLocks noChangeAspect="1"/>
          </p:cNvGraphicFramePr>
          <p:nvPr>
            <p:extLst>
              <p:ext uri="{D42A27DB-BD31-4B8C-83A1-F6EECF244321}">
                <p14:modId xmlns:p14="http://schemas.microsoft.com/office/powerpoint/2010/main" val="1721573691"/>
              </p:ext>
            </p:extLst>
          </p:nvPr>
        </p:nvGraphicFramePr>
        <p:xfrm>
          <a:off x="1707444" y="400938"/>
          <a:ext cx="9808029" cy="60998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 name="Picture 2">
            <a:extLst>
              <a:ext uri="{FF2B5EF4-FFF2-40B4-BE49-F238E27FC236}">
                <a16:creationId xmlns:a16="http://schemas.microsoft.com/office/drawing/2014/main" id="{1B12A71B-0DE1-BA5E-345A-2F6276BD00E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10"/>
            <a:srcRect/>
            <a:stretch>
              <a:fillRect/>
            </a:stretch>
          </a:blipFill>
        </p:spPr>
      </p:pic>
      <p:sp>
        <p:nvSpPr>
          <p:cNvPr id="4" name="Footer Placeholder 4">
            <a:extLst>
              <a:ext uri="{FF2B5EF4-FFF2-40B4-BE49-F238E27FC236}">
                <a16:creationId xmlns:a16="http://schemas.microsoft.com/office/drawing/2014/main" id="{A3125001-02F7-665B-9979-43241A7A5FDE}"/>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5" name="Rectangle 2">
            <a:extLst>
              <a:ext uri="{FF2B5EF4-FFF2-40B4-BE49-F238E27FC236}">
                <a16:creationId xmlns:a16="http://schemas.microsoft.com/office/drawing/2014/main" id="{EE4A03F0-0EBD-2F2D-D090-9FB02AADDF1D}"/>
              </a:ext>
            </a:extLst>
          </p:cNvPr>
          <p:cNvSpPr txBox="1">
            <a:spLocks noChangeArrowheads="1"/>
          </p:cNvSpPr>
          <p:nvPr/>
        </p:nvSpPr>
        <p:spPr>
          <a:xfrm>
            <a:off x="1858370" y="330970"/>
            <a:ext cx="847526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lvl="0" algn="l"/>
            <a:r>
              <a:rPr lang="en-US" altLang="en-US" sz="2800" kern="0" dirty="0">
                <a:solidFill>
                  <a:srgbClr val="000000"/>
                </a:solidFill>
              </a:rPr>
              <a:t>Equity Implications</a:t>
            </a:r>
            <a:endParaRPr kumimoji="0" lang="en-US" altLang="en-US" sz="2800" b="0" i="0" u="none" strike="noStrike" kern="0" cap="none" spc="0" normalizeH="0" baseline="0" noProof="0" dirty="0">
              <a:ln>
                <a:noFill/>
              </a:ln>
              <a:solidFill>
                <a:srgbClr val="FF0000"/>
              </a:solidFill>
              <a:effectLst/>
              <a:uLnTx/>
              <a:uFillTx/>
              <a:latin typeface="Trebuchet MS" panose="020B0603020202020204"/>
            </a:endParaRPr>
          </a:p>
        </p:txBody>
      </p:sp>
    </p:spTree>
    <p:extLst>
      <p:ext uri="{BB962C8B-B14F-4D97-AF65-F5344CB8AC3E}">
        <p14:creationId xmlns:p14="http://schemas.microsoft.com/office/powerpoint/2010/main" val="38380427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4CB48D91-DFFF-ADFC-7AF9-6C7792416DB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217A7DE-73BB-8040-3D46-A479B774AD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3" name="Rectangle 2">
            <a:extLst>
              <a:ext uri="{FF2B5EF4-FFF2-40B4-BE49-F238E27FC236}">
                <a16:creationId xmlns:a16="http://schemas.microsoft.com/office/drawing/2014/main" id="{EE4A03F0-0EBD-2F2D-D090-9FB02AADDF1D}"/>
              </a:ext>
            </a:extLst>
          </p:cNvPr>
          <p:cNvSpPr txBox="1">
            <a:spLocks noChangeArrowheads="1"/>
          </p:cNvSpPr>
          <p:nvPr/>
        </p:nvSpPr>
        <p:spPr>
          <a:xfrm>
            <a:off x="1964842" y="985466"/>
            <a:ext cx="8475260" cy="766624"/>
          </a:xfrm>
          <a:prstGeom prst="rect">
            <a:avLst/>
          </a:prstGeom>
        </p:spPr>
        <p:txBody>
          <a:bodyPr/>
          <a:lstStyle>
            <a:defPPr>
              <a:defRPr lang="en-US"/>
            </a:defPPr>
            <a:lvl1pPr lvl="0" eaLnBrk="0" fontAlgn="base" hangingPunct="0">
              <a:spcBef>
                <a:spcPct val="0"/>
              </a:spcBef>
              <a:spcAft>
                <a:spcPct val="0"/>
              </a:spcAft>
              <a:defRPr sz="24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u="sng" dirty="0"/>
              <a:t>Adherence to IRDAI Regulatory Limits</a:t>
            </a:r>
            <a:r>
              <a:rPr lang="en-US" dirty="0"/>
              <a:t>:</a:t>
            </a:r>
          </a:p>
        </p:txBody>
      </p:sp>
      <p:sp>
        <p:nvSpPr>
          <p:cNvPr id="5" name="Footer Placeholder 4">
            <a:extLst>
              <a:ext uri="{FF2B5EF4-FFF2-40B4-BE49-F238E27FC236}">
                <a16:creationId xmlns:a16="http://schemas.microsoft.com/office/drawing/2014/main" id="{30C98DAE-4841-424B-02D4-2E67489AEDD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6" name="Rectangle 3">
            <a:extLst>
              <a:ext uri="{FF2B5EF4-FFF2-40B4-BE49-F238E27FC236}">
                <a16:creationId xmlns:a16="http://schemas.microsoft.com/office/drawing/2014/main" id="{211B71EC-8392-8E70-8ABC-392AB1058E80}"/>
              </a:ext>
            </a:extLst>
          </p:cNvPr>
          <p:cNvSpPr txBox="1">
            <a:spLocks noChangeArrowheads="1"/>
          </p:cNvSpPr>
          <p:nvPr/>
        </p:nvSpPr>
        <p:spPr>
          <a:xfrm>
            <a:off x="9477216" y="1912852"/>
            <a:ext cx="2483556" cy="1635968"/>
          </a:xfrm>
          <a:prstGeom prst="rect">
            <a:avLst/>
          </a:prstGeom>
          <a:solidFill>
            <a:srgbClr val="0070C0"/>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spcFirstLastPara="0" vert="horz" wrap="square" lIns="34290" tIns="22860" rIns="34290" bIns="22860" numCol="1" spcCol="1270" anchor="ctr" anchorCtr="0">
            <a:noAutofit/>
          </a:bodyPr>
          <a:lstStyle>
            <a:lvl1pPr>
              <a:defRPr b="1">
                <a:solidFill>
                  <a:schemeClr val="bg1"/>
                </a:solidFill>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t>IRDAI (Actuarial, Finance and Investment Functions of Insurers) Regulations, 2024 </a:t>
            </a:r>
          </a:p>
        </p:txBody>
      </p:sp>
      <p:grpSp>
        <p:nvGrpSpPr>
          <p:cNvPr id="19" name="Group 18">
            <a:extLst>
              <a:ext uri="{FF2B5EF4-FFF2-40B4-BE49-F238E27FC236}">
                <a16:creationId xmlns:a16="http://schemas.microsoft.com/office/drawing/2014/main" id="{EFC2B98F-2467-8421-BF2A-23DF3CA22E45}"/>
              </a:ext>
            </a:extLst>
          </p:cNvPr>
          <p:cNvGrpSpPr/>
          <p:nvPr/>
        </p:nvGrpSpPr>
        <p:grpSpPr>
          <a:xfrm>
            <a:off x="4811485" y="1676600"/>
            <a:ext cx="4528458" cy="2296708"/>
            <a:chOff x="8783663" y="2795349"/>
            <a:chExt cx="4439256" cy="3263742"/>
          </a:xfrm>
        </p:grpSpPr>
        <p:grpSp>
          <p:nvGrpSpPr>
            <p:cNvPr id="11" name="Group 10">
              <a:extLst>
                <a:ext uri="{FF2B5EF4-FFF2-40B4-BE49-F238E27FC236}">
                  <a16:creationId xmlns:a16="http://schemas.microsoft.com/office/drawing/2014/main" id="{FE2B4F78-434A-1335-865B-FFEDD9A30F74}"/>
                </a:ext>
              </a:extLst>
            </p:cNvPr>
            <p:cNvGrpSpPr/>
            <p:nvPr/>
          </p:nvGrpSpPr>
          <p:grpSpPr>
            <a:xfrm>
              <a:off x="8783663" y="2795349"/>
              <a:ext cx="2652890" cy="2312171"/>
              <a:chOff x="9405257" y="2473028"/>
              <a:chExt cx="2652890" cy="2312171"/>
            </a:xfrm>
          </p:grpSpPr>
          <p:sp>
            <p:nvSpPr>
              <p:cNvPr id="8" name="Rectangle 7">
                <a:extLst>
                  <a:ext uri="{FF2B5EF4-FFF2-40B4-BE49-F238E27FC236}">
                    <a16:creationId xmlns:a16="http://schemas.microsoft.com/office/drawing/2014/main" id="{CA708C8D-A7A5-F6D4-B400-87175FB19A0A}"/>
                  </a:ext>
                </a:extLst>
              </p:cNvPr>
              <p:cNvSpPr/>
              <p:nvPr/>
            </p:nvSpPr>
            <p:spPr bwMode="auto">
              <a:xfrm>
                <a:off x="9405257" y="2473028"/>
                <a:ext cx="2652890" cy="1249886"/>
              </a:xfrm>
              <a:prstGeom prst="rect">
                <a:avLst/>
              </a:prstGeom>
              <a:solidFill>
                <a:srgbClr val="C00000"/>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spcFirstLastPara="0" vert="horz" wrap="square" lIns="34290" tIns="22860" rIns="34290" bIns="22860" numCol="1" spcCol="1270" anchor="ctr" anchorCtr="0">
                <a:noAutofit/>
              </a:bodyPr>
              <a:lstStyle/>
              <a:p>
                <a:pPr algn="ctr"/>
                <a:endParaRPr lang="en-US" sz="1600" b="1" dirty="0">
                  <a:solidFill>
                    <a:schemeClr val="bg1"/>
                  </a:solidFill>
                </a:endParaRPr>
              </a:p>
              <a:p>
                <a:pPr algn="ctr"/>
                <a:endParaRPr lang="en-US" sz="1600" b="1" dirty="0">
                  <a:solidFill>
                    <a:schemeClr val="bg1"/>
                  </a:solidFill>
                </a:endParaRPr>
              </a:p>
              <a:p>
                <a:pPr algn="ctr"/>
                <a:endParaRPr lang="en-US" sz="1600" b="1" dirty="0">
                  <a:solidFill>
                    <a:schemeClr val="bg1"/>
                  </a:solidFill>
                </a:endParaRPr>
              </a:p>
              <a:p>
                <a:pPr algn="ctr"/>
                <a:endParaRPr lang="en-US" sz="1600" b="1" dirty="0">
                  <a:solidFill>
                    <a:schemeClr val="bg1"/>
                  </a:solidFill>
                </a:endParaRPr>
              </a:p>
              <a:p>
                <a:pPr algn="ctr"/>
                <a:endParaRPr lang="en-US" sz="1600" b="1" dirty="0">
                  <a:solidFill>
                    <a:schemeClr val="bg1"/>
                  </a:solidFill>
                </a:endParaRPr>
              </a:p>
              <a:p>
                <a:pPr algn="ctr"/>
                <a:r>
                  <a:rPr lang="en-US" sz="1600" b="1" dirty="0">
                    <a:solidFill>
                      <a:schemeClr val="bg1"/>
                    </a:solidFill>
                  </a:rPr>
                  <a:t>Other Asset Class </a:t>
                </a:r>
              </a:p>
              <a:p>
                <a:pPr algn="ctr"/>
                <a:r>
                  <a:rPr lang="en-US" sz="1600" b="1" dirty="0">
                    <a:solidFill>
                      <a:schemeClr val="bg1"/>
                    </a:solidFill>
                  </a:rPr>
                  <a:t>(including Equity):</a:t>
                </a:r>
              </a:p>
              <a:p>
                <a:pPr algn="ctr"/>
                <a:r>
                  <a:rPr lang="en-US" sz="1600" b="1" dirty="0">
                    <a:solidFill>
                      <a:schemeClr val="bg1"/>
                    </a:solidFill>
                    <a:sym typeface="Wingdings" panose="05000000000000000000" pitchFamily="2" charset="2"/>
                  </a:rPr>
                  <a:t>Maximum:35%</a:t>
                </a:r>
                <a:endParaRPr lang="en-US" sz="1600" b="1" dirty="0">
                  <a:solidFill>
                    <a:schemeClr val="bg1"/>
                  </a:solidFill>
                </a:endParaRPr>
              </a:p>
              <a:p>
                <a:pPr algn="ctr"/>
                <a:endParaRPr lang="en-US" sz="1600" b="1" dirty="0">
                  <a:solidFill>
                    <a:schemeClr val="bg1"/>
                  </a:solidFill>
                </a:endParaRPr>
              </a:p>
              <a:p>
                <a:pPr algn="ctr"/>
                <a:endParaRPr lang="en-US" sz="1600" b="1" dirty="0">
                  <a:solidFill>
                    <a:schemeClr val="bg1"/>
                  </a:solidFill>
                </a:endParaRPr>
              </a:p>
              <a:p>
                <a:pPr algn="ctr"/>
                <a:endParaRPr lang="en-US" sz="1600" b="1" dirty="0">
                  <a:solidFill>
                    <a:schemeClr val="bg1"/>
                  </a:solidFill>
                </a:endParaRPr>
              </a:p>
              <a:p>
                <a:pPr algn="ctr"/>
                <a:endParaRPr lang="en-US" sz="1600" b="1" dirty="0">
                  <a:solidFill>
                    <a:schemeClr val="bg1"/>
                  </a:solidFill>
                </a:endParaRPr>
              </a:p>
              <a:p>
                <a:pPr algn="ctr"/>
                <a:endParaRPr lang="en-US" sz="1600" b="1" dirty="0">
                  <a:solidFill>
                    <a:schemeClr val="bg1"/>
                  </a:solidFill>
                </a:endParaRPr>
              </a:p>
            </p:txBody>
          </p:sp>
          <p:sp>
            <p:nvSpPr>
              <p:cNvPr id="10" name="Rectangle 9">
                <a:extLst>
                  <a:ext uri="{FF2B5EF4-FFF2-40B4-BE49-F238E27FC236}">
                    <a16:creationId xmlns:a16="http://schemas.microsoft.com/office/drawing/2014/main" id="{5BF751F5-ADC5-0C57-B460-827D2E27654E}"/>
                  </a:ext>
                </a:extLst>
              </p:cNvPr>
              <p:cNvSpPr/>
              <p:nvPr/>
            </p:nvSpPr>
            <p:spPr bwMode="auto">
              <a:xfrm>
                <a:off x="9405257" y="3722913"/>
                <a:ext cx="2652890" cy="1062286"/>
              </a:xfrm>
              <a:prstGeom prst="rect">
                <a:avLst/>
              </a:prstGeom>
              <a:solidFill>
                <a:srgbClr val="92D050"/>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spcFirstLastPara="0" vert="horz" wrap="square" lIns="34290" tIns="22860" rIns="34290" bIns="22860" numCol="1" spcCol="1270" anchor="t" anchorCtr="0">
                <a:noAutofit/>
              </a:bodyPr>
              <a:lstStyle/>
              <a:p>
                <a:pPr algn="ctr"/>
                <a:r>
                  <a:rPr lang="en-US" sz="1600" b="1" dirty="0">
                    <a:solidFill>
                      <a:schemeClr val="bg1"/>
                    </a:solidFill>
                  </a:rPr>
                  <a:t>Central, State Govt. &amp; Other Approved Securities:</a:t>
                </a:r>
              </a:p>
              <a:p>
                <a:pPr algn="ctr"/>
                <a:r>
                  <a:rPr lang="en-US" sz="1600" b="1" dirty="0">
                    <a:solidFill>
                      <a:schemeClr val="bg1"/>
                    </a:solidFill>
                  </a:rPr>
                  <a:t>Minimum: 50%</a:t>
                </a:r>
              </a:p>
              <a:p>
                <a:pPr algn="ctr"/>
                <a:endParaRPr lang="en-US" sz="1600" b="1" dirty="0">
                  <a:solidFill>
                    <a:schemeClr val="bg1"/>
                  </a:solidFill>
                </a:endParaRPr>
              </a:p>
              <a:p>
                <a:pPr algn="ctr"/>
                <a:endParaRPr lang="en-US" sz="1600" b="1" dirty="0">
                  <a:solidFill>
                    <a:schemeClr val="bg1"/>
                  </a:solidFill>
                </a:endParaRPr>
              </a:p>
              <a:p>
                <a:pPr algn="ctr"/>
                <a:endParaRPr lang="en-US" sz="1600" b="1" dirty="0">
                  <a:solidFill>
                    <a:schemeClr val="bg1"/>
                  </a:solidFill>
                </a:endParaRPr>
              </a:p>
            </p:txBody>
          </p:sp>
        </p:grpSp>
        <p:grpSp>
          <p:nvGrpSpPr>
            <p:cNvPr id="18" name="Group 17">
              <a:extLst>
                <a:ext uri="{FF2B5EF4-FFF2-40B4-BE49-F238E27FC236}">
                  <a16:creationId xmlns:a16="http://schemas.microsoft.com/office/drawing/2014/main" id="{64B1E218-40E6-53BC-720A-AC0BF424291A}"/>
                </a:ext>
              </a:extLst>
            </p:cNvPr>
            <p:cNvGrpSpPr/>
            <p:nvPr/>
          </p:nvGrpSpPr>
          <p:grpSpPr>
            <a:xfrm>
              <a:off x="11568290" y="2891693"/>
              <a:ext cx="1654629" cy="3167398"/>
              <a:chOff x="11568290" y="2891693"/>
              <a:chExt cx="1654629" cy="3167398"/>
            </a:xfrm>
          </p:grpSpPr>
          <p:cxnSp>
            <p:nvCxnSpPr>
              <p:cNvPr id="13" name="Straight Arrow Connector 12">
                <a:extLst>
                  <a:ext uri="{FF2B5EF4-FFF2-40B4-BE49-F238E27FC236}">
                    <a16:creationId xmlns:a16="http://schemas.microsoft.com/office/drawing/2014/main" id="{9FEED5D4-9638-470B-8367-7E0A93EC3172}"/>
                  </a:ext>
                </a:extLst>
              </p:cNvPr>
              <p:cNvCxnSpPr/>
              <p:nvPr/>
            </p:nvCxnSpPr>
            <p:spPr bwMode="auto">
              <a:xfrm>
                <a:off x="11568290" y="2891693"/>
                <a:ext cx="0" cy="3167398"/>
              </a:xfrm>
              <a:prstGeom prst="straightConnector1">
                <a:avLst/>
              </a:prstGeom>
              <a:solidFill>
                <a:schemeClr val="accent1"/>
              </a:solidFill>
              <a:ln w="9525" cap="flat" cmpd="sng" algn="ctr">
                <a:solidFill>
                  <a:schemeClr val="bg2"/>
                </a:solidFill>
                <a:prstDash val="dash"/>
                <a:round/>
                <a:headEnd type="triangle"/>
                <a:tailEnd type="triangle"/>
              </a:ln>
              <a:effectLst/>
            </p:spPr>
          </p:cxnSp>
          <p:sp>
            <p:nvSpPr>
              <p:cNvPr id="14" name="TextBox 13">
                <a:extLst>
                  <a:ext uri="{FF2B5EF4-FFF2-40B4-BE49-F238E27FC236}">
                    <a16:creationId xmlns:a16="http://schemas.microsoft.com/office/drawing/2014/main" id="{9CB19008-D7DC-D8B4-86C3-6B8C69E14FF5}"/>
                  </a:ext>
                </a:extLst>
              </p:cNvPr>
              <p:cNvSpPr txBox="1"/>
              <p:nvPr/>
            </p:nvSpPr>
            <p:spPr>
              <a:xfrm>
                <a:off x="11928531" y="3871509"/>
                <a:ext cx="1294388" cy="1180890"/>
              </a:xfrm>
              <a:prstGeom prst="rect">
                <a:avLst/>
              </a:prstGeom>
              <a:ln>
                <a:solidFill>
                  <a:schemeClr val="bg2"/>
                </a:solidFill>
                <a:prstDash val="dash"/>
              </a:ln>
            </p:spPr>
            <p:txBody>
              <a:bodyPr wrap="square" rtlCol="0">
                <a:spAutoFit/>
              </a:bodyPr>
              <a:lstStyle/>
              <a:p>
                <a:pPr algn="l"/>
                <a:r>
                  <a:rPr lang="en-US" sz="1600" kern="0" dirty="0"/>
                  <a:t>100% Non-Par Life Fund</a:t>
                </a:r>
              </a:p>
            </p:txBody>
          </p:sp>
          <p:cxnSp>
            <p:nvCxnSpPr>
              <p:cNvPr id="16" name="Straight Arrow Connector 15">
                <a:extLst>
                  <a:ext uri="{FF2B5EF4-FFF2-40B4-BE49-F238E27FC236}">
                    <a16:creationId xmlns:a16="http://schemas.microsoft.com/office/drawing/2014/main" id="{1AC61674-5434-2D25-53D1-7AF560ED2EC1}"/>
                  </a:ext>
                </a:extLst>
              </p:cNvPr>
              <p:cNvCxnSpPr>
                <a:cxnSpLocks/>
              </p:cNvCxnSpPr>
              <p:nvPr/>
            </p:nvCxnSpPr>
            <p:spPr bwMode="auto">
              <a:xfrm>
                <a:off x="11568290" y="4398411"/>
                <a:ext cx="360240"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grpSp>
      </p:grpSp>
      <p:grpSp>
        <p:nvGrpSpPr>
          <p:cNvPr id="24" name="Group 23">
            <a:extLst>
              <a:ext uri="{FF2B5EF4-FFF2-40B4-BE49-F238E27FC236}">
                <a16:creationId xmlns:a16="http://schemas.microsoft.com/office/drawing/2014/main" id="{65DD7D76-DD71-8FF6-D209-D3DA5607B54A}"/>
              </a:ext>
            </a:extLst>
          </p:cNvPr>
          <p:cNvGrpSpPr/>
          <p:nvPr/>
        </p:nvGrpSpPr>
        <p:grpSpPr>
          <a:xfrm>
            <a:off x="1851168" y="3994331"/>
            <a:ext cx="10109604" cy="2710091"/>
            <a:chOff x="1851151" y="3537590"/>
            <a:chExt cx="11135505" cy="3015216"/>
          </a:xfrm>
          <a:solidFill>
            <a:srgbClr val="F5FBFF"/>
          </a:solidFill>
        </p:grpSpPr>
        <p:graphicFrame>
          <p:nvGraphicFramePr>
            <p:cNvPr id="20" name="Diagram 19">
              <a:extLst>
                <a:ext uri="{FF2B5EF4-FFF2-40B4-BE49-F238E27FC236}">
                  <a16:creationId xmlns:a16="http://schemas.microsoft.com/office/drawing/2014/main" id="{28F4473E-FE38-501D-AFFD-8A64C9F43380}"/>
                </a:ext>
              </a:extLst>
            </p:cNvPr>
            <p:cNvGraphicFramePr/>
            <p:nvPr>
              <p:extLst>
                <p:ext uri="{D42A27DB-BD31-4B8C-83A1-F6EECF244321}">
                  <p14:modId xmlns:p14="http://schemas.microsoft.com/office/powerpoint/2010/main" val="3791574248"/>
                </p:ext>
              </p:extLst>
            </p:nvPr>
          </p:nvGraphicFramePr>
          <p:xfrm>
            <a:off x="4065476" y="3537590"/>
            <a:ext cx="8921180" cy="301521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3" name="Oval 22">
              <a:extLst>
                <a:ext uri="{FF2B5EF4-FFF2-40B4-BE49-F238E27FC236}">
                  <a16:creationId xmlns:a16="http://schemas.microsoft.com/office/drawing/2014/main" id="{517A574B-A0FB-6CE9-1996-12CA07DA29A2}"/>
                </a:ext>
              </a:extLst>
            </p:cNvPr>
            <p:cNvSpPr/>
            <p:nvPr/>
          </p:nvSpPr>
          <p:spPr bwMode="auto">
            <a:xfrm>
              <a:off x="1851151" y="3948872"/>
              <a:ext cx="2214325" cy="2470671"/>
            </a:xfrm>
            <a:prstGeom prst="ellipse">
              <a:avLst/>
            </a:prstGeom>
            <a:grpFill/>
            <a:ln>
              <a:solidFill>
                <a:srgbClr val="0070C0"/>
              </a:solid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spcFirstLastPara="0" vert="horz" wrap="square" lIns="91440" tIns="45720" rIns="91440" bIns="45720" numCol="1" spcCol="1270" rtlCol="0" anchor="t" anchorCtr="0" compatLnSpc="1">
              <a:noAutofit/>
            </a:bodyPr>
            <a:lstStyle/>
            <a:p>
              <a:pPr algn="ctr" eaLnBrk="0" fontAlgn="base" hangingPunct="0">
                <a:spcBef>
                  <a:spcPct val="0"/>
                </a:spcBef>
                <a:spcAft>
                  <a:spcPct val="0"/>
                </a:spcAft>
              </a:pPr>
              <a:endParaRPr lang="en-US" sz="1500" b="1" dirty="0">
                <a:ln/>
              </a:endParaRPr>
            </a:p>
            <a:p>
              <a:pPr algn="ctr" eaLnBrk="0" fontAlgn="base" hangingPunct="0">
                <a:spcBef>
                  <a:spcPct val="0"/>
                </a:spcBef>
                <a:spcAft>
                  <a:spcPct val="0"/>
                </a:spcAft>
              </a:pPr>
              <a:endParaRPr lang="en-US" sz="1500" b="1" dirty="0">
                <a:ln/>
              </a:endParaRPr>
            </a:p>
            <a:p>
              <a:pPr algn="ctr" eaLnBrk="0" fontAlgn="base" hangingPunct="0">
                <a:spcBef>
                  <a:spcPct val="0"/>
                </a:spcBef>
                <a:spcAft>
                  <a:spcPct val="0"/>
                </a:spcAft>
              </a:pPr>
              <a:r>
                <a:rPr lang="en-US" sz="1600" b="1" dirty="0">
                  <a:ln/>
                </a:rPr>
                <a:t>Other</a:t>
              </a:r>
              <a:r>
                <a:rPr lang="en-US" sz="1500" b="1" dirty="0">
                  <a:ln/>
                </a:rPr>
                <a:t> </a:t>
              </a:r>
              <a:r>
                <a:rPr lang="en-US" sz="1600" b="1" dirty="0">
                  <a:ln/>
                </a:rPr>
                <a:t>Adherences</a:t>
              </a:r>
              <a:endParaRPr lang="en-US" sz="1500" b="1" dirty="0">
                <a:ln/>
                <a:sym typeface="Wingdings" panose="05000000000000000000" pitchFamily="2" charset="2"/>
              </a:endParaRPr>
            </a:p>
            <a:p>
              <a:pPr algn="ctr" eaLnBrk="0" fontAlgn="base" hangingPunct="0">
                <a:spcBef>
                  <a:spcPct val="0"/>
                </a:spcBef>
                <a:spcAft>
                  <a:spcPct val="0"/>
                </a:spcAft>
              </a:pPr>
              <a:endParaRPr lang="en-US" sz="1500" b="1" dirty="0">
                <a:ln/>
              </a:endParaRPr>
            </a:p>
          </p:txBody>
        </p:sp>
      </p:grpSp>
      <p:sp>
        <p:nvSpPr>
          <p:cNvPr id="25" name="Oval 24">
            <a:extLst>
              <a:ext uri="{FF2B5EF4-FFF2-40B4-BE49-F238E27FC236}">
                <a16:creationId xmlns:a16="http://schemas.microsoft.com/office/drawing/2014/main" id="{80EEBE60-5D7A-F328-43A2-1F02894C5A00}"/>
              </a:ext>
            </a:extLst>
          </p:cNvPr>
          <p:cNvSpPr/>
          <p:nvPr/>
        </p:nvSpPr>
        <p:spPr bwMode="auto">
          <a:xfrm>
            <a:off x="1948543" y="1598746"/>
            <a:ext cx="2010322" cy="2220651"/>
          </a:xfrm>
          <a:prstGeom prst="ellipse">
            <a:avLst/>
          </a:prstGeom>
          <a:solidFill>
            <a:srgbClr val="F5FBFF"/>
          </a:solidFill>
          <a:ln>
            <a:solidFill>
              <a:srgbClr val="0070C0"/>
            </a:solid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spcFirstLastPara="0" vert="horz" wrap="square" lIns="91440" tIns="45720" rIns="91440" bIns="45720" numCol="1" spcCol="1270" rtlCol="0" anchor="t" anchorCtr="0" compatLnSpc="1">
            <a:noAutofit/>
          </a:bodyPr>
          <a:lstStyle/>
          <a:p>
            <a:pPr algn="ctr" eaLnBrk="0" fontAlgn="base" hangingPunct="0">
              <a:spcBef>
                <a:spcPct val="0"/>
              </a:spcBef>
              <a:spcAft>
                <a:spcPct val="0"/>
              </a:spcAft>
            </a:pPr>
            <a:endParaRPr lang="en-US" sz="1400" b="1" dirty="0">
              <a:ln/>
            </a:endParaRPr>
          </a:p>
          <a:p>
            <a:pPr algn="ctr" eaLnBrk="0" fontAlgn="base" hangingPunct="0">
              <a:spcBef>
                <a:spcPct val="0"/>
              </a:spcBef>
              <a:spcAft>
                <a:spcPct val="0"/>
              </a:spcAft>
            </a:pPr>
            <a:endParaRPr lang="en-US" sz="1400" b="1" dirty="0">
              <a:ln/>
            </a:endParaRPr>
          </a:p>
          <a:p>
            <a:pPr algn="ctr" eaLnBrk="0" fontAlgn="base" hangingPunct="0">
              <a:spcBef>
                <a:spcPct val="0"/>
              </a:spcBef>
              <a:spcAft>
                <a:spcPct val="0"/>
              </a:spcAft>
            </a:pPr>
            <a:r>
              <a:rPr lang="en-US" sz="1400" b="1" dirty="0">
                <a:ln/>
              </a:rPr>
              <a:t>Primary Consideration</a:t>
            </a:r>
            <a:endParaRPr lang="en-US" sz="1400" b="1" dirty="0">
              <a:ln/>
              <a:sym typeface="Wingdings" panose="05000000000000000000" pitchFamily="2" charset="2"/>
            </a:endParaRPr>
          </a:p>
          <a:p>
            <a:pPr algn="ctr" eaLnBrk="0" fontAlgn="base" hangingPunct="0">
              <a:spcBef>
                <a:spcPct val="0"/>
              </a:spcBef>
              <a:spcAft>
                <a:spcPct val="0"/>
              </a:spcAft>
            </a:pPr>
            <a:endParaRPr lang="en-US" sz="1400" b="1" dirty="0">
              <a:ln/>
            </a:endParaRPr>
          </a:p>
        </p:txBody>
      </p:sp>
      <p:sp>
        <p:nvSpPr>
          <p:cNvPr id="4" name="Rectangle 2">
            <a:extLst>
              <a:ext uri="{FF2B5EF4-FFF2-40B4-BE49-F238E27FC236}">
                <a16:creationId xmlns:a16="http://schemas.microsoft.com/office/drawing/2014/main" id="{4D55E0B2-9C92-3250-5E6C-46FF488658F8}"/>
              </a:ext>
            </a:extLst>
          </p:cNvPr>
          <p:cNvSpPr txBox="1">
            <a:spLocks noChangeArrowheads="1"/>
          </p:cNvSpPr>
          <p:nvPr/>
        </p:nvSpPr>
        <p:spPr>
          <a:xfrm>
            <a:off x="1813928" y="326154"/>
            <a:ext cx="8475260" cy="782638"/>
          </a:xfrm>
          <a:prstGeom prst="rect">
            <a:avLst/>
          </a:prstGeom>
        </p:spPr>
        <p:txBody>
          <a:bodyPr/>
          <a:lstStyle>
            <a:defPPr>
              <a:defRPr lang="en-US"/>
            </a:defPPr>
            <a:lvl1pPr lvl="0" eaLnBrk="0" fontAlgn="base" hangingPunct="0">
              <a:spcBef>
                <a:spcPct val="0"/>
              </a:spcBef>
              <a:spcAft>
                <a:spcPct val="0"/>
              </a:spcAft>
              <a:defRPr sz="24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sz="3000" dirty="0"/>
              <a:t>Regulatory Consideration</a:t>
            </a:r>
          </a:p>
        </p:txBody>
      </p:sp>
      <p:sp>
        <p:nvSpPr>
          <p:cNvPr id="22" name="Rectangle 21">
            <a:extLst>
              <a:ext uri="{FF2B5EF4-FFF2-40B4-BE49-F238E27FC236}">
                <a16:creationId xmlns:a16="http://schemas.microsoft.com/office/drawing/2014/main" id="{5BF751F5-ADC5-0C57-B460-827D2E27654E}"/>
              </a:ext>
            </a:extLst>
          </p:cNvPr>
          <p:cNvSpPr/>
          <p:nvPr/>
        </p:nvSpPr>
        <p:spPr bwMode="auto">
          <a:xfrm>
            <a:off x="4811485" y="3296628"/>
            <a:ext cx="2706197" cy="747535"/>
          </a:xfrm>
          <a:prstGeom prst="rect">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spcFirstLastPara="0" vert="horz" wrap="square" lIns="34290" tIns="22860" rIns="34290" bIns="22860" numCol="1" spcCol="1270" anchor="t" anchorCtr="0">
            <a:noAutofit/>
          </a:bodyPr>
          <a:lstStyle/>
          <a:p>
            <a:pPr algn="ctr"/>
            <a:r>
              <a:rPr lang="en-US" sz="1600" b="1" dirty="0">
                <a:solidFill>
                  <a:schemeClr val="bg1"/>
                </a:solidFill>
              </a:rPr>
              <a:t>Housing &amp; Infrastructure (Bonds / Equity)</a:t>
            </a:r>
          </a:p>
          <a:p>
            <a:pPr algn="ctr"/>
            <a:r>
              <a:rPr lang="en-US" sz="1600" b="1" dirty="0">
                <a:solidFill>
                  <a:schemeClr val="bg1"/>
                </a:solidFill>
              </a:rPr>
              <a:t>Minimum: 15%</a:t>
            </a:r>
          </a:p>
          <a:p>
            <a:pPr algn="ctr"/>
            <a:endParaRPr lang="en-US" sz="1600" b="1" dirty="0">
              <a:solidFill>
                <a:schemeClr val="bg1"/>
              </a:solidFill>
            </a:endParaRPr>
          </a:p>
          <a:p>
            <a:pPr algn="ctr"/>
            <a:endParaRPr lang="en-US" sz="1600" b="1" dirty="0">
              <a:solidFill>
                <a:schemeClr val="bg1"/>
              </a:solidFill>
            </a:endParaRPr>
          </a:p>
          <a:p>
            <a:pPr algn="ctr"/>
            <a:endParaRPr lang="en-US" sz="1600" b="1" dirty="0">
              <a:solidFill>
                <a:schemeClr val="bg1"/>
              </a:solidFill>
            </a:endParaRPr>
          </a:p>
        </p:txBody>
      </p:sp>
    </p:spTree>
    <p:extLst>
      <p:ext uri="{BB962C8B-B14F-4D97-AF65-F5344CB8AC3E}">
        <p14:creationId xmlns:p14="http://schemas.microsoft.com/office/powerpoint/2010/main" val="38206925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4CB48D91-DFFF-ADFC-7AF9-6C7792416DB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217A7DE-73BB-8040-3D46-A479B774AD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5" name="Footer Placeholder 4">
            <a:extLst>
              <a:ext uri="{FF2B5EF4-FFF2-40B4-BE49-F238E27FC236}">
                <a16:creationId xmlns:a16="http://schemas.microsoft.com/office/drawing/2014/main" id="{30C98DAE-4841-424B-02D4-2E67489AEDD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graphicFrame>
        <p:nvGraphicFramePr>
          <p:cNvPr id="9" name="Table 8">
            <a:extLst>
              <a:ext uri="{FF2B5EF4-FFF2-40B4-BE49-F238E27FC236}">
                <a16:creationId xmlns:a16="http://schemas.microsoft.com/office/drawing/2014/main" id="{5F37F40A-EE53-59D5-D481-C5FF1023FDBE}"/>
              </a:ext>
            </a:extLst>
          </p:cNvPr>
          <p:cNvGraphicFramePr>
            <a:graphicFrameLocks noGrp="1"/>
          </p:cNvGraphicFramePr>
          <p:nvPr>
            <p:extLst>
              <p:ext uri="{D42A27DB-BD31-4B8C-83A1-F6EECF244321}">
                <p14:modId xmlns:p14="http://schemas.microsoft.com/office/powerpoint/2010/main" val="2588760517"/>
              </p:ext>
            </p:extLst>
          </p:nvPr>
        </p:nvGraphicFramePr>
        <p:xfrm>
          <a:off x="1858369" y="1400538"/>
          <a:ext cx="10017255" cy="4924627"/>
        </p:xfrm>
        <a:graphic>
          <a:graphicData uri="http://schemas.openxmlformats.org/drawingml/2006/table">
            <a:tbl>
              <a:tblPr firstRow="1" bandRow="1">
                <a:tableStyleId>{3C2FFA5D-87B4-456A-9821-1D502468CF0F}</a:tableStyleId>
              </a:tblPr>
              <a:tblGrid>
                <a:gridCol w="2003451">
                  <a:extLst>
                    <a:ext uri="{9D8B030D-6E8A-4147-A177-3AD203B41FA5}">
                      <a16:colId xmlns:a16="http://schemas.microsoft.com/office/drawing/2014/main" val="1353697676"/>
                    </a:ext>
                  </a:extLst>
                </a:gridCol>
                <a:gridCol w="2003451">
                  <a:extLst>
                    <a:ext uri="{9D8B030D-6E8A-4147-A177-3AD203B41FA5}">
                      <a16:colId xmlns:a16="http://schemas.microsoft.com/office/drawing/2014/main" val="1999078323"/>
                    </a:ext>
                  </a:extLst>
                </a:gridCol>
                <a:gridCol w="2003451">
                  <a:extLst>
                    <a:ext uri="{9D8B030D-6E8A-4147-A177-3AD203B41FA5}">
                      <a16:colId xmlns:a16="http://schemas.microsoft.com/office/drawing/2014/main" val="580450439"/>
                    </a:ext>
                  </a:extLst>
                </a:gridCol>
                <a:gridCol w="2003451">
                  <a:extLst>
                    <a:ext uri="{9D8B030D-6E8A-4147-A177-3AD203B41FA5}">
                      <a16:colId xmlns:a16="http://schemas.microsoft.com/office/drawing/2014/main" val="1305055180"/>
                    </a:ext>
                  </a:extLst>
                </a:gridCol>
                <a:gridCol w="2003451">
                  <a:extLst>
                    <a:ext uri="{9D8B030D-6E8A-4147-A177-3AD203B41FA5}">
                      <a16:colId xmlns:a16="http://schemas.microsoft.com/office/drawing/2014/main" val="1905033708"/>
                    </a:ext>
                  </a:extLst>
                </a:gridCol>
              </a:tblGrid>
              <a:tr h="615270">
                <a:tc>
                  <a:txBody>
                    <a:bodyPr/>
                    <a:lstStyle/>
                    <a:p>
                      <a:pPr algn="ctr"/>
                      <a:r>
                        <a:rPr lang="en-US" sz="2000" dirty="0"/>
                        <a:t>Characteristics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2000" dirty="0"/>
                        <a:t>Liability (Non-Par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2000" dirty="0"/>
                        <a:t>Asset (Equity)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2000" dirty="0"/>
                        <a:t>Mismatch (Yes/No)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a:r>
                        <a:rPr lang="en-US" sz="2000" dirty="0"/>
                        <a:t>Implications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3067157765"/>
                  </a:ext>
                </a:extLst>
              </a:tr>
              <a:tr h="2500293">
                <a:tc>
                  <a:txBody>
                    <a:bodyPr/>
                    <a:lstStyle/>
                    <a:p>
                      <a:r>
                        <a:rPr lang="en-US" sz="2000" dirty="0"/>
                        <a:t>Nature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a:txBody>
                    <a:bodyPr/>
                    <a:lstStyle/>
                    <a:p>
                      <a:r>
                        <a:rPr lang="en-US" sz="2000" dirty="0"/>
                        <a:t>Guaranteed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a:txBody>
                    <a:bodyPr/>
                    <a:lstStyle/>
                    <a:p>
                      <a:r>
                        <a:rPr lang="en-US" sz="2000" dirty="0"/>
                        <a:t>Non-Guaranteed due to:</a:t>
                      </a:r>
                    </a:p>
                    <a:p>
                      <a:pPr marL="285750" indent="-285750">
                        <a:buFont typeface="Arial" panose="020B0604020202020204" pitchFamily="34" charset="0"/>
                        <a:buChar char="•"/>
                      </a:pPr>
                      <a:r>
                        <a:rPr lang="en-US" sz="2000" dirty="0"/>
                        <a:t>Dividend yield</a:t>
                      </a:r>
                    </a:p>
                    <a:p>
                      <a:pPr marL="285750" indent="-285750">
                        <a:buFont typeface="Arial" panose="020B0604020202020204" pitchFamily="34" charset="0"/>
                        <a:buChar char="•"/>
                      </a:pPr>
                      <a:r>
                        <a:rPr lang="en-US" sz="2000" dirty="0"/>
                        <a:t>Capital Gains</a:t>
                      </a:r>
                    </a:p>
                    <a:p>
                      <a:pPr marL="285750" indent="-285750">
                        <a:buFont typeface="Arial" panose="020B0604020202020204" pitchFamily="34" charset="0"/>
                        <a:buChar char="•"/>
                      </a:pPr>
                      <a:r>
                        <a:rPr lang="en-US" sz="2000" dirty="0"/>
                        <a:t>High Volatility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a:txBody>
                    <a:bodyPr/>
                    <a:lstStyle/>
                    <a:p>
                      <a:pPr marL="0" indent="0">
                        <a:buFont typeface="Arial" panose="020B0604020202020204" pitchFamily="34" charset="0"/>
                        <a:buNone/>
                      </a:pPr>
                      <a:r>
                        <a:rPr lang="en-US" sz="2000" dirty="0"/>
                        <a:t>Yes, difficult to back specific policyholder liability by equity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rowSpan="2">
                  <a:txBody>
                    <a:bodyPr/>
                    <a:lstStyle/>
                    <a:p>
                      <a:pPr marL="0" indent="0">
                        <a:buFont typeface="Arial" panose="020B0604020202020204" pitchFamily="34" charset="0"/>
                        <a:buNone/>
                      </a:pPr>
                      <a:r>
                        <a:rPr lang="en-US" sz="2000" dirty="0"/>
                        <a:t>Setting up asset-liability mismatch reserves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5FBFF"/>
                    </a:solidFill>
                  </a:tcPr>
                </a:tc>
                <a:extLst>
                  <a:ext uri="{0D108BD9-81ED-4DB2-BD59-A6C34878D82A}">
                    <a16:rowId xmlns:a16="http://schemas.microsoft.com/office/drawing/2014/main" val="1985163264"/>
                  </a:ext>
                </a:extLst>
              </a:tr>
              <a:tr h="1693747">
                <a:tc>
                  <a:txBody>
                    <a:bodyPr/>
                    <a:lstStyle/>
                    <a:p>
                      <a:r>
                        <a:rPr lang="en-US" sz="2000" dirty="0"/>
                        <a:t>Term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a:txBody>
                    <a:bodyPr/>
                    <a:lstStyle/>
                    <a:p>
                      <a:r>
                        <a:rPr lang="en-US" sz="2000" dirty="0"/>
                        <a:t>Fixed Term,</a:t>
                      </a:r>
                      <a:r>
                        <a:rPr lang="en-US" sz="2000" baseline="0" dirty="0"/>
                        <a:t> Long Durations</a:t>
                      </a:r>
                      <a:endParaRPr lang="en-US" sz="2000" dirty="0"/>
                    </a:p>
                    <a:p>
                      <a:r>
                        <a:rPr lang="en-US" sz="2000" dirty="0"/>
                        <a:t>(Could be in range of 10-20 years)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a:txBody>
                    <a:bodyPr/>
                    <a:lstStyle/>
                    <a:p>
                      <a:r>
                        <a:rPr lang="en-US" sz="2000" dirty="0"/>
                        <a:t>Depends on:</a:t>
                      </a:r>
                    </a:p>
                    <a:p>
                      <a:pPr marL="285750" indent="-285750">
                        <a:buFont typeface="Wingdings" panose="05000000000000000000" pitchFamily="2" charset="2"/>
                        <a:buChar char="§"/>
                      </a:pPr>
                      <a:r>
                        <a:rPr lang="en-US" sz="2000" dirty="0"/>
                        <a:t>Timing of Redemption</a:t>
                      </a:r>
                    </a:p>
                    <a:p>
                      <a:pPr marL="285750" indent="-285750">
                        <a:buFont typeface="Wingdings" panose="05000000000000000000" pitchFamily="2" charset="2"/>
                        <a:buChar char="§"/>
                      </a:pPr>
                      <a:r>
                        <a:rPr lang="en-US" sz="2000" dirty="0"/>
                        <a:t>Marketability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a:txBody>
                    <a:bodyPr/>
                    <a:lstStyle/>
                    <a:p>
                      <a:pPr marL="0" indent="0">
                        <a:buFont typeface="Wingdings" panose="05000000000000000000" pitchFamily="2" charset="2"/>
                        <a:buNone/>
                      </a:pPr>
                      <a:r>
                        <a:rPr lang="en-US" sz="2000" dirty="0"/>
                        <a:t>Maybe, subject to fund manager </a:t>
                      </a:r>
                      <a:r>
                        <a:rPr lang="en-US" sz="2000" dirty="0" smtClean="0"/>
                        <a:t>discretion</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vMerge="1">
                  <a:txBody>
                    <a:bodyPr/>
                    <a:lstStyle/>
                    <a:p>
                      <a:pPr marL="0" indent="0">
                        <a:buFont typeface="Wingdings" panose="05000000000000000000" pitchFamily="2" charset="2"/>
                        <a:buNone/>
                      </a:pP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64746568"/>
                  </a:ext>
                </a:extLst>
              </a:tr>
            </a:tbl>
          </a:graphicData>
        </a:graphic>
      </p:graphicFrame>
      <p:sp>
        <p:nvSpPr>
          <p:cNvPr id="10" name="Rectangle 2">
            <a:extLst>
              <a:ext uri="{FF2B5EF4-FFF2-40B4-BE49-F238E27FC236}">
                <a16:creationId xmlns:a16="http://schemas.microsoft.com/office/drawing/2014/main" id="{ED56D97E-5A4B-8D6B-DBB3-61205491E2BC}"/>
              </a:ext>
            </a:extLst>
          </p:cNvPr>
          <p:cNvSpPr txBox="1">
            <a:spLocks noChangeArrowheads="1"/>
          </p:cNvSpPr>
          <p:nvPr/>
        </p:nvSpPr>
        <p:spPr>
          <a:xfrm>
            <a:off x="1858370" y="172119"/>
            <a:ext cx="8475260"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Asset Liability Management: Difference in Characteristics</a:t>
            </a:r>
          </a:p>
        </p:txBody>
      </p:sp>
    </p:spTree>
    <p:extLst>
      <p:ext uri="{BB962C8B-B14F-4D97-AF65-F5344CB8AC3E}">
        <p14:creationId xmlns:p14="http://schemas.microsoft.com/office/powerpoint/2010/main" val="13463191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4CB48D91-DFFF-ADFC-7AF9-6C7792416DB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217A7DE-73BB-8040-3D46-A479B774AD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30C98DAE-4841-424B-02D4-2E67489AEDD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6" name="Rectangle 3">
            <a:extLst>
              <a:ext uri="{FF2B5EF4-FFF2-40B4-BE49-F238E27FC236}">
                <a16:creationId xmlns:a16="http://schemas.microsoft.com/office/drawing/2014/main" id="{211B71EC-8392-8E70-8ABC-392AB1058E80}"/>
              </a:ext>
            </a:extLst>
          </p:cNvPr>
          <p:cNvSpPr txBox="1">
            <a:spLocks noChangeArrowheads="1"/>
          </p:cNvSpPr>
          <p:nvPr/>
        </p:nvSpPr>
        <p:spPr>
          <a:xfrm>
            <a:off x="2134195" y="1288177"/>
            <a:ext cx="8108225" cy="489215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gn="just">
              <a:buNone/>
            </a:pPr>
            <a:r>
              <a:rPr lang="en-US" sz="2400" b="1" dirty="0"/>
              <a:t>Solvency</a:t>
            </a:r>
          </a:p>
          <a:p>
            <a:pPr marL="0" indent="0" algn="just">
              <a:buNone/>
            </a:pPr>
            <a:r>
              <a:rPr lang="en-US" sz="2000" dirty="0"/>
              <a:t>Solvency ratio is ratio of available capital (ASM) to required capital (RSM). RSM is a function of reserves and sum at risk. </a:t>
            </a:r>
          </a:p>
          <a:p>
            <a:pPr lvl="1" algn="just">
              <a:buFont typeface="Wingdings" panose="05000000000000000000" pitchFamily="2" charset="2"/>
              <a:buChar char="Ø"/>
            </a:pPr>
            <a:r>
              <a:rPr lang="en-US" sz="2000" dirty="0"/>
              <a:t>RSM may increase/decrease basis change in reserves</a:t>
            </a:r>
          </a:p>
          <a:p>
            <a:pPr lvl="1" algn="just">
              <a:buFont typeface="Wingdings" panose="05000000000000000000" pitchFamily="2" charset="2"/>
              <a:buChar char="Ø"/>
            </a:pPr>
            <a:r>
              <a:rPr lang="en-US" sz="2000" dirty="0"/>
              <a:t>In computation of ASM, any gains in equity is capped at 0, whereas any losses need to be fully allowed for</a:t>
            </a:r>
          </a:p>
          <a:p>
            <a:pPr lvl="1" algn="just">
              <a:buFont typeface="Wingdings" panose="05000000000000000000" pitchFamily="2" charset="2"/>
              <a:buChar char="Ø"/>
            </a:pPr>
            <a:r>
              <a:rPr lang="en-US" sz="2000" dirty="0"/>
              <a:t>ASM may also fall due to lower earning in profits as unrealized gains do not flow</a:t>
            </a:r>
          </a:p>
          <a:p>
            <a:pPr lvl="1" algn="just">
              <a:buFont typeface="Wingdings" panose="05000000000000000000" pitchFamily="2" charset="2"/>
              <a:buChar char="Ø"/>
            </a:pPr>
            <a:r>
              <a:rPr lang="en-US" sz="2000" dirty="0"/>
              <a:t>L</a:t>
            </a:r>
            <a:r>
              <a:rPr lang="en-US" sz="2000" dirty="0" smtClean="0"/>
              <a:t>eads </a:t>
            </a:r>
            <a:r>
              <a:rPr lang="en-US" sz="2000" dirty="0"/>
              <a:t>to volatility in solvency ratio due to movements in equity values</a:t>
            </a:r>
          </a:p>
          <a:p>
            <a:pPr marL="0" indent="0" algn="just">
              <a:buNone/>
            </a:pPr>
            <a:r>
              <a:rPr lang="en-US" sz="2400" b="1" dirty="0"/>
              <a:t>Reserves</a:t>
            </a:r>
          </a:p>
          <a:p>
            <a:pPr lvl="1" algn="just">
              <a:buFont typeface="Wingdings" panose="05000000000000000000" pitchFamily="2" charset="2"/>
              <a:buChar char="Ø"/>
            </a:pPr>
            <a:r>
              <a:rPr lang="en-US" sz="2000" dirty="0"/>
              <a:t>Changes in Valuation rate of interest may lead to </a:t>
            </a:r>
            <a:r>
              <a:rPr lang="en-US" sz="2000" dirty="0" smtClean="0"/>
              <a:t>change </a:t>
            </a:r>
            <a:r>
              <a:rPr lang="en-US" sz="2000" dirty="0"/>
              <a:t>in reserves</a:t>
            </a:r>
          </a:p>
          <a:p>
            <a:pPr lvl="2" algn="just">
              <a:buFont typeface="Wingdings" panose="05000000000000000000" pitchFamily="2" charset="2"/>
              <a:buChar char="Ø"/>
            </a:pPr>
            <a:endParaRPr lang="en-US" sz="2000" dirty="0"/>
          </a:p>
          <a:p>
            <a:pPr marL="457200" lvl="1" indent="0" algn="just">
              <a:buNone/>
            </a:pPr>
            <a:endParaRPr lang="en-US" sz="2000" dirty="0"/>
          </a:p>
          <a:p>
            <a:pPr lvl="1" algn="just">
              <a:buFont typeface="Wingdings" panose="05000000000000000000" pitchFamily="2" charset="2"/>
              <a:buChar char="Ø"/>
            </a:pPr>
            <a:endParaRPr lang="en-US" sz="2000" dirty="0"/>
          </a:p>
        </p:txBody>
      </p:sp>
      <p:sp>
        <p:nvSpPr>
          <p:cNvPr id="4" name="Rectangle 2">
            <a:extLst>
              <a:ext uri="{FF2B5EF4-FFF2-40B4-BE49-F238E27FC236}">
                <a16:creationId xmlns:a16="http://schemas.microsoft.com/office/drawing/2014/main" id="{553B196E-5F57-5D6C-F96B-5B3CF6FA7E6C}"/>
              </a:ext>
            </a:extLst>
          </p:cNvPr>
          <p:cNvSpPr txBox="1">
            <a:spLocks noChangeArrowheads="1"/>
          </p:cNvSpPr>
          <p:nvPr/>
        </p:nvSpPr>
        <p:spPr>
          <a:xfrm>
            <a:off x="1978113" y="192946"/>
            <a:ext cx="8475260"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dirty="0"/>
              <a:t>Implications of CMO’s proposal of sizeable investment in Equity</a:t>
            </a:r>
          </a:p>
          <a:p>
            <a:endParaRPr lang="en-US" altLang="en-US" dirty="0"/>
          </a:p>
        </p:txBody>
      </p:sp>
      <p:sp>
        <p:nvSpPr>
          <p:cNvPr id="3" name="Rectangle 3">
            <a:extLst>
              <a:ext uri="{FF2B5EF4-FFF2-40B4-BE49-F238E27FC236}">
                <a16:creationId xmlns:a16="http://schemas.microsoft.com/office/drawing/2014/main" id="{9151F06C-0E29-A7CF-8318-55E522272C03}"/>
              </a:ext>
            </a:extLst>
          </p:cNvPr>
          <p:cNvSpPr txBox="1">
            <a:spLocks noChangeArrowheads="1"/>
          </p:cNvSpPr>
          <p:nvPr/>
        </p:nvSpPr>
        <p:spPr>
          <a:xfrm>
            <a:off x="2014487" y="4654534"/>
            <a:ext cx="9375687" cy="204858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lgn="just">
              <a:buNone/>
            </a:pPr>
            <a:endParaRPr lang="en-US" sz="1800" dirty="0"/>
          </a:p>
        </p:txBody>
      </p:sp>
    </p:spTree>
    <p:extLst>
      <p:ext uri="{BB962C8B-B14F-4D97-AF65-F5344CB8AC3E}">
        <p14:creationId xmlns:p14="http://schemas.microsoft.com/office/powerpoint/2010/main" val="18755552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4CB48D91-DFFF-ADFC-7AF9-6C7792416DB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217A7DE-73BB-8040-3D46-A479B774AD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30C98DAE-4841-424B-02D4-2E67489AEDD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6" name="Rectangle 3">
            <a:extLst>
              <a:ext uri="{FF2B5EF4-FFF2-40B4-BE49-F238E27FC236}">
                <a16:creationId xmlns:a16="http://schemas.microsoft.com/office/drawing/2014/main" id="{211B71EC-8392-8E70-8ABC-392AB1058E80}"/>
              </a:ext>
            </a:extLst>
          </p:cNvPr>
          <p:cNvSpPr txBox="1">
            <a:spLocks noChangeArrowheads="1"/>
          </p:cNvSpPr>
          <p:nvPr/>
        </p:nvSpPr>
        <p:spPr>
          <a:xfrm>
            <a:off x="2095076" y="1322448"/>
            <a:ext cx="8358297" cy="4889964"/>
          </a:xfrm>
          <a:prstGeom prst="rect">
            <a:avLst/>
          </a:prstGeom>
        </p:spPr>
        <p:txBody>
          <a:bodyPr/>
          <a:lstStyle>
            <a:defPPr>
              <a:defRPr lang="en-US"/>
            </a:defPPr>
            <a:lvl1pPr indent="0" algn="just" eaLnBrk="0" fontAlgn="base" hangingPunct="0">
              <a:spcBef>
                <a:spcPct val="20000"/>
              </a:spcBef>
              <a:spcAft>
                <a:spcPct val="0"/>
              </a:spcAft>
              <a:buNone/>
              <a:defRPr b="1"/>
            </a:lvl1pPr>
            <a:lvl2pPr marL="742950" lvl="1" indent="-285750" algn="just" eaLnBrk="0" fontAlgn="base" hangingPunct="0">
              <a:spcBef>
                <a:spcPct val="20000"/>
              </a:spcBef>
              <a:spcAft>
                <a:spcPct val="0"/>
              </a:spcAft>
              <a:buFont typeface="Wingdings" panose="05000000000000000000" pitchFamily="2" charset="2"/>
              <a:buChar char="Ø"/>
            </a:lvl2pPr>
            <a:lvl3pPr marL="1143000" lvl="2" indent="-228600" algn="just" eaLnBrk="0" fontAlgn="base" hangingPunct="0">
              <a:spcBef>
                <a:spcPct val="20000"/>
              </a:spcBef>
              <a:spcAft>
                <a:spcPct val="0"/>
              </a:spcAft>
              <a:buFont typeface="Wingdings" panose="05000000000000000000" pitchFamily="2" charset="2"/>
              <a:buChar char="Ø"/>
            </a:lvl3pPr>
            <a:lvl4pPr marL="1600200" indent="-228600" eaLnBrk="0" fontAlgn="base" hangingPunct="0">
              <a:spcBef>
                <a:spcPct val="20000"/>
              </a:spcBef>
              <a:spcAft>
                <a:spcPct val="0"/>
              </a:spcAft>
              <a:buChar char="–"/>
              <a:defRPr sz="2000"/>
            </a:lvl4pPr>
            <a:lvl5pPr marL="2057400" indent="-228600" eaLnBrk="0" fontAlgn="base" hangingPunct="0">
              <a:spcBef>
                <a:spcPct val="20000"/>
              </a:spcBef>
              <a:spcAft>
                <a:spcPct val="0"/>
              </a:spcAft>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en-US" sz="2400" dirty="0"/>
              <a:t>Profitability</a:t>
            </a:r>
            <a:endParaRPr lang="en-US" dirty="0"/>
          </a:p>
          <a:p>
            <a:pPr lvl="1"/>
            <a:r>
              <a:rPr lang="en-US" sz="2200" dirty="0"/>
              <a:t>Equities measured at Fair Value in Balance Sheet</a:t>
            </a:r>
          </a:p>
          <a:p>
            <a:pPr lvl="1"/>
            <a:r>
              <a:rPr lang="en-US" sz="2200" dirty="0"/>
              <a:t>Unrealized gains/losses kept under Fair Value Change Account (FVCA)</a:t>
            </a:r>
          </a:p>
          <a:p>
            <a:pPr lvl="1"/>
            <a:r>
              <a:rPr lang="en-US" sz="2200" dirty="0"/>
              <a:t>Only dividend incomes/realized gains/losses recognized within P&amp;L</a:t>
            </a:r>
          </a:p>
          <a:p>
            <a:pPr lvl="1"/>
            <a:r>
              <a:rPr lang="en-US" sz="2200" dirty="0"/>
              <a:t>If equities actively traded to generate realized gains; potential benefit to profits </a:t>
            </a:r>
          </a:p>
          <a:p>
            <a:pPr lvl="1"/>
            <a:r>
              <a:rPr lang="en-US" sz="2200" dirty="0"/>
              <a:t>Volatile P&amp;L if gains are realized actively, and losses are carried forward</a:t>
            </a:r>
          </a:p>
          <a:p>
            <a:pPr marL="457200" lvl="1" indent="0">
              <a:buNone/>
            </a:pPr>
            <a:r>
              <a:rPr lang="en-US" sz="2200" dirty="0"/>
              <a:t>However, if equities are held for long term and expected to earn higher returns than other fixed income securities, it is expected that profits should otherwise increase.</a:t>
            </a:r>
          </a:p>
          <a:p>
            <a:pPr lvl="2"/>
            <a:endParaRPr lang="en-US" dirty="0"/>
          </a:p>
          <a:p>
            <a:pPr lvl="2"/>
            <a:endParaRPr lang="en-US" dirty="0"/>
          </a:p>
          <a:p>
            <a:pPr lvl="2"/>
            <a:endParaRPr lang="en-US" dirty="0"/>
          </a:p>
          <a:p>
            <a:pPr lvl="1"/>
            <a:endParaRPr lang="en-US" dirty="0"/>
          </a:p>
          <a:p>
            <a:pPr lvl="1"/>
            <a:endParaRPr lang="en-US" dirty="0"/>
          </a:p>
        </p:txBody>
      </p:sp>
      <p:sp>
        <p:nvSpPr>
          <p:cNvPr id="7" name="Rectangle 2">
            <a:extLst>
              <a:ext uri="{FF2B5EF4-FFF2-40B4-BE49-F238E27FC236}">
                <a16:creationId xmlns:a16="http://schemas.microsoft.com/office/drawing/2014/main" id="{553B196E-5F57-5D6C-F96B-5B3CF6FA7E6C}"/>
              </a:ext>
            </a:extLst>
          </p:cNvPr>
          <p:cNvSpPr txBox="1">
            <a:spLocks noChangeArrowheads="1"/>
          </p:cNvSpPr>
          <p:nvPr/>
        </p:nvSpPr>
        <p:spPr>
          <a:xfrm>
            <a:off x="1978113" y="192946"/>
            <a:ext cx="8475260"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dirty="0"/>
              <a:t>Implications of CMO’s proposal of sizeable investment in Equity</a:t>
            </a:r>
          </a:p>
          <a:p>
            <a:endParaRPr lang="en-US" altLang="en-US" dirty="0"/>
          </a:p>
        </p:txBody>
      </p:sp>
    </p:spTree>
    <p:extLst>
      <p:ext uri="{BB962C8B-B14F-4D97-AF65-F5344CB8AC3E}">
        <p14:creationId xmlns:p14="http://schemas.microsoft.com/office/powerpoint/2010/main" val="17347378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33189"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000" b="0" i="0" u="none" strike="noStrike" kern="0" cap="none" spc="0" normalizeH="0" baseline="0" noProof="0" dirty="0">
                <a:ln>
                  <a:noFill/>
                </a:ln>
                <a:solidFill>
                  <a:srgbClr val="000000"/>
                </a:solidFill>
                <a:effectLst/>
                <a:uLnTx/>
                <a:uFillTx/>
                <a:latin typeface="Trebuchet MS" panose="020B0603020202020204" pitchFamily="34" charset="0"/>
                <a:ea typeface="+mj-ea"/>
                <a:cs typeface="+mj-cs"/>
              </a:rPr>
              <a:t>Agenda</a:t>
            </a:r>
          </a:p>
        </p:txBody>
      </p:sp>
      <p:sp>
        <p:nvSpPr>
          <p:cNvPr id="4" name="Rectangle 3"/>
          <p:cNvSpPr txBox="1">
            <a:spLocks noChangeArrowheads="1"/>
          </p:cNvSpPr>
          <p:nvPr/>
        </p:nvSpPr>
        <p:spPr>
          <a:xfrm>
            <a:off x="1933189" y="1551008"/>
            <a:ext cx="7858993" cy="494982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R="0" lvl="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kumimoji="0" lang="en-US" altLang="en-US" sz="2600" b="0" i="0" u="none" strike="noStrike" kern="0" cap="none" spc="0" normalizeH="0" baseline="0" noProof="0" dirty="0">
                <a:ln>
                  <a:noFill/>
                </a:ln>
                <a:effectLst/>
                <a:uLnTx/>
                <a:uFillTx/>
                <a:latin typeface="Trebuchet MS" panose="020B0603020202020204" pitchFamily="34" charset="0"/>
                <a:ea typeface="+mn-ea"/>
                <a:cs typeface="+mn-cs"/>
              </a:rPr>
              <a:t>Synopsis of Case </a:t>
            </a:r>
            <a:r>
              <a:rPr lang="en-US" altLang="en-US" sz="2600" kern="0" dirty="0">
                <a:latin typeface="Trebuchet MS" panose="020B0603020202020204" pitchFamily="34" charset="0"/>
              </a:rPr>
              <a:t>Study</a:t>
            </a:r>
            <a:endParaRPr kumimoji="0" lang="en-US" altLang="en-US" sz="2600" b="0" i="0" u="none" strike="noStrike" kern="0" cap="none" spc="0" normalizeH="0" baseline="0" noProof="0" dirty="0">
              <a:ln>
                <a:noFill/>
              </a:ln>
              <a:effectLst/>
              <a:uLnTx/>
              <a:uFillTx/>
              <a:latin typeface="Trebuchet MS" panose="020B0603020202020204" pitchFamily="34" charset="0"/>
              <a:ea typeface="+mn-ea"/>
              <a:cs typeface="+mn-cs"/>
            </a:endParaRPr>
          </a:p>
          <a:p>
            <a:pPr marR="0" lvl="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kumimoji="0" lang="en-US" altLang="en-US" sz="2600" b="0" i="0" u="none" strike="noStrike" kern="0" cap="none" spc="0" normalizeH="0" baseline="0" noProof="0" dirty="0">
                <a:ln>
                  <a:noFill/>
                </a:ln>
                <a:effectLst/>
                <a:uLnTx/>
                <a:uFillTx/>
                <a:latin typeface="Trebuchet MS" panose="020B0603020202020204" pitchFamily="34" charset="0"/>
                <a:ea typeface="+mn-ea"/>
                <a:cs typeface="+mn-cs"/>
              </a:rPr>
              <a:t>Assessment of Equity Assets in Investment Strategy</a:t>
            </a:r>
          </a:p>
          <a:p>
            <a:pPr marR="0" lvl="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kumimoji="0" lang="en-US" altLang="en-US" sz="2600" b="0" i="0" u="none" strike="noStrike" kern="0" cap="none" spc="0" normalizeH="0" baseline="0" noProof="0" dirty="0">
                <a:ln>
                  <a:noFill/>
                </a:ln>
                <a:effectLst/>
                <a:uLnTx/>
                <a:uFillTx/>
                <a:latin typeface="Trebuchet MS" panose="020B0603020202020204" pitchFamily="34" charset="0"/>
                <a:ea typeface="+mn-ea"/>
                <a:cs typeface="+mn-cs"/>
              </a:rPr>
              <a:t>How to Maintain Competitiveness of Non-Par Savings Business?</a:t>
            </a:r>
          </a:p>
          <a:p>
            <a:pPr marR="0" lvl="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r>
              <a:rPr kumimoji="0" lang="en-US" altLang="en-US" sz="2600" b="0" i="0" u="none" strike="noStrike" kern="0" cap="none" spc="0" normalizeH="0" baseline="0" noProof="0" dirty="0">
                <a:ln>
                  <a:noFill/>
                </a:ln>
                <a:effectLst/>
                <a:uLnTx/>
                <a:uFillTx/>
                <a:latin typeface="Trebuchet MS" panose="020B0603020202020204" pitchFamily="34" charset="0"/>
                <a:ea typeface="+mn-ea"/>
                <a:cs typeface="+mn-cs"/>
              </a:rPr>
              <a:t>Navigating Low-Interest Rate Environment on In-force Business</a:t>
            </a:r>
          </a:p>
          <a:p>
            <a:pPr marR="0" lvl="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endParaRPr kumimoji="0" lang="en-US" altLang="en-US" sz="2600" b="0" i="0" u="none" strike="noStrike" kern="0" cap="none" spc="0" normalizeH="0" baseline="0" noProof="0" dirty="0">
              <a:ln>
                <a:noFill/>
              </a:ln>
              <a:effectLst/>
              <a:uLnTx/>
              <a:uFillTx/>
              <a:latin typeface="Trebuchet MS" panose="020B0603020202020204" pitchFamily="34" charset="0"/>
              <a:ea typeface="+mn-ea"/>
              <a:cs typeface="+mn-cs"/>
            </a:endParaRPr>
          </a:p>
          <a:p>
            <a:pPr marR="0" lvl="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endParaRPr kumimoji="0" lang="en-US" altLang="en-US" sz="2600" b="0" i="0" u="none" strike="noStrike" kern="0" cap="none" spc="0" normalizeH="0" baseline="0" noProof="0" dirty="0">
              <a:ln>
                <a:noFill/>
              </a:ln>
              <a:effectLst/>
              <a:uLnTx/>
              <a:uFillTx/>
              <a:latin typeface="Trebuchet MS" panose="020B0603020202020204"/>
              <a:ea typeface="+mn-ea"/>
              <a:cs typeface="+mn-cs"/>
            </a:endParaRPr>
          </a:p>
          <a:p>
            <a:pPr marR="0" lvl="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endParaRPr kumimoji="0" lang="en-US" altLang="en-US" sz="2600" b="0" i="0" u="none" strike="noStrike" kern="0" cap="none" spc="0" normalizeH="0" baseline="0" noProof="0" dirty="0">
              <a:ln>
                <a:noFill/>
              </a:ln>
              <a:effectLst/>
              <a:uLnTx/>
              <a:uFillTx/>
              <a:latin typeface="Trebuchet MS" panose="020B0603020202020204"/>
              <a:ea typeface="+mn-ea"/>
              <a:cs typeface="+mn-cs"/>
            </a:endParaRPr>
          </a:p>
          <a:p>
            <a:pPr marR="0" lvl="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defRPr/>
            </a:pPr>
            <a:endParaRPr kumimoji="0" lang="en-US" altLang="en-US" sz="2600" b="0" i="0" u="none" strike="noStrike" kern="0" cap="none" spc="0" normalizeH="0" baseline="0" noProof="0" dirty="0">
              <a:ln>
                <a:noFill/>
              </a:ln>
              <a:effectLst/>
              <a:uLnTx/>
              <a:uFillTx/>
              <a:latin typeface="Trebuchet MS" panose="020B0603020202020204"/>
              <a:ea typeface="+mn-ea"/>
              <a:cs typeface="+mn-cs"/>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Tree>
    <p:extLst>
      <p:ext uri="{BB962C8B-B14F-4D97-AF65-F5344CB8AC3E}">
        <p14:creationId xmlns:p14="http://schemas.microsoft.com/office/powerpoint/2010/main" val="8646538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4CB48D91-DFFF-ADFC-7AF9-6C7792416DB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217A7DE-73BB-8040-3D46-A479B774AD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30C98DAE-4841-424B-02D4-2E67489AEDD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6" name="Rectangle 3">
            <a:extLst>
              <a:ext uri="{FF2B5EF4-FFF2-40B4-BE49-F238E27FC236}">
                <a16:creationId xmlns:a16="http://schemas.microsoft.com/office/drawing/2014/main" id="{211B71EC-8392-8E70-8ABC-392AB1058E80}"/>
              </a:ext>
            </a:extLst>
          </p:cNvPr>
          <p:cNvSpPr txBox="1">
            <a:spLocks noChangeArrowheads="1"/>
          </p:cNvSpPr>
          <p:nvPr/>
        </p:nvSpPr>
        <p:spPr>
          <a:xfrm>
            <a:off x="2031642" y="1428310"/>
            <a:ext cx="8789732"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gn="just">
              <a:buNone/>
            </a:pPr>
            <a:r>
              <a:rPr lang="en-US" sz="2400" b="1" dirty="0"/>
              <a:t>Embedded Value and Value of New Business</a:t>
            </a:r>
          </a:p>
          <a:p>
            <a:pPr lvl="1" algn="just">
              <a:buFont typeface="Wingdings" panose="05000000000000000000" pitchFamily="2" charset="2"/>
              <a:buChar char="Ø"/>
            </a:pPr>
            <a:r>
              <a:rPr lang="en-US" sz="2200" dirty="0"/>
              <a:t>Value can be defined from both in-force profits as well as Value of New Business</a:t>
            </a:r>
          </a:p>
          <a:p>
            <a:pPr lvl="1" algn="just">
              <a:buFont typeface="Wingdings" panose="05000000000000000000" pitchFamily="2" charset="2"/>
              <a:buChar char="Ø"/>
            </a:pPr>
            <a:r>
              <a:rPr lang="en-US" sz="2200" dirty="0"/>
              <a:t>On IEV basis:</a:t>
            </a:r>
          </a:p>
          <a:p>
            <a:pPr lvl="2" algn="just">
              <a:buFont typeface="Wingdings" panose="05000000000000000000" pitchFamily="2" charset="2"/>
              <a:buChar char="Ø"/>
            </a:pPr>
            <a:r>
              <a:rPr lang="en-US" sz="2200" dirty="0"/>
              <a:t>VNB margins may not get impacted materially basis Company’s methodology. </a:t>
            </a:r>
          </a:p>
          <a:p>
            <a:pPr lvl="2" algn="just">
              <a:buFont typeface="Wingdings" panose="05000000000000000000" pitchFamily="2" charset="2"/>
              <a:buChar char="Ø"/>
            </a:pPr>
            <a:r>
              <a:rPr lang="en-US" sz="2200" dirty="0"/>
              <a:t>Similarly, VIF may also remain unaffected largely</a:t>
            </a:r>
          </a:p>
          <a:p>
            <a:pPr lvl="2" algn="just">
              <a:buFont typeface="Wingdings" panose="05000000000000000000" pitchFamily="2" charset="2"/>
              <a:buChar char="Ø"/>
            </a:pPr>
            <a:r>
              <a:rPr lang="en-US" sz="2200" dirty="0"/>
              <a:t>Actual net worth will get affected due to earnings as well as relative market values of equity vis-à-vis fixed income securities. </a:t>
            </a:r>
          </a:p>
          <a:p>
            <a:pPr marL="457200" lvl="1" indent="0" algn="just">
              <a:buNone/>
            </a:pPr>
            <a:r>
              <a:rPr lang="en-US" sz="2200" dirty="0"/>
              <a:t>Over long term; since equities are expected to give higher returns, might lead to higher net worth accretion.</a:t>
            </a:r>
          </a:p>
          <a:p>
            <a:pPr lvl="1" algn="just">
              <a:buFont typeface="Wingdings" panose="05000000000000000000" pitchFamily="2" charset="2"/>
              <a:buChar char="Ø"/>
            </a:pPr>
            <a:endParaRPr lang="en-US" sz="1800" dirty="0"/>
          </a:p>
          <a:p>
            <a:pPr lvl="1" algn="just">
              <a:buFont typeface="Wingdings" panose="05000000000000000000" pitchFamily="2" charset="2"/>
              <a:buChar char="Ø"/>
            </a:pPr>
            <a:endParaRPr lang="en-US" sz="1800" dirty="0"/>
          </a:p>
          <a:p>
            <a:pPr lvl="2" algn="just">
              <a:buFont typeface="Wingdings" panose="05000000000000000000" pitchFamily="2" charset="2"/>
              <a:buChar char="Ø"/>
            </a:pPr>
            <a:endParaRPr lang="en-US" sz="1800" dirty="0"/>
          </a:p>
          <a:p>
            <a:pPr lvl="2" algn="just">
              <a:buFont typeface="Wingdings" panose="05000000000000000000" pitchFamily="2" charset="2"/>
              <a:buChar char="Ø"/>
            </a:pPr>
            <a:endParaRPr lang="en-US" sz="1800" dirty="0"/>
          </a:p>
          <a:p>
            <a:pPr marL="457200" lvl="1" indent="0" algn="just">
              <a:buNone/>
            </a:pPr>
            <a:endParaRPr lang="en-US" sz="1800" dirty="0"/>
          </a:p>
          <a:p>
            <a:pPr lvl="1" algn="just">
              <a:buFont typeface="Wingdings" panose="05000000000000000000" pitchFamily="2" charset="2"/>
              <a:buChar char="Ø"/>
            </a:pPr>
            <a:endParaRPr lang="en-US" sz="1800" dirty="0"/>
          </a:p>
        </p:txBody>
      </p:sp>
      <p:sp>
        <p:nvSpPr>
          <p:cNvPr id="7" name="Rectangle 2">
            <a:extLst>
              <a:ext uri="{FF2B5EF4-FFF2-40B4-BE49-F238E27FC236}">
                <a16:creationId xmlns:a16="http://schemas.microsoft.com/office/drawing/2014/main" id="{553B196E-5F57-5D6C-F96B-5B3CF6FA7E6C}"/>
              </a:ext>
            </a:extLst>
          </p:cNvPr>
          <p:cNvSpPr txBox="1">
            <a:spLocks noChangeArrowheads="1"/>
          </p:cNvSpPr>
          <p:nvPr/>
        </p:nvSpPr>
        <p:spPr>
          <a:xfrm>
            <a:off x="1978113" y="192946"/>
            <a:ext cx="8475260"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dirty="0"/>
              <a:t>Implications of CMO’s proposal of sizeable investment in Equity</a:t>
            </a:r>
          </a:p>
          <a:p>
            <a:endParaRPr lang="en-US" altLang="en-US" dirty="0"/>
          </a:p>
        </p:txBody>
      </p:sp>
    </p:spTree>
    <p:extLst>
      <p:ext uri="{BB962C8B-B14F-4D97-AF65-F5344CB8AC3E}">
        <p14:creationId xmlns:p14="http://schemas.microsoft.com/office/powerpoint/2010/main" val="10930222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4CB48D91-DFFF-ADFC-7AF9-6C7792416DB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217A7DE-73BB-8040-3D46-A479B774AD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30C98DAE-4841-424B-02D4-2E67489AEDD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6" name="Rectangle 3">
            <a:extLst>
              <a:ext uri="{FF2B5EF4-FFF2-40B4-BE49-F238E27FC236}">
                <a16:creationId xmlns:a16="http://schemas.microsoft.com/office/drawing/2014/main" id="{211B71EC-8392-8E70-8ABC-392AB1058E80}"/>
              </a:ext>
            </a:extLst>
          </p:cNvPr>
          <p:cNvSpPr txBox="1">
            <a:spLocks noChangeArrowheads="1"/>
          </p:cNvSpPr>
          <p:nvPr/>
        </p:nvSpPr>
        <p:spPr>
          <a:xfrm>
            <a:off x="2100706" y="1397672"/>
            <a:ext cx="8093476"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lvl="1" indent="0" algn="just">
              <a:buNone/>
            </a:pPr>
            <a:r>
              <a:rPr lang="en-US" sz="2400" b="1" dirty="0"/>
              <a:t>Other Considerations:</a:t>
            </a:r>
          </a:p>
          <a:p>
            <a:pPr lvl="1" algn="just">
              <a:buFont typeface="Wingdings" panose="05000000000000000000" pitchFamily="2" charset="2"/>
              <a:buChar char="Ø"/>
            </a:pPr>
            <a:r>
              <a:rPr lang="en-US" sz="2400" dirty="0"/>
              <a:t>An equity market crash can be correlated to fall in yields (as people exit equities towards G-Secs) </a:t>
            </a:r>
          </a:p>
          <a:p>
            <a:pPr lvl="1" algn="just">
              <a:buFont typeface="Wingdings" panose="05000000000000000000" pitchFamily="2" charset="2"/>
              <a:buChar char="Ø"/>
            </a:pPr>
            <a:r>
              <a:rPr lang="en-US" sz="2400" dirty="0"/>
              <a:t>This could be a double whammy for the Company</a:t>
            </a:r>
          </a:p>
          <a:p>
            <a:pPr lvl="1" algn="just">
              <a:buFont typeface="Wingdings" panose="05000000000000000000" pitchFamily="2" charset="2"/>
              <a:buChar char="Ø"/>
            </a:pPr>
            <a:r>
              <a:rPr lang="en-US" sz="2400" dirty="0"/>
              <a:t>Building expertise in Investment function</a:t>
            </a:r>
          </a:p>
          <a:p>
            <a:pPr lvl="1" algn="just">
              <a:buFont typeface="Wingdings" panose="05000000000000000000" pitchFamily="2" charset="2"/>
              <a:buChar char="Ø"/>
            </a:pPr>
            <a:r>
              <a:rPr lang="en-US" sz="2400" dirty="0"/>
              <a:t>Whether to follow Active or Passive style of equity investment?</a:t>
            </a:r>
          </a:p>
          <a:p>
            <a:pPr lvl="2" algn="just">
              <a:buFont typeface="Wingdings" panose="05000000000000000000" pitchFamily="2" charset="2"/>
              <a:buChar char="Ø"/>
            </a:pPr>
            <a:endParaRPr lang="en-US" dirty="0"/>
          </a:p>
          <a:p>
            <a:pPr lvl="2" algn="just">
              <a:buFont typeface="Wingdings" panose="05000000000000000000" pitchFamily="2" charset="2"/>
              <a:buChar char="Ø"/>
            </a:pPr>
            <a:endParaRPr lang="en-US" dirty="0"/>
          </a:p>
          <a:p>
            <a:pPr marL="457200" lvl="1" indent="0" algn="just">
              <a:buNone/>
            </a:pPr>
            <a:endParaRPr lang="en-US" sz="2400" dirty="0"/>
          </a:p>
          <a:p>
            <a:pPr lvl="1" algn="just">
              <a:buFont typeface="Wingdings" panose="05000000000000000000" pitchFamily="2" charset="2"/>
              <a:buChar char="Ø"/>
            </a:pPr>
            <a:endParaRPr lang="en-US" sz="2400" dirty="0"/>
          </a:p>
        </p:txBody>
      </p:sp>
      <p:sp>
        <p:nvSpPr>
          <p:cNvPr id="8" name="Rectangle 2">
            <a:extLst>
              <a:ext uri="{FF2B5EF4-FFF2-40B4-BE49-F238E27FC236}">
                <a16:creationId xmlns:a16="http://schemas.microsoft.com/office/drawing/2014/main" id="{553B196E-5F57-5D6C-F96B-5B3CF6FA7E6C}"/>
              </a:ext>
            </a:extLst>
          </p:cNvPr>
          <p:cNvSpPr txBox="1">
            <a:spLocks noChangeArrowheads="1"/>
          </p:cNvSpPr>
          <p:nvPr/>
        </p:nvSpPr>
        <p:spPr>
          <a:xfrm>
            <a:off x="1978113" y="192946"/>
            <a:ext cx="8475260"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dirty="0"/>
              <a:t>Implications of CMO’s proposal of sizeable investment in Equity</a:t>
            </a:r>
          </a:p>
          <a:p>
            <a:endParaRPr lang="en-US" altLang="en-US" dirty="0"/>
          </a:p>
        </p:txBody>
      </p:sp>
    </p:spTree>
    <p:extLst>
      <p:ext uri="{BB962C8B-B14F-4D97-AF65-F5344CB8AC3E}">
        <p14:creationId xmlns:p14="http://schemas.microsoft.com/office/powerpoint/2010/main" val="39192602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52449EE0-C806-26B2-4A0B-62709037DC1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AF62226-C524-C462-C79C-ABD92630FB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81902980-B7AF-43B7-5D28-6FD78EC3CF97}"/>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6" name="TextBox 5">
            <a:extLst>
              <a:ext uri="{FF2B5EF4-FFF2-40B4-BE49-F238E27FC236}">
                <a16:creationId xmlns:a16="http://schemas.microsoft.com/office/drawing/2014/main" id="{39F66890-070B-DABB-E163-3AB2A9F87307}"/>
              </a:ext>
            </a:extLst>
          </p:cNvPr>
          <p:cNvSpPr txBox="1"/>
          <p:nvPr/>
        </p:nvSpPr>
        <p:spPr>
          <a:xfrm>
            <a:off x="2136975" y="1360010"/>
            <a:ext cx="8475260" cy="4524315"/>
          </a:xfrm>
          <a:prstGeom prst="rect">
            <a:avLst/>
          </a:prstGeom>
        </p:spPr>
        <p:txBody>
          <a:bodyPr wrap="square" rtlCol="0">
            <a:spAutoFit/>
          </a:bodyPr>
          <a:lstStyle/>
          <a:p>
            <a:pPr algn="just"/>
            <a:r>
              <a:rPr lang="en-US" sz="2400" kern="0" dirty="0"/>
              <a:t>Conclusion:</a:t>
            </a:r>
          </a:p>
          <a:p>
            <a:pPr marL="742950" lvl="1" indent="-285750" algn="just">
              <a:buFont typeface="Wingdings" panose="05000000000000000000" pitchFamily="2" charset="2"/>
              <a:buChar char="Ø"/>
            </a:pPr>
            <a:r>
              <a:rPr lang="en-US" sz="2200" dirty="0"/>
              <a:t>Any proportion of equity investment will bring volatility in key financial metrics.</a:t>
            </a:r>
          </a:p>
          <a:p>
            <a:pPr marL="742950" lvl="1" indent="-285750" algn="just">
              <a:buFont typeface="Wingdings" panose="05000000000000000000" pitchFamily="2" charset="2"/>
              <a:buChar char="Ø"/>
            </a:pPr>
            <a:r>
              <a:rPr lang="en-US" sz="2200" dirty="0"/>
              <a:t>Equity investment may further worsen Asset-Liability mismatch.</a:t>
            </a:r>
          </a:p>
          <a:p>
            <a:pPr marL="742950" lvl="1" indent="-285750" algn="just">
              <a:buFont typeface="Wingdings" panose="05000000000000000000" pitchFamily="2" charset="2"/>
              <a:buChar char="Ø"/>
            </a:pPr>
            <a:r>
              <a:rPr lang="en-US" sz="2200" dirty="0"/>
              <a:t>To start with, </a:t>
            </a:r>
            <a:r>
              <a:rPr lang="en-US" sz="2200" b="1" dirty="0"/>
              <a:t>Sizeable</a:t>
            </a:r>
            <a:r>
              <a:rPr lang="en-US" sz="2200" dirty="0"/>
              <a:t> Equity proportion is not advisable.</a:t>
            </a:r>
          </a:p>
          <a:p>
            <a:pPr marL="742950" lvl="1" indent="-285750" algn="just">
              <a:buFont typeface="Wingdings" panose="05000000000000000000" pitchFamily="2" charset="2"/>
              <a:buChar char="Ø"/>
            </a:pPr>
            <a:r>
              <a:rPr lang="en-US" sz="2200" dirty="0"/>
              <a:t>Company can look to invest small proportions in equity basis availability of free assets, solvency ratio and risk appetite.</a:t>
            </a:r>
          </a:p>
          <a:p>
            <a:pPr marL="742950" lvl="1" indent="-285750" algn="just">
              <a:buFont typeface="Wingdings" panose="05000000000000000000" pitchFamily="2" charset="2"/>
              <a:buChar char="Ø"/>
            </a:pPr>
            <a:r>
              <a:rPr lang="en-US" sz="2200" dirty="0"/>
              <a:t>Can explore equity investment in shareholder fund. Any excess returns, may be used to fund policyholder returns.</a:t>
            </a:r>
          </a:p>
          <a:p>
            <a:pPr marL="742950" lvl="1" indent="-285750" algn="just">
              <a:buFont typeface="Wingdings" panose="05000000000000000000" pitchFamily="2" charset="2"/>
              <a:buChar char="Ø"/>
            </a:pPr>
            <a:r>
              <a:rPr lang="en-US" sz="2200" dirty="0"/>
              <a:t>Company should look to invest in other than equity asset classes to generate higher returns.</a:t>
            </a:r>
          </a:p>
        </p:txBody>
      </p:sp>
      <p:sp>
        <p:nvSpPr>
          <p:cNvPr id="7" name="Rectangle 2">
            <a:extLst>
              <a:ext uri="{FF2B5EF4-FFF2-40B4-BE49-F238E27FC236}">
                <a16:creationId xmlns:a16="http://schemas.microsoft.com/office/drawing/2014/main" id="{553B196E-5F57-5D6C-F96B-5B3CF6FA7E6C}"/>
              </a:ext>
            </a:extLst>
          </p:cNvPr>
          <p:cNvSpPr txBox="1">
            <a:spLocks noChangeArrowheads="1"/>
          </p:cNvSpPr>
          <p:nvPr/>
        </p:nvSpPr>
        <p:spPr>
          <a:xfrm>
            <a:off x="1978113" y="192946"/>
            <a:ext cx="8475260"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dirty="0"/>
              <a:t>Implications of CMO’s proposal of sizeable investment in Equity</a:t>
            </a:r>
          </a:p>
          <a:p>
            <a:endParaRPr lang="en-US" altLang="en-US" dirty="0"/>
          </a:p>
        </p:txBody>
      </p:sp>
    </p:spTree>
    <p:extLst>
      <p:ext uri="{BB962C8B-B14F-4D97-AF65-F5344CB8AC3E}">
        <p14:creationId xmlns:p14="http://schemas.microsoft.com/office/powerpoint/2010/main" val="1358130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CDB2EA2D-EBA6-B73C-F473-7E2B193004D7}"/>
            </a:ext>
          </a:extLst>
        </p:cNvPr>
        <p:cNvGrpSpPr/>
        <p:nvPr/>
      </p:nvGrpSpPr>
      <p:grpSpPr>
        <a:xfrm>
          <a:off x="0" y="0"/>
          <a:ext cx="0" cy="0"/>
          <a:chOff x="0" y="0"/>
          <a:chExt cx="0" cy="0"/>
        </a:xfrm>
      </p:grpSpPr>
      <p:sp>
        <p:nvSpPr>
          <p:cNvPr id="2" name="Rectangle 2">
            <a:extLst>
              <a:ext uri="{FF2B5EF4-FFF2-40B4-BE49-F238E27FC236}">
                <a16:creationId xmlns:a16="http://schemas.microsoft.com/office/drawing/2014/main" id="{61C33788-5ADA-D917-F38F-11413D77F0A4}"/>
              </a:ext>
            </a:extLst>
          </p:cNvPr>
          <p:cNvSpPr txBox="1">
            <a:spLocks noChangeArrowheads="1"/>
          </p:cNvSpPr>
          <p:nvPr/>
        </p:nvSpPr>
        <p:spPr>
          <a:xfrm>
            <a:off x="149272" y="3713865"/>
            <a:ext cx="11676994" cy="158640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just"/>
            <a:r>
              <a:rPr lang="en-US" altLang="en-US" sz="3600" kern="0" dirty="0">
                <a:solidFill>
                  <a:schemeClr val="tx1"/>
                </a:solidFill>
              </a:rPr>
              <a:t>How to Maintain Competitiveness of Non-Par Savings Business?</a:t>
            </a:r>
          </a:p>
        </p:txBody>
      </p:sp>
    </p:spTree>
    <p:extLst>
      <p:ext uri="{BB962C8B-B14F-4D97-AF65-F5344CB8AC3E}">
        <p14:creationId xmlns:p14="http://schemas.microsoft.com/office/powerpoint/2010/main" val="399943663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4CB48D91-DFFF-ADFC-7AF9-6C7792416DB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217A7DE-73BB-8040-3D46-A479B774AD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5" name="Footer Placeholder 4">
            <a:extLst>
              <a:ext uri="{FF2B5EF4-FFF2-40B4-BE49-F238E27FC236}">
                <a16:creationId xmlns:a16="http://schemas.microsoft.com/office/drawing/2014/main" id="{30C98DAE-4841-424B-02D4-2E67489AEDD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8" name="Title 7">
            <a:extLst>
              <a:ext uri="{FF2B5EF4-FFF2-40B4-BE49-F238E27FC236}">
                <a16:creationId xmlns:a16="http://schemas.microsoft.com/office/drawing/2014/main" id="{36B7665B-7846-C9E7-14DA-25DE33BAFDD2}"/>
              </a:ext>
            </a:extLst>
          </p:cNvPr>
          <p:cNvSpPr>
            <a:spLocks noGrp="1"/>
          </p:cNvSpPr>
          <p:nvPr>
            <p:ph type="title"/>
          </p:nvPr>
        </p:nvSpPr>
        <p:spPr>
          <a:xfrm>
            <a:off x="1861852" y="441533"/>
            <a:ext cx="9397388" cy="804213"/>
          </a:xfrm>
        </p:spPr>
        <p:txBody>
          <a:bodyPr/>
          <a:lstStyle/>
          <a:p>
            <a:pPr algn="l"/>
            <a:r>
              <a:rPr lang="en-IN" sz="3000" dirty="0"/>
              <a:t>Interest Allocation – Regular Premium Non-Par Savings Product</a:t>
            </a:r>
          </a:p>
        </p:txBody>
      </p:sp>
      <p:sp>
        <p:nvSpPr>
          <p:cNvPr id="16" name="Title 7">
            <a:extLst>
              <a:ext uri="{FF2B5EF4-FFF2-40B4-BE49-F238E27FC236}">
                <a16:creationId xmlns:a16="http://schemas.microsoft.com/office/drawing/2014/main" id="{BA382AE7-5EDC-E581-4833-057212718152}"/>
              </a:ext>
            </a:extLst>
          </p:cNvPr>
          <p:cNvSpPr txBox="1">
            <a:spLocks/>
          </p:cNvSpPr>
          <p:nvPr/>
        </p:nvSpPr>
        <p:spPr bwMode="auto">
          <a:xfrm>
            <a:off x="6223001" y="6039486"/>
            <a:ext cx="5412624" cy="503492"/>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r>
              <a:rPr lang="en-IN" sz="1400" kern="0" dirty="0">
                <a:latin typeface="+mn-lt"/>
              </a:rPr>
              <a:t>Age at entry = 40 years, PPT/PT = 10/10, APE = 1 Lakh, </a:t>
            </a:r>
            <a:endParaRPr lang="en-IN" sz="1400" kern="0" dirty="0" smtClean="0">
              <a:latin typeface="+mn-lt"/>
            </a:endParaRPr>
          </a:p>
          <a:p>
            <a:r>
              <a:rPr lang="en-IN" sz="1400" kern="0" dirty="0" smtClean="0">
                <a:latin typeface="+mn-lt"/>
              </a:rPr>
              <a:t>Maturity </a:t>
            </a:r>
            <a:r>
              <a:rPr lang="en-IN" sz="1400" kern="0" dirty="0">
                <a:latin typeface="+mn-lt"/>
              </a:rPr>
              <a:t>Sum Assured = 13 Lakh, DB Multiple = 10x</a:t>
            </a:r>
          </a:p>
        </p:txBody>
      </p:sp>
      <p:sp>
        <p:nvSpPr>
          <p:cNvPr id="3" name="Rectangle 2">
            <a:extLst>
              <a:ext uri="{FF2B5EF4-FFF2-40B4-BE49-F238E27FC236}">
                <a16:creationId xmlns:a16="http://schemas.microsoft.com/office/drawing/2014/main" id="{F0A8456B-D972-4959-1250-A1012FA22A0D}"/>
              </a:ext>
            </a:extLst>
          </p:cNvPr>
          <p:cNvSpPr txBox="1">
            <a:spLocks noChangeArrowheads="1"/>
          </p:cNvSpPr>
          <p:nvPr/>
        </p:nvSpPr>
        <p:spPr>
          <a:xfrm>
            <a:off x="2167593" y="1571994"/>
            <a:ext cx="3473044" cy="3605934"/>
          </a:xfrm>
          <a:prstGeom prst="rect">
            <a:avLst/>
          </a:prstGeom>
          <a:ln>
            <a:solidFill>
              <a:srgbClr val="0070C0"/>
            </a:solidFill>
          </a:ln>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96838" algn="l"/>
            <a:r>
              <a:rPr lang="en-US" altLang="en-US" sz="2000" kern="0" dirty="0">
                <a:solidFill>
                  <a:schemeClr val="tx1"/>
                </a:solidFill>
                <a:latin typeface="+mn-lt"/>
              </a:rPr>
              <a:t>Maintaining Policyholder benefits:</a:t>
            </a:r>
          </a:p>
          <a:p>
            <a:pPr marL="342900" indent="-342900" algn="l">
              <a:buFont typeface="Wingdings" panose="05000000000000000000" pitchFamily="2" charset="2"/>
              <a:buChar char="Ø"/>
            </a:pPr>
            <a:endParaRPr lang="en-US" altLang="en-US" sz="2000" kern="0" dirty="0">
              <a:solidFill>
                <a:schemeClr val="tx1"/>
              </a:solidFill>
              <a:latin typeface="+mn-lt"/>
            </a:endParaRPr>
          </a:p>
          <a:p>
            <a:pPr marL="342900" indent="-342900" algn="l">
              <a:buFont typeface="Wingdings" panose="05000000000000000000" pitchFamily="2" charset="2"/>
              <a:buChar char="Ø"/>
            </a:pPr>
            <a:r>
              <a:rPr lang="en-US" altLang="en-US" sz="2000" kern="0" dirty="0">
                <a:solidFill>
                  <a:schemeClr val="tx1"/>
                </a:solidFill>
                <a:latin typeface="+mn-lt"/>
              </a:rPr>
              <a:t>Reduction in Expenses</a:t>
            </a:r>
          </a:p>
          <a:p>
            <a:pPr marL="628650" indent="-363538" algn="l">
              <a:buFont typeface="Wingdings" panose="05000000000000000000" pitchFamily="2" charset="2"/>
              <a:buChar char="Ø"/>
            </a:pPr>
            <a:r>
              <a:rPr lang="en-US" altLang="en-US" sz="2000" kern="0" dirty="0">
                <a:solidFill>
                  <a:schemeClr val="tx1"/>
                </a:solidFill>
                <a:latin typeface="+mn-lt"/>
              </a:rPr>
              <a:t>Acquisition costs</a:t>
            </a:r>
          </a:p>
          <a:p>
            <a:pPr marL="628650" indent="-363538" algn="l">
              <a:buFont typeface="Wingdings" panose="05000000000000000000" pitchFamily="2" charset="2"/>
              <a:buChar char="Ø"/>
            </a:pPr>
            <a:r>
              <a:rPr lang="en-US" altLang="en-US" sz="2000" kern="0" dirty="0">
                <a:solidFill>
                  <a:schemeClr val="tx1"/>
                </a:solidFill>
                <a:latin typeface="+mn-lt"/>
              </a:rPr>
              <a:t>Maintenance costs</a:t>
            </a:r>
          </a:p>
          <a:p>
            <a:pPr marL="342900" indent="-342900" algn="l">
              <a:buFont typeface="Wingdings" panose="05000000000000000000" pitchFamily="2" charset="2"/>
              <a:buChar char="Ø"/>
            </a:pPr>
            <a:endParaRPr lang="en-US" altLang="en-US" sz="2000" kern="0" dirty="0">
              <a:solidFill>
                <a:schemeClr val="tx1"/>
              </a:solidFill>
              <a:latin typeface="+mn-lt"/>
            </a:endParaRPr>
          </a:p>
          <a:p>
            <a:pPr marL="342900" indent="-342900" algn="l">
              <a:buFont typeface="Wingdings" panose="05000000000000000000" pitchFamily="2" charset="2"/>
              <a:buChar char="Ø"/>
            </a:pPr>
            <a:r>
              <a:rPr lang="en-US" altLang="en-US" sz="2000" kern="0" dirty="0">
                <a:solidFill>
                  <a:schemeClr val="tx1"/>
                </a:solidFill>
                <a:latin typeface="+mn-lt"/>
              </a:rPr>
              <a:t>Reduction in commission</a:t>
            </a:r>
          </a:p>
          <a:p>
            <a:pPr algn="l"/>
            <a:endParaRPr lang="en-US" altLang="en-US" sz="2000" kern="0" dirty="0">
              <a:solidFill>
                <a:schemeClr val="tx1"/>
              </a:solidFill>
              <a:latin typeface="+mn-lt"/>
            </a:endParaRPr>
          </a:p>
          <a:p>
            <a:pPr marL="342900" indent="-342900" algn="l">
              <a:buFont typeface="Wingdings" panose="05000000000000000000" pitchFamily="2" charset="2"/>
              <a:buChar char="Ø"/>
            </a:pPr>
            <a:r>
              <a:rPr lang="en-US" altLang="en-US" sz="2000" kern="0" dirty="0">
                <a:solidFill>
                  <a:schemeClr val="tx1"/>
                </a:solidFill>
                <a:latin typeface="+mn-lt"/>
              </a:rPr>
              <a:t>Reduction in Profit margin</a:t>
            </a:r>
          </a:p>
          <a:p>
            <a:pPr algn="l"/>
            <a:endParaRPr lang="en-US" altLang="en-US" sz="2000" kern="0" dirty="0">
              <a:solidFill>
                <a:schemeClr val="tx1"/>
              </a:solidFill>
              <a:latin typeface="+mn-lt"/>
            </a:endParaRPr>
          </a:p>
        </p:txBody>
      </p:sp>
      <mc:AlternateContent xmlns:mc="http://schemas.openxmlformats.org/markup-compatibility/2006" xmlns:cx1="http://schemas.microsoft.com/office/drawing/2015/9/8/chartex">
        <mc:Choice Requires="cx1">
          <p:graphicFrame>
            <p:nvGraphicFramePr>
              <p:cNvPr id="4" name="Chart 3">
                <a:extLst>
                  <a:ext uri="{FF2B5EF4-FFF2-40B4-BE49-F238E27FC236}">
                    <a16:creationId xmlns:a16="http://schemas.microsoft.com/office/drawing/2014/main" id="{58C3BEC8-15B7-EF5F-1C2E-18CF55ABB299}"/>
                  </a:ext>
                </a:extLst>
              </p:cNvPr>
              <p:cNvGraphicFramePr/>
              <p:nvPr>
                <p:extLst>
                  <p:ext uri="{D42A27DB-BD31-4B8C-83A1-F6EECF244321}">
                    <p14:modId xmlns:p14="http://schemas.microsoft.com/office/powerpoint/2010/main" val="3775223322"/>
                  </p:ext>
                </p:extLst>
              </p:nvPr>
            </p:nvGraphicFramePr>
            <p:xfrm>
              <a:off x="6096001" y="1427323"/>
              <a:ext cx="5670478" cy="4612162"/>
            </p:xfrm>
            <a:graphic>
              <a:graphicData uri="http://schemas.microsoft.com/office/drawing/2014/chartex">
                <cx:chart xmlns:cx="http://schemas.microsoft.com/office/drawing/2014/chartex" xmlns:r="http://schemas.openxmlformats.org/officeDocument/2006/relationships" r:id="rId7"/>
              </a:graphicData>
            </a:graphic>
          </p:graphicFrame>
        </mc:Choice>
        <mc:Fallback xmlns="">
          <p:pic>
            <p:nvPicPr>
              <p:cNvPr id="4" name="Chart 3">
                <a:extLst>
                  <a:ext uri="{FF2B5EF4-FFF2-40B4-BE49-F238E27FC236}">
                    <a16:creationId xmlns:a16="http://schemas.microsoft.com/office/drawing/2014/main" id="{58C3BEC8-15B7-EF5F-1C2E-18CF55ABB299}"/>
                  </a:ext>
                </a:extLst>
              </p:cNvPr>
              <p:cNvPicPr>
                <a:picLocks noGrp="1" noRot="1" noChangeAspect="1" noMove="1" noResize="1" noEditPoints="1" noAdjustHandles="1" noChangeArrowheads="1" noChangeShapeType="1"/>
              </p:cNvPicPr>
              <p:nvPr/>
            </p:nvPicPr>
            <p:blipFill>
              <a:blip r:embed="rId8"/>
              <a:stretch>
                <a:fillRect/>
              </a:stretch>
            </p:blipFill>
            <p:spPr>
              <a:xfrm>
                <a:off x="6096001" y="1427323"/>
                <a:ext cx="5670478" cy="4612162"/>
              </a:xfrm>
              <a:prstGeom prst="rect">
                <a:avLst/>
              </a:prstGeom>
            </p:spPr>
          </p:pic>
        </mc:Fallback>
      </mc:AlternateContent>
    </p:spTree>
    <p:extLst>
      <p:ext uri="{BB962C8B-B14F-4D97-AF65-F5344CB8AC3E}">
        <p14:creationId xmlns:p14="http://schemas.microsoft.com/office/powerpoint/2010/main" val="820067787"/>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4CB48D91-DFFF-ADFC-7AF9-6C7792416DB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217A7DE-73BB-8040-3D46-A479B774AD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5" name="Footer Placeholder 4">
            <a:extLst>
              <a:ext uri="{FF2B5EF4-FFF2-40B4-BE49-F238E27FC236}">
                <a16:creationId xmlns:a16="http://schemas.microsoft.com/office/drawing/2014/main" id="{30C98DAE-4841-424B-02D4-2E67489AEDD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aphicFrame>
        <p:nvGraphicFramePr>
          <p:cNvPr id="6" name="Diagram 5">
            <a:extLst>
              <a:ext uri="{FF2B5EF4-FFF2-40B4-BE49-F238E27FC236}">
                <a16:creationId xmlns:a16="http://schemas.microsoft.com/office/drawing/2014/main" id="{353569CC-B069-74C8-E46B-35EDBA40E7FC}"/>
              </a:ext>
            </a:extLst>
          </p:cNvPr>
          <p:cNvGraphicFramePr/>
          <p:nvPr>
            <p:extLst>
              <p:ext uri="{D42A27DB-BD31-4B8C-83A1-F6EECF244321}">
                <p14:modId xmlns:p14="http://schemas.microsoft.com/office/powerpoint/2010/main" val="4267640524"/>
              </p:ext>
            </p:extLst>
          </p:nvPr>
        </p:nvGraphicFramePr>
        <p:xfrm>
          <a:off x="2580177" y="1670109"/>
          <a:ext cx="7924800" cy="4572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Rectangle 2">
            <a:extLst>
              <a:ext uri="{FF2B5EF4-FFF2-40B4-BE49-F238E27FC236}">
                <a16:creationId xmlns:a16="http://schemas.microsoft.com/office/drawing/2014/main" id="{3F6FD020-BEBD-D9E3-5C84-CBC74E2A576E}"/>
              </a:ext>
            </a:extLst>
          </p:cNvPr>
          <p:cNvSpPr txBox="1">
            <a:spLocks noChangeArrowheads="1"/>
          </p:cNvSpPr>
          <p:nvPr/>
        </p:nvSpPr>
        <p:spPr>
          <a:xfrm>
            <a:off x="2156346" y="463109"/>
            <a:ext cx="846391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kern="0" dirty="0">
                <a:solidFill>
                  <a:schemeClr val="tx1"/>
                </a:solidFill>
              </a:rPr>
              <a:t>How To Be Competitive?</a:t>
            </a:r>
          </a:p>
        </p:txBody>
      </p:sp>
    </p:spTree>
    <p:extLst>
      <p:ext uri="{BB962C8B-B14F-4D97-AF65-F5344CB8AC3E}">
        <p14:creationId xmlns:p14="http://schemas.microsoft.com/office/powerpoint/2010/main" val="33048074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86D14BAF-3689-AB30-24DB-6EC1997EE7C1}"/>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B75DB32-89AF-392A-41CB-21BE7F7B0C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3" name="Rectangle 2">
            <a:extLst>
              <a:ext uri="{FF2B5EF4-FFF2-40B4-BE49-F238E27FC236}">
                <a16:creationId xmlns:a16="http://schemas.microsoft.com/office/drawing/2014/main" id="{0A4BD1CD-9EA5-14BE-7AFD-3F610314AC83}"/>
              </a:ext>
            </a:extLst>
          </p:cNvPr>
          <p:cNvSpPr txBox="1">
            <a:spLocks noChangeArrowheads="1"/>
          </p:cNvSpPr>
          <p:nvPr/>
        </p:nvSpPr>
        <p:spPr>
          <a:xfrm>
            <a:off x="2156346" y="41272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kern="0" dirty="0">
                <a:solidFill>
                  <a:schemeClr val="tx1"/>
                </a:solidFill>
              </a:rPr>
              <a:t>Existing Products</a:t>
            </a:r>
          </a:p>
        </p:txBody>
      </p:sp>
      <p:sp>
        <p:nvSpPr>
          <p:cNvPr id="5" name="Footer Placeholder 4">
            <a:extLst>
              <a:ext uri="{FF2B5EF4-FFF2-40B4-BE49-F238E27FC236}">
                <a16:creationId xmlns:a16="http://schemas.microsoft.com/office/drawing/2014/main" id="{E9DA260F-C93B-B675-20CF-A011FF0C955F}"/>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aphicFrame>
        <p:nvGraphicFramePr>
          <p:cNvPr id="6" name="Table 5">
            <a:extLst>
              <a:ext uri="{FF2B5EF4-FFF2-40B4-BE49-F238E27FC236}">
                <a16:creationId xmlns:a16="http://schemas.microsoft.com/office/drawing/2014/main" id="{808B333F-F55D-D9B2-F440-CDBF45CA047F}"/>
              </a:ext>
            </a:extLst>
          </p:cNvPr>
          <p:cNvGraphicFramePr>
            <a:graphicFrameLocks noGrp="1"/>
          </p:cNvGraphicFramePr>
          <p:nvPr>
            <p:extLst>
              <p:ext uri="{D42A27DB-BD31-4B8C-83A1-F6EECF244321}">
                <p14:modId xmlns:p14="http://schemas.microsoft.com/office/powerpoint/2010/main" val="1810102629"/>
              </p:ext>
            </p:extLst>
          </p:nvPr>
        </p:nvGraphicFramePr>
        <p:xfrm>
          <a:off x="2220685" y="1365879"/>
          <a:ext cx="9369060" cy="4457188"/>
        </p:xfrm>
        <a:graphic>
          <a:graphicData uri="http://schemas.openxmlformats.org/drawingml/2006/table">
            <a:tbl>
              <a:tblPr firstRow="1" bandRow="1">
                <a:tableStyleId>{5C22544A-7EE6-4342-B048-85BDC9FD1C3A}</a:tableStyleId>
              </a:tblPr>
              <a:tblGrid>
                <a:gridCol w="3166563">
                  <a:extLst>
                    <a:ext uri="{9D8B030D-6E8A-4147-A177-3AD203B41FA5}">
                      <a16:colId xmlns:a16="http://schemas.microsoft.com/office/drawing/2014/main" val="2170622242"/>
                    </a:ext>
                  </a:extLst>
                </a:gridCol>
                <a:gridCol w="3476953">
                  <a:extLst>
                    <a:ext uri="{9D8B030D-6E8A-4147-A177-3AD203B41FA5}">
                      <a16:colId xmlns:a16="http://schemas.microsoft.com/office/drawing/2014/main" val="1005106807"/>
                    </a:ext>
                  </a:extLst>
                </a:gridCol>
                <a:gridCol w="2725544">
                  <a:extLst>
                    <a:ext uri="{9D8B030D-6E8A-4147-A177-3AD203B41FA5}">
                      <a16:colId xmlns:a16="http://schemas.microsoft.com/office/drawing/2014/main" val="1336186953"/>
                    </a:ext>
                  </a:extLst>
                </a:gridCol>
              </a:tblGrid>
              <a:tr h="846203">
                <a:tc>
                  <a:txBody>
                    <a:bodyPr/>
                    <a:lstStyle/>
                    <a:p>
                      <a:pPr algn="ctr"/>
                      <a:r>
                        <a:rPr lang="en-IN" sz="2400" dirty="0"/>
                        <a:t>Possible action</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tc>
                  <a:txBody>
                    <a:bodyPr/>
                    <a:lstStyle/>
                    <a:p>
                      <a:pPr algn="ctr"/>
                      <a:r>
                        <a:rPr lang="en-IN" sz="2400" dirty="0"/>
                        <a:t>Outcome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tc>
                  <a:txBody>
                    <a:bodyPr/>
                    <a:lstStyle/>
                    <a:p>
                      <a:pPr algn="ctr"/>
                      <a:r>
                        <a:rPr lang="en-IN" sz="2400" dirty="0"/>
                        <a:t>Challenge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extLst>
                  <a:ext uri="{0D108BD9-81ED-4DB2-BD59-A6C34878D82A}">
                    <a16:rowId xmlns:a16="http://schemas.microsoft.com/office/drawing/2014/main" val="3212866121"/>
                  </a:ext>
                </a:extLst>
              </a:tr>
              <a:tr h="755707">
                <a:tc>
                  <a:txBody>
                    <a:bodyPr/>
                    <a:lstStyle/>
                    <a:p>
                      <a:pPr marL="0" algn="ctr" defTabSz="914400" rtl="0" eaLnBrk="1" latinLnBrk="0" hangingPunct="1"/>
                      <a:r>
                        <a:rPr lang="en-IN" sz="2000" kern="1200" dirty="0">
                          <a:solidFill>
                            <a:schemeClr val="dk1"/>
                          </a:solidFill>
                          <a:latin typeface="+mn-lt"/>
                          <a:ea typeface="+mn-ea"/>
                          <a:cs typeface="+mn-cs"/>
                        </a:rPr>
                        <a:t>Single and limited premium payment modes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marL="0" algn="ctr" defTabSz="914400" rtl="0" eaLnBrk="1" latinLnBrk="0" hangingPunct="1"/>
                      <a:r>
                        <a:rPr lang="en-IN" sz="2000" kern="1200" dirty="0">
                          <a:solidFill>
                            <a:schemeClr val="dk1"/>
                          </a:solidFill>
                          <a:latin typeface="+mn-lt"/>
                          <a:ea typeface="+mn-ea"/>
                          <a:cs typeface="+mn-cs"/>
                        </a:rPr>
                        <a:t>Reduces reinvestment risk and capital requirement</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marL="0" algn="ctr" defTabSz="914400" rtl="0" eaLnBrk="1" latinLnBrk="0" hangingPunct="1"/>
                      <a:r>
                        <a:rPr lang="en-IN" sz="2000" kern="1200" dirty="0">
                          <a:solidFill>
                            <a:schemeClr val="dk1"/>
                          </a:solidFill>
                          <a:latin typeface="+mn-lt"/>
                          <a:ea typeface="+mn-ea"/>
                          <a:cs typeface="+mn-cs"/>
                        </a:rPr>
                        <a:t>Tougher to sell than regular premium</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extLst>
                  <a:ext uri="{0D108BD9-81ED-4DB2-BD59-A6C34878D82A}">
                    <a16:rowId xmlns:a16="http://schemas.microsoft.com/office/drawing/2014/main" val="3202454232"/>
                  </a:ext>
                </a:extLst>
              </a:tr>
              <a:tr h="528690">
                <a:tc>
                  <a:txBody>
                    <a:bodyPr/>
                    <a:lstStyle/>
                    <a:p>
                      <a:pPr algn="ctr"/>
                      <a:r>
                        <a:rPr lang="en-IN" sz="2000" dirty="0"/>
                        <a:t>Lower </a:t>
                      </a:r>
                      <a:r>
                        <a:rPr lang="en-IN" sz="2000" dirty="0" smtClean="0"/>
                        <a:t>Policy Terms</a:t>
                      </a: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t>Better ALM possible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390910353"/>
                  </a:ext>
                </a:extLst>
              </a:tr>
              <a:tr h="871569">
                <a:tc>
                  <a:txBody>
                    <a:bodyPr/>
                    <a:lstStyle/>
                    <a:p>
                      <a:pPr marL="0" algn="ctr" defTabSz="914400" rtl="0" eaLnBrk="1" latinLnBrk="0" hangingPunct="1"/>
                      <a:r>
                        <a:rPr lang="en-IN" sz="2000" kern="1200" dirty="0">
                          <a:solidFill>
                            <a:schemeClr val="dk1"/>
                          </a:solidFill>
                          <a:latin typeface="+mn-lt"/>
                          <a:ea typeface="+mn-ea"/>
                          <a:cs typeface="+mn-cs"/>
                        </a:rPr>
                        <a:t>Active </a:t>
                      </a:r>
                      <a:r>
                        <a:rPr lang="en-IN" sz="2000" kern="1200" dirty="0" smtClean="0">
                          <a:solidFill>
                            <a:schemeClr val="dk1"/>
                          </a:solidFill>
                          <a:latin typeface="+mn-lt"/>
                          <a:ea typeface="+mn-ea"/>
                          <a:cs typeface="+mn-cs"/>
                        </a:rPr>
                        <a:t>Re-pricing </a:t>
                      </a:r>
                      <a:r>
                        <a:rPr lang="en-IN" sz="2000" kern="1200" dirty="0">
                          <a:solidFill>
                            <a:schemeClr val="dk1"/>
                          </a:solidFill>
                          <a:latin typeface="+mn-lt"/>
                          <a:ea typeface="+mn-ea"/>
                          <a:cs typeface="+mn-cs"/>
                        </a:rPr>
                        <a:t>in line with competition</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marL="0" algn="ctr" defTabSz="914400" rtl="0" eaLnBrk="1" latinLnBrk="0" hangingPunct="1"/>
                      <a:r>
                        <a:rPr lang="en-IN" sz="2000" kern="1200" dirty="0">
                          <a:solidFill>
                            <a:schemeClr val="dk1"/>
                          </a:solidFill>
                          <a:latin typeface="+mn-lt"/>
                          <a:ea typeface="+mn-ea"/>
                          <a:cs typeface="+mn-cs"/>
                        </a:rPr>
                        <a:t>Interest rate reduction leads to repricing across </a:t>
                      </a:r>
                      <a:r>
                        <a:rPr lang="en-IN" sz="2000" kern="1200" dirty="0" smtClean="0">
                          <a:solidFill>
                            <a:schemeClr val="dk1"/>
                          </a:solidFill>
                          <a:latin typeface="+mn-lt"/>
                          <a:ea typeface="+mn-ea"/>
                          <a:cs typeface="+mn-cs"/>
                        </a:rPr>
                        <a:t>industry</a:t>
                      </a:r>
                      <a:endParaRPr lang="en-IN" sz="2000" kern="1200" dirty="0">
                        <a:solidFill>
                          <a:schemeClr val="dk1"/>
                        </a:solidFill>
                        <a:latin typeface="+mn-lt"/>
                        <a:ea typeface="+mn-ea"/>
                        <a:cs typeface="+mn-cs"/>
                      </a:endParaRP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marL="0" algn="ctr" defTabSz="914400" rtl="0" eaLnBrk="1" latinLnBrk="0" hangingPunct="1"/>
                      <a:r>
                        <a:rPr lang="en-IN" sz="2000" kern="1200" dirty="0">
                          <a:solidFill>
                            <a:schemeClr val="dk1"/>
                          </a:solidFill>
                          <a:latin typeface="+mn-lt"/>
                          <a:ea typeface="+mn-ea"/>
                          <a:cs typeface="+mn-cs"/>
                        </a:rPr>
                        <a:t>Difficult to re-price very frequently</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extLst>
                  <a:ext uri="{0D108BD9-81ED-4DB2-BD59-A6C34878D82A}">
                    <a16:rowId xmlns:a16="http://schemas.microsoft.com/office/drawing/2014/main" val="1027179626"/>
                  </a:ext>
                </a:extLst>
              </a:tr>
              <a:tr h="753979">
                <a:tc>
                  <a:txBody>
                    <a:bodyPr/>
                    <a:lstStyle/>
                    <a:p>
                      <a:pPr algn="ctr"/>
                      <a:r>
                        <a:rPr lang="en-IN" sz="2000" dirty="0"/>
                        <a:t>Addition of riders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r>
                        <a:rPr lang="en-IN" sz="2000" dirty="0"/>
                        <a:t>Increases attractiveness and increase in margins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r>
                        <a:rPr lang="en-US" sz="2000" dirty="0" smtClean="0"/>
                        <a:t>Low</a:t>
                      </a:r>
                      <a:r>
                        <a:rPr lang="en-US" sz="2000" baseline="0" dirty="0" smtClean="0"/>
                        <a:t> take-up rate</a:t>
                      </a: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2747990377"/>
                  </a:ext>
                </a:extLst>
              </a:tr>
              <a:tr h="689811">
                <a:tc>
                  <a:txBody>
                    <a:bodyPr/>
                    <a:lstStyle/>
                    <a:p>
                      <a:pPr algn="ctr"/>
                      <a:r>
                        <a:rPr lang="en-IN" sz="2000" dirty="0"/>
                        <a:t>Option to customize basis customer needs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r>
                        <a:rPr lang="en-IN" sz="2000" dirty="0"/>
                        <a:t>Increased flexibility and attractiveness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extLst>
                  <a:ext uri="{0D108BD9-81ED-4DB2-BD59-A6C34878D82A}">
                    <a16:rowId xmlns:a16="http://schemas.microsoft.com/office/drawing/2014/main" val="255670387"/>
                  </a:ext>
                </a:extLst>
              </a:tr>
            </a:tbl>
          </a:graphicData>
        </a:graphic>
      </p:graphicFrame>
    </p:spTree>
    <p:extLst>
      <p:ext uri="{BB962C8B-B14F-4D97-AF65-F5344CB8AC3E}">
        <p14:creationId xmlns:p14="http://schemas.microsoft.com/office/powerpoint/2010/main" val="10474895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6EEB80D6-9B06-62CA-2467-CE230CAAE63F}"/>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8D0C877-C354-E238-937E-4B3D659C678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3" name="Rectangle 2">
            <a:extLst>
              <a:ext uri="{FF2B5EF4-FFF2-40B4-BE49-F238E27FC236}">
                <a16:creationId xmlns:a16="http://schemas.microsoft.com/office/drawing/2014/main" id="{AF99AF68-9599-304E-5723-334EACF70305}"/>
              </a:ext>
            </a:extLst>
          </p:cNvPr>
          <p:cNvSpPr txBox="1">
            <a:spLocks noChangeArrowheads="1"/>
          </p:cNvSpPr>
          <p:nvPr/>
        </p:nvSpPr>
        <p:spPr>
          <a:xfrm>
            <a:off x="2164052"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kern="0" dirty="0">
                <a:solidFill>
                  <a:schemeClr val="tx1"/>
                </a:solidFill>
              </a:rPr>
              <a:t>Enhanced Customer Propositions</a:t>
            </a:r>
          </a:p>
        </p:txBody>
      </p:sp>
      <p:sp>
        <p:nvSpPr>
          <p:cNvPr id="5" name="Footer Placeholder 4">
            <a:extLst>
              <a:ext uri="{FF2B5EF4-FFF2-40B4-BE49-F238E27FC236}">
                <a16:creationId xmlns:a16="http://schemas.microsoft.com/office/drawing/2014/main" id="{6D406CAC-9C97-4741-42B6-E65272427D3E}"/>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aphicFrame>
        <p:nvGraphicFramePr>
          <p:cNvPr id="6" name="Table 5">
            <a:extLst>
              <a:ext uri="{FF2B5EF4-FFF2-40B4-BE49-F238E27FC236}">
                <a16:creationId xmlns:a16="http://schemas.microsoft.com/office/drawing/2014/main" id="{04C9EC10-BAB9-4788-BEF5-697AC89C859B}"/>
              </a:ext>
            </a:extLst>
          </p:cNvPr>
          <p:cNvGraphicFramePr>
            <a:graphicFrameLocks noGrp="1"/>
          </p:cNvGraphicFramePr>
          <p:nvPr>
            <p:extLst>
              <p:ext uri="{D42A27DB-BD31-4B8C-83A1-F6EECF244321}">
                <p14:modId xmlns:p14="http://schemas.microsoft.com/office/powerpoint/2010/main" val="3023815160"/>
              </p:ext>
            </p:extLst>
          </p:nvPr>
        </p:nvGraphicFramePr>
        <p:xfrm>
          <a:off x="2219073" y="1397766"/>
          <a:ext cx="9381688" cy="4951770"/>
        </p:xfrm>
        <a:graphic>
          <a:graphicData uri="http://schemas.openxmlformats.org/drawingml/2006/table">
            <a:tbl>
              <a:tblPr firstRow="1" bandRow="1">
                <a:tableStyleId>{5C22544A-7EE6-4342-B048-85BDC9FD1C3A}</a:tableStyleId>
              </a:tblPr>
              <a:tblGrid>
                <a:gridCol w="3263948">
                  <a:extLst>
                    <a:ext uri="{9D8B030D-6E8A-4147-A177-3AD203B41FA5}">
                      <a16:colId xmlns:a16="http://schemas.microsoft.com/office/drawing/2014/main" val="2265597982"/>
                    </a:ext>
                  </a:extLst>
                </a:gridCol>
                <a:gridCol w="2868429">
                  <a:extLst>
                    <a:ext uri="{9D8B030D-6E8A-4147-A177-3AD203B41FA5}">
                      <a16:colId xmlns:a16="http://schemas.microsoft.com/office/drawing/2014/main" val="1489528531"/>
                    </a:ext>
                  </a:extLst>
                </a:gridCol>
                <a:gridCol w="3249311">
                  <a:extLst>
                    <a:ext uri="{9D8B030D-6E8A-4147-A177-3AD203B41FA5}">
                      <a16:colId xmlns:a16="http://schemas.microsoft.com/office/drawing/2014/main" val="2202216714"/>
                    </a:ext>
                  </a:extLst>
                </a:gridCol>
              </a:tblGrid>
              <a:tr h="731151">
                <a:tc>
                  <a:txBody>
                    <a:bodyPr/>
                    <a:lstStyle/>
                    <a:p>
                      <a:pPr algn="ctr"/>
                      <a:r>
                        <a:rPr lang="en-IN" sz="2400" dirty="0"/>
                        <a:t>Possible action</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tc>
                  <a:txBody>
                    <a:bodyPr/>
                    <a:lstStyle/>
                    <a:p>
                      <a:pPr algn="ctr"/>
                      <a:r>
                        <a:rPr lang="en-IN" sz="2400" dirty="0"/>
                        <a:t>Outcome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tc>
                  <a:txBody>
                    <a:bodyPr/>
                    <a:lstStyle/>
                    <a:p>
                      <a:pPr algn="ctr"/>
                      <a:r>
                        <a:rPr lang="en-IN" sz="2400" dirty="0"/>
                        <a:t>Challenge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extLst>
                  <a:ext uri="{0D108BD9-81ED-4DB2-BD59-A6C34878D82A}">
                    <a16:rowId xmlns:a16="http://schemas.microsoft.com/office/drawing/2014/main" val="1986846127"/>
                  </a:ext>
                </a:extLst>
              </a:tr>
              <a:tr h="736313">
                <a:tc>
                  <a:txBody>
                    <a:bodyPr/>
                    <a:lstStyle/>
                    <a:p>
                      <a:pPr algn="ctr"/>
                      <a:r>
                        <a:rPr lang="en-IN" sz="2000" dirty="0"/>
                        <a:t>Discounts to existing policyholders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r>
                        <a:rPr lang="en-IN" sz="2000" dirty="0"/>
                        <a:t>Save commission costs and pass on as benefits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extLst>
                  <a:ext uri="{0D108BD9-81ED-4DB2-BD59-A6C34878D82A}">
                    <a16:rowId xmlns:a16="http://schemas.microsoft.com/office/drawing/2014/main" val="2208626805"/>
                  </a:ext>
                </a:extLst>
              </a:tr>
              <a:tr h="736313">
                <a:tc>
                  <a:txBody>
                    <a:bodyPr/>
                    <a:lstStyle/>
                    <a:p>
                      <a:pPr algn="ctr"/>
                      <a:r>
                        <a:rPr lang="en-IN" sz="2000" dirty="0"/>
                        <a:t>Start selling online if not </a:t>
                      </a:r>
                      <a:r>
                        <a:rPr lang="en-IN" sz="2000" dirty="0" smtClean="0"/>
                        <a:t>doing so currently</a:t>
                      </a: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r>
                        <a:rPr lang="en-IN" sz="2000" dirty="0"/>
                        <a:t>No commission</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r>
                        <a:rPr lang="en-IN" sz="2000" dirty="0"/>
                        <a:t>Advertising costs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443752492"/>
                  </a:ext>
                </a:extLst>
              </a:tr>
              <a:tr h="981896">
                <a:tc>
                  <a:txBody>
                    <a:bodyPr/>
                    <a:lstStyle/>
                    <a:p>
                      <a:pPr algn="ctr"/>
                      <a:r>
                        <a:rPr lang="en-IN" sz="2000" dirty="0"/>
                        <a:t>Sell in untapped markets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r>
                        <a:rPr lang="en-IN" sz="2000" dirty="0"/>
                        <a:t>Less threat due to competition</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t>Difficult to educate consumers about insurance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extLst>
                  <a:ext uri="{0D108BD9-81ED-4DB2-BD59-A6C34878D82A}">
                    <a16:rowId xmlns:a16="http://schemas.microsoft.com/office/drawing/2014/main" val="2654477244"/>
                  </a:ext>
                </a:extLst>
              </a:tr>
              <a:tr h="981896">
                <a:tc>
                  <a:txBody>
                    <a:bodyPr/>
                    <a:lstStyle/>
                    <a:p>
                      <a:pPr algn="ctr"/>
                      <a:r>
                        <a:rPr lang="en-IN" sz="2000" dirty="0"/>
                        <a:t>Regular market surveys to understand customer needs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r>
                        <a:rPr lang="en-IN" sz="2000" dirty="0"/>
                        <a:t>Better match with customer needs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66197931"/>
                  </a:ext>
                </a:extLst>
              </a:tr>
              <a:tr h="736313">
                <a:tc>
                  <a:txBody>
                    <a:bodyPr/>
                    <a:lstStyle/>
                    <a:p>
                      <a:pPr algn="ctr"/>
                      <a:r>
                        <a:rPr lang="en-IN" sz="2000" dirty="0"/>
                        <a:t>Better customer service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r>
                        <a:rPr lang="en-IN" sz="2000" dirty="0"/>
                        <a:t>Increased policyholder confidence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extLst>
                  <a:ext uri="{0D108BD9-81ED-4DB2-BD59-A6C34878D82A}">
                    <a16:rowId xmlns:a16="http://schemas.microsoft.com/office/drawing/2014/main" val="1085575694"/>
                  </a:ext>
                </a:extLst>
              </a:tr>
            </a:tbl>
          </a:graphicData>
        </a:graphic>
      </p:graphicFrame>
    </p:spTree>
    <p:extLst>
      <p:ext uri="{BB962C8B-B14F-4D97-AF65-F5344CB8AC3E}">
        <p14:creationId xmlns:p14="http://schemas.microsoft.com/office/powerpoint/2010/main" val="8111066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20C41F32-3C06-614F-191D-1A8897F1AD1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FBD4464-6AA8-1047-5774-C3F730A378A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5" name="Footer Placeholder 4">
            <a:extLst>
              <a:ext uri="{FF2B5EF4-FFF2-40B4-BE49-F238E27FC236}">
                <a16:creationId xmlns:a16="http://schemas.microsoft.com/office/drawing/2014/main" id="{1C6C5D7B-2D0B-D236-F2D5-85941FD9C156}"/>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aphicFrame>
        <p:nvGraphicFramePr>
          <p:cNvPr id="8" name="Table 7">
            <a:extLst>
              <a:ext uri="{FF2B5EF4-FFF2-40B4-BE49-F238E27FC236}">
                <a16:creationId xmlns:a16="http://schemas.microsoft.com/office/drawing/2014/main" id="{C55F6073-015F-E267-F014-85D220F988AC}"/>
              </a:ext>
            </a:extLst>
          </p:cNvPr>
          <p:cNvGraphicFramePr>
            <a:graphicFrameLocks noGrp="1"/>
          </p:cNvGraphicFramePr>
          <p:nvPr>
            <p:extLst>
              <p:ext uri="{D42A27DB-BD31-4B8C-83A1-F6EECF244321}">
                <p14:modId xmlns:p14="http://schemas.microsoft.com/office/powerpoint/2010/main" val="1747567020"/>
              </p:ext>
            </p:extLst>
          </p:nvPr>
        </p:nvGraphicFramePr>
        <p:xfrm>
          <a:off x="2200714" y="1412380"/>
          <a:ext cx="8878584" cy="4812150"/>
        </p:xfrm>
        <a:graphic>
          <a:graphicData uri="http://schemas.openxmlformats.org/drawingml/2006/table">
            <a:tbl>
              <a:tblPr firstRow="1" bandRow="1">
                <a:tableStyleId>{5C22544A-7EE6-4342-B048-85BDC9FD1C3A}</a:tableStyleId>
              </a:tblPr>
              <a:tblGrid>
                <a:gridCol w="3087383">
                  <a:extLst>
                    <a:ext uri="{9D8B030D-6E8A-4147-A177-3AD203B41FA5}">
                      <a16:colId xmlns:a16="http://schemas.microsoft.com/office/drawing/2014/main" val="359261636"/>
                    </a:ext>
                  </a:extLst>
                </a:gridCol>
                <a:gridCol w="3200400">
                  <a:extLst>
                    <a:ext uri="{9D8B030D-6E8A-4147-A177-3AD203B41FA5}">
                      <a16:colId xmlns:a16="http://schemas.microsoft.com/office/drawing/2014/main" val="839106793"/>
                    </a:ext>
                  </a:extLst>
                </a:gridCol>
                <a:gridCol w="2590801">
                  <a:extLst>
                    <a:ext uri="{9D8B030D-6E8A-4147-A177-3AD203B41FA5}">
                      <a16:colId xmlns:a16="http://schemas.microsoft.com/office/drawing/2014/main" val="3336162051"/>
                    </a:ext>
                  </a:extLst>
                </a:gridCol>
              </a:tblGrid>
              <a:tr h="728077">
                <a:tc>
                  <a:txBody>
                    <a:bodyPr/>
                    <a:lstStyle/>
                    <a:p>
                      <a:pPr algn="ctr"/>
                      <a:r>
                        <a:rPr lang="en-IN" sz="2500" dirty="0"/>
                        <a:t>Possible action</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tc>
                  <a:txBody>
                    <a:bodyPr/>
                    <a:lstStyle/>
                    <a:p>
                      <a:pPr algn="ctr"/>
                      <a:r>
                        <a:rPr lang="en-IN" sz="2500" dirty="0"/>
                        <a:t>Outcome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tc>
                  <a:txBody>
                    <a:bodyPr/>
                    <a:lstStyle/>
                    <a:p>
                      <a:pPr algn="ctr"/>
                      <a:r>
                        <a:rPr lang="en-IN" sz="2500" dirty="0"/>
                        <a:t>Challenge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extLst>
                  <a:ext uri="{0D108BD9-81ED-4DB2-BD59-A6C34878D82A}">
                    <a16:rowId xmlns:a16="http://schemas.microsoft.com/office/drawing/2014/main" val="3651885929"/>
                  </a:ext>
                </a:extLst>
              </a:tr>
              <a:tr h="811097">
                <a:tc>
                  <a:txBody>
                    <a:bodyPr/>
                    <a:lstStyle/>
                    <a:p>
                      <a:pPr algn="ctr"/>
                      <a:r>
                        <a:rPr lang="en-IN" sz="2000" dirty="0"/>
                        <a:t>Deferring </a:t>
                      </a:r>
                      <a:r>
                        <a:rPr lang="en-IN" sz="2000" dirty="0" smtClean="0"/>
                        <a:t>Policyholder </a:t>
                      </a:r>
                      <a:r>
                        <a:rPr lang="en-IN" sz="2000" dirty="0"/>
                        <a:t>payouts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r>
                        <a:rPr lang="en-IN" sz="2000" dirty="0"/>
                        <a:t>Passing on interest benefits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r>
                        <a:rPr lang="en-IN" sz="2000" dirty="0"/>
                        <a:t>May be less attractive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extLst>
                  <a:ext uri="{0D108BD9-81ED-4DB2-BD59-A6C34878D82A}">
                    <a16:rowId xmlns:a16="http://schemas.microsoft.com/office/drawing/2014/main" val="2398978042"/>
                  </a:ext>
                </a:extLst>
              </a:tr>
              <a:tr h="10909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t>Regular income products matching with coupon payment</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r>
                        <a:rPr lang="en-IN" sz="2000" dirty="0"/>
                        <a:t>Low investment risk</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3221490043"/>
                  </a:ext>
                </a:extLst>
              </a:tr>
              <a:tr h="1090992">
                <a:tc>
                  <a:txBody>
                    <a:bodyPr/>
                    <a:lstStyle/>
                    <a:p>
                      <a:pPr algn="ctr"/>
                      <a:r>
                        <a:rPr lang="en-IN" sz="2000" dirty="0"/>
                        <a:t>Pure </a:t>
                      </a:r>
                      <a:r>
                        <a:rPr lang="en-IN" sz="2000" dirty="0" smtClean="0"/>
                        <a:t>Risk-Term </a:t>
                      </a:r>
                      <a:r>
                        <a:rPr lang="en-IN" sz="2000" dirty="0"/>
                        <a:t>products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r>
                        <a:rPr lang="en-IN" sz="2000" dirty="0"/>
                        <a:t>Relatively less interest sensitive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t>No experience, external assistance required for pricing</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extLst>
                  <a:ext uri="{0D108BD9-81ED-4DB2-BD59-A6C34878D82A}">
                    <a16:rowId xmlns:a16="http://schemas.microsoft.com/office/drawing/2014/main" val="2182920620"/>
                  </a:ext>
                </a:extLst>
              </a:tr>
              <a:tr h="1090992">
                <a:tc>
                  <a:txBody>
                    <a:bodyPr/>
                    <a:lstStyle/>
                    <a:p>
                      <a:pPr algn="ctr"/>
                      <a:r>
                        <a:rPr lang="en-IN" sz="2000" dirty="0"/>
                        <a:t>Other product </a:t>
                      </a:r>
                      <a:r>
                        <a:rPr lang="en-IN" sz="2000" dirty="0" smtClean="0"/>
                        <a:t>segments like Unit-Linked &amp; Par</a:t>
                      </a: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r>
                        <a:rPr lang="en-IN" sz="2000" dirty="0"/>
                        <a:t>Less interest sensitive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r>
                        <a:rPr lang="en-IN" sz="2000" dirty="0"/>
                        <a:t>No experience, external assistance required for pricing</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24407027"/>
                  </a:ext>
                </a:extLst>
              </a:tr>
            </a:tbl>
          </a:graphicData>
        </a:graphic>
      </p:graphicFrame>
      <p:sp>
        <p:nvSpPr>
          <p:cNvPr id="10" name="TextBox 9">
            <a:extLst>
              <a:ext uri="{FF2B5EF4-FFF2-40B4-BE49-F238E27FC236}">
                <a16:creationId xmlns:a16="http://schemas.microsoft.com/office/drawing/2014/main" id="{CD753A8B-47E2-FE70-A989-7CDA69E66ED9}"/>
              </a:ext>
            </a:extLst>
          </p:cNvPr>
          <p:cNvSpPr txBox="1"/>
          <p:nvPr/>
        </p:nvSpPr>
        <p:spPr>
          <a:xfrm>
            <a:off x="2200714" y="460720"/>
            <a:ext cx="6097712" cy="553998"/>
          </a:xfrm>
          <a:prstGeom prst="rect">
            <a:avLst/>
          </a:prstGeom>
          <a:noFill/>
        </p:spPr>
        <p:txBody>
          <a:bodyPr wrap="square">
            <a:spAutoFit/>
          </a:bodyPr>
          <a:lstStyle/>
          <a:p>
            <a:pPr lvl="0"/>
            <a:r>
              <a:rPr lang="en-IN" sz="3000" dirty="0">
                <a:latin typeface="+mj-lt"/>
              </a:rPr>
              <a:t>New Products/ Segments</a:t>
            </a:r>
          </a:p>
        </p:txBody>
      </p:sp>
    </p:spTree>
    <p:extLst>
      <p:ext uri="{BB962C8B-B14F-4D97-AF65-F5344CB8AC3E}">
        <p14:creationId xmlns:p14="http://schemas.microsoft.com/office/powerpoint/2010/main" val="6654321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667CA6CD-60F8-2C7F-CA3E-B47BC3C04DEF}"/>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BD84BD7-129B-A8BB-570A-D72CAABCF4D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3" name="Rectangle 2">
            <a:extLst>
              <a:ext uri="{FF2B5EF4-FFF2-40B4-BE49-F238E27FC236}">
                <a16:creationId xmlns:a16="http://schemas.microsoft.com/office/drawing/2014/main" id="{95CE1D12-53BE-4629-1CCC-C002E6939476}"/>
              </a:ext>
            </a:extLst>
          </p:cNvPr>
          <p:cNvSpPr txBox="1">
            <a:spLocks noChangeArrowheads="1"/>
          </p:cNvSpPr>
          <p:nvPr/>
        </p:nvSpPr>
        <p:spPr>
          <a:xfrm>
            <a:off x="2133600" y="463109"/>
            <a:ext cx="6492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000" kern="0" dirty="0">
                <a:solidFill>
                  <a:schemeClr val="tx1"/>
                </a:solidFill>
              </a:rPr>
              <a:t>Investment Strategies</a:t>
            </a:r>
          </a:p>
        </p:txBody>
      </p:sp>
      <p:sp>
        <p:nvSpPr>
          <p:cNvPr id="5" name="Footer Placeholder 4">
            <a:extLst>
              <a:ext uri="{FF2B5EF4-FFF2-40B4-BE49-F238E27FC236}">
                <a16:creationId xmlns:a16="http://schemas.microsoft.com/office/drawing/2014/main" id="{109A868A-AC25-984C-11C6-B34E6348D595}"/>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aphicFrame>
        <p:nvGraphicFramePr>
          <p:cNvPr id="6" name="Table 5">
            <a:extLst>
              <a:ext uri="{FF2B5EF4-FFF2-40B4-BE49-F238E27FC236}">
                <a16:creationId xmlns:a16="http://schemas.microsoft.com/office/drawing/2014/main" id="{00745955-7EB2-B725-CE58-4BA82FDF55DB}"/>
              </a:ext>
            </a:extLst>
          </p:cNvPr>
          <p:cNvGraphicFramePr>
            <a:graphicFrameLocks noGrp="1"/>
          </p:cNvGraphicFramePr>
          <p:nvPr>
            <p:extLst>
              <p:ext uri="{D42A27DB-BD31-4B8C-83A1-F6EECF244321}">
                <p14:modId xmlns:p14="http://schemas.microsoft.com/office/powerpoint/2010/main" val="1400396426"/>
              </p:ext>
            </p:extLst>
          </p:nvPr>
        </p:nvGraphicFramePr>
        <p:xfrm>
          <a:off x="2236424" y="1383673"/>
          <a:ext cx="9422178" cy="4450841"/>
        </p:xfrm>
        <a:graphic>
          <a:graphicData uri="http://schemas.openxmlformats.org/drawingml/2006/table">
            <a:tbl>
              <a:tblPr firstRow="1" bandRow="1">
                <a:tableStyleId>{5C22544A-7EE6-4342-B048-85BDC9FD1C3A}</a:tableStyleId>
              </a:tblPr>
              <a:tblGrid>
                <a:gridCol w="3467361">
                  <a:extLst>
                    <a:ext uri="{9D8B030D-6E8A-4147-A177-3AD203B41FA5}">
                      <a16:colId xmlns:a16="http://schemas.microsoft.com/office/drawing/2014/main" val="2170622242"/>
                    </a:ext>
                  </a:extLst>
                </a:gridCol>
                <a:gridCol w="2824383">
                  <a:extLst>
                    <a:ext uri="{9D8B030D-6E8A-4147-A177-3AD203B41FA5}">
                      <a16:colId xmlns:a16="http://schemas.microsoft.com/office/drawing/2014/main" val="1005106807"/>
                    </a:ext>
                  </a:extLst>
                </a:gridCol>
                <a:gridCol w="3130434">
                  <a:extLst>
                    <a:ext uri="{9D8B030D-6E8A-4147-A177-3AD203B41FA5}">
                      <a16:colId xmlns:a16="http://schemas.microsoft.com/office/drawing/2014/main" val="1336186953"/>
                    </a:ext>
                  </a:extLst>
                </a:gridCol>
              </a:tblGrid>
              <a:tr h="977629">
                <a:tc>
                  <a:txBody>
                    <a:bodyPr/>
                    <a:lstStyle/>
                    <a:p>
                      <a:pPr algn="ctr"/>
                      <a:r>
                        <a:rPr lang="en-IN" sz="2400" dirty="0"/>
                        <a:t>Possible action</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tc>
                  <a:txBody>
                    <a:bodyPr/>
                    <a:lstStyle/>
                    <a:p>
                      <a:pPr algn="ctr"/>
                      <a:r>
                        <a:rPr lang="en-IN" sz="2400" dirty="0"/>
                        <a:t>Outcome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tc>
                  <a:txBody>
                    <a:bodyPr/>
                    <a:lstStyle/>
                    <a:p>
                      <a:pPr algn="ctr"/>
                      <a:r>
                        <a:rPr lang="en-IN" sz="2400" dirty="0"/>
                        <a:t>Challenge</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12629D"/>
                    </a:solidFill>
                  </a:tcPr>
                </a:tc>
                <a:extLst>
                  <a:ext uri="{0D108BD9-81ED-4DB2-BD59-A6C34878D82A}">
                    <a16:rowId xmlns:a16="http://schemas.microsoft.com/office/drawing/2014/main" val="3212866121"/>
                  </a:ext>
                </a:extLst>
              </a:tr>
              <a:tr h="589664">
                <a:tc>
                  <a:txBody>
                    <a:bodyPr/>
                    <a:lstStyle/>
                    <a:p>
                      <a:pPr algn="ctr"/>
                      <a:r>
                        <a:rPr lang="en-IN" sz="2000" dirty="0"/>
                        <a:t>Financial </a:t>
                      </a:r>
                      <a:r>
                        <a:rPr lang="en-IN" sz="2000" dirty="0" smtClean="0"/>
                        <a:t>Derivatives</a:t>
                      </a: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r>
                        <a:rPr lang="en-IN" sz="2000" dirty="0"/>
                        <a:t>Locked-in yields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r>
                        <a:rPr lang="en-IN" sz="2000" dirty="0"/>
                        <a:t>Cost and complexity, regulatory restrictions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extLst>
                  <a:ext uri="{0D108BD9-81ED-4DB2-BD59-A6C34878D82A}">
                    <a16:rowId xmlns:a16="http://schemas.microsoft.com/office/drawing/2014/main" val="2649835644"/>
                  </a:ext>
                </a:extLst>
              </a:tr>
              <a:tr h="104443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t>Corporate bonds, State deposit loans </a:t>
                      </a:r>
                      <a:r>
                        <a:rPr lang="en-IN" sz="2000" dirty="0" smtClean="0"/>
                        <a:t>etc.</a:t>
                      </a: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r>
                        <a:rPr lang="en-IN" sz="2000" dirty="0"/>
                        <a:t>Higher potential returns than government bonds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r>
                        <a:rPr lang="en-IN" sz="2000" dirty="0"/>
                        <a:t>Lower </a:t>
                      </a:r>
                      <a:r>
                        <a:rPr lang="en-IN" sz="2000" dirty="0" smtClean="0"/>
                        <a:t>marketability/ liquidity</a:t>
                      </a: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3611864855"/>
                  </a:ext>
                </a:extLst>
              </a:tr>
              <a:tr h="609600">
                <a:tc>
                  <a:txBody>
                    <a:bodyPr/>
                    <a:lstStyle/>
                    <a:p>
                      <a:pPr algn="ctr"/>
                      <a:r>
                        <a:rPr lang="en-IN" sz="2000" dirty="0" smtClean="0"/>
                        <a:t>Cash-flow Matching</a:t>
                      </a: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t>Reduced </a:t>
                      </a:r>
                      <a:r>
                        <a:rPr lang="en-IN" sz="2000" dirty="0" smtClean="0"/>
                        <a:t>Asset Liability mismatch</a:t>
                      </a: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tc>
                  <a:txBody>
                    <a:bodyPr/>
                    <a:lstStyle/>
                    <a:p>
                      <a:pPr algn="ctr"/>
                      <a:endParaRPr lang="en-IN" sz="2000" dirty="0"/>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EBF8FF"/>
                    </a:solidFill>
                  </a:tcPr>
                </a:tc>
                <a:extLst>
                  <a:ext uri="{0D108BD9-81ED-4DB2-BD59-A6C34878D82A}">
                    <a16:rowId xmlns:a16="http://schemas.microsoft.com/office/drawing/2014/main" val="194572477"/>
                  </a:ext>
                </a:extLst>
              </a:tr>
              <a:tr h="1026695">
                <a:tc>
                  <a:txBody>
                    <a:bodyPr/>
                    <a:lstStyle/>
                    <a:p>
                      <a:pPr algn="ctr"/>
                      <a:r>
                        <a:rPr lang="en-IN" sz="2000" dirty="0"/>
                        <a:t>Long duration assets or zero coupon bonds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kern="1200" dirty="0">
                          <a:solidFill>
                            <a:schemeClr val="dk1"/>
                          </a:solidFill>
                          <a:latin typeface="+mn-lt"/>
                          <a:ea typeface="+mn-ea"/>
                          <a:cs typeface="+mn-cs"/>
                        </a:rPr>
                        <a:t>Better ALM - Duration matching</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ctr"/>
                      <a:r>
                        <a:rPr lang="en-IN" sz="2000" dirty="0"/>
                        <a:t>Availability of matching assets and transaction costs</a:t>
                      </a:r>
                    </a:p>
                  </a:txBody>
                  <a:tcPr anchor="ctr">
                    <a:lnL w="12700" cap="flat" cmpd="sng" algn="ctr">
                      <a:solidFill>
                        <a:srgbClr val="196EA5"/>
                      </a:solidFill>
                      <a:prstDash val="solid"/>
                      <a:round/>
                      <a:headEnd type="none" w="med" len="med"/>
                      <a:tailEnd type="none" w="med" len="med"/>
                    </a:lnL>
                    <a:lnR w="12700" cap="flat" cmpd="sng" algn="ctr">
                      <a:solidFill>
                        <a:srgbClr val="196EA5"/>
                      </a:solidFill>
                      <a:prstDash val="solid"/>
                      <a:round/>
                      <a:headEnd type="none" w="med" len="med"/>
                      <a:tailEnd type="none" w="med" len="med"/>
                    </a:lnR>
                    <a:lnT w="12700" cap="flat" cmpd="sng" algn="ctr">
                      <a:solidFill>
                        <a:srgbClr val="196EA5"/>
                      </a:solidFill>
                      <a:prstDash val="solid"/>
                      <a:round/>
                      <a:headEnd type="none" w="med" len="med"/>
                      <a:tailEnd type="none" w="med" len="med"/>
                    </a:lnT>
                    <a:lnB w="12700" cap="flat" cmpd="sng" algn="ctr">
                      <a:solidFill>
                        <a:srgbClr val="196EA5"/>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2747990377"/>
                  </a:ext>
                </a:extLst>
              </a:tr>
            </a:tbl>
          </a:graphicData>
        </a:graphic>
      </p:graphicFrame>
    </p:spTree>
    <p:extLst>
      <p:ext uri="{BB962C8B-B14F-4D97-AF65-F5344CB8AC3E}">
        <p14:creationId xmlns:p14="http://schemas.microsoft.com/office/powerpoint/2010/main" val="32584879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33189" y="406616"/>
            <a:ext cx="6111354" cy="782638"/>
          </a:xfrm>
          <a:prstGeom prst="rect">
            <a:avLst/>
          </a:prstGeom>
        </p:spPr>
        <p:txBody>
          <a:bodyPr/>
          <a:lstStyle>
            <a:defPPr>
              <a:defRPr lang="en-US"/>
            </a:defPPr>
            <a:lvl1pPr marR="0" lvl="0" indent="0" eaLnBrk="0" fontAlgn="base" hangingPunct="0">
              <a:lnSpc>
                <a:spcPct val="100000"/>
              </a:lnSpc>
              <a:spcBef>
                <a:spcPct val="0"/>
              </a:spcBef>
              <a:spcAft>
                <a:spcPct val="0"/>
              </a:spcAft>
              <a:buClrTx/>
              <a:buSzTx/>
              <a:buFontTx/>
              <a:buNone/>
              <a:tabLst/>
              <a:defRPr kumimoji="0" sz="3000" b="0" i="0" u="none" strike="noStrike" kern="0" cap="none" spc="0" normalizeH="0" baseline="0">
                <a:ln>
                  <a:noFill/>
                </a:ln>
                <a:solidFill>
                  <a:srgbClr val="000000"/>
                </a:solidFill>
                <a:effectLst/>
                <a:uLnTx/>
                <a:uFillTx/>
                <a:latin typeface="Trebuchet MS" panose="020B0603020202020204" pitchFamily="34" charset="0"/>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Case Study (1) </a:t>
            </a:r>
          </a:p>
        </p:txBody>
      </p:sp>
      <p:sp>
        <p:nvSpPr>
          <p:cNvPr id="4" name="Rectangle 3"/>
          <p:cNvSpPr txBox="1">
            <a:spLocks noChangeArrowheads="1"/>
          </p:cNvSpPr>
          <p:nvPr/>
        </p:nvSpPr>
        <p:spPr>
          <a:xfrm>
            <a:off x="2933700" y="1610872"/>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en-US" sz="3200" b="0" i="0" u="none" strike="noStrike" kern="0" cap="none" spc="0" normalizeH="0" baseline="0" noProof="0" dirty="0">
              <a:ln>
                <a:noFill/>
              </a:ln>
              <a:solidFill>
                <a:srgbClr val="000000"/>
              </a:solidFill>
              <a:effectLst/>
              <a:uLnTx/>
              <a:uFillTx/>
              <a:latin typeface="Trebuchet MS" panose="020B0603020202020204"/>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en-US" sz="3200" b="0" i="0" u="none" strike="noStrike" kern="0" cap="none" spc="0" normalizeH="0" baseline="0" noProof="0" dirty="0">
              <a:ln>
                <a:noFill/>
              </a:ln>
              <a:solidFill>
                <a:srgbClr val="000000"/>
              </a:solidFill>
              <a:effectLst/>
              <a:uLnTx/>
              <a:uFillTx/>
              <a:latin typeface="Trebuchet MS" panose="020B0603020202020204"/>
              <a:ea typeface="+mn-ea"/>
              <a:cs typeface="+mn-cs"/>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6" name="Rectangle 3">
            <a:extLst>
              <a:ext uri="{FF2B5EF4-FFF2-40B4-BE49-F238E27FC236}">
                <a16:creationId xmlns:a16="http://schemas.microsoft.com/office/drawing/2014/main" id="{211B71EC-8392-8E70-8ABC-392AB1058E80}"/>
              </a:ext>
            </a:extLst>
          </p:cNvPr>
          <p:cNvSpPr txBox="1">
            <a:spLocks noChangeArrowheads="1"/>
          </p:cNvSpPr>
          <p:nvPr/>
        </p:nvSpPr>
        <p:spPr>
          <a:xfrm>
            <a:off x="2510614" y="1392505"/>
            <a:ext cx="8120991"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gn="just">
              <a:buFont typeface="Wingdings" panose="05000000000000000000" pitchFamily="2" charset="2"/>
              <a:buChar char="Ø"/>
            </a:pPr>
            <a:r>
              <a:rPr lang="en-US" sz="2400" dirty="0"/>
              <a:t>You are the Appointed Actuary of a </a:t>
            </a:r>
            <a:r>
              <a:rPr lang="en-US" sz="2400" b="1" i="1" u="sng" dirty="0"/>
              <a:t>small</a:t>
            </a:r>
            <a:r>
              <a:rPr lang="en-US" sz="2400" dirty="0"/>
              <a:t> life insurance Company which has started operations </a:t>
            </a:r>
            <a:r>
              <a:rPr lang="en-US" sz="2400" b="1" i="1" u="sng" dirty="0"/>
              <a:t>five</a:t>
            </a:r>
            <a:r>
              <a:rPr lang="en-US" sz="2400" dirty="0"/>
              <a:t> years ago.</a:t>
            </a:r>
          </a:p>
          <a:p>
            <a:pPr algn="just">
              <a:buFont typeface="Wingdings" panose="05000000000000000000" pitchFamily="2" charset="2"/>
              <a:buChar char="Ø"/>
            </a:pPr>
            <a:r>
              <a:rPr lang="en-US" sz="2400" dirty="0"/>
              <a:t>The Company has been writing </a:t>
            </a:r>
            <a:r>
              <a:rPr lang="en-US" sz="2400" b="1" i="1" u="sng" dirty="0"/>
              <a:t>traditional regular premium non-participating savings</a:t>
            </a:r>
            <a:r>
              <a:rPr lang="en-US" sz="2400" dirty="0"/>
              <a:t> business.  </a:t>
            </a:r>
          </a:p>
          <a:p>
            <a:pPr algn="just">
              <a:buFont typeface="Wingdings" panose="05000000000000000000" pitchFamily="2" charset="2"/>
              <a:buChar char="Ø"/>
            </a:pPr>
            <a:r>
              <a:rPr lang="en-US" sz="2400" dirty="0"/>
              <a:t>The investments backing this business is mainly in </a:t>
            </a:r>
            <a:r>
              <a:rPr lang="en-US" sz="2400" b="1" i="1" u="sng" dirty="0"/>
              <a:t>Government bonds</a:t>
            </a:r>
            <a:r>
              <a:rPr lang="en-US" sz="2400" dirty="0"/>
              <a:t> of appropriate tenor, reflecting the </a:t>
            </a:r>
            <a:r>
              <a:rPr lang="en-US" sz="2400" b="1" i="1" u="sng" dirty="0"/>
              <a:t>duration of the liabilities</a:t>
            </a:r>
            <a:r>
              <a:rPr lang="en-US" sz="2400" dirty="0"/>
              <a:t>.</a:t>
            </a:r>
          </a:p>
          <a:p>
            <a:pPr algn="just">
              <a:buFont typeface="Wingdings" panose="05000000000000000000" pitchFamily="2" charset="2"/>
              <a:buChar char="Ø"/>
            </a:pPr>
            <a:r>
              <a:rPr lang="en-US" sz="2400" dirty="0"/>
              <a:t>There is a </a:t>
            </a:r>
            <a:r>
              <a:rPr lang="en-US" sz="2400" b="1" i="1" u="sng" dirty="0"/>
              <a:t>reduction</a:t>
            </a:r>
            <a:r>
              <a:rPr lang="en-US" sz="2400" dirty="0"/>
              <a:t> (approximately 50bps to 75bps) in the </a:t>
            </a:r>
            <a:r>
              <a:rPr lang="en-US" sz="2400" b="1" i="1" u="sng" dirty="0"/>
              <a:t>long-term interest rates </a:t>
            </a:r>
            <a:r>
              <a:rPr lang="en-US" sz="2400" dirty="0"/>
              <a:t>over the recent months, leading to a </a:t>
            </a:r>
            <a:r>
              <a:rPr lang="en-US" sz="2400" b="1" i="1" u="sng" dirty="0"/>
              <a:t>need to re-price </a:t>
            </a:r>
            <a:r>
              <a:rPr lang="en-US" sz="2400" dirty="0"/>
              <a:t>the products.</a:t>
            </a:r>
          </a:p>
          <a:p>
            <a:pPr algn="just"/>
            <a:endParaRPr lang="en-US" sz="2400" dirty="0"/>
          </a:p>
        </p:txBody>
      </p:sp>
    </p:spTree>
    <p:extLst>
      <p:ext uri="{BB962C8B-B14F-4D97-AF65-F5344CB8AC3E}">
        <p14:creationId xmlns:p14="http://schemas.microsoft.com/office/powerpoint/2010/main" val="29151114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a:extLst>
            <a:ext uri="{FF2B5EF4-FFF2-40B4-BE49-F238E27FC236}">
              <a16:creationId xmlns:a16="http://schemas.microsoft.com/office/drawing/2014/main" id="{700D7175-1BE4-5D17-79AB-10F4F2B96FD7}"/>
            </a:ext>
          </a:extLst>
        </p:cNvPr>
        <p:cNvGrpSpPr/>
        <p:nvPr/>
      </p:nvGrpSpPr>
      <p:grpSpPr>
        <a:xfrm>
          <a:off x="0" y="0"/>
          <a:ext cx="0" cy="0"/>
          <a:chOff x="0" y="0"/>
          <a:chExt cx="0" cy="0"/>
        </a:xfrm>
      </p:grpSpPr>
      <p:sp>
        <p:nvSpPr>
          <p:cNvPr id="2" name="Rectangle 2">
            <a:extLst>
              <a:ext uri="{FF2B5EF4-FFF2-40B4-BE49-F238E27FC236}">
                <a16:creationId xmlns:a16="http://schemas.microsoft.com/office/drawing/2014/main" id="{19F36C70-6CB7-9930-BCE5-E6FAB48E9684}"/>
              </a:ext>
            </a:extLst>
          </p:cNvPr>
          <p:cNvSpPr txBox="1">
            <a:spLocks noChangeArrowheads="1"/>
          </p:cNvSpPr>
          <p:nvPr/>
        </p:nvSpPr>
        <p:spPr>
          <a:xfrm>
            <a:off x="149272" y="3702290"/>
            <a:ext cx="11676994" cy="158640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just"/>
            <a:r>
              <a:rPr lang="en-US" altLang="en-US" sz="3600" kern="0" dirty="0">
                <a:solidFill>
                  <a:schemeClr val="tx1"/>
                </a:solidFill>
              </a:rPr>
              <a:t>Navigating Low-Interest Rate Environment on </a:t>
            </a:r>
          </a:p>
          <a:p>
            <a:pPr algn="just"/>
            <a:r>
              <a:rPr lang="en-US" altLang="en-US" sz="3600" kern="0" dirty="0">
                <a:solidFill>
                  <a:schemeClr val="tx1"/>
                </a:solidFill>
              </a:rPr>
              <a:t>In-force Business</a:t>
            </a:r>
          </a:p>
        </p:txBody>
      </p:sp>
    </p:spTree>
    <p:extLst>
      <p:ext uri="{BB962C8B-B14F-4D97-AF65-F5344CB8AC3E}">
        <p14:creationId xmlns:p14="http://schemas.microsoft.com/office/powerpoint/2010/main" val="10059127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C8A073C6-62A3-5736-E84D-A60564A6754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D06E98FA-D88A-69AC-1CCD-D27B53176FB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10360"/>
            <a:ext cx="1085347" cy="1093347"/>
          </a:xfrm>
          <a:prstGeom prst="rect">
            <a:avLst/>
          </a:prstGeom>
          <a:blipFill dpi="0" rotWithShape="1">
            <a:blip r:embed="rId6"/>
            <a:srcRect/>
            <a:stretch>
              <a:fillRect/>
            </a:stretch>
          </a:blipFill>
        </p:spPr>
      </p:pic>
      <p:sp>
        <p:nvSpPr>
          <p:cNvPr id="3" name="Rectangle 2">
            <a:extLst>
              <a:ext uri="{FF2B5EF4-FFF2-40B4-BE49-F238E27FC236}">
                <a16:creationId xmlns:a16="http://schemas.microsoft.com/office/drawing/2014/main" id="{BD0B7EF1-2740-0B73-E95F-611355F5D5AC}"/>
              </a:ext>
            </a:extLst>
          </p:cNvPr>
          <p:cNvSpPr txBox="1">
            <a:spLocks noChangeArrowheads="1"/>
          </p:cNvSpPr>
          <p:nvPr/>
        </p:nvSpPr>
        <p:spPr>
          <a:xfrm>
            <a:off x="1884934" y="357163"/>
            <a:ext cx="9226762"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Key Impact Areas – </a:t>
            </a:r>
            <a:r>
              <a:rPr lang="en-US" altLang="en-US" sz="3200" dirty="0"/>
              <a:t>Low Interest-Rate Environment</a:t>
            </a:r>
            <a:endParaRPr lang="en-US" altLang="en-US" sz="3600" dirty="0"/>
          </a:p>
          <a:p>
            <a:r>
              <a:rPr lang="en-US" altLang="en-US" dirty="0"/>
              <a:t> </a:t>
            </a:r>
          </a:p>
        </p:txBody>
      </p:sp>
      <p:sp>
        <p:nvSpPr>
          <p:cNvPr id="5" name="Footer Placeholder 4">
            <a:extLst>
              <a:ext uri="{FF2B5EF4-FFF2-40B4-BE49-F238E27FC236}">
                <a16:creationId xmlns:a16="http://schemas.microsoft.com/office/drawing/2014/main" id="{B24D8BD4-6148-9200-73A5-9CA187348E46}"/>
              </a:ext>
            </a:extLst>
          </p:cNvPr>
          <p:cNvSpPr txBox="1">
            <a:spLocks/>
          </p:cNvSpPr>
          <p:nvPr/>
        </p:nvSpPr>
        <p:spPr>
          <a:xfrm>
            <a:off x="830974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aphicFrame>
        <p:nvGraphicFramePr>
          <p:cNvPr id="8" name="Diagram 7">
            <a:extLst>
              <a:ext uri="{FF2B5EF4-FFF2-40B4-BE49-F238E27FC236}">
                <a16:creationId xmlns:a16="http://schemas.microsoft.com/office/drawing/2014/main" id="{4F483992-63E8-4BCB-2F89-F676432F5195}"/>
              </a:ext>
            </a:extLst>
          </p:cNvPr>
          <p:cNvGraphicFramePr/>
          <p:nvPr>
            <p:extLst>
              <p:ext uri="{D42A27DB-BD31-4B8C-83A1-F6EECF244321}">
                <p14:modId xmlns:p14="http://schemas.microsoft.com/office/powerpoint/2010/main" val="3607438957"/>
              </p:ext>
            </p:extLst>
          </p:nvPr>
        </p:nvGraphicFramePr>
        <p:xfrm>
          <a:off x="2141316" y="1365813"/>
          <a:ext cx="9357001" cy="466712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8296547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0DD49C7B-F698-89B0-8AF4-558DF0B6446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BDA862A-F72A-0B59-FFD0-946D2358518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10360"/>
            <a:ext cx="1085347" cy="1093347"/>
          </a:xfrm>
          <a:prstGeom prst="rect">
            <a:avLst/>
          </a:prstGeom>
          <a:blipFill dpi="0" rotWithShape="1">
            <a:blip r:embed="rId6"/>
            <a:srcRect/>
            <a:stretch>
              <a:fillRect/>
            </a:stretch>
          </a:blipFill>
        </p:spPr>
      </p:pic>
      <p:sp>
        <p:nvSpPr>
          <p:cNvPr id="3" name="Rectangle 2">
            <a:extLst>
              <a:ext uri="{FF2B5EF4-FFF2-40B4-BE49-F238E27FC236}">
                <a16:creationId xmlns:a16="http://schemas.microsoft.com/office/drawing/2014/main" id="{BDEAA673-B78A-7979-3335-0605AEF9899A}"/>
              </a:ext>
            </a:extLst>
          </p:cNvPr>
          <p:cNvSpPr txBox="1">
            <a:spLocks noChangeArrowheads="1"/>
          </p:cNvSpPr>
          <p:nvPr/>
        </p:nvSpPr>
        <p:spPr>
          <a:xfrm>
            <a:off x="1884934" y="357163"/>
            <a:ext cx="8891752"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Measures to </a:t>
            </a:r>
            <a:r>
              <a:rPr lang="en-US" altLang="en-US" dirty="0" smtClean="0"/>
              <a:t>Manage Risk </a:t>
            </a:r>
            <a:endParaRPr lang="en-US" altLang="en-US" dirty="0"/>
          </a:p>
        </p:txBody>
      </p:sp>
      <p:sp>
        <p:nvSpPr>
          <p:cNvPr id="5" name="Footer Placeholder 4">
            <a:extLst>
              <a:ext uri="{FF2B5EF4-FFF2-40B4-BE49-F238E27FC236}">
                <a16:creationId xmlns:a16="http://schemas.microsoft.com/office/drawing/2014/main" id="{B27A5060-19A8-7A51-ED11-5D1656772756}"/>
              </a:ext>
            </a:extLst>
          </p:cNvPr>
          <p:cNvSpPr txBox="1">
            <a:spLocks/>
          </p:cNvSpPr>
          <p:nvPr/>
        </p:nvSpPr>
        <p:spPr>
          <a:xfrm>
            <a:off x="830974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aphicFrame>
        <p:nvGraphicFramePr>
          <p:cNvPr id="8" name="Diagram 7">
            <a:extLst>
              <a:ext uri="{FF2B5EF4-FFF2-40B4-BE49-F238E27FC236}">
                <a16:creationId xmlns:a16="http://schemas.microsoft.com/office/drawing/2014/main" id="{6F820676-8E59-E737-F150-53EC06574CC2}"/>
              </a:ext>
            </a:extLst>
          </p:cNvPr>
          <p:cNvGraphicFramePr/>
          <p:nvPr>
            <p:extLst>
              <p:ext uri="{D42A27DB-BD31-4B8C-83A1-F6EECF244321}">
                <p14:modId xmlns:p14="http://schemas.microsoft.com/office/powerpoint/2010/main" val="2927866030"/>
              </p:ext>
            </p:extLst>
          </p:nvPr>
        </p:nvGraphicFramePr>
        <p:xfrm>
          <a:off x="2042556" y="1860331"/>
          <a:ext cx="9455761" cy="439796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5" name="Rectangle 2">
            <a:extLst>
              <a:ext uri="{FF2B5EF4-FFF2-40B4-BE49-F238E27FC236}">
                <a16:creationId xmlns:a16="http://schemas.microsoft.com/office/drawing/2014/main" id="{9A15F920-50FD-8FC7-89FB-856456C942F5}"/>
              </a:ext>
            </a:extLst>
          </p:cNvPr>
          <p:cNvSpPr txBox="1">
            <a:spLocks noChangeArrowheads="1"/>
          </p:cNvSpPr>
          <p:nvPr/>
        </p:nvSpPr>
        <p:spPr>
          <a:xfrm>
            <a:off x="2042556" y="1226471"/>
            <a:ext cx="6565384"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sz="2400" dirty="0"/>
              <a:t>Asset-Liability Matching approach</a:t>
            </a:r>
          </a:p>
        </p:txBody>
      </p:sp>
    </p:spTree>
    <p:extLst>
      <p:ext uri="{BB962C8B-B14F-4D97-AF65-F5344CB8AC3E}">
        <p14:creationId xmlns:p14="http://schemas.microsoft.com/office/powerpoint/2010/main" val="19765000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3FAF6F20-F26B-1ECB-F6B4-8AE098A8A52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B6BC333-0F9F-24F0-148F-BC8F31747B91}"/>
              </a:ext>
            </a:extLst>
          </p:cNvPr>
          <p:cNvSpPr/>
          <p:nvPr/>
        </p:nvSpPr>
        <p:spPr bwMode="auto">
          <a:xfrm>
            <a:off x="1884934" y="1207696"/>
            <a:ext cx="9865410" cy="5324113"/>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26" name="Rectangle 25">
            <a:extLst>
              <a:ext uri="{FF2B5EF4-FFF2-40B4-BE49-F238E27FC236}">
                <a16:creationId xmlns:a16="http://schemas.microsoft.com/office/drawing/2014/main" id="{EE464AC3-A82A-AFBF-55A7-5C6524E42244}"/>
              </a:ext>
            </a:extLst>
          </p:cNvPr>
          <p:cNvSpPr/>
          <p:nvPr/>
        </p:nvSpPr>
        <p:spPr bwMode="auto">
          <a:xfrm>
            <a:off x="1874451" y="1111244"/>
            <a:ext cx="9641022" cy="52923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pic>
        <p:nvPicPr>
          <p:cNvPr id="2" name="Picture 1">
            <a:extLst>
              <a:ext uri="{FF2B5EF4-FFF2-40B4-BE49-F238E27FC236}">
                <a16:creationId xmlns:a16="http://schemas.microsoft.com/office/drawing/2014/main" id="{42A5E497-79C7-7C46-4B92-A82B18A888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10360"/>
            <a:ext cx="1085347" cy="1093347"/>
          </a:xfrm>
          <a:prstGeom prst="rect">
            <a:avLst/>
          </a:prstGeom>
          <a:blipFill dpi="0" rotWithShape="1">
            <a:blip r:embed="rId6"/>
            <a:srcRect/>
            <a:stretch>
              <a:fillRect/>
            </a:stretch>
          </a:blipFill>
        </p:spPr>
      </p:pic>
      <p:sp>
        <p:nvSpPr>
          <p:cNvPr id="3" name="Rectangle 2">
            <a:extLst>
              <a:ext uri="{FF2B5EF4-FFF2-40B4-BE49-F238E27FC236}">
                <a16:creationId xmlns:a16="http://schemas.microsoft.com/office/drawing/2014/main" id="{D7E537A2-B68C-5990-899D-5675AECFF70A}"/>
              </a:ext>
            </a:extLst>
          </p:cNvPr>
          <p:cNvSpPr txBox="1">
            <a:spLocks noChangeArrowheads="1"/>
          </p:cNvSpPr>
          <p:nvPr/>
        </p:nvSpPr>
        <p:spPr>
          <a:xfrm>
            <a:off x="1884934" y="357163"/>
            <a:ext cx="8891752"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Measures to </a:t>
            </a:r>
            <a:r>
              <a:rPr lang="en-US" altLang="en-US" dirty="0" smtClean="0"/>
              <a:t>Manage Risk </a:t>
            </a:r>
            <a:r>
              <a:rPr lang="en-US" altLang="en-US" dirty="0"/>
              <a:t>- Derivatives</a:t>
            </a:r>
          </a:p>
        </p:txBody>
      </p:sp>
      <p:sp>
        <p:nvSpPr>
          <p:cNvPr id="5" name="Footer Placeholder 4">
            <a:extLst>
              <a:ext uri="{FF2B5EF4-FFF2-40B4-BE49-F238E27FC236}">
                <a16:creationId xmlns:a16="http://schemas.microsoft.com/office/drawing/2014/main" id="{8042119A-603E-A1C0-B61D-AAEE64458AB0}"/>
              </a:ext>
            </a:extLst>
          </p:cNvPr>
          <p:cNvSpPr txBox="1">
            <a:spLocks/>
          </p:cNvSpPr>
          <p:nvPr/>
        </p:nvSpPr>
        <p:spPr>
          <a:xfrm>
            <a:off x="830974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aphicFrame>
        <p:nvGraphicFramePr>
          <p:cNvPr id="6" name="Table 5">
            <a:extLst>
              <a:ext uri="{FF2B5EF4-FFF2-40B4-BE49-F238E27FC236}">
                <a16:creationId xmlns:a16="http://schemas.microsoft.com/office/drawing/2014/main" id="{EB3B3FD0-B453-3E4D-E6AA-E0D1C869F213}"/>
              </a:ext>
            </a:extLst>
          </p:cNvPr>
          <p:cNvGraphicFramePr>
            <a:graphicFrameLocks noGrp="1"/>
          </p:cNvGraphicFramePr>
          <p:nvPr>
            <p:extLst>
              <p:ext uri="{D42A27DB-BD31-4B8C-83A1-F6EECF244321}">
                <p14:modId xmlns:p14="http://schemas.microsoft.com/office/powerpoint/2010/main" val="1088067982"/>
              </p:ext>
            </p:extLst>
          </p:nvPr>
        </p:nvGraphicFramePr>
        <p:xfrm>
          <a:off x="1874451" y="1111246"/>
          <a:ext cx="9641022" cy="5324936"/>
        </p:xfrm>
        <a:graphic>
          <a:graphicData uri="http://schemas.openxmlformats.org/drawingml/2006/table">
            <a:tbl>
              <a:tblPr firstRow="1" firstCol="1" bandRow="1">
                <a:tableStyleId>{5FD0F851-EC5A-4D38-B0AD-8093EC10F338}</a:tableStyleId>
              </a:tblPr>
              <a:tblGrid>
                <a:gridCol w="6713964">
                  <a:extLst>
                    <a:ext uri="{9D8B030D-6E8A-4147-A177-3AD203B41FA5}">
                      <a16:colId xmlns:a16="http://schemas.microsoft.com/office/drawing/2014/main" val="1235175092"/>
                    </a:ext>
                  </a:extLst>
                </a:gridCol>
                <a:gridCol w="2927058">
                  <a:extLst>
                    <a:ext uri="{9D8B030D-6E8A-4147-A177-3AD203B41FA5}">
                      <a16:colId xmlns:a16="http://schemas.microsoft.com/office/drawing/2014/main" val="1927889406"/>
                    </a:ext>
                  </a:extLst>
                </a:gridCol>
              </a:tblGrid>
              <a:tr h="388786">
                <a:tc>
                  <a:txBody>
                    <a:bodyPr/>
                    <a:lstStyle/>
                    <a:p>
                      <a:pPr marL="0" marR="0" algn="ctr">
                        <a:lnSpc>
                          <a:spcPct val="107000"/>
                        </a:lnSpc>
                        <a:spcBef>
                          <a:spcPts val="0"/>
                        </a:spcBef>
                        <a:spcAft>
                          <a:spcPts val="0"/>
                        </a:spcAft>
                      </a:pPr>
                      <a:r>
                        <a:rPr lang="en-US" sz="2000" kern="100" dirty="0">
                          <a:effectLst/>
                        </a:rPr>
                        <a:t>Strategy - Use of Derivatives</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8534" marR="38534" marT="0" marB="0" anchor="ctr">
                    <a:lnL w="12700" cap="flat" cmpd="sng" algn="ctr">
                      <a:noFill/>
                      <a:prstDash val="solid"/>
                      <a:round/>
                      <a:headEnd type="none" w="med" len="med"/>
                      <a:tailEnd type="none" w="med" len="med"/>
                    </a:lnL>
                    <a:lnR>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2000" kern="100" dirty="0">
                          <a:effectLst/>
                        </a:rPr>
                        <a:t>Consideration</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8534" marR="38534" marT="0" marB="0" anchor="ctr">
                    <a:lnL>
                      <a:noFill/>
                    </a:lnL>
                    <a:lnR>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97764702"/>
                  </a:ext>
                </a:extLst>
              </a:tr>
              <a:tr h="1165774">
                <a:tc>
                  <a:txBody>
                    <a:bodyPr/>
                    <a:lstStyle/>
                    <a:p>
                      <a:pPr marL="0" marR="0">
                        <a:lnSpc>
                          <a:spcPct val="107000"/>
                        </a:lnSpc>
                        <a:spcBef>
                          <a:spcPts val="0"/>
                        </a:spcBef>
                        <a:spcAft>
                          <a:spcPts val="0"/>
                        </a:spcAft>
                      </a:pPr>
                      <a:r>
                        <a:rPr lang="en-US" sz="2000" kern="100" dirty="0">
                          <a:effectLst/>
                        </a:rPr>
                        <a:t>Forward Rate Agreements</a:t>
                      </a:r>
                    </a:p>
                    <a:p>
                      <a:pPr marL="342900" marR="0" lvl="0" indent="-342900">
                        <a:lnSpc>
                          <a:spcPct val="107000"/>
                        </a:lnSpc>
                        <a:spcBef>
                          <a:spcPts val="0"/>
                        </a:spcBef>
                        <a:spcAft>
                          <a:spcPts val="0"/>
                        </a:spcAft>
                        <a:buFont typeface="Symbol" panose="05050102010706020507" pitchFamily="18" charset="2"/>
                        <a:buChar char=""/>
                      </a:pPr>
                      <a:r>
                        <a:rPr lang="en-US" sz="2000" b="0" kern="100" dirty="0">
                          <a:effectLst/>
                        </a:rPr>
                        <a:t>Hedge - up to 10 years</a:t>
                      </a:r>
                    </a:p>
                    <a:p>
                      <a:pPr marL="342900" marR="0" lvl="0" indent="-342900">
                        <a:lnSpc>
                          <a:spcPct val="107000"/>
                        </a:lnSpc>
                        <a:spcBef>
                          <a:spcPts val="0"/>
                        </a:spcBef>
                        <a:spcAft>
                          <a:spcPts val="0"/>
                        </a:spcAft>
                        <a:buFont typeface="Symbol" panose="05050102010706020507" pitchFamily="18" charset="2"/>
                        <a:buChar char=""/>
                      </a:pPr>
                      <a:r>
                        <a:rPr lang="en-US" sz="2000" b="0" kern="100" dirty="0">
                          <a:effectLst/>
                        </a:rPr>
                        <a:t>Customizable underlying long tenor maturities</a:t>
                      </a:r>
                    </a:p>
                  </a:txBody>
                  <a:tcPr marL="38534" marR="38534" marT="0" marB="0">
                    <a:lnL w="12700" cap="flat" cmpd="sng" algn="ctr">
                      <a:noFill/>
                      <a:prstDash val="solid"/>
                      <a:round/>
                      <a:headEnd type="none" w="med" len="med"/>
                      <a:tailEnd type="none" w="med" len="med"/>
                    </a:lnL>
                    <a:lnR>
                      <a:noFill/>
                    </a:lnR>
                    <a:lnT w="12700" cap="flat" cmpd="sng" algn="ctr">
                      <a:solidFill>
                        <a:srgbClr val="0070C0"/>
                      </a:solidFill>
                      <a:prstDash val="solid"/>
                      <a:round/>
                      <a:headEnd type="none" w="med" len="med"/>
                      <a:tailEnd type="none" w="med" len="med"/>
                    </a:lnT>
                    <a:lnB>
                      <a:noFill/>
                    </a:lnB>
                    <a:lnTlToBr w="12700" cmpd="sng">
                      <a:noFill/>
                      <a:prstDash val="solid"/>
                    </a:lnTlToBr>
                    <a:lnBlToTr w="12700" cmpd="sng">
                      <a:noFill/>
                      <a:prstDash val="solid"/>
                    </a:lnBlToTr>
                    <a:solidFill>
                      <a:srgbClr val="F5FBFF"/>
                    </a:solidFill>
                  </a:tcPr>
                </a:tc>
                <a:tc rowSpan="3">
                  <a:txBody>
                    <a:bodyPr/>
                    <a:lstStyle/>
                    <a:p>
                      <a:pPr marL="342900" marR="0" lvl="0" indent="-342900">
                        <a:lnSpc>
                          <a:spcPct val="107000"/>
                        </a:lnSpc>
                        <a:spcBef>
                          <a:spcPts val="600"/>
                        </a:spcBef>
                        <a:spcAft>
                          <a:spcPts val="600"/>
                        </a:spcAft>
                        <a:buFont typeface="Symbol" panose="05050102010706020507" pitchFamily="18" charset="2"/>
                        <a:buChar char=""/>
                      </a:pPr>
                      <a:r>
                        <a:rPr lang="en-US" sz="2000" kern="100" dirty="0">
                          <a:effectLst/>
                        </a:rPr>
                        <a:t>Expertise</a:t>
                      </a:r>
                    </a:p>
                    <a:p>
                      <a:pPr marL="342900" marR="0" lvl="0" indent="-342900">
                        <a:lnSpc>
                          <a:spcPct val="107000"/>
                        </a:lnSpc>
                        <a:spcBef>
                          <a:spcPts val="600"/>
                        </a:spcBef>
                        <a:spcAft>
                          <a:spcPts val="600"/>
                        </a:spcAft>
                        <a:buFont typeface="Symbol" panose="05050102010706020507" pitchFamily="18" charset="2"/>
                        <a:buChar char=""/>
                      </a:pPr>
                      <a:r>
                        <a:rPr lang="en-US" sz="2000" kern="100" dirty="0">
                          <a:effectLst/>
                        </a:rPr>
                        <a:t>Counterparty Risk – Primarily FRA given OTC</a:t>
                      </a:r>
                    </a:p>
                    <a:p>
                      <a:pPr marL="342900" marR="0" lvl="0" indent="-342900">
                        <a:lnSpc>
                          <a:spcPct val="107000"/>
                        </a:lnSpc>
                        <a:spcBef>
                          <a:spcPts val="600"/>
                        </a:spcBef>
                        <a:spcAft>
                          <a:spcPts val="600"/>
                        </a:spcAft>
                        <a:buFont typeface="Symbol" panose="05050102010706020507" pitchFamily="18" charset="2"/>
                        <a:buChar char=""/>
                      </a:pPr>
                      <a:r>
                        <a:rPr lang="en-US" sz="2000" kern="100" dirty="0">
                          <a:effectLst/>
                        </a:rPr>
                        <a:t>Liquidity Risk </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8534" marR="38534" marT="0" marB="0" anchor="ctr">
                    <a:lnL>
                      <a:noFill/>
                    </a:lnL>
                    <a:lnR>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rgbClr val="F5FBFF"/>
                    </a:solidFill>
                  </a:tcPr>
                </a:tc>
                <a:extLst>
                  <a:ext uri="{0D108BD9-81ED-4DB2-BD59-A6C34878D82A}">
                    <a16:rowId xmlns:a16="http://schemas.microsoft.com/office/drawing/2014/main" val="674349599"/>
                  </a:ext>
                </a:extLst>
              </a:tr>
              <a:tr h="1641721">
                <a:tc>
                  <a:txBody>
                    <a:bodyPr/>
                    <a:lstStyle/>
                    <a:p>
                      <a:pPr marL="0" marR="0">
                        <a:lnSpc>
                          <a:spcPct val="107000"/>
                        </a:lnSpc>
                        <a:spcBef>
                          <a:spcPts val="0"/>
                        </a:spcBef>
                        <a:spcAft>
                          <a:spcPts val="0"/>
                        </a:spcAft>
                      </a:pPr>
                      <a:r>
                        <a:rPr lang="en-US" sz="2000" kern="100" dirty="0">
                          <a:effectLst/>
                        </a:rPr>
                        <a:t>Interest Rate Swaps</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2000" b="0" kern="100" dirty="0">
                          <a:effectLst/>
                        </a:rPr>
                        <a:t>Hedge - up to 10 years</a:t>
                      </a:r>
                    </a:p>
                    <a:p>
                      <a:pPr marL="342900" marR="0" lvl="0" indent="-342900">
                        <a:lnSpc>
                          <a:spcPct val="107000"/>
                        </a:lnSpc>
                        <a:spcBef>
                          <a:spcPts val="0"/>
                        </a:spcBef>
                        <a:spcAft>
                          <a:spcPts val="0"/>
                        </a:spcAft>
                        <a:buFont typeface="Symbol" panose="05050102010706020507" pitchFamily="18" charset="2"/>
                        <a:buChar char=""/>
                      </a:pPr>
                      <a:r>
                        <a:rPr lang="en-US" sz="2000" b="0" kern="100" dirty="0">
                          <a:effectLst/>
                        </a:rPr>
                        <a:t>Maturity Proceeds - on the expiry of hedging instrument</a:t>
                      </a:r>
                    </a:p>
                    <a:p>
                      <a:pPr marL="342900" marR="0" lvl="0" indent="-342900">
                        <a:lnSpc>
                          <a:spcPct val="107000"/>
                        </a:lnSpc>
                        <a:spcBef>
                          <a:spcPts val="0"/>
                        </a:spcBef>
                        <a:spcAft>
                          <a:spcPts val="0"/>
                        </a:spcAft>
                        <a:buFont typeface="Symbol" panose="05050102010706020507" pitchFamily="18" charset="2"/>
                        <a:buChar char=""/>
                      </a:pPr>
                      <a:r>
                        <a:rPr lang="en-US" sz="2000" b="0" kern="100" dirty="0">
                          <a:effectLst/>
                        </a:rPr>
                        <a:t>Results in lower reinvestment risk till the expiry</a:t>
                      </a:r>
                      <a:endParaRPr lang="en-US" sz="20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8534" marR="38534" marT="91440" marB="0">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1"/>
                    </a:solidFill>
                  </a:tcPr>
                </a:tc>
                <a:tc vMerge="1">
                  <a:txBody>
                    <a:bodyPr/>
                    <a:lstStyle/>
                    <a:p>
                      <a:endParaRPr lang="en-US"/>
                    </a:p>
                  </a:txBody>
                  <a:tcPr>
                    <a:lnT w="12700" cap="flat" cmpd="sng" algn="ctr">
                      <a:solidFill>
                        <a:srgbClr val="0070C0"/>
                      </a:solidFill>
                      <a:prstDash val="solid"/>
                      <a:round/>
                      <a:headEnd type="none" w="med" len="med"/>
                      <a:tailEnd type="none" w="med" len="med"/>
                    </a:lnT>
                  </a:tcPr>
                </a:tc>
                <a:extLst>
                  <a:ext uri="{0D108BD9-81ED-4DB2-BD59-A6C34878D82A}">
                    <a16:rowId xmlns:a16="http://schemas.microsoft.com/office/drawing/2014/main" val="1648662956"/>
                  </a:ext>
                </a:extLst>
              </a:tr>
              <a:tr h="1955606">
                <a:tc>
                  <a:txBody>
                    <a:bodyPr/>
                    <a:lstStyle/>
                    <a:p>
                      <a:pPr marL="0" marR="0">
                        <a:lnSpc>
                          <a:spcPct val="107000"/>
                        </a:lnSpc>
                        <a:spcBef>
                          <a:spcPts val="0"/>
                        </a:spcBef>
                        <a:spcAft>
                          <a:spcPts val="0"/>
                        </a:spcAft>
                      </a:pPr>
                      <a:r>
                        <a:rPr lang="en-US" sz="2000" kern="100" dirty="0">
                          <a:effectLst/>
                        </a:rPr>
                        <a:t>Interest Rate Futures</a:t>
                      </a:r>
                    </a:p>
                    <a:p>
                      <a:pPr marL="342900" marR="0" lvl="0" indent="-342900">
                        <a:lnSpc>
                          <a:spcPct val="107000"/>
                        </a:lnSpc>
                        <a:spcBef>
                          <a:spcPts val="0"/>
                        </a:spcBef>
                        <a:spcAft>
                          <a:spcPts val="0"/>
                        </a:spcAft>
                        <a:buFont typeface="Symbol" panose="05050102010706020507" pitchFamily="18" charset="2"/>
                        <a:buChar char=""/>
                      </a:pPr>
                      <a:r>
                        <a:rPr lang="en-US" sz="2000" b="0" kern="100" dirty="0">
                          <a:effectLst/>
                        </a:rPr>
                        <a:t>Hedge- Short Term (max 1 year) </a:t>
                      </a:r>
                    </a:p>
                    <a:p>
                      <a:pPr marL="342900" marR="0" lvl="0" indent="-342900">
                        <a:lnSpc>
                          <a:spcPct val="107000"/>
                        </a:lnSpc>
                        <a:spcBef>
                          <a:spcPts val="0"/>
                        </a:spcBef>
                        <a:spcAft>
                          <a:spcPts val="0"/>
                        </a:spcAft>
                        <a:buFont typeface="Symbol" panose="05050102010706020507" pitchFamily="18" charset="2"/>
                        <a:buChar char=""/>
                      </a:pPr>
                      <a:r>
                        <a:rPr lang="en-US" sz="2000" b="0" kern="100" dirty="0">
                          <a:effectLst/>
                        </a:rPr>
                        <a:t>Underlying maturity - short tenor bond</a:t>
                      </a:r>
                    </a:p>
                    <a:p>
                      <a:pPr marL="342900" marR="0" lvl="0" indent="-342900">
                        <a:lnSpc>
                          <a:spcPct val="107000"/>
                        </a:lnSpc>
                        <a:spcBef>
                          <a:spcPts val="0"/>
                        </a:spcBef>
                        <a:spcAft>
                          <a:spcPts val="0"/>
                        </a:spcAft>
                        <a:buFont typeface="Symbol" panose="05050102010706020507" pitchFamily="18" charset="2"/>
                        <a:buChar char=""/>
                      </a:pPr>
                      <a:r>
                        <a:rPr lang="en-US" sz="2000" b="0" kern="100" dirty="0">
                          <a:effectLst/>
                        </a:rPr>
                        <a:t>Suitable only if significant inflow is expected in the near term</a:t>
                      </a:r>
                    </a:p>
                    <a:p>
                      <a:pPr marL="457200" marR="0">
                        <a:lnSpc>
                          <a:spcPct val="107000"/>
                        </a:lnSpc>
                        <a:spcBef>
                          <a:spcPts val="0"/>
                        </a:spcBef>
                        <a:spcAft>
                          <a:spcPts val="0"/>
                        </a:spcAft>
                      </a:pPr>
                      <a:r>
                        <a:rPr lang="en-US" sz="2000" kern="100" dirty="0">
                          <a:effectLst/>
                        </a:rPr>
                        <a:t> </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38534" marR="38534" marT="91440" marB="0">
                    <a:lnL w="12700" cap="flat" cmpd="sng" algn="ctr">
                      <a:noFill/>
                      <a:prstDash val="solid"/>
                      <a:round/>
                      <a:headEnd type="none" w="med" len="med"/>
                      <a:tailEnd type="none" w="med" len="med"/>
                    </a:lnL>
                    <a:lnR>
                      <a:noFill/>
                    </a:lnR>
                    <a:lnT>
                      <a:noFill/>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vMerge="1">
                  <a:txBody>
                    <a:bodyPr/>
                    <a:lstStyle/>
                    <a:p>
                      <a:endParaRPr lang="en-US"/>
                    </a:p>
                  </a:txBody>
                  <a:tcPr/>
                </a:tc>
                <a:extLst>
                  <a:ext uri="{0D108BD9-81ED-4DB2-BD59-A6C34878D82A}">
                    <a16:rowId xmlns:a16="http://schemas.microsoft.com/office/drawing/2014/main" val="3368958261"/>
                  </a:ext>
                </a:extLst>
              </a:tr>
            </a:tbl>
          </a:graphicData>
        </a:graphic>
      </p:graphicFrame>
    </p:spTree>
    <p:extLst>
      <p:ext uri="{BB962C8B-B14F-4D97-AF65-F5344CB8AC3E}">
        <p14:creationId xmlns:p14="http://schemas.microsoft.com/office/powerpoint/2010/main" val="216641884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C80C33BA-371B-F86C-59F8-7B0CF04CA2BE}"/>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30E86A6F-C78F-A218-3A29-76D411A91813}"/>
              </a:ext>
            </a:extLst>
          </p:cNvPr>
          <p:cNvSpPr/>
          <p:nvPr/>
        </p:nvSpPr>
        <p:spPr bwMode="auto">
          <a:xfrm>
            <a:off x="2207174" y="1235263"/>
            <a:ext cx="9270123" cy="429317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46" name="Rectangle 45">
            <a:extLst>
              <a:ext uri="{FF2B5EF4-FFF2-40B4-BE49-F238E27FC236}">
                <a16:creationId xmlns:a16="http://schemas.microsoft.com/office/drawing/2014/main" id="{9C8917C5-DE67-5BA6-896B-92F3378A6E22}"/>
              </a:ext>
            </a:extLst>
          </p:cNvPr>
          <p:cNvSpPr/>
          <p:nvPr/>
        </p:nvSpPr>
        <p:spPr bwMode="auto">
          <a:xfrm>
            <a:off x="1972792" y="1198184"/>
            <a:ext cx="9794240" cy="519670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pic>
        <p:nvPicPr>
          <p:cNvPr id="2" name="Picture 1">
            <a:extLst>
              <a:ext uri="{FF2B5EF4-FFF2-40B4-BE49-F238E27FC236}">
                <a16:creationId xmlns:a16="http://schemas.microsoft.com/office/drawing/2014/main" id="{488165A8-2211-7C97-6E62-4065605006C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5" name="Footer Placeholder 4">
            <a:extLst>
              <a:ext uri="{FF2B5EF4-FFF2-40B4-BE49-F238E27FC236}">
                <a16:creationId xmlns:a16="http://schemas.microsoft.com/office/drawing/2014/main" id="{61E677E7-1D51-29E8-B55C-FDE755722354}"/>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aphicFrame>
        <p:nvGraphicFramePr>
          <p:cNvPr id="4" name="Table 3">
            <a:extLst>
              <a:ext uri="{FF2B5EF4-FFF2-40B4-BE49-F238E27FC236}">
                <a16:creationId xmlns:a16="http://schemas.microsoft.com/office/drawing/2014/main" id="{A044AD8F-AF38-1A6E-D18D-9B38BB729B09}"/>
              </a:ext>
            </a:extLst>
          </p:cNvPr>
          <p:cNvGraphicFramePr>
            <a:graphicFrameLocks noGrp="1"/>
          </p:cNvGraphicFramePr>
          <p:nvPr>
            <p:extLst>
              <p:ext uri="{D42A27DB-BD31-4B8C-83A1-F6EECF244321}">
                <p14:modId xmlns:p14="http://schemas.microsoft.com/office/powerpoint/2010/main" val="2244460196"/>
              </p:ext>
            </p:extLst>
          </p:nvPr>
        </p:nvGraphicFramePr>
        <p:xfrm>
          <a:off x="2062479" y="1299784"/>
          <a:ext cx="9704553" cy="5037839"/>
        </p:xfrm>
        <a:graphic>
          <a:graphicData uri="http://schemas.openxmlformats.org/drawingml/2006/table">
            <a:tbl>
              <a:tblPr firstRow="1" firstCol="1" bandRow="1">
                <a:tableStyleId>{5FD0F851-EC5A-4D38-B0AD-8093EC10F338}</a:tableStyleId>
              </a:tblPr>
              <a:tblGrid>
                <a:gridCol w="5963921">
                  <a:extLst>
                    <a:ext uri="{9D8B030D-6E8A-4147-A177-3AD203B41FA5}">
                      <a16:colId xmlns:a16="http://schemas.microsoft.com/office/drawing/2014/main" val="265319120"/>
                    </a:ext>
                  </a:extLst>
                </a:gridCol>
                <a:gridCol w="3740632">
                  <a:extLst>
                    <a:ext uri="{9D8B030D-6E8A-4147-A177-3AD203B41FA5}">
                      <a16:colId xmlns:a16="http://schemas.microsoft.com/office/drawing/2014/main" val="3050351522"/>
                    </a:ext>
                  </a:extLst>
                </a:gridCol>
              </a:tblGrid>
              <a:tr h="529016">
                <a:tc>
                  <a:txBody>
                    <a:bodyPr/>
                    <a:lstStyle/>
                    <a:p>
                      <a:pPr marL="0" marR="0" algn="ctr">
                        <a:lnSpc>
                          <a:spcPct val="107000"/>
                        </a:lnSpc>
                        <a:spcBef>
                          <a:spcPts val="0"/>
                        </a:spcBef>
                        <a:spcAft>
                          <a:spcPts val="0"/>
                        </a:spcAft>
                      </a:pPr>
                      <a:r>
                        <a:rPr lang="en-US" sz="2400" kern="100" dirty="0">
                          <a:effectLst/>
                        </a:rPr>
                        <a:t>Strategy</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400" kern="100" dirty="0">
                          <a:effectLst/>
                        </a:rPr>
                        <a:t>Consideration</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566430368"/>
                  </a:ext>
                </a:extLst>
              </a:tr>
              <a:tr h="831273">
                <a:tc>
                  <a:txBody>
                    <a:bodyPr/>
                    <a:lstStyle/>
                    <a:p>
                      <a:pPr marL="0" marR="0">
                        <a:lnSpc>
                          <a:spcPct val="107000"/>
                        </a:lnSpc>
                        <a:spcBef>
                          <a:spcPts val="0"/>
                        </a:spcBef>
                        <a:spcAft>
                          <a:spcPts val="0"/>
                        </a:spcAft>
                      </a:pPr>
                      <a:r>
                        <a:rPr lang="en-US" sz="2000" kern="100" dirty="0">
                          <a:effectLst/>
                        </a:rPr>
                        <a:t>Using Product Strategy for Natural Hedge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1440" marB="0">
                    <a:lnT w="12700" cap="flat" cmpd="sng" algn="ctr">
                      <a:solidFill>
                        <a:srgbClr val="0070C0"/>
                      </a:solidFill>
                      <a:prstDash val="solid"/>
                      <a:round/>
                      <a:headEnd type="none" w="med" len="med"/>
                      <a:tailEnd type="none" w="med" len="med"/>
                    </a:lnT>
                    <a:solidFill>
                      <a:srgbClr val="CCECFF">
                        <a:alpha val="20000"/>
                      </a:srgbClr>
                    </a:solidFill>
                  </a:tcPr>
                </a:tc>
                <a:tc>
                  <a:txBody>
                    <a:bodyPr/>
                    <a:lstStyle/>
                    <a:p>
                      <a:pPr marL="342900" marR="0" lvl="0" indent="-342900">
                        <a:lnSpc>
                          <a:spcPct val="107000"/>
                        </a:lnSpc>
                        <a:spcBef>
                          <a:spcPts val="0"/>
                        </a:spcBef>
                        <a:spcAft>
                          <a:spcPts val="0"/>
                        </a:spcAft>
                        <a:buFont typeface="Symbol" panose="05050102010706020507" pitchFamily="18" charset="2"/>
                        <a:buChar char=""/>
                      </a:pPr>
                      <a:r>
                        <a:rPr lang="en-US" sz="2000" kern="100" dirty="0">
                          <a:effectLst/>
                        </a:rPr>
                        <a:t>Business Mix Risk</a:t>
                      </a:r>
                    </a:p>
                    <a:p>
                      <a:pPr marL="342900" marR="0" lvl="0" indent="-342900">
                        <a:lnSpc>
                          <a:spcPct val="107000"/>
                        </a:lnSpc>
                        <a:spcBef>
                          <a:spcPts val="0"/>
                        </a:spcBef>
                        <a:spcAft>
                          <a:spcPts val="0"/>
                        </a:spcAft>
                        <a:buFont typeface="Symbol" panose="05050102010706020507" pitchFamily="18" charset="2"/>
                        <a:buChar char=""/>
                      </a:pPr>
                      <a:r>
                        <a:rPr lang="en-US" sz="2000" kern="100" dirty="0">
                          <a:solidFill>
                            <a:schemeClr val="tx1"/>
                          </a:solidFill>
                          <a:effectLst/>
                          <a:latin typeface="+mn-lt"/>
                          <a:ea typeface="+mn-ea"/>
                          <a:cs typeface="+mn-cs"/>
                        </a:rPr>
                        <a:t>Parameter risk on new </a:t>
                      </a:r>
                      <a:r>
                        <a:rPr lang="en-US" sz="2000" kern="100" dirty="0" err="1">
                          <a:solidFill>
                            <a:schemeClr val="tx1"/>
                          </a:solidFill>
                          <a:effectLst/>
                          <a:latin typeface="+mn-lt"/>
                          <a:ea typeface="+mn-ea"/>
                          <a:cs typeface="+mn-cs"/>
                        </a:rPr>
                        <a:t>LoBs</a:t>
                      </a:r>
                      <a:r>
                        <a:rPr lang="en-US" sz="2000" kern="100" dirty="0">
                          <a:solidFill>
                            <a:schemeClr val="tx1"/>
                          </a:solidFill>
                          <a:effectLst/>
                          <a:latin typeface="+mn-lt"/>
                          <a:ea typeface="+mn-ea"/>
                          <a:cs typeface="+mn-cs"/>
                        </a:rPr>
                        <a:t> </a:t>
                      </a:r>
                    </a:p>
                  </a:txBody>
                  <a:tcPr marL="68580" marR="68580" marT="91440" marB="0">
                    <a:lnT w="12700" cap="flat" cmpd="sng" algn="ctr">
                      <a:solidFill>
                        <a:srgbClr val="0070C0"/>
                      </a:solidFill>
                      <a:prstDash val="solid"/>
                      <a:round/>
                      <a:headEnd type="none" w="med" len="med"/>
                      <a:tailEnd type="none" w="med" len="med"/>
                    </a:lnT>
                    <a:solidFill>
                      <a:srgbClr val="CCECFF">
                        <a:alpha val="20000"/>
                      </a:srgbClr>
                    </a:solidFill>
                  </a:tcPr>
                </a:tc>
                <a:extLst>
                  <a:ext uri="{0D108BD9-81ED-4DB2-BD59-A6C34878D82A}">
                    <a16:rowId xmlns:a16="http://schemas.microsoft.com/office/drawing/2014/main" val="537031535"/>
                  </a:ext>
                </a:extLst>
              </a:tr>
              <a:tr h="784356">
                <a:tc>
                  <a:txBody>
                    <a:bodyPr/>
                    <a:lstStyle/>
                    <a:p>
                      <a:pPr marL="0" marR="0">
                        <a:lnSpc>
                          <a:spcPct val="107000"/>
                        </a:lnSpc>
                        <a:spcBef>
                          <a:spcPts val="0"/>
                        </a:spcBef>
                        <a:spcAft>
                          <a:spcPts val="0"/>
                        </a:spcAft>
                      </a:pPr>
                      <a:r>
                        <a:rPr lang="en-US" sz="2000" kern="100" dirty="0">
                          <a:effectLst/>
                        </a:rPr>
                        <a:t>Investing in diversified asset classes – New proceeds/Current Investments</a:t>
                      </a:r>
                    </a:p>
                    <a:p>
                      <a:pPr marL="342900" marR="0" lvl="0" indent="-342900">
                        <a:lnSpc>
                          <a:spcPct val="107000"/>
                        </a:lnSpc>
                        <a:spcBef>
                          <a:spcPts val="0"/>
                        </a:spcBef>
                        <a:spcAft>
                          <a:spcPts val="0"/>
                        </a:spcAft>
                        <a:buFont typeface="Symbol" panose="05050102010706020507" pitchFamily="18" charset="2"/>
                        <a:buChar char=""/>
                      </a:pPr>
                      <a:r>
                        <a:rPr lang="en-US" sz="2000" b="0" kern="100" dirty="0">
                          <a:effectLst/>
                        </a:rPr>
                        <a:t>Corporate Bonds</a:t>
                      </a:r>
                    </a:p>
                    <a:p>
                      <a:pPr marL="342900" marR="0" lvl="0" indent="-342900">
                        <a:lnSpc>
                          <a:spcPct val="107000"/>
                        </a:lnSpc>
                        <a:spcBef>
                          <a:spcPts val="0"/>
                        </a:spcBef>
                        <a:spcAft>
                          <a:spcPts val="0"/>
                        </a:spcAft>
                        <a:buFont typeface="Symbol" panose="05050102010706020507" pitchFamily="18" charset="2"/>
                        <a:buChar char=""/>
                      </a:pPr>
                      <a:r>
                        <a:rPr lang="en-US" sz="2000" b="0" kern="100" dirty="0">
                          <a:effectLst/>
                        </a:rPr>
                        <a:t>Equity</a:t>
                      </a:r>
                    </a:p>
                    <a:p>
                      <a:pPr marL="342900" marR="0" lvl="0" indent="-342900">
                        <a:lnSpc>
                          <a:spcPct val="107000"/>
                        </a:lnSpc>
                        <a:spcBef>
                          <a:spcPts val="0"/>
                        </a:spcBef>
                        <a:spcAft>
                          <a:spcPts val="0"/>
                        </a:spcAft>
                        <a:buFont typeface="Symbol" panose="05050102010706020507" pitchFamily="18" charset="2"/>
                        <a:buChar char=""/>
                      </a:pPr>
                      <a:r>
                        <a:rPr lang="en-US" sz="2000" b="0" kern="100" dirty="0">
                          <a:effectLst/>
                        </a:rPr>
                        <a:t>AIF/Real Estate</a:t>
                      </a:r>
                      <a:endParaRPr lang="en-US" sz="20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1440" marB="0"/>
                </a:tc>
                <a:tc>
                  <a:txBody>
                    <a:bodyPr/>
                    <a:lstStyle/>
                    <a:p>
                      <a:pPr marL="342900" marR="0" lvl="0" indent="-342900">
                        <a:lnSpc>
                          <a:spcPct val="107000"/>
                        </a:lnSpc>
                        <a:spcBef>
                          <a:spcPts val="0"/>
                        </a:spcBef>
                        <a:spcAft>
                          <a:spcPts val="0"/>
                        </a:spcAft>
                        <a:buFont typeface="Symbol" panose="05050102010706020507" pitchFamily="18" charset="2"/>
                        <a:buChar char=""/>
                      </a:pPr>
                      <a:r>
                        <a:rPr lang="en-US" sz="2000" kern="100" dirty="0">
                          <a:effectLst/>
                        </a:rPr>
                        <a:t>Expertise</a:t>
                      </a:r>
                    </a:p>
                    <a:p>
                      <a:pPr marL="342900" marR="0" lvl="0" indent="-342900">
                        <a:lnSpc>
                          <a:spcPct val="107000"/>
                        </a:lnSpc>
                        <a:spcBef>
                          <a:spcPts val="0"/>
                        </a:spcBef>
                        <a:spcAft>
                          <a:spcPts val="0"/>
                        </a:spcAft>
                        <a:buFont typeface="Symbol" panose="05050102010706020507" pitchFamily="18" charset="2"/>
                        <a:buChar char=""/>
                      </a:pPr>
                      <a:r>
                        <a:rPr lang="en-US" sz="2000" kern="100" dirty="0">
                          <a:effectLst/>
                        </a:rPr>
                        <a:t>Liquidity Risk</a:t>
                      </a:r>
                    </a:p>
                    <a:p>
                      <a:pPr marL="342900" marR="0" lvl="0" indent="-342900">
                        <a:lnSpc>
                          <a:spcPct val="107000"/>
                        </a:lnSpc>
                        <a:spcBef>
                          <a:spcPts val="0"/>
                        </a:spcBef>
                        <a:spcAft>
                          <a:spcPts val="0"/>
                        </a:spcAft>
                        <a:buFont typeface="Symbol" panose="05050102010706020507" pitchFamily="18" charset="2"/>
                        <a:buChar char=""/>
                      </a:pPr>
                      <a:r>
                        <a:rPr lang="en-US" sz="2000" kern="100" dirty="0">
                          <a:effectLst/>
                        </a:rPr>
                        <a:t>Duration Mismatch</a:t>
                      </a:r>
                    </a:p>
                    <a:p>
                      <a:pPr marL="342900" marR="0" lvl="0" indent="-342900">
                        <a:lnSpc>
                          <a:spcPct val="107000"/>
                        </a:lnSpc>
                        <a:spcBef>
                          <a:spcPts val="0"/>
                        </a:spcBef>
                        <a:spcAft>
                          <a:spcPts val="0"/>
                        </a:spcAft>
                        <a:buFont typeface="Symbol" panose="05050102010706020507" pitchFamily="18" charset="2"/>
                        <a:buChar char=""/>
                      </a:pPr>
                      <a:r>
                        <a:rPr lang="en-US" sz="2000" kern="100" dirty="0">
                          <a:effectLst/>
                        </a:rPr>
                        <a:t>Credit Risk</a:t>
                      </a:r>
                    </a:p>
                  </a:txBody>
                  <a:tcPr marL="68580" marR="68580" marT="91440" marB="0" anchor="ctr"/>
                </a:tc>
                <a:extLst>
                  <a:ext uri="{0D108BD9-81ED-4DB2-BD59-A6C34878D82A}">
                    <a16:rowId xmlns:a16="http://schemas.microsoft.com/office/drawing/2014/main" val="2345218977"/>
                  </a:ext>
                </a:extLst>
              </a:tr>
              <a:tr h="885582">
                <a:tc>
                  <a:txBody>
                    <a:bodyPr/>
                    <a:lstStyle/>
                    <a:p>
                      <a:pPr marL="0" marR="0">
                        <a:lnSpc>
                          <a:spcPct val="107000"/>
                        </a:lnSpc>
                        <a:spcBef>
                          <a:spcPts val="0"/>
                        </a:spcBef>
                        <a:spcAft>
                          <a:spcPts val="0"/>
                        </a:spcAft>
                      </a:pPr>
                      <a:r>
                        <a:rPr lang="en-US" sz="2000" kern="100" dirty="0">
                          <a:effectLst/>
                        </a:rPr>
                        <a:t>Use of STRIPs</a:t>
                      </a:r>
                      <a:endParaRPr lang="en-US" sz="2000" kern="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91440" marB="0">
                    <a:solidFill>
                      <a:srgbClr val="CCECFF">
                        <a:alpha val="20000"/>
                      </a:srgbClr>
                    </a:solidFill>
                  </a:tcPr>
                </a:tc>
                <a:tc>
                  <a:txBody>
                    <a:bodyPr/>
                    <a:lstStyle/>
                    <a:p>
                      <a:pPr marL="342900" marR="0" lvl="0" indent="-342900">
                        <a:lnSpc>
                          <a:spcPct val="107000"/>
                        </a:lnSpc>
                        <a:spcBef>
                          <a:spcPts val="0"/>
                        </a:spcBef>
                        <a:spcAft>
                          <a:spcPts val="0"/>
                        </a:spcAft>
                        <a:buFont typeface="Symbol" panose="05050102010706020507" pitchFamily="18" charset="2"/>
                        <a:buChar char=""/>
                      </a:pPr>
                      <a:r>
                        <a:rPr lang="en-US" sz="2000" kern="100" dirty="0">
                          <a:effectLst/>
                        </a:rPr>
                        <a:t>Cost</a:t>
                      </a:r>
                    </a:p>
                    <a:p>
                      <a:pPr marL="342900" marR="0" lvl="0" indent="-342900">
                        <a:lnSpc>
                          <a:spcPct val="107000"/>
                        </a:lnSpc>
                        <a:spcBef>
                          <a:spcPts val="0"/>
                        </a:spcBef>
                        <a:spcAft>
                          <a:spcPts val="0"/>
                        </a:spcAft>
                        <a:buFont typeface="Symbol" panose="05050102010706020507" pitchFamily="18" charset="2"/>
                        <a:buChar char=""/>
                      </a:pPr>
                      <a:r>
                        <a:rPr lang="en-US" sz="2000" kern="100" dirty="0">
                          <a:effectLst/>
                        </a:rPr>
                        <a:t>Liquidity Risk</a:t>
                      </a:r>
                    </a:p>
                  </a:txBody>
                  <a:tcPr marL="68580" marR="68580" marT="91440" marB="0">
                    <a:solidFill>
                      <a:srgbClr val="CCECFF">
                        <a:alpha val="20000"/>
                      </a:srgbClr>
                    </a:solidFill>
                  </a:tcPr>
                </a:tc>
                <a:extLst>
                  <a:ext uri="{0D108BD9-81ED-4DB2-BD59-A6C34878D82A}">
                    <a16:rowId xmlns:a16="http://schemas.microsoft.com/office/drawing/2014/main" val="1926189860"/>
                  </a:ext>
                </a:extLst>
              </a:tr>
              <a:tr h="1018458">
                <a:tc>
                  <a:txBody>
                    <a:bodyPr/>
                    <a:lstStyle/>
                    <a:p>
                      <a:pPr marL="0" marR="0">
                        <a:lnSpc>
                          <a:spcPct val="107000"/>
                        </a:lnSpc>
                        <a:spcBef>
                          <a:spcPts val="0"/>
                        </a:spcBef>
                        <a:spcAft>
                          <a:spcPts val="0"/>
                        </a:spcAft>
                      </a:pPr>
                      <a:r>
                        <a:rPr lang="en-US" sz="2000" kern="100" dirty="0">
                          <a:effectLst/>
                        </a:rPr>
                        <a:t>Use of Partly Paid bonds</a:t>
                      </a:r>
                    </a:p>
                  </a:txBody>
                  <a:tcPr marL="68580" marR="68580" marT="91440" marB="0">
                    <a:lnB w="12700" cap="flat" cmpd="sng" algn="ctr">
                      <a:solidFill>
                        <a:srgbClr val="0070C0"/>
                      </a:solidFill>
                      <a:prstDash val="solid"/>
                      <a:round/>
                      <a:headEnd type="none" w="med" len="med"/>
                      <a:tailEnd type="none" w="med" len="med"/>
                    </a:lnB>
                  </a:tcPr>
                </a:tc>
                <a:tc>
                  <a:txBody>
                    <a:bodyPr/>
                    <a:lstStyle/>
                    <a:p>
                      <a:pPr marL="342900" marR="0" lvl="0" indent="-342900">
                        <a:lnSpc>
                          <a:spcPct val="107000"/>
                        </a:lnSpc>
                        <a:spcBef>
                          <a:spcPts val="0"/>
                        </a:spcBef>
                        <a:spcAft>
                          <a:spcPts val="0"/>
                        </a:spcAft>
                        <a:buFont typeface="Symbol" panose="05050102010706020507" pitchFamily="18" charset="2"/>
                        <a:buChar char=""/>
                      </a:pPr>
                      <a:r>
                        <a:rPr lang="en-US" sz="2000" kern="100" dirty="0">
                          <a:effectLst/>
                        </a:rPr>
                        <a:t>Cost</a:t>
                      </a:r>
                    </a:p>
                    <a:p>
                      <a:pPr marL="342900" marR="0" lvl="0" indent="-342900">
                        <a:lnSpc>
                          <a:spcPct val="107000"/>
                        </a:lnSpc>
                        <a:spcBef>
                          <a:spcPts val="0"/>
                        </a:spcBef>
                        <a:spcAft>
                          <a:spcPts val="0"/>
                        </a:spcAft>
                        <a:buFont typeface="Symbol" panose="05050102010706020507" pitchFamily="18" charset="2"/>
                        <a:buChar char=""/>
                      </a:pPr>
                      <a:r>
                        <a:rPr lang="en-US" sz="2000" kern="100" dirty="0">
                          <a:effectLst/>
                        </a:rPr>
                        <a:t>Liquidity Risk</a:t>
                      </a:r>
                    </a:p>
                    <a:p>
                      <a:pPr marL="342900" marR="0" lvl="0" indent="-342900">
                        <a:lnSpc>
                          <a:spcPct val="107000"/>
                        </a:lnSpc>
                        <a:spcBef>
                          <a:spcPts val="0"/>
                        </a:spcBef>
                        <a:spcAft>
                          <a:spcPts val="0"/>
                        </a:spcAft>
                        <a:buFont typeface="Symbol" panose="05050102010706020507" pitchFamily="18" charset="2"/>
                        <a:buChar char=""/>
                      </a:pPr>
                      <a:r>
                        <a:rPr lang="en-US" sz="2000" kern="100" dirty="0">
                          <a:solidFill>
                            <a:schemeClr val="tx1"/>
                          </a:solidFill>
                          <a:effectLst/>
                          <a:latin typeface="+mn-lt"/>
                          <a:ea typeface="+mn-ea"/>
                          <a:cs typeface="+mn-cs"/>
                        </a:rPr>
                        <a:t>Availability</a:t>
                      </a:r>
                    </a:p>
                  </a:txBody>
                  <a:tcPr marL="68580" marR="68580" marT="91440" marB="0">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2695722221"/>
                  </a:ext>
                </a:extLst>
              </a:tr>
            </a:tbl>
          </a:graphicData>
        </a:graphic>
      </p:graphicFrame>
      <p:sp>
        <p:nvSpPr>
          <p:cNvPr id="45" name="Rectangle 2">
            <a:extLst>
              <a:ext uri="{FF2B5EF4-FFF2-40B4-BE49-F238E27FC236}">
                <a16:creationId xmlns:a16="http://schemas.microsoft.com/office/drawing/2014/main" id="{15E88A6F-084D-6855-2A08-9DAAC55494EB}"/>
              </a:ext>
            </a:extLst>
          </p:cNvPr>
          <p:cNvSpPr txBox="1">
            <a:spLocks noChangeArrowheads="1"/>
          </p:cNvSpPr>
          <p:nvPr/>
        </p:nvSpPr>
        <p:spPr>
          <a:xfrm>
            <a:off x="1828800" y="463109"/>
            <a:ext cx="8891752"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Measures to </a:t>
            </a:r>
            <a:r>
              <a:rPr lang="en-US" altLang="en-US" dirty="0" smtClean="0"/>
              <a:t>Manage Risk </a:t>
            </a:r>
            <a:r>
              <a:rPr lang="en-US" altLang="en-US" dirty="0"/>
              <a:t>– Other ALM Strategies</a:t>
            </a:r>
            <a:endParaRPr lang="en-US" altLang="en-US" dirty="0">
              <a:highlight>
                <a:srgbClr val="FFFF00"/>
              </a:highlight>
            </a:endParaRPr>
          </a:p>
        </p:txBody>
      </p:sp>
    </p:spTree>
    <p:extLst>
      <p:ext uri="{BB962C8B-B14F-4D97-AF65-F5344CB8AC3E}">
        <p14:creationId xmlns:p14="http://schemas.microsoft.com/office/powerpoint/2010/main" val="6384980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07CB9EAE-654B-DE43-5988-8595EA8013B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C3773D4-F2B6-A7E4-2B1F-4B4D60EDAE32}"/>
              </a:ext>
            </a:extLst>
          </p:cNvPr>
          <p:cNvSpPr/>
          <p:nvPr/>
        </p:nvSpPr>
        <p:spPr bwMode="auto">
          <a:xfrm>
            <a:off x="2207174" y="1235263"/>
            <a:ext cx="9270123" cy="429317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sp>
        <p:nvSpPr>
          <p:cNvPr id="46" name="Rectangle 45">
            <a:extLst>
              <a:ext uri="{FF2B5EF4-FFF2-40B4-BE49-F238E27FC236}">
                <a16:creationId xmlns:a16="http://schemas.microsoft.com/office/drawing/2014/main" id="{BBE507CF-A720-C043-134A-29DE5DA6CF91}"/>
              </a:ext>
            </a:extLst>
          </p:cNvPr>
          <p:cNvSpPr/>
          <p:nvPr/>
        </p:nvSpPr>
        <p:spPr bwMode="auto">
          <a:xfrm>
            <a:off x="1960880" y="1198183"/>
            <a:ext cx="9516417" cy="368235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pic>
        <p:nvPicPr>
          <p:cNvPr id="2" name="Picture 1">
            <a:extLst>
              <a:ext uri="{FF2B5EF4-FFF2-40B4-BE49-F238E27FC236}">
                <a16:creationId xmlns:a16="http://schemas.microsoft.com/office/drawing/2014/main" id="{B0B0402F-07AC-7115-4B36-EC5AD08079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5" name="Footer Placeholder 4">
            <a:extLst>
              <a:ext uri="{FF2B5EF4-FFF2-40B4-BE49-F238E27FC236}">
                <a16:creationId xmlns:a16="http://schemas.microsoft.com/office/drawing/2014/main" id="{4E1D4D9F-AFEF-F66E-1A42-FD0401939E6E}"/>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graphicFrame>
        <p:nvGraphicFramePr>
          <p:cNvPr id="4" name="Table 3">
            <a:extLst>
              <a:ext uri="{FF2B5EF4-FFF2-40B4-BE49-F238E27FC236}">
                <a16:creationId xmlns:a16="http://schemas.microsoft.com/office/drawing/2014/main" id="{749B4DF1-DB74-2A69-4922-613999B8E40C}"/>
              </a:ext>
            </a:extLst>
          </p:cNvPr>
          <p:cNvGraphicFramePr>
            <a:graphicFrameLocks noGrp="1"/>
          </p:cNvGraphicFramePr>
          <p:nvPr>
            <p:extLst>
              <p:ext uri="{D42A27DB-BD31-4B8C-83A1-F6EECF244321}">
                <p14:modId xmlns:p14="http://schemas.microsoft.com/office/powerpoint/2010/main" val="2469300946"/>
              </p:ext>
            </p:extLst>
          </p:nvPr>
        </p:nvGraphicFramePr>
        <p:xfrm>
          <a:off x="1960880" y="1329558"/>
          <a:ext cx="9395742" cy="2850556"/>
        </p:xfrm>
        <a:graphic>
          <a:graphicData uri="http://schemas.openxmlformats.org/drawingml/2006/table">
            <a:tbl>
              <a:tblPr firstRow="1" firstCol="1" bandRow="1">
                <a:tableStyleId>{5FD0F851-EC5A-4D38-B0AD-8093EC10F338}</a:tableStyleId>
              </a:tblPr>
              <a:tblGrid>
                <a:gridCol w="5675753">
                  <a:extLst>
                    <a:ext uri="{9D8B030D-6E8A-4147-A177-3AD203B41FA5}">
                      <a16:colId xmlns:a16="http://schemas.microsoft.com/office/drawing/2014/main" val="265319120"/>
                    </a:ext>
                  </a:extLst>
                </a:gridCol>
                <a:gridCol w="3719989">
                  <a:extLst>
                    <a:ext uri="{9D8B030D-6E8A-4147-A177-3AD203B41FA5}">
                      <a16:colId xmlns:a16="http://schemas.microsoft.com/office/drawing/2014/main" val="3050351522"/>
                    </a:ext>
                  </a:extLst>
                </a:gridCol>
              </a:tblGrid>
              <a:tr h="650148">
                <a:tc>
                  <a:txBody>
                    <a:bodyPr/>
                    <a:lstStyle/>
                    <a:p>
                      <a:pPr marL="0" marR="0" algn="ctr">
                        <a:lnSpc>
                          <a:spcPct val="107000"/>
                        </a:lnSpc>
                        <a:spcBef>
                          <a:spcPts val="0"/>
                        </a:spcBef>
                        <a:spcAft>
                          <a:spcPts val="0"/>
                        </a:spcAft>
                      </a:pPr>
                      <a:r>
                        <a:rPr lang="en-US" sz="2400" kern="100" dirty="0">
                          <a:effectLst/>
                        </a:rPr>
                        <a:t>Strategy</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400" kern="100" dirty="0">
                          <a:effectLst/>
                        </a:rPr>
                        <a:t>Consideration</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566430368"/>
                  </a:ext>
                </a:extLst>
              </a:tr>
              <a:tr h="1639140">
                <a:tc>
                  <a:txBody>
                    <a:bodyPr/>
                    <a:lstStyle/>
                    <a:p>
                      <a:pPr marL="0" marR="0" algn="l" defTabSz="914400" rtl="0" eaLnBrk="1" latinLnBrk="0" hangingPunct="1">
                        <a:lnSpc>
                          <a:spcPct val="107000"/>
                        </a:lnSpc>
                        <a:spcBef>
                          <a:spcPts val="0"/>
                        </a:spcBef>
                        <a:spcAft>
                          <a:spcPts val="0"/>
                        </a:spcAft>
                      </a:pPr>
                      <a:r>
                        <a:rPr lang="en-US" sz="2000" b="1" kern="100" dirty="0">
                          <a:solidFill>
                            <a:schemeClr val="tx1"/>
                          </a:solidFill>
                          <a:effectLst/>
                          <a:latin typeface="+mn-lt"/>
                          <a:ea typeface="+mn-ea"/>
                          <a:cs typeface="+mn-cs"/>
                        </a:rPr>
                        <a:t>Explore cost efficiencies</a:t>
                      </a:r>
                    </a:p>
                    <a:p>
                      <a:pPr marL="285750" marR="0" indent="-285750" algn="l" defTabSz="914400" rtl="0" eaLnBrk="1" latinLnBrk="0" hangingPunct="1">
                        <a:lnSpc>
                          <a:spcPct val="107000"/>
                        </a:lnSpc>
                        <a:spcBef>
                          <a:spcPts val="0"/>
                        </a:spcBef>
                        <a:spcAft>
                          <a:spcPts val="0"/>
                        </a:spcAft>
                        <a:buFont typeface="Arial" panose="020B0604020202020204" pitchFamily="34" charset="0"/>
                        <a:buChar char="•"/>
                      </a:pPr>
                      <a:r>
                        <a:rPr lang="en-US" sz="2000" b="0" kern="100" dirty="0">
                          <a:solidFill>
                            <a:schemeClr val="tx1"/>
                          </a:solidFill>
                          <a:effectLst/>
                          <a:latin typeface="+mn-lt"/>
                          <a:ea typeface="+mn-ea"/>
                          <a:cs typeface="+mn-cs"/>
                        </a:rPr>
                        <a:t>Automation by leveraging technology</a:t>
                      </a:r>
                    </a:p>
                    <a:p>
                      <a:pPr marL="285750" marR="0" indent="-285750" algn="l" defTabSz="914400" rtl="0" eaLnBrk="1" latinLnBrk="0" hangingPunct="1">
                        <a:lnSpc>
                          <a:spcPct val="107000"/>
                        </a:lnSpc>
                        <a:spcBef>
                          <a:spcPts val="0"/>
                        </a:spcBef>
                        <a:spcAft>
                          <a:spcPts val="0"/>
                        </a:spcAft>
                        <a:buFont typeface="Arial" panose="020B0604020202020204" pitchFamily="34" charset="0"/>
                        <a:buChar char="•"/>
                      </a:pPr>
                      <a:r>
                        <a:rPr lang="en-US" sz="2000" b="0" kern="100" dirty="0">
                          <a:solidFill>
                            <a:schemeClr val="tx1"/>
                          </a:solidFill>
                          <a:effectLst/>
                          <a:latin typeface="+mn-lt"/>
                          <a:ea typeface="+mn-ea"/>
                          <a:cs typeface="+mn-cs"/>
                        </a:rPr>
                        <a:t>Renegotiation of </a:t>
                      </a:r>
                      <a:r>
                        <a:rPr lang="en-US" sz="2000" b="0" kern="100" dirty="0" smtClean="0">
                          <a:solidFill>
                            <a:schemeClr val="tx1"/>
                          </a:solidFill>
                          <a:effectLst/>
                          <a:latin typeface="+mn-lt"/>
                          <a:ea typeface="+mn-ea"/>
                          <a:cs typeface="+mn-cs"/>
                        </a:rPr>
                        <a:t>contracts</a:t>
                      </a:r>
                      <a:endParaRPr lang="en-US" sz="2000" b="0" kern="100" dirty="0">
                        <a:solidFill>
                          <a:schemeClr val="tx1"/>
                        </a:solidFill>
                        <a:effectLst/>
                        <a:latin typeface="+mn-lt"/>
                        <a:ea typeface="+mn-ea"/>
                        <a:cs typeface="+mn-cs"/>
                      </a:endParaRPr>
                    </a:p>
                    <a:p>
                      <a:pPr marL="285750" marR="0" indent="-285750" algn="l" defTabSz="914400" rtl="0" eaLnBrk="1" latinLnBrk="0" hangingPunct="1">
                        <a:lnSpc>
                          <a:spcPct val="107000"/>
                        </a:lnSpc>
                        <a:spcBef>
                          <a:spcPts val="0"/>
                        </a:spcBef>
                        <a:spcAft>
                          <a:spcPts val="0"/>
                        </a:spcAft>
                        <a:buFont typeface="Arial" panose="020B0604020202020204" pitchFamily="34" charset="0"/>
                        <a:buChar char="•"/>
                      </a:pPr>
                      <a:r>
                        <a:rPr lang="en-US" sz="2000" b="0" kern="100" dirty="0">
                          <a:solidFill>
                            <a:schemeClr val="tx1"/>
                          </a:solidFill>
                          <a:effectLst/>
                          <a:latin typeface="+mn-lt"/>
                          <a:ea typeface="+mn-ea"/>
                          <a:cs typeface="+mn-cs"/>
                        </a:rPr>
                        <a:t>Exploring </a:t>
                      </a:r>
                      <a:r>
                        <a:rPr lang="en-US" sz="2000" b="0" kern="100" dirty="0" smtClean="0">
                          <a:solidFill>
                            <a:schemeClr val="tx1"/>
                          </a:solidFill>
                          <a:effectLst/>
                          <a:latin typeface="+mn-lt"/>
                          <a:ea typeface="+mn-ea"/>
                          <a:cs typeface="+mn-cs"/>
                        </a:rPr>
                        <a:t>lower </a:t>
                      </a:r>
                      <a:r>
                        <a:rPr lang="en-US" sz="2000" b="0" kern="100" dirty="0">
                          <a:solidFill>
                            <a:schemeClr val="tx1"/>
                          </a:solidFill>
                          <a:effectLst/>
                          <a:latin typeface="+mn-lt"/>
                          <a:ea typeface="+mn-ea"/>
                          <a:cs typeface="+mn-cs"/>
                        </a:rPr>
                        <a:t>brokerages</a:t>
                      </a:r>
                    </a:p>
                  </a:txBody>
                  <a:tcPr marL="68580" marR="68580" marT="91440" marB="0">
                    <a:lnT w="12700" cap="flat" cmpd="sng" algn="ctr">
                      <a:solidFill>
                        <a:srgbClr val="0070C0"/>
                      </a:solidFill>
                      <a:prstDash val="solid"/>
                      <a:round/>
                      <a:headEnd type="none" w="med" len="med"/>
                      <a:tailEnd type="none" w="med" len="med"/>
                    </a:lnT>
                    <a:solidFill>
                      <a:srgbClr val="CCECFF">
                        <a:alpha val="20000"/>
                      </a:srgbClr>
                    </a:solidFill>
                  </a:tcPr>
                </a:tc>
                <a:tc>
                  <a:txBody>
                    <a:bodyPr/>
                    <a:lstStyle/>
                    <a:p>
                      <a:pPr marL="342900" marR="0" lvl="0" indent="-342900">
                        <a:lnSpc>
                          <a:spcPct val="107000"/>
                        </a:lnSpc>
                        <a:spcBef>
                          <a:spcPts val="0"/>
                        </a:spcBef>
                        <a:spcAft>
                          <a:spcPts val="0"/>
                        </a:spcAft>
                        <a:buFont typeface="Symbol" panose="05050102010706020507" pitchFamily="18" charset="2"/>
                        <a:buChar char=""/>
                      </a:pPr>
                      <a:r>
                        <a:rPr lang="en-US" sz="2000" b="0" kern="100" dirty="0">
                          <a:solidFill>
                            <a:schemeClr val="tx1"/>
                          </a:solidFill>
                          <a:effectLst/>
                          <a:latin typeface="+mn-lt"/>
                          <a:ea typeface="+mn-ea"/>
                          <a:cs typeface="+mn-cs"/>
                        </a:rPr>
                        <a:t>Time-taking</a:t>
                      </a:r>
                    </a:p>
                  </a:txBody>
                  <a:tcPr marL="68580" marR="68580" marT="91440" marB="0" anchor="ctr">
                    <a:lnT w="12700" cap="flat" cmpd="sng" algn="ctr">
                      <a:solidFill>
                        <a:srgbClr val="0070C0"/>
                      </a:solidFill>
                      <a:prstDash val="solid"/>
                      <a:round/>
                      <a:headEnd type="none" w="med" len="med"/>
                      <a:tailEnd type="none" w="med" len="med"/>
                    </a:lnT>
                    <a:solidFill>
                      <a:srgbClr val="CCECFF">
                        <a:alpha val="20000"/>
                      </a:srgbClr>
                    </a:solidFill>
                  </a:tcPr>
                </a:tc>
                <a:extLst>
                  <a:ext uri="{0D108BD9-81ED-4DB2-BD59-A6C34878D82A}">
                    <a16:rowId xmlns:a16="http://schemas.microsoft.com/office/drawing/2014/main" val="537031535"/>
                  </a:ext>
                </a:extLst>
              </a:tr>
              <a:tr h="561268">
                <a:tc>
                  <a:txBody>
                    <a:bodyPr/>
                    <a:lstStyle/>
                    <a:p>
                      <a:pPr marL="0" marR="0">
                        <a:lnSpc>
                          <a:spcPct val="107000"/>
                        </a:lnSpc>
                        <a:spcBef>
                          <a:spcPts val="0"/>
                        </a:spcBef>
                        <a:spcAft>
                          <a:spcPts val="0"/>
                        </a:spcAft>
                      </a:pPr>
                      <a:r>
                        <a:rPr lang="en-US" sz="2000" kern="100" dirty="0">
                          <a:effectLst/>
                        </a:rPr>
                        <a:t>Realizing MTM on bonds, if required</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1440" marB="0" anchor="ctr">
                    <a:lnB w="12700" cap="flat" cmpd="sng" algn="ctr">
                      <a:solidFill>
                        <a:srgbClr val="0070C0"/>
                      </a:solidFill>
                      <a:prstDash val="solid"/>
                      <a:round/>
                      <a:headEnd type="none" w="med" len="med"/>
                      <a:tailEnd type="none" w="med" len="med"/>
                    </a:lnB>
                  </a:tcPr>
                </a:tc>
                <a:tc>
                  <a:txBody>
                    <a:bodyPr/>
                    <a:lstStyle/>
                    <a:p>
                      <a:pPr marL="342900" marR="0" lvl="0" indent="-342900">
                        <a:lnSpc>
                          <a:spcPct val="107000"/>
                        </a:lnSpc>
                        <a:spcBef>
                          <a:spcPts val="0"/>
                        </a:spcBef>
                        <a:spcAft>
                          <a:spcPts val="0"/>
                        </a:spcAft>
                        <a:buFont typeface="Symbol" panose="05050102010706020507" pitchFamily="18" charset="2"/>
                        <a:buChar char=""/>
                      </a:pPr>
                      <a:r>
                        <a:rPr lang="en-US" sz="2000" kern="100" dirty="0">
                          <a:effectLst/>
                        </a:rPr>
                        <a:t>Cost &amp; Tax Implications</a:t>
                      </a:r>
                    </a:p>
                  </a:txBody>
                  <a:tcPr marL="68580" marR="68580" marT="91440" marB="0" anchor="ctr">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2345218977"/>
                  </a:ext>
                </a:extLst>
              </a:tr>
            </a:tbl>
          </a:graphicData>
        </a:graphic>
      </p:graphicFrame>
      <p:sp>
        <p:nvSpPr>
          <p:cNvPr id="45" name="Rectangle 2">
            <a:extLst>
              <a:ext uri="{FF2B5EF4-FFF2-40B4-BE49-F238E27FC236}">
                <a16:creationId xmlns:a16="http://schemas.microsoft.com/office/drawing/2014/main" id="{33A91A54-1ECE-D1C0-D3CA-A47AEB1C0883}"/>
              </a:ext>
            </a:extLst>
          </p:cNvPr>
          <p:cNvSpPr txBox="1">
            <a:spLocks noChangeArrowheads="1"/>
          </p:cNvSpPr>
          <p:nvPr/>
        </p:nvSpPr>
        <p:spPr>
          <a:xfrm>
            <a:off x="1828800" y="463109"/>
            <a:ext cx="8891752"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Measures to </a:t>
            </a:r>
            <a:r>
              <a:rPr lang="en-US" altLang="en-US" dirty="0" smtClean="0"/>
              <a:t>Manage Risk </a:t>
            </a:r>
            <a:r>
              <a:rPr lang="en-US" altLang="en-US" dirty="0"/>
              <a:t>– Others</a:t>
            </a:r>
            <a:endParaRPr lang="en-US" altLang="en-US" dirty="0">
              <a:highlight>
                <a:srgbClr val="FFFF00"/>
              </a:highlight>
            </a:endParaRPr>
          </a:p>
        </p:txBody>
      </p:sp>
    </p:spTree>
    <p:extLst>
      <p:ext uri="{BB962C8B-B14F-4D97-AF65-F5344CB8AC3E}">
        <p14:creationId xmlns:p14="http://schemas.microsoft.com/office/powerpoint/2010/main" val="19700233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B604C5A2-F1C8-385A-4426-C55C45456CA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AFD7539-954E-7CEC-C88D-3E719964894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5" name="Footer Placeholder 4">
            <a:extLst>
              <a:ext uri="{FF2B5EF4-FFF2-40B4-BE49-F238E27FC236}">
                <a16:creationId xmlns:a16="http://schemas.microsoft.com/office/drawing/2014/main" id="{971302C7-0F29-B27E-CC82-ED3A0E565198}"/>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3" name="Rectangle 2">
            <a:extLst>
              <a:ext uri="{FF2B5EF4-FFF2-40B4-BE49-F238E27FC236}">
                <a16:creationId xmlns:a16="http://schemas.microsoft.com/office/drawing/2014/main" id="{51D135F7-B90C-8205-80C0-6C4AB05E35A8}"/>
              </a:ext>
            </a:extLst>
          </p:cNvPr>
          <p:cNvSpPr txBox="1">
            <a:spLocks noChangeArrowheads="1"/>
          </p:cNvSpPr>
          <p:nvPr/>
        </p:nvSpPr>
        <p:spPr>
          <a:xfrm>
            <a:off x="1828800" y="431579"/>
            <a:ext cx="8891752"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Risk Management and Next Steps</a:t>
            </a:r>
          </a:p>
        </p:txBody>
      </p:sp>
      <p:sp>
        <p:nvSpPr>
          <p:cNvPr id="6" name="TextBox 5">
            <a:extLst>
              <a:ext uri="{FF2B5EF4-FFF2-40B4-BE49-F238E27FC236}">
                <a16:creationId xmlns:a16="http://schemas.microsoft.com/office/drawing/2014/main" id="{AF9AD555-9A80-7E75-2D06-7B138DEC76CE}"/>
              </a:ext>
            </a:extLst>
          </p:cNvPr>
          <p:cNvSpPr txBox="1"/>
          <p:nvPr/>
        </p:nvSpPr>
        <p:spPr>
          <a:xfrm>
            <a:off x="1828800" y="1370693"/>
            <a:ext cx="4639732" cy="4154984"/>
          </a:xfrm>
          <a:prstGeom prst="rect">
            <a:avLst/>
          </a:prstGeom>
          <a:solidFill>
            <a:schemeClr val="bg1"/>
          </a:solidFill>
        </p:spPr>
        <p:txBody>
          <a:bodyPr wrap="square">
            <a:spAutoFit/>
          </a:bodyPr>
          <a:lstStyle/>
          <a:p>
            <a:pPr lvl="0"/>
            <a:r>
              <a:rPr lang="en-US" sz="2200" b="1" dirty="0">
                <a:solidFill>
                  <a:schemeClr val="tx1"/>
                </a:solidFill>
              </a:rPr>
              <a:t>Key Items in Investment/Risk Policy</a:t>
            </a:r>
          </a:p>
          <a:p>
            <a:pPr lvl="0"/>
            <a:endParaRPr lang="en-US" sz="2200" b="1" dirty="0">
              <a:solidFill>
                <a:schemeClr val="tx1"/>
              </a:solidFill>
            </a:endParaRPr>
          </a:p>
          <a:p>
            <a:pPr marL="285750" indent="-285750">
              <a:buFont typeface="Wingdings" panose="05000000000000000000" pitchFamily="2" charset="2"/>
              <a:buChar char="Ø"/>
            </a:pPr>
            <a:r>
              <a:rPr lang="en-US" sz="2200" dirty="0">
                <a:solidFill>
                  <a:schemeClr val="tx1"/>
                </a:solidFill>
              </a:rPr>
              <a:t>Investment Risk</a:t>
            </a:r>
          </a:p>
          <a:p>
            <a:pPr marL="285750" indent="-285750">
              <a:buFont typeface="Wingdings" panose="05000000000000000000" pitchFamily="2" charset="2"/>
              <a:buChar char="Ø"/>
            </a:pPr>
            <a:r>
              <a:rPr lang="en-US" sz="2200" dirty="0">
                <a:solidFill>
                  <a:schemeClr val="tx1"/>
                </a:solidFill>
              </a:rPr>
              <a:t>Exposure Limits – Credit Risk</a:t>
            </a:r>
          </a:p>
          <a:p>
            <a:pPr marL="285750" indent="-285750">
              <a:buFont typeface="Wingdings" panose="05000000000000000000" pitchFamily="2" charset="2"/>
              <a:buChar char="Ø"/>
            </a:pPr>
            <a:r>
              <a:rPr lang="en-US" sz="2200" dirty="0">
                <a:solidFill>
                  <a:schemeClr val="tx1"/>
                </a:solidFill>
              </a:rPr>
              <a:t>Prudential Limits</a:t>
            </a:r>
          </a:p>
          <a:p>
            <a:pPr marL="285750" indent="-285750">
              <a:buFont typeface="Wingdings" panose="05000000000000000000" pitchFamily="2" charset="2"/>
              <a:buChar char="Ø"/>
            </a:pPr>
            <a:r>
              <a:rPr lang="en-US" sz="2200" dirty="0">
                <a:solidFill>
                  <a:schemeClr val="tx1"/>
                </a:solidFill>
              </a:rPr>
              <a:t>Risk appetite considering Capital Strength</a:t>
            </a:r>
          </a:p>
          <a:p>
            <a:pPr marL="285750" indent="-285750">
              <a:buFont typeface="Wingdings" panose="05000000000000000000" pitchFamily="2" charset="2"/>
              <a:buChar char="Ø"/>
            </a:pPr>
            <a:r>
              <a:rPr lang="en-US" sz="2200" dirty="0">
                <a:solidFill>
                  <a:schemeClr val="tx1"/>
                </a:solidFill>
              </a:rPr>
              <a:t>Approved Derivative product and mechanism</a:t>
            </a:r>
          </a:p>
          <a:p>
            <a:pPr marL="285750" indent="-285750">
              <a:buFont typeface="Wingdings" panose="05000000000000000000" pitchFamily="2" charset="2"/>
              <a:buChar char="Ø"/>
            </a:pPr>
            <a:r>
              <a:rPr lang="en-US" sz="2200" dirty="0">
                <a:solidFill>
                  <a:schemeClr val="tx1"/>
                </a:solidFill>
              </a:rPr>
              <a:t>Derivative Impact on Capital</a:t>
            </a:r>
          </a:p>
          <a:p>
            <a:pPr marL="285750" indent="-285750">
              <a:buFont typeface="Wingdings" panose="05000000000000000000" pitchFamily="2" charset="2"/>
              <a:buChar char="Ø"/>
            </a:pPr>
            <a:r>
              <a:rPr lang="en-US" sz="2200" dirty="0">
                <a:solidFill>
                  <a:schemeClr val="tx1"/>
                </a:solidFill>
              </a:rPr>
              <a:t>Continuous Monitoring</a:t>
            </a:r>
          </a:p>
        </p:txBody>
      </p:sp>
      <p:graphicFrame>
        <p:nvGraphicFramePr>
          <p:cNvPr id="10" name="Diagram 9">
            <a:extLst>
              <a:ext uri="{FF2B5EF4-FFF2-40B4-BE49-F238E27FC236}">
                <a16:creationId xmlns:a16="http://schemas.microsoft.com/office/drawing/2014/main" id="{3547C2F7-5E7F-D02D-ECA3-19BF5AF32541}"/>
              </a:ext>
            </a:extLst>
          </p:cNvPr>
          <p:cNvGraphicFramePr/>
          <p:nvPr>
            <p:extLst>
              <p:ext uri="{D42A27DB-BD31-4B8C-83A1-F6EECF244321}">
                <p14:modId xmlns:p14="http://schemas.microsoft.com/office/powerpoint/2010/main" val="3701963999"/>
              </p:ext>
            </p:extLst>
          </p:nvPr>
        </p:nvGraphicFramePr>
        <p:xfrm>
          <a:off x="5723466" y="2023761"/>
          <a:ext cx="6755028" cy="317400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TextBox 10">
            <a:extLst>
              <a:ext uri="{FF2B5EF4-FFF2-40B4-BE49-F238E27FC236}">
                <a16:creationId xmlns:a16="http://schemas.microsoft.com/office/drawing/2014/main" id="{9FAFA3A0-4900-16C3-E104-11F7F575251D}"/>
              </a:ext>
            </a:extLst>
          </p:cNvPr>
          <p:cNvSpPr txBox="1"/>
          <p:nvPr/>
        </p:nvSpPr>
        <p:spPr>
          <a:xfrm>
            <a:off x="6612634" y="1370693"/>
            <a:ext cx="3963811" cy="430887"/>
          </a:xfrm>
          <a:prstGeom prst="rect">
            <a:avLst/>
          </a:prstGeom>
        </p:spPr>
        <p:txBody>
          <a:bodyPr wrap="square" rtlCol="0">
            <a:spAutoFit/>
          </a:bodyPr>
          <a:lstStyle/>
          <a:p>
            <a:pPr algn="l"/>
            <a:r>
              <a:rPr lang="en-US" sz="2200" b="1" kern="0" dirty="0"/>
              <a:t>Next Steps for Management</a:t>
            </a:r>
          </a:p>
        </p:txBody>
      </p:sp>
      <p:cxnSp>
        <p:nvCxnSpPr>
          <p:cNvPr id="13" name="Straight Connector 12">
            <a:extLst>
              <a:ext uri="{FF2B5EF4-FFF2-40B4-BE49-F238E27FC236}">
                <a16:creationId xmlns:a16="http://schemas.microsoft.com/office/drawing/2014/main" id="{DB3DE0D6-C02F-2BF7-3BB5-80CCAFECA64A}"/>
              </a:ext>
            </a:extLst>
          </p:cNvPr>
          <p:cNvCxnSpPr/>
          <p:nvPr/>
        </p:nvCxnSpPr>
        <p:spPr bwMode="auto">
          <a:xfrm>
            <a:off x="6468535" y="1153824"/>
            <a:ext cx="0" cy="4716398"/>
          </a:xfrm>
          <a:prstGeom prst="line">
            <a:avLst/>
          </a:prstGeom>
          <a:solidFill>
            <a:schemeClr val="accent1"/>
          </a:solidFill>
          <a:ln w="9525" cap="flat" cmpd="sng" algn="ctr">
            <a:solidFill>
              <a:schemeClr val="bg2">
                <a:lumMod val="75000"/>
              </a:schemeClr>
            </a:solidFill>
            <a:prstDash val="dash"/>
            <a:round/>
            <a:headEnd type="none" w="med" len="med"/>
            <a:tailEnd type="none" w="med" len="med"/>
          </a:ln>
          <a:effectLst/>
        </p:spPr>
      </p:cxnSp>
    </p:spTree>
    <p:extLst>
      <p:ext uri="{BB962C8B-B14F-4D97-AF65-F5344CB8AC3E}">
        <p14:creationId xmlns:p14="http://schemas.microsoft.com/office/powerpoint/2010/main" val="3742251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8926E10-5ED2-CD9D-6610-47F822C3BA6B}"/>
              </a:ext>
            </a:extLst>
          </p:cNvPr>
          <p:cNvSpPr txBox="1"/>
          <p:nvPr/>
        </p:nvSpPr>
        <p:spPr>
          <a:xfrm>
            <a:off x="5236029" y="2742886"/>
            <a:ext cx="6509657" cy="707886"/>
          </a:xfrm>
          <a:prstGeom prst="rect">
            <a:avLst/>
          </a:prstGeom>
        </p:spPr>
        <p:txBody>
          <a:bodyPr wrap="square" rtlCol="0">
            <a:spAutoFit/>
          </a:bodyPr>
          <a:lstStyle/>
          <a:p>
            <a:pPr algn="l"/>
            <a:r>
              <a:rPr lang="en-US" sz="4000" kern="0" dirty="0"/>
              <a:t>Thank </a:t>
            </a:r>
            <a:r>
              <a:rPr lang="en-US" sz="4000" kern="0" dirty="0" smtClean="0"/>
              <a:t>You!!!</a:t>
            </a:r>
            <a:endParaRPr lang="en-US" sz="4000" kern="0" dirty="0"/>
          </a:p>
        </p:txBody>
      </p:sp>
      <p:pic>
        <p:nvPicPr>
          <p:cNvPr id="3" name="Picture 2">
            <a:extLst>
              <a:ext uri="{FF2B5EF4-FFF2-40B4-BE49-F238E27FC236}">
                <a16:creationId xmlns:a16="http://schemas.microsoft.com/office/drawing/2014/main" id="{3AE6E892-FD5D-0800-C17A-67BA4C484B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8A1EB57A-2ED1-A2D2-0795-35A5D977C95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Tree>
    <p:extLst>
      <p:ext uri="{BB962C8B-B14F-4D97-AF65-F5344CB8AC3E}">
        <p14:creationId xmlns:p14="http://schemas.microsoft.com/office/powerpoint/2010/main" val="368204409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8926E10-5ED2-CD9D-6610-47F822C3BA6B}"/>
              </a:ext>
            </a:extLst>
          </p:cNvPr>
          <p:cNvSpPr txBox="1"/>
          <p:nvPr/>
        </p:nvSpPr>
        <p:spPr>
          <a:xfrm>
            <a:off x="5236029" y="2742886"/>
            <a:ext cx="6509657" cy="707886"/>
          </a:xfrm>
          <a:prstGeom prst="rect">
            <a:avLst/>
          </a:prstGeom>
        </p:spPr>
        <p:txBody>
          <a:bodyPr wrap="square" rtlCol="0">
            <a:spAutoFit/>
          </a:bodyPr>
          <a:lstStyle/>
          <a:p>
            <a:pPr algn="l"/>
            <a:r>
              <a:rPr lang="en-US" sz="4000" kern="0" dirty="0"/>
              <a:t>Questions?</a:t>
            </a:r>
          </a:p>
        </p:txBody>
      </p:sp>
      <p:pic>
        <p:nvPicPr>
          <p:cNvPr id="3" name="Picture 2">
            <a:extLst>
              <a:ext uri="{FF2B5EF4-FFF2-40B4-BE49-F238E27FC236}">
                <a16:creationId xmlns:a16="http://schemas.microsoft.com/office/drawing/2014/main" id="{3AE6E892-FD5D-0800-C17A-67BA4C484B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8A1EB57A-2ED1-A2D2-0795-35A5D977C95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Tree>
    <p:extLst>
      <p:ext uri="{BB962C8B-B14F-4D97-AF65-F5344CB8AC3E}">
        <p14:creationId xmlns:p14="http://schemas.microsoft.com/office/powerpoint/2010/main" val="399801266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08042" y="406088"/>
            <a:ext cx="6111354" cy="782638"/>
          </a:xfrm>
          <a:prstGeom prst="rect">
            <a:avLst/>
          </a:prstGeom>
        </p:spPr>
        <p:txBody>
          <a:bodyPr/>
          <a:lstStyle>
            <a:defPPr>
              <a:defRPr lang="en-US"/>
            </a:defPPr>
            <a:lvl1pPr marR="0" lvl="0" indent="0" eaLnBrk="0" fontAlgn="base" hangingPunct="0">
              <a:lnSpc>
                <a:spcPct val="100000"/>
              </a:lnSpc>
              <a:spcBef>
                <a:spcPct val="0"/>
              </a:spcBef>
              <a:spcAft>
                <a:spcPct val="0"/>
              </a:spcAft>
              <a:buClrTx/>
              <a:buSzTx/>
              <a:buFontTx/>
              <a:buNone/>
              <a:tabLst/>
              <a:defRPr kumimoji="0" sz="3000" b="0" i="0" u="none" strike="noStrike" kern="0" cap="none" spc="0" normalizeH="0" baseline="0">
                <a:ln>
                  <a:noFill/>
                </a:ln>
                <a:solidFill>
                  <a:srgbClr val="000000"/>
                </a:solidFill>
                <a:effectLst/>
                <a:uLnTx/>
                <a:uFillTx/>
                <a:latin typeface="Trebuchet MS" panose="020B0603020202020204" pitchFamily="34" charset="0"/>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Case Study (2)</a:t>
            </a:r>
          </a:p>
        </p:txBody>
      </p:sp>
      <p:sp>
        <p:nvSpPr>
          <p:cNvPr id="4" name="Rectangle 3"/>
          <p:cNvSpPr txBox="1">
            <a:spLocks noChangeArrowheads="1"/>
          </p:cNvSpPr>
          <p:nvPr/>
        </p:nvSpPr>
        <p:spPr>
          <a:xfrm>
            <a:off x="2933700" y="1610872"/>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en-US" sz="3200" b="0" i="0" u="none" strike="noStrike" kern="0" cap="none" spc="0" normalizeH="0" baseline="0" noProof="0" dirty="0">
              <a:ln>
                <a:noFill/>
              </a:ln>
              <a:solidFill>
                <a:srgbClr val="000000"/>
              </a:solidFill>
              <a:effectLst/>
              <a:uLnTx/>
              <a:uFillTx/>
              <a:latin typeface="Trebuchet MS" panose="020B0603020202020204"/>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en-US" sz="3200" b="0" i="0" u="none" strike="noStrike" kern="0" cap="none" spc="0" normalizeH="0" baseline="0" noProof="0" dirty="0">
              <a:ln>
                <a:noFill/>
              </a:ln>
              <a:solidFill>
                <a:srgbClr val="000000"/>
              </a:solidFill>
              <a:effectLst/>
              <a:uLnTx/>
              <a:uFillTx/>
              <a:latin typeface="Trebuchet MS" panose="020B0603020202020204"/>
              <a:ea typeface="+mn-ea"/>
              <a:cs typeface="+mn-cs"/>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6" name="Rectangle 3">
            <a:extLst>
              <a:ext uri="{FF2B5EF4-FFF2-40B4-BE49-F238E27FC236}">
                <a16:creationId xmlns:a16="http://schemas.microsoft.com/office/drawing/2014/main" id="{211B71EC-8392-8E70-8ABC-392AB1058E80}"/>
              </a:ext>
            </a:extLst>
          </p:cNvPr>
          <p:cNvSpPr txBox="1">
            <a:spLocks noChangeArrowheads="1"/>
          </p:cNvSpPr>
          <p:nvPr/>
        </p:nvSpPr>
        <p:spPr>
          <a:xfrm>
            <a:off x="2510615" y="1392505"/>
            <a:ext cx="8039104"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gn="just">
              <a:buFont typeface="Wingdings" panose="05000000000000000000" pitchFamily="2" charset="2"/>
              <a:buChar char="Ø"/>
            </a:pPr>
            <a:r>
              <a:rPr lang="en-US" sz="2400" dirty="0"/>
              <a:t>The Chief Marketing Officer (CMO) has asked why the Company shouldn’t invest a sizeable proportion of its investments in equities, to be able to generate a higher investment return.</a:t>
            </a:r>
          </a:p>
          <a:p>
            <a:pPr algn="just">
              <a:buFont typeface="Wingdings" panose="05000000000000000000" pitchFamily="2" charset="2"/>
              <a:buChar char="Ø"/>
            </a:pPr>
            <a:r>
              <a:rPr lang="en-US" sz="2400" dirty="0"/>
              <a:t>CMO claims that this would enable the Company to maintain its current pricing levels which would be a significant competitive advantage. </a:t>
            </a:r>
          </a:p>
          <a:p>
            <a:pPr algn="just">
              <a:buFont typeface="Wingdings" panose="05000000000000000000" pitchFamily="2" charset="2"/>
              <a:buChar char="Ø"/>
            </a:pPr>
            <a:r>
              <a:rPr lang="en-US" sz="2400" dirty="0"/>
              <a:t>He further claims that in such a lower interest rate environment, this would also be good for the policyholders – a win-win proposition</a:t>
            </a:r>
          </a:p>
        </p:txBody>
      </p:sp>
    </p:spTree>
    <p:extLst>
      <p:ext uri="{BB962C8B-B14F-4D97-AF65-F5344CB8AC3E}">
        <p14:creationId xmlns:p14="http://schemas.microsoft.com/office/powerpoint/2010/main" val="30532591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4" name="Rectangle 3"/>
          <p:cNvSpPr txBox="1">
            <a:spLocks noChangeArrowheads="1"/>
          </p:cNvSpPr>
          <p:nvPr/>
        </p:nvSpPr>
        <p:spPr>
          <a:xfrm>
            <a:off x="2933700" y="1610872"/>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en-US" sz="3200" b="0" i="0" u="none" strike="noStrike" kern="0" cap="none" spc="0" normalizeH="0" baseline="0" noProof="0" dirty="0">
              <a:ln>
                <a:noFill/>
              </a:ln>
              <a:solidFill>
                <a:srgbClr val="000000"/>
              </a:solidFill>
              <a:effectLst/>
              <a:uLnTx/>
              <a:uFillTx/>
              <a:latin typeface="Trebuchet MS" panose="020B0603020202020204"/>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en-US" sz="3200" b="0" i="0" u="none" strike="noStrike" kern="0" cap="none" spc="0" normalizeH="0" baseline="0" noProof="0" dirty="0">
              <a:ln>
                <a:noFill/>
              </a:ln>
              <a:solidFill>
                <a:srgbClr val="000000"/>
              </a:solidFill>
              <a:effectLst/>
              <a:uLnTx/>
              <a:uFillTx/>
              <a:latin typeface="Trebuchet MS" panose="020B0603020202020204"/>
              <a:ea typeface="+mn-ea"/>
              <a:cs typeface="+mn-cs"/>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6" name="Rectangle 3">
            <a:extLst>
              <a:ext uri="{FF2B5EF4-FFF2-40B4-BE49-F238E27FC236}">
                <a16:creationId xmlns:a16="http://schemas.microsoft.com/office/drawing/2014/main" id="{211B71EC-8392-8E70-8ABC-392AB1058E80}"/>
              </a:ext>
            </a:extLst>
          </p:cNvPr>
          <p:cNvSpPr txBox="1">
            <a:spLocks noChangeArrowheads="1"/>
          </p:cNvSpPr>
          <p:nvPr/>
        </p:nvSpPr>
        <p:spPr>
          <a:xfrm>
            <a:off x="2387221" y="1245747"/>
            <a:ext cx="8052179"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gn="just">
              <a:buNone/>
            </a:pPr>
            <a:r>
              <a:rPr lang="en-US" sz="2400" dirty="0"/>
              <a:t>Key Issues to address:</a:t>
            </a:r>
          </a:p>
          <a:p>
            <a:pPr algn="just">
              <a:buFont typeface="Wingdings" panose="05000000000000000000" pitchFamily="2" charset="2"/>
              <a:buChar char="Ø"/>
            </a:pPr>
            <a:endParaRPr lang="en-US" sz="2400" dirty="0"/>
          </a:p>
          <a:p>
            <a:pPr marL="355600" algn="just">
              <a:buFont typeface="Wingdings" panose="05000000000000000000" pitchFamily="2" charset="2"/>
              <a:buChar char="Ø"/>
            </a:pPr>
            <a:r>
              <a:rPr lang="en-US" sz="2400" dirty="0"/>
              <a:t>How would you respond to the CMO?</a:t>
            </a:r>
          </a:p>
          <a:p>
            <a:pPr algn="just">
              <a:buFont typeface="Wingdings" panose="05000000000000000000" pitchFamily="2" charset="2"/>
              <a:buChar char="Ø"/>
            </a:pPr>
            <a:endParaRPr lang="en-US" sz="2400" dirty="0"/>
          </a:p>
          <a:p>
            <a:pPr algn="just">
              <a:buFont typeface="Wingdings" panose="05000000000000000000" pitchFamily="2" charset="2"/>
              <a:buChar char="Ø"/>
            </a:pPr>
            <a:r>
              <a:rPr lang="en-US" sz="2400" dirty="0"/>
              <a:t>What alternatives does the Company have to maintain competitiveness of its non-participating savings business?</a:t>
            </a:r>
          </a:p>
          <a:p>
            <a:pPr algn="just">
              <a:buFont typeface="Wingdings" panose="05000000000000000000" pitchFamily="2" charset="2"/>
              <a:buChar char="Ø"/>
            </a:pPr>
            <a:endParaRPr lang="en-US" sz="2400" dirty="0"/>
          </a:p>
          <a:p>
            <a:pPr algn="just">
              <a:buFont typeface="Wingdings" panose="05000000000000000000" pitchFamily="2" charset="2"/>
              <a:buChar char="Ø"/>
            </a:pPr>
            <a:r>
              <a:rPr lang="en-US" sz="2400" dirty="0"/>
              <a:t>How should the Company navigate the lower interest rate environment in respect of its in-force business?</a:t>
            </a:r>
          </a:p>
        </p:txBody>
      </p:sp>
      <p:sp>
        <p:nvSpPr>
          <p:cNvPr id="8" name="Rectangle 2"/>
          <p:cNvSpPr txBox="1">
            <a:spLocks noChangeArrowheads="1"/>
          </p:cNvSpPr>
          <p:nvPr/>
        </p:nvSpPr>
        <p:spPr>
          <a:xfrm>
            <a:off x="1908042" y="406088"/>
            <a:ext cx="6111354" cy="782638"/>
          </a:xfrm>
          <a:prstGeom prst="rect">
            <a:avLst/>
          </a:prstGeom>
        </p:spPr>
        <p:txBody>
          <a:bodyPr/>
          <a:lstStyle>
            <a:defPPr>
              <a:defRPr lang="en-US"/>
            </a:defPPr>
            <a:lvl1pPr marR="0" lvl="0" indent="0" eaLnBrk="0" fontAlgn="base" hangingPunct="0">
              <a:lnSpc>
                <a:spcPct val="100000"/>
              </a:lnSpc>
              <a:spcBef>
                <a:spcPct val="0"/>
              </a:spcBef>
              <a:spcAft>
                <a:spcPct val="0"/>
              </a:spcAft>
              <a:buClrTx/>
              <a:buSzTx/>
              <a:buFontTx/>
              <a:buNone/>
              <a:tabLst/>
              <a:defRPr kumimoji="0" sz="3000" b="0" i="0" u="none" strike="noStrike" kern="0" cap="none" spc="0" normalizeH="0" baseline="0">
                <a:ln>
                  <a:noFill/>
                </a:ln>
                <a:solidFill>
                  <a:srgbClr val="000000"/>
                </a:solidFill>
                <a:effectLst/>
                <a:uLnTx/>
                <a:uFillTx/>
                <a:latin typeface="Trebuchet MS" panose="020B0603020202020204" pitchFamily="34" charset="0"/>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Case Study (3)</a:t>
            </a:r>
          </a:p>
        </p:txBody>
      </p:sp>
    </p:spTree>
    <p:extLst>
      <p:ext uri="{BB962C8B-B14F-4D97-AF65-F5344CB8AC3E}">
        <p14:creationId xmlns:p14="http://schemas.microsoft.com/office/powerpoint/2010/main" val="19416725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4CB48D91-DFFF-ADFC-7AF9-6C7792416DB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217A7DE-73BB-8040-3D46-A479B774AD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30C98DAE-4841-424B-02D4-2E67489AEDD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sp>
        <p:nvSpPr>
          <p:cNvPr id="4" name="TextBox 3">
            <a:extLst>
              <a:ext uri="{FF2B5EF4-FFF2-40B4-BE49-F238E27FC236}">
                <a16:creationId xmlns:a16="http://schemas.microsoft.com/office/drawing/2014/main" id="{75BBE649-2DFF-8AD5-1361-4A6BD6148D4C}"/>
              </a:ext>
            </a:extLst>
          </p:cNvPr>
          <p:cNvSpPr txBox="1"/>
          <p:nvPr/>
        </p:nvSpPr>
        <p:spPr>
          <a:xfrm>
            <a:off x="2552047" y="1405014"/>
            <a:ext cx="8069401" cy="6740307"/>
          </a:xfrm>
          <a:prstGeom prst="rect">
            <a:avLst/>
          </a:prstGeom>
        </p:spPr>
        <p:txBody>
          <a:bodyPr wrap="square" rtlCol="0">
            <a:spAutoFit/>
          </a:bodyPr>
          <a:lstStyle/>
          <a:p>
            <a:pPr marL="285750" indent="-285750" algn="just">
              <a:buFont typeface="Wingdings" panose="05000000000000000000" pitchFamily="2" charset="2"/>
              <a:buChar char="Ø"/>
            </a:pPr>
            <a:r>
              <a:rPr lang="en-US" sz="2400" kern="0" dirty="0"/>
              <a:t>Company is expected to be adequately funded</a:t>
            </a:r>
          </a:p>
          <a:p>
            <a:pPr marL="285750" indent="-285750" algn="just">
              <a:buFont typeface="Wingdings" panose="05000000000000000000" pitchFamily="2" charset="2"/>
              <a:buChar char="Ø"/>
            </a:pPr>
            <a:r>
              <a:rPr lang="en-US" sz="2400" kern="0" dirty="0"/>
              <a:t>Possibly in a state of expense overrun predominantly acquisition</a:t>
            </a:r>
          </a:p>
          <a:p>
            <a:pPr marL="285750" indent="-285750" algn="just">
              <a:buFont typeface="Wingdings" panose="05000000000000000000" pitchFamily="2" charset="2"/>
              <a:buChar char="Ø"/>
            </a:pPr>
            <a:r>
              <a:rPr lang="en-US" sz="2400" kern="0" dirty="0"/>
              <a:t>Investment Philosophy:</a:t>
            </a:r>
          </a:p>
          <a:p>
            <a:pPr marL="742950" lvl="1" indent="-285750" algn="just">
              <a:buFont typeface="Wingdings" panose="05000000000000000000" pitchFamily="2" charset="2"/>
              <a:buChar char="Ø"/>
            </a:pPr>
            <a:r>
              <a:rPr lang="en-US" sz="2400" kern="0" dirty="0"/>
              <a:t>Given the vintage &amp; scale of insurer, hedging </a:t>
            </a:r>
            <a:r>
              <a:rPr lang="en-US" sz="2400" kern="0" dirty="0" err="1"/>
              <a:t>programme</a:t>
            </a:r>
            <a:r>
              <a:rPr lang="en-US" sz="2400" kern="0" dirty="0"/>
              <a:t> is unlikely</a:t>
            </a:r>
          </a:p>
          <a:p>
            <a:pPr marL="742950" lvl="1" indent="-285750" algn="just">
              <a:buFont typeface="Wingdings" panose="05000000000000000000" pitchFamily="2" charset="2"/>
              <a:buChar char="Ø"/>
            </a:pPr>
            <a:r>
              <a:rPr lang="en-US" sz="2400" kern="0" dirty="0"/>
              <a:t>Primarily in government bonds </a:t>
            </a:r>
            <a:r>
              <a:rPr lang="en-US" sz="2400" dirty="0"/>
              <a:t>of appropriate tenor, reflecting the duration of the liabilities</a:t>
            </a:r>
          </a:p>
          <a:p>
            <a:pPr marL="742950" lvl="1" indent="-285750" algn="just">
              <a:buFont typeface="Wingdings" panose="05000000000000000000" pitchFamily="2" charset="2"/>
              <a:buChar char="Ø"/>
            </a:pPr>
            <a:r>
              <a:rPr lang="en-US" sz="2400" dirty="0"/>
              <a:t>Cash-flow matching of liabilities not targeted</a:t>
            </a:r>
          </a:p>
          <a:p>
            <a:pPr lvl="1" algn="just"/>
            <a:endParaRPr lang="en-US" sz="2400" dirty="0"/>
          </a:p>
          <a:p>
            <a:pPr marL="285750" indent="-285750" algn="just">
              <a:buFont typeface="Wingdings" panose="05000000000000000000" pitchFamily="2" charset="2"/>
              <a:buChar char="Ø"/>
            </a:pPr>
            <a:r>
              <a:rPr lang="en-US" sz="2400" kern="0" dirty="0"/>
              <a:t>Product Suite: </a:t>
            </a:r>
          </a:p>
          <a:p>
            <a:pPr marL="742950" lvl="1" indent="-285750" algn="just">
              <a:buFont typeface="Wingdings" panose="05000000000000000000" pitchFamily="2" charset="2"/>
              <a:buChar char="Ø"/>
            </a:pPr>
            <a:r>
              <a:rPr lang="en-US" sz="2400" kern="0" dirty="0"/>
              <a:t>Typically policy term ranging from 10 to 25 years</a:t>
            </a:r>
          </a:p>
          <a:p>
            <a:pPr marL="742950" lvl="1" indent="-285750" algn="just">
              <a:buFont typeface="Wingdings" panose="05000000000000000000" pitchFamily="2" charset="2"/>
              <a:buChar char="Ø"/>
            </a:pPr>
            <a:r>
              <a:rPr lang="en-US" sz="2400" dirty="0">
                <a:solidFill>
                  <a:srgbClr val="000000">
                    <a:hueOff val="0"/>
                    <a:satOff val="0"/>
                    <a:lumOff val="0"/>
                    <a:alphaOff val="0"/>
                  </a:srgbClr>
                </a:solidFill>
              </a:rPr>
              <a:t>Benefits </a:t>
            </a:r>
            <a:r>
              <a:rPr lang="en-US" sz="2400" kern="1200" dirty="0">
                <a:solidFill>
                  <a:srgbClr val="000000">
                    <a:hueOff val="0"/>
                    <a:satOff val="0"/>
                    <a:lumOff val="0"/>
                    <a:alphaOff val="0"/>
                  </a:srgbClr>
                </a:solidFill>
                <a:latin typeface="+mn-lt"/>
                <a:ea typeface="+mn-ea"/>
                <a:cs typeface="+mn-cs"/>
              </a:rPr>
              <a:t>Fixed/Guaranteed at outset</a:t>
            </a:r>
            <a:endParaRPr lang="en-US" sz="2400" kern="0" dirty="0"/>
          </a:p>
          <a:p>
            <a:pPr marL="742950" lvl="1" indent="-285750" algn="just">
              <a:buFont typeface="Wingdings" panose="05000000000000000000" pitchFamily="2" charset="2"/>
              <a:buChar char="Ø"/>
            </a:pPr>
            <a:endParaRPr lang="en-US" sz="2400" kern="0" dirty="0"/>
          </a:p>
          <a:p>
            <a:pPr marL="742950" lvl="1" indent="-285750" algn="just">
              <a:buFont typeface="Wingdings" panose="05000000000000000000" pitchFamily="2" charset="2"/>
              <a:buChar char="Ø"/>
            </a:pPr>
            <a:endParaRPr lang="en-US" sz="2400" kern="0" dirty="0"/>
          </a:p>
          <a:p>
            <a:pPr marL="742950" lvl="1" indent="-285750" algn="just">
              <a:buFont typeface="Wingdings" panose="05000000000000000000" pitchFamily="2" charset="2"/>
              <a:buChar char="Ø"/>
            </a:pPr>
            <a:endParaRPr lang="en-US" sz="2400" kern="0" dirty="0"/>
          </a:p>
          <a:p>
            <a:pPr marL="285750" indent="-285750" algn="just">
              <a:buFont typeface="Wingdings" panose="05000000000000000000" pitchFamily="2" charset="2"/>
              <a:buChar char="Ø"/>
            </a:pPr>
            <a:endParaRPr lang="en-US" sz="2400" kern="0" dirty="0"/>
          </a:p>
          <a:p>
            <a:pPr marL="285750" indent="-285750" algn="just">
              <a:buFont typeface="Wingdings" panose="05000000000000000000" pitchFamily="2" charset="2"/>
              <a:buChar char="Ø"/>
            </a:pPr>
            <a:endParaRPr lang="en-US" sz="2400" kern="0" dirty="0"/>
          </a:p>
        </p:txBody>
      </p:sp>
      <p:sp>
        <p:nvSpPr>
          <p:cNvPr id="6" name="Rectangle 2"/>
          <p:cNvSpPr txBox="1">
            <a:spLocks noChangeArrowheads="1"/>
          </p:cNvSpPr>
          <p:nvPr/>
        </p:nvSpPr>
        <p:spPr>
          <a:xfrm>
            <a:off x="1908042" y="406088"/>
            <a:ext cx="6589572" cy="782638"/>
          </a:xfrm>
          <a:prstGeom prst="rect">
            <a:avLst/>
          </a:prstGeom>
        </p:spPr>
        <p:txBody>
          <a:bodyPr/>
          <a:lstStyle>
            <a:defPPr>
              <a:defRPr lang="en-US"/>
            </a:defPPr>
            <a:lvl1pPr marR="0" lvl="0" indent="0" eaLnBrk="0" fontAlgn="base" hangingPunct="0">
              <a:lnSpc>
                <a:spcPct val="100000"/>
              </a:lnSpc>
              <a:spcBef>
                <a:spcPct val="0"/>
              </a:spcBef>
              <a:spcAft>
                <a:spcPct val="0"/>
              </a:spcAft>
              <a:buClrTx/>
              <a:buSzTx/>
              <a:buFontTx/>
              <a:buNone/>
              <a:tabLst/>
              <a:defRPr kumimoji="0" sz="3000" b="0" i="0" u="none" strike="noStrike" kern="0" cap="none" spc="0" normalizeH="0" baseline="0">
                <a:ln>
                  <a:noFill/>
                </a:ln>
                <a:solidFill>
                  <a:srgbClr val="000000"/>
                </a:solidFill>
                <a:effectLst/>
                <a:uLnTx/>
                <a:uFillTx/>
                <a:latin typeface="Trebuchet MS" panose="020B0603020202020204" pitchFamily="34" charset="0"/>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Case Study Hypothesis</a:t>
            </a:r>
          </a:p>
        </p:txBody>
      </p:sp>
    </p:spTree>
    <p:extLst>
      <p:ext uri="{BB962C8B-B14F-4D97-AF65-F5344CB8AC3E}">
        <p14:creationId xmlns:p14="http://schemas.microsoft.com/office/powerpoint/2010/main" val="38905779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0C9C5058-2638-D28A-2F6F-5D8DE7904D2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7C1AA6F-FF1A-1B4B-496D-AFBE802B73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567DC155-E4C2-0661-1C1A-8E6F1ECAC2F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2">
            <a:extLst>
              <a:ext uri="{FF2B5EF4-FFF2-40B4-BE49-F238E27FC236}">
                <a16:creationId xmlns:a16="http://schemas.microsoft.com/office/drawing/2014/main" id="{0DD18EBB-AA6B-BA9B-1D80-6D91333BB468}"/>
              </a:ext>
            </a:extLst>
          </p:cNvPr>
          <p:cNvSpPr txBox="1">
            <a:spLocks noChangeArrowheads="1"/>
          </p:cNvSpPr>
          <p:nvPr/>
        </p:nvSpPr>
        <p:spPr>
          <a:xfrm>
            <a:off x="1828800" y="304254"/>
            <a:ext cx="8891752"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Relevant Regulations and Actuarial Practice Standard (APS)</a:t>
            </a:r>
          </a:p>
        </p:txBody>
      </p:sp>
      <p:graphicFrame>
        <p:nvGraphicFramePr>
          <p:cNvPr id="2" name="Table 1">
            <a:extLst>
              <a:ext uri="{FF2B5EF4-FFF2-40B4-BE49-F238E27FC236}">
                <a16:creationId xmlns:a16="http://schemas.microsoft.com/office/drawing/2014/main" id="{87DD834A-9A88-50E2-59AA-5C68A79FC1FB}"/>
              </a:ext>
            </a:extLst>
          </p:cNvPr>
          <p:cNvGraphicFramePr>
            <a:graphicFrameLocks noGrp="1"/>
          </p:cNvGraphicFramePr>
          <p:nvPr>
            <p:extLst>
              <p:ext uri="{D42A27DB-BD31-4B8C-83A1-F6EECF244321}">
                <p14:modId xmlns:p14="http://schemas.microsoft.com/office/powerpoint/2010/main" val="3359017783"/>
              </p:ext>
            </p:extLst>
          </p:nvPr>
        </p:nvGraphicFramePr>
        <p:xfrm>
          <a:off x="1932972" y="1311289"/>
          <a:ext cx="9559351" cy="5044440"/>
        </p:xfrm>
        <a:graphic>
          <a:graphicData uri="http://schemas.openxmlformats.org/drawingml/2006/table">
            <a:tbl>
              <a:tblPr>
                <a:tableStyleId>{BC89EF96-8CEA-46FF-86C4-4CE0E7609802}</a:tableStyleId>
              </a:tblPr>
              <a:tblGrid>
                <a:gridCol w="4509726">
                  <a:extLst>
                    <a:ext uri="{9D8B030D-6E8A-4147-A177-3AD203B41FA5}">
                      <a16:colId xmlns:a16="http://schemas.microsoft.com/office/drawing/2014/main" val="2569537809"/>
                    </a:ext>
                  </a:extLst>
                </a:gridCol>
                <a:gridCol w="5049625">
                  <a:extLst>
                    <a:ext uri="{9D8B030D-6E8A-4147-A177-3AD203B41FA5}">
                      <a16:colId xmlns:a16="http://schemas.microsoft.com/office/drawing/2014/main" val="2028853839"/>
                    </a:ext>
                  </a:extLst>
                </a:gridCol>
              </a:tblGrid>
              <a:tr h="292810">
                <a:tc>
                  <a:txBody>
                    <a:bodyPr/>
                    <a:lstStyle/>
                    <a:p>
                      <a:pPr algn="l" fontAlgn="ctr"/>
                      <a:r>
                        <a:rPr lang="en-US" sz="2400" b="1" u="none" strike="noStrike" dirty="0">
                          <a:effectLst/>
                        </a:rPr>
                        <a:t>Relevant Regulations</a:t>
                      </a:r>
                      <a:endParaRPr lang="en-US" sz="2400" b="1"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2400" b="1" u="none" strike="noStrike" dirty="0">
                          <a:effectLst/>
                        </a:rPr>
                        <a:t>Aspects Covered</a:t>
                      </a:r>
                      <a:endParaRPr lang="en-US" sz="2400" b="1"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62875746"/>
                  </a:ext>
                </a:extLst>
              </a:tr>
              <a:tr h="0">
                <a:tc>
                  <a:txBody>
                    <a:bodyPr/>
                    <a:lstStyle/>
                    <a:p>
                      <a:pPr algn="l" fontAlgn="ctr"/>
                      <a:r>
                        <a:rPr lang="en-US" sz="2000" u="none" strike="noStrike" dirty="0">
                          <a:effectLst/>
                        </a:rPr>
                        <a:t>IRDAI (Actuarial, Finance and Investment Functions of Insurers) Regulations, 2024 &amp; </a:t>
                      </a:r>
                      <a:r>
                        <a:rPr lang="en-US" sz="2000" u="none" strike="noStrike" baseline="0" dirty="0">
                          <a:effectLst/>
                        </a:rPr>
                        <a:t>Master Circular, 2024</a:t>
                      </a: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5FBFF"/>
                    </a:solidFill>
                  </a:tcPr>
                </a:tc>
                <a:tc>
                  <a:txBody>
                    <a:bodyPr/>
                    <a:lstStyle/>
                    <a:p>
                      <a:pPr algn="l" fontAlgn="ctr"/>
                      <a:r>
                        <a:rPr lang="en-US" sz="2000" u="none" strike="noStrike" dirty="0">
                          <a:effectLst/>
                        </a:rPr>
                        <a:t>Valuation of Life Insurance Business</a:t>
                      </a:r>
                      <a:br>
                        <a:rPr lang="en-US" sz="2000" u="none" strike="noStrike" dirty="0">
                          <a:effectLst/>
                        </a:rPr>
                      </a:br>
                      <a:r>
                        <a:rPr lang="en-US" sz="2000" u="none" strike="noStrike" dirty="0">
                          <a:effectLst/>
                        </a:rPr>
                        <a:t>- Valuation of Assets</a:t>
                      </a:r>
                      <a:br>
                        <a:rPr lang="en-US" sz="2000" u="none" strike="noStrike" dirty="0">
                          <a:effectLst/>
                        </a:rPr>
                      </a:br>
                      <a:r>
                        <a:rPr lang="en-US" sz="2000" u="none" strike="noStrike" dirty="0">
                          <a:effectLst/>
                        </a:rPr>
                        <a:t>- Valuation of Liabilities</a:t>
                      </a:r>
                      <a:br>
                        <a:rPr lang="en-US" sz="2000" u="none" strike="noStrike" dirty="0">
                          <a:effectLst/>
                        </a:rPr>
                      </a:br>
                      <a:r>
                        <a:rPr lang="en-US" sz="2000" u="none" strike="noStrike" dirty="0">
                          <a:effectLst/>
                        </a:rPr>
                        <a:t>- Valuation of Solvency</a:t>
                      </a:r>
                      <a:br>
                        <a:rPr lang="en-US" sz="2000" u="none" strike="noStrike" dirty="0">
                          <a:effectLst/>
                        </a:rPr>
                      </a:br>
                      <a:r>
                        <a:rPr lang="en-US" sz="2000" u="none" strike="noStrike" dirty="0">
                          <a:effectLst/>
                        </a:rPr>
                        <a:t>- Creation of Additional Reserves</a:t>
                      </a:r>
                      <a:br>
                        <a:rPr lang="en-US" sz="2000" u="none" strike="noStrike" dirty="0">
                          <a:effectLst/>
                        </a:rPr>
                      </a:br>
                      <a:r>
                        <a:rPr lang="en-US" sz="2000" u="none" strike="noStrike" dirty="0">
                          <a:effectLst/>
                        </a:rPr>
                        <a:t>Investment Regulations</a:t>
                      </a:r>
                      <a:br>
                        <a:rPr lang="en-US" sz="2000" u="none" strike="noStrike" dirty="0">
                          <a:effectLst/>
                        </a:rPr>
                      </a:br>
                      <a:r>
                        <a:rPr lang="en-US" sz="2000" u="none" strike="noStrike" dirty="0">
                          <a:effectLst/>
                        </a:rPr>
                        <a:t>- Limits on Investment </a:t>
                      </a:r>
                      <a:br>
                        <a:rPr lang="en-US" sz="2000" u="none" strike="noStrike" dirty="0">
                          <a:effectLst/>
                        </a:rPr>
                      </a:br>
                      <a:r>
                        <a:rPr lang="en-US" sz="2000" u="none" strike="noStrike" dirty="0">
                          <a:effectLst/>
                        </a:rPr>
                        <a:t>- Type of Investments</a:t>
                      </a:r>
                      <a:br>
                        <a:rPr lang="en-US" sz="2000" u="none" strike="noStrike" dirty="0">
                          <a:effectLst/>
                        </a:rPr>
                      </a:br>
                      <a:r>
                        <a:rPr lang="en-US" sz="2000" u="none" strike="noStrike" dirty="0">
                          <a:effectLst/>
                        </a:rPr>
                        <a:t>- Monitoring Fr</a:t>
                      </a:r>
                      <a:r>
                        <a:rPr lang="en-US" sz="2000" u="none" strike="noStrike" dirty="0">
                          <a:solidFill>
                            <a:schemeClr val="tx1"/>
                          </a:solidFill>
                          <a:effectLst/>
                        </a:rPr>
                        <a:t>amework</a:t>
                      </a:r>
                    </a:p>
                    <a:p>
                      <a:pPr marL="0" marR="0" lvl="0" indent="0" algn="l" defTabSz="914400" rtl="0" eaLnBrk="1" fontAlgn="ctr" latinLnBrk="0" hangingPunct="1">
                        <a:lnSpc>
                          <a:spcPct val="100000"/>
                        </a:lnSpc>
                        <a:spcBef>
                          <a:spcPts val="0"/>
                        </a:spcBef>
                        <a:spcAft>
                          <a:spcPts val="0"/>
                        </a:spcAft>
                        <a:buClrTx/>
                        <a:buSzTx/>
                        <a:buFontTx/>
                        <a:buChar char="-"/>
                        <a:tabLst/>
                        <a:defRPr/>
                      </a:pPr>
                      <a:r>
                        <a:rPr lang="en-US" sz="2000" u="none" strike="noStrike" baseline="0" dirty="0" smtClean="0">
                          <a:solidFill>
                            <a:schemeClr val="tx1"/>
                          </a:solidFill>
                          <a:effectLst/>
                        </a:rPr>
                        <a:t> </a:t>
                      </a:r>
                      <a:r>
                        <a:rPr lang="en-US" sz="2000" u="none" strike="noStrike" dirty="0" smtClean="0">
                          <a:solidFill>
                            <a:schemeClr val="tx1"/>
                          </a:solidFill>
                          <a:effectLst/>
                        </a:rPr>
                        <a:t>Types </a:t>
                      </a:r>
                      <a:r>
                        <a:rPr lang="en-US" sz="2000" u="none" strike="noStrike" dirty="0">
                          <a:solidFill>
                            <a:schemeClr val="tx1"/>
                          </a:solidFill>
                          <a:effectLst/>
                        </a:rPr>
                        <a:t>of Derivative</a:t>
                      </a:r>
                      <a:br>
                        <a:rPr lang="en-US" sz="2000" u="none" strike="noStrike" dirty="0">
                          <a:solidFill>
                            <a:schemeClr val="tx1"/>
                          </a:solidFill>
                          <a:effectLst/>
                        </a:rPr>
                      </a:br>
                      <a:r>
                        <a:rPr lang="en-US" sz="2000" u="none" strike="noStrike" dirty="0">
                          <a:solidFill>
                            <a:schemeClr val="tx1"/>
                          </a:solidFill>
                          <a:effectLst/>
                        </a:rPr>
                        <a:t>- Exposure Limits</a:t>
                      </a:r>
                      <a:br>
                        <a:rPr lang="en-US" sz="2000" u="none" strike="noStrike" dirty="0">
                          <a:solidFill>
                            <a:schemeClr val="tx1"/>
                          </a:solidFill>
                          <a:effectLst/>
                        </a:rPr>
                      </a:br>
                      <a:r>
                        <a:rPr lang="en-US" sz="2000" u="none" strike="noStrike" dirty="0">
                          <a:solidFill>
                            <a:schemeClr val="tx1"/>
                          </a:solidFill>
                          <a:effectLst/>
                        </a:rPr>
                        <a:t>- Management</a:t>
                      </a:r>
                      <a:endParaRPr lang="en-US" sz="2000" b="0" i="0" u="none" strike="noStrike" dirty="0">
                        <a:solidFill>
                          <a:schemeClr val="tx1"/>
                        </a:solidFill>
                        <a:effectLst/>
                        <a:latin typeface="Aptos Narrow" panose="020B0004020202020204" pitchFamily="34" charset="0"/>
                      </a:endParaRPr>
                    </a:p>
                  </a:txBody>
                  <a:tcPr marL="7620" marR="7620" marT="91440" marB="0" anchor="ctr">
                    <a:lnL w="12700" cmpd="sng">
                      <a:noFill/>
                    </a:lnL>
                    <a:lnR w="12700" cmpd="sng">
                      <a:noFill/>
                    </a:lnR>
                    <a:lnT w="12700" cap="flat" cmpd="sng" algn="ctr">
                      <a:solidFill>
                        <a:srgbClr val="0070C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5FBFF"/>
                    </a:solidFill>
                  </a:tcPr>
                </a:tc>
                <a:extLst>
                  <a:ext uri="{0D108BD9-81ED-4DB2-BD59-A6C34878D82A}">
                    <a16:rowId xmlns:a16="http://schemas.microsoft.com/office/drawing/2014/main" val="1186022146"/>
                  </a:ext>
                </a:extLst>
              </a:tr>
              <a:tr h="0">
                <a:tc>
                  <a:txBody>
                    <a:bodyPr/>
                    <a:lstStyle/>
                    <a:p>
                      <a:pPr algn="l" fontAlgn="ctr"/>
                      <a:r>
                        <a:rPr lang="en-US" sz="2000" u="none" strike="noStrike" dirty="0">
                          <a:effectLst/>
                        </a:rPr>
                        <a:t>IRDAI (Insurance Products) Regulations, 2024 and Master Circular on Life Insurance Products</a:t>
                      </a:r>
                      <a:endParaRPr lang="en-US" sz="20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ctr"/>
                      <a:r>
                        <a:rPr lang="en-US" sz="2000" u="none" strike="noStrike" dirty="0">
                          <a:effectLst/>
                        </a:rPr>
                        <a:t>- Guidelines on</a:t>
                      </a:r>
                      <a:r>
                        <a:rPr lang="en-US" sz="2000" u="none" strike="noStrike" baseline="0" dirty="0">
                          <a:effectLst/>
                        </a:rPr>
                        <a:t> </a:t>
                      </a:r>
                      <a:r>
                        <a:rPr lang="en-US" sz="2000" u="none" strike="noStrike" dirty="0">
                          <a:effectLst/>
                        </a:rPr>
                        <a:t>Product</a:t>
                      </a:r>
                      <a:r>
                        <a:rPr lang="en-US" sz="2000" u="none" strike="noStrike" baseline="0" dirty="0">
                          <a:effectLst/>
                        </a:rPr>
                        <a:t> Designs</a:t>
                      </a:r>
                      <a:r>
                        <a:rPr lang="en-US" sz="2000" u="none" strike="noStrike" dirty="0">
                          <a:effectLst/>
                        </a:rPr>
                        <a:t/>
                      </a:r>
                      <a:br>
                        <a:rPr lang="en-US" sz="2000" u="none" strike="noStrike" dirty="0">
                          <a:effectLst/>
                        </a:rPr>
                      </a:br>
                      <a:r>
                        <a:rPr lang="en-US" sz="2000" u="none" strike="noStrike" dirty="0">
                          <a:effectLst/>
                        </a:rPr>
                        <a:t>- Product Management</a:t>
                      </a:r>
                      <a:endParaRPr lang="en-US" sz="2000" b="0"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71702319"/>
                  </a:ext>
                </a:extLst>
              </a:tr>
            </a:tbl>
          </a:graphicData>
        </a:graphic>
      </p:graphicFrame>
    </p:spTree>
    <p:extLst>
      <p:ext uri="{BB962C8B-B14F-4D97-AF65-F5344CB8AC3E}">
        <p14:creationId xmlns:p14="http://schemas.microsoft.com/office/powerpoint/2010/main" val="19373841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3D48D3F7-0717-7AFA-3621-1A788D6A0E8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827AB84-2532-44B7-F445-D8AA6A94A87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E7FC6144-9249-75BE-3D69-3D2664C909BC}"/>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2">
            <a:extLst>
              <a:ext uri="{FF2B5EF4-FFF2-40B4-BE49-F238E27FC236}">
                <a16:creationId xmlns:a16="http://schemas.microsoft.com/office/drawing/2014/main" id="{3BE955AC-32D9-9A48-4DE4-BB5CD596A254}"/>
              </a:ext>
            </a:extLst>
          </p:cNvPr>
          <p:cNvSpPr txBox="1">
            <a:spLocks noChangeArrowheads="1"/>
          </p:cNvSpPr>
          <p:nvPr/>
        </p:nvSpPr>
        <p:spPr>
          <a:xfrm>
            <a:off x="1828800" y="304254"/>
            <a:ext cx="8891752" cy="782638"/>
          </a:xfrm>
          <a:prstGeom prst="rect">
            <a:avLst/>
          </a:prstGeom>
        </p:spPr>
        <p:txBody>
          <a:bodyPr/>
          <a:lstStyle>
            <a:defPPr>
              <a:defRPr lang="en-US"/>
            </a:defPPr>
            <a:lvl1pPr lvl="0" eaLnBrk="0" fontAlgn="base" hangingPunct="0">
              <a:spcBef>
                <a:spcPct val="0"/>
              </a:spcBef>
              <a:spcAft>
                <a:spcPct val="0"/>
              </a:spcAft>
              <a:defRPr sz="3000" kern="0">
                <a:solidFill>
                  <a:srgbClr val="000000"/>
                </a:solidFill>
                <a:latin typeface="+mj-lt"/>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Relevant Regulations and Actuarial Practice Standard (APS)</a:t>
            </a:r>
          </a:p>
        </p:txBody>
      </p:sp>
      <p:graphicFrame>
        <p:nvGraphicFramePr>
          <p:cNvPr id="2" name="Table 1">
            <a:extLst>
              <a:ext uri="{FF2B5EF4-FFF2-40B4-BE49-F238E27FC236}">
                <a16:creationId xmlns:a16="http://schemas.microsoft.com/office/drawing/2014/main" id="{BBD5E200-9FDB-E652-5337-0E273A870E52}"/>
              </a:ext>
            </a:extLst>
          </p:cNvPr>
          <p:cNvGraphicFramePr>
            <a:graphicFrameLocks noGrp="1"/>
          </p:cNvGraphicFramePr>
          <p:nvPr>
            <p:extLst>
              <p:ext uri="{D42A27DB-BD31-4B8C-83A1-F6EECF244321}">
                <p14:modId xmlns:p14="http://schemas.microsoft.com/office/powerpoint/2010/main" val="4073187698"/>
              </p:ext>
            </p:extLst>
          </p:nvPr>
        </p:nvGraphicFramePr>
        <p:xfrm>
          <a:off x="1944547" y="1311288"/>
          <a:ext cx="9547776" cy="4987468"/>
        </p:xfrm>
        <a:graphic>
          <a:graphicData uri="http://schemas.openxmlformats.org/drawingml/2006/table">
            <a:tbl>
              <a:tblPr>
                <a:tableStyleId>{BC89EF96-8CEA-46FF-86C4-4CE0E7609802}</a:tableStyleId>
              </a:tblPr>
              <a:tblGrid>
                <a:gridCol w="2579290">
                  <a:extLst>
                    <a:ext uri="{9D8B030D-6E8A-4147-A177-3AD203B41FA5}">
                      <a16:colId xmlns:a16="http://schemas.microsoft.com/office/drawing/2014/main" val="2569537809"/>
                    </a:ext>
                  </a:extLst>
                </a:gridCol>
                <a:gridCol w="6968486">
                  <a:extLst>
                    <a:ext uri="{9D8B030D-6E8A-4147-A177-3AD203B41FA5}">
                      <a16:colId xmlns:a16="http://schemas.microsoft.com/office/drawing/2014/main" val="2028853839"/>
                    </a:ext>
                  </a:extLst>
                </a:gridCol>
              </a:tblGrid>
              <a:tr h="376917">
                <a:tc>
                  <a:txBody>
                    <a:bodyPr/>
                    <a:lstStyle/>
                    <a:p>
                      <a:pPr algn="l" fontAlgn="ctr"/>
                      <a:r>
                        <a:rPr lang="en-US" sz="2400" b="1" u="none" strike="noStrike" dirty="0">
                          <a:effectLst/>
                        </a:rPr>
                        <a:t>Relevant APS</a:t>
                      </a:r>
                      <a:endParaRPr lang="en-US" sz="2400" b="1"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2400" b="1" u="none" strike="noStrike" dirty="0">
                          <a:effectLst/>
                        </a:rPr>
                        <a:t>Aspects Covered</a:t>
                      </a:r>
                      <a:endParaRPr lang="en-US" sz="2400" b="1" i="0" u="none" strike="noStrike" dirty="0">
                        <a:solidFill>
                          <a:srgbClr val="000000"/>
                        </a:solidFill>
                        <a:effectLst/>
                        <a:latin typeface="Aptos Narrow" panose="020B0004020202020204" pitchFamily="34" charset="0"/>
                      </a:endParaRP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62875746"/>
                  </a:ext>
                </a:extLst>
              </a:tr>
              <a:tr h="2017521">
                <a:tc>
                  <a:txBody>
                    <a:bodyPr/>
                    <a:lstStyle/>
                    <a:p>
                      <a:pPr marL="0" algn="l" defTabSz="914400" rtl="0" eaLnBrk="1" fontAlgn="ctr" latinLnBrk="0" hangingPunct="1"/>
                      <a:r>
                        <a:rPr lang="en-US" sz="2000" u="none" strike="noStrike" kern="1200" dirty="0">
                          <a:solidFill>
                            <a:schemeClr val="tx1"/>
                          </a:solidFill>
                          <a:effectLst/>
                          <a:latin typeface="+mn-lt"/>
                          <a:ea typeface="+mn-ea"/>
                          <a:cs typeface="+mn-cs"/>
                        </a:rPr>
                        <a:t>APS 1</a:t>
                      </a: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5FBFF"/>
                    </a:solidFill>
                  </a:tcPr>
                </a:tc>
                <a:tc>
                  <a:txBody>
                    <a:bodyPr/>
                    <a:lstStyle/>
                    <a:p>
                      <a:pPr marL="0" algn="l" defTabSz="914400" rtl="0" eaLnBrk="1" fontAlgn="ctr" latinLnBrk="0" hangingPunct="1"/>
                      <a:r>
                        <a:rPr lang="en-US" sz="2000" u="none" strike="noStrike" kern="1200" dirty="0">
                          <a:solidFill>
                            <a:schemeClr val="tx1"/>
                          </a:solidFill>
                          <a:effectLst/>
                          <a:latin typeface="+mn-lt"/>
                          <a:ea typeface="+mn-ea"/>
                          <a:cs typeface="+mn-cs"/>
                        </a:rPr>
                        <a:t>Appointed Actuary to consider</a:t>
                      </a:r>
                      <a:br>
                        <a:rPr lang="en-US" sz="2000" u="none" strike="noStrike" kern="1200" dirty="0">
                          <a:solidFill>
                            <a:schemeClr val="tx1"/>
                          </a:solidFill>
                          <a:effectLst/>
                          <a:latin typeface="+mn-lt"/>
                          <a:ea typeface="+mn-ea"/>
                          <a:cs typeface="+mn-cs"/>
                        </a:rPr>
                      </a:br>
                      <a:r>
                        <a:rPr lang="en-US" sz="2000" u="none" strike="noStrike" kern="1200" dirty="0">
                          <a:solidFill>
                            <a:schemeClr val="tx1"/>
                          </a:solidFill>
                          <a:effectLst/>
                          <a:latin typeface="+mn-lt"/>
                          <a:ea typeface="+mn-ea"/>
                          <a:cs typeface="+mn-cs"/>
                        </a:rPr>
                        <a:t>-Financial condition  </a:t>
                      </a:r>
                      <a:br>
                        <a:rPr lang="en-US" sz="2000" u="none" strike="noStrike" kern="1200" dirty="0">
                          <a:solidFill>
                            <a:schemeClr val="tx1"/>
                          </a:solidFill>
                          <a:effectLst/>
                          <a:latin typeface="+mn-lt"/>
                          <a:ea typeface="+mn-ea"/>
                          <a:cs typeface="+mn-cs"/>
                        </a:rPr>
                      </a:br>
                      <a:r>
                        <a:rPr lang="en-US" sz="2000" u="none" strike="noStrike" kern="1200" dirty="0" smtClean="0">
                          <a:solidFill>
                            <a:schemeClr val="tx1"/>
                          </a:solidFill>
                          <a:effectLst/>
                          <a:latin typeface="+mn-lt"/>
                          <a:ea typeface="+mn-ea"/>
                          <a:cs typeface="+mn-cs"/>
                        </a:rPr>
                        <a:t>-Reasonableness of Premium</a:t>
                      </a:r>
                      <a:r>
                        <a:rPr lang="en-US" sz="2000" u="none" strike="noStrike" kern="1200" baseline="0" dirty="0" smtClean="0">
                          <a:solidFill>
                            <a:schemeClr val="tx1"/>
                          </a:solidFill>
                          <a:effectLst/>
                          <a:latin typeface="+mn-lt"/>
                          <a:ea typeface="+mn-ea"/>
                          <a:cs typeface="+mn-cs"/>
                        </a:rPr>
                        <a:t> Rates</a:t>
                      </a:r>
                      <a:r>
                        <a:rPr lang="en-US" sz="2000" u="none" strike="noStrike" kern="1200" dirty="0">
                          <a:solidFill>
                            <a:schemeClr val="tx1"/>
                          </a:solidFill>
                          <a:effectLst/>
                          <a:latin typeface="+mn-lt"/>
                          <a:ea typeface="+mn-ea"/>
                          <a:cs typeface="+mn-cs"/>
                        </a:rPr>
                        <a:t/>
                      </a:r>
                      <a:br>
                        <a:rPr lang="en-US" sz="2000" u="none" strike="noStrike" kern="1200" dirty="0">
                          <a:solidFill>
                            <a:schemeClr val="tx1"/>
                          </a:solidFill>
                          <a:effectLst/>
                          <a:latin typeface="+mn-lt"/>
                          <a:ea typeface="+mn-ea"/>
                          <a:cs typeface="+mn-cs"/>
                        </a:rPr>
                      </a:br>
                      <a:r>
                        <a:rPr lang="en-US" sz="2000" u="none" strike="noStrike" kern="1200" dirty="0">
                          <a:solidFill>
                            <a:schemeClr val="tx1"/>
                          </a:solidFill>
                          <a:effectLst/>
                          <a:latin typeface="+mn-lt"/>
                          <a:ea typeface="+mn-ea"/>
                          <a:cs typeface="+mn-cs"/>
                        </a:rPr>
                        <a:t>-Valuation </a:t>
                      </a:r>
                      <a:r>
                        <a:rPr lang="en-US" sz="2000" u="none" strike="noStrike" kern="1200" dirty="0" smtClean="0">
                          <a:solidFill>
                            <a:schemeClr val="tx1"/>
                          </a:solidFill>
                          <a:effectLst/>
                          <a:latin typeface="+mn-lt"/>
                          <a:ea typeface="+mn-ea"/>
                          <a:cs typeface="+mn-cs"/>
                        </a:rPr>
                        <a:t>Methodology &amp;</a:t>
                      </a:r>
                      <a:r>
                        <a:rPr lang="en-US" sz="2000" u="none" strike="noStrike" kern="1200" baseline="0" dirty="0" smtClean="0">
                          <a:solidFill>
                            <a:schemeClr val="tx1"/>
                          </a:solidFill>
                          <a:effectLst/>
                          <a:latin typeface="+mn-lt"/>
                          <a:ea typeface="+mn-ea"/>
                          <a:cs typeface="+mn-cs"/>
                        </a:rPr>
                        <a:t> Parameters</a:t>
                      </a:r>
                      <a:r>
                        <a:rPr lang="en-US" sz="2000" u="none" strike="noStrike" kern="1200" dirty="0">
                          <a:solidFill>
                            <a:schemeClr val="tx1"/>
                          </a:solidFill>
                          <a:effectLst/>
                          <a:latin typeface="+mn-lt"/>
                          <a:ea typeface="+mn-ea"/>
                          <a:cs typeface="+mn-cs"/>
                        </a:rPr>
                        <a:t/>
                      </a:r>
                      <a:br>
                        <a:rPr lang="en-US" sz="2000" u="none" strike="noStrike" kern="1200" dirty="0">
                          <a:solidFill>
                            <a:schemeClr val="tx1"/>
                          </a:solidFill>
                          <a:effectLst/>
                          <a:latin typeface="+mn-lt"/>
                          <a:ea typeface="+mn-ea"/>
                          <a:cs typeface="+mn-cs"/>
                        </a:rPr>
                      </a:br>
                      <a:r>
                        <a:rPr lang="en-US" sz="2000" u="none" strike="noStrike" kern="1200" dirty="0">
                          <a:solidFill>
                            <a:schemeClr val="tx1"/>
                          </a:solidFill>
                          <a:effectLst/>
                          <a:latin typeface="+mn-lt"/>
                          <a:ea typeface="+mn-ea"/>
                          <a:cs typeface="+mn-cs"/>
                        </a:rPr>
                        <a:t>-Financial Soundness</a:t>
                      </a:r>
                      <a:br>
                        <a:rPr lang="en-US" sz="2000" u="none" strike="noStrike" kern="1200" dirty="0">
                          <a:solidFill>
                            <a:schemeClr val="tx1"/>
                          </a:solidFill>
                          <a:effectLst/>
                          <a:latin typeface="+mn-lt"/>
                          <a:ea typeface="+mn-ea"/>
                          <a:cs typeface="+mn-cs"/>
                        </a:rPr>
                      </a:br>
                      <a:r>
                        <a:rPr lang="en-US" sz="2000" u="none" strike="noStrike" kern="1200" dirty="0">
                          <a:solidFill>
                            <a:schemeClr val="tx1"/>
                          </a:solidFill>
                          <a:effectLst/>
                          <a:latin typeface="+mn-lt"/>
                          <a:ea typeface="+mn-ea"/>
                          <a:cs typeface="+mn-cs"/>
                        </a:rPr>
                        <a:t>-Policyholder Reasonable Expectation (PRE)</a:t>
                      </a:r>
                    </a:p>
                  </a:txBody>
                  <a:tcPr marL="7620" marR="7620" marT="7620" marB="0" anchor="ctr">
                    <a:lnL w="12700" cmpd="sng">
                      <a:noFill/>
                    </a:lnL>
                    <a:lnR w="12700" cmpd="sng">
                      <a:noFill/>
                    </a:lnR>
                    <a:lnT w="12700" cap="flat" cmpd="sng" algn="ctr">
                      <a:solidFill>
                        <a:srgbClr val="0070C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5FBFF"/>
                    </a:solidFill>
                  </a:tcPr>
                </a:tc>
                <a:extLst>
                  <a:ext uri="{0D108BD9-81ED-4DB2-BD59-A6C34878D82A}">
                    <a16:rowId xmlns:a16="http://schemas.microsoft.com/office/drawing/2014/main" val="1186022146"/>
                  </a:ext>
                </a:extLst>
              </a:tr>
              <a:tr h="930755">
                <a:tc>
                  <a:txBody>
                    <a:bodyPr/>
                    <a:lstStyle/>
                    <a:p>
                      <a:pPr marL="0" algn="l" defTabSz="914400" rtl="0" eaLnBrk="1" fontAlgn="ctr" latinLnBrk="0" hangingPunct="1"/>
                      <a:r>
                        <a:rPr lang="en-US" sz="2000" u="none" strike="noStrike" kern="1200" dirty="0">
                          <a:solidFill>
                            <a:schemeClr val="tx1"/>
                          </a:solidFill>
                          <a:effectLst/>
                          <a:latin typeface="+mn-lt"/>
                          <a:ea typeface="+mn-ea"/>
                          <a:cs typeface="+mn-cs"/>
                        </a:rPr>
                        <a:t>APS 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algn="l" defTabSz="914400" rtl="0" eaLnBrk="1" fontAlgn="ctr" latinLnBrk="0" hangingPunct="1"/>
                      <a:r>
                        <a:rPr lang="en-US" sz="2000" u="none" strike="noStrike" kern="1200" dirty="0">
                          <a:solidFill>
                            <a:schemeClr val="tx1"/>
                          </a:solidFill>
                          <a:effectLst/>
                          <a:latin typeface="+mn-lt"/>
                          <a:ea typeface="+mn-ea"/>
                          <a:cs typeface="+mn-cs"/>
                        </a:rPr>
                        <a:t>Guidance on</a:t>
                      </a:r>
                      <a:br>
                        <a:rPr lang="en-US" sz="2000" u="none" strike="noStrike" kern="1200" dirty="0">
                          <a:solidFill>
                            <a:schemeClr val="tx1"/>
                          </a:solidFill>
                          <a:effectLst/>
                          <a:latin typeface="+mn-lt"/>
                          <a:ea typeface="+mn-ea"/>
                          <a:cs typeface="+mn-cs"/>
                        </a:rPr>
                      </a:br>
                      <a:r>
                        <a:rPr lang="en-US" sz="2000" u="none" strike="noStrike" kern="1200" dirty="0">
                          <a:solidFill>
                            <a:schemeClr val="tx1"/>
                          </a:solidFill>
                          <a:effectLst/>
                          <a:latin typeface="+mn-lt"/>
                          <a:ea typeface="+mn-ea"/>
                          <a:cs typeface="+mn-cs"/>
                        </a:rPr>
                        <a:t>- Use of Prudent Assumptions</a:t>
                      </a:r>
                      <a:br>
                        <a:rPr lang="en-US" sz="2000" u="none" strike="noStrike" kern="1200" dirty="0">
                          <a:solidFill>
                            <a:schemeClr val="tx1"/>
                          </a:solidFill>
                          <a:effectLst/>
                          <a:latin typeface="+mn-lt"/>
                          <a:ea typeface="+mn-ea"/>
                          <a:cs typeface="+mn-cs"/>
                        </a:rPr>
                      </a:br>
                      <a:r>
                        <a:rPr lang="en-US" sz="2000" u="none" strike="noStrike" kern="1200" dirty="0">
                          <a:solidFill>
                            <a:schemeClr val="tx1"/>
                          </a:solidFill>
                          <a:effectLst/>
                          <a:latin typeface="+mn-lt"/>
                          <a:ea typeface="+mn-ea"/>
                          <a:cs typeface="+mn-cs"/>
                        </a:rPr>
                        <a:t>- Timely </a:t>
                      </a:r>
                      <a:r>
                        <a:rPr lang="en-US" sz="2000" u="none" strike="noStrike" kern="1200" dirty="0" smtClean="0">
                          <a:solidFill>
                            <a:schemeClr val="tx1"/>
                          </a:solidFill>
                          <a:effectLst/>
                          <a:latin typeface="+mn-lt"/>
                          <a:ea typeface="+mn-ea"/>
                          <a:cs typeface="+mn-cs"/>
                        </a:rPr>
                        <a:t>disclosures about Financial Viability</a:t>
                      </a:r>
                      <a:endParaRPr lang="en-US" sz="2000" u="none" strike="noStrike" kern="1200" dirty="0">
                        <a:solidFill>
                          <a:schemeClr val="tx1"/>
                        </a:solidFill>
                        <a:effectLst/>
                        <a:latin typeface="+mn-lt"/>
                        <a:ea typeface="+mn-ea"/>
                        <a:cs typeface="+mn-cs"/>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71702319"/>
                  </a:ext>
                </a:extLst>
              </a:tr>
              <a:tr h="930755">
                <a:tc>
                  <a:txBody>
                    <a:bodyPr/>
                    <a:lstStyle/>
                    <a:p>
                      <a:pPr marL="0" algn="l" defTabSz="914400" rtl="0" eaLnBrk="1" fontAlgn="ctr" latinLnBrk="0" hangingPunct="1"/>
                      <a:r>
                        <a:rPr lang="en-US" sz="2000" u="none" strike="noStrike" kern="1200" dirty="0">
                          <a:solidFill>
                            <a:schemeClr val="tx1"/>
                          </a:solidFill>
                          <a:effectLst/>
                          <a:latin typeface="+mn-lt"/>
                          <a:ea typeface="+mn-ea"/>
                          <a:cs typeface="+mn-cs"/>
                        </a:rPr>
                        <a:t>APS 3</a:t>
                      </a:r>
                    </a:p>
                  </a:txBody>
                  <a:tcPr marL="7620" marR="7620" marT="762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FBFF"/>
                    </a:solidFill>
                  </a:tcPr>
                </a:tc>
                <a:tc>
                  <a:txBody>
                    <a:bodyPr/>
                    <a:lstStyle/>
                    <a:p>
                      <a:pPr marL="0" algn="l" defTabSz="914400" rtl="0" eaLnBrk="1" fontAlgn="ctr" latinLnBrk="0" hangingPunct="1"/>
                      <a:r>
                        <a:rPr lang="en-US" sz="2000" u="none" strike="noStrike" kern="1200" dirty="0">
                          <a:solidFill>
                            <a:schemeClr val="tx1"/>
                          </a:solidFill>
                          <a:effectLst/>
                          <a:latin typeface="+mn-lt"/>
                          <a:ea typeface="+mn-ea"/>
                          <a:cs typeface="+mn-cs"/>
                        </a:rPr>
                        <a:t>Financial Conditions Report </a:t>
                      </a:r>
                      <a:br>
                        <a:rPr lang="en-US" sz="2000" u="none" strike="noStrike" kern="1200" dirty="0">
                          <a:solidFill>
                            <a:schemeClr val="tx1"/>
                          </a:solidFill>
                          <a:effectLst/>
                          <a:latin typeface="+mn-lt"/>
                          <a:ea typeface="+mn-ea"/>
                          <a:cs typeface="+mn-cs"/>
                        </a:rPr>
                      </a:br>
                      <a:r>
                        <a:rPr lang="en-US" sz="2000" u="none" strike="noStrike" kern="1200" dirty="0">
                          <a:solidFill>
                            <a:schemeClr val="tx1"/>
                          </a:solidFill>
                          <a:effectLst/>
                          <a:latin typeface="+mn-lt"/>
                          <a:ea typeface="+mn-ea"/>
                          <a:cs typeface="+mn-cs"/>
                        </a:rPr>
                        <a:t>- Assessment of Financial position</a:t>
                      </a:r>
                      <a:br>
                        <a:rPr lang="en-US" sz="2000" u="none" strike="noStrike" kern="1200" dirty="0">
                          <a:solidFill>
                            <a:schemeClr val="tx1"/>
                          </a:solidFill>
                          <a:effectLst/>
                          <a:latin typeface="+mn-lt"/>
                          <a:ea typeface="+mn-ea"/>
                          <a:cs typeface="+mn-cs"/>
                        </a:rPr>
                      </a:br>
                      <a:r>
                        <a:rPr lang="en-US" sz="2000" u="none" strike="noStrike" kern="1200" dirty="0">
                          <a:solidFill>
                            <a:schemeClr val="tx1"/>
                          </a:solidFill>
                          <a:effectLst/>
                          <a:latin typeface="+mn-lt"/>
                          <a:ea typeface="+mn-ea"/>
                          <a:cs typeface="+mn-cs"/>
                        </a:rPr>
                        <a:t>- Anticipated future difficulties and impact</a:t>
                      </a:r>
                    </a:p>
                  </a:txBody>
                  <a:tcPr marL="7620" marR="7620" marT="762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FBFF"/>
                    </a:solidFill>
                  </a:tcPr>
                </a:tc>
                <a:extLst>
                  <a:ext uri="{0D108BD9-81ED-4DB2-BD59-A6C34878D82A}">
                    <a16:rowId xmlns:a16="http://schemas.microsoft.com/office/drawing/2014/main" val="3975875720"/>
                  </a:ext>
                </a:extLst>
              </a:tr>
              <a:tr h="365760">
                <a:tc>
                  <a:txBody>
                    <a:bodyPr/>
                    <a:lstStyle/>
                    <a:p>
                      <a:pPr marL="0" algn="l" defTabSz="914400" rtl="0" eaLnBrk="1" fontAlgn="ctr" latinLnBrk="0" hangingPunct="1"/>
                      <a:r>
                        <a:rPr lang="en-US" sz="2000" u="none" strike="noStrike" kern="1200" dirty="0">
                          <a:solidFill>
                            <a:schemeClr val="tx1"/>
                          </a:solidFill>
                          <a:effectLst/>
                          <a:latin typeface="+mn-lt"/>
                          <a:ea typeface="+mn-ea"/>
                          <a:cs typeface="+mn-cs"/>
                        </a:rPr>
                        <a:t>APS7 </a:t>
                      </a:r>
                    </a:p>
                  </a:txBody>
                  <a:tcPr marL="7620" marR="7620" marT="762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ctr" latinLnBrk="0" hangingPunct="1"/>
                      <a:r>
                        <a:rPr lang="en-US" sz="2000" u="none" strike="noStrike" kern="1200" dirty="0">
                          <a:solidFill>
                            <a:schemeClr val="tx1"/>
                          </a:solidFill>
                          <a:effectLst/>
                          <a:latin typeface="+mn-lt"/>
                          <a:ea typeface="+mn-ea"/>
                          <a:cs typeface="+mn-cs"/>
                        </a:rPr>
                        <a:t>Principles on determining Margin For Adverse Deviation</a:t>
                      </a:r>
                    </a:p>
                  </a:txBody>
                  <a:tcPr marL="7620" marR="7620" marT="762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33770178"/>
                  </a:ext>
                </a:extLst>
              </a:tr>
              <a:tr h="365760">
                <a:tc>
                  <a:txBody>
                    <a:bodyPr/>
                    <a:lstStyle/>
                    <a:p>
                      <a:pPr marL="0" algn="l" defTabSz="914400" rtl="0" eaLnBrk="1" fontAlgn="ctr" latinLnBrk="0" hangingPunct="1"/>
                      <a:r>
                        <a:rPr lang="en-US" sz="2000" u="none" strike="noStrike" kern="1200" dirty="0">
                          <a:solidFill>
                            <a:schemeClr val="tx1"/>
                          </a:solidFill>
                          <a:effectLst/>
                          <a:latin typeface="+mn-lt"/>
                          <a:ea typeface="+mn-ea"/>
                          <a:cs typeface="+mn-cs"/>
                        </a:rPr>
                        <a:t>APS10</a:t>
                      </a:r>
                    </a:p>
                  </a:txBody>
                  <a:tcPr marL="7620" marR="7620" marT="7620" marB="0" anchor="ctr">
                    <a:lnL w="12700" cmpd="sng">
                      <a:noFill/>
                    </a:lnL>
                    <a:lnR w="12700" cmpd="sng">
                      <a:noFill/>
                    </a:lnR>
                    <a:lnT w="12700" cmpd="sng">
                      <a:noFill/>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rgbClr val="F5FBFF"/>
                    </a:solidFill>
                  </a:tcPr>
                </a:tc>
                <a:tc>
                  <a:txBody>
                    <a:bodyPr/>
                    <a:lstStyle/>
                    <a:p>
                      <a:pPr marL="0" algn="l" defTabSz="914400" rtl="0" eaLnBrk="1" fontAlgn="ctr" latinLnBrk="0" hangingPunct="1"/>
                      <a:r>
                        <a:rPr lang="en-US" sz="2000" u="none" strike="noStrike" kern="1200" dirty="0">
                          <a:solidFill>
                            <a:schemeClr val="tx1"/>
                          </a:solidFill>
                          <a:effectLst/>
                          <a:latin typeface="+mn-lt"/>
                          <a:ea typeface="+mn-ea"/>
                          <a:cs typeface="+mn-cs"/>
                        </a:rPr>
                        <a:t>Determination of </a:t>
                      </a:r>
                      <a:r>
                        <a:rPr lang="en-US" sz="2000" u="none" strike="noStrike" kern="1200" dirty="0" smtClean="0">
                          <a:solidFill>
                            <a:schemeClr val="tx1"/>
                          </a:solidFill>
                          <a:effectLst/>
                          <a:latin typeface="+mn-lt"/>
                          <a:ea typeface="+mn-ea"/>
                          <a:cs typeface="+mn-cs"/>
                        </a:rPr>
                        <a:t>Indian</a:t>
                      </a:r>
                      <a:r>
                        <a:rPr lang="en-US" sz="2000" u="none" strike="noStrike" kern="1200" baseline="0" dirty="0" smtClean="0">
                          <a:solidFill>
                            <a:schemeClr val="tx1"/>
                          </a:solidFill>
                          <a:effectLst/>
                          <a:latin typeface="+mn-lt"/>
                          <a:ea typeface="+mn-ea"/>
                          <a:cs typeface="+mn-cs"/>
                        </a:rPr>
                        <a:t> </a:t>
                      </a:r>
                      <a:r>
                        <a:rPr lang="en-US" sz="2000" u="none" strike="noStrike" kern="1200" dirty="0" smtClean="0">
                          <a:solidFill>
                            <a:schemeClr val="tx1"/>
                          </a:solidFill>
                          <a:effectLst/>
                          <a:latin typeface="+mn-lt"/>
                          <a:ea typeface="+mn-ea"/>
                          <a:cs typeface="+mn-cs"/>
                        </a:rPr>
                        <a:t>Embedded </a:t>
                      </a:r>
                      <a:r>
                        <a:rPr lang="en-US" sz="2000" u="none" strike="noStrike" kern="1200" dirty="0">
                          <a:solidFill>
                            <a:schemeClr val="tx1"/>
                          </a:solidFill>
                          <a:effectLst/>
                          <a:latin typeface="+mn-lt"/>
                          <a:ea typeface="+mn-ea"/>
                          <a:cs typeface="+mn-cs"/>
                        </a:rPr>
                        <a:t>Value </a:t>
                      </a:r>
                    </a:p>
                  </a:txBody>
                  <a:tcPr marL="7620" marR="7620" marT="7620" marB="0" anchor="ctr">
                    <a:lnL w="12700" cmpd="sng">
                      <a:noFill/>
                    </a:lnL>
                    <a:lnR w="12700" cmpd="sng">
                      <a:noFill/>
                    </a:lnR>
                    <a:lnT w="12700" cmpd="sng">
                      <a:noFill/>
                    </a:lnT>
                    <a:lnB w="12700" cap="flat" cmpd="sng" algn="ctr">
                      <a:solidFill>
                        <a:srgbClr val="0070C0"/>
                      </a:solidFill>
                      <a:prstDash val="solid"/>
                      <a:round/>
                      <a:headEnd type="none" w="med" len="med"/>
                      <a:tailEnd type="none" w="med" len="med"/>
                    </a:lnB>
                    <a:lnTlToBr w="12700" cmpd="sng">
                      <a:noFill/>
                      <a:prstDash val="solid"/>
                    </a:lnTlToBr>
                    <a:lnBlToTr w="12700" cmpd="sng">
                      <a:noFill/>
                      <a:prstDash val="solid"/>
                    </a:lnBlToTr>
                    <a:solidFill>
                      <a:srgbClr val="F5FBFF"/>
                    </a:solidFill>
                  </a:tcPr>
                </a:tc>
                <a:extLst>
                  <a:ext uri="{0D108BD9-81ED-4DB2-BD59-A6C34878D82A}">
                    <a16:rowId xmlns:a16="http://schemas.microsoft.com/office/drawing/2014/main" val="3234370551"/>
                  </a:ext>
                </a:extLst>
              </a:tr>
            </a:tbl>
          </a:graphicData>
        </a:graphic>
      </p:graphicFrame>
    </p:spTree>
    <p:extLst>
      <p:ext uri="{BB962C8B-B14F-4D97-AF65-F5344CB8AC3E}">
        <p14:creationId xmlns:p14="http://schemas.microsoft.com/office/powerpoint/2010/main" val="33605653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a:extLst>
            <a:ext uri="{FF2B5EF4-FFF2-40B4-BE49-F238E27FC236}">
              <a16:creationId xmlns:a16="http://schemas.microsoft.com/office/drawing/2014/main" id="{4CB48D91-DFFF-ADFC-7AF9-6C7792416DB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217A7DE-73BB-8040-3D46-A479B774AD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72800" y="152400"/>
            <a:ext cx="1085347" cy="1093347"/>
          </a:xfrm>
          <a:prstGeom prst="rect">
            <a:avLst/>
          </a:prstGeom>
          <a:blipFill dpi="0" rotWithShape="1">
            <a:blip r:embed="rId6"/>
            <a:srcRect/>
            <a:stretch>
              <a:fillRect/>
            </a:stretch>
          </a:blipFill>
        </p:spPr>
      </p:pic>
      <p:sp>
        <p:nvSpPr>
          <p:cNvPr id="5" name="Footer Placeholder 4">
            <a:extLst>
              <a:ext uri="{FF2B5EF4-FFF2-40B4-BE49-F238E27FC236}">
                <a16:creationId xmlns:a16="http://schemas.microsoft.com/office/drawing/2014/main" id="{30C98DAE-4841-424B-02D4-2E67489AEDD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rPr>
              <a:t>www.actuariesindia.org</a:t>
            </a:r>
          </a:p>
        </p:txBody>
      </p:sp>
      <p:grpSp>
        <p:nvGrpSpPr>
          <p:cNvPr id="6" name="Group 5"/>
          <p:cNvGrpSpPr/>
          <p:nvPr/>
        </p:nvGrpSpPr>
        <p:grpSpPr>
          <a:xfrm>
            <a:off x="2328637" y="1393389"/>
            <a:ext cx="8644163" cy="4800584"/>
            <a:chOff x="580945" y="1824821"/>
            <a:chExt cx="9117241" cy="5151996"/>
          </a:xfrm>
        </p:grpSpPr>
        <p:grpSp>
          <p:nvGrpSpPr>
            <p:cNvPr id="7" name="Group 26"/>
            <p:cNvGrpSpPr/>
            <p:nvPr/>
          </p:nvGrpSpPr>
          <p:grpSpPr>
            <a:xfrm>
              <a:off x="580945" y="2949228"/>
              <a:ext cx="7601632" cy="4027589"/>
              <a:chOff x="580945" y="2949228"/>
              <a:chExt cx="7601632" cy="4027589"/>
            </a:xfrm>
          </p:grpSpPr>
          <p:grpSp>
            <p:nvGrpSpPr>
              <p:cNvPr id="13" name="Group 25"/>
              <p:cNvGrpSpPr/>
              <p:nvPr/>
            </p:nvGrpSpPr>
            <p:grpSpPr>
              <a:xfrm>
                <a:off x="580945" y="2949228"/>
                <a:ext cx="7601632" cy="4027589"/>
                <a:chOff x="580945" y="2949228"/>
                <a:chExt cx="7601632" cy="4027589"/>
              </a:xfrm>
            </p:grpSpPr>
            <p:sp>
              <p:nvSpPr>
                <p:cNvPr id="15" name="Freeform 3"/>
                <p:cNvSpPr>
                  <a:spLocks/>
                </p:cNvSpPr>
                <p:nvPr/>
              </p:nvSpPr>
              <p:spPr bwMode="auto">
                <a:xfrm>
                  <a:off x="2725337" y="2949228"/>
                  <a:ext cx="3603090" cy="1583402"/>
                </a:xfrm>
                <a:custGeom>
                  <a:avLst/>
                  <a:gdLst>
                    <a:gd name="T0" fmla="*/ 0 w 1699"/>
                    <a:gd name="T1" fmla="*/ 563 h 716"/>
                    <a:gd name="T2" fmla="*/ 1031 w 1699"/>
                    <a:gd name="T3" fmla="*/ 563 h 716"/>
                    <a:gd name="T4" fmla="*/ 1195 w 1699"/>
                    <a:gd name="T5" fmla="*/ 715 h 716"/>
                    <a:gd name="T6" fmla="*/ 1222 w 1699"/>
                    <a:gd name="T7" fmla="*/ 680 h 716"/>
                    <a:gd name="T8" fmla="*/ 1251 w 1699"/>
                    <a:gd name="T9" fmla="*/ 648 h 716"/>
                    <a:gd name="T10" fmla="*/ 1283 w 1699"/>
                    <a:gd name="T11" fmla="*/ 617 h 716"/>
                    <a:gd name="T12" fmla="*/ 1317 w 1699"/>
                    <a:gd name="T13" fmla="*/ 590 h 716"/>
                    <a:gd name="T14" fmla="*/ 1351 w 1699"/>
                    <a:gd name="T15" fmla="*/ 568 h 716"/>
                    <a:gd name="T16" fmla="*/ 1386 w 1699"/>
                    <a:gd name="T17" fmla="*/ 550 h 716"/>
                    <a:gd name="T18" fmla="*/ 1425 w 1699"/>
                    <a:gd name="T19" fmla="*/ 535 h 716"/>
                    <a:gd name="T20" fmla="*/ 1463 w 1699"/>
                    <a:gd name="T21" fmla="*/ 523 h 716"/>
                    <a:gd name="T22" fmla="*/ 1503 w 1699"/>
                    <a:gd name="T23" fmla="*/ 514 h 716"/>
                    <a:gd name="T24" fmla="*/ 1527 w 1699"/>
                    <a:gd name="T25" fmla="*/ 660 h 716"/>
                    <a:gd name="T26" fmla="*/ 1698 w 1699"/>
                    <a:gd name="T27" fmla="*/ 307 h 716"/>
                    <a:gd name="T28" fmla="*/ 1441 w 1699"/>
                    <a:gd name="T29" fmla="*/ 0 h 716"/>
                    <a:gd name="T30" fmla="*/ 1442 w 1699"/>
                    <a:gd name="T31" fmla="*/ 127 h 716"/>
                    <a:gd name="T32" fmla="*/ 0 w 1699"/>
                    <a:gd name="T33" fmla="*/ 127 h 716"/>
                    <a:gd name="T34" fmla="*/ 0 w 1699"/>
                    <a:gd name="T35" fmla="*/ 563 h 7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9"/>
                    <a:gd name="T55" fmla="*/ 0 h 716"/>
                    <a:gd name="T56" fmla="*/ 1699 w 1699"/>
                    <a:gd name="T57" fmla="*/ 716 h 7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9" h="716">
                      <a:moveTo>
                        <a:pt x="0" y="563"/>
                      </a:moveTo>
                      <a:lnTo>
                        <a:pt x="1031" y="563"/>
                      </a:lnTo>
                      <a:lnTo>
                        <a:pt x="1195" y="715"/>
                      </a:lnTo>
                      <a:lnTo>
                        <a:pt x="1222" y="680"/>
                      </a:lnTo>
                      <a:lnTo>
                        <a:pt x="1251" y="648"/>
                      </a:lnTo>
                      <a:lnTo>
                        <a:pt x="1283" y="617"/>
                      </a:lnTo>
                      <a:lnTo>
                        <a:pt x="1317" y="590"/>
                      </a:lnTo>
                      <a:lnTo>
                        <a:pt x="1351" y="568"/>
                      </a:lnTo>
                      <a:lnTo>
                        <a:pt x="1386" y="550"/>
                      </a:lnTo>
                      <a:lnTo>
                        <a:pt x="1425" y="535"/>
                      </a:lnTo>
                      <a:lnTo>
                        <a:pt x="1463" y="523"/>
                      </a:lnTo>
                      <a:lnTo>
                        <a:pt x="1503" y="514"/>
                      </a:lnTo>
                      <a:lnTo>
                        <a:pt x="1527" y="660"/>
                      </a:lnTo>
                      <a:lnTo>
                        <a:pt x="1698" y="307"/>
                      </a:lnTo>
                      <a:lnTo>
                        <a:pt x="1441" y="0"/>
                      </a:lnTo>
                      <a:lnTo>
                        <a:pt x="1442" y="127"/>
                      </a:lnTo>
                      <a:lnTo>
                        <a:pt x="0" y="127"/>
                      </a:lnTo>
                      <a:lnTo>
                        <a:pt x="0" y="563"/>
                      </a:lnTo>
                    </a:path>
                  </a:pathLst>
                </a:custGeom>
                <a:solidFill>
                  <a:srgbClr val="002060"/>
                </a:solidFill>
                <a:ln w="6350" cap="rnd" cmpd="sng">
                  <a:solidFill>
                    <a:srgbClr val="C0C0C0"/>
                  </a:solidFill>
                  <a:prstDash val="solid"/>
                  <a:round/>
                  <a:headEnd/>
                  <a:tailEnd/>
                </a:ln>
              </p:spPr>
              <p:txBody>
                <a:bodyPr lIns="91211" tIns="45606" rIns="91211" bIns="45606"/>
                <a:lstStyle/>
                <a:p>
                  <a:pPr>
                    <a:spcAft>
                      <a:spcPct val="40000"/>
                    </a:spcAft>
                    <a:buClr>
                      <a:srgbClr val="000000"/>
                    </a:buClr>
                    <a:buSzPct val="75000"/>
                    <a:defRPr/>
                  </a:pPr>
                  <a:endParaRPr lang="en-GB" sz="1000" b="1" kern="0" dirty="0">
                    <a:solidFill>
                      <a:srgbClr val="000000"/>
                    </a:solidFill>
                    <a:latin typeface="Arial" panose="020B0604020202020204" pitchFamily="34" charset="0"/>
                    <a:cs typeface="Arial" panose="020B0604020202020204" pitchFamily="34" charset="0"/>
                  </a:endParaRPr>
                </a:p>
              </p:txBody>
            </p:sp>
            <p:sp>
              <p:nvSpPr>
                <p:cNvPr id="16" name="Freeform 4"/>
                <p:cNvSpPr>
                  <a:spLocks/>
                </p:cNvSpPr>
                <p:nvPr/>
              </p:nvSpPr>
              <p:spPr bwMode="auto">
                <a:xfrm>
                  <a:off x="6058593" y="3212862"/>
                  <a:ext cx="1812657" cy="1384882"/>
                </a:xfrm>
                <a:custGeom>
                  <a:avLst/>
                  <a:gdLst>
                    <a:gd name="T0" fmla="*/ 190 w 855"/>
                    <a:gd name="T1" fmla="*/ 625 h 627"/>
                    <a:gd name="T2" fmla="*/ 647 w 855"/>
                    <a:gd name="T3" fmla="*/ 626 h 627"/>
                    <a:gd name="T4" fmla="*/ 720 w 855"/>
                    <a:gd name="T5" fmla="*/ 512 h 627"/>
                    <a:gd name="T6" fmla="*/ 788 w 855"/>
                    <a:gd name="T7" fmla="*/ 398 h 627"/>
                    <a:gd name="T8" fmla="*/ 854 w 855"/>
                    <a:gd name="T9" fmla="*/ 279 h 627"/>
                    <a:gd name="T10" fmla="*/ 717 w 855"/>
                    <a:gd name="T11" fmla="*/ 351 h 627"/>
                    <a:gd name="T12" fmla="*/ 682 w 855"/>
                    <a:gd name="T13" fmla="*/ 307 h 627"/>
                    <a:gd name="T14" fmla="*/ 645 w 855"/>
                    <a:gd name="T15" fmla="*/ 264 h 627"/>
                    <a:gd name="T16" fmla="*/ 603 w 855"/>
                    <a:gd name="T17" fmla="*/ 224 h 627"/>
                    <a:gd name="T18" fmla="*/ 558 w 855"/>
                    <a:gd name="T19" fmla="*/ 187 h 627"/>
                    <a:gd name="T20" fmla="*/ 511 w 855"/>
                    <a:gd name="T21" fmla="*/ 153 h 627"/>
                    <a:gd name="T22" fmla="*/ 460 w 855"/>
                    <a:gd name="T23" fmla="*/ 122 h 627"/>
                    <a:gd name="T24" fmla="*/ 408 w 855"/>
                    <a:gd name="T25" fmla="*/ 94 h 627"/>
                    <a:gd name="T26" fmla="*/ 354 w 855"/>
                    <a:gd name="T27" fmla="*/ 69 h 627"/>
                    <a:gd name="T28" fmla="*/ 298 w 855"/>
                    <a:gd name="T29" fmla="*/ 49 h 627"/>
                    <a:gd name="T30" fmla="*/ 240 w 855"/>
                    <a:gd name="T31" fmla="*/ 31 h 627"/>
                    <a:gd name="T32" fmla="*/ 182 w 855"/>
                    <a:gd name="T33" fmla="*/ 17 h 627"/>
                    <a:gd name="T34" fmla="*/ 122 w 855"/>
                    <a:gd name="T35" fmla="*/ 7 h 627"/>
                    <a:gd name="T36" fmla="*/ 61 w 855"/>
                    <a:gd name="T37" fmla="*/ 1 h 627"/>
                    <a:gd name="T38" fmla="*/ 0 w 855"/>
                    <a:gd name="T39" fmla="*/ 0 h 627"/>
                    <a:gd name="T40" fmla="*/ 162 w 855"/>
                    <a:gd name="T41" fmla="*/ 181 h 627"/>
                    <a:gd name="T42" fmla="*/ 62 w 855"/>
                    <a:gd name="T43" fmla="*/ 392 h 627"/>
                    <a:gd name="T44" fmla="*/ 103 w 855"/>
                    <a:gd name="T45" fmla="*/ 399 h 627"/>
                    <a:gd name="T46" fmla="*/ 143 w 855"/>
                    <a:gd name="T47" fmla="*/ 411 h 627"/>
                    <a:gd name="T48" fmla="*/ 182 w 855"/>
                    <a:gd name="T49" fmla="*/ 426 h 627"/>
                    <a:gd name="T50" fmla="*/ 218 w 855"/>
                    <a:gd name="T51" fmla="*/ 444 h 627"/>
                    <a:gd name="T52" fmla="*/ 253 w 855"/>
                    <a:gd name="T53" fmla="*/ 466 h 627"/>
                    <a:gd name="T54" fmla="*/ 285 w 855"/>
                    <a:gd name="T55" fmla="*/ 490 h 627"/>
                    <a:gd name="T56" fmla="*/ 315 w 855"/>
                    <a:gd name="T57" fmla="*/ 516 h 627"/>
                    <a:gd name="T58" fmla="*/ 343 w 855"/>
                    <a:gd name="T59" fmla="*/ 545 h 627"/>
                    <a:gd name="T60" fmla="*/ 190 w 855"/>
                    <a:gd name="T61" fmla="*/ 625 h 62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55"/>
                    <a:gd name="T94" fmla="*/ 0 h 627"/>
                    <a:gd name="T95" fmla="*/ 855 w 855"/>
                    <a:gd name="T96" fmla="*/ 627 h 62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55" h="627">
                      <a:moveTo>
                        <a:pt x="190" y="625"/>
                      </a:moveTo>
                      <a:lnTo>
                        <a:pt x="647" y="626"/>
                      </a:lnTo>
                      <a:lnTo>
                        <a:pt x="720" y="512"/>
                      </a:lnTo>
                      <a:lnTo>
                        <a:pt x="788" y="398"/>
                      </a:lnTo>
                      <a:lnTo>
                        <a:pt x="854" y="279"/>
                      </a:lnTo>
                      <a:lnTo>
                        <a:pt x="717" y="351"/>
                      </a:lnTo>
                      <a:lnTo>
                        <a:pt x="682" y="307"/>
                      </a:lnTo>
                      <a:lnTo>
                        <a:pt x="645" y="264"/>
                      </a:lnTo>
                      <a:lnTo>
                        <a:pt x="603" y="224"/>
                      </a:lnTo>
                      <a:lnTo>
                        <a:pt x="558" y="187"/>
                      </a:lnTo>
                      <a:lnTo>
                        <a:pt x="511" y="153"/>
                      </a:lnTo>
                      <a:lnTo>
                        <a:pt x="460" y="122"/>
                      </a:lnTo>
                      <a:lnTo>
                        <a:pt x="408" y="94"/>
                      </a:lnTo>
                      <a:lnTo>
                        <a:pt x="354" y="69"/>
                      </a:lnTo>
                      <a:lnTo>
                        <a:pt x="298" y="49"/>
                      </a:lnTo>
                      <a:lnTo>
                        <a:pt x="240" y="31"/>
                      </a:lnTo>
                      <a:lnTo>
                        <a:pt x="182" y="17"/>
                      </a:lnTo>
                      <a:lnTo>
                        <a:pt x="122" y="7"/>
                      </a:lnTo>
                      <a:lnTo>
                        <a:pt x="61" y="1"/>
                      </a:lnTo>
                      <a:lnTo>
                        <a:pt x="0" y="0"/>
                      </a:lnTo>
                      <a:lnTo>
                        <a:pt x="162" y="181"/>
                      </a:lnTo>
                      <a:lnTo>
                        <a:pt x="62" y="392"/>
                      </a:lnTo>
                      <a:lnTo>
                        <a:pt x="103" y="399"/>
                      </a:lnTo>
                      <a:lnTo>
                        <a:pt x="143" y="411"/>
                      </a:lnTo>
                      <a:lnTo>
                        <a:pt x="182" y="426"/>
                      </a:lnTo>
                      <a:lnTo>
                        <a:pt x="218" y="444"/>
                      </a:lnTo>
                      <a:lnTo>
                        <a:pt x="253" y="466"/>
                      </a:lnTo>
                      <a:lnTo>
                        <a:pt x="285" y="490"/>
                      </a:lnTo>
                      <a:lnTo>
                        <a:pt x="315" y="516"/>
                      </a:lnTo>
                      <a:lnTo>
                        <a:pt x="343" y="545"/>
                      </a:lnTo>
                      <a:lnTo>
                        <a:pt x="190" y="625"/>
                      </a:lnTo>
                    </a:path>
                  </a:pathLst>
                </a:custGeom>
                <a:solidFill>
                  <a:srgbClr val="002060"/>
                </a:solidFill>
                <a:ln w="6350" cap="rnd" cmpd="sng">
                  <a:solidFill>
                    <a:srgbClr val="C0C0C0"/>
                  </a:solidFill>
                  <a:prstDash val="solid"/>
                  <a:round/>
                  <a:headEnd/>
                  <a:tailEnd/>
                </a:ln>
              </p:spPr>
              <p:txBody>
                <a:bodyPr lIns="91211" tIns="45606" rIns="91211" bIns="45606"/>
                <a:lstStyle/>
                <a:p>
                  <a:pPr>
                    <a:spcAft>
                      <a:spcPct val="40000"/>
                    </a:spcAft>
                    <a:buClr>
                      <a:srgbClr val="000000"/>
                    </a:buClr>
                    <a:buSzPct val="75000"/>
                    <a:defRPr/>
                  </a:pPr>
                  <a:endParaRPr lang="en-GB" sz="1000" b="1" kern="0" dirty="0">
                    <a:solidFill>
                      <a:srgbClr val="000000"/>
                    </a:solidFill>
                    <a:latin typeface="Arial" panose="020B0604020202020204" pitchFamily="34" charset="0"/>
                    <a:cs typeface="Arial" panose="020B0604020202020204" pitchFamily="34" charset="0"/>
                  </a:endParaRPr>
                </a:p>
              </p:txBody>
            </p:sp>
            <p:sp>
              <p:nvSpPr>
                <p:cNvPr id="17" name="Freeform 5"/>
                <p:cNvSpPr>
                  <a:spLocks/>
                </p:cNvSpPr>
                <p:nvPr/>
              </p:nvSpPr>
              <p:spPr bwMode="auto">
                <a:xfrm>
                  <a:off x="6574448" y="4218363"/>
                  <a:ext cx="1390444" cy="1664398"/>
                </a:xfrm>
                <a:custGeom>
                  <a:avLst/>
                  <a:gdLst>
                    <a:gd name="T0" fmla="*/ 202 w 656"/>
                    <a:gd name="T1" fmla="*/ 752 h 753"/>
                    <a:gd name="T2" fmla="*/ 655 w 656"/>
                    <a:gd name="T3" fmla="*/ 744 h 753"/>
                    <a:gd name="T4" fmla="*/ 514 w 656"/>
                    <a:gd name="T5" fmla="*/ 671 h 753"/>
                    <a:gd name="T6" fmla="*/ 541 w 656"/>
                    <a:gd name="T7" fmla="*/ 623 h 753"/>
                    <a:gd name="T8" fmla="*/ 564 w 656"/>
                    <a:gd name="T9" fmla="*/ 573 h 753"/>
                    <a:gd name="T10" fmla="*/ 584 w 656"/>
                    <a:gd name="T11" fmla="*/ 523 h 753"/>
                    <a:gd name="T12" fmla="*/ 596 w 656"/>
                    <a:gd name="T13" fmla="*/ 470 h 753"/>
                    <a:gd name="T14" fmla="*/ 608 w 656"/>
                    <a:gd name="T15" fmla="*/ 417 h 753"/>
                    <a:gd name="T16" fmla="*/ 614 w 656"/>
                    <a:gd name="T17" fmla="*/ 364 h 753"/>
                    <a:gd name="T18" fmla="*/ 616 w 656"/>
                    <a:gd name="T19" fmla="*/ 311 h 753"/>
                    <a:gd name="T20" fmla="*/ 614 w 656"/>
                    <a:gd name="T21" fmla="*/ 257 h 753"/>
                    <a:gd name="T22" fmla="*/ 607 w 656"/>
                    <a:gd name="T23" fmla="*/ 204 h 753"/>
                    <a:gd name="T24" fmla="*/ 596 w 656"/>
                    <a:gd name="T25" fmla="*/ 151 h 753"/>
                    <a:gd name="T26" fmla="*/ 582 w 656"/>
                    <a:gd name="T27" fmla="*/ 99 h 753"/>
                    <a:gd name="T28" fmla="*/ 562 w 656"/>
                    <a:gd name="T29" fmla="*/ 49 h 753"/>
                    <a:gd name="T30" fmla="*/ 539 w 656"/>
                    <a:gd name="T31" fmla="*/ 0 h 753"/>
                    <a:gd name="T32" fmla="*/ 419 w 656"/>
                    <a:gd name="T33" fmla="*/ 193 h 753"/>
                    <a:gd name="T34" fmla="*/ 160 w 656"/>
                    <a:gd name="T35" fmla="*/ 189 h 753"/>
                    <a:gd name="T36" fmla="*/ 171 w 656"/>
                    <a:gd name="T37" fmla="*/ 224 h 753"/>
                    <a:gd name="T38" fmla="*/ 178 w 656"/>
                    <a:gd name="T39" fmla="*/ 261 h 753"/>
                    <a:gd name="T40" fmla="*/ 181 w 656"/>
                    <a:gd name="T41" fmla="*/ 298 h 753"/>
                    <a:gd name="T42" fmla="*/ 180 w 656"/>
                    <a:gd name="T43" fmla="*/ 335 h 753"/>
                    <a:gd name="T44" fmla="*/ 176 w 656"/>
                    <a:gd name="T45" fmla="*/ 372 h 753"/>
                    <a:gd name="T46" fmla="*/ 167 w 656"/>
                    <a:gd name="T47" fmla="*/ 408 h 753"/>
                    <a:gd name="T48" fmla="*/ 156 w 656"/>
                    <a:gd name="T49" fmla="*/ 444 h 753"/>
                    <a:gd name="T50" fmla="*/ 139 w 656"/>
                    <a:gd name="T51" fmla="*/ 477 h 753"/>
                    <a:gd name="T52" fmla="*/ 0 w 656"/>
                    <a:gd name="T53" fmla="*/ 409 h 753"/>
                    <a:gd name="T54" fmla="*/ 202 w 656"/>
                    <a:gd name="T55" fmla="*/ 752 h 75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56"/>
                    <a:gd name="T85" fmla="*/ 0 h 753"/>
                    <a:gd name="T86" fmla="*/ 656 w 656"/>
                    <a:gd name="T87" fmla="*/ 753 h 75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56" h="753">
                      <a:moveTo>
                        <a:pt x="202" y="752"/>
                      </a:moveTo>
                      <a:lnTo>
                        <a:pt x="655" y="744"/>
                      </a:lnTo>
                      <a:lnTo>
                        <a:pt x="514" y="671"/>
                      </a:lnTo>
                      <a:lnTo>
                        <a:pt x="541" y="623"/>
                      </a:lnTo>
                      <a:lnTo>
                        <a:pt x="564" y="573"/>
                      </a:lnTo>
                      <a:lnTo>
                        <a:pt x="584" y="523"/>
                      </a:lnTo>
                      <a:lnTo>
                        <a:pt x="596" y="470"/>
                      </a:lnTo>
                      <a:lnTo>
                        <a:pt x="608" y="417"/>
                      </a:lnTo>
                      <a:lnTo>
                        <a:pt x="614" y="364"/>
                      </a:lnTo>
                      <a:lnTo>
                        <a:pt x="616" y="311"/>
                      </a:lnTo>
                      <a:lnTo>
                        <a:pt x="614" y="257"/>
                      </a:lnTo>
                      <a:lnTo>
                        <a:pt x="607" y="204"/>
                      </a:lnTo>
                      <a:lnTo>
                        <a:pt x="596" y="151"/>
                      </a:lnTo>
                      <a:lnTo>
                        <a:pt x="582" y="99"/>
                      </a:lnTo>
                      <a:lnTo>
                        <a:pt x="562" y="49"/>
                      </a:lnTo>
                      <a:lnTo>
                        <a:pt x="539" y="0"/>
                      </a:lnTo>
                      <a:lnTo>
                        <a:pt x="419" y="193"/>
                      </a:lnTo>
                      <a:lnTo>
                        <a:pt x="160" y="189"/>
                      </a:lnTo>
                      <a:lnTo>
                        <a:pt x="171" y="224"/>
                      </a:lnTo>
                      <a:lnTo>
                        <a:pt x="178" y="261"/>
                      </a:lnTo>
                      <a:lnTo>
                        <a:pt x="181" y="298"/>
                      </a:lnTo>
                      <a:lnTo>
                        <a:pt x="180" y="335"/>
                      </a:lnTo>
                      <a:lnTo>
                        <a:pt x="176" y="372"/>
                      </a:lnTo>
                      <a:lnTo>
                        <a:pt x="167" y="408"/>
                      </a:lnTo>
                      <a:lnTo>
                        <a:pt x="156" y="444"/>
                      </a:lnTo>
                      <a:lnTo>
                        <a:pt x="139" y="477"/>
                      </a:lnTo>
                      <a:lnTo>
                        <a:pt x="0" y="409"/>
                      </a:lnTo>
                      <a:lnTo>
                        <a:pt x="202" y="752"/>
                      </a:lnTo>
                    </a:path>
                  </a:pathLst>
                </a:custGeom>
                <a:solidFill>
                  <a:srgbClr val="002060"/>
                </a:solidFill>
                <a:ln w="6350" cap="rnd" cmpd="sng">
                  <a:solidFill>
                    <a:srgbClr val="C0C0C0"/>
                  </a:solidFill>
                  <a:prstDash val="solid"/>
                  <a:round/>
                  <a:headEnd/>
                  <a:tailEnd/>
                </a:ln>
              </p:spPr>
              <p:txBody>
                <a:bodyPr lIns="91211" tIns="45606" rIns="91211" bIns="45606"/>
                <a:lstStyle/>
                <a:p>
                  <a:pPr>
                    <a:spcAft>
                      <a:spcPct val="40000"/>
                    </a:spcAft>
                    <a:buClr>
                      <a:srgbClr val="000000"/>
                    </a:buClr>
                    <a:buSzPct val="75000"/>
                    <a:defRPr/>
                  </a:pPr>
                  <a:endParaRPr lang="en-GB" sz="1000" b="1" kern="0" dirty="0">
                    <a:solidFill>
                      <a:srgbClr val="000000"/>
                    </a:solidFill>
                    <a:latin typeface="Arial" panose="020B0604020202020204" pitchFamily="34" charset="0"/>
                    <a:cs typeface="Arial" panose="020B0604020202020204" pitchFamily="34" charset="0"/>
                  </a:endParaRPr>
                </a:p>
              </p:txBody>
            </p:sp>
            <p:sp>
              <p:nvSpPr>
                <p:cNvPr id="18" name="Freeform 6"/>
                <p:cNvSpPr>
                  <a:spLocks/>
                </p:cNvSpPr>
                <p:nvPr/>
              </p:nvSpPr>
              <p:spPr bwMode="auto">
                <a:xfrm>
                  <a:off x="5698279" y="5452177"/>
                  <a:ext cx="1825355" cy="1524640"/>
                </a:xfrm>
                <a:custGeom>
                  <a:avLst/>
                  <a:gdLst>
                    <a:gd name="T0" fmla="*/ 0 w 860"/>
                    <a:gd name="T1" fmla="*/ 344 h 690"/>
                    <a:gd name="T2" fmla="*/ 215 w 860"/>
                    <a:gd name="T3" fmla="*/ 689 h 690"/>
                    <a:gd name="T4" fmla="*/ 215 w 860"/>
                    <a:gd name="T5" fmla="*/ 531 h 690"/>
                    <a:gd name="T6" fmla="*/ 272 w 860"/>
                    <a:gd name="T7" fmla="*/ 526 h 690"/>
                    <a:gd name="T8" fmla="*/ 330 w 860"/>
                    <a:gd name="T9" fmla="*/ 517 h 690"/>
                    <a:gd name="T10" fmla="*/ 387 w 860"/>
                    <a:gd name="T11" fmla="*/ 506 h 690"/>
                    <a:gd name="T12" fmla="*/ 442 w 860"/>
                    <a:gd name="T13" fmla="*/ 491 h 690"/>
                    <a:gd name="T14" fmla="*/ 496 w 860"/>
                    <a:gd name="T15" fmla="*/ 472 h 690"/>
                    <a:gd name="T16" fmla="*/ 549 w 860"/>
                    <a:gd name="T17" fmla="*/ 451 h 690"/>
                    <a:gd name="T18" fmla="*/ 599 w 860"/>
                    <a:gd name="T19" fmla="*/ 426 h 690"/>
                    <a:gd name="T20" fmla="*/ 650 w 860"/>
                    <a:gd name="T21" fmla="*/ 399 h 690"/>
                    <a:gd name="T22" fmla="*/ 695 w 860"/>
                    <a:gd name="T23" fmla="*/ 367 h 690"/>
                    <a:gd name="T24" fmla="*/ 741 w 860"/>
                    <a:gd name="T25" fmla="*/ 334 h 690"/>
                    <a:gd name="T26" fmla="*/ 783 w 860"/>
                    <a:gd name="T27" fmla="*/ 297 h 690"/>
                    <a:gd name="T28" fmla="*/ 823 w 860"/>
                    <a:gd name="T29" fmla="*/ 257 h 690"/>
                    <a:gd name="T30" fmla="*/ 859 w 860"/>
                    <a:gd name="T31" fmla="*/ 217 h 690"/>
                    <a:gd name="T32" fmla="*/ 598 w 860"/>
                    <a:gd name="T33" fmla="*/ 229 h 690"/>
                    <a:gd name="T34" fmla="*/ 480 w 860"/>
                    <a:gd name="T35" fmla="*/ 23 h 690"/>
                    <a:gd name="T36" fmla="*/ 456 w 860"/>
                    <a:gd name="T37" fmla="*/ 44 h 690"/>
                    <a:gd name="T38" fmla="*/ 429 w 860"/>
                    <a:gd name="T39" fmla="*/ 64 h 690"/>
                    <a:gd name="T40" fmla="*/ 397 w 860"/>
                    <a:gd name="T41" fmla="*/ 83 h 690"/>
                    <a:gd name="T42" fmla="*/ 364 w 860"/>
                    <a:gd name="T43" fmla="*/ 102 h 690"/>
                    <a:gd name="T44" fmla="*/ 328 w 860"/>
                    <a:gd name="T45" fmla="*/ 116 h 690"/>
                    <a:gd name="T46" fmla="*/ 292 w 860"/>
                    <a:gd name="T47" fmla="*/ 128 h 690"/>
                    <a:gd name="T48" fmla="*/ 255 w 860"/>
                    <a:gd name="T49" fmla="*/ 137 h 690"/>
                    <a:gd name="T50" fmla="*/ 215 w 860"/>
                    <a:gd name="T51" fmla="*/ 143 h 690"/>
                    <a:gd name="T52" fmla="*/ 215 w 860"/>
                    <a:gd name="T53" fmla="*/ 0 h 690"/>
                    <a:gd name="T54" fmla="*/ 0 w 860"/>
                    <a:gd name="T55" fmla="*/ 344 h 6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60"/>
                    <a:gd name="T85" fmla="*/ 0 h 690"/>
                    <a:gd name="T86" fmla="*/ 860 w 860"/>
                    <a:gd name="T87" fmla="*/ 690 h 6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60" h="690">
                      <a:moveTo>
                        <a:pt x="0" y="344"/>
                      </a:moveTo>
                      <a:lnTo>
                        <a:pt x="215" y="689"/>
                      </a:lnTo>
                      <a:lnTo>
                        <a:pt x="215" y="531"/>
                      </a:lnTo>
                      <a:lnTo>
                        <a:pt x="272" y="526"/>
                      </a:lnTo>
                      <a:lnTo>
                        <a:pt x="330" y="517"/>
                      </a:lnTo>
                      <a:lnTo>
                        <a:pt x="387" y="506"/>
                      </a:lnTo>
                      <a:lnTo>
                        <a:pt x="442" y="491"/>
                      </a:lnTo>
                      <a:lnTo>
                        <a:pt x="496" y="472"/>
                      </a:lnTo>
                      <a:lnTo>
                        <a:pt x="549" y="451"/>
                      </a:lnTo>
                      <a:lnTo>
                        <a:pt x="599" y="426"/>
                      </a:lnTo>
                      <a:lnTo>
                        <a:pt x="650" y="399"/>
                      </a:lnTo>
                      <a:lnTo>
                        <a:pt x="695" y="367"/>
                      </a:lnTo>
                      <a:lnTo>
                        <a:pt x="741" y="334"/>
                      </a:lnTo>
                      <a:lnTo>
                        <a:pt x="783" y="297"/>
                      </a:lnTo>
                      <a:lnTo>
                        <a:pt x="823" y="257"/>
                      </a:lnTo>
                      <a:lnTo>
                        <a:pt x="859" y="217"/>
                      </a:lnTo>
                      <a:lnTo>
                        <a:pt x="598" y="229"/>
                      </a:lnTo>
                      <a:lnTo>
                        <a:pt x="480" y="23"/>
                      </a:lnTo>
                      <a:lnTo>
                        <a:pt x="456" y="44"/>
                      </a:lnTo>
                      <a:lnTo>
                        <a:pt x="429" y="64"/>
                      </a:lnTo>
                      <a:lnTo>
                        <a:pt x="397" y="83"/>
                      </a:lnTo>
                      <a:lnTo>
                        <a:pt x="364" y="102"/>
                      </a:lnTo>
                      <a:lnTo>
                        <a:pt x="328" y="116"/>
                      </a:lnTo>
                      <a:lnTo>
                        <a:pt x="292" y="128"/>
                      </a:lnTo>
                      <a:lnTo>
                        <a:pt x="255" y="137"/>
                      </a:lnTo>
                      <a:lnTo>
                        <a:pt x="215" y="143"/>
                      </a:lnTo>
                      <a:lnTo>
                        <a:pt x="215" y="0"/>
                      </a:lnTo>
                      <a:lnTo>
                        <a:pt x="0" y="344"/>
                      </a:lnTo>
                    </a:path>
                  </a:pathLst>
                </a:custGeom>
                <a:solidFill>
                  <a:srgbClr val="002060"/>
                </a:solidFill>
                <a:ln w="6350" cap="rnd" cmpd="sng">
                  <a:solidFill>
                    <a:srgbClr val="C0C0C0"/>
                  </a:solidFill>
                  <a:prstDash val="solid"/>
                  <a:round/>
                  <a:headEnd/>
                  <a:tailEnd/>
                </a:ln>
              </p:spPr>
              <p:txBody>
                <a:bodyPr lIns="91211" tIns="45606" rIns="91211" bIns="45606"/>
                <a:lstStyle/>
                <a:p>
                  <a:pPr>
                    <a:spcAft>
                      <a:spcPct val="40000"/>
                    </a:spcAft>
                    <a:buClr>
                      <a:srgbClr val="000000"/>
                    </a:buClr>
                    <a:buSzPct val="75000"/>
                    <a:defRPr/>
                  </a:pPr>
                  <a:endParaRPr lang="en-GB" sz="1000" b="1" kern="0" dirty="0">
                    <a:solidFill>
                      <a:srgbClr val="000000"/>
                    </a:solidFill>
                    <a:latin typeface="Arial" panose="020B0604020202020204" pitchFamily="34" charset="0"/>
                    <a:cs typeface="Arial" panose="020B0604020202020204" pitchFamily="34" charset="0"/>
                  </a:endParaRPr>
                </a:p>
              </p:txBody>
            </p:sp>
            <p:sp>
              <p:nvSpPr>
                <p:cNvPr id="19" name="Freeform 7"/>
                <p:cNvSpPr>
                  <a:spLocks/>
                </p:cNvSpPr>
                <p:nvPr/>
              </p:nvSpPr>
              <p:spPr bwMode="auto">
                <a:xfrm>
                  <a:off x="4158633" y="5263203"/>
                  <a:ext cx="1730118" cy="1362647"/>
                </a:xfrm>
                <a:custGeom>
                  <a:avLst/>
                  <a:gdLst>
                    <a:gd name="T0" fmla="*/ 286 w 816"/>
                    <a:gd name="T1" fmla="*/ 0 h 616"/>
                    <a:gd name="T2" fmla="*/ 0 w 816"/>
                    <a:gd name="T3" fmla="*/ 310 h 616"/>
                    <a:gd name="T4" fmla="*/ 159 w 816"/>
                    <a:gd name="T5" fmla="*/ 257 h 616"/>
                    <a:gd name="T6" fmla="*/ 193 w 816"/>
                    <a:gd name="T7" fmla="*/ 303 h 616"/>
                    <a:gd name="T8" fmla="*/ 232 w 816"/>
                    <a:gd name="T9" fmla="*/ 345 h 616"/>
                    <a:gd name="T10" fmla="*/ 272 w 816"/>
                    <a:gd name="T11" fmla="*/ 385 h 616"/>
                    <a:gd name="T12" fmla="*/ 315 w 816"/>
                    <a:gd name="T13" fmla="*/ 422 h 616"/>
                    <a:gd name="T14" fmla="*/ 362 w 816"/>
                    <a:gd name="T15" fmla="*/ 457 h 616"/>
                    <a:gd name="T16" fmla="*/ 411 w 816"/>
                    <a:gd name="T17" fmla="*/ 488 h 616"/>
                    <a:gd name="T18" fmla="*/ 463 w 816"/>
                    <a:gd name="T19" fmla="*/ 517 h 616"/>
                    <a:gd name="T20" fmla="*/ 515 w 816"/>
                    <a:gd name="T21" fmla="*/ 542 h 616"/>
                    <a:gd name="T22" fmla="*/ 572 w 816"/>
                    <a:gd name="T23" fmla="*/ 564 h 616"/>
                    <a:gd name="T24" fmla="*/ 628 w 816"/>
                    <a:gd name="T25" fmla="*/ 582 h 616"/>
                    <a:gd name="T26" fmla="*/ 688 w 816"/>
                    <a:gd name="T27" fmla="*/ 597 h 616"/>
                    <a:gd name="T28" fmla="*/ 746 w 816"/>
                    <a:gd name="T29" fmla="*/ 607 h 616"/>
                    <a:gd name="T30" fmla="*/ 806 w 816"/>
                    <a:gd name="T31" fmla="*/ 615 h 616"/>
                    <a:gd name="T32" fmla="*/ 689 w 816"/>
                    <a:gd name="T33" fmla="*/ 435 h 616"/>
                    <a:gd name="T34" fmla="*/ 815 w 816"/>
                    <a:gd name="T35" fmla="*/ 225 h 616"/>
                    <a:gd name="T36" fmla="*/ 772 w 816"/>
                    <a:gd name="T37" fmla="*/ 217 h 616"/>
                    <a:gd name="T38" fmla="*/ 731 w 816"/>
                    <a:gd name="T39" fmla="*/ 205 h 616"/>
                    <a:gd name="T40" fmla="*/ 690 w 816"/>
                    <a:gd name="T41" fmla="*/ 188 h 616"/>
                    <a:gd name="T42" fmla="*/ 653 w 816"/>
                    <a:gd name="T43" fmla="*/ 169 h 616"/>
                    <a:gd name="T44" fmla="*/ 617 w 816"/>
                    <a:gd name="T45" fmla="*/ 145 h 616"/>
                    <a:gd name="T46" fmla="*/ 585 w 816"/>
                    <a:gd name="T47" fmla="*/ 120 h 616"/>
                    <a:gd name="T48" fmla="*/ 721 w 816"/>
                    <a:gd name="T49" fmla="*/ 74 h 616"/>
                    <a:gd name="T50" fmla="*/ 286 w 816"/>
                    <a:gd name="T51" fmla="*/ 0 h 61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16"/>
                    <a:gd name="T79" fmla="*/ 0 h 616"/>
                    <a:gd name="T80" fmla="*/ 816 w 816"/>
                    <a:gd name="T81" fmla="*/ 616 h 61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16" h="616">
                      <a:moveTo>
                        <a:pt x="286" y="0"/>
                      </a:moveTo>
                      <a:lnTo>
                        <a:pt x="0" y="310"/>
                      </a:lnTo>
                      <a:lnTo>
                        <a:pt x="159" y="257"/>
                      </a:lnTo>
                      <a:lnTo>
                        <a:pt x="193" y="303"/>
                      </a:lnTo>
                      <a:lnTo>
                        <a:pt x="232" y="345"/>
                      </a:lnTo>
                      <a:lnTo>
                        <a:pt x="272" y="385"/>
                      </a:lnTo>
                      <a:lnTo>
                        <a:pt x="315" y="422"/>
                      </a:lnTo>
                      <a:lnTo>
                        <a:pt x="362" y="457"/>
                      </a:lnTo>
                      <a:lnTo>
                        <a:pt x="411" y="488"/>
                      </a:lnTo>
                      <a:lnTo>
                        <a:pt x="463" y="517"/>
                      </a:lnTo>
                      <a:lnTo>
                        <a:pt x="515" y="542"/>
                      </a:lnTo>
                      <a:lnTo>
                        <a:pt x="572" y="564"/>
                      </a:lnTo>
                      <a:lnTo>
                        <a:pt x="628" y="582"/>
                      </a:lnTo>
                      <a:lnTo>
                        <a:pt x="688" y="597"/>
                      </a:lnTo>
                      <a:lnTo>
                        <a:pt x="746" y="607"/>
                      </a:lnTo>
                      <a:lnTo>
                        <a:pt x="806" y="615"/>
                      </a:lnTo>
                      <a:lnTo>
                        <a:pt x="689" y="435"/>
                      </a:lnTo>
                      <a:lnTo>
                        <a:pt x="815" y="225"/>
                      </a:lnTo>
                      <a:lnTo>
                        <a:pt x="772" y="217"/>
                      </a:lnTo>
                      <a:lnTo>
                        <a:pt x="731" y="205"/>
                      </a:lnTo>
                      <a:lnTo>
                        <a:pt x="690" y="188"/>
                      </a:lnTo>
                      <a:lnTo>
                        <a:pt x="653" y="169"/>
                      </a:lnTo>
                      <a:lnTo>
                        <a:pt x="617" y="145"/>
                      </a:lnTo>
                      <a:lnTo>
                        <a:pt x="585" y="120"/>
                      </a:lnTo>
                      <a:lnTo>
                        <a:pt x="721" y="74"/>
                      </a:lnTo>
                      <a:lnTo>
                        <a:pt x="286" y="0"/>
                      </a:lnTo>
                    </a:path>
                  </a:pathLst>
                </a:custGeom>
                <a:solidFill>
                  <a:srgbClr val="002060"/>
                </a:solidFill>
                <a:ln w="6350" cap="rnd" cmpd="sng">
                  <a:solidFill>
                    <a:srgbClr val="C0C0C0"/>
                  </a:solidFill>
                  <a:prstDash val="solid"/>
                  <a:round/>
                  <a:headEnd/>
                  <a:tailEnd/>
                </a:ln>
              </p:spPr>
              <p:txBody>
                <a:bodyPr lIns="91211" tIns="45606" rIns="91211" bIns="45606"/>
                <a:lstStyle/>
                <a:p>
                  <a:pPr>
                    <a:spcAft>
                      <a:spcPct val="40000"/>
                    </a:spcAft>
                    <a:buClr>
                      <a:srgbClr val="000000"/>
                    </a:buClr>
                    <a:buSzPct val="75000"/>
                    <a:defRPr/>
                  </a:pPr>
                  <a:endParaRPr lang="en-GB" sz="1000" b="1" kern="0" dirty="0">
                    <a:solidFill>
                      <a:srgbClr val="000000"/>
                    </a:solidFill>
                    <a:latin typeface="Arial" panose="020B0604020202020204" pitchFamily="34" charset="0"/>
                    <a:cs typeface="Arial" panose="020B0604020202020204" pitchFamily="34" charset="0"/>
                  </a:endParaRPr>
                </a:p>
              </p:txBody>
            </p:sp>
            <p:sp>
              <p:nvSpPr>
                <p:cNvPr id="20" name="Freeform 8"/>
                <p:cNvSpPr>
                  <a:spLocks/>
                </p:cNvSpPr>
                <p:nvPr/>
              </p:nvSpPr>
              <p:spPr bwMode="auto">
                <a:xfrm>
                  <a:off x="4061811" y="4099075"/>
                  <a:ext cx="1419014" cy="1516699"/>
                </a:xfrm>
                <a:custGeom>
                  <a:avLst/>
                  <a:gdLst>
                    <a:gd name="T0" fmla="*/ 440 w 668"/>
                    <a:gd name="T1" fmla="*/ 0 h 686"/>
                    <a:gd name="T2" fmla="*/ 0 w 668"/>
                    <a:gd name="T3" fmla="*/ 0 h 686"/>
                    <a:gd name="T4" fmla="*/ 137 w 668"/>
                    <a:gd name="T5" fmla="*/ 72 h 686"/>
                    <a:gd name="T6" fmla="*/ 118 w 668"/>
                    <a:gd name="T7" fmla="*/ 121 h 686"/>
                    <a:gd name="T8" fmla="*/ 100 w 668"/>
                    <a:gd name="T9" fmla="*/ 171 h 686"/>
                    <a:gd name="T10" fmla="*/ 87 w 668"/>
                    <a:gd name="T11" fmla="*/ 223 h 686"/>
                    <a:gd name="T12" fmla="*/ 77 w 668"/>
                    <a:gd name="T13" fmla="*/ 275 h 686"/>
                    <a:gd name="T14" fmla="*/ 72 w 668"/>
                    <a:gd name="T15" fmla="*/ 327 h 686"/>
                    <a:gd name="T16" fmla="*/ 71 w 668"/>
                    <a:gd name="T17" fmla="*/ 379 h 686"/>
                    <a:gd name="T18" fmla="*/ 73 w 668"/>
                    <a:gd name="T19" fmla="*/ 431 h 686"/>
                    <a:gd name="T20" fmla="*/ 80 w 668"/>
                    <a:gd name="T21" fmla="*/ 483 h 686"/>
                    <a:gd name="T22" fmla="*/ 91 w 668"/>
                    <a:gd name="T23" fmla="*/ 536 h 686"/>
                    <a:gd name="T24" fmla="*/ 105 w 668"/>
                    <a:gd name="T25" fmla="*/ 587 h 686"/>
                    <a:gd name="T26" fmla="*/ 123 w 668"/>
                    <a:gd name="T27" fmla="*/ 636 h 686"/>
                    <a:gd name="T28" fmla="*/ 145 w 668"/>
                    <a:gd name="T29" fmla="*/ 685 h 686"/>
                    <a:gd name="T30" fmla="*/ 318 w 668"/>
                    <a:gd name="T31" fmla="*/ 498 h 686"/>
                    <a:gd name="T32" fmla="*/ 541 w 668"/>
                    <a:gd name="T33" fmla="*/ 530 h 686"/>
                    <a:gd name="T34" fmla="*/ 525 w 668"/>
                    <a:gd name="T35" fmla="*/ 494 h 686"/>
                    <a:gd name="T36" fmla="*/ 514 w 668"/>
                    <a:gd name="T37" fmla="*/ 458 h 686"/>
                    <a:gd name="T38" fmla="*/ 507 w 668"/>
                    <a:gd name="T39" fmla="*/ 420 h 686"/>
                    <a:gd name="T40" fmla="*/ 503 w 668"/>
                    <a:gd name="T41" fmla="*/ 382 h 686"/>
                    <a:gd name="T42" fmla="*/ 503 w 668"/>
                    <a:gd name="T43" fmla="*/ 343 h 686"/>
                    <a:gd name="T44" fmla="*/ 509 w 668"/>
                    <a:gd name="T45" fmla="*/ 305 h 686"/>
                    <a:gd name="T46" fmla="*/ 518 w 668"/>
                    <a:gd name="T47" fmla="*/ 268 h 686"/>
                    <a:gd name="T48" fmla="*/ 667 w 668"/>
                    <a:gd name="T49" fmla="*/ 345 h 686"/>
                    <a:gd name="T50" fmla="*/ 440 w 668"/>
                    <a:gd name="T51" fmla="*/ 0 h 6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68"/>
                    <a:gd name="T79" fmla="*/ 0 h 686"/>
                    <a:gd name="T80" fmla="*/ 668 w 668"/>
                    <a:gd name="T81" fmla="*/ 686 h 6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68" h="686">
                      <a:moveTo>
                        <a:pt x="440" y="0"/>
                      </a:moveTo>
                      <a:lnTo>
                        <a:pt x="0" y="0"/>
                      </a:lnTo>
                      <a:lnTo>
                        <a:pt x="137" y="72"/>
                      </a:lnTo>
                      <a:lnTo>
                        <a:pt x="118" y="121"/>
                      </a:lnTo>
                      <a:lnTo>
                        <a:pt x="100" y="171"/>
                      </a:lnTo>
                      <a:lnTo>
                        <a:pt x="87" y="223"/>
                      </a:lnTo>
                      <a:lnTo>
                        <a:pt x="77" y="275"/>
                      </a:lnTo>
                      <a:lnTo>
                        <a:pt x="72" y="327"/>
                      </a:lnTo>
                      <a:lnTo>
                        <a:pt x="71" y="379"/>
                      </a:lnTo>
                      <a:lnTo>
                        <a:pt x="73" y="431"/>
                      </a:lnTo>
                      <a:lnTo>
                        <a:pt x="80" y="483"/>
                      </a:lnTo>
                      <a:lnTo>
                        <a:pt x="91" y="536"/>
                      </a:lnTo>
                      <a:lnTo>
                        <a:pt x="105" y="587"/>
                      </a:lnTo>
                      <a:lnTo>
                        <a:pt x="123" y="636"/>
                      </a:lnTo>
                      <a:lnTo>
                        <a:pt x="145" y="685"/>
                      </a:lnTo>
                      <a:lnTo>
                        <a:pt x="318" y="498"/>
                      </a:lnTo>
                      <a:lnTo>
                        <a:pt x="541" y="530"/>
                      </a:lnTo>
                      <a:lnTo>
                        <a:pt x="525" y="494"/>
                      </a:lnTo>
                      <a:lnTo>
                        <a:pt x="514" y="458"/>
                      </a:lnTo>
                      <a:lnTo>
                        <a:pt x="507" y="420"/>
                      </a:lnTo>
                      <a:lnTo>
                        <a:pt x="503" y="382"/>
                      </a:lnTo>
                      <a:lnTo>
                        <a:pt x="503" y="343"/>
                      </a:lnTo>
                      <a:lnTo>
                        <a:pt x="509" y="305"/>
                      </a:lnTo>
                      <a:lnTo>
                        <a:pt x="518" y="268"/>
                      </a:lnTo>
                      <a:lnTo>
                        <a:pt x="667" y="345"/>
                      </a:lnTo>
                      <a:lnTo>
                        <a:pt x="440" y="0"/>
                      </a:lnTo>
                    </a:path>
                  </a:pathLst>
                </a:custGeom>
                <a:solidFill>
                  <a:srgbClr val="002060"/>
                </a:solidFill>
                <a:ln w="6350" cap="rnd" cmpd="sng">
                  <a:solidFill>
                    <a:srgbClr val="C0C0C0"/>
                  </a:solidFill>
                  <a:prstDash val="solid"/>
                  <a:round/>
                  <a:headEnd/>
                  <a:tailEnd/>
                </a:ln>
              </p:spPr>
              <p:txBody>
                <a:bodyPr lIns="91211" tIns="45606" rIns="91211" bIns="45606"/>
                <a:lstStyle/>
                <a:p>
                  <a:pPr>
                    <a:spcAft>
                      <a:spcPct val="40000"/>
                    </a:spcAft>
                    <a:buClr>
                      <a:srgbClr val="000000"/>
                    </a:buClr>
                    <a:buSzPct val="75000"/>
                    <a:defRPr/>
                  </a:pPr>
                  <a:endParaRPr lang="en-GB" sz="1000" b="1" kern="0" dirty="0">
                    <a:solidFill>
                      <a:srgbClr val="000000"/>
                    </a:solidFill>
                    <a:latin typeface="Arial" panose="020B0604020202020204" pitchFamily="34" charset="0"/>
                    <a:cs typeface="Arial" panose="020B0604020202020204" pitchFamily="34" charset="0"/>
                  </a:endParaRPr>
                </a:p>
              </p:txBody>
            </p:sp>
            <p:sp>
              <p:nvSpPr>
                <p:cNvPr id="21" name="Text Box 9"/>
                <p:cNvSpPr txBox="1">
                  <a:spLocks noChangeArrowheads="1"/>
                </p:cNvSpPr>
                <p:nvPr/>
              </p:nvSpPr>
              <p:spPr bwMode="auto">
                <a:xfrm>
                  <a:off x="4468945" y="5668369"/>
                  <a:ext cx="1320604" cy="282694"/>
                </a:xfrm>
                <a:prstGeom prst="rect">
                  <a:avLst/>
                </a:prstGeom>
                <a:noFill/>
                <a:ln w="6350">
                  <a:noFill/>
                  <a:miter lim="800000"/>
                  <a:headEnd/>
                  <a:tailEnd/>
                </a:ln>
              </p:spPr>
              <p:txBody>
                <a:bodyPr lIns="49660" tIns="49660" rIns="49660" bIns="49660" anchor="ctr" anchorCtr="1"/>
                <a:lstStyle/>
                <a:p>
                  <a:pPr defTabSz="992844" eaLnBrk="0" hangingPunct="0">
                    <a:defRPr/>
                  </a:pPr>
                  <a:r>
                    <a:rPr lang="en-US" altLang="zh-CN" sz="1600" b="1" kern="0" dirty="0">
                      <a:solidFill>
                        <a:srgbClr val="FFFFFF"/>
                      </a:solidFill>
                      <a:ea typeface="宋体" charset="-122"/>
                      <a:cs typeface="Arial" panose="020B0604020202020204" pitchFamily="34" charset="0"/>
                    </a:rPr>
                    <a:t>Benefit Payments </a:t>
                  </a:r>
                </a:p>
              </p:txBody>
            </p:sp>
            <p:sp>
              <p:nvSpPr>
                <p:cNvPr id="22" name="Text Box 10"/>
                <p:cNvSpPr txBox="1">
                  <a:spLocks noChangeArrowheads="1"/>
                </p:cNvSpPr>
                <p:nvPr/>
              </p:nvSpPr>
              <p:spPr bwMode="auto">
                <a:xfrm>
                  <a:off x="3014233" y="3598789"/>
                  <a:ext cx="2565019" cy="282694"/>
                </a:xfrm>
                <a:prstGeom prst="rect">
                  <a:avLst/>
                </a:prstGeom>
                <a:noFill/>
                <a:ln w="6350">
                  <a:noFill/>
                  <a:miter lim="800000"/>
                  <a:headEnd/>
                  <a:tailEnd/>
                </a:ln>
              </p:spPr>
              <p:txBody>
                <a:bodyPr lIns="49660" tIns="49660" rIns="49660" bIns="49660" anchor="ctr" anchorCtr="1"/>
                <a:lstStyle/>
                <a:p>
                  <a:pPr defTabSz="992844" eaLnBrk="0" hangingPunct="0">
                    <a:defRPr/>
                  </a:pPr>
                  <a:r>
                    <a:rPr lang="en-US" altLang="zh-CN" sz="1600" b="1" kern="0" dirty="0">
                      <a:solidFill>
                        <a:srgbClr val="FFFFFF"/>
                      </a:solidFill>
                      <a:ea typeface="宋体" charset="-122"/>
                      <a:cs typeface="Arial" panose="020B0604020202020204" pitchFamily="34" charset="0"/>
                    </a:rPr>
                    <a:t>Receipt of Premium</a:t>
                  </a:r>
                </a:p>
              </p:txBody>
            </p:sp>
            <p:sp>
              <p:nvSpPr>
                <p:cNvPr id="23" name="Text Box 11"/>
                <p:cNvSpPr txBox="1">
                  <a:spLocks noChangeArrowheads="1"/>
                </p:cNvSpPr>
                <p:nvPr/>
              </p:nvSpPr>
              <p:spPr bwMode="auto">
                <a:xfrm>
                  <a:off x="6781023" y="4642214"/>
                  <a:ext cx="1401554" cy="714675"/>
                </a:xfrm>
                <a:prstGeom prst="rect">
                  <a:avLst/>
                </a:prstGeom>
                <a:noFill/>
                <a:ln w="6350">
                  <a:noFill/>
                  <a:miter lim="800000"/>
                  <a:headEnd/>
                  <a:tailEnd/>
                </a:ln>
              </p:spPr>
              <p:txBody>
                <a:bodyPr lIns="49660" tIns="49660" rIns="49660" bIns="49660" anchor="ctr" anchorCtr="1"/>
                <a:lstStyle/>
                <a:p>
                  <a:pPr defTabSz="992844" eaLnBrk="0" hangingPunct="0">
                    <a:defRPr/>
                  </a:pPr>
                  <a:endParaRPr lang="en-US" altLang="zh-CN" sz="1400" b="1" kern="0" dirty="0">
                    <a:solidFill>
                      <a:srgbClr val="FF0000"/>
                    </a:solidFill>
                    <a:latin typeface="Arial" panose="020B0604020202020204" pitchFamily="34" charset="0"/>
                    <a:ea typeface="宋体" charset="-122"/>
                    <a:cs typeface="Arial" panose="020B0604020202020204" pitchFamily="34" charset="0"/>
                  </a:endParaRPr>
                </a:p>
              </p:txBody>
            </p:sp>
            <p:sp>
              <p:nvSpPr>
                <p:cNvPr id="24" name="Text Box 12"/>
                <p:cNvSpPr txBox="1">
                  <a:spLocks noChangeArrowheads="1"/>
                </p:cNvSpPr>
                <p:nvPr/>
              </p:nvSpPr>
              <p:spPr bwMode="auto">
                <a:xfrm>
                  <a:off x="4147464" y="4400202"/>
                  <a:ext cx="1239837" cy="394296"/>
                </a:xfrm>
                <a:prstGeom prst="rect">
                  <a:avLst/>
                </a:prstGeom>
                <a:noFill/>
                <a:ln w="6350">
                  <a:noFill/>
                  <a:miter lim="800000"/>
                  <a:headEnd/>
                  <a:tailEnd/>
                </a:ln>
              </p:spPr>
              <p:txBody>
                <a:bodyPr lIns="49660" tIns="49660" rIns="49660" bIns="49660" anchor="ctr" anchorCtr="1"/>
                <a:lstStyle/>
                <a:p>
                  <a:pPr defTabSz="992844" eaLnBrk="0" hangingPunct="0">
                    <a:defRPr/>
                  </a:pPr>
                  <a:r>
                    <a:rPr lang="en-US" altLang="zh-CN" sz="1600" b="1" kern="0" dirty="0">
                      <a:solidFill>
                        <a:srgbClr val="FFFFFF"/>
                      </a:solidFill>
                      <a:ea typeface="宋体" charset="-122"/>
                      <a:cs typeface="Arial" panose="020B0604020202020204" pitchFamily="34" charset="0"/>
                    </a:rPr>
                    <a:t>Monitoring</a:t>
                  </a:r>
                </a:p>
              </p:txBody>
            </p:sp>
            <p:sp>
              <p:nvSpPr>
                <p:cNvPr id="25" name="Text Box 13"/>
                <p:cNvSpPr txBox="1">
                  <a:spLocks noChangeArrowheads="1"/>
                </p:cNvSpPr>
                <p:nvPr/>
              </p:nvSpPr>
              <p:spPr bwMode="auto">
                <a:xfrm>
                  <a:off x="6249482" y="3830526"/>
                  <a:ext cx="1274151" cy="301982"/>
                </a:xfrm>
                <a:prstGeom prst="rect">
                  <a:avLst/>
                </a:prstGeom>
                <a:noFill/>
                <a:ln w="6350">
                  <a:noFill/>
                  <a:miter lim="800000"/>
                  <a:headEnd/>
                  <a:tailEnd/>
                </a:ln>
              </p:spPr>
              <p:txBody>
                <a:bodyPr lIns="49660" tIns="49660" rIns="49660" bIns="49660" anchor="ctr" anchorCtr="1"/>
                <a:lstStyle/>
                <a:p>
                  <a:pPr defTabSz="992844" eaLnBrk="0" hangingPunct="0">
                    <a:defRPr/>
                  </a:pPr>
                  <a:r>
                    <a:rPr lang="en-US" altLang="zh-CN" sz="1600" b="1" kern="0" dirty="0">
                      <a:solidFill>
                        <a:srgbClr val="FFFFFF"/>
                      </a:solidFill>
                      <a:ea typeface="宋体" charset="-122"/>
                      <a:cs typeface="Arial" panose="020B0604020202020204" pitchFamily="34" charset="0"/>
                    </a:rPr>
                    <a:t>Investment</a:t>
                  </a:r>
                  <a:r>
                    <a:rPr lang="en-US" altLang="zh-CN" sz="1400" b="1" kern="0" dirty="0">
                      <a:solidFill>
                        <a:srgbClr val="FFFFFF"/>
                      </a:solidFill>
                      <a:ea typeface="宋体" charset="-122"/>
                      <a:cs typeface="Arial" panose="020B0604020202020204" pitchFamily="34" charset="0"/>
                    </a:rPr>
                    <a:t> </a:t>
                  </a:r>
                </a:p>
              </p:txBody>
            </p:sp>
            <p:sp>
              <p:nvSpPr>
                <p:cNvPr id="26" name="Text Box 14"/>
                <p:cNvSpPr txBox="1">
                  <a:spLocks noChangeArrowheads="1"/>
                </p:cNvSpPr>
                <p:nvPr/>
              </p:nvSpPr>
              <p:spPr bwMode="auto">
                <a:xfrm>
                  <a:off x="5783660" y="5706206"/>
                  <a:ext cx="1398380" cy="819494"/>
                </a:xfrm>
                <a:prstGeom prst="rect">
                  <a:avLst/>
                </a:prstGeom>
                <a:noFill/>
                <a:ln w="6350">
                  <a:noFill/>
                  <a:miter lim="800000"/>
                  <a:headEnd/>
                  <a:tailEnd/>
                </a:ln>
              </p:spPr>
              <p:txBody>
                <a:bodyPr lIns="49660" tIns="49660" rIns="49660" bIns="49660" anchor="ctr" anchorCtr="1"/>
                <a:lstStyle/>
                <a:p>
                  <a:pPr defTabSz="992844" eaLnBrk="0" hangingPunct="0">
                    <a:defRPr/>
                  </a:pPr>
                  <a:r>
                    <a:rPr lang="en-US" altLang="zh-CN" sz="1600" b="1" kern="0" dirty="0">
                      <a:solidFill>
                        <a:srgbClr val="FF0000"/>
                      </a:solidFill>
                      <a:ea typeface="宋体" charset="-122"/>
                      <a:cs typeface="Arial" panose="020B0604020202020204" pitchFamily="34" charset="0"/>
                    </a:rPr>
                    <a:t>Hedging Market Risk</a:t>
                  </a:r>
                </a:p>
              </p:txBody>
            </p:sp>
            <p:sp>
              <p:nvSpPr>
                <p:cNvPr id="27" name="Text Box 16"/>
                <p:cNvSpPr txBox="1">
                  <a:spLocks noChangeArrowheads="1"/>
                </p:cNvSpPr>
                <p:nvPr/>
              </p:nvSpPr>
              <p:spPr bwMode="auto">
                <a:xfrm>
                  <a:off x="580945" y="3225568"/>
                  <a:ext cx="2099952" cy="978311"/>
                </a:xfrm>
                <a:prstGeom prst="rect">
                  <a:avLst/>
                </a:prstGeom>
                <a:solidFill>
                  <a:srgbClr val="002060"/>
                </a:solidFill>
                <a:ln w="9525">
                  <a:noFill/>
                  <a:miter lim="800000"/>
                  <a:headEnd/>
                  <a:tailEnd/>
                </a:ln>
              </p:spPr>
              <p:txBody>
                <a:bodyPr lIns="99310" tIns="49660" rIns="99310" bIns="49660" anchor="ctr"/>
                <a:lstStyle/>
                <a:p>
                  <a:pPr defTabSz="1040349">
                    <a:spcBef>
                      <a:spcPct val="50000"/>
                    </a:spcBef>
                    <a:defRPr/>
                  </a:pPr>
                  <a:r>
                    <a:rPr lang="en-US" altLang="zh-CN" sz="1600" b="1" kern="0" dirty="0">
                      <a:solidFill>
                        <a:prstClr val="white"/>
                      </a:solidFill>
                      <a:ea typeface="宋体" charset="-122"/>
                      <a:cs typeface="Arial" panose="020B0604020202020204" pitchFamily="34" charset="0"/>
                    </a:rPr>
                    <a:t>Initiation of  the contract</a:t>
                  </a:r>
                </a:p>
              </p:txBody>
            </p:sp>
          </p:grpSp>
          <p:sp>
            <p:nvSpPr>
              <p:cNvPr id="14" name="Text Box 17"/>
              <p:cNvSpPr txBox="1">
                <a:spLocks noChangeArrowheads="1"/>
              </p:cNvSpPr>
              <p:nvPr/>
            </p:nvSpPr>
            <p:spPr bwMode="auto">
              <a:xfrm>
                <a:off x="5472953" y="4675872"/>
                <a:ext cx="1392235" cy="395453"/>
              </a:xfrm>
              <a:prstGeom prst="rect">
                <a:avLst/>
              </a:prstGeom>
              <a:noFill/>
              <a:ln w="9525">
                <a:noFill/>
                <a:miter lim="800000"/>
                <a:headEnd/>
                <a:tailEnd/>
              </a:ln>
            </p:spPr>
            <p:txBody>
              <a:bodyPr lIns="99310" tIns="49660" rIns="99310" bIns="49660"/>
              <a:lstStyle/>
              <a:p>
                <a:pPr defTabSz="1040349">
                  <a:spcBef>
                    <a:spcPct val="50000"/>
                  </a:spcBef>
                  <a:defRPr/>
                </a:pPr>
                <a:r>
                  <a:rPr lang="en-US" altLang="zh-CN" sz="1600" b="1" kern="0" dirty="0">
                    <a:solidFill>
                      <a:srgbClr val="000000"/>
                    </a:solidFill>
                    <a:ea typeface="宋体" charset="-122"/>
                    <a:cs typeface="Arial" panose="020B0604020202020204" pitchFamily="34" charset="0"/>
                  </a:rPr>
                  <a:t>Investment Cycle</a:t>
                </a:r>
              </a:p>
            </p:txBody>
          </p:sp>
        </p:grpSp>
        <p:sp>
          <p:nvSpPr>
            <p:cNvPr id="8" name="AutoShape 18"/>
            <p:cNvSpPr>
              <a:spLocks noChangeArrowheads="1"/>
            </p:cNvSpPr>
            <p:nvPr/>
          </p:nvSpPr>
          <p:spPr bwMode="auto">
            <a:xfrm>
              <a:off x="585719" y="2312390"/>
              <a:ext cx="2103125" cy="674953"/>
            </a:xfrm>
            <a:prstGeom prst="wedgeRectCallout">
              <a:avLst>
                <a:gd name="adj1" fmla="val -43736"/>
                <a:gd name="adj2" fmla="val 66806"/>
              </a:avLst>
            </a:prstGeom>
            <a:noFill/>
            <a:ln w="9525">
              <a:solidFill>
                <a:srgbClr val="C0C0C0"/>
              </a:solidFill>
              <a:prstDash val="dash"/>
              <a:miter lim="800000"/>
              <a:headEnd/>
              <a:tailEnd/>
            </a:ln>
          </p:spPr>
          <p:txBody>
            <a:bodyPr lIns="99310" tIns="49660" rIns="99310" bIns="49660" anchor="ctr"/>
            <a:lstStyle/>
            <a:p>
              <a:pPr defTabSz="1040349">
                <a:defRPr/>
              </a:pPr>
              <a:r>
                <a:rPr lang="en-US" altLang="zh-CN" sz="1600" b="1" kern="0" dirty="0">
                  <a:solidFill>
                    <a:srgbClr val="000000"/>
                  </a:solidFill>
                  <a:ea typeface="宋体" charset="-122"/>
                  <a:cs typeface="Arial" panose="020B0604020202020204" pitchFamily="34" charset="0"/>
                </a:rPr>
                <a:t>Returns are guaranteed </a:t>
              </a:r>
            </a:p>
          </p:txBody>
        </p:sp>
        <p:sp>
          <p:nvSpPr>
            <p:cNvPr id="9" name="AutoShape 19"/>
            <p:cNvSpPr>
              <a:spLocks noChangeArrowheads="1"/>
            </p:cNvSpPr>
            <p:nvPr/>
          </p:nvSpPr>
          <p:spPr bwMode="auto">
            <a:xfrm>
              <a:off x="6744286" y="2312390"/>
              <a:ext cx="2225395" cy="767085"/>
            </a:xfrm>
            <a:prstGeom prst="wedgeRectCallout">
              <a:avLst>
                <a:gd name="adj1" fmla="val -34690"/>
                <a:gd name="adj2" fmla="val 88301"/>
              </a:avLst>
            </a:prstGeom>
            <a:noFill/>
            <a:ln w="9525">
              <a:solidFill>
                <a:srgbClr val="C0C0C0"/>
              </a:solidFill>
              <a:prstDash val="dash"/>
              <a:miter lim="800000"/>
              <a:headEnd/>
              <a:tailEnd/>
            </a:ln>
          </p:spPr>
          <p:txBody>
            <a:bodyPr lIns="99310" tIns="49660" rIns="99310" bIns="49660" anchor="ctr"/>
            <a:lstStyle/>
            <a:p>
              <a:pPr defTabSz="1040349">
                <a:defRPr/>
              </a:pPr>
              <a:r>
                <a:rPr lang="en-US" altLang="zh-CN" sz="1600" b="1" kern="0" dirty="0">
                  <a:solidFill>
                    <a:srgbClr val="000000"/>
                  </a:solidFill>
                  <a:ea typeface="宋体" charset="-122"/>
                  <a:cs typeface="Arial" panose="020B0604020202020204" pitchFamily="34" charset="0"/>
                </a:rPr>
                <a:t>Pooled premiums/ coupons are invested </a:t>
              </a:r>
            </a:p>
          </p:txBody>
        </p:sp>
        <p:sp>
          <p:nvSpPr>
            <p:cNvPr id="10" name="AutoShape 21"/>
            <p:cNvSpPr>
              <a:spLocks noChangeArrowheads="1"/>
            </p:cNvSpPr>
            <p:nvPr/>
          </p:nvSpPr>
          <p:spPr bwMode="auto">
            <a:xfrm>
              <a:off x="7598236" y="6020743"/>
              <a:ext cx="2099950" cy="771849"/>
            </a:xfrm>
            <a:prstGeom prst="wedgeRectCallout">
              <a:avLst>
                <a:gd name="adj1" fmla="val -78495"/>
                <a:gd name="adj2" fmla="val 4731"/>
              </a:avLst>
            </a:prstGeom>
            <a:noFill/>
            <a:ln w="9525">
              <a:solidFill>
                <a:srgbClr val="C0C0C0"/>
              </a:solidFill>
              <a:prstDash val="dash"/>
              <a:miter lim="800000"/>
              <a:headEnd/>
              <a:tailEnd/>
            </a:ln>
          </p:spPr>
          <p:txBody>
            <a:bodyPr lIns="99310" tIns="49660" rIns="99310" bIns="49660" anchor="ctr"/>
            <a:lstStyle/>
            <a:p>
              <a:pPr defTabSz="1040349">
                <a:defRPr/>
              </a:pPr>
              <a:r>
                <a:rPr lang="en-US" altLang="zh-CN" sz="1600" b="1" kern="0" dirty="0">
                  <a:solidFill>
                    <a:srgbClr val="FF0000"/>
                  </a:solidFill>
                  <a:ea typeface="宋体" charset="-122"/>
                  <a:cs typeface="Arial" panose="020B0604020202020204" pitchFamily="34" charset="0"/>
                </a:rPr>
                <a:t>Derivatives like FRA and others</a:t>
              </a:r>
            </a:p>
          </p:txBody>
        </p:sp>
        <p:sp>
          <p:nvSpPr>
            <p:cNvPr id="11" name="AutoShape 23"/>
            <p:cNvSpPr>
              <a:spLocks noChangeArrowheads="1"/>
            </p:cNvSpPr>
            <p:nvPr/>
          </p:nvSpPr>
          <p:spPr bwMode="auto">
            <a:xfrm>
              <a:off x="1693612" y="4402414"/>
              <a:ext cx="2099950" cy="860789"/>
            </a:xfrm>
            <a:prstGeom prst="wedgeRectCallout">
              <a:avLst>
                <a:gd name="adj1" fmla="val 66931"/>
                <a:gd name="adj2" fmla="val -2412"/>
              </a:avLst>
            </a:prstGeom>
            <a:noFill/>
            <a:ln w="9525">
              <a:solidFill>
                <a:srgbClr val="FF0000"/>
              </a:solidFill>
              <a:prstDash val="dash"/>
              <a:miter lim="800000"/>
              <a:headEnd/>
              <a:tailEnd/>
            </a:ln>
          </p:spPr>
          <p:txBody>
            <a:bodyPr lIns="99310" tIns="49660" rIns="99310" bIns="49660" anchor="ctr"/>
            <a:lstStyle/>
            <a:p>
              <a:pPr defTabSz="1040349">
                <a:defRPr/>
              </a:pPr>
              <a:r>
                <a:rPr lang="en-US" altLang="zh-CN" sz="1600" b="1" kern="0" dirty="0">
                  <a:solidFill>
                    <a:srgbClr val="000000"/>
                  </a:solidFill>
                  <a:ea typeface="宋体" charset="-122"/>
                  <a:cs typeface="Arial" panose="020B0604020202020204" pitchFamily="34" charset="0"/>
                </a:rPr>
                <a:t>Monitoring and rebalancing portfolio</a:t>
              </a:r>
            </a:p>
          </p:txBody>
        </p:sp>
        <p:sp>
          <p:nvSpPr>
            <p:cNvPr id="12" name="AutoShape 24"/>
            <p:cNvSpPr>
              <a:spLocks noChangeArrowheads="1"/>
            </p:cNvSpPr>
            <p:nvPr/>
          </p:nvSpPr>
          <p:spPr bwMode="auto">
            <a:xfrm>
              <a:off x="2966473" y="1824821"/>
              <a:ext cx="2949137" cy="1149833"/>
            </a:xfrm>
            <a:prstGeom prst="wedgeRectCallout">
              <a:avLst>
                <a:gd name="adj1" fmla="val -45532"/>
                <a:gd name="adj2" fmla="val 67125"/>
              </a:avLst>
            </a:prstGeom>
            <a:noFill/>
            <a:ln w="9525">
              <a:solidFill>
                <a:srgbClr val="00B050"/>
              </a:solidFill>
              <a:prstDash val="dash"/>
              <a:miter lim="800000"/>
              <a:headEnd/>
              <a:tailEnd/>
            </a:ln>
          </p:spPr>
          <p:txBody>
            <a:bodyPr lIns="99310" tIns="49660" rIns="99310" bIns="49660" anchor="ctr"/>
            <a:lstStyle/>
            <a:p>
              <a:pPr defTabSz="1040349"/>
              <a:r>
                <a:rPr lang="en-US" altLang="zh-CN" sz="1600" b="1" kern="0" dirty="0">
                  <a:solidFill>
                    <a:srgbClr val="000000"/>
                  </a:solidFill>
                  <a:ea typeface="宋体" charset="-122"/>
                  <a:cs typeface="Arial" panose="020B0604020202020204" pitchFamily="34" charset="0"/>
                </a:rPr>
                <a:t>Renewal premiums</a:t>
              </a:r>
            </a:p>
            <a:p>
              <a:pPr defTabSz="1040349"/>
              <a:r>
                <a:rPr lang="en-US" altLang="zh-CN" sz="1600" b="1" kern="0" dirty="0">
                  <a:solidFill>
                    <a:srgbClr val="000000"/>
                  </a:solidFill>
                  <a:ea typeface="宋体" charset="-122"/>
                  <a:cs typeface="Arial" panose="020B0604020202020204" pitchFamily="34" charset="0"/>
                </a:rPr>
                <a:t>(Major Source of </a:t>
              </a:r>
              <a:r>
                <a:rPr lang="en-US" altLang="zh-CN" sz="1600" b="1" kern="0" dirty="0" smtClean="0">
                  <a:solidFill>
                    <a:srgbClr val="000000"/>
                  </a:solidFill>
                  <a:ea typeface="宋体" charset="-122"/>
                  <a:cs typeface="Arial" panose="020B0604020202020204" pitchFamily="34" charset="0"/>
                </a:rPr>
                <a:t>investment </a:t>
              </a:r>
              <a:r>
                <a:rPr lang="en-US" altLang="zh-CN" sz="1600" b="1" kern="0" dirty="0">
                  <a:solidFill>
                    <a:srgbClr val="000000"/>
                  </a:solidFill>
                  <a:ea typeface="宋体" charset="-122"/>
                  <a:cs typeface="Arial" panose="020B0604020202020204" pitchFamily="34" charset="0"/>
                </a:rPr>
                <a:t>risk)</a:t>
              </a:r>
            </a:p>
          </p:txBody>
        </p:sp>
      </p:grpSp>
      <p:sp>
        <p:nvSpPr>
          <p:cNvPr id="29" name="Rectangle 2">
            <a:extLst>
              <a:ext uri="{FF2B5EF4-FFF2-40B4-BE49-F238E27FC236}">
                <a16:creationId xmlns:a16="http://schemas.microsoft.com/office/drawing/2014/main" id="{EE4A03F0-0EBD-2F2D-D090-9FB02AADDF1D}"/>
              </a:ext>
            </a:extLst>
          </p:cNvPr>
          <p:cNvSpPr txBox="1">
            <a:spLocks noChangeArrowheads="1"/>
          </p:cNvSpPr>
          <p:nvPr/>
        </p:nvSpPr>
        <p:spPr>
          <a:xfrm>
            <a:off x="1889646" y="278591"/>
            <a:ext cx="8475260" cy="782638"/>
          </a:xfrm>
          <a:prstGeom prst="rect">
            <a:avLst/>
          </a:prstGeom>
        </p:spPr>
        <p:txBody>
          <a:bodyPr/>
          <a:lstStyle>
            <a:defPPr>
              <a:defRPr lang="en-US"/>
            </a:defPPr>
            <a:lvl1pPr marR="0" lvl="0" indent="0" eaLnBrk="0" fontAlgn="base" hangingPunct="0">
              <a:lnSpc>
                <a:spcPct val="100000"/>
              </a:lnSpc>
              <a:spcBef>
                <a:spcPct val="0"/>
              </a:spcBef>
              <a:spcAft>
                <a:spcPct val="0"/>
              </a:spcAft>
              <a:buClrTx/>
              <a:buSzTx/>
              <a:buFontTx/>
              <a:buNone/>
              <a:tabLst/>
              <a:defRPr kumimoji="0" sz="3000" b="0" i="0" u="none" strike="noStrike" kern="0" cap="none" spc="0" normalizeH="0" baseline="0">
                <a:ln>
                  <a:noFill/>
                </a:ln>
                <a:solidFill>
                  <a:srgbClr val="000000"/>
                </a:solidFill>
                <a:effectLst/>
                <a:uLnTx/>
                <a:uFillTx/>
                <a:latin typeface="Trebuchet MS" panose="020B0603020202020204"/>
                <a:ea typeface="+mj-ea"/>
                <a:cs typeface="+mj-cs"/>
              </a:defRPr>
            </a:lvl1pPr>
            <a:lvl2pPr algn="ctr" eaLnBrk="0" fontAlgn="base" hangingPunct="0">
              <a:spcBef>
                <a:spcPct val="0"/>
              </a:spcBef>
              <a:spcAft>
                <a:spcPct val="0"/>
              </a:spcAft>
              <a:defRPr sz="4400">
                <a:solidFill>
                  <a:schemeClr val="tx2"/>
                </a:solidFill>
                <a:latin typeface="Arial" pitchFamily="34" charset="0"/>
              </a:defRPr>
            </a:lvl2pPr>
            <a:lvl3pPr algn="ctr" eaLnBrk="0" fontAlgn="base" hangingPunct="0">
              <a:spcBef>
                <a:spcPct val="0"/>
              </a:spcBef>
              <a:spcAft>
                <a:spcPct val="0"/>
              </a:spcAft>
              <a:defRPr sz="4400">
                <a:solidFill>
                  <a:schemeClr val="tx2"/>
                </a:solidFill>
                <a:latin typeface="Arial" pitchFamily="34" charset="0"/>
              </a:defRPr>
            </a:lvl3pPr>
            <a:lvl4pPr algn="ctr" eaLnBrk="0" fontAlgn="base" hangingPunct="0">
              <a:spcBef>
                <a:spcPct val="0"/>
              </a:spcBef>
              <a:spcAft>
                <a:spcPct val="0"/>
              </a:spcAft>
              <a:defRPr sz="4400">
                <a:solidFill>
                  <a:schemeClr val="tx2"/>
                </a:solidFill>
                <a:latin typeface="Arial" pitchFamily="34" charset="0"/>
              </a:defRPr>
            </a:lvl4pPr>
            <a:lvl5pPr algn="ctr" eaLnBrk="0" fontAlgn="base" hangingPunct="0">
              <a:spcBef>
                <a:spcPct val="0"/>
              </a:spcBef>
              <a:spcAft>
                <a:spcPct val="0"/>
              </a:spcAft>
              <a:defRPr sz="4400">
                <a:solidFill>
                  <a:schemeClr val="tx2"/>
                </a:solidFill>
                <a:latin typeface="Arial" pitchFamily="34" charset="0"/>
              </a:defRPr>
            </a:lvl5pPr>
            <a:lvl6pPr marL="457200" algn="ctr" eaLnBrk="0" fontAlgn="base" hangingPunct="0">
              <a:spcBef>
                <a:spcPct val="0"/>
              </a:spcBef>
              <a:spcAft>
                <a:spcPct val="0"/>
              </a:spcAft>
              <a:defRPr sz="4400">
                <a:solidFill>
                  <a:schemeClr val="tx2"/>
                </a:solidFill>
                <a:latin typeface="Arial" pitchFamily="34" charset="0"/>
              </a:defRPr>
            </a:lvl6pPr>
            <a:lvl7pPr marL="914400" algn="ctr" eaLnBrk="0" fontAlgn="base" hangingPunct="0">
              <a:spcBef>
                <a:spcPct val="0"/>
              </a:spcBef>
              <a:spcAft>
                <a:spcPct val="0"/>
              </a:spcAft>
              <a:defRPr sz="4400">
                <a:solidFill>
                  <a:schemeClr val="tx2"/>
                </a:solidFill>
                <a:latin typeface="Arial" pitchFamily="34" charset="0"/>
              </a:defRPr>
            </a:lvl7pPr>
            <a:lvl8pPr marL="1371600" algn="ctr" eaLnBrk="0" fontAlgn="base" hangingPunct="0">
              <a:spcBef>
                <a:spcPct val="0"/>
              </a:spcBef>
              <a:spcAft>
                <a:spcPct val="0"/>
              </a:spcAft>
              <a:defRPr sz="4400">
                <a:solidFill>
                  <a:schemeClr val="tx2"/>
                </a:solidFill>
                <a:latin typeface="Arial" pitchFamily="34" charset="0"/>
              </a:defRPr>
            </a:lvl8pPr>
            <a:lvl9pPr marL="1828800" algn="ctr" eaLnBrk="0" fontAlgn="base" hangingPunct="0">
              <a:spcBef>
                <a:spcPct val="0"/>
              </a:spcBef>
              <a:spcAft>
                <a:spcPct val="0"/>
              </a:spcAft>
              <a:defRPr sz="4400">
                <a:solidFill>
                  <a:schemeClr val="tx2"/>
                </a:solidFill>
                <a:latin typeface="Arial" pitchFamily="34" charset="0"/>
              </a:defRPr>
            </a:lvl9pPr>
          </a:lstStyle>
          <a:p>
            <a:r>
              <a:rPr lang="en-US" altLang="en-US" dirty="0"/>
              <a:t>Typical Product Investment Cycle</a:t>
            </a:r>
          </a:p>
        </p:txBody>
      </p:sp>
      <p:sp>
        <p:nvSpPr>
          <p:cNvPr id="3" name="AutoShape 19">
            <a:extLst>
              <a:ext uri="{FF2B5EF4-FFF2-40B4-BE49-F238E27FC236}">
                <a16:creationId xmlns:a16="http://schemas.microsoft.com/office/drawing/2014/main" id="{1C9BC6E9-76B1-69E0-D8D4-674795F37162}"/>
              </a:ext>
            </a:extLst>
          </p:cNvPr>
          <p:cNvSpPr>
            <a:spLocks noChangeArrowheads="1"/>
          </p:cNvSpPr>
          <p:nvPr/>
        </p:nvSpPr>
        <p:spPr bwMode="auto">
          <a:xfrm>
            <a:off x="9479094" y="2674546"/>
            <a:ext cx="2579053" cy="754454"/>
          </a:xfrm>
          <a:prstGeom prst="wedgeRectCallout">
            <a:avLst>
              <a:gd name="adj1" fmla="val -34690"/>
              <a:gd name="adj2" fmla="val 88301"/>
            </a:avLst>
          </a:prstGeom>
          <a:noFill/>
          <a:ln w="9525">
            <a:solidFill>
              <a:srgbClr val="00B050"/>
            </a:solidFill>
            <a:prstDash val="dash"/>
            <a:miter lim="800000"/>
            <a:headEnd/>
            <a:tailEnd/>
          </a:ln>
        </p:spPr>
        <p:txBody>
          <a:bodyPr lIns="99310" tIns="49660" rIns="99310" bIns="49660" anchor="ctr"/>
          <a:lstStyle/>
          <a:p>
            <a:pPr defTabSz="1040349">
              <a:defRPr/>
            </a:pPr>
            <a:r>
              <a:rPr lang="en-US" altLang="zh-CN" sz="1600" b="1" kern="0" dirty="0">
                <a:solidFill>
                  <a:srgbClr val="000000"/>
                </a:solidFill>
                <a:ea typeface="宋体" charset="-122"/>
                <a:cs typeface="Arial" panose="020B0604020202020204" pitchFamily="34" charset="0"/>
              </a:rPr>
              <a:t>Coupons/Asset proceeds are another source of reinvestment </a:t>
            </a:r>
            <a:r>
              <a:rPr lang="en-US" altLang="zh-CN" sz="1600" b="1" kern="0" dirty="0" smtClean="0">
                <a:solidFill>
                  <a:srgbClr val="000000"/>
                </a:solidFill>
                <a:ea typeface="宋体" charset="-122"/>
                <a:cs typeface="Arial" panose="020B0604020202020204" pitchFamily="34" charset="0"/>
              </a:rPr>
              <a:t>risk</a:t>
            </a:r>
            <a:endParaRPr lang="en-US" altLang="zh-CN" sz="1600" b="1" kern="0" dirty="0">
              <a:solidFill>
                <a:srgbClr val="000000"/>
              </a:solidFill>
              <a:ea typeface="宋体" charset="-122"/>
              <a:cs typeface="Arial" panose="020B0604020202020204" pitchFamily="34" charset="0"/>
            </a:endParaRPr>
          </a:p>
        </p:txBody>
      </p:sp>
    </p:spTree>
    <p:extLst>
      <p:ext uri="{BB962C8B-B14F-4D97-AF65-F5344CB8AC3E}">
        <p14:creationId xmlns:p14="http://schemas.microsoft.com/office/powerpoint/2010/main" val="18965988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txDef>
      <a:spPr/>
      <a:bodyPr/>
      <a:lstStyle>
        <a:defPPr algn="l">
          <a:defRPr kern="0" dirty="0" smtClean="0"/>
        </a:defPPr>
      </a:lstStyle>
    </a:tx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10.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11.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12.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13.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14.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15.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16.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17.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18.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19.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2.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20.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21.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22.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23.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24.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25.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3.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4.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5.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6.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7.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8.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9.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AEE6B715A08048ADEE35852ECB6708" ma:contentTypeVersion="17" ma:contentTypeDescription="Create a new document." ma:contentTypeScope="" ma:versionID="eabd2f7a000823dd6d283e94be747a35">
  <xsd:schema xmlns:xsd="http://www.w3.org/2001/XMLSchema" xmlns:xs="http://www.w3.org/2001/XMLSchema" xmlns:p="http://schemas.microsoft.com/office/2006/metadata/properties" xmlns:ns1="http://schemas.microsoft.com/sharepoint/v3" xmlns:ns2="2e62f9a1-6b4f-4142-a286-d5cd9a077995" xmlns:ns3="63ff88a5-1261-4e69-af65-167208e56433" targetNamespace="http://schemas.microsoft.com/office/2006/metadata/properties" ma:root="true" ma:fieldsID="715fc5da451e388b10589bd6a8a0a276" ns1:_="" ns2:_="" ns3:_="">
    <xsd:import namespace="http://schemas.microsoft.com/sharepoint/v3"/>
    <xsd:import namespace="2e62f9a1-6b4f-4142-a286-d5cd9a077995"/>
    <xsd:import namespace="63ff88a5-1261-4e69-af65-167208e56433"/>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1:_ip_UnifiedCompliancePolicyProperties" minOccurs="0"/>
                <xsd:element ref="ns1:_ip_UnifiedCompliancePolicyUIAc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62f9a1-6b4f-4142-a286-d5cd9a0779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790f828-4d96-4d10-bc53-6c3febba0be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ff88a5-1261-4e69-af65-167208e5643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16b6dbd-2851-4f6f-aa81-2e158a887d45}" ma:internalName="TaxCatchAll" ma:showField="CatchAllData" ma:web="63ff88a5-1261-4e69-af65-167208e5643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3ff88a5-1261-4e69-af65-167208e56433" xsi:nil="true"/>
    <_ip_UnifiedCompliancePolicyProperties xmlns="http://schemas.microsoft.com/sharepoint/v3" xsi:nil="true"/>
    <lcf76f155ced4ddcb4097134ff3c332f xmlns="2e62f9a1-6b4f-4142-a286-d5cd9a07799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556EDF7-C903-43BE-ADF1-8F5BC5C6C7F7}"/>
</file>

<file path=customXml/itemProps2.xml><?xml version="1.0" encoding="utf-8"?>
<ds:datastoreItem xmlns:ds="http://schemas.openxmlformats.org/officeDocument/2006/customXml" ds:itemID="{D989423B-7BB4-4FCA-8521-7572604439AF}"/>
</file>

<file path=customXml/itemProps3.xml><?xml version="1.0" encoding="utf-8"?>
<ds:datastoreItem xmlns:ds="http://schemas.openxmlformats.org/officeDocument/2006/customXml" ds:itemID="{6C92867D-A3F3-4CFC-9915-0060C8621115}"/>
</file>

<file path=docMetadata/LabelInfo.xml><?xml version="1.0" encoding="utf-8"?>
<clbl:labelList xmlns:clbl="http://schemas.microsoft.com/office/2020/mipLabelMetadata">
  <clbl:label id="{9bbe33c4-db90-4554-a3b2-5ef32a442836}" enabled="0" method="" siteId="{9bbe33c4-db90-4554-a3b2-5ef32a442836}" removed="1"/>
</clbl:labelList>
</file>

<file path=docProps/app.xml><?xml version="1.0" encoding="utf-8"?>
<Properties xmlns="http://schemas.openxmlformats.org/officeDocument/2006/extended-properties" xmlns:vt="http://schemas.openxmlformats.org/officeDocument/2006/docPropsVTypes">
  <Template/>
  <TotalTime>7776</TotalTime>
  <Words>2814</Words>
  <Application>Microsoft Office PowerPoint</Application>
  <PresentationFormat>Widescreen</PresentationFormat>
  <Paragraphs>552</Paragraphs>
  <Slides>38</Slides>
  <Notes>28</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38</vt:i4>
      </vt:variant>
    </vt:vector>
  </HeadingPairs>
  <TitlesOfParts>
    <vt:vector size="50" baseType="lpstr">
      <vt:lpstr>宋体</vt:lpstr>
      <vt:lpstr>Aptos Narrow</vt:lpstr>
      <vt:lpstr>Arial</vt:lpstr>
      <vt:lpstr>Bahamas</vt:lpstr>
      <vt:lpstr>Calibri</vt:lpstr>
      <vt:lpstr>Garamond</vt:lpstr>
      <vt:lpstr>Symbol</vt:lpstr>
      <vt:lpstr>Times New Roman</vt:lpstr>
      <vt:lpstr>Trebuchet MS</vt:lpstr>
      <vt:lpstr>Verdana</vt:lpstr>
      <vt:lpstr>Wingdings</vt:lpstr>
      <vt:lpstr>LifeConvBirm02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Interest Allocation – Regular Premium Non-Par Savings Product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Nikhil Gupta | Actuarial | Pramericalife</dc:creator>
  <cp:lastModifiedBy>Nikhil Gupta | Actuarial | Pramericalife</cp:lastModifiedBy>
  <cp:revision>411</cp:revision>
  <cp:lastPrinted>2024-12-13T14:35:36Z</cp:lastPrinted>
  <dcterms:created xsi:type="dcterms:W3CDTF">2024-12-04T11:06:16Z</dcterms:created>
  <dcterms:modified xsi:type="dcterms:W3CDTF">2024-12-14T09:33:40Z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0x01010021AEE6B715A08048ADEE35852ECB6708</vt:lpwstr>
  </property>
</Properties>
</file>