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2"/>
  </p:notesMasterIdLst>
  <p:handoutMasterIdLst>
    <p:handoutMasterId r:id="rId63"/>
  </p:handoutMasterIdLst>
  <p:sldIdLst>
    <p:sldId id="261" r:id="rId5"/>
    <p:sldId id="262" r:id="rId6"/>
    <p:sldId id="265" r:id="rId7"/>
    <p:sldId id="272" r:id="rId8"/>
    <p:sldId id="310" r:id="rId9"/>
    <p:sldId id="338" r:id="rId10"/>
    <p:sldId id="291" r:id="rId11"/>
    <p:sldId id="292" r:id="rId12"/>
    <p:sldId id="311" r:id="rId13"/>
    <p:sldId id="339" r:id="rId14"/>
    <p:sldId id="264" r:id="rId15"/>
    <p:sldId id="340" r:id="rId16"/>
    <p:sldId id="269" r:id="rId17"/>
    <p:sldId id="271" r:id="rId18"/>
    <p:sldId id="270" r:id="rId19"/>
    <p:sldId id="341" r:id="rId20"/>
    <p:sldId id="312" r:id="rId21"/>
    <p:sldId id="278" r:id="rId22"/>
    <p:sldId id="342" r:id="rId23"/>
    <p:sldId id="281" r:id="rId24"/>
    <p:sldId id="343" r:id="rId25"/>
    <p:sldId id="313" r:id="rId26"/>
    <p:sldId id="293" r:id="rId27"/>
    <p:sldId id="334" r:id="rId28"/>
    <p:sldId id="335" r:id="rId29"/>
    <p:sldId id="305" r:id="rId30"/>
    <p:sldId id="306" r:id="rId31"/>
    <p:sldId id="336" r:id="rId32"/>
    <p:sldId id="337" r:id="rId33"/>
    <p:sldId id="307" r:id="rId34"/>
    <p:sldId id="314" r:id="rId35"/>
    <p:sldId id="298" r:id="rId36"/>
    <p:sldId id="332" r:id="rId37"/>
    <p:sldId id="301" r:id="rId38"/>
    <p:sldId id="333" r:id="rId39"/>
    <p:sldId id="302" r:id="rId40"/>
    <p:sldId id="296" r:id="rId41"/>
    <p:sldId id="331" r:id="rId42"/>
    <p:sldId id="330" r:id="rId43"/>
    <p:sldId id="303" r:id="rId44"/>
    <p:sldId id="329" r:id="rId45"/>
    <p:sldId id="299" r:id="rId46"/>
    <p:sldId id="328" r:id="rId47"/>
    <p:sldId id="327" r:id="rId48"/>
    <p:sldId id="309" r:id="rId49"/>
    <p:sldId id="304" r:id="rId50"/>
    <p:sldId id="315" r:id="rId51"/>
    <p:sldId id="323" r:id="rId52"/>
    <p:sldId id="325" r:id="rId53"/>
    <p:sldId id="326" r:id="rId54"/>
    <p:sldId id="320" r:id="rId55"/>
    <p:sldId id="317" r:id="rId56"/>
    <p:sldId id="316" r:id="rId57"/>
    <p:sldId id="321" r:id="rId58"/>
    <p:sldId id="319" r:id="rId59"/>
    <p:sldId id="287" r:id="rId60"/>
    <p:sldId id="263"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7466958-922F-4E77-8974-BED8D3C4F6FE}">
          <p14:sldIdLst>
            <p14:sldId id="261"/>
            <p14:sldId id="262"/>
            <p14:sldId id="265"/>
            <p14:sldId id="272"/>
            <p14:sldId id="310"/>
            <p14:sldId id="338"/>
            <p14:sldId id="291"/>
            <p14:sldId id="292"/>
            <p14:sldId id="311"/>
            <p14:sldId id="339"/>
            <p14:sldId id="264"/>
            <p14:sldId id="340"/>
            <p14:sldId id="269"/>
            <p14:sldId id="271"/>
            <p14:sldId id="270"/>
            <p14:sldId id="341"/>
            <p14:sldId id="312"/>
            <p14:sldId id="278"/>
            <p14:sldId id="342"/>
            <p14:sldId id="281"/>
            <p14:sldId id="343"/>
            <p14:sldId id="313"/>
            <p14:sldId id="293"/>
            <p14:sldId id="334"/>
            <p14:sldId id="335"/>
            <p14:sldId id="305"/>
            <p14:sldId id="306"/>
            <p14:sldId id="336"/>
            <p14:sldId id="337"/>
            <p14:sldId id="307"/>
            <p14:sldId id="314"/>
            <p14:sldId id="298"/>
            <p14:sldId id="332"/>
            <p14:sldId id="301"/>
            <p14:sldId id="333"/>
            <p14:sldId id="302"/>
            <p14:sldId id="296"/>
            <p14:sldId id="331"/>
            <p14:sldId id="330"/>
            <p14:sldId id="303"/>
            <p14:sldId id="329"/>
            <p14:sldId id="299"/>
            <p14:sldId id="328"/>
            <p14:sldId id="327"/>
            <p14:sldId id="309"/>
            <p14:sldId id="304"/>
            <p14:sldId id="315"/>
            <p14:sldId id="323"/>
            <p14:sldId id="325"/>
            <p14:sldId id="326"/>
            <p14:sldId id="320"/>
            <p14:sldId id="317"/>
            <p14:sldId id="316"/>
            <p14:sldId id="321"/>
            <p14:sldId id="319"/>
            <p14:sldId id="287"/>
            <p14:sldId id="263"/>
          </p14:sldIdLst>
        </p14:section>
        <p14:section name="Slides to Remove" id="{7EAE6F01-38E8-4482-B04A-D6FB7702F23F}">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C946C5E-BC41-2CD8-0C50-2F77DE8F755B}" name="Admin" initials="A" userId="Admin" providerId="None"/>
  <p188:author id="{A29E04CC-C897-4647-646F-6B46DE7628ED}" name="Ahum Mitra" initials="AM" userId="S::Ahum.Mitra@in.ey.com::73cd0463-6c55-483c-adbf-ff8987b9bbb7" providerId="AD"/>
  <p188:author id="{7A27B1FE-4D31-6B34-8D21-4D5CFCD045B5}" name="Apoorv Charupa" initials="AC" userId="S::Apoorv.Charupa@in.ey.com::6c2bbd25-b051-4f65-95a7-a7fb680d6b0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92" autoAdjust="0"/>
    <p:restoredTop sz="94660"/>
  </p:normalViewPr>
  <p:slideViewPr>
    <p:cSldViewPr>
      <p:cViewPr>
        <p:scale>
          <a:sx n="61" d="100"/>
          <a:sy n="61" d="100"/>
        </p:scale>
        <p:origin x="708" y="60"/>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handoutMaster" Target="handoutMasters/handoutMaster1.xml"/><Relationship Id="rId68"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B2EFBB-0BCC-4A1D-9ED8-84B8867ABABE}" type="datetimeFigureOut">
              <a:rPr lang="en-IN" smtClean="0"/>
              <a:t>14-12-2024</a:t>
            </a:fld>
            <a:endParaRPr lang="en-IN"/>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IN"/>
              <a:t>1</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03F371-8F35-4F90-9E77-40C93ED6257F}" type="slidenum">
              <a:rPr lang="en-IN" smtClean="0"/>
              <a:t>‹#›</a:t>
            </a:fld>
            <a:endParaRPr lang="en-IN"/>
          </a:p>
        </p:txBody>
      </p:sp>
    </p:spTree>
    <p:extLst>
      <p:ext uri="{BB962C8B-B14F-4D97-AF65-F5344CB8AC3E}">
        <p14:creationId xmlns:p14="http://schemas.microsoft.com/office/powerpoint/2010/main" val="344621781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D32B5A-112C-4AE6-875C-0ED6994DC26A}" type="datetimeFigureOut">
              <a:rPr lang="en-US" smtClean="0"/>
              <a:pPr/>
              <a:t>12/14/2024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a:t>1</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63E7AC-6455-4A0F-B654-220C7D7B7B8D}" type="slidenum">
              <a:rPr lang="en-US" smtClean="0"/>
              <a:pPr/>
              <a:t>‹#›</a:t>
            </a:fld>
            <a:endParaRPr lang="en-US"/>
          </a:p>
        </p:txBody>
      </p:sp>
    </p:spTree>
    <p:extLst>
      <p:ext uri="{BB962C8B-B14F-4D97-AF65-F5344CB8AC3E}">
        <p14:creationId xmlns:p14="http://schemas.microsoft.com/office/powerpoint/2010/main" val="173576444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4283493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11</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7239688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8F50F-61D6-1B4F-0571-E3C37F2CC9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86F817-7586-FD24-0F5A-8EE3FA9D464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FDB3C2B-CA2C-0E1A-E0AB-22F213D62373}"/>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EC8C1F73-2DF4-73E1-0B3A-865D4ADA088F}"/>
              </a:ext>
            </a:extLst>
          </p:cNvPr>
          <p:cNvSpPr>
            <a:spLocks noGrp="1"/>
          </p:cNvSpPr>
          <p:nvPr>
            <p:ph type="sldNum" sz="quarter" idx="10"/>
          </p:nvPr>
        </p:nvSpPr>
        <p:spPr/>
        <p:txBody>
          <a:bodyPr/>
          <a:lstStyle/>
          <a:p>
            <a:fld id="{6963E7AC-6455-4A0F-B654-220C7D7B7B8D}" type="slidenum">
              <a:rPr lang="en-US" smtClean="0"/>
              <a:pPr/>
              <a:t>12</a:t>
            </a:fld>
            <a:endParaRPr lang="en-US"/>
          </a:p>
        </p:txBody>
      </p:sp>
      <p:sp>
        <p:nvSpPr>
          <p:cNvPr id="5" name="Footer Placeholder 4">
            <a:extLst>
              <a:ext uri="{FF2B5EF4-FFF2-40B4-BE49-F238E27FC236}">
                <a16:creationId xmlns:a16="http://schemas.microsoft.com/office/drawing/2014/main" id="{E18A4789-996F-239D-0289-6D9DA45E1FF9}"/>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9329280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13</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9230304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14</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2633499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15</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16122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7AA25-53E6-D581-DC71-BE03C7007C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BB4515-E48C-7047-ECAE-461B2C4687E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1CF14FA-F515-4C44-D2A8-E1B720B3C848}"/>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F13A0F1C-2C54-2272-07B2-0BFAA311B1D7}"/>
              </a:ext>
            </a:extLst>
          </p:cNvPr>
          <p:cNvSpPr>
            <a:spLocks noGrp="1"/>
          </p:cNvSpPr>
          <p:nvPr>
            <p:ph type="sldNum" sz="quarter" idx="10"/>
          </p:nvPr>
        </p:nvSpPr>
        <p:spPr/>
        <p:txBody>
          <a:bodyPr/>
          <a:lstStyle/>
          <a:p>
            <a:fld id="{6963E7AC-6455-4A0F-B654-220C7D7B7B8D}" type="slidenum">
              <a:rPr lang="en-US" smtClean="0"/>
              <a:pPr/>
              <a:t>16</a:t>
            </a:fld>
            <a:endParaRPr lang="en-US"/>
          </a:p>
        </p:txBody>
      </p:sp>
      <p:sp>
        <p:nvSpPr>
          <p:cNvPr id="5" name="Footer Placeholder 4">
            <a:extLst>
              <a:ext uri="{FF2B5EF4-FFF2-40B4-BE49-F238E27FC236}">
                <a16:creationId xmlns:a16="http://schemas.microsoft.com/office/drawing/2014/main" id="{0E2EC900-8E2D-2797-5706-1B8E9D29D68A}"/>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4513456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17</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716087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18</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440256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2D97D-CC17-74CB-F3D7-4CCD03BF1F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5D3C59-BC5B-63BC-2302-4141F8B8ACB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DC43083-5842-06CD-E3B6-39937C752A4E}"/>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AEA91915-EF7B-FBBF-ECF1-B12DC51EE53B}"/>
              </a:ext>
            </a:extLst>
          </p:cNvPr>
          <p:cNvSpPr>
            <a:spLocks noGrp="1"/>
          </p:cNvSpPr>
          <p:nvPr>
            <p:ph type="sldNum" sz="quarter" idx="10"/>
          </p:nvPr>
        </p:nvSpPr>
        <p:spPr/>
        <p:txBody>
          <a:bodyPr/>
          <a:lstStyle/>
          <a:p>
            <a:fld id="{6963E7AC-6455-4A0F-B654-220C7D7B7B8D}" type="slidenum">
              <a:rPr lang="en-US" smtClean="0"/>
              <a:pPr/>
              <a:t>19</a:t>
            </a:fld>
            <a:endParaRPr lang="en-US"/>
          </a:p>
        </p:txBody>
      </p:sp>
      <p:sp>
        <p:nvSpPr>
          <p:cNvPr id="5" name="Footer Placeholder 4">
            <a:extLst>
              <a:ext uri="{FF2B5EF4-FFF2-40B4-BE49-F238E27FC236}">
                <a16:creationId xmlns:a16="http://schemas.microsoft.com/office/drawing/2014/main" id="{71F86AE2-E909-B645-5414-C9A7CC1303E6}"/>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41598197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20</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75268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3</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2012264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8D591-F1F1-0F42-0FD7-D1934F17C8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04A281-5247-DDF4-800C-4314AA33322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4B6D776-BD8C-7EC1-A175-F20F96B1DABC}"/>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BC84AEA9-6C48-D2C4-AFF4-477E51C979E1}"/>
              </a:ext>
            </a:extLst>
          </p:cNvPr>
          <p:cNvSpPr>
            <a:spLocks noGrp="1"/>
          </p:cNvSpPr>
          <p:nvPr>
            <p:ph type="sldNum" sz="quarter" idx="10"/>
          </p:nvPr>
        </p:nvSpPr>
        <p:spPr/>
        <p:txBody>
          <a:bodyPr/>
          <a:lstStyle/>
          <a:p>
            <a:fld id="{6963E7AC-6455-4A0F-B654-220C7D7B7B8D}" type="slidenum">
              <a:rPr lang="en-US" smtClean="0"/>
              <a:pPr/>
              <a:t>21</a:t>
            </a:fld>
            <a:endParaRPr lang="en-US"/>
          </a:p>
        </p:txBody>
      </p:sp>
      <p:sp>
        <p:nvSpPr>
          <p:cNvPr id="5" name="Footer Placeholder 4">
            <a:extLst>
              <a:ext uri="{FF2B5EF4-FFF2-40B4-BE49-F238E27FC236}">
                <a16:creationId xmlns:a16="http://schemas.microsoft.com/office/drawing/2014/main" id="{F0216299-6240-9B2D-9ED1-E21F36657E32}"/>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527522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22</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7185855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23</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7048775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ACFBD-43B3-991E-9D1B-B373B37559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9BA429-55B9-626C-852C-7F02913851B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AEBF06E-000F-7648-E510-E78FE88EA6A2}"/>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C8B19110-67A5-1A84-511C-53F188D994DD}"/>
              </a:ext>
            </a:extLst>
          </p:cNvPr>
          <p:cNvSpPr>
            <a:spLocks noGrp="1"/>
          </p:cNvSpPr>
          <p:nvPr>
            <p:ph type="sldNum" sz="quarter" idx="10"/>
          </p:nvPr>
        </p:nvSpPr>
        <p:spPr/>
        <p:txBody>
          <a:bodyPr/>
          <a:lstStyle/>
          <a:p>
            <a:fld id="{6963E7AC-6455-4A0F-B654-220C7D7B7B8D}" type="slidenum">
              <a:rPr lang="en-US" smtClean="0"/>
              <a:pPr/>
              <a:t>24</a:t>
            </a:fld>
            <a:endParaRPr lang="en-US"/>
          </a:p>
        </p:txBody>
      </p:sp>
      <p:sp>
        <p:nvSpPr>
          <p:cNvPr id="5" name="Footer Placeholder 4">
            <a:extLst>
              <a:ext uri="{FF2B5EF4-FFF2-40B4-BE49-F238E27FC236}">
                <a16:creationId xmlns:a16="http://schemas.microsoft.com/office/drawing/2014/main" id="{5463403D-CE4B-6FA9-3274-B9D7F86E10B9}"/>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40088490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4EBE43-1576-6A62-9BE4-27054F74E4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0428CE-8120-FCE0-1396-D36525F5021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802F782-6ADD-45F6-D821-5605F3EE1D7C}"/>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9BEB1882-4994-A857-3C5F-EDD371721C69}"/>
              </a:ext>
            </a:extLst>
          </p:cNvPr>
          <p:cNvSpPr>
            <a:spLocks noGrp="1"/>
          </p:cNvSpPr>
          <p:nvPr>
            <p:ph type="sldNum" sz="quarter" idx="10"/>
          </p:nvPr>
        </p:nvSpPr>
        <p:spPr/>
        <p:txBody>
          <a:bodyPr/>
          <a:lstStyle/>
          <a:p>
            <a:fld id="{6963E7AC-6455-4A0F-B654-220C7D7B7B8D}" type="slidenum">
              <a:rPr lang="en-US" smtClean="0"/>
              <a:pPr/>
              <a:t>25</a:t>
            </a:fld>
            <a:endParaRPr lang="en-US"/>
          </a:p>
        </p:txBody>
      </p:sp>
      <p:sp>
        <p:nvSpPr>
          <p:cNvPr id="5" name="Footer Placeholder 4">
            <a:extLst>
              <a:ext uri="{FF2B5EF4-FFF2-40B4-BE49-F238E27FC236}">
                <a16:creationId xmlns:a16="http://schemas.microsoft.com/office/drawing/2014/main" id="{465E4BD9-378B-766A-B5B0-CF1D9FF7DB15}"/>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433244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26</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2988184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27</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3902462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21E09-E740-DB11-1D5C-88DD1C62EB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456573-E0DC-C0A2-53B4-00591565B9D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424A193-1DAC-E088-BA3B-F58E156130DB}"/>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736419EB-1260-9BC6-6A11-C717938E6C9D}"/>
              </a:ext>
            </a:extLst>
          </p:cNvPr>
          <p:cNvSpPr>
            <a:spLocks noGrp="1"/>
          </p:cNvSpPr>
          <p:nvPr>
            <p:ph type="sldNum" sz="quarter" idx="10"/>
          </p:nvPr>
        </p:nvSpPr>
        <p:spPr/>
        <p:txBody>
          <a:bodyPr/>
          <a:lstStyle/>
          <a:p>
            <a:fld id="{6963E7AC-6455-4A0F-B654-220C7D7B7B8D}" type="slidenum">
              <a:rPr lang="en-US" smtClean="0"/>
              <a:pPr/>
              <a:t>28</a:t>
            </a:fld>
            <a:endParaRPr lang="en-US"/>
          </a:p>
        </p:txBody>
      </p:sp>
      <p:sp>
        <p:nvSpPr>
          <p:cNvPr id="5" name="Footer Placeholder 4">
            <a:extLst>
              <a:ext uri="{FF2B5EF4-FFF2-40B4-BE49-F238E27FC236}">
                <a16:creationId xmlns:a16="http://schemas.microsoft.com/office/drawing/2014/main" id="{8CD9EED6-1E24-93F4-96C6-97D3200D1059}"/>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3004318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D8616C-5449-80E7-D568-11F6408275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597191-B9B9-471A-857E-841913AA48E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66AF258-772E-8532-424F-D505AC2CC1FA}"/>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5EED5246-003E-C394-B7B4-BDFE50E665D1}"/>
              </a:ext>
            </a:extLst>
          </p:cNvPr>
          <p:cNvSpPr>
            <a:spLocks noGrp="1"/>
          </p:cNvSpPr>
          <p:nvPr>
            <p:ph type="sldNum" sz="quarter" idx="10"/>
          </p:nvPr>
        </p:nvSpPr>
        <p:spPr/>
        <p:txBody>
          <a:bodyPr/>
          <a:lstStyle/>
          <a:p>
            <a:fld id="{6963E7AC-6455-4A0F-B654-220C7D7B7B8D}" type="slidenum">
              <a:rPr lang="en-US" smtClean="0"/>
              <a:pPr/>
              <a:t>29</a:t>
            </a:fld>
            <a:endParaRPr lang="en-US"/>
          </a:p>
        </p:txBody>
      </p:sp>
      <p:sp>
        <p:nvSpPr>
          <p:cNvPr id="5" name="Footer Placeholder 4">
            <a:extLst>
              <a:ext uri="{FF2B5EF4-FFF2-40B4-BE49-F238E27FC236}">
                <a16:creationId xmlns:a16="http://schemas.microsoft.com/office/drawing/2014/main" id="{F9F11003-8F06-7CCF-1864-65F0600E5678}"/>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6943588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30</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263638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4</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1566156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31</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6128566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4309F-A0E2-F124-2DA0-D105A7682E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D15C2E-DF4E-F4EC-B269-0148FD80C5E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95D4F7C-B357-6E4B-0A30-D3F9E42ABD65}"/>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25017323-0DB4-0E49-F9DF-E24822BBBF6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2770D6B8-CE2D-A6CA-4A25-21A60F0425D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2980323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9EE024-DA51-10DF-403E-23AA39F56B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058796-FDA6-335B-86FE-A766DE79293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A920E02-8764-A7A6-3A76-3C2091F58892}"/>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F9CA7DCB-F250-6F89-D026-40B32ED4F8F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9E6CC70F-1CBA-EBCF-33BA-384E2D103CF3}"/>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0211344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221A9-DE9A-7E89-D26D-0C8B22929D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3CD10D-6349-A275-55F8-17CF2F5E824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A5B4B95-5A34-BE69-549A-82610DB7301E}"/>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93A18817-2F6C-13CC-D265-422E9FB4523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2E8C49EB-13A2-CF6B-1E3A-A7A4C41CE325}"/>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4531684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E9E27-B449-DF7C-74E5-44BB3E2F82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74E2FE-452D-372C-BA51-1048DF35F89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2AB6500-43A3-800F-66E3-1BE9ACEC1187}"/>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E37B854F-E285-8777-D53E-D7CFD555723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3DDA8B0C-B7DD-2FBA-0DD2-2D4738DAA5CC}"/>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35431632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09397-4852-CC0D-98B1-77C723FF80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14E884-AB31-20BE-9551-9C0FCA71E24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04B7EDC-33C5-13FE-9A60-B97B5C9A3B6E}"/>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13C4568D-1513-A6A2-97CB-C0A404AB4E73}"/>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E3405601-9F2E-8FB1-BB60-90C711E56BC0}"/>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37344597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0DA49-8A08-3105-9C2E-75EC5B3A9F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8793F8-627E-304F-4515-2855EF6A9E5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C11A8D1-B213-30BA-AA06-37B26466E34A}"/>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7AA7B7AD-4111-0EBA-EE87-F8DF5DB941E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A8D71608-4527-5BA0-9C1E-EF900A9CC581}"/>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6070768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BA0018-DA27-B715-8494-CE0882FEB6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4F2F25-6868-BEAE-5194-32DAF385DF4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049F2C9-B37D-C74A-5C24-9F3D1FD294B7}"/>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3FA2E763-AF76-F11F-63D8-7AEA98A58583}"/>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9DF3B6F7-54C9-CE70-2210-AEC012D68028}"/>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7693825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8DE550-7EEC-209C-F404-9BF0801CAC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CC5E9B-4415-3616-1AAE-FFB83FC730F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70F0867-453A-6D4B-4D16-4D9E095FA30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D331AADB-C5C3-CAF9-D708-16EE5646EFE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91518B40-303B-5A90-9D36-7A67549EE64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7326852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E529B-5DD2-EDE3-2D3F-67C8494209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54AF5D-BC57-A4AD-08F7-668F12F4CF5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6689615-3FFA-D25B-3BD1-24709A90612E}"/>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CD067D99-C29F-02F4-D7F3-FBAFA8798EA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4D2AA164-E13F-073F-6827-CC87C2215BF0}"/>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465261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5</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0928853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A4C9DE-71FB-A5F1-52B9-898DDAF310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C7650C-4C71-0D25-3CF9-CEB62A38AB5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9808EDA-6768-2F02-B52B-4E7BB6924A94}"/>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765FB356-0F8E-82D2-F348-9F232013020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15851940-88A6-99F4-6E50-2A915654A84E}"/>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8754572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26797-6D65-A382-DB4E-518858A653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D852FA-D41A-0F78-CFAC-4B6BBD39C14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70B37CA-96AA-1E02-E5B1-E8F9A5031F5D}"/>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E95CCA8A-B470-345F-50DC-F0452970E1D4}"/>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4E7CCDD9-402B-8647-2E71-9223A01DF9A3}"/>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8127444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E86AA-AB7E-5F3D-9971-77E4CC99D0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32C94C-4FD2-7B49-4581-E6DF8B29BC5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AFCB805-412D-AF87-422D-AFC5F16D7083}"/>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C9F737A9-7B0C-21F8-B36B-EFF2DCA949A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7CA91772-C27D-A9AA-6897-6E98227B693F}"/>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9363016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CC345-89DA-C897-EC52-59048841DB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19AE54-19A4-9C25-2C9B-C30F7C4230A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7E280DD-15E3-60C9-C9A7-25A72FD6649B}"/>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48F2D7E8-3F58-722A-51AE-5C2013D9BB7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64810FA2-3A19-2B79-3EBB-78F6B97EDC00}"/>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3927313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6A234-8A14-D54D-7031-8CC93020F6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A5F0F7-0982-CB20-F54B-D2AE261780E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8F9F617-51FB-6F9A-D920-51DB98DA306F}"/>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435F28D3-5B9B-C19A-545A-057927E6E8B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799DAE20-8C72-7CE2-09E4-660E3FC65A9E}"/>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2773168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92AAB-1A83-1624-7CE7-9F9B597707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05C5D8-F2D1-8CB0-8EB3-47737EB9158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210C615-081B-E590-CE90-C26980F9BD13}"/>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62E0D218-5A86-CD7B-E6C4-4D797557190C}"/>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1838C07E-FD44-E302-852F-D5F3DAAC0ADC}"/>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6806743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47</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4208507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73EB6-AB19-7F83-41A9-37E6264698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C12801-C7C7-46E5-F3B4-73AEA30CB57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A5E36AC-ECCD-781E-63EF-4534FCF2E5A1}"/>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CF4105A-0269-EF30-6A6B-25430914DF30}"/>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E3D1FB7F-A1ED-FD78-9BD9-85E2C6C382C8}"/>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47320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4C455-698E-EE67-06C8-620A471DFA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DF7940-6A2B-C40F-57AE-9AC78F01CFA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5376961-D17B-872F-8A19-74F0090018BB}"/>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0C5C24AD-8328-EACF-41E0-CA5D102D992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BBB6E1D7-7207-59F3-0D14-F26C46EEB1EB}"/>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4219225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2088B0-1230-2388-B068-E9154E6CD1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C906B8-E04B-8645-E60B-4FBFC1E8B2E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6CF4851-5E81-B87F-42A7-1FC6B50D3573}"/>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87EF1078-A9C9-9356-1D99-222DA627049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E3F4538D-8BFC-1EED-F986-BA032353C10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328435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5036A3-4003-BFC0-7DF1-EEEF1928F8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3C4998-91BC-72F2-CCA4-1AD4653A425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63B5A87-BE67-842C-7847-4287E27BCA20}"/>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61B671CA-A837-68EC-0577-C89FAEE95E7E}"/>
              </a:ext>
            </a:extLst>
          </p:cNvPr>
          <p:cNvSpPr>
            <a:spLocks noGrp="1"/>
          </p:cNvSpPr>
          <p:nvPr>
            <p:ph type="sldNum" sz="quarter" idx="10"/>
          </p:nvPr>
        </p:nvSpPr>
        <p:spPr/>
        <p:txBody>
          <a:bodyPr/>
          <a:lstStyle/>
          <a:p>
            <a:fld id="{6963E7AC-6455-4A0F-B654-220C7D7B7B8D}" type="slidenum">
              <a:rPr lang="en-US" smtClean="0"/>
              <a:pPr/>
              <a:t>6</a:t>
            </a:fld>
            <a:endParaRPr lang="en-US"/>
          </a:p>
        </p:txBody>
      </p:sp>
      <p:sp>
        <p:nvSpPr>
          <p:cNvPr id="5" name="Footer Placeholder 4">
            <a:extLst>
              <a:ext uri="{FF2B5EF4-FFF2-40B4-BE49-F238E27FC236}">
                <a16:creationId xmlns:a16="http://schemas.microsoft.com/office/drawing/2014/main" id="{599F85AC-7A2B-754B-8715-B1C1DFCB8657}"/>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7215136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FBB60-5F33-F2FA-1E8F-AE671D881D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4BC250-D188-13F3-5E12-0E6260A59D1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A7E00C8-351F-DBAA-FACC-E65BB53F509D}"/>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CE5B2378-42BE-8B5D-F3AC-9615FB8A6A7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8B240683-FB4E-2E9E-7BDF-6CB1658F5D62}"/>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8233930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52</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5457907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63089950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9DC1C-6E92-CA04-4538-8601600A35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740F17-EB96-53A9-DBD0-30EB67EC9B9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A4A9281-25DE-A641-1F1E-A364AC72403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DA779B0-1F46-6641-32A5-04DE4D29219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7CFC93E5-BFF2-0C8A-EFE0-D9830F5B4C25}"/>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5375249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1F1015-9846-EF60-89D6-BB80110220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DC65A5-B207-CB1E-98FC-96554C7BA20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03ABE2A-3856-AEF4-DAF0-333E9DAA3DFE}"/>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97C354E7-7693-E5DC-0377-C0FC0F5DD1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5A58D21D-B606-A1F9-CFDD-8A7AC6F0BD56}"/>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82052559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3371425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7</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542886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8</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2346194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9</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0038557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BD813-3827-9AB5-8503-72CD28EA99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89C309-EDDB-F1DE-EA71-4D92778806A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3FBD2DD-C13F-B058-A8DF-8B78645B178F}"/>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C2545AD7-C173-6196-9261-4735A5DBEBD7}"/>
              </a:ext>
            </a:extLst>
          </p:cNvPr>
          <p:cNvSpPr>
            <a:spLocks noGrp="1"/>
          </p:cNvSpPr>
          <p:nvPr>
            <p:ph type="sldNum" sz="quarter" idx="10"/>
          </p:nvPr>
        </p:nvSpPr>
        <p:spPr/>
        <p:txBody>
          <a:bodyPr/>
          <a:lstStyle/>
          <a:p>
            <a:fld id="{6963E7AC-6455-4A0F-B654-220C7D7B7B8D}" type="slidenum">
              <a:rPr lang="en-US" smtClean="0"/>
              <a:pPr/>
              <a:t>10</a:t>
            </a:fld>
            <a:endParaRPr lang="en-US"/>
          </a:p>
        </p:txBody>
      </p:sp>
      <p:sp>
        <p:nvSpPr>
          <p:cNvPr id="5" name="Footer Placeholder 4">
            <a:extLst>
              <a:ext uri="{FF2B5EF4-FFF2-40B4-BE49-F238E27FC236}">
                <a16:creationId xmlns:a16="http://schemas.microsoft.com/office/drawing/2014/main" id="{5B372EA6-FD04-CC78-2B59-AB7DA2FD413D}"/>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791528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279DE1F-5E27-4B45-9D15-005F28CE4332}" type="slidenum">
              <a:rPr lang="en-GB"/>
              <a:pPr>
                <a:defRPr/>
              </a:pPr>
              <a:t>‹#›</a:t>
            </a:fld>
            <a:endParaRPr lang="en-GB"/>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6321966-726A-4E9E-9E02-D49DCD2200A8}" type="slidenum">
              <a:rPr lang="en-GB"/>
              <a:pPr>
                <a:defRPr/>
              </a:pPr>
              <a:t>‹#›</a:t>
            </a:fld>
            <a:endParaRPr lang="en-GB"/>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FA6E245-2043-4183-82FC-0A7BD6A0EBFD}" type="slidenum">
              <a:rPr lang="en-GB"/>
              <a:pPr>
                <a:defRPr/>
              </a:pPr>
              <a:t>‹#›</a:t>
            </a:fld>
            <a:endParaRPr lang="en-GB"/>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p:cNvSpPr>
            <a:spLocks noGrp="1" noChangeArrowheads="1"/>
          </p:cNvSpPr>
          <p:nvPr>
            <p:ph type="dt" sz="half" idx="10"/>
          </p:nvPr>
        </p:nvSpPr>
        <p:spPr>
          <a:ln/>
        </p:spPr>
        <p:txBody>
          <a:bodyPr/>
          <a:lstStyle>
            <a:lvl1pPr>
              <a:defRPr/>
            </a:lvl1pPr>
          </a:lstStyle>
          <a:p>
            <a:pPr>
              <a:defRPr/>
            </a:pPr>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93A73AEE-D506-4373-89E6-5210E2A754A0}" type="slidenum">
              <a:rPr lang="en-GB"/>
              <a:pPr>
                <a:defRPr/>
              </a:pPr>
              <a:t>‹#›</a:t>
            </a:fld>
            <a:endParaRPr lang="en-GB" dirty="0"/>
          </a:p>
        </p:txBody>
      </p:sp>
      <p:grpSp>
        <p:nvGrpSpPr>
          <p:cNvPr id="8" name="Group 10"/>
          <p:cNvGrpSpPr/>
          <p:nvPr userDrawn="1"/>
        </p:nvGrpSpPr>
        <p:grpSpPr>
          <a:xfrm>
            <a:off x="359371" y="228600"/>
            <a:ext cx="11832629" cy="1284827"/>
            <a:chOff x="269528" y="5496973"/>
            <a:chExt cx="8874472" cy="1284827"/>
          </a:xfrm>
        </p:grpSpPr>
        <p:pic>
          <p:nvPicPr>
            <p:cNvPr id="9" name="Picture 2"/>
            <p:cNvPicPr>
              <a:picLocks noChangeAspect="1" noChangeArrowheads="1"/>
            </p:cNvPicPr>
            <p:nvPr/>
          </p:nvPicPr>
          <p:blipFill>
            <a:blip r:embed="rId2" cstate="print"/>
            <a:srcRect/>
            <a:stretch>
              <a:fillRect/>
            </a:stretch>
          </p:blipFill>
          <p:spPr bwMode="auto">
            <a:xfrm>
              <a:off x="269528" y="5496973"/>
              <a:ext cx="1483072" cy="1284827"/>
            </a:xfrm>
            <a:prstGeom prst="rect">
              <a:avLst/>
            </a:prstGeom>
            <a:noFill/>
            <a:ln w="9525">
              <a:noFill/>
              <a:miter lim="800000"/>
              <a:headEnd/>
              <a:tailEnd/>
            </a:ln>
          </p:spPr>
        </p:pic>
        <p:sp>
          <p:nvSpPr>
            <p:cNvPr id="10" name="Rectangle 5"/>
            <p:cNvSpPr>
              <a:spLocks noChangeArrowheads="1"/>
            </p:cNvSpPr>
            <p:nvPr/>
          </p:nvSpPr>
          <p:spPr bwMode="auto">
            <a:xfrm rot="10800000" flipV="1">
              <a:off x="1752600" y="5820488"/>
              <a:ext cx="73914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rgbClr val="1F497D"/>
                  </a:solidFill>
                  <a:effectLst/>
                  <a:latin typeface="Bahamas" pitchFamily="34" charset="0"/>
                  <a:cs typeface="Times New Roman" pitchFamily="18" charset="0"/>
                </a:rPr>
                <a:t>Institute of Actuaries of India</a:t>
              </a:r>
              <a:endParaRPr kumimoji="0" lang="en-US" sz="4000" b="1" i="0" u="none" strike="noStrike" cap="none" normalizeH="0" baseline="0" dirty="0">
                <a:ln>
                  <a:noFill/>
                </a:ln>
                <a:solidFill>
                  <a:schemeClr val="tx1"/>
                </a:solidFill>
                <a:effectLst/>
                <a:latin typeface="Bahamas" pitchFamily="34" charset="0"/>
                <a:cs typeface="Times New Roman" pitchFamily="18" charset="0"/>
              </a:endParaRPr>
            </a:p>
          </p:txBody>
        </p:sp>
      </p:grpSp>
      <p:sp>
        <p:nvSpPr>
          <p:cNvPr id="11" name="Rectangle 10"/>
          <p:cNvSpPr/>
          <p:nvPr userDrawn="1"/>
        </p:nvSpPr>
        <p:spPr>
          <a:xfrm>
            <a:off x="0" y="2743201"/>
            <a:ext cx="12192000" cy="830997"/>
          </a:xfrm>
          <a:prstGeom prst="rect">
            <a:avLst/>
          </a:prstGeom>
        </p:spPr>
        <p:txBody>
          <a:bodyPr wrap="square">
            <a:spAutoFit/>
          </a:bodyPr>
          <a:lstStyle/>
          <a:p>
            <a:pPr algn="ctr">
              <a:buNone/>
            </a:pPr>
            <a:r>
              <a:rPr lang="en-US" sz="4800" b="1" dirty="0">
                <a:latin typeface="Garamond" pitchFamily="18" charset="0"/>
                <a:ea typeface="Verdana" pitchFamily="34" charset="0"/>
                <a:cs typeface="Verdana" pitchFamily="34" charset="0"/>
              </a:rPr>
              <a:t>Title</a:t>
            </a:r>
          </a:p>
        </p:txBody>
      </p:sp>
      <p:sp>
        <p:nvSpPr>
          <p:cNvPr id="12" name="Rectangle 11"/>
          <p:cNvSpPr/>
          <p:nvPr userDrawn="1"/>
        </p:nvSpPr>
        <p:spPr>
          <a:xfrm>
            <a:off x="0" y="3733800"/>
            <a:ext cx="12192000" cy="830997"/>
          </a:xfrm>
          <a:prstGeom prst="rect">
            <a:avLst/>
          </a:prstGeom>
        </p:spPr>
        <p:txBody>
          <a:bodyPr wrap="square">
            <a:spAutoFit/>
          </a:bodyPr>
          <a:lstStyle/>
          <a:p>
            <a:pPr algn="ctr">
              <a:buNone/>
            </a:pPr>
            <a:r>
              <a:rPr lang="en-US" sz="4800" b="1" dirty="0">
                <a:latin typeface="Garamond" pitchFamily="18" charset="0"/>
                <a:ea typeface="Verdana" pitchFamily="34" charset="0"/>
                <a:cs typeface="Verdana" pitchFamily="34" charset="0"/>
              </a:rPr>
              <a:t>By</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2EF8FD5A-4369-451A-AE4B-9EB0FD82F618}" type="slidenum">
              <a:rPr lang="en-GB"/>
              <a:pPr>
                <a:defRPr/>
              </a:pPr>
              <a:t>‹#›</a:t>
            </a:fld>
            <a:endParaRPr lang="en-GB"/>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D629C963-6CA3-4910-ACAB-89103C5891B0}" type="slidenum">
              <a:rPr lang="en-GB"/>
              <a:pPr>
                <a:defRPr/>
              </a:pPr>
              <a:t>‹#›</a:t>
            </a:fld>
            <a:endParaRPr lang="en-GB"/>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GB"/>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GB"/>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B118C919-524D-4AE6-802D-F6FBC61D86FD}"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7" r:id="rId6"/>
    <p:sldLayoutId id="2147483672" r:id="rId7"/>
  </p:sldLayoutIdLst>
  <p:transition/>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7.emf"/><Relationship Id="rId5" Type="http://schemas.openxmlformats.org/officeDocument/2006/relationships/image" Target="../media/image6.png"/><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7000" y="3479017"/>
            <a:ext cx="1588491" cy="1600200"/>
          </a:xfrm>
          <a:prstGeom prst="rect">
            <a:avLst/>
          </a:prstGeom>
        </p:spPr>
      </p:pic>
      <p:sp>
        <p:nvSpPr>
          <p:cNvPr id="4" name="Rectangle 150"/>
          <p:cNvSpPr txBox="1">
            <a:spLocks noChangeArrowheads="1"/>
          </p:cNvSpPr>
          <p:nvPr/>
        </p:nvSpPr>
        <p:spPr>
          <a:xfrm>
            <a:off x="838200" y="2019371"/>
            <a:ext cx="11037291" cy="647700"/>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altLang="en-US" sz="3400" b="1" kern="0" dirty="0">
                <a:solidFill>
                  <a:schemeClr val="bg1"/>
                </a:solidFill>
              </a:rPr>
              <a:t>Profit or Prudence? Evaluating Investment Strategy in the Face of Long-Term Liabilities</a:t>
            </a:r>
            <a:endParaRPr lang="es-ES" altLang="en-US" sz="3400" b="1" kern="0" dirty="0">
              <a:solidFill>
                <a:schemeClr val="bg1"/>
              </a:solidFill>
            </a:endParaRPr>
          </a:p>
        </p:txBody>
      </p:sp>
      <p:sp>
        <p:nvSpPr>
          <p:cNvPr id="5" name="Rectangle 168"/>
          <p:cNvSpPr>
            <a:spLocks noChangeArrowheads="1"/>
          </p:cNvSpPr>
          <p:nvPr/>
        </p:nvSpPr>
        <p:spPr bwMode="auto">
          <a:xfrm>
            <a:off x="152400" y="3467243"/>
            <a:ext cx="5184775"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l"/>
            <a:r>
              <a:rPr lang="en-US" altLang="en-US" sz="1800" b="1" dirty="0">
                <a:solidFill>
                  <a:schemeClr val="tx1"/>
                </a:solidFill>
              </a:rPr>
              <a:t>Presented By: </a:t>
            </a:r>
          </a:p>
          <a:p>
            <a:pPr algn="l"/>
            <a:r>
              <a:rPr lang="en-US" altLang="en-US" sz="1800" b="1" dirty="0">
                <a:solidFill>
                  <a:schemeClr val="tx1"/>
                </a:solidFill>
              </a:rPr>
              <a:t>1. Apoorv Charupa</a:t>
            </a:r>
          </a:p>
          <a:p>
            <a:pPr algn="l"/>
            <a:r>
              <a:rPr lang="en-US" altLang="en-US" sz="1800" b="1" dirty="0">
                <a:solidFill>
                  <a:schemeClr val="tx1"/>
                </a:solidFill>
              </a:rPr>
              <a:t>2. Ahum Mitra</a:t>
            </a:r>
          </a:p>
          <a:p>
            <a:pPr algn="l"/>
            <a:r>
              <a:rPr lang="en-US" altLang="en-US" sz="1800" b="1" dirty="0">
                <a:solidFill>
                  <a:schemeClr val="tx1"/>
                </a:solidFill>
              </a:rPr>
              <a:t>3. Sahil Anil Advani</a:t>
            </a:r>
          </a:p>
          <a:p>
            <a:pPr algn="l"/>
            <a:r>
              <a:rPr lang="en-US" altLang="en-US" sz="1800" b="1" dirty="0">
                <a:solidFill>
                  <a:schemeClr val="tx1"/>
                </a:solidFill>
              </a:rPr>
              <a:t>4. Akshay Vijay More</a:t>
            </a:r>
            <a:endParaRPr lang="es-ES" altLang="en-US" sz="1800" b="1" dirty="0">
              <a:solidFill>
                <a:schemeClr val="tx1"/>
              </a:solidFill>
            </a:endParaRPr>
          </a:p>
        </p:txBody>
      </p:sp>
      <p:sp>
        <p:nvSpPr>
          <p:cNvPr id="6" name="Rectangle 150"/>
          <p:cNvSpPr txBox="1">
            <a:spLocks noChangeArrowheads="1"/>
          </p:cNvSpPr>
          <p:nvPr/>
        </p:nvSpPr>
        <p:spPr>
          <a:xfrm>
            <a:off x="838200" y="533400"/>
            <a:ext cx="9197975" cy="647700"/>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s-UY" altLang="en-US" sz="3600" b="1" kern="0" dirty="0">
                <a:solidFill>
                  <a:schemeClr val="bg1"/>
                </a:solidFill>
                <a:latin typeface="Trebuchet MS" panose="020B0603020202020204" pitchFamily="34" charset="0"/>
              </a:rPr>
              <a:t>42nd India </a:t>
            </a:r>
            <a:r>
              <a:rPr lang="es-UY" altLang="en-US" sz="3600" b="1" kern="0" dirty="0" err="1">
                <a:solidFill>
                  <a:schemeClr val="bg1"/>
                </a:solidFill>
                <a:latin typeface="Trebuchet MS" panose="020B0603020202020204" pitchFamily="34" charset="0"/>
              </a:rPr>
              <a:t>Fellowship</a:t>
            </a:r>
            <a:r>
              <a:rPr lang="es-UY" altLang="en-US" sz="3600" b="1" kern="0" dirty="0">
                <a:solidFill>
                  <a:schemeClr val="bg1"/>
                </a:solidFill>
                <a:latin typeface="Trebuchet MS" panose="020B0603020202020204" pitchFamily="34" charset="0"/>
              </a:rPr>
              <a:t> </a:t>
            </a:r>
            <a:r>
              <a:rPr lang="es-UY" altLang="en-US" sz="3600" b="1" kern="0" dirty="0" err="1">
                <a:solidFill>
                  <a:schemeClr val="bg1"/>
                </a:solidFill>
                <a:latin typeface="Trebuchet MS" panose="020B0603020202020204" pitchFamily="34" charset="0"/>
              </a:rPr>
              <a:t>Seminar</a:t>
            </a:r>
            <a:endParaRPr lang="es-UY" altLang="en-US" sz="2500" b="1" kern="0" dirty="0">
              <a:solidFill>
                <a:schemeClr val="bg1"/>
              </a:solidFill>
              <a:latin typeface="Trebuchet MS" panose="020B0603020202020204" pitchFamily="34" charset="0"/>
            </a:endParaRPr>
          </a:p>
          <a:p>
            <a:pPr algn="l"/>
            <a:r>
              <a:rPr lang="es-UY" altLang="en-US" sz="2500" b="1" kern="0" dirty="0">
                <a:solidFill>
                  <a:schemeClr val="bg1"/>
                </a:solidFill>
                <a:latin typeface="Trebuchet MS" panose="020B0603020202020204" pitchFamily="34" charset="0"/>
              </a:rPr>
              <a:t>Date: 16th &amp; 17th </a:t>
            </a:r>
            <a:r>
              <a:rPr lang="es-UY" altLang="en-US" sz="2500" b="1" kern="0" dirty="0" err="1">
                <a:solidFill>
                  <a:schemeClr val="bg1"/>
                </a:solidFill>
                <a:latin typeface="Trebuchet MS" panose="020B0603020202020204" pitchFamily="34" charset="0"/>
              </a:rPr>
              <a:t>December</a:t>
            </a:r>
            <a:r>
              <a:rPr lang="es-UY" altLang="en-US" sz="2500" b="1" kern="0" dirty="0">
                <a:solidFill>
                  <a:schemeClr val="bg1"/>
                </a:solidFill>
                <a:latin typeface="Trebuchet MS" panose="020B0603020202020204" pitchFamily="34" charset="0"/>
              </a:rPr>
              <a:t> 2024</a:t>
            </a:r>
            <a:endParaRPr lang="es-ES" altLang="en-US" sz="2500" b="1" kern="0"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2430438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24F8B4A2-3673-FCAB-E0B6-20791881B6E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AC6D746-7241-83C1-0338-E2C08D6E9F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5293E283-5492-C301-49B5-5E06CB3E5AD1}"/>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Asset Liability Management</a:t>
            </a:r>
            <a:endParaRPr lang="en-US" altLang="en-US" sz="3600" kern="0" dirty="0">
              <a:solidFill>
                <a:schemeClr val="tx1"/>
              </a:solidFill>
            </a:endParaRPr>
          </a:p>
        </p:txBody>
      </p:sp>
      <p:sp>
        <p:nvSpPr>
          <p:cNvPr id="4" name="Rectangle 3">
            <a:extLst>
              <a:ext uri="{FF2B5EF4-FFF2-40B4-BE49-F238E27FC236}">
                <a16:creationId xmlns:a16="http://schemas.microsoft.com/office/drawing/2014/main" id="{C1C2BA8F-51B9-70C3-F0D0-667CD94CE251}"/>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sz="2400" kern="0" dirty="0">
                <a:latin typeface="Trebuchet MS" panose="020B0603020202020204" pitchFamily="34" charset="0"/>
              </a:rPr>
              <a:t>The sound management of an insurer's finances, which involves investing to meet future cash flow needs and capital requirements, is referred to as Asset-Liability Management (ALM)</a:t>
            </a:r>
            <a:endParaRPr lang="en-IN" sz="2400" kern="0" dirty="0">
              <a:latin typeface="Trebuchet MS" panose="020B0603020202020204" pitchFamily="34" charset="0"/>
            </a:endParaRPr>
          </a:p>
          <a:p>
            <a:pPr marL="0" indent="0">
              <a:buNone/>
            </a:pPr>
            <a:endParaRPr lang="en-IN" altLang="en-US" sz="2400" kern="0" dirty="0">
              <a:latin typeface="Trebuchet MS" panose="020B0603020202020204" pitchFamily="34" charset="0"/>
            </a:endParaRPr>
          </a:p>
          <a:p>
            <a:pPr marL="0" indent="0">
              <a:buNone/>
            </a:pPr>
            <a:r>
              <a:rPr lang="en-IN" altLang="en-US" sz="2400" kern="0" dirty="0">
                <a:latin typeface="Trebuchet MS" panose="020B0603020202020204" pitchFamily="34" charset="0"/>
              </a:rPr>
              <a:t>IRDAI issued a circular on </a:t>
            </a:r>
            <a:r>
              <a:rPr lang="en-GB" sz="2400" kern="0" dirty="0">
                <a:latin typeface="Trebuchet MS" panose="020B0603020202020204" pitchFamily="34" charset="0"/>
              </a:rPr>
              <a:t>Asset-Liability management and Stress testing, focussing on </a:t>
            </a:r>
            <a:r>
              <a:rPr lang="en-IN" sz="2400" kern="0" dirty="0">
                <a:latin typeface="Trebuchet MS" panose="020B0603020202020204" pitchFamily="34" charset="0"/>
              </a:rPr>
              <a:t>stability, solvency, and policyholder confidence while requiring insurers to adapt dynamically to evolving risks​.</a:t>
            </a:r>
          </a:p>
          <a:p>
            <a:pPr marL="0" indent="0">
              <a:buNone/>
            </a:pPr>
            <a:endParaRPr lang="en-IN" altLang="en-US" sz="2400" kern="0" dirty="0">
              <a:latin typeface="Trebuchet MS" panose="020B0603020202020204" pitchFamily="34" charset="0"/>
            </a:endParaRPr>
          </a:p>
          <a:p>
            <a:pPr marL="0" indent="0">
              <a:buNone/>
            </a:pPr>
            <a:r>
              <a:rPr lang="en-IN" altLang="en-US" sz="2400" kern="0" dirty="0">
                <a:latin typeface="Trebuchet MS" panose="020B0603020202020204" pitchFamily="34" charset="0"/>
              </a:rPr>
              <a:t>Asset Liability Matching refers to the relationship by size and incidence between the cashflows from the assets and those from the liabilities. </a:t>
            </a:r>
            <a:r>
              <a:rPr lang="en-US" sz="2400" kern="0" dirty="0">
                <a:latin typeface="Trebuchet MS" panose="020B0603020202020204" pitchFamily="34" charset="0"/>
              </a:rPr>
              <a:t>The assets and liabilities of a life insurance company are considered matched if their cash flows offset each other. Otherwise, the company is said to be mismatched.</a:t>
            </a:r>
            <a:endParaRPr lang="en-IN" altLang="en-US" sz="2400" kern="0" dirty="0">
              <a:latin typeface="Trebuchet MS" panose="020B0603020202020204" pitchFamily="34" charset="0"/>
            </a:endParaRPr>
          </a:p>
          <a:p>
            <a:pPr marL="0" indent="0">
              <a:buNone/>
            </a:pPr>
            <a:endParaRPr lang="en-IN" altLang="en-US" sz="2400" u="sng" kern="0" dirty="0">
              <a:latin typeface="Trebuchet MS" panose="020B0603020202020204" pitchFamily="34" charset="0"/>
            </a:endParaRPr>
          </a:p>
          <a:p>
            <a:pPr marL="0" indent="0">
              <a:buNone/>
            </a:pPr>
            <a:endParaRPr lang="en-IN" altLang="en-US" sz="2400" u="sng" kern="0" dirty="0">
              <a:latin typeface="Trebuchet MS" panose="020B0603020202020204" pitchFamily="34" charset="0"/>
            </a:endParaRPr>
          </a:p>
          <a:p>
            <a:pPr>
              <a:buFont typeface="Wingdings" panose="05000000000000000000" pitchFamily="2" charset="2"/>
              <a:buChar char="Ø"/>
            </a:pPr>
            <a:endParaRPr lang="en-IN" altLang="en-US" sz="2400" b="1" kern="0" dirty="0">
              <a:latin typeface="Trebuchet MS" panose="020B0603020202020204" pitchFamily="34" charset="0"/>
            </a:endParaRPr>
          </a:p>
          <a:p>
            <a:pPr marL="0" indent="0">
              <a:buNone/>
            </a:pPr>
            <a:endParaRPr lang="en-US" altLang="en-US" sz="2400" u="sng" kern="0" dirty="0">
              <a:latin typeface="Trebuchet MS" panose="020B0603020202020204" pitchFamily="34" charset="0"/>
            </a:endParaRPr>
          </a:p>
          <a:p>
            <a:pPr>
              <a:buFont typeface="Wingdings" panose="05000000000000000000" pitchFamily="2" charset="2"/>
              <a:buChar char="Ø"/>
            </a:pPr>
            <a:endParaRPr lang="en-US" altLang="en-US" sz="2400" kern="0" dirty="0">
              <a:latin typeface="Trebuchet MS" panose="020B0603020202020204" pitchFamily="34" charset="0"/>
            </a:endParaRPr>
          </a:p>
        </p:txBody>
      </p:sp>
      <p:sp>
        <p:nvSpPr>
          <p:cNvPr id="5" name="Footer Placeholder 4">
            <a:extLst>
              <a:ext uri="{FF2B5EF4-FFF2-40B4-BE49-F238E27FC236}">
                <a16:creationId xmlns:a16="http://schemas.microsoft.com/office/drawing/2014/main" id="{90E0D853-97B4-1BA4-712C-094C562494DE}"/>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Tree>
    <p:extLst>
      <p:ext uri="{BB962C8B-B14F-4D97-AF65-F5344CB8AC3E}">
        <p14:creationId xmlns:p14="http://schemas.microsoft.com/office/powerpoint/2010/main" val="11230594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Asset Liability Management</a:t>
            </a:r>
            <a:endParaRPr lang="en-US" altLang="en-US" sz="3600" kern="0" dirty="0">
              <a:solidFill>
                <a:schemeClr val="tx1"/>
              </a:solidFill>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grpSp>
        <p:nvGrpSpPr>
          <p:cNvPr id="6" name="Group 5">
            <a:extLst>
              <a:ext uri="{FF2B5EF4-FFF2-40B4-BE49-F238E27FC236}">
                <a16:creationId xmlns:a16="http://schemas.microsoft.com/office/drawing/2014/main" id="{F8D73F74-B704-21CC-6F5E-14D2779ED21E}"/>
              </a:ext>
            </a:extLst>
          </p:cNvPr>
          <p:cNvGrpSpPr/>
          <p:nvPr/>
        </p:nvGrpSpPr>
        <p:grpSpPr>
          <a:xfrm>
            <a:off x="2943224" y="2133600"/>
            <a:ext cx="7496175" cy="3200400"/>
            <a:chOff x="3676650" y="3823584"/>
            <a:chExt cx="6286500" cy="2590800"/>
          </a:xfrm>
        </p:grpSpPr>
        <p:sp>
          <p:nvSpPr>
            <p:cNvPr id="7" name="Pentagon 6">
              <a:extLst>
                <a:ext uri="{FF2B5EF4-FFF2-40B4-BE49-F238E27FC236}">
                  <a16:creationId xmlns:a16="http://schemas.microsoft.com/office/drawing/2014/main" id="{613194A4-AF1B-04B9-41DA-45FF7568A545}"/>
                </a:ext>
              </a:extLst>
            </p:cNvPr>
            <p:cNvSpPr/>
            <p:nvPr/>
          </p:nvSpPr>
          <p:spPr bwMode="auto">
            <a:xfrm>
              <a:off x="3676650" y="4814184"/>
              <a:ext cx="2286000" cy="609600"/>
            </a:xfrm>
            <a:prstGeom prst="homePlate">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IN" altLang="en-US" sz="2400" b="1" u="sng" kern="0" dirty="0">
                  <a:solidFill>
                    <a:schemeClr val="bg1"/>
                  </a:solidFill>
                  <a:latin typeface="Trebuchet MS" panose="020B0603020202020204" pitchFamily="34" charset="0"/>
                </a:rPr>
                <a:t>Major Risks</a:t>
              </a:r>
              <a:endParaRPr kumimoji="0" lang="en-IN" sz="2400" b="1" i="0" u="none" strike="noStrike" cap="none" normalizeH="0" baseline="0" dirty="0">
                <a:ln>
                  <a:noFill/>
                </a:ln>
                <a:solidFill>
                  <a:schemeClr val="bg1"/>
                </a:solidFill>
                <a:effectLst/>
                <a:latin typeface="Trebuchet MS" panose="020B0603020202020204" pitchFamily="34" charset="0"/>
              </a:endParaRPr>
            </a:p>
          </p:txBody>
        </p:sp>
        <p:sp>
          <p:nvSpPr>
            <p:cNvPr id="10" name="Rectangle 9">
              <a:extLst>
                <a:ext uri="{FF2B5EF4-FFF2-40B4-BE49-F238E27FC236}">
                  <a16:creationId xmlns:a16="http://schemas.microsoft.com/office/drawing/2014/main" id="{21F4D191-A532-D18F-5A52-B895B92CD3FB}"/>
                </a:ext>
              </a:extLst>
            </p:cNvPr>
            <p:cNvSpPr/>
            <p:nvPr/>
          </p:nvSpPr>
          <p:spPr bwMode="auto">
            <a:xfrm>
              <a:off x="6572250" y="3823584"/>
              <a:ext cx="3390900" cy="609600"/>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altLang="en-US" sz="2400" b="1" kern="0" dirty="0">
                  <a:solidFill>
                    <a:schemeClr val="bg1"/>
                  </a:solidFill>
                  <a:latin typeface="Trebuchet MS" panose="020B0603020202020204" pitchFamily="34" charset="0"/>
                </a:rPr>
                <a:t>Liquidity/Reinvestment Risk</a:t>
              </a:r>
              <a:endParaRPr lang="en-IN" sz="2400" b="1" kern="0" dirty="0">
                <a:solidFill>
                  <a:schemeClr val="bg1"/>
                </a:solidFill>
                <a:latin typeface="Trebuchet MS" panose="020B0603020202020204" pitchFamily="34" charset="0"/>
              </a:endParaRPr>
            </a:p>
          </p:txBody>
        </p:sp>
        <p:sp>
          <p:nvSpPr>
            <p:cNvPr id="11" name="Rectangle 10">
              <a:extLst>
                <a:ext uri="{FF2B5EF4-FFF2-40B4-BE49-F238E27FC236}">
                  <a16:creationId xmlns:a16="http://schemas.microsoft.com/office/drawing/2014/main" id="{777C8717-8F68-B26A-FEC1-C1EBFABE9932}"/>
                </a:ext>
              </a:extLst>
            </p:cNvPr>
            <p:cNvSpPr/>
            <p:nvPr/>
          </p:nvSpPr>
          <p:spPr bwMode="auto">
            <a:xfrm>
              <a:off x="6572250" y="4814184"/>
              <a:ext cx="3390900" cy="609600"/>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altLang="en-US" sz="2400" b="1" kern="0" dirty="0">
                  <a:solidFill>
                    <a:schemeClr val="bg1"/>
                  </a:solidFill>
                  <a:latin typeface="Trebuchet MS" panose="020B0603020202020204" pitchFamily="34" charset="0"/>
                </a:rPr>
                <a:t>Earnings Volatility</a:t>
              </a:r>
              <a:endParaRPr lang="en-IN" sz="2400" b="1" kern="0" dirty="0">
                <a:solidFill>
                  <a:schemeClr val="bg1"/>
                </a:solidFill>
                <a:latin typeface="Trebuchet MS" panose="020B0603020202020204" pitchFamily="34" charset="0"/>
              </a:endParaRPr>
            </a:p>
          </p:txBody>
        </p:sp>
        <p:sp>
          <p:nvSpPr>
            <p:cNvPr id="12" name="Rectangle 11">
              <a:extLst>
                <a:ext uri="{FF2B5EF4-FFF2-40B4-BE49-F238E27FC236}">
                  <a16:creationId xmlns:a16="http://schemas.microsoft.com/office/drawing/2014/main" id="{92C718F4-501B-93AC-6746-6034D931FBC9}"/>
                </a:ext>
              </a:extLst>
            </p:cNvPr>
            <p:cNvSpPr/>
            <p:nvPr/>
          </p:nvSpPr>
          <p:spPr bwMode="auto">
            <a:xfrm>
              <a:off x="6572250" y="5804784"/>
              <a:ext cx="3390900" cy="609600"/>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altLang="en-US" sz="2400" b="1" kern="0" dirty="0">
                  <a:solidFill>
                    <a:schemeClr val="bg1"/>
                  </a:solidFill>
                  <a:latin typeface="Trebuchet MS" panose="020B0603020202020204" pitchFamily="34" charset="0"/>
                </a:rPr>
                <a:t>Solvency Risks</a:t>
              </a:r>
              <a:endParaRPr lang="en-IN" sz="2400" b="1" kern="0" dirty="0">
                <a:solidFill>
                  <a:schemeClr val="bg1"/>
                </a:solidFill>
                <a:latin typeface="Trebuchet MS" panose="020B0603020202020204" pitchFamily="34" charset="0"/>
              </a:endParaRPr>
            </a:p>
          </p:txBody>
        </p:sp>
      </p:grpSp>
    </p:spTree>
    <p:extLst>
      <p:ext uri="{BB962C8B-B14F-4D97-AF65-F5344CB8AC3E}">
        <p14:creationId xmlns:p14="http://schemas.microsoft.com/office/powerpoint/2010/main" val="3155290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518CA323-ED66-5943-70E9-EE0F1FA62B6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275DE771-8647-F43F-5D29-7F20900123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BBCD5F98-EC7B-9C94-79B9-852DF7E97C7E}"/>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Implications of Asset Liability Mismatch</a:t>
            </a:r>
            <a:endParaRPr lang="en-US" altLang="en-US" sz="3600" kern="0" dirty="0">
              <a:solidFill>
                <a:schemeClr val="tx1"/>
              </a:solidFill>
            </a:endParaRPr>
          </a:p>
        </p:txBody>
      </p:sp>
      <p:sp>
        <p:nvSpPr>
          <p:cNvPr id="4" name="Rectangle 3">
            <a:extLst>
              <a:ext uri="{FF2B5EF4-FFF2-40B4-BE49-F238E27FC236}">
                <a16:creationId xmlns:a16="http://schemas.microsoft.com/office/drawing/2014/main" id="{D336A6B8-33CE-91E5-1BD4-E438C26EE9FC}"/>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r>
              <a:rPr lang="en-IN" altLang="en-US" sz="2400" b="1" kern="0" dirty="0">
                <a:latin typeface="Trebuchet MS" panose="020B0603020202020204" pitchFamily="34" charset="0"/>
              </a:rPr>
              <a:t>Liquidity / Reinvestment Risk</a:t>
            </a:r>
          </a:p>
          <a:p>
            <a:pPr lvl="1">
              <a:buFont typeface="Wingdings" panose="05000000000000000000" pitchFamily="2" charset="2"/>
              <a:buChar char="Ø"/>
            </a:pPr>
            <a:r>
              <a:rPr lang="en-IN" altLang="en-US" sz="2400" kern="0" dirty="0">
                <a:latin typeface="Trebuchet MS" panose="020B0603020202020204" pitchFamily="34" charset="0"/>
              </a:rPr>
              <a:t>Duration of assets less than liabilities resulting in reinvestment risks.</a:t>
            </a:r>
          </a:p>
          <a:p>
            <a:pPr lvl="1">
              <a:buFont typeface="Wingdings" panose="05000000000000000000" pitchFamily="2" charset="2"/>
              <a:buChar char="Ø"/>
            </a:pPr>
            <a:r>
              <a:rPr lang="en-IN" altLang="en-US" sz="2400" kern="0" dirty="0">
                <a:latin typeface="Trebuchet MS" panose="020B0603020202020204" pitchFamily="34" charset="0"/>
              </a:rPr>
              <a:t>Reinvestment risk: excess investment inflow to be reinvested on less favourable terms than expected.</a:t>
            </a:r>
          </a:p>
          <a:p>
            <a:pPr lvl="1">
              <a:buFont typeface="Wingdings" panose="05000000000000000000" pitchFamily="2" charset="2"/>
              <a:buChar char="Ø"/>
            </a:pPr>
            <a:r>
              <a:rPr lang="en-IN" altLang="en-US" sz="2400" kern="0" dirty="0">
                <a:latin typeface="Trebuchet MS" panose="020B0603020202020204" pitchFamily="34" charset="0"/>
              </a:rPr>
              <a:t>Duration of assets greater than liabilities may result in liquidity risks.</a:t>
            </a:r>
          </a:p>
          <a:p>
            <a:pPr lvl="1">
              <a:buFont typeface="Wingdings" panose="05000000000000000000" pitchFamily="2" charset="2"/>
              <a:buChar char="Ø"/>
            </a:pPr>
            <a:r>
              <a:rPr lang="en-IN" altLang="en-US" sz="2400" kern="0" dirty="0">
                <a:latin typeface="Trebuchet MS" panose="020B0603020202020204" pitchFamily="34" charset="0"/>
              </a:rPr>
              <a:t>Liquidity risk: assets to be realised on poor terms to meet the outgo. </a:t>
            </a:r>
          </a:p>
          <a:p>
            <a:pPr>
              <a:buFont typeface="Wingdings" panose="05000000000000000000" pitchFamily="2" charset="2"/>
              <a:buChar char="Ø"/>
            </a:pPr>
            <a:endParaRPr lang="en-US" altLang="en-US" sz="2400" kern="0" dirty="0">
              <a:latin typeface="Trebuchet MS" panose="020B0603020202020204" pitchFamily="34" charset="0"/>
            </a:endParaRPr>
          </a:p>
        </p:txBody>
      </p:sp>
      <p:sp>
        <p:nvSpPr>
          <p:cNvPr id="5" name="Footer Placeholder 4">
            <a:extLst>
              <a:ext uri="{FF2B5EF4-FFF2-40B4-BE49-F238E27FC236}">
                <a16:creationId xmlns:a16="http://schemas.microsoft.com/office/drawing/2014/main" id="{A7C57F16-7AE3-24A2-1922-8FCFC4EE94A8}"/>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Tree>
    <p:extLst>
      <p:ext uri="{BB962C8B-B14F-4D97-AF65-F5344CB8AC3E}">
        <p14:creationId xmlns:p14="http://schemas.microsoft.com/office/powerpoint/2010/main" val="2318075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Implications of Asset Liability Mismatch</a:t>
            </a:r>
            <a:endParaRPr lang="en-US" altLang="en-US" sz="3600" kern="0" dirty="0">
              <a:solidFill>
                <a:schemeClr val="tx1"/>
              </a:solidFill>
            </a:endParaRPr>
          </a:p>
        </p:txBody>
      </p:sp>
      <p:sp>
        <p:nvSpPr>
          <p:cNvPr id="4" name="Rectangle 3"/>
          <p:cNvSpPr txBox="1">
            <a:spLocks noChangeArrowheads="1"/>
          </p:cNvSpPr>
          <p:nvPr/>
        </p:nvSpPr>
        <p:spPr>
          <a:xfrm>
            <a:off x="1954473" y="1219200"/>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r>
              <a:rPr lang="en-IN" altLang="en-US" sz="2400" b="1" kern="0" dirty="0">
                <a:latin typeface="Trebuchet MS" panose="020B0603020202020204" pitchFamily="34" charset="0"/>
              </a:rPr>
              <a:t>Earnings Volatility</a:t>
            </a:r>
          </a:p>
          <a:p>
            <a:pPr lvl="1">
              <a:buFont typeface="Wingdings" panose="05000000000000000000" pitchFamily="2" charset="2"/>
              <a:buChar char="Ø"/>
            </a:pPr>
            <a:r>
              <a:rPr lang="en-IN" sz="2400" kern="0" dirty="0">
                <a:latin typeface="Trebuchet MS" panose="020B0603020202020204" pitchFamily="34" charset="0"/>
              </a:rPr>
              <a:t>Exposed to Market Risk: Under adverse market conditions, asset values will fall greater than liabilities.</a:t>
            </a:r>
          </a:p>
          <a:p>
            <a:pPr lvl="1">
              <a:buFont typeface="Wingdings" panose="05000000000000000000" pitchFamily="2" charset="2"/>
              <a:buChar char="Ø"/>
            </a:pPr>
            <a:r>
              <a:rPr lang="en-IN" sz="2400" kern="0" dirty="0">
                <a:latin typeface="Trebuchet MS" panose="020B0603020202020204" pitchFamily="34" charset="0"/>
              </a:rPr>
              <a:t>Exposed to Default Risks: Impacts the ability of the insurer to meet the liabilities as they fall due.</a:t>
            </a:r>
          </a:p>
          <a:p>
            <a:pPr lvl="1">
              <a:buFont typeface="Wingdings" panose="05000000000000000000" pitchFamily="2" charset="2"/>
              <a:buChar char="Ø"/>
            </a:pPr>
            <a:r>
              <a:rPr lang="en-IN" altLang="en-US" sz="2400" kern="0" dirty="0">
                <a:latin typeface="Trebuchet MS" panose="020B0603020202020204" pitchFamily="34" charset="0"/>
              </a:rPr>
              <a:t>Interest rate risks: Interest rates rise can lead to a fall in asset values.</a:t>
            </a:r>
          </a:p>
          <a:p>
            <a:pPr>
              <a:buFont typeface="Wingdings" panose="05000000000000000000" pitchFamily="2" charset="2"/>
              <a:buChar char="Ø"/>
            </a:pPr>
            <a:r>
              <a:rPr lang="en-IN" altLang="en-US" sz="2400" b="1" kern="0" dirty="0">
                <a:latin typeface="Trebuchet MS" panose="020B0603020202020204" pitchFamily="34" charset="0"/>
              </a:rPr>
              <a:t>Solvency Risks</a:t>
            </a:r>
          </a:p>
          <a:p>
            <a:pPr lvl="1">
              <a:buFont typeface="Wingdings" panose="05000000000000000000" pitchFamily="2" charset="2"/>
              <a:buChar char="Ø"/>
            </a:pPr>
            <a:r>
              <a:rPr lang="en-IN" altLang="en-US" sz="2400" kern="0" dirty="0">
                <a:latin typeface="Trebuchet MS" panose="020B0603020202020204" pitchFamily="34" charset="0"/>
              </a:rPr>
              <a:t>Lower admissible assets considered for solvency calculation.</a:t>
            </a:r>
          </a:p>
          <a:p>
            <a:pPr lvl="1">
              <a:buFont typeface="Wingdings" panose="05000000000000000000" pitchFamily="2" charset="2"/>
              <a:buChar char="Ø"/>
            </a:pPr>
            <a:r>
              <a:rPr lang="en-IN" altLang="en-US" sz="2400" kern="0" dirty="0">
                <a:latin typeface="Trebuchet MS" panose="020B0603020202020204" pitchFamily="34" charset="0"/>
              </a:rPr>
              <a:t>Inadmissible assets held by insurer might be exposed to higher default rates.</a:t>
            </a:r>
          </a:p>
          <a:p>
            <a:pPr lvl="1">
              <a:buFont typeface="Wingdings" panose="05000000000000000000" pitchFamily="2" charset="2"/>
              <a:buChar char="Ø"/>
            </a:pPr>
            <a:r>
              <a:rPr lang="en-IN" altLang="en-US" sz="2400" kern="0" dirty="0">
                <a:latin typeface="Trebuchet MS" panose="020B0603020202020204" pitchFamily="34" charset="0"/>
              </a:rPr>
              <a:t>Lower admissible assets reflects lowers solvency margin, hence lower stakeholders confidence.</a:t>
            </a:r>
          </a:p>
          <a:p>
            <a:pPr lvl="1">
              <a:buFont typeface="Wingdings" panose="05000000000000000000" pitchFamily="2" charset="2"/>
              <a:buChar char="Ø"/>
            </a:pPr>
            <a:endParaRPr lang="en-IN" altLang="en-US" sz="2400" kern="0" dirty="0">
              <a:latin typeface="Trebuchet MS" panose="020B0603020202020204" pitchFamily="34" charset="0"/>
            </a:endParaRPr>
          </a:p>
          <a:p>
            <a:pPr lvl="1">
              <a:buFont typeface="Wingdings" panose="05000000000000000000" pitchFamily="2" charset="2"/>
              <a:buChar char="Ø"/>
            </a:pPr>
            <a:endParaRPr lang="en-IN" altLang="en-US" sz="2400" kern="0" dirty="0">
              <a:latin typeface="Trebuchet MS" panose="020B0603020202020204" pitchFamily="34" charset="0"/>
            </a:endParaRPr>
          </a:p>
          <a:p>
            <a:pPr lvl="1">
              <a:buFont typeface="Wingdings" panose="05000000000000000000" pitchFamily="2" charset="2"/>
              <a:buChar char="Ø"/>
            </a:pPr>
            <a:endParaRPr lang="en-IN" altLang="en-US" sz="2400" kern="0" dirty="0">
              <a:latin typeface="Trebuchet MS" panose="020B0603020202020204" pitchFamily="34" charset="0"/>
            </a:endParaRPr>
          </a:p>
          <a:p>
            <a:pPr lvl="1">
              <a:buFont typeface="Wingdings" panose="05000000000000000000" pitchFamily="2" charset="2"/>
              <a:buChar char="Ø"/>
            </a:pPr>
            <a:endParaRPr lang="en-IN" altLang="en-US" sz="2400" kern="0" dirty="0">
              <a:latin typeface="Trebuchet MS" panose="020B0603020202020204" pitchFamily="34" charset="0"/>
            </a:endParaRPr>
          </a:p>
          <a:p>
            <a:pPr lvl="1">
              <a:buFont typeface="Wingdings" panose="05000000000000000000" pitchFamily="2" charset="2"/>
              <a:buChar char="Ø"/>
            </a:pPr>
            <a:endParaRPr lang="en-IN" altLang="en-US" sz="2400" b="1" kern="0" dirty="0">
              <a:latin typeface="Trebuchet MS" panose="020B0603020202020204" pitchFamily="34" charset="0"/>
            </a:endParaRPr>
          </a:p>
          <a:p>
            <a:pPr>
              <a:buFont typeface="Wingdings" panose="05000000000000000000" pitchFamily="2" charset="2"/>
              <a:buChar char="Ø"/>
            </a:pPr>
            <a:endParaRPr lang="en-IN" altLang="en-US" sz="2400" b="1" kern="0" dirty="0">
              <a:latin typeface="Trebuchet MS" panose="020B0603020202020204" pitchFamily="34" charset="0"/>
            </a:endParaRPr>
          </a:p>
          <a:p>
            <a:pPr marL="0" indent="0">
              <a:buNone/>
            </a:pPr>
            <a:endParaRPr lang="en-US" altLang="en-US" sz="2400" u="sng" kern="0" dirty="0">
              <a:latin typeface="Trebuchet MS" panose="020B0603020202020204" pitchFamily="34" charset="0"/>
            </a:endParaRPr>
          </a:p>
          <a:p>
            <a:pPr>
              <a:buFont typeface="Wingdings" panose="05000000000000000000" pitchFamily="2" charset="2"/>
              <a:buChar char="Ø"/>
            </a:pPr>
            <a:endParaRPr lang="en-US" altLang="en-US" sz="2400" kern="0" dirty="0">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Tree>
    <p:extLst>
      <p:ext uri="{BB962C8B-B14F-4D97-AF65-F5344CB8AC3E}">
        <p14:creationId xmlns:p14="http://schemas.microsoft.com/office/powerpoint/2010/main" val="22312358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Implications of Asset Liability Mismatch</a:t>
            </a:r>
            <a:endParaRPr lang="en-US" altLang="en-US" sz="3600" kern="0" dirty="0">
              <a:solidFill>
                <a:schemeClr val="tx1"/>
              </a:solidFill>
            </a:endParaRPr>
          </a:p>
        </p:txBody>
      </p:sp>
      <p:sp>
        <p:nvSpPr>
          <p:cNvPr id="4" name="Rectangle 3"/>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IN" altLang="en-US" sz="2400" b="1" u="sng" kern="0" dirty="0">
                <a:latin typeface="Trebuchet MS" panose="020B0603020202020204" pitchFamily="34" charset="0"/>
              </a:rPr>
              <a:t>Exposure to Other Risks</a:t>
            </a:r>
          </a:p>
          <a:p>
            <a:pPr>
              <a:buFont typeface="Wingdings" panose="05000000000000000000" pitchFamily="2" charset="2"/>
              <a:buChar char="Ø"/>
            </a:pPr>
            <a:r>
              <a:rPr lang="en-IN" altLang="en-US" sz="2400" b="1" kern="0" dirty="0">
                <a:latin typeface="Trebuchet MS" panose="020B0603020202020204" pitchFamily="34" charset="0"/>
              </a:rPr>
              <a:t>Regulatory Interventions</a:t>
            </a:r>
          </a:p>
          <a:p>
            <a:pPr lvl="1">
              <a:buFont typeface="Wingdings" panose="05000000000000000000" pitchFamily="2" charset="2"/>
              <a:buChar char="Ø"/>
            </a:pPr>
            <a:r>
              <a:rPr lang="en-IN" altLang="en-US" sz="2400" kern="0" dirty="0">
                <a:latin typeface="Trebuchet MS" panose="020B0603020202020204" pitchFamily="34" charset="0"/>
              </a:rPr>
              <a:t>Involved in recovery plan, if minimum capital requirement is breached.</a:t>
            </a:r>
          </a:p>
          <a:p>
            <a:pPr lvl="1">
              <a:buFont typeface="Wingdings" panose="05000000000000000000" pitchFamily="2" charset="2"/>
              <a:buChar char="Ø"/>
            </a:pPr>
            <a:r>
              <a:rPr lang="en-IN" altLang="en-US" sz="2400" kern="0" dirty="0">
                <a:latin typeface="Trebuchet MS" panose="020B0603020202020204" pitchFamily="34" charset="0"/>
              </a:rPr>
              <a:t>Investment strategy change towards more stable assets.</a:t>
            </a:r>
          </a:p>
          <a:p>
            <a:pPr lvl="1">
              <a:buFont typeface="Wingdings" panose="05000000000000000000" pitchFamily="2" charset="2"/>
              <a:buChar char="Ø"/>
            </a:pPr>
            <a:r>
              <a:rPr lang="en-IN" altLang="en-US" sz="2400" kern="0" dirty="0">
                <a:latin typeface="Trebuchet MS" panose="020B0603020202020204" pitchFamily="34" charset="0"/>
              </a:rPr>
              <a:t>Increase level of reinsurance.</a:t>
            </a:r>
          </a:p>
          <a:p>
            <a:pPr>
              <a:buFont typeface="Wingdings" panose="05000000000000000000" pitchFamily="2" charset="2"/>
              <a:buChar char="Ø"/>
            </a:pPr>
            <a:r>
              <a:rPr lang="en-IN" altLang="en-US" sz="2400" b="1" kern="0" dirty="0">
                <a:latin typeface="Trebuchet MS" panose="020B0603020202020204" pitchFamily="34" charset="0"/>
              </a:rPr>
              <a:t>Reputation risks </a:t>
            </a:r>
            <a:endParaRPr kumimoji="0" lang="en-US" altLang="en-US" sz="2400" b="0" i="0" u="none" strike="noStrike" cap="none" normalizeH="0" baseline="0" dirty="0">
              <a:ln>
                <a:noFill/>
              </a:ln>
              <a:solidFill>
                <a:schemeClr val="tx1"/>
              </a:solidFill>
              <a:effectLst/>
              <a:latin typeface="Trebuchet MS" panose="020B0603020202020204" pitchFamily="34" charset="0"/>
            </a:endParaRPr>
          </a:p>
          <a:p>
            <a:pPr lvl="1">
              <a:buFont typeface="Wingdings" panose="05000000000000000000" pitchFamily="2" charset="2"/>
              <a:buChar char="Ø"/>
            </a:pPr>
            <a:r>
              <a:rPr lang="en-US" altLang="en-US" sz="2400" kern="0" dirty="0">
                <a:latin typeface="Trebuchet MS" panose="020B0603020202020204" pitchFamily="34" charset="0"/>
              </a:rPr>
              <a:t>If mismatches result in significant financial losses or insolvency, media coverage amplifies the issue, further damaging public perception.</a:t>
            </a:r>
          </a:p>
          <a:p>
            <a:pPr lvl="1">
              <a:buFont typeface="Wingdings" panose="05000000000000000000" pitchFamily="2" charset="2"/>
              <a:buChar char="Ø"/>
            </a:pPr>
            <a:r>
              <a:rPr lang="en-US" altLang="en-US" sz="2400" kern="0" dirty="0">
                <a:latin typeface="Trebuchet MS" panose="020B0603020202020204" pitchFamily="34" charset="0"/>
              </a:rPr>
              <a:t>Competitors might use this as leverage to attract customers, exacerbating the reputational fallout.</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Tree>
    <p:extLst>
      <p:ext uri="{BB962C8B-B14F-4D97-AF65-F5344CB8AC3E}">
        <p14:creationId xmlns:p14="http://schemas.microsoft.com/office/powerpoint/2010/main" val="1420190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Implications of Asset Liability Mismatch</a:t>
            </a:r>
            <a:endParaRPr lang="en-US" altLang="en-US" sz="3600" kern="0" dirty="0">
              <a:solidFill>
                <a:schemeClr val="tx1"/>
              </a:solidFill>
            </a:endParaRPr>
          </a:p>
        </p:txBody>
      </p:sp>
      <p:sp>
        <p:nvSpPr>
          <p:cNvPr id="4" name="Rectangle 3"/>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IN" altLang="en-US" sz="2400" kern="0" dirty="0">
                <a:latin typeface="Trebuchet MS" panose="020B0603020202020204" pitchFamily="34" charset="0"/>
              </a:rPr>
              <a:t>The principles of investment for an insurance company is to select the investments that are:</a:t>
            </a:r>
          </a:p>
          <a:p>
            <a:pPr marL="457200" indent="-457200">
              <a:buAutoNum type="arabicPeriod"/>
            </a:pPr>
            <a:r>
              <a:rPr lang="en-IN" altLang="en-US" sz="2400" kern="0" dirty="0">
                <a:latin typeface="Trebuchet MS" panose="020B0603020202020204" pitchFamily="34" charset="0"/>
              </a:rPr>
              <a:t>appropriate to the nature, term and currency of liability; and </a:t>
            </a:r>
          </a:p>
          <a:p>
            <a:pPr marL="457200" indent="-457200">
              <a:buAutoNum type="arabicPeriod"/>
            </a:pPr>
            <a:r>
              <a:rPr lang="en-IN" altLang="en-US" sz="2400" kern="0" dirty="0">
                <a:latin typeface="Trebuchet MS" panose="020B0603020202020204" pitchFamily="34" charset="0"/>
              </a:rPr>
              <a:t>maximise the overall return on the assets</a:t>
            </a:r>
            <a:endParaRPr lang="en-US" altLang="en-US" sz="2400" kern="0" dirty="0">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Tree>
    <p:extLst>
      <p:ext uri="{BB962C8B-B14F-4D97-AF65-F5344CB8AC3E}">
        <p14:creationId xmlns:p14="http://schemas.microsoft.com/office/powerpoint/2010/main" val="3500116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EADB1D7C-87EA-23B8-DFB0-EF28810831C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01189BA-7185-52AF-17E0-61D3D7D3B7C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317EAFB2-C0D0-43A4-E74B-AB8AD21A4D0C}"/>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Implications of Asset Liability Mismatch</a:t>
            </a:r>
            <a:endParaRPr lang="en-US" altLang="en-US" sz="3600" kern="0" dirty="0">
              <a:solidFill>
                <a:schemeClr val="tx1"/>
              </a:solidFill>
            </a:endParaRPr>
          </a:p>
        </p:txBody>
      </p:sp>
      <p:sp>
        <p:nvSpPr>
          <p:cNvPr id="5" name="Footer Placeholder 4">
            <a:extLst>
              <a:ext uri="{FF2B5EF4-FFF2-40B4-BE49-F238E27FC236}">
                <a16:creationId xmlns:a16="http://schemas.microsoft.com/office/drawing/2014/main" id="{B77CAA37-2D0C-CC2F-C92C-46E03ABB0C49}"/>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6">
            <a:extLst>
              <a:ext uri="{FF2B5EF4-FFF2-40B4-BE49-F238E27FC236}">
                <a16:creationId xmlns:a16="http://schemas.microsoft.com/office/drawing/2014/main" id="{87A39DB1-6AE4-49FD-9870-8101E93D01D1}"/>
              </a:ext>
            </a:extLst>
          </p:cNvPr>
          <p:cNvSpPr/>
          <p:nvPr/>
        </p:nvSpPr>
        <p:spPr bwMode="auto">
          <a:xfrm>
            <a:off x="2636283" y="1575705"/>
            <a:ext cx="3048000" cy="685800"/>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IN" altLang="en-US" sz="2000" b="1" kern="0" dirty="0">
                <a:solidFill>
                  <a:schemeClr val="bg1"/>
                </a:solidFill>
              </a:rPr>
              <a:t>Level of free assets</a:t>
            </a:r>
            <a:endParaRPr lang="en-IN" sz="2000" b="1" kern="0" dirty="0">
              <a:solidFill>
                <a:schemeClr val="bg1"/>
              </a:solidFill>
            </a:endParaRPr>
          </a:p>
        </p:txBody>
      </p:sp>
      <p:sp>
        <p:nvSpPr>
          <p:cNvPr id="9" name="Rectangle 8">
            <a:extLst>
              <a:ext uri="{FF2B5EF4-FFF2-40B4-BE49-F238E27FC236}">
                <a16:creationId xmlns:a16="http://schemas.microsoft.com/office/drawing/2014/main" id="{E78A56F2-CC54-83EF-EC23-2921C6FC1C75}"/>
              </a:ext>
            </a:extLst>
          </p:cNvPr>
          <p:cNvSpPr/>
          <p:nvPr/>
        </p:nvSpPr>
        <p:spPr bwMode="auto">
          <a:xfrm>
            <a:off x="2286000" y="2296817"/>
            <a:ext cx="4127500" cy="411480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IN" sz="2400" kern="0" dirty="0">
                <a:latin typeface="Trebuchet MS" panose="020B0603020202020204" pitchFamily="34" charset="0"/>
              </a:rPr>
              <a:t>High Surplus (retained profits) implies high risk appetite.</a:t>
            </a:r>
          </a:p>
          <a:p>
            <a:pPr marL="342900" marR="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IN" sz="2400" kern="0" dirty="0">
                <a:latin typeface="Trebuchet MS" panose="020B0603020202020204" pitchFamily="34" charset="0"/>
              </a:rPr>
              <a:t>Depart from matching strategies to improve overall return.</a:t>
            </a:r>
          </a:p>
          <a:p>
            <a:pPr marL="342900" marR="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IN" sz="2400" kern="0" dirty="0">
                <a:latin typeface="Trebuchet MS" panose="020B0603020202020204" pitchFamily="34" charset="0"/>
              </a:rPr>
              <a:t>Small insurance company expected to have small surplus, hence limited capability to depart from matching strategy.</a:t>
            </a:r>
          </a:p>
          <a:p>
            <a:pPr marL="342900" marR="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IN" sz="2400" b="0" i="0" u="none" strike="noStrike" cap="none" normalizeH="0" baseline="0" dirty="0">
              <a:ln>
                <a:noFill/>
              </a:ln>
              <a:solidFill>
                <a:schemeClr val="tx1"/>
              </a:solidFill>
              <a:effectLst/>
              <a:latin typeface="Trebuchet MS" panose="020B0603020202020204" pitchFamily="34" charset="0"/>
            </a:endParaRPr>
          </a:p>
        </p:txBody>
      </p:sp>
      <p:sp>
        <p:nvSpPr>
          <p:cNvPr id="11" name="Rectangle 10">
            <a:extLst>
              <a:ext uri="{FF2B5EF4-FFF2-40B4-BE49-F238E27FC236}">
                <a16:creationId xmlns:a16="http://schemas.microsoft.com/office/drawing/2014/main" id="{4DDCC675-3680-6516-CDD8-2E591F07F0E2}"/>
              </a:ext>
            </a:extLst>
          </p:cNvPr>
          <p:cNvSpPr/>
          <p:nvPr/>
        </p:nvSpPr>
        <p:spPr bwMode="auto">
          <a:xfrm>
            <a:off x="7353300" y="1594290"/>
            <a:ext cx="3048000" cy="685800"/>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IN" altLang="en-US" sz="2000" b="1" kern="0" dirty="0">
                <a:solidFill>
                  <a:schemeClr val="bg1"/>
                </a:solidFill>
              </a:rPr>
              <a:t>Regulatory constraints</a:t>
            </a:r>
            <a:endParaRPr lang="en-IN" sz="2000" b="1" kern="0" dirty="0">
              <a:solidFill>
                <a:schemeClr val="bg1"/>
              </a:solidFill>
            </a:endParaRPr>
          </a:p>
        </p:txBody>
      </p:sp>
      <p:sp>
        <p:nvSpPr>
          <p:cNvPr id="12" name="Rectangle 11">
            <a:extLst>
              <a:ext uri="{FF2B5EF4-FFF2-40B4-BE49-F238E27FC236}">
                <a16:creationId xmlns:a16="http://schemas.microsoft.com/office/drawing/2014/main" id="{5E062B6B-1D94-A69C-1B7B-4BD3123E6703}"/>
              </a:ext>
            </a:extLst>
          </p:cNvPr>
          <p:cNvSpPr/>
          <p:nvPr/>
        </p:nvSpPr>
        <p:spPr bwMode="auto">
          <a:xfrm>
            <a:off x="7010400" y="2285331"/>
            <a:ext cx="3733800" cy="410955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IN" sz="2400" kern="0" dirty="0">
                <a:latin typeface="Trebuchet MS" panose="020B0603020202020204" pitchFamily="34" charset="0"/>
              </a:rPr>
              <a:t>Restrictions by regulators on the investment activities.</a:t>
            </a:r>
          </a:p>
          <a:p>
            <a:pPr marL="342900" marR="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IN" sz="2400" kern="0" dirty="0">
                <a:latin typeface="Trebuchet MS" panose="020B0603020202020204" pitchFamily="34" charset="0"/>
              </a:rPr>
              <a:t>Asset Liability mismatch would require insurers to have higher mismatch reserve, increasing the liabilities and reducing the solvency margin.</a:t>
            </a:r>
          </a:p>
        </p:txBody>
      </p:sp>
      <p:sp>
        <p:nvSpPr>
          <p:cNvPr id="8" name="TextBox 7">
            <a:extLst>
              <a:ext uri="{FF2B5EF4-FFF2-40B4-BE49-F238E27FC236}">
                <a16:creationId xmlns:a16="http://schemas.microsoft.com/office/drawing/2014/main" id="{0B46A987-8A43-20AE-44B2-FA51F41EE65B}"/>
              </a:ext>
            </a:extLst>
          </p:cNvPr>
          <p:cNvSpPr txBox="1"/>
          <p:nvPr/>
        </p:nvSpPr>
        <p:spPr>
          <a:xfrm>
            <a:off x="1924736" y="693003"/>
            <a:ext cx="9733864" cy="830997"/>
          </a:xfrm>
          <a:prstGeom prst="rect">
            <a:avLst/>
          </a:prstGeom>
          <a:noFill/>
        </p:spPr>
        <p:txBody>
          <a:bodyPr wrap="square">
            <a:spAutoFit/>
          </a:bodyPr>
          <a:lstStyle/>
          <a:p>
            <a:pPr marL="0" indent="0">
              <a:buNone/>
            </a:pPr>
            <a:endParaRPr lang="en-US" altLang="en-US" sz="2400" b="1" u="sng" kern="0" dirty="0">
              <a:latin typeface="Trebuchet MS" panose="020B0603020202020204" pitchFamily="34" charset="0"/>
            </a:endParaRPr>
          </a:p>
          <a:p>
            <a:pPr marL="0" indent="0">
              <a:buNone/>
            </a:pPr>
            <a:r>
              <a:rPr lang="en-US" altLang="en-US" sz="2400" b="1" u="sng" kern="0" dirty="0">
                <a:latin typeface="Trebuchet MS" panose="020B0603020202020204" pitchFamily="34" charset="0"/>
              </a:rPr>
              <a:t>Factors influencing Asset Liability Mismatch</a:t>
            </a:r>
          </a:p>
        </p:txBody>
      </p:sp>
    </p:spTree>
    <p:extLst>
      <p:ext uri="{BB962C8B-B14F-4D97-AF65-F5344CB8AC3E}">
        <p14:creationId xmlns:p14="http://schemas.microsoft.com/office/powerpoint/2010/main" val="2343032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5">
            <a:extLst>
              <a:ext uri="{FF2B5EF4-FFF2-40B4-BE49-F238E27FC236}">
                <a16:creationId xmlns:a16="http://schemas.microsoft.com/office/drawing/2014/main" id="{73457C26-EFA7-3467-A311-35A7C5F53C68}"/>
              </a:ext>
            </a:extLst>
          </p:cNvPr>
          <p:cNvSpPr/>
          <p:nvPr/>
        </p:nvSpPr>
        <p:spPr bwMode="auto">
          <a:xfrm>
            <a:off x="2880246" y="143894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Case Study: Background</a:t>
            </a:r>
          </a:p>
        </p:txBody>
      </p:sp>
      <p:sp>
        <p:nvSpPr>
          <p:cNvPr id="7" name="Rectangle 6">
            <a:extLst>
              <a:ext uri="{FF2B5EF4-FFF2-40B4-BE49-F238E27FC236}">
                <a16:creationId xmlns:a16="http://schemas.microsoft.com/office/drawing/2014/main" id="{A9988C19-41B0-64AF-86E8-1ECB89F78A65}"/>
              </a:ext>
            </a:extLst>
          </p:cNvPr>
          <p:cNvSpPr/>
          <p:nvPr/>
        </p:nvSpPr>
        <p:spPr bwMode="auto">
          <a:xfrm>
            <a:off x="2133600" y="143894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sz="2400" dirty="0">
                <a:solidFill>
                  <a:schemeClr val="bg2"/>
                </a:solidFill>
                <a:latin typeface="Arial" pitchFamily="34" charset="0"/>
              </a:rPr>
              <a:t>1</a:t>
            </a:r>
          </a:p>
        </p:txBody>
      </p:sp>
      <p:sp>
        <p:nvSpPr>
          <p:cNvPr id="8" name="Rectangle 7">
            <a:extLst>
              <a:ext uri="{FF2B5EF4-FFF2-40B4-BE49-F238E27FC236}">
                <a16:creationId xmlns:a16="http://schemas.microsoft.com/office/drawing/2014/main" id="{92C0E42C-10F0-E989-0684-E2601572D9A5}"/>
              </a:ext>
            </a:extLst>
          </p:cNvPr>
          <p:cNvSpPr/>
          <p:nvPr/>
        </p:nvSpPr>
        <p:spPr bwMode="auto">
          <a:xfrm>
            <a:off x="2876702" y="2530658"/>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Asset Liability Management (Implications)</a:t>
            </a:r>
          </a:p>
        </p:txBody>
      </p:sp>
      <p:sp>
        <p:nvSpPr>
          <p:cNvPr id="9" name="Rectangle 8">
            <a:extLst>
              <a:ext uri="{FF2B5EF4-FFF2-40B4-BE49-F238E27FC236}">
                <a16:creationId xmlns:a16="http://schemas.microsoft.com/office/drawing/2014/main" id="{43998B8C-FF6F-B5E3-0E76-602AAB179EB3}"/>
              </a:ext>
            </a:extLst>
          </p:cNvPr>
          <p:cNvSpPr/>
          <p:nvPr/>
        </p:nvSpPr>
        <p:spPr bwMode="auto">
          <a:xfrm>
            <a:off x="2131828" y="2530658"/>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3</a:t>
            </a:r>
            <a:endParaRPr lang="en-IN" sz="2400" dirty="0">
              <a:solidFill>
                <a:schemeClr val="bg2"/>
              </a:solidFill>
              <a:latin typeface="Arial" pitchFamily="34" charset="0"/>
            </a:endParaRPr>
          </a:p>
        </p:txBody>
      </p:sp>
      <p:sp>
        <p:nvSpPr>
          <p:cNvPr id="10" name="Rectangle 9">
            <a:extLst>
              <a:ext uri="{FF2B5EF4-FFF2-40B4-BE49-F238E27FC236}">
                <a16:creationId xmlns:a16="http://schemas.microsoft.com/office/drawing/2014/main" id="{7B8112BC-1062-C37D-AC09-512649A1C740}"/>
              </a:ext>
            </a:extLst>
          </p:cNvPr>
          <p:cNvSpPr/>
          <p:nvPr/>
        </p:nvSpPr>
        <p:spPr bwMode="auto">
          <a:xfrm>
            <a:off x="2878474" y="3088976"/>
            <a:ext cx="7620000" cy="36512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latin typeface="Arial" pitchFamily="34" charset="0"/>
              </a:rPr>
              <a:t>Asset Liability Profile</a:t>
            </a:r>
          </a:p>
        </p:txBody>
      </p:sp>
      <p:sp>
        <p:nvSpPr>
          <p:cNvPr id="11" name="Rectangle 10">
            <a:extLst>
              <a:ext uri="{FF2B5EF4-FFF2-40B4-BE49-F238E27FC236}">
                <a16:creationId xmlns:a16="http://schemas.microsoft.com/office/drawing/2014/main" id="{C28DD9B8-2FD8-8895-3C35-EB9CCCCF8C5F}"/>
              </a:ext>
            </a:extLst>
          </p:cNvPr>
          <p:cNvSpPr/>
          <p:nvPr/>
        </p:nvSpPr>
        <p:spPr bwMode="auto">
          <a:xfrm>
            <a:off x="2131828" y="3088976"/>
            <a:ext cx="548754" cy="36512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latin typeface="Arial" pitchFamily="34" charset="0"/>
              </a:rPr>
              <a:t>4</a:t>
            </a:r>
            <a:endParaRPr lang="en-IN" sz="2400" dirty="0">
              <a:latin typeface="Arial" pitchFamily="34" charset="0"/>
            </a:endParaRPr>
          </a:p>
        </p:txBody>
      </p:sp>
      <p:sp>
        <p:nvSpPr>
          <p:cNvPr id="12" name="Rectangle 11">
            <a:extLst>
              <a:ext uri="{FF2B5EF4-FFF2-40B4-BE49-F238E27FC236}">
                <a16:creationId xmlns:a16="http://schemas.microsoft.com/office/drawing/2014/main" id="{D2249C86-0901-CA9A-727D-2375432AAAE3}"/>
              </a:ext>
            </a:extLst>
          </p:cNvPr>
          <p:cNvSpPr/>
          <p:nvPr/>
        </p:nvSpPr>
        <p:spPr bwMode="auto">
          <a:xfrm>
            <a:off x="2876702" y="3647294"/>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bg2"/>
                </a:solidFill>
                <a:effectLst/>
                <a:latin typeface="Arial" pitchFamily="34" charset="0"/>
              </a:rPr>
              <a:t>Regulatory References</a:t>
            </a:r>
          </a:p>
        </p:txBody>
      </p:sp>
      <p:sp>
        <p:nvSpPr>
          <p:cNvPr id="13" name="Rectangle 12">
            <a:extLst>
              <a:ext uri="{FF2B5EF4-FFF2-40B4-BE49-F238E27FC236}">
                <a16:creationId xmlns:a16="http://schemas.microsoft.com/office/drawing/2014/main" id="{FF3CD915-B567-161B-6B3E-FFC0DFD5457D}"/>
              </a:ext>
            </a:extLst>
          </p:cNvPr>
          <p:cNvSpPr/>
          <p:nvPr/>
        </p:nvSpPr>
        <p:spPr bwMode="auto">
          <a:xfrm>
            <a:off x="2130056" y="3647294"/>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bg2"/>
                </a:solidFill>
                <a:effectLst/>
                <a:latin typeface="Arial" pitchFamily="34" charset="0"/>
              </a:rPr>
              <a:t>5</a:t>
            </a:r>
          </a:p>
        </p:txBody>
      </p:sp>
      <p:sp>
        <p:nvSpPr>
          <p:cNvPr id="14" name="Rectangle 13">
            <a:extLst>
              <a:ext uri="{FF2B5EF4-FFF2-40B4-BE49-F238E27FC236}">
                <a16:creationId xmlns:a16="http://schemas.microsoft.com/office/drawing/2014/main" id="{F75384FB-338C-7C9D-C408-883EB12C7542}"/>
              </a:ext>
            </a:extLst>
          </p:cNvPr>
          <p:cNvSpPr/>
          <p:nvPr/>
        </p:nvSpPr>
        <p:spPr bwMode="auto">
          <a:xfrm>
            <a:off x="2876702" y="4200296"/>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altLang="en-US" sz="2400" dirty="0">
                <a:solidFill>
                  <a:schemeClr val="bg2"/>
                </a:solidFill>
                <a:latin typeface="Arial" pitchFamily="34" charset="0"/>
              </a:rPr>
              <a:t>Impacts due to change in Investment Strategy</a:t>
            </a:r>
          </a:p>
        </p:txBody>
      </p:sp>
      <p:sp>
        <p:nvSpPr>
          <p:cNvPr id="15" name="Rectangle 14">
            <a:extLst>
              <a:ext uri="{FF2B5EF4-FFF2-40B4-BE49-F238E27FC236}">
                <a16:creationId xmlns:a16="http://schemas.microsoft.com/office/drawing/2014/main" id="{807DA85D-3BB5-E068-158E-329B5EC66184}"/>
              </a:ext>
            </a:extLst>
          </p:cNvPr>
          <p:cNvSpPr/>
          <p:nvPr/>
        </p:nvSpPr>
        <p:spPr bwMode="auto">
          <a:xfrm>
            <a:off x="2118246" y="4200296"/>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6</a:t>
            </a:r>
            <a:endParaRPr kumimoji="0" lang="en-IN" sz="2400" b="0" i="0" u="none" strike="noStrike" cap="none" normalizeH="0" baseline="0" dirty="0">
              <a:ln>
                <a:noFill/>
              </a:ln>
              <a:solidFill>
                <a:schemeClr val="bg2"/>
              </a:solidFill>
              <a:effectLst/>
              <a:latin typeface="Arial" pitchFamily="34" charset="0"/>
            </a:endParaRPr>
          </a:p>
        </p:txBody>
      </p:sp>
      <p:sp>
        <p:nvSpPr>
          <p:cNvPr id="20" name="Rectangle 19">
            <a:extLst>
              <a:ext uri="{FF2B5EF4-FFF2-40B4-BE49-F238E27FC236}">
                <a16:creationId xmlns:a16="http://schemas.microsoft.com/office/drawing/2014/main" id="{F9FE15E0-3441-8492-B098-43A9290FBE30}"/>
              </a:ext>
            </a:extLst>
          </p:cNvPr>
          <p:cNvSpPr/>
          <p:nvPr/>
        </p:nvSpPr>
        <p:spPr bwMode="auto">
          <a:xfrm>
            <a:off x="2876702" y="476393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en-US" sz="2400" dirty="0">
                <a:solidFill>
                  <a:schemeClr val="bg2"/>
                </a:solidFill>
                <a:latin typeface="Arial" pitchFamily="34" charset="0"/>
              </a:rPr>
              <a:t>Internal Risk Controls</a:t>
            </a:r>
            <a:endParaRPr lang="en-IN" sz="2400" dirty="0">
              <a:solidFill>
                <a:schemeClr val="bg2"/>
              </a:solidFill>
              <a:latin typeface="Arial" pitchFamily="34" charset="0"/>
            </a:endParaRPr>
          </a:p>
        </p:txBody>
      </p:sp>
      <p:sp>
        <p:nvSpPr>
          <p:cNvPr id="21" name="Rectangle 20">
            <a:extLst>
              <a:ext uri="{FF2B5EF4-FFF2-40B4-BE49-F238E27FC236}">
                <a16:creationId xmlns:a16="http://schemas.microsoft.com/office/drawing/2014/main" id="{63CEB0C2-BD5C-904D-4A9D-4DD7A2263F1B}"/>
              </a:ext>
            </a:extLst>
          </p:cNvPr>
          <p:cNvSpPr/>
          <p:nvPr/>
        </p:nvSpPr>
        <p:spPr bwMode="auto">
          <a:xfrm>
            <a:off x="2130056" y="476393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7</a:t>
            </a:r>
            <a:endParaRPr kumimoji="0" lang="en-IN" sz="2400" b="0" i="0" u="none" strike="noStrike" cap="none" normalizeH="0" baseline="0" dirty="0">
              <a:ln>
                <a:noFill/>
              </a:ln>
              <a:solidFill>
                <a:schemeClr val="bg2"/>
              </a:solidFill>
              <a:effectLst/>
              <a:latin typeface="Arial" pitchFamily="34" charset="0"/>
            </a:endParaRPr>
          </a:p>
        </p:txBody>
      </p:sp>
      <p:sp>
        <p:nvSpPr>
          <p:cNvPr id="22" name="Rectangle 21">
            <a:extLst>
              <a:ext uri="{FF2B5EF4-FFF2-40B4-BE49-F238E27FC236}">
                <a16:creationId xmlns:a16="http://schemas.microsoft.com/office/drawing/2014/main" id="{6F851862-FE52-FA71-BE39-CC6930173E4C}"/>
              </a:ext>
            </a:extLst>
          </p:cNvPr>
          <p:cNvSpPr/>
          <p:nvPr/>
        </p:nvSpPr>
        <p:spPr bwMode="auto">
          <a:xfrm>
            <a:off x="2127396" y="5883275"/>
            <a:ext cx="8376393"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bg2"/>
                </a:solidFill>
                <a:effectLst/>
                <a:latin typeface="Arial" pitchFamily="34" charset="0"/>
              </a:rPr>
              <a:t>Q&amp;A</a:t>
            </a:r>
          </a:p>
        </p:txBody>
      </p:sp>
      <p:sp>
        <p:nvSpPr>
          <p:cNvPr id="4" name="Rectangle 2">
            <a:extLst>
              <a:ext uri="{FF2B5EF4-FFF2-40B4-BE49-F238E27FC236}">
                <a16:creationId xmlns:a16="http://schemas.microsoft.com/office/drawing/2014/main" id="{DFAFBB5A-DD58-14EC-62BB-617C4D8C3B34}"/>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Agenda</a:t>
            </a:r>
            <a:endParaRPr lang="en-US" altLang="en-US" sz="3600" kern="0" dirty="0">
              <a:solidFill>
                <a:schemeClr val="tx1"/>
              </a:solidFill>
            </a:endParaRPr>
          </a:p>
        </p:txBody>
      </p:sp>
      <p:sp>
        <p:nvSpPr>
          <p:cNvPr id="18" name="Rectangle 17">
            <a:extLst>
              <a:ext uri="{FF2B5EF4-FFF2-40B4-BE49-F238E27FC236}">
                <a16:creationId xmlns:a16="http://schemas.microsoft.com/office/drawing/2014/main" id="{9BC83F81-319B-4CEB-891A-D828E1176323}"/>
              </a:ext>
            </a:extLst>
          </p:cNvPr>
          <p:cNvSpPr/>
          <p:nvPr/>
        </p:nvSpPr>
        <p:spPr bwMode="auto">
          <a:xfrm>
            <a:off x="2880246" y="5349875"/>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en-US" sz="2400" dirty="0">
                <a:solidFill>
                  <a:schemeClr val="bg2"/>
                </a:solidFill>
                <a:latin typeface="Arial" pitchFamily="34" charset="0"/>
              </a:rPr>
              <a:t>Recommendations to Investment Committee</a:t>
            </a:r>
            <a:endParaRPr lang="en-IN" sz="2400" dirty="0">
              <a:solidFill>
                <a:schemeClr val="bg2"/>
              </a:solidFill>
              <a:latin typeface="Arial" pitchFamily="34" charset="0"/>
            </a:endParaRPr>
          </a:p>
        </p:txBody>
      </p:sp>
      <p:sp>
        <p:nvSpPr>
          <p:cNvPr id="19" name="Rectangle 18">
            <a:extLst>
              <a:ext uri="{FF2B5EF4-FFF2-40B4-BE49-F238E27FC236}">
                <a16:creationId xmlns:a16="http://schemas.microsoft.com/office/drawing/2014/main" id="{B5E21EBD-D942-45E7-9E15-FCF5B894E599}"/>
              </a:ext>
            </a:extLst>
          </p:cNvPr>
          <p:cNvSpPr/>
          <p:nvPr/>
        </p:nvSpPr>
        <p:spPr bwMode="auto">
          <a:xfrm>
            <a:off x="2133600" y="5349875"/>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8</a:t>
            </a:r>
            <a:endParaRPr kumimoji="0" lang="en-IN" sz="2400" b="0" i="0" u="none" strike="noStrike" cap="none" normalizeH="0" baseline="0" dirty="0">
              <a:ln>
                <a:noFill/>
              </a:ln>
              <a:solidFill>
                <a:schemeClr val="bg2"/>
              </a:solidFill>
              <a:effectLst/>
              <a:latin typeface="Arial" pitchFamily="34" charset="0"/>
            </a:endParaRPr>
          </a:p>
        </p:txBody>
      </p:sp>
      <p:sp>
        <p:nvSpPr>
          <p:cNvPr id="24" name="Rectangle 23">
            <a:extLst>
              <a:ext uri="{FF2B5EF4-FFF2-40B4-BE49-F238E27FC236}">
                <a16:creationId xmlns:a16="http://schemas.microsoft.com/office/drawing/2014/main" id="{0382E026-915F-449C-A25B-EBCFE5AD9233}"/>
              </a:ext>
            </a:extLst>
          </p:cNvPr>
          <p:cNvSpPr/>
          <p:nvPr/>
        </p:nvSpPr>
        <p:spPr bwMode="auto">
          <a:xfrm>
            <a:off x="2895600" y="198120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Investment Committee (Overview)</a:t>
            </a:r>
          </a:p>
        </p:txBody>
      </p:sp>
      <p:sp>
        <p:nvSpPr>
          <p:cNvPr id="25" name="Rectangle 24">
            <a:extLst>
              <a:ext uri="{FF2B5EF4-FFF2-40B4-BE49-F238E27FC236}">
                <a16:creationId xmlns:a16="http://schemas.microsoft.com/office/drawing/2014/main" id="{4581C922-9614-41D7-AB42-5C875363CB82}"/>
              </a:ext>
            </a:extLst>
          </p:cNvPr>
          <p:cNvSpPr/>
          <p:nvPr/>
        </p:nvSpPr>
        <p:spPr bwMode="auto">
          <a:xfrm>
            <a:off x="2150726" y="198120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2</a:t>
            </a:r>
            <a:endParaRPr lang="en-IN" sz="2400" dirty="0">
              <a:solidFill>
                <a:schemeClr val="bg2"/>
              </a:solidFill>
              <a:latin typeface="Arial" pitchFamily="34" charset="0"/>
            </a:endParaRPr>
          </a:p>
        </p:txBody>
      </p:sp>
    </p:spTree>
    <p:extLst>
      <p:ext uri="{BB962C8B-B14F-4D97-AF65-F5344CB8AC3E}">
        <p14:creationId xmlns:p14="http://schemas.microsoft.com/office/powerpoint/2010/main" val="21140065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200" kern="0" dirty="0">
                <a:solidFill>
                  <a:schemeClr val="tx1"/>
                </a:solidFill>
              </a:rPr>
              <a:t>Understanding Liability Profile</a:t>
            </a:r>
          </a:p>
        </p:txBody>
      </p:sp>
      <p:sp>
        <p:nvSpPr>
          <p:cNvPr id="4" name="Rectangle 3"/>
          <p:cNvSpPr txBox="1">
            <a:spLocks noChangeArrowheads="1"/>
          </p:cNvSpPr>
          <p:nvPr/>
        </p:nvSpPr>
        <p:spPr>
          <a:xfrm>
            <a:off x="1954473" y="1981200"/>
            <a:ext cx="9780327" cy="2716653"/>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IN" altLang="en-US" sz="2400" kern="0" dirty="0">
                <a:latin typeface="Trebuchet MS" panose="020B0603020202020204" pitchFamily="34" charset="0"/>
              </a:rPr>
              <a:t>To assess the impact of assets matching long term liabilities we need to determine the liabilities of the insurer. The case study indicates that the insurer holds investments in the traditional fund which implies that the long-term liabilities are guaranteed. </a:t>
            </a:r>
          </a:p>
          <a:p>
            <a:pPr marL="0" indent="0">
              <a:buNone/>
            </a:pPr>
            <a:endParaRPr lang="en-IN" altLang="en-US" sz="2400" kern="0" dirty="0">
              <a:latin typeface="Trebuchet MS" panose="020B0603020202020204" pitchFamily="34" charset="0"/>
            </a:endParaRPr>
          </a:p>
          <a:p>
            <a:pPr>
              <a:buFont typeface="Wingdings" panose="05000000000000000000" pitchFamily="2" charset="2"/>
              <a:buChar char="Ø"/>
            </a:pPr>
            <a:endParaRPr lang="en-IN" altLang="en-US" sz="1600" b="1" kern="0" dirty="0"/>
          </a:p>
          <a:p>
            <a:pPr marL="0" indent="0">
              <a:buNone/>
            </a:pPr>
            <a:endParaRPr lang="en-US" altLang="en-US" sz="1600" u="sng" kern="0" dirty="0"/>
          </a:p>
          <a:p>
            <a:pPr>
              <a:buFont typeface="Wingdings" panose="05000000000000000000" pitchFamily="2" charset="2"/>
              <a:buChar char="Ø"/>
            </a:pPr>
            <a:endParaRPr lang="en-US" altLang="en-US" sz="1600" kern="0" dirty="0"/>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Tree>
    <p:extLst>
      <p:ext uri="{BB962C8B-B14F-4D97-AF65-F5344CB8AC3E}">
        <p14:creationId xmlns:p14="http://schemas.microsoft.com/office/powerpoint/2010/main" val="23870382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E5358039-330E-3D75-B343-2BF5372ABE7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8114789-9B85-6D68-1B57-2801609A1A1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9299CB0C-2CBE-50E5-04CB-EF4700F83F60}"/>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200" kern="0" dirty="0">
                <a:solidFill>
                  <a:schemeClr val="tx1"/>
                </a:solidFill>
              </a:rPr>
              <a:t>Understanding Liability Profile</a:t>
            </a:r>
          </a:p>
        </p:txBody>
      </p:sp>
      <p:sp>
        <p:nvSpPr>
          <p:cNvPr id="4" name="Rectangle 3">
            <a:extLst>
              <a:ext uri="{FF2B5EF4-FFF2-40B4-BE49-F238E27FC236}">
                <a16:creationId xmlns:a16="http://schemas.microsoft.com/office/drawing/2014/main" id="{F5E6A481-22A0-A542-E63C-4BE24CEF24F4}"/>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IN" altLang="en-US" sz="2400" u="sng" kern="0" dirty="0">
                <a:latin typeface="Trebuchet MS" panose="020B0603020202020204" pitchFamily="34" charset="0"/>
              </a:rPr>
              <a:t>Key features of long-term liabilities are as follows: </a:t>
            </a:r>
          </a:p>
          <a:p>
            <a:pPr marL="0" indent="0">
              <a:buNone/>
            </a:pPr>
            <a:endParaRPr lang="en-IN" altLang="en-US" sz="1600" u="sng" kern="0" dirty="0"/>
          </a:p>
          <a:p>
            <a:pPr marL="0" indent="0">
              <a:buNone/>
            </a:pPr>
            <a:r>
              <a:rPr lang="en-IN" altLang="en-US" sz="1600" u="sng" kern="0" dirty="0"/>
              <a:t> </a:t>
            </a:r>
          </a:p>
          <a:p>
            <a:pPr marL="0" indent="0">
              <a:buNone/>
            </a:pPr>
            <a:endParaRPr lang="en-IN" altLang="en-US" sz="1600" u="sng" kern="0" dirty="0"/>
          </a:p>
          <a:p>
            <a:pPr>
              <a:buFont typeface="Wingdings" panose="05000000000000000000" pitchFamily="2" charset="2"/>
              <a:buChar char="Ø"/>
            </a:pPr>
            <a:endParaRPr lang="en-IN" altLang="en-US" sz="1600" b="1" kern="0" dirty="0"/>
          </a:p>
          <a:p>
            <a:pPr marL="0" indent="0">
              <a:buNone/>
            </a:pPr>
            <a:endParaRPr lang="en-US" altLang="en-US" sz="1600" u="sng" kern="0" dirty="0"/>
          </a:p>
          <a:p>
            <a:pPr>
              <a:buFont typeface="Wingdings" panose="05000000000000000000" pitchFamily="2" charset="2"/>
              <a:buChar char="Ø"/>
            </a:pPr>
            <a:endParaRPr lang="en-US" altLang="en-US" sz="1600" kern="0" dirty="0"/>
          </a:p>
        </p:txBody>
      </p:sp>
      <p:sp>
        <p:nvSpPr>
          <p:cNvPr id="5" name="Footer Placeholder 4">
            <a:extLst>
              <a:ext uri="{FF2B5EF4-FFF2-40B4-BE49-F238E27FC236}">
                <a16:creationId xmlns:a16="http://schemas.microsoft.com/office/drawing/2014/main" id="{FEE1C91C-0C5B-3121-C2AE-F5CADE9CB212}"/>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grpSp>
        <p:nvGrpSpPr>
          <p:cNvPr id="6" name="Group 5">
            <a:extLst>
              <a:ext uri="{FF2B5EF4-FFF2-40B4-BE49-F238E27FC236}">
                <a16:creationId xmlns:a16="http://schemas.microsoft.com/office/drawing/2014/main" id="{A0B91B30-3B3E-9B48-8EEA-37E0D9F75D1F}"/>
              </a:ext>
            </a:extLst>
          </p:cNvPr>
          <p:cNvGrpSpPr/>
          <p:nvPr/>
        </p:nvGrpSpPr>
        <p:grpSpPr>
          <a:xfrm>
            <a:off x="2193073" y="1905000"/>
            <a:ext cx="9084527" cy="4343400"/>
            <a:chOff x="2193073" y="1905000"/>
            <a:chExt cx="8398727" cy="2590800"/>
          </a:xfrm>
        </p:grpSpPr>
        <p:sp>
          <p:nvSpPr>
            <p:cNvPr id="7" name="Pentagon 6">
              <a:extLst>
                <a:ext uri="{FF2B5EF4-FFF2-40B4-BE49-F238E27FC236}">
                  <a16:creationId xmlns:a16="http://schemas.microsoft.com/office/drawing/2014/main" id="{9B2E1F35-65D7-9706-3622-9AB950174B32}"/>
                </a:ext>
              </a:extLst>
            </p:cNvPr>
            <p:cNvSpPr/>
            <p:nvPr/>
          </p:nvSpPr>
          <p:spPr bwMode="auto">
            <a:xfrm>
              <a:off x="2193073" y="2859505"/>
              <a:ext cx="2971800" cy="609600"/>
            </a:xfrm>
            <a:prstGeom prst="homePlate">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IN" altLang="en-US" sz="2400" b="1" u="sng" kern="0" dirty="0">
                  <a:solidFill>
                    <a:schemeClr val="bg1"/>
                  </a:solidFill>
                  <a:latin typeface="Trebuchet MS" panose="020B0603020202020204" pitchFamily="34" charset="0"/>
                </a:rPr>
                <a:t>Liability Profile</a:t>
              </a:r>
              <a:endParaRPr kumimoji="0" lang="en-IN" sz="2400" b="1" i="0" u="none" strike="noStrike" cap="none" normalizeH="0" baseline="0" dirty="0">
                <a:ln>
                  <a:noFill/>
                </a:ln>
                <a:solidFill>
                  <a:schemeClr val="bg1"/>
                </a:solidFill>
                <a:effectLst/>
                <a:latin typeface="Trebuchet MS" panose="020B0603020202020204" pitchFamily="34" charset="0"/>
              </a:endParaRPr>
            </a:p>
          </p:txBody>
        </p:sp>
        <p:sp>
          <p:nvSpPr>
            <p:cNvPr id="10" name="Rectangle 9">
              <a:extLst>
                <a:ext uri="{FF2B5EF4-FFF2-40B4-BE49-F238E27FC236}">
                  <a16:creationId xmlns:a16="http://schemas.microsoft.com/office/drawing/2014/main" id="{1808DB2E-F5C0-BB4F-6D18-E5AFFFDA6E87}"/>
                </a:ext>
              </a:extLst>
            </p:cNvPr>
            <p:cNvSpPr/>
            <p:nvPr/>
          </p:nvSpPr>
          <p:spPr bwMode="auto">
            <a:xfrm>
              <a:off x="6324600" y="1905000"/>
              <a:ext cx="4267200" cy="609600"/>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altLang="en-US" sz="2400" b="1" kern="0" dirty="0">
                  <a:solidFill>
                    <a:schemeClr val="bg1"/>
                  </a:solidFill>
                  <a:latin typeface="Trebuchet MS" panose="020B0603020202020204" pitchFamily="34" charset="0"/>
                </a:rPr>
                <a:t>Fixed and Guaranteed</a:t>
              </a:r>
              <a:endParaRPr lang="en-IN" sz="2400" b="1" kern="0" dirty="0">
                <a:solidFill>
                  <a:schemeClr val="bg1"/>
                </a:solidFill>
                <a:latin typeface="Trebuchet MS" panose="020B0603020202020204" pitchFamily="34" charset="0"/>
              </a:endParaRPr>
            </a:p>
          </p:txBody>
        </p:sp>
        <p:sp>
          <p:nvSpPr>
            <p:cNvPr id="11" name="Rectangle 10">
              <a:extLst>
                <a:ext uri="{FF2B5EF4-FFF2-40B4-BE49-F238E27FC236}">
                  <a16:creationId xmlns:a16="http://schemas.microsoft.com/office/drawing/2014/main" id="{6729657E-1211-CC5C-AB8D-A9D266B4BBBE}"/>
                </a:ext>
              </a:extLst>
            </p:cNvPr>
            <p:cNvSpPr/>
            <p:nvPr/>
          </p:nvSpPr>
          <p:spPr bwMode="auto">
            <a:xfrm>
              <a:off x="6324599" y="2814053"/>
              <a:ext cx="4267200" cy="691147"/>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b="1" kern="0" dirty="0">
                  <a:solidFill>
                    <a:schemeClr val="bg1"/>
                  </a:solidFill>
                  <a:latin typeface="Trebuchet MS" panose="020B0603020202020204" pitchFamily="34" charset="0"/>
                </a:rPr>
                <a:t>H</a:t>
              </a:r>
              <a:r>
                <a:rPr lang="en-IN" sz="2400" b="1" kern="0" dirty="0" err="1">
                  <a:solidFill>
                    <a:schemeClr val="bg1"/>
                  </a:solidFill>
                  <a:latin typeface="Trebuchet MS" panose="020B0603020202020204" pitchFamily="34" charset="0"/>
                </a:rPr>
                <a:t>igh</a:t>
              </a:r>
              <a:r>
                <a:rPr lang="en-IN" sz="2400" b="1" kern="0" dirty="0">
                  <a:solidFill>
                    <a:schemeClr val="bg1"/>
                  </a:solidFill>
                  <a:latin typeface="Trebuchet MS" panose="020B0603020202020204" pitchFamily="34" charset="0"/>
                </a:rPr>
                <a:t> chances of guarantee biting if investments are mismanaged</a:t>
              </a:r>
            </a:p>
          </p:txBody>
        </p:sp>
        <p:sp>
          <p:nvSpPr>
            <p:cNvPr id="12" name="Rectangle 11">
              <a:extLst>
                <a:ext uri="{FF2B5EF4-FFF2-40B4-BE49-F238E27FC236}">
                  <a16:creationId xmlns:a16="http://schemas.microsoft.com/office/drawing/2014/main" id="{750AA08F-CF46-270B-D44F-A301AEB1BC35}"/>
                </a:ext>
              </a:extLst>
            </p:cNvPr>
            <p:cNvSpPr/>
            <p:nvPr/>
          </p:nvSpPr>
          <p:spPr bwMode="auto">
            <a:xfrm>
              <a:off x="6324600" y="3886200"/>
              <a:ext cx="4267200" cy="609600"/>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altLang="en-US" sz="2400" b="1" kern="0" dirty="0">
                  <a:solidFill>
                    <a:schemeClr val="bg1"/>
                  </a:solidFill>
                  <a:latin typeface="Trebuchet MS" panose="020B0603020202020204" pitchFamily="34" charset="0"/>
                </a:rPr>
                <a:t>Predictable cashflows</a:t>
              </a:r>
              <a:endParaRPr lang="en-IN" sz="2400" b="1" kern="0" dirty="0">
                <a:solidFill>
                  <a:schemeClr val="bg1"/>
                </a:solidFill>
                <a:latin typeface="Trebuchet MS" panose="020B0603020202020204" pitchFamily="34" charset="0"/>
              </a:endParaRPr>
            </a:p>
          </p:txBody>
        </p:sp>
      </p:grpSp>
    </p:spTree>
    <p:extLst>
      <p:ext uri="{BB962C8B-B14F-4D97-AF65-F5344CB8AC3E}">
        <p14:creationId xmlns:p14="http://schemas.microsoft.com/office/powerpoint/2010/main" val="3523969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5">
            <a:extLst>
              <a:ext uri="{FF2B5EF4-FFF2-40B4-BE49-F238E27FC236}">
                <a16:creationId xmlns:a16="http://schemas.microsoft.com/office/drawing/2014/main" id="{73457C26-EFA7-3467-A311-35A7C5F53C68}"/>
              </a:ext>
            </a:extLst>
          </p:cNvPr>
          <p:cNvSpPr/>
          <p:nvPr/>
        </p:nvSpPr>
        <p:spPr bwMode="auto">
          <a:xfrm>
            <a:off x="2880246" y="1438940"/>
            <a:ext cx="7620000" cy="36512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tx1"/>
                </a:solidFill>
                <a:effectLst/>
                <a:latin typeface="Arial" pitchFamily="34" charset="0"/>
              </a:rPr>
              <a:t>Case Study: Background</a:t>
            </a:r>
          </a:p>
        </p:txBody>
      </p:sp>
      <p:sp>
        <p:nvSpPr>
          <p:cNvPr id="7" name="Rectangle 6">
            <a:extLst>
              <a:ext uri="{FF2B5EF4-FFF2-40B4-BE49-F238E27FC236}">
                <a16:creationId xmlns:a16="http://schemas.microsoft.com/office/drawing/2014/main" id="{A9988C19-41B0-64AF-86E8-1ECB89F78A65}"/>
              </a:ext>
            </a:extLst>
          </p:cNvPr>
          <p:cNvSpPr/>
          <p:nvPr/>
        </p:nvSpPr>
        <p:spPr bwMode="auto">
          <a:xfrm>
            <a:off x="2133600" y="1438940"/>
            <a:ext cx="548754" cy="36512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tx1"/>
                </a:solidFill>
                <a:effectLst/>
                <a:latin typeface="Arial" pitchFamily="34" charset="0"/>
              </a:rPr>
              <a:t>1</a:t>
            </a:r>
          </a:p>
        </p:txBody>
      </p:sp>
      <p:sp>
        <p:nvSpPr>
          <p:cNvPr id="8" name="Rectangle 7">
            <a:extLst>
              <a:ext uri="{FF2B5EF4-FFF2-40B4-BE49-F238E27FC236}">
                <a16:creationId xmlns:a16="http://schemas.microsoft.com/office/drawing/2014/main" id="{92C0E42C-10F0-E989-0684-E2601572D9A5}"/>
              </a:ext>
            </a:extLst>
          </p:cNvPr>
          <p:cNvSpPr/>
          <p:nvPr/>
        </p:nvSpPr>
        <p:spPr bwMode="auto">
          <a:xfrm>
            <a:off x="2876702" y="2530658"/>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IN" sz="2400" dirty="0">
                <a:solidFill>
                  <a:schemeClr val="bg2"/>
                </a:solidFill>
                <a:latin typeface="Arial" pitchFamily="34" charset="0"/>
              </a:rPr>
              <a:t>Asset Liability Management (Implications)</a:t>
            </a:r>
            <a:endParaRPr kumimoji="0" lang="en-IN" sz="2400" b="0" i="0" u="none" strike="noStrike" cap="none" normalizeH="0" baseline="0" dirty="0">
              <a:ln>
                <a:noFill/>
              </a:ln>
              <a:solidFill>
                <a:schemeClr val="bg2"/>
              </a:solidFill>
              <a:effectLst/>
              <a:latin typeface="Arial" pitchFamily="34" charset="0"/>
            </a:endParaRPr>
          </a:p>
        </p:txBody>
      </p:sp>
      <p:sp>
        <p:nvSpPr>
          <p:cNvPr id="9" name="Rectangle 8">
            <a:extLst>
              <a:ext uri="{FF2B5EF4-FFF2-40B4-BE49-F238E27FC236}">
                <a16:creationId xmlns:a16="http://schemas.microsoft.com/office/drawing/2014/main" id="{43998B8C-FF6F-B5E3-0E76-602AAB179EB3}"/>
              </a:ext>
            </a:extLst>
          </p:cNvPr>
          <p:cNvSpPr/>
          <p:nvPr/>
        </p:nvSpPr>
        <p:spPr bwMode="auto">
          <a:xfrm>
            <a:off x="2131828" y="2530658"/>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3</a:t>
            </a:r>
            <a:endParaRPr kumimoji="0" lang="en-IN" sz="2400" b="0" i="0" u="none" strike="noStrike" cap="none" normalizeH="0" baseline="0" dirty="0">
              <a:ln>
                <a:noFill/>
              </a:ln>
              <a:solidFill>
                <a:schemeClr val="bg2"/>
              </a:solidFill>
              <a:effectLst/>
              <a:latin typeface="Arial" pitchFamily="34" charset="0"/>
            </a:endParaRPr>
          </a:p>
        </p:txBody>
      </p:sp>
      <p:sp>
        <p:nvSpPr>
          <p:cNvPr id="10" name="Rectangle 9">
            <a:extLst>
              <a:ext uri="{FF2B5EF4-FFF2-40B4-BE49-F238E27FC236}">
                <a16:creationId xmlns:a16="http://schemas.microsoft.com/office/drawing/2014/main" id="{7B8112BC-1062-C37D-AC09-512649A1C740}"/>
              </a:ext>
            </a:extLst>
          </p:cNvPr>
          <p:cNvSpPr/>
          <p:nvPr/>
        </p:nvSpPr>
        <p:spPr bwMode="auto">
          <a:xfrm>
            <a:off x="2878474" y="3088976"/>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Asset Liability Profile</a:t>
            </a:r>
          </a:p>
        </p:txBody>
      </p:sp>
      <p:sp>
        <p:nvSpPr>
          <p:cNvPr id="11" name="Rectangle 10">
            <a:extLst>
              <a:ext uri="{FF2B5EF4-FFF2-40B4-BE49-F238E27FC236}">
                <a16:creationId xmlns:a16="http://schemas.microsoft.com/office/drawing/2014/main" id="{C28DD9B8-2FD8-8895-3C35-EB9CCCCF8C5F}"/>
              </a:ext>
            </a:extLst>
          </p:cNvPr>
          <p:cNvSpPr/>
          <p:nvPr/>
        </p:nvSpPr>
        <p:spPr bwMode="auto">
          <a:xfrm>
            <a:off x="2131828" y="3088976"/>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4</a:t>
            </a:r>
            <a:endParaRPr kumimoji="0" lang="en-IN" sz="2400" b="0" i="0" u="none" strike="noStrike" cap="none" normalizeH="0" baseline="0" dirty="0">
              <a:ln>
                <a:noFill/>
              </a:ln>
              <a:solidFill>
                <a:schemeClr val="bg2"/>
              </a:solidFill>
              <a:effectLst/>
              <a:latin typeface="Arial" pitchFamily="34" charset="0"/>
            </a:endParaRPr>
          </a:p>
        </p:txBody>
      </p:sp>
      <p:sp>
        <p:nvSpPr>
          <p:cNvPr id="12" name="Rectangle 11">
            <a:extLst>
              <a:ext uri="{FF2B5EF4-FFF2-40B4-BE49-F238E27FC236}">
                <a16:creationId xmlns:a16="http://schemas.microsoft.com/office/drawing/2014/main" id="{D2249C86-0901-CA9A-727D-2375432AAAE3}"/>
              </a:ext>
            </a:extLst>
          </p:cNvPr>
          <p:cNvSpPr/>
          <p:nvPr/>
        </p:nvSpPr>
        <p:spPr bwMode="auto">
          <a:xfrm>
            <a:off x="2876702" y="3647294"/>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bg2"/>
                </a:solidFill>
                <a:effectLst/>
                <a:latin typeface="Arial" pitchFamily="34" charset="0"/>
              </a:rPr>
              <a:t>Regulatory References</a:t>
            </a:r>
          </a:p>
        </p:txBody>
      </p:sp>
      <p:sp>
        <p:nvSpPr>
          <p:cNvPr id="13" name="Rectangle 12">
            <a:extLst>
              <a:ext uri="{FF2B5EF4-FFF2-40B4-BE49-F238E27FC236}">
                <a16:creationId xmlns:a16="http://schemas.microsoft.com/office/drawing/2014/main" id="{FF3CD915-B567-161B-6B3E-FFC0DFD5457D}"/>
              </a:ext>
            </a:extLst>
          </p:cNvPr>
          <p:cNvSpPr/>
          <p:nvPr/>
        </p:nvSpPr>
        <p:spPr bwMode="auto">
          <a:xfrm>
            <a:off x="2130056" y="3647294"/>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bg2"/>
                </a:solidFill>
                <a:effectLst/>
                <a:latin typeface="Arial" pitchFamily="34" charset="0"/>
              </a:rPr>
              <a:t>5</a:t>
            </a:r>
          </a:p>
        </p:txBody>
      </p:sp>
      <p:sp>
        <p:nvSpPr>
          <p:cNvPr id="14" name="Rectangle 13">
            <a:extLst>
              <a:ext uri="{FF2B5EF4-FFF2-40B4-BE49-F238E27FC236}">
                <a16:creationId xmlns:a16="http://schemas.microsoft.com/office/drawing/2014/main" id="{F75384FB-338C-7C9D-C408-883EB12C7542}"/>
              </a:ext>
            </a:extLst>
          </p:cNvPr>
          <p:cNvSpPr/>
          <p:nvPr/>
        </p:nvSpPr>
        <p:spPr bwMode="auto">
          <a:xfrm>
            <a:off x="2876702" y="4200296"/>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altLang="en-US" sz="2400" dirty="0">
                <a:solidFill>
                  <a:schemeClr val="bg2"/>
                </a:solidFill>
                <a:latin typeface="Arial" pitchFamily="34" charset="0"/>
              </a:rPr>
              <a:t>Impacts due to change in Investment Strategy</a:t>
            </a:r>
          </a:p>
        </p:txBody>
      </p:sp>
      <p:sp>
        <p:nvSpPr>
          <p:cNvPr id="15" name="Rectangle 14">
            <a:extLst>
              <a:ext uri="{FF2B5EF4-FFF2-40B4-BE49-F238E27FC236}">
                <a16:creationId xmlns:a16="http://schemas.microsoft.com/office/drawing/2014/main" id="{807DA85D-3BB5-E068-158E-329B5EC66184}"/>
              </a:ext>
            </a:extLst>
          </p:cNvPr>
          <p:cNvSpPr/>
          <p:nvPr/>
        </p:nvSpPr>
        <p:spPr bwMode="auto">
          <a:xfrm>
            <a:off x="2118246" y="4200296"/>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6</a:t>
            </a:r>
            <a:endParaRPr kumimoji="0" lang="en-IN" sz="2400" b="0" i="0" u="none" strike="noStrike" cap="none" normalizeH="0" baseline="0" dirty="0">
              <a:ln>
                <a:noFill/>
              </a:ln>
              <a:solidFill>
                <a:schemeClr val="bg2"/>
              </a:solidFill>
              <a:effectLst/>
              <a:latin typeface="Arial" pitchFamily="34" charset="0"/>
            </a:endParaRPr>
          </a:p>
        </p:txBody>
      </p:sp>
      <p:sp>
        <p:nvSpPr>
          <p:cNvPr id="20" name="Rectangle 19">
            <a:extLst>
              <a:ext uri="{FF2B5EF4-FFF2-40B4-BE49-F238E27FC236}">
                <a16:creationId xmlns:a16="http://schemas.microsoft.com/office/drawing/2014/main" id="{F9FE15E0-3441-8492-B098-43A9290FBE30}"/>
              </a:ext>
            </a:extLst>
          </p:cNvPr>
          <p:cNvSpPr/>
          <p:nvPr/>
        </p:nvSpPr>
        <p:spPr bwMode="auto">
          <a:xfrm>
            <a:off x="2876702" y="476393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en-US" sz="2400" dirty="0">
                <a:solidFill>
                  <a:schemeClr val="bg2"/>
                </a:solidFill>
                <a:latin typeface="Arial" pitchFamily="34" charset="0"/>
              </a:rPr>
              <a:t>Internal Risk Controls</a:t>
            </a:r>
            <a:endParaRPr lang="en-IN" sz="2400" dirty="0">
              <a:solidFill>
                <a:schemeClr val="bg2"/>
              </a:solidFill>
              <a:latin typeface="Arial" pitchFamily="34" charset="0"/>
            </a:endParaRPr>
          </a:p>
        </p:txBody>
      </p:sp>
      <p:sp>
        <p:nvSpPr>
          <p:cNvPr id="21" name="Rectangle 20">
            <a:extLst>
              <a:ext uri="{FF2B5EF4-FFF2-40B4-BE49-F238E27FC236}">
                <a16:creationId xmlns:a16="http://schemas.microsoft.com/office/drawing/2014/main" id="{63CEB0C2-BD5C-904D-4A9D-4DD7A2263F1B}"/>
              </a:ext>
            </a:extLst>
          </p:cNvPr>
          <p:cNvSpPr/>
          <p:nvPr/>
        </p:nvSpPr>
        <p:spPr bwMode="auto">
          <a:xfrm>
            <a:off x="2130056" y="476393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7</a:t>
            </a:r>
            <a:endParaRPr kumimoji="0" lang="en-IN" sz="2400" b="0" i="0" u="none" strike="noStrike" cap="none" normalizeH="0" baseline="0" dirty="0">
              <a:ln>
                <a:noFill/>
              </a:ln>
              <a:solidFill>
                <a:schemeClr val="bg2"/>
              </a:solidFill>
              <a:effectLst/>
              <a:latin typeface="Arial" pitchFamily="34" charset="0"/>
            </a:endParaRPr>
          </a:p>
        </p:txBody>
      </p:sp>
      <p:sp>
        <p:nvSpPr>
          <p:cNvPr id="22" name="Rectangle 21">
            <a:extLst>
              <a:ext uri="{FF2B5EF4-FFF2-40B4-BE49-F238E27FC236}">
                <a16:creationId xmlns:a16="http://schemas.microsoft.com/office/drawing/2014/main" id="{6F851862-FE52-FA71-BE39-CC6930173E4C}"/>
              </a:ext>
            </a:extLst>
          </p:cNvPr>
          <p:cNvSpPr/>
          <p:nvPr/>
        </p:nvSpPr>
        <p:spPr bwMode="auto">
          <a:xfrm>
            <a:off x="2127396" y="5883275"/>
            <a:ext cx="8376393"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bg2"/>
                </a:solidFill>
                <a:effectLst/>
                <a:latin typeface="Arial" pitchFamily="34" charset="0"/>
              </a:rPr>
              <a:t>Q&amp;A</a:t>
            </a:r>
          </a:p>
        </p:txBody>
      </p:sp>
      <p:sp>
        <p:nvSpPr>
          <p:cNvPr id="4" name="Rectangle 2">
            <a:extLst>
              <a:ext uri="{FF2B5EF4-FFF2-40B4-BE49-F238E27FC236}">
                <a16:creationId xmlns:a16="http://schemas.microsoft.com/office/drawing/2014/main" id="{DFAFBB5A-DD58-14EC-62BB-617C4D8C3B34}"/>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Agenda</a:t>
            </a:r>
            <a:endParaRPr lang="en-US" altLang="en-US" sz="3600" kern="0" dirty="0">
              <a:solidFill>
                <a:schemeClr val="tx1"/>
              </a:solidFill>
            </a:endParaRPr>
          </a:p>
        </p:txBody>
      </p:sp>
      <p:sp>
        <p:nvSpPr>
          <p:cNvPr id="18" name="Rectangle 17">
            <a:extLst>
              <a:ext uri="{FF2B5EF4-FFF2-40B4-BE49-F238E27FC236}">
                <a16:creationId xmlns:a16="http://schemas.microsoft.com/office/drawing/2014/main" id="{9BC83F81-319B-4CEB-891A-D828E1176323}"/>
              </a:ext>
            </a:extLst>
          </p:cNvPr>
          <p:cNvSpPr/>
          <p:nvPr/>
        </p:nvSpPr>
        <p:spPr bwMode="auto">
          <a:xfrm>
            <a:off x="2880246" y="5349875"/>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en-US" sz="2400" dirty="0">
                <a:solidFill>
                  <a:schemeClr val="bg2"/>
                </a:solidFill>
                <a:latin typeface="Arial" pitchFamily="34" charset="0"/>
              </a:rPr>
              <a:t>Recommendations to Investment Committee</a:t>
            </a:r>
            <a:endParaRPr lang="en-IN" sz="2400" dirty="0">
              <a:solidFill>
                <a:schemeClr val="bg2"/>
              </a:solidFill>
              <a:latin typeface="Arial" pitchFamily="34" charset="0"/>
            </a:endParaRPr>
          </a:p>
        </p:txBody>
      </p:sp>
      <p:sp>
        <p:nvSpPr>
          <p:cNvPr id="19" name="Rectangle 18">
            <a:extLst>
              <a:ext uri="{FF2B5EF4-FFF2-40B4-BE49-F238E27FC236}">
                <a16:creationId xmlns:a16="http://schemas.microsoft.com/office/drawing/2014/main" id="{B5E21EBD-D942-45E7-9E15-FCF5B894E599}"/>
              </a:ext>
            </a:extLst>
          </p:cNvPr>
          <p:cNvSpPr/>
          <p:nvPr/>
        </p:nvSpPr>
        <p:spPr bwMode="auto">
          <a:xfrm>
            <a:off x="2133600" y="5349875"/>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8</a:t>
            </a:r>
            <a:endParaRPr kumimoji="0" lang="en-IN" sz="2400" b="0" i="0" u="none" strike="noStrike" cap="none" normalizeH="0" baseline="0" dirty="0">
              <a:ln>
                <a:noFill/>
              </a:ln>
              <a:solidFill>
                <a:schemeClr val="bg2"/>
              </a:solidFill>
              <a:effectLst/>
              <a:latin typeface="Arial" pitchFamily="34" charset="0"/>
            </a:endParaRPr>
          </a:p>
        </p:txBody>
      </p:sp>
      <p:sp>
        <p:nvSpPr>
          <p:cNvPr id="24" name="Rectangle 23">
            <a:extLst>
              <a:ext uri="{FF2B5EF4-FFF2-40B4-BE49-F238E27FC236}">
                <a16:creationId xmlns:a16="http://schemas.microsoft.com/office/drawing/2014/main" id="{0382E026-915F-449C-A25B-EBCFE5AD9233}"/>
              </a:ext>
            </a:extLst>
          </p:cNvPr>
          <p:cNvSpPr/>
          <p:nvPr/>
        </p:nvSpPr>
        <p:spPr bwMode="auto">
          <a:xfrm>
            <a:off x="2895600" y="198120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IN" sz="2400" dirty="0">
                <a:solidFill>
                  <a:schemeClr val="bg2"/>
                </a:solidFill>
                <a:latin typeface="Arial" pitchFamily="34" charset="0"/>
              </a:rPr>
              <a:t>Investment Committee (Overview)</a:t>
            </a:r>
            <a:endParaRPr kumimoji="0" lang="en-IN" sz="2400" b="0" i="0" u="none" strike="noStrike" cap="none" normalizeH="0" baseline="0" dirty="0">
              <a:ln>
                <a:noFill/>
              </a:ln>
              <a:solidFill>
                <a:schemeClr val="bg2"/>
              </a:solidFill>
              <a:effectLst/>
              <a:latin typeface="Arial" pitchFamily="34" charset="0"/>
            </a:endParaRPr>
          </a:p>
        </p:txBody>
      </p:sp>
      <p:sp>
        <p:nvSpPr>
          <p:cNvPr id="25" name="Rectangle 24">
            <a:extLst>
              <a:ext uri="{FF2B5EF4-FFF2-40B4-BE49-F238E27FC236}">
                <a16:creationId xmlns:a16="http://schemas.microsoft.com/office/drawing/2014/main" id="{4581C922-9614-41D7-AB42-5C875363CB82}"/>
              </a:ext>
            </a:extLst>
          </p:cNvPr>
          <p:cNvSpPr/>
          <p:nvPr/>
        </p:nvSpPr>
        <p:spPr bwMode="auto">
          <a:xfrm>
            <a:off x="2150726" y="198120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bg2"/>
                </a:solidFill>
                <a:effectLst/>
                <a:latin typeface="Arial" pitchFamily="34" charset="0"/>
              </a:rPr>
              <a:t>2</a:t>
            </a:r>
            <a:endParaRPr kumimoji="0" lang="en-IN" sz="2400" b="0" i="0" u="none" strike="noStrike" cap="none" normalizeH="0" baseline="0" dirty="0">
              <a:ln>
                <a:noFill/>
              </a:ln>
              <a:solidFill>
                <a:schemeClr val="bg2"/>
              </a:solidFill>
              <a:effectLst/>
              <a:latin typeface="Arial" pitchFamily="34" charset="0"/>
            </a:endParaRPr>
          </a:p>
        </p:txBody>
      </p:sp>
    </p:spTree>
    <p:extLst>
      <p:ext uri="{BB962C8B-B14F-4D97-AF65-F5344CB8AC3E}">
        <p14:creationId xmlns:p14="http://schemas.microsoft.com/office/powerpoint/2010/main" val="16009393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200" kern="0" dirty="0">
                <a:solidFill>
                  <a:schemeClr val="tx1"/>
                </a:solidFill>
              </a:rPr>
              <a:t>Considerations for Asset Portfolio</a:t>
            </a:r>
          </a:p>
        </p:txBody>
      </p:sp>
      <p:sp>
        <p:nvSpPr>
          <p:cNvPr id="4" name="Rectangle 3"/>
          <p:cNvSpPr txBox="1">
            <a:spLocks noChangeArrowheads="1"/>
          </p:cNvSpPr>
          <p:nvPr/>
        </p:nvSpPr>
        <p:spPr>
          <a:xfrm>
            <a:off x="1954473" y="1739436"/>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IN" altLang="en-US" sz="2400" kern="0" dirty="0">
                <a:latin typeface="Trebuchet MS" panose="020B0603020202020204" pitchFamily="34" charset="0"/>
              </a:rPr>
              <a:t>Looking at the liability profile of the insurer, the insurer should invest in assets which will match the liabilities in nature, term, currency and uncertainty. Keeping this in mind the insurer should invest in assets permitted by regulations which will provide maximum returns as set in the investment strategy at the start of the financial year.</a:t>
            </a:r>
          </a:p>
          <a:p>
            <a:pPr marL="0" indent="0">
              <a:buNone/>
            </a:pPr>
            <a:endParaRPr lang="en-IN" altLang="en-US" sz="2400" kern="0" dirty="0">
              <a:latin typeface="Trebuchet MS" panose="020B0603020202020204" pitchFamily="34" charset="0"/>
            </a:endParaRPr>
          </a:p>
          <a:p>
            <a:pPr marL="0" indent="0">
              <a:buNone/>
            </a:pPr>
            <a:r>
              <a:rPr lang="en-IN" altLang="en-US" sz="1600" u="sng" kern="0" dirty="0"/>
              <a:t> </a:t>
            </a:r>
          </a:p>
          <a:p>
            <a:pPr marL="0" indent="0">
              <a:buNone/>
            </a:pPr>
            <a:endParaRPr lang="en-IN" altLang="en-US" sz="1600" u="sng" kern="0" dirty="0"/>
          </a:p>
          <a:p>
            <a:pPr>
              <a:buFont typeface="Wingdings" panose="05000000000000000000" pitchFamily="2" charset="2"/>
              <a:buChar char="Ø"/>
            </a:pPr>
            <a:endParaRPr lang="en-IN" altLang="en-US" sz="1600" b="1" kern="0" dirty="0"/>
          </a:p>
          <a:p>
            <a:pPr marL="0" indent="0">
              <a:buNone/>
            </a:pPr>
            <a:endParaRPr lang="en-US" altLang="en-US" sz="1600" u="sng" kern="0" dirty="0"/>
          </a:p>
          <a:p>
            <a:pPr>
              <a:buFont typeface="Wingdings" panose="05000000000000000000" pitchFamily="2" charset="2"/>
              <a:buChar char="Ø"/>
            </a:pPr>
            <a:endParaRPr lang="en-US" altLang="en-US" sz="1600" kern="0" dirty="0"/>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Tree>
    <p:extLst>
      <p:ext uri="{BB962C8B-B14F-4D97-AF65-F5344CB8AC3E}">
        <p14:creationId xmlns:p14="http://schemas.microsoft.com/office/powerpoint/2010/main" val="29358956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0F11F5FF-8E5B-F434-8E07-9CD963B05C1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1076F96-01B6-CDD4-ABC0-9BF0197E28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D18C0E65-CE53-35BB-D5BD-532FE1FA2448}"/>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200" kern="0" dirty="0">
                <a:solidFill>
                  <a:schemeClr val="tx1"/>
                </a:solidFill>
              </a:rPr>
              <a:t>Considerations for Asset Portfolio</a:t>
            </a:r>
          </a:p>
        </p:txBody>
      </p:sp>
      <p:sp>
        <p:nvSpPr>
          <p:cNvPr id="4" name="Rectangle 3">
            <a:extLst>
              <a:ext uri="{FF2B5EF4-FFF2-40B4-BE49-F238E27FC236}">
                <a16:creationId xmlns:a16="http://schemas.microsoft.com/office/drawing/2014/main" id="{651FB68D-3ADF-6399-2772-AC0AFBE59BD8}"/>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IN" altLang="en-US" sz="2400" b="1" u="sng" kern="0" dirty="0">
                <a:latin typeface="Trebuchet MS" panose="020B0603020202020204" pitchFamily="34" charset="0"/>
              </a:rPr>
              <a:t>Asset profile of the insurer: </a:t>
            </a:r>
          </a:p>
          <a:p>
            <a:pPr marL="0" indent="0">
              <a:buNone/>
            </a:pPr>
            <a:r>
              <a:rPr lang="en-IN" altLang="en-US" sz="1600" u="sng" kern="0" dirty="0"/>
              <a:t> </a:t>
            </a:r>
          </a:p>
          <a:p>
            <a:pPr marL="0" indent="0">
              <a:buNone/>
            </a:pPr>
            <a:endParaRPr lang="en-IN" altLang="en-US" sz="1600" u="sng" kern="0" dirty="0"/>
          </a:p>
          <a:p>
            <a:pPr>
              <a:buFont typeface="Wingdings" panose="05000000000000000000" pitchFamily="2" charset="2"/>
              <a:buChar char="Ø"/>
            </a:pPr>
            <a:endParaRPr lang="en-IN" altLang="en-US" sz="1600" b="1" kern="0" dirty="0"/>
          </a:p>
          <a:p>
            <a:pPr marL="0" indent="0">
              <a:buNone/>
            </a:pPr>
            <a:endParaRPr lang="en-US" altLang="en-US" sz="1600" u="sng" kern="0" dirty="0"/>
          </a:p>
          <a:p>
            <a:pPr>
              <a:buFont typeface="Wingdings" panose="05000000000000000000" pitchFamily="2" charset="2"/>
              <a:buChar char="Ø"/>
            </a:pPr>
            <a:endParaRPr lang="en-US" altLang="en-US" sz="1600" kern="0" dirty="0"/>
          </a:p>
        </p:txBody>
      </p:sp>
      <p:sp>
        <p:nvSpPr>
          <p:cNvPr id="5" name="Footer Placeholder 4">
            <a:extLst>
              <a:ext uri="{FF2B5EF4-FFF2-40B4-BE49-F238E27FC236}">
                <a16:creationId xmlns:a16="http://schemas.microsoft.com/office/drawing/2014/main" id="{99FDF567-2BA1-9032-644F-B3357F298506}"/>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grpSp>
        <p:nvGrpSpPr>
          <p:cNvPr id="6" name="Group 5">
            <a:extLst>
              <a:ext uri="{FF2B5EF4-FFF2-40B4-BE49-F238E27FC236}">
                <a16:creationId xmlns:a16="http://schemas.microsoft.com/office/drawing/2014/main" id="{B19C54ED-84F9-D822-C2C2-FE2E41B8419D}"/>
              </a:ext>
            </a:extLst>
          </p:cNvPr>
          <p:cNvGrpSpPr/>
          <p:nvPr/>
        </p:nvGrpSpPr>
        <p:grpSpPr>
          <a:xfrm>
            <a:off x="2057400" y="2028385"/>
            <a:ext cx="9906000" cy="4366506"/>
            <a:chOff x="2743200" y="2895600"/>
            <a:chExt cx="7848600" cy="2590800"/>
          </a:xfrm>
        </p:grpSpPr>
        <p:sp>
          <p:nvSpPr>
            <p:cNvPr id="7" name="Pentagon 6">
              <a:extLst>
                <a:ext uri="{FF2B5EF4-FFF2-40B4-BE49-F238E27FC236}">
                  <a16:creationId xmlns:a16="http://schemas.microsoft.com/office/drawing/2014/main" id="{F215A51C-F4AA-5226-7A2F-AB9F21AD7ABC}"/>
                </a:ext>
              </a:extLst>
            </p:cNvPr>
            <p:cNvSpPr/>
            <p:nvPr/>
          </p:nvSpPr>
          <p:spPr bwMode="auto">
            <a:xfrm>
              <a:off x="2743200" y="3886200"/>
              <a:ext cx="2971800" cy="609600"/>
            </a:xfrm>
            <a:prstGeom prst="homePlate">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IN" altLang="en-US" sz="2400" b="1" u="sng" kern="0" dirty="0">
                  <a:solidFill>
                    <a:schemeClr val="bg1"/>
                  </a:solidFill>
                  <a:latin typeface="Trebuchet MS" panose="020B0603020202020204" pitchFamily="34" charset="0"/>
                </a:rPr>
                <a:t>Asset Profile</a:t>
              </a:r>
              <a:endParaRPr kumimoji="0" lang="en-IN" sz="2400" b="1" i="0" u="none" strike="noStrike" cap="none" normalizeH="0" baseline="0" dirty="0">
                <a:ln>
                  <a:noFill/>
                </a:ln>
                <a:solidFill>
                  <a:schemeClr val="bg1"/>
                </a:solidFill>
                <a:effectLst/>
                <a:latin typeface="Trebuchet MS" panose="020B0603020202020204" pitchFamily="34" charset="0"/>
              </a:endParaRPr>
            </a:p>
          </p:txBody>
        </p:sp>
        <p:sp>
          <p:nvSpPr>
            <p:cNvPr id="10" name="Rectangle 9">
              <a:extLst>
                <a:ext uri="{FF2B5EF4-FFF2-40B4-BE49-F238E27FC236}">
                  <a16:creationId xmlns:a16="http://schemas.microsoft.com/office/drawing/2014/main" id="{E8032951-A2DC-E6C1-92E6-4CF40DAE215F}"/>
                </a:ext>
              </a:extLst>
            </p:cNvPr>
            <p:cNvSpPr/>
            <p:nvPr/>
          </p:nvSpPr>
          <p:spPr bwMode="auto">
            <a:xfrm>
              <a:off x="6324600" y="2895600"/>
              <a:ext cx="4267200" cy="609600"/>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b="1" kern="0" dirty="0">
                  <a:solidFill>
                    <a:schemeClr val="bg1"/>
                  </a:solidFill>
                  <a:latin typeface="Trebuchet MS" panose="020B0603020202020204" pitchFamily="34" charset="0"/>
                </a:rPr>
                <a:t>C</a:t>
              </a:r>
              <a:r>
                <a:rPr lang="en-IN" sz="2400" b="1" kern="0" dirty="0" err="1">
                  <a:solidFill>
                    <a:schemeClr val="bg1"/>
                  </a:solidFill>
                  <a:latin typeface="Trebuchet MS" panose="020B0603020202020204" pitchFamily="34" charset="0"/>
                </a:rPr>
                <a:t>ompliant</a:t>
              </a:r>
              <a:r>
                <a:rPr lang="en-IN" sz="2400" b="1" kern="0" dirty="0">
                  <a:solidFill>
                    <a:schemeClr val="bg1"/>
                  </a:solidFill>
                  <a:latin typeface="Trebuchet MS" panose="020B0603020202020204" pitchFamily="34" charset="0"/>
                </a:rPr>
                <a:t> with Regulations.</a:t>
              </a:r>
            </a:p>
          </p:txBody>
        </p:sp>
        <p:sp>
          <p:nvSpPr>
            <p:cNvPr id="11" name="Rectangle 10">
              <a:extLst>
                <a:ext uri="{FF2B5EF4-FFF2-40B4-BE49-F238E27FC236}">
                  <a16:creationId xmlns:a16="http://schemas.microsoft.com/office/drawing/2014/main" id="{57E1DE1E-D2BE-C385-1870-14A37CC6AA14}"/>
                </a:ext>
              </a:extLst>
            </p:cNvPr>
            <p:cNvSpPr/>
            <p:nvPr/>
          </p:nvSpPr>
          <p:spPr bwMode="auto">
            <a:xfrm>
              <a:off x="6324599" y="3726634"/>
              <a:ext cx="4267201" cy="996385"/>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b="1" kern="0" dirty="0">
                  <a:solidFill>
                    <a:schemeClr val="bg1"/>
                  </a:solidFill>
                  <a:latin typeface="Trebuchet MS" panose="020B0603020202020204" pitchFamily="34" charset="0"/>
                </a:rPr>
                <a:t>As per the Strategic Asset Allocation set in the investment strategy of the insurer.</a:t>
              </a:r>
              <a:endParaRPr lang="en-IN" sz="2400" b="1" kern="0" dirty="0">
                <a:solidFill>
                  <a:schemeClr val="bg1"/>
                </a:solidFill>
                <a:latin typeface="Trebuchet MS" panose="020B0603020202020204" pitchFamily="34" charset="0"/>
              </a:endParaRPr>
            </a:p>
          </p:txBody>
        </p:sp>
        <p:sp>
          <p:nvSpPr>
            <p:cNvPr id="12" name="Rectangle 11">
              <a:extLst>
                <a:ext uri="{FF2B5EF4-FFF2-40B4-BE49-F238E27FC236}">
                  <a16:creationId xmlns:a16="http://schemas.microsoft.com/office/drawing/2014/main" id="{E4677404-8ECA-2BA4-FDEC-19C2B8D2A04E}"/>
                </a:ext>
              </a:extLst>
            </p:cNvPr>
            <p:cNvSpPr/>
            <p:nvPr/>
          </p:nvSpPr>
          <p:spPr bwMode="auto">
            <a:xfrm>
              <a:off x="6324600" y="4876800"/>
              <a:ext cx="4267200" cy="609600"/>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altLang="en-US" sz="2400" b="1" kern="0" dirty="0">
                  <a:solidFill>
                    <a:schemeClr val="bg1"/>
                  </a:solidFill>
                  <a:latin typeface="Trebuchet MS" panose="020B0603020202020204" pitchFamily="34" charset="0"/>
                </a:rPr>
                <a:t>Match the liabilities of the insurer.</a:t>
              </a:r>
              <a:endParaRPr lang="en-IN" sz="2400" b="1" kern="0" dirty="0">
                <a:solidFill>
                  <a:schemeClr val="bg1"/>
                </a:solidFill>
                <a:latin typeface="Trebuchet MS" panose="020B0603020202020204" pitchFamily="34" charset="0"/>
              </a:endParaRPr>
            </a:p>
          </p:txBody>
        </p:sp>
      </p:grpSp>
    </p:spTree>
    <p:extLst>
      <p:ext uri="{BB962C8B-B14F-4D97-AF65-F5344CB8AC3E}">
        <p14:creationId xmlns:p14="http://schemas.microsoft.com/office/powerpoint/2010/main" val="1754995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5">
            <a:extLst>
              <a:ext uri="{FF2B5EF4-FFF2-40B4-BE49-F238E27FC236}">
                <a16:creationId xmlns:a16="http://schemas.microsoft.com/office/drawing/2014/main" id="{73457C26-EFA7-3467-A311-35A7C5F53C68}"/>
              </a:ext>
            </a:extLst>
          </p:cNvPr>
          <p:cNvSpPr/>
          <p:nvPr/>
        </p:nvSpPr>
        <p:spPr bwMode="auto">
          <a:xfrm>
            <a:off x="2880246" y="143894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Case Study: Background</a:t>
            </a:r>
          </a:p>
        </p:txBody>
      </p:sp>
      <p:sp>
        <p:nvSpPr>
          <p:cNvPr id="7" name="Rectangle 6">
            <a:extLst>
              <a:ext uri="{FF2B5EF4-FFF2-40B4-BE49-F238E27FC236}">
                <a16:creationId xmlns:a16="http://schemas.microsoft.com/office/drawing/2014/main" id="{A9988C19-41B0-64AF-86E8-1ECB89F78A65}"/>
              </a:ext>
            </a:extLst>
          </p:cNvPr>
          <p:cNvSpPr/>
          <p:nvPr/>
        </p:nvSpPr>
        <p:spPr bwMode="auto">
          <a:xfrm>
            <a:off x="2133600" y="143894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sz="2400" dirty="0">
                <a:solidFill>
                  <a:schemeClr val="bg2"/>
                </a:solidFill>
                <a:latin typeface="Arial" pitchFamily="34" charset="0"/>
              </a:rPr>
              <a:t>1</a:t>
            </a:r>
          </a:p>
        </p:txBody>
      </p:sp>
      <p:sp>
        <p:nvSpPr>
          <p:cNvPr id="8" name="Rectangle 7">
            <a:extLst>
              <a:ext uri="{FF2B5EF4-FFF2-40B4-BE49-F238E27FC236}">
                <a16:creationId xmlns:a16="http://schemas.microsoft.com/office/drawing/2014/main" id="{92C0E42C-10F0-E989-0684-E2601572D9A5}"/>
              </a:ext>
            </a:extLst>
          </p:cNvPr>
          <p:cNvSpPr/>
          <p:nvPr/>
        </p:nvSpPr>
        <p:spPr bwMode="auto">
          <a:xfrm>
            <a:off x="2876702" y="2530658"/>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Asset Liability Management (Implications)</a:t>
            </a:r>
          </a:p>
        </p:txBody>
      </p:sp>
      <p:sp>
        <p:nvSpPr>
          <p:cNvPr id="9" name="Rectangle 8">
            <a:extLst>
              <a:ext uri="{FF2B5EF4-FFF2-40B4-BE49-F238E27FC236}">
                <a16:creationId xmlns:a16="http://schemas.microsoft.com/office/drawing/2014/main" id="{43998B8C-FF6F-B5E3-0E76-602AAB179EB3}"/>
              </a:ext>
            </a:extLst>
          </p:cNvPr>
          <p:cNvSpPr/>
          <p:nvPr/>
        </p:nvSpPr>
        <p:spPr bwMode="auto">
          <a:xfrm>
            <a:off x="2131828" y="2530658"/>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3</a:t>
            </a:r>
            <a:endParaRPr lang="en-IN" sz="2400" dirty="0">
              <a:solidFill>
                <a:schemeClr val="bg2"/>
              </a:solidFill>
              <a:latin typeface="Arial" pitchFamily="34" charset="0"/>
            </a:endParaRPr>
          </a:p>
        </p:txBody>
      </p:sp>
      <p:sp>
        <p:nvSpPr>
          <p:cNvPr id="10" name="Rectangle 9">
            <a:extLst>
              <a:ext uri="{FF2B5EF4-FFF2-40B4-BE49-F238E27FC236}">
                <a16:creationId xmlns:a16="http://schemas.microsoft.com/office/drawing/2014/main" id="{7B8112BC-1062-C37D-AC09-512649A1C740}"/>
              </a:ext>
            </a:extLst>
          </p:cNvPr>
          <p:cNvSpPr/>
          <p:nvPr/>
        </p:nvSpPr>
        <p:spPr bwMode="auto">
          <a:xfrm>
            <a:off x="2878474" y="3088976"/>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Asset Liability Profile</a:t>
            </a:r>
          </a:p>
        </p:txBody>
      </p:sp>
      <p:sp>
        <p:nvSpPr>
          <p:cNvPr id="11" name="Rectangle 10">
            <a:extLst>
              <a:ext uri="{FF2B5EF4-FFF2-40B4-BE49-F238E27FC236}">
                <a16:creationId xmlns:a16="http://schemas.microsoft.com/office/drawing/2014/main" id="{C28DD9B8-2FD8-8895-3C35-EB9CCCCF8C5F}"/>
              </a:ext>
            </a:extLst>
          </p:cNvPr>
          <p:cNvSpPr/>
          <p:nvPr/>
        </p:nvSpPr>
        <p:spPr bwMode="auto">
          <a:xfrm>
            <a:off x="2131828" y="3088976"/>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4</a:t>
            </a:r>
            <a:endParaRPr lang="en-IN" sz="2400" dirty="0">
              <a:solidFill>
                <a:schemeClr val="bg2"/>
              </a:solidFill>
              <a:latin typeface="Arial" pitchFamily="34" charset="0"/>
            </a:endParaRPr>
          </a:p>
        </p:txBody>
      </p:sp>
      <p:sp>
        <p:nvSpPr>
          <p:cNvPr id="12" name="Rectangle 11">
            <a:extLst>
              <a:ext uri="{FF2B5EF4-FFF2-40B4-BE49-F238E27FC236}">
                <a16:creationId xmlns:a16="http://schemas.microsoft.com/office/drawing/2014/main" id="{D2249C86-0901-CA9A-727D-2375432AAAE3}"/>
              </a:ext>
            </a:extLst>
          </p:cNvPr>
          <p:cNvSpPr/>
          <p:nvPr/>
        </p:nvSpPr>
        <p:spPr bwMode="auto">
          <a:xfrm>
            <a:off x="2876702" y="3647294"/>
            <a:ext cx="7620000" cy="36512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latin typeface="Arial" pitchFamily="34" charset="0"/>
              </a:rPr>
              <a:t>Regulatory References</a:t>
            </a:r>
          </a:p>
        </p:txBody>
      </p:sp>
      <p:sp>
        <p:nvSpPr>
          <p:cNvPr id="13" name="Rectangle 12">
            <a:extLst>
              <a:ext uri="{FF2B5EF4-FFF2-40B4-BE49-F238E27FC236}">
                <a16:creationId xmlns:a16="http://schemas.microsoft.com/office/drawing/2014/main" id="{FF3CD915-B567-161B-6B3E-FFC0DFD5457D}"/>
              </a:ext>
            </a:extLst>
          </p:cNvPr>
          <p:cNvSpPr/>
          <p:nvPr/>
        </p:nvSpPr>
        <p:spPr bwMode="auto">
          <a:xfrm>
            <a:off x="2130056" y="3647294"/>
            <a:ext cx="548754" cy="36512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sz="2400" dirty="0">
                <a:latin typeface="Arial" pitchFamily="34" charset="0"/>
              </a:rPr>
              <a:t>5</a:t>
            </a:r>
          </a:p>
        </p:txBody>
      </p:sp>
      <p:sp>
        <p:nvSpPr>
          <p:cNvPr id="14" name="Rectangle 13">
            <a:extLst>
              <a:ext uri="{FF2B5EF4-FFF2-40B4-BE49-F238E27FC236}">
                <a16:creationId xmlns:a16="http://schemas.microsoft.com/office/drawing/2014/main" id="{F75384FB-338C-7C9D-C408-883EB12C7542}"/>
              </a:ext>
            </a:extLst>
          </p:cNvPr>
          <p:cNvSpPr/>
          <p:nvPr/>
        </p:nvSpPr>
        <p:spPr bwMode="auto">
          <a:xfrm>
            <a:off x="2876702" y="4200296"/>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altLang="en-US" sz="2400" dirty="0">
                <a:solidFill>
                  <a:schemeClr val="bg2"/>
                </a:solidFill>
                <a:latin typeface="Arial" pitchFamily="34" charset="0"/>
              </a:rPr>
              <a:t>Impacts due to change in Investment Strategy</a:t>
            </a:r>
          </a:p>
        </p:txBody>
      </p:sp>
      <p:sp>
        <p:nvSpPr>
          <p:cNvPr id="15" name="Rectangle 14">
            <a:extLst>
              <a:ext uri="{FF2B5EF4-FFF2-40B4-BE49-F238E27FC236}">
                <a16:creationId xmlns:a16="http://schemas.microsoft.com/office/drawing/2014/main" id="{807DA85D-3BB5-E068-158E-329B5EC66184}"/>
              </a:ext>
            </a:extLst>
          </p:cNvPr>
          <p:cNvSpPr/>
          <p:nvPr/>
        </p:nvSpPr>
        <p:spPr bwMode="auto">
          <a:xfrm>
            <a:off x="2118246" y="4200296"/>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6</a:t>
            </a:r>
            <a:endParaRPr kumimoji="0" lang="en-IN" sz="2400" b="0" i="0" u="none" strike="noStrike" cap="none" normalizeH="0" baseline="0" dirty="0">
              <a:ln>
                <a:noFill/>
              </a:ln>
              <a:solidFill>
                <a:schemeClr val="bg2"/>
              </a:solidFill>
              <a:effectLst/>
              <a:latin typeface="Arial" pitchFamily="34" charset="0"/>
            </a:endParaRPr>
          </a:p>
        </p:txBody>
      </p:sp>
      <p:sp>
        <p:nvSpPr>
          <p:cNvPr id="20" name="Rectangle 19">
            <a:extLst>
              <a:ext uri="{FF2B5EF4-FFF2-40B4-BE49-F238E27FC236}">
                <a16:creationId xmlns:a16="http://schemas.microsoft.com/office/drawing/2014/main" id="{F9FE15E0-3441-8492-B098-43A9290FBE30}"/>
              </a:ext>
            </a:extLst>
          </p:cNvPr>
          <p:cNvSpPr/>
          <p:nvPr/>
        </p:nvSpPr>
        <p:spPr bwMode="auto">
          <a:xfrm>
            <a:off x="2876702" y="476393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en-US" sz="2400" dirty="0">
                <a:solidFill>
                  <a:schemeClr val="bg2"/>
                </a:solidFill>
                <a:latin typeface="Arial" pitchFamily="34" charset="0"/>
              </a:rPr>
              <a:t>Internal Risk Controls</a:t>
            </a:r>
            <a:endParaRPr lang="en-IN" sz="2400" dirty="0">
              <a:solidFill>
                <a:schemeClr val="bg2"/>
              </a:solidFill>
              <a:latin typeface="Arial" pitchFamily="34" charset="0"/>
            </a:endParaRPr>
          </a:p>
        </p:txBody>
      </p:sp>
      <p:sp>
        <p:nvSpPr>
          <p:cNvPr id="21" name="Rectangle 20">
            <a:extLst>
              <a:ext uri="{FF2B5EF4-FFF2-40B4-BE49-F238E27FC236}">
                <a16:creationId xmlns:a16="http://schemas.microsoft.com/office/drawing/2014/main" id="{63CEB0C2-BD5C-904D-4A9D-4DD7A2263F1B}"/>
              </a:ext>
            </a:extLst>
          </p:cNvPr>
          <p:cNvSpPr/>
          <p:nvPr/>
        </p:nvSpPr>
        <p:spPr bwMode="auto">
          <a:xfrm>
            <a:off x="2130056" y="476393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7</a:t>
            </a:r>
            <a:endParaRPr kumimoji="0" lang="en-IN" sz="2400" b="0" i="0" u="none" strike="noStrike" cap="none" normalizeH="0" baseline="0" dirty="0">
              <a:ln>
                <a:noFill/>
              </a:ln>
              <a:solidFill>
                <a:schemeClr val="bg2"/>
              </a:solidFill>
              <a:effectLst/>
              <a:latin typeface="Arial" pitchFamily="34" charset="0"/>
            </a:endParaRPr>
          </a:p>
        </p:txBody>
      </p:sp>
      <p:sp>
        <p:nvSpPr>
          <p:cNvPr id="22" name="Rectangle 21">
            <a:extLst>
              <a:ext uri="{FF2B5EF4-FFF2-40B4-BE49-F238E27FC236}">
                <a16:creationId xmlns:a16="http://schemas.microsoft.com/office/drawing/2014/main" id="{6F851862-FE52-FA71-BE39-CC6930173E4C}"/>
              </a:ext>
            </a:extLst>
          </p:cNvPr>
          <p:cNvSpPr/>
          <p:nvPr/>
        </p:nvSpPr>
        <p:spPr bwMode="auto">
          <a:xfrm>
            <a:off x="2127396" y="5883275"/>
            <a:ext cx="8376393"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bg2"/>
                </a:solidFill>
                <a:effectLst/>
                <a:latin typeface="Arial" pitchFamily="34" charset="0"/>
              </a:rPr>
              <a:t>Q&amp;A</a:t>
            </a:r>
          </a:p>
        </p:txBody>
      </p:sp>
      <p:sp>
        <p:nvSpPr>
          <p:cNvPr id="4" name="Rectangle 2">
            <a:extLst>
              <a:ext uri="{FF2B5EF4-FFF2-40B4-BE49-F238E27FC236}">
                <a16:creationId xmlns:a16="http://schemas.microsoft.com/office/drawing/2014/main" id="{DFAFBB5A-DD58-14EC-62BB-617C4D8C3B34}"/>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Agenda</a:t>
            </a:r>
            <a:endParaRPr lang="en-US" altLang="en-US" sz="3600" kern="0" dirty="0">
              <a:solidFill>
                <a:schemeClr val="tx1"/>
              </a:solidFill>
            </a:endParaRPr>
          </a:p>
        </p:txBody>
      </p:sp>
      <p:sp>
        <p:nvSpPr>
          <p:cNvPr id="18" name="Rectangle 17">
            <a:extLst>
              <a:ext uri="{FF2B5EF4-FFF2-40B4-BE49-F238E27FC236}">
                <a16:creationId xmlns:a16="http://schemas.microsoft.com/office/drawing/2014/main" id="{9BC83F81-319B-4CEB-891A-D828E1176323}"/>
              </a:ext>
            </a:extLst>
          </p:cNvPr>
          <p:cNvSpPr/>
          <p:nvPr/>
        </p:nvSpPr>
        <p:spPr bwMode="auto">
          <a:xfrm>
            <a:off x="2880246" y="5349875"/>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en-US" sz="2400" dirty="0">
                <a:solidFill>
                  <a:schemeClr val="bg2"/>
                </a:solidFill>
                <a:latin typeface="Arial" pitchFamily="34" charset="0"/>
              </a:rPr>
              <a:t>Recommendations to Investment Committee</a:t>
            </a:r>
            <a:endParaRPr lang="en-IN" sz="2400" dirty="0">
              <a:solidFill>
                <a:schemeClr val="bg2"/>
              </a:solidFill>
              <a:latin typeface="Arial" pitchFamily="34" charset="0"/>
            </a:endParaRPr>
          </a:p>
        </p:txBody>
      </p:sp>
      <p:sp>
        <p:nvSpPr>
          <p:cNvPr id="19" name="Rectangle 18">
            <a:extLst>
              <a:ext uri="{FF2B5EF4-FFF2-40B4-BE49-F238E27FC236}">
                <a16:creationId xmlns:a16="http://schemas.microsoft.com/office/drawing/2014/main" id="{B5E21EBD-D942-45E7-9E15-FCF5B894E599}"/>
              </a:ext>
            </a:extLst>
          </p:cNvPr>
          <p:cNvSpPr/>
          <p:nvPr/>
        </p:nvSpPr>
        <p:spPr bwMode="auto">
          <a:xfrm>
            <a:off x="2133600" y="5349875"/>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8</a:t>
            </a:r>
            <a:endParaRPr kumimoji="0" lang="en-IN" sz="2400" b="0" i="0" u="none" strike="noStrike" cap="none" normalizeH="0" baseline="0" dirty="0">
              <a:ln>
                <a:noFill/>
              </a:ln>
              <a:solidFill>
                <a:schemeClr val="bg2"/>
              </a:solidFill>
              <a:effectLst/>
              <a:latin typeface="Arial" pitchFamily="34" charset="0"/>
            </a:endParaRPr>
          </a:p>
        </p:txBody>
      </p:sp>
      <p:sp>
        <p:nvSpPr>
          <p:cNvPr id="24" name="Rectangle 23">
            <a:extLst>
              <a:ext uri="{FF2B5EF4-FFF2-40B4-BE49-F238E27FC236}">
                <a16:creationId xmlns:a16="http://schemas.microsoft.com/office/drawing/2014/main" id="{0382E026-915F-449C-A25B-EBCFE5AD9233}"/>
              </a:ext>
            </a:extLst>
          </p:cNvPr>
          <p:cNvSpPr/>
          <p:nvPr/>
        </p:nvSpPr>
        <p:spPr bwMode="auto">
          <a:xfrm>
            <a:off x="2895600" y="198120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Investment Committee (Overview)</a:t>
            </a:r>
          </a:p>
        </p:txBody>
      </p:sp>
      <p:sp>
        <p:nvSpPr>
          <p:cNvPr id="25" name="Rectangle 24">
            <a:extLst>
              <a:ext uri="{FF2B5EF4-FFF2-40B4-BE49-F238E27FC236}">
                <a16:creationId xmlns:a16="http://schemas.microsoft.com/office/drawing/2014/main" id="{4581C922-9614-41D7-AB42-5C875363CB82}"/>
              </a:ext>
            </a:extLst>
          </p:cNvPr>
          <p:cNvSpPr/>
          <p:nvPr/>
        </p:nvSpPr>
        <p:spPr bwMode="auto">
          <a:xfrm>
            <a:off x="2150726" y="198120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2</a:t>
            </a:r>
            <a:endParaRPr lang="en-IN" sz="2400" dirty="0">
              <a:solidFill>
                <a:schemeClr val="bg2"/>
              </a:solidFill>
              <a:latin typeface="Arial" pitchFamily="34" charset="0"/>
            </a:endParaRPr>
          </a:p>
        </p:txBody>
      </p:sp>
    </p:spTree>
    <p:extLst>
      <p:ext uri="{BB962C8B-B14F-4D97-AF65-F5344CB8AC3E}">
        <p14:creationId xmlns:p14="http://schemas.microsoft.com/office/powerpoint/2010/main" val="18209594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8" name="Rectangle 2">
            <a:extLst>
              <a:ext uri="{FF2B5EF4-FFF2-40B4-BE49-F238E27FC236}">
                <a16:creationId xmlns:a16="http://schemas.microsoft.com/office/drawing/2014/main" id="{3EB4C80F-5A16-7D64-E329-25F6A6682785}"/>
              </a:ext>
            </a:extLst>
          </p:cNvPr>
          <p:cNvSpPr txBox="1">
            <a:spLocks noChangeArrowheads="1"/>
          </p:cNvSpPr>
          <p:nvPr/>
        </p:nvSpPr>
        <p:spPr>
          <a:xfrm>
            <a:off x="2106873" y="6155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200" kern="0" dirty="0">
                <a:solidFill>
                  <a:schemeClr val="tx1"/>
                </a:solidFill>
              </a:rPr>
              <a:t>Investment related Regulations</a:t>
            </a:r>
          </a:p>
        </p:txBody>
      </p:sp>
      <p:sp>
        <p:nvSpPr>
          <p:cNvPr id="3" name="Rectangle 3">
            <a:extLst>
              <a:ext uri="{FF2B5EF4-FFF2-40B4-BE49-F238E27FC236}">
                <a16:creationId xmlns:a16="http://schemas.microsoft.com/office/drawing/2014/main" id="{CF0CCF9B-A8C0-1148-BF35-A572AAE23939}"/>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r>
              <a:rPr lang="en-IN" sz="2400" b="1" u="sng" kern="0" dirty="0">
                <a:latin typeface="Trebuchet MS" panose="020B0603020202020204" pitchFamily="34" charset="0"/>
              </a:rPr>
              <a:t>IRDAI (Investment) Regulations, 2016</a:t>
            </a:r>
          </a:p>
          <a:p>
            <a:pPr marL="400050" lvl="1" indent="0">
              <a:spcBef>
                <a:spcPct val="0"/>
              </a:spcBef>
              <a:buNone/>
            </a:pPr>
            <a:endParaRPr lang="en-US" altLang="en-US" sz="2400" kern="0" dirty="0">
              <a:solidFill>
                <a:srgbClr val="000000"/>
              </a:solidFill>
              <a:latin typeface="Trebuchet MS" panose="020B0603020202020204" pitchFamily="34" charset="0"/>
            </a:endParaRPr>
          </a:p>
          <a:p>
            <a:pPr marL="685800" lvl="1">
              <a:spcBef>
                <a:spcPct val="0"/>
              </a:spcBef>
              <a:buFont typeface="Wingdings" panose="05000000000000000000" pitchFamily="2" charset="2"/>
              <a:buChar char="Ø"/>
            </a:pPr>
            <a:r>
              <a:rPr lang="en-US" altLang="en-US" sz="2400" kern="0" dirty="0">
                <a:solidFill>
                  <a:srgbClr val="000000"/>
                </a:solidFill>
                <a:latin typeface="Trebuchet MS" panose="020B0603020202020204" pitchFamily="34" charset="0"/>
              </a:rPr>
              <a:t>Regulation ensures safety, liquidity, and returns on policyholder funds, promoting diversification and prudent risk management. It helps insurer aligning the investment strategies with liabilities and solvency norms.</a:t>
            </a:r>
          </a:p>
          <a:p>
            <a:pPr marL="685800" lvl="1">
              <a:spcBef>
                <a:spcPct val="0"/>
              </a:spcBef>
              <a:buFont typeface="Wingdings" panose="05000000000000000000" pitchFamily="2" charset="2"/>
              <a:buChar char="Ø"/>
            </a:pPr>
            <a:r>
              <a:rPr lang="en-US" altLang="en-US" sz="2400" kern="0" dirty="0">
                <a:solidFill>
                  <a:srgbClr val="000000"/>
                </a:solidFill>
                <a:latin typeface="Trebuchet MS" panose="020B0603020202020204" pitchFamily="34" charset="0"/>
              </a:rPr>
              <a:t>Regulation lists approved investments such as </a:t>
            </a:r>
            <a:r>
              <a:rPr lang="en-IN" sz="2400" kern="0" dirty="0">
                <a:solidFill>
                  <a:srgbClr val="000000"/>
                </a:solidFill>
                <a:latin typeface="Trebuchet MS" panose="020B0603020202020204" pitchFamily="34" charset="0"/>
              </a:rPr>
              <a:t>government securities, AAA/AA-rated corporate bonds, and listed equities</a:t>
            </a:r>
          </a:p>
          <a:p>
            <a:pPr marL="685800" lvl="1">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Investment strategy of an insurance company must consider following limits provided by the regulator:</a:t>
            </a:r>
          </a:p>
          <a:p>
            <a:pPr marL="400050" lvl="1" indent="0">
              <a:spcBef>
                <a:spcPct val="0"/>
              </a:spcBef>
              <a:buNone/>
            </a:pPr>
            <a:endParaRPr lang="en-US" altLang="en-US" sz="2400" b="1" kern="0" dirty="0">
              <a:latin typeface="Trebuchet MS" panose="020B0603020202020204" pitchFamily="34" charset="0"/>
            </a:endParaRPr>
          </a:p>
          <a:p>
            <a:pPr marL="57150" indent="0">
              <a:buNone/>
            </a:pPr>
            <a:endParaRPr lang="en-IN" altLang="en-US" sz="2400" b="1" kern="0" dirty="0">
              <a:latin typeface="Trebuchet MS" panose="020B0603020202020204" pitchFamily="34" charset="0"/>
            </a:endParaRPr>
          </a:p>
        </p:txBody>
      </p:sp>
    </p:spTree>
    <p:extLst>
      <p:ext uri="{BB962C8B-B14F-4D97-AF65-F5344CB8AC3E}">
        <p14:creationId xmlns:p14="http://schemas.microsoft.com/office/powerpoint/2010/main" val="18261042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C3BAA2CC-4946-4DE7-D246-61E6271783D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D268D9E3-9010-FDF3-CA97-B0AEE8FE0F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a:extLst>
              <a:ext uri="{FF2B5EF4-FFF2-40B4-BE49-F238E27FC236}">
                <a16:creationId xmlns:a16="http://schemas.microsoft.com/office/drawing/2014/main" id="{419FB38E-F30C-81EB-7AB7-8259D3CA8187}"/>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8" name="Rectangle 2">
            <a:extLst>
              <a:ext uri="{FF2B5EF4-FFF2-40B4-BE49-F238E27FC236}">
                <a16:creationId xmlns:a16="http://schemas.microsoft.com/office/drawing/2014/main" id="{17DD5955-042C-E624-1BD8-F0D558C72273}"/>
              </a:ext>
            </a:extLst>
          </p:cNvPr>
          <p:cNvSpPr txBox="1">
            <a:spLocks noChangeArrowheads="1"/>
          </p:cNvSpPr>
          <p:nvPr/>
        </p:nvSpPr>
        <p:spPr>
          <a:xfrm>
            <a:off x="2106873" y="6155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200" kern="0" dirty="0">
                <a:solidFill>
                  <a:schemeClr val="tx1"/>
                </a:solidFill>
              </a:rPr>
              <a:t>Investment related Regulations</a:t>
            </a:r>
          </a:p>
        </p:txBody>
      </p:sp>
      <p:sp>
        <p:nvSpPr>
          <p:cNvPr id="3" name="Rectangle 3">
            <a:extLst>
              <a:ext uri="{FF2B5EF4-FFF2-40B4-BE49-F238E27FC236}">
                <a16:creationId xmlns:a16="http://schemas.microsoft.com/office/drawing/2014/main" id="{BF460AC1-7B84-4056-E4CC-5546927C8945}"/>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r>
              <a:rPr lang="en-IN" sz="2400" b="1" u="sng" kern="0" dirty="0">
                <a:latin typeface="Trebuchet MS" panose="020B0603020202020204" pitchFamily="34" charset="0"/>
              </a:rPr>
              <a:t>IRDAI (Investment) Regulations, 2016</a:t>
            </a:r>
          </a:p>
          <a:p>
            <a:pPr marL="400050" lvl="1" indent="0">
              <a:spcBef>
                <a:spcPct val="0"/>
              </a:spcBef>
              <a:buNone/>
            </a:pPr>
            <a:endParaRPr lang="en-US" altLang="en-US" sz="2400" kern="0" dirty="0">
              <a:solidFill>
                <a:srgbClr val="000000"/>
              </a:solidFill>
              <a:latin typeface="Trebuchet MS" panose="020B0603020202020204" pitchFamily="34" charset="0"/>
            </a:endParaRPr>
          </a:p>
        </p:txBody>
      </p:sp>
      <p:graphicFrame>
        <p:nvGraphicFramePr>
          <p:cNvPr id="7" name="Table 6">
            <a:extLst>
              <a:ext uri="{FF2B5EF4-FFF2-40B4-BE49-F238E27FC236}">
                <a16:creationId xmlns:a16="http://schemas.microsoft.com/office/drawing/2014/main" id="{B153B0F4-2EF4-C0CE-FACB-ED963E98B793}"/>
              </a:ext>
            </a:extLst>
          </p:cNvPr>
          <p:cNvGraphicFramePr>
            <a:graphicFrameLocks noGrp="1"/>
          </p:cNvGraphicFramePr>
          <p:nvPr>
            <p:extLst>
              <p:ext uri="{D42A27DB-BD31-4B8C-83A1-F6EECF244321}">
                <p14:modId xmlns:p14="http://schemas.microsoft.com/office/powerpoint/2010/main" val="764810733"/>
              </p:ext>
            </p:extLst>
          </p:nvPr>
        </p:nvGraphicFramePr>
        <p:xfrm>
          <a:off x="1828800" y="2008187"/>
          <a:ext cx="10134600" cy="3840480"/>
        </p:xfrm>
        <a:graphic>
          <a:graphicData uri="http://schemas.openxmlformats.org/drawingml/2006/table">
            <a:tbl>
              <a:tblPr firstRow="1" bandRow="1">
                <a:tableStyleId>{5940675A-B579-460E-94D1-54222C63F5DA}</a:tableStyleId>
              </a:tblPr>
              <a:tblGrid>
                <a:gridCol w="8153400">
                  <a:extLst>
                    <a:ext uri="{9D8B030D-6E8A-4147-A177-3AD203B41FA5}">
                      <a16:colId xmlns:a16="http://schemas.microsoft.com/office/drawing/2014/main" val="2146810748"/>
                    </a:ext>
                  </a:extLst>
                </a:gridCol>
                <a:gridCol w="1981200">
                  <a:extLst>
                    <a:ext uri="{9D8B030D-6E8A-4147-A177-3AD203B41FA5}">
                      <a16:colId xmlns:a16="http://schemas.microsoft.com/office/drawing/2014/main" val="3728937923"/>
                    </a:ext>
                  </a:extLst>
                </a:gridCol>
              </a:tblGrid>
              <a:tr h="370840">
                <a:tc>
                  <a:txBody>
                    <a:bodyPr/>
                    <a:lstStyle/>
                    <a:p>
                      <a:r>
                        <a:rPr lang="en-IN" sz="2400" dirty="0">
                          <a:solidFill>
                            <a:schemeClr val="bg1"/>
                          </a:solidFill>
                          <a:latin typeface="Trebuchet MS" panose="020B0603020202020204" pitchFamily="34" charset="0"/>
                        </a:rPr>
                        <a:t>Type of Investments</a:t>
                      </a:r>
                    </a:p>
                  </a:txBody>
                  <a:tcPr>
                    <a:solidFill>
                      <a:srgbClr val="0070C0"/>
                    </a:solidFill>
                  </a:tcPr>
                </a:tc>
                <a:tc>
                  <a:txBody>
                    <a:bodyPr/>
                    <a:lstStyle/>
                    <a:p>
                      <a:pPr algn="ctr"/>
                      <a:r>
                        <a:rPr lang="en-IN" sz="2400" dirty="0">
                          <a:solidFill>
                            <a:schemeClr val="bg1"/>
                          </a:solidFill>
                          <a:latin typeface="Trebuchet MS" panose="020B0603020202020204" pitchFamily="34" charset="0"/>
                        </a:rPr>
                        <a:t>Percentage</a:t>
                      </a:r>
                    </a:p>
                  </a:txBody>
                  <a:tcPr>
                    <a:solidFill>
                      <a:srgbClr val="0070C0"/>
                    </a:solidFill>
                  </a:tcPr>
                </a:tc>
                <a:extLst>
                  <a:ext uri="{0D108BD9-81ED-4DB2-BD59-A6C34878D82A}">
                    <a16:rowId xmlns:a16="http://schemas.microsoft.com/office/drawing/2014/main" val="1808193219"/>
                  </a:ext>
                </a:extLst>
              </a:tr>
              <a:tr h="370840">
                <a:tc>
                  <a:txBody>
                    <a:bodyPr/>
                    <a:lstStyle/>
                    <a:p>
                      <a:r>
                        <a:rPr lang="en-IN" sz="2400" dirty="0">
                          <a:latin typeface="Trebuchet MS" panose="020B0603020202020204" pitchFamily="34" charset="0"/>
                        </a:rPr>
                        <a:t>Central Government Securities (not less than)</a:t>
                      </a:r>
                    </a:p>
                  </a:txBody>
                  <a:tcPr/>
                </a:tc>
                <a:tc>
                  <a:txBody>
                    <a:bodyPr/>
                    <a:lstStyle/>
                    <a:p>
                      <a:pPr algn="ctr"/>
                      <a:r>
                        <a:rPr lang="en-IN" sz="2400" dirty="0">
                          <a:latin typeface="Trebuchet MS" panose="020B0603020202020204" pitchFamily="34" charset="0"/>
                        </a:rPr>
                        <a:t>25%</a:t>
                      </a:r>
                    </a:p>
                  </a:txBody>
                  <a:tcPr/>
                </a:tc>
                <a:extLst>
                  <a:ext uri="{0D108BD9-81ED-4DB2-BD59-A6C34878D82A}">
                    <a16:rowId xmlns:a16="http://schemas.microsoft.com/office/drawing/2014/main" val="1046423417"/>
                  </a:ext>
                </a:extLst>
              </a:tr>
              <a:tr h="370840">
                <a:tc>
                  <a:txBody>
                    <a:bodyPr/>
                    <a:lstStyle/>
                    <a:p>
                      <a:r>
                        <a:rPr lang="en-IN" sz="2400" dirty="0">
                          <a:latin typeface="Trebuchet MS" panose="020B0603020202020204" pitchFamily="34" charset="0"/>
                        </a:rPr>
                        <a:t>Central Government Securities, State Government Securities or Other Approved Securities (not less than)</a:t>
                      </a:r>
                    </a:p>
                  </a:txBody>
                  <a:tcPr/>
                </a:tc>
                <a:tc>
                  <a:txBody>
                    <a:bodyPr/>
                    <a:lstStyle/>
                    <a:p>
                      <a:pPr algn="ctr"/>
                      <a:r>
                        <a:rPr lang="en-IN" sz="2400" dirty="0">
                          <a:latin typeface="Trebuchet MS" panose="020B0603020202020204" pitchFamily="34" charset="0"/>
                        </a:rPr>
                        <a:t>50%</a:t>
                      </a:r>
                    </a:p>
                  </a:txBody>
                  <a:tcPr/>
                </a:tc>
                <a:extLst>
                  <a:ext uri="{0D108BD9-81ED-4DB2-BD59-A6C34878D82A}">
                    <a16:rowId xmlns:a16="http://schemas.microsoft.com/office/drawing/2014/main" val="307852478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effectLst/>
                          <a:latin typeface="Trebuchet MS" panose="020B0603020202020204" pitchFamily="34" charset="0"/>
                        </a:rPr>
                        <a:t>Approved investments &amp; Other Investments subject to Exposure/Prudential norms, not exceeding</a:t>
                      </a:r>
                      <a:endParaRPr lang="en-IN" sz="2400" dirty="0">
                        <a:effectLst/>
                        <a:latin typeface="Trebuchet MS" panose="020B0603020202020204" pitchFamily="34" charset="0"/>
                        <a:ea typeface="Arial Unicode MS" panose="020B0604020202020204" pitchFamily="34" charset="-128"/>
                        <a:cs typeface="Arial" panose="020B0604020202020204" pitchFamily="34" charset="0"/>
                      </a:endParaRPr>
                    </a:p>
                  </a:txBody>
                  <a:tcPr/>
                </a:tc>
                <a:tc>
                  <a:txBody>
                    <a:bodyPr/>
                    <a:lstStyle/>
                    <a:p>
                      <a:pPr algn="ctr"/>
                      <a:r>
                        <a:rPr lang="en-IN" sz="2400" dirty="0">
                          <a:latin typeface="Trebuchet MS" panose="020B0603020202020204" pitchFamily="34" charset="0"/>
                        </a:rPr>
                        <a:t>50%</a:t>
                      </a:r>
                    </a:p>
                  </a:txBody>
                  <a:tcPr/>
                </a:tc>
                <a:extLst>
                  <a:ext uri="{0D108BD9-81ED-4DB2-BD59-A6C34878D82A}">
                    <a16:rowId xmlns:a16="http://schemas.microsoft.com/office/drawing/2014/main" val="369548627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effectLst/>
                          <a:latin typeface="Trebuchet MS" panose="020B0603020202020204" pitchFamily="34" charset="0"/>
                        </a:rPr>
                        <a:t>Other Investments subject to Exposure/Prudential norms, not exceeding</a:t>
                      </a:r>
                      <a:endParaRPr lang="en-IN" sz="2400" dirty="0">
                        <a:effectLst/>
                        <a:latin typeface="Trebuchet MS" panose="020B0603020202020204" pitchFamily="34" charset="0"/>
                        <a:ea typeface="Arial Unicode MS" panose="020B0604020202020204" pitchFamily="34" charset="-128"/>
                        <a:cs typeface="Arial" panose="020B0604020202020204" pitchFamily="34" charset="0"/>
                      </a:endParaRPr>
                    </a:p>
                  </a:txBody>
                  <a:tcPr/>
                </a:tc>
                <a:tc>
                  <a:txBody>
                    <a:bodyPr/>
                    <a:lstStyle/>
                    <a:p>
                      <a:pPr algn="ctr"/>
                      <a:r>
                        <a:rPr lang="en-IN" sz="2400" dirty="0">
                          <a:latin typeface="Trebuchet MS" panose="020B0603020202020204" pitchFamily="34" charset="0"/>
                        </a:rPr>
                        <a:t>15%</a:t>
                      </a:r>
                    </a:p>
                  </a:txBody>
                  <a:tcPr/>
                </a:tc>
                <a:extLst>
                  <a:ext uri="{0D108BD9-81ED-4DB2-BD59-A6C34878D82A}">
                    <a16:rowId xmlns:a16="http://schemas.microsoft.com/office/drawing/2014/main" val="366220552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effectLst/>
                          <a:latin typeface="Trebuchet MS" panose="020B0603020202020204" pitchFamily="34" charset="0"/>
                        </a:rPr>
                        <a:t>Investment in housing &amp; infrastructure, not be less than</a:t>
                      </a:r>
                      <a:endParaRPr lang="en-IN" sz="2400" dirty="0">
                        <a:effectLst/>
                        <a:latin typeface="Trebuchet MS" panose="020B0603020202020204" pitchFamily="34" charset="0"/>
                        <a:ea typeface="Arial Unicode MS" panose="020B0604020202020204" pitchFamily="34" charset="-128"/>
                        <a:cs typeface="Arial" panose="020B0604020202020204" pitchFamily="34" charset="0"/>
                      </a:endParaRPr>
                    </a:p>
                  </a:txBody>
                  <a:tcPr/>
                </a:tc>
                <a:tc>
                  <a:txBody>
                    <a:bodyPr/>
                    <a:lstStyle/>
                    <a:p>
                      <a:pPr algn="ctr"/>
                      <a:r>
                        <a:rPr lang="en-IN" sz="2400" dirty="0">
                          <a:latin typeface="Trebuchet MS" panose="020B0603020202020204" pitchFamily="34" charset="0"/>
                        </a:rPr>
                        <a:t>15%</a:t>
                      </a:r>
                    </a:p>
                  </a:txBody>
                  <a:tcPr/>
                </a:tc>
                <a:extLst>
                  <a:ext uri="{0D108BD9-81ED-4DB2-BD59-A6C34878D82A}">
                    <a16:rowId xmlns:a16="http://schemas.microsoft.com/office/drawing/2014/main" val="2846027792"/>
                  </a:ext>
                </a:extLst>
              </a:tr>
            </a:tbl>
          </a:graphicData>
        </a:graphic>
      </p:graphicFrame>
    </p:spTree>
    <p:extLst>
      <p:ext uri="{BB962C8B-B14F-4D97-AF65-F5344CB8AC3E}">
        <p14:creationId xmlns:p14="http://schemas.microsoft.com/office/powerpoint/2010/main" val="23290707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FAEB104C-2650-1848-5B0E-04FF416C9B09}"/>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1F9C4BC0-2E4F-1E46-6948-98FE64E4AB6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a:extLst>
              <a:ext uri="{FF2B5EF4-FFF2-40B4-BE49-F238E27FC236}">
                <a16:creationId xmlns:a16="http://schemas.microsoft.com/office/drawing/2014/main" id="{7E7AA5D0-4D80-7459-F606-86826EBB7228}"/>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8" name="Rectangle 2">
            <a:extLst>
              <a:ext uri="{FF2B5EF4-FFF2-40B4-BE49-F238E27FC236}">
                <a16:creationId xmlns:a16="http://schemas.microsoft.com/office/drawing/2014/main" id="{12FD419C-FC4D-EE32-2DF7-D7DBCFC348EE}"/>
              </a:ext>
            </a:extLst>
          </p:cNvPr>
          <p:cNvSpPr txBox="1">
            <a:spLocks noChangeArrowheads="1"/>
          </p:cNvSpPr>
          <p:nvPr/>
        </p:nvSpPr>
        <p:spPr>
          <a:xfrm>
            <a:off x="2106873" y="6155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200" kern="0" dirty="0">
                <a:solidFill>
                  <a:schemeClr val="tx1"/>
                </a:solidFill>
              </a:rPr>
              <a:t>Investment related Regulations</a:t>
            </a:r>
          </a:p>
        </p:txBody>
      </p:sp>
      <p:sp>
        <p:nvSpPr>
          <p:cNvPr id="3" name="Rectangle 3">
            <a:extLst>
              <a:ext uri="{FF2B5EF4-FFF2-40B4-BE49-F238E27FC236}">
                <a16:creationId xmlns:a16="http://schemas.microsoft.com/office/drawing/2014/main" id="{1B5E7971-84C4-3FC4-049F-35BCE14F88B9}"/>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r>
              <a:rPr lang="en-IN" sz="2400" b="1" u="sng" kern="0" dirty="0">
                <a:latin typeface="Trebuchet MS" panose="020B0603020202020204" pitchFamily="34" charset="0"/>
              </a:rPr>
              <a:t>IRDAI (Investment) Regulations, 2016</a:t>
            </a:r>
          </a:p>
          <a:p>
            <a:pPr marL="400050" lvl="1" indent="0">
              <a:spcBef>
                <a:spcPct val="0"/>
              </a:spcBef>
              <a:buNone/>
            </a:pPr>
            <a:endParaRPr lang="en-US" altLang="en-US" sz="2400" kern="0" dirty="0">
              <a:solidFill>
                <a:srgbClr val="000000"/>
              </a:solidFill>
              <a:latin typeface="Trebuchet MS" panose="020B0603020202020204" pitchFamily="34" charset="0"/>
            </a:endParaRPr>
          </a:p>
          <a:p>
            <a:pPr marL="685800" lvl="1">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The Exposure/Prudential Norms ensure that life insurance companies manage their investments prudently by limiting concentration and encouraging diversification.</a:t>
            </a:r>
          </a:p>
          <a:p>
            <a:pPr marL="685800" lvl="1">
              <a:spcBef>
                <a:spcPct val="0"/>
              </a:spcBef>
              <a:buFont typeface="Wingdings" panose="05000000000000000000" pitchFamily="2" charset="2"/>
              <a:buChar char="Ø"/>
            </a:pPr>
            <a:endParaRPr lang="en-IN" sz="2400" kern="0" dirty="0">
              <a:solidFill>
                <a:srgbClr val="000000"/>
              </a:solidFill>
              <a:latin typeface="Trebuchet MS" panose="020B0603020202020204" pitchFamily="34" charset="0"/>
            </a:endParaRPr>
          </a:p>
          <a:p>
            <a:pPr marL="685800" lvl="1">
              <a:spcBef>
                <a:spcPct val="0"/>
              </a:spcBef>
              <a:buFont typeface="Wingdings" panose="05000000000000000000" pitchFamily="2" charset="2"/>
              <a:buChar char="Ø"/>
            </a:pPr>
            <a:endParaRPr lang="en-IN" sz="2400" kern="0" dirty="0">
              <a:solidFill>
                <a:srgbClr val="000000"/>
              </a:solidFill>
              <a:latin typeface="Trebuchet MS" panose="020B0603020202020204" pitchFamily="34" charset="0"/>
            </a:endParaRPr>
          </a:p>
          <a:p>
            <a:pPr marL="685800" lvl="1">
              <a:spcBef>
                <a:spcPct val="0"/>
              </a:spcBef>
              <a:buFont typeface="Wingdings" panose="05000000000000000000" pitchFamily="2" charset="2"/>
              <a:buChar char="Ø"/>
            </a:pPr>
            <a:endParaRPr lang="en-US" altLang="en-US" sz="2400" kern="0" dirty="0">
              <a:solidFill>
                <a:srgbClr val="000000"/>
              </a:solidFill>
              <a:latin typeface="Trebuchet MS" panose="020B0603020202020204" pitchFamily="34" charset="0"/>
            </a:endParaRPr>
          </a:p>
          <a:p>
            <a:pPr marL="57150" indent="0">
              <a:buNone/>
            </a:pPr>
            <a:endParaRPr lang="en-IN" altLang="en-US" sz="2400" b="1" kern="0" dirty="0">
              <a:latin typeface="Trebuchet MS" panose="020B0603020202020204" pitchFamily="34" charset="0"/>
            </a:endParaRPr>
          </a:p>
        </p:txBody>
      </p:sp>
    </p:spTree>
    <p:extLst>
      <p:ext uri="{BB962C8B-B14F-4D97-AF65-F5344CB8AC3E}">
        <p14:creationId xmlns:p14="http://schemas.microsoft.com/office/powerpoint/2010/main" val="32497142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8" name="Rectangle 2">
            <a:extLst>
              <a:ext uri="{FF2B5EF4-FFF2-40B4-BE49-F238E27FC236}">
                <a16:creationId xmlns:a16="http://schemas.microsoft.com/office/drawing/2014/main" id="{3EB4C80F-5A16-7D64-E329-25F6A6682785}"/>
              </a:ext>
            </a:extLst>
          </p:cNvPr>
          <p:cNvSpPr txBox="1">
            <a:spLocks noChangeArrowheads="1"/>
          </p:cNvSpPr>
          <p:nvPr/>
        </p:nvSpPr>
        <p:spPr>
          <a:xfrm>
            <a:off x="2106873" y="6155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200" kern="0" dirty="0">
                <a:solidFill>
                  <a:schemeClr val="tx1"/>
                </a:solidFill>
              </a:rPr>
              <a:t>Investment related Regulations</a:t>
            </a:r>
          </a:p>
        </p:txBody>
      </p:sp>
      <p:sp>
        <p:nvSpPr>
          <p:cNvPr id="3" name="Rectangle 3">
            <a:extLst>
              <a:ext uri="{FF2B5EF4-FFF2-40B4-BE49-F238E27FC236}">
                <a16:creationId xmlns:a16="http://schemas.microsoft.com/office/drawing/2014/main" id="{CF0CCF9B-A8C0-1148-BF35-A572AAE23939}"/>
              </a:ext>
            </a:extLst>
          </p:cNvPr>
          <p:cNvSpPr txBox="1">
            <a:spLocks noChangeArrowheads="1"/>
          </p:cNvSpPr>
          <p:nvPr/>
        </p:nvSpPr>
        <p:spPr>
          <a:xfrm>
            <a:off x="1676400" y="1245747"/>
            <a:ext cx="10591799"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r>
              <a:rPr lang="en-IN" sz="2400" b="1" u="sng" kern="0" dirty="0">
                <a:latin typeface="Trebuchet MS" panose="020B0603020202020204" pitchFamily="34" charset="0"/>
              </a:rPr>
              <a:t>IRDAI (Investment) Regulations, 2016</a:t>
            </a:r>
          </a:p>
          <a:p>
            <a:pPr marL="685800" lvl="1">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The regulation also guide insurance company on following key provisions:</a:t>
            </a:r>
          </a:p>
          <a:p>
            <a:pPr marL="1085850" lvl="2">
              <a:spcBef>
                <a:spcPct val="0"/>
              </a:spcBef>
              <a:buFont typeface="Wingdings" panose="05000000000000000000" pitchFamily="2" charset="2"/>
              <a:buChar char="Ø"/>
            </a:pPr>
            <a:r>
              <a:rPr lang="en-IN" kern="0" dirty="0">
                <a:solidFill>
                  <a:srgbClr val="000000"/>
                </a:solidFill>
                <a:latin typeface="Trebuchet MS" panose="020B0603020202020204" pitchFamily="34" charset="0"/>
              </a:rPr>
              <a:t>Governance Framework</a:t>
            </a:r>
          </a:p>
          <a:p>
            <a:pPr marL="1543050" lvl="3">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Brief on constitution of Investment Committee</a:t>
            </a:r>
          </a:p>
          <a:p>
            <a:pPr marL="1543050" lvl="3">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Oversees compliance with investment policies and regulatory guidelines</a:t>
            </a:r>
          </a:p>
          <a:p>
            <a:pPr marL="1085850" lvl="2">
              <a:spcBef>
                <a:spcPct val="0"/>
              </a:spcBef>
              <a:buFont typeface="Wingdings" panose="05000000000000000000" pitchFamily="2" charset="2"/>
              <a:buChar char="Ø"/>
            </a:pPr>
            <a:r>
              <a:rPr lang="en-IN" kern="0" dirty="0">
                <a:solidFill>
                  <a:srgbClr val="000000"/>
                </a:solidFill>
                <a:latin typeface="Trebuchet MS" panose="020B0603020202020204" pitchFamily="34" charset="0"/>
              </a:rPr>
              <a:t>Risk Management</a:t>
            </a:r>
          </a:p>
          <a:p>
            <a:pPr marL="1543050" lvl="3">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Regular portfolio monitoring and stress testing are required.</a:t>
            </a:r>
          </a:p>
          <a:p>
            <a:pPr marL="1543050" lvl="3">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Regulatory compliance checks are mandatory to mitigate breaches</a:t>
            </a:r>
          </a:p>
          <a:p>
            <a:pPr marL="1085850" lvl="2">
              <a:spcBef>
                <a:spcPct val="0"/>
              </a:spcBef>
              <a:buFont typeface="Wingdings" panose="05000000000000000000" pitchFamily="2" charset="2"/>
              <a:buChar char="Ø"/>
            </a:pPr>
            <a:r>
              <a:rPr lang="en-IN" kern="0" dirty="0">
                <a:solidFill>
                  <a:srgbClr val="000000"/>
                </a:solidFill>
                <a:latin typeface="Trebuchet MS" panose="020B0603020202020204" pitchFamily="34" charset="0"/>
              </a:rPr>
              <a:t>Reporting and Documentation</a:t>
            </a:r>
          </a:p>
          <a:p>
            <a:pPr marL="1543050" lvl="3">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Mandates quarterly and annual reporting on exposure, portfolio performance and compliances</a:t>
            </a:r>
          </a:p>
          <a:p>
            <a:pPr marL="1085850" lvl="2">
              <a:spcBef>
                <a:spcPct val="0"/>
              </a:spcBef>
              <a:buFont typeface="Wingdings" panose="05000000000000000000" pitchFamily="2" charset="2"/>
              <a:buChar char="Ø"/>
            </a:pPr>
            <a:endParaRPr lang="en-IN" kern="0" dirty="0">
              <a:solidFill>
                <a:srgbClr val="000000"/>
              </a:solidFill>
              <a:latin typeface="Trebuchet MS" panose="020B0603020202020204" pitchFamily="34" charset="0"/>
            </a:endParaRPr>
          </a:p>
          <a:p>
            <a:pPr marL="685800" lvl="1">
              <a:spcBef>
                <a:spcPct val="0"/>
              </a:spcBef>
              <a:buFont typeface="Wingdings" panose="05000000000000000000" pitchFamily="2" charset="2"/>
              <a:buChar char="Ø"/>
            </a:pPr>
            <a:endParaRPr lang="en-IN" sz="2400" kern="0" dirty="0">
              <a:solidFill>
                <a:srgbClr val="000000"/>
              </a:solidFill>
              <a:latin typeface="Trebuchet MS" panose="020B0603020202020204" pitchFamily="34" charset="0"/>
            </a:endParaRPr>
          </a:p>
          <a:p>
            <a:pPr marL="685800" lvl="1">
              <a:spcBef>
                <a:spcPct val="0"/>
              </a:spcBef>
              <a:buFont typeface="Wingdings" panose="05000000000000000000" pitchFamily="2" charset="2"/>
              <a:buChar char="Ø"/>
            </a:pPr>
            <a:endParaRPr lang="en-US" altLang="en-US" sz="2400" kern="0" dirty="0">
              <a:solidFill>
                <a:srgbClr val="000000"/>
              </a:solidFill>
              <a:latin typeface="Trebuchet MS" panose="020B0603020202020204" pitchFamily="34" charset="0"/>
            </a:endParaRPr>
          </a:p>
          <a:p>
            <a:pPr marL="57150" indent="0">
              <a:buNone/>
            </a:pPr>
            <a:endParaRPr lang="en-IN" altLang="en-US" sz="2400" b="1" kern="0" dirty="0">
              <a:latin typeface="Trebuchet MS" panose="020B0603020202020204" pitchFamily="34" charset="0"/>
            </a:endParaRPr>
          </a:p>
        </p:txBody>
      </p:sp>
    </p:spTree>
    <p:extLst>
      <p:ext uri="{BB962C8B-B14F-4D97-AF65-F5344CB8AC3E}">
        <p14:creationId xmlns:p14="http://schemas.microsoft.com/office/powerpoint/2010/main" val="1889624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8" name="Rectangle 2">
            <a:extLst>
              <a:ext uri="{FF2B5EF4-FFF2-40B4-BE49-F238E27FC236}">
                <a16:creationId xmlns:a16="http://schemas.microsoft.com/office/drawing/2014/main" id="{3EB4C80F-5A16-7D64-E329-25F6A6682785}"/>
              </a:ext>
            </a:extLst>
          </p:cNvPr>
          <p:cNvSpPr txBox="1">
            <a:spLocks noChangeArrowheads="1"/>
          </p:cNvSpPr>
          <p:nvPr/>
        </p:nvSpPr>
        <p:spPr>
          <a:xfrm>
            <a:off x="2106873" y="6155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200" kern="0" dirty="0">
                <a:solidFill>
                  <a:schemeClr val="tx1"/>
                </a:solidFill>
              </a:rPr>
              <a:t>Investment related Regulations</a:t>
            </a:r>
          </a:p>
        </p:txBody>
      </p:sp>
      <p:sp>
        <p:nvSpPr>
          <p:cNvPr id="3" name="Rectangle 3">
            <a:extLst>
              <a:ext uri="{FF2B5EF4-FFF2-40B4-BE49-F238E27FC236}">
                <a16:creationId xmlns:a16="http://schemas.microsoft.com/office/drawing/2014/main" id="{CF0CCF9B-A8C0-1148-BF35-A572AAE23939}"/>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r>
              <a:rPr lang="en-IN" sz="2400" b="1" u="sng" kern="0" dirty="0">
                <a:latin typeface="Trebuchet MS" panose="020B0603020202020204" pitchFamily="34" charset="0"/>
              </a:rPr>
              <a:t>Circular on Asset Liability Management and Stress testing</a:t>
            </a:r>
          </a:p>
          <a:p>
            <a:pPr marL="400050" lvl="1" indent="0">
              <a:spcBef>
                <a:spcPct val="0"/>
              </a:spcBef>
              <a:buNone/>
            </a:pPr>
            <a:endParaRPr lang="en-US" altLang="en-US" sz="2400" kern="0" dirty="0">
              <a:solidFill>
                <a:srgbClr val="000000"/>
              </a:solidFill>
              <a:latin typeface="Trebuchet MS" panose="020B0603020202020204" pitchFamily="34" charset="0"/>
            </a:endParaRPr>
          </a:p>
          <a:p>
            <a:pPr marL="685800" lvl="1">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Circular No. IRDA/ACTL/CIR/ALM/005/01/2012 dated 3rd January 2012 mandates ALM strategy and Stress Testing</a:t>
            </a:r>
          </a:p>
          <a:p>
            <a:pPr marL="685800" lvl="1">
              <a:spcBef>
                <a:spcPct val="0"/>
              </a:spcBef>
              <a:buFont typeface="Wingdings" panose="05000000000000000000" pitchFamily="2" charset="2"/>
              <a:buChar char="Ø"/>
            </a:pPr>
            <a:endParaRPr lang="en-IN" sz="2400" kern="0" dirty="0">
              <a:solidFill>
                <a:srgbClr val="000000"/>
              </a:solidFill>
              <a:latin typeface="Trebuchet MS" panose="020B0603020202020204" pitchFamily="34" charset="0"/>
            </a:endParaRPr>
          </a:p>
          <a:p>
            <a:pPr marL="685800" lvl="1">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Key Guidelines include:</a:t>
            </a:r>
          </a:p>
          <a:p>
            <a:pPr marL="1085850" lvl="2">
              <a:spcBef>
                <a:spcPct val="0"/>
              </a:spcBef>
              <a:buFont typeface="Wingdings" panose="05000000000000000000" pitchFamily="2" charset="2"/>
              <a:buChar char="Ø"/>
            </a:pPr>
            <a:r>
              <a:rPr lang="en-IN" kern="0" dirty="0">
                <a:solidFill>
                  <a:srgbClr val="000000"/>
                </a:solidFill>
                <a:latin typeface="Trebuchet MS" panose="020B0603020202020204" pitchFamily="34" charset="0"/>
              </a:rPr>
              <a:t>Implementation of ALM policy approved by investment committee considering risk tolerance, return requirements, solvency, and liquidity needs.</a:t>
            </a:r>
          </a:p>
          <a:p>
            <a:pPr marL="1085850" lvl="2">
              <a:spcBef>
                <a:spcPct val="0"/>
              </a:spcBef>
              <a:buFont typeface="Wingdings" panose="05000000000000000000" pitchFamily="2" charset="2"/>
              <a:buChar char="Ø"/>
            </a:pPr>
            <a:endParaRPr lang="en-IN" kern="0" dirty="0">
              <a:solidFill>
                <a:srgbClr val="000000"/>
              </a:solidFill>
              <a:latin typeface="Trebuchet MS" panose="020B0603020202020204" pitchFamily="34" charset="0"/>
            </a:endParaRPr>
          </a:p>
          <a:p>
            <a:pPr marL="1085850" lvl="2">
              <a:spcBef>
                <a:spcPct val="0"/>
              </a:spcBef>
              <a:buFont typeface="Wingdings" panose="05000000000000000000" pitchFamily="2" charset="2"/>
              <a:buChar char="Ø"/>
            </a:pPr>
            <a:r>
              <a:rPr lang="en-IN" kern="0" dirty="0">
                <a:solidFill>
                  <a:srgbClr val="000000"/>
                </a:solidFill>
                <a:latin typeface="Trebuchet MS" panose="020B0603020202020204" pitchFamily="34" charset="0"/>
              </a:rPr>
              <a:t>ALM policies should cover risks such as Market risks (interest rate, equity, real estate, currency risks), Underwriting risks and Liquidity risks.</a:t>
            </a:r>
          </a:p>
          <a:p>
            <a:pPr marL="1085850" lvl="2">
              <a:spcBef>
                <a:spcPct val="0"/>
              </a:spcBef>
              <a:buFont typeface="Wingdings" panose="05000000000000000000" pitchFamily="2" charset="2"/>
              <a:buChar char="Ø"/>
            </a:pPr>
            <a:endParaRPr lang="en-IN" kern="0" dirty="0">
              <a:solidFill>
                <a:srgbClr val="000000"/>
              </a:solidFill>
              <a:latin typeface="Trebuchet MS" panose="020B0603020202020204" pitchFamily="34" charset="0"/>
            </a:endParaRPr>
          </a:p>
        </p:txBody>
      </p:sp>
    </p:spTree>
    <p:extLst>
      <p:ext uri="{BB962C8B-B14F-4D97-AF65-F5344CB8AC3E}">
        <p14:creationId xmlns:p14="http://schemas.microsoft.com/office/powerpoint/2010/main" val="26008999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B136E2D4-CEDD-069D-40C1-FC4FF8A5368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FF983BB-F4EE-90FA-A6B1-166E7B6BAF7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a:extLst>
              <a:ext uri="{FF2B5EF4-FFF2-40B4-BE49-F238E27FC236}">
                <a16:creationId xmlns:a16="http://schemas.microsoft.com/office/drawing/2014/main" id="{8B82CE11-3B03-8379-5461-77F55D26A12C}"/>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8" name="Rectangle 2">
            <a:extLst>
              <a:ext uri="{FF2B5EF4-FFF2-40B4-BE49-F238E27FC236}">
                <a16:creationId xmlns:a16="http://schemas.microsoft.com/office/drawing/2014/main" id="{4AD37812-36D8-844E-D6FA-EF4DF550EE59}"/>
              </a:ext>
            </a:extLst>
          </p:cNvPr>
          <p:cNvSpPr txBox="1">
            <a:spLocks noChangeArrowheads="1"/>
          </p:cNvSpPr>
          <p:nvPr/>
        </p:nvSpPr>
        <p:spPr>
          <a:xfrm>
            <a:off x="2106873" y="6155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200" kern="0" dirty="0">
                <a:solidFill>
                  <a:schemeClr val="tx1"/>
                </a:solidFill>
              </a:rPr>
              <a:t>Investment related Regulations</a:t>
            </a:r>
          </a:p>
        </p:txBody>
      </p:sp>
      <p:sp>
        <p:nvSpPr>
          <p:cNvPr id="3" name="Rectangle 3">
            <a:extLst>
              <a:ext uri="{FF2B5EF4-FFF2-40B4-BE49-F238E27FC236}">
                <a16:creationId xmlns:a16="http://schemas.microsoft.com/office/drawing/2014/main" id="{1DACB564-1540-BA50-D21E-278128E62B05}"/>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r>
              <a:rPr lang="en-IN" sz="2400" b="1" u="sng" kern="0" dirty="0">
                <a:latin typeface="Trebuchet MS" panose="020B0603020202020204" pitchFamily="34" charset="0"/>
              </a:rPr>
              <a:t>Circular on Asset Liability Management and Stress testing</a:t>
            </a:r>
          </a:p>
          <a:p>
            <a:pPr marL="400050" lvl="1" indent="0">
              <a:spcBef>
                <a:spcPct val="0"/>
              </a:spcBef>
              <a:buNone/>
            </a:pPr>
            <a:endParaRPr lang="en-US" altLang="en-US" sz="2400" kern="0" dirty="0">
              <a:solidFill>
                <a:srgbClr val="000000"/>
              </a:solidFill>
              <a:latin typeface="Trebuchet MS" panose="020B0603020202020204" pitchFamily="34" charset="0"/>
            </a:endParaRPr>
          </a:p>
          <a:p>
            <a:pPr marL="1085850" lvl="2">
              <a:spcBef>
                <a:spcPct val="0"/>
              </a:spcBef>
              <a:buFont typeface="Wingdings" panose="05000000000000000000" pitchFamily="2" charset="2"/>
              <a:buChar char="Ø"/>
            </a:pPr>
            <a:r>
              <a:rPr lang="en-IN" kern="0" dirty="0">
                <a:solidFill>
                  <a:srgbClr val="000000"/>
                </a:solidFill>
                <a:latin typeface="Trebuchet MS" panose="020B0603020202020204" pitchFamily="34" charset="0"/>
              </a:rPr>
              <a:t>Insurers must submit ALM data quarterly and yearly, including base scenarios and stress tests highlighting impact on duration due to:</a:t>
            </a:r>
          </a:p>
          <a:p>
            <a:pPr marL="1543050" lvl="3">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30% fall in equity values.</a:t>
            </a:r>
          </a:p>
          <a:p>
            <a:pPr marL="1543050" lvl="3">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100 basis points reduction in yield.</a:t>
            </a:r>
          </a:p>
          <a:p>
            <a:pPr marL="1543050" lvl="3">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10% adverse deviation in mortality/morbidity, expenses, and lapse rates.</a:t>
            </a:r>
          </a:p>
          <a:p>
            <a:pPr marL="1543050" lvl="3">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25% change in new business volumes.</a:t>
            </a:r>
          </a:p>
          <a:p>
            <a:pPr marL="1085850" lvl="2">
              <a:spcBef>
                <a:spcPct val="0"/>
              </a:spcBef>
              <a:buFont typeface="Wingdings" panose="05000000000000000000" pitchFamily="2" charset="2"/>
              <a:buChar char="Ø"/>
            </a:pPr>
            <a:endParaRPr lang="en-IN" kern="0" dirty="0">
              <a:solidFill>
                <a:srgbClr val="000000"/>
              </a:solidFill>
              <a:latin typeface="Trebuchet MS" panose="020B0603020202020204" pitchFamily="34" charset="0"/>
            </a:endParaRPr>
          </a:p>
        </p:txBody>
      </p:sp>
    </p:spTree>
    <p:extLst>
      <p:ext uri="{BB962C8B-B14F-4D97-AF65-F5344CB8AC3E}">
        <p14:creationId xmlns:p14="http://schemas.microsoft.com/office/powerpoint/2010/main" val="39515400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80572FF5-0D44-5F3E-4C14-41DAB01BD9AB}"/>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41F67F30-2AB9-CD8B-606C-CC7E3F635BD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a:extLst>
              <a:ext uri="{FF2B5EF4-FFF2-40B4-BE49-F238E27FC236}">
                <a16:creationId xmlns:a16="http://schemas.microsoft.com/office/drawing/2014/main" id="{AE9AA052-D319-3DCD-FFCD-FC47B8859AF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8" name="Rectangle 2">
            <a:extLst>
              <a:ext uri="{FF2B5EF4-FFF2-40B4-BE49-F238E27FC236}">
                <a16:creationId xmlns:a16="http://schemas.microsoft.com/office/drawing/2014/main" id="{992FECAA-D24C-1C25-FC44-80C04B470F7C}"/>
              </a:ext>
            </a:extLst>
          </p:cNvPr>
          <p:cNvSpPr txBox="1">
            <a:spLocks noChangeArrowheads="1"/>
          </p:cNvSpPr>
          <p:nvPr/>
        </p:nvSpPr>
        <p:spPr>
          <a:xfrm>
            <a:off x="2106873" y="6155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200" kern="0" dirty="0">
                <a:solidFill>
                  <a:schemeClr val="tx1"/>
                </a:solidFill>
              </a:rPr>
              <a:t>Investment related Regulations</a:t>
            </a:r>
          </a:p>
        </p:txBody>
      </p:sp>
      <p:sp>
        <p:nvSpPr>
          <p:cNvPr id="3" name="Rectangle 3">
            <a:extLst>
              <a:ext uri="{FF2B5EF4-FFF2-40B4-BE49-F238E27FC236}">
                <a16:creationId xmlns:a16="http://schemas.microsoft.com/office/drawing/2014/main" id="{309A3C4C-1457-B5D5-C6AB-4FFF0ECC690A}"/>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r>
              <a:rPr lang="en-IN" sz="2400" b="1" u="sng" kern="0" dirty="0">
                <a:latin typeface="Trebuchet MS" panose="020B0603020202020204" pitchFamily="34" charset="0"/>
              </a:rPr>
              <a:t>Circular on Guidelines on Interest Rate Derivatives</a:t>
            </a:r>
          </a:p>
          <a:p>
            <a:pPr marL="0" indent="0">
              <a:buNone/>
            </a:pPr>
            <a:endParaRPr lang="en-US" altLang="en-US" sz="2400" b="1" u="sng" kern="0" dirty="0">
              <a:latin typeface="Trebuchet MS" panose="020B0603020202020204" pitchFamily="34" charset="0"/>
            </a:endParaRPr>
          </a:p>
          <a:p>
            <a:pPr marL="685800" lvl="1">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Circular No. IRDA/F&amp;I/INV/CIR/138/06/2014 dated 16th June 2014 permits the Insurers to hedge their Interest Rate risk with Interest Rate Derivatives.</a:t>
            </a:r>
          </a:p>
          <a:p>
            <a:pPr marL="685800" lvl="1">
              <a:spcBef>
                <a:spcPct val="0"/>
              </a:spcBef>
              <a:buFont typeface="Wingdings" panose="05000000000000000000" pitchFamily="2" charset="2"/>
              <a:buChar char="Ø"/>
            </a:pPr>
            <a:endParaRPr lang="en-IN" sz="2400" kern="0" dirty="0">
              <a:solidFill>
                <a:srgbClr val="000000"/>
              </a:solidFill>
              <a:latin typeface="Trebuchet MS" panose="020B0603020202020204" pitchFamily="34" charset="0"/>
            </a:endParaRPr>
          </a:p>
          <a:p>
            <a:pPr marL="685800" lvl="1">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Insurers are allowed to use the following rupee-based interest rate derivatives for hedging purposes:</a:t>
            </a:r>
          </a:p>
          <a:p>
            <a:pPr marL="1085850" lvl="2">
              <a:spcBef>
                <a:spcPct val="0"/>
              </a:spcBef>
              <a:buFont typeface="Wingdings" panose="05000000000000000000" pitchFamily="2" charset="2"/>
              <a:buChar char="Ø"/>
            </a:pPr>
            <a:r>
              <a:rPr lang="en-IN" kern="0" dirty="0">
                <a:solidFill>
                  <a:srgbClr val="000000"/>
                </a:solidFill>
                <a:latin typeface="Trebuchet MS" panose="020B0603020202020204" pitchFamily="34" charset="0"/>
              </a:rPr>
              <a:t>Forward Rate Agreements (FRAs).</a:t>
            </a:r>
          </a:p>
          <a:p>
            <a:pPr marL="1085850" lvl="2">
              <a:spcBef>
                <a:spcPct val="0"/>
              </a:spcBef>
              <a:buFont typeface="Wingdings" panose="05000000000000000000" pitchFamily="2" charset="2"/>
              <a:buChar char="Ø"/>
            </a:pPr>
            <a:r>
              <a:rPr lang="en-IN" kern="0" dirty="0">
                <a:solidFill>
                  <a:srgbClr val="000000"/>
                </a:solidFill>
                <a:latin typeface="Trebuchet MS" panose="020B0603020202020204" pitchFamily="34" charset="0"/>
              </a:rPr>
              <a:t>Interest Rate Swaps (IRS).</a:t>
            </a:r>
          </a:p>
          <a:p>
            <a:pPr marL="1085850" lvl="2">
              <a:spcBef>
                <a:spcPct val="0"/>
              </a:spcBef>
              <a:buFont typeface="Wingdings" panose="05000000000000000000" pitchFamily="2" charset="2"/>
              <a:buChar char="Ø"/>
            </a:pPr>
            <a:r>
              <a:rPr lang="en-IN" kern="0" dirty="0">
                <a:solidFill>
                  <a:srgbClr val="000000"/>
                </a:solidFill>
                <a:latin typeface="Trebuchet MS" panose="020B0603020202020204" pitchFamily="34" charset="0"/>
              </a:rPr>
              <a:t>Exchange-Traded Interest Rate Futures (IRFs).</a:t>
            </a:r>
          </a:p>
          <a:p>
            <a:pPr marL="685800" lvl="1">
              <a:spcBef>
                <a:spcPct val="0"/>
              </a:spcBef>
              <a:buFont typeface="Wingdings" panose="05000000000000000000" pitchFamily="2" charset="2"/>
              <a:buChar char="Ø"/>
            </a:pPr>
            <a:endParaRPr lang="en-IN" sz="2400" kern="0" dirty="0">
              <a:solidFill>
                <a:srgbClr val="000000"/>
              </a:solidFill>
              <a:latin typeface="Trebuchet MS" panose="020B0603020202020204" pitchFamily="34" charset="0"/>
            </a:endParaRPr>
          </a:p>
        </p:txBody>
      </p:sp>
    </p:spTree>
    <p:extLst>
      <p:ext uri="{BB962C8B-B14F-4D97-AF65-F5344CB8AC3E}">
        <p14:creationId xmlns:p14="http://schemas.microsoft.com/office/powerpoint/2010/main" val="2488153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2">
            <a:extLst>
              <a:ext uri="{FF2B5EF4-FFF2-40B4-BE49-F238E27FC236}">
                <a16:creationId xmlns:a16="http://schemas.microsoft.com/office/drawing/2014/main" id="{21674828-A1CD-D2D9-4C4D-370CDB0D2EBF}"/>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Case Study: </a:t>
            </a:r>
            <a:r>
              <a:rPr kumimoji="0" lang="en-IN" sz="3600" b="0" i="0" u="none" strike="noStrike" cap="none" normalizeH="0" baseline="0" dirty="0">
                <a:ln>
                  <a:noFill/>
                </a:ln>
                <a:solidFill>
                  <a:schemeClr val="tx1"/>
                </a:solidFill>
                <a:effectLst/>
                <a:latin typeface="Arial" pitchFamily="34" charset="0"/>
              </a:rPr>
              <a:t>Background</a:t>
            </a:r>
            <a:endParaRPr lang="en-US" altLang="en-US" sz="3600" kern="0" dirty="0">
              <a:solidFill>
                <a:schemeClr val="tx1"/>
              </a:solidFill>
            </a:endParaRPr>
          </a:p>
        </p:txBody>
      </p:sp>
      <p:sp>
        <p:nvSpPr>
          <p:cNvPr id="8" name="Rectangle 3">
            <a:extLst>
              <a:ext uri="{FF2B5EF4-FFF2-40B4-BE49-F238E27FC236}">
                <a16:creationId xmlns:a16="http://schemas.microsoft.com/office/drawing/2014/main" id="{1511CA06-7EF2-F5E1-F938-DC9A33ACBA4B}"/>
              </a:ext>
            </a:extLst>
          </p:cNvPr>
          <p:cNvSpPr txBox="1">
            <a:spLocks noChangeArrowheads="1"/>
          </p:cNvSpPr>
          <p:nvPr/>
        </p:nvSpPr>
        <p:spPr>
          <a:xfrm>
            <a:off x="1954473" y="1245747"/>
            <a:ext cx="10103674"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IN" altLang="en-US" sz="2400" kern="0" dirty="0">
                <a:latin typeface="Trebuchet MS" panose="020B0603020202020204" pitchFamily="34" charset="0"/>
              </a:rPr>
              <a:t>Appointed Actuary of a small size life insurance company is concerned about the management of the investment portfolio of the insurance company, especially the investments corresponding to the traditional fund. </a:t>
            </a:r>
          </a:p>
          <a:p>
            <a:endParaRPr lang="en-IN" altLang="en-US" sz="2400" kern="0" dirty="0">
              <a:latin typeface="Trebuchet MS" panose="020B0603020202020204" pitchFamily="34" charset="0"/>
            </a:endParaRPr>
          </a:p>
          <a:p>
            <a:r>
              <a:rPr lang="en-IN" altLang="en-US" sz="2400" kern="0" dirty="0">
                <a:latin typeface="Trebuchet MS" panose="020B0603020202020204" pitchFamily="34" charset="0"/>
              </a:rPr>
              <a:t>He highlighted that a lot of trading is happening without considering the long-term nature of the underlying liabilities.</a:t>
            </a:r>
          </a:p>
          <a:p>
            <a:endParaRPr lang="en-IN" altLang="en-US" sz="2400" kern="0" dirty="0">
              <a:latin typeface="Trebuchet MS" panose="020B0603020202020204" pitchFamily="34" charset="0"/>
            </a:endParaRPr>
          </a:p>
          <a:p>
            <a:r>
              <a:rPr lang="en-IN" altLang="en-US" sz="2400" kern="0" dirty="0">
                <a:latin typeface="Trebuchet MS" panose="020B0603020202020204" pitchFamily="34" charset="0"/>
              </a:rPr>
              <a:t>The appointed actuary raised the issue in the investment committee meeting while the Chief Investment Officer and other members of the investment committee didn’t have any objection to the investment strategy. In fact, some of them strongly argued that current strategy would help maximizing the investment returns.</a:t>
            </a:r>
            <a:endParaRPr lang="en-US" altLang="en-US" sz="2400" kern="0" dirty="0">
              <a:latin typeface="Trebuchet MS" panose="020B0603020202020204" pitchFamily="34" charset="0"/>
            </a:endParaRPr>
          </a:p>
        </p:txBody>
      </p:sp>
    </p:spTree>
    <p:extLst>
      <p:ext uri="{BB962C8B-B14F-4D97-AF65-F5344CB8AC3E}">
        <p14:creationId xmlns:p14="http://schemas.microsoft.com/office/powerpoint/2010/main" val="13026366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8" name="Rectangle 2">
            <a:extLst>
              <a:ext uri="{FF2B5EF4-FFF2-40B4-BE49-F238E27FC236}">
                <a16:creationId xmlns:a16="http://schemas.microsoft.com/office/drawing/2014/main" id="{3EB4C80F-5A16-7D64-E329-25F6A6682785}"/>
              </a:ext>
            </a:extLst>
          </p:cNvPr>
          <p:cNvSpPr txBox="1">
            <a:spLocks noChangeArrowheads="1"/>
          </p:cNvSpPr>
          <p:nvPr/>
        </p:nvSpPr>
        <p:spPr>
          <a:xfrm>
            <a:off x="2106873" y="6155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200" kern="0" dirty="0">
                <a:solidFill>
                  <a:schemeClr val="tx1"/>
                </a:solidFill>
              </a:rPr>
              <a:t>Investment related Regulations</a:t>
            </a:r>
          </a:p>
        </p:txBody>
      </p:sp>
      <p:sp>
        <p:nvSpPr>
          <p:cNvPr id="3" name="Rectangle 3">
            <a:extLst>
              <a:ext uri="{FF2B5EF4-FFF2-40B4-BE49-F238E27FC236}">
                <a16:creationId xmlns:a16="http://schemas.microsoft.com/office/drawing/2014/main" id="{CF0CCF9B-A8C0-1148-BF35-A572AAE23939}"/>
              </a:ext>
            </a:extLst>
          </p:cNvPr>
          <p:cNvSpPr txBox="1">
            <a:spLocks noChangeArrowheads="1"/>
          </p:cNvSpPr>
          <p:nvPr/>
        </p:nvSpPr>
        <p:spPr>
          <a:xfrm>
            <a:off x="1802073" y="1245747"/>
            <a:ext cx="103899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r>
              <a:rPr lang="en-IN" sz="2400" b="1" u="sng" kern="0" dirty="0">
                <a:latin typeface="Trebuchet MS" panose="020B0603020202020204" pitchFamily="34" charset="0"/>
              </a:rPr>
              <a:t>Circular on Guidelines on Interest Rate Derivatives</a:t>
            </a:r>
          </a:p>
          <a:p>
            <a:pPr marL="685800" lvl="1">
              <a:spcBef>
                <a:spcPct val="0"/>
              </a:spcBef>
              <a:buFont typeface="Wingdings" panose="05000000000000000000" pitchFamily="2" charset="2"/>
              <a:buChar char="Ø"/>
            </a:pPr>
            <a:endParaRPr lang="en-IN" sz="2400" kern="0" dirty="0">
              <a:solidFill>
                <a:srgbClr val="000000"/>
              </a:solidFill>
              <a:latin typeface="Trebuchet MS" panose="020B0603020202020204" pitchFamily="34" charset="0"/>
            </a:endParaRPr>
          </a:p>
          <a:p>
            <a:pPr marL="539750" lvl="1" indent="-274638">
              <a:spcBef>
                <a:spcPct val="0"/>
              </a:spcBef>
              <a:buFont typeface="Wingdings" panose="05000000000000000000" pitchFamily="2" charset="2"/>
              <a:buChar char="Ø"/>
            </a:pPr>
            <a:r>
              <a:rPr lang="en-IN" sz="2400" kern="0" dirty="0">
                <a:solidFill>
                  <a:srgbClr val="000000"/>
                </a:solidFill>
                <a:latin typeface="Trebuchet MS" panose="020B0603020202020204" pitchFamily="34" charset="0"/>
              </a:rPr>
              <a:t>Regulatory Exposure and Prudential Limits set under the regulation highlights:</a:t>
            </a:r>
          </a:p>
          <a:p>
            <a:pPr marL="539750" lvl="2" indent="-274638">
              <a:spcBef>
                <a:spcPct val="0"/>
              </a:spcBef>
              <a:buFont typeface="Wingdings" panose="05000000000000000000" pitchFamily="2" charset="2"/>
              <a:buChar char="Ø"/>
            </a:pPr>
            <a:r>
              <a:rPr lang="en-IN" kern="0" dirty="0">
                <a:solidFill>
                  <a:srgbClr val="000000"/>
                </a:solidFill>
                <a:latin typeface="Trebuchet MS" panose="020B0603020202020204" pitchFamily="34" charset="0"/>
              </a:rPr>
              <a:t>Commercial Banks and Primary Dealers (PDs) as permitted by RBI should be the counterparties for FRAs and IRS</a:t>
            </a:r>
          </a:p>
          <a:p>
            <a:pPr marL="539750" lvl="2" indent="-274638">
              <a:spcBef>
                <a:spcPct val="0"/>
              </a:spcBef>
              <a:buFont typeface="Wingdings" panose="05000000000000000000" pitchFamily="2" charset="2"/>
              <a:buChar char="Ø"/>
            </a:pPr>
            <a:r>
              <a:rPr lang="en-IN" kern="0" dirty="0">
                <a:solidFill>
                  <a:srgbClr val="000000"/>
                </a:solidFill>
                <a:latin typeface="Trebuchet MS" panose="020B0603020202020204" pitchFamily="34" charset="0"/>
              </a:rPr>
              <a:t>Current Exposure Method (CEM) to compute credit-equivalent exposure.</a:t>
            </a:r>
          </a:p>
          <a:p>
            <a:pPr marL="539750" lvl="2" indent="-274638">
              <a:spcBef>
                <a:spcPct val="0"/>
              </a:spcBef>
              <a:buFont typeface="Wingdings" panose="05000000000000000000" pitchFamily="2" charset="2"/>
              <a:buChar char="Ø"/>
            </a:pPr>
            <a:endParaRPr lang="en-US" altLang="en-US" kern="0" dirty="0">
              <a:solidFill>
                <a:srgbClr val="000000"/>
              </a:solidFill>
              <a:latin typeface="Trebuchet MS" panose="020B0603020202020204" pitchFamily="34" charset="0"/>
            </a:endParaRPr>
          </a:p>
          <a:p>
            <a:pPr marL="539750" lvl="1" indent="-274638">
              <a:spcBef>
                <a:spcPct val="0"/>
              </a:spcBef>
              <a:buFont typeface="Wingdings" panose="05000000000000000000" pitchFamily="2" charset="2"/>
              <a:buChar char="Ø"/>
            </a:pPr>
            <a:r>
              <a:rPr lang="en-US" altLang="en-US" sz="2400" kern="0" dirty="0">
                <a:solidFill>
                  <a:srgbClr val="000000"/>
                </a:solidFill>
                <a:latin typeface="Trebuchet MS" panose="020B0603020202020204" pitchFamily="34" charset="0"/>
              </a:rPr>
              <a:t>Derivatives for speculative purposes and contracts with embedded option features are prohibited.</a:t>
            </a:r>
          </a:p>
          <a:p>
            <a:pPr marL="539750" lvl="1" indent="-274638">
              <a:spcBef>
                <a:spcPct val="0"/>
              </a:spcBef>
              <a:buNone/>
            </a:pPr>
            <a:endParaRPr lang="en-US" altLang="en-US" sz="2400" kern="0" dirty="0">
              <a:solidFill>
                <a:srgbClr val="000000"/>
              </a:solidFill>
              <a:latin typeface="Trebuchet MS" panose="020B0603020202020204" pitchFamily="34" charset="0"/>
            </a:endParaRPr>
          </a:p>
          <a:p>
            <a:pPr marL="539750" lvl="1" indent="-274638">
              <a:spcBef>
                <a:spcPct val="0"/>
              </a:spcBef>
              <a:buFont typeface="Wingdings" panose="05000000000000000000" pitchFamily="2" charset="2"/>
              <a:buChar char="Ø"/>
            </a:pPr>
            <a:r>
              <a:rPr lang="en-US" altLang="en-US" sz="2400" kern="0" dirty="0">
                <a:solidFill>
                  <a:srgbClr val="000000"/>
                </a:solidFill>
                <a:latin typeface="Trebuchet MS" panose="020B0603020202020204" pitchFamily="34" charset="0"/>
              </a:rPr>
              <a:t>Circular also notifies about the </a:t>
            </a:r>
            <a:r>
              <a:rPr lang="en-IN" sz="2400" kern="0" dirty="0">
                <a:solidFill>
                  <a:srgbClr val="000000"/>
                </a:solidFill>
                <a:latin typeface="Trebuchet MS" panose="020B0603020202020204" pitchFamily="34" charset="0"/>
              </a:rPr>
              <a:t>Governance and Risk Management</a:t>
            </a:r>
            <a:r>
              <a:rPr lang="en-US" sz="2400" kern="0" dirty="0">
                <a:solidFill>
                  <a:srgbClr val="000000"/>
                </a:solidFill>
                <a:latin typeface="Trebuchet MS" panose="020B0603020202020204" pitchFamily="34" charset="0"/>
              </a:rPr>
              <a:t>, along with </a:t>
            </a:r>
            <a:r>
              <a:rPr lang="en-US" altLang="en-US" sz="2400" kern="0" dirty="0">
                <a:solidFill>
                  <a:srgbClr val="000000"/>
                </a:solidFill>
                <a:latin typeface="Trebuchet MS" panose="020B0603020202020204" pitchFamily="34" charset="0"/>
              </a:rPr>
              <a:t> periodic reporting and audit of </a:t>
            </a:r>
            <a:r>
              <a:rPr lang="en-IN" sz="2400" kern="0" dirty="0">
                <a:solidFill>
                  <a:srgbClr val="000000"/>
                </a:solidFill>
                <a:latin typeface="Trebuchet MS" panose="020B0603020202020204" pitchFamily="34" charset="0"/>
              </a:rPr>
              <a:t>Investment Risk Management Systems &amp; Processes</a:t>
            </a:r>
            <a:endParaRPr lang="en-US" altLang="en-US" sz="2400" kern="0" dirty="0">
              <a:solidFill>
                <a:srgbClr val="000000"/>
              </a:solidFill>
              <a:latin typeface="Trebuchet MS" panose="020B0603020202020204" pitchFamily="34" charset="0"/>
            </a:endParaRPr>
          </a:p>
          <a:p>
            <a:pPr marL="685800" lvl="1">
              <a:spcBef>
                <a:spcPct val="0"/>
              </a:spcBef>
              <a:buFont typeface="Wingdings" panose="05000000000000000000" pitchFamily="2" charset="2"/>
              <a:buChar char="Ø"/>
            </a:pPr>
            <a:endParaRPr lang="en-IN" sz="2400" kern="0" dirty="0">
              <a:solidFill>
                <a:srgbClr val="000000"/>
              </a:solidFill>
              <a:latin typeface="Trebuchet MS" panose="020B0603020202020204" pitchFamily="34" charset="0"/>
            </a:endParaRPr>
          </a:p>
          <a:p>
            <a:pPr marL="685800" lvl="1">
              <a:spcBef>
                <a:spcPct val="0"/>
              </a:spcBef>
              <a:buFont typeface="Wingdings" panose="05000000000000000000" pitchFamily="2" charset="2"/>
              <a:buChar char="Ø"/>
            </a:pPr>
            <a:endParaRPr lang="en-IN" sz="2400" kern="0" dirty="0">
              <a:solidFill>
                <a:srgbClr val="000000"/>
              </a:solidFill>
              <a:latin typeface="Trebuchet MS" panose="020B0603020202020204" pitchFamily="34" charset="0"/>
            </a:endParaRPr>
          </a:p>
          <a:p>
            <a:pPr marL="685800" lvl="1">
              <a:spcBef>
                <a:spcPct val="0"/>
              </a:spcBef>
              <a:buFont typeface="Wingdings" panose="05000000000000000000" pitchFamily="2" charset="2"/>
              <a:buChar char="Ø"/>
            </a:pPr>
            <a:endParaRPr lang="en-IN" sz="2400" kern="0" dirty="0">
              <a:solidFill>
                <a:srgbClr val="000000"/>
              </a:solidFill>
              <a:latin typeface="Trebuchet MS" panose="020B0603020202020204" pitchFamily="34" charset="0"/>
            </a:endParaRPr>
          </a:p>
          <a:p>
            <a:pPr marL="685800" lvl="1">
              <a:spcBef>
                <a:spcPct val="0"/>
              </a:spcBef>
              <a:buFont typeface="Wingdings" panose="05000000000000000000" pitchFamily="2" charset="2"/>
              <a:buChar char="Ø"/>
            </a:pPr>
            <a:endParaRPr lang="en-IN" sz="2400" kern="0" dirty="0">
              <a:solidFill>
                <a:srgbClr val="000000"/>
              </a:solidFill>
              <a:latin typeface="Trebuchet MS" panose="020B0603020202020204" pitchFamily="34" charset="0"/>
            </a:endParaRPr>
          </a:p>
        </p:txBody>
      </p:sp>
    </p:spTree>
    <p:extLst>
      <p:ext uri="{BB962C8B-B14F-4D97-AF65-F5344CB8AC3E}">
        <p14:creationId xmlns:p14="http://schemas.microsoft.com/office/powerpoint/2010/main" val="22083638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5">
            <a:extLst>
              <a:ext uri="{FF2B5EF4-FFF2-40B4-BE49-F238E27FC236}">
                <a16:creationId xmlns:a16="http://schemas.microsoft.com/office/drawing/2014/main" id="{73457C26-EFA7-3467-A311-35A7C5F53C68}"/>
              </a:ext>
            </a:extLst>
          </p:cNvPr>
          <p:cNvSpPr/>
          <p:nvPr/>
        </p:nvSpPr>
        <p:spPr bwMode="auto">
          <a:xfrm>
            <a:off x="2880246" y="143894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Case Study: Background</a:t>
            </a:r>
          </a:p>
        </p:txBody>
      </p:sp>
      <p:sp>
        <p:nvSpPr>
          <p:cNvPr id="7" name="Rectangle 6">
            <a:extLst>
              <a:ext uri="{FF2B5EF4-FFF2-40B4-BE49-F238E27FC236}">
                <a16:creationId xmlns:a16="http://schemas.microsoft.com/office/drawing/2014/main" id="{A9988C19-41B0-64AF-86E8-1ECB89F78A65}"/>
              </a:ext>
            </a:extLst>
          </p:cNvPr>
          <p:cNvSpPr/>
          <p:nvPr/>
        </p:nvSpPr>
        <p:spPr bwMode="auto">
          <a:xfrm>
            <a:off x="2133600" y="143894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sz="2400" dirty="0">
                <a:solidFill>
                  <a:schemeClr val="bg2"/>
                </a:solidFill>
                <a:latin typeface="Arial" pitchFamily="34" charset="0"/>
              </a:rPr>
              <a:t>1</a:t>
            </a:r>
          </a:p>
        </p:txBody>
      </p:sp>
      <p:sp>
        <p:nvSpPr>
          <p:cNvPr id="8" name="Rectangle 7">
            <a:extLst>
              <a:ext uri="{FF2B5EF4-FFF2-40B4-BE49-F238E27FC236}">
                <a16:creationId xmlns:a16="http://schemas.microsoft.com/office/drawing/2014/main" id="{92C0E42C-10F0-E989-0684-E2601572D9A5}"/>
              </a:ext>
            </a:extLst>
          </p:cNvPr>
          <p:cNvSpPr/>
          <p:nvPr/>
        </p:nvSpPr>
        <p:spPr bwMode="auto">
          <a:xfrm>
            <a:off x="2876702" y="2530658"/>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Asset Liability Management (Implications)</a:t>
            </a:r>
          </a:p>
        </p:txBody>
      </p:sp>
      <p:sp>
        <p:nvSpPr>
          <p:cNvPr id="9" name="Rectangle 8">
            <a:extLst>
              <a:ext uri="{FF2B5EF4-FFF2-40B4-BE49-F238E27FC236}">
                <a16:creationId xmlns:a16="http://schemas.microsoft.com/office/drawing/2014/main" id="{43998B8C-FF6F-B5E3-0E76-602AAB179EB3}"/>
              </a:ext>
            </a:extLst>
          </p:cNvPr>
          <p:cNvSpPr/>
          <p:nvPr/>
        </p:nvSpPr>
        <p:spPr bwMode="auto">
          <a:xfrm>
            <a:off x="2131828" y="2530658"/>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3</a:t>
            </a:r>
            <a:endParaRPr lang="en-IN" sz="2400" dirty="0">
              <a:solidFill>
                <a:schemeClr val="bg2"/>
              </a:solidFill>
              <a:latin typeface="Arial" pitchFamily="34" charset="0"/>
            </a:endParaRPr>
          </a:p>
        </p:txBody>
      </p:sp>
      <p:sp>
        <p:nvSpPr>
          <p:cNvPr id="10" name="Rectangle 9">
            <a:extLst>
              <a:ext uri="{FF2B5EF4-FFF2-40B4-BE49-F238E27FC236}">
                <a16:creationId xmlns:a16="http://schemas.microsoft.com/office/drawing/2014/main" id="{7B8112BC-1062-C37D-AC09-512649A1C740}"/>
              </a:ext>
            </a:extLst>
          </p:cNvPr>
          <p:cNvSpPr/>
          <p:nvPr/>
        </p:nvSpPr>
        <p:spPr bwMode="auto">
          <a:xfrm>
            <a:off x="2878474" y="3088976"/>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Asset Liability Profile</a:t>
            </a:r>
          </a:p>
        </p:txBody>
      </p:sp>
      <p:sp>
        <p:nvSpPr>
          <p:cNvPr id="11" name="Rectangle 10">
            <a:extLst>
              <a:ext uri="{FF2B5EF4-FFF2-40B4-BE49-F238E27FC236}">
                <a16:creationId xmlns:a16="http://schemas.microsoft.com/office/drawing/2014/main" id="{C28DD9B8-2FD8-8895-3C35-EB9CCCCF8C5F}"/>
              </a:ext>
            </a:extLst>
          </p:cNvPr>
          <p:cNvSpPr/>
          <p:nvPr/>
        </p:nvSpPr>
        <p:spPr bwMode="auto">
          <a:xfrm>
            <a:off x="2131828" y="3088976"/>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4</a:t>
            </a:r>
            <a:endParaRPr lang="en-IN" sz="2400" dirty="0">
              <a:solidFill>
                <a:schemeClr val="bg2"/>
              </a:solidFill>
              <a:latin typeface="Arial" pitchFamily="34" charset="0"/>
            </a:endParaRPr>
          </a:p>
        </p:txBody>
      </p:sp>
      <p:sp>
        <p:nvSpPr>
          <p:cNvPr id="12" name="Rectangle 11">
            <a:extLst>
              <a:ext uri="{FF2B5EF4-FFF2-40B4-BE49-F238E27FC236}">
                <a16:creationId xmlns:a16="http://schemas.microsoft.com/office/drawing/2014/main" id="{D2249C86-0901-CA9A-727D-2375432AAAE3}"/>
              </a:ext>
            </a:extLst>
          </p:cNvPr>
          <p:cNvSpPr/>
          <p:nvPr/>
        </p:nvSpPr>
        <p:spPr bwMode="auto">
          <a:xfrm>
            <a:off x="2876702" y="3647294"/>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Regulatory References</a:t>
            </a:r>
          </a:p>
        </p:txBody>
      </p:sp>
      <p:sp>
        <p:nvSpPr>
          <p:cNvPr id="13" name="Rectangle 12">
            <a:extLst>
              <a:ext uri="{FF2B5EF4-FFF2-40B4-BE49-F238E27FC236}">
                <a16:creationId xmlns:a16="http://schemas.microsoft.com/office/drawing/2014/main" id="{FF3CD915-B567-161B-6B3E-FFC0DFD5457D}"/>
              </a:ext>
            </a:extLst>
          </p:cNvPr>
          <p:cNvSpPr/>
          <p:nvPr/>
        </p:nvSpPr>
        <p:spPr bwMode="auto">
          <a:xfrm>
            <a:off x="2130056" y="3647294"/>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sz="2400" dirty="0">
                <a:solidFill>
                  <a:schemeClr val="bg2"/>
                </a:solidFill>
                <a:latin typeface="Arial" pitchFamily="34" charset="0"/>
              </a:rPr>
              <a:t>5</a:t>
            </a:r>
          </a:p>
        </p:txBody>
      </p:sp>
      <p:sp>
        <p:nvSpPr>
          <p:cNvPr id="14" name="Rectangle 13">
            <a:extLst>
              <a:ext uri="{FF2B5EF4-FFF2-40B4-BE49-F238E27FC236}">
                <a16:creationId xmlns:a16="http://schemas.microsoft.com/office/drawing/2014/main" id="{F75384FB-338C-7C9D-C408-883EB12C7542}"/>
              </a:ext>
            </a:extLst>
          </p:cNvPr>
          <p:cNvSpPr/>
          <p:nvPr/>
        </p:nvSpPr>
        <p:spPr bwMode="auto">
          <a:xfrm>
            <a:off x="2876702" y="4200296"/>
            <a:ext cx="7620000" cy="36512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altLang="en-US" sz="2400" dirty="0">
                <a:latin typeface="Arial" pitchFamily="34" charset="0"/>
              </a:rPr>
              <a:t>Impacts due to change in Investment Strategy</a:t>
            </a:r>
          </a:p>
        </p:txBody>
      </p:sp>
      <p:sp>
        <p:nvSpPr>
          <p:cNvPr id="15" name="Rectangle 14">
            <a:extLst>
              <a:ext uri="{FF2B5EF4-FFF2-40B4-BE49-F238E27FC236}">
                <a16:creationId xmlns:a16="http://schemas.microsoft.com/office/drawing/2014/main" id="{807DA85D-3BB5-E068-158E-329B5EC66184}"/>
              </a:ext>
            </a:extLst>
          </p:cNvPr>
          <p:cNvSpPr/>
          <p:nvPr/>
        </p:nvSpPr>
        <p:spPr bwMode="auto">
          <a:xfrm>
            <a:off x="2118246" y="4200296"/>
            <a:ext cx="548754" cy="36512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latin typeface="Arial" pitchFamily="34" charset="0"/>
              </a:rPr>
              <a:t>6</a:t>
            </a:r>
            <a:endParaRPr lang="en-IN" sz="2400" dirty="0">
              <a:latin typeface="Arial" pitchFamily="34" charset="0"/>
            </a:endParaRPr>
          </a:p>
        </p:txBody>
      </p:sp>
      <p:sp>
        <p:nvSpPr>
          <p:cNvPr id="20" name="Rectangle 19">
            <a:extLst>
              <a:ext uri="{FF2B5EF4-FFF2-40B4-BE49-F238E27FC236}">
                <a16:creationId xmlns:a16="http://schemas.microsoft.com/office/drawing/2014/main" id="{F9FE15E0-3441-8492-B098-43A9290FBE30}"/>
              </a:ext>
            </a:extLst>
          </p:cNvPr>
          <p:cNvSpPr/>
          <p:nvPr/>
        </p:nvSpPr>
        <p:spPr bwMode="auto">
          <a:xfrm>
            <a:off x="2876702" y="476393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en-US" sz="2400" dirty="0">
                <a:solidFill>
                  <a:schemeClr val="bg2"/>
                </a:solidFill>
                <a:latin typeface="Arial" pitchFamily="34" charset="0"/>
              </a:rPr>
              <a:t>Internal Risk Controls</a:t>
            </a:r>
            <a:endParaRPr lang="en-IN" sz="2400" dirty="0">
              <a:solidFill>
                <a:schemeClr val="bg2"/>
              </a:solidFill>
              <a:latin typeface="Arial" pitchFamily="34" charset="0"/>
            </a:endParaRPr>
          </a:p>
        </p:txBody>
      </p:sp>
      <p:sp>
        <p:nvSpPr>
          <p:cNvPr id="21" name="Rectangle 20">
            <a:extLst>
              <a:ext uri="{FF2B5EF4-FFF2-40B4-BE49-F238E27FC236}">
                <a16:creationId xmlns:a16="http://schemas.microsoft.com/office/drawing/2014/main" id="{63CEB0C2-BD5C-904D-4A9D-4DD7A2263F1B}"/>
              </a:ext>
            </a:extLst>
          </p:cNvPr>
          <p:cNvSpPr/>
          <p:nvPr/>
        </p:nvSpPr>
        <p:spPr bwMode="auto">
          <a:xfrm>
            <a:off x="2130056" y="476393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7</a:t>
            </a:r>
            <a:endParaRPr kumimoji="0" lang="en-IN" sz="2400" b="0" i="0" u="none" strike="noStrike" cap="none" normalizeH="0" baseline="0" dirty="0">
              <a:ln>
                <a:noFill/>
              </a:ln>
              <a:solidFill>
                <a:schemeClr val="bg2"/>
              </a:solidFill>
              <a:effectLst/>
              <a:latin typeface="Arial" pitchFamily="34" charset="0"/>
            </a:endParaRPr>
          </a:p>
        </p:txBody>
      </p:sp>
      <p:sp>
        <p:nvSpPr>
          <p:cNvPr id="22" name="Rectangle 21">
            <a:extLst>
              <a:ext uri="{FF2B5EF4-FFF2-40B4-BE49-F238E27FC236}">
                <a16:creationId xmlns:a16="http://schemas.microsoft.com/office/drawing/2014/main" id="{6F851862-FE52-FA71-BE39-CC6930173E4C}"/>
              </a:ext>
            </a:extLst>
          </p:cNvPr>
          <p:cNvSpPr/>
          <p:nvPr/>
        </p:nvSpPr>
        <p:spPr bwMode="auto">
          <a:xfrm>
            <a:off x="2127396" y="5883275"/>
            <a:ext cx="8376393"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bg2"/>
                </a:solidFill>
                <a:effectLst/>
                <a:latin typeface="Arial" pitchFamily="34" charset="0"/>
              </a:rPr>
              <a:t>Q&amp;A</a:t>
            </a:r>
          </a:p>
        </p:txBody>
      </p:sp>
      <p:sp>
        <p:nvSpPr>
          <p:cNvPr id="4" name="Rectangle 2">
            <a:extLst>
              <a:ext uri="{FF2B5EF4-FFF2-40B4-BE49-F238E27FC236}">
                <a16:creationId xmlns:a16="http://schemas.microsoft.com/office/drawing/2014/main" id="{DFAFBB5A-DD58-14EC-62BB-617C4D8C3B34}"/>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Agenda</a:t>
            </a:r>
            <a:endParaRPr lang="en-US" altLang="en-US" sz="3600" kern="0" dirty="0">
              <a:solidFill>
                <a:schemeClr val="tx1"/>
              </a:solidFill>
            </a:endParaRPr>
          </a:p>
        </p:txBody>
      </p:sp>
      <p:sp>
        <p:nvSpPr>
          <p:cNvPr id="18" name="Rectangle 17">
            <a:extLst>
              <a:ext uri="{FF2B5EF4-FFF2-40B4-BE49-F238E27FC236}">
                <a16:creationId xmlns:a16="http://schemas.microsoft.com/office/drawing/2014/main" id="{9BC83F81-319B-4CEB-891A-D828E1176323}"/>
              </a:ext>
            </a:extLst>
          </p:cNvPr>
          <p:cNvSpPr/>
          <p:nvPr/>
        </p:nvSpPr>
        <p:spPr bwMode="auto">
          <a:xfrm>
            <a:off x="2880246" y="5349875"/>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en-US" sz="2400" dirty="0">
                <a:solidFill>
                  <a:schemeClr val="bg2"/>
                </a:solidFill>
                <a:latin typeface="Arial" pitchFamily="34" charset="0"/>
              </a:rPr>
              <a:t>Recommendations to Investment Committee</a:t>
            </a:r>
            <a:endParaRPr lang="en-IN" sz="2400" dirty="0">
              <a:solidFill>
                <a:schemeClr val="bg2"/>
              </a:solidFill>
              <a:latin typeface="Arial" pitchFamily="34" charset="0"/>
            </a:endParaRPr>
          </a:p>
        </p:txBody>
      </p:sp>
      <p:sp>
        <p:nvSpPr>
          <p:cNvPr id="19" name="Rectangle 18">
            <a:extLst>
              <a:ext uri="{FF2B5EF4-FFF2-40B4-BE49-F238E27FC236}">
                <a16:creationId xmlns:a16="http://schemas.microsoft.com/office/drawing/2014/main" id="{B5E21EBD-D942-45E7-9E15-FCF5B894E599}"/>
              </a:ext>
            </a:extLst>
          </p:cNvPr>
          <p:cNvSpPr/>
          <p:nvPr/>
        </p:nvSpPr>
        <p:spPr bwMode="auto">
          <a:xfrm>
            <a:off x="2133600" y="5349875"/>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8</a:t>
            </a:r>
            <a:endParaRPr kumimoji="0" lang="en-IN" sz="2400" b="0" i="0" u="none" strike="noStrike" cap="none" normalizeH="0" baseline="0" dirty="0">
              <a:ln>
                <a:noFill/>
              </a:ln>
              <a:solidFill>
                <a:schemeClr val="bg2"/>
              </a:solidFill>
              <a:effectLst/>
              <a:latin typeface="Arial" pitchFamily="34" charset="0"/>
            </a:endParaRPr>
          </a:p>
        </p:txBody>
      </p:sp>
      <p:sp>
        <p:nvSpPr>
          <p:cNvPr id="24" name="Rectangle 23">
            <a:extLst>
              <a:ext uri="{FF2B5EF4-FFF2-40B4-BE49-F238E27FC236}">
                <a16:creationId xmlns:a16="http://schemas.microsoft.com/office/drawing/2014/main" id="{0382E026-915F-449C-A25B-EBCFE5AD9233}"/>
              </a:ext>
            </a:extLst>
          </p:cNvPr>
          <p:cNvSpPr/>
          <p:nvPr/>
        </p:nvSpPr>
        <p:spPr bwMode="auto">
          <a:xfrm>
            <a:off x="2895600" y="198120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Investment Committee (Overview)</a:t>
            </a:r>
          </a:p>
        </p:txBody>
      </p:sp>
      <p:sp>
        <p:nvSpPr>
          <p:cNvPr id="25" name="Rectangle 24">
            <a:extLst>
              <a:ext uri="{FF2B5EF4-FFF2-40B4-BE49-F238E27FC236}">
                <a16:creationId xmlns:a16="http://schemas.microsoft.com/office/drawing/2014/main" id="{4581C922-9614-41D7-AB42-5C875363CB82}"/>
              </a:ext>
            </a:extLst>
          </p:cNvPr>
          <p:cNvSpPr/>
          <p:nvPr/>
        </p:nvSpPr>
        <p:spPr bwMode="auto">
          <a:xfrm>
            <a:off x="2150726" y="198120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2</a:t>
            </a:r>
            <a:endParaRPr lang="en-IN" sz="2400" dirty="0">
              <a:solidFill>
                <a:schemeClr val="bg2"/>
              </a:solidFill>
              <a:latin typeface="Arial" pitchFamily="34" charset="0"/>
            </a:endParaRPr>
          </a:p>
        </p:txBody>
      </p:sp>
    </p:spTree>
    <p:extLst>
      <p:ext uri="{BB962C8B-B14F-4D97-AF65-F5344CB8AC3E}">
        <p14:creationId xmlns:p14="http://schemas.microsoft.com/office/powerpoint/2010/main" val="17675514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E9FFE5E4-D45B-46EA-6DA6-9E7490755E43}"/>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8DF9B77-7FA3-6FC0-C249-E4C25988DE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D688F6FB-0C5C-2D7A-8EC1-1436DB2C3499}"/>
              </a:ext>
            </a:extLst>
          </p:cNvPr>
          <p:cNvSpPr txBox="1">
            <a:spLocks noChangeArrowheads="1"/>
          </p:cNvSpPr>
          <p:nvPr/>
        </p:nvSpPr>
        <p:spPr>
          <a:xfrm>
            <a:off x="1954473" y="463109"/>
            <a:ext cx="8561127" cy="603691"/>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N" sz="3200" b="0" i="0" u="none" strike="noStrike" kern="0" cap="none" spc="0" normalizeH="0" baseline="0" noProof="0" dirty="0">
                <a:ln>
                  <a:noFill/>
                </a:ln>
                <a:solidFill>
                  <a:srgbClr val="000000"/>
                </a:solidFill>
                <a:effectLst/>
                <a:uLnTx/>
                <a:uFillTx/>
                <a:latin typeface="Arial"/>
                <a:ea typeface="+mj-ea"/>
                <a:cs typeface="+mj-cs"/>
              </a:rPr>
              <a:t>Impacts due to change in investment strategy</a:t>
            </a:r>
            <a:endParaRPr kumimoji="0" lang="en-US" altLang="en-US" sz="3200" b="0"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B0836FE3-CDB0-0A3E-B020-6F2B7D412A40}"/>
              </a:ext>
            </a:extLst>
          </p:cNvPr>
          <p:cNvSpPr txBox="1">
            <a:spLocks noChangeArrowheads="1"/>
          </p:cNvSpPr>
          <p:nvPr/>
        </p:nvSpPr>
        <p:spPr>
          <a:xfrm>
            <a:off x="1954473" y="1219200"/>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altLang="en-US" sz="2400" b="1" i="0" u="sng" strike="noStrike" kern="0" cap="none" spc="0" normalizeH="0" baseline="0" noProof="0" dirty="0">
              <a:ln>
                <a:noFill/>
              </a:ln>
              <a:solidFill>
                <a:srgbClr val="000000"/>
              </a:solidFill>
              <a:effectLst/>
              <a:uLnTx/>
              <a:uFillTx/>
              <a:latin typeface="Trebuchet MS" panose="020B0603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defRPr/>
            </a:pPr>
            <a:r>
              <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rPr>
              <a:t>The strategy change will involve moving from frequently trading in stocks to investing in more stable assets  (such as bonds, government securities, equity of f</a:t>
            </a:r>
            <a:r>
              <a:rPr lang="en-US" altLang="en-US" sz="2400" kern="0" dirty="0" err="1">
                <a:solidFill>
                  <a:srgbClr val="000000"/>
                </a:solidFill>
                <a:latin typeface="Trebuchet MS" panose="020B0603020202020204" pitchFamily="34" charset="0"/>
              </a:rPr>
              <a:t>undamentally</a:t>
            </a:r>
            <a:r>
              <a:rPr lang="en-US" altLang="en-US" sz="2400" kern="0" dirty="0">
                <a:solidFill>
                  <a:srgbClr val="000000"/>
                </a:solidFill>
                <a:latin typeface="Trebuchet MS" panose="020B0603020202020204" pitchFamily="34" charset="0"/>
              </a:rPr>
              <a:t> strong companies</a:t>
            </a:r>
            <a:r>
              <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rPr>
              <a:t>) for long term to match the liability profile in terms of nature, term and currency.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endParaRPr>
          </a:p>
          <a:p>
            <a:pPr marR="0" lvl="0">
              <a:lnSpc>
                <a:spcPct val="100000"/>
              </a:lnSpc>
              <a:buClrTx/>
              <a:buSzTx/>
              <a:buFont typeface="Wingdings" panose="05000000000000000000" pitchFamily="2" charset="2"/>
              <a:buChar char="Ø"/>
              <a:tabLst/>
            </a:pPr>
            <a:r>
              <a:rPr lang="en-US" altLang="en-US" sz="2400" kern="0" dirty="0">
                <a:solidFill>
                  <a:srgbClr val="000000"/>
                </a:solidFill>
                <a:latin typeface="Trebuchet MS" panose="020B0603020202020204" pitchFamily="34" charset="0"/>
              </a:rPr>
              <a:t> </a:t>
            </a:r>
            <a:r>
              <a:rPr lang="en-US" altLang="en-US" sz="2400" b="1" kern="0" dirty="0">
                <a:solidFill>
                  <a:srgbClr val="000000"/>
                </a:solidFill>
                <a:latin typeface="Trebuchet MS" panose="020B0603020202020204" pitchFamily="34" charset="0"/>
              </a:rPr>
              <a:t>Speculative Investment (Current strategy):</a:t>
            </a:r>
          </a:p>
          <a:p>
            <a:pPr marL="685800" marR="0" lvl="1">
              <a:lnSpc>
                <a:spcPct val="100000"/>
              </a:lnSpc>
              <a:spcBef>
                <a:spcPct val="0"/>
              </a:spcBef>
              <a:buClrTx/>
              <a:buSzTx/>
              <a:buFont typeface="Wingdings" panose="05000000000000000000" pitchFamily="2" charset="2"/>
              <a:buChar char="Ø"/>
              <a:tabLst/>
            </a:pPr>
            <a:r>
              <a:rPr lang="en-US" altLang="en-US" sz="2400" kern="0" dirty="0">
                <a:solidFill>
                  <a:srgbClr val="000000"/>
                </a:solidFill>
                <a:latin typeface="Trebuchet MS" panose="020B0603020202020204" pitchFamily="34" charset="0"/>
              </a:rPr>
              <a:t>Short-term, high-risk strategy aimed at capitalizing on market volatility and inefficiencies.</a:t>
            </a:r>
          </a:p>
          <a:p>
            <a:pPr marL="685800" marR="0" lvl="1">
              <a:lnSpc>
                <a:spcPct val="100000"/>
              </a:lnSpc>
              <a:spcBef>
                <a:spcPct val="0"/>
              </a:spcBef>
              <a:buClrTx/>
              <a:buSzTx/>
              <a:buFont typeface="Wingdings" panose="05000000000000000000" pitchFamily="2" charset="2"/>
              <a:buChar char="Ø"/>
              <a:tabLst/>
            </a:pPr>
            <a:r>
              <a:rPr lang="en-US" altLang="en-US" sz="2400" kern="0" dirty="0">
                <a:solidFill>
                  <a:srgbClr val="000000"/>
                </a:solidFill>
                <a:latin typeface="Trebuchet MS" panose="020B0603020202020204" pitchFamily="34" charset="0"/>
              </a:rPr>
              <a:t>Often involves quick trades based on market trends rather than fundamentals.</a:t>
            </a:r>
          </a:p>
          <a:p>
            <a:pPr marL="685800" marR="0" lvl="1">
              <a:lnSpc>
                <a:spcPct val="100000"/>
              </a:lnSpc>
              <a:spcBef>
                <a:spcPct val="0"/>
              </a:spcBef>
              <a:buClrTx/>
              <a:buSzTx/>
              <a:buFont typeface="Wingdings" panose="05000000000000000000" pitchFamily="2" charset="2"/>
              <a:buChar char="Ø"/>
              <a:tabLst/>
            </a:pPr>
            <a:r>
              <a:rPr lang="en-US" altLang="en-US" sz="2400" kern="0" dirty="0">
                <a:solidFill>
                  <a:srgbClr val="000000"/>
                </a:solidFill>
                <a:latin typeface="Trebuchet MS" panose="020B0603020202020204" pitchFamily="34" charset="0"/>
              </a:rPr>
              <a:t>Not aligned with the prudential norms set by IRDAI for insurance investments.</a:t>
            </a:r>
          </a:p>
        </p:txBody>
      </p:sp>
      <p:sp>
        <p:nvSpPr>
          <p:cNvPr id="5" name="Footer Placeholder 4">
            <a:extLst>
              <a:ext uri="{FF2B5EF4-FFF2-40B4-BE49-F238E27FC236}">
                <a16:creationId xmlns:a16="http://schemas.microsoft.com/office/drawing/2014/main" id="{0569A7FC-4A62-9669-097D-D2994EF0C252}"/>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Tree>
    <p:extLst>
      <p:ext uri="{BB962C8B-B14F-4D97-AF65-F5344CB8AC3E}">
        <p14:creationId xmlns:p14="http://schemas.microsoft.com/office/powerpoint/2010/main" val="41864899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81D355CB-AC01-B198-A5C0-FB64F9DA7D8F}"/>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092F36D2-4D04-874F-375E-815E27802D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DC12716C-D30C-1CD5-8113-B6AC2F1E8B7B}"/>
              </a:ext>
            </a:extLst>
          </p:cNvPr>
          <p:cNvSpPr txBox="1">
            <a:spLocks noChangeArrowheads="1"/>
          </p:cNvSpPr>
          <p:nvPr/>
        </p:nvSpPr>
        <p:spPr>
          <a:xfrm>
            <a:off x="1954473" y="463109"/>
            <a:ext cx="8561127" cy="603691"/>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N" sz="3200" b="0" i="0" u="none" strike="noStrike" kern="0" cap="none" spc="0" normalizeH="0" baseline="0" noProof="0" dirty="0">
                <a:ln>
                  <a:noFill/>
                </a:ln>
                <a:solidFill>
                  <a:srgbClr val="000000"/>
                </a:solidFill>
                <a:effectLst/>
                <a:uLnTx/>
                <a:uFillTx/>
                <a:latin typeface="Arial"/>
                <a:ea typeface="+mj-ea"/>
                <a:cs typeface="+mj-cs"/>
              </a:rPr>
              <a:t>Impacts due to change in investment strategy</a:t>
            </a:r>
            <a:endParaRPr kumimoji="0" lang="en-US" altLang="en-US" sz="3200" b="0"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6C01572D-43DE-3D7D-89DF-A178B78C73F0}"/>
              </a:ext>
            </a:extLst>
          </p:cNvPr>
          <p:cNvSpPr txBox="1">
            <a:spLocks noChangeArrowheads="1"/>
          </p:cNvSpPr>
          <p:nvPr/>
        </p:nvSpPr>
        <p:spPr>
          <a:xfrm>
            <a:off x="1954473" y="1219200"/>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altLang="en-US" sz="2400" b="1" i="0" u="sng" strike="noStrike" kern="0" cap="none" spc="0" normalizeH="0" baseline="0" noProof="0" dirty="0">
              <a:ln>
                <a:noFill/>
              </a:ln>
              <a:solidFill>
                <a:srgbClr val="000000"/>
              </a:solidFill>
              <a:effectLst/>
              <a:uLnTx/>
              <a:uFillTx/>
              <a:latin typeface="Trebuchet MS" panose="020B0603020202020204" pitchFamily="34" charset="0"/>
            </a:endParaRPr>
          </a:p>
          <a:p>
            <a:pPr>
              <a:buFont typeface="Wingdings" panose="05000000000000000000" pitchFamily="2" charset="2"/>
              <a:buChar char="Ø"/>
            </a:pPr>
            <a:r>
              <a:rPr lang="en-US" altLang="en-US" sz="2400" b="1" kern="0" dirty="0">
                <a:solidFill>
                  <a:srgbClr val="000000"/>
                </a:solidFill>
                <a:latin typeface="Trebuchet MS" panose="020B0603020202020204" pitchFamily="34" charset="0"/>
              </a:rPr>
              <a:t>Long-Term Investment (Recommended strategy):</a:t>
            </a:r>
          </a:p>
          <a:p>
            <a:pPr marL="685800" lvl="1">
              <a:spcBef>
                <a:spcPct val="0"/>
              </a:spcBef>
              <a:buFont typeface="Wingdings" panose="05000000000000000000" pitchFamily="2" charset="2"/>
              <a:buChar char="Ø"/>
            </a:pPr>
            <a:r>
              <a:rPr lang="en-US" altLang="en-US" sz="2400" kern="0" dirty="0">
                <a:solidFill>
                  <a:srgbClr val="000000"/>
                </a:solidFill>
                <a:latin typeface="Trebuchet MS" panose="020B0603020202020204" pitchFamily="34" charset="0"/>
              </a:rPr>
              <a:t>Investments are made based on fundamentals: solid earnings, stable growth, dividends, and market leadership.</a:t>
            </a:r>
          </a:p>
          <a:p>
            <a:pPr marL="685800" lvl="1">
              <a:spcBef>
                <a:spcPct val="0"/>
              </a:spcBef>
              <a:buFont typeface="Wingdings" panose="05000000000000000000" pitchFamily="2" charset="2"/>
              <a:buChar char="Ø"/>
            </a:pPr>
            <a:r>
              <a:rPr lang="en-US" altLang="en-US" sz="2400" kern="0" dirty="0">
                <a:solidFill>
                  <a:srgbClr val="000000"/>
                </a:solidFill>
                <a:latin typeface="Trebuchet MS" panose="020B0603020202020204" pitchFamily="34" charset="0"/>
              </a:rPr>
              <a:t>Move to higher proportions of Gilts, highly rated Corporate bonds which match the liabilities by duration, nature and currency.</a:t>
            </a:r>
          </a:p>
          <a:p>
            <a:pPr marL="685800" lvl="1">
              <a:spcBef>
                <a:spcPct val="0"/>
              </a:spcBef>
              <a:buFont typeface="Wingdings" panose="05000000000000000000" pitchFamily="2" charset="2"/>
              <a:buChar char="Ø"/>
            </a:pPr>
            <a:r>
              <a:rPr lang="en-US" altLang="en-US" sz="2400" kern="0" dirty="0">
                <a:solidFill>
                  <a:srgbClr val="000000"/>
                </a:solidFill>
                <a:latin typeface="Trebuchet MS" panose="020B0603020202020204" pitchFamily="34" charset="0"/>
              </a:rPr>
              <a:t>Focusing on equity of financially sound companies and holding them for long term.</a:t>
            </a:r>
          </a:p>
          <a:p>
            <a:pPr marL="685800" lvl="1">
              <a:spcBef>
                <a:spcPct val="0"/>
              </a:spcBef>
              <a:buFont typeface="Wingdings" panose="05000000000000000000" pitchFamily="2" charset="2"/>
              <a:buChar char="Ø"/>
            </a:pPr>
            <a:r>
              <a:rPr lang="en-US" altLang="en-US" sz="2400" kern="0" dirty="0">
                <a:solidFill>
                  <a:srgbClr val="000000"/>
                </a:solidFill>
                <a:latin typeface="Trebuchet MS" panose="020B0603020202020204" pitchFamily="34" charset="0"/>
              </a:rPr>
              <a:t>Aligns with IRDAI's guidelines to safeguard policyholder interests and ensure liquidity.</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endParaRPr>
          </a:p>
        </p:txBody>
      </p:sp>
      <p:sp>
        <p:nvSpPr>
          <p:cNvPr id="5" name="Footer Placeholder 4">
            <a:extLst>
              <a:ext uri="{FF2B5EF4-FFF2-40B4-BE49-F238E27FC236}">
                <a16:creationId xmlns:a16="http://schemas.microsoft.com/office/drawing/2014/main" id="{B3D18B9D-7755-617F-E30B-A89A057E1C13}"/>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Tree>
    <p:extLst>
      <p:ext uri="{BB962C8B-B14F-4D97-AF65-F5344CB8AC3E}">
        <p14:creationId xmlns:p14="http://schemas.microsoft.com/office/powerpoint/2010/main" val="9862478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FD02CC3D-2844-CEE8-330C-4768C2780529}"/>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4F935AFC-CCC8-CC8E-E2A7-D1F6F01F70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9447C493-4DB7-AC95-3302-AA84A7851238}"/>
              </a:ext>
            </a:extLst>
          </p:cNvPr>
          <p:cNvSpPr txBox="1">
            <a:spLocks noChangeArrowheads="1"/>
          </p:cNvSpPr>
          <p:nvPr/>
        </p:nvSpPr>
        <p:spPr>
          <a:xfrm>
            <a:off x="1954472" y="463109"/>
            <a:ext cx="8561127"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N" sz="3200" b="0" i="0" u="none" strike="noStrike" kern="0" cap="none" spc="0" normalizeH="0" baseline="0" noProof="0" dirty="0">
                <a:ln>
                  <a:noFill/>
                </a:ln>
                <a:solidFill>
                  <a:srgbClr val="000000"/>
                </a:solidFill>
                <a:effectLst/>
                <a:uLnTx/>
                <a:uFillTx/>
                <a:latin typeface="Arial"/>
                <a:ea typeface="+mj-ea"/>
                <a:cs typeface="+mj-cs"/>
              </a:rPr>
              <a:t>Impacts due to change in investment strategy</a:t>
            </a:r>
            <a:endParaRPr kumimoji="0" lang="en-US" altLang="en-US" sz="3200" b="0"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869147BA-5320-83CD-083A-27BA76E22843}"/>
              </a:ext>
            </a:extLst>
          </p:cNvPr>
          <p:cNvSpPr txBox="1">
            <a:spLocks noChangeArrowheads="1"/>
          </p:cNvSpPr>
          <p:nvPr/>
        </p:nvSpPr>
        <p:spPr>
          <a:xfrm>
            <a:off x="1954473" y="1219200"/>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altLang="en-US" sz="2400" b="1" i="0" u="sng" strike="noStrike" kern="0" cap="none" spc="0" normalizeH="0" baseline="0" noProof="0" dirty="0">
              <a:ln>
                <a:noFill/>
              </a:ln>
              <a:solidFill>
                <a:srgbClr val="000000"/>
              </a:solidFill>
              <a:effectLst/>
              <a:uLnTx/>
              <a:uFillTx/>
              <a:latin typeface="Trebuchet MS" panose="020B0603020202020204" pitchFamily="34" charset="0"/>
            </a:endParaRPr>
          </a:p>
          <a:p>
            <a:pPr marL="0" indent="0">
              <a:buNone/>
              <a:defRPr/>
            </a:pPr>
            <a:r>
              <a:rPr lang="en-US" altLang="en-US" sz="2400" b="1" u="sng" kern="0" dirty="0">
                <a:solidFill>
                  <a:srgbClr val="000000"/>
                </a:solidFill>
                <a:latin typeface="Trebuchet MS" panose="020B0603020202020204" pitchFamily="34" charset="0"/>
              </a:rPr>
              <a:t>Principles mandated by IRDA regulations</a:t>
            </a:r>
          </a:p>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altLang="en-US" sz="2400" b="1" i="0" u="sng" strike="noStrike" kern="0" cap="none" spc="0" normalizeH="0" baseline="0" noProof="0" dirty="0">
              <a:ln>
                <a:noFill/>
              </a:ln>
              <a:solidFill>
                <a:srgbClr val="000000"/>
              </a:solidFill>
              <a:effectLst/>
              <a:uLnTx/>
              <a:uFillTx/>
              <a:latin typeface="Trebuchet MS" panose="020B0603020202020204" pitchFamily="34" charset="0"/>
            </a:endParaRPr>
          </a:p>
          <a:p>
            <a:pPr>
              <a:buFont typeface="Wingdings" panose="05000000000000000000" pitchFamily="2" charset="2"/>
              <a:buChar char="Ø"/>
            </a:pPr>
            <a:r>
              <a:rPr lang="en-US" altLang="en-US" sz="2400" b="1" kern="0" dirty="0">
                <a:solidFill>
                  <a:srgbClr val="000000"/>
                </a:solidFill>
                <a:latin typeface="Trebuchet MS" panose="020B0603020202020204" pitchFamily="34" charset="0"/>
              </a:rPr>
              <a:t>Safety:</a:t>
            </a:r>
          </a:p>
          <a:p>
            <a:pPr marL="685800" lvl="1">
              <a:spcBef>
                <a:spcPct val="0"/>
              </a:spcBef>
              <a:buFont typeface="Wingdings" panose="05000000000000000000" pitchFamily="2" charset="2"/>
              <a:buChar char="Ø"/>
            </a:pPr>
            <a:r>
              <a:rPr lang="en-US" altLang="en-US" sz="2400" kern="0" dirty="0">
                <a:solidFill>
                  <a:srgbClr val="000000"/>
                </a:solidFill>
                <a:latin typeface="Trebuchet MS" panose="020B0603020202020204" pitchFamily="34" charset="0"/>
              </a:rPr>
              <a:t>Prioritize investments in stable assets. Avoid high-risk speculative trades. Ensure investments are in line with IRDAI’s diversification and exposure limits.</a:t>
            </a:r>
          </a:p>
          <a:p>
            <a:pPr marL="400050" lvl="1" indent="0">
              <a:spcBef>
                <a:spcPct val="0"/>
              </a:spcBef>
              <a:buNone/>
            </a:pPr>
            <a:endParaRPr lang="en-US" altLang="en-US" sz="2400" kern="0" dirty="0">
              <a:solidFill>
                <a:srgbClr val="000000"/>
              </a:solidFill>
              <a:latin typeface="Trebuchet MS" panose="020B0603020202020204" pitchFamily="34" charset="0"/>
            </a:endParaRPr>
          </a:p>
          <a:p>
            <a:pPr marL="342900" marR="0" lvl="1" indent="-342900">
              <a:lnSpc>
                <a:spcPct val="100000"/>
              </a:lnSpc>
              <a:buClrTx/>
              <a:buSzTx/>
              <a:buFont typeface="Wingdings" panose="05000000000000000000" pitchFamily="2" charset="2"/>
              <a:buChar char="Ø"/>
              <a:tabLst/>
              <a:defRPr/>
            </a:pPr>
            <a:r>
              <a:rPr lang="en-US" altLang="en-US" sz="2400" b="1" kern="0" dirty="0">
                <a:solidFill>
                  <a:srgbClr val="000000"/>
                </a:solidFill>
                <a:latin typeface="Trebuchet MS" panose="020B0603020202020204" pitchFamily="34" charset="0"/>
              </a:rPr>
              <a:t>Diversification:</a:t>
            </a:r>
          </a:p>
          <a:p>
            <a:pPr marL="685800" marR="0" lvl="1">
              <a:lnSpc>
                <a:spcPct val="100000"/>
              </a:lnSpc>
              <a:spcBef>
                <a:spcPct val="0"/>
              </a:spcBef>
              <a:buClrTx/>
              <a:buSzTx/>
              <a:buFont typeface="Wingdings" panose="05000000000000000000" pitchFamily="2" charset="2"/>
              <a:buChar char="Ø"/>
              <a:tabLst/>
              <a:defRPr/>
            </a:pPr>
            <a:r>
              <a:rPr lang="en-US" altLang="en-US" sz="2400" kern="0" dirty="0">
                <a:solidFill>
                  <a:srgbClr val="000000"/>
                </a:solidFill>
                <a:latin typeface="Trebuchet MS" panose="020B0603020202020204" pitchFamily="34" charset="0"/>
              </a:rPr>
              <a:t>Maintain a diversified equity portfolio across sectors, companies, and asset classes to reduce concentration risk.</a:t>
            </a:r>
          </a:p>
          <a:p>
            <a:pPr marL="685800" marR="0" lvl="1">
              <a:lnSpc>
                <a:spcPct val="100000"/>
              </a:lnSpc>
              <a:spcBef>
                <a:spcPct val="0"/>
              </a:spcBef>
              <a:buClrTx/>
              <a:buSzTx/>
              <a:buFont typeface="Wingdings" panose="05000000000000000000" pitchFamily="2" charset="2"/>
              <a:buChar char="Ø"/>
              <a:tabLst/>
              <a:defRPr/>
            </a:pPr>
            <a:r>
              <a:rPr lang="en-US" altLang="en-US" sz="2400" kern="0" dirty="0">
                <a:solidFill>
                  <a:srgbClr val="000000"/>
                </a:solidFill>
                <a:latin typeface="Trebuchet MS" panose="020B0603020202020204" pitchFamily="34" charset="0"/>
              </a:rPr>
              <a:t>Limit sectoral exposure and individual stock exposure as per investment guidelines.</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endParaRPr>
          </a:p>
        </p:txBody>
      </p:sp>
      <p:sp>
        <p:nvSpPr>
          <p:cNvPr id="5" name="Footer Placeholder 4">
            <a:extLst>
              <a:ext uri="{FF2B5EF4-FFF2-40B4-BE49-F238E27FC236}">
                <a16:creationId xmlns:a16="http://schemas.microsoft.com/office/drawing/2014/main" id="{BD50B8CF-97FD-CDD8-B86D-7E612C85F5AA}"/>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Tree>
    <p:extLst>
      <p:ext uri="{BB962C8B-B14F-4D97-AF65-F5344CB8AC3E}">
        <p14:creationId xmlns:p14="http://schemas.microsoft.com/office/powerpoint/2010/main" val="1919472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B2257304-F9D0-6C35-A471-04045728287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66E65FCA-CAED-F4C0-F059-0DFFAD28026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37D6372A-EE64-CB6E-47EF-17CC03E9AE3A}"/>
              </a:ext>
            </a:extLst>
          </p:cNvPr>
          <p:cNvSpPr txBox="1">
            <a:spLocks noChangeArrowheads="1"/>
          </p:cNvSpPr>
          <p:nvPr/>
        </p:nvSpPr>
        <p:spPr>
          <a:xfrm>
            <a:off x="1954472" y="463109"/>
            <a:ext cx="8561127"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N" sz="3200" b="0" i="0" u="none" strike="noStrike" kern="0" cap="none" spc="0" normalizeH="0" baseline="0" noProof="0" dirty="0">
                <a:ln>
                  <a:noFill/>
                </a:ln>
                <a:solidFill>
                  <a:srgbClr val="000000"/>
                </a:solidFill>
                <a:effectLst/>
                <a:uLnTx/>
                <a:uFillTx/>
                <a:latin typeface="Arial"/>
                <a:ea typeface="+mj-ea"/>
                <a:cs typeface="+mj-cs"/>
              </a:rPr>
              <a:t>Impacts due to change in investment strategy</a:t>
            </a:r>
            <a:endParaRPr kumimoji="0" lang="en-US" altLang="en-US" sz="3200" b="0"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934EAF87-FFD9-2319-0F24-1BA174A5DF7E}"/>
              </a:ext>
            </a:extLst>
          </p:cNvPr>
          <p:cNvSpPr txBox="1">
            <a:spLocks noChangeArrowheads="1"/>
          </p:cNvSpPr>
          <p:nvPr/>
        </p:nvSpPr>
        <p:spPr>
          <a:xfrm>
            <a:off x="1954473" y="1219200"/>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altLang="en-US" sz="2400" b="1" i="0" u="sng" strike="noStrike" kern="0" cap="none" spc="0" normalizeH="0" baseline="0" noProof="0" dirty="0">
              <a:ln>
                <a:noFill/>
              </a:ln>
              <a:solidFill>
                <a:srgbClr val="000000"/>
              </a:solidFill>
              <a:effectLst/>
              <a:uLnTx/>
              <a:uFillTx/>
              <a:latin typeface="Trebuchet MS" panose="020B0603020202020204" pitchFamily="34" charset="0"/>
            </a:endParaRPr>
          </a:p>
          <a:p>
            <a:pPr marL="0" indent="0">
              <a:buNone/>
              <a:defRPr/>
            </a:pPr>
            <a:r>
              <a:rPr lang="en-US" altLang="en-US" sz="2400" b="1" u="sng" kern="0" dirty="0">
                <a:solidFill>
                  <a:srgbClr val="000000"/>
                </a:solidFill>
                <a:latin typeface="Trebuchet MS" panose="020B0603020202020204" pitchFamily="34" charset="0"/>
              </a:rPr>
              <a:t>Principles mandated by IRDA regulations</a:t>
            </a:r>
          </a:p>
          <a:p>
            <a:pPr marL="342900" lvl="1" indent="-342900">
              <a:buFont typeface="Wingdings" panose="05000000000000000000" pitchFamily="2" charset="2"/>
              <a:buChar char="Ø"/>
            </a:pPr>
            <a:endParaRPr lang="en-US" altLang="en-US" sz="2400" b="1" kern="0" dirty="0">
              <a:solidFill>
                <a:srgbClr val="000000"/>
              </a:solidFill>
              <a:latin typeface="Trebuchet MS" panose="020B0603020202020204" pitchFamily="34" charset="0"/>
            </a:endParaRPr>
          </a:p>
          <a:p>
            <a:pPr marL="342900" lvl="1" indent="-342900">
              <a:buFont typeface="Wingdings" panose="05000000000000000000" pitchFamily="2" charset="2"/>
              <a:buChar char="Ø"/>
            </a:pPr>
            <a:r>
              <a:rPr lang="en-US" altLang="en-US" sz="2400" b="1" kern="0" dirty="0">
                <a:solidFill>
                  <a:srgbClr val="000000"/>
                </a:solidFill>
                <a:latin typeface="Trebuchet MS" panose="020B0603020202020204" pitchFamily="34" charset="0"/>
              </a:rPr>
              <a:t>Liquidity and Risk Management:</a:t>
            </a:r>
          </a:p>
          <a:p>
            <a:pPr marL="685800" lvl="1">
              <a:spcBef>
                <a:spcPct val="0"/>
              </a:spcBef>
              <a:buFont typeface="Wingdings" panose="05000000000000000000" pitchFamily="2" charset="2"/>
              <a:buChar char="Ø"/>
            </a:pPr>
            <a:r>
              <a:rPr lang="en-US" altLang="en-US" sz="2400" kern="0" dirty="0">
                <a:solidFill>
                  <a:srgbClr val="000000"/>
                </a:solidFill>
                <a:latin typeface="Trebuchet MS" panose="020B0603020202020204" pitchFamily="34" charset="0"/>
              </a:rPr>
              <a:t>Ensure that investments are liquid enough to meet any short-term obligations, especially during market downturns.</a:t>
            </a:r>
          </a:p>
          <a:p>
            <a:pPr marL="685800" lvl="1">
              <a:spcBef>
                <a:spcPct val="0"/>
              </a:spcBef>
              <a:buFont typeface="Wingdings" panose="05000000000000000000" pitchFamily="2" charset="2"/>
              <a:buChar char="Ø"/>
            </a:pPr>
            <a:r>
              <a:rPr lang="en-US" altLang="en-US" sz="2400" kern="0" dirty="0">
                <a:solidFill>
                  <a:srgbClr val="000000"/>
                </a:solidFill>
                <a:latin typeface="Trebuchet MS" panose="020B0603020202020204" pitchFamily="34" charset="0"/>
              </a:rPr>
              <a:t>Avoid speculative positions that lack market liquidity.</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endParaRPr>
          </a:p>
        </p:txBody>
      </p:sp>
      <p:sp>
        <p:nvSpPr>
          <p:cNvPr id="5" name="Footer Placeholder 4">
            <a:extLst>
              <a:ext uri="{FF2B5EF4-FFF2-40B4-BE49-F238E27FC236}">
                <a16:creationId xmlns:a16="http://schemas.microsoft.com/office/drawing/2014/main" id="{5765EEC0-467F-E3AB-48C6-34829FA3BD4C}"/>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Tree>
    <p:extLst>
      <p:ext uri="{BB962C8B-B14F-4D97-AF65-F5344CB8AC3E}">
        <p14:creationId xmlns:p14="http://schemas.microsoft.com/office/powerpoint/2010/main" val="37838854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09F186E4-37E4-5393-381D-E10970B4E8F6}"/>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82CC6D6-44BC-6279-0967-D2C5CEF3872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2AE60D3E-BF4C-3619-A25A-4EE60139025F}"/>
              </a:ext>
            </a:extLst>
          </p:cNvPr>
          <p:cNvSpPr txBox="1">
            <a:spLocks noChangeArrowheads="1"/>
          </p:cNvSpPr>
          <p:nvPr/>
        </p:nvSpPr>
        <p:spPr>
          <a:xfrm>
            <a:off x="1954472" y="463109"/>
            <a:ext cx="8561127"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N" sz="3200" b="0" i="0" u="none" strike="noStrike" kern="0" cap="none" spc="0" normalizeH="0" baseline="0" noProof="0" dirty="0">
                <a:ln>
                  <a:noFill/>
                </a:ln>
                <a:solidFill>
                  <a:srgbClr val="000000"/>
                </a:solidFill>
                <a:effectLst/>
                <a:uLnTx/>
                <a:uFillTx/>
                <a:latin typeface="Arial"/>
                <a:ea typeface="+mj-ea"/>
                <a:cs typeface="+mj-cs"/>
              </a:rPr>
              <a:t>Impacts due to change in investment strategy</a:t>
            </a:r>
            <a:endParaRPr kumimoji="0" lang="en-US" altLang="en-US" sz="3200" b="0"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DB97B34F-AEC8-D17E-D182-5A4159263EA0}"/>
              </a:ext>
            </a:extLst>
          </p:cNvPr>
          <p:cNvSpPr txBox="1">
            <a:spLocks noChangeArrowheads="1"/>
          </p:cNvSpPr>
          <p:nvPr/>
        </p:nvSpPr>
        <p:spPr>
          <a:xfrm>
            <a:off x="1954472" y="714680"/>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altLang="en-US" sz="2300" b="1" i="0" u="sng" strike="noStrike" kern="0" cap="none" spc="0" normalizeH="0" baseline="0" noProof="0" dirty="0">
              <a:ln>
                <a:noFill/>
              </a:ln>
              <a:solidFill>
                <a:srgbClr val="000000"/>
              </a:solidFill>
              <a:effectLst/>
              <a:uLnTx/>
              <a:uFillTx/>
              <a:latin typeface="Trebuchet MS" panose="020B0603020202020204" pitchFamily="34" charset="0"/>
            </a:endParaRPr>
          </a:p>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en-US" sz="2300" b="1" i="0" u="sng" strike="noStrike" kern="0" cap="none" spc="0" normalizeH="0" baseline="0" noProof="0" dirty="0">
                <a:ln>
                  <a:noFill/>
                </a:ln>
                <a:solidFill>
                  <a:srgbClr val="000000"/>
                </a:solidFill>
                <a:effectLst/>
                <a:uLnTx/>
                <a:uFillTx/>
                <a:latin typeface="Trebuchet MS" panose="020B0603020202020204" pitchFamily="34" charset="0"/>
              </a:rPr>
              <a:t>Principles mandated by IRDA regulations</a:t>
            </a:r>
          </a:p>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altLang="en-US" sz="2300" b="1" i="0" u="sng" strike="noStrike" kern="0" cap="none" spc="0" normalizeH="0" baseline="0" noProof="0" dirty="0">
              <a:ln>
                <a:noFill/>
              </a:ln>
              <a:solidFill>
                <a:srgbClr val="000000"/>
              </a:solidFill>
              <a:effectLst/>
              <a:uLnTx/>
              <a:uFillTx/>
              <a:latin typeface="Trebuchet MS" panose="020B0603020202020204" pitchFamily="34" charset="0"/>
            </a:endParaRPr>
          </a:p>
          <a:p>
            <a:pPr>
              <a:buFont typeface="Wingdings" panose="05000000000000000000" pitchFamily="2" charset="2"/>
              <a:buChar char="Ø"/>
              <a:defRPr/>
            </a:pPr>
            <a:r>
              <a:rPr lang="en-US" altLang="en-US" sz="2300" b="1" kern="0" dirty="0">
                <a:solidFill>
                  <a:srgbClr val="000000"/>
                </a:solidFill>
                <a:latin typeface="Trebuchet MS" panose="020B0603020202020204" pitchFamily="34" charset="0"/>
              </a:rPr>
              <a:t>Compliance with Dividend Distribution Norms:</a:t>
            </a:r>
          </a:p>
          <a:p>
            <a:pPr marL="685800" marR="0" lvl="1">
              <a:lnSpc>
                <a:spcPct val="100000"/>
              </a:lnSpc>
              <a:spcBef>
                <a:spcPct val="0"/>
              </a:spcBef>
              <a:buClrTx/>
              <a:buSzTx/>
              <a:buFont typeface="Wingdings" panose="05000000000000000000" pitchFamily="2" charset="2"/>
              <a:buChar char="Ø"/>
              <a:tabLst/>
              <a:defRPr/>
            </a:pPr>
            <a:r>
              <a:rPr lang="en-US" altLang="en-US" sz="2300" kern="0" dirty="0">
                <a:solidFill>
                  <a:srgbClr val="000000"/>
                </a:solidFill>
                <a:latin typeface="Trebuchet MS" panose="020B0603020202020204" pitchFamily="34" charset="0"/>
              </a:rPr>
              <a:t>For equity investments to qualify as approved investments, ensure that they meet IRDA’s dividend distribution criteria.</a:t>
            </a:r>
          </a:p>
          <a:p>
            <a:pPr marL="685800" marR="0" lvl="1">
              <a:lnSpc>
                <a:spcPct val="100000"/>
              </a:lnSpc>
              <a:spcBef>
                <a:spcPct val="0"/>
              </a:spcBef>
              <a:buClrTx/>
              <a:buSzTx/>
              <a:buFont typeface="Wingdings" panose="05000000000000000000" pitchFamily="2" charset="2"/>
              <a:buChar char="Ø"/>
              <a:tabLst/>
              <a:defRPr/>
            </a:pPr>
            <a:endParaRPr lang="en-US" altLang="en-US" sz="2300" kern="0" dirty="0">
              <a:solidFill>
                <a:srgbClr val="000000"/>
              </a:solidFill>
              <a:latin typeface="Trebuchet MS" panose="020B0603020202020204" pitchFamily="34" charset="0"/>
            </a:endParaRPr>
          </a:p>
          <a:p>
            <a:pPr marL="342900" lvl="1" indent="-342900">
              <a:buFont typeface="Wingdings" panose="05000000000000000000" pitchFamily="2" charset="2"/>
              <a:buChar char="Ø"/>
              <a:defRPr/>
            </a:pPr>
            <a:r>
              <a:rPr lang="en-US" altLang="en-US" sz="2300" b="1" kern="0" dirty="0">
                <a:solidFill>
                  <a:srgbClr val="000000"/>
                </a:solidFill>
                <a:latin typeface="Trebuchet MS" panose="020B0603020202020204" pitchFamily="34" charset="0"/>
              </a:rPr>
              <a:t>Long-Term Focus:</a:t>
            </a:r>
          </a:p>
          <a:p>
            <a:pPr marL="685800" lvl="1">
              <a:spcBef>
                <a:spcPct val="0"/>
              </a:spcBef>
              <a:buFont typeface="Wingdings" panose="05000000000000000000" pitchFamily="2" charset="2"/>
              <a:buChar char="Ø"/>
              <a:defRPr/>
            </a:pPr>
            <a:r>
              <a:rPr lang="en-US" altLang="en-US" sz="2300" kern="0" dirty="0">
                <a:solidFill>
                  <a:srgbClr val="000000"/>
                </a:solidFill>
                <a:latin typeface="Trebuchet MS" panose="020B0603020202020204" pitchFamily="34" charset="0"/>
              </a:rPr>
              <a:t>Take a buy-and-hold strategy rather than engaging in frequent trading based on short-term market movements.</a:t>
            </a:r>
          </a:p>
          <a:p>
            <a:pPr marL="685800" lvl="1">
              <a:spcBef>
                <a:spcPct val="0"/>
              </a:spcBef>
              <a:buFont typeface="Wingdings" panose="05000000000000000000" pitchFamily="2" charset="2"/>
              <a:buChar char="Ø"/>
              <a:defRPr/>
            </a:pPr>
            <a:endParaRPr lang="en-US" altLang="en-US" sz="2300" kern="0" dirty="0">
              <a:solidFill>
                <a:srgbClr val="000000"/>
              </a:solidFill>
              <a:latin typeface="Trebuchet MS" panose="020B0603020202020204" pitchFamily="34" charset="0"/>
            </a:endParaRPr>
          </a:p>
          <a:p>
            <a:pPr marL="342900" marR="0" lvl="1" indent="-342900">
              <a:lnSpc>
                <a:spcPct val="100000"/>
              </a:lnSpc>
              <a:buClrTx/>
              <a:buSzTx/>
              <a:buFont typeface="Wingdings" panose="05000000000000000000" pitchFamily="2" charset="2"/>
              <a:buChar char="Ø"/>
              <a:tabLst/>
              <a:defRPr/>
            </a:pPr>
            <a:r>
              <a:rPr lang="en-US" altLang="en-US" sz="2300" b="1" kern="0" dirty="0">
                <a:solidFill>
                  <a:srgbClr val="000000"/>
                </a:solidFill>
                <a:latin typeface="Trebuchet MS" panose="020B0603020202020204" pitchFamily="34" charset="0"/>
              </a:rPr>
              <a:t>Regular Monitoring and Review:</a:t>
            </a:r>
          </a:p>
          <a:p>
            <a:pPr marL="685800" marR="0" lvl="1">
              <a:lnSpc>
                <a:spcPct val="100000"/>
              </a:lnSpc>
              <a:spcBef>
                <a:spcPct val="0"/>
              </a:spcBef>
              <a:buClrTx/>
              <a:buSzTx/>
              <a:buFont typeface="Wingdings" panose="05000000000000000000" pitchFamily="2" charset="2"/>
              <a:buChar char="Ø"/>
              <a:tabLst/>
              <a:defRPr/>
            </a:pPr>
            <a:r>
              <a:rPr lang="en-US" altLang="en-US" sz="2300" kern="0" dirty="0">
                <a:solidFill>
                  <a:srgbClr val="000000"/>
                </a:solidFill>
                <a:latin typeface="Trebuchet MS" panose="020B0603020202020204" pitchFamily="34" charset="0"/>
              </a:rPr>
              <a:t>Continuously monitor the portfolio to ensure it aligns with IRDA’s exposure and prudential norms, and make adjustments as necessary to maintain compliance.</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altLang="en-US" sz="2300" b="0" i="0" u="none" strike="noStrike" kern="0" cap="none" spc="0" normalizeH="0" baseline="0" noProof="0" dirty="0">
              <a:ln>
                <a:noFill/>
              </a:ln>
              <a:solidFill>
                <a:srgbClr val="000000"/>
              </a:solidFill>
              <a:effectLst/>
              <a:uLnTx/>
              <a:uFillTx/>
              <a:latin typeface="Trebuchet MS" panose="020B0603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altLang="en-US" sz="2300" b="0" i="0" u="none" strike="noStrike" kern="0" cap="none" spc="0" normalizeH="0" baseline="0" noProof="0" dirty="0">
              <a:ln>
                <a:noFill/>
              </a:ln>
              <a:solidFill>
                <a:srgbClr val="000000"/>
              </a:solidFill>
              <a:effectLst/>
              <a:uLnTx/>
              <a:uFillTx/>
              <a:latin typeface="Trebuchet MS" panose="020B0603020202020204" pitchFamily="34" charset="0"/>
            </a:endParaRPr>
          </a:p>
        </p:txBody>
      </p:sp>
      <p:sp>
        <p:nvSpPr>
          <p:cNvPr id="5" name="Footer Placeholder 4">
            <a:extLst>
              <a:ext uri="{FF2B5EF4-FFF2-40B4-BE49-F238E27FC236}">
                <a16:creationId xmlns:a16="http://schemas.microsoft.com/office/drawing/2014/main" id="{E81D631C-03FC-61A0-3701-A69B6302481C}"/>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Tree>
    <p:extLst>
      <p:ext uri="{BB962C8B-B14F-4D97-AF65-F5344CB8AC3E}">
        <p14:creationId xmlns:p14="http://schemas.microsoft.com/office/powerpoint/2010/main" val="20718422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78D80EE8-168B-E370-0B00-76A3008440DB}"/>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578DA191-A002-8CDE-96F2-B9C0DF4A6C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5844CDC5-01A3-BBFC-50BE-02637806CD52}"/>
              </a:ext>
            </a:extLst>
          </p:cNvPr>
          <p:cNvSpPr txBox="1">
            <a:spLocks noChangeArrowheads="1"/>
          </p:cNvSpPr>
          <p:nvPr/>
        </p:nvSpPr>
        <p:spPr>
          <a:xfrm>
            <a:off x="1954472" y="463109"/>
            <a:ext cx="8561127"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N" sz="3200" b="0" i="0" u="none" strike="noStrike" kern="0" cap="none" spc="0" normalizeH="0" baseline="0" noProof="0" dirty="0">
                <a:ln>
                  <a:noFill/>
                </a:ln>
                <a:solidFill>
                  <a:srgbClr val="000000"/>
                </a:solidFill>
                <a:effectLst/>
                <a:uLnTx/>
                <a:uFillTx/>
                <a:latin typeface="Arial"/>
                <a:ea typeface="+mj-ea"/>
                <a:cs typeface="+mj-cs"/>
              </a:rPr>
              <a:t>Impacts due to change in investment strategy</a:t>
            </a:r>
            <a:endParaRPr kumimoji="0" lang="en-US" altLang="en-US" sz="3200" b="0"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A723D91F-C372-CB47-31F9-FBB161B3864E}"/>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IN" altLang="en-US" sz="2400" b="1" u="sng" kern="0" dirty="0">
                <a:solidFill>
                  <a:srgbClr val="000000"/>
                </a:solidFill>
                <a:latin typeface="Trebuchet MS" panose="020B0603020202020204" pitchFamily="34" charset="0"/>
              </a:rPr>
              <a:t>Key impacts in short term</a:t>
            </a:r>
            <a:endParaRPr kumimoji="0" lang="en-IN" altLang="en-US" sz="2400" b="1" i="0" u="sng" strike="noStrike" kern="0" cap="none" spc="0" normalizeH="0" baseline="0" noProof="0" dirty="0">
              <a:ln>
                <a:noFill/>
              </a:ln>
              <a:solidFill>
                <a:srgbClr val="000000"/>
              </a:solidFill>
              <a:effectLst/>
              <a:uLnTx/>
              <a:uFillTx/>
              <a:latin typeface="Trebuchet MS" panose="020B0603020202020204" pitchFamily="34" charset="0"/>
            </a:endParaRPr>
          </a:p>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r>
              <a:rPr lang="en-IN" altLang="en-US" sz="2400" b="1" kern="0" dirty="0">
                <a:solidFill>
                  <a:srgbClr val="000000"/>
                </a:solidFill>
                <a:latin typeface="Trebuchet MS" panose="020B0603020202020204" pitchFamily="34" charset="0"/>
              </a:rPr>
              <a:t>Impact on rate of return</a:t>
            </a:r>
            <a:endParaRPr kumimoji="0" lang="en-IN" altLang="en-US" sz="2400" b="1" i="0" u="none" strike="noStrike" kern="0" cap="none" spc="0" normalizeH="0" baseline="0" noProof="0" dirty="0">
              <a:ln>
                <a:noFill/>
              </a:ln>
              <a:solidFill>
                <a:srgbClr val="000000"/>
              </a:solidFill>
              <a:effectLst/>
              <a:uLnTx/>
              <a:uFillTx/>
              <a:latin typeface="Trebuchet MS" panose="020B0603020202020204" pitchFamily="34" charset="0"/>
            </a:endParaRPr>
          </a:p>
          <a:p>
            <a:pPr marL="742950" marR="0" lvl="1"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r>
              <a:rPr lang="en-IN" altLang="en-US" sz="2400" kern="0" dirty="0">
                <a:solidFill>
                  <a:srgbClr val="000000"/>
                </a:solidFill>
                <a:latin typeface="Trebuchet MS" panose="020B0603020202020204" pitchFamily="34" charset="0"/>
              </a:rPr>
              <a:t>May lead to reduced rate of return.</a:t>
            </a:r>
            <a:endParaRPr kumimoji="0" lang="en-IN" altLang="en-US" sz="2400" b="0" i="0" u="none" strike="noStrike" kern="0" cap="none" spc="0" normalizeH="0" baseline="0" noProof="0" dirty="0">
              <a:ln>
                <a:noFill/>
              </a:ln>
              <a:solidFill>
                <a:srgbClr val="000000"/>
              </a:solidFill>
              <a:effectLst/>
              <a:uLnTx/>
              <a:uFillTx/>
              <a:latin typeface="Trebuchet MS" panose="020B0603020202020204" pitchFamily="34" charset="0"/>
            </a:endParaRPr>
          </a:p>
          <a:p>
            <a:pPr marL="742950" marR="0" lvl="1"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r>
              <a:rPr lang="en-IN" altLang="en-US" sz="2400" kern="0" dirty="0">
                <a:solidFill>
                  <a:srgbClr val="000000"/>
                </a:solidFill>
                <a:latin typeface="Trebuchet MS" panose="020B0603020202020204" pitchFamily="34" charset="0"/>
              </a:rPr>
              <a:t>Need to analyse impact on guarantees given to policyholders and profitability.</a:t>
            </a:r>
            <a:endParaRPr kumimoji="0" lang="en-IN" altLang="en-US" sz="2400" b="0" i="0" u="none" strike="noStrike" kern="0" cap="none" spc="0" normalizeH="0" baseline="0" noProof="0" dirty="0">
              <a:ln>
                <a:noFill/>
              </a:ln>
              <a:solidFill>
                <a:srgbClr val="000000"/>
              </a:solidFill>
              <a:effectLst/>
              <a:uLnTx/>
              <a:uFillTx/>
              <a:latin typeface="Trebuchet MS" panose="020B0603020202020204" pitchFamily="34" charset="0"/>
            </a:endParaRPr>
          </a:p>
          <a:p>
            <a:pPr marL="742950" marR="0" lvl="1"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r>
              <a:rPr lang="en-IN" altLang="en-US" sz="2400" kern="0" dirty="0">
                <a:solidFill>
                  <a:srgbClr val="000000"/>
                </a:solidFill>
                <a:latin typeface="Trebuchet MS" panose="020B0603020202020204" pitchFamily="34" charset="0"/>
              </a:rPr>
              <a:t>If returns are impacted may need to reprice the product with lower guarantees.</a:t>
            </a:r>
            <a:endParaRPr kumimoji="0" lang="en-IN" altLang="en-US" sz="2400" b="0" i="0" u="none" strike="noStrike" kern="0" cap="none" spc="0" normalizeH="0" baseline="0" noProof="0" dirty="0">
              <a:ln>
                <a:noFill/>
              </a:ln>
              <a:solidFill>
                <a:srgbClr val="000000"/>
              </a:solidFill>
              <a:effectLst/>
              <a:uLnTx/>
              <a:uFillTx/>
              <a:latin typeface="Trebuchet MS" panose="020B0603020202020204" pitchFamily="34" charset="0"/>
            </a:endParaRPr>
          </a:p>
          <a:p>
            <a:pPr marL="457200" marR="0" lvl="1" indent="0" algn="l" defTabSz="914400" rtl="0" eaLnBrk="0" fontAlgn="base" latinLnBrk="0" hangingPunct="0">
              <a:lnSpc>
                <a:spcPct val="100000"/>
              </a:lnSpc>
              <a:spcBef>
                <a:spcPct val="20000"/>
              </a:spcBef>
              <a:spcAft>
                <a:spcPct val="0"/>
              </a:spcAft>
              <a:buClrTx/>
              <a:buSzTx/>
              <a:buNone/>
              <a:tabLst/>
              <a:defRPr/>
            </a:pPr>
            <a:endPar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endParaRPr>
          </a:p>
        </p:txBody>
      </p:sp>
      <p:sp>
        <p:nvSpPr>
          <p:cNvPr id="5" name="Footer Placeholder 4">
            <a:extLst>
              <a:ext uri="{FF2B5EF4-FFF2-40B4-BE49-F238E27FC236}">
                <a16:creationId xmlns:a16="http://schemas.microsoft.com/office/drawing/2014/main" id="{F2C20771-C169-0B6C-AE29-0E7A2DED9C1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Tree>
    <p:extLst>
      <p:ext uri="{BB962C8B-B14F-4D97-AF65-F5344CB8AC3E}">
        <p14:creationId xmlns:p14="http://schemas.microsoft.com/office/powerpoint/2010/main" val="40893014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219BF0CF-06AF-2836-0497-55B6B7FBF132}"/>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619A6C0E-3CFE-6284-AE77-93447EAF24D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29E2CF0F-5AC9-AC60-DC29-B15FD6A76032}"/>
              </a:ext>
            </a:extLst>
          </p:cNvPr>
          <p:cNvSpPr txBox="1">
            <a:spLocks noChangeArrowheads="1"/>
          </p:cNvSpPr>
          <p:nvPr/>
        </p:nvSpPr>
        <p:spPr>
          <a:xfrm>
            <a:off x="1954472" y="463109"/>
            <a:ext cx="8561127"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N" sz="3200" b="0" i="0" u="none" strike="noStrike" kern="0" cap="none" spc="0" normalizeH="0" baseline="0" noProof="0" dirty="0">
                <a:ln>
                  <a:noFill/>
                </a:ln>
                <a:solidFill>
                  <a:srgbClr val="000000"/>
                </a:solidFill>
                <a:effectLst/>
                <a:uLnTx/>
                <a:uFillTx/>
                <a:latin typeface="Arial"/>
                <a:ea typeface="+mj-ea"/>
                <a:cs typeface="+mj-cs"/>
              </a:rPr>
              <a:t>Impacts due to change in investment strategy</a:t>
            </a:r>
            <a:endParaRPr kumimoji="0" lang="en-US" altLang="en-US" sz="3200" b="0"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B47F8155-F840-5EE7-9EDB-BCFE6E8837F8}"/>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IN" altLang="en-US" sz="2400" b="1" u="sng" kern="0" dirty="0">
                <a:solidFill>
                  <a:srgbClr val="000000"/>
                </a:solidFill>
                <a:latin typeface="Trebuchet MS" panose="020B0603020202020204" pitchFamily="34" charset="0"/>
              </a:rPr>
              <a:t>Key impacts in short term</a:t>
            </a:r>
            <a:endParaRPr kumimoji="0" lang="en-IN" altLang="en-US" sz="2400" b="1" i="0" u="sng" strike="noStrike" kern="0" cap="none" spc="0" normalizeH="0" baseline="0" noProof="0" dirty="0">
              <a:ln>
                <a:noFill/>
              </a:ln>
              <a:solidFill>
                <a:srgbClr val="000000"/>
              </a:solidFill>
              <a:effectLst/>
              <a:uLnTx/>
              <a:uFillTx/>
              <a:latin typeface="Trebuchet MS" panose="020B0603020202020204" pitchFamily="34" charset="0"/>
            </a:endParaRPr>
          </a:p>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r>
              <a:rPr lang="en-IN" altLang="en-US" sz="2400" b="1" kern="0" dirty="0">
                <a:solidFill>
                  <a:srgbClr val="000000"/>
                </a:solidFill>
                <a:latin typeface="Trebuchet MS" panose="020B0603020202020204" pitchFamily="34" charset="0"/>
              </a:rPr>
              <a:t>Costs</a:t>
            </a:r>
            <a:r>
              <a:rPr kumimoji="0" lang="en-IN" altLang="en-US" sz="2400" b="1" i="0" u="none" strike="noStrike" kern="0" cap="none" spc="0" normalizeH="0" baseline="0" noProof="0" dirty="0">
                <a:ln>
                  <a:noFill/>
                </a:ln>
                <a:solidFill>
                  <a:srgbClr val="000000"/>
                </a:solidFill>
                <a:effectLst/>
                <a:uLnTx/>
                <a:uFillTx/>
                <a:latin typeface="Trebuchet MS" panose="020B0603020202020204" pitchFamily="34" charset="0"/>
              </a:rPr>
              <a:t> </a:t>
            </a:r>
            <a:endParaRPr kumimoji="0" lang="en-US" altLang="en-US" sz="2400" b="0" i="0" u="none" strike="noStrike" kern="1200" cap="none" spc="0" normalizeH="0" baseline="0" noProof="0" dirty="0">
              <a:ln>
                <a:noFill/>
              </a:ln>
              <a:solidFill>
                <a:srgbClr val="000000"/>
              </a:solidFill>
              <a:effectLst/>
              <a:uLnTx/>
              <a:uFillTx/>
              <a:latin typeface="Trebuchet MS" panose="020B0603020202020204" pitchFamily="34" charset="0"/>
            </a:endParaRPr>
          </a:p>
          <a:p>
            <a:pPr marL="742950" marR="0" lvl="1"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r>
              <a:rPr lang="en-US" altLang="en-US" sz="2400" kern="0" dirty="0">
                <a:solidFill>
                  <a:srgbClr val="000000"/>
                </a:solidFill>
                <a:latin typeface="Trebuchet MS" panose="020B0603020202020204" pitchFamily="34" charset="0"/>
              </a:rPr>
              <a:t>Decrease in dealing costs due to reduced equity trading.</a:t>
            </a:r>
          </a:p>
          <a:p>
            <a:pPr marL="742950" marR="0" lvl="1"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r>
              <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rPr>
              <a:t>Increase in cost as new strategy will require newly aligned systems and research in restructuring portfolio.</a:t>
            </a:r>
          </a:p>
          <a:p>
            <a:pPr marL="742950" marR="0" lvl="1"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r>
              <a:rPr lang="en-US" altLang="en-US" sz="2400" kern="0" dirty="0">
                <a:solidFill>
                  <a:srgbClr val="000000"/>
                </a:solidFill>
                <a:latin typeface="Trebuchet MS" panose="020B0603020202020204" pitchFamily="34" charset="0"/>
              </a:rPr>
              <a:t>Costs and taxes involved in churning the portfolio.</a:t>
            </a:r>
            <a:endParaRPr kumimoji="0" lang="en-US" altLang="en-US" sz="2400" b="0" i="0" u="none" strike="noStrike" cap="none" normalizeH="0" baseline="0" dirty="0">
              <a:ln>
                <a:noFill/>
              </a:ln>
              <a:solidFill>
                <a:schemeClr val="tx1"/>
              </a:solidFill>
              <a:effectLst/>
              <a:latin typeface="Trebuchet MS" panose="020B0603020202020204" pitchFamily="34" charset="0"/>
            </a:endParaRPr>
          </a:p>
          <a:p>
            <a:pPr lvl="1">
              <a:buFont typeface="Wingdings" panose="05000000000000000000" pitchFamily="2" charset="2"/>
              <a:buChar char="Ø"/>
            </a:pPr>
            <a:r>
              <a:rPr lang="en-US" altLang="en-US" sz="2400" kern="0" dirty="0">
                <a:solidFill>
                  <a:srgbClr val="000000"/>
                </a:solidFill>
                <a:latin typeface="Trebuchet MS" panose="020B0603020202020204" pitchFamily="34" charset="0"/>
              </a:rPr>
              <a:t>Portfolio restructuring involves trading costs, such as brokerage fees, taxes, and slippage costs.</a:t>
            </a:r>
          </a:p>
          <a:p>
            <a:pPr lvl="1">
              <a:buFont typeface="Wingdings" panose="05000000000000000000" pitchFamily="2" charset="2"/>
              <a:buChar char="Ø"/>
            </a:pPr>
            <a:r>
              <a:rPr lang="en-US" altLang="en-US" sz="2400" kern="0" dirty="0">
                <a:solidFill>
                  <a:srgbClr val="000000"/>
                </a:solidFill>
                <a:latin typeface="Trebuchet MS" panose="020B0603020202020204" pitchFamily="34" charset="0"/>
              </a:rPr>
              <a:t>Compliance documentation to align with IRDA norms requires administrative expense. </a:t>
            </a:r>
          </a:p>
          <a:p>
            <a:pPr marL="742950" marR="0" lvl="1"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endPar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endParaRPr>
          </a:p>
          <a:p>
            <a:pPr marL="457200" marR="0" lvl="1" indent="0" algn="l" defTabSz="914400" rtl="0" eaLnBrk="0" fontAlgn="base" latinLnBrk="0" hangingPunct="0">
              <a:lnSpc>
                <a:spcPct val="100000"/>
              </a:lnSpc>
              <a:spcBef>
                <a:spcPct val="20000"/>
              </a:spcBef>
              <a:spcAft>
                <a:spcPct val="0"/>
              </a:spcAft>
              <a:buClrTx/>
              <a:buSzTx/>
              <a:buNone/>
              <a:tabLst/>
              <a:defRPr/>
            </a:pPr>
            <a:endPar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endParaRPr>
          </a:p>
        </p:txBody>
      </p:sp>
      <p:sp>
        <p:nvSpPr>
          <p:cNvPr id="5" name="Footer Placeholder 4">
            <a:extLst>
              <a:ext uri="{FF2B5EF4-FFF2-40B4-BE49-F238E27FC236}">
                <a16:creationId xmlns:a16="http://schemas.microsoft.com/office/drawing/2014/main" id="{E4DE4751-1477-8260-E9DB-A15F16A0E56E}"/>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Tree>
    <p:extLst>
      <p:ext uri="{BB962C8B-B14F-4D97-AF65-F5344CB8AC3E}">
        <p14:creationId xmlns:p14="http://schemas.microsoft.com/office/powerpoint/2010/main" val="15164886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94E5577C-912C-4ED2-BDB9-1FAC25F70FD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0170AF75-BA6E-4F75-1D66-C49E38AD72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CEE9DC29-A389-0790-A926-DC2476B30739}"/>
              </a:ext>
            </a:extLst>
          </p:cNvPr>
          <p:cNvSpPr txBox="1">
            <a:spLocks noChangeArrowheads="1"/>
          </p:cNvSpPr>
          <p:nvPr/>
        </p:nvSpPr>
        <p:spPr>
          <a:xfrm>
            <a:off x="1954472" y="463109"/>
            <a:ext cx="8561127"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N" sz="3200" b="0" i="0" u="none" strike="noStrike" kern="0" cap="none" spc="0" normalizeH="0" baseline="0" noProof="0" dirty="0">
                <a:ln>
                  <a:noFill/>
                </a:ln>
                <a:solidFill>
                  <a:srgbClr val="000000"/>
                </a:solidFill>
                <a:effectLst/>
                <a:uLnTx/>
                <a:uFillTx/>
                <a:latin typeface="Arial"/>
                <a:ea typeface="+mj-ea"/>
                <a:cs typeface="+mj-cs"/>
              </a:rPr>
              <a:t>Impacts due to change in investment strategy</a:t>
            </a:r>
            <a:endParaRPr kumimoji="0" lang="en-US" altLang="en-US" sz="3200" b="0"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AE70DEE1-B2A1-A272-5116-ABBF0D90D694}"/>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IN" altLang="en-US" sz="2400" b="1" i="0" u="sng" strike="noStrike" kern="0" cap="none" spc="0" normalizeH="0" baseline="0" noProof="0" dirty="0">
                <a:ln>
                  <a:noFill/>
                </a:ln>
                <a:solidFill>
                  <a:srgbClr val="000000"/>
                </a:solidFill>
                <a:effectLst/>
                <a:uLnTx/>
                <a:uFillTx/>
                <a:latin typeface="Trebuchet MS" panose="020B0603020202020204" pitchFamily="34" charset="0"/>
              </a:rPr>
              <a:t>Key impacts in short term</a:t>
            </a:r>
          </a:p>
          <a:p>
            <a:pPr>
              <a:buFont typeface="Wingdings" panose="05000000000000000000" pitchFamily="2" charset="2"/>
              <a:buChar char="Ø"/>
            </a:pPr>
            <a:endParaRPr lang="en-US" altLang="en-US" sz="2400" b="1" kern="0" dirty="0">
              <a:solidFill>
                <a:srgbClr val="000000"/>
              </a:solidFill>
              <a:latin typeface="Trebuchet MS" panose="020B0603020202020204" pitchFamily="34" charset="0"/>
            </a:endParaRPr>
          </a:p>
          <a:p>
            <a:pPr>
              <a:buFont typeface="Wingdings" panose="05000000000000000000" pitchFamily="2" charset="2"/>
              <a:buChar char="Ø"/>
            </a:pPr>
            <a:r>
              <a:rPr lang="en-US" altLang="en-US" sz="2400" b="1" kern="0" dirty="0">
                <a:solidFill>
                  <a:srgbClr val="000000"/>
                </a:solidFill>
                <a:latin typeface="Trebuchet MS" panose="020B0603020202020204" pitchFamily="34" charset="0"/>
              </a:rPr>
              <a:t>Regulatory Compliance Adjustments:</a:t>
            </a:r>
          </a:p>
          <a:p>
            <a:pPr lvl="1">
              <a:buFont typeface="Wingdings" panose="05000000000000000000" pitchFamily="2" charset="2"/>
              <a:buChar char="Ø"/>
            </a:pPr>
            <a:r>
              <a:rPr lang="en-US" altLang="en-US" sz="2400" kern="0" dirty="0">
                <a:solidFill>
                  <a:srgbClr val="000000"/>
                </a:solidFill>
                <a:latin typeface="Trebuchet MS" panose="020B0603020202020204" pitchFamily="34" charset="0"/>
              </a:rPr>
              <a:t>IRDA requires equity investments to meet dividend distribution norms (Regulation 3(a)(5)).Investments must qualify as "approved investments" to avoid higher solvency margin requirements under the IRDAI (Investment) Regulations, 2016.</a:t>
            </a:r>
          </a:p>
          <a:p>
            <a:pPr marL="742950" marR="0" lvl="1"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endPar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endParaRPr>
          </a:p>
          <a:p>
            <a:pPr marL="342900" lvl="1" indent="-342900">
              <a:buFont typeface="Wingdings" panose="05000000000000000000" pitchFamily="2" charset="2"/>
              <a:buChar char="Ø"/>
            </a:pPr>
            <a:r>
              <a:rPr lang="en-US" altLang="en-US" sz="2400" b="1" kern="0" dirty="0">
                <a:solidFill>
                  <a:srgbClr val="000000"/>
                </a:solidFill>
                <a:latin typeface="Trebuchet MS" panose="020B0603020202020204" pitchFamily="34" charset="0"/>
              </a:rPr>
              <a:t>Impact on Liquidity:</a:t>
            </a:r>
          </a:p>
          <a:p>
            <a:pPr marL="742950" marR="0" lvl="1"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r>
              <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rPr>
              <a:t>Reduced liquidity initially as funds are tied up in long-term investments.</a:t>
            </a:r>
          </a:p>
          <a:p>
            <a:pPr marL="457200" marR="0" lvl="1" indent="0" algn="l" defTabSz="914400" rtl="0" eaLnBrk="0" fontAlgn="base" latinLnBrk="0" hangingPunct="0">
              <a:lnSpc>
                <a:spcPct val="100000"/>
              </a:lnSpc>
              <a:spcBef>
                <a:spcPct val="20000"/>
              </a:spcBef>
              <a:spcAft>
                <a:spcPct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endParaRPr>
          </a:p>
        </p:txBody>
      </p:sp>
      <p:sp>
        <p:nvSpPr>
          <p:cNvPr id="5" name="Footer Placeholder 4">
            <a:extLst>
              <a:ext uri="{FF2B5EF4-FFF2-40B4-BE49-F238E27FC236}">
                <a16:creationId xmlns:a16="http://schemas.microsoft.com/office/drawing/2014/main" id="{01D5021A-C06A-E49F-119E-C6AA51B35D95}"/>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Tree>
    <p:extLst>
      <p:ext uri="{BB962C8B-B14F-4D97-AF65-F5344CB8AC3E}">
        <p14:creationId xmlns:p14="http://schemas.microsoft.com/office/powerpoint/2010/main" val="3230543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2">
            <a:extLst>
              <a:ext uri="{FF2B5EF4-FFF2-40B4-BE49-F238E27FC236}">
                <a16:creationId xmlns:a16="http://schemas.microsoft.com/office/drawing/2014/main" id="{21674828-A1CD-D2D9-4C4D-370CDB0D2EBF}"/>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Case Study: </a:t>
            </a:r>
            <a:r>
              <a:rPr kumimoji="0" lang="en-IN" sz="3600" b="0" i="0" u="none" strike="noStrike" cap="none" normalizeH="0" baseline="0" dirty="0">
                <a:ln>
                  <a:noFill/>
                </a:ln>
                <a:solidFill>
                  <a:schemeClr val="tx1"/>
                </a:solidFill>
                <a:effectLst/>
                <a:latin typeface="Arial" pitchFamily="34" charset="0"/>
              </a:rPr>
              <a:t>Questions</a:t>
            </a:r>
            <a:endParaRPr lang="en-US" altLang="en-US" sz="3600" kern="0" dirty="0">
              <a:solidFill>
                <a:schemeClr val="tx1"/>
              </a:solidFill>
            </a:endParaRPr>
          </a:p>
        </p:txBody>
      </p:sp>
      <p:sp>
        <p:nvSpPr>
          <p:cNvPr id="8" name="Rectangle 3">
            <a:extLst>
              <a:ext uri="{FF2B5EF4-FFF2-40B4-BE49-F238E27FC236}">
                <a16:creationId xmlns:a16="http://schemas.microsoft.com/office/drawing/2014/main" id="{1511CA06-7EF2-F5E1-F938-DC9A33ACBA4B}"/>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IN" altLang="en-US" sz="2400" kern="0" dirty="0">
                <a:latin typeface="Trebuchet MS" panose="020B0603020202020204" pitchFamily="34" charset="0"/>
              </a:rPr>
              <a:t>As an independent actuary working in the area of investments, the appointed actuary requested an independent assessment of the investment strategy of the company.</a:t>
            </a:r>
          </a:p>
          <a:p>
            <a:endParaRPr lang="en-IN" altLang="en-US" sz="2400" kern="0" dirty="0">
              <a:latin typeface="Trebuchet MS" panose="020B0603020202020204" pitchFamily="34" charset="0"/>
            </a:endParaRPr>
          </a:p>
          <a:p>
            <a:r>
              <a:rPr lang="en-IN" altLang="en-US" sz="2400" kern="0" dirty="0">
                <a:latin typeface="Trebuchet MS" panose="020B0603020202020204" pitchFamily="34" charset="0"/>
              </a:rPr>
              <a:t>The objective is to help the company to understand the importance of asset liability matching and support appointed actuary in strengthening his argument.</a:t>
            </a:r>
          </a:p>
          <a:p>
            <a:pPr marL="0" indent="0">
              <a:buNone/>
            </a:pPr>
            <a:endParaRPr lang="en-IN" altLang="en-US" sz="2400" kern="0" dirty="0">
              <a:latin typeface="Trebuchet MS" panose="020B0603020202020204" pitchFamily="34" charset="0"/>
            </a:endParaRPr>
          </a:p>
          <a:p>
            <a:r>
              <a:rPr lang="en-IN" altLang="en-US" sz="2400" kern="0" dirty="0">
                <a:latin typeface="Trebuchet MS" panose="020B0603020202020204" pitchFamily="34" charset="0"/>
              </a:rPr>
              <a:t>Regulatory, professional and other aspects to be considered while evaluating the investment strategy to be adopted by the small insurance company.</a:t>
            </a:r>
          </a:p>
        </p:txBody>
      </p:sp>
    </p:spTree>
    <p:extLst>
      <p:ext uri="{BB962C8B-B14F-4D97-AF65-F5344CB8AC3E}">
        <p14:creationId xmlns:p14="http://schemas.microsoft.com/office/powerpoint/2010/main" val="11686352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CB8F7833-9B3B-F02A-15AB-6FA443A267A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081FA10-51B4-3BEB-FB1E-E772189AAA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81F6B9BF-F094-18BA-6FD9-07C11EB96336}"/>
              </a:ext>
            </a:extLst>
          </p:cNvPr>
          <p:cNvSpPr txBox="1">
            <a:spLocks noChangeArrowheads="1"/>
          </p:cNvSpPr>
          <p:nvPr/>
        </p:nvSpPr>
        <p:spPr>
          <a:xfrm>
            <a:off x="1954472" y="463109"/>
            <a:ext cx="8561127"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N" sz="3200" b="0" i="0" u="none" strike="noStrike" kern="0" cap="none" spc="0" normalizeH="0" baseline="0" noProof="0" dirty="0">
                <a:ln>
                  <a:noFill/>
                </a:ln>
                <a:solidFill>
                  <a:srgbClr val="000000"/>
                </a:solidFill>
                <a:effectLst/>
                <a:uLnTx/>
                <a:uFillTx/>
                <a:latin typeface="Arial"/>
                <a:ea typeface="+mj-ea"/>
                <a:cs typeface="+mj-cs"/>
              </a:rPr>
              <a:t>Impacts due to change in investment strategy</a:t>
            </a:r>
            <a:endParaRPr kumimoji="0" lang="en-US" altLang="en-US" sz="3200" b="0"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9195F133-E19D-9394-9E69-0B09B34B96CE}"/>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IN" altLang="en-US" sz="2400" b="1" i="0" u="sng" strike="noStrike" kern="0" cap="none" spc="0" normalizeH="0" baseline="0" noProof="0" dirty="0">
                <a:ln>
                  <a:noFill/>
                </a:ln>
                <a:solidFill>
                  <a:srgbClr val="000000"/>
                </a:solidFill>
                <a:effectLst/>
                <a:uLnTx/>
                <a:uFillTx/>
                <a:latin typeface="Trebuchet MS" panose="020B0603020202020204" pitchFamily="34" charset="0"/>
              </a:rPr>
              <a:t>Key impacts in short term</a:t>
            </a:r>
          </a:p>
          <a:p>
            <a:pPr marL="0" indent="0">
              <a:buNone/>
            </a:pPr>
            <a:endParaRPr lang="en-IN" altLang="en-US" sz="2400" b="1" kern="0" dirty="0">
              <a:solidFill>
                <a:srgbClr val="000000"/>
              </a:solidFill>
              <a:latin typeface="Trebuchet MS" panose="020B0603020202020204" pitchFamily="34" charset="0"/>
            </a:endParaRPr>
          </a:p>
          <a:p>
            <a:pPr>
              <a:buFont typeface="Wingdings" panose="05000000000000000000" pitchFamily="2" charset="2"/>
              <a:buChar char="Ø"/>
            </a:pPr>
            <a:r>
              <a:rPr lang="en-US" altLang="en-US" sz="2400" b="1" kern="0" dirty="0">
                <a:solidFill>
                  <a:srgbClr val="000000"/>
                </a:solidFill>
                <a:latin typeface="Trebuchet MS" panose="020B0603020202020204" pitchFamily="34" charset="0"/>
              </a:rPr>
              <a:t>Potential Short-Term Volatility:</a:t>
            </a:r>
          </a:p>
          <a:p>
            <a:pPr lvl="1">
              <a:buFont typeface="Wingdings" panose="05000000000000000000" pitchFamily="2" charset="2"/>
              <a:buChar char="Ø"/>
            </a:pPr>
            <a:r>
              <a:rPr lang="en-US" altLang="en-US" sz="2400" kern="0" dirty="0">
                <a:solidFill>
                  <a:srgbClr val="000000"/>
                </a:solidFill>
                <a:latin typeface="Trebuchet MS" panose="020B0603020202020204" pitchFamily="34" charset="0"/>
              </a:rPr>
              <a:t>Moving from speculative to long-term positions may lead to temporary realized losses, especially if speculative positions are liquidated in unfavorable market conditions.</a:t>
            </a:r>
          </a:p>
        </p:txBody>
      </p:sp>
      <p:sp>
        <p:nvSpPr>
          <p:cNvPr id="5" name="Footer Placeholder 4">
            <a:extLst>
              <a:ext uri="{FF2B5EF4-FFF2-40B4-BE49-F238E27FC236}">
                <a16:creationId xmlns:a16="http://schemas.microsoft.com/office/drawing/2014/main" id="{C861480D-DEF0-B894-30E5-642865899FB7}"/>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Tree>
    <p:extLst>
      <p:ext uri="{BB962C8B-B14F-4D97-AF65-F5344CB8AC3E}">
        <p14:creationId xmlns:p14="http://schemas.microsoft.com/office/powerpoint/2010/main" val="11576523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F92CD3CD-8321-136F-AFB4-64B31687BF4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D46DC2EF-5554-73ED-47D7-522D31A821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2ADB82D9-48FF-20B2-45C2-D441FA65B1C2}"/>
              </a:ext>
            </a:extLst>
          </p:cNvPr>
          <p:cNvSpPr txBox="1">
            <a:spLocks noChangeArrowheads="1"/>
          </p:cNvSpPr>
          <p:nvPr/>
        </p:nvSpPr>
        <p:spPr>
          <a:xfrm>
            <a:off x="1954473" y="463109"/>
            <a:ext cx="869498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N" sz="3200" b="0" i="0" u="none" strike="noStrike" kern="0" cap="none" spc="0" normalizeH="0" baseline="0" noProof="0" dirty="0">
                <a:ln>
                  <a:noFill/>
                </a:ln>
                <a:solidFill>
                  <a:srgbClr val="000000"/>
                </a:solidFill>
                <a:effectLst/>
                <a:uLnTx/>
                <a:uFillTx/>
                <a:latin typeface="Arial"/>
                <a:ea typeface="+mj-ea"/>
                <a:cs typeface="+mj-cs"/>
              </a:rPr>
              <a:t>Impacts due to change in investment strategy</a:t>
            </a:r>
            <a:endParaRPr kumimoji="0" lang="en-US" altLang="en-US" sz="3200" b="0"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593C19F5-89B5-F4C4-9927-271D5F6FEFB8}"/>
              </a:ext>
            </a:extLst>
          </p:cNvPr>
          <p:cNvSpPr txBox="1">
            <a:spLocks noChangeArrowheads="1"/>
          </p:cNvSpPr>
          <p:nvPr/>
        </p:nvSpPr>
        <p:spPr>
          <a:xfrm>
            <a:off x="1954473" y="1245747"/>
            <a:ext cx="9780327" cy="52550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IN" altLang="en-US" sz="2400" b="1" u="sng" kern="0" dirty="0">
                <a:solidFill>
                  <a:srgbClr val="000000"/>
                </a:solidFill>
                <a:latin typeface="Trebuchet MS" panose="020B0603020202020204" pitchFamily="34" charset="0"/>
              </a:rPr>
              <a:t>Key Impacts in medium term</a:t>
            </a:r>
          </a:p>
          <a:p>
            <a:pPr marL="0" marR="0" lvl="0" indent="0" algn="l" defTabSz="914400" rtl="0" eaLnBrk="0" fontAlgn="base" latinLnBrk="0" hangingPunct="0">
              <a:lnSpc>
                <a:spcPct val="100000"/>
              </a:lnSpc>
              <a:spcBef>
                <a:spcPct val="20000"/>
              </a:spcBef>
              <a:spcAft>
                <a:spcPct val="0"/>
              </a:spcAft>
              <a:buClrTx/>
              <a:buSzTx/>
              <a:buFontTx/>
              <a:buNone/>
              <a:tabLst/>
              <a:defRPr/>
            </a:pPr>
            <a:endParaRPr lang="en-US" altLang="en-US" sz="2400" b="1" kern="0" dirty="0">
              <a:solidFill>
                <a:srgbClr val="000000"/>
              </a:solidFill>
              <a:latin typeface="Trebuchet MS" panose="020B0603020202020204" pitchFamily="34" charset="0"/>
            </a:endParaRPr>
          </a:p>
          <a:p>
            <a:pPr marL="342900" marR="0" lvl="1" indent="-342900">
              <a:lnSpc>
                <a:spcPct val="100000"/>
              </a:lnSpc>
              <a:buClrTx/>
              <a:buSzTx/>
              <a:buFont typeface="Wingdings" panose="05000000000000000000" pitchFamily="2" charset="2"/>
              <a:buChar char="Ø"/>
              <a:tabLst/>
              <a:defRPr/>
            </a:pPr>
            <a:r>
              <a:rPr lang="en-US" altLang="en-US" sz="2400" b="1" kern="0" dirty="0">
                <a:solidFill>
                  <a:srgbClr val="000000"/>
                </a:solidFill>
                <a:latin typeface="Trebuchet MS" panose="020B0603020202020204" pitchFamily="34" charset="0"/>
              </a:rPr>
              <a:t>Stabilization of Returns:</a:t>
            </a:r>
          </a:p>
          <a:p>
            <a:pPr marR="0" lvl="1">
              <a:lnSpc>
                <a:spcPct val="100000"/>
              </a:lnSpc>
              <a:buClrTx/>
              <a:buSzTx/>
              <a:buFont typeface="Wingdings" panose="05000000000000000000" pitchFamily="2" charset="2"/>
              <a:buChar char="Ø"/>
              <a:tabLst/>
              <a:defRPr/>
            </a:pPr>
            <a:r>
              <a:rPr lang="en-US" altLang="en-US" sz="2400" kern="0" dirty="0">
                <a:solidFill>
                  <a:srgbClr val="000000"/>
                </a:solidFill>
                <a:latin typeface="Trebuchet MS" panose="020B0603020202020204" pitchFamily="34" charset="0"/>
              </a:rPr>
              <a:t>Investment portfolio aligns with prudent investing norms.</a:t>
            </a:r>
          </a:p>
          <a:p>
            <a:pPr marR="0" lvl="1">
              <a:lnSpc>
                <a:spcPct val="100000"/>
              </a:lnSpc>
              <a:buClrTx/>
              <a:buSzTx/>
              <a:buFont typeface="Wingdings" panose="05000000000000000000" pitchFamily="2" charset="2"/>
              <a:buChar char="Ø"/>
              <a:tabLst/>
              <a:defRPr/>
            </a:pPr>
            <a:r>
              <a:rPr lang="en-US" altLang="en-US" sz="2400" kern="0" dirty="0">
                <a:solidFill>
                  <a:srgbClr val="000000"/>
                </a:solidFill>
                <a:latin typeface="Trebuchet MS" panose="020B0603020202020204" pitchFamily="34" charset="0"/>
              </a:rPr>
              <a:t>Reduced dependence on market timing leads to more stable earnings.</a:t>
            </a:r>
          </a:p>
          <a:p>
            <a:pPr lvl="1">
              <a:buFont typeface="Wingdings" panose="05000000000000000000" pitchFamily="2" charset="2"/>
              <a:buChar char="Ø"/>
              <a:defRPr/>
            </a:pPr>
            <a:r>
              <a:rPr lang="en-US" altLang="en-US" sz="2400" kern="0" dirty="0">
                <a:solidFill>
                  <a:srgbClr val="000000"/>
                </a:solidFill>
                <a:latin typeface="Trebuchet MS" panose="020B0603020202020204" pitchFamily="34" charset="0"/>
              </a:rPr>
              <a:t>Approved investments result in favorable solvency treatment under IRDAI guidelines.</a:t>
            </a:r>
          </a:p>
          <a:p>
            <a:pPr marL="457200" marR="0" lvl="1" indent="0">
              <a:lnSpc>
                <a:spcPct val="100000"/>
              </a:lnSpc>
              <a:buClrTx/>
              <a:buSzTx/>
              <a:buNone/>
              <a:tabLst/>
              <a:defRPr/>
            </a:pPr>
            <a:endParaRPr lang="en-US" altLang="en-US" sz="2400" kern="0" dirty="0">
              <a:solidFill>
                <a:srgbClr val="000000"/>
              </a:solidFill>
              <a:latin typeface="Trebuchet MS" panose="020B0603020202020204" pitchFamily="34" charset="0"/>
            </a:endParaRPr>
          </a:p>
        </p:txBody>
      </p:sp>
      <p:sp>
        <p:nvSpPr>
          <p:cNvPr id="5" name="Footer Placeholder 4">
            <a:extLst>
              <a:ext uri="{FF2B5EF4-FFF2-40B4-BE49-F238E27FC236}">
                <a16:creationId xmlns:a16="http://schemas.microsoft.com/office/drawing/2014/main" id="{A2EF6F2F-1E9C-4626-88D6-040A5285507E}"/>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Tree>
    <p:extLst>
      <p:ext uri="{BB962C8B-B14F-4D97-AF65-F5344CB8AC3E}">
        <p14:creationId xmlns:p14="http://schemas.microsoft.com/office/powerpoint/2010/main" val="6454806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EEEE3B56-BEB9-F394-4269-49473DE57E71}"/>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5365005F-9EAA-6AA3-5960-236B39376A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94955B6F-5CCB-2BF7-0A43-10A55CC43100}"/>
              </a:ext>
            </a:extLst>
          </p:cNvPr>
          <p:cNvSpPr txBox="1">
            <a:spLocks noChangeArrowheads="1"/>
          </p:cNvSpPr>
          <p:nvPr/>
        </p:nvSpPr>
        <p:spPr>
          <a:xfrm>
            <a:off x="1954473" y="463109"/>
            <a:ext cx="869498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N" sz="3200" b="0" i="0" u="none" strike="noStrike" kern="0" cap="none" spc="0" normalizeH="0" baseline="0" noProof="0" dirty="0">
                <a:ln>
                  <a:noFill/>
                </a:ln>
                <a:solidFill>
                  <a:srgbClr val="000000"/>
                </a:solidFill>
                <a:effectLst/>
                <a:uLnTx/>
                <a:uFillTx/>
                <a:latin typeface="Arial"/>
                <a:ea typeface="+mj-ea"/>
                <a:cs typeface="+mj-cs"/>
              </a:rPr>
              <a:t>Impacts due to change in investment strategy</a:t>
            </a:r>
            <a:endParaRPr kumimoji="0" lang="en-US" altLang="en-US" sz="3200" b="0"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14C7FE10-5421-0CDD-35EF-9F35CDA45706}"/>
              </a:ext>
            </a:extLst>
          </p:cNvPr>
          <p:cNvSpPr txBox="1">
            <a:spLocks noChangeArrowheads="1"/>
          </p:cNvSpPr>
          <p:nvPr/>
        </p:nvSpPr>
        <p:spPr>
          <a:xfrm>
            <a:off x="1954473" y="1245747"/>
            <a:ext cx="9780327" cy="52550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IN" altLang="en-US" sz="2400" b="1" u="sng" kern="0" dirty="0">
                <a:solidFill>
                  <a:srgbClr val="000000"/>
                </a:solidFill>
                <a:latin typeface="Trebuchet MS" panose="020B0603020202020204" pitchFamily="34" charset="0"/>
              </a:rPr>
              <a:t>Key Impacts in medium term</a:t>
            </a:r>
          </a:p>
          <a:p>
            <a:pPr marL="342900" lvl="1" indent="-342900">
              <a:buFont typeface="Wingdings" panose="05000000000000000000" pitchFamily="2" charset="2"/>
              <a:buChar char="Ø"/>
              <a:defRPr/>
            </a:pPr>
            <a:r>
              <a:rPr lang="en-US" altLang="en-US" sz="2400" b="1" kern="0" dirty="0">
                <a:solidFill>
                  <a:srgbClr val="000000"/>
                </a:solidFill>
                <a:latin typeface="Trebuchet MS" panose="020B0603020202020204" pitchFamily="34" charset="0"/>
              </a:rPr>
              <a:t>Monitoring and Review:</a:t>
            </a:r>
          </a:p>
          <a:p>
            <a:pPr lvl="1">
              <a:buFont typeface="Wingdings" panose="05000000000000000000" pitchFamily="2" charset="2"/>
              <a:buChar char="Ø"/>
            </a:pPr>
            <a:r>
              <a:rPr lang="en-US" altLang="en-US" sz="2400" kern="0" dirty="0">
                <a:solidFill>
                  <a:srgbClr val="000000"/>
                </a:solidFill>
                <a:latin typeface="Trebuchet MS" panose="020B0603020202020204" pitchFamily="34" charset="0"/>
              </a:rPr>
              <a:t>Better control over monitoring the portfolio which helps in taking timely corrective measures.</a:t>
            </a:r>
          </a:p>
          <a:p>
            <a:pPr lvl="1">
              <a:buFont typeface="Wingdings" panose="05000000000000000000" pitchFamily="2" charset="2"/>
              <a:buChar char="Ø"/>
            </a:pPr>
            <a:endParaRPr lang="en-US" altLang="en-US" sz="2400" kern="0" dirty="0">
              <a:solidFill>
                <a:srgbClr val="000000"/>
              </a:solidFill>
              <a:latin typeface="Trebuchet MS" panose="020B0603020202020204" pitchFamily="34" charset="0"/>
            </a:endParaRPr>
          </a:p>
          <a:p>
            <a:pPr marL="342900" marR="0" lvl="1" indent="-342900">
              <a:lnSpc>
                <a:spcPct val="100000"/>
              </a:lnSpc>
              <a:buClrTx/>
              <a:buSzTx/>
              <a:buFont typeface="Wingdings" panose="05000000000000000000" pitchFamily="2" charset="2"/>
              <a:buChar char="Ø"/>
              <a:tabLst/>
              <a:defRPr/>
            </a:pPr>
            <a:r>
              <a:rPr lang="en-US" altLang="en-US" sz="2400" b="1" kern="0" dirty="0">
                <a:solidFill>
                  <a:srgbClr val="000000"/>
                </a:solidFill>
                <a:latin typeface="Trebuchet MS" panose="020B0603020202020204" pitchFamily="34" charset="0"/>
              </a:rPr>
              <a:t>Improved Portfolio Diversification:</a:t>
            </a:r>
          </a:p>
          <a:p>
            <a:pPr lvl="1">
              <a:buFont typeface="Wingdings" panose="05000000000000000000" pitchFamily="2" charset="2"/>
              <a:buChar char="Ø"/>
            </a:pPr>
            <a:r>
              <a:rPr lang="en-US" altLang="en-US" sz="2400" kern="0" dirty="0">
                <a:solidFill>
                  <a:srgbClr val="000000"/>
                </a:solidFill>
                <a:latin typeface="Trebuchet MS" panose="020B0603020202020204" pitchFamily="34" charset="0"/>
              </a:rPr>
              <a:t>Transition ensures compliance with diversification principles outlined by IRDA. Sectoral and group concentration risks are minimized.</a:t>
            </a:r>
          </a:p>
          <a:p>
            <a:pPr lvl="1">
              <a:buFont typeface="Wingdings" panose="05000000000000000000" pitchFamily="2" charset="2"/>
              <a:buChar char="Ø"/>
            </a:pPr>
            <a:endParaRPr lang="en-US" altLang="en-US" sz="2400" kern="0" dirty="0">
              <a:solidFill>
                <a:srgbClr val="000000"/>
              </a:solidFill>
              <a:latin typeface="Trebuchet MS" panose="020B0603020202020204" pitchFamily="34" charset="0"/>
            </a:endParaRPr>
          </a:p>
          <a:p>
            <a:pPr marL="342900" lvl="1" indent="-342900">
              <a:buFont typeface="Wingdings" panose="05000000000000000000" pitchFamily="2" charset="2"/>
              <a:buChar char="Ø"/>
              <a:defRPr/>
            </a:pPr>
            <a:r>
              <a:rPr lang="en-US" altLang="en-US" sz="2400" b="1" kern="0" dirty="0">
                <a:solidFill>
                  <a:srgbClr val="000000"/>
                </a:solidFill>
                <a:latin typeface="Trebuchet MS" panose="020B0603020202020204" pitchFamily="34" charset="0"/>
              </a:rPr>
              <a:t>Lower Transaction Costs:</a:t>
            </a:r>
          </a:p>
          <a:p>
            <a:pPr marR="0" lvl="1">
              <a:lnSpc>
                <a:spcPct val="100000"/>
              </a:lnSpc>
              <a:buClrTx/>
              <a:buSzTx/>
              <a:buFont typeface="Wingdings" panose="05000000000000000000" pitchFamily="2" charset="2"/>
              <a:buChar char="Ø"/>
              <a:tabLst/>
              <a:defRPr/>
            </a:pPr>
            <a:r>
              <a:rPr lang="en-US" altLang="en-US" sz="2400" kern="0" dirty="0">
                <a:solidFill>
                  <a:srgbClr val="000000"/>
                </a:solidFill>
                <a:latin typeface="Trebuchet MS" panose="020B0603020202020204" pitchFamily="34" charset="0"/>
              </a:rPr>
              <a:t>Fewer trades reduce brokerage costs, transaction taxes, and portfolio churn expenses.</a:t>
            </a:r>
          </a:p>
          <a:p>
            <a:pPr marR="0" lvl="1">
              <a:lnSpc>
                <a:spcPct val="100000"/>
              </a:lnSpc>
              <a:buClrTx/>
              <a:buSzTx/>
              <a:buFont typeface="Wingdings" panose="05000000000000000000" pitchFamily="2" charset="2"/>
              <a:buChar char="Ø"/>
              <a:tabLst/>
              <a:defRPr/>
            </a:pPr>
            <a:endParaRPr lang="en-US" altLang="en-US" sz="2400" kern="0" dirty="0">
              <a:solidFill>
                <a:srgbClr val="000000"/>
              </a:solidFill>
              <a:latin typeface="Trebuchet MS" panose="020B0603020202020204" pitchFamily="34" charset="0"/>
            </a:endParaRPr>
          </a:p>
          <a:p>
            <a:pPr marL="457200" marR="0" lvl="1" indent="0" algn="l" defTabSz="914400" rtl="0" eaLnBrk="0" fontAlgn="base" latinLnBrk="0" hangingPunct="0">
              <a:lnSpc>
                <a:spcPct val="100000"/>
              </a:lnSpc>
              <a:spcBef>
                <a:spcPct val="20000"/>
              </a:spcBef>
              <a:spcAft>
                <a:spcPct val="0"/>
              </a:spcAft>
              <a:buClrTx/>
              <a:buSzTx/>
              <a:buFontTx/>
              <a:buNone/>
              <a:tabLst/>
              <a:defRPr/>
            </a:pPr>
            <a:endPar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endParaRPr>
          </a:p>
        </p:txBody>
      </p:sp>
      <p:sp>
        <p:nvSpPr>
          <p:cNvPr id="5" name="Footer Placeholder 4">
            <a:extLst>
              <a:ext uri="{FF2B5EF4-FFF2-40B4-BE49-F238E27FC236}">
                <a16:creationId xmlns:a16="http://schemas.microsoft.com/office/drawing/2014/main" id="{EB97F3DA-5C35-76DB-91C2-C5C4D4A5301D}"/>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Tree>
    <p:extLst>
      <p:ext uri="{BB962C8B-B14F-4D97-AF65-F5344CB8AC3E}">
        <p14:creationId xmlns:p14="http://schemas.microsoft.com/office/powerpoint/2010/main" val="10643370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52E4E7AB-1E1B-5625-7B04-62887809C52B}"/>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91A2976-DB23-69D2-E408-1C8BA10FBA8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4CA2C2B0-27F5-17AC-2F31-1C0F21A000C5}"/>
              </a:ext>
            </a:extLst>
          </p:cNvPr>
          <p:cNvSpPr txBox="1">
            <a:spLocks noChangeArrowheads="1"/>
          </p:cNvSpPr>
          <p:nvPr/>
        </p:nvSpPr>
        <p:spPr>
          <a:xfrm>
            <a:off x="1954473" y="463109"/>
            <a:ext cx="869498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N" sz="3200" b="0" i="0" u="none" strike="noStrike" kern="0" cap="none" spc="0" normalizeH="0" baseline="0" noProof="0" dirty="0">
                <a:ln>
                  <a:noFill/>
                </a:ln>
                <a:solidFill>
                  <a:srgbClr val="000000"/>
                </a:solidFill>
                <a:effectLst/>
                <a:uLnTx/>
                <a:uFillTx/>
                <a:latin typeface="Arial"/>
                <a:ea typeface="+mj-ea"/>
                <a:cs typeface="+mj-cs"/>
              </a:rPr>
              <a:t>Impacts due to change in investment strategy</a:t>
            </a:r>
            <a:endParaRPr kumimoji="0" lang="en-US" altLang="en-US" sz="3200" b="0"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F6BAB6E4-6C2B-980B-67C9-51DE10420D2F}"/>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IN" altLang="en-US" sz="2400" b="1" i="0" u="sng" strike="noStrike" kern="0" cap="none" spc="0" normalizeH="0" baseline="0" noProof="0" dirty="0">
                <a:ln>
                  <a:noFill/>
                </a:ln>
                <a:solidFill>
                  <a:srgbClr val="000000"/>
                </a:solidFill>
                <a:effectLst/>
                <a:uLnTx/>
                <a:uFillTx/>
                <a:latin typeface="Trebuchet MS" panose="020B0603020202020204" pitchFamily="34" charset="0"/>
              </a:rPr>
              <a:t>Key Impacts in long term</a:t>
            </a:r>
          </a:p>
          <a:p>
            <a:pPr marL="0" marR="0" lvl="0" indent="0" algn="l" defTabSz="914400" rtl="0" eaLnBrk="0" fontAlgn="base" latinLnBrk="0" hangingPunct="0">
              <a:lnSpc>
                <a:spcPct val="100000"/>
              </a:lnSpc>
              <a:spcBef>
                <a:spcPct val="20000"/>
              </a:spcBef>
              <a:spcAft>
                <a:spcPct val="0"/>
              </a:spcAft>
              <a:buClrTx/>
              <a:buSzTx/>
              <a:buFontTx/>
              <a:buNone/>
              <a:tabLst/>
              <a:defRPr/>
            </a:pPr>
            <a:endParaRPr lang="en-US" altLang="en-US" sz="2400" b="1" kern="0" dirty="0">
              <a:latin typeface="Trebuchet MS" panose="020B0603020202020204" pitchFamily="34" charset="0"/>
            </a:endParaRPr>
          </a:p>
          <a:p>
            <a:pPr>
              <a:buFont typeface="Wingdings" panose="05000000000000000000" pitchFamily="2" charset="2"/>
              <a:buChar char="Ø"/>
            </a:pPr>
            <a:r>
              <a:rPr lang="en-US" altLang="en-US" sz="2400" b="1" kern="0" dirty="0">
                <a:latin typeface="Trebuchet MS" panose="020B0603020202020204" pitchFamily="34" charset="0"/>
              </a:rPr>
              <a:t>Enhanced Financial Stability:</a:t>
            </a:r>
          </a:p>
          <a:p>
            <a:pPr lvl="1">
              <a:buFont typeface="Wingdings" panose="05000000000000000000" pitchFamily="2" charset="2"/>
              <a:buChar char="Ø"/>
            </a:pPr>
            <a:r>
              <a:rPr lang="en-US" altLang="en-US" sz="2400" kern="0" dirty="0">
                <a:solidFill>
                  <a:srgbClr val="000000"/>
                </a:solidFill>
                <a:latin typeface="Trebuchet MS" panose="020B0603020202020204" pitchFamily="34" charset="0"/>
              </a:rPr>
              <a:t>Long-term investments benefit from compounding growth and capital appreciation, creating a stable financial base for meeting policyholder obligations.</a:t>
            </a:r>
          </a:p>
          <a:p>
            <a:pPr lvl="1">
              <a:buFont typeface="Wingdings" panose="05000000000000000000" pitchFamily="2" charset="2"/>
              <a:buChar char="Ø"/>
            </a:pPr>
            <a:endParaRPr lang="en-US" altLang="en-US" sz="2400" kern="0" dirty="0">
              <a:solidFill>
                <a:srgbClr val="000000"/>
              </a:solidFill>
              <a:latin typeface="Trebuchet MS" panose="020B0603020202020204" pitchFamily="34" charset="0"/>
            </a:endParaRPr>
          </a:p>
          <a:p>
            <a:pPr>
              <a:buFont typeface="Wingdings" panose="05000000000000000000" pitchFamily="2" charset="2"/>
              <a:buChar char="Ø"/>
            </a:pPr>
            <a:r>
              <a:rPr lang="en-US" altLang="en-US" sz="2400" b="1" kern="0" dirty="0">
                <a:latin typeface="Trebuchet MS" panose="020B0603020202020204" pitchFamily="34" charset="0"/>
              </a:rPr>
              <a:t>Higher Returns:</a:t>
            </a:r>
          </a:p>
          <a:p>
            <a:pPr lvl="1">
              <a:buFont typeface="Wingdings" panose="05000000000000000000" pitchFamily="2" charset="2"/>
              <a:buChar char="Ø"/>
            </a:pPr>
            <a:r>
              <a:rPr lang="en-US" altLang="en-US" sz="2400" kern="0" dirty="0">
                <a:solidFill>
                  <a:srgbClr val="000000"/>
                </a:solidFill>
                <a:latin typeface="Trebuchet MS" panose="020B0603020202020204" pitchFamily="34" charset="0"/>
              </a:rPr>
              <a:t>Over time, high-quality equities typically outperform speculative trading strategies, leading to better portfolio performance.</a:t>
            </a:r>
          </a:p>
          <a:p>
            <a:pPr lvl="1">
              <a:buFont typeface="Wingdings" panose="05000000000000000000" pitchFamily="2" charset="2"/>
              <a:buChar char="Ø"/>
            </a:pPr>
            <a:r>
              <a:rPr lang="en-US" altLang="en-US" sz="2400" kern="0" dirty="0">
                <a:solidFill>
                  <a:srgbClr val="000000"/>
                </a:solidFill>
                <a:latin typeface="Trebuchet MS" panose="020B0603020202020204" pitchFamily="34" charset="0"/>
              </a:rPr>
              <a:t>Higher returns which will lead to better returns to shareholders.</a:t>
            </a:r>
          </a:p>
        </p:txBody>
      </p:sp>
      <p:sp>
        <p:nvSpPr>
          <p:cNvPr id="5" name="Footer Placeholder 4">
            <a:extLst>
              <a:ext uri="{FF2B5EF4-FFF2-40B4-BE49-F238E27FC236}">
                <a16:creationId xmlns:a16="http://schemas.microsoft.com/office/drawing/2014/main" id="{BD941E97-7963-22E0-6144-026EDECED934}"/>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Tree>
    <p:extLst>
      <p:ext uri="{BB962C8B-B14F-4D97-AF65-F5344CB8AC3E}">
        <p14:creationId xmlns:p14="http://schemas.microsoft.com/office/powerpoint/2010/main" val="40169207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16F2C75B-8D1F-2785-5456-F44B96A9ABC2}"/>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9E32D6A-930A-4C2B-4C35-D39FD94777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CFA8FE7C-1845-2244-B053-76E1C5AF0D50}"/>
              </a:ext>
            </a:extLst>
          </p:cNvPr>
          <p:cNvSpPr txBox="1">
            <a:spLocks noChangeArrowheads="1"/>
          </p:cNvSpPr>
          <p:nvPr/>
        </p:nvSpPr>
        <p:spPr>
          <a:xfrm>
            <a:off x="1954473" y="463109"/>
            <a:ext cx="869498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N" sz="3200" b="0" i="0" u="none" strike="noStrike" kern="0" cap="none" spc="0" normalizeH="0" baseline="0" noProof="0" dirty="0">
                <a:ln>
                  <a:noFill/>
                </a:ln>
                <a:solidFill>
                  <a:srgbClr val="000000"/>
                </a:solidFill>
                <a:effectLst/>
                <a:uLnTx/>
                <a:uFillTx/>
                <a:latin typeface="Arial"/>
                <a:ea typeface="+mj-ea"/>
                <a:cs typeface="+mj-cs"/>
              </a:rPr>
              <a:t>Impacts due to change in investment strategy</a:t>
            </a:r>
            <a:endParaRPr kumimoji="0" lang="en-US" altLang="en-US" sz="3200" b="0"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0EBE3DF9-E4C2-220C-1B71-6A5BF6677030}"/>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IN" altLang="en-US" sz="2400" b="1" i="0" u="sng" strike="noStrike" kern="0" cap="none" spc="0" normalizeH="0" baseline="0" noProof="0" dirty="0">
                <a:ln>
                  <a:noFill/>
                </a:ln>
                <a:solidFill>
                  <a:srgbClr val="000000"/>
                </a:solidFill>
                <a:effectLst/>
                <a:uLnTx/>
                <a:uFillTx/>
                <a:latin typeface="Trebuchet MS" panose="020B0603020202020204" pitchFamily="34" charset="0"/>
              </a:rPr>
              <a:t>Key Impacts in long term</a:t>
            </a:r>
          </a:p>
          <a:p>
            <a:pPr marL="0" marR="0" lvl="0" indent="0" algn="l" defTabSz="914400" rtl="0" eaLnBrk="0" fontAlgn="base" latinLnBrk="0" hangingPunct="0">
              <a:lnSpc>
                <a:spcPct val="100000"/>
              </a:lnSpc>
              <a:spcBef>
                <a:spcPct val="20000"/>
              </a:spcBef>
              <a:spcAft>
                <a:spcPct val="0"/>
              </a:spcAft>
              <a:buClrTx/>
              <a:buSzTx/>
              <a:buFontTx/>
              <a:buNone/>
              <a:tabLst/>
              <a:defRPr/>
            </a:pPr>
            <a:endParaRPr lang="en-US" altLang="en-US" sz="2400" b="1" kern="0" dirty="0">
              <a:latin typeface="Trebuchet MS" panose="020B0603020202020204" pitchFamily="34" charset="0"/>
            </a:endParaRPr>
          </a:p>
          <a:p>
            <a:pPr>
              <a:buFont typeface="Wingdings" panose="05000000000000000000" pitchFamily="2" charset="2"/>
              <a:buChar char="Ø"/>
            </a:pPr>
            <a:r>
              <a:rPr lang="en-US" altLang="en-US" sz="2400" b="1" kern="0" dirty="0">
                <a:latin typeface="Trebuchet MS" panose="020B0603020202020204" pitchFamily="34" charset="0"/>
              </a:rPr>
              <a:t>Trust and Credibility:</a:t>
            </a:r>
          </a:p>
          <a:p>
            <a:pPr lvl="1">
              <a:buFont typeface="Wingdings" panose="05000000000000000000" pitchFamily="2" charset="2"/>
              <a:buChar char="Ø"/>
            </a:pPr>
            <a:r>
              <a:rPr lang="en-US" altLang="en-US" sz="2400" kern="0" dirty="0">
                <a:solidFill>
                  <a:srgbClr val="000000"/>
                </a:solidFill>
                <a:latin typeface="Trebuchet MS" panose="020B0603020202020204" pitchFamily="34" charset="0"/>
              </a:rPr>
              <a:t>Aligning with IRDAI’s focus on safety, liquidity, and prudence boosts trust with policyholders and regulators, enhancing reputation reduces risks of regulatory scrutiny or intervention.</a:t>
            </a:r>
          </a:p>
        </p:txBody>
      </p:sp>
      <p:sp>
        <p:nvSpPr>
          <p:cNvPr id="5" name="Footer Placeholder 4">
            <a:extLst>
              <a:ext uri="{FF2B5EF4-FFF2-40B4-BE49-F238E27FC236}">
                <a16:creationId xmlns:a16="http://schemas.microsoft.com/office/drawing/2014/main" id="{F9CC7F57-E161-0413-7599-2D4FD2B8EB01}"/>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Tree>
    <p:extLst>
      <p:ext uri="{BB962C8B-B14F-4D97-AF65-F5344CB8AC3E}">
        <p14:creationId xmlns:p14="http://schemas.microsoft.com/office/powerpoint/2010/main" val="7581533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D1B923CD-2948-E6DA-7A91-870B27521BF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F7298A5-D976-3EC3-1836-880E0166579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BFFF1AF3-9D7A-9384-5701-D9F4F76D261B}"/>
              </a:ext>
            </a:extLst>
          </p:cNvPr>
          <p:cNvSpPr txBox="1">
            <a:spLocks noChangeArrowheads="1"/>
          </p:cNvSpPr>
          <p:nvPr/>
        </p:nvSpPr>
        <p:spPr>
          <a:xfrm>
            <a:off x="1954473" y="463109"/>
            <a:ext cx="869498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N" sz="3200" b="0" i="0" u="none" strike="noStrike" kern="0" cap="none" spc="0" normalizeH="0" baseline="0" noProof="0" dirty="0">
                <a:ln>
                  <a:noFill/>
                </a:ln>
                <a:solidFill>
                  <a:srgbClr val="000000"/>
                </a:solidFill>
                <a:effectLst/>
                <a:uLnTx/>
                <a:uFillTx/>
                <a:latin typeface="Arial"/>
                <a:ea typeface="+mj-ea"/>
                <a:cs typeface="+mj-cs"/>
              </a:rPr>
              <a:t>Impacts due to change in investment strategy</a:t>
            </a:r>
            <a:endParaRPr kumimoji="0" lang="en-US" altLang="en-US" sz="3200" b="0"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57434699-B28B-E7F2-2245-02FA17A8A8FD}"/>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IN" altLang="en-US" sz="2400" b="1" i="0" u="sng" strike="noStrike" kern="0" cap="none" spc="0" normalizeH="0" baseline="0" noProof="0" dirty="0">
                <a:ln>
                  <a:noFill/>
                </a:ln>
                <a:solidFill>
                  <a:srgbClr val="000000"/>
                </a:solidFill>
                <a:effectLst/>
                <a:uLnTx/>
                <a:uFillTx/>
                <a:latin typeface="Trebuchet MS" panose="020B0603020202020204" pitchFamily="34" charset="0"/>
              </a:rPr>
              <a:t>Key Impacts in long term</a:t>
            </a:r>
          </a:p>
          <a:p>
            <a:pPr marL="457200" lvl="1" indent="0">
              <a:buNone/>
            </a:pPr>
            <a:endParaRPr lang="en-US" altLang="en-US" sz="2400" kern="0" dirty="0">
              <a:solidFill>
                <a:srgbClr val="000000"/>
              </a:solidFill>
              <a:latin typeface="Trebuchet MS" panose="020B0603020202020204" pitchFamily="34" charset="0"/>
            </a:endParaRPr>
          </a:p>
          <a:p>
            <a:pPr>
              <a:buFont typeface="Wingdings" panose="05000000000000000000" pitchFamily="2" charset="2"/>
              <a:buChar char="Ø"/>
            </a:pPr>
            <a:r>
              <a:rPr lang="en-US" altLang="en-US" sz="2400" b="1" kern="0" dirty="0">
                <a:latin typeface="Trebuchet MS" panose="020B0603020202020204" pitchFamily="34" charset="0"/>
              </a:rPr>
              <a:t>Reduced Compliance Burden:</a:t>
            </a:r>
          </a:p>
          <a:p>
            <a:pPr lvl="1">
              <a:buFont typeface="Wingdings" panose="05000000000000000000" pitchFamily="2" charset="2"/>
              <a:buChar char="Ø"/>
            </a:pPr>
            <a:r>
              <a:rPr lang="en-US" altLang="en-US" sz="2400" kern="0" dirty="0">
                <a:solidFill>
                  <a:srgbClr val="000000"/>
                </a:solidFill>
                <a:latin typeface="Trebuchet MS" panose="020B0603020202020204" pitchFamily="34" charset="0"/>
              </a:rPr>
              <a:t>Approved investments reduce the need for additional solvency reserves, freeing capital for other business needs.</a:t>
            </a:r>
          </a:p>
          <a:p>
            <a:pPr lvl="1">
              <a:buFont typeface="Wingdings" panose="05000000000000000000" pitchFamily="2" charset="2"/>
              <a:buChar char="Ø"/>
            </a:pPr>
            <a:r>
              <a:rPr lang="en-US" altLang="en-US" sz="2400" kern="0" dirty="0">
                <a:solidFill>
                  <a:srgbClr val="000000"/>
                </a:solidFill>
                <a:latin typeface="Trebuchet MS" panose="020B0603020202020204" pitchFamily="34" charset="0"/>
              </a:rPr>
              <a:t>Meeting dividend norms consistently ensures alignment with regulatory requirements.</a:t>
            </a:r>
          </a:p>
          <a:p>
            <a:pPr marL="0" indent="0">
              <a:buNone/>
            </a:pPr>
            <a:endParaRPr lang="en-US" altLang="en-US" sz="2400" b="1" kern="0" dirty="0">
              <a:latin typeface="Trebuchet MS" panose="020B0603020202020204" pitchFamily="34" charset="0"/>
            </a:endParaRPr>
          </a:p>
          <a:p>
            <a:pPr marL="0" indent="0">
              <a:buNone/>
            </a:pPr>
            <a:r>
              <a:rPr lang="en-US" altLang="en-US" sz="2400" b="1" kern="0" dirty="0">
                <a:latin typeface="Trebuchet MS" panose="020B0603020202020204" pitchFamily="34" charset="0"/>
              </a:rPr>
              <a:t>Relevant IRDA References: Section 27A of Insurance Act, 1938: Governs permitted investments and prudential norms. Master Circular on Investment: Encourages long-term and diversified investment strategies</a:t>
            </a:r>
            <a:endParaRPr kumimoji="0" lang="en-US" altLang="en-US" sz="2400" b="0" i="0" u="none" strike="noStrike" kern="0" cap="none" spc="0" normalizeH="0" baseline="0" noProof="0" dirty="0">
              <a:ln>
                <a:noFill/>
              </a:ln>
              <a:solidFill>
                <a:srgbClr val="000000"/>
              </a:solidFill>
              <a:effectLst/>
              <a:uLnTx/>
              <a:uFillTx/>
              <a:latin typeface="Trebuchet MS" panose="020B0603020202020204" pitchFamily="34" charset="0"/>
            </a:endParaRPr>
          </a:p>
        </p:txBody>
      </p:sp>
      <p:sp>
        <p:nvSpPr>
          <p:cNvPr id="5" name="Footer Placeholder 4">
            <a:extLst>
              <a:ext uri="{FF2B5EF4-FFF2-40B4-BE49-F238E27FC236}">
                <a16:creationId xmlns:a16="http://schemas.microsoft.com/office/drawing/2014/main" id="{1EE3E09B-AE47-EB31-86D0-493B5B220948}"/>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Tree>
    <p:extLst>
      <p:ext uri="{BB962C8B-B14F-4D97-AF65-F5344CB8AC3E}">
        <p14:creationId xmlns:p14="http://schemas.microsoft.com/office/powerpoint/2010/main" val="3060125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9FD43165-1E09-173E-3C9F-A4054DB2317B}"/>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20442EC-D964-7020-BC81-F7E6B01D32F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4F99D7C7-DC99-3824-D9ED-5E29173E6675}"/>
              </a:ext>
            </a:extLst>
          </p:cNvPr>
          <p:cNvSpPr txBox="1">
            <a:spLocks noChangeArrowheads="1"/>
          </p:cNvSpPr>
          <p:nvPr/>
        </p:nvSpPr>
        <p:spPr>
          <a:xfrm>
            <a:off x="1954472" y="463109"/>
            <a:ext cx="8637327"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N" sz="3200" b="0" i="0" u="none" strike="noStrike" kern="0" cap="none" spc="0" normalizeH="0" baseline="0" noProof="0" dirty="0">
                <a:ln>
                  <a:noFill/>
                </a:ln>
                <a:solidFill>
                  <a:srgbClr val="000000"/>
                </a:solidFill>
                <a:effectLst/>
                <a:uLnTx/>
                <a:uFillTx/>
                <a:latin typeface="Arial"/>
                <a:ea typeface="+mj-ea"/>
                <a:cs typeface="+mj-cs"/>
              </a:rPr>
              <a:t>Impacts due to change in investment strategy</a:t>
            </a:r>
            <a:endParaRPr kumimoji="0" lang="en-US" altLang="en-US" sz="3200" b="0"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6782151B-C2A1-B453-80D8-C4DE00C3D515}"/>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altLang="en-US" sz="1200" b="0" i="0" u="none" strike="noStrike" kern="0" cap="none" spc="0" normalizeH="0" baseline="0" noProof="0" dirty="0">
              <a:ln>
                <a:noFill/>
              </a:ln>
              <a:solidFill>
                <a:srgbClr val="000000"/>
              </a:solidFill>
              <a:effectLst/>
              <a:uLnTx/>
              <a:uFillTx/>
              <a:latin typeface="Times New Roman"/>
              <a:ea typeface="+mn-ea"/>
              <a:cs typeface="+mn-cs"/>
            </a:endParaRPr>
          </a:p>
        </p:txBody>
      </p:sp>
      <p:sp>
        <p:nvSpPr>
          <p:cNvPr id="5" name="Footer Placeholder 4">
            <a:extLst>
              <a:ext uri="{FF2B5EF4-FFF2-40B4-BE49-F238E27FC236}">
                <a16:creationId xmlns:a16="http://schemas.microsoft.com/office/drawing/2014/main" id="{B4F0CC14-BAE1-AE30-05C7-1A9D3A615ABF}"/>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pic>
        <p:nvPicPr>
          <p:cNvPr id="8" name="Picture 7">
            <a:extLst>
              <a:ext uri="{FF2B5EF4-FFF2-40B4-BE49-F238E27FC236}">
                <a16:creationId xmlns:a16="http://schemas.microsoft.com/office/drawing/2014/main" id="{9AE0C2D8-B73C-C816-3C26-5703D3330AFD}"/>
              </a:ext>
            </a:extLst>
          </p:cNvPr>
          <p:cNvPicPr>
            <a:picLocks noChangeAspect="1"/>
          </p:cNvPicPr>
          <p:nvPr/>
        </p:nvPicPr>
        <p:blipFill>
          <a:blip r:embed="rId6"/>
          <a:stretch>
            <a:fillRect/>
          </a:stretch>
        </p:blipFill>
        <p:spPr>
          <a:xfrm>
            <a:off x="2030673" y="1371600"/>
            <a:ext cx="9780327" cy="5257800"/>
          </a:xfrm>
          <a:prstGeom prst="rect">
            <a:avLst/>
          </a:prstGeom>
        </p:spPr>
      </p:pic>
    </p:spTree>
    <p:extLst>
      <p:ext uri="{BB962C8B-B14F-4D97-AF65-F5344CB8AC3E}">
        <p14:creationId xmlns:p14="http://schemas.microsoft.com/office/powerpoint/2010/main" val="20200494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5">
            <a:extLst>
              <a:ext uri="{FF2B5EF4-FFF2-40B4-BE49-F238E27FC236}">
                <a16:creationId xmlns:a16="http://schemas.microsoft.com/office/drawing/2014/main" id="{73457C26-EFA7-3467-A311-35A7C5F53C68}"/>
              </a:ext>
            </a:extLst>
          </p:cNvPr>
          <p:cNvSpPr/>
          <p:nvPr/>
        </p:nvSpPr>
        <p:spPr bwMode="auto">
          <a:xfrm>
            <a:off x="2880246" y="143894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Case Study: Background</a:t>
            </a:r>
          </a:p>
        </p:txBody>
      </p:sp>
      <p:sp>
        <p:nvSpPr>
          <p:cNvPr id="7" name="Rectangle 6">
            <a:extLst>
              <a:ext uri="{FF2B5EF4-FFF2-40B4-BE49-F238E27FC236}">
                <a16:creationId xmlns:a16="http://schemas.microsoft.com/office/drawing/2014/main" id="{A9988C19-41B0-64AF-86E8-1ECB89F78A65}"/>
              </a:ext>
            </a:extLst>
          </p:cNvPr>
          <p:cNvSpPr/>
          <p:nvPr/>
        </p:nvSpPr>
        <p:spPr bwMode="auto">
          <a:xfrm>
            <a:off x="2133600" y="143894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sz="2400" dirty="0">
                <a:solidFill>
                  <a:schemeClr val="bg2"/>
                </a:solidFill>
                <a:latin typeface="Arial" pitchFamily="34" charset="0"/>
              </a:rPr>
              <a:t>1</a:t>
            </a:r>
          </a:p>
        </p:txBody>
      </p:sp>
      <p:sp>
        <p:nvSpPr>
          <p:cNvPr id="8" name="Rectangle 7">
            <a:extLst>
              <a:ext uri="{FF2B5EF4-FFF2-40B4-BE49-F238E27FC236}">
                <a16:creationId xmlns:a16="http://schemas.microsoft.com/office/drawing/2014/main" id="{92C0E42C-10F0-E989-0684-E2601572D9A5}"/>
              </a:ext>
            </a:extLst>
          </p:cNvPr>
          <p:cNvSpPr/>
          <p:nvPr/>
        </p:nvSpPr>
        <p:spPr bwMode="auto">
          <a:xfrm>
            <a:off x="2876702" y="2530658"/>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Asset Liability Management (Implications)</a:t>
            </a:r>
          </a:p>
        </p:txBody>
      </p:sp>
      <p:sp>
        <p:nvSpPr>
          <p:cNvPr id="9" name="Rectangle 8">
            <a:extLst>
              <a:ext uri="{FF2B5EF4-FFF2-40B4-BE49-F238E27FC236}">
                <a16:creationId xmlns:a16="http://schemas.microsoft.com/office/drawing/2014/main" id="{43998B8C-FF6F-B5E3-0E76-602AAB179EB3}"/>
              </a:ext>
            </a:extLst>
          </p:cNvPr>
          <p:cNvSpPr/>
          <p:nvPr/>
        </p:nvSpPr>
        <p:spPr bwMode="auto">
          <a:xfrm>
            <a:off x="2131828" y="2530658"/>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3</a:t>
            </a:r>
            <a:endParaRPr lang="en-IN" sz="2400" dirty="0">
              <a:solidFill>
                <a:schemeClr val="bg2"/>
              </a:solidFill>
              <a:latin typeface="Arial" pitchFamily="34" charset="0"/>
            </a:endParaRPr>
          </a:p>
        </p:txBody>
      </p:sp>
      <p:sp>
        <p:nvSpPr>
          <p:cNvPr id="10" name="Rectangle 9">
            <a:extLst>
              <a:ext uri="{FF2B5EF4-FFF2-40B4-BE49-F238E27FC236}">
                <a16:creationId xmlns:a16="http://schemas.microsoft.com/office/drawing/2014/main" id="{7B8112BC-1062-C37D-AC09-512649A1C740}"/>
              </a:ext>
            </a:extLst>
          </p:cNvPr>
          <p:cNvSpPr/>
          <p:nvPr/>
        </p:nvSpPr>
        <p:spPr bwMode="auto">
          <a:xfrm>
            <a:off x="2878474" y="3088976"/>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Asset Liability Profile</a:t>
            </a:r>
          </a:p>
        </p:txBody>
      </p:sp>
      <p:sp>
        <p:nvSpPr>
          <p:cNvPr id="11" name="Rectangle 10">
            <a:extLst>
              <a:ext uri="{FF2B5EF4-FFF2-40B4-BE49-F238E27FC236}">
                <a16:creationId xmlns:a16="http://schemas.microsoft.com/office/drawing/2014/main" id="{C28DD9B8-2FD8-8895-3C35-EB9CCCCF8C5F}"/>
              </a:ext>
            </a:extLst>
          </p:cNvPr>
          <p:cNvSpPr/>
          <p:nvPr/>
        </p:nvSpPr>
        <p:spPr bwMode="auto">
          <a:xfrm>
            <a:off x="2131828" y="3088976"/>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4</a:t>
            </a:r>
            <a:endParaRPr lang="en-IN" sz="2400" dirty="0">
              <a:solidFill>
                <a:schemeClr val="bg2"/>
              </a:solidFill>
              <a:latin typeface="Arial" pitchFamily="34" charset="0"/>
            </a:endParaRPr>
          </a:p>
        </p:txBody>
      </p:sp>
      <p:sp>
        <p:nvSpPr>
          <p:cNvPr id="12" name="Rectangle 11">
            <a:extLst>
              <a:ext uri="{FF2B5EF4-FFF2-40B4-BE49-F238E27FC236}">
                <a16:creationId xmlns:a16="http://schemas.microsoft.com/office/drawing/2014/main" id="{D2249C86-0901-CA9A-727D-2375432AAAE3}"/>
              </a:ext>
            </a:extLst>
          </p:cNvPr>
          <p:cNvSpPr/>
          <p:nvPr/>
        </p:nvSpPr>
        <p:spPr bwMode="auto">
          <a:xfrm>
            <a:off x="2876702" y="3647294"/>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Regulatory References</a:t>
            </a:r>
          </a:p>
        </p:txBody>
      </p:sp>
      <p:sp>
        <p:nvSpPr>
          <p:cNvPr id="13" name="Rectangle 12">
            <a:extLst>
              <a:ext uri="{FF2B5EF4-FFF2-40B4-BE49-F238E27FC236}">
                <a16:creationId xmlns:a16="http://schemas.microsoft.com/office/drawing/2014/main" id="{FF3CD915-B567-161B-6B3E-FFC0DFD5457D}"/>
              </a:ext>
            </a:extLst>
          </p:cNvPr>
          <p:cNvSpPr/>
          <p:nvPr/>
        </p:nvSpPr>
        <p:spPr bwMode="auto">
          <a:xfrm>
            <a:off x="2130056" y="3647294"/>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sz="2400" dirty="0">
                <a:solidFill>
                  <a:schemeClr val="bg2"/>
                </a:solidFill>
                <a:latin typeface="Arial" pitchFamily="34" charset="0"/>
              </a:rPr>
              <a:t>5</a:t>
            </a:r>
          </a:p>
        </p:txBody>
      </p:sp>
      <p:sp>
        <p:nvSpPr>
          <p:cNvPr id="14" name="Rectangle 13">
            <a:extLst>
              <a:ext uri="{FF2B5EF4-FFF2-40B4-BE49-F238E27FC236}">
                <a16:creationId xmlns:a16="http://schemas.microsoft.com/office/drawing/2014/main" id="{F75384FB-338C-7C9D-C408-883EB12C7542}"/>
              </a:ext>
            </a:extLst>
          </p:cNvPr>
          <p:cNvSpPr/>
          <p:nvPr/>
        </p:nvSpPr>
        <p:spPr bwMode="auto">
          <a:xfrm>
            <a:off x="2876702" y="4200296"/>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altLang="en-US" sz="2400" dirty="0">
                <a:solidFill>
                  <a:schemeClr val="bg2"/>
                </a:solidFill>
                <a:latin typeface="Arial" pitchFamily="34" charset="0"/>
              </a:rPr>
              <a:t>Impacts due to change in Investment Strategy</a:t>
            </a:r>
          </a:p>
        </p:txBody>
      </p:sp>
      <p:sp>
        <p:nvSpPr>
          <p:cNvPr id="15" name="Rectangle 14">
            <a:extLst>
              <a:ext uri="{FF2B5EF4-FFF2-40B4-BE49-F238E27FC236}">
                <a16:creationId xmlns:a16="http://schemas.microsoft.com/office/drawing/2014/main" id="{807DA85D-3BB5-E068-158E-329B5EC66184}"/>
              </a:ext>
            </a:extLst>
          </p:cNvPr>
          <p:cNvSpPr/>
          <p:nvPr/>
        </p:nvSpPr>
        <p:spPr bwMode="auto">
          <a:xfrm>
            <a:off x="2118246" y="4200296"/>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6</a:t>
            </a:r>
            <a:endParaRPr lang="en-IN" sz="2400" dirty="0">
              <a:solidFill>
                <a:schemeClr val="bg2"/>
              </a:solidFill>
              <a:latin typeface="Arial" pitchFamily="34" charset="0"/>
            </a:endParaRPr>
          </a:p>
        </p:txBody>
      </p:sp>
      <p:sp>
        <p:nvSpPr>
          <p:cNvPr id="20" name="Rectangle 19">
            <a:extLst>
              <a:ext uri="{FF2B5EF4-FFF2-40B4-BE49-F238E27FC236}">
                <a16:creationId xmlns:a16="http://schemas.microsoft.com/office/drawing/2014/main" id="{F9FE15E0-3441-8492-B098-43A9290FBE30}"/>
              </a:ext>
            </a:extLst>
          </p:cNvPr>
          <p:cNvSpPr/>
          <p:nvPr/>
        </p:nvSpPr>
        <p:spPr bwMode="auto">
          <a:xfrm>
            <a:off x="2876702" y="4763930"/>
            <a:ext cx="7620000" cy="36512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altLang="en-US" sz="2400" dirty="0">
                <a:latin typeface="Arial" pitchFamily="34" charset="0"/>
              </a:rPr>
              <a:t>Internal Risk Controls</a:t>
            </a:r>
            <a:endParaRPr lang="en-IN" sz="2400" dirty="0">
              <a:latin typeface="Arial" pitchFamily="34" charset="0"/>
            </a:endParaRPr>
          </a:p>
        </p:txBody>
      </p:sp>
      <p:sp>
        <p:nvSpPr>
          <p:cNvPr id="21" name="Rectangle 20">
            <a:extLst>
              <a:ext uri="{FF2B5EF4-FFF2-40B4-BE49-F238E27FC236}">
                <a16:creationId xmlns:a16="http://schemas.microsoft.com/office/drawing/2014/main" id="{63CEB0C2-BD5C-904D-4A9D-4DD7A2263F1B}"/>
              </a:ext>
            </a:extLst>
          </p:cNvPr>
          <p:cNvSpPr/>
          <p:nvPr/>
        </p:nvSpPr>
        <p:spPr bwMode="auto">
          <a:xfrm>
            <a:off x="2130056" y="4763930"/>
            <a:ext cx="548754" cy="36512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latin typeface="Arial" pitchFamily="34" charset="0"/>
              </a:rPr>
              <a:t>7</a:t>
            </a:r>
            <a:endParaRPr lang="en-IN" sz="2400" dirty="0">
              <a:latin typeface="Arial" pitchFamily="34" charset="0"/>
            </a:endParaRPr>
          </a:p>
        </p:txBody>
      </p:sp>
      <p:sp>
        <p:nvSpPr>
          <p:cNvPr id="22" name="Rectangle 21">
            <a:extLst>
              <a:ext uri="{FF2B5EF4-FFF2-40B4-BE49-F238E27FC236}">
                <a16:creationId xmlns:a16="http://schemas.microsoft.com/office/drawing/2014/main" id="{6F851862-FE52-FA71-BE39-CC6930173E4C}"/>
              </a:ext>
            </a:extLst>
          </p:cNvPr>
          <p:cNvSpPr/>
          <p:nvPr/>
        </p:nvSpPr>
        <p:spPr bwMode="auto">
          <a:xfrm>
            <a:off x="2127396" y="5883275"/>
            <a:ext cx="8376393"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bg2"/>
                </a:solidFill>
                <a:effectLst/>
                <a:latin typeface="Arial" pitchFamily="34" charset="0"/>
              </a:rPr>
              <a:t>Q&amp;A</a:t>
            </a:r>
          </a:p>
        </p:txBody>
      </p:sp>
      <p:sp>
        <p:nvSpPr>
          <p:cNvPr id="4" name="Rectangle 2">
            <a:extLst>
              <a:ext uri="{FF2B5EF4-FFF2-40B4-BE49-F238E27FC236}">
                <a16:creationId xmlns:a16="http://schemas.microsoft.com/office/drawing/2014/main" id="{DFAFBB5A-DD58-14EC-62BB-617C4D8C3B34}"/>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Agenda</a:t>
            </a:r>
            <a:endParaRPr lang="en-US" altLang="en-US" sz="3600" kern="0" dirty="0">
              <a:solidFill>
                <a:schemeClr val="tx1"/>
              </a:solidFill>
            </a:endParaRPr>
          </a:p>
        </p:txBody>
      </p:sp>
      <p:sp>
        <p:nvSpPr>
          <p:cNvPr id="18" name="Rectangle 17">
            <a:extLst>
              <a:ext uri="{FF2B5EF4-FFF2-40B4-BE49-F238E27FC236}">
                <a16:creationId xmlns:a16="http://schemas.microsoft.com/office/drawing/2014/main" id="{9BC83F81-319B-4CEB-891A-D828E1176323}"/>
              </a:ext>
            </a:extLst>
          </p:cNvPr>
          <p:cNvSpPr/>
          <p:nvPr/>
        </p:nvSpPr>
        <p:spPr bwMode="auto">
          <a:xfrm>
            <a:off x="2880246" y="5349875"/>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en-US" sz="2400" dirty="0">
                <a:solidFill>
                  <a:schemeClr val="bg2"/>
                </a:solidFill>
                <a:latin typeface="Arial" pitchFamily="34" charset="0"/>
              </a:rPr>
              <a:t>Recommendations to Investment Committee</a:t>
            </a:r>
            <a:endParaRPr lang="en-IN" sz="2400" dirty="0">
              <a:solidFill>
                <a:schemeClr val="bg2"/>
              </a:solidFill>
              <a:latin typeface="Arial" pitchFamily="34" charset="0"/>
            </a:endParaRPr>
          </a:p>
        </p:txBody>
      </p:sp>
      <p:sp>
        <p:nvSpPr>
          <p:cNvPr id="19" name="Rectangle 18">
            <a:extLst>
              <a:ext uri="{FF2B5EF4-FFF2-40B4-BE49-F238E27FC236}">
                <a16:creationId xmlns:a16="http://schemas.microsoft.com/office/drawing/2014/main" id="{B5E21EBD-D942-45E7-9E15-FCF5B894E599}"/>
              </a:ext>
            </a:extLst>
          </p:cNvPr>
          <p:cNvSpPr/>
          <p:nvPr/>
        </p:nvSpPr>
        <p:spPr bwMode="auto">
          <a:xfrm>
            <a:off x="2133600" y="5349875"/>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8</a:t>
            </a:r>
            <a:endParaRPr kumimoji="0" lang="en-IN" sz="2400" b="0" i="0" u="none" strike="noStrike" cap="none" normalizeH="0" baseline="0" dirty="0">
              <a:ln>
                <a:noFill/>
              </a:ln>
              <a:solidFill>
                <a:schemeClr val="bg2"/>
              </a:solidFill>
              <a:effectLst/>
              <a:latin typeface="Arial" pitchFamily="34" charset="0"/>
            </a:endParaRPr>
          </a:p>
        </p:txBody>
      </p:sp>
      <p:sp>
        <p:nvSpPr>
          <p:cNvPr id="24" name="Rectangle 23">
            <a:extLst>
              <a:ext uri="{FF2B5EF4-FFF2-40B4-BE49-F238E27FC236}">
                <a16:creationId xmlns:a16="http://schemas.microsoft.com/office/drawing/2014/main" id="{0382E026-915F-449C-A25B-EBCFE5AD9233}"/>
              </a:ext>
            </a:extLst>
          </p:cNvPr>
          <p:cNvSpPr/>
          <p:nvPr/>
        </p:nvSpPr>
        <p:spPr bwMode="auto">
          <a:xfrm>
            <a:off x="2895600" y="198120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Investment Committee (Overview)</a:t>
            </a:r>
          </a:p>
        </p:txBody>
      </p:sp>
      <p:sp>
        <p:nvSpPr>
          <p:cNvPr id="25" name="Rectangle 24">
            <a:extLst>
              <a:ext uri="{FF2B5EF4-FFF2-40B4-BE49-F238E27FC236}">
                <a16:creationId xmlns:a16="http://schemas.microsoft.com/office/drawing/2014/main" id="{4581C922-9614-41D7-AB42-5C875363CB82}"/>
              </a:ext>
            </a:extLst>
          </p:cNvPr>
          <p:cNvSpPr/>
          <p:nvPr/>
        </p:nvSpPr>
        <p:spPr bwMode="auto">
          <a:xfrm>
            <a:off x="2150726" y="198120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2</a:t>
            </a:r>
            <a:endParaRPr lang="en-IN" sz="2400" dirty="0">
              <a:solidFill>
                <a:schemeClr val="bg2"/>
              </a:solidFill>
              <a:latin typeface="Arial" pitchFamily="34" charset="0"/>
            </a:endParaRPr>
          </a:p>
        </p:txBody>
      </p:sp>
    </p:spTree>
    <p:extLst>
      <p:ext uri="{BB962C8B-B14F-4D97-AF65-F5344CB8AC3E}">
        <p14:creationId xmlns:p14="http://schemas.microsoft.com/office/powerpoint/2010/main" val="4598747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A9840A27-184E-57CA-CBEB-942D656A1E3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5120D9CB-9A87-A71C-93A1-81D7849D8E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847107D5-52BF-A676-46FE-71809A221A3D}"/>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0" i="0" u="none" strike="noStrike" kern="0" cap="none" spc="0" normalizeH="0" baseline="0" noProof="0" dirty="0">
                <a:ln>
                  <a:noFill/>
                </a:ln>
                <a:solidFill>
                  <a:srgbClr val="000000"/>
                </a:solidFill>
                <a:effectLst/>
                <a:uLnTx/>
                <a:uFillTx/>
                <a:latin typeface="Arial"/>
                <a:ea typeface="+mj-ea"/>
                <a:cs typeface="+mj-cs"/>
              </a:rPr>
              <a:t>Internal Risk Controls</a:t>
            </a:r>
          </a:p>
        </p:txBody>
      </p:sp>
      <p:sp>
        <p:nvSpPr>
          <p:cNvPr id="5" name="Footer Placeholder 4">
            <a:extLst>
              <a:ext uri="{FF2B5EF4-FFF2-40B4-BE49-F238E27FC236}">
                <a16:creationId xmlns:a16="http://schemas.microsoft.com/office/drawing/2014/main" id="{3D3E238B-98FF-5154-94FA-3AA2788A8137}"/>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
        <p:nvSpPr>
          <p:cNvPr id="6" name="Rectangle 3">
            <a:extLst>
              <a:ext uri="{FF2B5EF4-FFF2-40B4-BE49-F238E27FC236}">
                <a16:creationId xmlns:a16="http://schemas.microsoft.com/office/drawing/2014/main" id="{3163E052-652B-9B53-8EF6-F34E226A752D}"/>
              </a:ext>
            </a:extLst>
          </p:cNvPr>
          <p:cNvSpPr txBox="1">
            <a:spLocks noChangeArrowheads="1"/>
          </p:cNvSpPr>
          <p:nvPr/>
        </p:nvSpPr>
        <p:spPr>
          <a:xfrm>
            <a:off x="2133600" y="1264332"/>
            <a:ext cx="9296400" cy="4639589"/>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IN" altLang="en-US" sz="1600" b="1" kern="0" dirty="0"/>
          </a:p>
          <a:p>
            <a:pPr marL="0" indent="0">
              <a:buNone/>
            </a:pPr>
            <a:endParaRPr lang="en-IN" altLang="en-US" sz="1600" b="1" kern="0" dirty="0"/>
          </a:p>
          <a:p>
            <a:pPr lvl="1">
              <a:buFont typeface="Wingdings" panose="05000000000000000000" pitchFamily="2" charset="2"/>
              <a:buChar char="Ø"/>
            </a:pPr>
            <a:endParaRPr lang="en-IN" altLang="en-US" sz="1600" kern="0" dirty="0"/>
          </a:p>
          <a:p>
            <a:pPr lvl="1">
              <a:buFont typeface="Wingdings" panose="05000000000000000000" pitchFamily="2" charset="2"/>
              <a:buChar char="Ø"/>
            </a:pPr>
            <a:endParaRPr lang="en-IN" altLang="en-US" sz="1600" kern="0" dirty="0"/>
          </a:p>
          <a:p>
            <a:pPr lvl="1">
              <a:buFont typeface="Wingdings" panose="05000000000000000000" pitchFamily="2" charset="2"/>
              <a:buChar char="Ø"/>
            </a:pPr>
            <a:endParaRPr lang="en-IN" altLang="en-US" sz="1600" kern="0" dirty="0"/>
          </a:p>
          <a:p>
            <a:pPr lvl="1">
              <a:buFont typeface="Wingdings" panose="05000000000000000000" pitchFamily="2" charset="2"/>
              <a:buChar char="Ø"/>
            </a:pPr>
            <a:endParaRPr lang="en-IN" altLang="en-US" sz="1400" kern="0" dirty="0"/>
          </a:p>
          <a:p>
            <a:pPr lvl="1">
              <a:buFont typeface="Wingdings" panose="05000000000000000000" pitchFamily="2" charset="2"/>
              <a:buChar char="Ø"/>
            </a:pPr>
            <a:endParaRPr lang="en-IN" altLang="en-US" sz="1400" b="1" kern="0" dirty="0"/>
          </a:p>
          <a:p>
            <a:pPr>
              <a:buFont typeface="Wingdings" panose="05000000000000000000" pitchFamily="2" charset="2"/>
              <a:buChar char="Ø"/>
            </a:pPr>
            <a:endParaRPr lang="en-IN" altLang="en-US" sz="1400" b="1" kern="0" dirty="0"/>
          </a:p>
          <a:p>
            <a:pPr marL="0" indent="0">
              <a:buNone/>
            </a:pPr>
            <a:endParaRPr lang="en-US" altLang="en-US" sz="1400" u="sng" kern="0" dirty="0"/>
          </a:p>
          <a:p>
            <a:pPr>
              <a:buFont typeface="Wingdings" panose="05000000000000000000" pitchFamily="2" charset="2"/>
              <a:buChar char="Ø"/>
            </a:pPr>
            <a:endParaRPr lang="en-US" altLang="en-US" sz="1400" kern="0" dirty="0"/>
          </a:p>
        </p:txBody>
      </p:sp>
      <p:sp>
        <p:nvSpPr>
          <p:cNvPr id="4" name="Rectangle 3">
            <a:extLst>
              <a:ext uri="{FF2B5EF4-FFF2-40B4-BE49-F238E27FC236}">
                <a16:creationId xmlns:a16="http://schemas.microsoft.com/office/drawing/2014/main" id="{40EF900F-FB56-E24D-6761-321763E0968C}"/>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r>
              <a:rPr lang="en-US" altLang="en-US" sz="2400" b="1" u="sng" kern="0" dirty="0">
                <a:latin typeface="Trebuchet MS" panose="020B0603020202020204" pitchFamily="34" charset="0"/>
              </a:rPr>
              <a:t>IRDAI Investment regulation 2016 mandates that insurers should have sufficient control for investment risk management across their front, back and mid office </a:t>
            </a:r>
          </a:p>
        </p:txBody>
      </p:sp>
      <p:sp>
        <p:nvSpPr>
          <p:cNvPr id="11" name="Rectangle 10">
            <a:extLst>
              <a:ext uri="{FF2B5EF4-FFF2-40B4-BE49-F238E27FC236}">
                <a16:creationId xmlns:a16="http://schemas.microsoft.com/office/drawing/2014/main" id="{BFE292E9-9BBE-2E32-20B0-DA83A982384C}"/>
              </a:ext>
            </a:extLst>
          </p:cNvPr>
          <p:cNvSpPr/>
          <p:nvPr/>
        </p:nvSpPr>
        <p:spPr bwMode="auto">
          <a:xfrm>
            <a:off x="2017636" y="2672063"/>
            <a:ext cx="3100515" cy="582758"/>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altLang="en-US" sz="2400" b="1" kern="0" dirty="0">
                <a:solidFill>
                  <a:schemeClr val="bg1"/>
                </a:solidFill>
              </a:rPr>
              <a:t>Front office</a:t>
            </a:r>
            <a:endParaRPr lang="en-IN" sz="2400" b="1" kern="0" dirty="0">
              <a:solidFill>
                <a:schemeClr val="bg1"/>
              </a:solidFill>
            </a:endParaRPr>
          </a:p>
        </p:txBody>
      </p:sp>
      <p:sp>
        <p:nvSpPr>
          <p:cNvPr id="7" name="TextBox 6">
            <a:extLst>
              <a:ext uri="{FF2B5EF4-FFF2-40B4-BE49-F238E27FC236}">
                <a16:creationId xmlns:a16="http://schemas.microsoft.com/office/drawing/2014/main" id="{8F69E4CC-4F0B-232E-A857-087BFC73B606}"/>
              </a:ext>
            </a:extLst>
          </p:cNvPr>
          <p:cNvSpPr txBox="1"/>
          <p:nvPr/>
        </p:nvSpPr>
        <p:spPr>
          <a:xfrm>
            <a:off x="1981200" y="3471208"/>
            <a:ext cx="9577227" cy="3108543"/>
          </a:xfrm>
          <a:prstGeom prst="rect">
            <a:avLst/>
          </a:prstGeom>
          <a:noFill/>
        </p:spPr>
        <p:txBody>
          <a:bodyPr wrap="square">
            <a:spAutoFit/>
          </a:bodyPr>
          <a:lstStyle/>
          <a:p>
            <a:pPr marL="174625" lvl="1" indent="-174625">
              <a:buFont typeface="Wingdings" panose="05000000000000000000" pitchFamily="2" charset="2"/>
              <a:buChar char="Ø"/>
            </a:pPr>
            <a:r>
              <a:rPr lang="en-US" altLang="en-US" sz="2800" kern="0" dirty="0">
                <a:solidFill>
                  <a:srgbClr val="000000"/>
                </a:solidFill>
                <a:latin typeface="Trebuchet MS" panose="020B0603020202020204" pitchFamily="34" charset="0"/>
              </a:rPr>
              <a:t>Segregation of fund management/dealers</a:t>
            </a:r>
          </a:p>
          <a:p>
            <a:pPr marL="174625" lvl="1" indent="-174625">
              <a:buFont typeface="Wingdings" panose="05000000000000000000" pitchFamily="2" charset="2"/>
              <a:buChar char="Ø"/>
            </a:pPr>
            <a:endParaRPr lang="en-US" sz="2800" dirty="0">
              <a:latin typeface="Trebuchet MS" panose="020B0603020202020204" pitchFamily="34" charset="0"/>
            </a:endParaRPr>
          </a:p>
          <a:p>
            <a:pPr marL="174625" lvl="1" indent="-174625">
              <a:buFont typeface="Wingdings" panose="05000000000000000000" pitchFamily="2" charset="2"/>
              <a:buChar char="Ø"/>
            </a:pPr>
            <a:r>
              <a:rPr lang="en-US" sz="2800" dirty="0">
                <a:latin typeface="Trebuchet MS" panose="020B0603020202020204" pitchFamily="34" charset="0"/>
              </a:rPr>
              <a:t>System based checks should be in place for investments in an Investee Company, Group, Promoter Group and Industry Sector. </a:t>
            </a:r>
            <a:endParaRPr lang="en-US" sz="2800" kern="0" dirty="0">
              <a:solidFill>
                <a:srgbClr val="000000"/>
              </a:solidFill>
              <a:latin typeface="Trebuchet MS" panose="020B0603020202020204" pitchFamily="34" charset="0"/>
            </a:endParaRPr>
          </a:p>
          <a:p>
            <a:pPr marL="174625" lvl="1" indent="-174625">
              <a:buFont typeface="Wingdings" panose="05000000000000000000" pitchFamily="2" charset="2"/>
              <a:buChar char="Ø"/>
            </a:pPr>
            <a:endParaRPr lang="en-US" altLang="en-US" sz="2800" kern="0" dirty="0">
              <a:solidFill>
                <a:srgbClr val="000000"/>
              </a:solidFill>
              <a:latin typeface="Trebuchet MS" panose="020B0603020202020204" pitchFamily="34" charset="0"/>
            </a:endParaRPr>
          </a:p>
          <a:p>
            <a:pPr marL="174625" lvl="1" indent="-174625">
              <a:buFont typeface="Wingdings" panose="05000000000000000000" pitchFamily="2" charset="2"/>
              <a:buChar char="Ø"/>
            </a:pPr>
            <a:r>
              <a:rPr lang="en-US" altLang="en-US" sz="2800" kern="0" dirty="0">
                <a:solidFill>
                  <a:srgbClr val="000000"/>
                </a:solidFill>
                <a:latin typeface="Trebuchet MS" panose="020B0603020202020204" pitchFamily="34" charset="0"/>
              </a:rPr>
              <a:t>Checks on intra fund transfers</a:t>
            </a:r>
            <a:endParaRPr lang="en-US" altLang="en-US" sz="2800" b="1" kern="0" dirty="0">
              <a:latin typeface="Trebuchet MS" panose="020B0603020202020204" pitchFamily="34" charset="0"/>
            </a:endParaRPr>
          </a:p>
        </p:txBody>
      </p:sp>
    </p:spTree>
    <p:extLst>
      <p:ext uri="{BB962C8B-B14F-4D97-AF65-F5344CB8AC3E}">
        <p14:creationId xmlns:p14="http://schemas.microsoft.com/office/powerpoint/2010/main" val="42043595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A76327BA-F1CC-4359-1D68-EA22111CE21C}"/>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CE73785-1B8E-E446-BBD0-65F4400478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C56205E8-789A-BD17-E4DF-47A54D68A5E0}"/>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0" i="0" u="none" strike="noStrike" kern="0" cap="none" spc="0" normalizeH="0" baseline="0" noProof="0" dirty="0">
                <a:ln>
                  <a:noFill/>
                </a:ln>
                <a:solidFill>
                  <a:srgbClr val="000000"/>
                </a:solidFill>
                <a:effectLst/>
                <a:uLnTx/>
                <a:uFillTx/>
                <a:latin typeface="Arial"/>
                <a:ea typeface="+mj-ea"/>
                <a:cs typeface="+mj-cs"/>
              </a:rPr>
              <a:t>Internal Risk Controls</a:t>
            </a:r>
          </a:p>
        </p:txBody>
      </p:sp>
      <p:sp>
        <p:nvSpPr>
          <p:cNvPr id="5" name="Footer Placeholder 4">
            <a:extLst>
              <a:ext uri="{FF2B5EF4-FFF2-40B4-BE49-F238E27FC236}">
                <a16:creationId xmlns:a16="http://schemas.microsoft.com/office/drawing/2014/main" id="{F3C9641A-4980-E7DE-3E81-3A62BE650954}"/>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
        <p:nvSpPr>
          <p:cNvPr id="6" name="Rectangle 3">
            <a:extLst>
              <a:ext uri="{FF2B5EF4-FFF2-40B4-BE49-F238E27FC236}">
                <a16:creationId xmlns:a16="http://schemas.microsoft.com/office/drawing/2014/main" id="{49CEE6DB-637C-A826-C7A4-BD7C00595F95}"/>
              </a:ext>
            </a:extLst>
          </p:cNvPr>
          <p:cNvSpPr txBox="1">
            <a:spLocks noChangeArrowheads="1"/>
          </p:cNvSpPr>
          <p:nvPr/>
        </p:nvSpPr>
        <p:spPr>
          <a:xfrm>
            <a:off x="2133600" y="1264332"/>
            <a:ext cx="9296400" cy="4639589"/>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IN" altLang="en-US" sz="1600" b="1" kern="0" dirty="0"/>
          </a:p>
          <a:p>
            <a:pPr marL="0" indent="0">
              <a:buNone/>
            </a:pPr>
            <a:endParaRPr lang="en-IN" altLang="en-US" sz="1600" b="1" kern="0" dirty="0"/>
          </a:p>
          <a:p>
            <a:pPr lvl="1">
              <a:buFont typeface="Wingdings" panose="05000000000000000000" pitchFamily="2" charset="2"/>
              <a:buChar char="Ø"/>
            </a:pPr>
            <a:endParaRPr lang="en-IN" altLang="en-US" sz="1600" kern="0" dirty="0"/>
          </a:p>
          <a:p>
            <a:pPr lvl="1">
              <a:buFont typeface="Wingdings" panose="05000000000000000000" pitchFamily="2" charset="2"/>
              <a:buChar char="Ø"/>
            </a:pPr>
            <a:endParaRPr lang="en-IN" altLang="en-US" sz="1600" kern="0" dirty="0"/>
          </a:p>
          <a:p>
            <a:pPr lvl="1">
              <a:buFont typeface="Wingdings" panose="05000000000000000000" pitchFamily="2" charset="2"/>
              <a:buChar char="Ø"/>
            </a:pPr>
            <a:endParaRPr lang="en-IN" altLang="en-US" sz="1600" kern="0" dirty="0"/>
          </a:p>
          <a:p>
            <a:pPr lvl="1">
              <a:buFont typeface="Wingdings" panose="05000000000000000000" pitchFamily="2" charset="2"/>
              <a:buChar char="Ø"/>
            </a:pPr>
            <a:endParaRPr lang="en-IN" altLang="en-US" sz="1400" kern="0" dirty="0"/>
          </a:p>
          <a:p>
            <a:pPr lvl="1">
              <a:buFont typeface="Wingdings" panose="05000000000000000000" pitchFamily="2" charset="2"/>
              <a:buChar char="Ø"/>
            </a:pPr>
            <a:endParaRPr lang="en-IN" altLang="en-US" sz="1400" b="1" kern="0" dirty="0"/>
          </a:p>
          <a:p>
            <a:pPr>
              <a:buFont typeface="Wingdings" panose="05000000000000000000" pitchFamily="2" charset="2"/>
              <a:buChar char="Ø"/>
            </a:pPr>
            <a:endParaRPr lang="en-IN" altLang="en-US" sz="1400" b="1" kern="0" dirty="0"/>
          </a:p>
          <a:p>
            <a:pPr marL="0" indent="0">
              <a:buNone/>
            </a:pPr>
            <a:endParaRPr lang="en-US" altLang="en-US" sz="1400" u="sng" kern="0" dirty="0"/>
          </a:p>
          <a:p>
            <a:pPr>
              <a:buFont typeface="Wingdings" panose="05000000000000000000" pitchFamily="2" charset="2"/>
              <a:buChar char="Ø"/>
            </a:pPr>
            <a:endParaRPr lang="en-US" altLang="en-US" sz="1400" kern="0" dirty="0"/>
          </a:p>
        </p:txBody>
      </p:sp>
      <p:sp>
        <p:nvSpPr>
          <p:cNvPr id="4" name="Rectangle 3">
            <a:extLst>
              <a:ext uri="{FF2B5EF4-FFF2-40B4-BE49-F238E27FC236}">
                <a16:creationId xmlns:a16="http://schemas.microsoft.com/office/drawing/2014/main" id="{3EA1B907-CFF8-68FE-FFD9-A16A9E9FB49D}"/>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r>
              <a:rPr lang="en-US" altLang="en-US" sz="2400" b="1" u="sng" kern="0" dirty="0">
                <a:latin typeface="Trebuchet MS" panose="020B0603020202020204" pitchFamily="34" charset="0"/>
              </a:rPr>
              <a:t>IRDAI Investment regulation 2016 mandates that insurers should have sufficient control for investment risk management across their front, back and mid office </a:t>
            </a:r>
          </a:p>
        </p:txBody>
      </p:sp>
      <p:sp>
        <p:nvSpPr>
          <p:cNvPr id="11" name="Rectangle 10">
            <a:extLst>
              <a:ext uri="{FF2B5EF4-FFF2-40B4-BE49-F238E27FC236}">
                <a16:creationId xmlns:a16="http://schemas.microsoft.com/office/drawing/2014/main" id="{C0D4A6D4-20F2-11B6-3B3D-C16554FAF7FA}"/>
              </a:ext>
            </a:extLst>
          </p:cNvPr>
          <p:cNvSpPr/>
          <p:nvPr/>
        </p:nvSpPr>
        <p:spPr bwMode="auto">
          <a:xfrm>
            <a:off x="2017636" y="2672063"/>
            <a:ext cx="3100515" cy="582758"/>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altLang="en-US" sz="2400" b="1" kern="0" dirty="0">
                <a:solidFill>
                  <a:schemeClr val="bg1"/>
                </a:solidFill>
              </a:rPr>
              <a:t>Mid office</a:t>
            </a:r>
            <a:endParaRPr lang="en-IN" sz="2400" b="1" kern="0" dirty="0">
              <a:solidFill>
                <a:schemeClr val="bg1"/>
              </a:solidFill>
            </a:endParaRPr>
          </a:p>
        </p:txBody>
      </p:sp>
      <p:sp>
        <p:nvSpPr>
          <p:cNvPr id="8" name="TextBox 7">
            <a:extLst>
              <a:ext uri="{FF2B5EF4-FFF2-40B4-BE49-F238E27FC236}">
                <a16:creationId xmlns:a16="http://schemas.microsoft.com/office/drawing/2014/main" id="{BC86189C-85E3-D689-85ED-C2F4CC64E3D4}"/>
              </a:ext>
            </a:extLst>
          </p:cNvPr>
          <p:cNvSpPr txBox="1"/>
          <p:nvPr/>
        </p:nvSpPr>
        <p:spPr>
          <a:xfrm>
            <a:off x="1925095" y="3425209"/>
            <a:ext cx="10076947" cy="2308324"/>
          </a:xfrm>
          <a:prstGeom prst="rect">
            <a:avLst/>
          </a:prstGeom>
          <a:noFill/>
        </p:spPr>
        <p:txBody>
          <a:bodyPr wrap="square">
            <a:spAutoFit/>
          </a:bodyPr>
          <a:lstStyle/>
          <a:p>
            <a:pPr marL="174625" lvl="1" indent="-174625">
              <a:buFont typeface="Wingdings" panose="05000000000000000000" pitchFamily="2" charset="2"/>
              <a:buChar char="Ø"/>
            </a:pPr>
            <a:r>
              <a:rPr lang="en-US" altLang="en-US" sz="2400" kern="0" dirty="0">
                <a:solidFill>
                  <a:srgbClr val="000000"/>
                </a:solidFill>
                <a:latin typeface="Trebuchet MS" panose="020B0603020202020204" pitchFamily="34" charset="0"/>
              </a:rPr>
              <a:t>Market risks – monitoring of exposure limits</a:t>
            </a:r>
          </a:p>
          <a:p>
            <a:pPr marL="174625" lvl="1" indent="-174625">
              <a:buFont typeface="Wingdings" panose="05000000000000000000" pitchFamily="2" charset="2"/>
              <a:buChar char="Ø"/>
            </a:pPr>
            <a:r>
              <a:rPr lang="en-US" altLang="en-US" sz="2400" kern="0" dirty="0">
                <a:solidFill>
                  <a:srgbClr val="000000"/>
                </a:solidFill>
                <a:latin typeface="Trebuchet MS" panose="020B0603020202020204" pitchFamily="34" charset="0"/>
              </a:rPr>
              <a:t>Liquidity risk – cash management system to provide funds available considering settlement obligations</a:t>
            </a:r>
          </a:p>
          <a:p>
            <a:pPr marL="174625" lvl="1" indent="-174625">
              <a:buFont typeface="Wingdings" panose="05000000000000000000" pitchFamily="2" charset="2"/>
              <a:buChar char="Ø"/>
            </a:pPr>
            <a:r>
              <a:rPr lang="en-US" altLang="en-US" sz="2400" kern="0" dirty="0">
                <a:solidFill>
                  <a:srgbClr val="000000"/>
                </a:solidFill>
                <a:latin typeface="Trebuchet MS" panose="020B0603020202020204" pitchFamily="34" charset="0"/>
              </a:rPr>
              <a:t>Credit risk – track of credit ratings</a:t>
            </a:r>
          </a:p>
          <a:p>
            <a:pPr marL="174625" lvl="1" indent="-174625">
              <a:buFont typeface="Wingdings" panose="05000000000000000000" pitchFamily="2" charset="2"/>
              <a:buChar char="Ø"/>
            </a:pPr>
            <a:r>
              <a:rPr lang="en-US" altLang="en-US" sz="2400" kern="0" dirty="0">
                <a:solidFill>
                  <a:srgbClr val="000000"/>
                </a:solidFill>
                <a:latin typeface="Trebuchet MS" panose="020B0603020202020204" pitchFamily="34" charset="0"/>
              </a:rPr>
              <a:t>Tracking of regulatory limits for compliance</a:t>
            </a:r>
          </a:p>
          <a:p>
            <a:pPr marL="0" indent="0">
              <a:buNone/>
            </a:pPr>
            <a:endParaRPr lang="en-US" altLang="en-US" sz="2400" b="1" kern="0" dirty="0">
              <a:latin typeface="Trebuchet MS" panose="020B0603020202020204" pitchFamily="34" charset="0"/>
            </a:endParaRPr>
          </a:p>
        </p:txBody>
      </p:sp>
    </p:spTree>
    <p:extLst>
      <p:ext uri="{BB962C8B-B14F-4D97-AF65-F5344CB8AC3E}">
        <p14:creationId xmlns:p14="http://schemas.microsoft.com/office/powerpoint/2010/main" val="25180615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5">
            <a:extLst>
              <a:ext uri="{FF2B5EF4-FFF2-40B4-BE49-F238E27FC236}">
                <a16:creationId xmlns:a16="http://schemas.microsoft.com/office/drawing/2014/main" id="{73457C26-EFA7-3467-A311-35A7C5F53C68}"/>
              </a:ext>
            </a:extLst>
          </p:cNvPr>
          <p:cNvSpPr/>
          <p:nvPr/>
        </p:nvSpPr>
        <p:spPr bwMode="auto">
          <a:xfrm>
            <a:off x="2880246" y="143894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Case Study: Background</a:t>
            </a:r>
          </a:p>
        </p:txBody>
      </p:sp>
      <p:sp>
        <p:nvSpPr>
          <p:cNvPr id="7" name="Rectangle 6">
            <a:extLst>
              <a:ext uri="{FF2B5EF4-FFF2-40B4-BE49-F238E27FC236}">
                <a16:creationId xmlns:a16="http://schemas.microsoft.com/office/drawing/2014/main" id="{A9988C19-41B0-64AF-86E8-1ECB89F78A65}"/>
              </a:ext>
            </a:extLst>
          </p:cNvPr>
          <p:cNvSpPr/>
          <p:nvPr/>
        </p:nvSpPr>
        <p:spPr bwMode="auto">
          <a:xfrm>
            <a:off x="2133600" y="143894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sz="2400" dirty="0">
                <a:solidFill>
                  <a:schemeClr val="bg2"/>
                </a:solidFill>
                <a:latin typeface="Arial" pitchFamily="34" charset="0"/>
              </a:rPr>
              <a:t>1</a:t>
            </a:r>
          </a:p>
        </p:txBody>
      </p:sp>
      <p:sp>
        <p:nvSpPr>
          <p:cNvPr id="8" name="Rectangle 7">
            <a:extLst>
              <a:ext uri="{FF2B5EF4-FFF2-40B4-BE49-F238E27FC236}">
                <a16:creationId xmlns:a16="http://schemas.microsoft.com/office/drawing/2014/main" id="{92C0E42C-10F0-E989-0684-E2601572D9A5}"/>
              </a:ext>
            </a:extLst>
          </p:cNvPr>
          <p:cNvSpPr/>
          <p:nvPr/>
        </p:nvSpPr>
        <p:spPr bwMode="auto">
          <a:xfrm>
            <a:off x="2876702" y="2530658"/>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IN" sz="2400" dirty="0">
                <a:solidFill>
                  <a:schemeClr val="bg2"/>
                </a:solidFill>
                <a:latin typeface="Arial" pitchFamily="34" charset="0"/>
              </a:rPr>
              <a:t>Asset Liability Management (Implications)</a:t>
            </a:r>
            <a:endParaRPr kumimoji="0" lang="en-IN" sz="2400" b="0" i="0" u="none" strike="noStrike" cap="none" normalizeH="0" baseline="0" dirty="0">
              <a:ln>
                <a:noFill/>
              </a:ln>
              <a:solidFill>
                <a:schemeClr val="bg2"/>
              </a:solidFill>
              <a:effectLst/>
              <a:latin typeface="Arial" pitchFamily="34" charset="0"/>
            </a:endParaRPr>
          </a:p>
        </p:txBody>
      </p:sp>
      <p:sp>
        <p:nvSpPr>
          <p:cNvPr id="9" name="Rectangle 8">
            <a:extLst>
              <a:ext uri="{FF2B5EF4-FFF2-40B4-BE49-F238E27FC236}">
                <a16:creationId xmlns:a16="http://schemas.microsoft.com/office/drawing/2014/main" id="{43998B8C-FF6F-B5E3-0E76-602AAB179EB3}"/>
              </a:ext>
            </a:extLst>
          </p:cNvPr>
          <p:cNvSpPr/>
          <p:nvPr/>
        </p:nvSpPr>
        <p:spPr bwMode="auto">
          <a:xfrm>
            <a:off x="2131828" y="2530658"/>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3</a:t>
            </a:r>
            <a:endParaRPr kumimoji="0" lang="en-IN" sz="2400" b="0" i="0" u="none" strike="noStrike" cap="none" normalizeH="0" baseline="0" dirty="0">
              <a:ln>
                <a:noFill/>
              </a:ln>
              <a:solidFill>
                <a:schemeClr val="bg2"/>
              </a:solidFill>
              <a:effectLst/>
              <a:latin typeface="Arial" pitchFamily="34" charset="0"/>
            </a:endParaRPr>
          </a:p>
        </p:txBody>
      </p:sp>
      <p:sp>
        <p:nvSpPr>
          <p:cNvPr id="10" name="Rectangle 9">
            <a:extLst>
              <a:ext uri="{FF2B5EF4-FFF2-40B4-BE49-F238E27FC236}">
                <a16:creationId xmlns:a16="http://schemas.microsoft.com/office/drawing/2014/main" id="{7B8112BC-1062-C37D-AC09-512649A1C740}"/>
              </a:ext>
            </a:extLst>
          </p:cNvPr>
          <p:cNvSpPr/>
          <p:nvPr/>
        </p:nvSpPr>
        <p:spPr bwMode="auto">
          <a:xfrm>
            <a:off x="2878474" y="3088976"/>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Asset Liability Profile</a:t>
            </a:r>
          </a:p>
        </p:txBody>
      </p:sp>
      <p:sp>
        <p:nvSpPr>
          <p:cNvPr id="11" name="Rectangle 10">
            <a:extLst>
              <a:ext uri="{FF2B5EF4-FFF2-40B4-BE49-F238E27FC236}">
                <a16:creationId xmlns:a16="http://schemas.microsoft.com/office/drawing/2014/main" id="{C28DD9B8-2FD8-8895-3C35-EB9CCCCF8C5F}"/>
              </a:ext>
            </a:extLst>
          </p:cNvPr>
          <p:cNvSpPr/>
          <p:nvPr/>
        </p:nvSpPr>
        <p:spPr bwMode="auto">
          <a:xfrm>
            <a:off x="2131828" y="3088976"/>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4</a:t>
            </a:r>
            <a:endParaRPr kumimoji="0" lang="en-IN" sz="2400" b="0" i="0" u="none" strike="noStrike" cap="none" normalizeH="0" baseline="0" dirty="0">
              <a:ln>
                <a:noFill/>
              </a:ln>
              <a:solidFill>
                <a:schemeClr val="bg2"/>
              </a:solidFill>
              <a:effectLst/>
              <a:latin typeface="Arial" pitchFamily="34" charset="0"/>
            </a:endParaRPr>
          </a:p>
        </p:txBody>
      </p:sp>
      <p:sp>
        <p:nvSpPr>
          <p:cNvPr id="12" name="Rectangle 11">
            <a:extLst>
              <a:ext uri="{FF2B5EF4-FFF2-40B4-BE49-F238E27FC236}">
                <a16:creationId xmlns:a16="http://schemas.microsoft.com/office/drawing/2014/main" id="{D2249C86-0901-CA9A-727D-2375432AAAE3}"/>
              </a:ext>
            </a:extLst>
          </p:cNvPr>
          <p:cNvSpPr/>
          <p:nvPr/>
        </p:nvSpPr>
        <p:spPr bwMode="auto">
          <a:xfrm>
            <a:off x="2876702" y="3647294"/>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bg2"/>
                </a:solidFill>
                <a:effectLst/>
                <a:latin typeface="Arial" pitchFamily="34" charset="0"/>
              </a:rPr>
              <a:t>Regulatory References</a:t>
            </a:r>
          </a:p>
        </p:txBody>
      </p:sp>
      <p:sp>
        <p:nvSpPr>
          <p:cNvPr id="13" name="Rectangle 12">
            <a:extLst>
              <a:ext uri="{FF2B5EF4-FFF2-40B4-BE49-F238E27FC236}">
                <a16:creationId xmlns:a16="http://schemas.microsoft.com/office/drawing/2014/main" id="{FF3CD915-B567-161B-6B3E-FFC0DFD5457D}"/>
              </a:ext>
            </a:extLst>
          </p:cNvPr>
          <p:cNvSpPr/>
          <p:nvPr/>
        </p:nvSpPr>
        <p:spPr bwMode="auto">
          <a:xfrm>
            <a:off x="2130056" y="3647294"/>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bg2"/>
                </a:solidFill>
                <a:effectLst/>
                <a:latin typeface="Arial" pitchFamily="34" charset="0"/>
              </a:rPr>
              <a:t>5</a:t>
            </a:r>
          </a:p>
        </p:txBody>
      </p:sp>
      <p:sp>
        <p:nvSpPr>
          <p:cNvPr id="14" name="Rectangle 13">
            <a:extLst>
              <a:ext uri="{FF2B5EF4-FFF2-40B4-BE49-F238E27FC236}">
                <a16:creationId xmlns:a16="http://schemas.microsoft.com/office/drawing/2014/main" id="{F75384FB-338C-7C9D-C408-883EB12C7542}"/>
              </a:ext>
            </a:extLst>
          </p:cNvPr>
          <p:cNvSpPr/>
          <p:nvPr/>
        </p:nvSpPr>
        <p:spPr bwMode="auto">
          <a:xfrm>
            <a:off x="2876702" y="4200296"/>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altLang="en-US" sz="2400" dirty="0">
                <a:solidFill>
                  <a:schemeClr val="bg2"/>
                </a:solidFill>
                <a:latin typeface="Arial" pitchFamily="34" charset="0"/>
              </a:rPr>
              <a:t>Impacts due to change in Investment Strategy</a:t>
            </a:r>
          </a:p>
        </p:txBody>
      </p:sp>
      <p:sp>
        <p:nvSpPr>
          <p:cNvPr id="15" name="Rectangle 14">
            <a:extLst>
              <a:ext uri="{FF2B5EF4-FFF2-40B4-BE49-F238E27FC236}">
                <a16:creationId xmlns:a16="http://schemas.microsoft.com/office/drawing/2014/main" id="{807DA85D-3BB5-E068-158E-329B5EC66184}"/>
              </a:ext>
            </a:extLst>
          </p:cNvPr>
          <p:cNvSpPr/>
          <p:nvPr/>
        </p:nvSpPr>
        <p:spPr bwMode="auto">
          <a:xfrm>
            <a:off x="2118246" y="4200296"/>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6</a:t>
            </a:r>
            <a:endParaRPr kumimoji="0" lang="en-IN" sz="2400" b="0" i="0" u="none" strike="noStrike" cap="none" normalizeH="0" baseline="0" dirty="0">
              <a:ln>
                <a:noFill/>
              </a:ln>
              <a:solidFill>
                <a:schemeClr val="bg2"/>
              </a:solidFill>
              <a:effectLst/>
              <a:latin typeface="Arial" pitchFamily="34" charset="0"/>
            </a:endParaRPr>
          </a:p>
        </p:txBody>
      </p:sp>
      <p:sp>
        <p:nvSpPr>
          <p:cNvPr id="20" name="Rectangle 19">
            <a:extLst>
              <a:ext uri="{FF2B5EF4-FFF2-40B4-BE49-F238E27FC236}">
                <a16:creationId xmlns:a16="http://schemas.microsoft.com/office/drawing/2014/main" id="{F9FE15E0-3441-8492-B098-43A9290FBE30}"/>
              </a:ext>
            </a:extLst>
          </p:cNvPr>
          <p:cNvSpPr/>
          <p:nvPr/>
        </p:nvSpPr>
        <p:spPr bwMode="auto">
          <a:xfrm>
            <a:off x="2876702" y="476393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en-US" sz="2400" dirty="0">
                <a:solidFill>
                  <a:schemeClr val="bg2"/>
                </a:solidFill>
                <a:latin typeface="Arial" pitchFamily="34" charset="0"/>
              </a:rPr>
              <a:t>Internal Risk Controls</a:t>
            </a:r>
            <a:endParaRPr lang="en-IN" sz="2400" dirty="0">
              <a:solidFill>
                <a:schemeClr val="bg2"/>
              </a:solidFill>
              <a:latin typeface="Arial" pitchFamily="34" charset="0"/>
            </a:endParaRPr>
          </a:p>
        </p:txBody>
      </p:sp>
      <p:sp>
        <p:nvSpPr>
          <p:cNvPr id="21" name="Rectangle 20">
            <a:extLst>
              <a:ext uri="{FF2B5EF4-FFF2-40B4-BE49-F238E27FC236}">
                <a16:creationId xmlns:a16="http://schemas.microsoft.com/office/drawing/2014/main" id="{63CEB0C2-BD5C-904D-4A9D-4DD7A2263F1B}"/>
              </a:ext>
            </a:extLst>
          </p:cNvPr>
          <p:cNvSpPr/>
          <p:nvPr/>
        </p:nvSpPr>
        <p:spPr bwMode="auto">
          <a:xfrm>
            <a:off x="2130056" y="476393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7</a:t>
            </a:r>
            <a:endParaRPr kumimoji="0" lang="en-IN" sz="2400" b="0" i="0" u="none" strike="noStrike" cap="none" normalizeH="0" baseline="0" dirty="0">
              <a:ln>
                <a:noFill/>
              </a:ln>
              <a:solidFill>
                <a:schemeClr val="bg2"/>
              </a:solidFill>
              <a:effectLst/>
              <a:latin typeface="Arial" pitchFamily="34" charset="0"/>
            </a:endParaRPr>
          </a:p>
        </p:txBody>
      </p:sp>
      <p:sp>
        <p:nvSpPr>
          <p:cNvPr id="22" name="Rectangle 21">
            <a:extLst>
              <a:ext uri="{FF2B5EF4-FFF2-40B4-BE49-F238E27FC236}">
                <a16:creationId xmlns:a16="http://schemas.microsoft.com/office/drawing/2014/main" id="{6F851862-FE52-FA71-BE39-CC6930173E4C}"/>
              </a:ext>
            </a:extLst>
          </p:cNvPr>
          <p:cNvSpPr/>
          <p:nvPr/>
        </p:nvSpPr>
        <p:spPr bwMode="auto">
          <a:xfrm>
            <a:off x="2127396" y="5883275"/>
            <a:ext cx="8376393"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bg2"/>
                </a:solidFill>
                <a:effectLst/>
                <a:latin typeface="Arial" pitchFamily="34" charset="0"/>
              </a:rPr>
              <a:t>Q&amp;A</a:t>
            </a:r>
          </a:p>
        </p:txBody>
      </p:sp>
      <p:sp>
        <p:nvSpPr>
          <p:cNvPr id="4" name="Rectangle 2">
            <a:extLst>
              <a:ext uri="{FF2B5EF4-FFF2-40B4-BE49-F238E27FC236}">
                <a16:creationId xmlns:a16="http://schemas.microsoft.com/office/drawing/2014/main" id="{DFAFBB5A-DD58-14EC-62BB-617C4D8C3B34}"/>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Agenda</a:t>
            </a:r>
            <a:endParaRPr lang="en-US" altLang="en-US" sz="3600" kern="0" dirty="0">
              <a:solidFill>
                <a:schemeClr val="tx1"/>
              </a:solidFill>
            </a:endParaRPr>
          </a:p>
        </p:txBody>
      </p:sp>
      <p:sp>
        <p:nvSpPr>
          <p:cNvPr id="18" name="Rectangle 17">
            <a:extLst>
              <a:ext uri="{FF2B5EF4-FFF2-40B4-BE49-F238E27FC236}">
                <a16:creationId xmlns:a16="http://schemas.microsoft.com/office/drawing/2014/main" id="{9BC83F81-319B-4CEB-891A-D828E1176323}"/>
              </a:ext>
            </a:extLst>
          </p:cNvPr>
          <p:cNvSpPr/>
          <p:nvPr/>
        </p:nvSpPr>
        <p:spPr bwMode="auto">
          <a:xfrm>
            <a:off x="2880246" y="5349875"/>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en-US" sz="2400" dirty="0">
                <a:solidFill>
                  <a:schemeClr val="bg2"/>
                </a:solidFill>
                <a:latin typeface="Arial" pitchFamily="34" charset="0"/>
              </a:rPr>
              <a:t>Recommendations to Investment Committee</a:t>
            </a:r>
            <a:endParaRPr lang="en-IN" sz="2400" dirty="0">
              <a:solidFill>
                <a:schemeClr val="bg2"/>
              </a:solidFill>
              <a:latin typeface="Arial" pitchFamily="34" charset="0"/>
            </a:endParaRPr>
          </a:p>
        </p:txBody>
      </p:sp>
      <p:sp>
        <p:nvSpPr>
          <p:cNvPr id="19" name="Rectangle 18">
            <a:extLst>
              <a:ext uri="{FF2B5EF4-FFF2-40B4-BE49-F238E27FC236}">
                <a16:creationId xmlns:a16="http://schemas.microsoft.com/office/drawing/2014/main" id="{B5E21EBD-D942-45E7-9E15-FCF5B894E599}"/>
              </a:ext>
            </a:extLst>
          </p:cNvPr>
          <p:cNvSpPr/>
          <p:nvPr/>
        </p:nvSpPr>
        <p:spPr bwMode="auto">
          <a:xfrm>
            <a:off x="2133600" y="5349875"/>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8</a:t>
            </a:r>
            <a:endParaRPr kumimoji="0" lang="en-IN" sz="2400" b="0" i="0" u="none" strike="noStrike" cap="none" normalizeH="0" baseline="0" dirty="0">
              <a:ln>
                <a:noFill/>
              </a:ln>
              <a:solidFill>
                <a:schemeClr val="bg2"/>
              </a:solidFill>
              <a:effectLst/>
              <a:latin typeface="Arial" pitchFamily="34" charset="0"/>
            </a:endParaRPr>
          </a:p>
        </p:txBody>
      </p:sp>
      <p:sp>
        <p:nvSpPr>
          <p:cNvPr id="24" name="Rectangle 23">
            <a:extLst>
              <a:ext uri="{FF2B5EF4-FFF2-40B4-BE49-F238E27FC236}">
                <a16:creationId xmlns:a16="http://schemas.microsoft.com/office/drawing/2014/main" id="{0382E026-915F-449C-A25B-EBCFE5AD9233}"/>
              </a:ext>
            </a:extLst>
          </p:cNvPr>
          <p:cNvSpPr/>
          <p:nvPr/>
        </p:nvSpPr>
        <p:spPr bwMode="auto">
          <a:xfrm>
            <a:off x="2895600" y="1981200"/>
            <a:ext cx="7620000" cy="36512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latin typeface="Arial" pitchFamily="34" charset="0"/>
              </a:rPr>
              <a:t>Investment Committee (Overview)</a:t>
            </a:r>
          </a:p>
        </p:txBody>
      </p:sp>
      <p:sp>
        <p:nvSpPr>
          <p:cNvPr id="25" name="Rectangle 24">
            <a:extLst>
              <a:ext uri="{FF2B5EF4-FFF2-40B4-BE49-F238E27FC236}">
                <a16:creationId xmlns:a16="http://schemas.microsoft.com/office/drawing/2014/main" id="{4581C922-9614-41D7-AB42-5C875363CB82}"/>
              </a:ext>
            </a:extLst>
          </p:cNvPr>
          <p:cNvSpPr/>
          <p:nvPr/>
        </p:nvSpPr>
        <p:spPr bwMode="auto">
          <a:xfrm>
            <a:off x="2150726" y="1981200"/>
            <a:ext cx="548754" cy="36512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latin typeface="Arial" pitchFamily="34" charset="0"/>
              </a:rPr>
              <a:t>2</a:t>
            </a:r>
            <a:endParaRPr lang="en-IN" sz="2400" dirty="0">
              <a:latin typeface="Arial" pitchFamily="34" charset="0"/>
            </a:endParaRPr>
          </a:p>
        </p:txBody>
      </p:sp>
    </p:spTree>
    <p:extLst>
      <p:ext uri="{BB962C8B-B14F-4D97-AF65-F5344CB8AC3E}">
        <p14:creationId xmlns:p14="http://schemas.microsoft.com/office/powerpoint/2010/main" val="2114966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5B0657BF-CEE0-8769-C766-6B6749CEF99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DB8013B-C7B4-45C2-6F62-C0AF2067F8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D0143E94-80E5-E24F-1D53-A367515C56EF}"/>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0" i="0" u="none" strike="noStrike" kern="0" cap="none" spc="0" normalizeH="0" baseline="0" noProof="0" dirty="0">
                <a:ln>
                  <a:noFill/>
                </a:ln>
                <a:solidFill>
                  <a:srgbClr val="000000"/>
                </a:solidFill>
                <a:effectLst/>
                <a:uLnTx/>
                <a:uFillTx/>
                <a:latin typeface="Arial"/>
                <a:ea typeface="+mj-ea"/>
                <a:cs typeface="+mj-cs"/>
              </a:rPr>
              <a:t>Internal Risk Controls</a:t>
            </a:r>
          </a:p>
        </p:txBody>
      </p:sp>
      <p:sp>
        <p:nvSpPr>
          <p:cNvPr id="5" name="Footer Placeholder 4">
            <a:extLst>
              <a:ext uri="{FF2B5EF4-FFF2-40B4-BE49-F238E27FC236}">
                <a16:creationId xmlns:a16="http://schemas.microsoft.com/office/drawing/2014/main" id="{0EF0A33F-53F1-997E-F5B6-D057B2A5C6EC}"/>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
        <p:nvSpPr>
          <p:cNvPr id="6" name="Rectangle 3">
            <a:extLst>
              <a:ext uri="{FF2B5EF4-FFF2-40B4-BE49-F238E27FC236}">
                <a16:creationId xmlns:a16="http://schemas.microsoft.com/office/drawing/2014/main" id="{63E97E96-C761-2B97-76D4-A07E5BF56D57}"/>
              </a:ext>
            </a:extLst>
          </p:cNvPr>
          <p:cNvSpPr txBox="1">
            <a:spLocks noChangeArrowheads="1"/>
          </p:cNvSpPr>
          <p:nvPr/>
        </p:nvSpPr>
        <p:spPr>
          <a:xfrm>
            <a:off x="2133600" y="1264332"/>
            <a:ext cx="9296400" cy="4639589"/>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IN" altLang="en-US" sz="1600" b="1" kern="0" dirty="0"/>
          </a:p>
          <a:p>
            <a:pPr marL="0" indent="0">
              <a:buNone/>
            </a:pPr>
            <a:endParaRPr lang="en-IN" altLang="en-US" sz="1600" b="1" kern="0" dirty="0"/>
          </a:p>
          <a:p>
            <a:pPr lvl="1">
              <a:buFont typeface="Wingdings" panose="05000000000000000000" pitchFamily="2" charset="2"/>
              <a:buChar char="Ø"/>
            </a:pPr>
            <a:endParaRPr lang="en-IN" altLang="en-US" sz="1600" kern="0" dirty="0"/>
          </a:p>
          <a:p>
            <a:pPr lvl="1">
              <a:buFont typeface="Wingdings" panose="05000000000000000000" pitchFamily="2" charset="2"/>
              <a:buChar char="Ø"/>
            </a:pPr>
            <a:endParaRPr lang="en-IN" altLang="en-US" sz="1600" kern="0" dirty="0"/>
          </a:p>
          <a:p>
            <a:pPr lvl="1">
              <a:buFont typeface="Wingdings" panose="05000000000000000000" pitchFamily="2" charset="2"/>
              <a:buChar char="Ø"/>
            </a:pPr>
            <a:endParaRPr lang="en-IN" altLang="en-US" sz="1600" kern="0" dirty="0"/>
          </a:p>
          <a:p>
            <a:pPr lvl="1">
              <a:buFont typeface="Wingdings" panose="05000000000000000000" pitchFamily="2" charset="2"/>
              <a:buChar char="Ø"/>
            </a:pPr>
            <a:endParaRPr lang="en-IN" altLang="en-US" sz="1400" kern="0" dirty="0"/>
          </a:p>
          <a:p>
            <a:pPr lvl="1">
              <a:buFont typeface="Wingdings" panose="05000000000000000000" pitchFamily="2" charset="2"/>
              <a:buChar char="Ø"/>
            </a:pPr>
            <a:endParaRPr lang="en-IN" altLang="en-US" sz="1400" b="1" kern="0" dirty="0"/>
          </a:p>
          <a:p>
            <a:pPr>
              <a:buFont typeface="Wingdings" panose="05000000000000000000" pitchFamily="2" charset="2"/>
              <a:buChar char="Ø"/>
            </a:pPr>
            <a:endParaRPr lang="en-IN" altLang="en-US" sz="1400" b="1" kern="0" dirty="0"/>
          </a:p>
          <a:p>
            <a:pPr marL="0" indent="0">
              <a:buNone/>
            </a:pPr>
            <a:endParaRPr lang="en-US" altLang="en-US" sz="1400" u="sng" kern="0" dirty="0"/>
          </a:p>
          <a:p>
            <a:pPr>
              <a:buFont typeface="Wingdings" panose="05000000000000000000" pitchFamily="2" charset="2"/>
              <a:buChar char="Ø"/>
            </a:pPr>
            <a:endParaRPr lang="en-US" altLang="en-US" sz="1400" kern="0" dirty="0"/>
          </a:p>
        </p:txBody>
      </p:sp>
      <p:sp>
        <p:nvSpPr>
          <p:cNvPr id="4" name="Rectangle 3">
            <a:extLst>
              <a:ext uri="{FF2B5EF4-FFF2-40B4-BE49-F238E27FC236}">
                <a16:creationId xmlns:a16="http://schemas.microsoft.com/office/drawing/2014/main" id="{7CC8F2B9-4C8F-C5C5-042C-366BEDEFB88D}"/>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r>
              <a:rPr lang="en-US" altLang="en-US" sz="2400" b="1" u="sng" kern="0" dirty="0">
                <a:latin typeface="Trebuchet MS" panose="020B0603020202020204" pitchFamily="34" charset="0"/>
              </a:rPr>
              <a:t>IRDAI Investment regulation 2016 mandates that insurers should have sufficient control for investment risk management across their front, back and mid office </a:t>
            </a:r>
          </a:p>
        </p:txBody>
      </p:sp>
      <p:sp>
        <p:nvSpPr>
          <p:cNvPr id="11" name="Rectangle 10">
            <a:extLst>
              <a:ext uri="{FF2B5EF4-FFF2-40B4-BE49-F238E27FC236}">
                <a16:creationId xmlns:a16="http://schemas.microsoft.com/office/drawing/2014/main" id="{E6E57FBD-4006-C0A2-4FE2-365E2309B542}"/>
              </a:ext>
            </a:extLst>
          </p:cNvPr>
          <p:cNvSpPr/>
          <p:nvPr/>
        </p:nvSpPr>
        <p:spPr bwMode="auto">
          <a:xfrm>
            <a:off x="2017636" y="2672063"/>
            <a:ext cx="3100515" cy="582758"/>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altLang="en-US" sz="2400" b="1" kern="0" dirty="0">
                <a:solidFill>
                  <a:schemeClr val="bg1"/>
                </a:solidFill>
              </a:rPr>
              <a:t>Back office</a:t>
            </a:r>
            <a:endParaRPr lang="en-IN" sz="2400" b="1" kern="0" dirty="0">
              <a:solidFill>
                <a:schemeClr val="bg1"/>
              </a:solidFill>
            </a:endParaRPr>
          </a:p>
        </p:txBody>
      </p:sp>
      <p:sp>
        <p:nvSpPr>
          <p:cNvPr id="9" name="TextBox 8">
            <a:extLst>
              <a:ext uri="{FF2B5EF4-FFF2-40B4-BE49-F238E27FC236}">
                <a16:creationId xmlns:a16="http://schemas.microsoft.com/office/drawing/2014/main" id="{1CD6C6E0-CA1B-5315-6C0C-D314C1B41113}"/>
              </a:ext>
            </a:extLst>
          </p:cNvPr>
          <p:cNvSpPr txBox="1"/>
          <p:nvPr/>
        </p:nvSpPr>
        <p:spPr>
          <a:xfrm>
            <a:off x="2038752" y="3526975"/>
            <a:ext cx="9696048" cy="1569660"/>
          </a:xfrm>
          <a:prstGeom prst="rect">
            <a:avLst/>
          </a:prstGeom>
          <a:noFill/>
        </p:spPr>
        <p:txBody>
          <a:bodyPr wrap="square">
            <a:spAutoFit/>
          </a:bodyPr>
          <a:lstStyle/>
          <a:p>
            <a:pPr marL="174625" lvl="1" indent="-174625">
              <a:buFont typeface="Wingdings" panose="05000000000000000000" pitchFamily="2" charset="2"/>
              <a:buChar char="Ø"/>
            </a:pPr>
            <a:r>
              <a:rPr lang="en-US" altLang="en-US" sz="2400" kern="0" dirty="0">
                <a:solidFill>
                  <a:srgbClr val="000000"/>
                </a:solidFill>
                <a:latin typeface="Trebuchet MS" panose="020B0603020202020204" pitchFamily="34" charset="0"/>
              </a:rPr>
              <a:t>Checks and controls for data input errors</a:t>
            </a:r>
          </a:p>
          <a:p>
            <a:pPr marL="174625" lvl="1" indent="-174625">
              <a:buFont typeface="Wingdings" panose="05000000000000000000" pitchFamily="2" charset="2"/>
              <a:buChar char="Ø"/>
            </a:pPr>
            <a:r>
              <a:rPr lang="en-US" altLang="en-US" sz="2400" kern="0" dirty="0">
                <a:solidFill>
                  <a:srgbClr val="000000"/>
                </a:solidFill>
                <a:latin typeface="Trebuchet MS" panose="020B0603020202020204" pitchFamily="34" charset="0"/>
              </a:rPr>
              <a:t>Validation of short sales at time of placing order</a:t>
            </a:r>
          </a:p>
          <a:p>
            <a:pPr marL="174625" lvl="1" indent="-174625">
              <a:buFont typeface="Wingdings" panose="05000000000000000000" pitchFamily="2" charset="2"/>
              <a:buChar char="Ø"/>
            </a:pPr>
            <a:r>
              <a:rPr lang="en-US" altLang="en-US" sz="2400" kern="0" dirty="0">
                <a:solidFill>
                  <a:srgbClr val="000000"/>
                </a:solidFill>
                <a:latin typeface="Trebuchet MS" panose="020B0603020202020204" pitchFamily="34" charset="0"/>
              </a:rPr>
              <a:t>Controls around computation of NAV</a:t>
            </a:r>
          </a:p>
          <a:p>
            <a:pPr marL="174625" lvl="1" indent="-174625">
              <a:buFont typeface="Wingdings" panose="05000000000000000000" pitchFamily="2" charset="2"/>
              <a:buChar char="Ø"/>
            </a:pPr>
            <a:r>
              <a:rPr lang="en-US" altLang="en-US" sz="2400" kern="0" dirty="0">
                <a:solidFill>
                  <a:srgbClr val="000000"/>
                </a:solidFill>
                <a:latin typeface="Trebuchet MS" panose="020B0603020202020204" pitchFamily="34" charset="0"/>
              </a:rPr>
              <a:t>Fund wise reconciliation on a day-to-day basis</a:t>
            </a:r>
            <a:endParaRPr lang="en-US" altLang="en-US" sz="2400" b="1" kern="0" dirty="0">
              <a:latin typeface="Trebuchet MS" panose="020B0603020202020204" pitchFamily="34" charset="0"/>
            </a:endParaRPr>
          </a:p>
        </p:txBody>
      </p:sp>
    </p:spTree>
    <p:extLst>
      <p:ext uri="{BB962C8B-B14F-4D97-AF65-F5344CB8AC3E}">
        <p14:creationId xmlns:p14="http://schemas.microsoft.com/office/powerpoint/2010/main" val="27413294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A7C97F03-1720-FFD2-794D-77D9BEBD7B83}"/>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FC5152AA-BB47-D9F9-C884-67B2751EB4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5C584144-CF88-26FB-15D6-0982732177CB}"/>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0" i="0" u="none" strike="noStrike" kern="0" cap="none" spc="0" normalizeH="0" baseline="0" noProof="0" dirty="0">
                <a:ln>
                  <a:noFill/>
                </a:ln>
                <a:solidFill>
                  <a:srgbClr val="000000"/>
                </a:solidFill>
                <a:effectLst/>
                <a:uLnTx/>
                <a:uFillTx/>
                <a:latin typeface="Arial"/>
                <a:ea typeface="+mj-ea"/>
                <a:cs typeface="+mj-cs"/>
              </a:rPr>
              <a:t>Internal Risk Controls</a:t>
            </a:r>
          </a:p>
        </p:txBody>
      </p:sp>
      <p:sp>
        <p:nvSpPr>
          <p:cNvPr id="5" name="Footer Placeholder 4">
            <a:extLst>
              <a:ext uri="{FF2B5EF4-FFF2-40B4-BE49-F238E27FC236}">
                <a16:creationId xmlns:a16="http://schemas.microsoft.com/office/drawing/2014/main" id="{152397DD-B8C6-4C1B-DDED-0F78DFE3D52D}"/>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
        <p:nvSpPr>
          <p:cNvPr id="4" name="Rectangle 3">
            <a:extLst>
              <a:ext uri="{FF2B5EF4-FFF2-40B4-BE49-F238E27FC236}">
                <a16:creationId xmlns:a16="http://schemas.microsoft.com/office/drawing/2014/main" id="{B51AEFB7-8F30-D097-CFEA-1A81940142E8}"/>
              </a:ext>
            </a:extLst>
          </p:cNvPr>
          <p:cNvSpPr txBox="1">
            <a:spLocks noChangeArrowheads="1"/>
          </p:cNvSpPr>
          <p:nvPr/>
        </p:nvSpPr>
        <p:spPr>
          <a:xfrm>
            <a:off x="1954473" y="984018"/>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1800" b="1" u="sng" kern="0" dirty="0"/>
          </a:p>
        </p:txBody>
      </p:sp>
      <p:sp>
        <p:nvSpPr>
          <p:cNvPr id="14" name="TextBox 13">
            <a:extLst>
              <a:ext uri="{FF2B5EF4-FFF2-40B4-BE49-F238E27FC236}">
                <a16:creationId xmlns:a16="http://schemas.microsoft.com/office/drawing/2014/main" id="{003BB640-7736-6DFF-837C-472FC28616A5}"/>
              </a:ext>
            </a:extLst>
          </p:cNvPr>
          <p:cNvSpPr txBox="1"/>
          <p:nvPr/>
        </p:nvSpPr>
        <p:spPr>
          <a:xfrm>
            <a:off x="1752600" y="1120200"/>
            <a:ext cx="9410700" cy="5509200"/>
          </a:xfrm>
          <a:prstGeom prst="rect">
            <a:avLst/>
          </a:prstGeom>
          <a:noFill/>
        </p:spPr>
        <p:txBody>
          <a:bodyPr wrap="square">
            <a:spAutoFit/>
          </a:bodyPr>
          <a:lstStyle/>
          <a:p>
            <a:pPr marL="285750" indent="-285750">
              <a:buFont typeface="Wingdings" panose="05000000000000000000" pitchFamily="2" charset="2"/>
              <a:buChar char="Ø"/>
            </a:pPr>
            <a:r>
              <a:rPr lang="en-US" sz="2200" dirty="0">
                <a:latin typeface="Trebuchet MS" panose="020B0603020202020204" pitchFamily="34" charset="0"/>
              </a:rPr>
              <a:t>IRDAI (Investment) Regulations, 2016 under Regulation 13 (D) (1) mandates certification by a Chartered Accountant firm, for implementing Investment Risk Management Systems and Process,</a:t>
            </a:r>
          </a:p>
          <a:p>
            <a:pPr marL="285750" indent="-285750">
              <a:buFont typeface="Wingdings" panose="05000000000000000000" pitchFamily="2" charset="2"/>
              <a:buChar char="Ø"/>
            </a:pPr>
            <a:endParaRPr lang="en-US" sz="2200" dirty="0">
              <a:latin typeface="Trebuchet MS" panose="020B0603020202020204" pitchFamily="34" charset="0"/>
            </a:endParaRPr>
          </a:p>
          <a:p>
            <a:pPr marL="742950" lvl="1" indent="-285750">
              <a:buFont typeface="Wingdings" panose="05000000000000000000" pitchFamily="2" charset="2"/>
              <a:buChar char="Ø"/>
            </a:pPr>
            <a:r>
              <a:rPr lang="en-US" sz="2200" dirty="0">
                <a:latin typeface="Trebuchet MS" panose="020B0603020202020204" pitchFamily="34" charset="0"/>
              </a:rPr>
              <a:t>For Insures with AUM not more than 1000 Cr , investment functions need to be audited on a quarterly basis</a:t>
            </a:r>
          </a:p>
          <a:p>
            <a:pPr marL="742950" lvl="1" indent="-285750">
              <a:buFont typeface="Wingdings" panose="05000000000000000000" pitchFamily="2" charset="2"/>
              <a:buChar char="Ø"/>
            </a:pPr>
            <a:endParaRPr lang="en-US" sz="2200" dirty="0">
              <a:latin typeface="Trebuchet MS" panose="020B0603020202020204" pitchFamily="34" charset="0"/>
            </a:endParaRPr>
          </a:p>
          <a:p>
            <a:pPr marL="742950" lvl="1" indent="-285750">
              <a:buFont typeface="Wingdings" panose="05000000000000000000" pitchFamily="2" charset="2"/>
              <a:buChar char="Ø"/>
            </a:pPr>
            <a:r>
              <a:rPr lang="en-US" sz="2200" dirty="0">
                <a:latin typeface="Trebuchet MS" panose="020B0603020202020204" pitchFamily="34" charset="0"/>
              </a:rPr>
              <a:t>For Insures with AUM more than 1000 Cr , investment functions need to be audited on a concurrent basis</a:t>
            </a:r>
          </a:p>
          <a:p>
            <a:pPr marL="742950" lvl="1" indent="-285750">
              <a:buFont typeface="Wingdings" panose="05000000000000000000" pitchFamily="2" charset="2"/>
              <a:buChar char="Ø"/>
            </a:pPr>
            <a:endParaRPr lang="en-US" sz="2200" dirty="0">
              <a:latin typeface="Trebuchet MS" panose="020B0603020202020204" pitchFamily="34" charset="0"/>
            </a:endParaRPr>
          </a:p>
          <a:p>
            <a:pPr marL="742950" lvl="1" indent="-285750">
              <a:buFont typeface="Wingdings" panose="05000000000000000000" pitchFamily="2" charset="2"/>
              <a:buChar char="Ø"/>
            </a:pPr>
            <a:r>
              <a:rPr lang="en-US" sz="2200" dirty="0">
                <a:latin typeface="Trebuchet MS" panose="020B0603020202020204" pitchFamily="34" charset="0"/>
              </a:rPr>
              <a:t>Further, insurers with AUM not more than 1000 Cr shall have its transaction system audited on a quarterly basis by its internal audit department</a:t>
            </a:r>
          </a:p>
          <a:p>
            <a:pPr marL="742950" lvl="1" indent="-285750">
              <a:buFont typeface="Wingdings" panose="05000000000000000000" pitchFamily="2" charset="2"/>
              <a:buChar char="Ø"/>
            </a:pPr>
            <a:endParaRPr lang="en-US" sz="2200" dirty="0">
              <a:latin typeface="Trebuchet MS" panose="020B0603020202020204" pitchFamily="34" charset="0"/>
            </a:endParaRPr>
          </a:p>
          <a:p>
            <a:pPr marL="742950" lvl="1" indent="-285750">
              <a:buFont typeface="Wingdings" panose="05000000000000000000" pitchFamily="2" charset="2"/>
              <a:buChar char="Ø"/>
            </a:pPr>
            <a:r>
              <a:rPr lang="en-US" sz="2200" dirty="0">
                <a:latin typeface="Trebuchet MS" panose="020B0603020202020204" pitchFamily="34" charset="0"/>
              </a:rPr>
              <a:t>Insurers with AUM more than 1000 Cr shall have transaction system audited on a concurrent basis.</a:t>
            </a:r>
          </a:p>
        </p:txBody>
      </p:sp>
    </p:spTree>
    <p:extLst>
      <p:ext uri="{BB962C8B-B14F-4D97-AF65-F5344CB8AC3E}">
        <p14:creationId xmlns:p14="http://schemas.microsoft.com/office/powerpoint/2010/main" val="15891795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5">
            <a:extLst>
              <a:ext uri="{FF2B5EF4-FFF2-40B4-BE49-F238E27FC236}">
                <a16:creationId xmlns:a16="http://schemas.microsoft.com/office/drawing/2014/main" id="{73457C26-EFA7-3467-A311-35A7C5F53C68}"/>
              </a:ext>
            </a:extLst>
          </p:cNvPr>
          <p:cNvSpPr/>
          <p:nvPr/>
        </p:nvSpPr>
        <p:spPr bwMode="auto">
          <a:xfrm>
            <a:off x="2880246" y="143894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Case Study: Background</a:t>
            </a:r>
          </a:p>
        </p:txBody>
      </p:sp>
      <p:sp>
        <p:nvSpPr>
          <p:cNvPr id="7" name="Rectangle 6">
            <a:extLst>
              <a:ext uri="{FF2B5EF4-FFF2-40B4-BE49-F238E27FC236}">
                <a16:creationId xmlns:a16="http://schemas.microsoft.com/office/drawing/2014/main" id="{A9988C19-41B0-64AF-86E8-1ECB89F78A65}"/>
              </a:ext>
            </a:extLst>
          </p:cNvPr>
          <p:cNvSpPr/>
          <p:nvPr/>
        </p:nvSpPr>
        <p:spPr bwMode="auto">
          <a:xfrm>
            <a:off x="2133600" y="143894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sz="2400" dirty="0">
                <a:solidFill>
                  <a:schemeClr val="bg2"/>
                </a:solidFill>
                <a:latin typeface="Arial" pitchFamily="34" charset="0"/>
              </a:rPr>
              <a:t>1</a:t>
            </a:r>
          </a:p>
        </p:txBody>
      </p:sp>
      <p:sp>
        <p:nvSpPr>
          <p:cNvPr id="8" name="Rectangle 7">
            <a:extLst>
              <a:ext uri="{FF2B5EF4-FFF2-40B4-BE49-F238E27FC236}">
                <a16:creationId xmlns:a16="http://schemas.microsoft.com/office/drawing/2014/main" id="{92C0E42C-10F0-E989-0684-E2601572D9A5}"/>
              </a:ext>
            </a:extLst>
          </p:cNvPr>
          <p:cNvSpPr/>
          <p:nvPr/>
        </p:nvSpPr>
        <p:spPr bwMode="auto">
          <a:xfrm>
            <a:off x="2876702" y="2530658"/>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Asset Liability Management (Implications)</a:t>
            </a:r>
          </a:p>
        </p:txBody>
      </p:sp>
      <p:sp>
        <p:nvSpPr>
          <p:cNvPr id="9" name="Rectangle 8">
            <a:extLst>
              <a:ext uri="{FF2B5EF4-FFF2-40B4-BE49-F238E27FC236}">
                <a16:creationId xmlns:a16="http://schemas.microsoft.com/office/drawing/2014/main" id="{43998B8C-FF6F-B5E3-0E76-602AAB179EB3}"/>
              </a:ext>
            </a:extLst>
          </p:cNvPr>
          <p:cNvSpPr/>
          <p:nvPr/>
        </p:nvSpPr>
        <p:spPr bwMode="auto">
          <a:xfrm>
            <a:off x="2131828" y="2530658"/>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3</a:t>
            </a:r>
            <a:endParaRPr lang="en-IN" sz="2400" dirty="0">
              <a:solidFill>
                <a:schemeClr val="bg2"/>
              </a:solidFill>
              <a:latin typeface="Arial" pitchFamily="34" charset="0"/>
            </a:endParaRPr>
          </a:p>
        </p:txBody>
      </p:sp>
      <p:sp>
        <p:nvSpPr>
          <p:cNvPr id="10" name="Rectangle 9">
            <a:extLst>
              <a:ext uri="{FF2B5EF4-FFF2-40B4-BE49-F238E27FC236}">
                <a16:creationId xmlns:a16="http://schemas.microsoft.com/office/drawing/2014/main" id="{7B8112BC-1062-C37D-AC09-512649A1C740}"/>
              </a:ext>
            </a:extLst>
          </p:cNvPr>
          <p:cNvSpPr/>
          <p:nvPr/>
        </p:nvSpPr>
        <p:spPr bwMode="auto">
          <a:xfrm>
            <a:off x="2878474" y="3088976"/>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Asset Liability Profile</a:t>
            </a:r>
          </a:p>
        </p:txBody>
      </p:sp>
      <p:sp>
        <p:nvSpPr>
          <p:cNvPr id="11" name="Rectangle 10">
            <a:extLst>
              <a:ext uri="{FF2B5EF4-FFF2-40B4-BE49-F238E27FC236}">
                <a16:creationId xmlns:a16="http://schemas.microsoft.com/office/drawing/2014/main" id="{C28DD9B8-2FD8-8895-3C35-EB9CCCCF8C5F}"/>
              </a:ext>
            </a:extLst>
          </p:cNvPr>
          <p:cNvSpPr/>
          <p:nvPr/>
        </p:nvSpPr>
        <p:spPr bwMode="auto">
          <a:xfrm>
            <a:off x="2131828" y="3088976"/>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4</a:t>
            </a:r>
            <a:endParaRPr lang="en-IN" sz="2400" dirty="0">
              <a:solidFill>
                <a:schemeClr val="bg2"/>
              </a:solidFill>
              <a:latin typeface="Arial" pitchFamily="34" charset="0"/>
            </a:endParaRPr>
          </a:p>
        </p:txBody>
      </p:sp>
      <p:sp>
        <p:nvSpPr>
          <p:cNvPr id="12" name="Rectangle 11">
            <a:extLst>
              <a:ext uri="{FF2B5EF4-FFF2-40B4-BE49-F238E27FC236}">
                <a16:creationId xmlns:a16="http://schemas.microsoft.com/office/drawing/2014/main" id="{D2249C86-0901-CA9A-727D-2375432AAAE3}"/>
              </a:ext>
            </a:extLst>
          </p:cNvPr>
          <p:cNvSpPr/>
          <p:nvPr/>
        </p:nvSpPr>
        <p:spPr bwMode="auto">
          <a:xfrm>
            <a:off x="2876702" y="3647294"/>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Regulatory References</a:t>
            </a:r>
          </a:p>
        </p:txBody>
      </p:sp>
      <p:sp>
        <p:nvSpPr>
          <p:cNvPr id="13" name="Rectangle 12">
            <a:extLst>
              <a:ext uri="{FF2B5EF4-FFF2-40B4-BE49-F238E27FC236}">
                <a16:creationId xmlns:a16="http://schemas.microsoft.com/office/drawing/2014/main" id="{FF3CD915-B567-161B-6B3E-FFC0DFD5457D}"/>
              </a:ext>
            </a:extLst>
          </p:cNvPr>
          <p:cNvSpPr/>
          <p:nvPr/>
        </p:nvSpPr>
        <p:spPr bwMode="auto">
          <a:xfrm>
            <a:off x="2130056" y="3647294"/>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sz="2400" dirty="0">
                <a:solidFill>
                  <a:schemeClr val="bg2"/>
                </a:solidFill>
                <a:latin typeface="Arial" pitchFamily="34" charset="0"/>
              </a:rPr>
              <a:t>5</a:t>
            </a:r>
          </a:p>
        </p:txBody>
      </p:sp>
      <p:sp>
        <p:nvSpPr>
          <p:cNvPr id="14" name="Rectangle 13">
            <a:extLst>
              <a:ext uri="{FF2B5EF4-FFF2-40B4-BE49-F238E27FC236}">
                <a16:creationId xmlns:a16="http://schemas.microsoft.com/office/drawing/2014/main" id="{F75384FB-338C-7C9D-C408-883EB12C7542}"/>
              </a:ext>
            </a:extLst>
          </p:cNvPr>
          <p:cNvSpPr/>
          <p:nvPr/>
        </p:nvSpPr>
        <p:spPr bwMode="auto">
          <a:xfrm>
            <a:off x="2876702" y="4200296"/>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altLang="en-US" sz="2400" dirty="0">
                <a:solidFill>
                  <a:schemeClr val="bg2"/>
                </a:solidFill>
                <a:latin typeface="Arial" pitchFamily="34" charset="0"/>
              </a:rPr>
              <a:t>Impacts due to change in Investment Strategy</a:t>
            </a:r>
          </a:p>
        </p:txBody>
      </p:sp>
      <p:sp>
        <p:nvSpPr>
          <p:cNvPr id="15" name="Rectangle 14">
            <a:extLst>
              <a:ext uri="{FF2B5EF4-FFF2-40B4-BE49-F238E27FC236}">
                <a16:creationId xmlns:a16="http://schemas.microsoft.com/office/drawing/2014/main" id="{807DA85D-3BB5-E068-158E-329B5EC66184}"/>
              </a:ext>
            </a:extLst>
          </p:cNvPr>
          <p:cNvSpPr/>
          <p:nvPr/>
        </p:nvSpPr>
        <p:spPr bwMode="auto">
          <a:xfrm>
            <a:off x="2118246" y="4200296"/>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6</a:t>
            </a:r>
            <a:endParaRPr lang="en-IN" sz="2400" dirty="0">
              <a:solidFill>
                <a:schemeClr val="bg2"/>
              </a:solidFill>
              <a:latin typeface="Arial" pitchFamily="34" charset="0"/>
            </a:endParaRPr>
          </a:p>
        </p:txBody>
      </p:sp>
      <p:sp>
        <p:nvSpPr>
          <p:cNvPr id="20" name="Rectangle 19">
            <a:extLst>
              <a:ext uri="{FF2B5EF4-FFF2-40B4-BE49-F238E27FC236}">
                <a16:creationId xmlns:a16="http://schemas.microsoft.com/office/drawing/2014/main" id="{F9FE15E0-3441-8492-B098-43A9290FBE30}"/>
              </a:ext>
            </a:extLst>
          </p:cNvPr>
          <p:cNvSpPr/>
          <p:nvPr/>
        </p:nvSpPr>
        <p:spPr bwMode="auto">
          <a:xfrm>
            <a:off x="2876702" y="476393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altLang="en-US" sz="2400" dirty="0">
                <a:solidFill>
                  <a:schemeClr val="bg2"/>
                </a:solidFill>
                <a:latin typeface="Arial" pitchFamily="34" charset="0"/>
              </a:rPr>
              <a:t>Internal Risk Controls</a:t>
            </a:r>
            <a:endParaRPr lang="en-IN" sz="2400" dirty="0">
              <a:solidFill>
                <a:schemeClr val="bg2"/>
              </a:solidFill>
              <a:latin typeface="Arial" pitchFamily="34" charset="0"/>
            </a:endParaRPr>
          </a:p>
        </p:txBody>
      </p:sp>
      <p:sp>
        <p:nvSpPr>
          <p:cNvPr id="21" name="Rectangle 20">
            <a:extLst>
              <a:ext uri="{FF2B5EF4-FFF2-40B4-BE49-F238E27FC236}">
                <a16:creationId xmlns:a16="http://schemas.microsoft.com/office/drawing/2014/main" id="{63CEB0C2-BD5C-904D-4A9D-4DD7A2263F1B}"/>
              </a:ext>
            </a:extLst>
          </p:cNvPr>
          <p:cNvSpPr/>
          <p:nvPr/>
        </p:nvSpPr>
        <p:spPr bwMode="auto">
          <a:xfrm>
            <a:off x="2130056" y="476393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7</a:t>
            </a:r>
            <a:endParaRPr lang="en-IN" sz="2400" dirty="0">
              <a:solidFill>
                <a:schemeClr val="bg2"/>
              </a:solidFill>
              <a:latin typeface="Arial" pitchFamily="34" charset="0"/>
            </a:endParaRPr>
          </a:p>
        </p:txBody>
      </p:sp>
      <p:sp>
        <p:nvSpPr>
          <p:cNvPr id="22" name="Rectangle 21">
            <a:extLst>
              <a:ext uri="{FF2B5EF4-FFF2-40B4-BE49-F238E27FC236}">
                <a16:creationId xmlns:a16="http://schemas.microsoft.com/office/drawing/2014/main" id="{6F851862-FE52-FA71-BE39-CC6930173E4C}"/>
              </a:ext>
            </a:extLst>
          </p:cNvPr>
          <p:cNvSpPr/>
          <p:nvPr/>
        </p:nvSpPr>
        <p:spPr bwMode="auto">
          <a:xfrm>
            <a:off x="2127396" y="5883275"/>
            <a:ext cx="8376393"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bg2"/>
                </a:solidFill>
                <a:effectLst/>
                <a:latin typeface="Arial" pitchFamily="34" charset="0"/>
              </a:rPr>
              <a:t>Q&amp;A</a:t>
            </a:r>
          </a:p>
        </p:txBody>
      </p:sp>
      <p:sp>
        <p:nvSpPr>
          <p:cNvPr id="4" name="Rectangle 2">
            <a:extLst>
              <a:ext uri="{FF2B5EF4-FFF2-40B4-BE49-F238E27FC236}">
                <a16:creationId xmlns:a16="http://schemas.microsoft.com/office/drawing/2014/main" id="{DFAFBB5A-DD58-14EC-62BB-617C4D8C3B34}"/>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Agenda</a:t>
            </a:r>
            <a:endParaRPr lang="en-US" altLang="en-US" sz="3600" kern="0" dirty="0">
              <a:solidFill>
                <a:schemeClr val="tx1"/>
              </a:solidFill>
            </a:endParaRPr>
          </a:p>
        </p:txBody>
      </p:sp>
      <p:sp>
        <p:nvSpPr>
          <p:cNvPr id="18" name="Rectangle 17">
            <a:extLst>
              <a:ext uri="{FF2B5EF4-FFF2-40B4-BE49-F238E27FC236}">
                <a16:creationId xmlns:a16="http://schemas.microsoft.com/office/drawing/2014/main" id="{9BC83F81-319B-4CEB-891A-D828E1176323}"/>
              </a:ext>
            </a:extLst>
          </p:cNvPr>
          <p:cNvSpPr/>
          <p:nvPr/>
        </p:nvSpPr>
        <p:spPr bwMode="auto">
          <a:xfrm>
            <a:off x="2880246" y="5349875"/>
            <a:ext cx="7620000" cy="36512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altLang="en-US" sz="2400" dirty="0">
                <a:latin typeface="Arial" pitchFamily="34" charset="0"/>
              </a:rPr>
              <a:t>Recommendations to Investment Committee</a:t>
            </a:r>
            <a:endParaRPr lang="en-IN" sz="2400" dirty="0">
              <a:latin typeface="Arial" pitchFamily="34" charset="0"/>
            </a:endParaRPr>
          </a:p>
        </p:txBody>
      </p:sp>
      <p:sp>
        <p:nvSpPr>
          <p:cNvPr id="19" name="Rectangle 18">
            <a:extLst>
              <a:ext uri="{FF2B5EF4-FFF2-40B4-BE49-F238E27FC236}">
                <a16:creationId xmlns:a16="http://schemas.microsoft.com/office/drawing/2014/main" id="{B5E21EBD-D942-45E7-9E15-FCF5B894E599}"/>
              </a:ext>
            </a:extLst>
          </p:cNvPr>
          <p:cNvSpPr/>
          <p:nvPr/>
        </p:nvSpPr>
        <p:spPr bwMode="auto">
          <a:xfrm>
            <a:off x="2133600" y="5349875"/>
            <a:ext cx="548754" cy="36512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latin typeface="Arial" pitchFamily="34" charset="0"/>
              </a:rPr>
              <a:t>8</a:t>
            </a:r>
            <a:endParaRPr lang="en-IN" sz="2400" dirty="0">
              <a:latin typeface="Arial" pitchFamily="34" charset="0"/>
            </a:endParaRPr>
          </a:p>
        </p:txBody>
      </p:sp>
      <p:sp>
        <p:nvSpPr>
          <p:cNvPr id="24" name="Rectangle 23">
            <a:extLst>
              <a:ext uri="{FF2B5EF4-FFF2-40B4-BE49-F238E27FC236}">
                <a16:creationId xmlns:a16="http://schemas.microsoft.com/office/drawing/2014/main" id="{0382E026-915F-449C-A25B-EBCFE5AD9233}"/>
              </a:ext>
            </a:extLst>
          </p:cNvPr>
          <p:cNvSpPr/>
          <p:nvPr/>
        </p:nvSpPr>
        <p:spPr bwMode="auto">
          <a:xfrm>
            <a:off x="2895600" y="198120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Investment Committee (Overview)</a:t>
            </a:r>
          </a:p>
        </p:txBody>
      </p:sp>
      <p:sp>
        <p:nvSpPr>
          <p:cNvPr id="25" name="Rectangle 24">
            <a:extLst>
              <a:ext uri="{FF2B5EF4-FFF2-40B4-BE49-F238E27FC236}">
                <a16:creationId xmlns:a16="http://schemas.microsoft.com/office/drawing/2014/main" id="{4581C922-9614-41D7-AB42-5C875363CB82}"/>
              </a:ext>
            </a:extLst>
          </p:cNvPr>
          <p:cNvSpPr/>
          <p:nvPr/>
        </p:nvSpPr>
        <p:spPr bwMode="auto">
          <a:xfrm>
            <a:off x="2150726" y="198120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2</a:t>
            </a:r>
            <a:endParaRPr lang="en-IN" sz="2400" dirty="0">
              <a:solidFill>
                <a:schemeClr val="bg2"/>
              </a:solidFill>
              <a:latin typeface="Arial" pitchFamily="34" charset="0"/>
            </a:endParaRPr>
          </a:p>
        </p:txBody>
      </p:sp>
    </p:spTree>
    <p:extLst>
      <p:ext uri="{BB962C8B-B14F-4D97-AF65-F5344CB8AC3E}">
        <p14:creationId xmlns:p14="http://schemas.microsoft.com/office/powerpoint/2010/main" val="1793025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0" i="0" u="none" strike="noStrike" kern="0" cap="none" spc="0" normalizeH="0" baseline="0" noProof="0" dirty="0">
                <a:ln>
                  <a:noFill/>
                </a:ln>
                <a:solidFill>
                  <a:srgbClr val="000000"/>
                </a:solidFill>
                <a:effectLst/>
                <a:uLnTx/>
                <a:uFillTx/>
                <a:latin typeface="Arial"/>
                <a:ea typeface="+mj-ea"/>
                <a:cs typeface="+mj-cs"/>
              </a:rPr>
              <a:t>Recommendations to investment committee</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
        <p:nvSpPr>
          <p:cNvPr id="6" name="Rectangle 3">
            <a:extLst>
              <a:ext uri="{FF2B5EF4-FFF2-40B4-BE49-F238E27FC236}">
                <a16:creationId xmlns:a16="http://schemas.microsoft.com/office/drawing/2014/main" id="{C8387CCD-3E8E-F4AE-F76F-B21B43736CCC}"/>
              </a:ext>
            </a:extLst>
          </p:cNvPr>
          <p:cNvSpPr txBox="1">
            <a:spLocks noChangeArrowheads="1"/>
          </p:cNvSpPr>
          <p:nvPr/>
        </p:nvSpPr>
        <p:spPr>
          <a:xfrm>
            <a:off x="2133600" y="1264332"/>
            <a:ext cx="8839200" cy="4639589"/>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r>
              <a:rPr lang="en-IN" altLang="en-US" sz="2400" b="1" kern="0" dirty="0">
                <a:latin typeface="Trebuchet MS" panose="020B0603020202020204" pitchFamily="34" charset="0"/>
              </a:rPr>
              <a:t>Traditional products have guarantees and are exposed to interest rate risks:</a:t>
            </a:r>
          </a:p>
          <a:p>
            <a:pPr>
              <a:buFont typeface="Wingdings" panose="05000000000000000000" pitchFamily="2" charset="2"/>
              <a:buChar char="Ø"/>
            </a:pPr>
            <a:endParaRPr lang="en-IN" altLang="en-US" sz="2400" b="1" kern="0" dirty="0">
              <a:latin typeface="Trebuchet MS" panose="020B0603020202020204" pitchFamily="34" charset="0"/>
            </a:endParaRPr>
          </a:p>
          <a:p>
            <a:pPr lvl="1">
              <a:buFont typeface="Wingdings" panose="05000000000000000000" pitchFamily="2" charset="2"/>
              <a:buChar char="Ø"/>
            </a:pPr>
            <a:r>
              <a:rPr lang="en-IN" altLang="en-US" sz="2400" kern="0" dirty="0">
                <a:latin typeface="Trebuchet MS" panose="020B0603020202020204" pitchFamily="34" charset="0"/>
              </a:rPr>
              <a:t>Traditional products typically have guarantees built into them which makes them exposed to significant interest rate risks.</a:t>
            </a:r>
          </a:p>
          <a:p>
            <a:pPr lvl="1">
              <a:buFont typeface="Wingdings" panose="05000000000000000000" pitchFamily="2" charset="2"/>
              <a:buChar char="Ø"/>
            </a:pPr>
            <a:r>
              <a:rPr lang="en-IN" altLang="en-US" sz="2400" kern="0" dirty="0">
                <a:latin typeface="Trebuchet MS" panose="020B0603020202020204" pitchFamily="34" charset="0"/>
              </a:rPr>
              <a:t>An active trading strategy might increase profits in the short term but can increase the interest rate risk for the fund.</a:t>
            </a:r>
          </a:p>
          <a:p>
            <a:pPr lvl="1">
              <a:buFont typeface="Wingdings" panose="05000000000000000000" pitchFamily="2" charset="2"/>
              <a:buChar char="Ø"/>
            </a:pPr>
            <a:r>
              <a:rPr lang="en-IN" altLang="en-US" sz="2400" kern="0" dirty="0">
                <a:latin typeface="Trebuchet MS" panose="020B0603020202020204" pitchFamily="34" charset="0"/>
              </a:rPr>
              <a:t>Any investment and asset management strategy should consider the long term nature of the fund.</a:t>
            </a:r>
          </a:p>
        </p:txBody>
      </p:sp>
    </p:spTree>
    <p:extLst>
      <p:ext uri="{BB962C8B-B14F-4D97-AF65-F5344CB8AC3E}">
        <p14:creationId xmlns:p14="http://schemas.microsoft.com/office/powerpoint/2010/main" val="293219763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BF23DCFC-A29E-4E19-98E0-005C3193806B}"/>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7E22A553-4088-6DBD-B1B1-B780AD9F84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ABBCF27B-F23C-19B1-49F2-1F7BAD33D90B}"/>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0" i="0" u="none" strike="noStrike" kern="0" cap="none" spc="0" normalizeH="0" baseline="0" noProof="0" dirty="0">
                <a:ln>
                  <a:noFill/>
                </a:ln>
                <a:solidFill>
                  <a:srgbClr val="000000"/>
                </a:solidFill>
                <a:effectLst/>
                <a:uLnTx/>
                <a:uFillTx/>
                <a:latin typeface="Arial"/>
                <a:ea typeface="+mj-ea"/>
                <a:cs typeface="+mj-cs"/>
              </a:rPr>
              <a:t>Recommendations to investment committee</a:t>
            </a:r>
          </a:p>
        </p:txBody>
      </p:sp>
      <p:sp>
        <p:nvSpPr>
          <p:cNvPr id="5" name="Footer Placeholder 4">
            <a:extLst>
              <a:ext uri="{FF2B5EF4-FFF2-40B4-BE49-F238E27FC236}">
                <a16:creationId xmlns:a16="http://schemas.microsoft.com/office/drawing/2014/main" id="{DB99CC9F-83E9-3C6F-2C03-6EC3D625C4F8}"/>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
        <p:nvSpPr>
          <p:cNvPr id="6" name="Rectangle 3">
            <a:extLst>
              <a:ext uri="{FF2B5EF4-FFF2-40B4-BE49-F238E27FC236}">
                <a16:creationId xmlns:a16="http://schemas.microsoft.com/office/drawing/2014/main" id="{D2A7F438-DF55-6921-936B-ED0C462F474A}"/>
              </a:ext>
            </a:extLst>
          </p:cNvPr>
          <p:cNvSpPr txBox="1">
            <a:spLocks noChangeArrowheads="1"/>
          </p:cNvSpPr>
          <p:nvPr/>
        </p:nvSpPr>
        <p:spPr>
          <a:xfrm>
            <a:off x="2133600" y="1264332"/>
            <a:ext cx="8839200" cy="4639589"/>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lvl="1">
              <a:buFont typeface="Wingdings" panose="05000000000000000000" pitchFamily="2" charset="2"/>
              <a:buChar char="Ø"/>
            </a:pPr>
            <a:r>
              <a:rPr lang="en-IN" altLang="en-US" sz="2400" kern="0" dirty="0">
                <a:latin typeface="Trebuchet MS" panose="020B0603020202020204" pitchFamily="34" charset="0"/>
              </a:rPr>
              <a:t>Given the long-term nature of the liability cashflows it is difficult to achieve cashflow matching between Assets and Liabilities.</a:t>
            </a:r>
          </a:p>
          <a:p>
            <a:pPr lvl="1">
              <a:buFont typeface="Wingdings" panose="05000000000000000000" pitchFamily="2" charset="2"/>
              <a:buChar char="Ø"/>
            </a:pPr>
            <a:endParaRPr lang="en-IN" altLang="en-US" sz="2400" kern="0" dirty="0">
              <a:latin typeface="Trebuchet MS" panose="020B0603020202020204" pitchFamily="34" charset="0"/>
            </a:endParaRPr>
          </a:p>
          <a:p>
            <a:pPr lvl="1">
              <a:buFont typeface="Wingdings" panose="05000000000000000000" pitchFamily="2" charset="2"/>
              <a:buChar char="Ø"/>
            </a:pPr>
            <a:r>
              <a:rPr lang="en-IN" altLang="en-US" sz="2400" kern="0" dirty="0">
                <a:latin typeface="Trebuchet MS" panose="020B0603020202020204" pitchFamily="34" charset="0"/>
              </a:rPr>
              <a:t>Companies can also focus on duration matching in parallel to cashflow matching.</a:t>
            </a:r>
          </a:p>
          <a:p>
            <a:pPr lvl="1">
              <a:buFont typeface="Wingdings" panose="05000000000000000000" pitchFamily="2" charset="2"/>
              <a:buChar char="Ø"/>
            </a:pPr>
            <a:endParaRPr lang="en-IN" altLang="en-US" sz="2400" kern="0" dirty="0">
              <a:latin typeface="Trebuchet MS" panose="020B0603020202020204" pitchFamily="34" charset="0"/>
            </a:endParaRPr>
          </a:p>
          <a:p>
            <a:pPr lvl="1">
              <a:buFont typeface="Wingdings" panose="05000000000000000000" pitchFamily="2" charset="2"/>
              <a:buChar char="Ø"/>
            </a:pPr>
            <a:r>
              <a:rPr lang="en-IN" altLang="en-US" sz="2400" kern="0" dirty="0">
                <a:latin typeface="Trebuchet MS" panose="020B0603020202020204" pitchFamily="34" charset="0"/>
              </a:rPr>
              <a:t>Measures like key-rate duration can be used as well to protect against the risk of shape change of the interest rate curve.</a:t>
            </a:r>
          </a:p>
          <a:p>
            <a:pPr marL="0" indent="0">
              <a:buNone/>
            </a:pPr>
            <a:endParaRPr lang="en-IN" altLang="en-US" sz="2400" b="1" kern="0" dirty="0">
              <a:latin typeface="Trebuchet MS" panose="020B0603020202020204" pitchFamily="34" charset="0"/>
            </a:endParaRPr>
          </a:p>
        </p:txBody>
      </p:sp>
    </p:spTree>
    <p:extLst>
      <p:ext uri="{BB962C8B-B14F-4D97-AF65-F5344CB8AC3E}">
        <p14:creationId xmlns:p14="http://schemas.microsoft.com/office/powerpoint/2010/main" val="24269060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EFC7822B-1E06-C10C-AA38-6EFA144209A3}"/>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11325B0-B0B8-DB9F-F22D-88A0DB4980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E0263CAF-B259-E259-D8F7-CAF3965AEF00}"/>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0" i="0" u="none" strike="noStrike" kern="0" cap="none" spc="0" normalizeH="0" baseline="0" noProof="0" dirty="0">
                <a:ln>
                  <a:noFill/>
                </a:ln>
                <a:solidFill>
                  <a:srgbClr val="000000"/>
                </a:solidFill>
                <a:effectLst/>
                <a:uLnTx/>
                <a:uFillTx/>
                <a:latin typeface="Trebuchet MS" panose="020B0603020202020204" pitchFamily="34" charset="0"/>
              </a:rPr>
              <a:t>Recommendations to investment committee</a:t>
            </a:r>
          </a:p>
        </p:txBody>
      </p:sp>
      <p:sp>
        <p:nvSpPr>
          <p:cNvPr id="5" name="Footer Placeholder 4">
            <a:extLst>
              <a:ext uri="{FF2B5EF4-FFF2-40B4-BE49-F238E27FC236}">
                <a16:creationId xmlns:a16="http://schemas.microsoft.com/office/drawing/2014/main" id="{DF89685F-3AC7-419C-CB61-FE7F6EB2BEA3}"/>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
        <p:nvSpPr>
          <p:cNvPr id="6" name="Rectangle 3">
            <a:extLst>
              <a:ext uri="{FF2B5EF4-FFF2-40B4-BE49-F238E27FC236}">
                <a16:creationId xmlns:a16="http://schemas.microsoft.com/office/drawing/2014/main" id="{2B56F64B-86D9-C224-C628-9F738E2D8656}"/>
              </a:ext>
            </a:extLst>
          </p:cNvPr>
          <p:cNvSpPr txBox="1">
            <a:spLocks noChangeArrowheads="1"/>
          </p:cNvSpPr>
          <p:nvPr/>
        </p:nvSpPr>
        <p:spPr>
          <a:xfrm>
            <a:off x="2133600" y="1264332"/>
            <a:ext cx="9296400" cy="4639589"/>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r>
              <a:rPr lang="en-IN" altLang="en-US" sz="2400" b="1" kern="0" dirty="0">
                <a:latin typeface="Trebuchet MS" panose="020B0603020202020204" pitchFamily="34" charset="0"/>
              </a:rPr>
              <a:t>Use of Interest Rate Derivatives for hedging</a:t>
            </a:r>
          </a:p>
          <a:p>
            <a:pPr lvl="1">
              <a:buFont typeface="Wingdings" panose="05000000000000000000" pitchFamily="2" charset="2"/>
              <a:buChar char="Ø"/>
            </a:pPr>
            <a:r>
              <a:rPr lang="en-IN" altLang="en-US" sz="2400" kern="0" dirty="0">
                <a:latin typeface="Trebuchet MS" panose="020B0603020202020204" pitchFamily="34" charset="0"/>
              </a:rPr>
              <a:t>Given the interest rate risks, the company can use Interest rate derivatives for hedging purpose.</a:t>
            </a:r>
          </a:p>
          <a:p>
            <a:pPr lvl="1">
              <a:buFont typeface="Wingdings" panose="05000000000000000000" pitchFamily="2" charset="2"/>
              <a:buChar char="Ø"/>
            </a:pPr>
            <a:r>
              <a:rPr lang="en-IN" altLang="en-US" sz="2400" kern="0" dirty="0">
                <a:latin typeface="Trebuchet MS" panose="020B0603020202020204" pitchFamily="34" charset="0"/>
              </a:rPr>
              <a:t>It is to be noted that one can only use plain vanilla FRAs/IRS. IRS having explicit/implicit option is prohibited.</a:t>
            </a:r>
          </a:p>
          <a:p>
            <a:pPr lvl="1">
              <a:buFont typeface="Wingdings" panose="05000000000000000000" pitchFamily="2" charset="2"/>
              <a:buChar char="Ø"/>
            </a:pPr>
            <a:r>
              <a:rPr lang="en-IN" altLang="en-US" sz="2400" kern="0" dirty="0">
                <a:latin typeface="Trebuchet MS" panose="020B0603020202020204" pitchFamily="34" charset="0"/>
              </a:rPr>
              <a:t>Insurance can use the following transactions for hedging</a:t>
            </a:r>
          </a:p>
          <a:p>
            <a:pPr lvl="2">
              <a:buFont typeface="Wingdings" panose="05000000000000000000" pitchFamily="2" charset="2"/>
              <a:buChar char="§"/>
            </a:pPr>
            <a:r>
              <a:rPr lang="en-IN" altLang="en-US" kern="0" dirty="0">
                <a:latin typeface="Trebuchet MS" panose="020B0603020202020204" pitchFamily="34" charset="0"/>
              </a:rPr>
              <a:t>Reinvestment of maturity proceedings</a:t>
            </a:r>
          </a:p>
          <a:p>
            <a:pPr lvl="2">
              <a:buFont typeface="Wingdings" panose="05000000000000000000" pitchFamily="2" charset="2"/>
              <a:buChar char="§"/>
            </a:pPr>
            <a:r>
              <a:rPr lang="en-IN" altLang="en-US" kern="0" dirty="0">
                <a:latin typeface="Trebuchet MS" panose="020B0603020202020204" pitchFamily="34" charset="0"/>
              </a:rPr>
              <a:t>Interest income</a:t>
            </a:r>
          </a:p>
          <a:p>
            <a:pPr lvl="2">
              <a:buFont typeface="Wingdings" panose="05000000000000000000" pitchFamily="2" charset="2"/>
              <a:buChar char="§"/>
            </a:pPr>
            <a:r>
              <a:rPr lang="en-IN" altLang="en-US" kern="0" dirty="0">
                <a:latin typeface="Trebuchet MS" panose="020B0603020202020204" pitchFamily="34" charset="0"/>
              </a:rPr>
              <a:t>Expected Premium Income </a:t>
            </a:r>
          </a:p>
          <a:p>
            <a:pPr lvl="1">
              <a:buFont typeface="Wingdings" panose="05000000000000000000" pitchFamily="2" charset="2"/>
              <a:buChar char="Ø"/>
            </a:pPr>
            <a:r>
              <a:rPr lang="en-IN" altLang="en-US" sz="2400" kern="0" dirty="0">
                <a:latin typeface="Trebuchet MS" panose="020B0603020202020204" pitchFamily="34" charset="0"/>
              </a:rPr>
              <a:t>For expected policy premiums for hedging, documentation and justification of persistency assumptions is crucial.</a:t>
            </a:r>
            <a:endParaRPr lang="en-IN" altLang="en-US" sz="2400" b="1" kern="0" dirty="0">
              <a:latin typeface="Trebuchet MS" panose="020B0603020202020204" pitchFamily="34" charset="0"/>
            </a:endParaRPr>
          </a:p>
          <a:p>
            <a:pPr marL="0" indent="0">
              <a:buNone/>
            </a:pPr>
            <a:endParaRPr lang="en-IN" altLang="en-US" sz="2400" b="1" kern="0" dirty="0">
              <a:latin typeface="Trebuchet MS" panose="020B0603020202020204" pitchFamily="34" charset="0"/>
            </a:endParaRPr>
          </a:p>
          <a:p>
            <a:pPr lvl="1">
              <a:buFont typeface="Wingdings" panose="05000000000000000000" pitchFamily="2" charset="2"/>
              <a:buChar char="Ø"/>
            </a:pPr>
            <a:endParaRPr lang="en-IN" altLang="en-US" sz="2400" kern="0" dirty="0">
              <a:latin typeface="Trebuchet MS" panose="020B0603020202020204" pitchFamily="34" charset="0"/>
            </a:endParaRPr>
          </a:p>
          <a:p>
            <a:pPr lvl="1">
              <a:buFont typeface="Wingdings" panose="05000000000000000000" pitchFamily="2" charset="2"/>
              <a:buChar char="Ø"/>
            </a:pPr>
            <a:endParaRPr lang="en-IN" altLang="en-US" sz="2400" kern="0" dirty="0">
              <a:latin typeface="Trebuchet MS" panose="020B0603020202020204" pitchFamily="34" charset="0"/>
            </a:endParaRPr>
          </a:p>
          <a:p>
            <a:pPr lvl="1">
              <a:buFont typeface="Wingdings" panose="05000000000000000000" pitchFamily="2" charset="2"/>
              <a:buChar char="Ø"/>
            </a:pPr>
            <a:endParaRPr lang="en-IN" altLang="en-US" sz="2400" kern="0" dirty="0">
              <a:latin typeface="Trebuchet MS" panose="020B0603020202020204" pitchFamily="34" charset="0"/>
            </a:endParaRPr>
          </a:p>
          <a:p>
            <a:pPr lvl="1">
              <a:buFont typeface="Wingdings" panose="05000000000000000000" pitchFamily="2" charset="2"/>
              <a:buChar char="Ø"/>
            </a:pPr>
            <a:endParaRPr lang="en-IN" altLang="en-US" sz="2400" kern="0" dirty="0">
              <a:latin typeface="Trebuchet MS" panose="020B0603020202020204" pitchFamily="34" charset="0"/>
            </a:endParaRPr>
          </a:p>
          <a:p>
            <a:pPr lvl="1">
              <a:buFont typeface="Wingdings" panose="05000000000000000000" pitchFamily="2" charset="2"/>
              <a:buChar char="Ø"/>
            </a:pPr>
            <a:endParaRPr lang="en-IN" altLang="en-US" sz="2400" b="1" kern="0" dirty="0">
              <a:latin typeface="Trebuchet MS" panose="020B0603020202020204" pitchFamily="34" charset="0"/>
            </a:endParaRPr>
          </a:p>
          <a:p>
            <a:pPr>
              <a:buFont typeface="Wingdings" panose="05000000000000000000" pitchFamily="2" charset="2"/>
              <a:buChar char="Ø"/>
            </a:pPr>
            <a:endParaRPr lang="en-IN" altLang="en-US" sz="2400" b="1" kern="0" dirty="0">
              <a:latin typeface="Trebuchet MS" panose="020B0603020202020204" pitchFamily="34" charset="0"/>
            </a:endParaRPr>
          </a:p>
          <a:p>
            <a:pPr marL="0" indent="0">
              <a:buNone/>
            </a:pPr>
            <a:endParaRPr lang="en-US" altLang="en-US" sz="2400" u="sng" kern="0" dirty="0">
              <a:latin typeface="Trebuchet MS" panose="020B0603020202020204" pitchFamily="34" charset="0"/>
            </a:endParaRPr>
          </a:p>
          <a:p>
            <a:pPr>
              <a:buFont typeface="Wingdings" panose="05000000000000000000" pitchFamily="2" charset="2"/>
              <a:buChar char="Ø"/>
            </a:pPr>
            <a:endParaRPr lang="en-US" altLang="en-US" sz="2400" kern="0" dirty="0">
              <a:latin typeface="Trebuchet MS" panose="020B0603020202020204" pitchFamily="34" charset="0"/>
            </a:endParaRPr>
          </a:p>
          <a:p>
            <a:pPr>
              <a:buFont typeface="Wingdings" panose="05000000000000000000" pitchFamily="2" charset="2"/>
              <a:buChar char="Ø"/>
            </a:pPr>
            <a:endParaRPr lang="en-IN" altLang="en-US" sz="2400" b="1" kern="0" dirty="0">
              <a:latin typeface="Trebuchet MS" panose="020B0603020202020204" pitchFamily="34" charset="0"/>
            </a:endParaRPr>
          </a:p>
        </p:txBody>
      </p:sp>
    </p:spTree>
    <p:extLst>
      <p:ext uri="{BB962C8B-B14F-4D97-AF65-F5344CB8AC3E}">
        <p14:creationId xmlns:p14="http://schemas.microsoft.com/office/powerpoint/2010/main" val="2160844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0" i="0" u="none" strike="noStrike" kern="0" cap="none" spc="0" normalizeH="0" baseline="0" noProof="0" dirty="0">
                <a:ln>
                  <a:noFill/>
                </a:ln>
                <a:solidFill>
                  <a:srgbClr val="000000"/>
                </a:solidFill>
                <a:effectLst/>
                <a:uLnTx/>
                <a:uFillTx/>
                <a:latin typeface="Trebuchet MS" panose="020B0603020202020204" pitchFamily="34" charset="0"/>
              </a:rPr>
              <a:t>Recommendations to investment committee</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
        <p:nvSpPr>
          <p:cNvPr id="4" name="Rectangle 3">
            <a:extLst>
              <a:ext uri="{FF2B5EF4-FFF2-40B4-BE49-F238E27FC236}">
                <a16:creationId xmlns:a16="http://schemas.microsoft.com/office/drawing/2014/main" id="{479E9199-E2A2-A89F-8292-CFFDE6377DAC}"/>
              </a:ext>
            </a:extLst>
          </p:cNvPr>
          <p:cNvSpPr txBox="1">
            <a:spLocks noChangeArrowheads="1"/>
          </p:cNvSpPr>
          <p:nvPr/>
        </p:nvSpPr>
        <p:spPr>
          <a:xfrm>
            <a:off x="2133600" y="1264332"/>
            <a:ext cx="9296400" cy="4639589"/>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r>
              <a:rPr lang="en-IN" altLang="en-US" sz="2400" b="1" kern="0" dirty="0">
                <a:latin typeface="Trebuchet MS" panose="020B0603020202020204" pitchFamily="34" charset="0"/>
              </a:rPr>
              <a:t>Investment risk management and monitoring is crucial</a:t>
            </a:r>
          </a:p>
          <a:p>
            <a:pPr lvl="1">
              <a:buFont typeface="Wingdings" panose="05000000000000000000" pitchFamily="2" charset="2"/>
              <a:buChar char="Ø"/>
            </a:pPr>
            <a:endParaRPr lang="en-IN" altLang="en-US" sz="2400" kern="0" dirty="0">
              <a:latin typeface="Trebuchet MS" panose="020B0603020202020204" pitchFamily="34" charset="0"/>
            </a:endParaRPr>
          </a:p>
          <a:p>
            <a:pPr lvl="1">
              <a:buFont typeface="Wingdings" panose="05000000000000000000" pitchFamily="2" charset="2"/>
              <a:buChar char="Ø"/>
            </a:pPr>
            <a:r>
              <a:rPr lang="en-IN" altLang="en-US" sz="2400" kern="0" dirty="0">
                <a:latin typeface="Trebuchet MS" panose="020B0603020202020204" pitchFamily="34" charset="0"/>
              </a:rPr>
              <a:t>Company should have a sound investment risk management process across their front, back and mid offices.</a:t>
            </a:r>
          </a:p>
          <a:p>
            <a:pPr lvl="1">
              <a:buFont typeface="Wingdings" panose="05000000000000000000" pitchFamily="2" charset="2"/>
              <a:buChar char="Ø"/>
            </a:pPr>
            <a:r>
              <a:rPr lang="en-US" altLang="en-US" sz="2400" kern="0" dirty="0">
                <a:latin typeface="Trebuchet MS" panose="020B0603020202020204" pitchFamily="34" charset="0"/>
              </a:rPr>
              <a:t>Depending on the asset allocation strategy, the company can perform stress testing on regular basis and monitor the impact against their risk appetite, in particular, what is the impact of an interest rate stress or equity shock on:</a:t>
            </a:r>
          </a:p>
          <a:p>
            <a:pPr lvl="2">
              <a:buFont typeface="Wingdings" panose="05000000000000000000" pitchFamily="2" charset="2"/>
              <a:buChar char="§"/>
            </a:pPr>
            <a:r>
              <a:rPr lang="en-US" altLang="en-US" kern="0" dirty="0">
                <a:latin typeface="Trebuchet MS" panose="020B0603020202020204" pitchFamily="34" charset="0"/>
              </a:rPr>
              <a:t>The Required solvency capital</a:t>
            </a:r>
          </a:p>
          <a:p>
            <a:pPr lvl="2">
              <a:buFont typeface="Wingdings" panose="05000000000000000000" pitchFamily="2" charset="2"/>
              <a:buChar char="§"/>
            </a:pPr>
            <a:r>
              <a:rPr lang="en-US" altLang="en-US" kern="0" dirty="0">
                <a:latin typeface="Trebuchet MS" panose="020B0603020202020204" pitchFamily="34" charset="0"/>
              </a:rPr>
              <a:t>The Solvency ratio</a:t>
            </a:r>
          </a:p>
          <a:p>
            <a:pPr lvl="2">
              <a:buFont typeface="Wingdings" panose="05000000000000000000" pitchFamily="2" charset="2"/>
              <a:buChar char="§"/>
            </a:pPr>
            <a:r>
              <a:rPr lang="en-US" altLang="en-US" kern="0" dirty="0">
                <a:latin typeface="Trebuchet MS" panose="020B0603020202020204" pitchFamily="34" charset="0"/>
              </a:rPr>
              <a:t>The Embedded Value of the company</a:t>
            </a:r>
            <a:endParaRPr lang="en-IN" altLang="en-US" kern="0" dirty="0">
              <a:latin typeface="Trebuchet MS" panose="020B0603020202020204" pitchFamily="34" charset="0"/>
            </a:endParaRPr>
          </a:p>
          <a:p>
            <a:pPr lvl="2">
              <a:buFont typeface="Wingdings" panose="05000000000000000000" pitchFamily="2" charset="2"/>
              <a:buChar char="Ø"/>
            </a:pPr>
            <a:endParaRPr lang="en-US" altLang="en-US" kern="0" dirty="0">
              <a:latin typeface="Trebuchet MS" panose="020B0603020202020204" pitchFamily="34" charset="0"/>
            </a:endParaRPr>
          </a:p>
          <a:p>
            <a:pPr>
              <a:buFont typeface="Wingdings" panose="05000000000000000000" pitchFamily="2" charset="2"/>
              <a:buChar char="Ø"/>
            </a:pPr>
            <a:endParaRPr lang="en-IN" altLang="en-US" sz="2400" b="1" kern="0" dirty="0">
              <a:latin typeface="Trebuchet MS" panose="020B0603020202020204" pitchFamily="34" charset="0"/>
            </a:endParaRPr>
          </a:p>
        </p:txBody>
      </p:sp>
    </p:spTree>
    <p:extLst>
      <p:ext uri="{BB962C8B-B14F-4D97-AF65-F5344CB8AC3E}">
        <p14:creationId xmlns:p14="http://schemas.microsoft.com/office/powerpoint/2010/main" val="41014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7000" y="3479017"/>
            <a:ext cx="1588491" cy="1600200"/>
          </a:xfrm>
          <a:prstGeom prst="rect">
            <a:avLst/>
          </a:prstGeom>
        </p:spPr>
      </p:pic>
      <p:sp>
        <p:nvSpPr>
          <p:cNvPr id="4" name="Rectangle 150"/>
          <p:cNvSpPr txBox="1">
            <a:spLocks noChangeArrowheads="1"/>
          </p:cNvSpPr>
          <p:nvPr/>
        </p:nvSpPr>
        <p:spPr>
          <a:xfrm>
            <a:off x="838200" y="2019371"/>
            <a:ext cx="11037291" cy="647700"/>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b="0" i="0" u="none" strike="noStrike" kern="1200" cap="none" spc="0" normalizeH="0" baseline="0" noProof="0" dirty="0">
                <a:ln>
                  <a:noFill/>
                </a:ln>
                <a:solidFill>
                  <a:srgbClr val="FFFFFF"/>
                </a:solidFill>
                <a:effectLst/>
                <a:uLnTx/>
                <a:uFillTx/>
                <a:latin typeface="Trebuchet MS" pitchFamily="34" charset="0"/>
                <a:ea typeface="+mj-ea"/>
                <a:cs typeface="+mj-cs"/>
              </a:rPr>
              <a:t>Questions &amp; Answers</a:t>
            </a:r>
            <a:endParaRPr kumimoji="0" lang="en-US" altLang="en-US" b="0" i="0" u="none" strike="noStrike" kern="0" cap="none" spc="0" normalizeH="0" baseline="0" noProof="0" dirty="0">
              <a:ln>
                <a:noFill/>
              </a:ln>
              <a:solidFill>
                <a:srgbClr val="FFFFFF"/>
              </a:solidFill>
              <a:effectLst/>
              <a:uLnTx/>
              <a:uFillTx/>
              <a:latin typeface="Trebuchet MS" panose="020B0603020202020204" pitchFamily="34" charset="0"/>
              <a:ea typeface="+mj-ea"/>
              <a:cs typeface="+mj-cs"/>
            </a:endParaRPr>
          </a:p>
        </p:txBody>
      </p:sp>
      <p:sp>
        <p:nvSpPr>
          <p:cNvPr id="5" name="Rectangle 168"/>
          <p:cNvSpPr>
            <a:spLocks noChangeArrowheads="1"/>
          </p:cNvSpPr>
          <p:nvPr/>
        </p:nvSpPr>
        <p:spPr bwMode="auto">
          <a:xfrm>
            <a:off x="838200" y="3481187"/>
            <a:ext cx="5184775"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l"/>
            <a:r>
              <a:rPr lang="en-US" altLang="en-US" b="1" dirty="0">
                <a:solidFill>
                  <a:schemeClr val="tx1"/>
                </a:solidFill>
              </a:rPr>
              <a:t>Thank You</a:t>
            </a:r>
            <a:endParaRPr lang="es-ES" altLang="en-US" b="1" dirty="0">
              <a:solidFill>
                <a:schemeClr val="tx1"/>
              </a:solidFill>
            </a:endParaRPr>
          </a:p>
        </p:txBody>
      </p:sp>
    </p:spTree>
    <p:extLst>
      <p:ext uri="{BB962C8B-B14F-4D97-AF65-F5344CB8AC3E}">
        <p14:creationId xmlns:p14="http://schemas.microsoft.com/office/powerpoint/2010/main" val="2448687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A00A2C13-47B3-0B66-B64F-8D8575CAAC22}"/>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6777C0E-9179-E38F-31C8-855FBB51F2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0F7DB780-2011-5143-D73F-9DBB04A22FC3}"/>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600" kern="0" dirty="0">
                <a:solidFill>
                  <a:schemeClr val="tx1"/>
                </a:solidFill>
              </a:rPr>
              <a:t>Investment Committee</a:t>
            </a:r>
          </a:p>
        </p:txBody>
      </p:sp>
      <p:sp>
        <p:nvSpPr>
          <p:cNvPr id="4" name="Rectangle 3">
            <a:extLst>
              <a:ext uri="{FF2B5EF4-FFF2-40B4-BE49-F238E27FC236}">
                <a16:creationId xmlns:a16="http://schemas.microsoft.com/office/drawing/2014/main" id="{7CD2E54E-F141-1A5E-36F5-0CB8D6769211}"/>
              </a:ext>
            </a:extLst>
          </p:cNvPr>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endParaRPr lang="en-US" altLang="en-US" sz="1600" kern="0" dirty="0"/>
          </a:p>
        </p:txBody>
      </p:sp>
      <p:sp>
        <p:nvSpPr>
          <p:cNvPr id="5" name="Footer Placeholder 4">
            <a:extLst>
              <a:ext uri="{FF2B5EF4-FFF2-40B4-BE49-F238E27FC236}">
                <a16:creationId xmlns:a16="http://schemas.microsoft.com/office/drawing/2014/main" id="{044D5FD4-775B-D5B5-B47A-EA6914803691}"/>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9" name="TextBox 8">
            <a:extLst>
              <a:ext uri="{FF2B5EF4-FFF2-40B4-BE49-F238E27FC236}">
                <a16:creationId xmlns:a16="http://schemas.microsoft.com/office/drawing/2014/main" id="{3EB84CFB-AAF4-EDB5-9277-9A321E000C9E}"/>
              </a:ext>
            </a:extLst>
          </p:cNvPr>
          <p:cNvSpPr txBox="1"/>
          <p:nvPr/>
        </p:nvSpPr>
        <p:spPr>
          <a:xfrm>
            <a:off x="1954473" y="1228963"/>
            <a:ext cx="10237528" cy="6370975"/>
          </a:xfrm>
          <a:prstGeom prst="rect">
            <a:avLst/>
          </a:prstGeom>
          <a:noFill/>
        </p:spPr>
        <p:txBody>
          <a:bodyPr wrap="square">
            <a:spAutoFit/>
          </a:bodyPr>
          <a:lstStyle/>
          <a:p>
            <a:r>
              <a:rPr lang="en-IN" sz="2400" kern="0" dirty="0">
                <a:latin typeface="Trebuchet MS" panose="020B0603020202020204" pitchFamily="34" charset="0"/>
              </a:rPr>
              <a:t>As per </a:t>
            </a:r>
            <a:r>
              <a:rPr lang="en-IN" sz="2400" b="1" kern="0" dirty="0">
                <a:latin typeface="Trebuchet MS" panose="020B0603020202020204" pitchFamily="34" charset="0"/>
              </a:rPr>
              <a:t>“IRDAI master circular on corporate governance,2024”</a:t>
            </a:r>
            <a:r>
              <a:rPr lang="en-IN" sz="2400" kern="0" dirty="0">
                <a:latin typeface="Trebuchet MS" panose="020B0603020202020204" pitchFamily="34" charset="0"/>
              </a:rPr>
              <a:t> ,the Board of every insurer will set up an Investment Committee that will includes experts who will ensure oversight of investment activities.</a:t>
            </a:r>
          </a:p>
          <a:p>
            <a:pPr marL="285750" indent="-285750">
              <a:buFont typeface="Wingdings" panose="05000000000000000000" pitchFamily="2" charset="2"/>
              <a:buChar char="Ø"/>
            </a:pPr>
            <a:endParaRPr lang="en-IN" sz="2400" u="sng" kern="0" dirty="0">
              <a:latin typeface="Trebuchet MS" panose="020B0603020202020204" pitchFamily="34" charset="0"/>
            </a:endParaRPr>
          </a:p>
          <a:p>
            <a:pPr marL="285750" indent="-285750">
              <a:buFont typeface="Wingdings" panose="05000000000000000000" pitchFamily="2" charset="2"/>
              <a:buChar char="Ø"/>
            </a:pPr>
            <a:r>
              <a:rPr lang="en-IN" sz="2400" u="sng" kern="0" dirty="0">
                <a:latin typeface="Trebuchet MS" panose="020B0603020202020204" pitchFamily="34" charset="0"/>
              </a:rPr>
              <a:t>Chairperson (CEO, CFO)</a:t>
            </a:r>
          </a:p>
          <a:p>
            <a:pPr marL="742950" lvl="1" indent="-285750">
              <a:buFont typeface="Wingdings" panose="05000000000000000000" pitchFamily="2" charset="2"/>
              <a:buChar char="Ø"/>
            </a:pPr>
            <a:r>
              <a:rPr lang="en-IN" sz="2400" kern="0" dirty="0">
                <a:latin typeface="Trebuchet MS" panose="020B0603020202020204" pitchFamily="34" charset="0"/>
              </a:rPr>
              <a:t>Provides leadership and ensures alignment with the company's strategic objectives.</a:t>
            </a:r>
          </a:p>
          <a:p>
            <a:pPr marL="742950" lvl="1" indent="-285750">
              <a:buFont typeface="Wingdings" panose="05000000000000000000" pitchFamily="2" charset="2"/>
              <a:buChar char="Ø"/>
            </a:pPr>
            <a:r>
              <a:rPr lang="en-IN" sz="2400" kern="0" dirty="0">
                <a:latin typeface="Trebuchet MS" panose="020B0603020202020204" pitchFamily="34" charset="0"/>
              </a:rPr>
              <a:t>Caters to the needs of business growth and sustainability.</a:t>
            </a:r>
          </a:p>
          <a:p>
            <a:pPr marL="285750" indent="-285750">
              <a:buFont typeface="Wingdings" panose="05000000000000000000" pitchFamily="2" charset="2"/>
              <a:buChar char="Ø"/>
            </a:pPr>
            <a:r>
              <a:rPr lang="en-IN" sz="2400" u="sng" kern="0" dirty="0">
                <a:latin typeface="Trebuchet MS" panose="020B0603020202020204" pitchFamily="34" charset="0"/>
              </a:rPr>
              <a:t>Appointed Actuary:</a:t>
            </a:r>
          </a:p>
          <a:p>
            <a:pPr lvl="1">
              <a:buFont typeface="Wingdings" panose="05000000000000000000" pitchFamily="2" charset="2"/>
              <a:buChar char="Ø"/>
            </a:pPr>
            <a:r>
              <a:rPr lang="en-IN" altLang="en-US" sz="2400" kern="0" dirty="0">
                <a:latin typeface="Trebuchet MS" panose="020B0603020202020204" pitchFamily="34" charset="0"/>
              </a:rPr>
              <a:t>Inform the management about his views on solvency and investment strategy of the insurer.</a:t>
            </a:r>
          </a:p>
          <a:p>
            <a:pPr lvl="1">
              <a:buFont typeface="Wingdings" panose="05000000000000000000" pitchFamily="2" charset="2"/>
              <a:buChar char="Ø"/>
            </a:pPr>
            <a:r>
              <a:rPr lang="en-IN" altLang="en-US" sz="2400" kern="0" dirty="0">
                <a:latin typeface="Trebuchet MS" panose="020B0603020202020204" pitchFamily="34" charset="0"/>
              </a:rPr>
              <a:t>Monitor and report if the insurer has contravened any clause of the insurance act.</a:t>
            </a:r>
          </a:p>
          <a:p>
            <a:pPr lvl="1">
              <a:buFont typeface="Wingdings" panose="05000000000000000000" pitchFamily="2" charset="2"/>
              <a:buChar char="Ø"/>
            </a:pPr>
            <a:r>
              <a:rPr lang="en-IN" altLang="en-US" sz="2400" kern="0" dirty="0">
                <a:latin typeface="Trebuchet MS" panose="020B0603020202020204" pitchFamily="34" charset="0"/>
              </a:rPr>
              <a:t>Ensure that the risk profile of the insurer’s assets should be in line with the investment strategy.</a:t>
            </a:r>
            <a:endParaRPr lang="en-IN" sz="2400" kern="0" dirty="0">
              <a:latin typeface="Trebuchet MS" panose="020B0603020202020204" pitchFamily="34" charset="0"/>
            </a:endParaRPr>
          </a:p>
          <a:p>
            <a:pPr marL="285750" indent="-285750">
              <a:buFont typeface="Wingdings" panose="05000000000000000000" pitchFamily="2" charset="2"/>
              <a:buChar char="Ø"/>
            </a:pPr>
            <a:endParaRPr lang="en-IN" sz="2400" kern="0" dirty="0">
              <a:latin typeface="Trebuchet MS" panose="020B0603020202020204" pitchFamily="34" charset="0"/>
            </a:endParaRPr>
          </a:p>
          <a:p>
            <a:pPr marL="285750" indent="-285750">
              <a:buFont typeface="Wingdings" panose="05000000000000000000" pitchFamily="2" charset="2"/>
              <a:buChar char="Ø"/>
            </a:pPr>
            <a:endParaRPr lang="en-IN" sz="2400" kern="0" dirty="0">
              <a:latin typeface="Trebuchet MS" panose="020B0603020202020204" pitchFamily="34" charset="0"/>
            </a:endParaRPr>
          </a:p>
        </p:txBody>
      </p:sp>
    </p:spTree>
    <p:extLst>
      <p:ext uri="{BB962C8B-B14F-4D97-AF65-F5344CB8AC3E}">
        <p14:creationId xmlns:p14="http://schemas.microsoft.com/office/powerpoint/2010/main" val="3469240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600" kern="0" dirty="0">
                <a:solidFill>
                  <a:schemeClr val="tx1"/>
                </a:solidFill>
              </a:rPr>
              <a:t>Investment Committee</a:t>
            </a:r>
          </a:p>
        </p:txBody>
      </p:sp>
      <p:sp>
        <p:nvSpPr>
          <p:cNvPr id="4" name="Rectangle 3"/>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endParaRPr lang="en-US" altLang="en-US" sz="1600" kern="0" dirty="0"/>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9" name="TextBox 8">
            <a:extLst>
              <a:ext uri="{FF2B5EF4-FFF2-40B4-BE49-F238E27FC236}">
                <a16:creationId xmlns:a16="http://schemas.microsoft.com/office/drawing/2014/main" id="{4CB1238D-405D-A5E3-7EAF-52F27080A3D9}"/>
              </a:ext>
            </a:extLst>
          </p:cNvPr>
          <p:cNvSpPr txBox="1"/>
          <p:nvPr/>
        </p:nvSpPr>
        <p:spPr>
          <a:xfrm>
            <a:off x="1954473" y="1228963"/>
            <a:ext cx="10237528" cy="5262979"/>
          </a:xfrm>
          <a:prstGeom prst="rect">
            <a:avLst/>
          </a:prstGeom>
          <a:noFill/>
        </p:spPr>
        <p:txBody>
          <a:bodyPr wrap="square">
            <a:spAutoFit/>
          </a:bodyPr>
          <a:lstStyle/>
          <a:p>
            <a:pPr marL="285750" indent="-285750">
              <a:buFont typeface="Wingdings" panose="05000000000000000000" pitchFamily="2" charset="2"/>
              <a:buChar char="Ø"/>
            </a:pPr>
            <a:r>
              <a:rPr lang="en-IN" sz="2400" kern="0" dirty="0">
                <a:latin typeface="Trebuchet MS" panose="020B0603020202020204" pitchFamily="34" charset="0"/>
              </a:rPr>
              <a:t>Chief Risk Officer:</a:t>
            </a:r>
          </a:p>
          <a:p>
            <a:pPr marL="742950" lvl="1" indent="-285750">
              <a:buFont typeface="Wingdings" panose="05000000000000000000" pitchFamily="2" charset="2"/>
              <a:buChar char="Ø"/>
            </a:pPr>
            <a:r>
              <a:rPr lang="en-IN" sz="2400" kern="0" dirty="0">
                <a:latin typeface="Trebuchet MS" panose="020B0603020202020204" pitchFamily="34" charset="0"/>
              </a:rPr>
              <a:t>Develops the risk management policy and monitors risk exposure across various investments.</a:t>
            </a:r>
          </a:p>
          <a:p>
            <a:pPr marL="285750" indent="-285750">
              <a:buFont typeface="Wingdings" panose="05000000000000000000" pitchFamily="2" charset="2"/>
              <a:buChar char="Ø"/>
            </a:pPr>
            <a:endParaRPr lang="en-IN" sz="2400" kern="0" dirty="0">
              <a:latin typeface="Trebuchet MS" panose="020B0603020202020204" pitchFamily="34" charset="0"/>
            </a:endParaRPr>
          </a:p>
          <a:p>
            <a:pPr marL="285750" indent="-285750">
              <a:buFont typeface="Wingdings" panose="05000000000000000000" pitchFamily="2" charset="2"/>
              <a:buChar char="Ø"/>
            </a:pPr>
            <a:r>
              <a:rPr lang="en-IN" sz="2400" kern="0" dirty="0">
                <a:latin typeface="Trebuchet MS" panose="020B0603020202020204" pitchFamily="34" charset="0"/>
              </a:rPr>
              <a:t>Compliance Officer:</a:t>
            </a:r>
          </a:p>
          <a:p>
            <a:pPr marL="742950" lvl="1" indent="-285750">
              <a:buFont typeface="Wingdings" panose="05000000000000000000" pitchFamily="2" charset="2"/>
              <a:buChar char="Ø"/>
            </a:pPr>
            <a:r>
              <a:rPr lang="en-IN" sz="2400" kern="0" dirty="0">
                <a:latin typeface="Trebuchet MS" panose="020B0603020202020204" pitchFamily="34" charset="0"/>
              </a:rPr>
              <a:t>Ensures adherence to IRDAI regulations. Monitors and Reports any deviations from regulatory limits.</a:t>
            </a:r>
          </a:p>
          <a:p>
            <a:pPr marL="285750" indent="-285750">
              <a:buFont typeface="Wingdings" panose="05000000000000000000" pitchFamily="2" charset="2"/>
              <a:buChar char="Ø"/>
            </a:pPr>
            <a:endParaRPr lang="en-IN" sz="2400" kern="0" dirty="0">
              <a:latin typeface="Trebuchet MS" panose="020B0603020202020204" pitchFamily="34" charset="0"/>
            </a:endParaRPr>
          </a:p>
          <a:p>
            <a:pPr marL="285750" indent="-285750">
              <a:buFont typeface="Wingdings" panose="05000000000000000000" pitchFamily="2" charset="2"/>
              <a:buChar char="Ø"/>
            </a:pPr>
            <a:r>
              <a:rPr lang="en-IN" sz="2400" kern="0" dirty="0">
                <a:latin typeface="Trebuchet MS" panose="020B0603020202020204" pitchFamily="34" charset="0"/>
              </a:rPr>
              <a:t>Independent Directors:</a:t>
            </a:r>
          </a:p>
          <a:p>
            <a:pPr marL="742950" lvl="1" indent="-285750">
              <a:buFont typeface="Wingdings" panose="05000000000000000000" pitchFamily="2" charset="2"/>
              <a:buChar char="Ø"/>
            </a:pPr>
            <a:r>
              <a:rPr lang="en-IN" sz="2400" kern="0" dirty="0">
                <a:latin typeface="Trebuchet MS" panose="020B0603020202020204" pitchFamily="34" charset="0"/>
              </a:rPr>
              <a:t>Bring an impartial perspective to the committee's decisions</a:t>
            </a:r>
          </a:p>
          <a:p>
            <a:pPr marL="285750" indent="-285750">
              <a:buFont typeface="Wingdings" panose="05000000000000000000" pitchFamily="2" charset="2"/>
              <a:buChar char="Ø"/>
            </a:pPr>
            <a:endParaRPr lang="en-IN" sz="2400" kern="0" dirty="0">
              <a:latin typeface="Trebuchet MS" panose="020B0603020202020204" pitchFamily="34" charset="0"/>
            </a:endParaRPr>
          </a:p>
          <a:p>
            <a:pPr marL="285750" indent="-285750">
              <a:buFont typeface="Wingdings" panose="05000000000000000000" pitchFamily="2" charset="2"/>
              <a:buChar char="Ø"/>
            </a:pPr>
            <a:r>
              <a:rPr lang="en-IN" sz="2400" kern="0" dirty="0">
                <a:latin typeface="Trebuchet MS" panose="020B0603020202020204" pitchFamily="34" charset="0"/>
              </a:rPr>
              <a:t>Investment Manager(s)</a:t>
            </a:r>
          </a:p>
          <a:p>
            <a:pPr marL="742950" lvl="1" indent="-285750">
              <a:buFont typeface="Wingdings" panose="05000000000000000000" pitchFamily="2" charset="2"/>
              <a:buChar char="Ø"/>
            </a:pPr>
            <a:r>
              <a:rPr lang="en-IN" sz="2400" kern="0" dirty="0">
                <a:latin typeface="Trebuchet MS" panose="020B0603020202020204" pitchFamily="34" charset="0"/>
              </a:rPr>
              <a:t>Oversees fund management and execution of investment strategies.</a:t>
            </a:r>
          </a:p>
        </p:txBody>
      </p:sp>
    </p:spTree>
    <p:extLst>
      <p:ext uri="{BB962C8B-B14F-4D97-AF65-F5344CB8AC3E}">
        <p14:creationId xmlns:p14="http://schemas.microsoft.com/office/powerpoint/2010/main" val="3244722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600" kern="0" dirty="0">
                <a:solidFill>
                  <a:schemeClr val="tx1"/>
                </a:solidFill>
              </a:rPr>
              <a:t>Investment Committee – Roles &amp; Responsibilities</a:t>
            </a:r>
          </a:p>
        </p:txBody>
      </p:sp>
      <p:sp>
        <p:nvSpPr>
          <p:cNvPr id="4" name="Rectangle 3"/>
          <p:cNvSpPr txBox="1">
            <a:spLocks noChangeArrowheads="1"/>
          </p:cNvSpPr>
          <p:nvPr/>
        </p:nvSpPr>
        <p:spPr>
          <a:xfrm>
            <a:off x="1954473" y="1245747"/>
            <a:ext cx="9780327"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buFont typeface="Wingdings" panose="05000000000000000000" pitchFamily="2" charset="2"/>
              <a:buChar char="Ø"/>
            </a:pPr>
            <a:endParaRPr lang="en-US" altLang="en-US" sz="1600" kern="0" dirty="0"/>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9" name="TextBox 8">
            <a:extLst>
              <a:ext uri="{FF2B5EF4-FFF2-40B4-BE49-F238E27FC236}">
                <a16:creationId xmlns:a16="http://schemas.microsoft.com/office/drawing/2014/main" id="{4CB1238D-405D-A5E3-7EAF-52F27080A3D9}"/>
              </a:ext>
            </a:extLst>
          </p:cNvPr>
          <p:cNvSpPr txBox="1"/>
          <p:nvPr/>
        </p:nvSpPr>
        <p:spPr>
          <a:xfrm>
            <a:off x="1954472" y="1752600"/>
            <a:ext cx="10103675" cy="5262979"/>
          </a:xfrm>
          <a:prstGeom prst="rect">
            <a:avLst/>
          </a:prstGeom>
          <a:noFill/>
        </p:spPr>
        <p:txBody>
          <a:bodyPr wrap="square">
            <a:spAutoFit/>
          </a:bodyPr>
          <a:lstStyle/>
          <a:p>
            <a:pPr marL="285750" indent="-285750">
              <a:buFont typeface="Wingdings" panose="05000000000000000000" pitchFamily="2" charset="2"/>
              <a:buChar char="Ø"/>
            </a:pPr>
            <a:r>
              <a:rPr lang="en-IN" sz="2400" kern="0" dirty="0">
                <a:latin typeface="Trebuchet MS" panose="020B0603020202020204" pitchFamily="34" charset="0"/>
              </a:rPr>
              <a:t>The Board shall form and approve the insurer’s ALM policy (including critical investment transactions), considering the asset-liability relationships, the insurer’s overall risk tolerance, risk and return requirements, solvency position and liquidity requirements.</a:t>
            </a:r>
          </a:p>
          <a:p>
            <a:endParaRPr lang="en-IN" sz="2400" kern="0" dirty="0">
              <a:latin typeface="Trebuchet MS" panose="020B0603020202020204" pitchFamily="34" charset="0"/>
            </a:endParaRPr>
          </a:p>
          <a:p>
            <a:pPr marL="285750" indent="-285750">
              <a:buFont typeface="Wingdings" panose="05000000000000000000" pitchFamily="2" charset="2"/>
              <a:buChar char="Ø"/>
            </a:pPr>
            <a:r>
              <a:rPr lang="en-GB" sz="2400" kern="0" dirty="0">
                <a:latin typeface="Trebuchet MS" panose="020B0603020202020204" pitchFamily="34" charset="0"/>
              </a:rPr>
              <a:t>The Board shall regularly review such policy at the year end or at more frequent intervals, if required, and submit to the Authority any changes in the ALM policy along with the statutory report (AAAR).</a:t>
            </a:r>
          </a:p>
          <a:p>
            <a:pPr marL="285750" indent="-285750">
              <a:buFont typeface="Wingdings" panose="05000000000000000000" pitchFamily="2" charset="2"/>
              <a:buChar char="Ø"/>
            </a:pPr>
            <a:endParaRPr lang="en-IN" sz="2400" kern="0" dirty="0">
              <a:latin typeface="Trebuchet MS" panose="020B0603020202020204" pitchFamily="34" charset="0"/>
            </a:endParaRPr>
          </a:p>
          <a:p>
            <a:pPr marL="285750" indent="-285750">
              <a:buFont typeface="Wingdings" panose="05000000000000000000" pitchFamily="2" charset="2"/>
              <a:buChar char="Ø"/>
            </a:pPr>
            <a:r>
              <a:rPr lang="en-IN" sz="2400" kern="0" dirty="0">
                <a:latin typeface="Trebuchet MS" panose="020B0603020202020204" pitchFamily="34" charset="0"/>
              </a:rPr>
              <a:t>Insurers shall have in place effective procedures for monitoring and managing their asset-liability positions to ensure that their investment activities and asset positions are appropriate to their liability, risk profiles and their solvency positions.</a:t>
            </a:r>
            <a:endParaRPr lang="en-GB" sz="2400" kern="0" dirty="0">
              <a:latin typeface="Trebuchet MS" panose="020B0603020202020204" pitchFamily="34" charset="0"/>
            </a:endParaRPr>
          </a:p>
          <a:p>
            <a:endParaRPr lang="en-IN" sz="2400" kern="0" dirty="0">
              <a:latin typeface="Trebuchet MS" panose="020B0603020202020204" pitchFamily="34" charset="0"/>
            </a:endParaRPr>
          </a:p>
        </p:txBody>
      </p:sp>
    </p:spTree>
    <p:extLst>
      <p:ext uri="{BB962C8B-B14F-4D97-AF65-F5344CB8AC3E}">
        <p14:creationId xmlns:p14="http://schemas.microsoft.com/office/powerpoint/2010/main" val="38510737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5">
            <a:extLst>
              <a:ext uri="{FF2B5EF4-FFF2-40B4-BE49-F238E27FC236}">
                <a16:creationId xmlns:a16="http://schemas.microsoft.com/office/drawing/2014/main" id="{73457C26-EFA7-3467-A311-35A7C5F53C68}"/>
              </a:ext>
            </a:extLst>
          </p:cNvPr>
          <p:cNvSpPr/>
          <p:nvPr/>
        </p:nvSpPr>
        <p:spPr bwMode="auto">
          <a:xfrm>
            <a:off x="2880246" y="143894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Case Study: Background</a:t>
            </a:r>
          </a:p>
        </p:txBody>
      </p:sp>
      <p:sp>
        <p:nvSpPr>
          <p:cNvPr id="7" name="Rectangle 6">
            <a:extLst>
              <a:ext uri="{FF2B5EF4-FFF2-40B4-BE49-F238E27FC236}">
                <a16:creationId xmlns:a16="http://schemas.microsoft.com/office/drawing/2014/main" id="{A9988C19-41B0-64AF-86E8-1ECB89F78A65}"/>
              </a:ext>
            </a:extLst>
          </p:cNvPr>
          <p:cNvSpPr/>
          <p:nvPr/>
        </p:nvSpPr>
        <p:spPr bwMode="auto">
          <a:xfrm>
            <a:off x="2133600" y="143894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IN" sz="2400" dirty="0">
                <a:solidFill>
                  <a:schemeClr val="bg2"/>
                </a:solidFill>
                <a:latin typeface="Arial" pitchFamily="34" charset="0"/>
              </a:rPr>
              <a:t>1</a:t>
            </a:r>
          </a:p>
        </p:txBody>
      </p:sp>
      <p:sp>
        <p:nvSpPr>
          <p:cNvPr id="8" name="Rectangle 7">
            <a:extLst>
              <a:ext uri="{FF2B5EF4-FFF2-40B4-BE49-F238E27FC236}">
                <a16:creationId xmlns:a16="http://schemas.microsoft.com/office/drawing/2014/main" id="{92C0E42C-10F0-E989-0684-E2601572D9A5}"/>
              </a:ext>
            </a:extLst>
          </p:cNvPr>
          <p:cNvSpPr/>
          <p:nvPr/>
        </p:nvSpPr>
        <p:spPr bwMode="auto">
          <a:xfrm>
            <a:off x="2876702" y="2530658"/>
            <a:ext cx="7620000" cy="36512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latin typeface="Arial" pitchFamily="34" charset="0"/>
              </a:rPr>
              <a:t>Asset Liability Management (Implications)</a:t>
            </a:r>
          </a:p>
        </p:txBody>
      </p:sp>
      <p:sp>
        <p:nvSpPr>
          <p:cNvPr id="9" name="Rectangle 8">
            <a:extLst>
              <a:ext uri="{FF2B5EF4-FFF2-40B4-BE49-F238E27FC236}">
                <a16:creationId xmlns:a16="http://schemas.microsoft.com/office/drawing/2014/main" id="{43998B8C-FF6F-B5E3-0E76-602AAB179EB3}"/>
              </a:ext>
            </a:extLst>
          </p:cNvPr>
          <p:cNvSpPr/>
          <p:nvPr/>
        </p:nvSpPr>
        <p:spPr bwMode="auto">
          <a:xfrm>
            <a:off x="2131828" y="2530658"/>
            <a:ext cx="548754" cy="36512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latin typeface="Arial" pitchFamily="34" charset="0"/>
              </a:rPr>
              <a:t>3</a:t>
            </a:r>
            <a:endParaRPr lang="en-IN" sz="2400" dirty="0">
              <a:latin typeface="Arial" pitchFamily="34" charset="0"/>
            </a:endParaRPr>
          </a:p>
        </p:txBody>
      </p:sp>
      <p:sp>
        <p:nvSpPr>
          <p:cNvPr id="10" name="Rectangle 9">
            <a:extLst>
              <a:ext uri="{FF2B5EF4-FFF2-40B4-BE49-F238E27FC236}">
                <a16:creationId xmlns:a16="http://schemas.microsoft.com/office/drawing/2014/main" id="{7B8112BC-1062-C37D-AC09-512649A1C740}"/>
              </a:ext>
            </a:extLst>
          </p:cNvPr>
          <p:cNvSpPr/>
          <p:nvPr/>
        </p:nvSpPr>
        <p:spPr bwMode="auto">
          <a:xfrm>
            <a:off x="2878474" y="3088976"/>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Asset Liability Profile</a:t>
            </a:r>
          </a:p>
        </p:txBody>
      </p:sp>
      <p:sp>
        <p:nvSpPr>
          <p:cNvPr id="11" name="Rectangle 10">
            <a:extLst>
              <a:ext uri="{FF2B5EF4-FFF2-40B4-BE49-F238E27FC236}">
                <a16:creationId xmlns:a16="http://schemas.microsoft.com/office/drawing/2014/main" id="{C28DD9B8-2FD8-8895-3C35-EB9CCCCF8C5F}"/>
              </a:ext>
            </a:extLst>
          </p:cNvPr>
          <p:cNvSpPr/>
          <p:nvPr/>
        </p:nvSpPr>
        <p:spPr bwMode="auto">
          <a:xfrm>
            <a:off x="2131828" y="3088976"/>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4</a:t>
            </a:r>
            <a:endParaRPr kumimoji="0" lang="en-IN" sz="2400" b="0" i="0" u="none" strike="noStrike" cap="none" normalizeH="0" baseline="0" dirty="0">
              <a:ln>
                <a:noFill/>
              </a:ln>
              <a:solidFill>
                <a:schemeClr val="bg2"/>
              </a:solidFill>
              <a:effectLst/>
              <a:latin typeface="Arial" pitchFamily="34" charset="0"/>
            </a:endParaRPr>
          </a:p>
        </p:txBody>
      </p:sp>
      <p:sp>
        <p:nvSpPr>
          <p:cNvPr id="12" name="Rectangle 11">
            <a:extLst>
              <a:ext uri="{FF2B5EF4-FFF2-40B4-BE49-F238E27FC236}">
                <a16:creationId xmlns:a16="http://schemas.microsoft.com/office/drawing/2014/main" id="{D2249C86-0901-CA9A-727D-2375432AAAE3}"/>
              </a:ext>
            </a:extLst>
          </p:cNvPr>
          <p:cNvSpPr/>
          <p:nvPr/>
        </p:nvSpPr>
        <p:spPr bwMode="auto">
          <a:xfrm>
            <a:off x="2876702" y="3647294"/>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bg2"/>
                </a:solidFill>
                <a:effectLst/>
                <a:latin typeface="Arial" pitchFamily="34" charset="0"/>
              </a:rPr>
              <a:t>Regulatory References</a:t>
            </a:r>
          </a:p>
        </p:txBody>
      </p:sp>
      <p:sp>
        <p:nvSpPr>
          <p:cNvPr id="13" name="Rectangle 12">
            <a:extLst>
              <a:ext uri="{FF2B5EF4-FFF2-40B4-BE49-F238E27FC236}">
                <a16:creationId xmlns:a16="http://schemas.microsoft.com/office/drawing/2014/main" id="{FF3CD915-B567-161B-6B3E-FFC0DFD5457D}"/>
              </a:ext>
            </a:extLst>
          </p:cNvPr>
          <p:cNvSpPr/>
          <p:nvPr/>
        </p:nvSpPr>
        <p:spPr bwMode="auto">
          <a:xfrm>
            <a:off x="2130056" y="3647294"/>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bg2"/>
                </a:solidFill>
                <a:effectLst/>
                <a:latin typeface="Arial" pitchFamily="34" charset="0"/>
              </a:rPr>
              <a:t>5</a:t>
            </a:r>
          </a:p>
        </p:txBody>
      </p:sp>
      <p:sp>
        <p:nvSpPr>
          <p:cNvPr id="14" name="Rectangle 13">
            <a:extLst>
              <a:ext uri="{FF2B5EF4-FFF2-40B4-BE49-F238E27FC236}">
                <a16:creationId xmlns:a16="http://schemas.microsoft.com/office/drawing/2014/main" id="{F75384FB-338C-7C9D-C408-883EB12C7542}"/>
              </a:ext>
            </a:extLst>
          </p:cNvPr>
          <p:cNvSpPr/>
          <p:nvPr/>
        </p:nvSpPr>
        <p:spPr bwMode="auto">
          <a:xfrm>
            <a:off x="2876702" y="4200296"/>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US" altLang="en-US" sz="2400" dirty="0">
                <a:solidFill>
                  <a:schemeClr val="bg2"/>
                </a:solidFill>
                <a:latin typeface="Arial" pitchFamily="34" charset="0"/>
              </a:rPr>
              <a:t>Impacts due to change in Investment Strategy</a:t>
            </a:r>
          </a:p>
        </p:txBody>
      </p:sp>
      <p:sp>
        <p:nvSpPr>
          <p:cNvPr id="15" name="Rectangle 14">
            <a:extLst>
              <a:ext uri="{FF2B5EF4-FFF2-40B4-BE49-F238E27FC236}">
                <a16:creationId xmlns:a16="http://schemas.microsoft.com/office/drawing/2014/main" id="{807DA85D-3BB5-E068-158E-329B5EC66184}"/>
              </a:ext>
            </a:extLst>
          </p:cNvPr>
          <p:cNvSpPr/>
          <p:nvPr/>
        </p:nvSpPr>
        <p:spPr bwMode="auto">
          <a:xfrm>
            <a:off x="2118246" y="4200296"/>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6</a:t>
            </a:r>
            <a:endParaRPr kumimoji="0" lang="en-IN" sz="2400" b="0" i="0" u="none" strike="noStrike" cap="none" normalizeH="0" baseline="0" dirty="0">
              <a:ln>
                <a:noFill/>
              </a:ln>
              <a:solidFill>
                <a:schemeClr val="bg2"/>
              </a:solidFill>
              <a:effectLst/>
              <a:latin typeface="Arial" pitchFamily="34" charset="0"/>
            </a:endParaRPr>
          </a:p>
        </p:txBody>
      </p:sp>
      <p:sp>
        <p:nvSpPr>
          <p:cNvPr id="20" name="Rectangle 19">
            <a:extLst>
              <a:ext uri="{FF2B5EF4-FFF2-40B4-BE49-F238E27FC236}">
                <a16:creationId xmlns:a16="http://schemas.microsoft.com/office/drawing/2014/main" id="{F9FE15E0-3441-8492-B098-43A9290FBE30}"/>
              </a:ext>
            </a:extLst>
          </p:cNvPr>
          <p:cNvSpPr/>
          <p:nvPr/>
        </p:nvSpPr>
        <p:spPr bwMode="auto">
          <a:xfrm>
            <a:off x="2876702" y="476393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en-US" sz="2400" dirty="0">
                <a:solidFill>
                  <a:schemeClr val="bg2"/>
                </a:solidFill>
                <a:latin typeface="Arial" pitchFamily="34" charset="0"/>
              </a:rPr>
              <a:t>Internal Risk Controls</a:t>
            </a:r>
            <a:endParaRPr lang="en-IN" sz="2400" dirty="0">
              <a:solidFill>
                <a:schemeClr val="bg2"/>
              </a:solidFill>
              <a:latin typeface="Arial" pitchFamily="34" charset="0"/>
            </a:endParaRPr>
          </a:p>
        </p:txBody>
      </p:sp>
      <p:sp>
        <p:nvSpPr>
          <p:cNvPr id="21" name="Rectangle 20">
            <a:extLst>
              <a:ext uri="{FF2B5EF4-FFF2-40B4-BE49-F238E27FC236}">
                <a16:creationId xmlns:a16="http://schemas.microsoft.com/office/drawing/2014/main" id="{63CEB0C2-BD5C-904D-4A9D-4DD7A2263F1B}"/>
              </a:ext>
            </a:extLst>
          </p:cNvPr>
          <p:cNvSpPr/>
          <p:nvPr/>
        </p:nvSpPr>
        <p:spPr bwMode="auto">
          <a:xfrm>
            <a:off x="2130056" y="476393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7</a:t>
            </a:r>
            <a:endParaRPr kumimoji="0" lang="en-IN" sz="2400" b="0" i="0" u="none" strike="noStrike" cap="none" normalizeH="0" baseline="0" dirty="0">
              <a:ln>
                <a:noFill/>
              </a:ln>
              <a:solidFill>
                <a:schemeClr val="bg2"/>
              </a:solidFill>
              <a:effectLst/>
              <a:latin typeface="Arial" pitchFamily="34" charset="0"/>
            </a:endParaRPr>
          </a:p>
        </p:txBody>
      </p:sp>
      <p:sp>
        <p:nvSpPr>
          <p:cNvPr id="22" name="Rectangle 21">
            <a:extLst>
              <a:ext uri="{FF2B5EF4-FFF2-40B4-BE49-F238E27FC236}">
                <a16:creationId xmlns:a16="http://schemas.microsoft.com/office/drawing/2014/main" id="{6F851862-FE52-FA71-BE39-CC6930173E4C}"/>
              </a:ext>
            </a:extLst>
          </p:cNvPr>
          <p:cNvSpPr/>
          <p:nvPr/>
        </p:nvSpPr>
        <p:spPr bwMode="auto">
          <a:xfrm>
            <a:off x="2127396" y="5883275"/>
            <a:ext cx="8376393"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IN" sz="2400" b="0" i="0" u="none" strike="noStrike" cap="none" normalizeH="0" baseline="0" dirty="0">
                <a:ln>
                  <a:noFill/>
                </a:ln>
                <a:solidFill>
                  <a:schemeClr val="bg2"/>
                </a:solidFill>
                <a:effectLst/>
                <a:latin typeface="Arial" pitchFamily="34" charset="0"/>
              </a:rPr>
              <a:t>Q&amp;A</a:t>
            </a:r>
          </a:p>
        </p:txBody>
      </p:sp>
      <p:sp>
        <p:nvSpPr>
          <p:cNvPr id="4" name="Rectangle 2">
            <a:extLst>
              <a:ext uri="{FF2B5EF4-FFF2-40B4-BE49-F238E27FC236}">
                <a16:creationId xmlns:a16="http://schemas.microsoft.com/office/drawing/2014/main" id="{DFAFBB5A-DD58-14EC-62BB-617C4D8C3B34}"/>
              </a:ext>
            </a:extLst>
          </p:cNvPr>
          <p:cNvSpPr txBox="1">
            <a:spLocks noChangeArrowheads="1"/>
          </p:cNvSpPr>
          <p:nvPr/>
        </p:nvSpPr>
        <p:spPr>
          <a:xfrm>
            <a:off x="1954473" y="463109"/>
            <a:ext cx="82830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3600" kern="0" dirty="0">
                <a:solidFill>
                  <a:schemeClr val="tx1"/>
                </a:solidFill>
              </a:rPr>
              <a:t>Agenda</a:t>
            </a:r>
            <a:endParaRPr lang="en-US" altLang="en-US" sz="3600" kern="0" dirty="0">
              <a:solidFill>
                <a:schemeClr val="tx1"/>
              </a:solidFill>
            </a:endParaRPr>
          </a:p>
        </p:txBody>
      </p:sp>
      <p:sp>
        <p:nvSpPr>
          <p:cNvPr id="18" name="Rectangle 17">
            <a:extLst>
              <a:ext uri="{FF2B5EF4-FFF2-40B4-BE49-F238E27FC236}">
                <a16:creationId xmlns:a16="http://schemas.microsoft.com/office/drawing/2014/main" id="{9BC83F81-319B-4CEB-891A-D828E1176323}"/>
              </a:ext>
            </a:extLst>
          </p:cNvPr>
          <p:cNvSpPr/>
          <p:nvPr/>
        </p:nvSpPr>
        <p:spPr bwMode="auto">
          <a:xfrm>
            <a:off x="2880246" y="5349875"/>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en-US" sz="2400" dirty="0">
                <a:solidFill>
                  <a:schemeClr val="bg2"/>
                </a:solidFill>
                <a:latin typeface="Arial" pitchFamily="34" charset="0"/>
              </a:rPr>
              <a:t>Recommendations to Investment Committee</a:t>
            </a:r>
            <a:endParaRPr lang="en-IN" sz="2400" dirty="0">
              <a:solidFill>
                <a:schemeClr val="bg2"/>
              </a:solidFill>
              <a:latin typeface="Arial" pitchFamily="34" charset="0"/>
            </a:endParaRPr>
          </a:p>
        </p:txBody>
      </p:sp>
      <p:sp>
        <p:nvSpPr>
          <p:cNvPr id="19" name="Rectangle 18">
            <a:extLst>
              <a:ext uri="{FF2B5EF4-FFF2-40B4-BE49-F238E27FC236}">
                <a16:creationId xmlns:a16="http://schemas.microsoft.com/office/drawing/2014/main" id="{B5E21EBD-D942-45E7-9E15-FCF5B894E599}"/>
              </a:ext>
            </a:extLst>
          </p:cNvPr>
          <p:cNvSpPr/>
          <p:nvPr/>
        </p:nvSpPr>
        <p:spPr bwMode="auto">
          <a:xfrm>
            <a:off x="2133600" y="5349875"/>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dirty="0">
                <a:solidFill>
                  <a:schemeClr val="bg2"/>
                </a:solidFill>
                <a:latin typeface="Arial" pitchFamily="34" charset="0"/>
              </a:rPr>
              <a:t>8</a:t>
            </a:r>
            <a:endParaRPr kumimoji="0" lang="en-IN" sz="2400" b="0" i="0" u="none" strike="noStrike" cap="none" normalizeH="0" baseline="0" dirty="0">
              <a:ln>
                <a:noFill/>
              </a:ln>
              <a:solidFill>
                <a:schemeClr val="bg2"/>
              </a:solidFill>
              <a:effectLst/>
              <a:latin typeface="Arial" pitchFamily="34" charset="0"/>
            </a:endParaRPr>
          </a:p>
        </p:txBody>
      </p:sp>
      <p:sp>
        <p:nvSpPr>
          <p:cNvPr id="24" name="Rectangle 23">
            <a:extLst>
              <a:ext uri="{FF2B5EF4-FFF2-40B4-BE49-F238E27FC236}">
                <a16:creationId xmlns:a16="http://schemas.microsoft.com/office/drawing/2014/main" id="{0382E026-915F-449C-A25B-EBCFE5AD9233}"/>
              </a:ext>
            </a:extLst>
          </p:cNvPr>
          <p:cNvSpPr/>
          <p:nvPr/>
        </p:nvSpPr>
        <p:spPr bwMode="auto">
          <a:xfrm>
            <a:off x="2895600" y="1981200"/>
            <a:ext cx="7620000"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0" fontAlgn="base" hangingPunct="0">
              <a:spcBef>
                <a:spcPct val="0"/>
              </a:spcBef>
              <a:spcAft>
                <a:spcPct val="0"/>
              </a:spcAft>
            </a:pPr>
            <a:r>
              <a:rPr lang="en-IN" sz="2400" dirty="0">
                <a:solidFill>
                  <a:schemeClr val="bg2"/>
                </a:solidFill>
                <a:latin typeface="Arial" pitchFamily="34" charset="0"/>
              </a:rPr>
              <a:t>Investment Committee (Overview)</a:t>
            </a:r>
          </a:p>
        </p:txBody>
      </p:sp>
      <p:sp>
        <p:nvSpPr>
          <p:cNvPr id="25" name="Rectangle 24">
            <a:extLst>
              <a:ext uri="{FF2B5EF4-FFF2-40B4-BE49-F238E27FC236}">
                <a16:creationId xmlns:a16="http://schemas.microsoft.com/office/drawing/2014/main" id="{4581C922-9614-41D7-AB42-5C875363CB82}"/>
              </a:ext>
            </a:extLst>
          </p:cNvPr>
          <p:cNvSpPr/>
          <p:nvPr/>
        </p:nvSpPr>
        <p:spPr bwMode="auto">
          <a:xfrm>
            <a:off x="2150726" y="1981200"/>
            <a:ext cx="548754" cy="365125"/>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chemeClr val="bg2"/>
                </a:solidFill>
                <a:latin typeface="Arial" pitchFamily="34" charset="0"/>
              </a:rPr>
              <a:t>2</a:t>
            </a:r>
            <a:endParaRPr lang="en-IN" sz="2400" dirty="0">
              <a:solidFill>
                <a:schemeClr val="bg2"/>
              </a:solidFill>
              <a:latin typeface="Arial" pitchFamily="34" charset="0"/>
            </a:endParaRPr>
          </a:p>
        </p:txBody>
      </p:sp>
    </p:spTree>
    <p:extLst>
      <p:ext uri="{BB962C8B-B14F-4D97-AF65-F5344CB8AC3E}">
        <p14:creationId xmlns:p14="http://schemas.microsoft.com/office/powerpoint/2010/main" val="182831755"/>
      </p:ext>
    </p:extLst>
  </p:cSld>
  <p:clrMapOvr>
    <a:masterClrMapping/>
  </p:clrMapOvr>
</p:sld>
</file>

<file path=ppt/theme/theme1.xml><?xml version="1.0" encoding="utf-8"?>
<a:theme xmlns:a="http://schemas.openxmlformats.org/drawingml/2006/main" name="LifeConvBirm02">
  <a:themeElements>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LifeConvBirm02.ppt">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LifeConvBirm02.pp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ifeConvBirm02.ppt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ifeConvBirm02.pp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ifeConvBirm02.ppt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ifeConvBirm02.ppt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AEE6B715A08048ADEE35852ECB6708" ma:contentTypeVersion="17" ma:contentTypeDescription="Create a new document." ma:contentTypeScope="" ma:versionID="eabd2f7a000823dd6d283e94be747a35">
  <xsd:schema xmlns:xsd="http://www.w3.org/2001/XMLSchema" xmlns:xs="http://www.w3.org/2001/XMLSchema" xmlns:p="http://schemas.microsoft.com/office/2006/metadata/properties" xmlns:ns1="http://schemas.microsoft.com/sharepoint/v3" xmlns:ns2="2e62f9a1-6b4f-4142-a286-d5cd9a077995" xmlns:ns3="63ff88a5-1261-4e69-af65-167208e56433" targetNamespace="http://schemas.microsoft.com/office/2006/metadata/properties" ma:root="true" ma:fieldsID="715fc5da451e388b10589bd6a8a0a276" ns1:_="" ns2:_="" ns3:_="">
    <xsd:import namespace="http://schemas.microsoft.com/sharepoint/v3"/>
    <xsd:import namespace="2e62f9a1-6b4f-4142-a286-d5cd9a077995"/>
    <xsd:import namespace="63ff88a5-1261-4e69-af65-167208e56433"/>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1:_ip_UnifiedCompliancePolicyProperties" minOccurs="0"/>
                <xsd:element ref="ns1:_ip_UnifiedCompliancePolicyUIAc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2" nillable="true" ma:displayName="Unified Compliance Policy Properties" ma:hidden="true" ma:internalName="_ip_UnifiedCompliancePolicyProperties">
      <xsd:simpleType>
        <xsd:restriction base="dms:Note"/>
      </xsd:simpleType>
    </xsd:element>
    <xsd:element name="_ip_UnifiedCompliancePolicyUIAction" ma:index="2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e62f9a1-6b4f-4142-a286-d5cd9a0779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790f828-4d96-4d10-bc53-6c3febba0beb"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3ff88a5-1261-4e69-af65-167208e5643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16b6dbd-2851-4f6f-aa81-2e158a887d45}" ma:internalName="TaxCatchAll" ma:showField="CatchAllData" ma:web="63ff88a5-1261-4e69-af65-167208e56433">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3ff88a5-1261-4e69-af65-167208e56433" xsi:nil="true"/>
    <_ip_UnifiedCompliancePolicyProperties xmlns="http://schemas.microsoft.com/sharepoint/v3" xsi:nil="true"/>
    <lcf76f155ced4ddcb4097134ff3c332f xmlns="2e62f9a1-6b4f-4142-a286-d5cd9a07799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32E573C-7C30-4037-8AF0-FA4385DB1C41}"/>
</file>

<file path=customXml/itemProps2.xml><?xml version="1.0" encoding="utf-8"?>
<ds:datastoreItem xmlns:ds="http://schemas.openxmlformats.org/officeDocument/2006/customXml" ds:itemID="{B2D97ED3-F5D3-447A-B279-250C36DF0D2F}">
  <ds:schemaRefs>
    <ds:schemaRef ds:uri="http://schemas.microsoft.com/sharepoint/v3/contenttype/forms"/>
  </ds:schemaRefs>
</ds:datastoreItem>
</file>

<file path=customXml/itemProps3.xml><?xml version="1.0" encoding="utf-8"?>
<ds:datastoreItem xmlns:ds="http://schemas.openxmlformats.org/officeDocument/2006/customXml" ds:itemID="{403A6F7B-6672-4B16-A37A-5B34A78CAA18}">
  <ds:schemaRefs>
    <ds:schemaRef ds:uri="http://schemas.microsoft.com/office/2006/metadata/properties"/>
    <ds:schemaRef ds:uri="http://schemas.microsoft.com/office/2006/documentManagement/types"/>
    <ds:schemaRef ds:uri="http://purl.org/dc/terms/"/>
    <ds:schemaRef ds:uri="http://schemas.microsoft.com/office/infopath/2007/PartnerControls"/>
    <ds:schemaRef ds:uri="http://www.w3.org/XML/1998/namespace"/>
    <ds:schemaRef ds:uri="http://purl.org/dc/elements/1.1/"/>
    <ds:schemaRef ds:uri="http://schemas.openxmlformats.org/package/2006/metadata/core-properties"/>
    <ds:schemaRef ds:uri="e54fa29f-8055-4beb-8d8d-a2c9f38a1234"/>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6608</TotalTime>
  <Words>4049</Words>
  <Application>Microsoft Office PowerPoint</Application>
  <PresentationFormat>Widescreen</PresentationFormat>
  <Paragraphs>727</Paragraphs>
  <Slides>57</Slides>
  <Notes>55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57</vt:i4>
      </vt:variant>
    </vt:vector>
  </HeadingPairs>
  <TitlesOfParts>
    <vt:vector size="65" baseType="lpstr">
      <vt:lpstr>Arial</vt:lpstr>
      <vt:lpstr>Bahamas</vt:lpstr>
      <vt:lpstr>Calibri</vt:lpstr>
      <vt:lpstr>Garamond</vt:lpstr>
      <vt:lpstr>Times New Roman</vt:lpstr>
      <vt:lpstr>Trebuchet MS</vt:lpstr>
      <vt:lpstr>Wingdings</vt:lpstr>
      <vt:lpstr>LifeConvBirm02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Aparajita Mitra</dc:creator>
  <cp:lastModifiedBy>Admin</cp:lastModifiedBy>
  <cp:revision>191</cp:revision>
  <dcterms:created xsi:type="dcterms:W3CDTF">2011-07-20T12:11:57Z</dcterms:created>
  <dcterms:modified xsi:type="dcterms:W3CDTF">2024-12-14T11:29:54Z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0x01010021AEE6B715A08048ADEE35852ECB6708</vt:lpwstr>
  </property>
</Properties>
</file>