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1" r:id="rId3"/>
    <p:sldMasterId id="2147483687" r:id="rId4"/>
    <p:sldMasterId id="2147483693" r:id="rId5"/>
  </p:sldMasterIdLst>
  <p:notesMasterIdLst>
    <p:notesMasterId r:id="rId38"/>
  </p:notesMasterIdLst>
  <p:handoutMasterIdLst>
    <p:handoutMasterId r:id="rId39"/>
  </p:handoutMasterIdLst>
  <p:sldIdLst>
    <p:sldId id="306" r:id="rId6"/>
    <p:sldId id="307" r:id="rId7"/>
    <p:sldId id="312" r:id="rId8"/>
    <p:sldId id="308" r:id="rId9"/>
    <p:sldId id="310" r:id="rId10"/>
    <p:sldId id="311" r:id="rId11"/>
    <p:sldId id="295" r:id="rId12"/>
    <p:sldId id="301" r:id="rId13"/>
    <p:sldId id="302" r:id="rId14"/>
    <p:sldId id="303" r:id="rId15"/>
    <p:sldId id="304" r:id="rId16"/>
    <p:sldId id="305" r:id="rId17"/>
    <p:sldId id="313" r:id="rId18"/>
    <p:sldId id="262" r:id="rId19"/>
    <p:sldId id="263" r:id="rId20"/>
    <p:sldId id="265" r:id="rId21"/>
    <p:sldId id="290" r:id="rId22"/>
    <p:sldId id="266" r:id="rId23"/>
    <p:sldId id="268" r:id="rId24"/>
    <p:sldId id="287" r:id="rId25"/>
    <p:sldId id="292" r:id="rId26"/>
    <p:sldId id="294" r:id="rId27"/>
    <p:sldId id="271" r:id="rId28"/>
    <p:sldId id="274" r:id="rId29"/>
    <p:sldId id="275" r:id="rId30"/>
    <p:sldId id="276" r:id="rId31"/>
    <p:sldId id="277" r:id="rId32"/>
    <p:sldId id="278" r:id="rId33"/>
    <p:sldId id="286" r:id="rId34"/>
    <p:sldId id="288" r:id="rId35"/>
    <p:sldId id="289" r:id="rId36"/>
    <p:sldId id="315"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65"/>
  </p:normalViewPr>
  <p:slideViewPr>
    <p:cSldViewPr>
      <p:cViewPr varScale="1">
        <p:scale>
          <a:sx n="70" d="100"/>
          <a:sy n="70" d="100"/>
        </p:scale>
        <p:origin x="714" y="4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handoutMaster" Target="handoutMasters/handout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BD4440-D36F-4D40-A2F0-4FF9B5F283E9}" type="doc">
      <dgm:prSet loTypeId="urn:microsoft.com/office/officeart/2005/8/layout/default#1" loCatId="list" qsTypeId="urn:microsoft.com/office/officeart/2005/8/quickstyle/simple1" qsCatId="simple" csTypeId="urn:microsoft.com/office/officeart/2005/8/colors/accent1_1" csCatId="accent1" phldr="1"/>
      <dgm:spPr/>
      <dgm:t>
        <a:bodyPr/>
        <a:lstStyle/>
        <a:p>
          <a:endParaRPr lang="en-US"/>
        </a:p>
      </dgm:t>
    </dgm:pt>
    <dgm:pt modelId="{B1E71309-AD03-435F-81C4-AAF18EB75C3A}">
      <dgm:prSet custT="1"/>
      <dgm:spPr/>
      <dgm:t>
        <a:bodyPr/>
        <a:lstStyle/>
        <a:p>
          <a:pPr rtl="0"/>
          <a:r>
            <a:rPr lang="en-US" sz="2000" b="1" i="1" dirty="0"/>
            <a:t>Loans more expensive. </a:t>
          </a:r>
        </a:p>
      </dgm:t>
    </dgm:pt>
    <dgm:pt modelId="{3AECDD5E-18FF-4A2A-A12D-57E2FC08EEF6}" type="parTrans" cxnId="{045EAD71-4C17-4C27-A63D-38BD5330B491}">
      <dgm:prSet/>
      <dgm:spPr/>
      <dgm:t>
        <a:bodyPr/>
        <a:lstStyle/>
        <a:p>
          <a:endParaRPr lang="en-US"/>
        </a:p>
      </dgm:t>
    </dgm:pt>
    <dgm:pt modelId="{A7F59953-C675-492F-A26B-C46BD3EE3404}" type="sibTrans" cxnId="{045EAD71-4C17-4C27-A63D-38BD5330B491}">
      <dgm:prSet/>
      <dgm:spPr/>
      <dgm:t>
        <a:bodyPr/>
        <a:lstStyle/>
        <a:p>
          <a:endParaRPr lang="en-US"/>
        </a:p>
      </dgm:t>
    </dgm:pt>
    <dgm:pt modelId="{EECF2DA2-AB90-4915-9FD1-B17354CA5D22}">
      <dgm:prSet custT="1"/>
      <dgm:spPr/>
      <dgm:t>
        <a:bodyPr/>
        <a:lstStyle/>
        <a:p>
          <a:pPr rtl="0"/>
          <a:r>
            <a:rPr lang="en-US" sz="2000" b="1" i="1" dirty="0"/>
            <a:t>Lesser Borrowings: </a:t>
          </a:r>
          <a:r>
            <a:rPr lang="en-US" sz="2000" dirty="0"/>
            <a:t>Fewer people and businesses can afford to borrow. </a:t>
          </a:r>
        </a:p>
      </dgm:t>
    </dgm:pt>
    <dgm:pt modelId="{1EDFF52B-08A1-48A7-B52A-A7D77791780F}" type="parTrans" cxnId="{04A4F9B5-524D-4F8F-83CB-27F71B59C938}">
      <dgm:prSet/>
      <dgm:spPr/>
      <dgm:t>
        <a:bodyPr/>
        <a:lstStyle/>
        <a:p>
          <a:endParaRPr lang="en-US"/>
        </a:p>
      </dgm:t>
    </dgm:pt>
    <dgm:pt modelId="{8024E67D-3F63-42C2-82B0-FFDC1371C7D7}" type="sibTrans" cxnId="{04A4F9B5-524D-4F8F-83CB-27F71B59C938}">
      <dgm:prSet/>
      <dgm:spPr/>
      <dgm:t>
        <a:bodyPr/>
        <a:lstStyle/>
        <a:p>
          <a:endParaRPr lang="en-US"/>
        </a:p>
      </dgm:t>
    </dgm:pt>
    <dgm:pt modelId="{14559909-8E71-4A93-B478-E08A9BFA7518}">
      <dgm:prSet custT="1"/>
      <dgm:spPr/>
      <dgm:t>
        <a:bodyPr/>
        <a:lstStyle/>
        <a:p>
          <a:pPr rtl="0"/>
          <a:r>
            <a:rPr lang="en-US" sz="2000" dirty="0"/>
            <a:t>That lowers the amount of credit available to fund purchases, </a:t>
          </a:r>
          <a:r>
            <a:rPr lang="en-US" sz="2000" b="1" i="1" dirty="0"/>
            <a:t>slowing consumer demand</a:t>
          </a:r>
          <a:r>
            <a:rPr lang="en-US" sz="2000" dirty="0"/>
            <a:t>, interest payout increases </a:t>
          </a:r>
        </a:p>
      </dgm:t>
    </dgm:pt>
    <dgm:pt modelId="{F8EDD80B-4E26-4EBB-9FB6-1F098EE2FB5B}" type="parTrans" cxnId="{61B11271-17CE-4D66-8090-C9E41BB91D79}">
      <dgm:prSet/>
      <dgm:spPr/>
      <dgm:t>
        <a:bodyPr/>
        <a:lstStyle/>
        <a:p>
          <a:endParaRPr lang="en-US"/>
        </a:p>
      </dgm:t>
    </dgm:pt>
    <dgm:pt modelId="{C5E1C74A-3263-4898-A4DD-709CE6E2158E}" type="sibTrans" cxnId="{61B11271-17CE-4D66-8090-C9E41BB91D79}">
      <dgm:prSet/>
      <dgm:spPr/>
      <dgm:t>
        <a:bodyPr/>
        <a:lstStyle/>
        <a:p>
          <a:endParaRPr lang="en-US"/>
        </a:p>
      </dgm:t>
    </dgm:pt>
    <dgm:pt modelId="{01E7B98C-9CDE-41B8-A2C4-2292AF80687B}">
      <dgm:prSet custT="1"/>
      <dgm:spPr/>
      <dgm:t>
        <a:bodyPr/>
        <a:lstStyle/>
        <a:p>
          <a:pPr rtl="0"/>
          <a:r>
            <a:rPr lang="en-US" sz="2000" b="1" i="1" dirty="0"/>
            <a:t>More savings</a:t>
          </a:r>
          <a:r>
            <a:rPr lang="en-US" sz="2000" dirty="0"/>
            <a:t>: It </a:t>
          </a:r>
          <a:r>
            <a:rPr lang="en-US" sz="2000" b="0" i="0" dirty="0"/>
            <a:t>encourages more people to save because </a:t>
          </a:r>
          <a:r>
            <a:rPr lang="en-US" sz="2000" dirty="0"/>
            <a:t>they receive more on their savings rate. Reduce disposable income</a:t>
          </a:r>
        </a:p>
      </dgm:t>
    </dgm:pt>
    <dgm:pt modelId="{6B94719A-15BA-4F23-B9A0-059F443658C8}" type="parTrans" cxnId="{293EB207-E89F-4D8C-B084-318527DD1C39}">
      <dgm:prSet/>
      <dgm:spPr/>
      <dgm:t>
        <a:bodyPr/>
        <a:lstStyle/>
        <a:p>
          <a:endParaRPr lang="en-US"/>
        </a:p>
      </dgm:t>
    </dgm:pt>
    <dgm:pt modelId="{3D80D38E-6740-4DD5-AEBA-99D15AA1D243}" type="sibTrans" cxnId="{293EB207-E89F-4D8C-B084-318527DD1C39}">
      <dgm:prSet/>
      <dgm:spPr/>
      <dgm:t>
        <a:bodyPr/>
        <a:lstStyle/>
        <a:p>
          <a:endParaRPr lang="en-US"/>
        </a:p>
      </dgm:t>
    </dgm:pt>
    <dgm:pt modelId="{4BCFB816-08D7-4012-A4CE-E6E4BEC180D8}">
      <dgm:prSet custT="1"/>
      <dgm:spPr/>
      <dgm:t>
        <a:bodyPr/>
        <a:lstStyle/>
        <a:p>
          <a:pPr rtl="0"/>
          <a:r>
            <a:rPr lang="en-US" sz="2000" b="1" i="1" dirty="0"/>
            <a:t>Less Capital, Less Demand</a:t>
          </a:r>
          <a:r>
            <a:rPr lang="en-US" sz="2000" dirty="0"/>
            <a:t>: High-interest rates also reduce the capital available to expand businesses, strangling supply. </a:t>
          </a:r>
        </a:p>
      </dgm:t>
    </dgm:pt>
    <dgm:pt modelId="{3D9A0AD4-EC07-4459-88EB-FFE34973ECF4}" type="parTrans" cxnId="{F4053994-F66B-4618-AF70-BBE32D6C2B26}">
      <dgm:prSet/>
      <dgm:spPr/>
      <dgm:t>
        <a:bodyPr/>
        <a:lstStyle/>
        <a:p>
          <a:endParaRPr lang="en-US"/>
        </a:p>
      </dgm:t>
    </dgm:pt>
    <dgm:pt modelId="{09B2F472-6498-46E2-848F-9FDC3CAC9215}" type="sibTrans" cxnId="{F4053994-F66B-4618-AF70-BBE32D6C2B26}">
      <dgm:prSet/>
      <dgm:spPr/>
      <dgm:t>
        <a:bodyPr/>
        <a:lstStyle/>
        <a:p>
          <a:endParaRPr lang="en-US"/>
        </a:p>
      </dgm:t>
    </dgm:pt>
    <dgm:pt modelId="{847A921F-2B1F-4FA4-AF4C-D432A6CB0CDD}">
      <dgm:prSet custT="1"/>
      <dgm:spPr/>
      <dgm:t>
        <a:bodyPr/>
        <a:lstStyle/>
        <a:p>
          <a:pPr rtl="0"/>
          <a:r>
            <a:rPr lang="en-US" sz="2000" b="1" i="1" dirty="0"/>
            <a:t>Slowdown of Economy: </a:t>
          </a:r>
          <a:r>
            <a:rPr lang="en-US" sz="2000" dirty="0"/>
            <a:t>This reduction in liquidity slows the economy</a:t>
          </a:r>
        </a:p>
      </dgm:t>
    </dgm:pt>
    <dgm:pt modelId="{E6ADE088-B879-4486-9471-CB998EDE99CC}" type="parTrans" cxnId="{E680E6DD-2714-4120-ADF1-BCE8A0BB8949}">
      <dgm:prSet/>
      <dgm:spPr/>
      <dgm:t>
        <a:bodyPr/>
        <a:lstStyle/>
        <a:p>
          <a:endParaRPr lang="en-US"/>
        </a:p>
      </dgm:t>
    </dgm:pt>
    <dgm:pt modelId="{0644E999-C5F4-4595-8928-AEEDFE457CAB}" type="sibTrans" cxnId="{E680E6DD-2714-4120-ADF1-BCE8A0BB8949}">
      <dgm:prSet/>
      <dgm:spPr/>
      <dgm:t>
        <a:bodyPr/>
        <a:lstStyle/>
        <a:p>
          <a:endParaRPr lang="en-US"/>
        </a:p>
      </dgm:t>
    </dgm:pt>
    <dgm:pt modelId="{DAF47311-7F3F-4913-8573-57FA58E1C7FD}" type="pres">
      <dgm:prSet presAssocID="{56BD4440-D36F-4D40-A2F0-4FF9B5F283E9}" presName="diagram" presStyleCnt="0">
        <dgm:presLayoutVars>
          <dgm:dir/>
          <dgm:resizeHandles val="exact"/>
        </dgm:presLayoutVars>
      </dgm:prSet>
      <dgm:spPr/>
      <dgm:t>
        <a:bodyPr/>
        <a:lstStyle/>
        <a:p>
          <a:endParaRPr lang="en-IN"/>
        </a:p>
      </dgm:t>
    </dgm:pt>
    <dgm:pt modelId="{742F2180-E2A6-4615-A893-E4726F3B74E7}" type="pres">
      <dgm:prSet presAssocID="{B1E71309-AD03-435F-81C4-AAF18EB75C3A}" presName="node" presStyleLbl="node1" presStyleIdx="0" presStyleCnt="6">
        <dgm:presLayoutVars>
          <dgm:bulletEnabled val="1"/>
        </dgm:presLayoutVars>
      </dgm:prSet>
      <dgm:spPr/>
      <dgm:t>
        <a:bodyPr/>
        <a:lstStyle/>
        <a:p>
          <a:endParaRPr lang="en-IN"/>
        </a:p>
      </dgm:t>
    </dgm:pt>
    <dgm:pt modelId="{0402D11A-A12C-4A62-8E2C-DEFD21E4A21E}" type="pres">
      <dgm:prSet presAssocID="{A7F59953-C675-492F-A26B-C46BD3EE3404}" presName="sibTrans" presStyleCnt="0"/>
      <dgm:spPr/>
    </dgm:pt>
    <dgm:pt modelId="{DD682F8B-4585-4A58-A72B-A4C5C612CD3C}" type="pres">
      <dgm:prSet presAssocID="{EECF2DA2-AB90-4915-9FD1-B17354CA5D22}" presName="node" presStyleLbl="node1" presStyleIdx="1" presStyleCnt="6">
        <dgm:presLayoutVars>
          <dgm:bulletEnabled val="1"/>
        </dgm:presLayoutVars>
      </dgm:prSet>
      <dgm:spPr/>
      <dgm:t>
        <a:bodyPr/>
        <a:lstStyle/>
        <a:p>
          <a:endParaRPr lang="en-IN"/>
        </a:p>
      </dgm:t>
    </dgm:pt>
    <dgm:pt modelId="{1D15CC9E-AF8B-4A8A-BBF0-C258C4B0A2CB}" type="pres">
      <dgm:prSet presAssocID="{8024E67D-3F63-42C2-82B0-FFDC1371C7D7}" presName="sibTrans" presStyleCnt="0"/>
      <dgm:spPr/>
    </dgm:pt>
    <dgm:pt modelId="{13A61989-C48F-4005-A89D-9DD4BC2D12F7}" type="pres">
      <dgm:prSet presAssocID="{14559909-8E71-4A93-B478-E08A9BFA7518}" presName="node" presStyleLbl="node1" presStyleIdx="2" presStyleCnt="6">
        <dgm:presLayoutVars>
          <dgm:bulletEnabled val="1"/>
        </dgm:presLayoutVars>
      </dgm:prSet>
      <dgm:spPr/>
      <dgm:t>
        <a:bodyPr/>
        <a:lstStyle/>
        <a:p>
          <a:endParaRPr lang="en-IN"/>
        </a:p>
      </dgm:t>
    </dgm:pt>
    <dgm:pt modelId="{42ACAF66-D8EF-4FB2-B7B9-F401DF163502}" type="pres">
      <dgm:prSet presAssocID="{C5E1C74A-3263-4898-A4DD-709CE6E2158E}" presName="sibTrans" presStyleCnt="0"/>
      <dgm:spPr/>
    </dgm:pt>
    <dgm:pt modelId="{ED73597D-D072-423F-8B95-4D05D3D1752C}" type="pres">
      <dgm:prSet presAssocID="{01E7B98C-9CDE-41B8-A2C4-2292AF80687B}" presName="node" presStyleLbl="node1" presStyleIdx="3" presStyleCnt="6">
        <dgm:presLayoutVars>
          <dgm:bulletEnabled val="1"/>
        </dgm:presLayoutVars>
      </dgm:prSet>
      <dgm:spPr/>
      <dgm:t>
        <a:bodyPr/>
        <a:lstStyle/>
        <a:p>
          <a:endParaRPr lang="en-IN"/>
        </a:p>
      </dgm:t>
    </dgm:pt>
    <dgm:pt modelId="{B854AA2B-DA4E-4A54-8DCF-D92C191F328D}" type="pres">
      <dgm:prSet presAssocID="{3D80D38E-6740-4DD5-AEBA-99D15AA1D243}" presName="sibTrans" presStyleCnt="0"/>
      <dgm:spPr/>
    </dgm:pt>
    <dgm:pt modelId="{32D20FA6-FB97-464E-8F96-A6F46F90F49B}" type="pres">
      <dgm:prSet presAssocID="{4BCFB816-08D7-4012-A4CE-E6E4BEC180D8}" presName="node" presStyleLbl="node1" presStyleIdx="4" presStyleCnt="6">
        <dgm:presLayoutVars>
          <dgm:bulletEnabled val="1"/>
        </dgm:presLayoutVars>
      </dgm:prSet>
      <dgm:spPr/>
      <dgm:t>
        <a:bodyPr/>
        <a:lstStyle/>
        <a:p>
          <a:endParaRPr lang="en-IN"/>
        </a:p>
      </dgm:t>
    </dgm:pt>
    <dgm:pt modelId="{69A76330-BD76-46B2-A743-A8324A0067FC}" type="pres">
      <dgm:prSet presAssocID="{09B2F472-6498-46E2-848F-9FDC3CAC9215}" presName="sibTrans" presStyleCnt="0"/>
      <dgm:spPr/>
    </dgm:pt>
    <dgm:pt modelId="{D55CE923-BBB1-4416-AA77-619DF2E8BE0F}" type="pres">
      <dgm:prSet presAssocID="{847A921F-2B1F-4FA4-AF4C-D432A6CB0CDD}" presName="node" presStyleLbl="node1" presStyleIdx="5" presStyleCnt="6">
        <dgm:presLayoutVars>
          <dgm:bulletEnabled val="1"/>
        </dgm:presLayoutVars>
      </dgm:prSet>
      <dgm:spPr/>
      <dgm:t>
        <a:bodyPr/>
        <a:lstStyle/>
        <a:p>
          <a:endParaRPr lang="en-IN"/>
        </a:p>
      </dgm:t>
    </dgm:pt>
  </dgm:ptLst>
  <dgm:cxnLst>
    <dgm:cxn modelId="{293EB207-E89F-4D8C-B084-318527DD1C39}" srcId="{56BD4440-D36F-4D40-A2F0-4FF9B5F283E9}" destId="{01E7B98C-9CDE-41B8-A2C4-2292AF80687B}" srcOrd="3" destOrd="0" parTransId="{6B94719A-15BA-4F23-B9A0-059F443658C8}" sibTransId="{3D80D38E-6740-4DD5-AEBA-99D15AA1D243}"/>
    <dgm:cxn modelId="{25C2101A-B31A-44B4-91B1-53F906FC860E}" type="presOf" srcId="{01E7B98C-9CDE-41B8-A2C4-2292AF80687B}" destId="{ED73597D-D072-423F-8B95-4D05D3D1752C}" srcOrd="0" destOrd="0" presId="urn:microsoft.com/office/officeart/2005/8/layout/default#1"/>
    <dgm:cxn modelId="{04A4F9B5-524D-4F8F-83CB-27F71B59C938}" srcId="{56BD4440-D36F-4D40-A2F0-4FF9B5F283E9}" destId="{EECF2DA2-AB90-4915-9FD1-B17354CA5D22}" srcOrd="1" destOrd="0" parTransId="{1EDFF52B-08A1-48A7-B52A-A7D77791780F}" sibTransId="{8024E67D-3F63-42C2-82B0-FFDC1371C7D7}"/>
    <dgm:cxn modelId="{3D5D6646-ED2A-4F03-92BA-1847772990DB}" type="presOf" srcId="{56BD4440-D36F-4D40-A2F0-4FF9B5F283E9}" destId="{DAF47311-7F3F-4913-8573-57FA58E1C7FD}" srcOrd="0" destOrd="0" presId="urn:microsoft.com/office/officeart/2005/8/layout/default#1"/>
    <dgm:cxn modelId="{61B11271-17CE-4D66-8090-C9E41BB91D79}" srcId="{56BD4440-D36F-4D40-A2F0-4FF9B5F283E9}" destId="{14559909-8E71-4A93-B478-E08A9BFA7518}" srcOrd="2" destOrd="0" parTransId="{F8EDD80B-4E26-4EBB-9FB6-1F098EE2FB5B}" sibTransId="{C5E1C74A-3263-4898-A4DD-709CE6E2158E}"/>
    <dgm:cxn modelId="{625C9421-0995-44D7-9F3B-51C098315CB3}" type="presOf" srcId="{847A921F-2B1F-4FA4-AF4C-D432A6CB0CDD}" destId="{D55CE923-BBB1-4416-AA77-619DF2E8BE0F}" srcOrd="0" destOrd="0" presId="urn:microsoft.com/office/officeart/2005/8/layout/default#1"/>
    <dgm:cxn modelId="{BBFC8DE6-0380-41AE-9E3A-9209FED430DF}" type="presOf" srcId="{14559909-8E71-4A93-B478-E08A9BFA7518}" destId="{13A61989-C48F-4005-A89D-9DD4BC2D12F7}" srcOrd="0" destOrd="0" presId="urn:microsoft.com/office/officeart/2005/8/layout/default#1"/>
    <dgm:cxn modelId="{E680E6DD-2714-4120-ADF1-BCE8A0BB8949}" srcId="{56BD4440-D36F-4D40-A2F0-4FF9B5F283E9}" destId="{847A921F-2B1F-4FA4-AF4C-D432A6CB0CDD}" srcOrd="5" destOrd="0" parTransId="{E6ADE088-B879-4486-9471-CB998EDE99CC}" sibTransId="{0644E999-C5F4-4595-8928-AEEDFE457CAB}"/>
    <dgm:cxn modelId="{045EAD71-4C17-4C27-A63D-38BD5330B491}" srcId="{56BD4440-D36F-4D40-A2F0-4FF9B5F283E9}" destId="{B1E71309-AD03-435F-81C4-AAF18EB75C3A}" srcOrd="0" destOrd="0" parTransId="{3AECDD5E-18FF-4A2A-A12D-57E2FC08EEF6}" sibTransId="{A7F59953-C675-492F-A26B-C46BD3EE3404}"/>
    <dgm:cxn modelId="{8CD777E2-B3C4-412C-A6AB-823C0A96B88A}" type="presOf" srcId="{EECF2DA2-AB90-4915-9FD1-B17354CA5D22}" destId="{DD682F8B-4585-4A58-A72B-A4C5C612CD3C}" srcOrd="0" destOrd="0" presId="urn:microsoft.com/office/officeart/2005/8/layout/default#1"/>
    <dgm:cxn modelId="{5F60181A-DE50-4011-A463-C29A1FB7C6A1}" type="presOf" srcId="{4BCFB816-08D7-4012-A4CE-E6E4BEC180D8}" destId="{32D20FA6-FB97-464E-8F96-A6F46F90F49B}" srcOrd="0" destOrd="0" presId="urn:microsoft.com/office/officeart/2005/8/layout/default#1"/>
    <dgm:cxn modelId="{F4053994-F66B-4618-AF70-BBE32D6C2B26}" srcId="{56BD4440-D36F-4D40-A2F0-4FF9B5F283E9}" destId="{4BCFB816-08D7-4012-A4CE-E6E4BEC180D8}" srcOrd="4" destOrd="0" parTransId="{3D9A0AD4-EC07-4459-88EB-FFE34973ECF4}" sibTransId="{09B2F472-6498-46E2-848F-9FDC3CAC9215}"/>
    <dgm:cxn modelId="{742EFE59-CD98-4E38-A888-2013B648AD43}" type="presOf" srcId="{B1E71309-AD03-435F-81C4-AAF18EB75C3A}" destId="{742F2180-E2A6-4615-A893-E4726F3B74E7}" srcOrd="0" destOrd="0" presId="urn:microsoft.com/office/officeart/2005/8/layout/default#1"/>
    <dgm:cxn modelId="{F9367BFD-D40F-41A1-A2A9-67F9DF94608B}" type="presParOf" srcId="{DAF47311-7F3F-4913-8573-57FA58E1C7FD}" destId="{742F2180-E2A6-4615-A893-E4726F3B74E7}" srcOrd="0" destOrd="0" presId="urn:microsoft.com/office/officeart/2005/8/layout/default#1"/>
    <dgm:cxn modelId="{70C4D84C-A198-44B2-966A-3B74354E42C9}" type="presParOf" srcId="{DAF47311-7F3F-4913-8573-57FA58E1C7FD}" destId="{0402D11A-A12C-4A62-8E2C-DEFD21E4A21E}" srcOrd="1" destOrd="0" presId="urn:microsoft.com/office/officeart/2005/8/layout/default#1"/>
    <dgm:cxn modelId="{3DAB3E7B-6085-4340-874C-4DD45D3CC65D}" type="presParOf" srcId="{DAF47311-7F3F-4913-8573-57FA58E1C7FD}" destId="{DD682F8B-4585-4A58-A72B-A4C5C612CD3C}" srcOrd="2" destOrd="0" presId="urn:microsoft.com/office/officeart/2005/8/layout/default#1"/>
    <dgm:cxn modelId="{974CB407-DD36-4FD7-B190-EB4B2727D84E}" type="presParOf" srcId="{DAF47311-7F3F-4913-8573-57FA58E1C7FD}" destId="{1D15CC9E-AF8B-4A8A-BBF0-C258C4B0A2CB}" srcOrd="3" destOrd="0" presId="urn:microsoft.com/office/officeart/2005/8/layout/default#1"/>
    <dgm:cxn modelId="{DC1A4F5C-1E33-4F00-9107-BCDDEC76B5A1}" type="presParOf" srcId="{DAF47311-7F3F-4913-8573-57FA58E1C7FD}" destId="{13A61989-C48F-4005-A89D-9DD4BC2D12F7}" srcOrd="4" destOrd="0" presId="urn:microsoft.com/office/officeart/2005/8/layout/default#1"/>
    <dgm:cxn modelId="{05BE39CF-D02D-4C02-996D-DF6285EFF9E0}" type="presParOf" srcId="{DAF47311-7F3F-4913-8573-57FA58E1C7FD}" destId="{42ACAF66-D8EF-4FB2-B7B9-F401DF163502}" srcOrd="5" destOrd="0" presId="urn:microsoft.com/office/officeart/2005/8/layout/default#1"/>
    <dgm:cxn modelId="{7D394250-2842-4F00-AC20-241947AB8AFC}" type="presParOf" srcId="{DAF47311-7F3F-4913-8573-57FA58E1C7FD}" destId="{ED73597D-D072-423F-8B95-4D05D3D1752C}" srcOrd="6" destOrd="0" presId="urn:microsoft.com/office/officeart/2005/8/layout/default#1"/>
    <dgm:cxn modelId="{C267A87A-4BD6-4599-8A06-68B6D2FD5A1F}" type="presParOf" srcId="{DAF47311-7F3F-4913-8573-57FA58E1C7FD}" destId="{B854AA2B-DA4E-4A54-8DCF-D92C191F328D}" srcOrd="7" destOrd="0" presId="urn:microsoft.com/office/officeart/2005/8/layout/default#1"/>
    <dgm:cxn modelId="{91A83B14-AB85-4C8F-AC5E-1119A742E8C5}" type="presParOf" srcId="{DAF47311-7F3F-4913-8573-57FA58E1C7FD}" destId="{32D20FA6-FB97-464E-8F96-A6F46F90F49B}" srcOrd="8" destOrd="0" presId="urn:microsoft.com/office/officeart/2005/8/layout/default#1"/>
    <dgm:cxn modelId="{30A9BB88-0A7D-4B00-9D85-CAB6D76BF455}" type="presParOf" srcId="{DAF47311-7F3F-4913-8573-57FA58E1C7FD}" destId="{69A76330-BD76-46B2-A743-A8324A0067FC}" srcOrd="9" destOrd="0" presId="urn:microsoft.com/office/officeart/2005/8/layout/default#1"/>
    <dgm:cxn modelId="{2ACD111B-C118-4566-B798-4C76B269CC8D}" type="presParOf" srcId="{DAF47311-7F3F-4913-8573-57FA58E1C7FD}" destId="{D55CE923-BBB1-4416-AA77-619DF2E8BE0F}" srcOrd="10" destOrd="0" presId="urn:microsoft.com/office/officeart/2005/8/layout/defaul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BD4440-D36F-4D40-A2F0-4FF9B5F283E9}"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n-US"/>
        </a:p>
      </dgm:t>
    </dgm:pt>
    <dgm:pt modelId="{847A921F-2B1F-4FA4-AF4C-D432A6CB0CDD}">
      <dgm:prSet custT="1"/>
      <dgm:spPr/>
      <dgm:t>
        <a:bodyPr/>
        <a:lstStyle/>
        <a:p>
          <a:pPr rtl="0"/>
          <a:r>
            <a:rPr lang="en-US" sz="2000" b="1" i="1" dirty="0"/>
            <a:t>1. Equities: high risk, higher return </a:t>
          </a:r>
        </a:p>
      </dgm:t>
    </dgm:pt>
    <dgm:pt modelId="{0644E999-C5F4-4595-8928-AEEDFE457CAB}" type="sibTrans" cxnId="{E680E6DD-2714-4120-ADF1-BCE8A0BB8949}">
      <dgm:prSet/>
      <dgm:spPr/>
      <dgm:t>
        <a:bodyPr/>
        <a:lstStyle/>
        <a:p>
          <a:endParaRPr lang="en-US"/>
        </a:p>
      </dgm:t>
    </dgm:pt>
    <dgm:pt modelId="{E6ADE088-B879-4486-9471-CB998EDE99CC}" type="parTrans" cxnId="{E680E6DD-2714-4120-ADF1-BCE8A0BB8949}">
      <dgm:prSet/>
      <dgm:spPr/>
      <dgm:t>
        <a:bodyPr/>
        <a:lstStyle/>
        <a:p>
          <a:endParaRPr lang="en-US"/>
        </a:p>
      </dgm:t>
    </dgm:pt>
    <dgm:pt modelId="{6826E0BD-81E2-4DDB-828B-CD697CC5643B}">
      <dgm:prSet custT="1"/>
      <dgm:spPr/>
      <dgm:t>
        <a:bodyPr/>
        <a:lstStyle/>
        <a:p>
          <a:pPr rtl="0"/>
          <a:r>
            <a:rPr lang="en-IN" sz="2000" b="1" i="1" dirty="0"/>
            <a:t>2. Bank Fixed Deposit: Very low returns</a:t>
          </a:r>
          <a:endParaRPr lang="en-US" sz="2000" b="1" i="1" dirty="0"/>
        </a:p>
      </dgm:t>
    </dgm:pt>
    <dgm:pt modelId="{C6FD2455-4E53-4556-8FCE-2057312585AB}" type="parTrans" cxnId="{F0267980-6FCE-478A-A05A-1E0B4AED449F}">
      <dgm:prSet/>
      <dgm:spPr/>
      <dgm:t>
        <a:bodyPr/>
        <a:lstStyle/>
        <a:p>
          <a:endParaRPr lang="en-US"/>
        </a:p>
      </dgm:t>
    </dgm:pt>
    <dgm:pt modelId="{16037B89-56AD-4D95-AB1D-F5D846B3AF3D}" type="sibTrans" cxnId="{F0267980-6FCE-478A-A05A-1E0B4AED449F}">
      <dgm:prSet/>
      <dgm:spPr/>
      <dgm:t>
        <a:bodyPr/>
        <a:lstStyle/>
        <a:p>
          <a:endParaRPr lang="en-US"/>
        </a:p>
      </dgm:t>
    </dgm:pt>
    <dgm:pt modelId="{28942FCF-596A-43A0-8873-1E695BEE7D58}">
      <dgm:prSet custT="1"/>
      <dgm:spPr/>
      <dgm:t>
        <a:bodyPr/>
        <a:lstStyle/>
        <a:p>
          <a:pPr rtl="0"/>
          <a:r>
            <a:rPr lang="en-IN" sz="2000" b="1" i="1" dirty="0"/>
            <a:t>3. Spending the money instead of saving/investing</a:t>
          </a:r>
          <a:endParaRPr lang="en-US" sz="2000" b="1" i="1" dirty="0"/>
        </a:p>
      </dgm:t>
    </dgm:pt>
    <dgm:pt modelId="{BA1CEBCE-1A16-4789-90EA-478081FB9B8C}" type="parTrans" cxnId="{EA25D61F-E177-4294-A5F4-313512440408}">
      <dgm:prSet/>
      <dgm:spPr/>
      <dgm:t>
        <a:bodyPr/>
        <a:lstStyle/>
        <a:p>
          <a:endParaRPr lang="en-US"/>
        </a:p>
      </dgm:t>
    </dgm:pt>
    <dgm:pt modelId="{34445CB7-8A01-4131-9382-08AED2551925}" type="sibTrans" cxnId="{EA25D61F-E177-4294-A5F4-313512440408}">
      <dgm:prSet/>
      <dgm:spPr/>
      <dgm:t>
        <a:bodyPr/>
        <a:lstStyle/>
        <a:p>
          <a:endParaRPr lang="en-US"/>
        </a:p>
      </dgm:t>
    </dgm:pt>
    <dgm:pt modelId="{4D95C36C-A1AF-4A7E-AA07-BE382558660C}">
      <dgm:prSet custT="1"/>
      <dgm:spPr/>
      <dgm:t>
        <a:bodyPr/>
        <a:lstStyle/>
        <a:p>
          <a:pPr rtl="0"/>
          <a:r>
            <a:rPr lang="en-IN" sz="2000" b="1" i="1" dirty="0"/>
            <a:t>4. Keep liquid cash and invest later</a:t>
          </a:r>
          <a:endParaRPr lang="en-US" sz="2000" b="1" i="1" dirty="0"/>
        </a:p>
      </dgm:t>
    </dgm:pt>
    <dgm:pt modelId="{946655A8-6328-4CE1-B793-E97EECCC9D1E}" type="parTrans" cxnId="{E5C885F8-FFD5-4E43-B909-322852CCFA95}">
      <dgm:prSet/>
      <dgm:spPr/>
      <dgm:t>
        <a:bodyPr/>
        <a:lstStyle/>
        <a:p>
          <a:endParaRPr lang="en-US"/>
        </a:p>
      </dgm:t>
    </dgm:pt>
    <dgm:pt modelId="{52C93B9F-6562-41A9-8F54-13119E3B6F1C}" type="sibTrans" cxnId="{E5C885F8-FFD5-4E43-B909-322852CCFA95}">
      <dgm:prSet/>
      <dgm:spPr/>
      <dgm:t>
        <a:bodyPr/>
        <a:lstStyle/>
        <a:p>
          <a:endParaRPr lang="en-US"/>
        </a:p>
      </dgm:t>
    </dgm:pt>
    <dgm:pt modelId="{FFC5B04E-1483-4680-AC67-D0646F407DE8}">
      <dgm:prSet custT="1"/>
      <dgm:spPr/>
      <dgm:t>
        <a:bodyPr/>
        <a:lstStyle/>
        <a:p>
          <a:pPr rtl="0"/>
          <a:r>
            <a:rPr lang="en-IN" sz="2000" b="1" i="1" dirty="0"/>
            <a:t>5. Buy your dream house</a:t>
          </a:r>
          <a:endParaRPr lang="en-US" sz="2000" b="1" i="1" dirty="0"/>
        </a:p>
      </dgm:t>
    </dgm:pt>
    <dgm:pt modelId="{8CA088F2-0099-4EB7-A499-490DE1572F97}" type="parTrans" cxnId="{58C91570-9628-4F70-9680-1D539F43EACE}">
      <dgm:prSet/>
      <dgm:spPr/>
    </dgm:pt>
    <dgm:pt modelId="{7221264F-34F1-41D5-9853-5E62446B4B50}" type="sibTrans" cxnId="{58C91570-9628-4F70-9680-1D539F43EACE}">
      <dgm:prSet/>
      <dgm:spPr/>
    </dgm:pt>
    <dgm:pt modelId="{798AF38F-AFAA-4A61-AADF-83D76C0F3691}" type="pres">
      <dgm:prSet presAssocID="{56BD4440-D36F-4D40-A2F0-4FF9B5F283E9}" presName="linear" presStyleCnt="0">
        <dgm:presLayoutVars>
          <dgm:dir/>
          <dgm:animLvl val="lvl"/>
          <dgm:resizeHandles val="exact"/>
        </dgm:presLayoutVars>
      </dgm:prSet>
      <dgm:spPr/>
      <dgm:t>
        <a:bodyPr/>
        <a:lstStyle/>
        <a:p>
          <a:endParaRPr lang="en-IN"/>
        </a:p>
      </dgm:t>
    </dgm:pt>
    <dgm:pt modelId="{A60C7C26-468C-4207-A50A-75138B33EB3A}" type="pres">
      <dgm:prSet presAssocID="{847A921F-2B1F-4FA4-AF4C-D432A6CB0CDD}" presName="parentLin" presStyleCnt="0"/>
      <dgm:spPr/>
    </dgm:pt>
    <dgm:pt modelId="{EEE7B1E2-2EDA-4487-A841-26232341B96D}" type="pres">
      <dgm:prSet presAssocID="{847A921F-2B1F-4FA4-AF4C-D432A6CB0CDD}" presName="parentLeftMargin" presStyleLbl="node1" presStyleIdx="0" presStyleCnt="5"/>
      <dgm:spPr/>
      <dgm:t>
        <a:bodyPr/>
        <a:lstStyle/>
        <a:p>
          <a:endParaRPr lang="en-IN"/>
        </a:p>
      </dgm:t>
    </dgm:pt>
    <dgm:pt modelId="{A72A6066-8A41-4800-94CC-E2C9D59E52F6}" type="pres">
      <dgm:prSet presAssocID="{847A921F-2B1F-4FA4-AF4C-D432A6CB0CDD}" presName="parentText" presStyleLbl="node1" presStyleIdx="0" presStyleCnt="5">
        <dgm:presLayoutVars>
          <dgm:chMax val="0"/>
          <dgm:bulletEnabled val="1"/>
        </dgm:presLayoutVars>
      </dgm:prSet>
      <dgm:spPr/>
      <dgm:t>
        <a:bodyPr/>
        <a:lstStyle/>
        <a:p>
          <a:endParaRPr lang="en-IN"/>
        </a:p>
      </dgm:t>
    </dgm:pt>
    <dgm:pt modelId="{D19B293C-0587-4377-A2A8-F609037DDE6F}" type="pres">
      <dgm:prSet presAssocID="{847A921F-2B1F-4FA4-AF4C-D432A6CB0CDD}" presName="negativeSpace" presStyleCnt="0"/>
      <dgm:spPr/>
    </dgm:pt>
    <dgm:pt modelId="{598ED56A-6CAF-42EB-A130-C728D1D37C25}" type="pres">
      <dgm:prSet presAssocID="{847A921F-2B1F-4FA4-AF4C-D432A6CB0CDD}" presName="childText" presStyleLbl="conFgAcc1" presStyleIdx="0" presStyleCnt="5">
        <dgm:presLayoutVars>
          <dgm:bulletEnabled val="1"/>
        </dgm:presLayoutVars>
      </dgm:prSet>
      <dgm:spPr/>
    </dgm:pt>
    <dgm:pt modelId="{6D8AACB8-3490-49B7-A3DB-BC025EB135A2}" type="pres">
      <dgm:prSet presAssocID="{0644E999-C5F4-4595-8928-AEEDFE457CAB}" presName="spaceBetweenRectangles" presStyleCnt="0"/>
      <dgm:spPr/>
    </dgm:pt>
    <dgm:pt modelId="{5D622452-00A5-4043-98B5-FD62445F34DE}" type="pres">
      <dgm:prSet presAssocID="{6826E0BD-81E2-4DDB-828B-CD697CC5643B}" presName="parentLin" presStyleCnt="0"/>
      <dgm:spPr/>
    </dgm:pt>
    <dgm:pt modelId="{65F83ED9-5D65-4E98-9883-E5E852F8BDDE}" type="pres">
      <dgm:prSet presAssocID="{6826E0BD-81E2-4DDB-828B-CD697CC5643B}" presName="parentLeftMargin" presStyleLbl="node1" presStyleIdx="0" presStyleCnt="5"/>
      <dgm:spPr/>
      <dgm:t>
        <a:bodyPr/>
        <a:lstStyle/>
        <a:p>
          <a:endParaRPr lang="en-IN"/>
        </a:p>
      </dgm:t>
    </dgm:pt>
    <dgm:pt modelId="{26C64E09-C973-45B0-A69B-1B16628B61AE}" type="pres">
      <dgm:prSet presAssocID="{6826E0BD-81E2-4DDB-828B-CD697CC5643B}" presName="parentText" presStyleLbl="node1" presStyleIdx="1" presStyleCnt="5">
        <dgm:presLayoutVars>
          <dgm:chMax val="0"/>
          <dgm:bulletEnabled val="1"/>
        </dgm:presLayoutVars>
      </dgm:prSet>
      <dgm:spPr/>
      <dgm:t>
        <a:bodyPr/>
        <a:lstStyle/>
        <a:p>
          <a:endParaRPr lang="en-IN"/>
        </a:p>
      </dgm:t>
    </dgm:pt>
    <dgm:pt modelId="{839F9FB9-4B54-4CB9-82D1-5E891016DB96}" type="pres">
      <dgm:prSet presAssocID="{6826E0BD-81E2-4DDB-828B-CD697CC5643B}" presName="negativeSpace" presStyleCnt="0"/>
      <dgm:spPr/>
    </dgm:pt>
    <dgm:pt modelId="{FF45BAB2-A975-438A-AA0F-9E81113B5E99}" type="pres">
      <dgm:prSet presAssocID="{6826E0BD-81E2-4DDB-828B-CD697CC5643B}" presName="childText" presStyleLbl="conFgAcc1" presStyleIdx="1" presStyleCnt="5">
        <dgm:presLayoutVars>
          <dgm:bulletEnabled val="1"/>
        </dgm:presLayoutVars>
      </dgm:prSet>
      <dgm:spPr/>
    </dgm:pt>
    <dgm:pt modelId="{8625FA04-F7F2-40A7-BE6A-DCEA80D9B772}" type="pres">
      <dgm:prSet presAssocID="{16037B89-56AD-4D95-AB1D-F5D846B3AF3D}" presName="spaceBetweenRectangles" presStyleCnt="0"/>
      <dgm:spPr/>
    </dgm:pt>
    <dgm:pt modelId="{EC547344-2014-4E2E-9EB8-F075CACF8A11}" type="pres">
      <dgm:prSet presAssocID="{28942FCF-596A-43A0-8873-1E695BEE7D58}" presName="parentLin" presStyleCnt="0"/>
      <dgm:spPr/>
    </dgm:pt>
    <dgm:pt modelId="{AB376D20-D98B-436C-BF02-A5CB9120E524}" type="pres">
      <dgm:prSet presAssocID="{28942FCF-596A-43A0-8873-1E695BEE7D58}" presName="parentLeftMargin" presStyleLbl="node1" presStyleIdx="1" presStyleCnt="5"/>
      <dgm:spPr/>
      <dgm:t>
        <a:bodyPr/>
        <a:lstStyle/>
        <a:p>
          <a:endParaRPr lang="en-IN"/>
        </a:p>
      </dgm:t>
    </dgm:pt>
    <dgm:pt modelId="{5046C6E8-EF12-440D-83C6-C61B3ECE75A6}" type="pres">
      <dgm:prSet presAssocID="{28942FCF-596A-43A0-8873-1E695BEE7D58}" presName="parentText" presStyleLbl="node1" presStyleIdx="2" presStyleCnt="5">
        <dgm:presLayoutVars>
          <dgm:chMax val="0"/>
          <dgm:bulletEnabled val="1"/>
        </dgm:presLayoutVars>
      </dgm:prSet>
      <dgm:spPr/>
      <dgm:t>
        <a:bodyPr/>
        <a:lstStyle/>
        <a:p>
          <a:endParaRPr lang="en-IN"/>
        </a:p>
      </dgm:t>
    </dgm:pt>
    <dgm:pt modelId="{6B816D3A-7DEB-4455-A2D5-3EBF39C70C28}" type="pres">
      <dgm:prSet presAssocID="{28942FCF-596A-43A0-8873-1E695BEE7D58}" presName="negativeSpace" presStyleCnt="0"/>
      <dgm:spPr/>
    </dgm:pt>
    <dgm:pt modelId="{A73CE747-A5CA-440D-BB44-5D96F064F40B}" type="pres">
      <dgm:prSet presAssocID="{28942FCF-596A-43A0-8873-1E695BEE7D58}" presName="childText" presStyleLbl="conFgAcc1" presStyleIdx="2" presStyleCnt="5">
        <dgm:presLayoutVars>
          <dgm:bulletEnabled val="1"/>
        </dgm:presLayoutVars>
      </dgm:prSet>
      <dgm:spPr/>
    </dgm:pt>
    <dgm:pt modelId="{ACB5824B-0360-4A68-96E8-42B7DDB20AF4}" type="pres">
      <dgm:prSet presAssocID="{34445CB7-8A01-4131-9382-08AED2551925}" presName="spaceBetweenRectangles" presStyleCnt="0"/>
      <dgm:spPr/>
    </dgm:pt>
    <dgm:pt modelId="{29892D1F-BC7A-430C-BC1D-51C74B560F4A}" type="pres">
      <dgm:prSet presAssocID="{4D95C36C-A1AF-4A7E-AA07-BE382558660C}" presName="parentLin" presStyleCnt="0"/>
      <dgm:spPr/>
    </dgm:pt>
    <dgm:pt modelId="{AFF2A1C3-06B4-41D9-BAA5-F32B28126E55}" type="pres">
      <dgm:prSet presAssocID="{4D95C36C-A1AF-4A7E-AA07-BE382558660C}" presName="parentLeftMargin" presStyleLbl="node1" presStyleIdx="2" presStyleCnt="5"/>
      <dgm:spPr/>
      <dgm:t>
        <a:bodyPr/>
        <a:lstStyle/>
        <a:p>
          <a:endParaRPr lang="en-IN"/>
        </a:p>
      </dgm:t>
    </dgm:pt>
    <dgm:pt modelId="{082C4B50-40C2-4A6E-9252-E5A5058FE1C5}" type="pres">
      <dgm:prSet presAssocID="{4D95C36C-A1AF-4A7E-AA07-BE382558660C}" presName="parentText" presStyleLbl="node1" presStyleIdx="3" presStyleCnt="5">
        <dgm:presLayoutVars>
          <dgm:chMax val="0"/>
          <dgm:bulletEnabled val="1"/>
        </dgm:presLayoutVars>
      </dgm:prSet>
      <dgm:spPr/>
      <dgm:t>
        <a:bodyPr/>
        <a:lstStyle/>
        <a:p>
          <a:endParaRPr lang="en-IN"/>
        </a:p>
      </dgm:t>
    </dgm:pt>
    <dgm:pt modelId="{6233B3DC-96F3-410C-AB7F-BE907A6E0D93}" type="pres">
      <dgm:prSet presAssocID="{4D95C36C-A1AF-4A7E-AA07-BE382558660C}" presName="negativeSpace" presStyleCnt="0"/>
      <dgm:spPr/>
    </dgm:pt>
    <dgm:pt modelId="{77839782-ABD5-4148-8A53-97B8223E5C83}" type="pres">
      <dgm:prSet presAssocID="{4D95C36C-A1AF-4A7E-AA07-BE382558660C}" presName="childText" presStyleLbl="conFgAcc1" presStyleIdx="3" presStyleCnt="5">
        <dgm:presLayoutVars>
          <dgm:bulletEnabled val="1"/>
        </dgm:presLayoutVars>
      </dgm:prSet>
      <dgm:spPr/>
    </dgm:pt>
    <dgm:pt modelId="{02B92EE7-F176-40BA-973C-77DC24A18B23}" type="pres">
      <dgm:prSet presAssocID="{52C93B9F-6562-41A9-8F54-13119E3B6F1C}" presName="spaceBetweenRectangles" presStyleCnt="0"/>
      <dgm:spPr/>
    </dgm:pt>
    <dgm:pt modelId="{60A1FFF5-A461-4700-9D94-5A878B9F9187}" type="pres">
      <dgm:prSet presAssocID="{FFC5B04E-1483-4680-AC67-D0646F407DE8}" presName="parentLin" presStyleCnt="0"/>
      <dgm:spPr/>
    </dgm:pt>
    <dgm:pt modelId="{ED6896BF-8B3C-416A-A0AD-18EE6B691187}" type="pres">
      <dgm:prSet presAssocID="{FFC5B04E-1483-4680-AC67-D0646F407DE8}" presName="parentLeftMargin" presStyleLbl="node1" presStyleIdx="3" presStyleCnt="5"/>
      <dgm:spPr/>
      <dgm:t>
        <a:bodyPr/>
        <a:lstStyle/>
        <a:p>
          <a:endParaRPr lang="en-IN"/>
        </a:p>
      </dgm:t>
    </dgm:pt>
    <dgm:pt modelId="{B8F153DD-291A-4192-A877-E9D12292D256}" type="pres">
      <dgm:prSet presAssocID="{FFC5B04E-1483-4680-AC67-D0646F407DE8}" presName="parentText" presStyleLbl="node1" presStyleIdx="4" presStyleCnt="5">
        <dgm:presLayoutVars>
          <dgm:chMax val="0"/>
          <dgm:bulletEnabled val="1"/>
        </dgm:presLayoutVars>
      </dgm:prSet>
      <dgm:spPr/>
      <dgm:t>
        <a:bodyPr/>
        <a:lstStyle/>
        <a:p>
          <a:endParaRPr lang="en-IN"/>
        </a:p>
      </dgm:t>
    </dgm:pt>
    <dgm:pt modelId="{E7F0442C-3366-44CC-BA26-AA015FBE724B}" type="pres">
      <dgm:prSet presAssocID="{FFC5B04E-1483-4680-AC67-D0646F407DE8}" presName="negativeSpace" presStyleCnt="0"/>
      <dgm:spPr/>
    </dgm:pt>
    <dgm:pt modelId="{C405F2F7-C443-4D6E-A406-C4F2EEE88D0F}" type="pres">
      <dgm:prSet presAssocID="{FFC5B04E-1483-4680-AC67-D0646F407DE8}" presName="childText" presStyleLbl="conFgAcc1" presStyleIdx="4" presStyleCnt="5">
        <dgm:presLayoutVars>
          <dgm:bulletEnabled val="1"/>
        </dgm:presLayoutVars>
      </dgm:prSet>
      <dgm:spPr/>
    </dgm:pt>
  </dgm:ptLst>
  <dgm:cxnLst>
    <dgm:cxn modelId="{0F0BC1A5-A1A5-40AA-B934-7D7B4412897C}" type="presOf" srcId="{4D95C36C-A1AF-4A7E-AA07-BE382558660C}" destId="{082C4B50-40C2-4A6E-9252-E5A5058FE1C5}" srcOrd="1" destOrd="0" presId="urn:microsoft.com/office/officeart/2005/8/layout/list1"/>
    <dgm:cxn modelId="{E7DC09D8-5AD5-450A-81FE-53E96A21F7A1}" type="presOf" srcId="{28942FCF-596A-43A0-8873-1E695BEE7D58}" destId="{AB376D20-D98B-436C-BF02-A5CB9120E524}" srcOrd="0" destOrd="0" presId="urn:microsoft.com/office/officeart/2005/8/layout/list1"/>
    <dgm:cxn modelId="{F0267980-6FCE-478A-A05A-1E0B4AED449F}" srcId="{56BD4440-D36F-4D40-A2F0-4FF9B5F283E9}" destId="{6826E0BD-81E2-4DDB-828B-CD697CC5643B}" srcOrd="1" destOrd="0" parTransId="{C6FD2455-4E53-4556-8FCE-2057312585AB}" sibTransId="{16037B89-56AD-4D95-AB1D-F5D846B3AF3D}"/>
    <dgm:cxn modelId="{81E84907-8499-4B12-BA8F-89F5B5F77B0A}" type="presOf" srcId="{FFC5B04E-1483-4680-AC67-D0646F407DE8}" destId="{ED6896BF-8B3C-416A-A0AD-18EE6B691187}" srcOrd="0" destOrd="0" presId="urn:microsoft.com/office/officeart/2005/8/layout/list1"/>
    <dgm:cxn modelId="{FADF18E9-0218-458E-B94B-ACAD4ACC8EF0}" type="presOf" srcId="{28942FCF-596A-43A0-8873-1E695BEE7D58}" destId="{5046C6E8-EF12-440D-83C6-C61B3ECE75A6}" srcOrd="1" destOrd="0" presId="urn:microsoft.com/office/officeart/2005/8/layout/list1"/>
    <dgm:cxn modelId="{E680E6DD-2714-4120-ADF1-BCE8A0BB8949}" srcId="{56BD4440-D36F-4D40-A2F0-4FF9B5F283E9}" destId="{847A921F-2B1F-4FA4-AF4C-D432A6CB0CDD}" srcOrd="0" destOrd="0" parTransId="{E6ADE088-B879-4486-9471-CB998EDE99CC}" sibTransId="{0644E999-C5F4-4595-8928-AEEDFE457CAB}"/>
    <dgm:cxn modelId="{E5C885F8-FFD5-4E43-B909-322852CCFA95}" srcId="{56BD4440-D36F-4D40-A2F0-4FF9B5F283E9}" destId="{4D95C36C-A1AF-4A7E-AA07-BE382558660C}" srcOrd="3" destOrd="0" parTransId="{946655A8-6328-4CE1-B793-E97EECCC9D1E}" sibTransId="{52C93B9F-6562-41A9-8F54-13119E3B6F1C}"/>
    <dgm:cxn modelId="{06794AA9-D8BD-4428-A7A4-E862F32B4266}" type="presOf" srcId="{6826E0BD-81E2-4DDB-828B-CD697CC5643B}" destId="{26C64E09-C973-45B0-A69B-1B16628B61AE}" srcOrd="1" destOrd="0" presId="urn:microsoft.com/office/officeart/2005/8/layout/list1"/>
    <dgm:cxn modelId="{685689E7-9777-4AC6-8AF1-EE3F8F5DC98F}" type="presOf" srcId="{56BD4440-D36F-4D40-A2F0-4FF9B5F283E9}" destId="{798AF38F-AFAA-4A61-AADF-83D76C0F3691}" srcOrd="0" destOrd="0" presId="urn:microsoft.com/office/officeart/2005/8/layout/list1"/>
    <dgm:cxn modelId="{EA25D61F-E177-4294-A5F4-313512440408}" srcId="{56BD4440-D36F-4D40-A2F0-4FF9B5F283E9}" destId="{28942FCF-596A-43A0-8873-1E695BEE7D58}" srcOrd="2" destOrd="0" parTransId="{BA1CEBCE-1A16-4789-90EA-478081FB9B8C}" sibTransId="{34445CB7-8A01-4131-9382-08AED2551925}"/>
    <dgm:cxn modelId="{7D45C7A6-672C-425A-94F7-18DD3C3F1C16}" type="presOf" srcId="{4D95C36C-A1AF-4A7E-AA07-BE382558660C}" destId="{AFF2A1C3-06B4-41D9-BAA5-F32B28126E55}" srcOrd="0" destOrd="0" presId="urn:microsoft.com/office/officeart/2005/8/layout/list1"/>
    <dgm:cxn modelId="{C533D74A-9D86-40F1-A4FB-45A06E46D0A9}" type="presOf" srcId="{847A921F-2B1F-4FA4-AF4C-D432A6CB0CDD}" destId="{EEE7B1E2-2EDA-4487-A841-26232341B96D}" srcOrd="0" destOrd="0" presId="urn:microsoft.com/office/officeart/2005/8/layout/list1"/>
    <dgm:cxn modelId="{0DEF3210-4B7A-41A9-A729-220F7FAF9EEE}" type="presOf" srcId="{847A921F-2B1F-4FA4-AF4C-D432A6CB0CDD}" destId="{A72A6066-8A41-4800-94CC-E2C9D59E52F6}" srcOrd="1" destOrd="0" presId="urn:microsoft.com/office/officeart/2005/8/layout/list1"/>
    <dgm:cxn modelId="{2055F233-3924-47E3-932A-59F7F863C884}" type="presOf" srcId="{6826E0BD-81E2-4DDB-828B-CD697CC5643B}" destId="{65F83ED9-5D65-4E98-9883-E5E852F8BDDE}" srcOrd="0" destOrd="0" presId="urn:microsoft.com/office/officeart/2005/8/layout/list1"/>
    <dgm:cxn modelId="{C509EF24-6060-479C-82AF-D8DA3FF432DD}" type="presOf" srcId="{FFC5B04E-1483-4680-AC67-D0646F407DE8}" destId="{B8F153DD-291A-4192-A877-E9D12292D256}" srcOrd="1" destOrd="0" presId="urn:microsoft.com/office/officeart/2005/8/layout/list1"/>
    <dgm:cxn modelId="{58C91570-9628-4F70-9680-1D539F43EACE}" srcId="{56BD4440-D36F-4D40-A2F0-4FF9B5F283E9}" destId="{FFC5B04E-1483-4680-AC67-D0646F407DE8}" srcOrd="4" destOrd="0" parTransId="{8CA088F2-0099-4EB7-A499-490DE1572F97}" sibTransId="{7221264F-34F1-41D5-9853-5E62446B4B50}"/>
    <dgm:cxn modelId="{4A2905EA-FC95-4887-A6E5-6E92AA758960}" type="presParOf" srcId="{798AF38F-AFAA-4A61-AADF-83D76C0F3691}" destId="{A60C7C26-468C-4207-A50A-75138B33EB3A}" srcOrd="0" destOrd="0" presId="urn:microsoft.com/office/officeart/2005/8/layout/list1"/>
    <dgm:cxn modelId="{5DEECCE5-7689-4BE1-9D62-C39BEF01C48B}" type="presParOf" srcId="{A60C7C26-468C-4207-A50A-75138B33EB3A}" destId="{EEE7B1E2-2EDA-4487-A841-26232341B96D}" srcOrd="0" destOrd="0" presId="urn:microsoft.com/office/officeart/2005/8/layout/list1"/>
    <dgm:cxn modelId="{90499910-622C-4B44-A5BD-5AE368771094}" type="presParOf" srcId="{A60C7C26-468C-4207-A50A-75138B33EB3A}" destId="{A72A6066-8A41-4800-94CC-E2C9D59E52F6}" srcOrd="1" destOrd="0" presId="urn:microsoft.com/office/officeart/2005/8/layout/list1"/>
    <dgm:cxn modelId="{3E9D8FFB-DA2D-45D5-90FB-8C4E5BFDDDEF}" type="presParOf" srcId="{798AF38F-AFAA-4A61-AADF-83D76C0F3691}" destId="{D19B293C-0587-4377-A2A8-F609037DDE6F}" srcOrd="1" destOrd="0" presId="urn:microsoft.com/office/officeart/2005/8/layout/list1"/>
    <dgm:cxn modelId="{547FAC52-633C-43D7-A674-2CFC7EE82E31}" type="presParOf" srcId="{798AF38F-AFAA-4A61-AADF-83D76C0F3691}" destId="{598ED56A-6CAF-42EB-A130-C728D1D37C25}" srcOrd="2" destOrd="0" presId="urn:microsoft.com/office/officeart/2005/8/layout/list1"/>
    <dgm:cxn modelId="{D7E2323F-FEA3-420B-B82B-49BE85FC4BFB}" type="presParOf" srcId="{798AF38F-AFAA-4A61-AADF-83D76C0F3691}" destId="{6D8AACB8-3490-49B7-A3DB-BC025EB135A2}" srcOrd="3" destOrd="0" presId="urn:microsoft.com/office/officeart/2005/8/layout/list1"/>
    <dgm:cxn modelId="{79E14261-26D8-4F50-A1C1-7A6CF90F60D8}" type="presParOf" srcId="{798AF38F-AFAA-4A61-AADF-83D76C0F3691}" destId="{5D622452-00A5-4043-98B5-FD62445F34DE}" srcOrd="4" destOrd="0" presId="urn:microsoft.com/office/officeart/2005/8/layout/list1"/>
    <dgm:cxn modelId="{FD3FD60D-5A2F-499D-AD20-DE5BB1235028}" type="presParOf" srcId="{5D622452-00A5-4043-98B5-FD62445F34DE}" destId="{65F83ED9-5D65-4E98-9883-E5E852F8BDDE}" srcOrd="0" destOrd="0" presId="urn:microsoft.com/office/officeart/2005/8/layout/list1"/>
    <dgm:cxn modelId="{AD44AE21-5A43-467F-9239-CE6D87802EDC}" type="presParOf" srcId="{5D622452-00A5-4043-98B5-FD62445F34DE}" destId="{26C64E09-C973-45B0-A69B-1B16628B61AE}" srcOrd="1" destOrd="0" presId="urn:microsoft.com/office/officeart/2005/8/layout/list1"/>
    <dgm:cxn modelId="{D9848F2C-2D20-44F1-A74D-A818120FA907}" type="presParOf" srcId="{798AF38F-AFAA-4A61-AADF-83D76C0F3691}" destId="{839F9FB9-4B54-4CB9-82D1-5E891016DB96}" srcOrd="5" destOrd="0" presId="urn:microsoft.com/office/officeart/2005/8/layout/list1"/>
    <dgm:cxn modelId="{8DF43472-0AD7-40BF-9221-8ABF472AAEED}" type="presParOf" srcId="{798AF38F-AFAA-4A61-AADF-83D76C0F3691}" destId="{FF45BAB2-A975-438A-AA0F-9E81113B5E99}" srcOrd="6" destOrd="0" presId="urn:microsoft.com/office/officeart/2005/8/layout/list1"/>
    <dgm:cxn modelId="{29C8CCAA-492C-47FC-A737-9BDEFC048A90}" type="presParOf" srcId="{798AF38F-AFAA-4A61-AADF-83D76C0F3691}" destId="{8625FA04-F7F2-40A7-BE6A-DCEA80D9B772}" srcOrd="7" destOrd="0" presId="urn:microsoft.com/office/officeart/2005/8/layout/list1"/>
    <dgm:cxn modelId="{5BF1A4B1-3AA6-4462-89A6-E392B4F51391}" type="presParOf" srcId="{798AF38F-AFAA-4A61-AADF-83D76C0F3691}" destId="{EC547344-2014-4E2E-9EB8-F075CACF8A11}" srcOrd="8" destOrd="0" presId="urn:microsoft.com/office/officeart/2005/8/layout/list1"/>
    <dgm:cxn modelId="{98AA53E3-20A5-444D-B0F2-D56E7E37808F}" type="presParOf" srcId="{EC547344-2014-4E2E-9EB8-F075CACF8A11}" destId="{AB376D20-D98B-436C-BF02-A5CB9120E524}" srcOrd="0" destOrd="0" presId="urn:microsoft.com/office/officeart/2005/8/layout/list1"/>
    <dgm:cxn modelId="{EA05BB4C-B7E3-491D-B5CE-0EE1FE751510}" type="presParOf" srcId="{EC547344-2014-4E2E-9EB8-F075CACF8A11}" destId="{5046C6E8-EF12-440D-83C6-C61B3ECE75A6}" srcOrd="1" destOrd="0" presId="urn:microsoft.com/office/officeart/2005/8/layout/list1"/>
    <dgm:cxn modelId="{88C955A5-2201-4E41-9E4B-632E37DC0ED3}" type="presParOf" srcId="{798AF38F-AFAA-4A61-AADF-83D76C0F3691}" destId="{6B816D3A-7DEB-4455-A2D5-3EBF39C70C28}" srcOrd="9" destOrd="0" presId="urn:microsoft.com/office/officeart/2005/8/layout/list1"/>
    <dgm:cxn modelId="{17DB6966-67E7-43C1-A3C9-B0257431CF43}" type="presParOf" srcId="{798AF38F-AFAA-4A61-AADF-83D76C0F3691}" destId="{A73CE747-A5CA-440D-BB44-5D96F064F40B}" srcOrd="10" destOrd="0" presId="urn:microsoft.com/office/officeart/2005/8/layout/list1"/>
    <dgm:cxn modelId="{5EC92EF2-E0A7-4650-AE57-86AB55A6E061}" type="presParOf" srcId="{798AF38F-AFAA-4A61-AADF-83D76C0F3691}" destId="{ACB5824B-0360-4A68-96E8-42B7DDB20AF4}" srcOrd="11" destOrd="0" presId="urn:microsoft.com/office/officeart/2005/8/layout/list1"/>
    <dgm:cxn modelId="{2893F8A8-1E43-4D81-A109-08ECE3D2A984}" type="presParOf" srcId="{798AF38F-AFAA-4A61-AADF-83D76C0F3691}" destId="{29892D1F-BC7A-430C-BC1D-51C74B560F4A}" srcOrd="12" destOrd="0" presId="urn:microsoft.com/office/officeart/2005/8/layout/list1"/>
    <dgm:cxn modelId="{6F1CB1BA-D1D2-4C83-B200-D4C6AB568EEE}" type="presParOf" srcId="{29892D1F-BC7A-430C-BC1D-51C74B560F4A}" destId="{AFF2A1C3-06B4-41D9-BAA5-F32B28126E55}" srcOrd="0" destOrd="0" presId="urn:microsoft.com/office/officeart/2005/8/layout/list1"/>
    <dgm:cxn modelId="{2238B078-6D9A-466C-AA8F-4F36748065E1}" type="presParOf" srcId="{29892D1F-BC7A-430C-BC1D-51C74B560F4A}" destId="{082C4B50-40C2-4A6E-9252-E5A5058FE1C5}" srcOrd="1" destOrd="0" presId="urn:microsoft.com/office/officeart/2005/8/layout/list1"/>
    <dgm:cxn modelId="{1CFC5C30-B7EB-4C16-BA2C-A615EA4A5EA6}" type="presParOf" srcId="{798AF38F-AFAA-4A61-AADF-83D76C0F3691}" destId="{6233B3DC-96F3-410C-AB7F-BE907A6E0D93}" srcOrd="13" destOrd="0" presId="urn:microsoft.com/office/officeart/2005/8/layout/list1"/>
    <dgm:cxn modelId="{0E369CE0-DF55-4973-AFA1-8E5C04EDBBE7}" type="presParOf" srcId="{798AF38F-AFAA-4A61-AADF-83D76C0F3691}" destId="{77839782-ABD5-4148-8A53-97B8223E5C83}" srcOrd="14" destOrd="0" presId="urn:microsoft.com/office/officeart/2005/8/layout/list1"/>
    <dgm:cxn modelId="{E05B6936-FB93-4C85-8AED-03F92BAA9F70}" type="presParOf" srcId="{798AF38F-AFAA-4A61-AADF-83D76C0F3691}" destId="{02B92EE7-F176-40BA-973C-77DC24A18B23}" srcOrd="15" destOrd="0" presId="urn:microsoft.com/office/officeart/2005/8/layout/list1"/>
    <dgm:cxn modelId="{64C53D48-E656-4CCD-8DBE-042356215118}" type="presParOf" srcId="{798AF38F-AFAA-4A61-AADF-83D76C0F3691}" destId="{60A1FFF5-A461-4700-9D94-5A878B9F9187}" srcOrd="16" destOrd="0" presId="urn:microsoft.com/office/officeart/2005/8/layout/list1"/>
    <dgm:cxn modelId="{B9C6EA31-C446-44B7-B8CE-E6C2768872E5}" type="presParOf" srcId="{60A1FFF5-A461-4700-9D94-5A878B9F9187}" destId="{ED6896BF-8B3C-416A-A0AD-18EE6B691187}" srcOrd="0" destOrd="0" presId="urn:microsoft.com/office/officeart/2005/8/layout/list1"/>
    <dgm:cxn modelId="{E737483D-3DF9-4D82-863D-58013B22C36E}" type="presParOf" srcId="{60A1FFF5-A461-4700-9D94-5A878B9F9187}" destId="{B8F153DD-291A-4192-A877-E9D12292D256}" srcOrd="1" destOrd="0" presId="urn:microsoft.com/office/officeart/2005/8/layout/list1"/>
    <dgm:cxn modelId="{BCDC2D38-327F-49EF-BC39-61260D9D548F}" type="presParOf" srcId="{798AF38F-AFAA-4A61-AADF-83D76C0F3691}" destId="{E7F0442C-3366-44CC-BA26-AA015FBE724B}" srcOrd="17" destOrd="0" presId="urn:microsoft.com/office/officeart/2005/8/layout/list1"/>
    <dgm:cxn modelId="{828D4D77-E520-4E01-A1F7-2AF842B86E9F}" type="presParOf" srcId="{798AF38F-AFAA-4A61-AADF-83D76C0F3691}" destId="{C405F2F7-C443-4D6E-A406-C4F2EEE88D0F}" srcOrd="18"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C37C25-75CE-4A91-9318-54B8A29FC795}" type="doc">
      <dgm:prSet loTypeId="urn:microsoft.com/office/officeart/2005/8/layout/default#2" loCatId="list" qsTypeId="urn:microsoft.com/office/officeart/2005/8/quickstyle/simple1" qsCatId="simple" csTypeId="urn:microsoft.com/office/officeart/2005/8/colors/accent2_1" csCatId="accent2" phldr="1"/>
      <dgm:spPr/>
      <dgm:t>
        <a:bodyPr/>
        <a:lstStyle/>
        <a:p>
          <a:endParaRPr lang="en-US"/>
        </a:p>
      </dgm:t>
    </dgm:pt>
    <dgm:pt modelId="{32A3E315-A402-4B63-892C-99FB56739718}">
      <dgm:prSet custT="1"/>
      <dgm:spPr/>
      <dgm:t>
        <a:bodyPr/>
        <a:lstStyle/>
        <a:p>
          <a:pPr rtl="0"/>
          <a:r>
            <a:rPr lang="en-US" sz="2000" dirty="0"/>
            <a:t>Low interest rates have the effect of </a:t>
          </a:r>
          <a:r>
            <a:rPr lang="en-US" sz="2000" b="1" i="1" dirty="0"/>
            <a:t>stimulating demand  </a:t>
          </a:r>
        </a:p>
      </dgm:t>
    </dgm:pt>
    <dgm:pt modelId="{A72B4985-6D44-4415-BB00-7430EBDC605C}" type="parTrans" cxnId="{F1B90FC2-2ABB-46C6-9087-7978BCE1D4B3}">
      <dgm:prSet/>
      <dgm:spPr/>
      <dgm:t>
        <a:bodyPr/>
        <a:lstStyle/>
        <a:p>
          <a:endParaRPr lang="en-US" sz="2000"/>
        </a:p>
      </dgm:t>
    </dgm:pt>
    <dgm:pt modelId="{0D1536B5-31EE-41D9-BC6D-0E404803522A}" type="sibTrans" cxnId="{F1B90FC2-2ABB-46C6-9087-7978BCE1D4B3}">
      <dgm:prSet/>
      <dgm:spPr/>
      <dgm:t>
        <a:bodyPr/>
        <a:lstStyle/>
        <a:p>
          <a:endParaRPr lang="en-US" sz="2000"/>
        </a:p>
      </dgm:t>
    </dgm:pt>
    <dgm:pt modelId="{CC121AF8-2EF8-4946-A641-F5BC3165E703}">
      <dgm:prSet custT="1"/>
      <dgm:spPr/>
      <dgm:t>
        <a:bodyPr/>
        <a:lstStyle/>
        <a:p>
          <a:pPr rtl="0"/>
          <a:r>
            <a:rPr lang="en-US" sz="2000" b="1" i="1" dirty="0"/>
            <a:t>Savings rates fall: </a:t>
          </a:r>
          <a:r>
            <a:rPr lang="en-US" sz="2000" dirty="0"/>
            <a:t>When savers find they get less interest on their deposits, they might decide to spend more. </a:t>
          </a:r>
        </a:p>
      </dgm:t>
    </dgm:pt>
    <dgm:pt modelId="{942C3596-4CBF-41C3-A54C-BBC35C63B98E}" type="parTrans" cxnId="{4BC3DCFB-5617-4A5A-9B67-09D4B956F46E}">
      <dgm:prSet/>
      <dgm:spPr/>
      <dgm:t>
        <a:bodyPr/>
        <a:lstStyle/>
        <a:p>
          <a:endParaRPr lang="en-US" sz="2000"/>
        </a:p>
      </dgm:t>
    </dgm:pt>
    <dgm:pt modelId="{0E8E62AC-8382-4AB5-A722-EEAB30B1AC61}" type="sibTrans" cxnId="{4BC3DCFB-5617-4A5A-9B67-09D4B956F46E}">
      <dgm:prSet/>
      <dgm:spPr/>
      <dgm:t>
        <a:bodyPr/>
        <a:lstStyle/>
        <a:p>
          <a:endParaRPr lang="en-US" sz="2000"/>
        </a:p>
      </dgm:t>
    </dgm:pt>
    <dgm:pt modelId="{D1A31083-0060-4544-9D04-790D177C28BE}">
      <dgm:prSet custT="1"/>
      <dgm:spPr/>
      <dgm:t>
        <a:bodyPr/>
        <a:lstStyle/>
        <a:p>
          <a:pPr rtl="0"/>
          <a:r>
            <a:rPr lang="en-US" sz="2000" dirty="0"/>
            <a:t>They might also put their money </a:t>
          </a:r>
          <a:r>
            <a:rPr lang="en-US" sz="2000" b="1" i="1" dirty="0"/>
            <a:t>into slightly riskier</a:t>
          </a:r>
          <a:r>
            <a:rPr lang="en-US" sz="2000" dirty="0"/>
            <a:t> but more profitable investments. </a:t>
          </a:r>
        </a:p>
      </dgm:t>
    </dgm:pt>
    <dgm:pt modelId="{504EA609-D5C7-4A70-B33F-1145311EAEF0}" type="parTrans" cxnId="{78CA6F1E-083D-4408-945F-02B24B615FCB}">
      <dgm:prSet/>
      <dgm:spPr/>
      <dgm:t>
        <a:bodyPr/>
        <a:lstStyle/>
        <a:p>
          <a:endParaRPr lang="en-US" sz="2000"/>
        </a:p>
      </dgm:t>
    </dgm:pt>
    <dgm:pt modelId="{FBB168AC-6D62-4975-9086-C181FC0E9E41}" type="sibTrans" cxnId="{78CA6F1E-083D-4408-945F-02B24B615FCB}">
      <dgm:prSet/>
      <dgm:spPr/>
      <dgm:t>
        <a:bodyPr/>
        <a:lstStyle/>
        <a:p>
          <a:endParaRPr lang="en-US" sz="2000"/>
        </a:p>
      </dgm:t>
    </dgm:pt>
    <dgm:pt modelId="{1111B3EB-3AC4-4DFA-9AAF-9C2212868FB2}">
      <dgm:prSet custT="1"/>
      <dgm:spPr/>
      <dgm:t>
        <a:bodyPr/>
        <a:lstStyle/>
        <a:p>
          <a:pPr rtl="0"/>
          <a:r>
            <a:rPr lang="en-US" sz="2000" dirty="0"/>
            <a:t>That action </a:t>
          </a:r>
          <a:r>
            <a:rPr lang="en-US" sz="2000" b="1" i="1" dirty="0"/>
            <a:t>drives up stock prices.- may be due to low Cost of capital </a:t>
          </a:r>
        </a:p>
      </dgm:t>
    </dgm:pt>
    <dgm:pt modelId="{0E3735EA-E7DB-4C7C-8C1C-54946B3C34CC}" type="parTrans" cxnId="{925F2722-2ACB-4E25-8E2A-4117C59FFEF8}">
      <dgm:prSet/>
      <dgm:spPr/>
      <dgm:t>
        <a:bodyPr/>
        <a:lstStyle/>
        <a:p>
          <a:endParaRPr lang="en-US" sz="2000"/>
        </a:p>
      </dgm:t>
    </dgm:pt>
    <dgm:pt modelId="{CAF517DE-B7BB-48FF-BAE2-8C925D6F6605}" type="sibTrans" cxnId="{925F2722-2ACB-4E25-8E2A-4117C59FFEF8}">
      <dgm:prSet/>
      <dgm:spPr/>
      <dgm:t>
        <a:bodyPr/>
        <a:lstStyle/>
        <a:p>
          <a:endParaRPr lang="en-US" sz="2000"/>
        </a:p>
      </dgm:t>
    </dgm:pt>
    <dgm:pt modelId="{99384B18-A6AF-439F-81F0-D268363B05A2}">
      <dgm:prSet custT="1"/>
      <dgm:spPr/>
      <dgm:t>
        <a:bodyPr/>
        <a:lstStyle/>
        <a:p>
          <a:pPr rtl="0"/>
          <a:r>
            <a:rPr lang="en-US" sz="2000" b="1" i="1" dirty="0"/>
            <a:t>Inflation: </a:t>
          </a:r>
          <a:r>
            <a:rPr lang="en-US" sz="2000" dirty="0"/>
            <a:t>If there is too much liquidity, then the demand outstrips supply and prices rise. That's just one of the causes of inflation</a:t>
          </a:r>
        </a:p>
      </dgm:t>
    </dgm:pt>
    <dgm:pt modelId="{1125D5B3-273A-48A2-8A52-9B33781A594A}" type="parTrans" cxnId="{D5A1A5EE-F2CD-46C6-92CA-463F8161B1CD}">
      <dgm:prSet/>
      <dgm:spPr/>
      <dgm:t>
        <a:bodyPr/>
        <a:lstStyle/>
        <a:p>
          <a:endParaRPr lang="en-US" sz="2000"/>
        </a:p>
      </dgm:t>
    </dgm:pt>
    <dgm:pt modelId="{9FB94F2A-1D4B-4FF9-BD70-715B949FB6F2}" type="sibTrans" cxnId="{D5A1A5EE-F2CD-46C6-92CA-463F8161B1CD}">
      <dgm:prSet/>
      <dgm:spPr/>
      <dgm:t>
        <a:bodyPr/>
        <a:lstStyle/>
        <a:p>
          <a:endParaRPr lang="en-US" sz="2000"/>
        </a:p>
      </dgm:t>
    </dgm:pt>
    <dgm:pt modelId="{8098E813-05DF-4E32-9E15-83C8D2A5A7E3}" type="pres">
      <dgm:prSet presAssocID="{0EC37C25-75CE-4A91-9318-54B8A29FC795}" presName="diagram" presStyleCnt="0">
        <dgm:presLayoutVars>
          <dgm:dir/>
          <dgm:resizeHandles val="exact"/>
        </dgm:presLayoutVars>
      </dgm:prSet>
      <dgm:spPr/>
      <dgm:t>
        <a:bodyPr/>
        <a:lstStyle/>
        <a:p>
          <a:endParaRPr lang="en-IN"/>
        </a:p>
      </dgm:t>
    </dgm:pt>
    <dgm:pt modelId="{029DD2FF-2BEF-41DC-A2D8-B99C878D587B}" type="pres">
      <dgm:prSet presAssocID="{32A3E315-A402-4B63-892C-99FB56739718}" presName="node" presStyleLbl="node1" presStyleIdx="0" presStyleCnt="5">
        <dgm:presLayoutVars>
          <dgm:bulletEnabled val="1"/>
        </dgm:presLayoutVars>
      </dgm:prSet>
      <dgm:spPr/>
      <dgm:t>
        <a:bodyPr/>
        <a:lstStyle/>
        <a:p>
          <a:endParaRPr lang="en-IN"/>
        </a:p>
      </dgm:t>
    </dgm:pt>
    <dgm:pt modelId="{C18CA3D8-696B-4517-9DDF-AB035B3BC1F7}" type="pres">
      <dgm:prSet presAssocID="{0D1536B5-31EE-41D9-BC6D-0E404803522A}" presName="sibTrans" presStyleCnt="0"/>
      <dgm:spPr/>
    </dgm:pt>
    <dgm:pt modelId="{23D26B3E-06A8-4780-B0FB-CD31D607D84D}" type="pres">
      <dgm:prSet presAssocID="{CC121AF8-2EF8-4946-A641-F5BC3165E703}" presName="node" presStyleLbl="node1" presStyleIdx="1" presStyleCnt="5">
        <dgm:presLayoutVars>
          <dgm:bulletEnabled val="1"/>
        </dgm:presLayoutVars>
      </dgm:prSet>
      <dgm:spPr/>
      <dgm:t>
        <a:bodyPr/>
        <a:lstStyle/>
        <a:p>
          <a:endParaRPr lang="en-IN"/>
        </a:p>
      </dgm:t>
    </dgm:pt>
    <dgm:pt modelId="{31AAE690-3F66-4208-91A9-4866715B7326}" type="pres">
      <dgm:prSet presAssocID="{0E8E62AC-8382-4AB5-A722-EEAB30B1AC61}" presName="sibTrans" presStyleCnt="0"/>
      <dgm:spPr/>
    </dgm:pt>
    <dgm:pt modelId="{6F07BE51-C8C7-4C39-A430-8AEFD244D9B5}" type="pres">
      <dgm:prSet presAssocID="{D1A31083-0060-4544-9D04-790D177C28BE}" presName="node" presStyleLbl="node1" presStyleIdx="2" presStyleCnt="5">
        <dgm:presLayoutVars>
          <dgm:bulletEnabled val="1"/>
        </dgm:presLayoutVars>
      </dgm:prSet>
      <dgm:spPr/>
      <dgm:t>
        <a:bodyPr/>
        <a:lstStyle/>
        <a:p>
          <a:endParaRPr lang="en-IN"/>
        </a:p>
      </dgm:t>
    </dgm:pt>
    <dgm:pt modelId="{AC851CB2-EB60-4B4D-A2FB-C513FE5FF21C}" type="pres">
      <dgm:prSet presAssocID="{FBB168AC-6D62-4975-9086-C181FC0E9E41}" presName="sibTrans" presStyleCnt="0"/>
      <dgm:spPr/>
    </dgm:pt>
    <dgm:pt modelId="{F9F3D522-2E23-44B9-ACCA-F673DC8FE875}" type="pres">
      <dgm:prSet presAssocID="{1111B3EB-3AC4-4DFA-9AAF-9C2212868FB2}" presName="node" presStyleLbl="node1" presStyleIdx="3" presStyleCnt="5">
        <dgm:presLayoutVars>
          <dgm:bulletEnabled val="1"/>
        </dgm:presLayoutVars>
      </dgm:prSet>
      <dgm:spPr/>
      <dgm:t>
        <a:bodyPr/>
        <a:lstStyle/>
        <a:p>
          <a:endParaRPr lang="en-IN"/>
        </a:p>
      </dgm:t>
    </dgm:pt>
    <dgm:pt modelId="{64D1FB0C-6660-46FE-8CC7-BD6447E74478}" type="pres">
      <dgm:prSet presAssocID="{CAF517DE-B7BB-48FF-BAE2-8C925D6F6605}" presName="sibTrans" presStyleCnt="0"/>
      <dgm:spPr/>
    </dgm:pt>
    <dgm:pt modelId="{7704103F-5105-4BD2-A1CF-6E1A6EB7BCA0}" type="pres">
      <dgm:prSet presAssocID="{99384B18-A6AF-439F-81F0-D268363B05A2}" presName="node" presStyleLbl="node1" presStyleIdx="4" presStyleCnt="5">
        <dgm:presLayoutVars>
          <dgm:bulletEnabled val="1"/>
        </dgm:presLayoutVars>
      </dgm:prSet>
      <dgm:spPr/>
      <dgm:t>
        <a:bodyPr/>
        <a:lstStyle/>
        <a:p>
          <a:endParaRPr lang="en-IN"/>
        </a:p>
      </dgm:t>
    </dgm:pt>
  </dgm:ptLst>
  <dgm:cxnLst>
    <dgm:cxn modelId="{925F2722-2ACB-4E25-8E2A-4117C59FFEF8}" srcId="{0EC37C25-75CE-4A91-9318-54B8A29FC795}" destId="{1111B3EB-3AC4-4DFA-9AAF-9C2212868FB2}" srcOrd="3" destOrd="0" parTransId="{0E3735EA-E7DB-4C7C-8C1C-54946B3C34CC}" sibTransId="{CAF517DE-B7BB-48FF-BAE2-8C925D6F6605}"/>
    <dgm:cxn modelId="{EC257F7B-8303-44DD-9490-8EED72091C9F}" type="presOf" srcId="{CC121AF8-2EF8-4946-A641-F5BC3165E703}" destId="{23D26B3E-06A8-4780-B0FB-CD31D607D84D}" srcOrd="0" destOrd="0" presId="urn:microsoft.com/office/officeart/2005/8/layout/default#2"/>
    <dgm:cxn modelId="{86FEB2B7-3B21-4E71-ADDC-94B5E844C0A4}" type="presOf" srcId="{99384B18-A6AF-439F-81F0-D268363B05A2}" destId="{7704103F-5105-4BD2-A1CF-6E1A6EB7BCA0}" srcOrd="0" destOrd="0" presId="urn:microsoft.com/office/officeart/2005/8/layout/default#2"/>
    <dgm:cxn modelId="{C2349E03-D3E8-4165-85E2-36709F3C3222}" type="presOf" srcId="{1111B3EB-3AC4-4DFA-9AAF-9C2212868FB2}" destId="{F9F3D522-2E23-44B9-ACCA-F673DC8FE875}" srcOrd="0" destOrd="0" presId="urn:microsoft.com/office/officeart/2005/8/layout/default#2"/>
    <dgm:cxn modelId="{4626505F-E326-4F1F-881C-76CBB974EF75}" type="presOf" srcId="{0EC37C25-75CE-4A91-9318-54B8A29FC795}" destId="{8098E813-05DF-4E32-9E15-83C8D2A5A7E3}" srcOrd="0" destOrd="0" presId="urn:microsoft.com/office/officeart/2005/8/layout/default#2"/>
    <dgm:cxn modelId="{D5A1A5EE-F2CD-46C6-92CA-463F8161B1CD}" srcId="{0EC37C25-75CE-4A91-9318-54B8A29FC795}" destId="{99384B18-A6AF-439F-81F0-D268363B05A2}" srcOrd="4" destOrd="0" parTransId="{1125D5B3-273A-48A2-8A52-9B33781A594A}" sibTransId="{9FB94F2A-1D4B-4FF9-BD70-715B949FB6F2}"/>
    <dgm:cxn modelId="{4BC3DCFB-5617-4A5A-9B67-09D4B956F46E}" srcId="{0EC37C25-75CE-4A91-9318-54B8A29FC795}" destId="{CC121AF8-2EF8-4946-A641-F5BC3165E703}" srcOrd="1" destOrd="0" parTransId="{942C3596-4CBF-41C3-A54C-BBC35C63B98E}" sibTransId="{0E8E62AC-8382-4AB5-A722-EEAB30B1AC61}"/>
    <dgm:cxn modelId="{6A3D2F54-1DEE-4558-9FC5-2549E8E152D0}" type="presOf" srcId="{D1A31083-0060-4544-9D04-790D177C28BE}" destId="{6F07BE51-C8C7-4C39-A430-8AEFD244D9B5}" srcOrd="0" destOrd="0" presId="urn:microsoft.com/office/officeart/2005/8/layout/default#2"/>
    <dgm:cxn modelId="{78CA6F1E-083D-4408-945F-02B24B615FCB}" srcId="{0EC37C25-75CE-4A91-9318-54B8A29FC795}" destId="{D1A31083-0060-4544-9D04-790D177C28BE}" srcOrd="2" destOrd="0" parTransId="{504EA609-D5C7-4A70-B33F-1145311EAEF0}" sibTransId="{FBB168AC-6D62-4975-9086-C181FC0E9E41}"/>
    <dgm:cxn modelId="{64241672-01D3-44F1-AAF2-160CECCD82F2}" type="presOf" srcId="{32A3E315-A402-4B63-892C-99FB56739718}" destId="{029DD2FF-2BEF-41DC-A2D8-B99C878D587B}" srcOrd="0" destOrd="0" presId="urn:microsoft.com/office/officeart/2005/8/layout/default#2"/>
    <dgm:cxn modelId="{F1B90FC2-2ABB-46C6-9087-7978BCE1D4B3}" srcId="{0EC37C25-75CE-4A91-9318-54B8A29FC795}" destId="{32A3E315-A402-4B63-892C-99FB56739718}" srcOrd="0" destOrd="0" parTransId="{A72B4985-6D44-4415-BB00-7430EBDC605C}" sibTransId="{0D1536B5-31EE-41D9-BC6D-0E404803522A}"/>
    <dgm:cxn modelId="{458F94BE-3486-4055-A3EB-34FE1D97431F}" type="presParOf" srcId="{8098E813-05DF-4E32-9E15-83C8D2A5A7E3}" destId="{029DD2FF-2BEF-41DC-A2D8-B99C878D587B}" srcOrd="0" destOrd="0" presId="urn:microsoft.com/office/officeart/2005/8/layout/default#2"/>
    <dgm:cxn modelId="{E02305BA-BB94-49F7-BCC5-2B13DC3353F8}" type="presParOf" srcId="{8098E813-05DF-4E32-9E15-83C8D2A5A7E3}" destId="{C18CA3D8-696B-4517-9DDF-AB035B3BC1F7}" srcOrd="1" destOrd="0" presId="urn:microsoft.com/office/officeart/2005/8/layout/default#2"/>
    <dgm:cxn modelId="{9C5D2BDA-6DD2-4A10-BA64-771AA2B60DE8}" type="presParOf" srcId="{8098E813-05DF-4E32-9E15-83C8D2A5A7E3}" destId="{23D26B3E-06A8-4780-B0FB-CD31D607D84D}" srcOrd="2" destOrd="0" presId="urn:microsoft.com/office/officeart/2005/8/layout/default#2"/>
    <dgm:cxn modelId="{5D95F0EC-CA08-43DE-B04B-131EDC7057D0}" type="presParOf" srcId="{8098E813-05DF-4E32-9E15-83C8D2A5A7E3}" destId="{31AAE690-3F66-4208-91A9-4866715B7326}" srcOrd="3" destOrd="0" presId="urn:microsoft.com/office/officeart/2005/8/layout/default#2"/>
    <dgm:cxn modelId="{038E2189-E141-4F9C-A8A6-03A8E7CDA1BB}" type="presParOf" srcId="{8098E813-05DF-4E32-9E15-83C8D2A5A7E3}" destId="{6F07BE51-C8C7-4C39-A430-8AEFD244D9B5}" srcOrd="4" destOrd="0" presId="urn:microsoft.com/office/officeart/2005/8/layout/default#2"/>
    <dgm:cxn modelId="{3E833900-CB33-4C63-B37A-E7002EA6658F}" type="presParOf" srcId="{8098E813-05DF-4E32-9E15-83C8D2A5A7E3}" destId="{AC851CB2-EB60-4B4D-A2FB-C513FE5FF21C}" srcOrd="5" destOrd="0" presId="urn:microsoft.com/office/officeart/2005/8/layout/default#2"/>
    <dgm:cxn modelId="{46EC8D3C-0CCE-4AB7-8EE9-137E071E1223}" type="presParOf" srcId="{8098E813-05DF-4E32-9E15-83C8D2A5A7E3}" destId="{F9F3D522-2E23-44B9-ACCA-F673DC8FE875}" srcOrd="6" destOrd="0" presId="urn:microsoft.com/office/officeart/2005/8/layout/default#2"/>
    <dgm:cxn modelId="{5394D3D7-E027-4700-891C-966AFA5DA160}" type="presParOf" srcId="{8098E813-05DF-4E32-9E15-83C8D2A5A7E3}" destId="{64D1FB0C-6660-46FE-8CC7-BD6447E74478}" srcOrd="7" destOrd="0" presId="urn:microsoft.com/office/officeart/2005/8/layout/default#2"/>
    <dgm:cxn modelId="{0BBA4026-9216-42D3-952C-F7C63304441C}" type="presParOf" srcId="{8098E813-05DF-4E32-9E15-83C8D2A5A7E3}" destId="{7704103F-5105-4BD2-A1CF-6E1A6EB7BCA0}" srcOrd="8" destOrd="0" presId="urn:microsoft.com/office/officeart/2005/8/layout/defaul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CB19F2-C83D-4A6D-96D4-306363900A47}"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n-US"/>
        </a:p>
      </dgm:t>
    </dgm:pt>
    <dgm:pt modelId="{F5605834-E267-415F-8BC5-66A1DB8E5DC7}">
      <dgm:prSet custT="1"/>
      <dgm:spPr/>
      <dgm:t>
        <a:bodyPr/>
        <a:lstStyle/>
        <a:p>
          <a:pPr rtl="0"/>
          <a:r>
            <a:rPr lang="en-IN" sz="1900" dirty="0"/>
            <a:t>In the new era, what is now being known as the ‘new normal’, this rule does not apply. A look around the world tells us that low and near-zero interest rate and free flow of money through quantitative easing has failed to induce growth. </a:t>
          </a:r>
          <a:endParaRPr lang="en-US" sz="1900" dirty="0"/>
        </a:p>
      </dgm:t>
    </dgm:pt>
    <dgm:pt modelId="{290D2A84-D397-47E9-9075-F3D276ACA572}" type="parTrans" cxnId="{07D710CA-8947-4D6B-95D6-0D3ED36EA565}">
      <dgm:prSet/>
      <dgm:spPr/>
      <dgm:t>
        <a:bodyPr/>
        <a:lstStyle/>
        <a:p>
          <a:endParaRPr lang="en-US"/>
        </a:p>
      </dgm:t>
    </dgm:pt>
    <dgm:pt modelId="{54F2051C-EEBD-4FE5-83A3-544A2B53DA2A}" type="sibTrans" cxnId="{07D710CA-8947-4D6B-95D6-0D3ED36EA565}">
      <dgm:prSet/>
      <dgm:spPr/>
      <dgm:t>
        <a:bodyPr/>
        <a:lstStyle/>
        <a:p>
          <a:endParaRPr lang="en-US"/>
        </a:p>
      </dgm:t>
    </dgm:pt>
    <dgm:pt modelId="{969C6F5F-D469-439B-81F7-4CE19461541E}">
      <dgm:prSet custT="1"/>
      <dgm:spPr/>
      <dgm:t>
        <a:bodyPr/>
        <a:lstStyle/>
        <a:p>
          <a:pPr rtl="0"/>
          <a:r>
            <a:rPr lang="en-IN" sz="1900" dirty="0"/>
            <a:t>Many countries negative interest rates, but even then there are no consumers at the stores. Not only consumers, even corporate houses are unwilling to add new capacities, despite almost zero interest rates. </a:t>
          </a:r>
          <a:endParaRPr lang="en-US" sz="1900" dirty="0"/>
        </a:p>
      </dgm:t>
    </dgm:pt>
    <dgm:pt modelId="{5F6DAAEB-C911-4CB8-A24D-7249173F6280}" type="parTrans" cxnId="{E5B3B416-9E8D-4FD5-ADA4-6F0EEAF031A0}">
      <dgm:prSet/>
      <dgm:spPr/>
      <dgm:t>
        <a:bodyPr/>
        <a:lstStyle/>
        <a:p>
          <a:endParaRPr lang="en-US"/>
        </a:p>
      </dgm:t>
    </dgm:pt>
    <dgm:pt modelId="{318EAC08-D11D-4B1F-AEC5-E0350D5B0333}" type="sibTrans" cxnId="{E5B3B416-9E8D-4FD5-ADA4-6F0EEAF031A0}">
      <dgm:prSet/>
      <dgm:spPr/>
      <dgm:t>
        <a:bodyPr/>
        <a:lstStyle/>
        <a:p>
          <a:endParaRPr lang="en-US"/>
        </a:p>
      </dgm:t>
    </dgm:pt>
    <dgm:pt modelId="{26E33913-09C6-4D0A-AA08-2BB90148712D}">
      <dgm:prSet custT="1"/>
      <dgm:spPr/>
      <dgm:t>
        <a:bodyPr/>
        <a:lstStyle/>
        <a:p>
          <a:pPr rtl="0"/>
          <a:r>
            <a:rPr lang="en-IN" sz="1900" dirty="0"/>
            <a:t>Growth will now have to happen before credit growth. Unless banks get the confidence to lend, there is no way the economy will get the benefit of low interest rates, if at all.</a:t>
          </a:r>
          <a:endParaRPr lang="en-US" sz="1900" dirty="0"/>
        </a:p>
      </dgm:t>
    </dgm:pt>
    <dgm:pt modelId="{A77AEE65-55A6-4C0F-A2F6-1BA66B788AD6}" type="parTrans" cxnId="{D3FA4394-A7EB-4DD7-B24F-2A33436F0288}">
      <dgm:prSet/>
      <dgm:spPr/>
      <dgm:t>
        <a:bodyPr/>
        <a:lstStyle/>
        <a:p>
          <a:endParaRPr lang="en-US"/>
        </a:p>
      </dgm:t>
    </dgm:pt>
    <dgm:pt modelId="{EFC83A92-F13E-4CF5-A18F-A74DB57702B3}" type="sibTrans" cxnId="{D3FA4394-A7EB-4DD7-B24F-2A33436F0288}">
      <dgm:prSet/>
      <dgm:spPr/>
      <dgm:t>
        <a:bodyPr/>
        <a:lstStyle/>
        <a:p>
          <a:endParaRPr lang="en-US"/>
        </a:p>
      </dgm:t>
    </dgm:pt>
    <dgm:pt modelId="{DD825062-F67E-4ADA-8D66-77AC69879C70}">
      <dgm:prSet custT="1"/>
      <dgm:spPr/>
      <dgm:t>
        <a:bodyPr/>
        <a:lstStyle/>
        <a:p>
          <a:pPr rtl="0"/>
          <a:r>
            <a:rPr lang="en-IN" sz="1900" dirty="0"/>
            <a:t>Liquidity trap – lower interest rates didn’t boost spending. Growth remained negative or weak</a:t>
          </a:r>
          <a:endParaRPr lang="en-US" sz="1900" dirty="0"/>
        </a:p>
      </dgm:t>
    </dgm:pt>
    <dgm:pt modelId="{04777865-01F2-493A-B5A6-D6FC5173DA3F}" type="parTrans" cxnId="{2FBD845E-BB79-44EF-B84A-B0A0B595A0F4}">
      <dgm:prSet/>
      <dgm:spPr/>
      <dgm:t>
        <a:bodyPr/>
        <a:lstStyle/>
        <a:p>
          <a:endParaRPr lang="en-US"/>
        </a:p>
      </dgm:t>
    </dgm:pt>
    <dgm:pt modelId="{B066C849-7352-4DC1-B7AD-958519895263}" type="sibTrans" cxnId="{2FBD845E-BB79-44EF-B84A-B0A0B595A0F4}">
      <dgm:prSet/>
      <dgm:spPr/>
      <dgm:t>
        <a:bodyPr/>
        <a:lstStyle/>
        <a:p>
          <a:endParaRPr lang="en-US"/>
        </a:p>
      </dgm:t>
    </dgm:pt>
    <dgm:pt modelId="{55F7B121-7050-46AC-AA21-B4516406B637}" type="pres">
      <dgm:prSet presAssocID="{C3CB19F2-C83D-4A6D-96D4-306363900A47}" presName="linear" presStyleCnt="0">
        <dgm:presLayoutVars>
          <dgm:dir/>
          <dgm:animLvl val="lvl"/>
          <dgm:resizeHandles val="exact"/>
        </dgm:presLayoutVars>
      </dgm:prSet>
      <dgm:spPr/>
      <dgm:t>
        <a:bodyPr/>
        <a:lstStyle/>
        <a:p>
          <a:endParaRPr lang="en-IN"/>
        </a:p>
      </dgm:t>
    </dgm:pt>
    <dgm:pt modelId="{74AC9FD6-BF77-4F2E-95F8-03A46DDE7676}" type="pres">
      <dgm:prSet presAssocID="{F5605834-E267-415F-8BC5-66A1DB8E5DC7}" presName="parentLin" presStyleCnt="0"/>
      <dgm:spPr/>
    </dgm:pt>
    <dgm:pt modelId="{044E3B02-E303-4AED-A311-83EAED1C58D5}" type="pres">
      <dgm:prSet presAssocID="{F5605834-E267-415F-8BC5-66A1DB8E5DC7}" presName="parentLeftMargin" presStyleLbl="node1" presStyleIdx="0" presStyleCnt="4"/>
      <dgm:spPr/>
      <dgm:t>
        <a:bodyPr/>
        <a:lstStyle/>
        <a:p>
          <a:endParaRPr lang="en-IN"/>
        </a:p>
      </dgm:t>
    </dgm:pt>
    <dgm:pt modelId="{2D839EB7-51E1-4E60-9ACB-4222E3B99B61}" type="pres">
      <dgm:prSet presAssocID="{F5605834-E267-415F-8BC5-66A1DB8E5DC7}" presName="parentText" presStyleLbl="node1" presStyleIdx="0" presStyleCnt="4" custScaleX="134985" custScaleY="130562">
        <dgm:presLayoutVars>
          <dgm:chMax val="0"/>
          <dgm:bulletEnabled val="1"/>
        </dgm:presLayoutVars>
      </dgm:prSet>
      <dgm:spPr/>
      <dgm:t>
        <a:bodyPr/>
        <a:lstStyle/>
        <a:p>
          <a:endParaRPr lang="en-IN"/>
        </a:p>
      </dgm:t>
    </dgm:pt>
    <dgm:pt modelId="{9617E474-FF82-4234-9830-2E6BB18EF0A1}" type="pres">
      <dgm:prSet presAssocID="{F5605834-E267-415F-8BC5-66A1DB8E5DC7}" presName="negativeSpace" presStyleCnt="0"/>
      <dgm:spPr/>
    </dgm:pt>
    <dgm:pt modelId="{07DF37A9-562A-436E-B87A-14C34AA4CD64}" type="pres">
      <dgm:prSet presAssocID="{F5605834-E267-415F-8BC5-66A1DB8E5DC7}" presName="childText" presStyleLbl="conFgAcc1" presStyleIdx="0" presStyleCnt="4">
        <dgm:presLayoutVars>
          <dgm:bulletEnabled val="1"/>
        </dgm:presLayoutVars>
      </dgm:prSet>
      <dgm:spPr/>
    </dgm:pt>
    <dgm:pt modelId="{C5E91EFF-DA26-4656-A98D-76A7BD112970}" type="pres">
      <dgm:prSet presAssocID="{54F2051C-EEBD-4FE5-83A3-544A2B53DA2A}" presName="spaceBetweenRectangles" presStyleCnt="0"/>
      <dgm:spPr/>
    </dgm:pt>
    <dgm:pt modelId="{ABC995D9-76F8-424E-950D-0973098C41CF}" type="pres">
      <dgm:prSet presAssocID="{969C6F5F-D469-439B-81F7-4CE19461541E}" presName="parentLin" presStyleCnt="0"/>
      <dgm:spPr/>
    </dgm:pt>
    <dgm:pt modelId="{0084C7FC-C44A-4C94-A7B0-5D4A18F44D3C}" type="pres">
      <dgm:prSet presAssocID="{969C6F5F-D469-439B-81F7-4CE19461541E}" presName="parentLeftMargin" presStyleLbl="node1" presStyleIdx="0" presStyleCnt="4"/>
      <dgm:spPr/>
      <dgm:t>
        <a:bodyPr/>
        <a:lstStyle/>
        <a:p>
          <a:endParaRPr lang="en-IN"/>
        </a:p>
      </dgm:t>
    </dgm:pt>
    <dgm:pt modelId="{9229EA05-BC46-4058-AEF1-9B2892043185}" type="pres">
      <dgm:prSet presAssocID="{969C6F5F-D469-439B-81F7-4CE19461541E}" presName="parentText" presStyleLbl="node1" presStyleIdx="1" presStyleCnt="4" custScaleX="134985" custScaleY="130562">
        <dgm:presLayoutVars>
          <dgm:chMax val="0"/>
          <dgm:bulletEnabled val="1"/>
        </dgm:presLayoutVars>
      </dgm:prSet>
      <dgm:spPr/>
      <dgm:t>
        <a:bodyPr/>
        <a:lstStyle/>
        <a:p>
          <a:endParaRPr lang="en-IN"/>
        </a:p>
      </dgm:t>
    </dgm:pt>
    <dgm:pt modelId="{F956C57A-612A-480D-A0E0-3B7002A3D878}" type="pres">
      <dgm:prSet presAssocID="{969C6F5F-D469-439B-81F7-4CE19461541E}" presName="negativeSpace" presStyleCnt="0"/>
      <dgm:spPr/>
    </dgm:pt>
    <dgm:pt modelId="{3C29AB56-D4F9-4DF5-BADF-569E52ACA411}" type="pres">
      <dgm:prSet presAssocID="{969C6F5F-D469-439B-81F7-4CE19461541E}" presName="childText" presStyleLbl="conFgAcc1" presStyleIdx="1" presStyleCnt="4">
        <dgm:presLayoutVars>
          <dgm:bulletEnabled val="1"/>
        </dgm:presLayoutVars>
      </dgm:prSet>
      <dgm:spPr/>
    </dgm:pt>
    <dgm:pt modelId="{A51FB6E7-4935-4927-A12F-C1DC8ECD4B64}" type="pres">
      <dgm:prSet presAssocID="{318EAC08-D11D-4B1F-AEC5-E0350D5B0333}" presName="spaceBetweenRectangles" presStyleCnt="0"/>
      <dgm:spPr/>
    </dgm:pt>
    <dgm:pt modelId="{B7F8C41C-624E-4BD1-9F45-38BF2E3EDEAF}" type="pres">
      <dgm:prSet presAssocID="{26E33913-09C6-4D0A-AA08-2BB90148712D}" presName="parentLin" presStyleCnt="0"/>
      <dgm:spPr/>
    </dgm:pt>
    <dgm:pt modelId="{7129A82F-DBBF-4B96-A37A-F6BCED0EBF42}" type="pres">
      <dgm:prSet presAssocID="{26E33913-09C6-4D0A-AA08-2BB90148712D}" presName="parentLeftMargin" presStyleLbl="node1" presStyleIdx="1" presStyleCnt="4"/>
      <dgm:spPr/>
      <dgm:t>
        <a:bodyPr/>
        <a:lstStyle/>
        <a:p>
          <a:endParaRPr lang="en-IN"/>
        </a:p>
      </dgm:t>
    </dgm:pt>
    <dgm:pt modelId="{0CE0F413-4CF1-4F2D-BEDC-C18A08B11DDF}" type="pres">
      <dgm:prSet presAssocID="{26E33913-09C6-4D0A-AA08-2BB90148712D}" presName="parentText" presStyleLbl="node1" presStyleIdx="2" presStyleCnt="4" custScaleX="134985" custScaleY="130562">
        <dgm:presLayoutVars>
          <dgm:chMax val="0"/>
          <dgm:bulletEnabled val="1"/>
        </dgm:presLayoutVars>
      </dgm:prSet>
      <dgm:spPr/>
      <dgm:t>
        <a:bodyPr/>
        <a:lstStyle/>
        <a:p>
          <a:endParaRPr lang="en-IN"/>
        </a:p>
      </dgm:t>
    </dgm:pt>
    <dgm:pt modelId="{59403099-C609-4C02-B19C-F110DEF08020}" type="pres">
      <dgm:prSet presAssocID="{26E33913-09C6-4D0A-AA08-2BB90148712D}" presName="negativeSpace" presStyleCnt="0"/>
      <dgm:spPr/>
    </dgm:pt>
    <dgm:pt modelId="{0E1614EC-3D73-45DF-8D46-9D0027EB3506}" type="pres">
      <dgm:prSet presAssocID="{26E33913-09C6-4D0A-AA08-2BB90148712D}" presName="childText" presStyleLbl="conFgAcc1" presStyleIdx="2" presStyleCnt="4">
        <dgm:presLayoutVars>
          <dgm:bulletEnabled val="1"/>
        </dgm:presLayoutVars>
      </dgm:prSet>
      <dgm:spPr/>
    </dgm:pt>
    <dgm:pt modelId="{94D42F9A-51CE-4E05-B4A9-35106ECA42E2}" type="pres">
      <dgm:prSet presAssocID="{EFC83A92-F13E-4CF5-A18F-A74DB57702B3}" presName="spaceBetweenRectangles" presStyleCnt="0"/>
      <dgm:spPr/>
    </dgm:pt>
    <dgm:pt modelId="{A090FE78-56F2-4897-BF8D-E7975ED72E3D}" type="pres">
      <dgm:prSet presAssocID="{DD825062-F67E-4ADA-8D66-77AC69879C70}" presName="parentLin" presStyleCnt="0"/>
      <dgm:spPr/>
    </dgm:pt>
    <dgm:pt modelId="{D7D09CFD-4EC9-4BC9-8877-44FB8DA2E377}" type="pres">
      <dgm:prSet presAssocID="{DD825062-F67E-4ADA-8D66-77AC69879C70}" presName="parentLeftMargin" presStyleLbl="node1" presStyleIdx="2" presStyleCnt="4"/>
      <dgm:spPr/>
      <dgm:t>
        <a:bodyPr/>
        <a:lstStyle/>
        <a:p>
          <a:endParaRPr lang="en-IN"/>
        </a:p>
      </dgm:t>
    </dgm:pt>
    <dgm:pt modelId="{A562CCBC-C9BC-4C9B-9889-7A39C918049A}" type="pres">
      <dgm:prSet presAssocID="{DD825062-F67E-4ADA-8D66-77AC69879C70}" presName="parentText" presStyleLbl="node1" presStyleIdx="3" presStyleCnt="4" custScaleX="134985" custScaleY="130562">
        <dgm:presLayoutVars>
          <dgm:chMax val="0"/>
          <dgm:bulletEnabled val="1"/>
        </dgm:presLayoutVars>
      </dgm:prSet>
      <dgm:spPr/>
      <dgm:t>
        <a:bodyPr/>
        <a:lstStyle/>
        <a:p>
          <a:endParaRPr lang="en-IN"/>
        </a:p>
      </dgm:t>
    </dgm:pt>
    <dgm:pt modelId="{8055AE8F-D912-48BC-A9DD-A92F7D3CCF07}" type="pres">
      <dgm:prSet presAssocID="{DD825062-F67E-4ADA-8D66-77AC69879C70}" presName="negativeSpace" presStyleCnt="0"/>
      <dgm:spPr/>
    </dgm:pt>
    <dgm:pt modelId="{54D0CA3D-A283-4AFF-A1B6-B7B84195A3AD}" type="pres">
      <dgm:prSet presAssocID="{DD825062-F67E-4ADA-8D66-77AC69879C70}" presName="childText" presStyleLbl="conFgAcc1" presStyleIdx="3" presStyleCnt="4">
        <dgm:presLayoutVars>
          <dgm:bulletEnabled val="1"/>
        </dgm:presLayoutVars>
      </dgm:prSet>
      <dgm:spPr/>
    </dgm:pt>
  </dgm:ptLst>
  <dgm:cxnLst>
    <dgm:cxn modelId="{D3FA4394-A7EB-4DD7-B24F-2A33436F0288}" srcId="{C3CB19F2-C83D-4A6D-96D4-306363900A47}" destId="{26E33913-09C6-4D0A-AA08-2BB90148712D}" srcOrd="2" destOrd="0" parTransId="{A77AEE65-55A6-4C0F-A2F6-1BA66B788AD6}" sibTransId="{EFC83A92-F13E-4CF5-A18F-A74DB57702B3}"/>
    <dgm:cxn modelId="{9335B658-A9B7-4C75-9FCD-C55EE4B76751}" type="presOf" srcId="{DD825062-F67E-4ADA-8D66-77AC69879C70}" destId="{D7D09CFD-4EC9-4BC9-8877-44FB8DA2E377}" srcOrd="0" destOrd="0" presId="urn:microsoft.com/office/officeart/2005/8/layout/list1"/>
    <dgm:cxn modelId="{437F83A3-3FA3-4CD1-9202-031039009168}" type="presOf" srcId="{F5605834-E267-415F-8BC5-66A1DB8E5DC7}" destId="{044E3B02-E303-4AED-A311-83EAED1C58D5}" srcOrd="0" destOrd="0" presId="urn:microsoft.com/office/officeart/2005/8/layout/list1"/>
    <dgm:cxn modelId="{2FBD845E-BB79-44EF-B84A-B0A0B595A0F4}" srcId="{C3CB19F2-C83D-4A6D-96D4-306363900A47}" destId="{DD825062-F67E-4ADA-8D66-77AC69879C70}" srcOrd="3" destOrd="0" parTransId="{04777865-01F2-493A-B5A6-D6FC5173DA3F}" sibTransId="{B066C849-7352-4DC1-B7AD-958519895263}"/>
    <dgm:cxn modelId="{4AF5C03E-0B93-4BE0-AA5F-5A00E72AEED2}" type="presOf" srcId="{C3CB19F2-C83D-4A6D-96D4-306363900A47}" destId="{55F7B121-7050-46AC-AA21-B4516406B637}" srcOrd="0" destOrd="0" presId="urn:microsoft.com/office/officeart/2005/8/layout/list1"/>
    <dgm:cxn modelId="{58F9101D-B828-4808-8876-D036A14A7A90}" type="presOf" srcId="{DD825062-F67E-4ADA-8D66-77AC69879C70}" destId="{A562CCBC-C9BC-4C9B-9889-7A39C918049A}" srcOrd="1" destOrd="0" presId="urn:microsoft.com/office/officeart/2005/8/layout/list1"/>
    <dgm:cxn modelId="{D1B743AE-AD39-4F38-90AD-50153D050879}" type="presOf" srcId="{F5605834-E267-415F-8BC5-66A1DB8E5DC7}" destId="{2D839EB7-51E1-4E60-9ACB-4222E3B99B61}" srcOrd="1" destOrd="0" presId="urn:microsoft.com/office/officeart/2005/8/layout/list1"/>
    <dgm:cxn modelId="{BE045B52-AD07-4899-8B8A-3F8184614E53}" type="presOf" srcId="{969C6F5F-D469-439B-81F7-4CE19461541E}" destId="{9229EA05-BC46-4058-AEF1-9B2892043185}" srcOrd="1" destOrd="0" presId="urn:microsoft.com/office/officeart/2005/8/layout/list1"/>
    <dgm:cxn modelId="{07D710CA-8947-4D6B-95D6-0D3ED36EA565}" srcId="{C3CB19F2-C83D-4A6D-96D4-306363900A47}" destId="{F5605834-E267-415F-8BC5-66A1DB8E5DC7}" srcOrd="0" destOrd="0" parTransId="{290D2A84-D397-47E9-9075-F3D276ACA572}" sibTransId="{54F2051C-EEBD-4FE5-83A3-544A2B53DA2A}"/>
    <dgm:cxn modelId="{1F5C3817-C331-40E4-A770-D27C18370659}" type="presOf" srcId="{26E33913-09C6-4D0A-AA08-2BB90148712D}" destId="{0CE0F413-4CF1-4F2D-BEDC-C18A08B11DDF}" srcOrd="1" destOrd="0" presId="urn:microsoft.com/office/officeart/2005/8/layout/list1"/>
    <dgm:cxn modelId="{4BED13D0-3DA9-4D0A-833F-920495B91849}" type="presOf" srcId="{26E33913-09C6-4D0A-AA08-2BB90148712D}" destId="{7129A82F-DBBF-4B96-A37A-F6BCED0EBF42}" srcOrd="0" destOrd="0" presId="urn:microsoft.com/office/officeart/2005/8/layout/list1"/>
    <dgm:cxn modelId="{12897A8A-9086-41B7-8E17-4A5163562B8A}" type="presOf" srcId="{969C6F5F-D469-439B-81F7-4CE19461541E}" destId="{0084C7FC-C44A-4C94-A7B0-5D4A18F44D3C}" srcOrd="0" destOrd="0" presId="urn:microsoft.com/office/officeart/2005/8/layout/list1"/>
    <dgm:cxn modelId="{E5B3B416-9E8D-4FD5-ADA4-6F0EEAF031A0}" srcId="{C3CB19F2-C83D-4A6D-96D4-306363900A47}" destId="{969C6F5F-D469-439B-81F7-4CE19461541E}" srcOrd="1" destOrd="0" parTransId="{5F6DAAEB-C911-4CB8-A24D-7249173F6280}" sibTransId="{318EAC08-D11D-4B1F-AEC5-E0350D5B0333}"/>
    <dgm:cxn modelId="{881F32BD-1B6A-40B0-8848-35D623C5C57D}" type="presParOf" srcId="{55F7B121-7050-46AC-AA21-B4516406B637}" destId="{74AC9FD6-BF77-4F2E-95F8-03A46DDE7676}" srcOrd="0" destOrd="0" presId="urn:microsoft.com/office/officeart/2005/8/layout/list1"/>
    <dgm:cxn modelId="{8509F141-F18B-4C2C-AD2E-8E8641254508}" type="presParOf" srcId="{74AC9FD6-BF77-4F2E-95F8-03A46DDE7676}" destId="{044E3B02-E303-4AED-A311-83EAED1C58D5}" srcOrd="0" destOrd="0" presId="urn:microsoft.com/office/officeart/2005/8/layout/list1"/>
    <dgm:cxn modelId="{D40A4232-BAA3-4290-BE27-09C014EC53C9}" type="presParOf" srcId="{74AC9FD6-BF77-4F2E-95F8-03A46DDE7676}" destId="{2D839EB7-51E1-4E60-9ACB-4222E3B99B61}" srcOrd="1" destOrd="0" presId="urn:microsoft.com/office/officeart/2005/8/layout/list1"/>
    <dgm:cxn modelId="{4010B567-C4DA-4243-8F58-7A1F2C198A9A}" type="presParOf" srcId="{55F7B121-7050-46AC-AA21-B4516406B637}" destId="{9617E474-FF82-4234-9830-2E6BB18EF0A1}" srcOrd="1" destOrd="0" presId="urn:microsoft.com/office/officeart/2005/8/layout/list1"/>
    <dgm:cxn modelId="{0AD8608A-A5CC-46B0-BAA8-3C241DE6F281}" type="presParOf" srcId="{55F7B121-7050-46AC-AA21-B4516406B637}" destId="{07DF37A9-562A-436E-B87A-14C34AA4CD64}" srcOrd="2" destOrd="0" presId="urn:microsoft.com/office/officeart/2005/8/layout/list1"/>
    <dgm:cxn modelId="{25CF494D-18B3-4488-9664-F8371D952D46}" type="presParOf" srcId="{55F7B121-7050-46AC-AA21-B4516406B637}" destId="{C5E91EFF-DA26-4656-A98D-76A7BD112970}" srcOrd="3" destOrd="0" presId="urn:microsoft.com/office/officeart/2005/8/layout/list1"/>
    <dgm:cxn modelId="{685FEC8E-DAD6-4E7D-A475-7D4CC55F2BB2}" type="presParOf" srcId="{55F7B121-7050-46AC-AA21-B4516406B637}" destId="{ABC995D9-76F8-424E-950D-0973098C41CF}" srcOrd="4" destOrd="0" presId="urn:microsoft.com/office/officeart/2005/8/layout/list1"/>
    <dgm:cxn modelId="{612FBBEB-0A44-492B-9367-B79E9A21A316}" type="presParOf" srcId="{ABC995D9-76F8-424E-950D-0973098C41CF}" destId="{0084C7FC-C44A-4C94-A7B0-5D4A18F44D3C}" srcOrd="0" destOrd="0" presId="urn:microsoft.com/office/officeart/2005/8/layout/list1"/>
    <dgm:cxn modelId="{B9B7C2B3-63F9-4174-987A-8A9D693BF6E7}" type="presParOf" srcId="{ABC995D9-76F8-424E-950D-0973098C41CF}" destId="{9229EA05-BC46-4058-AEF1-9B2892043185}" srcOrd="1" destOrd="0" presId="urn:microsoft.com/office/officeart/2005/8/layout/list1"/>
    <dgm:cxn modelId="{A0E1B93D-B71F-4DFA-9D7B-5915EAFF4668}" type="presParOf" srcId="{55F7B121-7050-46AC-AA21-B4516406B637}" destId="{F956C57A-612A-480D-A0E0-3B7002A3D878}" srcOrd="5" destOrd="0" presId="urn:microsoft.com/office/officeart/2005/8/layout/list1"/>
    <dgm:cxn modelId="{FDE496D7-C60E-482B-A308-8E1FEF6AD723}" type="presParOf" srcId="{55F7B121-7050-46AC-AA21-B4516406B637}" destId="{3C29AB56-D4F9-4DF5-BADF-569E52ACA411}" srcOrd="6" destOrd="0" presId="urn:microsoft.com/office/officeart/2005/8/layout/list1"/>
    <dgm:cxn modelId="{BBA74727-AF59-4BEF-B4C7-601BDF3D2809}" type="presParOf" srcId="{55F7B121-7050-46AC-AA21-B4516406B637}" destId="{A51FB6E7-4935-4927-A12F-C1DC8ECD4B64}" srcOrd="7" destOrd="0" presId="urn:microsoft.com/office/officeart/2005/8/layout/list1"/>
    <dgm:cxn modelId="{2CAE12EB-A3D6-4F23-80CD-3BF772E0801D}" type="presParOf" srcId="{55F7B121-7050-46AC-AA21-B4516406B637}" destId="{B7F8C41C-624E-4BD1-9F45-38BF2E3EDEAF}" srcOrd="8" destOrd="0" presId="urn:microsoft.com/office/officeart/2005/8/layout/list1"/>
    <dgm:cxn modelId="{138506DE-A0E8-49C4-9EBC-689369B6A145}" type="presParOf" srcId="{B7F8C41C-624E-4BD1-9F45-38BF2E3EDEAF}" destId="{7129A82F-DBBF-4B96-A37A-F6BCED0EBF42}" srcOrd="0" destOrd="0" presId="urn:microsoft.com/office/officeart/2005/8/layout/list1"/>
    <dgm:cxn modelId="{DB54B62B-59E5-4413-8318-A6F5572B722D}" type="presParOf" srcId="{B7F8C41C-624E-4BD1-9F45-38BF2E3EDEAF}" destId="{0CE0F413-4CF1-4F2D-BEDC-C18A08B11DDF}" srcOrd="1" destOrd="0" presId="urn:microsoft.com/office/officeart/2005/8/layout/list1"/>
    <dgm:cxn modelId="{3C5D5E3D-C102-4E6E-B2BA-9BFAFB0ED82A}" type="presParOf" srcId="{55F7B121-7050-46AC-AA21-B4516406B637}" destId="{59403099-C609-4C02-B19C-F110DEF08020}" srcOrd="9" destOrd="0" presId="urn:microsoft.com/office/officeart/2005/8/layout/list1"/>
    <dgm:cxn modelId="{DB31EF61-C3AA-4B30-BCF6-4858A50199C9}" type="presParOf" srcId="{55F7B121-7050-46AC-AA21-B4516406B637}" destId="{0E1614EC-3D73-45DF-8D46-9D0027EB3506}" srcOrd="10" destOrd="0" presId="urn:microsoft.com/office/officeart/2005/8/layout/list1"/>
    <dgm:cxn modelId="{84AAE408-ACFC-4661-912B-CEE9ED8B7A21}" type="presParOf" srcId="{55F7B121-7050-46AC-AA21-B4516406B637}" destId="{94D42F9A-51CE-4E05-B4A9-35106ECA42E2}" srcOrd="11" destOrd="0" presId="urn:microsoft.com/office/officeart/2005/8/layout/list1"/>
    <dgm:cxn modelId="{5889055C-7357-4915-975F-B71358FF2255}" type="presParOf" srcId="{55F7B121-7050-46AC-AA21-B4516406B637}" destId="{A090FE78-56F2-4897-BF8D-E7975ED72E3D}" srcOrd="12" destOrd="0" presId="urn:microsoft.com/office/officeart/2005/8/layout/list1"/>
    <dgm:cxn modelId="{52000985-26AD-442B-B507-0C1402464B23}" type="presParOf" srcId="{A090FE78-56F2-4897-BF8D-E7975ED72E3D}" destId="{D7D09CFD-4EC9-4BC9-8877-44FB8DA2E377}" srcOrd="0" destOrd="0" presId="urn:microsoft.com/office/officeart/2005/8/layout/list1"/>
    <dgm:cxn modelId="{DEF67D42-99DA-4D62-BDF1-679EDC38FC6A}" type="presParOf" srcId="{A090FE78-56F2-4897-BF8D-E7975ED72E3D}" destId="{A562CCBC-C9BC-4C9B-9889-7A39C918049A}" srcOrd="1" destOrd="0" presId="urn:microsoft.com/office/officeart/2005/8/layout/list1"/>
    <dgm:cxn modelId="{B7047571-D260-49B4-A980-3C926121C7CF}" type="presParOf" srcId="{55F7B121-7050-46AC-AA21-B4516406B637}" destId="{8055AE8F-D912-48BC-A9DD-A92F7D3CCF07}" srcOrd="13" destOrd="0" presId="urn:microsoft.com/office/officeart/2005/8/layout/list1"/>
    <dgm:cxn modelId="{0E898FB7-FD67-4FC3-A620-D1F064E1B27B}" type="presParOf" srcId="{55F7B121-7050-46AC-AA21-B4516406B637}" destId="{54D0CA3D-A283-4AFF-A1B6-B7B84195A3AD}" srcOrd="14"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BD4440-D36F-4D40-A2F0-4FF9B5F283E9}"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n-US"/>
        </a:p>
      </dgm:t>
    </dgm:pt>
    <dgm:pt modelId="{847A921F-2B1F-4FA4-AF4C-D432A6CB0CDD}">
      <dgm:prSet custT="1"/>
      <dgm:spPr/>
      <dgm:t>
        <a:bodyPr/>
        <a:lstStyle/>
        <a:p>
          <a:pPr rtl="0"/>
          <a:r>
            <a:rPr lang="en-US" sz="2000" b="1" i="1" dirty="0"/>
            <a:t>1. </a:t>
          </a:r>
          <a:r>
            <a:rPr lang="en-IN" sz="2000" b="1" i="1" dirty="0"/>
            <a:t>Depends on Asset Mix</a:t>
          </a:r>
          <a:endParaRPr lang="en-US" sz="2000" b="1" i="1" dirty="0"/>
        </a:p>
      </dgm:t>
    </dgm:pt>
    <dgm:pt modelId="{0644E999-C5F4-4595-8928-AEEDFE457CAB}" type="sibTrans" cxnId="{E680E6DD-2714-4120-ADF1-BCE8A0BB8949}">
      <dgm:prSet/>
      <dgm:spPr/>
      <dgm:t>
        <a:bodyPr/>
        <a:lstStyle/>
        <a:p>
          <a:endParaRPr lang="en-US"/>
        </a:p>
      </dgm:t>
    </dgm:pt>
    <dgm:pt modelId="{E6ADE088-B879-4486-9471-CB998EDE99CC}" type="parTrans" cxnId="{E680E6DD-2714-4120-ADF1-BCE8A0BB8949}">
      <dgm:prSet/>
      <dgm:spPr/>
      <dgm:t>
        <a:bodyPr/>
        <a:lstStyle/>
        <a:p>
          <a:endParaRPr lang="en-US"/>
        </a:p>
      </dgm:t>
    </dgm:pt>
    <dgm:pt modelId="{6826E0BD-81E2-4DDB-828B-CD697CC5643B}">
      <dgm:prSet custT="1"/>
      <dgm:spPr/>
      <dgm:t>
        <a:bodyPr/>
        <a:lstStyle/>
        <a:p>
          <a:pPr rtl="0"/>
          <a:r>
            <a:rPr lang="en-IN" sz="2000" b="1" i="1" dirty="0"/>
            <a:t>2. Depends on Duration of assets</a:t>
          </a:r>
          <a:endParaRPr lang="en-US" sz="2000" b="1" i="1" dirty="0"/>
        </a:p>
      </dgm:t>
    </dgm:pt>
    <dgm:pt modelId="{C6FD2455-4E53-4556-8FCE-2057312585AB}" type="parTrans" cxnId="{F0267980-6FCE-478A-A05A-1E0B4AED449F}">
      <dgm:prSet/>
      <dgm:spPr/>
      <dgm:t>
        <a:bodyPr/>
        <a:lstStyle/>
        <a:p>
          <a:endParaRPr lang="en-US"/>
        </a:p>
      </dgm:t>
    </dgm:pt>
    <dgm:pt modelId="{16037B89-56AD-4D95-AB1D-F5D846B3AF3D}" type="sibTrans" cxnId="{F0267980-6FCE-478A-A05A-1E0B4AED449F}">
      <dgm:prSet/>
      <dgm:spPr/>
      <dgm:t>
        <a:bodyPr/>
        <a:lstStyle/>
        <a:p>
          <a:endParaRPr lang="en-US"/>
        </a:p>
      </dgm:t>
    </dgm:pt>
    <dgm:pt modelId="{28942FCF-596A-43A0-8873-1E695BEE7D58}">
      <dgm:prSet custT="1"/>
      <dgm:spPr/>
      <dgm:t>
        <a:bodyPr/>
        <a:lstStyle/>
        <a:p>
          <a:pPr rtl="0"/>
          <a:r>
            <a:rPr lang="en-IN" sz="2000" b="1" i="1" dirty="0"/>
            <a:t>3. Both 1 &amp; 2</a:t>
          </a:r>
          <a:endParaRPr lang="en-US" sz="2000" b="1" i="1" dirty="0"/>
        </a:p>
      </dgm:t>
    </dgm:pt>
    <dgm:pt modelId="{BA1CEBCE-1A16-4789-90EA-478081FB9B8C}" type="parTrans" cxnId="{EA25D61F-E177-4294-A5F4-313512440408}">
      <dgm:prSet/>
      <dgm:spPr/>
      <dgm:t>
        <a:bodyPr/>
        <a:lstStyle/>
        <a:p>
          <a:endParaRPr lang="en-US"/>
        </a:p>
      </dgm:t>
    </dgm:pt>
    <dgm:pt modelId="{34445CB7-8A01-4131-9382-08AED2551925}" type="sibTrans" cxnId="{EA25D61F-E177-4294-A5F4-313512440408}">
      <dgm:prSet/>
      <dgm:spPr/>
      <dgm:t>
        <a:bodyPr/>
        <a:lstStyle/>
        <a:p>
          <a:endParaRPr lang="en-US"/>
        </a:p>
      </dgm:t>
    </dgm:pt>
    <dgm:pt modelId="{798AF38F-AFAA-4A61-AADF-83D76C0F3691}" type="pres">
      <dgm:prSet presAssocID="{56BD4440-D36F-4D40-A2F0-4FF9B5F283E9}" presName="linear" presStyleCnt="0">
        <dgm:presLayoutVars>
          <dgm:dir/>
          <dgm:animLvl val="lvl"/>
          <dgm:resizeHandles val="exact"/>
        </dgm:presLayoutVars>
      </dgm:prSet>
      <dgm:spPr/>
      <dgm:t>
        <a:bodyPr/>
        <a:lstStyle/>
        <a:p>
          <a:endParaRPr lang="en-IN"/>
        </a:p>
      </dgm:t>
    </dgm:pt>
    <dgm:pt modelId="{A60C7C26-468C-4207-A50A-75138B33EB3A}" type="pres">
      <dgm:prSet presAssocID="{847A921F-2B1F-4FA4-AF4C-D432A6CB0CDD}" presName="parentLin" presStyleCnt="0"/>
      <dgm:spPr/>
    </dgm:pt>
    <dgm:pt modelId="{EEE7B1E2-2EDA-4487-A841-26232341B96D}" type="pres">
      <dgm:prSet presAssocID="{847A921F-2B1F-4FA4-AF4C-D432A6CB0CDD}" presName="parentLeftMargin" presStyleLbl="node1" presStyleIdx="0" presStyleCnt="3"/>
      <dgm:spPr/>
      <dgm:t>
        <a:bodyPr/>
        <a:lstStyle/>
        <a:p>
          <a:endParaRPr lang="en-IN"/>
        </a:p>
      </dgm:t>
    </dgm:pt>
    <dgm:pt modelId="{A72A6066-8A41-4800-94CC-E2C9D59E52F6}" type="pres">
      <dgm:prSet presAssocID="{847A921F-2B1F-4FA4-AF4C-D432A6CB0CDD}" presName="parentText" presStyleLbl="node1" presStyleIdx="0" presStyleCnt="3">
        <dgm:presLayoutVars>
          <dgm:chMax val="0"/>
          <dgm:bulletEnabled val="1"/>
        </dgm:presLayoutVars>
      </dgm:prSet>
      <dgm:spPr/>
      <dgm:t>
        <a:bodyPr/>
        <a:lstStyle/>
        <a:p>
          <a:endParaRPr lang="en-IN"/>
        </a:p>
      </dgm:t>
    </dgm:pt>
    <dgm:pt modelId="{D19B293C-0587-4377-A2A8-F609037DDE6F}" type="pres">
      <dgm:prSet presAssocID="{847A921F-2B1F-4FA4-AF4C-D432A6CB0CDD}" presName="negativeSpace" presStyleCnt="0"/>
      <dgm:spPr/>
    </dgm:pt>
    <dgm:pt modelId="{598ED56A-6CAF-42EB-A130-C728D1D37C25}" type="pres">
      <dgm:prSet presAssocID="{847A921F-2B1F-4FA4-AF4C-D432A6CB0CDD}" presName="childText" presStyleLbl="conFgAcc1" presStyleIdx="0" presStyleCnt="3">
        <dgm:presLayoutVars>
          <dgm:bulletEnabled val="1"/>
        </dgm:presLayoutVars>
      </dgm:prSet>
      <dgm:spPr/>
    </dgm:pt>
    <dgm:pt modelId="{6D8AACB8-3490-49B7-A3DB-BC025EB135A2}" type="pres">
      <dgm:prSet presAssocID="{0644E999-C5F4-4595-8928-AEEDFE457CAB}" presName="spaceBetweenRectangles" presStyleCnt="0"/>
      <dgm:spPr/>
    </dgm:pt>
    <dgm:pt modelId="{5D622452-00A5-4043-98B5-FD62445F34DE}" type="pres">
      <dgm:prSet presAssocID="{6826E0BD-81E2-4DDB-828B-CD697CC5643B}" presName="parentLin" presStyleCnt="0"/>
      <dgm:spPr/>
    </dgm:pt>
    <dgm:pt modelId="{65F83ED9-5D65-4E98-9883-E5E852F8BDDE}" type="pres">
      <dgm:prSet presAssocID="{6826E0BD-81E2-4DDB-828B-CD697CC5643B}" presName="parentLeftMargin" presStyleLbl="node1" presStyleIdx="0" presStyleCnt="3"/>
      <dgm:spPr/>
      <dgm:t>
        <a:bodyPr/>
        <a:lstStyle/>
        <a:p>
          <a:endParaRPr lang="en-IN"/>
        </a:p>
      </dgm:t>
    </dgm:pt>
    <dgm:pt modelId="{26C64E09-C973-45B0-A69B-1B16628B61AE}" type="pres">
      <dgm:prSet presAssocID="{6826E0BD-81E2-4DDB-828B-CD697CC5643B}" presName="parentText" presStyleLbl="node1" presStyleIdx="1" presStyleCnt="3">
        <dgm:presLayoutVars>
          <dgm:chMax val="0"/>
          <dgm:bulletEnabled val="1"/>
        </dgm:presLayoutVars>
      </dgm:prSet>
      <dgm:spPr/>
      <dgm:t>
        <a:bodyPr/>
        <a:lstStyle/>
        <a:p>
          <a:endParaRPr lang="en-IN"/>
        </a:p>
      </dgm:t>
    </dgm:pt>
    <dgm:pt modelId="{839F9FB9-4B54-4CB9-82D1-5E891016DB96}" type="pres">
      <dgm:prSet presAssocID="{6826E0BD-81E2-4DDB-828B-CD697CC5643B}" presName="negativeSpace" presStyleCnt="0"/>
      <dgm:spPr/>
    </dgm:pt>
    <dgm:pt modelId="{FF45BAB2-A975-438A-AA0F-9E81113B5E99}" type="pres">
      <dgm:prSet presAssocID="{6826E0BD-81E2-4DDB-828B-CD697CC5643B}" presName="childText" presStyleLbl="conFgAcc1" presStyleIdx="1" presStyleCnt="3">
        <dgm:presLayoutVars>
          <dgm:bulletEnabled val="1"/>
        </dgm:presLayoutVars>
      </dgm:prSet>
      <dgm:spPr/>
    </dgm:pt>
    <dgm:pt modelId="{8625FA04-F7F2-40A7-BE6A-DCEA80D9B772}" type="pres">
      <dgm:prSet presAssocID="{16037B89-56AD-4D95-AB1D-F5D846B3AF3D}" presName="spaceBetweenRectangles" presStyleCnt="0"/>
      <dgm:spPr/>
    </dgm:pt>
    <dgm:pt modelId="{EC547344-2014-4E2E-9EB8-F075CACF8A11}" type="pres">
      <dgm:prSet presAssocID="{28942FCF-596A-43A0-8873-1E695BEE7D58}" presName="parentLin" presStyleCnt="0"/>
      <dgm:spPr/>
    </dgm:pt>
    <dgm:pt modelId="{AB376D20-D98B-436C-BF02-A5CB9120E524}" type="pres">
      <dgm:prSet presAssocID="{28942FCF-596A-43A0-8873-1E695BEE7D58}" presName="parentLeftMargin" presStyleLbl="node1" presStyleIdx="1" presStyleCnt="3"/>
      <dgm:spPr/>
      <dgm:t>
        <a:bodyPr/>
        <a:lstStyle/>
        <a:p>
          <a:endParaRPr lang="en-IN"/>
        </a:p>
      </dgm:t>
    </dgm:pt>
    <dgm:pt modelId="{5046C6E8-EF12-440D-83C6-C61B3ECE75A6}" type="pres">
      <dgm:prSet presAssocID="{28942FCF-596A-43A0-8873-1E695BEE7D58}" presName="parentText" presStyleLbl="node1" presStyleIdx="2" presStyleCnt="3">
        <dgm:presLayoutVars>
          <dgm:chMax val="0"/>
          <dgm:bulletEnabled val="1"/>
        </dgm:presLayoutVars>
      </dgm:prSet>
      <dgm:spPr/>
      <dgm:t>
        <a:bodyPr/>
        <a:lstStyle/>
        <a:p>
          <a:endParaRPr lang="en-IN"/>
        </a:p>
      </dgm:t>
    </dgm:pt>
    <dgm:pt modelId="{6B816D3A-7DEB-4455-A2D5-3EBF39C70C28}" type="pres">
      <dgm:prSet presAssocID="{28942FCF-596A-43A0-8873-1E695BEE7D58}" presName="negativeSpace" presStyleCnt="0"/>
      <dgm:spPr/>
    </dgm:pt>
    <dgm:pt modelId="{A73CE747-A5CA-440D-BB44-5D96F064F40B}" type="pres">
      <dgm:prSet presAssocID="{28942FCF-596A-43A0-8873-1E695BEE7D58}" presName="childText" presStyleLbl="conFgAcc1" presStyleIdx="2" presStyleCnt="3">
        <dgm:presLayoutVars>
          <dgm:bulletEnabled val="1"/>
        </dgm:presLayoutVars>
      </dgm:prSet>
      <dgm:spPr/>
    </dgm:pt>
  </dgm:ptLst>
  <dgm:cxnLst>
    <dgm:cxn modelId="{EAE1C3A8-F233-4554-8B97-0D5007BD2CDD}" type="presOf" srcId="{56BD4440-D36F-4D40-A2F0-4FF9B5F283E9}" destId="{798AF38F-AFAA-4A61-AADF-83D76C0F3691}" srcOrd="0" destOrd="0" presId="urn:microsoft.com/office/officeart/2005/8/layout/list1"/>
    <dgm:cxn modelId="{F0267980-6FCE-478A-A05A-1E0B4AED449F}" srcId="{56BD4440-D36F-4D40-A2F0-4FF9B5F283E9}" destId="{6826E0BD-81E2-4DDB-828B-CD697CC5643B}" srcOrd="1" destOrd="0" parTransId="{C6FD2455-4E53-4556-8FCE-2057312585AB}" sibTransId="{16037B89-56AD-4D95-AB1D-F5D846B3AF3D}"/>
    <dgm:cxn modelId="{E20C573B-C9B3-41AB-9BCA-2055891E9C91}" type="presOf" srcId="{28942FCF-596A-43A0-8873-1E695BEE7D58}" destId="{AB376D20-D98B-436C-BF02-A5CB9120E524}" srcOrd="0" destOrd="0" presId="urn:microsoft.com/office/officeart/2005/8/layout/list1"/>
    <dgm:cxn modelId="{CA15A345-675E-4959-84C7-6B781EC4F249}" type="presOf" srcId="{847A921F-2B1F-4FA4-AF4C-D432A6CB0CDD}" destId="{EEE7B1E2-2EDA-4487-A841-26232341B96D}" srcOrd="0" destOrd="0" presId="urn:microsoft.com/office/officeart/2005/8/layout/list1"/>
    <dgm:cxn modelId="{E680E6DD-2714-4120-ADF1-BCE8A0BB8949}" srcId="{56BD4440-D36F-4D40-A2F0-4FF9B5F283E9}" destId="{847A921F-2B1F-4FA4-AF4C-D432A6CB0CDD}" srcOrd="0" destOrd="0" parTransId="{E6ADE088-B879-4486-9471-CB998EDE99CC}" sibTransId="{0644E999-C5F4-4595-8928-AEEDFE457CAB}"/>
    <dgm:cxn modelId="{894EB1DB-22F2-4EB0-849B-B64046CEC7CA}" type="presOf" srcId="{847A921F-2B1F-4FA4-AF4C-D432A6CB0CDD}" destId="{A72A6066-8A41-4800-94CC-E2C9D59E52F6}" srcOrd="1" destOrd="0" presId="urn:microsoft.com/office/officeart/2005/8/layout/list1"/>
    <dgm:cxn modelId="{18EC2174-0A49-4060-B015-7AFBECADC96D}" type="presOf" srcId="{28942FCF-596A-43A0-8873-1E695BEE7D58}" destId="{5046C6E8-EF12-440D-83C6-C61B3ECE75A6}" srcOrd="1" destOrd="0" presId="urn:microsoft.com/office/officeart/2005/8/layout/list1"/>
    <dgm:cxn modelId="{EA25D61F-E177-4294-A5F4-313512440408}" srcId="{56BD4440-D36F-4D40-A2F0-4FF9B5F283E9}" destId="{28942FCF-596A-43A0-8873-1E695BEE7D58}" srcOrd="2" destOrd="0" parTransId="{BA1CEBCE-1A16-4789-90EA-478081FB9B8C}" sibTransId="{34445CB7-8A01-4131-9382-08AED2551925}"/>
    <dgm:cxn modelId="{1E4904F7-FECB-47C9-9778-A6F99E596B8B}" type="presOf" srcId="{6826E0BD-81E2-4DDB-828B-CD697CC5643B}" destId="{26C64E09-C973-45B0-A69B-1B16628B61AE}" srcOrd="1" destOrd="0" presId="urn:microsoft.com/office/officeart/2005/8/layout/list1"/>
    <dgm:cxn modelId="{1F8118A1-6E97-4F50-B486-4385F5B538CA}" type="presOf" srcId="{6826E0BD-81E2-4DDB-828B-CD697CC5643B}" destId="{65F83ED9-5D65-4E98-9883-E5E852F8BDDE}" srcOrd="0" destOrd="0" presId="urn:microsoft.com/office/officeart/2005/8/layout/list1"/>
    <dgm:cxn modelId="{0EEEA814-7371-45BB-A605-E60722CE6C73}" type="presParOf" srcId="{798AF38F-AFAA-4A61-AADF-83D76C0F3691}" destId="{A60C7C26-468C-4207-A50A-75138B33EB3A}" srcOrd="0" destOrd="0" presId="urn:microsoft.com/office/officeart/2005/8/layout/list1"/>
    <dgm:cxn modelId="{D5808BD5-7B16-4FEC-9A94-CA55358FAB45}" type="presParOf" srcId="{A60C7C26-468C-4207-A50A-75138B33EB3A}" destId="{EEE7B1E2-2EDA-4487-A841-26232341B96D}" srcOrd="0" destOrd="0" presId="urn:microsoft.com/office/officeart/2005/8/layout/list1"/>
    <dgm:cxn modelId="{96BA2A67-CFA1-46F0-A50A-EA42BF891DDA}" type="presParOf" srcId="{A60C7C26-468C-4207-A50A-75138B33EB3A}" destId="{A72A6066-8A41-4800-94CC-E2C9D59E52F6}" srcOrd="1" destOrd="0" presId="urn:microsoft.com/office/officeart/2005/8/layout/list1"/>
    <dgm:cxn modelId="{A5F9CBD7-A9BA-4682-BB7B-C0F050AFAF17}" type="presParOf" srcId="{798AF38F-AFAA-4A61-AADF-83D76C0F3691}" destId="{D19B293C-0587-4377-A2A8-F609037DDE6F}" srcOrd="1" destOrd="0" presId="urn:microsoft.com/office/officeart/2005/8/layout/list1"/>
    <dgm:cxn modelId="{04A0DC89-40CB-4D85-8013-97ADF45F15AB}" type="presParOf" srcId="{798AF38F-AFAA-4A61-AADF-83D76C0F3691}" destId="{598ED56A-6CAF-42EB-A130-C728D1D37C25}" srcOrd="2" destOrd="0" presId="urn:microsoft.com/office/officeart/2005/8/layout/list1"/>
    <dgm:cxn modelId="{D576BAB4-8ED9-43ED-B653-6D47DFD69A5B}" type="presParOf" srcId="{798AF38F-AFAA-4A61-AADF-83D76C0F3691}" destId="{6D8AACB8-3490-49B7-A3DB-BC025EB135A2}" srcOrd="3" destOrd="0" presId="urn:microsoft.com/office/officeart/2005/8/layout/list1"/>
    <dgm:cxn modelId="{CF1FF279-EBD6-4A70-9C8A-18E55318A666}" type="presParOf" srcId="{798AF38F-AFAA-4A61-AADF-83D76C0F3691}" destId="{5D622452-00A5-4043-98B5-FD62445F34DE}" srcOrd="4" destOrd="0" presId="urn:microsoft.com/office/officeart/2005/8/layout/list1"/>
    <dgm:cxn modelId="{46B8EA58-9007-40BF-A102-A1984AFD96FB}" type="presParOf" srcId="{5D622452-00A5-4043-98B5-FD62445F34DE}" destId="{65F83ED9-5D65-4E98-9883-E5E852F8BDDE}" srcOrd="0" destOrd="0" presId="urn:microsoft.com/office/officeart/2005/8/layout/list1"/>
    <dgm:cxn modelId="{CF302F09-0C0B-46C9-9D37-9C2254C4B090}" type="presParOf" srcId="{5D622452-00A5-4043-98B5-FD62445F34DE}" destId="{26C64E09-C973-45B0-A69B-1B16628B61AE}" srcOrd="1" destOrd="0" presId="urn:microsoft.com/office/officeart/2005/8/layout/list1"/>
    <dgm:cxn modelId="{B547B160-982F-4CFC-93D7-CC690D103B53}" type="presParOf" srcId="{798AF38F-AFAA-4A61-AADF-83D76C0F3691}" destId="{839F9FB9-4B54-4CB9-82D1-5E891016DB96}" srcOrd="5" destOrd="0" presId="urn:microsoft.com/office/officeart/2005/8/layout/list1"/>
    <dgm:cxn modelId="{CE2B7B03-AFF8-482E-8651-4D0F257F28A9}" type="presParOf" srcId="{798AF38F-AFAA-4A61-AADF-83D76C0F3691}" destId="{FF45BAB2-A975-438A-AA0F-9E81113B5E99}" srcOrd="6" destOrd="0" presId="urn:microsoft.com/office/officeart/2005/8/layout/list1"/>
    <dgm:cxn modelId="{F8CE9CAC-D977-4ADB-BA2D-76BCF765DC5E}" type="presParOf" srcId="{798AF38F-AFAA-4A61-AADF-83D76C0F3691}" destId="{8625FA04-F7F2-40A7-BE6A-DCEA80D9B772}" srcOrd="7" destOrd="0" presId="urn:microsoft.com/office/officeart/2005/8/layout/list1"/>
    <dgm:cxn modelId="{224F71A0-4C6B-4E5F-BDC1-363640D7C47F}" type="presParOf" srcId="{798AF38F-AFAA-4A61-AADF-83D76C0F3691}" destId="{EC547344-2014-4E2E-9EB8-F075CACF8A11}" srcOrd="8" destOrd="0" presId="urn:microsoft.com/office/officeart/2005/8/layout/list1"/>
    <dgm:cxn modelId="{0613758D-197C-45AE-92E5-A3F9B11F970C}" type="presParOf" srcId="{EC547344-2014-4E2E-9EB8-F075CACF8A11}" destId="{AB376D20-D98B-436C-BF02-A5CB9120E524}" srcOrd="0" destOrd="0" presId="urn:microsoft.com/office/officeart/2005/8/layout/list1"/>
    <dgm:cxn modelId="{24E6532D-2024-4257-ACFA-8C25C854D1B4}" type="presParOf" srcId="{EC547344-2014-4E2E-9EB8-F075CACF8A11}" destId="{5046C6E8-EF12-440D-83C6-C61B3ECE75A6}" srcOrd="1" destOrd="0" presId="urn:microsoft.com/office/officeart/2005/8/layout/list1"/>
    <dgm:cxn modelId="{267E1604-4965-4E99-B86C-91EF16406016}" type="presParOf" srcId="{798AF38F-AFAA-4A61-AADF-83D76C0F3691}" destId="{6B816D3A-7DEB-4455-A2D5-3EBF39C70C28}" srcOrd="9" destOrd="0" presId="urn:microsoft.com/office/officeart/2005/8/layout/list1"/>
    <dgm:cxn modelId="{6CE4E39A-EB8F-48F7-8332-250ECB1DA7FA}" type="presParOf" srcId="{798AF38F-AFAA-4A61-AADF-83D76C0F3691}" destId="{A73CE747-A5CA-440D-BB44-5D96F064F40B}" srcOrd="10"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949D4B0-34C4-8A4D-91AE-A9CDC4392C52}" type="doc">
      <dgm:prSet loTypeId="urn:microsoft.com/office/officeart/2005/8/layout/process1" loCatId="" qsTypeId="urn:microsoft.com/office/officeart/2005/8/quickstyle/simple1" qsCatId="simple" csTypeId="urn:microsoft.com/office/officeart/2005/8/colors/accent2_1" csCatId="accent2" phldr="1"/>
      <dgm:spPr/>
      <dgm:t>
        <a:bodyPr/>
        <a:lstStyle/>
        <a:p>
          <a:endParaRPr lang="en-GB"/>
        </a:p>
      </dgm:t>
    </dgm:pt>
    <dgm:pt modelId="{C8996D7F-6C10-2546-A852-28EC48375979}">
      <dgm:prSet phldrT="[Text]" custT="1"/>
      <dgm:spPr/>
      <dgm:t>
        <a:bodyPr/>
        <a:lstStyle/>
        <a:p>
          <a:r>
            <a:rPr lang="en-GB" sz="2000" dirty="0"/>
            <a:t>Low interest rate </a:t>
          </a:r>
        </a:p>
      </dgm:t>
    </dgm:pt>
    <dgm:pt modelId="{A44307C0-9EDA-7047-A5A6-3C0DC59FBE54}" type="parTrans" cxnId="{FBD0B745-619B-A349-B7DA-79E7E7103C14}">
      <dgm:prSet/>
      <dgm:spPr/>
      <dgm:t>
        <a:bodyPr/>
        <a:lstStyle/>
        <a:p>
          <a:endParaRPr lang="en-GB" sz="2000"/>
        </a:p>
      </dgm:t>
    </dgm:pt>
    <dgm:pt modelId="{B3363A60-03FA-F342-9F23-29F723FE9880}" type="sibTrans" cxnId="{FBD0B745-619B-A349-B7DA-79E7E7103C14}">
      <dgm:prSet/>
      <dgm:spPr/>
      <dgm:t>
        <a:bodyPr/>
        <a:lstStyle/>
        <a:p>
          <a:endParaRPr lang="en-GB" sz="2000"/>
        </a:p>
      </dgm:t>
    </dgm:pt>
    <dgm:pt modelId="{3AC7F111-247B-6143-BC38-071B5105ABF3}">
      <dgm:prSet phldrT="[Text]" custT="1"/>
      <dgm:spPr/>
      <dgm:t>
        <a:bodyPr/>
        <a:lstStyle/>
        <a:p>
          <a:r>
            <a:rPr lang="en-GB" sz="2000" dirty="0"/>
            <a:t>Cost of capital down</a:t>
          </a:r>
        </a:p>
      </dgm:t>
    </dgm:pt>
    <dgm:pt modelId="{0FB3B1DD-5CA3-B341-87D1-9BFBFE7557BF}" type="parTrans" cxnId="{4D64A2B0-AE2B-A64A-97D8-6FDC5215614C}">
      <dgm:prSet/>
      <dgm:spPr/>
      <dgm:t>
        <a:bodyPr/>
        <a:lstStyle/>
        <a:p>
          <a:endParaRPr lang="en-GB" sz="2000"/>
        </a:p>
      </dgm:t>
    </dgm:pt>
    <dgm:pt modelId="{6ADE0686-E67C-F94E-B311-196A4FCE1CD2}" type="sibTrans" cxnId="{4D64A2B0-AE2B-A64A-97D8-6FDC5215614C}">
      <dgm:prSet/>
      <dgm:spPr/>
      <dgm:t>
        <a:bodyPr/>
        <a:lstStyle/>
        <a:p>
          <a:endParaRPr lang="en-GB" sz="2000"/>
        </a:p>
      </dgm:t>
    </dgm:pt>
    <dgm:pt modelId="{222FDA02-2EDB-AD46-AC20-DB92A23DC5EE}">
      <dgm:prSet phldrT="[Text]" custT="1"/>
      <dgm:spPr/>
      <dgm:t>
        <a:bodyPr/>
        <a:lstStyle/>
        <a:p>
          <a:r>
            <a:rPr lang="en-GB" sz="2000" dirty="0"/>
            <a:t>Capital formation high</a:t>
          </a:r>
        </a:p>
      </dgm:t>
    </dgm:pt>
    <dgm:pt modelId="{E0E141FC-A74C-2A43-8078-58C1D1BB2E40}" type="parTrans" cxnId="{DD03A3A0-82E0-434C-962C-5966F7AF8C0C}">
      <dgm:prSet/>
      <dgm:spPr/>
      <dgm:t>
        <a:bodyPr/>
        <a:lstStyle/>
        <a:p>
          <a:endParaRPr lang="en-GB" sz="2000"/>
        </a:p>
      </dgm:t>
    </dgm:pt>
    <dgm:pt modelId="{C6C706FA-57F9-7947-8F70-1CCC7E499EA0}" type="sibTrans" cxnId="{DD03A3A0-82E0-434C-962C-5966F7AF8C0C}">
      <dgm:prSet/>
      <dgm:spPr/>
      <dgm:t>
        <a:bodyPr/>
        <a:lstStyle/>
        <a:p>
          <a:endParaRPr lang="en-GB" sz="2000"/>
        </a:p>
      </dgm:t>
    </dgm:pt>
    <dgm:pt modelId="{1925367F-ABB2-D14C-BB96-19F9DD8AABAD}">
      <dgm:prSet phldrT="[Text]" custT="1"/>
      <dgm:spPr/>
      <dgm:t>
        <a:bodyPr/>
        <a:lstStyle/>
        <a:p>
          <a:r>
            <a:rPr lang="en-GB" sz="1800" dirty="0"/>
            <a:t>More job opportunities</a:t>
          </a:r>
        </a:p>
      </dgm:t>
    </dgm:pt>
    <dgm:pt modelId="{43E9F663-4517-054C-9FAD-37D5C3F45887}" type="parTrans" cxnId="{BA648986-2C1A-FD45-B7B7-A95F8AC60332}">
      <dgm:prSet/>
      <dgm:spPr/>
      <dgm:t>
        <a:bodyPr/>
        <a:lstStyle/>
        <a:p>
          <a:endParaRPr lang="en-GB" sz="2000"/>
        </a:p>
      </dgm:t>
    </dgm:pt>
    <dgm:pt modelId="{9DEB1700-D273-E946-9CBC-BA5B1BEDC33B}" type="sibTrans" cxnId="{BA648986-2C1A-FD45-B7B7-A95F8AC60332}">
      <dgm:prSet/>
      <dgm:spPr/>
      <dgm:t>
        <a:bodyPr/>
        <a:lstStyle/>
        <a:p>
          <a:endParaRPr lang="en-GB" sz="2000"/>
        </a:p>
      </dgm:t>
    </dgm:pt>
    <dgm:pt modelId="{380A3244-1950-1D49-A919-60052D43C6C7}">
      <dgm:prSet phldrT="[Text]" custT="1"/>
      <dgm:spPr/>
      <dgm:t>
        <a:bodyPr/>
        <a:lstStyle/>
        <a:p>
          <a:r>
            <a:rPr lang="en-GB" sz="2000" dirty="0"/>
            <a:t>Attrition high</a:t>
          </a:r>
        </a:p>
      </dgm:t>
    </dgm:pt>
    <dgm:pt modelId="{DCF58632-A370-DF4B-94D8-72AAC3E51F31}" type="parTrans" cxnId="{8FF1106F-395B-4D41-9075-F7A48D9EC1B5}">
      <dgm:prSet/>
      <dgm:spPr/>
      <dgm:t>
        <a:bodyPr/>
        <a:lstStyle/>
        <a:p>
          <a:endParaRPr lang="en-GB" sz="2000"/>
        </a:p>
      </dgm:t>
    </dgm:pt>
    <dgm:pt modelId="{EC58D341-01CF-E948-BBEB-AD9DB3A436F1}" type="sibTrans" cxnId="{8FF1106F-395B-4D41-9075-F7A48D9EC1B5}">
      <dgm:prSet/>
      <dgm:spPr/>
      <dgm:t>
        <a:bodyPr/>
        <a:lstStyle/>
        <a:p>
          <a:endParaRPr lang="en-GB" sz="2000"/>
        </a:p>
      </dgm:t>
    </dgm:pt>
    <dgm:pt modelId="{4770781D-53C9-2C40-BB96-FD143A339CD6}" type="pres">
      <dgm:prSet presAssocID="{2949D4B0-34C4-8A4D-91AE-A9CDC4392C52}" presName="Name0" presStyleCnt="0">
        <dgm:presLayoutVars>
          <dgm:dir/>
          <dgm:resizeHandles val="exact"/>
        </dgm:presLayoutVars>
      </dgm:prSet>
      <dgm:spPr/>
      <dgm:t>
        <a:bodyPr/>
        <a:lstStyle/>
        <a:p>
          <a:endParaRPr lang="en-IN"/>
        </a:p>
      </dgm:t>
    </dgm:pt>
    <dgm:pt modelId="{321A19B8-9608-CA4F-A7E8-21D42916E67B}" type="pres">
      <dgm:prSet presAssocID="{C8996D7F-6C10-2546-A852-28EC48375979}" presName="node" presStyleLbl="node1" presStyleIdx="0" presStyleCnt="5">
        <dgm:presLayoutVars>
          <dgm:bulletEnabled val="1"/>
        </dgm:presLayoutVars>
      </dgm:prSet>
      <dgm:spPr/>
      <dgm:t>
        <a:bodyPr/>
        <a:lstStyle/>
        <a:p>
          <a:endParaRPr lang="en-IN"/>
        </a:p>
      </dgm:t>
    </dgm:pt>
    <dgm:pt modelId="{5759656A-8997-A84B-AF78-02CD0DD9A7BC}" type="pres">
      <dgm:prSet presAssocID="{B3363A60-03FA-F342-9F23-29F723FE9880}" presName="sibTrans" presStyleLbl="sibTrans2D1" presStyleIdx="0" presStyleCnt="4"/>
      <dgm:spPr/>
      <dgm:t>
        <a:bodyPr/>
        <a:lstStyle/>
        <a:p>
          <a:endParaRPr lang="en-IN"/>
        </a:p>
      </dgm:t>
    </dgm:pt>
    <dgm:pt modelId="{2E23DB47-6E92-2E4F-9A49-9A4789297818}" type="pres">
      <dgm:prSet presAssocID="{B3363A60-03FA-F342-9F23-29F723FE9880}" presName="connectorText" presStyleLbl="sibTrans2D1" presStyleIdx="0" presStyleCnt="4"/>
      <dgm:spPr/>
      <dgm:t>
        <a:bodyPr/>
        <a:lstStyle/>
        <a:p>
          <a:endParaRPr lang="en-IN"/>
        </a:p>
      </dgm:t>
    </dgm:pt>
    <dgm:pt modelId="{730D0858-EB24-8546-8CD3-95F0507244E5}" type="pres">
      <dgm:prSet presAssocID="{3AC7F111-247B-6143-BC38-071B5105ABF3}" presName="node" presStyleLbl="node1" presStyleIdx="1" presStyleCnt="5">
        <dgm:presLayoutVars>
          <dgm:bulletEnabled val="1"/>
        </dgm:presLayoutVars>
      </dgm:prSet>
      <dgm:spPr/>
      <dgm:t>
        <a:bodyPr/>
        <a:lstStyle/>
        <a:p>
          <a:endParaRPr lang="en-IN"/>
        </a:p>
      </dgm:t>
    </dgm:pt>
    <dgm:pt modelId="{6F167A5E-B3F5-DA43-A1FF-86A6D64642A7}" type="pres">
      <dgm:prSet presAssocID="{6ADE0686-E67C-F94E-B311-196A4FCE1CD2}" presName="sibTrans" presStyleLbl="sibTrans2D1" presStyleIdx="1" presStyleCnt="4"/>
      <dgm:spPr/>
      <dgm:t>
        <a:bodyPr/>
        <a:lstStyle/>
        <a:p>
          <a:endParaRPr lang="en-IN"/>
        </a:p>
      </dgm:t>
    </dgm:pt>
    <dgm:pt modelId="{4CB9CFF8-AC33-C540-967B-3CDB09350DD8}" type="pres">
      <dgm:prSet presAssocID="{6ADE0686-E67C-F94E-B311-196A4FCE1CD2}" presName="connectorText" presStyleLbl="sibTrans2D1" presStyleIdx="1" presStyleCnt="4"/>
      <dgm:spPr/>
      <dgm:t>
        <a:bodyPr/>
        <a:lstStyle/>
        <a:p>
          <a:endParaRPr lang="en-IN"/>
        </a:p>
      </dgm:t>
    </dgm:pt>
    <dgm:pt modelId="{880780A1-B7CB-8744-B047-ACBD9C85D21E}" type="pres">
      <dgm:prSet presAssocID="{222FDA02-2EDB-AD46-AC20-DB92A23DC5EE}" presName="node" presStyleLbl="node1" presStyleIdx="2" presStyleCnt="5">
        <dgm:presLayoutVars>
          <dgm:bulletEnabled val="1"/>
        </dgm:presLayoutVars>
      </dgm:prSet>
      <dgm:spPr/>
      <dgm:t>
        <a:bodyPr/>
        <a:lstStyle/>
        <a:p>
          <a:endParaRPr lang="en-IN"/>
        </a:p>
      </dgm:t>
    </dgm:pt>
    <dgm:pt modelId="{CB693B5E-AB04-5849-A475-CDE01A3273D6}" type="pres">
      <dgm:prSet presAssocID="{C6C706FA-57F9-7947-8F70-1CCC7E499EA0}" presName="sibTrans" presStyleLbl="sibTrans2D1" presStyleIdx="2" presStyleCnt="4"/>
      <dgm:spPr/>
      <dgm:t>
        <a:bodyPr/>
        <a:lstStyle/>
        <a:p>
          <a:endParaRPr lang="en-IN"/>
        </a:p>
      </dgm:t>
    </dgm:pt>
    <dgm:pt modelId="{FF747004-8035-5D48-A315-91B9DE8F3D86}" type="pres">
      <dgm:prSet presAssocID="{C6C706FA-57F9-7947-8F70-1CCC7E499EA0}" presName="connectorText" presStyleLbl="sibTrans2D1" presStyleIdx="2" presStyleCnt="4"/>
      <dgm:spPr/>
      <dgm:t>
        <a:bodyPr/>
        <a:lstStyle/>
        <a:p>
          <a:endParaRPr lang="en-IN"/>
        </a:p>
      </dgm:t>
    </dgm:pt>
    <dgm:pt modelId="{D85355B8-2D65-5A47-8717-6E0E5BA103EF}" type="pres">
      <dgm:prSet presAssocID="{1925367F-ABB2-D14C-BB96-19F9DD8AABAD}" presName="node" presStyleLbl="node1" presStyleIdx="3" presStyleCnt="5">
        <dgm:presLayoutVars>
          <dgm:bulletEnabled val="1"/>
        </dgm:presLayoutVars>
      </dgm:prSet>
      <dgm:spPr/>
      <dgm:t>
        <a:bodyPr/>
        <a:lstStyle/>
        <a:p>
          <a:endParaRPr lang="en-IN"/>
        </a:p>
      </dgm:t>
    </dgm:pt>
    <dgm:pt modelId="{0E229FF3-E651-884C-8221-642C321780CF}" type="pres">
      <dgm:prSet presAssocID="{9DEB1700-D273-E946-9CBC-BA5B1BEDC33B}" presName="sibTrans" presStyleLbl="sibTrans2D1" presStyleIdx="3" presStyleCnt="4"/>
      <dgm:spPr/>
      <dgm:t>
        <a:bodyPr/>
        <a:lstStyle/>
        <a:p>
          <a:endParaRPr lang="en-IN"/>
        </a:p>
      </dgm:t>
    </dgm:pt>
    <dgm:pt modelId="{102D5EFD-0A8C-4E41-B37A-0981542DDB1E}" type="pres">
      <dgm:prSet presAssocID="{9DEB1700-D273-E946-9CBC-BA5B1BEDC33B}" presName="connectorText" presStyleLbl="sibTrans2D1" presStyleIdx="3" presStyleCnt="4"/>
      <dgm:spPr/>
      <dgm:t>
        <a:bodyPr/>
        <a:lstStyle/>
        <a:p>
          <a:endParaRPr lang="en-IN"/>
        </a:p>
      </dgm:t>
    </dgm:pt>
    <dgm:pt modelId="{7C89ED36-5BD9-B444-9598-07E25611229E}" type="pres">
      <dgm:prSet presAssocID="{380A3244-1950-1D49-A919-60052D43C6C7}" presName="node" presStyleLbl="node1" presStyleIdx="4" presStyleCnt="5">
        <dgm:presLayoutVars>
          <dgm:bulletEnabled val="1"/>
        </dgm:presLayoutVars>
      </dgm:prSet>
      <dgm:spPr/>
      <dgm:t>
        <a:bodyPr/>
        <a:lstStyle/>
        <a:p>
          <a:endParaRPr lang="en-IN"/>
        </a:p>
      </dgm:t>
    </dgm:pt>
  </dgm:ptLst>
  <dgm:cxnLst>
    <dgm:cxn modelId="{DD0B0D4A-FF4B-4544-85AF-D438D9AF6038}" type="presOf" srcId="{C8996D7F-6C10-2546-A852-28EC48375979}" destId="{321A19B8-9608-CA4F-A7E8-21D42916E67B}" srcOrd="0" destOrd="0" presId="urn:microsoft.com/office/officeart/2005/8/layout/process1"/>
    <dgm:cxn modelId="{7134D382-7BB6-DA49-A518-73218E4D5F5A}" type="presOf" srcId="{9DEB1700-D273-E946-9CBC-BA5B1BEDC33B}" destId="{102D5EFD-0A8C-4E41-B37A-0981542DDB1E}" srcOrd="1" destOrd="0" presId="urn:microsoft.com/office/officeart/2005/8/layout/process1"/>
    <dgm:cxn modelId="{6F918E80-F837-0842-827E-A07A3C97F2A3}" type="presOf" srcId="{222FDA02-2EDB-AD46-AC20-DB92A23DC5EE}" destId="{880780A1-B7CB-8744-B047-ACBD9C85D21E}" srcOrd="0" destOrd="0" presId="urn:microsoft.com/office/officeart/2005/8/layout/process1"/>
    <dgm:cxn modelId="{9C4D5730-397C-5F43-B0CB-3E6941176F9C}" type="presOf" srcId="{6ADE0686-E67C-F94E-B311-196A4FCE1CD2}" destId="{6F167A5E-B3F5-DA43-A1FF-86A6D64642A7}" srcOrd="0" destOrd="0" presId="urn:microsoft.com/office/officeart/2005/8/layout/process1"/>
    <dgm:cxn modelId="{DD03A3A0-82E0-434C-962C-5966F7AF8C0C}" srcId="{2949D4B0-34C4-8A4D-91AE-A9CDC4392C52}" destId="{222FDA02-2EDB-AD46-AC20-DB92A23DC5EE}" srcOrd="2" destOrd="0" parTransId="{E0E141FC-A74C-2A43-8078-58C1D1BB2E40}" sibTransId="{C6C706FA-57F9-7947-8F70-1CCC7E499EA0}"/>
    <dgm:cxn modelId="{9B0686FA-6AB6-594D-BF08-0EE0AADAF870}" type="presOf" srcId="{B3363A60-03FA-F342-9F23-29F723FE9880}" destId="{2E23DB47-6E92-2E4F-9A49-9A4789297818}" srcOrd="1" destOrd="0" presId="urn:microsoft.com/office/officeart/2005/8/layout/process1"/>
    <dgm:cxn modelId="{AA82BBC6-C232-E94A-8C73-B8D508272F83}" type="presOf" srcId="{1925367F-ABB2-D14C-BB96-19F9DD8AABAD}" destId="{D85355B8-2D65-5A47-8717-6E0E5BA103EF}" srcOrd="0" destOrd="0" presId="urn:microsoft.com/office/officeart/2005/8/layout/process1"/>
    <dgm:cxn modelId="{7AEB8615-B6AB-6A46-A2EA-4A09DE575740}" type="presOf" srcId="{C6C706FA-57F9-7947-8F70-1CCC7E499EA0}" destId="{FF747004-8035-5D48-A315-91B9DE8F3D86}" srcOrd="1" destOrd="0" presId="urn:microsoft.com/office/officeart/2005/8/layout/process1"/>
    <dgm:cxn modelId="{BA648986-2C1A-FD45-B7B7-A95F8AC60332}" srcId="{2949D4B0-34C4-8A4D-91AE-A9CDC4392C52}" destId="{1925367F-ABB2-D14C-BB96-19F9DD8AABAD}" srcOrd="3" destOrd="0" parTransId="{43E9F663-4517-054C-9FAD-37D5C3F45887}" sibTransId="{9DEB1700-D273-E946-9CBC-BA5B1BEDC33B}"/>
    <dgm:cxn modelId="{4D64A2B0-AE2B-A64A-97D8-6FDC5215614C}" srcId="{2949D4B0-34C4-8A4D-91AE-A9CDC4392C52}" destId="{3AC7F111-247B-6143-BC38-071B5105ABF3}" srcOrd="1" destOrd="0" parTransId="{0FB3B1DD-5CA3-B341-87D1-9BFBFE7557BF}" sibTransId="{6ADE0686-E67C-F94E-B311-196A4FCE1CD2}"/>
    <dgm:cxn modelId="{AB8185C3-E7A4-6C4B-ABBB-C628A412B163}" type="presOf" srcId="{B3363A60-03FA-F342-9F23-29F723FE9880}" destId="{5759656A-8997-A84B-AF78-02CD0DD9A7BC}" srcOrd="0" destOrd="0" presId="urn:microsoft.com/office/officeart/2005/8/layout/process1"/>
    <dgm:cxn modelId="{9BF84CD4-CC2C-094B-BA24-C11552C470C4}" type="presOf" srcId="{C6C706FA-57F9-7947-8F70-1CCC7E499EA0}" destId="{CB693B5E-AB04-5849-A475-CDE01A3273D6}" srcOrd="0" destOrd="0" presId="urn:microsoft.com/office/officeart/2005/8/layout/process1"/>
    <dgm:cxn modelId="{8FF1106F-395B-4D41-9075-F7A48D9EC1B5}" srcId="{2949D4B0-34C4-8A4D-91AE-A9CDC4392C52}" destId="{380A3244-1950-1D49-A919-60052D43C6C7}" srcOrd="4" destOrd="0" parTransId="{DCF58632-A370-DF4B-94D8-72AAC3E51F31}" sibTransId="{EC58D341-01CF-E948-BBEB-AD9DB3A436F1}"/>
    <dgm:cxn modelId="{4997E21F-57B7-964D-AEB0-1CD324FBD7BB}" type="presOf" srcId="{3AC7F111-247B-6143-BC38-071B5105ABF3}" destId="{730D0858-EB24-8546-8CD3-95F0507244E5}" srcOrd="0" destOrd="0" presId="urn:microsoft.com/office/officeart/2005/8/layout/process1"/>
    <dgm:cxn modelId="{AB15CDB0-0422-6E41-93E6-98BDC5C17B69}" type="presOf" srcId="{380A3244-1950-1D49-A919-60052D43C6C7}" destId="{7C89ED36-5BD9-B444-9598-07E25611229E}" srcOrd="0" destOrd="0" presId="urn:microsoft.com/office/officeart/2005/8/layout/process1"/>
    <dgm:cxn modelId="{FBD0B745-619B-A349-B7DA-79E7E7103C14}" srcId="{2949D4B0-34C4-8A4D-91AE-A9CDC4392C52}" destId="{C8996D7F-6C10-2546-A852-28EC48375979}" srcOrd="0" destOrd="0" parTransId="{A44307C0-9EDA-7047-A5A6-3C0DC59FBE54}" sibTransId="{B3363A60-03FA-F342-9F23-29F723FE9880}"/>
    <dgm:cxn modelId="{66EE08D7-0571-7743-83C3-189031E0F266}" type="presOf" srcId="{9DEB1700-D273-E946-9CBC-BA5B1BEDC33B}" destId="{0E229FF3-E651-884C-8221-642C321780CF}" srcOrd="0" destOrd="0" presId="urn:microsoft.com/office/officeart/2005/8/layout/process1"/>
    <dgm:cxn modelId="{B28583CC-D12D-804C-AC4B-AFE8962CB5ED}" type="presOf" srcId="{6ADE0686-E67C-F94E-B311-196A4FCE1CD2}" destId="{4CB9CFF8-AC33-C540-967B-3CDB09350DD8}" srcOrd="1" destOrd="0" presId="urn:microsoft.com/office/officeart/2005/8/layout/process1"/>
    <dgm:cxn modelId="{8845223C-61EA-3645-B00F-7EB0CB535B31}" type="presOf" srcId="{2949D4B0-34C4-8A4D-91AE-A9CDC4392C52}" destId="{4770781D-53C9-2C40-BB96-FD143A339CD6}" srcOrd="0" destOrd="0" presId="urn:microsoft.com/office/officeart/2005/8/layout/process1"/>
    <dgm:cxn modelId="{1E79934B-CADB-4947-A9DB-DB5994DA9EB7}" type="presParOf" srcId="{4770781D-53C9-2C40-BB96-FD143A339CD6}" destId="{321A19B8-9608-CA4F-A7E8-21D42916E67B}" srcOrd="0" destOrd="0" presId="urn:microsoft.com/office/officeart/2005/8/layout/process1"/>
    <dgm:cxn modelId="{29C249B6-902C-CD41-9622-291092F4C601}" type="presParOf" srcId="{4770781D-53C9-2C40-BB96-FD143A339CD6}" destId="{5759656A-8997-A84B-AF78-02CD0DD9A7BC}" srcOrd="1" destOrd="0" presId="urn:microsoft.com/office/officeart/2005/8/layout/process1"/>
    <dgm:cxn modelId="{BADFC567-ABC5-C849-9817-9949B2EB5CCB}" type="presParOf" srcId="{5759656A-8997-A84B-AF78-02CD0DD9A7BC}" destId="{2E23DB47-6E92-2E4F-9A49-9A4789297818}" srcOrd="0" destOrd="0" presId="urn:microsoft.com/office/officeart/2005/8/layout/process1"/>
    <dgm:cxn modelId="{38F51B01-2B56-744F-925E-79AD2B6C5F1A}" type="presParOf" srcId="{4770781D-53C9-2C40-BB96-FD143A339CD6}" destId="{730D0858-EB24-8546-8CD3-95F0507244E5}" srcOrd="2" destOrd="0" presId="urn:microsoft.com/office/officeart/2005/8/layout/process1"/>
    <dgm:cxn modelId="{576D4FF6-6BDC-B442-82D2-7E8D27F6F63F}" type="presParOf" srcId="{4770781D-53C9-2C40-BB96-FD143A339CD6}" destId="{6F167A5E-B3F5-DA43-A1FF-86A6D64642A7}" srcOrd="3" destOrd="0" presId="urn:microsoft.com/office/officeart/2005/8/layout/process1"/>
    <dgm:cxn modelId="{57DBF941-0873-914D-BCAC-95FBD9C59AC1}" type="presParOf" srcId="{6F167A5E-B3F5-DA43-A1FF-86A6D64642A7}" destId="{4CB9CFF8-AC33-C540-967B-3CDB09350DD8}" srcOrd="0" destOrd="0" presId="urn:microsoft.com/office/officeart/2005/8/layout/process1"/>
    <dgm:cxn modelId="{EA6198EF-2221-CB49-993D-51C2823E4A9B}" type="presParOf" srcId="{4770781D-53C9-2C40-BB96-FD143A339CD6}" destId="{880780A1-B7CB-8744-B047-ACBD9C85D21E}" srcOrd="4" destOrd="0" presId="urn:microsoft.com/office/officeart/2005/8/layout/process1"/>
    <dgm:cxn modelId="{A28F33D2-518F-814E-875E-113AC43BCFAD}" type="presParOf" srcId="{4770781D-53C9-2C40-BB96-FD143A339CD6}" destId="{CB693B5E-AB04-5849-A475-CDE01A3273D6}" srcOrd="5" destOrd="0" presId="urn:microsoft.com/office/officeart/2005/8/layout/process1"/>
    <dgm:cxn modelId="{ABFF79F2-40E4-8D4B-A02F-94B24467BEF5}" type="presParOf" srcId="{CB693B5E-AB04-5849-A475-CDE01A3273D6}" destId="{FF747004-8035-5D48-A315-91B9DE8F3D86}" srcOrd="0" destOrd="0" presId="urn:microsoft.com/office/officeart/2005/8/layout/process1"/>
    <dgm:cxn modelId="{F2DDE6D6-084A-0746-8E04-8BAF9E06C124}" type="presParOf" srcId="{4770781D-53C9-2C40-BB96-FD143A339CD6}" destId="{D85355B8-2D65-5A47-8717-6E0E5BA103EF}" srcOrd="6" destOrd="0" presId="urn:microsoft.com/office/officeart/2005/8/layout/process1"/>
    <dgm:cxn modelId="{EEB48D73-B75D-B44C-A987-FC20999E5D45}" type="presParOf" srcId="{4770781D-53C9-2C40-BB96-FD143A339CD6}" destId="{0E229FF3-E651-884C-8221-642C321780CF}" srcOrd="7" destOrd="0" presId="urn:microsoft.com/office/officeart/2005/8/layout/process1"/>
    <dgm:cxn modelId="{0B5AAA26-417F-3049-B72E-518B58554C8E}" type="presParOf" srcId="{0E229FF3-E651-884C-8221-642C321780CF}" destId="{102D5EFD-0A8C-4E41-B37A-0981542DDB1E}" srcOrd="0" destOrd="0" presId="urn:microsoft.com/office/officeart/2005/8/layout/process1"/>
    <dgm:cxn modelId="{A41251A1-8E41-2C4A-983F-AC2ACA770E45}" type="presParOf" srcId="{4770781D-53C9-2C40-BB96-FD143A339CD6}" destId="{7C89ED36-5BD9-B444-9598-07E25611229E}" srcOrd="8" destOrd="0" presId="urn:microsoft.com/office/officeart/2005/8/layout/process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FE3D752-998A-E84E-B6E4-B6130502288C}" type="doc">
      <dgm:prSet loTypeId="urn:microsoft.com/office/officeart/2005/8/layout/process1" loCatId="" qsTypeId="urn:microsoft.com/office/officeart/2005/8/quickstyle/simple1" qsCatId="simple" csTypeId="urn:microsoft.com/office/officeart/2005/8/colors/accent2_1" csCatId="accent2" phldr="1"/>
      <dgm:spPr/>
      <dgm:t>
        <a:bodyPr/>
        <a:lstStyle/>
        <a:p>
          <a:endParaRPr lang="en-GB"/>
        </a:p>
      </dgm:t>
    </dgm:pt>
    <dgm:pt modelId="{0339DD54-9762-C746-A7FA-FAE91C8AA974}">
      <dgm:prSet phldrT="[Text]" custT="1"/>
      <dgm:spPr/>
      <dgm:t>
        <a:bodyPr/>
        <a:lstStyle/>
        <a:p>
          <a:r>
            <a:rPr lang="en-GB" sz="2000" dirty="0"/>
            <a:t>Low interest rate</a:t>
          </a:r>
        </a:p>
      </dgm:t>
    </dgm:pt>
    <dgm:pt modelId="{E0F71DD7-094A-9240-A5CB-C90A31F48861}" type="parTrans" cxnId="{7A2C0F1E-3CC2-584E-94BC-13859F934E44}">
      <dgm:prSet/>
      <dgm:spPr/>
      <dgm:t>
        <a:bodyPr/>
        <a:lstStyle/>
        <a:p>
          <a:endParaRPr lang="en-GB"/>
        </a:p>
      </dgm:t>
    </dgm:pt>
    <dgm:pt modelId="{2CA61C00-B278-CD40-93AF-2D69731764CB}" type="sibTrans" cxnId="{7A2C0F1E-3CC2-584E-94BC-13859F934E44}">
      <dgm:prSet/>
      <dgm:spPr/>
      <dgm:t>
        <a:bodyPr/>
        <a:lstStyle/>
        <a:p>
          <a:endParaRPr lang="en-GB"/>
        </a:p>
      </dgm:t>
    </dgm:pt>
    <dgm:pt modelId="{51C4D9CA-F729-3E48-BCAB-D0039ED40DA1}">
      <dgm:prSet phldrT="[Text]" custT="1"/>
      <dgm:spPr/>
      <dgm:t>
        <a:bodyPr/>
        <a:lstStyle/>
        <a:p>
          <a:r>
            <a:rPr lang="en-GB" sz="2000" dirty="0"/>
            <a:t>Reduce cost - borrowing</a:t>
          </a:r>
        </a:p>
      </dgm:t>
    </dgm:pt>
    <dgm:pt modelId="{C87DF397-764A-DD45-B8ED-ABE7C3298FBC}" type="parTrans" cxnId="{7B161798-FDFB-A240-8588-CBBE58CE2EEE}">
      <dgm:prSet/>
      <dgm:spPr/>
      <dgm:t>
        <a:bodyPr/>
        <a:lstStyle/>
        <a:p>
          <a:endParaRPr lang="en-GB"/>
        </a:p>
      </dgm:t>
    </dgm:pt>
    <dgm:pt modelId="{CA55FAB8-1F4D-0349-B886-F93AD97F4803}" type="sibTrans" cxnId="{7B161798-FDFB-A240-8588-CBBE58CE2EEE}">
      <dgm:prSet/>
      <dgm:spPr/>
      <dgm:t>
        <a:bodyPr/>
        <a:lstStyle/>
        <a:p>
          <a:endParaRPr lang="en-GB"/>
        </a:p>
      </dgm:t>
    </dgm:pt>
    <dgm:pt modelId="{4A174BA9-3625-3F4C-8712-6CB082AF209A}">
      <dgm:prSet phldrT="[Text]" custT="1"/>
      <dgm:spPr/>
      <dgm:t>
        <a:bodyPr/>
        <a:lstStyle/>
        <a:p>
          <a:r>
            <a:rPr lang="en-GB" sz="2000" dirty="0"/>
            <a:t>Credit offtake</a:t>
          </a:r>
        </a:p>
      </dgm:t>
    </dgm:pt>
    <dgm:pt modelId="{D0F5BC4B-88D9-0F48-808C-32EFC1FDF7AF}" type="parTrans" cxnId="{7A17524E-C2D0-1944-9A34-36FD0FCBDC1F}">
      <dgm:prSet/>
      <dgm:spPr/>
      <dgm:t>
        <a:bodyPr/>
        <a:lstStyle/>
        <a:p>
          <a:endParaRPr lang="en-GB"/>
        </a:p>
      </dgm:t>
    </dgm:pt>
    <dgm:pt modelId="{318DDE38-5F79-AE43-ACC8-DF33797842A6}" type="sibTrans" cxnId="{7A17524E-C2D0-1944-9A34-36FD0FCBDC1F}">
      <dgm:prSet/>
      <dgm:spPr/>
      <dgm:t>
        <a:bodyPr/>
        <a:lstStyle/>
        <a:p>
          <a:endParaRPr lang="en-GB"/>
        </a:p>
      </dgm:t>
    </dgm:pt>
    <dgm:pt modelId="{25ADB909-DDFB-2040-AA29-CAF24594A00C}">
      <dgm:prSet phldrT="[Text]" custT="1"/>
      <dgm:spPr/>
      <dgm:t>
        <a:bodyPr/>
        <a:lstStyle/>
        <a:p>
          <a:r>
            <a:rPr lang="en-GB" sz="2000" dirty="0"/>
            <a:t>Capital formation</a:t>
          </a:r>
        </a:p>
      </dgm:t>
    </dgm:pt>
    <dgm:pt modelId="{489EDE5A-0F4D-F045-A45C-DFD0A1E0C3F1}" type="parTrans" cxnId="{24F8E7D1-106B-4A4F-AFFA-FC66AA111F2A}">
      <dgm:prSet/>
      <dgm:spPr/>
      <dgm:t>
        <a:bodyPr/>
        <a:lstStyle/>
        <a:p>
          <a:endParaRPr lang="en-GB"/>
        </a:p>
      </dgm:t>
    </dgm:pt>
    <dgm:pt modelId="{1EB0626B-70DA-2647-BE54-611564200163}" type="sibTrans" cxnId="{24F8E7D1-106B-4A4F-AFFA-FC66AA111F2A}">
      <dgm:prSet/>
      <dgm:spPr/>
      <dgm:t>
        <a:bodyPr/>
        <a:lstStyle/>
        <a:p>
          <a:endParaRPr lang="en-GB"/>
        </a:p>
      </dgm:t>
    </dgm:pt>
    <dgm:pt modelId="{221EFE26-0B13-A544-AA9E-2386D14F1A55}">
      <dgm:prSet phldrT="[Text]" custT="1"/>
      <dgm:spPr/>
      <dgm:t>
        <a:bodyPr/>
        <a:lstStyle/>
        <a:p>
          <a:r>
            <a:rPr lang="en-GB" sz="2000" dirty="0"/>
            <a:t>Demand will rise and so salary </a:t>
          </a:r>
        </a:p>
      </dgm:t>
    </dgm:pt>
    <dgm:pt modelId="{CF685C19-9131-884F-9F75-68BA240CB58C}" type="parTrans" cxnId="{80012198-9A08-0248-9A26-255D9297A7C7}">
      <dgm:prSet/>
      <dgm:spPr/>
      <dgm:t>
        <a:bodyPr/>
        <a:lstStyle/>
        <a:p>
          <a:endParaRPr lang="en-GB"/>
        </a:p>
      </dgm:t>
    </dgm:pt>
    <dgm:pt modelId="{7AA5A943-9B08-4E44-ABAB-C2A5FD448F11}" type="sibTrans" cxnId="{80012198-9A08-0248-9A26-255D9297A7C7}">
      <dgm:prSet/>
      <dgm:spPr/>
      <dgm:t>
        <a:bodyPr/>
        <a:lstStyle/>
        <a:p>
          <a:endParaRPr lang="en-GB"/>
        </a:p>
      </dgm:t>
    </dgm:pt>
    <dgm:pt modelId="{9A6BFDD9-203F-3448-B60E-4EC986B453F3}" type="pres">
      <dgm:prSet presAssocID="{4FE3D752-998A-E84E-B6E4-B6130502288C}" presName="Name0" presStyleCnt="0">
        <dgm:presLayoutVars>
          <dgm:dir/>
          <dgm:resizeHandles val="exact"/>
        </dgm:presLayoutVars>
      </dgm:prSet>
      <dgm:spPr/>
      <dgm:t>
        <a:bodyPr/>
        <a:lstStyle/>
        <a:p>
          <a:endParaRPr lang="en-IN"/>
        </a:p>
      </dgm:t>
    </dgm:pt>
    <dgm:pt modelId="{DE39BC37-3FAC-4C4A-A7EB-9A373C8EAB49}" type="pres">
      <dgm:prSet presAssocID="{0339DD54-9762-C746-A7FA-FAE91C8AA974}" presName="node" presStyleLbl="node1" presStyleIdx="0" presStyleCnt="5">
        <dgm:presLayoutVars>
          <dgm:bulletEnabled val="1"/>
        </dgm:presLayoutVars>
      </dgm:prSet>
      <dgm:spPr/>
      <dgm:t>
        <a:bodyPr/>
        <a:lstStyle/>
        <a:p>
          <a:endParaRPr lang="en-IN"/>
        </a:p>
      </dgm:t>
    </dgm:pt>
    <dgm:pt modelId="{6B8617B0-98AC-4440-A10C-78E463622945}" type="pres">
      <dgm:prSet presAssocID="{2CA61C00-B278-CD40-93AF-2D69731764CB}" presName="sibTrans" presStyleLbl="sibTrans2D1" presStyleIdx="0" presStyleCnt="4"/>
      <dgm:spPr/>
      <dgm:t>
        <a:bodyPr/>
        <a:lstStyle/>
        <a:p>
          <a:endParaRPr lang="en-IN"/>
        </a:p>
      </dgm:t>
    </dgm:pt>
    <dgm:pt modelId="{4A4F0E24-25D9-DE4A-9BC8-E2325350B447}" type="pres">
      <dgm:prSet presAssocID="{2CA61C00-B278-CD40-93AF-2D69731764CB}" presName="connectorText" presStyleLbl="sibTrans2D1" presStyleIdx="0" presStyleCnt="4"/>
      <dgm:spPr/>
      <dgm:t>
        <a:bodyPr/>
        <a:lstStyle/>
        <a:p>
          <a:endParaRPr lang="en-IN"/>
        </a:p>
      </dgm:t>
    </dgm:pt>
    <dgm:pt modelId="{0B1889F7-D9BE-294B-BF81-65D5FF07DFC2}" type="pres">
      <dgm:prSet presAssocID="{51C4D9CA-F729-3E48-BCAB-D0039ED40DA1}" presName="node" presStyleLbl="node1" presStyleIdx="1" presStyleCnt="5">
        <dgm:presLayoutVars>
          <dgm:bulletEnabled val="1"/>
        </dgm:presLayoutVars>
      </dgm:prSet>
      <dgm:spPr/>
      <dgm:t>
        <a:bodyPr/>
        <a:lstStyle/>
        <a:p>
          <a:endParaRPr lang="en-IN"/>
        </a:p>
      </dgm:t>
    </dgm:pt>
    <dgm:pt modelId="{9666ACF5-5C79-CE4D-822F-9D2A5BBE594A}" type="pres">
      <dgm:prSet presAssocID="{CA55FAB8-1F4D-0349-B886-F93AD97F4803}" presName="sibTrans" presStyleLbl="sibTrans2D1" presStyleIdx="1" presStyleCnt="4"/>
      <dgm:spPr/>
      <dgm:t>
        <a:bodyPr/>
        <a:lstStyle/>
        <a:p>
          <a:endParaRPr lang="en-IN"/>
        </a:p>
      </dgm:t>
    </dgm:pt>
    <dgm:pt modelId="{C930E06C-236E-2E4F-BFBB-1E2DCEB783C0}" type="pres">
      <dgm:prSet presAssocID="{CA55FAB8-1F4D-0349-B886-F93AD97F4803}" presName="connectorText" presStyleLbl="sibTrans2D1" presStyleIdx="1" presStyleCnt="4"/>
      <dgm:spPr/>
      <dgm:t>
        <a:bodyPr/>
        <a:lstStyle/>
        <a:p>
          <a:endParaRPr lang="en-IN"/>
        </a:p>
      </dgm:t>
    </dgm:pt>
    <dgm:pt modelId="{B7D0214E-E771-9A49-8E2F-1E84749A882D}" type="pres">
      <dgm:prSet presAssocID="{4A174BA9-3625-3F4C-8712-6CB082AF209A}" presName="node" presStyleLbl="node1" presStyleIdx="2" presStyleCnt="5">
        <dgm:presLayoutVars>
          <dgm:bulletEnabled val="1"/>
        </dgm:presLayoutVars>
      </dgm:prSet>
      <dgm:spPr/>
      <dgm:t>
        <a:bodyPr/>
        <a:lstStyle/>
        <a:p>
          <a:endParaRPr lang="en-IN"/>
        </a:p>
      </dgm:t>
    </dgm:pt>
    <dgm:pt modelId="{75AEADB2-91D0-4545-A4F7-C611CACC682E}" type="pres">
      <dgm:prSet presAssocID="{318DDE38-5F79-AE43-ACC8-DF33797842A6}" presName="sibTrans" presStyleLbl="sibTrans2D1" presStyleIdx="2" presStyleCnt="4"/>
      <dgm:spPr/>
      <dgm:t>
        <a:bodyPr/>
        <a:lstStyle/>
        <a:p>
          <a:endParaRPr lang="en-IN"/>
        </a:p>
      </dgm:t>
    </dgm:pt>
    <dgm:pt modelId="{9D8CC02F-504B-FD4B-BC38-D264BFE78FD3}" type="pres">
      <dgm:prSet presAssocID="{318DDE38-5F79-AE43-ACC8-DF33797842A6}" presName="connectorText" presStyleLbl="sibTrans2D1" presStyleIdx="2" presStyleCnt="4"/>
      <dgm:spPr/>
      <dgm:t>
        <a:bodyPr/>
        <a:lstStyle/>
        <a:p>
          <a:endParaRPr lang="en-IN"/>
        </a:p>
      </dgm:t>
    </dgm:pt>
    <dgm:pt modelId="{76F92800-F3B0-C345-BBA4-EDC87EEA4F66}" type="pres">
      <dgm:prSet presAssocID="{25ADB909-DDFB-2040-AA29-CAF24594A00C}" presName="node" presStyleLbl="node1" presStyleIdx="3" presStyleCnt="5">
        <dgm:presLayoutVars>
          <dgm:bulletEnabled val="1"/>
        </dgm:presLayoutVars>
      </dgm:prSet>
      <dgm:spPr/>
      <dgm:t>
        <a:bodyPr/>
        <a:lstStyle/>
        <a:p>
          <a:endParaRPr lang="en-IN"/>
        </a:p>
      </dgm:t>
    </dgm:pt>
    <dgm:pt modelId="{46A03821-1961-9342-8414-5EF3C8190E06}" type="pres">
      <dgm:prSet presAssocID="{1EB0626B-70DA-2647-BE54-611564200163}" presName="sibTrans" presStyleLbl="sibTrans2D1" presStyleIdx="3" presStyleCnt="4"/>
      <dgm:spPr/>
      <dgm:t>
        <a:bodyPr/>
        <a:lstStyle/>
        <a:p>
          <a:endParaRPr lang="en-IN"/>
        </a:p>
      </dgm:t>
    </dgm:pt>
    <dgm:pt modelId="{4D408FBC-12F4-C342-AD2F-96AE2A5DE8CA}" type="pres">
      <dgm:prSet presAssocID="{1EB0626B-70DA-2647-BE54-611564200163}" presName="connectorText" presStyleLbl="sibTrans2D1" presStyleIdx="3" presStyleCnt="4"/>
      <dgm:spPr/>
      <dgm:t>
        <a:bodyPr/>
        <a:lstStyle/>
        <a:p>
          <a:endParaRPr lang="en-IN"/>
        </a:p>
      </dgm:t>
    </dgm:pt>
    <dgm:pt modelId="{B05D8EDC-D99A-1248-A38A-FDED37F09335}" type="pres">
      <dgm:prSet presAssocID="{221EFE26-0B13-A544-AA9E-2386D14F1A55}" presName="node" presStyleLbl="node1" presStyleIdx="4" presStyleCnt="5">
        <dgm:presLayoutVars>
          <dgm:bulletEnabled val="1"/>
        </dgm:presLayoutVars>
      </dgm:prSet>
      <dgm:spPr/>
      <dgm:t>
        <a:bodyPr/>
        <a:lstStyle/>
        <a:p>
          <a:endParaRPr lang="en-IN"/>
        </a:p>
      </dgm:t>
    </dgm:pt>
  </dgm:ptLst>
  <dgm:cxnLst>
    <dgm:cxn modelId="{5CAF027D-ACA8-4840-8328-D46B3462BA60}" type="presOf" srcId="{4FE3D752-998A-E84E-B6E4-B6130502288C}" destId="{9A6BFDD9-203F-3448-B60E-4EC986B453F3}" srcOrd="0" destOrd="0" presId="urn:microsoft.com/office/officeart/2005/8/layout/process1"/>
    <dgm:cxn modelId="{EDF1CE8B-8830-CA47-9B99-661DA92743C0}" type="presOf" srcId="{25ADB909-DDFB-2040-AA29-CAF24594A00C}" destId="{76F92800-F3B0-C345-BBA4-EDC87EEA4F66}" srcOrd="0" destOrd="0" presId="urn:microsoft.com/office/officeart/2005/8/layout/process1"/>
    <dgm:cxn modelId="{7C590E04-D4BB-E241-8DBF-2E09A77CE2ED}" type="presOf" srcId="{318DDE38-5F79-AE43-ACC8-DF33797842A6}" destId="{9D8CC02F-504B-FD4B-BC38-D264BFE78FD3}" srcOrd="1" destOrd="0" presId="urn:microsoft.com/office/officeart/2005/8/layout/process1"/>
    <dgm:cxn modelId="{7A2C0F1E-3CC2-584E-94BC-13859F934E44}" srcId="{4FE3D752-998A-E84E-B6E4-B6130502288C}" destId="{0339DD54-9762-C746-A7FA-FAE91C8AA974}" srcOrd="0" destOrd="0" parTransId="{E0F71DD7-094A-9240-A5CB-C90A31F48861}" sibTransId="{2CA61C00-B278-CD40-93AF-2D69731764CB}"/>
    <dgm:cxn modelId="{76031399-A830-BB46-80B4-3AB781547F22}" type="presOf" srcId="{2CA61C00-B278-CD40-93AF-2D69731764CB}" destId="{6B8617B0-98AC-4440-A10C-78E463622945}" srcOrd="0" destOrd="0" presId="urn:microsoft.com/office/officeart/2005/8/layout/process1"/>
    <dgm:cxn modelId="{80012198-9A08-0248-9A26-255D9297A7C7}" srcId="{4FE3D752-998A-E84E-B6E4-B6130502288C}" destId="{221EFE26-0B13-A544-AA9E-2386D14F1A55}" srcOrd="4" destOrd="0" parTransId="{CF685C19-9131-884F-9F75-68BA240CB58C}" sibTransId="{7AA5A943-9B08-4E44-ABAB-C2A5FD448F11}"/>
    <dgm:cxn modelId="{792C4925-87ED-E748-9235-DF774A111269}" type="presOf" srcId="{51C4D9CA-F729-3E48-BCAB-D0039ED40DA1}" destId="{0B1889F7-D9BE-294B-BF81-65D5FF07DFC2}" srcOrd="0" destOrd="0" presId="urn:microsoft.com/office/officeart/2005/8/layout/process1"/>
    <dgm:cxn modelId="{C0D3ABFD-D268-8047-AF0F-0F49369B89EB}" type="presOf" srcId="{221EFE26-0B13-A544-AA9E-2386D14F1A55}" destId="{B05D8EDC-D99A-1248-A38A-FDED37F09335}" srcOrd="0" destOrd="0" presId="urn:microsoft.com/office/officeart/2005/8/layout/process1"/>
    <dgm:cxn modelId="{E18C8FBB-83FE-BC4B-B71D-E00587697EA9}" type="presOf" srcId="{CA55FAB8-1F4D-0349-B886-F93AD97F4803}" destId="{C930E06C-236E-2E4F-BFBB-1E2DCEB783C0}" srcOrd="1" destOrd="0" presId="urn:microsoft.com/office/officeart/2005/8/layout/process1"/>
    <dgm:cxn modelId="{FB5C378A-2F04-1443-B410-E79A933E28D0}" type="presOf" srcId="{CA55FAB8-1F4D-0349-B886-F93AD97F4803}" destId="{9666ACF5-5C79-CE4D-822F-9D2A5BBE594A}" srcOrd="0" destOrd="0" presId="urn:microsoft.com/office/officeart/2005/8/layout/process1"/>
    <dgm:cxn modelId="{CC7D1D0F-348E-5D4D-9318-8D040981ED0C}" type="presOf" srcId="{2CA61C00-B278-CD40-93AF-2D69731764CB}" destId="{4A4F0E24-25D9-DE4A-9BC8-E2325350B447}" srcOrd="1" destOrd="0" presId="urn:microsoft.com/office/officeart/2005/8/layout/process1"/>
    <dgm:cxn modelId="{24F8E7D1-106B-4A4F-AFFA-FC66AA111F2A}" srcId="{4FE3D752-998A-E84E-B6E4-B6130502288C}" destId="{25ADB909-DDFB-2040-AA29-CAF24594A00C}" srcOrd="3" destOrd="0" parTransId="{489EDE5A-0F4D-F045-A45C-DFD0A1E0C3F1}" sibTransId="{1EB0626B-70DA-2647-BE54-611564200163}"/>
    <dgm:cxn modelId="{7A17524E-C2D0-1944-9A34-36FD0FCBDC1F}" srcId="{4FE3D752-998A-E84E-B6E4-B6130502288C}" destId="{4A174BA9-3625-3F4C-8712-6CB082AF209A}" srcOrd="2" destOrd="0" parTransId="{D0F5BC4B-88D9-0F48-808C-32EFC1FDF7AF}" sibTransId="{318DDE38-5F79-AE43-ACC8-DF33797842A6}"/>
    <dgm:cxn modelId="{CB3B9007-9575-0A4E-ACFE-FE0C4A5A234A}" type="presOf" srcId="{1EB0626B-70DA-2647-BE54-611564200163}" destId="{4D408FBC-12F4-C342-AD2F-96AE2A5DE8CA}" srcOrd="1" destOrd="0" presId="urn:microsoft.com/office/officeart/2005/8/layout/process1"/>
    <dgm:cxn modelId="{504B294D-7E75-E947-9C78-20F10F536A8F}" type="presOf" srcId="{1EB0626B-70DA-2647-BE54-611564200163}" destId="{46A03821-1961-9342-8414-5EF3C8190E06}" srcOrd="0" destOrd="0" presId="urn:microsoft.com/office/officeart/2005/8/layout/process1"/>
    <dgm:cxn modelId="{7B161798-FDFB-A240-8588-CBBE58CE2EEE}" srcId="{4FE3D752-998A-E84E-B6E4-B6130502288C}" destId="{51C4D9CA-F729-3E48-BCAB-D0039ED40DA1}" srcOrd="1" destOrd="0" parTransId="{C87DF397-764A-DD45-B8ED-ABE7C3298FBC}" sibTransId="{CA55FAB8-1F4D-0349-B886-F93AD97F4803}"/>
    <dgm:cxn modelId="{8DDB2F1B-4E08-B647-BCFA-50E06C45AD45}" type="presOf" srcId="{318DDE38-5F79-AE43-ACC8-DF33797842A6}" destId="{75AEADB2-91D0-4545-A4F7-C611CACC682E}" srcOrd="0" destOrd="0" presId="urn:microsoft.com/office/officeart/2005/8/layout/process1"/>
    <dgm:cxn modelId="{7EF887CD-5BCE-314B-8760-B4E36DD82CD9}" type="presOf" srcId="{4A174BA9-3625-3F4C-8712-6CB082AF209A}" destId="{B7D0214E-E771-9A49-8E2F-1E84749A882D}" srcOrd="0" destOrd="0" presId="urn:microsoft.com/office/officeart/2005/8/layout/process1"/>
    <dgm:cxn modelId="{B6D83612-24CD-4642-ACA7-687586A5473F}" type="presOf" srcId="{0339DD54-9762-C746-A7FA-FAE91C8AA974}" destId="{DE39BC37-3FAC-4C4A-A7EB-9A373C8EAB49}" srcOrd="0" destOrd="0" presId="urn:microsoft.com/office/officeart/2005/8/layout/process1"/>
    <dgm:cxn modelId="{3C34463F-64A9-C84F-A2C5-78357ECA5024}" type="presParOf" srcId="{9A6BFDD9-203F-3448-B60E-4EC986B453F3}" destId="{DE39BC37-3FAC-4C4A-A7EB-9A373C8EAB49}" srcOrd="0" destOrd="0" presId="urn:microsoft.com/office/officeart/2005/8/layout/process1"/>
    <dgm:cxn modelId="{EFBB5304-6794-E741-ABB3-35EFA996BA91}" type="presParOf" srcId="{9A6BFDD9-203F-3448-B60E-4EC986B453F3}" destId="{6B8617B0-98AC-4440-A10C-78E463622945}" srcOrd="1" destOrd="0" presId="urn:microsoft.com/office/officeart/2005/8/layout/process1"/>
    <dgm:cxn modelId="{2B7368B1-C00F-AC42-A7BE-5564CB0B11E2}" type="presParOf" srcId="{6B8617B0-98AC-4440-A10C-78E463622945}" destId="{4A4F0E24-25D9-DE4A-9BC8-E2325350B447}" srcOrd="0" destOrd="0" presId="urn:microsoft.com/office/officeart/2005/8/layout/process1"/>
    <dgm:cxn modelId="{317FD02B-0732-D24F-8EF1-AE35B22D9C81}" type="presParOf" srcId="{9A6BFDD9-203F-3448-B60E-4EC986B453F3}" destId="{0B1889F7-D9BE-294B-BF81-65D5FF07DFC2}" srcOrd="2" destOrd="0" presId="urn:microsoft.com/office/officeart/2005/8/layout/process1"/>
    <dgm:cxn modelId="{8B3E88F3-3B9D-4F4B-AB9E-BD36544878B9}" type="presParOf" srcId="{9A6BFDD9-203F-3448-B60E-4EC986B453F3}" destId="{9666ACF5-5C79-CE4D-822F-9D2A5BBE594A}" srcOrd="3" destOrd="0" presId="urn:microsoft.com/office/officeart/2005/8/layout/process1"/>
    <dgm:cxn modelId="{EEFF7996-86D8-C948-8C63-C2F1E5FC225E}" type="presParOf" srcId="{9666ACF5-5C79-CE4D-822F-9D2A5BBE594A}" destId="{C930E06C-236E-2E4F-BFBB-1E2DCEB783C0}" srcOrd="0" destOrd="0" presId="urn:microsoft.com/office/officeart/2005/8/layout/process1"/>
    <dgm:cxn modelId="{1D9351F8-2C85-8948-B619-B51037CB80E1}" type="presParOf" srcId="{9A6BFDD9-203F-3448-B60E-4EC986B453F3}" destId="{B7D0214E-E771-9A49-8E2F-1E84749A882D}" srcOrd="4" destOrd="0" presId="urn:microsoft.com/office/officeart/2005/8/layout/process1"/>
    <dgm:cxn modelId="{276FD371-6F89-8D45-816B-BDCAA00A6C55}" type="presParOf" srcId="{9A6BFDD9-203F-3448-B60E-4EC986B453F3}" destId="{75AEADB2-91D0-4545-A4F7-C611CACC682E}" srcOrd="5" destOrd="0" presId="urn:microsoft.com/office/officeart/2005/8/layout/process1"/>
    <dgm:cxn modelId="{D6EC6F70-FDE0-264A-8525-7497676A3A4D}" type="presParOf" srcId="{75AEADB2-91D0-4545-A4F7-C611CACC682E}" destId="{9D8CC02F-504B-FD4B-BC38-D264BFE78FD3}" srcOrd="0" destOrd="0" presId="urn:microsoft.com/office/officeart/2005/8/layout/process1"/>
    <dgm:cxn modelId="{38C424E7-1FC6-624B-B98F-498A53227A96}" type="presParOf" srcId="{9A6BFDD9-203F-3448-B60E-4EC986B453F3}" destId="{76F92800-F3B0-C345-BBA4-EDC87EEA4F66}" srcOrd="6" destOrd="0" presId="urn:microsoft.com/office/officeart/2005/8/layout/process1"/>
    <dgm:cxn modelId="{5352AB40-719A-314C-B660-B4F5F16160D3}" type="presParOf" srcId="{9A6BFDD9-203F-3448-B60E-4EC986B453F3}" destId="{46A03821-1961-9342-8414-5EF3C8190E06}" srcOrd="7" destOrd="0" presId="urn:microsoft.com/office/officeart/2005/8/layout/process1"/>
    <dgm:cxn modelId="{F96FC7D5-E636-8B4B-B7D8-30AFC2A4D374}" type="presParOf" srcId="{46A03821-1961-9342-8414-5EF3C8190E06}" destId="{4D408FBC-12F4-C342-AD2F-96AE2A5DE8CA}" srcOrd="0" destOrd="0" presId="urn:microsoft.com/office/officeart/2005/8/layout/process1"/>
    <dgm:cxn modelId="{20753DB5-E30F-BA43-9B1C-D9DBED92F31F}" type="presParOf" srcId="{9A6BFDD9-203F-3448-B60E-4EC986B453F3}" destId="{B05D8EDC-D99A-1248-A38A-FDED37F09335}" srcOrd="8" destOrd="0" presId="urn:microsoft.com/office/officeart/2005/8/layout/process1"/>
  </dgm:cxnLst>
  <dgm:bg>
    <a:noFill/>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8CE2890-F980-4FE4-A3BB-F54ACDD9A2D7}" type="doc">
      <dgm:prSet loTypeId="urn:microsoft.com/office/officeart/2005/8/layout/hList6" loCatId="list" qsTypeId="urn:microsoft.com/office/officeart/2005/8/quickstyle/simple3" qsCatId="simple" csTypeId="urn:microsoft.com/office/officeart/2005/8/colors/colorful5" csCatId="colorful" phldr="1"/>
      <dgm:spPr/>
      <dgm:t>
        <a:bodyPr/>
        <a:lstStyle/>
        <a:p>
          <a:endParaRPr lang="en-US"/>
        </a:p>
      </dgm:t>
    </dgm:pt>
    <dgm:pt modelId="{DC6C27ED-BBE6-4FFE-9806-00680F6E2249}">
      <dgm:prSet/>
      <dgm:spPr/>
      <dgm:t>
        <a:bodyPr/>
        <a:lstStyle/>
        <a:p>
          <a:pPr rtl="0"/>
          <a:r>
            <a:rPr lang="en-US" dirty="0"/>
            <a:t>We should have  consistent and integrated view</a:t>
          </a:r>
        </a:p>
      </dgm:t>
    </dgm:pt>
    <dgm:pt modelId="{7A5B0587-0589-40A2-AF27-20395BAC4379}" type="parTrans" cxnId="{84C62A65-3A72-4A3B-AD8D-D4E7127ED79C}">
      <dgm:prSet/>
      <dgm:spPr/>
      <dgm:t>
        <a:bodyPr/>
        <a:lstStyle/>
        <a:p>
          <a:endParaRPr lang="en-US">
            <a:solidFill>
              <a:schemeClr val="tx1"/>
            </a:solidFill>
          </a:endParaRPr>
        </a:p>
      </dgm:t>
    </dgm:pt>
    <dgm:pt modelId="{4449A394-0CAD-4761-80DA-EF417CDA4679}" type="sibTrans" cxnId="{84C62A65-3A72-4A3B-AD8D-D4E7127ED79C}">
      <dgm:prSet/>
      <dgm:spPr/>
      <dgm:t>
        <a:bodyPr/>
        <a:lstStyle/>
        <a:p>
          <a:endParaRPr lang="en-US">
            <a:solidFill>
              <a:schemeClr val="tx1"/>
            </a:solidFill>
          </a:endParaRPr>
        </a:p>
      </dgm:t>
    </dgm:pt>
    <dgm:pt modelId="{745ED4BD-837B-4D2F-AA32-8E80C225FF2E}">
      <dgm:prSet/>
      <dgm:spPr/>
      <dgm:t>
        <a:bodyPr/>
        <a:lstStyle/>
        <a:p>
          <a:pPr rtl="0"/>
          <a:r>
            <a:rPr lang="en-US" dirty="0"/>
            <a:t>Economic sense of interest rate versus Actuarial Sense</a:t>
          </a:r>
        </a:p>
      </dgm:t>
    </dgm:pt>
    <dgm:pt modelId="{5E6FC9F0-B96B-4FEC-A861-5DC5C1092FA7}" type="parTrans" cxnId="{9F0A4105-B027-4D79-86A7-2B0FCB1F9C1A}">
      <dgm:prSet/>
      <dgm:spPr/>
      <dgm:t>
        <a:bodyPr/>
        <a:lstStyle/>
        <a:p>
          <a:endParaRPr lang="en-US">
            <a:solidFill>
              <a:schemeClr val="tx1"/>
            </a:solidFill>
          </a:endParaRPr>
        </a:p>
      </dgm:t>
    </dgm:pt>
    <dgm:pt modelId="{FDA34EC8-D436-4ECF-B950-B1F2ED8AAD18}" type="sibTrans" cxnId="{9F0A4105-B027-4D79-86A7-2B0FCB1F9C1A}">
      <dgm:prSet/>
      <dgm:spPr/>
      <dgm:t>
        <a:bodyPr/>
        <a:lstStyle/>
        <a:p>
          <a:endParaRPr lang="en-US">
            <a:solidFill>
              <a:schemeClr val="tx1"/>
            </a:solidFill>
          </a:endParaRPr>
        </a:p>
      </dgm:t>
    </dgm:pt>
    <dgm:pt modelId="{B7D1D062-51E6-4773-8C89-E478FA7B8AB5}">
      <dgm:prSet/>
      <dgm:spPr/>
      <dgm:t>
        <a:bodyPr/>
        <a:lstStyle/>
        <a:p>
          <a:pPr rtl="0"/>
          <a:r>
            <a:rPr lang="en-US" dirty="0"/>
            <a:t>Can we create parametric model to see the relationship </a:t>
          </a:r>
        </a:p>
      </dgm:t>
    </dgm:pt>
    <dgm:pt modelId="{ADC19290-2514-493F-999A-6D7E26A66F93}" type="parTrans" cxnId="{B2F08BC6-51F8-4ECF-8C21-CAAC82110601}">
      <dgm:prSet/>
      <dgm:spPr/>
      <dgm:t>
        <a:bodyPr/>
        <a:lstStyle/>
        <a:p>
          <a:endParaRPr lang="en-US">
            <a:solidFill>
              <a:schemeClr val="tx1"/>
            </a:solidFill>
          </a:endParaRPr>
        </a:p>
      </dgm:t>
    </dgm:pt>
    <dgm:pt modelId="{7DAECD3F-1E54-4A03-9BA7-91C87C53C5A7}" type="sibTrans" cxnId="{B2F08BC6-51F8-4ECF-8C21-CAAC82110601}">
      <dgm:prSet/>
      <dgm:spPr/>
      <dgm:t>
        <a:bodyPr/>
        <a:lstStyle/>
        <a:p>
          <a:endParaRPr lang="en-US">
            <a:solidFill>
              <a:schemeClr val="tx1"/>
            </a:solidFill>
          </a:endParaRPr>
        </a:p>
      </dgm:t>
    </dgm:pt>
    <dgm:pt modelId="{012E12D8-B160-4A07-B466-3E9225F2C6D2}">
      <dgm:prSet/>
      <dgm:spPr/>
      <dgm:t>
        <a:bodyPr/>
        <a:lstStyle/>
        <a:p>
          <a:pPr rtl="0"/>
          <a:r>
            <a:rPr lang="en-US" dirty="0"/>
            <a:t>Can we forecast: Salary Growth rate and attrition as a function of interest rate   </a:t>
          </a:r>
        </a:p>
      </dgm:t>
    </dgm:pt>
    <dgm:pt modelId="{02FB0C17-BF02-4E49-B98B-E9FB1DD89E01}" type="parTrans" cxnId="{7B442EA4-B0DA-4939-8654-5DFAF8DE8402}">
      <dgm:prSet/>
      <dgm:spPr/>
      <dgm:t>
        <a:bodyPr/>
        <a:lstStyle/>
        <a:p>
          <a:endParaRPr lang="en-US">
            <a:solidFill>
              <a:schemeClr val="tx1"/>
            </a:solidFill>
          </a:endParaRPr>
        </a:p>
      </dgm:t>
    </dgm:pt>
    <dgm:pt modelId="{3F6EDF3E-2320-4FF5-A791-E7769F82AC4E}" type="sibTrans" cxnId="{7B442EA4-B0DA-4939-8654-5DFAF8DE8402}">
      <dgm:prSet/>
      <dgm:spPr/>
      <dgm:t>
        <a:bodyPr/>
        <a:lstStyle/>
        <a:p>
          <a:endParaRPr lang="en-US">
            <a:solidFill>
              <a:schemeClr val="tx1"/>
            </a:solidFill>
          </a:endParaRPr>
        </a:p>
      </dgm:t>
    </dgm:pt>
    <dgm:pt modelId="{99517ABF-61BD-4FB0-8CCD-018100299B1A}" type="pres">
      <dgm:prSet presAssocID="{18CE2890-F980-4FE4-A3BB-F54ACDD9A2D7}" presName="Name0" presStyleCnt="0">
        <dgm:presLayoutVars>
          <dgm:dir/>
          <dgm:resizeHandles val="exact"/>
        </dgm:presLayoutVars>
      </dgm:prSet>
      <dgm:spPr/>
      <dgm:t>
        <a:bodyPr/>
        <a:lstStyle/>
        <a:p>
          <a:endParaRPr lang="en-IN"/>
        </a:p>
      </dgm:t>
    </dgm:pt>
    <dgm:pt modelId="{F72D25A5-178D-4352-BD2D-F71B5A934D1A}" type="pres">
      <dgm:prSet presAssocID="{DC6C27ED-BBE6-4FFE-9806-00680F6E2249}" presName="node" presStyleLbl="node1" presStyleIdx="0" presStyleCnt="4">
        <dgm:presLayoutVars>
          <dgm:bulletEnabled val="1"/>
        </dgm:presLayoutVars>
      </dgm:prSet>
      <dgm:spPr/>
      <dgm:t>
        <a:bodyPr/>
        <a:lstStyle/>
        <a:p>
          <a:endParaRPr lang="en-IN"/>
        </a:p>
      </dgm:t>
    </dgm:pt>
    <dgm:pt modelId="{2934E592-7B89-4A32-9776-C335CC35EFBF}" type="pres">
      <dgm:prSet presAssocID="{4449A394-0CAD-4761-80DA-EF417CDA4679}" presName="sibTrans" presStyleCnt="0"/>
      <dgm:spPr/>
    </dgm:pt>
    <dgm:pt modelId="{2ED14271-6904-4F8E-8F67-6580CC071B6D}" type="pres">
      <dgm:prSet presAssocID="{745ED4BD-837B-4D2F-AA32-8E80C225FF2E}" presName="node" presStyleLbl="node1" presStyleIdx="1" presStyleCnt="4">
        <dgm:presLayoutVars>
          <dgm:bulletEnabled val="1"/>
        </dgm:presLayoutVars>
      </dgm:prSet>
      <dgm:spPr/>
      <dgm:t>
        <a:bodyPr/>
        <a:lstStyle/>
        <a:p>
          <a:endParaRPr lang="en-IN"/>
        </a:p>
      </dgm:t>
    </dgm:pt>
    <dgm:pt modelId="{461EF324-D992-47DD-B549-3B2F99868BA5}" type="pres">
      <dgm:prSet presAssocID="{FDA34EC8-D436-4ECF-B950-B1F2ED8AAD18}" presName="sibTrans" presStyleCnt="0"/>
      <dgm:spPr/>
    </dgm:pt>
    <dgm:pt modelId="{DEBB0770-2838-4A65-B725-FD93E3B1BC3F}" type="pres">
      <dgm:prSet presAssocID="{B7D1D062-51E6-4773-8C89-E478FA7B8AB5}" presName="node" presStyleLbl="node1" presStyleIdx="2" presStyleCnt="4">
        <dgm:presLayoutVars>
          <dgm:bulletEnabled val="1"/>
        </dgm:presLayoutVars>
      </dgm:prSet>
      <dgm:spPr/>
      <dgm:t>
        <a:bodyPr/>
        <a:lstStyle/>
        <a:p>
          <a:endParaRPr lang="en-IN"/>
        </a:p>
      </dgm:t>
    </dgm:pt>
    <dgm:pt modelId="{5B287E79-74EE-488F-B1C6-7051BC649CCC}" type="pres">
      <dgm:prSet presAssocID="{7DAECD3F-1E54-4A03-9BA7-91C87C53C5A7}" presName="sibTrans" presStyleCnt="0"/>
      <dgm:spPr/>
    </dgm:pt>
    <dgm:pt modelId="{84281037-9306-4AB8-AA28-D800565F013E}" type="pres">
      <dgm:prSet presAssocID="{012E12D8-B160-4A07-B466-3E9225F2C6D2}" presName="node" presStyleLbl="node1" presStyleIdx="3" presStyleCnt="4">
        <dgm:presLayoutVars>
          <dgm:bulletEnabled val="1"/>
        </dgm:presLayoutVars>
      </dgm:prSet>
      <dgm:spPr/>
      <dgm:t>
        <a:bodyPr/>
        <a:lstStyle/>
        <a:p>
          <a:endParaRPr lang="en-IN"/>
        </a:p>
      </dgm:t>
    </dgm:pt>
  </dgm:ptLst>
  <dgm:cxnLst>
    <dgm:cxn modelId="{7B442EA4-B0DA-4939-8654-5DFAF8DE8402}" srcId="{18CE2890-F980-4FE4-A3BB-F54ACDD9A2D7}" destId="{012E12D8-B160-4A07-B466-3E9225F2C6D2}" srcOrd="3" destOrd="0" parTransId="{02FB0C17-BF02-4E49-B98B-E9FB1DD89E01}" sibTransId="{3F6EDF3E-2320-4FF5-A791-E7769F82AC4E}"/>
    <dgm:cxn modelId="{84C62A65-3A72-4A3B-AD8D-D4E7127ED79C}" srcId="{18CE2890-F980-4FE4-A3BB-F54ACDD9A2D7}" destId="{DC6C27ED-BBE6-4FFE-9806-00680F6E2249}" srcOrd="0" destOrd="0" parTransId="{7A5B0587-0589-40A2-AF27-20395BAC4379}" sibTransId="{4449A394-0CAD-4761-80DA-EF417CDA4679}"/>
    <dgm:cxn modelId="{B2F08BC6-51F8-4ECF-8C21-CAAC82110601}" srcId="{18CE2890-F980-4FE4-A3BB-F54ACDD9A2D7}" destId="{B7D1D062-51E6-4773-8C89-E478FA7B8AB5}" srcOrd="2" destOrd="0" parTransId="{ADC19290-2514-493F-999A-6D7E26A66F93}" sibTransId="{7DAECD3F-1E54-4A03-9BA7-91C87C53C5A7}"/>
    <dgm:cxn modelId="{FCE1B142-BB14-4DF2-A138-66CB01076CD0}" type="presOf" srcId="{DC6C27ED-BBE6-4FFE-9806-00680F6E2249}" destId="{F72D25A5-178D-4352-BD2D-F71B5A934D1A}" srcOrd="0" destOrd="0" presId="urn:microsoft.com/office/officeart/2005/8/layout/hList6"/>
    <dgm:cxn modelId="{9F0A4105-B027-4D79-86A7-2B0FCB1F9C1A}" srcId="{18CE2890-F980-4FE4-A3BB-F54ACDD9A2D7}" destId="{745ED4BD-837B-4D2F-AA32-8E80C225FF2E}" srcOrd="1" destOrd="0" parTransId="{5E6FC9F0-B96B-4FEC-A861-5DC5C1092FA7}" sibTransId="{FDA34EC8-D436-4ECF-B950-B1F2ED8AAD18}"/>
    <dgm:cxn modelId="{7090EE06-22BD-490C-81A9-DD761ED4290D}" type="presOf" srcId="{18CE2890-F980-4FE4-A3BB-F54ACDD9A2D7}" destId="{99517ABF-61BD-4FB0-8CCD-018100299B1A}" srcOrd="0" destOrd="0" presId="urn:microsoft.com/office/officeart/2005/8/layout/hList6"/>
    <dgm:cxn modelId="{55E1668D-381F-448F-8ACA-572D9B2BB250}" type="presOf" srcId="{B7D1D062-51E6-4773-8C89-E478FA7B8AB5}" destId="{DEBB0770-2838-4A65-B725-FD93E3B1BC3F}" srcOrd="0" destOrd="0" presId="urn:microsoft.com/office/officeart/2005/8/layout/hList6"/>
    <dgm:cxn modelId="{F0506E32-EA47-4AE7-9614-B5118006F181}" type="presOf" srcId="{745ED4BD-837B-4D2F-AA32-8E80C225FF2E}" destId="{2ED14271-6904-4F8E-8F67-6580CC071B6D}" srcOrd="0" destOrd="0" presId="urn:microsoft.com/office/officeart/2005/8/layout/hList6"/>
    <dgm:cxn modelId="{8C5C6B8F-375C-4E2B-A967-505F25BE402D}" type="presOf" srcId="{012E12D8-B160-4A07-B466-3E9225F2C6D2}" destId="{84281037-9306-4AB8-AA28-D800565F013E}" srcOrd="0" destOrd="0" presId="urn:microsoft.com/office/officeart/2005/8/layout/hList6"/>
    <dgm:cxn modelId="{9F3A9583-2C71-465B-8085-B62B68913228}" type="presParOf" srcId="{99517ABF-61BD-4FB0-8CCD-018100299B1A}" destId="{F72D25A5-178D-4352-BD2D-F71B5A934D1A}" srcOrd="0" destOrd="0" presId="urn:microsoft.com/office/officeart/2005/8/layout/hList6"/>
    <dgm:cxn modelId="{57C9404E-79A6-4AB7-9984-59A834524351}" type="presParOf" srcId="{99517ABF-61BD-4FB0-8CCD-018100299B1A}" destId="{2934E592-7B89-4A32-9776-C335CC35EFBF}" srcOrd="1" destOrd="0" presId="urn:microsoft.com/office/officeart/2005/8/layout/hList6"/>
    <dgm:cxn modelId="{67A09477-246B-40E6-A9B1-F5344DEEE527}" type="presParOf" srcId="{99517ABF-61BD-4FB0-8CCD-018100299B1A}" destId="{2ED14271-6904-4F8E-8F67-6580CC071B6D}" srcOrd="2" destOrd="0" presId="urn:microsoft.com/office/officeart/2005/8/layout/hList6"/>
    <dgm:cxn modelId="{AD78C672-D81B-4A91-856B-10614B329B54}" type="presParOf" srcId="{99517ABF-61BD-4FB0-8CCD-018100299B1A}" destId="{461EF324-D992-47DD-B549-3B2F99868BA5}" srcOrd="3" destOrd="0" presId="urn:microsoft.com/office/officeart/2005/8/layout/hList6"/>
    <dgm:cxn modelId="{2C030286-7D47-4383-86E0-5ED1D13825B1}" type="presParOf" srcId="{99517ABF-61BD-4FB0-8CCD-018100299B1A}" destId="{DEBB0770-2838-4A65-B725-FD93E3B1BC3F}" srcOrd="4" destOrd="0" presId="urn:microsoft.com/office/officeart/2005/8/layout/hList6"/>
    <dgm:cxn modelId="{BA4D26C2-3C41-46CB-9220-855605882BA7}" type="presParOf" srcId="{99517ABF-61BD-4FB0-8CCD-018100299B1A}" destId="{5B287E79-74EE-488F-B1C6-7051BC649CCC}" srcOrd="5" destOrd="0" presId="urn:microsoft.com/office/officeart/2005/8/layout/hList6"/>
    <dgm:cxn modelId="{66A1466B-7DE6-467F-BE80-2FC3C680B003}" type="presParOf" srcId="{99517ABF-61BD-4FB0-8CCD-018100299B1A}" destId="{84281037-9306-4AB8-AA28-D800565F013E}" srcOrd="6" destOrd="0" presId="urn:microsoft.com/office/officeart/2005/8/layout/hList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pPr/>
              <a:t>11-09-2020</a:t>
            </a:fld>
            <a:endParaRPr lang="en-IN"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dirty="0"/>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pPr/>
              <a:t>‹#›</a:t>
            </a:fld>
            <a:endParaRPr lang="en-IN" dirty="0"/>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9/11/2020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dirty="0"/>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dirty="0"/>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2</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71660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2962413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483245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3499789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5527203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29624137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9053304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21615261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24</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946331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21782987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26</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807118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8</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31590641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27</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1998569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28</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21262742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29</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4654719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30</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4654719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31</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4654719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32</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1800839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9</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960006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10</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2423275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11</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3078057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12</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a:solidFill>
                  <a:prstClr val="black"/>
                </a:solidFill>
              </a:rPr>
              <a:t>1</a:t>
            </a:r>
          </a:p>
        </p:txBody>
      </p:sp>
    </p:spTree>
    <p:extLst>
      <p:ext uri="{BB962C8B-B14F-4D97-AF65-F5344CB8AC3E}">
        <p14:creationId xmlns:p14="http://schemas.microsoft.com/office/powerpoint/2010/main" val="695983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428349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277094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2962413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24639526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a:solidFill>
                    <a:srgbClr val="1F497D"/>
                  </a:solidFill>
                  <a:latin typeface="Bahamas" pitchFamily="34" charset="0"/>
                  <a:cs typeface="Times New Roman" pitchFamily="18" charset="0"/>
                </a:rPr>
                <a:t>Institute of Actuaries of India</a:t>
              </a:r>
              <a:endParaRPr lang="en-US" sz="4000" b="1">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150418293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89231468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35977357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770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461665"/>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9/11/2020</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smtClean="0">
              <a:solidFill>
                <a:prstClr val="black"/>
              </a:solidFill>
            </a:endParaRPr>
          </a:p>
          <a:p>
            <a:pPr marL="12700">
              <a:spcBef>
                <a:spcPts val="290"/>
              </a:spcBef>
            </a:pPr>
            <a:r>
              <a:rPr lang="en-IN" sz="1800" spc="-15" smtClean="0">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5237378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chemeClr val="bg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1400" b="0" i="0">
                <a:solidFill>
                  <a:schemeClr val="tx1"/>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9/11/2020</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smtClean="0">
              <a:solidFill>
                <a:prstClr val="black"/>
              </a:solidFill>
            </a:endParaRPr>
          </a:p>
          <a:p>
            <a:pPr marL="12700">
              <a:spcBef>
                <a:spcPts val="290"/>
              </a:spcBef>
            </a:pPr>
            <a:r>
              <a:rPr lang="en-IN" sz="1800" spc="-15" smtClean="0">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3944164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chemeClr val="bg1"/>
                </a:solidFill>
                <a:latin typeface="Times New Roman"/>
                <a:cs typeface="Times New Roman"/>
              </a:defRPr>
            </a:lvl1pPr>
          </a:lstStyle>
          <a:p>
            <a:endParaRPr/>
          </a:p>
        </p:txBody>
      </p:sp>
      <p:sp>
        <p:nvSpPr>
          <p:cNvPr id="3" name="Holder 3"/>
          <p:cNvSpPr>
            <a:spLocks noGrp="1"/>
          </p:cNvSpPr>
          <p:nvPr>
            <p:ph sz="half" idx="2"/>
          </p:nvPr>
        </p:nvSpPr>
        <p:spPr>
          <a:xfrm>
            <a:off x="609600" y="1577340"/>
            <a:ext cx="5303520"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154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9/11/2020</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smtClean="0">
              <a:solidFill>
                <a:prstClr val="black"/>
              </a:solidFill>
            </a:endParaRPr>
          </a:p>
          <a:p>
            <a:pPr marL="12700">
              <a:spcBef>
                <a:spcPts val="290"/>
              </a:spcBef>
            </a:pPr>
            <a:r>
              <a:rPr lang="en-IN" sz="1800" spc="-15" smtClean="0">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14048796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chemeClr val="bg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9/11/2020</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smtClean="0">
              <a:solidFill>
                <a:prstClr val="black"/>
              </a:solidFill>
            </a:endParaRPr>
          </a:p>
          <a:p>
            <a:pPr marL="12700">
              <a:spcBef>
                <a:spcPts val="290"/>
              </a:spcBef>
            </a:pPr>
            <a:r>
              <a:rPr lang="en-IN" sz="1800" spc="-15" smtClean="0">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38414067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9/11/2020</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smtClean="0">
              <a:solidFill>
                <a:prstClr val="black"/>
              </a:solidFill>
            </a:endParaRPr>
          </a:p>
          <a:p>
            <a:pPr marL="12700">
              <a:spcBef>
                <a:spcPts val="290"/>
              </a:spcBef>
            </a:pPr>
            <a:r>
              <a:rPr lang="en-IN" sz="1800" spc="-15" smtClean="0">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748597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461665"/>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9/11/2020</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smtClean="0">
              <a:solidFill>
                <a:prstClr val="black"/>
              </a:solidFill>
            </a:endParaRPr>
          </a:p>
          <a:p>
            <a:pPr marL="12700">
              <a:spcBef>
                <a:spcPts val="290"/>
              </a:spcBef>
            </a:pPr>
            <a:r>
              <a:rPr lang="en-IN" sz="1800" spc="-15" smtClean="0">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23393195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chemeClr val="bg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1400" b="0" i="0">
                <a:solidFill>
                  <a:schemeClr val="tx1"/>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9/11/2020</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smtClean="0">
              <a:solidFill>
                <a:prstClr val="black"/>
              </a:solidFill>
            </a:endParaRPr>
          </a:p>
          <a:p>
            <a:pPr marL="12700">
              <a:spcBef>
                <a:spcPts val="290"/>
              </a:spcBef>
            </a:pPr>
            <a:r>
              <a:rPr lang="en-IN" sz="1800" spc="-15" smtClean="0">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28053132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chemeClr val="bg1"/>
                </a:solidFill>
                <a:latin typeface="Times New Roman"/>
                <a:cs typeface="Times New Roman"/>
              </a:defRPr>
            </a:lvl1pPr>
          </a:lstStyle>
          <a:p>
            <a:endParaRPr/>
          </a:p>
        </p:txBody>
      </p:sp>
      <p:sp>
        <p:nvSpPr>
          <p:cNvPr id="3" name="Holder 3"/>
          <p:cNvSpPr>
            <a:spLocks noGrp="1"/>
          </p:cNvSpPr>
          <p:nvPr>
            <p:ph sz="half" idx="2"/>
          </p:nvPr>
        </p:nvSpPr>
        <p:spPr>
          <a:xfrm>
            <a:off x="609600" y="1577340"/>
            <a:ext cx="5303520"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154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9/11/2020</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smtClean="0">
              <a:solidFill>
                <a:prstClr val="black"/>
              </a:solidFill>
            </a:endParaRPr>
          </a:p>
          <a:p>
            <a:pPr marL="12700">
              <a:spcBef>
                <a:spcPts val="290"/>
              </a:spcBef>
            </a:pPr>
            <a:r>
              <a:rPr lang="en-IN" sz="1800" spc="-15" smtClean="0">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23943894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chemeClr val="bg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9/11/2020</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smtClean="0">
              <a:solidFill>
                <a:prstClr val="black"/>
              </a:solidFill>
            </a:endParaRPr>
          </a:p>
          <a:p>
            <a:pPr marL="12700">
              <a:spcBef>
                <a:spcPts val="290"/>
              </a:spcBef>
            </a:pPr>
            <a:r>
              <a:rPr lang="en-IN" sz="1800" spc="-15" smtClean="0">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3259612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9/11/2020</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smtClean="0">
              <a:solidFill>
                <a:prstClr val="black"/>
              </a:solidFill>
            </a:endParaRPr>
          </a:p>
          <a:p>
            <a:pPr marL="12700">
              <a:spcBef>
                <a:spcPts val="290"/>
              </a:spcBef>
            </a:pPr>
            <a:r>
              <a:rPr lang="en-IN" sz="1800" spc="-15" smtClean="0">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17702128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6C9742EC-FA71-4C50-8BFD-30643A682C59}" type="datetime1">
              <a:rPr lang="en-US" smtClean="0">
                <a:solidFill>
                  <a:srgbClr val="000000"/>
                </a:solidFill>
              </a:rPr>
              <a:pPr>
                <a:defRPr/>
              </a:pPr>
              <a:t>9/11/2020</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017651554"/>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A1250BF1-5465-4487-9321-9504D38595A9}" type="datetime1">
              <a:rPr lang="en-US" smtClean="0">
                <a:solidFill>
                  <a:srgbClr val="000000"/>
                </a:solidFill>
              </a:rPr>
              <a:pPr>
                <a:defRPr/>
              </a:pPr>
              <a:t>9/11/2020</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156992196"/>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E4997345-A088-4875-9CF4-AD1C9B58EBA9}" type="datetime1">
              <a:rPr lang="en-US" smtClean="0">
                <a:solidFill>
                  <a:srgbClr val="000000"/>
                </a:solidFill>
              </a:rPr>
              <a:pPr>
                <a:defRPr/>
              </a:pPr>
              <a:t>9/11/2020</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315812726"/>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fld id="{6C94AF2E-CDCB-43D0-90FA-8579A6DB77D7}" type="datetime1">
              <a:rPr lang="en-US" smtClean="0">
                <a:solidFill>
                  <a:srgbClr val="000000"/>
                </a:solidFill>
              </a:rPr>
              <a:pPr>
                <a:defRPr/>
              </a:pPr>
              <a:t>9/11/2020</a:t>
            </a:fld>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dirty="0">
              <a:solidFill>
                <a:srgbClr val="000000"/>
              </a:solidFill>
            </a:endParaRPr>
          </a:p>
        </p:txBody>
      </p:sp>
      <p:grpSp>
        <p:nvGrpSpPr>
          <p:cNvPr id="8" name="Group 10"/>
          <p:cNvGrpSpPr/>
          <p:nvPr userDrawn="1"/>
        </p:nvGrpSpPr>
        <p:grpSpPr>
          <a:xfrm>
            <a:off x="359372"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97432"/>
              <a:ext cx="7391400" cy="5539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3000" b="1" dirty="0">
                  <a:solidFill>
                    <a:srgbClr val="1F497D"/>
                  </a:solidFill>
                  <a:latin typeface="Bahamas" pitchFamily="34" charset="0"/>
                  <a:cs typeface="Times New Roman" pitchFamily="18" charset="0"/>
                </a:rPr>
                <a:t>Institute of Actuaries of India</a:t>
              </a:r>
              <a:endParaRPr lang="en-US" sz="3000" b="1" dirty="0">
                <a:solidFill>
                  <a:srgbClr val="000000"/>
                </a:solidFill>
                <a:latin typeface="Bahamas" pitchFamily="34" charset="0"/>
                <a:cs typeface="Times New Roman" pitchFamily="18" charset="0"/>
              </a:endParaRPr>
            </a:p>
          </p:txBody>
        </p:sp>
      </p:grpSp>
      <p:sp>
        <p:nvSpPr>
          <p:cNvPr id="11" name="Rectangle 10"/>
          <p:cNvSpPr/>
          <p:nvPr userDrawn="1"/>
        </p:nvSpPr>
        <p:spPr>
          <a:xfrm>
            <a:off x="0" y="2743203"/>
            <a:ext cx="12192000" cy="646331"/>
          </a:xfrm>
          <a:prstGeom prst="rect">
            <a:avLst/>
          </a:prstGeom>
        </p:spPr>
        <p:txBody>
          <a:bodyPr wrap="square">
            <a:spAutoFit/>
          </a:bodyPr>
          <a:lstStyle/>
          <a:p>
            <a:pPr algn="ctr"/>
            <a:r>
              <a:rPr lang="en-US" sz="3600" b="1" dirty="0">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646331"/>
          </a:xfrm>
          <a:prstGeom prst="rect">
            <a:avLst/>
          </a:prstGeom>
        </p:spPr>
        <p:txBody>
          <a:bodyPr wrap="square">
            <a:spAutoFit/>
          </a:bodyPr>
          <a:lstStyle/>
          <a:p>
            <a:pPr algn="ctr"/>
            <a:r>
              <a:rPr lang="en-US" sz="36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1223400821"/>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fld id="{77B19868-33E4-49D6-8C42-F0B9A2F149D5}" type="datetime1">
              <a:rPr lang="en-US" smtClean="0">
                <a:solidFill>
                  <a:srgbClr val="000000"/>
                </a:solidFill>
              </a:rPr>
              <a:pPr>
                <a:defRPr/>
              </a:pPr>
              <a:t>9/11/2020</a:t>
            </a:fld>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92345196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dirty="0"/>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4FCA39E-71A5-49A9-9CE5-3A90C37F413D}" type="datetime1">
              <a:rPr lang="en-US" smtClean="0">
                <a:solidFill>
                  <a:srgbClr val="000000"/>
                </a:solidFill>
              </a:rPr>
              <a:pPr>
                <a:defRPr/>
              </a:pPr>
              <a:t>9/11/2020</a:t>
            </a:fld>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849569443"/>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xmlns="" id="{EA5A1565-39A6-47C9-8195-E044208BF2DA}"/>
              </a:ext>
            </a:extLst>
          </p:cNvPr>
          <p:cNvSpPr>
            <a:spLocks noGrp="1" noChangeArrowheads="1"/>
          </p:cNvSpPr>
          <p:nvPr>
            <p:ph type="sldNum" sz="quarter" idx="12"/>
          </p:nvPr>
        </p:nvSpPr>
        <p:spPr>
          <a:xfrm>
            <a:off x="8737600" y="6248400"/>
            <a:ext cx="2540000" cy="457200"/>
          </a:xfrm>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010527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80710613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99728207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3.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heme" Target="../theme/theme4.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dirty="0"/>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dirty="0"/>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19060061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333534" y="596773"/>
            <a:ext cx="9524932" cy="461665"/>
          </a:xfrm>
          <a:prstGeom prst="rect">
            <a:avLst/>
          </a:prstGeom>
        </p:spPr>
        <p:txBody>
          <a:bodyPr wrap="square" lIns="0" tIns="0" rIns="0" bIns="0">
            <a:spAutoFit/>
          </a:bodyPr>
          <a:lstStyle>
            <a:lvl1pPr>
              <a:defRPr sz="3000" b="1" i="0">
                <a:solidFill>
                  <a:schemeClr val="bg1"/>
                </a:solidFill>
                <a:latin typeface="Times New Roman"/>
                <a:cs typeface="Times New Roman"/>
              </a:defRPr>
            </a:lvl1pPr>
          </a:lstStyle>
          <a:p>
            <a:endParaRPr/>
          </a:p>
        </p:txBody>
      </p:sp>
      <p:sp>
        <p:nvSpPr>
          <p:cNvPr id="3" name="Holder 3"/>
          <p:cNvSpPr>
            <a:spLocks noGrp="1"/>
          </p:cNvSpPr>
          <p:nvPr>
            <p:ph type="body" idx="1"/>
          </p:nvPr>
        </p:nvSpPr>
        <p:spPr>
          <a:xfrm>
            <a:off x="265005" y="2213102"/>
            <a:ext cx="11661987" cy="215444"/>
          </a:xfrm>
          <a:prstGeom prst="rect">
            <a:avLst/>
          </a:prstGeom>
        </p:spPr>
        <p:txBody>
          <a:bodyPr wrap="square" lIns="0" tIns="0" rIns="0" bIns="0">
            <a:spAutoFit/>
          </a:bodyPr>
          <a:lstStyle>
            <a:lvl1pPr>
              <a:defRPr sz="1400" b="0" i="0">
                <a:solidFill>
                  <a:schemeClr val="tx1"/>
                </a:solidFill>
                <a:latin typeface="Trebuchet MS"/>
                <a:cs typeface="Trebuchet MS"/>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9/11/2020</a:t>
            </a:fld>
            <a:endParaRPr lang="en-US">
              <a:solidFill>
                <a:prstClr val="black">
                  <a:tint val="75000"/>
                </a:prstClr>
              </a:solidFill>
            </a:endParaRPr>
          </a:p>
        </p:txBody>
      </p:sp>
      <p:sp>
        <p:nvSpPr>
          <p:cNvPr id="6" name="Holder 6"/>
          <p:cNvSpPr>
            <a:spLocks noGrp="1"/>
          </p:cNvSpPr>
          <p:nvPr>
            <p:ph type="sldNum" sz="quarter" idx="7"/>
          </p:nvPr>
        </p:nvSpPr>
        <p:spPr>
          <a:xfrm>
            <a:off x="9138074" y="6297045"/>
            <a:ext cx="2912533" cy="534670"/>
          </a:xfrm>
          <a:prstGeom prst="rect">
            <a:avLst/>
          </a:prstGeom>
        </p:spPr>
        <p:txBody>
          <a:bodyPr wrap="square" lIns="0" tIns="0" rIns="0" bIns="0">
            <a:spAutoFit/>
          </a:bodyPr>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smtClean="0">
              <a:solidFill>
                <a:prstClr val="black"/>
              </a:solidFill>
            </a:endParaRPr>
          </a:p>
          <a:p>
            <a:pPr marL="12700">
              <a:spcBef>
                <a:spcPts val="290"/>
              </a:spcBef>
            </a:pPr>
            <a:r>
              <a:rPr lang="en-IN" sz="1800" spc="-15" smtClean="0">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1944445894"/>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333534" y="596773"/>
            <a:ext cx="9524932" cy="461665"/>
          </a:xfrm>
          <a:prstGeom prst="rect">
            <a:avLst/>
          </a:prstGeom>
        </p:spPr>
        <p:txBody>
          <a:bodyPr wrap="square" lIns="0" tIns="0" rIns="0" bIns="0">
            <a:spAutoFit/>
          </a:bodyPr>
          <a:lstStyle>
            <a:lvl1pPr>
              <a:defRPr sz="3000" b="1" i="0">
                <a:solidFill>
                  <a:schemeClr val="bg1"/>
                </a:solidFill>
                <a:latin typeface="Times New Roman"/>
                <a:cs typeface="Times New Roman"/>
              </a:defRPr>
            </a:lvl1pPr>
          </a:lstStyle>
          <a:p>
            <a:endParaRPr/>
          </a:p>
        </p:txBody>
      </p:sp>
      <p:sp>
        <p:nvSpPr>
          <p:cNvPr id="3" name="Holder 3"/>
          <p:cNvSpPr>
            <a:spLocks noGrp="1"/>
          </p:cNvSpPr>
          <p:nvPr>
            <p:ph type="body" idx="1"/>
          </p:nvPr>
        </p:nvSpPr>
        <p:spPr>
          <a:xfrm>
            <a:off x="265005" y="2213102"/>
            <a:ext cx="11661987" cy="215444"/>
          </a:xfrm>
          <a:prstGeom prst="rect">
            <a:avLst/>
          </a:prstGeom>
        </p:spPr>
        <p:txBody>
          <a:bodyPr wrap="square" lIns="0" tIns="0" rIns="0" bIns="0">
            <a:spAutoFit/>
          </a:bodyPr>
          <a:lstStyle>
            <a:lvl1pPr>
              <a:defRPr sz="1400" b="0" i="0">
                <a:solidFill>
                  <a:schemeClr val="tx1"/>
                </a:solidFill>
                <a:latin typeface="Trebuchet MS"/>
                <a:cs typeface="Trebuchet MS"/>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9/11/2020</a:t>
            </a:fld>
            <a:endParaRPr lang="en-US">
              <a:solidFill>
                <a:prstClr val="black">
                  <a:tint val="75000"/>
                </a:prstClr>
              </a:solidFill>
            </a:endParaRPr>
          </a:p>
        </p:txBody>
      </p:sp>
      <p:sp>
        <p:nvSpPr>
          <p:cNvPr id="6" name="Holder 6"/>
          <p:cNvSpPr>
            <a:spLocks noGrp="1"/>
          </p:cNvSpPr>
          <p:nvPr>
            <p:ph type="sldNum" sz="quarter" idx="7"/>
          </p:nvPr>
        </p:nvSpPr>
        <p:spPr>
          <a:xfrm>
            <a:off x="9138074" y="6297045"/>
            <a:ext cx="2912533" cy="534670"/>
          </a:xfrm>
          <a:prstGeom prst="rect">
            <a:avLst/>
          </a:prstGeom>
        </p:spPr>
        <p:txBody>
          <a:bodyPr wrap="square" lIns="0" tIns="0" rIns="0" bIns="0">
            <a:spAutoFit/>
          </a:bodyPr>
          <a:lstStyle>
            <a:lvl1pPr>
              <a:defRPr sz="1400" b="0" i="0">
                <a:solidFill>
                  <a:schemeClr val="tx1"/>
                </a:solidFill>
                <a:latin typeface="Times New Roman"/>
                <a:cs typeface="Times New Roman"/>
              </a:defRPr>
            </a:lvl1pPr>
          </a:lstStyle>
          <a:p>
            <a:pPr marL="1427480">
              <a:lnSpc>
                <a:spcPts val="1625"/>
              </a:lnSpc>
            </a:pPr>
            <a:fld id="{81D60167-4931-47E6-BA6A-407CBD079E47}" type="slidenum">
              <a:rPr lang="en-IN" spc="-5" smtClean="0">
                <a:solidFill>
                  <a:prstClr val="black"/>
                </a:solidFill>
              </a:rPr>
              <a:pPr marL="1427480">
                <a:lnSpc>
                  <a:spcPts val="1625"/>
                </a:lnSpc>
              </a:pPr>
              <a:t>‹#›</a:t>
            </a:fld>
            <a:endParaRPr lang="en-IN" spc="-5" smtClean="0">
              <a:solidFill>
                <a:prstClr val="black"/>
              </a:solidFill>
            </a:endParaRPr>
          </a:p>
          <a:p>
            <a:pPr marL="12700">
              <a:spcBef>
                <a:spcPts val="290"/>
              </a:spcBef>
            </a:pPr>
            <a:r>
              <a:rPr lang="en-IN" sz="1800" spc="-15" smtClean="0">
                <a:solidFill>
                  <a:prstClr val="black"/>
                </a:solidFill>
              </a:rPr>
              <a:t>www.actuariesindia.org</a:t>
            </a:r>
            <a:endParaRPr lang="en-IN" sz="1800">
              <a:solidFill>
                <a:prstClr val="black"/>
              </a:solidFill>
            </a:endParaRPr>
          </a:p>
        </p:txBody>
      </p:sp>
    </p:spTree>
    <p:extLst>
      <p:ext uri="{BB962C8B-B14F-4D97-AF65-F5344CB8AC3E}">
        <p14:creationId xmlns:p14="http://schemas.microsoft.com/office/powerpoint/2010/main" val="30448398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atin typeface="+mn-lt"/>
              </a:defRPr>
            </a:lvl1pPr>
          </a:lstStyle>
          <a:p>
            <a:pPr>
              <a:defRPr/>
            </a:pPr>
            <a:fld id="{6804E14C-0AE0-4F7E-B584-7ADB1CC0AFBC}" type="datetime1">
              <a:rPr lang="en-US" smtClean="0">
                <a:solidFill>
                  <a:srgbClr val="000000"/>
                </a:solidFill>
              </a:rPr>
              <a:pPr>
                <a:defRPr/>
              </a:pPr>
              <a:t>9/11/2020</a:t>
            </a:fld>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84531693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Lst>
  <p:transition/>
  <p:hf hdr="0" ftr="0" dt="0"/>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pitchFamily="34" charset="0"/>
        </a:defRPr>
      </a:lvl2pPr>
      <a:lvl3pPr algn="ctr" rtl="0" eaLnBrk="0" fontAlgn="base" hangingPunct="0">
        <a:spcBef>
          <a:spcPct val="0"/>
        </a:spcBef>
        <a:spcAft>
          <a:spcPct val="0"/>
        </a:spcAft>
        <a:defRPr sz="3300">
          <a:solidFill>
            <a:schemeClr val="tx2"/>
          </a:solidFill>
          <a:latin typeface="Arial" pitchFamily="34" charset="0"/>
        </a:defRPr>
      </a:lvl3pPr>
      <a:lvl4pPr algn="ctr" rtl="0" eaLnBrk="0" fontAlgn="base" hangingPunct="0">
        <a:spcBef>
          <a:spcPct val="0"/>
        </a:spcBef>
        <a:spcAft>
          <a:spcPct val="0"/>
        </a:spcAft>
        <a:defRPr sz="3300">
          <a:solidFill>
            <a:schemeClr val="tx2"/>
          </a:solidFill>
          <a:latin typeface="Arial" pitchFamily="34" charset="0"/>
        </a:defRPr>
      </a:lvl4pPr>
      <a:lvl5pPr algn="ctr" rtl="0" eaLnBrk="0" fontAlgn="base" hangingPunct="0">
        <a:spcBef>
          <a:spcPct val="0"/>
        </a:spcBef>
        <a:spcAft>
          <a:spcPct val="0"/>
        </a:spcAft>
        <a:defRPr sz="3300">
          <a:solidFill>
            <a:schemeClr val="tx2"/>
          </a:solidFill>
          <a:latin typeface="Arial" pitchFamily="34" charset="0"/>
        </a:defRPr>
      </a:lvl5pPr>
      <a:lvl6pPr marL="342900" algn="ctr" rtl="0" eaLnBrk="0" fontAlgn="base" hangingPunct="0">
        <a:spcBef>
          <a:spcPct val="0"/>
        </a:spcBef>
        <a:spcAft>
          <a:spcPct val="0"/>
        </a:spcAft>
        <a:defRPr sz="3300">
          <a:solidFill>
            <a:schemeClr val="tx2"/>
          </a:solidFill>
          <a:latin typeface="Arial" pitchFamily="34" charset="0"/>
        </a:defRPr>
      </a:lvl6pPr>
      <a:lvl7pPr marL="685800" algn="ctr" rtl="0" eaLnBrk="0" fontAlgn="base" hangingPunct="0">
        <a:spcBef>
          <a:spcPct val="0"/>
        </a:spcBef>
        <a:spcAft>
          <a:spcPct val="0"/>
        </a:spcAft>
        <a:defRPr sz="3300">
          <a:solidFill>
            <a:schemeClr val="tx2"/>
          </a:solidFill>
          <a:latin typeface="Arial" pitchFamily="34" charset="0"/>
        </a:defRPr>
      </a:lvl7pPr>
      <a:lvl8pPr marL="1028700" algn="ctr" rtl="0" eaLnBrk="0" fontAlgn="base" hangingPunct="0">
        <a:spcBef>
          <a:spcPct val="0"/>
        </a:spcBef>
        <a:spcAft>
          <a:spcPct val="0"/>
        </a:spcAft>
        <a:defRPr sz="3300">
          <a:solidFill>
            <a:schemeClr val="tx2"/>
          </a:solidFill>
          <a:latin typeface="Arial" pitchFamily="34" charset="0"/>
        </a:defRPr>
      </a:lvl8pPr>
      <a:lvl9pPr marL="1371600" algn="ctr" rtl="0" eaLnBrk="0" fontAlgn="base" hangingPunct="0">
        <a:spcBef>
          <a:spcPct val="0"/>
        </a:spcBef>
        <a:spcAft>
          <a:spcPct val="0"/>
        </a:spcAft>
        <a:defRPr sz="3300">
          <a:solidFill>
            <a:schemeClr val="tx2"/>
          </a:solidFill>
          <a:latin typeface="Arial" pitchFamily="34"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eaLnBrk="0" fontAlgn="base" hangingPunct="0">
        <a:spcBef>
          <a:spcPct val="20000"/>
        </a:spcBef>
        <a:spcAft>
          <a:spcPct val="0"/>
        </a:spcAft>
        <a:buChar char="»"/>
        <a:defRPr sz="1500">
          <a:solidFill>
            <a:schemeClr val="tx1"/>
          </a:solidFill>
          <a:latin typeface="+mn-lt"/>
        </a:defRPr>
      </a:lvl6pPr>
      <a:lvl7pPr marL="2228850" indent="-171450" algn="l" rtl="0" eaLnBrk="0" fontAlgn="base" hangingPunct="0">
        <a:spcBef>
          <a:spcPct val="20000"/>
        </a:spcBef>
        <a:spcAft>
          <a:spcPct val="0"/>
        </a:spcAft>
        <a:buChar char="»"/>
        <a:defRPr sz="1500">
          <a:solidFill>
            <a:schemeClr val="tx1"/>
          </a:solidFill>
          <a:latin typeface="+mn-lt"/>
        </a:defRPr>
      </a:lvl7pPr>
      <a:lvl8pPr marL="2571750" indent="-171450" algn="l" rtl="0" eaLnBrk="0" fontAlgn="base" hangingPunct="0">
        <a:spcBef>
          <a:spcPct val="20000"/>
        </a:spcBef>
        <a:spcAft>
          <a:spcPct val="0"/>
        </a:spcAft>
        <a:buChar char="»"/>
        <a:defRPr sz="1500">
          <a:solidFill>
            <a:schemeClr val="tx1"/>
          </a:solidFill>
          <a:latin typeface="+mn-lt"/>
        </a:defRPr>
      </a:lvl8pPr>
      <a:lvl9pPr marL="2914650" indent="-171450" algn="l" rtl="0" eaLnBrk="0" fontAlgn="base" hangingPunct="0">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g"/><Relationship Id="rId7" Type="http://schemas.openxmlformats.org/officeDocument/2006/relationships/diagramLayout" Target="../diagrams/layout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22.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jpg"/><Relationship Id="rId7" Type="http://schemas.openxmlformats.org/officeDocument/2006/relationships/diagramLayout" Target="../diagrams/layout2.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22.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18.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4.jpg"/><Relationship Id="rId7" Type="http://schemas.openxmlformats.org/officeDocument/2006/relationships/diagramLayout" Target="../diagrams/layout3.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Data" Target="../diagrams/data3.xml"/><Relationship Id="rId5" Type="http://schemas.openxmlformats.org/officeDocument/2006/relationships/image" Target="../media/image22.png"/><Relationship Id="rId10" Type="http://schemas.microsoft.com/office/2007/relationships/diagramDrawing" Target="../diagrams/drawing3.xml"/><Relationship Id="rId4" Type="http://schemas.openxmlformats.org/officeDocument/2006/relationships/image" Target="../media/image5.png"/><Relationship Id="rId9" Type="http://schemas.openxmlformats.org/officeDocument/2006/relationships/diagramColors" Target="../diagrams/colors3.xml"/></Relationships>
</file>

<file path=ppt/slides/_rels/slide19.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4.jpg"/><Relationship Id="rId7" Type="http://schemas.openxmlformats.org/officeDocument/2006/relationships/diagramLayout" Target="../diagrams/layout4.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Data" Target="../diagrams/data4.xml"/><Relationship Id="rId5" Type="http://schemas.openxmlformats.org/officeDocument/2006/relationships/image" Target="../media/image22.png"/><Relationship Id="rId10" Type="http://schemas.microsoft.com/office/2007/relationships/diagramDrawing" Target="../diagrams/drawing4.xml"/><Relationship Id="rId4" Type="http://schemas.openxmlformats.org/officeDocument/2006/relationships/image" Target="../media/image5.png"/><Relationship Id="rId9" Type="http://schemas.openxmlformats.org/officeDocument/2006/relationships/diagramColors" Target="../diagrams/colors4.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NULL"/><Relationship Id="rId3" Type="http://schemas.openxmlformats.org/officeDocument/2006/relationships/image" Target="../media/image4.jpg"/><Relationship Id="rId7" Type="http://schemas.openxmlformats.org/officeDocument/2006/relationships/image" Target="NULL"/><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7.png"/><Relationship Id="rId11" Type="http://schemas.openxmlformats.org/officeDocument/2006/relationships/image" Target="NULL"/><Relationship Id="rId5" Type="http://schemas.openxmlformats.org/officeDocument/2006/relationships/image" Target="../media/image6.png"/><Relationship Id="rId15" Type="http://schemas.openxmlformats.org/officeDocument/2006/relationships/image" Target="NULL"/><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NULL"/><Relationship Id="rId1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4.jpg"/><Relationship Id="rId7" Type="http://schemas.openxmlformats.org/officeDocument/2006/relationships/diagramLayout" Target="../diagrams/layout5.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Data" Target="../diagrams/data5.xml"/><Relationship Id="rId5" Type="http://schemas.openxmlformats.org/officeDocument/2006/relationships/image" Target="../media/image22.png"/><Relationship Id="rId10" Type="http://schemas.microsoft.com/office/2007/relationships/diagramDrawing" Target="../diagrams/drawing5.xml"/><Relationship Id="rId4" Type="http://schemas.openxmlformats.org/officeDocument/2006/relationships/image" Target="../media/image5.png"/><Relationship Id="rId9" Type="http://schemas.openxmlformats.org/officeDocument/2006/relationships/diagramColors" Target="../diagrams/colors5.xml"/></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4.jpg"/><Relationship Id="rId7" Type="http://schemas.openxmlformats.org/officeDocument/2006/relationships/diagramLayout" Target="../diagrams/layout6.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Data" Target="../diagrams/data6.xml"/><Relationship Id="rId5" Type="http://schemas.openxmlformats.org/officeDocument/2006/relationships/image" Target="../media/image22.png"/><Relationship Id="rId10" Type="http://schemas.microsoft.com/office/2007/relationships/diagramDrawing" Target="../diagrams/drawing6.xml"/><Relationship Id="rId4" Type="http://schemas.openxmlformats.org/officeDocument/2006/relationships/image" Target="../media/image5.png"/><Relationship Id="rId9" Type="http://schemas.openxmlformats.org/officeDocument/2006/relationships/diagramColors" Target="../diagrams/colors6.xml"/></Relationships>
</file>

<file path=ppt/slides/_rels/slide24.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image" Target="../media/image4.jpg"/><Relationship Id="rId7" Type="http://schemas.openxmlformats.org/officeDocument/2006/relationships/diagramLayout" Target="../diagrams/layout7.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Data" Target="../diagrams/data7.xml"/><Relationship Id="rId5" Type="http://schemas.openxmlformats.org/officeDocument/2006/relationships/image" Target="../media/image22.png"/><Relationship Id="rId10" Type="http://schemas.microsoft.com/office/2007/relationships/diagramDrawing" Target="../diagrams/drawing7.xml"/><Relationship Id="rId4" Type="http://schemas.openxmlformats.org/officeDocument/2006/relationships/image" Target="../media/image5.png"/><Relationship Id="rId9" Type="http://schemas.openxmlformats.org/officeDocument/2006/relationships/diagramColors" Target="../diagrams/colors7.xml"/></Relationships>
</file>

<file path=ppt/slides/_rels/slide25.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image" Target="../media/image4.jpg"/><Relationship Id="rId7" Type="http://schemas.openxmlformats.org/officeDocument/2006/relationships/diagramLayout" Target="../diagrams/layout8.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Data" Target="../diagrams/data8.xml"/><Relationship Id="rId5" Type="http://schemas.openxmlformats.org/officeDocument/2006/relationships/image" Target="../media/image22.png"/><Relationship Id="rId10" Type="http://schemas.microsoft.com/office/2007/relationships/diagramDrawing" Target="../diagrams/drawing8.xml"/><Relationship Id="rId4" Type="http://schemas.openxmlformats.org/officeDocument/2006/relationships/image" Target="../media/image5.png"/><Relationship Id="rId9" Type="http://schemas.openxmlformats.org/officeDocument/2006/relationships/diagramColors" Target="../diagrams/colors8.xml"/></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actuariesindia.org/" TargetMode="External"/><Relationship Id="rId1" Type="http://schemas.openxmlformats.org/officeDocument/2006/relationships/slideLayout" Target="../slideLayouts/slideLayout16.xml"/><Relationship Id="rId5" Type="http://schemas.openxmlformats.org/officeDocument/2006/relationships/image" Target="../media/image14.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31.xml"/><Relationship Id="rId5" Type="http://schemas.openxmlformats.org/officeDocument/2006/relationships/image" Target="../media/image6.pn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21.xml"/><Relationship Id="rId6" Type="http://schemas.openxmlformats.org/officeDocument/2006/relationships/image" Target="../media/image19.jpeg"/><Relationship Id="rId5" Type="http://schemas.openxmlformats.org/officeDocument/2006/relationships/hyperlink" Target="http://www.actuariesindia.org/" TargetMode="Externa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21.xml"/><Relationship Id="rId6" Type="http://schemas.openxmlformats.org/officeDocument/2006/relationships/hyperlink" Target="http://www.actuariesindia.org/"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76200" y="3503068"/>
            <a:ext cx="10439400" cy="1411832"/>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b="1" dirty="0">
                <a:solidFill>
                  <a:srgbClr val="000000"/>
                </a:solidFill>
              </a:rPr>
              <a:t>Pensions and Long Term Employee Benefits in a reducing interest rate  environment</a:t>
            </a:r>
          </a:p>
        </p:txBody>
      </p:sp>
      <p:sp>
        <p:nvSpPr>
          <p:cNvPr id="5" name="Rectangle 168"/>
          <p:cNvSpPr>
            <a:spLocks noChangeArrowheads="1"/>
          </p:cNvSpPr>
          <p:nvPr/>
        </p:nvSpPr>
        <p:spPr bwMode="auto">
          <a:xfrm>
            <a:off x="304800" y="4267200"/>
            <a:ext cx="98298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a:solidFill>
                <a:srgbClr val="000000"/>
              </a:solidFill>
            </a:endParaRPr>
          </a:p>
          <a:p>
            <a:pPr algn="l"/>
            <a:r>
              <a:rPr lang="en-US" altLang="en-US" sz="1800" b="1">
                <a:solidFill>
                  <a:srgbClr val="000000"/>
                </a:solidFill>
              </a:rPr>
              <a:t> </a:t>
            </a:r>
            <a:br>
              <a:rPr lang="en-US" altLang="en-US" sz="1800" b="1">
                <a:solidFill>
                  <a:srgbClr val="000000"/>
                </a:solidFill>
              </a:rPr>
            </a:br>
            <a:endParaRPr lang="es-ES" altLang="en-US" sz="1800" b="1">
              <a:solidFill>
                <a:srgbClr val="000000"/>
              </a:solidFill>
            </a:endParaRPr>
          </a:p>
        </p:txBody>
      </p:sp>
      <p:sp>
        <p:nvSpPr>
          <p:cNvPr id="6" name="Rectangle 150"/>
          <p:cNvSpPr txBox="1">
            <a:spLocks noChangeArrowheads="1"/>
          </p:cNvSpPr>
          <p:nvPr/>
        </p:nvSpPr>
        <p:spPr>
          <a:xfrm>
            <a:off x="304800" y="1333500"/>
            <a:ext cx="11201400"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b="1" kern="0" dirty="0">
                <a:solidFill>
                  <a:srgbClr val="FFFFFF"/>
                </a:solidFill>
              </a:rPr>
              <a:t>Current Issues in Retirement Benefits </a:t>
            </a:r>
          </a:p>
          <a:p>
            <a:pPr algn="l"/>
            <a:r>
              <a:rPr lang="es-UY" altLang="en-US" sz="3600" b="1" kern="0" dirty="0">
                <a:solidFill>
                  <a:srgbClr val="FFFFFF"/>
                </a:solidFill>
              </a:rPr>
              <a:t> </a:t>
            </a:r>
          </a:p>
          <a:p>
            <a:pPr algn="l"/>
            <a:r>
              <a:rPr lang="es-UY" altLang="en-US" sz="3600" b="1" kern="0" dirty="0" smtClean="0">
                <a:solidFill>
                  <a:srgbClr val="FFFFFF"/>
                </a:solidFill>
              </a:rPr>
              <a:t>Date : </a:t>
            </a:r>
            <a:r>
              <a:rPr lang="en-IN" altLang="en-US" sz="3600" b="1" kern="0" dirty="0" smtClean="0">
                <a:solidFill>
                  <a:srgbClr val="FFFFFF"/>
                </a:solidFill>
              </a:rPr>
              <a:t>11 September </a:t>
            </a:r>
            <a:r>
              <a:rPr lang="es-UY" altLang="en-US" sz="3600" b="1" kern="0" dirty="0" smtClean="0">
                <a:solidFill>
                  <a:srgbClr val="FFFFFF"/>
                </a:solidFill>
              </a:rPr>
              <a:t>2020</a:t>
            </a:r>
          </a:p>
          <a:p>
            <a:pPr algn="l"/>
            <a:r>
              <a:rPr lang="es-UY" altLang="en-US" sz="3600" b="1" kern="0" dirty="0" smtClean="0">
                <a:solidFill>
                  <a:srgbClr val="FFFFFF"/>
                </a:solidFill>
              </a:rPr>
              <a:t>Time: 1700 - 1830</a:t>
            </a:r>
            <a:endParaRPr lang="es-ES" altLang="en-US" sz="3600" b="1" kern="0" dirty="0">
              <a:solidFill>
                <a:srgbClr val="FFFFFF"/>
              </a:solidFill>
            </a:endParaRPr>
          </a:p>
        </p:txBody>
      </p:sp>
    </p:spTree>
    <p:extLst>
      <p:ext uri="{BB962C8B-B14F-4D97-AF65-F5344CB8AC3E}">
        <p14:creationId xmlns:p14="http://schemas.microsoft.com/office/powerpoint/2010/main" val="2182167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7" name="Title 1">
            <a:extLst>
              <a:ext uri="{FF2B5EF4-FFF2-40B4-BE49-F238E27FC236}">
                <a16:creationId xmlns="" xmlns:a16="http://schemas.microsoft.com/office/drawing/2014/main" id="{4A4768F8-DA82-459A-8C61-FB2306AD7150}"/>
              </a:ext>
            </a:extLst>
          </p:cNvPr>
          <p:cNvSpPr txBox="1">
            <a:spLocks/>
          </p:cNvSpPr>
          <p:nvPr/>
        </p:nvSpPr>
        <p:spPr>
          <a:xfrm>
            <a:off x="-1464840" y="324171"/>
            <a:ext cx="9502080" cy="1163216"/>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sz="3200" b="1" kern="0" dirty="0" smtClean="0"/>
              <a:t>Hunt for yield</a:t>
            </a:r>
            <a:r>
              <a:rPr lang="en-US" sz="3200" kern="0" dirty="0" smtClean="0"/>
              <a:t>	</a:t>
            </a:r>
            <a:br>
              <a:rPr lang="en-US" sz="3200" kern="0" dirty="0" smtClean="0"/>
            </a:br>
            <a:endParaRPr lang="en-US" sz="3200" kern="0" dirty="0"/>
          </a:p>
        </p:txBody>
      </p:sp>
      <p:sp>
        <p:nvSpPr>
          <p:cNvPr id="8" name="Content Placeholder 2">
            <a:extLst>
              <a:ext uri="{FF2B5EF4-FFF2-40B4-BE49-F238E27FC236}">
                <a16:creationId xmlns="" xmlns:a16="http://schemas.microsoft.com/office/drawing/2014/main" id="{9D409426-4613-4EA1-80C9-74AD08784852}"/>
              </a:ext>
            </a:extLst>
          </p:cNvPr>
          <p:cNvSpPr txBox="1">
            <a:spLocks/>
          </p:cNvSpPr>
          <p:nvPr/>
        </p:nvSpPr>
        <p:spPr>
          <a:xfrm>
            <a:off x="1860993" y="1700808"/>
            <a:ext cx="9502080" cy="4187578"/>
          </a:xfrm>
          <a:prstGeom prst="rect">
            <a:avLst/>
          </a:prstGeom>
        </p:spPr>
        <p:txBody>
          <a:bodyPr>
            <a:normAutofit fontScale="55000" lnSpcReduction="200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kern="0" dirty="0" smtClean="0"/>
              <a:t>Government bonds are at –</a:t>
            </a:r>
            <a:r>
              <a:rPr lang="en-US" kern="0" dirty="0" err="1" smtClean="0"/>
              <a:t>ve</a:t>
            </a:r>
            <a:r>
              <a:rPr lang="en-US" kern="0" dirty="0" smtClean="0"/>
              <a:t> yields (A quarter of the bonds issued by governments and companies worldwide are currently trading at negative yields — which means that $14tn of outstanding debt is being paid for by creditors in a bizarre reversal of normal practice)</a:t>
            </a:r>
          </a:p>
          <a:p>
            <a:endParaRPr lang="en-US" kern="0" dirty="0" smtClean="0"/>
          </a:p>
          <a:p>
            <a:r>
              <a:rPr lang="en-US" kern="0" dirty="0" smtClean="0"/>
              <a:t>Intensifying search for yield means buying higher-risk products, including some that may have limited liquidity and transparency</a:t>
            </a:r>
          </a:p>
          <a:p>
            <a:endParaRPr lang="en-US" kern="0" dirty="0" smtClean="0"/>
          </a:p>
          <a:p>
            <a:r>
              <a:rPr lang="en-US" kern="0" dirty="0" smtClean="0"/>
              <a:t>Cause asset price bubbles (causing severe dislocations in investment flows and asset prices. The herd-like behavior often observed)</a:t>
            </a:r>
          </a:p>
          <a:p>
            <a:endParaRPr lang="en-US" kern="0" dirty="0" smtClean="0"/>
          </a:p>
          <a:p>
            <a:r>
              <a:rPr lang="en-US" kern="0" dirty="0" smtClean="0"/>
              <a:t>Seek to hedge interest-rate risk (engaging in derivative transactions), creating further downward pressure on bond yields.</a:t>
            </a:r>
          </a:p>
          <a:p>
            <a:endParaRPr lang="en-US" kern="0" dirty="0" smtClean="0"/>
          </a:p>
          <a:p>
            <a:r>
              <a:rPr lang="en-US" kern="0" dirty="0" smtClean="0"/>
              <a:t>Modern Monetary theory</a:t>
            </a:r>
          </a:p>
          <a:p>
            <a:endParaRPr lang="en-US" kern="0" dirty="0"/>
          </a:p>
        </p:txBody>
      </p:sp>
    </p:spTree>
    <p:extLst>
      <p:ext uri="{BB962C8B-B14F-4D97-AF65-F5344CB8AC3E}">
        <p14:creationId xmlns:p14="http://schemas.microsoft.com/office/powerpoint/2010/main" val="925230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5" name="Title 1">
            <a:extLst>
              <a:ext uri="{FF2B5EF4-FFF2-40B4-BE49-F238E27FC236}">
                <a16:creationId xmlns="" xmlns:a16="http://schemas.microsoft.com/office/drawing/2014/main" id="{ECE64945-4F6A-41B5-A066-3F7C8188BBDD}"/>
              </a:ext>
            </a:extLst>
          </p:cNvPr>
          <p:cNvSpPr txBox="1">
            <a:spLocks/>
          </p:cNvSpPr>
          <p:nvPr/>
        </p:nvSpPr>
        <p:spPr>
          <a:xfrm>
            <a:off x="263352" y="307754"/>
            <a:ext cx="8493968" cy="79150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sz="3200" b="1" kern="0" dirty="0" smtClean="0"/>
              <a:t>Is financial stability at risk?</a:t>
            </a:r>
            <a:br>
              <a:rPr lang="en-US" sz="3200" b="1" kern="0" dirty="0" smtClean="0"/>
            </a:br>
            <a:endParaRPr lang="en-US" sz="3200" b="1" kern="0" dirty="0"/>
          </a:p>
        </p:txBody>
      </p:sp>
      <p:sp>
        <p:nvSpPr>
          <p:cNvPr id="6" name="Content Placeholder 2">
            <a:extLst>
              <a:ext uri="{FF2B5EF4-FFF2-40B4-BE49-F238E27FC236}">
                <a16:creationId xmlns="" xmlns:a16="http://schemas.microsoft.com/office/drawing/2014/main" id="{25C3F4E0-0426-4BAA-89D2-4F476BBEA878}"/>
              </a:ext>
            </a:extLst>
          </p:cNvPr>
          <p:cNvSpPr txBox="1">
            <a:spLocks/>
          </p:cNvSpPr>
          <p:nvPr/>
        </p:nvSpPr>
        <p:spPr>
          <a:xfrm>
            <a:off x="1849016" y="1772816"/>
            <a:ext cx="8493968" cy="284940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kern="0" dirty="0" smtClean="0"/>
              <a:t>Higher yield, higher risk</a:t>
            </a:r>
          </a:p>
          <a:p>
            <a:endParaRPr lang="en-US" kern="0" dirty="0" smtClean="0"/>
          </a:p>
          <a:p>
            <a:r>
              <a:rPr lang="en-US" kern="0" dirty="0" smtClean="0"/>
              <a:t>Hedging – higher risk</a:t>
            </a:r>
          </a:p>
          <a:p>
            <a:endParaRPr lang="en-US" kern="0" dirty="0" smtClean="0"/>
          </a:p>
          <a:p>
            <a:r>
              <a:rPr lang="en-US" kern="0" dirty="0" smtClean="0"/>
              <a:t>Higher risk – financial stability?</a:t>
            </a:r>
          </a:p>
          <a:p>
            <a:endParaRPr lang="en-US" kern="0" dirty="0"/>
          </a:p>
        </p:txBody>
      </p:sp>
    </p:spTree>
    <p:extLst>
      <p:ext uri="{BB962C8B-B14F-4D97-AF65-F5344CB8AC3E}">
        <p14:creationId xmlns:p14="http://schemas.microsoft.com/office/powerpoint/2010/main" val="1878242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7" name="Title 1">
            <a:extLst>
              <a:ext uri="{FF2B5EF4-FFF2-40B4-BE49-F238E27FC236}">
                <a16:creationId xmlns="" xmlns:a16="http://schemas.microsoft.com/office/drawing/2014/main" id="{01ABD901-0475-4099-9D96-7EE8F28E1F4F}"/>
              </a:ext>
            </a:extLst>
          </p:cNvPr>
          <p:cNvSpPr txBox="1">
            <a:spLocks/>
          </p:cNvSpPr>
          <p:nvPr/>
        </p:nvSpPr>
        <p:spPr>
          <a:xfrm>
            <a:off x="-1968896" y="307754"/>
            <a:ext cx="103632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sz="3200" b="1" kern="0" dirty="0" smtClean="0"/>
              <a:t>What to do?</a:t>
            </a:r>
            <a:endParaRPr lang="en-US" sz="3200" b="1" kern="0" dirty="0"/>
          </a:p>
        </p:txBody>
      </p:sp>
      <p:sp>
        <p:nvSpPr>
          <p:cNvPr id="8" name="Content Placeholder 2">
            <a:extLst>
              <a:ext uri="{FF2B5EF4-FFF2-40B4-BE49-F238E27FC236}">
                <a16:creationId xmlns="" xmlns:a16="http://schemas.microsoft.com/office/drawing/2014/main" id="{EBA2645C-4680-4319-8A8C-99676A66E9DD}"/>
              </a:ext>
            </a:extLst>
          </p:cNvPr>
          <p:cNvSpPr txBox="1">
            <a:spLocks/>
          </p:cNvSpPr>
          <p:nvPr/>
        </p:nvSpPr>
        <p:spPr>
          <a:xfrm>
            <a:off x="1828800" y="1772816"/>
            <a:ext cx="10363200" cy="4114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kern="0" dirty="0" smtClean="0"/>
              <a:t>ALM</a:t>
            </a:r>
          </a:p>
          <a:p>
            <a:r>
              <a:rPr lang="en-US" kern="0" dirty="0" smtClean="0"/>
              <a:t>Diversify</a:t>
            </a:r>
          </a:p>
          <a:p>
            <a:r>
              <a:rPr lang="en-US" kern="0" dirty="0" smtClean="0"/>
              <a:t>No single asset class can stand out as an all-time outperformer</a:t>
            </a:r>
          </a:p>
          <a:p>
            <a:r>
              <a:rPr lang="en-US" kern="0" dirty="0" smtClean="0"/>
              <a:t>Time horizon</a:t>
            </a:r>
          </a:p>
          <a:p>
            <a:endParaRPr lang="en-US" kern="0" dirty="0"/>
          </a:p>
        </p:txBody>
      </p:sp>
    </p:spTree>
    <p:extLst>
      <p:ext uri="{BB962C8B-B14F-4D97-AF65-F5344CB8AC3E}">
        <p14:creationId xmlns:p14="http://schemas.microsoft.com/office/powerpoint/2010/main" val="1754778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5" name="Rectangle 168"/>
          <p:cNvSpPr>
            <a:spLocks noChangeArrowheads="1"/>
          </p:cNvSpPr>
          <p:nvPr/>
        </p:nvSpPr>
        <p:spPr bwMode="auto">
          <a:xfrm>
            <a:off x="1752600" y="3886200"/>
            <a:ext cx="5184775" cy="1217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dirty="0">
              <a:solidFill>
                <a:srgbClr val="000000"/>
              </a:solidFill>
            </a:endParaRPr>
          </a:p>
          <a:p>
            <a:pPr algn="l"/>
            <a:r>
              <a:rPr lang="en-US" altLang="en-US" sz="1800" b="1" dirty="0">
                <a:solidFill>
                  <a:srgbClr val="000000"/>
                </a:solidFill>
              </a:rPr>
              <a:t>Gopal V Kumar</a:t>
            </a:r>
            <a:br>
              <a:rPr lang="en-US" altLang="en-US" sz="1800" b="1" dirty="0">
                <a:solidFill>
                  <a:srgbClr val="000000"/>
                </a:solidFill>
              </a:rPr>
            </a:br>
            <a:r>
              <a:rPr lang="en-US" altLang="en-US" sz="1800" b="1" dirty="0">
                <a:solidFill>
                  <a:srgbClr val="000000"/>
                </a:solidFill>
              </a:rPr>
              <a:t>Consulting Actuary</a:t>
            </a:r>
          </a:p>
          <a:p>
            <a:pPr algn="l"/>
            <a:r>
              <a:rPr lang="en-US" altLang="en-US" sz="1800" b="1" dirty="0">
                <a:solidFill>
                  <a:srgbClr val="000000"/>
                </a:solidFill>
              </a:rPr>
              <a:t>Radgo &amp; Company, Actuaries &amp; Consultants</a:t>
            </a:r>
            <a:br>
              <a:rPr lang="en-US" altLang="en-US" sz="1800" b="1" dirty="0">
                <a:solidFill>
                  <a:srgbClr val="000000"/>
                </a:solidFill>
              </a:rPr>
            </a:br>
            <a:endParaRPr lang="es-ES" altLang="en-US" sz="1800" b="1" dirty="0">
              <a:solidFill>
                <a:srgbClr val="000000"/>
              </a:solidFill>
            </a:endParaRPr>
          </a:p>
        </p:txBody>
      </p:sp>
      <p:sp>
        <p:nvSpPr>
          <p:cNvPr id="6" name="Rectangle 150"/>
          <p:cNvSpPr txBox="1">
            <a:spLocks noChangeArrowheads="1"/>
          </p:cNvSpPr>
          <p:nvPr/>
        </p:nvSpPr>
        <p:spPr>
          <a:xfrm>
            <a:off x="1595406" y="928670"/>
            <a:ext cx="8893174" cy="105251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IN" altLang="en-US" sz="3600" b="1" kern="0" dirty="0">
              <a:solidFill>
                <a:srgbClr val="FFFFFF"/>
              </a:solidFill>
            </a:endParaRPr>
          </a:p>
          <a:p>
            <a:pPr algn="l"/>
            <a:r>
              <a:rPr lang="en-IN" altLang="en-US" sz="3600" b="1" kern="0" dirty="0">
                <a:solidFill>
                  <a:srgbClr val="FFFFFF"/>
                </a:solidFill>
              </a:rPr>
              <a:t>17</a:t>
            </a:r>
            <a:r>
              <a:rPr lang="en-IN" altLang="en-US" sz="3600" b="1" kern="0" baseline="30000" dirty="0">
                <a:solidFill>
                  <a:srgbClr val="FFFFFF"/>
                </a:solidFill>
              </a:rPr>
              <a:t>th</a:t>
            </a:r>
            <a:r>
              <a:rPr lang="en-IN" altLang="en-US" sz="3600" b="1" kern="0" dirty="0">
                <a:solidFill>
                  <a:srgbClr val="FFFFFF"/>
                </a:solidFill>
              </a:rPr>
              <a:t> Current Issues in Retirement Benefits</a:t>
            </a:r>
          </a:p>
          <a:p>
            <a:pPr algn="l"/>
            <a:endParaRPr lang="es-UY" altLang="en-US" sz="3600" b="1" kern="0" dirty="0">
              <a:solidFill>
                <a:srgbClr val="FFFFFF"/>
              </a:solidFill>
            </a:endParaRPr>
          </a:p>
          <a:p>
            <a:pPr algn="l"/>
            <a:r>
              <a:rPr lang="es-UY" altLang="en-US" sz="3600" b="1" kern="0" dirty="0" smtClean="0">
                <a:solidFill>
                  <a:srgbClr val="FFFFFF"/>
                </a:solidFill>
              </a:rPr>
              <a:t>3rd </a:t>
            </a:r>
            <a:r>
              <a:rPr lang="es-UY" altLang="en-US" sz="3600" b="1" kern="0" dirty="0">
                <a:solidFill>
                  <a:srgbClr val="FFFFFF"/>
                </a:solidFill>
              </a:rPr>
              <a:t>Webinar on Pensions</a:t>
            </a:r>
          </a:p>
          <a:p>
            <a:pPr algn="l"/>
            <a:r>
              <a:rPr lang="es-UY" altLang="en-US" sz="3600" b="1" kern="0" dirty="0">
                <a:solidFill>
                  <a:srgbClr val="FFFFFF"/>
                </a:solidFill>
              </a:rPr>
              <a:t>Date : 11 September 2020</a:t>
            </a:r>
            <a:endParaRPr lang="es-ES" altLang="en-US" sz="3600" b="1" kern="0" dirty="0">
              <a:solidFill>
                <a:srgbClr val="FFFFFF"/>
              </a:solidFill>
            </a:endParaRPr>
          </a:p>
        </p:txBody>
      </p:sp>
      <p:sp>
        <p:nvSpPr>
          <p:cNvPr id="8" name="Rectangle 150"/>
          <p:cNvSpPr txBox="1">
            <a:spLocks noChangeArrowheads="1"/>
          </p:cNvSpPr>
          <p:nvPr/>
        </p:nvSpPr>
        <p:spPr>
          <a:xfrm>
            <a:off x="238084" y="3271837"/>
            <a:ext cx="11953916" cy="42862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IN" altLang="en-US" sz="3600" b="1" kern="0" dirty="0">
              <a:solidFill>
                <a:srgbClr val="FFFFFF"/>
              </a:solidFill>
            </a:endParaRPr>
          </a:p>
          <a:p>
            <a:pPr algn="l"/>
            <a:r>
              <a:rPr lang="en-IN" altLang="en-US" sz="3200" b="1" kern="0" dirty="0">
                <a:solidFill>
                  <a:srgbClr val="000000"/>
                </a:solidFill>
              </a:rPr>
              <a:t>Interest</a:t>
            </a:r>
            <a:r>
              <a:rPr lang="es-UY" altLang="en-US" sz="3200" b="1" kern="0" dirty="0">
                <a:solidFill>
                  <a:srgbClr val="000000"/>
                </a:solidFill>
              </a:rPr>
              <a:t> </a:t>
            </a:r>
            <a:r>
              <a:rPr lang="en-IN" altLang="en-US" sz="3200" b="1" kern="0" dirty="0">
                <a:solidFill>
                  <a:srgbClr val="000000"/>
                </a:solidFill>
              </a:rPr>
              <a:t>Rates</a:t>
            </a:r>
            <a:r>
              <a:rPr lang="es-UY" altLang="en-US" sz="3200" b="1" kern="0" dirty="0">
                <a:solidFill>
                  <a:srgbClr val="000000"/>
                </a:solidFill>
              </a:rPr>
              <a:t> &amp; Impact on Actuarial Assumptions</a:t>
            </a:r>
          </a:p>
        </p:txBody>
      </p:sp>
    </p:spTree>
    <p:extLst>
      <p:ext uri="{BB962C8B-B14F-4D97-AF65-F5344CB8AC3E}">
        <p14:creationId xmlns:p14="http://schemas.microsoft.com/office/powerpoint/2010/main" val="2400829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dirty="0"/>
              <a:t>Agenda</a:t>
            </a:r>
            <a:endParaRPr lang="en-US" altLang="en-US" kern="0" dirty="0">
              <a:solidFill>
                <a:schemeClr val="tx1"/>
              </a:solidFill>
            </a:endParaRPr>
          </a:p>
        </p:txBody>
      </p:sp>
      <p:sp>
        <p:nvSpPr>
          <p:cNvPr id="4" name="Rectangle 3"/>
          <p:cNvSpPr txBox="1">
            <a:spLocks noChangeArrowheads="1"/>
          </p:cNvSpPr>
          <p:nvPr/>
        </p:nvSpPr>
        <p:spPr>
          <a:xfrm>
            <a:off x="2851216" y="1419244"/>
            <a:ext cx="8502583"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IN" altLang="en-US" sz="2800" kern="0" dirty="0"/>
              <a:t>Interest Rate – Economic Aspects</a:t>
            </a:r>
          </a:p>
          <a:p>
            <a:pPr algn="just"/>
            <a:r>
              <a:rPr lang="en-IN" altLang="en-US" sz="2800" kern="0" dirty="0"/>
              <a:t>Interest Rate – Impact on Actuarial Assumptions</a:t>
            </a:r>
          </a:p>
          <a:p>
            <a:pPr algn="just"/>
            <a:r>
              <a:rPr lang="en-IN" altLang="en-US" sz="2800" kern="0" dirty="0"/>
              <a:t>Overall impact – Integrated view</a:t>
            </a:r>
          </a:p>
          <a:p>
            <a:pPr algn="just"/>
            <a:r>
              <a:rPr lang="en-IN" altLang="en-US" sz="2800" kern="0" dirty="0"/>
              <a:t>Forecasting method</a:t>
            </a:r>
          </a:p>
          <a:p>
            <a:pPr algn="just"/>
            <a:r>
              <a:rPr lang="en-IN" altLang="en-US" sz="2800" kern="0" dirty="0"/>
              <a:t>Conclusion </a:t>
            </a:r>
            <a:endParaRPr lang="en-US" altLang="en-US" sz="28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600939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024034" y="463109"/>
            <a:ext cx="7272366" cy="7560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dirty="0"/>
              <a:t>Interest Rate and Trends</a:t>
            </a:r>
            <a:endParaRPr lang="en-US" altLang="en-US" kern="0" dirty="0">
              <a:solidFill>
                <a:schemeClr val="tx1"/>
              </a:solidFill>
            </a:endParaRPr>
          </a:p>
        </p:txBody>
      </p:sp>
      <p:sp>
        <p:nvSpPr>
          <p:cNvPr id="4" name="Rectangle 3"/>
          <p:cNvSpPr txBox="1">
            <a:spLocks noChangeArrowheads="1"/>
          </p:cNvSpPr>
          <p:nvPr/>
        </p:nvSpPr>
        <p:spPr>
          <a:xfrm>
            <a:off x="2142873" y="2071678"/>
            <a:ext cx="9220200" cy="461996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None/>
            </a:pPr>
            <a:endParaRPr lang="en-IN" sz="280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7" name="Picture 6" descr="A screenshot of a cell phone&#10;&#10;Description automatically generated">
            <a:extLst>
              <a:ext uri="{FF2B5EF4-FFF2-40B4-BE49-F238E27FC236}">
                <a16:creationId xmlns="" xmlns:a16="http://schemas.microsoft.com/office/drawing/2014/main" id="{F0761071-3BA1-DC49-A0FD-646742CAF5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81200" y="2357431"/>
            <a:ext cx="10210800" cy="4214841"/>
          </a:xfrm>
          <a:prstGeom prst="rect">
            <a:avLst/>
          </a:prstGeom>
        </p:spPr>
      </p:pic>
      <p:sp>
        <p:nvSpPr>
          <p:cNvPr id="8" name="Rectangle 7"/>
          <p:cNvSpPr/>
          <p:nvPr/>
        </p:nvSpPr>
        <p:spPr>
          <a:xfrm>
            <a:off x="0" y="1142984"/>
            <a:ext cx="1738282" cy="2631490"/>
          </a:xfrm>
          <a:prstGeom prst="rect">
            <a:avLst/>
          </a:prstGeom>
        </p:spPr>
        <p:txBody>
          <a:bodyPr wrap="square">
            <a:spAutoFit/>
          </a:bodyPr>
          <a:lstStyle/>
          <a:p>
            <a:pPr>
              <a:buFont typeface="Arial" pitchFamily="34" charset="0"/>
              <a:buChar char="•"/>
            </a:pPr>
            <a:r>
              <a:rPr lang="en-IN" altLang="en-US" sz="1500" b="1" i="1" kern="0" dirty="0">
                <a:solidFill>
                  <a:schemeClr val="bg1"/>
                </a:solidFill>
              </a:rPr>
              <a:t>Interest Rate – Economic Aspects, </a:t>
            </a:r>
          </a:p>
          <a:p>
            <a:pPr>
              <a:buFont typeface="Arial" pitchFamily="34" charset="0"/>
              <a:buChar char="•"/>
            </a:pPr>
            <a:r>
              <a:rPr lang="en-IN" altLang="en-US" sz="1500" b="1" i="1" kern="0" dirty="0">
                <a:solidFill>
                  <a:schemeClr val="bg1">
                    <a:lumMod val="65000"/>
                  </a:schemeClr>
                </a:solidFill>
              </a:rPr>
              <a:t>Interest Rate – Impact on Actuarial Assumptions</a:t>
            </a:r>
          </a:p>
          <a:p>
            <a:pPr>
              <a:buFont typeface="Arial" pitchFamily="34" charset="0"/>
              <a:buChar char="•"/>
            </a:pPr>
            <a:r>
              <a:rPr lang="en-IN" altLang="en-US" sz="1500" b="1" i="1" kern="0" dirty="0">
                <a:solidFill>
                  <a:schemeClr val="bg1">
                    <a:lumMod val="65000"/>
                  </a:schemeClr>
                </a:solidFill>
              </a:rPr>
              <a:t>Overall impact – Integrated view</a:t>
            </a:r>
          </a:p>
          <a:p>
            <a:pPr>
              <a:buFont typeface="Arial" pitchFamily="34" charset="0"/>
              <a:buChar char="•"/>
            </a:pPr>
            <a:r>
              <a:rPr lang="en-IN" altLang="en-US" sz="1500" b="1" i="1" kern="0" dirty="0">
                <a:solidFill>
                  <a:schemeClr val="bg1">
                    <a:lumMod val="65000"/>
                  </a:schemeClr>
                </a:solidFill>
              </a:rPr>
              <a:t>Forecasting method</a:t>
            </a:r>
          </a:p>
          <a:p>
            <a:pPr>
              <a:buFont typeface="Arial" pitchFamily="34" charset="0"/>
              <a:buChar char="•"/>
            </a:pPr>
            <a:r>
              <a:rPr lang="en-IN" altLang="en-US" sz="1500" b="1" i="1" kern="0" dirty="0">
                <a:solidFill>
                  <a:schemeClr val="bg1">
                    <a:lumMod val="65000"/>
                  </a:schemeClr>
                </a:solidFill>
              </a:rPr>
              <a:t>Conclusion </a:t>
            </a:r>
            <a:endParaRPr lang="en-US" altLang="en-US" sz="1500" b="1" i="1" kern="0" dirty="0">
              <a:solidFill>
                <a:schemeClr val="bg1">
                  <a:lumMod val="65000"/>
                </a:schemeClr>
              </a:solidFill>
            </a:endParaRPr>
          </a:p>
        </p:txBody>
      </p:sp>
      <p:sp>
        <p:nvSpPr>
          <p:cNvPr id="9" name="Rectangle 8"/>
          <p:cNvSpPr/>
          <p:nvPr/>
        </p:nvSpPr>
        <p:spPr>
          <a:xfrm>
            <a:off x="1694947" y="1400157"/>
            <a:ext cx="10210800" cy="923330"/>
          </a:xfrm>
          <a:prstGeom prst="rect">
            <a:avLst/>
          </a:prstGeom>
        </p:spPr>
        <p:txBody>
          <a:bodyPr wrap="square">
            <a:spAutoFit/>
          </a:bodyPr>
          <a:lstStyle/>
          <a:p>
            <a:pPr algn="just"/>
            <a:r>
              <a:rPr lang="en-IN" dirty="0"/>
              <a:t>In simple terms, an interest rate is rate charged by a lender of money or credit to a borrower. Although there is no single rate of interest in an economy- depends on term, purpose, creditworthiness of the borrower and probability of ‘default’.</a:t>
            </a:r>
            <a:endParaRPr lang="en-IN" sz="2200" dirty="0"/>
          </a:p>
        </p:txBody>
      </p:sp>
    </p:spTree>
    <p:extLst>
      <p:ext uri="{BB962C8B-B14F-4D97-AF65-F5344CB8AC3E}">
        <p14:creationId xmlns:p14="http://schemas.microsoft.com/office/powerpoint/2010/main" val="3405211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095472" y="463109"/>
            <a:ext cx="8343928" cy="12132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IN" dirty="0"/>
              <a:t>Impact of High Interest Rates</a:t>
            </a:r>
            <a:endParaRPr lang="en-US" altLang="en-US" kern="0" dirty="0">
              <a:solidFill>
                <a:schemeClr val="tx1"/>
              </a:solidFill>
            </a:endParaRPr>
          </a:p>
        </p:txBody>
      </p:sp>
      <p:graphicFrame>
        <p:nvGraphicFramePr>
          <p:cNvPr id="8" name="Diagram 7"/>
          <p:cNvGraphicFramePr/>
          <p:nvPr>
            <p:extLst>
              <p:ext uri="{D42A27DB-BD31-4B8C-83A1-F6EECF244321}">
                <p14:modId xmlns:p14="http://schemas.microsoft.com/office/powerpoint/2010/main" val="2478354301"/>
              </p:ext>
            </p:extLst>
          </p:nvPr>
        </p:nvGraphicFramePr>
        <p:xfrm>
          <a:off x="1881158" y="1500174"/>
          <a:ext cx="10001320" cy="50006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5"/>
          <p:cNvSpPr/>
          <p:nvPr/>
        </p:nvSpPr>
        <p:spPr>
          <a:xfrm>
            <a:off x="0" y="1142984"/>
            <a:ext cx="1738282" cy="2631490"/>
          </a:xfrm>
          <a:prstGeom prst="rect">
            <a:avLst/>
          </a:prstGeom>
        </p:spPr>
        <p:txBody>
          <a:bodyPr wrap="square">
            <a:spAutoFit/>
          </a:bodyPr>
          <a:lstStyle/>
          <a:p>
            <a:pPr>
              <a:buFont typeface="Arial" pitchFamily="34" charset="0"/>
              <a:buChar char="•"/>
            </a:pPr>
            <a:r>
              <a:rPr lang="en-IN" altLang="en-US" sz="1500" b="1" i="1" kern="0" dirty="0">
                <a:solidFill>
                  <a:schemeClr val="bg1"/>
                </a:solidFill>
              </a:rPr>
              <a:t>Interest Rate – Economic Aspects, </a:t>
            </a:r>
            <a:r>
              <a:rPr lang="en-IN" altLang="en-US" sz="1500" b="1" i="1" kern="0" dirty="0">
                <a:solidFill>
                  <a:schemeClr val="bg1">
                    <a:lumMod val="65000"/>
                  </a:schemeClr>
                </a:solidFill>
              </a:rPr>
              <a:t>Interest Rate – Impact on Actuarial Assumptions</a:t>
            </a:r>
          </a:p>
          <a:p>
            <a:pPr>
              <a:buFont typeface="Arial" pitchFamily="34" charset="0"/>
              <a:buChar char="•"/>
            </a:pPr>
            <a:r>
              <a:rPr lang="en-IN" altLang="en-US" sz="1500" b="1" i="1" kern="0" dirty="0">
                <a:solidFill>
                  <a:schemeClr val="bg1">
                    <a:lumMod val="65000"/>
                  </a:schemeClr>
                </a:solidFill>
              </a:rPr>
              <a:t>Overall impact – Integrated view</a:t>
            </a:r>
          </a:p>
          <a:p>
            <a:pPr>
              <a:buFont typeface="Arial" pitchFamily="34" charset="0"/>
              <a:buChar char="•"/>
            </a:pPr>
            <a:r>
              <a:rPr lang="en-IN" altLang="en-US" sz="1500" b="1" i="1" kern="0" dirty="0">
                <a:solidFill>
                  <a:schemeClr val="bg1">
                    <a:lumMod val="65000"/>
                  </a:schemeClr>
                </a:solidFill>
              </a:rPr>
              <a:t>Forecasting method</a:t>
            </a:r>
          </a:p>
          <a:p>
            <a:pPr>
              <a:buFont typeface="Arial" pitchFamily="34" charset="0"/>
              <a:buChar char="•"/>
            </a:pPr>
            <a:r>
              <a:rPr lang="en-IN" altLang="en-US" sz="1500" b="1" i="1" kern="0" dirty="0">
                <a:solidFill>
                  <a:schemeClr val="bg1">
                    <a:lumMod val="65000"/>
                  </a:schemeClr>
                </a:solidFill>
              </a:rPr>
              <a:t>Conclusion </a:t>
            </a:r>
            <a:endParaRPr lang="en-US" altLang="en-US" sz="1500" b="1" i="1" kern="0" dirty="0">
              <a:solidFill>
                <a:schemeClr val="bg1">
                  <a:lumMod val="65000"/>
                </a:schemeClr>
              </a:solidFill>
            </a:endParaRPr>
          </a:p>
        </p:txBody>
      </p:sp>
    </p:spTree>
    <p:extLst>
      <p:ext uri="{BB962C8B-B14F-4D97-AF65-F5344CB8AC3E}">
        <p14:creationId xmlns:p14="http://schemas.microsoft.com/office/powerpoint/2010/main" val="2874206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095472" y="463109"/>
            <a:ext cx="8343928" cy="12132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IN" dirty="0"/>
              <a:t>Poll Question 1</a:t>
            </a:r>
            <a:endParaRPr lang="en-US" altLang="en-US" kern="0" dirty="0">
              <a:solidFill>
                <a:schemeClr val="tx1"/>
              </a:solidFill>
            </a:endParaRPr>
          </a:p>
        </p:txBody>
      </p:sp>
      <p:graphicFrame>
        <p:nvGraphicFramePr>
          <p:cNvPr id="8" name="Diagram 7"/>
          <p:cNvGraphicFramePr/>
          <p:nvPr/>
        </p:nvGraphicFramePr>
        <p:xfrm>
          <a:off x="1881158" y="2214554"/>
          <a:ext cx="10001320" cy="350046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5"/>
          <p:cNvSpPr/>
          <p:nvPr/>
        </p:nvSpPr>
        <p:spPr>
          <a:xfrm>
            <a:off x="0" y="1142984"/>
            <a:ext cx="1738282" cy="2862322"/>
          </a:xfrm>
          <a:prstGeom prst="rect">
            <a:avLst/>
          </a:prstGeom>
        </p:spPr>
        <p:txBody>
          <a:bodyPr wrap="square">
            <a:spAutoFit/>
          </a:bodyPr>
          <a:lstStyle/>
          <a:p>
            <a:pPr>
              <a:buFont typeface="Arial" pitchFamily="34" charset="0"/>
              <a:buChar char="•"/>
            </a:pPr>
            <a:r>
              <a:rPr lang="en-IN" altLang="en-US" sz="1500" b="1" i="1" kern="0" dirty="0">
                <a:solidFill>
                  <a:schemeClr val="bg1"/>
                </a:solidFill>
              </a:rPr>
              <a:t>Interest Rate – Economic Aspects, Reality</a:t>
            </a:r>
          </a:p>
          <a:p>
            <a:pPr>
              <a:buFont typeface="Arial" pitchFamily="34" charset="0"/>
              <a:buChar char="•"/>
            </a:pPr>
            <a:r>
              <a:rPr lang="en-IN" altLang="en-US" sz="1500" b="1" i="1" kern="0" dirty="0">
                <a:solidFill>
                  <a:schemeClr val="bg1">
                    <a:lumMod val="65000"/>
                  </a:schemeClr>
                </a:solidFill>
              </a:rPr>
              <a:t>Interest Rate – Impact on Actuarial Assumptions</a:t>
            </a:r>
          </a:p>
          <a:p>
            <a:pPr>
              <a:buFont typeface="Arial" pitchFamily="34" charset="0"/>
              <a:buChar char="•"/>
            </a:pPr>
            <a:r>
              <a:rPr lang="en-IN" altLang="en-US" sz="1500" b="1" i="1" kern="0" dirty="0">
                <a:solidFill>
                  <a:schemeClr val="bg1">
                    <a:lumMod val="65000"/>
                  </a:schemeClr>
                </a:solidFill>
              </a:rPr>
              <a:t>Overall impact – Integrated view</a:t>
            </a:r>
          </a:p>
          <a:p>
            <a:pPr>
              <a:buFont typeface="Arial" pitchFamily="34" charset="0"/>
              <a:buChar char="•"/>
            </a:pPr>
            <a:r>
              <a:rPr lang="en-IN" altLang="en-US" sz="1500" b="1" i="1" kern="0" dirty="0">
                <a:solidFill>
                  <a:schemeClr val="bg1">
                    <a:lumMod val="65000"/>
                  </a:schemeClr>
                </a:solidFill>
              </a:rPr>
              <a:t>Forecasting method</a:t>
            </a:r>
          </a:p>
          <a:p>
            <a:pPr>
              <a:buFont typeface="Arial" pitchFamily="34" charset="0"/>
              <a:buChar char="•"/>
            </a:pPr>
            <a:r>
              <a:rPr lang="en-IN" altLang="en-US" sz="1500" b="1" i="1" kern="0" dirty="0">
                <a:solidFill>
                  <a:schemeClr val="bg1">
                    <a:lumMod val="65000"/>
                  </a:schemeClr>
                </a:solidFill>
              </a:rPr>
              <a:t>Conclusion </a:t>
            </a:r>
            <a:endParaRPr lang="en-US" altLang="en-US" sz="1500" b="1" i="1" kern="0" dirty="0">
              <a:solidFill>
                <a:schemeClr val="bg1">
                  <a:lumMod val="65000"/>
                </a:schemeClr>
              </a:solidFill>
            </a:endParaRPr>
          </a:p>
        </p:txBody>
      </p:sp>
      <p:sp>
        <p:nvSpPr>
          <p:cNvPr id="7" name="TextBox 6"/>
          <p:cNvSpPr txBox="1"/>
          <p:nvPr/>
        </p:nvSpPr>
        <p:spPr>
          <a:xfrm>
            <a:off x="2452662" y="1643050"/>
            <a:ext cx="9358378" cy="400110"/>
          </a:xfrm>
          <a:prstGeom prst="rect">
            <a:avLst/>
          </a:prstGeom>
          <a:noFill/>
        </p:spPr>
        <p:txBody>
          <a:bodyPr wrap="square" rtlCol="0">
            <a:spAutoFit/>
          </a:bodyPr>
          <a:lstStyle/>
          <a:p>
            <a:r>
              <a:rPr lang="en-IN" sz="2000" dirty="0"/>
              <a:t>In the current low interest rate scenario, which is your preferred investment option?</a:t>
            </a:r>
            <a:endParaRPr lang="en-US" sz="2000" dirty="0"/>
          </a:p>
        </p:txBody>
      </p:sp>
    </p:spTree>
    <p:extLst>
      <p:ext uri="{BB962C8B-B14F-4D97-AF65-F5344CB8AC3E}">
        <p14:creationId xmlns:p14="http://schemas.microsoft.com/office/powerpoint/2010/main" val="2874206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309786" y="571480"/>
            <a:ext cx="7559154" cy="60843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IN" dirty="0"/>
              <a:t>Impact of Low Interest Rates </a:t>
            </a:r>
            <a:endParaRPr lang="en-US" altLang="en-US" kern="0" dirty="0">
              <a:solidFill>
                <a:schemeClr val="tx1"/>
              </a:solidFill>
            </a:endParaRPr>
          </a:p>
        </p:txBody>
      </p:sp>
      <p:graphicFrame>
        <p:nvGraphicFramePr>
          <p:cNvPr id="12" name="Diagram 11"/>
          <p:cNvGraphicFramePr/>
          <p:nvPr>
            <p:extLst>
              <p:ext uri="{D42A27DB-BD31-4B8C-83A1-F6EECF244321}">
                <p14:modId xmlns:p14="http://schemas.microsoft.com/office/powerpoint/2010/main" val="1618043481"/>
              </p:ext>
            </p:extLst>
          </p:nvPr>
        </p:nvGraphicFramePr>
        <p:xfrm>
          <a:off x="2743200" y="2285991"/>
          <a:ext cx="8553383" cy="387355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5"/>
          <p:cNvSpPr/>
          <p:nvPr/>
        </p:nvSpPr>
        <p:spPr>
          <a:xfrm>
            <a:off x="2309786" y="1500174"/>
            <a:ext cx="9286940" cy="430887"/>
          </a:xfrm>
          <a:prstGeom prst="rect">
            <a:avLst/>
          </a:prstGeom>
        </p:spPr>
        <p:txBody>
          <a:bodyPr wrap="square">
            <a:spAutoFit/>
          </a:bodyPr>
          <a:lstStyle/>
          <a:p>
            <a:pPr algn="just"/>
            <a:r>
              <a:rPr lang="en-US" sz="2200" dirty="0"/>
              <a:t>Low-interest rates have the </a:t>
            </a:r>
            <a:r>
              <a:rPr lang="en-US" sz="2200" b="1" i="1" dirty="0"/>
              <a:t>opposite effect </a:t>
            </a:r>
            <a:r>
              <a:rPr lang="en-US" sz="2200" dirty="0"/>
              <a:t>on the economy. </a:t>
            </a:r>
          </a:p>
        </p:txBody>
      </p:sp>
      <p:sp>
        <p:nvSpPr>
          <p:cNvPr id="8" name="Rectangle 7"/>
          <p:cNvSpPr/>
          <p:nvPr/>
        </p:nvSpPr>
        <p:spPr>
          <a:xfrm>
            <a:off x="0" y="1142984"/>
            <a:ext cx="1738282" cy="2862322"/>
          </a:xfrm>
          <a:prstGeom prst="rect">
            <a:avLst/>
          </a:prstGeom>
        </p:spPr>
        <p:txBody>
          <a:bodyPr wrap="square">
            <a:spAutoFit/>
          </a:bodyPr>
          <a:lstStyle/>
          <a:p>
            <a:pPr>
              <a:buFont typeface="Arial" pitchFamily="34" charset="0"/>
              <a:buChar char="•"/>
            </a:pPr>
            <a:r>
              <a:rPr lang="en-IN" altLang="en-US" sz="1500" b="1" i="1" kern="0" dirty="0">
                <a:solidFill>
                  <a:schemeClr val="bg1"/>
                </a:solidFill>
              </a:rPr>
              <a:t>Interest Rate – Economic Aspects, Reality</a:t>
            </a:r>
          </a:p>
          <a:p>
            <a:pPr>
              <a:buFont typeface="Arial" pitchFamily="34" charset="0"/>
              <a:buChar char="•"/>
            </a:pPr>
            <a:r>
              <a:rPr lang="en-IN" altLang="en-US" sz="1500" b="1" i="1" kern="0" dirty="0">
                <a:solidFill>
                  <a:schemeClr val="bg1">
                    <a:lumMod val="65000"/>
                  </a:schemeClr>
                </a:solidFill>
              </a:rPr>
              <a:t>Interest Rate – Impact on Actuarial Assumptions</a:t>
            </a:r>
          </a:p>
          <a:p>
            <a:pPr>
              <a:buFont typeface="Arial" pitchFamily="34" charset="0"/>
              <a:buChar char="•"/>
            </a:pPr>
            <a:r>
              <a:rPr lang="en-IN" altLang="en-US" sz="1500" b="1" i="1" kern="0" dirty="0">
                <a:solidFill>
                  <a:schemeClr val="bg1">
                    <a:lumMod val="65000"/>
                  </a:schemeClr>
                </a:solidFill>
              </a:rPr>
              <a:t>Overall impact – Integrated view</a:t>
            </a:r>
          </a:p>
          <a:p>
            <a:pPr>
              <a:buFont typeface="Arial" pitchFamily="34" charset="0"/>
              <a:buChar char="•"/>
            </a:pPr>
            <a:r>
              <a:rPr lang="en-IN" altLang="en-US" sz="1500" b="1" i="1" kern="0" dirty="0">
                <a:solidFill>
                  <a:schemeClr val="bg1">
                    <a:lumMod val="65000"/>
                  </a:schemeClr>
                </a:solidFill>
              </a:rPr>
              <a:t>Forecasting method</a:t>
            </a:r>
          </a:p>
          <a:p>
            <a:pPr>
              <a:buFont typeface="Arial" pitchFamily="34" charset="0"/>
              <a:buChar char="•"/>
            </a:pPr>
            <a:r>
              <a:rPr lang="en-IN" altLang="en-US" sz="1500" b="1" i="1" kern="0" dirty="0">
                <a:solidFill>
                  <a:schemeClr val="bg1">
                    <a:lumMod val="65000"/>
                  </a:schemeClr>
                </a:solidFill>
              </a:rPr>
              <a:t>Conclusion </a:t>
            </a:r>
            <a:endParaRPr lang="en-US" altLang="en-US" sz="1500" b="1" i="1" kern="0" dirty="0">
              <a:solidFill>
                <a:schemeClr val="bg1">
                  <a:lumMod val="65000"/>
                </a:schemeClr>
              </a:solidFill>
            </a:endParaRPr>
          </a:p>
        </p:txBody>
      </p:sp>
    </p:spTree>
    <p:extLst>
      <p:ext uri="{BB962C8B-B14F-4D97-AF65-F5344CB8AC3E}">
        <p14:creationId xmlns:p14="http://schemas.microsoft.com/office/powerpoint/2010/main" val="2833829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024034" y="463109"/>
            <a:ext cx="9929882" cy="110850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4000" dirty="0"/>
              <a:t>Trend Low Interest Rate Not Converting into Growth</a:t>
            </a:r>
            <a:endParaRPr lang="en-US" altLang="en-US" sz="4000" kern="0" dirty="0">
              <a:solidFill>
                <a:schemeClr val="tx1"/>
              </a:solidFill>
            </a:endParaRPr>
          </a:p>
        </p:txBody>
      </p:sp>
      <p:graphicFrame>
        <p:nvGraphicFramePr>
          <p:cNvPr id="7" name="Diagram 6"/>
          <p:cNvGraphicFramePr/>
          <p:nvPr>
            <p:extLst>
              <p:ext uri="{D42A27DB-BD31-4B8C-83A1-F6EECF244321}">
                <p14:modId xmlns:p14="http://schemas.microsoft.com/office/powerpoint/2010/main" val="568490610"/>
              </p:ext>
            </p:extLst>
          </p:nvPr>
        </p:nvGraphicFramePr>
        <p:xfrm>
          <a:off x="2095472" y="1878711"/>
          <a:ext cx="9334528" cy="462212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5"/>
          <p:cNvSpPr/>
          <p:nvPr/>
        </p:nvSpPr>
        <p:spPr>
          <a:xfrm>
            <a:off x="0" y="1142984"/>
            <a:ext cx="1738282" cy="2862322"/>
          </a:xfrm>
          <a:prstGeom prst="rect">
            <a:avLst/>
          </a:prstGeom>
        </p:spPr>
        <p:txBody>
          <a:bodyPr wrap="square">
            <a:spAutoFit/>
          </a:bodyPr>
          <a:lstStyle/>
          <a:p>
            <a:pPr>
              <a:buFont typeface="Arial" pitchFamily="34" charset="0"/>
              <a:buChar char="•"/>
            </a:pPr>
            <a:r>
              <a:rPr lang="en-IN" altLang="en-US" sz="1500" b="1" i="1" kern="0" dirty="0">
                <a:solidFill>
                  <a:schemeClr val="bg1"/>
                </a:solidFill>
              </a:rPr>
              <a:t>Interest Rate – Economic Aspects, Reality</a:t>
            </a:r>
          </a:p>
          <a:p>
            <a:pPr>
              <a:buFont typeface="Arial" pitchFamily="34" charset="0"/>
              <a:buChar char="•"/>
            </a:pPr>
            <a:r>
              <a:rPr lang="en-IN" altLang="en-US" sz="1500" b="1" i="1" kern="0" dirty="0">
                <a:solidFill>
                  <a:schemeClr val="bg1">
                    <a:lumMod val="65000"/>
                  </a:schemeClr>
                </a:solidFill>
              </a:rPr>
              <a:t>Interest Rate – Impact on Actuarial Assumptions</a:t>
            </a:r>
          </a:p>
          <a:p>
            <a:pPr>
              <a:buFont typeface="Arial" pitchFamily="34" charset="0"/>
              <a:buChar char="•"/>
            </a:pPr>
            <a:r>
              <a:rPr lang="en-IN" altLang="en-US" sz="1500" b="1" i="1" kern="0" dirty="0">
                <a:solidFill>
                  <a:schemeClr val="bg1">
                    <a:lumMod val="65000"/>
                  </a:schemeClr>
                </a:solidFill>
              </a:rPr>
              <a:t>Overall impact – Integrated view</a:t>
            </a:r>
          </a:p>
          <a:p>
            <a:pPr>
              <a:buFont typeface="Arial" pitchFamily="34" charset="0"/>
              <a:buChar char="•"/>
            </a:pPr>
            <a:r>
              <a:rPr lang="en-IN" altLang="en-US" sz="1500" b="1" i="1" kern="0" dirty="0">
                <a:solidFill>
                  <a:schemeClr val="bg1">
                    <a:lumMod val="65000"/>
                  </a:schemeClr>
                </a:solidFill>
              </a:rPr>
              <a:t>Forecasting method</a:t>
            </a:r>
          </a:p>
          <a:p>
            <a:pPr>
              <a:buFont typeface="Arial" pitchFamily="34" charset="0"/>
              <a:buChar char="•"/>
            </a:pPr>
            <a:r>
              <a:rPr lang="en-IN" altLang="en-US" sz="1500" b="1" i="1" kern="0" dirty="0">
                <a:solidFill>
                  <a:schemeClr val="bg1">
                    <a:lumMod val="65000"/>
                  </a:schemeClr>
                </a:solidFill>
              </a:rPr>
              <a:t>Conclusion </a:t>
            </a:r>
            <a:endParaRPr lang="en-US" altLang="en-US" sz="1500" b="1" i="1" kern="0" dirty="0">
              <a:solidFill>
                <a:schemeClr val="bg1">
                  <a:lumMod val="65000"/>
                </a:schemeClr>
              </a:solidFill>
            </a:endParaRPr>
          </a:p>
        </p:txBody>
      </p:sp>
    </p:spTree>
    <p:extLst>
      <p:ext uri="{BB962C8B-B14F-4D97-AF65-F5344CB8AC3E}">
        <p14:creationId xmlns:p14="http://schemas.microsoft.com/office/powerpoint/2010/main" val="602667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
        <p:nvSpPr>
          <p:cNvPr id="6" name="Rectangle 2"/>
          <p:cNvSpPr txBox="1">
            <a:spLocks noChangeArrowheads="1"/>
          </p:cNvSpPr>
          <p:nvPr/>
        </p:nvSpPr>
        <p:spPr>
          <a:xfrm>
            <a:off x="4203864" y="230602"/>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rgbClr val="000000"/>
                </a:solidFill>
              </a:rPr>
              <a:t>Housekeeping Points</a:t>
            </a:r>
          </a:p>
        </p:txBody>
      </p:sp>
      <p:sp>
        <p:nvSpPr>
          <p:cNvPr id="7"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pic>
        <p:nvPicPr>
          <p:cNvPr id="8" name="Graphic 6" descr="Document">
            <a:extLst>
              <a:ext uri="{FF2B5EF4-FFF2-40B4-BE49-F238E27FC236}">
                <a16:creationId xmlns="" xmlns:a16="http://schemas.microsoft.com/office/drawing/2014/main" id="{BDDD2135-F65A-4BEC-887F-6B919D4B7DB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5920580" y="3695548"/>
            <a:ext cx="1488475" cy="1488475"/>
          </a:xfrm>
          <a:prstGeom prst="rect">
            <a:avLst/>
          </a:prstGeom>
        </p:spPr>
      </p:pic>
      <p:pic>
        <p:nvPicPr>
          <p:cNvPr id="9" name="Graphic 8" descr="Voice">
            <a:extLst>
              <a:ext uri="{FF2B5EF4-FFF2-40B4-BE49-F238E27FC236}">
                <a16:creationId xmlns="" xmlns:a16="http://schemas.microsoft.com/office/drawing/2014/main" id="{82791558-88B4-4E77-B0D3-496F08BB415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3014782" y="3608114"/>
            <a:ext cx="1488476" cy="1488476"/>
          </a:xfrm>
          <a:prstGeom prst="rect">
            <a:avLst/>
          </a:prstGeom>
        </p:spPr>
      </p:pic>
      <p:pic>
        <p:nvPicPr>
          <p:cNvPr id="10" name="Graphic 10" descr="Questions">
            <a:extLst>
              <a:ext uri="{FF2B5EF4-FFF2-40B4-BE49-F238E27FC236}">
                <a16:creationId xmlns="" xmlns:a16="http://schemas.microsoft.com/office/drawing/2014/main" id="{0D05E7A8-B55A-44C6-964E-041C00C8F4E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5920577" y="1426829"/>
            <a:ext cx="1488478" cy="1488478"/>
          </a:xfrm>
          <a:prstGeom prst="rect">
            <a:avLst/>
          </a:prstGeom>
        </p:spPr>
      </p:pic>
      <p:pic>
        <p:nvPicPr>
          <p:cNvPr id="11" name="Graphic 12" descr="Chat bubble">
            <a:extLst>
              <a:ext uri="{FF2B5EF4-FFF2-40B4-BE49-F238E27FC236}">
                <a16:creationId xmlns="" xmlns:a16="http://schemas.microsoft.com/office/drawing/2014/main" id="{EF2735E1-2C86-45EF-AD9A-BDF9C0A29627}"/>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tretch>
            <a:fillRect/>
          </a:stretch>
        </p:blipFill>
        <p:spPr>
          <a:xfrm>
            <a:off x="9424109" y="1602406"/>
            <a:ext cx="1488478" cy="1488478"/>
          </a:xfrm>
          <a:prstGeom prst="rect">
            <a:avLst/>
          </a:prstGeom>
        </p:spPr>
      </p:pic>
      <p:pic>
        <p:nvPicPr>
          <p:cNvPr id="12" name="Graphic 14" descr="Speaker phone">
            <a:extLst>
              <a:ext uri="{FF2B5EF4-FFF2-40B4-BE49-F238E27FC236}">
                <a16:creationId xmlns="" xmlns:a16="http://schemas.microsoft.com/office/drawing/2014/main" id="{E6967C90-D435-4220-B942-157783F66DBD}"/>
              </a:ext>
            </a:extLst>
          </p:cNvPr>
          <p:cNvPicPr>
            <a:picLocks noChangeAspect="1"/>
          </p:cNvPicPr>
          <p:nvPr/>
        </p:nvPicPr>
        <p:blipFill>
          <a:blip r:embed="rId14" cstate="print">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 xmlns:asvg="http://schemas.microsoft.com/office/drawing/2016/SVG/main" r:embed="rId15"/>
              </a:ext>
            </a:extLst>
          </a:blip>
          <a:stretch>
            <a:fillRect/>
          </a:stretch>
        </p:blipFill>
        <p:spPr>
          <a:xfrm>
            <a:off x="2802028" y="1413979"/>
            <a:ext cx="1488478" cy="1488478"/>
          </a:xfrm>
          <a:prstGeom prst="rect">
            <a:avLst/>
          </a:prstGeom>
        </p:spPr>
      </p:pic>
      <p:sp>
        <p:nvSpPr>
          <p:cNvPr id="13" name="&quot;Not Allowed&quot; Symbol 15">
            <a:extLst>
              <a:ext uri="{FF2B5EF4-FFF2-40B4-BE49-F238E27FC236}">
                <a16:creationId xmlns="" xmlns:a16="http://schemas.microsoft.com/office/drawing/2014/main" id="{286701FF-7213-4784-AE2D-656F16F776A9}"/>
              </a:ext>
            </a:extLst>
          </p:cNvPr>
          <p:cNvSpPr/>
          <p:nvPr/>
        </p:nvSpPr>
        <p:spPr bwMode="auto">
          <a:xfrm>
            <a:off x="3219749" y="2002789"/>
            <a:ext cx="669815" cy="614962"/>
          </a:xfrm>
          <a:prstGeom prst="noSmoking">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a:solidFill>
                <a:srgbClr val="000000"/>
              </a:solidFill>
              <a:latin typeface="Arial" pitchFamily="34" charset="0"/>
            </a:endParaRPr>
          </a:p>
        </p:txBody>
      </p:sp>
      <p:sp>
        <p:nvSpPr>
          <p:cNvPr id="14" name="TextBox 13">
            <a:extLst>
              <a:ext uri="{FF2B5EF4-FFF2-40B4-BE49-F238E27FC236}">
                <a16:creationId xmlns="" xmlns:a16="http://schemas.microsoft.com/office/drawing/2014/main" id="{BB1299CD-A6A2-4AE9-AF83-4D16833C5CE6}"/>
              </a:ext>
            </a:extLst>
          </p:cNvPr>
          <p:cNvSpPr txBox="1"/>
          <p:nvPr/>
        </p:nvSpPr>
        <p:spPr>
          <a:xfrm>
            <a:off x="3356859" y="2915307"/>
            <a:ext cx="1027376" cy="400110"/>
          </a:xfrm>
          <a:prstGeom prst="rect">
            <a:avLst/>
          </a:prstGeom>
          <a:noFill/>
        </p:spPr>
        <p:txBody>
          <a:bodyPr wrap="square">
            <a:spAutoFit/>
          </a:bodyPr>
          <a:lstStyle/>
          <a:p>
            <a:r>
              <a:rPr lang="en-US" altLang="en-US" sz="2000" b="1" kern="0" dirty="0">
                <a:solidFill>
                  <a:srgbClr val="000000"/>
                </a:solidFill>
                <a:latin typeface="Arial"/>
              </a:rPr>
              <a:t>Mute</a:t>
            </a:r>
            <a:endParaRPr lang="en-GB" sz="2000" b="1" dirty="0">
              <a:solidFill>
                <a:srgbClr val="000000"/>
              </a:solidFill>
              <a:latin typeface="Arial"/>
            </a:endParaRPr>
          </a:p>
        </p:txBody>
      </p:sp>
      <p:sp>
        <p:nvSpPr>
          <p:cNvPr id="15" name="TextBox 14">
            <a:extLst>
              <a:ext uri="{FF2B5EF4-FFF2-40B4-BE49-F238E27FC236}">
                <a16:creationId xmlns="" xmlns:a16="http://schemas.microsoft.com/office/drawing/2014/main" id="{1633E284-6253-4EB8-9FAA-FA36A2FD7113}"/>
              </a:ext>
            </a:extLst>
          </p:cNvPr>
          <p:cNvSpPr txBox="1"/>
          <p:nvPr/>
        </p:nvSpPr>
        <p:spPr>
          <a:xfrm>
            <a:off x="6172253" y="2965315"/>
            <a:ext cx="1027376" cy="400110"/>
          </a:xfrm>
          <a:prstGeom prst="rect">
            <a:avLst/>
          </a:prstGeom>
          <a:noFill/>
        </p:spPr>
        <p:txBody>
          <a:bodyPr wrap="square">
            <a:spAutoFit/>
          </a:bodyPr>
          <a:lstStyle/>
          <a:p>
            <a:r>
              <a:rPr lang="en-US" altLang="en-US" sz="2000" b="1" kern="0" dirty="0">
                <a:solidFill>
                  <a:srgbClr val="000000"/>
                </a:solidFill>
                <a:latin typeface="Arial"/>
              </a:rPr>
              <a:t>Q&amp;A</a:t>
            </a:r>
            <a:endParaRPr lang="en-GB" sz="2000" b="1" dirty="0">
              <a:solidFill>
                <a:srgbClr val="000000"/>
              </a:solidFill>
              <a:latin typeface="Arial"/>
            </a:endParaRPr>
          </a:p>
        </p:txBody>
      </p:sp>
      <p:sp>
        <p:nvSpPr>
          <p:cNvPr id="16" name="TextBox 15">
            <a:extLst>
              <a:ext uri="{FF2B5EF4-FFF2-40B4-BE49-F238E27FC236}">
                <a16:creationId xmlns="" xmlns:a16="http://schemas.microsoft.com/office/drawing/2014/main" id="{FE12FC17-CAC0-42D8-97A1-25556C89A17F}"/>
              </a:ext>
            </a:extLst>
          </p:cNvPr>
          <p:cNvSpPr txBox="1"/>
          <p:nvPr/>
        </p:nvSpPr>
        <p:spPr>
          <a:xfrm>
            <a:off x="9385453" y="2854454"/>
            <a:ext cx="2027837" cy="400110"/>
          </a:xfrm>
          <a:prstGeom prst="rect">
            <a:avLst/>
          </a:prstGeom>
          <a:noFill/>
        </p:spPr>
        <p:txBody>
          <a:bodyPr wrap="square">
            <a:spAutoFit/>
          </a:bodyPr>
          <a:lstStyle/>
          <a:p>
            <a:r>
              <a:rPr lang="en-US" altLang="en-US" sz="2000" b="1" kern="0" dirty="0">
                <a:solidFill>
                  <a:srgbClr val="000000"/>
                </a:solidFill>
                <a:latin typeface="Arial"/>
              </a:rPr>
              <a:t>IAI support</a:t>
            </a:r>
            <a:endParaRPr lang="en-GB" sz="2000" b="1" dirty="0">
              <a:solidFill>
                <a:srgbClr val="000000"/>
              </a:solidFill>
              <a:latin typeface="Arial"/>
            </a:endParaRPr>
          </a:p>
        </p:txBody>
      </p:sp>
      <p:sp>
        <p:nvSpPr>
          <p:cNvPr id="17" name="TextBox 16">
            <a:extLst>
              <a:ext uri="{FF2B5EF4-FFF2-40B4-BE49-F238E27FC236}">
                <a16:creationId xmlns="" xmlns:a16="http://schemas.microsoft.com/office/drawing/2014/main" id="{F2D0CD46-2928-4E27-B9BD-B73863A0A7C4}"/>
              </a:ext>
            </a:extLst>
          </p:cNvPr>
          <p:cNvSpPr txBox="1"/>
          <p:nvPr/>
        </p:nvSpPr>
        <p:spPr>
          <a:xfrm>
            <a:off x="3094169" y="5052961"/>
            <a:ext cx="2081715" cy="400110"/>
          </a:xfrm>
          <a:prstGeom prst="rect">
            <a:avLst/>
          </a:prstGeom>
          <a:noFill/>
        </p:spPr>
        <p:txBody>
          <a:bodyPr wrap="square">
            <a:spAutoFit/>
          </a:bodyPr>
          <a:lstStyle/>
          <a:p>
            <a:r>
              <a:rPr lang="en-US" altLang="en-US" sz="2000" b="1" kern="0" dirty="0">
                <a:solidFill>
                  <a:srgbClr val="000000"/>
                </a:solidFill>
                <a:latin typeface="Arial"/>
              </a:rPr>
              <a:t>Recording</a:t>
            </a:r>
            <a:endParaRPr lang="en-GB" sz="2000" b="1" dirty="0">
              <a:solidFill>
                <a:srgbClr val="000000"/>
              </a:solidFill>
              <a:latin typeface="Arial"/>
            </a:endParaRPr>
          </a:p>
        </p:txBody>
      </p:sp>
      <p:sp>
        <p:nvSpPr>
          <p:cNvPr id="18" name="TextBox 17">
            <a:extLst>
              <a:ext uri="{FF2B5EF4-FFF2-40B4-BE49-F238E27FC236}">
                <a16:creationId xmlns="" xmlns:a16="http://schemas.microsoft.com/office/drawing/2014/main" id="{CD176E77-DA8A-43D1-A1D2-0D3C8BE5F214}"/>
              </a:ext>
            </a:extLst>
          </p:cNvPr>
          <p:cNvSpPr txBox="1"/>
          <p:nvPr/>
        </p:nvSpPr>
        <p:spPr>
          <a:xfrm>
            <a:off x="6055471" y="5092716"/>
            <a:ext cx="1785096" cy="400110"/>
          </a:xfrm>
          <a:prstGeom prst="rect">
            <a:avLst/>
          </a:prstGeom>
          <a:noFill/>
        </p:spPr>
        <p:txBody>
          <a:bodyPr wrap="square">
            <a:spAutoFit/>
          </a:bodyPr>
          <a:lstStyle/>
          <a:p>
            <a:r>
              <a:rPr lang="en-US" altLang="en-US" sz="2000" b="1" kern="0" dirty="0">
                <a:solidFill>
                  <a:srgbClr val="000000"/>
                </a:solidFill>
                <a:latin typeface="Arial"/>
              </a:rPr>
              <a:t>Feedback</a:t>
            </a:r>
            <a:endParaRPr lang="en-GB" sz="2000" b="1" dirty="0">
              <a:solidFill>
                <a:srgbClr val="000000"/>
              </a:solidFill>
              <a:latin typeface="Arial"/>
            </a:endParaRPr>
          </a:p>
        </p:txBody>
      </p:sp>
      <p:grpSp>
        <p:nvGrpSpPr>
          <p:cNvPr id="19" name="Group 18">
            <a:extLst>
              <a:ext uri="{FF2B5EF4-FFF2-40B4-BE49-F238E27FC236}">
                <a16:creationId xmlns="" xmlns:a16="http://schemas.microsoft.com/office/drawing/2014/main" id="{58DD7899-E96F-439E-A67C-FC205BDB7963}"/>
              </a:ext>
            </a:extLst>
          </p:cNvPr>
          <p:cNvGrpSpPr/>
          <p:nvPr/>
        </p:nvGrpSpPr>
        <p:grpSpPr>
          <a:xfrm>
            <a:off x="9103356" y="3549341"/>
            <a:ext cx="1809231" cy="1793297"/>
            <a:chOff x="6596404" y="3223495"/>
            <a:chExt cx="1389306" cy="1671001"/>
          </a:xfrm>
        </p:grpSpPr>
        <p:sp>
          <p:nvSpPr>
            <p:cNvPr id="20" name="TextBox 19">
              <a:extLst>
                <a:ext uri="{FF2B5EF4-FFF2-40B4-BE49-F238E27FC236}">
                  <a16:creationId xmlns="" xmlns:a16="http://schemas.microsoft.com/office/drawing/2014/main" id="{CECCC7D4-AB12-46F9-91C4-E1AB4C802FA6}"/>
                </a:ext>
              </a:extLst>
            </p:cNvPr>
            <p:cNvSpPr txBox="1"/>
            <p:nvPr/>
          </p:nvSpPr>
          <p:spPr>
            <a:xfrm>
              <a:off x="6596404" y="3223495"/>
              <a:ext cx="656870" cy="860363"/>
            </a:xfrm>
            <a:prstGeom prst="rect">
              <a:avLst/>
            </a:prstGeom>
            <a:noFill/>
          </p:spPr>
          <p:txBody>
            <a:bodyPr wrap="square">
              <a:spAutoFit/>
            </a:bodyPr>
            <a:lstStyle/>
            <a:p>
              <a:r>
                <a:rPr lang="en-US" altLang="en-US" sz="5400" b="1" kern="0" dirty="0">
                  <a:solidFill>
                    <a:srgbClr val="7030A0"/>
                  </a:solidFill>
                  <a:latin typeface="Arial"/>
                </a:rPr>
                <a:t>C</a:t>
              </a:r>
              <a:endParaRPr lang="en-GB" sz="2000" b="1" dirty="0">
                <a:solidFill>
                  <a:srgbClr val="7030A0"/>
                </a:solidFill>
                <a:latin typeface="Arial"/>
              </a:endParaRPr>
            </a:p>
          </p:txBody>
        </p:sp>
        <p:sp>
          <p:nvSpPr>
            <p:cNvPr id="21" name="TextBox 20">
              <a:extLst>
                <a:ext uri="{FF2B5EF4-FFF2-40B4-BE49-F238E27FC236}">
                  <a16:creationId xmlns="" xmlns:a16="http://schemas.microsoft.com/office/drawing/2014/main" id="{B396DD8F-E497-4CE9-821C-AC4CC40E3245}"/>
                </a:ext>
              </a:extLst>
            </p:cNvPr>
            <p:cNvSpPr txBox="1"/>
            <p:nvPr/>
          </p:nvSpPr>
          <p:spPr>
            <a:xfrm>
              <a:off x="7014981" y="3623034"/>
              <a:ext cx="656870" cy="860363"/>
            </a:xfrm>
            <a:prstGeom prst="rect">
              <a:avLst/>
            </a:prstGeom>
            <a:noFill/>
          </p:spPr>
          <p:txBody>
            <a:bodyPr wrap="square">
              <a:spAutoFit/>
            </a:bodyPr>
            <a:lstStyle/>
            <a:p>
              <a:r>
                <a:rPr lang="en-US" sz="5400" b="1" kern="0" dirty="0">
                  <a:solidFill>
                    <a:srgbClr val="7030A0"/>
                  </a:solidFill>
                  <a:latin typeface="Arial"/>
                </a:rPr>
                <a:t>P</a:t>
              </a:r>
            </a:p>
          </p:txBody>
        </p:sp>
        <p:sp>
          <p:nvSpPr>
            <p:cNvPr id="22" name="TextBox 21">
              <a:extLst>
                <a:ext uri="{FF2B5EF4-FFF2-40B4-BE49-F238E27FC236}">
                  <a16:creationId xmlns="" xmlns:a16="http://schemas.microsoft.com/office/drawing/2014/main" id="{3D8CC74D-D7C1-4BE8-8320-722EAC9F5815}"/>
                </a:ext>
              </a:extLst>
            </p:cNvPr>
            <p:cNvSpPr txBox="1"/>
            <p:nvPr/>
          </p:nvSpPr>
          <p:spPr>
            <a:xfrm>
              <a:off x="7328840" y="4034133"/>
              <a:ext cx="656870" cy="860363"/>
            </a:xfrm>
            <a:prstGeom prst="rect">
              <a:avLst/>
            </a:prstGeom>
            <a:noFill/>
          </p:spPr>
          <p:txBody>
            <a:bodyPr wrap="square">
              <a:spAutoFit/>
            </a:bodyPr>
            <a:lstStyle/>
            <a:p>
              <a:r>
                <a:rPr lang="en-US" sz="5400" b="1" kern="0" dirty="0">
                  <a:solidFill>
                    <a:srgbClr val="7030A0"/>
                  </a:solidFill>
                  <a:latin typeface="Arial"/>
                </a:rPr>
                <a:t>D</a:t>
              </a:r>
            </a:p>
          </p:txBody>
        </p:sp>
      </p:grpSp>
    </p:spTree>
    <p:extLst>
      <p:ext uri="{BB962C8B-B14F-4D97-AF65-F5344CB8AC3E}">
        <p14:creationId xmlns:p14="http://schemas.microsoft.com/office/powerpoint/2010/main" val="25371862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452662" y="428604"/>
            <a:ext cx="6416154" cy="7560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dirty="0"/>
              <a:t>Actuarial Assumptions </a:t>
            </a:r>
            <a:endParaRPr lang="en-US" altLang="en-US" kern="0" dirty="0">
              <a:solidFill>
                <a:schemeClr val="tx1"/>
              </a:solidFill>
            </a:endParaRPr>
          </a:p>
        </p:txBody>
      </p:sp>
      <p:sp>
        <p:nvSpPr>
          <p:cNvPr id="4" name="Rectangle 3"/>
          <p:cNvSpPr txBox="1">
            <a:spLocks noChangeArrowheads="1"/>
          </p:cNvSpPr>
          <p:nvPr/>
        </p:nvSpPr>
        <p:spPr>
          <a:xfrm>
            <a:off x="1881158" y="1610872"/>
            <a:ext cx="9548842"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IN" sz="2000" b="1" dirty="0"/>
              <a:t>Para 72 of Ind AS 19 </a:t>
            </a:r>
            <a:r>
              <a:rPr lang="en-IN" sz="2000" dirty="0"/>
              <a:t>says Actuarial assumptions shall be unbiased and mutually compatible. - </a:t>
            </a:r>
          </a:p>
          <a:p>
            <a:pPr algn="just"/>
            <a:r>
              <a:rPr lang="en-IN" sz="2000" dirty="0"/>
              <a:t>An unbiased statistic is a sample estimate of a population parameter whose sampling distribution has a mean that is equal to the parameter being estimated. </a:t>
            </a:r>
          </a:p>
          <a:p>
            <a:pPr algn="just"/>
            <a:r>
              <a:rPr lang="en-IN" sz="2000" b="1" dirty="0"/>
              <a:t>IND AS says: </a:t>
            </a:r>
            <a:r>
              <a:rPr lang="en-IN" sz="2000" dirty="0"/>
              <a:t>Actuarial assumptions are unbiased if they are neither imprudent nor excessively conservative.</a:t>
            </a:r>
          </a:p>
          <a:p>
            <a:pPr algn="just"/>
            <a:r>
              <a:rPr lang="en-IN" sz="2000" dirty="0"/>
              <a:t>By definition, </a:t>
            </a:r>
            <a:r>
              <a:rPr lang="en-IN" sz="2000" b="1" dirty="0"/>
              <a:t>compatibility</a:t>
            </a:r>
            <a:r>
              <a:rPr lang="en-IN" sz="2000" dirty="0"/>
              <a:t> means a state in which two things are able to exist or occur together without problems or conflict. </a:t>
            </a:r>
          </a:p>
          <a:p>
            <a:pPr algn="just"/>
            <a:r>
              <a:rPr lang="en-IN" sz="2000" dirty="0"/>
              <a:t>Actuarial assumptions are mutually compatible if they </a:t>
            </a:r>
            <a:r>
              <a:rPr lang="en-IN" sz="2000" b="1" dirty="0"/>
              <a:t>reflect the economic relationships between</a:t>
            </a:r>
            <a:r>
              <a:rPr lang="en-IN" sz="2000" dirty="0"/>
              <a:t> factors such as inflation, rates of salary increase, the return on plan assets and discount rates</a:t>
            </a:r>
            <a:endParaRPr lang="en-US" sz="200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5"/>
          <p:cNvSpPr/>
          <p:nvPr/>
        </p:nvSpPr>
        <p:spPr>
          <a:xfrm>
            <a:off x="0" y="1142984"/>
            <a:ext cx="1738282" cy="2862322"/>
          </a:xfrm>
          <a:prstGeom prst="rect">
            <a:avLst/>
          </a:prstGeom>
        </p:spPr>
        <p:txBody>
          <a:bodyPr wrap="square">
            <a:spAutoFit/>
          </a:bodyPr>
          <a:lstStyle/>
          <a:p>
            <a:pPr>
              <a:buFont typeface="Arial" pitchFamily="34" charset="0"/>
              <a:buChar char="•"/>
            </a:pPr>
            <a:r>
              <a:rPr lang="en-IN" altLang="en-US" sz="1500" b="1" i="1" kern="0" dirty="0">
                <a:solidFill>
                  <a:schemeClr val="bg1">
                    <a:lumMod val="65000"/>
                  </a:schemeClr>
                </a:solidFill>
              </a:rPr>
              <a:t>Interest Rate – Economic Aspects, Reality</a:t>
            </a:r>
          </a:p>
          <a:p>
            <a:pPr>
              <a:buFont typeface="Arial" pitchFamily="34" charset="0"/>
              <a:buChar char="•"/>
            </a:pPr>
            <a:r>
              <a:rPr lang="en-IN" altLang="en-US" sz="1500" b="1" i="1" kern="0" dirty="0">
                <a:solidFill>
                  <a:schemeClr val="bg1"/>
                </a:solidFill>
              </a:rPr>
              <a:t>Interest Rate – Impact on Actuarial Assumptions</a:t>
            </a:r>
          </a:p>
          <a:p>
            <a:pPr>
              <a:buFont typeface="Arial" pitchFamily="34" charset="0"/>
              <a:buChar char="•"/>
            </a:pPr>
            <a:r>
              <a:rPr lang="en-IN" altLang="en-US" sz="1500" b="1" i="1" kern="0" dirty="0">
                <a:solidFill>
                  <a:schemeClr val="bg1">
                    <a:lumMod val="65000"/>
                  </a:schemeClr>
                </a:solidFill>
              </a:rPr>
              <a:t>Overall impact – Integrated view</a:t>
            </a:r>
          </a:p>
          <a:p>
            <a:pPr>
              <a:buFont typeface="Arial" pitchFamily="34" charset="0"/>
              <a:buChar char="•"/>
            </a:pPr>
            <a:r>
              <a:rPr lang="en-IN" altLang="en-US" sz="1500" b="1" i="1" kern="0" dirty="0">
                <a:solidFill>
                  <a:schemeClr val="bg1">
                    <a:lumMod val="65000"/>
                  </a:schemeClr>
                </a:solidFill>
              </a:rPr>
              <a:t>Forecasting method</a:t>
            </a:r>
          </a:p>
          <a:p>
            <a:pPr>
              <a:buFont typeface="Arial" pitchFamily="34" charset="0"/>
              <a:buChar char="•"/>
            </a:pPr>
            <a:r>
              <a:rPr lang="en-IN" altLang="en-US" sz="1500" b="1" i="1" kern="0" dirty="0">
                <a:solidFill>
                  <a:schemeClr val="bg1">
                    <a:lumMod val="65000"/>
                  </a:schemeClr>
                </a:solidFill>
              </a:rPr>
              <a:t>Conclusion </a:t>
            </a:r>
            <a:endParaRPr lang="en-US" altLang="en-US" sz="1500" b="1" i="1" kern="0" dirty="0">
              <a:solidFill>
                <a:schemeClr val="bg1">
                  <a:lumMod val="65000"/>
                </a:schemeClr>
              </a:solidFill>
            </a:endParaRPr>
          </a:p>
        </p:txBody>
      </p:sp>
    </p:spTree>
    <p:extLst>
      <p:ext uri="{BB962C8B-B14F-4D97-AF65-F5344CB8AC3E}">
        <p14:creationId xmlns:p14="http://schemas.microsoft.com/office/powerpoint/2010/main" val="3082058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095472" y="463109"/>
            <a:ext cx="8343928" cy="12132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IN" dirty="0"/>
              <a:t>Poll Question 2</a:t>
            </a:r>
            <a:endParaRPr lang="en-US" altLang="en-US" kern="0" dirty="0">
              <a:solidFill>
                <a:schemeClr val="tx1"/>
              </a:solidFill>
            </a:endParaRPr>
          </a:p>
        </p:txBody>
      </p:sp>
      <p:graphicFrame>
        <p:nvGraphicFramePr>
          <p:cNvPr id="8" name="Diagram 7"/>
          <p:cNvGraphicFramePr/>
          <p:nvPr>
            <p:extLst>
              <p:ext uri="{D42A27DB-BD31-4B8C-83A1-F6EECF244321}">
                <p14:modId xmlns:p14="http://schemas.microsoft.com/office/powerpoint/2010/main" val="3301084606"/>
              </p:ext>
            </p:extLst>
          </p:nvPr>
        </p:nvGraphicFramePr>
        <p:xfrm>
          <a:off x="1881158" y="2357430"/>
          <a:ext cx="10001320" cy="350046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5"/>
          <p:cNvSpPr/>
          <p:nvPr/>
        </p:nvSpPr>
        <p:spPr>
          <a:xfrm>
            <a:off x="0" y="1142984"/>
            <a:ext cx="1738282" cy="2862322"/>
          </a:xfrm>
          <a:prstGeom prst="rect">
            <a:avLst/>
          </a:prstGeom>
        </p:spPr>
        <p:txBody>
          <a:bodyPr wrap="square">
            <a:spAutoFit/>
          </a:bodyPr>
          <a:lstStyle/>
          <a:p>
            <a:pPr>
              <a:buFont typeface="Arial" pitchFamily="34" charset="0"/>
              <a:buChar char="•"/>
            </a:pPr>
            <a:r>
              <a:rPr lang="en-IN" altLang="en-US" sz="1500" b="1" i="1" kern="0" dirty="0">
                <a:solidFill>
                  <a:schemeClr val="bg1">
                    <a:lumMod val="65000"/>
                  </a:schemeClr>
                </a:solidFill>
              </a:rPr>
              <a:t>Interest Rate – Economic Aspects, Reality</a:t>
            </a:r>
          </a:p>
          <a:p>
            <a:pPr>
              <a:buFont typeface="Arial" pitchFamily="34" charset="0"/>
              <a:buChar char="•"/>
            </a:pPr>
            <a:r>
              <a:rPr lang="en-IN" altLang="en-US" sz="1500" b="1" i="1" kern="0" dirty="0">
                <a:solidFill>
                  <a:schemeClr val="bg1"/>
                </a:solidFill>
              </a:rPr>
              <a:t>Interest Rate – Impact on Actuarial Assumptions</a:t>
            </a:r>
          </a:p>
          <a:p>
            <a:pPr>
              <a:buFont typeface="Arial" pitchFamily="34" charset="0"/>
              <a:buChar char="•"/>
            </a:pPr>
            <a:r>
              <a:rPr lang="en-IN" altLang="en-US" sz="1500" b="1" i="1" kern="0" dirty="0">
                <a:solidFill>
                  <a:schemeClr val="bg1">
                    <a:lumMod val="65000"/>
                  </a:schemeClr>
                </a:solidFill>
              </a:rPr>
              <a:t>Overall impact – Integrated view</a:t>
            </a:r>
          </a:p>
          <a:p>
            <a:pPr>
              <a:buFont typeface="Arial" pitchFamily="34" charset="0"/>
              <a:buChar char="•"/>
            </a:pPr>
            <a:r>
              <a:rPr lang="en-IN" altLang="en-US" sz="1500" b="1" i="1" kern="0" dirty="0">
                <a:solidFill>
                  <a:schemeClr val="bg1">
                    <a:lumMod val="65000"/>
                  </a:schemeClr>
                </a:solidFill>
              </a:rPr>
              <a:t>Forecasting method</a:t>
            </a:r>
          </a:p>
          <a:p>
            <a:pPr>
              <a:buFont typeface="Arial" pitchFamily="34" charset="0"/>
              <a:buChar char="•"/>
            </a:pPr>
            <a:r>
              <a:rPr lang="en-IN" altLang="en-US" sz="1500" b="1" i="1" kern="0" dirty="0">
                <a:solidFill>
                  <a:schemeClr val="bg1">
                    <a:lumMod val="65000"/>
                  </a:schemeClr>
                </a:solidFill>
              </a:rPr>
              <a:t>Conclusion </a:t>
            </a:r>
            <a:endParaRPr lang="en-US" altLang="en-US" sz="1500" b="1" i="1" kern="0" dirty="0">
              <a:solidFill>
                <a:schemeClr val="bg1">
                  <a:lumMod val="65000"/>
                </a:schemeClr>
              </a:solidFill>
            </a:endParaRPr>
          </a:p>
        </p:txBody>
      </p:sp>
      <p:sp>
        <p:nvSpPr>
          <p:cNvPr id="7" name="TextBox 6"/>
          <p:cNvSpPr txBox="1"/>
          <p:nvPr/>
        </p:nvSpPr>
        <p:spPr>
          <a:xfrm>
            <a:off x="2452662" y="1643050"/>
            <a:ext cx="9358378" cy="400110"/>
          </a:xfrm>
          <a:prstGeom prst="rect">
            <a:avLst/>
          </a:prstGeom>
          <a:noFill/>
        </p:spPr>
        <p:txBody>
          <a:bodyPr wrap="square" rtlCol="0">
            <a:spAutoFit/>
          </a:bodyPr>
          <a:lstStyle/>
          <a:p>
            <a:r>
              <a:rPr lang="en-IN" sz="2000" dirty="0"/>
              <a:t>What in your opinion will be the impact of low interest rate on value of assets?</a:t>
            </a:r>
            <a:endParaRPr lang="en-US" sz="2000" dirty="0"/>
          </a:p>
        </p:txBody>
      </p:sp>
    </p:spTree>
    <p:extLst>
      <p:ext uri="{BB962C8B-B14F-4D97-AF65-F5344CB8AC3E}">
        <p14:creationId xmlns:p14="http://schemas.microsoft.com/office/powerpoint/2010/main" val="28742067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024034" y="463109"/>
            <a:ext cx="8929750" cy="132281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4000" dirty="0"/>
              <a:t>Impact of Interest Rate on Net Liabilities Position</a:t>
            </a:r>
            <a:endParaRPr lang="en-US" altLang="en-US" sz="4000" kern="0" dirty="0">
              <a:solidFill>
                <a:schemeClr val="tx1"/>
              </a:solidFill>
            </a:endParaRPr>
          </a:p>
        </p:txBody>
      </p:sp>
      <p:sp>
        <p:nvSpPr>
          <p:cNvPr id="4" name="Rectangle 3"/>
          <p:cNvSpPr txBox="1">
            <a:spLocks noChangeArrowheads="1"/>
          </p:cNvSpPr>
          <p:nvPr/>
        </p:nvSpPr>
        <p:spPr>
          <a:xfrm>
            <a:off x="2933700" y="1610872"/>
            <a:ext cx="84963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endParaRPr lang="en-US" sz="280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Table 6">
            <a:extLst>
              <a:ext uri="{FF2B5EF4-FFF2-40B4-BE49-F238E27FC236}">
                <a16:creationId xmlns="" xmlns:a16="http://schemas.microsoft.com/office/drawing/2014/main" id="{A3581A81-3882-5A45-9CF2-1A64F7043AE1}"/>
              </a:ext>
            </a:extLst>
          </p:cNvPr>
          <p:cNvGraphicFramePr>
            <a:graphicFrameLocks noGrp="1"/>
          </p:cNvGraphicFramePr>
          <p:nvPr>
            <p:extLst>
              <p:ext uri="{D42A27DB-BD31-4B8C-83A1-F6EECF244321}">
                <p14:modId xmlns:p14="http://schemas.microsoft.com/office/powerpoint/2010/main" val="2985682210"/>
              </p:ext>
            </p:extLst>
          </p:nvPr>
        </p:nvGraphicFramePr>
        <p:xfrm>
          <a:off x="2118742" y="1806536"/>
          <a:ext cx="9787005" cy="5394960"/>
        </p:xfrm>
        <a:graphic>
          <a:graphicData uri="http://schemas.openxmlformats.org/drawingml/2006/table">
            <a:tbl>
              <a:tblPr firstRow="1" bandRow="1">
                <a:tableStyleId>{5C22544A-7EE6-4342-B048-85BDC9FD1C3A}</a:tableStyleId>
              </a:tblPr>
              <a:tblGrid>
                <a:gridCol w="3262335">
                  <a:extLst>
                    <a:ext uri="{9D8B030D-6E8A-4147-A177-3AD203B41FA5}">
                      <a16:colId xmlns="" xmlns:a16="http://schemas.microsoft.com/office/drawing/2014/main" val="1337913692"/>
                    </a:ext>
                  </a:extLst>
                </a:gridCol>
                <a:gridCol w="3262335">
                  <a:extLst>
                    <a:ext uri="{9D8B030D-6E8A-4147-A177-3AD203B41FA5}">
                      <a16:colId xmlns="" xmlns:a16="http://schemas.microsoft.com/office/drawing/2014/main" val="2123625662"/>
                    </a:ext>
                  </a:extLst>
                </a:gridCol>
                <a:gridCol w="3262335">
                  <a:extLst>
                    <a:ext uri="{9D8B030D-6E8A-4147-A177-3AD203B41FA5}">
                      <a16:colId xmlns="" xmlns:a16="http://schemas.microsoft.com/office/drawing/2014/main" val="2755134562"/>
                    </a:ext>
                  </a:extLst>
                </a:gridCol>
              </a:tblGrid>
              <a:tr h="497501">
                <a:tc>
                  <a:txBody>
                    <a:bodyPr/>
                    <a:lstStyle/>
                    <a:p>
                      <a:r>
                        <a:rPr lang="en-US" dirty="0"/>
                        <a:t>Discount Rate  </a:t>
                      </a:r>
                    </a:p>
                  </a:txBody>
                  <a:tcPr/>
                </a:tc>
                <a:tc>
                  <a:txBody>
                    <a:bodyPr/>
                    <a:lstStyle/>
                    <a:p>
                      <a:r>
                        <a:rPr lang="en-US" dirty="0"/>
                        <a:t>Plan is funded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Plan is</a:t>
                      </a:r>
                      <a:r>
                        <a:rPr lang="en-US" baseline="0" dirty="0"/>
                        <a:t> Unfunded</a:t>
                      </a:r>
                      <a:endParaRPr lang="en-US" dirty="0"/>
                    </a:p>
                    <a:p>
                      <a:endParaRPr lang="en-US" dirty="0"/>
                    </a:p>
                  </a:txBody>
                  <a:tcPr/>
                </a:tc>
                <a:extLst>
                  <a:ext uri="{0D108BD9-81ED-4DB2-BD59-A6C34878D82A}">
                    <a16:rowId xmlns="" xmlns:a16="http://schemas.microsoft.com/office/drawing/2014/main" val="2681006753"/>
                  </a:ext>
                </a:extLst>
              </a:tr>
              <a:tr h="25114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Low interest rate –discount rate will be down</a:t>
                      </a:r>
                    </a:p>
                    <a:p>
                      <a:endParaRPr lang="en-US" dirty="0"/>
                    </a:p>
                  </a:txBody>
                  <a:tcPr/>
                </a:tc>
                <a:tc>
                  <a:txBody>
                    <a:bodyPr/>
                    <a:lstStyle/>
                    <a:p>
                      <a:pPr marL="285750" indent="-285750" algn="just">
                        <a:buFont typeface="Arial" panose="020B0604020202020204" pitchFamily="34" charset="0"/>
                        <a:buChar char="•"/>
                      </a:pPr>
                      <a:r>
                        <a:rPr lang="en-US" sz="1800" dirty="0"/>
                        <a:t>Generally we see the impact on liabilities</a:t>
                      </a:r>
                    </a:p>
                    <a:p>
                      <a:pPr marL="285750" indent="-285750" algn="just">
                        <a:buFont typeface="Arial" panose="020B0604020202020204" pitchFamily="34" charset="0"/>
                        <a:buChar char="•"/>
                      </a:pPr>
                      <a:r>
                        <a:rPr lang="en-US" sz="1800" dirty="0"/>
                        <a:t>Low interest rate – price of bonds will increase</a:t>
                      </a:r>
                    </a:p>
                    <a:p>
                      <a:pPr marL="285750" indent="-285750" algn="just">
                        <a:buFont typeface="Arial" panose="020B0604020202020204" pitchFamily="34" charset="0"/>
                        <a:buChar char="•"/>
                      </a:pPr>
                      <a:r>
                        <a:rPr lang="en-US" sz="1800" dirty="0"/>
                        <a:t>An increase in liabilities is offset</a:t>
                      </a:r>
                      <a:r>
                        <a:rPr lang="en-US" sz="1800" baseline="0" dirty="0"/>
                        <a:t> by an increase in asset value</a:t>
                      </a:r>
                      <a:endParaRPr lang="en-US" sz="1800" dirty="0"/>
                    </a:p>
                    <a:p>
                      <a:pPr marL="285750" indent="-285750" algn="just">
                        <a:buFont typeface="Arial" panose="020B0604020202020204" pitchFamily="34" charset="0"/>
                        <a:buChar char="•"/>
                      </a:pPr>
                      <a:r>
                        <a:rPr lang="en-US" sz="1800" dirty="0"/>
                        <a:t>So impact on valuation of assets will depend on investment mix and the duration of the assets</a:t>
                      </a:r>
                    </a:p>
                    <a:p>
                      <a:pPr marL="285750" indent="-285750" algn="just">
                        <a:buFont typeface="Arial" panose="020B0604020202020204" pitchFamily="34" charset="0"/>
                        <a:buChar char="•"/>
                      </a:pPr>
                      <a:r>
                        <a:rPr lang="en-US" sz="1800" dirty="0"/>
                        <a:t>The net liability</a:t>
                      </a:r>
                      <a:r>
                        <a:rPr lang="en-US" sz="1800" baseline="0" dirty="0"/>
                        <a:t> position will be influenced by the increase in liabilities and the corresponding increase in assets</a:t>
                      </a:r>
                      <a:endParaRPr lang="en-US" sz="1800" dirty="0"/>
                    </a:p>
                    <a:p>
                      <a:endParaRPr lang="en-US" dirty="0"/>
                    </a:p>
                  </a:txBody>
                  <a:tcPr/>
                </a:tc>
                <a:tc>
                  <a:txBody>
                    <a:bodyPr/>
                    <a:lstStyle/>
                    <a:p>
                      <a:pPr marL="285750" indent="-285750">
                        <a:buFont typeface="Arial" panose="020B0604020202020204" pitchFamily="34" charset="0"/>
                        <a:buChar char="•"/>
                      </a:pPr>
                      <a:r>
                        <a:rPr lang="en-US" dirty="0"/>
                        <a:t>The impact is an</a:t>
                      </a:r>
                      <a:r>
                        <a:rPr lang="en-US" baseline="0" dirty="0"/>
                        <a:t> increase in liabilities; all other assumptions remaining the same</a:t>
                      </a:r>
                    </a:p>
                    <a:p>
                      <a:pPr marL="285750" indent="-285750">
                        <a:buFont typeface="Arial" panose="020B0604020202020204" pitchFamily="34" charset="0"/>
                        <a:buChar char="•"/>
                      </a:pPr>
                      <a:r>
                        <a:rPr lang="en-US" baseline="0" dirty="0"/>
                        <a:t>The increase being influenced by the change in discount rate from Previous valuation to the Current valuation</a:t>
                      </a:r>
                    </a:p>
                    <a:p>
                      <a:endParaRPr lang="en-US" dirty="0"/>
                    </a:p>
                  </a:txBody>
                  <a:tcPr/>
                </a:tc>
                <a:extLst>
                  <a:ext uri="{0D108BD9-81ED-4DB2-BD59-A6C34878D82A}">
                    <a16:rowId xmlns="" xmlns:a16="http://schemas.microsoft.com/office/drawing/2014/main" val="3304275137"/>
                  </a:ext>
                </a:extLst>
              </a:tr>
            </a:tbl>
          </a:graphicData>
        </a:graphic>
      </p:graphicFrame>
      <p:sp>
        <p:nvSpPr>
          <p:cNvPr id="7" name="Rectangle 6"/>
          <p:cNvSpPr/>
          <p:nvPr/>
        </p:nvSpPr>
        <p:spPr>
          <a:xfrm>
            <a:off x="0" y="1209620"/>
            <a:ext cx="1738282" cy="2862322"/>
          </a:xfrm>
          <a:prstGeom prst="rect">
            <a:avLst/>
          </a:prstGeom>
        </p:spPr>
        <p:txBody>
          <a:bodyPr wrap="square">
            <a:spAutoFit/>
          </a:bodyPr>
          <a:lstStyle/>
          <a:p>
            <a:pPr>
              <a:buFont typeface="Arial" pitchFamily="34" charset="0"/>
              <a:buChar char="•"/>
            </a:pPr>
            <a:r>
              <a:rPr lang="en-IN" altLang="en-US" sz="1500" b="1" i="1" kern="0" dirty="0">
                <a:solidFill>
                  <a:schemeClr val="bg1">
                    <a:lumMod val="65000"/>
                  </a:schemeClr>
                </a:solidFill>
              </a:rPr>
              <a:t>Interest Rate – Economic Aspects, Reality</a:t>
            </a:r>
          </a:p>
          <a:p>
            <a:pPr>
              <a:buFont typeface="Arial" pitchFamily="34" charset="0"/>
              <a:buChar char="•"/>
            </a:pPr>
            <a:r>
              <a:rPr lang="en-IN" altLang="en-US" sz="1500" b="1" i="1" kern="0" dirty="0">
                <a:solidFill>
                  <a:schemeClr val="bg1"/>
                </a:solidFill>
              </a:rPr>
              <a:t>Interest Rate – Impact on Actuarial Assumptions</a:t>
            </a:r>
          </a:p>
          <a:p>
            <a:pPr>
              <a:buFont typeface="Arial" pitchFamily="34" charset="0"/>
              <a:buChar char="•"/>
            </a:pPr>
            <a:r>
              <a:rPr lang="en-IN" altLang="en-US" sz="1500" b="1" i="1" kern="0" dirty="0">
                <a:solidFill>
                  <a:schemeClr val="bg1">
                    <a:lumMod val="65000"/>
                  </a:schemeClr>
                </a:solidFill>
              </a:rPr>
              <a:t>Overall impact – Integrated view</a:t>
            </a:r>
          </a:p>
          <a:p>
            <a:pPr>
              <a:buFont typeface="Arial" pitchFamily="34" charset="0"/>
              <a:buChar char="•"/>
            </a:pPr>
            <a:r>
              <a:rPr lang="en-IN" altLang="en-US" sz="1500" b="1" i="1" kern="0" dirty="0">
                <a:solidFill>
                  <a:schemeClr val="bg1">
                    <a:lumMod val="65000"/>
                  </a:schemeClr>
                </a:solidFill>
              </a:rPr>
              <a:t>Forecasting method</a:t>
            </a:r>
          </a:p>
          <a:p>
            <a:pPr>
              <a:buFont typeface="Arial" pitchFamily="34" charset="0"/>
              <a:buChar char="•"/>
            </a:pPr>
            <a:r>
              <a:rPr lang="en-IN" altLang="en-US" sz="1500" b="1" i="1" kern="0" dirty="0">
                <a:solidFill>
                  <a:schemeClr val="bg1">
                    <a:lumMod val="65000"/>
                  </a:schemeClr>
                </a:solidFill>
              </a:rPr>
              <a:t>Conclusion </a:t>
            </a:r>
            <a:endParaRPr lang="en-US" altLang="en-US" sz="1500" b="1" i="1" kern="0" dirty="0">
              <a:solidFill>
                <a:schemeClr val="bg1">
                  <a:lumMod val="65000"/>
                </a:schemeClr>
              </a:solidFill>
            </a:endParaRPr>
          </a:p>
        </p:txBody>
      </p:sp>
    </p:spTree>
    <p:extLst>
      <p:ext uri="{BB962C8B-B14F-4D97-AF65-F5344CB8AC3E}">
        <p14:creationId xmlns:p14="http://schemas.microsoft.com/office/powerpoint/2010/main" val="3215926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452662" y="463109"/>
            <a:ext cx="6843738" cy="7560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dirty="0"/>
              <a:t>Impact on Attrition Rate </a:t>
            </a:r>
            <a:endParaRPr lang="en-US" altLang="en-US" kern="0" dirty="0">
              <a:solidFill>
                <a:schemeClr val="tx1"/>
              </a:solidFill>
            </a:endParaRPr>
          </a:p>
        </p:txBody>
      </p:sp>
      <p:sp>
        <p:nvSpPr>
          <p:cNvPr id="4" name="Rectangle 3"/>
          <p:cNvSpPr txBox="1">
            <a:spLocks noChangeArrowheads="1"/>
          </p:cNvSpPr>
          <p:nvPr/>
        </p:nvSpPr>
        <p:spPr>
          <a:xfrm>
            <a:off x="2024034" y="1285860"/>
            <a:ext cx="9601200" cy="8620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IN" sz="2200" dirty="0"/>
              <a:t>Impact of attrition on liability will depend on other factors such as relationship between salary growth rate and discount rate and also maturity profile of employees</a:t>
            </a:r>
            <a:endParaRPr lang="en-US" sz="220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Content Placeholder 3">
            <a:extLst>
              <a:ext uri="{FF2B5EF4-FFF2-40B4-BE49-F238E27FC236}">
                <a16:creationId xmlns="" xmlns:a16="http://schemas.microsoft.com/office/drawing/2014/main" id="{BD6E421E-617C-024B-8807-15BFA04171F6}"/>
              </a:ext>
            </a:extLst>
          </p:cNvPr>
          <p:cNvGraphicFramePr>
            <a:graphicFrameLocks/>
          </p:cNvGraphicFramePr>
          <p:nvPr>
            <p:extLst>
              <p:ext uri="{D42A27DB-BD31-4B8C-83A1-F6EECF244321}">
                <p14:modId xmlns:p14="http://schemas.microsoft.com/office/powerpoint/2010/main" val="2006845709"/>
              </p:ext>
            </p:extLst>
          </p:nvPr>
        </p:nvGraphicFramePr>
        <p:xfrm>
          <a:off x="1862117" y="2002732"/>
          <a:ext cx="10056440" cy="400514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Rectangle 6"/>
          <p:cNvSpPr/>
          <p:nvPr/>
        </p:nvSpPr>
        <p:spPr>
          <a:xfrm>
            <a:off x="0" y="1142984"/>
            <a:ext cx="1738282" cy="2862322"/>
          </a:xfrm>
          <a:prstGeom prst="rect">
            <a:avLst/>
          </a:prstGeom>
        </p:spPr>
        <p:txBody>
          <a:bodyPr wrap="square">
            <a:spAutoFit/>
          </a:bodyPr>
          <a:lstStyle/>
          <a:p>
            <a:pPr>
              <a:buFont typeface="Arial" pitchFamily="34" charset="0"/>
              <a:buChar char="•"/>
            </a:pPr>
            <a:r>
              <a:rPr lang="en-IN" altLang="en-US" sz="1500" b="1" i="1" kern="0" dirty="0">
                <a:solidFill>
                  <a:schemeClr val="bg1">
                    <a:lumMod val="65000"/>
                  </a:schemeClr>
                </a:solidFill>
              </a:rPr>
              <a:t>Interest Rate – Economic Aspects, Reality</a:t>
            </a:r>
          </a:p>
          <a:p>
            <a:pPr>
              <a:buFont typeface="Arial" pitchFamily="34" charset="0"/>
              <a:buChar char="•"/>
            </a:pPr>
            <a:r>
              <a:rPr lang="en-IN" altLang="en-US" sz="1500" b="1" i="1" kern="0" dirty="0">
                <a:solidFill>
                  <a:schemeClr val="bg1"/>
                </a:solidFill>
              </a:rPr>
              <a:t>Interest Rate – Impact on Actuarial Assumptions</a:t>
            </a:r>
          </a:p>
          <a:p>
            <a:pPr>
              <a:buFont typeface="Arial" pitchFamily="34" charset="0"/>
              <a:buChar char="•"/>
            </a:pPr>
            <a:r>
              <a:rPr lang="en-IN" altLang="en-US" sz="1500" b="1" i="1" kern="0" dirty="0">
                <a:solidFill>
                  <a:schemeClr val="bg1">
                    <a:lumMod val="65000"/>
                  </a:schemeClr>
                </a:solidFill>
              </a:rPr>
              <a:t>Overall impact – Integrated view</a:t>
            </a:r>
          </a:p>
          <a:p>
            <a:pPr>
              <a:buFont typeface="Arial" pitchFamily="34" charset="0"/>
              <a:buChar char="•"/>
            </a:pPr>
            <a:r>
              <a:rPr lang="en-IN" altLang="en-US" sz="1500" b="1" i="1" kern="0" dirty="0">
                <a:solidFill>
                  <a:schemeClr val="bg1">
                    <a:lumMod val="65000"/>
                  </a:schemeClr>
                </a:solidFill>
              </a:rPr>
              <a:t>Forecasting method</a:t>
            </a:r>
          </a:p>
          <a:p>
            <a:pPr>
              <a:buFont typeface="Arial" pitchFamily="34" charset="0"/>
              <a:buChar char="•"/>
            </a:pPr>
            <a:r>
              <a:rPr lang="en-IN" altLang="en-US" sz="1500" b="1" i="1" kern="0" dirty="0">
                <a:solidFill>
                  <a:schemeClr val="bg1">
                    <a:lumMod val="65000"/>
                  </a:schemeClr>
                </a:solidFill>
              </a:rPr>
              <a:t>Conclusion </a:t>
            </a:r>
            <a:endParaRPr lang="en-US" altLang="en-US" sz="1500" b="1" i="1" kern="0" dirty="0">
              <a:solidFill>
                <a:schemeClr val="bg1">
                  <a:lumMod val="65000"/>
                </a:schemeClr>
              </a:solidFill>
            </a:endParaRPr>
          </a:p>
        </p:txBody>
      </p:sp>
    </p:spTree>
    <p:extLst>
      <p:ext uri="{BB962C8B-B14F-4D97-AF65-F5344CB8AC3E}">
        <p14:creationId xmlns:p14="http://schemas.microsoft.com/office/powerpoint/2010/main" val="13282076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381224" y="500042"/>
            <a:ext cx="7940154"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dirty="0"/>
              <a:t>Impact on Salary Growth Rate </a:t>
            </a:r>
            <a:endParaRPr lang="en-US" altLang="en-US" kern="0" dirty="0">
              <a:solidFill>
                <a:schemeClr val="tx1"/>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7" name="Content Placeholder 3">
            <a:extLst>
              <a:ext uri="{FF2B5EF4-FFF2-40B4-BE49-F238E27FC236}">
                <a16:creationId xmlns="" xmlns:a16="http://schemas.microsoft.com/office/drawing/2014/main" id="{CE5801F4-7850-374B-8B6A-3E236250B7BD}"/>
              </a:ext>
            </a:extLst>
          </p:cNvPr>
          <p:cNvGraphicFramePr>
            <a:graphicFrameLocks/>
          </p:cNvGraphicFramePr>
          <p:nvPr>
            <p:extLst>
              <p:ext uri="{D42A27DB-BD31-4B8C-83A1-F6EECF244321}">
                <p14:modId xmlns:p14="http://schemas.microsoft.com/office/powerpoint/2010/main" val="3280657687"/>
              </p:ext>
            </p:extLst>
          </p:nvPr>
        </p:nvGraphicFramePr>
        <p:xfrm>
          <a:off x="2027925" y="1607740"/>
          <a:ext cx="9877822" cy="406056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Rectangle 7"/>
          <p:cNvSpPr/>
          <p:nvPr/>
        </p:nvSpPr>
        <p:spPr>
          <a:xfrm>
            <a:off x="0" y="1142984"/>
            <a:ext cx="1738282" cy="2862322"/>
          </a:xfrm>
          <a:prstGeom prst="rect">
            <a:avLst/>
          </a:prstGeom>
        </p:spPr>
        <p:txBody>
          <a:bodyPr wrap="square">
            <a:spAutoFit/>
          </a:bodyPr>
          <a:lstStyle/>
          <a:p>
            <a:pPr>
              <a:buFont typeface="Arial" pitchFamily="34" charset="0"/>
              <a:buChar char="•"/>
            </a:pPr>
            <a:r>
              <a:rPr lang="en-IN" altLang="en-US" sz="1500" b="1" i="1" kern="0" dirty="0">
                <a:solidFill>
                  <a:schemeClr val="bg1">
                    <a:lumMod val="65000"/>
                  </a:schemeClr>
                </a:solidFill>
              </a:rPr>
              <a:t>Interest Rate – Economic Aspects, Reality</a:t>
            </a:r>
          </a:p>
          <a:p>
            <a:pPr>
              <a:buFont typeface="Arial" pitchFamily="34" charset="0"/>
              <a:buChar char="•"/>
            </a:pPr>
            <a:r>
              <a:rPr lang="en-IN" altLang="en-US" sz="1500" b="1" i="1" kern="0" dirty="0">
                <a:solidFill>
                  <a:schemeClr val="bg1"/>
                </a:solidFill>
              </a:rPr>
              <a:t>Interest Rate – Impact on Actuarial Assumptions</a:t>
            </a:r>
          </a:p>
          <a:p>
            <a:pPr>
              <a:buFont typeface="Arial" pitchFamily="34" charset="0"/>
              <a:buChar char="•"/>
            </a:pPr>
            <a:r>
              <a:rPr lang="en-IN" altLang="en-US" sz="1500" b="1" i="1" kern="0" dirty="0">
                <a:solidFill>
                  <a:schemeClr val="bg1">
                    <a:lumMod val="65000"/>
                  </a:schemeClr>
                </a:solidFill>
              </a:rPr>
              <a:t>Overall impact – Integrated view</a:t>
            </a:r>
          </a:p>
          <a:p>
            <a:pPr>
              <a:buFont typeface="Arial" pitchFamily="34" charset="0"/>
              <a:buChar char="•"/>
            </a:pPr>
            <a:r>
              <a:rPr lang="en-IN" altLang="en-US" sz="1500" b="1" i="1" kern="0" dirty="0">
                <a:solidFill>
                  <a:schemeClr val="bg1">
                    <a:lumMod val="65000"/>
                  </a:schemeClr>
                </a:solidFill>
              </a:rPr>
              <a:t>Forecasting method</a:t>
            </a:r>
          </a:p>
          <a:p>
            <a:pPr>
              <a:buFont typeface="Arial" pitchFamily="34" charset="0"/>
              <a:buChar char="•"/>
            </a:pPr>
            <a:r>
              <a:rPr lang="en-IN" altLang="en-US" sz="1500" b="1" i="1" kern="0" dirty="0">
                <a:solidFill>
                  <a:schemeClr val="bg1">
                    <a:lumMod val="65000"/>
                  </a:schemeClr>
                </a:solidFill>
              </a:rPr>
              <a:t>Conclusion </a:t>
            </a:r>
            <a:endParaRPr lang="en-US" altLang="en-US" sz="1500" b="1" i="1" kern="0" dirty="0">
              <a:solidFill>
                <a:schemeClr val="bg1">
                  <a:lumMod val="65000"/>
                </a:schemeClr>
              </a:solidFill>
            </a:endParaRPr>
          </a:p>
        </p:txBody>
      </p:sp>
      <p:sp>
        <p:nvSpPr>
          <p:cNvPr id="9" name="Rectangle 3">
            <a:extLst>
              <a:ext uri="{FF2B5EF4-FFF2-40B4-BE49-F238E27FC236}">
                <a16:creationId xmlns="" xmlns:a16="http://schemas.microsoft.com/office/drawing/2014/main" id="{689D39F0-12C2-9F41-BEC5-FAECC13A3D65}"/>
              </a:ext>
            </a:extLst>
          </p:cNvPr>
          <p:cNvSpPr txBox="1">
            <a:spLocks noChangeArrowheads="1"/>
          </p:cNvSpPr>
          <p:nvPr/>
        </p:nvSpPr>
        <p:spPr>
          <a:xfrm>
            <a:off x="1991544" y="5853367"/>
            <a:ext cx="9601200" cy="8620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IN" sz="2200" dirty="0"/>
              <a:t>Liquidity trap – lower interest rates didn’t boost spending. Growth remained negative or weak</a:t>
            </a:r>
            <a:endParaRPr lang="en-IN" sz="2200" i="1" dirty="0">
              <a:solidFill>
                <a:schemeClr val="accent2"/>
              </a:solidFill>
            </a:endParaRPr>
          </a:p>
        </p:txBody>
      </p:sp>
    </p:spTree>
    <p:extLst>
      <p:ext uri="{BB962C8B-B14F-4D97-AF65-F5344CB8AC3E}">
        <p14:creationId xmlns:p14="http://schemas.microsoft.com/office/powerpoint/2010/main" val="30866288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209800" y="463109"/>
            <a:ext cx="83058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dirty="0"/>
              <a:t>Overall impact – Integrated View</a:t>
            </a:r>
            <a:endParaRPr lang="en-US" altLang="en-US" kern="0" dirty="0">
              <a:solidFill>
                <a:schemeClr val="tx1"/>
              </a:solidFill>
            </a:endParaRPr>
          </a:p>
        </p:txBody>
      </p:sp>
      <p:sp>
        <p:nvSpPr>
          <p:cNvPr id="4" name="Rectangle 3"/>
          <p:cNvSpPr txBox="1">
            <a:spLocks noChangeArrowheads="1"/>
          </p:cNvSpPr>
          <p:nvPr/>
        </p:nvSpPr>
        <p:spPr>
          <a:xfrm>
            <a:off x="2209800" y="1524000"/>
            <a:ext cx="9166746" cy="47187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endParaRPr lang="en-US" sz="280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8" name="Diagram 7"/>
          <p:cNvGraphicFramePr/>
          <p:nvPr>
            <p:extLst>
              <p:ext uri="{D42A27DB-BD31-4B8C-83A1-F6EECF244321}">
                <p14:modId xmlns:p14="http://schemas.microsoft.com/office/powerpoint/2010/main" val="358712564"/>
              </p:ext>
            </p:extLst>
          </p:nvPr>
        </p:nvGraphicFramePr>
        <p:xfrm>
          <a:off x="2166910" y="1828800"/>
          <a:ext cx="9501254" cy="360046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Rectangle 6"/>
          <p:cNvSpPr/>
          <p:nvPr/>
        </p:nvSpPr>
        <p:spPr>
          <a:xfrm>
            <a:off x="0" y="1142984"/>
            <a:ext cx="1738282" cy="2862322"/>
          </a:xfrm>
          <a:prstGeom prst="rect">
            <a:avLst/>
          </a:prstGeom>
        </p:spPr>
        <p:txBody>
          <a:bodyPr wrap="square">
            <a:spAutoFit/>
          </a:bodyPr>
          <a:lstStyle/>
          <a:p>
            <a:pPr>
              <a:buFont typeface="Arial" pitchFamily="34" charset="0"/>
              <a:buChar char="•"/>
            </a:pPr>
            <a:r>
              <a:rPr lang="en-IN" altLang="en-US" sz="1500" b="1" i="1" kern="0" dirty="0">
                <a:solidFill>
                  <a:schemeClr val="bg1">
                    <a:lumMod val="65000"/>
                  </a:schemeClr>
                </a:solidFill>
              </a:rPr>
              <a:t>Interest Rate – Economic Aspects, Reality</a:t>
            </a:r>
          </a:p>
          <a:p>
            <a:pPr>
              <a:buFont typeface="Arial" pitchFamily="34" charset="0"/>
              <a:buChar char="•"/>
            </a:pPr>
            <a:r>
              <a:rPr lang="en-IN" altLang="en-US" sz="1500" b="1" i="1" kern="0" dirty="0">
                <a:solidFill>
                  <a:schemeClr val="bg1">
                    <a:lumMod val="65000"/>
                  </a:schemeClr>
                </a:solidFill>
              </a:rPr>
              <a:t>Interest Rate – Impact on Actuarial Assumptions</a:t>
            </a:r>
          </a:p>
          <a:p>
            <a:pPr>
              <a:buFont typeface="Arial" pitchFamily="34" charset="0"/>
              <a:buChar char="•"/>
            </a:pPr>
            <a:r>
              <a:rPr lang="en-IN" altLang="en-US" sz="1500" b="1" i="1" kern="0" dirty="0">
                <a:solidFill>
                  <a:schemeClr val="bg1"/>
                </a:solidFill>
              </a:rPr>
              <a:t>Overall impact – Integrated view</a:t>
            </a:r>
          </a:p>
          <a:p>
            <a:pPr>
              <a:buFont typeface="Arial" pitchFamily="34" charset="0"/>
              <a:buChar char="•"/>
            </a:pPr>
            <a:r>
              <a:rPr lang="en-IN" altLang="en-US" sz="1500" b="1" i="1" kern="0" dirty="0">
                <a:solidFill>
                  <a:schemeClr val="bg1">
                    <a:lumMod val="65000"/>
                  </a:schemeClr>
                </a:solidFill>
              </a:rPr>
              <a:t>Forecasting method</a:t>
            </a:r>
          </a:p>
          <a:p>
            <a:pPr>
              <a:buFont typeface="Arial" pitchFamily="34" charset="0"/>
              <a:buChar char="•"/>
            </a:pPr>
            <a:r>
              <a:rPr lang="en-IN" altLang="en-US" sz="1500" b="1" i="1" kern="0" dirty="0">
                <a:solidFill>
                  <a:schemeClr val="bg1">
                    <a:lumMod val="65000"/>
                  </a:schemeClr>
                </a:solidFill>
              </a:rPr>
              <a:t>Conclusion </a:t>
            </a:r>
            <a:endParaRPr lang="en-US" altLang="en-US" sz="1500" b="1" i="1" kern="0" dirty="0">
              <a:solidFill>
                <a:schemeClr val="bg1">
                  <a:lumMod val="65000"/>
                </a:schemeClr>
              </a:solidFill>
            </a:endParaRPr>
          </a:p>
        </p:txBody>
      </p:sp>
    </p:spTree>
    <p:extLst>
      <p:ext uri="{BB962C8B-B14F-4D97-AF65-F5344CB8AC3E}">
        <p14:creationId xmlns:p14="http://schemas.microsoft.com/office/powerpoint/2010/main" val="30919385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209800" y="463109"/>
            <a:ext cx="83058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dirty="0"/>
              <a:t>Regression Analysis</a:t>
            </a:r>
            <a:endParaRPr lang="en-US" altLang="en-US" kern="0" dirty="0">
              <a:solidFill>
                <a:schemeClr val="tx1"/>
              </a:solidFill>
            </a:endParaRPr>
          </a:p>
        </p:txBody>
      </p:sp>
      <p:sp>
        <p:nvSpPr>
          <p:cNvPr id="4" name="Rectangle 3"/>
          <p:cNvSpPr txBox="1">
            <a:spLocks noChangeArrowheads="1"/>
          </p:cNvSpPr>
          <p:nvPr/>
        </p:nvSpPr>
        <p:spPr>
          <a:xfrm>
            <a:off x="2209800" y="1524000"/>
            <a:ext cx="9166746" cy="47187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eaLnBrk="1" hangingPunct="1"/>
            <a:r>
              <a:rPr lang="en-US" altLang="en-US" sz="2800" b="1" dirty="0"/>
              <a:t>Regression analysis</a:t>
            </a:r>
            <a:r>
              <a:rPr lang="en-US" altLang="en-US" sz="2800" dirty="0"/>
              <a:t>: a procedure commonly used by economists to estimate economic parameters with available data</a:t>
            </a:r>
          </a:p>
          <a:p>
            <a:pPr eaLnBrk="1" hangingPunct="1"/>
            <a:endParaRPr lang="en-US" altLang="en-US" sz="2800" dirty="0"/>
          </a:p>
          <a:p>
            <a:pPr eaLnBrk="1" hangingPunct="1"/>
            <a:r>
              <a:rPr lang="en-US" altLang="en-US" sz="2800" dirty="0"/>
              <a:t>Two types of regression:</a:t>
            </a:r>
          </a:p>
          <a:p>
            <a:pPr lvl="1" eaLnBrk="1" hangingPunct="1"/>
            <a:r>
              <a:rPr lang="en-US" altLang="en-US" dirty="0"/>
              <a:t>cross-sectional: analyze several variables for a single period of time</a:t>
            </a:r>
          </a:p>
          <a:p>
            <a:pPr lvl="1" eaLnBrk="1" hangingPunct="1"/>
            <a:r>
              <a:rPr lang="en-US" altLang="en-US" dirty="0"/>
              <a:t>time series data: analyze a single variable over multiple periods of time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5"/>
          <p:cNvSpPr/>
          <p:nvPr/>
        </p:nvSpPr>
        <p:spPr>
          <a:xfrm>
            <a:off x="0" y="1142984"/>
            <a:ext cx="1738282" cy="2862322"/>
          </a:xfrm>
          <a:prstGeom prst="rect">
            <a:avLst/>
          </a:prstGeom>
        </p:spPr>
        <p:txBody>
          <a:bodyPr wrap="square">
            <a:spAutoFit/>
          </a:bodyPr>
          <a:lstStyle/>
          <a:p>
            <a:pPr>
              <a:buFont typeface="Arial" pitchFamily="34" charset="0"/>
              <a:buChar char="•"/>
            </a:pPr>
            <a:r>
              <a:rPr lang="en-IN" altLang="en-US" sz="1500" b="1" i="1" kern="0" dirty="0">
                <a:solidFill>
                  <a:schemeClr val="bg1">
                    <a:lumMod val="65000"/>
                  </a:schemeClr>
                </a:solidFill>
              </a:rPr>
              <a:t>Interest Rate – Economic Aspects, </a:t>
            </a:r>
            <a:r>
              <a:rPr lang="en-IN" altLang="en-US" sz="1500" b="1" i="1" kern="0" dirty="0">
                <a:solidFill>
                  <a:schemeClr val="bg1">
                    <a:lumMod val="75000"/>
                  </a:schemeClr>
                </a:solidFill>
              </a:rPr>
              <a:t>Reality</a:t>
            </a:r>
          </a:p>
          <a:p>
            <a:pPr>
              <a:buFont typeface="Arial" pitchFamily="34" charset="0"/>
              <a:buChar char="•"/>
            </a:pPr>
            <a:r>
              <a:rPr lang="en-IN" altLang="en-US" sz="1500" b="1" i="1" kern="0" dirty="0">
                <a:solidFill>
                  <a:schemeClr val="bg1">
                    <a:lumMod val="75000"/>
                  </a:schemeClr>
                </a:solidFill>
              </a:rPr>
              <a:t>Interest Rate – Impact on Actuarial Assumptions</a:t>
            </a:r>
          </a:p>
          <a:p>
            <a:pPr>
              <a:buFont typeface="Arial" pitchFamily="34" charset="0"/>
              <a:buChar char="•"/>
            </a:pPr>
            <a:r>
              <a:rPr lang="en-IN" altLang="en-US" sz="1500" b="1" i="1" kern="0" dirty="0">
                <a:solidFill>
                  <a:schemeClr val="bg1">
                    <a:lumMod val="75000"/>
                  </a:schemeClr>
                </a:solidFill>
              </a:rPr>
              <a:t>Overall impact – Integrated view</a:t>
            </a:r>
          </a:p>
          <a:p>
            <a:pPr>
              <a:buFont typeface="Arial" pitchFamily="34" charset="0"/>
              <a:buChar char="•"/>
            </a:pPr>
            <a:r>
              <a:rPr lang="en-IN" altLang="en-US" sz="1500" b="1" i="1" kern="0" dirty="0">
                <a:solidFill>
                  <a:schemeClr val="bg1"/>
                </a:solidFill>
              </a:rPr>
              <a:t>Forecasting method</a:t>
            </a:r>
          </a:p>
          <a:p>
            <a:pPr>
              <a:buFont typeface="Arial" pitchFamily="34" charset="0"/>
              <a:buChar char="•"/>
            </a:pPr>
            <a:r>
              <a:rPr lang="en-IN" altLang="en-US" sz="1500" b="1" i="1" kern="0" dirty="0">
                <a:solidFill>
                  <a:schemeClr val="bg1">
                    <a:lumMod val="65000"/>
                  </a:schemeClr>
                </a:solidFill>
              </a:rPr>
              <a:t>Conclusion </a:t>
            </a:r>
            <a:endParaRPr lang="en-US" altLang="en-US" sz="1500" b="1" i="1" kern="0" dirty="0">
              <a:solidFill>
                <a:schemeClr val="bg1">
                  <a:lumMod val="65000"/>
                </a:schemeClr>
              </a:solidFill>
            </a:endParaRPr>
          </a:p>
        </p:txBody>
      </p:sp>
    </p:spTree>
    <p:extLst>
      <p:ext uri="{BB962C8B-B14F-4D97-AF65-F5344CB8AC3E}">
        <p14:creationId xmlns:p14="http://schemas.microsoft.com/office/powerpoint/2010/main" val="138795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209800" y="463109"/>
            <a:ext cx="83058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dirty="0"/>
              <a:t>Regression Analysis</a:t>
            </a:r>
            <a:endParaRPr lang="en-US" altLang="en-US" kern="0" dirty="0">
              <a:solidFill>
                <a:schemeClr val="tx1"/>
              </a:solidFill>
            </a:endParaRPr>
          </a:p>
        </p:txBody>
      </p:sp>
      <p:sp>
        <p:nvSpPr>
          <p:cNvPr id="4" name="Rectangle 3"/>
          <p:cNvSpPr txBox="1">
            <a:spLocks noChangeArrowheads="1"/>
          </p:cNvSpPr>
          <p:nvPr/>
        </p:nvSpPr>
        <p:spPr>
          <a:xfrm>
            <a:off x="2209800" y="1524000"/>
            <a:ext cx="9166746" cy="47187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r>
              <a:rPr lang="en-US" altLang="en-US" dirty="0"/>
              <a:t>Regression equation: linear, additive</a:t>
            </a:r>
          </a:p>
          <a:p>
            <a:pPr algn="just" eaLnBrk="1" hangingPunct="1"/>
            <a:endParaRPr lang="en-US" altLang="en-US" dirty="0"/>
          </a:p>
          <a:p>
            <a:pPr algn="just" eaLnBrk="1" hangingPunct="1"/>
            <a:r>
              <a:rPr lang="en-US" altLang="en-US" dirty="0"/>
              <a:t>e.g.:   Y = a + b</a:t>
            </a:r>
            <a:r>
              <a:rPr lang="en-US" altLang="en-US" baseline="-25000" dirty="0"/>
              <a:t>1</a:t>
            </a:r>
            <a:r>
              <a:rPr lang="en-US" altLang="en-US" dirty="0"/>
              <a:t>X</a:t>
            </a:r>
            <a:r>
              <a:rPr lang="en-US" altLang="en-US" baseline="-25000" dirty="0"/>
              <a:t>1</a:t>
            </a:r>
            <a:r>
              <a:rPr lang="en-US" altLang="en-US" dirty="0"/>
              <a:t> + b</a:t>
            </a:r>
            <a:r>
              <a:rPr lang="en-US" altLang="en-US" baseline="-25000" dirty="0"/>
              <a:t>2</a:t>
            </a:r>
            <a:r>
              <a:rPr lang="en-US" altLang="en-US" dirty="0"/>
              <a:t>X</a:t>
            </a:r>
            <a:r>
              <a:rPr lang="en-US" altLang="en-US" baseline="-25000" dirty="0"/>
              <a:t>2</a:t>
            </a:r>
            <a:r>
              <a:rPr lang="en-US" altLang="en-US" dirty="0"/>
              <a:t> + b</a:t>
            </a:r>
            <a:r>
              <a:rPr lang="en-US" altLang="en-US" baseline="-25000" dirty="0"/>
              <a:t>3</a:t>
            </a:r>
            <a:r>
              <a:rPr lang="en-US" altLang="en-US" dirty="0"/>
              <a:t>X</a:t>
            </a:r>
            <a:r>
              <a:rPr lang="en-US" altLang="en-US" baseline="-25000" dirty="0"/>
              <a:t>3</a:t>
            </a:r>
            <a:r>
              <a:rPr lang="en-US" altLang="en-US" dirty="0"/>
              <a:t> + b</a:t>
            </a:r>
            <a:r>
              <a:rPr lang="en-US" altLang="en-US" baseline="-25000" dirty="0"/>
              <a:t>4</a:t>
            </a:r>
            <a:r>
              <a:rPr lang="en-US" altLang="en-US" dirty="0"/>
              <a:t>X</a:t>
            </a:r>
            <a:r>
              <a:rPr lang="en-US" altLang="en-US" baseline="-25000" dirty="0"/>
              <a:t>4</a:t>
            </a:r>
          </a:p>
          <a:p>
            <a:pPr lvl="1" eaLnBrk="1" hangingPunct="1">
              <a:buFont typeface="Wingdings" panose="05000000000000000000" pitchFamily="2" charset="2"/>
              <a:buNone/>
            </a:pPr>
            <a:endParaRPr lang="en-US" altLang="en-US" baseline="-25000" dirty="0"/>
          </a:p>
          <a:p>
            <a:pPr lvl="1" algn="just" eaLnBrk="1" hangingPunct="1">
              <a:buFont typeface="Wingdings" panose="05000000000000000000" pitchFamily="2" charset="2"/>
              <a:buNone/>
            </a:pPr>
            <a:r>
              <a:rPr lang="en-US" altLang="en-US" dirty="0"/>
              <a:t>Y: Attrition rate or Salary growth rate </a:t>
            </a:r>
          </a:p>
          <a:p>
            <a:pPr lvl="1" algn="just" eaLnBrk="1" hangingPunct="1">
              <a:buFont typeface="Wingdings" panose="05000000000000000000" pitchFamily="2" charset="2"/>
              <a:buNone/>
            </a:pPr>
            <a:r>
              <a:rPr lang="en-US" altLang="en-US" dirty="0"/>
              <a:t>a:    constant value, y-intercept</a:t>
            </a:r>
          </a:p>
          <a:p>
            <a:pPr lvl="1" algn="just" eaLnBrk="1" hangingPunct="1">
              <a:buFont typeface="Wingdings" panose="05000000000000000000" pitchFamily="2" charset="2"/>
              <a:buNone/>
            </a:pPr>
            <a:r>
              <a:rPr lang="en-US" altLang="en-US" dirty="0"/>
              <a:t>X</a:t>
            </a:r>
            <a:r>
              <a:rPr lang="en-US" altLang="en-US" baseline="-25000" dirty="0"/>
              <a:t>n</a:t>
            </a:r>
            <a:r>
              <a:rPr lang="en-US" altLang="en-US" dirty="0"/>
              <a:t>:  age band, industry, past service etc.- independent variables, used to explain Y</a:t>
            </a:r>
          </a:p>
          <a:p>
            <a:pPr lvl="1" algn="just" eaLnBrk="1" hangingPunct="1">
              <a:buFont typeface="Wingdings" panose="05000000000000000000" pitchFamily="2" charset="2"/>
              <a:buNone/>
            </a:pPr>
            <a:r>
              <a:rPr lang="en-US" altLang="en-US" dirty="0"/>
              <a:t>b</a:t>
            </a:r>
            <a:r>
              <a:rPr lang="en-US" altLang="en-US" baseline="-25000" dirty="0"/>
              <a:t>n</a:t>
            </a:r>
            <a:r>
              <a:rPr lang="en-US" altLang="en-US" dirty="0"/>
              <a:t>:   regression coefficients (measure impact of  </a:t>
            </a:r>
          </a:p>
          <a:p>
            <a:pPr lvl="1" algn="just" eaLnBrk="1" hangingPunct="1">
              <a:buFont typeface="Wingdings" panose="05000000000000000000" pitchFamily="2" charset="2"/>
              <a:buNone/>
            </a:pPr>
            <a:r>
              <a:rPr lang="en-US" altLang="en-US" dirty="0"/>
              <a:t>independent variables)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5"/>
          <p:cNvSpPr/>
          <p:nvPr/>
        </p:nvSpPr>
        <p:spPr>
          <a:xfrm>
            <a:off x="0" y="1142984"/>
            <a:ext cx="1738282" cy="2862322"/>
          </a:xfrm>
          <a:prstGeom prst="rect">
            <a:avLst/>
          </a:prstGeom>
        </p:spPr>
        <p:txBody>
          <a:bodyPr wrap="square">
            <a:spAutoFit/>
          </a:bodyPr>
          <a:lstStyle/>
          <a:p>
            <a:pPr>
              <a:buFont typeface="Arial" pitchFamily="34" charset="0"/>
              <a:buChar char="•"/>
            </a:pPr>
            <a:r>
              <a:rPr lang="en-IN" altLang="en-US" sz="1500" b="1" i="1" kern="0" dirty="0">
                <a:solidFill>
                  <a:schemeClr val="bg1">
                    <a:lumMod val="65000"/>
                  </a:schemeClr>
                </a:solidFill>
              </a:rPr>
              <a:t>Interest Rate – Economic Aspects, </a:t>
            </a:r>
            <a:r>
              <a:rPr lang="en-IN" altLang="en-US" sz="1500" b="1" i="1" kern="0" dirty="0">
                <a:solidFill>
                  <a:schemeClr val="bg1">
                    <a:lumMod val="75000"/>
                  </a:schemeClr>
                </a:solidFill>
              </a:rPr>
              <a:t>Reality</a:t>
            </a:r>
          </a:p>
          <a:p>
            <a:pPr>
              <a:buFont typeface="Arial" pitchFamily="34" charset="0"/>
              <a:buChar char="•"/>
            </a:pPr>
            <a:r>
              <a:rPr lang="en-IN" altLang="en-US" sz="1500" b="1" i="1" kern="0" dirty="0">
                <a:solidFill>
                  <a:schemeClr val="bg1">
                    <a:lumMod val="75000"/>
                  </a:schemeClr>
                </a:solidFill>
              </a:rPr>
              <a:t>Interest Rate – Impact on Actuarial Assumptions</a:t>
            </a:r>
          </a:p>
          <a:p>
            <a:pPr>
              <a:buFont typeface="Arial" pitchFamily="34" charset="0"/>
              <a:buChar char="•"/>
            </a:pPr>
            <a:r>
              <a:rPr lang="en-IN" altLang="en-US" sz="1500" b="1" i="1" kern="0" dirty="0">
                <a:solidFill>
                  <a:schemeClr val="bg1">
                    <a:lumMod val="75000"/>
                  </a:schemeClr>
                </a:solidFill>
              </a:rPr>
              <a:t>Overall impact – Integrated view</a:t>
            </a:r>
          </a:p>
          <a:p>
            <a:pPr>
              <a:buFont typeface="Arial" pitchFamily="34" charset="0"/>
              <a:buChar char="•"/>
            </a:pPr>
            <a:r>
              <a:rPr lang="en-IN" altLang="en-US" sz="1500" b="1" i="1" kern="0" dirty="0">
                <a:solidFill>
                  <a:schemeClr val="bg1"/>
                </a:solidFill>
              </a:rPr>
              <a:t>Forecasting method</a:t>
            </a:r>
          </a:p>
          <a:p>
            <a:pPr>
              <a:buFont typeface="Arial" pitchFamily="34" charset="0"/>
              <a:buChar char="•"/>
            </a:pPr>
            <a:r>
              <a:rPr lang="en-IN" altLang="en-US" sz="1500" b="1" i="1" kern="0" dirty="0">
                <a:solidFill>
                  <a:schemeClr val="bg1">
                    <a:lumMod val="65000"/>
                  </a:schemeClr>
                </a:solidFill>
              </a:rPr>
              <a:t>Conclusion </a:t>
            </a:r>
            <a:endParaRPr lang="en-US" altLang="en-US" sz="1500" b="1" i="1" kern="0" dirty="0">
              <a:solidFill>
                <a:schemeClr val="bg1">
                  <a:lumMod val="65000"/>
                </a:schemeClr>
              </a:solidFill>
            </a:endParaRPr>
          </a:p>
        </p:txBody>
      </p:sp>
    </p:spTree>
    <p:extLst>
      <p:ext uri="{BB962C8B-B14F-4D97-AF65-F5344CB8AC3E}">
        <p14:creationId xmlns:p14="http://schemas.microsoft.com/office/powerpoint/2010/main" val="26397044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209800" y="463109"/>
            <a:ext cx="83058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dirty="0"/>
              <a:t>Regression Analysis</a:t>
            </a:r>
            <a:endParaRPr lang="en-US" altLang="en-US" kern="0" dirty="0">
              <a:solidFill>
                <a:schemeClr val="tx1"/>
              </a:solidFill>
            </a:endParaRPr>
          </a:p>
        </p:txBody>
      </p:sp>
      <p:sp>
        <p:nvSpPr>
          <p:cNvPr id="4" name="Rectangle 3"/>
          <p:cNvSpPr txBox="1">
            <a:spLocks noChangeArrowheads="1"/>
          </p:cNvSpPr>
          <p:nvPr/>
        </p:nvSpPr>
        <p:spPr>
          <a:xfrm>
            <a:off x="2209800" y="1524000"/>
            <a:ext cx="9166746" cy="47187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r>
              <a:rPr lang="en-IN" altLang="en-US" sz="2800" dirty="0"/>
              <a:t>Interpreting the regression results: </a:t>
            </a:r>
          </a:p>
          <a:p>
            <a:pPr algn="just" eaLnBrk="1" hangingPunct="1"/>
            <a:endParaRPr lang="en-IN" altLang="en-US" sz="2800" u="sng" dirty="0"/>
          </a:p>
          <a:p>
            <a:pPr algn="just" eaLnBrk="1" hangingPunct="1"/>
            <a:r>
              <a:rPr lang="en-IN" altLang="en-US" sz="2800" u="sng" dirty="0"/>
              <a:t>Coefficients:</a:t>
            </a:r>
          </a:p>
          <a:p>
            <a:pPr lvl="1" algn="just" eaLnBrk="1" hangingPunct="1"/>
            <a:r>
              <a:rPr lang="en-IN" altLang="en-US" sz="2400" dirty="0"/>
              <a:t>negative coefficient shows that as the independent variable (X</a:t>
            </a:r>
            <a:r>
              <a:rPr lang="en-IN" altLang="en-US" sz="2400" baseline="-25000" dirty="0"/>
              <a:t>n</a:t>
            </a:r>
            <a:r>
              <a:rPr lang="en-IN" altLang="en-US" sz="2400" dirty="0"/>
              <a:t>) changes, the variable (Y) changes in the opposite direction</a:t>
            </a:r>
          </a:p>
          <a:p>
            <a:pPr lvl="1" algn="just" eaLnBrk="1" hangingPunct="1"/>
            <a:r>
              <a:rPr lang="en-IN" altLang="en-US" sz="2400" dirty="0"/>
              <a:t>positive coefficient shows that as the independent variable (X</a:t>
            </a:r>
            <a:r>
              <a:rPr lang="en-IN" altLang="en-US" sz="2400" baseline="-25000" dirty="0"/>
              <a:t>n</a:t>
            </a:r>
            <a:r>
              <a:rPr lang="en-IN" altLang="en-US" sz="2400" dirty="0"/>
              <a:t>) changes, the dependent variable (Y) changes in the same direction</a:t>
            </a:r>
          </a:p>
          <a:p>
            <a:pPr lvl="1" algn="just" eaLnBrk="1" hangingPunct="1"/>
            <a:r>
              <a:rPr lang="en-IN" altLang="en-US" sz="2400" dirty="0"/>
              <a:t>magnitude of regression coefficients is a measure of elasticity of each variable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5"/>
          <p:cNvSpPr/>
          <p:nvPr/>
        </p:nvSpPr>
        <p:spPr>
          <a:xfrm>
            <a:off x="0" y="1142984"/>
            <a:ext cx="1738282" cy="2862322"/>
          </a:xfrm>
          <a:prstGeom prst="rect">
            <a:avLst/>
          </a:prstGeom>
        </p:spPr>
        <p:txBody>
          <a:bodyPr wrap="square">
            <a:spAutoFit/>
          </a:bodyPr>
          <a:lstStyle/>
          <a:p>
            <a:pPr>
              <a:buFont typeface="Arial" pitchFamily="34" charset="0"/>
              <a:buChar char="•"/>
            </a:pPr>
            <a:r>
              <a:rPr lang="en-IN" altLang="en-US" sz="1500" b="1" i="1" kern="0" dirty="0">
                <a:solidFill>
                  <a:schemeClr val="bg1">
                    <a:lumMod val="65000"/>
                  </a:schemeClr>
                </a:solidFill>
              </a:rPr>
              <a:t>Interest Rate – Economic Aspects, </a:t>
            </a:r>
            <a:r>
              <a:rPr lang="en-IN" altLang="en-US" sz="1500" b="1" i="1" kern="0" dirty="0">
                <a:solidFill>
                  <a:schemeClr val="bg1">
                    <a:lumMod val="75000"/>
                  </a:schemeClr>
                </a:solidFill>
              </a:rPr>
              <a:t>Reality</a:t>
            </a:r>
          </a:p>
          <a:p>
            <a:pPr>
              <a:buFont typeface="Arial" pitchFamily="34" charset="0"/>
              <a:buChar char="•"/>
            </a:pPr>
            <a:r>
              <a:rPr lang="en-IN" altLang="en-US" sz="1500" b="1" i="1" kern="0" dirty="0">
                <a:solidFill>
                  <a:schemeClr val="bg1">
                    <a:lumMod val="75000"/>
                  </a:schemeClr>
                </a:solidFill>
              </a:rPr>
              <a:t>Interest Rate – Impact on Actuarial Assumptions</a:t>
            </a:r>
          </a:p>
          <a:p>
            <a:pPr>
              <a:buFont typeface="Arial" pitchFamily="34" charset="0"/>
              <a:buChar char="•"/>
            </a:pPr>
            <a:r>
              <a:rPr lang="en-IN" altLang="en-US" sz="1500" b="1" i="1" kern="0" dirty="0">
                <a:solidFill>
                  <a:schemeClr val="bg1">
                    <a:lumMod val="75000"/>
                  </a:schemeClr>
                </a:solidFill>
              </a:rPr>
              <a:t>Overall impact – Integrated view</a:t>
            </a:r>
          </a:p>
          <a:p>
            <a:pPr>
              <a:buFont typeface="Arial" pitchFamily="34" charset="0"/>
              <a:buChar char="•"/>
            </a:pPr>
            <a:r>
              <a:rPr lang="en-IN" altLang="en-US" sz="1500" b="1" i="1" kern="0" dirty="0">
                <a:solidFill>
                  <a:schemeClr val="bg1"/>
                </a:solidFill>
              </a:rPr>
              <a:t>Forecasting method</a:t>
            </a:r>
          </a:p>
          <a:p>
            <a:pPr>
              <a:buFont typeface="Arial" pitchFamily="34" charset="0"/>
              <a:buChar char="•"/>
            </a:pPr>
            <a:r>
              <a:rPr lang="en-IN" altLang="en-US" sz="1500" b="1" i="1" kern="0" dirty="0">
                <a:solidFill>
                  <a:schemeClr val="bg1">
                    <a:lumMod val="65000"/>
                  </a:schemeClr>
                </a:solidFill>
              </a:rPr>
              <a:t>Conclusion </a:t>
            </a:r>
            <a:endParaRPr lang="en-US" altLang="en-US" sz="1500" b="1" i="1" kern="0" dirty="0">
              <a:solidFill>
                <a:schemeClr val="bg1">
                  <a:lumMod val="65000"/>
                </a:schemeClr>
              </a:solidFill>
            </a:endParaRPr>
          </a:p>
        </p:txBody>
      </p:sp>
    </p:spTree>
    <p:extLst>
      <p:ext uri="{BB962C8B-B14F-4D97-AF65-F5344CB8AC3E}">
        <p14:creationId xmlns:p14="http://schemas.microsoft.com/office/powerpoint/2010/main" val="2131844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209800" y="463109"/>
            <a:ext cx="83058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dirty="0"/>
              <a:t>Challenges</a:t>
            </a:r>
            <a:endParaRPr lang="en-US" altLang="en-US" kern="0" dirty="0">
              <a:solidFill>
                <a:schemeClr val="tx1"/>
              </a:solidFill>
            </a:endParaRPr>
          </a:p>
        </p:txBody>
      </p:sp>
      <p:sp>
        <p:nvSpPr>
          <p:cNvPr id="4" name="Rectangle 3"/>
          <p:cNvSpPr txBox="1">
            <a:spLocks noChangeArrowheads="1"/>
          </p:cNvSpPr>
          <p:nvPr/>
        </p:nvSpPr>
        <p:spPr>
          <a:xfrm>
            <a:off x="2209800" y="1524000"/>
            <a:ext cx="9166746" cy="47187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endParaRPr lang="en-IN" altLang="en-US" sz="2800" dirty="0"/>
          </a:p>
          <a:p>
            <a:pPr algn="just" eaLnBrk="1" hangingPunct="1"/>
            <a:r>
              <a:rPr lang="en-IN" altLang="en-US" sz="2000" b="1" dirty="0"/>
              <a:t>Multicollinearity problem: </a:t>
            </a:r>
            <a:r>
              <a:rPr lang="en-IN" altLang="en-US" sz="2000" dirty="0"/>
              <a:t>two or more independent variables are highly correlated, thus it is difficult to separate the effect each has on the dependent variable</a:t>
            </a:r>
          </a:p>
          <a:p>
            <a:pPr algn="just" eaLnBrk="1" hangingPunct="1">
              <a:buNone/>
            </a:pPr>
            <a:r>
              <a:rPr lang="en-IN" altLang="en-US" sz="2000" b="1" dirty="0"/>
              <a:t>     Solution: </a:t>
            </a:r>
            <a:r>
              <a:rPr lang="en-IN" altLang="en-US" sz="2000" dirty="0"/>
              <a:t>a standard remedy is to drop one of the closely related independent variables from the regression\</a:t>
            </a:r>
          </a:p>
          <a:p>
            <a:pPr algn="just" eaLnBrk="1" hangingPunct="1"/>
            <a:endParaRPr lang="en-IN" altLang="en-US" sz="2000" dirty="0"/>
          </a:p>
          <a:p>
            <a:pPr algn="just" eaLnBrk="1" hangingPunct="1"/>
            <a:r>
              <a:rPr lang="en-IN" altLang="en-US" sz="2000" b="1" dirty="0"/>
              <a:t>Autocorrelation</a:t>
            </a:r>
            <a:r>
              <a:rPr lang="en-IN" altLang="en-US" sz="2000" dirty="0"/>
              <a:t> - When the error term in one time period is positively correlated with the error term in the previous time period. This is common in time-series analysis</a:t>
            </a:r>
          </a:p>
          <a:p>
            <a:pPr algn="just" eaLnBrk="1" hangingPunct="1">
              <a:buNone/>
            </a:pPr>
            <a:r>
              <a:rPr lang="en-IN" altLang="en-US" sz="2000" b="1" dirty="0"/>
              <a:t>     Solution: </a:t>
            </a:r>
            <a:r>
              <a:rPr lang="en-IN" altLang="en-US" sz="2000" dirty="0"/>
              <a:t>One method to correct positive first-order autocorrelation involves first regressing Y on its value lagged one period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5"/>
          <p:cNvSpPr/>
          <p:nvPr/>
        </p:nvSpPr>
        <p:spPr>
          <a:xfrm>
            <a:off x="0" y="1142984"/>
            <a:ext cx="1738282" cy="2862322"/>
          </a:xfrm>
          <a:prstGeom prst="rect">
            <a:avLst/>
          </a:prstGeom>
        </p:spPr>
        <p:txBody>
          <a:bodyPr wrap="square">
            <a:spAutoFit/>
          </a:bodyPr>
          <a:lstStyle/>
          <a:p>
            <a:pPr>
              <a:buFont typeface="Arial" pitchFamily="34" charset="0"/>
              <a:buChar char="•"/>
            </a:pPr>
            <a:r>
              <a:rPr lang="en-IN" altLang="en-US" sz="1500" b="1" i="1" kern="0" dirty="0">
                <a:solidFill>
                  <a:schemeClr val="bg1">
                    <a:lumMod val="65000"/>
                  </a:schemeClr>
                </a:solidFill>
              </a:rPr>
              <a:t>Interest Rate – Economic Aspects, </a:t>
            </a:r>
            <a:r>
              <a:rPr lang="en-IN" altLang="en-US" sz="1500" b="1" i="1" kern="0" dirty="0">
                <a:solidFill>
                  <a:schemeClr val="bg1">
                    <a:lumMod val="75000"/>
                  </a:schemeClr>
                </a:solidFill>
              </a:rPr>
              <a:t>Reality</a:t>
            </a:r>
          </a:p>
          <a:p>
            <a:pPr>
              <a:buFont typeface="Arial" pitchFamily="34" charset="0"/>
              <a:buChar char="•"/>
            </a:pPr>
            <a:r>
              <a:rPr lang="en-IN" altLang="en-US" sz="1500" b="1" i="1" kern="0" dirty="0">
                <a:solidFill>
                  <a:schemeClr val="bg1">
                    <a:lumMod val="75000"/>
                  </a:schemeClr>
                </a:solidFill>
              </a:rPr>
              <a:t>Interest Rate – Impact on Actuarial Assumptions</a:t>
            </a:r>
          </a:p>
          <a:p>
            <a:pPr>
              <a:buFont typeface="Arial" pitchFamily="34" charset="0"/>
              <a:buChar char="•"/>
            </a:pPr>
            <a:r>
              <a:rPr lang="en-IN" altLang="en-US" sz="1500" b="1" i="1" kern="0" dirty="0">
                <a:solidFill>
                  <a:schemeClr val="bg1">
                    <a:lumMod val="75000"/>
                  </a:schemeClr>
                </a:solidFill>
              </a:rPr>
              <a:t>Overall impact – Integrated view</a:t>
            </a:r>
          </a:p>
          <a:p>
            <a:pPr>
              <a:buFont typeface="Arial" pitchFamily="34" charset="0"/>
              <a:buChar char="•"/>
            </a:pPr>
            <a:r>
              <a:rPr lang="en-IN" altLang="en-US" sz="1500" b="1" i="1" kern="0" dirty="0">
                <a:solidFill>
                  <a:schemeClr val="bg1"/>
                </a:solidFill>
              </a:rPr>
              <a:t>Forecasting method</a:t>
            </a:r>
          </a:p>
          <a:p>
            <a:pPr>
              <a:buFont typeface="Arial" pitchFamily="34" charset="0"/>
              <a:buChar char="•"/>
            </a:pPr>
            <a:r>
              <a:rPr lang="en-IN" altLang="en-US" sz="1500" b="1" i="1" kern="0" dirty="0">
                <a:solidFill>
                  <a:schemeClr val="bg1">
                    <a:lumMod val="65000"/>
                  </a:schemeClr>
                </a:solidFill>
              </a:rPr>
              <a:t>Conclusion </a:t>
            </a:r>
            <a:endParaRPr lang="en-US" altLang="en-US" sz="1500" b="1" i="1" kern="0" dirty="0">
              <a:solidFill>
                <a:schemeClr val="bg1">
                  <a:lumMod val="65000"/>
                </a:schemeClr>
              </a:solidFill>
            </a:endParaRPr>
          </a:p>
        </p:txBody>
      </p:sp>
    </p:spTree>
    <p:extLst>
      <p:ext uri="{BB962C8B-B14F-4D97-AF65-F5344CB8AC3E}">
        <p14:creationId xmlns:p14="http://schemas.microsoft.com/office/powerpoint/2010/main" val="3792049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object 14"/>
          <p:cNvSpPr txBox="1">
            <a:spLocks noGrp="1"/>
          </p:cNvSpPr>
          <p:nvPr>
            <p:ph type="sldNum" sz="quarter" idx="7"/>
          </p:nvPr>
        </p:nvSpPr>
        <p:spPr>
          <a:prstGeom prst="rect">
            <a:avLst/>
          </a:prstGeom>
        </p:spPr>
        <p:txBody>
          <a:bodyPr vert="horz" wrap="square" lIns="0" tIns="0" rIns="0" bIns="0" rtlCol="0">
            <a:spAutoFit/>
          </a:bodyPr>
          <a:lstStyle/>
          <a:p>
            <a:pPr marL="1427480">
              <a:lnSpc>
                <a:spcPts val="1625"/>
              </a:lnSpc>
            </a:pPr>
            <a:fld id="{81D60167-4931-47E6-BA6A-407CBD079E47}" type="slidenum">
              <a:rPr spc="-5" dirty="0">
                <a:solidFill>
                  <a:prstClr val="black"/>
                </a:solidFill>
              </a:rPr>
              <a:pPr marL="1427480">
                <a:lnSpc>
                  <a:spcPts val="1625"/>
                </a:lnSpc>
              </a:pPr>
              <a:t>3</a:t>
            </a:fld>
            <a:endParaRPr spc="-5" dirty="0">
              <a:solidFill>
                <a:prstClr val="black"/>
              </a:solidFill>
            </a:endParaRPr>
          </a:p>
          <a:p>
            <a:pPr marL="12700">
              <a:spcBef>
                <a:spcPts val="290"/>
              </a:spcBef>
            </a:pPr>
            <a:r>
              <a:rPr sz="1800" spc="-15" dirty="0">
                <a:solidFill>
                  <a:prstClr val="black"/>
                </a:solidFill>
                <a:hlinkClick r:id="rId2"/>
              </a:rPr>
              <a:t>www.actuariesindia.org</a:t>
            </a:r>
            <a:endParaRPr sz="1800">
              <a:solidFill>
                <a:prstClr val="black"/>
              </a:solidFill>
            </a:endParaRPr>
          </a:p>
        </p:txBody>
      </p:sp>
      <p:sp>
        <p:nvSpPr>
          <p:cNvPr id="15" name="object 2"/>
          <p:cNvSpPr/>
          <p:nvPr/>
        </p:nvSpPr>
        <p:spPr>
          <a:xfrm>
            <a:off x="0" y="0"/>
            <a:ext cx="12192000" cy="6858000"/>
          </a:xfrm>
          <a:prstGeom prst="rect">
            <a:avLst/>
          </a:prstGeom>
          <a:blipFill>
            <a:blip r:embed="rId3" cstate="print"/>
            <a:stretch>
              <a:fillRect/>
            </a:stretch>
          </a:blipFill>
        </p:spPr>
        <p:txBody>
          <a:bodyPr wrap="square" lIns="0" tIns="0" rIns="0" bIns="0" rtlCol="0"/>
          <a:lstStyle/>
          <a:p>
            <a:endParaRPr/>
          </a:p>
        </p:txBody>
      </p:sp>
      <p:sp>
        <p:nvSpPr>
          <p:cNvPr id="16" name="object 3"/>
          <p:cNvSpPr/>
          <p:nvPr/>
        </p:nvSpPr>
        <p:spPr>
          <a:xfrm>
            <a:off x="3587551" y="2666999"/>
            <a:ext cx="8463055" cy="3107177"/>
          </a:xfrm>
          <a:custGeom>
            <a:avLst/>
            <a:gdLst/>
            <a:ahLst/>
            <a:cxnLst/>
            <a:rect l="l" t="t" r="r" b="b"/>
            <a:pathLst>
              <a:path w="7467600" h="2743200">
                <a:moveTo>
                  <a:pt x="0" y="2743200"/>
                </a:moveTo>
                <a:lnTo>
                  <a:pt x="7467600" y="2743200"/>
                </a:lnTo>
                <a:lnTo>
                  <a:pt x="7467600" y="0"/>
                </a:lnTo>
                <a:lnTo>
                  <a:pt x="0" y="0"/>
                </a:lnTo>
                <a:lnTo>
                  <a:pt x="0" y="2743200"/>
                </a:lnTo>
                <a:close/>
              </a:path>
            </a:pathLst>
          </a:custGeom>
          <a:solidFill>
            <a:srgbClr val="D9D9D9"/>
          </a:solidFill>
        </p:spPr>
        <p:txBody>
          <a:bodyPr wrap="square" lIns="0" tIns="0" rIns="0" bIns="0" rtlCol="0"/>
          <a:lstStyle/>
          <a:p>
            <a:endParaRPr/>
          </a:p>
        </p:txBody>
      </p:sp>
      <p:sp>
        <p:nvSpPr>
          <p:cNvPr id="17" name="object 4"/>
          <p:cNvSpPr txBox="1"/>
          <p:nvPr/>
        </p:nvSpPr>
        <p:spPr>
          <a:xfrm>
            <a:off x="3573641" y="2690718"/>
            <a:ext cx="8425401" cy="3046988"/>
          </a:xfrm>
          <a:prstGeom prst="rect">
            <a:avLst/>
          </a:prstGeom>
        </p:spPr>
        <p:txBody>
          <a:bodyPr vert="horz" wrap="square" lIns="0" tIns="0" rIns="0" bIns="0" rtlCol="0">
            <a:spAutoFit/>
          </a:bodyPr>
          <a:lstStyle/>
          <a:p>
            <a:pPr marL="298450" marR="303530" indent="-285750">
              <a:lnSpc>
                <a:spcPct val="100000"/>
              </a:lnSpc>
              <a:buFont typeface="Arial" panose="020B0604020202020204" pitchFamily="34" charset="0"/>
              <a:buChar char="•"/>
            </a:pPr>
            <a:r>
              <a:rPr dirty="0">
                <a:latin typeface="Trebuchet MS" panose="020B0603020202020204" pitchFamily="34" charset="0"/>
                <a:cs typeface="Arial"/>
              </a:rPr>
              <a:t>Preeti has about 30 </a:t>
            </a:r>
            <a:r>
              <a:rPr spc="-5" dirty="0">
                <a:latin typeface="Trebuchet MS" panose="020B0603020202020204" pitchFamily="34" charset="0"/>
                <a:cs typeface="Arial"/>
              </a:rPr>
              <a:t>years </a:t>
            </a:r>
            <a:r>
              <a:rPr dirty="0">
                <a:latin typeface="Trebuchet MS" panose="020B0603020202020204" pitchFamily="34" charset="0"/>
                <a:cs typeface="Arial"/>
              </a:rPr>
              <a:t>of </a:t>
            </a:r>
            <a:r>
              <a:rPr spc="-5" dirty="0">
                <a:latin typeface="Trebuchet MS" panose="020B0603020202020204" pitchFamily="34" charset="0"/>
                <a:cs typeface="Arial"/>
              </a:rPr>
              <a:t>experience </a:t>
            </a:r>
            <a:r>
              <a:rPr dirty="0">
                <a:latin typeface="Trebuchet MS" panose="020B0603020202020204" pitchFamily="34" charset="0"/>
                <a:cs typeface="Arial"/>
              </a:rPr>
              <a:t>as a consultant in Pensions and other</a:t>
            </a:r>
            <a:r>
              <a:rPr spc="-240" dirty="0">
                <a:latin typeface="Trebuchet MS" panose="020B0603020202020204" pitchFamily="34" charset="0"/>
                <a:cs typeface="Arial"/>
              </a:rPr>
              <a:t> </a:t>
            </a:r>
            <a:r>
              <a:rPr spc="-5" dirty="0">
                <a:latin typeface="Trebuchet MS" panose="020B0603020202020204" pitchFamily="34" charset="0"/>
                <a:cs typeface="Arial"/>
              </a:rPr>
              <a:t>employee  </a:t>
            </a:r>
            <a:r>
              <a:rPr dirty="0">
                <a:latin typeface="Trebuchet MS" panose="020B0603020202020204" pitchFamily="34" charset="0"/>
                <a:cs typeface="Arial"/>
              </a:rPr>
              <a:t>benefits and is a consulting actuary for </a:t>
            </a:r>
            <a:r>
              <a:rPr spc="-5" dirty="0">
                <a:latin typeface="Trebuchet MS" panose="020B0603020202020204" pitchFamily="34" charset="0"/>
                <a:cs typeface="Arial"/>
              </a:rPr>
              <a:t>employee </a:t>
            </a:r>
            <a:r>
              <a:rPr dirty="0">
                <a:latin typeface="Trebuchet MS" panose="020B0603020202020204" pitchFamily="34" charset="0"/>
                <a:cs typeface="Arial"/>
              </a:rPr>
              <a:t>benefit plans in</a:t>
            </a:r>
            <a:r>
              <a:rPr spc="-254" dirty="0">
                <a:latin typeface="Trebuchet MS" panose="020B0603020202020204" pitchFamily="34" charset="0"/>
                <a:cs typeface="Arial"/>
              </a:rPr>
              <a:t> </a:t>
            </a:r>
            <a:r>
              <a:rPr dirty="0">
                <a:latin typeface="Trebuchet MS" panose="020B0603020202020204" pitchFamily="34" charset="0"/>
                <a:cs typeface="Arial"/>
              </a:rPr>
              <a:t>India</a:t>
            </a:r>
            <a:r>
              <a:rPr dirty="0" smtClean="0">
                <a:latin typeface="Trebuchet MS" panose="020B0603020202020204" pitchFamily="34" charset="0"/>
                <a:cs typeface="Arial"/>
              </a:rPr>
              <a:t>.</a:t>
            </a:r>
            <a:endParaRPr dirty="0">
              <a:latin typeface="Trebuchet MS" panose="020B0603020202020204" pitchFamily="34" charset="0"/>
              <a:cs typeface="Times New Roman"/>
            </a:endParaRPr>
          </a:p>
          <a:p>
            <a:pPr marL="298450" indent="-285750">
              <a:lnSpc>
                <a:spcPct val="100000"/>
              </a:lnSpc>
              <a:buFont typeface="Arial" panose="020B0604020202020204" pitchFamily="34" charset="0"/>
              <a:buChar char="•"/>
            </a:pPr>
            <a:r>
              <a:rPr dirty="0">
                <a:latin typeface="Trebuchet MS" panose="020B0603020202020204" pitchFamily="34" charset="0"/>
                <a:cs typeface="Arial"/>
              </a:rPr>
              <a:t>She</a:t>
            </a:r>
            <a:r>
              <a:rPr spc="-15" dirty="0">
                <a:latin typeface="Trebuchet MS" panose="020B0603020202020204" pitchFamily="34" charset="0"/>
                <a:cs typeface="Arial"/>
              </a:rPr>
              <a:t> </a:t>
            </a:r>
            <a:r>
              <a:rPr dirty="0">
                <a:latin typeface="Trebuchet MS" panose="020B0603020202020204" pitchFamily="34" charset="0"/>
                <a:cs typeface="Arial"/>
              </a:rPr>
              <a:t>also</a:t>
            </a:r>
            <a:r>
              <a:rPr spc="-30" dirty="0">
                <a:latin typeface="Trebuchet MS" panose="020B0603020202020204" pitchFamily="34" charset="0"/>
                <a:cs typeface="Arial"/>
              </a:rPr>
              <a:t> </a:t>
            </a:r>
            <a:r>
              <a:rPr dirty="0">
                <a:latin typeface="Trebuchet MS" panose="020B0603020202020204" pitchFamily="34" charset="0"/>
                <a:cs typeface="Arial"/>
              </a:rPr>
              <a:t>has</a:t>
            </a:r>
            <a:r>
              <a:rPr spc="-20" dirty="0">
                <a:latin typeface="Trebuchet MS" panose="020B0603020202020204" pitchFamily="34" charset="0"/>
                <a:cs typeface="Arial"/>
              </a:rPr>
              <a:t> </a:t>
            </a:r>
            <a:r>
              <a:rPr dirty="0">
                <a:latin typeface="Trebuchet MS" panose="020B0603020202020204" pitchFamily="34" charset="0"/>
                <a:cs typeface="Arial"/>
              </a:rPr>
              <a:t>been</a:t>
            </a:r>
            <a:r>
              <a:rPr spc="-20" dirty="0">
                <a:latin typeface="Trebuchet MS" panose="020B0603020202020204" pitchFamily="34" charset="0"/>
                <a:cs typeface="Arial"/>
              </a:rPr>
              <a:t> </a:t>
            </a:r>
            <a:r>
              <a:rPr dirty="0">
                <a:latin typeface="Trebuchet MS" panose="020B0603020202020204" pitchFamily="34" charset="0"/>
                <a:cs typeface="Arial"/>
              </a:rPr>
              <a:t>the</a:t>
            </a:r>
            <a:r>
              <a:rPr spc="-25" dirty="0">
                <a:latin typeface="Trebuchet MS" panose="020B0603020202020204" pitchFamily="34" charset="0"/>
                <a:cs typeface="Arial"/>
              </a:rPr>
              <a:t> </a:t>
            </a:r>
            <a:r>
              <a:rPr dirty="0">
                <a:latin typeface="Trebuchet MS" panose="020B0603020202020204" pitchFamily="34" charset="0"/>
                <a:cs typeface="Arial"/>
              </a:rPr>
              <a:t>subject</a:t>
            </a:r>
            <a:r>
              <a:rPr spc="-40" dirty="0">
                <a:latin typeface="Trebuchet MS" panose="020B0603020202020204" pitchFamily="34" charset="0"/>
                <a:cs typeface="Arial"/>
              </a:rPr>
              <a:t> </a:t>
            </a:r>
            <a:r>
              <a:rPr dirty="0">
                <a:latin typeface="Trebuchet MS" panose="020B0603020202020204" pitchFamily="34" charset="0"/>
                <a:cs typeface="Arial"/>
              </a:rPr>
              <a:t>matter</a:t>
            </a:r>
            <a:r>
              <a:rPr spc="-45" dirty="0">
                <a:latin typeface="Trebuchet MS" panose="020B0603020202020204" pitchFamily="34" charset="0"/>
                <a:cs typeface="Arial"/>
              </a:rPr>
              <a:t> </a:t>
            </a:r>
            <a:r>
              <a:rPr spc="-5" dirty="0">
                <a:latin typeface="Trebuchet MS" panose="020B0603020202020204" pitchFamily="34" charset="0"/>
                <a:cs typeface="Arial"/>
              </a:rPr>
              <a:t>expert</a:t>
            </a:r>
            <a:r>
              <a:rPr spc="-15" dirty="0">
                <a:latin typeface="Trebuchet MS" panose="020B0603020202020204" pitchFamily="34" charset="0"/>
                <a:cs typeface="Arial"/>
              </a:rPr>
              <a:t> </a:t>
            </a:r>
            <a:r>
              <a:rPr dirty="0">
                <a:latin typeface="Trebuchet MS" panose="020B0603020202020204" pitchFamily="34" charset="0"/>
                <a:cs typeface="Arial"/>
              </a:rPr>
              <a:t>in</a:t>
            </a:r>
            <a:r>
              <a:rPr spc="-10" dirty="0">
                <a:latin typeface="Trebuchet MS" panose="020B0603020202020204" pitchFamily="34" charset="0"/>
                <a:cs typeface="Arial"/>
              </a:rPr>
              <a:t> </a:t>
            </a:r>
            <a:r>
              <a:rPr dirty="0">
                <a:latin typeface="Trebuchet MS" panose="020B0603020202020204" pitchFamily="34" charset="0"/>
                <a:cs typeface="Arial"/>
              </a:rPr>
              <a:t>implementation</a:t>
            </a:r>
            <a:r>
              <a:rPr spc="-45" dirty="0">
                <a:latin typeface="Trebuchet MS" panose="020B0603020202020204" pitchFamily="34" charset="0"/>
                <a:cs typeface="Arial"/>
              </a:rPr>
              <a:t> </a:t>
            </a:r>
            <a:r>
              <a:rPr dirty="0">
                <a:latin typeface="Trebuchet MS" panose="020B0603020202020204" pitchFamily="34" charset="0"/>
                <a:cs typeface="Arial"/>
              </a:rPr>
              <a:t>of</a:t>
            </a:r>
            <a:r>
              <a:rPr spc="-15" dirty="0">
                <a:latin typeface="Trebuchet MS" panose="020B0603020202020204" pitchFamily="34" charset="0"/>
                <a:cs typeface="Arial"/>
              </a:rPr>
              <a:t> </a:t>
            </a:r>
            <a:r>
              <a:rPr dirty="0">
                <a:latin typeface="Trebuchet MS" panose="020B0603020202020204" pitchFamily="34" charset="0"/>
                <a:cs typeface="Arial"/>
              </a:rPr>
              <a:t>large</a:t>
            </a:r>
            <a:r>
              <a:rPr spc="-20" dirty="0">
                <a:latin typeface="Trebuchet MS" panose="020B0603020202020204" pitchFamily="34" charset="0"/>
                <a:cs typeface="Arial"/>
              </a:rPr>
              <a:t> </a:t>
            </a:r>
            <a:r>
              <a:rPr dirty="0">
                <a:latin typeface="Trebuchet MS" panose="020B0603020202020204" pitchFamily="34" charset="0"/>
                <a:cs typeface="Arial"/>
              </a:rPr>
              <a:t>technology</a:t>
            </a:r>
            <a:r>
              <a:rPr spc="-40" dirty="0">
                <a:latin typeface="Trebuchet MS" panose="020B0603020202020204" pitchFamily="34" charset="0"/>
                <a:cs typeface="Arial"/>
              </a:rPr>
              <a:t> </a:t>
            </a:r>
            <a:r>
              <a:rPr dirty="0">
                <a:latin typeface="Trebuchet MS" panose="020B0603020202020204" pitchFamily="34" charset="0"/>
                <a:cs typeface="Arial"/>
              </a:rPr>
              <a:t>programs</a:t>
            </a:r>
          </a:p>
          <a:p>
            <a:pPr marL="298450" indent="-285750">
              <a:lnSpc>
                <a:spcPct val="100000"/>
              </a:lnSpc>
              <a:buFont typeface="Arial" panose="020B0604020202020204" pitchFamily="34" charset="0"/>
              <a:buChar char="•"/>
            </a:pPr>
            <a:r>
              <a:rPr dirty="0">
                <a:latin typeface="Trebuchet MS" panose="020B0603020202020204" pitchFamily="34" charset="0"/>
                <a:cs typeface="Arial"/>
              </a:rPr>
              <a:t>across the life insurance and pension industry</a:t>
            </a:r>
            <a:r>
              <a:rPr spc="-240" dirty="0">
                <a:latin typeface="Trebuchet MS" panose="020B0603020202020204" pitchFamily="34" charset="0"/>
                <a:cs typeface="Arial"/>
              </a:rPr>
              <a:t> </a:t>
            </a:r>
            <a:r>
              <a:rPr spc="-15" dirty="0">
                <a:latin typeface="Trebuchet MS" panose="020B0603020202020204" pitchFamily="34" charset="0"/>
                <a:cs typeface="Arial"/>
              </a:rPr>
              <a:t>globally</a:t>
            </a:r>
            <a:r>
              <a:rPr spc="-15" dirty="0" smtClean="0">
                <a:latin typeface="Trebuchet MS" panose="020B0603020202020204" pitchFamily="34" charset="0"/>
                <a:cs typeface="Arial"/>
              </a:rPr>
              <a:t>.</a:t>
            </a:r>
            <a:endParaRPr dirty="0">
              <a:latin typeface="Trebuchet MS" panose="020B0603020202020204" pitchFamily="34" charset="0"/>
              <a:cs typeface="Times New Roman"/>
            </a:endParaRPr>
          </a:p>
          <a:p>
            <a:pPr marL="298450" marR="233679" indent="-285750">
              <a:lnSpc>
                <a:spcPct val="100000"/>
              </a:lnSpc>
              <a:buFont typeface="Arial" panose="020B0604020202020204" pitchFamily="34" charset="0"/>
              <a:buChar char="•"/>
            </a:pPr>
            <a:r>
              <a:rPr dirty="0">
                <a:latin typeface="Trebuchet MS" panose="020B0603020202020204" pitchFamily="34" charset="0"/>
                <a:cs typeface="Arial"/>
              </a:rPr>
              <a:t>She</a:t>
            </a:r>
            <a:r>
              <a:rPr spc="-10" dirty="0">
                <a:latin typeface="Trebuchet MS" panose="020B0603020202020204" pitchFamily="34" charset="0"/>
                <a:cs typeface="Arial"/>
              </a:rPr>
              <a:t> </a:t>
            </a:r>
            <a:r>
              <a:rPr dirty="0">
                <a:latin typeface="Trebuchet MS" panose="020B0603020202020204" pitchFamily="34" charset="0"/>
                <a:cs typeface="Arial"/>
              </a:rPr>
              <a:t>is</a:t>
            </a:r>
            <a:r>
              <a:rPr spc="-15" dirty="0">
                <a:latin typeface="Trebuchet MS" panose="020B0603020202020204" pitchFamily="34" charset="0"/>
                <a:cs typeface="Arial"/>
              </a:rPr>
              <a:t> </a:t>
            </a:r>
            <a:r>
              <a:rPr dirty="0">
                <a:latin typeface="Trebuchet MS" panose="020B0603020202020204" pitchFamily="34" charset="0"/>
                <a:cs typeface="Arial"/>
              </a:rPr>
              <a:t>a</a:t>
            </a:r>
            <a:r>
              <a:rPr spc="-10" dirty="0">
                <a:latin typeface="Trebuchet MS" panose="020B0603020202020204" pitchFamily="34" charset="0"/>
                <a:cs typeface="Arial"/>
              </a:rPr>
              <a:t> </a:t>
            </a:r>
            <a:r>
              <a:rPr dirty="0">
                <a:latin typeface="Trebuchet MS" panose="020B0603020202020204" pitchFamily="34" charset="0"/>
                <a:cs typeface="Arial"/>
              </a:rPr>
              <a:t>regular</a:t>
            </a:r>
            <a:r>
              <a:rPr spc="-30" dirty="0">
                <a:latin typeface="Trebuchet MS" panose="020B0603020202020204" pitchFamily="34" charset="0"/>
                <a:cs typeface="Arial"/>
              </a:rPr>
              <a:t> </a:t>
            </a:r>
            <a:r>
              <a:rPr dirty="0">
                <a:latin typeface="Trebuchet MS" panose="020B0603020202020204" pitchFamily="34" charset="0"/>
                <a:cs typeface="Arial"/>
              </a:rPr>
              <a:t>speaker</a:t>
            </a:r>
            <a:r>
              <a:rPr spc="-40" dirty="0">
                <a:latin typeface="Trebuchet MS" panose="020B0603020202020204" pitchFamily="34" charset="0"/>
                <a:cs typeface="Arial"/>
              </a:rPr>
              <a:t> </a:t>
            </a:r>
            <a:r>
              <a:rPr dirty="0">
                <a:latin typeface="Trebuchet MS" panose="020B0603020202020204" pitchFamily="34" charset="0"/>
                <a:cs typeface="Arial"/>
              </a:rPr>
              <a:t>at</a:t>
            </a:r>
            <a:r>
              <a:rPr spc="-15" dirty="0">
                <a:latin typeface="Trebuchet MS" panose="020B0603020202020204" pitchFamily="34" charset="0"/>
                <a:cs typeface="Arial"/>
              </a:rPr>
              <a:t> </a:t>
            </a:r>
            <a:r>
              <a:rPr dirty="0">
                <a:latin typeface="Trebuchet MS" panose="020B0603020202020204" pitchFamily="34" charset="0"/>
                <a:cs typeface="Arial"/>
              </a:rPr>
              <a:t>client</a:t>
            </a:r>
            <a:r>
              <a:rPr spc="-30" dirty="0">
                <a:latin typeface="Trebuchet MS" panose="020B0603020202020204" pitchFamily="34" charset="0"/>
                <a:cs typeface="Arial"/>
              </a:rPr>
              <a:t> </a:t>
            </a:r>
            <a:r>
              <a:rPr dirty="0">
                <a:latin typeface="Trebuchet MS" panose="020B0603020202020204" pitchFamily="34" charset="0"/>
                <a:cs typeface="Arial"/>
              </a:rPr>
              <a:t>and</a:t>
            </a:r>
            <a:r>
              <a:rPr spc="-20" dirty="0">
                <a:latin typeface="Trebuchet MS" panose="020B0603020202020204" pitchFamily="34" charset="0"/>
                <a:cs typeface="Arial"/>
              </a:rPr>
              <a:t> </a:t>
            </a:r>
            <a:r>
              <a:rPr dirty="0">
                <a:latin typeface="Trebuchet MS" panose="020B0603020202020204" pitchFamily="34" charset="0"/>
                <a:cs typeface="Arial"/>
              </a:rPr>
              <a:t>industry</a:t>
            </a:r>
            <a:r>
              <a:rPr spc="-35" dirty="0">
                <a:latin typeface="Trebuchet MS" panose="020B0603020202020204" pitchFamily="34" charset="0"/>
                <a:cs typeface="Arial"/>
              </a:rPr>
              <a:t> </a:t>
            </a:r>
            <a:r>
              <a:rPr spc="-5" dirty="0">
                <a:latin typeface="Trebuchet MS" panose="020B0603020202020204" pitchFamily="34" charset="0"/>
                <a:cs typeface="Arial"/>
              </a:rPr>
              <a:t>events</a:t>
            </a:r>
            <a:r>
              <a:rPr spc="-15" dirty="0">
                <a:latin typeface="Trebuchet MS" panose="020B0603020202020204" pitchFamily="34" charset="0"/>
                <a:cs typeface="Arial"/>
              </a:rPr>
              <a:t> </a:t>
            </a:r>
            <a:r>
              <a:rPr dirty="0">
                <a:latin typeface="Trebuchet MS" panose="020B0603020202020204" pitchFamily="34" charset="0"/>
                <a:cs typeface="Arial"/>
              </a:rPr>
              <a:t>of</a:t>
            </a:r>
            <a:r>
              <a:rPr spc="-15" dirty="0">
                <a:latin typeface="Trebuchet MS" panose="020B0603020202020204" pitchFamily="34" charset="0"/>
                <a:cs typeface="Arial"/>
              </a:rPr>
              <a:t> </a:t>
            </a:r>
            <a:r>
              <a:rPr dirty="0">
                <a:latin typeface="Trebuchet MS" panose="020B0603020202020204" pitchFamily="34" charset="0"/>
                <a:cs typeface="Arial"/>
              </a:rPr>
              <a:t>financial</a:t>
            </a:r>
            <a:r>
              <a:rPr spc="-45" dirty="0">
                <a:latin typeface="Trebuchet MS" panose="020B0603020202020204" pitchFamily="34" charset="0"/>
                <a:cs typeface="Arial"/>
              </a:rPr>
              <a:t> </a:t>
            </a:r>
            <a:r>
              <a:rPr dirty="0">
                <a:latin typeface="Trebuchet MS" panose="020B0603020202020204" pitchFamily="34" charset="0"/>
                <a:cs typeface="Arial"/>
              </a:rPr>
              <a:t>and</a:t>
            </a:r>
            <a:r>
              <a:rPr spc="-20" dirty="0">
                <a:latin typeface="Trebuchet MS" panose="020B0603020202020204" pitchFamily="34" charset="0"/>
                <a:cs typeface="Arial"/>
              </a:rPr>
              <a:t> </a:t>
            </a:r>
            <a:r>
              <a:rPr dirty="0">
                <a:latin typeface="Trebuchet MS" panose="020B0603020202020204" pitchFamily="34" charset="0"/>
                <a:cs typeface="Arial"/>
              </a:rPr>
              <a:t>actuarial</a:t>
            </a:r>
            <a:r>
              <a:rPr spc="-45" dirty="0">
                <a:latin typeface="Trebuchet MS" panose="020B0603020202020204" pitchFamily="34" charset="0"/>
                <a:cs typeface="Arial"/>
              </a:rPr>
              <a:t> </a:t>
            </a:r>
            <a:r>
              <a:rPr dirty="0">
                <a:latin typeface="Trebuchet MS" panose="020B0603020202020204" pitchFamily="34" charset="0"/>
                <a:cs typeface="Arial"/>
              </a:rPr>
              <a:t>issues</a:t>
            </a:r>
            <a:r>
              <a:rPr spc="-30" dirty="0">
                <a:latin typeface="Trebuchet MS" panose="020B0603020202020204" pitchFamily="34" charset="0"/>
                <a:cs typeface="Arial"/>
              </a:rPr>
              <a:t> </a:t>
            </a:r>
            <a:r>
              <a:rPr dirty="0">
                <a:latin typeface="Trebuchet MS" panose="020B0603020202020204" pitchFamily="34" charset="0"/>
                <a:cs typeface="Arial"/>
              </a:rPr>
              <a:t>and  has been quoted in</a:t>
            </a:r>
            <a:r>
              <a:rPr spc="-165" dirty="0">
                <a:latin typeface="Trebuchet MS" panose="020B0603020202020204" pitchFamily="34" charset="0"/>
                <a:cs typeface="Arial"/>
              </a:rPr>
              <a:t> </a:t>
            </a:r>
            <a:r>
              <a:rPr dirty="0">
                <a:latin typeface="Trebuchet MS" panose="020B0603020202020204" pitchFamily="34" charset="0"/>
                <a:cs typeface="Arial"/>
              </a:rPr>
              <a:t>media.</a:t>
            </a:r>
          </a:p>
          <a:p>
            <a:pPr marL="298450" indent="-285750">
              <a:lnSpc>
                <a:spcPct val="100000"/>
              </a:lnSpc>
              <a:spcBef>
                <a:spcPts val="5"/>
              </a:spcBef>
              <a:buFont typeface="Arial" panose="020B0604020202020204" pitchFamily="34" charset="0"/>
              <a:buChar char="•"/>
            </a:pPr>
            <a:r>
              <a:rPr dirty="0" err="1" smtClean="0">
                <a:latin typeface="Trebuchet MS" panose="020B0603020202020204" pitchFamily="34" charset="0"/>
                <a:cs typeface="Arial"/>
              </a:rPr>
              <a:t>Preeti</a:t>
            </a:r>
            <a:r>
              <a:rPr dirty="0" smtClean="0">
                <a:latin typeface="Trebuchet MS" panose="020B0603020202020204" pitchFamily="34" charset="0"/>
                <a:cs typeface="Arial"/>
              </a:rPr>
              <a:t> </a:t>
            </a:r>
            <a:r>
              <a:rPr dirty="0">
                <a:latin typeface="Trebuchet MS" panose="020B0603020202020204" pitchFamily="34" charset="0"/>
                <a:cs typeface="Arial"/>
              </a:rPr>
              <a:t>holds an M.Phil in Statistics from </a:t>
            </a:r>
            <a:r>
              <a:rPr spc="-5" dirty="0">
                <a:latin typeface="Trebuchet MS" panose="020B0603020202020204" pitchFamily="34" charset="0"/>
                <a:cs typeface="Arial"/>
              </a:rPr>
              <a:t>University </a:t>
            </a:r>
            <a:r>
              <a:rPr dirty="0">
                <a:latin typeface="Trebuchet MS" panose="020B0603020202020204" pitchFamily="34" charset="0"/>
                <a:cs typeface="Arial"/>
              </a:rPr>
              <a:t>of </a:t>
            </a:r>
            <a:r>
              <a:rPr spc="-5" dirty="0">
                <a:latin typeface="Trebuchet MS" panose="020B0603020202020204" pitchFamily="34" charset="0"/>
                <a:cs typeface="Arial"/>
              </a:rPr>
              <a:t>Delhi </a:t>
            </a:r>
            <a:r>
              <a:rPr dirty="0">
                <a:latin typeface="Trebuchet MS" panose="020B0603020202020204" pitchFamily="34" charset="0"/>
                <a:cs typeface="Arial"/>
              </a:rPr>
              <a:t>and is a Fellow </a:t>
            </a:r>
            <a:r>
              <a:rPr spc="-5" dirty="0">
                <a:latin typeface="Trebuchet MS" panose="020B0603020202020204" pitchFamily="34" charset="0"/>
                <a:cs typeface="Arial"/>
              </a:rPr>
              <a:t>Member </a:t>
            </a:r>
            <a:r>
              <a:rPr dirty="0">
                <a:latin typeface="Trebuchet MS" panose="020B0603020202020204" pitchFamily="34" charset="0"/>
                <a:cs typeface="Arial"/>
              </a:rPr>
              <a:t>of</a:t>
            </a:r>
            <a:r>
              <a:rPr spc="-220" dirty="0">
                <a:latin typeface="Trebuchet MS" panose="020B0603020202020204" pitchFamily="34" charset="0"/>
                <a:cs typeface="Arial"/>
              </a:rPr>
              <a:t> </a:t>
            </a:r>
            <a:r>
              <a:rPr dirty="0">
                <a:latin typeface="Trebuchet MS" panose="020B0603020202020204" pitchFamily="34" charset="0"/>
                <a:cs typeface="Arial"/>
              </a:rPr>
              <a:t>the</a:t>
            </a:r>
          </a:p>
          <a:p>
            <a:pPr marL="298450" indent="-285750">
              <a:lnSpc>
                <a:spcPct val="100000"/>
              </a:lnSpc>
              <a:buFont typeface="Arial" panose="020B0604020202020204" pitchFamily="34" charset="0"/>
              <a:buChar char="•"/>
            </a:pPr>
            <a:r>
              <a:rPr dirty="0">
                <a:latin typeface="Trebuchet MS" panose="020B0603020202020204" pitchFamily="34" charset="0"/>
                <a:cs typeface="Arial"/>
              </a:rPr>
              <a:t>Institute of Actuaries of</a:t>
            </a:r>
            <a:r>
              <a:rPr spc="-250" dirty="0">
                <a:latin typeface="Trebuchet MS" panose="020B0603020202020204" pitchFamily="34" charset="0"/>
                <a:cs typeface="Arial"/>
              </a:rPr>
              <a:t> </a:t>
            </a:r>
            <a:r>
              <a:rPr dirty="0">
                <a:latin typeface="Trebuchet MS" panose="020B0603020202020204" pitchFamily="34" charset="0"/>
                <a:cs typeface="Arial"/>
              </a:rPr>
              <a:t>India.</a:t>
            </a:r>
          </a:p>
        </p:txBody>
      </p:sp>
      <p:sp>
        <p:nvSpPr>
          <p:cNvPr id="18" name="object 5"/>
          <p:cNvSpPr/>
          <p:nvPr/>
        </p:nvSpPr>
        <p:spPr>
          <a:xfrm>
            <a:off x="10913955" y="236663"/>
            <a:ext cx="1085088" cy="1092708"/>
          </a:xfrm>
          <a:prstGeom prst="rect">
            <a:avLst/>
          </a:prstGeom>
          <a:blipFill>
            <a:blip r:embed="rId4" cstate="print"/>
            <a:stretch>
              <a:fillRect/>
            </a:stretch>
          </a:blipFill>
        </p:spPr>
        <p:txBody>
          <a:bodyPr wrap="square" lIns="0" tIns="0" rIns="0" bIns="0" rtlCol="0"/>
          <a:lstStyle/>
          <a:p>
            <a:endParaRPr/>
          </a:p>
        </p:txBody>
      </p:sp>
      <p:sp>
        <p:nvSpPr>
          <p:cNvPr id="19" name="object 6"/>
          <p:cNvSpPr txBox="1">
            <a:spLocks noGrp="1"/>
          </p:cNvSpPr>
          <p:nvPr>
            <p:ph type="title"/>
          </p:nvPr>
        </p:nvSpPr>
        <p:spPr>
          <a:xfrm>
            <a:off x="3666546" y="472947"/>
            <a:ext cx="3820795" cy="711835"/>
          </a:xfrm>
          <a:prstGeom prst="rect">
            <a:avLst/>
          </a:prstGeom>
        </p:spPr>
        <p:txBody>
          <a:bodyPr vert="horz" wrap="square" lIns="0" tIns="0" rIns="0" bIns="0" rtlCol="0">
            <a:spAutoFit/>
          </a:bodyPr>
          <a:lstStyle/>
          <a:p>
            <a:pPr marL="12700">
              <a:lnSpc>
                <a:spcPct val="100000"/>
              </a:lnSpc>
            </a:pPr>
            <a:r>
              <a:rPr dirty="0"/>
              <a:t>Speaker’s</a:t>
            </a:r>
            <a:r>
              <a:rPr spc="-75" dirty="0"/>
              <a:t> </a:t>
            </a:r>
            <a:r>
              <a:rPr dirty="0"/>
              <a:t>Profile</a:t>
            </a:r>
          </a:p>
        </p:txBody>
      </p:sp>
      <p:sp>
        <p:nvSpPr>
          <p:cNvPr id="24" name="object 11"/>
          <p:cNvSpPr txBox="1"/>
          <p:nvPr/>
        </p:nvSpPr>
        <p:spPr>
          <a:xfrm>
            <a:off x="3573641" y="1707651"/>
            <a:ext cx="8476965" cy="615553"/>
          </a:xfrm>
          <a:prstGeom prst="rect">
            <a:avLst/>
          </a:prstGeom>
        </p:spPr>
        <p:style>
          <a:lnRef idx="1">
            <a:schemeClr val="dk1"/>
          </a:lnRef>
          <a:fillRef idx="2">
            <a:schemeClr val="dk1"/>
          </a:fillRef>
          <a:effectRef idx="1">
            <a:schemeClr val="dk1"/>
          </a:effectRef>
          <a:fontRef idx="minor">
            <a:schemeClr val="dk1"/>
          </a:fontRef>
        </p:style>
        <p:txBody>
          <a:bodyPr vert="horz" wrap="square" lIns="0" tIns="0" rIns="0" bIns="0" rtlCol="0">
            <a:spAutoFit/>
          </a:bodyPr>
          <a:lstStyle/>
          <a:p>
            <a:pPr marL="12700">
              <a:lnSpc>
                <a:spcPct val="100000"/>
              </a:lnSpc>
            </a:pPr>
            <a:r>
              <a:rPr sz="2000" b="1" dirty="0">
                <a:latin typeface="Arial"/>
                <a:cs typeface="Arial"/>
              </a:rPr>
              <a:t>Preeti</a:t>
            </a:r>
            <a:r>
              <a:rPr sz="2000" b="1" spc="-95" dirty="0">
                <a:latin typeface="Arial"/>
                <a:cs typeface="Arial"/>
              </a:rPr>
              <a:t> </a:t>
            </a:r>
            <a:r>
              <a:rPr sz="2000" b="1" dirty="0">
                <a:latin typeface="Arial"/>
                <a:cs typeface="Arial"/>
              </a:rPr>
              <a:t>Chandrashekhar</a:t>
            </a:r>
            <a:endParaRPr sz="2000" dirty="0">
              <a:latin typeface="Arial"/>
              <a:cs typeface="Arial"/>
            </a:endParaRPr>
          </a:p>
          <a:p>
            <a:pPr marL="12700">
              <a:lnSpc>
                <a:spcPct val="100000"/>
              </a:lnSpc>
            </a:pPr>
            <a:r>
              <a:rPr sz="2000" spc="-5" dirty="0">
                <a:latin typeface="Arial"/>
                <a:cs typeface="Arial"/>
              </a:rPr>
              <a:t>Wealth </a:t>
            </a:r>
            <a:r>
              <a:rPr sz="2000" dirty="0">
                <a:latin typeface="Arial"/>
                <a:cs typeface="Arial"/>
              </a:rPr>
              <a:t>Leader at Mercer Consulting</a:t>
            </a:r>
            <a:r>
              <a:rPr sz="2000" spc="-165" dirty="0">
                <a:latin typeface="Arial"/>
                <a:cs typeface="Arial"/>
              </a:rPr>
              <a:t> </a:t>
            </a:r>
            <a:r>
              <a:rPr sz="2000" dirty="0">
                <a:latin typeface="Arial"/>
                <a:cs typeface="Arial"/>
              </a:rPr>
              <a:t>India</a:t>
            </a:r>
          </a:p>
        </p:txBody>
      </p:sp>
      <p:sp>
        <p:nvSpPr>
          <p:cNvPr id="25" name="object 12"/>
          <p:cNvSpPr/>
          <p:nvPr/>
        </p:nvSpPr>
        <p:spPr>
          <a:xfrm>
            <a:off x="1343473" y="1024812"/>
            <a:ext cx="2323074" cy="2980252"/>
          </a:xfrm>
          <a:prstGeom prst="rect">
            <a:avLst/>
          </a:prstGeom>
          <a:blipFill>
            <a:blip r:embed="rId5" cstate="print"/>
            <a:stretch>
              <a:fillRect/>
            </a:stretch>
          </a:blipFill>
        </p:spPr>
        <p:txBody>
          <a:bodyPr wrap="square" lIns="0" tIns="0" rIns="0" bIns="0" rtlCol="0"/>
          <a:lstStyle/>
          <a:p>
            <a:endParaRPr/>
          </a:p>
        </p:txBody>
      </p:sp>
      <p:sp>
        <p:nvSpPr>
          <p:cNvPr id="26" name="object 13"/>
          <p:cNvSpPr txBox="1">
            <a:spLocks noGrp="1"/>
          </p:cNvSpPr>
          <p:nvPr>
            <p:ph type="ftr" sz="quarter" idx="5"/>
          </p:nvPr>
        </p:nvSpPr>
        <p:spPr>
          <a:xfrm>
            <a:off x="8887261" y="6552589"/>
            <a:ext cx="2192654" cy="278765"/>
          </a:xfrm>
          <a:prstGeom prst="rect">
            <a:avLst/>
          </a:prstGeom>
        </p:spPr>
        <p:txBody>
          <a:bodyPr vert="horz" wrap="square" lIns="0" tIns="0" rIns="0" bIns="0" rtlCol="0">
            <a:spAutoFit/>
          </a:bodyPr>
          <a:lstStyle/>
          <a:p>
            <a:pPr marL="12700">
              <a:lnSpc>
                <a:spcPts val="2065"/>
              </a:lnSpc>
            </a:pPr>
            <a:r>
              <a:rPr spc="-10" dirty="0">
                <a:hlinkClick r:id="rId2"/>
              </a:rPr>
              <a:t>www.actuariesindia.org</a:t>
            </a:r>
          </a:p>
        </p:txBody>
      </p:sp>
      <p:sp>
        <p:nvSpPr>
          <p:cNvPr id="39" name="object 4"/>
          <p:cNvSpPr txBox="1">
            <a:spLocks/>
          </p:cNvSpPr>
          <p:nvPr/>
        </p:nvSpPr>
        <p:spPr>
          <a:xfrm>
            <a:off x="1938225" y="115563"/>
            <a:ext cx="3322320" cy="397510"/>
          </a:xfrm>
          <a:prstGeom prst="rect">
            <a:avLst/>
          </a:prstGeom>
        </p:spPr>
        <p:txBody>
          <a:bodyPr vert="horz" wrap="square" lIns="0" tIns="0" rIns="0" bIns="0" rtlCol="0">
            <a:spAutoFit/>
          </a:bodyPr>
          <a:lstStyle>
            <a:lvl1pPr>
              <a:defRPr sz="3000" b="1" i="0">
                <a:solidFill>
                  <a:schemeClr val="bg1"/>
                </a:solidFill>
                <a:latin typeface="Times New Roman"/>
                <a:ea typeface="+mj-ea"/>
                <a:cs typeface="Times New Roman"/>
              </a:defRPr>
            </a:lvl1pPr>
          </a:lstStyle>
          <a:p>
            <a:pPr marL="12700"/>
            <a:r>
              <a:rPr lang="en-IN" sz="2500" kern="0" spc="-5" dirty="0" smtClean="0">
                <a:solidFill>
                  <a:srgbClr val="C00000"/>
                </a:solidFill>
                <a:latin typeface="Arial"/>
                <a:cs typeface="Arial"/>
              </a:rPr>
              <a:t>Moderator Profile</a:t>
            </a:r>
            <a:endParaRPr lang="en-IN" sz="2500" kern="0" dirty="0">
              <a:latin typeface="Arial"/>
              <a:cs typeface="Arial"/>
            </a:endParaRPr>
          </a:p>
        </p:txBody>
      </p:sp>
    </p:spTree>
    <p:extLst>
      <p:ext uri="{BB962C8B-B14F-4D97-AF65-F5344CB8AC3E}">
        <p14:creationId xmlns:p14="http://schemas.microsoft.com/office/powerpoint/2010/main" val="29237589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209800" y="463109"/>
            <a:ext cx="83058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dirty="0"/>
              <a:t>Conclusion</a:t>
            </a:r>
            <a:endParaRPr lang="en-US" altLang="en-US" kern="0" dirty="0">
              <a:solidFill>
                <a:schemeClr val="tx1"/>
              </a:solidFill>
            </a:endParaRPr>
          </a:p>
        </p:txBody>
      </p:sp>
      <p:sp>
        <p:nvSpPr>
          <p:cNvPr id="4" name="Rectangle 3"/>
          <p:cNvSpPr txBox="1">
            <a:spLocks noChangeArrowheads="1"/>
          </p:cNvSpPr>
          <p:nvPr/>
        </p:nvSpPr>
        <p:spPr>
          <a:xfrm>
            <a:off x="2209800" y="1524000"/>
            <a:ext cx="9166746" cy="47187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endParaRPr lang="en-IN" altLang="en-US" sz="280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5"/>
          <p:cNvSpPr/>
          <p:nvPr/>
        </p:nvSpPr>
        <p:spPr>
          <a:xfrm>
            <a:off x="0" y="1142984"/>
            <a:ext cx="1738282" cy="2862322"/>
          </a:xfrm>
          <a:prstGeom prst="rect">
            <a:avLst/>
          </a:prstGeom>
        </p:spPr>
        <p:txBody>
          <a:bodyPr wrap="square">
            <a:spAutoFit/>
          </a:bodyPr>
          <a:lstStyle/>
          <a:p>
            <a:pPr>
              <a:buFont typeface="Arial" pitchFamily="34" charset="0"/>
              <a:buChar char="•"/>
            </a:pPr>
            <a:r>
              <a:rPr lang="en-IN" altLang="en-US" sz="1500" b="1" i="1" kern="0" dirty="0">
                <a:solidFill>
                  <a:schemeClr val="bg1">
                    <a:lumMod val="65000"/>
                  </a:schemeClr>
                </a:solidFill>
              </a:rPr>
              <a:t>Interest Rate – Economic Aspects, </a:t>
            </a:r>
            <a:r>
              <a:rPr lang="en-IN" altLang="en-US" sz="1500" b="1" i="1" kern="0" dirty="0">
                <a:solidFill>
                  <a:schemeClr val="bg1">
                    <a:lumMod val="75000"/>
                  </a:schemeClr>
                </a:solidFill>
              </a:rPr>
              <a:t>Reality</a:t>
            </a:r>
          </a:p>
          <a:p>
            <a:pPr>
              <a:buFont typeface="Arial" pitchFamily="34" charset="0"/>
              <a:buChar char="•"/>
            </a:pPr>
            <a:r>
              <a:rPr lang="en-IN" altLang="en-US" sz="1500" b="1" i="1" kern="0" dirty="0">
                <a:solidFill>
                  <a:schemeClr val="bg1">
                    <a:lumMod val="75000"/>
                  </a:schemeClr>
                </a:solidFill>
              </a:rPr>
              <a:t>Interest Rate – Impact on Actuarial Assumptions</a:t>
            </a:r>
          </a:p>
          <a:p>
            <a:pPr>
              <a:buFont typeface="Arial" pitchFamily="34" charset="0"/>
              <a:buChar char="•"/>
            </a:pPr>
            <a:r>
              <a:rPr lang="en-IN" altLang="en-US" sz="1500" b="1" i="1" kern="0" dirty="0">
                <a:solidFill>
                  <a:schemeClr val="bg1">
                    <a:lumMod val="75000"/>
                  </a:schemeClr>
                </a:solidFill>
              </a:rPr>
              <a:t>Overall impact – </a:t>
            </a:r>
            <a:r>
              <a:rPr lang="en-IN" altLang="en-US" sz="1500" b="1" i="1" kern="0" dirty="0">
                <a:solidFill>
                  <a:schemeClr val="bg1">
                    <a:lumMod val="65000"/>
                  </a:schemeClr>
                </a:solidFill>
              </a:rPr>
              <a:t>Integrated view</a:t>
            </a:r>
          </a:p>
          <a:p>
            <a:pPr>
              <a:buFont typeface="Arial" pitchFamily="34" charset="0"/>
              <a:buChar char="•"/>
            </a:pPr>
            <a:r>
              <a:rPr lang="en-IN" altLang="en-US" sz="1500" b="1" i="1" kern="0" dirty="0">
                <a:solidFill>
                  <a:schemeClr val="bg1">
                    <a:lumMod val="65000"/>
                  </a:schemeClr>
                </a:solidFill>
              </a:rPr>
              <a:t>Forecasting method</a:t>
            </a:r>
          </a:p>
          <a:p>
            <a:pPr>
              <a:buFont typeface="Arial" pitchFamily="34" charset="0"/>
              <a:buChar char="•"/>
            </a:pPr>
            <a:r>
              <a:rPr lang="en-IN" altLang="en-US" sz="1500" b="1" i="1" kern="0" dirty="0">
                <a:solidFill>
                  <a:schemeClr val="bg1"/>
                </a:solidFill>
              </a:rPr>
              <a:t>Conclusion </a:t>
            </a:r>
            <a:endParaRPr lang="en-US" altLang="en-US" sz="1500" b="1" i="1" kern="0" dirty="0">
              <a:solidFill>
                <a:schemeClr val="bg1"/>
              </a:solidFill>
            </a:endParaRPr>
          </a:p>
        </p:txBody>
      </p:sp>
      <p:sp>
        <p:nvSpPr>
          <p:cNvPr id="7" name="TextBox 6">
            <a:extLst>
              <a:ext uri="{FF2B5EF4-FFF2-40B4-BE49-F238E27FC236}">
                <a16:creationId xmlns="" xmlns:a16="http://schemas.microsoft.com/office/drawing/2014/main" id="{C13E2827-444E-DC41-BD2B-6D5A0D64D252}"/>
              </a:ext>
            </a:extLst>
          </p:cNvPr>
          <p:cNvSpPr txBox="1"/>
          <p:nvPr/>
        </p:nvSpPr>
        <p:spPr>
          <a:xfrm>
            <a:off x="2209800" y="2517379"/>
            <a:ext cx="9505056" cy="1200329"/>
          </a:xfrm>
          <a:prstGeom prst="rect">
            <a:avLst/>
          </a:prstGeom>
          <a:noFill/>
        </p:spPr>
        <p:txBody>
          <a:bodyPr wrap="square" rtlCol="0">
            <a:spAutoFit/>
          </a:bodyPr>
          <a:lstStyle/>
          <a:p>
            <a:pPr algn="just"/>
            <a:r>
              <a:rPr lang="en-IN" sz="2400" dirty="0"/>
              <a:t>Actuarial assumptions should be mutually compatible if they reflect the economic relationships between factors such as inflation, rates of salary increase, the return on plan assets and discount rates</a:t>
            </a:r>
            <a:endParaRPr lang="en-US" sz="2400" dirty="0"/>
          </a:p>
        </p:txBody>
      </p:sp>
    </p:spTree>
    <p:extLst>
      <p:ext uri="{BB962C8B-B14F-4D97-AF65-F5344CB8AC3E}">
        <p14:creationId xmlns:p14="http://schemas.microsoft.com/office/powerpoint/2010/main" val="37920493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209800" y="463109"/>
            <a:ext cx="83058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dirty="0"/>
              <a:t>Questions</a:t>
            </a:r>
            <a:endParaRPr lang="en-US" altLang="en-US" kern="0" dirty="0">
              <a:solidFill>
                <a:schemeClr val="tx1"/>
              </a:solidFill>
            </a:endParaRPr>
          </a:p>
        </p:txBody>
      </p:sp>
      <p:sp>
        <p:nvSpPr>
          <p:cNvPr id="4" name="Rectangle 3"/>
          <p:cNvSpPr txBox="1">
            <a:spLocks noChangeArrowheads="1"/>
          </p:cNvSpPr>
          <p:nvPr/>
        </p:nvSpPr>
        <p:spPr>
          <a:xfrm>
            <a:off x="2209800" y="1524000"/>
            <a:ext cx="9166746" cy="47187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eaLnBrk="1" hangingPunct="1"/>
            <a:endParaRPr lang="en-IN" altLang="en-US" sz="280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Rectangle 6"/>
          <p:cNvSpPr/>
          <p:nvPr/>
        </p:nvSpPr>
        <p:spPr>
          <a:xfrm>
            <a:off x="3048000" y="2782669"/>
            <a:ext cx="6096000" cy="461665"/>
          </a:xfrm>
          <a:prstGeom prst="rect">
            <a:avLst/>
          </a:prstGeom>
        </p:spPr>
        <p:txBody>
          <a:bodyPr>
            <a:spAutoFit/>
          </a:bodyPr>
          <a:lstStyle/>
          <a:p>
            <a:pPr algn="ctr"/>
            <a:r>
              <a:rPr lang="en-IN" altLang="en-US" sz="2400" dirty="0"/>
              <a:t>THANK YOU</a:t>
            </a:r>
            <a:endParaRPr lang="en-IN" altLang="en-US" dirty="0"/>
          </a:p>
        </p:txBody>
      </p:sp>
    </p:spTree>
    <p:extLst>
      <p:ext uri="{BB962C8B-B14F-4D97-AF65-F5344CB8AC3E}">
        <p14:creationId xmlns:p14="http://schemas.microsoft.com/office/powerpoint/2010/main" val="37920493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294624"/>
            <a:ext cx="901583" cy="908228"/>
          </a:xfrm>
          <a:prstGeom prst="rect">
            <a:avLst/>
          </a:prstGeom>
          <a:blipFill dpi="0" rotWithShape="1">
            <a:blip r:embed="rId5"/>
            <a:srcRect/>
            <a:stretch>
              <a:fillRect/>
            </a:stretch>
          </a:blipFill>
        </p:spPr>
      </p:pic>
      <p:graphicFrame>
        <p:nvGraphicFramePr>
          <p:cNvPr id="2" name="Table 1"/>
          <p:cNvGraphicFramePr>
            <a:graphicFrameLocks noGrp="1"/>
          </p:cNvGraphicFramePr>
          <p:nvPr>
            <p:extLst>
              <p:ext uri="{D42A27DB-BD31-4B8C-83A1-F6EECF244321}">
                <p14:modId xmlns:p14="http://schemas.microsoft.com/office/powerpoint/2010/main" val="166731802"/>
              </p:ext>
            </p:extLst>
          </p:nvPr>
        </p:nvGraphicFramePr>
        <p:xfrm>
          <a:off x="1828800" y="1447800"/>
          <a:ext cx="10134601" cy="3925417"/>
        </p:xfrm>
        <a:graphic>
          <a:graphicData uri="http://schemas.openxmlformats.org/drawingml/2006/table">
            <a:tbl>
              <a:tblPr firstRow="1" firstCol="1" bandRow="1">
                <a:tableStyleId>{21E4AEA4-8DFA-4A89-87EB-49C32662AFE0}</a:tableStyleId>
              </a:tblPr>
              <a:tblGrid>
                <a:gridCol w="757727"/>
                <a:gridCol w="4733609"/>
                <a:gridCol w="1928076"/>
                <a:gridCol w="2715189"/>
              </a:tblGrid>
              <a:tr h="372449">
                <a:tc>
                  <a:txBody>
                    <a:bodyPr/>
                    <a:lstStyle/>
                    <a:p>
                      <a:pPr algn="ctr">
                        <a:spcAft>
                          <a:spcPts val="0"/>
                        </a:spcAft>
                      </a:pPr>
                      <a:r>
                        <a:rPr lang="en-IN" sz="1600" dirty="0" err="1">
                          <a:effectLst/>
                        </a:rPr>
                        <a:t>S.No</a:t>
                      </a:r>
                      <a:endParaRPr lang="en-IN" sz="1600" dirty="0">
                        <a:effectLst/>
                        <a:latin typeface="Calibri" panose="020F0502020204030204" pitchFamily="34" charset="0"/>
                        <a:ea typeface="Calibri" panose="020F0502020204030204" pitchFamily="34" charset="0"/>
                      </a:endParaRPr>
                    </a:p>
                  </a:txBody>
                  <a:tcPr marL="51435" marR="51435" marT="0" marB="0" anchor="ctr"/>
                </a:tc>
                <a:tc>
                  <a:txBody>
                    <a:bodyPr/>
                    <a:lstStyle/>
                    <a:p>
                      <a:pPr>
                        <a:spcAft>
                          <a:spcPts val="0"/>
                        </a:spcAft>
                      </a:pPr>
                      <a:r>
                        <a:rPr lang="en-IN" sz="1600" dirty="0">
                          <a:effectLst/>
                        </a:rPr>
                        <a:t>Webinar</a:t>
                      </a:r>
                      <a:endParaRPr lang="en-IN" sz="1600" dirty="0">
                        <a:effectLst/>
                        <a:latin typeface="Calibri" panose="020F0502020204030204" pitchFamily="34" charset="0"/>
                        <a:ea typeface="Calibri" panose="020F0502020204030204" pitchFamily="34" charset="0"/>
                      </a:endParaRPr>
                    </a:p>
                  </a:txBody>
                  <a:tcPr marL="51435" marR="51435" marT="0" marB="0" anchor="ctr"/>
                </a:tc>
                <a:tc>
                  <a:txBody>
                    <a:bodyPr/>
                    <a:lstStyle/>
                    <a:p>
                      <a:pPr>
                        <a:spcAft>
                          <a:spcPts val="0"/>
                        </a:spcAft>
                      </a:pPr>
                      <a:r>
                        <a:rPr lang="en-IN" sz="1600" dirty="0">
                          <a:effectLst/>
                        </a:rPr>
                        <a:t>Date</a:t>
                      </a:r>
                      <a:endParaRPr lang="en-IN" sz="1600" dirty="0">
                        <a:effectLst/>
                        <a:latin typeface="Calibri" panose="020F0502020204030204" pitchFamily="34" charset="0"/>
                        <a:ea typeface="Calibri" panose="020F0502020204030204" pitchFamily="34" charset="0"/>
                      </a:endParaRPr>
                    </a:p>
                  </a:txBody>
                  <a:tcPr marL="51435" marR="51435" marT="0" marB="0" anchor="ctr"/>
                </a:tc>
                <a:tc>
                  <a:txBody>
                    <a:bodyPr/>
                    <a:lstStyle/>
                    <a:p>
                      <a:pPr>
                        <a:spcAft>
                          <a:spcPts val="0"/>
                        </a:spcAft>
                      </a:pPr>
                      <a:r>
                        <a:rPr lang="en-IN" sz="1600" dirty="0">
                          <a:effectLst/>
                        </a:rPr>
                        <a:t>CPD</a:t>
                      </a:r>
                      <a:endParaRPr lang="en-IN" sz="1600" dirty="0">
                        <a:effectLst/>
                        <a:latin typeface="Calibri" panose="020F0502020204030204" pitchFamily="34" charset="0"/>
                        <a:ea typeface="Calibri" panose="020F0502020204030204" pitchFamily="34" charset="0"/>
                      </a:endParaRPr>
                    </a:p>
                  </a:txBody>
                  <a:tcPr marL="51435" marR="51435" marT="0" marB="0" anchor="ctr"/>
                </a:tc>
              </a:tr>
              <a:tr h="1065891">
                <a:tc>
                  <a:txBody>
                    <a:bodyPr/>
                    <a:lstStyle/>
                    <a:p>
                      <a:pPr algn="ctr">
                        <a:spcAft>
                          <a:spcPts val="0"/>
                        </a:spcAft>
                      </a:pPr>
                      <a:r>
                        <a:rPr lang="en-IN" sz="1600" dirty="0" smtClean="0">
                          <a:effectLst/>
                          <a:latin typeface="+mn-lt"/>
                          <a:ea typeface="+mn-ea"/>
                        </a:rPr>
                        <a:t>1</a:t>
                      </a:r>
                      <a:endParaRPr lang="en-IN" sz="1600" dirty="0">
                        <a:effectLst/>
                        <a:latin typeface="Calibri" panose="020F0502020204030204" pitchFamily="34" charset="0"/>
                        <a:ea typeface="Calibri" panose="020F0502020204030204" pitchFamily="34" charset="0"/>
                      </a:endParaRPr>
                    </a:p>
                  </a:txBody>
                  <a:tcPr marL="51435" marR="51435" marT="0" marB="0" anchor="ctr"/>
                </a:tc>
                <a:tc>
                  <a:txBody>
                    <a:bodyPr/>
                    <a:lstStyle/>
                    <a:p>
                      <a:pPr>
                        <a:spcAft>
                          <a:spcPts val="0"/>
                        </a:spcAft>
                      </a:pPr>
                      <a:r>
                        <a:rPr lang="en-IN" sz="1600" dirty="0">
                          <a:effectLst/>
                        </a:rPr>
                        <a:t>Tech Talk</a:t>
                      </a:r>
                      <a:endParaRPr lang="en-IN" sz="1600" dirty="0">
                        <a:effectLst/>
                        <a:latin typeface="Calibri" panose="020F0502020204030204" pitchFamily="34" charset="0"/>
                        <a:ea typeface="Calibri" panose="020F0502020204030204" pitchFamily="34" charset="0"/>
                      </a:endParaRPr>
                    </a:p>
                  </a:txBody>
                  <a:tcPr marL="51435" marR="51435" marT="0" marB="0" anchor="ctr"/>
                </a:tc>
                <a:tc>
                  <a:txBody>
                    <a:bodyPr/>
                    <a:lstStyle/>
                    <a:p>
                      <a:pPr>
                        <a:spcAft>
                          <a:spcPts val="0"/>
                        </a:spcAft>
                      </a:pPr>
                      <a:r>
                        <a:rPr lang="en-IN" sz="1600">
                          <a:effectLst/>
                        </a:rPr>
                        <a:t>12 September, 2020</a:t>
                      </a:r>
                      <a:endParaRPr lang="en-IN" sz="1600">
                        <a:effectLst/>
                        <a:latin typeface="Calibri" panose="020F0502020204030204" pitchFamily="34" charset="0"/>
                        <a:ea typeface="Calibri" panose="020F0502020204030204" pitchFamily="34" charset="0"/>
                      </a:endParaRPr>
                    </a:p>
                  </a:txBody>
                  <a:tcPr marL="51435" marR="51435" marT="0" marB="0" anchor="ctr"/>
                </a:tc>
                <a:tc>
                  <a:txBody>
                    <a:bodyPr/>
                    <a:lstStyle/>
                    <a:p>
                      <a:pPr>
                        <a:spcAft>
                          <a:spcPts val="0"/>
                        </a:spcAft>
                      </a:pPr>
                      <a:r>
                        <a:rPr lang="en-IN" sz="1600" dirty="0">
                          <a:effectLst/>
                        </a:rPr>
                        <a:t>No CPD</a:t>
                      </a:r>
                      <a:endParaRPr lang="en-IN" sz="1600" dirty="0">
                        <a:effectLst/>
                        <a:latin typeface="Calibri" panose="020F0502020204030204" pitchFamily="34" charset="0"/>
                        <a:ea typeface="Calibri" panose="020F0502020204030204" pitchFamily="34" charset="0"/>
                      </a:endParaRPr>
                    </a:p>
                  </a:txBody>
                  <a:tcPr marL="51435" marR="51435" marT="0" marB="0" anchor="ctr"/>
                </a:tc>
              </a:tr>
              <a:tr h="1065891">
                <a:tc>
                  <a:txBody>
                    <a:bodyPr/>
                    <a:lstStyle/>
                    <a:p>
                      <a:pPr algn="ctr">
                        <a:spcAft>
                          <a:spcPts val="0"/>
                        </a:spcAft>
                      </a:pPr>
                      <a:r>
                        <a:rPr lang="en-IN" sz="1600" dirty="0" smtClean="0">
                          <a:effectLst/>
                          <a:latin typeface="+mn-lt"/>
                          <a:ea typeface="+mn-ea"/>
                        </a:rPr>
                        <a:t>2</a:t>
                      </a:r>
                      <a:endParaRPr lang="en-IN" sz="1600" dirty="0">
                        <a:effectLst/>
                        <a:latin typeface="Calibri" panose="020F0502020204030204" pitchFamily="34" charset="0"/>
                        <a:ea typeface="Calibri" panose="020F0502020204030204" pitchFamily="34" charset="0"/>
                      </a:endParaRPr>
                    </a:p>
                  </a:txBody>
                  <a:tcPr marL="51435" marR="51435" marT="0" marB="0" anchor="ctr"/>
                </a:tc>
                <a:tc>
                  <a:txBody>
                    <a:bodyPr/>
                    <a:lstStyle/>
                    <a:p>
                      <a:pPr>
                        <a:spcAft>
                          <a:spcPts val="0"/>
                        </a:spcAft>
                      </a:pPr>
                      <a:r>
                        <a:rPr lang="en-IN" sz="1600" dirty="0">
                          <a:effectLst/>
                        </a:rPr>
                        <a:t>3rd Webinar on Health Care Insurance</a:t>
                      </a:r>
                      <a:endParaRPr lang="en-IN" sz="1600" dirty="0">
                        <a:effectLst/>
                        <a:latin typeface="Calibri" panose="020F0502020204030204" pitchFamily="34" charset="0"/>
                        <a:ea typeface="Calibri" panose="020F0502020204030204" pitchFamily="34" charset="0"/>
                      </a:endParaRPr>
                    </a:p>
                  </a:txBody>
                  <a:tcPr marL="51435" marR="51435" marT="0" marB="0" anchor="ctr"/>
                </a:tc>
                <a:tc>
                  <a:txBody>
                    <a:bodyPr/>
                    <a:lstStyle/>
                    <a:p>
                      <a:pPr>
                        <a:spcAft>
                          <a:spcPts val="0"/>
                        </a:spcAft>
                      </a:pPr>
                      <a:r>
                        <a:rPr lang="en-IN" sz="1600" dirty="0">
                          <a:effectLst/>
                        </a:rPr>
                        <a:t>23 September, 2020</a:t>
                      </a:r>
                      <a:endParaRPr lang="en-IN" sz="1600" dirty="0">
                        <a:effectLst/>
                        <a:latin typeface="Calibri" panose="020F0502020204030204" pitchFamily="34" charset="0"/>
                        <a:ea typeface="Calibri" panose="020F0502020204030204" pitchFamily="34" charset="0"/>
                      </a:endParaRPr>
                    </a:p>
                  </a:txBody>
                  <a:tcPr marL="51435" marR="51435" marT="0" marB="0" anchor="ctr"/>
                </a:tc>
                <a:tc>
                  <a:txBody>
                    <a:bodyPr/>
                    <a:lstStyle/>
                    <a:p>
                      <a:pPr>
                        <a:spcAft>
                          <a:spcPts val="0"/>
                        </a:spcAft>
                      </a:pPr>
                      <a:r>
                        <a:rPr lang="en-IN" sz="1600" dirty="0">
                          <a:effectLst/>
                        </a:rPr>
                        <a:t>1.5 hrs in Health Care Insurance </a:t>
                      </a:r>
                      <a:endParaRPr lang="en-IN" sz="1600" dirty="0">
                        <a:effectLst/>
                        <a:latin typeface="Calibri" panose="020F0502020204030204" pitchFamily="34" charset="0"/>
                        <a:ea typeface="Calibri" panose="020F0502020204030204" pitchFamily="34" charset="0"/>
                      </a:endParaRPr>
                    </a:p>
                  </a:txBody>
                  <a:tcPr marL="51435" marR="51435" marT="0" marB="0" anchor="ctr"/>
                </a:tc>
              </a:tr>
              <a:tr h="710593">
                <a:tc>
                  <a:txBody>
                    <a:bodyPr/>
                    <a:lstStyle/>
                    <a:p>
                      <a:pPr algn="ctr">
                        <a:spcAft>
                          <a:spcPts val="0"/>
                        </a:spcAft>
                      </a:pPr>
                      <a:r>
                        <a:rPr lang="en-IN" sz="1600" dirty="0" smtClean="0">
                          <a:effectLst/>
                          <a:latin typeface="+mn-lt"/>
                          <a:ea typeface="+mn-ea"/>
                        </a:rPr>
                        <a:t>3</a:t>
                      </a:r>
                      <a:endParaRPr lang="en-IN" sz="1600" dirty="0">
                        <a:effectLst/>
                        <a:latin typeface="Calibri" panose="020F0502020204030204" pitchFamily="34" charset="0"/>
                        <a:ea typeface="Calibri" panose="020F0502020204030204" pitchFamily="34" charset="0"/>
                      </a:endParaRPr>
                    </a:p>
                  </a:txBody>
                  <a:tcPr marL="51435" marR="51435" marT="0" marB="0" anchor="ctr"/>
                </a:tc>
                <a:tc>
                  <a:txBody>
                    <a:bodyPr/>
                    <a:lstStyle/>
                    <a:p>
                      <a:pPr>
                        <a:spcAft>
                          <a:spcPts val="0"/>
                        </a:spcAft>
                      </a:pPr>
                      <a:r>
                        <a:rPr lang="en-IN" sz="1600">
                          <a:effectLst/>
                        </a:rPr>
                        <a:t>6th Webinar on Data Science &amp; Analytics</a:t>
                      </a:r>
                      <a:endParaRPr lang="en-IN" sz="1600">
                        <a:effectLst/>
                        <a:latin typeface="Calibri" panose="020F0502020204030204" pitchFamily="34" charset="0"/>
                        <a:ea typeface="Calibri" panose="020F0502020204030204" pitchFamily="34" charset="0"/>
                      </a:endParaRPr>
                    </a:p>
                  </a:txBody>
                  <a:tcPr marL="51435" marR="51435" marT="0" marB="0" anchor="ctr"/>
                </a:tc>
                <a:tc>
                  <a:txBody>
                    <a:bodyPr/>
                    <a:lstStyle/>
                    <a:p>
                      <a:pPr>
                        <a:spcAft>
                          <a:spcPts val="0"/>
                        </a:spcAft>
                      </a:pPr>
                      <a:r>
                        <a:rPr lang="en-IN" sz="1600">
                          <a:effectLst/>
                        </a:rPr>
                        <a:t>3 October, 2020</a:t>
                      </a:r>
                      <a:endParaRPr lang="en-IN" sz="1600">
                        <a:effectLst/>
                        <a:latin typeface="Calibri" panose="020F0502020204030204" pitchFamily="34" charset="0"/>
                        <a:ea typeface="Calibri" panose="020F0502020204030204" pitchFamily="34" charset="0"/>
                      </a:endParaRPr>
                    </a:p>
                  </a:txBody>
                  <a:tcPr marL="51435" marR="51435" marT="0" marB="0" anchor="ctr"/>
                </a:tc>
                <a:tc>
                  <a:txBody>
                    <a:bodyPr/>
                    <a:lstStyle/>
                    <a:p>
                      <a:pPr>
                        <a:spcAft>
                          <a:spcPts val="0"/>
                        </a:spcAft>
                      </a:pPr>
                      <a:r>
                        <a:rPr lang="en-IN" sz="1600" dirty="0">
                          <a:effectLst/>
                        </a:rPr>
                        <a:t>1.5 hrs in Any Area of practice</a:t>
                      </a:r>
                      <a:endParaRPr lang="en-IN" sz="1600" dirty="0">
                        <a:effectLst/>
                        <a:latin typeface="Calibri" panose="020F0502020204030204" pitchFamily="34" charset="0"/>
                        <a:ea typeface="Calibri" panose="020F0502020204030204" pitchFamily="34" charset="0"/>
                      </a:endParaRPr>
                    </a:p>
                  </a:txBody>
                  <a:tcPr marL="51435" marR="51435" marT="0" marB="0" anchor="ctr"/>
                </a:tc>
              </a:tr>
              <a:tr h="710593">
                <a:tc>
                  <a:txBody>
                    <a:bodyPr/>
                    <a:lstStyle/>
                    <a:p>
                      <a:pPr algn="ctr">
                        <a:spcAft>
                          <a:spcPts val="0"/>
                        </a:spcAft>
                      </a:pPr>
                      <a:r>
                        <a:rPr lang="en-IN" sz="1600" dirty="0" smtClean="0">
                          <a:effectLst/>
                          <a:latin typeface="+mn-lt"/>
                          <a:ea typeface="+mn-ea"/>
                        </a:rPr>
                        <a:t>4</a:t>
                      </a:r>
                      <a:endParaRPr lang="en-IN" sz="1600" dirty="0">
                        <a:effectLst/>
                        <a:latin typeface="Calibri" panose="020F0502020204030204" pitchFamily="34" charset="0"/>
                        <a:ea typeface="Calibri" panose="020F0502020204030204" pitchFamily="34" charset="0"/>
                      </a:endParaRPr>
                    </a:p>
                  </a:txBody>
                  <a:tcPr marL="51435" marR="51435" marT="0" marB="0" anchor="ctr"/>
                </a:tc>
                <a:tc>
                  <a:txBody>
                    <a:bodyPr/>
                    <a:lstStyle/>
                    <a:p>
                      <a:pPr>
                        <a:spcAft>
                          <a:spcPts val="0"/>
                        </a:spcAft>
                      </a:pPr>
                      <a:r>
                        <a:rPr lang="en-IN" sz="1600">
                          <a:effectLst/>
                        </a:rPr>
                        <a:t>Tech Talk</a:t>
                      </a:r>
                      <a:endParaRPr lang="en-IN" sz="1600">
                        <a:effectLst/>
                        <a:latin typeface="Calibri" panose="020F0502020204030204" pitchFamily="34" charset="0"/>
                        <a:ea typeface="Calibri" panose="020F0502020204030204" pitchFamily="34" charset="0"/>
                      </a:endParaRPr>
                    </a:p>
                  </a:txBody>
                  <a:tcPr marL="51435" marR="51435" marT="0" marB="0" anchor="ctr"/>
                </a:tc>
                <a:tc>
                  <a:txBody>
                    <a:bodyPr/>
                    <a:lstStyle/>
                    <a:p>
                      <a:pPr>
                        <a:spcAft>
                          <a:spcPts val="0"/>
                        </a:spcAft>
                      </a:pPr>
                      <a:r>
                        <a:rPr lang="en-IN" sz="1600">
                          <a:effectLst/>
                        </a:rPr>
                        <a:t>10 October, 2020</a:t>
                      </a:r>
                      <a:endParaRPr lang="en-IN" sz="1600">
                        <a:effectLst/>
                        <a:latin typeface="Calibri" panose="020F0502020204030204" pitchFamily="34" charset="0"/>
                        <a:ea typeface="Calibri" panose="020F0502020204030204" pitchFamily="34" charset="0"/>
                      </a:endParaRPr>
                    </a:p>
                  </a:txBody>
                  <a:tcPr marL="51435" marR="51435" marT="0" marB="0" anchor="ctr"/>
                </a:tc>
                <a:tc>
                  <a:txBody>
                    <a:bodyPr/>
                    <a:lstStyle/>
                    <a:p>
                      <a:pPr>
                        <a:spcAft>
                          <a:spcPts val="0"/>
                        </a:spcAft>
                      </a:pPr>
                      <a:r>
                        <a:rPr lang="en-IN" sz="1600" dirty="0">
                          <a:effectLst/>
                        </a:rPr>
                        <a:t>No CPD</a:t>
                      </a:r>
                      <a:endParaRPr lang="en-IN" sz="1600" dirty="0">
                        <a:effectLst/>
                        <a:latin typeface="Calibri" panose="020F0502020204030204" pitchFamily="34" charset="0"/>
                        <a:ea typeface="Calibri" panose="020F0502020204030204" pitchFamily="34" charset="0"/>
                      </a:endParaRPr>
                    </a:p>
                  </a:txBody>
                  <a:tcPr marL="51435" marR="51435" marT="0" marB="0" anchor="ctr"/>
                </a:tc>
              </a:tr>
            </a:tbl>
          </a:graphicData>
        </a:graphic>
      </p:graphicFrame>
      <p:sp>
        <p:nvSpPr>
          <p:cNvPr id="5" name="Rectangle 2"/>
          <p:cNvSpPr txBox="1">
            <a:spLocks noChangeArrowheads="1"/>
          </p:cNvSpPr>
          <p:nvPr/>
        </p:nvSpPr>
        <p:spPr>
          <a:xfrm>
            <a:off x="1990440" y="294624"/>
            <a:ext cx="4869266" cy="586979"/>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b="1" dirty="0">
                <a:solidFill>
                  <a:srgbClr val="C00000"/>
                </a:solidFill>
              </a:rPr>
              <a:t>Upcoming Webinars</a:t>
            </a:r>
            <a:endParaRPr lang="en-US" altLang="en-US" sz="3200" b="1" kern="0" dirty="0">
              <a:solidFill>
                <a:srgbClr val="C00000"/>
              </a:solidFill>
            </a:endParaRPr>
          </a:p>
        </p:txBody>
      </p:sp>
    </p:spTree>
    <p:extLst>
      <p:ext uri="{BB962C8B-B14F-4D97-AF65-F5344CB8AC3E}">
        <p14:creationId xmlns:p14="http://schemas.microsoft.com/office/powerpoint/2010/main" val="23124962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2" cstate="print"/>
            <a:stretch>
              <a:fillRect/>
            </a:stretch>
          </a:blipFill>
        </p:spPr>
        <p:txBody>
          <a:bodyPr wrap="square" lIns="0" tIns="0" rIns="0" bIns="0" rtlCol="0"/>
          <a:lstStyle/>
          <a:p>
            <a:endParaRPr>
              <a:solidFill>
                <a:prstClr val="black"/>
              </a:solidFill>
            </a:endParaRPr>
          </a:p>
        </p:txBody>
      </p:sp>
      <p:sp>
        <p:nvSpPr>
          <p:cNvPr id="3" name="object 3"/>
          <p:cNvSpPr/>
          <p:nvPr/>
        </p:nvSpPr>
        <p:spPr>
          <a:xfrm>
            <a:off x="10792970" y="37338"/>
            <a:ext cx="1085087" cy="1094231"/>
          </a:xfrm>
          <a:prstGeom prst="rect">
            <a:avLst/>
          </a:prstGeom>
          <a:blipFill>
            <a:blip r:embed="rId3" cstate="print"/>
            <a:stretch>
              <a:fillRect/>
            </a:stretch>
          </a:blipFill>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2286000" y="343461"/>
            <a:ext cx="4416424" cy="384721"/>
          </a:xfrm>
          <a:prstGeom prst="rect">
            <a:avLst/>
          </a:prstGeom>
        </p:spPr>
        <p:txBody>
          <a:bodyPr vert="horz" wrap="square" lIns="0" tIns="0" rIns="0" bIns="0" rtlCol="0">
            <a:spAutoFit/>
          </a:bodyPr>
          <a:lstStyle/>
          <a:p>
            <a:pPr marL="12700"/>
            <a:r>
              <a:rPr sz="2500" dirty="0" err="1" smtClean="0">
                <a:solidFill>
                  <a:srgbClr val="C00000"/>
                </a:solidFill>
                <a:latin typeface="Arial"/>
                <a:cs typeface="Arial"/>
              </a:rPr>
              <a:t>Programme</a:t>
            </a:r>
            <a:r>
              <a:rPr lang="en-IN" sz="2500" dirty="0" smtClean="0">
                <a:solidFill>
                  <a:srgbClr val="C00000"/>
                </a:solidFill>
                <a:latin typeface="Arial"/>
                <a:cs typeface="Arial"/>
              </a:rPr>
              <a:t> Schedule</a:t>
            </a:r>
            <a:endParaRPr sz="2500" dirty="0">
              <a:latin typeface="Arial"/>
              <a:cs typeface="Arial"/>
            </a:endParaRPr>
          </a:p>
        </p:txBody>
      </p:sp>
      <p:sp>
        <p:nvSpPr>
          <p:cNvPr id="5" name="object 5"/>
          <p:cNvSpPr txBox="1"/>
          <p:nvPr/>
        </p:nvSpPr>
        <p:spPr>
          <a:xfrm>
            <a:off x="9296400" y="6581001"/>
            <a:ext cx="3352800" cy="276999"/>
          </a:xfrm>
          <a:prstGeom prst="rect">
            <a:avLst/>
          </a:prstGeom>
        </p:spPr>
        <p:txBody>
          <a:bodyPr vert="horz" wrap="square" lIns="0" tIns="0" rIns="0" bIns="0" rtlCol="0">
            <a:spAutoFit/>
          </a:bodyPr>
          <a:lstStyle/>
          <a:p>
            <a:pPr marL="12700"/>
            <a:r>
              <a:rPr lang="en-IN" spc="-15" dirty="0" smtClean="0">
                <a:solidFill>
                  <a:prstClr val="black"/>
                </a:solidFill>
                <a:latin typeface="Times New Roman"/>
                <a:cs typeface="Times New Roman"/>
              </a:rPr>
              <a:t>www.actuariesindia.</a:t>
            </a:r>
            <a:r>
              <a:rPr spc="10" dirty="0" smtClean="0">
                <a:solidFill>
                  <a:prstClr val="black"/>
                </a:solidFill>
                <a:latin typeface="Times New Roman"/>
                <a:cs typeface="Times New Roman"/>
              </a:rPr>
              <a:t>o</a:t>
            </a:r>
            <a:r>
              <a:rPr spc="-25" dirty="0" smtClean="0">
                <a:solidFill>
                  <a:prstClr val="black"/>
                </a:solidFill>
                <a:latin typeface="Times New Roman"/>
                <a:cs typeface="Times New Roman"/>
              </a:rPr>
              <a:t>r</a:t>
            </a:r>
            <a:r>
              <a:rPr dirty="0" smtClean="0">
                <a:solidFill>
                  <a:prstClr val="black"/>
                </a:solidFill>
                <a:latin typeface="Times New Roman"/>
                <a:cs typeface="Times New Roman"/>
              </a:rPr>
              <a:t>g</a:t>
            </a:r>
            <a:endParaRPr dirty="0">
              <a:solidFill>
                <a:prstClr val="black"/>
              </a:solidFill>
              <a:latin typeface="Times New Roman"/>
              <a:cs typeface="Times New Roman"/>
            </a:endParaRPr>
          </a:p>
        </p:txBody>
      </p:sp>
      <p:graphicFrame>
        <p:nvGraphicFramePr>
          <p:cNvPr id="8" name="object 5"/>
          <p:cNvGraphicFramePr>
            <a:graphicFrameLocks noGrp="1"/>
          </p:cNvGraphicFramePr>
          <p:nvPr>
            <p:extLst>
              <p:ext uri="{D42A27DB-BD31-4B8C-83A1-F6EECF244321}">
                <p14:modId xmlns:p14="http://schemas.microsoft.com/office/powerpoint/2010/main" val="1835595766"/>
              </p:ext>
            </p:extLst>
          </p:nvPr>
        </p:nvGraphicFramePr>
        <p:xfrm>
          <a:off x="1775520" y="1326113"/>
          <a:ext cx="10297143" cy="5117078"/>
        </p:xfrm>
        <a:graphic>
          <a:graphicData uri="http://schemas.openxmlformats.org/drawingml/2006/table">
            <a:tbl>
              <a:tblPr firstRow="1" bandRow="1">
                <a:tableStyleId>{35758FB7-9AC5-4552-8A53-C91805E547FA}</a:tableStyleId>
              </a:tblPr>
              <a:tblGrid>
                <a:gridCol w="519009"/>
                <a:gridCol w="2802650"/>
                <a:gridCol w="3217857"/>
                <a:gridCol w="3757627"/>
              </a:tblGrid>
              <a:tr h="707815">
                <a:tc gridSpan="4">
                  <a:txBody>
                    <a:bodyPr/>
                    <a:lstStyle/>
                    <a:p>
                      <a:pPr algn="ctr">
                        <a:lnSpc>
                          <a:spcPts val="1580"/>
                        </a:lnSpc>
                      </a:pPr>
                      <a:r>
                        <a:rPr sz="1400" dirty="0"/>
                        <a:t>11</a:t>
                      </a:r>
                      <a:r>
                        <a:rPr sz="1350" baseline="27777" dirty="0"/>
                        <a:t>th  </a:t>
                      </a:r>
                      <a:r>
                        <a:rPr sz="1400" spc="-10" dirty="0"/>
                        <a:t>September </a:t>
                      </a:r>
                      <a:r>
                        <a:rPr sz="1400" spc="-5" dirty="0"/>
                        <a:t>2020; </a:t>
                      </a:r>
                      <a:r>
                        <a:rPr sz="1400" spc="-30" dirty="0"/>
                        <a:t>Friday, </a:t>
                      </a:r>
                      <a:r>
                        <a:rPr sz="1400" spc="-10" dirty="0"/>
                        <a:t>5.00 PM </a:t>
                      </a:r>
                      <a:r>
                        <a:rPr sz="1400" spc="-5" dirty="0"/>
                        <a:t>– </a:t>
                      </a:r>
                      <a:r>
                        <a:rPr sz="1400" spc="-10" dirty="0"/>
                        <a:t>6:30 PM India</a:t>
                      </a:r>
                      <a:r>
                        <a:rPr sz="1400" spc="190" dirty="0"/>
                        <a:t> </a:t>
                      </a:r>
                      <a:r>
                        <a:rPr sz="1400" spc="-25" dirty="0"/>
                        <a:t>Time</a:t>
                      </a:r>
                      <a:endParaRPr sz="1400" dirty="0"/>
                    </a:p>
                    <a:p>
                      <a:pPr algn="ctr">
                        <a:lnSpc>
                          <a:spcPct val="100000"/>
                        </a:lnSpc>
                        <a:spcBef>
                          <a:spcPts val="120"/>
                        </a:spcBef>
                      </a:pPr>
                      <a:r>
                        <a:rPr sz="1400" spc="-20" dirty="0"/>
                        <a:t>Pensions </a:t>
                      </a:r>
                      <a:r>
                        <a:rPr sz="1400" spc="-5" dirty="0"/>
                        <a:t>and Long </a:t>
                      </a:r>
                      <a:r>
                        <a:rPr sz="1400" spc="-50" dirty="0"/>
                        <a:t>Term </a:t>
                      </a:r>
                      <a:r>
                        <a:rPr sz="1400" spc="-10" dirty="0"/>
                        <a:t>Employee </a:t>
                      </a:r>
                      <a:r>
                        <a:rPr sz="1400" spc="-15" dirty="0"/>
                        <a:t>Benefits </a:t>
                      </a:r>
                      <a:r>
                        <a:rPr sz="1400" spc="-10" dirty="0"/>
                        <a:t>in </a:t>
                      </a:r>
                      <a:r>
                        <a:rPr sz="1400" spc="-5" dirty="0"/>
                        <a:t>a </a:t>
                      </a:r>
                      <a:r>
                        <a:rPr sz="1400" spc="-10" dirty="0"/>
                        <a:t>reducing interest </a:t>
                      </a:r>
                      <a:r>
                        <a:rPr sz="1400" spc="-20" dirty="0"/>
                        <a:t>rate  </a:t>
                      </a:r>
                      <a:r>
                        <a:rPr sz="1400" spc="-5" dirty="0"/>
                        <a:t>environment</a:t>
                      </a:r>
                      <a:endParaRPr sz="1400" dirty="0">
                        <a:latin typeface="Trebuchet MS"/>
                        <a:cs typeface="Trebuchet MS"/>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374864">
                <a:tc>
                  <a:txBody>
                    <a:bodyPr/>
                    <a:lstStyle/>
                    <a:p>
                      <a:pPr marL="1905" algn="ctr">
                        <a:lnSpc>
                          <a:spcPts val="1580"/>
                        </a:lnSpc>
                      </a:pPr>
                      <a:r>
                        <a:rPr sz="1400" b="1" spc="-10" dirty="0"/>
                        <a:t>No</a:t>
                      </a:r>
                      <a:endParaRPr sz="1400" b="1" dirty="0">
                        <a:latin typeface="Trebuchet MS"/>
                        <a:cs typeface="Trebuchet MS"/>
                      </a:endParaRPr>
                    </a:p>
                  </a:txBody>
                  <a:tcPr marL="0" marR="0" marT="0" marB="0"/>
                </a:tc>
                <a:tc>
                  <a:txBody>
                    <a:bodyPr/>
                    <a:lstStyle/>
                    <a:p>
                      <a:pPr marL="62230">
                        <a:lnSpc>
                          <a:spcPts val="1580"/>
                        </a:lnSpc>
                      </a:pPr>
                      <a:r>
                        <a:rPr sz="1400" b="1" spc="-20" dirty="0"/>
                        <a:t>Time</a:t>
                      </a:r>
                      <a:endParaRPr sz="1400" b="1" dirty="0">
                        <a:latin typeface="Trebuchet MS"/>
                        <a:cs typeface="Trebuchet MS"/>
                      </a:endParaRPr>
                    </a:p>
                  </a:txBody>
                  <a:tcPr marL="0" marR="0" marT="0" marB="0"/>
                </a:tc>
                <a:tc>
                  <a:txBody>
                    <a:bodyPr/>
                    <a:lstStyle/>
                    <a:p>
                      <a:pPr marL="63500">
                        <a:lnSpc>
                          <a:spcPts val="1580"/>
                        </a:lnSpc>
                      </a:pPr>
                      <a:r>
                        <a:rPr sz="1400" b="1" spc="-10" dirty="0"/>
                        <a:t>Sessions</a:t>
                      </a:r>
                      <a:endParaRPr sz="1400" b="1" dirty="0">
                        <a:latin typeface="Trebuchet MS"/>
                        <a:cs typeface="Trebuchet MS"/>
                      </a:endParaRPr>
                    </a:p>
                  </a:txBody>
                  <a:tcPr marL="0" marR="0" marT="0" marB="0"/>
                </a:tc>
                <a:tc>
                  <a:txBody>
                    <a:bodyPr/>
                    <a:lstStyle/>
                    <a:p>
                      <a:pPr marL="63500">
                        <a:lnSpc>
                          <a:spcPts val="1580"/>
                        </a:lnSpc>
                      </a:pPr>
                      <a:r>
                        <a:rPr sz="1400" b="1" spc="-5" dirty="0"/>
                        <a:t>Speaker</a:t>
                      </a:r>
                      <a:endParaRPr sz="1400" b="1" dirty="0">
                        <a:latin typeface="Trebuchet MS"/>
                        <a:cs typeface="Trebuchet MS"/>
                      </a:endParaRPr>
                    </a:p>
                  </a:txBody>
                  <a:tcPr marL="0" marR="0" marT="0" marB="0"/>
                </a:tc>
              </a:tr>
              <a:tr h="530380">
                <a:tc>
                  <a:txBody>
                    <a:bodyPr/>
                    <a:lstStyle/>
                    <a:p>
                      <a:pPr marL="3175" algn="ctr">
                        <a:lnSpc>
                          <a:spcPts val="1580"/>
                        </a:lnSpc>
                      </a:pPr>
                      <a:r>
                        <a:rPr sz="1400" dirty="0"/>
                        <a:t>1</a:t>
                      </a:r>
                      <a:endParaRPr sz="1400">
                        <a:latin typeface="Trebuchet MS"/>
                        <a:cs typeface="Trebuchet MS"/>
                      </a:endParaRPr>
                    </a:p>
                  </a:txBody>
                  <a:tcPr marL="0" marR="0" marT="0" marB="0"/>
                </a:tc>
                <a:tc>
                  <a:txBody>
                    <a:bodyPr/>
                    <a:lstStyle/>
                    <a:p>
                      <a:pPr marL="62230">
                        <a:lnSpc>
                          <a:spcPts val="1580"/>
                        </a:lnSpc>
                      </a:pPr>
                      <a:r>
                        <a:rPr sz="1400" spc="-15" dirty="0"/>
                        <a:t>05-00 </a:t>
                      </a:r>
                      <a:r>
                        <a:rPr sz="1400" spc="-10" dirty="0"/>
                        <a:t>PM to </a:t>
                      </a:r>
                      <a:r>
                        <a:rPr sz="1400" spc="-15" dirty="0"/>
                        <a:t>05-05</a:t>
                      </a:r>
                      <a:r>
                        <a:rPr sz="1400" spc="105" dirty="0"/>
                        <a:t> </a:t>
                      </a:r>
                      <a:r>
                        <a:rPr sz="1400" spc="-15" dirty="0"/>
                        <a:t>PM</a:t>
                      </a:r>
                      <a:endParaRPr sz="1400">
                        <a:latin typeface="Trebuchet MS"/>
                        <a:cs typeface="Trebuchet MS"/>
                      </a:endParaRPr>
                    </a:p>
                  </a:txBody>
                  <a:tcPr marL="0" marR="0" marT="0" marB="0"/>
                </a:tc>
                <a:tc>
                  <a:txBody>
                    <a:bodyPr/>
                    <a:lstStyle/>
                    <a:p>
                      <a:pPr marL="63500">
                        <a:lnSpc>
                          <a:spcPts val="1580"/>
                        </a:lnSpc>
                      </a:pPr>
                      <a:r>
                        <a:rPr sz="1400" spc="-5" dirty="0"/>
                        <a:t>Opening</a:t>
                      </a:r>
                      <a:r>
                        <a:rPr sz="1400" spc="-90" dirty="0"/>
                        <a:t> </a:t>
                      </a:r>
                      <a:r>
                        <a:rPr sz="1400" spc="-15" dirty="0"/>
                        <a:t>Remarks</a:t>
                      </a:r>
                      <a:endParaRPr sz="1400">
                        <a:latin typeface="Trebuchet MS"/>
                        <a:cs typeface="Trebuchet MS"/>
                      </a:endParaRPr>
                    </a:p>
                  </a:txBody>
                  <a:tcPr marL="0" marR="0" marT="0" marB="0"/>
                </a:tc>
                <a:tc>
                  <a:txBody>
                    <a:bodyPr/>
                    <a:lstStyle/>
                    <a:p>
                      <a:pPr marL="63500">
                        <a:lnSpc>
                          <a:spcPts val="1580"/>
                        </a:lnSpc>
                      </a:pPr>
                      <a:r>
                        <a:rPr sz="1400" b="1" spc="-15" dirty="0"/>
                        <a:t>Preeti </a:t>
                      </a:r>
                      <a:r>
                        <a:rPr sz="1400" b="1" spc="-20" dirty="0"/>
                        <a:t>Chandrashekhar</a:t>
                      </a:r>
                      <a:r>
                        <a:rPr sz="1400" spc="-20" dirty="0"/>
                        <a:t>,</a:t>
                      </a:r>
                      <a:r>
                        <a:rPr sz="1400" spc="15" dirty="0"/>
                        <a:t> </a:t>
                      </a:r>
                      <a:r>
                        <a:rPr sz="1400" spc="-10" dirty="0"/>
                        <a:t>Member</a:t>
                      </a:r>
                      <a:endParaRPr sz="1400" dirty="0"/>
                    </a:p>
                    <a:p>
                      <a:pPr marL="63500">
                        <a:lnSpc>
                          <a:spcPct val="100000"/>
                        </a:lnSpc>
                        <a:spcBef>
                          <a:spcPts val="120"/>
                        </a:spcBef>
                      </a:pPr>
                      <a:r>
                        <a:rPr sz="1400" spc="-10" dirty="0"/>
                        <a:t>AGPEBSS</a:t>
                      </a:r>
                      <a:endParaRPr sz="1400" dirty="0">
                        <a:latin typeface="Trebuchet MS"/>
                        <a:cs typeface="Trebuchet MS"/>
                      </a:endParaRPr>
                    </a:p>
                  </a:txBody>
                  <a:tcPr marL="0" marR="0" marT="0" marB="0"/>
                </a:tc>
              </a:tr>
              <a:tr h="1239161">
                <a:tc>
                  <a:txBody>
                    <a:bodyPr/>
                    <a:lstStyle/>
                    <a:p>
                      <a:pPr marL="2540" algn="ctr">
                        <a:lnSpc>
                          <a:spcPts val="1585"/>
                        </a:lnSpc>
                      </a:pPr>
                      <a:r>
                        <a:rPr sz="1400" dirty="0"/>
                        <a:t>2</a:t>
                      </a:r>
                      <a:endParaRPr sz="1400">
                        <a:latin typeface="Trebuchet MS"/>
                        <a:cs typeface="Trebuchet MS"/>
                      </a:endParaRPr>
                    </a:p>
                  </a:txBody>
                  <a:tcPr marL="0" marR="0" marT="0" marB="0"/>
                </a:tc>
                <a:tc>
                  <a:txBody>
                    <a:bodyPr/>
                    <a:lstStyle/>
                    <a:p>
                      <a:pPr marL="62230">
                        <a:lnSpc>
                          <a:spcPts val="1585"/>
                        </a:lnSpc>
                      </a:pPr>
                      <a:r>
                        <a:rPr sz="1400" spc="-15" dirty="0"/>
                        <a:t>05-05 </a:t>
                      </a:r>
                      <a:r>
                        <a:rPr sz="1400" spc="-10" dirty="0"/>
                        <a:t>PM to </a:t>
                      </a:r>
                      <a:r>
                        <a:rPr sz="1400" spc="-15" dirty="0"/>
                        <a:t>05-35</a:t>
                      </a:r>
                      <a:r>
                        <a:rPr sz="1400" spc="114" dirty="0"/>
                        <a:t> </a:t>
                      </a:r>
                      <a:r>
                        <a:rPr sz="1400" spc="-15" dirty="0"/>
                        <a:t>PM</a:t>
                      </a:r>
                      <a:endParaRPr sz="1400" dirty="0">
                        <a:latin typeface="Trebuchet MS"/>
                        <a:cs typeface="Trebuchet MS"/>
                      </a:endParaRPr>
                    </a:p>
                  </a:txBody>
                  <a:tcPr marL="0" marR="0" marT="0" marB="0"/>
                </a:tc>
                <a:tc>
                  <a:txBody>
                    <a:bodyPr/>
                    <a:lstStyle/>
                    <a:p>
                      <a:pPr marL="63500">
                        <a:lnSpc>
                          <a:spcPts val="1585"/>
                        </a:lnSpc>
                      </a:pPr>
                      <a:r>
                        <a:rPr sz="1400" spc="-10" dirty="0"/>
                        <a:t>Long </a:t>
                      </a:r>
                      <a:r>
                        <a:rPr sz="1400" spc="-5" dirty="0"/>
                        <a:t>term</a:t>
                      </a:r>
                      <a:r>
                        <a:rPr sz="1400" spc="-45" dirty="0"/>
                        <a:t> </a:t>
                      </a:r>
                      <a:r>
                        <a:rPr sz="1400" spc="-5" dirty="0"/>
                        <a:t>institutional</a:t>
                      </a:r>
                      <a:endParaRPr sz="1400" dirty="0"/>
                    </a:p>
                    <a:p>
                      <a:pPr marL="63500" marR="395605">
                        <a:lnSpc>
                          <a:spcPct val="107200"/>
                        </a:lnSpc>
                      </a:pPr>
                      <a:r>
                        <a:rPr sz="1400" spc="-5" dirty="0"/>
                        <a:t>investing in </a:t>
                      </a:r>
                      <a:r>
                        <a:rPr sz="1400" spc="-10" dirty="0"/>
                        <a:t>low and  </a:t>
                      </a:r>
                      <a:r>
                        <a:rPr sz="1400" spc="-5" dirty="0"/>
                        <a:t>negative interest </a:t>
                      </a:r>
                      <a:r>
                        <a:rPr sz="1400" spc="-10" dirty="0"/>
                        <a:t>rate  </a:t>
                      </a:r>
                      <a:r>
                        <a:rPr sz="1400" spc="-5" dirty="0"/>
                        <a:t>environment – trends in  </a:t>
                      </a:r>
                      <a:r>
                        <a:rPr sz="1400" spc="-10" dirty="0"/>
                        <a:t>India and</a:t>
                      </a:r>
                      <a:r>
                        <a:rPr sz="1400" spc="-35" dirty="0"/>
                        <a:t> </a:t>
                      </a:r>
                      <a:r>
                        <a:rPr sz="1400" spc="-10" dirty="0"/>
                        <a:t>impacts</a:t>
                      </a:r>
                      <a:endParaRPr sz="1400" dirty="0">
                        <a:latin typeface="Trebuchet MS"/>
                        <a:cs typeface="Trebuchet MS"/>
                      </a:endParaRPr>
                    </a:p>
                  </a:txBody>
                  <a:tcPr marL="0" marR="0" marT="0" marB="0"/>
                </a:tc>
                <a:tc>
                  <a:txBody>
                    <a:bodyPr/>
                    <a:lstStyle/>
                    <a:p>
                      <a:pPr marL="63500">
                        <a:lnSpc>
                          <a:spcPts val="1610"/>
                        </a:lnSpc>
                      </a:pPr>
                      <a:r>
                        <a:rPr sz="1400" b="1" spc="-10" dirty="0"/>
                        <a:t>Satish </a:t>
                      </a:r>
                      <a:r>
                        <a:rPr sz="1400" b="1" spc="-30" dirty="0"/>
                        <a:t>Betadpur</a:t>
                      </a:r>
                      <a:r>
                        <a:rPr sz="1400" spc="-30" dirty="0"/>
                        <a:t>,</a:t>
                      </a:r>
                      <a:r>
                        <a:rPr sz="1400" spc="-5" dirty="0"/>
                        <a:t> </a:t>
                      </a:r>
                      <a:r>
                        <a:rPr sz="1400" spc="-55" dirty="0"/>
                        <a:t>CFA</a:t>
                      </a:r>
                      <a:endParaRPr sz="1400" dirty="0"/>
                    </a:p>
                    <a:p>
                      <a:pPr marL="63500">
                        <a:lnSpc>
                          <a:spcPct val="100000"/>
                        </a:lnSpc>
                      </a:pPr>
                      <a:r>
                        <a:rPr sz="1400" spc="-10" dirty="0"/>
                        <a:t>Managing </a:t>
                      </a:r>
                      <a:r>
                        <a:rPr sz="1400" spc="-25" dirty="0"/>
                        <a:t>Director, </a:t>
                      </a:r>
                      <a:r>
                        <a:rPr sz="1400" spc="-10" dirty="0"/>
                        <a:t>Head</a:t>
                      </a:r>
                      <a:r>
                        <a:rPr sz="1400" spc="25" dirty="0"/>
                        <a:t> </a:t>
                      </a:r>
                      <a:r>
                        <a:rPr sz="1400" spc="-5" dirty="0"/>
                        <a:t>of</a:t>
                      </a:r>
                      <a:endParaRPr sz="1400" dirty="0"/>
                    </a:p>
                    <a:p>
                      <a:pPr marL="63500">
                        <a:lnSpc>
                          <a:spcPct val="100000"/>
                        </a:lnSpc>
                      </a:pPr>
                      <a:r>
                        <a:rPr sz="1400" spc="-10" dirty="0"/>
                        <a:t>Investments</a:t>
                      </a:r>
                      <a:endParaRPr sz="1400" dirty="0"/>
                    </a:p>
                    <a:p>
                      <a:pPr marL="63500">
                        <a:lnSpc>
                          <a:spcPct val="100000"/>
                        </a:lnSpc>
                      </a:pPr>
                      <a:r>
                        <a:rPr sz="1400" spc="-10" dirty="0"/>
                        <a:t>State </a:t>
                      </a:r>
                      <a:r>
                        <a:rPr sz="1400" spc="-5" dirty="0"/>
                        <a:t>Street </a:t>
                      </a:r>
                      <a:r>
                        <a:rPr sz="1400" spc="-10" dirty="0"/>
                        <a:t>Global</a:t>
                      </a:r>
                      <a:r>
                        <a:rPr sz="1400" spc="-35" dirty="0"/>
                        <a:t> </a:t>
                      </a:r>
                      <a:r>
                        <a:rPr sz="1400" spc="-10" dirty="0"/>
                        <a:t>Advisors</a:t>
                      </a:r>
                      <a:endParaRPr sz="1400" dirty="0">
                        <a:latin typeface="Trebuchet MS"/>
                        <a:cs typeface="Trebuchet MS"/>
                      </a:endParaRPr>
                    </a:p>
                  </a:txBody>
                  <a:tcPr marL="0" marR="0" marT="0" marB="0"/>
                </a:tc>
              </a:tr>
              <a:tr h="991273">
                <a:tc>
                  <a:txBody>
                    <a:bodyPr/>
                    <a:lstStyle/>
                    <a:p>
                      <a:pPr marL="3175" algn="ctr">
                        <a:lnSpc>
                          <a:spcPts val="1585"/>
                        </a:lnSpc>
                      </a:pPr>
                      <a:r>
                        <a:rPr sz="1400" dirty="0"/>
                        <a:t>3</a:t>
                      </a:r>
                      <a:endParaRPr sz="1400">
                        <a:latin typeface="Trebuchet MS"/>
                        <a:cs typeface="Trebuchet MS"/>
                      </a:endParaRPr>
                    </a:p>
                  </a:txBody>
                  <a:tcPr marL="0" marR="0" marT="0" marB="0"/>
                </a:tc>
                <a:tc>
                  <a:txBody>
                    <a:bodyPr/>
                    <a:lstStyle/>
                    <a:p>
                      <a:pPr marL="62230">
                        <a:lnSpc>
                          <a:spcPts val="1585"/>
                        </a:lnSpc>
                      </a:pPr>
                      <a:r>
                        <a:rPr sz="1400" spc="-15" dirty="0"/>
                        <a:t>05-35 </a:t>
                      </a:r>
                      <a:r>
                        <a:rPr sz="1400" spc="-10" dirty="0"/>
                        <a:t>PM to </a:t>
                      </a:r>
                      <a:r>
                        <a:rPr sz="1400" spc="-15" dirty="0"/>
                        <a:t>06-05</a:t>
                      </a:r>
                      <a:r>
                        <a:rPr sz="1400" spc="105" dirty="0"/>
                        <a:t> </a:t>
                      </a:r>
                      <a:r>
                        <a:rPr sz="1400" spc="-15" dirty="0"/>
                        <a:t>PM</a:t>
                      </a:r>
                      <a:endParaRPr sz="1400" dirty="0">
                        <a:latin typeface="Trebuchet MS"/>
                        <a:cs typeface="Trebuchet MS"/>
                      </a:endParaRPr>
                    </a:p>
                  </a:txBody>
                  <a:tcPr marL="0" marR="0" marT="0" marB="0"/>
                </a:tc>
                <a:tc>
                  <a:txBody>
                    <a:bodyPr/>
                    <a:lstStyle/>
                    <a:p>
                      <a:pPr marL="63500">
                        <a:lnSpc>
                          <a:spcPts val="1585"/>
                        </a:lnSpc>
                      </a:pPr>
                      <a:r>
                        <a:rPr sz="1400" spc="-10" dirty="0"/>
                        <a:t>Actuarial </a:t>
                      </a:r>
                      <a:r>
                        <a:rPr sz="1400" spc="-5" dirty="0"/>
                        <a:t>implications of</a:t>
                      </a:r>
                      <a:r>
                        <a:rPr sz="1400" spc="-25" dirty="0"/>
                        <a:t> </a:t>
                      </a:r>
                      <a:r>
                        <a:rPr sz="1400" spc="-5" dirty="0"/>
                        <a:t>a</a:t>
                      </a:r>
                      <a:endParaRPr sz="1400"/>
                    </a:p>
                    <a:p>
                      <a:pPr marL="63500" marR="59055">
                        <a:lnSpc>
                          <a:spcPct val="107100"/>
                        </a:lnSpc>
                      </a:pPr>
                      <a:r>
                        <a:rPr sz="1400" spc="-10" dirty="0"/>
                        <a:t>low </a:t>
                      </a:r>
                      <a:r>
                        <a:rPr sz="1400" spc="-5" dirty="0"/>
                        <a:t>/ negative interest </a:t>
                      </a:r>
                      <a:r>
                        <a:rPr sz="1400" spc="-10" dirty="0"/>
                        <a:t>rate  </a:t>
                      </a:r>
                      <a:r>
                        <a:rPr sz="1400" spc="-5" dirty="0"/>
                        <a:t>on the </a:t>
                      </a:r>
                      <a:r>
                        <a:rPr sz="1400" spc="-10" dirty="0"/>
                        <a:t>work </a:t>
                      </a:r>
                      <a:r>
                        <a:rPr sz="1400" spc="-5" dirty="0"/>
                        <a:t>of actuaries  </a:t>
                      </a:r>
                      <a:r>
                        <a:rPr sz="1400" spc="-10" dirty="0"/>
                        <a:t>and </a:t>
                      </a:r>
                      <a:r>
                        <a:rPr sz="1400" spc="-5" dirty="0"/>
                        <a:t>their</a:t>
                      </a:r>
                      <a:r>
                        <a:rPr sz="1400" spc="-45" dirty="0"/>
                        <a:t> </a:t>
                      </a:r>
                      <a:r>
                        <a:rPr sz="1400" spc="-5" dirty="0"/>
                        <a:t>clients</a:t>
                      </a:r>
                      <a:endParaRPr sz="1400">
                        <a:latin typeface="Trebuchet MS"/>
                        <a:cs typeface="Trebuchet MS"/>
                      </a:endParaRPr>
                    </a:p>
                  </a:txBody>
                  <a:tcPr marL="0" marR="0" marT="0" marB="0"/>
                </a:tc>
                <a:tc>
                  <a:txBody>
                    <a:bodyPr/>
                    <a:lstStyle/>
                    <a:p>
                      <a:pPr marL="63500">
                        <a:lnSpc>
                          <a:spcPts val="1585"/>
                        </a:lnSpc>
                      </a:pPr>
                      <a:r>
                        <a:rPr sz="1400" b="1" spc="-10" dirty="0"/>
                        <a:t>Gopal </a:t>
                      </a:r>
                      <a:r>
                        <a:rPr sz="1400" b="1" spc="-20" dirty="0"/>
                        <a:t>Kumar </a:t>
                      </a:r>
                      <a:r>
                        <a:rPr sz="1400" spc="-10" dirty="0" smtClean="0"/>
                        <a:t>FIAI</a:t>
                      </a:r>
                      <a:r>
                        <a:rPr sz="1400" spc="-75" dirty="0" smtClean="0"/>
                        <a:t>, </a:t>
                      </a:r>
                      <a:r>
                        <a:rPr sz="1400" spc="-10" dirty="0"/>
                        <a:t>MBE</a:t>
                      </a:r>
                      <a:r>
                        <a:rPr sz="1400" spc="-10" dirty="0" smtClean="0"/>
                        <a:t>,</a:t>
                      </a:r>
                      <a:endParaRPr sz="1400" dirty="0"/>
                    </a:p>
                    <a:p>
                      <a:pPr marL="63500" marR="111125">
                        <a:lnSpc>
                          <a:spcPct val="107100"/>
                        </a:lnSpc>
                      </a:pPr>
                      <a:r>
                        <a:rPr sz="1400" spc="-10" dirty="0"/>
                        <a:t>Radgo &amp; Company </a:t>
                      </a:r>
                      <a:r>
                        <a:rPr sz="1400" spc="-5" dirty="0"/>
                        <a:t>Actuaries </a:t>
                      </a:r>
                      <a:r>
                        <a:rPr sz="1400" spc="-10" dirty="0"/>
                        <a:t>and  Consultants</a:t>
                      </a:r>
                      <a:endParaRPr sz="1400" dirty="0">
                        <a:latin typeface="Trebuchet MS"/>
                        <a:cs typeface="Trebuchet MS"/>
                      </a:endParaRPr>
                    </a:p>
                  </a:txBody>
                  <a:tcPr marL="0" marR="0" marT="0" marB="0"/>
                </a:tc>
              </a:tr>
              <a:tr h="743386">
                <a:tc>
                  <a:txBody>
                    <a:bodyPr/>
                    <a:lstStyle/>
                    <a:p>
                      <a:pPr marL="3175" algn="ctr">
                        <a:lnSpc>
                          <a:spcPts val="1590"/>
                        </a:lnSpc>
                      </a:pPr>
                      <a:r>
                        <a:rPr sz="1400" dirty="0"/>
                        <a:t>4</a:t>
                      </a:r>
                      <a:endParaRPr sz="1400">
                        <a:latin typeface="Trebuchet MS"/>
                        <a:cs typeface="Trebuchet MS"/>
                      </a:endParaRPr>
                    </a:p>
                  </a:txBody>
                  <a:tcPr marL="0" marR="0" marT="0" marB="0"/>
                </a:tc>
                <a:tc>
                  <a:txBody>
                    <a:bodyPr/>
                    <a:lstStyle/>
                    <a:p>
                      <a:pPr marL="62230">
                        <a:lnSpc>
                          <a:spcPts val="1590"/>
                        </a:lnSpc>
                      </a:pPr>
                      <a:r>
                        <a:rPr sz="1400" spc="-15" dirty="0"/>
                        <a:t>06-05 </a:t>
                      </a:r>
                      <a:r>
                        <a:rPr sz="1400" spc="-10" dirty="0"/>
                        <a:t>PM to </a:t>
                      </a:r>
                      <a:r>
                        <a:rPr sz="1400" spc="-15" dirty="0"/>
                        <a:t>06-25</a:t>
                      </a:r>
                      <a:r>
                        <a:rPr sz="1400" spc="105" dirty="0"/>
                        <a:t> </a:t>
                      </a:r>
                      <a:r>
                        <a:rPr sz="1400" spc="-15" dirty="0"/>
                        <a:t>PM</a:t>
                      </a:r>
                      <a:endParaRPr sz="1400">
                        <a:latin typeface="Trebuchet MS"/>
                        <a:cs typeface="Trebuchet MS"/>
                      </a:endParaRPr>
                    </a:p>
                  </a:txBody>
                  <a:tcPr marL="0" marR="0" marT="0" marB="0"/>
                </a:tc>
                <a:tc>
                  <a:txBody>
                    <a:bodyPr/>
                    <a:lstStyle/>
                    <a:p>
                      <a:pPr marL="63500">
                        <a:lnSpc>
                          <a:spcPts val="1590"/>
                        </a:lnSpc>
                      </a:pPr>
                      <a:r>
                        <a:rPr sz="1400" spc="-10" dirty="0"/>
                        <a:t>Q&amp;A</a:t>
                      </a:r>
                      <a:r>
                        <a:rPr sz="1400" spc="-114" dirty="0"/>
                        <a:t> </a:t>
                      </a:r>
                      <a:r>
                        <a:rPr sz="1400" spc="-10" dirty="0"/>
                        <a:t>Session</a:t>
                      </a:r>
                      <a:endParaRPr sz="1400">
                        <a:latin typeface="Trebuchet MS"/>
                        <a:cs typeface="Trebuchet MS"/>
                      </a:endParaRPr>
                    </a:p>
                  </a:txBody>
                  <a:tcPr marL="0" marR="0" marT="0" marB="0"/>
                </a:tc>
                <a:tc>
                  <a:txBody>
                    <a:bodyPr/>
                    <a:lstStyle/>
                    <a:p>
                      <a:pPr marL="63500">
                        <a:lnSpc>
                          <a:spcPts val="1590"/>
                        </a:lnSpc>
                      </a:pPr>
                      <a:r>
                        <a:rPr sz="1400" spc="-10" dirty="0"/>
                        <a:t>Moderated by</a:t>
                      </a:r>
                      <a:r>
                        <a:rPr sz="1400" spc="-30" dirty="0"/>
                        <a:t> </a:t>
                      </a:r>
                      <a:r>
                        <a:rPr sz="1400" spc="-15" dirty="0"/>
                        <a:t>Preeti</a:t>
                      </a:r>
                      <a:endParaRPr sz="1400"/>
                    </a:p>
                    <a:p>
                      <a:pPr marL="63500" marR="675640">
                        <a:lnSpc>
                          <a:spcPct val="107100"/>
                        </a:lnSpc>
                      </a:pPr>
                      <a:r>
                        <a:rPr sz="1400" spc="-20" dirty="0"/>
                        <a:t>Chandrashekhar, </a:t>
                      </a:r>
                      <a:r>
                        <a:rPr sz="1400" spc="-10" dirty="0"/>
                        <a:t>Member  AGPEBSS</a:t>
                      </a:r>
                      <a:endParaRPr sz="1400">
                        <a:latin typeface="Trebuchet MS"/>
                        <a:cs typeface="Trebuchet MS"/>
                      </a:endParaRPr>
                    </a:p>
                  </a:txBody>
                  <a:tcPr marL="0" marR="0" marT="0" marB="0"/>
                </a:tc>
              </a:tr>
              <a:tr h="530199">
                <a:tc>
                  <a:txBody>
                    <a:bodyPr/>
                    <a:lstStyle/>
                    <a:p>
                      <a:pPr marL="3175" algn="ctr">
                        <a:lnSpc>
                          <a:spcPts val="1595"/>
                        </a:lnSpc>
                      </a:pPr>
                      <a:r>
                        <a:rPr sz="1400" dirty="0"/>
                        <a:t>5</a:t>
                      </a:r>
                      <a:endParaRPr sz="1400">
                        <a:latin typeface="Trebuchet MS"/>
                        <a:cs typeface="Trebuchet MS"/>
                      </a:endParaRPr>
                    </a:p>
                  </a:txBody>
                  <a:tcPr marL="0" marR="0" marT="0" marB="0"/>
                </a:tc>
                <a:tc>
                  <a:txBody>
                    <a:bodyPr/>
                    <a:lstStyle/>
                    <a:p>
                      <a:pPr marL="62230">
                        <a:lnSpc>
                          <a:spcPts val="1595"/>
                        </a:lnSpc>
                      </a:pPr>
                      <a:r>
                        <a:rPr sz="1400" spc="-15" dirty="0"/>
                        <a:t>06-25 </a:t>
                      </a:r>
                      <a:r>
                        <a:rPr sz="1400" spc="-10" dirty="0"/>
                        <a:t>to </a:t>
                      </a:r>
                      <a:r>
                        <a:rPr sz="1400" spc="-15" dirty="0"/>
                        <a:t>06-30</a:t>
                      </a:r>
                      <a:r>
                        <a:rPr sz="1400" spc="95" dirty="0"/>
                        <a:t> </a:t>
                      </a:r>
                      <a:r>
                        <a:rPr sz="1400" spc="-15" dirty="0"/>
                        <a:t>PM</a:t>
                      </a:r>
                      <a:endParaRPr sz="1400">
                        <a:latin typeface="Trebuchet MS"/>
                        <a:cs typeface="Trebuchet MS"/>
                      </a:endParaRPr>
                    </a:p>
                  </a:txBody>
                  <a:tcPr marL="0" marR="0" marT="0" marB="0"/>
                </a:tc>
                <a:tc>
                  <a:txBody>
                    <a:bodyPr/>
                    <a:lstStyle/>
                    <a:p>
                      <a:pPr marL="63500">
                        <a:lnSpc>
                          <a:spcPts val="1595"/>
                        </a:lnSpc>
                      </a:pPr>
                      <a:r>
                        <a:rPr sz="1400" spc="-35" dirty="0"/>
                        <a:t>Vote </a:t>
                      </a:r>
                      <a:r>
                        <a:rPr sz="1400" spc="-5" dirty="0"/>
                        <a:t>of</a:t>
                      </a:r>
                      <a:r>
                        <a:rPr sz="1400" spc="-10" dirty="0"/>
                        <a:t> Thanks</a:t>
                      </a:r>
                      <a:endParaRPr sz="1400">
                        <a:latin typeface="Trebuchet MS"/>
                        <a:cs typeface="Trebuchet MS"/>
                      </a:endParaRPr>
                    </a:p>
                  </a:txBody>
                  <a:tcPr marL="0" marR="0" marT="0" marB="0"/>
                </a:tc>
                <a:tc>
                  <a:txBody>
                    <a:bodyPr/>
                    <a:lstStyle/>
                    <a:p>
                      <a:pPr marL="63500">
                        <a:lnSpc>
                          <a:spcPts val="1595"/>
                        </a:lnSpc>
                      </a:pPr>
                      <a:r>
                        <a:rPr sz="1400" spc="-5" dirty="0" smtClean="0"/>
                        <a:t>J</a:t>
                      </a:r>
                      <a:r>
                        <a:rPr lang="en-IN" sz="1400" b="1" spc="-5" dirty="0" smtClean="0"/>
                        <a:t>e</a:t>
                      </a:r>
                      <a:r>
                        <a:rPr sz="1400" b="1" spc="-5" dirty="0" smtClean="0"/>
                        <a:t>n</a:t>
                      </a:r>
                      <a:r>
                        <a:rPr lang="en-IN" sz="1400" b="1" spc="-5" dirty="0" smtClean="0"/>
                        <a:t>i</a:t>
                      </a:r>
                      <a:r>
                        <a:rPr sz="1400" b="1" spc="-5" dirty="0" smtClean="0"/>
                        <a:t>l </a:t>
                      </a:r>
                      <a:r>
                        <a:rPr sz="1400" b="1" spc="-5" dirty="0"/>
                        <a:t>Shah, </a:t>
                      </a:r>
                      <a:r>
                        <a:rPr sz="1400" spc="-10" dirty="0"/>
                        <a:t>Member</a:t>
                      </a:r>
                      <a:r>
                        <a:rPr sz="1400" spc="-80" dirty="0"/>
                        <a:t> </a:t>
                      </a:r>
                      <a:r>
                        <a:rPr sz="1400" spc="-10" dirty="0"/>
                        <a:t>AGPEBSS</a:t>
                      </a:r>
                      <a:endParaRPr sz="1400" dirty="0">
                        <a:latin typeface="Trebuchet MS"/>
                        <a:cs typeface="Trebuchet MS"/>
                      </a:endParaRPr>
                    </a:p>
                  </a:txBody>
                  <a:tcPr marL="0" marR="0" marT="0" marB="0"/>
                </a:tc>
              </a:tr>
            </a:tbl>
          </a:graphicData>
        </a:graphic>
      </p:graphicFrame>
    </p:spTree>
    <p:extLst>
      <p:ext uri="{BB962C8B-B14F-4D97-AF65-F5344CB8AC3E}">
        <p14:creationId xmlns:p14="http://schemas.microsoft.com/office/powerpoint/2010/main" val="11381419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926" y="0"/>
            <a:ext cx="12197926" cy="6858000"/>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3" name="object 3"/>
          <p:cNvSpPr/>
          <p:nvPr/>
        </p:nvSpPr>
        <p:spPr>
          <a:xfrm>
            <a:off x="10848528" y="151256"/>
            <a:ext cx="1085088" cy="1094232"/>
          </a:xfrm>
          <a:prstGeom prst="rect">
            <a:avLst/>
          </a:prstGeom>
          <a:blipFill>
            <a:blip r:embed="rId3" cstate="print"/>
            <a:stretch>
              <a:fillRect/>
            </a:stretch>
          </a:blipFill>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1938225" y="115563"/>
            <a:ext cx="3322320" cy="397510"/>
          </a:xfrm>
          <a:prstGeom prst="rect">
            <a:avLst/>
          </a:prstGeom>
        </p:spPr>
        <p:txBody>
          <a:bodyPr vert="horz" wrap="square" lIns="0" tIns="0" rIns="0" bIns="0" rtlCol="0">
            <a:spAutoFit/>
          </a:bodyPr>
          <a:lstStyle/>
          <a:p>
            <a:pPr marL="12700"/>
            <a:r>
              <a:rPr sz="2500" spc="-5" dirty="0">
                <a:solidFill>
                  <a:srgbClr val="C00000"/>
                </a:solidFill>
                <a:latin typeface="Arial"/>
                <a:cs typeface="Arial"/>
              </a:rPr>
              <a:t>Speaker </a:t>
            </a:r>
            <a:r>
              <a:rPr sz="2500" spc="-5" dirty="0" smtClean="0">
                <a:solidFill>
                  <a:srgbClr val="C00000"/>
                </a:solidFill>
                <a:latin typeface="Arial"/>
                <a:cs typeface="Arial"/>
              </a:rPr>
              <a:t>Profile</a:t>
            </a:r>
            <a:endParaRPr sz="2500" dirty="0">
              <a:latin typeface="Arial"/>
              <a:cs typeface="Arial"/>
            </a:endParaRPr>
          </a:p>
        </p:txBody>
      </p:sp>
      <p:sp>
        <p:nvSpPr>
          <p:cNvPr id="8" name="object 8"/>
          <p:cNvSpPr txBox="1"/>
          <p:nvPr/>
        </p:nvSpPr>
        <p:spPr>
          <a:xfrm>
            <a:off x="3318956" y="1383175"/>
            <a:ext cx="8614660" cy="1038745"/>
          </a:xfrm>
          <a:prstGeom prst="rect">
            <a:avLst/>
          </a:prstGeom>
          <a:ln/>
        </p:spPr>
        <p:style>
          <a:lnRef idx="1">
            <a:schemeClr val="dk1"/>
          </a:lnRef>
          <a:fillRef idx="2">
            <a:schemeClr val="dk1"/>
          </a:fillRef>
          <a:effectRef idx="1">
            <a:schemeClr val="dk1"/>
          </a:effectRef>
          <a:fontRef idx="minor">
            <a:schemeClr val="dk1"/>
          </a:fontRef>
        </p:style>
        <p:txBody>
          <a:bodyPr vert="horz" wrap="square" lIns="0" tIns="33019" rIns="0" bIns="0" rtlCol="0">
            <a:spAutoFit/>
          </a:bodyPr>
          <a:lstStyle/>
          <a:p>
            <a:pPr marL="85725">
              <a:spcBef>
                <a:spcPts val="259"/>
              </a:spcBef>
            </a:pPr>
            <a:r>
              <a:rPr sz="2200" b="1" spc="-5" dirty="0">
                <a:solidFill>
                  <a:prstClr val="black"/>
                </a:solidFill>
                <a:latin typeface="Trebuchet MS"/>
                <a:cs typeface="Trebuchet MS"/>
              </a:rPr>
              <a:t>Satish </a:t>
            </a:r>
            <a:r>
              <a:rPr sz="2200" b="1" spc="-30" dirty="0">
                <a:solidFill>
                  <a:prstClr val="black"/>
                </a:solidFill>
                <a:latin typeface="Trebuchet MS"/>
                <a:cs typeface="Trebuchet MS"/>
              </a:rPr>
              <a:t>Betadpur,</a:t>
            </a:r>
            <a:r>
              <a:rPr sz="2200" b="1" spc="-55" dirty="0">
                <a:solidFill>
                  <a:prstClr val="black"/>
                </a:solidFill>
                <a:latin typeface="Trebuchet MS"/>
                <a:cs typeface="Trebuchet MS"/>
              </a:rPr>
              <a:t> </a:t>
            </a:r>
            <a:r>
              <a:rPr sz="2200" b="1" spc="-40" dirty="0">
                <a:solidFill>
                  <a:prstClr val="black"/>
                </a:solidFill>
                <a:latin typeface="Trebuchet MS"/>
                <a:cs typeface="Trebuchet MS"/>
              </a:rPr>
              <a:t>CFA</a:t>
            </a:r>
            <a:endParaRPr sz="2200" dirty="0">
              <a:solidFill>
                <a:prstClr val="black"/>
              </a:solidFill>
              <a:latin typeface="Trebuchet MS"/>
              <a:cs typeface="Trebuchet MS"/>
            </a:endParaRPr>
          </a:p>
          <a:p>
            <a:pPr marL="85725">
              <a:lnSpc>
                <a:spcPts val="2605"/>
              </a:lnSpc>
            </a:pPr>
            <a:r>
              <a:rPr sz="2200" spc="-5" dirty="0">
                <a:solidFill>
                  <a:prstClr val="black"/>
                </a:solidFill>
                <a:latin typeface="Trebuchet MS"/>
                <a:cs typeface="Trebuchet MS"/>
              </a:rPr>
              <a:t>Managing </a:t>
            </a:r>
            <a:r>
              <a:rPr sz="2200" spc="-40" dirty="0">
                <a:solidFill>
                  <a:prstClr val="black"/>
                </a:solidFill>
                <a:latin typeface="Trebuchet MS"/>
                <a:cs typeface="Trebuchet MS"/>
              </a:rPr>
              <a:t>Director, </a:t>
            </a:r>
            <a:r>
              <a:rPr sz="2200" spc="-5" dirty="0">
                <a:solidFill>
                  <a:prstClr val="black"/>
                </a:solidFill>
                <a:latin typeface="Trebuchet MS"/>
                <a:cs typeface="Trebuchet MS"/>
              </a:rPr>
              <a:t>Head of</a:t>
            </a:r>
            <a:r>
              <a:rPr sz="2200" spc="-45" dirty="0">
                <a:solidFill>
                  <a:prstClr val="black"/>
                </a:solidFill>
                <a:latin typeface="Trebuchet MS"/>
                <a:cs typeface="Trebuchet MS"/>
              </a:rPr>
              <a:t> </a:t>
            </a:r>
            <a:r>
              <a:rPr sz="2200" spc="-5" dirty="0">
                <a:solidFill>
                  <a:prstClr val="black"/>
                </a:solidFill>
                <a:latin typeface="Trebuchet MS"/>
                <a:cs typeface="Trebuchet MS"/>
              </a:rPr>
              <a:t>Investments</a:t>
            </a:r>
            <a:endParaRPr sz="2200" dirty="0">
              <a:solidFill>
                <a:prstClr val="black"/>
              </a:solidFill>
              <a:latin typeface="Trebuchet MS"/>
              <a:cs typeface="Trebuchet MS"/>
            </a:endParaRPr>
          </a:p>
          <a:p>
            <a:pPr marL="85725">
              <a:lnSpc>
                <a:spcPts val="2605"/>
              </a:lnSpc>
            </a:pPr>
            <a:r>
              <a:rPr sz="2200" spc="-10" dirty="0">
                <a:solidFill>
                  <a:prstClr val="black"/>
                </a:solidFill>
                <a:latin typeface="Trebuchet MS"/>
                <a:cs typeface="Trebuchet MS"/>
              </a:rPr>
              <a:t>State </a:t>
            </a:r>
            <a:r>
              <a:rPr sz="2200" dirty="0">
                <a:solidFill>
                  <a:prstClr val="black"/>
                </a:solidFill>
                <a:latin typeface="Trebuchet MS"/>
                <a:cs typeface="Trebuchet MS"/>
              </a:rPr>
              <a:t>Street </a:t>
            </a:r>
            <a:r>
              <a:rPr sz="2200" spc="-5" dirty="0">
                <a:solidFill>
                  <a:prstClr val="black"/>
                </a:solidFill>
                <a:latin typeface="Trebuchet MS"/>
                <a:cs typeface="Trebuchet MS"/>
              </a:rPr>
              <a:t>Global</a:t>
            </a:r>
            <a:r>
              <a:rPr sz="2200" spc="-140" dirty="0">
                <a:solidFill>
                  <a:prstClr val="black"/>
                </a:solidFill>
                <a:latin typeface="Trebuchet MS"/>
                <a:cs typeface="Trebuchet MS"/>
              </a:rPr>
              <a:t> </a:t>
            </a:r>
            <a:r>
              <a:rPr sz="2200" spc="-5" dirty="0">
                <a:solidFill>
                  <a:prstClr val="black"/>
                </a:solidFill>
                <a:latin typeface="Trebuchet MS"/>
                <a:cs typeface="Trebuchet MS"/>
              </a:rPr>
              <a:t>Advisors</a:t>
            </a:r>
            <a:endParaRPr sz="2200" dirty="0">
              <a:solidFill>
                <a:prstClr val="black"/>
              </a:solidFill>
              <a:latin typeface="Trebuchet MS"/>
              <a:cs typeface="Trebuchet MS"/>
            </a:endParaRPr>
          </a:p>
        </p:txBody>
      </p:sp>
      <p:sp>
        <p:nvSpPr>
          <p:cNvPr id="10" name="object 10"/>
          <p:cNvSpPr/>
          <p:nvPr/>
        </p:nvSpPr>
        <p:spPr>
          <a:xfrm>
            <a:off x="2874263" y="2685289"/>
            <a:ext cx="2048256" cy="624839"/>
          </a:xfrm>
          <a:prstGeom prst="rect">
            <a:avLst/>
          </a:prstGeom>
          <a:blipFill>
            <a:blip r:embed="rId4" cstate="print"/>
            <a:stretch>
              <a:fillRect/>
            </a:stretch>
          </a:blipFill>
        </p:spPr>
        <p:txBody>
          <a:bodyPr wrap="square" lIns="0" tIns="0" rIns="0" bIns="0" rtlCol="0"/>
          <a:lstStyle/>
          <a:p>
            <a:endParaRPr>
              <a:solidFill>
                <a:prstClr val="black"/>
              </a:solidFill>
            </a:endParaRPr>
          </a:p>
        </p:txBody>
      </p:sp>
      <p:sp>
        <p:nvSpPr>
          <p:cNvPr id="13" name="object 13"/>
          <p:cNvSpPr txBox="1">
            <a:spLocks noGrp="1"/>
          </p:cNvSpPr>
          <p:nvPr>
            <p:ph type="sldNum" sz="quarter" idx="7"/>
          </p:nvPr>
        </p:nvSpPr>
        <p:spPr>
          <a:prstGeom prst="rect">
            <a:avLst/>
          </a:prstGeom>
        </p:spPr>
        <p:txBody>
          <a:bodyPr vert="horz" wrap="square" lIns="0" tIns="0" rIns="0" bIns="0" rtlCol="0">
            <a:spAutoFit/>
          </a:bodyPr>
          <a:lstStyle/>
          <a:p>
            <a:pPr marL="1339215">
              <a:lnSpc>
                <a:spcPts val="1625"/>
              </a:lnSpc>
            </a:pPr>
            <a:fld id="{81D60167-4931-47E6-BA6A-407CBD079E47}" type="slidenum">
              <a:rPr spc="-5" dirty="0">
                <a:solidFill>
                  <a:prstClr val="black"/>
                </a:solidFill>
              </a:rPr>
              <a:pPr marL="1339215">
                <a:lnSpc>
                  <a:spcPts val="1625"/>
                </a:lnSpc>
              </a:pPr>
              <a:t>5</a:t>
            </a:fld>
            <a:endParaRPr spc="-5" dirty="0">
              <a:solidFill>
                <a:prstClr val="black"/>
              </a:solidFill>
            </a:endParaRPr>
          </a:p>
          <a:p>
            <a:pPr marL="12700">
              <a:spcBef>
                <a:spcPts val="290"/>
              </a:spcBef>
            </a:pPr>
            <a:r>
              <a:rPr sz="1800" spc="-15" dirty="0">
                <a:solidFill>
                  <a:prstClr val="black"/>
                </a:solidFill>
                <a:hlinkClick r:id="rId5"/>
              </a:rPr>
              <a:t>www.actuariesindia.org</a:t>
            </a:r>
            <a:endParaRPr sz="1800">
              <a:solidFill>
                <a:prstClr val="black"/>
              </a:solidFill>
            </a:endParaRPr>
          </a:p>
        </p:txBody>
      </p:sp>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58262" y="1008466"/>
            <a:ext cx="1638348" cy="17881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5" name="TextBox 14"/>
          <p:cNvSpPr txBox="1"/>
          <p:nvPr/>
        </p:nvSpPr>
        <p:spPr>
          <a:xfrm>
            <a:off x="3318956" y="2634963"/>
            <a:ext cx="8614660" cy="329320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1600" dirty="0">
                <a:solidFill>
                  <a:prstClr val="black"/>
                </a:solidFill>
              </a:rPr>
              <a:t> Satish </a:t>
            </a:r>
            <a:r>
              <a:rPr lang="en-US" sz="1600" dirty="0" err="1">
                <a:solidFill>
                  <a:prstClr val="black"/>
                </a:solidFill>
              </a:rPr>
              <a:t>Betadpur</a:t>
            </a:r>
            <a:r>
              <a:rPr lang="en-US" sz="1600" dirty="0">
                <a:solidFill>
                  <a:prstClr val="black"/>
                </a:solidFill>
              </a:rPr>
              <a:t>, CFA   is the Managing Director, Head of Investments – India of State Street  Global Advisors.  Satish provides leadership to the Investment Research and other  investment related function.  Satish is a member of the Senior Leadership Team at State Street Global Advisors.</a:t>
            </a:r>
          </a:p>
          <a:p>
            <a:r>
              <a:rPr lang="en-US" sz="1600" dirty="0">
                <a:solidFill>
                  <a:prstClr val="black"/>
                </a:solidFill>
              </a:rPr>
              <a:t>Satish has over 25 years of investment industry experience working in the United States, United Kingdom and India. Satish worked at TIAA Investment Management for over 15 years in New York and San Francisco in various portfolio management roles covering both fixed income and equities in emerging markets, Japan, Europe and later as their head of global technology research. After his tenure at TIAA, Satish set up and managed research, advisory and investment management firms in US, UK &amp; India. </a:t>
            </a:r>
          </a:p>
          <a:p>
            <a:r>
              <a:rPr lang="en-US" sz="1600" dirty="0">
                <a:solidFill>
                  <a:prstClr val="black"/>
                </a:solidFill>
              </a:rPr>
              <a:t>Satish has dual masters in Computer Science and Mechanical Engineering specializing in Robotics, AI &amp; Pattern Recognition and a MBA in Finance from the University of Illinois, Urbana-Champaign. Satish also holds the Chartered Financial Analyst® designation.</a:t>
            </a:r>
          </a:p>
          <a:p>
            <a:r>
              <a:rPr lang="en-US" sz="1600" dirty="0">
                <a:solidFill>
                  <a:prstClr val="black"/>
                </a:solidFill>
              </a:rPr>
              <a:t> </a:t>
            </a:r>
          </a:p>
        </p:txBody>
      </p:sp>
    </p:spTree>
    <p:extLst>
      <p:ext uri="{BB962C8B-B14F-4D97-AF65-F5344CB8AC3E}">
        <p14:creationId xmlns:p14="http://schemas.microsoft.com/office/powerpoint/2010/main" val="979016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64"/>
            <a:ext cx="12192000" cy="6858000"/>
          </a:xfrm>
          <a:prstGeom prst="rect">
            <a:avLst/>
          </a:prstGeom>
          <a:blipFill>
            <a:blip r:embed="rId2" cstate="print"/>
            <a:stretch>
              <a:fillRect/>
            </a:stretch>
          </a:blipFill>
        </p:spPr>
        <p:txBody>
          <a:bodyPr wrap="square" lIns="0" tIns="0" rIns="0" bIns="0" rtlCol="0"/>
          <a:lstStyle/>
          <a:p>
            <a:endParaRPr b="1" dirty="0">
              <a:solidFill>
                <a:prstClr val="black"/>
              </a:solidFill>
            </a:endParaRPr>
          </a:p>
        </p:txBody>
      </p:sp>
      <p:sp>
        <p:nvSpPr>
          <p:cNvPr id="3" name="object 3"/>
          <p:cNvSpPr/>
          <p:nvPr/>
        </p:nvSpPr>
        <p:spPr>
          <a:xfrm>
            <a:off x="10848528" y="153819"/>
            <a:ext cx="1085088" cy="1094232"/>
          </a:xfrm>
          <a:prstGeom prst="rect">
            <a:avLst/>
          </a:prstGeom>
          <a:blipFill>
            <a:blip r:embed="rId3" cstate="print"/>
            <a:stretch>
              <a:fillRect/>
            </a:stretch>
          </a:blipFill>
        </p:spPr>
        <p:txBody>
          <a:bodyPr wrap="square" lIns="0" tIns="0" rIns="0" bIns="0" rtlCol="0"/>
          <a:lstStyle/>
          <a:p>
            <a:endParaRPr b="1">
              <a:solidFill>
                <a:prstClr val="black"/>
              </a:solidFill>
            </a:endParaRPr>
          </a:p>
        </p:txBody>
      </p:sp>
      <p:sp>
        <p:nvSpPr>
          <p:cNvPr id="4" name="object 4"/>
          <p:cNvSpPr txBox="1">
            <a:spLocks noGrp="1"/>
          </p:cNvSpPr>
          <p:nvPr>
            <p:ph type="title"/>
          </p:nvPr>
        </p:nvSpPr>
        <p:spPr>
          <a:xfrm>
            <a:off x="1837945" y="224916"/>
            <a:ext cx="3322320" cy="384721"/>
          </a:xfrm>
          <a:prstGeom prst="rect">
            <a:avLst/>
          </a:prstGeom>
        </p:spPr>
        <p:txBody>
          <a:bodyPr vert="horz" wrap="square" lIns="0" tIns="0" rIns="0" bIns="0" rtlCol="0">
            <a:spAutoFit/>
          </a:bodyPr>
          <a:lstStyle/>
          <a:p>
            <a:pPr marL="12700"/>
            <a:r>
              <a:rPr sz="2500" spc="-5" dirty="0">
                <a:solidFill>
                  <a:srgbClr val="C00000"/>
                </a:solidFill>
                <a:latin typeface="Arial"/>
                <a:cs typeface="Arial"/>
              </a:rPr>
              <a:t>Speaker </a:t>
            </a:r>
            <a:r>
              <a:rPr sz="2500" spc="-5" dirty="0" smtClean="0">
                <a:solidFill>
                  <a:srgbClr val="C00000"/>
                </a:solidFill>
                <a:latin typeface="Arial"/>
                <a:cs typeface="Arial"/>
              </a:rPr>
              <a:t>Profile</a:t>
            </a:r>
            <a:endParaRPr sz="2500" dirty="0">
              <a:latin typeface="Arial"/>
              <a:cs typeface="Arial"/>
            </a:endParaRPr>
          </a:p>
        </p:txBody>
      </p:sp>
      <p:sp>
        <p:nvSpPr>
          <p:cNvPr id="7" name="object 7"/>
          <p:cNvSpPr/>
          <p:nvPr/>
        </p:nvSpPr>
        <p:spPr>
          <a:xfrm>
            <a:off x="3499105" y="1506910"/>
            <a:ext cx="8434511" cy="798576"/>
          </a:xfrm>
          <a:prstGeom prst="rect">
            <a:avLst/>
          </a:prstGeom>
          <a:blipFill>
            <a:blip r:embed="rId4" cstate="print"/>
            <a:stretch>
              <a:fillRect/>
            </a:stretch>
          </a:blipFill>
        </p:spPr>
        <p:txBody>
          <a:bodyPr wrap="square" lIns="0" tIns="0" rIns="0" bIns="0" rtlCol="0"/>
          <a:lstStyle/>
          <a:p>
            <a:pPr marL="371475"/>
            <a:r>
              <a:rPr lang="en-IN" sz="2200" b="1" dirty="0">
                <a:solidFill>
                  <a:prstClr val="black"/>
                </a:solidFill>
                <a:latin typeface="Trebuchet MS"/>
                <a:cs typeface="Trebuchet MS"/>
              </a:rPr>
              <a:t>Gopal Kumar MBE</a:t>
            </a:r>
            <a:r>
              <a:rPr lang="en-IN" sz="2200" b="1" spc="-70" dirty="0">
                <a:solidFill>
                  <a:prstClr val="black"/>
                </a:solidFill>
                <a:latin typeface="Trebuchet MS"/>
                <a:cs typeface="Trebuchet MS"/>
              </a:rPr>
              <a:t>,</a:t>
            </a:r>
            <a:r>
              <a:rPr lang="en-IN" sz="2200" b="1" spc="-95" dirty="0">
                <a:solidFill>
                  <a:prstClr val="black"/>
                </a:solidFill>
                <a:latin typeface="Trebuchet MS"/>
                <a:cs typeface="Trebuchet MS"/>
              </a:rPr>
              <a:t> </a:t>
            </a:r>
            <a:r>
              <a:rPr lang="en-IN" sz="2200" b="1" dirty="0">
                <a:solidFill>
                  <a:prstClr val="black"/>
                </a:solidFill>
                <a:latin typeface="Trebuchet MS"/>
                <a:cs typeface="Trebuchet MS"/>
              </a:rPr>
              <a:t>FIAI</a:t>
            </a:r>
          </a:p>
          <a:p>
            <a:pPr marL="371475">
              <a:spcBef>
                <a:spcPts val="190"/>
              </a:spcBef>
            </a:pPr>
            <a:r>
              <a:rPr lang="en-IN" sz="2200" dirty="0" err="1">
                <a:solidFill>
                  <a:prstClr val="black"/>
                </a:solidFill>
                <a:latin typeface="Trebuchet MS"/>
                <a:cs typeface="Trebuchet MS"/>
              </a:rPr>
              <a:t>Radgo</a:t>
            </a:r>
            <a:r>
              <a:rPr lang="en-IN" sz="2200" dirty="0">
                <a:solidFill>
                  <a:prstClr val="black"/>
                </a:solidFill>
                <a:latin typeface="Trebuchet MS"/>
                <a:cs typeface="Trebuchet MS"/>
              </a:rPr>
              <a:t> </a:t>
            </a:r>
            <a:r>
              <a:rPr lang="en-IN" sz="2200" spc="5" dirty="0">
                <a:solidFill>
                  <a:prstClr val="black"/>
                </a:solidFill>
                <a:latin typeface="Trebuchet MS"/>
                <a:cs typeface="Trebuchet MS"/>
              </a:rPr>
              <a:t>&amp; </a:t>
            </a:r>
            <a:r>
              <a:rPr lang="en-IN" sz="2200" spc="-5" dirty="0">
                <a:solidFill>
                  <a:prstClr val="black"/>
                </a:solidFill>
                <a:latin typeface="Trebuchet MS"/>
                <a:cs typeface="Trebuchet MS"/>
              </a:rPr>
              <a:t>Company </a:t>
            </a:r>
            <a:r>
              <a:rPr lang="en-IN" sz="2200" dirty="0">
                <a:solidFill>
                  <a:prstClr val="black"/>
                </a:solidFill>
                <a:latin typeface="Trebuchet MS"/>
                <a:cs typeface="Trebuchet MS"/>
              </a:rPr>
              <a:t>Actuaries </a:t>
            </a:r>
            <a:r>
              <a:rPr lang="en-IN" sz="2200" spc="-5" dirty="0">
                <a:solidFill>
                  <a:prstClr val="black"/>
                </a:solidFill>
                <a:latin typeface="Trebuchet MS"/>
                <a:cs typeface="Trebuchet MS"/>
              </a:rPr>
              <a:t>and</a:t>
            </a:r>
            <a:r>
              <a:rPr lang="en-IN" sz="2200" spc="-280" dirty="0">
                <a:solidFill>
                  <a:prstClr val="black"/>
                </a:solidFill>
                <a:latin typeface="Trebuchet MS"/>
                <a:cs typeface="Trebuchet MS"/>
              </a:rPr>
              <a:t> </a:t>
            </a:r>
            <a:r>
              <a:rPr lang="en-IN" sz="2200" spc="-5" dirty="0">
                <a:solidFill>
                  <a:prstClr val="black"/>
                </a:solidFill>
                <a:latin typeface="Trebuchet MS"/>
                <a:cs typeface="Trebuchet MS"/>
              </a:rPr>
              <a:t>Consultants</a:t>
            </a:r>
          </a:p>
        </p:txBody>
      </p:sp>
      <p:sp>
        <p:nvSpPr>
          <p:cNvPr id="14" name="object 14"/>
          <p:cNvSpPr/>
          <p:nvPr/>
        </p:nvSpPr>
        <p:spPr>
          <a:xfrm>
            <a:off x="1343472" y="990833"/>
            <a:ext cx="2318420" cy="3149861"/>
          </a:xfrm>
          <a:prstGeom prst="rect">
            <a:avLst/>
          </a:prstGeom>
          <a:blipFill>
            <a:blip r:embed="rId5" cstate="print"/>
            <a:stretch>
              <a:fillRect/>
            </a:stretch>
          </a:blipFill>
        </p:spPr>
        <p:txBody>
          <a:bodyPr wrap="square" lIns="0" tIns="0" rIns="0" bIns="0" rtlCol="0"/>
          <a:lstStyle/>
          <a:p>
            <a:endParaRPr b="1">
              <a:solidFill>
                <a:prstClr val="black"/>
              </a:solidFill>
            </a:endParaRPr>
          </a:p>
        </p:txBody>
      </p:sp>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1339215">
              <a:lnSpc>
                <a:spcPts val="1625"/>
              </a:lnSpc>
            </a:pPr>
            <a:fld id="{81D60167-4931-47E6-BA6A-407CBD079E47}" type="slidenum">
              <a:rPr b="1" spc="-5" dirty="0">
                <a:solidFill>
                  <a:prstClr val="black"/>
                </a:solidFill>
              </a:rPr>
              <a:pPr marL="1339215">
                <a:lnSpc>
                  <a:spcPts val="1625"/>
                </a:lnSpc>
              </a:pPr>
              <a:t>6</a:t>
            </a:fld>
            <a:endParaRPr b="1" spc="-5" dirty="0">
              <a:solidFill>
                <a:prstClr val="black"/>
              </a:solidFill>
            </a:endParaRPr>
          </a:p>
          <a:p>
            <a:pPr marL="12700">
              <a:spcBef>
                <a:spcPts val="290"/>
              </a:spcBef>
            </a:pPr>
            <a:r>
              <a:rPr sz="1800" b="1" spc="-15" dirty="0">
                <a:solidFill>
                  <a:prstClr val="black"/>
                </a:solidFill>
                <a:hlinkClick r:id="rId6"/>
              </a:rPr>
              <a:t>www.actuariesindia.org</a:t>
            </a:r>
            <a:endParaRPr sz="1800" b="1">
              <a:solidFill>
                <a:prstClr val="black"/>
              </a:solidFill>
            </a:endParaRPr>
          </a:p>
        </p:txBody>
      </p:sp>
      <p:sp>
        <p:nvSpPr>
          <p:cNvPr id="16" name="TextBox 15"/>
          <p:cNvSpPr txBox="1"/>
          <p:nvPr/>
        </p:nvSpPr>
        <p:spPr>
          <a:xfrm>
            <a:off x="3499104" y="2565764"/>
            <a:ext cx="8434511" cy="304698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1600" dirty="0">
                <a:solidFill>
                  <a:prstClr val="black"/>
                </a:solidFill>
              </a:rPr>
              <a:t>Gopal V Kumar is a practicing actuary and management consultant. </a:t>
            </a:r>
          </a:p>
          <a:p>
            <a:r>
              <a:rPr lang="en-US" sz="1600" dirty="0">
                <a:solidFill>
                  <a:prstClr val="black"/>
                </a:solidFill>
              </a:rPr>
              <a:t>He is a Fellow member of the Institute of Actuaries of India and Post graduate in Finance and Econometrics from University of Delhi.</a:t>
            </a:r>
          </a:p>
          <a:p>
            <a:r>
              <a:rPr lang="en-US" sz="1600" dirty="0">
                <a:solidFill>
                  <a:prstClr val="black"/>
                </a:solidFill>
              </a:rPr>
              <a:t>Gopal has a professional experience for more than 24 years in the areas of actuarial consulting, liability valuation, actuarial audit, risk management, investments, business journalism, academics and economic research. He has authored a book, Actuarial Aspects of Product Development, part of the core curriculum, published by Insurance Institute of India. He has been a visiting faculty at Insurance Institute of India,  National Insurance Academy and other management institutes giving lectures on Finance &amp; related subjects.</a:t>
            </a:r>
          </a:p>
          <a:p>
            <a:r>
              <a:rPr lang="en-US" sz="1600" dirty="0">
                <a:solidFill>
                  <a:prstClr val="black"/>
                </a:solidFill>
              </a:rPr>
              <a:t>He has been quoted on banking, insurance and economic issues in the print media like The Times of India, The Economic Times, The Indian Express, The Financial Express, The Mint and on television </a:t>
            </a:r>
            <a:r>
              <a:rPr lang="en-US" sz="1600" dirty="0" err="1">
                <a:solidFill>
                  <a:prstClr val="black"/>
                </a:solidFill>
              </a:rPr>
              <a:t>programmes</a:t>
            </a:r>
            <a:r>
              <a:rPr lang="en-US" sz="1600" dirty="0">
                <a:solidFill>
                  <a:prstClr val="black"/>
                </a:solidFill>
              </a:rPr>
              <a:t> in Zee Business, News 18, and CNBC.  </a:t>
            </a:r>
          </a:p>
        </p:txBody>
      </p:sp>
    </p:spTree>
    <p:extLst>
      <p:ext uri="{BB962C8B-B14F-4D97-AF65-F5344CB8AC3E}">
        <p14:creationId xmlns:p14="http://schemas.microsoft.com/office/powerpoint/2010/main" val="1574670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5" name="Rectangle 168"/>
          <p:cNvSpPr>
            <a:spLocks noChangeArrowheads="1"/>
          </p:cNvSpPr>
          <p:nvPr/>
        </p:nvSpPr>
        <p:spPr bwMode="auto">
          <a:xfrm>
            <a:off x="7" y="3915996"/>
            <a:ext cx="5184775" cy="1217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dirty="0">
              <a:solidFill>
                <a:schemeClr val="tx1"/>
              </a:solidFill>
            </a:endParaRPr>
          </a:p>
          <a:p>
            <a:pPr algn="l"/>
            <a:r>
              <a:rPr lang="en-US" altLang="en-US" sz="1800" b="1" dirty="0">
                <a:solidFill>
                  <a:schemeClr val="tx1"/>
                </a:solidFill>
              </a:rPr>
              <a:t>Satish </a:t>
            </a:r>
            <a:r>
              <a:rPr lang="en-US" altLang="en-US" sz="1800" b="1" dirty="0" err="1">
                <a:solidFill>
                  <a:schemeClr val="tx1"/>
                </a:solidFill>
              </a:rPr>
              <a:t>Betadpur</a:t>
            </a:r>
            <a:r>
              <a:rPr lang="en-US" altLang="en-US" sz="1800" b="1" dirty="0">
                <a:solidFill>
                  <a:schemeClr val="tx1"/>
                </a:solidFill>
              </a:rPr>
              <a:t>, </a:t>
            </a:r>
            <a:r>
              <a:rPr lang="en-US" altLang="en-US" sz="1800" b="1" dirty="0" smtClean="0">
                <a:solidFill>
                  <a:schemeClr val="tx1"/>
                </a:solidFill>
              </a:rPr>
              <a:t>CFA</a:t>
            </a:r>
            <a:br>
              <a:rPr lang="en-US" altLang="en-US" sz="1800" b="1" dirty="0" smtClean="0">
                <a:solidFill>
                  <a:schemeClr val="tx1"/>
                </a:solidFill>
              </a:rPr>
            </a:br>
            <a:r>
              <a:rPr lang="en-US" altLang="en-US" sz="1800" b="1" dirty="0">
                <a:solidFill>
                  <a:schemeClr val="tx1"/>
                </a:solidFill>
              </a:rPr>
              <a:t/>
            </a:r>
            <a:br>
              <a:rPr lang="en-US" altLang="en-US" sz="1800" b="1" dirty="0">
                <a:solidFill>
                  <a:schemeClr val="tx1"/>
                </a:solidFill>
              </a:rPr>
            </a:br>
            <a:endParaRPr lang="es-ES" altLang="en-US" sz="1800" b="1" dirty="0">
              <a:solidFill>
                <a:schemeClr val="tx1"/>
              </a:solidFill>
            </a:endParaRPr>
          </a:p>
        </p:txBody>
      </p:sp>
      <p:sp>
        <p:nvSpPr>
          <p:cNvPr id="6" name="Rectangle 150"/>
          <p:cNvSpPr txBox="1">
            <a:spLocks noChangeArrowheads="1"/>
          </p:cNvSpPr>
          <p:nvPr/>
        </p:nvSpPr>
        <p:spPr>
          <a:xfrm>
            <a:off x="1595406" y="928670"/>
            <a:ext cx="8893174" cy="105251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IN" altLang="en-US" sz="3600" b="1" kern="0" dirty="0">
              <a:solidFill>
                <a:schemeClr val="bg1"/>
              </a:solidFill>
            </a:endParaRPr>
          </a:p>
          <a:p>
            <a:pPr algn="l"/>
            <a:r>
              <a:rPr lang="en-IN" altLang="en-US" sz="3600" b="1" kern="0" dirty="0">
                <a:solidFill>
                  <a:schemeClr val="bg1"/>
                </a:solidFill>
              </a:rPr>
              <a:t>17</a:t>
            </a:r>
            <a:r>
              <a:rPr lang="en-IN" altLang="en-US" sz="3600" b="1" kern="0" baseline="30000" dirty="0">
                <a:solidFill>
                  <a:schemeClr val="bg1"/>
                </a:solidFill>
              </a:rPr>
              <a:t>th</a:t>
            </a:r>
            <a:r>
              <a:rPr lang="en-IN" altLang="en-US" sz="3600" b="1" kern="0" dirty="0">
                <a:solidFill>
                  <a:schemeClr val="bg1"/>
                </a:solidFill>
              </a:rPr>
              <a:t> Current Issues in Retirement Benefits</a:t>
            </a:r>
          </a:p>
          <a:p>
            <a:pPr algn="l"/>
            <a:endParaRPr lang="es-UY" altLang="en-US" sz="3600" b="1" kern="0" dirty="0">
              <a:solidFill>
                <a:schemeClr val="bg1"/>
              </a:solidFill>
            </a:endParaRPr>
          </a:p>
          <a:p>
            <a:pPr algn="l"/>
            <a:r>
              <a:rPr lang="es-UY" altLang="en-US" sz="3600" b="1" kern="0" dirty="0" smtClean="0">
                <a:solidFill>
                  <a:schemeClr val="bg1"/>
                </a:solidFill>
              </a:rPr>
              <a:t>3rd </a:t>
            </a:r>
            <a:r>
              <a:rPr lang="es-UY" altLang="en-US" sz="3600" b="1" kern="0" dirty="0">
                <a:solidFill>
                  <a:schemeClr val="bg1"/>
                </a:solidFill>
              </a:rPr>
              <a:t>Webinar on Pensions</a:t>
            </a:r>
          </a:p>
          <a:p>
            <a:pPr algn="l"/>
            <a:r>
              <a:rPr lang="es-UY" altLang="en-US" sz="3600" b="1" kern="0" dirty="0">
                <a:solidFill>
                  <a:schemeClr val="bg1"/>
                </a:solidFill>
              </a:rPr>
              <a:t>Date : 11 September 2020</a:t>
            </a:r>
            <a:endParaRPr lang="es-ES" altLang="en-US" sz="3600" b="1" kern="0" dirty="0">
              <a:solidFill>
                <a:schemeClr val="bg1"/>
              </a:solidFill>
            </a:endParaRPr>
          </a:p>
        </p:txBody>
      </p:sp>
      <p:sp>
        <p:nvSpPr>
          <p:cNvPr id="8" name="Rectangle 150"/>
          <p:cNvSpPr txBox="1">
            <a:spLocks noChangeArrowheads="1"/>
          </p:cNvSpPr>
          <p:nvPr/>
        </p:nvSpPr>
        <p:spPr>
          <a:xfrm>
            <a:off x="-528736" y="3288754"/>
            <a:ext cx="11953916" cy="42862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IN" altLang="en-US" sz="3600" b="1" kern="0" dirty="0">
              <a:solidFill>
                <a:schemeClr val="bg1"/>
              </a:solidFill>
            </a:endParaRPr>
          </a:p>
          <a:p>
            <a:r>
              <a:rPr lang="en-US" sz="3200" b="1" dirty="0"/>
              <a:t>Pensions in a low to very low interest rate environment</a:t>
            </a:r>
          </a:p>
        </p:txBody>
      </p:sp>
    </p:spTree>
    <p:extLst>
      <p:ext uri="{BB962C8B-B14F-4D97-AF65-F5344CB8AC3E}">
        <p14:creationId xmlns:p14="http://schemas.microsoft.com/office/powerpoint/2010/main" val="3803903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10" name="Title 1">
            <a:extLst>
              <a:ext uri="{FF2B5EF4-FFF2-40B4-BE49-F238E27FC236}">
                <a16:creationId xmlns="" xmlns:a16="http://schemas.microsoft.com/office/drawing/2014/main" id="{83259767-3CB8-4E2C-94E4-BEEDA197B1FD}"/>
              </a:ext>
            </a:extLst>
          </p:cNvPr>
          <p:cNvSpPr txBox="1">
            <a:spLocks/>
          </p:cNvSpPr>
          <p:nvPr/>
        </p:nvSpPr>
        <p:spPr>
          <a:xfrm>
            <a:off x="1847528" y="609600"/>
            <a:ext cx="8972872" cy="1143000"/>
          </a:xfrm>
          <a:prstGeom prst="rect">
            <a:avLst/>
          </a:prstGeom>
        </p:spPr>
        <p:txBody>
          <a:bodyPr>
            <a:normAutofit fontScale="67500" lnSpcReduction="20000"/>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b="1" kern="0" dirty="0" smtClean="0"/>
              <a:t>How is low interest rate environment a problem for pension funds and insurance companies</a:t>
            </a:r>
            <a:endParaRPr lang="en-US" b="1" kern="0" dirty="0"/>
          </a:p>
        </p:txBody>
      </p:sp>
      <p:sp>
        <p:nvSpPr>
          <p:cNvPr id="11" name="Content Placeholder 2">
            <a:extLst>
              <a:ext uri="{FF2B5EF4-FFF2-40B4-BE49-F238E27FC236}">
                <a16:creationId xmlns="" xmlns:a16="http://schemas.microsoft.com/office/drawing/2014/main" id="{BF3C70D4-CD07-454F-84DF-F0379290DF43}"/>
              </a:ext>
            </a:extLst>
          </p:cNvPr>
          <p:cNvSpPr txBox="1">
            <a:spLocks/>
          </p:cNvSpPr>
          <p:nvPr/>
        </p:nvSpPr>
        <p:spPr>
          <a:xfrm>
            <a:off x="1785050" y="2402417"/>
            <a:ext cx="9104826" cy="43513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kern="0" dirty="0" smtClean="0"/>
              <a:t>We are in a ‘low for long’ interest rate environment</a:t>
            </a:r>
          </a:p>
          <a:p>
            <a:r>
              <a:rPr lang="en-US" kern="0" dirty="0" smtClean="0"/>
              <a:t>We have a fundamental mismatch: the duration of liabilities is greater than that of assets. </a:t>
            </a:r>
          </a:p>
          <a:p>
            <a:r>
              <a:rPr lang="en-US" kern="0" dirty="0" smtClean="0"/>
              <a:t>This –</a:t>
            </a:r>
            <a:r>
              <a:rPr lang="en-US" kern="0" dirty="0" err="1" smtClean="0"/>
              <a:t>ve</a:t>
            </a:r>
            <a:r>
              <a:rPr lang="en-US" kern="0" dirty="0" smtClean="0"/>
              <a:t> duration gap causes the value of liabilities to be higher than that of assets</a:t>
            </a:r>
          </a:p>
          <a:p>
            <a:endParaRPr lang="en-US" kern="0" dirty="0"/>
          </a:p>
        </p:txBody>
      </p:sp>
    </p:spTree>
    <p:extLst>
      <p:ext uri="{BB962C8B-B14F-4D97-AF65-F5344CB8AC3E}">
        <p14:creationId xmlns:p14="http://schemas.microsoft.com/office/powerpoint/2010/main" val="1548438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cstate="print"/>
            <a:srcRect/>
            <a:stretch>
              <a:fillRect/>
            </a:stretch>
          </a:blipFill>
        </p:spPr>
      </p:pic>
      <p:sp>
        <p:nvSpPr>
          <p:cNvPr id="5" name="Title 1">
            <a:extLst>
              <a:ext uri="{FF2B5EF4-FFF2-40B4-BE49-F238E27FC236}">
                <a16:creationId xmlns="" xmlns:a16="http://schemas.microsoft.com/office/drawing/2014/main" id="{77179075-D0AB-4483-8E6C-883360D3EB3A}"/>
              </a:ext>
            </a:extLst>
          </p:cNvPr>
          <p:cNvSpPr txBox="1">
            <a:spLocks/>
          </p:cNvSpPr>
          <p:nvPr/>
        </p:nvSpPr>
        <p:spPr>
          <a:xfrm>
            <a:off x="983432" y="381901"/>
            <a:ext cx="9116888" cy="1019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sz="3200" b="1" kern="0" dirty="0" smtClean="0"/>
              <a:t>What can pension funds/insurers do?	</a:t>
            </a:r>
            <a:br>
              <a:rPr lang="en-US" sz="3200" b="1" kern="0" dirty="0" smtClean="0"/>
            </a:br>
            <a:endParaRPr lang="en-US" sz="3200" b="1" kern="0" dirty="0"/>
          </a:p>
        </p:txBody>
      </p:sp>
      <p:sp>
        <p:nvSpPr>
          <p:cNvPr id="6" name="Content Placeholder 2">
            <a:extLst>
              <a:ext uri="{FF2B5EF4-FFF2-40B4-BE49-F238E27FC236}">
                <a16:creationId xmlns="" xmlns:a16="http://schemas.microsoft.com/office/drawing/2014/main" id="{A7A03DE9-CC62-46E5-946B-A22C33692228}"/>
              </a:ext>
            </a:extLst>
          </p:cNvPr>
          <p:cNvSpPr txBox="1">
            <a:spLocks/>
          </p:cNvSpPr>
          <p:nvPr/>
        </p:nvSpPr>
        <p:spPr>
          <a:xfrm>
            <a:off x="1847528" y="1556792"/>
            <a:ext cx="10488488" cy="44721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FontTx/>
              <a:buNone/>
            </a:pPr>
            <a:r>
              <a:rPr lang="en-US" kern="0" dirty="0" smtClean="0"/>
              <a:t>Tools to address the risk of persistently low interest rates</a:t>
            </a:r>
          </a:p>
          <a:p>
            <a:pPr marL="0" indent="0">
              <a:buFontTx/>
              <a:buNone/>
            </a:pPr>
            <a:endParaRPr lang="en-US" kern="0" dirty="0" smtClean="0"/>
          </a:p>
          <a:p>
            <a:r>
              <a:rPr lang="en-US" kern="0" dirty="0" smtClean="0"/>
              <a:t>Increase the duration of assets in order to ensure a better duration match between assets and liabilities</a:t>
            </a:r>
          </a:p>
          <a:p>
            <a:r>
              <a:rPr lang="en-US" kern="0" dirty="0" smtClean="0"/>
              <a:t> Insurers can alter the terms of new policies (lowering guaranteed rates), thus progressively lowering liabilities</a:t>
            </a:r>
          </a:p>
          <a:p>
            <a:r>
              <a:rPr lang="en-US" kern="0" dirty="0" smtClean="0"/>
              <a:t>Renegotiate or unilaterally adjust existing contracts, if allowed</a:t>
            </a:r>
          </a:p>
          <a:p>
            <a:endParaRPr lang="en-US" kern="0" dirty="0"/>
          </a:p>
        </p:txBody>
      </p:sp>
    </p:spTree>
    <p:extLst>
      <p:ext uri="{BB962C8B-B14F-4D97-AF65-F5344CB8AC3E}">
        <p14:creationId xmlns:p14="http://schemas.microsoft.com/office/powerpoint/2010/main" val="1582009568"/>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1401</TotalTime>
  <Words>2264</Words>
  <Application>Microsoft Office PowerPoint</Application>
  <PresentationFormat>Widescreen</PresentationFormat>
  <Paragraphs>414</Paragraphs>
  <Slides>32</Slides>
  <Notes>25</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32</vt:i4>
      </vt:variant>
    </vt:vector>
  </HeadingPairs>
  <TitlesOfParts>
    <vt:vector size="45" baseType="lpstr">
      <vt:lpstr>Arial</vt:lpstr>
      <vt:lpstr>Bahamas</vt:lpstr>
      <vt:lpstr>Calibri</vt:lpstr>
      <vt:lpstr>Garamond</vt:lpstr>
      <vt:lpstr>Times New Roman</vt:lpstr>
      <vt:lpstr>Trebuchet MS</vt:lpstr>
      <vt:lpstr>Verdana</vt:lpstr>
      <vt:lpstr>Wingdings</vt:lpstr>
      <vt:lpstr>LifeConvBirm02</vt:lpstr>
      <vt:lpstr>1_LifeConvBirm02</vt:lpstr>
      <vt:lpstr>1_Office Theme</vt:lpstr>
      <vt:lpstr>Office Theme</vt:lpstr>
      <vt:lpstr>4_LifeConvBirm02</vt:lpstr>
      <vt:lpstr>PowerPoint Presentation</vt:lpstr>
      <vt:lpstr>PowerPoint Presentation</vt:lpstr>
      <vt:lpstr>Speaker’s Profile</vt:lpstr>
      <vt:lpstr>Programme Schedule</vt:lpstr>
      <vt:lpstr>Speaker Profile</vt:lpstr>
      <vt:lpstr>Speaker Profile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Ambreen Surve</cp:lastModifiedBy>
  <cp:revision>170</cp:revision>
  <dcterms:created xsi:type="dcterms:W3CDTF">2011-07-20T12:11:57Z</dcterms:created>
  <dcterms:modified xsi:type="dcterms:W3CDTF">2020-09-11T10:51:24Z</dcterms:modified>
</cp:coreProperties>
</file>