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33"/>
  </p:notesMasterIdLst>
  <p:sldIdLst>
    <p:sldId id="291" r:id="rId3"/>
    <p:sldId id="257" r:id="rId4"/>
    <p:sldId id="260" r:id="rId5"/>
    <p:sldId id="280" r:id="rId6"/>
    <p:sldId id="281" r:id="rId7"/>
    <p:sldId id="261" r:id="rId8"/>
    <p:sldId id="282" r:id="rId9"/>
    <p:sldId id="283" r:id="rId10"/>
    <p:sldId id="290" r:id="rId11"/>
    <p:sldId id="256" r:id="rId12"/>
    <p:sldId id="264" r:id="rId13"/>
    <p:sldId id="265" r:id="rId14"/>
    <p:sldId id="276" r:id="rId15"/>
    <p:sldId id="263" r:id="rId16"/>
    <p:sldId id="277" r:id="rId17"/>
    <p:sldId id="287" r:id="rId18"/>
    <p:sldId id="266" r:id="rId19"/>
    <p:sldId id="271" r:id="rId20"/>
    <p:sldId id="267" r:id="rId21"/>
    <p:sldId id="275" r:id="rId22"/>
    <p:sldId id="274" r:id="rId23"/>
    <p:sldId id="289" r:id="rId24"/>
    <p:sldId id="288" r:id="rId25"/>
    <p:sldId id="262" r:id="rId26"/>
    <p:sldId id="268" r:id="rId27"/>
    <p:sldId id="269" r:id="rId28"/>
    <p:sldId id="285" r:id="rId29"/>
    <p:sldId id="294" r:id="rId30"/>
    <p:sldId id="272" r:id="rId31"/>
    <p:sldId id="27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19E"/>
    <a:srgbClr val="FFBE00"/>
    <a:srgbClr val="FFF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979" autoAdjust="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dhoc\STP_AI_Claims\Claims%20STP\Data\Column_wise_part_Combined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dhoc\STP_AI_Claims\Claims%20STP\Data\Column_wise_part_Combined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Damage</a:t>
            </a:r>
            <a:r>
              <a:rPr lang="en-IN" baseline="0"/>
              <a:t> cATEGORY</a:t>
            </a:r>
            <a:endParaRPr lang="en-IN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'[Column_wise_part_Combined_Data.xlsx]Sheet1 (2)'!$C$44486:$C$44489</c:f>
              <c:strCache>
                <c:ptCount val="4"/>
                <c:pt idx="0">
                  <c:v>SCRATCH</c:v>
                </c:pt>
                <c:pt idx="1">
                  <c:v>MINOR DENT</c:v>
                </c:pt>
                <c:pt idx="2">
                  <c:v>HEAVY DENT</c:v>
                </c:pt>
                <c:pt idx="3">
                  <c:v>TEAR</c:v>
                </c:pt>
              </c:strCache>
            </c:strRef>
          </c:cat>
          <c:val>
            <c:numRef>
              <c:f>'[Column_wise_part_Combined_Data.xlsx]Sheet1 (2)'!$D$44486:$D$44489</c:f>
              <c:numCache>
                <c:formatCode>0%</c:formatCode>
                <c:ptCount val="4"/>
                <c:pt idx="0">
                  <c:v>2.1800000000000002</c:v>
                </c:pt>
                <c:pt idx="1">
                  <c:v>0.45</c:v>
                </c:pt>
                <c:pt idx="2">
                  <c:v>0.11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35-4E66-9D61-0195EDD45D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67554016"/>
        <c:axId val="267542368"/>
      </c:barChart>
      <c:catAx>
        <c:axId val="26755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542368"/>
        <c:crosses val="autoZero"/>
        <c:auto val="1"/>
        <c:lblAlgn val="ctr"/>
        <c:lblOffset val="100"/>
        <c:noMultiLvlLbl val="0"/>
      </c:catAx>
      <c:valAx>
        <c:axId val="2675423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67554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Damage</a:t>
            </a:r>
            <a:r>
              <a:rPr lang="en-IN" baseline="0"/>
              <a:t> cATEGORY</a:t>
            </a:r>
            <a:endParaRPr lang="en-IN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elete val="1"/>
          </c:dLbls>
          <c:cat>
            <c:strRef>
              <c:f>'[Column_wise_part_Combined_Data.xlsx]Sheet1 (2)'!$C$44486:$C$44489</c:f>
              <c:strCache>
                <c:ptCount val="4"/>
                <c:pt idx="0">
                  <c:v>SCRATCH</c:v>
                </c:pt>
                <c:pt idx="1">
                  <c:v>MINOR DENT</c:v>
                </c:pt>
                <c:pt idx="2">
                  <c:v>HEAVY DENT</c:v>
                </c:pt>
                <c:pt idx="3">
                  <c:v>TEAR</c:v>
                </c:pt>
              </c:strCache>
            </c:strRef>
          </c:cat>
          <c:val>
            <c:numRef>
              <c:f>'[Column_wise_part_Combined_Data.xlsx]Sheet1 (2)'!$D$44486:$D$44489</c:f>
              <c:numCache>
                <c:formatCode>0%</c:formatCode>
                <c:ptCount val="4"/>
                <c:pt idx="0">
                  <c:v>2.1800000000000002</c:v>
                </c:pt>
                <c:pt idx="1">
                  <c:v>0.45</c:v>
                </c:pt>
                <c:pt idx="2">
                  <c:v>0.11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0D-42D5-8E7D-700935C509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67554016"/>
        <c:axId val="267542368"/>
      </c:barChart>
      <c:catAx>
        <c:axId val="26755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542368"/>
        <c:crosses val="autoZero"/>
        <c:auto val="1"/>
        <c:lblAlgn val="ctr"/>
        <c:lblOffset val="100"/>
        <c:noMultiLvlLbl val="0"/>
      </c:catAx>
      <c:valAx>
        <c:axId val="2675423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67554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9AF6ED-09EC-40B3-B0C4-0AB2A2E64687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18C0CD0D-8F88-4B23-9AE1-BFF77F67E1D6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Define the problem</a:t>
          </a:r>
          <a:endParaRPr lang="en-US" dirty="0"/>
        </a:p>
      </dgm:t>
    </dgm:pt>
    <dgm:pt modelId="{B146BE95-8FE8-40E2-8E46-D232A58CCC1A}" type="parTrans" cxnId="{1EB2079E-C967-406C-8251-F33699AD57B2}">
      <dgm:prSet/>
      <dgm:spPr/>
      <dgm:t>
        <a:bodyPr/>
        <a:lstStyle/>
        <a:p>
          <a:endParaRPr lang="en-US"/>
        </a:p>
      </dgm:t>
    </dgm:pt>
    <dgm:pt modelId="{2E712C38-0DC9-4CE9-A6EB-961EA3F3E74D}" type="sibTrans" cxnId="{1EB2079E-C967-406C-8251-F33699AD57B2}">
      <dgm:prSet/>
      <dgm:spPr/>
      <dgm:t>
        <a:bodyPr/>
        <a:lstStyle/>
        <a:p>
          <a:endParaRPr lang="en-US"/>
        </a:p>
      </dgm:t>
    </dgm:pt>
    <dgm:pt modelId="{2D35D26F-3832-4BB5-B47C-F7006BE9BDE9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Develop Solutions</a:t>
          </a:r>
          <a:endParaRPr lang="en-US" dirty="0"/>
        </a:p>
      </dgm:t>
    </dgm:pt>
    <dgm:pt modelId="{FC4EE8C2-0445-4C92-ADAD-B382A5EE160D}" type="parTrans" cxnId="{BE51197D-7DC0-46C4-8DBE-7A7C16311160}">
      <dgm:prSet/>
      <dgm:spPr/>
      <dgm:t>
        <a:bodyPr/>
        <a:lstStyle/>
        <a:p>
          <a:endParaRPr lang="en-US"/>
        </a:p>
      </dgm:t>
    </dgm:pt>
    <dgm:pt modelId="{5EADF2EF-61F0-43F4-A86B-197E249EDD0E}" type="sibTrans" cxnId="{BE51197D-7DC0-46C4-8DBE-7A7C16311160}">
      <dgm:prSet/>
      <dgm:spPr/>
      <dgm:t>
        <a:bodyPr/>
        <a:lstStyle/>
        <a:p>
          <a:endParaRPr lang="en-US"/>
        </a:p>
      </dgm:t>
    </dgm:pt>
    <dgm:pt modelId="{12B63E32-9D65-49B7-9145-C2404F3C5F86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 smtClean="0"/>
            <a:t>Monitor Results</a:t>
          </a:r>
          <a:endParaRPr lang="en-US" dirty="0"/>
        </a:p>
      </dgm:t>
    </dgm:pt>
    <dgm:pt modelId="{F2009EF2-4C4D-4F22-BF04-1DD61FB52844}" type="parTrans" cxnId="{C7AFCA4E-7F16-4C21-92E2-18B6D14401C0}">
      <dgm:prSet/>
      <dgm:spPr/>
      <dgm:t>
        <a:bodyPr/>
        <a:lstStyle/>
        <a:p>
          <a:endParaRPr lang="en-US"/>
        </a:p>
      </dgm:t>
    </dgm:pt>
    <dgm:pt modelId="{3C854064-65C6-4D14-B8CB-FC93361DB08A}" type="sibTrans" cxnId="{C7AFCA4E-7F16-4C21-92E2-18B6D14401C0}">
      <dgm:prSet/>
      <dgm:spPr/>
      <dgm:t>
        <a:bodyPr/>
        <a:lstStyle/>
        <a:p>
          <a:endParaRPr lang="en-US"/>
        </a:p>
      </dgm:t>
    </dgm:pt>
    <dgm:pt modelId="{802CF3DE-9F64-4D7F-9139-121C29B0E0A7}" type="pres">
      <dgm:prSet presAssocID="{069AF6ED-09EC-40B3-B0C4-0AB2A2E64687}" presName="compositeShape" presStyleCnt="0">
        <dgm:presLayoutVars>
          <dgm:chMax val="7"/>
          <dgm:dir/>
          <dgm:resizeHandles val="exact"/>
        </dgm:presLayoutVars>
      </dgm:prSet>
      <dgm:spPr/>
    </dgm:pt>
    <dgm:pt modelId="{E0BBA8F3-57EC-47B3-BAB8-9E10FA3702C3}" type="pres">
      <dgm:prSet presAssocID="{069AF6ED-09EC-40B3-B0C4-0AB2A2E64687}" presName="wedge1" presStyleLbl="node1" presStyleIdx="0" presStyleCnt="3"/>
      <dgm:spPr/>
      <dgm:t>
        <a:bodyPr/>
        <a:lstStyle/>
        <a:p>
          <a:endParaRPr lang="en-US"/>
        </a:p>
      </dgm:t>
    </dgm:pt>
    <dgm:pt modelId="{079A36B3-2051-41F3-A050-3E309142F359}" type="pres">
      <dgm:prSet presAssocID="{069AF6ED-09EC-40B3-B0C4-0AB2A2E64687}" presName="dummy1a" presStyleCnt="0"/>
      <dgm:spPr/>
    </dgm:pt>
    <dgm:pt modelId="{2B0FD3AC-73DA-49DB-B2ED-0FB35778F8F3}" type="pres">
      <dgm:prSet presAssocID="{069AF6ED-09EC-40B3-B0C4-0AB2A2E64687}" presName="dummy1b" presStyleCnt="0"/>
      <dgm:spPr/>
    </dgm:pt>
    <dgm:pt modelId="{2926CDA2-2509-43FC-89C3-05AF6CB374F9}" type="pres">
      <dgm:prSet presAssocID="{069AF6ED-09EC-40B3-B0C4-0AB2A2E64687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05D89-B98A-4F80-90F1-46E4F4965B67}" type="pres">
      <dgm:prSet presAssocID="{069AF6ED-09EC-40B3-B0C4-0AB2A2E64687}" presName="wedge2" presStyleLbl="node1" presStyleIdx="1" presStyleCnt="3"/>
      <dgm:spPr/>
      <dgm:t>
        <a:bodyPr/>
        <a:lstStyle/>
        <a:p>
          <a:endParaRPr lang="en-US"/>
        </a:p>
      </dgm:t>
    </dgm:pt>
    <dgm:pt modelId="{AD109BF9-C00A-4DB1-8B63-257029D98A93}" type="pres">
      <dgm:prSet presAssocID="{069AF6ED-09EC-40B3-B0C4-0AB2A2E64687}" presName="dummy2a" presStyleCnt="0"/>
      <dgm:spPr/>
    </dgm:pt>
    <dgm:pt modelId="{8B6BB447-DCD0-434F-AD23-1A750A2BE3CB}" type="pres">
      <dgm:prSet presAssocID="{069AF6ED-09EC-40B3-B0C4-0AB2A2E64687}" presName="dummy2b" presStyleCnt="0"/>
      <dgm:spPr/>
    </dgm:pt>
    <dgm:pt modelId="{C2713041-9592-4CFF-885B-969211BC0A93}" type="pres">
      <dgm:prSet presAssocID="{069AF6ED-09EC-40B3-B0C4-0AB2A2E64687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77CFF-81AE-448E-A152-C4A5C205E201}" type="pres">
      <dgm:prSet presAssocID="{069AF6ED-09EC-40B3-B0C4-0AB2A2E64687}" presName="wedge3" presStyleLbl="node1" presStyleIdx="2" presStyleCnt="3"/>
      <dgm:spPr/>
      <dgm:t>
        <a:bodyPr/>
        <a:lstStyle/>
        <a:p>
          <a:endParaRPr lang="en-US"/>
        </a:p>
      </dgm:t>
    </dgm:pt>
    <dgm:pt modelId="{32596379-8291-4064-92F7-6BC1BE514A09}" type="pres">
      <dgm:prSet presAssocID="{069AF6ED-09EC-40B3-B0C4-0AB2A2E64687}" presName="dummy3a" presStyleCnt="0"/>
      <dgm:spPr/>
    </dgm:pt>
    <dgm:pt modelId="{C1BF2147-BA9C-49A1-AF40-37C0DFE2A0B5}" type="pres">
      <dgm:prSet presAssocID="{069AF6ED-09EC-40B3-B0C4-0AB2A2E64687}" presName="dummy3b" presStyleCnt="0"/>
      <dgm:spPr/>
    </dgm:pt>
    <dgm:pt modelId="{4C72F634-E889-477F-87E3-157AA1B403E7}" type="pres">
      <dgm:prSet presAssocID="{069AF6ED-09EC-40B3-B0C4-0AB2A2E64687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EFCCC9-3A09-4BB6-B714-C9B4309A7276}" type="pres">
      <dgm:prSet presAssocID="{2E712C38-0DC9-4CE9-A6EB-961EA3F3E74D}" presName="arrowWedge1" presStyleLbl="fgSibTrans2D1" presStyleIdx="0" presStyleCnt="3"/>
      <dgm:spPr>
        <a:solidFill>
          <a:schemeClr val="bg1">
            <a:lumMod val="75000"/>
          </a:schemeClr>
        </a:solidFill>
      </dgm:spPr>
    </dgm:pt>
    <dgm:pt modelId="{73091867-2C63-4CC6-B2F2-6CA99A8030CE}" type="pres">
      <dgm:prSet presAssocID="{5EADF2EF-61F0-43F4-A86B-197E249EDD0E}" presName="arrowWedge2" presStyleLbl="fgSibTrans2D1" presStyleIdx="1" presStyleCnt="3"/>
      <dgm:spPr>
        <a:solidFill>
          <a:schemeClr val="bg1">
            <a:lumMod val="75000"/>
          </a:schemeClr>
        </a:solidFill>
      </dgm:spPr>
    </dgm:pt>
    <dgm:pt modelId="{9C17BBEB-3763-4368-9860-A48E402A61F6}" type="pres">
      <dgm:prSet presAssocID="{3C854064-65C6-4D14-B8CB-FC93361DB08A}" presName="arrowWedge3" presStyleLbl="fgSibTrans2D1" presStyleIdx="2" presStyleCnt="3"/>
      <dgm:spPr>
        <a:solidFill>
          <a:schemeClr val="bg1">
            <a:lumMod val="75000"/>
          </a:schemeClr>
        </a:solidFill>
      </dgm:spPr>
    </dgm:pt>
  </dgm:ptLst>
  <dgm:cxnLst>
    <dgm:cxn modelId="{745D1D66-F4E8-41A8-823F-B5C66535052A}" type="presOf" srcId="{2D35D26F-3832-4BB5-B47C-F7006BE9BDE9}" destId="{C2713041-9592-4CFF-885B-969211BC0A93}" srcOrd="1" destOrd="0" presId="urn:microsoft.com/office/officeart/2005/8/layout/cycle8"/>
    <dgm:cxn modelId="{0609E6DA-DED8-4165-8A8B-7988279C0DD0}" type="presOf" srcId="{18C0CD0D-8F88-4B23-9AE1-BFF77F67E1D6}" destId="{2926CDA2-2509-43FC-89C3-05AF6CB374F9}" srcOrd="1" destOrd="0" presId="urn:microsoft.com/office/officeart/2005/8/layout/cycle8"/>
    <dgm:cxn modelId="{6EFBB7CE-2237-4F8E-98AD-967341EB3B67}" type="presOf" srcId="{12B63E32-9D65-49B7-9145-C2404F3C5F86}" destId="{4C72F634-E889-477F-87E3-157AA1B403E7}" srcOrd="1" destOrd="0" presId="urn:microsoft.com/office/officeart/2005/8/layout/cycle8"/>
    <dgm:cxn modelId="{1EB2079E-C967-406C-8251-F33699AD57B2}" srcId="{069AF6ED-09EC-40B3-B0C4-0AB2A2E64687}" destId="{18C0CD0D-8F88-4B23-9AE1-BFF77F67E1D6}" srcOrd="0" destOrd="0" parTransId="{B146BE95-8FE8-40E2-8E46-D232A58CCC1A}" sibTransId="{2E712C38-0DC9-4CE9-A6EB-961EA3F3E74D}"/>
    <dgm:cxn modelId="{3A1710CD-ACA0-45BD-8B7E-A007A339F122}" type="presOf" srcId="{069AF6ED-09EC-40B3-B0C4-0AB2A2E64687}" destId="{802CF3DE-9F64-4D7F-9139-121C29B0E0A7}" srcOrd="0" destOrd="0" presId="urn:microsoft.com/office/officeart/2005/8/layout/cycle8"/>
    <dgm:cxn modelId="{7FF4E386-7B3D-43EF-A617-4832A5639EB9}" type="presOf" srcId="{12B63E32-9D65-49B7-9145-C2404F3C5F86}" destId="{06F77CFF-81AE-448E-A152-C4A5C205E201}" srcOrd="0" destOrd="0" presId="urn:microsoft.com/office/officeart/2005/8/layout/cycle8"/>
    <dgm:cxn modelId="{C7AFCA4E-7F16-4C21-92E2-18B6D14401C0}" srcId="{069AF6ED-09EC-40B3-B0C4-0AB2A2E64687}" destId="{12B63E32-9D65-49B7-9145-C2404F3C5F86}" srcOrd="2" destOrd="0" parTransId="{F2009EF2-4C4D-4F22-BF04-1DD61FB52844}" sibTransId="{3C854064-65C6-4D14-B8CB-FC93361DB08A}"/>
    <dgm:cxn modelId="{DD345B34-581E-4AAB-8F8B-941D865C3524}" type="presOf" srcId="{18C0CD0D-8F88-4B23-9AE1-BFF77F67E1D6}" destId="{E0BBA8F3-57EC-47B3-BAB8-9E10FA3702C3}" srcOrd="0" destOrd="0" presId="urn:microsoft.com/office/officeart/2005/8/layout/cycle8"/>
    <dgm:cxn modelId="{FF32DDD1-8C7B-4A14-B0E9-EC2E78563630}" type="presOf" srcId="{2D35D26F-3832-4BB5-B47C-F7006BE9BDE9}" destId="{BA005D89-B98A-4F80-90F1-46E4F4965B67}" srcOrd="0" destOrd="0" presId="urn:microsoft.com/office/officeart/2005/8/layout/cycle8"/>
    <dgm:cxn modelId="{BE51197D-7DC0-46C4-8DBE-7A7C16311160}" srcId="{069AF6ED-09EC-40B3-B0C4-0AB2A2E64687}" destId="{2D35D26F-3832-4BB5-B47C-F7006BE9BDE9}" srcOrd="1" destOrd="0" parTransId="{FC4EE8C2-0445-4C92-ADAD-B382A5EE160D}" sibTransId="{5EADF2EF-61F0-43F4-A86B-197E249EDD0E}"/>
    <dgm:cxn modelId="{D2B4455C-BFD6-4B9E-82C5-4A4B9D72BCF1}" type="presParOf" srcId="{802CF3DE-9F64-4D7F-9139-121C29B0E0A7}" destId="{E0BBA8F3-57EC-47B3-BAB8-9E10FA3702C3}" srcOrd="0" destOrd="0" presId="urn:microsoft.com/office/officeart/2005/8/layout/cycle8"/>
    <dgm:cxn modelId="{F46639A6-DF69-4E3A-A4B1-788AD0D9F398}" type="presParOf" srcId="{802CF3DE-9F64-4D7F-9139-121C29B0E0A7}" destId="{079A36B3-2051-41F3-A050-3E309142F359}" srcOrd="1" destOrd="0" presId="urn:microsoft.com/office/officeart/2005/8/layout/cycle8"/>
    <dgm:cxn modelId="{8315FDA0-CEE4-4CA6-B069-4748F489EB1F}" type="presParOf" srcId="{802CF3DE-9F64-4D7F-9139-121C29B0E0A7}" destId="{2B0FD3AC-73DA-49DB-B2ED-0FB35778F8F3}" srcOrd="2" destOrd="0" presId="urn:microsoft.com/office/officeart/2005/8/layout/cycle8"/>
    <dgm:cxn modelId="{4B22D6ED-721B-4F04-89EB-F367993CFA37}" type="presParOf" srcId="{802CF3DE-9F64-4D7F-9139-121C29B0E0A7}" destId="{2926CDA2-2509-43FC-89C3-05AF6CB374F9}" srcOrd="3" destOrd="0" presId="urn:microsoft.com/office/officeart/2005/8/layout/cycle8"/>
    <dgm:cxn modelId="{3B50910A-0354-4935-A062-A54EFA42EB8F}" type="presParOf" srcId="{802CF3DE-9F64-4D7F-9139-121C29B0E0A7}" destId="{BA005D89-B98A-4F80-90F1-46E4F4965B67}" srcOrd="4" destOrd="0" presId="urn:microsoft.com/office/officeart/2005/8/layout/cycle8"/>
    <dgm:cxn modelId="{15F66F52-440B-4CF4-BA66-CD289AF6BD2E}" type="presParOf" srcId="{802CF3DE-9F64-4D7F-9139-121C29B0E0A7}" destId="{AD109BF9-C00A-4DB1-8B63-257029D98A93}" srcOrd="5" destOrd="0" presId="urn:microsoft.com/office/officeart/2005/8/layout/cycle8"/>
    <dgm:cxn modelId="{8C1F16E6-4470-431E-8F25-ED821848C104}" type="presParOf" srcId="{802CF3DE-9F64-4D7F-9139-121C29B0E0A7}" destId="{8B6BB447-DCD0-434F-AD23-1A750A2BE3CB}" srcOrd="6" destOrd="0" presId="urn:microsoft.com/office/officeart/2005/8/layout/cycle8"/>
    <dgm:cxn modelId="{70A3EC78-F951-4522-8539-9146B69AA0DB}" type="presParOf" srcId="{802CF3DE-9F64-4D7F-9139-121C29B0E0A7}" destId="{C2713041-9592-4CFF-885B-969211BC0A93}" srcOrd="7" destOrd="0" presId="urn:microsoft.com/office/officeart/2005/8/layout/cycle8"/>
    <dgm:cxn modelId="{290C19E1-B03E-496C-9BDF-33568165B013}" type="presParOf" srcId="{802CF3DE-9F64-4D7F-9139-121C29B0E0A7}" destId="{06F77CFF-81AE-448E-A152-C4A5C205E201}" srcOrd="8" destOrd="0" presId="urn:microsoft.com/office/officeart/2005/8/layout/cycle8"/>
    <dgm:cxn modelId="{10C1A069-FA80-484B-BD09-91EEDA755042}" type="presParOf" srcId="{802CF3DE-9F64-4D7F-9139-121C29B0E0A7}" destId="{32596379-8291-4064-92F7-6BC1BE514A09}" srcOrd="9" destOrd="0" presId="urn:microsoft.com/office/officeart/2005/8/layout/cycle8"/>
    <dgm:cxn modelId="{B39B7AA6-D9D2-4BD1-A781-6543E555AA31}" type="presParOf" srcId="{802CF3DE-9F64-4D7F-9139-121C29B0E0A7}" destId="{C1BF2147-BA9C-49A1-AF40-37C0DFE2A0B5}" srcOrd="10" destOrd="0" presId="urn:microsoft.com/office/officeart/2005/8/layout/cycle8"/>
    <dgm:cxn modelId="{24E8A685-F946-466E-B35A-6C9976931D77}" type="presParOf" srcId="{802CF3DE-9F64-4D7F-9139-121C29B0E0A7}" destId="{4C72F634-E889-477F-87E3-157AA1B403E7}" srcOrd="11" destOrd="0" presId="urn:microsoft.com/office/officeart/2005/8/layout/cycle8"/>
    <dgm:cxn modelId="{4E23AA51-686E-4C75-8181-11FD4D429415}" type="presParOf" srcId="{802CF3DE-9F64-4D7F-9139-121C29B0E0A7}" destId="{B6EFCCC9-3A09-4BB6-B714-C9B4309A7276}" srcOrd="12" destOrd="0" presId="urn:microsoft.com/office/officeart/2005/8/layout/cycle8"/>
    <dgm:cxn modelId="{BA002073-B925-495F-A682-A99C8D895E7C}" type="presParOf" srcId="{802CF3DE-9F64-4D7F-9139-121C29B0E0A7}" destId="{73091867-2C63-4CC6-B2F2-6CA99A8030CE}" srcOrd="13" destOrd="0" presId="urn:microsoft.com/office/officeart/2005/8/layout/cycle8"/>
    <dgm:cxn modelId="{CEA73EE5-20B6-4A0C-8F28-E996E69B21D7}" type="presParOf" srcId="{802CF3DE-9F64-4D7F-9139-121C29B0E0A7}" destId="{9C17BBEB-3763-4368-9860-A48E402A61F6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BA8F3-57EC-47B3-BAB8-9E10FA3702C3}">
      <dsp:nvSpPr>
        <dsp:cNvPr id="0" name=""/>
        <dsp:cNvSpPr/>
      </dsp:nvSpPr>
      <dsp:spPr>
        <a:xfrm>
          <a:off x="1205269" y="220539"/>
          <a:ext cx="2850043" cy="2850043"/>
        </a:xfrm>
        <a:prstGeom prst="pie">
          <a:avLst>
            <a:gd name="adj1" fmla="val 16200000"/>
            <a:gd name="adj2" fmla="val 180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Define the problem</a:t>
          </a:r>
          <a:endParaRPr lang="en-US" sz="1900" kern="1200" dirty="0"/>
        </a:p>
      </dsp:txBody>
      <dsp:txXfrm>
        <a:off x="2707309" y="824476"/>
        <a:ext cx="1017872" cy="848227"/>
      </dsp:txXfrm>
    </dsp:sp>
    <dsp:sp modelId="{BA005D89-B98A-4F80-90F1-46E4F4965B67}">
      <dsp:nvSpPr>
        <dsp:cNvPr id="0" name=""/>
        <dsp:cNvSpPr/>
      </dsp:nvSpPr>
      <dsp:spPr>
        <a:xfrm>
          <a:off x="1146571" y="322326"/>
          <a:ext cx="2850043" cy="2850043"/>
        </a:xfrm>
        <a:prstGeom prst="pie">
          <a:avLst>
            <a:gd name="adj1" fmla="val 1800000"/>
            <a:gd name="adj2" fmla="val 900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Develop Solutions</a:t>
          </a:r>
          <a:endParaRPr lang="en-US" sz="1900" kern="1200" dirty="0"/>
        </a:p>
      </dsp:txBody>
      <dsp:txXfrm>
        <a:off x="1825153" y="2171461"/>
        <a:ext cx="1526809" cy="746439"/>
      </dsp:txXfrm>
    </dsp:sp>
    <dsp:sp modelId="{06F77CFF-81AE-448E-A152-C4A5C205E201}">
      <dsp:nvSpPr>
        <dsp:cNvPr id="0" name=""/>
        <dsp:cNvSpPr/>
      </dsp:nvSpPr>
      <dsp:spPr>
        <a:xfrm>
          <a:off x="1087874" y="220539"/>
          <a:ext cx="2850043" cy="2850043"/>
        </a:xfrm>
        <a:prstGeom prst="pie">
          <a:avLst>
            <a:gd name="adj1" fmla="val 9000000"/>
            <a:gd name="adj2" fmla="val 1620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Monitor Results</a:t>
          </a:r>
          <a:endParaRPr lang="en-US" sz="1900" kern="1200" dirty="0"/>
        </a:p>
      </dsp:txBody>
      <dsp:txXfrm>
        <a:off x="1418004" y="824476"/>
        <a:ext cx="1017872" cy="848227"/>
      </dsp:txXfrm>
    </dsp:sp>
    <dsp:sp modelId="{B6EFCCC9-3A09-4BB6-B714-C9B4309A7276}">
      <dsp:nvSpPr>
        <dsp:cNvPr id="0" name=""/>
        <dsp:cNvSpPr/>
      </dsp:nvSpPr>
      <dsp:spPr>
        <a:xfrm>
          <a:off x="1029073" y="44107"/>
          <a:ext cx="3202906" cy="320290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091867-2C63-4CC6-B2F2-6CA99A8030CE}">
      <dsp:nvSpPr>
        <dsp:cNvPr id="0" name=""/>
        <dsp:cNvSpPr/>
      </dsp:nvSpPr>
      <dsp:spPr>
        <a:xfrm>
          <a:off x="970140" y="145714"/>
          <a:ext cx="3202906" cy="320290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17BBEB-3763-4368-9860-A48E402A61F6}">
      <dsp:nvSpPr>
        <dsp:cNvPr id="0" name=""/>
        <dsp:cNvSpPr/>
      </dsp:nvSpPr>
      <dsp:spPr>
        <a:xfrm>
          <a:off x="911207" y="44107"/>
          <a:ext cx="3202906" cy="320290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ACA07-E34B-4CCE-BB71-0F74D29906A4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E06DC-5F64-475B-8646-FCE92E68E36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9763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4955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5948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704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9DE1F-5E27-4B45-9D15-005F28CE4332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7075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321966-726A-4E9E-9E02-D49DCD2200A8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99739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A6E245-2043-4183-82FC-0A7BD6A0EBFD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66429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A73AEE-D506-4373-89E6-5210E2A754A0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Bahamas" pitchFamily="34" charset="0"/>
                  <a:ea typeface="+mn-ea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hamas" pitchFamily="34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317238042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F8FD5A-4369-451A-AE4B-9EB0FD82F618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725114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29C963-6CA3-4910-ACAB-89103C5891B0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26154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6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8375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1838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2420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647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584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707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653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2981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69C13-3C14-43F7-ADEC-C196BBBD3A62}" type="datetimeFigureOut">
              <a:rPr lang="en-IN" smtClean="0"/>
              <a:t>29/10/2021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E45CF-5CF7-478D-991B-C11B42317FC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18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18C919-524D-4AE6-802D-F6FBC61D86FD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77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24.jpg"/><Relationship Id="rId12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11" Type="http://schemas.openxmlformats.org/officeDocument/2006/relationships/image" Target="../media/image28.jpg"/><Relationship Id="rId5" Type="http://schemas.openxmlformats.org/officeDocument/2006/relationships/image" Target="../media/image22.jpg"/><Relationship Id="rId10" Type="http://schemas.openxmlformats.org/officeDocument/2006/relationships/image" Target="../media/image27.png"/><Relationship Id="rId4" Type="http://schemas.openxmlformats.org/officeDocument/2006/relationships/image" Target="../media/image6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gif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5.png"/><Relationship Id="rId7" Type="http://schemas.openxmlformats.org/officeDocument/2006/relationships/image" Target="../media/image41.png"/><Relationship Id="rId12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11" Type="http://schemas.openxmlformats.org/officeDocument/2006/relationships/image" Target="../media/image43.png"/><Relationship Id="rId5" Type="http://schemas.openxmlformats.org/officeDocument/2006/relationships/image" Target="../media/image39.gif"/><Relationship Id="rId10" Type="http://schemas.openxmlformats.org/officeDocument/2006/relationships/image" Target="../media/image6.svg"/><Relationship Id="rId4" Type="http://schemas.openxmlformats.org/officeDocument/2006/relationships/image" Target="../media/image6.png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5.png"/><Relationship Id="rId7" Type="http://schemas.openxmlformats.org/officeDocument/2006/relationships/image" Target="../media/image4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.png"/><Relationship Id="rId7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.png"/><Relationship Id="rId7" Type="http://schemas.openxmlformats.org/officeDocument/2006/relationships/image" Target="../media/image54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tiff"/><Relationship Id="rId4" Type="http://schemas.openxmlformats.org/officeDocument/2006/relationships/image" Target="../media/image6.png"/><Relationship Id="rId9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tiff"/><Relationship Id="rId3" Type="http://schemas.openxmlformats.org/officeDocument/2006/relationships/image" Target="../media/image5.png"/><Relationship Id="rId7" Type="http://schemas.openxmlformats.org/officeDocument/2006/relationships/image" Target="../media/image54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6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59.png"/><Relationship Id="rId5" Type="http://schemas.openxmlformats.org/officeDocument/2006/relationships/diagramData" Target="../diagrams/data1.xml"/><Relationship Id="rId10" Type="http://schemas.openxmlformats.org/officeDocument/2006/relationships/image" Target="../media/image58.pn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59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5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image" Target="../media/image4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t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1" y="3505343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4392613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AI in Motor </a:t>
            </a:r>
            <a:r>
              <a:rPr kumimoji="0" lang="es-UY" alt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claims</a:t>
            </a:r>
            <a:endParaRPr kumimoji="0" lang="es-ES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774826" y="4267200"/>
            <a:ext cx="364333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b="1" dirty="0" smtClean="0">
                <a:solidFill>
                  <a:srgbClr val="000000"/>
                </a:solidFill>
              </a:rPr>
              <a:t>Varun Jain,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b="1" dirty="0" smtClean="0">
                <a:solidFill>
                  <a:srgbClr val="000000"/>
                </a:solidFill>
              </a:rPr>
              <a:t>VP, Lead Actuarial and AI/ML Lab, HDFC ERGO</a:t>
            </a:r>
            <a:endParaRPr kumimoji="0" lang="en-US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662122" y="1730107"/>
            <a:ext cx="11192027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Seminar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es-UY" alt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Name</a:t>
            </a:r>
            <a:r>
              <a:rPr lang="es-UY" altLang="en-US" sz="3600" b="1" kern="0" dirty="0" smtClean="0">
                <a:solidFill>
                  <a:srgbClr val="FFFFFF"/>
                </a:solidFill>
                <a:latin typeface="Arial"/>
              </a:rPr>
              <a:t>: 6th </a:t>
            </a:r>
            <a:r>
              <a:rPr lang="es-UY" altLang="en-US" sz="3600" b="1" kern="0" dirty="0" err="1" smtClean="0">
                <a:solidFill>
                  <a:srgbClr val="FFFFFF"/>
                </a:solidFill>
                <a:latin typeface="Arial"/>
              </a:rPr>
              <a:t>webinar</a:t>
            </a:r>
            <a:r>
              <a:rPr lang="es-UY" altLang="en-US" sz="3600" b="1" kern="0" dirty="0" smtClean="0">
                <a:solidFill>
                  <a:srgbClr val="FFFFFF"/>
                </a:solidFill>
                <a:latin typeface="Arial"/>
              </a:rPr>
              <a:t> </a:t>
            </a:r>
            <a:r>
              <a:rPr lang="es-UY" altLang="en-US" sz="3600" b="1" kern="0" dirty="0" err="1" smtClean="0">
                <a:solidFill>
                  <a:srgbClr val="FFFFFF"/>
                </a:solidFill>
                <a:latin typeface="Arial"/>
              </a:rPr>
              <a:t>on</a:t>
            </a:r>
            <a:r>
              <a:rPr lang="es-UY" altLang="en-US" sz="3600" b="1" kern="0" dirty="0" smtClean="0">
                <a:solidFill>
                  <a:srgbClr val="FFFFFF"/>
                </a:solidFill>
                <a:latin typeface="Arial"/>
              </a:rPr>
              <a:t> General </a:t>
            </a:r>
            <a:r>
              <a:rPr lang="es-UY" altLang="en-US" sz="3600" b="1" kern="0" dirty="0" err="1">
                <a:solidFill>
                  <a:srgbClr val="FFFFFF"/>
                </a:solidFill>
                <a:latin typeface="Arial"/>
              </a:rPr>
              <a:t>I</a:t>
            </a:r>
            <a:r>
              <a:rPr lang="es-UY" altLang="en-US" sz="3600" b="1" kern="0" dirty="0" err="1" smtClean="0">
                <a:solidFill>
                  <a:srgbClr val="FFFFFF"/>
                </a:solidFill>
                <a:latin typeface="Arial"/>
              </a:rPr>
              <a:t>nsurance</a:t>
            </a:r>
            <a:endParaRPr kumimoji="0" lang="es-UY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UY" altLang="en-US" sz="3600" b="1" kern="0" dirty="0">
                <a:solidFill>
                  <a:srgbClr val="FFFFFF"/>
                </a:solidFill>
                <a:latin typeface="Arial"/>
              </a:rPr>
              <a:t>	</a:t>
            </a:r>
            <a:r>
              <a:rPr lang="es-UY" altLang="en-US" sz="3600" b="1" kern="0" dirty="0" smtClean="0">
                <a:solidFill>
                  <a:srgbClr val="FFFFFF"/>
                </a:solidFill>
                <a:latin typeface="Arial"/>
              </a:rPr>
              <a:t>		      </a:t>
            </a:r>
            <a:r>
              <a:rPr lang="es-UY" altLang="en-US" sz="3600" b="1" kern="0" dirty="0" err="1" smtClean="0">
                <a:solidFill>
                  <a:srgbClr val="FFFFFF"/>
                </a:solidFill>
                <a:latin typeface="Arial"/>
              </a:rPr>
              <a:t>Analytics</a:t>
            </a:r>
            <a:r>
              <a:rPr lang="es-UY" altLang="en-US" sz="3600" b="1" kern="0" dirty="0" smtClean="0">
                <a:solidFill>
                  <a:srgbClr val="FFFFFF"/>
                </a:solidFill>
                <a:latin typeface="Arial"/>
              </a:rPr>
              <a:t> in General </a:t>
            </a:r>
            <a:r>
              <a:rPr lang="es-UY" altLang="en-US" sz="3600" b="1" kern="0" dirty="0" err="1" smtClean="0">
                <a:solidFill>
                  <a:srgbClr val="FFFFFF"/>
                </a:solidFill>
                <a:latin typeface="Arial"/>
              </a:rPr>
              <a:t>Insurance</a:t>
            </a:r>
            <a:r>
              <a:rPr kumimoji="0" lang="es-UY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 </a:t>
            </a:r>
            <a:endParaRPr kumimoji="0" lang="es-UY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Date: 29th </a:t>
            </a:r>
            <a:r>
              <a:rPr kumimoji="0" lang="es-UY" alt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October</a:t>
            </a:r>
            <a:r>
              <a:rPr kumimoji="0" lang="es-UY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, 2021</a:t>
            </a:r>
            <a:endParaRPr kumimoji="0" lang="es-ES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78817" y="4305443"/>
            <a:ext cx="259981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en-US" b="1" dirty="0" err="1">
                <a:solidFill>
                  <a:srgbClr val="000000"/>
                </a:solidFill>
              </a:rPr>
              <a:t>Devina</a:t>
            </a: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</a:rPr>
              <a:t>Nikam</a:t>
            </a:r>
            <a:r>
              <a:rPr lang="en-US" altLang="en-US" b="1" dirty="0">
                <a:solidFill>
                  <a:srgbClr val="000000"/>
                </a:solidFill>
              </a:rPr>
              <a:t>, </a:t>
            </a:r>
            <a:endParaRPr lang="en-US" altLang="en-US" b="1" dirty="0" smtClean="0">
              <a:solidFill>
                <a:srgbClr val="000000"/>
              </a:solidFill>
            </a:endParaRPr>
          </a:p>
          <a:p>
            <a:pPr lvl="0">
              <a:defRPr/>
            </a:pPr>
            <a:r>
              <a:rPr lang="en-US" altLang="en-US" sz="1200" b="1" dirty="0" smtClean="0">
                <a:solidFill>
                  <a:srgbClr val="000000"/>
                </a:solidFill>
              </a:rPr>
              <a:t>Manager</a:t>
            </a:r>
            <a:r>
              <a:rPr lang="en-US" altLang="en-US" sz="1200" b="1" dirty="0">
                <a:solidFill>
                  <a:srgbClr val="000000"/>
                </a:solidFill>
              </a:rPr>
              <a:t>, AI/ML Lab, HDFC ERGO</a:t>
            </a:r>
            <a:endParaRPr lang="es-ES" alt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1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3127"/>
            <a:ext cx="501676" cy="6941127"/>
          </a:xfrm>
          <a:prstGeom prst="rect">
            <a:avLst/>
          </a:prstGeom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27"/>
          <a:stretch/>
        </p:blipFill>
        <p:spPr>
          <a:xfrm>
            <a:off x="4078527" y="1703462"/>
            <a:ext cx="2727167" cy="20577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53" y="1301166"/>
            <a:ext cx="3473329" cy="23246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606" y="3781147"/>
            <a:ext cx="4770852" cy="20150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90" y="946761"/>
            <a:ext cx="2015732" cy="20795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31" y="4000349"/>
            <a:ext cx="2435296" cy="17238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120" y="3150823"/>
            <a:ext cx="2522489" cy="33420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67"/>
          <a:stretch/>
        </p:blipFill>
        <p:spPr>
          <a:xfrm>
            <a:off x="9184546" y="1163219"/>
            <a:ext cx="2371449" cy="22431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841" y="811672"/>
            <a:ext cx="2052216" cy="2052216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Examples of unstructured data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8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198194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Steps of building a model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55927" y="1216464"/>
            <a:ext cx="4267200" cy="536111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2000" kern="0" dirty="0" smtClean="0">
                <a:latin typeface="+mj-lt"/>
              </a:rPr>
              <a:t>Supervised learning</a:t>
            </a:r>
          </a:p>
          <a:p>
            <a:r>
              <a:rPr lang="en-US" altLang="en-US" sz="2000" kern="0" dirty="0" smtClean="0">
                <a:latin typeface="+mj-lt"/>
              </a:rPr>
              <a:t>Define: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sz="1800" kern="0" dirty="0">
                <a:latin typeface="+mj-lt"/>
              </a:rPr>
              <a:t>Y</a:t>
            </a:r>
            <a:r>
              <a:rPr lang="en-US" altLang="en-US" sz="1800" kern="0" dirty="0" smtClean="0">
                <a:latin typeface="+mj-lt"/>
              </a:rPr>
              <a:t> </a:t>
            </a:r>
            <a:r>
              <a:rPr lang="en-US" altLang="en-US" sz="1800" kern="0" dirty="0">
                <a:latin typeface="+mj-lt"/>
              </a:rPr>
              <a:t>– Dependent variable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sz="1800" kern="0" dirty="0">
                <a:latin typeface="+mj-lt"/>
              </a:rPr>
              <a:t>X</a:t>
            </a:r>
            <a:r>
              <a:rPr lang="en-US" altLang="en-US" sz="1800" kern="0" dirty="0" smtClean="0">
                <a:latin typeface="+mj-lt"/>
              </a:rPr>
              <a:t> </a:t>
            </a:r>
            <a:r>
              <a:rPr lang="en-US" altLang="en-US" sz="1800" kern="0" dirty="0">
                <a:latin typeface="+mj-lt"/>
              </a:rPr>
              <a:t>– Independent </a:t>
            </a:r>
            <a:r>
              <a:rPr lang="en-US" altLang="en-US" sz="1800" kern="0" dirty="0" smtClean="0">
                <a:latin typeface="+mj-lt"/>
              </a:rPr>
              <a:t>variables</a:t>
            </a:r>
            <a:endParaRPr lang="en-US" altLang="en-US" sz="2000" kern="0" dirty="0" smtClean="0">
              <a:latin typeface="+mj-lt"/>
            </a:endParaRPr>
          </a:p>
          <a:p>
            <a:r>
              <a:rPr lang="en-US" altLang="en-US" sz="2000" kern="0" dirty="0" smtClean="0">
                <a:latin typeface="+mj-lt"/>
              </a:rPr>
              <a:t>Data cleaning</a:t>
            </a:r>
          </a:p>
          <a:p>
            <a:r>
              <a:rPr lang="en-US" altLang="en-US" sz="2000" kern="0" dirty="0" smtClean="0">
                <a:latin typeface="+mj-lt"/>
              </a:rPr>
              <a:t>Initial insight gathering steps</a:t>
            </a:r>
          </a:p>
          <a:p>
            <a:r>
              <a:rPr lang="en-US" altLang="en-US" sz="2000" kern="0" dirty="0" smtClean="0">
                <a:latin typeface="+mj-lt"/>
              </a:rPr>
              <a:t>Building a preliminary model</a:t>
            </a:r>
          </a:p>
          <a:p>
            <a:r>
              <a:rPr lang="en-US" altLang="en-US" sz="2000" kern="0" dirty="0" smtClean="0">
                <a:latin typeface="+mj-lt"/>
              </a:rPr>
              <a:t>Adjusting or tuning variables/factors</a:t>
            </a:r>
          </a:p>
          <a:p>
            <a:r>
              <a:rPr lang="en-US" altLang="en-US" sz="2000" kern="0" dirty="0" smtClean="0">
                <a:latin typeface="+mj-lt"/>
              </a:rPr>
              <a:t>Understanding errors and fixing them</a:t>
            </a:r>
          </a:p>
          <a:p>
            <a:pPr lvl="1"/>
            <a:endParaRPr lang="en-US" altLang="en-US" sz="2000" kern="0" dirty="0">
              <a:latin typeface="+mj-lt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715187"/>
              </p:ext>
            </p:extLst>
          </p:nvPr>
        </p:nvGraphicFramePr>
        <p:xfrm>
          <a:off x="5366254" y="2227666"/>
          <a:ext cx="5435600" cy="11125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74346">
                  <a:extLst>
                    <a:ext uri="{9D8B030D-6E8A-4147-A177-3AD203B41FA5}">
                      <a16:colId xmlns:a16="http://schemas.microsoft.com/office/drawing/2014/main" val="179308024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82539164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299555897"/>
                    </a:ext>
                  </a:extLst>
                </a:gridCol>
                <a:gridCol w="1327654">
                  <a:extLst>
                    <a:ext uri="{9D8B030D-6E8A-4147-A177-3AD203B41FA5}">
                      <a16:colId xmlns:a16="http://schemas.microsoft.com/office/drawing/2014/main" val="38596177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Claim frequency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Fuel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Make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Location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95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25%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Diesel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Hyundai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Delhi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3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10%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Petrol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Maruti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Mumbai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650779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45200" y="17660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/>
              <a:t>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64600" y="121646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X</a:t>
            </a:r>
            <a:endParaRPr lang="en-IN" sz="2400" dirty="0"/>
          </a:p>
        </p:txBody>
      </p:sp>
      <p:sp>
        <p:nvSpPr>
          <p:cNvPr id="19" name="Left Brace 18"/>
          <p:cNvSpPr/>
          <p:nvPr/>
        </p:nvSpPr>
        <p:spPr bwMode="auto">
          <a:xfrm rot="5400000">
            <a:off x="8842627" y="176103"/>
            <a:ext cx="457200" cy="3461254"/>
          </a:xfrm>
          <a:prstGeom prst="leftBrace">
            <a:avLst>
              <a:gd name="adj1" fmla="val 107280"/>
              <a:gd name="adj2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i="0" u="none" strike="noStrike" normalizeH="0" baseline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34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Understanding images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5"/>
          <a:stretch>
            <a:fillRect/>
          </a:stretch>
        </p:blipFill>
        <p:spPr>
          <a:xfrm>
            <a:off x="8079791" y="2893868"/>
            <a:ext cx="806450" cy="1073150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6"/>
          <a:stretch>
            <a:fillRect/>
          </a:stretch>
        </p:blipFill>
        <p:spPr>
          <a:xfrm>
            <a:off x="7511466" y="2014619"/>
            <a:ext cx="1943100" cy="2590800"/>
          </a:xfrm>
          <a:prstGeom prst="rect">
            <a:avLst/>
          </a:prstGeom>
        </p:spPr>
      </p:pic>
      <p:pic>
        <p:nvPicPr>
          <p:cNvPr id="17" name="Picture 16"/>
          <p:cNvPicPr/>
          <p:nvPr/>
        </p:nvPicPr>
        <p:blipFill>
          <a:blip r:embed="rId7"/>
          <a:stretch>
            <a:fillRect/>
          </a:stretch>
        </p:blipFill>
        <p:spPr>
          <a:xfrm>
            <a:off x="7026527" y="1301166"/>
            <a:ext cx="2794000" cy="3816350"/>
          </a:xfrm>
          <a:prstGeom prst="rect">
            <a:avLst/>
          </a:prstGeom>
        </p:spPr>
      </p:pic>
      <p:pic>
        <p:nvPicPr>
          <p:cNvPr id="18" name="Picture 17"/>
          <p:cNvPicPr/>
          <p:nvPr/>
        </p:nvPicPr>
        <p:blipFill>
          <a:blip r:embed="rId8"/>
          <a:stretch>
            <a:fillRect/>
          </a:stretch>
        </p:blipFill>
        <p:spPr>
          <a:xfrm>
            <a:off x="6912227" y="1145811"/>
            <a:ext cx="3022600" cy="41275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7126" y="1145811"/>
            <a:ext cx="4648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How to build a model on images:</a:t>
            </a:r>
          </a:p>
          <a:p>
            <a:endParaRPr lang="en-IN" sz="20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dirty="0" smtClean="0">
                <a:latin typeface="+mj-lt"/>
              </a:rPr>
              <a:t>Each image has a number of pixels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dirty="0" smtClean="0">
                <a:latin typeface="+mj-lt"/>
              </a:rPr>
              <a:t>Each pixel can be represented with a numeric value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dirty="0" smtClean="0">
                <a:latin typeface="+mj-lt"/>
              </a:rPr>
              <a:t>An image can be converted into a matrix of numbers</a:t>
            </a:r>
            <a:endParaRPr lang="en-IN" sz="2000" dirty="0">
              <a:latin typeface="+mj-lt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6343048" y="1301166"/>
            <a:ext cx="28876" cy="3972145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143651" y="2970972"/>
            <a:ext cx="54021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21</a:t>
            </a:r>
            <a:endParaRPr lang="en-IN" sz="2000" dirty="0">
              <a:latin typeface="+mj-lt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6912227" y="754492"/>
            <a:ext cx="2849052" cy="2438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186874" y="562232"/>
            <a:ext cx="48548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16</a:t>
            </a:r>
            <a:endParaRPr lang="en-IN" sz="2000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6756" y="3904184"/>
            <a:ext cx="4239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+mj-lt"/>
              </a:rPr>
              <a:t>For one image in the dataset</a:t>
            </a:r>
          </a:p>
          <a:p>
            <a:r>
              <a:rPr lang="en-IN" dirty="0" smtClean="0">
                <a:latin typeface="+mj-lt"/>
              </a:rPr>
              <a:t>Matrix X dimension = (21 x 16)</a:t>
            </a:r>
          </a:p>
        </p:txBody>
      </p:sp>
    </p:spTree>
    <p:extLst>
      <p:ext uri="{BB962C8B-B14F-4D97-AF65-F5344CB8AC3E}">
        <p14:creationId xmlns:p14="http://schemas.microsoft.com/office/powerpoint/2010/main" val="173907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  <p:bldP spid="5" grpId="0" animBg="1"/>
      <p:bldP spid="23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Defining X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7126" y="1145811"/>
            <a:ext cx="4648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How to build a model on images:</a:t>
            </a:r>
          </a:p>
          <a:p>
            <a:endParaRPr lang="en-IN" sz="20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dirty="0" smtClean="0">
                <a:latin typeface="+mj-lt"/>
              </a:rPr>
              <a:t>Each image has a number of pixels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dirty="0" smtClean="0">
                <a:latin typeface="+mj-lt"/>
              </a:rPr>
              <a:t>Each pixel can be represented with a numeric value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000" dirty="0" smtClean="0">
                <a:latin typeface="+mj-lt"/>
              </a:rPr>
              <a:t>An image can be converted into a matrix of numbers</a:t>
            </a:r>
            <a:endParaRPr lang="en-IN" sz="2000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6756" y="3904184"/>
            <a:ext cx="4239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+mj-lt"/>
              </a:rPr>
              <a:t>For one image in the dataset</a:t>
            </a:r>
          </a:p>
          <a:p>
            <a:r>
              <a:rPr lang="en-IN" dirty="0" smtClean="0">
                <a:latin typeface="+mj-lt"/>
              </a:rPr>
              <a:t>Matrix X dimension = (21 x 16)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013536" y="914400"/>
            <a:ext cx="65580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2</a:t>
            </a:r>
          </a:p>
          <a:p>
            <a:r>
              <a:rPr lang="en-IN" sz="1200" dirty="0" smtClean="0"/>
              <a:t>15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11</a:t>
            </a:r>
          </a:p>
          <a:p>
            <a:r>
              <a:rPr lang="en-IN" sz="1200" dirty="0" smtClean="0"/>
              <a:t>10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9</a:t>
            </a:r>
          </a:p>
          <a:p>
            <a:r>
              <a:rPr lang="en-IN" sz="1200" dirty="0" smtClean="0"/>
              <a:t>9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4</a:t>
            </a:r>
          </a:p>
          <a:p>
            <a:r>
              <a:rPr lang="en-IN" sz="1200" dirty="0" smtClean="0"/>
              <a:t>6</a:t>
            </a:r>
          </a:p>
          <a:p>
            <a:r>
              <a:rPr lang="en-IN" sz="1200" dirty="0" smtClean="0"/>
              <a:t>0</a:t>
            </a:r>
          </a:p>
          <a:p>
            <a:r>
              <a:rPr lang="en-IN" sz="1200" dirty="0" smtClean="0"/>
              <a:t>157</a:t>
            </a:r>
          </a:p>
          <a:p>
            <a:r>
              <a:rPr lang="en-IN" sz="1200" dirty="0" smtClean="0"/>
              <a:t>.</a:t>
            </a:r>
          </a:p>
          <a:p>
            <a:r>
              <a:rPr lang="en-IN" sz="1200" dirty="0" smtClean="0"/>
              <a:t>.</a:t>
            </a:r>
          </a:p>
          <a:p>
            <a:r>
              <a:rPr lang="en-IN" sz="1200" dirty="0" smtClean="0"/>
              <a:t>.</a:t>
            </a:r>
          </a:p>
          <a:p>
            <a:r>
              <a:rPr lang="en-IN" sz="1200" dirty="0" smtClean="0"/>
              <a:t>.</a:t>
            </a:r>
          </a:p>
          <a:p>
            <a:r>
              <a:rPr lang="en-IN" sz="1200" dirty="0" smtClean="0"/>
              <a:t>0</a:t>
            </a:r>
          </a:p>
        </p:txBody>
      </p:sp>
      <p:sp>
        <p:nvSpPr>
          <p:cNvPr id="8" name="Double Bracket 7"/>
          <p:cNvSpPr/>
          <p:nvPr/>
        </p:nvSpPr>
        <p:spPr>
          <a:xfrm>
            <a:off x="7883091" y="910222"/>
            <a:ext cx="510138" cy="5267157"/>
          </a:xfrm>
          <a:prstGeom prst="bracketPair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034335"/>
              </p:ext>
            </p:extLst>
          </p:nvPr>
        </p:nvGraphicFramePr>
        <p:xfrm>
          <a:off x="6367676" y="1034219"/>
          <a:ext cx="4184728" cy="52671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23091">
                  <a:extLst>
                    <a:ext uri="{9D8B030D-6E8A-4147-A177-3AD203B41FA5}">
                      <a16:colId xmlns:a16="http://schemas.microsoft.com/office/drawing/2014/main" val="3463723151"/>
                    </a:ext>
                  </a:extLst>
                </a:gridCol>
                <a:gridCol w="523091">
                  <a:extLst>
                    <a:ext uri="{9D8B030D-6E8A-4147-A177-3AD203B41FA5}">
                      <a16:colId xmlns:a16="http://schemas.microsoft.com/office/drawing/2014/main" val="1201126702"/>
                    </a:ext>
                  </a:extLst>
                </a:gridCol>
                <a:gridCol w="523091">
                  <a:extLst>
                    <a:ext uri="{9D8B030D-6E8A-4147-A177-3AD203B41FA5}">
                      <a16:colId xmlns:a16="http://schemas.microsoft.com/office/drawing/2014/main" val="1335992403"/>
                    </a:ext>
                  </a:extLst>
                </a:gridCol>
                <a:gridCol w="523091">
                  <a:extLst>
                    <a:ext uri="{9D8B030D-6E8A-4147-A177-3AD203B41FA5}">
                      <a16:colId xmlns:a16="http://schemas.microsoft.com/office/drawing/2014/main" val="3737863110"/>
                    </a:ext>
                  </a:extLst>
                </a:gridCol>
                <a:gridCol w="523091">
                  <a:extLst>
                    <a:ext uri="{9D8B030D-6E8A-4147-A177-3AD203B41FA5}">
                      <a16:colId xmlns:a16="http://schemas.microsoft.com/office/drawing/2014/main" val="2080296935"/>
                    </a:ext>
                  </a:extLst>
                </a:gridCol>
                <a:gridCol w="523091">
                  <a:extLst>
                    <a:ext uri="{9D8B030D-6E8A-4147-A177-3AD203B41FA5}">
                      <a16:colId xmlns:a16="http://schemas.microsoft.com/office/drawing/2014/main" val="1060628589"/>
                    </a:ext>
                  </a:extLst>
                </a:gridCol>
                <a:gridCol w="523091">
                  <a:extLst>
                    <a:ext uri="{9D8B030D-6E8A-4147-A177-3AD203B41FA5}">
                      <a16:colId xmlns:a16="http://schemas.microsoft.com/office/drawing/2014/main" val="3962940764"/>
                    </a:ext>
                  </a:extLst>
                </a:gridCol>
                <a:gridCol w="523091">
                  <a:extLst>
                    <a:ext uri="{9D8B030D-6E8A-4147-A177-3AD203B41FA5}">
                      <a16:colId xmlns:a16="http://schemas.microsoft.com/office/drawing/2014/main" val="696002188"/>
                    </a:ext>
                  </a:extLst>
                </a:gridCol>
              </a:tblGrid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173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232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156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157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802984546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2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203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143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216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133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546666226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15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169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140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215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117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1760365798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99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78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691073842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131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204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211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3128643099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11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180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234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75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12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2241689173"/>
                  </a:ext>
                </a:extLst>
              </a:tr>
              <a:tr h="1932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10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148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223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894070257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247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231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148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205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3422252607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156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112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105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192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1111572123"/>
                  </a:ext>
                </a:extLst>
              </a:tr>
              <a:tr h="1932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178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47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251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114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2474117320"/>
                  </a:ext>
                </a:extLst>
              </a:tr>
              <a:tr h="1932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18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110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105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254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252596960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58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129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223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160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445327987"/>
                  </a:ext>
                </a:extLst>
              </a:tr>
              <a:tr h="19329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190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167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67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182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1091417731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205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85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30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252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3705837541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251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59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177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51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231271170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35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240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205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122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1302923368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179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119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115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3102559421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93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83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38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100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1864515770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191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167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178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105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90976285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4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159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96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173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45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4190150595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6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81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89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84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168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3996257690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229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175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97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189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914656013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157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45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204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80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161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617083792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extLst>
                  <a:ext uri="{0D108BD9-81ED-4DB2-BD59-A6C34878D82A}">
                    <a16:rowId xmlns:a16="http://schemas.microsoft.com/office/drawing/2014/main" val="956158759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extLst>
                  <a:ext uri="{0D108BD9-81ED-4DB2-BD59-A6C34878D82A}">
                    <a16:rowId xmlns:a16="http://schemas.microsoft.com/office/drawing/2014/main" val="3715210387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extLst>
                  <a:ext uri="{0D108BD9-81ED-4DB2-BD59-A6C34878D82A}">
                    <a16:rowId xmlns:a16="http://schemas.microsoft.com/office/drawing/2014/main" val="2799321505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extLst>
                  <a:ext uri="{0D108BD9-81ED-4DB2-BD59-A6C34878D82A}">
                    <a16:rowId xmlns:a16="http://schemas.microsoft.com/office/drawing/2014/main" val="3189817275"/>
                  </a:ext>
                </a:extLst>
              </a:tr>
              <a:tr h="1872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0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24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54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>
                          <a:effectLst/>
                        </a:rPr>
                        <a:t>47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 dirty="0">
                          <a:effectLst/>
                        </a:rPr>
                        <a:t>.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900" u="none" strike="noStrike">
                          <a:effectLst/>
                        </a:rPr>
                        <a:t>.</a:t>
                      </a:r>
                      <a:endParaRPr lang="en-I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900" u="none" strike="noStrike" dirty="0">
                          <a:effectLst/>
                        </a:rPr>
                        <a:t>48</a:t>
                      </a:r>
                      <a:endParaRPr lang="en-I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0" marR="4990" marT="4990" marB="0" anchor="b"/>
                </a:tc>
                <a:extLst>
                  <a:ext uri="{0D108BD9-81ED-4DB2-BD59-A6C34878D82A}">
                    <a16:rowId xmlns:a16="http://schemas.microsoft.com/office/drawing/2014/main" val="1422058543"/>
                  </a:ext>
                </a:extLst>
              </a:tr>
            </a:tbl>
          </a:graphicData>
        </a:graphic>
      </p:graphicFrame>
      <p:sp>
        <p:nvSpPr>
          <p:cNvPr id="10" name="Double Bracket 9"/>
          <p:cNvSpPr/>
          <p:nvPr/>
        </p:nvSpPr>
        <p:spPr>
          <a:xfrm>
            <a:off x="6079067" y="882670"/>
            <a:ext cx="4669365" cy="5586834"/>
          </a:xfrm>
          <a:prstGeom prst="bracketPair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7473003" y="910222"/>
            <a:ext cx="0" cy="5267157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145722" y="3143690"/>
            <a:ext cx="65456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336</a:t>
            </a:r>
            <a:endParaRPr lang="en-IN" sz="2000" dirty="0">
              <a:latin typeface="+mj-lt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5660920" y="955613"/>
            <a:ext cx="0" cy="5267157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317335" y="3064186"/>
            <a:ext cx="65456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336</a:t>
            </a:r>
            <a:endParaRPr lang="en-IN" sz="2000" dirty="0">
              <a:latin typeface="+mj-lt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618888" y="657255"/>
            <a:ext cx="3737884" cy="23607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330348" y="463310"/>
            <a:ext cx="48548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+mj-lt"/>
              </a:rPr>
              <a:t>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84441" y="4539530"/>
            <a:ext cx="1311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+mj-lt"/>
              </a:rPr>
              <a:t>= (336 x 1)</a:t>
            </a:r>
          </a:p>
          <a:p>
            <a:endParaRPr lang="en-IN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62687" y="5062119"/>
            <a:ext cx="305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+mj-lt"/>
              </a:rPr>
              <a:t>For n images in the dataset</a:t>
            </a:r>
          </a:p>
          <a:p>
            <a:r>
              <a:rPr lang="en-IN" dirty="0">
                <a:latin typeface="+mj-lt"/>
              </a:rPr>
              <a:t>Matrix X dimension = (336 x n)</a:t>
            </a:r>
          </a:p>
        </p:txBody>
      </p:sp>
    </p:spTree>
    <p:extLst>
      <p:ext uri="{BB962C8B-B14F-4D97-AF65-F5344CB8AC3E}">
        <p14:creationId xmlns:p14="http://schemas.microsoft.com/office/powerpoint/2010/main" val="195388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0" grpId="0" animBg="1"/>
      <p:bldP spid="26" grpId="0" animBg="1"/>
      <p:bldP spid="28" grpId="0" animBg="1"/>
      <p:bldP spid="30" grpId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Defining Y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" y="2190825"/>
            <a:ext cx="8382000" cy="43020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176368" y="1646218"/>
            <a:ext cx="2634633" cy="3979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Damage area </a:t>
            </a:r>
            <a:r>
              <a:rPr lang="fr-FR" dirty="0" err="1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coordinates</a:t>
            </a:r>
            <a:endParaRPr lang="fr-FR" dirty="0" smtClean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{"x":2112,"y":993</a:t>
            </a: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},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{"</a:t>
            </a:r>
            <a:r>
              <a:rPr lang="es-E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x":2394,"y":956</a:t>
            </a: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},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{"</a:t>
            </a:r>
            <a:r>
              <a:rPr lang="es-E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x":2865,"y":899</a:t>
            </a: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},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{"</a:t>
            </a:r>
            <a:r>
              <a:rPr lang="es-E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x":3168,"y":1003</a:t>
            </a: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},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{"</a:t>
            </a:r>
            <a:r>
              <a:rPr lang="es-E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x":3283,"y":1234</a:t>
            </a: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},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{"</a:t>
            </a:r>
            <a:r>
              <a:rPr lang="es-E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x":2870,"y":1296</a:t>
            </a: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},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{"</a:t>
            </a:r>
            <a:r>
              <a:rPr lang="es-E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x":2582,"y":1411</a:t>
            </a: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},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{"</a:t>
            </a:r>
            <a:r>
              <a:rPr lang="es-E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x":2284,"y":1275</a:t>
            </a: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},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{"</a:t>
            </a:r>
            <a:r>
              <a:rPr lang="es-ES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x":2018,"y":1192}</a:t>
            </a:r>
            <a:endParaRPr lang="en-IN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7061" y="871251"/>
            <a:ext cx="51002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 smtClean="0">
                <a:latin typeface="+mj-lt"/>
              </a:rPr>
              <a:t>We are interested in identifying damage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 smtClean="0">
                <a:latin typeface="+mj-lt"/>
              </a:rPr>
              <a:t>Where in the image is the damage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 smtClean="0">
                <a:latin typeface="+mj-lt"/>
              </a:rPr>
              <a:t>How much area does it cover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dirty="0" smtClean="0">
                <a:latin typeface="+mj-lt"/>
              </a:rPr>
              <a:t>What is the intensity of it</a:t>
            </a:r>
            <a:endParaRPr lang="en-IN" sz="16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2043" y="1821493"/>
            <a:ext cx="1521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+mj-lt"/>
              </a:rPr>
              <a:t>Annotation</a:t>
            </a:r>
            <a:endParaRPr lang="en-IN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76367" y="5689861"/>
            <a:ext cx="2364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+mj-lt"/>
              </a:rPr>
              <a:t>Intensity = Heavy Dent</a:t>
            </a:r>
            <a:endParaRPr lang="en-IN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20797" y="2131902"/>
            <a:ext cx="837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</a:rPr>
              <a:t>Y =  </a:t>
            </a:r>
            <a:endParaRPr lang="en-IN" sz="2000" dirty="0">
              <a:latin typeface="+mj-lt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168737"/>
              </p:ext>
            </p:extLst>
          </p:nvPr>
        </p:nvGraphicFramePr>
        <p:xfrm>
          <a:off x="10245217" y="2126012"/>
          <a:ext cx="996042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6042">
                  <a:extLst>
                    <a:ext uri="{9D8B030D-6E8A-4147-A177-3AD203B41FA5}">
                      <a16:colId xmlns:a16="http://schemas.microsoft.com/office/drawing/2014/main" val="32621410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2112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8599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993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0239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2394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3569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956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7479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2865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11620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899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0207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.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9343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.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8860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+mj-lt"/>
                        </a:rPr>
                        <a:t>.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8267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>
                          <a:latin typeface="+mj-lt"/>
                        </a:rPr>
                        <a:t>3</a:t>
                      </a:r>
                      <a:endParaRPr lang="en-IN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8365110"/>
                  </a:ext>
                </a:extLst>
              </a:tr>
            </a:tbl>
          </a:graphicData>
        </a:graphic>
      </p:graphicFrame>
      <p:sp>
        <p:nvSpPr>
          <p:cNvPr id="15" name="Double Bracket 14"/>
          <p:cNvSpPr/>
          <p:nvPr/>
        </p:nvSpPr>
        <p:spPr>
          <a:xfrm>
            <a:off x="10326955" y="2126012"/>
            <a:ext cx="914304" cy="3708400"/>
          </a:xfrm>
          <a:prstGeom prst="bracketPair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796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8" grpId="0"/>
      <p:bldP spid="19" grpId="0"/>
      <p:bldP spid="19" grpId="1"/>
      <p:bldP spid="3" grpId="0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Data augmentation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13" name="aug_orig.png" descr="aug_orig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85589" y="1965545"/>
            <a:ext cx="4689264" cy="2714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aug_flip_hr.png" descr="aug_flip_hr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114706" y="2215929"/>
            <a:ext cx="2414436" cy="1397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aug_brightness.png" descr="aug_brightness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139966" y="3583464"/>
            <a:ext cx="2401708" cy="1390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aug_contrast.png" descr="aug_contrast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172607" y="4973565"/>
            <a:ext cx="2356534" cy="1363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aug_rotated.png" descr="aug_rotated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114706" y="856743"/>
            <a:ext cx="2401708" cy="1390101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Original Image"/>
          <p:cNvSpPr txBox="1"/>
          <p:nvPr/>
        </p:nvSpPr>
        <p:spPr>
          <a:xfrm>
            <a:off x="2261926" y="1745795"/>
            <a:ext cx="169533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rPr b="1" dirty="0">
                <a:solidFill>
                  <a:schemeClr val="bg1">
                    <a:lumMod val="50000"/>
                  </a:schemeClr>
                </a:solidFill>
              </a:rPr>
              <a:t>Original Image</a:t>
            </a:r>
          </a:p>
        </p:txBody>
      </p:sp>
      <p:sp>
        <p:nvSpPr>
          <p:cNvPr id="26" name="Rotated"/>
          <p:cNvSpPr txBox="1"/>
          <p:nvPr/>
        </p:nvSpPr>
        <p:spPr>
          <a:xfrm>
            <a:off x="9529141" y="1376463"/>
            <a:ext cx="951541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rPr b="1" dirty="0">
                <a:solidFill>
                  <a:schemeClr val="bg1">
                    <a:lumMod val="50000"/>
                  </a:schemeClr>
                </a:solidFill>
              </a:rPr>
              <a:t>Rotated</a:t>
            </a:r>
          </a:p>
        </p:txBody>
      </p:sp>
      <p:sp>
        <p:nvSpPr>
          <p:cNvPr id="27" name="Horizontal flip"/>
          <p:cNvSpPr txBox="1"/>
          <p:nvPr/>
        </p:nvSpPr>
        <p:spPr>
          <a:xfrm>
            <a:off x="9541674" y="2672239"/>
            <a:ext cx="163121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rPr b="1" dirty="0">
                <a:solidFill>
                  <a:schemeClr val="bg1">
                    <a:lumMod val="50000"/>
                  </a:schemeClr>
                </a:solidFill>
              </a:rPr>
              <a:t>Horizontal flip</a:t>
            </a:r>
          </a:p>
        </p:txBody>
      </p:sp>
      <p:sp>
        <p:nvSpPr>
          <p:cNvPr id="28" name="Brightened"/>
          <p:cNvSpPr txBox="1"/>
          <p:nvPr/>
        </p:nvSpPr>
        <p:spPr>
          <a:xfrm>
            <a:off x="9529141" y="4052863"/>
            <a:ext cx="131061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rPr b="1" dirty="0">
                <a:solidFill>
                  <a:schemeClr val="bg1">
                    <a:lumMod val="50000"/>
                  </a:schemeClr>
                </a:solidFill>
              </a:rPr>
              <a:t>Brightened</a:t>
            </a:r>
          </a:p>
        </p:txBody>
      </p:sp>
      <p:sp>
        <p:nvSpPr>
          <p:cNvPr id="29" name="Contrasted"/>
          <p:cNvSpPr txBox="1"/>
          <p:nvPr/>
        </p:nvSpPr>
        <p:spPr>
          <a:xfrm>
            <a:off x="9529141" y="5567674"/>
            <a:ext cx="131061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rPr b="1" dirty="0">
                <a:solidFill>
                  <a:schemeClr val="bg1">
                    <a:lumMod val="50000"/>
                  </a:schemeClr>
                </a:solidFill>
              </a:rPr>
              <a:t>Contrasted</a:t>
            </a:r>
          </a:p>
        </p:txBody>
      </p:sp>
      <p:cxnSp>
        <p:nvCxnSpPr>
          <p:cNvPr id="30" name="Straight Arrow Connector 29"/>
          <p:cNvCxnSpPr>
            <a:stCxn id="13" idx="3"/>
            <a:endCxn id="24" idx="1"/>
          </p:cNvCxnSpPr>
          <p:nvPr/>
        </p:nvCxnSpPr>
        <p:spPr>
          <a:xfrm flipV="1">
            <a:off x="5574853" y="1551794"/>
            <a:ext cx="1539853" cy="1770816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1" name="Straight Arrow Connector 30"/>
          <p:cNvCxnSpPr>
            <a:stCxn id="13" idx="3"/>
            <a:endCxn id="19" idx="1"/>
          </p:cNvCxnSpPr>
          <p:nvPr/>
        </p:nvCxnSpPr>
        <p:spPr>
          <a:xfrm flipV="1">
            <a:off x="5574853" y="2914663"/>
            <a:ext cx="1539853" cy="407947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2" name="Straight Arrow Connector 31"/>
          <p:cNvCxnSpPr>
            <a:stCxn id="13" idx="3"/>
            <a:endCxn id="22" idx="1"/>
          </p:cNvCxnSpPr>
          <p:nvPr/>
        </p:nvCxnSpPr>
        <p:spPr>
          <a:xfrm>
            <a:off x="5574853" y="3322610"/>
            <a:ext cx="1565113" cy="955905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Straight Arrow Connector 32"/>
          <p:cNvCxnSpPr>
            <a:stCxn id="13" idx="3"/>
            <a:endCxn id="23" idx="1"/>
          </p:cNvCxnSpPr>
          <p:nvPr/>
        </p:nvCxnSpPr>
        <p:spPr>
          <a:xfrm>
            <a:off x="5574853" y="3322610"/>
            <a:ext cx="1597754" cy="2332933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4" name="Flowchart: Process 33"/>
          <p:cNvSpPr/>
          <p:nvPr/>
        </p:nvSpPr>
        <p:spPr>
          <a:xfrm>
            <a:off x="1032484" y="5087622"/>
            <a:ext cx="4905829" cy="369330"/>
          </a:xfrm>
          <a:prstGeom prst="flowChartProcess">
            <a:avLst/>
          </a:prstGeom>
          <a:solidFill>
            <a:srgbClr val="FFFFFF"/>
          </a:solidFill>
          <a:ln w="25400" cap="flat">
            <a:solidFill>
              <a:schemeClr val="bg1">
                <a:lumMod val="5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N" dirty="0" smtClean="0"/>
              <a:t>Augmentation helps by increasing data volume</a:t>
            </a:r>
            <a:endParaRPr kumimoji="0" lang="en-IN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83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Neural Networks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788881" y="1145811"/>
            <a:ext cx="222727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6000" kern="0" dirty="0" smtClean="0">
                <a:solidFill>
                  <a:schemeClr val="tx1"/>
                </a:solidFill>
              </a:rPr>
              <a:t>Poll 2</a:t>
            </a:r>
            <a:endParaRPr lang="en-US" altLang="en-US" sz="6000" kern="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1026" y="2290813"/>
            <a:ext cx="7854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What is the layer between the input and output layer of a neural network called?</a:t>
            </a:r>
          </a:p>
          <a:p>
            <a:endParaRPr lang="en-IN" dirty="0"/>
          </a:p>
          <a:p>
            <a:pPr marL="342900" indent="-342900">
              <a:buAutoNum type="alphaUcParenR"/>
            </a:pPr>
            <a:r>
              <a:rPr lang="en-IN" dirty="0" smtClean="0"/>
              <a:t>Hidden layer</a:t>
            </a:r>
          </a:p>
          <a:p>
            <a:pPr marL="342900" indent="-342900">
              <a:buAutoNum type="alphaUcParenR"/>
            </a:pPr>
            <a:r>
              <a:rPr lang="en-IN" dirty="0" smtClean="0"/>
              <a:t>Open layer</a:t>
            </a:r>
          </a:p>
          <a:p>
            <a:pPr marL="342900" indent="-342900">
              <a:buAutoNum type="alphaUcParenR"/>
            </a:pPr>
            <a:r>
              <a:rPr lang="en-IN" dirty="0" smtClean="0"/>
              <a:t>Neural layer</a:t>
            </a:r>
          </a:p>
        </p:txBody>
      </p:sp>
    </p:spTree>
    <p:extLst>
      <p:ext uri="{BB962C8B-B14F-4D97-AF65-F5344CB8AC3E}">
        <p14:creationId xmlns:p14="http://schemas.microsoft.com/office/powerpoint/2010/main" val="352412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Neural Networks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55" y="1556326"/>
            <a:ext cx="6075476" cy="34174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7"/>
          <a:stretch/>
        </p:blipFill>
        <p:spPr>
          <a:xfrm>
            <a:off x="941859" y="1976329"/>
            <a:ext cx="6238875" cy="2919736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7512625" y="1238519"/>
            <a:ext cx="2575892" cy="4131073"/>
            <a:chOff x="5258953" y="1155617"/>
            <a:chExt cx="2575892" cy="413107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6F10554-4DFA-4607-9AD7-1952CB447D9E}"/>
                </a:ext>
              </a:extLst>
            </p:cNvPr>
            <p:cNvGrpSpPr/>
            <p:nvPr/>
          </p:nvGrpSpPr>
          <p:grpSpPr>
            <a:xfrm>
              <a:off x="5258953" y="1155617"/>
              <a:ext cx="2470387" cy="4131073"/>
              <a:chOff x="36042599" y="34518595"/>
              <a:chExt cx="988062" cy="1652274"/>
            </a:xfrm>
          </p:grpSpPr>
          <p:sp>
            <p:nvSpPr>
              <p:cNvPr id="21" name="Shape">
                <a:extLst>
                  <a:ext uri="{FF2B5EF4-FFF2-40B4-BE49-F238E27FC236}">
                    <a16:creationId xmlns:a16="http://schemas.microsoft.com/office/drawing/2014/main" id="{6C758B43-0324-44DF-9EE6-9AFB535A28B5}"/>
                  </a:ext>
                </a:extLst>
              </p:cNvPr>
              <p:cNvSpPr/>
              <p:nvPr/>
            </p:nvSpPr>
            <p:spPr>
              <a:xfrm>
                <a:off x="36042599" y="34518595"/>
                <a:ext cx="988062" cy="6128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074" y="0"/>
                    </a:moveTo>
                    <a:lnTo>
                      <a:pt x="14326" y="0"/>
                    </a:lnTo>
                    <a:lnTo>
                      <a:pt x="3637" y="0"/>
                    </a:lnTo>
                    <a:cubicBezTo>
                      <a:pt x="1638" y="0"/>
                      <a:pt x="0" y="2706"/>
                      <a:pt x="0" y="6008"/>
                    </a:cubicBezTo>
                    <a:lnTo>
                      <a:pt x="0" y="6008"/>
                    </a:lnTo>
                    <a:cubicBezTo>
                      <a:pt x="0" y="9310"/>
                      <a:pt x="1638" y="12015"/>
                      <a:pt x="3637" y="12015"/>
                    </a:cubicBezTo>
                    <a:lnTo>
                      <a:pt x="10800" y="12015"/>
                    </a:lnTo>
                    <a:cubicBezTo>
                      <a:pt x="12743" y="12015"/>
                      <a:pt x="14326" y="14629"/>
                      <a:pt x="14326" y="17840"/>
                    </a:cubicBezTo>
                    <a:lnTo>
                      <a:pt x="14326" y="21600"/>
                    </a:lnTo>
                    <a:lnTo>
                      <a:pt x="21600" y="21600"/>
                    </a:lnTo>
                    <a:lnTo>
                      <a:pt x="21600" y="12015"/>
                    </a:lnTo>
                    <a:lnTo>
                      <a:pt x="21600" y="5824"/>
                    </a:lnTo>
                    <a:cubicBezTo>
                      <a:pt x="21600" y="2614"/>
                      <a:pt x="20017" y="0"/>
                      <a:pt x="18074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2" name="Shape">
                <a:extLst>
                  <a:ext uri="{FF2B5EF4-FFF2-40B4-BE49-F238E27FC236}">
                    <a16:creationId xmlns:a16="http://schemas.microsoft.com/office/drawing/2014/main" id="{9CCD2D1B-352A-440C-AB66-CA7D5DEEEBA0}"/>
                  </a:ext>
                </a:extLst>
              </p:cNvPr>
              <p:cNvSpPr/>
              <p:nvPr/>
            </p:nvSpPr>
            <p:spPr>
              <a:xfrm>
                <a:off x="36042599" y="35131429"/>
                <a:ext cx="988062" cy="4264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0800"/>
                    </a:moveTo>
                    <a:cubicBezTo>
                      <a:pt x="0" y="16736"/>
                      <a:pt x="1638" y="21600"/>
                      <a:pt x="3637" y="21600"/>
                    </a:cubicBezTo>
                    <a:lnTo>
                      <a:pt x="21600" y="21600"/>
                    </a:lnTo>
                    <a:lnTo>
                      <a:pt x="21600" y="0"/>
                    </a:lnTo>
                    <a:lnTo>
                      <a:pt x="3637" y="0"/>
                    </a:lnTo>
                    <a:cubicBezTo>
                      <a:pt x="1610" y="82"/>
                      <a:pt x="0" y="4864"/>
                      <a:pt x="0" y="1080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3" name="Shape">
                <a:extLst>
                  <a:ext uri="{FF2B5EF4-FFF2-40B4-BE49-F238E27FC236}">
                    <a16:creationId xmlns:a16="http://schemas.microsoft.com/office/drawing/2014/main" id="{4C35289B-5C2D-4502-A6DD-471EE076021A}"/>
                  </a:ext>
                </a:extLst>
              </p:cNvPr>
              <p:cNvSpPr/>
              <p:nvPr/>
            </p:nvSpPr>
            <p:spPr>
              <a:xfrm>
                <a:off x="36042599" y="35557923"/>
                <a:ext cx="988062" cy="6129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326" y="3760"/>
                    </a:moveTo>
                    <a:cubicBezTo>
                      <a:pt x="14326" y="6971"/>
                      <a:pt x="12743" y="9585"/>
                      <a:pt x="10800" y="9585"/>
                    </a:cubicBezTo>
                    <a:lnTo>
                      <a:pt x="3637" y="9585"/>
                    </a:lnTo>
                    <a:cubicBezTo>
                      <a:pt x="1638" y="9585"/>
                      <a:pt x="0" y="12290"/>
                      <a:pt x="0" y="15592"/>
                    </a:cubicBezTo>
                    <a:lnTo>
                      <a:pt x="0" y="15592"/>
                    </a:lnTo>
                    <a:cubicBezTo>
                      <a:pt x="0" y="18894"/>
                      <a:pt x="1638" y="21600"/>
                      <a:pt x="3637" y="21600"/>
                    </a:cubicBezTo>
                    <a:lnTo>
                      <a:pt x="14326" y="21600"/>
                    </a:lnTo>
                    <a:lnTo>
                      <a:pt x="18074" y="21600"/>
                    </a:lnTo>
                    <a:cubicBezTo>
                      <a:pt x="20017" y="21600"/>
                      <a:pt x="21600" y="18986"/>
                      <a:pt x="21600" y="15776"/>
                    </a:cubicBezTo>
                    <a:lnTo>
                      <a:pt x="21600" y="9585"/>
                    </a:lnTo>
                    <a:lnTo>
                      <a:pt x="21600" y="0"/>
                    </a:lnTo>
                    <a:lnTo>
                      <a:pt x="14326" y="0"/>
                    </a:lnTo>
                    <a:lnTo>
                      <a:pt x="14326" y="376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  <p:pic>
          <p:nvPicPr>
            <p:cNvPr id="24" name="Graphic 35" descr="Gears with solid fill">
              <a:extLst>
                <a:ext uri="{FF2B5EF4-FFF2-40B4-BE49-F238E27FC236}">
                  <a16:creationId xmlns:a16="http://schemas.microsoft.com/office/drawing/2014/main" id="{0F071A42-2259-445B-A9E1-4999E9B84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5341583" y="4537097"/>
              <a:ext cx="566838" cy="566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Graphic 36" descr="Lightbulb with solid fill">
              <a:extLst>
                <a:ext uri="{FF2B5EF4-FFF2-40B4-BE49-F238E27FC236}">
                  <a16:creationId xmlns:a16="http://schemas.microsoft.com/office/drawing/2014/main" id="{59C6F53A-A27E-46FE-A03D-FD91C9578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5311065" y="1286257"/>
              <a:ext cx="566838" cy="566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Graphic 37" descr="Research with solid fill">
              <a:extLst>
                <a:ext uri="{FF2B5EF4-FFF2-40B4-BE49-F238E27FC236}">
                  <a16:creationId xmlns:a16="http://schemas.microsoft.com/office/drawing/2014/main" id="{201F1FE5-CD54-4EC3-930C-D943CDF8F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5330246" y="2949158"/>
              <a:ext cx="566838" cy="56683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/>
            <p:cNvSpPr txBox="1"/>
            <p:nvPr/>
          </p:nvSpPr>
          <p:spPr>
            <a:xfrm>
              <a:off x="5807264" y="2780731"/>
              <a:ext cx="19933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 smtClean="0">
                  <a:solidFill>
                    <a:schemeClr val="bg1"/>
                  </a:solidFill>
                </a:rPr>
                <a:t>Convolutional</a:t>
              </a:r>
            </a:p>
            <a:p>
              <a:r>
                <a:rPr lang="en-IN" sz="2400" b="1" dirty="0" smtClean="0">
                  <a:solidFill>
                    <a:schemeClr val="bg1"/>
                  </a:solidFill>
                </a:rPr>
                <a:t> NN</a:t>
              </a:r>
              <a:endParaRPr lang="en-IN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839681" y="1338843"/>
              <a:ext cx="17609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 smtClean="0">
                  <a:solidFill>
                    <a:schemeClr val="bg1"/>
                  </a:solidFill>
                </a:rPr>
                <a:t>Artificial NN</a:t>
              </a:r>
              <a:endParaRPr lang="en-IN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850661" y="4582331"/>
              <a:ext cx="1984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 smtClean="0">
                  <a:solidFill>
                    <a:schemeClr val="bg1"/>
                  </a:solidFill>
                </a:rPr>
                <a:t>Recurrent NN</a:t>
              </a:r>
              <a:endParaRPr lang="en-IN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7435273" y="2576945"/>
            <a:ext cx="2724727" cy="137621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381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63064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Convolutional neural network output types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13" y="754492"/>
            <a:ext cx="11055462" cy="5628235"/>
          </a:xfrm>
          <a:prstGeom prst="rect">
            <a:avLst/>
          </a:prstGeom>
        </p:spPr>
      </p:pic>
      <p:pic>
        <p:nvPicPr>
          <p:cNvPr id="10" name="Picture 9" descr="C:\Users\Devina.Nikam\Downloads\9182c697bc23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t="932" r="-408" b="-932"/>
          <a:stretch/>
        </p:blipFill>
        <p:spPr bwMode="auto">
          <a:xfrm>
            <a:off x="1078262" y="4261533"/>
            <a:ext cx="2776755" cy="1820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Devina.Nikam\Downloads\9182c697bc23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t="932" r="-408" b="-932"/>
          <a:stretch/>
        </p:blipFill>
        <p:spPr bwMode="auto">
          <a:xfrm>
            <a:off x="4705102" y="4246691"/>
            <a:ext cx="2954295" cy="1906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:\Users\Devina.Nikam\Downloads\9182c697bc23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t="932" r="-408" b="-932"/>
          <a:stretch/>
        </p:blipFill>
        <p:spPr bwMode="auto">
          <a:xfrm>
            <a:off x="8661129" y="4261533"/>
            <a:ext cx="2954295" cy="1906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:\Users\Devina.Nikam\Downloads\9182c697bc23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t="932" r="-408" b="-932"/>
          <a:stretch/>
        </p:blipFill>
        <p:spPr bwMode="auto">
          <a:xfrm>
            <a:off x="4878406" y="1437522"/>
            <a:ext cx="2749994" cy="18174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276319" y="6152864"/>
            <a:ext cx="232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Damage = Yes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5829891" y="4880008"/>
            <a:ext cx="847024" cy="41388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Freeform 14"/>
          <p:cNvSpPr/>
          <p:nvPr/>
        </p:nvSpPr>
        <p:spPr>
          <a:xfrm>
            <a:off x="9846733" y="4908550"/>
            <a:ext cx="785284" cy="374650"/>
          </a:xfrm>
          <a:custGeom>
            <a:avLst/>
            <a:gdLst>
              <a:gd name="connsiteX0" fmla="*/ 0 w 785284"/>
              <a:gd name="connsiteY0" fmla="*/ 131233 h 374650"/>
              <a:gd name="connsiteX1" fmla="*/ 120650 w 785284"/>
              <a:gd name="connsiteY1" fmla="*/ 46567 h 374650"/>
              <a:gd name="connsiteX2" fmla="*/ 491067 w 785284"/>
              <a:gd name="connsiteY2" fmla="*/ 0 h 374650"/>
              <a:gd name="connsiteX3" fmla="*/ 592667 w 785284"/>
              <a:gd name="connsiteY3" fmla="*/ 14817 h 374650"/>
              <a:gd name="connsiteX4" fmla="*/ 785284 w 785284"/>
              <a:gd name="connsiteY4" fmla="*/ 135467 h 374650"/>
              <a:gd name="connsiteX5" fmla="*/ 781050 w 785284"/>
              <a:gd name="connsiteY5" fmla="*/ 205317 h 374650"/>
              <a:gd name="connsiteX6" fmla="*/ 537634 w 785284"/>
              <a:gd name="connsiteY6" fmla="*/ 264583 h 374650"/>
              <a:gd name="connsiteX7" fmla="*/ 366184 w 785284"/>
              <a:gd name="connsiteY7" fmla="*/ 338667 h 374650"/>
              <a:gd name="connsiteX8" fmla="*/ 283634 w 785284"/>
              <a:gd name="connsiteY8" fmla="*/ 374650 h 374650"/>
              <a:gd name="connsiteX9" fmla="*/ 65617 w 785284"/>
              <a:gd name="connsiteY9" fmla="*/ 226483 h 374650"/>
              <a:gd name="connsiteX10" fmla="*/ 0 w 785284"/>
              <a:gd name="connsiteY10" fmla="*/ 131233 h 37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5284" h="374650">
                <a:moveTo>
                  <a:pt x="0" y="131233"/>
                </a:moveTo>
                <a:lnTo>
                  <a:pt x="120650" y="46567"/>
                </a:lnTo>
                <a:lnTo>
                  <a:pt x="491067" y="0"/>
                </a:lnTo>
                <a:lnTo>
                  <a:pt x="592667" y="14817"/>
                </a:lnTo>
                <a:lnTo>
                  <a:pt x="785284" y="135467"/>
                </a:lnTo>
                <a:lnTo>
                  <a:pt x="781050" y="205317"/>
                </a:lnTo>
                <a:lnTo>
                  <a:pt x="537634" y="264583"/>
                </a:lnTo>
                <a:lnTo>
                  <a:pt x="366184" y="338667"/>
                </a:lnTo>
                <a:lnTo>
                  <a:pt x="283634" y="374650"/>
                </a:lnTo>
                <a:lnTo>
                  <a:pt x="65617" y="226483"/>
                </a:lnTo>
                <a:lnTo>
                  <a:pt x="0" y="131233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ectangle 15"/>
          <p:cNvSpPr/>
          <p:nvPr/>
        </p:nvSpPr>
        <p:spPr>
          <a:xfrm>
            <a:off x="8229600" y="3474720"/>
            <a:ext cx="3686475" cy="290800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987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Convolutional Neural Network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654" y="1717754"/>
            <a:ext cx="4013406" cy="242582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867300"/>
              </p:ext>
            </p:extLst>
          </p:nvPr>
        </p:nvGraphicFramePr>
        <p:xfrm>
          <a:off x="1074925" y="4222466"/>
          <a:ext cx="3696102" cy="203694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16017">
                  <a:extLst>
                    <a:ext uri="{9D8B030D-6E8A-4147-A177-3AD203B41FA5}">
                      <a16:colId xmlns:a16="http://schemas.microsoft.com/office/drawing/2014/main" val="2055339961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3087289187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1094694502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1489202854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1174740743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3326610478"/>
                    </a:ext>
                  </a:extLst>
                </a:gridCol>
              </a:tblGrid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42697870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6700155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44009769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7696214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9901387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61477199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099398"/>
              </p:ext>
            </p:extLst>
          </p:nvPr>
        </p:nvGraphicFramePr>
        <p:xfrm>
          <a:off x="5732388" y="4748657"/>
          <a:ext cx="1493319" cy="95721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97773">
                  <a:extLst>
                    <a:ext uri="{9D8B030D-6E8A-4147-A177-3AD203B41FA5}">
                      <a16:colId xmlns:a16="http://schemas.microsoft.com/office/drawing/2014/main" val="1380268618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3800490305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1453309677"/>
                    </a:ext>
                  </a:extLst>
                </a:gridCol>
              </a:tblGrid>
              <a:tr h="3190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-1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70970102"/>
                  </a:ext>
                </a:extLst>
              </a:tr>
              <a:tr h="3190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-1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4785013"/>
                  </a:ext>
                </a:extLst>
              </a:tr>
              <a:tr h="3190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-1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6302637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825328"/>
              </p:ext>
            </p:extLst>
          </p:nvPr>
        </p:nvGraphicFramePr>
        <p:xfrm>
          <a:off x="8603988" y="4446605"/>
          <a:ext cx="2069948" cy="14406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17487">
                  <a:extLst>
                    <a:ext uri="{9D8B030D-6E8A-4147-A177-3AD203B41FA5}">
                      <a16:colId xmlns:a16="http://schemas.microsoft.com/office/drawing/2014/main" val="2822637483"/>
                    </a:ext>
                  </a:extLst>
                </a:gridCol>
                <a:gridCol w="517487">
                  <a:extLst>
                    <a:ext uri="{9D8B030D-6E8A-4147-A177-3AD203B41FA5}">
                      <a16:colId xmlns:a16="http://schemas.microsoft.com/office/drawing/2014/main" val="422179737"/>
                    </a:ext>
                  </a:extLst>
                </a:gridCol>
                <a:gridCol w="517487">
                  <a:extLst>
                    <a:ext uri="{9D8B030D-6E8A-4147-A177-3AD203B41FA5}">
                      <a16:colId xmlns:a16="http://schemas.microsoft.com/office/drawing/2014/main" val="3499714699"/>
                    </a:ext>
                  </a:extLst>
                </a:gridCol>
                <a:gridCol w="517487">
                  <a:extLst>
                    <a:ext uri="{9D8B030D-6E8A-4147-A177-3AD203B41FA5}">
                      <a16:colId xmlns:a16="http://schemas.microsoft.com/office/drawing/2014/main" val="3766415879"/>
                    </a:ext>
                  </a:extLst>
                </a:gridCol>
              </a:tblGrid>
              <a:tr h="36016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21657700"/>
                  </a:ext>
                </a:extLst>
              </a:tr>
              <a:tr h="36016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95016952"/>
                  </a:ext>
                </a:extLst>
              </a:tr>
              <a:tr h="36016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72169032"/>
                  </a:ext>
                </a:extLst>
              </a:tr>
              <a:tr h="36016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6619366"/>
                  </a:ext>
                </a:extLst>
              </a:tr>
            </a:tbl>
          </a:graphicData>
        </a:graphic>
      </p:graphicFrame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1749" y="2036774"/>
            <a:ext cx="2432175" cy="170188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2666" y="2146118"/>
            <a:ext cx="2152761" cy="156853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089838" y="5011895"/>
            <a:ext cx="462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/>
              <a:t>*</a:t>
            </a:r>
            <a:endParaRPr lang="en-IN" sz="3600" dirty="0"/>
          </a:p>
        </p:txBody>
      </p:sp>
      <p:sp>
        <p:nvSpPr>
          <p:cNvPr id="36" name="TextBox 35"/>
          <p:cNvSpPr txBox="1"/>
          <p:nvPr/>
        </p:nvSpPr>
        <p:spPr>
          <a:xfrm>
            <a:off x="7767047" y="4917773"/>
            <a:ext cx="462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/>
              <a:t>=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02666" y="3873239"/>
            <a:ext cx="236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+mj-lt"/>
              </a:rPr>
              <a:t>Vertical edge detector</a:t>
            </a:r>
            <a:endParaRPr lang="en-IN" dirty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10604" y="6379654"/>
            <a:ext cx="1362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Convolution</a:t>
            </a:r>
            <a:endParaRPr lang="en-IN" dirty="0"/>
          </a:p>
        </p:txBody>
      </p:sp>
      <p:cxnSp>
        <p:nvCxnSpPr>
          <p:cNvPr id="42" name="Straight Arrow Connector 41"/>
          <p:cNvCxnSpPr>
            <a:endCxn id="40" idx="0"/>
          </p:cNvCxnSpPr>
          <p:nvPr/>
        </p:nvCxnSpPr>
        <p:spPr>
          <a:xfrm>
            <a:off x="5291968" y="5460516"/>
            <a:ext cx="1" cy="9191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81965" y="914978"/>
            <a:ext cx="2191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>
                <a:latin typeface="+mj-lt"/>
              </a:rPr>
              <a:t>Convolution</a:t>
            </a:r>
            <a:endParaRPr lang="en-IN" sz="2400" dirty="0">
              <a:latin typeface="+mj-lt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H="1">
            <a:off x="2988925" y="1443875"/>
            <a:ext cx="887186" cy="100942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918117" y="1224698"/>
            <a:ext cx="83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Edge</a:t>
            </a:r>
            <a:endParaRPr lang="en-IN" sz="2000" dirty="0">
              <a:latin typeface="+mj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635301" y="1189652"/>
            <a:ext cx="2575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There is an edge present in the middle</a:t>
            </a:r>
            <a:endParaRPr lang="en-IN" sz="2000" dirty="0">
              <a:latin typeface="+mj-lt"/>
            </a:endParaRPr>
          </a:p>
        </p:txBody>
      </p:sp>
      <p:sp>
        <p:nvSpPr>
          <p:cNvPr id="52" name="Left Brace 51"/>
          <p:cNvSpPr/>
          <p:nvPr/>
        </p:nvSpPr>
        <p:spPr>
          <a:xfrm rot="5400000">
            <a:off x="9582760" y="1553520"/>
            <a:ext cx="170151" cy="1029903"/>
          </a:xfrm>
          <a:prstGeom prst="leftBrace">
            <a:avLst>
              <a:gd name="adj1" fmla="val 68333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950325"/>
              </p:ext>
            </p:extLst>
          </p:nvPr>
        </p:nvGraphicFramePr>
        <p:xfrm>
          <a:off x="7941638" y="1715398"/>
          <a:ext cx="1493319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7773">
                  <a:extLst>
                    <a:ext uri="{9D8B030D-6E8A-4147-A177-3AD203B41FA5}">
                      <a16:colId xmlns:a16="http://schemas.microsoft.com/office/drawing/2014/main" val="1942720638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3227492753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29452755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2275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5247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0885162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074925" y="4222466"/>
            <a:ext cx="1825293" cy="101455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334041"/>
              </p:ext>
            </p:extLst>
          </p:nvPr>
        </p:nvGraphicFramePr>
        <p:xfrm>
          <a:off x="9922663" y="1702139"/>
          <a:ext cx="1493319" cy="109778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97773">
                  <a:extLst>
                    <a:ext uri="{9D8B030D-6E8A-4147-A177-3AD203B41FA5}">
                      <a16:colId xmlns:a16="http://schemas.microsoft.com/office/drawing/2014/main" val="1380268618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3800490305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1453309677"/>
                    </a:ext>
                  </a:extLst>
                </a:gridCol>
              </a:tblGrid>
              <a:tr h="36592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-1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70970102"/>
                  </a:ext>
                </a:extLst>
              </a:tr>
              <a:tr h="36592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-1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4785013"/>
                  </a:ext>
                </a:extLst>
              </a:tr>
              <a:tr h="36592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-1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630263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296205" y="2853304"/>
            <a:ext cx="30109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=</a:t>
            </a:r>
            <a:r>
              <a:rPr lang="en-IN" sz="2000" dirty="0" smtClean="0"/>
              <a:t> 10x1 + 10x0 + 10x(-1) +</a:t>
            </a:r>
          </a:p>
          <a:p>
            <a:r>
              <a:rPr lang="en-IN" sz="2000" dirty="0" smtClean="0"/>
              <a:t>   10x1 </a:t>
            </a:r>
            <a:r>
              <a:rPr lang="en-IN" sz="2000" dirty="0"/>
              <a:t>+ 10x0 + 10x(-1) +</a:t>
            </a:r>
          </a:p>
          <a:p>
            <a:r>
              <a:rPr lang="en-IN" sz="2000" dirty="0" smtClean="0"/>
              <a:t>   10x1 </a:t>
            </a:r>
            <a:r>
              <a:rPr lang="en-IN" sz="2000" dirty="0"/>
              <a:t>+ 10x0 + 10x(-1)  </a:t>
            </a:r>
          </a:p>
          <a:p>
            <a:r>
              <a:rPr lang="en-IN" sz="2400" dirty="0" smtClean="0"/>
              <a:t>=</a:t>
            </a:r>
            <a:r>
              <a:rPr lang="en-IN" sz="2000" dirty="0" smtClean="0"/>
              <a:t>  0</a:t>
            </a:r>
            <a:endParaRPr lang="en-IN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9499433" y="1938135"/>
            <a:ext cx="462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/>
              <a:t>*</a:t>
            </a:r>
            <a:endParaRPr lang="en-IN" sz="3600" dirty="0"/>
          </a:p>
        </p:txBody>
      </p:sp>
      <p:sp>
        <p:nvSpPr>
          <p:cNvPr id="10" name="Rectangle 9"/>
          <p:cNvSpPr/>
          <p:nvPr/>
        </p:nvSpPr>
        <p:spPr>
          <a:xfrm>
            <a:off x="8596801" y="4446605"/>
            <a:ext cx="517583" cy="3852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195483"/>
              </p:ext>
            </p:extLst>
          </p:nvPr>
        </p:nvGraphicFramePr>
        <p:xfrm>
          <a:off x="7944312" y="1705100"/>
          <a:ext cx="1493319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7773">
                  <a:extLst>
                    <a:ext uri="{9D8B030D-6E8A-4147-A177-3AD203B41FA5}">
                      <a16:colId xmlns:a16="http://schemas.microsoft.com/office/drawing/2014/main" val="1942720638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3227492753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29452755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2275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5247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0885162"/>
                  </a:ext>
                </a:extLst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8296205" y="2836732"/>
            <a:ext cx="30109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=</a:t>
            </a:r>
            <a:r>
              <a:rPr lang="en-IN" sz="2000" dirty="0" smtClean="0"/>
              <a:t> 10x1 + 10x0 + 0x(-1) +</a:t>
            </a:r>
          </a:p>
          <a:p>
            <a:r>
              <a:rPr lang="en-IN" sz="2000" dirty="0" smtClean="0"/>
              <a:t>   10x1 </a:t>
            </a:r>
            <a:r>
              <a:rPr lang="en-IN" sz="2000" dirty="0"/>
              <a:t>+ 10x0 + </a:t>
            </a:r>
            <a:r>
              <a:rPr lang="en-IN" sz="2000" dirty="0" smtClean="0"/>
              <a:t>0x</a:t>
            </a:r>
            <a:r>
              <a:rPr lang="en-IN" sz="2000" dirty="0"/>
              <a:t>(-1) +</a:t>
            </a:r>
          </a:p>
          <a:p>
            <a:r>
              <a:rPr lang="en-IN" sz="2000" dirty="0" smtClean="0"/>
              <a:t>   10x1 </a:t>
            </a:r>
            <a:r>
              <a:rPr lang="en-IN" sz="2000" dirty="0"/>
              <a:t>+ 10x0 + </a:t>
            </a:r>
            <a:r>
              <a:rPr lang="en-IN" sz="2000" dirty="0" smtClean="0"/>
              <a:t>0x</a:t>
            </a:r>
            <a:r>
              <a:rPr lang="en-IN" sz="2000" dirty="0"/>
              <a:t>(-1)  </a:t>
            </a:r>
          </a:p>
          <a:p>
            <a:r>
              <a:rPr lang="en-IN" sz="2400" dirty="0" smtClean="0"/>
              <a:t>=</a:t>
            </a:r>
            <a:r>
              <a:rPr lang="en-IN" sz="2000" dirty="0" smtClean="0"/>
              <a:t>  30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10091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0.05091 -0.00208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" y="-11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0.04427 -0.00208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9" grpId="0"/>
      <p:bldP spid="40" grpId="0"/>
      <p:bldP spid="50" grpId="0"/>
      <p:bldP spid="51" grpId="0"/>
      <p:bldP spid="52" grpId="0" animBg="1"/>
      <p:bldP spid="8" grpId="0" animBg="1"/>
      <p:bldP spid="8" grpId="1" animBg="1"/>
      <p:bldP spid="8" grpId="2" animBg="1"/>
      <p:bldP spid="9" grpId="0"/>
      <p:bldP spid="9" grpId="1"/>
      <p:bldP spid="27" grpId="0"/>
      <p:bldP spid="27" grpId="1"/>
      <p:bldP spid="10" grpId="0" animBg="1"/>
      <p:bldP spid="10" grpId="1" animBg="1"/>
      <p:bldP spid="10" grpId="2" animBg="1"/>
      <p:bldP spid="30" grpId="0"/>
      <p:bldP spid="3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4655"/>
            <a:ext cx="501676" cy="6922655"/>
          </a:xfrm>
          <a:prstGeom prst="rect">
            <a:avLst/>
          </a:prstGeom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Flow of the presentation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/>
          <p:cNvCxnSpPr>
            <a:stCxn id="18" idx="4"/>
            <a:endCxn id="23" idx="0"/>
          </p:cNvCxnSpPr>
          <p:nvPr/>
        </p:nvCxnSpPr>
        <p:spPr>
          <a:xfrm>
            <a:off x="1960688" y="3797078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28344" y="3069069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096000" y="3797078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163655" y="3132017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0231312" y="3797078"/>
            <a:ext cx="0" cy="374293"/>
          </a:xfrm>
          <a:prstGeom prst="line">
            <a:avLst/>
          </a:prstGeom>
          <a:ln w="254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9092892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7025235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1C8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957580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889924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822268" y="3506310"/>
            <a:ext cx="2276841" cy="227820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783830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851486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19142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1C8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986797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0054454" y="3443362"/>
            <a:ext cx="353716" cy="35371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451629" y="417137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519285" y="205095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586941" y="417137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1C8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9722253" y="417137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654596" y="2050951"/>
            <a:ext cx="1018118" cy="101811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629597" y="2419507"/>
            <a:ext cx="2167427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Model Results</a:t>
            </a:r>
            <a:endParaRPr lang="en-US" b="1" spc="50" dirty="0">
              <a:solidFill>
                <a:schemeClr val="tx1">
                  <a:lumMod val="75000"/>
                  <a:lumOff val="25000"/>
                </a:schemeClr>
              </a:solidFill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1040259" y="2764486"/>
            <a:ext cx="1751115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Model results</a:t>
            </a:r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360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degree 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view</a:t>
            </a:r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Model pipeline</a:t>
            </a:r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847437" y="4430821"/>
            <a:ext cx="487976" cy="501997"/>
            <a:chOff x="7048500" y="1387475"/>
            <a:chExt cx="276226" cy="284163"/>
          </a:xfrm>
          <a:solidFill>
            <a:srgbClr val="1C819E"/>
          </a:solidFill>
        </p:grpSpPr>
        <p:sp>
          <p:nvSpPr>
            <p:cNvPr id="31" name="Freeform 4357"/>
            <p:cNvSpPr>
              <a:spLocks noEditPoints="1"/>
            </p:cNvSpPr>
            <p:nvPr/>
          </p:nvSpPr>
          <p:spPr bwMode="auto">
            <a:xfrm>
              <a:off x="7161213" y="1387475"/>
              <a:ext cx="163513" cy="160338"/>
            </a:xfrm>
            <a:custGeom>
              <a:avLst/>
              <a:gdLst>
                <a:gd name="T0" fmla="*/ 229 w 512"/>
                <a:gd name="T1" fmla="*/ 345 h 506"/>
                <a:gd name="T2" fmla="*/ 198 w 512"/>
                <a:gd name="T3" fmla="*/ 328 h 506"/>
                <a:gd name="T4" fmla="*/ 177 w 512"/>
                <a:gd name="T5" fmla="*/ 302 h 506"/>
                <a:gd name="T6" fmla="*/ 166 w 512"/>
                <a:gd name="T7" fmla="*/ 268 h 506"/>
                <a:gd name="T8" fmla="*/ 169 w 512"/>
                <a:gd name="T9" fmla="*/ 232 h 506"/>
                <a:gd name="T10" fmla="*/ 187 w 512"/>
                <a:gd name="T11" fmla="*/ 201 h 506"/>
                <a:gd name="T12" fmla="*/ 213 w 512"/>
                <a:gd name="T13" fmla="*/ 179 h 506"/>
                <a:gd name="T14" fmla="*/ 246 w 512"/>
                <a:gd name="T15" fmla="*/ 169 h 506"/>
                <a:gd name="T16" fmla="*/ 283 w 512"/>
                <a:gd name="T17" fmla="*/ 172 h 506"/>
                <a:gd name="T18" fmla="*/ 314 w 512"/>
                <a:gd name="T19" fmla="*/ 189 h 506"/>
                <a:gd name="T20" fmla="*/ 335 w 512"/>
                <a:gd name="T21" fmla="*/ 216 h 506"/>
                <a:gd name="T22" fmla="*/ 346 w 512"/>
                <a:gd name="T23" fmla="*/ 250 h 506"/>
                <a:gd name="T24" fmla="*/ 343 w 512"/>
                <a:gd name="T25" fmla="*/ 286 h 506"/>
                <a:gd name="T26" fmla="*/ 326 w 512"/>
                <a:gd name="T27" fmla="*/ 316 h 506"/>
                <a:gd name="T28" fmla="*/ 299 w 512"/>
                <a:gd name="T29" fmla="*/ 338 h 506"/>
                <a:gd name="T30" fmla="*/ 265 w 512"/>
                <a:gd name="T31" fmla="*/ 348 h 506"/>
                <a:gd name="T32" fmla="*/ 458 w 512"/>
                <a:gd name="T33" fmla="*/ 276 h 506"/>
                <a:gd name="T34" fmla="*/ 504 w 512"/>
                <a:gd name="T35" fmla="*/ 198 h 506"/>
                <a:gd name="T36" fmla="*/ 511 w 512"/>
                <a:gd name="T37" fmla="*/ 189 h 506"/>
                <a:gd name="T38" fmla="*/ 510 w 512"/>
                <a:gd name="T39" fmla="*/ 178 h 506"/>
                <a:gd name="T40" fmla="*/ 438 w 512"/>
                <a:gd name="T41" fmla="*/ 72 h 506"/>
                <a:gd name="T42" fmla="*/ 363 w 512"/>
                <a:gd name="T43" fmla="*/ 85 h 506"/>
                <a:gd name="T44" fmla="*/ 332 w 512"/>
                <a:gd name="T45" fmla="*/ 10 h 506"/>
                <a:gd name="T46" fmla="*/ 326 w 512"/>
                <a:gd name="T47" fmla="*/ 2 h 506"/>
                <a:gd name="T48" fmla="*/ 204 w 512"/>
                <a:gd name="T49" fmla="*/ 0 h 506"/>
                <a:gd name="T50" fmla="*/ 193 w 512"/>
                <a:gd name="T51" fmla="*/ 3 h 506"/>
                <a:gd name="T52" fmla="*/ 189 w 512"/>
                <a:gd name="T53" fmla="*/ 14 h 506"/>
                <a:gd name="T54" fmla="*/ 162 w 512"/>
                <a:gd name="T55" fmla="*/ 78 h 506"/>
                <a:gd name="T56" fmla="*/ 81 w 512"/>
                <a:gd name="T57" fmla="*/ 74 h 506"/>
                <a:gd name="T58" fmla="*/ 65 w 512"/>
                <a:gd name="T59" fmla="*/ 76 h 506"/>
                <a:gd name="T60" fmla="*/ 1 w 512"/>
                <a:gd name="T61" fmla="*/ 184 h 506"/>
                <a:gd name="T62" fmla="*/ 6 w 512"/>
                <a:gd name="T63" fmla="*/ 197 h 506"/>
                <a:gd name="T64" fmla="*/ 53 w 512"/>
                <a:gd name="T65" fmla="*/ 259 h 506"/>
                <a:gd name="T66" fmla="*/ 4 w 512"/>
                <a:gd name="T67" fmla="*/ 324 h 506"/>
                <a:gd name="T68" fmla="*/ 1 w 512"/>
                <a:gd name="T69" fmla="*/ 338 h 506"/>
                <a:gd name="T70" fmla="*/ 62 w 512"/>
                <a:gd name="T71" fmla="*/ 442 h 506"/>
                <a:gd name="T72" fmla="*/ 73 w 512"/>
                <a:gd name="T73" fmla="*/ 445 h 506"/>
                <a:gd name="T74" fmla="*/ 141 w 512"/>
                <a:gd name="T75" fmla="*/ 427 h 506"/>
                <a:gd name="T76" fmla="*/ 179 w 512"/>
                <a:gd name="T77" fmla="*/ 447 h 506"/>
                <a:gd name="T78" fmla="*/ 190 w 512"/>
                <a:gd name="T79" fmla="*/ 497 h 506"/>
                <a:gd name="T80" fmla="*/ 198 w 512"/>
                <a:gd name="T81" fmla="*/ 505 h 506"/>
                <a:gd name="T82" fmla="*/ 320 w 512"/>
                <a:gd name="T83" fmla="*/ 506 h 506"/>
                <a:gd name="T84" fmla="*/ 330 w 512"/>
                <a:gd name="T85" fmla="*/ 499 h 506"/>
                <a:gd name="T86" fmla="*/ 332 w 512"/>
                <a:gd name="T87" fmla="*/ 448 h 506"/>
                <a:gd name="T88" fmla="*/ 387 w 512"/>
                <a:gd name="T89" fmla="*/ 416 h 506"/>
                <a:gd name="T90" fmla="*/ 441 w 512"/>
                <a:gd name="T91" fmla="*/ 446 h 506"/>
                <a:gd name="T92" fmla="*/ 451 w 512"/>
                <a:gd name="T93" fmla="*/ 440 h 506"/>
                <a:gd name="T94" fmla="*/ 512 w 512"/>
                <a:gd name="T95" fmla="*/ 335 h 506"/>
                <a:gd name="T96" fmla="*/ 509 w 512"/>
                <a:gd name="T97" fmla="*/ 323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12" h="506">
                  <a:moveTo>
                    <a:pt x="256" y="350"/>
                  </a:moveTo>
                  <a:lnTo>
                    <a:pt x="246" y="348"/>
                  </a:lnTo>
                  <a:lnTo>
                    <a:pt x="238" y="347"/>
                  </a:lnTo>
                  <a:lnTo>
                    <a:pt x="229" y="345"/>
                  </a:lnTo>
                  <a:lnTo>
                    <a:pt x="221" y="342"/>
                  </a:lnTo>
                  <a:lnTo>
                    <a:pt x="213" y="338"/>
                  </a:lnTo>
                  <a:lnTo>
                    <a:pt x="206" y="334"/>
                  </a:lnTo>
                  <a:lnTo>
                    <a:pt x="198" y="328"/>
                  </a:lnTo>
                  <a:lnTo>
                    <a:pt x="192" y="323"/>
                  </a:lnTo>
                  <a:lnTo>
                    <a:pt x="187" y="316"/>
                  </a:lnTo>
                  <a:lnTo>
                    <a:pt x="181" y="310"/>
                  </a:lnTo>
                  <a:lnTo>
                    <a:pt x="177" y="302"/>
                  </a:lnTo>
                  <a:lnTo>
                    <a:pt x="173" y="294"/>
                  </a:lnTo>
                  <a:lnTo>
                    <a:pt x="169" y="286"/>
                  </a:lnTo>
                  <a:lnTo>
                    <a:pt x="167" y="278"/>
                  </a:lnTo>
                  <a:lnTo>
                    <a:pt x="166" y="268"/>
                  </a:lnTo>
                  <a:lnTo>
                    <a:pt x="165" y="260"/>
                  </a:lnTo>
                  <a:lnTo>
                    <a:pt x="166" y="250"/>
                  </a:lnTo>
                  <a:lnTo>
                    <a:pt x="167" y="240"/>
                  </a:lnTo>
                  <a:lnTo>
                    <a:pt x="169" y="232"/>
                  </a:lnTo>
                  <a:lnTo>
                    <a:pt x="173" y="223"/>
                  </a:lnTo>
                  <a:lnTo>
                    <a:pt x="177" y="216"/>
                  </a:lnTo>
                  <a:lnTo>
                    <a:pt x="181" y="208"/>
                  </a:lnTo>
                  <a:lnTo>
                    <a:pt x="187" y="201"/>
                  </a:lnTo>
                  <a:lnTo>
                    <a:pt x="192" y="194"/>
                  </a:lnTo>
                  <a:lnTo>
                    <a:pt x="198" y="189"/>
                  </a:lnTo>
                  <a:lnTo>
                    <a:pt x="206" y="184"/>
                  </a:lnTo>
                  <a:lnTo>
                    <a:pt x="213" y="179"/>
                  </a:lnTo>
                  <a:lnTo>
                    <a:pt x="221" y="175"/>
                  </a:lnTo>
                  <a:lnTo>
                    <a:pt x="229" y="172"/>
                  </a:lnTo>
                  <a:lnTo>
                    <a:pt x="238" y="170"/>
                  </a:lnTo>
                  <a:lnTo>
                    <a:pt x="246" y="169"/>
                  </a:lnTo>
                  <a:lnTo>
                    <a:pt x="256" y="168"/>
                  </a:lnTo>
                  <a:lnTo>
                    <a:pt x="265" y="169"/>
                  </a:lnTo>
                  <a:lnTo>
                    <a:pt x="274" y="170"/>
                  </a:lnTo>
                  <a:lnTo>
                    <a:pt x="283" y="172"/>
                  </a:lnTo>
                  <a:lnTo>
                    <a:pt x="291" y="175"/>
                  </a:lnTo>
                  <a:lnTo>
                    <a:pt x="299" y="179"/>
                  </a:lnTo>
                  <a:lnTo>
                    <a:pt x="306" y="184"/>
                  </a:lnTo>
                  <a:lnTo>
                    <a:pt x="314" y="189"/>
                  </a:lnTo>
                  <a:lnTo>
                    <a:pt x="320" y="194"/>
                  </a:lnTo>
                  <a:lnTo>
                    <a:pt x="326" y="201"/>
                  </a:lnTo>
                  <a:lnTo>
                    <a:pt x="331" y="208"/>
                  </a:lnTo>
                  <a:lnTo>
                    <a:pt x="335" y="216"/>
                  </a:lnTo>
                  <a:lnTo>
                    <a:pt x="340" y="223"/>
                  </a:lnTo>
                  <a:lnTo>
                    <a:pt x="343" y="232"/>
                  </a:lnTo>
                  <a:lnTo>
                    <a:pt x="345" y="240"/>
                  </a:lnTo>
                  <a:lnTo>
                    <a:pt x="346" y="250"/>
                  </a:lnTo>
                  <a:lnTo>
                    <a:pt x="346" y="260"/>
                  </a:lnTo>
                  <a:lnTo>
                    <a:pt x="346" y="268"/>
                  </a:lnTo>
                  <a:lnTo>
                    <a:pt x="345" y="278"/>
                  </a:lnTo>
                  <a:lnTo>
                    <a:pt x="343" y="286"/>
                  </a:lnTo>
                  <a:lnTo>
                    <a:pt x="340" y="294"/>
                  </a:lnTo>
                  <a:lnTo>
                    <a:pt x="335" y="302"/>
                  </a:lnTo>
                  <a:lnTo>
                    <a:pt x="331" y="310"/>
                  </a:lnTo>
                  <a:lnTo>
                    <a:pt x="326" y="316"/>
                  </a:lnTo>
                  <a:lnTo>
                    <a:pt x="320" y="323"/>
                  </a:lnTo>
                  <a:lnTo>
                    <a:pt x="314" y="328"/>
                  </a:lnTo>
                  <a:lnTo>
                    <a:pt x="306" y="334"/>
                  </a:lnTo>
                  <a:lnTo>
                    <a:pt x="299" y="338"/>
                  </a:lnTo>
                  <a:lnTo>
                    <a:pt x="291" y="342"/>
                  </a:lnTo>
                  <a:lnTo>
                    <a:pt x="283" y="345"/>
                  </a:lnTo>
                  <a:lnTo>
                    <a:pt x="274" y="347"/>
                  </a:lnTo>
                  <a:lnTo>
                    <a:pt x="265" y="348"/>
                  </a:lnTo>
                  <a:lnTo>
                    <a:pt x="256" y="350"/>
                  </a:lnTo>
                  <a:close/>
                  <a:moveTo>
                    <a:pt x="504" y="320"/>
                  </a:moveTo>
                  <a:lnTo>
                    <a:pt x="456" y="292"/>
                  </a:lnTo>
                  <a:lnTo>
                    <a:pt x="458" y="276"/>
                  </a:lnTo>
                  <a:lnTo>
                    <a:pt x="459" y="259"/>
                  </a:lnTo>
                  <a:lnTo>
                    <a:pt x="458" y="241"/>
                  </a:lnTo>
                  <a:lnTo>
                    <a:pt x="456" y="225"/>
                  </a:lnTo>
                  <a:lnTo>
                    <a:pt x="504" y="198"/>
                  </a:lnTo>
                  <a:lnTo>
                    <a:pt x="506" y="197"/>
                  </a:lnTo>
                  <a:lnTo>
                    <a:pt x="509" y="194"/>
                  </a:lnTo>
                  <a:lnTo>
                    <a:pt x="510" y="191"/>
                  </a:lnTo>
                  <a:lnTo>
                    <a:pt x="511" y="189"/>
                  </a:lnTo>
                  <a:lnTo>
                    <a:pt x="512" y="186"/>
                  </a:lnTo>
                  <a:lnTo>
                    <a:pt x="512" y="184"/>
                  </a:lnTo>
                  <a:lnTo>
                    <a:pt x="511" y="181"/>
                  </a:lnTo>
                  <a:lnTo>
                    <a:pt x="510" y="178"/>
                  </a:lnTo>
                  <a:lnTo>
                    <a:pt x="453" y="80"/>
                  </a:lnTo>
                  <a:lnTo>
                    <a:pt x="449" y="76"/>
                  </a:lnTo>
                  <a:lnTo>
                    <a:pt x="443" y="72"/>
                  </a:lnTo>
                  <a:lnTo>
                    <a:pt x="438" y="72"/>
                  </a:lnTo>
                  <a:lnTo>
                    <a:pt x="433" y="74"/>
                  </a:lnTo>
                  <a:lnTo>
                    <a:pt x="387" y="102"/>
                  </a:lnTo>
                  <a:lnTo>
                    <a:pt x="376" y="94"/>
                  </a:lnTo>
                  <a:lnTo>
                    <a:pt x="363" y="85"/>
                  </a:lnTo>
                  <a:lnTo>
                    <a:pt x="348" y="78"/>
                  </a:lnTo>
                  <a:lnTo>
                    <a:pt x="332" y="69"/>
                  </a:lnTo>
                  <a:lnTo>
                    <a:pt x="332" y="14"/>
                  </a:lnTo>
                  <a:lnTo>
                    <a:pt x="332" y="10"/>
                  </a:lnTo>
                  <a:lnTo>
                    <a:pt x="331" y="8"/>
                  </a:lnTo>
                  <a:lnTo>
                    <a:pt x="330" y="5"/>
                  </a:lnTo>
                  <a:lnTo>
                    <a:pt x="328" y="3"/>
                  </a:lnTo>
                  <a:lnTo>
                    <a:pt x="326" y="2"/>
                  </a:lnTo>
                  <a:lnTo>
                    <a:pt x="322" y="1"/>
                  </a:lnTo>
                  <a:lnTo>
                    <a:pt x="320" y="0"/>
                  </a:lnTo>
                  <a:lnTo>
                    <a:pt x="317" y="0"/>
                  </a:lnTo>
                  <a:lnTo>
                    <a:pt x="204" y="0"/>
                  </a:lnTo>
                  <a:lnTo>
                    <a:pt x="200" y="0"/>
                  </a:lnTo>
                  <a:lnTo>
                    <a:pt x="198" y="1"/>
                  </a:lnTo>
                  <a:lnTo>
                    <a:pt x="195" y="2"/>
                  </a:lnTo>
                  <a:lnTo>
                    <a:pt x="193" y="3"/>
                  </a:lnTo>
                  <a:lnTo>
                    <a:pt x="192" y="5"/>
                  </a:lnTo>
                  <a:lnTo>
                    <a:pt x="190" y="8"/>
                  </a:lnTo>
                  <a:lnTo>
                    <a:pt x="190" y="10"/>
                  </a:lnTo>
                  <a:lnTo>
                    <a:pt x="189" y="14"/>
                  </a:lnTo>
                  <a:lnTo>
                    <a:pt x="189" y="68"/>
                  </a:lnTo>
                  <a:lnTo>
                    <a:pt x="179" y="71"/>
                  </a:lnTo>
                  <a:lnTo>
                    <a:pt x="169" y="75"/>
                  </a:lnTo>
                  <a:lnTo>
                    <a:pt x="162" y="78"/>
                  </a:lnTo>
                  <a:lnTo>
                    <a:pt x="154" y="82"/>
                  </a:lnTo>
                  <a:lnTo>
                    <a:pt x="141" y="92"/>
                  </a:lnTo>
                  <a:lnTo>
                    <a:pt x="129" y="102"/>
                  </a:lnTo>
                  <a:lnTo>
                    <a:pt x="81" y="74"/>
                  </a:lnTo>
                  <a:lnTo>
                    <a:pt x="75" y="72"/>
                  </a:lnTo>
                  <a:lnTo>
                    <a:pt x="69" y="74"/>
                  </a:lnTo>
                  <a:lnTo>
                    <a:pt x="67" y="74"/>
                  </a:lnTo>
                  <a:lnTo>
                    <a:pt x="65" y="76"/>
                  </a:lnTo>
                  <a:lnTo>
                    <a:pt x="62" y="78"/>
                  </a:lnTo>
                  <a:lnTo>
                    <a:pt x="60" y="80"/>
                  </a:lnTo>
                  <a:lnTo>
                    <a:pt x="3" y="177"/>
                  </a:lnTo>
                  <a:lnTo>
                    <a:pt x="1" y="184"/>
                  </a:lnTo>
                  <a:lnTo>
                    <a:pt x="1" y="189"/>
                  </a:lnTo>
                  <a:lnTo>
                    <a:pt x="3" y="192"/>
                  </a:lnTo>
                  <a:lnTo>
                    <a:pt x="4" y="194"/>
                  </a:lnTo>
                  <a:lnTo>
                    <a:pt x="6" y="197"/>
                  </a:lnTo>
                  <a:lnTo>
                    <a:pt x="9" y="198"/>
                  </a:lnTo>
                  <a:lnTo>
                    <a:pt x="56" y="225"/>
                  </a:lnTo>
                  <a:lnTo>
                    <a:pt x="54" y="241"/>
                  </a:lnTo>
                  <a:lnTo>
                    <a:pt x="53" y="259"/>
                  </a:lnTo>
                  <a:lnTo>
                    <a:pt x="53" y="276"/>
                  </a:lnTo>
                  <a:lnTo>
                    <a:pt x="55" y="292"/>
                  </a:lnTo>
                  <a:lnTo>
                    <a:pt x="8" y="320"/>
                  </a:lnTo>
                  <a:lnTo>
                    <a:pt x="4" y="324"/>
                  </a:lnTo>
                  <a:lnTo>
                    <a:pt x="1" y="328"/>
                  </a:lnTo>
                  <a:lnTo>
                    <a:pt x="0" y="331"/>
                  </a:lnTo>
                  <a:lnTo>
                    <a:pt x="0" y="335"/>
                  </a:lnTo>
                  <a:lnTo>
                    <a:pt x="1" y="338"/>
                  </a:lnTo>
                  <a:lnTo>
                    <a:pt x="3" y="340"/>
                  </a:lnTo>
                  <a:lnTo>
                    <a:pt x="59" y="437"/>
                  </a:lnTo>
                  <a:lnTo>
                    <a:pt x="60" y="439"/>
                  </a:lnTo>
                  <a:lnTo>
                    <a:pt x="62" y="442"/>
                  </a:lnTo>
                  <a:lnTo>
                    <a:pt x="66" y="444"/>
                  </a:lnTo>
                  <a:lnTo>
                    <a:pt x="68" y="445"/>
                  </a:lnTo>
                  <a:lnTo>
                    <a:pt x="71" y="446"/>
                  </a:lnTo>
                  <a:lnTo>
                    <a:pt x="73" y="445"/>
                  </a:lnTo>
                  <a:lnTo>
                    <a:pt x="76" y="445"/>
                  </a:lnTo>
                  <a:lnTo>
                    <a:pt x="80" y="444"/>
                  </a:lnTo>
                  <a:lnTo>
                    <a:pt x="129" y="416"/>
                  </a:lnTo>
                  <a:lnTo>
                    <a:pt x="141" y="427"/>
                  </a:lnTo>
                  <a:lnTo>
                    <a:pt x="154" y="435"/>
                  </a:lnTo>
                  <a:lnTo>
                    <a:pt x="162" y="439"/>
                  </a:lnTo>
                  <a:lnTo>
                    <a:pt x="169" y="444"/>
                  </a:lnTo>
                  <a:lnTo>
                    <a:pt x="179" y="447"/>
                  </a:lnTo>
                  <a:lnTo>
                    <a:pt x="189" y="451"/>
                  </a:lnTo>
                  <a:lnTo>
                    <a:pt x="189" y="491"/>
                  </a:lnTo>
                  <a:lnTo>
                    <a:pt x="190" y="494"/>
                  </a:lnTo>
                  <a:lnTo>
                    <a:pt x="190" y="497"/>
                  </a:lnTo>
                  <a:lnTo>
                    <a:pt x="192" y="499"/>
                  </a:lnTo>
                  <a:lnTo>
                    <a:pt x="193" y="501"/>
                  </a:lnTo>
                  <a:lnTo>
                    <a:pt x="195" y="504"/>
                  </a:lnTo>
                  <a:lnTo>
                    <a:pt x="198" y="505"/>
                  </a:lnTo>
                  <a:lnTo>
                    <a:pt x="200" y="506"/>
                  </a:lnTo>
                  <a:lnTo>
                    <a:pt x="204" y="506"/>
                  </a:lnTo>
                  <a:lnTo>
                    <a:pt x="317" y="506"/>
                  </a:lnTo>
                  <a:lnTo>
                    <a:pt x="320" y="506"/>
                  </a:lnTo>
                  <a:lnTo>
                    <a:pt x="322" y="505"/>
                  </a:lnTo>
                  <a:lnTo>
                    <a:pt x="326" y="504"/>
                  </a:lnTo>
                  <a:lnTo>
                    <a:pt x="328" y="501"/>
                  </a:lnTo>
                  <a:lnTo>
                    <a:pt x="330" y="499"/>
                  </a:lnTo>
                  <a:lnTo>
                    <a:pt x="331" y="497"/>
                  </a:lnTo>
                  <a:lnTo>
                    <a:pt x="332" y="494"/>
                  </a:lnTo>
                  <a:lnTo>
                    <a:pt x="332" y="491"/>
                  </a:lnTo>
                  <a:lnTo>
                    <a:pt x="332" y="448"/>
                  </a:lnTo>
                  <a:lnTo>
                    <a:pt x="348" y="439"/>
                  </a:lnTo>
                  <a:lnTo>
                    <a:pt x="363" y="432"/>
                  </a:lnTo>
                  <a:lnTo>
                    <a:pt x="376" y="424"/>
                  </a:lnTo>
                  <a:lnTo>
                    <a:pt x="387" y="416"/>
                  </a:lnTo>
                  <a:lnTo>
                    <a:pt x="433" y="444"/>
                  </a:lnTo>
                  <a:lnTo>
                    <a:pt x="435" y="445"/>
                  </a:lnTo>
                  <a:lnTo>
                    <a:pt x="438" y="445"/>
                  </a:lnTo>
                  <a:lnTo>
                    <a:pt x="441" y="446"/>
                  </a:lnTo>
                  <a:lnTo>
                    <a:pt x="443" y="445"/>
                  </a:lnTo>
                  <a:lnTo>
                    <a:pt x="447" y="444"/>
                  </a:lnTo>
                  <a:lnTo>
                    <a:pt x="449" y="443"/>
                  </a:lnTo>
                  <a:lnTo>
                    <a:pt x="451" y="440"/>
                  </a:lnTo>
                  <a:lnTo>
                    <a:pt x="453" y="437"/>
                  </a:lnTo>
                  <a:lnTo>
                    <a:pt x="510" y="340"/>
                  </a:lnTo>
                  <a:lnTo>
                    <a:pt x="511" y="338"/>
                  </a:lnTo>
                  <a:lnTo>
                    <a:pt x="512" y="335"/>
                  </a:lnTo>
                  <a:lnTo>
                    <a:pt x="512" y="331"/>
                  </a:lnTo>
                  <a:lnTo>
                    <a:pt x="511" y="328"/>
                  </a:lnTo>
                  <a:lnTo>
                    <a:pt x="510" y="326"/>
                  </a:lnTo>
                  <a:lnTo>
                    <a:pt x="509" y="323"/>
                  </a:lnTo>
                  <a:lnTo>
                    <a:pt x="506" y="321"/>
                  </a:lnTo>
                  <a:lnTo>
                    <a:pt x="504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358"/>
            <p:cNvSpPr>
              <a:spLocks noEditPoints="1"/>
            </p:cNvSpPr>
            <p:nvPr/>
          </p:nvSpPr>
          <p:spPr bwMode="auto">
            <a:xfrm>
              <a:off x="7048500" y="1509713"/>
              <a:ext cx="161925" cy="161925"/>
            </a:xfrm>
            <a:custGeom>
              <a:avLst/>
              <a:gdLst>
                <a:gd name="T0" fmla="*/ 229 w 511"/>
                <a:gd name="T1" fmla="*/ 335 h 509"/>
                <a:gd name="T2" fmla="*/ 198 w 511"/>
                <a:gd name="T3" fmla="*/ 319 h 509"/>
                <a:gd name="T4" fmla="*/ 176 w 511"/>
                <a:gd name="T5" fmla="*/ 292 h 509"/>
                <a:gd name="T6" fmla="*/ 166 w 511"/>
                <a:gd name="T7" fmla="*/ 258 h 509"/>
                <a:gd name="T8" fmla="*/ 169 w 511"/>
                <a:gd name="T9" fmla="*/ 223 h 509"/>
                <a:gd name="T10" fmla="*/ 186 w 511"/>
                <a:gd name="T11" fmla="*/ 191 h 509"/>
                <a:gd name="T12" fmla="*/ 213 w 511"/>
                <a:gd name="T13" fmla="*/ 169 h 509"/>
                <a:gd name="T14" fmla="*/ 246 w 511"/>
                <a:gd name="T15" fmla="*/ 158 h 509"/>
                <a:gd name="T16" fmla="*/ 282 w 511"/>
                <a:gd name="T17" fmla="*/ 163 h 509"/>
                <a:gd name="T18" fmla="*/ 313 w 511"/>
                <a:gd name="T19" fmla="*/ 179 h 509"/>
                <a:gd name="T20" fmla="*/ 335 w 511"/>
                <a:gd name="T21" fmla="*/ 206 h 509"/>
                <a:gd name="T22" fmla="*/ 346 w 511"/>
                <a:gd name="T23" fmla="*/ 240 h 509"/>
                <a:gd name="T24" fmla="*/ 342 w 511"/>
                <a:gd name="T25" fmla="*/ 276 h 509"/>
                <a:gd name="T26" fmla="*/ 325 w 511"/>
                <a:gd name="T27" fmla="*/ 306 h 509"/>
                <a:gd name="T28" fmla="*/ 298 w 511"/>
                <a:gd name="T29" fmla="*/ 328 h 509"/>
                <a:gd name="T30" fmla="*/ 265 w 511"/>
                <a:gd name="T31" fmla="*/ 338 h 509"/>
                <a:gd name="T32" fmla="*/ 511 w 511"/>
                <a:gd name="T33" fmla="*/ 173 h 509"/>
                <a:gd name="T34" fmla="*/ 450 w 511"/>
                <a:gd name="T35" fmla="*/ 67 h 509"/>
                <a:gd name="T36" fmla="*/ 441 w 511"/>
                <a:gd name="T37" fmla="*/ 63 h 509"/>
                <a:gd name="T38" fmla="*/ 386 w 511"/>
                <a:gd name="T39" fmla="*/ 92 h 509"/>
                <a:gd name="T40" fmla="*/ 332 w 511"/>
                <a:gd name="T41" fmla="*/ 59 h 509"/>
                <a:gd name="T42" fmla="*/ 329 w 511"/>
                <a:gd name="T43" fmla="*/ 6 h 509"/>
                <a:gd name="T44" fmla="*/ 320 w 511"/>
                <a:gd name="T45" fmla="*/ 0 h 509"/>
                <a:gd name="T46" fmla="*/ 198 w 511"/>
                <a:gd name="T47" fmla="*/ 1 h 509"/>
                <a:gd name="T48" fmla="*/ 190 w 511"/>
                <a:gd name="T49" fmla="*/ 9 h 509"/>
                <a:gd name="T50" fmla="*/ 179 w 511"/>
                <a:gd name="T51" fmla="*/ 61 h 509"/>
                <a:gd name="T52" fmla="*/ 141 w 511"/>
                <a:gd name="T53" fmla="*/ 81 h 509"/>
                <a:gd name="T54" fmla="*/ 68 w 511"/>
                <a:gd name="T55" fmla="*/ 63 h 509"/>
                <a:gd name="T56" fmla="*/ 60 w 511"/>
                <a:gd name="T57" fmla="*/ 70 h 509"/>
                <a:gd name="T58" fmla="*/ 1 w 511"/>
                <a:gd name="T59" fmla="*/ 177 h 509"/>
                <a:gd name="T60" fmla="*/ 5 w 511"/>
                <a:gd name="T61" fmla="*/ 186 h 509"/>
                <a:gd name="T62" fmla="*/ 52 w 511"/>
                <a:gd name="T63" fmla="*/ 249 h 509"/>
                <a:gd name="T64" fmla="*/ 5 w 511"/>
                <a:gd name="T65" fmla="*/ 311 h 509"/>
                <a:gd name="T66" fmla="*/ 0 w 511"/>
                <a:gd name="T67" fmla="*/ 322 h 509"/>
                <a:gd name="T68" fmla="*/ 59 w 511"/>
                <a:gd name="T69" fmla="*/ 429 h 509"/>
                <a:gd name="T70" fmla="*/ 74 w 511"/>
                <a:gd name="T71" fmla="*/ 435 h 509"/>
                <a:gd name="T72" fmla="*/ 140 w 511"/>
                <a:gd name="T73" fmla="*/ 416 h 509"/>
                <a:gd name="T74" fmla="*/ 179 w 511"/>
                <a:gd name="T75" fmla="*/ 438 h 509"/>
                <a:gd name="T76" fmla="*/ 190 w 511"/>
                <a:gd name="T77" fmla="*/ 500 h 509"/>
                <a:gd name="T78" fmla="*/ 198 w 511"/>
                <a:gd name="T79" fmla="*/ 508 h 509"/>
                <a:gd name="T80" fmla="*/ 320 w 511"/>
                <a:gd name="T81" fmla="*/ 509 h 509"/>
                <a:gd name="T82" fmla="*/ 329 w 511"/>
                <a:gd name="T83" fmla="*/ 503 h 509"/>
                <a:gd name="T84" fmla="*/ 332 w 511"/>
                <a:gd name="T85" fmla="*/ 439 h 509"/>
                <a:gd name="T86" fmla="*/ 387 w 511"/>
                <a:gd name="T87" fmla="*/ 407 h 509"/>
                <a:gd name="T88" fmla="*/ 441 w 511"/>
                <a:gd name="T89" fmla="*/ 435 h 509"/>
                <a:gd name="T90" fmla="*/ 450 w 511"/>
                <a:gd name="T91" fmla="*/ 431 h 509"/>
                <a:gd name="T92" fmla="*/ 511 w 511"/>
                <a:gd name="T93" fmla="*/ 324 h 509"/>
                <a:gd name="T94" fmla="*/ 504 w 511"/>
                <a:gd name="T95" fmla="*/ 309 h 509"/>
                <a:gd name="T96" fmla="*/ 459 w 511"/>
                <a:gd name="T97" fmla="*/ 233 h 509"/>
                <a:gd name="T98" fmla="*/ 508 w 511"/>
                <a:gd name="T99" fmla="*/ 184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11" h="509">
                  <a:moveTo>
                    <a:pt x="256" y="339"/>
                  </a:moveTo>
                  <a:lnTo>
                    <a:pt x="246" y="338"/>
                  </a:lnTo>
                  <a:lnTo>
                    <a:pt x="237" y="337"/>
                  </a:lnTo>
                  <a:lnTo>
                    <a:pt x="229" y="335"/>
                  </a:lnTo>
                  <a:lnTo>
                    <a:pt x="220" y="332"/>
                  </a:lnTo>
                  <a:lnTo>
                    <a:pt x="213" y="328"/>
                  </a:lnTo>
                  <a:lnTo>
                    <a:pt x="205" y="323"/>
                  </a:lnTo>
                  <a:lnTo>
                    <a:pt x="198" y="319"/>
                  </a:lnTo>
                  <a:lnTo>
                    <a:pt x="191" y="312"/>
                  </a:lnTo>
                  <a:lnTo>
                    <a:pt x="186" y="306"/>
                  </a:lnTo>
                  <a:lnTo>
                    <a:pt x="181" y="300"/>
                  </a:lnTo>
                  <a:lnTo>
                    <a:pt x="176" y="292"/>
                  </a:lnTo>
                  <a:lnTo>
                    <a:pt x="172" y="284"/>
                  </a:lnTo>
                  <a:lnTo>
                    <a:pt x="169" y="276"/>
                  </a:lnTo>
                  <a:lnTo>
                    <a:pt x="167" y="267"/>
                  </a:lnTo>
                  <a:lnTo>
                    <a:pt x="166" y="258"/>
                  </a:lnTo>
                  <a:lnTo>
                    <a:pt x="166" y="249"/>
                  </a:lnTo>
                  <a:lnTo>
                    <a:pt x="166" y="240"/>
                  </a:lnTo>
                  <a:lnTo>
                    <a:pt x="167" y="231"/>
                  </a:lnTo>
                  <a:lnTo>
                    <a:pt x="169" y="223"/>
                  </a:lnTo>
                  <a:lnTo>
                    <a:pt x="172" y="214"/>
                  </a:lnTo>
                  <a:lnTo>
                    <a:pt x="176" y="206"/>
                  </a:lnTo>
                  <a:lnTo>
                    <a:pt x="181" y="199"/>
                  </a:lnTo>
                  <a:lnTo>
                    <a:pt x="186" y="191"/>
                  </a:lnTo>
                  <a:lnTo>
                    <a:pt x="191" y="185"/>
                  </a:lnTo>
                  <a:lnTo>
                    <a:pt x="198" y="179"/>
                  </a:lnTo>
                  <a:lnTo>
                    <a:pt x="205" y="173"/>
                  </a:lnTo>
                  <a:lnTo>
                    <a:pt x="213" y="169"/>
                  </a:lnTo>
                  <a:lnTo>
                    <a:pt x="220" y="165"/>
                  </a:lnTo>
                  <a:lnTo>
                    <a:pt x="229" y="163"/>
                  </a:lnTo>
                  <a:lnTo>
                    <a:pt x="237" y="159"/>
                  </a:lnTo>
                  <a:lnTo>
                    <a:pt x="246" y="158"/>
                  </a:lnTo>
                  <a:lnTo>
                    <a:pt x="256" y="158"/>
                  </a:lnTo>
                  <a:lnTo>
                    <a:pt x="265" y="158"/>
                  </a:lnTo>
                  <a:lnTo>
                    <a:pt x="274" y="159"/>
                  </a:lnTo>
                  <a:lnTo>
                    <a:pt x="282" y="163"/>
                  </a:lnTo>
                  <a:lnTo>
                    <a:pt x="291" y="165"/>
                  </a:lnTo>
                  <a:lnTo>
                    <a:pt x="298" y="169"/>
                  </a:lnTo>
                  <a:lnTo>
                    <a:pt x="306" y="173"/>
                  </a:lnTo>
                  <a:lnTo>
                    <a:pt x="313" y="179"/>
                  </a:lnTo>
                  <a:lnTo>
                    <a:pt x="320" y="185"/>
                  </a:lnTo>
                  <a:lnTo>
                    <a:pt x="325" y="191"/>
                  </a:lnTo>
                  <a:lnTo>
                    <a:pt x="331" y="199"/>
                  </a:lnTo>
                  <a:lnTo>
                    <a:pt x="335" y="206"/>
                  </a:lnTo>
                  <a:lnTo>
                    <a:pt x="339" y="214"/>
                  </a:lnTo>
                  <a:lnTo>
                    <a:pt x="342" y="223"/>
                  </a:lnTo>
                  <a:lnTo>
                    <a:pt x="344" y="231"/>
                  </a:lnTo>
                  <a:lnTo>
                    <a:pt x="346" y="240"/>
                  </a:lnTo>
                  <a:lnTo>
                    <a:pt x="347" y="249"/>
                  </a:lnTo>
                  <a:lnTo>
                    <a:pt x="346" y="258"/>
                  </a:lnTo>
                  <a:lnTo>
                    <a:pt x="344" y="267"/>
                  </a:lnTo>
                  <a:lnTo>
                    <a:pt x="342" y="276"/>
                  </a:lnTo>
                  <a:lnTo>
                    <a:pt x="339" y="284"/>
                  </a:lnTo>
                  <a:lnTo>
                    <a:pt x="335" y="292"/>
                  </a:lnTo>
                  <a:lnTo>
                    <a:pt x="331" y="300"/>
                  </a:lnTo>
                  <a:lnTo>
                    <a:pt x="325" y="306"/>
                  </a:lnTo>
                  <a:lnTo>
                    <a:pt x="320" y="312"/>
                  </a:lnTo>
                  <a:lnTo>
                    <a:pt x="313" y="319"/>
                  </a:lnTo>
                  <a:lnTo>
                    <a:pt x="306" y="323"/>
                  </a:lnTo>
                  <a:lnTo>
                    <a:pt x="298" y="328"/>
                  </a:lnTo>
                  <a:lnTo>
                    <a:pt x="291" y="332"/>
                  </a:lnTo>
                  <a:lnTo>
                    <a:pt x="282" y="335"/>
                  </a:lnTo>
                  <a:lnTo>
                    <a:pt x="274" y="337"/>
                  </a:lnTo>
                  <a:lnTo>
                    <a:pt x="265" y="338"/>
                  </a:lnTo>
                  <a:lnTo>
                    <a:pt x="256" y="339"/>
                  </a:lnTo>
                  <a:close/>
                  <a:moveTo>
                    <a:pt x="510" y="179"/>
                  </a:moveTo>
                  <a:lnTo>
                    <a:pt x="511" y="177"/>
                  </a:lnTo>
                  <a:lnTo>
                    <a:pt x="511" y="173"/>
                  </a:lnTo>
                  <a:lnTo>
                    <a:pt x="510" y="171"/>
                  </a:lnTo>
                  <a:lnTo>
                    <a:pt x="509" y="168"/>
                  </a:lnTo>
                  <a:lnTo>
                    <a:pt x="453" y="70"/>
                  </a:lnTo>
                  <a:lnTo>
                    <a:pt x="450" y="67"/>
                  </a:lnTo>
                  <a:lnTo>
                    <a:pt x="448" y="65"/>
                  </a:lnTo>
                  <a:lnTo>
                    <a:pt x="446" y="64"/>
                  </a:lnTo>
                  <a:lnTo>
                    <a:pt x="443" y="64"/>
                  </a:lnTo>
                  <a:lnTo>
                    <a:pt x="441" y="63"/>
                  </a:lnTo>
                  <a:lnTo>
                    <a:pt x="438" y="63"/>
                  </a:lnTo>
                  <a:lnTo>
                    <a:pt x="434" y="63"/>
                  </a:lnTo>
                  <a:lnTo>
                    <a:pt x="432" y="65"/>
                  </a:lnTo>
                  <a:lnTo>
                    <a:pt x="386" y="92"/>
                  </a:lnTo>
                  <a:lnTo>
                    <a:pt x="375" y="83"/>
                  </a:lnTo>
                  <a:lnTo>
                    <a:pt x="363" y="75"/>
                  </a:lnTo>
                  <a:lnTo>
                    <a:pt x="348" y="67"/>
                  </a:lnTo>
                  <a:lnTo>
                    <a:pt x="332" y="59"/>
                  </a:lnTo>
                  <a:lnTo>
                    <a:pt x="332" y="14"/>
                  </a:lnTo>
                  <a:lnTo>
                    <a:pt x="332" y="12"/>
                  </a:lnTo>
                  <a:lnTo>
                    <a:pt x="331" y="9"/>
                  </a:lnTo>
                  <a:lnTo>
                    <a:pt x="329" y="6"/>
                  </a:lnTo>
                  <a:lnTo>
                    <a:pt x="327" y="4"/>
                  </a:lnTo>
                  <a:lnTo>
                    <a:pt x="325" y="2"/>
                  </a:lnTo>
                  <a:lnTo>
                    <a:pt x="323" y="1"/>
                  </a:lnTo>
                  <a:lnTo>
                    <a:pt x="320" y="0"/>
                  </a:lnTo>
                  <a:lnTo>
                    <a:pt x="317" y="0"/>
                  </a:lnTo>
                  <a:lnTo>
                    <a:pt x="203" y="0"/>
                  </a:lnTo>
                  <a:lnTo>
                    <a:pt x="201" y="0"/>
                  </a:lnTo>
                  <a:lnTo>
                    <a:pt x="198" y="1"/>
                  </a:lnTo>
                  <a:lnTo>
                    <a:pt x="196" y="2"/>
                  </a:lnTo>
                  <a:lnTo>
                    <a:pt x="194" y="4"/>
                  </a:lnTo>
                  <a:lnTo>
                    <a:pt x="191" y="6"/>
                  </a:lnTo>
                  <a:lnTo>
                    <a:pt x="190" y="9"/>
                  </a:lnTo>
                  <a:lnTo>
                    <a:pt x="189" y="12"/>
                  </a:lnTo>
                  <a:lnTo>
                    <a:pt x="188" y="14"/>
                  </a:lnTo>
                  <a:lnTo>
                    <a:pt x="188" y="58"/>
                  </a:lnTo>
                  <a:lnTo>
                    <a:pt x="179" y="61"/>
                  </a:lnTo>
                  <a:lnTo>
                    <a:pt x="170" y="64"/>
                  </a:lnTo>
                  <a:lnTo>
                    <a:pt x="161" y="68"/>
                  </a:lnTo>
                  <a:lnTo>
                    <a:pt x="154" y="72"/>
                  </a:lnTo>
                  <a:lnTo>
                    <a:pt x="141" y="81"/>
                  </a:lnTo>
                  <a:lnTo>
                    <a:pt x="128" y="92"/>
                  </a:lnTo>
                  <a:lnTo>
                    <a:pt x="80" y="64"/>
                  </a:lnTo>
                  <a:lnTo>
                    <a:pt x="75" y="62"/>
                  </a:lnTo>
                  <a:lnTo>
                    <a:pt x="68" y="63"/>
                  </a:lnTo>
                  <a:lnTo>
                    <a:pt x="66" y="64"/>
                  </a:lnTo>
                  <a:lnTo>
                    <a:pt x="64" y="65"/>
                  </a:lnTo>
                  <a:lnTo>
                    <a:pt x="62" y="67"/>
                  </a:lnTo>
                  <a:lnTo>
                    <a:pt x="60" y="70"/>
                  </a:lnTo>
                  <a:lnTo>
                    <a:pt x="3" y="168"/>
                  </a:lnTo>
                  <a:lnTo>
                    <a:pt x="2" y="171"/>
                  </a:lnTo>
                  <a:lnTo>
                    <a:pt x="1" y="173"/>
                  </a:lnTo>
                  <a:lnTo>
                    <a:pt x="1" y="177"/>
                  </a:lnTo>
                  <a:lnTo>
                    <a:pt x="1" y="179"/>
                  </a:lnTo>
                  <a:lnTo>
                    <a:pt x="2" y="182"/>
                  </a:lnTo>
                  <a:lnTo>
                    <a:pt x="4" y="184"/>
                  </a:lnTo>
                  <a:lnTo>
                    <a:pt x="5" y="186"/>
                  </a:lnTo>
                  <a:lnTo>
                    <a:pt x="8" y="188"/>
                  </a:lnTo>
                  <a:lnTo>
                    <a:pt x="56" y="216"/>
                  </a:lnTo>
                  <a:lnTo>
                    <a:pt x="53" y="233"/>
                  </a:lnTo>
                  <a:lnTo>
                    <a:pt x="52" y="249"/>
                  </a:lnTo>
                  <a:lnTo>
                    <a:pt x="53" y="265"/>
                  </a:lnTo>
                  <a:lnTo>
                    <a:pt x="56" y="282"/>
                  </a:lnTo>
                  <a:lnTo>
                    <a:pt x="7" y="309"/>
                  </a:lnTo>
                  <a:lnTo>
                    <a:pt x="5" y="311"/>
                  </a:lnTo>
                  <a:lnTo>
                    <a:pt x="3" y="313"/>
                  </a:lnTo>
                  <a:lnTo>
                    <a:pt x="2" y="317"/>
                  </a:lnTo>
                  <a:lnTo>
                    <a:pt x="1" y="320"/>
                  </a:lnTo>
                  <a:lnTo>
                    <a:pt x="0" y="322"/>
                  </a:lnTo>
                  <a:lnTo>
                    <a:pt x="0" y="324"/>
                  </a:lnTo>
                  <a:lnTo>
                    <a:pt x="1" y="327"/>
                  </a:lnTo>
                  <a:lnTo>
                    <a:pt x="2" y="330"/>
                  </a:lnTo>
                  <a:lnTo>
                    <a:pt x="59" y="429"/>
                  </a:lnTo>
                  <a:lnTo>
                    <a:pt x="63" y="432"/>
                  </a:lnTo>
                  <a:lnTo>
                    <a:pt x="67" y="434"/>
                  </a:lnTo>
                  <a:lnTo>
                    <a:pt x="71" y="435"/>
                  </a:lnTo>
                  <a:lnTo>
                    <a:pt x="74" y="435"/>
                  </a:lnTo>
                  <a:lnTo>
                    <a:pt x="76" y="434"/>
                  </a:lnTo>
                  <a:lnTo>
                    <a:pt x="79" y="433"/>
                  </a:lnTo>
                  <a:lnTo>
                    <a:pt x="128" y="407"/>
                  </a:lnTo>
                  <a:lnTo>
                    <a:pt x="140" y="416"/>
                  </a:lnTo>
                  <a:lnTo>
                    <a:pt x="154" y="426"/>
                  </a:lnTo>
                  <a:lnTo>
                    <a:pt x="161" y="430"/>
                  </a:lnTo>
                  <a:lnTo>
                    <a:pt x="169" y="434"/>
                  </a:lnTo>
                  <a:lnTo>
                    <a:pt x="179" y="438"/>
                  </a:lnTo>
                  <a:lnTo>
                    <a:pt x="188" y="441"/>
                  </a:lnTo>
                  <a:lnTo>
                    <a:pt x="188" y="494"/>
                  </a:lnTo>
                  <a:lnTo>
                    <a:pt x="189" y="497"/>
                  </a:lnTo>
                  <a:lnTo>
                    <a:pt x="190" y="500"/>
                  </a:lnTo>
                  <a:lnTo>
                    <a:pt x="191" y="503"/>
                  </a:lnTo>
                  <a:lnTo>
                    <a:pt x="194" y="505"/>
                  </a:lnTo>
                  <a:lnTo>
                    <a:pt x="196" y="507"/>
                  </a:lnTo>
                  <a:lnTo>
                    <a:pt x="198" y="508"/>
                  </a:lnTo>
                  <a:lnTo>
                    <a:pt x="201" y="509"/>
                  </a:lnTo>
                  <a:lnTo>
                    <a:pt x="203" y="509"/>
                  </a:lnTo>
                  <a:lnTo>
                    <a:pt x="317" y="509"/>
                  </a:lnTo>
                  <a:lnTo>
                    <a:pt x="320" y="509"/>
                  </a:lnTo>
                  <a:lnTo>
                    <a:pt x="323" y="508"/>
                  </a:lnTo>
                  <a:lnTo>
                    <a:pt x="325" y="507"/>
                  </a:lnTo>
                  <a:lnTo>
                    <a:pt x="327" y="505"/>
                  </a:lnTo>
                  <a:lnTo>
                    <a:pt x="329" y="503"/>
                  </a:lnTo>
                  <a:lnTo>
                    <a:pt x="331" y="500"/>
                  </a:lnTo>
                  <a:lnTo>
                    <a:pt x="332" y="497"/>
                  </a:lnTo>
                  <a:lnTo>
                    <a:pt x="332" y="494"/>
                  </a:lnTo>
                  <a:lnTo>
                    <a:pt x="332" y="439"/>
                  </a:lnTo>
                  <a:lnTo>
                    <a:pt x="348" y="431"/>
                  </a:lnTo>
                  <a:lnTo>
                    <a:pt x="363" y="423"/>
                  </a:lnTo>
                  <a:lnTo>
                    <a:pt x="375" y="414"/>
                  </a:lnTo>
                  <a:lnTo>
                    <a:pt x="387" y="407"/>
                  </a:lnTo>
                  <a:lnTo>
                    <a:pt x="432" y="433"/>
                  </a:lnTo>
                  <a:lnTo>
                    <a:pt x="434" y="434"/>
                  </a:lnTo>
                  <a:lnTo>
                    <a:pt x="438" y="435"/>
                  </a:lnTo>
                  <a:lnTo>
                    <a:pt x="441" y="435"/>
                  </a:lnTo>
                  <a:lnTo>
                    <a:pt x="443" y="434"/>
                  </a:lnTo>
                  <a:lnTo>
                    <a:pt x="446" y="434"/>
                  </a:lnTo>
                  <a:lnTo>
                    <a:pt x="448" y="432"/>
                  </a:lnTo>
                  <a:lnTo>
                    <a:pt x="450" y="431"/>
                  </a:lnTo>
                  <a:lnTo>
                    <a:pt x="453" y="429"/>
                  </a:lnTo>
                  <a:lnTo>
                    <a:pt x="509" y="330"/>
                  </a:lnTo>
                  <a:lnTo>
                    <a:pt x="510" y="327"/>
                  </a:lnTo>
                  <a:lnTo>
                    <a:pt x="511" y="324"/>
                  </a:lnTo>
                  <a:lnTo>
                    <a:pt x="511" y="322"/>
                  </a:lnTo>
                  <a:lnTo>
                    <a:pt x="510" y="320"/>
                  </a:lnTo>
                  <a:lnTo>
                    <a:pt x="508" y="313"/>
                  </a:lnTo>
                  <a:lnTo>
                    <a:pt x="504" y="309"/>
                  </a:lnTo>
                  <a:lnTo>
                    <a:pt x="457" y="282"/>
                  </a:lnTo>
                  <a:lnTo>
                    <a:pt x="459" y="265"/>
                  </a:lnTo>
                  <a:lnTo>
                    <a:pt x="459" y="249"/>
                  </a:lnTo>
                  <a:lnTo>
                    <a:pt x="459" y="233"/>
                  </a:lnTo>
                  <a:lnTo>
                    <a:pt x="457" y="216"/>
                  </a:lnTo>
                  <a:lnTo>
                    <a:pt x="504" y="188"/>
                  </a:lnTo>
                  <a:lnTo>
                    <a:pt x="506" y="186"/>
                  </a:lnTo>
                  <a:lnTo>
                    <a:pt x="508" y="184"/>
                  </a:lnTo>
                  <a:lnTo>
                    <a:pt x="509" y="182"/>
                  </a:lnTo>
                  <a:lnTo>
                    <a:pt x="510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754118" y="4500373"/>
            <a:ext cx="413138" cy="344282"/>
            <a:chOff x="2043113" y="1366838"/>
            <a:chExt cx="285750" cy="238125"/>
          </a:xfrm>
          <a:solidFill>
            <a:schemeClr val="bg1">
              <a:lumMod val="50000"/>
            </a:schemeClr>
          </a:solidFill>
        </p:grpSpPr>
        <p:sp>
          <p:nvSpPr>
            <p:cNvPr id="34" name="Freeform 54"/>
            <p:cNvSpPr>
              <a:spLocks/>
            </p:cNvSpPr>
            <p:nvPr/>
          </p:nvSpPr>
          <p:spPr bwMode="auto">
            <a:xfrm>
              <a:off x="2043113" y="1366838"/>
              <a:ext cx="66675" cy="66675"/>
            </a:xfrm>
            <a:custGeom>
              <a:avLst/>
              <a:gdLst>
                <a:gd name="T0" fmla="*/ 156 w 169"/>
                <a:gd name="T1" fmla="*/ 0 h 168"/>
                <a:gd name="T2" fmla="*/ 12 w 169"/>
                <a:gd name="T3" fmla="*/ 0 h 168"/>
                <a:gd name="T4" fmla="*/ 8 w 169"/>
                <a:gd name="T5" fmla="*/ 1 h 168"/>
                <a:gd name="T6" fmla="*/ 3 w 169"/>
                <a:gd name="T7" fmla="*/ 3 h 168"/>
                <a:gd name="T8" fmla="*/ 1 w 169"/>
                <a:gd name="T9" fmla="*/ 7 h 168"/>
                <a:gd name="T10" fmla="*/ 0 w 169"/>
                <a:gd name="T11" fmla="*/ 12 h 168"/>
                <a:gd name="T12" fmla="*/ 0 w 169"/>
                <a:gd name="T13" fmla="*/ 156 h 168"/>
                <a:gd name="T14" fmla="*/ 1 w 169"/>
                <a:gd name="T15" fmla="*/ 161 h 168"/>
                <a:gd name="T16" fmla="*/ 3 w 169"/>
                <a:gd name="T17" fmla="*/ 164 h 168"/>
                <a:gd name="T18" fmla="*/ 8 w 169"/>
                <a:gd name="T19" fmla="*/ 167 h 168"/>
                <a:gd name="T20" fmla="*/ 12 w 169"/>
                <a:gd name="T21" fmla="*/ 168 h 168"/>
                <a:gd name="T22" fmla="*/ 156 w 169"/>
                <a:gd name="T23" fmla="*/ 168 h 168"/>
                <a:gd name="T24" fmla="*/ 161 w 169"/>
                <a:gd name="T25" fmla="*/ 167 h 168"/>
                <a:gd name="T26" fmla="*/ 164 w 169"/>
                <a:gd name="T27" fmla="*/ 164 h 168"/>
                <a:gd name="T28" fmla="*/ 167 w 169"/>
                <a:gd name="T29" fmla="*/ 161 h 168"/>
                <a:gd name="T30" fmla="*/ 169 w 169"/>
                <a:gd name="T31" fmla="*/ 156 h 168"/>
                <a:gd name="T32" fmla="*/ 169 w 169"/>
                <a:gd name="T33" fmla="*/ 12 h 168"/>
                <a:gd name="T34" fmla="*/ 167 w 169"/>
                <a:gd name="T35" fmla="*/ 7 h 168"/>
                <a:gd name="T36" fmla="*/ 164 w 169"/>
                <a:gd name="T37" fmla="*/ 3 h 168"/>
                <a:gd name="T38" fmla="*/ 161 w 169"/>
                <a:gd name="T39" fmla="*/ 1 h 168"/>
                <a:gd name="T40" fmla="*/ 156 w 169"/>
                <a:gd name="T41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9" h="168">
                  <a:moveTo>
                    <a:pt x="156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7"/>
                  </a:lnTo>
                  <a:lnTo>
                    <a:pt x="0" y="12"/>
                  </a:lnTo>
                  <a:lnTo>
                    <a:pt x="0" y="156"/>
                  </a:lnTo>
                  <a:lnTo>
                    <a:pt x="1" y="161"/>
                  </a:lnTo>
                  <a:lnTo>
                    <a:pt x="3" y="164"/>
                  </a:lnTo>
                  <a:lnTo>
                    <a:pt x="8" y="167"/>
                  </a:lnTo>
                  <a:lnTo>
                    <a:pt x="12" y="168"/>
                  </a:lnTo>
                  <a:lnTo>
                    <a:pt x="156" y="168"/>
                  </a:lnTo>
                  <a:lnTo>
                    <a:pt x="161" y="167"/>
                  </a:lnTo>
                  <a:lnTo>
                    <a:pt x="164" y="164"/>
                  </a:lnTo>
                  <a:lnTo>
                    <a:pt x="167" y="161"/>
                  </a:lnTo>
                  <a:lnTo>
                    <a:pt x="169" y="156"/>
                  </a:lnTo>
                  <a:lnTo>
                    <a:pt x="169" y="12"/>
                  </a:lnTo>
                  <a:lnTo>
                    <a:pt x="167" y="7"/>
                  </a:lnTo>
                  <a:lnTo>
                    <a:pt x="164" y="3"/>
                  </a:lnTo>
                  <a:lnTo>
                    <a:pt x="161" y="1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5"/>
            <p:cNvSpPr>
              <a:spLocks/>
            </p:cNvSpPr>
            <p:nvPr/>
          </p:nvSpPr>
          <p:spPr bwMode="auto">
            <a:xfrm>
              <a:off x="2043113" y="1452563"/>
              <a:ext cx="66675" cy="66675"/>
            </a:xfrm>
            <a:custGeom>
              <a:avLst/>
              <a:gdLst>
                <a:gd name="T0" fmla="*/ 156 w 169"/>
                <a:gd name="T1" fmla="*/ 0 h 168"/>
                <a:gd name="T2" fmla="*/ 12 w 169"/>
                <a:gd name="T3" fmla="*/ 0 h 168"/>
                <a:gd name="T4" fmla="*/ 8 w 169"/>
                <a:gd name="T5" fmla="*/ 1 h 168"/>
                <a:gd name="T6" fmla="*/ 3 w 169"/>
                <a:gd name="T7" fmla="*/ 3 h 168"/>
                <a:gd name="T8" fmla="*/ 1 w 169"/>
                <a:gd name="T9" fmla="*/ 8 h 168"/>
                <a:gd name="T10" fmla="*/ 0 w 169"/>
                <a:gd name="T11" fmla="*/ 12 h 168"/>
                <a:gd name="T12" fmla="*/ 0 w 169"/>
                <a:gd name="T13" fmla="*/ 156 h 168"/>
                <a:gd name="T14" fmla="*/ 1 w 169"/>
                <a:gd name="T15" fmla="*/ 161 h 168"/>
                <a:gd name="T16" fmla="*/ 3 w 169"/>
                <a:gd name="T17" fmla="*/ 164 h 168"/>
                <a:gd name="T18" fmla="*/ 8 w 169"/>
                <a:gd name="T19" fmla="*/ 167 h 168"/>
                <a:gd name="T20" fmla="*/ 12 w 169"/>
                <a:gd name="T21" fmla="*/ 168 h 168"/>
                <a:gd name="T22" fmla="*/ 156 w 169"/>
                <a:gd name="T23" fmla="*/ 168 h 168"/>
                <a:gd name="T24" fmla="*/ 161 w 169"/>
                <a:gd name="T25" fmla="*/ 167 h 168"/>
                <a:gd name="T26" fmla="*/ 164 w 169"/>
                <a:gd name="T27" fmla="*/ 164 h 168"/>
                <a:gd name="T28" fmla="*/ 167 w 169"/>
                <a:gd name="T29" fmla="*/ 161 h 168"/>
                <a:gd name="T30" fmla="*/ 169 w 169"/>
                <a:gd name="T31" fmla="*/ 156 h 168"/>
                <a:gd name="T32" fmla="*/ 169 w 169"/>
                <a:gd name="T33" fmla="*/ 12 h 168"/>
                <a:gd name="T34" fmla="*/ 167 w 169"/>
                <a:gd name="T35" fmla="*/ 8 h 168"/>
                <a:gd name="T36" fmla="*/ 164 w 169"/>
                <a:gd name="T37" fmla="*/ 3 h 168"/>
                <a:gd name="T38" fmla="*/ 161 w 169"/>
                <a:gd name="T39" fmla="*/ 1 h 168"/>
                <a:gd name="T40" fmla="*/ 156 w 169"/>
                <a:gd name="T41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9" h="168">
                  <a:moveTo>
                    <a:pt x="156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56"/>
                  </a:lnTo>
                  <a:lnTo>
                    <a:pt x="1" y="161"/>
                  </a:lnTo>
                  <a:lnTo>
                    <a:pt x="3" y="164"/>
                  </a:lnTo>
                  <a:lnTo>
                    <a:pt x="8" y="167"/>
                  </a:lnTo>
                  <a:lnTo>
                    <a:pt x="12" y="168"/>
                  </a:lnTo>
                  <a:lnTo>
                    <a:pt x="156" y="168"/>
                  </a:lnTo>
                  <a:lnTo>
                    <a:pt x="161" y="167"/>
                  </a:lnTo>
                  <a:lnTo>
                    <a:pt x="164" y="164"/>
                  </a:lnTo>
                  <a:lnTo>
                    <a:pt x="167" y="161"/>
                  </a:lnTo>
                  <a:lnTo>
                    <a:pt x="169" y="156"/>
                  </a:lnTo>
                  <a:lnTo>
                    <a:pt x="169" y="12"/>
                  </a:lnTo>
                  <a:lnTo>
                    <a:pt x="167" y="8"/>
                  </a:lnTo>
                  <a:lnTo>
                    <a:pt x="164" y="3"/>
                  </a:lnTo>
                  <a:lnTo>
                    <a:pt x="161" y="1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6"/>
            <p:cNvSpPr>
              <a:spLocks/>
            </p:cNvSpPr>
            <p:nvPr/>
          </p:nvSpPr>
          <p:spPr bwMode="auto">
            <a:xfrm>
              <a:off x="2043113" y="1538288"/>
              <a:ext cx="66675" cy="66675"/>
            </a:xfrm>
            <a:custGeom>
              <a:avLst/>
              <a:gdLst>
                <a:gd name="T0" fmla="*/ 156 w 169"/>
                <a:gd name="T1" fmla="*/ 0 h 169"/>
                <a:gd name="T2" fmla="*/ 12 w 169"/>
                <a:gd name="T3" fmla="*/ 0 h 169"/>
                <a:gd name="T4" fmla="*/ 8 w 169"/>
                <a:gd name="T5" fmla="*/ 1 h 169"/>
                <a:gd name="T6" fmla="*/ 3 w 169"/>
                <a:gd name="T7" fmla="*/ 3 h 169"/>
                <a:gd name="T8" fmla="*/ 1 w 169"/>
                <a:gd name="T9" fmla="*/ 8 h 169"/>
                <a:gd name="T10" fmla="*/ 0 w 169"/>
                <a:gd name="T11" fmla="*/ 12 h 169"/>
                <a:gd name="T12" fmla="*/ 0 w 169"/>
                <a:gd name="T13" fmla="*/ 156 h 169"/>
                <a:gd name="T14" fmla="*/ 1 w 169"/>
                <a:gd name="T15" fmla="*/ 161 h 169"/>
                <a:gd name="T16" fmla="*/ 3 w 169"/>
                <a:gd name="T17" fmla="*/ 164 h 169"/>
                <a:gd name="T18" fmla="*/ 8 w 169"/>
                <a:gd name="T19" fmla="*/ 167 h 169"/>
                <a:gd name="T20" fmla="*/ 12 w 169"/>
                <a:gd name="T21" fmla="*/ 169 h 169"/>
                <a:gd name="T22" fmla="*/ 156 w 169"/>
                <a:gd name="T23" fmla="*/ 169 h 169"/>
                <a:gd name="T24" fmla="*/ 161 w 169"/>
                <a:gd name="T25" fmla="*/ 167 h 169"/>
                <a:gd name="T26" fmla="*/ 164 w 169"/>
                <a:gd name="T27" fmla="*/ 164 h 169"/>
                <a:gd name="T28" fmla="*/ 167 w 169"/>
                <a:gd name="T29" fmla="*/ 161 h 169"/>
                <a:gd name="T30" fmla="*/ 169 w 169"/>
                <a:gd name="T31" fmla="*/ 156 h 169"/>
                <a:gd name="T32" fmla="*/ 169 w 169"/>
                <a:gd name="T33" fmla="*/ 12 h 169"/>
                <a:gd name="T34" fmla="*/ 167 w 169"/>
                <a:gd name="T35" fmla="*/ 8 h 169"/>
                <a:gd name="T36" fmla="*/ 164 w 169"/>
                <a:gd name="T37" fmla="*/ 3 h 169"/>
                <a:gd name="T38" fmla="*/ 161 w 169"/>
                <a:gd name="T39" fmla="*/ 1 h 169"/>
                <a:gd name="T40" fmla="*/ 156 w 169"/>
                <a:gd name="T41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9" h="169">
                  <a:moveTo>
                    <a:pt x="156" y="0"/>
                  </a:moveTo>
                  <a:lnTo>
                    <a:pt x="12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56"/>
                  </a:lnTo>
                  <a:lnTo>
                    <a:pt x="1" y="161"/>
                  </a:lnTo>
                  <a:lnTo>
                    <a:pt x="3" y="164"/>
                  </a:lnTo>
                  <a:lnTo>
                    <a:pt x="8" y="167"/>
                  </a:lnTo>
                  <a:lnTo>
                    <a:pt x="12" y="169"/>
                  </a:lnTo>
                  <a:lnTo>
                    <a:pt x="156" y="169"/>
                  </a:lnTo>
                  <a:lnTo>
                    <a:pt x="161" y="167"/>
                  </a:lnTo>
                  <a:lnTo>
                    <a:pt x="164" y="164"/>
                  </a:lnTo>
                  <a:lnTo>
                    <a:pt x="167" y="161"/>
                  </a:lnTo>
                  <a:lnTo>
                    <a:pt x="169" y="156"/>
                  </a:lnTo>
                  <a:lnTo>
                    <a:pt x="169" y="12"/>
                  </a:lnTo>
                  <a:lnTo>
                    <a:pt x="167" y="8"/>
                  </a:lnTo>
                  <a:lnTo>
                    <a:pt x="164" y="3"/>
                  </a:lnTo>
                  <a:lnTo>
                    <a:pt x="161" y="1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7"/>
            <p:cNvSpPr>
              <a:spLocks/>
            </p:cNvSpPr>
            <p:nvPr/>
          </p:nvSpPr>
          <p:spPr bwMode="auto">
            <a:xfrm>
              <a:off x="2132013" y="1385888"/>
              <a:ext cx="196850" cy="19050"/>
            </a:xfrm>
            <a:custGeom>
              <a:avLst/>
              <a:gdLst>
                <a:gd name="T0" fmla="*/ 24 w 492"/>
                <a:gd name="T1" fmla="*/ 47 h 47"/>
                <a:gd name="T2" fmla="*/ 469 w 492"/>
                <a:gd name="T3" fmla="*/ 47 h 47"/>
                <a:gd name="T4" fmla="*/ 473 w 492"/>
                <a:gd name="T5" fmla="*/ 47 h 47"/>
                <a:gd name="T6" fmla="*/ 478 w 492"/>
                <a:gd name="T7" fmla="*/ 46 h 47"/>
                <a:gd name="T8" fmla="*/ 482 w 492"/>
                <a:gd name="T9" fmla="*/ 44 h 47"/>
                <a:gd name="T10" fmla="*/ 486 w 492"/>
                <a:gd name="T11" fmla="*/ 41 h 47"/>
                <a:gd name="T12" fmla="*/ 488 w 492"/>
                <a:gd name="T13" fmla="*/ 37 h 47"/>
                <a:gd name="T14" fmla="*/ 490 w 492"/>
                <a:gd name="T15" fmla="*/ 34 h 47"/>
                <a:gd name="T16" fmla="*/ 492 w 492"/>
                <a:gd name="T17" fmla="*/ 28 h 47"/>
                <a:gd name="T18" fmla="*/ 492 w 492"/>
                <a:gd name="T19" fmla="*/ 24 h 47"/>
                <a:gd name="T20" fmla="*/ 492 w 492"/>
                <a:gd name="T21" fmla="*/ 19 h 47"/>
                <a:gd name="T22" fmla="*/ 490 w 492"/>
                <a:gd name="T23" fmla="*/ 15 h 47"/>
                <a:gd name="T24" fmla="*/ 488 w 492"/>
                <a:gd name="T25" fmla="*/ 10 h 47"/>
                <a:gd name="T26" fmla="*/ 486 w 492"/>
                <a:gd name="T27" fmla="*/ 7 h 47"/>
                <a:gd name="T28" fmla="*/ 482 w 492"/>
                <a:gd name="T29" fmla="*/ 4 h 47"/>
                <a:gd name="T30" fmla="*/ 478 w 492"/>
                <a:gd name="T31" fmla="*/ 2 h 47"/>
                <a:gd name="T32" fmla="*/ 473 w 492"/>
                <a:gd name="T33" fmla="*/ 1 h 47"/>
                <a:gd name="T34" fmla="*/ 469 w 492"/>
                <a:gd name="T35" fmla="*/ 0 h 47"/>
                <a:gd name="T36" fmla="*/ 24 w 492"/>
                <a:gd name="T37" fmla="*/ 0 h 47"/>
                <a:gd name="T38" fmla="*/ 19 w 492"/>
                <a:gd name="T39" fmla="*/ 1 h 47"/>
                <a:gd name="T40" fmla="*/ 15 w 492"/>
                <a:gd name="T41" fmla="*/ 2 h 47"/>
                <a:gd name="T42" fmla="*/ 10 w 492"/>
                <a:gd name="T43" fmla="*/ 4 h 47"/>
                <a:gd name="T44" fmla="*/ 7 w 492"/>
                <a:gd name="T45" fmla="*/ 7 h 47"/>
                <a:gd name="T46" fmla="*/ 4 w 492"/>
                <a:gd name="T47" fmla="*/ 10 h 47"/>
                <a:gd name="T48" fmla="*/ 2 w 492"/>
                <a:gd name="T49" fmla="*/ 15 h 47"/>
                <a:gd name="T50" fmla="*/ 1 w 492"/>
                <a:gd name="T51" fmla="*/ 19 h 47"/>
                <a:gd name="T52" fmla="*/ 0 w 492"/>
                <a:gd name="T53" fmla="*/ 24 h 47"/>
                <a:gd name="T54" fmla="*/ 1 w 492"/>
                <a:gd name="T55" fmla="*/ 28 h 47"/>
                <a:gd name="T56" fmla="*/ 2 w 492"/>
                <a:gd name="T57" fmla="*/ 34 h 47"/>
                <a:gd name="T58" fmla="*/ 4 w 492"/>
                <a:gd name="T59" fmla="*/ 37 h 47"/>
                <a:gd name="T60" fmla="*/ 7 w 492"/>
                <a:gd name="T61" fmla="*/ 41 h 47"/>
                <a:gd name="T62" fmla="*/ 10 w 492"/>
                <a:gd name="T63" fmla="*/ 44 h 47"/>
                <a:gd name="T64" fmla="*/ 15 w 492"/>
                <a:gd name="T65" fmla="*/ 46 h 47"/>
                <a:gd name="T66" fmla="*/ 19 w 492"/>
                <a:gd name="T67" fmla="*/ 47 h 47"/>
                <a:gd name="T68" fmla="*/ 24 w 492"/>
                <a:gd name="T6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2" h="47">
                  <a:moveTo>
                    <a:pt x="24" y="47"/>
                  </a:moveTo>
                  <a:lnTo>
                    <a:pt x="469" y="47"/>
                  </a:lnTo>
                  <a:lnTo>
                    <a:pt x="473" y="47"/>
                  </a:lnTo>
                  <a:lnTo>
                    <a:pt x="478" y="46"/>
                  </a:lnTo>
                  <a:lnTo>
                    <a:pt x="482" y="44"/>
                  </a:lnTo>
                  <a:lnTo>
                    <a:pt x="486" y="41"/>
                  </a:lnTo>
                  <a:lnTo>
                    <a:pt x="488" y="37"/>
                  </a:lnTo>
                  <a:lnTo>
                    <a:pt x="490" y="34"/>
                  </a:lnTo>
                  <a:lnTo>
                    <a:pt x="492" y="28"/>
                  </a:lnTo>
                  <a:lnTo>
                    <a:pt x="492" y="24"/>
                  </a:lnTo>
                  <a:lnTo>
                    <a:pt x="492" y="19"/>
                  </a:lnTo>
                  <a:lnTo>
                    <a:pt x="490" y="15"/>
                  </a:lnTo>
                  <a:lnTo>
                    <a:pt x="488" y="10"/>
                  </a:lnTo>
                  <a:lnTo>
                    <a:pt x="486" y="7"/>
                  </a:lnTo>
                  <a:lnTo>
                    <a:pt x="482" y="4"/>
                  </a:lnTo>
                  <a:lnTo>
                    <a:pt x="478" y="2"/>
                  </a:lnTo>
                  <a:lnTo>
                    <a:pt x="473" y="1"/>
                  </a:lnTo>
                  <a:lnTo>
                    <a:pt x="469" y="0"/>
                  </a:lnTo>
                  <a:lnTo>
                    <a:pt x="24" y="0"/>
                  </a:lnTo>
                  <a:lnTo>
                    <a:pt x="19" y="1"/>
                  </a:lnTo>
                  <a:lnTo>
                    <a:pt x="15" y="2"/>
                  </a:lnTo>
                  <a:lnTo>
                    <a:pt x="10" y="4"/>
                  </a:lnTo>
                  <a:lnTo>
                    <a:pt x="7" y="7"/>
                  </a:lnTo>
                  <a:lnTo>
                    <a:pt x="4" y="10"/>
                  </a:lnTo>
                  <a:lnTo>
                    <a:pt x="2" y="15"/>
                  </a:lnTo>
                  <a:lnTo>
                    <a:pt x="1" y="19"/>
                  </a:lnTo>
                  <a:lnTo>
                    <a:pt x="0" y="24"/>
                  </a:lnTo>
                  <a:lnTo>
                    <a:pt x="1" y="28"/>
                  </a:lnTo>
                  <a:lnTo>
                    <a:pt x="2" y="34"/>
                  </a:lnTo>
                  <a:lnTo>
                    <a:pt x="4" y="37"/>
                  </a:lnTo>
                  <a:lnTo>
                    <a:pt x="7" y="41"/>
                  </a:lnTo>
                  <a:lnTo>
                    <a:pt x="10" y="44"/>
                  </a:lnTo>
                  <a:lnTo>
                    <a:pt x="15" y="46"/>
                  </a:lnTo>
                  <a:lnTo>
                    <a:pt x="19" y="47"/>
                  </a:lnTo>
                  <a:lnTo>
                    <a:pt x="24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8"/>
            <p:cNvSpPr>
              <a:spLocks/>
            </p:cNvSpPr>
            <p:nvPr/>
          </p:nvSpPr>
          <p:spPr bwMode="auto">
            <a:xfrm>
              <a:off x="2132013" y="1471613"/>
              <a:ext cx="196850" cy="19050"/>
            </a:xfrm>
            <a:custGeom>
              <a:avLst/>
              <a:gdLst>
                <a:gd name="T0" fmla="*/ 469 w 492"/>
                <a:gd name="T1" fmla="*/ 0 h 48"/>
                <a:gd name="T2" fmla="*/ 24 w 492"/>
                <a:gd name="T3" fmla="*/ 0 h 48"/>
                <a:gd name="T4" fmla="*/ 19 w 492"/>
                <a:gd name="T5" fmla="*/ 1 h 48"/>
                <a:gd name="T6" fmla="*/ 15 w 492"/>
                <a:gd name="T7" fmla="*/ 2 h 48"/>
                <a:gd name="T8" fmla="*/ 10 w 492"/>
                <a:gd name="T9" fmla="*/ 4 h 48"/>
                <a:gd name="T10" fmla="*/ 7 w 492"/>
                <a:gd name="T11" fmla="*/ 7 h 48"/>
                <a:gd name="T12" fmla="*/ 4 w 492"/>
                <a:gd name="T13" fmla="*/ 10 h 48"/>
                <a:gd name="T14" fmla="*/ 2 w 492"/>
                <a:gd name="T15" fmla="*/ 15 h 48"/>
                <a:gd name="T16" fmla="*/ 1 w 492"/>
                <a:gd name="T17" fmla="*/ 19 h 48"/>
                <a:gd name="T18" fmla="*/ 0 w 492"/>
                <a:gd name="T19" fmla="*/ 24 h 48"/>
                <a:gd name="T20" fmla="*/ 1 w 492"/>
                <a:gd name="T21" fmla="*/ 28 h 48"/>
                <a:gd name="T22" fmla="*/ 2 w 492"/>
                <a:gd name="T23" fmla="*/ 34 h 48"/>
                <a:gd name="T24" fmla="*/ 4 w 492"/>
                <a:gd name="T25" fmla="*/ 38 h 48"/>
                <a:gd name="T26" fmla="*/ 7 w 492"/>
                <a:gd name="T27" fmla="*/ 41 h 48"/>
                <a:gd name="T28" fmla="*/ 10 w 492"/>
                <a:gd name="T29" fmla="*/ 44 h 48"/>
                <a:gd name="T30" fmla="*/ 15 w 492"/>
                <a:gd name="T31" fmla="*/ 46 h 48"/>
                <a:gd name="T32" fmla="*/ 19 w 492"/>
                <a:gd name="T33" fmla="*/ 47 h 48"/>
                <a:gd name="T34" fmla="*/ 24 w 492"/>
                <a:gd name="T35" fmla="*/ 48 h 48"/>
                <a:gd name="T36" fmla="*/ 469 w 492"/>
                <a:gd name="T37" fmla="*/ 48 h 48"/>
                <a:gd name="T38" fmla="*/ 473 w 492"/>
                <a:gd name="T39" fmla="*/ 47 h 48"/>
                <a:gd name="T40" fmla="*/ 478 w 492"/>
                <a:gd name="T41" fmla="*/ 46 h 48"/>
                <a:gd name="T42" fmla="*/ 482 w 492"/>
                <a:gd name="T43" fmla="*/ 44 h 48"/>
                <a:gd name="T44" fmla="*/ 486 w 492"/>
                <a:gd name="T45" fmla="*/ 41 h 48"/>
                <a:gd name="T46" fmla="*/ 488 w 492"/>
                <a:gd name="T47" fmla="*/ 38 h 48"/>
                <a:gd name="T48" fmla="*/ 490 w 492"/>
                <a:gd name="T49" fmla="*/ 34 h 48"/>
                <a:gd name="T50" fmla="*/ 492 w 492"/>
                <a:gd name="T51" fmla="*/ 29 h 48"/>
                <a:gd name="T52" fmla="*/ 492 w 492"/>
                <a:gd name="T53" fmla="*/ 24 h 48"/>
                <a:gd name="T54" fmla="*/ 492 w 492"/>
                <a:gd name="T55" fmla="*/ 19 h 48"/>
                <a:gd name="T56" fmla="*/ 490 w 492"/>
                <a:gd name="T57" fmla="*/ 15 h 48"/>
                <a:gd name="T58" fmla="*/ 488 w 492"/>
                <a:gd name="T59" fmla="*/ 10 h 48"/>
                <a:gd name="T60" fmla="*/ 486 w 492"/>
                <a:gd name="T61" fmla="*/ 7 h 48"/>
                <a:gd name="T62" fmla="*/ 482 w 492"/>
                <a:gd name="T63" fmla="*/ 4 h 48"/>
                <a:gd name="T64" fmla="*/ 478 w 492"/>
                <a:gd name="T65" fmla="*/ 2 h 48"/>
                <a:gd name="T66" fmla="*/ 473 w 492"/>
                <a:gd name="T67" fmla="*/ 1 h 48"/>
                <a:gd name="T68" fmla="*/ 469 w 492"/>
                <a:gd name="T6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2" h="48">
                  <a:moveTo>
                    <a:pt x="469" y="0"/>
                  </a:moveTo>
                  <a:lnTo>
                    <a:pt x="24" y="0"/>
                  </a:lnTo>
                  <a:lnTo>
                    <a:pt x="19" y="1"/>
                  </a:lnTo>
                  <a:lnTo>
                    <a:pt x="15" y="2"/>
                  </a:lnTo>
                  <a:lnTo>
                    <a:pt x="10" y="4"/>
                  </a:lnTo>
                  <a:lnTo>
                    <a:pt x="7" y="7"/>
                  </a:lnTo>
                  <a:lnTo>
                    <a:pt x="4" y="10"/>
                  </a:lnTo>
                  <a:lnTo>
                    <a:pt x="2" y="15"/>
                  </a:lnTo>
                  <a:lnTo>
                    <a:pt x="1" y="19"/>
                  </a:lnTo>
                  <a:lnTo>
                    <a:pt x="0" y="24"/>
                  </a:lnTo>
                  <a:lnTo>
                    <a:pt x="1" y="28"/>
                  </a:lnTo>
                  <a:lnTo>
                    <a:pt x="2" y="34"/>
                  </a:lnTo>
                  <a:lnTo>
                    <a:pt x="4" y="38"/>
                  </a:lnTo>
                  <a:lnTo>
                    <a:pt x="7" y="41"/>
                  </a:lnTo>
                  <a:lnTo>
                    <a:pt x="10" y="44"/>
                  </a:lnTo>
                  <a:lnTo>
                    <a:pt x="15" y="46"/>
                  </a:lnTo>
                  <a:lnTo>
                    <a:pt x="19" y="47"/>
                  </a:lnTo>
                  <a:lnTo>
                    <a:pt x="24" y="48"/>
                  </a:lnTo>
                  <a:lnTo>
                    <a:pt x="469" y="48"/>
                  </a:lnTo>
                  <a:lnTo>
                    <a:pt x="473" y="47"/>
                  </a:lnTo>
                  <a:lnTo>
                    <a:pt x="478" y="46"/>
                  </a:lnTo>
                  <a:lnTo>
                    <a:pt x="482" y="44"/>
                  </a:lnTo>
                  <a:lnTo>
                    <a:pt x="486" y="41"/>
                  </a:lnTo>
                  <a:lnTo>
                    <a:pt x="488" y="38"/>
                  </a:lnTo>
                  <a:lnTo>
                    <a:pt x="490" y="34"/>
                  </a:lnTo>
                  <a:lnTo>
                    <a:pt x="492" y="29"/>
                  </a:lnTo>
                  <a:lnTo>
                    <a:pt x="492" y="24"/>
                  </a:lnTo>
                  <a:lnTo>
                    <a:pt x="492" y="19"/>
                  </a:lnTo>
                  <a:lnTo>
                    <a:pt x="490" y="15"/>
                  </a:lnTo>
                  <a:lnTo>
                    <a:pt x="488" y="10"/>
                  </a:lnTo>
                  <a:lnTo>
                    <a:pt x="486" y="7"/>
                  </a:lnTo>
                  <a:lnTo>
                    <a:pt x="482" y="4"/>
                  </a:lnTo>
                  <a:lnTo>
                    <a:pt x="478" y="2"/>
                  </a:lnTo>
                  <a:lnTo>
                    <a:pt x="473" y="1"/>
                  </a:lnTo>
                  <a:lnTo>
                    <a:pt x="4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9"/>
            <p:cNvSpPr>
              <a:spLocks/>
            </p:cNvSpPr>
            <p:nvPr/>
          </p:nvSpPr>
          <p:spPr bwMode="auto">
            <a:xfrm>
              <a:off x="2132013" y="1557338"/>
              <a:ext cx="196850" cy="19050"/>
            </a:xfrm>
            <a:custGeom>
              <a:avLst/>
              <a:gdLst>
                <a:gd name="T0" fmla="*/ 469 w 492"/>
                <a:gd name="T1" fmla="*/ 0 h 49"/>
                <a:gd name="T2" fmla="*/ 24 w 492"/>
                <a:gd name="T3" fmla="*/ 0 h 49"/>
                <a:gd name="T4" fmla="*/ 19 w 492"/>
                <a:gd name="T5" fmla="*/ 1 h 49"/>
                <a:gd name="T6" fmla="*/ 15 w 492"/>
                <a:gd name="T7" fmla="*/ 2 h 49"/>
                <a:gd name="T8" fmla="*/ 10 w 492"/>
                <a:gd name="T9" fmla="*/ 4 h 49"/>
                <a:gd name="T10" fmla="*/ 7 w 492"/>
                <a:gd name="T11" fmla="*/ 7 h 49"/>
                <a:gd name="T12" fmla="*/ 4 w 492"/>
                <a:gd name="T13" fmla="*/ 10 h 49"/>
                <a:gd name="T14" fmla="*/ 2 w 492"/>
                <a:gd name="T15" fmla="*/ 15 h 49"/>
                <a:gd name="T16" fmla="*/ 1 w 492"/>
                <a:gd name="T17" fmla="*/ 19 h 49"/>
                <a:gd name="T18" fmla="*/ 0 w 492"/>
                <a:gd name="T19" fmla="*/ 24 h 49"/>
                <a:gd name="T20" fmla="*/ 1 w 492"/>
                <a:gd name="T21" fmla="*/ 29 h 49"/>
                <a:gd name="T22" fmla="*/ 2 w 492"/>
                <a:gd name="T23" fmla="*/ 34 h 49"/>
                <a:gd name="T24" fmla="*/ 4 w 492"/>
                <a:gd name="T25" fmla="*/ 38 h 49"/>
                <a:gd name="T26" fmla="*/ 7 w 492"/>
                <a:gd name="T27" fmla="*/ 41 h 49"/>
                <a:gd name="T28" fmla="*/ 10 w 492"/>
                <a:gd name="T29" fmla="*/ 44 h 49"/>
                <a:gd name="T30" fmla="*/ 15 w 492"/>
                <a:gd name="T31" fmla="*/ 46 h 49"/>
                <a:gd name="T32" fmla="*/ 19 w 492"/>
                <a:gd name="T33" fmla="*/ 47 h 49"/>
                <a:gd name="T34" fmla="*/ 24 w 492"/>
                <a:gd name="T35" fmla="*/ 49 h 49"/>
                <a:gd name="T36" fmla="*/ 469 w 492"/>
                <a:gd name="T37" fmla="*/ 49 h 49"/>
                <a:gd name="T38" fmla="*/ 473 w 492"/>
                <a:gd name="T39" fmla="*/ 47 h 49"/>
                <a:gd name="T40" fmla="*/ 478 w 492"/>
                <a:gd name="T41" fmla="*/ 46 h 49"/>
                <a:gd name="T42" fmla="*/ 482 w 492"/>
                <a:gd name="T43" fmla="*/ 44 h 49"/>
                <a:gd name="T44" fmla="*/ 486 w 492"/>
                <a:gd name="T45" fmla="*/ 41 h 49"/>
                <a:gd name="T46" fmla="*/ 488 w 492"/>
                <a:gd name="T47" fmla="*/ 38 h 49"/>
                <a:gd name="T48" fmla="*/ 490 w 492"/>
                <a:gd name="T49" fmla="*/ 34 h 49"/>
                <a:gd name="T50" fmla="*/ 492 w 492"/>
                <a:gd name="T51" fmla="*/ 29 h 49"/>
                <a:gd name="T52" fmla="*/ 492 w 492"/>
                <a:gd name="T53" fmla="*/ 24 h 49"/>
                <a:gd name="T54" fmla="*/ 492 w 492"/>
                <a:gd name="T55" fmla="*/ 19 h 49"/>
                <a:gd name="T56" fmla="*/ 490 w 492"/>
                <a:gd name="T57" fmla="*/ 15 h 49"/>
                <a:gd name="T58" fmla="*/ 488 w 492"/>
                <a:gd name="T59" fmla="*/ 10 h 49"/>
                <a:gd name="T60" fmla="*/ 486 w 492"/>
                <a:gd name="T61" fmla="*/ 7 h 49"/>
                <a:gd name="T62" fmla="*/ 482 w 492"/>
                <a:gd name="T63" fmla="*/ 4 h 49"/>
                <a:gd name="T64" fmla="*/ 478 w 492"/>
                <a:gd name="T65" fmla="*/ 2 h 49"/>
                <a:gd name="T66" fmla="*/ 473 w 492"/>
                <a:gd name="T67" fmla="*/ 1 h 49"/>
                <a:gd name="T68" fmla="*/ 469 w 492"/>
                <a:gd name="T6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92" h="49">
                  <a:moveTo>
                    <a:pt x="469" y="0"/>
                  </a:moveTo>
                  <a:lnTo>
                    <a:pt x="24" y="0"/>
                  </a:lnTo>
                  <a:lnTo>
                    <a:pt x="19" y="1"/>
                  </a:lnTo>
                  <a:lnTo>
                    <a:pt x="15" y="2"/>
                  </a:lnTo>
                  <a:lnTo>
                    <a:pt x="10" y="4"/>
                  </a:lnTo>
                  <a:lnTo>
                    <a:pt x="7" y="7"/>
                  </a:lnTo>
                  <a:lnTo>
                    <a:pt x="4" y="10"/>
                  </a:lnTo>
                  <a:lnTo>
                    <a:pt x="2" y="15"/>
                  </a:lnTo>
                  <a:lnTo>
                    <a:pt x="1" y="19"/>
                  </a:lnTo>
                  <a:lnTo>
                    <a:pt x="0" y="24"/>
                  </a:lnTo>
                  <a:lnTo>
                    <a:pt x="1" y="29"/>
                  </a:lnTo>
                  <a:lnTo>
                    <a:pt x="2" y="34"/>
                  </a:lnTo>
                  <a:lnTo>
                    <a:pt x="4" y="38"/>
                  </a:lnTo>
                  <a:lnTo>
                    <a:pt x="7" y="41"/>
                  </a:lnTo>
                  <a:lnTo>
                    <a:pt x="10" y="44"/>
                  </a:lnTo>
                  <a:lnTo>
                    <a:pt x="15" y="46"/>
                  </a:lnTo>
                  <a:lnTo>
                    <a:pt x="19" y="47"/>
                  </a:lnTo>
                  <a:lnTo>
                    <a:pt x="24" y="49"/>
                  </a:lnTo>
                  <a:lnTo>
                    <a:pt x="469" y="49"/>
                  </a:lnTo>
                  <a:lnTo>
                    <a:pt x="473" y="47"/>
                  </a:lnTo>
                  <a:lnTo>
                    <a:pt x="478" y="46"/>
                  </a:lnTo>
                  <a:lnTo>
                    <a:pt x="482" y="44"/>
                  </a:lnTo>
                  <a:lnTo>
                    <a:pt x="486" y="41"/>
                  </a:lnTo>
                  <a:lnTo>
                    <a:pt x="488" y="38"/>
                  </a:lnTo>
                  <a:lnTo>
                    <a:pt x="490" y="34"/>
                  </a:lnTo>
                  <a:lnTo>
                    <a:pt x="492" y="29"/>
                  </a:lnTo>
                  <a:lnTo>
                    <a:pt x="492" y="24"/>
                  </a:lnTo>
                  <a:lnTo>
                    <a:pt x="492" y="19"/>
                  </a:lnTo>
                  <a:lnTo>
                    <a:pt x="490" y="15"/>
                  </a:lnTo>
                  <a:lnTo>
                    <a:pt x="488" y="10"/>
                  </a:lnTo>
                  <a:lnTo>
                    <a:pt x="486" y="7"/>
                  </a:lnTo>
                  <a:lnTo>
                    <a:pt x="482" y="4"/>
                  </a:lnTo>
                  <a:lnTo>
                    <a:pt x="478" y="2"/>
                  </a:lnTo>
                  <a:lnTo>
                    <a:pt x="473" y="1"/>
                  </a:lnTo>
                  <a:lnTo>
                    <a:pt x="4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803979" y="2337531"/>
            <a:ext cx="393552" cy="393552"/>
            <a:chOff x="4319588" y="2492375"/>
            <a:chExt cx="287338" cy="287338"/>
          </a:xfrm>
          <a:solidFill>
            <a:srgbClr val="FFBE00"/>
          </a:solidFill>
        </p:grpSpPr>
        <p:sp>
          <p:nvSpPr>
            <p:cNvPr id="41" name="Freeform 372"/>
            <p:cNvSpPr>
              <a:spLocks/>
            </p:cNvSpPr>
            <p:nvPr/>
          </p:nvSpPr>
          <p:spPr bwMode="auto">
            <a:xfrm>
              <a:off x="4319588" y="2587625"/>
              <a:ext cx="287338" cy="192088"/>
            </a:xfrm>
            <a:custGeom>
              <a:avLst/>
              <a:gdLst>
                <a:gd name="T0" fmla="*/ 843 w 904"/>
                <a:gd name="T1" fmla="*/ 572 h 602"/>
                <a:gd name="T2" fmla="*/ 843 w 904"/>
                <a:gd name="T3" fmla="*/ 12 h 602"/>
                <a:gd name="T4" fmla="*/ 841 w 904"/>
                <a:gd name="T5" fmla="*/ 7 h 602"/>
                <a:gd name="T6" fmla="*/ 836 w 904"/>
                <a:gd name="T7" fmla="*/ 3 h 602"/>
                <a:gd name="T8" fmla="*/ 831 w 904"/>
                <a:gd name="T9" fmla="*/ 1 h 602"/>
                <a:gd name="T10" fmla="*/ 708 w 904"/>
                <a:gd name="T11" fmla="*/ 0 h 602"/>
                <a:gd name="T12" fmla="*/ 702 w 904"/>
                <a:gd name="T13" fmla="*/ 2 h 602"/>
                <a:gd name="T14" fmla="*/ 697 w 904"/>
                <a:gd name="T15" fmla="*/ 5 h 602"/>
                <a:gd name="T16" fmla="*/ 694 w 904"/>
                <a:gd name="T17" fmla="*/ 9 h 602"/>
                <a:gd name="T18" fmla="*/ 693 w 904"/>
                <a:gd name="T19" fmla="*/ 16 h 602"/>
                <a:gd name="T20" fmla="*/ 632 w 904"/>
                <a:gd name="T21" fmla="*/ 572 h 602"/>
                <a:gd name="T22" fmla="*/ 632 w 904"/>
                <a:gd name="T23" fmla="*/ 283 h 602"/>
                <a:gd name="T24" fmla="*/ 630 w 904"/>
                <a:gd name="T25" fmla="*/ 277 h 602"/>
                <a:gd name="T26" fmla="*/ 626 w 904"/>
                <a:gd name="T27" fmla="*/ 274 h 602"/>
                <a:gd name="T28" fmla="*/ 621 w 904"/>
                <a:gd name="T29" fmla="*/ 271 h 602"/>
                <a:gd name="T30" fmla="*/ 497 w 904"/>
                <a:gd name="T31" fmla="*/ 271 h 602"/>
                <a:gd name="T32" fmla="*/ 491 w 904"/>
                <a:gd name="T33" fmla="*/ 272 h 602"/>
                <a:gd name="T34" fmla="*/ 487 w 904"/>
                <a:gd name="T35" fmla="*/ 275 h 602"/>
                <a:gd name="T36" fmla="*/ 483 w 904"/>
                <a:gd name="T37" fmla="*/ 281 h 602"/>
                <a:gd name="T38" fmla="*/ 482 w 904"/>
                <a:gd name="T39" fmla="*/ 286 h 602"/>
                <a:gd name="T40" fmla="*/ 421 w 904"/>
                <a:gd name="T41" fmla="*/ 572 h 602"/>
                <a:gd name="T42" fmla="*/ 421 w 904"/>
                <a:gd name="T43" fmla="*/ 193 h 602"/>
                <a:gd name="T44" fmla="*/ 419 w 904"/>
                <a:gd name="T45" fmla="*/ 187 h 602"/>
                <a:gd name="T46" fmla="*/ 415 w 904"/>
                <a:gd name="T47" fmla="*/ 183 h 602"/>
                <a:gd name="T48" fmla="*/ 409 w 904"/>
                <a:gd name="T49" fmla="*/ 181 h 602"/>
                <a:gd name="T50" fmla="*/ 286 w 904"/>
                <a:gd name="T51" fmla="*/ 181 h 602"/>
                <a:gd name="T52" fmla="*/ 281 w 904"/>
                <a:gd name="T53" fmla="*/ 182 h 602"/>
                <a:gd name="T54" fmla="*/ 275 w 904"/>
                <a:gd name="T55" fmla="*/ 185 h 602"/>
                <a:gd name="T56" fmla="*/ 272 w 904"/>
                <a:gd name="T57" fmla="*/ 190 h 602"/>
                <a:gd name="T58" fmla="*/ 271 w 904"/>
                <a:gd name="T59" fmla="*/ 196 h 602"/>
                <a:gd name="T60" fmla="*/ 211 w 904"/>
                <a:gd name="T61" fmla="*/ 572 h 602"/>
                <a:gd name="T62" fmla="*/ 211 w 904"/>
                <a:gd name="T63" fmla="*/ 404 h 602"/>
                <a:gd name="T64" fmla="*/ 209 w 904"/>
                <a:gd name="T65" fmla="*/ 399 h 602"/>
                <a:gd name="T66" fmla="*/ 205 w 904"/>
                <a:gd name="T67" fmla="*/ 394 h 602"/>
                <a:gd name="T68" fmla="*/ 199 w 904"/>
                <a:gd name="T69" fmla="*/ 392 h 602"/>
                <a:gd name="T70" fmla="*/ 76 w 904"/>
                <a:gd name="T71" fmla="*/ 391 h 602"/>
                <a:gd name="T72" fmla="*/ 69 w 904"/>
                <a:gd name="T73" fmla="*/ 392 h 602"/>
                <a:gd name="T74" fmla="*/ 65 w 904"/>
                <a:gd name="T75" fmla="*/ 396 h 602"/>
                <a:gd name="T76" fmla="*/ 62 w 904"/>
                <a:gd name="T77" fmla="*/ 401 h 602"/>
                <a:gd name="T78" fmla="*/ 61 w 904"/>
                <a:gd name="T79" fmla="*/ 406 h 602"/>
                <a:gd name="T80" fmla="*/ 15 w 904"/>
                <a:gd name="T81" fmla="*/ 572 h 602"/>
                <a:gd name="T82" fmla="*/ 9 w 904"/>
                <a:gd name="T83" fmla="*/ 573 h 602"/>
                <a:gd name="T84" fmla="*/ 5 w 904"/>
                <a:gd name="T85" fmla="*/ 577 h 602"/>
                <a:gd name="T86" fmla="*/ 2 w 904"/>
                <a:gd name="T87" fmla="*/ 581 h 602"/>
                <a:gd name="T88" fmla="*/ 0 w 904"/>
                <a:gd name="T89" fmla="*/ 587 h 602"/>
                <a:gd name="T90" fmla="*/ 2 w 904"/>
                <a:gd name="T91" fmla="*/ 593 h 602"/>
                <a:gd name="T92" fmla="*/ 5 w 904"/>
                <a:gd name="T93" fmla="*/ 598 h 602"/>
                <a:gd name="T94" fmla="*/ 9 w 904"/>
                <a:gd name="T95" fmla="*/ 601 h 602"/>
                <a:gd name="T96" fmla="*/ 15 w 904"/>
                <a:gd name="T97" fmla="*/ 602 h 602"/>
                <a:gd name="T98" fmla="*/ 196 w 904"/>
                <a:gd name="T99" fmla="*/ 602 h 602"/>
                <a:gd name="T100" fmla="*/ 406 w 904"/>
                <a:gd name="T101" fmla="*/ 602 h 602"/>
                <a:gd name="T102" fmla="*/ 617 w 904"/>
                <a:gd name="T103" fmla="*/ 602 h 602"/>
                <a:gd name="T104" fmla="*/ 828 w 904"/>
                <a:gd name="T105" fmla="*/ 602 h 602"/>
                <a:gd name="T106" fmla="*/ 891 w 904"/>
                <a:gd name="T107" fmla="*/ 602 h 602"/>
                <a:gd name="T108" fmla="*/ 896 w 904"/>
                <a:gd name="T109" fmla="*/ 600 h 602"/>
                <a:gd name="T110" fmla="*/ 901 w 904"/>
                <a:gd name="T111" fmla="*/ 596 h 602"/>
                <a:gd name="T112" fmla="*/ 903 w 904"/>
                <a:gd name="T113" fmla="*/ 591 h 602"/>
                <a:gd name="T114" fmla="*/ 903 w 904"/>
                <a:gd name="T115" fmla="*/ 584 h 602"/>
                <a:gd name="T116" fmla="*/ 901 w 904"/>
                <a:gd name="T117" fmla="*/ 579 h 602"/>
                <a:gd name="T118" fmla="*/ 896 w 904"/>
                <a:gd name="T119" fmla="*/ 575 h 602"/>
                <a:gd name="T120" fmla="*/ 891 w 904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4" h="602">
                  <a:moveTo>
                    <a:pt x="889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3" y="12"/>
                  </a:lnTo>
                  <a:lnTo>
                    <a:pt x="842" y="9"/>
                  </a:lnTo>
                  <a:lnTo>
                    <a:pt x="841" y="7"/>
                  </a:lnTo>
                  <a:lnTo>
                    <a:pt x="838" y="5"/>
                  </a:lnTo>
                  <a:lnTo>
                    <a:pt x="836" y="3"/>
                  </a:lnTo>
                  <a:lnTo>
                    <a:pt x="834" y="2"/>
                  </a:lnTo>
                  <a:lnTo>
                    <a:pt x="831" y="1"/>
                  </a:lnTo>
                  <a:lnTo>
                    <a:pt x="828" y="1"/>
                  </a:lnTo>
                  <a:lnTo>
                    <a:pt x="708" y="0"/>
                  </a:lnTo>
                  <a:lnTo>
                    <a:pt x="704" y="1"/>
                  </a:lnTo>
                  <a:lnTo>
                    <a:pt x="702" y="2"/>
                  </a:lnTo>
                  <a:lnTo>
                    <a:pt x="699" y="3"/>
                  </a:lnTo>
                  <a:lnTo>
                    <a:pt x="697" y="5"/>
                  </a:lnTo>
                  <a:lnTo>
                    <a:pt x="695" y="7"/>
                  </a:lnTo>
                  <a:lnTo>
                    <a:pt x="694" y="9"/>
                  </a:lnTo>
                  <a:lnTo>
                    <a:pt x="693" y="12"/>
                  </a:lnTo>
                  <a:lnTo>
                    <a:pt x="693" y="16"/>
                  </a:lnTo>
                  <a:lnTo>
                    <a:pt x="693" y="572"/>
                  </a:lnTo>
                  <a:lnTo>
                    <a:pt x="632" y="572"/>
                  </a:lnTo>
                  <a:lnTo>
                    <a:pt x="632" y="286"/>
                  </a:lnTo>
                  <a:lnTo>
                    <a:pt x="632" y="283"/>
                  </a:lnTo>
                  <a:lnTo>
                    <a:pt x="631" y="281"/>
                  </a:lnTo>
                  <a:lnTo>
                    <a:pt x="630" y="277"/>
                  </a:lnTo>
                  <a:lnTo>
                    <a:pt x="628" y="275"/>
                  </a:lnTo>
                  <a:lnTo>
                    <a:pt x="626" y="274"/>
                  </a:lnTo>
                  <a:lnTo>
                    <a:pt x="623" y="272"/>
                  </a:lnTo>
                  <a:lnTo>
                    <a:pt x="621" y="271"/>
                  </a:lnTo>
                  <a:lnTo>
                    <a:pt x="617" y="271"/>
                  </a:lnTo>
                  <a:lnTo>
                    <a:pt x="497" y="271"/>
                  </a:lnTo>
                  <a:lnTo>
                    <a:pt x="494" y="271"/>
                  </a:lnTo>
                  <a:lnTo>
                    <a:pt x="491" y="272"/>
                  </a:lnTo>
                  <a:lnTo>
                    <a:pt x="489" y="274"/>
                  </a:lnTo>
                  <a:lnTo>
                    <a:pt x="487" y="275"/>
                  </a:lnTo>
                  <a:lnTo>
                    <a:pt x="484" y="277"/>
                  </a:lnTo>
                  <a:lnTo>
                    <a:pt x="483" y="281"/>
                  </a:lnTo>
                  <a:lnTo>
                    <a:pt x="482" y="283"/>
                  </a:lnTo>
                  <a:lnTo>
                    <a:pt x="482" y="286"/>
                  </a:lnTo>
                  <a:lnTo>
                    <a:pt x="482" y="572"/>
                  </a:lnTo>
                  <a:lnTo>
                    <a:pt x="421" y="572"/>
                  </a:lnTo>
                  <a:lnTo>
                    <a:pt x="421" y="196"/>
                  </a:lnTo>
                  <a:lnTo>
                    <a:pt x="421" y="193"/>
                  </a:lnTo>
                  <a:lnTo>
                    <a:pt x="420" y="190"/>
                  </a:lnTo>
                  <a:lnTo>
                    <a:pt x="419" y="187"/>
                  </a:lnTo>
                  <a:lnTo>
                    <a:pt x="417" y="185"/>
                  </a:lnTo>
                  <a:lnTo>
                    <a:pt x="415" y="183"/>
                  </a:lnTo>
                  <a:lnTo>
                    <a:pt x="413" y="182"/>
                  </a:lnTo>
                  <a:lnTo>
                    <a:pt x="409" y="181"/>
                  </a:lnTo>
                  <a:lnTo>
                    <a:pt x="406" y="181"/>
                  </a:lnTo>
                  <a:lnTo>
                    <a:pt x="286" y="181"/>
                  </a:lnTo>
                  <a:lnTo>
                    <a:pt x="283" y="181"/>
                  </a:lnTo>
                  <a:lnTo>
                    <a:pt x="281" y="182"/>
                  </a:lnTo>
                  <a:lnTo>
                    <a:pt x="277" y="183"/>
                  </a:lnTo>
                  <a:lnTo>
                    <a:pt x="275" y="185"/>
                  </a:lnTo>
                  <a:lnTo>
                    <a:pt x="273" y="187"/>
                  </a:lnTo>
                  <a:lnTo>
                    <a:pt x="272" y="190"/>
                  </a:lnTo>
                  <a:lnTo>
                    <a:pt x="271" y="193"/>
                  </a:lnTo>
                  <a:lnTo>
                    <a:pt x="271" y="196"/>
                  </a:lnTo>
                  <a:lnTo>
                    <a:pt x="271" y="572"/>
                  </a:lnTo>
                  <a:lnTo>
                    <a:pt x="211" y="572"/>
                  </a:lnTo>
                  <a:lnTo>
                    <a:pt x="211" y="406"/>
                  </a:lnTo>
                  <a:lnTo>
                    <a:pt x="211" y="404"/>
                  </a:lnTo>
                  <a:lnTo>
                    <a:pt x="210" y="401"/>
                  </a:lnTo>
                  <a:lnTo>
                    <a:pt x="209" y="399"/>
                  </a:lnTo>
                  <a:lnTo>
                    <a:pt x="207" y="396"/>
                  </a:lnTo>
                  <a:lnTo>
                    <a:pt x="205" y="394"/>
                  </a:lnTo>
                  <a:lnTo>
                    <a:pt x="201" y="393"/>
                  </a:lnTo>
                  <a:lnTo>
                    <a:pt x="199" y="392"/>
                  </a:lnTo>
                  <a:lnTo>
                    <a:pt x="196" y="391"/>
                  </a:lnTo>
                  <a:lnTo>
                    <a:pt x="76" y="391"/>
                  </a:lnTo>
                  <a:lnTo>
                    <a:pt x="73" y="392"/>
                  </a:lnTo>
                  <a:lnTo>
                    <a:pt x="69" y="392"/>
                  </a:lnTo>
                  <a:lnTo>
                    <a:pt x="67" y="394"/>
                  </a:lnTo>
                  <a:lnTo>
                    <a:pt x="65" y="396"/>
                  </a:lnTo>
                  <a:lnTo>
                    <a:pt x="63" y="399"/>
                  </a:lnTo>
                  <a:lnTo>
                    <a:pt x="62" y="401"/>
                  </a:lnTo>
                  <a:lnTo>
                    <a:pt x="61" y="404"/>
                  </a:lnTo>
                  <a:lnTo>
                    <a:pt x="61" y="406"/>
                  </a:lnTo>
                  <a:lnTo>
                    <a:pt x="61" y="572"/>
                  </a:lnTo>
                  <a:lnTo>
                    <a:pt x="15" y="572"/>
                  </a:lnTo>
                  <a:lnTo>
                    <a:pt x="13" y="572"/>
                  </a:lnTo>
                  <a:lnTo>
                    <a:pt x="9" y="573"/>
                  </a:lnTo>
                  <a:lnTo>
                    <a:pt x="7" y="575"/>
                  </a:lnTo>
                  <a:lnTo>
                    <a:pt x="5" y="577"/>
                  </a:lnTo>
                  <a:lnTo>
                    <a:pt x="3" y="579"/>
                  </a:lnTo>
                  <a:lnTo>
                    <a:pt x="2" y="581"/>
                  </a:lnTo>
                  <a:lnTo>
                    <a:pt x="1" y="584"/>
                  </a:lnTo>
                  <a:lnTo>
                    <a:pt x="0" y="587"/>
                  </a:lnTo>
                  <a:lnTo>
                    <a:pt x="1" y="591"/>
                  </a:lnTo>
                  <a:lnTo>
                    <a:pt x="2" y="593"/>
                  </a:lnTo>
                  <a:lnTo>
                    <a:pt x="3" y="596"/>
                  </a:lnTo>
                  <a:lnTo>
                    <a:pt x="5" y="598"/>
                  </a:lnTo>
                  <a:lnTo>
                    <a:pt x="7" y="600"/>
                  </a:lnTo>
                  <a:lnTo>
                    <a:pt x="9" y="601"/>
                  </a:lnTo>
                  <a:lnTo>
                    <a:pt x="13" y="602"/>
                  </a:lnTo>
                  <a:lnTo>
                    <a:pt x="15" y="602"/>
                  </a:lnTo>
                  <a:lnTo>
                    <a:pt x="76" y="602"/>
                  </a:lnTo>
                  <a:lnTo>
                    <a:pt x="196" y="602"/>
                  </a:lnTo>
                  <a:lnTo>
                    <a:pt x="286" y="602"/>
                  </a:lnTo>
                  <a:lnTo>
                    <a:pt x="406" y="602"/>
                  </a:lnTo>
                  <a:lnTo>
                    <a:pt x="497" y="602"/>
                  </a:lnTo>
                  <a:lnTo>
                    <a:pt x="617" y="602"/>
                  </a:lnTo>
                  <a:lnTo>
                    <a:pt x="708" y="602"/>
                  </a:lnTo>
                  <a:lnTo>
                    <a:pt x="828" y="602"/>
                  </a:lnTo>
                  <a:lnTo>
                    <a:pt x="889" y="602"/>
                  </a:lnTo>
                  <a:lnTo>
                    <a:pt x="891" y="602"/>
                  </a:lnTo>
                  <a:lnTo>
                    <a:pt x="894" y="601"/>
                  </a:lnTo>
                  <a:lnTo>
                    <a:pt x="896" y="600"/>
                  </a:lnTo>
                  <a:lnTo>
                    <a:pt x="898" y="598"/>
                  </a:lnTo>
                  <a:lnTo>
                    <a:pt x="901" y="596"/>
                  </a:lnTo>
                  <a:lnTo>
                    <a:pt x="902" y="593"/>
                  </a:lnTo>
                  <a:lnTo>
                    <a:pt x="903" y="591"/>
                  </a:lnTo>
                  <a:lnTo>
                    <a:pt x="904" y="587"/>
                  </a:lnTo>
                  <a:lnTo>
                    <a:pt x="903" y="584"/>
                  </a:lnTo>
                  <a:lnTo>
                    <a:pt x="902" y="581"/>
                  </a:lnTo>
                  <a:lnTo>
                    <a:pt x="901" y="579"/>
                  </a:lnTo>
                  <a:lnTo>
                    <a:pt x="898" y="577"/>
                  </a:lnTo>
                  <a:lnTo>
                    <a:pt x="896" y="575"/>
                  </a:lnTo>
                  <a:lnTo>
                    <a:pt x="894" y="573"/>
                  </a:lnTo>
                  <a:lnTo>
                    <a:pt x="891" y="572"/>
                  </a:lnTo>
                  <a:lnTo>
                    <a:pt x="889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73"/>
            <p:cNvSpPr>
              <a:spLocks/>
            </p:cNvSpPr>
            <p:nvPr/>
          </p:nvSpPr>
          <p:spPr bwMode="auto">
            <a:xfrm>
              <a:off x="4338638" y="2492375"/>
              <a:ext cx="252413" cy="157163"/>
            </a:xfrm>
            <a:custGeom>
              <a:avLst/>
              <a:gdLst>
                <a:gd name="T0" fmla="*/ 77 w 797"/>
                <a:gd name="T1" fmla="*/ 494 h 497"/>
                <a:gd name="T2" fmla="*/ 97 w 797"/>
                <a:gd name="T3" fmla="*/ 483 h 497"/>
                <a:gd name="T4" fmla="*/ 112 w 797"/>
                <a:gd name="T5" fmla="*/ 466 h 497"/>
                <a:gd name="T6" fmla="*/ 120 w 797"/>
                <a:gd name="T7" fmla="*/ 443 h 497"/>
                <a:gd name="T8" fmla="*/ 116 w 797"/>
                <a:gd name="T9" fmla="*/ 416 h 497"/>
                <a:gd name="T10" fmla="*/ 267 w 797"/>
                <a:gd name="T11" fmla="*/ 298 h 497"/>
                <a:gd name="T12" fmla="*/ 300 w 797"/>
                <a:gd name="T13" fmla="*/ 299 h 497"/>
                <a:gd name="T14" fmla="*/ 325 w 797"/>
                <a:gd name="T15" fmla="*/ 287 h 497"/>
                <a:gd name="T16" fmla="*/ 451 w 797"/>
                <a:gd name="T17" fmla="*/ 327 h 497"/>
                <a:gd name="T18" fmla="*/ 454 w 797"/>
                <a:gd name="T19" fmla="*/ 349 h 497"/>
                <a:gd name="T20" fmla="*/ 464 w 797"/>
                <a:gd name="T21" fmla="*/ 369 h 497"/>
                <a:gd name="T22" fmla="*/ 482 w 797"/>
                <a:gd name="T23" fmla="*/ 384 h 497"/>
                <a:gd name="T24" fmla="*/ 505 w 797"/>
                <a:gd name="T25" fmla="*/ 391 h 497"/>
                <a:gd name="T26" fmla="*/ 529 w 797"/>
                <a:gd name="T27" fmla="*/ 389 h 497"/>
                <a:gd name="T28" fmla="*/ 550 w 797"/>
                <a:gd name="T29" fmla="*/ 378 h 497"/>
                <a:gd name="T30" fmla="*/ 564 w 797"/>
                <a:gd name="T31" fmla="*/ 360 h 497"/>
                <a:gd name="T32" fmla="*/ 571 w 797"/>
                <a:gd name="T33" fmla="*/ 337 h 497"/>
                <a:gd name="T34" fmla="*/ 565 w 797"/>
                <a:gd name="T35" fmla="*/ 304 h 497"/>
                <a:gd name="T36" fmla="*/ 724 w 797"/>
                <a:gd name="T37" fmla="*/ 119 h 497"/>
                <a:gd name="T38" fmla="*/ 750 w 797"/>
                <a:gd name="T39" fmla="*/ 119 h 497"/>
                <a:gd name="T40" fmla="*/ 771 w 797"/>
                <a:gd name="T41" fmla="*/ 110 h 497"/>
                <a:gd name="T42" fmla="*/ 787 w 797"/>
                <a:gd name="T43" fmla="*/ 94 h 497"/>
                <a:gd name="T44" fmla="*/ 796 w 797"/>
                <a:gd name="T45" fmla="*/ 72 h 497"/>
                <a:gd name="T46" fmla="*/ 796 w 797"/>
                <a:gd name="T47" fmla="*/ 48 h 497"/>
                <a:gd name="T48" fmla="*/ 787 w 797"/>
                <a:gd name="T49" fmla="*/ 27 h 497"/>
                <a:gd name="T50" fmla="*/ 771 w 797"/>
                <a:gd name="T51" fmla="*/ 10 h 497"/>
                <a:gd name="T52" fmla="*/ 750 w 797"/>
                <a:gd name="T53" fmla="*/ 1 h 497"/>
                <a:gd name="T54" fmla="*/ 725 w 797"/>
                <a:gd name="T55" fmla="*/ 1 h 497"/>
                <a:gd name="T56" fmla="*/ 703 w 797"/>
                <a:gd name="T57" fmla="*/ 10 h 497"/>
                <a:gd name="T58" fmla="*/ 687 w 797"/>
                <a:gd name="T59" fmla="*/ 27 h 497"/>
                <a:gd name="T60" fmla="*/ 678 w 797"/>
                <a:gd name="T61" fmla="*/ 48 h 497"/>
                <a:gd name="T62" fmla="*/ 680 w 797"/>
                <a:gd name="T63" fmla="*/ 79 h 497"/>
                <a:gd name="T64" fmla="*/ 531 w 797"/>
                <a:gd name="T65" fmla="*/ 275 h 497"/>
                <a:gd name="T66" fmla="*/ 504 w 797"/>
                <a:gd name="T67" fmla="*/ 272 h 497"/>
                <a:gd name="T68" fmla="*/ 478 w 797"/>
                <a:gd name="T69" fmla="*/ 281 h 497"/>
                <a:gd name="T70" fmla="*/ 345 w 797"/>
                <a:gd name="T71" fmla="*/ 248 h 497"/>
                <a:gd name="T72" fmla="*/ 344 w 797"/>
                <a:gd name="T73" fmla="*/ 229 h 497"/>
                <a:gd name="T74" fmla="*/ 336 w 797"/>
                <a:gd name="T75" fmla="*/ 207 h 497"/>
                <a:gd name="T76" fmla="*/ 319 w 797"/>
                <a:gd name="T77" fmla="*/ 191 h 497"/>
                <a:gd name="T78" fmla="*/ 298 w 797"/>
                <a:gd name="T79" fmla="*/ 181 h 497"/>
                <a:gd name="T80" fmla="*/ 273 w 797"/>
                <a:gd name="T81" fmla="*/ 181 h 497"/>
                <a:gd name="T82" fmla="*/ 252 w 797"/>
                <a:gd name="T83" fmla="*/ 191 h 497"/>
                <a:gd name="T84" fmla="*/ 236 w 797"/>
                <a:gd name="T85" fmla="*/ 207 h 497"/>
                <a:gd name="T86" fmla="*/ 226 w 797"/>
                <a:gd name="T87" fmla="*/ 229 h 497"/>
                <a:gd name="T88" fmla="*/ 227 w 797"/>
                <a:gd name="T89" fmla="*/ 254 h 497"/>
                <a:gd name="T90" fmla="*/ 86 w 797"/>
                <a:gd name="T91" fmla="*/ 382 h 497"/>
                <a:gd name="T92" fmla="*/ 53 w 797"/>
                <a:gd name="T93" fmla="*/ 377 h 497"/>
                <a:gd name="T94" fmla="*/ 31 w 797"/>
                <a:gd name="T95" fmla="*/ 383 h 497"/>
                <a:gd name="T96" fmla="*/ 13 w 797"/>
                <a:gd name="T97" fmla="*/ 398 h 497"/>
                <a:gd name="T98" fmla="*/ 2 w 797"/>
                <a:gd name="T99" fmla="*/ 419 h 497"/>
                <a:gd name="T100" fmla="*/ 0 w 797"/>
                <a:gd name="T101" fmla="*/ 443 h 497"/>
                <a:gd name="T102" fmla="*/ 6 w 797"/>
                <a:gd name="T103" fmla="*/ 466 h 497"/>
                <a:gd name="T104" fmla="*/ 21 w 797"/>
                <a:gd name="T105" fmla="*/ 483 h 497"/>
                <a:gd name="T106" fmla="*/ 42 w 797"/>
                <a:gd name="T107" fmla="*/ 494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97" h="497">
                  <a:moveTo>
                    <a:pt x="60" y="497"/>
                  </a:moveTo>
                  <a:lnTo>
                    <a:pt x="65" y="497"/>
                  </a:lnTo>
                  <a:lnTo>
                    <a:pt x="72" y="496"/>
                  </a:lnTo>
                  <a:lnTo>
                    <a:pt x="77" y="494"/>
                  </a:lnTo>
                  <a:lnTo>
                    <a:pt x="83" y="493"/>
                  </a:lnTo>
                  <a:lnTo>
                    <a:pt x="89" y="489"/>
                  </a:lnTo>
                  <a:lnTo>
                    <a:pt x="93" y="486"/>
                  </a:lnTo>
                  <a:lnTo>
                    <a:pt x="97" y="483"/>
                  </a:lnTo>
                  <a:lnTo>
                    <a:pt x="102" y="480"/>
                  </a:lnTo>
                  <a:lnTo>
                    <a:pt x="106" y="475"/>
                  </a:lnTo>
                  <a:lnTo>
                    <a:pt x="109" y="470"/>
                  </a:lnTo>
                  <a:lnTo>
                    <a:pt x="112" y="466"/>
                  </a:lnTo>
                  <a:lnTo>
                    <a:pt x="115" y="460"/>
                  </a:lnTo>
                  <a:lnTo>
                    <a:pt x="117" y="455"/>
                  </a:lnTo>
                  <a:lnTo>
                    <a:pt x="119" y="449"/>
                  </a:lnTo>
                  <a:lnTo>
                    <a:pt x="120" y="443"/>
                  </a:lnTo>
                  <a:lnTo>
                    <a:pt x="120" y="437"/>
                  </a:lnTo>
                  <a:lnTo>
                    <a:pt x="119" y="429"/>
                  </a:lnTo>
                  <a:lnTo>
                    <a:pt x="118" y="423"/>
                  </a:lnTo>
                  <a:lnTo>
                    <a:pt x="116" y="416"/>
                  </a:lnTo>
                  <a:lnTo>
                    <a:pt x="114" y="410"/>
                  </a:lnTo>
                  <a:lnTo>
                    <a:pt x="251" y="290"/>
                  </a:lnTo>
                  <a:lnTo>
                    <a:pt x="259" y="295"/>
                  </a:lnTo>
                  <a:lnTo>
                    <a:pt x="267" y="298"/>
                  </a:lnTo>
                  <a:lnTo>
                    <a:pt x="277" y="301"/>
                  </a:lnTo>
                  <a:lnTo>
                    <a:pt x="285" y="302"/>
                  </a:lnTo>
                  <a:lnTo>
                    <a:pt x="293" y="301"/>
                  </a:lnTo>
                  <a:lnTo>
                    <a:pt x="300" y="299"/>
                  </a:lnTo>
                  <a:lnTo>
                    <a:pt x="307" y="297"/>
                  </a:lnTo>
                  <a:lnTo>
                    <a:pt x="313" y="294"/>
                  </a:lnTo>
                  <a:lnTo>
                    <a:pt x="318" y="291"/>
                  </a:lnTo>
                  <a:lnTo>
                    <a:pt x="325" y="287"/>
                  </a:lnTo>
                  <a:lnTo>
                    <a:pt x="329" y="282"/>
                  </a:lnTo>
                  <a:lnTo>
                    <a:pt x="333" y="277"/>
                  </a:lnTo>
                  <a:lnTo>
                    <a:pt x="451" y="324"/>
                  </a:lnTo>
                  <a:lnTo>
                    <a:pt x="451" y="327"/>
                  </a:lnTo>
                  <a:lnTo>
                    <a:pt x="451" y="332"/>
                  </a:lnTo>
                  <a:lnTo>
                    <a:pt x="451" y="337"/>
                  </a:lnTo>
                  <a:lnTo>
                    <a:pt x="452" y="343"/>
                  </a:lnTo>
                  <a:lnTo>
                    <a:pt x="454" y="349"/>
                  </a:lnTo>
                  <a:lnTo>
                    <a:pt x="456" y="354"/>
                  </a:lnTo>
                  <a:lnTo>
                    <a:pt x="458" y="360"/>
                  </a:lnTo>
                  <a:lnTo>
                    <a:pt x="461" y="365"/>
                  </a:lnTo>
                  <a:lnTo>
                    <a:pt x="464" y="369"/>
                  </a:lnTo>
                  <a:lnTo>
                    <a:pt x="469" y="374"/>
                  </a:lnTo>
                  <a:lnTo>
                    <a:pt x="473" y="378"/>
                  </a:lnTo>
                  <a:lnTo>
                    <a:pt x="477" y="381"/>
                  </a:lnTo>
                  <a:lnTo>
                    <a:pt x="482" y="384"/>
                  </a:lnTo>
                  <a:lnTo>
                    <a:pt x="488" y="386"/>
                  </a:lnTo>
                  <a:lnTo>
                    <a:pt x="493" y="389"/>
                  </a:lnTo>
                  <a:lnTo>
                    <a:pt x="499" y="391"/>
                  </a:lnTo>
                  <a:lnTo>
                    <a:pt x="505" y="391"/>
                  </a:lnTo>
                  <a:lnTo>
                    <a:pt x="511" y="392"/>
                  </a:lnTo>
                  <a:lnTo>
                    <a:pt x="518" y="391"/>
                  </a:lnTo>
                  <a:lnTo>
                    <a:pt x="523" y="391"/>
                  </a:lnTo>
                  <a:lnTo>
                    <a:pt x="529" y="389"/>
                  </a:lnTo>
                  <a:lnTo>
                    <a:pt x="535" y="386"/>
                  </a:lnTo>
                  <a:lnTo>
                    <a:pt x="540" y="384"/>
                  </a:lnTo>
                  <a:lnTo>
                    <a:pt x="545" y="381"/>
                  </a:lnTo>
                  <a:lnTo>
                    <a:pt x="550" y="378"/>
                  </a:lnTo>
                  <a:lnTo>
                    <a:pt x="553" y="374"/>
                  </a:lnTo>
                  <a:lnTo>
                    <a:pt x="558" y="369"/>
                  </a:lnTo>
                  <a:lnTo>
                    <a:pt x="561" y="365"/>
                  </a:lnTo>
                  <a:lnTo>
                    <a:pt x="564" y="360"/>
                  </a:lnTo>
                  <a:lnTo>
                    <a:pt x="567" y="354"/>
                  </a:lnTo>
                  <a:lnTo>
                    <a:pt x="568" y="349"/>
                  </a:lnTo>
                  <a:lnTo>
                    <a:pt x="570" y="343"/>
                  </a:lnTo>
                  <a:lnTo>
                    <a:pt x="571" y="337"/>
                  </a:lnTo>
                  <a:lnTo>
                    <a:pt x="571" y="332"/>
                  </a:lnTo>
                  <a:lnTo>
                    <a:pt x="570" y="322"/>
                  </a:lnTo>
                  <a:lnTo>
                    <a:pt x="568" y="312"/>
                  </a:lnTo>
                  <a:lnTo>
                    <a:pt x="565" y="304"/>
                  </a:lnTo>
                  <a:lnTo>
                    <a:pt x="560" y="296"/>
                  </a:lnTo>
                  <a:lnTo>
                    <a:pt x="711" y="114"/>
                  </a:lnTo>
                  <a:lnTo>
                    <a:pt x="717" y="117"/>
                  </a:lnTo>
                  <a:lnTo>
                    <a:pt x="724" y="119"/>
                  </a:lnTo>
                  <a:lnTo>
                    <a:pt x="730" y="120"/>
                  </a:lnTo>
                  <a:lnTo>
                    <a:pt x="737" y="120"/>
                  </a:lnTo>
                  <a:lnTo>
                    <a:pt x="743" y="120"/>
                  </a:lnTo>
                  <a:lnTo>
                    <a:pt x="750" y="119"/>
                  </a:lnTo>
                  <a:lnTo>
                    <a:pt x="755" y="118"/>
                  </a:lnTo>
                  <a:lnTo>
                    <a:pt x="760" y="116"/>
                  </a:lnTo>
                  <a:lnTo>
                    <a:pt x="766" y="113"/>
                  </a:lnTo>
                  <a:lnTo>
                    <a:pt x="771" y="110"/>
                  </a:lnTo>
                  <a:lnTo>
                    <a:pt x="775" y="106"/>
                  </a:lnTo>
                  <a:lnTo>
                    <a:pt x="780" y="103"/>
                  </a:lnTo>
                  <a:lnTo>
                    <a:pt x="784" y="99"/>
                  </a:lnTo>
                  <a:lnTo>
                    <a:pt x="787" y="94"/>
                  </a:lnTo>
                  <a:lnTo>
                    <a:pt x="790" y="89"/>
                  </a:lnTo>
                  <a:lnTo>
                    <a:pt x="792" y="84"/>
                  </a:lnTo>
                  <a:lnTo>
                    <a:pt x="795" y="79"/>
                  </a:lnTo>
                  <a:lnTo>
                    <a:pt x="796" y="72"/>
                  </a:lnTo>
                  <a:lnTo>
                    <a:pt x="797" y="67"/>
                  </a:lnTo>
                  <a:lnTo>
                    <a:pt x="797" y="60"/>
                  </a:lnTo>
                  <a:lnTo>
                    <a:pt x="797" y="54"/>
                  </a:lnTo>
                  <a:lnTo>
                    <a:pt x="796" y="48"/>
                  </a:lnTo>
                  <a:lnTo>
                    <a:pt x="795" y="42"/>
                  </a:lnTo>
                  <a:lnTo>
                    <a:pt x="792" y="37"/>
                  </a:lnTo>
                  <a:lnTo>
                    <a:pt x="790" y="31"/>
                  </a:lnTo>
                  <a:lnTo>
                    <a:pt x="787" y="27"/>
                  </a:lnTo>
                  <a:lnTo>
                    <a:pt x="784" y="22"/>
                  </a:lnTo>
                  <a:lnTo>
                    <a:pt x="780" y="17"/>
                  </a:lnTo>
                  <a:lnTo>
                    <a:pt x="775" y="14"/>
                  </a:lnTo>
                  <a:lnTo>
                    <a:pt x="771" y="10"/>
                  </a:lnTo>
                  <a:lnTo>
                    <a:pt x="766" y="8"/>
                  </a:lnTo>
                  <a:lnTo>
                    <a:pt x="760" y="5"/>
                  </a:lnTo>
                  <a:lnTo>
                    <a:pt x="755" y="2"/>
                  </a:lnTo>
                  <a:lnTo>
                    <a:pt x="750" y="1"/>
                  </a:lnTo>
                  <a:lnTo>
                    <a:pt x="743" y="0"/>
                  </a:lnTo>
                  <a:lnTo>
                    <a:pt x="737" y="0"/>
                  </a:lnTo>
                  <a:lnTo>
                    <a:pt x="731" y="0"/>
                  </a:lnTo>
                  <a:lnTo>
                    <a:pt x="725" y="1"/>
                  </a:lnTo>
                  <a:lnTo>
                    <a:pt x="719" y="2"/>
                  </a:lnTo>
                  <a:lnTo>
                    <a:pt x="713" y="5"/>
                  </a:lnTo>
                  <a:lnTo>
                    <a:pt x="709" y="8"/>
                  </a:lnTo>
                  <a:lnTo>
                    <a:pt x="703" y="10"/>
                  </a:lnTo>
                  <a:lnTo>
                    <a:pt x="699" y="14"/>
                  </a:lnTo>
                  <a:lnTo>
                    <a:pt x="695" y="17"/>
                  </a:lnTo>
                  <a:lnTo>
                    <a:pt x="691" y="22"/>
                  </a:lnTo>
                  <a:lnTo>
                    <a:pt x="687" y="27"/>
                  </a:lnTo>
                  <a:lnTo>
                    <a:pt x="684" y="31"/>
                  </a:lnTo>
                  <a:lnTo>
                    <a:pt x="682" y="37"/>
                  </a:lnTo>
                  <a:lnTo>
                    <a:pt x="680" y="42"/>
                  </a:lnTo>
                  <a:lnTo>
                    <a:pt x="678" y="48"/>
                  </a:lnTo>
                  <a:lnTo>
                    <a:pt x="677" y="54"/>
                  </a:lnTo>
                  <a:lnTo>
                    <a:pt x="677" y="60"/>
                  </a:lnTo>
                  <a:lnTo>
                    <a:pt x="678" y="70"/>
                  </a:lnTo>
                  <a:lnTo>
                    <a:pt x="680" y="79"/>
                  </a:lnTo>
                  <a:lnTo>
                    <a:pt x="683" y="87"/>
                  </a:lnTo>
                  <a:lnTo>
                    <a:pt x="688" y="96"/>
                  </a:lnTo>
                  <a:lnTo>
                    <a:pt x="537" y="277"/>
                  </a:lnTo>
                  <a:lnTo>
                    <a:pt x="531" y="275"/>
                  </a:lnTo>
                  <a:lnTo>
                    <a:pt x="524" y="273"/>
                  </a:lnTo>
                  <a:lnTo>
                    <a:pt x="518" y="272"/>
                  </a:lnTo>
                  <a:lnTo>
                    <a:pt x="511" y="271"/>
                  </a:lnTo>
                  <a:lnTo>
                    <a:pt x="504" y="272"/>
                  </a:lnTo>
                  <a:lnTo>
                    <a:pt x="496" y="273"/>
                  </a:lnTo>
                  <a:lnTo>
                    <a:pt x="490" y="275"/>
                  </a:lnTo>
                  <a:lnTo>
                    <a:pt x="484" y="278"/>
                  </a:lnTo>
                  <a:lnTo>
                    <a:pt x="478" y="281"/>
                  </a:lnTo>
                  <a:lnTo>
                    <a:pt x="472" y="286"/>
                  </a:lnTo>
                  <a:lnTo>
                    <a:pt x="467" y="291"/>
                  </a:lnTo>
                  <a:lnTo>
                    <a:pt x="463" y="295"/>
                  </a:lnTo>
                  <a:lnTo>
                    <a:pt x="345" y="248"/>
                  </a:lnTo>
                  <a:lnTo>
                    <a:pt x="345" y="245"/>
                  </a:lnTo>
                  <a:lnTo>
                    <a:pt x="345" y="240"/>
                  </a:lnTo>
                  <a:lnTo>
                    <a:pt x="345" y="235"/>
                  </a:lnTo>
                  <a:lnTo>
                    <a:pt x="344" y="229"/>
                  </a:lnTo>
                  <a:lnTo>
                    <a:pt x="343" y="223"/>
                  </a:lnTo>
                  <a:lnTo>
                    <a:pt x="341" y="218"/>
                  </a:lnTo>
                  <a:lnTo>
                    <a:pt x="339" y="213"/>
                  </a:lnTo>
                  <a:lnTo>
                    <a:pt x="336" y="207"/>
                  </a:lnTo>
                  <a:lnTo>
                    <a:pt x="332" y="203"/>
                  </a:lnTo>
                  <a:lnTo>
                    <a:pt x="328" y="199"/>
                  </a:lnTo>
                  <a:lnTo>
                    <a:pt x="324" y="194"/>
                  </a:lnTo>
                  <a:lnTo>
                    <a:pt x="319" y="191"/>
                  </a:lnTo>
                  <a:lnTo>
                    <a:pt x="314" y="188"/>
                  </a:lnTo>
                  <a:lnTo>
                    <a:pt x="309" y="186"/>
                  </a:lnTo>
                  <a:lnTo>
                    <a:pt x="303" y="184"/>
                  </a:lnTo>
                  <a:lnTo>
                    <a:pt x="298" y="181"/>
                  </a:lnTo>
                  <a:lnTo>
                    <a:pt x="292" y="181"/>
                  </a:lnTo>
                  <a:lnTo>
                    <a:pt x="285" y="180"/>
                  </a:lnTo>
                  <a:lnTo>
                    <a:pt x="280" y="181"/>
                  </a:lnTo>
                  <a:lnTo>
                    <a:pt x="273" y="181"/>
                  </a:lnTo>
                  <a:lnTo>
                    <a:pt x="268" y="184"/>
                  </a:lnTo>
                  <a:lnTo>
                    <a:pt x="262" y="186"/>
                  </a:lnTo>
                  <a:lnTo>
                    <a:pt x="257" y="188"/>
                  </a:lnTo>
                  <a:lnTo>
                    <a:pt x="252" y="191"/>
                  </a:lnTo>
                  <a:lnTo>
                    <a:pt x="248" y="194"/>
                  </a:lnTo>
                  <a:lnTo>
                    <a:pt x="243" y="199"/>
                  </a:lnTo>
                  <a:lnTo>
                    <a:pt x="239" y="203"/>
                  </a:lnTo>
                  <a:lnTo>
                    <a:pt x="236" y="207"/>
                  </a:lnTo>
                  <a:lnTo>
                    <a:pt x="233" y="213"/>
                  </a:lnTo>
                  <a:lnTo>
                    <a:pt x="230" y="218"/>
                  </a:lnTo>
                  <a:lnTo>
                    <a:pt x="228" y="223"/>
                  </a:lnTo>
                  <a:lnTo>
                    <a:pt x="226" y="229"/>
                  </a:lnTo>
                  <a:lnTo>
                    <a:pt x="225" y="235"/>
                  </a:lnTo>
                  <a:lnTo>
                    <a:pt x="225" y="240"/>
                  </a:lnTo>
                  <a:lnTo>
                    <a:pt x="226" y="248"/>
                  </a:lnTo>
                  <a:lnTo>
                    <a:pt x="227" y="254"/>
                  </a:lnTo>
                  <a:lnTo>
                    <a:pt x="229" y="261"/>
                  </a:lnTo>
                  <a:lnTo>
                    <a:pt x="231" y="267"/>
                  </a:lnTo>
                  <a:lnTo>
                    <a:pt x="94" y="387"/>
                  </a:lnTo>
                  <a:lnTo>
                    <a:pt x="86" y="382"/>
                  </a:lnTo>
                  <a:lnTo>
                    <a:pt x="78" y="379"/>
                  </a:lnTo>
                  <a:lnTo>
                    <a:pt x="68" y="377"/>
                  </a:lnTo>
                  <a:lnTo>
                    <a:pt x="60" y="377"/>
                  </a:lnTo>
                  <a:lnTo>
                    <a:pt x="53" y="377"/>
                  </a:lnTo>
                  <a:lnTo>
                    <a:pt x="47" y="378"/>
                  </a:lnTo>
                  <a:lnTo>
                    <a:pt x="42" y="379"/>
                  </a:lnTo>
                  <a:lnTo>
                    <a:pt x="36" y="381"/>
                  </a:lnTo>
                  <a:lnTo>
                    <a:pt x="31" y="383"/>
                  </a:lnTo>
                  <a:lnTo>
                    <a:pt x="26" y="386"/>
                  </a:lnTo>
                  <a:lnTo>
                    <a:pt x="21" y="391"/>
                  </a:lnTo>
                  <a:lnTo>
                    <a:pt x="17" y="394"/>
                  </a:lnTo>
                  <a:lnTo>
                    <a:pt x="13" y="398"/>
                  </a:lnTo>
                  <a:lnTo>
                    <a:pt x="9" y="402"/>
                  </a:lnTo>
                  <a:lnTo>
                    <a:pt x="6" y="408"/>
                  </a:lnTo>
                  <a:lnTo>
                    <a:pt x="4" y="413"/>
                  </a:lnTo>
                  <a:lnTo>
                    <a:pt x="2" y="419"/>
                  </a:lnTo>
                  <a:lnTo>
                    <a:pt x="1" y="425"/>
                  </a:lnTo>
                  <a:lnTo>
                    <a:pt x="0" y="430"/>
                  </a:lnTo>
                  <a:lnTo>
                    <a:pt x="0" y="437"/>
                  </a:lnTo>
                  <a:lnTo>
                    <a:pt x="0" y="443"/>
                  </a:lnTo>
                  <a:lnTo>
                    <a:pt x="1" y="449"/>
                  </a:lnTo>
                  <a:lnTo>
                    <a:pt x="2" y="455"/>
                  </a:lnTo>
                  <a:lnTo>
                    <a:pt x="4" y="460"/>
                  </a:lnTo>
                  <a:lnTo>
                    <a:pt x="6" y="466"/>
                  </a:lnTo>
                  <a:lnTo>
                    <a:pt x="9" y="470"/>
                  </a:lnTo>
                  <a:lnTo>
                    <a:pt x="13" y="475"/>
                  </a:lnTo>
                  <a:lnTo>
                    <a:pt x="17" y="480"/>
                  </a:lnTo>
                  <a:lnTo>
                    <a:pt x="21" y="483"/>
                  </a:lnTo>
                  <a:lnTo>
                    <a:pt x="26" y="486"/>
                  </a:lnTo>
                  <a:lnTo>
                    <a:pt x="31" y="489"/>
                  </a:lnTo>
                  <a:lnTo>
                    <a:pt x="36" y="493"/>
                  </a:lnTo>
                  <a:lnTo>
                    <a:pt x="42" y="494"/>
                  </a:lnTo>
                  <a:lnTo>
                    <a:pt x="47" y="496"/>
                  </a:lnTo>
                  <a:lnTo>
                    <a:pt x="53" y="497"/>
                  </a:lnTo>
                  <a:lnTo>
                    <a:pt x="60" y="4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0008008" y="4442591"/>
            <a:ext cx="475678" cy="475678"/>
            <a:chOff x="11026775" y="1919288"/>
            <a:chExt cx="271463" cy="271463"/>
          </a:xfrm>
          <a:solidFill>
            <a:srgbClr val="FFC000"/>
          </a:solidFill>
        </p:grpSpPr>
        <p:sp>
          <p:nvSpPr>
            <p:cNvPr id="44" name="Freeform 3817"/>
            <p:cNvSpPr>
              <a:spLocks/>
            </p:cNvSpPr>
            <p:nvPr/>
          </p:nvSpPr>
          <p:spPr bwMode="auto">
            <a:xfrm>
              <a:off x="11137900" y="1919288"/>
              <a:ext cx="160338" cy="160338"/>
            </a:xfrm>
            <a:custGeom>
              <a:avLst/>
              <a:gdLst>
                <a:gd name="T0" fmla="*/ 364 w 506"/>
                <a:gd name="T1" fmla="*/ 27 h 505"/>
                <a:gd name="T2" fmla="*/ 334 w 506"/>
                <a:gd name="T3" fmla="*/ 9 h 505"/>
                <a:gd name="T4" fmla="*/ 300 w 506"/>
                <a:gd name="T5" fmla="*/ 0 h 505"/>
                <a:gd name="T6" fmla="*/ 264 w 506"/>
                <a:gd name="T7" fmla="*/ 3 h 505"/>
                <a:gd name="T8" fmla="*/ 231 w 506"/>
                <a:gd name="T9" fmla="*/ 14 h 505"/>
                <a:gd name="T10" fmla="*/ 202 w 506"/>
                <a:gd name="T11" fmla="*/ 35 h 505"/>
                <a:gd name="T12" fmla="*/ 13 w 506"/>
                <a:gd name="T13" fmla="*/ 227 h 505"/>
                <a:gd name="T14" fmla="*/ 3 w 506"/>
                <a:gd name="T15" fmla="*/ 254 h 505"/>
                <a:gd name="T16" fmla="*/ 0 w 506"/>
                <a:gd name="T17" fmla="*/ 282 h 505"/>
                <a:gd name="T18" fmla="*/ 8 w 506"/>
                <a:gd name="T19" fmla="*/ 311 h 505"/>
                <a:gd name="T20" fmla="*/ 25 w 506"/>
                <a:gd name="T21" fmla="*/ 340 h 505"/>
                <a:gd name="T22" fmla="*/ 45 w 506"/>
                <a:gd name="T23" fmla="*/ 363 h 505"/>
                <a:gd name="T24" fmla="*/ 62 w 506"/>
                <a:gd name="T25" fmla="*/ 368 h 505"/>
                <a:gd name="T26" fmla="*/ 79 w 506"/>
                <a:gd name="T27" fmla="*/ 363 h 505"/>
                <a:gd name="T28" fmla="*/ 89 w 506"/>
                <a:gd name="T29" fmla="*/ 349 h 505"/>
                <a:gd name="T30" fmla="*/ 92 w 506"/>
                <a:gd name="T31" fmla="*/ 332 h 505"/>
                <a:gd name="T32" fmla="*/ 83 w 506"/>
                <a:gd name="T33" fmla="*/ 317 h 505"/>
                <a:gd name="T34" fmla="*/ 70 w 506"/>
                <a:gd name="T35" fmla="*/ 300 h 505"/>
                <a:gd name="T36" fmla="*/ 62 w 506"/>
                <a:gd name="T37" fmla="*/ 282 h 505"/>
                <a:gd name="T38" fmla="*/ 60 w 506"/>
                <a:gd name="T39" fmla="*/ 267 h 505"/>
                <a:gd name="T40" fmla="*/ 68 w 506"/>
                <a:gd name="T41" fmla="*/ 255 h 505"/>
                <a:gd name="T42" fmla="*/ 254 w 506"/>
                <a:gd name="T43" fmla="*/ 70 h 505"/>
                <a:gd name="T44" fmla="*/ 270 w 506"/>
                <a:gd name="T45" fmla="*/ 63 h 505"/>
                <a:gd name="T46" fmla="*/ 288 w 506"/>
                <a:gd name="T47" fmla="*/ 61 h 505"/>
                <a:gd name="T48" fmla="*/ 305 w 506"/>
                <a:gd name="T49" fmla="*/ 63 h 505"/>
                <a:gd name="T50" fmla="*/ 321 w 506"/>
                <a:gd name="T51" fmla="*/ 70 h 505"/>
                <a:gd name="T52" fmla="*/ 427 w 506"/>
                <a:gd name="T53" fmla="*/ 175 h 505"/>
                <a:gd name="T54" fmla="*/ 438 w 506"/>
                <a:gd name="T55" fmla="*/ 189 h 505"/>
                <a:gd name="T56" fmla="*/ 444 w 506"/>
                <a:gd name="T57" fmla="*/ 206 h 505"/>
                <a:gd name="T58" fmla="*/ 446 w 506"/>
                <a:gd name="T59" fmla="*/ 223 h 505"/>
                <a:gd name="T60" fmla="*/ 441 w 506"/>
                <a:gd name="T61" fmla="*/ 241 h 505"/>
                <a:gd name="T62" fmla="*/ 432 w 506"/>
                <a:gd name="T63" fmla="*/ 256 h 505"/>
                <a:gd name="T64" fmla="*/ 246 w 506"/>
                <a:gd name="T65" fmla="*/ 441 h 505"/>
                <a:gd name="T66" fmla="*/ 228 w 506"/>
                <a:gd name="T67" fmla="*/ 444 h 505"/>
                <a:gd name="T68" fmla="*/ 199 w 506"/>
                <a:gd name="T69" fmla="*/ 430 h 505"/>
                <a:gd name="T70" fmla="*/ 178 w 506"/>
                <a:gd name="T71" fmla="*/ 415 h 505"/>
                <a:gd name="T72" fmla="*/ 161 w 506"/>
                <a:gd name="T73" fmla="*/ 413 h 505"/>
                <a:gd name="T74" fmla="*/ 146 w 506"/>
                <a:gd name="T75" fmla="*/ 422 h 505"/>
                <a:gd name="T76" fmla="*/ 138 w 506"/>
                <a:gd name="T77" fmla="*/ 438 h 505"/>
                <a:gd name="T78" fmla="*/ 140 w 506"/>
                <a:gd name="T79" fmla="*/ 454 h 505"/>
                <a:gd name="T80" fmla="*/ 155 w 506"/>
                <a:gd name="T81" fmla="*/ 472 h 505"/>
                <a:gd name="T82" fmla="*/ 182 w 506"/>
                <a:gd name="T83" fmla="*/ 492 h 505"/>
                <a:gd name="T84" fmla="*/ 210 w 506"/>
                <a:gd name="T85" fmla="*/ 502 h 505"/>
                <a:gd name="T86" fmla="*/ 232 w 506"/>
                <a:gd name="T87" fmla="*/ 505 h 505"/>
                <a:gd name="T88" fmla="*/ 258 w 506"/>
                <a:gd name="T89" fmla="*/ 501 h 505"/>
                <a:gd name="T90" fmla="*/ 280 w 506"/>
                <a:gd name="T91" fmla="*/ 490 h 505"/>
                <a:gd name="T92" fmla="*/ 470 w 506"/>
                <a:gd name="T93" fmla="*/ 303 h 505"/>
                <a:gd name="T94" fmla="*/ 492 w 506"/>
                <a:gd name="T95" fmla="*/ 275 h 505"/>
                <a:gd name="T96" fmla="*/ 503 w 506"/>
                <a:gd name="T97" fmla="*/ 242 h 505"/>
                <a:gd name="T98" fmla="*/ 505 w 506"/>
                <a:gd name="T99" fmla="*/ 206 h 505"/>
                <a:gd name="T100" fmla="*/ 496 w 506"/>
                <a:gd name="T101" fmla="*/ 172 h 505"/>
                <a:gd name="T102" fmla="*/ 479 w 506"/>
                <a:gd name="T103" fmla="*/ 142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06" h="505">
                  <a:moveTo>
                    <a:pt x="470" y="132"/>
                  </a:moveTo>
                  <a:lnTo>
                    <a:pt x="373" y="35"/>
                  </a:lnTo>
                  <a:lnTo>
                    <a:pt x="364" y="27"/>
                  </a:lnTo>
                  <a:lnTo>
                    <a:pt x="354" y="20"/>
                  </a:lnTo>
                  <a:lnTo>
                    <a:pt x="344" y="14"/>
                  </a:lnTo>
                  <a:lnTo>
                    <a:pt x="334" y="9"/>
                  </a:lnTo>
                  <a:lnTo>
                    <a:pt x="322" y="5"/>
                  </a:lnTo>
                  <a:lnTo>
                    <a:pt x="311" y="3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5" y="0"/>
                  </a:lnTo>
                  <a:lnTo>
                    <a:pt x="264" y="3"/>
                  </a:lnTo>
                  <a:lnTo>
                    <a:pt x="252" y="5"/>
                  </a:lnTo>
                  <a:lnTo>
                    <a:pt x="242" y="9"/>
                  </a:lnTo>
                  <a:lnTo>
                    <a:pt x="231" y="14"/>
                  </a:lnTo>
                  <a:lnTo>
                    <a:pt x="220" y="20"/>
                  </a:lnTo>
                  <a:lnTo>
                    <a:pt x="212" y="27"/>
                  </a:lnTo>
                  <a:lnTo>
                    <a:pt x="202" y="35"/>
                  </a:lnTo>
                  <a:lnTo>
                    <a:pt x="26" y="212"/>
                  </a:lnTo>
                  <a:lnTo>
                    <a:pt x="19" y="219"/>
                  </a:lnTo>
                  <a:lnTo>
                    <a:pt x="13" y="227"/>
                  </a:lnTo>
                  <a:lnTo>
                    <a:pt x="9" y="235"/>
                  </a:lnTo>
                  <a:lnTo>
                    <a:pt x="5" y="245"/>
                  </a:lnTo>
                  <a:lnTo>
                    <a:pt x="3" y="254"/>
                  </a:lnTo>
                  <a:lnTo>
                    <a:pt x="0" y="263"/>
                  </a:lnTo>
                  <a:lnTo>
                    <a:pt x="0" y="273"/>
                  </a:lnTo>
                  <a:lnTo>
                    <a:pt x="0" y="282"/>
                  </a:lnTo>
                  <a:lnTo>
                    <a:pt x="3" y="292"/>
                  </a:lnTo>
                  <a:lnTo>
                    <a:pt x="5" y="302"/>
                  </a:lnTo>
                  <a:lnTo>
                    <a:pt x="8" y="311"/>
                  </a:lnTo>
                  <a:lnTo>
                    <a:pt x="12" y="321"/>
                  </a:lnTo>
                  <a:lnTo>
                    <a:pt x="19" y="332"/>
                  </a:lnTo>
                  <a:lnTo>
                    <a:pt x="25" y="340"/>
                  </a:lnTo>
                  <a:lnTo>
                    <a:pt x="33" y="350"/>
                  </a:lnTo>
                  <a:lnTo>
                    <a:pt x="41" y="360"/>
                  </a:lnTo>
                  <a:lnTo>
                    <a:pt x="45" y="363"/>
                  </a:lnTo>
                  <a:lnTo>
                    <a:pt x="51" y="366"/>
                  </a:lnTo>
                  <a:lnTo>
                    <a:pt x="56" y="367"/>
                  </a:lnTo>
                  <a:lnTo>
                    <a:pt x="62" y="368"/>
                  </a:lnTo>
                  <a:lnTo>
                    <a:pt x="68" y="367"/>
                  </a:lnTo>
                  <a:lnTo>
                    <a:pt x="73" y="366"/>
                  </a:lnTo>
                  <a:lnTo>
                    <a:pt x="79" y="363"/>
                  </a:lnTo>
                  <a:lnTo>
                    <a:pt x="83" y="360"/>
                  </a:lnTo>
                  <a:lnTo>
                    <a:pt x="87" y="354"/>
                  </a:lnTo>
                  <a:lnTo>
                    <a:pt x="89" y="349"/>
                  </a:lnTo>
                  <a:lnTo>
                    <a:pt x="92" y="344"/>
                  </a:lnTo>
                  <a:lnTo>
                    <a:pt x="92" y="338"/>
                  </a:lnTo>
                  <a:lnTo>
                    <a:pt x="92" y="332"/>
                  </a:lnTo>
                  <a:lnTo>
                    <a:pt x="89" y="326"/>
                  </a:lnTo>
                  <a:lnTo>
                    <a:pt x="87" y="321"/>
                  </a:lnTo>
                  <a:lnTo>
                    <a:pt x="83" y="317"/>
                  </a:lnTo>
                  <a:lnTo>
                    <a:pt x="80" y="314"/>
                  </a:lnTo>
                  <a:lnTo>
                    <a:pt x="76" y="307"/>
                  </a:lnTo>
                  <a:lnTo>
                    <a:pt x="70" y="300"/>
                  </a:lnTo>
                  <a:lnTo>
                    <a:pt x="65" y="291"/>
                  </a:lnTo>
                  <a:lnTo>
                    <a:pt x="63" y="287"/>
                  </a:lnTo>
                  <a:lnTo>
                    <a:pt x="62" y="282"/>
                  </a:lnTo>
                  <a:lnTo>
                    <a:pt x="60" y="277"/>
                  </a:lnTo>
                  <a:lnTo>
                    <a:pt x="60" y="273"/>
                  </a:lnTo>
                  <a:lnTo>
                    <a:pt x="60" y="267"/>
                  </a:lnTo>
                  <a:lnTo>
                    <a:pt x="63" y="263"/>
                  </a:lnTo>
                  <a:lnTo>
                    <a:pt x="65" y="259"/>
                  </a:lnTo>
                  <a:lnTo>
                    <a:pt x="68" y="255"/>
                  </a:lnTo>
                  <a:lnTo>
                    <a:pt x="245" y="78"/>
                  </a:lnTo>
                  <a:lnTo>
                    <a:pt x="249" y="73"/>
                  </a:lnTo>
                  <a:lnTo>
                    <a:pt x="254" y="70"/>
                  </a:lnTo>
                  <a:lnTo>
                    <a:pt x="259" y="67"/>
                  </a:lnTo>
                  <a:lnTo>
                    <a:pt x="264" y="65"/>
                  </a:lnTo>
                  <a:lnTo>
                    <a:pt x="270" y="63"/>
                  </a:lnTo>
                  <a:lnTo>
                    <a:pt x="276" y="62"/>
                  </a:lnTo>
                  <a:lnTo>
                    <a:pt x="281" y="61"/>
                  </a:lnTo>
                  <a:lnTo>
                    <a:pt x="288" y="61"/>
                  </a:lnTo>
                  <a:lnTo>
                    <a:pt x="293" y="61"/>
                  </a:lnTo>
                  <a:lnTo>
                    <a:pt x="300" y="62"/>
                  </a:lnTo>
                  <a:lnTo>
                    <a:pt x="305" y="63"/>
                  </a:lnTo>
                  <a:lnTo>
                    <a:pt x="310" y="65"/>
                  </a:lnTo>
                  <a:lnTo>
                    <a:pt x="316" y="67"/>
                  </a:lnTo>
                  <a:lnTo>
                    <a:pt x="321" y="70"/>
                  </a:lnTo>
                  <a:lnTo>
                    <a:pt x="325" y="73"/>
                  </a:lnTo>
                  <a:lnTo>
                    <a:pt x="330" y="78"/>
                  </a:lnTo>
                  <a:lnTo>
                    <a:pt x="427" y="175"/>
                  </a:lnTo>
                  <a:lnTo>
                    <a:pt x="432" y="180"/>
                  </a:lnTo>
                  <a:lnTo>
                    <a:pt x="435" y="185"/>
                  </a:lnTo>
                  <a:lnTo>
                    <a:pt x="438" y="189"/>
                  </a:lnTo>
                  <a:lnTo>
                    <a:pt x="441" y="195"/>
                  </a:lnTo>
                  <a:lnTo>
                    <a:pt x="442" y="200"/>
                  </a:lnTo>
                  <a:lnTo>
                    <a:pt x="444" y="206"/>
                  </a:lnTo>
                  <a:lnTo>
                    <a:pt x="446" y="212"/>
                  </a:lnTo>
                  <a:lnTo>
                    <a:pt x="446" y="218"/>
                  </a:lnTo>
                  <a:lnTo>
                    <a:pt x="446" y="223"/>
                  </a:lnTo>
                  <a:lnTo>
                    <a:pt x="444" y="230"/>
                  </a:lnTo>
                  <a:lnTo>
                    <a:pt x="442" y="235"/>
                  </a:lnTo>
                  <a:lnTo>
                    <a:pt x="441" y="241"/>
                  </a:lnTo>
                  <a:lnTo>
                    <a:pt x="438" y="246"/>
                  </a:lnTo>
                  <a:lnTo>
                    <a:pt x="435" y="251"/>
                  </a:lnTo>
                  <a:lnTo>
                    <a:pt x="432" y="256"/>
                  </a:lnTo>
                  <a:lnTo>
                    <a:pt x="427" y="260"/>
                  </a:lnTo>
                  <a:lnTo>
                    <a:pt x="251" y="437"/>
                  </a:lnTo>
                  <a:lnTo>
                    <a:pt x="246" y="441"/>
                  </a:lnTo>
                  <a:lnTo>
                    <a:pt x="241" y="443"/>
                  </a:lnTo>
                  <a:lnTo>
                    <a:pt x="234" y="445"/>
                  </a:lnTo>
                  <a:lnTo>
                    <a:pt x="228" y="444"/>
                  </a:lnTo>
                  <a:lnTo>
                    <a:pt x="218" y="442"/>
                  </a:lnTo>
                  <a:lnTo>
                    <a:pt x="208" y="438"/>
                  </a:lnTo>
                  <a:lnTo>
                    <a:pt x="199" y="430"/>
                  </a:lnTo>
                  <a:lnTo>
                    <a:pt x="188" y="422"/>
                  </a:lnTo>
                  <a:lnTo>
                    <a:pt x="184" y="419"/>
                  </a:lnTo>
                  <a:lnTo>
                    <a:pt x="178" y="415"/>
                  </a:lnTo>
                  <a:lnTo>
                    <a:pt x="173" y="413"/>
                  </a:lnTo>
                  <a:lnTo>
                    <a:pt x="168" y="413"/>
                  </a:lnTo>
                  <a:lnTo>
                    <a:pt x="161" y="413"/>
                  </a:lnTo>
                  <a:lnTo>
                    <a:pt x="156" y="415"/>
                  </a:lnTo>
                  <a:lnTo>
                    <a:pt x="151" y="419"/>
                  </a:lnTo>
                  <a:lnTo>
                    <a:pt x="146" y="422"/>
                  </a:lnTo>
                  <a:lnTo>
                    <a:pt x="142" y="426"/>
                  </a:lnTo>
                  <a:lnTo>
                    <a:pt x="140" y="432"/>
                  </a:lnTo>
                  <a:lnTo>
                    <a:pt x="138" y="438"/>
                  </a:lnTo>
                  <a:lnTo>
                    <a:pt x="137" y="443"/>
                  </a:lnTo>
                  <a:lnTo>
                    <a:pt x="138" y="449"/>
                  </a:lnTo>
                  <a:lnTo>
                    <a:pt x="140" y="454"/>
                  </a:lnTo>
                  <a:lnTo>
                    <a:pt x="142" y="459"/>
                  </a:lnTo>
                  <a:lnTo>
                    <a:pt x="146" y="465"/>
                  </a:lnTo>
                  <a:lnTo>
                    <a:pt x="155" y="472"/>
                  </a:lnTo>
                  <a:lnTo>
                    <a:pt x="163" y="480"/>
                  </a:lnTo>
                  <a:lnTo>
                    <a:pt x="172" y="486"/>
                  </a:lnTo>
                  <a:lnTo>
                    <a:pt x="182" y="492"/>
                  </a:lnTo>
                  <a:lnTo>
                    <a:pt x="190" y="496"/>
                  </a:lnTo>
                  <a:lnTo>
                    <a:pt x="200" y="500"/>
                  </a:lnTo>
                  <a:lnTo>
                    <a:pt x="210" y="502"/>
                  </a:lnTo>
                  <a:lnTo>
                    <a:pt x="219" y="504"/>
                  </a:lnTo>
                  <a:lnTo>
                    <a:pt x="226" y="505"/>
                  </a:lnTo>
                  <a:lnTo>
                    <a:pt x="232" y="505"/>
                  </a:lnTo>
                  <a:lnTo>
                    <a:pt x="241" y="504"/>
                  </a:lnTo>
                  <a:lnTo>
                    <a:pt x="249" y="503"/>
                  </a:lnTo>
                  <a:lnTo>
                    <a:pt x="258" y="501"/>
                  </a:lnTo>
                  <a:lnTo>
                    <a:pt x="265" y="499"/>
                  </a:lnTo>
                  <a:lnTo>
                    <a:pt x="273" y="495"/>
                  </a:lnTo>
                  <a:lnTo>
                    <a:pt x="280" y="490"/>
                  </a:lnTo>
                  <a:lnTo>
                    <a:pt x="287" y="485"/>
                  </a:lnTo>
                  <a:lnTo>
                    <a:pt x="293" y="480"/>
                  </a:lnTo>
                  <a:lnTo>
                    <a:pt x="470" y="303"/>
                  </a:lnTo>
                  <a:lnTo>
                    <a:pt x="479" y="294"/>
                  </a:lnTo>
                  <a:lnTo>
                    <a:pt x="485" y="285"/>
                  </a:lnTo>
                  <a:lnTo>
                    <a:pt x="492" y="275"/>
                  </a:lnTo>
                  <a:lnTo>
                    <a:pt x="496" y="264"/>
                  </a:lnTo>
                  <a:lnTo>
                    <a:pt x="500" y="252"/>
                  </a:lnTo>
                  <a:lnTo>
                    <a:pt x="503" y="242"/>
                  </a:lnTo>
                  <a:lnTo>
                    <a:pt x="505" y="230"/>
                  </a:lnTo>
                  <a:lnTo>
                    <a:pt x="506" y="218"/>
                  </a:lnTo>
                  <a:lnTo>
                    <a:pt x="505" y="206"/>
                  </a:lnTo>
                  <a:lnTo>
                    <a:pt x="503" y="195"/>
                  </a:lnTo>
                  <a:lnTo>
                    <a:pt x="500" y="183"/>
                  </a:lnTo>
                  <a:lnTo>
                    <a:pt x="496" y="172"/>
                  </a:lnTo>
                  <a:lnTo>
                    <a:pt x="492" y="161"/>
                  </a:lnTo>
                  <a:lnTo>
                    <a:pt x="485" y="152"/>
                  </a:lnTo>
                  <a:lnTo>
                    <a:pt x="479" y="142"/>
                  </a:lnTo>
                  <a:lnTo>
                    <a:pt x="470" y="133"/>
                  </a:lnTo>
                  <a:lnTo>
                    <a:pt x="470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818"/>
            <p:cNvSpPr>
              <a:spLocks/>
            </p:cNvSpPr>
            <p:nvPr/>
          </p:nvSpPr>
          <p:spPr bwMode="auto">
            <a:xfrm>
              <a:off x="11026775" y="2030413"/>
              <a:ext cx="160338" cy="160338"/>
            </a:xfrm>
            <a:custGeom>
              <a:avLst/>
              <a:gdLst>
                <a:gd name="T0" fmla="*/ 415 w 505"/>
                <a:gd name="T1" fmla="*/ 156 h 505"/>
                <a:gd name="T2" fmla="*/ 414 w 505"/>
                <a:gd name="T3" fmla="*/ 173 h 505"/>
                <a:gd name="T4" fmla="*/ 422 w 505"/>
                <a:gd name="T5" fmla="*/ 189 h 505"/>
                <a:gd name="T6" fmla="*/ 435 w 505"/>
                <a:gd name="T7" fmla="*/ 205 h 505"/>
                <a:gd name="T8" fmla="*/ 444 w 505"/>
                <a:gd name="T9" fmla="*/ 223 h 505"/>
                <a:gd name="T10" fmla="*/ 445 w 505"/>
                <a:gd name="T11" fmla="*/ 238 h 505"/>
                <a:gd name="T12" fmla="*/ 437 w 505"/>
                <a:gd name="T13" fmla="*/ 251 h 505"/>
                <a:gd name="T14" fmla="*/ 253 w 505"/>
                <a:gd name="T15" fmla="*/ 435 h 505"/>
                <a:gd name="T16" fmla="*/ 237 w 505"/>
                <a:gd name="T17" fmla="*/ 443 h 505"/>
                <a:gd name="T18" fmla="*/ 220 w 505"/>
                <a:gd name="T19" fmla="*/ 445 h 505"/>
                <a:gd name="T20" fmla="*/ 202 w 505"/>
                <a:gd name="T21" fmla="*/ 443 h 505"/>
                <a:gd name="T22" fmla="*/ 186 w 505"/>
                <a:gd name="T23" fmla="*/ 435 h 505"/>
                <a:gd name="T24" fmla="*/ 77 w 505"/>
                <a:gd name="T25" fmla="*/ 328 h 505"/>
                <a:gd name="T26" fmla="*/ 67 w 505"/>
                <a:gd name="T27" fmla="*/ 314 h 505"/>
                <a:gd name="T28" fmla="*/ 61 w 505"/>
                <a:gd name="T29" fmla="*/ 297 h 505"/>
                <a:gd name="T30" fmla="*/ 60 w 505"/>
                <a:gd name="T31" fmla="*/ 280 h 505"/>
                <a:gd name="T32" fmla="*/ 64 w 505"/>
                <a:gd name="T33" fmla="*/ 263 h 505"/>
                <a:gd name="T34" fmla="*/ 74 w 505"/>
                <a:gd name="T35" fmla="*/ 248 h 505"/>
                <a:gd name="T36" fmla="*/ 258 w 505"/>
                <a:gd name="T37" fmla="*/ 64 h 505"/>
                <a:gd name="T38" fmla="*/ 272 w 505"/>
                <a:gd name="T39" fmla="*/ 60 h 505"/>
                <a:gd name="T40" fmla="*/ 287 w 505"/>
                <a:gd name="T41" fmla="*/ 63 h 505"/>
                <a:gd name="T42" fmla="*/ 307 w 505"/>
                <a:gd name="T43" fmla="*/ 75 h 505"/>
                <a:gd name="T44" fmla="*/ 321 w 505"/>
                <a:gd name="T45" fmla="*/ 87 h 505"/>
                <a:gd name="T46" fmla="*/ 337 w 505"/>
                <a:gd name="T47" fmla="*/ 92 h 505"/>
                <a:gd name="T48" fmla="*/ 355 w 505"/>
                <a:gd name="T49" fmla="*/ 87 h 505"/>
                <a:gd name="T50" fmla="*/ 365 w 505"/>
                <a:gd name="T51" fmla="*/ 73 h 505"/>
                <a:gd name="T52" fmla="*/ 368 w 505"/>
                <a:gd name="T53" fmla="*/ 57 h 505"/>
                <a:gd name="T54" fmla="*/ 359 w 505"/>
                <a:gd name="T55" fmla="*/ 41 h 505"/>
                <a:gd name="T56" fmla="*/ 331 w 505"/>
                <a:gd name="T57" fmla="*/ 18 h 505"/>
                <a:gd name="T58" fmla="*/ 301 w 505"/>
                <a:gd name="T59" fmla="*/ 4 h 505"/>
                <a:gd name="T60" fmla="*/ 272 w 505"/>
                <a:gd name="T61" fmla="*/ 0 h 505"/>
                <a:gd name="T62" fmla="*/ 244 w 505"/>
                <a:gd name="T63" fmla="*/ 4 h 505"/>
                <a:gd name="T64" fmla="*/ 220 w 505"/>
                <a:gd name="T65" fmla="*/ 19 h 505"/>
                <a:gd name="T66" fmla="*/ 28 w 505"/>
                <a:gd name="T67" fmla="*/ 209 h 505"/>
                <a:gd name="T68" fmla="*/ 9 w 505"/>
                <a:gd name="T69" fmla="*/ 239 h 505"/>
                <a:gd name="T70" fmla="*/ 1 w 505"/>
                <a:gd name="T71" fmla="*/ 274 h 505"/>
                <a:gd name="T72" fmla="*/ 2 w 505"/>
                <a:gd name="T73" fmla="*/ 309 h 505"/>
                <a:gd name="T74" fmla="*/ 14 w 505"/>
                <a:gd name="T75" fmla="*/ 342 h 505"/>
                <a:gd name="T76" fmla="*/ 35 w 505"/>
                <a:gd name="T77" fmla="*/ 370 h 505"/>
                <a:gd name="T78" fmla="*/ 153 w 505"/>
                <a:gd name="T79" fmla="*/ 485 h 505"/>
                <a:gd name="T80" fmla="*/ 184 w 505"/>
                <a:gd name="T81" fmla="*/ 500 h 505"/>
                <a:gd name="T82" fmla="*/ 220 w 505"/>
                <a:gd name="T83" fmla="*/ 505 h 505"/>
                <a:gd name="T84" fmla="*/ 231 w 505"/>
                <a:gd name="T85" fmla="*/ 505 h 505"/>
                <a:gd name="T86" fmla="*/ 266 w 505"/>
                <a:gd name="T87" fmla="*/ 497 h 505"/>
                <a:gd name="T88" fmla="*/ 296 w 505"/>
                <a:gd name="T89" fmla="*/ 478 h 505"/>
                <a:gd name="T90" fmla="*/ 487 w 505"/>
                <a:gd name="T91" fmla="*/ 286 h 505"/>
                <a:gd name="T92" fmla="*/ 501 w 505"/>
                <a:gd name="T93" fmla="*/ 261 h 505"/>
                <a:gd name="T94" fmla="*/ 505 w 505"/>
                <a:gd name="T95" fmla="*/ 233 h 505"/>
                <a:gd name="T96" fmla="*/ 501 w 505"/>
                <a:gd name="T97" fmla="*/ 204 h 505"/>
                <a:gd name="T98" fmla="*/ 487 w 505"/>
                <a:gd name="T99" fmla="*/ 174 h 505"/>
                <a:gd name="T100" fmla="*/ 464 w 505"/>
                <a:gd name="T101" fmla="*/ 146 h 505"/>
                <a:gd name="T102" fmla="*/ 449 w 505"/>
                <a:gd name="T103" fmla="*/ 137 h 505"/>
                <a:gd name="T104" fmla="*/ 432 w 505"/>
                <a:gd name="T105" fmla="*/ 139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5" h="505">
                  <a:moveTo>
                    <a:pt x="422" y="146"/>
                  </a:moveTo>
                  <a:lnTo>
                    <a:pt x="418" y="151"/>
                  </a:lnTo>
                  <a:lnTo>
                    <a:pt x="415" y="156"/>
                  </a:lnTo>
                  <a:lnTo>
                    <a:pt x="414" y="162"/>
                  </a:lnTo>
                  <a:lnTo>
                    <a:pt x="413" y="167"/>
                  </a:lnTo>
                  <a:lnTo>
                    <a:pt x="414" y="173"/>
                  </a:lnTo>
                  <a:lnTo>
                    <a:pt x="415" y="179"/>
                  </a:lnTo>
                  <a:lnTo>
                    <a:pt x="418" y="183"/>
                  </a:lnTo>
                  <a:lnTo>
                    <a:pt x="422" y="189"/>
                  </a:lnTo>
                  <a:lnTo>
                    <a:pt x="425" y="192"/>
                  </a:lnTo>
                  <a:lnTo>
                    <a:pt x="430" y="197"/>
                  </a:lnTo>
                  <a:lnTo>
                    <a:pt x="435" y="205"/>
                  </a:lnTo>
                  <a:lnTo>
                    <a:pt x="440" y="213"/>
                  </a:lnTo>
                  <a:lnTo>
                    <a:pt x="443" y="219"/>
                  </a:lnTo>
                  <a:lnTo>
                    <a:pt x="444" y="223"/>
                  </a:lnTo>
                  <a:lnTo>
                    <a:pt x="445" y="228"/>
                  </a:lnTo>
                  <a:lnTo>
                    <a:pt x="445" y="233"/>
                  </a:lnTo>
                  <a:lnTo>
                    <a:pt x="445" y="238"/>
                  </a:lnTo>
                  <a:lnTo>
                    <a:pt x="443" y="242"/>
                  </a:lnTo>
                  <a:lnTo>
                    <a:pt x="440" y="247"/>
                  </a:lnTo>
                  <a:lnTo>
                    <a:pt x="437" y="251"/>
                  </a:lnTo>
                  <a:lnTo>
                    <a:pt x="261" y="428"/>
                  </a:lnTo>
                  <a:lnTo>
                    <a:pt x="257" y="431"/>
                  </a:lnTo>
                  <a:lnTo>
                    <a:pt x="253" y="435"/>
                  </a:lnTo>
                  <a:lnTo>
                    <a:pt x="247" y="439"/>
                  </a:lnTo>
                  <a:lnTo>
                    <a:pt x="242" y="441"/>
                  </a:lnTo>
                  <a:lnTo>
                    <a:pt x="237" y="443"/>
                  </a:lnTo>
                  <a:lnTo>
                    <a:pt x="231" y="444"/>
                  </a:lnTo>
                  <a:lnTo>
                    <a:pt x="226" y="445"/>
                  </a:lnTo>
                  <a:lnTo>
                    <a:pt x="220" y="445"/>
                  </a:lnTo>
                  <a:lnTo>
                    <a:pt x="213" y="445"/>
                  </a:lnTo>
                  <a:lnTo>
                    <a:pt x="208" y="444"/>
                  </a:lnTo>
                  <a:lnTo>
                    <a:pt x="202" y="443"/>
                  </a:lnTo>
                  <a:lnTo>
                    <a:pt x="197" y="441"/>
                  </a:lnTo>
                  <a:lnTo>
                    <a:pt x="192" y="439"/>
                  </a:lnTo>
                  <a:lnTo>
                    <a:pt x="186" y="435"/>
                  </a:lnTo>
                  <a:lnTo>
                    <a:pt x="182" y="432"/>
                  </a:lnTo>
                  <a:lnTo>
                    <a:pt x="177" y="428"/>
                  </a:lnTo>
                  <a:lnTo>
                    <a:pt x="77" y="328"/>
                  </a:lnTo>
                  <a:lnTo>
                    <a:pt x="74" y="324"/>
                  </a:lnTo>
                  <a:lnTo>
                    <a:pt x="69" y="319"/>
                  </a:lnTo>
                  <a:lnTo>
                    <a:pt x="67" y="314"/>
                  </a:lnTo>
                  <a:lnTo>
                    <a:pt x="64" y="309"/>
                  </a:lnTo>
                  <a:lnTo>
                    <a:pt x="63" y="304"/>
                  </a:lnTo>
                  <a:lnTo>
                    <a:pt x="61" y="297"/>
                  </a:lnTo>
                  <a:lnTo>
                    <a:pt x="60" y="292"/>
                  </a:lnTo>
                  <a:lnTo>
                    <a:pt x="60" y="285"/>
                  </a:lnTo>
                  <a:lnTo>
                    <a:pt x="60" y="280"/>
                  </a:lnTo>
                  <a:lnTo>
                    <a:pt x="61" y="274"/>
                  </a:lnTo>
                  <a:lnTo>
                    <a:pt x="63" y="268"/>
                  </a:lnTo>
                  <a:lnTo>
                    <a:pt x="64" y="263"/>
                  </a:lnTo>
                  <a:lnTo>
                    <a:pt x="67" y="257"/>
                  </a:lnTo>
                  <a:lnTo>
                    <a:pt x="70" y="252"/>
                  </a:lnTo>
                  <a:lnTo>
                    <a:pt x="74" y="248"/>
                  </a:lnTo>
                  <a:lnTo>
                    <a:pt x="78" y="243"/>
                  </a:lnTo>
                  <a:lnTo>
                    <a:pt x="254" y="69"/>
                  </a:lnTo>
                  <a:lnTo>
                    <a:pt x="258" y="64"/>
                  </a:lnTo>
                  <a:lnTo>
                    <a:pt x="262" y="62"/>
                  </a:lnTo>
                  <a:lnTo>
                    <a:pt x="268" y="61"/>
                  </a:lnTo>
                  <a:lnTo>
                    <a:pt x="272" y="60"/>
                  </a:lnTo>
                  <a:lnTo>
                    <a:pt x="277" y="60"/>
                  </a:lnTo>
                  <a:lnTo>
                    <a:pt x="282" y="61"/>
                  </a:lnTo>
                  <a:lnTo>
                    <a:pt x="287" y="63"/>
                  </a:lnTo>
                  <a:lnTo>
                    <a:pt x="291" y="64"/>
                  </a:lnTo>
                  <a:lnTo>
                    <a:pt x="300" y="70"/>
                  </a:lnTo>
                  <a:lnTo>
                    <a:pt x="307" y="75"/>
                  </a:lnTo>
                  <a:lnTo>
                    <a:pt x="313" y="81"/>
                  </a:lnTo>
                  <a:lnTo>
                    <a:pt x="317" y="84"/>
                  </a:lnTo>
                  <a:lnTo>
                    <a:pt x="321" y="87"/>
                  </a:lnTo>
                  <a:lnTo>
                    <a:pt x="327" y="90"/>
                  </a:lnTo>
                  <a:lnTo>
                    <a:pt x="332" y="91"/>
                  </a:lnTo>
                  <a:lnTo>
                    <a:pt x="337" y="92"/>
                  </a:lnTo>
                  <a:lnTo>
                    <a:pt x="344" y="91"/>
                  </a:lnTo>
                  <a:lnTo>
                    <a:pt x="349" y="90"/>
                  </a:lnTo>
                  <a:lnTo>
                    <a:pt x="355" y="87"/>
                  </a:lnTo>
                  <a:lnTo>
                    <a:pt x="359" y="84"/>
                  </a:lnTo>
                  <a:lnTo>
                    <a:pt x="363" y="78"/>
                  </a:lnTo>
                  <a:lnTo>
                    <a:pt x="365" y="73"/>
                  </a:lnTo>
                  <a:lnTo>
                    <a:pt x="368" y="68"/>
                  </a:lnTo>
                  <a:lnTo>
                    <a:pt x="368" y="62"/>
                  </a:lnTo>
                  <a:lnTo>
                    <a:pt x="368" y="57"/>
                  </a:lnTo>
                  <a:lnTo>
                    <a:pt x="365" y="50"/>
                  </a:lnTo>
                  <a:lnTo>
                    <a:pt x="363" y="45"/>
                  </a:lnTo>
                  <a:lnTo>
                    <a:pt x="359" y="41"/>
                  </a:lnTo>
                  <a:lnTo>
                    <a:pt x="350" y="32"/>
                  </a:lnTo>
                  <a:lnTo>
                    <a:pt x="341" y="25"/>
                  </a:lnTo>
                  <a:lnTo>
                    <a:pt x="331" y="18"/>
                  </a:lnTo>
                  <a:lnTo>
                    <a:pt x="321" y="13"/>
                  </a:lnTo>
                  <a:lnTo>
                    <a:pt x="312" y="8"/>
                  </a:lnTo>
                  <a:lnTo>
                    <a:pt x="301" y="4"/>
                  </a:lnTo>
                  <a:lnTo>
                    <a:pt x="291" y="2"/>
                  </a:lnTo>
                  <a:lnTo>
                    <a:pt x="282" y="0"/>
                  </a:lnTo>
                  <a:lnTo>
                    <a:pt x="272" y="0"/>
                  </a:lnTo>
                  <a:lnTo>
                    <a:pt x="262" y="0"/>
                  </a:lnTo>
                  <a:lnTo>
                    <a:pt x="254" y="2"/>
                  </a:lnTo>
                  <a:lnTo>
                    <a:pt x="244" y="4"/>
                  </a:lnTo>
                  <a:lnTo>
                    <a:pt x="236" y="9"/>
                  </a:lnTo>
                  <a:lnTo>
                    <a:pt x="227" y="13"/>
                  </a:lnTo>
                  <a:lnTo>
                    <a:pt x="220" y="19"/>
                  </a:lnTo>
                  <a:lnTo>
                    <a:pt x="212" y="26"/>
                  </a:lnTo>
                  <a:lnTo>
                    <a:pt x="35" y="201"/>
                  </a:lnTo>
                  <a:lnTo>
                    <a:pt x="28" y="209"/>
                  </a:lnTo>
                  <a:lnTo>
                    <a:pt x="20" y="219"/>
                  </a:lnTo>
                  <a:lnTo>
                    <a:pt x="14" y="228"/>
                  </a:lnTo>
                  <a:lnTo>
                    <a:pt x="9" y="239"/>
                  </a:lnTo>
                  <a:lnTo>
                    <a:pt x="5" y="251"/>
                  </a:lnTo>
                  <a:lnTo>
                    <a:pt x="2" y="262"/>
                  </a:lnTo>
                  <a:lnTo>
                    <a:pt x="1" y="274"/>
                  </a:lnTo>
                  <a:lnTo>
                    <a:pt x="0" y="285"/>
                  </a:lnTo>
                  <a:lnTo>
                    <a:pt x="1" y="297"/>
                  </a:lnTo>
                  <a:lnTo>
                    <a:pt x="2" y="309"/>
                  </a:lnTo>
                  <a:lnTo>
                    <a:pt x="5" y="321"/>
                  </a:lnTo>
                  <a:lnTo>
                    <a:pt x="9" y="331"/>
                  </a:lnTo>
                  <a:lnTo>
                    <a:pt x="14" y="342"/>
                  </a:lnTo>
                  <a:lnTo>
                    <a:pt x="20" y="352"/>
                  </a:lnTo>
                  <a:lnTo>
                    <a:pt x="26" y="361"/>
                  </a:lnTo>
                  <a:lnTo>
                    <a:pt x="35" y="370"/>
                  </a:lnTo>
                  <a:lnTo>
                    <a:pt x="135" y="470"/>
                  </a:lnTo>
                  <a:lnTo>
                    <a:pt x="143" y="478"/>
                  </a:lnTo>
                  <a:lnTo>
                    <a:pt x="153" y="485"/>
                  </a:lnTo>
                  <a:lnTo>
                    <a:pt x="163" y="491"/>
                  </a:lnTo>
                  <a:lnTo>
                    <a:pt x="173" y="497"/>
                  </a:lnTo>
                  <a:lnTo>
                    <a:pt x="184" y="500"/>
                  </a:lnTo>
                  <a:lnTo>
                    <a:pt x="196" y="503"/>
                  </a:lnTo>
                  <a:lnTo>
                    <a:pt x="208" y="505"/>
                  </a:lnTo>
                  <a:lnTo>
                    <a:pt x="220" y="505"/>
                  </a:lnTo>
                  <a:lnTo>
                    <a:pt x="220" y="505"/>
                  </a:lnTo>
                  <a:lnTo>
                    <a:pt x="220" y="505"/>
                  </a:lnTo>
                  <a:lnTo>
                    <a:pt x="231" y="505"/>
                  </a:lnTo>
                  <a:lnTo>
                    <a:pt x="243" y="503"/>
                  </a:lnTo>
                  <a:lnTo>
                    <a:pt x="255" y="500"/>
                  </a:lnTo>
                  <a:lnTo>
                    <a:pt x="266" y="497"/>
                  </a:lnTo>
                  <a:lnTo>
                    <a:pt x="276" y="491"/>
                  </a:lnTo>
                  <a:lnTo>
                    <a:pt x="286" y="485"/>
                  </a:lnTo>
                  <a:lnTo>
                    <a:pt x="296" y="478"/>
                  </a:lnTo>
                  <a:lnTo>
                    <a:pt x="304" y="470"/>
                  </a:lnTo>
                  <a:lnTo>
                    <a:pt x="479" y="294"/>
                  </a:lnTo>
                  <a:lnTo>
                    <a:pt x="487" y="286"/>
                  </a:lnTo>
                  <a:lnTo>
                    <a:pt x="492" y="278"/>
                  </a:lnTo>
                  <a:lnTo>
                    <a:pt x="496" y="269"/>
                  </a:lnTo>
                  <a:lnTo>
                    <a:pt x="501" y="261"/>
                  </a:lnTo>
                  <a:lnTo>
                    <a:pt x="503" y="252"/>
                  </a:lnTo>
                  <a:lnTo>
                    <a:pt x="505" y="242"/>
                  </a:lnTo>
                  <a:lnTo>
                    <a:pt x="505" y="233"/>
                  </a:lnTo>
                  <a:lnTo>
                    <a:pt x="505" y="223"/>
                  </a:lnTo>
                  <a:lnTo>
                    <a:pt x="503" y="213"/>
                  </a:lnTo>
                  <a:lnTo>
                    <a:pt x="501" y="204"/>
                  </a:lnTo>
                  <a:lnTo>
                    <a:pt x="497" y="194"/>
                  </a:lnTo>
                  <a:lnTo>
                    <a:pt x="492" y="183"/>
                  </a:lnTo>
                  <a:lnTo>
                    <a:pt x="487" y="174"/>
                  </a:lnTo>
                  <a:lnTo>
                    <a:pt x="480" y="164"/>
                  </a:lnTo>
                  <a:lnTo>
                    <a:pt x="473" y="156"/>
                  </a:lnTo>
                  <a:lnTo>
                    <a:pt x="464" y="146"/>
                  </a:lnTo>
                  <a:lnTo>
                    <a:pt x="460" y="143"/>
                  </a:lnTo>
                  <a:lnTo>
                    <a:pt x="454" y="139"/>
                  </a:lnTo>
                  <a:lnTo>
                    <a:pt x="449" y="137"/>
                  </a:lnTo>
                  <a:lnTo>
                    <a:pt x="443" y="137"/>
                  </a:lnTo>
                  <a:lnTo>
                    <a:pt x="437" y="137"/>
                  </a:lnTo>
                  <a:lnTo>
                    <a:pt x="432" y="139"/>
                  </a:lnTo>
                  <a:lnTo>
                    <a:pt x="427" y="143"/>
                  </a:lnTo>
                  <a:lnTo>
                    <a:pt x="422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819"/>
            <p:cNvSpPr>
              <a:spLocks/>
            </p:cNvSpPr>
            <p:nvPr/>
          </p:nvSpPr>
          <p:spPr bwMode="auto">
            <a:xfrm>
              <a:off x="11104563" y="1997075"/>
              <a:ext cx="114300" cy="114300"/>
            </a:xfrm>
            <a:custGeom>
              <a:avLst/>
              <a:gdLst>
                <a:gd name="T0" fmla="*/ 10 w 362"/>
                <a:gd name="T1" fmla="*/ 352 h 360"/>
                <a:gd name="T2" fmla="*/ 14 w 362"/>
                <a:gd name="T3" fmla="*/ 355 h 360"/>
                <a:gd name="T4" fmla="*/ 20 w 362"/>
                <a:gd name="T5" fmla="*/ 358 h 360"/>
                <a:gd name="T6" fmla="*/ 25 w 362"/>
                <a:gd name="T7" fmla="*/ 360 h 360"/>
                <a:gd name="T8" fmla="*/ 30 w 362"/>
                <a:gd name="T9" fmla="*/ 360 h 360"/>
                <a:gd name="T10" fmla="*/ 37 w 362"/>
                <a:gd name="T11" fmla="*/ 360 h 360"/>
                <a:gd name="T12" fmla="*/ 42 w 362"/>
                <a:gd name="T13" fmla="*/ 358 h 360"/>
                <a:gd name="T14" fmla="*/ 48 w 362"/>
                <a:gd name="T15" fmla="*/ 355 h 360"/>
                <a:gd name="T16" fmla="*/ 52 w 362"/>
                <a:gd name="T17" fmla="*/ 352 h 360"/>
                <a:gd name="T18" fmla="*/ 352 w 362"/>
                <a:gd name="T19" fmla="*/ 52 h 360"/>
                <a:gd name="T20" fmla="*/ 356 w 362"/>
                <a:gd name="T21" fmla="*/ 46 h 360"/>
                <a:gd name="T22" fmla="*/ 359 w 362"/>
                <a:gd name="T23" fmla="*/ 41 h 360"/>
                <a:gd name="T24" fmla="*/ 361 w 362"/>
                <a:gd name="T25" fmla="*/ 36 h 360"/>
                <a:gd name="T26" fmla="*/ 362 w 362"/>
                <a:gd name="T27" fmla="*/ 30 h 360"/>
                <a:gd name="T28" fmla="*/ 361 w 362"/>
                <a:gd name="T29" fmla="*/ 24 h 360"/>
                <a:gd name="T30" fmla="*/ 359 w 362"/>
                <a:gd name="T31" fmla="*/ 18 h 360"/>
                <a:gd name="T32" fmla="*/ 356 w 362"/>
                <a:gd name="T33" fmla="*/ 13 h 360"/>
                <a:gd name="T34" fmla="*/ 352 w 362"/>
                <a:gd name="T35" fmla="*/ 9 h 360"/>
                <a:gd name="T36" fmla="*/ 348 w 362"/>
                <a:gd name="T37" fmla="*/ 4 h 360"/>
                <a:gd name="T38" fmla="*/ 343 w 362"/>
                <a:gd name="T39" fmla="*/ 2 h 360"/>
                <a:gd name="T40" fmla="*/ 337 w 362"/>
                <a:gd name="T41" fmla="*/ 0 h 360"/>
                <a:gd name="T42" fmla="*/ 332 w 362"/>
                <a:gd name="T43" fmla="*/ 0 h 360"/>
                <a:gd name="T44" fmla="*/ 325 w 362"/>
                <a:gd name="T45" fmla="*/ 0 h 360"/>
                <a:gd name="T46" fmla="*/ 320 w 362"/>
                <a:gd name="T47" fmla="*/ 2 h 360"/>
                <a:gd name="T48" fmla="*/ 315 w 362"/>
                <a:gd name="T49" fmla="*/ 4 h 360"/>
                <a:gd name="T50" fmla="*/ 310 w 362"/>
                <a:gd name="T51" fmla="*/ 9 h 360"/>
                <a:gd name="T52" fmla="*/ 10 w 362"/>
                <a:gd name="T53" fmla="*/ 309 h 360"/>
                <a:gd name="T54" fmla="*/ 6 w 362"/>
                <a:gd name="T55" fmla="*/ 314 h 360"/>
                <a:gd name="T56" fmla="*/ 3 w 362"/>
                <a:gd name="T57" fmla="*/ 319 h 360"/>
                <a:gd name="T58" fmla="*/ 1 w 362"/>
                <a:gd name="T59" fmla="*/ 325 h 360"/>
                <a:gd name="T60" fmla="*/ 0 w 362"/>
                <a:gd name="T61" fmla="*/ 330 h 360"/>
                <a:gd name="T62" fmla="*/ 1 w 362"/>
                <a:gd name="T63" fmla="*/ 336 h 360"/>
                <a:gd name="T64" fmla="*/ 3 w 362"/>
                <a:gd name="T65" fmla="*/ 342 h 360"/>
                <a:gd name="T66" fmla="*/ 6 w 362"/>
                <a:gd name="T67" fmla="*/ 346 h 360"/>
                <a:gd name="T68" fmla="*/ 10 w 362"/>
                <a:gd name="T69" fmla="*/ 352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2" h="360">
                  <a:moveTo>
                    <a:pt x="10" y="352"/>
                  </a:moveTo>
                  <a:lnTo>
                    <a:pt x="14" y="355"/>
                  </a:lnTo>
                  <a:lnTo>
                    <a:pt x="20" y="358"/>
                  </a:lnTo>
                  <a:lnTo>
                    <a:pt x="25" y="360"/>
                  </a:lnTo>
                  <a:lnTo>
                    <a:pt x="30" y="360"/>
                  </a:lnTo>
                  <a:lnTo>
                    <a:pt x="37" y="360"/>
                  </a:lnTo>
                  <a:lnTo>
                    <a:pt x="42" y="358"/>
                  </a:lnTo>
                  <a:lnTo>
                    <a:pt x="48" y="355"/>
                  </a:lnTo>
                  <a:lnTo>
                    <a:pt x="52" y="352"/>
                  </a:lnTo>
                  <a:lnTo>
                    <a:pt x="352" y="52"/>
                  </a:lnTo>
                  <a:lnTo>
                    <a:pt x="356" y="46"/>
                  </a:lnTo>
                  <a:lnTo>
                    <a:pt x="359" y="41"/>
                  </a:lnTo>
                  <a:lnTo>
                    <a:pt x="361" y="36"/>
                  </a:lnTo>
                  <a:lnTo>
                    <a:pt x="362" y="30"/>
                  </a:lnTo>
                  <a:lnTo>
                    <a:pt x="361" y="24"/>
                  </a:lnTo>
                  <a:lnTo>
                    <a:pt x="359" y="18"/>
                  </a:lnTo>
                  <a:lnTo>
                    <a:pt x="356" y="13"/>
                  </a:lnTo>
                  <a:lnTo>
                    <a:pt x="352" y="9"/>
                  </a:lnTo>
                  <a:lnTo>
                    <a:pt x="348" y="4"/>
                  </a:lnTo>
                  <a:lnTo>
                    <a:pt x="343" y="2"/>
                  </a:lnTo>
                  <a:lnTo>
                    <a:pt x="337" y="0"/>
                  </a:lnTo>
                  <a:lnTo>
                    <a:pt x="332" y="0"/>
                  </a:lnTo>
                  <a:lnTo>
                    <a:pt x="325" y="0"/>
                  </a:lnTo>
                  <a:lnTo>
                    <a:pt x="320" y="2"/>
                  </a:lnTo>
                  <a:lnTo>
                    <a:pt x="315" y="4"/>
                  </a:lnTo>
                  <a:lnTo>
                    <a:pt x="310" y="9"/>
                  </a:lnTo>
                  <a:lnTo>
                    <a:pt x="10" y="309"/>
                  </a:lnTo>
                  <a:lnTo>
                    <a:pt x="6" y="314"/>
                  </a:lnTo>
                  <a:lnTo>
                    <a:pt x="3" y="319"/>
                  </a:lnTo>
                  <a:lnTo>
                    <a:pt x="1" y="325"/>
                  </a:lnTo>
                  <a:lnTo>
                    <a:pt x="0" y="330"/>
                  </a:lnTo>
                  <a:lnTo>
                    <a:pt x="1" y="336"/>
                  </a:lnTo>
                  <a:lnTo>
                    <a:pt x="3" y="342"/>
                  </a:lnTo>
                  <a:lnTo>
                    <a:pt x="6" y="346"/>
                  </a:lnTo>
                  <a:lnTo>
                    <a:pt x="10" y="3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Freeform 376"/>
          <p:cNvSpPr>
            <a:spLocks noEditPoints="1"/>
          </p:cNvSpPr>
          <p:nvPr/>
        </p:nvSpPr>
        <p:spPr bwMode="auto">
          <a:xfrm>
            <a:off x="8058060" y="2319899"/>
            <a:ext cx="211189" cy="523632"/>
          </a:xfrm>
          <a:custGeom>
            <a:avLst/>
            <a:gdLst>
              <a:gd name="T0" fmla="*/ 238 w 362"/>
              <a:gd name="T1" fmla="*/ 496 h 903"/>
              <a:gd name="T2" fmla="*/ 275 w 362"/>
              <a:gd name="T3" fmla="*/ 527 h 903"/>
              <a:gd name="T4" fmla="*/ 297 w 362"/>
              <a:gd name="T5" fmla="*/ 571 h 903"/>
              <a:gd name="T6" fmla="*/ 300 w 362"/>
              <a:gd name="T7" fmla="*/ 623 h 903"/>
              <a:gd name="T8" fmla="*/ 281 w 362"/>
              <a:gd name="T9" fmla="*/ 668 h 903"/>
              <a:gd name="T10" fmla="*/ 247 w 362"/>
              <a:gd name="T11" fmla="*/ 702 h 903"/>
              <a:gd name="T12" fmla="*/ 150 w 362"/>
              <a:gd name="T13" fmla="*/ 417 h 903"/>
              <a:gd name="T14" fmla="*/ 107 w 362"/>
              <a:gd name="T15" fmla="*/ 395 h 903"/>
              <a:gd name="T16" fmla="*/ 75 w 362"/>
              <a:gd name="T17" fmla="*/ 359 h 903"/>
              <a:gd name="T18" fmla="*/ 60 w 362"/>
              <a:gd name="T19" fmla="*/ 311 h 903"/>
              <a:gd name="T20" fmla="*/ 67 w 362"/>
              <a:gd name="T21" fmla="*/ 261 h 903"/>
              <a:gd name="T22" fmla="*/ 93 w 362"/>
              <a:gd name="T23" fmla="*/ 219 h 903"/>
              <a:gd name="T24" fmla="*/ 131 w 362"/>
              <a:gd name="T25" fmla="*/ 191 h 903"/>
              <a:gd name="T26" fmla="*/ 211 w 362"/>
              <a:gd name="T27" fmla="*/ 184 h 903"/>
              <a:gd name="T28" fmla="*/ 255 w 362"/>
              <a:gd name="T29" fmla="*/ 206 h 903"/>
              <a:gd name="T30" fmla="*/ 286 w 362"/>
              <a:gd name="T31" fmla="*/ 243 h 903"/>
              <a:gd name="T32" fmla="*/ 301 w 362"/>
              <a:gd name="T33" fmla="*/ 290 h 903"/>
              <a:gd name="T34" fmla="*/ 310 w 362"/>
              <a:gd name="T35" fmla="*/ 322 h 903"/>
              <a:gd name="T36" fmla="*/ 337 w 362"/>
              <a:gd name="T37" fmla="*/ 330 h 903"/>
              <a:gd name="T38" fmla="*/ 359 w 362"/>
              <a:gd name="T39" fmla="*/ 313 h 903"/>
              <a:gd name="T40" fmla="*/ 354 w 362"/>
              <a:gd name="T41" fmla="*/ 253 h 903"/>
              <a:gd name="T42" fmla="*/ 318 w 362"/>
              <a:gd name="T43" fmla="*/ 184 h 903"/>
              <a:gd name="T44" fmla="*/ 257 w 362"/>
              <a:gd name="T45" fmla="*/ 137 h 903"/>
              <a:gd name="T46" fmla="*/ 211 w 362"/>
              <a:gd name="T47" fmla="*/ 23 h 903"/>
              <a:gd name="T48" fmla="*/ 192 w 362"/>
              <a:gd name="T49" fmla="*/ 2 h 903"/>
              <a:gd name="T50" fmla="*/ 163 w 362"/>
              <a:gd name="T51" fmla="*/ 5 h 903"/>
              <a:gd name="T52" fmla="*/ 150 w 362"/>
              <a:gd name="T53" fmla="*/ 30 h 903"/>
              <a:gd name="T54" fmla="*/ 92 w 362"/>
              <a:gd name="T55" fmla="*/ 144 h 903"/>
              <a:gd name="T56" fmla="*/ 34 w 362"/>
              <a:gd name="T57" fmla="*/ 196 h 903"/>
              <a:gd name="T58" fmla="*/ 2 w 362"/>
              <a:gd name="T59" fmla="*/ 268 h 903"/>
              <a:gd name="T60" fmla="*/ 7 w 362"/>
              <a:gd name="T61" fmla="*/ 349 h 903"/>
              <a:gd name="T62" fmla="*/ 43 w 362"/>
              <a:gd name="T63" fmla="*/ 418 h 903"/>
              <a:gd name="T64" fmla="*/ 105 w 362"/>
              <a:gd name="T65" fmla="*/ 465 h 903"/>
              <a:gd name="T66" fmla="*/ 141 w 362"/>
              <a:gd name="T67" fmla="*/ 715 h 903"/>
              <a:gd name="T68" fmla="*/ 99 w 362"/>
              <a:gd name="T69" fmla="*/ 690 h 903"/>
              <a:gd name="T70" fmla="*/ 71 w 362"/>
              <a:gd name="T71" fmla="*/ 651 h 903"/>
              <a:gd name="T72" fmla="*/ 60 w 362"/>
              <a:gd name="T73" fmla="*/ 602 h 903"/>
              <a:gd name="T74" fmla="*/ 46 w 362"/>
              <a:gd name="T75" fmla="*/ 577 h 903"/>
              <a:gd name="T76" fmla="*/ 19 w 362"/>
              <a:gd name="T77" fmla="*/ 575 h 903"/>
              <a:gd name="T78" fmla="*/ 0 w 362"/>
              <a:gd name="T79" fmla="*/ 596 h 903"/>
              <a:gd name="T80" fmla="*/ 11 w 362"/>
              <a:gd name="T81" fmla="*/ 666 h 903"/>
              <a:gd name="T82" fmla="*/ 54 w 362"/>
              <a:gd name="T83" fmla="*/ 730 h 903"/>
              <a:gd name="T84" fmla="*/ 119 w 362"/>
              <a:gd name="T85" fmla="*/ 772 h 903"/>
              <a:gd name="T86" fmla="*/ 153 w 362"/>
              <a:gd name="T87" fmla="*/ 885 h 903"/>
              <a:gd name="T88" fmla="*/ 174 w 362"/>
              <a:gd name="T89" fmla="*/ 903 h 903"/>
              <a:gd name="T90" fmla="*/ 202 w 362"/>
              <a:gd name="T91" fmla="*/ 894 h 903"/>
              <a:gd name="T92" fmla="*/ 211 w 362"/>
              <a:gd name="T93" fmla="*/ 779 h 903"/>
              <a:gd name="T94" fmla="*/ 283 w 362"/>
              <a:gd name="T95" fmla="*/ 750 h 903"/>
              <a:gd name="T96" fmla="*/ 336 w 362"/>
              <a:gd name="T97" fmla="*/ 694 h 903"/>
              <a:gd name="T98" fmla="*/ 361 w 362"/>
              <a:gd name="T99" fmla="*/ 619 h 903"/>
              <a:gd name="T100" fmla="*/ 350 w 362"/>
              <a:gd name="T101" fmla="*/ 538 h 903"/>
              <a:gd name="T102" fmla="*/ 307 w 362"/>
              <a:gd name="T103" fmla="*/ 474 h 903"/>
              <a:gd name="T104" fmla="*/ 242 w 362"/>
              <a:gd name="T105" fmla="*/ 432 h 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62" h="903">
                <a:moveTo>
                  <a:pt x="211" y="718"/>
                </a:moveTo>
                <a:lnTo>
                  <a:pt x="211" y="486"/>
                </a:lnTo>
                <a:lnTo>
                  <a:pt x="220" y="489"/>
                </a:lnTo>
                <a:lnTo>
                  <a:pt x="230" y="492"/>
                </a:lnTo>
                <a:lnTo>
                  <a:pt x="238" y="496"/>
                </a:lnTo>
                <a:lnTo>
                  <a:pt x="247" y="502"/>
                </a:lnTo>
                <a:lnTo>
                  <a:pt x="255" y="507"/>
                </a:lnTo>
                <a:lnTo>
                  <a:pt x="262" y="513"/>
                </a:lnTo>
                <a:lnTo>
                  <a:pt x="268" y="520"/>
                </a:lnTo>
                <a:lnTo>
                  <a:pt x="275" y="527"/>
                </a:lnTo>
                <a:lnTo>
                  <a:pt x="281" y="536"/>
                </a:lnTo>
                <a:lnTo>
                  <a:pt x="286" y="543"/>
                </a:lnTo>
                <a:lnTo>
                  <a:pt x="291" y="553"/>
                </a:lnTo>
                <a:lnTo>
                  <a:pt x="294" y="562"/>
                </a:lnTo>
                <a:lnTo>
                  <a:pt x="297" y="571"/>
                </a:lnTo>
                <a:lnTo>
                  <a:pt x="300" y="581"/>
                </a:lnTo>
                <a:lnTo>
                  <a:pt x="301" y="592"/>
                </a:lnTo>
                <a:lnTo>
                  <a:pt x="301" y="602"/>
                </a:lnTo>
                <a:lnTo>
                  <a:pt x="301" y="612"/>
                </a:lnTo>
                <a:lnTo>
                  <a:pt x="300" y="623"/>
                </a:lnTo>
                <a:lnTo>
                  <a:pt x="297" y="632"/>
                </a:lnTo>
                <a:lnTo>
                  <a:pt x="294" y="642"/>
                </a:lnTo>
                <a:lnTo>
                  <a:pt x="291" y="651"/>
                </a:lnTo>
                <a:lnTo>
                  <a:pt x="286" y="659"/>
                </a:lnTo>
                <a:lnTo>
                  <a:pt x="281" y="668"/>
                </a:lnTo>
                <a:lnTo>
                  <a:pt x="275" y="676"/>
                </a:lnTo>
                <a:lnTo>
                  <a:pt x="268" y="684"/>
                </a:lnTo>
                <a:lnTo>
                  <a:pt x="262" y="690"/>
                </a:lnTo>
                <a:lnTo>
                  <a:pt x="255" y="697"/>
                </a:lnTo>
                <a:lnTo>
                  <a:pt x="247" y="702"/>
                </a:lnTo>
                <a:lnTo>
                  <a:pt x="238" y="708"/>
                </a:lnTo>
                <a:lnTo>
                  <a:pt x="230" y="712"/>
                </a:lnTo>
                <a:lnTo>
                  <a:pt x="220" y="715"/>
                </a:lnTo>
                <a:lnTo>
                  <a:pt x="211" y="718"/>
                </a:lnTo>
                <a:close/>
                <a:moveTo>
                  <a:pt x="150" y="417"/>
                </a:moveTo>
                <a:lnTo>
                  <a:pt x="141" y="415"/>
                </a:lnTo>
                <a:lnTo>
                  <a:pt x="131" y="410"/>
                </a:lnTo>
                <a:lnTo>
                  <a:pt x="123" y="406"/>
                </a:lnTo>
                <a:lnTo>
                  <a:pt x="114" y="401"/>
                </a:lnTo>
                <a:lnTo>
                  <a:pt x="107" y="395"/>
                </a:lnTo>
                <a:lnTo>
                  <a:pt x="99" y="389"/>
                </a:lnTo>
                <a:lnTo>
                  <a:pt x="93" y="383"/>
                </a:lnTo>
                <a:lnTo>
                  <a:pt x="86" y="375"/>
                </a:lnTo>
                <a:lnTo>
                  <a:pt x="80" y="368"/>
                </a:lnTo>
                <a:lnTo>
                  <a:pt x="75" y="359"/>
                </a:lnTo>
                <a:lnTo>
                  <a:pt x="71" y="350"/>
                </a:lnTo>
                <a:lnTo>
                  <a:pt x="67" y="341"/>
                </a:lnTo>
                <a:lnTo>
                  <a:pt x="64" y="331"/>
                </a:lnTo>
                <a:lnTo>
                  <a:pt x="61" y="321"/>
                </a:lnTo>
                <a:lnTo>
                  <a:pt x="60" y="311"/>
                </a:lnTo>
                <a:lnTo>
                  <a:pt x="60" y="301"/>
                </a:lnTo>
                <a:lnTo>
                  <a:pt x="60" y="290"/>
                </a:lnTo>
                <a:lnTo>
                  <a:pt x="61" y="281"/>
                </a:lnTo>
                <a:lnTo>
                  <a:pt x="64" y="270"/>
                </a:lnTo>
                <a:lnTo>
                  <a:pt x="67" y="261"/>
                </a:lnTo>
                <a:lnTo>
                  <a:pt x="71" y="252"/>
                </a:lnTo>
                <a:lnTo>
                  <a:pt x="75" y="243"/>
                </a:lnTo>
                <a:lnTo>
                  <a:pt x="80" y="235"/>
                </a:lnTo>
                <a:lnTo>
                  <a:pt x="86" y="227"/>
                </a:lnTo>
                <a:lnTo>
                  <a:pt x="93" y="219"/>
                </a:lnTo>
                <a:lnTo>
                  <a:pt x="99" y="212"/>
                </a:lnTo>
                <a:lnTo>
                  <a:pt x="107" y="206"/>
                </a:lnTo>
                <a:lnTo>
                  <a:pt x="114" y="200"/>
                </a:lnTo>
                <a:lnTo>
                  <a:pt x="123" y="195"/>
                </a:lnTo>
                <a:lnTo>
                  <a:pt x="131" y="191"/>
                </a:lnTo>
                <a:lnTo>
                  <a:pt x="141" y="187"/>
                </a:lnTo>
                <a:lnTo>
                  <a:pt x="150" y="184"/>
                </a:lnTo>
                <a:lnTo>
                  <a:pt x="150" y="417"/>
                </a:lnTo>
                <a:close/>
                <a:moveTo>
                  <a:pt x="211" y="424"/>
                </a:moveTo>
                <a:lnTo>
                  <a:pt x="211" y="184"/>
                </a:lnTo>
                <a:lnTo>
                  <a:pt x="220" y="187"/>
                </a:lnTo>
                <a:lnTo>
                  <a:pt x="230" y="191"/>
                </a:lnTo>
                <a:lnTo>
                  <a:pt x="238" y="195"/>
                </a:lnTo>
                <a:lnTo>
                  <a:pt x="247" y="200"/>
                </a:lnTo>
                <a:lnTo>
                  <a:pt x="255" y="206"/>
                </a:lnTo>
                <a:lnTo>
                  <a:pt x="262" y="212"/>
                </a:lnTo>
                <a:lnTo>
                  <a:pt x="268" y="219"/>
                </a:lnTo>
                <a:lnTo>
                  <a:pt x="275" y="227"/>
                </a:lnTo>
                <a:lnTo>
                  <a:pt x="281" y="235"/>
                </a:lnTo>
                <a:lnTo>
                  <a:pt x="286" y="243"/>
                </a:lnTo>
                <a:lnTo>
                  <a:pt x="291" y="252"/>
                </a:lnTo>
                <a:lnTo>
                  <a:pt x="294" y="261"/>
                </a:lnTo>
                <a:lnTo>
                  <a:pt x="297" y="270"/>
                </a:lnTo>
                <a:lnTo>
                  <a:pt x="300" y="281"/>
                </a:lnTo>
                <a:lnTo>
                  <a:pt x="301" y="290"/>
                </a:lnTo>
                <a:lnTo>
                  <a:pt x="301" y="301"/>
                </a:lnTo>
                <a:lnTo>
                  <a:pt x="302" y="306"/>
                </a:lnTo>
                <a:lnTo>
                  <a:pt x="304" y="313"/>
                </a:lnTo>
                <a:lnTo>
                  <a:pt x="306" y="317"/>
                </a:lnTo>
                <a:lnTo>
                  <a:pt x="310" y="322"/>
                </a:lnTo>
                <a:lnTo>
                  <a:pt x="315" y="326"/>
                </a:lnTo>
                <a:lnTo>
                  <a:pt x="319" y="329"/>
                </a:lnTo>
                <a:lnTo>
                  <a:pt x="325" y="330"/>
                </a:lnTo>
                <a:lnTo>
                  <a:pt x="331" y="331"/>
                </a:lnTo>
                <a:lnTo>
                  <a:pt x="337" y="330"/>
                </a:lnTo>
                <a:lnTo>
                  <a:pt x="342" y="329"/>
                </a:lnTo>
                <a:lnTo>
                  <a:pt x="348" y="326"/>
                </a:lnTo>
                <a:lnTo>
                  <a:pt x="352" y="322"/>
                </a:lnTo>
                <a:lnTo>
                  <a:pt x="356" y="317"/>
                </a:lnTo>
                <a:lnTo>
                  <a:pt x="359" y="313"/>
                </a:lnTo>
                <a:lnTo>
                  <a:pt x="361" y="306"/>
                </a:lnTo>
                <a:lnTo>
                  <a:pt x="362" y="301"/>
                </a:lnTo>
                <a:lnTo>
                  <a:pt x="361" y="284"/>
                </a:lnTo>
                <a:lnTo>
                  <a:pt x="359" y="268"/>
                </a:lnTo>
                <a:lnTo>
                  <a:pt x="354" y="253"/>
                </a:lnTo>
                <a:lnTo>
                  <a:pt x="350" y="238"/>
                </a:lnTo>
                <a:lnTo>
                  <a:pt x="344" y="223"/>
                </a:lnTo>
                <a:lnTo>
                  <a:pt x="336" y="209"/>
                </a:lnTo>
                <a:lnTo>
                  <a:pt x="327" y="196"/>
                </a:lnTo>
                <a:lnTo>
                  <a:pt x="318" y="184"/>
                </a:lnTo>
                <a:lnTo>
                  <a:pt x="307" y="172"/>
                </a:lnTo>
                <a:lnTo>
                  <a:pt x="296" y="162"/>
                </a:lnTo>
                <a:lnTo>
                  <a:pt x="283" y="153"/>
                </a:lnTo>
                <a:lnTo>
                  <a:pt x="271" y="144"/>
                </a:lnTo>
                <a:lnTo>
                  <a:pt x="257" y="137"/>
                </a:lnTo>
                <a:lnTo>
                  <a:pt x="242" y="130"/>
                </a:lnTo>
                <a:lnTo>
                  <a:pt x="227" y="126"/>
                </a:lnTo>
                <a:lnTo>
                  <a:pt x="211" y="123"/>
                </a:lnTo>
                <a:lnTo>
                  <a:pt x="211" y="30"/>
                </a:lnTo>
                <a:lnTo>
                  <a:pt x="211" y="23"/>
                </a:lnTo>
                <a:lnTo>
                  <a:pt x="208" y="18"/>
                </a:lnTo>
                <a:lnTo>
                  <a:pt x="205" y="12"/>
                </a:lnTo>
                <a:lnTo>
                  <a:pt x="202" y="8"/>
                </a:lnTo>
                <a:lnTo>
                  <a:pt x="198" y="5"/>
                </a:lnTo>
                <a:lnTo>
                  <a:pt x="192" y="2"/>
                </a:lnTo>
                <a:lnTo>
                  <a:pt x="187" y="1"/>
                </a:lnTo>
                <a:lnTo>
                  <a:pt x="181" y="0"/>
                </a:lnTo>
                <a:lnTo>
                  <a:pt x="174" y="1"/>
                </a:lnTo>
                <a:lnTo>
                  <a:pt x="169" y="2"/>
                </a:lnTo>
                <a:lnTo>
                  <a:pt x="163" y="5"/>
                </a:lnTo>
                <a:lnTo>
                  <a:pt x="159" y="8"/>
                </a:lnTo>
                <a:lnTo>
                  <a:pt x="156" y="12"/>
                </a:lnTo>
                <a:lnTo>
                  <a:pt x="153" y="18"/>
                </a:lnTo>
                <a:lnTo>
                  <a:pt x="152" y="24"/>
                </a:lnTo>
                <a:lnTo>
                  <a:pt x="150" y="30"/>
                </a:lnTo>
                <a:lnTo>
                  <a:pt x="150" y="123"/>
                </a:lnTo>
                <a:lnTo>
                  <a:pt x="134" y="126"/>
                </a:lnTo>
                <a:lnTo>
                  <a:pt x="119" y="130"/>
                </a:lnTo>
                <a:lnTo>
                  <a:pt x="105" y="137"/>
                </a:lnTo>
                <a:lnTo>
                  <a:pt x="92" y="144"/>
                </a:lnTo>
                <a:lnTo>
                  <a:pt x="78" y="153"/>
                </a:lnTo>
                <a:lnTo>
                  <a:pt x="66" y="162"/>
                </a:lnTo>
                <a:lnTo>
                  <a:pt x="54" y="172"/>
                </a:lnTo>
                <a:lnTo>
                  <a:pt x="43" y="184"/>
                </a:lnTo>
                <a:lnTo>
                  <a:pt x="34" y="196"/>
                </a:lnTo>
                <a:lnTo>
                  <a:pt x="25" y="209"/>
                </a:lnTo>
                <a:lnTo>
                  <a:pt x="18" y="223"/>
                </a:lnTo>
                <a:lnTo>
                  <a:pt x="11" y="238"/>
                </a:lnTo>
                <a:lnTo>
                  <a:pt x="7" y="253"/>
                </a:lnTo>
                <a:lnTo>
                  <a:pt x="2" y="268"/>
                </a:lnTo>
                <a:lnTo>
                  <a:pt x="0" y="284"/>
                </a:lnTo>
                <a:lnTo>
                  <a:pt x="0" y="301"/>
                </a:lnTo>
                <a:lnTo>
                  <a:pt x="0" y="317"/>
                </a:lnTo>
                <a:lnTo>
                  <a:pt x="2" y="333"/>
                </a:lnTo>
                <a:lnTo>
                  <a:pt x="7" y="349"/>
                </a:lnTo>
                <a:lnTo>
                  <a:pt x="11" y="364"/>
                </a:lnTo>
                <a:lnTo>
                  <a:pt x="18" y="378"/>
                </a:lnTo>
                <a:lnTo>
                  <a:pt x="25" y="392"/>
                </a:lnTo>
                <a:lnTo>
                  <a:pt x="34" y="405"/>
                </a:lnTo>
                <a:lnTo>
                  <a:pt x="43" y="418"/>
                </a:lnTo>
                <a:lnTo>
                  <a:pt x="54" y="430"/>
                </a:lnTo>
                <a:lnTo>
                  <a:pt x="66" y="439"/>
                </a:lnTo>
                <a:lnTo>
                  <a:pt x="78" y="449"/>
                </a:lnTo>
                <a:lnTo>
                  <a:pt x="92" y="458"/>
                </a:lnTo>
                <a:lnTo>
                  <a:pt x="105" y="465"/>
                </a:lnTo>
                <a:lnTo>
                  <a:pt x="119" y="470"/>
                </a:lnTo>
                <a:lnTo>
                  <a:pt x="134" y="476"/>
                </a:lnTo>
                <a:lnTo>
                  <a:pt x="150" y="479"/>
                </a:lnTo>
                <a:lnTo>
                  <a:pt x="150" y="718"/>
                </a:lnTo>
                <a:lnTo>
                  <a:pt x="141" y="715"/>
                </a:lnTo>
                <a:lnTo>
                  <a:pt x="131" y="712"/>
                </a:lnTo>
                <a:lnTo>
                  <a:pt x="123" y="708"/>
                </a:lnTo>
                <a:lnTo>
                  <a:pt x="114" y="702"/>
                </a:lnTo>
                <a:lnTo>
                  <a:pt x="107" y="697"/>
                </a:lnTo>
                <a:lnTo>
                  <a:pt x="99" y="690"/>
                </a:lnTo>
                <a:lnTo>
                  <a:pt x="93" y="684"/>
                </a:lnTo>
                <a:lnTo>
                  <a:pt x="86" y="676"/>
                </a:lnTo>
                <a:lnTo>
                  <a:pt x="80" y="668"/>
                </a:lnTo>
                <a:lnTo>
                  <a:pt x="75" y="660"/>
                </a:lnTo>
                <a:lnTo>
                  <a:pt x="71" y="651"/>
                </a:lnTo>
                <a:lnTo>
                  <a:pt x="67" y="642"/>
                </a:lnTo>
                <a:lnTo>
                  <a:pt x="64" y="632"/>
                </a:lnTo>
                <a:lnTo>
                  <a:pt x="61" y="623"/>
                </a:lnTo>
                <a:lnTo>
                  <a:pt x="60" y="612"/>
                </a:lnTo>
                <a:lnTo>
                  <a:pt x="60" y="602"/>
                </a:lnTo>
                <a:lnTo>
                  <a:pt x="59" y="596"/>
                </a:lnTo>
                <a:lnTo>
                  <a:pt x="58" y="591"/>
                </a:lnTo>
                <a:lnTo>
                  <a:pt x="55" y="585"/>
                </a:lnTo>
                <a:lnTo>
                  <a:pt x="52" y="581"/>
                </a:lnTo>
                <a:lnTo>
                  <a:pt x="46" y="577"/>
                </a:lnTo>
                <a:lnTo>
                  <a:pt x="42" y="575"/>
                </a:lnTo>
                <a:lnTo>
                  <a:pt x="36" y="572"/>
                </a:lnTo>
                <a:lnTo>
                  <a:pt x="30" y="571"/>
                </a:lnTo>
                <a:lnTo>
                  <a:pt x="24" y="572"/>
                </a:lnTo>
                <a:lnTo>
                  <a:pt x="19" y="575"/>
                </a:lnTo>
                <a:lnTo>
                  <a:pt x="13" y="577"/>
                </a:lnTo>
                <a:lnTo>
                  <a:pt x="9" y="581"/>
                </a:lnTo>
                <a:lnTo>
                  <a:pt x="5" y="585"/>
                </a:lnTo>
                <a:lnTo>
                  <a:pt x="2" y="591"/>
                </a:lnTo>
                <a:lnTo>
                  <a:pt x="0" y="596"/>
                </a:lnTo>
                <a:lnTo>
                  <a:pt x="0" y="602"/>
                </a:lnTo>
                <a:lnTo>
                  <a:pt x="0" y="619"/>
                </a:lnTo>
                <a:lnTo>
                  <a:pt x="2" y="635"/>
                </a:lnTo>
                <a:lnTo>
                  <a:pt x="7" y="651"/>
                </a:lnTo>
                <a:lnTo>
                  <a:pt x="11" y="666"/>
                </a:lnTo>
                <a:lnTo>
                  <a:pt x="18" y="680"/>
                </a:lnTo>
                <a:lnTo>
                  <a:pt x="25" y="694"/>
                </a:lnTo>
                <a:lnTo>
                  <a:pt x="34" y="706"/>
                </a:lnTo>
                <a:lnTo>
                  <a:pt x="43" y="719"/>
                </a:lnTo>
                <a:lnTo>
                  <a:pt x="54" y="730"/>
                </a:lnTo>
                <a:lnTo>
                  <a:pt x="66" y="741"/>
                </a:lnTo>
                <a:lnTo>
                  <a:pt x="78" y="750"/>
                </a:lnTo>
                <a:lnTo>
                  <a:pt x="92" y="759"/>
                </a:lnTo>
                <a:lnTo>
                  <a:pt x="105" y="765"/>
                </a:lnTo>
                <a:lnTo>
                  <a:pt x="119" y="772"/>
                </a:lnTo>
                <a:lnTo>
                  <a:pt x="134" y="776"/>
                </a:lnTo>
                <a:lnTo>
                  <a:pt x="150" y="779"/>
                </a:lnTo>
                <a:lnTo>
                  <a:pt x="150" y="873"/>
                </a:lnTo>
                <a:lnTo>
                  <a:pt x="152" y="879"/>
                </a:lnTo>
                <a:lnTo>
                  <a:pt x="153" y="885"/>
                </a:lnTo>
                <a:lnTo>
                  <a:pt x="156" y="890"/>
                </a:lnTo>
                <a:lnTo>
                  <a:pt x="159" y="894"/>
                </a:lnTo>
                <a:lnTo>
                  <a:pt x="163" y="897"/>
                </a:lnTo>
                <a:lnTo>
                  <a:pt x="169" y="901"/>
                </a:lnTo>
                <a:lnTo>
                  <a:pt x="174" y="903"/>
                </a:lnTo>
                <a:lnTo>
                  <a:pt x="181" y="903"/>
                </a:lnTo>
                <a:lnTo>
                  <a:pt x="187" y="903"/>
                </a:lnTo>
                <a:lnTo>
                  <a:pt x="192" y="901"/>
                </a:lnTo>
                <a:lnTo>
                  <a:pt x="198" y="897"/>
                </a:lnTo>
                <a:lnTo>
                  <a:pt x="202" y="894"/>
                </a:lnTo>
                <a:lnTo>
                  <a:pt x="205" y="890"/>
                </a:lnTo>
                <a:lnTo>
                  <a:pt x="208" y="885"/>
                </a:lnTo>
                <a:lnTo>
                  <a:pt x="211" y="879"/>
                </a:lnTo>
                <a:lnTo>
                  <a:pt x="211" y="873"/>
                </a:lnTo>
                <a:lnTo>
                  <a:pt x="211" y="779"/>
                </a:lnTo>
                <a:lnTo>
                  <a:pt x="227" y="776"/>
                </a:lnTo>
                <a:lnTo>
                  <a:pt x="242" y="772"/>
                </a:lnTo>
                <a:lnTo>
                  <a:pt x="257" y="765"/>
                </a:lnTo>
                <a:lnTo>
                  <a:pt x="271" y="758"/>
                </a:lnTo>
                <a:lnTo>
                  <a:pt x="283" y="750"/>
                </a:lnTo>
                <a:lnTo>
                  <a:pt x="296" y="741"/>
                </a:lnTo>
                <a:lnTo>
                  <a:pt x="307" y="730"/>
                </a:lnTo>
                <a:lnTo>
                  <a:pt x="318" y="719"/>
                </a:lnTo>
                <a:lnTo>
                  <a:pt x="327" y="706"/>
                </a:lnTo>
                <a:lnTo>
                  <a:pt x="336" y="694"/>
                </a:lnTo>
                <a:lnTo>
                  <a:pt x="344" y="680"/>
                </a:lnTo>
                <a:lnTo>
                  <a:pt x="350" y="666"/>
                </a:lnTo>
                <a:lnTo>
                  <a:pt x="354" y="651"/>
                </a:lnTo>
                <a:lnTo>
                  <a:pt x="359" y="635"/>
                </a:lnTo>
                <a:lnTo>
                  <a:pt x="361" y="619"/>
                </a:lnTo>
                <a:lnTo>
                  <a:pt x="362" y="602"/>
                </a:lnTo>
                <a:lnTo>
                  <a:pt x="361" y="585"/>
                </a:lnTo>
                <a:lnTo>
                  <a:pt x="359" y="569"/>
                </a:lnTo>
                <a:lnTo>
                  <a:pt x="354" y="553"/>
                </a:lnTo>
                <a:lnTo>
                  <a:pt x="350" y="538"/>
                </a:lnTo>
                <a:lnTo>
                  <a:pt x="344" y="524"/>
                </a:lnTo>
                <a:lnTo>
                  <a:pt x="336" y="510"/>
                </a:lnTo>
                <a:lnTo>
                  <a:pt x="327" y="497"/>
                </a:lnTo>
                <a:lnTo>
                  <a:pt x="318" y="484"/>
                </a:lnTo>
                <a:lnTo>
                  <a:pt x="307" y="474"/>
                </a:lnTo>
                <a:lnTo>
                  <a:pt x="296" y="463"/>
                </a:lnTo>
                <a:lnTo>
                  <a:pt x="283" y="453"/>
                </a:lnTo>
                <a:lnTo>
                  <a:pt x="271" y="445"/>
                </a:lnTo>
                <a:lnTo>
                  <a:pt x="257" y="438"/>
                </a:lnTo>
                <a:lnTo>
                  <a:pt x="242" y="432"/>
                </a:lnTo>
                <a:lnTo>
                  <a:pt x="227" y="428"/>
                </a:lnTo>
                <a:lnTo>
                  <a:pt x="211" y="42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5007712" y="2484105"/>
            <a:ext cx="2167427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 smtClean="0">
                <a:solidFill>
                  <a:srgbClr val="1C819E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 Building the model</a:t>
            </a:r>
            <a:endParaRPr lang="en-US" b="1" spc="50" dirty="0">
              <a:solidFill>
                <a:srgbClr val="1C819E"/>
              </a:solidFill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9152171" y="2484105"/>
            <a:ext cx="2475722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 smtClean="0">
                <a:solidFill>
                  <a:srgbClr val="FFBE0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Resources</a:t>
            </a:r>
            <a:endParaRPr lang="en-US" b="1" spc="50" dirty="0">
              <a:solidFill>
                <a:srgbClr val="FFBE00"/>
              </a:solidFill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2944630" y="4060368"/>
            <a:ext cx="2505803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 smtClean="0">
                <a:solidFill>
                  <a:srgbClr val="FFBE00"/>
                </a:solidFill>
                <a:ea typeface="Ebrima" panose="02000000000000000000" pitchFamily="2" charset="0"/>
                <a:cs typeface="Segoe UI" panose="020B0502040204020203" pitchFamily="34" charset="0"/>
              </a:rPr>
              <a:t>Data overview</a:t>
            </a:r>
            <a:endParaRPr lang="en-US" b="1" spc="50" dirty="0">
              <a:solidFill>
                <a:srgbClr val="FFBE00"/>
              </a:solidFill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0155F1C-8FDA-4C29-A73E-D860059661AD}"/>
              </a:ext>
            </a:extLst>
          </p:cNvPr>
          <p:cNvSpPr txBox="1"/>
          <p:nvPr/>
        </p:nvSpPr>
        <p:spPr>
          <a:xfrm>
            <a:off x="7079943" y="4060368"/>
            <a:ext cx="2167427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b="1" spc="5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Project Learnings</a:t>
            </a:r>
            <a:endParaRPr lang="en-US" b="1" spc="50" dirty="0">
              <a:solidFill>
                <a:schemeClr val="tx1">
                  <a:lumMod val="75000"/>
                  <a:lumOff val="25000"/>
                </a:schemeClr>
              </a:solidFill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3483374" y="4392973"/>
            <a:ext cx="1751115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Number of images used</a:t>
            </a:r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Data preparation</a:t>
            </a:r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Data augmentation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5279657" y="2782757"/>
            <a:ext cx="1751115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Process followed for model development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FBD7F5-A471-43BD-B56C-461413086A4E}"/>
              </a:ext>
            </a:extLst>
          </p:cNvPr>
          <p:cNvSpPr txBox="1"/>
          <p:nvPr/>
        </p:nvSpPr>
        <p:spPr>
          <a:xfrm>
            <a:off x="9505056" y="2760641"/>
            <a:ext cx="227589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Theoretical Knowledge</a:t>
            </a:r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Ebrima" panose="02000000000000000000" pitchFamily="2" charset="0"/>
                <a:cs typeface="Segoe UI" panose="020B0502040204020203" pitchFamily="34" charset="0"/>
              </a:rPr>
              <a:t>Technical resources</a:t>
            </a:r>
          </a:p>
          <a:p>
            <a:pPr marL="285750" indent="-285750">
              <a:lnSpc>
                <a:spcPts val="1600"/>
              </a:lnSpc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ea typeface="Ebrima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9967303" y="5348026"/>
            <a:ext cx="528017" cy="497974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000"/>
                </a:solidFill>
              </a:rPr>
              <a:t>5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57" name="Oval 56"/>
          <p:cNvSpPr/>
          <p:nvPr/>
        </p:nvSpPr>
        <p:spPr>
          <a:xfrm>
            <a:off x="7899645" y="1409819"/>
            <a:ext cx="528017" cy="49797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58" name="Oval 57"/>
          <p:cNvSpPr/>
          <p:nvPr/>
        </p:nvSpPr>
        <p:spPr>
          <a:xfrm>
            <a:off x="1696678" y="5377743"/>
            <a:ext cx="528017" cy="49797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3773972" y="1375100"/>
            <a:ext cx="528017" cy="497974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B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000"/>
                </a:solidFill>
              </a:rPr>
              <a:t>2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>
            <a:off x="5839344" y="5381074"/>
            <a:ext cx="528017" cy="49797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2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Convolutional Neural Network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66654" y="1717754"/>
            <a:ext cx="4013406" cy="242582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98625"/>
              </p:ext>
            </p:extLst>
          </p:nvPr>
        </p:nvGraphicFramePr>
        <p:xfrm>
          <a:off x="1074925" y="4222466"/>
          <a:ext cx="3696102" cy="203694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16017">
                  <a:extLst>
                    <a:ext uri="{9D8B030D-6E8A-4147-A177-3AD203B41FA5}">
                      <a16:colId xmlns:a16="http://schemas.microsoft.com/office/drawing/2014/main" val="2055339961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3087289187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1094694502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1489202854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1174740743"/>
                    </a:ext>
                  </a:extLst>
                </a:gridCol>
                <a:gridCol w="616017">
                  <a:extLst>
                    <a:ext uri="{9D8B030D-6E8A-4147-A177-3AD203B41FA5}">
                      <a16:colId xmlns:a16="http://schemas.microsoft.com/office/drawing/2014/main" val="3326610478"/>
                    </a:ext>
                  </a:extLst>
                </a:gridCol>
              </a:tblGrid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42697870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6700155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44009769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7696214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9901387"/>
                  </a:ext>
                </a:extLst>
              </a:tr>
              <a:tr h="33949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61477199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099398"/>
              </p:ext>
            </p:extLst>
          </p:nvPr>
        </p:nvGraphicFramePr>
        <p:xfrm>
          <a:off x="5732388" y="4748657"/>
          <a:ext cx="1493319" cy="95721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97773">
                  <a:extLst>
                    <a:ext uri="{9D8B030D-6E8A-4147-A177-3AD203B41FA5}">
                      <a16:colId xmlns:a16="http://schemas.microsoft.com/office/drawing/2014/main" val="1380268618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3800490305"/>
                    </a:ext>
                  </a:extLst>
                </a:gridCol>
                <a:gridCol w="497773">
                  <a:extLst>
                    <a:ext uri="{9D8B030D-6E8A-4147-A177-3AD203B41FA5}">
                      <a16:colId xmlns:a16="http://schemas.microsoft.com/office/drawing/2014/main" val="1453309677"/>
                    </a:ext>
                  </a:extLst>
                </a:gridCol>
              </a:tblGrid>
              <a:tr h="3190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-1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70970102"/>
                  </a:ext>
                </a:extLst>
              </a:tr>
              <a:tr h="3190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1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-1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4785013"/>
                  </a:ext>
                </a:extLst>
              </a:tr>
              <a:tr h="31907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-1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36302637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205806"/>
              </p:ext>
            </p:extLst>
          </p:nvPr>
        </p:nvGraphicFramePr>
        <p:xfrm>
          <a:off x="8603988" y="4446605"/>
          <a:ext cx="2069948" cy="14406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17487">
                  <a:extLst>
                    <a:ext uri="{9D8B030D-6E8A-4147-A177-3AD203B41FA5}">
                      <a16:colId xmlns:a16="http://schemas.microsoft.com/office/drawing/2014/main" val="2822637483"/>
                    </a:ext>
                  </a:extLst>
                </a:gridCol>
                <a:gridCol w="517487">
                  <a:extLst>
                    <a:ext uri="{9D8B030D-6E8A-4147-A177-3AD203B41FA5}">
                      <a16:colId xmlns:a16="http://schemas.microsoft.com/office/drawing/2014/main" val="422179737"/>
                    </a:ext>
                  </a:extLst>
                </a:gridCol>
                <a:gridCol w="517487">
                  <a:extLst>
                    <a:ext uri="{9D8B030D-6E8A-4147-A177-3AD203B41FA5}">
                      <a16:colId xmlns:a16="http://schemas.microsoft.com/office/drawing/2014/main" val="3499714699"/>
                    </a:ext>
                  </a:extLst>
                </a:gridCol>
                <a:gridCol w="517487">
                  <a:extLst>
                    <a:ext uri="{9D8B030D-6E8A-4147-A177-3AD203B41FA5}">
                      <a16:colId xmlns:a16="http://schemas.microsoft.com/office/drawing/2014/main" val="3766415879"/>
                    </a:ext>
                  </a:extLst>
                </a:gridCol>
              </a:tblGrid>
              <a:tr h="36016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-30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-30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21657700"/>
                  </a:ext>
                </a:extLst>
              </a:tr>
              <a:tr h="36016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-30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-30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95016952"/>
                  </a:ext>
                </a:extLst>
              </a:tr>
              <a:tr h="36016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-30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-30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72169032"/>
                  </a:ext>
                </a:extLst>
              </a:tr>
              <a:tr h="360169"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>
                          <a:effectLst/>
                        </a:rPr>
                        <a:t>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-30</a:t>
                      </a:r>
                      <a:endParaRPr lang="en-IN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IN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-30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u="none" strike="noStrike" dirty="0">
                          <a:effectLst/>
                        </a:rPr>
                        <a:t>0</a:t>
                      </a:r>
                      <a:endParaRPr lang="en-IN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6619366"/>
                  </a:ext>
                </a:extLst>
              </a:tr>
            </a:tbl>
          </a:graphicData>
        </a:graphic>
      </p:graphicFrame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1749" y="2036774"/>
            <a:ext cx="2432175" cy="170188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2666" y="2146118"/>
            <a:ext cx="2152761" cy="156853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089838" y="5011895"/>
            <a:ext cx="462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/>
              <a:t>*</a:t>
            </a:r>
            <a:endParaRPr lang="en-IN" sz="3600" dirty="0"/>
          </a:p>
        </p:txBody>
      </p:sp>
      <p:sp>
        <p:nvSpPr>
          <p:cNvPr id="36" name="TextBox 35"/>
          <p:cNvSpPr txBox="1"/>
          <p:nvPr/>
        </p:nvSpPr>
        <p:spPr>
          <a:xfrm>
            <a:off x="7767047" y="4917773"/>
            <a:ext cx="462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/>
              <a:t>=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02666" y="3873239"/>
            <a:ext cx="236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+mj-lt"/>
              </a:rPr>
              <a:t>Vertical edge detector</a:t>
            </a:r>
            <a:endParaRPr lang="en-IN" dirty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10604" y="6379654"/>
            <a:ext cx="1362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Convolution</a:t>
            </a:r>
            <a:endParaRPr lang="en-IN" dirty="0"/>
          </a:p>
        </p:txBody>
      </p:sp>
      <p:cxnSp>
        <p:nvCxnSpPr>
          <p:cNvPr id="42" name="Straight Arrow Connector 41"/>
          <p:cNvCxnSpPr>
            <a:endCxn id="40" idx="0"/>
          </p:cNvCxnSpPr>
          <p:nvPr/>
        </p:nvCxnSpPr>
        <p:spPr>
          <a:xfrm>
            <a:off x="5291968" y="5460516"/>
            <a:ext cx="1" cy="9191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81965" y="914978"/>
            <a:ext cx="2191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>
                <a:latin typeface="+mj-lt"/>
              </a:rPr>
              <a:t>Convolution</a:t>
            </a:r>
            <a:endParaRPr lang="en-IN" sz="2400" dirty="0">
              <a:latin typeface="+mj-lt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H="1">
            <a:off x="2988925" y="1443875"/>
            <a:ext cx="887186" cy="100942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918117" y="1224698"/>
            <a:ext cx="83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Edge</a:t>
            </a:r>
            <a:endParaRPr lang="en-IN" sz="2000" dirty="0">
              <a:latin typeface="+mj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635301" y="1189652"/>
            <a:ext cx="2575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>
                <a:latin typeface="+mj-lt"/>
              </a:rPr>
              <a:t>There is an edge present in the middle</a:t>
            </a:r>
            <a:endParaRPr lang="en-IN" sz="2000" dirty="0">
              <a:latin typeface="+mj-lt"/>
            </a:endParaRPr>
          </a:p>
        </p:txBody>
      </p:sp>
      <p:sp>
        <p:nvSpPr>
          <p:cNvPr id="52" name="Left Brace 51"/>
          <p:cNvSpPr/>
          <p:nvPr/>
        </p:nvSpPr>
        <p:spPr>
          <a:xfrm rot="5400000">
            <a:off x="9582760" y="1553520"/>
            <a:ext cx="170151" cy="1029903"/>
          </a:xfrm>
          <a:prstGeom prst="leftBrace">
            <a:avLst>
              <a:gd name="adj1" fmla="val 68333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0800" y="2102852"/>
            <a:ext cx="2413124" cy="168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9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Convolutional Neural Network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01676" y="908982"/>
            <a:ext cx="5456473" cy="3361254"/>
            <a:chOff x="292550" y="1084913"/>
            <a:chExt cx="4705120" cy="2330551"/>
          </a:xfrm>
        </p:grpSpPr>
        <p:sp>
          <p:nvSpPr>
            <p:cNvPr id="9" name="TextBox 8"/>
            <p:cNvSpPr txBox="1"/>
            <p:nvPr/>
          </p:nvSpPr>
          <p:spPr>
            <a:xfrm>
              <a:off x="3412262" y="1861825"/>
              <a:ext cx="1395951" cy="297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Schoolbook" charset="0"/>
                  <a:ea typeface="Century Schoolbook" charset="0"/>
                  <a:cs typeface="Century Schoolbook" charset="0"/>
                  <a:sym typeface="Arial"/>
                </a:rPr>
                <a:t>vertical edges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1877957" y="1455004"/>
              <a:ext cx="1409953" cy="629862"/>
            </a:xfrm>
            <a:prstGeom prst="straightConnector1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tailEnd type="triangle" w="lg" len="lg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>
            <a:xfrm>
              <a:off x="1877957" y="2084867"/>
              <a:ext cx="1409953" cy="610443"/>
            </a:xfrm>
            <a:prstGeom prst="straightConnector1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tailEnd type="triangle" w="lg" len="lg"/>
            </a:ln>
            <a:effectLst/>
          </p:spPr>
        </p:cxn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9507" y="1084913"/>
              <a:ext cx="1608162" cy="776912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0F3E26D-9526-48A9-8973-D461DC7351A2}"/>
                </a:ext>
              </a:extLst>
            </p:cNvPr>
            <p:cNvGrpSpPr/>
            <p:nvPr/>
          </p:nvGrpSpPr>
          <p:grpSpPr>
            <a:xfrm>
              <a:off x="3263793" y="2319045"/>
              <a:ext cx="1733877" cy="1096419"/>
              <a:chOff x="7374373" y="5102075"/>
              <a:chExt cx="2255815" cy="1669419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7374373" y="6318786"/>
                <a:ext cx="2109176" cy="452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entury Schoolbook" charset="0"/>
                    <a:ea typeface="Century Schoolbook" charset="0"/>
                    <a:cs typeface="Century Schoolbook" charset="0"/>
                    <a:sym typeface="Arial"/>
                  </a:rPr>
                  <a:t>horizontal edges</a:t>
                </a:r>
              </a:p>
            </p:txBody>
          </p:sp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rgbClr val="C0504D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67536" y="5102075"/>
                <a:ext cx="2062652" cy="1227797"/>
              </a:xfrm>
              <a:prstGeom prst="rect">
                <a:avLst/>
              </a:prstGeom>
            </p:spPr>
          </p:pic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2550" y="1685319"/>
              <a:ext cx="1585407" cy="799095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501676" y="1141500"/>
            <a:ext cx="6203543" cy="2040490"/>
            <a:chOff x="230373" y="4732434"/>
            <a:chExt cx="4775802" cy="107429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768" y="4732434"/>
              <a:ext cx="1585407" cy="806376"/>
            </a:xfrm>
            <a:prstGeom prst="rect">
              <a:avLst/>
            </a:prstGeom>
          </p:spPr>
        </p:pic>
        <p:cxnSp>
          <p:nvCxnSpPr>
            <p:cNvPr id="20" name="Straight Arrow Connector 19"/>
            <p:cNvCxnSpPr/>
            <p:nvPr/>
          </p:nvCxnSpPr>
          <p:spPr>
            <a:xfrm>
              <a:off x="1815780" y="5407178"/>
              <a:ext cx="1385836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tailEnd type="triangle" w="lg" len="lg"/>
            </a:ln>
            <a:effectLst/>
          </p:spPr>
        </p:cxn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 cstate="print">
              <a:duotone>
                <a:srgbClr val="C0504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7533" y="4879579"/>
              <a:ext cx="1585407" cy="806376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0051" y="5029814"/>
              <a:ext cx="1608162" cy="776912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0373" y="5007631"/>
              <a:ext cx="1585407" cy="799095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501676" y="4508874"/>
            <a:ext cx="6370762" cy="1603366"/>
            <a:chOff x="685640" y="1508443"/>
            <a:chExt cx="10944871" cy="192024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10"/>
            <a:srcRect l="1500" t="2510" r="69517" b="2496"/>
            <a:stretch/>
          </p:blipFill>
          <p:spPr>
            <a:xfrm>
              <a:off x="685640" y="1508443"/>
              <a:ext cx="2419830" cy="1920240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0"/>
            <a:srcRect l="32834" t="1693" r="35500" b="1342"/>
            <a:stretch/>
          </p:blipFill>
          <p:spPr>
            <a:xfrm>
              <a:off x="4676494" y="1508443"/>
              <a:ext cx="2629221" cy="192024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10"/>
            <a:srcRect l="66833" t="990"/>
            <a:stretch/>
          </p:blipFill>
          <p:spPr>
            <a:xfrm>
              <a:off x="8876739" y="1508443"/>
              <a:ext cx="2753772" cy="1920240"/>
            </a:xfrm>
            <a:prstGeom prst="rect">
              <a:avLst/>
            </a:prstGeom>
          </p:spPr>
        </p:pic>
        <p:cxnSp>
          <p:nvCxnSpPr>
            <p:cNvPr id="28" name="Straight Arrow Connector 27"/>
            <p:cNvCxnSpPr/>
            <p:nvPr/>
          </p:nvCxnSpPr>
          <p:spPr>
            <a:xfrm flipV="1">
              <a:off x="3303674" y="2468562"/>
              <a:ext cx="1174616" cy="1"/>
            </a:xfrm>
            <a:prstGeom prst="straightConnector1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tailEnd type="triangle" w="lg" len="lg"/>
            </a:ln>
            <a:effectLst/>
          </p:spPr>
        </p:cxnSp>
        <p:cxnSp>
          <p:nvCxnSpPr>
            <p:cNvPr id="29" name="Straight Arrow Connector 28"/>
            <p:cNvCxnSpPr/>
            <p:nvPr/>
          </p:nvCxnSpPr>
          <p:spPr>
            <a:xfrm flipV="1">
              <a:off x="7503919" y="2468562"/>
              <a:ext cx="1174616" cy="1"/>
            </a:xfrm>
            <a:prstGeom prst="straightConnector1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tailEnd type="triangle" w="lg" len="lg"/>
            </a:ln>
            <a:effectLst/>
          </p:spPr>
        </p:cxnSp>
      </p:grpSp>
      <p:grpSp>
        <p:nvGrpSpPr>
          <p:cNvPr id="2" name="Group 1"/>
          <p:cNvGrpSpPr/>
          <p:nvPr/>
        </p:nvGrpSpPr>
        <p:grpSpPr>
          <a:xfrm>
            <a:off x="7432925" y="1285573"/>
            <a:ext cx="4456840" cy="2292824"/>
            <a:chOff x="7432925" y="1285573"/>
            <a:chExt cx="4456840" cy="2292824"/>
          </a:xfrm>
        </p:grpSpPr>
        <p:sp>
          <p:nvSpPr>
            <p:cNvPr id="117" name="Cube 116"/>
            <p:cNvSpPr/>
            <p:nvPr/>
          </p:nvSpPr>
          <p:spPr>
            <a:xfrm>
              <a:off x="7432925" y="1285573"/>
              <a:ext cx="545911" cy="229282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Cube 117"/>
            <p:cNvSpPr/>
            <p:nvPr/>
          </p:nvSpPr>
          <p:spPr>
            <a:xfrm>
              <a:off x="7705880" y="1476641"/>
              <a:ext cx="736979" cy="1561886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Cube 118"/>
            <p:cNvSpPr/>
            <p:nvPr/>
          </p:nvSpPr>
          <p:spPr>
            <a:xfrm>
              <a:off x="8095979" y="1528211"/>
              <a:ext cx="892792" cy="135905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Cube 119"/>
            <p:cNvSpPr/>
            <p:nvPr/>
          </p:nvSpPr>
          <p:spPr>
            <a:xfrm>
              <a:off x="8633551" y="1528211"/>
              <a:ext cx="928048" cy="102962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Cube 120"/>
            <p:cNvSpPr/>
            <p:nvPr/>
          </p:nvSpPr>
          <p:spPr>
            <a:xfrm>
              <a:off x="9084300" y="1572959"/>
              <a:ext cx="928048" cy="102962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Cube 121"/>
            <p:cNvSpPr/>
            <p:nvPr/>
          </p:nvSpPr>
          <p:spPr>
            <a:xfrm>
              <a:off x="9561225" y="1528211"/>
              <a:ext cx="928048" cy="102962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10610595" y="1470599"/>
              <a:ext cx="204716" cy="1410116"/>
            </a:xfrm>
            <a:prstGeom prst="rect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10985162" y="1453930"/>
              <a:ext cx="204716" cy="1410116"/>
            </a:xfrm>
            <a:prstGeom prst="rect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11378689" y="1695088"/>
              <a:ext cx="152385" cy="903691"/>
            </a:xfrm>
            <a:prstGeom prst="rect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6" name="Straight Arrow Connector 125"/>
            <p:cNvCxnSpPr/>
            <p:nvPr/>
          </p:nvCxnSpPr>
          <p:spPr>
            <a:xfrm flipV="1">
              <a:off x="9908157" y="1654144"/>
              <a:ext cx="676645" cy="590760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7" name="Straight Arrow Connector 126"/>
            <p:cNvCxnSpPr/>
            <p:nvPr/>
          </p:nvCxnSpPr>
          <p:spPr>
            <a:xfrm flipV="1">
              <a:off x="9908157" y="2099440"/>
              <a:ext cx="702438" cy="145464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8" name="Straight Arrow Connector 127"/>
            <p:cNvCxnSpPr/>
            <p:nvPr/>
          </p:nvCxnSpPr>
          <p:spPr>
            <a:xfrm>
              <a:off x="9908157" y="2244904"/>
              <a:ext cx="676645" cy="165827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9" name="Straight Arrow Connector 128"/>
            <p:cNvCxnSpPr/>
            <p:nvPr/>
          </p:nvCxnSpPr>
          <p:spPr>
            <a:xfrm>
              <a:off x="9925640" y="2244904"/>
              <a:ext cx="684955" cy="605494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30" name="Straight Arrow Connector 129"/>
            <p:cNvCxnSpPr>
              <a:stCxn id="123" idx="3"/>
              <a:endCxn id="124" idx="1"/>
            </p:cNvCxnSpPr>
            <p:nvPr/>
          </p:nvCxnSpPr>
          <p:spPr>
            <a:xfrm flipV="1">
              <a:off x="10815311" y="2158988"/>
              <a:ext cx="169851" cy="16669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31" name="Straight Arrow Connector 130"/>
            <p:cNvCxnSpPr>
              <a:stCxn id="124" idx="3"/>
              <a:endCxn id="125" idx="1"/>
            </p:cNvCxnSpPr>
            <p:nvPr/>
          </p:nvCxnSpPr>
          <p:spPr>
            <a:xfrm flipV="1">
              <a:off x="11189878" y="2146934"/>
              <a:ext cx="188811" cy="12054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33" name="TextBox 132"/>
            <p:cNvSpPr txBox="1"/>
            <p:nvPr/>
          </p:nvSpPr>
          <p:spPr>
            <a:xfrm rot="16200000">
              <a:off x="11034931" y="1995565"/>
              <a:ext cx="1432671" cy="27699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Final output layer</a:t>
              </a:r>
              <a:endParaRPr kumimoji="0" lang="en-IN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4" name="Straight Arrow Connector 133"/>
            <p:cNvCxnSpPr>
              <a:stCxn id="123" idx="3"/>
            </p:cNvCxnSpPr>
            <p:nvPr/>
          </p:nvCxnSpPr>
          <p:spPr>
            <a:xfrm flipV="1">
              <a:off x="10815311" y="1572959"/>
              <a:ext cx="150887" cy="602698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35" name="Straight Arrow Connector 134"/>
            <p:cNvCxnSpPr>
              <a:stCxn id="123" idx="3"/>
            </p:cNvCxnSpPr>
            <p:nvPr/>
          </p:nvCxnSpPr>
          <p:spPr>
            <a:xfrm>
              <a:off x="10815311" y="2175657"/>
              <a:ext cx="141842" cy="674741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246687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788881" y="1165062"/>
            <a:ext cx="2609412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6000" kern="0" dirty="0" smtClean="0">
                <a:solidFill>
                  <a:schemeClr val="tx1"/>
                </a:solidFill>
              </a:rPr>
              <a:t>Poll 3</a:t>
            </a:r>
            <a:endParaRPr lang="en-US" altLang="en-US" sz="6000" kern="0" dirty="0">
              <a:solidFill>
                <a:schemeClr val="tx1"/>
              </a:solidFill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Convolutional Neural Network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881" y="2329314"/>
            <a:ext cx="7671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many parameters are there in a typical convolutional neural network?</a:t>
            </a:r>
          </a:p>
          <a:p>
            <a:pPr marL="342900" indent="-342900">
              <a:buAutoNum type="alphaUcParenR"/>
            </a:pPr>
            <a:r>
              <a:rPr lang="en-US" dirty="0" smtClean="0"/>
              <a:t>As many as the number of images</a:t>
            </a:r>
          </a:p>
          <a:p>
            <a:pPr marL="342900" indent="-342900">
              <a:buAutoNum type="alphaUcParenR"/>
            </a:pPr>
            <a:r>
              <a:rPr lang="en-US" dirty="0"/>
              <a:t>As many as the number of </a:t>
            </a:r>
            <a:r>
              <a:rPr lang="en-US" dirty="0" smtClean="0"/>
              <a:t>pixels</a:t>
            </a:r>
          </a:p>
          <a:p>
            <a:pPr marL="342900" indent="-342900">
              <a:buAutoNum type="alphaUcParenR"/>
            </a:pPr>
            <a:r>
              <a:rPr lang="en-US" dirty="0" smtClean="0"/>
              <a:t>Tens of million</a:t>
            </a:r>
          </a:p>
          <a:p>
            <a:pPr marL="342900" indent="-342900">
              <a:buAutoNum type="alphaUcParenR"/>
            </a:pPr>
            <a:r>
              <a:rPr lang="en-US" dirty="0" smtClean="0"/>
              <a:t>Can’t say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4961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Convolutional Neural Network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501676" y="1141500"/>
            <a:ext cx="6203543" cy="2040490"/>
            <a:chOff x="230373" y="4732434"/>
            <a:chExt cx="4775802" cy="107429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768" y="4732434"/>
              <a:ext cx="1585407" cy="806376"/>
            </a:xfrm>
            <a:prstGeom prst="rect">
              <a:avLst/>
            </a:prstGeom>
          </p:spPr>
        </p:pic>
        <p:cxnSp>
          <p:nvCxnSpPr>
            <p:cNvPr id="20" name="Straight Arrow Connector 19"/>
            <p:cNvCxnSpPr/>
            <p:nvPr/>
          </p:nvCxnSpPr>
          <p:spPr>
            <a:xfrm>
              <a:off x="1815780" y="5407178"/>
              <a:ext cx="1385836" cy="0"/>
            </a:xfrm>
            <a:prstGeom prst="straightConnector1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tailEnd type="triangle" w="lg" len="lg"/>
            </a:ln>
            <a:effectLst/>
          </p:spPr>
        </p:cxn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duotone>
                <a:srgbClr val="C0504D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7533" y="4879579"/>
              <a:ext cx="1585407" cy="806376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0051" y="5029814"/>
              <a:ext cx="1608162" cy="776912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0373" y="5007631"/>
              <a:ext cx="1585407" cy="799095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501676" y="4508874"/>
            <a:ext cx="6370762" cy="1603366"/>
            <a:chOff x="685640" y="1508443"/>
            <a:chExt cx="10944871" cy="192024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8"/>
            <a:srcRect l="1500" t="2510" r="69517" b="2496"/>
            <a:stretch/>
          </p:blipFill>
          <p:spPr>
            <a:xfrm>
              <a:off x="685640" y="1508443"/>
              <a:ext cx="2419830" cy="1920240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8"/>
            <a:srcRect l="32834" t="1693" r="35500" b="1342"/>
            <a:stretch/>
          </p:blipFill>
          <p:spPr>
            <a:xfrm>
              <a:off x="4676494" y="1508443"/>
              <a:ext cx="2629221" cy="1920240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/>
            <a:srcRect l="66833" t="990"/>
            <a:stretch/>
          </p:blipFill>
          <p:spPr>
            <a:xfrm>
              <a:off x="8876739" y="1508443"/>
              <a:ext cx="2753772" cy="1920240"/>
            </a:xfrm>
            <a:prstGeom prst="rect">
              <a:avLst/>
            </a:prstGeom>
          </p:spPr>
        </p:pic>
        <p:cxnSp>
          <p:nvCxnSpPr>
            <p:cNvPr id="28" name="Straight Arrow Connector 27"/>
            <p:cNvCxnSpPr/>
            <p:nvPr/>
          </p:nvCxnSpPr>
          <p:spPr>
            <a:xfrm flipV="1">
              <a:off x="3303674" y="2468562"/>
              <a:ext cx="1174616" cy="1"/>
            </a:xfrm>
            <a:prstGeom prst="straightConnector1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tailEnd type="triangle" w="lg" len="lg"/>
            </a:ln>
            <a:effectLst/>
          </p:spPr>
        </p:cxnSp>
        <p:cxnSp>
          <p:nvCxnSpPr>
            <p:cNvPr id="29" name="Straight Arrow Connector 28"/>
            <p:cNvCxnSpPr/>
            <p:nvPr/>
          </p:nvCxnSpPr>
          <p:spPr>
            <a:xfrm flipV="1">
              <a:off x="7503919" y="2468562"/>
              <a:ext cx="1174616" cy="1"/>
            </a:xfrm>
            <a:prstGeom prst="straightConnector1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tailEnd type="triangle" w="lg" len="lg"/>
            </a:ln>
            <a:effectLst/>
          </p:spPr>
        </p:cxnSp>
      </p:grpSp>
      <p:sp>
        <p:nvSpPr>
          <p:cNvPr id="132" name="TextBox 131"/>
          <p:cNvSpPr txBox="1"/>
          <p:nvPr/>
        </p:nvSpPr>
        <p:spPr>
          <a:xfrm>
            <a:off x="8486054" y="2943684"/>
            <a:ext cx="2003220" cy="27699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Pre Trained model</a:t>
            </a:r>
            <a:endParaRPr kumimoji="0" lang="en-I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432925" y="1285573"/>
            <a:ext cx="4456840" cy="2292824"/>
            <a:chOff x="7432925" y="1285573"/>
            <a:chExt cx="4456840" cy="2292824"/>
          </a:xfrm>
        </p:grpSpPr>
        <p:sp>
          <p:nvSpPr>
            <p:cNvPr id="117" name="Cube 116"/>
            <p:cNvSpPr/>
            <p:nvPr/>
          </p:nvSpPr>
          <p:spPr>
            <a:xfrm>
              <a:off x="7432925" y="1285573"/>
              <a:ext cx="545911" cy="229282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Cube 117"/>
            <p:cNvSpPr/>
            <p:nvPr/>
          </p:nvSpPr>
          <p:spPr>
            <a:xfrm>
              <a:off x="7705880" y="1476641"/>
              <a:ext cx="736979" cy="1561886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Cube 118"/>
            <p:cNvSpPr/>
            <p:nvPr/>
          </p:nvSpPr>
          <p:spPr>
            <a:xfrm>
              <a:off x="8095979" y="1528211"/>
              <a:ext cx="892792" cy="135905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Cube 119"/>
            <p:cNvSpPr/>
            <p:nvPr/>
          </p:nvSpPr>
          <p:spPr>
            <a:xfrm>
              <a:off x="8633551" y="1528211"/>
              <a:ext cx="928048" cy="102962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Cube 120"/>
            <p:cNvSpPr/>
            <p:nvPr/>
          </p:nvSpPr>
          <p:spPr>
            <a:xfrm>
              <a:off x="9084300" y="1572959"/>
              <a:ext cx="928048" cy="102962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Cube 121"/>
            <p:cNvSpPr/>
            <p:nvPr/>
          </p:nvSpPr>
          <p:spPr>
            <a:xfrm>
              <a:off x="9561225" y="1528211"/>
              <a:ext cx="928048" cy="1029624"/>
            </a:xfrm>
            <a:prstGeom prst="cube">
              <a:avLst>
                <a:gd name="adj" fmla="val 75939"/>
              </a:avLst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10610595" y="1470599"/>
              <a:ext cx="204716" cy="1410116"/>
            </a:xfrm>
            <a:prstGeom prst="rect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10985162" y="1453930"/>
              <a:ext cx="204716" cy="1410116"/>
            </a:xfrm>
            <a:prstGeom prst="rect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11378689" y="1695088"/>
              <a:ext cx="152385" cy="903691"/>
            </a:xfrm>
            <a:prstGeom prst="rect">
              <a:avLst/>
            </a:prstGeom>
            <a:solidFill>
              <a:srgbClr val="FF0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26" name="Straight Arrow Connector 125"/>
            <p:cNvCxnSpPr/>
            <p:nvPr/>
          </p:nvCxnSpPr>
          <p:spPr>
            <a:xfrm flipV="1">
              <a:off x="9908157" y="1654144"/>
              <a:ext cx="676645" cy="590760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7" name="Straight Arrow Connector 126"/>
            <p:cNvCxnSpPr/>
            <p:nvPr/>
          </p:nvCxnSpPr>
          <p:spPr>
            <a:xfrm flipV="1">
              <a:off x="9908157" y="2099440"/>
              <a:ext cx="702438" cy="145464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8" name="Straight Arrow Connector 127"/>
            <p:cNvCxnSpPr/>
            <p:nvPr/>
          </p:nvCxnSpPr>
          <p:spPr>
            <a:xfrm>
              <a:off x="9908157" y="2244904"/>
              <a:ext cx="676645" cy="165827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9" name="Straight Arrow Connector 128"/>
            <p:cNvCxnSpPr/>
            <p:nvPr/>
          </p:nvCxnSpPr>
          <p:spPr>
            <a:xfrm>
              <a:off x="9925640" y="2244904"/>
              <a:ext cx="684955" cy="605494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30" name="Straight Arrow Connector 129"/>
            <p:cNvCxnSpPr>
              <a:stCxn id="123" idx="3"/>
              <a:endCxn id="124" idx="1"/>
            </p:cNvCxnSpPr>
            <p:nvPr/>
          </p:nvCxnSpPr>
          <p:spPr>
            <a:xfrm flipV="1">
              <a:off x="10815311" y="2158988"/>
              <a:ext cx="169851" cy="16669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31" name="Straight Arrow Connector 130"/>
            <p:cNvCxnSpPr>
              <a:stCxn id="124" idx="3"/>
              <a:endCxn id="125" idx="1"/>
            </p:cNvCxnSpPr>
            <p:nvPr/>
          </p:nvCxnSpPr>
          <p:spPr>
            <a:xfrm flipV="1">
              <a:off x="11189878" y="2146934"/>
              <a:ext cx="188811" cy="12054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33" name="TextBox 132"/>
            <p:cNvSpPr txBox="1"/>
            <p:nvPr/>
          </p:nvSpPr>
          <p:spPr>
            <a:xfrm rot="16200000">
              <a:off x="11034931" y="1995565"/>
              <a:ext cx="1432671" cy="27699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2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Final output layer</a:t>
              </a:r>
              <a:endParaRPr kumimoji="0" lang="en-IN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34" name="Straight Arrow Connector 133"/>
            <p:cNvCxnSpPr>
              <a:stCxn id="123" idx="3"/>
            </p:cNvCxnSpPr>
            <p:nvPr/>
          </p:nvCxnSpPr>
          <p:spPr>
            <a:xfrm flipV="1">
              <a:off x="10815311" y="1572959"/>
              <a:ext cx="150887" cy="602698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35" name="Straight Arrow Connector 134"/>
            <p:cNvCxnSpPr>
              <a:stCxn id="123" idx="3"/>
            </p:cNvCxnSpPr>
            <p:nvPr/>
          </p:nvCxnSpPr>
          <p:spPr>
            <a:xfrm>
              <a:off x="10815311" y="2175657"/>
              <a:ext cx="141842" cy="674741"/>
            </a:xfrm>
            <a:prstGeom prst="straightConnector1">
              <a:avLst/>
            </a:prstGeom>
            <a:noFill/>
            <a:ln w="25400" cap="flat">
              <a:solidFill>
                <a:schemeClr val="bg1">
                  <a:lumMod val="50000"/>
                </a:schemeClr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136" name="Cube 135"/>
          <p:cNvSpPr/>
          <p:nvPr/>
        </p:nvSpPr>
        <p:spPr>
          <a:xfrm>
            <a:off x="7416827" y="3929050"/>
            <a:ext cx="545911" cy="2292824"/>
          </a:xfrm>
          <a:prstGeom prst="cube">
            <a:avLst>
              <a:gd name="adj" fmla="val 75939"/>
            </a:avLst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Cube 136"/>
          <p:cNvSpPr/>
          <p:nvPr/>
        </p:nvSpPr>
        <p:spPr>
          <a:xfrm>
            <a:off x="7689782" y="4120118"/>
            <a:ext cx="736979" cy="1561886"/>
          </a:xfrm>
          <a:prstGeom prst="cube">
            <a:avLst>
              <a:gd name="adj" fmla="val 75939"/>
            </a:avLst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Cube 137"/>
          <p:cNvSpPr/>
          <p:nvPr/>
        </p:nvSpPr>
        <p:spPr>
          <a:xfrm>
            <a:off x="8079881" y="4171688"/>
            <a:ext cx="892792" cy="1359054"/>
          </a:xfrm>
          <a:prstGeom prst="cube">
            <a:avLst>
              <a:gd name="adj" fmla="val 75939"/>
            </a:avLst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Cube 138"/>
          <p:cNvSpPr/>
          <p:nvPr/>
        </p:nvSpPr>
        <p:spPr>
          <a:xfrm>
            <a:off x="8617453" y="4171688"/>
            <a:ext cx="928048" cy="1029624"/>
          </a:xfrm>
          <a:prstGeom prst="cube">
            <a:avLst>
              <a:gd name="adj" fmla="val 75939"/>
            </a:avLst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Cube 139"/>
          <p:cNvSpPr/>
          <p:nvPr/>
        </p:nvSpPr>
        <p:spPr>
          <a:xfrm>
            <a:off x="9068202" y="4216436"/>
            <a:ext cx="928048" cy="1029624"/>
          </a:xfrm>
          <a:prstGeom prst="cube">
            <a:avLst>
              <a:gd name="adj" fmla="val 75939"/>
            </a:avLst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Cube 140"/>
          <p:cNvSpPr/>
          <p:nvPr/>
        </p:nvSpPr>
        <p:spPr>
          <a:xfrm>
            <a:off x="9545127" y="4171688"/>
            <a:ext cx="928048" cy="1029624"/>
          </a:xfrm>
          <a:prstGeom prst="cube">
            <a:avLst>
              <a:gd name="adj" fmla="val 75939"/>
            </a:avLst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10594497" y="4114076"/>
            <a:ext cx="204716" cy="141011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10969064" y="4097407"/>
            <a:ext cx="204716" cy="141011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11362591" y="4686194"/>
            <a:ext cx="142981" cy="20218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Straight Arrow Connector 144"/>
          <p:cNvCxnSpPr>
            <a:stCxn id="142" idx="3"/>
            <a:endCxn id="143" idx="1"/>
          </p:cNvCxnSpPr>
          <p:nvPr/>
        </p:nvCxnSpPr>
        <p:spPr>
          <a:xfrm flipV="1">
            <a:off x="10799213" y="4802465"/>
            <a:ext cx="169851" cy="16669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6" name="Straight Arrow Connector 145"/>
          <p:cNvCxnSpPr>
            <a:stCxn id="143" idx="3"/>
            <a:endCxn id="144" idx="1"/>
          </p:cNvCxnSpPr>
          <p:nvPr/>
        </p:nvCxnSpPr>
        <p:spPr>
          <a:xfrm flipV="1">
            <a:off x="11173780" y="4787288"/>
            <a:ext cx="188811" cy="15177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7" name="TextBox 146"/>
          <p:cNvSpPr txBox="1"/>
          <p:nvPr/>
        </p:nvSpPr>
        <p:spPr>
          <a:xfrm rot="16200000">
            <a:off x="11018833" y="4639042"/>
            <a:ext cx="1432671" cy="27699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Final output layer</a:t>
            </a:r>
            <a:endParaRPr kumimoji="0" lang="en-I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8" name="Straight Arrow Connector 147"/>
          <p:cNvCxnSpPr>
            <a:stCxn id="142" idx="3"/>
          </p:cNvCxnSpPr>
          <p:nvPr/>
        </p:nvCxnSpPr>
        <p:spPr>
          <a:xfrm flipV="1">
            <a:off x="10799213" y="4216436"/>
            <a:ext cx="150887" cy="602698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49" name="Straight Arrow Connector 148"/>
          <p:cNvCxnSpPr>
            <a:stCxn id="142" idx="3"/>
          </p:cNvCxnSpPr>
          <p:nvPr/>
        </p:nvCxnSpPr>
        <p:spPr>
          <a:xfrm>
            <a:off x="10799213" y="4819134"/>
            <a:ext cx="141842" cy="674741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0" name="Rectangle 149"/>
          <p:cNvSpPr/>
          <p:nvPr/>
        </p:nvSpPr>
        <p:spPr>
          <a:xfrm>
            <a:off x="10971887" y="4102909"/>
            <a:ext cx="204716" cy="141011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10594497" y="4114076"/>
            <a:ext cx="204716" cy="141011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Cube 151"/>
          <p:cNvSpPr/>
          <p:nvPr/>
        </p:nvSpPr>
        <p:spPr>
          <a:xfrm>
            <a:off x="9062139" y="4213403"/>
            <a:ext cx="928048" cy="1029624"/>
          </a:xfrm>
          <a:prstGeom prst="cube">
            <a:avLst>
              <a:gd name="adj" fmla="val 75939"/>
            </a:avLst>
          </a:prstGeom>
          <a:solidFill>
            <a:schemeClr val="accent5">
              <a:lumMod val="7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Cube 152"/>
          <p:cNvSpPr/>
          <p:nvPr/>
        </p:nvSpPr>
        <p:spPr>
          <a:xfrm>
            <a:off x="9548324" y="4171688"/>
            <a:ext cx="928048" cy="1029624"/>
          </a:xfrm>
          <a:prstGeom prst="cube">
            <a:avLst>
              <a:gd name="adj" fmla="val 75939"/>
            </a:avLst>
          </a:prstGeom>
          <a:solidFill>
            <a:schemeClr val="accent5">
              <a:lumMod val="75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" name="Straight Arrow Connector 153"/>
          <p:cNvCxnSpPr/>
          <p:nvPr/>
        </p:nvCxnSpPr>
        <p:spPr>
          <a:xfrm flipV="1">
            <a:off x="9892059" y="4297621"/>
            <a:ext cx="676645" cy="590760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5" name="Straight Arrow Connector 154"/>
          <p:cNvCxnSpPr/>
          <p:nvPr/>
        </p:nvCxnSpPr>
        <p:spPr>
          <a:xfrm flipV="1">
            <a:off x="9892059" y="4742917"/>
            <a:ext cx="702438" cy="145464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6" name="Straight Arrow Connector 155"/>
          <p:cNvCxnSpPr/>
          <p:nvPr/>
        </p:nvCxnSpPr>
        <p:spPr>
          <a:xfrm>
            <a:off x="9892059" y="4888381"/>
            <a:ext cx="676645" cy="165827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57" name="Straight Arrow Connector 156"/>
          <p:cNvCxnSpPr/>
          <p:nvPr/>
        </p:nvCxnSpPr>
        <p:spPr>
          <a:xfrm>
            <a:off x="9909542" y="4888381"/>
            <a:ext cx="684955" cy="605494"/>
          </a:xfrm>
          <a:prstGeom prst="straightConnector1">
            <a:avLst/>
          </a:prstGeom>
          <a:noFill/>
          <a:ln w="2540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58" name="TextBox 157"/>
          <p:cNvSpPr txBox="1"/>
          <p:nvPr/>
        </p:nvSpPr>
        <p:spPr>
          <a:xfrm>
            <a:off x="8633551" y="3606530"/>
            <a:ext cx="248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Transfer learning</a:t>
            </a:r>
            <a:endParaRPr lang="en-IN" dirty="0"/>
          </a:p>
        </p:txBody>
      </p:sp>
      <p:sp>
        <p:nvSpPr>
          <p:cNvPr id="159" name="TextBox 158"/>
          <p:cNvSpPr txBox="1"/>
          <p:nvPr/>
        </p:nvSpPr>
        <p:spPr>
          <a:xfrm>
            <a:off x="7427094" y="6325505"/>
            <a:ext cx="1434368" cy="27699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Pre Trained model</a:t>
            </a:r>
            <a:endParaRPr kumimoji="0" lang="en-I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8998690" y="6339406"/>
            <a:ext cx="2542303" cy="284604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Trained on our data</a:t>
            </a:r>
            <a:endParaRPr kumimoji="0" lang="en-I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0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7" grpId="0" animBg="1"/>
      <p:bldP spid="150" grpId="0" animBg="1"/>
      <p:bldP spid="151" grpId="0" animBg="1"/>
      <p:bldP spid="152" grpId="0" animBg="1"/>
      <p:bldP spid="153" grpId="0" animBg="1"/>
      <p:bldP spid="158" grpId="0"/>
      <p:bldP spid="159" grpId="0" animBg="1"/>
      <p:bldP spid="16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Data overview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graphicFrame>
        <p:nvGraphicFramePr>
          <p:cNvPr id="15" name="Table 2"/>
          <p:cNvGraphicFramePr/>
          <p:nvPr>
            <p:extLst>
              <p:ext uri="{D42A27DB-BD31-4B8C-83A1-F6EECF244321}">
                <p14:modId xmlns:p14="http://schemas.microsoft.com/office/powerpoint/2010/main" val="3001192681"/>
              </p:ext>
            </p:extLst>
          </p:nvPr>
        </p:nvGraphicFramePr>
        <p:xfrm>
          <a:off x="1981200" y="1034432"/>
          <a:ext cx="4110815" cy="736600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3325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218">
                <a:tc>
                  <a:txBody>
                    <a:bodyPr/>
                    <a:lstStyle/>
                    <a:p>
                      <a:pPr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dirty="0">
                          <a:sym typeface="Calibri"/>
                        </a:rPr>
                        <a:t>No of claims used for training</a:t>
                      </a:r>
                      <a:endParaRPr b="1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dirty="0" smtClean="0">
                          <a:solidFill>
                            <a:schemeClr val="bg1"/>
                          </a:solidFill>
                          <a:sym typeface="Calibri"/>
                        </a:rPr>
                        <a:t>1</a:t>
                      </a:r>
                      <a:r>
                        <a:rPr lang="en-IN" sz="1600" dirty="0" smtClean="0">
                          <a:solidFill>
                            <a:schemeClr val="bg1"/>
                          </a:solidFill>
                          <a:sym typeface="Calibri"/>
                        </a:rPr>
                        <a:t>,</a:t>
                      </a:r>
                      <a:r>
                        <a:rPr sz="1600" dirty="0" smtClean="0">
                          <a:solidFill>
                            <a:schemeClr val="bg1"/>
                          </a:solidFill>
                          <a:sym typeface="Calibri"/>
                        </a:rPr>
                        <a:t>705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>
                          <a:sym typeface="Calibri"/>
                        </a:rPr>
                        <a:t>No of images used for training</a:t>
                      </a:r>
                      <a:endParaRPr b="1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600" dirty="0" smtClean="0">
                          <a:solidFill>
                            <a:schemeClr val="bg1"/>
                          </a:solidFill>
                          <a:sym typeface="Calibri"/>
                        </a:rPr>
                        <a:t>10</a:t>
                      </a:r>
                      <a:r>
                        <a:rPr lang="en-IN" sz="1600" dirty="0" smtClean="0">
                          <a:solidFill>
                            <a:schemeClr val="bg1"/>
                          </a:solidFill>
                          <a:sym typeface="Calibri"/>
                        </a:rPr>
                        <a:t>,</a:t>
                      </a:r>
                      <a:r>
                        <a:rPr sz="1600" dirty="0" smtClean="0">
                          <a:solidFill>
                            <a:schemeClr val="bg1"/>
                          </a:solidFill>
                          <a:sym typeface="Calibri"/>
                        </a:rPr>
                        <a:t>150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Table 5"/>
          <p:cNvGraphicFramePr/>
          <p:nvPr>
            <p:extLst>
              <p:ext uri="{D42A27DB-BD31-4B8C-83A1-F6EECF244321}">
                <p14:modId xmlns:p14="http://schemas.microsoft.com/office/powerpoint/2010/main" val="2013299460"/>
              </p:ext>
            </p:extLst>
          </p:nvPr>
        </p:nvGraphicFramePr>
        <p:xfrm>
          <a:off x="1981200" y="1882026"/>
          <a:ext cx="4110815" cy="736600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3325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3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218">
                <a:tc>
                  <a:txBody>
                    <a:bodyPr/>
                    <a:lstStyle/>
                    <a:p>
                      <a:pPr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dirty="0">
                          <a:sym typeface="Calibri"/>
                        </a:rPr>
                        <a:t>No of claims used for validation</a:t>
                      </a:r>
                      <a:endParaRPr b="1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dirty="0">
                          <a:solidFill>
                            <a:schemeClr val="bg1"/>
                          </a:solidFill>
                          <a:sym typeface="Calibri"/>
                        </a:rPr>
                        <a:t>171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dirty="0">
                          <a:sym typeface="Calibri"/>
                        </a:rPr>
                        <a:t>No of images used for validation</a:t>
                      </a:r>
                      <a:endParaRPr b="1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1600" dirty="0">
                          <a:solidFill>
                            <a:schemeClr val="bg1"/>
                          </a:solidFill>
                          <a:sym typeface="Calibri"/>
                        </a:rPr>
                        <a:t>926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Table 3"/>
          <p:cNvGraphicFramePr/>
          <p:nvPr>
            <p:extLst>
              <p:ext uri="{D42A27DB-BD31-4B8C-83A1-F6EECF244321}">
                <p14:modId xmlns:p14="http://schemas.microsoft.com/office/powerpoint/2010/main" val="4002315151"/>
              </p:ext>
            </p:extLst>
          </p:nvPr>
        </p:nvGraphicFramePr>
        <p:xfrm>
          <a:off x="1981200" y="2791975"/>
          <a:ext cx="3021780" cy="2682240"/>
        </p:xfrm>
        <a:graphic>
          <a:graphicData uri="http://schemas.openxmlformats.org/drawingml/2006/table">
            <a:tbl>
              <a:tblPr firstRow="1" lastRow="1">
                <a:tableStyleId>{2A488322-F2BA-4B5B-9748-0D474271808F}</a:tableStyleId>
              </a:tblPr>
              <a:tblGrid>
                <a:gridCol w="1851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7672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dirty="0">
                          <a:solidFill>
                            <a:schemeClr val="bg1"/>
                          </a:solidFill>
                          <a:sym typeface="Calibri"/>
                        </a:rPr>
                        <a:t>Damages per image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dirty="0">
                          <a:solidFill>
                            <a:schemeClr val="bg1"/>
                          </a:solidFill>
                          <a:sym typeface="Calibri"/>
                        </a:rPr>
                        <a:t>Frequency</a:t>
                      </a:r>
                      <a:endParaRPr sz="1600" b="1" dirty="0">
                        <a:solidFill>
                          <a:schemeClr val="bg1"/>
                        </a:solidFill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67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dirty="0">
                          <a:sym typeface="Calibri"/>
                        </a:rPr>
                        <a:t>1</a:t>
                      </a:r>
                      <a:endParaRPr sz="1600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dirty="0">
                          <a:sym typeface="Calibri"/>
                        </a:rPr>
                        <a:t>2,960</a:t>
                      </a:r>
                      <a:endParaRPr sz="1600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67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dirty="0">
                          <a:sym typeface="Calibri"/>
                        </a:rPr>
                        <a:t>2</a:t>
                      </a:r>
                      <a:endParaRPr sz="1600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dirty="0">
                          <a:sym typeface="Calibri"/>
                        </a:rPr>
                        <a:t>2,233</a:t>
                      </a:r>
                      <a:endParaRPr sz="1600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67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sym typeface="Calibri"/>
                        </a:rPr>
                        <a:t>3</a:t>
                      </a:r>
                      <a:endParaRPr sz="160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dirty="0">
                          <a:sym typeface="Calibri"/>
                        </a:rPr>
                        <a:t>1,528</a:t>
                      </a:r>
                      <a:endParaRPr sz="1600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67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 dirty="0">
                          <a:sym typeface="Calibri"/>
                        </a:rPr>
                        <a:t>4</a:t>
                      </a:r>
                      <a:endParaRPr sz="1600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sym typeface="Calibri"/>
                        </a:rPr>
                        <a:t>1,061</a:t>
                      </a:r>
                      <a:endParaRPr sz="160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767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sym typeface="Calibri"/>
                        </a:rPr>
                        <a:t>5</a:t>
                      </a:r>
                      <a:endParaRPr sz="160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sym typeface="Calibri"/>
                        </a:rPr>
                        <a:t>765</a:t>
                      </a:r>
                      <a:endParaRPr sz="160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672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sym typeface="Calibri"/>
                        </a:rPr>
                        <a:t>&gt;5</a:t>
                      </a:r>
                      <a:endParaRPr sz="160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1600">
                          <a:sym typeface="Calibri"/>
                        </a:rPr>
                        <a:t>1,603</a:t>
                      </a:r>
                      <a:endParaRPr sz="160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7672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dirty="0">
                          <a:sym typeface="Calibri"/>
                        </a:rPr>
                        <a:t>Total</a:t>
                      </a:r>
                      <a:endParaRPr sz="1600" b="1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dirty="0">
                          <a:sym typeface="Calibri"/>
                        </a:rPr>
                        <a:t>10,150</a:t>
                      </a:r>
                      <a:endParaRPr sz="1600" b="1" dirty="0"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242241"/>
              </p:ext>
            </p:extLst>
          </p:nvPr>
        </p:nvGraphicFramePr>
        <p:xfrm>
          <a:off x="6854792" y="1392154"/>
          <a:ext cx="4619625" cy="240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4081111" y="3168936"/>
            <a:ext cx="798601" cy="9478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4879713" y="3539159"/>
            <a:ext cx="440770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20483" y="3343082"/>
            <a:ext cx="586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+mj-lt"/>
              </a:rPr>
              <a:t>67%</a:t>
            </a:r>
            <a:endParaRPr lang="en-IN" dirty="0">
              <a:latin typeface="+mj-lt"/>
            </a:endParaRP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4786576"/>
              </p:ext>
            </p:extLst>
          </p:nvPr>
        </p:nvGraphicFramePr>
        <p:xfrm>
          <a:off x="6854792" y="4116803"/>
          <a:ext cx="4619625" cy="240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8418910" y="4965895"/>
            <a:ext cx="387465" cy="92846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Rectangle 18"/>
          <p:cNvSpPr/>
          <p:nvPr/>
        </p:nvSpPr>
        <p:spPr>
          <a:xfrm>
            <a:off x="9499779" y="5064369"/>
            <a:ext cx="387465" cy="103866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Rectangle 21"/>
          <p:cNvSpPr/>
          <p:nvPr/>
        </p:nvSpPr>
        <p:spPr>
          <a:xfrm>
            <a:off x="10580644" y="4766602"/>
            <a:ext cx="387465" cy="103866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6323400" y="4400842"/>
            <a:ext cx="1596212" cy="46166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200" dirty="0" smtClean="0"/>
              <a:t>Over sampling to fix class imbalance</a:t>
            </a:r>
            <a:endParaRPr lang="en-IN" sz="1200" dirty="0"/>
          </a:p>
        </p:txBody>
      </p:sp>
      <p:cxnSp>
        <p:nvCxnSpPr>
          <p:cNvPr id="23" name="Straight Arrow Connector 22"/>
          <p:cNvCxnSpPr>
            <a:stCxn id="5" idx="3"/>
            <a:endCxn id="19" idx="0"/>
          </p:cNvCxnSpPr>
          <p:nvPr/>
        </p:nvCxnSpPr>
        <p:spPr>
          <a:xfrm>
            <a:off x="7919612" y="4631675"/>
            <a:ext cx="1773900" cy="432694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39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AsOne/>
      </p:bldGraphic>
      <p:bldP spid="2" grpId="0" animBg="1"/>
      <p:bldP spid="21" grpId="0"/>
      <p:bldGraphic spid="13" grpId="0">
        <p:bldAsOne/>
      </p:bldGraphic>
      <p:bldP spid="3" grpId="0" animBg="1"/>
      <p:bldP spid="19" grpId="0" animBg="1"/>
      <p:bldP spid="22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Iterations on the model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28937624"/>
              </p:ext>
            </p:extLst>
          </p:nvPr>
        </p:nvGraphicFramePr>
        <p:xfrm>
          <a:off x="104018" y="1915715"/>
          <a:ext cx="5143187" cy="3392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9" name="Picture 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59049"/>
            <a:ext cx="501676" cy="695036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26051" y="1405877"/>
            <a:ext cx="2840104" cy="1506200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7570" y="3072380"/>
            <a:ext cx="2777065" cy="1479712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7570" y="4673295"/>
            <a:ext cx="2777065" cy="1531179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8708600" y="1723034"/>
            <a:ext cx="2840104" cy="523218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Damage</a:t>
            </a:r>
            <a:r>
              <a:rPr kumimoji="0" lang="en-IN" sz="14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localisation + severity classification</a:t>
            </a:r>
            <a:endParaRPr kumimoji="0" lang="en-IN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8719449" y="3282080"/>
            <a:ext cx="2777065" cy="523218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Damage</a:t>
            </a:r>
            <a:r>
              <a:rPr kumimoji="0" lang="en-IN" sz="14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localisation  with grey scale</a:t>
            </a:r>
            <a:endParaRPr kumimoji="0" lang="en-IN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8701959" y="5049965"/>
            <a:ext cx="2840104" cy="523218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Damage</a:t>
            </a:r>
            <a:r>
              <a:rPr kumimoji="0" lang="en-IN" sz="14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localisation +  background subtraction</a:t>
            </a:r>
            <a:endParaRPr kumimoji="0" lang="en-IN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8708600" y="3781945"/>
            <a:ext cx="3536694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Best among all 3 options |</a:t>
            </a:r>
            <a:r>
              <a:rPr lang="en-IN" sz="1400" dirty="0">
                <a:solidFill>
                  <a:srgbClr val="FF0000"/>
                </a:solidFill>
              </a:rPr>
              <a:t> </a:t>
            </a:r>
            <a:r>
              <a:rPr kumimoji="0" lang="en-IN" sz="1400" b="0" i="0" u="none" strike="noStrike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Accuracy 30%</a:t>
            </a:r>
            <a:endParaRPr kumimoji="0" lang="en-IN" sz="14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31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103" grpId="0" animBg="1"/>
      <p:bldP spid="104" grpId="0" animBg="1"/>
      <p:bldP spid="105" grpId="0" animBg="1"/>
      <p:bldP spid="10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Iteration on our model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563305" y="1098024"/>
            <a:ext cx="5170516" cy="741375"/>
            <a:chOff x="0" y="2328307"/>
            <a:chExt cx="5218349" cy="6723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Freeform 46">
              <a:extLst>
                <a:ext uri="{FF2B5EF4-FFF2-40B4-BE49-F238E27FC236}">
                  <a16:creationId xmlns:a16="http://schemas.microsoft.com/office/drawing/2014/main" id="{27EC13FB-3BBC-4FF3-8A4F-A3E59C54C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328307"/>
              <a:ext cx="5218349" cy="672375"/>
            </a:xfrm>
            <a:prstGeom prst="rect">
              <a:avLst/>
            </a:prstGeom>
            <a:gradFill flip="none" rotWithShape="1">
              <a:gsLst>
                <a:gs pos="100000">
                  <a:srgbClr val="C00000"/>
                </a:gs>
                <a:gs pos="0">
                  <a:srgbClr val="C00000"/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90B981B-BD8A-434F-9A2E-450E18237329}"/>
                </a:ext>
              </a:extLst>
            </p:cNvPr>
            <p:cNvSpPr txBox="1"/>
            <p:nvPr/>
          </p:nvSpPr>
          <p:spPr>
            <a:xfrm>
              <a:off x="1168661" y="2464439"/>
              <a:ext cx="3965185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Segoe UI Light" panose="020B0502040204020203" pitchFamily="34" charset="0"/>
                  <a:ea typeface="Playfair Display" charset="0"/>
                  <a:cs typeface="Segoe UI Light" panose="020B0502040204020203" pitchFamily="34" charset="0"/>
                </a:rPr>
                <a:t>Iteration</a:t>
              </a:r>
              <a:endParaRPr lang="en-ID" sz="2000" dirty="0">
                <a:solidFill>
                  <a:schemeClr val="bg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F92DAC9-C3B5-4B7B-8CD7-CAF21E658463}"/>
                </a:ext>
              </a:extLst>
            </p:cNvPr>
            <p:cNvSpPr txBox="1"/>
            <p:nvPr/>
          </p:nvSpPr>
          <p:spPr>
            <a:xfrm>
              <a:off x="497323" y="2455146"/>
              <a:ext cx="559952" cy="418698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Segoe UI Light" panose="020B0502040204020203" pitchFamily="34" charset="0"/>
                  <a:ea typeface="Playfair Display" charset="0"/>
                  <a:cs typeface="Segoe UI Light" panose="020B0502040204020203" pitchFamily="34" charset="0"/>
                </a:rPr>
                <a:t>02</a:t>
              </a:r>
              <a:endParaRPr lang="en-ID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A89D3A8-EDAC-450A-9906-9D57EDBB0CB8}"/>
                </a:ext>
              </a:extLst>
            </p:cNvPr>
            <p:cNvCxnSpPr>
              <a:cxnSpLocks/>
            </p:cNvCxnSpPr>
            <p:nvPr/>
          </p:nvCxnSpPr>
          <p:spPr>
            <a:xfrm>
              <a:off x="1054780" y="2475669"/>
              <a:ext cx="0" cy="37765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/>
          <p:cNvGrpSpPr/>
          <p:nvPr/>
        </p:nvGrpSpPr>
        <p:grpSpPr>
          <a:xfrm>
            <a:off x="637466" y="1861667"/>
            <a:ext cx="2300575" cy="1562306"/>
            <a:chOff x="-172517" y="2092001"/>
            <a:chExt cx="2777065" cy="1912349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72517" y="2092001"/>
              <a:ext cx="2777065" cy="1479712"/>
            </a:xfrm>
            <a:prstGeom prst="rect">
              <a:avLst/>
            </a:prstGeom>
          </p:spPr>
        </p:pic>
        <p:sp>
          <p:nvSpPr>
            <p:cNvPr id="51" name="TextBox 50"/>
            <p:cNvSpPr txBox="1"/>
            <p:nvPr/>
          </p:nvSpPr>
          <p:spPr>
            <a:xfrm>
              <a:off x="-172517" y="3627616"/>
              <a:ext cx="2777065" cy="37673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Damage</a:t>
              </a:r>
              <a:r>
                <a:rPr kumimoji="0" lang="en-IN" sz="1400" b="0" i="0" u="none" strike="noStrike" cap="none" spc="0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localisation</a:t>
              </a:r>
              <a:endParaRPr kumimoji="0" lang="en-IN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563305" y="3682844"/>
            <a:ext cx="5170516" cy="741375"/>
            <a:chOff x="0" y="2328307"/>
            <a:chExt cx="5218349" cy="6723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27EC13FB-3BBC-4FF3-8A4F-A3E59C54C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328307"/>
              <a:ext cx="5218349" cy="672375"/>
            </a:xfrm>
            <a:prstGeom prst="rect">
              <a:avLst/>
            </a:prstGeom>
            <a:gradFill flip="none" rotWithShape="1">
              <a:gsLst>
                <a:gs pos="100000">
                  <a:srgbClr val="C00000"/>
                </a:gs>
                <a:gs pos="0">
                  <a:srgbClr val="C00000"/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90B981B-BD8A-434F-9A2E-450E18237329}"/>
                </a:ext>
              </a:extLst>
            </p:cNvPr>
            <p:cNvSpPr txBox="1"/>
            <p:nvPr/>
          </p:nvSpPr>
          <p:spPr>
            <a:xfrm>
              <a:off x="1168661" y="2464439"/>
              <a:ext cx="3965185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Segoe UI Light" panose="020B0502040204020203" pitchFamily="34" charset="0"/>
                  <a:ea typeface="Playfair Display" charset="0"/>
                  <a:cs typeface="Segoe UI Light" panose="020B0502040204020203" pitchFamily="34" charset="0"/>
                </a:rPr>
                <a:t>Iteration</a:t>
              </a:r>
              <a:endParaRPr lang="en-ID" sz="20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F92DAC9-C3B5-4B7B-8CD7-CAF21E658463}"/>
                </a:ext>
              </a:extLst>
            </p:cNvPr>
            <p:cNvSpPr txBox="1"/>
            <p:nvPr/>
          </p:nvSpPr>
          <p:spPr>
            <a:xfrm>
              <a:off x="497323" y="2455146"/>
              <a:ext cx="559952" cy="418698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Segoe UI Light" panose="020B0502040204020203" pitchFamily="34" charset="0"/>
                  <a:ea typeface="Playfair Display" charset="0"/>
                  <a:cs typeface="Segoe UI Light" panose="020B0502040204020203" pitchFamily="34" charset="0"/>
                </a:rPr>
                <a:t>03</a:t>
              </a:r>
              <a:endParaRPr lang="en-ID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A89D3A8-EDAC-450A-9906-9D57EDBB0CB8}"/>
                </a:ext>
              </a:extLst>
            </p:cNvPr>
            <p:cNvCxnSpPr>
              <a:cxnSpLocks/>
            </p:cNvCxnSpPr>
            <p:nvPr/>
          </p:nvCxnSpPr>
          <p:spPr>
            <a:xfrm>
              <a:off x="1054780" y="2475669"/>
              <a:ext cx="0" cy="37765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Diamond 62"/>
          <p:cNvSpPr/>
          <p:nvPr/>
        </p:nvSpPr>
        <p:spPr>
          <a:xfrm>
            <a:off x="3991737" y="4955387"/>
            <a:ext cx="1412347" cy="550243"/>
          </a:xfrm>
          <a:prstGeom prst="diamond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>
                <a:lumMod val="5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&gt;90</a:t>
            </a:r>
            <a:endParaRPr kumimoji="0" lang="en-I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" name="Straight Arrow Connector 63"/>
          <p:cNvCxnSpPr>
            <a:endCxn id="63" idx="1"/>
          </p:cNvCxnSpPr>
          <p:nvPr/>
        </p:nvCxnSpPr>
        <p:spPr>
          <a:xfrm flipV="1">
            <a:off x="3057191" y="5230509"/>
            <a:ext cx="934546" cy="14813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195957" y="5836326"/>
            <a:ext cx="1742084" cy="307775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Damage</a:t>
            </a:r>
            <a:r>
              <a:rPr kumimoji="0" lang="en-IN" sz="14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localisation</a:t>
            </a:r>
            <a:endParaRPr kumimoji="0" lang="en-IN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" name="Straight Arrow Connector 65"/>
          <p:cNvCxnSpPr>
            <a:stCxn id="63" idx="3"/>
            <a:endCxn id="72" idx="1"/>
          </p:cNvCxnSpPr>
          <p:nvPr/>
        </p:nvCxnSpPr>
        <p:spPr>
          <a:xfrm>
            <a:off x="5404084" y="5230509"/>
            <a:ext cx="3623466" cy="17436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/>
          <p:nvPr/>
        </p:nvGrpSpPr>
        <p:grpSpPr>
          <a:xfrm>
            <a:off x="8968669" y="2083436"/>
            <a:ext cx="1349794" cy="849989"/>
            <a:chOff x="9706780" y="2958611"/>
            <a:chExt cx="1349794" cy="849989"/>
          </a:xfrm>
        </p:grpSpPr>
        <p:sp>
          <p:nvSpPr>
            <p:cNvPr id="68" name="TextBox 67"/>
            <p:cNvSpPr txBox="1"/>
            <p:nvPr/>
          </p:nvSpPr>
          <p:spPr>
            <a:xfrm>
              <a:off x="9706780" y="2958611"/>
              <a:ext cx="1349793" cy="52321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Final Damage</a:t>
              </a:r>
              <a:r>
                <a:rPr kumimoji="0" lang="en-IN" sz="1400" b="0" i="0" u="none" strike="noStrike" cap="none" spc="0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localisation</a:t>
              </a:r>
              <a:endParaRPr kumimoji="0" lang="en-IN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9706780" y="3500825"/>
              <a:ext cx="1349794" cy="307775"/>
            </a:xfrm>
            <a:prstGeom prst="rect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Accuracy 50%</a:t>
              </a:r>
              <a:endParaRPr kumimoji="0" lang="en-IN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" name="Rectangle 69"/>
          <p:cNvSpPr/>
          <p:nvPr/>
        </p:nvSpPr>
        <p:spPr>
          <a:xfrm>
            <a:off x="3405314" y="1284045"/>
            <a:ext cx="2192199" cy="369330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MASK RCNN</a:t>
            </a:r>
            <a:endParaRPr kumimoji="0" lang="en-IN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9027550" y="4986336"/>
            <a:ext cx="1349794" cy="849989"/>
            <a:chOff x="9706780" y="2958611"/>
            <a:chExt cx="1349794" cy="849989"/>
          </a:xfrm>
        </p:grpSpPr>
        <p:sp>
          <p:nvSpPr>
            <p:cNvPr id="72" name="TextBox 71"/>
            <p:cNvSpPr txBox="1"/>
            <p:nvPr/>
          </p:nvSpPr>
          <p:spPr>
            <a:xfrm>
              <a:off x="9706780" y="2958611"/>
              <a:ext cx="1349793" cy="52321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Final Damage</a:t>
              </a:r>
              <a:r>
                <a:rPr kumimoji="0" lang="en-IN" sz="1400" b="0" i="0" u="none" strike="noStrike" cap="none" spc="0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localisation</a:t>
              </a:r>
              <a:endParaRPr kumimoji="0" lang="en-IN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9706780" y="3500825"/>
              <a:ext cx="1349794" cy="307775"/>
            </a:xfrm>
            <a:prstGeom prst="rect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Accuracy </a:t>
              </a:r>
              <a:r>
                <a:rPr lang="en-IN" sz="1400" dirty="0" smtClean="0">
                  <a:solidFill>
                    <a:schemeClr val="bg1"/>
                  </a:solidFill>
                </a:rPr>
                <a:t>65</a:t>
              </a: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kumimoji="0" lang="en-IN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3405314" y="3732318"/>
            <a:ext cx="2192199" cy="584773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MASK RCNN </a:t>
            </a:r>
            <a:r>
              <a:rPr kumimoji="0" lang="en-IN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on cropped images</a:t>
            </a:r>
            <a:endParaRPr kumimoji="0" lang="en-IN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5957" y="4655678"/>
            <a:ext cx="1744603" cy="1116076"/>
          </a:xfrm>
          <a:prstGeom prst="rect">
            <a:avLst/>
          </a:prstGeom>
        </p:spPr>
      </p:pic>
      <p:sp>
        <p:nvSpPr>
          <p:cNvPr id="76" name="Diamond 75"/>
          <p:cNvSpPr/>
          <p:nvPr/>
        </p:nvSpPr>
        <p:spPr>
          <a:xfrm>
            <a:off x="3946914" y="2131507"/>
            <a:ext cx="1412347" cy="550243"/>
          </a:xfrm>
          <a:prstGeom prst="diamond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>
                <a:lumMod val="5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&gt;90</a:t>
            </a:r>
            <a:endParaRPr kumimoji="0" lang="en-I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Straight Arrow Connector 76"/>
          <p:cNvCxnSpPr>
            <a:endCxn id="76" idx="1"/>
          </p:cNvCxnSpPr>
          <p:nvPr/>
        </p:nvCxnSpPr>
        <p:spPr>
          <a:xfrm flipV="1">
            <a:off x="3012368" y="2406629"/>
            <a:ext cx="934546" cy="14813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76" idx="3"/>
          </p:cNvCxnSpPr>
          <p:nvPr/>
        </p:nvCxnSpPr>
        <p:spPr>
          <a:xfrm>
            <a:off x="5359261" y="2406629"/>
            <a:ext cx="3623466" cy="17436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46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5" grpId="0" animBg="1"/>
      <p:bldP spid="70" grpId="0" animBg="1"/>
      <p:bldP spid="74" grpId="0" animBg="1"/>
      <p:bldP spid="7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Iteration on our model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grpSp>
        <p:nvGrpSpPr>
          <p:cNvPr id="58" name="Group 57"/>
          <p:cNvGrpSpPr/>
          <p:nvPr/>
        </p:nvGrpSpPr>
        <p:grpSpPr>
          <a:xfrm>
            <a:off x="563305" y="1190663"/>
            <a:ext cx="5170516" cy="741375"/>
            <a:chOff x="0" y="2328307"/>
            <a:chExt cx="5218349" cy="6723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27EC13FB-3BBC-4FF3-8A4F-A3E59C54C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328307"/>
              <a:ext cx="5218349" cy="672375"/>
            </a:xfrm>
            <a:prstGeom prst="rect">
              <a:avLst/>
            </a:prstGeom>
            <a:gradFill flip="none" rotWithShape="1">
              <a:gsLst>
                <a:gs pos="100000">
                  <a:srgbClr val="C00000"/>
                </a:gs>
                <a:gs pos="0">
                  <a:srgbClr val="C00000"/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90B981B-BD8A-434F-9A2E-450E18237329}"/>
                </a:ext>
              </a:extLst>
            </p:cNvPr>
            <p:cNvSpPr txBox="1"/>
            <p:nvPr/>
          </p:nvSpPr>
          <p:spPr>
            <a:xfrm>
              <a:off x="1168661" y="2464439"/>
              <a:ext cx="3965185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Segoe UI Light" panose="020B0502040204020203" pitchFamily="34" charset="0"/>
                  <a:ea typeface="Playfair Display" charset="0"/>
                  <a:cs typeface="Segoe UI Light" panose="020B0502040204020203" pitchFamily="34" charset="0"/>
                </a:rPr>
                <a:t>Iteration</a:t>
              </a:r>
              <a:endParaRPr lang="en-ID" sz="20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F92DAC9-C3B5-4B7B-8CD7-CAF21E658463}"/>
                </a:ext>
              </a:extLst>
            </p:cNvPr>
            <p:cNvSpPr txBox="1"/>
            <p:nvPr/>
          </p:nvSpPr>
          <p:spPr>
            <a:xfrm>
              <a:off x="497323" y="2455146"/>
              <a:ext cx="559952" cy="418698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Segoe UI Light" panose="020B0502040204020203" pitchFamily="34" charset="0"/>
                  <a:ea typeface="Playfair Display" charset="0"/>
                  <a:cs typeface="Segoe UI Light" panose="020B0502040204020203" pitchFamily="34" charset="0"/>
                </a:rPr>
                <a:t>04</a:t>
              </a:r>
              <a:endParaRPr lang="en-ID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A89D3A8-EDAC-450A-9906-9D57EDBB0CB8}"/>
                </a:ext>
              </a:extLst>
            </p:cNvPr>
            <p:cNvCxnSpPr>
              <a:cxnSpLocks/>
            </p:cNvCxnSpPr>
            <p:nvPr/>
          </p:nvCxnSpPr>
          <p:spPr>
            <a:xfrm>
              <a:off x="1054780" y="2475669"/>
              <a:ext cx="0" cy="37765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Diamond 62"/>
          <p:cNvSpPr/>
          <p:nvPr/>
        </p:nvSpPr>
        <p:spPr>
          <a:xfrm>
            <a:off x="3991737" y="2463206"/>
            <a:ext cx="1412347" cy="550243"/>
          </a:xfrm>
          <a:prstGeom prst="diamond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>
                <a:lumMod val="5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&gt;90</a:t>
            </a:r>
            <a:endParaRPr kumimoji="0" lang="en-I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" name="Straight Arrow Connector 63"/>
          <p:cNvCxnSpPr>
            <a:endCxn id="63" idx="1"/>
          </p:cNvCxnSpPr>
          <p:nvPr/>
        </p:nvCxnSpPr>
        <p:spPr>
          <a:xfrm flipV="1">
            <a:off x="3057191" y="2738328"/>
            <a:ext cx="934546" cy="14813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195957" y="3344145"/>
            <a:ext cx="1742084" cy="307775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Damage</a:t>
            </a:r>
            <a:r>
              <a:rPr kumimoji="0" lang="en-IN" sz="14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localisation</a:t>
            </a:r>
            <a:endParaRPr kumimoji="0" lang="en-IN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" name="Straight Arrow Connector 65"/>
          <p:cNvCxnSpPr>
            <a:stCxn id="63" idx="3"/>
            <a:endCxn id="72" idx="1"/>
          </p:cNvCxnSpPr>
          <p:nvPr/>
        </p:nvCxnSpPr>
        <p:spPr>
          <a:xfrm>
            <a:off x="5404084" y="2738328"/>
            <a:ext cx="3623466" cy="17436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Group 70"/>
          <p:cNvGrpSpPr/>
          <p:nvPr/>
        </p:nvGrpSpPr>
        <p:grpSpPr>
          <a:xfrm>
            <a:off x="9027550" y="2494155"/>
            <a:ext cx="1349794" cy="849989"/>
            <a:chOff x="9706780" y="2958611"/>
            <a:chExt cx="1349794" cy="849989"/>
          </a:xfrm>
        </p:grpSpPr>
        <p:sp>
          <p:nvSpPr>
            <p:cNvPr id="72" name="TextBox 71"/>
            <p:cNvSpPr txBox="1"/>
            <p:nvPr/>
          </p:nvSpPr>
          <p:spPr>
            <a:xfrm>
              <a:off x="9706780" y="2958611"/>
              <a:ext cx="1349793" cy="52321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Final Damage</a:t>
              </a:r>
              <a:r>
                <a:rPr kumimoji="0" lang="en-IN" sz="1400" b="0" i="0" u="none" strike="noStrike" cap="none" spc="0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localisation</a:t>
              </a:r>
              <a:endParaRPr kumimoji="0" lang="en-IN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9706780" y="3500825"/>
              <a:ext cx="1349794" cy="307775"/>
            </a:xfrm>
            <a:prstGeom prst="rect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Accuracy </a:t>
              </a:r>
              <a:r>
                <a:rPr lang="en-IN" sz="1400" dirty="0" smtClean="0">
                  <a:solidFill>
                    <a:schemeClr val="bg1"/>
                  </a:solidFill>
                </a:rPr>
                <a:t>80</a:t>
              </a: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kumimoji="0" lang="en-IN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3405314" y="1240137"/>
            <a:ext cx="2192199" cy="584773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8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Unet</a:t>
            </a:r>
            <a:r>
              <a:rPr kumimoji="0" lang="en-IN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IN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on cropped images</a:t>
            </a:r>
            <a:endParaRPr kumimoji="0" lang="en-IN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957" y="2163497"/>
            <a:ext cx="1744603" cy="1116076"/>
          </a:xfrm>
          <a:prstGeom prst="rect">
            <a:avLst/>
          </a:prstGeom>
        </p:spPr>
      </p:pic>
      <p:sp>
        <p:nvSpPr>
          <p:cNvPr id="2" name="Plus 1"/>
          <p:cNvSpPr/>
          <p:nvPr/>
        </p:nvSpPr>
        <p:spPr>
          <a:xfrm>
            <a:off x="5862920" y="1255062"/>
            <a:ext cx="588748" cy="603638"/>
          </a:xfrm>
          <a:prstGeom prst="mathPlus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/>
          <p:cNvSpPr txBox="1"/>
          <p:nvPr/>
        </p:nvSpPr>
        <p:spPr>
          <a:xfrm>
            <a:off x="6520872" y="1258212"/>
            <a:ext cx="3486935" cy="58477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 smtClean="0">
                <a:solidFill>
                  <a:schemeClr val="bg1">
                    <a:lumMod val="50000"/>
                  </a:schemeClr>
                </a:solidFill>
              </a:rPr>
              <a:t>Negative examples</a:t>
            </a:r>
            <a:endParaRPr lang="en-IN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36415" y="4014537"/>
            <a:ext cx="5170516" cy="741375"/>
            <a:chOff x="0" y="2328307"/>
            <a:chExt cx="5218349" cy="6723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Freeform 46">
              <a:extLst>
                <a:ext uri="{FF2B5EF4-FFF2-40B4-BE49-F238E27FC236}">
                  <a16:creationId xmlns:a16="http://schemas.microsoft.com/office/drawing/2014/main" id="{27EC13FB-3BBC-4FF3-8A4F-A3E59C54C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328307"/>
              <a:ext cx="5218349" cy="672375"/>
            </a:xfrm>
            <a:prstGeom prst="rect">
              <a:avLst/>
            </a:prstGeom>
            <a:gradFill flip="none" rotWithShape="1">
              <a:gsLst>
                <a:gs pos="100000">
                  <a:srgbClr val="C00000"/>
                </a:gs>
                <a:gs pos="0">
                  <a:srgbClr val="C00000"/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0B981B-BD8A-434F-9A2E-450E18237329}"/>
                </a:ext>
              </a:extLst>
            </p:cNvPr>
            <p:cNvSpPr txBox="1"/>
            <p:nvPr/>
          </p:nvSpPr>
          <p:spPr>
            <a:xfrm>
              <a:off x="1168661" y="2464439"/>
              <a:ext cx="3965185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Segoe UI Light" panose="020B0502040204020203" pitchFamily="34" charset="0"/>
                  <a:ea typeface="Playfair Display" charset="0"/>
                  <a:cs typeface="Segoe UI Light" panose="020B0502040204020203" pitchFamily="34" charset="0"/>
                </a:rPr>
                <a:t>Iteration</a:t>
              </a:r>
              <a:endParaRPr lang="en-ID" sz="2000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F92DAC9-C3B5-4B7B-8CD7-CAF21E658463}"/>
                </a:ext>
              </a:extLst>
            </p:cNvPr>
            <p:cNvSpPr txBox="1"/>
            <p:nvPr/>
          </p:nvSpPr>
          <p:spPr>
            <a:xfrm>
              <a:off x="497323" y="2455146"/>
              <a:ext cx="559952" cy="418698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Segoe UI Light" panose="020B0502040204020203" pitchFamily="34" charset="0"/>
                  <a:ea typeface="Playfair Display" charset="0"/>
                  <a:cs typeface="Segoe UI Light" panose="020B0502040204020203" pitchFamily="34" charset="0"/>
                </a:rPr>
                <a:t>04</a:t>
              </a:r>
              <a:endParaRPr lang="en-ID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A89D3A8-EDAC-450A-9906-9D57EDBB0CB8}"/>
                </a:ext>
              </a:extLst>
            </p:cNvPr>
            <p:cNvCxnSpPr>
              <a:cxnSpLocks/>
            </p:cNvCxnSpPr>
            <p:nvPr/>
          </p:nvCxnSpPr>
          <p:spPr>
            <a:xfrm>
              <a:off x="1054780" y="2475669"/>
              <a:ext cx="0" cy="37765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Diamond 46"/>
          <p:cNvSpPr/>
          <p:nvPr/>
        </p:nvSpPr>
        <p:spPr>
          <a:xfrm>
            <a:off x="3964847" y="5287080"/>
            <a:ext cx="1412347" cy="550243"/>
          </a:xfrm>
          <a:prstGeom prst="diamond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>
                <a:lumMod val="5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2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&gt;90</a:t>
            </a:r>
            <a:endParaRPr kumimoji="0" lang="en-IN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" name="Straight Arrow Connector 47"/>
          <p:cNvCxnSpPr>
            <a:endCxn id="47" idx="1"/>
          </p:cNvCxnSpPr>
          <p:nvPr/>
        </p:nvCxnSpPr>
        <p:spPr>
          <a:xfrm flipV="1">
            <a:off x="3030301" y="5562202"/>
            <a:ext cx="934546" cy="14813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169067" y="6168019"/>
            <a:ext cx="1742084" cy="307775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Damage</a:t>
            </a:r>
            <a:r>
              <a:rPr kumimoji="0" lang="en-IN" sz="1400" b="0" i="0" u="none" strike="noStrike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localisation</a:t>
            </a:r>
            <a:endParaRPr kumimoji="0" lang="en-IN" sz="1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" name="Straight Arrow Connector 52"/>
          <p:cNvCxnSpPr>
            <a:stCxn id="47" idx="3"/>
            <a:endCxn id="55" idx="1"/>
          </p:cNvCxnSpPr>
          <p:nvPr/>
        </p:nvCxnSpPr>
        <p:spPr>
          <a:xfrm>
            <a:off x="5377194" y="5562202"/>
            <a:ext cx="3623466" cy="17436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9000660" y="5318029"/>
            <a:ext cx="1349794" cy="849989"/>
            <a:chOff x="9706780" y="2958611"/>
            <a:chExt cx="1349794" cy="849989"/>
          </a:xfrm>
        </p:grpSpPr>
        <p:sp>
          <p:nvSpPr>
            <p:cNvPr id="55" name="TextBox 54"/>
            <p:cNvSpPr txBox="1"/>
            <p:nvPr/>
          </p:nvSpPr>
          <p:spPr>
            <a:xfrm>
              <a:off x="9706780" y="2958611"/>
              <a:ext cx="1349793" cy="52321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Final Damage</a:t>
              </a:r>
              <a:r>
                <a:rPr kumimoji="0" lang="en-IN" sz="1400" b="0" i="0" u="none" strike="noStrike" cap="none" spc="0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localisation</a:t>
              </a:r>
              <a:endParaRPr kumimoji="0" lang="en-IN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9706780" y="3500825"/>
              <a:ext cx="1349794" cy="307775"/>
            </a:xfrm>
            <a:prstGeom prst="rect">
              <a:avLst/>
            </a:prstGeom>
            <a:solidFill>
              <a:srgbClr val="C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Accuracy +</a:t>
              </a:r>
              <a:r>
                <a:rPr lang="en-IN" sz="1400" dirty="0" smtClean="0">
                  <a:solidFill>
                    <a:schemeClr val="bg1"/>
                  </a:solidFill>
                </a:rPr>
                <a:t>90</a:t>
              </a:r>
              <a:r>
                <a:rPr kumimoji="0" lang="en-IN" sz="1400" b="0" i="0" u="none" strike="noStrike" cap="none" spc="0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kumimoji="0" lang="en-IN" sz="1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" name="Rectangle 56"/>
          <p:cNvSpPr/>
          <p:nvPr/>
        </p:nvSpPr>
        <p:spPr>
          <a:xfrm>
            <a:off x="3378424" y="4064011"/>
            <a:ext cx="2192199" cy="584773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800" b="1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Unet</a:t>
            </a:r>
            <a:r>
              <a:rPr kumimoji="0" lang="en-IN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IN" sz="1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on cropped images</a:t>
            </a:r>
            <a:endParaRPr kumimoji="0" lang="en-IN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9067" y="4987371"/>
            <a:ext cx="1744603" cy="1116076"/>
          </a:xfrm>
          <a:prstGeom prst="rect">
            <a:avLst/>
          </a:prstGeom>
        </p:spPr>
      </p:pic>
      <p:sp>
        <p:nvSpPr>
          <p:cNvPr id="80" name="Plus 79"/>
          <p:cNvSpPr/>
          <p:nvPr/>
        </p:nvSpPr>
        <p:spPr>
          <a:xfrm>
            <a:off x="5836030" y="4078936"/>
            <a:ext cx="588748" cy="603638"/>
          </a:xfrm>
          <a:prstGeom prst="mathPlus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2" name="TextBox 81"/>
          <p:cNvSpPr txBox="1"/>
          <p:nvPr/>
        </p:nvSpPr>
        <p:spPr>
          <a:xfrm>
            <a:off x="6520871" y="3841587"/>
            <a:ext cx="3486935" cy="1077218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 smtClean="0">
                <a:solidFill>
                  <a:schemeClr val="bg1">
                    <a:lumMod val="50000"/>
                  </a:schemeClr>
                </a:solidFill>
              </a:rPr>
              <a:t>Negative examples</a:t>
            </a:r>
          </a:p>
          <a:p>
            <a:pPr algn="ctr"/>
            <a:r>
              <a:rPr lang="en-IN" sz="1600" b="1" dirty="0" smtClean="0">
                <a:solidFill>
                  <a:schemeClr val="bg1">
                    <a:lumMod val="50000"/>
                  </a:schemeClr>
                </a:solidFill>
              </a:rPr>
              <a:t>+</a:t>
            </a:r>
          </a:p>
          <a:p>
            <a:pPr algn="ctr"/>
            <a:r>
              <a:rPr lang="en-IN" sz="2400" b="1" dirty="0" smtClean="0">
                <a:solidFill>
                  <a:schemeClr val="bg1">
                    <a:lumMod val="50000"/>
                  </a:schemeClr>
                </a:solidFill>
              </a:rPr>
              <a:t>Rule Engine</a:t>
            </a:r>
            <a:endParaRPr lang="en-IN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24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5" grpId="0" animBg="1"/>
      <p:bldP spid="74" grpId="0" animBg="1"/>
      <p:bldP spid="2" grpId="0" animBg="1"/>
      <p:bldP spid="3" grpId="0" animBg="1"/>
      <p:bldP spid="47" grpId="0" animBg="1"/>
      <p:bldP spid="52" grpId="0" animBg="1"/>
      <p:bldP spid="57" grpId="0" animBg="1"/>
      <p:bldP spid="80" grpId="0" animBg="1"/>
      <p:bldP spid="8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How to handle bias vs Variance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703585" y="3857500"/>
            <a:ext cx="4628190" cy="1679016"/>
            <a:chOff x="703585" y="1705146"/>
            <a:chExt cx="4628190" cy="1679016"/>
          </a:xfrm>
        </p:grpSpPr>
        <p:sp>
          <p:nvSpPr>
            <p:cNvPr id="8" name="TextBox 7"/>
            <p:cNvSpPr txBox="1"/>
            <p:nvPr/>
          </p:nvSpPr>
          <p:spPr>
            <a:xfrm>
              <a:off x="705358" y="1705146"/>
              <a:ext cx="11336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entury Schoolbook" charset="0"/>
                  <a:ea typeface="Century Schoolbook" charset="0"/>
                  <a:cs typeface="Century Schoolbook" charset="0"/>
                </a:rPr>
                <a:t>High Bias</a:t>
              </a:r>
              <a:endParaRPr lang="en-US" sz="1600" dirty="0">
                <a:latin typeface="Century Schoolbook" charset="0"/>
                <a:ea typeface="Century Schoolbook" charset="0"/>
                <a:cs typeface="Century Schoolbook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3585" y="2060723"/>
              <a:ext cx="462819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Century Schoolbook" charset="0"/>
                  <a:ea typeface="Century Schoolbook" charset="0"/>
                  <a:cs typeface="Century Schoolbook" charset="0"/>
                </a:rPr>
                <a:t>Train bigger </a:t>
              </a:r>
              <a:r>
                <a:rPr lang="en-US" sz="1600" dirty="0" smtClean="0">
                  <a:latin typeface="Century Schoolbook" charset="0"/>
                  <a:ea typeface="Century Schoolbook" charset="0"/>
                  <a:cs typeface="Century Schoolbook" charset="0"/>
                </a:rPr>
                <a:t>model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Century Schoolbook" charset="0"/>
                  <a:ea typeface="Century Schoolbook" charset="0"/>
                  <a:cs typeface="Century Schoolbook" charset="0"/>
                </a:rPr>
                <a:t>Train longer/better optimization </a:t>
              </a:r>
              <a:r>
                <a:rPr lang="en-US" sz="1600" dirty="0" smtClean="0">
                  <a:latin typeface="Century Schoolbook" charset="0"/>
                  <a:ea typeface="Century Schoolbook" charset="0"/>
                  <a:cs typeface="Century Schoolbook" charset="0"/>
                </a:rPr>
                <a:t>algorithms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Century Schoolbook" charset="0"/>
                  <a:ea typeface="Century Schoolbook" charset="0"/>
                  <a:cs typeface="Century Schoolbook" charset="0"/>
                </a:rPr>
                <a:t>NN architecture/</a:t>
              </a:r>
              <a:r>
                <a:rPr lang="en-US" sz="1600" dirty="0" err="1">
                  <a:latin typeface="Century Schoolbook" charset="0"/>
                  <a:ea typeface="Century Schoolbook" charset="0"/>
                  <a:cs typeface="Century Schoolbook" charset="0"/>
                </a:rPr>
                <a:t>hyperparameters</a:t>
              </a:r>
              <a:r>
                <a:rPr lang="en-US" sz="1600" dirty="0">
                  <a:latin typeface="Century Schoolbook" charset="0"/>
                  <a:ea typeface="Century Schoolbook" charset="0"/>
                  <a:cs typeface="Century Schoolbook" charset="0"/>
                </a:rPr>
                <a:t> search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600" dirty="0">
                <a:latin typeface="Century Schoolbook" charset="0"/>
                <a:ea typeface="Century Schoolbook" charset="0"/>
                <a:cs typeface="Century Schoolbook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600" dirty="0">
                <a:latin typeface="Century Schoolbook" charset="0"/>
                <a:ea typeface="Century Schoolbook" charset="0"/>
                <a:cs typeface="Century Schoolbook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45433" y="5196578"/>
            <a:ext cx="4567276" cy="1661993"/>
            <a:chOff x="745433" y="4197773"/>
            <a:chExt cx="4567276" cy="1661993"/>
          </a:xfrm>
        </p:grpSpPr>
        <p:sp>
          <p:nvSpPr>
            <p:cNvPr id="9" name="TextBox 8"/>
            <p:cNvSpPr txBox="1"/>
            <p:nvPr/>
          </p:nvSpPr>
          <p:spPr>
            <a:xfrm>
              <a:off x="745433" y="4197773"/>
              <a:ext cx="15632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Century Schoolbook" charset="0"/>
                  <a:ea typeface="Century Schoolbook" charset="0"/>
                  <a:cs typeface="Century Schoolbook" charset="0"/>
                </a:rPr>
                <a:t>High Variance</a:t>
              </a:r>
              <a:endParaRPr lang="en-US" sz="1600" dirty="0">
                <a:latin typeface="Century Schoolbook" charset="0"/>
                <a:ea typeface="Century Schoolbook" charset="0"/>
                <a:cs typeface="Century Schoolbook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45433" y="4536327"/>
              <a:ext cx="456727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Century Schoolbook" charset="0"/>
                  <a:ea typeface="Century Schoolbook" charset="0"/>
                  <a:cs typeface="Century Schoolbook" charset="0"/>
                </a:rPr>
                <a:t>More </a:t>
              </a:r>
              <a:r>
                <a:rPr lang="en-US" sz="1600" dirty="0" smtClean="0">
                  <a:latin typeface="Century Schoolbook" charset="0"/>
                  <a:ea typeface="Century Schoolbook" charset="0"/>
                  <a:cs typeface="Century Schoolbook" charset="0"/>
                </a:rPr>
                <a:t>data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Century Schoolbook" charset="0"/>
                  <a:ea typeface="Century Schoolbook" charset="0"/>
                  <a:cs typeface="Century Schoolbook" charset="0"/>
                </a:rPr>
                <a:t>Regularization-L2, Dropout, </a:t>
              </a:r>
              <a:r>
                <a:rPr lang="en-US" sz="1600" dirty="0" smtClean="0">
                  <a:latin typeface="Century Schoolbook" charset="0"/>
                  <a:ea typeface="Century Schoolbook" charset="0"/>
                  <a:cs typeface="Century Schoolbook" charset="0"/>
                </a:rPr>
                <a:t>Augmentation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Century Schoolbook" charset="0"/>
                  <a:ea typeface="Century Schoolbook" charset="0"/>
                  <a:cs typeface="Century Schoolbook" charset="0"/>
                </a:rPr>
                <a:t>NN architecture/</a:t>
              </a:r>
              <a:r>
                <a:rPr lang="en-US" sz="1600" dirty="0" err="1">
                  <a:latin typeface="Century Schoolbook" charset="0"/>
                  <a:ea typeface="Century Schoolbook" charset="0"/>
                  <a:cs typeface="Century Schoolbook" charset="0"/>
                </a:rPr>
                <a:t>hyperparameters</a:t>
              </a:r>
              <a:r>
                <a:rPr lang="en-US" sz="1600" dirty="0">
                  <a:latin typeface="Century Schoolbook" charset="0"/>
                  <a:ea typeface="Century Schoolbook" charset="0"/>
                  <a:cs typeface="Century Schoolbook" charset="0"/>
                </a:rPr>
                <a:t> search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600" dirty="0">
                <a:latin typeface="Century Schoolbook" charset="0"/>
                <a:ea typeface="Century Schoolbook" charset="0"/>
                <a:cs typeface="Century Schoolbook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1600" dirty="0">
                <a:latin typeface="Century Schoolbook" charset="0"/>
                <a:ea typeface="Century Schoolbook" charset="0"/>
                <a:cs typeface="Century Schoolbook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9674" y="995355"/>
            <a:ext cx="3128322" cy="2844285"/>
            <a:chOff x="407807" y="1903613"/>
            <a:chExt cx="3128322" cy="2844285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407807" y="4080816"/>
              <a:ext cx="3128322" cy="15548"/>
            </a:xfrm>
            <a:prstGeom prst="straightConnector1">
              <a:avLst/>
            </a:prstGeom>
            <a:ln>
              <a:solidFill>
                <a:schemeClr val="tx1"/>
              </a:solidFill>
              <a:headEnd w="lg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/>
            <p:cNvGrpSpPr/>
            <p:nvPr/>
          </p:nvGrpSpPr>
          <p:grpSpPr>
            <a:xfrm>
              <a:off x="682546" y="1903613"/>
              <a:ext cx="2281755" cy="2844285"/>
              <a:chOff x="682546" y="1903613"/>
              <a:chExt cx="2281755" cy="2844285"/>
            </a:xfrm>
          </p:grpSpPr>
          <p:cxnSp>
            <p:nvCxnSpPr>
              <p:cNvPr id="21" name="Straight Arrow Connector 20"/>
              <p:cNvCxnSpPr/>
              <p:nvPr/>
            </p:nvCxnSpPr>
            <p:spPr>
              <a:xfrm flipV="1">
                <a:off x="682546" y="2080952"/>
                <a:ext cx="0" cy="22020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w="lg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Oval 21"/>
              <p:cNvSpPr/>
              <p:nvPr/>
            </p:nvSpPr>
            <p:spPr>
              <a:xfrm>
                <a:off x="1084738" y="3367108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182075" y="2746551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80327" y="3016435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900761" y="3594346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374706" y="2874914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682171" y="3533327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455574" y="3700615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2025416" y="2442979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0" name="Straight Connector 29"/>
              <p:cNvCxnSpPr/>
              <p:nvPr/>
            </p:nvCxnSpPr>
            <p:spPr>
              <a:xfrm>
                <a:off x="1652642" y="27448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V="1">
                <a:off x="1652642" y="27448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 31"/>
              <p:cNvGrpSpPr/>
              <p:nvPr/>
            </p:nvGrpSpPr>
            <p:grpSpPr>
              <a:xfrm>
                <a:off x="2002486" y="3494576"/>
                <a:ext cx="182880" cy="182880"/>
                <a:chOff x="1975282" y="3391159"/>
                <a:chExt cx="182880" cy="182880"/>
              </a:xfrm>
            </p:grpSpPr>
            <p:cxnSp>
              <p:nvCxnSpPr>
                <p:cNvPr id="91" name="Straight Connector 90"/>
                <p:cNvCxnSpPr/>
                <p:nvPr/>
              </p:nvCxnSpPr>
              <p:spPr>
                <a:xfrm>
                  <a:off x="1975282" y="3391159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flipV="1">
                  <a:off x="1975282" y="3391159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Straight Connector 32"/>
              <p:cNvCxnSpPr/>
              <p:nvPr/>
            </p:nvCxnSpPr>
            <p:spPr>
              <a:xfrm>
                <a:off x="2781421" y="36582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V="1">
                <a:off x="2781421" y="36582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2222384" y="268500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V="1">
                <a:off x="2222384" y="268500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152749" y="30902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2152749" y="30902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628634" y="222104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V="1">
                <a:off x="1628634" y="222104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1445754" y="315605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V="1">
                <a:off x="1445754" y="315605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2768304" y="26110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2768304" y="26110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/>
              <p:cNvSpPr/>
              <p:nvPr/>
            </p:nvSpPr>
            <p:spPr>
              <a:xfrm>
                <a:off x="1106304" y="3771331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262874" y="3502906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7" name="Straight Connector 46"/>
              <p:cNvCxnSpPr/>
              <p:nvPr/>
            </p:nvCxnSpPr>
            <p:spPr>
              <a:xfrm>
                <a:off x="2315442" y="360898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2315442" y="360898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oup 48"/>
              <p:cNvGrpSpPr/>
              <p:nvPr/>
            </p:nvGrpSpPr>
            <p:grpSpPr>
              <a:xfrm>
                <a:off x="2054341" y="2182104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89" name="Straight Connector 88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Straight Connector 49"/>
              <p:cNvCxnSpPr/>
              <p:nvPr/>
            </p:nvCxnSpPr>
            <p:spPr>
              <a:xfrm>
                <a:off x="2676864" y="306461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V="1">
                <a:off x="2676864" y="306461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/>
              <p:nvPr/>
            </p:nvSpPr>
            <p:spPr>
              <a:xfrm>
                <a:off x="1137592" y="4224678"/>
                <a:ext cx="17107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latin typeface="Century Schoolbook" charset="0"/>
                    <a:ea typeface="Century Schoolbook" charset="0"/>
                    <a:cs typeface="Century Schoolbook" charset="0"/>
                  </a:rPr>
                  <a:t>high bias</a:t>
                </a:r>
              </a:p>
            </p:txBody>
          </p:sp>
          <p:grpSp>
            <p:nvGrpSpPr>
              <p:cNvPr id="53" name="Group 52"/>
              <p:cNvGrpSpPr/>
              <p:nvPr/>
            </p:nvGrpSpPr>
            <p:grpSpPr>
              <a:xfrm>
                <a:off x="2305149" y="2363206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87" name="Straight Connector 86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Group 53"/>
              <p:cNvGrpSpPr/>
              <p:nvPr/>
            </p:nvGrpSpPr>
            <p:grpSpPr>
              <a:xfrm>
                <a:off x="783616" y="2206303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85" name="Straight Connector 84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Group 54"/>
              <p:cNvGrpSpPr/>
              <p:nvPr/>
            </p:nvGrpSpPr>
            <p:grpSpPr>
              <a:xfrm>
                <a:off x="1282390" y="2017908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83" name="Straight Connector 82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6" name="Oval 55"/>
              <p:cNvSpPr/>
              <p:nvPr/>
            </p:nvSpPr>
            <p:spPr>
              <a:xfrm>
                <a:off x="894046" y="2728301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>
                <a:off x="1663993" y="1903613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81" name="Straight Connector 80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8" name="Group 57"/>
              <p:cNvGrpSpPr/>
              <p:nvPr/>
            </p:nvGrpSpPr>
            <p:grpSpPr>
              <a:xfrm>
                <a:off x="1043350" y="2377056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79" name="Straight Connector 78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9" name="Oval 58"/>
              <p:cNvSpPr/>
              <p:nvPr/>
            </p:nvSpPr>
            <p:spPr>
              <a:xfrm>
                <a:off x="695874" y="2885970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0" name="Group 59"/>
              <p:cNvGrpSpPr/>
              <p:nvPr/>
            </p:nvGrpSpPr>
            <p:grpSpPr>
              <a:xfrm>
                <a:off x="782185" y="2461239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77" name="Straight Connector 76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1" name="Group 60"/>
              <p:cNvGrpSpPr/>
              <p:nvPr/>
            </p:nvGrpSpPr>
            <p:grpSpPr>
              <a:xfrm>
                <a:off x="1958038" y="3783570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75" name="Straight Connector 74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" name="Oval 61"/>
              <p:cNvSpPr/>
              <p:nvPr/>
            </p:nvSpPr>
            <p:spPr>
              <a:xfrm>
                <a:off x="1704195" y="3178392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62"/>
              <p:cNvGrpSpPr/>
              <p:nvPr/>
            </p:nvGrpSpPr>
            <p:grpSpPr>
              <a:xfrm>
                <a:off x="1734991" y="2515049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73" name="Straight Connector 72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" name="Group 63"/>
              <p:cNvGrpSpPr/>
              <p:nvPr/>
            </p:nvGrpSpPr>
            <p:grpSpPr>
              <a:xfrm>
                <a:off x="1940329" y="2784817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71" name="Straight Connector 70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5" name="Group 64"/>
              <p:cNvGrpSpPr/>
              <p:nvPr/>
            </p:nvGrpSpPr>
            <p:grpSpPr>
              <a:xfrm>
                <a:off x="2193114" y="3837581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69" name="Straight Connector 68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 65"/>
              <p:cNvGrpSpPr/>
              <p:nvPr/>
            </p:nvGrpSpPr>
            <p:grpSpPr>
              <a:xfrm>
                <a:off x="1862719" y="3944321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93" name="Group 92"/>
          <p:cNvGrpSpPr/>
          <p:nvPr/>
        </p:nvGrpSpPr>
        <p:grpSpPr>
          <a:xfrm>
            <a:off x="4450615" y="995355"/>
            <a:ext cx="3128322" cy="2844285"/>
            <a:chOff x="407807" y="1903613"/>
            <a:chExt cx="3128322" cy="2844285"/>
          </a:xfrm>
        </p:grpSpPr>
        <p:cxnSp>
          <p:nvCxnSpPr>
            <p:cNvPr id="94" name="Straight Arrow Connector 93"/>
            <p:cNvCxnSpPr/>
            <p:nvPr/>
          </p:nvCxnSpPr>
          <p:spPr>
            <a:xfrm>
              <a:off x="407807" y="4080816"/>
              <a:ext cx="3128322" cy="15548"/>
            </a:xfrm>
            <a:prstGeom prst="straightConnector1">
              <a:avLst/>
            </a:prstGeom>
            <a:ln>
              <a:solidFill>
                <a:schemeClr val="tx1"/>
              </a:solidFill>
              <a:headEnd w="lg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5" name="Group 94"/>
            <p:cNvGrpSpPr/>
            <p:nvPr/>
          </p:nvGrpSpPr>
          <p:grpSpPr>
            <a:xfrm>
              <a:off x="682546" y="1903613"/>
              <a:ext cx="2473547" cy="2844285"/>
              <a:chOff x="682546" y="1903613"/>
              <a:chExt cx="2473547" cy="2844285"/>
            </a:xfrm>
          </p:grpSpPr>
          <p:cxnSp>
            <p:nvCxnSpPr>
              <p:cNvPr id="96" name="Straight Arrow Connector 95"/>
              <p:cNvCxnSpPr/>
              <p:nvPr/>
            </p:nvCxnSpPr>
            <p:spPr>
              <a:xfrm flipV="1">
                <a:off x="682546" y="2080952"/>
                <a:ext cx="0" cy="22020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w="lg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Oval 96"/>
              <p:cNvSpPr/>
              <p:nvPr/>
            </p:nvSpPr>
            <p:spPr>
              <a:xfrm>
                <a:off x="1084738" y="3367108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1182075" y="2746551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80327" y="3016435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00761" y="3594346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374706" y="2874914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682171" y="3533327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455574" y="3700615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2025416" y="2442979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5" name="Straight Connector 104"/>
              <p:cNvCxnSpPr/>
              <p:nvPr/>
            </p:nvCxnSpPr>
            <p:spPr>
              <a:xfrm>
                <a:off x="1652642" y="27448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 flipV="1">
                <a:off x="1652642" y="27448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" name="Group 106"/>
              <p:cNvGrpSpPr/>
              <p:nvPr/>
            </p:nvGrpSpPr>
            <p:grpSpPr>
              <a:xfrm>
                <a:off x="2002486" y="3494576"/>
                <a:ext cx="182880" cy="182880"/>
                <a:chOff x="1975282" y="3391159"/>
                <a:chExt cx="182880" cy="182880"/>
              </a:xfrm>
            </p:grpSpPr>
            <p:cxnSp>
              <p:nvCxnSpPr>
                <p:cNvPr id="166" name="Straight Connector 165"/>
                <p:cNvCxnSpPr/>
                <p:nvPr/>
              </p:nvCxnSpPr>
              <p:spPr>
                <a:xfrm>
                  <a:off x="1975282" y="3391159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 flipV="1">
                  <a:off x="1975282" y="3391159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8" name="Straight Connector 107"/>
              <p:cNvCxnSpPr/>
              <p:nvPr/>
            </p:nvCxnSpPr>
            <p:spPr>
              <a:xfrm>
                <a:off x="2781421" y="36582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flipV="1">
                <a:off x="2781421" y="36582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2222384" y="268500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V="1">
                <a:off x="2222384" y="268500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2152749" y="30902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V="1">
                <a:off x="2152749" y="30902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1628634" y="222104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V="1">
                <a:off x="1628634" y="222104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1445754" y="315605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V="1">
                <a:off x="1445754" y="315605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>
                <a:off x="2768304" y="26110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V="1">
                <a:off x="2768304" y="26110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Oval 119"/>
              <p:cNvSpPr/>
              <p:nvPr/>
            </p:nvSpPr>
            <p:spPr>
              <a:xfrm>
                <a:off x="1106304" y="3771331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262874" y="3502906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2" name="Straight Connector 121"/>
              <p:cNvCxnSpPr/>
              <p:nvPr/>
            </p:nvCxnSpPr>
            <p:spPr>
              <a:xfrm>
                <a:off x="2315442" y="360898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flipV="1">
                <a:off x="2315442" y="360898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4" name="Group 123"/>
              <p:cNvGrpSpPr/>
              <p:nvPr/>
            </p:nvGrpSpPr>
            <p:grpSpPr>
              <a:xfrm>
                <a:off x="2054341" y="2182104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64" name="Straight Connector 163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5" name="Straight Connector 124"/>
              <p:cNvCxnSpPr/>
              <p:nvPr/>
            </p:nvCxnSpPr>
            <p:spPr>
              <a:xfrm>
                <a:off x="2676864" y="306461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 flipV="1">
                <a:off x="2676864" y="306461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7" name="TextBox 126"/>
              <p:cNvSpPr txBox="1"/>
              <p:nvPr/>
            </p:nvSpPr>
            <p:spPr>
              <a:xfrm>
                <a:off x="1137592" y="4224678"/>
                <a:ext cx="20185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latin typeface="Century Schoolbook" charset="0"/>
                    <a:ea typeface="Century Schoolbook" charset="0"/>
                    <a:cs typeface="Century Schoolbook" charset="0"/>
                  </a:rPr>
                  <a:t>“just right”</a:t>
                </a:r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2305149" y="2363206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62" name="Straight Connector 161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128"/>
              <p:cNvGrpSpPr/>
              <p:nvPr/>
            </p:nvGrpSpPr>
            <p:grpSpPr>
              <a:xfrm>
                <a:off x="783616" y="2206303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60" name="Straight Connector 159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0" name="Group 129"/>
              <p:cNvGrpSpPr/>
              <p:nvPr/>
            </p:nvGrpSpPr>
            <p:grpSpPr>
              <a:xfrm>
                <a:off x="1282390" y="2017908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58" name="Straight Connector 157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1" name="Oval 130"/>
              <p:cNvSpPr/>
              <p:nvPr/>
            </p:nvSpPr>
            <p:spPr>
              <a:xfrm>
                <a:off x="894046" y="2728301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2" name="Group 131"/>
              <p:cNvGrpSpPr/>
              <p:nvPr/>
            </p:nvGrpSpPr>
            <p:grpSpPr>
              <a:xfrm>
                <a:off x="1663993" y="1903613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56" name="Straight Connector 155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3" name="Group 132"/>
              <p:cNvGrpSpPr/>
              <p:nvPr/>
            </p:nvGrpSpPr>
            <p:grpSpPr>
              <a:xfrm>
                <a:off x="1043350" y="2377056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54" name="Straight Connector 153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4" name="Oval 133"/>
              <p:cNvSpPr/>
              <p:nvPr/>
            </p:nvSpPr>
            <p:spPr>
              <a:xfrm>
                <a:off x="695874" y="2885970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>
                <a:off x="782185" y="2461239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52" name="Straight Connector 151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6" name="Group 135"/>
              <p:cNvGrpSpPr/>
              <p:nvPr/>
            </p:nvGrpSpPr>
            <p:grpSpPr>
              <a:xfrm>
                <a:off x="1958038" y="3783570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7" name="Oval 136"/>
              <p:cNvSpPr/>
              <p:nvPr/>
            </p:nvSpPr>
            <p:spPr>
              <a:xfrm>
                <a:off x="1704195" y="3178392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8" name="Group 137"/>
              <p:cNvGrpSpPr/>
              <p:nvPr/>
            </p:nvGrpSpPr>
            <p:grpSpPr>
              <a:xfrm>
                <a:off x="1734991" y="2515049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9" name="Group 138"/>
              <p:cNvGrpSpPr/>
              <p:nvPr/>
            </p:nvGrpSpPr>
            <p:grpSpPr>
              <a:xfrm>
                <a:off x="1940329" y="2784817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0" name="Group 139"/>
              <p:cNvGrpSpPr/>
              <p:nvPr/>
            </p:nvGrpSpPr>
            <p:grpSpPr>
              <a:xfrm>
                <a:off x="2193114" y="3837581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1" name="Group 140"/>
              <p:cNvGrpSpPr/>
              <p:nvPr/>
            </p:nvGrpSpPr>
            <p:grpSpPr>
              <a:xfrm>
                <a:off x="1862719" y="3944321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68" name="Group 167"/>
          <p:cNvGrpSpPr/>
          <p:nvPr/>
        </p:nvGrpSpPr>
        <p:grpSpPr>
          <a:xfrm>
            <a:off x="8685653" y="995017"/>
            <a:ext cx="3128322" cy="2844623"/>
            <a:chOff x="407807" y="1903613"/>
            <a:chExt cx="3128322" cy="2844623"/>
          </a:xfrm>
        </p:grpSpPr>
        <p:cxnSp>
          <p:nvCxnSpPr>
            <p:cNvPr id="169" name="Straight Arrow Connector 168"/>
            <p:cNvCxnSpPr/>
            <p:nvPr/>
          </p:nvCxnSpPr>
          <p:spPr>
            <a:xfrm>
              <a:off x="407807" y="4080816"/>
              <a:ext cx="3128322" cy="15548"/>
            </a:xfrm>
            <a:prstGeom prst="straightConnector1">
              <a:avLst/>
            </a:prstGeom>
            <a:ln>
              <a:solidFill>
                <a:schemeClr val="tx1"/>
              </a:solidFill>
              <a:headEnd w="lg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0" name="Group 169"/>
            <p:cNvGrpSpPr/>
            <p:nvPr/>
          </p:nvGrpSpPr>
          <p:grpSpPr>
            <a:xfrm>
              <a:off x="682546" y="1903613"/>
              <a:ext cx="2581956" cy="2844623"/>
              <a:chOff x="682546" y="1903613"/>
              <a:chExt cx="2581956" cy="2844623"/>
            </a:xfrm>
          </p:grpSpPr>
          <p:cxnSp>
            <p:nvCxnSpPr>
              <p:cNvPr id="171" name="Straight Arrow Connector 170"/>
              <p:cNvCxnSpPr/>
              <p:nvPr/>
            </p:nvCxnSpPr>
            <p:spPr>
              <a:xfrm flipV="1">
                <a:off x="682546" y="2080952"/>
                <a:ext cx="0" cy="220202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w="lg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2" name="Oval 171"/>
              <p:cNvSpPr/>
              <p:nvPr/>
            </p:nvSpPr>
            <p:spPr>
              <a:xfrm>
                <a:off x="1084738" y="3367108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/>
              <p:cNvSpPr/>
              <p:nvPr/>
            </p:nvSpPr>
            <p:spPr>
              <a:xfrm>
                <a:off x="1182075" y="2746551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980327" y="3016435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900761" y="3594346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1374706" y="2874914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Oval 176"/>
              <p:cNvSpPr/>
              <p:nvPr/>
            </p:nvSpPr>
            <p:spPr>
              <a:xfrm>
                <a:off x="1682171" y="3533327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Oval 177"/>
              <p:cNvSpPr/>
              <p:nvPr/>
            </p:nvSpPr>
            <p:spPr>
              <a:xfrm>
                <a:off x="1455574" y="3700615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2025416" y="2442979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0" name="Straight Connector 179"/>
              <p:cNvCxnSpPr/>
              <p:nvPr/>
            </p:nvCxnSpPr>
            <p:spPr>
              <a:xfrm>
                <a:off x="1652642" y="27448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 flipV="1">
                <a:off x="1652642" y="27448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2" name="Group 181"/>
              <p:cNvGrpSpPr/>
              <p:nvPr/>
            </p:nvGrpSpPr>
            <p:grpSpPr>
              <a:xfrm>
                <a:off x="2002486" y="3494576"/>
                <a:ext cx="182880" cy="182880"/>
                <a:chOff x="1975282" y="3391159"/>
                <a:chExt cx="182880" cy="182880"/>
              </a:xfrm>
            </p:grpSpPr>
            <p:cxnSp>
              <p:nvCxnSpPr>
                <p:cNvPr id="241" name="Straight Connector 240"/>
                <p:cNvCxnSpPr/>
                <p:nvPr/>
              </p:nvCxnSpPr>
              <p:spPr>
                <a:xfrm>
                  <a:off x="1975282" y="3391159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2" name="Straight Connector 241"/>
                <p:cNvCxnSpPr/>
                <p:nvPr/>
              </p:nvCxnSpPr>
              <p:spPr>
                <a:xfrm flipV="1">
                  <a:off x="1975282" y="3391159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3" name="Straight Connector 182"/>
              <p:cNvCxnSpPr/>
              <p:nvPr/>
            </p:nvCxnSpPr>
            <p:spPr>
              <a:xfrm>
                <a:off x="2781421" y="36582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 flipV="1">
                <a:off x="2781421" y="3658286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2222384" y="268500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 flipV="1">
                <a:off x="2222384" y="268500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2152749" y="30902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 flipV="1">
                <a:off x="2152749" y="30902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1628634" y="222104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>
              <a:xfrm flipV="1">
                <a:off x="1628634" y="222104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/>
              <p:cNvCxnSpPr/>
              <p:nvPr/>
            </p:nvCxnSpPr>
            <p:spPr>
              <a:xfrm>
                <a:off x="1445754" y="315605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flipV="1">
                <a:off x="1445754" y="315605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>
                <a:off x="2768304" y="26110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 flipV="1">
                <a:off x="2768304" y="261105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5" name="Oval 194"/>
              <p:cNvSpPr/>
              <p:nvPr/>
            </p:nvSpPr>
            <p:spPr>
              <a:xfrm>
                <a:off x="1106304" y="3771331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Oval 195"/>
              <p:cNvSpPr/>
              <p:nvPr/>
            </p:nvSpPr>
            <p:spPr>
              <a:xfrm>
                <a:off x="1262874" y="3502906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7" name="Straight Connector 196"/>
              <p:cNvCxnSpPr/>
              <p:nvPr/>
            </p:nvCxnSpPr>
            <p:spPr>
              <a:xfrm>
                <a:off x="2315442" y="360898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 flipV="1">
                <a:off x="2315442" y="3608981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9" name="Group 198"/>
              <p:cNvGrpSpPr/>
              <p:nvPr/>
            </p:nvGrpSpPr>
            <p:grpSpPr>
              <a:xfrm>
                <a:off x="2054341" y="2182104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39" name="Straight Connector 238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Straight Connector 239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0" name="Straight Connector 199"/>
              <p:cNvCxnSpPr/>
              <p:nvPr/>
            </p:nvCxnSpPr>
            <p:spPr>
              <a:xfrm>
                <a:off x="2676864" y="306461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/>
              <p:cNvCxnSpPr/>
              <p:nvPr/>
            </p:nvCxnSpPr>
            <p:spPr>
              <a:xfrm flipV="1">
                <a:off x="2676864" y="3064618"/>
                <a:ext cx="182880" cy="18288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2" name="TextBox 201"/>
              <p:cNvSpPr txBox="1"/>
              <p:nvPr/>
            </p:nvSpPr>
            <p:spPr>
              <a:xfrm>
                <a:off x="811586" y="4225016"/>
                <a:ext cx="24529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latin typeface="Century Schoolbook" charset="0"/>
                    <a:ea typeface="Century Schoolbook" charset="0"/>
                    <a:cs typeface="Century Schoolbook" charset="0"/>
                  </a:rPr>
                  <a:t>high variance</a:t>
                </a:r>
              </a:p>
            </p:txBody>
          </p:sp>
          <p:grpSp>
            <p:nvGrpSpPr>
              <p:cNvPr id="203" name="Group 202"/>
              <p:cNvGrpSpPr/>
              <p:nvPr/>
            </p:nvGrpSpPr>
            <p:grpSpPr>
              <a:xfrm>
                <a:off x="2305149" y="2363206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37" name="Straight Connector 236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Straight Connector 237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4" name="Group 203"/>
              <p:cNvGrpSpPr/>
              <p:nvPr/>
            </p:nvGrpSpPr>
            <p:grpSpPr>
              <a:xfrm>
                <a:off x="783616" y="2206303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35" name="Straight Connector 234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Straight Connector 235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5" name="Group 204"/>
              <p:cNvGrpSpPr/>
              <p:nvPr/>
            </p:nvGrpSpPr>
            <p:grpSpPr>
              <a:xfrm>
                <a:off x="1282390" y="2017908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33" name="Straight Connector 232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6" name="Oval 205"/>
              <p:cNvSpPr/>
              <p:nvPr/>
            </p:nvSpPr>
            <p:spPr>
              <a:xfrm>
                <a:off x="894046" y="2728301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7" name="Group 206"/>
              <p:cNvGrpSpPr/>
              <p:nvPr/>
            </p:nvGrpSpPr>
            <p:grpSpPr>
              <a:xfrm>
                <a:off x="1663993" y="1903613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31" name="Straight Connector 230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Straight Connector 231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8" name="Group 207"/>
              <p:cNvGrpSpPr/>
              <p:nvPr/>
            </p:nvGrpSpPr>
            <p:grpSpPr>
              <a:xfrm>
                <a:off x="1043350" y="2377056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29" name="Straight Connector 228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Straight Connector 229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9" name="Oval 208"/>
              <p:cNvSpPr/>
              <p:nvPr/>
            </p:nvSpPr>
            <p:spPr>
              <a:xfrm>
                <a:off x="695874" y="2885970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0" name="Group 209"/>
              <p:cNvGrpSpPr/>
              <p:nvPr/>
            </p:nvGrpSpPr>
            <p:grpSpPr>
              <a:xfrm>
                <a:off x="782185" y="2461239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27" name="Straight Connector 226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Straight Connector 227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1" name="Group 210"/>
              <p:cNvGrpSpPr/>
              <p:nvPr/>
            </p:nvGrpSpPr>
            <p:grpSpPr>
              <a:xfrm>
                <a:off x="1958038" y="3783570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25" name="Straight Connector 224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Straight Connector 225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2" name="Oval 211"/>
              <p:cNvSpPr/>
              <p:nvPr/>
            </p:nvSpPr>
            <p:spPr>
              <a:xfrm>
                <a:off x="1704195" y="3178392"/>
                <a:ext cx="182880" cy="18288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3" name="Group 212"/>
              <p:cNvGrpSpPr/>
              <p:nvPr/>
            </p:nvGrpSpPr>
            <p:grpSpPr>
              <a:xfrm>
                <a:off x="1734991" y="2515049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23" name="Straight Connector 222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Straight Connector 223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4" name="Group 213"/>
              <p:cNvGrpSpPr/>
              <p:nvPr/>
            </p:nvGrpSpPr>
            <p:grpSpPr>
              <a:xfrm>
                <a:off x="1940329" y="2784817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21" name="Straight Connector 220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Straight Connector 221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5" name="Group 214"/>
              <p:cNvGrpSpPr/>
              <p:nvPr/>
            </p:nvGrpSpPr>
            <p:grpSpPr>
              <a:xfrm>
                <a:off x="2193114" y="3837581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19" name="Straight Connector 218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Connector 219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6" name="Group 215"/>
              <p:cNvGrpSpPr/>
              <p:nvPr/>
            </p:nvGrpSpPr>
            <p:grpSpPr>
              <a:xfrm>
                <a:off x="1862719" y="3944321"/>
                <a:ext cx="182880" cy="182880"/>
                <a:chOff x="2152749" y="2210806"/>
                <a:chExt cx="182880" cy="182880"/>
              </a:xfrm>
            </p:grpSpPr>
            <p:cxnSp>
              <p:nvCxnSpPr>
                <p:cNvPr id="217" name="Straight Connector 216"/>
                <p:cNvCxnSpPr/>
                <p:nvPr/>
              </p:nvCxnSpPr>
              <p:spPr>
                <a:xfrm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Connector 217"/>
                <p:cNvCxnSpPr/>
                <p:nvPr/>
              </p:nvCxnSpPr>
              <p:spPr>
                <a:xfrm flipV="1">
                  <a:off x="2152749" y="2210806"/>
                  <a:ext cx="182880" cy="182880"/>
                </a:xfrm>
                <a:prstGeom prst="line">
                  <a:avLst/>
                </a:prstGeom>
                <a:ln w="127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5" name="Freeform 4"/>
          <p:cNvSpPr/>
          <p:nvPr/>
        </p:nvSpPr>
        <p:spPr>
          <a:xfrm>
            <a:off x="1083212" y="1195754"/>
            <a:ext cx="1505243" cy="1969477"/>
          </a:xfrm>
          <a:custGeom>
            <a:avLst/>
            <a:gdLst>
              <a:gd name="connsiteX0" fmla="*/ 0 w 1505243"/>
              <a:gd name="connsiteY0" fmla="*/ 0 h 1969477"/>
              <a:gd name="connsiteX1" fmla="*/ 56271 w 1505243"/>
              <a:gd name="connsiteY1" fmla="*/ 70338 h 1969477"/>
              <a:gd name="connsiteX2" fmla="*/ 112542 w 1505243"/>
              <a:gd name="connsiteY2" fmla="*/ 126609 h 1969477"/>
              <a:gd name="connsiteX3" fmla="*/ 168813 w 1505243"/>
              <a:gd name="connsiteY3" fmla="*/ 196948 h 1969477"/>
              <a:gd name="connsiteX4" fmla="*/ 211016 w 1505243"/>
              <a:gd name="connsiteY4" fmla="*/ 267286 h 1969477"/>
              <a:gd name="connsiteX5" fmla="*/ 281354 w 1505243"/>
              <a:gd name="connsiteY5" fmla="*/ 337624 h 1969477"/>
              <a:gd name="connsiteX6" fmla="*/ 351693 w 1505243"/>
              <a:gd name="connsiteY6" fmla="*/ 422031 h 1969477"/>
              <a:gd name="connsiteX7" fmla="*/ 393896 w 1505243"/>
              <a:gd name="connsiteY7" fmla="*/ 450166 h 1969477"/>
              <a:gd name="connsiteX8" fmla="*/ 436099 w 1505243"/>
              <a:gd name="connsiteY8" fmla="*/ 520504 h 1969477"/>
              <a:gd name="connsiteX9" fmla="*/ 492370 w 1505243"/>
              <a:gd name="connsiteY9" fmla="*/ 604911 h 1969477"/>
              <a:gd name="connsiteX10" fmla="*/ 562708 w 1505243"/>
              <a:gd name="connsiteY10" fmla="*/ 689317 h 1969477"/>
              <a:gd name="connsiteX11" fmla="*/ 604911 w 1505243"/>
              <a:gd name="connsiteY11" fmla="*/ 731520 h 1969477"/>
              <a:gd name="connsiteX12" fmla="*/ 633046 w 1505243"/>
              <a:gd name="connsiteY12" fmla="*/ 773723 h 1969477"/>
              <a:gd name="connsiteX13" fmla="*/ 689317 w 1505243"/>
              <a:gd name="connsiteY13" fmla="*/ 829994 h 1969477"/>
              <a:gd name="connsiteX14" fmla="*/ 703385 w 1505243"/>
              <a:gd name="connsiteY14" fmla="*/ 872197 h 1969477"/>
              <a:gd name="connsiteX15" fmla="*/ 745588 w 1505243"/>
              <a:gd name="connsiteY15" fmla="*/ 914400 h 1969477"/>
              <a:gd name="connsiteX16" fmla="*/ 773723 w 1505243"/>
              <a:gd name="connsiteY16" fmla="*/ 956603 h 1969477"/>
              <a:gd name="connsiteX17" fmla="*/ 801859 w 1505243"/>
              <a:gd name="connsiteY17" fmla="*/ 984738 h 1969477"/>
              <a:gd name="connsiteX18" fmla="*/ 829994 w 1505243"/>
              <a:gd name="connsiteY18" fmla="*/ 1026941 h 1969477"/>
              <a:gd name="connsiteX19" fmla="*/ 844062 w 1505243"/>
              <a:gd name="connsiteY19" fmla="*/ 1069144 h 1969477"/>
              <a:gd name="connsiteX20" fmla="*/ 900333 w 1505243"/>
              <a:gd name="connsiteY20" fmla="*/ 1125415 h 1969477"/>
              <a:gd name="connsiteX21" fmla="*/ 956603 w 1505243"/>
              <a:gd name="connsiteY21" fmla="*/ 1195754 h 1969477"/>
              <a:gd name="connsiteX22" fmla="*/ 1026942 w 1505243"/>
              <a:gd name="connsiteY22" fmla="*/ 1322363 h 1969477"/>
              <a:gd name="connsiteX23" fmla="*/ 1069145 w 1505243"/>
              <a:gd name="connsiteY23" fmla="*/ 1350498 h 1969477"/>
              <a:gd name="connsiteX24" fmla="*/ 1083213 w 1505243"/>
              <a:gd name="connsiteY24" fmla="*/ 1392701 h 1969477"/>
              <a:gd name="connsiteX25" fmla="*/ 1111348 w 1505243"/>
              <a:gd name="connsiteY25" fmla="*/ 1420837 h 1969477"/>
              <a:gd name="connsiteX26" fmla="*/ 1139483 w 1505243"/>
              <a:gd name="connsiteY26" fmla="*/ 1463040 h 1969477"/>
              <a:gd name="connsiteX27" fmla="*/ 1153551 w 1505243"/>
              <a:gd name="connsiteY27" fmla="*/ 1505243 h 1969477"/>
              <a:gd name="connsiteX28" fmla="*/ 1223890 w 1505243"/>
              <a:gd name="connsiteY28" fmla="*/ 1575581 h 1969477"/>
              <a:gd name="connsiteX29" fmla="*/ 1252025 w 1505243"/>
              <a:gd name="connsiteY29" fmla="*/ 1603717 h 1969477"/>
              <a:gd name="connsiteX30" fmla="*/ 1280160 w 1505243"/>
              <a:gd name="connsiteY30" fmla="*/ 1645920 h 1969477"/>
              <a:gd name="connsiteX31" fmla="*/ 1294228 w 1505243"/>
              <a:gd name="connsiteY31" fmla="*/ 1688123 h 1969477"/>
              <a:gd name="connsiteX32" fmla="*/ 1350499 w 1505243"/>
              <a:gd name="connsiteY32" fmla="*/ 1772529 h 1969477"/>
              <a:gd name="connsiteX33" fmla="*/ 1392702 w 1505243"/>
              <a:gd name="connsiteY33" fmla="*/ 1842868 h 1969477"/>
              <a:gd name="connsiteX34" fmla="*/ 1463040 w 1505243"/>
              <a:gd name="connsiteY34" fmla="*/ 1969477 h 1969477"/>
              <a:gd name="connsiteX35" fmla="*/ 1505243 w 1505243"/>
              <a:gd name="connsiteY35" fmla="*/ 1969477 h 1969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505243" h="1969477">
                <a:moveTo>
                  <a:pt x="0" y="0"/>
                </a:moveTo>
                <a:cubicBezTo>
                  <a:pt x="18757" y="23446"/>
                  <a:pt x="36323" y="47897"/>
                  <a:pt x="56271" y="70338"/>
                </a:cubicBezTo>
                <a:cubicBezTo>
                  <a:pt x="73894" y="90164"/>
                  <a:pt x="97828" y="104538"/>
                  <a:pt x="112542" y="126609"/>
                </a:cubicBezTo>
                <a:cubicBezTo>
                  <a:pt x="148034" y="179848"/>
                  <a:pt x="128722" y="156857"/>
                  <a:pt x="168813" y="196948"/>
                </a:cubicBezTo>
                <a:cubicBezTo>
                  <a:pt x="193243" y="270240"/>
                  <a:pt x="166877" y="212113"/>
                  <a:pt x="211016" y="267286"/>
                </a:cubicBezTo>
                <a:cubicBezTo>
                  <a:pt x="264609" y="334276"/>
                  <a:pt x="209004" y="289391"/>
                  <a:pt x="281354" y="337624"/>
                </a:cubicBezTo>
                <a:cubicBezTo>
                  <a:pt x="309019" y="379121"/>
                  <a:pt x="311074" y="388182"/>
                  <a:pt x="351693" y="422031"/>
                </a:cubicBezTo>
                <a:cubicBezTo>
                  <a:pt x="364681" y="432855"/>
                  <a:pt x="379828" y="440788"/>
                  <a:pt x="393896" y="450166"/>
                </a:cubicBezTo>
                <a:cubicBezTo>
                  <a:pt x="420793" y="530861"/>
                  <a:pt x="389753" y="458710"/>
                  <a:pt x="436099" y="520504"/>
                </a:cubicBezTo>
                <a:cubicBezTo>
                  <a:pt x="456388" y="547556"/>
                  <a:pt x="468459" y="581000"/>
                  <a:pt x="492370" y="604911"/>
                </a:cubicBezTo>
                <a:cubicBezTo>
                  <a:pt x="615667" y="728208"/>
                  <a:pt x="464781" y="571804"/>
                  <a:pt x="562708" y="689317"/>
                </a:cubicBezTo>
                <a:cubicBezTo>
                  <a:pt x="575444" y="704601"/>
                  <a:pt x="592175" y="716236"/>
                  <a:pt x="604911" y="731520"/>
                </a:cubicBezTo>
                <a:cubicBezTo>
                  <a:pt x="615735" y="744508"/>
                  <a:pt x="622043" y="760886"/>
                  <a:pt x="633046" y="773723"/>
                </a:cubicBezTo>
                <a:cubicBezTo>
                  <a:pt x="650309" y="793863"/>
                  <a:pt x="689317" y="829994"/>
                  <a:pt x="689317" y="829994"/>
                </a:cubicBezTo>
                <a:cubicBezTo>
                  <a:pt x="694006" y="844062"/>
                  <a:pt x="695160" y="859859"/>
                  <a:pt x="703385" y="872197"/>
                </a:cubicBezTo>
                <a:cubicBezTo>
                  <a:pt x="714421" y="888750"/>
                  <a:pt x="732852" y="899116"/>
                  <a:pt x="745588" y="914400"/>
                </a:cubicBezTo>
                <a:cubicBezTo>
                  <a:pt x="756412" y="927388"/>
                  <a:pt x="763161" y="943401"/>
                  <a:pt x="773723" y="956603"/>
                </a:cubicBezTo>
                <a:cubicBezTo>
                  <a:pt x="782009" y="966960"/>
                  <a:pt x="793573" y="974381"/>
                  <a:pt x="801859" y="984738"/>
                </a:cubicBezTo>
                <a:cubicBezTo>
                  <a:pt x="812421" y="997940"/>
                  <a:pt x="822433" y="1011819"/>
                  <a:pt x="829994" y="1026941"/>
                </a:cubicBezTo>
                <a:cubicBezTo>
                  <a:pt x="836626" y="1040204"/>
                  <a:pt x="835443" y="1057077"/>
                  <a:pt x="844062" y="1069144"/>
                </a:cubicBezTo>
                <a:cubicBezTo>
                  <a:pt x="859480" y="1090729"/>
                  <a:pt x="885619" y="1103344"/>
                  <a:pt x="900333" y="1125415"/>
                </a:cubicBezTo>
                <a:cubicBezTo>
                  <a:pt x="935825" y="1178654"/>
                  <a:pt x="916513" y="1155663"/>
                  <a:pt x="956603" y="1195754"/>
                </a:cubicBezTo>
                <a:cubicBezTo>
                  <a:pt x="971263" y="1239732"/>
                  <a:pt x="985481" y="1294722"/>
                  <a:pt x="1026942" y="1322363"/>
                </a:cubicBezTo>
                <a:lnTo>
                  <a:pt x="1069145" y="1350498"/>
                </a:lnTo>
                <a:cubicBezTo>
                  <a:pt x="1073834" y="1364566"/>
                  <a:pt x="1075584" y="1379985"/>
                  <a:pt x="1083213" y="1392701"/>
                </a:cubicBezTo>
                <a:cubicBezTo>
                  <a:pt x="1090037" y="1404074"/>
                  <a:pt x="1103063" y="1410480"/>
                  <a:pt x="1111348" y="1420837"/>
                </a:cubicBezTo>
                <a:cubicBezTo>
                  <a:pt x="1121910" y="1434039"/>
                  <a:pt x="1131922" y="1447918"/>
                  <a:pt x="1139483" y="1463040"/>
                </a:cubicBezTo>
                <a:cubicBezTo>
                  <a:pt x="1146115" y="1476303"/>
                  <a:pt x="1144654" y="1493380"/>
                  <a:pt x="1153551" y="1505243"/>
                </a:cubicBezTo>
                <a:cubicBezTo>
                  <a:pt x="1173446" y="1531769"/>
                  <a:pt x="1200444" y="1552135"/>
                  <a:pt x="1223890" y="1575581"/>
                </a:cubicBezTo>
                <a:cubicBezTo>
                  <a:pt x="1233269" y="1584960"/>
                  <a:pt x="1244668" y="1592681"/>
                  <a:pt x="1252025" y="1603717"/>
                </a:cubicBezTo>
                <a:cubicBezTo>
                  <a:pt x="1261403" y="1617785"/>
                  <a:pt x="1272599" y="1630798"/>
                  <a:pt x="1280160" y="1645920"/>
                </a:cubicBezTo>
                <a:cubicBezTo>
                  <a:pt x="1286792" y="1659183"/>
                  <a:pt x="1287027" y="1675160"/>
                  <a:pt x="1294228" y="1688123"/>
                </a:cubicBezTo>
                <a:cubicBezTo>
                  <a:pt x="1310650" y="1717682"/>
                  <a:pt x="1350499" y="1772529"/>
                  <a:pt x="1350499" y="1772529"/>
                </a:cubicBezTo>
                <a:cubicBezTo>
                  <a:pt x="1390346" y="1892076"/>
                  <a:pt x="1334773" y="1746321"/>
                  <a:pt x="1392702" y="1842868"/>
                </a:cubicBezTo>
                <a:cubicBezTo>
                  <a:pt x="1411816" y="1874725"/>
                  <a:pt x="1411422" y="1969477"/>
                  <a:pt x="1463040" y="1969477"/>
                </a:cubicBezTo>
                <a:lnTo>
                  <a:pt x="1505243" y="1969477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5" name="Freeform 244"/>
          <p:cNvSpPr/>
          <p:nvPr/>
        </p:nvSpPr>
        <p:spPr>
          <a:xfrm>
            <a:off x="4740812" y="1696443"/>
            <a:ext cx="1322363" cy="1498787"/>
          </a:xfrm>
          <a:custGeom>
            <a:avLst/>
            <a:gdLst>
              <a:gd name="connsiteX0" fmla="*/ 0 w 1322363"/>
              <a:gd name="connsiteY0" fmla="*/ 19815 h 1498787"/>
              <a:gd name="connsiteX1" fmla="*/ 407963 w 1322363"/>
              <a:gd name="connsiteY1" fmla="*/ 19815 h 1498787"/>
              <a:gd name="connsiteX2" fmla="*/ 548640 w 1322363"/>
              <a:gd name="connsiteY2" fmla="*/ 62019 h 1498787"/>
              <a:gd name="connsiteX3" fmla="*/ 590843 w 1322363"/>
              <a:gd name="connsiteY3" fmla="*/ 76086 h 1498787"/>
              <a:gd name="connsiteX4" fmla="*/ 689317 w 1322363"/>
              <a:gd name="connsiteY4" fmla="*/ 90154 h 1498787"/>
              <a:gd name="connsiteX5" fmla="*/ 773723 w 1322363"/>
              <a:gd name="connsiteY5" fmla="*/ 118289 h 1498787"/>
              <a:gd name="connsiteX6" fmla="*/ 829994 w 1322363"/>
              <a:gd name="connsiteY6" fmla="*/ 132357 h 1498787"/>
              <a:gd name="connsiteX7" fmla="*/ 914400 w 1322363"/>
              <a:gd name="connsiteY7" fmla="*/ 160492 h 1498787"/>
              <a:gd name="connsiteX8" fmla="*/ 984739 w 1322363"/>
              <a:gd name="connsiteY8" fmla="*/ 202695 h 1498787"/>
              <a:gd name="connsiteX9" fmla="*/ 1041010 w 1322363"/>
              <a:gd name="connsiteY9" fmla="*/ 258966 h 1498787"/>
              <a:gd name="connsiteX10" fmla="*/ 1069145 w 1322363"/>
              <a:gd name="connsiteY10" fmla="*/ 287102 h 1498787"/>
              <a:gd name="connsiteX11" fmla="*/ 1111348 w 1322363"/>
              <a:gd name="connsiteY11" fmla="*/ 301169 h 1498787"/>
              <a:gd name="connsiteX12" fmla="*/ 1167619 w 1322363"/>
              <a:gd name="connsiteY12" fmla="*/ 371508 h 1498787"/>
              <a:gd name="connsiteX13" fmla="*/ 1223890 w 1322363"/>
              <a:gd name="connsiteY13" fmla="*/ 484049 h 1498787"/>
              <a:gd name="connsiteX14" fmla="*/ 1294228 w 1322363"/>
              <a:gd name="connsiteY14" fmla="*/ 695065 h 1498787"/>
              <a:gd name="connsiteX15" fmla="*/ 1308296 w 1322363"/>
              <a:gd name="connsiteY15" fmla="*/ 737268 h 1498787"/>
              <a:gd name="connsiteX16" fmla="*/ 1322363 w 1322363"/>
              <a:gd name="connsiteY16" fmla="*/ 779471 h 1498787"/>
              <a:gd name="connsiteX17" fmla="*/ 1308296 w 1322363"/>
              <a:gd name="connsiteY17" fmla="*/ 1243705 h 1498787"/>
              <a:gd name="connsiteX18" fmla="*/ 1294228 w 1322363"/>
              <a:gd name="connsiteY18" fmla="*/ 1285908 h 1498787"/>
              <a:gd name="connsiteX19" fmla="*/ 1237957 w 1322363"/>
              <a:gd name="connsiteY19" fmla="*/ 1356246 h 1498787"/>
              <a:gd name="connsiteX20" fmla="*/ 1209822 w 1322363"/>
              <a:gd name="connsiteY20" fmla="*/ 1440652 h 1498787"/>
              <a:gd name="connsiteX21" fmla="*/ 1195754 w 1322363"/>
              <a:gd name="connsiteY21" fmla="*/ 1496923 h 1498787"/>
              <a:gd name="connsiteX22" fmla="*/ 1181686 w 1322363"/>
              <a:gd name="connsiteY22" fmla="*/ 1496923 h 149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22363" h="1498787">
                <a:moveTo>
                  <a:pt x="0" y="19815"/>
                </a:moveTo>
                <a:cubicBezTo>
                  <a:pt x="179069" y="-10028"/>
                  <a:pt x="100655" y="-2948"/>
                  <a:pt x="407963" y="19815"/>
                </a:cubicBezTo>
                <a:cubicBezTo>
                  <a:pt x="435299" y="21840"/>
                  <a:pt x="534410" y="57276"/>
                  <a:pt x="548640" y="62019"/>
                </a:cubicBezTo>
                <a:cubicBezTo>
                  <a:pt x="562708" y="66708"/>
                  <a:pt x="576163" y="73989"/>
                  <a:pt x="590843" y="76086"/>
                </a:cubicBezTo>
                <a:lnTo>
                  <a:pt x="689317" y="90154"/>
                </a:lnTo>
                <a:cubicBezTo>
                  <a:pt x="717452" y="99532"/>
                  <a:pt x="744951" y="111096"/>
                  <a:pt x="773723" y="118289"/>
                </a:cubicBezTo>
                <a:cubicBezTo>
                  <a:pt x="792480" y="122978"/>
                  <a:pt x="811475" y="126801"/>
                  <a:pt x="829994" y="132357"/>
                </a:cubicBezTo>
                <a:cubicBezTo>
                  <a:pt x="858400" y="140879"/>
                  <a:pt x="914400" y="160492"/>
                  <a:pt x="914400" y="160492"/>
                </a:cubicBezTo>
                <a:cubicBezTo>
                  <a:pt x="1018360" y="264452"/>
                  <a:pt x="856905" y="111386"/>
                  <a:pt x="984739" y="202695"/>
                </a:cubicBezTo>
                <a:cubicBezTo>
                  <a:pt x="1006324" y="218113"/>
                  <a:pt x="1022253" y="240209"/>
                  <a:pt x="1041010" y="258966"/>
                </a:cubicBezTo>
                <a:cubicBezTo>
                  <a:pt x="1050388" y="268345"/>
                  <a:pt x="1056562" y="282908"/>
                  <a:pt x="1069145" y="287102"/>
                </a:cubicBezTo>
                <a:lnTo>
                  <a:pt x="1111348" y="301169"/>
                </a:lnTo>
                <a:cubicBezTo>
                  <a:pt x="1134731" y="324553"/>
                  <a:pt x="1153423" y="339568"/>
                  <a:pt x="1167619" y="371508"/>
                </a:cubicBezTo>
                <a:cubicBezTo>
                  <a:pt x="1219347" y="487894"/>
                  <a:pt x="1166108" y="426269"/>
                  <a:pt x="1223890" y="484049"/>
                </a:cubicBezTo>
                <a:lnTo>
                  <a:pt x="1294228" y="695065"/>
                </a:lnTo>
                <a:lnTo>
                  <a:pt x="1308296" y="737268"/>
                </a:lnTo>
                <a:lnTo>
                  <a:pt x="1322363" y="779471"/>
                </a:lnTo>
                <a:cubicBezTo>
                  <a:pt x="1317674" y="934216"/>
                  <a:pt x="1316884" y="1089128"/>
                  <a:pt x="1308296" y="1243705"/>
                </a:cubicBezTo>
                <a:cubicBezTo>
                  <a:pt x="1307473" y="1258511"/>
                  <a:pt x="1300860" y="1272645"/>
                  <a:pt x="1294228" y="1285908"/>
                </a:cubicBezTo>
                <a:cubicBezTo>
                  <a:pt x="1276481" y="1321403"/>
                  <a:pt x="1264128" y="1330076"/>
                  <a:pt x="1237957" y="1356246"/>
                </a:cubicBezTo>
                <a:cubicBezTo>
                  <a:pt x="1228579" y="1384381"/>
                  <a:pt x="1217015" y="1411880"/>
                  <a:pt x="1209822" y="1440652"/>
                </a:cubicBezTo>
                <a:cubicBezTo>
                  <a:pt x="1205133" y="1459409"/>
                  <a:pt x="1204401" y="1479630"/>
                  <a:pt x="1195754" y="1496923"/>
                </a:cubicBezTo>
                <a:cubicBezTo>
                  <a:pt x="1193657" y="1501117"/>
                  <a:pt x="1186375" y="1496923"/>
                  <a:pt x="1181686" y="1496923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6" name="Freeform 245"/>
          <p:cNvSpPr/>
          <p:nvPr/>
        </p:nvSpPr>
        <p:spPr>
          <a:xfrm>
            <a:off x="8975188" y="1491175"/>
            <a:ext cx="1589649" cy="1674056"/>
          </a:xfrm>
          <a:custGeom>
            <a:avLst/>
            <a:gdLst>
              <a:gd name="connsiteX0" fmla="*/ 0 w 1589649"/>
              <a:gd name="connsiteY0" fmla="*/ 365760 h 1674056"/>
              <a:gd name="connsiteX1" fmla="*/ 28135 w 1589649"/>
              <a:gd name="connsiteY1" fmla="*/ 295422 h 1674056"/>
              <a:gd name="connsiteX2" fmla="*/ 112541 w 1589649"/>
              <a:gd name="connsiteY2" fmla="*/ 267287 h 1674056"/>
              <a:gd name="connsiteX3" fmla="*/ 281354 w 1589649"/>
              <a:gd name="connsiteY3" fmla="*/ 239151 h 1674056"/>
              <a:gd name="connsiteX4" fmla="*/ 661181 w 1589649"/>
              <a:gd name="connsiteY4" fmla="*/ 253219 h 1674056"/>
              <a:gd name="connsiteX5" fmla="*/ 703384 w 1589649"/>
              <a:gd name="connsiteY5" fmla="*/ 267287 h 1674056"/>
              <a:gd name="connsiteX6" fmla="*/ 731520 w 1589649"/>
              <a:gd name="connsiteY6" fmla="*/ 295422 h 1674056"/>
              <a:gd name="connsiteX7" fmla="*/ 829994 w 1589649"/>
              <a:gd name="connsiteY7" fmla="*/ 379828 h 1674056"/>
              <a:gd name="connsiteX8" fmla="*/ 872197 w 1589649"/>
              <a:gd name="connsiteY8" fmla="*/ 422031 h 1674056"/>
              <a:gd name="connsiteX9" fmla="*/ 914400 w 1589649"/>
              <a:gd name="connsiteY9" fmla="*/ 506437 h 1674056"/>
              <a:gd name="connsiteX10" fmla="*/ 942535 w 1589649"/>
              <a:gd name="connsiteY10" fmla="*/ 534573 h 1674056"/>
              <a:gd name="connsiteX11" fmla="*/ 984738 w 1589649"/>
              <a:gd name="connsiteY11" fmla="*/ 548640 h 1674056"/>
              <a:gd name="connsiteX12" fmla="*/ 1153550 w 1589649"/>
              <a:gd name="connsiteY12" fmla="*/ 534573 h 1674056"/>
              <a:gd name="connsiteX13" fmla="*/ 1195754 w 1589649"/>
              <a:gd name="connsiteY13" fmla="*/ 450167 h 1674056"/>
              <a:gd name="connsiteX14" fmla="*/ 1223889 w 1589649"/>
              <a:gd name="connsiteY14" fmla="*/ 422031 h 1674056"/>
              <a:gd name="connsiteX15" fmla="*/ 1237957 w 1589649"/>
              <a:gd name="connsiteY15" fmla="*/ 239151 h 1674056"/>
              <a:gd name="connsiteX16" fmla="*/ 1280160 w 1589649"/>
              <a:gd name="connsiteY16" fmla="*/ 56271 h 1674056"/>
              <a:gd name="connsiteX17" fmla="*/ 1308295 w 1589649"/>
              <a:gd name="connsiteY17" fmla="*/ 14068 h 1674056"/>
              <a:gd name="connsiteX18" fmla="*/ 1350498 w 1589649"/>
              <a:gd name="connsiteY18" fmla="*/ 0 h 1674056"/>
              <a:gd name="connsiteX19" fmla="*/ 1533378 w 1589649"/>
              <a:gd name="connsiteY19" fmla="*/ 14068 h 1674056"/>
              <a:gd name="connsiteX20" fmla="*/ 1575581 w 1589649"/>
              <a:gd name="connsiteY20" fmla="*/ 28136 h 1674056"/>
              <a:gd name="connsiteX21" fmla="*/ 1589649 w 1589649"/>
              <a:gd name="connsiteY21" fmla="*/ 70339 h 1674056"/>
              <a:gd name="connsiteX22" fmla="*/ 1575581 w 1589649"/>
              <a:gd name="connsiteY22" fmla="*/ 182880 h 1674056"/>
              <a:gd name="connsiteX23" fmla="*/ 1519310 w 1589649"/>
              <a:gd name="connsiteY23" fmla="*/ 239151 h 1674056"/>
              <a:gd name="connsiteX24" fmla="*/ 1448972 w 1589649"/>
              <a:gd name="connsiteY24" fmla="*/ 281354 h 1674056"/>
              <a:gd name="connsiteX25" fmla="*/ 1406769 w 1589649"/>
              <a:gd name="connsiteY25" fmla="*/ 309490 h 1674056"/>
              <a:gd name="connsiteX26" fmla="*/ 1364566 w 1589649"/>
              <a:gd name="connsiteY26" fmla="*/ 323557 h 1674056"/>
              <a:gd name="connsiteX27" fmla="*/ 1294227 w 1589649"/>
              <a:gd name="connsiteY27" fmla="*/ 365760 h 1674056"/>
              <a:gd name="connsiteX28" fmla="*/ 1252024 w 1589649"/>
              <a:gd name="connsiteY28" fmla="*/ 436099 h 1674056"/>
              <a:gd name="connsiteX29" fmla="*/ 1237957 w 1589649"/>
              <a:gd name="connsiteY29" fmla="*/ 478302 h 1674056"/>
              <a:gd name="connsiteX30" fmla="*/ 1209821 w 1589649"/>
              <a:gd name="connsiteY30" fmla="*/ 520505 h 1674056"/>
              <a:gd name="connsiteX31" fmla="*/ 1181686 w 1589649"/>
              <a:gd name="connsiteY31" fmla="*/ 604911 h 1674056"/>
              <a:gd name="connsiteX32" fmla="*/ 1195754 w 1589649"/>
              <a:gd name="connsiteY32" fmla="*/ 759656 h 1674056"/>
              <a:gd name="connsiteX33" fmla="*/ 1223889 w 1589649"/>
              <a:gd name="connsiteY33" fmla="*/ 844062 h 1674056"/>
              <a:gd name="connsiteX34" fmla="*/ 1237957 w 1589649"/>
              <a:gd name="connsiteY34" fmla="*/ 900333 h 1674056"/>
              <a:gd name="connsiteX35" fmla="*/ 1195754 w 1589649"/>
              <a:gd name="connsiteY35" fmla="*/ 1294228 h 1674056"/>
              <a:gd name="connsiteX36" fmla="*/ 1181686 w 1589649"/>
              <a:gd name="connsiteY36" fmla="*/ 1336431 h 1674056"/>
              <a:gd name="connsiteX37" fmla="*/ 1167618 w 1589649"/>
              <a:gd name="connsiteY37" fmla="*/ 1378634 h 1674056"/>
              <a:gd name="connsiteX38" fmla="*/ 1139483 w 1589649"/>
              <a:gd name="connsiteY38" fmla="*/ 1406770 h 1674056"/>
              <a:gd name="connsiteX39" fmla="*/ 1097280 w 1589649"/>
              <a:gd name="connsiteY39" fmla="*/ 1491176 h 1674056"/>
              <a:gd name="connsiteX40" fmla="*/ 1041009 w 1589649"/>
              <a:gd name="connsiteY40" fmla="*/ 1547447 h 1674056"/>
              <a:gd name="connsiteX41" fmla="*/ 998806 w 1589649"/>
              <a:gd name="connsiteY41" fmla="*/ 1561514 h 1674056"/>
              <a:gd name="connsiteX42" fmla="*/ 928467 w 1589649"/>
              <a:gd name="connsiteY42" fmla="*/ 1617785 h 1674056"/>
              <a:gd name="connsiteX43" fmla="*/ 886264 w 1589649"/>
              <a:gd name="connsiteY43" fmla="*/ 1631853 h 1674056"/>
              <a:gd name="connsiteX44" fmla="*/ 844061 w 1589649"/>
              <a:gd name="connsiteY44" fmla="*/ 1659988 h 1674056"/>
              <a:gd name="connsiteX45" fmla="*/ 815926 w 1589649"/>
              <a:gd name="connsiteY45" fmla="*/ 1674056 h 167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589649" h="1674056">
                <a:moveTo>
                  <a:pt x="0" y="365760"/>
                </a:moveTo>
                <a:cubicBezTo>
                  <a:pt x="9378" y="342314"/>
                  <a:pt x="9131" y="312051"/>
                  <a:pt x="28135" y="295422"/>
                </a:cubicBezTo>
                <a:cubicBezTo>
                  <a:pt x="50454" y="275893"/>
                  <a:pt x="83460" y="273103"/>
                  <a:pt x="112541" y="267287"/>
                </a:cubicBezTo>
                <a:cubicBezTo>
                  <a:pt x="215394" y="246716"/>
                  <a:pt x="159210" y="256601"/>
                  <a:pt x="281354" y="239151"/>
                </a:cubicBezTo>
                <a:cubicBezTo>
                  <a:pt x="407963" y="243840"/>
                  <a:pt x="534766" y="244791"/>
                  <a:pt x="661181" y="253219"/>
                </a:cubicBezTo>
                <a:cubicBezTo>
                  <a:pt x="675977" y="254205"/>
                  <a:pt x="690668" y="259658"/>
                  <a:pt x="703384" y="267287"/>
                </a:cubicBezTo>
                <a:cubicBezTo>
                  <a:pt x="714757" y="274111"/>
                  <a:pt x="721163" y="287137"/>
                  <a:pt x="731520" y="295422"/>
                </a:cubicBezTo>
                <a:cubicBezTo>
                  <a:pt x="838637" y="381114"/>
                  <a:pt x="694550" y="244384"/>
                  <a:pt x="829994" y="379828"/>
                </a:cubicBezTo>
                <a:lnTo>
                  <a:pt x="872197" y="422031"/>
                </a:lnTo>
                <a:cubicBezTo>
                  <a:pt x="887056" y="466609"/>
                  <a:pt x="883232" y="467477"/>
                  <a:pt x="914400" y="506437"/>
                </a:cubicBezTo>
                <a:cubicBezTo>
                  <a:pt x="922685" y="516794"/>
                  <a:pt x="931162" y="527749"/>
                  <a:pt x="942535" y="534573"/>
                </a:cubicBezTo>
                <a:cubicBezTo>
                  <a:pt x="955250" y="542202"/>
                  <a:pt x="970670" y="543951"/>
                  <a:pt x="984738" y="548640"/>
                </a:cubicBezTo>
                <a:cubicBezTo>
                  <a:pt x="1041009" y="543951"/>
                  <a:pt x="1099257" y="550085"/>
                  <a:pt x="1153550" y="534573"/>
                </a:cubicBezTo>
                <a:cubicBezTo>
                  <a:pt x="1179311" y="527213"/>
                  <a:pt x="1185637" y="467029"/>
                  <a:pt x="1195754" y="450167"/>
                </a:cubicBezTo>
                <a:cubicBezTo>
                  <a:pt x="1202578" y="438794"/>
                  <a:pt x="1214511" y="431410"/>
                  <a:pt x="1223889" y="422031"/>
                </a:cubicBezTo>
                <a:cubicBezTo>
                  <a:pt x="1228578" y="361071"/>
                  <a:pt x="1231873" y="299988"/>
                  <a:pt x="1237957" y="239151"/>
                </a:cubicBezTo>
                <a:cubicBezTo>
                  <a:pt x="1242154" y="197181"/>
                  <a:pt x="1254118" y="95335"/>
                  <a:pt x="1280160" y="56271"/>
                </a:cubicBezTo>
                <a:cubicBezTo>
                  <a:pt x="1289538" y="42203"/>
                  <a:pt x="1295093" y="24630"/>
                  <a:pt x="1308295" y="14068"/>
                </a:cubicBezTo>
                <a:cubicBezTo>
                  <a:pt x="1319874" y="4805"/>
                  <a:pt x="1336430" y="4689"/>
                  <a:pt x="1350498" y="0"/>
                </a:cubicBezTo>
                <a:cubicBezTo>
                  <a:pt x="1411458" y="4689"/>
                  <a:pt x="1472710" y="6484"/>
                  <a:pt x="1533378" y="14068"/>
                </a:cubicBezTo>
                <a:cubicBezTo>
                  <a:pt x="1548092" y="15907"/>
                  <a:pt x="1565096" y="17651"/>
                  <a:pt x="1575581" y="28136"/>
                </a:cubicBezTo>
                <a:cubicBezTo>
                  <a:pt x="1586066" y="38621"/>
                  <a:pt x="1584960" y="56271"/>
                  <a:pt x="1589649" y="70339"/>
                </a:cubicBezTo>
                <a:cubicBezTo>
                  <a:pt x="1584960" y="107853"/>
                  <a:pt x="1590122" y="147983"/>
                  <a:pt x="1575581" y="182880"/>
                </a:cubicBezTo>
                <a:cubicBezTo>
                  <a:pt x="1565378" y="207366"/>
                  <a:pt x="1538067" y="220394"/>
                  <a:pt x="1519310" y="239151"/>
                </a:cubicBezTo>
                <a:cubicBezTo>
                  <a:pt x="1480688" y="277773"/>
                  <a:pt x="1503759" y="263092"/>
                  <a:pt x="1448972" y="281354"/>
                </a:cubicBezTo>
                <a:cubicBezTo>
                  <a:pt x="1434904" y="290733"/>
                  <a:pt x="1421891" y="301929"/>
                  <a:pt x="1406769" y="309490"/>
                </a:cubicBezTo>
                <a:cubicBezTo>
                  <a:pt x="1393506" y="316122"/>
                  <a:pt x="1377281" y="315928"/>
                  <a:pt x="1364566" y="323557"/>
                </a:cubicBezTo>
                <a:cubicBezTo>
                  <a:pt x="1268014" y="381488"/>
                  <a:pt x="1413779" y="325911"/>
                  <a:pt x="1294227" y="365760"/>
                </a:cubicBezTo>
                <a:cubicBezTo>
                  <a:pt x="1254378" y="485312"/>
                  <a:pt x="1309955" y="339547"/>
                  <a:pt x="1252024" y="436099"/>
                </a:cubicBezTo>
                <a:cubicBezTo>
                  <a:pt x="1244395" y="448814"/>
                  <a:pt x="1244589" y="465039"/>
                  <a:pt x="1237957" y="478302"/>
                </a:cubicBezTo>
                <a:cubicBezTo>
                  <a:pt x="1230396" y="493424"/>
                  <a:pt x="1219200" y="506437"/>
                  <a:pt x="1209821" y="520505"/>
                </a:cubicBezTo>
                <a:cubicBezTo>
                  <a:pt x="1200443" y="548640"/>
                  <a:pt x="1179001" y="575376"/>
                  <a:pt x="1181686" y="604911"/>
                </a:cubicBezTo>
                <a:cubicBezTo>
                  <a:pt x="1186375" y="656493"/>
                  <a:pt x="1186753" y="708650"/>
                  <a:pt x="1195754" y="759656"/>
                </a:cubicBezTo>
                <a:cubicBezTo>
                  <a:pt x="1200908" y="788862"/>
                  <a:pt x="1216696" y="815290"/>
                  <a:pt x="1223889" y="844062"/>
                </a:cubicBezTo>
                <a:lnTo>
                  <a:pt x="1237957" y="900333"/>
                </a:lnTo>
                <a:cubicBezTo>
                  <a:pt x="1222543" y="1239440"/>
                  <a:pt x="1256545" y="1111854"/>
                  <a:pt x="1195754" y="1294228"/>
                </a:cubicBezTo>
                <a:lnTo>
                  <a:pt x="1181686" y="1336431"/>
                </a:lnTo>
                <a:cubicBezTo>
                  <a:pt x="1176997" y="1350499"/>
                  <a:pt x="1178103" y="1368148"/>
                  <a:pt x="1167618" y="1378634"/>
                </a:cubicBezTo>
                <a:lnTo>
                  <a:pt x="1139483" y="1406770"/>
                </a:lnTo>
                <a:cubicBezTo>
                  <a:pt x="1125867" y="1447617"/>
                  <a:pt x="1127029" y="1456469"/>
                  <a:pt x="1097280" y="1491176"/>
                </a:cubicBezTo>
                <a:cubicBezTo>
                  <a:pt x="1080017" y="1511316"/>
                  <a:pt x="1066174" y="1539059"/>
                  <a:pt x="1041009" y="1547447"/>
                </a:cubicBezTo>
                <a:lnTo>
                  <a:pt x="998806" y="1561514"/>
                </a:lnTo>
                <a:cubicBezTo>
                  <a:pt x="972636" y="1587684"/>
                  <a:pt x="963960" y="1600038"/>
                  <a:pt x="928467" y="1617785"/>
                </a:cubicBezTo>
                <a:cubicBezTo>
                  <a:pt x="915204" y="1624417"/>
                  <a:pt x="899527" y="1625221"/>
                  <a:pt x="886264" y="1631853"/>
                </a:cubicBezTo>
                <a:cubicBezTo>
                  <a:pt x="871142" y="1639414"/>
                  <a:pt x="858559" y="1651289"/>
                  <a:pt x="844061" y="1659988"/>
                </a:cubicBezTo>
                <a:cubicBezTo>
                  <a:pt x="835070" y="1665383"/>
                  <a:pt x="825304" y="1669367"/>
                  <a:pt x="815926" y="1674056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425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Resources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0374" y="1208944"/>
            <a:ext cx="400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dirty="0" smtClean="0">
                <a:solidFill>
                  <a:schemeClr val="bg1">
                    <a:lumMod val="50000"/>
                  </a:schemeClr>
                </a:solidFill>
              </a:rPr>
              <a:t>Programming Packages</a:t>
            </a:r>
            <a:r>
              <a:rPr lang="en-IN" b="1" dirty="0" smtClean="0">
                <a:solidFill>
                  <a:schemeClr val="bg1">
                    <a:lumMod val="50000"/>
                  </a:schemeClr>
                </a:solidFill>
              </a:rPr>
              <a:t>- </a:t>
            </a:r>
            <a:r>
              <a:rPr lang="en-IN" sz="1200" b="1" dirty="0" smtClean="0">
                <a:solidFill>
                  <a:schemeClr val="bg1">
                    <a:lumMod val="50000"/>
                  </a:schemeClr>
                </a:solidFill>
              </a:rPr>
              <a:t>Open Source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374" y="1751271"/>
            <a:ext cx="1438476" cy="3810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7743" y="1751271"/>
            <a:ext cx="1514686" cy="3905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0566" y="2385054"/>
            <a:ext cx="1369039" cy="4455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6501" y="2190424"/>
            <a:ext cx="626222" cy="6944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0373" y="3605896"/>
            <a:ext cx="2354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dirty="0" smtClean="0">
                <a:solidFill>
                  <a:schemeClr val="bg1">
                    <a:lumMod val="50000"/>
                  </a:schemeClr>
                </a:solidFill>
              </a:rPr>
              <a:t>Models-</a:t>
            </a:r>
            <a:r>
              <a:rPr lang="en-IN" sz="1400" b="1" dirty="0" smtClean="0">
                <a:solidFill>
                  <a:schemeClr val="bg1">
                    <a:lumMod val="50000"/>
                  </a:schemeClr>
                </a:solidFill>
              </a:rPr>
              <a:t>Open Source</a:t>
            </a:r>
            <a:endParaRPr lang="en-IN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8572" y="3975278"/>
            <a:ext cx="1458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/>
              <a:t>Yolo</a:t>
            </a:r>
            <a:endParaRPr lang="en-IN" dirty="0" smtClean="0"/>
          </a:p>
          <a:p>
            <a:endParaRPr lang="en-IN" dirty="0"/>
          </a:p>
          <a:p>
            <a:r>
              <a:rPr lang="en-IN" dirty="0" smtClean="0"/>
              <a:t>Mask RCNN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61745" y="1208944"/>
            <a:ext cx="400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dirty="0" smtClean="0">
                <a:solidFill>
                  <a:schemeClr val="bg1">
                    <a:lumMod val="50000"/>
                  </a:schemeClr>
                </a:solidFill>
              </a:rPr>
              <a:t>Knowledge resources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4292" y="1687168"/>
            <a:ext cx="1836234" cy="499455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8588249" y="2408003"/>
            <a:ext cx="1834074" cy="417908"/>
            <a:chOff x="5253001" y="4257699"/>
            <a:chExt cx="1918644" cy="476316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253001" y="4257699"/>
              <a:ext cx="1200318" cy="47631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453319" y="4257699"/>
              <a:ext cx="718326" cy="475200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8513685" y="1728381"/>
            <a:ext cx="1358510" cy="529517"/>
            <a:chOff x="5142359" y="3164240"/>
            <a:chExt cx="1358510" cy="529517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142359" y="3164240"/>
              <a:ext cx="548772" cy="52951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691131" y="3295631"/>
              <a:ext cx="809738" cy="266737"/>
            </a:xfrm>
            <a:prstGeom prst="rect">
              <a:avLst/>
            </a:prstGeom>
          </p:spPr>
        </p:pic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45167" y="4523373"/>
            <a:ext cx="1615359" cy="11845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497127" y="4077100"/>
            <a:ext cx="400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u="sng" dirty="0" smtClean="0">
                <a:solidFill>
                  <a:schemeClr val="bg1">
                    <a:lumMod val="50000"/>
                  </a:schemeClr>
                </a:solidFill>
              </a:rPr>
              <a:t>Model Training Platform</a:t>
            </a:r>
            <a:endParaRPr lang="en-IN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23098" y="4782136"/>
            <a:ext cx="1257475" cy="485843"/>
          </a:xfrm>
          <a:prstGeom prst="rect">
            <a:avLst/>
          </a:prstGeom>
        </p:spPr>
      </p:pic>
      <p:sp>
        <p:nvSpPr>
          <p:cNvPr id="33" name="Flowchart: Process 32"/>
          <p:cNvSpPr/>
          <p:nvPr/>
        </p:nvSpPr>
        <p:spPr>
          <a:xfrm>
            <a:off x="525096" y="1578276"/>
            <a:ext cx="3785647" cy="806778"/>
          </a:xfrm>
          <a:prstGeom prst="flowChartProcess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Flowchart: Process 33"/>
          <p:cNvSpPr/>
          <p:nvPr/>
        </p:nvSpPr>
        <p:spPr>
          <a:xfrm>
            <a:off x="3979621" y="1837007"/>
            <a:ext cx="1013293" cy="276997"/>
          </a:xfrm>
          <a:prstGeom prst="flowChartProcess">
            <a:avLst/>
          </a:prstGeom>
          <a:solidFill>
            <a:srgbClr val="FFFFFF"/>
          </a:solidFill>
          <a:ln w="25400" cap="flat">
            <a:solidFill>
              <a:schemeClr val="bg1">
                <a:lumMod val="50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200" b="1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Foundation</a:t>
            </a:r>
            <a:endParaRPr kumimoji="0" lang="en-IN" sz="12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0901" y="2925068"/>
            <a:ext cx="1348447" cy="5503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02934" y="2242497"/>
            <a:ext cx="2000353" cy="79379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12404" y="3744445"/>
            <a:ext cx="1737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IN" dirty="0"/>
              <a:t>U-Net</a:t>
            </a:r>
          </a:p>
          <a:p>
            <a:endParaRPr lang="en-IN" dirty="0"/>
          </a:p>
          <a:p>
            <a:r>
              <a:rPr lang="en-IN" dirty="0"/>
              <a:t>Faster RCNN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88249" y="2952576"/>
            <a:ext cx="695422" cy="49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8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Damage Detection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61" name="Picture 60" descr="C:\Users\Devina.Nikam\Downloads\9182c697bc2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t="932" r="-408" b="-932"/>
          <a:stretch/>
        </p:blipFill>
        <p:spPr bwMode="auto">
          <a:xfrm>
            <a:off x="3041676" y="1818427"/>
            <a:ext cx="6145441" cy="39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Picture 61"/>
          <p:cNvPicPr/>
          <p:nvPr/>
        </p:nvPicPr>
        <p:blipFill rotWithShape="1">
          <a:blip r:embed="rId6"/>
          <a:srcRect l="7277"/>
          <a:stretch/>
        </p:blipFill>
        <p:spPr>
          <a:xfrm>
            <a:off x="5837382" y="2520102"/>
            <a:ext cx="6354618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-0.20859 -0.1398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30" y="-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222663" y="2631421"/>
            <a:ext cx="3333168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5400" kern="0" dirty="0" smtClean="0">
                <a:solidFill>
                  <a:schemeClr val="tx1"/>
                </a:solidFill>
              </a:rPr>
              <a:t>Questions?</a:t>
            </a:r>
            <a:endParaRPr lang="en-US" altLang="en-US" sz="5400" kern="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5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sz="2800" dirty="0"/>
              <a:t>Parts Detection</a:t>
            </a:r>
          </a:p>
        </p:txBody>
      </p:sp>
      <p:pic>
        <p:nvPicPr>
          <p:cNvPr id="9" name="p1.png" descr="p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4018" y="887807"/>
            <a:ext cx="7036778" cy="401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6.png" descr="p6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092559" y="2520251"/>
            <a:ext cx="7036778" cy="40188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682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Damage Detection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9" name="d5.png" descr="d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4879" y="1146408"/>
            <a:ext cx="6368762" cy="36372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d3.png" descr="d3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091941" y="2611661"/>
            <a:ext cx="6986295" cy="398996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8551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2800" kern="0" dirty="0" smtClean="0">
                <a:solidFill>
                  <a:schemeClr val="tx1"/>
                </a:solidFill>
              </a:rPr>
              <a:t>Model output – 360 degree view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9" name="d5.png" descr="d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06252" y="3959690"/>
            <a:ext cx="4816904" cy="275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d6.png" descr="d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55748" y="3797754"/>
            <a:ext cx="3770677" cy="21534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d1.png" descr="d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189755" y="1430841"/>
            <a:ext cx="4663013" cy="26631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d4.png" descr="d4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47865" y="1476693"/>
            <a:ext cx="4267356" cy="24371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92364"/>
            <a:ext cx="501676" cy="6950364"/>
          </a:xfrm>
          <a:prstGeom prst="rect">
            <a:avLst/>
          </a:prstGeom>
        </p:spPr>
      </p:pic>
      <p:pic>
        <p:nvPicPr>
          <p:cNvPr id="11" name="d7.png" descr="d7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276076" y="1690441"/>
            <a:ext cx="4310699" cy="2269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d3.png" descr="d3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7207969" y="3797754"/>
            <a:ext cx="4954150" cy="282938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8167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4655"/>
            <a:ext cx="501676" cy="6922655"/>
          </a:xfrm>
          <a:prstGeom prst="rect">
            <a:avLst/>
          </a:prstGeom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sz="2800" dirty="0"/>
              <a:t>Model Pipeline</a:t>
            </a:r>
            <a:endParaRPr lang="en-IN" sz="3600" dirty="0"/>
          </a:p>
        </p:txBody>
      </p:sp>
      <p:sp>
        <p:nvSpPr>
          <p:cNvPr id="61" name="Line"/>
          <p:cNvSpPr/>
          <p:nvPr/>
        </p:nvSpPr>
        <p:spPr>
          <a:xfrm>
            <a:off x="6232986" y="5565701"/>
            <a:ext cx="566780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sz="1200" b="1">
              <a:solidFill>
                <a:srgbClr val="C00000"/>
              </a:solidFill>
            </a:endParaRPr>
          </a:p>
        </p:txBody>
      </p:sp>
      <p:sp>
        <p:nvSpPr>
          <p:cNvPr id="62" name="Input Image"/>
          <p:cNvSpPr txBox="1"/>
          <p:nvPr/>
        </p:nvSpPr>
        <p:spPr>
          <a:xfrm>
            <a:off x="305436" y="3742934"/>
            <a:ext cx="1505565" cy="461661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/>
            <a:r>
              <a:rPr sz="1200" b="1" dirty="0">
                <a:solidFill>
                  <a:srgbClr val="C00000"/>
                </a:solidFill>
              </a:rPr>
              <a:t>Input Images of a claim</a:t>
            </a:r>
          </a:p>
        </p:txBody>
      </p:sp>
      <p:sp>
        <p:nvSpPr>
          <p:cNvPr id="63" name="Line"/>
          <p:cNvSpPr/>
          <p:nvPr/>
        </p:nvSpPr>
        <p:spPr>
          <a:xfrm flipV="1">
            <a:off x="2099109" y="1965027"/>
            <a:ext cx="610236" cy="916718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sz="1200" b="1">
              <a:solidFill>
                <a:srgbClr val="C00000"/>
              </a:solidFill>
            </a:endParaRPr>
          </a:p>
        </p:txBody>
      </p:sp>
      <p:sp>
        <p:nvSpPr>
          <p:cNvPr id="64" name="Line"/>
          <p:cNvSpPr/>
          <p:nvPr/>
        </p:nvSpPr>
        <p:spPr>
          <a:xfrm>
            <a:off x="2093887" y="2881745"/>
            <a:ext cx="577958" cy="927145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sz="1200" b="1">
              <a:solidFill>
                <a:srgbClr val="C00000"/>
              </a:solidFill>
            </a:endParaRPr>
          </a:p>
        </p:txBody>
      </p:sp>
      <p:sp>
        <p:nvSpPr>
          <p:cNvPr id="65" name="Yes"/>
          <p:cNvSpPr txBox="1"/>
          <p:nvPr/>
        </p:nvSpPr>
        <p:spPr>
          <a:xfrm>
            <a:off x="6244608" y="5288211"/>
            <a:ext cx="364839" cy="27699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200"/>
            </a:lvl1pPr>
          </a:lstStyle>
          <a:p>
            <a:r>
              <a:rPr b="1" dirty="0">
                <a:solidFill>
                  <a:srgbClr val="C00000"/>
                </a:solidFill>
              </a:rPr>
              <a:t>Yes</a:t>
            </a:r>
          </a:p>
        </p:txBody>
      </p:sp>
      <p:sp>
        <p:nvSpPr>
          <p:cNvPr id="66" name="Line"/>
          <p:cNvSpPr/>
          <p:nvPr/>
        </p:nvSpPr>
        <p:spPr>
          <a:xfrm>
            <a:off x="3431779" y="5578401"/>
            <a:ext cx="298958" cy="1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sz="1200" b="1">
              <a:solidFill>
                <a:srgbClr val="C00000"/>
              </a:solidFill>
            </a:endParaRPr>
          </a:p>
        </p:txBody>
      </p:sp>
      <p:sp>
        <p:nvSpPr>
          <p:cNvPr id="67" name="Output"/>
          <p:cNvSpPr txBox="1"/>
          <p:nvPr/>
        </p:nvSpPr>
        <p:spPr>
          <a:xfrm>
            <a:off x="9541124" y="2192042"/>
            <a:ext cx="1002835" cy="27699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rPr sz="1200" b="1" dirty="0">
                <a:solidFill>
                  <a:srgbClr val="C00000"/>
                </a:solidFill>
              </a:rPr>
              <a:t>Final Output</a:t>
            </a:r>
          </a:p>
        </p:txBody>
      </p:sp>
      <p:sp>
        <p:nvSpPr>
          <p:cNvPr id="68" name="Front View?"/>
          <p:cNvSpPr/>
          <p:nvPr/>
        </p:nvSpPr>
        <p:spPr>
          <a:xfrm>
            <a:off x="5388673" y="5195667"/>
            <a:ext cx="833456" cy="7654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bg1">
                <a:lumMod val="50000"/>
              </a:schemeClr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>
              <a:defRPr sz="1000"/>
            </a:lvl1pPr>
          </a:lstStyle>
          <a:p>
            <a:pPr algn="ctr"/>
            <a:r>
              <a:rPr sz="1200" b="1" dirty="0">
                <a:solidFill>
                  <a:srgbClr val="C00000"/>
                </a:solidFill>
              </a:rPr>
              <a:t>Front View?</a:t>
            </a:r>
          </a:p>
        </p:txBody>
      </p:sp>
      <p:sp>
        <p:nvSpPr>
          <p:cNvPr id="69" name="Rule based View Identifier"/>
          <p:cNvSpPr/>
          <p:nvPr/>
        </p:nvSpPr>
        <p:spPr>
          <a:xfrm>
            <a:off x="3712318" y="5136372"/>
            <a:ext cx="1166020" cy="858660"/>
          </a:xfrm>
          <a:prstGeom prst="rect">
            <a:avLst/>
          </a:prstGeom>
          <a:solidFill>
            <a:srgbClr val="A7A7A7"/>
          </a:solidFill>
          <a:ln w="25400">
            <a:solidFill>
              <a:schemeClr val="bg1">
                <a:lumMod val="50000"/>
              </a:schemeClr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1000"/>
            </a:lvl1pPr>
          </a:lstStyle>
          <a:p>
            <a:r>
              <a:rPr sz="1200" b="1" dirty="0" smtClean="0">
                <a:solidFill>
                  <a:srgbClr val="C00000"/>
                </a:solidFill>
              </a:rPr>
              <a:t>View </a:t>
            </a:r>
            <a:r>
              <a:rPr sz="1200" b="1" dirty="0">
                <a:solidFill>
                  <a:srgbClr val="C00000"/>
                </a:solidFill>
              </a:rPr>
              <a:t>Identifier</a:t>
            </a:r>
          </a:p>
        </p:txBody>
      </p:sp>
      <p:sp>
        <p:nvSpPr>
          <p:cNvPr id="70" name="Line"/>
          <p:cNvSpPr/>
          <p:nvPr/>
        </p:nvSpPr>
        <p:spPr>
          <a:xfrm flipV="1">
            <a:off x="3439914" y="4709755"/>
            <a:ext cx="7452" cy="877407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sz="1200" b="1">
              <a:solidFill>
                <a:srgbClr val="C00000"/>
              </a:solidFill>
            </a:endParaRPr>
          </a:p>
        </p:txBody>
      </p:sp>
      <p:sp>
        <p:nvSpPr>
          <p:cNvPr id="71" name="Line"/>
          <p:cNvSpPr/>
          <p:nvPr/>
        </p:nvSpPr>
        <p:spPr>
          <a:xfrm>
            <a:off x="4869359" y="5565701"/>
            <a:ext cx="508456" cy="1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sz="1200" b="1">
              <a:solidFill>
                <a:srgbClr val="C00000"/>
              </a:solidFill>
            </a:endParaRPr>
          </a:p>
        </p:txBody>
      </p:sp>
      <p:pic>
        <p:nvPicPr>
          <p:cNvPr id="72" name="d5.png" descr="d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70677" y="1248981"/>
            <a:ext cx="2151193" cy="1228577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miter lim="400000"/>
          </a:ln>
        </p:spPr>
      </p:pic>
      <p:sp>
        <p:nvSpPr>
          <p:cNvPr id="73" name="Damage Detection Model"/>
          <p:cNvSpPr txBox="1"/>
          <p:nvPr/>
        </p:nvSpPr>
        <p:spPr>
          <a:xfrm>
            <a:off x="2767736" y="2481614"/>
            <a:ext cx="2155613" cy="27699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300"/>
            </a:lvl1pPr>
          </a:lstStyle>
          <a:p>
            <a:r>
              <a:rPr sz="1200" b="1" dirty="0">
                <a:solidFill>
                  <a:srgbClr val="C00000"/>
                </a:solidFill>
              </a:rPr>
              <a:t>Damage Detection Model</a:t>
            </a:r>
          </a:p>
        </p:txBody>
      </p:sp>
      <p:pic>
        <p:nvPicPr>
          <p:cNvPr id="74" name="p1.png" descr="p1.png"/>
          <p:cNvPicPr>
            <a:picLocks noChangeAspect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>
          <a:xfrm>
            <a:off x="2770677" y="3091559"/>
            <a:ext cx="2317969" cy="132382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miter lim="400000"/>
          </a:ln>
        </p:spPr>
      </p:pic>
      <p:sp>
        <p:nvSpPr>
          <p:cNvPr id="75" name="Part Detection Model"/>
          <p:cNvSpPr txBox="1"/>
          <p:nvPr/>
        </p:nvSpPr>
        <p:spPr>
          <a:xfrm>
            <a:off x="2783377" y="4432757"/>
            <a:ext cx="2148748" cy="27699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300"/>
            </a:lvl1pPr>
          </a:lstStyle>
          <a:p>
            <a:r>
              <a:rPr sz="1200" b="1" dirty="0">
                <a:solidFill>
                  <a:srgbClr val="C00000"/>
                </a:solidFill>
              </a:rPr>
              <a:t>Part Detection Model</a:t>
            </a:r>
          </a:p>
        </p:txBody>
      </p:sp>
      <p:pic>
        <p:nvPicPr>
          <p:cNvPr id="76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799766" y="5195667"/>
            <a:ext cx="1560255" cy="622298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miter lim="400000"/>
          </a:ln>
        </p:spPr>
      </p:pic>
      <p:sp>
        <p:nvSpPr>
          <p:cNvPr id="77" name="License Plate Extraction"/>
          <p:cNvSpPr txBox="1"/>
          <p:nvPr/>
        </p:nvSpPr>
        <p:spPr>
          <a:xfrm>
            <a:off x="6717687" y="5829652"/>
            <a:ext cx="2148701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300"/>
            </a:lvl1pPr>
          </a:lstStyle>
          <a:p>
            <a:r>
              <a:rPr sz="1200" b="1" dirty="0">
                <a:solidFill>
                  <a:srgbClr val="C00000"/>
                </a:solidFill>
              </a:rPr>
              <a:t>License Plate Extraction</a:t>
            </a:r>
          </a:p>
        </p:txBody>
      </p:sp>
      <p:sp>
        <p:nvSpPr>
          <p:cNvPr id="78" name="Line"/>
          <p:cNvSpPr/>
          <p:nvPr/>
        </p:nvSpPr>
        <p:spPr>
          <a:xfrm flipH="1" flipV="1">
            <a:off x="8360020" y="5587161"/>
            <a:ext cx="620206" cy="1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 sz="1200" b="1">
              <a:solidFill>
                <a:srgbClr val="C00000"/>
              </a:solidFill>
            </a:endParaRPr>
          </a:p>
        </p:txBody>
      </p:sp>
      <p:pic>
        <p:nvPicPr>
          <p:cNvPr id="79" name="pd4.png" descr="pd4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9516259" y="2637311"/>
            <a:ext cx="2521112" cy="1439842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miter lim="400000"/>
          </a:ln>
        </p:spPr>
      </p:pic>
      <p:sp>
        <p:nvSpPr>
          <p:cNvPr id="80" name="Output"/>
          <p:cNvSpPr txBox="1"/>
          <p:nvPr/>
        </p:nvSpPr>
        <p:spPr>
          <a:xfrm>
            <a:off x="9730022" y="4072963"/>
            <a:ext cx="2129863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i="1"/>
            </a:pPr>
            <a:r>
              <a:rPr sz="1200" b="1">
                <a:solidFill>
                  <a:srgbClr val="C00000"/>
                </a:solidFill>
              </a:rPr>
              <a:t>Final Output : </a:t>
            </a:r>
          </a:p>
          <a:p>
            <a:pPr>
              <a:defRPr i="1"/>
            </a:pPr>
            <a:r>
              <a:rPr sz="1200" b="1">
                <a:solidFill>
                  <a:srgbClr val="C00000"/>
                </a:solidFill>
              </a:rPr>
              <a:t>Part + Damage + Damage Severity + License Plate Number</a:t>
            </a:r>
          </a:p>
        </p:txBody>
      </p:sp>
      <p:sp>
        <p:nvSpPr>
          <p:cNvPr id="81" name="Rectangle"/>
          <p:cNvSpPr/>
          <p:nvPr/>
        </p:nvSpPr>
        <p:spPr>
          <a:xfrm>
            <a:off x="2160441" y="1011217"/>
            <a:ext cx="7072932" cy="5358508"/>
          </a:xfrm>
          <a:prstGeom prst="rect">
            <a:avLst/>
          </a:prstGeom>
          <a:ln w="50800">
            <a:solidFill>
              <a:srgbClr val="141C29"/>
            </a:solidFill>
            <a:prstDash val="sysDot"/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 sz="1200" b="1">
              <a:solidFill>
                <a:srgbClr val="C00000"/>
              </a:solidFill>
            </a:endParaRPr>
          </a:p>
        </p:txBody>
      </p:sp>
      <p:pic>
        <p:nvPicPr>
          <p:cNvPr id="82" name="aug_orig.png" descr="aug_orig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3622" y="2233074"/>
            <a:ext cx="2035487" cy="1178133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83" name="Elbow Connector 82"/>
          <p:cNvCxnSpPr>
            <a:stCxn id="72" idx="3"/>
          </p:cNvCxnSpPr>
          <p:nvPr/>
        </p:nvCxnSpPr>
        <p:spPr>
          <a:xfrm>
            <a:off x="4921870" y="1863270"/>
            <a:ext cx="3041149" cy="1650895"/>
          </a:xfrm>
          <a:prstGeom prst="bentConnector3">
            <a:avLst>
              <a:gd name="adj1" fmla="val 51769"/>
            </a:avLst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7590968" y="3491920"/>
            <a:ext cx="1950156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84"/>
          <p:cNvCxnSpPr/>
          <p:nvPr/>
        </p:nvCxnSpPr>
        <p:spPr>
          <a:xfrm flipV="1">
            <a:off x="5088646" y="3532094"/>
            <a:ext cx="2820358" cy="239306"/>
          </a:xfrm>
          <a:prstGeom prst="bentConnector3">
            <a:avLst>
              <a:gd name="adj1" fmla="val 50000"/>
            </a:avLst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lative overlap &gt;= thresh"/>
          <p:cNvSpPr/>
          <p:nvPr/>
        </p:nvSpPr>
        <p:spPr>
          <a:xfrm>
            <a:off x="7590968" y="3018623"/>
            <a:ext cx="1389258" cy="10159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chemeClr val="bg1">
                <a:lumMod val="50000"/>
              </a:schemeClr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>
              <a:defRPr sz="1000"/>
            </a:lvl1pPr>
          </a:lstStyle>
          <a:p>
            <a:pPr algn="ctr"/>
            <a:r>
              <a:rPr sz="1050" b="1" dirty="0">
                <a:solidFill>
                  <a:srgbClr val="C00000"/>
                </a:solidFill>
              </a:rPr>
              <a:t>Relative overlap &gt;= thresh</a:t>
            </a:r>
          </a:p>
        </p:txBody>
      </p:sp>
      <p:cxnSp>
        <p:nvCxnSpPr>
          <p:cNvPr id="87" name="Straight Arrow Connector 86"/>
          <p:cNvCxnSpPr>
            <a:stCxn id="78" idx="0"/>
          </p:cNvCxnSpPr>
          <p:nvPr/>
        </p:nvCxnSpPr>
        <p:spPr>
          <a:xfrm flipV="1">
            <a:off x="8980226" y="3532094"/>
            <a:ext cx="1" cy="205506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82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4655"/>
            <a:ext cx="501676" cy="6922655"/>
          </a:xfrm>
          <a:prstGeom prst="rect">
            <a:avLst/>
          </a:prstGeom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1676" y="363173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IN" sz="2800" dirty="0"/>
              <a:t>Example of Model’s Limitation</a:t>
            </a:r>
            <a:endParaRPr lang="en-US" altLang="en-US" sz="2800" kern="0" dirty="0">
              <a:solidFill>
                <a:schemeClr val="tx1"/>
              </a:solidFill>
            </a:endParaRPr>
          </a:p>
        </p:txBody>
      </p:sp>
      <p:pic>
        <p:nvPicPr>
          <p:cNvPr id="8" name="pd6.png" descr="pd6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6611" y="928166"/>
            <a:ext cx="6490791" cy="370698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7.png" descr="p7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010048" y="2450971"/>
            <a:ext cx="6995401" cy="399077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Rectangle 9"/>
          <p:cNvSpPr/>
          <p:nvPr/>
        </p:nvSpPr>
        <p:spPr>
          <a:xfrm>
            <a:off x="10017457" y="2879922"/>
            <a:ext cx="1214650" cy="968991"/>
          </a:xfrm>
          <a:prstGeom prst="rect">
            <a:avLst/>
          </a:prstGeom>
          <a:noFill/>
          <a:ln w="57150" cap="flat">
            <a:solidFill>
              <a:schemeClr val="bg1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7229" y="3325695"/>
            <a:ext cx="3466532" cy="523218"/>
          </a:xfrm>
          <a:prstGeom prst="rect">
            <a:avLst/>
          </a:prstGeom>
          <a:noFill/>
          <a:ln w="12700" cap="flat">
            <a:solidFill>
              <a:schemeClr val="bg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400" b="1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sym typeface="Arial"/>
              </a:rPr>
              <a:t>Var</a:t>
            </a:r>
            <a:r>
              <a:rPr lang="en-IN" sz="1400" b="1" dirty="0" smtClean="0">
                <a:solidFill>
                  <a:schemeClr val="bg1"/>
                </a:solidFill>
              </a:rPr>
              <a:t>y few cars have dicky with door handle. Model is interpreting it as dent</a:t>
            </a:r>
            <a:endParaRPr kumimoji="0" lang="en-IN" sz="1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0561" y="2292824"/>
            <a:ext cx="1310185" cy="900752"/>
          </a:xfrm>
          <a:prstGeom prst="rect">
            <a:avLst/>
          </a:prstGeom>
          <a:noFill/>
          <a:ln w="38100" cap="flat">
            <a:solidFill>
              <a:schemeClr val="bg1"/>
            </a:solidFill>
            <a:prstDash val="sys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70807" y="1980287"/>
            <a:ext cx="3466532" cy="523218"/>
          </a:xfrm>
          <a:prstGeom prst="rect">
            <a:avLst/>
          </a:prstGeom>
          <a:noFill/>
          <a:ln w="12700" cap="flat">
            <a:solidFill>
              <a:schemeClr val="bg1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N" sz="1400" b="1" dirty="0" smtClean="0">
                <a:solidFill>
                  <a:schemeClr val="bg1">
                    <a:lumMod val="50000"/>
                  </a:schemeClr>
                </a:solidFill>
              </a:rPr>
              <a:t>Model can see it is not quarter panel but doesn’t know what else it could be.</a:t>
            </a:r>
            <a:endParaRPr kumimoji="0" lang="en-IN" sz="1400" b="1" i="0" u="none" strike="noStrike" cap="none" spc="0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759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654" y="207819"/>
            <a:ext cx="1085347" cy="109334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</p:pic>
      <p:sp>
        <p:nvSpPr>
          <p:cNvPr id="6" name="Footer Placeholder 4"/>
          <p:cNvSpPr txBox="1">
            <a:spLocks/>
          </p:cNvSpPr>
          <p:nvPr/>
        </p:nvSpPr>
        <p:spPr>
          <a:xfrm>
            <a:off x="9820527" y="6492875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23635" y="754492"/>
            <a:ext cx="233818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6000" kern="0" dirty="0" smtClean="0">
                <a:solidFill>
                  <a:schemeClr val="tx1"/>
                </a:solidFill>
              </a:rPr>
              <a:t>Poll 1</a:t>
            </a:r>
            <a:endParaRPr lang="en-US" altLang="en-US" sz="6000" kern="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23635" y="1935298"/>
            <a:ext cx="645401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kern="0" dirty="0" smtClean="0"/>
              <a:t>Which one of the following is an example of an unstructured data?</a:t>
            </a:r>
          </a:p>
          <a:p>
            <a:pPr marL="342900" indent="-342900">
              <a:buAutoNum type="alphaUcParenR"/>
            </a:pPr>
            <a:r>
              <a:rPr lang="en-US" altLang="en-US" kern="0" dirty="0" smtClean="0"/>
              <a:t>Excel table</a:t>
            </a:r>
          </a:p>
          <a:p>
            <a:pPr marL="342900" indent="-342900">
              <a:buAutoNum type="alphaUcParenR"/>
            </a:pPr>
            <a:r>
              <a:rPr lang="en-US" altLang="en-US" kern="0" dirty="0" smtClean="0"/>
              <a:t>SQL database</a:t>
            </a:r>
          </a:p>
          <a:p>
            <a:pPr marL="342900" indent="-342900">
              <a:buAutoNum type="alphaUcParenR"/>
            </a:pPr>
            <a:r>
              <a:rPr lang="en-US" altLang="en-US" kern="0" dirty="0" smtClean="0"/>
              <a:t>Image</a:t>
            </a:r>
          </a:p>
          <a:p>
            <a:pPr marL="342900" indent="-342900">
              <a:buAutoNum type="alphaUcParenR"/>
            </a:pPr>
            <a:r>
              <a:rPr lang="en-US" altLang="en-US" kern="0" dirty="0" smtClean="0"/>
              <a:t>Likert scale output</a:t>
            </a:r>
            <a:endParaRPr lang="en-US" altLang="en-US" kern="0" dirty="0"/>
          </a:p>
        </p:txBody>
      </p:sp>
    </p:spTree>
    <p:extLst>
      <p:ext uri="{BB962C8B-B14F-4D97-AF65-F5344CB8AC3E}">
        <p14:creationId xmlns:p14="http://schemas.microsoft.com/office/powerpoint/2010/main" val="32715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AI theme" id="{1BB2DF3E-84B9-48FE-A4BF-B625A2E372E9}" vid="{CF5E1787-905A-4FCB-83FC-CA1E9F074EC8}"/>
    </a:ext>
  </a:extLst>
</a:theme>
</file>

<file path=ppt/theme/theme2.xml><?xml version="1.0" encoding="utf-8"?>
<a:theme xmlns:a="http://schemas.openxmlformats.org/drawingml/2006/main" name="1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1378</TotalTime>
  <Words>1415</Words>
  <Application>Microsoft Office PowerPoint</Application>
  <PresentationFormat>Widescreen</PresentationFormat>
  <Paragraphs>721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5" baseType="lpstr">
      <vt:lpstr>Arial</vt:lpstr>
      <vt:lpstr>Bahamas</vt:lpstr>
      <vt:lpstr>Calibri</vt:lpstr>
      <vt:lpstr>Calibri Light</vt:lpstr>
      <vt:lpstr>Century Schoolbook</vt:lpstr>
      <vt:lpstr>Courier New</vt:lpstr>
      <vt:lpstr>Ebrima</vt:lpstr>
      <vt:lpstr>Garamond</vt:lpstr>
      <vt:lpstr>Playfair Display</vt:lpstr>
      <vt:lpstr>Segoe UI</vt:lpstr>
      <vt:lpstr>Segoe UI Light</vt:lpstr>
      <vt:lpstr>Times New Roman</vt:lpstr>
      <vt:lpstr>Verdana</vt:lpstr>
      <vt:lpstr>Office Theme</vt:lpstr>
      <vt:lpstr>1_LifeConvBirm02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Devina Nikam</dc:creator>
  <cp:lastModifiedBy>Varun Jain</cp:lastModifiedBy>
  <cp:revision>76</cp:revision>
  <dcterms:created xsi:type="dcterms:W3CDTF">2021-10-27T08:27:42Z</dcterms:created>
  <dcterms:modified xsi:type="dcterms:W3CDTF">2021-10-29T08:16:25Z</dcterms:modified>
</cp:coreProperties>
</file>