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5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4"/>
    <p:sldMasterId id="2147483781" r:id="rId5"/>
    <p:sldMasterId id="2147483795" r:id="rId6"/>
    <p:sldMasterId id="2147483803" r:id="rId7"/>
    <p:sldMasterId id="2147483821" r:id="rId8"/>
    <p:sldMasterId id="2147483834" r:id="rId9"/>
    <p:sldMasterId id="2147483865" r:id="rId10"/>
  </p:sldMasterIdLst>
  <p:notesMasterIdLst>
    <p:notesMasterId r:id="rId39"/>
  </p:notesMasterIdLst>
  <p:sldIdLst>
    <p:sldId id="2076137524" r:id="rId11"/>
    <p:sldId id="2076137460" r:id="rId12"/>
    <p:sldId id="2076137520" r:id="rId13"/>
    <p:sldId id="11089297" r:id="rId14"/>
    <p:sldId id="283" r:id="rId15"/>
    <p:sldId id="284" r:id="rId16"/>
    <p:sldId id="274" r:id="rId17"/>
    <p:sldId id="288" r:id="rId18"/>
    <p:sldId id="289" r:id="rId19"/>
    <p:sldId id="292" r:id="rId20"/>
    <p:sldId id="2076137476" r:id="rId21"/>
    <p:sldId id="2076137485" r:id="rId22"/>
    <p:sldId id="8818" r:id="rId23"/>
    <p:sldId id="2076137480" r:id="rId24"/>
    <p:sldId id="11089330" r:id="rId25"/>
    <p:sldId id="2076137482" r:id="rId26"/>
    <p:sldId id="2076137492" r:id="rId27"/>
    <p:sldId id="2076137491" r:id="rId28"/>
    <p:sldId id="2076137493" r:id="rId29"/>
    <p:sldId id="2076137494" r:id="rId30"/>
    <p:sldId id="2076137495" r:id="rId31"/>
    <p:sldId id="2076137478" r:id="rId32"/>
    <p:sldId id="2076137479" r:id="rId33"/>
    <p:sldId id="2076137487" r:id="rId34"/>
    <p:sldId id="2076137488" r:id="rId35"/>
    <p:sldId id="2076137490" r:id="rId36"/>
    <p:sldId id="3709" r:id="rId37"/>
    <p:sldId id="2076137496" r:id="rId3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F8F"/>
    <a:srgbClr val="FFCC4C"/>
    <a:srgbClr val="012036"/>
    <a:srgbClr val="FFFFCC"/>
    <a:srgbClr val="8C89FF"/>
    <a:srgbClr val="C97107"/>
    <a:srgbClr val="F7931F"/>
    <a:srgbClr val="A14C45"/>
    <a:srgbClr val="4CC1EF"/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85777" autoAdjust="0"/>
  </p:normalViewPr>
  <p:slideViewPr>
    <p:cSldViewPr snapToGrid="0">
      <p:cViewPr varScale="1">
        <p:scale>
          <a:sx n="125" d="100"/>
          <a:sy n="125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81E1C-C525-C648-8B66-62F7EB545A99}" type="doc">
      <dgm:prSet loTypeId="urn:microsoft.com/office/officeart/2005/8/layout/venn1" loCatId="relationship" qsTypeId="urn:microsoft.com/office/officeart/2005/8/quickstyle/simple4" qsCatId="simple" csTypeId="urn:microsoft.com/office/officeart/2005/8/colors/colorful3" csCatId="colorful" phldr="1"/>
      <dgm:spPr/>
    </dgm:pt>
    <dgm:pt modelId="{E8C52D3F-56AD-6C44-BECF-D4C6C34118F8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Business (Future)</a:t>
          </a:r>
        </a:p>
      </dgm:t>
    </dgm:pt>
    <dgm:pt modelId="{FB560491-E49D-804E-B58A-20B23B7425BD}" type="parTrans" cxnId="{CDCA64A5-2481-7D48-9D56-6D8BD911E9CA}">
      <dgm:prSet/>
      <dgm:spPr/>
      <dgm:t>
        <a:bodyPr/>
        <a:lstStyle/>
        <a:p>
          <a:endParaRPr lang="en-GB"/>
        </a:p>
      </dgm:t>
    </dgm:pt>
    <dgm:pt modelId="{DFE92F9E-B74F-574C-9077-AD1FD8585032}" type="sibTrans" cxnId="{CDCA64A5-2481-7D48-9D56-6D8BD911E9CA}">
      <dgm:prSet/>
      <dgm:spPr/>
      <dgm:t>
        <a:bodyPr/>
        <a:lstStyle/>
        <a:p>
          <a:endParaRPr lang="en-GB"/>
        </a:p>
      </dgm:t>
    </dgm:pt>
    <dgm:pt modelId="{10808B58-82A0-454F-A387-DE7A6C111F77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Risk</a:t>
          </a:r>
        </a:p>
      </dgm:t>
    </dgm:pt>
    <dgm:pt modelId="{FD0E1D28-BA1B-E948-AE46-4ABF8043C30F}" type="parTrans" cxnId="{1C00F6E2-297C-F443-B0EA-EDD8DE7A0C59}">
      <dgm:prSet/>
      <dgm:spPr/>
      <dgm:t>
        <a:bodyPr/>
        <a:lstStyle/>
        <a:p>
          <a:endParaRPr lang="en-GB"/>
        </a:p>
      </dgm:t>
    </dgm:pt>
    <dgm:pt modelId="{F29AA4B3-ED46-2547-8C76-60908272C90E}" type="sibTrans" cxnId="{1C00F6E2-297C-F443-B0EA-EDD8DE7A0C59}">
      <dgm:prSet/>
      <dgm:spPr/>
      <dgm:t>
        <a:bodyPr/>
        <a:lstStyle/>
        <a:p>
          <a:endParaRPr lang="en-GB"/>
        </a:p>
      </dgm:t>
    </dgm:pt>
    <dgm:pt modelId="{6CD92360-F6E6-C248-B31C-2BCE71C6C934}">
      <dgm:prSet phldrT="[Text]"/>
      <dgm:spPr/>
      <dgm:t>
        <a:bodyPr/>
        <a:lstStyle/>
        <a:p>
          <a:r>
            <a:rPr lang="en-GB">
              <a:solidFill>
                <a:schemeClr val="bg1"/>
              </a:solidFill>
            </a:rPr>
            <a:t>Other</a:t>
          </a:r>
          <a:endParaRPr lang="en-GB" dirty="0">
            <a:solidFill>
              <a:schemeClr val="bg1"/>
            </a:solidFill>
          </a:endParaRPr>
        </a:p>
      </dgm:t>
    </dgm:pt>
    <dgm:pt modelId="{2AD215D5-99D8-DC42-A2E2-E0012B9E8747}" type="parTrans" cxnId="{D32CFA4C-CFD1-4F42-AF65-C0578FA6F3E6}">
      <dgm:prSet/>
      <dgm:spPr/>
      <dgm:t>
        <a:bodyPr/>
        <a:lstStyle/>
        <a:p>
          <a:endParaRPr lang="en-GB"/>
        </a:p>
      </dgm:t>
    </dgm:pt>
    <dgm:pt modelId="{78293471-68B0-054B-A4F6-D3FF1B779E32}" type="sibTrans" cxnId="{D32CFA4C-CFD1-4F42-AF65-C0578FA6F3E6}">
      <dgm:prSet/>
      <dgm:spPr/>
      <dgm:t>
        <a:bodyPr/>
        <a:lstStyle/>
        <a:p>
          <a:endParaRPr lang="en-GB"/>
        </a:p>
      </dgm:t>
    </dgm:pt>
    <dgm:pt modelId="{6CB4B26D-A6D6-CC44-911C-E28BCD36F936}">
      <dgm:prSet phldrT="[Text]"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Profitability (Current)</a:t>
          </a:r>
        </a:p>
      </dgm:t>
    </dgm:pt>
    <dgm:pt modelId="{B94A1277-9BCE-9443-B59E-E9B555FC49CB}" type="sibTrans" cxnId="{37C5E2A4-943F-B54E-9253-A017172DC545}">
      <dgm:prSet/>
      <dgm:spPr/>
      <dgm:t>
        <a:bodyPr/>
        <a:lstStyle/>
        <a:p>
          <a:endParaRPr lang="en-GB"/>
        </a:p>
      </dgm:t>
    </dgm:pt>
    <dgm:pt modelId="{20E021C7-980A-A241-9A22-169E233766D2}" type="parTrans" cxnId="{37C5E2A4-943F-B54E-9253-A017172DC545}">
      <dgm:prSet/>
      <dgm:spPr/>
      <dgm:t>
        <a:bodyPr/>
        <a:lstStyle/>
        <a:p>
          <a:endParaRPr lang="en-GB"/>
        </a:p>
      </dgm:t>
    </dgm:pt>
    <dgm:pt modelId="{5C6F9ED9-86B2-1246-A6C6-516D6DA3829A}" type="pres">
      <dgm:prSet presAssocID="{AE781E1C-C525-C648-8B66-62F7EB545A99}" presName="compositeShape" presStyleCnt="0">
        <dgm:presLayoutVars>
          <dgm:chMax val="7"/>
          <dgm:dir/>
          <dgm:resizeHandles val="exact"/>
        </dgm:presLayoutVars>
      </dgm:prSet>
      <dgm:spPr/>
    </dgm:pt>
    <dgm:pt modelId="{BF3AF26D-6DD2-1D48-9ECC-4148696851E5}" type="pres">
      <dgm:prSet presAssocID="{E8C52D3F-56AD-6C44-BECF-D4C6C34118F8}" presName="circ1" presStyleLbl="vennNode1" presStyleIdx="0" presStyleCnt="4"/>
      <dgm:spPr/>
    </dgm:pt>
    <dgm:pt modelId="{6C9626A4-BD08-4A4D-ADB5-693F3A1DB5E5}" type="pres">
      <dgm:prSet presAssocID="{E8C52D3F-56AD-6C44-BECF-D4C6C34118F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E7ECC57-A07A-4247-A8FD-0FBEF3AD36F3}" type="pres">
      <dgm:prSet presAssocID="{10808B58-82A0-454F-A387-DE7A6C111F77}" presName="circ2" presStyleLbl="vennNode1" presStyleIdx="1" presStyleCnt="4"/>
      <dgm:spPr/>
    </dgm:pt>
    <dgm:pt modelId="{A143B092-2A39-0343-9259-D1ED48055D30}" type="pres">
      <dgm:prSet presAssocID="{10808B58-82A0-454F-A387-DE7A6C111F7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14A8EDD-88D1-764A-86C8-07A313F5E9E8}" type="pres">
      <dgm:prSet presAssocID="{6CB4B26D-A6D6-CC44-911C-E28BCD36F936}" presName="circ3" presStyleLbl="vennNode1" presStyleIdx="2" presStyleCnt="4"/>
      <dgm:spPr/>
    </dgm:pt>
    <dgm:pt modelId="{FF65F62C-6750-324D-AA44-341DA04CD912}" type="pres">
      <dgm:prSet presAssocID="{6CB4B26D-A6D6-CC44-911C-E28BCD36F93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15CF3F4-B7B9-7C45-90F4-801668AA6248}" type="pres">
      <dgm:prSet presAssocID="{6CD92360-F6E6-C248-B31C-2BCE71C6C934}" presName="circ4" presStyleLbl="vennNode1" presStyleIdx="3" presStyleCnt="4"/>
      <dgm:spPr/>
    </dgm:pt>
    <dgm:pt modelId="{BB08BDAB-A266-184C-8D5C-E15C0CB847C8}" type="pres">
      <dgm:prSet presAssocID="{6CD92360-F6E6-C248-B31C-2BCE71C6C93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8D04407-F3C0-CD4C-9CEA-682BD2FA80BD}" type="presOf" srcId="{AE781E1C-C525-C648-8B66-62F7EB545A99}" destId="{5C6F9ED9-86B2-1246-A6C6-516D6DA3829A}" srcOrd="0" destOrd="0" presId="urn:microsoft.com/office/officeart/2005/8/layout/venn1"/>
    <dgm:cxn modelId="{E3104D0D-420C-F243-AC80-6E9FDEAEFBDC}" type="presOf" srcId="{10808B58-82A0-454F-A387-DE7A6C111F77}" destId="{AE7ECC57-A07A-4247-A8FD-0FBEF3AD36F3}" srcOrd="0" destOrd="0" presId="urn:microsoft.com/office/officeart/2005/8/layout/venn1"/>
    <dgm:cxn modelId="{03E92711-E0D4-DE42-B156-B7F046F2C6B9}" type="presOf" srcId="{6CD92360-F6E6-C248-B31C-2BCE71C6C934}" destId="{E15CF3F4-B7B9-7C45-90F4-801668AA6248}" srcOrd="0" destOrd="0" presId="urn:microsoft.com/office/officeart/2005/8/layout/venn1"/>
    <dgm:cxn modelId="{36F38B61-6CFE-4042-92BF-677AFAD9AE78}" type="presOf" srcId="{10808B58-82A0-454F-A387-DE7A6C111F77}" destId="{A143B092-2A39-0343-9259-D1ED48055D30}" srcOrd="1" destOrd="0" presId="urn:microsoft.com/office/officeart/2005/8/layout/venn1"/>
    <dgm:cxn modelId="{9032C368-E361-0944-B769-20A3ED2ED9AE}" type="presOf" srcId="{E8C52D3F-56AD-6C44-BECF-D4C6C34118F8}" destId="{BF3AF26D-6DD2-1D48-9ECC-4148696851E5}" srcOrd="0" destOrd="0" presId="urn:microsoft.com/office/officeart/2005/8/layout/venn1"/>
    <dgm:cxn modelId="{D32CFA4C-CFD1-4F42-AF65-C0578FA6F3E6}" srcId="{AE781E1C-C525-C648-8B66-62F7EB545A99}" destId="{6CD92360-F6E6-C248-B31C-2BCE71C6C934}" srcOrd="3" destOrd="0" parTransId="{2AD215D5-99D8-DC42-A2E2-E0012B9E8747}" sibTransId="{78293471-68B0-054B-A4F6-D3FF1B779E32}"/>
    <dgm:cxn modelId="{37C5E2A4-943F-B54E-9253-A017172DC545}" srcId="{AE781E1C-C525-C648-8B66-62F7EB545A99}" destId="{6CB4B26D-A6D6-CC44-911C-E28BCD36F936}" srcOrd="2" destOrd="0" parTransId="{20E021C7-980A-A241-9A22-169E233766D2}" sibTransId="{B94A1277-9BCE-9443-B59E-E9B555FC49CB}"/>
    <dgm:cxn modelId="{CDCA64A5-2481-7D48-9D56-6D8BD911E9CA}" srcId="{AE781E1C-C525-C648-8B66-62F7EB545A99}" destId="{E8C52D3F-56AD-6C44-BECF-D4C6C34118F8}" srcOrd="0" destOrd="0" parTransId="{FB560491-E49D-804E-B58A-20B23B7425BD}" sibTransId="{DFE92F9E-B74F-574C-9077-AD1FD8585032}"/>
    <dgm:cxn modelId="{FB980BAB-943E-3D49-9DC6-2F4CA26C2E9A}" type="presOf" srcId="{E8C52D3F-56AD-6C44-BECF-D4C6C34118F8}" destId="{6C9626A4-BD08-4A4D-ADB5-693F3A1DB5E5}" srcOrd="1" destOrd="0" presId="urn:microsoft.com/office/officeart/2005/8/layout/venn1"/>
    <dgm:cxn modelId="{3E90D0D3-7E1D-E946-B0CE-51B44A53F0E5}" type="presOf" srcId="{6CB4B26D-A6D6-CC44-911C-E28BCD36F936}" destId="{FF65F62C-6750-324D-AA44-341DA04CD912}" srcOrd="1" destOrd="0" presId="urn:microsoft.com/office/officeart/2005/8/layout/venn1"/>
    <dgm:cxn modelId="{21741BD6-8692-0C47-A3DF-7602C075593F}" type="presOf" srcId="{6CB4B26D-A6D6-CC44-911C-E28BCD36F936}" destId="{C14A8EDD-88D1-764A-86C8-07A313F5E9E8}" srcOrd="0" destOrd="0" presId="urn:microsoft.com/office/officeart/2005/8/layout/venn1"/>
    <dgm:cxn modelId="{1C00F6E2-297C-F443-B0EA-EDD8DE7A0C59}" srcId="{AE781E1C-C525-C648-8B66-62F7EB545A99}" destId="{10808B58-82A0-454F-A387-DE7A6C111F77}" srcOrd="1" destOrd="0" parTransId="{FD0E1D28-BA1B-E948-AE46-4ABF8043C30F}" sibTransId="{F29AA4B3-ED46-2547-8C76-60908272C90E}"/>
    <dgm:cxn modelId="{44DCDCFD-69FD-3A46-87CC-140E120DD88C}" type="presOf" srcId="{6CD92360-F6E6-C248-B31C-2BCE71C6C934}" destId="{BB08BDAB-A266-184C-8D5C-E15C0CB847C8}" srcOrd="1" destOrd="0" presId="urn:microsoft.com/office/officeart/2005/8/layout/venn1"/>
    <dgm:cxn modelId="{4EC84A2E-5C7F-334E-AA6A-9FFFB1832F94}" type="presParOf" srcId="{5C6F9ED9-86B2-1246-A6C6-516D6DA3829A}" destId="{BF3AF26D-6DD2-1D48-9ECC-4148696851E5}" srcOrd="0" destOrd="0" presId="urn:microsoft.com/office/officeart/2005/8/layout/venn1"/>
    <dgm:cxn modelId="{19B65E37-2979-5B4D-9956-A9620E92BE90}" type="presParOf" srcId="{5C6F9ED9-86B2-1246-A6C6-516D6DA3829A}" destId="{6C9626A4-BD08-4A4D-ADB5-693F3A1DB5E5}" srcOrd="1" destOrd="0" presId="urn:microsoft.com/office/officeart/2005/8/layout/venn1"/>
    <dgm:cxn modelId="{7EE24955-5F7C-0846-97ED-73F741B08489}" type="presParOf" srcId="{5C6F9ED9-86B2-1246-A6C6-516D6DA3829A}" destId="{AE7ECC57-A07A-4247-A8FD-0FBEF3AD36F3}" srcOrd="2" destOrd="0" presId="urn:microsoft.com/office/officeart/2005/8/layout/venn1"/>
    <dgm:cxn modelId="{C753DA41-203A-A349-A689-35C26834C832}" type="presParOf" srcId="{5C6F9ED9-86B2-1246-A6C6-516D6DA3829A}" destId="{A143B092-2A39-0343-9259-D1ED48055D30}" srcOrd="3" destOrd="0" presId="urn:microsoft.com/office/officeart/2005/8/layout/venn1"/>
    <dgm:cxn modelId="{22195E0B-DD4C-1349-9C88-9FD3CA061A18}" type="presParOf" srcId="{5C6F9ED9-86B2-1246-A6C6-516D6DA3829A}" destId="{C14A8EDD-88D1-764A-86C8-07A313F5E9E8}" srcOrd="4" destOrd="0" presId="urn:microsoft.com/office/officeart/2005/8/layout/venn1"/>
    <dgm:cxn modelId="{4C893092-8FB8-0246-BC99-945AA82D65AD}" type="presParOf" srcId="{5C6F9ED9-86B2-1246-A6C6-516D6DA3829A}" destId="{FF65F62C-6750-324D-AA44-341DA04CD912}" srcOrd="5" destOrd="0" presId="urn:microsoft.com/office/officeart/2005/8/layout/venn1"/>
    <dgm:cxn modelId="{71BDDD35-5593-E744-A60E-B3AD9B1225D5}" type="presParOf" srcId="{5C6F9ED9-86B2-1246-A6C6-516D6DA3829A}" destId="{E15CF3F4-B7B9-7C45-90F4-801668AA6248}" srcOrd="6" destOrd="0" presId="urn:microsoft.com/office/officeart/2005/8/layout/venn1"/>
    <dgm:cxn modelId="{A22C1CC9-6CE6-3E49-ABC5-541400176729}" type="presParOf" srcId="{5C6F9ED9-86B2-1246-A6C6-516D6DA3829A}" destId="{BB08BDAB-A266-184C-8D5C-E15C0CB847C8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AF26D-6DD2-1D48-9ECC-4148696851E5}">
      <dsp:nvSpPr>
        <dsp:cNvPr id="0" name=""/>
        <dsp:cNvSpPr/>
      </dsp:nvSpPr>
      <dsp:spPr>
        <a:xfrm>
          <a:off x="3094838" y="32635"/>
          <a:ext cx="1697022" cy="169702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bg1"/>
              </a:solidFill>
            </a:rPr>
            <a:t>Business (Future)</a:t>
          </a:r>
        </a:p>
      </dsp:txBody>
      <dsp:txXfrm>
        <a:off x="3290649" y="261080"/>
        <a:ext cx="1305401" cy="538478"/>
      </dsp:txXfrm>
    </dsp:sp>
    <dsp:sp modelId="{AE7ECC57-A07A-4247-A8FD-0FBEF3AD36F3}">
      <dsp:nvSpPr>
        <dsp:cNvPr id="0" name=""/>
        <dsp:cNvSpPr/>
      </dsp:nvSpPr>
      <dsp:spPr>
        <a:xfrm>
          <a:off x="3845444" y="783240"/>
          <a:ext cx="1697022" cy="169702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667026"/>
                <a:satOff val="6931"/>
                <a:lumOff val="103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1667026"/>
                <a:satOff val="6931"/>
                <a:lumOff val="103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1667026"/>
                <a:satOff val="6931"/>
                <a:lumOff val="103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bg1"/>
              </a:solidFill>
            </a:rPr>
            <a:t>Risk</a:t>
          </a:r>
        </a:p>
      </dsp:txBody>
      <dsp:txXfrm>
        <a:off x="4759226" y="979051"/>
        <a:ext cx="652700" cy="1305401"/>
      </dsp:txXfrm>
    </dsp:sp>
    <dsp:sp modelId="{C14A8EDD-88D1-764A-86C8-07A313F5E9E8}">
      <dsp:nvSpPr>
        <dsp:cNvPr id="0" name=""/>
        <dsp:cNvSpPr/>
      </dsp:nvSpPr>
      <dsp:spPr>
        <a:xfrm>
          <a:off x="3094838" y="1533846"/>
          <a:ext cx="1697022" cy="169702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3334052"/>
                <a:satOff val="13863"/>
                <a:lumOff val="206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3334052"/>
                <a:satOff val="13863"/>
                <a:lumOff val="206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3334052"/>
                <a:satOff val="13863"/>
                <a:lumOff val="206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bg1"/>
              </a:solidFill>
            </a:rPr>
            <a:t>Profitability (Current)</a:t>
          </a:r>
        </a:p>
      </dsp:txBody>
      <dsp:txXfrm>
        <a:off x="3290649" y="2463945"/>
        <a:ext cx="1305401" cy="538478"/>
      </dsp:txXfrm>
    </dsp:sp>
    <dsp:sp modelId="{E15CF3F4-B7B9-7C45-90F4-801668AA6248}">
      <dsp:nvSpPr>
        <dsp:cNvPr id="0" name=""/>
        <dsp:cNvSpPr/>
      </dsp:nvSpPr>
      <dsp:spPr>
        <a:xfrm>
          <a:off x="2344233" y="783240"/>
          <a:ext cx="1697022" cy="169702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001077"/>
                <a:satOff val="20794"/>
                <a:lumOff val="309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5001077"/>
                <a:satOff val="20794"/>
                <a:lumOff val="309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5001077"/>
                <a:satOff val="20794"/>
                <a:lumOff val="309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>
              <a:solidFill>
                <a:schemeClr val="bg1"/>
              </a:solidFill>
            </a:rPr>
            <a:t>Other</a:t>
          </a:r>
          <a:endParaRPr lang="en-GB" sz="1900" kern="1200" dirty="0">
            <a:solidFill>
              <a:schemeClr val="bg1"/>
            </a:solidFill>
          </a:endParaRPr>
        </a:p>
      </dsp:txBody>
      <dsp:txXfrm>
        <a:off x="2474773" y="979051"/>
        <a:ext cx="652700" cy="1305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0721B-C85A-4E47-BAB6-B7D7BC1DC7C6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8C7E9-F2C8-498E-BA3D-C4CA682523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937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1350" y="1162050"/>
            <a:ext cx="5575300" cy="3135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522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Furthe</a:t>
            </a:r>
            <a:r>
              <a:rPr lang="pl-PL" dirty="0"/>
              <a:t> on, </a:t>
            </a:r>
            <a:r>
              <a:rPr lang="pl-PL" dirty="0" err="1"/>
              <a:t>only</a:t>
            </a:r>
            <a:r>
              <a:rPr lang="pl-PL" dirty="0"/>
              <a:t> the </a:t>
            </a:r>
            <a:r>
              <a:rPr lang="pl-PL" dirty="0" err="1"/>
              <a:t>first</a:t>
            </a:r>
            <a:r>
              <a:rPr lang="pl-PL" dirty="0"/>
              <a:t> </a:t>
            </a:r>
            <a:r>
              <a:rPr lang="pl-PL" dirty="0" err="1"/>
              <a:t>two</a:t>
            </a:r>
            <a:r>
              <a:rPr lang="pl-PL" dirty="0"/>
              <a:t> </a:t>
            </a:r>
            <a:r>
              <a:rPr lang="pl-PL" dirty="0" err="1"/>
              <a:t>will</a:t>
            </a:r>
            <a:r>
              <a:rPr lang="pl-PL" dirty="0"/>
              <a:t> be </a:t>
            </a:r>
            <a:r>
              <a:rPr lang="pl-PL" dirty="0" err="1"/>
              <a:t>discussed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692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906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405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691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870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357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53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556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8653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52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668976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266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158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05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9038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672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E4A42-721A-4573-931A-2229694E4B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741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51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519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6040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01927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Grey </a:t>
            </a:r>
            <a:r>
              <a:rPr lang="pl-PL" dirty="0" err="1"/>
              <a:t>inout</a:t>
            </a:r>
            <a:r>
              <a:rPr lang="pl-PL" dirty="0"/>
              <a:t> data </a:t>
            </a:r>
            <a:r>
              <a:rPr lang="pl-PL" dirty="0" err="1"/>
              <a:t>are</a:t>
            </a:r>
            <a:r>
              <a:rPr lang="pl-PL" dirty="0"/>
              <a:t> the </a:t>
            </a:r>
            <a:r>
              <a:rPr lang="pl-PL" dirty="0" err="1"/>
              <a:t>ones</a:t>
            </a:r>
            <a:r>
              <a:rPr lang="pl-PL" dirty="0"/>
              <a:t> </a:t>
            </a:r>
            <a:r>
              <a:rPr lang="pl-PL" dirty="0" err="1"/>
              <a:t>provided</a:t>
            </a:r>
            <a:r>
              <a:rPr lang="pl-PL" dirty="0"/>
              <a:t> by the Customer, </a:t>
            </a:r>
            <a:r>
              <a:rPr lang="pl-PL" dirty="0" err="1"/>
              <a:t>yellow</a:t>
            </a:r>
            <a:r>
              <a:rPr lang="pl-PL" dirty="0"/>
              <a:t> </a:t>
            </a:r>
            <a:r>
              <a:rPr lang="pl-PL" dirty="0" err="1"/>
              <a:t>ones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generated</a:t>
            </a:r>
            <a:r>
              <a:rPr lang="pl-PL" dirty="0"/>
              <a:t> by the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751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… </a:t>
            </a:r>
            <a:r>
              <a:rPr lang="pl-PL" dirty="0" err="1"/>
              <a:t>amd</a:t>
            </a:r>
            <a:r>
              <a:rPr lang="pl-PL" dirty="0"/>
              <a:t> in </a:t>
            </a:r>
            <a:r>
              <a:rPr lang="pl-PL" dirty="0" err="1"/>
              <a:t>fact</a:t>
            </a:r>
            <a:r>
              <a:rPr lang="pl-PL" dirty="0"/>
              <a:t> the </a:t>
            </a:r>
            <a:r>
              <a:rPr lang="pl-PL" dirty="0" err="1"/>
              <a:t>task</a:t>
            </a:r>
            <a:r>
              <a:rPr lang="pl-PL" dirty="0"/>
              <a:t> </a:t>
            </a:r>
            <a:r>
              <a:rPr lang="pl-PL" dirty="0" err="1"/>
              <a:t>looks</a:t>
            </a:r>
            <a:r>
              <a:rPr lang="pl-PL" dirty="0"/>
              <a:t> </a:t>
            </a:r>
            <a:r>
              <a:rPr lang="pl-PL" dirty="0" err="1"/>
              <a:t>this</a:t>
            </a:r>
            <a:r>
              <a:rPr lang="pl-PL" dirty="0"/>
              <a:t> </a:t>
            </a:r>
            <a:r>
              <a:rPr lang="pl-PL" dirty="0" err="1"/>
              <a:t>way</a:t>
            </a:r>
            <a:r>
              <a:rPr lang="pl-PL" dirty="0"/>
              <a:t>, </a:t>
            </a:r>
            <a:r>
              <a:rPr lang="pl-PL" dirty="0" err="1"/>
              <a:t>because</a:t>
            </a:r>
            <a:r>
              <a:rPr lang="pl-PL" dirty="0"/>
              <a:t> </a:t>
            </a:r>
            <a:r>
              <a:rPr lang="pl-PL" dirty="0" err="1"/>
              <a:t>projections</a:t>
            </a:r>
            <a:r>
              <a:rPr lang="pl-PL" dirty="0"/>
              <a:t> </a:t>
            </a:r>
            <a:r>
              <a:rPr lang="pl-PL" dirty="0" err="1"/>
              <a:t>need</a:t>
            </a:r>
            <a:r>
              <a:rPr lang="pl-PL" dirty="0"/>
              <a:t> to be </a:t>
            </a:r>
            <a:r>
              <a:rPr lang="pl-PL" dirty="0" err="1"/>
              <a:t>made</a:t>
            </a:r>
            <a:r>
              <a:rPr lang="pl-PL" dirty="0"/>
              <a:t> </a:t>
            </a:r>
            <a:r>
              <a:rPr lang="pl-PL" dirty="0" err="1"/>
              <a:t>under</a:t>
            </a:r>
            <a:r>
              <a:rPr lang="pl-PL" dirty="0"/>
              <a:t> </a:t>
            </a:r>
            <a:r>
              <a:rPr lang="pl-PL" dirty="0" err="1"/>
              <a:t>several</a:t>
            </a:r>
            <a:r>
              <a:rPr lang="pl-PL" dirty="0"/>
              <a:t> </a:t>
            </a:r>
            <a:r>
              <a:rPr lang="pl-PL" dirty="0" err="1"/>
              <a:t>scenarios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8C7E9-F2C8-498E-BA3D-C4CA6825233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9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Relationship Id="rId4" Type="http://schemas.openxmlformats.org/officeDocument/2006/relationships/image" Target="../media/image3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0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1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3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4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5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6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0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1.xml"/><Relationship Id="rId4" Type="http://schemas.openxmlformats.org/officeDocument/2006/relationships/image" Target="../media/image4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8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50.xml"/><Relationship Id="rId4" Type="http://schemas.openxmlformats.org/officeDocument/2006/relationships/image" Target="../media/image3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s.com/" TargetMode="External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3872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4">
            <a:extLst>
              <a:ext uri="{FF2B5EF4-FFF2-40B4-BE49-F238E27FC236}">
                <a16:creationId xmlns:a16="http://schemas.microsoft.com/office/drawing/2014/main" id="{9B949CCB-8408-0B41-9681-4ECA35605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3872" y="2484438"/>
            <a:ext cx="6390694" cy="14589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/>
        </p:nvSpPr>
        <p:spPr>
          <a:xfrm>
            <a:off x="0" y="0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4A8B58C-CD7F-6F4B-B6E8-178EEF4B15DC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997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Image Only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827EE352-7D2C-A441-A898-DDF88FC2D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1892" y="4758271"/>
            <a:ext cx="558779" cy="230961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C61EEC8-0C67-4E4B-96F0-B7FBDEF4618C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279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7726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ue Background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0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rgbClr val="08649C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rgbClr val="08649C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</a:b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rgbClr val="08649C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86200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AS - Title Only - Blue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8427835" y="4765185"/>
            <a:ext cx="526892" cy="220528"/>
            <a:chOff x="6145213" y="4384676"/>
            <a:chExt cx="1582738" cy="649287"/>
          </a:xfrm>
          <a:solidFill>
            <a:schemeClr val="bg1"/>
          </a:solidFill>
        </p:grpSpPr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6640513" y="4454526"/>
              <a:ext cx="341313" cy="449263"/>
            </a:xfrm>
            <a:custGeom>
              <a:avLst/>
              <a:gdLst>
                <a:gd name="T0" fmla="*/ 485 w 859"/>
                <a:gd name="T1" fmla="*/ 5 h 1132"/>
                <a:gd name="T2" fmla="*/ 603 w 859"/>
                <a:gd name="T3" fmla="*/ 31 h 1132"/>
                <a:gd name="T4" fmla="*/ 699 w 859"/>
                <a:gd name="T5" fmla="*/ 82 h 1132"/>
                <a:gd name="T6" fmla="*/ 771 w 859"/>
                <a:gd name="T7" fmla="*/ 167 h 1132"/>
                <a:gd name="T8" fmla="*/ 810 w 859"/>
                <a:gd name="T9" fmla="*/ 290 h 1132"/>
                <a:gd name="T10" fmla="*/ 642 w 859"/>
                <a:gd name="T11" fmla="*/ 307 h 1132"/>
                <a:gd name="T12" fmla="*/ 606 w 859"/>
                <a:gd name="T13" fmla="*/ 231 h 1132"/>
                <a:gd name="T14" fmla="*/ 544 w 859"/>
                <a:gd name="T15" fmla="*/ 184 h 1132"/>
                <a:gd name="T16" fmla="*/ 467 w 859"/>
                <a:gd name="T17" fmla="*/ 162 h 1132"/>
                <a:gd name="T18" fmla="*/ 385 w 859"/>
                <a:gd name="T19" fmla="*/ 158 h 1132"/>
                <a:gd name="T20" fmla="*/ 304 w 859"/>
                <a:gd name="T21" fmla="*/ 172 h 1132"/>
                <a:gd name="T22" fmla="*/ 236 w 859"/>
                <a:gd name="T23" fmla="*/ 207 h 1132"/>
                <a:gd name="T24" fmla="*/ 200 w 859"/>
                <a:gd name="T25" fmla="*/ 268 h 1132"/>
                <a:gd name="T26" fmla="*/ 207 w 859"/>
                <a:gd name="T27" fmla="*/ 344 h 1132"/>
                <a:gd name="T28" fmla="*/ 256 w 859"/>
                <a:gd name="T29" fmla="*/ 397 h 1132"/>
                <a:gd name="T30" fmla="*/ 334 w 859"/>
                <a:gd name="T31" fmla="*/ 434 h 1132"/>
                <a:gd name="T32" fmla="*/ 428 w 859"/>
                <a:gd name="T33" fmla="*/ 460 h 1132"/>
                <a:gd name="T34" fmla="*/ 528 w 859"/>
                <a:gd name="T35" fmla="*/ 484 h 1132"/>
                <a:gd name="T36" fmla="*/ 634 w 859"/>
                <a:gd name="T37" fmla="*/ 513 h 1132"/>
                <a:gd name="T38" fmla="*/ 728 w 859"/>
                <a:gd name="T39" fmla="*/ 556 h 1132"/>
                <a:gd name="T40" fmla="*/ 804 w 859"/>
                <a:gd name="T41" fmla="*/ 620 h 1132"/>
                <a:gd name="T42" fmla="*/ 850 w 859"/>
                <a:gd name="T43" fmla="*/ 711 h 1132"/>
                <a:gd name="T44" fmla="*/ 857 w 859"/>
                <a:gd name="T45" fmla="*/ 838 h 1132"/>
                <a:gd name="T46" fmla="*/ 821 w 859"/>
                <a:gd name="T47" fmla="*/ 954 h 1132"/>
                <a:gd name="T48" fmla="*/ 750 w 859"/>
                <a:gd name="T49" fmla="*/ 1037 h 1132"/>
                <a:gd name="T50" fmla="*/ 655 w 859"/>
                <a:gd name="T51" fmla="*/ 1093 h 1132"/>
                <a:gd name="T52" fmla="*/ 545 w 859"/>
                <a:gd name="T53" fmla="*/ 1124 h 1132"/>
                <a:gd name="T54" fmla="*/ 428 w 859"/>
                <a:gd name="T55" fmla="*/ 1132 h 1132"/>
                <a:gd name="T56" fmla="*/ 297 w 859"/>
                <a:gd name="T57" fmla="*/ 1120 h 1132"/>
                <a:gd name="T58" fmla="*/ 182 w 859"/>
                <a:gd name="T59" fmla="*/ 1081 h 1132"/>
                <a:gd name="T60" fmla="*/ 89 w 859"/>
                <a:gd name="T61" fmla="*/ 1012 h 1132"/>
                <a:gd name="T62" fmla="*/ 26 w 859"/>
                <a:gd name="T63" fmla="*/ 908 h 1132"/>
                <a:gd name="T64" fmla="*/ 0 w 859"/>
                <a:gd name="T65" fmla="*/ 767 h 1132"/>
                <a:gd name="T66" fmla="*/ 178 w 859"/>
                <a:gd name="T67" fmla="*/ 838 h 1132"/>
                <a:gd name="T68" fmla="*/ 229 w 859"/>
                <a:gd name="T69" fmla="*/ 913 h 1132"/>
                <a:gd name="T70" fmla="*/ 308 w 859"/>
                <a:gd name="T71" fmla="*/ 957 h 1132"/>
                <a:gd name="T72" fmla="*/ 404 w 859"/>
                <a:gd name="T73" fmla="*/ 974 h 1132"/>
                <a:gd name="T74" fmla="*/ 488 w 859"/>
                <a:gd name="T75" fmla="*/ 974 h 1132"/>
                <a:gd name="T76" fmla="*/ 564 w 859"/>
                <a:gd name="T77" fmla="*/ 960 h 1132"/>
                <a:gd name="T78" fmla="*/ 630 w 859"/>
                <a:gd name="T79" fmla="*/ 927 h 1132"/>
                <a:gd name="T80" fmla="*/ 674 w 859"/>
                <a:gd name="T81" fmla="*/ 871 h 1132"/>
                <a:gd name="T82" fmla="*/ 681 w 859"/>
                <a:gd name="T83" fmla="*/ 787 h 1132"/>
                <a:gd name="T84" fmla="*/ 647 w 859"/>
                <a:gd name="T85" fmla="*/ 722 h 1132"/>
                <a:gd name="T86" fmla="*/ 580 w 859"/>
                <a:gd name="T87" fmla="*/ 677 h 1132"/>
                <a:gd name="T88" fmla="*/ 490 w 859"/>
                <a:gd name="T89" fmla="*/ 647 h 1132"/>
                <a:gd name="T90" fmla="*/ 387 w 859"/>
                <a:gd name="T91" fmla="*/ 622 h 1132"/>
                <a:gd name="T92" fmla="*/ 281 w 859"/>
                <a:gd name="T93" fmla="*/ 595 h 1132"/>
                <a:gd name="T94" fmla="*/ 183 w 859"/>
                <a:gd name="T95" fmla="*/ 558 h 1132"/>
                <a:gd name="T96" fmla="*/ 99 w 859"/>
                <a:gd name="T97" fmla="*/ 504 h 1132"/>
                <a:gd name="T98" fmla="*/ 42 w 859"/>
                <a:gd name="T99" fmla="*/ 423 h 1132"/>
                <a:gd name="T100" fmla="*/ 21 w 859"/>
                <a:gd name="T101" fmla="*/ 308 h 1132"/>
                <a:gd name="T102" fmla="*/ 43 w 859"/>
                <a:gd name="T103" fmla="*/ 193 h 1132"/>
                <a:gd name="T104" fmla="*/ 103 w 859"/>
                <a:gd name="T105" fmla="*/ 107 h 1132"/>
                <a:gd name="T106" fmla="*/ 190 w 859"/>
                <a:gd name="T107" fmla="*/ 46 h 1132"/>
                <a:gd name="T108" fmla="*/ 292 w 859"/>
                <a:gd name="T109" fmla="*/ 12 h 1132"/>
                <a:gd name="T110" fmla="*/ 399 w 859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9" h="1132">
                  <a:moveTo>
                    <a:pt x="399" y="0"/>
                  </a:moveTo>
                  <a:lnTo>
                    <a:pt x="443" y="2"/>
                  </a:lnTo>
                  <a:lnTo>
                    <a:pt x="485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3" y="31"/>
                  </a:lnTo>
                  <a:lnTo>
                    <a:pt x="637" y="44"/>
                  </a:lnTo>
                  <a:lnTo>
                    <a:pt x="670" y="62"/>
                  </a:lnTo>
                  <a:lnTo>
                    <a:pt x="699" y="82"/>
                  </a:lnTo>
                  <a:lnTo>
                    <a:pt x="726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7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2" y="307"/>
                  </a:lnTo>
                  <a:lnTo>
                    <a:pt x="634" y="278"/>
                  </a:lnTo>
                  <a:lnTo>
                    <a:pt x="621" y="254"/>
                  </a:lnTo>
                  <a:lnTo>
                    <a:pt x="606" y="231"/>
                  </a:lnTo>
                  <a:lnTo>
                    <a:pt x="587" y="213"/>
                  </a:lnTo>
                  <a:lnTo>
                    <a:pt x="567" y="197"/>
                  </a:lnTo>
                  <a:lnTo>
                    <a:pt x="544" y="184"/>
                  </a:lnTo>
                  <a:lnTo>
                    <a:pt x="519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0" y="158"/>
                  </a:lnTo>
                  <a:lnTo>
                    <a:pt x="412" y="157"/>
                  </a:lnTo>
                  <a:lnTo>
                    <a:pt x="385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4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6" y="207"/>
                  </a:lnTo>
                  <a:lnTo>
                    <a:pt x="221" y="224"/>
                  </a:lnTo>
                  <a:lnTo>
                    <a:pt x="208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7" y="344"/>
                  </a:lnTo>
                  <a:lnTo>
                    <a:pt x="219" y="365"/>
                  </a:lnTo>
                  <a:lnTo>
                    <a:pt x="236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4" y="423"/>
                  </a:lnTo>
                  <a:lnTo>
                    <a:pt x="334" y="434"/>
                  </a:lnTo>
                  <a:lnTo>
                    <a:pt x="363" y="443"/>
                  </a:lnTo>
                  <a:lnTo>
                    <a:pt x="395" y="452"/>
                  </a:lnTo>
                  <a:lnTo>
                    <a:pt x="428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4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6" y="527"/>
                  </a:lnTo>
                  <a:lnTo>
                    <a:pt x="698" y="540"/>
                  </a:lnTo>
                  <a:lnTo>
                    <a:pt x="728" y="556"/>
                  </a:lnTo>
                  <a:lnTo>
                    <a:pt x="756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8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59" y="792"/>
                  </a:lnTo>
                  <a:lnTo>
                    <a:pt x="857" y="838"/>
                  </a:lnTo>
                  <a:lnTo>
                    <a:pt x="849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89" y="1077"/>
                  </a:lnTo>
                  <a:lnTo>
                    <a:pt x="655" y="1093"/>
                  </a:lnTo>
                  <a:lnTo>
                    <a:pt x="619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8" y="1132"/>
                  </a:lnTo>
                  <a:lnTo>
                    <a:pt x="383" y="1131"/>
                  </a:lnTo>
                  <a:lnTo>
                    <a:pt x="340" y="1128"/>
                  </a:lnTo>
                  <a:lnTo>
                    <a:pt x="297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8" y="1061"/>
                  </a:lnTo>
                  <a:lnTo>
                    <a:pt x="117" y="1038"/>
                  </a:lnTo>
                  <a:lnTo>
                    <a:pt x="89" y="1012"/>
                  </a:lnTo>
                  <a:lnTo>
                    <a:pt x="65" y="980"/>
                  </a:lnTo>
                  <a:lnTo>
                    <a:pt x="43" y="947"/>
                  </a:lnTo>
                  <a:lnTo>
                    <a:pt x="26" y="908"/>
                  </a:lnTo>
                  <a:lnTo>
                    <a:pt x="13" y="865"/>
                  </a:lnTo>
                  <a:lnTo>
                    <a:pt x="4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0" y="804"/>
                  </a:lnTo>
                  <a:lnTo>
                    <a:pt x="178" y="838"/>
                  </a:lnTo>
                  <a:lnTo>
                    <a:pt x="191" y="867"/>
                  </a:lnTo>
                  <a:lnTo>
                    <a:pt x="208" y="891"/>
                  </a:lnTo>
                  <a:lnTo>
                    <a:pt x="229" y="913"/>
                  </a:lnTo>
                  <a:lnTo>
                    <a:pt x="253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8" y="966"/>
                  </a:lnTo>
                  <a:lnTo>
                    <a:pt x="371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2" y="976"/>
                  </a:lnTo>
                  <a:lnTo>
                    <a:pt x="488" y="974"/>
                  </a:lnTo>
                  <a:lnTo>
                    <a:pt x="513" y="971"/>
                  </a:lnTo>
                  <a:lnTo>
                    <a:pt x="539" y="966"/>
                  </a:lnTo>
                  <a:lnTo>
                    <a:pt x="564" y="960"/>
                  </a:lnTo>
                  <a:lnTo>
                    <a:pt x="589" y="951"/>
                  </a:lnTo>
                  <a:lnTo>
                    <a:pt x="610" y="941"/>
                  </a:lnTo>
                  <a:lnTo>
                    <a:pt x="630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3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1" y="740"/>
                  </a:lnTo>
                  <a:lnTo>
                    <a:pt x="647" y="722"/>
                  </a:lnTo>
                  <a:lnTo>
                    <a:pt x="627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2" y="656"/>
                  </a:lnTo>
                  <a:lnTo>
                    <a:pt x="490" y="647"/>
                  </a:lnTo>
                  <a:lnTo>
                    <a:pt x="457" y="639"/>
                  </a:lnTo>
                  <a:lnTo>
                    <a:pt x="422" y="630"/>
                  </a:lnTo>
                  <a:lnTo>
                    <a:pt x="387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1" y="595"/>
                  </a:lnTo>
                  <a:lnTo>
                    <a:pt x="247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7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1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3" y="193"/>
                  </a:lnTo>
                  <a:lnTo>
                    <a:pt x="60" y="161"/>
                  </a:lnTo>
                  <a:lnTo>
                    <a:pt x="80" y="132"/>
                  </a:lnTo>
                  <a:lnTo>
                    <a:pt x="103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0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2" y="12"/>
                  </a:lnTo>
                  <a:lnTo>
                    <a:pt x="327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6994526" y="4454526"/>
              <a:ext cx="377825" cy="449263"/>
            </a:xfrm>
            <a:custGeom>
              <a:avLst/>
              <a:gdLst>
                <a:gd name="T0" fmla="*/ 629 w 951"/>
                <a:gd name="T1" fmla="*/ 576 h 1132"/>
                <a:gd name="T2" fmla="*/ 530 w 951"/>
                <a:gd name="T3" fmla="*/ 600 h 1132"/>
                <a:gd name="T4" fmla="*/ 417 w 951"/>
                <a:gd name="T5" fmla="*/ 616 h 1132"/>
                <a:gd name="T6" fmla="*/ 322 w 951"/>
                <a:gd name="T7" fmla="*/ 636 h 1132"/>
                <a:gd name="T8" fmla="*/ 247 w 951"/>
                <a:gd name="T9" fmla="*/ 670 h 1132"/>
                <a:gd name="T10" fmla="*/ 196 w 951"/>
                <a:gd name="T11" fmla="*/ 728 h 1132"/>
                <a:gd name="T12" fmla="*/ 176 w 951"/>
                <a:gd name="T13" fmla="*/ 817 h 1132"/>
                <a:gd name="T14" fmla="*/ 194 w 951"/>
                <a:gd name="T15" fmla="*/ 897 h 1132"/>
                <a:gd name="T16" fmla="*/ 245 w 951"/>
                <a:gd name="T17" fmla="*/ 947 h 1132"/>
                <a:gd name="T18" fmla="*/ 317 w 951"/>
                <a:gd name="T19" fmla="*/ 972 h 1132"/>
                <a:gd name="T20" fmla="*/ 417 w 951"/>
                <a:gd name="T21" fmla="*/ 974 h 1132"/>
                <a:gd name="T22" fmla="*/ 528 w 951"/>
                <a:gd name="T23" fmla="*/ 944 h 1132"/>
                <a:gd name="T24" fmla="*/ 609 w 951"/>
                <a:gd name="T25" fmla="*/ 890 h 1132"/>
                <a:gd name="T26" fmla="*/ 658 w 951"/>
                <a:gd name="T27" fmla="*/ 822 h 1132"/>
                <a:gd name="T28" fmla="*/ 679 w 951"/>
                <a:gd name="T29" fmla="*/ 753 h 1132"/>
                <a:gd name="T30" fmla="*/ 468 w 951"/>
                <a:gd name="T31" fmla="*/ 0 h 1132"/>
                <a:gd name="T32" fmla="*/ 570 w 951"/>
                <a:gd name="T33" fmla="*/ 6 h 1132"/>
                <a:gd name="T34" fmla="*/ 668 w 951"/>
                <a:gd name="T35" fmla="*/ 28 h 1132"/>
                <a:gd name="T36" fmla="*/ 752 w 951"/>
                <a:gd name="T37" fmla="*/ 72 h 1132"/>
                <a:gd name="T38" fmla="*/ 814 w 951"/>
                <a:gd name="T39" fmla="*/ 145 h 1132"/>
                <a:gd name="T40" fmla="*/ 845 w 951"/>
                <a:gd name="T41" fmla="*/ 253 h 1132"/>
                <a:gd name="T42" fmla="*/ 848 w 951"/>
                <a:gd name="T43" fmla="*/ 884 h 1132"/>
                <a:gd name="T44" fmla="*/ 854 w 951"/>
                <a:gd name="T45" fmla="*/ 947 h 1132"/>
                <a:gd name="T46" fmla="*/ 883 w 951"/>
                <a:gd name="T47" fmla="*/ 974 h 1132"/>
                <a:gd name="T48" fmla="*/ 932 w 951"/>
                <a:gd name="T49" fmla="*/ 972 h 1132"/>
                <a:gd name="T50" fmla="*/ 933 w 951"/>
                <a:gd name="T51" fmla="*/ 1114 h 1132"/>
                <a:gd name="T52" fmla="*/ 861 w 951"/>
                <a:gd name="T53" fmla="*/ 1131 h 1132"/>
                <a:gd name="T54" fmla="*/ 779 w 951"/>
                <a:gd name="T55" fmla="*/ 1125 h 1132"/>
                <a:gd name="T56" fmla="*/ 721 w 951"/>
                <a:gd name="T57" fmla="*/ 1083 h 1132"/>
                <a:gd name="T58" fmla="*/ 692 w 951"/>
                <a:gd name="T59" fmla="*/ 1002 h 1132"/>
                <a:gd name="T60" fmla="*/ 616 w 951"/>
                <a:gd name="T61" fmla="*/ 1041 h 1132"/>
                <a:gd name="T62" fmla="*/ 485 w 951"/>
                <a:gd name="T63" fmla="*/ 1111 h 1132"/>
                <a:gd name="T64" fmla="*/ 334 w 951"/>
                <a:gd name="T65" fmla="*/ 1132 h 1132"/>
                <a:gd name="T66" fmla="*/ 222 w 951"/>
                <a:gd name="T67" fmla="*/ 1120 h 1132"/>
                <a:gd name="T68" fmla="*/ 125 w 951"/>
                <a:gd name="T69" fmla="*/ 1082 h 1132"/>
                <a:gd name="T70" fmla="*/ 52 w 951"/>
                <a:gd name="T71" fmla="*/ 1013 h 1132"/>
                <a:gd name="T72" fmla="*/ 9 w 951"/>
                <a:gd name="T73" fmla="*/ 914 h 1132"/>
                <a:gd name="T74" fmla="*/ 1 w 951"/>
                <a:gd name="T75" fmla="*/ 784 h 1132"/>
                <a:gd name="T76" fmla="*/ 33 w 951"/>
                <a:gd name="T77" fmla="*/ 671 h 1132"/>
                <a:gd name="T78" fmla="*/ 94 w 951"/>
                <a:gd name="T79" fmla="*/ 594 h 1132"/>
                <a:gd name="T80" fmla="*/ 176 w 951"/>
                <a:gd name="T81" fmla="*/ 545 h 1132"/>
                <a:gd name="T82" fmla="*/ 273 w 951"/>
                <a:gd name="T83" fmla="*/ 512 h 1132"/>
                <a:gd name="T84" fmla="*/ 381 w 951"/>
                <a:gd name="T85" fmla="*/ 489 h 1132"/>
                <a:gd name="T86" fmla="*/ 491 w 951"/>
                <a:gd name="T87" fmla="*/ 472 h 1132"/>
                <a:gd name="T88" fmla="*/ 582 w 951"/>
                <a:gd name="T89" fmla="*/ 453 h 1132"/>
                <a:gd name="T90" fmla="*/ 647 w 951"/>
                <a:gd name="T91" fmla="*/ 422 h 1132"/>
                <a:gd name="T92" fmla="*/ 680 w 951"/>
                <a:gd name="T93" fmla="*/ 365 h 1132"/>
                <a:gd name="T94" fmla="*/ 675 w 951"/>
                <a:gd name="T95" fmla="*/ 276 h 1132"/>
                <a:gd name="T96" fmla="*/ 638 w 951"/>
                <a:gd name="T97" fmla="*/ 210 h 1132"/>
                <a:gd name="T98" fmla="*/ 578 w 951"/>
                <a:gd name="T99" fmla="*/ 175 h 1132"/>
                <a:gd name="T100" fmla="*/ 506 w 951"/>
                <a:gd name="T101" fmla="*/ 160 h 1132"/>
                <a:gd name="T102" fmla="*/ 423 w 951"/>
                <a:gd name="T103" fmla="*/ 158 h 1132"/>
                <a:gd name="T104" fmla="*/ 332 w 951"/>
                <a:gd name="T105" fmla="*/ 175 h 1132"/>
                <a:gd name="T106" fmla="*/ 261 w 951"/>
                <a:gd name="T107" fmla="*/ 218 h 1132"/>
                <a:gd name="T108" fmla="*/ 216 w 951"/>
                <a:gd name="T109" fmla="*/ 292 h 1132"/>
                <a:gd name="T110" fmla="*/ 39 w 951"/>
                <a:gd name="T111" fmla="*/ 362 h 1132"/>
                <a:gd name="T112" fmla="*/ 66 w 951"/>
                <a:gd name="T113" fmla="*/ 222 h 1132"/>
                <a:gd name="T114" fmla="*/ 129 w 951"/>
                <a:gd name="T115" fmla="*/ 120 h 1132"/>
                <a:gd name="T116" fmla="*/ 222 w 951"/>
                <a:gd name="T117" fmla="*/ 51 h 1132"/>
                <a:gd name="T118" fmla="*/ 338 w 951"/>
                <a:gd name="T119" fmla="*/ 12 h 1132"/>
                <a:gd name="T120" fmla="*/ 468 w 951"/>
                <a:gd name="T12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1" h="1132">
                  <a:moveTo>
                    <a:pt x="681" y="550"/>
                  </a:moveTo>
                  <a:lnTo>
                    <a:pt x="657" y="564"/>
                  </a:lnTo>
                  <a:lnTo>
                    <a:pt x="629" y="576"/>
                  </a:lnTo>
                  <a:lnTo>
                    <a:pt x="599" y="586"/>
                  </a:lnTo>
                  <a:lnTo>
                    <a:pt x="565" y="593"/>
                  </a:lnTo>
                  <a:lnTo>
                    <a:pt x="530" y="600"/>
                  </a:lnTo>
                  <a:lnTo>
                    <a:pt x="493" y="605"/>
                  </a:lnTo>
                  <a:lnTo>
                    <a:pt x="455" y="611"/>
                  </a:lnTo>
                  <a:lnTo>
                    <a:pt x="417" y="616"/>
                  </a:lnTo>
                  <a:lnTo>
                    <a:pt x="379" y="622"/>
                  </a:lnTo>
                  <a:lnTo>
                    <a:pt x="350" y="629"/>
                  </a:lnTo>
                  <a:lnTo>
                    <a:pt x="322" y="636"/>
                  </a:lnTo>
                  <a:lnTo>
                    <a:pt x="295" y="646"/>
                  </a:lnTo>
                  <a:lnTo>
                    <a:pt x="270" y="657"/>
                  </a:lnTo>
                  <a:lnTo>
                    <a:pt x="247" y="670"/>
                  </a:lnTo>
                  <a:lnTo>
                    <a:pt x="227" y="686"/>
                  </a:lnTo>
                  <a:lnTo>
                    <a:pt x="209" y="705"/>
                  </a:lnTo>
                  <a:lnTo>
                    <a:pt x="196" y="728"/>
                  </a:lnTo>
                  <a:lnTo>
                    <a:pt x="185" y="753"/>
                  </a:lnTo>
                  <a:lnTo>
                    <a:pt x="177" y="784"/>
                  </a:lnTo>
                  <a:lnTo>
                    <a:pt x="176" y="817"/>
                  </a:lnTo>
                  <a:lnTo>
                    <a:pt x="177" y="848"/>
                  </a:lnTo>
                  <a:lnTo>
                    <a:pt x="185" y="874"/>
                  </a:lnTo>
                  <a:lnTo>
                    <a:pt x="194" y="897"/>
                  </a:lnTo>
                  <a:lnTo>
                    <a:pt x="209" y="916"/>
                  </a:lnTo>
                  <a:lnTo>
                    <a:pt x="226" y="933"/>
                  </a:lnTo>
                  <a:lnTo>
                    <a:pt x="245" y="947"/>
                  </a:lnTo>
                  <a:lnTo>
                    <a:pt x="267" y="957"/>
                  </a:lnTo>
                  <a:lnTo>
                    <a:pt x="292" y="966"/>
                  </a:lnTo>
                  <a:lnTo>
                    <a:pt x="317" y="972"/>
                  </a:lnTo>
                  <a:lnTo>
                    <a:pt x="344" y="974"/>
                  </a:lnTo>
                  <a:lnTo>
                    <a:pt x="372" y="976"/>
                  </a:lnTo>
                  <a:lnTo>
                    <a:pt x="417" y="974"/>
                  </a:lnTo>
                  <a:lnTo>
                    <a:pt x="458" y="967"/>
                  </a:lnTo>
                  <a:lnTo>
                    <a:pt x="496" y="957"/>
                  </a:lnTo>
                  <a:lnTo>
                    <a:pt x="528" y="944"/>
                  </a:lnTo>
                  <a:lnTo>
                    <a:pt x="559" y="929"/>
                  </a:lnTo>
                  <a:lnTo>
                    <a:pt x="585" y="910"/>
                  </a:lnTo>
                  <a:lnTo>
                    <a:pt x="609" y="890"/>
                  </a:lnTo>
                  <a:lnTo>
                    <a:pt x="628" y="869"/>
                  </a:lnTo>
                  <a:lnTo>
                    <a:pt x="645" y="846"/>
                  </a:lnTo>
                  <a:lnTo>
                    <a:pt x="658" y="822"/>
                  </a:lnTo>
                  <a:lnTo>
                    <a:pt x="668" y="799"/>
                  </a:lnTo>
                  <a:lnTo>
                    <a:pt x="675" y="775"/>
                  </a:lnTo>
                  <a:lnTo>
                    <a:pt x="679" y="753"/>
                  </a:lnTo>
                  <a:lnTo>
                    <a:pt x="681" y="732"/>
                  </a:lnTo>
                  <a:lnTo>
                    <a:pt x="681" y="550"/>
                  </a:lnTo>
                  <a:close/>
                  <a:moveTo>
                    <a:pt x="468" y="0"/>
                  </a:moveTo>
                  <a:lnTo>
                    <a:pt x="502" y="2"/>
                  </a:lnTo>
                  <a:lnTo>
                    <a:pt x="536" y="3"/>
                  </a:lnTo>
                  <a:lnTo>
                    <a:pt x="570" y="6"/>
                  </a:lnTo>
                  <a:lnTo>
                    <a:pt x="604" y="11"/>
                  </a:lnTo>
                  <a:lnTo>
                    <a:pt x="636" y="18"/>
                  </a:lnTo>
                  <a:lnTo>
                    <a:pt x="668" y="28"/>
                  </a:lnTo>
                  <a:lnTo>
                    <a:pt x="697" y="40"/>
                  </a:lnTo>
                  <a:lnTo>
                    <a:pt x="725" y="55"/>
                  </a:lnTo>
                  <a:lnTo>
                    <a:pt x="752" y="72"/>
                  </a:lnTo>
                  <a:lnTo>
                    <a:pt x="775" y="93"/>
                  </a:lnTo>
                  <a:lnTo>
                    <a:pt x="796" y="117"/>
                  </a:lnTo>
                  <a:lnTo>
                    <a:pt x="814" y="145"/>
                  </a:lnTo>
                  <a:lnTo>
                    <a:pt x="828" y="177"/>
                  </a:lnTo>
                  <a:lnTo>
                    <a:pt x="838" y="213"/>
                  </a:lnTo>
                  <a:lnTo>
                    <a:pt x="845" y="253"/>
                  </a:lnTo>
                  <a:lnTo>
                    <a:pt x="848" y="298"/>
                  </a:lnTo>
                  <a:lnTo>
                    <a:pt x="848" y="855"/>
                  </a:lnTo>
                  <a:lnTo>
                    <a:pt x="848" y="884"/>
                  </a:lnTo>
                  <a:lnTo>
                    <a:pt x="848" y="909"/>
                  </a:lnTo>
                  <a:lnTo>
                    <a:pt x="850" y="930"/>
                  </a:lnTo>
                  <a:lnTo>
                    <a:pt x="854" y="947"/>
                  </a:lnTo>
                  <a:lnTo>
                    <a:pt x="860" y="960"/>
                  </a:lnTo>
                  <a:lnTo>
                    <a:pt x="870" y="968"/>
                  </a:lnTo>
                  <a:lnTo>
                    <a:pt x="883" y="974"/>
                  </a:lnTo>
                  <a:lnTo>
                    <a:pt x="900" y="976"/>
                  </a:lnTo>
                  <a:lnTo>
                    <a:pt x="915" y="976"/>
                  </a:lnTo>
                  <a:lnTo>
                    <a:pt x="932" y="972"/>
                  </a:lnTo>
                  <a:lnTo>
                    <a:pt x="951" y="966"/>
                  </a:lnTo>
                  <a:lnTo>
                    <a:pt x="951" y="1104"/>
                  </a:lnTo>
                  <a:lnTo>
                    <a:pt x="933" y="1114"/>
                  </a:lnTo>
                  <a:lnTo>
                    <a:pt x="911" y="1122"/>
                  </a:lnTo>
                  <a:lnTo>
                    <a:pt x="888" y="1128"/>
                  </a:lnTo>
                  <a:lnTo>
                    <a:pt x="861" y="1131"/>
                  </a:lnTo>
                  <a:lnTo>
                    <a:pt x="832" y="1132"/>
                  </a:lnTo>
                  <a:lnTo>
                    <a:pt x="804" y="1131"/>
                  </a:lnTo>
                  <a:lnTo>
                    <a:pt x="779" y="1125"/>
                  </a:lnTo>
                  <a:lnTo>
                    <a:pt x="757" y="1116"/>
                  </a:lnTo>
                  <a:lnTo>
                    <a:pt x="737" y="1101"/>
                  </a:lnTo>
                  <a:lnTo>
                    <a:pt x="721" y="1083"/>
                  </a:lnTo>
                  <a:lnTo>
                    <a:pt x="708" y="1061"/>
                  </a:lnTo>
                  <a:lnTo>
                    <a:pt x="698" y="1034"/>
                  </a:lnTo>
                  <a:lnTo>
                    <a:pt x="692" y="1002"/>
                  </a:lnTo>
                  <a:lnTo>
                    <a:pt x="691" y="966"/>
                  </a:lnTo>
                  <a:lnTo>
                    <a:pt x="655" y="1006"/>
                  </a:lnTo>
                  <a:lnTo>
                    <a:pt x="616" y="1041"/>
                  </a:lnTo>
                  <a:lnTo>
                    <a:pt x="575" y="1069"/>
                  </a:lnTo>
                  <a:lnTo>
                    <a:pt x="531" y="1093"/>
                  </a:lnTo>
                  <a:lnTo>
                    <a:pt x="485" y="1111"/>
                  </a:lnTo>
                  <a:lnTo>
                    <a:pt x="436" y="1123"/>
                  </a:lnTo>
                  <a:lnTo>
                    <a:pt x="386" y="1130"/>
                  </a:lnTo>
                  <a:lnTo>
                    <a:pt x="334" y="1132"/>
                  </a:lnTo>
                  <a:lnTo>
                    <a:pt x="295" y="1131"/>
                  </a:lnTo>
                  <a:lnTo>
                    <a:pt x="258" y="1128"/>
                  </a:lnTo>
                  <a:lnTo>
                    <a:pt x="222" y="1120"/>
                  </a:lnTo>
                  <a:lnTo>
                    <a:pt x="187" y="1111"/>
                  </a:lnTo>
                  <a:lnTo>
                    <a:pt x="155" y="1097"/>
                  </a:lnTo>
                  <a:lnTo>
                    <a:pt x="125" y="1082"/>
                  </a:lnTo>
                  <a:lnTo>
                    <a:pt x="98" y="1062"/>
                  </a:lnTo>
                  <a:lnTo>
                    <a:pt x="73" y="1040"/>
                  </a:lnTo>
                  <a:lnTo>
                    <a:pt x="52" y="1013"/>
                  </a:lnTo>
                  <a:lnTo>
                    <a:pt x="34" y="984"/>
                  </a:lnTo>
                  <a:lnTo>
                    <a:pt x="19" y="951"/>
                  </a:lnTo>
                  <a:lnTo>
                    <a:pt x="9" y="914"/>
                  </a:lnTo>
                  <a:lnTo>
                    <a:pt x="1" y="874"/>
                  </a:lnTo>
                  <a:lnTo>
                    <a:pt x="0" y="830"/>
                  </a:lnTo>
                  <a:lnTo>
                    <a:pt x="1" y="784"/>
                  </a:lnTo>
                  <a:lnTo>
                    <a:pt x="9" y="741"/>
                  </a:lnTo>
                  <a:lnTo>
                    <a:pt x="18" y="704"/>
                  </a:lnTo>
                  <a:lnTo>
                    <a:pt x="33" y="671"/>
                  </a:lnTo>
                  <a:lnTo>
                    <a:pt x="50" y="642"/>
                  </a:lnTo>
                  <a:lnTo>
                    <a:pt x="70" y="617"/>
                  </a:lnTo>
                  <a:lnTo>
                    <a:pt x="94" y="594"/>
                  </a:lnTo>
                  <a:lnTo>
                    <a:pt x="119" y="575"/>
                  </a:lnTo>
                  <a:lnTo>
                    <a:pt x="147" y="559"/>
                  </a:lnTo>
                  <a:lnTo>
                    <a:pt x="176" y="545"/>
                  </a:lnTo>
                  <a:lnTo>
                    <a:pt x="208" y="533"/>
                  </a:lnTo>
                  <a:lnTo>
                    <a:pt x="241" y="522"/>
                  </a:lnTo>
                  <a:lnTo>
                    <a:pt x="273" y="512"/>
                  </a:lnTo>
                  <a:lnTo>
                    <a:pt x="307" y="505"/>
                  </a:lnTo>
                  <a:lnTo>
                    <a:pt x="343" y="496"/>
                  </a:lnTo>
                  <a:lnTo>
                    <a:pt x="381" y="489"/>
                  </a:lnTo>
                  <a:lnTo>
                    <a:pt x="419" y="483"/>
                  </a:lnTo>
                  <a:lnTo>
                    <a:pt x="455" y="477"/>
                  </a:lnTo>
                  <a:lnTo>
                    <a:pt x="491" y="472"/>
                  </a:lnTo>
                  <a:lnTo>
                    <a:pt x="523" y="466"/>
                  </a:lnTo>
                  <a:lnTo>
                    <a:pt x="554" y="460"/>
                  </a:lnTo>
                  <a:lnTo>
                    <a:pt x="582" y="453"/>
                  </a:lnTo>
                  <a:lnTo>
                    <a:pt x="606" y="445"/>
                  </a:lnTo>
                  <a:lnTo>
                    <a:pt x="629" y="434"/>
                  </a:lnTo>
                  <a:lnTo>
                    <a:pt x="647" y="422"/>
                  </a:lnTo>
                  <a:lnTo>
                    <a:pt x="662" y="406"/>
                  </a:lnTo>
                  <a:lnTo>
                    <a:pt x="674" y="387"/>
                  </a:lnTo>
                  <a:lnTo>
                    <a:pt x="680" y="365"/>
                  </a:lnTo>
                  <a:lnTo>
                    <a:pt x="683" y="338"/>
                  </a:lnTo>
                  <a:lnTo>
                    <a:pt x="680" y="304"/>
                  </a:lnTo>
                  <a:lnTo>
                    <a:pt x="675" y="276"/>
                  </a:lnTo>
                  <a:lnTo>
                    <a:pt x="666" y="250"/>
                  </a:lnTo>
                  <a:lnTo>
                    <a:pt x="652" y="228"/>
                  </a:lnTo>
                  <a:lnTo>
                    <a:pt x="638" y="210"/>
                  </a:lnTo>
                  <a:lnTo>
                    <a:pt x="619" y="196"/>
                  </a:lnTo>
                  <a:lnTo>
                    <a:pt x="600" y="184"/>
                  </a:lnTo>
                  <a:lnTo>
                    <a:pt x="578" y="175"/>
                  </a:lnTo>
                  <a:lnTo>
                    <a:pt x="555" y="168"/>
                  </a:lnTo>
                  <a:lnTo>
                    <a:pt x="532" y="163"/>
                  </a:lnTo>
                  <a:lnTo>
                    <a:pt x="506" y="160"/>
                  </a:lnTo>
                  <a:lnTo>
                    <a:pt x="482" y="158"/>
                  </a:lnTo>
                  <a:lnTo>
                    <a:pt x="458" y="157"/>
                  </a:lnTo>
                  <a:lnTo>
                    <a:pt x="423" y="158"/>
                  </a:lnTo>
                  <a:lnTo>
                    <a:pt x="391" y="162"/>
                  </a:lnTo>
                  <a:lnTo>
                    <a:pt x="360" y="168"/>
                  </a:lnTo>
                  <a:lnTo>
                    <a:pt x="332" y="175"/>
                  </a:lnTo>
                  <a:lnTo>
                    <a:pt x="305" y="186"/>
                  </a:lnTo>
                  <a:lnTo>
                    <a:pt x="282" y="201"/>
                  </a:lnTo>
                  <a:lnTo>
                    <a:pt x="261" y="218"/>
                  </a:lnTo>
                  <a:lnTo>
                    <a:pt x="243" y="239"/>
                  </a:lnTo>
                  <a:lnTo>
                    <a:pt x="228" y="263"/>
                  </a:lnTo>
                  <a:lnTo>
                    <a:pt x="216" y="292"/>
                  </a:lnTo>
                  <a:lnTo>
                    <a:pt x="209" y="325"/>
                  </a:lnTo>
                  <a:lnTo>
                    <a:pt x="205" y="362"/>
                  </a:lnTo>
                  <a:lnTo>
                    <a:pt x="39" y="362"/>
                  </a:lnTo>
                  <a:lnTo>
                    <a:pt x="43" y="312"/>
                  </a:lnTo>
                  <a:lnTo>
                    <a:pt x="52" y="265"/>
                  </a:lnTo>
                  <a:lnTo>
                    <a:pt x="66" y="222"/>
                  </a:lnTo>
                  <a:lnTo>
                    <a:pt x="83" y="184"/>
                  </a:lnTo>
                  <a:lnTo>
                    <a:pt x="104" y="150"/>
                  </a:lnTo>
                  <a:lnTo>
                    <a:pt x="129" y="120"/>
                  </a:lnTo>
                  <a:lnTo>
                    <a:pt x="157" y="93"/>
                  </a:lnTo>
                  <a:lnTo>
                    <a:pt x="188" y="70"/>
                  </a:lnTo>
                  <a:lnTo>
                    <a:pt x="222" y="51"/>
                  </a:lnTo>
                  <a:lnTo>
                    <a:pt x="259" y="35"/>
                  </a:lnTo>
                  <a:lnTo>
                    <a:pt x="296" y="22"/>
                  </a:lnTo>
                  <a:lnTo>
                    <a:pt x="338" y="12"/>
                  </a:lnTo>
                  <a:lnTo>
                    <a:pt x="379" y="6"/>
                  </a:lnTo>
                  <a:lnTo>
                    <a:pt x="423" y="3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7367588" y="4454526"/>
              <a:ext cx="341313" cy="449263"/>
            </a:xfrm>
            <a:custGeom>
              <a:avLst/>
              <a:gdLst>
                <a:gd name="T0" fmla="*/ 486 w 860"/>
                <a:gd name="T1" fmla="*/ 5 h 1132"/>
                <a:gd name="T2" fmla="*/ 604 w 860"/>
                <a:gd name="T3" fmla="*/ 31 h 1132"/>
                <a:gd name="T4" fmla="*/ 701 w 860"/>
                <a:gd name="T5" fmla="*/ 82 h 1132"/>
                <a:gd name="T6" fmla="*/ 771 w 860"/>
                <a:gd name="T7" fmla="*/ 167 h 1132"/>
                <a:gd name="T8" fmla="*/ 810 w 860"/>
                <a:gd name="T9" fmla="*/ 290 h 1132"/>
                <a:gd name="T10" fmla="*/ 644 w 860"/>
                <a:gd name="T11" fmla="*/ 307 h 1132"/>
                <a:gd name="T12" fmla="*/ 606 w 860"/>
                <a:gd name="T13" fmla="*/ 231 h 1132"/>
                <a:gd name="T14" fmla="*/ 545 w 860"/>
                <a:gd name="T15" fmla="*/ 184 h 1132"/>
                <a:gd name="T16" fmla="*/ 467 w 860"/>
                <a:gd name="T17" fmla="*/ 162 h 1132"/>
                <a:gd name="T18" fmla="*/ 386 w 860"/>
                <a:gd name="T19" fmla="*/ 158 h 1132"/>
                <a:gd name="T20" fmla="*/ 305 w 860"/>
                <a:gd name="T21" fmla="*/ 172 h 1132"/>
                <a:gd name="T22" fmla="*/ 238 w 860"/>
                <a:gd name="T23" fmla="*/ 207 h 1132"/>
                <a:gd name="T24" fmla="*/ 200 w 860"/>
                <a:gd name="T25" fmla="*/ 268 h 1132"/>
                <a:gd name="T26" fmla="*/ 208 w 860"/>
                <a:gd name="T27" fmla="*/ 344 h 1132"/>
                <a:gd name="T28" fmla="*/ 256 w 860"/>
                <a:gd name="T29" fmla="*/ 397 h 1132"/>
                <a:gd name="T30" fmla="*/ 334 w 860"/>
                <a:gd name="T31" fmla="*/ 434 h 1132"/>
                <a:gd name="T32" fmla="*/ 429 w 860"/>
                <a:gd name="T33" fmla="*/ 460 h 1132"/>
                <a:gd name="T34" fmla="*/ 528 w 860"/>
                <a:gd name="T35" fmla="*/ 484 h 1132"/>
                <a:gd name="T36" fmla="*/ 634 w 860"/>
                <a:gd name="T37" fmla="*/ 513 h 1132"/>
                <a:gd name="T38" fmla="*/ 729 w 860"/>
                <a:gd name="T39" fmla="*/ 556 h 1132"/>
                <a:gd name="T40" fmla="*/ 804 w 860"/>
                <a:gd name="T41" fmla="*/ 620 h 1132"/>
                <a:gd name="T42" fmla="*/ 850 w 860"/>
                <a:gd name="T43" fmla="*/ 711 h 1132"/>
                <a:gd name="T44" fmla="*/ 857 w 860"/>
                <a:gd name="T45" fmla="*/ 838 h 1132"/>
                <a:gd name="T46" fmla="*/ 821 w 860"/>
                <a:gd name="T47" fmla="*/ 954 h 1132"/>
                <a:gd name="T48" fmla="*/ 750 w 860"/>
                <a:gd name="T49" fmla="*/ 1037 h 1132"/>
                <a:gd name="T50" fmla="*/ 656 w 860"/>
                <a:gd name="T51" fmla="*/ 1093 h 1132"/>
                <a:gd name="T52" fmla="*/ 545 w 860"/>
                <a:gd name="T53" fmla="*/ 1124 h 1132"/>
                <a:gd name="T54" fmla="*/ 429 w 860"/>
                <a:gd name="T55" fmla="*/ 1132 h 1132"/>
                <a:gd name="T56" fmla="*/ 299 w 860"/>
                <a:gd name="T57" fmla="*/ 1120 h 1132"/>
                <a:gd name="T58" fmla="*/ 182 w 860"/>
                <a:gd name="T59" fmla="*/ 1081 h 1132"/>
                <a:gd name="T60" fmla="*/ 90 w 860"/>
                <a:gd name="T61" fmla="*/ 1012 h 1132"/>
                <a:gd name="T62" fmla="*/ 27 w 860"/>
                <a:gd name="T63" fmla="*/ 908 h 1132"/>
                <a:gd name="T64" fmla="*/ 0 w 860"/>
                <a:gd name="T65" fmla="*/ 767 h 1132"/>
                <a:gd name="T66" fmla="*/ 180 w 860"/>
                <a:gd name="T67" fmla="*/ 838 h 1132"/>
                <a:gd name="T68" fmla="*/ 229 w 860"/>
                <a:gd name="T69" fmla="*/ 913 h 1132"/>
                <a:gd name="T70" fmla="*/ 308 w 860"/>
                <a:gd name="T71" fmla="*/ 957 h 1132"/>
                <a:gd name="T72" fmla="*/ 404 w 860"/>
                <a:gd name="T73" fmla="*/ 974 h 1132"/>
                <a:gd name="T74" fmla="*/ 488 w 860"/>
                <a:gd name="T75" fmla="*/ 974 h 1132"/>
                <a:gd name="T76" fmla="*/ 565 w 860"/>
                <a:gd name="T77" fmla="*/ 960 h 1132"/>
                <a:gd name="T78" fmla="*/ 631 w 860"/>
                <a:gd name="T79" fmla="*/ 927 h 1132"/>
                <a:gd name="T80" fmla="*/ 674 w 860"/>
                <a:gd name="T81" fmla="*/ 871 h 1132"/>
                <a:gd name="T82" fmla="*/ 681 w 860"/>
                <a:gd name="T83" fmla="*/ 787 h 1132"/>
                <a:gd name="T84" fmla="*/ 647 w 860"/>
                <a:gd name="T85" fmla="*/ 722 h 1132"/>
                <a:gd name="T86" fmla="*/ 580 w 860"/>
                <a:gd name="T87" fmla="*/ 677 h 1132"/>
                <a:gd name="T88" fmla="*/ 491 w 860"/>
                <a:gd name="T89" fmla="*/ 647 h 1132"/>
                <a:gd name="T90" fmla="*/ 389 w 860"/>
                <a:gd name="T91" fmla="*/ 622 h 1132"/>
                <a:gd name="T92" fmla="*/ 283 w 860"/>
                <a:gd name="T93" fmla="*/ 595 h 1132"/>
                <a:gd name="T94" fmla="*/ 183 w 860"/>
                <a:gd name="T95" fmla="*/ 558 h 1132"/>
                <a:gd name="T96" fmla="*/ 99 w 860"/>
                <a:gd name="T97" fmla="*/ 504 h 1132"/>
                <a:gd name="T98" fmla="*/ 42 w 860"/>
                <a:gd name="T99" fmla="*/ 423 h 1132"/>
                <a:gd name="T100" fmla="*/ 22 w 860"/>
                <a:gd name="T101" fmla="*/ 308 h 1132"/>
                <a:gd name="T102" fmla="*/ 44 w 860"/>
                <a:gd name="T103" fmla="*/ 193 h 1132"/>
                <a:gd name="T104" fmla="*/ 104 w 860"/>
                <a:gd name="T105" fmla="*/ 107 h 1132"/>
                <a:gd name="T106" fmla="*/ 191 w 860"/>
                <a:gd name="T107" fmla="*/ 46 h 1132"/>
                <a:gd name="T108" fmla="*/ 293 w 860"/>
                <a:gd name="T109" fmla="*/ 12 h 1132"/>
                <a:gd name="T110" fmla="*/ 399 w 860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60" h="1132">
                  <a:moveTo>
                    <a:pt x="399" y="0"/>
                  </a:moveTo>
                  <a:lnTo>
                    <a:pt x="443" y="2"/>
                  </a:lnTo>
                  <a:lnTo>
                    <a:pt x="486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4" y="31"/>
                  </a:lnTo>
                  <a:lnTo>
                    <a:pt x="639" y="44"/>
                  </a:lnTo>
                  <a:lnTo>
                    <a:pt x="670" y="62"/>
                  </a:lnTo>
                  <a:lnTo>
                    <a:pt x="701" y="82"/>
                  </a:lnTo>
                  <a:lnTo>
                    <a:pt x="727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8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4" y="307"/>
                  </a:lnTo>
                  <a:lnTo>
                    <a:pt x="634" y="278"/>
                  </a:lnTo>
                  <a:lnTo>
                    <a:pt x="622" y="254"/>
                  </a:lnTo>
                  <a:lnTo>
                    <a:pt x="606" y="231"/>
                  </a:lnTo>
                  <a:lnTo>
                    <a:pt x="588" y="213"/>
                  </a:lnTo>
                  <a:lnTo>
                    <a:pt x="567" y="197"/>
                  </a:lnTo>
                  <a:lnTo>
                    <a:pt x="545" y="184"/>
                  </a:lnTo>
                  <a:lnTo>
                    <a:pt x="520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1" y="158"/>
                  </a:lnTo>
                  <a:lnTo>
                    <a:pt x="413" y="157"/>
                  </a:lnTo>
                  <a:lnTo>
                    <a:pt x="386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5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8" y="207"/>
                  </a:lnTo>
                  <a:lnTo>
                    <a:pt x="221" y="224"/>
                  </a:lnTo>
                  <a:lnTo>
                    <a:pt x="209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8" y="344"/>
                  </a:lnTo>
                  <a:lnTo>
                    <a:pt x="220" y="365"/>
                  </a:lnTo>
                  <a:lnTo>
                    <a:pt x="237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5" y="423"/>
                  </a:lnTo>
                  <a:lnTo>
                    <a:pt x="334" y="434"/>
                  </a:lnTo>
                  <a:lnTo>
                    <a:pt x="364" y="443"/>
                  </a:lnTo>
                  <a:lnTo>
                    <a:pt x="396" y="452"/>
                  </a:lnTo>
                  <a:lnTo>
                    <a:pt x="429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5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7" y="527"/>
                  </a:lnTo>
                  <a:lnTo>
                    <a:pt x="699" y="540"/>
                  </a:lnTo>
                  <a:lnTo>
                    <a:pt x="729" y="556"/>
                  </a:lnTo>
                  <a:lnTo>
                    <a:pt x="757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9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60" y="792"/>
                  </a:lnTo>
                  <a:lnTo>
                    <a:pt x="857" y="838"/>
                  </a:lnTo>
                  <a:lnTo>
                    <a:pt x="850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90" y="1077"/>
                  </a:lnTo>
                  <a:lnTo>
                    <a:pt x="656" y="1093"/>
                  </a:lnTo>
                  <a:lnTo>
                    <a:pt x="621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9" y="1132"/>
                  </a:lnTo>
                  <a:lnTo>
                    <a:pt x="384" y="1131"/>
                  </a:lnTo>
                  <a:lnTo>
                    <a:pt x="340" y="1128"/>
                  </a:lnTo>
                  <a:lnTo>
                    <a:pt x="299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9" y="1061"/>
                  </a:lnTo>
                  <a:lnTo>
                    <a:pt x="118" y="1038"/>
                  </a:lnTo>
                  <a:lnTo>
                    <a:pt x="90" y="1012"/>
                  </a:lnTo>
                  <a:lnTo>
                    <a:pt x="65" y="980"/>
                  </a:lnTo>
                  <a:lnTo>
                    <a:pt x="44" y="947"/>
                  </a:lnTo>
                  <a:lnTo>
                    <a:pt x="27" y="908"/>
                  </a:lnTo>
                  <a:lnTo>
                    <a:pt x="13" y="865"/>
                  </a:lnTo>
                  <a:lnTo>
                    <a:pt x="5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1" y="804"/>
                  </a:lnTo>
                  <a:lnTo>
                    <a:pt x="180" y="838"/>
                  </a:lnTo>
                  <a:lnTo>
                    <a:pt x="192" y="867"/>
                  </a:lnTo>
                  <a:lnTo>
                    <a:pt x="209" y="891"/>
                  </a:lnTo>
                  <a:lnTo>
                    <a:pt x="229" y="913"/>
                  </a:lnTo>
                  <a:lnTo>
                    <a:pt x="254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9" y="966"/>
                  </a:lnTo>
                  <a:lnTo>
                    <a:pt x="372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3" y="976"/>
                  </a:lnTo>
                  <a:lnTo>
                    <a:pt x="488" y="974"/>
                  </a:lnTo>
                  <a:lnTo>
                    <a:pt x="515" y="971"/>
                  </a:lnTo>
                  <a:lnTo>
                    <a:pt x="540" y="966"/>
                  </a:lnTo>
                  <a:lnTo>
                    <a:pt x="565" y="960"/>
                  </a:lnTo>
                  <a:lnTo>
                    <a:pt x="589" y="951"/>
                  </a:lnTo>
                  <a:lnTo>
                    <a:pt x="611" y="941"/>
                  </a:lnTo>
                  <a:lnTo>
                    <a:pt x="631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4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2" y="740"/>
                  </a:lnTo>
                  <a:lnTo>
                    <a:pt x="647" y="722"/>
                  </a:lnTo>
                  <a:lnTo>
                    <a:pt x="628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3" y="656"/>
                  </a:lnTo>
                  <a:lnTo>
                    <a:pt x="491" y="647"/>
                  </a:lnTo>
                  <a:lnTo>
                    <a:pt x="458" y="639"/>
                  </a:lnTo>
                  <a:lnTo>
                    <a:pt x="424" y="630"/>
                  </a:lnTo>
                  <a:lnTo>
                    <a:pt x="389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3" y="595"/>
                  </a:lnTo>
                  <a:lnTo>
                    <a:pt x="248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8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2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4" y="193"/>
                  </a:lnTo>
                  <a:lnTo>
                    <a:pt x="61" y="161"/>
                  </a:lnTo>
                  <a:lnTo>
                    <a:pt x="80" y="132"/>
                  </a:lnTo>
                  <a:lnTo>
                    <a:pt x="104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1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3" y="12"/>
                  </a:lnTo>
                  <a:lnTo>
                    <a:pt x="328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6146801" y="4554538"/>
              <a:ext cx="434975" cy="479425"/>
            </a:xfrm>
            <a:custGeom>
              <a:avLst/>
              <a:gdLst>
                <a:gd name="T0" fmla="*/ 621 w 1095"/>
                <a:gd name="T1" fmla="*/ 1 h 1208"/>
                <a:gd name="T2" fmla="*/ 664 w 1095"/>
                <a:gd name="T3" fmla="*/ 18 h 1208"/>
                <a:gd name="T4" fmla="*/ 709 w 1095"/>
                <a:gd name="T5" fmla="*/ 67 h 1208"/>
                <a:gd name="T6" fmla="*/ 947 w 1095"/>
                <a:gd name="T7" fmla="*/ 353 h 1208"/>
                <a:gd name="T8" fmla="*/ 1027 w 1095"/>
                <a:gd name="T9" fmla="*/ 469 h 1208"/>
                <a:gd name="T10" fmla="*/ 1076 w 1095"/>
                <a:gd name="T11" fmla="*/ 580 h 1208"/>
                <a:gd name="T12" fmla="*/ 1095 w 1095"/>
                <a:gd name="T13" fmla="*/ 687 h 1208"/>
                <a:gd name="T14" fmla="*/ 1090 w 1095"/>
                <a:gd name="T15" fmla="*/ 786 h 1208"/>
                <a:gd name="T16" fmla="*/ 1064 w 1095"/>
                <a:gd name="T17" fmla="*/ 877 h 1208"/>
                <a:gd name="T18" fmla="*/ 1020 w 1095"/>
                <a:gd name="T19" fmla="*/ 959 h 1208"/>
                <a:gd name="T20" fmla="*/ 962 w 1095"/>
                <a:gd name="T21" fmla="*/ 1032 h 1208"/>
                <a:gd name="T22" fmla="*/ 892 w 1095"/>
                <a:gd name="T23" fmla="*/ 1093 h 1208"/>
                <a:gd name="T24" fmla="*/ 817 w 1095"/>
                <a:gd name="T25" fmla="*/ 1142 h 1208"/>
                <a:gd name="T26" fmla="*/ 738 w 1095"/>
                <a:gd name="T27" fmla="*/ 1177 h 1208"/>
                <a:gd name="T28" fmla="*/ 630 w 1095"/>
                <a:gd name="T29" fmla="*/ 1202 h 1208"/>
                <a:gd name="T30" fmla="*/ 498 w 1095"/>
                <a:gd name="T31" fmla="*/ 1207 h 1208"/>
                <a:gd name="T32" fmla="*/ 374 w 1095"/>
                <a:gd name="T33" fmla="*/ 1187 h 1208"/>
                <a:gd name="T34" fmla="*/ 261 w 1095"/>
                <a:gd name="T35" fmla="*/ 1144 h 1208"/>
                <a:gd name="T36" fmla="*/ 162 w 1095"/>
                <a:gd name="T37" fmla="*/ 1080 h 1208"/>
                <a:gd name="T38" fmla="*/ 82 w 1095"/>
                <a:gd name="T39" fmla="*/ 998 h 1208"/>
                <a:gd name="T40" fmla="*/ 22 w 1095"/>
                <a:gd name="T41" fmla="*/ 901 h 1208"/>
                <a:gd name="T42" fmla="*/ 25 w 1095"/>
                <a:gd name="T43" fmla="*/ 883 h 1208"/>
                <a:gd name="T44" fmla="*/ 90 w 1095"/>
                <a:gd name="T45" fmla="*/ 940 h 1208"/>
                <a:gd name="T46" fmla="*/ 170 w 1095"/>
                <a:gd name="T47" fmla="*/ 982 h 1208"/>
                <a:gd name="T48" fmla="*/ 258 w 1095"/>
                <a:gd name="T49" fmla="*/ 1009 h 1208"/>
                <a:gd name="T50" fmla="*/ 353 w 1095"/>
                <a:gd name="T51" fmla="*/ 1020 h 1208"/>
                <a:gd name="T52" fmla="*/ 447 w 1095"/>
                <a:gd name="T53" fmla="*/ 1015 h 1208"/>
                <a:gd name="T54" fmla="*/ 534 w 1095"/>
                <a:gd name="T55" fmla="*/ 994 h 1208"/>
                <a:gd name="T56" fmla="*/ 612 w 1095"/>
                <a:gd name="T57" fmla="*/ 958 h 1208"/>
                <a:gd name="T58" fmla="*/ 694 w 1095"/>
                <a:gd name="T59" fmla="*/ 894 h 1208"/>
                <a:gd name="T60" fmla="*/ 756 w 1095"/>
                <a:gd name="T61" fmla="*/ 821 h 1208"/>
                <a:gd name="T62" fmla="*/ 796 w 1095"/>
                <a:gd name="T63" fmla="*/ 738 h 1208"/>
                <a:gd name="T64" fmla="*/ 811 w 1095"/>
                <a:gd name="T65" fmla="*/ 652 h 1208"/>
                <a:gd name="T66" fmla="*/ 800 w 1095"/>
                <a:gd name="T67" fmla="*/ 563 h 1208"/>
                <a:gd name="T68" fmla="*/ 761 w 1095"/>
                <a:gd name="T69" fmla="*/ 478 h 1208"/>
                <a:gd name="T70" fmla="*/ 728 w 1095"/>
                <a:gd name="T71" fmla="*/ 433 h 1208"/>
                <a:gd name="T72" fmla="*/ 714 w 1095"/>
                <a:gd name="T73" fmla="*/ 415 h 1208"/>
                <a:gd name="T74" fmla="*/ 687 w 1095"/>
                <a:gd name="T75" fmla="*/ 382 h 1208"/>
                <a:gd name="T76" fmla="*/ 651 w 1095"/>
                <a:gd name="T77" fmla="*/ 340 h 1208"/>
                <a:gd name="T78" fmla="*/ 609 w 1095"/>
                <a:gd name="T79" fmla="*/ 291 h 1208"/>
                <a:gd name="T80" fmla="*/ 567 w 1095"/>
                <a:gd name="T81" fmla="*/ 239 h 1208"/>
                <a:gd name="T82" fmla="*/ 524 w 1095"/>
                <a:gd name="T83" fmla="*/ 188 h 1208"/>
                <a:gd name="T84" fmla="*/ 521 w 1095"/>
                <a:gd name="T85" fmla="*/ 184 h 1208"/>
                <a:gd name="T86" fmla="*/ 515 w 1095"/>
                <a:gd name="T87" fmla="*/ 177 h 1208"/>
                <a:gd name="T88" fmla="*/ 512 w 1095"/>
                <a:gd name="T89" fmla="*/ 175 h 1208"/>
                <a:gd name="T90" fmla="*/ 492 w 1095"/>
                <a:gd name="T91" fmla="*/ 131 h 1208"/>
                <a:gd name="T92" fmla="*/ 494 w 1095"/>
                <a:gd name="T93" fmla="*/ 87 h 1208"/>
                <a:gd name="T94" fmla="*/ 517 w 1095"/>
                <a:gd name="T95" fmla="*/ 44 h 1208"/>
                <a:gd name="T96" fmla="*/ 555 w 1095"/>
                <a:gd name="T97" fmla="*/ 13 h 1208"/>
                <a:gd name="T98" fmla="*/ 600 w 1095"/>
                <a:gd name="T9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5" h="1208">
                  <a:moveTo>
                    <a:pt x="600" y="0"/>
                  </a:moveTo>
                  <a:lnTo>
                    <a:pt x="621" y="1"/>
                  </a:lnTo>
                  <a:lnTo>
                    <a:pt x="643" y="7"/>
                  </a:lnTo>
                  <a:lnTo>
                    <a:pt x="664" y="18"/>
                  </a:lnTo>
                  <a:lnTo>
                    <a:pt x="682" y="35"/>
                  </a:lnTo>
                  <a:lnTo>
                    <a:pt x="709" y="67"/>
                  </a:lnTo>
                  <a:lnTo>
                    <a:pt x="694" y="50"/>
                  </a:lnTo>
                  <a:lnTo>
                    <a:pt x="947" y="353"/>
                  </a:lnTo>
                  <a:lnTo>
                    <a:pt x="991" y="411"/>
                  </a:lnTo>
                  <a:lnTo>
                    <a:pt x="1027" y="469"/>
                  </a:lnTo>
                  <a:lnTo>
                    <a:pt x="1055" y="525"/>
                  </a:lnTo>
                  <a:lnTo>
                    <a:pt x="1076" y="580"/>
                  </a:lnTo>
                  <a:lnTo>
                    <a:pt x="1088" y="633"/>
                  </a:lnTo>
                  <a:lnTo>
                    <a:pt x="1095" y="687"/>
                  </a:lnTo>
                  <a:lnTo>
                    <a:pt x="1095" y="737"/>
                  </a:lnTo>
                  <a:lnTo>
                    <a:pt x="1090" y="786"/>
                  </a:lnTo>
                  <a:lnTo>
                    <a:pt x="1079" y="833"/>
                  </a:lnTo>
                  <a:lnTo>
                    <a:pt x="1064" y="877"/>
                  </a:lnTo>
                  <a:lnTo>
                    <a:pt x="1044" y="920"/>
                  </a:lnTo>
                  <a:lnTo>
                    <a:pt x="1020" y="959"/>
                  </a:lnTo>
                  <a:lnTo>
                    <a:pt x="992" y="998"/>
                  </a:lnTo>
                  <a:lnTo>
                    <a:pt x="962" y="1032"/>
                  </a:lnTo>
                  <a:lnTo>
                    <a:pt x="929" y="1064"/>
                  </a:lnTo>
                  <a:lnTo>
                    <a:pt x="892" y="1093"/>
                  </a:lnTo>
                  <a:lnTo>
                    <a:pt x="856" y="1119"/>
                  </a:lnTo>
                  <a:lnTo>
                    <a:pt x="817" y="1142"/>
                  </a:lnTo>
                  <a:lnTo>
                    <a:pt x="778" y="1161"/>
                  </a:lnTo>
                  <a:lnTo>
                    <a:pt x="738" y="1177"/>
                  </a:lnTo>
                  <a:lnTo>
                    <a:pt x="698" y="1189"/>
                  </a:lnTo>
                  <a:lnTo>
                    <a:pt x="630" y="1202"/>
                  </a:lnTo>
                  <a:lnTo>
                    <a:pt x="563" y="1208"/>
                  </a:lnTo>
                  <a:lnTo>
                    <a:pt x="498" y="1207"/>
                  </a:lnTo>
                  <a:lnTo>
                    <a:pt x="434" y="1201"/>
                  </a:lnTo>
                  <a:lnTo>
                    <a:pt x="374" y="1187"/>
                  </a:lnTo>
                  <a:lnTo>
                    <a:pt x="315" y="1168"/>
                  </a:lnTo>
                  <a:lnTo>
                    <a:pt x="261" y="1144"/>
                  </a:lnTo>
                  <a:lnTo>
                    <a:pt x="210" y="1114"/>
                  </a:lnTo>
                  <a:lnTo>
                    <a:pt x="162" y="1080"/>
                  </a:lnTo>
                  <a:lnTo>
                    <a:pt x="120" y="1040"/>
                  </a:lnTo>
                  <a:lnTo>
                    <a:pt x="82" y="998"/>
                  </a:lnTo>
                  <a:lnTo>
                    <a:pt x="49" y="951"/>
                  </a:lnTo>
                  <a:lnTo>
                    <a:pt x="22" y="901"/>
                  </a:lnTo>
                  <a:lnTo>
                    <a:pt x="0" y="848"/>
                  </a:lnTo>
                  <a:lnTo>
                    <a:pt x="25" y="883"/>
                  </a:lnTo>
                  <a:lnTo>
                    <a:pt x="56" y="913"/>
                  </a:lnTo>
                  <a:lnTo>
                    <a:pt x="90" y="940"/>
                  </a:lnTo>
                  <a:lnTo>
                    <a:pt x="128" y="963"/>
                  </a:lnTo>
                  <a:lnTo>
                    <a:pt x="170" y="982"/>
                  </a:lnTo>
                  <a:lnTo>
                    <a:pt x="213" y="997"/>
                  </a:lnTo>
                  <a:lnTo>
                    <a:pt x="258" y="1009"/>
                  </a:lnTo>
                  <a:lnTo>
                    <a:pt x="306" y="1016"/>
                  </a:lnTo>
                  <a:lnTo>
                    <a:pt x="353" y="1020"/>
                  </a:lnTo>
                  <a:lnTo>
                    <a:pt x="399" y="1019"/>
                  </a:lnTo>
                  <a:lnTo>
                    <a:pt x="447" y="1015"/>
                  </a:lnTo>
                  <a:lnTo>
                    <a:pt x="492" y="1006"/>
                  </a:lnTo>
                  <a:lnTo>
                    <a:pt x="534" y="994"/>
                  </a:lnTo>
                  <a:lnTo>
                    <a:pt x="575" y="979"/>
                  </a:lnTo>
                  <a:lnTo>
                    <a:pt x="612" y="958"/>
                  </a:lnTo>
                  <a:lnTo>
                    <a:pt x="655" y="928"/>
                  </a:lnTo>
                  <a:lnTo>
                    <a:pt x="694" y="894"/>
                  </a:lnTo>
                  <a:lnTo>
                    <a:pt x="728" y="858"/>
                  </a:lnTo>
                  <a:lnTo>
                    <a:pt x="756" y="821"/>
                  </a:lnTo>
                  <a:lnTo>
                    <a:pt x="779" y="780"/>
                  </a:lnTo>
                  <a:lnTo>
                    <a:pt x="796" y="738"/>
                  </a:lnTo>
                  <a:lnTo>
                    <a:pt x="806" y="695"/>
                  </a:lnTo>
                  <a:lnTo>
                    <a:pt x="811" y="652"/>
                  </a:lnTo>
                  <a:lnTo>
                    <a:pt x="809" y="608"/>
                  </a:lnTo>
                  <a:lnTo>
                    <a:pt x="800" y="563"/>
                  </a:lnTo>
                  <a:lnTo>
                    <a:pt x="784" y="520"/>
                  </a:lnTo>
                  <a:lnTo>
                    <a:pt x="761" y="478"/>
                  </a:lnTo>
                  <a:lnTo>
                    <a:pt x="731" y="436"/>
                  </a:lnTo>
                  <a:lnTo>
                    <a:pt x="728" y="433"/>
                  </a:lnTo>
                  <a:lnTo>
                    <a:pt x="724" y="426"/>
                  </a:lnTo>
                  <a:lnTo>
                    <a:pt x="714" y="415"/>
                  </a:lnTo>
                  <a:lnTo>
                    <a:pt x="702" y="401"/>
                  </a:lnTo>
                  <a:lnTo>
                    <a:pt x="687" y="382"/>
                  </a:lnTo>
                  <a:lnTo>
                    <a:pt x="670" y="363"/>
                  </a:lnTo>
                  <a:lnTo>
                    <a:pt x="651" y="340"/>
                  </a:lnTo>
                  <a:lnTo>
                    <a:pt x="631" y="316"/>
                  </a:lnTo>
                  <a:lnTo>
                    <a:pt x="609" y="291"/>
                  </a:lnTo>
                  <a:lnTo>
                    <a:pt x="589" y="265"/>
                  </a:lnTo>
                  <a:lnTo>
                    <a:pt x="567" y="239"/>
                  </a:lnTo>
                  <a:lnTo>
                    <a:pt x="545" y="213"/>
                  </a:lnTo>
                  <a:lnTo>
                    <a:pt x="524" y="188"/>
                  </a:lnTo>
                  <a:lnTo>
                    <a:pt x="526" y="189"/>
                  </a:lnTo>
                  <a:lnTo>
                    <a:pt x="521" y="184"/>
                  </a:lnTo>
                  <a:lnTo>
                    <a:pt x="517" y="180"/>
                  </a:lnTo>
                  <a:lnTo>
                    <a:pt x="515" y="177"/>
                  </a:lnTo>
                  <a:lnTo>
                    <a:pt x="513" y="175"/>
                  </a:lnTo>
                  <a:lnTo>
                    <a:pt x="512" y="175"/>
                  </a:lnTo>
                  <a:lnTo>
                    <a:pt x="499" y="154"/>
                  </a:lnTo>
                  <a:lnTo>
                    <a:pt x="492" y="131"/>
                  </a:lnTo>
                  <a:lnTo>
                    <a:pt x="490" y="110"/>
                  </a:lnTo>
                  <a:lnTo>
                    <a:pt x="494" y="87"/>
                  </a:lnTo>
                  <a:lnTo>
                    <a:pt x="502" y="65"/>
                  </a:lnTo>
                  <a:lnTo>
                    <a:pt x="517" y="44"/>
                  </a:lnTo>
                  <a:lnTo>
                    <a:pt x="534" y="28"/>
                  </a:lnTo>
                  <a:lnTo>
                    <a:pt x="555" y="13"/>
                  </a:lnTo>
                  <a:lnTo>
                    <a:pt x="577" y="5"/>
                  </a:lnTo>
                  <a:lnTo>
                    <a:pt x="6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145213" y="4384676"/>
              <a:ext cx="434975" cy="476250"/>
            </a:xfrm>
            <a:custGeom>
              <a:avLst/>
              <a:gdLst>
                <a:gd name="T0" fmla="*/ 599 w 1096"/>
                <a:gd name="T1" fmla="*/ 0 h 1202"/>
                <a:gd name="T2" fmla="*/ 723 w 1096"/>
                <a:gd name="T3" fmla="*/ 21 h 1202"/>
                <a:gd name="T4" fmla="*/ 834 w 1096"/>
                <a:gd name="T5" fmla="*/ 64 h 1202"/>
                <a:gd name="T6" fmla="*/ 933 w 1096"/>
                <a:gd name="T7" fmla="*/ 128 h 1202"/>
                <a:gd name="T8" fmla="*/ 1014 w 1096"/>
                <a:gd name="T9" fmla="*/ 210 h 1202"/>
                <a:gd name="T10" fmla="*/ 1075 w 1096"/>
                <a:gd name="T11" fmla="*/ 307 h 1202"/>
                <a:gd name="T12" fmla="*/ 1071 w 1096"/>
                <a:gd name="T13" fmla="*/ 325 h 1202"/>
                <a:gd name="T14" fmla="*/ 1007 w 1096"/>
                <a:gd name="T15" fmla="*/ 268 h 1202"/>
                <a:gd name="T16" fmla="*/ 927 w 1096"/>
                <a:gd name="T17" fmla="*/ 226 h 1202"/>
                <a:gd name="T18" fmla="*/ 838 w 1096"/>
                <a:gd name="T19" fmla="*/ 199 h 1202"/>
                <a:gd name="T20" fmla="*/ 743 w 1096"/>
                <a:gd name="T21" fmla="*/ 188 h 1202"/>
                <a:gd name="T22" fmla="*/ 650 w 1096"/>
                <a:gd name="T23" fmla="*/ 193 h 1202"/>
                <a:gd name="T24" fmla="*/ 561 w 1096"/>
                <a:gd name="T25" fmla="*/ 214 h 1202"/>
                <a:gd name="T26" fmla="*/ 483 w 1096"/>
                <a:gd name="T27" fmla="*/ 249 h 1202"/>
                <a:gd name="T28" fmla="*/ 401 w 1096"/>
                <a:gd name="T29" fmla="*/ 313 h 1202"/>
                <a:gd name="T30" fmla="*/ 339 w 1096"/>
                <a:gd name="T31" fmla="*/ 388 h 1202"/>
                <a:gd name="T32" fmla="*/ 300 w 1096"/>
                <a:gd name="T33" fmla="*/ 470 h 1202"/>
                <a:gd name="T34" fmla="*/ 285 w 1096"/>
                <a:gd name="T35" fmla="*/ 555 h 1202"/>
                <a:gd name="T36" fmla="*/ 296 w 1096"/>
                <a:gd name="T37" fmla="*/ 643 h 1202"/>
                <a:gd name="T38" fmla="*/ 335 w 1096"/>
                <a:gd name="T39" fmla="*/ 730 h 1202"/>
                <a:gd name="T40" fmla="*/ 367 w 1096"/>
                <a:gd name="T41" fmla="*/ 775 h 1202"/>
                <a:gd name="T42" fmla="*/ 383 w 1096"/>
                <a:gd name="T43" fmla="*/ 793 h 1202"/>
                <a:gd name="T44" fmla="*/ 411 w 1096"/>
                <a:gd name="T45" fmla="*/ 827 h 1202"/>
                <a:gd name="T46" fmla="*/ 447 w 1096"/>
                <a:gd name="T47" fmla="*/ 870 h 1202"/>
                <a:gd name="T48" fmla="*/ 489 w 1096"/>
                <a:gd name="T49" fmla="*/ 921 h 1202"/>
                <a:gd name="T50" fmla="*/ 534 w 1096"/>
                <a:gd name="T51" fmla="*/ 974 h 1202"/>
                <a:gd name="T52" fmla="*/ 523 w 1096"/>
                <a:gd name="T53" fmla="*/ 962 h 1202"/>
                <a:gd name="T54" fmla="*/ 551 w 1096"/>
                <a:gd name="T55" fmla="*/ 996 h 1202"/>
                <a:gd name="T56" fmla="*/ 571 w 1096"/>
                <a:gd name="T57" fmla="*/ 1020 h 1202"/>
                <a:gd name="T58" fmla="*/ 578 w 1096"/>
                <a:gd name="T59" fmla="*/ 1028 h 1202"/>
                <a:gd name="T60" fmla="*/ 599 w 1096"/>
                <a:gd name="T61" fmla="*/ 1071 h 1202"/>
                <a:gd name="T62" fmla="*/ 596 w 1096"/>
                <a:gd name="T63" fmla="*/ 1115 h 1202"/>
                <a:gd name="T64" fmla="*/ 574 w 1096"/>
                <a:gd name="T65" fmla="*/ 1158 h 1202"/>
                <a:gd name="T66" fmla="*/ 536 w 1096"/>
                <a:gd name="T67" fmla="*/ 1189 h 1202"/>
                <a:gd name="T68" fmla="*/ 491 w 1096"/>
                <a:gd name="T69" fmla="*/ 1202 h 1202"/>
                <a:gd name="T70" fmla="*/ 447 w 1096"/>
                <a:gd name="T71" fmla="*/ 1196 h 1202"/>
                <a:gd name="T72" fmla="*/ 409 w 1096"/>
                <a:gd name="T73" fmla="*/ 1168 h 1202"/>
                <a:gd name="T74" fmla="*/ 390 w 1096"/>
                <a:gd name="T75" fmla="*/ 1143 h 1202"/>
                <a:gd name="T76" fmla="*/ 104 w 1096"/>
                <a:gd name="T77" fmla="*/ 796 h 1202"/>
                <a:gd name="T78" fmla="*/ 41 w 1096"/>
                <a:gd name="T79" fmla="*/ 682 h 1202"/>
                <a:gd name="T80" fmla="*/ 7 w 1096"/>
                <a:gd name="T81" fmla="*/ 573 h 1202"/>
                <a:gd name="T82" fmla="*/ 0 w 1096"/>
                <a:gd name="T83" fmla="*/ 471 h 1202"/>
                <a:gd name="T84" fmla="*/ 17 w 1096"/>
                <a:gd name="T85" fmla="*/ 375 h 1202"/>
                <a:gd name="T86" fmla="*/ 52 w 1096"/>
                <a:gd name="T87" fmla="*/ 287 h 1202"/>
                <a:gd name="T88" fmla="*/ 103 w 1096"/>
                <a:gd name="T89" fmla="*/ 210 h 1202"/>
                <a:gd name="T90" fmla="*/ 168 w 1096"/>
                <a:gd name="T91" fmla="*/ 144 h 1202"/>
                <a:gd name="T92" fmla="*/ 240 w 1096"/>
                <a:gd name="T93" fmla="*/ 88 h 1202"/>
                <a:gd name="T94" fmla="*/ 318 w 1096"/>
                <a:gd name="T95" fmla="*/ 47 h 1202"/>
                <a:gd name="T96" fmla="*/ 398 w 1096"/>
                <a:gd name="T97" fmla="*/ 19 h 1202"/>
                <a:gd name="T98" fmla="*/ 533 w 1096"/>
                <a:gd name="T99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6" h="1202">
                  <a:moveTo>
                    <a:pt x="533" y="0"/>
                  </a:moveTo>
                  <a:lnTo>
                    <a:pt x="599" y="0"/>
                  </a:lnTo>
                  <a:lnTo>
                    <a:pt x="662" y="7"/>
                  </a:lnTo>
                  <a:lnTo>
                    <a:pt x="723" y="21"/>
                  </a:lnTo>
                  <a:lnTo>
                    <a:pt x="780" y="40"/>
                  </a:lnTo>
                  <a:lnTo>
                    <a:pt x="834" y="64"/>
                  </a:lnTo>
                  <a:lnTo>
                    <a:pt x="887" y="94"/>
                  </a:lnTo>
                  <a:lnTo>
                    <a:pt x="933" y="128"/>
                  </a:lnTo>
                  <a:lnTo>
                    <a:pt x="976" y="167"/>
                  </a:lnTo>
                  <a:lnTo>
                    <a:pt x="1014" y="210"/>
                  </a:lnTo>
                  <a:lnTo>
                    <a:pt x="1047" y="256"/>
                  </a:lnTo>
                  <a:lnTo>
                    <a:pt x="1075" y="307"/>
                  </a:lnTo>
                  <a:lnTo>
                    <a:pt x="1096" y="360"/>
                  </a:lnTo>
                  <a:lnTo>
                    <a:pt x="1071" y="325"/>
                  </a:lnTo>
                  <a:lnTo>
                    <a:pt x="1041" y="295"/>
                  </a:lnTo>
                  <a:lnTo>
                    <a:pt x="1007" y="268"/>
                  </a:lnTo>
                  <a:lnTo>
                    <a:pt x="968" y="245"/>
                  </a:lnTo>
                  <a:lnTo>
                    <a:pt x="927" y="226"/>
                  </a:lnTo>
                  <a:lnTo>
                    <a:pt x="883" y="210"/>
                  </a:lnTo>
                  <a:lnTo>
                    <a:pt x="838" y="199"/>
                  </a:lnTo>
                  <a:lnTo>
                    <a:pt x="791" y="192"/>
                  </a:lnTo>
                  <a:lnTo>
                    <a:pt x="743" y="188"/>
                  </a:lnTo>
                  <a:lnTo>
                    <a:pt x="696" y="188"/>
                  </a:lnTo>
                  <a:lnTo>
                    <a:pt x="650" y="193"/>
                  </a:lnTo>
                  <a:lnTo>
                    <a:pt x="605" y="202"/>
                  </a:lnTo>
                  <a:lnTo>
                    <a:pt x="561" y="214"/>
                  </a:lnTo>
                  <a:lnTo>
                    <a:pt x="521" y="229"/>
                  </a:lnTo>
                  <a:lnTo>
                    <a:pt x="483" y="249"/>
                  </a:lnTo>
                  <a:lnTo>
                    <a:pt x="440" y="280"/>
                  </a:lnTo>
                  <a:lnTo>
                    <a:pt x="401" y="313"/>
                  </a:lnTo>
                  <a:lnTo>
                    <a:pt x="368" y="349"/>
                  </a:lnTo>
                  <a:lnTo>
                    <a:pt x="339" y="388"/>
                  </a:lnTo>
                  <a:lnTo>
                    <a:pt x="317" y="427"/>
                  </a:lnTo>
                  <a:lnTo>
                    <a:pt x="300" y="470"/>
                  </a:lnTo>
                  <a:lnTo>
                    <a:pt x="289" y="512"/>
                  </a:lnTo>
                  <a:lnTo>
                    <a:pt x="285" y="555"/>
                  </a:lnTo>
                  <a:lnTo>
                    <a:pt x="287" y="600"/>
                  </a:lnTo>
                  <a:lnTo>
                    <a:pt x="296" y="643"/>
                  </a:lnTo>
                  <a:lnTo>
                    <a:pt x="312" y="687"/>
                  </a:lnTo>
                  <a:lnTo>
                    <a:pt x="335" y="730"/>
                  </a:lnTo>
                  <a:lnTo>
                    <a:pt x="366" y="773"/>
                  </a:lnTo>
                  <a:lnTo>
                    <a:pt x="367" y="775"/>
                  </a:lnTo>
                  <a:lnTo>
                    <a:pt x="373" y="782"/>
                  </a:lnTo>
                  <a:lnTo>
                    <a:pt x="383" y="793"/>
                  </a:lnTo>
                  <a:lnTo>
                    <a:pt x="396" y="809"/>
                  </a:lnTo>
                  <a:lnTo>
                    <a:pt x="411" y="827"/>
                  </a:lnTo>
                  <a:lnTo>
                    <a:pt x="429" y="847"/>
                  </a:lnTo>
                  <a:lnTo>
                    <a:pt x="447" y="870"/>
                  </a:lnTo>
                  <a:lnTo>
                    <a:pt x="468" y="896"/>
                  </a:lnTo>
                  <a:lnTo>
                    <a:pt x="489" y="921"/>
                  </a:lnTo>
                  <a:lnTo>
                    <a:pt x="511" y="948"/>
                  </a:lnTo>
                  <a:lnTo>
                    <a:pt x="534" y="974"/>
                  </a:lnTo>
                  <a:lnTo>
                    <a:pt x="556" y="999"/>
                  </a:lnTo>
                  <a:lnTo>
                    <a:pt x="523" y="962"/>
                  </a:lnTo>
                  <a:lnTo>
                    <a:pt x="538" y="980"/>
                  </a:lnTo>
                  <a:lnTo>
                    <a:pt x="551" y="996"/>
                  </a:lnTo>
                  <a:lnTo>
                    <a:pt x="562" y="1009"/>
                  </a:lnTo>
                  <a:lnTo>
                    <a:pt x="571" y="1020"/>
                  </a:lnTo>
                  <a:lnTo>
                    <a:pt x="577" y="1026"/>
                  </a:lnTo>
                  <a:lnTo>
                    <a:pt x="578" y="1028"/>
                  </a:lnTo>
                  <a:lnTo>
                    <a:pt x="591" y="1049"/>
                  </a:lnTo>
                  <a:lnTo>
                    <a:pt x="599" y="1071"/>
                  </a:lnTo>
                  <a:lnTo>
                    <a:pt x="600" y="1094"/>
                  </a:lnTo>
                  <a:lnTo>
                    <a:pt x="596" y="1115"/>
                  </a:lnTo>
                  <a:lnTo>
                    <a:pt x="588" y="1137"/>
                  </a:lnTo>
                  <a:lnTo>
                    <a:pt x="574" y="1158"/>
                  </a:lnTo>
                  <a:lnTo>
                    <a:pt x="556" y="1176"/>
                  </a:lnTo>
                  <a:lnTo>
                    <a:pt x="536" y="1189"/>
                  </a:lnTo>
                  <a:lnTo>
                    <a:pt x="514" y="1199"/>
                  </a:lnTo>
                  <a:lnTo>
                    <a:pt x="491" y="1202"/>
                  </a:lnTo>
                  <a:lnTo>
                    <a:pt x="469" y="1202"/>
                  </a:lnTo>
                  <a:lnTo>
                    <a:pt x="447" y="1196"/>
                  </a:lnTo>
                  <a:lnTo>
                    <a:pt x="428" y="1184"/>
                  </a:lnTo>
                  <a:lnTo>
                    <a:pt x="409" y="1168"/>
                  </a:lnTo>
                  <a:lnTo>
                    <a:pt x="352" y="1098"/>
                  </a:lnTo>
                  <a:lnTo>
                    <a:pt x="390" y="1143"/>
                  </a:lnTo>
                  <a:lnTo>
                    <a:pt x="149" y="855"/>
                  </a:lnTo>
                  <a:lnTo>
                    <a:pt x="104" y="796"/>
                  </a:lnTo>
                  <a:lnTo>
                    <a:pt x="69" y="739"/>
                  </a:lnTo>
                  <a:lnTo>
                    <a:pt x="41" y="682"/>
                  </a:lnTo>
                  <a:lnTo>
                    <a:pt x="21" y="628"/>
                  </a:lnTo>
                  <a:lnTo>
                    <a:pt x="7" y="573"/>
                  </a:lnTo>
                  <a:lnTo>
                    <a:pt x="1" y="522"/>
                  </a:lnTo>
                  <a:lnTo>
                    <a:pt x="0" y="471"/>
                  </a:lnTo>
                  <a:lnTo>
                    <a:pt x="6" y="421"/>
                  </a:lnTo>
                  <a:lnTo>
                    <a:pt x="17" y="375"/>
                  </a:lnTo>
                  <a:lnTo>
                    <a:pt x="33" y="331"/>
                  </a:lnTo>
                  <a:lnTo>
                    <a:pt x="52" y="287"/>
                  </a:lnTo>
                  <a:lnTo>
                    <a:pt x="77" y="248"/>
                  </a:lnTo>
                  <a:lnTo>
                    <a:pt x="103" y="210"/>
                  </a:lnTo>
                  <a:lnTo>
                    <a:pt x="135" y="175"/>
                  </a:lnTo>
                  <a:lnTo>
                    <a:pt x="168" y="144"/>
                  </a:lnTo>
                  <a:lnTo>
                    <a:pt x="203" y="115"/>
                  </a:lnTo>
                  <a:lnTo>
                    <a:pt x="240" y="88"/>
                  </a:lnTo>
                  <a:lnTo>
                    <a:pt x="279" y="65"/>
                  </a:lnTo>
                  <a:lnTo>
                    <a:pt x="318" y="47"/>
                  </a:lnTo>
                  <a:lnTo>
                    <a:pt x="358" y="31"/>
                  </a:lnTo>
                  <a:lnTo>
                    <a:pt x="398" y="19"/>
                  </a:lnTo>
                  <a:lnTo>
                    <a:pt x="466" y="6"/>
                  </a:lnTo>
                  <a:lnTo>
                    <a:pt x="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11"/>
            <p:cNvSpPr>
              <a:spLocks noEditPoints="1"/>
            </p:cNvSpPr>
            <p:nvPr userDrawn="1"/>
          </p:nvSpPr>
          <p:spPr bwMode="auto">
            <a:xfrm>
              <a:off x="7675563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70 w 130"/>
                <a:gd name="T3" fmla="*/ 60 h 128"/>
                <a:gd name="T4" fmla="*/ 77 w 130"/>
                <a:gd name="T5" fmla="*/ 59 h 128"/>
                <a:gd name="T6" fmla="*/ 82 w 130"/>
                <a:gd name="T7" fmla="*/ 55 h 128"/>
                <a:gd name="T8" fmla="*/ 83 w 130"/>
                <a:gd name="T9" fmla="*/ 48 h 128"/>
                <a:gd name="T10" fmla="*/ 82 w 130"/>
                <a:gd name="T11" fmla="*/ 42 h 128"/>
                <a:gd name="T12" fmla="*/ 77 w 130"/>
                <a:gd name="T13" fmla="*/ 38 h 128"/>
                <a:gd name="T14" fmla="*/ 71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9 w 130"/>
                <a:gd name="T21" fmla="*/ 32 h 128"/>
                <a:gd name="T22" fmla="*/ 95 w 130"/>
                <a:gd name="T23" fmla="*/ 48 h 128"/>
                <a:gd name="T24" fmla="*/ 90 w 130"/>
                <a:gd name="T25" fmla="*/ 63 h 128"/>
                <a:gd name="T26" fmla="*/ 76 w 130"/>
                <a:gd name="T27" fmla="*/ 69 h 128"/>
                <a:gd name="T28" fmla="*/ 84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6 w 130"/>
                <a:gd name="T35" fmla="*/ 11 h 128"/>
                <a:gd name="T36" fmla="*/ 34 w 130"/>
                <a:gd name="T37" fmla="*/ 20 h 128"/>
                <a:gd name="T38" fmla="*/ 16 w 130"/>
                <a:gd name="T39" fmla="*/ 47 h 128"/>
                <a:gd name="T40" fmla="*/ 16 w 130"/>
                <a:gd name="T41" fmla="*/ 82 h 128"/>
                <a:gd name="T42" fmla="*/ 34 w 130"/>
                <a:gd name="T43" fmla="*/ 107 h 128"/>
                <a:gd name="T44" fmla="*/ 66 w 130"/>
                <a:gd name="T45" fmla="*/ 117 h 128"/>
                <a:gd name="T46" fmla="*/ 96 w 130"/>
                <a:gd name="T47" fmla="*/ 107 h 128"/>
                <a:gd name="T48" fmla="*/ 115 w 130"/>
                <a:gd name="T49" fmla="*/ 82 h 128"/>
                <a:gd name="T50" fmla="*/ 115 w 130"/>
                <a:gd name="T51" fmla="*/ 47 h 128"/>
                <a:gd name="T52" fmla="*/ 96 w 130"/>
                <a:gd name="T53" fmla="*/ 20 h 128"/>
                <a:gd name="T54" fmla="*/ 66 w 130"/>
                <a:gd name="T55" fmla="*/ 11 h 128"/>
                <a:gd name="T56" fmla="*/ 85 w 130"/>
                <a:gd name="T57" fmla="*/ 3 h 128"/>
                <a:gd name="T58" fmla="*/ 118 w 130"/>
                <a:gd name="T59" fmla="*/ 25 h 128"/>
                <a:gd name="T60" fmla="*/ 130 w 130"/>
                <a:gd name="T61" fmla="*/ 64 h 128"/>
                <a:gd name="T62" fmla="*/ 118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3 w 130"/>
                <a:gd name="T69" fmla="*/ 102 h 128"/>
                <a:gd name="T70" fmla="*/ 0 w 130"/>
                <a:gd name="T71" fmla="*/ 64 h 128"/>
                <a:gd name="T72" fmla="*/ 13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6" y="60"/>
                  </a:lnTo>
                  <a:lnTo>
                    <a:pt x="70" y="60"/>
                  </a:lnTo>
                  <a:lnTo>
                    <a:pt x="73" y="59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2" y="55"/>
                  </a:lnTo>
                  <a:lnTo>
                    <a:pt x="83" y="52"/>
                  </a:lnTo>
                  <a:lnTo>
                    <a:pt x="83" y="48"/>
                  </a:lnTo>
                  <a:lnTo>
                    <a:pt x="83" y="44"/>
                  </a:lnTo>
                  <a:lnTo>
                    <a:pt x="82" y="42"/>
                  </a:lnTo>
                  <a:lnTo>
                    <a:pt x="79" y="40"/>
                  </a:lnTo>
                  <a:lnTo>
                    <a:pt x="77" y="38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67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1" y="29"/>
                  </a:lnTo>
                  <a:lnTo>
                    <a:pt x="89" y="32"/>
                  </a:lnTo>
                  <a:lnTo>
                    <a:pt x="94" y="38"/>
                  </a:lnTo>
                  <a:lnTo>
                    <a:pt x="95" y="48"/>
                  </a:lnTo>
                  <a:lnTo>
                    <a:pt x="94" y="56"/>
                  </a:lnTo>
                  <a:lnTo>
                    <a:pt x="90" y="63"/>
                  </a:lnTo>
                  <a:lnTo>
                    <a:pt x="83" y="66"/>
                  </a:lnTo>
                  <a:lnTo>
                    <a:pt x="76" y="69"/>
                  </a:lnTo>
                  <a:lnTo>
                    <a:pt x="98" y="101"/>
                  </a:lnTo>
                  <a:lnTo>
                    <a:pt x="84" y="101"/>
                  </a:lnTo>
                  <a:lnTo>
                    <a:pt x="65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6" y="11"/>
                  </a:moveTo>
                  <a:lnTo>
                    <a:pt x="49" y="13"/>
                  </a:lnTo>
                  <a:lnTo>
                    <a:pt x="34" y="20"/>
                  </a:lnTo>
                  <a:lnTo>
                    <a:pt x="23" y="32"/>
                  </a:lnTo>
                  <a:lnTo>
                    <a:pt x="16" y="47"/>
                  </a:lnTo>
                  <a:lnTo>
                    <a:pt x="14" y="64"/>
                  </a:lnTo>
                  <a:lnTo>
                    <a:pt x="16" y="82"/>
                  </a:lnTo>
                  <a:lnTo>
                    <a:pt x="23" y="96"/>
                  </a:lnTo>
                  <a:lnTo>
                    <a:pt x="34" y="107"/>
                  </a:lnTo>
                  <a:lnTo>
                    <a:pt x="49" y="114"/>
                  </a:lnTo>
                  <a:lnTo>
                    <a:pt x="66" y="117"/>
                  </a:lnTo>
                  <a:lnTo>
                    <a:pt x="82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5" y="82"/>
                  </a:lnTo>
                  <a:lnTo>
                    <a:pt x="118" y="64"/>
                  </a:lnTo>
                  <a:lnTo>
                    <a:pt x="115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2" y="13"/>
                  </a:lnTo>
                  <a:lnTo>
                    <a:pt x="66" y="11"/>
                  </a:lnTo>
                  <a:close/>
                  <a:moveTo>
                    <a:pt x="66" y="0"/>
                  </a:moveTo>
                  <a:lnTo>
                    <a:pt x="85" y="3"/>
                  </a:lnTo>
                  <a:lnTo>
                    <a:pt x="104" y="12"/>
                  </a:lnTo>
                  <a:lnTo>
                    <a:pt x="118" y="25"/>
                  </a:lnTo>
                  <a:lnTo>
                    <a:pt x="127" y="43"/>
                  </a:lnTo>
                  <a:lnTo>
                    <a:pt x="130" y="64"/>
                  </a:lnTo>
                  <a:lnTo>
                    <a:pt x="127" y="84"/>
                  </a:lnTo>
                  <a:lnTo>
                    <a:pt x="118" y="102"/>
                  </a:lnTo>
                  <a:lnTo>
                    <a:pt x="104" y="116"/>
                  </a:lnTo>
                  <a:lnTo>
                    <a:pt x="85" y="125"/>
                  </a:lnTo>
                  <a:lnTo>
                    <a:pt x="66" y="128"/>
                  </a:lnTo>
                  <a:lnTo>
                    <a:pt x="45" y="125"/>
                  </a:lnTo>
                  <a:lnTo>
                    <a:pt x="27" y="116"/>
                  </a:lnTo>
                  <a:lnTo>
                    <a:pt x="13" y="102"/>
                  </a:lnTo>
                  <a:lnTo>
                    <a:pt x="4" y="84"/>
                  </a:lnTo>
                  <a:lnTo>
                    <a:pt x="0" y="64"/>
                  </a:lnTo>
                  <a:lnTo>
                    <a:pt x="4" y="43"/>
                  </a:lnTo>
                  <a:lnTo>
                    <a:pt x="13" y="25"/>
                  </a:lnTo>
                  <a:lnTo>
                    <a:pt x="27" y="12"/>
                  </a:lnTo>
                  <a:lnTo>
                    <a:pt x="45" y="3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6591301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69 w 130"/>
                <a:gd name="T3" fmla="*/ 60 h 128"/>
                <a:gd name="T4" fmla="*/ 75 w 130"/>
                <a:gd name="T5" fmla="*/ 59 h 128"/>
                <a:gd name="T6" fmla="*/ 81 w 130"/>
                <a:gd name="T7" fmla="*/ 55 h 128"/>
                <a:gd name="T8" fmla="*/ 82 w 130"/>
                <a:gd name="T9" fmla="*/ 48 h 128"/>
                <a:gd name="T10" fmla="*/ 81 w 130"/>
                <a:gd name="T11" fmla="*/ 42 h 128"/>
                <a:gd name="T12" fmla="*/ 76 w 130"/>
                <a:gd name="T13" fmla="*/ 38 h 128"/>
                <a:gd name="T14" fmla="*/ 70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8 w 130"/>
                <a:gd name="T21" fmla="*/ 32 h 128"/>
                <a:gd name="T22" fmla="*/ 94 w 130"/>
                <a:gd name="T23" fmla="*/ 48 h 128"/>
                <a:gd name="T24" fmla="*/ 88 w 130"/>
                <a:gd name="T25" fmla="*/ 63 h 128"/>
                <a:gd name="T26" fmla="*/ 75 w 130"/>
                <a:gd name="T27" fmla="*/ 69 h 128"/>
                <a:gd name="T28" fmla="*/ 83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4 w 130"/>
                <a:gd name="T35" fmla="*/ 11 h 128"/>
                <a:gd name="T36" fmla="*/ 34 w 130"/>
                <a:gd name="T37" fmla="*/ 20 h 128"/>
                <a:gd name="T38" fmla="*/ 14 w 130"/>
                <a:gd name="T39" fmla="*/ 47 h 128"/>
                <a:gd name="T40" fmla="*/ 14 w 130"/>
                <a:gd name="T41" fmla="*/ 82 h 128"/>
                <a:gd name="T42" fmla="*/ 34 w 130"/>
                <a:gd name="T43" fmla="*/ 107 h 128"/>
                <a:gd name="T44" fmla="*/ 64 w 130"/>
                <a:gd name="T45" fmla="*/ 117 h 128"/>
                <a:gd name="T46" fmla="*/ 96 w 130"/>
                <a:gd name="T47" fmla="*/ 107 h 128"/>
                <a:gd name="T48" fmla="*/ 114 w 130"/>
                <a:gd name="T49" fmla="*/ 82 h 128"/>
                <a:gd name="T50" fmla="*/ 114 w 130"/>
                <a:gd name="T51" fmla="*/ 47 h 128"/>
                <a:gd name="T52" fmla="*/ 96 w 130"/>
                <a:gd name="T53" fmla="*/ 20 h 128"/>
                <a:gd name="T54" fmla="*/ 64 w 130"/>
                <a:gd name="T55" fmla="*/ 11 h 128"/>
                <a:gd name="T56" fmla="*/ 85 w 130"/>
                <a:gd name="T57" fmla="*/ 3 h 128"/>
                <a:gd name="T58" fmla="*/ 117 w 130"/>
                <a:gd name="T59" fmla="*/ 25 h 128"/>
                <a:gd name="T60" fmla="*/ 130 w 130"/>
                <a:gd name="T61" fmla="*/ 64 h 128"/>
                <a:gd name="T62" fmla="*/ 117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2 w 130"/>
                <a:gd name="T69" fmla="*/ 102 h 128"/>
                <a:gd name="T70" fmla="*/ 0 w 130"/>
                <a:gd name="T71" fmla="*/ 64 h 128"/>
                <a:gd name="T72" fmla="*/ 12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4" y="60"/>
                  </a:lnTo>
                  <a:lnTo>
                    <a:pt x="69" y="60"/>
                  </a:lnTo>
                  <a:lnTo>
                    <a:pt x="73" y="59"/>
                  </a:lnTo>
                  <a:lnTo>
                    <a:pt x="75" y="59"/>
                  </a:lnTo>
                  <a:lnTo>
                    <a:pt x="79" y="56"/>
                  </a:lnTo>
                  <a:lnTo>
                    <a:pt x="81" y="55"/>
                  </a:lnTo>
                  <a:lnTo>
                    <a:pt x="82" y="52"/>
                  </a:lnTo>
                  <a:lnTo>
                    <a:pt x="82" y="48"/>
                  </a:lnTo>
                  <a:lnTo>
                    <a:pt x="82" y="44"/>
                  </a:lnTo>
                  <a:lnTo>
                    <a:pt x="81" y="42"/>
                  </a:lnTo>
                  <a:lnTo>
                    <a:pt x="79" y="40"/>
                  </a:lnTo>
                  <a:lnTo>
                    <a:pt x="76" y="38"/>
                  </a:lnTo>
                  <a:lnTo>
                    <a:pt x="73" y="37"/>
                  </a:lnTo>
                  <a:lnTo>
                    <a:pt x="70" y="37"/>
                  </a:lnTo>
                  <a:lnTo>
                    <a:pt x="66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0" y="29"/>
                  </a:lnTo>
                  <a:lnTo>
                    <a:pt x="88" y="32"/>
                  </a:lnTo>
                  <a:lnTo>
                    <a:pt x="93" y="38"/>
                  </a:lnTo>
                  <a:lnTo>
                    <a:pt x="94" y="48"/>
                  </a:lnTo>
                  <a:lnTo>
                    <a:pt x="93" y="56"/>
                  </a:lnTo>
                  <a:lnTo>
                    <a:pt x="88" y="63"/>
                  </a:lnTo>
                  <a:lnTo>
                    <a:pt x="82" y="66"/>
                  </a:lnTo>
                  <a:lnTo>
                    <a:pt x="75" y="69"/>
                  </a:lnTo>
                  <a:lnTo>
                    <a:pt x="96" y="101"/>
                  </a:lnTo>
                  <a:lnTo>
                    <a:pt x="83" y="101"/>
                  </a:lnTo>
                  <a:lnTo>
                    <a:pt x="64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4" y="11"/>
                  </a:moveTo>
                  <a:lnTo>
                    <a:pt x="48" y="13"/>
                  </a:lnTo>
                  <a:lnTo>
                    <a:pt x="34" y="20"/>
                  </a:lnTo>
                  <a:lnTo>
                    <a:pt x="22" y="32"/>
                  </a:lnTo>
                  <a:lnTo>
                    <a:pt x="14" y="47"/>
                  </a:lnTo>
                  <a:lnTo>
                    <a:pt x="12" y="64"/>
                  </a:lnTo>
                  <a:lnTo>
                    <a:pt x="14" y="82"/>
                  </a:lnTo>
                  <a:lnTo>
                    <a:pt x="22" y="96"/>
                  </a:lnTo>
                  <a:lnTo>
                    <a:pt x="34" y="107"/>
                  </a:lnTo>
                  <a:lnTo>
                    <a:pt x="48" y="114"/>
                  </a:lnTo>
                  <a:lnTo>
                    <a:pt x="64" y="117"/>
                  </a:lnTo>
                  <a:lnTo>
                    <a:pt x="81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4" y="82"/>
                  </a:lnTo>
                  <a:lnTo>
                    <a:pt x="116" y="64"/>
                  </a:lnTo>
                  <a:lnTo>
                    <a:pt x="114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1" y="13"/>
                  </a:lnTo>
                  <a:lnTo>
                    <a:pt x="64" y="11"/>
                  </a:lnTo>
                  <a:close/>
                  <a:moveTo>
                    <a:pt x="64" y="0"/>
                  </a:moveTo>
                  <a:lnTo>
                    <a:pt x="85" y="3"/>
                  </a:lnTo>
                  <a:lnTo>
                    <a:pt x="103" y="12"/>
                  </a:lnTo>
                  <a:lnTo>
                    <a:pt x="117" y="25"/>
                  </a:lnTo>
                  <a:lnTo>
                    <a:pt x="126" y="43"/>
                  </a:lnTo>
                  <a:lnTo>
                    <a:pt x="130" y="64"/>
                  </a:lnTo>
                  <a:lnTo>
                    <a:pt x="126" y="84"/>
                  </a:lnTo>
                  <a:lnTo>
                    <a:pt x="117" y="102"/>
                  </a:lnTo>
                  <a:lnTo>
                    <a:pt x="103" y="116"/>
                  </a:lnTo>
                  <a:lnTo>
                    <a:pt x="85" y="125"/>
                  </a:lnTo>
                  <a:lnTo>
                    <a:pt x="64" y="128"/>
                  </a:lnTo>
                  <a:lnTo>
                    <a:pt x="45" y="125"/>
                  </a:lnTo>
                  <a:lnTo>
                    <a:pt x="26" y="116"/>
                  </a:lnTo>
                  <a:lnTo>
                    <a:pt x="12" y="102"/>
                  </a:lnTo>
                  <a:lnTo>
                    <a:pt x="2" y="84"/>
                  </a:lnTo>
                  <a:lnTo>
                    <a:pt x="0" y="64"/>
                  </a:lnTo>
                  <a:lnTo>
                    <a:pt x="2" y="43"/>
                  </a:lnTo>
                  <a:lnTo>
                    <a:pt x="12" y="25"/>
                  </a:lnTo>
                  <a:lnTo>
                    <a:pt x="26" y="12"/>
                  </a:lnTo>
                  <a:lnTo>
                    <a:pt x="45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  <p:sp>
        <p:nvSpPr>
          <p:cNvPr id="16" name="TextBox 4"/>
          <p:cNvSpPr txBox="1"/>
          <p:nvPr userDrawn="1"/>
        </p:nvSpPr>
        <p:spPr>
          <a:xfrm>
            <a:off x="3310128" y="4941553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05768097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626364" y="640080"/>
            <a:ext cx="7891272" cy="274320"/>
          </a:xfrm>
        </p:spPr>
        <p:txBody>
          <a:bodyPr wrap="square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6899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ue Background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4"/>
          <p:cNvSpPr txBox="1"/>
          <p:nvPr/>
        </p:nvSpPr>
        <p:spPr>
          <a:xfrm>
            <a:off x="3310128" y="4941553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0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rgbClr val="08649C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t" anchorCtr="0">
            <a:no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626364" y="698736"/>
            <a:ext cx="7891272" cy="274320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8564363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626364" y="640080"/>
            <a:ext cx="7891272" cy="274320"/>
          </a:xfrm>
        </p:spPr>
        <p:txBody>
          <a:bodyPr wrap="square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109457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Aquamarine_Section Header">
    <p:bg>
      <p:bgPr>
        <a:gradFill>
          <a:gsLst>
            <a:gs pos="0">
              <a:srgbClr val="00B08D"/>
            </a:gs>
            <a:gs pos="100000">
              <a:srgbClr val="018566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50139"/>
            <a:ext cx="9144000" cy="535531"/>
          </a:xfrm>
        </p:spPr>
        <p:txBody>
          <a:bodyPr anchor="b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83825"/>
            <a:ext cx="9144000" cy="356251"/>
          </a:xfrm>
        </p:spPr>
        <p:txBody>
          <a:bodyPr anchor="t">
            <a:spAutoFit/>
          </a:bodyPr>
          <a:lstStyle>
            <a:lvl1pPr marL="0" indent="-182876" algn="ctr">
              <a:lnSpc>
                <a:spcPct val="85000"/>
              </a:lnSpc>
              <a:buFont typeface="Arial" pitchFamily="34" charset="0"/>
              <a:buNone/>
              <a:defRPr sz="20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0CCA5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00CCA5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00CCA5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353" y="0"/>
            <a:ext cx="2111297" cy="1101684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5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Black Backgroun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51AFB0-E8BA-6E40-9F47-B58679E1698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C8A4CC-C6DD-674E-9755-C2307DA101AD}"/>
              </a:ext>
            </a:extLst>
          </p:cNvPr>
          <p:cNvGrpSpPr/>
          <p:nvPr/>
        </p:nvGrpSpPr>
        <p:grpSpPr>
          <a:xfrm>
            <a:off x="8427835" y="4765184"/>
            <a:ext cx="526892" cy="220528"/>
            <a:chOff x="6145213" y="4384676"/>
            <a:chExt cx="1582738" cy="649287"/>
          </a:xfrm>
          <a:solidFill>
            <a:schemeClr val="bg2">
              <a:lumMod val="50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C0936E0-05D4-D944-94E4-FBA36E861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4454526"/>
              <a:ext cx="341313" cy="449263"/>
            </a:xfrm>
            <a:custGeom>
              <a:avLst/>
              <a:gdLst>
                <a:gd name="T0" fmla="*/ 485 w 859"/>
                <a:gd name="T1" fmla="*/ 5 h 1132"/>
                <a:gd name="T2" fmla="*/ 603 w 859"/>
                <a:gd name="T3" fmla="*/ 31 h 1132"/>
                <a:gd name="T4" fmla="*/ 699 w 859"/>
                <a:gd name="T5" fmla="*/ 82 h 1132"/>
                <a:gd name="T6" fmla="*/ 771 w 859"/>
                <a:gd name="T7" fmla="*/ 167 h 1132"/>
                <a:gd name="T8" fmla="*/ 810 w 859"/>
                <a:gd name="T9" fmla="*/ 290 h 1132"/>
                <a:gd name="T10" fmla="*/ 642 w 859"/>
                <a:gd name="T11" fmla="*/ 307 h 1132"/>
                <a:gd name="T12" fmla="*/ 606 w 859"/>
                <a:gd name="T13" fmla="*/ 231 h 1132"/>
                <a:gd name="T14" fmla="*/ 544 w 859"/>
                <a:gd name="T15" fmla="*/ 184 h 1132"/>
                <a:gd name="T16" fmla="*/ 467 w 859"/>
                <a:gd name="T17" fmla="*/ 162 h 1132"/>
                <a:gd name="T18" fmla="*/ 385 w 859"/>
                <a:gd name="T19" fmla="*/ 158 h 1132"/>
                <a:gd name="T20" fmla="*/ 304 w 859"/>
                <a:gd name="T21" fmla="*/ 172 h 1132"/>
                <a:gd name="T22" fmla="*/ 236 w 859"/>
                <a:gd name="T23" fmla="*/ 207 h 1132"/>
                <a:gd name="T24" fmla="*/ 200 w 859"/>
                <a:gd name="T25" fmla="*/ 268 h 1132"/>
                <a:gd name="T26" fmla="*/ 207 w 859"/>
                <a:gd name="T27" fmla="*/ 344 h 1132"/>
                <a:gd name="T28" fmla="*/ 256 w 859"/>
                <a:gd name="T29" fmla="*/ 397 h 1132"/>
                <a:gd name="T30" fmla="*/ 334 w 859"/>
                <a:gd name="T31" fmla="*/ 434 h 1132"/>
                <a:gd name="T32" fmla="*/ 428 w 859"/>
                <a:gd name="T33" fmla="*/ 460 h 1132"/>
                <a:gd name="T34" fmla="*/ 528 w 859"/>
                <a:gd name="T35" fmla="*/ 484 h 1132"/>
                <a:gd name="T36" fmla="*/ 634 w 859"/>
                <a:gd name="T37" fmla="*/ 513 h 1132"/>
                <a:gd name="T38" fmla="*/ 728 w 859"/>
                <a:gd name="T39" fmla="*/ 556 h 1132"/>
                <a:gd name="T40" fmla="*/ 804 w 859"/>
                <a:gd name="T41" fmla="*/ 620 h 1132"/>
                <a:gd name="T42" fmla="*/ 850 w 859"/>
                <a:gd name="T43" fmla="*/ 711 h 1132"/>
                <a:gd name="T44" fmla="*/ 857 w 859"/>
                <a:gd name="T45" fmla="*/ 838 h 1132"/>
                <a:gd name="T46" fmla="*/ 821 w 859"/>
                <a:gd name="T47" fmla="*/ 954 h 1132"/>
                <a:gd name="T48" fmla="*/ 750 w 859"/>
                <a:gd name="T49" fmla="*/ 1037 h 1132"/>
                <a:gd name="T50" fmla="*/ 655 w 859"/>
                <a:gd name="T51" fmla="*/ 1093 h 1132"/>
                <a:gd name="T52" fmla="*/ 545 w 859"/>
                <a:gd name="T53" fmla="*/ 1124 h 1132"/>
                <a:gd name="T54" fmla="*/ 428 w 859"/>
                <a:gd name="T55" fmla="*/ 1132 h 1132"/>
                <a:gd name="T56" fmla="*/ 297 w 859"/>
                <a:gd name="T57" fmla="*/ 1120 h 1132"/>
                <a:gd name="T58" fmla="*/ 182 w 859"/>
                <a:gd name="T59" fmla="*/ 1081 h 1132"/>
                <a:gd name="T60" fmla="*/ 89 w 859"/>
                <a:gd name="T61" fmla="*/ 1012 h 1132"/>
                <a:gd name="T62" fmla="*/ 26 w 859"/>
                <a:gd name="T63" fmla="*/ 908 h 1132"/>
                <a:gd name="T64" fmla="*/ 0 w 859"/>
                <a:gd name="T65" fmla="*/ 767 h 1132"/>
                <a:gd name="T66" fmla="*/ 178 w 859"/>
                <a:gd name="T67" fmla="*/ 838 h 1132"/>
                <a:gd name="T68" fmla="*/ 229 w 859"/>
                <a:gd name="T69" fmla="*/ 913 h 1132"/>
                <a:gd name="T70" fmla="*/ 308 w 859"/>
                <a:gd name="T71" fmla="*/ 957 h 1132"/>
                <a:gd name="T72" fmla="*/ 404 w 859"/>
                <a:gd name="T73" fmla="*/ 974 h 1132"/>
                <a:gd name="T74" fmla="*/ 488 w 859"/>
                <a:gd name="T75" fmla="*/ 974 h 1132"/>
                <a:gd name="T76" fmla="*/ 564 w 859"/>
                <a:gd name="T77" fmla="*/ 960 h 1132"/>
                <a:gd name="T78" fmla="*/ 630 w 859"/>
                <a:gd name="T79" fmla="*/ 927 h 1132"/>
                <a:gd name="T80" fmla="*/ 674 w 859"/>
                <a:gd name="T81" fmla="*/ 871 h 1132"/>
                <a:gd name="T82" fmla="*/ 681 w 859"/>
                <a:gd name="T83" fmla="*/ 787 h 1132"/>
                <a:gd name="T84" fmla="*/ 647 w 859"/>
                <a:gd name="T85" fmla="*/ 722 h 1132"/>
                <a:gd name="T86" fmla="*/ 580 w 859"/>
                <a:gd name="T87" fmla="*/ 677 h 1132"/>
                <a:gd name="T88" fmla="*/ 490 w 859"/>
                <a:gd name="T89" fmla="*/ 647 h 1132"/>
                <a:gd name="T90" fmla="*/ 387 w 859"/>
                <a:gd name="T91" fmla="*/ 622 h 1132"/>
                <a:gd name="T92" fmla="*/ 281 w 859"/>
                <a:gd name="T93" fmla="*/ 595 h 1132"/>
                <a:gd name="T94" fmla="*/ 183 w 859"/>
                <a:gd name="T95" fmla="*/ 558 h 1132"/>
                <a:gd name="T96" fmla="*/ 99 w 859"/>
                <a:gd name="T97" fmla="*/ 504 h 1132"/>
                <a:gd name="T98" fmla="*/ 42 w 859"/>
                <a:gd name="T99" fmla="*/ 423 h 1132"/>
                <a:gd name="T100" fmla="*/ 21 w 859"/>
                <a:gd name="T101" fmla="*/ 308 h 1132"/>
                <a:gd name="T102" fmla="*/ 43 w 859"/>
                <a:gd name="T103" fmla="*/ 193 h 1132"/>
                <a:gd name="T104" fmla="*/ 103 w 859"/>
                <a:gd name="T105" fmla="*/ 107 h 1132"/>
                <a:gd name="T106" fmla="*/ 190 w 859"/>
                <a:gd name="T107" fmla="*/ 46 h 1132"/>
                <a:gd name="T108" fmla="*/ 292 w 859"/>
                <a:gd name="T109" fmla="*/ 12 h 1132"/>
                <a:gd name="T110" fmla="*/ 399 w 859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9" h="1132">
                  <a:moveTo>
                    <a:pt x="399" y="0"/>
                  </a:moveTo>
                  <a:lnTo>
                    <a:pt x="443" y="2"/>
                  </a:lnTo>
                  <a:lnTo>
                    <a:pt x="485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3" y="31"/>
                  </a:lnTo>
                  <a:lnTo>
                    <a:pt x="637" y="44"/>
                  </a:lnTo>
                  <a:lnTo>
                    <a:pt x="670" y="62"/>
                  </a:lnTo>
                  <a:lnTo>
                    <a:pt x="699" y="82"/>
                  </a:lnTo>
                  <a:lnTo>
                    <a:pt x="726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7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2" y="307"/>
                  </a:lnTo>
                  <a:lnTo>
                    <a:pt x="634" y="278"/>
                  </a:lnTo>
                  <a:lnTo>
                    <a:pt x="621" y="254"/>
                  </a:lnTo>
                  <a:lnTo>
                    <a:pt x="606" y="231"/>
                  </a:lnTo>
                  <a:lnTo>
                    <a:pt x="587" y="213"/>
                  </a:lnTo>
                  <a:lnTo>
                    <a:pt x="567" y="197"/>
                  </a:lnTo>
                  <a:lnTo>
                    <a:pt x="544" y="184"/>
                  </a:lnTo>
                  <a:lnTo>
                    <a:pt x="519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0" y="158"/>
                  </a:lnTo>
                  <a:lnTo>
                    <a:pt x="412" y="157"/>
                  </a:lnTo>
                  <a:lnTo>
                    <a:pt x="385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4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6" y="207"/>
                  </a:lnTo>
                  <a:lnTo>
                    <a:pt x="221" y="224"/>
                  </a:lnTo>
                  <a:lnTo>
                    <a:pt x="208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7" y="344"/>
                  </a:lnTo>
                  <a:lnTo>
                    <a:pt x="219" y="365"/>
                  </a:lnTo>
                  <a:lnTo>
                    <a:pt x="236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4" y="423"/>
                  </a:lnTo>
                  <a:lnTo>
                    <a:pt x="334" y="434"/>
                  </a:lnTo>
                  <a:lnTo>
                    <a:pt x="363" y="443"/>
                  </a:lnTo>
                  <a:lnTo>
                    <a:pt x="395" y="452"/>
                  </a:lnTo>
                  <a:lnTo>
                    <a:pt x="428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4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6" y="527"/>
                  </a:lnTo>
                  <a:lnTo>
                    <a:pt x="698" y="540"/>
                  </a:lnTo>
                  <a:lnTo>
                    <a:pt x="728" y="556"/>
                  </a:lnTo>
                  <a:lnTo>
                    <a:pt x="756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8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59" y="792"/>
                  </a:lnTo>
                  <a:lnTo>
                    <a:pt x="857" y="838"/>
                  </a:lnTo>
                  <a:lnTo>
                    <a:pt x="849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89" y="1077"/>
                  </a:lnTo>
                  <a:lnTo>
                    <a:pt x="655" y="1093"/>
                  </a:lnTo>
                  <a:lnTo>
                    <a:pt x="619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8" y="1132"/>
                  </a:lnTo>
                  <a:lnTo>
                    <a:pt x="383" y="1131"/>
                  </a:lnTo>
                  <a:lnTo>
                    <a:pt x="340" y="1128"/>
                  </a:lnTo>
                  <a:lnTo>
                    <a:pt x="297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8" y="1061"/>
                  </a:lnTo>
                  <a:lnTo>
                    <a:pt x="117" y="1038"/>
                  </a:lnTo>
                  <a:lnTo>
                    <a:pt x="89" y="1012"/>
                  </a:lnTo>
                  <a:lnTo>
                    <a:pt x="65" y="980"/>
                  </a:lnTo>
                  <a:lnTo>
                    <a:pt x="43" y="947"/>
                  </a:lnTo>
                  <a:lnTo>
                    <a:pt x="26" y="908"/>
                  </a:lnTo>
                  <a:lnTo>
                    <a:pt x="13" y="865"/>
                  </a:lnTo>
                  <a:lnTo>
                    <a:pt x="4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0" y="804"/>
                  </a:lnTo>
                  <a:lnTo>
                    <a:pt x="178" y="838"/>
                  </a:lnTo>
                  <a:lnTo>
                    <a:pt x="191" y="867"/>
                  </a:lnTo>
                  <a:lnTo>
                    <a:pt x="208" y="891"/>
                  </a:lnTo>
                  <a:lnTo>
                    <a:pt x="229" y="913"/>
                  </a:lnTo>
                  <a:lnTo>
                    <a:pt x="253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8" y="966"/>
                  </a:lnTo>
                  <a:lnTo>
                    <a:pt x="371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2" y="976"/>
                  </a:lnTo>
                  <a:lnTo>
                    <a:pt x="488" y="974"/>
                  </a:lnTo>
                  <a:lnTo>
                    <a:pt x="513" y="971"/>
                  </a:lnTo>
                  <a:lnTo>
                    <a:pt x="539" y="966"/>
                  </a:lnTo>
                  <a:lnTo>
                    <a:pt x="564" y="960"/>
                  </a:lnTo>
                  <a:lnTo>
                    <a:pt x="589" y="951"/>
                  </a:lnTo>
                  <a:lnTo>
                    <a:pt x="610" y="941"/>
                  </a:lnTo>
                  <a:lnTo>
                    <a:pt x="630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3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1" y="740"/>
                  </a:lnTo>
                  <a:lnTo>
                    <a:pt x="647" y="722"/>
                  </a:lnTo>
                  <a:lnTo>
                    <a:pt x="627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2" y="656"/>
                  </a:lnTo>
                  <a:lnTo>
                    <a:pt x="490" y="647"/>
                  </a:lnTo>
                  <a:lnTo>
                    <a:pt x="457" y="639"/>
                  </a:lnTo>
                  <a:lnTo>
                    <a:pt x="422" y="630"/>
                  </a:lnTo>
                  <a:lnTo>
                    <a:pt x="387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1" y="595"/>
                  </a:lnTo>
                  <a:lnTo>
                    <a:pt x="247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7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1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3" y="193"/>
                  </a:lnTo>
                  <a:lnTo>
                    <a:pt x="60" y="161"/>
                  </a:lnTo>
                  <a:lnTo>
                    <a:pt x="80" y="132"/>
                  </a:lnTo>
                  <a:lnTo>
                    <a:pt x="103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0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2" y="12"/>
                  </a:lnTo>
                  <a:lnTo>
                    <a:pt x="327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5ACFC61-8225-8F4F-A539-DCE60FEB0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4526" y="4454526"/>
              <a:ext cx="377825" cy="449263"/>
            </a:xfrm>
            <a:custGeom>
              <a:avLst/>
              <a:gdLst>
                <a:gd name="T0" fmla="*/ 629 w 951"/>
                <a:gd name="T1" fmla="*/ 576 h 1132"/>
                <a:gd name="T2" fmla="*/ 530 w 951"/>
                <a:gd name="T3" fmla="*/ 600 h 1132"/>
                <a:gd name="T4" fmla="*/ 417 w 951"/>
                <a:gd name="T5" fmla="*/ 616 h 1132"/>
                <a:gd name="T6" fmla="*/ 322 w 951"/>
                <a:gd name="T7" fmla="*/ 636 h 1132"/>
                <a:gd name="T8" fmla="*/ 247 w 951"/>
                <a:gd name="T9" fmla="*/ 670 h 1132"/>
                <a:gd name="T10" fmla="*/ 196 w 951"/>
                <a:gd name="T11" fmla="*/ 728 h 1132"/>
                <a:gd name="T12" fmla="*/ 176 w 951"/>
                <a:gd name="T13" fmla="*/ 817 h 1132"/>
                <a:gd name="T14" fmla="*/ 194 w 951"/>
                <a:gd name="T15" fmla="*/ 897 h 1132"/>
                <a:gd name="T16" fmla="*/ 245 w 951"/>
                <a:gd name="T17" fmla="*/ 947 h 1132"/>
                <a:gd name="T18" fmla="*/ 317 w 951"/>
                <a:gd name="T19" fmla="*/ 972 h 1132"/>
                <a:gd name="T20" fmla="*/ 417 w 951"/>
                <a:gd name="T21" fmla="*/ 974 h 1132"/>
                <a:gd name="T22" fmla="*/ 528 w 951"/>
                <a:gd name="T23" fmla="*/ 944 h 1132"/>
                <a:gd name="T24" fmla="*/ 609 w 951"/>
                <a:gd name="T25" fmla="*/ 890 h 1132"/>
                <a:gd name="T26" fmla="*/ 658 w 951"/>
                <a:gd name="T27" fmla="*/ 822 h 1132"/>
                <a:gd name="T28" fmla="*/ 679 w 951"/>
                <a:gd name="T29" fmla="*/ 753 h 1132"/>
                <a:gd name="T30" fmla="*/ 468 w 951"/>
                <a:gd name="T31" fmla="*/ 0 h 1132"/>
                <a:gd name="T32" fmla="*/ 570 w 951"/>
                <a:gd name="T33" fmla="*/ 6 h 1132"/>
                <a:gd name="T34" fmla="*/ 668 w 951"/>
                <a:gd name="T35" fmla="*/ 28 h 1132"/>
                <a:gd name="T36" fmla="*/ 752 w 951"/>
                <a:gd name="T37" fmla="*/ 72 h 1132"/>
                <a:gd name="T38" fmla="*/ 814 w 951"/>
                <a:gd name="T39" fmla="*/ 145 h 1132"/>
                <a:gd name="T40" fmla="*/ 845 w 951"/>
                <a:gd name="T41" fmla="*/ 253 h 1132"/>
                <a:gd name="T42" fmla="*/ 848 w 951"/>
                <a:gd name="T43" fmla="*/ 884 h 1132"/>
                <a:gd name="T44" fmla="*/ 854 w 951"/>
                <a:gd name="T45" fmla="*/ 947 h 1132"/>
                <a:gd name="T46" fmla="*/ 883 w 951"/>
                <a:gd name="T47" fmla="*/ 974 h 1132"/>
                <a:gd name="T48" fmla="*/ 932 w 951"/>
                <a:gd name="T49" fmla="*/ 972 h 1132"/>
                <a:gd name="T50" fmla="*/ 933 w 951"/>
                <a:gd name="T51" fmla="*/ 1114 h 1132"/>
                <a:gd name="T52" fmla="*/ 861 w 951"/>
                <a:gd name="T53" fmla="*/ 1131 h 1132"/>
                <a:gd name="T54" fmla="*/ 779 w 951"/>
                <a:gd name="T55" fmla="*/ 1125 h 1132"/>
                <a:gd name="T56" fmla="*/ 721 w 951"/>
                <a:gd name="T57" fmla="*/ 1083 h 1132"/>
                <a:gd name="T58" fmla="*/ 692 w 951"/>
                <a:gd name="T59" fmla="*/ 1002 h 1132"/>
                <a:gd name="T60" fmla="*/ 616 w 951"/>
                <a:gd name="T61" fmla="*/ 1041 h 1132"/>
                <a:gd name="T62" fmla="*/ 485 w 951"/>
                <a:gd name="T63" fmla="*/ 1111 h 1132"/>
                <a:gd name="T64" fmla="*/ 334 w 951"/>
                <a:gd name="T65" fmla="*/ 1132 h 1132"/>
                <a:gd name="T66" fmla="*/ 222 w 951"/>
                <a:gd name="T67" fmla="*/ 1120 h 1132"/>
                <a:gd name="T68" fmla="*/ 125 w 951"/>
                <a:gd name="T69" fmla="*/ 1082 h 1132"/>
                <a:gd name="T70" fmla="*/ 52 w 951"/>
                <a:gd name="T71" fmla="*/ 1013 h 1132"/>
                <a:gd name="T72" fmla="*/ 9 w 951"/>
                <a:gd name="T73" fmla="*/ 914 h 1132"/>
                <a:gd name="T74" fmla="*/ 1 w 951"/>
                <a:gd name="T75" fmla="*/ 784 h 1132"/>
                <a:gd name="T76" fmla="*/ 33 w 951"/>
                <a:gd name="T77" fmla="*/ 671 h 1132"/>
                <a:gd name="T78" fmla="*/ 94 w 951"/>
                <a:gd name="T79" fmla="*/ 594 h 1132"/>
                <a:gd name="T80" fmla="*/ 176 w 951"/>
                <a:gd name="T81" fmla="*/ 545 h 1132"/>
                <a:gd name="T82" fmla="*/ 273 w 951"/>
                <a:gd name="T83" fmla="*/ 512 h 1132"/>
                <a:gd name="T84" fmla="*/ 381 w 951"/>
                <a:gd name="T85" fmla="*/ 489 h 1132"/>
                <a:gd name="T86" fmla="*/ 491 w 951"/>
                <a:gd name="T87" fmla="*/ 472 h 1132"/>
                <a:gd name="T88" fmla="*/ 582 w 951"/>
                <a:gd name="T89" fmla="*/ 453 h 1132"/>
                <a:gd name="T90" fmla="*/ 647 w 951"/>
                <a:gd name="T91" fmla="*/ 422 h 1132"/>
                <a:gd name="T92" fmla="*/ 680 w 951"/>
                <a:gd name="T93" fmla="*/ 365 h 1132"/>
                <a:gd name="T94" fmla="*/ 675 w 951"/>
                <a:gd name="T95" fmla="*/ 276 h 1132"/>
                <a:gd name="T96" fmla="*/ 638 w 951"/>
                <a:gd name="T97" fmla="*/ 210 h 1132"/>
                <a:gd name="T98" fmla="*/ 578 w 951"/>
                <a:gd name="T99" fmla="*/ 175 h 1132"/>
                <a:gd name="T100" fmla="*/ 506 w 951"/>
                <a:gd name="T101" fmla="*/ 160 h 1132"/>
                <a:gd name="T102" fmla="*/ 423 w 951"/>
                <a:gd name="T103" fmla="*/ 158 h 1132"/>
                <a:gd name="T104" fmla="*/ 332 w 951"/>
                <a:gd name="T105" fmla="*/ 175 h 1132"/>
                <a:gd name="T106" fmla="*/ 261 w 951"/>
                <a:gd name="T107" fmla="*/ 218 h 1132"/>
                <a:gd name="T108" fmla="*/ 216 w 951"/>
                <a:gd name="T109" fmla="*/ 292 h 1132"/>
                <a:gd name="T110" fmla="*/ 39 w 951"/>
                <a:gd name="T111" fmla="*/ 362 h 1132"/>
                <a:gd name="T112" fmla="*/ 66 w 951"/>
                <a:gd name="T113" fmla="*/ 222 h 1132"/>
                <a:gd name="T114" fmla="*/ 129 w 951"/>
                <a:gd name="T115" fmla="*/ 120 h 1132"/>
                <a:gd name="T116" fmla="*/ 222 w 951"/>
                <a:gd name="T117" fmla="*/ 51 h 1132"/>
                <a:gd name="T118" fmla="*/ 338 w 951"/>
                <a:gd name="T119" fmla="*/ 12 h 1132"/>
                <a:gd name="T120" fmla="*/ 468 w 951"/>
                <a:gd name="T12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1" h="1132">
                  <a:moveTo>
                    <a:pt x="681" y="550"/>
                  </a:moveTo>
                  <a:lnTo>
                    <a:pt x="657" y="564"/>
                  </a:lnTo>
                  <a:lnTo>
                    <a:pt x="629" y="576"/>
                  </a:lnTo>
                  <a:lnTo>
                    <a:pt x="599" y="586"/>
                  </a:lnTo>
                  <a:lnTo>
                    <a:pt x="565" y="593"/>
                  </a:lnTo>
                  <a:lnTo>
                    <a:pt x="530" y="600"/>
                  </a:lnTo>
                  <a:lnTo>
                    <a:pt x="493" y="605"/>
                  </a:lnTo>
                  <a:lnTo>
                    <a:pt x="455" y="611"/>
                  </a:lnTo>
                  <a:lnTo>
                    <a:pt x="417" y="616"/>
                  </a:lnTo>
                  <a:lnTo>
                    <a:pt x="379" y="622"/>
                  </a:lnTo>
                  <a:lnTo>
                    <a:pt x="350" y="629"/>
                  </a:lnTo>
                  <a:lnTo>
                    <a:pt x="322" y="636"/>
                  </a:lnTo>
                  <a:lnTo>
                    <a:pt x="295" y="646"/>
                  </a:lnTo>
                  <a:lnTo>
                    <a:pt x="270" y="657"/>
                  </a:lnTo>
                  <a:lnTo>
                    <a:pt x="247" y="670"/>
                  </a:lnTo>
                  <a:lnTo>
                    <a:pt x="227" y="686"/>
                  </a:lnTo>
                  <a:lnTo>
                    <a:pt x="209" y="705"/>
                  </a:lnTo>
                  <a:lnTo>
                    <a:pt x="196" y="728"/>
                  </a:lnTo>
                  <a:lnTo>
                    <a:pt x="185" y="753"/>
                  </a:lnTo>
                  <a:lnTo>
                    <a:pt x="177" y="784"/>
                  </a:lnTo>
                  <a:lnTo>
                    <a:pt x="176" y="817"/>
                  </a:lnTo>
                  <a:lnTo>
                    <a:pt x="177" y="848"/>
                  </a:lnTo>
                  <a:lnTo>
                    <a:pt x="185" y="874"/>
                  </a:lnTo>
                  <a:lnTo>
                    <a:pt x="194" y="897"/>
                  </a:lnTo>
                  <a:lnTo>
                    <a:pt x="209" y="916"/>
                  </a:lnTo>
                  <a:lnTo>
                    <a:pt x="226" y="933"/>
                  </a:lnTo>
                  <a:lnTo>
                    <a:pt x="245" y="947"/>
                  </a:lnTo>
                  <a:lnTo>
                    <a:pt x="267" y="957"/>
                  </a:lnTo>
                  <a:lnTo>
                    <a:pt x="292" y="966"/>
                  </a:lnTo>
                  <a:lnTo>
                    <a:pt x="317" y="972"/>
                  </a:lnTo>
                  <a:lnTo>
                    <a:pt x="344" y="974"/>
                  </a:lnTo>
                  <a:lnTo>
                    <a:pt x="372" y="976"/>
                  </a:lnTo>
                  <a:lnTo>
                    <a:pt x="417" y="974"/>
                  </a:lnTo>
                  <a:lnTo>
                    <a:pt x="458" y="967"/>
                  </a:lnTo>
                  <a:lnTo>
                    <a:pt x="496" y="957"/>
                  </a:lnTo>
                  <a:lnTo>
                    <a:pt x="528" y="944"/>
                  </a:lnTo>
                  <a:lnTo>
                    <a:pt x="559" y="929"/>
                  </a:lnTo>
                  <a:lnTo>
                    <a:pt x="585" y="910"/>
                  </a:lnTo>
                  <a:lnTo>
                    <a:pt x="609" y="890"/>
                  </a:lnTo>
                  <a:lnTo>
                    <a:pt x="628" y="869"/>
                  </a:lnTo>
                  <a:lnTo>
                    <a:pt x="645" y="846"/>
                  </a:lnTo>
                  <a:lnTo>
                    <a:pt x="658" y="822"/>
                  </a:lnTo>
                  <a:lnTo>
                    <a:pt x="668" y="799"/>
                  </a:lnTo>
                  <a:lnTo>
                    <a:pt x="675" y="775"/>
                  </a:lnTo>
                  <a:lnTo>
                    <a:pt x="679" y="753"/>
                  </a:lnTo>
                  <a:lnTo>
                    <a:pt x="681" y="732"/>
                  </a:lnTo>
                  <a:lnTo>
                    <a:pt x="681" y="550"/>
                  </a:lnTo>
                  <a:close/>
                  <a:moveTo>
                    <a:pt x="468" y="0"/>
                  </a:moveTo>
                  <a:lnTo>
                    <a:pt x="502" y="2"/>
                  </a:lnTo>
                  <a:lnTo>
                    <a:pt x="536" y="3"/>
                  </a:lnTo>
                  <a:lnTo>
                    <a:pt x="570" y="6"/>
                  </a:lnTo>
                  <a:lnTo>
                    <a:pt x="604" y="11"/>
                  </a:lnTo>
                  <a:lnTo>
                    <a:pt x="636" y="18"/>
                  </a:lnTo>
                  <a:lnTo>
                    <a:pt x="668" y="28"/>
                  </a:lnTo>
                  <a:lnTo>
                    <a:pt x="697" y="40"/>
                  </a:lnTo>
                  <a:lnTo>
                    <a:pt x="725" y="55"/>
                  </a:lnTo>
                  <a:lnTo>
                    <a:pt x="752" y="72"/>
                  </a:lnTo>
                  <a:lnTo>
                    <a:pt x="775" y="93"/>
                  </a:lnTo>
                  <a:lnTo>
                    <a:pt x="796" y="117"/>
                  </a:lnTo>
                  <a:lnTo>
                    <a:pt x="814" y="145"/>
                  </a:lnTo>
                  <a:lnTo>
                    <a:pt x="828" y="177"/>
                  </a:lnTo>
                  <a:lnTo>
                    <a:pt x="838" y="213"/>
                  </a:lnTo>
                  <a:lnTo>
                    <a:pt x="845" y="253"/>
                  </a:lnTo>
                  <a:lnTo>
                    <a:pt x="848" y="298"/>
                  </a:lnTo>
                  <a:lnTo>
                    <a:pt x="848" y="855"/>
                  </a:lnTo>
                  <a:lnTo>
                    <a:pt x="848" y="884"/>
                  </a:lnTo>
                  <a:lnTo>
                    <a:pt x="848" y="909"/>
                  </a:lnTo>
                  <a:lnTo>
                    <a:pt x="850" y="930"/>
                  </a:lnTo>
                  <a:lnTo>
                    <a:pt x="854" y="947"/>
                  </a:lnTo>
                  <a:lnTo>
                    <a:pt x="860" y="960"/>
                  </a:lnTo>
                  <a:lnTo>
                    <a:pt x="870" y="968"/>
                  </a:lnTo>
                  <a:lnTo>
                    <a:pt x="883" y="974"/>
                  </a:lnTo>
                  <a:lnTo>
                    <a:pt x="900" y="976"/>
                  </a:lnTo>
                  <a:lnTo>
                    <a:pt x="915" y="976"/>
                  </a:lnTo>
                  <a:lnTo>
                    <a:pt x="932" y="972"/>
                  </a:lnTo>
                  <a:lnTo>
                    <a:pt x="951" y="966"/>
                  </a:lnTo>
                  <a:lnTo>
                    <a:pt x="951" y="1104"/>
                  </a:lnTo>
                  <a:lnTo>
                    <a:pt x="933" y="1114"/>
                  </a:lnTo>
                  <a:lnTo>
                    <a:pt x="911" y="1122"/>
                  </a:lnTo>
                  <a:lnTo>
                    <a:pt x="888" y="1128"/>
                  </a:lnTo>
                  <a:lnTo>
                    <a:pt x="861" y="1131"/>
                  </a:lnTo>
                  <a:lnTo>
                    <a:pt x="832" y="1132"/>
                  </a:lnTo>
                  <a:lnTo>
                    <a:pt x="804" y="1131"/>
                  </a:lnTo>
                  <a:lnTo>
                    <a:pt x="779" y="1125"/>
                  </a:lnTo>
                  <a:lnTo>
                    <a:pt x="757" y="1116"/>
                  </a:lnTo>
                  <a:lnTo>
                    <a:pt x="737" y="1101"/>
                  </a:lnTo>
                  <a:lnTo>
                    <a:pt x="721" y="1083"/>
                  </a:lnTo>
                  <a:lnTo>
                    <a:pt x="708" y="1061"/>
                  </a:lnTo>
                  <a:lnTo>
                    <a:pt x="698" y="1034"/>
                  </a:lnTo>
                  <a:lnTo>
                    <a:pt x="692" y="1002"/>
                  </a:lnTo>
                  <a:lnTo>
                    <a:pt x="691" y="966"/>
                  </a:lnTo>
                  <a:lnTo>
                    <a:pt x="655" y="1006"/>
                  </a:lnTo>
                  <a:lnTo>
                    <a:pt x="616" y="1041"/>
                  </a:lnTo>
                  <a:lnTo>
                    <a:pt x="575" y="1069"/>
                  </a:lnTo>
                  <a:lnTo>
                    <a:pt x="531" y="1093"/>
                  </a:lnTo>
                  <a:lnTo>
                    <a:pt x="485" y="1111"/>
                  </a:lnTo>
                  <a:lnTo>
                    <a:pt x="436" y="1123"/>
                  </a:lnTo>
                  <a:lnTo>
                    <a:pt x="386" y="1130"/>
                  </a:lnTo>
                  <a:lnTo>
                    <a:pt x="334" y="1132"/>
                  </a:lnTo>
                  <a:lnTo>
                    <a:pt x="295" y="1131"/>
                  </a:lnTo>
                  <a:lnTo>
                    <a:pt x="258" y="1128"/>
                  </a:lnTo>
                  <a:lnTo>
                    <a:pt x="222" y="1120"/>
                  </a:lnTo>
                  <a:lnTo>
                    <a:pt x="187" y="1111"/>
                  </a:lnTo>
                  <a:lnTo>
                    <a:pt x="155" y="1097"/>
                  </a:lnTo>
                  <a:lnTo>
                    <a:pt x="125" y="1082"/>
                  </a:lnTo>
                  <a:lnTo>
                    <a:pt x="98" y="1062"/>
                  </a:lnTo>
                  <a:lnTo>
                    <a:pt x="73" y="1040"/>
                  </a:lnTo>
                  <a:lnTo>
                    <a:pt x="52" y="1013"/>
                  </a:lnTo>
                  <a:lnTo>
                    <a:pt x="34" y="984"/>
                  </a:lnTo>
                  <a:lnTo>
                    <a:pt x="19" y="951"/>
                  </a:lnTo>
                  <a:lnTo>
                    <a:pt x="9" y="914"/>
                  </a:lnTo>
                  <a:lnTo>
                    <a:pt x="1" y="874"/>
                  </a:lnTo>
                  <a:lnTo>
                    <a:pt x="0" y="830"/>
                  </a:lnTo>
                  <a:lnTo>
                    <a:pt x="1" y="784"/>
                  </a:lnTo>
                  <a:lnTo>
                    <a:pt x="9" y="741"/>
                  </a:lnTo>
                  <a:lnTo>
                    <a:pt x="18" y="704"/>
                  </a:lnTo>
                  <a:lnTo>
                    <a:pt x="33" y="671"/>
                  </a:lnTo>
                  <a:lnTo>
                    <a:pt x="50" y="642"/>
                  </a:lnTo>
                  <a:lnTo>
                    <a:pt x="70" y="617"/>
                  </a:lnTo>
                  <a:lnTo>
                    <a:pt x="94" y="594"/>
                  </a:lnTo>
                  <a:lnTo>
                    <a:pt x="119" y="575"/>
                  </a:lnTo>
                  <a:lnTo>
                    <a:pt x="147" y="559"/>
                  </a:lnTo>
                  <a:lnTo>
                    <a:pt x="176" y="545"/>
                  </a:lnTo>
                  <a:lnTo>
                    <a:pt x="208" y="533"/>
                  </a:lnTo>
                  <a:lnTo>
                    <a:pt x="241" y="522"/>
                  </a:lnTo>
                  <a:lnTo>
                    <a:pt x="273" y="512"/>
                  </a:lnTo>
                  <a:lnTo>
                    <a:pt x="307" y="505"/>
                  </a:lnTo>
                  <a:lnTo>
                    <a:pt x="343" y="496"/>
                  </a:lnTo>
                  <a:lnTo>
                    <a:pt x="381" y="489"/>
                  </a:lnTo>
                  <a:lnTo>
                    <a:pt x="419" y="483"/>
                  </a:lnTo>
                  <a:lnTo>
                    <a:pt x="455" y="477"/>
                  </a:lnTo>
                  <a:lnTo>
                    <a:pt x="491" y="472"/>
                  </a:lnTo>
                  <a:lnTo>
                    <a:pt x="523" y="466"/>
                  </a:lnTo>
                  <a:lnTo>
                    <a:pt x="554" y="460"/>
                  </a:lnTo>
                  <a:lnTo>
                    <a:pt x="582" y="453"/>
                  </a:lnTo>
                  <a:lnTo>
                    <a:pt x="606" y="445"/>
                  </a:lnTo>
                  <a:lnTo>
                    <a:pt x="629" y="434"/>
                  </a:lnTo>
                  <a:lnTo>
                    <a:pt x="647" y="422"/>
                  </a:lnTo>
                  <a:lnTo>
                    <a:pt x="662" y="406"/>
                  </a:lnTo>
                  <a:lnTo>
                    <a:pt x="674" y="387"/>
                  </a:lnTo>
                  <a:lnTo>
                    <a:pt x="680" y="365"/>
                  </a:lnTo>
                  <a:lnTo>
                    <a:pt x="683" y="338"/>
                  </a:lnTo>
                  <a:lnTo>
                    <a:pt x="680" y="304"/>
                  </a:lnTo>
                  <a:lnTo>
                    <a:pt x="675" y="276"/>
                  </a:lnTo>
                  <a:lnTo>
                    <a:pt x="666" y="250"/>
                  </a:lnTo>
                  <a:lnTo>
                    <a:pt x="652" y="228"/>
                  </a:lnTo>
                  <a:lnTo>
                    <a:pt x="638" y="210"/>
                  </a:lnTo>
                  <a:lnTo>
                    <a:pt x="619" y="196"/>
                  </a:lnTo>
                  <a:lnTo>
                    <a:pt x="600" y="184"/>
                  </a:lnTo>
                  <a:lnTo>
                    <a:pt x="578" y="175"/>
                  </a:lnTo>
                  <a:lnTo>
                    <a:pt x="555" y="168"/>
                  </a:lnTo>
                  <a:lnTo>
                    <a:pt x="532" y="163"/>
                  </a:lnTo>
                  <a:lnTo>
                    <a:pt x="506" y="160"/>
                  </a:lnTo>
                  <a:lnTo>
                    <a:pt x="482" y="158"/>
                  </a:lnTo>
                  <a:lnTo>
                    <a:pt x="458" y="157"/>
                  </a:lnTo>
                  <a:lnTo>
                    <a:pt x="423" y="158"/>
                  </a:lnTo>
                  <a:lnTo>
                    <a:pt x="391" y="162"/>
                  </a:lnTo>
                  <a:lnTo>
                    <a:pt x="360" y="168"/>
                  </a:lnTo>
                  <a:lnTo>
                    <a:pt x="332" y="175"/>
                  </a:lnTo>
                  <a:lnTo>
                    <a:pt x="305" y="186"/>
                  </a:lnTo>
                  <a:lnTo>
                    <a:pt x="282" y="201"/>
                  </a:lnTo>
                  <a:lnTo>
                    <a:pt x="261" y="218"/>
                  </a:lnTo>
                  <a:lnTo>
                    <a:pt x="243" y="239"/>
                  </a:lnTo>
                  <a:lnTo>
                    <a:pt x="228" y="263"/>
                  </a:lnTo>
                  <a:lnTo>
                    <a:pt x="216" y="292"/>
                  </a:lnTo>
                  <a:lnTo>
                    <a:pt x="209" y="325"/>
                  </a:lnTo>
                  <a:lnTo>
                    <a:pt x="205" y="362"/>
                  </a:lnTo>
                  <a:lnTo>
                    <a:pt x="39" y="362"/>
                  </a:lnTo>
                  <a:lnTo>
                    <a:pt x="43" y="312"/>
                  </a:lnTo>
                  <a:lnTo>
                    <a:pt x="52" y="265"/>
                  </a:lnTo>
                  <a:lnTo>
                    <a:pt x="66" y="222"/>
                  </a:lnTo>
                  <a:lnTo>
                    <a:pt x="83" y="184"/>
                  </a:lnTo>
                  <a:lnTo>
                    <a:pt x="104" y="150"/>
                  </a:lnTo>
                  <a:lnTo>
                    <a:pt x="129" y="120"/>
                  </a:lnTo>
                  <a:lnTo>
                    <a:pt x="157" y="93"/>
                  </a:lnTo>
                  <a:lnTo>
                    <a:pt x="188" y="70"/>
                  </a:lnTo>
                  <a:lnTo>
                    <a:pt x="222" y="51"/>
                  </a:lnTo>
                  <a:lnTo>
                    <a:pt x="259" y="35"/>
                  </a:lnTo>
                  <a:lnTo>
                    <a:pt x="296" y="22"/>
                  </a:lnTo>
                  <a:lnTo>
                    <a:pt x="338" y="12"/>
                  </a:lnTo>
                  <a:lnTo>
                    <a:pt x="379" y="6"/>
                  </a:lnTo>
                  <a:lnTo>
                    <a:pt x="423" y="3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B029620-52DD-C540-9F66-FD8586A66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588" y="4454526"/>
              <a:ext cx="341313" cy="449263"/>
            </a:xfrm>
            <a:custGeom>
              <a:avLst/>
              <a:gdLst>
                <a:gd name="T0" fmla="*/ 486 w 860"/>
                <a:gd name="T1" fmla="*/ 5 h 1132"/>
                <a:gd name="T2" fmla="*/ 604 w 860"/>
                <a:gd name="T3" fmla="*/ 31 h 1132"/>
                <a:gd name="T4" fmla="*/ 701 w 860"/>
                <a:gd name="T5" fmla="*/ 82 h 1132"/>
                <a:gd name="T6" fmla="*/ 771 w 860"/>
                <a:gd name="T7" fmla="*/ 167 h 1132"/>
                <a:gd name="T8" fmla="*/ 810 w 860"/>
                <a:gd name="T9" fmla="*/ 290 h 1132"/>
                <a:gd name="T10" fmla="*/ 644 w 860"/>
                <a:gd name="T11" fmla="*/ 307 h 1132"/>
                <a:gd name="T12" fmla="*/ 606 w 860"/>
                <a:gd name="T13" fmla="*/ 231 h 1132"/>
                <a:gd name="T14" fmla="*/ 545 w 860"/>
                <a:gd name="T15" fmla="*/ 184 h 1132"/>
                <a:gd name="T16" fmla="*/ 467 w 860"/>
                <a:gd name="T17" fmla="*/ 162 h 1132"/>
                <a:gd name="T18" fmla="*/ 386 w 860"/>
                <a:gd name="T19" fmla="*/ 158 h 1132"/>
                <a:gd name="T20" fmla="*/ 305 w 860"/>
                <a:gd name="T21" fmla="*/ 172 h 1132"/>
                <a:gd name="T22" fmla="*/ 238 w 860"/>
                <a:gd name="T23" fmla="*/ 207 h 1132"/>
                <a:gd name="T24" fmla="*/ 200 w 860"/>
                <a:gd name="T25" fmla="*/ 268 h 1132"/>
                <a:gd name="T26" fmla="*/ 208 w 860"/>
                <a:gd name="T27" fmla="*/ 344 h 1132"/>
                <a:gd name="T28" fmla="*/ 256 w 860"/>
                <a:gd name="T29" fmla="*/ 397 h 1132"/>
                <a:gd name="T30" fmla="*/ 334 w 860"/>
                <a:gd name="T31" fmla="*/ 434 h 1132"/>
                <a:gd name="T32" fmla="*/ 429 w 860"/>
                <a:gd name="T33" fmla="*/ 460 h 1132"/>
                <a:gd name="T34" fmla="*/ 528 w 860"/>
                <a:gd name="T35" fmla="*/ 484 h 1132"/>
                <a:gd name="T36" fmla="*/ 634 w 860"/>
                <a:gd name="T37" fmla="*/ 513 h 1132"/>
                <a:gd name="T38" fmla="*/ 729 w 860"/>
                <a:gd name="T39" fmla="*/ 556 h 1132"/>
                <a:gd name="T40" fmla="*/ 804 w 860"/>
                <a:gd name="T41" fmla="*/ 620 h 1132"/>
                <a:gd name="T42" fmla="*/ 850 w 860"/>
                <a:gd name="T43" fmla="*/ 711 h 1132"/>
                <a:gd name="T44" fmla="*/ 857 w 860"/>
                <a:gd name="T45" fmla="*/ 838 h 1132"/>
                <a:gd name="T46" fmla="*/ 821 w 860"/>
                <a:gd name="T47" fmla="*/ 954 h 1132"/>
                <a:gd name="T48" fmla="*/ 750 w 860"/>
                <a:gd name="T49" fmla="*/ 1037 h 1132"/>
                <a:gd name="T50" fmla="*/ 656 w 860"/>
                <a:gd name="T51" fmla="*/ 1093 h 1132"/>
                <a:gd name="T52" fmla="*/ 545 w 860"/>
                <a:gd name="T53" fmla="*/ 1124 h 1132"/>
                <a:gd name="T54" fmla="*/ 429 w 860"/>
                <a:gd name="T55" fmla="*/ 1132 h 1132"/>
                <a:gd name="T56" fmla="*/ 299 w 860"/>
                <a:gd name="T57" fmla="*/ 1120 h 1132"/>
                <a:gd name="T58" fmla="*/ 182 w 860"/>
                <a:gd name="T59" fmla="*/ 1081 h 1132"/>
                <a:gd name="T60" fmla="*/ 90 w 860"/>
                <a:gd name="T61" fmla="*/ 1012 h 1132"/>
                <a:gd name="T62" fmla="*/ 27 w 860"/>
                <a:gd name="T63" fmla="*/ 908 h 1132"/>
                <a:gd name="T64" fmla="*/ 0 w 860"/>
                <a:gd name="T65" fmla="*/ 767 h 1132"/>
                <a:gd name="T66" fmla="*/ 180 w 860"/>
                <a:gd name="T67" fmla="*/ 838 h 1132"/>
                <a:gd name="T68" fmla="*/ 229 w 860"/>
                <a:gd name="T69" fmla="*/ 913 h 1132"/>
                <a:gd name="T70" fmla="*/ 308 w 860"/>
                <a:gd name="T71" fmla="*/ 957 h 1132"/>
                <a:gd name="T72" fmla="*/ 404 w 860"/>
                <a:gd name="T73" fmla="*/ 974 h 1132"/>
                <a:gd name="T74" fmla="*/ 488 w 860"/>
                <a:gd name="T75" fmla="*/ 974 h 1132"/>
                <a:gd name="T76" fmla="*/ 565 w 860"/>
                <a:gd name="T77" fmla="*/ 960 h 1132"/>
                <a:gd name="T78" fmla="*/ 631 w 860"/>
                <a:gd name="T79" fmla="*/ 927 h 1132"/>
                <a:gd name="T80" fmla="*/ 674 w 860"/>
                <a:gd name="T81" fmla="*/ 871 h 1132"/>
                <a:gd name="T82" fmla="*/ 681 w 860"/>
                <a:gd name="T83" fmla="*/ 787 h 1132"/>
                <a:gd name="T84" fmla="*/ 647 w 860"/>
                <a:gd name="T85" fmla="*/ 722 h 1132"/>
                <a:gd name="T86" fmla="*/ 580 w 860"/>
                <a:gd name="T87" fmla="*/ 677 h 1132"/>
                <a:gd name="T88" fmla="*/ 491 w 860"/>
                <a:gd name="T89" fmla="*/ 647 h 1132"/>
                <a:gd name="T90" fmla="*/ 389 w 860"/>
                <a:gd name="T91" fmla="*/ 622 h 1132"/>
                <a:gd name="T92" fmla="*/ 283 w 860"/>
                <a:gd name="T93" fmla="*/ 595 h 1132"/>
                <a:gd name="T94" fmla="*/ 183 w 860"/>
                <a:gd name="T95" fmla="*/ 558 h 1132"/>
                <a:gd name="T96" fmla="*/ 99 w 860"/>
                <a:gd name="T97" fmla="*/ 504 h 1132"/>
                <a:gd name="T98" fmla="*/ 42 w 860"/>
                <a:gd name="T99" fmla="*/ 423 h 1132"/>
                <a:gd name="T100" fmla="*/ 22 w 860"/>
                <a:gd name="T101" fmla="*/ 308 h 1132"/>
                <a:gd name="T102" fmla="*/ 44 w 860"/>
                <a:gd name="T103" fmla="*/ 193 h 1132"/>
                <a:gd name="T104" fmla="*/ 104 w 860"/>
                <a:gd name="T105" fmla="*/ 107 h 1132"/>
                <a:gd name="T106" fmla="*/ 191 w 860"/>
                <a:gd name="T107" fmla="*/ 46 h 1132"/>
                <a:gd name="T108" fmla="*/ 293 w 860"/>
                <a:gd name="T109" fmla="*/ 12 h 1132"/>
                <a:gd name="T110" fmla="*/ 399 w 860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60" h="1132">
                  <a:moveTo>
                    <a:pt x="399" y="0"/>
                  </a:moveTo>
                  <a:lnTo>
                    <a:pt x="443" y="2"/>
                  </a:lnTo>
                  <a:lnTo>
                    <a:pt x="486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4" y="31"/>
                  </a:lnTo>
                  <a:lnTo>
                    <a:pt x="639" y="44"/>
                  </a:lnTo>
                  <a:lnTo>
                    <a:pt x="670" y="62"/>
                  </a:lnTo>
                  <a:lnTo>
                    <a:pt x="701" y="82"/>
                  </a:lnTo>
                  <a:lnTo>
                    <a:pt x="727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8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4" y="307"/>
                  </a:lnTo>
                  <a:lnTo>
                    <a:pt x="634" y="278"/>
                  </a:lnTo>
                  <a:lnTo>
                    <a:pt x="622" y="254"/>
                  </a:lnTo>
                  <a:lnTo>
                    <a:pt x="606" y="231"/>
                  </a:lnTo>
                  <a:lnTo>
                    <a:pt x="588" y="213"/>
                  </a:lnTo>
                  <a:lnTo>
                    <a:pt x="567" y="197"/>
                  </a:lnTo>
                  <a:lnTo>
                    <a:pt x="545" y="184"/>
                  </a:lnTo>
                  <a:lnTo>
                    <a:pt x="520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1" y="158"/>
                  </a:lnTo>
                  <a:lnTo>
                    <a:pt x="413" y="157"/>
                  </a:lnTo>
                  <a:lnTo>
                    <a:pt x="386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5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8" y="207"/>
                  </a:lnTo>
                  <a:lnTo>
                    <a:pt x="221" y="224"/>
                  </a:lnTo>
                  <a:lnTo>
                    <a:pt x="209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8" y="344"/>
                  </a:lnTo>
                  <a:lnTo>
                    <a:pt x="220" y="365"/>
                  </a:lnTo>
                  <a:lnTo>
                    <a:pt x="237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5" y="423"/>
                  </a:lnTo>
                  <a:lnTo>
                    <a:pt x="334" y="434"/>
                  </a:lnTo>
                  <a:lnTo>
                    <a:pt x="364" y="443"/>
                  </a:lnTo>
                  <a:lnTo>
                    <a:pt x="396" y="452"/>
                  </a:lnTo>
                  <a:lnTo>
                    <a:pt x="429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5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7" y="527"/>
                  </a:lnTo>
                  <a:lnTo>
                    <a:pt x="699" y="540"/>
                  </a:lnTo>
                  <a:lnTo>
                    <a:pt x="729" y="556"/>
                  </a:lnTo>
                  <a:lnTo>
                    <a:pt x="757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9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60" y="792"/>
                  </a:lnTo>
                  <a:lnTo>
                    <a:pt x="857" y="838"/>
                  </a:lnTo>
                  <a:lnTo>
                    <a:pt x="850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90" y="1077"/>
                  </a:lnTo>
                  <a:lnTo>
                    <a:pt x="656" y="1093"/>
                  </a:lnTo>
                  <a:lnTo>
                    <a:pt x="621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9" y="1132"/>
                  </a:lnTo>
                  <a:lnTo>
                    <a:pt x="384" y="1131"/>
                  </a:lnTo>
                  <a:lnTo>
                    <a:pt x="340" y="1128"/>
                  </a:lnTo>
                  <a:lnTo>
                    <a:pt x="299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9" y="1061"/>
                  </a:lnTo>
                  <a:lnTo>
                    <a:pt x="118" y="1038"/>
                  </a:lnTo>
                  <a:lnTo>
                    <a:pt x="90" y="1012"/>
                  </a:lnTo>
                  <a:lnTo>
                    <a:pt x="65" y="980"/>
                  </a:lnTo>
                  <a:lnTo>
                    <a:pt x="44" y="947"/>
                  </a:lnTo>
                  <a:lnTo>
                    <a:pt x="27" y="908"/>
                  </a:lnTo>
                  <a:lnTo>
                    <a:pt x="13" y="865"/>
                  </a:lnTo>
                  <a:lnTo>
                    <a:pt x="5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1" y="804"/>
                  </a:lnTo>
                  <a:lnTo>
                    <a:pt x="180" y="838"/>
                  </a:lnTo>
                  <a:lnTo>
                    <a:pt x="192" y="867"/>
                  </a:lnTo>
                  <a:lnTo>
                    <a:pt x="209" y="891"/>
                  </a:lnTo>
                  <a:lnTo>
                    <a:pt x="229" y="913"/>
                  </a:lnTo>
                  <a:lnTo>
                    <a:pt x="254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9" y="966"/>
                  </a:lnTo>
                  <a:lnTo>
                    <a:pt x="372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3" y="976"/>
                  </a:lnTo>
                  <a:lnTo>
                    <a:pt x="488" y="974"/>
                  </a:lnTo>
                  <a:lnTo>
                    <a:pt x="515" y="971"/>
                  </a:lnTo>
                  <a:lnTo>
                    <a:pt x="540" y="966"/>
                  </a:lnTo>
                  <a:lnTo>
                    <a:pt x="565" y="960"/>
                  </a:lnTo>
                  <a:lnTo>
                    <a:pt x="589" y="951"/>
                  </a:lnTo>
                  <a:lnTo>
                    <a:pt x="611" y="941"/>
                  </a:lnTo>
                  <a:lnTo>
                    <a:pt x="631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4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2" y="740"/>
                  </a:lnTo>
                  <a:lnTo>
                    <a:pt x="647" y="722"/>
                  </a:lnTo>
                  <a:lnTo>
                    <a:pt x="628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3" y="656"/>
                  </a:lnTo>
                  <a:lnTo>
                    <a:pt x="491" y="647"/>
                  </a:lnTo>
                  <a:lnTo>
                    <a:pt x="458" y="639"/>
                  </a:lnTo>
                  <a:lnTo>
                    <a:pt x="424" y="630"/>
                  </a:lnTo>
                  <a:lnTo>
                    <a:pt x="389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3" y="595"/>
                  </a:lnTo>
                  <a:lnTo>
                    <a:pt x="248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8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2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4" y="193"/>
                  </a:lnTo>
                  <a:lnTo>
                    <a:pt x="61" y="161"/>
                  </a:lnTo>
                  <a:lnTo>
                    <a:pt x="80" y="132"/>
                  </a:lnTo>
                  <a:lnTo>
                    <a:pt x="104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1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3" y="12"/>
                  </a:lnTo>
                  <a:lnTo>
                    <a:pt x="328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F2C8F16-8DA0-6A49-A6A6-F8C208B72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4554538"/>
              <a:ext cx="434975" cy="479425"/>
            </a:xfrm>
            <a:custGeom>
              <a:avLst/>
              <a:gdLst>
                <a:gd name="T0" fmla="*/ 621 w 1095"/>
                <a:gd name="T1" fmla="*/ 1 h 1208"/>
                <a:gd name="T2" fmla="*/ 664 w 1095"/>
                <a:gd name="T3" fmla="*/ 18 h 1208"/>
                <a:gd name="T4" fmla="*/ 709 w 1095"/>
                <a:gd name="T5" fmla="*/ 67 h 1208"/>
                <a:gd name="T6" fmla="*/ 947 w 1095"/>
                <a:gd name="T7" fmla="*/ 353 h 1208"/>
                <a:gd name="T8" fmla="*/ 1027 w 1095"/>
                <a:gd name="T9" fmla="*/ 469 h 1208"/>
                <a:gd name="T10" fmla="*/ 1076 w 1095"/>
                <a:gd name="T11" fmla="*/ 580 h 1208"/>
                <a:gd name="T12" fmla="*/ 1095 w 1095"/>
                <a:gd name="T13" fmla="*/ 687 h 1208"/>
                <a:gd name="T14" fmla="*/ 1090 w 1095"/>
                <a:gd name="T15" fmla="*/ 786 h 1208"/>
                <a:gd name="T16" fmla="*/ 1064 w 1095"/>
                <a:gd name="T17" fmla="*/ 877 h 1208"/>
                <a:gd name="T18" fmla="*/ 1020 w 1095"/>
                <a:gd name="T19" fmla="*/ 959 h 1208"/>
                <a:gd name="T20" fmla="*/ 962 w 1095"/>
                <a:gd name="T21" fmla="*/ 1032 h 1208"/>
                <a:gd name="T22" fmla="*/ 892 w 1095"/>
                <a:gd name="T23" fmla="*/ 1093 h 1208"/>
                <a:gd name="T24" fmla="*/ 817 w 1095"/>
                <a:gd name="T25" fmla="*/ 1142 h 1208"/>
                <a:gd name="T26" fmla="*/ 738 w 1095"/>
                <a:gd name="T27" fmla="*/ 1177 h 1208"/>
                <a:gd name="T28" fmla="*/ 630 w 1095"/>
                <a:gd name="T29" fmla="*/ 1202 h 1208"/>
                <a:gd name="T30" fmla="*/ 498 w 1095"/>
                <a:gd name="T31" fmla="*/ 1207 h 1208"/>
                <a:gd name="T32" fmla="*/ 374 w 1095"/>
                <a:gd name="T33" fmla="*/ 1187 h 1208"/>
                <a:gd name="T34" fmla="*/ 261 w 1095"/>
                <a:gd name="T35" fmla="*/ 1144 h 1208"/>
                <a:gd name="T36" fmla="*/ 162 w 1095"/>
                <a:gd name="T37" fmla="*/ 1080 h 1208"/>
                <a:gd name="T38" fmla="*/ 82 w 1095"/>
                <a:gd name="T39" fmla="*/ 998 h 1208"/>
                <a:gd name="T40" fmla="*/ 22 w 1095"/>
                <a:gd name="T41" fmla="*/ 901 h 1208"/>
                <a:gd name="T42" fmla="*/ 25 w 1095"/>
                <a:gd name="T43" fmla="*/ 883 h 1208"/>
                <a:gd name="T44" fmla="*/ 90 w 1095"/>
                <a:gd name="T45" fmla="*/ 940 h 1208"/>
                <a:gd name="T46" fmla="*/ 170 w 1095"/>
                <a:gd name="T47" fmla="*/ 982 h 1208"/>
                <a:gd name="T48" fmla="*/ 258 w 1095"/>
                <a:gd name="T49" fmla="*/ 1009 h 1208"/>
                <a:gd name="T50" fmla="*/ 353 w 1095"/>
                <a:gd name="T51" fmla="*/ 1020 h 1208"/>
                <a:gd name="T52" fmla="*/ 447 w 1095"/>
                <a:gd name="T53" fmla="*/ 1015 h 1208"/>
                <a:gd name="T54" fmla="*/ 534 w 1095"/>
                <a:gd name="T55" fmla="*/ 994 h 1208"/>
                <a:gd name="T56" fmla="*/ 612 w 1095"/>
                <a:gd name="T57" fmla="*/ 958 h 1208"/>
                <a:gd name="T58" fmla="*/ 694 w 1095"/>
                <a:gd name="T59" fmla="*/ 894 h 1208"/>
                <a:gd name="T60" fmla="*/ 756 w 1095"/>
                <a:gd name="T61" fmla="*/ 821 h 1208"/>
                <a:gd name="T62" fmla="*/ 796 w 1095"/>
                <a:gd name="T63" fmla="*/ 738 h 1208"/>
                <a:gd name="T64" fmla="*/ 811 w 1095"/>
                <a:gd name="T65" fmla="*/ 652 h 1208"/>
                <a:gd name="T66" fmla="*/ 800 w 1095"/>
                <a:gd name="T67" fmla="*/ 563 h 1208"/>
                <a:gd name="T68" fmla="*/ 761 w 1095"/>
                <a:gd name="T69" fmla="*/ 478 h 1208"/>
                <a:gd name="T70" fmla="*/ 728 w 1095"/>
                <a:gd name="T71" fmla="*/ 433 h 1208"/>
                <a:gd name="T72" fmla="*/ 714 w 1095"/>
                <a:gd name="T73" fmla="*/ 415 h 1208"/>
                <a:gd name="T74" fmla="*/ 687 w 1095"/>
                <a:gd name="T75" fmla="*/ 382 h 1208"/>
                <a:gd name="T76" fmla="*/ 651 w 1095"/>
                <a:gd name="T77" fmla="*/ 340 h 1208"/>
                <a:gd name="T78" fmla="*/ 609 w 1095"/>
                <a:gd name="T79" fmla="*/ 291 h 1208"/>
                <a:gd name="T80" fmla="*/ 567 w 1095"/>
                <a:gd name="T81" fmla="*/ 239 h 1208"/>
                <a:gd name="T82" fmla="*/ 524 w 1095"/>
                <a:gd name="T83" fmla="*/ 188 h 1208"/>
                <a:gd name="T84" fmla="*/ 521 w 1095"/>
                <a:gd name="T85" fmla="*/ 184 h 1208"/>
                <a:gd name="T86" fmla="*/ 515 w 1095"/>
                <a:gd name="T87" fmla="*/ 177 h 1208"/>
                <a:gd name="T88" fmla="*/ 512 w 1095"/>
                <a:gd name="T89" fmla="*/ 175 h 1208"/>
                <a:gd name="T90" fmla="*/ 492 w 1095"/>
                <a:gd name="T91" fmla="*/ 131 h 1208"/>
                <a:gd name="T92" fmla="*/ 494 w 1095"/>
                <a:gd name="T93" fmla="*/ 87 h 1208"/>
                <a:gd name="T94" fmla="*/ 517 w 1095"/>
                <a:gd name="T95" fmla="*/ 44 h 1208"/>
                <a:gd name="T96" fmla="*/ 555 w 1095"/>
                <a:gd name="T97" fmla="*/ 13 h 1208"/>
                <a:gd name="T98" fmla="*/ 600 w 1095"/>
                <a:gd name="T9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5" h="1208">
                  <a:moveTo>
                    <a:pt x="600" y="0"/>
                  </a:moveTo>
                  <a:lnTo>
                    <a:pt x="621" y="1"/>
                  </a:lnTo>
                  <a:lnTo>
                    <a:pt x="643" y="7"/>
                  </a:lnTo>
                  <a:lnTo>
                    <a:pt x="664" y="18"/>
                  </a:lnTo>
                  <a:lnTo>
                    <a:pt x="682" y="35"/>
                  </a:lnTo>
                  <a:lnTo>
                    <a:pt x="709" y="67"/>
                  </a:lnTo>
                  <a:lnTo>
                    <a:pt x="694" y="50"/>
                  </a:lnTo>
                  <a:lnTo>
                    <a:pt x="947" y="353"/>
                  </a:lnTo>
                  <a:lnTo>
                    <a:pt x="991" y="411"/>
                  </a:lnTo>
                  <a:lnTo>
                    <a:pt x="1027" y="469"/>
                  </a:lnTo>
                  <a:lnTo>
                    <a:pt x="1055" y="525"/>
                  </a:lnTo>
                  <a:lnTo>
                    <a:pt x="1076" y="580"/>
                  </a:lnTo>
                  <a:lnTo>
                    <a:pt x="1088" y="633"/>
                  </a:lnTo>
                  <a:lnTo>
                    <a:pt x="1095" y="687"/>
                  </a:lnTo>
                  <a:lnTo>
                    <a:pt x="1095" y="737"/>
                  </a:lnTo>
                  <a:lnTo>
                    <a:pt x="1090" y="786"/>
                  </a:lnTo>
                  <a:lnTo>
                    <a:pt x="1079" y="833"/>
                  </a:lnTo>
                  <a:lnTo>
                    <a:pt x="1064" y="877"/>
                  </a:lnTo>
                  <a:lnTo>
                    <a:pt x="1044" y="920"/>
                  </a:lnTo>
                  <a:lnTo>
                    <a:pt x="1020" y="959"/>
                  </a:lnTo>
                  <a:lnTo>
                    <a:pt x="992" y="998"/>
                  </a:lnTo>
                  <a:lnTo>
                    <a:pt x="962" y="1032"/>
                  </a:lnTo>
                  <a:lnTo>
                    <a:pt x="929" y="1064"/>
                  </a:lnTo>
                  <a:lnTo>
                    <a:pt x="892" y="1093"/>
                  </a:lnTo>
                  <a:lnTo>
                    <a:pt x="856" y="1119"/>
                  </a:lnTo>
                  <a:lnTo>
                    <a:pt x="817" y="1142"/>
                  </a:lnTo>
                  <a:lnTo>
                    <a:pt x="778" y="1161"/>
                  </a:lnTo>
                  <a:lnTo>
                    <a:pt x="738" y="1177"/>
                  </a:lnTo>
                  <a:lnTo>
                    <a:pt x="698" y="1189"/>
                  </a:lnTo>
                  <a:lnTo>
                    <a:pt x="630" y="1202"/>
                  </a:lnTo>
                  <a:lnTo>
                    <a:pt x="563" y="1208"/>
                  </a:lnTo>
                  <a:lnTo>
                    <a:pt x="498" y="1207"/>
                  </a:lnTo>
                  <a:lnTo>
                    <a:pt x="434" y="1201"/>
                  </a:lnTo>
                  <a:lnTo>
                    <a:pt x="374" y="1187"/>
                  </a:lnTo>
                  <a:lnTo>
                    <a:pt x="315" y="1168"/>
                  </a:lnTo>
                  <a:lnTo>
                    <a:pt x="261" y="1144"/>
                  </a:lnTo>
                  <a:lnTo>
                    <a:pt x="210" y="1114"/>
                  </a:lnTo>
                  <a:lnTo>
                    <a:pt x="162" y="1080"/>
                  </a:lnTo>
                  <a:lnTo>
                    <a:pt x="120" y="1040"/>
                  </a:lnTo>
                  <a:lnTo>
                    <a:pt x="82" y="998"/>
                  </a:lnTo>
                  <a:lnTo>
                    <a:pt x="49" y="951"/>
                  </a:lnTo>
                  <a:lnTo>
                    <a:pt x="22" y="901"/>
                  </a:lnTo>
                  <a:lnTo>
                    <a:pt x="0" y="848"/>
                  </a:lnTo>
                  <a:lnTo>
                    <a:pt x="25" y="883"/>
                  </a:lnTo>
                  <a:lnTo>
                    <a:pt x="56" y="913"/>
                  </a:lnTo>
                  <a:lnTo>
                    <a:pt x="90" y="940"/>
                  </a:lnTo>
                  <a:lnTo>
                    <a:pt x="128" y="963"/>
                  </a:lnTo>
                  <a:lnTo>
                    <a:pt x="170" y="982"/>
                  </a:lnTo>
                  <a:lnTo>
                    <a:pt x="213" y="997"/>
                  </a:lnTo>
                  <a:lnTo>
                    <a:pt x="258" y="1009"/>
                  </a:lnTo>
                  <a:lnTo>
                    <a:pt x="306" y="1016"/>
                  </a:lnTo>
                  <a:lnTo>
                    <a:pt x="353" y="1020"/>
                  </a:lnTo>
                  <a:lnTo>
                    <a:pt x="399" y="1019"/>
                  </a:lnTo>
                  <a:lnTo>
                    <a:pt x="447" y="1015"/>
                  </a:lnTo>
                  <a:lnTo>
                    <a:pt x="492" y="1006"/>
                  </a:lnTo>
                  <a:lnTo>
                    <a:pt x="534" y="994"/>
                  </a:lnTo>
                  <a:lnTo>
                    <a:pt x="575" y="979"/>
                  </a:lnTo>
                  <a:lnTo>
                    <a:pt x="612" y="958"/>
                  </a:lnTo>
                  <a:lnTo>
                    <a:pt x="655" y="928"/>
                  </a:lnTo>
                  <a:lnTo>
                    <a:pt x="694" y="894"/>
                  </a:lnTo>
                  <a:lnTo>
                    <a:pt x="728" y="858"/>
                  </a:lnTo>
                  <a:lnTo>
                    <a:pt x="756" y="821"/>
                  </a:lnTo>
                  <a:lnTo>
                    <a:pt x="779" y="780"/>
                  </a:lnTo>
                  <a:lnTo>
                    <a:pt x="796" y="738"/>
                  </a:lnTo>
                  <a:lnTo>
                    <a:pt x="806" y="695"/>
                  </a:lnTo>
                  <a:lnTo>
                    <a:pt x="811" y="652"/>
                  </a:lnTo>
                  <a:lnTo>
                    <a:pt x="809" y="608"/>
                  </a:lnTo>
                  <a:lnTo>
                    <a:pt x="800" y="563"/>
                  </a:lnTo>
                  <a:lnTo>
                    <a:pt x="784" y="520"/>
                  </a:lnTo>
                  <a:lnTo>
                    <a:pt x="761" y="478"/>
                  </a:lnTo>
                  <a:lnTo>
                    <a:pt x="731" y="436"/>
                  </a:lnTo>
                  <a:lnTo>
                    <a:pt x="728" y="433"/>
                  </a:lnTo>
                  <a:lnTo>
                    <a:pt x="724" y="426"/>
                  </a:lnTo>
                  <a:lnTo>
                    <a:pt x="714" y="415"/>
                  </a:lnTo>
                  <a:lnTo>
                    <a:pt x="702" y="401"/>
                  </a:lnTo>
                  <a:lnTo>
                    <a:pt x="687" y="382"/>
                  </a:lnTo>
                  <a:lnTo>
                    <a:pt x="670" y="363"/>
                  </a:lnTo>
                  <a:lnTo>
                    <a:pt x="651" y="340"/>
                  </a:lnTo>
                  <a:lnTo>
                    <a:pt x="631" y="316"/>
                  </a:lnTo>
                  <a:lnTo>
                    <a:pt x="609" y="291"/>
                  </a:lnTo>
                  <a:lnTo>
                    <a:pt x="589" y="265"/>
                  </a:lnTo>
                  <a:lnTo>
                    <a:pt x="567" y="239"/>
                  </a:lnTo>
                  <a:lnTo>
                    <a:pt x="545" y="213"/>
                  </a:lnTo>
                  <a:lnTo>
                    <a:pt x="524" y="188"/>
                  </a:lnTo>
                  <a:lnTo>
                    <a:pt x="526" y="189"/>
                  </a:lnTo>
                  <a:lnTo>
                    <a:pt x="521" y="184"/>
                  </a:lnTo>
                  <a:lnTo>
                    <a:pt x="517" y="180"/>
                  </a:lnTo>
                  <a:lnTo>
                    <a:pt x="515" y="177"/>
                  </a:lnTo>
                  <a:lnTo>
                    <a:pt x="513" y="175"/>
                  </a:lnTo>
                  <a:lnTo>
                    <a:pt x="512" y="175"/>
                  </a:lnTo>
                  <a:lnTo>
                    <a:pt x="499" y="154"/>
                  </a:lnTo>
                  <a:lnTo>
                    <a:pt x="492" y="131"/>
                  </a:lnTo>
                  <a:lnTo>
                    <a:pt x="490" y="110"/>
                  </a:lnTo>
                  <a:lnTo>
                    <a:pt x="494" y="87"/>
                  </a:lnTo>
                  <a:lnTo>
                    <a:pt x="502" y="65"/>
                  </a:lnTo>
                  <a:lnTo>
                    <a:pt x="517" y="44"/>
                  </a:lnTo>
                  <a:lnTo>
                    <a:pt x="534" y="28"/>
                  </a:lnTo>
                  <a:lnTo>
                    <a:pt x="555" y="13"/>
                  </a:lnTo>
                  <a:lnTo>
                    <a:pt x="577" y="5"/>
                  </a:lnTo>
                  <a:lnTo>
                    <a:pt x="6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F51FBB3-DAAD-0546-AF4C-840293C90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213" y="4384676"/>
              <a:ext cx="434975" cy="476250"/>
            </a:xfrm>
            <a:custGeom>
              <a:avLst/>
              <a:gdLst>
                <a:gd name="T0" fmla="*/ 599 w 1096"/>
                <a:gd name="T1" fmla="*/ 0 h 1202"/>
                <a:gd name="T2" fmla="*/ 723 w 1096"/>
                <a:gd name="T3" fmla="*/ 21 h 1202"/>
                <a:gd name="T4" fmla="*/ 834 w 1096"/>
                <a:gd name="T5" fmla="*/ 64 h 1202"/>
                <a:gd name="T6" fmla="*/ 933 w 1096"/>
                <a:gd name="T7" fmla="*/ 128 h 1202"/>
                <a:gd name="T8" fmla="*/ 1014 w 1096"/>
                <a:gd name="T9" fmla="*/ 210 h 1202"/>
                <a:gd name="T10" fmla="*/ 1075 w 1096"/>
                <a:gd name="T11" fmla="*/ 307 h 1202"/>
                <a:gd name="T12" fmla="*/ 1071 w 1096"/>
                <a:gd name="T13" fmla="*/ 325 h 1202"/>
                <a:gd name="T14" fmla="*/ 1007 w 1096"/>
                <a:gd name="T15" fmla="*/ 268 h 1202"/>
                <a:gd name="T16" fmla="*/ 927 w 1096"/>
                <a:gd name="T17" fmla="*/ 226 h 1202"/>
                <a:gd name="T18" fmla="*/ 838 w 1096"/>
                <a:gd name="T19" fmla="*/ 199 h 1202"/>
                <a:gd name="T20" fmla="*/ 743 w 1096"/>
                <a:gd name="T21" fmla="*/ 188 h 1202"/>
                <a:gd name="T22" fmla="*/ 650 w 1096"/>
                <a:gd name="T23" fmla="*/ 193 h 1202"/>
                <a:gd name="T24" fmla="*/ 561 w 1096"/>
                <a:gd name="T25" fmla="*/ 214 h 1202"/>
                <a:gd name="T26" fmla="*/ 483 w 1096"/>
                <a:gd name="T27" fmla="*/ 249 h 1202"/>
                <a:gd name="T28" fmla="*/ 401 w 1096"/>
                <a:gd name="T29" fmla="*/ 313 h 1202"/>
                <a:gd name="T30" fmla="*/ 339 w 1096"/>
                <a:gd name="T31" fmla="*/ 388 h 1202"/>
                <a:gd name="T32" fmla="*/ 300 w 1096"/>
                <a:gd name="T33" fmla="*/ 470 h 1202"/>
                <a:gd name="T34" fmla="*/ 285 w 1096"/>
                <a:gd name="T35" fmla="*/ 555 h 1202"/>
                <a:gd name="T36" fmla="*/ 296 w 1096"/>
                <a:gd name="T37" fmla="*/ 643 h 1202"/>
                <a:gd name="T38" fmla="*/ 335 w 1096"/>
                <a:gd name="T39" fmla="*/ 730 h 1202"/>
                <a:gd name="T40" fmla="*/ 367 w 1096"/>
                <a:gd name="T41" fmla="*/ 775 h 1202"/>
                <a:gd name="T42" fmla="*/ 383 w 1096"/>
                <a:gd name="T43" fmla="*/ 793 h 1202"/>
                <a:gd name="T44" fmla="*/ 411 w 1096"/>
                <a:gd name="T45" fmla="*/ 827 h 1202"/>
                <a:gd name="T46" fmla="*/ 447 w 1096"/>
                <a:gd name="T47" fmla="*/ 870 h 1202"/>
                <a:gd name="T48" fmla="*/ 489 w 1096"/>
                <a:gd name="T49" fmla="*/ 921 h 1202"/>
                <a:gd name="T50" fmla="*/ 534 w 1096"/>
                <a:gd name="T51" fmla="*/ 974 h 1202"/>
                <a:gd name="T52" fmla="*/ 523 w 1096"/>
                <a:gd name="T53" fmla="*/ 962 h 1202"/>
                <a:gd name="T54" fmla="*/ 551 w 1096"/>
                <a:gd name="T55" fmla="*/ 996 h 1202"/>
                <a:gd name="T56" fmla="*/ 571 w 1096"/>
                <a:gd name="T57" fmla="*/ 1020 h 1202"/>
                <a:gd name="T58" fmla="*/ 578 w 1096"/>
                <a:gd name="T59" fmla="*/ 1028 h 1202"/>
                <a:gd name="T60" fmla="*/ 599 w 1096"/>
                <a:gd name="T61" fmla="*/ 1071 h 1202"/>
                <a:gd name="T62" fmla="*/ 596 w 1096"/>
                <a:gd name="T63" fmla="*/ 1115 h 1202"/>
                <a:gd name="T64" fmla="*/ 574 w 1096"/>
                <a:gd name="T65" fmla="*/ 1158 h 1202"/>
                <a:gd name="T66" fmla="*/ 536 w 1096"/>
                <a:gd name="T67" fmla="*/ 1189 h 1202"/>
                <a:gd name="T68" fmla="*/ 491 w 1096"/>
                <a:gd name="T69" fmla="*/ 1202 h 1202"/>
                <a:gd name="T70" fmla="*/ 447 w 1096"/>
                <a:gd name="T71" fmla="*/ 1196 h 1202"/>
                <a:gd name="T72" fmla="*/ 409 w 1096"/>
                <a:gd name="T73" fmla="*/ 1168 h 1202"/>
                <a:gd name="T74" fmla="*/ 390 w 1096"/>
                <a:gd name="T75" fmla="*/ 1143 h 1202"/>
                <a:gd name="T76" fmla="*/ 104 w 1096"/>
                <a:gd name="T77" fmla="*/ 796 h 1202"/>
                <a:gd name="T78" fmla="*/ 41 w 1096"/>
                <a:gd name="T79" fmla="*/ 682 h 1202"/>
                <a:gd name="T80" fmla="*/ 7 w 1096"/>
                <a:gd name="T81" fmla="*/ 573 h 1202"/>
                <a:gd name="T82" fmla="*/ 0 w 1096"/>
                <a:gd name="T83" fmla="*/ 471 h 1202"/>
                <a:gd name="T84" fmla="*/ 17 w 1096"/>
                <a:gd name="T85" fmla="*/ 375 h 1202"/>
                <a:gd name="T86" fmla="*/ 52 w 1096"/>
                <a:gd name="T87" fmla="*/ 287 h 1202"/>
                <a:gd name="T88" fmla="*/ 103 w 1096"/>
                <a:gd name="T89" fmla="*/ 210 h 1202"/>
                <a:gd name="T90" fmla="*/ 168 w 1096"/>
                <a:gd name="T91" fmla="*/ 144 h 1202"/>
                <a:gd name="T92" fmla="*/ 240 w 1096"/>
                <a:gd name="T93" fmla="*/ 88 h 1202"/>
                <a:gd name="T94" fmla="*/ 318 w 1096"/>
                <a:gd name="T95" fmla="*/ 47 h 1202"/>
                <a:gd name="T96" fmla="*/ 398 w 1096"/>
                <a:gd name="T97" fmla="*/ 19 h 1202"/>
                <a:gd name="T98" fmla="*/ 533 w 1096"/>
                <a:gd name="T99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6" h="1202">
                  <a:moveTo>
                    <a:pt x="533" y="0"/>
                  </a:moveTo>
                  <a:lnTo>
                    <a:pt x="599" y="0"/>
                  </a:lnTo>
                  <a:lnTo>
                    <a:pt x="662" y="7"/>
                  </a:lnTo>
                  <a:lnTo>
                    <a:pt x="723" y="21"/>
                  </a:lnTo>
                  <a:lnTo>
                    <a:pt x="780" y="40"/>
                  </a:lnTo>
                  <a:lnTo>
                    <a:pt x="834" y="64"/>
                  </a:lnTo>
                  <a:lnTo>
                    <a:pt x="887" y="94"/>
                  </a:lnTo>
                  <a:lnTo>
                    <a:pt x="933" y="128"/>
                  </a:lnTo>
                  <a:lnTo>
                    <a:pt x="976" y="167"/>
                  </a:lnTo>
                  <a:lnTo>
                    <a:pt x="1014" y="210"/>
                  </a:lnTo>
                  <a:lnTo>
                    <a:pt x="1047" y="256"/>
                  </a:lnTo>
                  <a:lnTo>
                    <a:pt x="1075" y="307"/>
                  </a:lnTo>
                  <a:lnTo>
                    <a:pt x="1096" y="360"/>
                  </a:lnTo>
                  <a:lnTo>
                    <a:pt x="1071" y="325"/>
                  </a:lnTo>
                  <a:lnTo>
                    <a:pt x="1041" y="295"/>
                  </a:lnTo>
                  <a:lnTo>
                    <a:pt x="1007" y="268"/>
                  </a:lnTo>
                  <a:lnTo>
                    <a:pt x="968" y="245"/>
                  </a:lnTo>
                  <a:lnTo>
                    <a:pt x="927" y="226"/>
                  </a:lnTo>
                  <a:lnTo>
                    <a:pt x="883" y="210"/>
                  </a:lnTo>
                  <a:lnTo>
                    <a:pt x="838" y="199"/>
                  </a:lnTo>
                  <a:lnTo>
                    <a:pt x="791" y="192"/>
                  </a:lnTo>
                  <a:lnTo>
                    <a:pt x="743" y="188"/>
                  </a:lnTo>
                  <a:lnTo>
                    <a:pt x="696" y="188"/>
                  </a:lnTo>
                  <a:lnTo>
                    <a:pt x="650" y="193"/>
                  </a:lnTo>
                  <a:lnTo>
                    <a:pt x="605" y="202"/>
                  </a:lnTo>
                  <a:lnTo>
                    <a:pt x="561" y="214"/>
                  </a:lnTo>
                  <a:lnTo>
                    <a:pt x="521" y="229"/>
                  </a:lnTo>
                  <a:lnTo>
                    <a:pt x="483" y="249"/>
                  </a:lnTo>
                  <a:lnTo>
                    <a:pt x="440" y="280"/>
                  </a:lnTo>
                  <a:lnTo>
                    <a:pt x="401" y="313"/>
                  </a:lnTo>
                  <a:lnTo>
                    <a:pt x="368" y="349"/>
                  </a:lnTo>
                  <a:lnTo>
                    <a:pt x="339" y="388"/>
                  </a:lnTo>
                  <a:lnTo>
                    <a:pt x="317" y="427"/>
                  </a:lnTo>
                  <a:lnTo>
                    <a:pt x="300" y="470"/>
                  </a:lnTo>
                  <a:lnTo>
                    <a:pt x="289" y="512"/>
                  </a:lnTo>
                  <a:lnTo>
                    <a:pt x="285" y="555"/>
                  </a:lnTo>
                  <a:lnTo>
                    <a:pt x="287" y="600"/>
                  </a:lnTo>
                  <a:lnTo>
                    <a:pt x="296" y="643"/>
                  </a:lnTo>
                  <a:lnTo>
                    <a:pt x="312" y="687"/>
                  </a:lnTo>
                  <a:lnTo>
                    <a:pt x="335" y="730"/>
                  </a:lnTo>
                  <a:lnTo>
                    <a:pt x="366" y="773"/>
                  </a:lnTo>
                  <a:lnTo>
                    <a:pt x="367" y="775"/>
                  </a:lnTo>
                  <a:lnTo>
                    <a:pt x="373" y="782"/>
                  </a:lnTo>
                  <a:lnTo>
                    <a:pt x="383" y="793"/>
                  </a:lnTo>
                  <a:lnTo>
                    <a:pt x="396" y="809"/>
                  </a:lnTo>
                  <a:lnTo>
                    <a:pt x="411" y="827"/>
                  </a:lnTo>
                  <a:lnTo>
                    <a:pt x="429" y="847"/>
                  </a:lnTo>
                  <a:lnTo>
                    <a:pt x="447" y="870"/>
                  </a:lnTo>
                  <a:lnTo>
                    <a:pt x="468" y="896"/>
                  </a:lnTo>
                  <a:lnTo>
                    <a:pt x="489" y="921"/>
                  </a:lnTo>
                  <a:lnTo>
                    <a:pt x="511" y="948"/>
                  </a:lnTo>
                  <a:lnTo>
                    <a:pt x="534" y="974"/>
                  </a:lnTo>
                  <a:lnTo>
                    <a:pt x="556" y="999"/>
                  </a:lnTo>
                  <a:lnTo>
                    <a:pt x="523" y="962"/>
                  </a:lnTo>
                  <a:lnTo>
                    <a:pt x="538" y="980"/>
                  </a:lnTo>
                  <a:lnTo>
                    <a:pt x="551" y="996"/>
                  </a:lnTo>
                  <a:lnTo>
                    <a:pt x="562" y="1009"/>
                  </a:lnTo>
                  <a:lnTo>
                    <a:pt x="571" y="1020"/>
                  </a:lnTo>
                  <a:lnTo>
                    <a:pt x="577" y="1026"/>
                  </a:lnTo>
                  <a:lnTo>
                    <a:pt x="578" y="1028"/>
                  </a:lnTo>
                  <a:lnTo>
                    <a:pt x="591" y="1049"/>
                  </a:lnTo>
                  <a:lnTo>
                    <a:pt x="599" y="1071"/>
                  </a:lnTo>
                  <a:lnTo>
                    <a:pt x="600" y="1094"/>
                  </a:lnTo>
                  <a:lnTo>
                    <a:pt x="596" y="1115"/>
                  </a:lnTo>
                  <a:lnTo>
                    <a:pt x="588" y="1137"/>
                  </a:lnTo>
                  <a:lnTo>
                    <a:pt x="574" y="1158"/>
                  </a:lnTo>
                  <a:lnTo>
                    <a:pt x="556" y="1176"/>
                  </a:lnTo>
                  <a:lnTo>
                    <a:pt x="536" y="1189"/>
                  </a:lnTo>
                  <a:lnTo>
                    <a:pt x="514" y="1199"/>
                  </a:lnTo>
                  <a:lnTo>
                    <a:pt x="491" y="1202"/>
                  </a:lnTo>
                  <a:lnTo>
                    <a:pt x="469" y="1202"/>
                  </a:lnTo>
                  <a:lnTo>
                    <a:pt x="447" y="1196"/>
                  </a:lnTo>
                  <a:lnTo>
                    <a:pt x="428" y="1184"/>
                  </a:lnTo>
                  <a:lnTo>
                    <a:pt x="409" y="1168"/>
                  </a:lnTo>
                  <a:lnTo>
                    <a:pt x="352" y="1098"/>
                  </a:lnTo>
                  <a:lnTo>
                    <a:pt x="390" y="1143"/>
                  </a:lnTo>
                  <a:lnTo>
                    <a:pt x="149" y="855"/>
                  </a:lnTo>
                  <a:lnTo>
                    <a:pt x="104" y="796"/>
                  </a:lnTo>
                  <a:lnTo>
                    <a:pt x="69" y="739"/>
                  </a:lnTo>
                  <a:lnTo>
                    <a:pt x="41" y="682"/>
                  </a:lnTo>
                  <a:lnTo>
                    <a:pt x="21" y="628"/>
                  </a:lnTo>
                  <a:lnTo>
                    <a:pt x="7" y="573"/>
                  </a:lnTo>
                  <a:lnTo>
                    <a:pt x="1" y="522"/>
                  </a:lnTo>
                  <a:lnTo>
                    <a:pt x="0" y="471"/>
                  </a:lnTo>
                  <a:lnTo>
                    <a:pt x="6" y="421"/>
                  </a:lnTo>
                  <a:lnTo>
                    <a:pt x="17" y="375"/>
                  </a:lnTo>
                  <a:lnTo>
                    <a:pt x="33" y="331"/>
                  </a:lnTo>
                  <a:lnTo>
                    <a:pt x="52" y="287"/>
                  </a:lnTo>
                  <a:lnTo>
                    <a:pt x="77" y="248"/>
                  </a:lnTo>
                  <a:lnTo>
                    <a:pt x="103" y="210"/>
                  </a:lnTo>
                  <a:lnTo>
                    <a:pt x="135" y="175"/>
                  </a:lnTo>
                  <a:lnTo>
                    <a:pt x="168" y="144"/>
                  </a:lnTo>
                  <a:lnTo>
                    <a:pt x="203" y="115"/>
                  </a:lnTo>
                  <a:lnTo>
                    <a:pt x="240" y="88"/>
                  </a:lnTo>
                  <a:lnTo>
                    <a:pt x="279" y="65"/>
                  </a:lnTo>
                  <a:lnTo>
                    <a:pt x="318" y="47"/>
                  </a:lnTo>
                  <a:lnTo>
                    <a:pt x="358" y="31"/>
                  </a:lnTo>
                  <a:lnTo>
                    <a:pt x="398" y="19"/>
                  </a:lnTo>
                  <a:lnTo>
                    <a:pt x="466" y="6"/>
                  </a:lnTo>
                  <a:lnTo>
                    <a:pt x="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644BB-791F-6241-8C89-AFA3C1325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75563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70 w 130"/>
                <a:gd name="T3" fmla="*/ 60 h 128"/>
                <a:gd name="T4" fmla="*/ 77 w 130"/>
                <a:gd name="T5" fmla="*/ 59 h 128"/>
                <a:gd name="T6" fmla="*/ 82 w 130"/>
                <a:gd name="T7" fmla="*/ 55 h 128"/>
                <a:gd name="T8" fmla="*/ 83 w 130"/>
                <a:gd name="T9" fmla="*/ 48 h 128"/>
                <a:gd name="T10" fmla="*/ 82 w 130"/>
                <a:gd name="T11" fmla="*/ 42 h 128"/>
                <a:gd name="T12" fmla="*/ 77 w 130"/>
                <a:gd name="T13" fmla="*/ 38 h 128"/>
                <a:gd name="T14" fmla="*/ 71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9 w 130"/>
                <a:gd name="T21" fmla="*/ 32 h 128"/>
                <a:gd name="T22" fmla="*/ 95 w 130"/>
                <a:gd name="T23" fmla="*/ 48 h 128"/>
                <a:gd name="T24" fmla="*/ 90 w 130"/>
                <a:gd name="T25" fmla="*/ 63 h 128"/>
                <a:gd name="T26" fmla="*/ 76 w 130"/>
                <a:gd name="T27" fmla="*/ 69 h 128"/>
                <a:gd name="T28" fmla="*/ 84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6 w 130"/>
                <a:gd name="T35" fmla="*/ 11 h 128"/>
                <a:gd name="T36" fmla="*/ 34 w 130"/>
                <a:gd name="T37" fmla="*/ 20 h 128"/>
                <a:gd name="T38" fmla="*/ 16 w 130"/>
                <a:gd name="T39" fmla="*/ 47 h 128"/>
                <a:gd name="T40" fmla="*/ 16 w 130"/>
                <a:gd name="T41" fmla="*/ 82 h 128"/>
                <a:gd name="T42" fmla="*/ 34 w 130"/>
                <a:gd name="T43" fmla="*/ 107 h 128"/>
                <a:gd name="T44" fmla="*/ 66 w 130"/>
                <a:gd name="T45" fmla="*/ 117 h 128"/>
                <a:gd name="T46" fmla="*/ 96 w 130"/>
                <a:gd name="T47" fmla="*/ 107 h 128"/>
                <a:gd name="T48" fmla="*/ 115 w 130"/>
                <a:gd name="T49" fmla="*/ 82 h 128"/>
                <a:gd name="T50" fmla="*/ 115 w 130"/>
                <a:gd name="T51" fmla="*/ 47 h 128"/>
                <a:gd name="T52" fmla="*/ 96 w 130"/>
                <a:gd name="T53" fmla="*/ 20 h 128"/>
                <a:gd name="T54" fmla="*/ 66 w 130"/>
                <a:gd name="T55" fmla="*/ 11 h 128"/>
                <a:gd name="T56" fmla="*/ 85 w 130"/>
                <a:gd name="T57" fmla="*/ 3 h 128"/>
                <a:gd name="T58" fmla="*/ 118 w 130"/>
                <a:gd name="T59" fmla="*/ 25 h 128"/>
                <a:gd name="T60" fmla="*/ 130 w 130"/>
                <a:gd name="T61" fmla="*/ 64 h 128"/>
                <a:gd name="T62" fmla="*/ 118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3 w 130"/>
                <a:gd name="T69" fmla="*/ 102 h 128"/>
                <a:gd name="T70" fmla="*/ 0 w 130"/>
                <a:gd name="T71" fmla="*/ 64 h 128"/>
                <a:gd name="T72" fmla="*/ 13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6" y="60"/>
                  </a:lnTo>
                  <a:lnTo>
                    <a:pt x="70" y="60"/>
                  </a:lnTo>
                  <a:lnTo>
                    <a:pt x="73" y="59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2" y="55"/>
                  </a:lnTo>
                  <a:lnTo>
                    <a:pt x="83" y="52"/>
                  </a:lnTo>
                  <a:lnTo>
                    <a:pt x="83" y="48"/>
                  </a:lnTo>
                  <a:lnTo>
                    <a:pt x="83" y="44"/>
                  </a:lnTo>
                  <a:lnTo>
                    <a:pt x="82" y="42"/>
                  </a:lnTo>
                  <a:lnTo>
                    <a:pt x="79" y="40"/>
                  </a:lnTo>
                  <a:lnTo>
                    <a:pt x="77" y="38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67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1" y="29"/>
                  </a:lnTo>
                  <a:lnTo>
                    <a:pt x="89" y="32"/>
                  </a:lnTo>
                  <a:lnTo>
                    <a:pt x="94" y="38"/>
                  </a:lnTo>
                  <a:lnTo>
                    <a:pt x="95" y="48"/>
                  </a:lnTo>
                  <a:lnTo>
                    <a:pt x="94" y="56"/>
                  </a:lnTo>
                  <a:lnTo>
                    <a:pt x="90" y="63"/>
                  </a:lnTo>
                  <a:lnTo>
                    <a:pt x="83" y="66"/>
                  </a:lnTo>
                  <a:lnTo>
                    <a:pt x="76" y="69"/>
                  </a:lnTo>
                  <a:lnTo>
                    <a:pt x="98" y="101"/>
                  </a:lnTo>
                  <a:lnTo>
                    <a:pt x="84" y="101"/>
                  </a:lnTo>
                  <a:lnTo>
                    <a:pt x="65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6" y="11"/>
                  </a:moveTo>
                  <a:lnTo>
                    <a:pt x="49" y="13"/>
                  </a:lnTo>
                  <a:lnTo>
                    <a:pt x="34" y="20"/>
                  </a:lnTo>
                  <a:lnTo>
                    <a:pt x="23" y="32"/>
                  </a:lnTo>
                  <a:lnTo>
                    <a:pt x="16" y="47"/>
                  </a:lnTo>
                  <a:lnTo>
                    <a:pt x="14" y="64"/>
                  </a:lnTo>
                  <a:lnTo>
                    <a:pt x="16" y="82"/>
                  </a:lnTo>
                  <a:lnTo>
                    <a:pt x="23" y="96"/>
                  </a:lnTo>
                  <a:lnTo>
                    <a:pt x="34" y="107"/>
                  </a:lnTo>
                  <a:lnTo>
                    <a:pt x="49" y="114"/>
                  </a:lnTo>
                  <a:lnTo>
                    <a:pt x="66" y="117"/>
                  </a:lnTo>
                  <a:lnTo>
                    <a:pt x="82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5" y="82"/>
                  </a:lnTo>
                  <a:lnTo>
                    <a:pt x="118" y="64"/>
                  </a:lnTo>
                  <a:lnTo>
                    <a:pt x="115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2" y="13"/>
                  </a:lnTo>
                  <a:lnTo>
                    <a:pt x="66" y="11"/>
                  </a:lnTo>
                  <a:close/>
                  <a:moveTo>
                    <a:pt x="66" y="0"/>
                  </a:moveTo>
                  <a:lnTo>
                    <a:pt x="85" y="3"/>
                  </a:lnTo>
                  <a:lnTo>
                    <a:pt x="104" y="12"/>
                  </a:lnTo>
                  <a:lnTo>
                    <a:pt x="118" y="25"/>
                  </a:lnTo>
                  <a:lnTo>
                    <a:pt x="127" y="43"/>
                  </a:lnTo>
                  <a:lnTo>
                    <a:pt x="130" y="64"/>
                  </a:lnTo>
                  <a:lnTo>
                    <a:pt x="127" y="84"/>
                  </a:lnTo>
                  <a:lnTo>
                    <a:pt x="118" y="102"/>
                  </a:lnTo>
                  <a:lnTo>
                    <a:pt x="104" y="116"/>
                  </a:lnTo>
                  <a:lnTo>
                    <a:pt x="85" y="125"/>
                  </a:lnTo>
                  <a:lnTo>
                    <a:pt x="66" y="128"/>
                  </a:lnTo>
                  <a:lnTo>
                    <a:pt x="45" y="125"/>
                  </a:lnTo>
                  <a:lnTo>
                    <a:pt x="27" y="116"/>
                  </a:lnTo>
                  <a:lnTo>
                    <a:pt x="13" y="102"/>
                  </a:lnTo>
                  <a:lnTo>
                    <a:pt x="4" y="84"/>
                  </a:lnTo>
                  <a:lnTo>
                    <a:pt x="0" y="64"/>
                  </a:lnTo>
                  <a:lnTo>
                    <a:pt x="4" y="43"/>
                  </a:lnTo>
                  <a:lnTo>
                    <a:pt x="13" y="25"/>
                  </a:lnTo>
                  <a:lnTo>
                    <a:pt x="27" y="12"/>
                  </a:lnTo>
                  <a:lnTo>
                    <a:pt x="45" y="3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DAE9313-7E29-324E-B411-25184A85F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1301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69 w 130"/>
                <a:gd name="T3" fmla="*/ 60 h 128"/>
                <a:gd name="T4" fmla="*/ 75 w 130"/>
                <a:gd name="T5" fmla="*/ 59 h 128"/>
                <a:gd name="T6" fmla="*/ 81 w 130"/>
                <a:gd name="T7" fmla="*/ 55 h 128"/>
                <a:gd name="T8" fmla="*/ 82 w 130"/>
                <a:gd name="T9" fmla="*/ 48 h 128"/>
                <a:gd name="T10" fmla="*/ 81 w 130"/>
                <a:gd name="T11" fmla="*/ 42 h 128"/>
                <a:gd name="T12" fmla="*/ 76 w 130"/>
                <a:gd name="T13" fmla="*/ 38 h 128"/>
                <a:gd name="T14" fmla="*/ 70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8 w 130"/>
                <a:gd name="T21" fmla="*/ 32 h 128"/>
                <a:gd name="T22" fmla="*/ 94 w 130"/>
                <a:gd name="T23" fmla="*/ 48 h 128"/>
                <a:gd name="T24" fmla="*/ 88 w 130"/>
                <a:gd name="T25" fmla="*/ 63 h 128"/>
                <a:gd name="T26" fmla="*/ 75 w 130"/>
                <a:gd name="T27" fmla="*/ 69 h 128"/>
                <a:gd name="T28" fmla="*/ 83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4 w 130"/>
                <a:gd name="T35" fmla="*/ 11 h 128"/>
                <a:gd name="T36" fmla="*/ 34 w 130"/>
                <a:gd name="T37" fmla="*/ 20 h 128"/>
                <a:gd name="T38" fmla="*/ 14 w 130"/>
                <a:gd name="T39" fmla="*/ 47 h 128"/>
                <a:gd name="T40" fmla="*/ 14 w 130"/>
                <a:gd name="T41" fmla="*/ 82 h 128"/>
                <a:gd name="T42" fmla="*/ 34 w 130"/>
                <a:gd name="T43" fmla="*/ 107 h 128"/>
                <a:gd name="T44" fmla="*/ 64 w 130"/>
                <a:gd name="T45" fmla="*/ 117 h 128"/>
                <a:gd name="T46" fmla="*/ 96 w 130"/>
                <a:gd name="T47" fmla="*/ 107 h 128"/>
                <a:gd name="T48" fmla="*/ 114 w 130"/>
                <a:gd name="T49" fmla="*/ 82 h 128"/>
                <a:gd name="T50" fmla="*/ 114 w 130"/>
                <a:gd name="T51" fmla="*/ 47 h 128"/>
                <a:gd name="T52" fmla="*/ 96 w 130"/>
                <a:gd name="T53" fmla="*/ 20 h 128"/>
                <a:gd name="T54" fmla="*/ 64 w 130"/>
                <a:gd name="T55" fmla="*/ 11 h 128"/>
                <a:gd name="T56" fmla="*/ 85 w 130"/>
                <a:gd name="T57" fmla="*/ 3 h 128"/>
                <a:gd name="T58" fmla="*/ 117 w 130"/>
                <a:gd name="T59" fmla="*/ 25 h 128"/>
                <a:gd name="T60" fmla="*/ 130 w 130"/>
                <a:gd name="T61" fmla="*/ 64 h 128"/>
                <a:gd name="T62" fmla="*/ 117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2 w 130"/>
                <a:gd name="T69" fmla="*/ 102 h 128"/>
                <a:gd name="T70" fmla="*/ 0 w 130"/>
                <a:gd name="T71" fmla="*/ 64 h 128"/>
                <a:gd name="T72" fmla="*/ 12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4" y="60"/>
                  </a:lnTo>
                  <a:lnTo>
                    <a:pt x="69" y="60"/>
                  </a:lnTo>
                  <a:lnTo>
                    <a:pt x="73" y="59"/>
                  </a:lnTo>
                  <a:lnTo>
                    <a:pt x="75" y="59"/>
                  </a:lnTo>
                  <a:lnTo>
                    <a:pt x="79" y="56"/>
                  </a:lnTo>
                  <a:lnTo>
                    <a:pt x="81" y="55"/>
                  </a:lnTo>
                  <a:lnTo>
                    <a:pt x="82" y="52"/>
                  </a:lnTo>
                  <a:lnTo>
                    <a:pt x="82" y="48"/>
                  </a:lnTo>
                  <a:lnTo>
                    <a:pt x="82" y="44"/>
                  </a:lnTo>
                  <a:lnTo>
                    <a:pt x="81" y="42"/>
                  </a:lnTo>
                  <a:lnTo>
                    <a:pt x="79" y="40"/>
                  </a:lnTo>
                  <a:lnTo>
                    <a:pt x="76" y="38"/>
                  </a:lnTo>
                  <a:lnTo>
                    <a:pt x="73" y="37"/>
                  </a:lnTo>
                  <a:lnTo>
                    <a:pt x="70" y="37"/>
                  </a:lnTo>
                  <a:lnTo>
                    <a:pt x="66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0" y="29"/>
                  </a:lnTo>
                  <a:lnTo>
                    <a:pt x="88" y="32"/>
                  </a:lnTo>
                  <a:lnTo>
                    <a:pt x="93" y="38"/>
                  </a:lnTo>
                  <a:lnTo>
                    <a:pt x="94" y="48"/>
                  </a:lnTo>
                  <a:lnTo>
                    <a:pt x="93" y="56"/>
                  </a:lnTo>
                  <a:lnTo>
                    <a:pt x="88" y="63"/>
                  </a:lnTo>
                  <a:lnTo>
                    <a:pt x="82" y="66"/>
                  </a:lnTo>
                  <a:lnTo>
                    <a:pt x="75" y="69"/>
                  </a:lnTo>
                  <a:lnTo>
                    <a:pt x="96" y="101"/>
                  </a:lnTo>
                  <a:lnTo>
                    <a:pt x="83" y="101"/>
                  </a:lnTo>
                  <a:lnTo>
                    <a:pt x="64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4" y="11"/>
                  </a:moveTo>
                  <a:lnTo>
                    <a:pt x="48" y="13"/>
                  </a:lnTo>
                  <a:lnTo>
                    <a:pt x="34" y="20"/>
                  </a:lnTo>
                  <a:lnTo>
                    <a:pt x="22" y="32"/>
                  </a:lnTo>
                  <a:lnTo>
                    <a:pt x="14" y="47"/>
                  </a:lnTo>
                  <a:lnTo>
                    <a:pt x="12" y="64"/>
                  </a:lnTo>
                  <a:lnTo>
                    <a:pt x="14" y="82"/>
                  </a:lnTo>
                  <a:lnTo>
                    <a:pt x="22" y="96"/>
                  </a:lnTo>
                  <a:lnTo>
                    <a:pt x="34" y="107"/>
                  </a:lnTo>
                  <a:lnTo>
                    <a:pt x="48" y="114"/>
                  </a:lnTo>
                  <a:lnTo>
                    <a:pt x="64" y="117"/>
                  </a:lnTo>
                  <a:lnTo>
                    <a:pt x="81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4" y="82"/>
                  </a:lnTo>
                  <a:lnTo>
                    <a:pt x="116" y="64"/>
                  </a:lnTo>
                  <a:lnTo>
                    <a:pt x="114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1" y="13"/>
                  </a:lnTo>
                  <a:lnTo>
                    <a:pt x="64" y="11"/>
                  </a:lnTo>
                  <a:close/>
                  <a:moveTo>
                    <a:pt x="64" y="0"/>
                  </a:moveTo>
                  <a:lnTo>
                    <a:pt x="85" y="3"/>
                  </a:lnTo>
                  <a:lnTo>
                    <a:pt x="103" y="12"/>
                  </a:lnTo>
                  <a:lnTo>
                    <a:pt x="117" y="25"/>
                  </a:lnTo>
                  <a:lnTo>
                    <a:pt x="126" y="43"/>
                  </a:lnTo>
                  <a:lnTo>
                    <a:pt x="130" y="64"/>
                  </a:lnTo>
                  <a:lnTo>
                    <a:pt x="126" y="84"/>
                  </a:lnTo>
                  <a:lnTo>
                    <a:pt x="117" y="102"/>
                  </a:lnTo>
                  <a:lnTo>
                    <a:pt x="103" y="116"/>
                  </a:lnTo>
                  <a:lnTo>
                    <a:pt x="85" y="125"/>
                  </a:lnTo>
                  <a:lnTo>
                    <a:pt x="64" y="128"/>
                  </a:lnTo>
                  <a:lnTo>
                    <a:pt x="45" y="125"/>
                  </a:lnTo>
                  <a:lnTo>
                    <a:pt x="26" y="116"/>
                  </a:lnTo>
                  <a:lnTo>
                    <a:pt x="12" y="102"/>
                  </a:lnTo>
                  <a:lnTo>
                    <a:pt x="2" y="84"/>
                  </a:lnTo>
                  <a:lnTo>
                    <a:pt x="0" y="64"/>
                  </a:lnTo>
                  <a:lnTo>
                    <a:pt x="2" y="43"/>
                  </a:lnTo>
                  <a:lnTo>
                    <a:pt x="12" y="25"/>
                  </a:lnTo>
                  <a:lnTo>
                    <a:pt x="26" y="12"/>
                  </a:lnTo>
                  <a:lnTo>
                    <a:pt x="45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2" name="TextBox 3">
            <a:extLst>
              <a:ext uri="{FF2B5EF4-FFF2-40B4-BE49-F238E27FC236}">
                <a16:creationId xmlns:a16="http://schemas.microsoft.com/office/drawing/2014/main" id="{ACAC6727-2088-4147-A38A-47850B89BAF6}"/>
              </a:ext>
            </a:extLst>
          </p:cNvPr>
          <p:cNvSpPr txBox="1">
            <a:spLocks noChangeAspect="1"/>
          </p:cNvSpPr>
          <p:nvPr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4491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A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653" y="1793688"/>
            <a:ext cx="6390694" cy="1556124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/>
        </p:nvSpPr>
        <p:spPr>
          <a:xfrm>
            <a:off x="0" y="0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4A8B58C-CD7F-6F4B-B6E8-178EEF4B15DC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3DB4AB-A9DE-4660-939A-CBDF75AC178E}"/>
              </a:ext>
            </a:extLst>
          </p:cNvPr>
          <p:cNvSpPr txBox="1"/>
          <p:nvPr/>
        </p:nvSpPr>
        <p:spPr>
          <a:xfrm>
            <a:off x="4078010" y="4138459"/>
            <a:ext cx="100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</a:rPr>
              <a:t>sas.com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133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/>
        </p:nvSpPr>
        <p:spPr>
          <a:xfrm>
            <a:off x="0" y="-2286"/>
            <a:ext cx="9144000" cy="51480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3872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4">
            <a:extLst>
              <a:ext uri="{FF2B5EF4-FFF2-40B4-BE49-F238E27FC236}">
                <a16:creationId xmlns:a16="http://schemas.microsoft.com/office/drawing/2014/main" id="{9B949CCB-8408-0B41-9681-4ECA35605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3872" y="2484438"/>
            <a:ext cx="6390694" cy="1458912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/>
        </p:nvSpPr>
        <p:spPr>
          <a:xfrm>
            <a:off x="0" y="-2286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4A8B58C-CD7F-6F4B-B6E8-178EEF4B15DC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68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Section Header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900AF95-1FC8-274C-A784-F831F6B8647F}"/>
              </a:ext>
            </a:extLst>
          </p:cNvPr>
          <p:cNvSpPr/>
          <p:nvPr/>
        </p:nvSpPr>
        <p:spPr>
          <a:xfrm>
            <a:off x="0" y="-6211"/>
            <a:ext cx="9144000" cy="51559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B0C6AF5C-E29A-9E49-801E-0A1C09DFDE5F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BFF7639-E4DF-3741-90C7-2DFCD9D26A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8" name="Picture 7" descr="A picture containing clock, light, drawing&#10;&#10;Description automatically generated">
            <a:extLst>
              <a:ext uri="{FF2B5EF4-FFF2-40B4-BE49-F238E27FC236}">
                <a16:creationId xmlns:a16="http://schemas.microsoft.com/office/drawing/2014/main" id="{60F9A2CE-31BE-CB49-98C4-EAE0F449C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1" r="33611" b="20040"/>
          <a:stretch/>
        </p:blipFill>
        <p:spPr>
          <a:xfrm>
            <a:off x="4561295" y="-6045"/>
            <a:ext cx="4582705" cy="5149545"/>
          </a:xfrm>
          <a:prstGeom prst="rect">
            <a:avLst/>
          </a:prstGeom>
        </p:spPr>
      </p:pic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D5BF76BC-A168-D846-A33A-DDC741AB2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203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4">
            <a:extLst>
              <a:ext uri="{FF2B5EF4-FFF2-40B4-BE49-F238E27FC236}">
                <a16:creationId xmlns:a16="http://schemas.microsoft.com/office/drawing/2014/main" id="{C8C0CE08-E9A8-3940-A81E-001DC8859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203" y="2484438"/>
            <a:ext cx="6390694" cy="1458912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3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1pPr>
            <a:lvl2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4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&amp; Subtitle -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448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Onl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305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mpariso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90ADF-F9C8-471B-A694-7C0B48436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334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ntent with Caption 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E60C6F-E980-EE42-AE99-4BF9E126C012}"/>
              </a:ext>
            </a:extLst>
          </p:cNvPr>
          <p:cNvSpPr/>
          <p:nvPr/>
        </p:nvSpPr>
        <p:spPr>
          <a:xfrm>
            <a:off x="0" y="0"/>
            <a:ext cx="3127248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  <a:lumOff val="10000"/>
                </a:schemeClr>
              </a:gs>
              <a:gs pos="100000">
                <a:schemeClr val="tx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50D4204-70D0-4767-A333-0B97E79B59AE}"/>
              </a:ext>
            </a:extLst>
          </p:cNvPr>
          <p:cNvSpPr/>
          <p:nvPr/>
        </p:nvSpPr>
        <p:spPr>
          <a:xfrm>
            <a:off x="0" y="4650624"/>
            <a:ext cx="3193576" cy="4928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F2FC9C-401F-5C4C-88BC-0A45460C4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8887"/>
            <a:ext cx="3127248" cy="341632"/>
          </a:xfrm>
        </p:spPr>
        <p:txBody>
          <a:bodyPr lIns="91440" rIns="91440" anchor="t" anchorCtr="0">
            <a:spAutoFit/>
          </a:bodyPr>
          <a:lstStyle>
            <a:lvl1pPr algn="ctr" defTabSz="182880">
              <a:spcBef>
                <a:spcPts val="0"/>
              </a:spcBef>
              <a:defRPr sz="1800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ADB52DD-F50B-834D-99B3-5D1C55A9E4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996694"/>
            <a:ext cx="2304288" cy="615553"/>
          </a:xfrm>
        </p:spPr>
        <p:txBody>
          <a:bodyPr wrap="square" anchor="t" anchorCtr="0">
            <a:spAutoFit/>
          </a:bodyPr>
          <a:lstStyle>
            <a:lvl1pPr marL="0" indent="-182880" algn="l">
              <a:buFont typeface="Arial" pitchFamily="34" charset="0"/>
              <a:buNone/>
              <a:defRPr sz="2000" b="0" cap="none" baseline="0">
                <a:solidFill>
                  <a:schemeClr val="bg1">
                    <a:lumMod val="85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/>
              <a:t>Click to edit caption text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C4D2804-3DAD-EE40-936A-43F13F80C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7248" y="637660"/>
            <a:ext cx="6016752" cy="274320"/>
          </a:xfrm>
        </p:spPr>
        <p:txBody>
          <a:bodyPr wrap="square" lIns="182880" rIns="1828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A0DAF33-5110-D340-8044-FA8F4990F8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127248" y="920337"/>
            <a:ext cx="6016752" cy="4215653"/>
          </a:xfrm>
        </p:spPr>
        <p:txBody>
          <a:bodyPr wrap="square" lIns="365760" rIns="274320" bIns="91440" anchor="t" anchorCtr="0">
            <a:normAutofit/>
          </a:bodyPr>
          <a:lstStyle>
            <a:lvl1pPr>
              <a:buClr>
                <a:schemeClr val="bg2"/>
              </a:buClr>
              <a:defRPr sz="2000" baseline="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2pPr>
            <a:lvl3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41ED34-FEB5-C146-83AC-389AC6CD97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7375" y="228887"/>
            <a:ext cx="6016625" cy="409575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latin typeface="+mn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23137D-5031-B540-810B-5B5014DDB875}"/>
              </a:ext>
            </a:extLst>
          </p:cNvPr>
          <p:cNvGrpSpPr/>
          <p:nvPr/>
        </p:nvGrpSpPr>
        <p:grpSpPr>
          <a:xfrm>
            <a:off x="100130" y="3903136"/>
            <a:ext cx="1843588" cy="1108928"/>
            <a:chOff x="92670" y="3892522"/>
            <a:chExt cx="1843588" cy="1108928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4F2A5B7-99AC-BD49-8594-6DAE464CF372}"/>
                </a:ext>
              </a:extLst>
            </p:cNvPr>
            <p:cNvSpPr/>
            <p:nvPr/>
          </p:nvSpPr>
          <p:spPr>
            <a:xfrm>
              <a:off x="1836799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E995F31-A398-C943-8027-FFECF81903AA}"/>
                </a:ext>
              </a:extLst>
            </p:cNvPr>
            <p:cNvSpPr/>
            <p:nvPr/>
          </p:nvSpPr>
          <p:spPr>
            <a:xfrm>
              <a:off x="1587637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0762E83-CF17-2247-AB0C-CDF3C02BC0D7}"/>
                </a:ext>
              </a:extLst>
            </p:cNvPr>
            <p:cNvSpPr/>
            <p:nvPr/>
          </p:nvSpPr>
          <p:spPr>
            <a:xfrm>
              <a:off x="1338476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67A16E5-88F6-E34C-ADB8-42534BE72FC5}"/>
                </a:ext>
              </a:extLst>
            </p:cNvPr>
            <p:cNvSpPr/>
            <p:nvPr/>
          </p:nvSpPr>
          <p:spPr>
            <a:xfrm>
              <a:off x="1089315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822DD3-7A44-584E-8FDE-044968D0AF24}"/>
                </a:ext>
              </a:extLst>
            </p:cNvPr>
            <p:cNvSpPr/>
            <p:nvPr/>
          </p:nvSpPr>
          <p:spPr>
            <a:xfrm>
              <a:off x="1089315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CC0BCCA-D6DE-DD4E-8026-E1C841BE8CA7}"/>
                </a:ext>
              </a:extLst>
            </p:cNvPr>
            <p:cNvSpPr/>
            <p:nvPr/>
          </p:nvSpPr>
          <p:spPr>
            <a:xfrm>
              <a:off x="840154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8AED6F9-E6A3-EB4A-A55C-0740537659D6}"/>
                </a:ext>
              </a:extLst>
            </p:cNvPr>
            <p:cNvSpPr/>
            <p:nvPr/>
          </p:nvSpPr>
          <p:spPr>
            <a:xfrm>
              <a:off x="1089315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3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44A5219-46D3-9D49-A8CC-36711F2BF6DB}"/>
                </a:ext>
              </a:extLst>
            </p:cNvPr>
            <p:cNvSpPr/>
            <p:nvPr/>
          </p:nvSpPr>
          <p:spPr>
            <a:xfrm>
              <a:off x="840154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4628D6A-430F-AD46-B90A-8331A948822D}"/>
                </a:ext>
              </a:extLst>
            </p:cNvPr>
            <p:cNvSpPr/>
            <p:nvPr/>
          </p:nvSpPr>
          <p:spPr>
            <a:xfrm>
              <a:off x="590992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0B47CCF-EFB3-B44B-9884-4494451C2D72}"/>
                </a:ext>
              </a:extLst>
            </p:cNvPr>
            <p:cNvSpPr/>
            <p:nvPr/>
          </p:nvSpPr>
          <p:spPr>
            <a:xfrm>
              <a:off x="341831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A0D0CC0-B494-924D-8C7F-13E6CFA6A115}"/>
                </a:ext>
              </a:extLst>
            </p:cNvPr>
            <p:cNvSpPr/>
            <p:nvPr/>
          </p:nvSpPr>
          <p:spPr>
            <a:xfrm>
              <a:off x="92670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A103DE1-86D1-CC40-BC8E-F37870113828}"/>
                </a:ext>
              </a:extLst>
            </p:cNvPr>
            <p:cNvSpPr/>
            <p:nvPr/>
          </p:nvSpPr>
          <p:spPr>
            <a:xfrm>
              <a:off x="341831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85B7FDA-2A3D-5148-882C-7F5FD28C86D6}"/>
                </a:ext>
              </a:extLst>
            </p:cNvPr>
            <p:cNvSpPr/>
            <p:nvPr/>
          </p:nvSpPr>
          <p:spPr>
            <a:xfrm>
              <a:off x="341831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319DB66-4056-974A-B568-9BE51C46D6DB}"/>
                </a:ext>
              </a:extLst>
            </p:cNvPr>
            <p:cNvSpPr/>
            <p:nvPr/>
          </p:nvSpPr>
          <p:spPr>
            <a:xfrm>
              <a:off x="92670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D9D4266-26E2-A649-B58A-BBD393D3909A}"/>
                </a:ext>
              </a:extLst>
            </p:cNvPr>
            <p:cNvSpPr/>
            <p:nvPr/>
          </p:nvSpPr>
          <p:spPr>
            <a:xfrm>
              <a:off x="341831" y="4141684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5792925-8473-D74D-AD5F-C84AAB25EA9D}"/>
                </a:ext>
              </a:extLst>
            </p:cNvPr>
            <p:cNvSpPr/>
            <p:nvPr/>
          </p:nvSpPr>
          <p:spPr>
            <a:xfrm>
              <a:off x="341831" y="389252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FFE52ED-3497-1048-86AD-9D9A6F52BF03}"/>
                </a:ext>
              </a:extLst>
            </p:cNvPr>
            <p:cNvSpPr/>
            <p:nvPr/>
          </p:nvSpPr>
          <p:spPr>
            <a:xfrm>
              <a:off x="590992" y="4141684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AE3BE6B-1DF9-664B-8C6A-831ED119861F}"/>
                </a:ext>
              </a:extLst>
            </p:cNvPr>
            <p:cNvSpPr/>
            <p:nvPr/>
          </p:nvSpPr>
          <p:spPr>
            <a:xfrm>
              <a:off x="827337" y="4876356"/>
              <a:ext cx="125093" cy="125094"/>
            </a:xfrm>
            <a:custGeom>
              <a:avLst/>
              <a:gdLst>
                <a:gd name="connsiteX0" fmla="*/ 125093 w 125093"/>
                <a:gd name="connsiteY0" fmla="*/ 62547 h 125094"/>
                <a:gd name="connsiteX1" fmla="*/ 62547 w 125093"/>
                <a:gd name="connsiteY1" fmla="*/ 125094 h 125094"/>
                <a:gd name="connsiteX2" fmla="*/ 0 w 125093"/>
                <a:gd name="connsiteY2" fmla="*/ 62547 h 125094"/>
                <a:gd name="connsiteX3" fmla="*/ 62547 w 125093"/>
                <a:gd name="connsiteY3" fmla="*/ 0 h 125094"/>
                <a:gd name="connsiteX4" fmla="*/ 125093 w 125093"/>
                <a:gd name="connsiteY4" fmla="*/ 62547 h 12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93" h="125094">
                  <a:moveTo>
                    <a:pt x="125093" y="62547"/>
                  </a:moveTo>
                  <a:cubicBezTo>
                    <a:pt x="125093" y="97091"/>
                    <a:pt x="97090" y="125094"/>
                    <a:pt x="62547" y="125094"/>
                  </a:cubicBezTo>
                  <a:cubicBezTo>
                    <a:pt x="28003" y="125094"/>
                    <a:pt x="0" y="97091"/>
                    <a:pt x="0" y="62547"/>
                  </a:cubicBezTo>
                  <a:cubicBezTo>
                    <a:pt x="0" y="28003"/>
                    <a:pt x="28003" y="0"/>
                    <a:pt x="62547" y="0"/>
                  </a:cubicBezTo>
                  <a:cubicBezTo>
                    <a:pt x="97090" y="0"/>
                    <a:pt x="125093" y="28003"/>
                    <a:pt x="125093" y="62547"/>
                  </a:cubicBezTo>
                  <a:close/>
                </a:path>
              </a:pathLst>
            </a:custGeom>
            <a:solidFill>
              <a:srgbClr val="5CB5FF">
                <a:alpha val="2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0767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Section Header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900AF95-1FC8-274C-A784-F831F6B8647F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B0C6AF5C-E29A-9E49-801E-0A1C09DFDE5F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BFF7639-E4DF-3741-90C7-2DFCD9D26A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6" name="Picture 5" descr="A picture containing clock, light, drawing&#10;&#10;Description automatically generated">
            <a:extLst>
              <a:ext uri="{FF2B5EF4-FFF2-40B4-BE49-F238E27FC236}">
                <a16:creationId xmlns:a16="http://schemas.microsoft.com/office/drawing/2014/main" id="{43AE3E76-C4CC-8245-858F-A891F08C3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1" r="33611" b="20040"/>
          <a:stretch/>
        </p:blipFill>
        <p:spPr>
          <a:xfrm>
            <a:off x="4561295" y="-6045"/>
            <a:ext cx="4582705" cy="5149545"/>
          </a:xfrm>
          <a:prstGeom prst="rect">
            <a:avLst/>
          </a:prstGeom>
        </p:spPr>
      </p:pic>
      <p:sp>
        <p:nvSpPr>
          <p:cNvPr id="11" name="Text Placeholder 34">
            <a:extLst>
              <a:ext uri="{FF2B5EF4-FFF2-40B4-BE49-F238E27FC236}">
                <a16:creationId xmlns:a16="http://schemas.microsoft.com/office/drawing/2014/main" id="{C8C0CE08-E9A8-3940-A81E-001DC8859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203" y="2484438"/>
            <a:ext cx="6390694" cy="14589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D5BF76BC-A168-D846-A33A-DDC741AB2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203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585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S -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BA3B1AA2-50A5-4442-A897-3FD0C1BC19F0}"/>
              </a:ext>
            </a:extLst>
          </p:cNvPr>
          <p:cNvSpPr txBox="1"/>
          <p:nvPr/>
        </p:nvSpPr>
        <p:spPr>
          <a:xfrm>
            <a:off x="2230628" y="4679818"/>
            <a:ext cx="4673600" cy="2974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243834"/>
            <a:r>
              <a:rPr lang="en-US" sz="1333" b="0" cap="all" spc="0" baseline="0" dirty="0">
                <a:solidFill>
                  <a:schemeClr val="bg1"/>
                </a:solidFill>
                <a:latin typeface="+mn-lt"/>
                <a:cs typeface="Arial" pitchFamily="34" charset="0"/>
              </a:rPr>
              <a:t>CONFIDENTIAL  •  DO NOT DISCLOSE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28BF588-A539-E84D-BAE7-8D1EE1761D7B}"/>
              </a:ext>
            </a:extLst>
          </p:cNvPr>
          <p:cNvSpPr/>
          <p:nvPr/>
        </p:nvSpPr>
        <p:spPr>
          <a:xfrm>
            <a:off x="3405809" y="-1"/>
            <a:ext cx="2724336" cy="4651514"/>
          </a:xfrm>
          <a:custGeom>
            <a:avLst/>
            <a:gdLst>
              <a:gd name="connsiteX0" fmla="*/ 2952243 w 3004957"/>
              <a:gd name="connsiteY0" fmla="*/ 0 h 5143500"/>
              <a:gd name="connsiteX1" fmla="*/ 3004957 w 3004957"/>
              <a:gd name="connsiteY1" fmla="*/ 0 h 5143500"/>
              <a:gd name="connsiteX2" fmla="*/ 52714 w 3004957"/>
              <a:gd name="connsiteY2" fmla="*/ 5143500 h 5143500"/>
              <a:gd name="connsiteX3" fmla="*/ 0 w 3004957"/>
              <a:gd name="connsiteY3" fmla="*/ 5143500 h 5143500"/>
              <a:gd name="connsiteX4" fmla="*/ 2952243 w 3004957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4957" h="5143500">
                <a:moveTo>
                  <a:pt x="2952243" y="0"/>
                </a:moveTo>
                <a:lnTo>
                  <a:pt x="3004957" y="0"/>
                </a:lnTo>
                <a:lnTo>
                  <a:pt x="52714" y="5143500"/>
                </a:lnTo>
                <a:lnTo>
                  <a:pt x="0" y="5143500"/>
                </a:lnTo>
                <a:lnTo>
                  <a:pt x="2952243" y="0"/>
                </a:lnTo>
                <a:close/>
              </a:path>
            </a:pathLst>
          </a:custGeom>
          <a:gradFill flip="none" rotWithShape="1">
            <a:gsLst>
              <a:gs pos="30000">
                <a:srgbClr val="3D5AAE"/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D8B09-C03A-1F47-8E8E-7F5B82C669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4152" y="1751961"/>
            <a:ext cx="3357562" cy="1022310"/>
          </a:xfrm>
        </p:spPr>
        <p:txBody>
          <a:bodyPr/>
          <a:lstStyle>
            <a:lvl1pPr marL="0" indent="0">
              <a:buNone/>
              <a:defRPr/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A0DCB78-264D-144D-A952-10F81BCE05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58" y="-1"/>
            <a:ext cx="6081885" cy="4654853"/>
          </a:xfrm>
          <a:custGeom>
            <a:avLst/>
            <a:gdLst>
              <a:gd name="connsiteX0" fmla="*/ 0 w 3125788"/>
              <a:gd name="connsiteY0" fmla="*/ 5143500 h 5143500"/>
              <a:gd name="connsiteX1" fmla="*/ 781447 w 3125788"/>
              <a:gd name="connsiteY1" fmla="*/ 0 h 5143500"/>
              <a:gd name="connsiteX2" fmla="*/ 2344341 w 3125788"/>
              <a:gd name="connsiteY2" fmla="*/ 0 h 5143500"/>
              <a:gd name="connsiteX3" fmla="*/ 3125788 w 3125788"/>
              <a:gd name="connsiteY3" fmla="*/ 5143500 h 5143500"/>
              <a:gd name="connsiteX4" fmla="*/ 0 w 3125788"/>
              <a:gd name="connsiteY4" fmla="*/ 5143500 h 5143500"/>
              <a:gd name="connsiteX0" fmla="*/ 0 w 6074828"/>
              <a:gd name="connsiteY0" fmla="*/ 5143500 h 5143500"/>
              <a:gd name="connsiteX1" fmla="*/ 781447 w 6074828"/>
              <a:gd name="connsiteY1" fmla="*/ 0 h 5143500"/>
              <a:gd name="connsiteX2" fmla="*/ 6074828 w 6074828"/>
              <a:gd name="connsiteY2" fmla="*/ 0 h 5143500"/>
              <a:gd name="connsiteX3" fmla="*/ 3125788 w 6074828"/>
              <a:gd name="connsiteY3" fmla="*/ 5143500 h 5143500"/>
              <a:gd name="connsiteX4" fmla="*/ 0 w 6074828"/>
              <a:gd name="connsiteY4" fmla="*/ 5143500 h 5143500"/>
              <a:gd name="connsiteX0" fmla="*/ 7057 w 6081885"/>
              <a:gd name="connsiteY0" fmla="*/ 5143500 h 5143500"/>
              <a:gd name="connsiteX1" fmla="*/ 0 w 6081885"/>
              <a:gd name="connsiteY1" fmla="*/ 0 h 5143500"/>
              <a:gd name="connsiteX2" fmla="*/ 6081885 w 6081885"/>
              <a:gd name="connsiteY2" fmla="*/ 0 h 5143500"/>
              <a:gd name="connsiteX3" fmla="*/ 3132845 w 6081885"/>
              <a:gd name="connsiteY3" fmla="*/ 5143500 h 5143500"/>
              <a:gd name="connsiteX4" fmla="*/ 7057 w 6081885"/>
              <a:gd name="connsiteY4" fmla="*/ 5143500 h 5143500"/>
              <a:gd name="connsiteX0" fmla="*/ 7057 w 6081885"/>
              <a:gd name="connsiteY0" fmla="*/ 5143500 h 5143500"/>
              <a:gd name="connsiteX1" fmla="*/ 0 w 6081885"/>
              <a:gd name="connsiteY1" fmla="*/ 0 h 5143500"/>
              <a:gd name="connsiteX2" fmla="*/ 6081885 w 6081885"/>
              <a:gd name="connsiteY2" fmla="*/ 0 h 5143500"/>
              <a:gd name="connsiteX3" fmla="*/ 3397888 w 6081885"/>
              <a:gd name="connsiteY3" fmla="*/ 4653170 h 5143500"/>
              <a:gd name="connsiteX4" fmla="*/ 7057 w 6081885"/>
              <a:gd name="connsiteY4" fmla="*/ 5143500 h 5143500"/>
              <a:gd name="connsiteX0" fmla="*/ 7057 w 6081885"/>
              <a:gd name="connsiteY0" fmla="*/ 4659796 h 4659796"/>
              <a:gd name="connsiteX1" fmla="*/ 0 w 6081885"/>
              <a:gd name="connsiteY1" fmla="*/ 0 h 4659796"/>
              <a:gd name="connsiteX2" fmla="*/ 6081885 w 6081885"/>
              <a:gd name="connsiteY2" fmla="*/ 0 h 4659796"/>
              <a:gd name="connsiteX3" fmla="*/ 3397888 w 6081885"/>
              <a:gd name="connsiteY3" fmla="*/ 4653170 h 4659796"/>
              <a:gd name="connsiteX4" fmla="*/ 7057 w 6081885"/>
              <a:gd name="connsiteY4" fmla="*/ 4659796 h 4659796"/>
              <a:gd name="connsiteX0" fmla="*/ 7057 w 6081885"/>
              <a:gd name="connsiteY0" fmla="*/ 4659796 h 4659796"/>
              <a:gd name="connsiteX1" fmla="*/ 0 w 6081885"/>
              <a:gd name="connsiteY1" fmla="*/ 0 h 4659796"/>
              <a:gd name="connsiteX2" fmla="*/ 6081885 w 6081885"/>
              <a:gd name="connsiteY2" fmla="*/ 0 h 4659796"/>
              <a:gd name="connsiteX3" fmla="*/ 3402831 w 6081885"/>
              <a:gd name="connsiteY3" fmla="*/ 4653170 h 4659796"/>
              <a:gd name="connsiteX4" fmla="*/ 7057 w 6081885"/>
              <a:gd name="connsiteY4" fmla="*/ 4659796 h 4659796"/>
              <a:gd name="connsiteX0" fmla="*/ 2114 w 6081885"/>
              <a:gd name="connsiteY0" fmla="*/ 4654853 h 4654853"/>
              <a:gd name="connsiteX1" fmla="*/ 0 w 6081885"/>
              <a:gd name="connsiteY1" fmla="*/ 0 h 4654853"/>
              <a:gd name="connsiteX2" fmla="*/ 6081885 w 6081885"/>
              <a:gd name="connsiteY2" fmla="*/ 0 h 4654853"/>
              <a:gd name="connsiteX3" fmla="*/ 3402831 w 6081885"/>
              <a:gd name="connsiteY3" fmla="*/ 4653170 h 4654853"/>
              <a:gd name="connsiteX4" fmla="*/ 2114 w 6081885"/>
              <a:gd name="connsiteY4" fmla="*/ 4654853 h 465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1885" h="4654853">
                <a:moveTo>
                  <a:pt x="2114" y="4654853"/>
                </a:moveTo>
                <a:cubicBezTo>
                  <a:pt x="-238" y="2940353"/>
                  <a:pt x="2352" y="1714500"/>
                  <a:pt x="0" y="0"/>
                </a:cubicBezTo>
                <a:lnTo>
                  <a:pt x="6081885" y="0"/>
                </a:lnTo>
                <a:lnTo>
                  <a:pt x="3402831" y="4653170"/>
                </a:lnTo>
                <a:lnTo>
                  <a:pt x="2114" y="4654853"/>
                </a:lnTo>
                <a:close/>
              </a:path>
            </a:pathLst>
          </a:custGeom>
        </p:spPr>
        <p:txBody>
          <a:bodyPr/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646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682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Image Only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827EE352-7D2C-A441-A898-DDF88FC2D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1892" y="4758271"/>
            <a:ext cx="558779" cy="230961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C61EEC8-0C67-4E4B-96F0-B7FBDEF4618C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266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Black Backgroun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51AFB0-E8BA-6E40-9F47-B58679E1698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C8A4CC-C6DD-674E-9755-C2307DA101AD}"/>
              </a:ext>
            </a:extLst>
          </p:cNvPr>
          <p:cNvGrpSpPr/>
          <p:nvPr/>
        </p:nvGrpSpPr>
        <p:grpSpPr>
          <a:xfrm>
            <a:off x="8427835" y="4765184"/>
            <a:ext cx="526892" cy="220528"/>
            <a:chOff x="6145213" y="4384676"/>
            <a:chExt cx="1582738" cy="649287"/>
          </a:xfrm>
          <a:solidFill>
            <a:schemeClr val="bg2">
              <a:lumMod val="50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C0936E0-05D4-D944-94E4-FBA36E861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4454526"/>
              <a:ext cx="341313" cy="449263"/>
            </a:xfrm>
            <a:custGeom>
              <a:avLst/>
              <a:gdLst>
                <a:gd name="T0" fmla="*/ 485 w 859"/>
                <a:gd name="T1" fmla="*/ 5 h 1132"/>
                <a:gd name="T2" fmla="*/ 603 w 859"/>
                <a:gd name="T3" fmla="*/ 31 h 1132"/>
                <a:gd name="T4" fmla="*/ 699 w 859"/>
                <a:gd name="T5" fmla="*/ 82 h 1132"/>
                <a:gd name="T6" fmla="*/ 771 w 859"/>
                <a:gd name="T7" fmla="*/ 167 h 1132"/>
                <a:gd name="T8" fmla="*/ 810 w 859"/>
                <a:gd name="T9" fmla="*/ 290 h 1132"/>
                <a:gd name="T10" fmla="*/ 642 w 859"/>
                <a:gd name="T11" fmla="*/ 307 h 1132"/>
                <a:gd name="T12" fmla="*/ 606 w 859"/>
                <a:gd name="T13" fmla="*/ 231 h 1132"/>
                <a:gd name="T14" fmla="*/ 544 w 859"/>
                <a:gd name="T15" fmla="*/ 184 h 1132"/>
                <a:gd name="T16" fmla="*/ 467 w 859"/>
                <a:gd name="T17" fmla="*/ 162 h 1132"/>
                <a:gd name="T18" fmla="*/ 385 w 859"/>
                <a:gd name="T19" fmla="*/ 158 h 1132"/>
                <a:gd name="T20" fmla="*/ 304 w 859"/>
                <a:gd name="T21" fmla="*/ 172 h 1132"/>
                <a:gd name="T22" fmla="*/ 236 w 859"/>
                <a:gd name="T23" fmla="*/ 207 h 1132"/>
                <a:gd name="T24" fmla="*/ 200 w 859"/>
                <a:gd name="T25" fmla="*/ 268 h 1132"/>
                <a:gd name="T26" fmla="*/ 207 w 859"/>
                <a:gd name="T27" fmla="*/ 344 h 1132"/>
                <a:gd name="T28" fmla="*/ 256 w 859"/>
                <a:gd name="T29" fmla="*/ 397 h 1132"/>
                <a:gd name="T30" fmla="*/ 334 w 859"/>
                <a:gd name="T31" fmla="*/ 434 h 1132"/>
                <a:gd name="T32" fmla="*/ 428 w 859"/>
                <a:gd name="T33" fmla="*/ 460 h 1132"/>
                <a:gd name="T34" fmla="*/ 528 w 859"/>
                <a:gd name="T35" fmla="*/ 484 h 1132"/>
                <a:gd name="T36" fmla="*/ 634 w 859"/>
                <a:gd name="T37" fmla="*/ 513 h 1132"/>
                <a:gd name="T38" fmla="*/ 728 w 859"/>
                <a:gd name="T39" fmla="*/ 556 h 1132"/>
                <a:gd name="T40" fmla="*/ 804 w 859"/>
                <a:gd name="T41" fmla="*/ 620 h 1132"/>
                <a:gd name="T42" fmla="*/ 850 w 859"/>
                <a:gd name="T43" fmla="*/ 711 h 1132"/>
                <a:gd name="T44" fmla="*/ 857 w 859"/>
                <a:gd name="T45" fmla="*/ 838 h 1132"/>
                <a:gd name="T46" fmla="*/ 821 w 859"/>
                <a:gd name="T47" fmla="*/ 954 h 1132"/>
                <a:gd name="T48" fmla="*/ 750 w 859"/>
                <a:gd name="T49" fmla="*/ 1037 h 1132"/>
                <a:gd name="T50" fmla="*/ 655 w 859"/>
                <a:gd name="T51" fmla="*/ 1093 h 1132"/>
                <a:gd name="T52" fmla="*/ 545 w 859"/>
                <a:gd name="T53" fmla="*/ 1124 h 1132"/>
                <a:gd name="T54" fmla="*/ 428 w 859"/>
                <a:gd name="T55" fmla="*/ 1132 h 1132"/>
                <a:gd name="T56" fmla="*/ 297 w 859"/>
                <a:gd name="T57" fmla="*/ 1120 h 1132"/>
                <a:gd name="T58" fmla="*/ 182 w 859"/>
                <a:gd name="T59" fmla="*/ 1081 h 1132"/>
                <a:gd name="T60" fmla="*/ 89 w 859"/>
                <a:gd name="T61" fmla="*/ 1012 h 1132"/>
                <a:gd name="T62" fmla="*/ 26 w 859"/>
                <a:gd name="T63" fmla="*/ 908 h 1132"/>
                <a:gd name="T64" fmla="*/ 0 w 859"/>
                <a:gd name="T65" fmla="*/ 767 h 1132"/>
                <a:gd name="T66" fmla="*/ 178 w 859"/>
                <a:gd name="T67" fmla="*/ 838 h 1132"/>
                <a:gd name="T68" fmla="*/ 229 w 859"/>
                <a:gd name="T69" fmla="*/ 913 h 1132"/>
                <a:gd name="T70" fmla="*/ 308 w 859"/>
                <a:gd name="T71" fmla="*/ 957 h 1132"/>
                <a:gd name="T72" fmla="*/ 404 w 859"/>
                <a:gd name="T73" fmla="*/ 974 h 1132"/>
                <a:gd name="T74" fmla="*/ 488 w 859"/>
                <a:gd name="T75" fmla="*/ 974 h 1132"/>
                <a:gd name="T76" fmla="*/ 564 w 859"/>
                <a:gd name="T77" fmla="*/ 960 h 1132"/>
                <a:gd name="T78" fmla="*/ 630 w 859"/>
                <a:gd name="T79" fmla="*/ 927 h 1132"/>
                <a:gd name="T80" fmla="*/ 674 w 859"/>
                <a:gd name="T81" fmla="*/ 871 h 1132"/>
                <a:gd name="T82" fmla="*/ 681 w 859"/>
                <a:gd name="T83" fmla="*/ 787 h 1132"/>
                <a:gd name="T84" fmla="*/ 647 w 859"/>
                <a:gd name="T85" fmla="*/ 722 h 1132"/>
                <a:gd name="T86" fmla="*/ 580 w 859"/>
                <a:gd name="T87" fmla="*/ 677 h 1132"/>
                <a:gd name="T88" fmla="*/ 490 w 859"/>
                <a:gd name="T89" fmla="*/ 647 h 1132"/>
                <a:gd name="T90" fmla="*/ 387 w 859"/>
                <a:gd name="T91" fmla="*/ 622 h 1132"/>
                <a:gd name="T92" fmla="*/ 281 w 859"/>
                <a:gd name="T93" fmla="*/ 595 h 1132"/>
                <a:gd name="T94" fmla="*/ 183 w 859"/>
                <a:gd name="T95" fmla="*/ 558 h 1132"/>
                <a:gd name="T96" fmla="*/ 99 w 859"/>
                <a:gd name="T97" fmla="*/ 504 h 1132"/>
                <a:gd name="T98" fmla="*/ 42 w 859"/>
                <a:gd name="T99" fmla="*/ 423 h 1132"/>
                <a:gd name="T100" fmla="*/ 21 w 859"/>
                <a:gd name="T101" fmla="*/ 308 h 1132"/>
                <a:gd name="T102" fmla="*/ 43 w 859"/>
                <a:gd name="T103" fmla="*/ 193 h 1132"/>
                <a:gd name="T104" fmla="*/ 103 w 859"/>
                <a:gd name="T105" fmla="*/ 107 h 1132"/>
                <a:gd name="T106" fmla="*/ 190 w 859"/>
                <a:gd name="T107" fmla="*/ 46 h 1132"/>
                <a:gd name="T108" fmla="*/ 292 w 859"/>
                <a:gd name="T109" fmla="*/ 12 h 1132"/>
                <a:gd name="T110" fmla="*/ 399 w 859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9" h="1132">
                  <a:moveTo>
                    <a:pt x="399" y="0"/>
                  </a:moveTo>
                  <a:lnTo>
                    <a:pt x="443" y="2"/>
                  </a:lnTo>
                  <a:lnTo>
                    <a:pt x="485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3" y="31"/>
                  </a:lnTo>
                  <a:lnTo>
                    <a:pt x="637" y="44"/>
                  </a:lnTo>
                  <a:lnTo>
                    <a:pt x="670" y="62"/>
                  </a:lnTo>
                  <a:lnTo>
                    <a:pt x="699" y="82"/>
                  </a:lnTo>
                  <a:lnTo>
                    <a:pt x="726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7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2" y="307"/>
                  </a:lnTo>
                  <a:lnTo>
                    <a:pt x="634" y="278"/>
                  </a:lnTo>
                  <a:lnTo>
                    <a:pt x="621" y="254"/>
                  </a:lnTo>
                  <a:lnTo>
                    <a:pt x="606" y="231"/>
                  </a:lnTo>
                  <a:lnTo>
                    <a:pt x="587" y="213"/>
                  </a:lnTo>
                  <a:lnTo>
                    <a:pt x="567" y="197"/>
                  </a:lnTo>
                  <a:lnTo>
                    <a:pt x="544" y="184"/>
                  </a:lnTo>
                  <a:lnTo>
                    <a:pt x="519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0" y="158"/>
                  </a:lnTo>
                  <a:lnTo>
                    <a:pt x="412" y="157"/>
                  </a:lnTo>
                  <a:lnTo>
                    <a:pt x="385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4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6" y="207"/>
                  </a:lnTo>
                  <a:lnTo>
                    <a:pt x="221" y="224"/>
                  </a:lnTo>
                  <a:lnTo>
                    <a:pt x="208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7" y="344"/>
                  </a:lnTo>
                  <a:lnTo>
                    <a:pt x="219" y="365"/>
                  </a:lnTo>
                  <a:lnTo>
                    <a:pt x="236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4" y="423"/>
                  </a:lnTo>
                  <a:lnTo>
                    <a:pt x="334" y="434"/>
                  </a:lnTo>
                  <a:lnTo>
                    <a:pt x="363" y="443"/>
                  </a:lnTo>
                  <a:lnTo>
                    <a:pt x="395" y="452"/>
                  </a:lnTo>
                  <a:lnTo>
                    <a:pt x="428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4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6" y="527"/>
                  </a:lnTo>
                  <a:lnTo>
                    <a:pt x="698" y="540"/>
                  </a:lnTo>
                  <a:lnTo>
                    <a:pt x="728" y="556"/>
                  </a:lnTo>
                  <a:lnTo>
                    <a:pt x="756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8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59" y="792"/>
                  </a:lnTo>
                  <a:lnTo>
                    <a:pt x="857" y="838"/>
                  </a:lnTo>
                  <a:lnTo>
                    <a:pt x="849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89" y="1077"/>
                  </a:lnTo>
                  <a:lnTo>
                    <a:pt x="655" y="1093"/>
                  </a:lnTo>
                  <a:lnTo>
                    <a:pt x="619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8" y="1132"/>
                  </a:lnTo>
                  <a:lnTo>
                    <a:pt x="383" y="1131"/>
                  </a:lnTo>
                  <a:lnTo>
                    <a:pt x="340" y="1128"/>
                  </a:lnTo>
                  <a:lnTo>
                    <a:pt x="297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8" y="1061"/>
                  </a:lnTo>
                  <a:lnTo>
                    <a:pt x="117" y="1038"/>
                  </a:lnTo>
                  <a:lnTo>
                    <a:pt x="89" y="1012"/>
                  </a:lnTo>
                  <a:lnTo>
                    <a:pt x="65" y="980"/>
                  </a:lnTo>
                  <a:lnTo>
                    <a:pt x="43" y="947"/>
                  </a:lnTo>
                  <a:lnTo>
                    <a:pt x="26" y="908"/>
                  </a:lnTo>
                  <a:lnTo>
                    <a:pt x="13" y="865"/>
                  </a:lnTo>
                  <a:lnTo>
                    <a:pt x="4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0" y="804"/>
                  </a:lnTo>
                  <a:lnTo>
                    <a:pt x="178" y="838"/>
                  </a:lnTo>
                  <a:lnTo>
                    <a:pt x="191" y="867"/>
                  </a:lnTo>
                  <a:lnTo>
                    <a:pt x="208" y="891"/>
                  </a:lnTo>
                  <a:lnTo>
                    <a:pt x="229" y="913"/>
                  </a:lnTo>
                  <a:lnTo>
                    <a:pt x="253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8" y="966"/>
                  </a:lnTo>
                  <a:lnTo>
                    <a:pt x="371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2" y="976"/>
                  </a:lnTo>
                  <a:lnTo>
                    <a:pt x="488" y="974"/>
                  </a:lnTo>
                  <a:lnTo>
                    <a:pt x="513" y="971"/>
                  </a:lnTo>
                  <a:lnTo>
                    <a:pt x="539" y="966"/>
                  </a:lnTo>
                  <a:lnTo>
                    <a:pt x="564" y="960"/>
                  </a:lnTo>
                  <a:lnTo>
                    <a:pt x="589" y="951"/>
                  </a:lnTo>
                  <a:lnTo>
                    <a:pt x="610" y="941"/>
                  </a:lnTo>
                  <a:lnTo>
                    <a:pt x="630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3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1" y="740"/>
                  </a:lnTo>
                  <a:lnTo>
                    <a:pt x="647" y="722"/>
                  </a:lnTo>
                  <a:lnTo>
                    <a:pt x="627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2" y="656"/>
                  </a:lnTo>
                  <a:lnTo>
                    <a:pt x="490" y="647"/>
                  </a:lnTo>
                  <a:lnTo>
                    <a:pt x="457" y="639"/>
                  </a:lnTo>
                  <a:lnTo>
                    <a:pt x="422" y="630"/>
                  </a:lnTo>
                  <a:lnTo>
                    <a:pt x="387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1" y="595"/>
                  </a:lnTo>
                  <a:lnTo>
                    <a:pt x="247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7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1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3" y="193"/>
                  </a:lnTo>
                  <a:lnTo>
                    <a:pt x="60" y="161"/>
                  </a:lnTo>
                  <a:lnTo>
                    <a:pt x="80" y="132"/>
                  </a:lnTo>
                  <a:lnTo>
                    <a:pt x="103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0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2" y="12"/>
                  </a:lnTo>
                  <a:lnTo>
                    <a:pt x="327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5ACFC61-8225-8F4F-A539-DCE60FEB0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4526" y="4454526"/>
              <a:ext cx="377825" cy="449263"/>
            </a:xfrm>
            <a:custGeom>
              <a:avLst/>
              <a:gdLst>
                <a:gd name="T0" fmla="*/ 629 w 951"/>
                <a:gd name="T1" fmla="*/ 576 h 1132"/>
                <a:gd name="T2" fmla="*/ 530 w 951"/>
                <a:gd name="T3" fmla="*/ 600 h 1132"/>
                <a:gd name="T4" fmla="*/ 417 w 951"/>
                <a:gd name="T5" fmla="*/ 616 h 1132"/>
                <a:gd name="T6" fmla="*/ 322 w 951"/>
                <a:gd name="T7" fmla="*/ 636 h 1132"/>
                <a:gd name="T8" fmla="*/ 247 w 951"/>
                <a:gd name="T9" fmla="*/ 670 h 1132"/>
                <a:gd name="T10" fmla="*/ 196 w 951"/>
                <a:gd name="T11" fmla="*/ 728 h 1132"/>
                <a:gd name="T12" fmla="*/ 176 w 951"/>
                <a:gd name="T13" fmla="*/ 817 h 1132"/>
                <a:gd name="T14" fmla="*/ 194 w 951"/>
                <a:gd name="T15" fmla="*/ 897 h 1132"/>
                <a:gd name="T16" fmla="*/ 245 w 951"/>
                <a:gd name="T17" fmla="*/ 947 h 1132"/>
                <a:gd name="T18" fmla="*/ 317 w 951"/>
                <a:gd name="T19" fmla="*/ 972 h 1132"/>
                <a:gd name="T20" fmla="*/ 417 w 951"/>
                <a:gd name="T21" fmla="*/ 974 h 1132"/>
                <a:gd name="T22" fmla="*/ 528 w 951"/>
                <a:gd name="T23" fmla="*/ 944 h 1132"/>
                <a:gd name="T24" fmla="*/ 609 w 951"/>
                <a:gd name="T25" fmla="*/ 890 h 1132"/>
                <a:gd name="T26" fmla="*/ 658 w 951"/>
                <a:gd name="T27" fmla="*/ 822 h 1132"/>
                <a:gd name="T28" fmla="*/ 679 w 951"/>
                <a:gd name="T29" fmla="*/ 753 h 1132"/>
                <a:gd name="T30" fmla="*/ 468 w 951"/>
                <a:gd name="T31" fmla="*/ 0 h 1132"/>
                <a:gd name="T32" fmla="*/ 570 w 951"/>
                <a:gd name="T33" fmla="*/ 6 h 1132"/>
                <a:gd name="T34" fmla="*/ 668 w 951"/>
                <a:gd name="T35" fmla="*/ 28 h 1132"/>
                <a:gd name="T36" fmla="*/ 752 w 951"/>
                <a:gd name="T37" fmla="*/ 72 h 1132"/>
                <a:gd name="T38" fmla="*/ 814 w 951"/>
                <a:gd name="T39" fmla="*/ 145 h 1132"/>
                <a:gd name="T40" fmla="*/ 845 w 951"/>
                <a:gd name="T41" fmla="*/ 253 h 1132"/>
                <a:gd name="T42" fmla="*/ 848 w 951"/>
                <a:gd name="T43" fmla="*/ 884 h 1132"/>
                <a:gd name="T44" fmla="*/ 854 w 951"/>
                <a:gd name="T45" fmla="*/ 947 h 1132"/>
                <a:gd name="T46" fmla="*/ 883 w 951"/>
                <a:gd name="T47" fmla="*/ 974 h 1132"/>
                <a:gd name="T48" fmla="*/ 932 w 951"/>
                <a:gd name="T49" fmla="*/ 972 h 1132"/>
                <a:gd name="T50" fmla="*/ 933 w 951"/>
                <a:gd name="T51" fmla="*/ 1114 h 1132"/>
                <a:gd name="T52" fmla="*/ 861 w 951"/>
                <a:gd name="T53" fmla="*/ 1131 h 1132"/>
                <a:gd name="T54" fmla="*/ 779 w 951"/>
                <a:gd name="T55" fmla="*/ 1125 h 1132"/>
                <a:gd name="T56" fmla="*/ 721 w 951"/>
                <a:gd name="T57" fmla="*/ 1083 h 1132"/>
                <a:gd name="T58" fmla="*/ 692 w 951"/>
                <a:gd name="T59" fmla="*/ 1002 h 1132"/>
                <a:gd name="T60" fmla="*/ 616 w 951"/>
                <a:gd name="T61" fmla="*/ 1041 h 1132"/>
                <a:gd name="T62" fmla="*/ 485 w 951"/>
                <a:gd name="T63" fmla="*/ 1111 h 1132"/>
                <a:gd name="T64" fmla="*/ 334 w 951"/>
                <a:gd name="T65" fmla="*/ 1132 h 1132"/>
                <a:gd name="T66" fmla="*/ 222 w 951"/>
                <a:gd name="T67" fmla="*/ 1120 h 1132"/>
                <a:gd name="T68" fmla="*/ 125 w 951"/>
                <a:gd name="T69" fmla="*/ 1082 h 1132"/>
                <a:gd name="T70" fmla="*/ 52 w 951"/>
                <a:gd name="T71" fmla="*/ 1013 h 1132"/>
                <a:gd name="T72" fmla="*/ 9 w 951"/>
                <a:gd name="T73" fmla="*/ 914 h 1132"/>
                <a:gd name="T74" fmla="*/ 1 w 951"/>
                <a:gd name="T75" fmla="*/ 784 h 1132"/>
                <a:gd name="T76" fmla="*/ 33 w 951"/>
                <a:gd name="T77" fmla="*/ 671 h 1132"/>
                <a:gd name="T78" fmla="*/ 94 w 951"/>
                <a:gd name="T79" fmla="*/ 594 h 1132"/>
                <a:gd name="T80" fmla="*/ 176 w 951"/>
                <a:gd name="T81" fmla="*/ 545 h 1132"/>
                <a:gd name="T82" fmla="*/ 273 w 951"/>
                <a:gd name="T83" fmla="*/ 512 h 1132"/>
                <a:gd name="T84" fmla="*/ 381 w 951"/>
                <a:gd name="T85" fmla="*/ 489 h 1132"/>
                <a:gd name="T86" fmla="*/ 491 w 951"/>
                <a:gd name="T87" fmla="*/ 472 h 1132"/>
                <a:gd name="T88" fmla="*/ 582 w 951"/>
                <a:gd name="T89" fmla="*/ 453 h 1132"/>
                <a:gd name="T90" fmla="*/ 647 w 951"/>
                <a:gd name="T91" fmla="*/ 422 h 1132"/>
                <a:gd name="T92" fmla="*/ 680 w 951"/>
                <a:gd name="T93" fmla="*/ 365 h 1132"/>
                <a:gd name="T94" fmla="*/ 675 w 951"/>
                <a:gd name="T95" fmla="*/ 276 h 1132"/>
                <a:gd name="T96" fmla="*/ 638 w 951"/>
                <a:gd name="T97" fmla="*/ 210 h 1132"/>
                <a:gd name="T98" fmla="*/ 578 w 951"/>
                <a:gd name="T99" fmla="*/ 175 h 1132"/>
                <a:gd name="T100" fmla="*/ 506 w 951"/>
                <a:gd name="T101" fmla="*/ 160 h 1132"/>
                <a:gd name="T102" fmla="*/ 423 w 951"/>
                <a:gd name="T103" fmla="*/ 158 h 1132"/>
                <a:gd name="T104" fmla="*/ 332 w 951"/>
                <a:gd name="T105" fmla="*/ 175 h 1132"/>
                <a:gd name="T106" fmla="*/ 261 w 951"/>
                <a:gd name="T107" fmla="*/ 218 h 1132"/>
                <a:gd name="T108" fmla="*/ 216 w 951"/>
                <a:gd name="T109" fmla="*/ 292 h 1132"/>
                <a:gd name="T110" fmla="*/ 39 w 951"/>
                <a:gd name="T111" fmla="*/ 362 h 1132"/>
                <a:gd name="T112" fmla="*/ 66 w 951"/>
                <a:gd name="T113" fmla="*/ 222 h 1132"/>
                <a:gd name="T114" fmla="*/ 129 w 951"/>
                <a:gd name="T115" fmla="*/ 120 h 1132"/>
                <a:gd name="T116" fmla="*/ 222 w 951"/>
                <a:gd name="T117" fmla="*/ 51 h 1132"/>
                <a:gd name="T118" fmla="*/ 338 w 951"/>
                <a:gd name="T119" fmla="*/ 12 h 1132"/>
                <a:gd name="T120" fmla="*/ 468 w 951"/>
                <a:gd name="T12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1" h="1132">
                  <a:moveTo>
                    <a:pt x="681" y="550"/>
                  </a:moveTo>
                  <a:lnTo>
                    <a:pt x="657" y="564"/>
                  </a:lnTo>
                  <a:lnTo>
                    <a:pt x="629" y="576"/>
                  </a:lnTo>
                  <a:lnTo>
                    <a:pt x="599" y="586"/>
                  </a:lnTo>
                  <a:lnTo>
                    <a:pt x="565" y="593"/>
                  </a:lnTo>
                  <a:lnTo>
                    <a:pt x="530" y="600"/>
                  </a:lnTo>
                  <a:lnTo>
                    <a:pt x="493" y="605"/>
                  </a:lnTo>
                  <a:lnTo>
                    <a:pt x="455" y="611"/>
                  </a:lnTo>
                  <a:lnTo>
                    <a:pt x="417" y="616"/>
                  </a:lnTo>
                  <a:lnTo>
                    <a:pt x="379" y="622"/>
                  </a:lnTo>
                  <a:lnTo>
                    <a:pt x="350" y="629"/>
                  </a:lnTo>
                  <a:lnTo>
                    <a:pt x="322" y="636"/>
                  </a:lnTo>
                  <a:lnTo>
                    <a:pt x="295" y="646"/>
                  </a:lnTo>
                  <a:lnTo>
                    <a:pt x="270" y="657"/>
                  </a:lnTo>
                  <a:lnTo>
                    <a:pt x="247" y="670"/>
                  </a:lnTo>
                  <a:lnTo>
                    <a:pt x="227" y="686"/>
                  </a:lnTo>
                  <a:lnTo>
                    <a:pt x="209" y="705"/>
                  </a:lnTo>
                  <a:lnTo>
                    <a:pt x="196" y="728"/>
                  </a:lnTo>
                  <a:lnTo>
                    <a:pt x="185" y="753"/>
                  </a:lnTo>
                  <a:lnTo>
                    <a:pt x="177" y="784"/>
                  </a:lnTo>
                  <a:lnTo>
                    <a:pt x="176" y="817"/>
                  </a:lnTo>
                  <a:lnTo>
                    <a:pt x="177" y="848"/>
                  </a:lnTo>
                  <a:lnTo>
                    <a:pt x="185" y="874"/>
                  </a:lnTo>
                  <a:lnTo>
                    <a:pt x="194" y="897"/>
                  </a:lnTo>
                  <a:lnTo>
                    <a:pt x="209" y="916"/>
                  </a:lnTo>
                  <a:lnTo>
                    <a:pt x="226" y="933"/>
                  </a:lnTo>
                  <a:lnTo>
                    <a:pt x="245" y="947"/>
                  </a:lnTo>
                  <a:lnTo>
                    <a:pt x="267" y="957"/>
                  </a:lnTo>
                  <a:lnTo>
                    <a:pt x="292" y="966"/>
                  </a:lnTo>
                  <a:lnTo>
                    <a:pt x="317" y="972"/>
                  </a:lnTo>
                  <a:lnTo>
                    <a:pt x="344" y="974"/>
                  </a:lnTo>
                  <a:lnTo>
                    <a:pt x="372" y="976"/>
                  </a:lnTo>
                  <a:lnTo>
                    <a:pt x="417" y="974"/>
                  </a:lnTo>
                  <a:lnTo>
                    <a:pt x="458" y="967"/>
                  </a:lnTo>
                  <a:lnTo>
                    <a:pt x="496" y="957"/>
                  </a:lnTo>
                  <a:lnTo>
                    <a:pt x="528" y="944"/>
                  </a:lnTo>
                  <a:lnTo>
                    <a:pt x="559" y="929"/>
                  </a:lnTo>
                  <a:lnTo>
                    <a:pt x="585" y="910"/>
                  </a:lnTo>
                  <a:lnTo>
                    <a:pt x="609" y="890"/>
                  </a:lnTo>
                  <a:lnTo>
                    <a:pt x="628" y="869"/>
                  </a:lnTo>
                  <a:lnTo>
                    <a:pt x="645" y="846"/>
                  </a:lnTo>
                  <a:lnTo>
                    <a:pt x="658" y="822"/>
                  </a:lnTo>
                  <a:lnTo>
                    <a:pt x="668" y="799"/>
                  </a:lnTo>
                  <a:lnTo>
                    <a:pt x="675" y="775"/>
                  </a:lnTo>
                  <a:lnTo>
                    <a:pt x="679" y="753"/>
                  </a:lnTo>
                  <a:lnTo>
                    <a:pt x="681" y="732"/>
                  </a:lnTo>
                  <a:lnTo>
                    <a:pt x="681" y="550"/>
                  </a:lnTo>
                  <a:close/>
                  <a:moveTo>
                    <a:pt x="468" y="0"/>
                  </a:moveTo>
                  <a:lnTo>
                    <a:pt x="502" y="2"/>
                  </a:lnTo>
                  <a:lnTo>
                    <a:pt x="536" y="3"/>
                  </a:lnTo>
                  <a:lnTo>
                    <a:pt x="570" y="6"/>
                  </a:lnTo>
                  <a:lnTo>
                    <a:pt x="604" y="11"/>
                  </a:lnTo>
                  <a:lnTo>
                    <a:pt x="636" y="18"/>
                  </a:lnTo>
                  <a:lnTo>
                    <a:pt x="668" y="28"/>
                  </a:lnTo>
                  <a:lnTo>
                    <a:pt x="697" y="40"/>
                  </a:lnTo>
                  <a:lnTo>
                    <a:pt x="725" y="55"/>
                  </a:lnTo>
                  <a:lnTo>
                    <a:pt x="752" y="72"/>
                  </a:lnTo>
                  <a:lnTo>
                    <a:pt x="775" y="93"/>
                  </a:lnTo>
                  <a:lnTo>
                    <a:pt x="796" y="117"/>
                  </a:lnTo>
                  <a:lnTo>
                    <a:pt x="814" y="145"/>
                  </a:lnTo>
                  <a:lnTo>
                    <a:pt x="828" y="177"/>
                  </a:lnTo>
                  <a:lnTo>
                    <a:pt x="838" y="213"/>
                  </a:lnTo>
                  <a:lnTo>
                    <a:pt x="845" y="253"/>
                  </a:lnTo>
                  <a:lnTo>
                    <a:pt x="848" y="298"/>
                  </a:lnTo>
                  <a:lnTo>
                    <a:pt x="848" y="855"/>
                  </a:lnTo>
                  <a:lnTo>
                    <a:pt x="848" y="884"/>
                  </a:lnTo>
                  <a:lnTo>
                    <a:pt x="848" y="909"/>
                  </a:lnTo>
                  <a:lnTo>
                    <a:pt x="850" y="930"/>
                  </a:lnTo>
                  <a:lnTo>
                    <a:pt x="854" y="947"/>
                  </a:lnTo>
                  <a:lnTo>
                    <a:pt x="860" y="960"/>
                  </a:lnTo>
                  <a:lnTo>
                    <a:pt x="870" y="968"/>
                  </a:lnTo>
                  <a:lnTo>
                    <a:pt x="883" y="974"/>
                  </a:lnTo>
                  <a:lnTo>
                    <a:pt x="900" y="976"/>
                  </a:lnTo>
                  <a:lnTo>
                    <a:pt x="915" y="976"/>
                  </a:lnTo>
                  <a:lnTo>
                    <a:pt x="932" y="972"/>
                  </a:lnTo>
                  <a:lnTo>
                    <a:pt x="951" y="966"/>
                  </a:lnTo>
                  <a:lnTo>
                    <a:pt x="951" y="1104"/>
                  </a:lnTo>
                  <a:lnTo>
                    <a:pt x="933" y="1114"/>
                  </a:lnTo>
                  <a:lnTo>
                    <a:pt x="911" y="1122"/>
                  </a:lnTo>
                  <a:lnTo>
                    <a:pt x="888" y="1128"/>
                  </a:lnTo>
                  <a:lnTo>
                    <a:pt x="861" y="1131"/>
                  </a:lnTo>
                  <a:lnTo>
                    <a:pt x="832" y="1132"/>
                  </a:lnTo>
                  <a:lnTo>
                    <a:pt x="804" y="1131"/>
                  </a:lnTo>
                  <a:lnTo>
                    <a:pt x="779" y="1125"/>
                  </a:lnTo>
                  <a:lnTo>
                    <a:pt x="757" y="1116"/>
                  </a:lnTo>
                  <a:lnTo>
                    <a:pt x="737" y="1101"/>
                  </a:lnTo>
                  <a:lnTo>
                    <a:pt x="721" y="1083"/>
                  </a:lnTo>
                  <a:lnTo>
                    <a:pt x="708" y="1061"/>
                  </a:lnTo>
                  <a:lnTo>
                    <a:pt x="698" y="1034"/>
                  </a:lnTo>
                  <a:lnTo>
                    <a:pt x="692" y="1002"/>
                  </a:lnTo>
                  <a:lnTo>
                    <a:pt x="691" y="966"/>
                  </a:lnTo>
                  <a:lnTo>
                    <a:pt x="655" y="1006"/>
                  </a:lnTo>
                  <a:lnTo>
                    <a:pt x="616" y="1041"/>
                  </a:lnTo>
                  <a:lnTo>
                    <a:pt x="575" y="1069"/>
                  </a:lnTo>
                  <a:lnTo>
                    <a:pt x="531" y="1093"/>
                  </a:lnTo>
                  <a:lnTo>
                    <a:pt x="485" y="1111"/>
                  </a:lnTo>
                  <a:lnTo>
                    <a:pt x="436" y="1123"/>
                  </a:lnTo>
                  <a:lnTo>
                    <a:pt x="386" y="1130"/>
                  </a:lnTo>
                  <a:lnTo>
                    <a:pt x="334" y="1132"/>
                  </a:lnTo>
                  <a:lnTo>
                    <a:pt x="295" y="1131"/>
                  </a:lnTo>
                  <a:lnTo>
                    <a:pt x="258" y="1128"/>
                  </a:lnTo>
                  <a:lnTo>
                    <a:pt x="222" y="1120"/>
                  </a:lnTo>
                  <a:lnTo>
                    <a:pt x="187" y="1111"/>
                  </a:lnTo>
                  <a:lnTo>
                    <a:pt x="155" y="1097"/>
                  </a:lnTo>
                  <a:lnTo>
                    <a:pt x="125" y="1082"/>
                  </a:lnTo>
                  <a:lnTo>
                    <a:pt x="98" y="1062"/>
                  </a:lnTo>
                  <a:lnTo>
                    <a:pt x="73" y="1040"/>
                  </a:lnTo>
                  <a:lnTo>
                    <a:pt x="52" y="1013"/>
                  </a:lnTo>
                  <a:lnTo>
                    <a:pt x="34" y="984"/>
                  </a:lnTo>
                  <a:lnTo>
                    <a:pt x="19" y="951"/>
                  </a:lnTo>
                  <a:lnTo>
                    <a:pt x="9" y="914"/>
                  </a:lnTo>
                  <a:lnTo>
                    <a:pt x="1" y="874"/>
                  </a:lnTo>
                  <a:lnTo>
                    <a:pt x="0" y="830"/>
                  </a:lnTo>
                  <a:lnTo>
                    <a:pt x="1" y="784"/>
                  </a:lnTo>
                  <a:lnTo>
                    <a:pt x="9" y="741"/>
                  </a:lnTo>
                  <a:lnTo>
                    <a:pt x="18" y="704"/>
                  </a:lnTo>
                  <a:lnTo>
                    <a:pt x="33" y="671"/>
                  </a:lnTo>
                  <a:lnTo>
                    <a:pt x="50" y="642"/>
                  </a:lnTo>
                  <a:lnTo>
                    <a:pt x="70" y="617"/>
                  </a:lnTo>
                  <a:lnTo>
                    <a:pt x="94" y="594"/>
                  </a:lnTo>
                  <a:lnTo>
                    <a:pt x="119" y="575"/>
                  </a:lnTo>
                  <a:lnTo>
                    <a:pt x="147" y="559"/>
                  </a:lnTo>
                  <a:lnTo>
                    <a:pt x="176" y="545"/>
                  </a:lnTo>
                  <a:lnTo>
                    <a:pt x="208" y="533"/>
                  </a:lnTo>
                  <a:lnTo>
                    <a:pt x="241" y="522"/>
                  </a:lnTo>
                  <a:lnTo>
                    <a:pt x="273" y="512"/>
                  </a:lnTo>
                  <a:lnTo>
                    <a:pt x="307" y="505"/>
                  </a:lnTo>
                  <a:lnTo>
                    <a:pt x="343" y="496"/>
                  </a:lnTo>
                  <a:lnTo>
                    <a:pt x="381" y="489"/>
                  </a:lnTo>
                  <a:lnTo>
                    <a:pt x="419" y="483"/>
                  </a:lnTo>
                  <a:lnTo>
                    <a:pt x="455" y="477"/>
                  </a:lnTo>
                  <a:lnTo>
                    <a:pt x="491" y="472"/>
                  </a:lnTo>
                  <a:lnTo>
                    <a:pt x="523" y="466"/>
                  </a:lnTo>
                  <a:lnTo>
                    <a:pt x="554" y="460"/>
                  </a:lnTo>
                  <a:lnTo>
                    <a:pt x="582" y="453"/>
                  </a:lnTo>
                  <a:lnTo>
                    <a:pt x="606" y="445"/>
                  </a:lnTo>
                  <a:lnTo>
                    <a:pt x="629" y="434"/>
                  </a:lnTo>
                  <a:lnTo>
                    <a:pt x="647" y="422"/>
                  </a:lnTo>
                  <a:lnTo>
                    <a:pt x="662" y="406"/>
                  </a:lnTo>
                  <a:lnTo>
                    <a:pt x="674" y="387"/>
                  </a:lnTo>
                  <a:lnTo>
                    <a:pt x="680" y="365"/>
                  </a:lnTo>
                  <a:lnTo>
                    <a:pt x="683" y="338"/>
                  </a:lnTo>
                  <a:lnTo>
                    <a:pt x="680" y="304"/>
                  </a:lnTo>
                  <a:lnTo>
                    <a:pt x="675" y="276"/>
                  </a:lnTo>
                  <a:lnTo>
                    <a:pt x="666" y="250"/>
                  </a:lnTo>
                  <a:lnTo>
                    <a:pt x="652" y="228"/>
                  </a:lnTo>
                  <a:lnTo>
                    <a:pt x="638" y="210"/>
                  </a:lnTo>
                  <a:lnTo>
                    <a:pt x="619" y="196"/>
                  </a:lnTo>
                  <a:lnTo>
                    <a:pt x="600" y="184"/>
                  </a:lnTo>
                  <a:lnTo>
                    <a:pt x="578" y="175"/>
                  </a:lnTo>
                  <a:lnTo>
                    <a:pt x="555" y="168"/>
                  </a:lnTo>
                  <a:lnTo>
                    <a:pt x="532" y="163"/>
                  </a:lnTo>
                  <a:lnTo>
                    <a:pt x="506" y="160"/>
                  </a:lnTo>
                  <a:lnTo>
                    <a:pt x="482" y="158"/>
                  </a:lnTo>
                  <a:lnTo>
                    <a:pt x="458" y="157"/>
                  </a:lnTo>
                  <a:lnTo>
                    <a:pt x="423" y="158"/>
                  </a:lnTo>
                  <a:lnTo>
                    <a:pt x="391" y="162"/>
                  </a:lnTo>
                  <a:lnTo>
                    <a:pt x="360" y="168"/>
                  </a:lnTo>
                  <a:lnTo>
                    <a:pt x="332" y="175"/>
                  </a:lnTo>
                  <a:lnTo>
                    <a:pt x="305" y="186"/>
                  </a:lnTo>
                  <a:lnTo>
                    <a:pt x="282" y="201"/>
                  </a:lnTo>
                  <a:lnTo>
                    <a:pt x="261" y="218"/>
                  </a:lnTo>
                  <a:lnTo>
                    <a:pt x="243" y="239"/>
                  </a:lnTo>
                  <a:lnTo>
                    <a:pt x="228" y="263"/>
                  </a:lnTo>
                  <a:lnTo>
                    <a:pt x="216" y="292"/>
                  </a:lnTo>
                  <a:lnTo>
                    <a:pt x="209" y="325"/>
                  </a:lnTo>
                  <a:lnTo>
                    <a:pt x="205" y="362"/>
                  </a:lnTo>
                  <a:lnTo>
                    <a:pt x="39" y="362"/>
                  </a:lnTo>
                  <a:lnTo>
                    <a:pt x="43" y="312"/>
                  </a:lnTo>
                  <a:lnTo>
                    <a:pt x="52" y="265"/>
                  </a:lnTo>
                  <a:lnTo>
                    <a:pt x="66" y="222"/>
                  </a:lnTo>
                  <a:lnTo>
                    <a:pt x="83" y="184"/>
                  </a:lnTo>
                  <a:lnTo>
                    <a:pt x="104" y="150"/>
                  </a:lnTo>
                  <a:lnTo>
                    <a:pt x="129" y="120"/>
                  </a:lnTo>
                  <a:lnTo>
                    <a:pt x="157" y="93"/>
                  </a:lnTo>
                  <a:lnTo>
                    <a:pt x="188" y="70"/>
                  </a:lnTo>
                  <a:lnTo>
                    <a:pt x="222" y="51"/>
                  </a:lnTo>
                  <a:lnTo>
                    <a:pt x="259" y="35"/>
                  </a:lnTo>
                  <a:lnTo>
                    <a:pt x="296" y="22"/>
                  </a:lnTo>
                  <a:lnTo>
                    <a:pt x="338" y="12"/>
                  </a:lnTo>
                  <a:lnTo>
                    <a:pt x="379" y="6"/>
                  </a:lnTo>
                  <a:lnTo>
                    <a:pt x="423" y="3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B029620-52DD-C540-9F66-FD8586A66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588" y="4454526"/>
              <a:ext cx="341313" cy="449263"/>
            </a:xfrm>
            <a:custGeom>
              <a:avLst/>
              <a:gdLst>
                <a:gd name="T0" fmla="*/ 486 w 860"/>
                <a:gd name="T1" fmla="*/ 5 h 1132"/>
                <a:gd name="T2" fmla="*/ 604 w 860"/>
                <a:gd name="T3" fmla="*/ 31 h 1132"/>
                <a:gd name="T4" fmla="*/ 701 w 860"/>
                <a:gd name="T5" fmla="*/ 82 h 1132"/>
                <a:gd name="T6" fmla="*/ 771 w 860"/>
                <a:gd name="T7" fmla="*/ 167 h 1132"/>
                <a:gd name="T8" fmla="*/ 810 w 860"/>
                <a:gd name="T9" fmla="*/ 290 h 1132"/>
                <a:gd name="T10" fmla="*/ 644 w 860"/>
                <a:gd name="T11" fmla="*/ 307 h 1132"/>
                <a:gd name="T12" fmla="*/ 606 w 860"/>
                <a:gd name="T13" fmla="*/ 231 h 1132"/>
                <a:gd name="T14" fmla="*/ 545 w 860"/>
                <a:gd name="T15" fmla="*/ 184 h 1132"/>
                <a:gd name="T16" fmla="*/ 467 w 860"/>
                <a:gd name="T17" fmla="*/ 162 h 1132"/>
                <a:gd name="T18" fmla="*/ 386 w 860"/>
                <a:gd name="T19" fmla="*/ 158 h 1132"/>
                <a:gd name="T20" fmla="*/ 305 w 860"/>
                <a:gd name="T21" fmla="*/ 172 h 1132"/>
                <a:gd name="T22" fmla="*/ 238 w 860"/>
                <a:gd name="T23" fmla="*/ 207 h 1132"/>
                <a:gd name="T24" fmla="*/ 200 w 860"/>
                <a:gd name="T25" fmla="*/ 268 h 1132"/>
                <a:gd name="T26" fmla="*/ 208 w 860"/>
                <a:gd name="T27" fmla="*/ 344 h 1132"/>
                <a:gd name="T28" fmla="*/ 256 w 860"/>
                <a:gd name="T29" fmla="*/ 397 h 1132"/>
                <a:gd name="T30" fmla="*/ 334 w 860"/>
                <a:gd name="T31" fmla="*/ 434 h 1132"/>
                <a:gd name="T32" fmla="*/ 429 w 860"/>
                <a:gd name="T33" fmla="*/ 460 h 1132"/>
                <a:gd name="T34" fmla="*/ 528 w 860"/>
                <a:gd name="T35" fmla="*/ 484 h 1132"/>
                <a:gd name="T36" fmla="*/ 634 w 860"/>
                <a:gd name="T37" fmla="*/ 513 h 1132"/>
                <a:gd name="T38" fmla="*/ 729 w 860"/>
                <a:gd name="T39" fmla="*/ 556 h 1132"/>
                <a:gd name="T40" fmla="*/ 804 w 860"/>
                <a:gd name="T41" fmla="*/ 620 h 1132"/>
                <a:gd name="T42" fmla="*/ 850 w 860"/>
                <a:gd name="T43" fmla="*/ 711 h 1132"/>
                <a:gd name="T44" fmla="*/ 857 w 860"/>
                <a:gd name="T45" fmla="*/ 838 h 1132"/>
                <a:gd name="T46" fmla="*/ 821 w 860"/>
                <a:gd name="T47" fmla="*/ 954 h 1132"/>
                <a:gd name="T48" fmla="*/ 750 w 860"/>
                <a:gd name="T49" fmla="*/ 1037 h 1132"/>
                <a:gd name="T50" fmla="*/ 656 w 860"/>
                <a:gd name="T51" fmla="*/ 1093 h 1132"/>
                <a:gd name="T52" fmla="*/ 545 w 860"/>
                <a:gd name="T53" fmla="*/ 1124 h 1132"/>
                <a:gd name="T54" fmla="*/ 429 w 860"/>
                <a:gd name="T55" fmla="*/ 1132 h 1132"/>
                <a:gd name="T56" fmla="*/ 299 w 860"/>
                <a:gd name="T57" fmla="*/ 1120 h 1132"/>
                <a:gd name="T58" fmla="*/ 182 w 860"/>
                <a:gd name="T59" fmla="*/ 1081 h 1132"/>
                <a:gd name="T60" fmla="*/ 90 w 860"/>
                <a:gd name="T61" fmla="*/ 1012 h 1132"/>
                <a:gd name="T62" fmla="*/ 27 w 860"/>
                <a:gd name="T63" fmla="*/ 908 h 1132"/>
                <a:gd name="T64" fmla="*/ 0 w 860"/>
                <a:gd name="T65" fmla="*/ 767 h 1132"/>
                <a:gd name="T66" fmla="*/ 180 w 860"/>
                <a:gd name="T67" fmla="*/ 838 h 1132"/>
                <a:gd name="T68" fmla="*/ 229 w 860"/>
                <a:gd name="T69" fmla="*/ 913 h 1132"/>
                <a:gd name="T70" fmla="*/ 308 w 860"/>
                <a:gd name="T71" fmla="*/ 957 h 1132"/>
                <a:gd name="T72" fmla="*/ 404 w 860"/>
                <a:gd name="T73" fmla="*/ 974 h 1132"/>
                <a:gd name="T74" fmla="*/ 488 w 860"/>
                <a:gd name="T75" fmla="*/ 974 h 1132"/>
                <a:gd name="T76" fmla="*/ 565 w 860"/>
                <a:gd name="T77" fmla="*/ 960 h 1132"/>
                <a:gd name="T78" fmla="*/ 631 w 860"/>
                <a:gd name="T79" fmla="*/ 927 h 1132"/>
                <a:gd name="T80" fmla="*/ 674 w 860"/>
                <a:gd name="T81" fmla="*/ 871 h 1132"/>
                <a:gd name="T82" fmla="*/ 681 w 860"/>
                <a:gd name="T83" fmla="*/ 787 h 1132"/>
                <a:gd name="T84" fmla="*/ 647 w 860"/>
                <a:gd name="T85" fmla="*/ 722 h 1132"/>
                <a:gd name="T86" fmla="*/ 580 w 860"/>
                <a:gd name="T87" fmla="*/ 677 h 1132"/>
                <a:gd name="T88" fmla="*/ 491 w 860"/>
                <a:gd name="T89" fmla="*/ 647 h 1132"/>
                <a:gd name="T90" fmla="*/ 389 w 860"/>
                <a:gd name="T91" fmla="*/ 622 h 1132"/>
                <a:gd name="T92" fmla="*/ 283 w 860"/>
                <a:gd name="T93" fmla="*/ 595 h 1132"/>
                <a:gd name="T94" fmla="*/ 183 w 860"/>
                <a:gd name="T95" fmla="*/ 558 h 1132"/>
                <a:gd name="T96" fmla="*/ 99 w 860"/>
                <a:gd name="T97" fmla="*/ 504 h 1132"/>
                <a:gd name="T98" fmla="*/ 42 w 860"/>
                <a:gd name="T99" fmla="*/ 423 h 1132"/>
                <a:gd name="T100" fmla="*/ 22 w 860"/>
                <a:gd name="T101" fmla="*/ 308 h 1132"/>
                <a:gd name="T102" fmla="*/ 44 w 860"/>
                <a:gd name="T103" fmla="*/ 193 h 1132"/>
                <a:gd name="T104" fmla="*/ 104 w 860"/>
                <a:gd name="T105" fmla="*/ 107 h 1132"/>
                <a:gd name="T106" fmla="*/ 191 w 860"/>
                <a:gd name="T107" fmla="*/ 46 h 1132"/>
                <a:gd name="T108" fmla="*/ 293 w 860"/>
                <a:gd name="T109" fmla="*/ 12 h 1132"/>
                <a:gd name="T110" fmla="*/ 399 w 860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60" h="1132">
                  <a:moveTo>
                    <a:pt x="399" y="0"/>
                  </a:moveTo>
                  <a:lnTo>
                    <a:pt x="443" y="2"/>
                  </a:lnTo>
                  <a:lnTo>
                    <a:pt x="486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4" y="31"/>
                  </a:lnTo>
                  <a:lnTo>
                    <a:pt x="639" y="44"/>
                  </a:lnTo>
                  <a:lnTo>
                    <a:pt x="670" y="62"/>
                  </a:lnTo>
                  <a:lnTo>
                    <a:pt x="701" y="82"/>
                  </a:lnTo>
                  <a:lnTo>
                    <a:pt x="727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8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4" y="307"/>
                  </a:lnTo>
                  <a:lnTo>
                    <a:pt x="634" y="278"/>
                  </a:lnTo>
                  <a:lnTo>
                    <a:pt x="622" y="254"/>
                  </a:lnTo>
                  <a:lnTo>
                    <a:pt x="606" y="231"/>
                  </a:lnTo>
                  <a:lnTo>
                    <a:pt x="588" y="213"/>
                  </a:lnTo>
                  <a:lnTo>
                    <a:pt x="567" y="197"/>
                  </a:lnTo>
                  <a:lnTo>
                    <a:pt x="545" y="184"/>
                  </a:lnTo>
                  <a:lnTo>
                    <a:pt x="520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1" y="158"/>
                  </a:lnTo>
                  <a:lnTo>
                    <a:pt x="413" y="157"/>
                  </a:lnTo>
                  <a:lnTo>
                    <a:pt x="386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5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8" y="207"/>
                  </a:lnTo>
                  <a:lnTo>
                    <a:pt x="221" y="224"/>
                  </a:lnTo>
                  <a:lnTo>
                    <a:pt x="209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8" y="344"/>
                  </a:lnTo>
                  <a:lnTo>
                    <a:pt x="220" y="365"/>
                  </a:lnTo>
                  <a:lnTo>
                    <a:pt x="237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5" y="423"/>
                  </a:lnTo>
                  <a:lnTo>
                    <a:pt x="334" y="434"/>
                  </a:lnTo>
                  <a:lnTo>
                    <a:pt x="364" y="443"/>
                  </a:lnTo>
                  <a:lnTo>
                    <a:pt x="396" y="452"/>
                  </a:lnTo>
                  <a:lnTo>
                    <a:pt x="429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5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7" y="527"/>
                  </a:lnTo>
                  <a:lnTo>
                    <a:pt x="699" y="540"/>
                  </a:lnTo>
                  <a:lnTo>
                    <a:pt x="729" y="556"/>
                  </a:lnTo>
                  <a:lnTo>
                    <a:pt x="757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9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60" y="792"/>
                  </a:lnTo>
                  <a:lnTo>
                    <a:pt x="857" y="838"/>
                  </a:lnTo>
                  <a:lnTo>
                    <a:pt x="850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90" y="1077"/>
                  </a:lnTo>
                  <a:lnTo>
                    <a:pt x="656" y="1093"/>
                  </a:lnTo>
                  <a:lnTo>
                    <a:pt x="621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9" y="1132"/>
                  </a:lnTo>
                  <a:lnTo>
                    <a:pt x="384" y="1131"/>
                  </a:lnTo>
                  <a:lnTo>
                    <a:pt x="340" y="1128"/>
                  </a:lnTo>
                  <a:lnTo>
                    <a:pt x="299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9" y="1061"/>
                  </a:lnTo>
                  <a:lnTo>
                    <a:pt x="118" y="1038"/>
                  </a:lnTo>
                  <a:lnTo>
                    <a:pt x="90" y="1012"/>
                  </a:lnTo>
                  <a:lnTo>
                    <a:pt x="65" y="980"/>
                  </a:lnTo>
                  <a:lnTo>
                    <a:pt x="44" y="947"/>
                  </a:lnTo>
                  <a:lnTo>
                    <a:pt x="27" y="908"/>
                  </a:lnTo>
                  <a:lnTo>
                    <a:pt x="13" y="865"/>
                  </a:lnTo>
                  <a:lnTo>
                    <a:pt x="5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1" y="804"/>
                  </a:lnTo>
                  <a:lnTo>
                    <a:pt x="180" y="838"/>
                  </a:lnTo>
                  <a:lnTo>
                    <a:pt x="192" y="867"/>
                  </a:lnTo>
                  <a:lnTo>
                    <a:pt x="209" y="891"/>
                  </a:lnTo>
                  <a:lnTo>
                    <a:pt x="229" y="913"/>
                  </a:lnTo>
                  <a:lnTo>
                    <a:pt x="254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9" y="966"/>
                  </a:lnTo>
                  <a:lnTo>
                    <a:pt x="372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3" y="976"/>
                  </a:lnTo>
                  <a:lnTo>
                    <a:pt x="488" y="974"/>
                  </a:lnTo>
                  <a:lnTo>
                    <a:pt x="515" y="971"/>
                  </a:lnTo>
                  <a:lnTo>
                    <a:pt x="540" y="966"/>
                  </a:lnTo>
                  <a:lnTo>
                    <a:pt x="565" y="960"/>
                  </a:lnTo>
                  <a:lnTo>
                    <a:pt x="589" y="951"/>
                  </a:lnTo>
                  <a:lnTo>
                    <a:pt x="611" y="941"/>
                  </a:lnTo>
                  <a:lnTo>
                    <a:pt x="631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4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2" y="740"/>
                  </a:lnTo>
                  <a:lnTo>
                    <a:pt x="647" y="722"/>
                  </a:lnTo>
                  <a:lnTo>
                    <a:pt x="628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3" y="656"/>
                  </a:lnTo>
                  <a:lnTo>
                    <a:pt x="491" y="647"/>
                  </a:lnTo>
                  <a:lnTo>
                    <a:pt x="458" y="639"/>
                  </a:lnTo>
                  <a:lnTo>
                    <a:pt x="424" y="630"/>
                  </a:lnTo>
                  <a:lnTo>
                    <a:pt x="389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3" y="595"/>
                  </a:lnTo>
                  <a:lnTo>
                    <a:pt x="248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8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2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4" y="193"/>
                  </a:lnTo>
                  <a:lnTo>
                    <a:pt x="61" y="161"/>
                  </a:lnTo>
                  <a:lnTo>
                    <a:pt x="80" y="132"/>
                  </a:lnTo>
                  <a:lnTo>
                    <a:pt x="104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1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3" y="12"/>
                  </a:lnTo>
                  <a:lnTo>
                    <a:pt x="328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F2C8F16-8DA0-6A49-A6A6-F8C208B72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4554538"/>
              <a:ext cx="434975" cy="479425"/>
            </a:xfrm>
            <a:custGeom>
              <a:avLst/>
              <a:gdLst>
                <a:gd name="T0" fmla="*/ 621 w 1095"/>
                <a:gd name="T1" fmla="*/ 1 h 1208"/>
                <a:gd name="T2" fmla="*/ 664 w 1095"/>
                <a:gd name="T3" fmla="*/ 18 h 1208"/>
                <a:gd name="T4" fmla="*/ 709 w 1095"/>
                <a:gd name="T5" fmla="*/ 67 h 1208"/>
                <a:gd name="T6" fmla="*/ 947 w 1095"/>
                <a:gd name="T7" fmla="*/ 353 h 1208"/>
                <a:gd name="T8" fmla="*/ 1027 w 1095"/>
                <a:gd name="T9" fmla="*/ 469 h 1208"/>
                <a:gd name="T10" fmla="*/ 1076 w 1095"/>
                <a:gd name="T11" fmla="*/ 580 h 1208"/>
                <a:gd name="T12" fmla="*/ 1095 w 1095"/>
                <a:gd name="T13" fmla="*/ 687 h 1208"/>
                <a:gd name="T14" fmla="*/ 1090 w 1095"/>
                <a:gd name="T15" fmla="*/ 786 h 1208"/>
                <a:gd name="T16" fmla="*/ 1064 w 1095"/>
                <a:gd name="T17" fmla="*/ 877 h 1208"/>
                <a:gd name="T18" fmla="*/ 1020 w 1095"/>
                <a:gd name="T19" fmla="*/ 959 h 1208"/>
                <a:gd name="T20" fmla="*/ 962 w 1095"/>
                <a:gd name="T21" fmla="*/ 1032 h 1208"/>
                <a:gd name="T22" fmla="*/ 892 w 1095"/>
                <a:gd name="T23" fmla="*/ 1093 h 1208"/>
                <a:gd name="T24" fmla="*/ 817 w 1095"/>
                <a:gd name="T25" fmla="*/ 1142 h 1208"/>
                <a:gd name="T26" fmla="*/ 738 w 1095"/>
                <a:gd name="T27" fmla="*/ 1177 h 1208"/>
                <a:gd name="T28" fmla="*/ 630 w 1095"/>
                <a:gd name="T29" fmla="*/ 1202 h 1208"/>
                <a:gd name="T30" fmla="*/ 498 w 1095"/>
                <a:gd name="T31" fmla="*/ 1207 h 1208"/>
                <a:gd name="T32" fmla="*/ 374 w 1095"/>
                <a:gd name="T33" fmla="*/ 1187 h 1208"/>
                <a:gd name="T34" fmla="*/ 261 w 1095"/>
                <a:gd name="T35" fmla="*/ 1144 h 1208"/>
                <a:gd name="T36" fmla="*/ 162 w 1095"/>
                <a:gd name="T37" fmla="*/ 1080 h 1208"/>
                <a:gd name="T38" fmla="*/ 82 w 1095"/>
                <a:gd name="T39" fmla="*/ 998 h 1208"/>
                <a:gd name="T40" fmla="*/ 22 w 1095"/>
                <a:gd name="T41" fmla="*/ 901 h 1208"/>
                <a:gd name="T42" fmla="*/ 25 w 1095"/>
                <a:gd name="T43" fmla="*/ 883 h 1208"/>
                <a:gd name="T44" fmla="*/ 90 w 1095"/>
                <a:gd name="T45" fmla="*/ 940 h 1208"/>
                <a:gd name="T46" fmla="*/ 170 w 1095"/>
                <a:gd name="T47" fmla="*/ 982 h 1208"/>
                <a:gd name="T48" fmla="*/ 258 w 1095"/>
                <a:gd name="T49" fmla="*/ 1009 h 1208"/>
                <a:gd name="T50" fmla="*/ 353 w 1095"/>
                <a:gd name="T51" fmla="*/ 1020 h 1208"/>
                <a:gd name="T52" fmla="*/ 447 w 1095"/>
                <a:gd name="T53" fmla="*/ 1015 h 1208"/>
                <a:gd name="T54" fmla="*/ 534 w 1095"/>
                <a:gd name="T55" fmla="*/ 994 h 1208"/>
                <a:gd name="T56" fmla="*/ 612 w 1095"/>
                <a:gd name="T57" fmla="*/ 958 h 1208"/>
                <a:gd name="T58" fmla="*/ 694 w 1095"/>
                <a:gd name="T59" fmla="*/ 894 h 1208"/>
                <a:gd name="T60" fmla="*/ 756 w 1095"/>
                <a:gd name="T61" fmla="*/ 821 h 1208"/>
                <a:gd name="T62" fmla="*/ 796 w 1095"/>
                <a:gd name="T63" fmla="*/ 738 h 1208"/>
                <a:gd name="T64" fmla="*/ 811 w 1095"/>
                <a:gd name="T65" fmla="*/ 652 h 1208"/>
                <a:gd name="T66" fmla="*/ 800 w 1095"/>
                <a:gd name="T67" fmla="*/ 563 h 1208"/>
                <a:gd name="T68" fmla="*/ 761 w 1095"/>
                <a:gd name="T69" fmla="*/ 478 h 1208"/>
                <a:gd name="T70" fmla="*/ 728 w 1095"/>
                <a:gd name="T71" fmla="*/ 433 h 1208"/>
                <a:gd name="T72" fmla="*/ 714 w 1095"/>
                <a:gd name="T73" fmla="*/ 415 h 1208"/>
                <a:gd name="T74" fmla="*/ 687 w 1095"/>
                <a:gd name="T75" fmla="*/ 382 h 1208"/>
                <a:gd name="T76" fmla="*/ 651 w 1095"/>
                <a:gd name="T77" fmla="*/ 340 h 1208"/>
                <a:gd name="T78" fmla="*/ 609 w 1095"/>
                <a:gd name="T79" fmla="*/ 291 h 1208"/>
                <a:gd name="T80" fmla="*/ 567 w 1095"/>
                <a:gd name="T81" fmla="*/ 239 h 1208"/>
                <a:gd name="T82" fmla="*/ 524 w 1095"/>
                <a:gd name="T83" fmla="*/ 188 h 1208"/>
                <a:gd name="T84" fmla="*/ 521 w 1095"/>
                <a:gd name="T85" fmla="*/ 184 h 1208"/>
                <a:gd name="T86" fmla="*/ 515 w 1095"/>
                <a:gd name="T87" fmla="*/ 177 h 1208"/>
                <a:gd name="T88" fmla="*/ 512 w 1095"/>
                <a:gd name="T89" fmla="*/ 175 h 1208"/>
                <a:gd name="T90" fmla="*/ 492 w 1095"/>
                <a:gd name="T91" fmla="*/ 131 h 1208"/>
                <a:gd name="T92" fmla="*/ 494 w 1095"/>
                <a:gd name="T93" fmla="*/ 87 h 1208"/>
                <a:gd name="T94" fmla="*/ 517 w 1095"/>
                <a:gd name="T95" fmla="*/ 44 h 1208"/>
                <a:gd name="T96" fmla="*/ 555 w 1095"/>
                <a:gd name="T97" fmla="*/ 13 h 1208"/>
                <a:gd name="T98" fmla="*/ 600 w 1095"/>
                <a:gd name="T9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5" h="1208">
                  <a:moveTo>
                    <a:pt x="600" y="0"/>
                  </a:moveTo>
                  <a:lnTo>
                    <a:pt x="621" y="1"/>
                  </a:lnTo>
                  <a:lnTo>
                    <a:pt x="643" y="7"/>
                  </a:lnTo>
                  <a:lnTo>
                    <a:pt x="664" y="18"/>
                  </a:lnTo>
                  <a:lnTo>
                    <a:pt x="682" y="35"/>
                  </a:lnTo>
                  <a:lnTo>
                    <a:pt x="709" y="67"/>
                  </a:lnTo>
                  <a:lnTo>
                    <a:pt x="694" y="50"/>
                  </a:lnTo>
                  <a:lnTo>
                    <a:pt x="947" y="353"/>
                  </a:lnTo>
                  <a:lnTo>
                    <a:pt x="991" y="411"/>
                  </a:lnTo>
                  <a:lnTo>
                    <a:pt x="1027" y="469"/>
                  </a:lnTo>
                  <a:lnTo>
                    <a:pt x="1055" y="525"/>
                  </a:lnTo>
                  <a:lnTo>
                    <a:pt x="1076" y="580"/>
                  </a:lnTo>
                  <a:lnTo>
                    <a:pt x="1088" y="633"/>
                  </a:lnTo>
                  <a:lnTo>
                    <a:pt x="1095" y="687"/>
                  </a:lnTo>
                  <a:lnTo>
                    <a:pt x="1095" y="737"/>
                  </a:lnTo>
                  <a:lnTo>
                    <a:pt x="1090" y="786"/>
                  </a:lnTo>
                  <a:lnTo>
                    <a:pt x="1079" y="833"/>
                  </a:lnTo>
                  <a:lnTo>
                    <a:pt x="1064" y="877"/>
                  </a:lnTo>
                  <a:lnTo>
                    <a:pt x="1044" y="920"/>
                  </a:lnTo>
                  <a:lnTo>
                    <a:pt x="1020" y="959"/>
                  </a:lnTo>
                  <a:lnTo>
                    <a:pt x="992" y="998"/>
                  </a:lnTo>
                  <a:lnTo>
                    <a:pt x="962" y="1032"/>
                  </a:lnTo>
                  <a:lnTo>
                    <a:pt x="929" y="1064"/>
                  </a:lnTo>
                  <a:lnTo>
                    <a:pt x="892" y="1093"/>
                  </a:lnTo>
                  <a:lnTo>
                    <a:pt x="856" y="1119"/>
                  </a:lnTo>
                  <a:lnTo>
                    <a:pt x="817" y="1142"/>
                  </a:lnTo>
                  <a:lnTo>
                    <a:pt x="778" y="1161"/>
                  </a:lnTo>
                  <a:lnTo>
                    <a:pt x="738" y="1177"/>
                  </a:lnTo>
                  <a:lnTo>
                    <a:pt x="698" y="1189"/>
                  </a:lnTo>
                  <a:lnTo>
                    <a:pt x="630" y="1202"/>
                  </a:lnTo>
                  <a:lnTo>
                    <a:pt x="563" y="1208"/>
                  </a:lnTo>
                  <a:lnTo>
                    <a:pt x="498" y="1207"/>
                  </a:lnTo>
                  <a:lnTo>
                    <a:pt x="434" y="1201"/>
                  </a:lnTo>
                  <a:lnTo>
                    <a:pt x="374" y="1187"/>
                  </a:lnTo>
                  <a:lnTo>
                    <a:pt x="315" y="1168"/>
                  </a:lnTo>
                  <a:lnTo>
                    <a:pt x="261" y="1144"/>
                  </a:lnTo>
                  <a:lnTo>
                    <a:pt x="210" y="1114"/>
                  </a:lnTo>
                  <a:lnTo>
                    <a:pt x="162" y="1080"/>
                  </a:lnTo>
                  <a:lnTo>
                    <a:pt x="120" y="1040"/>
                  </a:lnTo>
                  <a:lnTo>
                    <a:pt x="82" y="998"/>
                  </a:lnTo>
                  <a:lnTo>
                    <a:pt x="49" y="951"/>
                  </a:lnTo>
                  <a:lnTo>
                    <a:pt x="22" y="901"/>
                  </a:lnTo>
                  <a:lnTo>
                    <a:pt x="0" y="848"/>
                  </a:lnTo>
                  <a:lnTo>
                    <a:pt x="25" y="883"/>
                  </a:lnTo>
                  <a:lnTo>
                    <a:pt x="56" y="913"/>
                  </a:lnTo>
                  <a:lnTo>
                    <a:pt x="90" y="940"/>
                  </a:lnTo>
                  <a:lnTo>
                    <a:pt x="128" y="963"/>
                  </a:lnTo>
                  <a:lnTo>
                    <a:pt x="170" y="982"/>
                  </a:lnTo>
                  <a:lnTo>
                    <a:pt x="213" y="997"/>
                  </a:lnTo>
                  <a:lnTo>
                    <a:pt x="258" y="1009"/>
                  </a:lnTo>
                  <a:lnTo>
                    <a:pt x="306" y="1016"/>
                  </a:lnTo>
                  <a:lnTo>
                    <a:pt x="353" y="1020"/>
                  </a:lnTo>
                  <a:lnTo>
                    <a:pt x="399" y="1019"/>
                  </a:lnTo>
                  <a:lnTo>
                    <a:pt x="447" y="1015"/>
                  </a:lnTo>
                  <a:lnTo>
                    <a:pt x="492" y="1006"/>
                  </a:lnTo>
                  <a:lnTo>
                    <a:pt x="534" y="994"/>
                  </a:lnTo>
                  <a:lnTo>
                    <a:pt x="575" y="979"/>
                  </a:lnTo>
                  <a:lnTo>
                    <a:pt x="612" y="958"/>
                  </a:lnTo>
                  <a:lnTo>
                    <a:pt x="655" y="928"/>
                  </a:lnTo>
                  <a:lnTo>
                    <a:pt x="694" y="894"/>
                  </a:lnTo>
                  <a:lnTo>
                    <a:pt x="728" y="858"/>
                  </a:lnTo>
                  <a:lnTo>
                    <a:pt x="756" y="821"/>
                  </a:lnTo>
                  <a:lnTo>
                    <a:pt x="779" y="780"/>
                  </a:lnTo>
                  <a:lnTo>
                    <a:pt x="796" y="738"/>
                  </a:lnTo>
                  <a:lnTo>
                    <a:pt x="806" y="695"/>
                  </a:lnTo>
                  <a:lnTo>
                    <a:pt x="811" y="652"/>
                  </a:lnTo>
                  <a:lnTo>
                    <a:pt x="809" y="608"/>
                  </a:lnTo>
                  <a:lnTo>
                    <a:pt x="800" y="563"/>
                  </a:lnTo>
                  <a:lnTo>
                    <a:pt x="784" y="520"/>
                  </a:lnTo>
                  <a:lnTo>
                    <a:pt x="761" y="478"/>
                  </a:lnTo>
                  <a:lnTo>
                    <a:pt x="731" y="436"/>
                  </a:lnTo>
                  <a:lnTo>
                    <a:pt x="728" y="433"/>
                  </a:lnTo>
                  <a:lnTo>
                    <a:pt x="724" y="426"/>
                  </a:lnTo>
                  <a:lnTo>
                    <a:pt x="714" y="415"/>
                  </a:lnTo>
                  <a:lnTo>
                    <a:pt x="702" y="401"/>
                  </a:lnTo>
                  <a:lnTo>
                    <a:pt x="687" y="382"/>
                  </a:lnTo>
                  <a:lnTo>
                    <a:pt x="670" y="363"/>
                  </a:lnTo>
                  <a:lnTo>
                    <a:pt x="651" y="340"/>
                  </a:lnTo>
                  <a:lnTo>
                    <a:pt x="631" y="316"/>
                  </a:lnTo>
                  <a:lnTo>
                    <a:pt x="609" y="291"/>
                  </a:lnTo>
                  <a:lnTo>
                    <a:pt x="589" y="265"/>
                  </a:lnTo>
                  <a:lnTo>
                    <a:pt x="567" y="239"/>
                  </a:lnTo>
                  <a:lnTo>
                    <a:pt x="545" y="213"/>
                  </a:lnTo>
                  <a:lnTo>
                    <a:pt x="524" y="188"/>
                  </a:lnTo>
                  <a:lnTo>
                    <a:pt x="526" y="189"/>
                  </a:lnTo>
                  <a:lnTo>
                    <a:pt x="521" y="184"/>
                  </a:lnTo>
                  <a:lnTo>
                    <a:pt x="517" y="180"/>
                  </a:lnTo>
                  <a:lnTo>
                    <a:pt x="515" y="177"/>
                  </a:lnTo>
                  <a:lnTo>
                    <a:pt x="513" y="175"/>
                  </a:lnTo>
                  <a:lnTo>
                    <a:pt x="512" y="175"/>
                  </a:lnTo>
                  <a:lnTo>
                    <a:pt x="499" y="154"/>
                  </a:lnTo>
                  <a:lnTo>
                    <a:pt x="492" y="131"/>
                  </a:lnTo>
                  <a:lnTo>
                    <a:pt x="490" y="110"/>
                  </a:lnTo>
                  <a:lnTo>
                    <a:pt x="494" y="87"/>
                  </a:lnTo>
                  <a:lnTo>
                    <a:pt x="502" y="65"/>
                  </a:lnTo>
                  <a:lnTo>
                    <a:pt x="517" y="44"/>
                  </a:lnTo>
                  <a:lnTo>
                    <a:pt x="534" y="28"/>
                  </a:lnTo>
                  <a:lnTo>
                    <a:pt x="555" y="13"/>
                  </a:lnTo>
                  <a:lnTo>
                    <a:pt x="577" y="5"/>
                  </a:lnTo>
                  <a:lnTo>
                    <a:pt x="6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F51FBB3-DAAD-0546-AF4C-840293C90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213" y="4384676"/>
              <a:ext cx="434975" cy="476250"/>
            </a:xfrm>
            <a:custGeom>
              <a:avLst/>
              <a:gdLst>
                <a:gd name="T0" fmla="*/ 599 w 1096"/>
                <a:gd name="T1" fmla="*/ 0 h 1202"/>
                <a:gd name="T2" fmla="*/ 723 w 1096"/>
                <a:gd name="T3" fmla="*/ 21 h 1202"/>
                <a:gd name="T4" fmla="*/ 834 w 1096"/>
                <a:gd name="T5" fmla="*/ 64 h 1202"/>
                <a:gd name="T6" fmla="*/ 933 w 1096"/>
                <a:gd name="T7" fmla="*/ 128 h 1202"/>
                <a:gd name="T8" fmla="*/ 1014 w 1096"/>
                <a:gd name="T9" fmla="*/ 210 h 1202"/>
                <a:gd name="T10" fmla="*/ 1075 w 1096"/>
                <a:gd name="T11" fmla="*/ 307 h 1202"/>
                <a:gd name="T12" fmla="*/ 1071 w 1096"/>
                <a:gd name="T13" fmla="*/ 325 h 1202"/>
                <a:gd name="T14" fmla="*/ 1007 w 1096"/>
                <a:gd name="T15" fmla="*/ 268 h 1202"/>
                <a:gd name="T16" fmla="*/ 927 w 1096"/>
                <a:gd name="T17" fmla="*/ 226 h 1202"/>
                <a:gd name="T18" fmla="*/ 838 w 1096"/>
                <a:gd name="T19" fmla="*/ 199 h 1202"/>
                <a:gd name="T20" fmla="*/ 743 w 1096"/>
                <a:gd name="T21" fmla="*/ 188 h 1202"/>
                <a:gd name="T22" fmla="*/ 650 w 1096"/>
                <a:gd name="T23" fmla="*/ 193 h 1202"/>
                <a:gd name="T24" fmla="*/ 561 w 1096"/>
                <a:gd name="T25" fmla="*/ 214 h 1202"/>
                <a:gd name="T26" fmla="*/ 483 w 1096"/>
                <a:gd name="T27" fmla="*/ 249 h 1202"/>
                <a:gd name="T28" fmla="*/ 401 w 1096"/>
                <a:gd name="T29" fmla="*/ 313 h 1202"/>
                <a:gd name="T30" fmla="*/ 339 w 1096"/>
                <a:gd name="T31" fmla="*/ 388 h 1202"/>
                <a:gd name="T32" fmla="*/ 300 w 1096"/>
                <a:gd name="T33" fmla="*/ 470 h 1202"/>
                <a:gd name="T34" fmla="*/ 285 w 1096"/>
                <a:gd name="T35" fmla="*/ 555 h 1202"/>
                <a:gd name="T36" fmla="*/ 296 w 1096"/>
                <a:gd name="T37" fmla="*/ 643 h 1202"/>
                <a:gd name="T38" fmla="*/ 335 w 1096"/>
                <a:gd name="T39" fmla="*/ 730 h 1202"/>
                <a:gd name="T40" fmla="*/ 367 w 1096"/>
                <a:gd name="T41" fmla="*/ 775 h 1202"/>
                <a:gd name="T42" fmla="*/ 383 w 1096"/>
                <a:gd name="T43" fmla="*/ 793 h 1202"/>
                <a:gd name="T44" fmla="*/ 411 w 1096"/>
                <a:gd name="T45" fmla="*/ 827 h 1202"/>
                <a:gd name="T46" fmla="*/ 447 w 1096"/>
                <a:gd name="T47" fmla="*/ 870 h 1202"/>
                <a:gd name="T48" fmla="*/ 489 w 1096"/>
                <a:gd name="T49" fmla="*/ 921 h 1202"/>
                <a:gd name="T50" fmla="*/ 534 w 1096"/>
                <a:gd name="T51" fmla="*/ 974 h 1202"/>
                <a:gd name="T52" fmla="*/ 523 w 1096"/>
                <a:gd name="T53" fmla="*/ 962 h 1202"/>
                <a:gd name="T54" fmla="*/ 551 w 1096"/>
                <a:gd name="T55" fmla="*/ 996 h 1202"/>
                <a:gd name="T56" fmla="*/ 571 w 1096"/>
                <a:gd name="T57" fmla="*/ 1020 h 1202"/>
                <a:gd name="T58" fmla="*/ 578 w 1096"/>
                <a:gd name="T59" fmla="*/ 1028 h 1202"/>
                <a:gd name="T60" fmla="*/ 599 w 1096"/>
                <a:gd name="T61" fmla="*/ 1071 h 1202"/>
                <a:gd name="T62" fmla="*/ 596 w 1096"/>
                <a:gd name="T63" fmla="*/ 1115 h 1202"/>
                <a:gd name="T64" fmla="*/ 574 w 1096"/>
                <a:gd name="T65" fmla="*/ 1158 h 1202"/>
                <a:gd name="T66" fmla="*/ 536 w 1096"/>
                <a:gd name="T67" fmla="*/ 1189 h 1202"/>
                <a:gd name="T68" fmla="*/ 491 w 1096"/>
                <a:gd name="T69" fmla="*/ 1202 h 1202"/>
                <a:gd name="T70" fmla="*/ 447 w 1096"/>
                <a:gd name="T71" fmla="*/ 1196 h 1202"/>
                <a:gd name="T72" fmla="*/ 409 w 1096"/>
                <a:gd name="T73" fmla="*/ 1168 h 1202"/>
                <a:gd name="T74" fmla="*/ 390 w 1096"/>
                <a:gd name="T75" fmla="*/ 1143 h 1202"/>
                <a:gd name="T76" fmla="*/ 104 w 1096"/>
                <a:gd name="T77" fmla="*/ 796 h 1202"/>
                <a:gd name="T78" fmla="*/ 41 w 1096"/>
                <a:gd name="T79" fmla="*/ 682 h 1202"/>
                <a:gd name="T80" fmla="*/ 7 w 1096"/>
                <a:gd name="T81" fmla="*/ 573 h 1202"/>
                <a:gd name="T82" fmla="*/ 0 w 1096"/>
                <a:gd name="T83" fmla="*/ 471 h 1202"/>
                <a:gd name="T84" fmla="*/ 17 w 1096"/>
                <a:gd name="T85" fmla="*/ 375 h 1202"/>
                <a:gd name="T86" fmla="*/ 52 w 1096"/>
                <a:gd name="T87" fmla="*/ 287 h 1202"/>
                <a:gd name="T88" fmla="*/ 103 w 1096"/>
                <a:gd name="T89" fmla="*/ 210 h 1202"/>
                <a:gd name="T90" fmla="*/ 168 w 1096"/>
                <a:gd name="T91" fmla="*/ 144 h 1202"/>
                <a:gd name="T92" fmla="*/ 240 w 1096"/>
                <a:gd name="T93" fmla="*/ 88 h 1202"/>
                <a:gd name="T94" fmla="*/ 318 w 1096"/>
                <a:gd name="T95" fmla="*/ 47 h 1202"/>
                <a:gd name="T96" fmla="*/ 398 w 1096"/>
                <a:gd name="T97" fmla="*/ 19 h 1202"/>
                <a:gd name="T98" fmla="*/ 533 w 1096"/>
                <a:gd name="T99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6" h="1202">
                  <a:moveTo>
                    <a:pt x="533" y="0"/>
                  </a:moveTo>
                  <a:lnTo>
                    <a:pt x="599" y="0"/>
                  </a:lnTo>
                  <a:lnTo>
                    <a:pt x="662" y="7"/>
                  </a:lnTo>
                  <a:lnTo>
                    <a:pt x="723" y="21"/>
                  </a:lnTo>
                  <a:lnTo>
                    <a:pt x="780" y="40"/>
                  </a:lnTo>
                  <a:lnTo>
                    <a:pt x="834" y="64"/>
                  </a:lnTo>
                  <a:lnTo>
                    <a:pt x="887" y="94"/>
                  </a:lnTo>
                  <a:lnTo>
                    <a:pt x="933" y="128"/>
                  </a:lnTo>
                  <a:lnTo>
                    <a:pt x="976" y="167"/>
                  </a:lnTo>
                  <a:lnTo>
                    <a:pt x="1014" y="210"/>
                  </a:lnTo>
                  <a:lnTo>
                    <a:pt x="1047" y="256"/>
                  </a:lnTo>
                  <a:lnTo>
                    <a:pt x="1075" y="307"/>
                  </a:lnTo>
                  <a:lnTo>
                    <a:pt x="1096" y="360"/>
                  </a:lnTo>
                  <a:lnTo>
                    <a:pt x="1071" y="325"/>
                  </a:lnTo>
                  <a:lnTo>
                    <a:pt x="1041" y="295"/>
                  </a:lnTo>
                  <a:lnTo>
                    <a:pt x="1007" y="268"/>
                  </a:lnTo>
                  <a:lnTo>
                    <a:pt x="968" y="245"/>
                  </a:lnTo>
                  <a:lnTo>
                    <a:pt x="927" y="226"/>
                  </a:lnTo>
                  <a:lnTo>
                    <a:pt x="883" y="210"/>
                  </a:lnTo>
                  <a:lnTo>
                    <a:pt x="838" y="199"/>
                  </a:lnTo>
                  <a:lnTo>
                    <a:pt x="791" y="192"/>
                  </a:lnTo>
                  <a:lnTo>
                    <a:pt x="743" y="188"/>
                  </a:lnTo>
                  <a:lnTo>
                    <a:pt x="696" y="188"/>
                  </a:lnTo>
                  <a:lnTo>
                    <a:pt x="650" y="193"/>
                  </a:lnTo>
                  <a:lnTo>
                    <a:pt x="605" y="202"/>
                  </a:lnTo>
                  <a:lnTo>
                    <a:pt x="561" y="214"/>
                  </a:lnTo>
                  <a:lnTo>
                    <a:pt x="521" y="229"/>
                  </a:lnTo>
                  <a:lnTo>
                    <a:pt x="483" y="249"/>
                  </a:lnTo>
                  <a:lnTo>
                    <a:pt x="440" y="280"/>
                  </a:lnTo>
                  <a:lnTo>
                    <a:pt x="401" y="313"/>
                  </a:lnTo>
                  <a:lnTo>
                    <a:pt x="368" y="349"/>
                  </a:lnTo>
                  <a:lnTo>
                    <a:pt x="339" y="388"/>
                  </a:lnTo>
                  <a:lnTo>
                    <a:pt x="317" y="427"/>
                  </a:lnTo>
                  <a:lnTo>
                    <a:pt x="300" y="470"/>
                  </a:lnTo>
                  <a:lnTo>
                    <a:pt x="289" y="512"/>
                  </a:lnTo>
                  <a:lnTo>
                    <a:pt x="285" y="555"/>
                  </a:lnTo>
                  <a:lnTo>
                    <a:pt x="287" y="600"/>
                  </a:lnTo>
                  <a:lnTo>
                    <a:pt x="296" y="643"/>
                  </a:lnTo>
                  <a:lnTo>
                    <a:pt x="312" y="687"/>
                  </a:lnTo>
                  <a:lnTo>
                    <a:pt x="335" y="730"/>
                  </a:lnTo>
                  <a:lnTo>
                    <a:pt x="366" y="773"/>
                  </a:lnTo>
                  <a:lnTo>
                    <a:pt x="367" y="775"/>
                  </a:lnTo>
                  <a:lnTo>
                    <a:pt x="373" y="782"/>
                  </a:lnTo>
                  <a:lnTo>
                    <a:pt x="383" y="793"/>
                  </a:lnTo>
                  <a:lnTo>
                    <a:pt x="396" y="809"/>
                  </a:lnTo>
                  <a:lnTo>
                    <a:pt x="411" y="827"/>
                  </a:lnTo>
                  <a:lnTo>
                    <a:pt x="429" y="847"/>
                  </a:lnTo>
                  <a:lnTo>
                    <a:pt x="447" y="870"/>
                  </a:lnTo>
                  <a:lnTo>
                    <a:pt x="468" y="896"/>
                  </a:lnTo>
                  <a:lnTo>
                    <a:pt x="489" y="921"/>
                  </a:lnTo>
                  <a:lnTo>
                    <a:pt x="511" y="948"/>
                  </a:lnTo>
                  <a:lnTo>
                    <a:pt x="534" y="974"/>
                  </a:lnTo>
                  <a:lnTo>
                    <a:pt x="556" y="999"/>
                  </a:lnTo>
                  <a:lnTo>
                    <a:pt x="523" y="962"/>
                  </a:lnTo>
                  <a:lnTo>
                    <a:pt x="538" y="980"/>
                  </a:lnTo>
                  <a:lnTo>
                    <a:pt x="551" y="996"/>
                  </a:lnTo>
                  <a:lnTo>
                    <a:pt x="562" y="1009"/>
                  </a:lnTo>
                  <a:lnTo>
                    <a:pt x="571" y="1020"/>
                  </a:lnTo>
                  <a:lnTo>
                    <a:pt x="577" y="1026"/>
                  </a:lnTo>
                  <a:lnTo>
                    <a:pt x="578" y="1028"/>
                  </a:lnTo>
                  <a:lnTo>
                    <a:pt x="591" y="1049"/>
                  </a:lnTo>
                  <a:lnTo>
                    <a:pt x="599" y="1071"/>
                  </a:lnTo>
                  <a:lnTo>
                    <a:pt x="600" y="1094"/>
                  </a:lnTo>
                  <a:lnTo>
                    <a:pt x="596" y="1115"/>
                  </a:lnTo>
                  <a:lnTo>
                    <a:pt x="588" y="1137"/>
                  </a:lnTo>
                  <a:lnTo>
                    <a:pt x="574" y="1158"/>
                  </a:lnTo>
                  <a:lnTo>
                    <a:pt x="556" y="1176"/>
                  </a:lnTo>
                  <a:lnTo>
                    <a:pt x="536" y="1189"/>
                  </a:lnTo>
                  <a:lnTo>
                    <a:pt x="514" y="1199"/>
                  </a:lnTo>
                  <a:lnTo>
                    <a:pt x="491" y="1202"/>
                  </a:lnTo>
                  <a:lnTo>
                    <a:pt x="469" y="1202"/>
                  </a:lnTo>
                  <a:lnTo>
                    <a:pt x="447" y="1196"/>
                  </a:lnTo>
                  <a:lnTo>
                    <a:pt x="428" y="1184"/>
                  </a:lnTo>
                  <a:lnTo>
                    <a:pt x="409" y="1168"/>
                  </a:lnTo>
                  <a:lnTo>
                    <a:pt x="352" y="1098"/>
                  </a:lnTo>
                  <a:lnTo>
                    <a:pt x="390" y="1143"/>
                  </a:lnTo>
                  <a:lnTo>
                    <a:pt x="149" y="855"/>
                  </a:lnTo>
                  <a:lnTo>
                    <a:pt x="104" y="796"/>
                  </a:lnTo>
                  <a:lnTo>
                    <a:pt x="69" y="739"/>
                  </a:lnTo>
                  <a:lnTo>
                    <a:pt x="41" y="682"/>
                  </a:lnTo>
                  <a:lnTo>
                    <a:pt x="21" y="628"/>
                  </a:lnTo>
                  <a:lnTo>
                    <a:pt x="7" y="573"/>
                  </a:lnTo>
                  <a:lnTo>
                    <a:pt x="1" y="522"/>
                  </a:lnTo>
                  <a:lnTo>
                    <a:pt x="0" y="471"/>
                  </a:lnTo>
                  <a:lnTo>
                    <a:pt x="6" y="421"/>
                  </a:lnTo>
                  <a:lnTo>
                    <a:pt x="17" y="375"/>
                  </a:lnTo>
                  <a:lnTo>
                    <a:pt x="33" y="331"/>
                  </a:lnTo>
                  <a:lnTo>
                    <a:pt x="52" y="287"/>
                  </a:lnTo>
                  <a:lnTo>
                    <a:pt x="77" y="248"/>
                  </a:lnTo>
                  <a:lnTo>
                    <a:pt x="103" y="210"/>
                  </a:lnTo>
                  <a:lnTo>
                    <a:pt x="135" y="175"/>
                  </a:lnTo>
                  <a:lnTo>
                    <a:pt x="168" y="144"/>
                  </a:lnTo>
                  <a:lnTo>
                    <a:pt x="203" y="115"/>
                  </a:lnTo>
                  <a:lnTo>
                    <a:pt x="240" y="88"/>
                  </a:lnTo>
                  <a:lnTo>
                    <a:pt x="279" y="65"/>
                  </a:lnTo>
                  <a:lnTo>
                    <a:pt x="318" y="47"/>
                  </a:lnTo>
                  <a:lnTo>
                    <a:pt x="358" y="31"/>
                  </a:lnTo>
                  <a:lnTo>
                    <a:pt x="398" y="19"/>
                  </a:lnTo>
                  <a:lnTo>
                    <a:pt x="466" y="6"/>
                  </a:lnTo>
                  <a:lnTo>
                    <a:pt x="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644BB-791F-6241-8C89-AFA3C1325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75563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70 w 130"/>
                <a:gd name="T3" fmla="*/ 60 h 128"/>
                <a:gd name="T4" fmla="*/ 77 w 130"/>
                <a:gd name="T5" fmla="*/ 59 h 128"/>
                <a:gd name="T6" fmla="*/ 82 w 130"/>
                <a:gd name="T7" fmla="*/ 55 h 128"/>
                <a:gd name="T8" fmla="*/ 83 w 130"/>
                <a:gd name="T9" fmla="*/ 48 h 128"/>
                <a:gd name="T10" fmla="*/ 82 w 130"/>
                <a:gd name="T11" fmla="*/ 42 h 128"/>
                <a:gd name="T12" fmla="*/ 77 w 130"/>
                <a:gd name="T13" fmla="*/ 38 h 128"/>
                <a:gd name="T14" fmla="*/ 71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9 w 130"/>
                <a:gd name="T21" fmla="*/ 32 h 128"/>
                <a:gd name="T22" fmla="*/ 95 w 130"/>
                <a:gd name="T23" fmla="*/ 48 h 128"/>
                <a:gd name="T24" fmla="*/ 90 w 130"/>
                <a:gd name="T25" fmla="*/ 63 h 128"/>
                <a:gd name="T26" fmla="*/ 76 w 130"/>
                <a:gd name="T27" fmla="*/ 69 h 128"/>
                <a:gd name="T28" fmla="*/ 84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6 w 130"/>
                <a:gd name="T35" fmla="*/ 11 h 128"/>
                <a:gd name="T36" fmla="*/ 34 w 130"/>
                <a:gd name="T37" fmla="*/ 20 h 128"/>
                <a:gd name="T38" fmla="*/ 16 w 130"/>
                <a:gd name="T39" fmla="*/ 47 h 128"/>
                <a:gd name="T40" fmla="*/ 16 w 130"/>
                <a:gd name="T41" fmla="*/ 82 h 128"/>
                <a:gd name="T42" fmla="*/ 34 w 130"/>
                <a:gd name="T43" fmla="*/ 107 h 128"/>
                <a:gd name="T44" fmla="*/ 66 w 130"/>
                <a:gd name="T45" fmla="*/ 117 h 128"/>
                <a:gd name="T46" fmla="*/ 96 w 130"/>
                <a:gd name="T47" fmla="*/ 107 h 128"/>
                <a:gd name="T48" fmla="*/ 115 w 130"/>
                <a:gd name="T49" fmla="*/ 82 h 128"/>
                <a:gd name="T50" fmla="*/ 115 w 130"/>
                <a:gd name="T51" fmla="*/ 47 h 128"/>
                <a:gd name="T52" fmla="*/ 96 w 130"/>
                <a:gd name="T53" fmla="*/ 20 h 128"/>
                <a:gd name="T54" fmla="*/ 66 w 130"/>
                <a:gd name="T55" fmla="*/ 11 h 128"/>
                <a:gd name="T56" fmla="*/ 85 w 130"/>
                <a:gd name="T57" fmla="*/ 3 h 128"/>
                <a:gd name="T58" fmla="*/ 118 w 130"/>
                <a:gd name="T59" fmla="*/ 25 h 128"/>
                <a:gd name="T60" fmla="*/ 130 w 130"/>
                <a:gd name="T61" fmla="*/ 64 h 128"/>
                <a:gd name="T62" fmla="*/ 118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3 w 130"/>
                <a:gd name="T69" fmla="*/ 102 h 128"/>
                <a:gd name="T70" fmla="*/ 0 w 130"/>
                <a:gd name="T71" fmla="*/ 64 h 128"/>
                <a:gd name="T72" fmla="*/ 13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6" y="60"/>
                  </a:lnTo>
                  <a:lnTo>
                    <a:pt x="70" y="60"/>
                  </a:lnTo>
                  <a:lnTo>
                    <a:pt x="73" y="59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2" y="55"/>
                  </a:lnTo>
                  <a:lnTo>
                    <a:pt x="83" y="52"/>
                  </a:lnTo>
                  <a:lnTo>
                    <a:pt x="83" y="48"/>
                  </a:lnTo>
                  <a:lnTo>
                    <a:pt x="83" y="44"/>
                  </a:lnTo>
                  <a:lnTo>
                    <a:pt x="82" y="42"/>
                  </a:lnTo>
                  <a:lnTo>
                    <a:pt x="79" y="40"/>
                  </a:lnTo>
                  <a:lnTo>
                    <a:pt x="77" y="38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67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1" y="29"/>
                  </a:lnTo>
                  <a:lnTo>
                    <a:pt x="89" y="32"/>
                  </a:lnTo>
                  <a:lnTo>
                    <a:pt x="94" y="38"/>
                  </a:lnTo>
                  <a:lnTo>
                    <a:pt x="95" y="48"/>
                  </a:lnTo>
                  <a:lnTo>
                    <a:pt x="94" y="56"/>
                  </a:lnTo>
                  <a:lnTo>
                    <a:pt x="90" y="63"/>
                  </a:lnTo>
                  <a:lnTo>
                    <a:pt x="83" y="66"/>
                  </a:lnTo>
                  <a:lnTo>
                    <a:pt x="76" y="69"/>
                  </a:lnTo>
                  <a:lnTo>
                    <a:pt x="98" y="101"/>
                  </a:lnTo>
                  <a:lnTo>
                    <a:pt x="84" y="101"/>
                  </a:lnTo>
                  <a:lnTo>
                    <a:pt x="65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6" y="11"/>
                  </a:moveTo>
                  <a:lnTo>
                    <a:pt x="49" y="13"/>
                  </a:lnTo>
                  <a:lnTo>
                    <a:pt x="34" y="20"/>
                  </a:lnTo>
                  <a:lnTo>
                    <a:pt x="23" y="32"/>
                  </a:lnTo>
                  <a:lnTo>
                    <a:pt x="16" y="47"/>
                  </a:lnTo>
                  <a:lnTo>
                    <a:pt x="14" y="64"/>
                  </a:lnTo>
                  <a:lnTo>
                    <a:pt x="16" y="82"/>
                  </a:lnTo>
                  <a:lnTo>
                    <a:pt x="23" y="96"/>
                  </a:lnTo>
                  <a:lnTo>
                    <a:pt x="34" y="107"/>
                  </a:lnTo>
                  <a:lnTo>
                    <a:pt x="49" y="114"/>
                  </a:lnTo>
                  <a:lnTo>
                    <a:pt x="66" y="117"/>
                  </a:lnTo>
                  <a:lnTo>
                    <a:pt x="82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5" y="82"/>
                  </a:lnTo>
                  <a:lnTo>
                    <a:pt x="118" y="64"/>
                  </a:lnTo>
                  <a:lnTo>
                    <a:pt x="115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2" y="13"/>
                  </a:lnTo>
                  <a:lnTo>
                    <a:pt x="66" y="11"/>
                  </a:lnTo>
                  <a:close/>
                  <a:moveTo>
                    <a:pt x="66" y="0"/>
                  </a:moveTo>
                  <a:lnTo>
                    <a:pt x="85" y="3"/>
                  </a:lnTo>
                  <a:lnTo>
                    <a:pt x="104" y="12"/>
                  </a:lnTo>
                  <a:lnTo>
                    <a:pt x="118" y="25"/>
                  </a:lnTo>
                  <a:lnTo>
                    <a:pt x="127" y="43"/>
                  </a:lnTo>
                  <a:lnTo>
                    <a:pt x="130" y="64"/>
                  </a:lnTo>
                  <a:lnTo>
                    <a:pt x="127" y="84"/>
                  </a:lnTo>
                  <a:lnTo>
                    <a:pt x="118" y="102"/>
                  </a:lnTo>
                  <a:lnTo>
                    <a:pt x="104" y="116"/>
                  </a:lnTo>
                  <a:lnTo>
                    <a:pt x="85" y="125"/>
                  </a:lnTo>
                  <a:lnTo>
                    <a:pt x="66" y="128"/>
                  </a:lnTo>
                  <a:lnTo>
                    <a:pt x="45" y="125"/>
                  </a:lnTo>
                  <a:lnTo>
                    <a:pt x="27" y="116"/>
                  </a:lnTo>
                  <a:lnTo>
                    <a:pt x="13" y="102"/>
                  </a:lnTo>
                  <a:lnTo>
                    <a:pt x="4" y="84"/>
                  </a:lnTo>
                  <a:lnTo>
                    <a:pt x="0" y="64"/>
                  </a:lnTo>
                  <a:lnTo>
                    <a:pt x="4" y="43"/>
                  </a:lnTo>
                  <a:lnTo>
                    <a:pt x="13" y="25"/>
                  </a:lnTo>
                  <a:lnTo>
                    <a:pt x="27" y="12"/>
                  </a:lnTo>
                  <a:lnTo>
                    <a:pt x="45" y="3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DAE9313-7E29-324E-B411-25184A85F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1301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69 w 130"/>
                <a:gd name="T3" fmla="*/ 60 h 128"/>
                <a:gd name="T4" fmla="*/ 75 w 130"/>
                <a:gd name="T5" fmla="*/ 59 h 128"/>
                <a:gd name="T6" fmla="*/ 81 w 130"/>
                <a:gd name="T7" fmla="*/ 55 h 128"/>
                <a:gd name="T8" fmla="*/ 82 w 130"/>
                <a:gd name="T9" fmla="*/ 48 h 128"/>
                <a:gd name="T10" fmla="*/ 81 w 130"/>
                <a:gd name="T11" fmla="*/ 42 h 128"/>
                <a:gd name="T12" fmla="*/ 76 w 130"/>
                <a:gd name="T13" fmla="*/ 38 h 128"/>
                <a:gd name="T14" fmla="*/ 70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8 w 130"/>
                <a:gd name="T21" fmla="*/ 32 h 128"/>
                <a:gd name="T22" fmla="*/ 94 w 130"/>
                <a:gd name="T23" fmla="*/ 48 h 128"/>
                <a:gd name="T24" fmla="*/ 88 w 130"/>
                <a:gd name="T25" fmla="*/ 63 h 128"/>
                <a:gd name="T26" fmla="*/ 75 w 130"/>
                <a:gd name="T27" fmla="*/ 69 h 128"/>
                <a:gd name="T28" fmla="*/ 83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4 w 130"/>
                <a:gd name="T35" fmla="*/ 11 h 128"/>
                <a:gd name="T36" fmla="*/ 34 w 130"/>
                <a:gd name="T37" fmla="*/ 20 h 128"/>
                <a:gd name="T38" fmla="*/ 14 w 130"/>
                <a:gd name="T39" fmla="*/ 47 h 128"/>
                <a:gd name="T40" fmla="*/ 14 w 130"/>
                <a:gd name="T41" fmla="*/ 82 h 128"/>
                <a:gd name="T42" fmla="*/ 34 w 130"/>
                <a:gd name="T43" fmla="*/ 107 h 128"/>
                <a:gd name="T44" fmla="*/ 64 w 130"/>
                <a:gd name="T45" fmla="*/ 117 h 128"/>
                <a:gd name="T46" fmla="*/ 96 w 130"/>
                <a:gd name="T47" fmla="*/ 107 h 128"/>
                <a:gd name="T48" fmla="*/ 114 w 130"/>
                <a:gd name="T49" fmla="*/ 82 h 128"/>
                <a:gd name="T50" fmla="*/ 114 w 130"/>
                <a:gd name="T51" fmla="*/ 47 h 128"/>
                <a:gd name="T52" fmla="*/ 96 w 130"/>
                <a:gd name="T53" fmla="*/ 20 h 128"/>
                <a:gd name="T54" fmla="*/ 64 w 130"/>
                <a:gd name="T55" fmla="*/ 11 h 128"/>
                <a:gd name="T56" fmla="*/ 85 w 130"/>
                <a:gd name="T57" fmla="*/ 3 h 128"/>
                <a:gd name="T58" fmla="*/ 117 w 130"/>
                <a:gd name="T59" fmla="*/ 25 h 128"/>
                <a:gd name="T60" fmla="*/ 130 w 130"/>
                <a:gd name="T61" fmla="*/ 64 h 128"/>
                <a:gd name="T62" fmla="*/ 117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2 w 130"/>
                <a:gd name="T69" fmla="*/ 102 h 128"/>
                <a:gd name="T70" fmla="*/ 0 w 130"/>
                <a:gd name="T71" fmla="*/ 64 h 128"/>
                <a:gd name="T72" fmla="*/ 12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4" y="60"/>
                  </a:lnTo>
                  <a:lnTo>
                    <a:pt x="69" y="60"/>
                  </a:lnTo>
                  <a:lnTo>
                    <a:pt x="73" y="59"/>
                  </a:lnTo>
                  <a:lnTo>
                    <a:pt x="75" y="59"/>
                  </a:lnTo>
                  <a:lnTo>
                    <a:pt x="79" y="56"/>
                  </a:lnTo>
                  <a:lnTo>
                    <a:pt x="81" y="55"/>
                  </a:lnTo>
                  <a:lnTo>
                    <a:pt x="82" y="52"/>
                  </a:lnTo>
                  <a:lnTo>
                    <a:pt x="82" y="48"/>
                  </a:lnTo>
                  <a:lnTo>
                    <a:pt x="82" y="44"/>
                  </a:lnTo>
                  <a:lnTo>
                    <a:pt x="81" y="42"/>
                  </a:lnTo>
                  <a:lnTo>
                    <a:pt x="79" y="40"/>
                  </a:lnTo>
                  <a:lnTo>
                    <a:pt x="76" y="38"/>
                  </a:lnTo>
                  <a:lnTo>
                    <a:pt x="73" y="37"/>
                  </a:lnTo>
                  <a:lnTo>
                    <a:pt x="70" y="37"/>
                  </a:lnTo>
                  <a:lnTo>
                    <a:pt x="66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0" y="29"/>
                  </a:lnTo>
                  <a:lnTo>
                    <a:pt x="88" y="32"/>
                  </a:lnTo>
                  <a:lnTo>
                    <a:pt x="93" y="38"/>
                  </a:lnTo>
                  <a:lnTo>
                    <a:pt x="94" y="48"/>
                  </a:lnTo>
                  <a:lnTo>
                    <a:pt x="93" y="56"/>
                  </a:lnTo>
                  <a:lnTo>
                    <a:pt x="88" y="63"/>
                  </a:lnTo>
                  <a:lnTo>
                    <a:pt x="82" y="66"/>
                  </a:lnTo>
                  <a:lnTo>
                    <a:pt x="75" y="69"/>
                  </a:lnTo>
                  <a:lnTo>
                    <a:pt x="96" y="101"/>
                  </a:lnTo>
                  <a:lnTo>
                    <a:pt x="83" y="101"/>
                  </a:lnTo>
                  <a:lnTo>
                    <a:pt x="64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4" y="11"/>
                  </a:moveTo>
                  <a:lnTo>
                    <a:pt x="48" y="13"/>
                  </a:lnTo>
                  <a:lnTo>
                    <a:pt x="34" y="20"/>
                  </a:lnTo>
                  <a:lnTo>
                    <a:pt x="22" y="32"/>
                  </a:lnTo>
                  <a:lnTo>
                    <a:pt x="14" y="47"/>
                  </a:lnTo>
                  <a:lnTo>
                    <a:pt x="12" y="64"/>
                  </a:lnTo>
                  <a:lnTo>
                    <a:pt x="14" y="82"/>
                  </a:lnTo>
                  <a:lnTo>
                    <a:pt x="22" y="96"/>
                  </a:lnTo>
                  <a:lnTo>
                    <a:pt x="34" y="107"/>
                  </a:lnTo>
                  <a:lnTo>
                    <a:pt x="48" y="114"/>
                  </a:lnTo>
                  <a:lnTo>
                    <a:pt x="64" y="117"/>
                  </a:lnTo>
                  <a:lnTo>
                    <a:pt x="81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4" y="82"/>
                  </a:lnTo>
                  <a:lnTo>
                    <a:pt x="116" y="64"/>
                  </a:lnTo>
                  <a:lnTo>
                    <a:pt x="114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1" y="13"/>
                  </a:lnTo>
                  <a:lnTo>
                    <a:pt x="64" y="11"/>
                  </a:lnTo>
                  <a:close/>
                  <a:moveTo>
                    <a:pt x="64" y="0"/>
                  </a:moveTo>
                  <a:lnTo>
                    <a:pt x="85" y="3"/>
                  </a:lnTo>
                  <a:lnTo>
                    <a:pt x="103" y="12"/>
                  </a:lnTo>
                  <a:lnTo>
                    <a:pt x="117" y="25"/>
                  </a:lnTo>
                  <a:lnTo>
                    <a:pt x="126" y="43"/>
                  </a:lnTo>
                  <a:lnTo>
                    <a:pt x="130" y="64"/>
                  </a:lnTo>
                  <a:lnTo>
                    <a:pt x="126" y="84"/>
                  </a:lnTo>
                  <a:lnTo>
                    <a:pt x="117" y="102"/>
                  </a:lnTo>
                  <a:lnTo>
                    <a:pt x="103" y="116"/>
                  </a:lnTo>
                  <a:lnTo>
                    <a:pt x="85" y="125"/>
                  </a:lnTo>
                  <a:lnTo>
                    <a:pt x="64" y="128"/>
                  </a:lnTo>
                  <a:lnTo>
                    <a:pt x="45" y="125"/>
                  </a:lnTo>
                  <a:lnTo>
                    <a:pt x="26" y="116"/>
                  </a:lnTo>
                  <a:lnTo>
                    <a:pt x="12" y="102"/>
                  </a:lnTo>
                  <a:lnTo>
                    <a:pt x="2" y="84"/>
                  </a:lnTo>
                  <a:lnTo>
                    <a:pt x="0" y="64"/>
                  </a:lnTo>
                  <a:lnTo>
                    <a:pt x="2" y="43"/>
                  </a:lnTo>
                  <a:lnTo>
                    <a:pt x="12" y="25"/>
                  </a:lnTo>
                  <a:lnTo>
                    <a:pt x="26" y="12"/>
                  </a:lnTo>
                  <a:lnTo>
                    <a:pt x="45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2" name="TextBox 3">
            <a:extLst>
              <a:ext uri="{FF2B5EF4-FFF2-40B4-BE49-F238E27FC236}">
                <a16:creationId xmlns:a16="http://schemas.microsoft.com/office/drawing/2014/main" id="{ACAC6727-2088-4147-A38A-47850B89BAF6}"/>
              </a:ext>
            </a:extLst>
          </p:cNvPr>
          <p:cNvSpPr txBox="1">
            <a:spLocks noChangeAspect="1"/>
          </p:cNvSpPr>
          <p:nvPr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26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losing SA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/>
        </p:nvSpPr>
        <p:spPr>
          <a:xfrm>
            <a:off x="0" y="-6047"/>
            <a:ext cx="9144000" cy="52173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653" y="1793688"/>
            <a:ext cx="6390694" cy="1556124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/>
        </p:nvSpPr>
        <p:spPr>
          <a:xfrm>
            <a:off x="0" y="0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4A8B58C-CD7F-6F4B-B6E8-178EEF4B15DC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3DB4AB-A9DE-4660-939A-CBDF75AC178E}"/>
              </a:ext>
            </a:extLst>
          </p:cNvPr>
          <p:cNvSpPr txBox="1"/>
          <p:nvPr/>
        </p:nvSpPr>
        <p:spPr>
          <a:xfrm>
            <a:off x="4078010" y="4138459"/>
            <a:ext cx="100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</a:rPr>
              <a:t>sas.com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37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36461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15351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01944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9" y="171450"/>
            <a:ext cx="8874472" cy="963620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05098"/>
              <a:ext cx="739140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05740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280035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81344141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491710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1pPr>
            <a:lvl2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739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8400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45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 userDrawn="1"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17524" y="49364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3872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4">
            <a:extLst>
              <a:ext uri="{FF2B5EF4-FFF2-40B4-BE49-F238E27FC236}">
                <a16:creationId xmlns:a16="http://schemas.microsoft.com/office/drawing/2014/main" id="{9B949CCB-8408-0B41-9681-4ECA35605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3872" y="2484438"/>
            <a:ext cx="6390694" cy="14589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 userDrawn="1"/>
        </p:nvSpPr>
        <p:spPr>
          <a:xfrm rot="10800000">
            <a:off x="6728931" y="10735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4A8B58C-CD7F-6F4B-B6E8-178EEF4B15DC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1A1062-3F92-584B-9A89-55C2E78724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104473" y="3443107"/>
            <a:ext cx="1596554" cy="18348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9DA38B-ABAB-EF48-B9FF-5916720E5E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696" y="202396"/>
            <a:ext cx="1049347" cy="4212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324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084">
          <p15:clr>
            <a:srgbClr val="FBAE40"/>
          </p15:clr>
        </p15:guide>
        <p15:guide id="2" orient="horz" pos="289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AS - Section Header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900AF95-1FC8-274C-A784-F831F6B8647F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B0C6AF5C-E29A-9E49-801E-0A1C09DFDE5F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BFF7639-E4DF-3741-90C7-2DFCD9D26A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6" name="Picture 5" descr="A picture containing clock, light, drawing&#10;&#10;Description automatically generated">
            <a:extLst>
              <a:ext uri="{FF2B5EF4-FFF2-40B4-BE49-F238E27FC236}">
                <a16:creationId xmlns:a16="http://schemas.microsoft.com/office/drawing/2014/main" id="{43AE3E76-C4CC-8245-858F-A891F08C3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1" r="33611" b="20040"/>
          <a:stretch/>
        </p:blipFill>
        <p:spPr>
          <a:xfrm>
            <a:off x="4561295" y="-6045"/>
            <a:ext cx="4582705" cy="5149545"/>
          </a:xfrm>
          <a:prstGeom prst="rect">
            <a:avLst/>
          </a:prstGeom>
        </p:spPr>
      </p:pic>
      <p:sp>
        <p:nvSpPr>
          <p:cNvPr id="11" name="Text Placeholder 34">
            <a:extLst>
              <a:ext uri="{FF2B5EF4-FFF2-40B4-BE49-F238E27FC236}">
                <a16:creationId xmlns:a16="http://schemas.microsoft.com/office/drawing/2014/main" id="{C8C0CE08-E9A8-3940-A81E-001DC8859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203" y="2484438"/>
            <a:ext cx="6390694" cy="14589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D5BF76BC-A168-D846-A33A-DDC741AB2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203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338E08-72FB-0642-AD56-88D54CCDA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5" y="-6046"/>
            <a:ext cx="1596554" cy="18348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9A97FF-01AA-9242-861E-47B20A2AE0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430" y="4734367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015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108">
          <p15:clr>
            <a:srgbClr val="FBAE40"/>
          </p15:clr>
        </p15:guide>
        <p15:guide id="2" orient="horz" pos="301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1pPr>
            <a:lvl2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3D3973-DFFC-4E4D-B5FF-26730AEC45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922CE316-EEE1-5B4E-A9A3-38E40594C8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30E664-DAE6-F045-B7AA-842416CE3F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252" y="215587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308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Title &amp; Subtitle -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21435F-DB8A-0F4E-A50F-FBC5104EA7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C133B6D-1BC6-2B41-A480-BC7D069543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2FE12D-FFF1-C446-AF3E-54546DD860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782" y="184810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842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Title Onl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D5500-3470-404E-9EED-8AFCA04158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DCA90A-D25E-B348-8D44-626B645517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462A14-CCAE-7F49-80A2-752762ABADE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353" y="268846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934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Compariso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90ADF-F9C8-471B-A694-7C0B48436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F02B96-187B-B241-8DB7-A0E2C68FB0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F4283CF8-A0BF-214C-ABC5-29E5B1B987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4E7F44-3319-9745-A040-A173D6E949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885" y="165964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325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Content with Caption 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E60C6F-E980-EE42-AE99-4BF9E126C012}"/>
              </a:ext>
            </a:extLst>
          </p:cNvPr>
          <p:cNvSpPr/>
          <p:nvPr userDrawn="1"/>
        </p:nvSpPr>
        <p:spPr>
          <a:xfrm>
            <a:off x="0" y="0"/>
            <a:ext cx="3127248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  <a:lumOff val="10000"/>
                </a:schemeClr>
              </a:gs>
              <a:gs pos="100000">
                <a:schemeClr val="tx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F2FC9C-401F-5C4C-88BC-0A45460C4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8887"/>
            <a:ext cx="3127248" cy="341632"/>
          </a:xfrm>
        </p:spPr>
        <p:txBody>
          <a:bodyPr lIns="91440" rIns="91440" anchor="t" anchorCtr="0">
            <a:spAutoFit/>
          </a:bodyPr>
          <a:lstStyle>
            <a:lvl1pPr algn="ctr" defTabSz="182880">
              <a:spcBef>
                <a:spcPts val="0"/>
              </a:spcBef>
              <a:defRPr sz="1800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ADB52DD-F50B-834D-99B3-5D1C55A9E4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996694"/>
            <a:ext cx="2304288" cy="615553"/>
          </a:xfrm>
        </p:spPr>
        <p:txBody>
          <a:bodyPr wrap="square" anchor="t" anchorCtr="0">
            <a:spAutoFit/>
          </a:bodyPr>
          <a:lstStyle>
            <a:lvl1pPr marL="0" indent="-182880" algn="l">
              <a:buFont typeface="Arial" pitchFamily="34" charset="0"/>
              <a:buNone/>
              <a:defRPr sz="2000" b="0" cap="none" baseline="0">
                <a:solidFill>
                  <a:schemeClr val="bg1">
                    <a:lumMod val="85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/>
              <a:t>Click to edit caption text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C4D2804-3DAD-EE40-936A-43F13F80C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7248" y="637660"/>
            <a:ext cx="6016752" cy="274320"/>
          </a:xfrm>
        </p:spPr>
        <p:txBody>
          <a:bodyPr wrap="square" lIns="182880" rIns="1828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A0DAF33-5110-D340-8044-FA8F4990F8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127248" y="920337"/>
            <a:ext cx="6016752" cy="4215653"/>
          </a:xfrm>
        </p:spPr>
        <p:txBody>
          <a:bodyPr wrap="square" lIns="365760" rIns="274320" bIns="91440" anchor="t" anchorCtr="0">
            <a:normAutofit/>
          </a:bodyPr>
          <a:lstStyle>
            <a:lvl1pPr>
              <a:buClr>
                <a:schemeClr val="bg2"/>
              </a:buClr>
              <a:defRPr sz="2000" baseline="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2pPr>
            <a:lvl3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41ED34-FEB5-C146-83AC-389AC6CD97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7375" y="228887"/>
            <a:ext cx="6016625" cy="409575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latin typeface="+mn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5EE497-7BC4-BD40-B9A9-97EA7A4D64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041BF161-0725-2447-9EA3-055C7EDD3B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EF8DD9-FAF7-E740-BC7A-0F16459AF4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430" y="4734367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03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S -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6492C8-F2B6-994C-93E7-13EF75C493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4152" y="1751961"/>
            <a:ext cx="3357562" cy="1022310"/>
          </a:xfrm>
        </p:spPr>
        <p:txBody>
          <a:bodyPr/>
          <a:lstStyle>
            <a:lvl1pPr marL="0" indent="0">
              <a:buNone/>
              <a:defRPr/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28BF588-A539-E84D-BAE7-8D1EE1761D7B}"/>
              </a:ext>
            </a:extLst>
          </p:cNvPr>
          <p:cNvSpPr/>
          <p:nvPr/>
        </p:nvSpPr>
        <p:spPr>
          <a:xfrm>
            <a:off x="3125188" y="-1"/>
            <a:ext cx="3004957" cy="5143500"/>
          </a:xfrm>
          <a:custGeom>
            <a:avLst/>
            <a:gdLst>
              <a:gd name="connsiteX0" fmla="*/ 2952243 w 3004957"/>
              <a:gd name="connsiteY0" fmla="*/ 0 h 5143500"/>
              <a:gd name="connsiteX1" fmla="*/ 3004957 w 3004957"/>
              <a:gd name="connsiteY1" fmla="*/ 0 h 5143500"/>
              <a:gd name="connsiteX2" fmla="*/ 52714 w 3004957"/>
              <a:gd name="connsiteY2" fmla="*/ 5143500 h 5143500"/>
              <a:gd name="connsiteX3" fmla="*/ 0 w 3004957"/>
              <a:gd name="connsiteY3" fmla="*/ 5143500 h 5143500"/>
              <a:gd name="connsiteX4" fmla="*/ 2952243 w 3004957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4957" h="5143500">
                <a:moveTo>
                  <a:pt x="2952243" y="0"/>
                </a:moveTo>
                <a:lnTo>
                  <a:pt x="3004957" y="0"/>
                </a:lnTo>
                <a:lnTo>
                  <a:pt x="52714" y="5143500"/>
                </a:lnTo>
                <a:lnTo>
                  <a:pt x="0" y="5143500"/>
                </a:lnTo>
                <a:lnTo>
                  <a:pt x="2952243" y="0"/>
                </a:lnTo>
                <a:close/>
              </a:path>
            </a:pathLst>
          </a:custGeom>
          <a:gradFill flip="none" rotWithShape="1">
            <a:gsLst>
              <a:gs pos="30000">
                <a:srgbClr val="3D5AAE"/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2E8F94DC-1ACF-544C-BF1F-4C5126BC46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310B4187-0EBC-5A45-8561-21E3AF78A755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90C0E4-ECBA-5946-9BAC-DC37C67289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58" y="0"/>
            <a:ext cx="6081885" cy="5143500"/>
          </a:xfrm>
          <a:custGeom>
            <a:avLst/>
            <a:gdLst>
              <a:gd name="connsiteX0" fmla="*/ 0 w 3125788"/>
              <a:gd name="connsiteY0" fmla="*/ 5143500 h 5143500"/>
              <a:gd name="connsiteX1" fmla="*/ 781447 w 3125788"/>
              <a:gd name="connsiteY1" fmla="*/ 0 h 5143500"/>
              <a:gd name="connsiteX2" fmla="*/ 2344341 w 3125788"/>
              <a:gd name="connsiteY2" fmla="*/ 0 h 5143500"/>
              <a:gd name="connsiteX3" fmla="*/ 3125788 w 3125788"/>
              <a:gd name="connsiteY3" fmla="*/ 5143500 h 5143500"/>
              <a:gd name="connsiteX4" fmla="*/ 0 w 3125788"/>
              <a:gd name="connsiteY4" fmla="*/ 5143500 h 5143500"/>
              <a:gd name="connsiteX0" fmla="*/ 0 w 6074828"/>
              <a:gd name="connsiteY0" fmla="*/ 5143500 h 5143500"/>
              <a:gd name="connsiteX1" fmla="*/ 781447 w 6074828"/>
              <a:gd name="connsiteY1" fmla="*/ 0 h 5143500"/>
              <a:gd name="connsiteX2" fmla="*/ 6074828 w 6074828"/>
              <a:gd name="connsiteY2" fmla="*/ 0 h 5143500"/>
              <a:gd name="connsiteX3" fmla="*/ 3125788 w 6074828"/>
              <a:gd name="connsiteY3" fmla="*/ 5143500 h 5143500"/>
              <a:gd name="connsiteX4" fmla="*/ 0 w 6074828"/>
              <a:gd name="connsiteY4" fmla="*/ 5143500 h 5143500"/>
              <a:gd name="connsiteX0" fmla="*/ 7057 w 6081885"/>
              <a:gd name="connsiteY0" fmla="*/ 5143500 h 5143500"/>
              <a:gd name="connsiteX1" fmla="*/ 0 w 6081885"/>
              <a:gd name="connsiteY1" fmla="*/ 0 h 5143500"/>
              <a:gd name="connsiteX2" fmla="*/ 6081885 w 6081885"/>
              <a:gd name="connsiteY2" fmla="*/ 0 h 5143500"/>
              <a:gd name="connsiteX3" fmla="*/ 3132845 w 6081885"/>
              <a:gd name="connsiteY3" fmla="*/ 5143500 h 5143500"/>
              <a:gd name="connsiteX4" fmla="*/ 7057 w 6081885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1885" h="5143500">
                <a:moveTo>
                  <a:pt x="7057" y="5143500"/>
                </a:moveTo>
                <a:cubicBezTo>
                  <a:pt x="4705" y="3429000"/>
                  <a:pt x="2352" y="1714500"/>
                  <a:pt x="0" y="0"/>
                </a:cubicBezTo>
                <a:lnTo>
                  <a:pt x="6081885" y="0"/>
                </a:lnTo>
                <a:lnTo>
                  <a:pt x="3132845" y="5143500"/>
                </a:lnTo>
                <a:lnTo>
                  <a:pt x="7057" y="514350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DC3774-5B76-AA42-B408-7EB990A572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22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&amp; Subtitle -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290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057293-ACB1-3B44-B390-4B24D2DF0D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562" y="-34725"/>
            <a:ext cx="870438" cy="126609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5609019-3E64-874E-BA48-CFB1ED8C55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05B42F-EB89-2A43-989C-D8BCBDBA55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430" y="4734367"/>
            <a:ext cx="533549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750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Image Only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827EE352-7D2C-A441-A898-DDF88FC2D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1892" y="4758271"/>
            <a:ext cx="558779" cy="230961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C61EEC8-0C67-4E4B-96F0-B7FBDEF4618C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E4AD36-AC96-174C-B33E-C95F0CA474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562" y="-34725"/>
            <a:ext cx="870438" cy="12660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8D5B48-76DE-7440-A7BB-A042282E9D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369" y="4734367"/>
            <a:ext cx="531670" cy="2141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262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Black Backgroun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51AFB0-E8BA-6E40-9F47-B58679E1698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C8A4CC-C6DD-674E-9755-C2307DA101AD}"/>
              </a:ext>
            </a:extLst>
          </p:cNvPr>
          <p:cNvGrpSpPr/>
          <p:nvPr userDrawn="1"/>
        </p:nvGrpSpPr>
        <p:grpSpPr>
          <a:xfrm>
            <a:off x="8427835" y="4765184"/>
            <a:ext cx="526892" cy="220528"/>
            <a:chOff x="6145213" y="4384676"/>
            <a:chExt cx="1582738" cy="649287"/>
          </a:xfrm>
          <a:solidFill>
            <a:schemeClr val="bg2">
              <a:lumMod val="50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C0936E0-05D4-D944-94E4-FBA36E8618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40513" y="4454526"/>
              <a:ext cx="341313" cy="449263"/>
            </a:xfrm>
            <a:custGeom>
              <a:avLst/>
              <a:gdLst>
                <a:gd name="T0" fmla="*/ 485 w 859"/>
                <a:gd name="T1" fmla="*/ 5 h 1132"/>
                <a:gd name="T2" fmla="*/ 603 w 859"/>
                <a:gd name="T3" fmla="*/ 31 h 1132"/>
                <a:gd name="T4" fmla="*/ 699 w 859"/>
                <a:gd name="T5" fmla="*/ 82 h 1132"/>
                <a:gd name="T6" fmla="*/ 771 w 859"/>
                <a:gd name="T7" fmla="*/ 167 h 1132"/>
                <a:gd name="T8" fmla="*/ 810 w 859"/>
                <a:gd name="T9" fmla="*/ 290 h 1132"/>
                <a:gd name="T10" fmla="*/ 642 w 859"/>
                <a:gd name="T11" fmla="*/ 307 h 1132"/>
                <a:gd name="T12" fmla="*/ 606 w 859"/>
                <a:gd name="T13" fmla="*/ 231 h 1132"/>
                <a:gd name="T14" fmla="*/ 544 w 859"/>
                <a:gd name="T15" fmla="*/ 184 h 1132"/>
                <a:gd name="T16" fmla="*/ 467 w 859"/>
                <a:gd name="T17" fmla="*/ 162 h 1132"/>
                <a:gd name="T18" fmla="*/ 385 w 859"/>
                <a:gd name="T19" fmla="*/ 158 h 1132"/>
                <a:gd name="T20" fmla="*/ 304 w 859"/>
                <a:gd name="T21" fmla="*/ 172 h 1132"/>
                <a:gd name="T22" fmla="*/ 236 w 859"/>
                <a:gd name="T23" fmla="*/ 207 h 1132"/>
                <a:gd name="T24" fmla="*/ 200 w 859"/>
                <a:gd name="T25" fmla="*/ 268 h 1132"/>
                <a:gd name="T26" fmla="*/ 207 w 859"/>
                <a:gd name="T27" fmla="*/ 344 h 1132"/>
                <a:gd name="T28" fmla="*/ 256 w 859"/>
                <a:gd name="T29" fmla="*/ 397 h 1132"/>
                <a:gd name="T30" fmla="*/ 334 w 859"/>
                <a:gd name="T31" fmla="*/ 434 h 1132"/>
                <a:gd name="T32" fmla="*/ 428 w 859"/>
                <a:gd name="T33" fmla="*/ 460 h 1132"/>
                <a:gd name="T34" fmla="*/ 528 w 859"/>
                <a:gd name="T35" fmla="*/ 484 h 1132"/>
                <a:gd name="T36" fmla="*/ 634 w 859"/>
                <a:gd name="T37" fmla="*/ 513 h 1132"/>
                <a:gd name="T38" fmla="*/ 728 w 859"/>
                <a:gd name="T39" fmla="*/ 556 h 1132"/>
                <a:gd name="T40" fmla="*/ 804 w 859"/>
                <a:gd name="T41" fmla="*/ 620 h 1132"/>
                <a:gd name="T42" fmla="*/ 850 w 859"/>
                <a:gd name="T43" fmla="*/ 711 h 1132"/>
                <a:gd name="T44" fmla="*/ 857 w 859"/>
                <a:gd name="T45" fmla="*/ 838 h 1132"/>
                <a:gd name="T46" fmla="*/ 821 w 859"/>
                <a:gd name="T47" fmla="*/ 954 h 1132"/>
                <a:gd name="T48" fmla="*/ 750 w 859"/>
                <a:gd name="T49" fmla="*/ 1037 h 1132"/>
                <a:gd name="T50" fmla="*/ 655 w 859"/>
                <a:gd name="T51" fmla="*/ 1093 h 1132"/>
                <a:gd name="T52" fmla="*/ 545 w 859"/>
                <a:gd name="T53" fmla="*/ 1124 h 1132"/>
                <a:gd name="T54" fmla="*/ 428 w 859"/>
                <a:gd name="T55" fmla="*/ 1132 h 1132"/>
                <a:gd name="T56" fmla="*/ 297 w 859"/>
                <a:gd name="T57" fmla="*/ 1120 h 1132"/>
                <a:gd name="T58" fmla="*/ 182 w 859"/>
                <a:gd name="T59" fmla="*/ 1081 h 1132"/>
                <a:gd name="T60" fmla="*/ 89 w 859"/>
                <a:gd name="T61" fmla="*/ 1012 h 1132"/>
                <a:gd name="T62" fmla="*/ 26 w 859"/>
                <a:gd name="T63" fmla="*/ 908 h 1132"/>
                <a:gd name="T64" fmla="*/ 0 w 859"/>
                <a:gd name="T65" fmla="*/ 767 h 1132"/>
                <a:gd name="T66" fmla="*/ 178 w 859"/>
                <a:gd name="T67" fmla="*/ 838 h 1132"/>
                <a:gd name="T68" fmla="*/ 229 w 859"/>
                <a:gd name="T69" fmla="*/ 913 h 1132"/>
                <a:gd name="T70" fmla="*/ 308 w 859"/>
                <a:gd name="T71" fmla="*/ 957 h 1132"/>
                <a:gd name="T72" fmla="*/ 404 w 859"/>
                <a:gd name="T73" fmla="*/ 974 h 1132"/>
                <a:gd name="T74" fmla="*/ 488 w 859"/>
                <a:gd name="T75" fmla="*/ 974 h 1132"/>
                <a:gd name="T76" fmla="*/ 564 w 859"/>
                <a:gd name="T77" fmla="*/ 960 h 1132"/>
                <a:gd name="T78" fmla="*/ 630 w 859"/>
                <a:gd name="T79" fmla="*/ 927 h 1132"/>
                <a:gd name="T80" fmla="*/ 674 w 859"/>
                <a:gd name="T81" fmla="*/ 871 h 1132"/>
                <a:gd name="T82" fmla="*/ 681 w 859"/>
                <a:gd name="T83" fmla="*/ 787 h 1132"/>
                <a:gd name="T84" fmla="*/ 647 w 859"/>
                <a:gd name="T85" fmla="*/ 722 h 1132"/>
                <a:gd name="T86" fmla="*/ 580 w 859"/>
                <a:gd name="T87" fmla="*/ 677 h 1132"/>
                <a:gd name="T88" fmla="*/ 490 w 859"/>
                <a:gd name="T89" fmla="*/ 647 h 1132"/>
                <a:gd name="T90" fmla="*/ 387 w 859"/>
                <a:gd name="T91" fmla="*/ 622 h 1132"/>
                <a:gd name="T92" fmla="*/ 281 w 859"/>
                <a:gd name="T93" fmla="*/ 595 h 1132"/>
                <a:gd name="T94" fmla="*/ 183 w 859"/>
                <a:gd name="T95" fmla="*/ 558 h 1132"/>
                <a:gd name="T96" fmla="*/ 99 w 859"/>
                <a:gd name="T97" fmla="*/ 504 h 1132"/>
                <a:gd name="T98" fmla="*/ 42 w 859"/>
                <a:gd name="T99" fmla="*/ 423 h 1132"/>
                <a:gd name="T100" fmla="*/ 21 w 859"/>
                <a:gd name="T101" fmla="*/ 308 h 1132"/>
                <a:gd name="T102" fmla="*/ 43 w 859"/>
                <a:gd name="T103" fmla="*/ 193 h 1132"/>
                <a:gd name="T104" fmla="*/ 103 w 859"/>
                <a:gd name="T105" fmla="*/ 107 h 1132"/>
                <a:gd name="T106" fmla="*/ 190 w 859"/>
                <a:gd name="T107" fmla="*/ 46 h 1132"/>
                <a:gd name="T108" fmla="*/ 292 w 859"/>
                <a:gd name="T109" fmla="*/ 12 h 1132"/>
                <a:gd name="T110" fmla="*/ 399 w 859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9" h="1132">
                  <a:moveTo>
                    <a:pt x="399" y="0"/>
                  </a:moveTo>
                  <a:lnTo>
                    <a:pt x="443" y="2"/>
                  </a:lnTo>
                  <a:lnTo>
                    <a:pt x="485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3" y="31"/>
                  </a:lnTo>
                  <a:lnTo>
                    <a:pt x="637" y="44"/>
                  </a:lnTo>
                  <a:lnTo>
                    <a:pt x="670" y="62"/>
                  </a:lnTo>
                  <a:lnTo>
                    <a:pt x="699" y="82"/>
                  </a:lnTo>
                  <a:lnTo>
                    <a:pt x="726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7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2" y="307"/>
                  </a:lnTo>
                  <a:lnTo>
                    <a:pt x="634" y="278"/>
                  </a:lnTo>
                  <a:lnTo>
                    <a:pt x="621" y="254"/>
                  </a:lnTo>
                  <a:lnTo>
                    <a:pt x="606" y="231"/>
                  </a:lnTo>
                  <a:lnTo>
                    <a:pt x="587" y="213"/>
                  </a:lnTo>
                  <a:lnTo>
                    <a:pt x="567" y="197"/>
                  </a:lnTo>
                  <a:lnTo>
                    <a:pt x="544" y="184"/>
                  </a:lnTo>
                  <a:lnTo>
                    <a:pt x="519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0" y="158"/>
                  </a:lnTo>
                  <a:lnTo>
                    <a:pt x="412" y="157"/>
                  </a:lnTo>
                  <a:lnTo>
                    <a:pt x="385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4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6" y="207"/>
                  </a:lnTo>
                  <a:lnTo>
                    <a:pt x="221" y="224"/>
                  </a:lnTo>
                  <a:lnTo>
                    <a:pt x="208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7" y="344"/>
                  </a:lnTo>
                  <a:lnTo>
                    <a:pt x="219" y="365"/>
                  </a:lnTo>
                  <a:lnTo>
                    <a:pt x="236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4" y="423"/>
                  </a:lnTo>
                  <a:lnTo>
                    <a:pt x="334" y="434"/>
                  </a:lnTo>
                  <a:lnTo>
                    <a:pt x="363" y="443"/>
                  </a:lnTo>
                  <a:lnTo>
                    <a:pt x="395" y="452"/>
                  </a:lnTo>
                  <a:lnTo>
                    <a:pt x="428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4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6" y="527"/>
                  </a:lnTo>
                  <a:lnTo>
                    <a:pt x="698" y="540"/>
                  </a:lnTo>
                  <a:lnTo>
                    <a:pt x="728" y="556"/>
                  </a:lnTo>
                  <a:lnTo>
                    <a:pt x="756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8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59" y="792"/>
                  </a:lnTo>
                  <a:lnTo>
                    <a:pt x="857" y="838"/>
                  </a:lnTo>
                  <a:lnTo>
                    <a:pt x="849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89" y="1077"/>
                  </a:lnTo>
                  <a:lnTo>
                    <a:pt x="655" y="1093"/>
                  </a:lnTo>
                  <a:lnTo>
                    <a:pt x="619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8" y="1132"/>
                  </a:lnTo>
                  <a:lnTo>
                    <a:pt x="383" y="1131"/>
                  </a:lnTo>
                  <a:lnTo>
                    <a:pt x="340" y="1128"/>
                  </a:lnTo>
                  <a:lnTo>
                    <a:pt x="297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8" y="1061"/>
                  </a:lnTo>
                  <a:lnTo>
                    <a:pt x="117" y="1038"/>
                  </a:lnTo>
                  <a:lnTo>
                    <a:pt x="89" y="1012"/>
                  </a:lnTo>
                  <a:lnTo>
                    <a:pt x="65" y="980"/>
                  </a:lnTo>
                  <a:lnTo>
                    <a:pt x="43" y="947"/>
                  </a:lnTo>
                  <a:lnTo>
                    <a:pt x="26" y="908"/>
                  </a:lnTo>
                  <a:lnTo>
                    <a:pt x="13" y="865"/>
                  </a:lnTo>
                  <a:lnTo>
                    <a:pt x="4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0" y="804"/>
                  </a:lnTo>
                  <a:lnTo>
                    <a:pt x="178" y="838"/>
                  </a:lnTo>
                  <a:lnTo>
                    <a:pt x="191" y="867"/>
                  </a:lnTo>
                  <a:lnTo>
                    <a:pt x="208" y="891"/>
                  </a:lnTo>
                  <a:lnTo>
                    <a:pt x="229" y="913"/>
                  </a:lnTo>
                  <a:lnTo>
                    <a:pt x="253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8" y="966"/>
                  </a:lnTo>
                  <a:lnTo>
                    <a:pt x="371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2" y="976"/>
                  </a:lnTo>
                  <a:lnTo>
                    <a:pt x="488" y="974"/>
                  </a:lnTo>
                  <a:lnTo>
                    <a:pt x="513" y="971"/>
                  </a:lnTo>
                  <a:lnTo>
                    <a:pt x="539" y="966"/>
                  </a:lnTo>
                  <a:lnTo>
                    <a:pt x="564" y="960"/>
                  </a:lnTo>
                  <a:lnTo>
                    <a:pt x="589" y="951"/>
                  </a:lnTo>
                  <a:lnTo>
                    <a:pt x="610" y="941"/>
                  </a:lnTo>
                  <a:lnTo>
                    <a:pt x="630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3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1" y="740"/>
                  </a:lnTo>
                  <a:lnTo>
                    <a:pt x="647" y="722"/>
                  </a:lnTo>
                  <a:lnTo>
                    <a:pt x="627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2" y="656"/>
                  </a:lnTo>
                  <a:lnTo>
                    <a:pt x="490" y="647"/>
                  </a:lnTo>
                  <a:lnTo>
                    <a:pt x="457" y="639"/>
                  </a:lnTo>
                  <a:lnTo>
                    <a:pt x="422" y="630"/>
                  </a:lnTo>
                  <a:lnTo>
                    <a:pt x="387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1" y="595"/>
                  </a:lnTo>
                  <a:lnTo>
                    <a:pt x="247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7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1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3" y="193"/>
                  </a:lnTo>
                  <a:lnTo>
                    <a:pt x="60" y="161"/>
                  </a:lnTo>
                  <a:lnTo>
                    <a:pt x="80" y="132"/>
                  </a:lnTo>
                  <a:lnTo>
                    <a:pt x="103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0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2" y="12"/>
                  </a:lnTo>
                  <a:lnTo>
                    <a:pt x="327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5ACFC61-8225-8F4F-A539-DCE60FEB039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94526" y="4454526"/>
              <a:ext cx="377825" cy="449263"/>
            </a:xfrm>
            <a:custGeom>
              <a:avLst/>
              <a:gdLst>
                <a:gd name="T0" fmla="*/ 629 w 951"/>
                <a:gd name="T1" fmla="*/ 576 h 1132"/>
                <a:gd name="T2" fmla="*/ 530 w 951"/>
                <a:gd name="T3" fmla="*/ 600 h 1132"/>
                <a:gd name="T4" fmla="*/ 417 w 951"/>
                <a:gd name="T5" fmla="*/ 616 h 1132"/>
                <a:gd name="T6" fmla="*/ 322 w 951"/>
                <a:gd name="T7" fmla="*/ 636 h 1132"/>
                <a:gd name="T8" fmla="*/ 247 w 951"/>
                <a:gd name="T9" fmla="*/ 670 h 1132"/>
                <a:gd name="T10" fmla="*/ 196 w 951"/>
                <a:gd name="T11" fmla="*/ 728 h 1132"/>
                <a:gd name="T12" fmla="*/ 176 w 951"/>
                <a:gd name="T13" fmla="*/ 817 h 1132"/>
                <a:gd name="T14" fmla="*/ 194 w 951"/>
                <a:gd name="T15" fmla="*/ 897 h 1132"/>
                <a:gd name="T16" fmla="*/ 245 w 951"/>
                <a:gd name="T17" fmla="*/ 947 h 1132"/>
                <a:gd name="T18" fmla="*/ 317 w 951"/>
                <a:gd name="T19" fmla="*/ 972 h 1132"/>
                <a:gd name="T20" fmla="*/ 417 w 951"/>
                <a:gd name="T21" fmla="*/ 974 h 1132"/>
                <a:gd name="T22" fmla="*/ 528 w 951"/>
                <a:gd name="T23" fmla="*/ 944 h 1132"/>
                <a:gd name="T24" fmla="*/ 609 w 951"/>
                <a:gd name="T25" fmla="*/ 890 h 1132"/>
                <a:gd name="T26" fmla="*/ 658 w 951"/>
                <a:gd name="T27" fmla="*/ 822 h 1132"/>
                <a:gd name="T28" fmla="*/ 679 w 951"/>
                <a:gd name="T29" fmla="*/ 753 h 1132"/>
                <a:gd name="T30" fmla="*/ 468 w 951"/>
                <a:gd name="T31" fmla="*/ 0 h 1132"/>
                <a:gd name="T32" fmla="*/ 570 w 951"/>
                <a:gd name="T33" fmla="*/ 6 h 1132"/>
                <a:gd name="T34" fmla="*/ 668 w 951"/>
                <a:gd name="T35" fmla="*/ 28 h 1132"/>
                <a:gd name="T36" fmla="*/ 752 w 951"/>
                <a:gd name="T37" fmla="*/ 72 h 1132"/>
                <a:gd name="T38" fmla="*/ 814 w 951"/>
                <a:gd name="T39" fmla="*/ 145 h 1132"/>
                <a:gd name="T40" fmla="*/ 845 w 951"/>
                <a:gd name="T41" fmla="*/ 253 h 1132"/>
                <a:gd name="T42" fmla="*/ 848 w 951"/>
                <a:gd name="T43" fmla="*/ 884 h 1132"/>
                <a:gd name="T44" fmla="*/ 854 w 951"/>
                <a:gd name="T45" fmla="*/ 947 h 1132"/>
                <a:gd name="T46" fmla="*/ 883 w 951"/>
                <a:gd name="T47" fmla="*/ 974 h 1132"/>
                <a:gd name="T48" fmla="*/ 932 w 951"/>
                <a:gd name="T49" fmla="*/ 972 h 1132"/>
                <a:gd name="T50" fmla="*/ 933 w 951"/>
                <a:gd name="T51" fmla="*/ 1114 h 1132"/>
                <a:gd name="T52" fmla="*/ 861 w 951"/>
                <a:gd name="T53" fmla="*/ 1131 h 1132"/>
                <a:gd name="T54" fmla="*/ 779 w 951"/>
                <a:gd name="T55" fmla="*/ 1125 h 1132"/>
                <a:gd name="T56" fmla="*/ 721 w 951"/>
                <a:gd name="T57" fmla="*/ 1083 h 1132"/>
                <a:gd name="T58" fmla="*/ 692 w 951"/>
                <a:gd name="T59" fmla="*/ 1002 h 1132"/>
                <a:gd name="T60" fmla="*/ 616 w 951"/>
                <a:gd name="T61" fmla="*/ 1041 h 1132"/>
                <a:gd name="T62" fmla="*/ 485 w 951"/>
                <a:gd name="T63" fmla="*/ 1111 h 1132"/>
                <a:gd name="T64" fmla="*/ 334 w 951"/>
                <a:gd name="T65" fmla="*/ 1132 h 1132"/>
                <a:gd name="T66" fmla="*/ 222 w 951"/>
                <a:gd name="T67" fmla="*/ 1120 h 1132"/>
                <a:gd name="T68" fmla="*/ 125 w 951"/>
                <a:gd name="T69" fmla="*/ 1082 h 1132"/>
                <a:gd name="T70" fmla="*/ 52 w 951"/>
                <a:gd name="T71" fmla="*/ 1013 h 1132"/>
                <a:gd name="T72" fmla="*/ 9 w 951"/>
                <a:gd name="T73" fmla="*/ 914 h 1132"/>
                <a:gd name="T74" fmla="*/ 1 w 951"/>
                <a:gd name="T75" fmla="*/ 784 h 1132"/>
                <a:gd name="T76" fmla="*/ 33 w 951"/>
                <a:gd name="T77" fmla="*/ 671 h 1132"/>
                <a:gd name="T78" fmla="*/ 94 w 951"/>
                <a:gd name="T79" fmla="*/ 594 h 1132"/>
                <a:gd name="T80" fmla="*/ 176 w 951"/>
                <a:gd name="T81" fmla="*/ 545 h 1132"/>
                <a:gd name="T82" fmla="*/ 273 w 951"/>
                <a:gd name="T83" fmla="*/ 512 h 1132"/>
                <a:gd name="T84" fmla="*/ 381 w 951"/>
                <a:gd name="T85" fmla="*/ 489 h 1132"/>
                <a:gd name="T86" fmla="*/ 491 w 951"/>
                <a:gd name="T87" fmla="*/ 472 h 1132"/>
                <a:gd name="T88" fmla="*/ 582 w 951"/>
                <a:gd name="T89" fmla="*/ 453 h 1132"/>
                <a:gd name="T90" fmla="*/ 647 w 951"/>
                <a:gd name="T91" fmla="*/ 422 h 1132"/>
                <a:gd name="T92" fmla="*/ 680 w 951"/>
                <a:gd name="T93" fmla="*/ 365 h 1132"/>
                <a:gd name="T94" fmla="*/ 675 w 951"/>
                <a:gd name="T95" fmla="*/ 276 h 1132"/>
                <a:gd name="T96" fmla="*/ 638 w 951"/>
                <a:gd name="T97" fmla="*/ 210 h 1132"/>
                <a:gd name="T98" fmla="*/ 578 w 951"/>
                <a:gd name="T99" fmla="*/ 175 h 1132"/>
                <a:gd name="T100" fmla="*/ 506 w 951"/>
                <a:gd name="T101" fmla="*/ 160 h 1132"/>
                <a:gd name="T102" fmla="*/ 423 w 951"/>
                <a:gd name="T103" fmla="*/ 158 h 1132"/>
                <a:gd name="T104" fmla="*/ 332 w 951"/>
                <a:gd name="T105" fmla="*/ 175 h 1132"/>
                <a:gd name="T106" fmla="*/ 261 w 951"/>
                <a:gd name="T107" fmla="*/ 218 h 1132"/>
                <a:gd name="T108" fmla="*/ 216 w 951"/>
                <a:gd name="T109" fmla="*/ 292 h 1132"/>
                <a:gd name="T110" fmla="*/ 39 w 951"/>
                <a:gd name="T111" fmla="*/ 362 h 1132"/>
                <a:gd name="T112" fmla="*/ 66 w 951"/>
                <a:gd name="T113" fmla="*/ 222 h 1132"/>
                <a:gd name="T114" fmla="*/ 129 w 951"/>
                <a:gd name="T115" fmla="*/ 120 h 1132"/>
                <a:gd name="T116" fmla="*/ 222 w 951"/>
                <a:gd name="T117" fmla="*/ 51 h 1132"/>
                <a:gd name="T118" fmla="*/ 338 w 951"/>
                <a:gd name="T119" fmla="*/ 12 h 1132"/>
                <a:gd name="T120" fmla="*/ 468 w 951"/>
                <a:gd name="T12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1" h="1132">
                  <a:moveTo>
                    <a:pt x="681" y="550"/>
                  </a:moveTo>
                  <a:lnTo>
                    <a:pt x="657" y="564"/>
                  </a:lnTo>
                  <a:lnTo>
                    <a:pt x="629" y="576"/>
                  </a:lnTo>
                  <a:lnTo>
                    <a:pt x="599" y="586"/>
                  </a:lnTo>
                  <a:lnTo>
                    <a:pt x="565" y="593"/>
                  </a:lnTo>
                  <a:lnTo>
                    <a:pt x="530" y="600"/>
                  </a:lnTo>
                  <a:lnTo>
                    <a:pt x="493" y="605"/>
                  </a:lnTo>
                  <a:lnTo>
                    <a:pt x="455" y="611"/>
                  </a:lnTo>
                  <a:lnTo>
                    <a:pt x="417" y="616"/>
                  </a:lnTo>
                  <a:lnTo>
                    <a:pt x="379" y="622"/>
                  </a:lnTo>
                  <a:lnTo>
                    <a:pt x="350" y="629"/>
                  </a:lnTo>
                  <a:lnTo>
                    <a:pt x="322" y="636"/>
                  </a:lnTo>
                  <a:lnTo>
                    <a:pt x="295" y="646"/>
                  </a:lnTo>
                  <a:lnTo>
                    <a:pt x="270" y="657"/>
                  </a:lnTo>
                  <a:lnTo>
                    <a:pt x="247" y="670"/>
                  </a:lnTo>
                  <a:lnTo>
                    <a:pt x="227" y="686"/>
                  </a:lnTo>
                  <a:lnTo>
                    <a:pt x="209" y="705"/>
                  </a:lnTo>
                  <a:lnTo>
                    <a:pt x="196" y="728"/>
                  </a:lnTo>
                  <a:lnTo>
                    <a:pt x="185" y="753"/>
                  </a:lnTo>
                  <a:lnTo>
                    <a:pt x="177" y="784"/>
                  </a:lnTo>
                  <a:lnTo>
                    <a:pt x="176" y="817"/>
                  </a:lnTo>
                  <a:lnTo>
                    <a:pt x="177" y="848"/>
                  </a:lnTo>
                  <a:lnTo>
                    <a:pt x="185" y="874"/>
                  </a:lnTo>
                  <a:lnTo>
                    <a:pt x="194" y="897"/>
                  </a:lnTo>
                  <a:lnTo>
                    <a:pt x="209" y="916"/>
                  </a:lnTo>
                  <a:lnTo>
                    <a:pt x="226" y="933"/>
                  </a:lnTo>
                  <a:lnTo>
                    <a:pt x="245" y="947"/>
                  </a:lnTo>
                  <a:lnTo>
                    <a:pt x="267" y="957"/>
                  </a:lnTo>
                  <a:lnTo>
                    <a:pt x="292" y="966"/>
                  </a:lnTo>
                  <a:lnTo>
                    <a:pt x="317" y="972"/>
                  </a:lnTo>
                  <a:lnTo>
                    <a:pt x="344" y="974"/>
                  </a:lnTo>
                  <a:lnTo>
                    <a:pt x="372" y="976"/>
                  </a:lnTo>
                  <a:lnTo>
                    <a:pt x="417" y="974"/>
                  </a:lnTo>
                  <a:lnTo>
                    <a:pt x="458" y="967"/>
                  </a:lnTo>
                  <a:lnTo>
                    <a:pt x="496" y="957"/>
                  </a:lnTo>
                  <a:lnTo>
                    <a:pt x="528" y="944"/>
                  </a:lnTo>
                  <a:lnTo>
                    <a:pt x="559" y="929"/>
                  </a:lnTo>
                  <a:lnTo>
                    <a:pt x="585" y="910"/>
                  </a:lnTo>
                  <a:lnTo>
                    <a:pt x="609" y="890"/>
                  </a:lnTo>
                  <a:lnTo>
                    <a:pt x="628" y="869"/>
                  </a:lnTo>
                  <a:lnTo>
                    <a:pt x="645" y="846"/>
                  </a:lnTo>
                  <a:lnTo>
                    <a:pt x="658" y="822"/>
                  </a:lnTo>
                  <a:lnTo>
                    <a:pt x="668" y="799"/>
                  </a:lnTo>
                  <a:lnTo>
                    <a:pt x="675" y="775"/>
                  </a:lnTo>
                  <a:lnTo>
                    <a:pt x="679" y="753"/>
                  </a:lnTo>
                  <a:lnTo>
                    <a:pt x="681" y="732"/>
                  </a:lnTo>
                  <a:lnTo>
                    <a:pt x="681" y="550"/>
                  </a:lnTo>
                  <a:close/>
                  <a:moveTo>
                    <a:pt x="468" y="0"/>
                  </a:moveTo>
                  <a:lnTo>
                    <a:pt x="502" y="2"/>
                  </a:lnTo>
                  <a:lnTo>
                    <a:pt x="536" y="3"/>
                  </a:lnTo>
                  <a:lnTo>
                    <a:pt x="570" y="6"/>
                  </a:lnTo>
                  <a:lnTo>
                    <a:pt x="604" y="11"/>
                  </a:lnTo>
                  <a:lnTo>
                    <a:pt x="636" y="18"/>
                  </a:lnTo>
                  <a:lnTo>
                    <a:pt x="668" y="28"/>
                  </a:lnTo>
                  <a:lnTo>
                    <a:pt x="697" y="40"/>
                  </a:lnTo>
                  <a:lnTo>
                    <a:pt x="725" y="55"/>
                  </a:lnTo>
                  <a:lnTo>
                    <a:pt x="752" y="72"/>
                  </a:lnTo>
                  <a:lnTo>
                    <a:pt x="775" y="93"/>
                  </a:lnTo>
                  <a:lnTo>
                    <a:pt x="796" y="117"/>
                  </a:lnTo>
                  <a:lnTo>
                    <a:pt x="814" y="145"/>
                  </a:lnTo>
                  <a:lnTo>
                    <a:pt x="828" y="177"/>
                  </a:lnTo>
                  <a:lnTo>
                    <a:pt x="838" y="213"/>
                  </a:lnTo>
                  <a:lnTo>
                    <a:pt x="845" y="253"/>
                  </a:lnTo>
                  <a:lnTo>
                    <a:pt x="848" y="298"/>
                  </a:lnTo>
                  <a:lnTo>
                    <a:pt x="848" y="855"/>
                  </a:lnTo>
                  <a:lnTo>
                    <a:pt x="848" y="884"/>
                  </a:lnTo>
                  <a:lnTo>
                    <a:pt x="848" y="909"/>
                  </a:lnTo>
                  <a:lnTo>
                    <a:pt x="850" y="930"/>
                  </a:lnTo>
                  <a:lnTo>
                    <a:pt x="854" y="947"/>
                  </a:lnTo>
                  <a:lnTo>
                    <a:pt x="860" y="960"/>
                  </a:lnTo>
                  <a:lnTo>
                    <a:pt x="870" y="968"/>
                  </a:lnTo>
                  <a:lnTo>
                    <a:pt x="883" y="974"/>
                  </a:lnTo>
                  <a:lnTo>
                    <a:pt x="900" y="976"/>
                  </a:lnTo>
                  <a:lnTo>
                    <a:pt x="915" y="976"/>
                  </a:lnTo>
                  <a:lnTo>
                    <a:pt x="932" y="972"/>
                  </a:lnTo>
                  <a:lnTo>
                    <a:pt x="951" y="966"/>
                  </a:lnTo>
                  <a:lnTo>
                    <a:pt x="951" y="1104"/>
                  </a:lnTo>
                  <a:lnTo>
                    <a:pt x="933" y="1114"/>
                  </a:lnTo>
                  <a:lnTo>
                    <a:pt x="911" y="1122"/>
                  </a:lnTo>
                  <a:lnTo>
                    <a:pt x="888" y="1128"/>
                  </a:lnTo>
                  <a:lnTo>
                    <a:pt x="861" y="1131"/>
                  </a:lnTo>
                  <a:lnTo>
                    <a:pt x="832" y="1132"/>
                  </a:lnTo>
                  <a:lnTo>
                    <a:pt x="804" y="1131"/>
                  </a:lnTo>
                  <a:lnTo>
                    <a:pt x="779" y="1125"/>
                  </a:lnTo>
                  <a:lnTo>
                    <a:pt x="757" y="1116"/>
                  </a:lnTo>
                  <a:lnTo>
                    <a:pt x="737" y="1101"/>
                  </a:lnTo>
                  <a:lnTo>
                    <a:pt x="721" y="1083"/>
                  </a:lnTo>
                  <a:lnTo>
                    <a:pt x="708" y="1061"/>
                  </a:lnTo>
                  <a:lnTo>
                    <a:pt x="698" y="1034"/>
                  </a:lnTo>
                  <a:lnTo>
                    <a:pt x="692" y="1002"/>
                  </a:lnTo>
                  <a:lnTo>
                    <a:pt x="691" y="966"/>
                  </a:lnTo>
                  <a:lnTo>
                    <a:pt x="655" y="1006"/>
                  </a:lnTo>
                  <a:lnTo>
                    <a:pt x="616" y="1041"/>
                  </a:lnTo>
                  <a:lnTo>
                    <a:pt x="575" y="1069"/>
                  </a:lnTo>
                  <a:lnTo>
                    <a:pt x="531" y="1093"/>
                  </a:lnTo>
                  <a:lnTo>
                    <a:pt x="485" y="1111"/>
                  </a:lnTo>
                  <a:lnTo>
                    <a:pt x="436" y="1123"/>
                  </a:lnTo>
                  <a:lnTo>
                    <a:pt x="386" y="1130"/>
                  </a:lnTo>
                  <a:lnTo>
                    <a:pt x="334" y="1132"/>
                  </a:lnTo>
                  <a:lnTo>
                    <a:pt x="295" y="1131"/>
                  </a:lnTo>
                  <a:lnTo>
                    <a:pt x="258" y="1128"/>
                  </a:lnTo>
                  <a:lnTo>
                    <a:pt x="222" y="1120"/>
                  </a:lnTo>
                  <a:lnTo>
                    <a:pt x="187" y="1111"/>
                  </a:lnTo>
                  <a:lnTo>
                    <a:pt x="155" y="1097"/>
                  </a:lnTo>
                  <a:lnTo>
                    <a:pt x="125" y="1082"/>
                  </a:lnTo>
                  <a:lnTo>
                    <a:pt x="98" y="1062"/>
                  </a:lnTo>
                  <a:lnTo>
                    <a:pt x="73" y="1040"/>
                  </a:lnTo>
                  <a:lnTo>
                    <a:pt x="52" y="1013"/>
                  </a:lnTo>
                  <a:lnTo>
                    <a:pt x="34" y="984"/>
                  </a:lnTo>
                  <a:lnTo>
                    <a:pt x="19" y="951"/>
                  </a:lnTo>
                  <a:lnTo>
                    <a:pt x="9" y="914"/>
                  </a:lnTo>
                  <a:lnTo>
                    <a:pt x="1" y="874"/>
                  </a:lnTo>
                  <a:lnTo>
                    <a:pt x="0" y="830"/>
                  </a:lnTo>
                  <a:lnTo>
                    <a:pt x="1" y="784"/>
                  </a:lnTo>
                  <a:lnTo>
                    <a:pt x="9" y="741"/>
                  </a:lnTo>
                  <a:lnTo>
                    <a:pt x="18" y="704"/>
                  </a:lnTo>
                  <a:lnTo>
                    <a:pt x="33" y="671"/>
                  </a:lnTo>
                  <a:lnTo>
                    <a:pt x="50" y="642"/>
                  </a:lnTo>
                  <a:lnTo>
                    <a:pt x="70" y="617"/>
                  </a:lnTo>
                  <a:lnTo>
                    <a:pt x="94" y="594"/>
                  </a:lnTo>
                  <a:lnTo>
                    <a:pt x="119" y="575"/>
                  </a:lnTo>
                  <a:lnTo>
                    <a:pt x="147" y="559"/>
                  </a:lnTo>
                  <a:lnTo>
                    <a:pt x="176" y="545"/>
                  </a:lnTo>
                  <a:lnTo>
                    <a:pt x="208" y="533"/>
                  </a:lnTo>
                  <a:lnTo>
                    <a:pt x="241" y="522"/>
                  </a:lnTo>
                  <a:lnTo>
                    <a:pt x="273" y="512"/>
                  </a:lnTo>
                  <a:lnTo>
                    <a:pt x="307" y="505"/>
                  </a:lnTo>
                  <a:lnTo>
                    <a:pt x="343" y="496"/>
                  </a:lnTo>
                  <a:lnTo>
                    <a:pt x="381" y="489"/>
                  </a:lnTo>
                  <a:lnTo>
                    <a:pt x="419" y="483"/>
                  </a:lnTo>
                  <a:lnTo>
                    <a:pt x="455" y="477"/>
                  </a:lnTo>
                  <a:lnTo>
                    <a:pt x="491" y="472"/>
                  </a:lnTo>
                  <a:lnTo>
                    <a:pt x="523" y="466"/>
                  </a:lnTo>
                  <a:lnTo>
                    <a:pt x="554" y="460"/>
                  </a:lnTo>
                  <a:lnTo>
                    <a:pt x="582" y="453"/>
                  </a:lnTo>
                  <a:lnTo>
                    <a:pt x="606" y="445"/>
                  </a:lnTo>
                  <a:lnTo>
                    <a:pt x="629" y="434"/>
                  </a:lnTo>
                  <a:lnTo>
                    <a:pt x="647" y="422"/>
                  </a:lnTo>
                  <a:lnTo>
                    <a:pt x="662" y="406"/>
                  </a:lnTo>
                  <a:lnTo>
                    <a:pt x="674" y="387"/>
                  </a:lnTo>
                  <a:lnTo>
                    <a:pt x="680" y="365"/>
                  </a:lnTo>
                  <a:lnTo>
                    <a:pt x="683" y="338"/>
                  </a:lnTo>
                  <a:lnTo>
                    <a:pt x="680" y="304"/>
                  </a:lnTo>
                  <a:lnTo>
                    <a:pt x="675" y="276"/>
                  </a:lnTo>
                  <a:lnTo>
                    <a:pt x="666" y="250"/>
                  </a:lnTo>
                  <a:lnTo>
                    <a:pt x="652" y="228"/>
                  </a:lnTo>
                  <a:lnTo>
                    <a:pt x="638" y="210"/>
                  </a:lnTo>
                  <a:lnTo>
                    <a:pt x="619" y="196"/>
                  </a:lnTo>
                  <a:lnTo>
                    <a:pt x="600" y="184"/>
                  </a:lnTo>
                  <a:lnTo>
                    <a:pt x="578" y="175"/>
                  </a:lnTo>
                  <a:lnTo>
                    <a:pt x="555" y="168"/>
                  </a:lnTo>
                  <a:lnTo>
                    <a:pt x="532" y="163"/>
                  </a:lnTo>
                  <a:lnTo>
                    <a:pt x="506" y="160"/>
                  </a:lnTo>
                  <a:lnTo>
                    <a:pt x="482" y="158"/>
                  </a:lnTo>
                  <a:lnTo>
                    <a:pt x="458" y="157"/>
                  </a:lnTo>
                  <a:lnTo>
                    <a:pt x="423" y="158"/>
                  </a:lnTo>
                  <a:lnTo>
                    <a:pt x="391" y="162"/>
                  </a:lnTo>
                  <a:lnTo>
                    <a:pt x="360" y="168"/>
                  </a:lnTo>
                  <a:lnTo>
                    <a:pt x="332" y="175"/>
                  </a:lnTo>
                  <a:lnTo>
                    <a:pt x="305" y="186"/>
                  </a:lnTo>
                  <a:lnTo>
                    <a:pt x="282" y="201"/>
                  </a:lnTo>
                  <a:lnTo>
                    <a:pt x="261" y="218"/>
                  </a:lnTo>
                  <a:lnTo>
                    <a:pt x="243" y="239"/>
                  </a:lnTo>
                  <a:lnTo>
                    <a:pt x="228" y="263"/>
                  </a:lnTo>
                  <a:lnTo>
                    <a:pt x="216" y="292"/>
                  </a:lnTo>
                  <a:lnTo>
                    <a:pt x="209" y="325"/>
                  </a:lnTo>
                  <a:lnTo>
                    <a:pt x="205" y="362"/>
                  </a:lnTo>
                  <a:lnTo>
                    <a:pt x="39" y="362"/>
                  </a:lnTo>
                  <a:lnTo>
                    <a:pt x="43" y="312"/>
                  </a:lnTo>
                  <a:lnTo>
                    <a:pt x="52" y="265"/>
                  </a:lnTo>
                  <a:lnTo>
                    <a:pt x="66" y="222"/>
                  </a:lnTo>
                  <a:lnTo>
                    <a:pt x="83" y="184"/>
                  </a:lnTo>
                  <a:lnTo>
                    <a:pt x="104" y="150"/>
                  </a:lnTo>
                  <a:lnTo>
                    <a:pt x="129" y="120"/>
                  </a:lnTo>
                  <a:lnTo>
                    <a:pt x="157" y="93"/>
                  </a:lnTo>
                  <a:lnTo>
                    <a:pt x="188" y="70"/>
                  </a:lnTo>
                  <a:lnTo>
                    <a:pt x="222" y="51"/>
                  </a:lnTo>
                  <a:lnTo>
                    <a:pt x="259" y="35"/>
                  </a:lnTo>
                  <a:lnTo>
                    <a:pt x="296" y="22"/>
                  </a:lnTo>
                  <a:lnTo>
                    <a:pt x="338" y="12"/>
                  </a:lnTo>
                  <a:lnTo>
                    <a:pt x="379" y="6"/>
                  </a:lnTo>
                  <a:lnTo>
                    <a:pt x="423" y="3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B029620-52DD-C540-9F66-FD8586A661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67588" y="4454526"/>
              <a:ext cx="341313" cy="449263"/>
            </a:xfrm>
            <a:custGeom>
              <a:avLst/>
              <a:gdLst>
                <a:gd name="T0" fmla="*/ 486 w 860"/>
                <a:gd name="T1" fmla="*/ 5 h 1132"/>
                <a:gd name="T2" fmla="*/ 604 w 860"/>
                <a:gd name="T3" fmla="*/ 31 h 1132"/>
                <a:gd name="T4" fmla="*/ 701 w 860"/>
                <a:gd name="T5" fmla="*/ 82 h 1132"/>
                <a:gd name="T6" fmla="*/ 771 w 860"/>
                <a:gd name="T7" fmla="*/ 167 h 1132"/>
                <a:gd name="T8" fmla="*/ 810 w 860"/>
                <a:gd name="T9" fmla="*/ 290 h 1132"/>
                <a:gd name="T10" fmla="*/ 644 w 860"/>
                <a:gd name="T11" fmla="*/ 307 h 1132"/>
                <a:gd name="T12" fmla="*/ 606 w 860"/>
                <a:gd name="T13" fmla="*/ 231 h 1132"/>
                <a:gd name="T14" fmla="*/ 545 w 860"/>
                <a:gd name="T15" fmla="*/ 184 h 1132"/>
                <a:gd name="T16" fmla="*/ 467 w 860"/>
                <a:gd name="T17" fmla="*/ 162 h 1132"/>
                <a:gd name="T18" fmla="*/ 386 w 860"/>
                <a:gd name="T19" fmla="*/ 158 h 1132"/>
                <a:gd name="T20" fmla="*/ 305 w 860"/>
                <a:gd name="T21" fmla="*/ 172 h 1132"/>
                <a:gd name="T22" fmla="*/ 238 w 860"/>
                <a:gd name="T23" fmla="*/ 207 h 1132"/>
                <a:gd name="T24" fmla="*/ 200 w 860"/>
                <a:gd name="T25" fmla="*/ 268 h 1132"/>
                <a:gd name="T26" fmla="*/ 208 w 860"/>
                <a:gd name="T27" fmla="*/ 344 h 1132"/>
                <a:gd name="T28" fmla="*/ 256 w 860"/>
                <a:gd name="T29" fmla="*/ 397 h 1132"/>
                <a:gd name="T30" fmla="*/ 334 w 860"/>
                <a:gd name="T31" fmla="*/ 434 h 1132"/>
                <a:gd name="T32" fmla="*/ 429 w 860"/>
                <a:gd name="T33" fmla="*/ 460 h 1132"/>
                <a:gd name="T34" fmla="*/ 528 w 860"/>
                <a:gd name="T35" fmla="*/ 484 h 1132"/>
                <a:gd name="T36" fmla="*/ 634 w 860"/>
                <a:gd name="T37" fmla="*/ 513 h 1132"/>
                <a:gd name="T38" fmla="*/ 729 w 860"/>
                <a:gd name="T39" fmla="*/ 556 h 1132"/>
                <a:gd name="T40" fmla="*/ 804 w 860"/>
                <a:gd name="T41" fmla="*/ 620 h 1132"/>
                <a:gd name="T42" fmla="*/ 850 w 860"/>
                <a:gd name="T43" fmla="*/ 711 h 1132"/>
                <a:gd name="T44" fmla="*/ 857 w 860"/>
                <a:gd name="T45" fmla="*/ 838 h 1132"/>
                <a:gd name="T46" fmla="*/ 821 w 860"/>
                <a:gd name="T47" fmla="*/ 954 h 1132"/>
                <a:gd name="T48" fmla="*/ 750 w 860"/>
                <a:gd name="T49" fmla="*/ 1037 h 1132"/>
                <a:gd name="T50" fmla="*/ 656 w 860"/>
                <a:gd name="T51" fmla="*/ 1093 h 1132"/>
                <a:gd name="T52" fmla="*/ 545 w 860"/>
                <a:gd name="T53" fmla="*/ 1124 h 1132"/>
                <a:gd name="T54" fmla="*/ 429 w 860"/>
                <a:gd name="T55" fmla="*/ 1132 h 1132"/>
                <a:gd name="T56" fmla="*/ 299 w 860"/>
                <a:gd name="T57" fmla="*/ 1120 h 1132"/>
                <a:gd name="T58" fmla="*/ 182 w 860"/>
                <a:gd name="T59" fmla="*/ 1081 h 1132"/>
                <a:gd name="T60" fmla="*/ 90 w 860"/>
                <a:gd name="T61" fmla="*/ 1012 h 1132"/>
                <a:gd name="T62" fmla="*/ 27 w 860"/>
                <a:gd name="T63" fmla="*/ 908 h 1132"/>
                <a:gd name="T64" fmla="*/ 0 w 860"/>
                <a:gd name="T65" fmla="*/ 767 h 1132"/>
                <a:gd name="T66" fmla="*/ 180 w 860"/>
                <a:gd name="T67" fmla="*/ 838 h 1132"/>
                <a:gd name="T68" fmla="*/ 229 w 860"/>
                <a:gd name="T69" fmla="*/ 913 h 1132"/>
                <a:gd name="T70" fmla="*/ 308 w 860"/>
                <a:gd name="T71" fmla="*/ 957 h 1132"/>
                <a:gd name="T72" fmla="*/ 404 w 860"/>
                <a:gd name="T73" fmla="*/ 974 h 1132"/>
                <a:gd name="T74" fmla="*/ 488 w 860"/>
                <a:gd name="T75" fmla="*/ 974 h 1132"/>
                <a:gd name="T76" fmla="*/ 565 w 860"/>
                <a:gd name="T77" fmla="*/ 960 h 1132"/>
                <a:gd name="T78" fmla="*/ 631 w 860"/>
                <a:gd name="T79" fmla="*/ 927 h 1132"/>
                <a:gd name="T80" fmla="*/ 674 w 860"/>
                <a:gd name="T81" fmla="*/ 871 h 1132"/>
                <a:gd name="T82" fmla="*/ 681 w 860"/>
                <a:gd name="T83" fmla="*/ 787 h 1132"/>
                <a:gd name="T84" fmla="*/ 647 w 860"/>
                <a:gd name="T85" fmla="*/ 722 h 1132"/>
                <a:gd name="T86" fmla="*/ 580 w 860"/>
                <a:gd name="T87" fmla="*/ 677 h 1132"/>
                <a:gd name="T88" fmla="*/ 491 w 860"/>
                <a:gd name="T89" fmla="*/ 647 h 1132"/>
                <a:gd name="T90" fmla="*/ 389 w 860"/>
                <a:gd name="T91" fmla="*/ 622 h 1132"/>
                <a:gd name="T92" fmla="*/ 283 w 860"/>
                <a:gd name="T93" fmla="*/ 595 h 1132"/>
                <a:gd name="T94" fmla="*/ 183 w 860"/>
                <a:gd name="T95" fmla="*/ 558 h 1132"/>
                <a:gd name="T96" fmla="*/ 99 w 860"/>
                <a:gd name="T97" fmla="*/ 504 h 1132"/>
                <a:gd name="T98" fmla="*/ 42 w 860"/>
                <a:gd name="T99" fmla="*/ 423 h 1132"/>
                <a:gd name="T100" fmla="*/ 22 w 860"/>
                <a:gd name="T101" fmla="*/ 308 h 1132"/>
                <a:gd name="T102" fmla="*/ 44 w 860"/>
                <a:gd name="T103" fmla="*/ 193 h 1132"/>
                <a:gd name="T104" fmla="*/ 104 w 860"/>
                <a:gd name="T105" fmla="*/ 107 h 1132"/>
                <a:gd name="T106" fmla="*/ 191 w 860"/>
                <a:gd name="T107" fmla="*/ 46 h 1132"/>
                <a:gd name="T108" fmla="*/ 293 w 860"/>
                <a:gd name="T109" fmla="*/ 12 h 1132"/>
                <a:gd name="T110" fmla="*/ 399 w 860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60" h="1132">
                  <a:moveTo>
                    <a:pt x="399" y="0"/>
                  </a:moveTo>
                  <a:lnTo>
                    <a:pt x="443" y="2"/>
                  </a:lnTo>
                  <a:lnTo>
                    <a:pt x="486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4" y="31"/>
                  </a:lnTo>
                  <a:lnTo>
                    <a:pt x="639" y="44"/>
                  </a:lnTo>
                  <a:lnTo>
                    <a:pt x="670" y="62"/>
                  </a:lnTo>
                  <a:lnTo>
                    <a:pt x="701" y="82"/>
                  </a:lnTo>
                  <a:lnTo>
                    <a:pt x="727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8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4" y="307"/>
                  </a:lnTo>
                  <a:lnTo>
                    <a:pt x="634" y="278"/>
                  </a:lnTo>
                  <a:lnTo>
                    <a:pt x="622" y="254"/>
                  </a:lnTo>
                  <a:lnTo>
                    <a:pt x="606" y="231"/>
                  </a:lnTo>
                  <a:lnTo>
                    <a:pt x="588" y="213"/>
                  </a:lnTo>
                  <a:lnTo>
                    <a:pt x="567" y="197"/>
                  </a:lnTo>
                  <a:lnTo>
                    <a:pt x="545" y="184"/>
                  </a:lnTo>
                  <a:lnTo>
                    <a:pt x="520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1" y="158"/>
                  </a:lnTo>
                  <a:lnTo>
                    <a:pt x="413" y="157"/>
                  </a:lnTo>
                  <a:lnTo>
                    <a:pt x="386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5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8" y="207"/>
                  </a:lnTo>
                  <a:lnTo>
                    <a:pt x="221" y="224"/>
                  </a:lnTo>
                  <a:lnTo>
                    <a:pt x="209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8" y="344"/>
                  </a:lnTo>
                  <a:lnTo>
                    <a:pt x="220" y="365"/>
                  </a:lnTo>
                  <a:lnTo>
                    <a:pt x="237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5" y="423"/>
                  </a:lnTo>
                  <a:lnTo>
                    <a:pt x="334" y="434"/>
                  </a:lnTo>
                  <a:lnTo>
                    <a:pt x="364" y="443"/>
                  </a:lnTo>
                  <a:lnTo>
                    <a:pt x="396" y="452"/>
                  </a:lnTo>
                  <a:lnTo>
                    <a:pt x="429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5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7" y="527"/>
                  </a:lnTo>
                  <a:lnTo>
                    <a:pt x="699" y="540"/>
                  </a:lnTo>
                  <a:lnTo>
                    <a:pt x="729" y="556"/>
                  </a:lnTo>
                  <a:lnTo>
                    <a:pt x="757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9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60" y="792"/>
                  </a:lnTo>
                  <a:lnTo>
                    <a:pt x="857" y="838"/>
                  </a:lnTo>
                  <a:lnTo>
                    <a:pt x="850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90" y="1077"/>
                  </a:lnTo>
                  <a:lnTo>
                    <a:pt x="656" y="1093"/>
                  </a:lnTo>
                  <a:lnTo>
                    <a:pt x="621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9" y="1132"/>
                  </a:lnTo>
                  <a:lnTo>
                    <a:pt x="384" y="1131"/>
                  </a:lnTo>
                  <a:lnTo>
                    <a:pt x="340" y="1128"/>
                  </a:lnTo>
                  <a:lnTo>
                    <a:pt x="299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9" y="1061"/>
                  </a:lnTo>
                  <a:lnTo>
                    <a:pt x="118" y="1038"/>
                  </a:lnTo>
                  <a:lnTo>
                    <a:pt x="90" y="1012"/>
                  </a:lnTo>
                  <a:lnTo>
                    <a:pt x="65" y="980"/>
                  </a:lnTo>
                  <a:lnTo>
                    <a:pt x="44" y="947"/>
                  </a:lnTo>
                  <a:lnTo>
                    <a:pt x="27" y="908"/>
                  </a:lnTo>
                  <a:lnTo>
                    <a:pt x="13" y="865"/>
                  </a:lnTo>
                  <a:lnTo>
                    <a:pt x="5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1" y="804"/>
                  </a:lnTo>
                  <a:lnTo>
                    <a:pt x="180" y="838"/>
                  </a:lnTo>
                  <a:lnTo>
                    <a:pt x="192" y="867"/>
                  </a:lnTo>
                  <a:lnTo>
                    <a:pt x="209" y="891"/>
                  </a:lnTo>
                  <a:lnTo>
                    <a:pt x="229" y="913"/>
                  </a:lnTo>
                  <a:lnTo>
                    <a:pt x="254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9" y="966"/>
                  </a:lnTo>
                  <a:lnTo>
                    <a:pt x="372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3" y="976"/>
                  </a:lnTo>
                  <a:lnTo>
                    <a:pt x="488" y="974"/>
                  </a:lnTo>
                  <a:lnTo>
                    <a:pt x="515" y="971"/>
                  </a:lnTo>
                  <a:lnTo>
                    <a:pt x="540" y="966"/>
                  </a:lnTo>
                  <a:lnTo>
                    <a:pt x="565" y="960"/>
                  </a:lnTo>
                  <a:lnTo>
                    <a:pt x="589" y="951"/>
                  </a:lnTo>
                  <a:lnTo>
                    <a:pt x="611" y="941"/>
                  </a:lnTo>
                  <a:lnTo>
                    <a:pt x="631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4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2" y="740"/>
                  </a:lnTo>
                  <a:lnTo>
                    <a:pt x="647" y="722"/>
                  </a:lnTo>
                  <a:lnTo>
                    <a:pt x="628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3" y="656"/>
                  </a:lnTo>
                  <a:lnTo>
                    <a:pt x="491" y="647"/>
                  </a:lnTo>
                  <a:lnTo>
                    <a:pt x="458" y="639"/>
                  </a:lnTo>
                  <a:lnTo>
                    <a:pt x="424" y="630"/>
                  </a:lnTo>
                  <a:lnTo>
                    <a:pt x="389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3" y="595"/>
                  </a:lnTo>
                  <a:lnTo>
                    <a:pt x="248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8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2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4" y="193"/>
                  </a:lnTo>
                  <a:lnTo>
                    <a:pt x="61" y="161"/>
                  </a:lnTo>
                  <a:lnTo>
                    <a:pt x="80" y="132"/>
                  </a:lnTo>
                  <a:lnTo>
                    <a:pt x="104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1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3" y="12"/>
                  </a:lnTo>
                  <a:lnTo>
                    <a:pt x="328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F2C8F16-8DA0-6A49-A6A6-F8C208B724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46801" y="4554538"/>
              <a:ext cx="434975" cy="479425"/>
            </a:xfrm>
            <a:custGeom>
              <a:avLst/>
              <a:gdLst>
                <a:gd name="T0" fmla="*/ 621 w 1095"/>
                <a:gd name="T1" fmla="*/ 1 h 1208"/>
                <a:gd name="T2" fmla="*/ 664 w 1095"/>
                <a:gd name="T3" fmla="*/ 18 h 1208"/>
                <a:gd name="T4" fmla="*/ 709 w 1095"/>
                <a:gd name="T5" fmla="*/ 67 h 1208"/>
                <a:gd name="T6" fmla="*/ 947 w 1095"/>
                <a:gd name="T7" fmla="*/ 353 h 1208"/>
                <a:gd name="T8" fmla="*/ 1027 w 1095"/>
                <a:gd name="T9" fmla="*/ 469 h 1208"/>
                <a:gd name="T10" fmla="*/ 1076 w 1095"/>
                <a:gd name="T11" fmla="*/ 580 h 1208"/>
                <a:gd name="T12" fmla="*/ 1095 w 1095"/>
                <a:gd name="T13" fmla="*/ 687 h 1208"/>
                <a:gd name="T14" fmla="*/ 1090 w 1095"/>
                <a:gd name="T15" fmla="*/ 786 h 1208"/>
                <a:gd name="T16" fmla="*/ 1064 w 1095"/>
                <a:gd name="T17" fmla="*/ 877 h 1208"/>
                <a:gd name="T18" fmla="*/ 1020 w 1095"/>
                <a:gd name="T19" fmla="*/ 959 h 1208"/>
                <a:gd name="T20" fmla="*/ 962 w 1095"/>
                <a:gd name="T21" fmla="*/ 1032 h 1208"/>
                <a:gd name="T22" fmla="*/ 892 w 1095"/>
                <a:gd name="T23" fmla="*/ 1093 h 1208"/>
                <a:gd name="T24" fmla="*/ 817 w 1095"/>
                <a:gd name="T25" fmla="*/ 1142 h 1208"/>
                <a:gd name="T26" fmla="*/ 738 w 1095"/>
                <a:gd name="T27" fmla="*/ 1177 h 1208"/>
                <a:gd name="T28" fmla="*/ 630 w 1095"/>
                <a:gd name="T29" fmla="*/ 1202 h 1208"/>
                <a:gd name="T30" fmla="*/ 498 w 1095"/>
                <a:gd name="T31" fmla="*/ 1207 h 1208"/>
                <a:gd name="T32" fmla="*/ 374 w 1095"/>
                <a:gd name="T33" fmla="*/ 1187 h 1208"/>
                <a:gd name="T34" fmla="*/ 261 w 1095"/>
                <a:gd name="T35" fmla="*/ 1144 h 1208"/>
                <a:gd name="T36" fmla="*/ 162 w 1095"/>
                <a:gd name="T37" fmla="*/ 1080 h 1208"/>
                <a:gd name="T38" fmla="*/ 82 w 1095"/>
                <a:gd name="T39" fmla="*/ 998 h 1208"/>
                <a:gd name="T40" fmla="*/ 22 w 1095"/>
                <a:gd name="T41" fmla="*/ 901 h 1208"/>
                <a:gd name="T42" fmla="*/ 25 w 1095"/>
                <a:gd name="T43" fmla="*/ 883 h 1208"/>
                <a:gd name="T44" fmla="*/ 90 w 1095"/>
                <a:gd name="T45" fmla="*/ 940 h 1208"/>
                <a:gd name="T46" fmla="*/ 170 w 1095"/>
                <a:gd name="T47" fmla="*/ 982 h 1208"/>
                <a:gd name="T48" fmla="*/ 258 w 1095"/>
                <a:gd name="T49" fmla="*/ 1009 h 1208"/>
                <a:gd name="T50" fmla="*/ 353 w 1095"/>
                <a:gd name="T51" fmla="*/ 1020 h 1208"/>
                <a:gd name="T52" fmla="*/ 447 w 1095"/>
                <a:gd name="T53" fmla="*/ 1015 h 1208"/>
                <a:gd name="T54" fmla="*/ 534 w 1095"/>
                <a:gd name="T55" fmla="*/ 994 h 1208"/>
                <a:gd name="T56" fmla="*/ 612 w 1095"/>
                <a:gd name="T57" fmla="*/ 958 h 1208"/>
                <a:gd name="T58" fmla="*/ 694 w 1095"/>
                <a:gd name="T59" fmla="*/ 894 h 1208"/>
                <a:gd name="T60" fmla="*/ 756 w 1095"/>
                <a:gd name="T61" fmla="*/ 821 h 1208"/>
                <a:gd name="T62" fmla="*/ 796 w 1095"/>
                <a:gd name="T63" fmla="*/ 738 h 1208"/>
                <a:gd name="T64" fmla="*/ 811 w 1095"/>
                <a:gd name="T65" fmla="*/ 652 h 1208"/>
                <a:gd name="T66" fmla="*/ 800 w 1095"/>
                <a:gd name="T67" fmla="*/ 563 h 1208"/>
                <a:gd name="T68" fmla="*/ 761 w 1095"/>
                <a:gd name="T69" fmla="*/ 478 h 1208"/>
                <a:gd name="T70" fmla="*/ 728 w 1095"/>
                <a:gd name="T71" fmla="*/ 433 h 1208"/>
                <a:gd name="T72" fmla="*/ 714 w 1095"/>
                <a:gd name="T73" fmla="*/ 415 h 1208"/>
                <a:gd name="T74" fmla="*/ 687 w 1095"/>
                <a:gd name="T75" fmla="*/ 382 h 1208"/>
                <a:gd name="T76" fmla="*/ 651 w 1095"/>
                <a:gd name="T77" fmla="*/ 340 h 1208"/>
                <a:gd name="T78" fmla="*/ 609 w 1095"/>
                <a:gd name="T79" fmla="*/ 291 h 1208"/>
                <a:gd name="T80" fmla="*/ 567 w 1095"/>
                <a:gd name="T81" fmla="*/ 239 h 1208"/>
                <a:gd name="T82" fmla="*/ 524 w 1095"/>
                <a:gd name="T83" fmla="*/ 188 h 1208"/>
                <a:gd name="T84" fmla="*/ 521 w 1095"/>
                <a:gd name="T85" fmla="*/ 184 h 1208"/>
                <a:gd name="T86" fmla="*/ 515 w 1095"/>
                <a:gd name="T87" fmla="*/ 177 h 1208"/>
                <a:gd name="T88" fmla="*/ 512 w 1095"/>
                <a:gd name="T89" fmla="*/ 175 h 1208"/>
                <a:gd name="T90" fmla="*/ 492 w 1095"/>
                <a:gd name="T91" fmla="*/ 131 h 1208"/>
                <a:gd name="T92" fmla="*/ 494 w 1095"/>
                <a:gd name="T93" fmla="*/ 87 h 1208"/>
                <a:gd name="T94" fmla="*/ 517 w 1095"/>
                <a:gd name="T95" fmla="*/ 44 h 1208"/>
                <a:gd name="T96" fmla="*/ 555 w 1095"/>
                <a:gd name="T97" fmla="*/ 13 h 1208"/>
                <a:gd name="T98" fmla="*/ 600 w 1095"/>
                <a:gd name="T9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5" h="1208">
                  <a:moveTo>
                    <a:pt x="600" y="0"/>
                  </a:moveTo>
                  <a:lnTo>
                    <a:pt x="621" y="1"/>
                  </a:lnTo>
                  <a:lnTo>
                    <a:pt x="643" y="7"/>
                  </a:lnTo>
                  <a:lnTo>
                    <a:pt x="664" y="18"/>
                  </a:lnTo>
                  <a:lnTo>
                    <a:pt x="682" y="35"/>
                  </a:lnTo>
                  <a:lnTo>
                    <a:pt x="709" y="67"/>
                  </a:lnTo>
                  <a:lnTo>
                    <a:pt x="694" y="50"/>
                  </a:lnTo>
                  <a:lnTo>
                    <a:pt x="947" y="353"/>
                  </a:lnTo>
                  <a:lnTo>
                    <a:pt x="991" y="411"/>
                  </a:lnTo>
                  <a:lnTo>
                    <a:pt x="1027" y="469"/>
                  </a:lnTo>
                  <a:lnTo>
                    <a:pt x="1055" y="525"/>
                  </a:lnTo>
                  <a:lnTo>
                    <a:pt x="1076" y="580"/>
                  </a:lnTo>
                  <a:lnTo>
                    <a:pt x="1088" y="633"/>
                  </a:lnTo>
                  <a:lnTo>
                    <a:pt x="1095" y="687"/>
                  </a:lnTo>
                  <a:lnTo>
                    <a:pt x="1095" y="737"/>
                  </a:lnTo>
                  <a:lnTo>
                    <a:pt x="1090" y="786"/>
                  </a:lnTo>
                  <a:lnTo>
                    <a:pt x="1079" y="833"/>
                  </a:lnTo>
                  <a:lnTo>
                    <a:pt x="1064" y="877"/>
                  </a:lnTo>
                  <a:lnTo>
                    <a:pt x="1044" y="920"/>
                  </a:lnTo>
                  <a:lnTo>
                    <a:pt x="1020" y="959"/>
                  </a:lnTo>
                  <a:lnTo>
                    <a:pt x="992" y="998"/>
                  </a:lnTo>
                  <a:lnTo>
                    <a:pt x="962" y="1032"/>
                  </a:lnTo>
                  <a:lnTo>
                    <a:pt x="929" y="1064"/>
                  </a:lnTo>
                  <a:lnTo>
                    <a:pt x="892" y="1093"/>
                  </a:lnTo>
                  <a:lnTo>
                    <a:pt x="856" y="1119"/>
                  </a:lnTo>
                  <a:lnTo>
                    <a:pt x="817" y="1142"/>
                  </a:lnTo>
                  <a:lnTo>
                    <a:pt x="778" y="1161"/>
                  </a:lnTo>
                  <a:lnTo>
                    <a:pt x="738" y="1177"/>
                  </a:lnTo>
                  <a:lnTo>
                    <a:pt x="698" y="1189"/>
                  </a:lnTo>
                  <a:lnTo>
                    <a:pt x="630" y="1202"/>
                  </a:lnTo>
                  <a:lnTo>
                    <a:pt x="563" y="1208"/>
                  </a:lnTo>
                  <a:lnTo>
                    <a:pt x="498" y="1207"/>
                  </a:lnTo>
                  <a:lnTo>
                    <a:pt x="434" y="1201"/>
                  </a:lnTo>
                  <a:lnTo>
                    <a:pt x="374" y="1187"/>
                  </a:lnTo>
                  <a:lnTo>
                    <a:pt x="315" y="1168"/>
                  </a:lnTo>
                  <a:lnTo>
                    <a:pt x="261" y="1144"/>
                  </a:lnTo>
                  <a:lnTo>
                    <a:pt x="210" y="1114"/>
                  </a:lnTo>
                  <a:lnTo>
                    <a:pt x="162" y="1080"/>
                  </a:lnTo>
                  <a:lnTo>
                    <a:pt x="120" y="1040"/>
                  </a:lnTo>
                  <a:lnTo>
                    <a:pt x="82" y="998"/>
                  </a:lnTo>
                  <a:lnTo>
                    <a:pt x="49" y="951"/>
                  </a:lnTo>
                  <a:lnTo>
                    <a:pt x="22" y="901"/>
                  </a:lnTo>
                  <a:lnTo>
                    <a:pt x="0" y="848"/>
                  </a:lnTo>
                  <a:lnTo>
                    <a:pt x="25" y="883"/>
                  </a:lnTo>
                  <a:lnTo>
                    <a:pt x="56" y="913"/>
                  </a:lnTo>
                  <a:lnTo>
                    <a:pt x="90" y="940"/>
                  </a:lnTo>
                  <a:lnTo>
                    <a:pt x="128" y="963"/>
                  </a:lnTo>
                  <a:lnTo>
                    <a:pt x="170" y="982"/>
                  </a:lnTo>
                  <a:lnTo>
                    <a:pt x="213" y="997"/>
                  </a:lnTo>
                  <a:lnTo>
                    <a:pt x="258" y="1009"/>
                  </a:lnTo>
                  <a:lnTo>
                    <a:pt x="306" y="1016"/>
                  </a:lnTo>
                  <a:lnTo>
                    <a:pt x="353" y="1020"/>
                  </a:lnTo>
                  <a:lnTo>
                    <a:pt x="399" y="1019"/>
                  </a:lnTo>
                  <a:lnTo>
                    <a:pt x="447" y="1015"/>
                  </a:lnTo>
                  <a:lnTo>
                    <a:pt x="492" y="1006"/>
                  </a:lnTo>
                  <a:lnTo>
                    <a:pt x="534" y="994"/>
                  </a:lnTo>
                  <a:lnTo>
                    <a:pt x="575" y="979"/>
                  </a:lnTo>
                  <a:lnTo>
                    <a:pt x="612" y="958"/>
                  </a:lnTo>
                  <a:lnTo>
                    <a:pt x="655" y="928"/>
                  </a:lnTo>
                  <a:lnTo>
                    <a:pt x="694" y="894"/>
                  </a:lnTo>
                  <a:lnTo>
                    <a:pt x="728" y="858"/>
                  </a:lnTo>
                  <a:lnTo>
                    <a:pt x="756" y="821"/>
                  </a:lnTo>
                  <a:lnTo>
                    <a:pt x="779" y="780"/>
                  </a:lnTo>
                  <a:lnTo>
                    <a:pt x="796" y="738"/>
                  </a:lnTo>
                  <a:lnTo>
                    <a:pt x="806" y="695"/>
                  </a:lnTo>
                  <a:lnTo>
                    <a:pt x="811" y="652"/>
                  </a:lnTo>
                  <a:lnTo>
                    <a:pt x="809" y="608"/>
                  </a:lnTo>
                  <a:lnTo>
                    <a:pt x="800" y="563"/>
                  </a:lnTo>
                  <a:lnTo>
                    <a:pt x="784" y="520"/>
                  </a:lnTo>
                  <a:lnTo>
                    <a:pt x="761" y="478"/>
                  </a:lnTo>
                  <a:lnTo>
                    <a:pt x="731" y="436"/>
                  </a:lnTo>
                  <a:lnTo>
                    <a:pt x="728" y="433"/>
                  </a:lnTo>
                  <a:lnTo>
                    <a:pt x="724" y="426"/>
                  </a:lnTo>
                  <a:lnTo>
                    <a:pt x="714" y="415"/>
                  </a:lnTo>
                  <a:lnTo>
                    <a:pt x="702" y="401"/>
                  </a:lnTo>
                  <a:lnTo>
                    <a:pt x="687" y="382"/>
                  </a:lnTo>
                  <a:lnTo>
                    <a:pt x="670" y="363"/>
                  </a:lnTo>
                  <a:lnTo>
                    <a:pt x="651" y="340"/>
                  </a:lnTo>
                  <a:lnTo>
                    <a:pt x="631" y="316"/>
                  </a:lnTo>
                  <a:lnTo>
                    <a:pt x="609" y="291"/>
                  </a:lnTo>
                  <a:lnTo>
                    <a:pt x="589" y="265"/>
                  </a:lnTo>
                  <a:lnTo>
                    <a:pt x="567" y="239"/>
                  </a:lnTo>
                  <a:lnTo>
                    <a:pt x="545" y="213"/>
                  </a:lnTo>
                  <a:lnTo>
                    <a:pt x="524" y="188"/>
                  </a:lnTo>
                  <a:lnTo>
                    <a:pt x="526" y="189"/>
                  </a:lnTo>
                  <a:lnTo>
                    <a:pt x="521" y="184"/>
                  </a:lnTo>
                  <a:lnTo>
                    <a:pt x="517" y="180"/>
                  </a:lnTo>
                  <a:lnTo>
                    <a:pt x="515" y="177"/>
                  </a:lnTo>
                  <a:lnTo>
                    <a:pt x="513" y="175"/>
                  </a:lnTo>
                  <a:lnTo>
                    <a:pt x="512" y="175"/>
                  </a:lnTo>
                  <a:lnTo>
                    <a:pt x="499" y="154"/>
                  </a:lnTo>
                  <a:lnTo>
                    <a:pt x="492" y="131"/>
                  </a:lnTo>
                  <a:lnTo>
                    <a:pt x="490" y="110"/>
                  </a:lnTo>
                  <a:lnTo>
                    <a:pt x="494" y="87"/>
                  </a:lnTo>
                  <a:lnTo>
                    <a:pt x="502" y="65"/>
                  </a:lnTo>
                  <a:lnTo>
                    <a:pt x="517" y="44"/>
                  </a:lnTo>
                  <a:lnTo>
                    <a:pt x="534" y="28"/>
                  </a:lnTo>
                  <a:lnTo>
                    <a:pt x="555" y="13"/>
                  </a:lnTo>
                  <a:lnTo>
                    <a:pt x="577" y="5"/>
                  </a:lnTo>
                  <a:lnTo>
                    <a:pt x="6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F51FBB3-DAAD-0546-AF4C-840293C90D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45213" y="4384676"/>
              <a:ext cx="434975" cy="476250"/>
            </a:xfrm>
            <a:custGeom>
              <a:avLst/>
              <a:gdLst>
                <a:gd name="T0" fmla="*/ 599 w 1096"/>
                <a:gd name="T1" fmla="*/ 0 h 1202"/>
                <a:gd name="T2" fmla="*/ 723 w 1096"/>
                <a:gd name="T3" fmla="*/ 21 h 1202"/>
                <a:gd name="T4" fmla="*/ 834 w 1096"/>
                <a:gd name="T5" fmla="*/ 64 h 1202"/>
                <a:gd name="T6" fmla="*/ 933 w 1096"/>
                <a:gd name="T7" fmla="*/ 128 h 1202"/>
                <a:gd name="T8" fmla="*/ 1014 w 1096"/>
                <a:gd name="T9" fmla="*/ 210 h 1202"/>
                <a:gd name="T10" fmla="*/ 1075 w 1096"/>
                <a:gd name="T11" fmla="*/ 307 h 1202"/>
                <a:gd name="T12" fmla="*/ 1071 w 1096"/>
                <a:gd name="T13" fmla="*/ 325 h 1202"/>
                <a:gd name="T14" fmla="*/ 1007 w 1096"/>
                <a:gd name="T15" fmla="*/ 268 h 1202"/>
                <a:gd name="T16" fmla="*/ 927 w 1096"/>
                <a:gd name="T17" fmla="*/ 226 h 1202"/>
                <a:gd name="T18" fmla="*/ 838 w 1096"/>
                <a:gd name="T19" fmla="*/ 199 h 1202"/>
                <a:gd name="T20" fmla="*/ 743 w 1096"/>
                <a:gd name="T21" fmla="*/ 188 h 1202"/>
                <a:gd name="T22" fmla="*/ 650 w 1096"/>
                <a:gd name="T23" fmla="*/ 193 h 1202"/>
                <a:gd name="T24" fmla="*/ 561 w 1096"/>
                <a:gd name="T25" fmla="*/ 214 h 1202"/>
                <a:gd name="T26" fmla="*/ 483 w 1096"/>
                <a:gd name="T27" fmla="*/ 249 h 1202"/>
                <a:gd name="T28" fmla="*/ 401 w 1096"/>
                <a:gd name="T29" fmla="*/ 313 h 1202"/>
                <a:gd name="T30" fmla="*/ 339 w 1096"/>
                <a:gd name="T31" fmla="*/ 388 h 1202"/>
                <a:gd name="T32" fmla="*/ 300 w 1096"/>
                <a:gd name="T33" fmla="*/ 470 h 1202"/>
                <a:gd name="T34" fmla="*/ 285 w 1096"/>
                <a:gd name="T35" fmla="*/ 555 h 1202"/>
                <a:gd name="T36" fmla="*/ 296 w 1096"/>
                <a:gd name="T37" fmla="*/ 643 h 1202"/>
                <a:gd name="T38" fmla="*/ 335 w 1096"/>
                <a:gd name="T39" fmla="*/ 730 h 1202"/>
                <a:gd name="T40" fmla="*/ 367 w 1096"/>
                <a:gd name="T41" fmla="*/ 775 h 1202"/>
                <a:gd name="T42" fmla="*/ 383 w 1096"/>
                <a:gd name="T43" fmla="*/ 793 h 1202"/>
                <a:gd name="T44" fmla="*/ 411 w 1096"/>
                <a:gd name="T45" fmla="*/ 827 h 1202"/>
                <a:gd name="T46" fmla="*/ 447 w 1096"/>
                <a:gd name="T47" fmla="*/ 870 h 1202"/>
                <a:gd name="T48" fmla="*/ 489 w 1096"/>
                <a:gd name="T49" fmla="*/ 921 h 1202"/>
                <a:gd name="T50" fmla="*/ 534 w 1096"/>
                <a:gd name="T51" fmla="*/ 974 h 1202"/>
                <a:gd name="T52" fmla="*/ 523 w 1096"/>
                <a:gd name="T53" fmla="*/ 962 h 1202"/>
                <a:gd name="T54" fmla="*/ 551 w 1096"/>
                <a:gd name="T55" fmla="*/ 996 h 1202"/>
                <a:gd name="T56" fmla="*/ 571 w 1096"/>
                <a:gd name="T57" fmla="*/ 1020 h 1202"/>
                <a:gd name="T58" fmla="*/ 578 w 1096"/>
                <a:gd name="T59" fmla="*/ 1028 h 1202"/>
                <a:gd name="T60" fmla="*/ 599 w 1096"/>
                <a:gd name="T61" fmla="*/ 1071 h 1202"/>
                <a:gd name="T62" fmla="*/ 596 w 1096"/>
                <a:gd name="T63" fmla="*/ 1115 h 1202"/>
                <a:gd name="T64" fmla="*/ 574 w 1096"/>
                <a:gd name="T65" fmla="*/ 1158 h 1202"/>
                <a:gd name="T66" fmla="*/ 536 w 1096"/>
                <a:gd name="T67" fmla="*/ 1189 h 1202"/>
                <a:gd name="T68" fmla="*/ 491 w 1096"/>
                <a:gd name="T69" fmla="*/ 1202 h 1202"/>
                <a:gd name="T70" fmla="*/ 447 w 1096"/>
                <a:gd name="T71" fmla="*/ 1196 h 1202"/>
                <a:gd name="T72" fmla="*/ 409 w 1096"/>
                <a:gd name="T73" fmla="*/ 1168 h 1202"/>
                <a:gd name="T74" fmla="*/ 390 w 1096"/>
                <a:gd name="T75" fmla="*/ 1143 h 1202"/>
                <a:gd name="T76" fmla="*/ 104 w 1096"/>
                <a:gd name="T77" fmla="*/ 796 h 1202"/>
                <a:gd name="T78" fmla="*/ 41 w 1096"/>
                <a:gd name="T79" fmla="*/ 682 h 1202"/>
                <a:gd name="T80" fmla="*/ 7 w 1096"/>
                <a:gd name="T81" fmla="*/ 573 h 1202"/>
                <a:gd name="T82" fmla="*/ 0 w 1096"/>
                <a:gd name="T83" fmla="*/ 471 h 1202"/>
                <a:gd name="T84" fmla="*/ 17 w 1096"/>
                <a:gd name="T85" fmla="*/ 375 h 1202"/>
                <a:gd name="T86" fmla="*/ 52 w 1096"/>
                <a:gd name="T87" fmla="*/ 287 h 1202"/>
                <a:gd name="T88" fmla="*/ 103 w 1096"/>
                <a:gd name="T89" fmla="*/ 210 h 1202"/>
                <a:gd name="T90" fmla="*/ 168 w 1096"/>
                <a:gd name="T91" fmla="*/ 144 h 1202"/>
                <a:gd name="T92" fmla="*/ 240 w 1096"/>
                <a:gd name="T93" fmla="*/ 88 h 1202"/>
                <a:gd name="T94" fmla="*/ 318 w 1096"/>
                <a:gd name="T95" fmla="*/ 47 h 1202"/>
                <a:gd name="T96" fmla="*/ 398 w 1096"/>
                <a:gd name="T97" fmla="*/ 19 h 1202"/>
                <a:gd name="T98" fmla="*/ 533 w 1096"/>
                <a:gd name="T99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6" h="1202">
                  <a:moveTo>
                    <a:pt x="533" y="0"/>
                  </a:moveTo>
                  <a:lnTo>
                    <a:pt x="599" y="0"/>
                  </a:lnTo>
                  <a:lnTo>
                    <a:pt x="662" y="7"/>
                  </a:lnTo>
                  <a:lnTo>
                    <a:pt x="723" y="21"/>
                  </a:lnTo>
                  <a:lnTo>
                    <a:pt x="780" y="40"/>
                  </a:lnTo>
                  <a:lnTo>
                    <a:pt x="834" y="64"/>
                  </a:lnTo>
                  <a:lnTo>
                    <a:pt x="887" y="94"/>
                  </a:lnTo>
                  <a:lnTo>
                    <a:pt x="933" y="128"/>
                  </a:lnTo>
                  <a:lnTo>
                    <a:pt x="976" y="167"/>
                  </a:lnTo>
                  <a:lnTo>
                    <a:pt x="1014" y="210"/>
                  </a:lnTo>
                  <a:lnTo>
                    <a:pt x="1047" y="256"/>
                  </a:lnTo>
                  <a:lnTo>
                    <a:pt x="1075" y="307"/>
                  </a:lnTo>
                  <a:lnTo>
                    <a:pt x="1096" y="360"/>
                  </a:lnTo>
                  <a:lnTo>
                    <a:pt x="1071" y="325"/>
                  </a:lnTo>
                  <a:lnTo>
                    <a:pt x="1041" y="295"/>
                  </a:lnTo>
                  <a:lnTo>
                    <a:pt x="1007" y="268"/>
                  </a:lnTo>
                  <a:lnTo>
                    <a:pt x="968" y="245"/>
                  </a:lnTo>
                  <a:lnTo>
                    <a:pt x="927" y="226"/>
                  </a:lnTo>
                  <a:lnTo>
                    <a:pt x="883" y="210"/>
                  </a:lnTo>
                  <a:lnTo>
                    <a:pt x="838" y="199"/>
                  </a:lnTo>
                  <a:lnTo>
                    <a:pt x="791" y="192"/>
                  </a:lnTo>
                  <a:lnTo>
                    <a:pt x="743" y="188"/>
                  </a:lnTo>
                  <a:lnTo>
                    <a:pt x="696" y="188"/>
                  </a:lnTo>
                  <a:lnTo>
                    <a:pt x="650" y="193"/>
                  </a:lnTo>
                  <a:lnTo>
                    <a:pt x="605" y="202"/>
                  </a:lnTo>
                  <a:lnTo>
                    <a:pt x="561" y="214"/>
                  </a:lnTo>
                  <a:lnTo>
                    <a:pt x="521" y="229"/>
                  </a:lnTo>
                  <a:lnTo>
                    <a:pt x="483" y="249"/>
                  </a:lnTo>
                  <a:lnTo>
                    <a:pt x="440" y="280"/>
                  </a:lnTo>
                  <a:lnTo>
                    <a:pt x="401" y="313"/>
                  </a:lnTo>
                  <a:lnTo>
                    <a:pt x="368" y="349"/>
                  </a:lnTo>
                  <a:lnTo>
                    <a:pt x="339" y="388"/>
                  </a:lnTo>
                  <a:lnTo>
                    <a:pt x="317" y="427"/>
                  </a:lnTo>
                  <a:lnTo>
                    <a:pt x="300" y="470"/>
                  </a:lnTo>
                  <a:lnTo>
                    <a:pt x="289" y="512"/>
                  </a:lnTo>
                  <a:lnTo>
                    <a:pt x="285" y="555"/>
                  </a:lnTo>
                  <a:lnTo>
                    <a:pt x="287" y="600"/>
                  </a:lnTo>
                  <a:lnTo>
                    <a:pt x="296" y="643"/>
                  </a:lnTo>
                  <a:lnTo>
                    <a:pt x="312" y="687"/>
                  </a:lnTo>
                  <a:lnTo>
                    <a:pt x="335" y="730"/>
                  </a:lnTo>
                  <a:lnTo>
                    <a:pt x="366" y="773"/>
                  </a:lnTo>
                  <a:lnTo>
                    <a:pt x="367" y="775"/>
                  </a:lnTo>
                  <a:lnTo>
                    <a:pt x="373" y="782"/>
                  </a:lnTo>
                  <a:lnTo>
                    <a:pt x="383" y="793"/>
                  </a:lnTo>
                  <a:lnTo>
                    <a:pt x="396" y="809"/>
                  </a:lnTo>
                  <a:lnTo>
                    <a:pt x="411" y="827"/>
                  </a:lnTo>
                  <a:lnTo>
                    <a:pt x="429" y="847"/>
                  </a:lnTo>
                  <a:lnTo>
                    <a:pt x="447" y="870"/>
                  </a:lnTo>
                  <a:lnTo>
                    <a:pt x="468" y="896"/>
                  </a:lnTo>
                  <a:lnTo>
                    <a:pt x="489" y="921"/>
                  </a:lnTo>
                  <a:lnTo>
                    <a:pt x="511" y="948"/>
                  </a:lnTo>
                  <a:lnTo>
                    <a:pt x="534" y="974"/>
                  </a:lnTo>
                  <a:lnTo>
                    <a:pt x="556" y="999"/>
                  </a:lnTo>
                  <a:lnTo>
                    <a:pt x="523" y="962"/>
                  </a:lnTo>
                  <a:lnTo>
                    <a:pt x="538" y="980"/>
                  </a:lnTo>
                  <a:lnTo>
                    <a:pt x="551" y="996"/>
                  </a:lnTo>
                  <a:lnTo>
                    <a:pt x="562" y="1009"/>
                  </a:lnTo>
                  <a:lnTo>
                    <a:pt x="571" y="1020"/>
                  </a:lnTo>
                  <a:lnTo>
                    <a:pt x="577" y="1026"/>
                  </a:lnTo>
                  <a:lnTo>
                    <a:pt x="578" y="1028"/>
                  </a:lnTo>
                  <a:lnTo>
                    <a:pt x="591" y="1049"/>
                  </a:lnTo>
                  <a:lnTo>
                    <a:pt x="599" y="1071"/>
                  </a:lnTo>
                  <a:lnTo>
                    <a:pt x="600" y="1094"/>
                  </a:lnTo>
                  <a:lnTo>
                    <a:pt x="596" y="1115"/>
                  </a:lnTo>
                  <a:lnTo>
                    <a:pt x="588" y="1137"/>
                  </a:lnTo>
                  <a:lnTo>
                    <a:pt x="574" y="1158"/>
                  </a:lnTo>
                  <a:lnTo>
                    <a:pt x="556" y="1176"/>
                  </a:lnTo>
                  <a:lnTo>
                    <a:pt x="536" y="1189"/>
                  </a:lnTo>
                  <a:lnTo>
                    <a:pt x="514" y="1199"/>
                  </a:lnTo>
                  <a:lnTo>
                    <a:pt x="491" y="1202"/>
                  </a:lnTo>
                  <a:lnTo>
                    <a:pt x="469" y="1202"/>
                  </a:lnTo>
                  <a:lnTo>
                    <a:pt x="447" y="1196"/>
                  </a:lnTo>
                  <a:lnTo>
                    <a:pt x="428" y="1184"/>
                  </a:lnTo>
                  <a:lnTo>
                    <a:pt x="409" y="1168"/>
                  </a:lnTo>
                  <a:lnTo>
                    <a:pt x="352" y="1098"/>
                  </a:lnTo>
                  <a:lnTo>
                    <a:pt x="390" y="1143"/>
                  </a:lnTo>
                  <a:lnTo>
                    <a:pt x="149" y="855"/>
                  </a:lnTo>
                  <a:lnTo>
                    <a:pt x="104" y="796"/>
                  </a:lnTo>
                  <a:lnTo>
                    <a:pt x="69" y="739"/>
                  </a:lnTo>
                  <a:lnTo>
                    <a:pt x="41" y="682"/>
                  </a:lnTo>
                  <a:lnTo>
                    <a:pt x="21" y="628"/>
                  </a:lnTo>
                  <a:lnTo>
                    <a:pt x="7" y="573"/>
                  </a:lnTo>
                  <a:lnTo>
                    <a:pt x="1" y="522"/>
                  </a:lnTo>
                  <a:lnTo>
                    <a:pt x="0" y="471"/>
                  </a:lnTo>
                  <a:lnTo>
                    <a:pt x="6" y="421"/>
                  </a:lnTo>
                  <a:lnTo>
                    <a:pt x="17" y="375"/>
                  </a:lnTo>
                  <a:lnTo>
                    <a:pt x="33" y="331"/>
                  </a:lnTo>
                  <a:lnTo>
                    <a:pt x="52" y="287"/>
                  </a:lnTo>
                  <a:lnTo>
                    <a:pt x="77" y="248"/>
                  </a:lnTo>
                  <a:lnTo>
                    <a:pt x="103" y="210"/>
                  </a:lnTo>
                  <a:lnTo>
                    <a:pt x="135" y="175"/>
                  </a:lnTo>
                  <a:lnTo>
                    <a:pt x="168" y="144"/>
                  </a:lnTo>
                  <a:lnTo>
                    <a:pt x="203" y="115"/>
                  </a:lnTo>
                  <a:lnTo>
                    <a:pt x="240" y="88"/>
                  </a:lnTo>
                  <a:lnTo>
                    <a:pt x="279" y="65"/>
                  </a:lnTo>
                  <a:lnTo>
                    <a:pt x="318" y="47"/>
                  </a:lnTo>
                  <a:lnTo>
                    <a:pt x="358" y="31"/>
                  </a:lnTo>
                  <a:lnTo>
                    <a:pt x="398" y="19"/>
                  </a:lnTo>
                  <a:lnTo>
                    <a:pt x="466" y="6"/>
                  </a:lnTo>
                  <a:lnTo>
                    <a:pt x="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644BB-791F-6241-8C89-AFA3C1325C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75563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70 w 130"/>
                <a:gd name="T3" fmla="*/ 60 h 128"/>
                <a:gd name="T4" fmla="*/ 77 w 130"/>
                <a:gd name="T5" fmla="*/ 59 h 128"/>
                <a:gd name="T6" fmla="*/ 82 w 130"/>
                <a:gd name="T7" fmla="*/ 55 h 128"/>
                <a:gd name="T8" fmla="*/ 83 w 130"/>
                <a:gd name="T9" fmla="*/ 48 h 128"/>
                <a:gd name="T10" fmla="*/ 82 w 130"/>
                <a:gd name="T11" fmla="*/ 42 h 128"/>
                <a:gd name="T12" fmla="*/ 77 w 130"/>
                <a:gd name="T13" fmla="*/ 38 h 128"/>
                <a:gd name="T14" fmla="*/ 71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9 w 130"/>
                <a:gd name="T21" fmla="*/ 32 h 128"/>
                <a:gd name="T22" fmla="*/ 95 w 130"/>
                <a:gd name="T23" fmla="*/ 48 h 128"/>
                <a:gd name="T24" fmla="*/ 90 w 130"/>
                <a:gd name="T25" fmla="*/ 63 h 128"/>
                <a:gd name="T26" fmla="*/ 76 w 130"/>
                <a:gd name="T27" fmla="*/ 69 h 128"/>
                <a:gd name="T28" fmla="*/ 84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6 w 130"/>
                <a:gd name="T35" fmla="*/ 11 h 128"/>
                <a:gd name="T36" fmla="*/ 34 w 130"/>
                <a:gd name="T37" fmla="*/ 20 h 128"/>
                <a:gd name="T38" fmla="*/ 16 w 130"/>
                <a:gd name="T39" fmla="*/ 47 h 128"/>
                <a:gd name="T40" fmla="*/ 16 w 130"/>
                <a:gd name="T41" fmla="*/ 82 h 128"/>
                <a:gd name="T42" fmla="*/ 34 w 130"/>
                <a:gd name="T43" fmla="*/ 107 h 128"/>
                <a:gd name="T44" fmla="*/ 66 w 130"/>
                <a:gd name="T45" fmla="*/ 117 h 128"/>
                <a:gd name="T46" fmla="*/ 96 w 130"/>
                <a:gd name="T47" fmla="*/ 107 h 128"/>
                <a:gd name="T48" fmla="*/ 115 w 130"/>
                <a:gd name="T49" fmla="*/ 82 h 128"/>
                <a:gd name="T50" fmla="*/ 115 w 130"/>
                <a:gd name="T51" fmla="*/ 47 h 128"/>
                <a:gd name="T52" fmla="*/ 96 w 130"/>
                <a:gd name="T53" fmla="*/ 20 h 128"/>
                <a:gd name="T54" fmla="*/ 66 w 130"/>
                <a:gd name="T55" fmla="*/ 11 h 128"/>
                <a:gd name="T56" fmla="*/ 85 w 130"/>
                <a:gd name="T57" fmla="*/ 3 h 128"/>
                <a:gd name="T58" fmla="*/ 118 w 130"/>
                <a:gd name="T59" fmla="*/ 25 h 128"/>
                <a:gd name="T60" fmla="*/ 130 w 130"/>
                <a:gd name="T61" fmla="*/ 64 h 128"/>
                <a:gd name="T62" fmla="*/ 118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3 w 130"/>
                <a:gd name="T69" fmla="*/ 102 h 128"/>
                <a:gd name="T70" fmla="*/ 0 w 130"/>
                <a:gd name="T71" fmla="*/ 64 h 128"/>
                <a:gd name="T72" fmla="*/ 13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6" y="60"/>
                  </a:lnTo>
                  <a:lnTo>
                    <a:pt x="70" y="60"/>
                  </a:lnTo>
                  <a:lnTo>
                    <a:pt x="73" y="59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2" y="55"/>
                  </a:lnTo>
                  <a:lnTo>
                    <a:pt x="83" y="52"/>
                  </a:lnTo>
                  <a:lnTo>
                    <a:pt x="83" y="48"/>
                  </a:lnTo>
                  <a:lnTo>
                    <a:pt x="83" y="44"/>
                  </a:lnTo>
                  <a:lnTo>
                    <a:pt x="82" y="42"/>
                  </a:lnTo>
                  <a:lnTo>
                    <a:pt x="79" y="40"/>
                  </a:lnTo>
                  <a:lnTo>
                    <a:pt x="77" y="38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67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1" y="29"/>
                  </a:lnTo>
                  <a:lnTo>
                    <a:pt x="89" y="32"/>
                  </a:lnTo>
                  <a:lnTo>
                    <a:pt x="94" y="38"/>
                  </a:lnTo>
                  <a:lnTo>
                    <a:pt x="95" y="48"/>
                  </a:lnTo>
                  <a:lnTo>
                    <a:pt x="94" y="56"/>
                  </a:lnTo>
                  <a:lnTo>
                    <a:pt x="90" y="63"/>
                  </a:lnTo>
                  <a:lnTo>
                    <a:pt x="83" y="66"/>
                  </a:lnTo>
                  <a:lnTo>
                    <a:pt x="76" y="69"/>
                  </a:lnTo>
                  <a:lnTo>
                    <a:pt x="98" y="101"/>
                  </a:lnTo>
                  <a:lnTo>
                    <a:pt x="84" y="101"/>
                  </a:lnTo>
                  <a:lnTo>
                    <a:pt x="65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6" y="11"/>
                  </a:moveTo>
                  <a:lnTo>
                    <a:pt x="49" y="13"/>
                  </a:lnTo>
                  <a:lnTo>
                    <a:pt x="34" y="20"/>
                  </a:lnTo>
                  <a:lnTo>
                    <a:pt x="23" y="32"/>
                  </a:lnTo>
                  <a:lnTo>
                    <a:pt x="16" y="47"/>
                  </a:lnTo>
                  <a:lnTo>
                    <a:pt x="14" y="64"/>
                  </a:lnTo>
                  <a:lnTo>
                    <a:pt x="16" y="82"/>
                  </a:lnTo>
                  <a:lnTo>
                    <a:pt x="23" y="96"/>
                  </a:lnTo>
                  <a:lnTo>
                    <a:pt x="34" y="107"/>
                  </a:lnTo>
                  <a:lnTo>
                    <a:pt x="49" y="114"/>
                  </a:lnTo>
                  <a:lnTo>
                    <a:pt x="66" y="117"/>
                  </a:lnTo>
                  <a:lnTo>
                    <a:pt x="82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5" y="82"/>
                  </a:lnTo>
                  <a:lnTo>
                    <a:pt x="118" y="64"/>
                  </a:lnTo>
                  <a:lnTo>
                    <a:pt x="115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2" y="13"/>
                  </a:lnTo>
                  <a:lnTo>
                    <a:pt x="66" y="11"/>
                  </a:lnTo>
                  <a:close/>
                  <a:moveTo>
                    <a:pt x="66" y="0"/>
                  </a:moveTo>
                  <a:lnTo>
                    <a:pt x="85" y="3"/>
                  </a:lnTo>
                  <a:lnTo>
                    <a:pt x="104" y="12"/>
                  </a:lnTo>
                  <a:lnTo>
                    <a:pt x="118" y="25"/>
                  </a:lnTo>
                  <a:lnTo>
                    <a:pt x="127" y="43"/>
                  </a:lnTo>
                  <a:lnTo>
                    <a:pt x="130" y="64"/>
                  </a:lnTo>
                  <a:lnTo>
                    <a:pt x="127" y="84"/>
                  </a:lnTo>
                  <a:lnTo>
                    <a:pt x="118" y="102"/>
                  </a:lnTo>
                  <a:lnTo>
                    <a:pt x="104" y="116"/>
                  </a:lnTo>
                  <a:lnTo>
                    <a:pt x="85" y="125"/>
                  </a:lnTo>
                  <a:lnTo>
                    <a:pt x="66" y="128"/>
                  </a:lnTo>
                  <a:lnTo>
                    <a:pt x="45" y="125"/>
                  </a:lnTo>
                  <a:lnTo>
                    <a:pt x="27" y="116"/>
                  </a:lnTo>
                  <a:lnTo>
                    <a:pt x="13" y="102"/>
                  </a:lnTo>
                  <a:lnTo>
                    <a:pt x="4" y="84"/>
                  </a:lnTo>
                  <a:lnTo>
                    <a:pt x="0" y="64"/>
                  </a:lnTo>
                  <a:lnTo>
                    <a:pt x="4" y="43"/>
                  </a:lnTo>
                  <a:lnTo>
                    <a:pt x="13" y="25"/>
                  </a:lnTo>
                  <a:lnTo>
                    <a:pt x="27" y="12"/>
                  </a:lnTo>
                  <a:lnTo>
                    <a:pt x="45" y="3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DAE9313-7E29-324E-B411-25184A85F9E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91301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69 w 130"/>
                <a:gd name="T3" fmla="*/ 60 h 128"/>
                <a:gd name="T4" fmla="*/ 75 w 130"/>
                <a:gd name="T5" fmla="*/ 59 h 128"/>
                <a:gd name="T6" fmla="*/ 81 w 130"/>
                <a:gd name="T7" fmla="*/ 55 h 128"/>
                <a:gd name="T8" fmla="*/ 82 w 130"/>
                <a:gd name="T9" fmla="*/ 48 h 128"/>
                <a:gd name="T10" fmla="*/ 81 w 130"/>
                <a:gd name="T11" fmla="*/ 42 h 128"/>
                <a:gd name="T12" fmla="*/ 76 w 130"/>
                <a:gd name="T13" fmla="*/ 38 h 128"/>
                <a:gd name="T14" fmla="*/ 70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8 w 130"/>
                <a:gd name="T21" fmla="*/ 32 h 128"/>
                <a:gd name="T22" fmla="*/ 94 w 130"/>
                <a:gd name="T23" fmla="*/ 48 h 128"/>
                <a:gd name="T24" fmla="*/ 88 w 130"/>
                <a:gd name="T25" fmla="*/ 63 h 128"/>
                <a:gd name="T26" fmla="*/ 75 w 130"/>
                <a:gd name="T27" fmla="*/ 69 h 128"/>
                <a:gd name="T28" fmla="*/ 83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4 w 130"/>
                <a:gd name="T35" fmla="*/ 11 h 128"/>
                <a:gd name="T36" fmla="*/ 34 w 130"/>
                <a:gd name="T37" fmla="*/ 20 h 128"/>
                <a:gd name="T38" fmla="*/ 14 w 130"/>
                <a:gd name="T39" fmla="*/ 47 h 128"/>
                <a:gd name="T40" fmla="*/ 14 w 130"/>
                <a:gd name="T41" fmla="*/ 82 h 128"/>
                <a:gd name="T42" fmla="*/ 34 w 130"/>
                <a:gd name="T43" fmla="*/ 107 h 128"/>
                <a:gd name="T44" fmla="*/ 64 w 130"/>
                <a:gd name="T45" fmla="*/ 117 h 128"/>
                <a:gd name="T46" fmla="*/ 96 w 130"/>
                <a:gd name="T47" fmla="*/ 107 h 128"/>
                <a:gd name="T48" fmla="*/ 114 w 130"/>
                <a:gd name="T49" fmla="*/ 82 h 128"/>
                <a:gd name="T50" fmla="*/ 114 w 130"/>
                <a:gd name="T51" fmla="*/ 47 h 128"/>
                <a:gd name="T52" fmla="*/ 96 w 130"/>
                <a:gd name="T53" fmla="*/ 20 h 128"/>
                <a:gd name="T54" fmla="*/ 64 w 130"/>
                <a:gd name="T55" fmla="*/ 11 h 128"/>
                <a:gd name="T56" fmla="*/ 85 w 130"/>
                <a:gd name="T57" fmla="*/ 3 h 128"/>
                <a:gd name="T58" fmla="*/ 117 w 130"/>
                <a:gd name="T59" fmla="*/ 25 h 128"/>
                <a:gd name="T60" fmla="*/ 130 w 130"/>
                <a:gd name="T61" fmla="*/ 64 h 128"/>
                <a:gd name="T62" fmla="*/ 117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2 w 130"/>
                <a:gd name="T69" fmla="*/ 102 h 128"/>
                <a:gd name="T70" fmla="*/ 0 w 130"/>
                <a:gd name="T71" fmla="*/ 64 h 128"/>
                <a:gd name="T72" fmla="*/ 12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4" y="60"/>
                  </a:lnTo>
                  <a:lnTo>
                    <a:pt x="69" y="60"/>
                  </a:lnTo>
                  <a:lnTo>
                    <a:pt x="73" y="59"/>
                  </a:lnTo>
                  <a:lnTo>
                    <a:pt x="75" y="59"/>
                  </a:lnTo>
                  <a:lnTo>
                    <a:pt x="79" y="56"/>
                  </a:lnTo>
                  <a:lnTo>
                    <a:pt x="81" y="55"/>
                  </a:lnTo>
                  <a:lnTo>
                    <a:pt x="82" y="52"/>
                  </a:lnTo>
                  <a:lnTo>
                    <a:pt x="82" y="48"/>
                  </a:lnTo>
                  <a:lnTo>
                    <a:pt x="82" y="44"/>
                  </a:lnTo>
                  <a:lnTo>
                    <a:pt x="81" y="42"/>
                  </a:lnTo>
                  <a:lnTo>
                    <a:pt x="79" y="40"/>
                  </a:lnTo>
                  <a:lnTo>
                    <a:pt x="76" y="38"/>
                  </a:lnTo>
                  <a:lnTo>
                    <a:pt x="73" y="37"/>
                  </a:lnTo>
                  <a:lnTo>
                    <a:pt x="70" y="37"/>
                  </a:lnTo>
                  <a:lnTo>
                    <a:pt x="66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0" y="29"/>
                  </a:lnTo>
                  <a:lnTo>
                    <a:pt x="88" y="32"/>
                  </a:lnTo>
                  <a:lnTo>
                    <a:pt x="93" y="38"/>
                  </a:lnTo>
                  <a:lnTo>
                    <a:pt x="94" y="48"/>
                  </a:lnTo>
                  <a:lnTo>
                    <a:pt x="93" y="56"/>
                  </a:lnTo>
                  <a:lnTo>
                    <a:pt x="88" y="63"/>
                  </a:lnTo>
                  <a:lnTo>
                    <a:pt x="82" y="66"/>
                  </a:lnTo>
                  <a:lnTo>
                    <a:pt x="75" y="69"/>
                  </a:lnTo>
                  <a:lnTo>
                    <a:pt x="96" y="101"/>
                  </a:lnTo>
                  <a:lnTo>
                    <a:pt x="83" y="101"/>
                  </a:lnTo>
                  <a:lnTo>
                    <a:pt x="64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4" y="11"/>
                  </a:moveTo>
                  <a:lnTo>
                    <a:pt x="48" y="13"/>
                  </a:lnTo>
                  <a:lnTo>
                    <a:pt x="34" y="20"/>
                  </a:lnTo>
                  <a:lnTo>
                    <a:pt x="22" y="32"/>
                  </a:lnTo>
                  <a:lnTo>
                    <a:pt x="14" y="47"/>
                  </a:lnTo>
                  <a:lnTo>
                    <a:pt x="12" y="64"/>
                  </a:lnTo>
                  <a:lnTo>
                    <a:pt x="14" y="82"/>
                  </a:lnTo>
                  <a:lnTo>
                    <a:pt x="22" y="96"/>
                  </a:lnTo>
                  <a:lnTo>
                    <a:pt x="34" y="107"/>
                  </a:lnTo>
                  <a:lnTo>
                    <a:pt x="48" y="114"/>
                  </a:lnTo>
                  <a:lnTo>
                    <a:pt x="64" y="117"/>
                  </a:lnTo>
                  <a:lnTo>
                    <a:pt x="81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4" y="82"/>
                  </a:lnTo>
                  <a:lnTo>
                    <a:pt x="116" y="64"/>
                  </a:lnTo>
                  <a:lnTo>
                    <a:pt x="114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1" y="13"/>
                  </a:lnTo>
                  <a:lnTo>
                    <a:pt x="64" y="11"/>
                  </a:lnTo>
                  <a:close/>
                  <a:moveTo>
                    <a:pt x="64" y="0"/>
                  </a:moveTo>
                  <a:lnTo>
                    <a:pt x="85" y="3"/>
                  </a:lnTo>
                  <a:lnTo>
                    <a:pt x="103" y="12"/>
                  </a:lnTo>
                  <a:lnTo>
                    <a:pt x="117" y="25"/>
                  </a:lnTo>
                  <a:lnTo>
                    <a:pt x="126" y="43"/>
                  </a:lnTo>
                  <a:lnTo>
                    <a:pt x="130" y="64"/>
                  </a:lnTo>
                  <a:lnTo>
                    <a:pt x="126" y="84"/>
                  </a:lnTo>
                  <a:lnTo>
                    <a:pt x="117" y="102"/>
                  </a:lnTo>
                  <a:lnTo>
                    <a:pt x="103" y="116"/>
                  </a:lnTo>
                  <a:lnTo>
                    <a:pt x="85" y="125"/>
                  </a:lnTo>
                  <a:lnTo>
                    <a:pt x="64" y="128"/>
                  </a:lnTo>
                  <a:lnTo>
                    <a:pt x="45" y="125"/>
                  </a:lnTo>
                  <a:lnTo>
                    <a:pt x="26" y="116"/>
                  </a:lnTo>
                  <a:lnTo>
                    <a:pt x="12" y="102"/>
                  </a:lnTo>
                  <a:lnTo>
                    <a:pt x="2" y="84"/>
                  </a:lnTo>
                  <a:lnTo>
                    <a:pt x="0" y="64"/>
                  </a:lnTo>
                  <a:lnTo>
                    <a:pt x="2" y="43"/>
                  </a:lnTo>
                  <a:lnTo>
                    <a:pt x="12" y="25"/>
                  </a:lnTo>
                  <a:lnTo>
                    <a:pt x="26" y="12"/>
                  </a:lnTo>
                  <a:lnTo>
                    <a:pt x="45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2" name="TextBox 3">
            <a:extLst>
              <a:ext uri="{FF2B5EF4-FFF2-40B4-BE49-F238E27FC236}">
                <a16:creationId xmlns:a16="http://schemas.microsoft.com/office/drawing/2014/main" id="{ACAC6727-2088-4147-A38A-47850B89BAF6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793631C-D682-6340-9B0E-480AC51563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430" y="4734367"/>
            <a:ext cx="533549" cy="21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1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, no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3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 with big ghosted spir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10F98D-A5E3-9E44-B912-C91B3D01DE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77291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1688A82A-A96E-4F40-B7A7-312DE5DC911A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1838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, spirograph center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293325-F2F0-1541-8F70-C897225EDA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595" y="0"/>
            <a:ext cx="1966832" cy="8349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30836F-252F-0A4B-A4DD-049D1C8EF6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A6655C-D233-1743-B17E-AC5CCCD72A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430" y="4734367"/>
            <a:ext cx="533549" cy="21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5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A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 userDrawn="1"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64A8B58C-CD7F-6F4B-B6E8-178EEF4B15DC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3DB4AB-A9DE-4660-939A-CBDF75AC178E}"/>
              </a:ext>
            </a:extLst>
          </p:cNvPr>
          <p:cNvSpPr txBox="1"/>
          <p:nvPr userDrawn="1"/>
        </p:nvSpPr>
        <p:spPr>
          <a:xfrm>
            <a:off x="4078010" y="4138459"/>
            <a:ext cx="100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</a:rPr>
              <a:t>sas.com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C9AB379-1EF2-F745-A405-E46C2CC4E0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17524" y="49364"/>
            <a:ext cx="2228850" cy="5143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7AD8CD0-626D-E54D-9BA0-D139C628920A}"/>
              </a:ext>
            </a:extLst>
          </p:cNvPr>
          <p:cNvSpPr/>
          <p:nvPr userDrawn="1"/>
        </p:nvSpPr>
        <p:spPr>
          <a:xfrm rot="10800000">
            <a:off x="6728931" y="10735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3872" y="1793688"/>
            <a:ext cx="6390694" cy="1556124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96AD36-681C-BC4A-9138-D5D8B8B2AC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5" y="-6046"/>
            <a:ext cx="1596554" cy="18348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E38A5E-007E-BE4E-87F0-20CE44393AE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034" y="4519888"/>
            <a:ext cx="1049347" cy="4212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943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90973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ue Background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4"/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rgbClr val="08649C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19751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3872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4">
            <a:extLst>
              <a:ext uri="{FF2B5EF4-FFF2-40B4-BE49-F238E27FC236}">
                <a16:creationId xmlns:a16="http://schemas.microsoft.com/office/drawing/2014/main" id="{9B949CCB-8408-0B41-9681-4ECA35605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3872" y="2484438"/>
            <a:ext cx="6390694" cy="14589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/>
        </p:nvSpPr>
        <p:spPr>
          <a:xfrm>
            <a:off x="0" y="0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236C16C5-D5EF-3441-8F91-D303F439563D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916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Onl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589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Section Header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900AF95-1FC8-274C-A784-F831F6B8647F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6BFF7639-E4DF-3741-90C7-2DFCD9D26A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pic>
        <p:nvPicPr>
          <p:cNvPr id="6" name="Picture 5" descr="A picture containing clock, light, drawing&#10;&#10;Description automatically generated">
            <a:extLst>
              <a:ext uri="{FF2B5EF4-FFF2-40B4-BE49-F238E27FC236}">
                <a16:creationId xmlns:a16="http://schemas.microsoft.com/office/drawing/2014/main" id="{43AE3E76-C4CC-8245-858F-A891F08C3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1" r="33611" b="20040"/>
          <a:stretch/>
        </p:blipFill>
        <p:spPr>
          <a:xfrm>
            <a:off x="4561295" y="-6045"/>
            <a:ext cx="4582705" cy="5149545"/>
          </a:xfrm>
          <a:prstGeom prst="rect">
            <a:avLst/>
          </a:prstGeom>
        </p:spPr>
      </p:pic>
      <p:sp>
        <p:nvSpPr>
          <p:cNvPr id="11" name="Text Placeholder 34">
            <a:extLst>
              <a:ext uri="{FF2B5EF4-FFF2-40B4-BE49-F238E27FC236}">
                <a16:creationId xmlns:a16="http://schemas.microsoft.com/office/drawing/2014/main" id="{C8C0CE08-E9A8-3940-A81E-001DC8859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203" y="2484438"/>
            <a:ext cx="6390694" cy="145891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D5BF76BC-A168-D846-A33A-DDC741AB2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203" y="875926"/>
            <a:ext cx="6390694" cy="1556124"/>
          </a:xfrm>
        </p:spPr>
        <p:txBody>
          <a:bodyPr anchor="b">
            <a:normAutofit/>
          </a:bodyPr>
          <a:lstStyle>
            <a:lvl1pPr marL="0" indent="0" algn="l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EC0A23F0-4378-A14B-B987-EC746178DAE2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800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nten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1pPr>
            <a:lvl2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2pPr>
            <a:lvl3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3pPr>
            <a:lvl4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4pPr>
            <a:lvl5pPr>
              <a:buClr>
                <a:schemeClr val="bg2"/>
              </a:buCl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232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&amp; Subtitle -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0EF35-062A-4CF7-B99A-D6EF688F3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626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Title Onl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218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mpariso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90ADF-F9C8-471B-A694-7C0B48436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185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ntent with Caption 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E60C6F-E980-EE42-AE99-4BF9E126C012}"/>
              </a:ext>
            </a:extLst>
          </p:cNvPr>
          <p:cNvSpPr/>
          <p:nvPr/>
        </p:nvSpPr>
        <p:spPr>
          <a:xfrm>
            <a:off x="0" y="0"/>
            <a:ext cx="3127248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  <a:lumOff val="10000"/>
                </a:schemeClr>
              </a:gs>
              <a:gs pos="100000">
                <a:schemeClr val="tx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F2FC9C-401F-5C4C-88BC-0A45460C4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8887"/>
            <a:ext cx="3127248" cy="341632"/>
          </a:xfrm>
        </p:spPr>
        <p:txBody>
          <a:bodyPr lIns="91440" rIns="91440" anchor="t" anchorCtr="0">
            <a:spAutoFit/>
          </a:bodyPr>
          <a:lstStyle>
            <a:lvl1pPr algn="ctr" defTabSz="182880">
              <a:spcBef>
                <a:spcPts val="0"/>
              </a:spcBef>
              <a:defRPr sz="1800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ADB52DD-F50B-834D-99B3-5D1C55A9E4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996694"/>
            <a:ext cx="2304288" cy="615553"/>
          </a:xfrm>
        </p:spPr>
        <p:txBody>
          <a:bodyPr wrap="square" anchor="t" anchorCtr="0">
            <a:spAutoFit/>
          </a:bodyPr>
          <a:lstStyle>
            <a:lvl1pPr marL="0" indent="-182880" algn="l">
              <a:buFont typeface="Arial" pitchFamily="34" charset="0"/>
              <a:buNone/>
              <a:defRPr sz="2000" b="0" cap="none" baseline="0">
                <a:solidFill>
                  <a:schemeClr val="bg1">
                    <a:lumMod val="85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/>
              <a:t>Click to edit caption text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C4D2804-3DAD-EE40-936A-43F13F80C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7248" y="637660"/>
            <a:ext cx="6016752" cy="274320"/>
          </a:xfrm>
        </p:spPr>
        <p:txBody>
          <a:bodyPr wrap="square" lIns="182880" rIns="1828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A0DAF33-5110-D340-8044-FA8F4990F8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127248" y="920337"/>
            <a:ext cx="6016752" cy="4215653"/>
          </a:xfrm>
        </p:spPr>
        <p:txBody>
          <a:bodyPr wrap="square" lIns="365760" rIns="274320" bIns="91440" anchor="t" anchorCtr="0">
            <a:normAutofit/>
          </a:bodyPr>
          <a:lstStyle>
            <a:lvl1pPr>
              <a:buClr>
                <a:schemeClr val="bg2"/>
              </a:buClr>
              <a:defRPr sz="2000" baseline="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2pPr>
            <a:lvl3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41ED34-FEB5-C146-83AC-389AC6CD97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7375" y="228887"/>
            <a:ext cx="6016625" cy="409575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latin typeface="+mn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23137D-5031-B540-810B-5B5014DDB875}"/>
              </a:ext>
            </a:extLst>
          </p:cNvPr>
          <p:cNvGrpSpPr/>
          <p:nvPr/>
        </p:nvGrpSpPr>
        <p:grpSpPr>
          <a:xfrm>
            <a:off x="100130" y="3903136"/>
            <a:ext cx="1843588" cy="1108928"/>
            <a:chOff x="92670" y="3892522"/>
            <a:chExt cx="1843588" cy="1108928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4F2A5B7-99AC-BD49-8594-6DAE464CF372}"/>
                </a:ext>
              </a:extLst>
            </p:cNvPr>
            <p:cNvSpPr/>
            <p:nvPr/>
          </p:nvSpPr>
          <p:spPr>
            <a:xfrm>
              <a:off x="1836799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E995F31-A398-C943-8027-FFECF81903AA}"/>
                </a:ext>
              </a:extLst>
            </p:cNvPr>
            <p:cNvSpPr/>
            <p:nvPr/>
          </p:nvSpPr>
          <p:spPr>
            <a:xfrm>
              <a:off x="1587637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0762E83-CF17-2247-AB0C-CDF3C02BC0D7}"/>
                </a:ext>
              </a:extLst>
            </p:cNvPr>
            <p:cNvSpPr/>
            <p:nvPr/>
          </p:nvSpPr>
          <p:spPr>
            <a:xfrm>
              <a:off x="1338476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67A16E5-88F6-E34C-ADB8-42534BE72FC5}"/>
                </a:ext>
              </a:extLst>
            </p:cNvPr>
            <p:cNvSpPr/>
            <p:nvPr/>
          </p:nvSpPr>
          <p:spPr>
            <a:xfrm>
              <a:off x="1089315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822DD3-7A44-584E-8FDE-044968D0AF24}"/>
                </a:ext>
              </a:extLst>
            </p:cNvPr>
            <p:cNvSpPr/>
            <p:nvPr/>
          </p:nvSpPr>
          <p:spPr>
            <a:xfrm>
              <a:off x="1089315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CC0BCCA-D6DE-DD4E-8026-E1C841BE8CA7}"/>
                </a:ext>
              </a:extLst>
            </p:cNvPr>
            <p:cNvSpPr/>
            <p:nvPr/>
          </p:nvSpPr>
          <p:spPr>
            <a:xfrm>
              <a:off x="840154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8AED6F9-E6A3-EB4A-A55C-0740537659D6}"/>
                </a:ext>
              </a:extLst>
            </p:cNvPr>
            <p:cNvSpPr/>
            <p:nvPr/>
          </p:nvSpPr>
          <p:spPr>
            <a:xfrm>
              <a:off x="1089315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3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44A5219-46D3-9D49-A8CC-36711F2BF6DB}"/>
                </a:ext>
              </a:extLst>
            </p:cNvPr>
            <p:cNvSpPr/>
            <p:nvPr/>
          </p:nvSpPr>
          <p:spPr>
            <a:xfrm>
              <a:off x="840154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4628D6A-430F-AD46-B90A-8331A948822D}"/>
                </a:ext>
              </a:extLst>
            </p:cNvPr>
            <p:cNvSpPr/>
            <p:nvPr/>
          </p:nvSpPr>
          <p:spPr>
            <a:xfrm>
              <a:off x="590992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0B47CCF-EFB3-B44B-9884-4494451C2D72}"/>
                </a:ext>
              </a:extLst>
            </p:cNvPr>
            <p:cNvSpPr/>
            <p:nvPr/>
          </p:nvSpPr>
          <p:spPr>
            <a:xfrm>
              <a:off x="341831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A0D0CC0-B494-924D-8C7F-13E6CFA6A115}"/>
                </a:ext>
              </a:extLst>
            </p:cNvPr>
            <p:cNvSpPr/>
            <p:nvPr/>
          </p:nvSpPr>
          <p:spPr>
            <a:xfrm>
              <a:off x="92670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A103DE1-86D1-CC40-BC8E-F37870113828}"/>
                </a:ext>
              </a:extLst>
            </p:cNvPr>
            <p:cNvSpPr/>
            <p:nvPr/>
          </p:nvSpPr>
          <p:spPr>
            <a:xfrm>
              <a:off x="341831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85B7FDA-2A3D-5148-882C-7F5FD28C86D6}"/>
                </a:ext>
              </a:extLst>
            </p:cNvPr>
            <p:cNvSpPr/>
            <p:nvPr/>
          </p:nvSpPr>
          <p:spPr>
            <a:xfrm>
              <a:off x="341831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319DB66-4056-974A-B568-9BE51C46D6DB}"/>
                </a:ext>
              </a:extLst>
            </p:cNvPr>
            <p:cNvSpPr/>
            <p:nvPr/>
          </p:nvSpPr>
          <p:spPr>
            <a:xfrm>
              <a:off x="92670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D9D4266-26E2-A649-B58A-BBD393D3909A}"/>
                </a:ext>
              </a:extLst>
            </p:cNvPr>
            <p:cNvSpPr/>
            <p:nvPr/>
          </p:nvSpPr>
          <p:spPr>
            <a:xfrm>
              <a:off x="341831" y="4141684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5792925-8473-D74D-AD5F-C84AAB25EA9D}"/>
                </a:ext>
              </a:extLst>
            </p:cNvPr>
            <p:cNvSpPr/>
            <p:nvPr/>
          </p:nvSpPr>
          <p:spPr>
            <a:xfrm>
              <a:off x="341831" y="389252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FFE52ED-3497-1048-86AD-9D9A6F52BF03}"/>
                </a:ext>
              </a:extLst>
            </p:cNvPr>
            <p:cNvSpPr/>
            <p:nvPr/>
          </p:nvSpPr>
          <p:spPr>
            <a:xfrm>
              <a:off x="590992" y="4141684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AE3BE6B-1DF9-664B-8C6A-831ED119861F}"/>
                </a:ext>
              </a:extLst>
            </p:cNvPr>
            <p:cNvSpPr/>
            <p:nvPr/>
          </p:nvSpPr>
          <p:spPr>
            <a:xfrm>
              <a:off x="827337" y="4876356"/>
              <a:ext cx="125093" cy="125094"/>
            </a:xfrm>
            <a:custGeom>
              <a:avLst/>
              <a:gdLst>
                <a:gd name="connsiteX0" fmla="*/ 125093 w 125093"/>
                <a:gd name="connsiteY0" fmla="*/ 62547 h 125094"/>
                <a:gd name="connsiteX1" fmla="*/ 62547 w 125093"/>
                <a:gd name="connsiteY1" fmla="*/ 125094 h 125094"/>
                <a:gd name="connsiteX2" fmla="*/ 0 w 125093"/>
                <a:gd name="connsiteY2" fmla="*/ 62547 h 125094"/>
                <a:gd name="connsiteX3" fmla="*/ 62547 w 125093"/>
                <a:gd name="connsiteY3" fmla="*/ 0 h 125094"/>
                <a:gd name="connsiteX4" fmla="*/ 125093 w 125093"/>
                <a:gd name="connsiteY4" fmla="*/ 62547 h 12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93" h="125094">
                  <a:moveTo>
                    <a:pt x="125093" y="62547"/>
                  </a:moveTo>
                  <a:cubicBezTo>
                    <a:pt x="125093" y="97091"/>
                    <a:pt x="97090" y="125094"/>
                    <a:pt x="62547" y="125094"/>
                  </a:cubicBezTo>
                  <a:cubicBezTo>
                    <a:pt x="28003" y="125094"/>
                    <a:pt x="0" y="97091"/>
                    <a:pt x="0" y="62547"/>
                  </a:cubicBezTo>
                  <a:cubicBezTo>
                    <a:pt x="0" y="28003"/>
                    <a:pt x="28003" y="0"/>
                    <a:pt x="62547" y="0"/>
                  </a:cubicBezTo>
                  <a:cubicBezTo>
                    <a:pt x="97090" y="0"/>
                    <a:pt x="125093" y="28003"/>
                    <a:pt x="125093" y="62547"/>
                  </a:cubicBezTo>
                  <a:close/>
                </a:path>
              </a:pathLst>
            </a:custGeom>
            <a:solidFill>
              <a:srgbClr val="5CB5FF">
                <a:alpha val="2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536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6492C8-F2B6-994C-93E7-13EF75C493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4152" y="1751961"/>
            <a:ext cx="3357562" cy="1022310"/>
          </a:xfrm>
        </p:spPr>
        <p:txBody>
          <a:bodyPr/>
          <a:lstStyle>
            <a:lvl1pPr marL="0" indent="0">
              <a:buNone/>
              <a:defRPr/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28BF588-A539-E84D-BAE7-8D1EE1761D7B}"/>
              </a:ext>
            </a:extLst>
          </p:cNvPr>
          <p:cNvSpPr/>
          <p:nvPr/>
        </p:nvSpPr>
        <p:spPr>
          <a:xfrm>
            <a:off x="3125188" y="-1"/>
            <a:ext cx="3004957" cy="5143500"/>
          </a:xfrm>
          <a:custGeom>
            <a:avLst/>
            <a:gdLst>
              <a:gd name="connsiteX0" fmla="*/ 2952243 w 3004957"/>
              <a:gd name="connsiteY0" fmla="*/ 0 h 5143500"/>
              <a:gd name="connsiteX1" fmla="*/ 3004957 w 3004957"/>
              <a:gd name="connsiteY1" fmla="*/ 0 h 5143500"/>
              <a:gd name="connsiteX2" fmla="*/ 52714 w 3004957"/>
              <a:gd name="connsiteY2" fmla="*/ 5143500 h 5143500"/>
              <a:gd name="connsiteX3" fmla="*/ 0 w 3004957"/>
              <a:gd name="connsiteY3" fmla="*/ 5143500 h 5143500"/>
              <a:gd name="connsiteX4" fmla="*/ 2952243 w 3004957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4957" h="5143500">
                <a:moveTo>
                  <a:pt x="2952243" y="0"/>
                </a:moveTo>
                <a:lnTo>
                  <a:pt x="3004957" y="0"/>
                </a:lnTo>
                <a:lnTo>
                  <a:pt x="52714" y="5143500"/>
                </a:lnTo>
                <a:lnTo>
                  <a:pt x="0" y="5143500"/>
                </a:lnTo>
                <a:lnTo>
                  <a:pt x="2952243" y="0"/>
                </a:lnTo>
                <a:close/>
              </a:path>
            </a:pathLst>
          </a:custGeom>
          <a:gradFill flip="none" rotWithShape="1">
            <a:gsLst>
              <a:gs pos="30000">
                <a:srgbClr val="3D5AAE"/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2E8F94DC-1ACF-544C-BF1F-4C5126BC46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310B4187-0EBC-5A45-8561-21E3AF78A755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90C0E4-ECBA-5946-9BAC-DC37C67289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58" y="0"/>
            <a:ext cx="6081885" cy="5143500"/>
          </a:xfrm>
          <a:custGeom>
            <a:avLst/>
            <a:gdLst>
              <a:gd name="connsiteX0" fmla="*/ 0 w 3125788"/>
              <a:gd name="connsiteY0" fmla="*/ 5143500 h 5143500"/>
              <a:gd name="connsiteX1" fmla="*/ 781447 w 3125788"/>
              <a:gd name="connsiteY1" fmla="*/ 0 h 5143500"/>
              <a:gd name="connsiteX2" fmla="*/ 2344341 w 3125788"/>
              <a:gd name="connsiteY2" fmla="*/ 0 h 5143500"/>
              <a:gd name="connsiteX3" fmla="*/ 3125788 w 3125788"/>
              <a:gd name="connsiteY3" fmla="*/ 5143500 h 5143500"/>
              <a:gd name="connsiteX4" fmla="*/ 0 w 3125788"/>
              <a:gd name="connsiteY4" fmla="*/ 5143500 h 5143500"/>
              <a:gd name="connsiteX0" fmla="*/ 0 w 6074828"/>
              <a:gd name="connsiteY0" fmla="*/ 5143500 h 5143500"/>
              <a:gd name="connsiteX1" fmla="*/ 781447 w 6074828"/>
              <a:gd name="connsiteY1" fmla="*/ 0 h 5143500"/>
              <a:gd name="connsiteX2" fmla="*/ 6074828 w 6074828"/>
              <a:gd name="connsiteY2" fmla="*/ 0 h 5143500"/>
              <a:gd name="connsiteX3" fmla="*/ 3125788 w 6074828"/>
              <a:gd name="connsiteY3" fmla="*/ 5143500 h 5143500"/>
              <a:gd name="connsiteX4" fmla="*/ 0 w 6074828"/>
              <a:gd name="connsiteY4" fmla="*/ 5143500 h 5143500"/>
              <a:gd name="connsiteX0" fmla="*/ 7057 w 6081885"/>
              <a:gd name="connsiteY0" fmla="*/ 5143500 h 5143500"/>
              <a:gd name="connsiteX1" fmla="*/ 0 w 6081885"/>
              <a:gd name="connsiteY1" fmla="*/ 0 h 5143500"/>
              <a:gd name="connsiteX2" fmla="*/ 6081885 w 6081885"/>
              <a:gd name="connsiteY2" fmla="*/ 0 h 5143500"/>
              <a:gd name="connsiteX3" fmla="*/ 3132845 w 6081885"/>
              <a:gd name="connsiteY3" fmla="*/ 5143500 h 5143500"/>
              <a:gd name="connsiteX4" fmla="*/ 7057 w 6081885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1885" h="5143500">
                <a:moveTo>
                  <a:pt x="7057" y="5143500"/>
                </a:moveTo>
                <a:cubicBezTo>
                  <a:pt x="4705" y="3429000"/>
                  <a:pt x="2352" y="1714500"/>
                  <a:pt x="0" y="0"/>
                </a:cubicBezTo>
                <a:lnTo>
                  <a:pt x="6081885" y="0"/>
                </a:lnTo>
                <a:lnTo>
                  <a:pt x="3132845" y="5143500"/>
                </a:lnTo>
                <a:lnTo>
                  <a:pt x="7057" y="514350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049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61801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Image Only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827EE352-7D2C-A441-A898-DDF88FC2D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1892" y="4758271"/>
            <a:ext cx="558779" cy="230961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6F03857C-1DB6-474F-8845-1ADD3BD92192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193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Black Backgroun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51AFB0-E8BA-6E40-9F47-B58679E1698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C8A4CC-C6DD-674E-9755-C2307DA101AD}"/>
              </a:ext>
            </a:extLst>
          </p:cNvPr>
          <p:cNvGrpSpPr/>
          <p:nvPr/>
        </p:nvGrpSpPr>
        <p:grpSpPr>
          <a:xfrm>
            <a:off x="8427835" y="4765184"/>
            <a:ext cx="526892" cy="220528"/>
            <a:chOff x="6145213" y="4384676"/>
            <a:chExt cx="1582738" cy="649287"/>
          </a:xfrm>
          <a:solidFill>
            <a:schemeClr val="bg2">
              <a:lumMod val="50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C0936E0-05D4-D944-94E4-FBA36E861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4454526"/>
              <a:ext cx="341313" cy="449263"/>
            </a:xfrm>
            <a:custGeom>
              <a:avLst/>
              <a:gdLst>
                <a:gd name="T0" fmla="*/ 485 w 859"/>
                <a:gd name="T1" fmla="*/ 5 h 1132"/>
                <a:gd name="T2" fmla="*/ 603 w 859"/>
                <a:gd name="T3" fmla="*/ 31 h 1132"/>
                <a:gd name="T4" fmla="*/ 699 w 859"/>
                <a:gd name="T5" fmla="*/ 82 h 1132"/>
                <a:gd name="T6" fmla="*/ 771 w 859"/>
                <a:gd name="T7" fmla="*/ 167 h 1132"/>
                <a:gd name="T8" fmla="*/ 810 w 859"/>
                <a:gd name="T9" fmla="*/ 290 h 1132"/>
                <a:gd name="T10" fmla="*/ 642 w 859"/>
                <a:gd name="T11" fmla="*/ 307 h 1132"/>
                <a:gd name="T12" fmla="*/ 606 w 859"/>
                <a:gd name="T13" fmla="*/ 231 h 1132"/>
                <a:gd name="T14" fmla="*/ 544 w 859"/>
                <a:gd name="T15" fmla="*/ 184 h 1132"/>
                <a:gd name="T16" fmla="*/ 467 w 859"/>
                <a:gd name="T17" fmla="*/ 162 h 1132"/>
                <a:gd name="T18" fmla="*/ 385 w 859"/>
                <a:gd name="T19" fmla="*/ 158 h 1132"/>
                <a:gd name="T20" fmla="*/ 304 w 859"/>
                <a:gd name="T21" fmla="*/ 172 h 1132"/>
                <a:gd name="T22" fmla="*/ 236 w 859"/>
                <a:gd name="T23" fmla="*/ 207 h 1132"/>
                <a:gd name="T24" fmla="*/ 200 w 859"/>
                <a:gd name="T25" fmla="*/ 268 h 1132"/>
                <a:gd name="T26" fmla="*/ 207 w 859"/>
                <a:gd name="T27" fmla="*/ 344 h 1132"/>
                <a:gd name="T28" fmla="*/ 256 w 859"/>
                <a:gd name="T29" fmla="*/ 397 h 1132"/>
                <a:gd name="T30" fmla="*/ 334 w 859"/>
                <a:gd name="T31" fmla="*/ 434 h 1132"/>
                <a:gd name="T32" fmla="*/ 428 w 859"/>
                <a:gd name="T33" fmla="*/ 460 h 1132"/>
                <a:gd name="T34" fmla="*/ 528 w 859"/>
                <a:gd name="T35" fmla="*/ 484 h 1132"/>
                <a:gd name="T36" fmla="*/ 634 w 859"/>
                <a:gd name="T37" fmla="*/ 513 h 1132"/>
                <a:gd name="T38" fmla="*/ 728 w 859"/>
                <a:gd name="T39" fmla="*/ 556 h 1132"/>
                <a:gd name="T40" fmla="*/ 804 w 859"/>
                <a:gd name="T41" fmla="*/ 620 h 1132"/>
                <a:gd name="T42" fmla="*/ 850 w 859"/>
                <a:gd name="T43" fmla="*/ 711 h 1132"/>
                <a:gd name="T44" fmla="*/ 857 w 859"/>
                <a:gd name="T45" fmla="*/ 838 h 1132"/>
                <a:gd name="T46" fmla="*/ 821 w 859"/>
                <a:gd name="T47" fmla="*/ 954 h 1132"/>
                <a:gd name="T48" fmla="*/ 750 w 859"/>
                <a:gd name="T49" fmla="*/ 1037 h 1132"/>
                <a:gd name="T50" fmla="*/ 655 w 859"/>
                <a:gd name="T51" fmla="*/ 1093 h 1132"/>
                <a:gd name="T52" fmla="*/ 545 w 859"/>
                <a:gd name="T53" fmla="*/ 1124 h 1132"/>
                <a:gd name="T54" fmla="*/ 428 w 859"/>
                <a:gd name="T55" fmla="*/ 1132 h 1132"/>
                <a:gd name="T56" fmla="*/ 297 w 859"/>
                <a:gd name="T57" fmla="*/ 1120 h 1132"/>
                <a:gd name="T58" fmla="*/ 182 w 859"/>
                <a:gd name="T59" fmla="*/ 1081 h 1132"/>
                <a:gd name="T60" fmla="*/ 89 w 859"/>
                <a:gd name="T61" fmla="*/ 1012 h 1132"/>
                <a:gd name="T62" fmla="*/ 26 w 859"/>
                <a:gd name="T63" fmla="*/ 908 h 1132"/>
                <a:gd name="T64" fmla="*/ 0 w 859"/>
                <a:gd name="T65" fmla="*/ 767 h 1132"/>
                <a:gd name="T66" fmla="*/ 178 w 859"/>
                <a:gd name="T67" fmla="*/ 838 h 1132"/>
                <a:gd name="T68" fmla="*/ 229 w 859"/>
                <a:gd name="T69" fmla="*/ 913 h 1132"/>
                <a:gd name="T70" fmla="*/ 308 w 859"/>
                <a:gd name="T71" fmla="*/ 957 h 1132"/>
                <a:gd name="T72" fmla="*/ 404 w 859"/>
                <a:gd name="T73" fmla="*/ 974 h 1132"/>
                <a:gd name="T74" fmla="*/ 488 w 859"/>
                <a:gd name="T75" fmla="*/ 974 h 1132"/>
                <a:gd name="T76" fmla="*/ 564 w 859"/>
                <a:gd name="T77" fmla="*/ 960 h 1132"/>
                <a:gd name="T78" fmla="*/ 630 w 859"/>
                <a:gd name="T79" fmla="*/ 927 h 1132"/>
                <a:gd name="T80" fmla="*/ 674 w 859"/>
                <a:gd name="T81" fmla="*/ 871 h 1132"/>
                <a:gd name="T82" fmla="*/ 681 w 859"/>
                <a:gd name="T83" fmla="*/ 787 h 1132"/>
                <a:gd name="T84" fmla="*/ 647 w 859"/>
                <a:gd name="T85" fmla="*/ 722 h 1132"/>
                <a:gd name="T86" fmla="*/ 580 w 859"/>
                <a:gd name="T87" fmla="*/ 677 h 1132"/>
                <a:gd name="T88" fmla="*/ 490 w 859"/>
                <a:gd name="T89" fmla="*/ 647 h 1132"/>
                <a:gd name="T90" fmla="*/ 387 w 859"/>
                <a:gd name="T91" fmla="*/ 622 h 1132"/>
                <a:gd name="T92" fmla="*/ 281 w 859"/>
                <a:gd name="T93" fmla="*/ 595 h 1132"/>
                <a:gd name="T94" fmla="*/ 183 w 859"/>
                <a:gd name="T95" fmla="*/ 558 h 1132"/>
                <a:gd name="T96" fmla="*/ 99 w 859"/>
                <a:gd name="T97" fmla="*/ 504 h 1132"/>
                <a:gd name="T98" fmla="*/ 42 w 859"/>
                <a:gd name="T99" fmla="*/ 423 h 1132"/>
                <a:gd name="T100" fmla="*/ 21 w 859"/>
                <a:gd name="T101" fmla="*/ 308 h 1132"/>
                <a:gd name="T102" fmla="*/ 43 w 859"/>
                <a:gd name="T103" fmla="*/ 193 h 1132"/>
                <a:gd name="T104" fmla="*/ 103 w 859"/>
                <a:gd name="T105" fmla="*/ 107 h 1132"/>
                <a:gd name="T106" fmla="*/ 190 w 859"/>
                <a:gd name="T107" fmla="*/ 46 h 1132"/>
                <a:gd name="T108" fmla="*/ 292 w 859"/>
                <a:gd name="T109" fmla="*/ 12 h 1132"/>
                <a:gd name="T110" fmla="*/ 399 w 859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59" h="1132">
                  <a:moveTo>
                    <a:pt x="399" y="0"/>
                  </a:moveTo>
                  <a:lnTo>
                    <a:pt x="443" y="2"/>
                  </a:lnTo>
                  <a:lnTo>
                    <a:pt x="485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3" y="31"/>
                  </a:lnTo>
                  <a:lnTo>
                    <a:pt x="637" y="44"/>
                  </a:lnTo>
                  <a:lnTo>
                    <a:pt x="670" y="62"/>
                  </a:lnTo>
                  <a:lnTo>
                    <a:pt x="699" y="82"/>
                  </a:lnTo>
                  <a:lnTo>
                    <a:pt x="726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7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2" y="307"/>
                  </a:lnTo>
                  <a:lnTo>
                    <a:pt x="634" y="278"/>
                  </a:lnTo>
                  <a:lnTo>
                    <a:pt x="621" y="254"/>
                  </a:lnTo>
                  <a:lnTo>
                    <a:pt x="606" y="231"/>
                  </a:lnTo>
                  <a:lnTo>
                    <a:pt x="587" y="213"/>
                  </a:lnTo>
                  <a:lnTo>
                    <a:pt x="567" y="197"/>
                  </a:lnTo>
                  <a:lnTo>
                    <a:pt x="544" y="184"/>
                  </a:lnTo>
                  <a:lnTo>
                    <a:pt x="519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0" y="158"/>
                  </a:lnTo>
                  <a:lnTo>
                    <a:pt x="412" y="157"/>
                  </a:lnTo>
                  <a:lnTo>
                    <a:pt x="385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4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6" y="207"/>
                  </a:lnTo>
                  <a:lnTo>
                    <a:pt x="221" y="224"/>
                  </a:lnTo>
                  <a:lnTo>
                    <a:pt x="208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7" y="344"/>
                  </a:lnTo>
                  <a:lnTo>
                    <a:pt x="219" y="365"/>
                  </a:lnTo>
                  <a:lnTo>
                    <a:pt x="236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4" y="423"/>
                  </a:lnTo>
                  <a:lnTo>
                    <a:pt x="334" y="434"/>
                  </a:lnTo>
                  <a:lnTo>
                    <a:pt x="363" y="443"/>
                  </a:lnTo>
                  <a:lnTo>
                    <a:pt x="395" y="452"/>
                  </a:lnTo>
                  <a:lnTo>
                    <a:pt x="428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4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6" y="527"/>
                  </a:lnTo>
                  <a:lnTo>
                    <a:pt x="698" y="540"/>
                  </a:lnTo>
                  <a:lnTo>
                    <a:pt x="728" y="556"/>
                  </a:lnTo>
                  <a:lnTo>
                    <a:pt x="756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8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59" y="792"/>
                  </a:lnTo>
                  <a:lnTo>
                    <a:pt x="857" y="838"/>
                  </a:lnTo>
                  <a:lnTo>
                    <a:pt x="849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89" y="1077"/>
                  </a:lnTo>
                  <a:lnTo>
                    <a:pt x="655" y="1093"/>
                  </a:lnTo>
                  <a:lnTo>
                    <a:pt x="619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8" y="1132"/>
                  </a:lnTo>
                  <a:lnTo>
                    <a:pt x="383" y="1131"/>
                  </a:lnTo>
                  <a:lnTo>
                    <a:pt x="340" y="1128"/>
                  </a:lnTo>
                  <a:lnTo>
                    <a:pt x="297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8" y="1061"/>
                  </a:lnTo>
                  <a:lnTo>
                    <a:pt x="117" y="1038"/>
                  </a:lnTo>
                  <a:lnTo>
                    <a:pt x="89" y="1012"/>
                  </a:lnTo>
                  <a:lnTo>
                    <a:pt x="65" y="980"/>
                  </a:lnTo>
                  <a:lnTo>
                    <a:pt x="43" y="947"/>
                  </a:lnTo>
                  <a:lnTo>
                    <a:pt x="26" y="908"/>
                  </a:lnTo>
                  <a:lnTo>
                    <a:pt x="13" y="865"/>
                  </a:lnTo>
                  <a:lnTo>
                    <a:pt x="4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0" y="804"/>
                  </a:lnTo>
                  <a:lnTo>
                    <a:pt x="178" y="838"/>
                  </a:lnTo>
                  <a:lnTo>
                    <a:pt x="191" y="867"/>
                  </a:lnTo>
                  <a:lnTo>
                    <a:pt x="208" y="891"/>
                  </a:lnTo>
                  <a:lnTo>
                    <a:pt x="229" y="913"/>
                  </a:lnTo>
                  <a:lnTo>
                    <a:pt x="253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8" y="966"/>
                  </a:lnTo>
                  <a:lnTo>
                    <a:pt x="371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2" y="976"/>
                  </a:lnTo>
                  <a:lnTo>
                    <a:pt x="488" y="974"/>
                  </a:lnTo>
                  <a:lnTo>
                    <a:pt x="513" y="971"/>
                  </a:lnTo>
                  <a:lnTo>
                    <a:pt x="539" y="966"/>
                  </a:lnTo>
                  <a:lnTo>
                    <a:pt x="564" y="960"/>
                  </a:lnTo>
                  <a:lnTo>
                    <a:pt x="589" y="951"/>
                  </a:lnTo>
                  <a:lnTo>
                    <a:pt x="610" y="941"/>
                  </a:lnTo>
                  <a:lnTo>
                    <a:pt x="630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3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1" y="740"/>
                  </a:lnTo>
                  <a:lnTo>
                    <a:pt x="647" y="722"/>
                  </a:lnTo>
                  <a:lnTo>
                    <a:pt x="627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2" y="656"/>
                  </a:lnTo>
                  <a:lnTo>
                    <a:pt x="490" y="647"/>
                  </a:lnTo>
                  <a:lnTo>
                    <a:pt x="457" y="639"/>
                  </a:lnTo>
                  <a:lnTo>
                    <a:pt x="422" y="630"/>
                  </a:lnTo>
                  <a:lnTo>
                    <a:pt x="387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1" y="595"/>
                  </a:lnTo>
                  <a:lnTo>
                    <a:pt x="247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7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1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3" y="193"/>
                  </a:lnTo>
                  <a:lnTo>
                    <a:pt x="60" y="161"/>
                  </a:lnTo>
                  <a:lnTo>
                    <a:pt x="80" y="132"/>
                  </a:lnTo>
                  <a:lnTo>
                    <a:pt x="103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0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2" y="12"/>
                  </a:lnTo>
                  <a:lnTo>
                    <a:pt x="327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5ACFC61-8225-8F4F-A539-DCE60FEB0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4526" y="4454526"/>
              <a:ext cx="377825" cy="449263"/>
            </a:xfrm>
            <a:custGeom>
              <a:avLst/>
              <a:gdLst>
                <a:gd name="T0" fmla="*/ 629 w 951"/>
                <a:gd name="T1" fmla="*/ 576 h 1132"/>
                <a:gd name="T2" fmla="*/ 530 w 951"/>
                <a:gd name="T3" fmla="*/ 600 h 1132"/>
                <a:gd name="T4" fmla="*/ 417 w 951"/>
                <a:gd name="T5" fmla="*/ 616 h 1132"/>
                <a:gd name="T6" fmla="*/ 322 w 951"/>
                <a:gd name="T7" fmla="*/ 636 h 1132"/>
                <a:gd name="T8" fmla="*/ 247 w 951"/>
                <a:gd name="T9" fmla="*/ 670 h 1132"/>
                <a:gd name="T10" fmla="*/ 196 w 951"/>
                <a:gd name="T11" fmla="*/ 728 h 1132"/>
                <a:gd name="T12" fmla="*/ 176 w 951"/>
                <a:gd name="T13" fmla="*/ 817 h 1132"/>
                <a:gd name="T14" fmla="*/ 194 w 951"/>
                <a:gd name="T15" fmla="*/ 897 h 1132"/>
                <a:gd name="T16" fmla="*/ 245 w 951"/>
                <a:gd name="T17" fmla="*/ 947 h 1132"/>
                <a:gd name="T18" fmla="*/ 317 w 951"/>
                <a:gd name="T19" fmla="*/ 972 h 1132"/>
                <a:gd name="T20" fmla="*/ 417 w 951"/>
                <a:gd name="T21" fmla="*/ 974 h 1132"/>
                <a:gd name="T22" fmla="*/ 528 w 951"/>
                <a:gd name="T23" fmla="*/ 944 h 1132"/>
                <a:gd name="T24" fmla="*/ 609 w 951"/>
                <a:gd name="T25" fmla="*/ 890 h 1132"/>
                <a:gd name="T26" fmla="*/ 658 w 951"/>
                <a:gd name="T27" fmla="*/ 822 h 1132"/>
                <a:gd name="T28" fmla="*/ 679 w 951"/>
                <a:gd name="T29" fmla="*/ 753 h 1132"/>
                <a:gd name="T30" fmla="*/ 468 w 951"/>
                <a:gd name="T31" fmla="*/ 0 h 1132"/>
                <a:gd name="T32" fmla="*/ 570 w 951"/>
                <a:gd name="T33" fmla="*/ 6 h 1132"/>
                <a:gd name="T34" fmla="*/ 668 w 951"/>
                <a:gd name="T35" fmla="*/ 28 h 1132"/>
                <a:gd name="T36" fmla="*/ 752 w 951"/>
                <a:gd name="T37" fmla="*/ 72 h 1132"/>
                <a:gd name="T38" fmla="*/ 814 w 951"/>
                <a:gd name="T39" fmla="*/ 145 h 1132"/>
                <a:gd name="T40" fmla="*/ 845 w 951"/>
                <a:gd name="T41" fmla="*/ 253 h 1132"/>
                <a:gd name="T42" fmla="*/ 848 w 951"/>
                <a:gd name="T43" fmla="*/ 884 h 1132"/>
                <a:gd name="T44" fmla="*/ 854 w 951"/>
                <a:gd name="T45" fmla="*/ 947 h 1132"/>
                <a:gd name="T46" fmla="*/ 883 w 951"/>
                <a:gd name="T47" fmla="*/ 974 h 1132"/>
                <a:gd name="T48" fmla="*/ 932 w 951"/>
                <a:gd name="T49" fmla="*/ 972 h 1132"/>
                <a:gd name="T50" fmla="*/ 933 w 951"/>
                <a:gd name="T51" fmla="*/ 1114 h 1132"/>
                <a:gd name="T52" fmla="*/ 861 w 951"/>
                <a:gd name="T53" fmla="*/ 1131 h 1132"/>
                <a:gd name="T54" fmla="*/ 779 w 951"/>
                <a:gd name="T55" fmla="*/ 1125 h 1132"/>
                <a:gd name="T56" fmla="*/ 721 w 951"/>
                <a:gd name="T57" fmla="*/ 1083 h 1132"/>
                <a:gd name="T58" fmla="*/ 692 w 951"/>
                <a:gd name="T59" fmla="*/ 1002 h 1132"/>
                <a:gd name="T60" fmla="*/ 616 w 951"/>
                <a:gd name="T61" fmla="*/ 1041 h 1132"/>
                <a:gd name="T62" fmla="*/ 485 w 951"/>
                <a:gd name="T63" fmla="*/ 1111 h 1132"/>
                <a:gd name="T64" fmla="*/ 334 w 951"/>
                <a:gd name="T65" fmla="*/ 1132 h 1132"/>
                <a:gd name="T66" fmla="*/ 222 w 951"/>
                <a:gd name="T67" fmla="*/ 1120 h 1132"/>
                <a:gd name="T68" fmla="*/ 125 w 951"/>
                <a:gd name="T69" fmla="*/ 1082 h 1132"/>
                <a:gd name="T70" fmla="*/ 52 w 951"/>
                <a:gd name="T71" fmla="*/ 1013 h 1132"/>
                <a:gd name="T72" fmla="*/ 9 w 951"/>
                <a:gd name="T73" fmla="*/ 914 h 1132"/>
                <a:gd name="T74" fmla="*/ 1 w 951"/>
                <a:gd name="T75" fmla="*/ 784 h 1132"/>
                <a:gd name="T76" fmla="*/ 33 w 951"/>
                <a:gd name="T77" fmla="*/ 671 h 1132"/>
                <a:gd name="T78" fmla="*/ 94 w 951"/>
                <a:gd name="T79" fmla="*/ 594 h 1132"/>
                <a:gd name="T80" fmla="*/ 176 w 951"/>
                <a:gd name="T81" fmla="*/ 545 h 1132"/>
                <a:gd name="T82" fmla="*/ 273 w 951"/>
                <a:gd name="T83" fmla="*/ 512 h 1132"/>
                <a:gd name="T84" fmla="*/ 381 w 951"/>
                <a:gd name="T85" fmla="*/ 489 h 1132"/>
                <a:gd name="T86" fmla="*/ 491 w 951"/>
                <a:gd name="T87" fmla="*/ 472 h 1132"/>
                <a:gd name="T88" fmla="*/ 582 w 951"/>
                <a:gd name="T89" fmla="*/ 453 h 1132"/>
                <a:gd name="T90" fmla="*/ 647 w 951"/>
                <a:gd name="T91" fmla="*/ 422 h 1132"/>
                <a:gd name="T92" fmla="*/ 680 w 951"/>
                <a:gd name="T93" fmla="*/ 365 h 1132"/>
                <a:gd name="T94" fmla="*/ 675 w 951"/>
                <a:gd name="T95" fmla="*/ 276 h 1132"/>
                <a:gd name="T96" fmla="*/ 638 w 951"/>
                <a:gd name="T97" fmla="*/ 210 h 1132"/>
                <a:gd name="T98" fmla="*/ 578 w 951"/>
                <a:gd name="T99" fmla="*/ 175 h 1132"/>
                <a:gd name="T100" fmla="*/ 506 w 951"/>
                <a:gd name="T101" fmla="*/ 160 h 1132"/>
                <a:gd name="T102" fmla="*/ 423 w 951"/>
                <a:gd name="T103" fmla="*/ 158 h 1132"/>
                <a:gd name="T104" fmla="*/ 332 w 951"/>
                <a:gd name="T105" fmla="*/ 175 h 1132"/>
                <a:gd name="T106" fmla="*/ 261 w 951"/>
                <a:gd name="T107" fmla="*/ 218 h 1132"/>
                <a:gd name="T108" fmla="*/ 216 w 951"/>
                <a:gd name="T109" fmla="*/ 292 h 1132"/>
                <a:gd name="T110" fmla="*/ 39 w 951"/>
                <a:gd name="T111" fmla="*/ 362 h 1132"/>
                <a:gd name="T112" fmla="*/ 66 w 951"/>
                <a:gd name="T113" fmla="*/ 222 h 1132"/>
                <a:gd name="T114" fmla="*/ 129 w 951"/>
                <a:gd name="T115" fmla="*/ 120 h 1132"/>
                <a:gd name="T116" fmla="*/ 222 w 951"/>
                <a:gd name="T117" fmla="*/ 51 h 1132"/>
                <a:gd name="T118" fmla="*/ 338 w 951"/>
                <a:gd name="T119" fmla="*/ 12 h 1132"/>
                <a:gd name="T120" fmla="*/ 468 w 951"/>
                <a:gd name="T12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51" h="1132">
                  <a:moveTo>
                    <a:pt x="681" y="550"/>
                  </a:moveTo>
                  <a:lnTo>
                    <a:pt x="657" y="564"/>
                  </a:lnTo>
                  <a:lnTo>
                    <a:pt x="629" y="576"/>
                  </a:lnTo>
                  <a:lnTo>
                    <a:pt x="599" y="586"/>
                  </a:lnTo>
                  <a:lnTo>
                    <a:pt x="565" y="593"/>
                  </a:lnTo>
                  <a:lnTo>
                    <a:pt x="530" y="600"/>
                  </a:lnTo>
                  <a:lnTo>
                    <a:pt x="493" y="605"/>
                  </a:lnTo>
                  <a:lnTo>
                    <a:pt x="455" y="611"/>
                  </a:lnTo>
                  <a:lnTo>
                    <a:pt x="417" y="616"/>
                  </a:lnTo>
                  <a:lnTo>
                    <a:pt x="379" y="622"/>
                  </a:lnTo>
                  <a:lnTo>
                    <a:pt x="350" y="629"/>
                  </a:lnTo>
                  <a:lnTo>
                    <a:pt x="322" y="636"/>
                  </a:lnTo>
                  <a:lnTo>
                    <a:pt x="295" y="646"/>
                  </a:lnTo>
                  <a:lnTo>
                    <a:pt x="270" y="657"/>
                  </a:lnTo>
                  <a:lnTo>
                    <a:pt x="247" y="670"/>
                  </a:lnTo>
                  <a:lnTo>
                    <a:pt x="227" y="686"/>
                  </a:lnTo>
                  <a:lnTo>
                    <a:pt x="209" y="705"/>
                  </a:lnTo>
                  <a:lnTo>
                    <a:pt x="196" y="728"/>
                  </a:lnTo>
                  <a:lnTo>
                    <a:pt x="185" y="753"/>
                  </a:lnTo>
                  <a:lnTo>
                    <a:pt x="177" y="784"/>
                  </a:lnTo>
                  <a:lnTo>
                    <a:pt x="176" y="817"/>
                  </a:lnTo>
                  <a:lnTo>
                    <a:pt x="177" y="848"/>
                  </a:lnTo>
                  <a:lnTo>
                    <a:pt x="185" y="874"/>
                  </a:lnTo>
                  <a:lnTo>
                    <a:pt x="194" y="897"/>
                  </a:lnTo>
                  <a:lnTo>
                    <a:pt x="209" y="916"/>
                  </a:lnTo>
                  <a:lnTo>
                    <a:pt x="226" y="933"/>
                  </a:lnTo>
                  <a:lnTo>
                    <a:pt x="245" y="947"/>
                  </a:lnTo>
                  <a:lnTo>
                    <a:pt x="267" y="957"/>
                  </a:lnTo>
                  <a:lnTo>
                    <a:pt x="292" y="966"/>
                  </a:lnTo>
                  <a:lnTo>
                    <a:pt x="317" y="972"/>
                  </a:lnTo>
                  <a:lnTo>
                    <a:pt x="344" y="974"/>
                  </a:lnTo>
                  <a:lnTo>
                    <a:pt x="372" y="976"/>
                  </a:lnTo>
                  <a:lnTo>
                    <a:pt x="417" y="974"/>
                  </a:lnTo>
                  <a:lnTo>
                    <a:pt x="458" y="967"/>
                  </a:lnTo>
                  <a:lnTo>
                    <a:pt x="496" y="957"/>
                  </a:lnTo>
                  <a:lnTo>
                    <a:pt x="528" y="944"/>
                  </a:lnTo>
                  <a:lnTo>
                    <a:pt x="559" y="929"/>
                  </a:lnTo>
                  <a:lnTo>
                    <a:pt x="585" y="910"/>
                  </a:lnTo>
                  <a:lnTo>
                    <a:pt x="609" y="890"/>
                  </a:lnTo>
                  <a:lnTo>
                    <a:pt x="628" y="869"/>
                  </a:lnTo>
                  <a:lnTo>
                    <a:pt x="645" y="846"/>
                  </a:lnTo>
                  <a:lnTo>
                    <a:pt x="658" y="822"/>
                  </a:lnTo>
                  <a:lnTo>
                    <a:pt x="668" y="799"/>
                  </a:lnTo>
                  <a:lnTo>
                    <a:pt x="675" y="775"/>
                  </a:lnTo>
                  <a:lnTo>
                    <a:pt x="679" y="753"/>
                  </a:lnTo>
                  <a:lnTo>
                    <a:pt x="681" y="732"/>
                  </a:lnTo>
                  <a:lnTo>
                    <a:pt x="681" y="550"/>
                  </a:lnTo>
                  <a:close/>
                  <a:moveTo>
                    <a:pt x="468" y="0"/>
                  </a:moveTo>
                  <a:lnTo>
                    <a:pt x="502" y="2"/>
                  </a:lnTo>
                  <a:lnTo>
                    <a:pt x="536" y="3"/>
                  </a:lnTo>
                  <a:lnTo>
                    <a:pt x="570" y="6"/>
                  </a:lnTo>
                  <a:lnTo>
                    <a:pt x="604" y="11"/>
                  </a:lnTo>
                  <a:lnTo>
                    <a:pt x="636" y="18"/>
                  </a:lnTo>
                  <a:lnTo>
                    <a:pt x="668" y="28"/>
                  </a:lnTo>
                  <a:lnTo>
                    <a:pt x="697" y="40"/>
                  </a:lnTo>
                  <a:lnTo>
                    <a:pt x="725" y="55"/>
                  </a:lnTo>
                  <a:lnTo>
                    <a:pt x="752" y="72"/>
                  </a:lnTo>
                  <a:lnTo>
                    <a:pt x="775" y="93"/>
                  </a:lnTo>
                  <a:lnTo>
                    <a:pt x="796" y="117"/>
                  </a:lnTo>
                  <a:lnTo>
                    <a:pt x="814" y="145"/>
                  </a:lnTo>
                  <a:lnTo>
                    <a:pt x="828" y="177"/>
                  </a:lnTo>
                  <a:lnTo>
                    <a:pt x="838" y="213"/>
                  </a:lnTo>
                  <a:lnTo>
                    <a:pt x="845" y="253"/>
                  </a:lnTo>
                  <a:lnTo>
                    <a:pt x="848" y="298"/>
                  </a:lnTo>
                  <a:lnTo>
                    <a:pt x="848" y="855"/>
                  </a:lnTo>
                  <a:lnTo>
                    <a:pt x="848" y="884"/>
                  </a:lnTo>
                  <a:lnTo>
                    <a:pt x="848" y="909"/>
                  </a:lnTo>
                  <a:lnTo>
                    <a:pt x="850" y="930"/>
                  </a:lnTo>
                  <a:lnTo>
                    <a:pt x="854" y="947"/>
                  </a:lnTo>
                  <a:lnTo>
                    <a:pt x="860" y="960"/>
                  </a:lnTo>
                  <a:lnTo>
                    <a:pt x="870" y="968"/>
                  </a:lnTo>
                  <a:lnTo>
                    <a:pt x="883" y="974"/>
                  </a:lnTo>
                  <a:lnTo>
                    <a:pt x="900" y="976"/>
                  </a:lnTo>
                  <a:lnTo>
                    <a:pt x="915" y="976"/>
                  </a:lnTo>
                  <a:lnTo>
                    <a:pt x="932" y="972"/>
                  </a:lnTo>
                  <a:lnTo>
                    <a:pt x="951" y="966"/>
                  </a:lnTo>
                  <a:lnTo>
                    <a:pt x="951" y="1104"/>
                  </a:lnTo>
                  <a:lnTo>
                    <a:pt x="933" y="1114"/>
                  </a:lnTo>
                  <a:lnTo>
                    <a:pt x="911" y="1122"/>
                  </a:lnTo>
                  <a:lnTo>
                    <a:pt x="888" y="1128"/>
                  </a:lnTo>
                  <a:lnTo>
                    <a:pt x="861" y="1131"/>
                  </a:lnTo>
                  <a:lnTo>
                    <a:pt x="832" y="1132"/>
                  </a:lnTo>
                  <a:lnTo>
                    <a:pt x="804" y="1131"/>
                  </a:lnTo>
                  <a:lnTo>
                    <a:pt x="779" y="1125"/>
                  </a:lnTo>
                  <a:lnTo>
                    <a:pt x="757" y="1116"/>
                  </a:lnTo>
                  <a:lnTo>
                    <a:pt x="737" y="1101"/>
                  </a:lnTo>
                  <a:lnTo>
                    <a:pt x="721" y="1083"/>
                  </a:lnTo>
                  <a:lnTo>
                    <a:pt x="708" y="1061"/>
                  </a:lnTo>
                  <a:lnTo>
                    <a:pt x="698" y="1034"/>
                  </a:lnTo>
                  <a:lnTo>
                    <a:pt x="692" y="1002"/>
                  </a:lnTo>
                  <a:lnTo>
                    <a:pt x="691" y="966"/>
                  </a:lnTo>
                  <a:lnTo>
                    <a:pt x="655" y="1006"/>
                  </a:lnTo>
                  <a:lnTo>
                    <a:pt x="616" y="1041"/>
                  </a:lnTo>
                  <a:lnTo>
                    <a:pt x="575" y="1069"/>
                  </a:lnTo>
                  <a:lnTo>
                    <a:pt x="531" y="1093"/>
                  </a:lnTo>
                  <a:lnTo>
                    <a:pt x="485" y="1111"/>
                  </a:lnTo>
                  <a:lnTo>
                    <a:pt x="436" y="1123"/>
                  </a:lnTo>
                  <a:lnTo>
                    <a:pt x="386" y="1130"/>
                  </a:lnTo>
                  <a:lnTo>
                    <a:pt x="334" y="1132"/>
                  </a:lnTo>
                  <a:lnTo>
                    <a:pt x="295" y="1131"/>
                  </a:lnTo>
                  <a:lnTo>
                    <a:pt x="258" y="1128"/>
                  </a:lnTo>
                  <a:lnTo>
                    <a:pt x="222" y="1120"/>
                  </a:lnTo>
                  <a:lnTo>
                    <a:pt x="187" y="1111"/>
                  </a:lnTo>
                  <a:lnTo>
                    <a:pt x="155" y="1097"/>
                  </a:lnTo>
                  <a:lnTo>
                    <a:pt x="125" y="1082"/>
                  </a:lnTo>
                  <a:lnTo>
                    <a:pt x="98" y="1062"/>
                  </a:lnTo>
                  <a:lnTo>
                    <a:pt x="73" y="1040"/>
                  </a:lnTo>
                  <a:lnTo>
                    <a:pt x="52" y="1013"/>
                  </a:lnTo>
                  <a:lnTo>
                    <a:pt x="34" y="984"/>
                  </a:lnTo>
                  <a:lnTo>
                    <a:pt x="19" y="951"/>
                  </a:lnTo>
                  <a:lnTo>
                    <a:pt x="9" y="914"/>
                  </a:lnTo>
                  <a:lnTo>
                    <a:pt x="1" y="874"/>
                  </a:lnTo>
                  <a:lnTo>
                    <a:pt x="0" y="830"/>
                  </a:lnTo>
                  <a:lnTo>
                    <a:pt x="1" y="784"/>
                  </a:lnTo>
                  <a:lnTo>
                    <a:pt x="9" y="741"/>
                  </a:lnTo>
                  <a:lnTo>
                    <a:pt x="18" y="704"/>
                  </a:lnTo>
                  <a:lnTo>
                    <a:pt x="33" y="671"/>
                  </a:lnTo>
                  <a:lnTo>
                    <a:pt x="50" y="642"/>
                  </a:lnTo>
                  <a:lnTo>
                    <a:pt x="70" y="617"/>
                  </a:lnTo>
                  <a:lnTo>
                    <a:pt x="94" y="594"/>
                  </a:lnTo>
                  <a:lnTo>
                    <a:pt x="119" y="575"/>
                  </a:lnTo>
                  <a:lnTo>
                    <a:pt x="147" y="559"/>
                  </a:lnTo>
                  <a:lnTo>
                    <a:pt x="176" y="545"/>
                  </a:lnTo>
                  <a:lnTo>
                    <a:pt x="208" y="533"/>
                  </a:lnTo>
                  <a:lnTo>
                    <a:pt x="241" y="522"/>
                  </a:lnTo>
                  <a:lnTo>
                    <a:pt x="273" y="512"/>
                  </a:lnTo>
                  <a:lnTo>
                    <a:pt x="307" y="505"/>
                  </a:lnTo>
                  <a:lnTo>
                    <a:pt x="343" y="496"/>
                  </a:lnTo>
                  <a:lnTo>
                    <a:pt x="381" y="489"/>
                  </a:lnTo>
                  <a:lnTo>
                    <a:pt x="419" y="483"/>
                  </a:lnTo>
                  <a:lnTo>
                    <a:pt x="455" y="477"/>
                  </a:lnTo>
                  <a:lnTo>
                    <a:pt x="491" y="472"/>
                  </a:lnTo>
                  <a:lnTo>
                    <a:pt x="523" y="466"/>
                  </a:lnTo>
                  <a:lnTo>
                    <a:pt x="554" y="460"/>
                  </a:lnTo>
                  <a:lnTo>
                    <a:pt x="582" y="453"/>
                  </a:lnTo>
                  <a:lnTo>
                    <a:pt x="606" y="445"/>
                  </a:lnTo>
                  <a:lnTo>
                    <a:pt x="629" y="434"/>
                  </a:lnTo>
                  <a:lnTo>
                    <a:pt x="647" y="422"/>
                  </a:lnTo>
                  <a:lnTo>
                    <a:pt x="662" y="406"/>
                  </a:lnTo>
                  <a:lnTo>
                    <a:pt x="674" y="387"/>
                  </a:lnTo>
                  <a:lnTo>
                    <a:pt x="680" y="365"/>
                  </a:lnTo>
                  <a:lnTo>
                    <a:pt x="683" y="338"/>
                  </a:lnTo>
                  <a:lnTo>
                    <a:pt x="680" y="304"/>
                  </a:lnTo>
                  <a:lnTo>
                    <a:pt x="675" y="276"/>
                  </a:lnTo>
                  <a:lnTo>
                    <a:pt x="666" y="250"/>
                  </a:lnTo>
                  <a:lnTo>
                    <a:pt x="652" y="228"/>
                  </a:lnTo>
                  <a:lnTo>
                    <a:pt x="638" y="210"/>
                  </a:lnTo>
                  <a:lnTo>
                    <a:pt x="619" y="196"/>
                  </a:lnTo>
                  <a:lnTo>
                    <a:pt x="600" y="184"/>
                  </a:lnTo>
                  <a:lnTo>
                    <a:pt x="578" y="175"/>
                  </a:lnTo>
                  <a:lnTo>
                    <a:pt x="555" y="168"/>
                  </a:lnTo>
                  <a:lnTo>
                    <a:pt x="532" y="163"/>
                  </a:lnTo>
                  <a:lnTo>
                    <a:pt x="506" y="160"/>
                  </a:lnTo>
                  <a:lnTo>
                    <a:pt x="482" y="158"/>
                  </a:lnTo>
                  <a:lnTo>
                    <a:pt x="458" y="157"/>
                  </a:lnTo>
                  <a:lnTo>
                    <a:pt x="423" y="158"/>
                  </a:lnTo>
                  <a:lnTo>
                    <a:pt x="391" y="162"/>
                  </a:lnTo>
                  <a:lnTo>
                    <a:pt x="360" y="168"/>
                  </a:lnTo>
                  <a:lnTo>
                    <a:pt x="332" y="175"/>
                  </a:lnTo>
                  <a:lnTo>
                    <a:pt x="305" y="186"/>
                  </a:lnTo>
                  <a:lnTo>
                    <a:pt x="282" y="201"/>
                  </a:lnTo>
                  <a:lnTo>
                    <a:pt x="261" y="218"/>
                  </a:lnTo>
                  <a:lnTo>
                    <a:pt x="243" y="239"/>
                  </a:lnTo>
                  <a:lnTo>
                    <a:pt x="228" y="263"/>
                  </a:lnTo>
                  <a:lnTo>
                    <a:pt x="216" y="292"/>
                  </a:lnTo>
                  <a:lnTo>
                    <a:pt x="209" y="325"/>
                  </a:lnTo>
                  <a:lnTo>
                    <a:pt x="205" y="362"/>
                  </a:lnTo>
                  <a:lnTo>
                    <a:pt x="39" y="362"/>
                  </a:lnTo>
                  <a:lnTo>
                    <a:pt x="43" y="312"/>
                  </a:lnTo>
                  <a:lnTo>
                    <a:pt x="52" y="265"/>
                  </a:lnTo>
                  <a:lnTo>
                    <a:pt x="66" y="222"/>
                  </a:lnTo>
                  <a:lnTo>
                    <a:pt x="83" y="184"/>
                  </a:lnTo>
                  <a:lnTo>
                    <a:pt x="104" y="150"/>
                  </a:lnTo>
                  <a:lnTo>
                    <a:pt x="129" y="120"/>
                  </a:lnTo>
                  <a:lnTo>
                    <a:pt x="157" y="93"/>
                  </a:lnTo>
                  <a:lnTo>
                    <a:pt x="188" y="70"/>
                  </a:lnTo>
                  <a:lnTo>
                    <a:pt x="222" y="51"/>
                  </a:lnTo>
                  <a:lnTo>
                    <a:pt x="259" y="35"/>
                  </a:lnTo>
                  <a:lnTo>
                    <a:pt x="296" y="22"/>
                  </a:lnTo>
                  <a:lnTo>
                    <a:pt x="338" y="12"/>
                  </a:lnTo>
                  <a:lnTo>
                    <a:pt x="379" y="6"/>
                  </a:lnTo>
                  <a:lnTo>
                    <a:pt x="423" y="3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B029620-52DD-C540-9F66-FD8586A66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588" y="4454526"/>
              <a:ext cx="341313" cy="449263"/>
            </a:xfrm>
            <a:custGeom>
              <a:avLst/>
              <a:gdLst>
                <a:gd name="T0" fmla="*/ 486 w 860"/>
                <a:gd name="T1" fmla="*/ 5 h 1132"/>
                <a:gd name="T2" fmla="*/ 604 w 860"/>
                <a:gd name="T3" fmla="*/ 31 h 1132"/>
                <a:gd name="T4" fmla="*/ 701 w 860"/>
                <a:gd name="T5" fmla="*/ 82 h 1132"/>
                <a:gd name="T6" fmla="*/ 771 w 860"/>
                <a:gd name="T7" fmla="*/ 167 h 1132"/>
                <a:gd name="T8" fmla="*/ 810 w 860"/>
                <a:gd name="T9" fmla="*/ 290 h 1132"/>
                <a:gd name="T10" fmla="*/ 644 w 860"/>
                <a:gd name="T11" fmla="*/ 307 h 1132"/>
                <a:gd name="T12" fmla="*/ 606 w 860"/>
                <a:gd name="T13" fmla="*/ 231 h 1132"/>
                <a:gd name="T14" fmla="*/ 545 w 860"/>
                <a:gd name="T15" fmla="*/ 184 h 1132"/>
                <a:gd name="T16" fmla="*/ 467 w 860"/>
                <a:gd name="T17" fmla="*/ 162 h 1132"/>
                <a:gd name="T18" fmla="*/ 386 w 860"/>
                <a:gd name="T19" fmla="*/ 158 h 1132"/>
                <a:gd name="T20" fmla="*/ 305 w 860"/>
                <a:gd name="T21" fmla="*/ 172 h 1132"/>
                <a:gd name="T22" fmla="*/ 238 w 860"/>
                <a:gd name="T23" fmla="*/ 207 h 1132"/>
                <a:gd name="T24" fmla="*/ 200 w 860"/>
                <a:gd name="T25" fmla="*/ 268 h 1132"/>
                <a:gd name="T26" fmla="*/ 208 w 860"/>
                <a:gd name="T27" fmla="*/ 344 h 1132"/>
                <a:gd name="T28" fmla="*/ 256 w 860"/>
                <a:gd name="T29" fmla="*/ 397 h 1132"/>
                <a:gd name="T30" fmla="*/ 334 w 860"/>
                <a:gd name="T31" fmla="*/ 434 h 1132"/>
                <a:gd name="T32" fmla="*/ 429 w 860"/>
                <a:gd name="T33" fmla="*/ 460 h 1132"/>
                <a:gd name="T34" fmla="*/ 528 w 860"/>
                <a:gd name="T35" fmla="*/ 484 h 1132"/>
                <a:gd name="T36" fmla="*/ 634 w 860"/>
                <a:gd name="T37" fmla="*/ 513 h 1132"/>
                <a:gd name="T38" fmla="*/ 729 w 860"/>
                <a:gd name="T39" fmla="*/ 556 h 1132"/>
                <a:gd name="T40" fmla="*/ 804 w 860"/>
                <a:gd name="T41" fmla="*/ 620 h 1132"/>
                <a:gd name="T42" fmla="*/ 850 w 860"/>
                <a:gd name="T43" fmla="*/ 711 h 1132"/>
                <a:gd name="T44" fmla="*/ 857 w 860"/>
                <a:gd name="T45" fmla="*/ 838 h 1132"/>
                <a:gd name="T46" fmla="*/ 821 w 860"/>
                <a:gd name="T47" fmla="*/ 954 h 1132"/>
                <a:gd name="T48" fmla="*/ 750 w 860"/>
                <a:gd name="T49" fmla="*/ 1037 h 1132"/>
                <a:gd name="T50" fmla="*/ 656 w 860"/>
                <a:gd name="T51" fmla="*/ 1093 h 1132"/>
                <a:gd name="T52" fmla="*/ 545 w 860"/>
                <a:gd name="T53" fmla="*/ 1124 h 1132"/>
                <a:gd name="T54" fmla="*/ 429 w 860"/>
                <a:gd name="T55" fmla="*/ 1132 h 1132"/>
                <a:gd name="T56" fmla="*/ 299 w 860"/>
                <a:gd name="T57" fmla="*/ 1120 h 1132"/>
                <a:gd name="T58" fmla="*/ 182 w 860"/>
                <a:gd name="T59" fmla="*/ 1081 h 1132"/>
                <a:gd name="T60" fmla="*/ 90 w 860"/>
                <a:gd name="T61" fmla="*/ 1012 h 1132"/>
                <a:gd name="T62" fmla="*/ 27 w 860"/>
                <a:gd name="T63" fmla="*/ 908 h 1132"/>
                <a:gd name="T64" fmla="*/ 0 w 860"/>
                <a:gd name="T65" fmla="*/ 767 h 1132"/>
                <a:gd name="T66" fmla="*/ 180 w 860"/>
                <a:gd name="T67" fmla="*/ 838 h 1132"/>
                <a:gd name="T68" fmla="*/ 229 w 860"/>
                <a:gd name="T69" fmla="*/ 913 h 1132"/>
                <a:gd name="T70" fmla="*/ 308 w 860"/>
                <a:gd name="T71" fmla="*/ 957 h 1132"/>
                <a:gd name="T72" fmla="*/ 404 w 860"/>
                <a:gd name="T73" fmla="*/ 974 h 1132"/>
                <a:gd name="T74" fmla="*/ 488 w 860"/>
                <a:gd name="T75" fmla="*/ 974 h 1132"/>
                <a:gd name="T76" fmla="*/ 565 w 860"/>
                <a:gd name="T77" fmla="*/ 960 h 1132"/>
                <a:gd name="T78" fmla="*/ 631 w 860"/>
                <a:gd name="T79" fmla="*/ 927 h 1132"/>
                <a:gd name="T80" fmla="*/ 674 w 860"/>
                <a:gd name="T81" fmla="*/ 871 h 1132"/>
                <a:gd name="T82" fmla="*/ 681 w 860"/>
                <a:gd name="T83" fmla="*/ 787 h 1132"/>
                <a:gd name="T84" fmla="*/ 647 w 860"/>
                <a:gd name="T85" fmla="*/ 722 h 1132"/>
                <a:gd name="T86" fmla="*/ 580 w 860"/>
                <a:gd name="T87" fmla="*/ 677 h 1132"/>
                <a:gd name="T88" fmla="*/ 491 w 860"/>
                <a:gd name="T89" fmla="*/ 647 h 1132"/>
                <a:gd name="T90" fmla="*/ 389 w 860"/>
                <a:gd name="T91" fmla="*/ 622 h 1132"/>
                <a:gd name="T92" fmla="*/ 283 w 860"/>
                <a:gd name="T93" fmla="*/ 595 h 1132"/>
                <a:gd name="T94" fmla="*/ 183 w 860"/>
                <a:gd name="T95" fmla="*/ 558 h 1132"/>
                <a:gd name="T96" fmla="*/ 99 w 860"/>
                <a:gd name="T97" fmla="*/ 504 h 1132"/>
                <a:gd name="T98" fmla="*/ 42 w 860"/>
                <a:gd name="T99" fmla="*/ 423 h 1132"/>
                <a:gd name="T100" fmla="*/ 22 w 860"/>
                <a:gd name="T101" fmla="*/ 308 h 1132"/>
                <a:gd name="T102" fmla="*/ 44 w 860"/>
                <a:gd name="T103" fmla="*/ 193 h 1132"/>
                <a:gd name="T104" fmla="*/ 104 w 860"/>
                <a:gd name="T105" fmla="*/ 107 h 1132"/>
                <a:gd name="T106" fmla="*/ 191 w 860"/>
                <a:gd name="T107" fmla="*/ 46 h 1132"/>
                <a:gd name="T108" fmla="*/ 293 w 860"/>
                <a:gd name="T109" fmla="*/ 12 h 1132"/>
                <a:gd name="T110" fmla="*/ 399 w 860"/>
                <a:gd name="T111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60" h="1132">
                  <a:moveTo>
                    <a:pt x="399" y="0"/>
                  </a:moveTo>
                  <a:lnTo>
                    <a:pt x="443" y="2"/>
                  </a:lnTo>
                  <a:lnTo>
                    <a:pt x="486" y="5"/>
                  </a:lnTo>
                  <a:lnTo>
                    <a:pt x="527" y="11"/>
                  </a:lnTo>
                  <a:lnTo>
                    <a:pt x="566" y="20"/>
                  </a:lnTo>
                  <a:lnTo>
                    <a:pt x="604" y="31"/>
                  </a:lnTo>
                  <a:lnTo>
                    <a:pt x="639" y="44"/>
                  </a:lnTo>
                  <a:lnTo>
                    <a:pt x="670" y="62"/>
                  </a:lnTo>
                  <a:lnTo>
                    <a:pt x="701" y="82"/>
                  </a:lnTo>
                  <a:lnTo>
                    <a:pt x="727" y="107"/>
                  </a:lnTo>
                  <a:lnTo>
                    <a:pt x="750" y="134"/>
                  </a:lnTo>
                  <a:lnTo>
                    <a:pt x="771" y="167"/>
                  </a:lnTo>
                  <a:lnTo>
                    <a:pt x="788" y="203"/>
                  </a:lnTo>
                  <a:lnTo>
                    <a:pt x="800" y="244"/>
                  </a:lnTo>
                  <a:lnTo>
                    <a:pt x="810" y="290"/>
                  </a:lnTo>
                  <a:lnTo>
                    <a:pt x="815" y="339"/>
                  </a:lnTo>
                  <a:lnTo>
                    <a:pt x="648" y="339"/>
                  </a:lnTo>
                  <a:lnTo>
                    <a:pt x="644" y="307"/>
                  </a:lnTo>
                  <a:lnTo>
                    <a:pt x="634" y="278"/>
                  </a:lnTo>
                  <a:lnTo>
                    <a:pt x="622" y="254"/>
                  </a:lnTo>
                  <a:lnTo>
                    <a:pt x="606" y="231"/>
                  </a:lnTo>
                  <a:lnTo>
                    <a:pt x="588" y="213"/>
                  </a:lnTo>
                  <a:lnTo>
                    <a:pt x="567" y="197"/>
                  </a:lnTo>
                  <a:lnTo>
                    <a:pt x="545" y="184"/>
                  </a:lnTo>
                  <a:lnTo>
                    <a:pt x="520" y="174"/>
                  </a:lnTo>
                  <a:lnTo>
                    <a:pt x="494" y="167"/>
                  </a:lnTo>
                  <a:lnTo>
                    <a:pt x="467" y="162"/>
                  </a:lnTo>
                  <a:lnTo>
                    <a:pt x="441" y="158"/>
                  </a:lnTo>
                  <a:lnTo>
                    <a:pt x="413" y="157"/>
                  </a:lnTo>
                  <a:lnTo>
                    <a:pt x="386" y="158"/>
                  </a:lnTo>
                  <a:lnTo>
                    <a:pt x="358" y="161"/>
                  </a:lnTo>
                  <a:lnTo>
                    <a:pt x="330" y="166"/>
                  </a:lnTo>
                  <a:lnTo>
                    <a:pt x="305" y="172"/>
                  </a:lnTo>
                  <a:lnTo>
                    <a:pt x="279" y="180"/>
                  </a:lnTo>
                  <a:lnTo>
                    <a:pt x="257" y="192"/>
                  </a:lnTo>
                  <a:lnTo>
                    <a:pt x="238" y="207"/>
                  </a:lnTo>
                  <a:lnTo>
                    <a:pt x="221" y="224"/>
                  </a:lnTo>
                  <a:lnTo>
                    <a:pt x="209" y="244"/>
                  </a:lnTo>
                  <a:lnTo>
                    <a:pt x="200" y="268"/>
                  </a:lnTo>
                  <a:lnTo>
                    <a:pt x="198" y="296"/>
                  </a:lnTo>
                  <a:lnTo>
                    <a:pt x="200" y="321"/>
                  </a:lnTo>
                  <a:lnTo>
                    <a:pt x="208" y="344"/>
                  </a:lnTo>
                  <a:lnTo>
                    <a:pt x="220" y="365"/>
                  </a:lnTo>
                  <a:lnTo>
                    <a:pt x="237" y="382"/>
                  </a:lnTo>
                  <a:lnTo>
                    <a:pt x="256" y="397"/>
                  </a:lnTo>
                  <a:lnTo>
                    <a:pt x="279" y="411"/>
                  </a:lnTo>
                  <a:lnTo>
                    <a:pt x="305" y="423"/>
                  </a:lnTo>
                  <a:lnTo>
                    <a:pt x="334" y="434"/>
                  </a:lnTo>
                  <a:lnTo>
                    <a:pt x="364" y="443"/>
                  </a:lnTo>
                  <a:lnTo>
                    <a:pt x="396" y="452"/>
                  </a:lnTo>
                  <a:lnTo>
                    <a:pt x="429" y="460"/>
                  </a:lnTo>
                  <a:lnTo>
                    <a:pt x="461" y="467"/>
                  </a:lnTo>
                  <a:lnTo>
                    <a:pt x="495" y="476"/>
                  </a:lnTo>
                  <a:lnTo>
                    <a:pt x="528" y="484"/>
                  </a:lnTo>
                  <a:lnTo>
                    <a:pt x="565" y="493"/>
                  </a:lnTo>
                  <a:lnTo>
                    <a:pt x="600" y="502"/>
                  </a:lnTo>
                  <a:lnTo>
                    <a:pt x="634" y="513"/>
                  </a:lnTo>
                  <a:lnTo>
                    <a:pt x="667" y="527"/>
                  </a:lnTo>
                  <a:lnTo>
                    <a:pt x="699" y="540"/>
                  </a:lnTo>
                  <a:lnTo>
                    <a:pt x="729" y="556"/>
                  </a:lnTo>
                  <a:lnTo>
                    <a:pt x="757" y="575"/>
                  </a:lnTo>
                  <a:lnTo>
                    <a:pt x="782" y="595"/>
                  </a:lnTo>
                  <a:lnTo>
                    <a:pt x="804" y="620"/>
                  </a:lnTo>
                  <a:lnTo>
                    <a:pt x="823" y="646"/>
                  </a:lnTo>
                  <a:lnTo>
                    <a:pt x="839" y="676"/>
                  </a:lnTo>
                  <a:lnTo>
                    <a:pt x="850" y="711"/>
                  </a:lnTo>
                  <a:lnTo>
                    <a:pt x="857" y="750"/>
                  </a:lnTo>
                  <a:lnTo>
                    <a:pt x="860" y="792"/>
                  </a:lnTo>
                  <a:lnTo>
                    <a:pt x="857" y="838"/>
                  </a:lnTo>
                  <a:lnTo>
                    <a:pt x="850" y="880"/>
                  </a:lnTo>
                  <a:lnTo>
                    <a:pt x="838" y="919"/>
                  </a:lnTo>
                  <a:lnTo>
                    <a:pt x="821" y="954"/>
                  </a:lnTo>
                  <a:lnTo>
                    <a:pt x="801" y="985"/>
                  </a:lnTo>
                  <a:lnTo>
                    <a:pt x="777" y="1013"/>
                  </a:lnTo>
                  <a:lnTo>
                    <a:pt x="750" y="1037"/>
                  </a:lnTo>
                  <a:lnTo>
                    <a:pt x="721" y="1059"/>
                  </a:lnTo>
                  <a:lnTo>
                    <a:pt x="690" y="1077"/>
                  </a:lnTo>
                  <a:lnTo>
                    <a:pt x="656" y="1093"/>
                  </a:lnTo>
                  <a:lnTo>
                    <a:pt x="621" y="1106"/>
                  </a:lnTo>
                  <a:lnTo>
                    <a:pt x="583" y="1116"/>
                  </a:lnTo>
                  <a:lnTo>
                    <a:pt x="545" y="1124"/>
                  </a:lnTo>
                  <a:lnTo>
                    <a:pt x="506" y="1129"/>
                  </a:lnTo>
                  <a:lnTo>
                    <a:pt x="467" y="1132"/>
                  </a:lnTo>
                  <a:lnTo>
                    <a:pt x="429" y="1132"/>
                  </a:lnTo>
                  <a:lnTo>
                    <a:pt x="384" y="1131"/>
                  </a:lnTo>
                  <a:lnTo>
                    <a:pt x="340" y="1128"/>
                  </a:lnTo>
                  <a:lnTo>
                    <a:pt x="299" y="1120"/>
                  </a:lnTo>
                  <a:lnTo>
                    <a:pt x="257" y="1111"/>
                  </a:lnTo>
                  <a:lnTo>
                    <a:pt x="218" y="1097"/>
                  </a:lnTo>
                  <a:lnTo>
                    <a:pt x="182" y="1081"/>
                  </a:lnTo>
                  <a:lnTo>
                    <a:pt x="149" y="1061"/>
                  </a:lnTo>
                  <a:lnTo>
                    <a:pt x="118" y="1038"/>
                  </a:lnTo>
                  <a:lnTo>
                    <a:pt x="90" y="1012"/>
                  </a:lnTo>
                  <a:lnTo>
                    <a:pt x="65" y="980"/>
                  </a:lnTo>
                  <a:lnTo>
                    <a:pt x="44" y="947"/>
                  </a:lnTo>
                  <a:lnTo>
                    <a:pt x="27" y="908"/>
                  </a:lnTo>
                  <a:lnTo>
                    <a:pt x="13" y="865"/>
                  </a:lnTo>
                  <a:lnTo>
                    <a:pt x="5" y="819"/>
                  </a:lnTo>
                  <a:lnTo>
                    <a:pt x="0" y="767"/>
                  </a:lnTo>
                  <a:lnTo>
                    <a:pt x="166" y="767"/>
                  </a:lnTo>
                  <a:lnTo>
                    <a:pt x="171" y="804"/>
                  </a:lnTo>
                  <a:lnTo>
                    <a:pt x="180" y="838"/>
                  </a:lnTo>
                  <a:lnTo>
                    <a:pt x="192" y="867"/>
                  </a:lnTo>
                  <a:lnTo>
                    <a:pt x="209" y="891"/>
                  </a:lnTo>
                  <a:lnTo>
                    <a:pt x="229" y="913"/>
                  </a:lnTo>
                  <a:lnTo>
                    <a:pt x="254" y="931"/>
                  </a:lnTo>
                  <a:lnTo>
                    <a:pt x="279" y="945"/>
                  </a:lnTo>
                  <a:lnTo>
                    <a:pt x="308" y="957"/>
                  </a:lnTo>
                  <a:lnTo>
                    <a:pt x="339" y="966"/>
                  </a:lnTo>
                  <a:lnTo>
                    <a:pt x="372" y="972"/>
                  </a:lnTo>
                  <a:lnTo>
                    <a:pt x="404" y="974"/>
                  </a:lnTo>
                  <a:lnTo>
                    <a:pt x="438" y="976"/>
                  </a:lnTo>
                  <a:lnTo>
                    <a:pt x="463" y="976"/>
                  </a:lnTo>
                  <a:lnTo>
                    <a:pt x="488" y="974"/>
                  </a:lnTo>
                  <a:lnTo>
                    <a:pt x="515" y="971"/>
                  </a:lnTo>
                  <a:lnTo>
                    <a:pt x="540" y="966"/>
                  </a:lnTo>
                  <a:lnTo>
                    <a:pt x="565" y="960"/>
                  </a:lnTo>
                  <a:lnTo>
                    <a:pt x="589" y="951"/>
                  </a:lnTo>
                  <a:lnTo>
                    <a:pt x="611" y="941"/>
                  </a:lnTo>
                  <a:lnTo>
                    <a:pt x="631" y="927"/>
                  </a:lnTo>
                  <a:lnTo>
                    <a:pt x="648" y="912"/>
                  </a:lnTo>
                  <a:lnTo>
                    <a:pt x="663" y="892"/>
                  </a:lnTo>
                  <a:lnTo>
                    <a:pt x="674" y="871"/>
                  </a:lnTo>
                  <a:lnTo>
                    <a:pt x="681" y="844"/>
                  </a:lnTo>
                  <a:lnTo>
                    <a:pt x="684" y="815"/>
                  </a:lnTo>
                  <a:lnTo>
                    <a:pt x="681" y="787"/>
                  </a:lnTo>
                  <a:lnTo>
                    <a:pt x="674" y="762"/>
                  </a:lnTo>
                  <a:lnTo>
                    <a:pt x="662" y="740"/>
                  </a:lnTo>
                  <a:lnTo>
                    <a:pt x="647" y="722"/>
                  </a:lnTo>
                  <a:lnTo>
                    <a:pt x="628" y="705"/>
                  </a:lnTo>
                  <a:lnTo>
                    <a:pt x="606" y="691"/>
                  </a:lnTo>
                  <a:lnTo>
                    <a:pt x="580" y="677"/>
                  </a:lnTo>
                  <a:lnTo>
                    <a:pt x="552" y="667"/>
                  </a:lnTo>
                  <a:lnTo>
                    <a:pt x="523" y="656"/>
                  </a:lnTo>
                  <a:lnTo>
                    <a:pt x="491" y="647"/>
                  </a:lnTo>
                  <a:lnTo>
                    <a:pt x="458" y="639"/>
                  </a:lnTo>
                  <a:lnTo>
                    <a:pt x="424" y="630"/>
                  </a:lnTo>
                  <a:lnTo>
                    <a:pt x="389" y="622"/>
                  </a:lnTo>
                  <a:lnTo>
                    <a:pt x="352" y="613"/>
                  </a:lnTo>
                  <a:lnTo>
                    <a:pt x="317" y="605"/>
                  </a:lnTo>
                  <a:lnTo>
                    <a:pt x="283" y="595"/>
                  </a:lnTo>
                  <a:lnTo>
                    <a:pt x="248" y="585"/>
                  </a:lnTo>
                  <a:lnTo>
                    <a:pt x="215" y="572"/>
                  </a:lnTo>
                  <a:lnTo>
                    <a:pt x="183" y="558"/>
                  </a:lnTo>
                  <a:lnTo>
                    <a:pt x="153" y="542"/>
                  </a:lnTo>
                  <a:lnTo>
                    <a:pt x="125" y="524"/>
                  </a:lnTo>
                  <a:lnTo>
                    <a:pt x="99" y="504"/>
                  </a:lnTo>
                  <a:lnTo>
                    <a:pt x="78" y="480"/>
                  </a:lnTo>
                  <a:lnTo>
                    <a:pt x="58" y="453"/>
                  </a:lnTo>
                  <a:lnTo>
                    <a:pt x="42" y="423"/>
                  </a:lnTo>
                  <a:lnTo>
                    <a:pt x="31" y="389"/>
                  </a:lnTo>
                  <a:lnTo>
                    <a:pt x="24" y="350"/>
                  </a:lnTo>
                  <a:lnTo>
                    <a:pt x="22" y="308"/>
                  </a:lnTo>
                  <a:lnTo>
                    <a:pt x="24" y="267"/>
                  </a:lnTo>
                  <a:lnTo>
                    <a:pt x="31" y="228"/>
                  </a:lnTo>
                  <a:lnTo>
                    <a:pt x="44" y="193"/>
                  </a:lnTo>
                  <a:lnTo>
                    <a:pt x="61" y="161"/>
                  </a:lnTo>
                  <a:lnTo>
                    <a:pt x="80" y="132"/>
                  </a:lnTo>
                  <a:lnTo>
                    <a:pt x="104" y="107"/>
                  </a:lnTo>
                  <a:lnTo>
                    <a:pt x="130" y="84"/>
                  </a:lnTo>
                  <a:lnTo>
                    <a:pt x="159" y="63"/>
                  </a:lnTo>
                  <a:lnTo>
                    <a:pt x="191" y="46"/>
                  </a:lnTo>
                  <a:lnTo>
                    <a:pt x="223" y="32"/>
                  </a:lnTo>
                  <a:lnTo>
                    <a:pt x="257" y="21"/>
                  </a:lnTo>
                  <a:lnTo>
                    <a:pt x="293" y="12"/>
                  </a:lnTo>
                  <a:lnTo>
                    <a:pt x="328" y="6"/>
                  </a:lnTo>
                  <a:lnTo>
                    <a:pt x="364" y="2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F2C8F16-8DA0-6A49-A6A6-F8C208B72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1" y="4554538"/>
              <a:ext cx="434975" cy="479425"/>
            </a:xfrm>
            <a:custGeom>
              <a:avLst/>
              <a:gdLst>
                <a:gd name="T0" fmla="*/ 621 w 1095"/>
                <a:gd name="T1" fmla="*/ 1 h 1208"/>
                <a:gd name="T2" fmla="*/ 664 w 1095"/>
                <a:gd name="T3" fmla="*/ 18 h 1208"/>
                <a:gd name="T4" fmla="*/ 709 w 1095"/>
                <a:gd name="T5" fmla="*/ 67 h 1208"/>
                <a:gd name="T6" fmla="*/ 947 w 1095"/>
                <a:gd name="T7" fmla="*/ 353 h 1208"/>
                <a:gd name="T8" fmla="*/ 1027 w 1095"/>
                <a:gd name="T9" fmla="*/ 469 h 1208"/>
                <a:gd name="T10" fmla="*/ 1076 w 1095"/>
                <a:gd name="T11" fmla="*/ 580 h 1208"/>
                <a:gd name="T12" fmla="*/ 1095 w 1095"/>
                <a:gd name="T13" fmla="*/ 687 h 1208"/>
                <a:gd name="T14" fmla="*/ 1090 w 1095"/>
                <a:gd name="T15" fmla="*/ 786 h 1208"/>
                <a:gd name="T16" fmla="*/ 1064 w 1095"/>
                <a:gd name="T17" fmla="*/ 877 h 1208"/>
                <a:gd name="T18" fmla="*/ 1020 w 1095"/>
                <a:gd name="T19" fmla="*/ 959 h 1208"/>
                <a:gd name="T20" fmla="*/ 962 w 1095"/>
                <a:gd name="T21" fmla="*/ 1032 h 1208"/>
                <a:gd name="T22" fmla="*/ 892 w 1095"/>
                <a:gd name="T23" fmla="*/ 1093 h 1208"/>
                <a:gd name="T24" fmla="*/ 817 w 1095"/>
                <a:gd name="T25" fmla="*/ 1142 h 1208"/>
                <a:gd name="T26" fmla="*/ 738 w 1095"/>
                <a:gd name="T27" fmla="*/ 1177 h 1208"/>
                <a:gd name="T28" fmla="*/ 630 w 1095"/>
                <a:gd name="T29" fmla="*/ 1202 h 1208"/>
                <a:gd name="T30" fmla="*/ 498 w 1095"/>
                <a:gd name="T31" fmla="*/ 1207 h 1208"/>
                <a:gd name="T32" fmla="*/ 374 w 1095"/>
                <a:gd name="T33" fmla="*/ 1187 h 1208"/>
                <a:gd name="T34" fmla="*/ 261 w 1095"/>
                <a:gd name="T35" fmla="*/ 1144 h 1208"/>
                <a:gd name="T36" fmla="*/ 162 w 1095"/>
                <a:gd name="T37" fmla="*/ 1080 h 1208"/>
                <a:gd name="T38" fmla="*/ 82 w 1095"/>
                <a:gd name="T39" fmla="*/ 998 h 1208"/>
                <a:gd name="T40" fmla="*/ 22 w 1095"/>
                <a:gd name="T41" fmla="*/ 901 h 1208"/>
                <a:gd name="T42" fmla="*/ 25 w 1095"/>
                <a:gd name="T43" fmla="*/ 883 h 1208"/>
                <a:gd name="T44" fmla="*/ 90 w 1095"/>
                <a:gd name="T45" fmla="*/ 940 h 1208"/>
                <a:gd name="T46" fmla="*/ 170 w 1095"/>
                <a:gd name="T47" fmla="*/ 982 h 1208"/>
                <a:gd name="T48" fmla="*/ 258 w 1095"/>
                <a:gd name="T49" fmla="*/ 1009 h 1208"/>
                <a:gd name="T50" fmla="*/ 353 w 1095"/>
                <a:gd name="T51" fmla="*/ 1020 h 1208"/>
                <a:gd name="T52" fmla="*/ 447 w 1095"/>
                <a:gd name="T53" fmla="*/ 1015 h 1208"/>
                <a:gd name="T54" fmla="*/ 534 w 1095"/>
                <a:gd name="T55" fmla="*/ 994 h 1208"/>
                <a:gd name="T56" fmla="*/ 612 w 1095"/>
                <a:gd name="T57" fmla="*/ 958 h 1208"/>
                <a:gd name="T58" fmla="*/ 694 w 1095"/>
                <a:gd name="T59" fmla="*/ 894 h 1208"/>
                <a:gd name="T60" fmla="*/ 756 w 1095"/>
                <a:gd name="T61" fmla="*/ 821 h 1208"/>
                <a:gd name="T62" fmla="*/ 796 w 1095"/>
                <a:gd name="T63" fmla="*/ 738 h 1208"/>
                <a:gd name="T64" fmla="*/ 811 w 1095"/>
                <a:gd name="T65" fmla="*/ 652 h 1208"/>
                <a:gd name="T66" fmla="*/ 800 w 1095"/>
                <a:gd name="T67" fmla="*/ 563 h 1208"/>
                <a:gd name="T68" fmla="*/ 761 w 1095"/>
                <a:gd name="T69" fmla="*/ 478 h 1208"/>
                <a:gd name="T70" fmla="*/ 728 w 1095"/>
                <a:gd name="T71" fmla="*/ 433 h 1208"/>
                <a:gd name="T72" fmla="*/ 714 w 1095"/>
                <a:gd name="T73" fmla="*/ 415 h 1208"/>
                <a:gd name="T74" fmla="*/ 687 w 1095"/>
                <a:gd name="T75" fmla="*/ 382 h 1208"/>
                <a:gd name="T76" fmla="*/ 651 w 1095"/>
                <a:gd name="T77" fmla="*/ 340 h 1208"/>
                <a:gd name="T78" fmla="*/ 609 w 1095"/>
                <a:gd name="T79" fmla="*/ 291 h 1208"/>
                <a:gd name="T80" fmla="*/ 567 w 1095"/>
                <a:gd name="T81" fmla="*/ 239 h 1208"/>
                <a:gd name="T82" fmla="*/ 524 w 1095"/>
                <a:gd name="T83" fmla="*/ 188 h 1208"/>
                <a:gd name="T84" fmla="*/ 521 w 1095"/>
                <a:gd name="T85" fmla="*/ 184 h 1208"/>
                <a:gd name="T86" fmla="*/ 515 w 1095"/>
                <a:gd name="T87" fmla="*/ 177 h 1208"/>
                <a:gd name="T88" fmla="*/ 512 w 1095"/>
                <a:gd name="T89" fmla="*/ 175 h 1208"/>
                <a:gd name="T90" fmla="*/ 492 w 1095"/>
                <a:gd name="T91" fmla="*/ 131 h 1208"/>
                <a:gd name="T92" fmla="*/ 494 w 1095"/>
                <a:gd name="T93" fmla="*/ 87 h 1208"/>
                <a:gd name="T94" fmla="*/ 517 w 1095"/>
                <a:gd name="T95" fmla="*/ 44 h 1208"/>
                <a:gd name="T96" fmla="*/ 555 w 1095"/>
                <a:gd name="T97" fmla="*/ 13 h 1208"/>
                <a:gd name="T98" fmla="*/ 600 w 1095"/>
                <a:gd name="T99" fmla="*/ 0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5" h="1208">
                  <a:moveTo>
                    <a:pt x="600" y="0"/>
                  </a:moveTo>
                  <a:lnTo>
                    <a:pt x="621" y="1"/>
                  </a:lnTo>
                  <a:lnTo>
                    <a:pt x="643" y="7"/>
                  </a:lnTo>
                  <a:lnTo>
                    <a:pt x="664" y="18"/>
                  </a:lnTo>
                  <a:lnTo>
                    <a:pt x="682" y="35"/>
                  </a:lnTo>
                  <a:lnTo>
                    <a:pt x="709" y="67"/>
                  </a:lnTo>
                  <a:lnTo>
                    <a:pt x="694" y="50"/>
                  </a:lnTo>
                  <a:lnTo>
                    <a:pt x="947" y="353"/>
                  </a:lnTo>
                  <a:lnTo>
                    <a:pt x="991" y="411"/>
                  </a:lnTo>
                  <a:lnTo>
                    <a:pt x="1027" y="469"/>
                  </a:lnTo>
                  <a:lnTo>
                    <a:pt x="1055" y="525"/>
                  </a:lnTo>
                  <a:lnTo>
                    <a:pt x="1076" y="580"/>
                  </a:lnTo>
                  <a:lnTo>
                    <a:pt x="1088" y="633"/>
                  </a:lnTo>
                  <a:lnTo>
                    <a:pt x="1095" y="687"/>
                  </a:lnTo>
                  <a:lnTo>
                    <a:pt x="1095" y="737"/>
                  </a:lnTo>
                  <a:lnTo>
                    <a:pt x="1090" y="786"/>
                  </a:lnTo>
                  <a:lnTo>
                    <a:pt x="1079" y="833"/>
                  </a:lnTo>
                  <a:lnTo>
                    <a:pt x="1064" y="877"/>
                  </a:lnTo>
                  <a:lnTo>
                    <a:pt x="1044" y="920"/>
                  </a:lnTo>
                  <a:lnTo>
                    <a:pt x="1020" y="959"/>
                  </a:lnTo>
                  <a:lnTo>
                    <a:pt x="992" y="998"/>
                  </a:lnTo>
                  <a:lnTo>
                    <a:pt x="962" y="1032"/>
                  </a:lnTo>
                  <a:lnTo>
                    <a:pt x="929" y="1064"/>
                  </a:lnTo>
                  <a:lnTo>
                    <a:pt x="892" y="1093"/>
                  </a:lnTo>
                  <a:lnTo>
                    <a:pt x="856" y="1119"/>
                  </a:lnTo>
                  <a:lnTo>
                    <a:pt x="817" y="1142"/>
                  </a:lnTo>
                  <a:lnTo>
                    <a:pt x="778" y="1161"/>
                  </a:lnTo>
                  <a:lnTo>
                    <a:pt x="738" y="1177"/>
                  </a:lnTo>
                  <a:lnTo>
                    <a:pt x="698" y="1189"/>
                  </a:lnTo>
                  <a:lnTo>
                    <a:pt x="630" y="1202"/>
                  </a:lnTo>
                  <a:lnTo>
                    <a:pt x="563" y="1208"/>
                  </a:lnTo>
                  <a:lnTo>
                    <a:pt x="498" y="1207"/>
                  </a:lnTo>
                  <a:lnTo>
                    <a:pt x="434" y="1201"/>
                  </a:lnTo>
                  <a:lnTo>
                    <a:pt x="374" y="1187"/>
                  </a:lnTo>
                  <a:lnTo>
                    <a:pt x="315" y="1168"/>
                  </a:lnTo>
                  <a:lnTo>
                    <a:pt x="261" y="1144"/>
                  </a:lnTo>
                  <a:lnTo>
                    <a:pt x="210" y="1114"/>
                  </a:lnTo>
                  <a:lnTo>
                    <a:pt x="162" y="1080"/>
                  </a:lnTo>
                  <a:lnTo>
                    <a:pt x="120" y="1040"/>
                  </a:lnTo>
                  <a:lnTo>
                    <a:pt x="82" y="998"/>
                  </a:lnTo>
                  <a:lnTo>
                    <a:pt x="49" y="951"/>
                  </a:lnTo>
                  <a:lnTo>
                    <a:pt x="22" y="901"/>
                  </a:lnTo>
                  <a:lnTo>
                    <a:pt x="0" y="848"/>
                  </a:lnTo>
                  <a:lnTo>
                    <a:pt x="25" y="883"/>
                  </a:lnTo>
                  <a:lnTo>
                    <a:pt x="56" y="913"/>
                  </a:lnTo>
                  <a:lnTo>
                    <a:pt x="90" y="940"/>
                  </a:lnTo>
                  <a:lnTo>
                    <a:pt x="128" y="963"/>
                  </a:lnTo>
                  <a:lnTo>
                    <a:pt x="170" y="982"/>
                  </a:lnTo>
                  <a:lnTo>
                    <a:pt x="213" y="997"/>
                  </a:lnTo>
                  <a:lnTo>
                    <a:pt x="258" y="1009"/>
                  </a:lnTo>
                  <a:lnTo>
                    <a:pt x="306" y="1016"/>
                  </a:lnTo>
                  <a:lnTo>
                    <a:pt x="353" y="1020"/>
                  </a:lnTo>
                  <a:lnTo>
                    <a:pt x="399" y="1019"/>
                  </a:lnTo>
                  <a:lnTo>
                    <a:pt x="447" y="1015"/>
                  </a:lnTo>
                  <a:lnTo>
                    <a:pt x="492" y="1006"/>
                  </a:lnTo>
                  <a:lnTo>
                    <a:pt x="534" y="994"/>
                  </a:lnTo>
                  <a:lnTo>
                    <a:pt x="575" y="979"/>
                  </a:lnTo>
                  <a:lnTo>
                    <a:pt x="612" y="958"/>
                  </a:lnTo>
                  <a:lnTo>
                    <a:pt x="655" y="928"/>
                  </a:lnTo>
                  <a:lnTo>
                    <a:pt x="694" y="894"/>
                  </a:lnTo>
                  <a:lnTo>
                    <a:pt x="728" y="858"/>
                  </a:lnTo>
                  <a:lnTo>
                    <a:pt x="756" y="821"/>
                  </a:lnTo>
                  <a:lnTo>
                    <a:pt x="779" y="780"/>
                  </a:lnTo>
                  <a:lnTo>
                    <a:pt x="796" y="738"/>
                  </a:lnTo>
                  <a:lnTo>
                    <a:pt x="806" y="695"/>
                  </a:lnTo>
                  <a:lnTo>
                    <a:pt x="811" y="652"/>
                  </a:lnTo>
                  <a:lnTo>
                    <a:pt x="809" y="608"/>
                  </a:lnTo>
                  <a:lnTo>
                    <a:pt x="800" y="563"/>
                  </a:lnTo>
                  <a:lnTo>
                    <a:pt x="784" y="520"/>
                  </a:lnTo>
                  <a:lnTo>
                    <a:pt x="761" y="478"/>
                  </a:lnTo>
                  <a:lnTo>
                    <a:pt x="731" y="436"/>
                  </a:lnTo>
                  <a:lnTo>
                    <a:pt x="728" y="433"/>
                  </a:lnTo>
                  <a:lnTo>
                    <a:pt x="724" y="426"/>
                  </a:lnTo>
                  <a:lnTo>
                    <a:pt x="714" y="415"/>
                  </a:lnTo>
                  <a:lnTo>
                    <a:pt x="702" y="401"/>
                  </a:lnTo>
                  <a:lnTo>
                    <a:pt x="687" y="382"/>
                  </a:lnTo>
                  <a:lnTo>
                    <a:pt x="670" y="363"/>
                  </a:lnTo>
                  <a:lnTo>
                    <a:pt x="651" y="340"/>
                  </a:lnTo>
                  <a:lnTo>
                    <a:pt x="631" y="316"/>
                  </a:lnTo>
                  <a:lnTo>
                    <a:pt x="609" y="291"/>
                  </a:lnTo>
                  <a:lnTo>
                    <a:pt x="589" y="265"/>
                  </a:lnTo>
                  <a:lnTo>
                    <a:pt x="567" y="239"/>
                  </a:lnTo>
                  <a:lnTo>
                    <a:pt x="545" y="213"/>
                  </a:lnTo>
                  <a:lnTo>
                    <a:pt x="524" y="188"/>
                  </a:lnTo>
                  <a:lnTo>
                    <a:pt x="526" y="189"/>
                  </a:lnTo>
                  <a:lnTo>
                    <a:pt x="521" y="184"/>
                  </a:lnTo>
                  <a:lnTo>
                    <a:pt x="517" y="180"/>
                  </a:lnTo>
                  <a:lnTo>
                    <a:pt x="515" y="177"/>
                  </a:lnTo>
                  <a:lnTo>
                    <a:pt x="513" y="175"/>
                  </a:lnTo>
                  <a:lnTo>
                    <a:pt x="512" y="175"/>
                  </a:lnTo>
                  <a:lnTo>
                    <a:pt x="499" y="154"/>
                  </a:lnTo>
                  <a:lnTo>
                    <a:pt x="492" y="131"/>
                  </a:lnTo>
                  <a:lnTo>
                    <a:pt x="490" y="110"/>
                  </a:lnTo>
                  <a:lnTo>
                    <a:pt x="494" y="87"/>
                  </a:lnTo>
                  <a:lnTo>
                    <a:pt x="502" y="65"/>
                  </a:lnTo>
                  <a:lnTo>
                    <a:pt x="517" y="44"/>
                  </a:lnTo>
                  <a:lnTo>
                    <a:pt x="534" y="28"/>
                  </a:lnTo>
                  <a:lnTo>
                    <a:pt x="555" y="13"/>
                  </a:lnTo>
                  <a:lnTo>
                    <a:pt x="577" y="5"/>
                  </a:lnTo>
                  <a:lnTo>
                    <a:pt x="6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F51FBB3-DAAD-0546-AF4C-840293C90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213" y="4384676"/>
              <a:ext cx="434975" cy="476250"/>
            </a:xfrm>
            <a:custGeom>
              <a:avLst/>
              <a:gdLst>
                <a:gd name="T0" fmla="*/ 599 w 1096"/>
                <a:gd name="T1" fmla="*/ 0 h 1202"/>
                <a:gd name="T2" fmla="*/ 723 w 1096"/>
                <a:gd name="T3" fmla="*/ 21 h 1202"/>
                <a:gd name="T4" fmla="*/ 834 w 1096"/>
                <a:gd name="T5" fmla="*/ 64 h 1202"/>
                <a:gd name="T6" fmla="*/ 933 w 1096"/>
                <a:gd name="T7" fmla="*/ 128 h 1202"/>
                <a:gd name="T8" fmla="*/ 1014 w 1096"/>
                <a:gd name="T9" fmla="*/ 210 h 1202"/>
                <a:gd name="T10" fmla="*/ 1075 w 1096"/>
                <a:gd name="T11" fmla="*/ 307 h 1202"/>
                <a:gd name="T12" fmla="*/ 1071 w 1096"/>
                <a:gd name="T13" fmla="*/ 325 h 1202"/>
                <a:gd name="T14" fmla="*/ 1007 w 1096"/>
                <a:gd name="T15" fmla="*/ 268 h 1202"/>
                <a:gd name="T16" fmla="*/ 927 w 1096"/>
                <a:gd name="T17" fmla="*/ 226 h 1202"/>
                <a:gd name="T18" fmla="*/ 838 w 1096"/>
                <a:gd name="T19" fmla="*/ 199 h 1202"/>
                <a:gd name="T20" fmla="*/ 743 w 1096"/>
                <a:gd name="T21" fmla="*/ 188 h 1202"/>
                <a:gd name="T22" fmla="*/ 650 w 1096"/>
                <a:gd name="T23" fmla="*/ 193 h 1202"/>
                <a:gd name="T24" fmla="*/ 561 w 1096"/>
                <a:gd name="T25" fmla="*/ 214 h 1202"/>
                <a:gd name="T26" fmla="*/ 483 w 1096"/>
                <a:gd name="T27" fmla="*/ 249 h 1202"/>
                <a:gd name="T28" fmla="*/ 401 w 1096"/>
                <a:gd name="T29" fmla="*/ 313 h 1202"/>
                <a:gd name="T30" fmla="*/ 339 w 1096"/>
                <a:gd name="T31" fmla="*/ 388 h 1202"/>
                <a:gd name="T32" fmla="*/ 300 w 1096"/>
                <a:gd name="T33" fmla="*/ 470 h 1202"/>
                <a:gd name="T34" fmla="*/ 285 w 1096"/>
                <a:gd name="T35" fmla="*/ 555 h 1202"/>
                <a:gd name="T36" fmla="*/ 296 w 1096"/>
                <a:gd name="T37" fmla="*/ 643 h 1202"/>
                <a:gd name="T38" fmla="*/ 335 w 1096"/>
                <a:gd name="T39" fmla="*/ 730 h 1202"/>
                <a:gd name="T40" fmla="*/ 367 w 1096"/>
                <a:gd name="T41" fmla="*/ 775 h 1202"/>
                <a:gd name="T42" fmla="*/ 383 w 1096"/>
                <a:gd name="T43" fmla="*/ 793 h 1202"/>
                <a:gd name="T44" fmla="*/ 411 w 1096"/>
                <a:gd name="T45" fmla="*/ 827 h 1202"/>
                <a:gd name="T46" fmla="*/ 447 w 1096"/>
                <a:gd name="T47" fmla="*/ 870 h 1202"/>
                <a:gd name="T48" fmla="*/ 489 w 1096"/>
                <a:gd name="T49" fmla="*/ 921 h 1202"/>
                <a:gd name="T50" fmla="*/ 534 w 1096"/>
                <a:gd name="T51" fmla="*/ 974 h 1202"/>
                <a:gd name="T52" fmla="*/ 523 w 1096"/>
                <a:gd name="T53" fmla="*/ 962 h 1202"/>
                <a:gd name="T54" fmla="*/ 551 w 1096"/>
                <a:gd name="T55" fmla="*/ 996 h 1202"/>
                <a:gd name="T56" fmla="*/ 571 w 1096"/>
                <a:gd name="T57" fmla="*/ 1020 h 1202"/>
                <a:gd name="T58" fmla="*/ 578 w 1096"/>
                <a:gd name="T59" fmla="*/ 1028 h 1202"/>
                <a:gd name="T60" fmla="*/ 599 w 1096"/>
                <a:gd name="T61" fmla="*/ 1071 h 1202"/>
                <a:gd name="T62" fmla="*/ 596 w 1096"/>
                <a:gd name="T63" fmla="*/ 1115 h 1202"/>
                <a:gd name="T64" fmla="*/ 574 w 1096"/>
                <a:gd name="T65" fmla="*/ 1158 h 1202"/>
                <a:gd name="T66" fmla="*/ 536 w 1096"/>
                <a:gd name="T67" fmla="*/ 1189 h 1202"/>
                <a:gd name="T68" fmla="*/ 491 w 1096"/>
                <a:gd name="T69" fmla="*/ 1202 h 1202"/>
                <a:gd name="T70" fmla="*/ 447 w 1096"/>
                <a:gd name="T71" fmla="*/ 1196 h 1202"/>
                <a:gd name="T72" fmla="*/ 409 w 1096"/>
                <a:gd name="T73" fmla="*/ 1168 h 1202"/>
                <a:gd name="T74" fmla="*/ 390 w 1096"/>
                <a:gd name="T75" fmla="*/ 1143 h 1202"/>
                <a:gd name="T76" fmla="*/ 104 w 1096"/>
                <a:gd name="T77" fmla="*/ 796 h 1202"/>
                <a:gd name="T78" fmla="*/ 41 w 1096"/>
                <a:gd name="T79" fmla="*/ 682 h 1202"/>
                <a:gd name="T80" fmla="*/ 7 w 1096"/>
                <a:gd name="T81" fmla="*/ 573 h 1202"/>
                <a:gd name="T82" fmla="*/ 0 w 1096"/>
                <a:gd name="T83" fmla="*/ 471 h 1202"/>
                <a:gd name="T84" fmla="*/ 17 w 1096"/>
                <a:gd name="T85" fmla="*/ 375 h 1202"/>
                <a:gd name="T86" fmla="*/ 52 w 1096"/>
                <a:gd name="T87" fmla="*/ 287 h 1202"/>
                <a:gd name="T88" fmla="*/ 103 w 1096"/>
                <a:gd name="T89" fmla="*/ 210 h 1202"/>
                <a:gd name="T90" fmla="*/ 168 w 1096"/>
                <a:gd name="T91" fmla="*/ 144 h 1202"/>
                <a:gd name="T92" fmla="*/ 240 w 1096"/>
                <a:gd name="T93" fmla="*/ 88 h 1202"/>
                <a:gd name="T94" fmla="*/ 318 w 1096"/>
                <a:gd name="T95" fmla="*/ 47 h 1202"/>
                <a:gd name="T96" fmla="*/ 398 w 1096"/>
                <a:gd name="T97" fmla="*/ 19 h 1202"/>
                <a:gd name="T98" fmla="*/ 533 w 1096"/>
                <a:gd name="T99" fmla="*/ 0 h 1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96" h="1202">
                  <a:moveTo>
                    <a:pt x="533" y="0"/>
                  </a:moveTo>
                  <a:lnTo>
                    <a:pt x="599" y="0"/>
                  </a:lnTo>
                  <a:lnTo>
                    <a:pt x="662" y="7"/>
                  </a:lnTo>
                  <a:lnTo>
                    <a:pt x="723" y="21"/>
                  </a:lnTo>
                  <a:lnTo>
                    <a:pt x="780" y="40"/>
                  </a:lnTo>
                  <a:lnTo>
                    <a:pt x="834" y="64"/>
                  </a:lnTo>
                  <a:lnTo>
                    <a:pt x="887" y="94"/>
                  </a:lnTo>
                  <a:lnTo>
                    <a:pt x="933" y="128"/>
                  </a:lnTo>
                  <a:lnTo>
                    <a:pt x="976" y="167"/>
                  </a:lnTo>
                  <a:lnTo>
                    <a:pt x="1014" y="210"/>
                  </a:lnTo>
                  <a:lnTo>
                    <a:pt x="1047" y="256"/>
                  </a:lnTo>
                  <a:lnTo>
                    <a:pt x="1075" y="307"/>
                  </a:lnTo>
                  <a:lnTo>
                    <a:pt x="1096" y="360"/>
                  </a:lnTo>
                  <a:lnTo>
                    <a:pt x="1071" y="325"/>
                  </a:lnTo>
                  <a:lnTo>
                    <a:pt x="1041" y="295"/>
                  </a:lnTo>
                  <a:lnTo>
                    <a:pt x="1007" y="268"/>
                  </a:lnTo>
                  <a:lnTo>
                    <a:pt x="968" y="245"/>
                  </a:lnTo>
                  <a:lnTo>
                    <a:pt x="927" y="226"/>
                  </a:lnTo>
                  <a:lnTo>
                    <a:pt x="883" y="210"/>
                  </a:lnTo>
                  <a:lnTo>
                    <a:pt x="838" y="199"/>
                  </a:lnTo>
                  <a:lnTo>
                    <a:pt x="791" y="192"/>
                  </a:lnTo>
                  <a:lnTo>
                    <a:pt x="743" y="188"/>
                  </a:lnTo>
                  <a:lnTo>
                    <a:pt x="696" y="188"/>
                  </a:lnTo>
                  <a:lnTo>
                    <a:pt x="650" y="193"/>
                  </a:lnTo>
                  <a:lnTo>
                    <a:pt x="605" y="202"/>
                  </a:lnTo>
                  <a:lnTo>
                    <a:pt x="561" y="214"/>
                  </a:lnTo>
                  <a:lnTo>
                    <a:pt x="521" y="229"/>
                  </a:lnTo>
                  <a:lnTo>
                    <a:pt x="483" y="249"/>
                  </a:lnTo>
                  <a:lnTo>
                    <a:pt x="440" y="280"/>
                  </a:lnTo>
                  <a:lnTo>
                    <a:pt x="401" y="313"/>
                  </a:lnTo>
                  <a:lnTo>
                    <a:pt x="368" y="349"/>
                  </a:lnTo>
                  <a:lnTo>
                    <a:pt x="339" y="388"/>
                  </a:lnTo>
                  <a:lnTo>
                    <a:pt x="317" y="427"/>
                  </a:lnTo>
                  <a:lnTo>
                    <a:pt x="300" y="470"/>
                  </a:lnTo>
                  <a:lnTo>
                    <a:pt x="289" y="512"/>
                  </a:lnTo>
                  <a:lnTo>
                    <a:pt x="285" y="555"/>
                  </a:lnTo>
                  <a:lnTo>
                    <a:pt x="287" y="600"/>
                  </a:lnTo>
                  <a:lnTo>
                    <a:pt x="296" y="643"/>
                  </a:lnTo>
                  <a:lnTo>
                    <a:pt x="312" y="687"/>
                  </a:lnTo>
                  <a:lnTo>
                    <a:pt x="335" y="730"/>
                  </a:lnTo>
                  <a:lnTo>
                    <a:pt x="366" y="773"/>
                  </a:lnTo>
                  <a:lnTo>
                    <a:pt x="367" y="775"/>
                  </a:lnTo>
                  <a:lnTo>
                    <a:pt x="373" y="782"/>
                  </a:lnTo>
                  <a:lnTo>
                    <a:pt x="383" y="793"/>
                  </a:lnTo>
                  <a:lnTo>
                    <a:pt x="396" y="809"/>
                  </a:lnTo>
                  <a:lnTo>
                    <a:pt x="411" y="827"/>
                  </a:lnTo>
                  <a:lnTo>
                    <a:pt x="429" y="847"/>
                  </a:lnTo>
                  <a:lnTo>
                    <a:pt x="447" y="870"/>
                  </a:lnTo>
                  <a:lnTo>
                    <a:pt x="468" y="896"/>
                  </a:lnTo>
                  <a:lnTo>
                    <a:pt x="489" y="921"/>
                  </a:lnTo>
                  <a:lnTo>
                    <a:pt x="511" y="948"/>
                  </a:lnTo>
                  <a:lnTo>
                    <a:pt x="534" y="974"/>
                  </a:lnTo>
                  <a:lnTo>
                    <a:pt x="556" y="999"/>
                  </a:lnTo>
                  <a:lnTo>
                    <a:pt x="523" y="962"/>
                  </a:lnTo>
                  <a:lnTo>
                    <a:pt x="538" y="980"/>
                  </a:lnTo>
                  <a:lnTo>
                    <a:pt x="551" y="996"/>
                  </a:lnTo>
                  <a:lnTo>
                    <a:pt x="562" y="1009"/>
                  </a:lnTo>
                  <a:lnTo>
                    <a:pt x="571" y="1020"/>
                  </a:lnTo>
                  <a:lnTo>
                    <a:pt x="577" y="1026"/>
                  </a:lnTo>
                  <a:lnTo>
                    <a:pt x="578" y="1028"/>
                  </a:lnTo>
                  <a:lnTo>
                    <a:pt x="591" y="1049"/>
                  </a:lnTo>
                  <a:lnTo>
                    <a:pt x="599" y="1071"/>
                  </a:lnTo>
                  <a:lnTo>
                    <a:pt x="600" y="1094"/>
                  </a:lnTo>
                  <a:lnTo>
                    <a:pt x="596" y="1115"/>
                  </a:lnTo>
                  <a:lnTo>
                    <a:pt x="588" y="1137"/>
                  </a:lnTo>
                  <a:lnTo>
                    <a:pt x="574" y="1158"/>
                  </a:lnTo>
                  <a:lnTo>
                    <a:pt x="556" y="1176"/>
                  </a:lnTo>
                  <a:lnTo>
                    <a:pt x="536" y="1189"/>
                  </a:lnTo>
                  <a:lnTo>
                    <a:pt x="514" y="1199"/>
                  </a:lnTo>
                  <a:lnTo>
                    <a:pt x="491" y="1202"/>
                  </a:lnTo>
                  <a:lnTo>
                    <a:pt x="469" y="1202"/>
                  </a:lnTo>
                  <a:lnTo>
                    <a:pt x="447" y="1196"/>
                  </a:lnTo>
                  <a:lnTo>
                    <a:pt x="428" y="1184"/>
                  </a:lnTo>
                  <a:lnTo>
                    <a:pt x="409" y="1168"/>
                  </a:lnTo>
                  <a:lnTo>
                    <a:pt x="352" y="1098"/>
                  </a:lnTo>
                  <a:lnTo>
                    <a:pt x="390" y="1143"/>
                  </a:lnTo>
                  <a:lnTo>
                    <a:pt x="149" y="855"/>
                  </a:lnTo>
                  <a:lnTo>
                    <a:pt x="104" y="796"/>
                  </a:lnTo>
                  <a:lnTo>
                    <a:pt x="69" y="739"/>
                  </a:lnTo>
                  <a:lnTo>
                    <a:pt x="41" y="682"/>
                  </a:lnTo>
                  <a:lnTo>
                    <a:pt x="21" y="628"/>
                  </a:lnTo>
                  <a:lnTo>
                    <a:pt x="7" y="573"/>
                  </a:lnTo>
                  <a:lnTo>
                    <a:pt x="1" y="522"/>
                  </a:lnTo>
                  <a:lnTo>
                    <a:pt x="0" y="471"/>
                  </a:lnTo>
                  <a:lnTo>
                    <a:pt x="6" y="421"/>
                  </a:lnTo>
                  <a:lnTo>
                    <a:pt x="17" y="375"/>
                  </a:lnTo>
                  <a:lnTo>
                    <a:pt x="33" y="331"/>
                  </a:lnTo>
                  <a:lnTo>
                    <a:pt x="52" y="287"/>
                  </a:lnTo>
                  <a:lnTo>
                    <a:pt x="77" y="248"/>
                  </a:lnTo>
                  <a:lnTo>
                    <a:pt x="103" y="210"/>
                  </a:lnTo>
                  <a:lnTo>
                    <a:pt x="135" y="175"/>
                  </a:lnTo>
                  <a:lnTo>
                    <a:pt x="168" y="144"/>
                  </a:lnTo>
                  <a:lnTo>
                    <a:pt x="203" y="115"/>
                  </a:lnTo>
                  <a:lnTo>
                    <a:pt x="240" y="88"/>
                  </a:lnTo>
                  <a:lnTo>
                    <a:pt x="279" y="65"/>
                  </a:lnTo>
                  <a:lnTo>
                    <a:pt x="318" y="47"/>
                  </a:lnTo>
                  <a:lnTo>
                    <a:pt x="358" y="31"/>
                  </a:lnTo>
                  <a:lnTo>
                    <a:pt x="398" y="19"/>
                  </a:lnTo>
                  <a:lnTo>
                    <a:pt x="466" y="6"/>
                  </a:lnTo>
                  <a:lnTo>
                    <a:pt x="5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644BB-791F-6241-8C89-AFA3C1325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75563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70 w 130"/>
                <a:gd name="T3" fmla="*/ 60 h 128"/>
                <a:gd name="T4" fmla="*/ 77 w 130"/>
                <a:gd name="T5" fmla="*/ 59 h 128"/>
                <a:gd name="T6" fmla="*/ 82 w 130"/>
                <a:gd name="T7" fmla="*/ 55 h 128"/>
                <a:gd name="T8" fmla="*/ 83 w 130"/>
                <a:gd name="T9" fmla="*/ 48 h 128"/>
                <a:gd name="T10" fmla="*/ 82 w 130"/>
                <a:gd name="T11" fmla="*/ 42 h 128"/>
                <a:gd name="T12" fmla="*/ 77 w 130"/>
                <a:gd name="T13" fmla="*/ 38 h 128"/>
                <a:gd name="T14" fmla="*/ 71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9 w 130"/>
                <a:gd name="T21" fmla="*/ 32 h 128"/>
                <a:gd name="T22" fmla="*/ 95 w 130"/>
                <a:gd name="T23" fmla="*/ 48 h 128"/>
                <a:gd name="T24" fmla="*/ 90 w 130"/>
                <a:gd name="T25" fmla="*/ 63 h 128"/>
                <a:gd name="T26" fmla="*/ 76 w 130"/>
                <a:gd name="T27" fmla="*/ 69 h 128"/>
                <a:gd name="T28" fmla="*/ 84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6 w 130"/>
                <a:gd name="T35" fmla="*/ 11 h 128"/>
                <a:gd name="T36" fmla="*/ 34 w 130"/>
                <a:gd name="T37" fmla="*/ 20 h 128"/>
                <a:gd name="T38" fmla="*/ 16 w 130"/>
                <a:gd name="T39" fmla="*/ 47 h 128"/>
                <a:gd name="T40" fmla="*/ 16 w 130"/>
                <a:gd name="T41" fmla="*/ 82 h 128"/>
                <a:gd name="T42" fmla="*/ 34 w 130"/>
                <a:gd name="T43" fmla="*/ 107 h 128"/>
                <a:gd name="T44" fmla="*/ 66 w 130"/>
                <a:gd name="T45" fmla="*/ 117 h 128"/>
                <a:gd name="T46" fmla="*/ 96 w 130"/>
                <a:gd name="T47" fmla="*/ 107 h 128"/>
                <a:gd name="T48" fmla="*/ 115 w 130"/>
                <a:gd name="T49" fmla="*/ 82 h 128"/>
                <a:gd name="T50" fmla="*/ 115 w 130"/>
                <a:gd name="T51" fmla="*/ 47 h 128"/>
                <a:gd name="T52" fmla="*/ 96 w 130"/>
                <a:gd name="T53" fmla="*/ 20 h 128"/>
                <a:gd name="T54" fmla="*/ 66 w 130"/>
                <a:gd name="T55" fmla="*/ 11 h 128"/>
                <a:gd name="T56" fmla="*/ 85 w 130"/>
                <a:gd name="T57" fmla="*/ 3 h 128"/>
                <a:gd name="T58" fmla="*/ 118 w 130"/>
                <a:gd name="T59" fmla="*/ 25 h 128"/>
                <a:gd name="T60" fmla="*/ 130 w 130"/>
                <a:gd name="T61" fmla="*/ 64 h 128"/>
                <a:gd name="T62" fmla="*/ 118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3 w 130"/>
                <a:gd name="T69" fmla="*/ 102 h 128"/>
                <a:gd name="T70" fmla="*/ 0 w 130"/>
                <a:gd name="T71" fmla="*/ 64 h 128"/>
                <a:gd name="T72" fmla="*/ 13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6" y="60"/>
                  </a:lnTo>
                  <a:lnTo>
                    <a:pt x="70" y="60"/>
                  </a:lnTo>
                  <a:lnTo>
                    <a:pt x="73" y="59"/>
                  </a:lnTo>
                  <a:lnTo>
                    <a:pt x="77" y="59"/>
                  </a:lnTo>
                  <a:lnTo>
                    <a:pt x="79" y="56"/>
                  </a:lnTo>
                  <a:lnTo>
                    <a:pt x="82" y="55"/>
                  </a:lnTo>
                  <a:lnTo>
                    <a:pt x="83" y="52"/>
                  </a:lnTo>
                  <a:lnTo>
                    <a:pt x="83" y="48"/>
                  </a:lnTo>
                  <a:lnTo>
                    <a:pt x="83" y="44"/>
                  </a:lnTo>
                  <a:lnTo>
                    <a:pt x="82" y="42"/>
                  </a:lnTo>
                  <a:lnTo>
                    <a:pt x="79" y="40"/>
                  </a:lnTo>
                  <a:lnTo>
                    <a:pt x="77" y="38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67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1" y="29"/>
                  </a:lnTo>
                  <a:lnTo>
                    <a:pt x="89" y="32"/>
                  </a:lnTo>
                  <a:lnTo>
                    <a:pt x="94" y="38"/>
                  </a:lnTo>
                  <a:lnTo>
                    <a:pt x="95" y="48"/>
                  </a:lnTo>
                  <a:lnTo>
                    <a:pt x="94" y="56"/>
                  </a:lnTo>
                  <a:lnTo>
                    <a:pt x="90" y="63"/>
                  </a:lnTo>
                  <a:lnTo>
                    <a:pt x="83" y="66"/>
                  </a:lnTo>
                  <a:lnTo>
                    <a:pt x="76" y="69"/>
                  </a:lnTo>
                  <a:lnTo>
                    <a:pt x="98" y="101"/>
                  </a:lnTo>
                  <a:lnTo>
                    <a:pt x="84" y="101"/>
                  </a:lnTo>
                  <a:lnTo>
                    <a:pt x="65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6" y="11"/>
                  </a:moveTo>
                  <a:lnTo>
                    <a:pt x="49" y="13"/>
                  </a:lnTo>
                  <a:lnTo>
                    <a:pt x="34" y="20"/>
                  </a:lnTo>
                  <a:lnTo>
                    <a:pt x="23" y="32"/>
                  </a:lnTo>
                  <a:lnTo>
                    <a:pt x="16" y="47"/>
                  </a:lnTo>
                  <a:lnTo>
                    <a:pt x="14" y="64"/>
                  </a:lnTo>
                  <a:lnTo>
                    <a:pt x="16" y="82"/>
                  </a:lnTo>
                  <a:lnTo>
                    <a:pt x="23" y="96"/>
                  </a:lnTo>
                  <a:lnTo>
                    <a:pt x="34" y="107"/>
                  </a:lnTo>
                  <a:lnTo>
                    <a:pt x="49" y="114"/>
                  </a:lnTo>
                  <a:lnTo>
                    <a:pt x="66" y="117"/>
                  </a:lnTo>
                  <a:lnTo>
                    <a:pt x="82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5" y="82"/>
                  </a:lnTo>
                  <a:lnTo>
                    <a:pt x="118" y="64"/>
                  </a:lnTo>
                  <a:lnTo>
                    <a:pt x="115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2" y="13"/>
                  </a:lnTo>
                  <a:lnTo>
                    <a:pt x="66" y="11"/>
                  </a:lnTo>
                  <a:close/>
                  <a:moveTo>
                    <a:pt x="66" y="0"/>
                  </a:moveTo>
                  <a:lnTo>
                    <a:pt x="85" y="3"/>
                  </a:lnTo>
                  <a:lnTo>
                    <a:pt x="104" y="12"/>
                  </a:lnTo>
                  <a:lnTo>
                    <a:pt x="118" y="25"/>
                  </a:lnTo>
                  <a:lnTo>
                    <a:pt x="127" y="43"/>
                  </a:lnTo>
                  <a:lnTo>
                    <a:pt x="130" y="64"/>
                  </a:lnTo>
                  <a:lnTo>
                    <a:pt x="127" y="84"/>
                  </a:lnTo>
                  <a:lnTo>
                    <a:pt x="118" y="102"/>
                  </a:lnTo>
                  <a:lnTo>
                    <a:pt x="104" y="116"/>
                  </a:lnTo>
                  <a:lnTo>
                    <a:pt x="85" y="125"/>
                  </a:lnTo>
                  <a:lnTo>
                    <a:pt x="66" y="128"/>
                  </a:lnTo>
                  <a:lnTo>
                    <a:pt x="45" y="125"/>
                  </a:lnTo>
                  <a:lnTo>
                    <a:pt x="27" y="116"/>
                  </a:lnTo>
                  <a:lnTo>
                    <a:pt x="13" y="102"/>
                  </a:lnTo>
                  <a:lnTo>
                    <a:pt x="4" y="84"/>
                  </a:lnTo>
                  <a:lnTo>
                    <a:pt x="0" y="64"/>
                  </a:lnTo>
                  <a:lnTo>
                    <a:pt x="4" y="43"/>
                  </a:lnTo>
                  <a:lnTo>
                    <a:pt x="13" y="25"/>
                  </a:lnTo>
                  <a:lnTo>
                    <a:pt x="27" y="12"/>
                  </a:lnTo>
                  <a:lnTo>
                    <a:pt x="45" y="3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DAE9313-7E29-324E-B411-25184A85F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1301" y="4867276"/>
              <a:ext cx="52388" cy="50800"/>
            </a:xfrm>
            <a:custGeom>
              <a:avLst/>
              <a:gdLst>
                <a:gd name="T0" fmla="*/ 51 w 130"/>
                <a:gd name="T1" fmla="*/ 60 h 128"/>
                <a:gd name="T2" fmla="*/ 69 w 130"/>
                <a:gd name="T3" fmla="*/ 60 h 128"/>
                <a:gd name="T4" fmla="*/ 75 w 130"/>
                <a:gd name="T5" fmla="*/ 59 h 128"/>
                <a:gd name="T6" fmla="*/ 81 w 130"/>
                <a:gd name="T7" fmla="*/ 55 h 128"/>
                <a:gd name="T8" fmla="*/ 82 w 130"/>
                <a:gd name="T9" fmla="*/ 48 h 128"/>
                <a:gd name="T10" fmla="*/ 81 w 130"/>
                <a:gd name="T11" fmla="*/ 42 h 128"/>
                <a:gd name="T12" fmla="*/ 76 w 130"/>
                <a:gd name="T13" fmla="*/ 38 h 128"/>
                <a:gd name="T14" fmla="*/ 70 w 130"/>
                <a:gd name="T15" fmla="*/ 37 h 128"/>
                <a:gd name="T16" fmla="*/ 51 w 130"/>
                <a:gd name="T17" fmla="*/ 37 h 128"/>
                <a:gd name="T18" fmla="*/ 68 w 130"/>
                <a:gd name="T19" fmla="*/ 28 h 128"/>
                <a:gd name="T20" fmla="*/ 88 w 130"/>
                <a:gd name="T21" fmla="*/ 32 h 128"/>
                <a:gd name="T22" fmla="*/ 94 w 130"/>
                <a:gd name="T23" fmla="*/ 48 h 128"/>
                <a:gd name="T24" fmla="*/ 88 w 130"/>
                <a:gd name="T25" fmla="*/ 63 h 128"/>
                <a:gd name="T26" fmla="*/ 75 w 130"/>
                <a:gd name="T27" fmla="*/ 69 h 128"/>
                <a:gd name="T28" fmla="*/ 83 w 130"/>
                <a:gd name="T29" fmla="*/ 101 h 128"/>
                <a:gd name="T30" fmla="*/ 51 w 130"/>
                <a:gd name="T31" fmla="*/ 69 h 128"/>
                <a:gd name="T32" fmla="*/ 40 w 130"/>
                <a:gd name="T33" fmla="*/ 101 h 128"/>
                <a:gd name="T34" fmla="*/ 64 w 130"/>
                <a:gd name="T35" fmla="*/ 11 h 128"/>
                <a:gd name="T36" fmla="*/ 34 w 130"/>
                <a:gd name="T37" fmla="*/ 20 h 128"/>
                <a:gd name="T38" fmla="*/ 14 w 130"/>
                <a:gd name="T39" fmla="*/ 47 h 128"/>
                <a:gd name="T40" fmla="*/ 14 w 130"/>
                <a:gd name="T41" fmla="*/ 82 h 128"/>
                <a:gd name="T42" fmla="*/ 34 w 130"/>
                <a:gd name="T43" fmla="*/ 107 h 128"/>
                <a:gd name="T44" fmla="*/ 64 w 130"/>
                <a:gd name="T45" fmla="*/ 117 h 128"/>
                <a:gd name="T46" fmla="*/ 96 w 130"/>
                <a:gd name="T47" fmla="*/ 107 h 128"/>
                <a:gd name="T48" fmla="*/ 114 w 130"/>
                <a:gd name="T49" fmla="*/ 82 h 128"/>
                <a:gd name="T50" fmla="*/ 114 w 130"/>
                <a:gd name="T51" fmla="*/ 47 h 128"/>
                <a:gd name="T52" fmla="*/ 96 w 130"/>
                <a:gd name="T53" fmla="*/ 20 h 128"/>
                <a:gd name="T54" fmla="*/ 64 w 130"/>
                <a:gd name="T55" fmla="*/ 11 h 128"/>
                <a:gd name="T56" fmla="*/ 85 w 130"/>
                <a:gd name="T57" fmla="*/ 3 h 128"/>
                <a:gd name="T58" fmla="*/ 117 w 130"/>
                <a:gd name="T59" fmla="*/ 25 h 128"/>
                <a:gd name="T60" fmla="*/ 130 w 130"/>
                <a:gd name="T61" fmla="*/ 64 h 128"/>
                <a:gd name="T62" fmla="*/ 117 w 130"/>
                <a:gd name="T63" fmla="*/ 102 h 128"/>
                <a:gd name="T64" fmla="*/ 85 w 130"/>
                <a:gd name="T65" fmla="*/ 125 h 128"/>
                <a:gd name="T66" fmla="*/ 45 w 130"/>
                <a:gd name="T67" fmla="*/ 125 h 128"/>
                <a:gd name="T68" fmla="*/ 12 w 130"/>
                <a:gd name="T69" fmla="*/ 102 h 128"/>
                <a:gd name="T70" fmla="*/ 0 w 130"/>
                <a:gd name="T71" fmla="*/ 64 h 128"/>
                <a:gd name="T72" fmla="*/ 12 w 130"/>
                <a:gd name="T73" fmla="*/ 25 h 128"/>
                <a:gd name="T74" fmla="*/ 45 w 130"/>
                <a:gd name="T75" fmla="*/ 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0" h="128">
                  <a:moveTo>
                    <a:pt x="51" y="37"/>
                  </a:moveTo>
                  <a:lnTo>
                    <a:pt x="51" y="60"/>
                  </a:lnTo>
                  <a:lnTo>
                    <a:pt x="64" y="60"/>
                  </a:lnTo>
                  <a:lnTo>
                    <a:pt x="69" y="60"/>
                  </a:lnTo>
                  <a:lnTo>
                    <a:pt x="73" y="59"/>
                  </a:lnTo>
                  <a:lnTo>
                    <a:pt x="75" y="59"/>
                  </a:lnTo>
                  <a:lnTo>
                    <a:pt x="79" y="56"/>
                  </a:lnTo>
                  <a:lnTo>
                    <a:pt x="81" y="55"/>
                  </a:lnTo>
                  <a:lnTo>
                    <a:pt x="82" y="52"/>
                  </a:lnTo>
                  <a:lnTo>
                    <a:pt x="82" y="48"/>
                  </a:lnTo>
                  <a:lnTo>
                    <a:pt x="82" y="44"/>
                  </a:lnTo>
                  <a:lnTo>
                    <a:pt x="81" y="42"/>
                  </a:lnTo>
                  <a:lnTo>
                    <a:pt x="79" y="40"/>
                  </a:lnTo>
                  <a:lnTo>
                    <a:pt x="76" y="38"/>
                  </a:lnTo>
                  <a:lnTo>
                    <a:pt x="73" y="37"/>
                  </a:lnTo>
                  <a:lnTo>
                    <a:pt x="70" y="37"/>
                  </a:lnTo>
                  <a:lnTo>
                    <a:pt x="66" y="37"/>
                  </a:lnTo>
                  <a:lnTo>
                    <a:pt x="51" y="37"/>
                  </a:lnTo>
                  <a:close/>
                  <a:moveTo>
                    <a:pt x="40" y="28"/>
                  </a:moveTo>
                  <a:lnTo>
                    <a:pt x="68" y="28"/>
                  </a:lnTo>
                  <a:lnTo>
                    <a:pt x="80" y="29"/>
                  </a:lnTo>
                  <a:lnTo>
                    <a:pt x="88" y="32"/>
                  </a:lnTo>
                  <a:lnTo>
                    <a:pt x="93" y="38"/>
                  </a:lnTo>
                  <a:lnTo>
                    <a:pt x="94" y="48"/>
                  </a:lnTo>
                  <a:lnTo>
                    <a:pt x="93" y="56"/>
                  </a:lnTo>
                  <a:lnTo>
                    <a:pt x="88" y="63"/>
                  </a:lnTo>
                  <a:lnTo>
                    <a:pt x="82" y="66"/>
                  </a:lnTo>
                  <a:lnTo>
                    <a:pt x="75" y="69"/>
                  </a:lnTo>
                  <a:lnTo>
                    <a:pt x="96" y="101"/>
                  </a:lnTo>
                  <a:lnTo>
                    <a:pt x="83" y="101"/>
                  </a:lnTo>
                  <a:lnTo>
                    <a:pt x="64" y="69"/>
                  </a:lnTo>
                  <a:lnTo>
                    <a:pt x="51" y="69"/>
                  </a:lnTo>
                  <a:lnTo>
                    <a:pt x="51" y="101"/>
                  </a:lnTo>
                  <a:lnTo>
                    <a:pt x="40" y="101"/>
                  </a:lnTo>
                  <a:lnTo>
                    <a:pt x="40" y="28"/>
                  </a:lnTo>
                  <a:close/>
                  <a:moveTo>
                    <a:pt x="64" y="11"/>
                  </a:moveTo>
                  <a:lnTo>
                    <a:pt x="48" y="13"/>
                  </a:lnTo>
                  <a:lnTo>
                    <a:pt x="34" y="20"/>
                  </a:lnTo>
                  <a:lnTo>
                    <a:pt x="22" y="32"/>
                  </a:lnTo>
                  <a:lnTo>
                    <a:pt x="14" y="47"/>
                  </a:lnTo>
                  <a:lnTo>
                    <a:pt x="12" y="64"/>
                  </a:lnTo>
                  <a:lnTo>
                    <a:pt x="14" y="82"/>
                  </a:lnTo>
                  <a:lnTo>
                    <a:pt x="22" y="96"/>
                  </a:lnTo>
                  <a:lnTo>
                    <a:pt x="34" y="107"/>
                  </a:lnTo>
                  <a:lnTo>
                    <a:pt x="48" y="114"/>
                  </a:lnTo>
                  <a:lnTo>
                    <a:pt x="64" y="117"/>
                  </a:lnTo>
                  <a:lnTo>
                    <a:pt x="81" y="114"/>
                  </a:lnTo>
                  <a:lnTo>
                    <a:pt x="96" y="107"/>
                  </a:lnTo>
                  <a:lnTo>
                    <a:pt x="107" y="96"/>
                  </a:lnTo>
                  <a:lnTo>
                    <a:pt x="114" y="82"/>
                  </a:lnTo>
                  <a:lnTo>
                    <a:pt x="116" y="64"/>
                  </a:lnTo>
                  <a:lnTo>
                    <a:pt x="114" y="47"/>
                  </a:lnTo>
                  <a:lnTo>
                    <a:pt x="107" y="32"/>
                  </a:lnTo>
                  <a:lnTo>
                    <a:pt x="96" y="20"/>
                  </a:lnTo>
                  <a:lnTo>
                    <a:pt x="81" y="13"/>
                  </a:lnTo>
                  <a:lnTo>
                    <a:pt x="64" y="11"/>
                  </a:lnTo>
                  <a:close/>
                  <a:moveTo>
                    <a:pt x="64" y="0"/>
                  </a:moveTo>
                  <a:lnTo>
                    <a:pt x="85" y="3"/>
                  </a:lnTo>
                  <a:lnTo>
                    <a:pt x="103" y="12"/>
                  </a:lnTo>
                  <a:lnTo>
                    <a:pt x="117" y="25"/>
                  </a:lnTo>
                  <a:lnTo>
                    <a:pt x="126" y="43"/>
                  </a:lnTo>
                  <a:lnTo>
                    <a:pt x="130" y="64"/>
                  </a:lnTo>
                  <a:lnTo>
                    <a:pt x="126" y="84"/>
                  </a:lnTo>
                  <a:lnTo>
                    <a:pt x="117" y="102"/>
                  </a:lnTo>
                  <a:lnTo>
                    <a:pt x="103" y="116"/>
                  </a:lnTo>
                  <a:lnTo>
                    <a:pt x="85" y="125"/>
                  </a:lnTo>
                  <a:lnTo>
                    <a:pt x="64" y="128"/>
                  </a:lnTo>
                  <a:lnTo>
                    <a:pt x="45" y="125"/>
                  </a:lnTo>
                  <a:lnTo>
                    <a:pt x="26" y="116"/>
                  </a:lnTo>
                  <a:lnTo>
                    <a:pt x="12" y="102"/>
                  </a:lnTo>
                  <a:lnTo>
                    <a:pt x="2" y="84"/>
                  </a:lnTo>
                  <a:lnTo>
                    <a:pt x="0" y="64"/>
                  </a:lnTo>
                  <a:lnTo>
                    <a:pt x="2" y="43"/>
                  </a:lnTo>
                  <a:lnTo>
                    <a:pt x="12" y="25"/>
                  </a:lnTo>
                  <a:lnTo>
                    <a:pt x="26" y="12"/>
                  </a:lnTo>
                  <a:lnTo>
                    <a:pt x="45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TextBox 3">
            <a:extLst>
              <a:ext uri="{FF2B5EF4-FFF2-40B4-BE49-F238E27FC236}">
                <a16:creationId xmlns:a16="http://schemas.microsoft.com/office/drawing/2014/main" id="{ACAC6727-2088-4147-A38A-47850B89BAF6}"/>
              </a:ext>
            </a:extLst>
          </p:cNvPr>
          <p:cNvSpPr txBox="1">
            <a:spLocks noChangeAspect="1"/>
          </p:cNvSpPr>
          <p:nvPr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1351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mpariso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buClr>
                <a:schemeClr val="bg2"/>
              </a:buClr>
              <a:defRPr/>
            </a:lvl1pPr>
            <a:lvl2pPr>
              <a:buClr>
                <a:schemeClr val="bg2"/>
              </a:buClr>
              <a:defRPr/>
            </a:lvl2pPr>
            <a:lvl3pPr>
              <a:buClr>
                <a:schemeClr val="bg2"/>
              </a:buClr>
              <a:defRPr/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90ADF-F9C8-471B-A694-7C0B48436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31838"/>
            <a:ext cx="7886700" cy="45720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673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A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40452-C0E9-BB4A-8CF5-CE4FAA54E306}"/>
              </a:ext>
            </a:extLst>
          </p:cNvPr>
          <p:cNvSpPr/>
          <p:nvPr/>
        </p:nvSpPr>
        <p:spPr>
          <a:xfrm>
            <a:off x="0" y="-6046"/>
            <a:ext cx="9122591" cy="51232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5DCED66-1892-224F-B3AD-DC1323E4C9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28850" cy="5143500"/>
          </a:xfrm>
          <a:prstGeom prst="rect">
            <a:avLst/>
          </a:prstGeom>
        </p:spPr>
      </p:pic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231D9FA-7877-D144-875E-EB15705E83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653" y="1793688"/>
            <a:ext cx="6390694" cy="1556124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3000" b="1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2F4D0-EB0E-3842-9785-6EF69081820E}"/>
              </a:ext>
            </a:extLst>
          </p:cNvPr>
          <p:cNvSpPr/>
          <p:nvPr/>
        </p:nvSpPr>
        <p:spPr>
          <a:xfrm>
            <a:off x="0" y="0"/>
            <a:ext cx="2405925" cy="5148072"/>
          </a:xfrm>
          <a:prstGeom prst="rect">
            <a:avLst/>
          </a:prstGeom>
          <a:gradFill flip="none" rotWithShape="1">
            <a:gsLst>
              <a:gs pos="2000">
                <a:schemeClr val="tx2">
                  <a:alpha val="0"/>
                </a:schemeClr>
              </a:gs>
              <a:gs pos="100000">
                <a:schemeClr val="tx2">
                  <a:alpha val="3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DF8B79-0449-724D-9AE1-DD5080E11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35" y="4475284"/>
            <a:ext cx="1112368" cy="6188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3DB4AB-A9DE-4660-939A-CBDF75AC178E}"/>
              </a:ext>
            </a:extLst>
          </p:cNvPr>
          <p:cNvSpPr txBox="1"/>
          <p:nvPr/>
        </p:nvSpPr>
        <p:spPr>
          <a:xfrm>
            <a:off x="4078010" y="4138459"/>
            <a:ext cx="1009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+mj-lt"/>
              </a:rPr>
              <a:t>sas.com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EBDB97C4-A9A5-5240-872E-02735FE065C9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270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144" y="1799050"/>
            <a:ext cx="6611112" cy="584775"/>
          </a:xfrm>
        </p:spPr>
        <p:txBody>
          <a:bodyPr anchor="b" anchorCtr="0">
            <a:spAutoFit/>
          </a:bodyPr>
          <a:lstStyle>
            <a:lvl1pPr algn="l">
              <a:defRPr sz="32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body" sz="quarter" idx="13" hasCustomPrompt="1"/>
          </p:nvPr>
        </p:nvSpPr>
        <p:spPr>
          <a:xfrm>
            <a:off x="1152144" y="2383825"/>
            <a:ext cx="6611112" cy="356251"/>
          </a:xfrm>
        </p:spPr>
        <p:txBody>
          <a:bodyPr wrap="square" anchor="t">
            <a:spAutoFit/>
          </a:bodyPr>
          <a:lstStyle>
            <a:lvl1pPr marL="0" indent="-182876" algn="l">
              <a:lnSpc>
                <a:spcPct val="85000"/>
              </a:lnSpc>
              <a:spcBef>
                <a:spcPts val="800"/>
              </a:spcBef>
              <a:buFont typeface="Arial" pitchFamily="34" charset="0"/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0" name="TextBox 3"/>
          <p:cNvSpPr txBox="1">
            <a:spLocks noChangeAspect="1"/>
          </p:cNvSpPr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9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920804" cy="1806509"/>
          </a:xfrm>
          <a:prstGeom prst="rect">
            <a:avLst/>
          </a:prstGeom>
        </p:spPr>
      </p:pic>
      <p:pic>
        <p:nvPicPr>
          <p:cNvPr id="3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5548" y="4500632"/>
            <a:ext cx="914366" cy="50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937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 flipH="1">
            <a:off x="626364" y="640080"/>
            <a:ext cx="7891272" cy="274320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26364" y="1016460"/>
            <a:ext cx="7891272" cy="3642853"/>
          </a:xfrm>
        </p:spPr>
        <p:txBody>
          <a:bodyPr wrap="square" anchor="t" anchorCtr="0">
            <a:norm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8689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626364" y="640080"/>
            <a:ext cx="7891272" cy="274320"/>
          </a:xfrm>
        </p:spPr>
        <p:txBody>
          <a:bodyPr wrap="square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9678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166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3" hasCustomPrompt="1"/>
          </p:nvPr>
        </p:nvSpPr>
        <p:spPr>
          <a:xfrm>
            <a:off x="627641" y="640080"/>
            <a:ext cx="7891272" cy="274320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4" hasCustomPrompt="1"/>
          </p:nvPr>
        </p:nvSpPr>
        <p:spPr>
          <a:xfrm>
            <a:off x="627641" y="1014984"/>
            <a:ext cx="3886200" cy="3639312"/>
          </a:xfrm>
        </p:spPr>
        <p:txBody>
          <a:bodyPr wrap="square" anchor="t" anchorCtr="0">
            <a:normAutofit/>
          </a:bodyPr>
          <a:lstStyle>
            <a:lvl1pPr>
              <a:defRPr sz="2000" baseline="0">
                <a:solidFill>
                  <a:schemeClr val="tx2"/>
                </a:solidFill>
                <a:latin typeface="+mn-lt"/>
              </a:defRPr>
            </a:lvl1pPr>
            <a:lvl2pPr>
              <a:defRPr sz="1800" baseline="0">
                <a:latin typeface="+mn-lt"/>
              </a:defRPr>
            </a:lvl2pPr>
            <a:lvl3pPr>
              <a:defRPr sz="1400" baseline="0">
                <a:latin typeface="+mn-lt"/>
              </a:defRPr>
            </a:lvl3pPr>
            <a:lvl4pPr>
              <a:defRPr sz="1200" baseline="0">
                <a:latin typeface="+mj-lt"/>
              </a:defRPr>
            </a:lvl4pPr>
            <a:lvl5pPr>
              <a:defRPr sz="1000" baseline="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634121" y="1014984"/>
            <a:ext cx="3886200" cy="3639312"/>
          </a:xfrm>
        </p:spPr>
        <p:txBody>
          <a:bodyPr wrap="square">
            <a:normAutofit/>
          </a:bodyPr>
          <a:lstStyle>
            <a:lvl1pPr>
              <a:defRPr sz="2000" baseline="0">
                <a:solidFill>
                  <a:schemeClr val="tx2"/>
                </a:solidFill>
                <a:latin typeface="+mn-lt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j-lt"/>
              </a:defRPr>
            </a:lvl4pPr>
            <a:lvl5pPr>
              <a:defRPr baseline="0">
                <a:latin typeface="+mj-lt"/>
              </a:defRPr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115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3" hasCustomPrompt="1"/>
          </p:nvPr>
        </p:nvSpPr>
        <p:spPr>
          <a:xfrm>
            <a:off x="626364" y="640080"/>
            <a:ext cx="7891272" cy="274320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4" hasCustomPrompt="1"/>
          </p:nvPr>
        </p:nvSpPr>
        <p:spPr>
          <a:xfrm>
            <a:off x="627641" y="1014984"/>
            <a:ext cx="3886200" cy="3639312"/>
          </a:xfrm>
        </p:spPr>
        <p:txBody>
          <a:bodyPr wrap="square" anchor="t" anchorCtr="0">
            <a:normAutofit/>
          </a:bodyPr>
          <a:lstStyle>
            <a:lvl1pPr>
              <a:buClr>
                <a:schemeClr val="bg1"/>
              </a:buClr>
              <a:buSzPct val="80000"/>
              <a:defRPr sz="2000" baseline="0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buSzPct val="80000"/>
              <a:defRPr sz="1800" baseline="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buSzPct val="100000"/>
              <a:defRPr sz="1400" baseline="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buSzPct val="100000"/>
              <a:defRPr sz="1200" baseline="0">
                <a:solidFill>
                  <a:schemeClr val="bg1"/>
                </a:solidFill>
                <a:latin typeface="+mj-lt"/>
              </a:defRPr>
            </a:lvl4pPr>
            <a:lvl5pPr marL="914378" indent="-182876">
              <a:buClr>
                <a:schemeClr val="bg1"/>
              </a:buClr>
              <a:buSzPct val="100000"/>
              <a:defRPr sz="1000" baseline="0">
                <a:solidFill>
                  <a:schemeClr val="bg1"/>
                </a:solidFill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634121" y="1014984"/>
            <a:ext cx="3886200" cy="3639312"/>
          </a:xfrm>
        </p:spPr>
        <p:txBody>
          <a:bodyPr vert="horz" wrap="square" lIns="91440" tIns="45720" rIns="91440" bIns="45720" rtlCol="0" anchor="t" anchorCtr="0">
            <a:normAutofit/>
          </a:bodyPr>
          <a:lstStyle>
            <a:lvl1pPr>
              <a:buClr>
                <a:schemeClr val="bg1"/>
              </a:buClr>
              <a:defRPr lang="en-US" dirty="0" smtClean="0">
                <a:solidFill>
                  <a:schemeClr val="bg1"/>
                </a:solidFill>
              </a:defRPr>
            </a:lvl1pPr>
            <a:lvl2pPr marL="182876" indent="-182876" defTabSz="365751">
              <a:lnSpc>
                <a:spcPct val="85000"/>
              </a:lnSpc>
              <a:spcBef>
                <a:spcPts val="8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lang="en-US" sz="2000" dirty="0" smtClean="0">
                <a:solidFill>
                  <a:schemeClr val="bg1"/>
                </a:solidFill>
                <a:latin typeface="+mn-lt"/>
              </a:defRPr>
            </a:lvl2pPr>
            <a:lvl3pPr marL="365751" indent="-182876" defTabSz="365751">
              <a:lnSpc>
                <a:spcPct val="85000"/>
              </a:lnSpc>
              <a:spcBef>
                <a:spcPts val="8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  <a:defRPr lang="en-US" sz="1800" dirty="0" smtClean="0">
                <a:solidFill>
                  <a:schemeClr val="bg1"/>
                </a:solidFill>
                <a:latin typeface="+mn-lt"/>
              </a:defRPr>
            </a:lvl3pPr>
            <a:lvl4pPr marL="548627" defTabSz="365751">
              <a:lnSpc>
                <a:spcPct val="85000"/>
              </a:lnSpc>
              <a:spcBef>
                <a:spcPts val="800"/>
              </a:spcBef>
              <a:buClr>
                <a:schemeClr val="bg1"/>
              </a:buClr>
              <a:defRPr lang="en-US" sz="1400" dirty="0" smtClean="0">
                <a:solidFill>
                  <a:schemeClr val="bg1"/>
                </a:solidFill>
                <a:latin typeface="+mn-lt"/>
              </a:defRPr>
            </a:lvl4pPr>
            <a:lvl5pPr marL="731502" indent="-182876" defTabSz="365751">
              <a:buClr>
                <a:schemeClr val="bg1"/>
              </a:buClr>
              <a:defRPr lang="en-US" sz="1200" dirty="0">
                <a:solidFill>
                  <a:schemeClr val="bg1"/>
                </a:solidFill>
                <a:latin typeface="+mj-lt"/>
              </a:defRPr>
            </a:lvl5pPr>
            <a:lvl6pPr marL="914378" indent="-182876" defTabSz="365751">
              <a:buClr>
                <a:schemeClr val="bg1"/>
              </a:buClr>
              <a:buSzPct val="100000"/>
              <a:buFont typeface="Calibri" panose="020F0502020204030204" pitchFamily="34" charset="0"/>
              <a:buChar char="-"/>
              <a:defRPr>
                <a:solidFill>
                  <a:schemeClr val="bg1"/>
                </a:solidFill>
                <a:latin typeface="+mj-lt"/>
              </a:defRPr>
            </a:lvl6pPr>
          </a:lstStyle>
          <a:p>
            <a:pPr lvl="1"/>
            <a:r>
              <a:rPr lang="en-US"/>
              <a:t>Click to add text or click an icon to add other content types.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9476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28888"/>
            <a:ext cx="3127248" cy="369332"/>
          </a:xfrm>
        </p:spPr>
        <p:txBody>
          <a:bodyPr lIns="91440" rIns="91440" anchor="t" anchorCtr="0">
            <a:spAutoFit/>
          </a:bodyPr>
          <a:lstStyle>
            <a:lvl1pPr algn="ctr" defTabSz="182876">
              <a:spcBef>
                <a:spcPts val="0"/>
              </a:spcBef>
              <a:defRPr sz="180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127248" y="192025"/>
            <a:ext cx="6016752" cy="430887"/>
          </a:xfrm>
        </p:spPr>
        <p:txBody>
          <a:bodyPr wrap="square" lIns="274320" rIns="274320" anchor="ctr" anchorCtr="0">
            <a:noAutofit/>
          </a:bodyPr>
          <a:lstStyle>
            <a:lvl1pPr marL="0" indent="0" algn="l" defTabSz="182876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i="0" cap="none" baseline="0">
                <a:solidFill>
                  <a:schemeClr val="tx2"/>
                </a:solidFill>
                <a:effectLst/>
                <a:latin typeface="+mj-lt"/>
              </a:defRPr>
            </a:lvl1pPr>
            <a:lvl2pPr marL="0" indent="0" algn="r">
              <a:buFontTx/>
              <a:buNone/>
              <a:defRPr sz="1400" b="1">
                <a:solidFill>
                  <a:schemeClr val="bg1"/>
                </a:solidFill>
              </a:defRPr>
            </a:lvl2pPr>
            <a:lvl3pPr marL="182876" indent="0" algn="r">
              <a:buFontTx/>
              <a:buNone/>
              <a:defRPr sz="1400" b="1">
                <a:solidFill>
                  <a:schemeClr val="bg1"/>
                </a:solidFill>
              </a:defRPr>
            </a:lvl3pPr>
            <a:lvl4pPr marL="365751" indent="0" algn="r">
              <a:buFontTx/>
              <a:buNone/>
              <a:defRPr sz="1400" b="1">
                <a:solidFill>
                  <a:schemeClr val="bg1"/>
                </a:solidFill>
              </a:defRPr>
            </a:lvl4pPr>
            <a:lvl5pPr marL="548627" indent="0" algn="r">
              <a:buFontTx/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3127248" y="636360"/>
            <a:ext cx="6016752" cy="4507141"/>
          </a:xfrm>
        </p:spPr>
        <p:txBody>
          <a:bodyPr vert="horz" wrap="square" lIns="274320" tIns="45720" rIns="457200" bIns="91440" rtlCol="0" anchor="t" anchorCtr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996694"/>
            <a:ext cx="2304288" cy="617861"/>
          </a:xfrm>
        </p:spPr>
        <p:txBody>
          <a:bodyPr wrap="square" anchor="t" anchorCtr="0">
            <a:spAutoFit/>
          </a:bodyPr>
          <a:lstStyle>
            <a:lvl1pPr marL="0" indent="-182876" algn="l">
              <a:buFont typeface="Arial" pitchFamily="34" charset="0"/>
              <a:buNone/>
              <a:defRPr sz="2000" b="0" cap="none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edit caption text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56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92025"/>
            <a:ext cx="6016752" cy="430887"/>
          </a:xfrm>
        </p:spPr>
        <p:txBody>
          <a:bodyPr lIns="182880" rIns="182880" anchor="b" anchorCtr="0">
            <a:noAutofit/>
          </a:bodyPr>
          <a:lstStyle>
            <a:lvl1pPr algn="ctr">
              <a:defRPr sz="22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37660"/>
            <a:ext cx="6016752" cy="274320"/>
          </a:xfrm>
        </p:spPr>
        <p:txBody>
          <a:bodyPr wrap="square" lIns="182880" rIns="1828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0" y="920338"/>
            <a:ext cx="6016752" cy="4215653"/>
          </a:xfrm>
        </p:spPr>
        <p:txBody>
          <a:bodyPr wrap="square" lIns="365760" rIns="274320" bIns="91440" anchor="t" anchorCtr="0">
            <a:normAutofit/>
          </a:bodyPr>
          <a:lstStyle>
            <a:lvl1pPr>
              <a:defRPr sz="2000" baseline="0">
                <a:solidFill>
                  <a:schemeClr val="tx2"/>
                </a:solidFill>
              </a:defRPr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half" idx="13" hasCustomPrompt="1"/>
          </p:nvPr>
        </p:nvSpPr>
        <p:spPr>
          <a:xfrm flipH="1">
            <a:off x="6016753" y="228600"/>
            <a:ext cx="3127247" cy="369332"/>
          </a:xfrm>
        </p:spPr>
        <p:txBody>
          <a:bodyPr lIns="91440" anchor="t" anchorCtr="0">
            <a:spAutoFit/>
          </a:bodyPr>
          <a:lstStyle>
            <a:lvl1pPr marL="0" indent="0" algn="ctr" defTabSz="182876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bg1"/>
                </a:solidFill>
                <a:effectLst/>
                <a:latin typeface="+mj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Heading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28232" y="997229"/>
            <a:ext cx="2304288" cy="615553"/>
          </a:xfrm>
        </p:spPr>
        <p:txBody>
          <a:bodyPr wrap="square" anchor="t" anchorCtr="0">
            <a:spAutoFit/>
          </a:bodyPr>
          <a:lstStyle>
            <a:lvl1pPr marL="0" indent="-182876" algn="l">
              <a:buFont typeface="Arial" pitchFamily="34" charset="0"/>
              <a:buNone/>
              <a:defRPr sz="2000" b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buFontTx/>
              <a:buNone/>
              <a:defRPr/>
            </a:lvl2pPr>
            <a:lvl3pPr marL="182876" indent="0">
              <a:buFontTx/>
              <a:buNone/>
              <a:defRPr/>
            </a:lvl3pPr>
            <a:lvl4pPr marL="365751" indent="0">
              <a:buFontTx/>
              <a:buNone/>
              <a:defRPr/>
            </a:lvl4pPr>
            <a:lvl5pPr marL="548627" indent="0">
              <a:buFontTx/>
              <a:buNone/>
              <a:defRPr/>
            </a:lvl5pPr>
          </a:lstStyle>
          <a:p>
            <a:pPr lvl="0"/>
            <a:r>
              <a:rPr lang="en-US"/>
              <a:t>Click to edit caption text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858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ustomer Succes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" y="192024"/>
            <a:ext cx="6510269" cy="429768"/>
          </a:xfrm>
        </p:spPr>
        <p:txBody>
          <a:bodyPr lIns="182880" rIns="182880"/>
          <a:lstStyle>
            <a:lvl1pPr algn="ctr">
              <a:defRPr sz="2200" baseline="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510270" y="226815"/>
            <a:ext cx="2633730" cy="369332"/>
          </a:xfrm>
        </p:spPr>
        <p:txBody>
          <a:bodyPr wrap="square" anchor="ctr">
            <a:spAutoFit/>
          </a:bodyPr>
          <a:lstStyle>
            <a:lvl1pPr marL="0" indent="0" algn="ctr" defTabSz="182876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Edit Industry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0" y="643515"/>
            <a:ext cx="6510270" cy="3977640"/>
          </a:xfrm>
        </p:spPr>
        <p:txBody>
          <a:bodyPr wrap="square" lIns="365760" rIns="274320" anchor="t">
            <a:normAutofit/>
          </a:bodyPr>
          <a:lstStyle>
            <a:lvl1pPr>
              <a:defRPr sz="2000" baseline="0">
                <a:latin typeface="+mn-lt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j-lt"/>
              </a:defRPr>
            </a:lvl4pPr>
            <a:lvl5pPr>
              <a:defRPr baseline="0">
                <a:latin typeface="+mj-lt"/>
              </a:defRPr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602878" y="776289"/>
            <a:ext cx="2448000" cy="1869230"/>
          </a:xfrm>
        </p:spPr>
        <p:txBody>
          <a:bodyPr wrap="square" anchor="t">
            <a:spAutoFit/>
          </a:bodyPr>
          <a:lstStyle>
            <a:lvl1pPr marL="0" indent="-182876">
              <a:lnSpc>
                <a:spcPct val="85000"/>
              </a:lnSpc>
              <a:buFont typeface="Arial" pitchFamily="34" charset="0"/>
              <a:buNone/>
              <a:defRPr sz="1600" b="0" cap="none" baseline="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/>
            </a:lvl2pPr>
            <a:lvl3pPr marL="182876" indent="0">
              <a:buFontTx/>
              <a:buNone/>
              <a:defRPr/>
            </a:lvl3pPr>
            <a:lvl4pPr marL="365751" indent="0">
              <a:buFontTx/>
              <a:buNone/>
              <a:defRPr/>
            </a:lvl4pPr>
            <a:lvl5pPr marL="548627" indent="0">
              <a:buFontTx/>
              <a:buNone/>
              <a:defRPr/>
            </a:lvl5pPr>
          </a:lstStyle>
          <a:p>
            <a:pPr lvl="0"/>
            <a:r>
              <a:rPr lang="en-US"/>
              <a:t>“Add a customer win quote here regarding “Expected Results” and/or how the organization has been using SAS in the past.</a:t>
            </a:r>
          </a:p>
          <a:p>
            <a:pPr lvl="0"/>
            <a:r>
              <a:rPr lang="en-US"/>
              <a:t>If the name and title are unavailable, add the company name only.”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598393" y="3658777"/>
            <a:ext cx="2450592" cy="277064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85000"/>
              </a:lnSpc>
              <a:buNone/>
              <a:defRPr sz="1400" b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/>
              <a:t>Spokesperson’s Name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598393" y="3941855"/>
            <a:ext cx="2450592" cy="250710"/>
          </a:xfrm>
        </p:spPr>
        <p:txBody>
          <a:bodyPr wrap="square" anchor="t">
            <a:spAutoFit/>
          </a:bodyPr>
          <a:lstStyle>
            <a:lvl1pPr marL="182876" indent="0" algn="l">
              <a:lnSpc>
                <a:spcPct val="85000"/>
              </a:lnSpc>
              <a:buNone/>
              <a:defRPr sz="1200">
                <a:solidFill>
                  <a:schemeClr val="bg1">
                    <a:lumMod val="85000"/>
                  </a:schemeClr>
                </a:solidFill>
                <a:effectLst/>
              </a:defRPr>
            </a:lvl1pPr>
          </a:lstStyle>
          <a:p>
            <a:pPr lvl="0"/>
            <a:r>
              <a:rPr lang="en-US"/>
              <a:t>Spokesperson’s Job Title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half" idx="13" hasCustomPrompt="1"/>
          </p:nvPr>
        </p:nvSpPr>
        <p:spPr>
          <a:xfrm flipH="1">
            <a:off x="-2" y="4620986"/>
            <a:ext cx="6510270" cy="276999"/>
          </a:xfrm>
        </p:spPr>
        <p:txBody>
          <a:bodyPr wrap="square" lIns="182880" rIns="182880" anchor="b">
            <a:noAutofit/>
          </a:bodyPr>
          <a:lstStyle>
            <a:lvl1pPr marL="0" indent="0" algn="ctr">
              <a:lnSpc>
                <a:spcPct val="100000"/>
              </a:lnSpc>
              <a:buFont typeface="Arial" pitchFamily="34" charset="0"/>
              <a:buNone/>
              <a:defRPr sz="1200" b="0" cap="none" baseline="0">
                <a:solidFill>
                  <a:schemeClr val="accent1"/>
                </a:solidFill>
                <a:effectLst/>
                <a:latin typeface="+mn-lt"/>
              </a:defRPr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Customer Validation Slide – For One-to-One Use Only - NO EXTERNAL DISTRIBUTION</a:t>
            </a:r>
          </a:p>
        </p:txBody>
      </p:sp>
      <p:sp>
        <p:nvSpPr>
          <p:cNvPr id="3" name="Slide Number Placeholder 8"/>
          <p:cNvSpPr>
            <a:spLocks noGrp="1"/>
          </p:cNvSpPr>
          <p:nvPr>
            <p:ph type="sldNum" sz="quarter" idx="18"/>
          </p:nvPr>
        </p:nvSpPr>
        <p:spPr>
          <a:xfrm>
            <a:off x="0" y="4912668"/>
            <a:ext cx="914400" cy="230832"/>
          </a:xfrm>
        </p:spPr>
        <p:txBody>
          <a:bodyPr/>
          <a:lstStyle>
            <a:lvl1pPr algn="l">
              <a:defRPr/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pic>
        <p:nvPicPr>
          <p:cNvPr id="15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S - Content with Caption 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E60C6F-E980-EE42-AE99-4BF9E126C012}"/>
              </a:ext>
            </a:extLst>
          </p:cNvPr>
          <p:cNvSpPr/>
          <p:nvPr/>
        </p:nvSpPr>
        <p:spPr>
          <a:xfrm>
            <a:off x="0" y="0"/>
            <a:ext cx="3127248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  <a:lumOff val="10000"/>
                </a:schemeClr>
              </a:gs>
              <a:gs pos="100000">
                <a:schemeClr val="tx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F2FC9C-401F-5C4C-88BC-0A45460C4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28887"/>
            <a:ext cx="3127248" cy="341632"/>
          </a:xfrm>
        </p:spPr>
        <p:txBody>
          <a:bodyPr lIns="91440" rIns="91440" anchor="t" anchorCtr="0">
            <a:spAutoFit/>
          </a:bodyPr>
          <a:lstStyle>
            <a:lvl1pPr algn="ctr" defTabSz="182880">
              <a:spcBef>
                <a:spcPts val="0"/>
              </a:spcBef>
              <a:defRPr sz="1800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ADB52DD-F50B-834D-99B3-5D1C55A9E4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996694"/>
            <a:ext cx="2304288" cy="615553"/>
          </a:xfrm>
        </p:spPr>
        <p:txBody>
          <a:bodyPr wrap="square" anchor="t" anchorCtr="0">
            <a:spAutoFit/>
          </a:bodyPr>
          <a:lstStyle>
            <a:lvl1pPr marL="0" indent="-182880" algn="l">
              <a:buFont typeface="Arial" pitchFamily="34" charset="0"/>
              <a:buNone/>
              <a:defRPr sz="2000" b="0" cap="none" baseline="0">
                <a:solidFill>
                  <a:schemeClr val="bg1">
                    <a:lumMod val="85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/>
              <a:t>Click to edit caption text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C4D2804-3DAD-EE40-936A-43F13F80C8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7248" y="637660"/>
            <a:ext cx="6016752" cy="274320"/>
          </a:xfrm>
        </p:spPr>
        <p:txBody>
          <a:bodyPr wrap="square" lIns="182880" rIns="1828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 b="0" cap="none" baseline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A0DAF33-5110-D340-8044-FA8F4990F8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127248" y="920337"/>
            <a:ext cx="6016752" cy="4215653"/>
          </a:xfrm>
        </p:spPr>
        <p:txBody>
          <a:bodyPr wrap="square" lIns="365760" rIns="274320" bIns="91440" anchor="t" anchorCtr="0">
            <a:normAutofit/>
          </a:bodyPr>
          <a:lstStyle>
            <a:lvl1pPr>
              <a:buClr>
                <a:schemeClr val="bg2"/>
              </a:buClr>
              <a:defRPr sz="2000" baseline="0">
                <a:solidFill>
                  <a:schemeClr val="bg1"/>
                </a:solidFill>
              </a:defRPr>
            </a:lvl1pPr>
            <a:lvl2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2pPr>
            <a:lvl3pPr>
              <a:buClr>
                <a:schemeClr val="bg2"/>
              </a:buClr>
              <a:defRPr baseline="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41ED34-FEB5-C146-83AC-389AC6CD97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7375" y="228887"/>
            <a:ext cx="6016625" cy="409575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latin typeface="+mn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23137D-5031-B540-810B-5B5014DDB875}"/>
              </a:ext>
            </a:extLst>
          </p:cNvPr>
          <p:cNvGrpSpPr/>
          <p:nvPr/>
        </p:nvGrpSpPr>
        <p:grpSpPr>
          <a:xfrm>
            <a:off x="100130" y="3903136"/>
            <a:ext cx="1843588" cy="1108928"/>
            <a:chOff x="92670" y="3892522"/>
            <a:chExt cx="1843588" cy="1108928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4F2A5B7-99AC-BD49-8594-6DAE464CF372}"/>
                </a:ext>
              </a:extLst>
            </p:cNvPr>
            <p:cNvSpPr/>
            <p:nvPr/>
          </p:nvSpPr>
          <p:spPr>
            <a:xfrm>
              <a:off x="1836799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E995F31-A398-C943-8027-FFECF81903AA}"/>
                </a:ext>
              </a:extLst>
            </p:cNvPr>
            <p:cNvSpPr/>
            <p:nvPr/>
          </p:nvSpPr>
          <p:spPr>
            <a:xfrm>
              <a:off x="1587637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0762E83-CF17-2247-AB0C-CDF3C02BC0D7}"/>
                </a:ext>
              </a:extLst>
            </p:cNvPr>
            <p:cNvSpPr/>
            <p:nvPr/>
          </p:nvSpPr>
          <p:spPr>
            <a:xfrm>
              <a:off x="1338476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67A16E5-88F6-E34C-ADB8-42534BE72FC5}"/>
                </a:ext>
              </a:extLst>
            </p:cNvPr>
            <p:cNvSpPr/>
            <p:nvPr/>
          </p:nvSpPr>
          <p:spPr>
            <a:xfrm>
              <a:off x="1089315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822DD3-7A44-584E-8FDE-044968D0AF24}"/>
                </a:ext>
              </a:extLst>
            </p:cNvPr>
            <p:cNvSpPr/>
            <p:nvPr/>
          </p:nvSpPr>
          <p:spPr>
            <a:xfrm>
              <a:off x="1089315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CC0BCCA-D6DE-DD4E-8026-E1C841BE8CA7}"/>
                </a:ext>
              </a:extLst>
            </p:cNvPr>
            <p:cNvSpPr/>
            <p:nvPr/>
          </p:nvSpPr>
          <p:spPr>
            <a:xfrm>
              <a:off x="840154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8AED6F9-E6A3-EB4A-A55C-0740537659D6}"/>
                </a:ext>
              </a:extLst>
            </p:cNvPr>
            <p:cNvSpPr/>
            <p:nvPr/>
          </p:nvSpPr>
          <p:spPr>
            <a:xfrm>
              <a:off x="1089315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3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44A5219-46D3-9D49-A8CC-36711F2BF6DB}"/>
                </a:ext>
              </a:extLst>
            </p:cNvPr>
            <p:cNvSpPr/>
            <p:nvPr/>
          </p:nvSpPr>
          <p:spPr>
            <a:xfrm>
              <a:off x="840154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4628D6A-430F-AD46-B90A-8331A948822D}"/>
                </a:ext>
              </a:extLst>
            </p:cNvPr>
            <p:cNvSpPr/>
            <p:nvPr/>
          </p:nvSpPr>
          <p:spPr>
            <a:xfrm>
              <a:off x="590992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0B47CCF-EFB3-B44B-9884-4494451C2D72}"/>
                </a:ext>
              </a:extLst>
            </p:cNvPr>
            <p:cNvSpPr/>
            <p:nvPr/>
          </p:nvSpPr>
          <p:spPr>
            <a:xfrm>
              <a:off x="341831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A0D0CC0-B494-924D-8C7F-13E6CFA6A115}"/>
                </a:ext>
              </a:extLst>
            </p:cNvPr>
            <p:cNvSpPr/>
            <p:nvPr/>
          </p:nvSpPr>
          <p:spPr>
            <a:xfrm>
              <a:off x="92670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A103DE1-86D1-CC40-BC8E-F37870113828}"/>
                </a:ext>
              </a:extLst>
            </p:cNvPr>
            <p:cNvSpPr/>
            <p:nvPr/>
          </p:nvSpPr>
          <p:spPr>
            <a:xfrm>
              <a:off x="341831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85B7FDA-2A3D-5148-882C-7F5FD28C86D6}"/>
                </a:ext>
              </a:extLst>
            </p:cNvPr>
            <p:cNvSpPr/>
            <p:nvPr/>
          </p:nvSpPr>
          <p:spPr>
            <a:xfrm>
              <a:off x="341831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319DB66-4056-974A-B568-9BE51C46D6DB}"/>
                </a:ext>
              </a:extLst>
            </p:cNvPr>
            <p:cNvSpPr/>
            <p:nvPr/>
          </p:nvSpPr>
          <p:spPr>
            <a:xfrm>
              <a:off x="92670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D9D4266-26E2-A649-B58A-BBD393D3909A}"/>
                </a:ext>
              </a:extLst>
            </p:cNvPr>
            <p:cNvSpPr/>
            <p:nvPr/>
          </p:nvSpPr>
          <p:spPr>
            <a:xfrm>
              <a:off x="341831" y="4141684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5792925-8473-D74D-AD5F-C84AAB25EA9D}"/>
                </a:ext>
              </a:extLst>
            </p:cNvPr>
            <p:cNvSpPr/>
            <p:nvPr/>
          </p:nvSpPr>
          <p:spPr>
            <a:xfrm>
              <a:off x="341831" y="389252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FFE52ED-3497-1048-86AD-9D9A6F52BF03}"/>
                </a:ext>
              </a:extLst>
            </p:cNvPr>
            <p:cNvSpPr/>
            <p:nvPr/>
          </p:nvSpPr>
          <p:spPr>
            <a:xfrm>
              <a:off x="590992" y="4141684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AE3BE6B-1DF9-664B-8C6A-831ED119861F}"/>
                </a:ext>
              </a:extLst>
            </p:cNvPr>
            <p:cNvSpPr/>
            <p:nvPr/>
          </p:nvSpPr>
          <p:spPr>
            <a:xfrm>
              <a:off x="827337" y="4876356"/>
              <a:ext cx="125093" cy="125094"/>
            </a:xfrm>
            <a:custGeom>
              <a:avLst/>
              <a:gdLst>
                <a:gd name="connsiteX0" fmla="*/ 125093 w 125093"/>
                <a:gd name="connsiteY0" fmla="*/ 62547 h 125094"/>
                <a:gd name="connsiteX1" fmla="*/ 62547 w 125093"/>
                <a:gd name="connsiteY1" fmla="*/ 125094 h 125094"/>
                <a:gd name="connsiteX2" fmla="*/ 0 w 125093"/>
                <a:gd name="connsiteY2" fmla="*/ 62547 h 125094"/>
                <a:gd name="connsiteX3" fmla="*/ 62547 w 125093"/>
                <a:gd name="connsiteY3" fmla="*/ 0 h 125094"/>
                <a:gd name="connsiteX4" fmla="*/ 125093 w 125093"/>
                <a:gd name="connsiteY4" fmla="*/ 62547 h 12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93" h="125094">
                  <a:moveTo>
                    <a:pt x="125093" y="62547"/>
                  </a:moveTo>
                  <a:cubicBezTo>
                    <a:pt x="125093" y="97091"/>
                    <a:pt x="97090" y="125094"/>
                    <a:pt x="62547" y="125094"/>
                  </a:cubicBezTo>
                  <a:cubicBezTo>
                    <a:pt x="28003" y="125094"/>
                    <a:pt x="0" y="97091"/>
                    <a:pt x="0" y="62547"/>
                  </a:cubicBezTo>
                  <a:cubicBezTo>
                    <a:pt x="0" y="28003"/>
                    <a:pt x="28003" y="0"/>
                    <a:pt x="62547" y="0"/>
                  </a:cubicBezTo>
                  <a:cubicBezTo>
                    <a:pt x="97090" y="0"/>
                    <a:pt x="125093" y="28003"/>
                    <a:pt x="125093" y="62547"/>
                  </a:cubicBezTo>
                  <a:close/>
                </a:path>
              </a:pathLst>
            </a:custGeom>
            <a:solidFill>
              <a:srgbClr val="5CB5FF">
                <a:alpha val="2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132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02999"/>
            <a:ext cx="9144000" cy="584775"/>
          </a:xfrm>
        </p:spPr>
        <p:txBody>
          <a:bodyPr anchor="b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83825"/>
            <a:ext cx="9144000" cy="356251"/>
          </a:xfrm>
        </p:spPr>
        <p:txBody>
          <a:bodyPr anchor="t">
            <a:spAutoFit/>
          </a:bodyPr>
          <a:lstStyle>
            <a:lvl1pPr marL="0" indent="-182876" algn="ctr">
              <a:lnSpc>
                <a:spcPct val="85000"/>
              </a:lnSpc>
              <a:spcBef>
                <a:spcPts val="800"/>
              </a:spcBef>
              <a:buFont typeface="Arial" pitchFamily="34" charset="0"/>
              <a:buNone/>
              <a:defRPr sz="20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353" y="0"/>
            <a:ext cx="2111297" cy="1101684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810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_Section Header">
    <p:bg>
      <p:bgPr>
        <a:gradFill>
          <a:gsLst>
            <a:gs pos="0">
              <a:srgbClr val="90B328"/>
            </a:gs>
            <a:gs pos="100000">
              <a:srgbClr val="4B7C1A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00895"/>
            <a:ext cx="9144000" cy="584775"/>
          </a:xfrm>
        </p:spPr>
        <p:txBody>
          <a:bodyPr anchor="b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83825"/>
            <a:ext cx="9144000" cy="356251"/>
          </a:xfrm>
        </p:spPr>
        <p:txBody>
          <a:bodyPr anchor="t">
            <a:spAutoFit/>
          </a:bodyPr>
          <a:lstStyle>
            <a:lvl1pPr marL="0" indent="-182876" algn="ctr">
              <a:lnSpc>
                <a:spcPct val="85000"/>
              </a:lnSpc>
              <a:buFont typeface="Arial" pitchFamily="34" charset="0"/>
              <a:buNone/>
              <a:defRPr sz="20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9EC62C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9EC62C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9EC62C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353" y="0"/>
            <a:ext cx="2111297" cy="1101684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646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quamarine_Section Header">
    <p:bg>
      <p:bgPr>
        <a:gradFill>
          <a:gsLst>
            <a:gs pos="0">
              <a:srgbClr val="00B08D"/>
            </a:gs>
            <a:gs pos="100000">
              <a:srgbClr val="018566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00895"/>
            <a:ext cx="9144000" cy="584775"/>
          </a:xfrm>
        </p:spPr>
        <p:txBody>
          <a:bodyPr anchor="b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83825"/>
            <a:ext cx="9144000" cy="356251"/>
          </a:xfrm>
        </p:spPr>
        <p:txBody>
          <a:bodyPr anchor="t">
            <a:spAutoFit/>
          </a:bodyPr>
          <a:lstStyle>
            <a:lvl1pPr marL="0" indent="-182876" algn="ctr">
              <a:lnSpc>
                <a:spcPct val="85000"/>
              </a:lnSpc>
              <a:buFont typeface="Arial" pitchFamily="34" charset="0"/>
              <a:buNone/>
              <a:defRPr sz="20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0CCA5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00CCA5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00CCA5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353" y="0"/>
            <a:ext cx="2111297" cy="1101684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03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_Section Header">
    <p:bg>
      <p:bgPr>
        <a:gradFill>
          <a:gsLst>
            <a:gs pos="0">
              <a:srgbClr val="61BAE9"/>
            </a:gs>
            <a:gs pos="100000">
              <a:srgbClr val="006A9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00895"/>
            <a:ext cx="9144000" cy="584775"/>
          </a:xfrm>
        </p:spPr>
        <p:txBody>
          <a:bodyPr anchor="b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83825"/>
            <a:ext cx="9144000" cy="356251"/>
          </a:xfrm>
        </p:spPr>
        <p:txBody>
          <a:bodyPr anchor="t">
            <a:spAutoFit/>
          </a:bodyPr>
          <a:lstStyle>
            <a:lvl1pPr marL="0" indent="-182876" algn="ctr">
              <a:lnSpc>
                <a:spcPct val="85000"/>
              </a:lnSpc>
              <a:buFont typeface="Arial" pitchFamily="34" charset="0"/>
              <a:buNone/>
              <a:defRPr sz="20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53C6FF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53C6FF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53C6FF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353" y="0"/>
            <a:ext cx="2111297" cy="1101684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229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olet_Section Header">
    <p:bg>
      <p:bgPr>
        <a:gradFill>
          <a:gsLst>
            <a:gs pos="0">
              <a:srgbClr val="3D5AAE"/>
            </a:gs>
            <a:gs pos="100000">
              <a:srgbClr val="2C367C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00895"/>
            <a:ext cx="9144000" cy="584775"/>
          </a:xfrm>
        </p:spPr>
        <p:txBody>
          <a:bodyPr anchor="b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83825"/>
            <a:ext cx="9144000" cy="356251"/>
          </a:xfrm>
        </p:spPr>
        <p:txBody>
          <a:bodyPr anchor="t">
            <a:spAutoFit/>
          </a:bodyPr>
          <a:lstStyle>
            <a:lvl1pPr marL="0" indent="-182876" algn="ctr">
              <a:lnSpc>
                <a:spcPct val="85000"/>
              </a:lnSpc>
              <a:buFont typeface="Arial" pitchFamily="34" charset="0"/>
              <a:buNone/>
              <a:defRPr sz="20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727DCC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727DCC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727DCC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11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353" y="0"/>
            <a:ext cx="2111297" cy="1101684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781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AS 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120428"/>
            <a:ext cx="9144000" cy="584775"/>
          </a:xfrm>
        </p:spPr>
        <p:txBody>
          <a:bodyPr anchor="ctr" anchorCtr="0">
            <a:spAutoFit/>
          </a:bodyPr>
          <a:lstStyle>
            <a:lvl1pPr algn="ctr"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-4574" y="3943878"/>
            <a:ext cx="9144003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 defTabSz="182876"/>
            <a:r>
              <a:rPr lang="en-US" sz="1800" dirty="0">
                <a:solidFill>
                  <a:srgbClr val="FFFFFF"/>
                </a:solidFill>
              </a:rPr>
              <a:t>sas.com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4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920804" cy="1806509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5548" y="4500632"/>
            <a:ext cx="914366" cy="50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981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4098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Background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8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08649C"/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820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ck Backgroun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00000">
                    <a:lumMod val="75000"/>
                    <a:lumOff val="25000"/>
                  </a:srgbClr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algn="ctr" defTabSz="274307" eaLnBrk="0" hangingPunct="0">
              <a:defRPr/>
            </a:pPr>
            <a:r>
              <a:rPr lang="en-US" sz="500" kern="300" spc="50" dirty="0">
                <a:solidFill>
                  <a:srgbClr val="000000">
                    <a:lumMod val="75000"/>
                    <a:lumOff val="25000"/>
                  </a:srgbClr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105" y="4772207"/>
            <a:ext cx="532437" cy="22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345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/>
          <p:cNvSpPr>
            <a:spLocks noGrp="1"/>
          </p:cNvSpPr>
          <p:nvPr>
            <p:ph type="title"/>
          </p:nvPr>
        </p:nvSpPr>
        <p:spPr>
          <a:xfrm>
            <a:off x="2" y="265208"/>
            <a:ext cx="9143999" cy="407773"/>
          </a:xfrm>
          <a:prstGeom prst="rect">
            <a:avLst/>
          </a:prstGeom>
          <a:solidFill>
            <a:srgbClr val="0A2D4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it-IT" sz="2000" cap="all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lvl="0" algn="ctr"/>
            <a:r>
              <a:rPr lang="it-IT"/>
              <a:t>Fare clic per modificare lo stile del titolo</a:t>
            </a:r>
          </a:p>
        </p:txBody>
      </p:sp>
      <p:sp>
        <p:nvSpPr>
          <p:cNvPr id="5" name="TextBox 2"/>
          <p:cNvSpPr txBox="1"/>
          <p:nvPr userDrawn="1"/>
        </p:nvSpPr>
        <p:spPr>
          <a:xfrm>
            <a:off x="52757" y="4809987"/>
            <a:ext cx="2615081" cy="3000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205735" eaLnBrk="0" hangingPunct="0">
              <a:defRPr/>
            </a:pPr>
            <a:br>
              <a:rPr lang="en-US" sz="675" kern="300" spc="38" dirty="0">
                <a:solidFill>
                  <a:srgbClr val="B0B7BB">
                    <a:lumMod val="40000"/>
                    <a:lumOff val="60000"/>
                  </a:srgbClr>
                </a:solidFill>
                <a:latin typeface="Arial"/>
                <a:ea typeface="ＭＳ Ｐゴシック" pitchFamily="34" charset="-128"/>
                <a:cs typeface="Arial"/>
              </a:rPr>
            </a:br>
            <a:r>
              <a:rPr lang="en-US" sz="675" kern="300" spc="38" dirty="0">
                <a:solidFill>
                  <a:srgbClr val="B0B7BB">
                    <a:lumMod val="40000"/>
                    <a:lumOff val="60000"/>
                  </a:srgbClr>
                </a:solidFill>
                <a:latin typeface="Arial"/>
                <a:ea typeface="ＭＳ Ｐゴシック" pitchFamily="34" charset="-128"/>
                <a:cs typeface="Arial"/>
              </a:rPr>
              <a:t>Copyright © 2014, SAS Institute Inc. All rights reserved.</a:t>
            </a:r>
          </a:p>
        </p:txBody>
      </p:sp>
      <p:pic>
        <p:nvPicPr>
          <p:cNvPr id="8" name="Picture 4" descr="http://www.master-cesma.it/public/cesma/images/loghi/S285_sas100K_TPTK40K_horiz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2689" y="4886817"/>
            <a:ext cx="916029" cy="21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36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S -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6492C8-F2B6-994C-93E7-13EF75C493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4152" y="1751961"/>
            <a:ext cx="3357562" cy="1022310"/>
          </a:xfrm>
        </p:spPr>
        <p:txBody>
          <a:bodyPr/>
          <a:lstStyle>
            <a:lvl1pPr marL="0" indent="0">
              <a:buNone/>
              <a:defRPr/>
            </a:lvl1pPr>
            <a:lvl2pPr marL="182880" indent="0">
              <a:buNone/>
              <a:defRPr/>
            </a:lvl2pPr>
            <a:lvl3pPr marL="36576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28BF588-A539-E84D-BAE7-8D1EE1761D7B}"/>
              </a:ext>
            </a:extLst>
          </p:cNvPr>
          <p:cNvSpPr/>
          <p:nvPr/>
        </p:nvSpPr>
        <p:spPr>
          <a:xfrm>
            <a:off x="3125188" y="-1"/>
            <a:ext cx="3004957" cy="5143500"/>
          </a:xfrm>
          <a:custGeom>
            <a:avLst/>
            <a:gdLst>
              <a:gd name="connsiteX0" fmla="*/ 2952243 w 3004957"/>
              <a:gd name="connsiteY0" fmla="*/ 0 h 5143500"/>
              <a:gd name="connsiteX1" fmla="*/ 3004957 w 3004957"/>
              <a:gd name="connsiteY1" fmla="*/ 0 h 5143500"/>
              <a:gd name="connsiteX2" fmla="*/ 52714 w 3004957"/>
              <a:gd name="connsiteY2" fmla="*/ 5143500 h 5143500"/>
              <a:gd name="connsiteX3" fmla="*/ 0 w 3004957"/>
              <a:gd name="connsiteY3" fmla="*/ 5143500 h 5143500"/>
              <a:gd name="connsiteX4" fmla="*/ 2952243 w 3004957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4957" h="5143500">
                <a:moveTo>
                  <a:pt x="2952243" y="0"/>
                </a:moveTo>
                <a:lnTo>
                  <a:pt x="3004957" y="0"/>
                </a:lnTo>
                <a:lnTo>
                  <a:pt x="52714" y="5143500"/>
                </a:lnTo>
                <a:lnTo>
                  <a:pt x="0" y="5143500"/>
                </a:lnTo>
                <a:lnTo>
                  <a:pt x="2952243" y="0"/>
                </a:lnTo>
                <a:close/>
              </a:path>
            </a:pathLst>
          </a:custGeom>
          <a:gradFill flip="none" rotWithShape="1">
            <a:gsLst>
              <a:gs pos="30000">
                <a:srgbClr val="3D5AAE"/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2E8F94DC-1ACF-544C-BF1F-4C5126BC46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310B4187-0EBC-5A45-8561-21E3AF78A755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90C0E4-ECBA-5946-9BAC-DC37C67289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7058" y="0"/>
            <a:ext cx="6081885" cy="5143500"/>
          </a:xfrm>
          <a:custGeom>
            <a:avLst/>
            <a:gdLst>
              <a:gd name="connsiteX0" fmla="*/ 0 w 3125788"/>
              <a:gd name="connsiteY0" fmla="*/ 5143500 h 5143500"/>
              <a:gd name="connsiteX1" fmla="*/ 781447 w 3125788"/>
              <a:gd name="connsiteY1" fmla="*/ 0 h 5143500"/>
              <a:gd name="connsiteX2" fmla="*/ 2344341 w 3125788"/>
              <a:gd name="connsiteY2" fmla="*/ 0 h 5143500"/>
              <a:gd name="connsiteX3" fmla="*/ 3125788 w 3125788"/>
              <a:gd name="connsiteY3" fmla="*/ 5143500 h 5143500"/>
              <a:gd name="connsiteX4" fmla="*/ 0 w 3125788"/>
              <a:gd name="connsiteY4" fmla="*/ 5143500 h 5143500"/>
              <a:gd name="connsiteX0" fmla="*/ 0 w 6074828"/>
              <a:gd name="connsiteY0" fmla="*/ 5143500 h 5143500"/>
              <a:gd name="connsiteX1" fmla="*/ 781447 w 6074828"/>
              <a:gd name="connsiteY1" fmla="*/ 0 h 5143500"/>
              <a:gd name="connsiteX2" fmla="*/ 6074828 w 6074828"/>
              <a:gd name="connsiteY2" fmla="*/ 0 h 5143500"/>
              <a:gd name="connsiteX3" fmla="*/ 3125788 w 6074828"/>
              <a:gd name="connsiteY3" fmla="*/ 5143500 h 5143500"/>
              <a:gd name="connsiteX4" fmla="*/ 0 w 6074828"/>
              <a:gd name="connsiteY4" fmla="*/ 5143500 h 5143500"/>
              <a:gd name="connsiteX0" fmla="*/ 7057 w 6081885"/>
              <a:gd name="connsiteY0" fmla="*/ 5143500 h 5143500"/>
              <a:gd name="connsiteX1" fmla="*/ 0 w 6081885"/>
              <a:gd name="connsiteY1" fmla="*/ 0 h 5143500"/>
              <a:gd name="connsiteX2" fmla="*/ 6081885 w 6081885"/>
              <a:gd name="connsiteY2" fmla="*/ 0 h 5143500"/>
              <a:gd name="connsiteX3" fmla="*/ 3132845 w 6081885"/>
              <a:gd name="connsiteY3" fmla="*/ 5143500 h 5143500"/>
              <a:gd name="connsiteX4" fmla="*/ 7057 w 6081885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1885" h="5143500">
                <a:moveTo>
                  <a:pt x="7057" y="5143500"/>
                </a:moveTo>
                <a:cubicBezTo>
                  <a:pt x="4705" y="3429000"/>
                  <a:pt x="2352" y="1714500"/>
                  <a:pt x="0" y="0"/>
                </a:cubicBezTo>
                <a:lnTo>
                  <a:pt x="6081885" y="0"/>
                </a:lnTo>
                <a:lnTo>
                  <a:pt x="3132845" y="5143500"/>
                </a:lnTo>
                <a:lnTo>
                  <a:pt x="7057" y="514350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901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1"/>
          <p:cNvSpPr>
            <a:spLocks noGrp="1"/>
          </p:cNvSpPr>
          <p:nvPr>
            <p:ph type="title"/>
          </p:nvPr>
        </p:nvSpPr>
        <p:spPr>
          <a:xfrm>
            <a:off x="2" y="265208"/>
            <a:ext cx="9143999" cy="407773"/>
          </a:xfrm>
          <a:prstGeom prst="rect">
            <a:avLst/>
          </a:prstGeom>
          <a:solidFill>
            <a:srgbClr val="00478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it-IT" sz="2000" cap="all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lvl="0" algn="ctr"/>
            <a:r>
              <a:rPr lang="it-IT"/>
              <a:t>Fare clic per modificare lo stile del titolo</a:t>
            </a:r>
          </a:p>
        </p:txBody>
      </p:sp>
      <p:sp>
        <p:nvSpPr>
          <p:cNvPr id="5" name="TextBox 2"/>
          <p:cNvSpPr txBox="1"/>
          <p:nvPr userDrawn="1"/>
        </p:nvSpPr>
        <p:spPr>
          <a:xfrm>
            <a:off x="7415" y="4794873"/>
            <a:ext cx="2615081" cy="3000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205735" eaLnBrk="0" hangingPunct="0">
              <a:defRPr/>
            </a:pPr>
            <a:br>
              <a:rPr lang="en-US" sz="675" kern="300" spc="38" dirty="0">
                <a:solidFill>
                  <a:srgbClr val="B0B7BB">
                    <a:lumMod val="40000"/>
                    <a:lumOff val="60000"/>
                  </a:srgbClr>
                </a:solidFill>
                <a:latin typeface="Arial"/>
                <a:ea typeface="ＭＳ Ｐゴシック" pitchFamily="34" charset="-128"/>
                <a:cs typeface="Arial"/>
              </a:rPr>
            </a:br>
            <a:r>
              <a:rPr lang="en-US" sz="675" kern="300" spc="38" dirty="0">
                <a:solidFill>
                  <a:srgbClr val="B0B7BB">
                    <a:lumMod val="40000"/>
                    <a:lumOff val="60000"/>
                  </a:srgbClr>
                </a:solidFill>
                <a:latin typeface="Arial"/>
                <a:ea typeface="ＭＳ Ｐゴシック" pitchFamily="34" charset="-128"/>
                <a:cs typeface="Arial"/>
              </a:rPr>
              <a:t>Copyright © 2016, SAS Institute Inc. All rights reserved.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3569" y="4834515"/>
            <a:ext cx="1018358" cy="23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8769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19818" y="141044"/>
            <a:ext cx="2515438" cy="584775"/>
          </a:xfrm>
        </p:spPr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3" hasCustomPrompt="1"/>
          </p:nvPr>
        </p:nvSpPr>
        <p:spPr>
          <a:xfrm>
            <a:off x="2635257" y="257357"/>
            <a:ext cx="6047152" cy="338554"/>
          </a:xfrm>
        </p:spPr>
        <p:txBody>
          <a:bodyPr wrap="square" anchor="ctr">
            <a:spAutoFit/>
          </a:bodyPr>
          <a:lstStyle>
            <a:lvl1pPr marL="0" indent="0">
              <a:lnSpc>
                <a:spcPct val="100000"/>
              </a:lnSpc>
              <a:buFont typeface="Arial" pitchFamily="34" charset="0"/>
              <a:buNone/>
              <a:defRPr sz="1600" b="1" cap="all" baseline="0">
                <a:solidFill>
                  <a:schemeClr val="tx2">
                    <a:lumMod val="50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4" hasCustomPrompt="1"/>
          </p:nvPr>
        </p:nvSpPr>
        <p:spPr>
          <a:xfrm>
            <a:off x="457202" y="1912083"/>
            <a:ext cx="3883025" cy="1319336"/>
          </a:xfrm>
        </p:spPr>
        <p:txBody>
          <a:bodyPr wrap="square" anchor="ctr">
            <a:spAutoFit/>
          </a:bodyPr>
          <a:lstStyle>
            <a:lvl1pPr>
              <a:defRPr sz="1800" baseline="0"/>
            </a:lvl1pPr>
            <a:lvl2pPr>
              <a:defRPr sz="1600" baseline="0"/>
            </a:lvl2pPr>
            <a:lvl3pPr>
              <a:defRPr sz="1400"/>
            </a:lvl3pPr>
            <a:lvl4pPr>
              <a:defRPr sz="1200"/>
            </a:lvl4pPr>
            <a:lvl5pPr>
              <a:defRPr sz="10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4802188" y="1879253"/>
            <a:ext cx="3880221" cy="1384995"/>
          </a:xfrm>
        </p:spPr>
        <p:txBody>
          <a:bodyPr wrap="square">
            <a:spAutoFit/>
          </a:bodyPr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Box 5"/>
          <p:cNvSpPr txBox="1"/>
          <p:nvPr/>
        </p:nvSpPr>
        <p:spPr>
          <a:xfrm>
            <a:off x="3247285" y="4838150"/>
            <a:ext cx="2635256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300" cap="none" spc="50" normalizeH="0" baseline="0" noProof="0" dirty="0">
                <a:ln>
                  <a:noFill/>
                </a:ln>
                <a:solidFill>
                  <a:srgbClr val="B0B7BB">
                    <a:lumMod val="75000"/>
                  </a:srgbClr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Arial"/>
              </a:rPr>
              <a:t>Company Confidential - For Internal Use Only</a:t>
            </a:r>
            <a:br>
              <a:rPr kumimoji="0" lang="en-US" sz="600" b="0" i="0" u="none" strike="noStrike" kern="300" cap="none" spc="50" normalizeH="0" baseline="0" noProof="0" dirty="0">
                <a:ln>
                  <a:noFill/>
                </a:ln>
                <a:solidFill>
                  <a:srgbClr val="B0B7BB">
                    <a:lumMod val="75000"/>
                  </a:srgbClr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Arial"/>
              </a:rPr>
            </a:br>
            <a:r>
              <a:rPr kumimoji="0" lang="en-US" sz="600" b="0" i="0" u="none" strike="noStrike" kern="300" cap="none" spc="50" normalizeH="0" baseline="0" noProof="0" dirty="0">
                <a:ln>
                  <a:noFill/>
                </a:ln>
                <a:solidFill>
                  <a:srgbClr val="B0B7BB">
                    <a:lumMod val="75000"/>
                  </a:srgbClr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Arial"/>
              </a:rPr>
              <a:t>Copyright © 2012, SAS Institute Inc. All rights reserved.</a:t>
            </a:r>
          </a:p>
        </p:txBody>
      </p:sp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42" y="4670709"/>
            <a:ext cx="1018358" cy="236924"/>
          </a:xfrm>
          <a:prstGeom prst="rect">
            <a:avLst/>
          </a:prstGeom>
        </p:spPr>
      </p:pic>
      <p:cxnSp>
        <p:nvCxnSpPr>
          <p:cNvPr id="16" name="Straight Connector 7"/>
          <p:cNvCxnSpPr/>
          <p:nvPr/>
        </p:nvCxnSpPr>
        <p:spPr bwMode="auto">
          <a:xfrm>
            <a:off x="2635256" y="0"/>
            <a:ext cx="0" cy="914400"/>
          </a:xfrm>
          <a:prstGeom prst="line">
            <a:avLst/>
          </a:prstGeom>
          <a:solidFill>
            <a:schemeClr val="accent1"/>
          </a:solidFill>
          <a:ln w="12700" cap="flat" cmpd="sng" algn="ctr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53702324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7560" y="192024"/>
            <a:ext cx="7068312" cy="457200"/>
          </a:xfrm>
        </p:spPr>
        <p:txBody>
          <a:bodyPr anchor="ctr" anchorCtr="0">
            <a:noAutofit/>
          </a:bodyPr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 flipH="1">
            <a:off x="1458049" y="640080"/>
            <a:ext cx="7068312" cy="274320"/>
          </a:xfrm>
        </p:spPr>
        <p:txBody>
          <a:bodyPr wrap="square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rgbClr val="19BBB7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26364" y="1014984"/>
            <a:ext cx="7891272" cy="3639312"/>
          </a:xfrm>
        </p:spPr>
        <p:txBody>
          <a:bodyPr wrap="square" anchor="t" anchorCtr="0">
            <a:normAutofit/>
          </a:bodyPr>
          <a:lstStyle>
            <a:lvl1pPr>
              <a:buClr>
                <a:srgbClr val="19BBB7"/>
              </a:buClr>
              <a:defRPr baseline="0">
                <a:solidFill>
                  <a:schemeClr val="tx2"/>
                </a:solidFill>
                <a:latin typeface="+mn-lt"/>
              </a:defRPr>
            </a:lvl1pPr>
            <a:lvl2pPr>
              <a:buClr>
                <a:srgbClr val="19BBB7"/>
              </a:buClr>
              <a:defRPr baseline="0">
                <a:latin typeface="+mn-lt"/>
              </a:defRPr>
            </a:lvl2pPr>
            <a:lvl3pPr>
              <a:buClr>
                <a:srgbClr val="19BBB7"/>
              </a:buClr>
              <a:defRPr baseline="0">
                <a:latin typeface="+mn-lt"/>
              </a:defRPr>
            </a:lvl3pPr>
            <a:lvl4pPr>
              <a:buClr>
                <a:srgbClr val="19BBB7"/>
              </a:buClr>
              <a:defRPr baseline="0">
                <a:latin typeface="+mj-lt"/>
              </a:defRPr>
            </a:lvl4pPr>
            <a:lvl5pPr>
              <a:buClr>
                <a:srgbClr val="19BBB7"/>
              </a:buClr>
              <a:defRPr baseline="0">
                <a:latin typeface="+mj-lt"/>
              </a:defRPr>
            </a:lvl5pPr>
          </a:lstStyle>
          <a:p>
            <a:pPr lvl="0"/>
            <a:r>
              <a:rPr lang="en-US"/>
              <a:t>Click to add text or click an icon to add other content types.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3168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S Viya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556122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ue Background">
    <p:bg>
      <p:bgPr>
        <a:gradFill>
          <a:gsLst>
            <a:gs pos="0">
              <a:srgbClr val="00517E"/>
            </a:gs>
            <a:gs pos="100000">
              <a:srgbClr val="04304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4"/>
          <p:cNvSpPr txBox="1"/>
          <p:nvPr/>
        </p:nvSpPr>
        <p:spPr>
          <a:xfrm>
            <a:off x="3310128" y="4941553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0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rgbClr val="08649C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3" y="4746757"/>
            <a:ext cx="558779" cy="25399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t" anchorCtr="0">
            <a:no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626364" y="698736"/>
            <a:ext cx="7891272" cy="274320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8497157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S - Imag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2680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2" hasCustomPrompt="1"/>
          </p:nvPr>
        </p:nvSpPr>
        <p:spPr>
          <a:xfrm flipH="1">
            <a:off x="626364" y="640080"/>
            <a:ext cx="7891272" cy="274320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26364" y="1016460"/>
            <a:ext cx="7891272" cy="3642853"/>
          </a:xfrm>
        </p:spPr>
        <p:txBody>
          <a:bodyPr wrap="square" anchor="t" anchorCtr="0">
            <a:norm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chemeClr val="tx1">
                  <a:lumMod val="65000"/>
                  <a:lumOff val="35000"/>
                </a:schemeClr>
              </a:buCl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text or click an icon to add other content types.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250095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939E9-E3E7-4CE2-940D-03F901FEA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1B1D0-EEFB-467B-A6F8-BDE2F3194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B6604-B37A-4537-BB7F-DA8118FB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A8D10-C9A4-4F23-B35C-6BCF20A3E056}" type="datetimeFigureOut">
              <a:rPr lang="nl-NL" smtClean="0"/>
              <a:t>28-10-2021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98117-1811-4911-8D79-6BBA77A9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A5C04-0DAD-4E3F-80D4-5311D5CC1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234DD-811A-4A8B-8FC5-55F048202E95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22877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Sub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626364" y="640080"/>
            <a:ext cx="7891272" cy="274320"/>
          </a:xfrm>
        </p:spPr>
        <p:txBody>
          <a:bodyPr wrap="square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200" b="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011636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AS - 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364" y="192024"/>
            <a:ext cx="7891272" cy="457200"/>
          </a:xfrm>
        </p:spPr>
        <p:txBody>
          <a:bodyPr anchor="ctr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76208B-6111-490B-8CEC-FFB249DB21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00907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S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74484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529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976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1904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1205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48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9305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80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689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03332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04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21" Type="http://schemas.openxmlformats.org/officeDocument/2006/relationships/tags" Target="../tags/tag27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tags" Target="../tags/tag26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image" Target="../media/image7.emf"/><Relationship Id="rId10" Type="http://schemas.openxmlformats.org/officeDocument/2006/relationships/slideLayout" Target="../slideLayouts/slideLayout41.xml"/><Relationship Id="rId19" Type="http://schemas.openxmlformats.org/officeDocument/2006/relationships/vmlDrawing" Target="../drawings/vmlDrawing1.v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oleObject" Target="../embeddings/oleObject1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ags" Target="../tags/tag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81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89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image" Target="../media/image16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>
            <a:extLst>
              <a:ext uri="{FF2B5EF4-FFF2-40B4-BE49-F238E27FC236}">
                <a16:creationId xmlns:a16="http://schemas.microsoft.com/office/drawing/2014/main" id="{50908C7C-E096-4B50-9AD8-7AF3F5E717F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sp>
        <p:nvSpPr>
          <p:cNvPr id="17" name="TextBox 4">
            <a:extLst>
              <a:ext uri="{FF2B5EF4-FFF2-40B4-BE49-F238E27FC236}">
                <a16:creationId xmlns:a16="http://schemas.microsoft.com/office/drawing/2014/main" id="{1E37FEA7-CA51-4399-92F6-AB705B7FF650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28E9C9DB-EB60-FD4A-AB5D-86A6DDF93363}"/>
              </a:ext>
            </a:extLst>
          </p:cNvPr>
          <p:cNvSpPr/>
          <p:nvPr/>
        </p:nvSpPr>
        <p:spPr>
          <a:xfrm>
            <a:off x="6717170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72DA3650-6307-5742-A8B7-F65D2E045EF9}"/>
              </a:ext>
            </a:extLst>
          </p:cNvPr>
          <p:cNvSpPr/>
          <p:nvPr/>
        </p:nvSpPr>
        <p:spPr>
          <a:xfrm>
            <a:off x="6966332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id="{5D71E475-0C72-0A4B-9E83-D4F8682CCF9E}"/>
              </a:ext>
            </a:extLst>
          </p:cNvPr>
          <p:cNvSpPr/>
          <p:nvPr/>
        </p:nvSpPr>
        <p:spPr>
          <a:xfrm>
            <a:off x="7215493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119E67ED-5612-6E4C-9FEB-97F8BF6D2FB2}"/>
              </a:ext>
            </a:extLst>
          </p:cNvPr>
          <p:cNvSpPr/>
          <p:nvPr/>
        </p:nvSpPr>
        <p:spPr>
          <a:xfrm>
            <a:off x="7464654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7F786CC9-2F25-734F-983E-AFCA587D626B}"/>
              </a:ext>
            </a:extLst>
          </p:cNvPr>
          <p:cNvSpPr/>
          <p:nvPr/>
        </p:nvSpPr>
        <p:spPr>
          <a:xfrm>
            <a:off x="6966332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259F8CA0-60EE-8647-AF4F-6B77D6C4B963}"/>
              </a:ext>
            </a:extLst>
          </p:cNvPr>
          <p:cNvSpPr/>
          <p:nvPr/>
        </p:nvSpPr>
        <p:spPr>
          <a:xfrm>
            <a:off x="7464654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F02A52DA-8B8C-264F-877F-42F66B1C30F6}"/>
              </a:ext>
            </a:extLst>
          </p:cNvPr>
          <p:cNvSpPr/>
          <p:nvPr/>
        </p:nvSpPr>
        <p:spPr>
          <a:xfrm rot="16753102">
            <a:off x="7713703" y="329004"/>
            <a:ext cx="99460" cy="99461"/>
          </a:xfrm>
          <a:custGeom>
            <a:avLst/>
            <a:gdLst>
              <a:gd name="connsiteX0" fmla="*/ 99461 w 99460"/>
              <a:gd name="connsiteY0" fmla="*/ 49731 h 99461"/>
              <a:gd name="connsiteX1" fmla="*/ 49730 w 99460"/>
              <a:gd name="connsiteY1" fmla="*/ 99462 h 99461"/>
              <a:gd name="connsiteX2" fmla="*/ 0 w 99460"/>
              <a:gd name="connsiteY2" fmla="*/ 49731 h 99461"/>
              <a:gd name="connsiteX3" fmla="*/ 49730 w 99460"/>
              <a:gd name="connsiteY3" fmla="*/ 0 h 99461"/>
              <a:gd name="connsiteX4" fmla="*/ 99461 w 99460"/>
              <a:gd name="connsiteY4" fmla="*/ 49731 h 99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60" h="99461">
                <a:moveTo>
                  <a:pt x="99461" y="49731"/>
                </a:moveTo>
                <a:cubicBezTo>
                  <a:pt x="99461" y="77196"/>
                  <a:pt x="77196" y="99462"/>
                  <a:pt x="49730" y="99462"/>
                </a:cubicBezTo>
                <a:cubicBezTo>
                  <a:pt x="22265" y="99462"/>
                  <a:pt x="0" y="77196"/>
                  <a:pt x="0" y="49731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6" y="0"/>
                  <a:pt x="99461" y="22265"/>
                  <a:pt x="99461" y="49731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D2036A5F-121A-E149-BAB9-6E06E0E39343}"/>
              </a:ext>
            </a:extLst>
          </p:cNvPr>
          <p:cNvSpPr/>
          <p:nvPr/>
        </p:nvSpPr>
        <p:spPr>
          <a:xfrm>
            <a:off x="7464654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id="{BCF0DED3-D5D0-CF4A-9C2B-7DFE2A602AEE}"/>
              </a:ext>
            </a:extLst>
          </p:cNvPr>
          <p:cNvSpPr/>
          <p:nvPr/>
        </p:nvSpPr>
        <p:spPr>
          <a:xfrm rot="16753102">
            <a:off x="7713706" y="578170"/>
            <a:ext cx="99460" cy="99461"/>
          </a:xfrm>
          <a:custGeom>
            <a:avLst/>
            <a:gdLst>
              <a:gd name="connsiteX0" fmla="*/ 99461 w 99460"/>
              <a:gd name="connsiteY0" fmla="*/ 49731 h 99461"/>
              <a:gd name="connsiteX1" fmla="*/ 49730 w 99460"/>
              <a:gd name="connsiteY1" fmla="*/ 99462 h 99461"/>
              <a:gd name="connsiteX2" fmla="*/ 0 w 99460"/>
              <a:gd name="connsiteY2" fmla="*/ 49731 h 99461"/>
              <a:gd name="connsiteX3" fmla="*/ 49730 w 99460"/>
              <a:gd name="connsiteY3" fmla="*/ 0 h 99461"/>
              <a:gd name="connsiteX4" fmla="*/ 99461 w 99460"/>
              <a:gd name="connsiteY4" fmla="*/ 49731 h 99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60" h="99461">
                <a:moveTo>
                  <a:pt x="99461" y="49731"/>
                </a:moveTo>
                <a:cubicBezTo>
                  <a:pt x="99461" y="77196"/>
                  <a:pt x="77196" y="99462"/>
                  <a:pt x="49730" y="99462"/>
                </a:cubicBezTo>
                <a:cubicBezTo>
                  <a:pt x="22265" y="99462"/>
                  <a:pt x="0" y="77196"/>
                  <a:pt x="0" y="49731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6" y="0"/>
                  <a:pt x="99461" y="22265"/>
                  <a:pt x="99461" y="49731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45B174D9-5533-0241-B420-5CDE83187945}"/>
              </a:ext>
            </a:extLst>
          </p:cNvPr>
          <p:cNvSpPr/>
          <p:nvPr/>
        </p:nvSpPr>
        <p:spPr>
          <a:xfrm>
            <a:off x="7962977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E5E8A156-1317-3742-B05E-569311DF62A5}"/>
              </a:ext>
            </a:extLst>
          </p:cNvPr>
          <p:cNvSpPr/>
          <p:nvPr/>
        </p:nvSpPr>
        <p:spPr>
          <a:xfrm>
            <a:off x="8212138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id="{ED64574D-EFC6-364B-997D-3822C78B7DDA}"/>
              </a:ext>
            </a:extLst>
          </p:cNvPr>
          <p:cNvSpPr/>
          <p:nvPr/>
        </p:nvSpPr>
        <p:spPr>
          <a:xfrm>
            <a:off x="8710461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id="{2E32684E-45ED-F540-B6E1-CA9A46C85404}"/>
              </a:ext>
            </a:extLst>
          </p:cNvPr>
          <p:cNvSpPr/>
          <p:nvPr/>
        </p:nvSpPr>
        <p:spPr>
          <a:xfrm>
            <a:off x="8461299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4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FAF9B900-34B5-D04E-A2B0-680BCAE79708}"/>
              </a:ext>
            </a:extLst>
          </p:cNvPr>
          <p:cNvSpPr/>
          <p:nvPr/>
        </p:nvSpPr>
        <p:spPr>
          <a:xfrm>
            <a:off x="8212138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69BB02AA-00B1-4D4A-AFD8-68A4BE0B04FE}"/>
              </a:ext>
            </a:extLst>
          </p:cNvPr>
          <p:cNvSpPr/>
          <p:nvPr/>
        </p:nvSpPr>
        <p:spPr>
          <a:xfrm>
            <a:off x="8212138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C04F0CC8-D44B-AB45-AA17-D3AD761A08A8}"/>
              </a:ext>
            </a:extLst>
          </p:cNvPr>
          <p:cNvSpPr/>
          <p:nvPr/>
        </p:nvSpPr>
        <p:spPr>
          <a:xfrm>
            <a:off x="8461299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4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1773D5B2-17F9-3F4D-8BBE-C2EA05C60813}"/>
              </a:ext>
            </a:extLst>
          </p:cNvPr>
          <p:cNvSpPr/>
          <p:nvPr/>
        </p:nvSpPr>
        <p:spPr>
          <a:xfrm>
            <a:off x="8710461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9" name="Freeform 98">
            <a:extLst>
              <a:ext uri="{FF2B5EF4-FFF2-40B4-BE49-F238E27FC236}">
                <a16:creationId xmlns:a16="http://schemas.microsoft.com/office/drawing/2014/main" id="{F398E671-8204-9D4A-B924-0745B00504F1}"/>
              </a:ext>
            </a:extLst>
          </p:cNvPr>
          <p:cNvSpPr/>
          <p:nvPr/>
        </p:nvSpPr>
        <p:spPr>
          <a:xfrm>
            <a:off x="8212138" y="82729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0" name="Freeform 99">
            <a:extLst>
              <a:ext uri="{FF2B5EF4-FFF2-40B4-BE49-F238E27FC236}">
                <a16:creationId xmlns:a16="http://schemas.microsoft.com/office/drawing/2014/main" id="{DA042452-BCFC-5F46-ABEF-0923CA3AF459}"/>
              </a:ext>
            </a:extLst>
          </p:cNvPr>
          <p:cNvSpPr/>
          <p:nvPr/>
        </p:nvSpPr>
        <p:spPr>
          <a:xfrm>
            <a:off x="8212138" y="107645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1" name="Freeform 100">
            <a:extLst>
              <a:ext uri="{FF2B5EF4-FFF2-40B4-BE49-F238E27FC236}">
                <a16:creationId xmlns:a16="http://schemas.microsoft.com/office/drawing/2014/main" id="{06351593-861B-E04C-B112-38D55ED1A2EE}"/>
              </a:ext>
            </a:extLst>
          </p:cNvPr>
          <p:cNvSpPr/>
          <p:nvPr/>
        </p:nvSpPr>
        <p:spPr>
          <a:xfrm>
            <a:off x="8698156" y="814990"/>
            <a:ext cx="124067" cy="124068"/>
          </a:xfrm>
          <a:custGeom>
            <a:avLst/>
            <a:gdLst>
              <a:gd name="connsiteX0" fmla="*/ 124068 w 124067"/>
              <a:gd name="connsiteY0" fmla="*/ 62034 h 124068"/>
              <a:gd name="connsiteX1" fmla="*/ 62034 w 124067"/>
              <a:gd name="connsiteY1" fmla="*/ 124069 h 124068"/>
              <a:gd name="connsiteX2" fmla="*/ 0 w 124067"/>
              <a:gd name="connsiteY2" fmla="*/ 62034 h 124068"/>
              <a:gd name="connsiteX3" fmla="*/ 62034 w 124067"/>
              <a:gd name="connsiteY3" fmla="*/ 0 h 124068"/>
              <a:gd name="connsiteX4" fmla="*/ 124068 w 124067"/>
              <a:gd name="connsiteY4" fmla="*/ 62034 h 124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067" h="124068">
                <a:moveTo>
                  <a:pt x="124068" y="62034"/>
                </a:moveTo>
                <a:cubicBezTo>
                  <a:pt x="124068" y="96295"/>
                  <a:pt x="96294" y="124069"/>
                  <a:pt x="62034" y="124069"/>
                </a:cubicBezTo>
                <a:cubicBezTo>
                  <a:pt x="27773" y="124069"/>
                  <a:pt x="0" y="96295"/>
                  <a:pt x="0" y="62034"/>
                </a:cubicBezTo>
                <a:cubicBezTo>
                  <a:pt x="0" y="27774"/>
                  <a:pt x="27773" y="0"/>
                  <a:pt x="62034" y="0"/>
                </a:cubicBezTo>
                <a:cubicBezTo>
                  <a:pt x="96294" y="0"/>
                  <a:pt x="124068" y="27774"/>
                  <a:pt x="124068" y="62034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2" name="Freeform 101">
            <a:extLst>
              <a:ext uri="{FF2B5EF4-FFF2-40B4-BE49-F238E27FC236}">
                <a16:creationId xmlns:a16="http://schemas.microsoft.com/office/drawing/2014/main" id="{D3399C5D-791D-8C43-8239-04E408AB56AA}"/>
              </a:ext>
            </a:extLst>
          </p:cNvPr>
          <p:cNvSpPr/>
          <p:nvPr/>
        </p:nvSpPr>
        <p:spPr>
          <a:xfrm>
            <a:off x="7962977" y="82729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7" name="Freeform 106">
            <a:extLst>
              <a:ext uri="{FF2B5EF4-FFF2-40B4-BE49-F238E27FC236}">
                <a16:creationId xmlns:a16="http://schemas.microsoft.com/office/drawing/2014/main" id="{99F779EA-6472-FF42-885F-A0B8DB934CC7}"/>
              </a:ext>
            </a:extLst>
          </p:cNvPr>
          <p:cNvSpPr/>
          <p:nvPr/>
        </p:nvSpPr>
        <p:spPr>
          <a:xfrm>
            <a:off x="7700999" y="66989"/>
            <a:ext cx="125093" cy="125094"/>
          </a:xfrm>
          <a:custGeom>
            <a:avLst/>
            <a:gdLst>
              <a:gd name="connsiteX0" fmla="*/ 125093 w 125093"/>
              <a:gd name="connsiteY0" fmla="*/ 62547 h 125094"/>
              <a:gd name="connsiteX1" fmla="*/ 62547 w 125093"/>
              <a:gd name="connsiteY1" fmla="*/ 125094 h 125094"/>
              <a:gd name="connsiteX2" fmla="*/ 0 w 125093"/>
              <a:gd name="connsiteY2" fmla="*/ 62547 h 125094"/>
              <a:gd name="connsiteX3" fmla="*/ 62547 w 125093"/>
              <a:gd name="connsiteY3" fmla="*/ 0 h 125094"/>
              <a:gd name="connsiteX4" fmla="*/ 125093 w 125093"/>
              <a:gd name="connsiteY4" fmla="*/ 62547 h 125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3" h="125094">
                <a:moveTo>
                  <a:pt x="125093" y="62547"/>
                </a:moveTo>
                <a:cubicBezTo>
                  <a:pt x="125093" y="97091"/>
                  <a:pt x="97090" y="125094"/>
                  <a:pt x="62547" y="125094"/>
                </a:cubicBezTo>
                <a:cubicBezTo>
                  <a:pt x="28003" y="125094"/>
                  <a:pt x="0" y="97091"/>
                  <a:pt x="0" y="62547"/>
                </a:cubicBezTo>
                <a:cubicBezTo>
                  <a:pt x="0" y="28003"/>
                  <a:pt x="28003" y="0"/>
                  <a:pt x="62547" y="0"/>
                </a:cubicBezTo>
                <a:cubicBezTo>
                  <a:pt x="97090" y="0"/>
                  <a:pt x="125093" y="28003"/>
                  <a:pt x="125093" y="62547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4" name="Freeform 123">
            <a:extLst>
              <a:ext uri="{FF2B5EF4-FFF2-40B4-BE49-F238E27FC236}">
                <a16:creationId xmlns:a16="http://schemas.microsoft.com/office/drawing/2014/main" id="{FC8CCAED-F8CD-AE4A-86B3-CF9C9523B962}"/>
              </a:ext>
            </a:extLst>
          </p:cNvPr>
          <p:cNvSpPr/>
          <p:nvPr/>
        </p:nvSpPr>
        <p:spPr>
          <a:xfrm>
            <a:off x="8934501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9" name="Freeform 128">
            <a:extLst>
              <a:ext uri="{FF2B5EF4-FFF2-40B4-BE49-F238E27FC236}">
                <a16:creationId xmlns:a16="http://schemas.microsoft.com/office/drawing/2014/main" id="{C7E879DF-EE44-AA45-AE05-DD5B4FA49205}"/>
              </a:ext>
            </a:extLst>
          </p:cNvPr>
          <p:cNvSpPr/>
          <p:nvPr/>
        </p:nvSpPr>
        <p:spPr>
          <a:xfrm>
            <a:off x="8934501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8" name="Freeform 177">
            <a:extLst>
              <a:ext uri="{FF2B5EF4-FFF2-40B4-BE49-F238E27FC236}">
                <a16:creationId xmlns:a16="http://schemas.microsoft.com/office/drawing/2014/main" id="{285D0C28-DCE9-1946-93BF-94EBD76B7959}"/>
              </a:ext>
            </a:extLst>
          </p:cNvPr>
          <p:cNvSpPr/>
          <p:nvPr/>
        </p:nvSpPr>
        <p:spPr>
          <a:xfrm>
            <a:off x="1844259" y="4899787"/>
            <a:ext cx="99459" cy="99460"/>
          </a:xfrm>
          <a:custGeom>
            <a:avLst/>
            <a:gdLst>
              <a:gd name="connsiteX0" fmla="*/ 99460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60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60" y="49730"/>
                </a:moveTo>
                <a:cubicBezTo>
                  <a:pt x="99460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60" y="22265"/>
                  <a:pt x="99460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0" name="Freeform 179">
            <a:extLst>
              <a:ext uri="{FF2B5EF4-FFF2-40B4-BE49-F238E27FC236}">
                <a16:creationId xmlns:a16="http://schemas.microsoft.com/office/drawing/2014/main" id="{293133EB-DE7C-8D41-8FFA-DD26B577D8C1}"/>
              </a:ext>
            </a:extLst>
          </p:cNvPr>
          <p:cNvSpPr/>
          <p:nvPr/>
        </p:nvSpPr>
        <p:spPr>
          <a:xfrm>
            <a:off x="1595097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1" name="Freeform 180">
            <a:extLst>
              <a:ext uri="{FF2B5EF4-FFF2-40B4-BE49-F238E27FC236}">
                <a16:creationId xmlns:a16="http://schemas.microsoft.com/office/drawing/2014/main" id="{34550379-B92D-8241-B540-0627AA0A921B}"/>
              </a:ext>
            </a:extLst>
          </p:cNvPr>
          <p:cNvSpPr/>
          <p:nvPr/>
        </p:nvSpPr>
        <p:spPr>
          <a:xfrm>
            <a:off x="1345936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2" name="Freeform 181">
            <a:extLst>
              <a:ext uri="{FF2B5EF4-FFF2-40B4-BE49-F238E27FC236}">
                <a16:creationId xmlns:a16="http://schemas.microsoft.com/office/drawing/2014/main" id="{C33ECA2F-821B-5F44-80D3-EA291967F056}"/>
              </a:ext>
            </a:extLst>
          </p:cNvPr>
          <p:cNvSpPr/>
          <p:nvPr/>
        </p:nvSpPr>
        <p:spPr>
          <a:xfrm>
            <a:off x="1096775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4" y="99460"/>
                  <a:pt x="0" y="77195"/>
                  <a:pt x="0" y="49730"/>
                </a:cubicBezTo>
                <a:cubicBezTo>
                  <a:pt x="0" y="22265"/>
                  <a:pt x="22264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3" name="Freeform 182">
            <a:extLst>
              <a:ext uri="{FF2B5EF4-FFF2-40B4-BE49-F238E27FC236}">
                <a16:creationId xmlns:a16="http://schemas.microsoft.com/office/drawing/2014/main" id="{DF4643A6-1BE6-854C-9B0E-F821AD1BA95B}"/>
              </a:ext>
            </a:extLst>
          </p:cNvPr>
          <p:cNvSpPr/>
          <p:nvPr/>
        </p:nvSpPr>
        <p:spPr>
          <a:xfrm>
            <a:off x="1096775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4" y="99460"/>
                  <a:pt x="0" y="77195"/>
                  <a:pt x="0" y="49730"/>
                </a:cubicBezTo>
                <a:cubicBezTo>
                  <a:pt x="0" y="22265"/>
                  <a:pt x="22264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4" name="Freeform 183">
            <a:extLst>
              <a:ext uri="{FF2B5EF4-FFF2-40B4-BE49-F238E27FC236}">
                <a16:creationId xmlns:a16="http://schemas.microsoft.com/office/drawing/2014/main" id="{6EE82805-A90B-A042-95FE-EDAEC75607FC}"/>
              </a:ext>
            </a:extLst>
          </p:cNvPr>
          <p:cNvSpPr/>
          <p:nvPr/>
        </p:nvSpPr>
        <p:spPr>
          <a:xfrm>
            <a:off x="847614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5" name="Freeform 184">
            <a:extLst>
              <a:ext uri="{FF2B5EF4-FFF2-40B4-BE49-F238E27FC236}">
                <a16:creationId xmlns:a16="http://schemas.microsoft.com/office/drawing/2014/main" id="{E0F43706-4963-5541-8BA1-5360C57199BD}"/>
              </a:ext>
            </a:extLst>
          </p:cNvPr>
          <p:cNvSpPr/>
          <p:nvPr/>
        </p:nvSpPr>
        <p:spPr>
          <a:xfrm>
            <a:off x="1096775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4" y="99460"/>
                  <a:pt x="0" y="77195"/>
                  <a:pt x="0" y="49730"/>
                </a:cubicBezTo>
                <a:cubicBezTo>
                  <a:pt x="0" y="22265"/>
                  <a:pt x="22264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6" name="Freeform 185">
            <a:extLst>
              <a:ext uri="{FF2B5EF4-FFF2-40B4-BE49-F238E27FC236}">
                <a16:creationId xmlns:a16="http://schemas.microsoft.com/office/drawing/2014/main" id="{9CF17A4F-24D1-414E-85A4-79CAB802EDFE}"/>
              </a:ext>
            </a:extLst>
          </p:cNvPr>
          <p:cNvSpPr/>
          <p:nvPr/>
        </p:nvSpPr>
        <p:spPr>
          <a:xfrm>
            <a:off x="847614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7" name="Freeform 186">
            <a:extLst>
              <a:ext uri="{FF2B5EF4-FFF2-40B4-BE49-F238E27FC236}">
                <a16:creationId xmlns:a16="http://schemas.microsoft.com/office/drawing/2014/main" id="{F8D99D0D-2A3B-754A-909E-B11A8D9C982E}"/>
              </a:ext>
            </a:extLst>
          </p:cNvPr>
          <p:cNvSpPr/>
          <p:nvPr/>
        </p:nvSpPr>
        <p:spPr>
          <a:xfrm>
            <a:off x="598452" y="4899787"/>
            <a:ext cx="99459" cy="99460"/>
          </a:xfrm>
          <a:custGeom>
            <a:avLst/>
            <a:gdLst>
              <a:gd name="connsiteX0" fmla="*/ 99460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60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60" y="49730"/>
                </a:moveTo>
                <a:cubicBezTo>
                  <a:pt x="99460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60" y="22265"/>
                  <a:pt x="99460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8" name="Freeform 187">
            <a:extLst>
              <a:ext uri="{FF2B5EF4-FFF2-40B4-BE49-F238E27FC236}">
                <a16:creationId xmlns:a16="http://schemas.microsoft.com/office/drawing/2014/main" id="{7A063DF6-3D26-8746-96A9-A68F23AC46EB}"/>
              </a:ext>
            </a:extLst>
          </p:cNvPr>
          <p:cNvSpPr/>
          <p:nvPr/>
        </p:nvSpPr>
        <p:spPr>
          <a:xfrm>
            <a:off x="349291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0" name="Freeform 189">
            <a:extLst>
              <a:ext uri="{FF2B5EF4-FFF2-40B4-BE49-F238E27FC236}">
                <a16:creationId xmlns:a16="http://schemas.microsoft.com/office/drawing/2014/main" id="{BFBD2FDE-BC73-8A4B-9055-8144DB5167A6}"/>
              </a:ext>
            </a:extLst>
          </p:cNvPr>
          <p:cNvSpPr/>
          <p:nvPr/>
        </p:nvSpPr>
        <p:spPr>
          <a:xfrm>
            <a:off x="100130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1" name="Freeform 190">
            <a:extLst>
              <a:ext uri="{FF2B5EF4-FFF2-40B4-BE49-F238E27FC236}">
                <a16:creationId xmlns:a16="http://schemas.microsoft.com/office/drawing/2014/main" id="{F21114F7-8C53-0C46-8032-4A441EFEC029}"/>
              </a:ext>
            </a:extLst>
          </p:cNvPr>
          <p:cNvSpPr/>
          <p:nvPr/>
        </p:nvSpPr>
        <p:spPr>
          <a:xfrm>
            <a:off x="349291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2" name="Freeform 191">
            <a:extLst>
              <a:ext uri="{FF2B5EF4-FFF2-40B4-BE49-F238E27FC236}">
                <a16:creationId xmlns:a16="http://schemas.microsoft.com/office/drawing/2014/main" id="{802624AF-2E76-4848-B378-0F6CA56E5D64}"/>
              </a:ext>
            </a:extLst>
          </p:cNvPr>
          <p:cNvSpPr/>
          <p:nvPr/>
        </p:nvSpPr>
        <p:spPr>
          <a:xfrm>
            <a:off x="349291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3" name="Freeform 192">
            <a:extLst>
              <a:ext uri="{FF2B5EF4-FFF2-40B4-BE49-F238E27FC236}">
                <a16:creationId xmlns:a16="http://schemas.microsoft.com/office/drawing/2014/main" id="{8D92ACBB-C8A4-F041-8849-AA788332613E}"/>
              </a:ext>
            </a:extLst>
          </p:cNvPr>
          <p:cNvSpPr/>
          <p:nvPr/>
        </p:nvSpPr>
        <p:spPr>
          <a:xfrm>
            <a:off x="100130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5" name="Freeform 194">
            <a:extLst>
              <a:ext uri="{FF2B5EF4-FFF2-40B4-BE49-F238E27FC236}">
                <a16:creationId xmlns:a16="http://schemas.microsoft.com/office/drawing/2014/main" id="{48879B34-D83A-D449-BC84-AF089636A307}"/>
              </a:ext>
            </a:extLst>
          </p:cNvPr>
          <p:cNvSpPr/>
          <p:nvPr/>
        </p:nvSpPr>
        <p:spPr>
          <a:xfrm>
            <a:off x="349291" y="4152298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6" name="Freeform 195">
            <a:extLst>
              <a:ext uri="{FF2B5EF4-FFF2-40B4-BE49-F238E27FC236}">
                <a16:creationId xmlns:a16="http://schemas.microsoft.com/office/drawing/2014/main" id="{6C9D0334-9555-DC43-96F0-34E1A057E2AC}"/>
              </a:ext>
            </a:extLst>
          </p:cNvPr>
          <p:cNvSpPr/>
          <p:nvPr/>
        </p:nvSpPr>
        <p:spPr>
          <a:xfrm>
            <a:off x="349291" y="390313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8" name="Freeform 197">
            <a:extLst>
              <a:ext uri="{FF2B5EF4-FFF2-40B4-BE49-F238E27FC236}">
                <a16:creationId xmlns:a16="http://schemas.microsoft.com/office/drawing/2014/main" id="{885549F4-767E-C847-874B-3624FA050C9A}"/>
              </a:ext>
            </a:extLst>
          </p:cNvPr>
          <p:cNvSpPr/>
          <p:nvPr/>
        </p:nvSpPr>
        <p:spPr>
          <a:xfrm>
            <a:off x="598452" y="4152298"/>
            <a:ext cx="99459" cy="99460"/>
          </a:xfrm>
          <a:custGeom>
            <a:avLst/>
            <a:gdLst>
              <a:gd name="connsiteX0" fmla="*/ 99460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60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60" y="49730"/>
                </a:moveTo>
                <a:cubicBezTo>
                  <a:pt x="99460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60" y="22265"/>
                  <a:pt x="99460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3" name="Freeform 202">
            <a:extLst>
              <a:ext uri="{FF2B5EF4-FFF2-40B4-BE49-F238E27FC236}">
                <a16:creationId xmlns:a16="http://schemas.microsoft.com/office/drawing/2014/main" id="{E078AB53-08B6-5D4B-949A-B8FE2F42C2EB}"/>
              </a:ext>
            </a:extLst>
          </p:cNvPr>
          <p:cNvSpPr/>
          <p:nvPr/>
        </p:nvSpPr>
        <p:spPr>
          <a:xfrm>
            <a:off x="834797" y="4886970"/>
            <a:ext cx="125093" cy="125094"/>
          </a:xfrm>
          <a:custGeom>
            <a:avLst/>
            <a:gdLst>
              <a:gd name="connsiteX0" fmla="*/ 125093 w 125093"/>
              <a:gd name="connsiteY0" fmla="*/ 62547 h 125094"/>
              <a:gd name="connsiteX1" fmla="*/ 62547 w 125093"/>
              <a:gd name="connsiteY1" fmla="*/ 125094 h 125094"/>
              <a:gd name="connsiteX2" fmla="*/ 0 w 125093"/>
              <a:gd name="connsiteY2" fmla="*/ 62547 h 125094"/>
              <a:gd name="connsiteX3" fmla="*/ 62547 w 125093"/>
              <a:gd name="connsiteY3" fmla="*/ 0 h 125094"/>
              <a:gd name="connsiteX4" fmla="*/ 125093 w 125093"/>
              <a:gd name="connsiteY4" fmla="*/ 62547 h 125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3" h="125094">
                <a:moveTo>
                  <a:pt x="125093" y="62547"/>
                </a:moveTo>
                <a:cubicBezTo>
                  <a:pt x="125093" y="97091"/>
                  <a:pt x="97090" y="125094"/>
                  <a:pt x="62547" y="125094"/>
                </a:cubicBezTo>
                <a:cubicBezTo>
                  <a:pt x="28003" y="125094"/>
                  <a:pt x="0" y="97091"/>
                  <a:pt x="0" y="62547"/>
                </a:cubicBezTo>
                <a:cubicBezTo>
                  <a:pt x="0" y="28003"/>
                  <a:pt x="28003" y="0"/>
                  <a:pt x="62547" y="0"/>
                </a:cubicBezTo>
                <a:cubicBezTo>
                  <a:pt x="97090" y="0"/>
                  <a:pt x="125093" y="28003"/>
                  <a:pt x="125093" y="62547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0423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288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+mj-lt"/>
          <a:ea typeface="+mn-ea"/>
          <a:cs typeface="+mn-cs"/>
        </a:defRPr>
      </a:lvl1pPr>
      <a:lvl2pPr marL="365760" indent="-182880" algn="l" defTabSz="685800" rtl="0" eaLnBrk="1" latinLnBrk="0" hangingPunct="1">
        <a:lnSpc>
          <a:spcPct val="85000"/>
        </a:lnSpc>
        <a:spcBef>
          <a:spcPts val="800"/>
        </a:spcBef>
        <a:buFont typeface="Calibri Light" panose="020F0302020204030204" pitchFamily="34" charset="0"/>
        <a:buChar char="–"/>
        <a:defRPr sz="1800" kern="1200">
          <a:solidFill>
            <a:schemeClr val="bg1"/>
          </a:solidFill>
          <a:latin typeface="+mj-lt"/>
          <a:ea typeface="+mn-ea"/>
          <a:cs typeface="+mn-cs"/>
        </a:defRPr>
      </a:lvl2pPr>
      <a:lvl3pPr marL="54864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j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32010F-8301-433C-B0B4-B249A9403DAC}"/>
              </a:ext>
            </a:extLst>
          </p:cNvPr>
          <p:cNvSpPr/>
          <p:nvPr/>
        </p:nvSpPr>
        <p:spPr>
          <a:xfrm>
            <a:off x="0" y="4650624"/>
            <a:ext cx="9144000" cy="4928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50908C7C-E096-4B50-9AD8-7AF3F5E717F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sp>
        <p:nvSpPr>
          <p:cNvPr id="17" name="TextBox 4">
            <a:extLst>
              <a:ext uri="{FF2B5EF4-FFF2-40B4-BE49-F238E27FC236}">
                <a16:creationId xmlns:a16="http://schemas.microsoft.com/office/drawing/2014/main" id="{1E37FEA7-CA51-4399-92F6-AB705B7FF650}"/>
              </a:ext>
            </a:extLst>
          </p:cNvPr>
          <p:cNvSpPr txBox="1"/>
          <p:nvPr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CEEE07FD-FB9A-5146-86A7-7AE8BC7B637F}"/>
              </a:ext>
            </a:extLst>
          </p:cNvPr>
          <p:cNvGrpSpPr/>
          <p:nvPr/>
        </p:nvGrpSpPr>
        <p:grpSpPr>
          <a:xfrm>
            <a:off x="6717170" y="66989"/>
            <a:ext cx="2316790" cy="1108928"/>
            <a:chOff x="6717170" y="66989"/>
            <a:chExt cx="2316790" cy="1108928"/>
          </a:xfrm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28E9C9DB-EB60-FD4A-AB5D-86A6DDF93363}"/>
                </a:ext>
              </a:extLst>
            </p:cNvPr>
            <p:cNvSpPr/>
            <p:nvPr/>
          </p:nvSpPr>
          <p:spPr>
            <a:xfrm>
              <a:off x="6717170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72DA3650-6307-5742-A8B7-F65D2E045EF9}"/>
                </a:ext>
              </a:extLst>
            </p:cNvPr>
            <p:cNvSpPr/>
            <p:nvPr/>
          </p:nvSpPr>
          <p:spPr>
            <a:xfrm>
              <a:off x="6966332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5D71E475-0C72-0A4B-9E83-D4F8682CCF9E}"/>
                </a:ext>
              </a:extLst>
            </p:cNvPr>
            <p:cNvSpPr/>
            <p:nvPr/>
          </p:nvSpPr>
          <p:spPr>
            <a:xfrm>
              <a:off x="7215493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119E67ED-5612-6E4C-9FEB-97F8BF6D2FB2}"/>
                </a:ext>
              </a:extLst>
            </p:cNvPr>
            <p:cNvSpPr/>
            <p:nvPr/>
          </p:nvSpPr>
          <p:spPr>
            <a:xfrm>
              <a:off x="7464654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7F786CC9-2F25-734F-983E-AFCA587D626B}"/>
                </a:ext>
              </a:extLst>
            </p:cNvPr>
            <p:cNvSpPr/>
            <p:nvPr/>
          </p:nvSpPr>
          <p:spPr>
            <a:xfrm>
              <a:off x="6966332" y="328969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259F8CA0-60EE-8647-AF4F-6B77D6C4B963}"/>
                </a:ext>
              </a:extLst>
            </p:cNvPr>
            <p:cNvSpPr/>
            <p:nvPr/>
          </p:nvSpPr>
          <p:spPr>
            <a:xfrm>
              <a:off x="7464654" y="328969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F02A52DA-8B8C-264F-877F-42F66B1C30F6}"/>
                </a:ext>
              </a:extLst>
            </p:cNvPr>
            <p:cNvSpPr/>
            <p:nvPr/>
          </p:nvSpPr>
          <p:spPr>
            <a:xfrm rot="16753102">
              <a:off x="7713703" y="329004"/>
              <a:ext cx="99460" cy="99461"/>
            </a:xfrm>
            <a:custGeom>
              <a:avLst/>
              <a:gdLst>
                <a:gd name="connsiteX0" fmla="*/ 99461 w 99460"/>
                <a:gd name="connsiteY0" fmla="*/ 49731 h 99461"/>
                <a:gd name="connsiteX1" fmla="*/ 49730 w 99460"/>
                <a:gd name="connsiteY1" fmla="*/ 99462 h 99461"/>
                <a:gd name="connsiteX2" fmla="*/ 0 w 99460"/>
                <a:gd name="connsiteY2" fmla="*/ 49731 h 99461"/>
                <a:gd name="connsiteX3" fmla="*/ 49730 w 99460"/>
                <a:gd name="connsiteY3" fmla="*/ 0 h 99461"/>
                <a:gd name="connsiteX4" fmla="*/ 99461 w 99460"/>
                <a:gd name="connsiteY4" fmla="*/ 49731 h 9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60" h="99461">
                  <a:moveTo>
                    <a:pt x="99461" y="49731"/>
                  </a:moveTo>
                  <a:cubicBezTo>
                    <a:pt x="99461" y="77196"/>
                    <a:pt x="77196" y="99462"/>
                    <a:pt x="49730" y="99462"/>
                  </a:cubicBezTo>
                  <a:cubicBezTo>
                    <a:pt x="22265" y="99462"/>
                    <a:pt x="0" y="77196"/>
                    <a:pt x="0" y="49731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6" y="0"/>
                    <a:pt x="99461" y="22265"/>
                    <a:pt x="99461" y="49731"/>
                  </a:cubicBezTo>
                  <a:close/>
                </a:path>
              </a:pathLst>
            </a:custGeom>
            <a:solidFill>
              <a:srgbClr val="5CB5FF">
                <a:alpha val="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2036A5F-121A-E149-BAB9-6E06E0E39343}"/>
                </a:ext>
              </a:extLst>
            </p:cNvPr>
            <p:cNvSpPr/>
            <p:nvPr/>
          </p:nvSpPr>
          <p:spPr>
            <a:xfrm>
              <a:off x="7464654" y="57813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BCF0DED3-D5D0-CF4A-9C2B-7DFE2A602AEE}"/>
                </a:ext>
              </a:extLst>
            </p:cNvPr>
            <p:cNvSpPr/>
            <p:nvPr/>
          </p:nvSpPr>
          <p:spPr>
            <a:xfrm rot="16753102">
              <a:off x="7713706" y="578170"/>
              <a:ext cx="99460" cy="99461"/>
            </a:xfrm>
            <a:custGeom>
              <a:avLst/>
              <a:gdLst>
                <a:gd name="connsiteX0" fmla="*/ 99461 w 99460"/>
                <a:gd name="connsiteY0" fmla="*/ 49731 h 99461"/>
                <a:gd name="connsiteX1" fmla="*/ 49730 w 99460"/>
                <a:gd name="connsiteY1" fmla="*/ 99462 h 99461"/>
                <a:gd name="connsiteX2" fmla="*/ 0 w 99460"/>
                <a:gd name="connsiteY2" fmla="*/ 49731 h 99461"/>
                <a:gd name="connsiteX3" fmla="*/ 49730 w 99460"/>
                <a:gd name="connsiteY3" fmla="*/ 0 h 99461"/>
                <a:gd name="connsiteX4" fmla="*/ 99461 w 99460"/>
                <a:gd name="connsiteY4" fmla="*/ 49731 h 9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60" h="99461">
                  <a:moveTo>
                    <a:pt x="99461" y="49731"/>
                  </a:moveTo>
                  <a:cubicBezTo>
                    <a:pt x="99461" y="77196"/>
                    <a:pt x="77196" y="99462"/>
                    <a:pt x="49730" y="99462"/>
                  </a:cubicBezTo>
                  <a:cubicBezTo>
                    <a:pt x="22265" y="99462"/>
                    <a:pt x="0" y="77196"/>
                    <a:pt x="0" y="49731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6" y="0"/>
                    <a:pt x="99461" y="22265"/>
                    <a:pt x="99461" y="49731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45B174D9-5533-0241-B420-5CDE83187945}"/>
                </a:ext>
              </a:extLst>
            </p:cNvPr>
            <p:cNvSpPr/>
            <p:nvPr/>
          </p:nvSpPr>
          <p:spPr>
            <a:xfrm>
              <a:off x="7962977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5E8A156-1317-3742-B05E-569311DF62A5}"/>
                </a:ext>
              </a:extLst>
            </p:cNvPr>
            <p:cNvSpPr/>
            <p:nvPr/>
          </p:nvSpPr>
          <p:spPr>
            <a:xfrm>
              <a:off x="8212138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ED64574D-EFC6-364B-997D-3822C78B7DDA}"/>
                </a:ext>
              </a:extLst>
            </p:cNvPr>
            <p:cNvSpPr/>
            <p:nvPr/>
          </p:nvSpPr>
          <p:spPr>
            <a:xfrm>
              <a:off x="8710461" y="328969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2E32684E-45ED-F540-B6E1-CA9A46C85404}"/>
                </a:ext>
              </a:extLst>
            </p:cNvPr>
            <p:cNvSpPr/>
            <p:nvPr/>
          </p:nvSpPr>
          <p:spPr>
            <a:xfrm>
              <a:off x="8461299" y="328969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4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AF9B900-34B5-D04E-A2B0-680BCAE79708}"/>
                </a:ext>
              </a:extLst>
            </p:cNvPr>
            <p:cNvSpPr/>
            <p:nvPr/>
          </p:nvSpPr>
          <p:spPr>
            <a:xfrm>
              <a:off x="8212138" y="328969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69BB02AA-00B1-4D4A-AFD8-68A4BE0B04FE}"/>
                </a:ext>
              </a:extLst>
            </p:cNvPr>
            <p:cNvSpPr/>
            <p:nvPr/>
          </p:nvSpPr>
          <p:spPr>
            <a:xfrm>
              <a:off x="8212138" y="57813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C04F0CC8-D44B-AB45-AA17-D3AD761A08A8}"/>
                </a:ext>
              </a:extLst>
            </p:cNvPr>
            <p:cNvSpPr/>
            <p:nvPr/>
          </p:nvSpPr>
          <p:spPr>
            <a:xfrm>
              <a:off x="8461299" y="57813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4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1773D5B2-17F9-3F4D-8BBE-C2EA05C60813}"/>
                </a:ext>
              </a:extLst>
            </p:cNvPr>
            <p:cNvSpPr/>
            <p:nvPr/>
          </p:nvSpPr>
          <p:spPr>
            <a:xfrm>
              <a:off x="8710461" y="57813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F398E671-8204-9D4A-B924-0745B00504F1}"/>
                </a:ext>
              </a:extLst>
            </p:cNvPr>
            <p:cNvSpPr/>
            <p:nvPr/>
          </p:nvSpPr>
          <p:spPr>
            <a:xfrm>
              <a:off x="8212138" y="827294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DA042452-BCFC-5F46-ABEF-0923CA3AF459}"/>
                </a:ext>
              </a:extLst>
            </p:cNvPr>
            <p:cNvSpPr/>
            <p:nvPr/>
          </p:nvSpPr>
          <p:spPr>
            <a:xfrm>
              <a:off x="8212138" y="107645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06351593-861B-E04C-B112-38D55ED1A2EE}"/>
                </a:ext>
              </a:extLst>
            </p:cNvPr>
            <p:cNvSpPr/>
            <p:nvPr/>
          </p:nvSpPr>
          <p:spPr>
            <a:xfrm>
              <a:off x="8698156" y="814990"/>
              <a:ext cx="124067" cy="124068"/>
            </a:xfrm>
            <a:custGeom>
              <a:avLst/>
              <a:gdLst>
                <a:gd name="connsiteX0" fmla="*/ 124068 w 124067"/>
                <a:gd name="connsiteY0" fmla="*/ 62034 h 124068"/>
                <a:gd name="connsiteX1" fmla="*/ 62034 w 124067"/>
                <a:gd name="connsiteY1" fmla="*/ 124069 h 124068"/>
                <a:gd name="connsiteX2" fmla="*/ 0 w 124067"/>
                <a:gd name="connsiteY2" fmla="*/ 62034 h 124068"/>
                <a:gd name="connsiteX3" fmla="*/ 62034 w 124067"/>
                <a:gd name="connsiteY3" fmla="*/ 0 h 124068"/>
                <a:gd name="connsiteX4" fmla="*/ 124068 w 124067"/>
                <a:gd name="connsiteY4" fmla="*/ 62034 h 12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7" h="124068">
                  <a:moveTo>
                    <a:pt x="124068" y="62034"/>
                  </a:moveTo>
                  <a:cubicBezTo>
                    <a:pt x="124068" y="96295"/>
                    <a:pt x="96294" y="124069"/>
                    <a:pt x="62034" y="124069"/>
                  </a:cubicBezTo>
                  <a:cubicBezTo>
                    <a:pt x="27773" y="124069"/>
                    <a:pt x="0" y="96295"/>
                    <a:pt x="0" y="62034"/>
                  </a:cubicBezTo>
                  <a:cubicBezTo>
                    <a:pt x="0" y="27774"/>
                    <a:pt x="27773" y="0"/>
                    <a:pt x="62034" y="0"/>
                  </a:cubicBezTo>
                  <a:cubicBezTo>
                    <a:pt x="96294" y="0"/>
                    <a:pt x="124068" y="27774"/>
                    <a:pt x="124068" y="62034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D3399C5D-791D-8C43-8239-04E408AB56AA}"/>
                </a:ext>
              </a:extLst>
            </p:cNvPr>
            <p:cNvSpPr/>
            <p:nvPr/>
          </p:nvSpPr>
          <p:spPr>
            <a:xfrm>
              <a:off x="7962977" y="827294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99F779EA-6472-FF42-885F-A0B8DB934CC7}"/>
                </a:ext>
              </a:extLst>
            </p:cNvPr>
            <p:cNvSpPr/>
            <p:nvPr/>
          </p:nvSpPr>
          <p:spPr>
            <a:xfrm>
              <a:off x="7700999" y="66989"/>
              <a:ext cx="125093" cy="125094"/>
            </a:xfrm>
            <a:custGeom>
              <a:avLst/>
              <a:gdLst>
                <a:gd name="connsiteX0" fmla="*/ 125093 w 125093"/>
                <a:gd name="connsiteY0" fmla="*/ 62547 h 125094"/>
                <a:gd name="connsiteX1" fmla="*/ 62547 w 125093"/>
                <a:gd name="connsiteY1" fmla="*/ 125094 h 125094"/>
                <a:gd name="connsiteX2" fmla="*/ 0 w 125093"/>
                <a:gd name="connsiteY2" fmla="*/ 62547 h 125094"/>
                <a:gd name="connsiteX3" fmla="*/ 62547 w 125093"/>
                <a:gd name="connsiteY3" fmla="*/ 0 h 125094"/>
                <a:gd name="connsiteX4" fmla="*/ 125093 w 125093"/>
                <a:gd name="connsiteY4" fmla="*/ 62547 h 12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93" h="125094">
                  <a:moveTo>
                    <a:pt x="125093" y="62547"/>
                  </a:moveTo>
                  <a:cubicBezTo>
                    <a:pt x="125093" y="97091"/>
                    <a:pt x="97090" y="125094"/>
                    <a:pt x="62547" y="125094"/>
                  </a:cubicBezTo>
                  <a:cubicBezTo>
                    <a:pt x="28003" y="125094"/>
                    <a:pt x="0" y="97091"/>
                    <a:pt x="0" y="62547"/>
                  </a:cubicBezTo>
                  <a:cubicBezTo>
                    <a:pt x="0" y="28003"/>
                    <a:pt x="28003" y="0"/>
                    <a:pt x="62547" y="0"/>
                  </a:cubicBezTo>
                  <a:cubicBezTo>
                    <a:pt x="97090" y="0"/>
                    <a:pt x="125093" y="28003"/>
                    <a:pt x="125093" y="62547"/>
                  </a:cubicBezTo>
                  <a:close/>
                </a:path>
              </a:pathLst>
            </a:custGeom>
            <a:solidFill>
              <a:srgbClr val="5CB5FF">
                <a:alpha val="23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FC8CCAED-F8CD-AE4A-86B3-CF9C9523B962}"/>
                </a:ext>
              </a:extLst>
            </p:cNvPr>
            <p:cNvSpPr/>
            <p:nvPr/>
          </p:nvSpPr>
          <p:spPr>
            <a:xfrm>
              <a:off x="8934501" y="328969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7E879DF-EE44-AA45-AE05-DD5B4FA49205}"/>
                </a:ext>
              </a:extLst>
            </p:cNvPr>
            <p:cNvSpPr/>
            <p:nvPr/>
          </p:nvSpPr>
          <p:spPr>
            <a:xfrm>
              <a:off x="8934501" y="79806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8C6D2D3-238B-EB4D-B8B4-6CA49DB6AA18}"/>
              </a:ext>
            </a:extLst>
          </p:cNvPr>
          <p:cNvGrpSpPr/>
          <p:nvPr/>
        </p:nvGrpSpPr>
        <p:grpSpPr>
          <a:xfrm>
            <a:off x="100130" y="3903136"/>
            <a:ext cx="1843588" cy="1108928"/>
            <a:chOff x="92670" y="3892522"/>
            <a:chExt cx="1843588" cy="1108928"/>
          </a:xfrm>
        </p:grpSpPr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285D0C28-DCE9-1946-93BF-94EBD76B7959}"/>
                </a:ext>
              </a:extLst>
            </p:cNvPr>
            <p:cNvSpPr/>
            <p:nvPr/>
          </p:nvSpPr>
          <p:spPr>
            <a:xfrm>
              <a:off x="1836799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293133EB-DE7C-8D41-8FFA-DD26B577D8C1}"/>
                </a:ext>
              </a:extLst>
            </p:cNvPr>
            <p:cNvSpPr/>
            <p:nvPr/>
          </p:nvSpPr>
          <p:spPr>
            <a:xfrm>
              <a:off x="1587637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34550379-B92D-8241-B540-0627AA0A921B}"/>
                </a:ext>
              </a:extLst>
            </p:cNvPr>
            <p:cNvSpPr/>
            <p:nvPr/>
          </p:nvSpPr>
          <p:spPr>
            <a:xfrm>
              <a:off x="1338476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C33ECA2F-821B-5F44-80D3-EA291967F056}"/>
                </a:ext>
              </a:extLst>
            </p:cNvPr>
            <p:cNvSpPr/>
            <p:nvPr/>
          </p:nvSpPr>
          <p:spPr>
            <a:xfrm>
              <a:off x="1089315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DF4643A6-1BE6-854C-9B0E-F821AD1BA95B}"/>
                </a:ext>
              </a:extLst>
            </p:cNvPr>
            <p:cNvSpPr/>
            <p:nvPr/>
          </p:nvSpPr>
          <p:spPr>
            <a:xfrm>
              <a:off x="1089315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6EE82805-A90B-A042-95FE-EDAEC75607FC}"/>
                </a:ext>
              </a:extLst>
            </p:cNvPr>
            <p:cNvSpPr/>
            <p:nvPr/>
          </p:nvSpPr>
          <p:spPr>
            <a:xfrm>
              <a:off x="840154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E0F43706-4963-5541-8BA1-5360C57199BD}"/>
                </a:ext>
              </a:extLst>
            </p:cNvPr>
            <p:cNvSpPr/>
            <p:nvPr/>
          </p:nvSpPr>
          <p:spPr>
            <a:xfrm>
              <a:off x="1089315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4" y="99460"/>
                    <a:pt x="0" y="77195"/>
                    <a:pt x="0" y="49730"/>
                  </a:cubicBezTo>
                  <a:cubicBezTo>
                    <a:pt x="0" y="22265"/>
                    <a:pt x="22264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3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9CF17A4F-24D1-414E-85A4-79CAB802EDFE}"/>
                </a:ext>
              </a:extLst>
            </p:cNvPr>
            <p:cNvSpPr/>
            <p:nvPr/>
          </p:nvSpPr>
          <p:spPr>
            <a:xfrm>
              <a:off x="840154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F8D99D0D-2A3B-754A-909E-B11A8D9C982E}"/>
                </a:ext>
              </a:extLst>
            </p:cNvPr>
            <p:cNvSpPr/>
            <p:nvPr/>
          </p:nvSpPr>
          <p:spPr>
            <a:xfrm>
              <a:off x="590992" y="4889173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7A063DF6-3D26-8746-96A9-A68F23AC46EB}"/>
                </a:ext>
              </a:extLst>
            </p:cNvPr>
            <p:cNvSpPr/>
            <p:nvPr/>
          </p:nvSpPr>
          <p:spPr>
            <a:xfrm>
              <a:off x="341831" y="4889173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BFBD2FDE-BC73-8A4B-9055-8144DB5167A6}"/>
                </a:ext>
              </a:extLst>
            </p:cNvPr>
            <p:cNvSpPr/>
            <p:nvPr/>
          </p:nvSpPr>
          <p:spPr>
            <a:xfrm>
              <a:off x="92670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F21114F7-8C53-0C46-8032-4A441EFEC029}"/>
                </a:ext>
              </a:extLst>
            </p:cNvPr>
            <p:cNvSpPr/>
            <p:nvPr/>
          </p:nvSpPr>
          <p:spPr>
            <a:xfrm>
              <a:off x="341831" y="4640010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802624AF-2E76-4848-B378-0F6CA56E5D64}"/>
                </a:ext>
              </a:extLst>
            </p:cNvPr>
            <p:cNvSpPr/>
            <p:nvPr/>
          </p:nvSpPr>
          <p:spPr>
            <a:xfrm>
              <a:off x="341831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8D92ACBB-C8A4-F041-8849-AA788332613E}"/>
                </a:ext>
              </a:extLst>
            </p:cNvPr>
            <p:cNvSpPr/>
            <p:nvPr/>
          </p:nvSpPr>
          <p:spPr>
            <a:xfrm>
              <a:off x="92670" y="4390847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16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48879B34-D83A-D449-BC84-AF089636A307}"/>
                </a:ext>
              </a:extLst>
            </p:cNvPr>
            <p:cNvSpPr/>
            <p:nvPr/>
          </p:nvSpPr>
          <p:spPr>
            <a:xfrm>
              <a:off x="341831" y="4141684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8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6C9D0334-9555-DC43-96F0-34E1A057E2AC}"/>
                </a:ext>
              </a:extLst>
            </p:cNvPr>
            <p:cNvSpPr/>
            <p:nvPr/>
          </p:nvSpPr>
          <p:spPr>
            <a:xfrm>
              <a:off x="341831" y="3892522"/>
              <a:ext cx="99459" cy="99460"/>
            </a:xfrm>
            <a:custGeom>
              <a:avLst/>
              <a:gdLst>
                <a:gd name="connsiteX0" fmla="*/ 99459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59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59" y="49730"/>
                  </a:moveTo>
                  <a:cubicBezTo>
                    <a:pt x="99459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59" y="22265"/>
                    <a:pt x="99459" y="49730"/>
                  </a:cubicBezTo>
                  <a:close/>
                </a:path>
              </a:pathLst>
            </a:custGeom>
            <a:solidFill>
              <a:srgbClr val="5CB5FF">
                <a:alpha val="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885549F4-767E-C847-874B-3624FA050C9A}"/>
                </a:ext>
              </a:extLst>
            </p:cNvPr>
            <p:cNvSpPr/>
            <p:nvPr/>
          </p:nvSpPr>
          <p:spPr>
            <a:xfrm>
              <a:off x="590992" y="4141684"/>
              <a:ext cx="99459" cy="99460"/>
            </a:xfrm>
            <a:custGeom>
              <a:avLst/>
              <a:gdLst>
                <a:gd name="connsiteX0" fmla="*/ 99460 w 99459"/>
                <a:gd name="connsiteY0" fmla="*/ 49730 h 99460"/>
                <a:gd name="connsiteX1" fmla="*/ 49730 w 99459"/>
                <a:gd name="connsiteY1" fmla="*/ 99460 h 99460"/>
                <a:gd name="connsiteX2" fmla="*/ 0 w 99459"/>
                <a:gd name="connsiteY2" fmla="*/ 49730 h 99460"/>
                <a:gd name="connsiteX3" fmla="*/ 49730 w 99459"/>
                <a:gd name="connsiteY3" fmla="*/ 0 h 99460"/>
                <a:gd name="connsiteX4" fmla="*/ 99460 w 99459"/>
                <a:gd name="connsiteY4" fmla="*/ 49730 h 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459" h="99460">
                  <a:moveTo>
                    <a:pt x="99460" y="49730"/>
                  </a:moveTo>
                  <a:cubicBezTo>
                    <a:pt x="99460" y="77195"/>
                    <a:pt x="77195" y="99460"/>
                    <a:pt x="49730" y="99460"/>
                  </a:cubicBezTo>
                  <a:cubicBezTo>
                    <a:pt x="22265" y="99460"/>
                    <a:pt x="0" y="77195"/>
                    <a:pt x="0" y="49730"/>
                  </a:cubicBezTo>
                  <a:cubicBezTo>
                    <a:pt x="0" y="22265"/>
                    <a:pt x="22265" y="0"/>
                    <a:pt x="49730" y="0"/>
                  </a:cubicBezTo>
                  <a:cubicBezTo>
                    <a:pt x="77195" y="0"/>
                    <a:pt x="99460" y="22265"/>
                    <a:pt x="99460" y="49730"/>
                  </a:cubicBezTo>
                  <a:close/>
                </a:path>
              </a:pathLst>
            </a:custGeom>
            <a:solidFill>
              <a:srgbClr val="5CB5FF">
                <a:alpha val="24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E078AB53-08B6-5D4B-949A-B8FE2F42C2EB}"/>
                </a:ext>
              </a:extLst>
            </p:cNvPr>
            <p:cNvSpPr/>
            <p:nvPr/>
          </p:nvSpPr>
          <p:spPr>
            <a:xfrm>
              <a:off x="827337" y="4876356"/>
              <a:ext cx="125093" cy="125094"/>
            </a:xfrm>
            <a:custGeom>
              <a:avLst/>
              <a:gdLst>
                <a:gd name="connsiteX0" fmla="*/ 125093 w 125093"/>
                <a:gd name="connsiteY0" fmla="*/ 62547 h 125094"/>
                <a:gd name="connsiteX1" fmla="*/ 62547 w 125093"/>
                <a:gd name="connsiteY1" fmla="*/ 125094 h 125094"/>
                <a:gd name="connsiteX2" fmla="*/ 0 w 125093"/>
                <a:gd name="connsiteY2" fmla="*/ 62547 h 125094"/>
                <a:gd name="connsiteX3" fmla="*/ 62547 w 125093"/>
                <a:gd name="connsiteY3" fmla="*/ 0 h 125094"/>
                <a:gd name="connsiteX4" fmla="*/ 125093 w 125093"/>
                <a:gd name="connsiteY4" fmla="*/ 62547 h 12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93" h="125094">
                  <a:moveTo>
                    <a:pt x="125093" y="62547"/>
                  </a:moveTo>
                  <a:cubicBezTo>
                    <a:pt x="125093" y="97091"/>
                    <a:pt x="97090" y="125094"/>
                    <a:pt x="62547" y="125094"/>
                  </a:cubicBezTo>
                  <a:cubicBezTo>
                    <a:pt x="28003" y="125094"/>
                    <a:pt x="0" y="97091"/>
                    <a:pt x="0" y="62547"/>
                  </a:cubicBezTo>
                  <a:cubicBezTo>
                    <a:pt x="0" y="28003"/>
                    <a:pt x="28003" y="0"/>
                    <a:pt x="62547" y="0"/>
                  </a:cubicBezTo>
                  <a:cubicBezTo>
                    <a:pt x="97090" y="0"/>
                    <a:pt x="125093" y="28003"/>
                    <a:pt x="125093" y="62547"/>
                  </a:cubicBezTo>
                  <a:close/>
                </a:path>
              </a:pathLst>
            </a:custGeom>
            <a:solidFill>
              <a:srgbClr val="5CB5FF">
                <a:alpha val="25000"/>
              </a:srgbClr>
            </a:solidFill>
            <a:ln w="2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0" name="TextBox 3">
            <a:extLst>
              <a:ext uri="{FF2B5EF4-FFF2-40B4-BE49-F238E27FC236}">
                <a16:creationId xmlns:a16="http://schemas.microsoft.com/office/drawing/2014/main" id="{C88B77EA-AF9E-4DC9-A94D-E41E58552877}"/>
              </a:ext>
            </a:extLst>
          </p:cNvPr>
          <p:cNvSpPr txBox="1"/>
          <p:nvPr/>
        </p:nvSpPr>
        <p:spPr>
          <a:xfrm>
            <a:off x="2230628" y="4679818"/>
            <a:ext cx="4673600" cy="2974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243834"/>
            <a:r>
              <a:rPr lang="en-US" sz="1333" b="0" cap="all" spc="0" baseline="0" dirty="0">
                <a:solidFill>
                  <a:schemeClr val="bg1"/>
                </a:solidFill>
                <a:latin typeface="+mn-lt"/>
                <a:cs typeface="Arial" pitchFamily="34" charset="0"/>
              </a:rPr>
              <a:t>CONFIDENTIAL  •  DO NOT DISCLOSE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92017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94" r:id="rId8"/>
    <p:sldLayoutId id="2147483790" r:id="rId9"/>
    <p:sldLayoutId id="2147483791" r:id="rId10"/>
    <p:sldLayoutId id="2147483792" r:id="rId11"/>
    <p:sldLayoutId id="214748379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288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+mj-lt"/>
          <a:ea typeface="+mn-ea"/>
          <a:cs typeface="+mn-cs"/>
        </a:defRPr>
      </a:lvl1pPr>
      <a:lvl2pPr marL="365760" indent="-182880" algn="l" defTabSz="685800" rtl="0" eaLnBrk="1" latinLnBrk="0" hangingPunct="1">
        <a:lnSpc>
          <a:spcPct val="85000"/>
        </a:lnSpc>
        <a:spcBef>
          <a:spcPts val="800"/>
        </a:spcBef>
        <a:buFont typeface="Calibri Light" panose="020F0302020204030204" pitchFamily="34" charset="0"/>
        <a:buChar char="–"/>
        <a:defRPr sz="1800" kern="1200">
          <a:solidFill>
            <a:schemeClr val="bg1"/>
          </a:solidFill>
          <a:latin typeface="+mj-lt"/>
          <a:ea typeface="+mn-ea"/>
          <a:cs typeface="+mn-cs"/>
        </a:defRPr>
      </a:lvl2pPr>
      <a:lvl3pPr marL="54864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j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9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5pPr>
      <a:lvl6pPr marL="3429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6pPr>
      <a:lvl7pPr marL="6858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7pPr>
      <a:lvl8pPr marL="10287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8pPr>
      <a:lvl9pPr marL="13716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5AA5EB6-8732-45F1-B882-B72773B284F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18156310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think-cell Slide" r:id="rId22" imgW="498" imgH="499" progId="TCLayout.ActiveDocument.1">
                  <p:embed/>
                </p:oleObj>
              </mc:Choice>
              <mc:Fallback>
                <p:oleObj name="think-cell Slide" r:id="rId22" imgW="498" imgH="49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5AA5EB6-8732-45F1-B882-B72773B284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4">
            <a:extLst>
              <a:ext uri="{FF2B5EF4-FFF2-40B4-BE49-F238E27FC236}">
                <a16:creationId xmlns:a16="http://schemas.microsoft.com/office/drawing/2014/main" id="{1E37FEA7-CA51-4399-92F6-AB705B7FF650}"/>
              </a:ext>
            </a:extLst>
          </p:cNvPr>
          <p:cNvSpPr txBox="1"/>
          <p:nvPr userDrawn="1"/>
        </p:nvSpPr>
        <p:spPr>
          <a:xfrm>
            <a:off x="3310128" y="4941552"/>
            <a:ext cx="2514600" cy="169277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custDataLst>
      <p:tags r:id="rId20"/>
    </p:custDataLst>
    <p:extLst>
      <p:ext uri="{BB962C8B-B14F-4D97-AF65-F5344CB8AC3E}">
        <p14:creationId xmlns:p14="http://schemas.microsoft.com/office/powerpoint/2010/main" val="2466696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288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+mj-lt"/>
          <a:ea typeface="+mn-ea"/>
          <a:cs typeface="+mn-cs"/>
        </a:defRPr>
      </a:lvl1pPr>
      <a:lvl2pPr marL="365760" indent="-182880" algn="l" defTabSz="685800" rtl="0" eaLnBrk="1" latinLnBrk="0" hangingPunct="1">
        <a:lnSpc>
          <a:spcPct val="85000"/>
        </a:lnSpc>
        <a:spcBef>
          <a:spcPts val="800"/>
        </a:spcBef>
        <a:buFont typeface="Calibri Light" panose="020F0302020204030204" pitchFamily="34" charset="0"/>
        <a:buChar char="–"/>
        <a:defRPr sz="1800" kern="1200">
          <a:solidFill>
            <a:schemeClr val="bg1"/>
          </a:solidFill>
          <a:latin typeface="+mj-lt"/>
          <a:ea typeface="+mn-ea"/>
          <a:cs typeface="+mn-cs"/>
        </a:defRPr>
      </a:lvl2pPr>
      <a:lvl3pPr marL="54864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j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>
            <a:extLst>
              <a:ext uri="{FF2B5EF4-FFF2-40B4-BE49-F238E27FC236}">
                <a16:creationId xmlns:a16="http://schemas.microsoft.com/office/drawing/2014/main" id="{50908C7C-E096-4B50-9AD8-7AF3F5E717F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892" y="4746756"/>
            <a:ext cx="558779" cy="253991"/>
          </a:xfrm>
          <a:prstGeom prst="rect">
            <a:avLst/>
          </a:prstGeom>
        </p:spPr>
      </p:pic>
      <p:sp>
        <p:nvSpPr>
          <p:cNvPr id="81" name="Freeform 80">
            <a:extLst>
              <a:ext uri="{FF2B5EF4-FFF2-40B4-BE49-F238E27FC236}">
                <a16:creationId xmlns:a16="http://schemas.microsoft.com/office/drawing/2014/main" id="{28E9C9DB-EB60-FD4A-AB5D-86A6DDF93363}"/>
              </a:ext>
            </a:extLst>
          </p:cNvPr>
          <p:cNvSpPr/>
          <p:nvPr/>
        </p:nvSpPr>
        <p:spPr>
          <a:xfrm>
            <a:off x="6717170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72DA3650-6307-5742-A8B7-F65D2E045EF9}"/>
              </a:ext>
            </a:extLst>
          </p:cNvPr>
          <p:cNvSpPr/>
          <p:nvPr/>
        </p:nvSpPr>
        <p:spPr>
          <a:xfrm>
            <a:off x="6966332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id="{5D71E475-0C72-0A4B-9E83-D4F8682CCF9E}"/>
              </a:ext>
            </a:extLst>
          </p:cNvPr>
          <p:cNvSpPr/>
          <p:nvPr/>
        </p:nvSpPr>
        <p:spPr>
          <a:xfrm>
            <a:off x="7215493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119E67ED-5612-6E4C-9FEB-97F8BF6D2FB2}"/>
              </a:ext>
            </a:extLst>
          </p:cNvPr>
          <p:cNvSpPr/>
          <p:nvPr/>
        </p:nvSpPr>
        <p:spPr>
          <a:xfrm>
            <a:off x="7464654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7F786CC9-2F25-734F-983E-AFCA587D626B}"/>
              </a:ext>
            </a:extLst>
          </p:cNvPr>
          <p:cNvSpPr/>
          <p:nvPr/>
        </p:nvSpPr>
        <p:spPr>
          <a:xfrm>
            <a:off x="6966332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259F8CA0-60EE-8647-AF4F-6B77D6C4B963}"/>
              </a:ext>
            </a:extLst>
          </p:cNvPr>
          <p:cNvSpPr/>
          <p:nvPr/>
        </p:nvSpPr>
        <p:spPr>
          <a:xfrm>
            <a:off x="7464654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F02A52DA-8B8C-264F-877F-42F66B1C30F6}"/>
              </a:ext>
            </a:extLst>
          </p:cNvPr>
          <p:cNvSpPr/>
          <p:nvPr/>
        </p:nvSpPr>
        <p:spPr>
          <a:xfrm rot="16753102">
            <a:off x="7713703" y="329004"/>
            <a:ext cx="99460" cy="99461"/>
          </a:xfrm>
          <a:custGeom>
            <a:avLst/>
            <a:gdLst>
              <a:gd name="connsiteX0" fmla="*/ 99461 w 99460"/>
              <a:gd name="connsiteY0" fmla="*/ 49731 h 99461"/>
              <a:gd name="connsiteX1" fmla="*/ 49730 w 99460"/>
              <a:gd name="connsiteY1" fmla="*/ 99462 h 99461"/>
              <a:gd name="connsiteX2" fmla="*/ 0 w 99460"/>
              <a:gd name="connsiteY2" fmla="*/ 49731 h 99461"/>
              <a:gd name="connsiteX3" fmla="*/ 49730 w 99460"/>
              <a:gd name="connsiteY3" fmla="*/ 0 h 99461"/>
              <a:gd name="connsiteX4" fmla="*/ 99461 w 99460"/>
              <a:gd name="connsiteY4" fmla="*/ 49731 h 99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60" h="99461">
                <a:moveTo>
                  <a:pt x="99461" y="49731"/>
                </a:moveTo>
                <a:cubicBezTo>
                  <a:pt x="99461" y="77196"/>
                  <a:pt x="77196" y="99462"/>
                  <a:pt x="49730" y="99462"/>
                </a:cubicBezTo>
                <a:cubicBezTo>
                  <a:pt x="22265" y="99462"/>
                  <a:pt x="0" y="77196"/>
                  <a:pt x="0" y="49731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6" y="0"/>
                  <a:pt x="99461" y="22265"/>
                  <a:pt x="99461" y="49731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D2036A5F-121A-E149-BAB9-6E06E0E39343}"/>
              </a:ext>
            </a:extLst>
          </p:cNvPr>
          <p:cNvSpPr/>
          <p:nvPr/>
        </p:nvSpPr>
        <p:spPr>
          <a:xfrm>
            <a:off x="7464654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id="{BCF0DED3-D5D0-CF4A-9C2B-7DFE2A602AEE}"/>
              </a:ext>
            </a:extLst>
          </p:cNvPr>
          <p:cNvSpPr/>
          <p:nvPr/>
        </p:nvSpPr>
        <p:spPr>
          <a:xfrm rot="16753102">
            <a:off x="7713706" y="578170"/>
            <a:ext cx="99460" cy="99461"/>
          </a:xfrm>
          <a:custGeom>
            <a:avLst/>
            <a:gdLst>
              <a:gd name="connsiteX0" fmla="*/ 99461 w 99460"/>
              <a:gd name="connsiteY0" fmla="*/ 49731 h 99461"/>
              <a:gd name="connsiteX1" fmla="*/ 49730 w 99460"/>
              <a:gd name="connsiteY1" fmla="*/ 99462 h 99461"/>
              <a:gd name="connsiteX2" fmla="*/ 0 w 99460"/>
              <a:gd name="connsiteY2" fmla="*/ 49731 h 99461"/>
              <a:gd name="connsiteX3" fmla="*/ 49730 w 99460"/>
              <a:gd name="connsiteY3" fmla="*/ 0 h 99461"/>
              <a:gd name="connsiteX4" fmla="*/ 99461 w 99460"/>
              <a:gd name="connsiteY4" fmla="*/ 49731 h 99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60" h="99461">
                <a:moveTo>
                  <a:pt x="99461" y="49731"/>
                </a:moveTo>
                <a:cubicBezTo>
                  <a:pt x="99461" y="77196"/>
                  <a:pt x="77196" y="99462"/>
                  <a:pt x="49730" y="99462"/>
                </a:cubicBezTo>
                <a:cubicBezTo>
                  <a:pt x="22265" y="99462"/>
                  <a:pt x="0" y="77196"/>
                  <a:pt x="0" y="49731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6" y="0"/>
                  <a:pt x="99461" y="22265"/>
                  <a:pt x="99461" y="49731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45B174D9-5533-0241-B420-5CDE83187945}"/>
              </a:ext>
            </a:extLst>
          </p:cNvPr>
          <p:cNvSpPr/>
          <p:nvPr/>
        </p:nvSpPr>
        <p:spPr>
          <a:xfrm>
            <a:off x="7962977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id="{E5E8A156-1317-3742-B05E-569311DF62A5}"/>
              </a:ext>
            </a:extLst>
          </p:cNvPr>
          <p:cNvSpPr/>
          <p:nvPr/>
        </p:nvSpPr>
        <p:spPr>
          <a:xfrm>
            <a:off x="8212138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id="{ED64574D-EFC6-364B-997D-3822C78B7DDA}"/>
              </a:ext>
            </a:extLst>
          </p:cNvPr>
          <p:cNvSpPr/>
          <p:nvPr/>
        </p:nvSpPr>
        <p:spPr>
          <a:xfrm>
            <a:off x="8710461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id="{2E32684E-45ED-F540-B6E1-CA9A46C85404}"/>
              </a:ext>
            </a:extLst>
          </p:cNvPr>
          <p:cNvSpPr/>
          <p:nvPr/>
        </p:nvSpPr>
        <p:spPr>
          <a:xfrm>
            <a:off x="8461299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4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FAF9B900-34B5-D04E-A2B0-680BCAE79708}"/>
              </a:ext>
            </a:extLst>
          </p:cNvPr>
          <p:cNvSpPr/>
          <p:nvPr/>
        </p:nvSpPr>
        <p:spPr>
          <a:xfrm>
            <a:off x="8212138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69BB02AA-00B1-4D4A-AFD8-68A4BE0B04FE}"/>
              </a:ext>
            </a:extLst>
          </p:cNvPr>
          <p:cNvSpPr/>
          <p:nvPr/>
        </p:nvSpPr>
        <p:spPr>
          <a:xfrm>
            <a:off x="8212138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C04F0CC8-D44B-AB45-AA17-D3AD761A08A8}"/>
              </a:ext>
            </a:extLst>
          </p:cNvPr>
          <p:cNvSpPr/>
          <p:nvPr/>
        </p:nvSpPr>
        <p:spPr>
          <a:xfrm>
            <a:off x="8461299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4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1773D5B2-17F9-3F4D-8BBE-C2EA05C60813}"/>
              </a:ext>
            </a:extLst>
          </p:cNvPr>
          <p:cNvSpPr/>
          <p:nvPr/>
        </p:nvSpPr>
        <p:spPr>
          <a:xfrm>
            <a:off x="8710461" y="578132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9" name="Freeform 98">
            <a:extLst>
              <a:ext uri="{FF2B5EF4-FFF2-40B4-BE49-F238E27FC236}">
                <a16:creationId xmlns:a16="http://schemas.microsoft.com/office/drawing/2014/main" id="{F398E671-8204-9D4A-B924-0745B00504F1}"/>
              </a:ext>
            </a:extLst>
          </p:cNvPr>
          <p:cNvSpPr/>
          <p:nvPr/>
        </p:nvSpPr>
        <p:spPr>
          <a:xfrm>
            <a:off x="8212138" y="82729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" name="Freeform 99">
            <a:extLst>
              <a:ext uri="{FF2B5EF4-FFF2-40B4-BE49-F238E27FC236}">
                <a16:creationId xmlns:a16="http://schemas.microsoft.com/office/drawing/2014/main" id="{DA042452-BCFC-5F46-ABEF-0923CA3AF459}"/>
              </a:ext>
            </a:extLst>
          </p:cNvPr>
          <p:cNvSpPr/>
          <p:nvPr/>
        </p:nvSpPr>
        <p:spPr>
          <a:xfrm>
            <a:off x="8212138" y="107645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Freeform 100">
            <a:extLst>
              <a:ext uri="{FF2B5EF4-FFF2-40B4-BE49-F238E27FC236}">
                <a16:creationId xmlns:a16="http://schemas.microsoft.com/office/drawing/2014/main" id="{06351593-861B-E04C-B112-38D55ED1A2EE}"/>
              </a:ext>
            </a:extLst>
          </p:cNvPr>
          <p:cNvSpPr/>
          <p:nvPr/>
        </p:nvSpPr>
        <p:spPr>
          <a:xfrm>
            <a:off x="8698156" y="814990"/>
            <a:ext cx="124067" cy="124068"/>
          </a:xfrm>
          <a:custGeom>
            <a:avLst/>
            <a:gdLst>
              <a:gd name="connsiteX0" fmla="*/ 124068 w 124067"/>
              <a:gd name="connsiteY0" fmla="*/ 62034 h 124068"/>
              <a:gd name="connsiteX1" fmla="*/ 62034 w 124067"/>
              <a:gd name="connsiteY1" fmla="*/ 124069 h 124068"/>
              <a:gd name="connsiteX2" fmla="*/ 0 w 124067"/>
              <a:gd name="connsiteY2" fmla="*/ 62034 h 124068"/>
              <a:gd name="connsiteX3" fmla="*/ 62034 w 124067"/>
              <a:gd name="connsiteY3" fmla="*/ 0 h 124068"/>
              <a:gd name="connsiteX4" fmla="*/ 124068 w 124067"/>
              <a:gd name="connsiteY4" fmla="*/ 62034 h 124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067" h="124068">
                <a:moveTo>
                  <a:pt x="124068" y="62034"/>
                </a:moveTo>
                <a:cubicBezTo>
                  <a:pt x="124068" y="96295"/>
                  <a:pt x="96294" y="124069"/>
                  <a:pt x="62034" y="124069"/>
                </a:cubicBezTo>
                <a:cubicBezTo>
                  <a:pt x="27773" y="124069"/>
                  <a:pt x="0" y="96295"/>
                  <a:pt x="0" y="62034"/>
                </a:cubicBezTo>
                <a:cubicBezTo>
                  <a:pt x="0" y="27774"/>
                  <a:pt x="27773" y="0"/>
                  <a:pt x="62034" y="0"/>
                </a:cubicBezTo>
                <a:cubicBezTo>
                  <a:pt x="96294" y="0"/>
                  <a:pt x="124068" y="27774"/>
                  <a:pt x="124068" y="62034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 101">
            <a:extLst>
              <a:ext uri="{FF2B5EF4-FFF2-40B4-BE49-F238E27FC236}">
                <a16:creationId xmlns:a16="http://schemas.microsoft.com/office/drawing/2014/main" id="{D3399C5D-791D-8C43-8239-04E408AB56AA}"/>
              </a:ext>
            </a:extLst>
          </p:cNvPr>
          <p:cNvSpPr/>
          <p:nvPr/>
        </p:nvSpPr>
        <p:spPr>
          <a:xfrm>
            <a:off x="7962977" y="82729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 106">
            <a:extLst>
              <a:ext uri="{FF2B5EF4-FFF2-40B4-BE49-F238E27FC236}">
                <a16:creationId xmlns:a16="http://schemas.microsoft.com/office/drawing/2014/main" id="{99F779EA-6472-FF42-885F-A0B8DB934CC7}"/>
              </a:ext>
            </a:extLst>
          </p:cNvPr>
          <p:cNvSpPr/>
          <p:nvPr/>
        </p:nvSpPr>
        <p:spPr>
          <a:xfrm>
            <a:off x="7700999" y="66989"/>
            <a:ext cx="125093" cy="125094"/>
          </a:xfrm>
          <a:custGeom>
            <a:avLst/>
            <a:gdLst>
              <a:gd name="connsiteX0" fmla="*/ 125093 w 125093"/>
              <a:gd name="connsiteY0" fmla="*/ 62547 h 125094"/>
              <a:gd name="connsiteX1" fmla="*/ 62547 w 125093"/>
              <a:gd name="connsiteY1" fmla="*/ 125094 h 125094"/>
              <a:gd name="connsiteX2" fmla="*/ 0 w 125093"/>
              <a:gd name="connsiteY2" fmla="*/ 62547 h 125094"/>
              <a:gd name="connsiteX3" fmla="*/ 62547 w 125093"/>
              <a:gd name="connsiteY3" fmla="*/ 0 h 125094"/>
              <a:gd name="connsiteX4" fmla="*/ 125093 w 125093"/>
              <a:gd name="connsiteY4" fmla="*/ 62547 h 125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3" h="125094">
                <a:moveTo>
                  <a:pt x="125093" y="62547"/>
                </a:moveTo>
                <a:cubicBezTo>
                  <a:pt x="125093" y="97091"/>
                  <a:pt x="97090" y="125094"/>
                  <a:pt x="62547" y="125094"/>
                </a:cubicBezTo>
                <a:cubicBezTo>
                  <a:pt x="28003" y="125094"/>
                  <a:pt x="0" y="97091"/>
                  <a:pt x="0" y="62547"/>
                </a:cubicBezTo>
                <a:cubicBezTo>
                  <a:pt x="0" y="28003"/>
                  <a:pt x="28003" y="0"/>
                  <a:pt x="62547" y="0"/>
                </a:cubicBezTo>
                <a:cubicBezTo>
                  <a:pt x="97090" y="0"/>
                  <a:pt x="125093" y="28003"/>
                  <a:pt x="125093" y="62547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 123">
            <a:extLst>
              <a:ext uri="{FF2B5EF4-FFF2-40B4-BE49-F238E27FC236}">
                <a16:creationId xmlns:a16="http://schemas.microsoft.com/office/drawing/2014/main" id="{FC8CCAED-F8CD-AE4A-86B3-CF9C9523B962}"/>
              </a:ext>
            </a:extLst>
          </p:cNvPr>
          <p:cNvSpPr/>
          <p:nvPr/>
        </p:nvSpPr>
        <p:spPr>
          <a:xfrm>
            <a:off x="8934501" y="328969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Freeform 128">
            <a:extLst>
              <a:ext uri="{FF2B5EF4-FFF2-40B4-BE49-F238E27FC236}">
                <a16:creationId xmlns:a16="http://schemas.microsoft.com/office/drawing/2014/main" id="{C7E879DF-EE44-AA45-AE05-DD5B4FA49205}"/>
              </a:ext>
            </a:extLst>
          </p:cNvPr>
          <p:cNvSpPr/>
          <p:nvPr/>
        </p:nvSpPr>
        <p:spPr>
          <a:xfrm>
            <a:off x="8934501" y="7980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8" name="Freeform 177">
            <a:extLst>
              <a:ext uri="{FF2B5EF4-FFF2-40B4-BE49-F238E27FC236}">
                <a16:creationId xmlns:a16="http://schemas.microsoft.com/office/drawing/2014/main" id="{285D0C28-DCE9-1946-93BF-94EBD76B7959}"/>
              </a:ext>
            </a:extLst>
          </p:cNvPr>
          <p:cNvSpPr/>
          <p:nvPr/>
        </p:nvSpPr>
        <p:spPr>
          <a:xfrm>
            <a:off x="1844259" y="4899787"/>
            <a:ext cx="99459" cy="99460"/>
          </a:xfrm>
          <a:custGeom>
            <a:avLst/>
            <a:gdLst>
              <a:gd name="connsiteX0" fmla="*/ 99460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60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60" y="49730"/>
                </a:moveTo>
                <a:cubicBezTo>
                  <a:pt x="99460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60" y="22265"/>
                  <a:pt x="99460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" name="Freeform 179">
            <a:extLst>
              <a:ext uri="{FF2B5EF4-FFF2-40B4-BE49-F238E27FC236}">
                <a16:creationId xmlns:a16="http://schemas.microsoft.com/office/drawing/2014/main" id="{293133EB-DE7C-8D41-8FFA-DD26B577D8C1}"/>
              </a:ext>
            </a:extLst>
          </p:cNvPr>
          <p:cNvSpPr/>
          <p:nvPr/>
        </p:nvSpPr>
        <p:spPr>
          <a:xfrm>
            <a:off x="1595097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 180">
            <a:extLst>
              <a:ext uri="{FF2B5EF4-FFF2-40B4-BE49-F238E27FC236}">
                <a16:creationId xmlns:a16="http://schemas.microsoft.com/office/drawing/2014/main" id="{34550379-B92D-8241-B540-0627AA0A921B}"/>
              </a:ext>
            </a:extLst>
          </p:cNvPr>
          <p:cNvSpPr/>
          <p:nvPr/>
        </p:nvSpPr>
        <p:spPr>
          <a:xfrm>
            <a:off x="1345936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2" name="Freeform 181">
            <a:extLst>
              <a:ext uri="{FF2B5EF4-FFF2-40B4-BE49-F238E27FC236}">
                <a16:creationId xmlns:a16="http://schemas.microsoft.com/office/drawing/2014/main" id="{C33ECA2F-821B-5F44-80D3-EA291967F056}"/>
              </a:ext>
            </a:extLst>
          </p:cNvPr>
          <p:cNvSpPr/>
          <p:nvPr/>
        </p:nvSpPr>
        <p:spPr>
          <a:xfrm>
            <a:off x="1096775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4" y="99460"/>
                  <a:pt x="0" y="77195"/>
                  <a:pt x="0" y="49730"/>
                </a:cubicBezTo>
                <a:cubicBezTo>
                  <a:pt x="0" y="22265"/>
                  <a:pt x="22264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3" name="Freeform 182">
            <a:extLst>
              <a:ext uri="{FF2B5EF4-FFF2-40B4-BE49-F238E27FC236}">
                <a16:creationId xmlns:a16="http://schemas.microsoft.com/office/drawing/2014/main" id="{DF4643A6-1BE6-854C-9B0E-F821AD1BA95B}"/>
              </a:ext>
            </a:extLst>
          </p:cNvPr>
          <p:cNvSpPr/>
          <p:nvPr/>
        </p:nvSpPr>
        <p:spPr>
          <a:xfrm>
            <a:off x="1096775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4" y="99460"/>
                  <a:pt x="0" y="77195"/>
                  <a:pt x="0" y="49730"/>
                </a:cubicBezTo>
                <a:cubicBezTo>
                  <a:pt x="0" y="22265"/>
                  <a:pt x="22264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4" name="Freeform 183">
            <a:extLst>
              <a:ext uri="{FF2B5EF4-FFF2-40B4-BE49-F238E27FC236}">
                <a16:creationId xmlns:a16="http://schemas.microsoft.com/office/drawing/2014/main" id="{6EE82805-A90B-A042-95FE-EDAEC75607FC}"/>
              </a:ext>
            </a:extLst>
          </p:cNvPr>
          <p:cNvSpPr/>
          <p:nvPr/>
        </p:nvSpPr>
        <p:spPr>
          <a:xfrm>
            <a:off x="847614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Freeform 184">
            <a:extLst>
              <a:ext uri="{FF2B5EF4-FFF2-40B4-BE49-F238E27FC236}">
                <a16:creationId xmlns:a16="http://schemas.microsoft.com/office/drawing/2014/main" id="{E0F43706-4963-5541-8BA1-5360C57199BD}"/>
              </a:ext>
            </a:extLst>
          </p:cNvPr>
          <p:cNvSpPr/>
          <p:nvPr/>
        </p:nvSpPr>
        <p:spPr>
          <a:xfrm>
            <a:off x="1096775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4" y="99460"/>
                  <a:pt x="0" y="77195"/>
                  <a:pt x="0" y="49730"/>
                </a:cubicBezTo>
                <a:cubicBezTo>
                  <a:pt x="0" y="22265"/>
                  <a:pt x="22264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" name="Freeform 185">
            <a:extLst>
              <a:ext uri="{FF2B5EF4-FFF2-40B4-BE49-F238E27FC236}">
                <a16:creationId xmlns:a16="http://schemas.microsoft.com/office/drawing/2014/main" id="{9CF17A4F-24D1-414E-85A4-79CAB802EDFE}"/>
              </a:ext>
            </a:extLst>
          </p:cNvPr>
          <p:cNvSpPr/>
          <p:nvPr/>
        </p:nvSpPr>
        <p:spPr>
          <a:xfrm>
            <a:off x="847614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7" name="Freeform 186">
            <a:extLst>
              <a:ext uri="{FF2B5EF4-FFF2-40B4-BE49-F238E27FC236}">
                <a16:creationId xmlns:a16="http://schemas.microsoft.com/office/drawing/2014/main" id="{F8D99D0D-2A3B-754A-909E-B11A8D9C982E}"/>
              </a:ext>
            </a:extLst>
          </p:cNvPr>
          <p:cNvSpPr/>
          <p:nvPr/>
        </p:nvSpPr>
        <p:spPr>
          <a:xfrm>
            <a:off x="598452" y="4899787"/>
            <a:ext cx="99459" cy="99460"/>
          </a:xfrm>
          <a:custGeom>
            <a:avLst/>
            <a:gdLst>
              <a:gd name="connsiteX0" fmla="*/ 99460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60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60" y="49730"/>
                </a:moveTo>
                <a:cubicBezTo>
                  <a:pt x="99460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60" y="22265"/>
                  <a:pt x="99460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8" name="Freeform 187">
            <a:extLst>
              <a:ext uri="{FF2B5EF4-FFF2-40B4-BE49-F238E27FC236}">
                <a16:creationId xmlns:a16="http://schemas.microsoft.com/office/drawing/2014/main" id="{7A063DF6-3D26-8746-96A9-A68F23AC46EB}"/>
              </a:ext>
            </a:extLst>
          </p:cNvPr>
          <p:cNvSpPr/>
          <p:nvPr/>
        </p:nvSpPr>
        <p:spPr>
          <a:xfrm>
            <a:off x="349291" y="4899787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0" name="Freeform 189">
            <a:extLst>
              <a:ext uri="{FF2B5EF4-FFF2-40B4-BE49-F238E27FC236}">
                <a16:creationId xmlns:a16="http://schemas.microsoft.com/office/drawing/2014/main" id="{BFBD2FDE-BC73-8A4B-9055-8144DB5167A6}"/>
              </a:ext>
            </a:extLst>
          </p:cNvPr>
          <p:cNvSpPr/>
          <p:nvPr/>
        </p:nvSpPr>
        <p:spPr>
          <a:xfrm>
            <a:off x="100130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Freeform 190">
            <a:extLst>
              <a:ext uri="{FF2B5EF4-FFF2-40B4-BE49-F238E27FC236}">
                <a16:creationId xmlns:a16="http://schemas.microsoft.com/office/drawing/2014/main" id="{F21114F7-8C53-0C46-8032-4A441EFEC029}"/>
              </a:ext>
            </a:extLst>
          </p:cNvPr>
          <p:cNvSpPr/>
          <p:nvPr/>
        </p:nvSpPr>
        <p:spPr>
          <a:xfrm>
            <a:off x="349291" y="4650624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Freeform 191">
            <a:extLst>
              <a:ext uri="{FF2B5EF4-FFF2-40B4-BE49-F238E27FC236}">
                <a16:creationId xmlns:a16="http://schemas.microsoft.com/office/drawing/2014/main" id="{802624AF-2E76-4848-B378-0F6CA56E5D64}"/>
              </a:ext>
            </a:extLst>
          </p:cNvPr>
          <p:cNvSpPr/>
          <p:nvPr/>
        </p:nvSpPr>
        <p:spPr>
          <a:xfrm>
            <a:off x="349291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Freeform 192">
            <a:extLst>
              <a:ext uri="{FF2B5EF4-FFF2-40B4-BE49-F238E27FC236}">
                <a16:creationId xmlns:a16="http://schemas.microsoft.com/office/drawing/2014/main" id="{8D92ACBB-C8A4-F041-8849-AA788332613E}"/>
              </a:ext>
            </a:extLst>
          </p:cNvPr>
          <p:cNvSpPr/>
          <p:nvPr/>
        </p:nvSpPr>
        <p:spPr>
          <a:xfrm>
            <a:off x="100130" y="4401461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" name="Freeform 194">
            <a:extLst>
              <a:ext uri="{FF2B5EF4-FFF2-40B4-BE49-F238E27FC236}">
                <a16:creationId xmlns:a16="http://schemas.microsoft.com/office/drawing/2014/main" id="{48879B34-D83A-D449-BC84-AF089636A307}"/>
              </a:ext>
            </a:extLst>
          </p:cNvPr>
          <p:cNvSpPr/>
          <p:nvPr/>
        </p:nvSpPr>
        <p:spPr>
          <a:xfrm>
            <a:off x="349291" y="4152298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6" name="Freeform 195">
            <a:extLst>
              <a:ext uri="{FF2B5EF4-FFF2-40B4-BE49-F238E27FC236}">
                <a16:creationId xmlns:a16="http://schemas.microsoft.com/office/drawing/2014/main" id="{6C9D0334-9555-DC43-96F0-34E1A057E2AC}"/>
              </a:ext>
            </a:extLst>
          </p:cNvPr>
          <p:cNvSpPr/>
          <p:nvPr/>
        </p:nvSpPr>
        <p:spPr>
          <a:xfrm>
            <a:off x="349291" y="3903136"/>
            <a:ext cx="99459" cy="99460"/>
          </a:xfrm>
          <a:custGeom>
            <a:avLst/>
            <a:gdLst>
              <a:gd name="connsiteX0" fmla="*/ 99459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59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59" y="49730"/>
                </a:moveTo>
                <a:cubicBezTo>
                  <a:pt x="99459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59" y="22265"/>
                  <a:pt x="99459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Freeform 197">
            <a:extLst>
              <a:ext uri="{FF2B5EF4-FFF2-40B4-BE49-F238E27FC236}">
                <a16:creationId xmlns:a16="http://schemas.microsoft.com/office/drawing/2014/main" id="{885549F4-767E-C847-874B-3624FA050C9A}"/>
              </a:ext>
            </a:extLst>
          </p:cNvPr>
          <p:cNvSpPr/>
          <p:nvPr/>
        </p:nvSpPr>
        <p:spPr>
          <a:xfrm>
            <a:off x="598452" y="4152298"/>
            <a:ext cx="99459" cy="99460"/>
          </a:xfrm>
          <a:custGeom>
            <a:avLst/>
            <a:gdLst>
              <a:gd name="connsiteX0" fmla="*/ 99460 w 99459"/>
              <a:gd name="connsiteY0" fmla="*/ 49730 h 99460"/>
              <a:gd name="connsiteX1" fmla="*/ 49730 w 99459"/>
              <a:gd name="connsiteY1" fmla="*/ 99460 h 99460"/>
              <a:gd name="connsiteX2" fmla="*/ 0 w 99459"/>
              <a:gd name="connsiteY2" fmla="*/ 49730 h 99460"/>
              <a:gd name="connsiteX3" fmla="*/ 49730 w 99459"/>
              <a:gd name="connsiteY3" fmla="*/ 0 h 99460"/>
              <a:gd name="connsiteX4" fmla="*/ 99460 w 99459"/>
              <a:gd name="connsiteY4" fmla="*/ 49730 h 9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59" h="99460">
                <a:moveTo>
                  <a:pt x="99460" y="49730"/>
                </a:moveTo>
                <a:cubicBezTo>
                  <a:pt x="99460" y="77195"/>
                  <a:pt x="77195" y="99460"/>
                  <a:pt x="49730" y="99460"/>
                </a:cubicBezTo>
                <a:cubicBezTo>
                  <a:pt x="22265" y="99460"/>
                  <a:pt x="0" y="77195"/>
                  <a:pt x="0" y="49730"/>
                </a:cubicBezTo>
                <a:cubicBezTo>
                  <a:pt x="0" y="22265"/>
                  <a:pt x="22265" y="0"/>
                  <a:pt x="49730" y="0"/>
                </a:cubicBezTo>
                <a:cubicBezTo>
                  <a:pt x="77195" y="0"/>
                  <a:pt x="99460" y="22265"/>
                  <a:pt x="99460" y="49730"/>
                </a:cubicBezTo>
                <a:close/>
              </a:path>
            </a:pathLst>
          </a:custGeom>
          <a:solidFill>
            <a:srgbClr val="5CB5FF">
              <a:alpha val="14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3" name="Freeform 202">
            <a:extLst>
              <a:ext uri="{FF2B5EF4-FFF2-40B4-BE49-F238E27FC236}">
                <a16:creationId xmlns:a16="http://schemas.microsoft.com/office/drawing/2014/main" id="{E078AB53-08B6-5D4B-949A-B8FE2F42C2EB}"/>
              </a:ext>
            </a:extLst>
          </p:cNvPr>
          <p:cNvSpPr/>
          <p:nvPr/>
        </p:nvSpPr>
        <p:spPr>
          <a:xfrm>
            <a:off x="834797" y="4886970"/>
            <a:ext cx="125093" cy="125094"/>
          </a:xfrm>
          <a:custGeom>
            <a:avLst/>
            <a:gdLst>
              <a:gd name="connsiteX0" fmla="*/ 125093 w 125093"/>
              <a:gd name="connsiteY0" fmla="*/ 62547 h 125094"/>
              <a:gd name="connsiteX1" fmla="*/ 62547 w 125093"/>
              <a:gd name="connsiteY1" fmla="*/ 125094 h 125094"/>
              <a:gd name="connsiteX2" fmla="*/ 0 w 125093"/>
              <a:gd name="connsiteY2" fmla="*/ 62547 h 125094"/>
              <a:gd name="connsiteX3" fmla="*/ 62547 w 125093"/>
              <a:gd name="connsiteY3" fmla="*/ 0 h 125094"/>
              <a:gd name="connsiteX4" fmla="*/ 125093 w 125093"/>
              <a:gd name="connsiteY4" fmla="*/ 62547 h 125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93" h="125094">
                <a:moveTo>
                  <a:pt x="125093" y="62547"/>
                </a:moveTo>
                <a:cubicBezTo>
                  <a:pt x="125093" y="97091"/>
                  <a:pt x="97090" y="125094"/>
                  <a:pt x="62547" y="125094"/>
                </a:cubicBezTo>
                <a:cubicBezTo>
                  <a:pt x="28003" y="125094"/>
                  <a:pt x="0" y="97091"/>
                  <a:pt x="0" y="62547"/>
                </a:cubicBezTo>
                <a:cubicBezTo>
                  <a:pt x="0" y="28003"/>
                  <a:pt x="28003" y="0"/>
                  <a:pt x="62547" y="0"/>
                </a:cubicBezTo>
                <a:cubicBezTo>
                  <a:pt x="97090" y="0"/>
                  <a:pt x="125093" y="28003"/>
                  <a:pt x="125093" y="62547"/>
                </a:cubicBezTo>
                <a:close/>
              </a:path>
            </a:pathLst>
          </a:custGeom>
          <a:solidFill>
            <a:srgbClr val="5CB5FF">
              <a:alpha val="10000"/>
            </a:srgbClr>
          </a:solidFill>
          <a:ln w="20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8" name="TextBox 3">
            <a:extLst>
              <a:ext uri="{FF2B5EF4-FFF2-40B4-BE49-F238E27FC236}">
                <a16:creationId xmlns:a16="http://schemas.microsoft.com/office/drawing/2014/main" id="{23087AA8-278B-6A45-B3EF-FE081B5E9423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310128" y="4864608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</a:p>
          <a:p>
            <a:pPr marL="0" marR="0" lvl="0" indent="0" algn="ctr" defTabSz="27431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300" cap="none" spc="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91688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288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+mj-lt"/>
          <a:ea typeface="+mn-ea"/>
          <a:cs typeface="+mn-cs"/>
        </a:defRPr>
      </a:lvl1pPr>
      <a:lvl2pPr marL="365760" indent="-182880" algn="l" defTabSz="685800" rtl="0" eaLnBrk="1" latinLnBrk="0" hangingPunct="1">
        <a:lnSpc>
          <a:spcPct val="85000"/>
        </a:lnSpc>
        <a:spcBef>
          <a:spcPts val="800"/>
        </a:spcBef>
        <a:buFont typeface="Calibri Light" panose="020F0302020204030204" pitchFamily="34" charset="0"/>
        <a:buChar char="–"/>
        <a:defRPr sz="1800" kern="1200">
          <a:solidFill>
            <a:schemeClr val="bg1"/>
          </a:solidFill>
          <a:latin typeface="+mj-lt"/>
          <a:ea typeface="+mn-ea"/>
          <a:cs typeface="+mn-cs"/>
        </a:defRPr>
      </a:lvl2pPr>
      <a:lvl3pPr marL="548640" indent="-182880" algn="l" defTabSz="685800" rtl="0" eaLnBrk="1" latinLnBrk="0" hangingPunct="1">
        <a:lnSpc>
          <a:spcPct val="85000"/>
        </a:lnSpc>
        <a:spcBef>
          <a:spcPts val="800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j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626364" y="192024"/>
            <a:ext cx="7891272" cy="45720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6364" y="1014984"/>
            <a:ext cx="7891272" cy="36393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add text or click an icon to add other content types.	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114800" y="4684629"/>
            <a:ext cx="914400" cy="230832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>
            <a:lvl1pPr algn="ctr" defTabSz="182876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976208B-6111-490B-8CEC-FFB249DB2100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310128" y="4864609"/>
            <a:ext cx="2514600" cy="246221"/>
          </a:xfrm>
          <a:prstGeom prst="rect">
            <a:avLst/>
          </a:prstGeom>
          <a:noFill/>
        </p:spPr>
        <p:txBody>
          <a:bodyPr wrap="square" anchor="b" anchorCtr="0">
            <a:spAutoFit/>
          </a:bodyPr>
          <a:lstStyle/>
          <a:p>
            <a:pPr algn="ctr" defTabSz="274313" eaLnBrk="0" hangingPunct="0">
              <a:defRPr/>
            </a:pPr>
            <a:r>
              <a:rPr lang="en-US" sz="500" kern="300" spc="50" dirty="0">
                <a:solidFill>
                  <a:srgbClr val="FFFFFF">
                    <a:lumMod val="85000"/>
                  </a:srgbClr>
                </a:solidFill>
                <a:ea typeface="Calibri" charset="0"/>
                <a:cs typeface="Arial" panose="020B0604020202020204" pitchFamily="34" charset="0"/>
              </a:rPr>
              <a:t>Company Confidential – For Internal Use Only</a:t>
            </a:r>
            <a:br>
              <a:rPr lang="en-US" sz="500" kern="300" spc="50" dirty="0">
                <a:solidFill>
                  <a:srgbClr val="FFFFFF">
                    <a:lumMod val="85000"/>
                  </a:srgbClr>
                </a:solidFill>
                <a:ea typeface="Calibri" charset="0"/>
                <a:cs typeface="Arial" panose="020B0604020202020204" pitchFamily="34" charset="0"/>
              </a:rPr>
            </a:br>
            <a:r>
              <a:rPr lang="en-US" sz="500" kern="300" spc="50" dirty="0">
                <a:solidFill>
                  <a:srgbClr val="FFFFFF">
                    <a:lumMod val="85000"/>
                  </a:srgbClr>
                </a:solidFill>
                <a:ea typeface="Calibri" charset="0"/>
                <a:cs typeface="Arial" panose="020B0604020202020204" pitchFamily="34" charset="0"/>
              </a:rPr>
              <a:t>Copyright © SAS Institute Inc. All rights reserved.</a:t>
            </a: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717" y="4749138"/>
            <a:ext cx="558779" cy="25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  <p:sldLayoutId id="2147483857" r:id="rId23"/>
    <p:sldLayoutId id="2147483858" r:id="rId24"/>
    <p:sldLayoutId id="2147483859" r:id="rId25"/>
    <p:sldLayoutId id="2147483861" r:id="rId26"/>
    <p:sldLayoutId id="2147483862" r:id="rId27"/>
    <p:sldLayoutId id="2147483863" r:id="rId28"/>
    <p:sldLayoutId id="2147483864" r:id="rId29"/>
  </p:sldLayoutIdLst>
  <p:hf sldNum="0" hdr="0" ftr="0" dt="0"/>
  <p:txStyles>
    <p:titleStyle>
      <a:lvl1pPr algn="ctr" defTabSz="182876" rtl="0" eaLnBrk="1" latinLnBrk="0" hangingPunct="1">
        <a:spcBef>
          <a:spcPct val="0"/>
        </a:spcBef>
        <a:buNone/>
        <a:defRPr lang="en-US" sz="2800" kern="1200" cap="none" baseline="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76" indent="-182876" algn="l" defTabSz="365751" rtl="0" eaLnBrk="1" latinLnBrk="0" hangingPunct="1">
        <a:lnSpc>
          <a:spcPct val="85000"/>
        </a:lnSpc>
        <a:spcBef>
          <a:spcPts val="800"/>
        </a:spcBef>
        <a:spcAft>
          <a:spcPts val="0"/>
        </a:spcAft>
        <a:buClr>
          <a:schemeClr val="accent1"/>
        </a:buClr>
        <a:buSzPct val="80000"/>
        <a:buFont typeface="Arial" pitchFamily="34" charset="0"/>
        <a:buChar char="•"/>
        <a:defRPr sz="2000" b="0" kern="1200" cap="none" baseline="0">
          <a:solidFill>
            <a:schemeClr val="tx2"/>
          </a:solidFill>
          <a:latin typeface="+mn-lt"/>
          <a:ea typeface="+mn-ea"/>
          <a:cs typeface="+mn-cs"/>
        </a:defRPr>
      </a:lvl1pPr>
      <a:lvl2pPr marL="365751" indent="-182876" algn="l" defTabSz="365751" rtl="0" eaLnBrk="1" latinLnBrk="0" hangingPunct="1">
        <a:lnSpc>
          <a:spcPct val="85000"/>
        </a:lnSpc>
        <a:spcBef>
          <a:spcPts val="800"/>
        </a:spcBef>
        <a:spcAft>
          <a:spcPts val="0"/>
        </a:spcAft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tabLst/>
        <a:defRPr sz="18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548627" indent="-182876" algn="l" defTabSz="365751" rtl="0" eaLnBrk="1" latinLnBrk="0" hangingPunct="1">
        <a:lnSpc>
          <a:spcPct val="85000"/>
        </a:lnSpc>
        <a:spcBef>
          <a:spcPts val="800"/>
        </a:spcBef>
        <a:spcAft>
          <a:spcPts val="0"/>
        </a:spcAft>
        <a:buClr>
          <a:schemeClr val="tx1">
            <a:lumMod val="65000"/>
            <a:lumOff val="35000"/>
          </a:schemeClr>
        </a:buClr>
        <a:buSzPct val="100000"/>
        <a:buFont typeface="Calibri" panose="020F0502020204030204" pitchFamily="34" charset="0"/>
        <a:buChar char="-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731502" indent="-182876" algn="l" defTabSz="365751" rtl="0" eaLnBrk="1" latinLnBrk="0" hangingPunct="1">
        <a:lnSpc>
          <a:spcPct val="120000"/>
        </a:lnSpc>
        <a:spcBef>
          <a:spcPts val="0"/>
        </a:spcBef>
        <a:buClr>
          <a:schemeClr val="tx1">
            <a:lumMod val="65000"/>
            <a:lumOff val="35000"/>
          </a:schemeClr>
        </a:buClr>
        <a:buSzPct val="100000"/>
        <a:buFont typeface="Calibri" panose="020F0502020204030204" pitchFamily="34" charset="0"/>
        <a:buChar char="-"/>
        <a:defRPr sz="12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914378" indent="-182876" algn="l" defTabSz="365751" rtl="0" eaLnBrk="1" latinLnBrk="0" hangingPunct="1">
        <a:lnSpc>
          <a:spcPct val="120000"/>
        </a:lnSpc>
        <a:spcBef>
          <a:spcPts val="0"/>
        </a:spcBef>
        <a:buClr>
          <a:schemeClr val="tx1">
            <a:lumMod val="65000"/>
            <a:lumOff val="35000"/>
          </a:schemeClr>
        </a:buClr>
        <a:buSzPct val="100000"/>
        <a:buFont typeface="Calibri" panose="020F0502020204030204" pitchFamily="34" charset="0"/>
        <a:buChar char="-"/>
        <a:defRPr sz="10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097252" indent="-182876" algn="l" defTabSz="3657509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6pPr>
      <a:lvl7pPr marL="1280128" indent="-182876" algn="l" defTabSz="3657509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7pPr>
      <a:lvl8pPr marL="1463003" indent="-182876" algn="l" defTabSz="914378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8pPr>
      <a:lvl9pPr marL="1645879" indent="-182876" algn="l" defTabSz="365751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80000"/>
        <a:buFont typeface="Arial" pitchFamily="34" charset="0"/>
        <a:buChar char="•"/>
        <a:defRPr sz="1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9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svg"/><Relationship Id="rId11" Type="http://schemas.openxmlformats.org/officeDocument/2006/relationships/image" Target="../media/image53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svg"/><Relationship Id="rId11" Type="http://schemas.openxmlformats.org/officeDocument/2006/relationships/image" Target="../media/image53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54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sv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svg"/><Relationship Id="rId9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slideLayout" Target="../slideLayouts/slideLayout48.xml"/><Relationship Id="rId21" Type="http://schemas.openxmlformats.org/officeDocument/2006/relationships/image" Target="../media/image45.pn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tags" Target="../tags/tag51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hyperlink" Target="https://en.wikipedia.org/wiki/Flag_of_Greece" TargetMode="Externa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4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hyperlink" Target="https://creativecommons.org/licenses/by-sa/3.0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9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3.0/" TargetMode="External"/><Relationship Id="rId2" Type="http://schemas.openxmlformats.org/officeDocument/2006/relationships/hyperlink" Target="http://pngimg.com/download/38182" TargetMode="Externa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emf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4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310" y="2629007"/>
            <a:ext cx="1191368" cy="120015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457199" y="2602383"/>
            <a:ext cx="7318917" cy="756777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685800"/>
            <a:r>
              <a:rPr lang="de-DE" sz="2100" b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</a:rPr>
              <a:t>Advanced Analytics in</a:t>
            </a:r>
            <a:endParaRPr lang="en-US" sz="2100" dirty="0">
              <a:solidFill>
                <a:srgbClr val="000000"/>
              </a:solidFill>
              <a:latin typeface="Arial"/>
              <a:ea typeface="Times New Roman" panose="02020603050405020304" pitchFamily="18" charset="0"/>
            </a:endParaRPr>
          </a:p>
          <a:p>
            <a:pPr algn="l" defTabSz="685800"/>
            <a:r>
              <a:rPr lang="de-DE" sz="2100" b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</a:rPr>
              <a:t>General Insurance – </a:t>
            </a:r>
            <a:r>
              <a:rPr lang="de-DE" sz="2100" b="1" u="sng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</a:rPr>
              <a:t>Use Case </a:t>
            </a:r>
            <a:r>
              <a:rPr lang="de-DE" sz="2100" b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</a:rPr>
              <a:t>- </a:t>
            </a:r>
            <a:r>
              <a:rPr lang="es-UY" altLang="en-US" sz="2100" b="1" kern="0" dirty="0">
                <a:solidFill>
                  <a:srgbClr val="000000"/>
                </a:solidFill>
                <a:latin typeface="Arial"/>
              </a:rPr>
              <a:t>IFRS 17 </a:t>
            </a:r>
            <a:r>
              <a:rPr lang="es-UY" altLang="en-US" sz="2100" b="1" kern="0" dirty="0" err="1">
                <a:solidFill>
                  <a:srgbClr val="000000"/>
                </a:solidFill>
                <a:latin typeface="Arial"/>
              </a:rPr>
              <a:t>Consequences</a:t>
            </a:r>
            <a:r>
              <a:rPr lang="es-UY" altLang="en-US" sz="2100" b="1" kern="0" dirty="0">
                <a:solidFill>
                  <a:srgbClr val="000000"/>
                </a:solidFill>
                <a:latin typeface="Arial"/>
              </a:rPr>
              <a:t> </a:t>
            </a:r>
            <a:endParaRPr lang="es-ES" altLang="en-US" sz="21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457200" y="3343382"/>
            <a:ext cx="48577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defTabSz="685800"/>
            <a:endParaRPr lang="en-US" altLang="en-US" sz="1350" b="1" dirty="0">
              <a:solidFill>
                <a:srgbClr val="000000"/>
              </a:solidFill>
            </a:endParaRPr>
          </a:p>
          <a:p>
            <a:pPr algn="l" defTabSz="685800"/>
            <a:r>
              <a:rPr lang="en-US" altLang="en-US" sz="1350" b="1" dirty="0">
                <a:solidFill>
                  <a:srgbClr val="000000"/>
                </a:solidFill>
              </a:rPr>
              <a:t>Stefan De Lombaert</a:t>
            </a:r>
            <a:br>
              <a:rPr lang="en-US" altLang="en-US" sz="1350" b="1" dirty="0">
                <a:solidFill>
                  <a:srgbClr val="000000"/>
                </a:solidFill>
              </a:rPr>
            </a:br>
            <a:r>
              <a:rPr lang="en-US" altLang="en-US" sz="1350" b="1" dirty="0">
                <a:solidFill>
                  <a:srgbClr val="000000"/>
                </a:solidFill>
              </a:rPr>
              <a:t>SAS – Global Leader Risk &amp; Finance Insurance Solutions</a:t>
            </a:r>
            <a:br>
              <a:rPr lang="en-US" altLang="en-US" sz="1350" b="1" dirty="0">
                <a:solidFill>
                  <a:srgbClr val="000000"/>
                </a:solidFill>
              </a:rPr>
            </a:br>
            <a:endParaRPr lang="es-ES" altLang="en-US" sz="1350" b="1" dirty="0">
              <a:solidFill>
                <a:srgbClr val="000000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457201" y="457200"/>
            <a:ext cx="6155531" cy="120015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685800">
              <a:defRPr/>
            </a:pPr>
            <a:r>
              <a:rPr lang="es-UY" altLang="en-US" sz="2700" b="1" kern="0" dirty="0" err="1">
                <a:solidFill>
                  <a:srgbClr val="FFFFFF"/>
                </a:solidFill>
                <a:latin typeface="Arial"/>
              </a:rPr>
              <a:t>Analytics</a:t>
            </a:r>
            <a:r>
              <a:rPr lang="es-UY" altLang="en-US" sz="2700" b="1" kern="0" dirty="0">
                <a:solidFill>
                  <a:srgbClr val="FFFFFF"/>
                </a:solidFill>
                <a:latin typeface="Arial"/>
              </a:rPr>
              <a:t> in General </a:t>
            </a:r>
            <a:r>
              <a:rPr lang="es-UY" altLang="en-US" sz="2700" b="1" kern="0" dirty="0" err="1">
                <a:solidFill>
                  <a:srgbClr val="FFFFFF"/>
                </a:solidFill>
                <a:latin typeface="Arial"/>
              </a:rPr>
              <a:t>Insurance</a:t>
            </a:r>
            <a:endParaRPr lang="es-UY" altLang="en-US" sz="2700" b="1" kern="0" dirty="0">
              <a:solidFill>
                <a:srgbClr val="FFFFFF"/>
              </a:solidFill>
              <a:latin typeface="Arial"/>
            </a:endParaRPr>
          </a:p>
          <a:p>
            <a:pPr algn="l" defTabSz="685800">
              <a:defRPr/>
            </a:pPr>
            <a:r>
              <a:rPr lang="es-UY" altLang="en-US" sz="2700" b="1" kern="0" dirty="0">
                <a:solidFill>
                  <a:srgbClr val="FFFFFF"/>
                </a:solidFill>
                <a:latin typeface="Arial"/>
              </a:rPr>
              <a:t>  </a:t>
            </a:r>
          </a:p>
          <a:p>
            <a:pPr algn="l" defTabSz="685800">
              <a:defRPr/>
            </a:pPr>
            <a:r>
              <a:rPr lang="es-UY" altLang="en-US" sz="2700" b="1" kern="0" dirty="0">
                <a:solidFill>
                  <a:srgbClr val="FFFFFF"/>
                </a:solidFill>
                <a:latin typeface="Arial"/>
              </a:rPr>
              <a:t>29 Oct 2021</a:t>
            </a:r>
            <a:endParaRPr lang="es-ES" altLang="en-US" sz="2700" b="1" kern="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99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7381" y="830694"/>
            <a:ext cx="4221956" cy="275060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>
              <a:buNone/>
            </a:pPr>
            <a:endParaRPr lang="en-US" altLang="en-US" sz="15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3EE005-E2BD-46C6-AC5F-263529A8BAEF}"/>
              </a:ext>
            </a:extLst>
          </p:cNvPr>
          <p:cNvSpPr/>
          <p:nvPr/>
        </p:nvSpPr>
        <p:spPr>
          <a:xfrm>
            <a:off x="1538058" y="798142"/>
            <a:ext cx="5097781" cy="28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1275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</a:t>
            </a:r>
            <a:r>
              <a:rPr lang="en-US" sz="1275" b="1" i="1" u="sng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timestep</a:t>
            </a:r>
            <a:r>
              <a:rPr lang="en-US" sz="1275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does your company consider for budgeting/planning?</a:t>
            </a:r>
            <a:endParaRPr lang="en-US" sz="1275" b="1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Nunito Sans"/>
            </a:endParaRPr>
          </a:p>
        </p:txBody>
      </p:sp>
      <p:sp>
        <p:nvSpPr>
          <p:cNvPr id="13" name="Google Shape;214;p25">
            <a:extLst>
              <a:ext uri="{FF2B5EF4-FFF2-40B4-BE49-F238E27FC236}">
                <a16:creationId xmlns:a16="http://schemas.microsoft.com/office/drawing/2014/main" id="{0608F77B-785D-4520-AEDD-6A2D6DB49F9C}"/>
              </a:ext>
            </a:extLst>
          </p:cNvPr>
          <p:cNvSpPr txBox="1">
            <a:spLocks/>
          </p:cNvSpPr>
          <p:nvPr/>
        </p:nvSpPr>
        <p:spPr>
          <a:xfrm>
            <a:off x="1474468" y="865728"/>
            <a:ext cx="5383532" cy="1386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51427" rIns="51427" bIns="5142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 defTabSz="685800">
              <a:spcBef>
                <a:spcPts val="450"/>
              </a:spcBef>
              <a:buSzPct val="90000"/>
              <a:buNone/>
              <a:defRPr/>
            </a:pPr>
            <a:endParaRPr lang="en-US" sz="1275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Monthly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Quarterly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Semi-annual 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Annual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Other (e.g. first Monthly for Y1, then Quarterly for Y2-3, then Yearly)</a:t>
            </a:r>
            <a:endParaRPr lang="en-IN" sz="1500" b="1" kern="0" dirty="0">
              <a:solidFill>
                <a:srgbClr val="00B0F0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6A00D1-4D0B-44B5-AE20-0DBD04B74A31}"/>
              </a:ext>
            </a:extLst>
          </p:cNvPr>
          <p:cNvSpPr txBox="1"/>
          <p:nvPr/>
        </p:nvSpPr>
        <p:spPr>
          <a:xfrm>
            <a:off x="1474468" y="114300"/>
            <a:ext cx="37352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N" altLang="en-US" sz="3000" b="1" kern="0" dirty="0">
                <a:solidFill>
                  <a:srgbClr val="000000"/>
                </a:solidFill>
                <a:latin typeface="Arial"/>
              </a:rPr>
              <a:t>Poll Question 5</a:t>
            </a:r>
            <a:endParaRPr lang="en-US" altLang="en-US" sz="30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602F97-F508-4399-845D-468CEF0DC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41E85D-8F37-43B5-A4D4-1ACAC5F7F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00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C7BCD3-8EF9-42DB-89DA-7C04351913E1}"/>
              </a:ext>
            </a:extLst>
          </p:cNvPr>
          <p:cNvCxnSpPr>
            <a:cxnSpLocks/>
          </p:cNvCxnSpPr>
          <p:nvPr/>
        </p:nvCxnSpPr>
        <p:spPr>
          <a:xfrm>
            <a:off x="4229225" y="1346074"/>
            <a:ext cx="0" cy="6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565E6-0243-4798-A9E8-110BA915FA6C}"/>
              </a:ext>
            </a:extLst>
          </p:cNvPr>
          <p:cNvCxnSpPr>
            <a:cxnSpLocks/>
          </p:cNvCxnSpPr>
          <p:nvPr/>
        </p:nvCxnSpPr>
        <p:spPr>
          <a:xfrm>
            <a:off x="5271495" y="1355631"/>
            <a:ext cx="0" cy="6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ECE2EB3B-5E62-4D96-9200-0C27ADAFDA03}"/>
              </a:ext>
            </a:extLst>
          </p:cNvPr>
          <p:cNvSpPr/>
          <p:nvPr/>
        </p:nvSpPr>
        <p:spPr>
          <a:xfrm>
            <a:off x="4067802" y="795212"/>
            <a:ext cx="66283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history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1A49D35-9D3A-470B-ADBE-2396E8079B1B}"/>
              </a:ext>
            </a:extLst>
          </p:cNvPr>
          <p:cNvSpPr/>
          <p:nvPr/>
        </p:nvSpPr>
        <p:spPr>
          <a:xfrm>
            <a:off x="5022182" y="790997"/>
            <a:ext cx="185128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projected periods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3CDEBFF-A913-4AB6-8B46-9DF759A1CBD2}"/>
              </a:ext>
            </a:extLst>
          </p:cNvPr>
          <p:cNvGrpSpPr/>
          <p:nvPr/>
        </p:nvGrpSpPr>
        <p:grpSpPr>
          <a:xfrm>
            <a:off x="4225351" y="1167065"/>
            <a:ext cx="509075" cy="517357"/>
            <a:chOff x="275149" y="1136124"/>
            <a:chExt cx="1444752" cy="1444752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D46B1BE-A520-4915-BE5C-EA31DC3AB76A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E45EF9E-EB12-41AF-B0EB-699157ECCE8A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211A676-7C91-4566-A7BA-8042C8DA2F96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D0FFC0A4-0971-4F45-8452-32DF2650E254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A27A63B8-6134-447C-AAEA-46FEB6B3265C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Circle: Hollow 97">
                  <a:extLst>
                    <a:ext uri="{FF2B5EF4-FFF2-40B4-BE49-F238E27FC236}">
                      <a16:creationId xmlns:a16="http://schemas.microsoft.com/office/drawing/2014/main" id="{3FF1D7EB-48C2-4B0D-ABCA-75DF0C051CD7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13B9395-D7C5-48FC-A4F3-4A1990608992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648C1783-F801-45AF-80F0-CFD885DFFE66}"/>
              </a:ext>
            </a:extLst>
          </p:cNvPr>
          <p:cNvSpPr txBox="1"/>
          <p:nvPr/>
        </p:nvSpPr>
        <p:spPr>
          <a:xfrm>
            <a:off x="4236032" y="1222180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0</a:t>
            </a:r>
            <a:endParaRPr lang="en-US" sz="800" b="1" baseline="-250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FAC7B1D-F631-43D6-83A6-F2B1040BA5EB}"/>
              </a:ext>
            </a:extLst>
          </p:cNvPr>
          <p:cNvGrpSpPr/>
          <p:nvPr/>
        </p:nvGrpSpPr>
        <p:grpSpPr>
          <a:xfrm>
            <a:off x="5137484" y="1163054"/>
            <a:ext cx="914400" cy="517357"/>
            <a:chOff x="275149" y="1136124"/>
            <a:chExt cx="1444752" cy="1444752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B87928A-CD70-4356-A096-DA0DDB032B03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7A94857-69C0-401B-BD80-5EF203B51E08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09FD4AF-C454-47D5-A72A-203D4E89ECDC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F1480D86-A7E1-4CDF-96CF-E74FF0E147D6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FEAFB799-D549-4989-9B54-0EC3DAEED6A3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Circle: Hollow 115">
                  <a:extLst>
                    <a:ext uri="{FF2B5EF4-FFF2-40B4-BE49-F238E27FC236}">
                      <a16:creationId xmlns:a16="http://schemas.microsoft.com/office/drawing/2014/main" id="{2DDC3449-7866-4F50-8B5B-4152486D2A21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3C3D7FD2-C511-40D7-9C82-46B74FD22B3C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CB013838-A027-4A7E-B776-9BD10D09C849}"/>
              </a:ext>
            </a:extLst>
          </p:cNvPr>
          <p:cNvSpPr txBox="1"/>
          <p:nvPr/>
        </p:nvSpPr>
        <p:spPr>
          <a:xfrm>
            <a:off x="5336761" y="1225978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1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EDAE816-BDC9-464E-9097-FBAD0D4E05D0}"/>
              </a:ext>
            </a:extLst>
          </p:cNvPr>
          <p:cNvGrpSpPr/>
          <p:nvPr/>
        </p:nvGrpSpPr>
        <p:grpSpPr>
          <a:xfrm>
            <a:off x="6118059" y="1159043"/>
            <a:ext cx="938462" cy="517357"/>
            <a:chOff x="275149" y="1136124"/>
            <a:chExt cx="1444752" cy="1444752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023A72A5-5D62-4C0D-AD2A-C976036AF51B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CAB47AF7-31D1-4D41-9DE3-001E697DE6B9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18991085-44B5-4943-B7B7-3CF6D5F397B7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FD389947-6519-4530-9BD7-CD8A087701EF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D9C12611-6F48-402B-A574-C47153083293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Circle: Hollow 124">
                  <a:extLst>
                    <a:ext uri="{FF2B5EF4-FFF2-40B4-BE49-F238E27FC236}">
                      <a16:creationId xmlns:a16="http://schemas.microsoft.com/office/drawing/2014/main" id="{52223E5A-CCD8-4C91-8BF9-3877F8BC112F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17C81C3B-F5E2-46CC-9D16-288F56DA67F4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053370EB-EA62-46D0-831A-38D6F29A53FD}"/>
              </a:ext>
            </a:extLst>
          </p:cNvPr>
          <p:cNvSpPr txBox="1"/>
          <p:nvPr/>
        </p:nvSpPr>
        <p:spPr>
          <a:xfrm>
            <a:off x="6349662" y="1220379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2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B913B83-F56B-42A3-87CB-5A710E7E5EF9}"/>
              </a:ext>
            </a:extLst>
          </p:cNvPr>
          <p:cNvGrpSpPr/>
          <p:nvPr/>
        </p:nvGrpSpPr>
        <p:grpSpPr>
          <a:xfrm>
            <a:off x="7170821" y="1155032"/>
            <a:ext cx="866273" cy="517357"/>
            <a:chOff x="275149" y="1136124"/>
            <a:chExt cx="1444752" cy="1444752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6F0CC059-D55D-421C-A08A-28AB59DF233B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B6B816C1-0C2F-47EC-B30E-D1D9F8307468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6CE3221-7236-4448-BC9B-F2753C84D225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D4B20633-7CB2-44B5-8F02-30AC67078A4C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C86CBB4B-27D3-4E25-847D-415CFA51B9CF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Circle: Hollow 133">
                  <a:extLst>
                    <a:ext uri="{FF2B5EF4-FFF2-40B4-BE49-F238E27FC236}">
                      <a16:creationId xmlns:a16="http://schemas.microsoft.com/office/drawing/2014/main" id="{CFCCF880-CC76-4EE1-8A38-6AEBCEB98F22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74B24F9C-BAC8-40BD-B788-D036730D943E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BE5D1722-472B-4943-9C42-4C85BFAF4833}"/>
              </a:ext>
            </a:extLst>
          </p:cNvPr>
          <p:cNvSpPr txBox="1"/>
          <p:nvPr/>
        </p:nvSpPr>
        <p:spPr>
          <a:xfrm>
            <a:off x="7386119" y="1224685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3</a:t>
            </a:r>
            <a:endParaRPr lang="en-US" sz="800" b="1" baseline="-250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211DAAD-82DE-42D6-A583-7EFE0FA1D742}"/>
              </a:ext>
            </a:extLst>
          </p:cNvPr>
          <p:cNvCxnSpPr>
            <a:cxnSpLocks/>
          </p:cNvCxnSpPr>
          <p:nvPr/>
        </p:nvCxnSpPr>
        <p:spPr>
          <a:xfrm>
            <a:off x="295490" y="1419799"/>
            <a:ext cx="7904025" cy="0"/>
          </a:xfrm>
          <a:prstGeom prst="straightConnector1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793B0D8-F37A-49A8-A412-76CDFE8F2E74}"/>
              </a:ext>
            </a:extLst>
          </p:cNvPr>
          <p:cNvSpPr/>
          <p:nvPr/>
        </p:nvSpPr>
        <p:spPr>
          <a:xfrm>
            <a:off x="258679" y="1425736"/>
            <a:ext cx="8783053" cy="463216"/>
          </a:xfrm>
          <a:prstGeom prst="rect">
            <a:avLst/>
          </a:prstGeom>
          <a:solidFill>
            <a:srgbClr val="012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D38FF6-2F9B-470A-A2E2-77BBFE4763FB}"/>
              </a:ext>
            </a:extLst>
          </p:cNvPr>
          <p:cNvSpPr txBox="1"/>
          <p:nvPr/>
        </p:nvSpPr>
        <p:spPr>
          <a:xfrm>
            <a:off x="475238" y="1520335"/>
            <a:ext cx="2158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Detailed calculations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C951BD-AA91-4AFA-B605-D16DC70DC6DB}"/>
              </a:ext>
            </a:extLst>
          </p:cNvPr>
          <p:cNvSpPr txBox="1"/>
          <p:nvPr/>
        </p:nvSpPr>
        <p:spPr>
          <a:xfrm>
            <a:off x="475238" y="1751167"/>
            <a:ext cx="33688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For each future reporting period the system obtains the same input data as for the last reporting period (t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).</a:t>
            </a:r>
          </a:p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The system performs the calculations for each of the future periods using the same approach as for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6FDA8C-566D-486C-B8AC-621170C9DC53}"/>
              </a:ext>
            </a:extLst>
          </p:cNvPr>
          <p:cNvSpPr txBox="1"/>
          <p:nvPr/>
        </p:nvSpPr>
        <p:spPr>
          <a:xfrm>
            <a:off x="475238" y="2647139"/>
            <a:ext cx="2158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Projection of inputs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2E3C1B-E853-4896-97E0-4F30BA6DA732}"/>
              </a:ext>
            </a:extLst>
          </p:cNvPr>
          <p:cNvSpPr txBox="1"/>
          <p:nvPr/>
        </p:nvSpPr>
        <p:spPr>
          <a:xfrm>
            <a:off x="251031" y="2575591"/>
            <a:ext cx="4207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50FC8C-2B6D-4220-8359-92DEF69778DB}"/>
              </a:ext>
            </a:extLst>
          </p:cNvPr>
          <p:cNvSpPr txBox="1"/>
          <p:nvPr/>
        </p:nvSpPr>
        <p:spPr>
          <a:xfrm>
            <a:off x="475238" y="2877971"/>
            <a:ext cx="336884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Based on inputs (exp cashflows, actual cashflows) at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, the system generates (using a predefined logic) the inputs for the next reporting periods.</a:t>
            </a:r>
          </a:p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The system performs the calculations for each of the future periods using the same approach as for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363427-3374-44CA-A05F-829193B51652}"/>
              </a:ext>
            </a:extLst>
          </p:cNvPr>
          <p:cNvSpPr txBox="1"/>
          <p:nvPr/>
        </p:nvSpPr>
        <p:spPr>
          <a:xfrm>
            <a:off x="475238" y="3848490"/>
            <a:ext cx="2158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Projection of 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F9EFF2-490B-4811-8DF4-60F533FAFF22}"/>
              </a:ext>
            </a:extLst>
          </p:cNvPr>
          <p:cNvSpPr txBox="1"/>
          <p:nvPr/>
        </p:nvSpPr>
        <p:spPr>
          <a:xfrm>
            <a:off x="251031" y="3776942"/>
            <a:ext cx="4207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783F11-574B-41C9-8883-731E41F40D84}"/>
              </a:ext>
            </a:extLst>
          </p:cNvPr>
          <p:cNvSpPr txBox="1"/>
          <p:nvPr/>
        </p:nvSpPr>
        <p:spPr>
          <a:xfrm>
            <a:off x="475238" y="4079322"/>
            <a:ext cx="336884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Based on BS and SCI at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, the system generates (using a predefined logic) the values of accounts of BS and SCI for each future period.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57C0D8E-7D20-486B-AC67-4C16A8663F4E}"/>
              </a:ext>
            </a:extLst>
          </p:cNvPr>
          <p:cNvCxnSpPr>
            <a:cxnSpLocks/>
          </p:cNvCxnSpPr>
          <p:nvPr/>
        </p:nvCxnSpPr>
        <p:spPr>
          <a:xfrm>
            <a:off x="4337384" y="183481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5B933D5-DDE7-4C20-8EDD-A9272F81DD43}"/>
              </a:ext>
            </a:extLst>
          </p:cNvPr>
          <p:cNvCxnSpPr>
            <a:cxnSpLocks/>
          </p:cNvCxnSpPr>
          <p:nvPr/>
        </p:nvCxnSpPr>
        <p:spPr>
          <a:xfrm>
            <a:off x="4333935" y="2944923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BEE858-8800-4A28-A3FD-85C7C4EAE538}"/>
              </a:ext>
            </a:extLst>
          </p:cNvPr>
          <p:cNvSpPr txBox="1"/>
          <p:nvPr/>
        </p:nvSpPr>
        <p:spPr>
          <a:xfrm>
            <a:off x="4490200" y="2765270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BA54188-6AF6-47B2-B83C-3B157C1F89AD}"/>
              </a:ext>
            </a:extLst>
          </p:cNvPr>
          <p:cNvCxnSpPr>
            <a:cxnSpLocks/>
          </p:cNvCxnSpPr>
          <p:nvPr/>
        </p:nvCxnSpPr>
        <p:spPr>
          <a:xfrm>
            <a:off x="6389813" y="2942202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FDC9880-9611-4963-9F7F-83CF2068FCC9}"/>
              </a:ext>
            </a:extLst>
          </p:cNvPr>
          <p:cNvSpPr txBox="1"/>
          <p:nvPr/>
        </p:nvSpPr>
        <p:spPr>
          <a:xfrm>
            <a:off x="6640815" y="2762549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E2F1E30-2386-4BE7-8D4B-77764BEA95FE}"/>
              </a:ext>
            </a:extLst>
          </p:cNvPr>
          <p:cNvCxnSpPr>
            <a:cxnSpLocks/>
            <a:endCxn id="162" idx="1"/>
          </p:cNvCxnSpPr>
          <p:nvPr/>
        </p:nvCxnSpPr>
        <p:spPr>
          <a:xfrm>
            <a:off x="5408999" y="2938993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1A9A310-ED3B-443B-9F3D-CDC1563F3D18}"/>
              </a:ext>
            </a:extLst>
          </p:cNvPr>
          <p:cNvSpPr txBox="1"/>
          <p:nvPr/>
        </p:nvSpPr>
        <p:spPr>
          <a:xfrm>
            <a:off x="5565264" y="2759340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76CC05-D6F6-4D77-85CA-1EA1FABE0F50}"/>
              </a:ext>
            </a:extLst>
          </p:cNvPr>
          <p:cNvSpPr txBox="1"/>
          <p:nvPr/>
        </p:nvSpPr>
        <p:spPr>
          <a:xfrm>
            <a:off x="251031" y="1448787"/>
            <a:ext cx="4207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1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A36AA98-A6E3-4FD8-887E-FCC9680C6BA7}"/>
              </a:ext>
            </a:extLst>
          </p:cNvPr>
          <p:cNvCxnSpPr>
            <a:cxnSpLocks/>
          </p:cNvCxnSpPr>
          <p:nvPr/>
        </p:nvCxnSpPr>
        <p:spPr>
          <a:xfrm>
            <a:off x="5022182" y="855083"/>
            <a:ext cx="0" cy="40434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Graphic 136" descr="Database">
            <a:extLst>
              <a:ext uri="{FF2B5EF4-FFF2-40B4-BE49-F238E27FC236}">
                <a16:creationId xmlns:a16="http://schemas.microsoft.com/office/drawing/2014/main" id="{4A58E5EE-856B-4401-9C94-1D1C9EB2E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2848" y="1618249"/>
            <a:ext cx="282741" cy="204536"/>
          </a:xfrm>
          <a:prstGeom prst="rect">
            <a:avLst/>
          </a:prstGeom>
        </p:spPr>
      </p:pic>
      <p:pic>
        <p:nvPicPr>
          <p:cNvPr id="80" name="Graphic 79" descr="Bar chart">
            <a:extLst>
              <a:ext uri="{FF2B5EF4-FFF2-40B4-BE49-F238E27FC236}">
                <a16:creationId xmlns:a16="http://schemas.microsoft.com/office/drawing/2014/main" id="{1A44C5FF-D2AD-4122-B8A1-550A1477A8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80285" y="2072440"/>
            <a:ext cx="234616" cy="234616"/>
          </a:xfrm>
          <a:prstGeom prst="rect">
            <a:avLst/>
          </a:prstGeom>
        </p:spPr>
      </p:pic>
      <p:pic>
        <p:nvPicPr>
          <p:cNvPr id="139" name="Graphic 138" descr="Gears">
            <a:extLst>
              <a:ext uri="{FF2B5EF4-FFF2-40B4-BE49-F238E27FC236}">
                <a16:creationId xmlns:a16="http://schemas.microsoft.com/office/drawing/2014/main" id="{4AA7F6C3-5FB8-497A-A7B3-D74C6A43E5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7463" y="1831808"/>
            <a:ext cx="258679" cy="258679"/>
          </a:xfrm>
          <a:prstGeom prst="rect">
            <a:avLst/>
          </a:prstGeom>
        </p:spPr>
      </p:pic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481544BD-46A7-4F30-92EE-02A654A9C3D0}"/>
              </a:ext>
            </a:extLst>
          </p:cNvPr>
          <p:cNvCxnSpPr>
            <a:cxnSpLocks/>
          </p:cNvCxnSpPr>
          <p:nvPr/>
        </p:nvCxnSpPr>
        <p:spPr>
          <a:xfrm>
            <a:off x="5434263" y="183080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2" name="Graphic 141" descr="Database">
            <a:extLst>
              <a:ext uri="{FF2B5EF4-FFF2-40B4-BE49-F238E27FC236}">
                <a16:creationId xmlns:a16="http://schemas.microsoft.com/office/drawing/2014/main" id="{0A983812-C5BE-4D5F-BB5E-9ECE2C8CC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9727" y="1614238"/>
            <a:ext cx="282741" cy="204536"/>
          </a:xfrm>
          <a:prstGeom prst="rect">
            <a:avLst/>
          </a:prstGeom>
        </p:spPr>
      </p:pic>
      <p:pic>
        <p:nvPicPr>
          <p:cNvPr id="143" name="Graphic 142" descr="Bar chart">
            <a:extLst>
              <a:ext uri="{FF2B5EF4-FFF2-40B4-BE49-F238E27FC236}">
                <a16:creationId xmlns:a16="http://schemas.microsoft.com/office/drawing/2014/main" id="{23C065C1-BE22-4666-AC02-5F90DCD4D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7164" y="2068429"/>
            <a:ext cx="234616" cy="234616"/>
          </a:xfrm>
          <a:prstGeom prst="rect">
            <a:avLst/>
          </a:prstGeom>
        </p:spPr>
      </p:pic>
      <p:pic>
        <p:nvPicPr>
          <p:cNvPr id="144" name="Graphic 143" descr="Gears">
            <a:extLst>
              <a:ext uri="{FF2B5EF4-FFF2-40B4-BE49-F238E27FC236}">
                <a16:creationId xmlns:a16="http://schemas.microsoft.com/office/drawing/2014/main" id="{49179596-AB5D-42E6-B118-4258C949E8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4342" y="1827797"/>
            <a:ext cx="258679" cy="258679"/>
          </a:xfrm>
          <a:prstGeom prst="rect">
            <a:avLst/>
          </a:prstGeom>
        </p:spPr>
      </p:pic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59D54A23-8B20-4CF6-AE19-E5EB6E864496}"/>
              </a:ext>
            </a:extLst>
          </p:cNvPr>
          <p:cNvCxnSpPr>
            <a:cxnSpLocks/>
          </p:cNvCxnSpPr>
          <p:nvPr/>
        </p:nvCxnSpPr>
        <p:spPr>
          <a:xfrm>
            <a:off x="6416838" y="1826794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Graphic 145" descr="Database">
            <a:extLst>
              <a:ext uri="{FF2B5EF4-FFF2-40B4-BE49-F238E27FC236}">
                <a16:creationId xmlns:a16="http://schemas.microsoft.com/office/drawing/2014/main" id="{ED2ED438-6BCC-47DC-9183-050418F6A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2302" y="1610227"/>
            <a:ext cx="282741" cy="204536"/>
          </a:xfrm>
          <a:prstGeom prst="rect">
            <a:avLst/>
          </a:prstGeom>
        </p:spPr>
      </p:pic>
      <p:pic>
        <p:nvPicPr>
          <p:cNvPr id="147" name="Graphic 146" descr="Bar chart">
            <a:extLst>
              <a:ext uri="{FF2B5EF4-FFF2-40B4-BE49-F238E27FC236}">
                <a16:creationId xmlns:a16="http://schemas.microsoft.com/office/drawing/2014/main" id="{324BF770-6C40-40E7-965F-147038EC9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9739" y="2064418"/>
            <a:ext cx="234616" cy="234616"/>
          </a:xfrm>
          <a:prstGeom prst="rect">
            <a:avLst/>
          </a:prstGeom>
        </p:spPr>
      </p:pic>
      <p:pic>
        <p:nvPicPr>
          <p:cNvPr id="148" name="Graphic 147" descr="Gears">
            <a:extLst>
              <a:ext uri="{FF2B5EF4-FFF2-40B4-BE49-F238E27FC236}">
                <a16:creationId xmlns:a16="http://schemas.microsoft.com/office/drawing/2014/main" id="{CC4BD5C6-99B1-4695-8E48-49C57E317F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6917" y="1823786"/>
            <a:ext cx="258679" cy="258679"/>
          </a:xfrm>
          <a:prstGeom prst="rect">
            <a:avLst/>
          </a:prstGeom>
        </p:spPr>
      </p:pic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A767DDE1-E4E4-429E-A2A0-1DD6F6E7D832}"/>
              </a:ext>
            </a:extLst>
          </p:cNvPr>
          <p:cNvCxnSpPr>
            <a:cxnSpLocks/>
          </p:cNvCxnSpPr>
          <p:nvPr/>
        </p:nvCxnSpPr>
        <p:spPr>
          <a:xfrm>
            <a:off x="7513717" y="1822783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" name="Graphic 149" descr="Database">
            <a:extLst>
              <a:ext uri="{FF2B5EF4-FFF2-40B4-BE49-F238E27FC236}">
                <a16:creationId xmlns:a16="http://schemas.microsoft.com/office/drawing/2014/main" id="{8B28E32B-77D2-4151-96D5-EE4307029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181" y="1606216"/>
            <a:ext cx="282741" cy="204536"/>
          </a:xfrm>
          <a:prstGeom prst="rect">
            <a:avLst/>
          </a:prstGeom>
        </p:spPr>
      </p:pic>
      <p:pic>
        <p:nvPicPr>
          <p:cNvPr id="151" name="Graphic 150" descr="Bar chart">
            <a:extLst>
              <a:ext uri="{FF2B5EF4-FFF2-40B4-BE49-F238E27FC236}">
                <a16:creationId xmlns:a16="http://schemas.microsoft.com/office/drawing/2014/main" id="{BE5D11AC-496E-479E-BD62-4E519C6FD9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6618" y="2060407"/>
            <a:ext cx="234616" cy="234616"/>
          </a:xfrm>
          <a:prstGeom prst="rect">
            <a:avLst/>
          </a:prstGeom>
        </p:spPr>
      </p:pic>
      <p:pic>
        <p:nvPicPr>
          <p:cNvPr id="152" name="Graphic 151" descr="Gears">
            <a:extLst>
              <a:ext uri="{FF2B5EF4-FFF2-40B4-BE49-F238E27FC236}">
                <a16:creationId xmlns:a16="http://schemas.microsoft.com/office/drawing/2014/main" id="{E3C51060-920F-4D05-A3E9-5D46ED1276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43796" y="1819775"/>
            <a:ext cx="258679" cy="258679"/>
          </a:xfrm>
          <a:prstGeom prst="rect">
            <a:avLst/>
          </a:prstGeom>
        </p:spPr>
      </p:pic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931736D5-EBCB-4BC1-A889-DA3B6BC04092}"/>
              </a:ext>
            </a:extLst>
          </p:cNvPr>
          <p:cNvCxnSpPr>
            <a:cxnSpLocks/>
          </p:cNvCxnSpPr>
          <p:nvPr/>
        </p:nvCxnSpPr>
        <p:spPr>
          <a:xfrm>
            <a:off x="4333374" y="3070058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Graphic 153" descr="Database">
            <a:extLst>
              <a:ext uri="{FF2B5EF4-FFF2-40B4-BE49-F238E27FC236}">
                <a16:creationId xmlns:a16="http://schemas.microsoft.com/office/drawing/2014/main" id="{41FCBE98-AABF-4370-94DB-3B2828348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8838" y="2853491"/>
            <a:ext cx="282741" cy="204536"/>
          </a:xfrm>
          <a:prstGeom prst="rect">
            <a:avLst/>
          </a:prstGeom>
        </p:spPr>
      </p:pic>
      <p:pic>
        <p:nvPicPr>
          <p:cNvPr id="155" name="Graphic 154" descr="Bar chart">
            <a:extLst>
              <a:ext uri="{FF2B5EF4-FFF2-40B4-BE49-F238E27FC236}">
                <a16:creationId xmlns:a16="http://schemas.microsoft.com/office/drawing/2014/main" id="{160B39BE-B6CD-4288-9E25-6131FF16B9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6275" y="3307682"/>
            <a:ext cx="234616" cy="234616"/>
          </a:xfrm>
          <a:prstGeom prst="rect">
            <a:avLst/>
          </a:prstGeom>
        </p:spPr>
      </p:pic>
      <p:pic>
        <p:nvPicPr>
          <p:cNvPr id="156" name="Graphic 155" descr="Gears">
            <a:extLst>
              <a:ext uri="{FF2B5EF4-FFF2-40B4-BE49-F238E27FC236}">
                <a16:creationId xmlns:a16="http://schemas.microsoft.com/office/drawing/2014/main" id="{F7F54910-DCAD-47E1-B014-9742981C8A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3453" y="3067050"/>
            <a:ext cx="258679" cy="258679"/>
          </a:xfrm>
          <a:prstGeom prst="rect">
            <a:avLst/>
          </a:prstGeom>
        </p:spPr>
      </p:pic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267B5C26-2AAB-4BCA-A059-3A94712F5792}"/>
              </a:ext>
            </a:extLst>
          </p:cNvPr>
          <p:cNvCxnSpPr>
            <a:cxnSpLocks/>
          </p:cNvCxnSpPr>
          <p:nvPr/>
        </p:nvCxnSpPr>
        <p:spPr>
          <a:xfrm>
            <a:off x="5430253" y="3066047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8" name="Graphic 157" descr="Database">
            <a:extLst>
              <a:ext uri="{FF2B5EF4-FFF2-40B4-BE49-F238E27FC236}">
                <a16:creationId xmlns:a16="http://schemas.microsoft.com/office/drawing/2014/main" id="{EB2A4578-47BD-44AB-9E76-DAFBC471D7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25717" y="2849480"/>
            <a:ext cx="282741" cy="204536"/>
          </a:xfrm>
          <a:prstGeom prst="rect">
            <a:avLst/>
          </a:prstGeom>
        </p:spPr>
      </p:pic>
      <p:pic>
        <p:nvPicPr>
          <p:cNvPr id="159" name="Graphic 158" descr="Bar chart">
            <a:extLst>
              <a:ext uri="{FF2B5EF4-FFF2-40B4-BE49-F238E27FC236}">
                <a16:creationId xmlns:a16="http://schemas.microsoft.com/office/drawing/2014/main" id="{3A2AC6B4-9467-4F02-BAEF-63284495D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3154" y="3303671"/>
            <a:ext cx="234616" cy="234616"/>
          </a:xfrm>
          <a:prstGeom prst="rect">
            <a:avLst/>
          </a:prstGeom>
        </p:spPr>
      </p:pic>
      <p:pic>
        <p:nvPicPr>
          <p:cNvPr id="160" name="Graphic 159" descr="Gears">
            <a:extLst>
              <a:ext uri="{FF2B5EF4-FFF2-40B4-BE49-F238E27FC236}">
                <a16:creationId xmlns:a16="http://schemas.microsoft.com/office/drawing/2014/main" id="{F262D891-03D5-4E12-8260-17A6CC43EE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0332" y="3063039"/>
            <a:ext cx="258679" cy="258679"/>
          </a:xfrm>
          <a:prstGeom prst="rect">
            <a:avLst/>
          </a:prstGeom>
        </p:spPr>
      </p:pic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708AC0CF-8D36-43AE-BC58-A52C8C4CFF94}"/>
              </a:ext>
            </a:extLst>
          </p:cNvPr>
          <p:cNvCxnSpPr>
            <a:cxnSpLocks/>
          </p:cNvCxnSpPr>
          <p:nvPr/>
        </p:nvCxnSpPr>
        <p:spPr>
          <a:xfrm>
            <a:off x="6412828" y="306203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2" name="Graphic 161" descr="Database">
            <a:extLst>
              <a:ext uri="{FF2B5EF4-FFF2-40B4-BE49-F238E27FC236}">
                <a16:creationId xmlns:a16="http://schemas.microsoft.com/office/drawing/2014/main" id="{A7A893F9-656F-422C-B819-9A5E870AAB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08292" y="2845469"/>
            <a:ext cx="282741" cy="204536"/>
          </a:xfrm>
          <a:prstGeom prst="rect">
            <a:avLst/>
          </a:prstGeom>
        </p:spPr>
      </p:pic>
      <p:pic>
        <p:nvPicPr>
          <p:cNvPr id="163" name="Graphic 162" descr="Bar chart">
            <a:extLst>
              <a:ext uri="{FF2B5EF4-FFF2-40B4-BE49-F238E27FC236}">
                <a16:creationId xmlns:a16="http://schemas.microsoft.com/office/drawing/2014/main" id="{73747AAC-772F-4622-90D2-6A01DE454C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5729" y="3299660"/>
            <a:ext cx="234616" cy="234616"/>
          </a:xfrm>
          <a:prstGeom prst="rect">
            <a:avLst/>
          </a:prstGeom>
        </p:spPr>
      </p:pic>
      <p:pic>
        <p:nvPicPr>
          <p:cNvPr id="164" name="Graphic 163" descr="Gears">
            <a:extLst>
              <a:ext uri="{FF2B5EF4-FFF2-40B4-BE49-F238E27FC236}">
                <a16:creationId xmlns:a16="http://schemas.microsoft.com/office/drawing/2014/main" id="{1BE6CA17-AE29-4ED6-9DDC-08667CD1DB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2907" y="3059028"/>
            <a:ext cx="258679" cy="258679"/>
          </a:xfrm>
          <a:prstGeom prst="rect">
            <a:avLst/>
          </a:prstGeom>
        </p:spPr>
      </p:pic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51D2F3A4-A44B-4A3F-9EE1-C84C3976287C}"/>
              </a:ext>
            </a:extLst>
          </p:cNvPr>
          <p:cNvCxnSpPr>
            <a:cxnSpLocks/>
          </p:cNvCxnSpPr>
          <p:nvPr/>
        </p:nvCxnSpPr>
        <p:spPr>
          <a:xfrm>
            <a:off x="7509707" y="305802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Graphic 165" descr="Database">
            <a:extLst>
              <a:ext uri="{FF2B5EF4-FFF2-40B4-BE49-F238E27FC236}">
                <a16:creationId xmlns:a16="http://schemas.microsoft.com/office/drawing/2014/main" id="{A3C7B382-C355-45F4-8301-FDA30770C6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05171" y="2841458"/>
            <a:ext cx="282741" cy="204536"/>
          </a:xfrm>
          <a:prstGeom prst="rect">
            <a:avLst/>
          </a:prstGeom>
        </p:spPr>
      </p:pic>
      <p:pic>
        <p:nvPicPr>
          <p:cNvPr id="167" name="Graphic 166" descr="Bar chart">
            <a:extLst>
              <a:ext uri="{FF2B5EF4-FFF2-40B4-BE49-F238E27FC236}">
                <a16:creationId xmlns:a16="http://schemas.microsoft.com/office/drawing/2014/main" id="{8123FCB1-315B-4430-B1B8-41ED5070A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2608" y="3295649"/>
            <a:ext cx="234616" cy="234616"/>
          </a:xfrm>
          <a:prstGeom prst="rect">
            <a:avLst/>
          </a:prstGeom>
        </p:spPr>
      </p:pic>
      <p:pic>
        <p:nvPicPr>
          <p:cNvPr id="168" name="Graphic 167" descr="Gears">
            <a:extLst>
              <a:ext uri="{FF2B5EF4-FFF2-40B4-BE49-F238E27FC236}">
                <a16:creationId xmlns:a16="http://schemas.microsoft.com/office/drawing/2014/main" id="{C87D6922-541C-4E4E-AEA8-7FF3E1EEA3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9786" y="3055017"/>
            <a:ext cx="258679" cy="258679"/>
          </a:xfrm>
          <a:prstGeom prst="rect">
            <a:avLst/>
          </a:prstGeom>
        </p:spPr>
      </p:pic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8723F2D9-F836-4A5D-B331-ED6FAC641759}"/>
              </a:ext>
            </a:extLst>
          </p:cNvPr>
          <p:cNvCxnSpPr>
            <a:cxnSpLocks/>
          </p:cNvCxnSpPr>
          <p:nvPr/>
        </p:nvCxnSpPr>
        <p:spPr>
          <a:xfrm>
            <a:off x="4885869" y="4633680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596F3D3F-6E75-4EEA-8CEF-6B0B4E13060D}"/>
              </a:ext>
            </a:extLst>
          </p:cNvPr>
          <p:cNvSpPr txBox="1"/>
          <p:nvPr/>
        </p:nvSpPr>
        <p:spPr>
          <a:xfrm>
            <a:off x="5042134" y="4454027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F200DC5A-6604-47E2-9875-160ED60FDDF2}"/>
              </a:ext>
            </a:extLst>
          </p:cNvPr>
          <p:cNvCxnSpPr>
            <a:cxnSpLocks/>
          </p:cNvCxnSpPr>
          <p:nvPr/>
        </p:nvCxnSpPr>
        <p:spPr>
          <a:xfrm>
            <a:off x="6941747" y="4630959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CE125ADB-96D8-42A4-A377-E51D9EB4C7D3}"/>
              </a:ext>
            </a:extLst>
          </p:cNvPr>
          <p:cNvSpPr txBox="1"/>
          <p:nvPr/>
        </p:nvSpPr>
        <p:spPr>
          <a:xfrm>
            <a:off x="7192749" y="4451306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9B262C0C-9417-4678-A0C1-D8B459527F8A}"/>
              </a:ext>
            </a:extLst>
          </p:cNvPr>
          <p:cNvCxnSpPr>
            <a:cxnSpLocks/>
          </p:cNvCxnSpPr>
          <p:nvPr/>
        </p:nvCxnSpPr>
        <p:spPr>
          <a:xfrm>
            <a:off x="5960933" y="4627750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74">
            <a:extLst>
              <a:ext uri="{FF2B5EF4-FFF2-40B4-BE49-F238E27FC236}">
                <a16:creationId xmlns:a16="http://schemas.microsoft.com/office/drawing/2014/main" id="{FECA5345-B324-4C9A-BABA-4722F1F07648}"/>
              </a:ext>
            </a:extLst>
          </p:cNvPr>
          <p:cNvSpPr txBox="1"/>
          <p:nvPr/>
        </p:nvSpPr>
        <p:spPr>
          <a:xfrm>
            <a:off x="6117198" y="4448097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FD56818-B73C-4C36-BB3D-F21048E9568B}"/>
              </a:ext>
            </a:extLst>
          </p:cNvPr>
          <p:cNvCxnSpPr>
            <a:cxnSpLocks/>
          </p:cNvCxnSpPr>
          <p:nvPr/>
        </p:nvCxnSpPr>
        <p:spPr>
          <a:xfrm>
            <a:off x="4321016" y="426042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7" name="Graphic 176" descr="Database">
            <a:extLst>
              <a:ext uri="{FF2B5EF4-FFF2-40B4-BE49-F238E27FC236}">
                <a16:creationId xmlns:a16="http://schemas.microsoft.com/office/drawing/2014/main" id="{32AEF3C6-93DF-4DC6-BB5E-70524FEFC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6480" y="4043859"/>
            <a:ext cx="282741" cy="204536"/>
          </a:xfrm>
          <a:prstGeom prst="rect">
            <a:avLst/>
          </a:prstGeom>
        </p:spPr>
      </p:pic>
      <p:pic>
        <p:nvPicPr>
          <p:cNvPr id="178" name="Graphic 177" descr="Bar chart">
            <a:extLst>
              <a:ext uri="{FF2B5EF4-FFF2-40B4-BE49-F238E27FC236}">
                <a16:creationId xmlns:a16="http://schemas.microsoft.com/office/drawing/2014/main" id="{9BA1AE0F-CFE0-4C79-B23F-CC09F6AF7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3917" y="4498050"/>
            <a:ext cx="234616" cy="234616"/>
          </a:xfrm>
          <a:prstGeom prst="rect">
            <a:avLst/>
          </a:prstGeom>
        </p:spPr>
      </p:pic>
      <p:pic>
        <p:nvPicPr>
          <p:cNvPr id="179" name="Graphic 178" descr="Gears">
            <a:extLst>
              <a:ext uri="{FF2B5EF4-FFF2-40B4-BE49-F238E27FC236}">
                <a16:creationId xmlns:a16="http://schemas.microsoft.com/office/drawing/2014/main" id="{5C416FDF-AE91-4D8F-A7F9-B87890552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1095" y="4257418"/>
            <a:ext cx="258679" cy="258679"/>
          </a:xfrm>
          <a:prstGeom prst="rect">
            <a:avLst/>
          </a:prstGeom>
        </p:spPr>
      </p:pic>
      <p:pic>
        <p:nvPicPr>
          <p:cNvPr id="182" name="Graphic 181" descr="Bar chart">
            <a:extLst>
              <a:ext uri="{FF2B5EF4-FFF2-40B4-BE49-F238E27FC236}">
                <a16:creationId xmlns:a16="http://schemas.microsoft.com/office/drawing/2014/main" id="{C84AEF79-3587-4956-A7F7-1CE9C91646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0796" y="4494039"/>
            <a:ext cx="234616" cy="234616"/>
          </a:xfrm>
          <a:prstGeom prst="rect">
            <a:avLst/>
          </a:prstGeom>
        </p:spPr>
      </p:pic>
      <p:pic>
        <p:nvPicPr>
          <p:cNvPr id="186" name="Graphic 185" descr="Bar chart">
            <a:extLst>
              <a:ext uri="{FF2B5EF4-FFF2-40B4-BE49-F238E27FC236}">
                <a16:creationId xmlns:a16="http://schemas.microsoft.com/office/drawing/2014/main" id="{98E8B286-E7BB-4106-BD3A-2AD70E49A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3371" y="4490028"/>
            <a:ext cx="234616" cy="234616"/>
          </a:xfrm>
          <a:prstGeom prst="rect">
            <a:avLst/>
          </a:prstGeom>
        </p:spPr>
      </p:pic>
      <p:pic>
        <p:nvPicPr>
          <p:cNvPr id="190" name="Graphic 189" descr="Bar chart">
            <a:extLst>
              <a:ext uri="{FF2B5EF4-FFF2-40B4-BE49-F238E27FC236}">
                <a16:creationId xmlns:a16="http://schemas.microsoft.com/office/drawing/2014/main" id="{4478A0A0-6449-4531-9E1F-718C45918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0250" y="4486017"/>
            <a:ext cx="234616" cy="234616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EE76CC24-124D-44A6-BC8B-A264288DBD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E969C570-7884-44B1-9D4F-B0176FA8A0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138" name="Title 1">
            <a:extLst>
              <a:ext uri="{FF2B5EF4-FFF2-40B4-BE49-F238E27FC236}">
                <a16:creationId xmlns:a16="http://schemas.microsoft.com/office/drawing/2014/main" id="{865B4EE8-109A-4079-A117-2556CEA80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534"/>
            <a:ext cx="4223304" cy="558786"/>
          </a:xfrm>
        </p:spPr>
        <p:txBody>
          <a:bodyPr>
            <a:noAutofit/>
          </a:bodyPr>
          <a:lstStyle/>
          <a:p>
            <a:pPr marL="1319213" indent="-1319213" algn="l">
              <a:tabLst>
                <a:tab pos="1319213" algn="l"/>
              </a:tabLst>
            </a:pPr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Possible approaches</a:t>
            </a:r>
          </a:p>
        </p:txBody>
      </p:sp>
    </p:spTree>
    <p:extLst>
      <p:ext uri="{BB962C8B-B14F-4D97-AF65-F5344CB8AC3E}">
        <p14:creationId xmlns:p14="http://schemas.microsoft.com/office/powerpoint/2010/main" val="19732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Box 170">
            <a:extLst>
              <a:ext uri="{FF2B5EF4-FFF2-40B4-BE49-F238E27FC236}">
                <a16:creationId xmlns:a16="http://schemas.microsoft.com/office/drawing/2014/main" id="{596F3D3F-6E75-4EEA-8CEF-6B0B4E13060D}"/>
              </a:ext>
            </a:extLst>
          </p:cNvPr>
          <p:cNvSpPr txBox="1"/>
          <p:nvPr/>
        </p:nvSpPr>
        <p:spPr>
          <a:xfrm>
            <a:off x="5042134" y="4454027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pic>
        <p:nvPicPr>
          <p:cNvPr id="154" name="Graphic 153" descr="Database">
            <a:extLst>
              <a:ext uri="{FF2B5EF4-FFF2-40B4-BE49-F238E27FC236}">
                <a16:creationId xmlns:a16="http://schemas.microsoft.com/office/drawing/2014/main" id="{41FCBE98-AABF-4370-94DB-3B2828348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8838" y="2853491"/>
            <a:ext cx="282741" cy="2045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D104CF-8C00-4E3D-9EAE-5EDFA71F3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534"/>
            <a:ext cx="4223304" cy="558786"/>
          </a:xfrm>
        </p:spPr>
        <p:txBody>
          <a:bodyPr>
            <a:noAutofit/>
          </a:bodyPr>
          <a:lstStyle/>
          <a:p>
            <a:pPr marL="1319213" indent="-1319213" algn="l">
              <a:tabLst>
                <a:tab pos="1319213" algn="l"/>
              </a:tabLst>
            </a:pPr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Possible approaches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C7BCD3-8EF9-42DB-89DA-7C04351913E1}"/>
              </a:ext>
            </a:extLst>
          </p:cNvPr>
          <p:cNvCxnSpPr>
            <a:cxnSpLocks/>
          </p:cNvCxnSpPr>
          <p:nvPr/>
        </p:nvCxnSpPr>
        <p:spPr>
          <a:xfrm>
            <a:off x="4229225" y="1346074"/>
            <a:ext cx="0" cy="6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565E6-0243-4798-A9E8-110BA915FA6C}"/>
              </a:ext>
            </a:extLst>
          </p:cNvPr>
          <p:cNvCxnSpPr>
            <a:cxnSpLocks/>
          </p:cNvCxnSpPr>
          <p:nvPr/>
        </p:nvCxnSpPr>
        <p:spPr>
          <a:xfrm>
            <a:off x="5271495" y="1355631"/>
            <a:ext cx="0" cy="6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ECE2EB3B-5E62-4D96-9200-0C27ADAFDA03}"/>
              </a:ext>
            </a:extLst>
          </p:cNvPr>
          <p:cNvSpPr/>
          <p:nvPr/>
        </p:nvSpPr>
        <p:spPr>
          <a:xfrm>
            <a:off x="4067802" y="795212"/>
            <a:ext cx="66283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history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1A49D35-9D3A-470B-ADBE-2396E8079B1B}"/>
              </a:ext>
            </a:extLst>
          </p:cNvPr>
          <p:cNvSpPr/>
          <p:nvPr/>
        </p:nvSpPr>
        <p:spPr>
          <a:xfrm>
            <a:off x="5022182" y="790997"/>
            <a:ext cx="185128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projected periods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3CDEBFF-A913-4AB6-8B46-9DF759A1CBD2}"/>
              </a:ext>
            </a:extLst>
          </p:cNvPr>
          <p:cNvGrpSpPr/>
          <p:nvPr/>
        </p:nvGrpSpPr>
        <p:grpSpPr>
          <a:xfrm>
            <a:off x="4225351" y="1167065"/>
            <a:ext cx="509075" cy="517357"/>
            <a:chOff x="275149" y="1136124"/>
            <a:chExt cx="1444752" cy="1444752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D46B1BE-A520-4915-BE5C-EA31DC3AB76A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E45EF9E-EB12-41AF-B0EB-699157ECCE8A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211A676-7C91-4566-A7BA-8042C8DA2F96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D0FFC0A4-0971-4F45-8452-32DF2650E254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A27A63B8-6134-447C-AAEA-46FEB6B3265C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Circle: Hollow 97">
                  <a:extLst>
                    <a:ext uri="{FF2B5EF4-FFF2-40B4-BE49-F238E27FC236}">
                      <a16:creationId xmlns:a16="http://schemas.microsoft.com/office/drawing/2014/main" id="{3FF1D7EB-48C2-4B0D-ABCA-75DF0C051CD7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C13B9395-D7C5-48FC-A4F3-4A1990608992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FAC7B1D-F631-43D6-83A6-F2B1040BA5EB}"/>
              </a:ext>
            </a:extLst>
          </p:cNvPr>
          <p:cNvGrpSpPr/>
          <p:nvPr/>
        </p:nvGrpSpPr>
        <p:grpSpPr>
          <a:xfrm>
            <a:off x="5137484" y="1163054"/>
            <a:ext cx="914400" cy="517357"/>
            <a:chOff x="275149" y="1136124"/>
            <a:chExt cx="1444752" cy="1444752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B87928A-CD70-4356-A096-DA0DDB032B03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17A94857-69C0-401B-BD80-5EF203B51E08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09FD4AF-C454-47D5-A72A-203D4E89ECDC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F1480D86-A7E1-4CDF-96CF-E74FF0E147D6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FEAFB799-D549-4989-9B54-0EC3DAEED6A3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Circle: Hollow 115">
                  <a:extLst>
                    <a:ext uri="{FF2B5EF4-FFF2-40B4-BE49-F238E27FC236}">
                      <a16:creationId xmlns:a16="http://schemas.microsoft.com/office/drawing/2014/main" id="{2DDC3449-7866-4F50-8B5B-4152486D2A21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3C3D7FD2-C511-40D7-9C82-46B74FD22B3C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EDAE816-BDC9-464E-9097-FBAD0D4E05D0}"/>
              </a:ext>
            </a:extLst>
          </p:cNvPr>
          <p:cNvGrpSpPr/>
          <p:nvPr/>
        </p:nvGrpSpPr>
        <p:grpSpPr>
          <a:xfrm>
            <a:off x="6118059" y="1159043"/>
            <a:ext cx="938462" cy="517357"/>
            <a:chOff x="275149" y="1136124"/>
            <a:chExt cx="1444752" cy="1444752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023A72A5-5D62-4C0D-AD2A-C976036AF51B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CAB47AF7-31D1-4D41-9DE3-001E697DE6B9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18991085-44B5-4943-B7B7-3CF6D5F397B7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FD389947-6519-4530-9BD7-CD8A087701EF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D9C12611-6F48-402B-A574-C47153083293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Circle: Hollow 124">
                  <a:extLst>
                    <a:ext uri="{FF2B5EF4-FFF2-40B4-BE49-F238E27FC236}">
                      <a16:creationId xmlns:a16="http://schemas.microsoft.com/office/drawing/2014/main" id="{52223E5A-CCD8-4C91-8BF9-3877F8BC112F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17C81C3B-F5E2-46CC-9D16-288F56DA67F4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B913B83-F56B-42A3-87CB-5A710E7E5EF9}"/>
              </a:ext>
            </a:extLst>
          </p:cNvPr>
          <p:cNvGrpSpPr/>
          <p:nvPr/>
        </p:nvGrpSpPr>
        <p:grpSpPr>
          <a:xfrm>
            <a:off x="7170821" y="1155032"/>
            <a:ext cx="866273" cy="517357"/>
            <a:chOff x="275149" y="1136124"/>
            <a:chExt cx="1444752" cy="1444752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6F0CC059-D55D-421C-A08A-28AB59DF233B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 w="1270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B6B816C1-0C2F-47EC-B30E-D1D9F8307468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6CE3221-7236-4448-BC9B-F2753C84D225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D4B20633-7CB2-44B5-8F02-30AC67078A4C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C86CBB4B-27D3-4E25-847D-415CFA51B9CF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Circle: Hollow 133">
                  <a:extLst>
                    <a:ext uri="{FF2B5EF4-FFF2-40B4-BE49-F238E27FC236}">
                      <a16:creationId xmlns:a16="http://schemas.microsoft.com/office/drawing/2014/main" id="{CFCCF880-CC76-4EE1-8A38-6AEBCEB98F22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74B24F9C-BAC8-40BD-B788-D036730D943E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ysClr val="windowText" lastClr="000000">
                    <a:alpha val="10000"/>
                  </a:sysClr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50" b="0" i="0" u="none" strike="noStrike" kern="0" cap="none" spc="0" normalizeH="0" baseline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211DAAD-82DE-42D6-A583-7EFE0FA1D742}"/>
              </a:ext>
            </a:extLst>
          </p:cNvPr>
          <p:cNvCxnSpPr>
            <a:cxnSpLocks/>
          </p:cNvCxnSpPr>
          <p:nvPr/>
        </p:nvCxnSpPr>
        <p:spPr>
          <a:xfrm>
            <a:off x="295490" y="1419799"/>
            <a:ext cx="7904025" cy="0"/>
          </a:xfrm>
          <a:prstGeom prst="straightConnector1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793B0D8-F37A-49A8-A412-76CDFE8F2E74}"/>
              </a:ext>
            </a:extLst>
          </p:cNvPr>
          <p:cNvSpPr/>
          <p:nvPr/>
        </p:nvSpPr>
        <p:spPr>
          <a:xfrm>
            <a:off x="258679" y="1425736"/>
            <a:ext cx="8783053" cy="463216"/>
          </a:xfrm>
          <a:prstGeom prst="rect">
            <a:avLst/>
          </a:prstGeom>
          <a:solidFill>
            <a:srgbClr val="012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D38FF6-2F9B-470A-A2E2-77BBFE4763FB}"/>
              </a:ext>
            </a:extLst>
          </p:cNvPr>
          <p:cNvSpPr txBox="1"/>
          <p:nvPr/>
        </p:nvSpPr>
        <p:spPr>
          <a:xfrm>
            <a:off x="475238" y="1520335"/>
            <a:ext cx="2158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Detailed calculations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C951BD-AA91-4AFA-B605-D16DC70DC6DB}"/>
              </a:ext>
            </a:extLst>
          </p:cNvPr>
          <p:cNvSpPr txBox="1"/>
          <p:nvPr/>
        </p:nvSpPr>
        <p:spPr>
          <a:xfrm>
            <a:off x="475238" y="1751167"/>
            <a:ext cx="33688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For each future reporting period the system obtains the same input data as for the last reporting period (t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).</a:t>
            </a:r>
          </a:p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The system performs the calculations for each of the future periods using the same approach as for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6FDA8C-566D-486C-B8AC-621170C9DC53}"/>
              </a:ext>
            </a:extLst>
          </p:cNvPr>
          <p:cNvSpPr txBox="1"/>
          <p:nvPr/>
        </p:nvSpPr>
        <p:spPr>
          <a:xfrm>
            <a:off x="475238" y="2647139"/>
            <a:ext cx="2158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Projection of inputs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2E3C1B-E853-4896-97E0-4F30BA6DA732}"/>
              </a:ext>
            </a:extLst>
          </p:cNvPr>
          <p:cNvSpPr txBox="1"/>
          <p:nvPr/>
        </p:nvSpPr>
        <p:spPr>
          <a:xfrm>
            <a:off x="251031" y="2575591"/>
            <a:ext cx="4207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50FC8C-2B6D-4220-8359-92DEF69778DB}"/>
              </a:ext>
            </a:extLst>
          </p:cNvPr>
          <p:cNvSpPr txBox="1"/>
          <p:nvPr/>
        </p:nvSpPr>
        <p:spPr>
          <a:xfrm>
            <a:off x="475238" y="2877971"/>
            <a:ext cx="336884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Based on inputs (exp cashflows, actual cashflows) at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, the system generates (using a predefined logic) the inputs for the next reporting periods.</a:t>
            </a:r>
          </a:p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The system performs the calculations for each of the future periods using the same approach as for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363427-3374-44CA-A05F-829193B51652}"/>
              </a:ext>
            </a:extLst>
          </p:cNvPr>
          <p:cNvSpPr txBox="1"/>
          <p:nvPr/>
        </p:nvSpPr>
        <p:spPr>
          <a:xfrm>
            <a:off x="475238" y="3848490"/>
            <a:ext cx="2158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Projection of 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F9EFF2-490B-4811-8DF4-60F533FAFF22}"/>
              </a:ext>
            </a:extLst>
          </p:cNvPr>
          <p:cNvSpPr txBox="1"/>
          <p:nvPr/>
        </p:nvSpPr>
        <p:spPr>
          <a:xfrm>
            <a:off x="251031" y="3776942"/>
            <a:ext cx="4207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783F11-574B-41C9-8883-731E41F40D84}"/>
              </a:ext>
            </a:extLst>
          </p:cNvPr>
          <p:cNvSpPr txBox="1"/>
          <p:nvPr/>
        </p:nvSpPr>
        <p:spPr>
          <a:xfrm>
            <a:off x="475238" y="4079322"/>
            <a:ext cx="336884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Based on BS and SCI at t</a:t>
            </a:r>
            <a:r>
              <a:rPr lang="en-US" sz="1050" baseline="-25000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US" sz="1050" dirty="0">
                <a:solidFill>
                  <a:schemeClr val="bg1">
                    <a:lumMod val="85000"/>
                  </a:schemeClr>
                </a:solidFill>
              </a:rPr>
              <a:t>, the system generates (using a predefined logic) the values of accounts of BS and SCI for each future period.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57C0D8E-7D20-486B-AC67-4C16A8663F4E}"/>
              </a:ext>
            </a:extLst>
          </p:cNvPr>
          <p:cNvCxnSpPr>
            <a:cxnSpLocks/>
          </p:cNvCxnSpPr>
          <p:nvPr/>
        </p:nvCxnSpPr>
        <p:spPr>
          <a:xfrm>
            <a:off x="4337384" y="183481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5B933D5-DDE7-4C20-8EDD-A9272F81DD43}"/>
              </a:ext>
            </a:extLst>
          </p:cNvPr>
          <p:cNvCxnSpPr>
            <a:cxnSpLocks/>
            <a:stCxn id="154" idx="3"/>
          </p:cNvCxnSpPr>
          <p:nvPr/>
        </p:nvCxnSpPr>
        <p:spPr>
          <a:xfrm flipV="1">
            <a:off x="4411579" y="2945401"/>
            <a:ext cx="849581" cy="1035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BEE858-8800-4A28-A3FD-85C7C4EAE538}"/>
              </a:ext>
            </a:extLst>
          </p:cNvPr>
          <p:cNvSpPr txBox="1"/>
          <p:nvPr/>
        </p:nvSpPr>
        <p:spPr>
          <a:xfrm>
            <a:off x="4490200" y="2765270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BA54188-6AF6-47B2-B83C-3B157C1F89AD}"/>
              </a:ext>
            </a:extLst>
          </p:cNvPr>
          <p:cNvCxnSpPr>
            <a:cxnSpLocks/>
          </p:cNvCxnSpPr>
          <p:nvPr/>
        </p:nvCxnSpPr>
        <p:spPr>
          <a:xfrm>
            <a:off x="6389813" y="2942202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FDC9880-9611-4963-9F7F-83CF2068FCC9}"/>
              </a:ext>
            </a:extLst>
          </p:cNvPr>
          <p:cNvSpPr txBox="1"/>
          <p:nvPr/>
        </p:nvSpPr>
        <p:spPr>
          <a:xfrm>
            <a:off x="6640815" y="2762549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E2F1E30-2386-4BE7-8D4B-77764BEA95FE}"/>
              </a:ext>
            </a:extLst>
          </p:cNvPr>
          <p:cNvCxnSpPr>
            <a:cxnSpLocks/>
            <a:endCxn id="162" idx="1"/>
          </p:cNvCxnSpPr>
          <p:nvPr/>
        </p:nvCxnSpPr>
        <p:spPr>
          <a:xfrm>
            <a:off x="5408999" y="2938993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71A9A310-ED3B-443B-9F3D-CDC1563F3D18}"/>
              </a:ext>
            </a:extLst>
          </p:cNvPr>
          <p:cNvSpPr txBox="1"/>
          <p:nvPr/>
        </p:nvSpPr>
        <p:spPr>
          <a:xfrm>
            <a:off x="5565264" y="2759340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76CC05-D6F6-4D77-85CA-1EA1FABE0F50}"/>
              </a:ext>
            </a:extLst>
          </p:cNvPr>
          <p:cNvSpPr txBox="1"/>
          <p:nvPr/>
        </p:nvSpPr>
        <p:spPr>
          <a:xfrm>
            <a:off x="251031" y="1448787"/>
            <a:ext cx="42072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Berlin Sans FB Demi" panose="020E0802020502020306" pitchFamily="34" charset="0"/>
              </a:rPr>
              <a:t>1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A36AA98-A6E3-4FD8-887E-FCC9680C6BA7}"/>
              </a:ext>
            </a:extLst>
          </p:cNvPr>
          <p:cNvCxnSpPr>
            <a:cxnSpLocks/>
          </p:cNvCxnSpPr>
          <p:nvPr/>
        </p:nvCxnSpPr>
        <p:spPr>
          <a:xfrm>
            <a:off x="5022182" y="855083"/>
            <a:ext cx="0" cy="40434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Graphic 136" descr="Database">
            <a:extLst>
              <a:ext uri="{FF2B5EF4-FFF2-40B4-BE49-F238E27FC236}">
                <a16:creationId xmlns:a16="http://schemas.microsoft.com/office/drawing/2014/main" id="{4A58E5EE-856B-4401-9C94-1D1C9EB2E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2848" y="1618249"/>
            <a:ext cx="282741" cy="204536"/>
          </a:xfrm>
          <a:prstGeom prst="rect">
            <a:avLst/>
          </a:prstGeom>
        </p:spPr>
      </p:pic>
      <p:pic>
        <p:nvPicPr>
          <p:cNvPr id="80" name="Graphic 79" descr="Bar chart">
            <a:extLst>
              <a:ext uri="{FF2B5EF4-FFF2-40B4-BE49-F238E27FC236}">
                <a16:creationId xmlns:a16="http://schemas.microsoft.com/office/drawing/2014/main" id="{1A44C5FF-D2AD-4122-B8A1-550A1477A8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80285" y="2072440"/>
            <a:ext cx="234616" cy="234616"/>
          </a:xfrm>
          <a:prstGeom prst="rect">
            <a:avLst/>
          </a:prstGeom>
        </p:spPr>
      </p:pic>
      <p:pic>
        <p:nvPicPr>
          <p:cNvPr id="139" name="Graphic 138" descr="Gears">
            <a:extLst>
              <a:ext uri="{FF2B5EF4-FFF2-40B4-BE49-F238E27FC236}">
                <a16:creationId xmlns:a16="http://schemas.microsoft.com/office/drawing/2014/main" id="{4AA7F6C3-5FB8-497A-A7B3-D74C6A43E5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7463" y="1831808"/>
            <a:ext cx="258679" cy="258679"/>
          </a:xfrm>
          <a:prstGeom prst="rect">
            <a:avLst/>
          </a:prstGeom>
        </p:spPr>
      </p:pic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481544BD-46A7-4F30-92EE-02A654A9C3D0}"/>
              </a:ext>
            </a:extLst>
          </p:cNvPr>
          <p:cNvCxnSpPr>
            <a:cxnSpLocks/>
          </p:cNvCxnSpPr>
          <p:nvPr/>
        </p:nvCxnSpPr>
        <p:spPr>
          <a:xfrm>
            <a:off x="5434263" y="183080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2" name="Graphic 141" descr="Database">
            <a:extLst>
              <a:ext uri="{FF2B5EF4-FFF2-40B4-BE49-F238E27FC236}">
                <a16:creationId xmlns:a16="http://schemas.microsoft.com/office/drawing/2014/main" id="{0A983812-C5BE-4D5F-BB5E-9ECE2C8CC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9727" y="1614238"/>
            <a:ext cx="282741" cy="204536"/>
          </a:xfrm>
          <a:prstGeom prst="rect">
            <a:avLst/>
          </a:prstGeom>
        </p:spPr>
      </p:pic>
      <p:pic>
        <p:nvPicPr>
          <p:cNvPr id="143" name="Graphic 142" descr="Bar chart">
            <a:extLst>
              <a:ext uri="{FF2B5EF4-FFF2-40B4-BE49-F238E27FC236}">
                <a16:creationId xmlns:a16="http://schemas.microsoft.com/office/drawing/2014/main" id="{23C065C1-BE22-4666-AC02-5F90DCD4D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7164" y="2068429"/>
            <a:ext cx="234616" cy="234616"/>
          </a:xfrm>
          <a:prstGeom prst="rect">
            <a:avLst/>
          </a:prstGeom>
        </p:spPr>
      </p:pic>
      <p:pic>
        <p:nvPicPr>
          <p:cNvPr id="144" name="Graphic 143" descr="Gears">
            <a:extLst>
              <a:ext uri="{FF2B5EF4-FFF2-40B4-BE49-F238E27FC236}">
                <a16:creationId xmlns:a16="http://schemas.microsoft.com/office/drawing/2014/main" id="{49179596-AB5D-42E6-B118-4258C949E8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4342" y="1827797"/>
            <a:ext cx="258679" cy="258679"/>
          </a:xfrm>
          <a:prstGeom prst="rect">
            <a:avLst/>
          </a:prstGeom>
        </p:spPr>
      </p:pic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59D54A23-8B20-4CF6-AE19-E5EB6E864496}"/>
              </a:ext>
            </a:extLst>
          </p:cNvPr>
          <p:cNvCxnSpPr>
            <a:cxnSpLocks/>
          </p:cNvCxnSpPr>
          <p:nvPr/>
        </p:nvCxnSpPr>
        <p:spPr>
          <a:xfrm>
            <a:off x="6416838" y="1826794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Graphic 145" descr="Database">
            <a:extLst>
              <a:ext uri="{FF2B5EF4-FFF2-40B4-BE49-F238E27FC236}">
                <a16:creationId xmlns:a16="http://schemas.microsoft.com/office/drawing/2014/main" id="{ED2ED438-6BCC-47DC-9183-050418F6A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2302" y="1610227"/>
            <a:ext cx="282741" cy="204536"/>
          </a:xfrm>
          <a:prstGeom prst="rect">
            <a:avLst/>
          </a:prstGeom>
        </p:spPr>
      </p:pic>
      <p:pic>
        <p:nvPicPr>
          <p:cNvPr id="147" name="Graphic 146" descr="Bar chart">
            <a:extLst>
              <a:ext uri="{FF2B5EF4-FFF2-40B4-BE49-F238E27FC236}">
                <a16:creationId xmlns:a16="http://schemas.microsoft.com/office/drawing/2014/main" id="{324BF770-6C40-40E7-965F-147038EC9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9739" y="2064418"/>
            <a:ext cx="234616" cy="234616"/>
          </a:xfrm>
          <a:prstGeom prst="rect">
            <a:avLst/>
          </a:prstGeom>
        </p:spPr>
      </p:pic>
      <p:pic>
        <p:nvPicPr>
          <p:cNvPr id="148" name="Graphic 147" descr="Gears">
            <a:extLst>
              <a:ext uri="{FF2B5EF4-FFF2-40B4-BE49-F238E27FC236}">
                <a16:creationId xmlns:a16="http://schemas.microsoft.com/office/drawing/2014/main" id="{CC4BD5C6-99B1-4695-8E48-49C57E317F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6917" y="1823786"/>
            <a:ext cx="258679" cy="258679"/>
          </a:xfrm>
          <a:prstGeom prst="rect">
            <a:avLst/>
          </a:prstGeom>
        </p:spPr>
      </p:pic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A767DDE1-E4E4-429E-A2A0-1DD6F6E7D832}"/>
              </a:ext>
            </a:extLst>
          </p:cNvPr>
          <p:cNvCxnSpPr>
            <a:cxnSpLocks/>
          </p:cNvCxnSpPr>
          <p:nvPr/>
        </p:nvCxnSpPr>
        <p:spPr>
          <a:xfrm>
            <a:off x="7513717" y="1822783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" name="Graphic 149" descr="Database">
            <a:extLst>
              <a:ext uri="{FF2B5EF4-FFF2-40B4-BE49-F238E27FC236}">
                <a16:creationId xmlns:a16="http://schemas.microsoft.com/office/drawing/2014/main" id="{8B28E32B-77D2-4151-96D5-EE4307029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181" y="1606216"/>
            <a:ext cx="282741" cy="204536"/>
          </a:xfrm>
          <a:prstGeom prst="rect">
            <a:avLst/>
          </a:prstGeom>
        </p:spPr>
      </p:pic>
      <p:pic>
        <p:nvPicPr>
          <p:cNvPr id="151" name="Graphic 150" descr="Bar chart">
            <a:extLst>
              <a:ext uri="{FF2B5EF4-FFF2-40B4-BE49-F238E27FC236}">
                <a16:creationId xmlns:a16="http://schemas.microsoft.com/office/drawing/2014/main" id="{BE5D11AC-496E-479E-BD62-4E519C6FD9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6618" y="2060407"/>
            <a:ext cx="234616" cy="234616"/>
          </a:xfrm>
          <a:prstGeom prst="rect">
            <a:avLst/>
          </a:prstGeom>
        </p:spPr>
      </p:pic>
      <p:pic>
        <p:nvPicPr>
          <p:cNvPr id="152" name="Graphic 151" descr="Gears">
            <a:extLst>
              <a:ext uri="{FF2B5EF4-FFF2-40B4-BE49-F238E27FC236}">
                <a16:creationId xmlns:a16="http://schemas.microsoft.com/office/drawing/2014/main" id="{E3C51060-920F-4D05-A3E9-5D46ED1276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43796" y="1819775"/>
            <a:ext cx="258679" cy="258679"/>
          </a:xfrm>
          <a:prstGeom prst="rect">
            <a:avLst/>
          </a:prstGeom>
        </p:spPr>
      </p:pic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931736D5-EBCB-4BC1-A889-DA3B6BC04092}"/>
              </a:ext>
            </a:extLst>
          </p:cNvPr>
          <p:cNvCxnSpPr>
            <a:cxnSpLocks/>
          </p:cNvCxnSpPr>
          <p:nvPr/>
        </p:nvCxnSpPr>
        <p:spPr>
          <a:xfrm>
            <a:off x="4333374" y="3070058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" name="Graphic 154" descr="Bar chart">
            <a:extLst>
              <a:ext uri="{FF2B5EF4-FFF2-40B4-BE49-F238E27FC236}">
                <a16:creationId xmlns:a16="http://schemas.microsoft.com/office/drawing/2014/main" id="{160B39BE-B6CD-4288-9E25-6131FF16B9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6275" y="3307682"/>
            <a:ext cx="234616" cy="234616"/>
          </a:xfrm>
          <a:prstGeom prst="rect">
            <a:avLst/>
          </a:prstGeom>
        </p:spPr>
      </p:pic>
      <p:pic>
        <p:nvPicPr>
          <p:cNvPr id="156" name="Graphic 155" descr="Gears">
            <a:extLst>
              <a:ext uri="{FF2B5EF4-FFF2-40B4-BE49-F238E27FC236}">
                <a16:creationId xmlns:a16="http://schemas.microsoft.com/office/drawing/2014/main" id="{F7F54910-DCAD-47E1-B014-9742981C8A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3453" y="3067050"/>
            <a:ext cx="258679" cy="258679"/>
          </a:xfrm>
          <a:prstGeom prst="rect">
            <a:avLst/>
          </a:prstGeom>
        </p:spPr>
      </p:pic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267B5C26-2AAB-4BCA-A059-3A94712F5792}"/>
              </a:ext>
            </a:extLst>
          </p:cNvPr>
          <p:cNvCxnSpPr>
            <a:cxnSpLocks/>
          </p:cNvCxnSpPr>
          <p:nvPr/>
        </p:nvCxnSpPr>
        <p:spPr>
          <a:xfrm>
            <a:off x="5430253" y="3066047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8" name="Graphic 157" descr="Database">
            <a:extLst>
              <a:ext uri="{FF2B5EF4-FFF2-40B4-BE49-F238E27FC236}">
                <a16:creationId xmlns:a16="http://schemas.microsoft.com/office/drawing/2014/main" id="{EB2A4578-47BD-44AB-9E76-DAFBC471D7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25717" y="2849480"/>
            <a:ext cx="282741" cy="204536"/>
          </a:xfrm>
          <a:prstGeom prst="rect">
            <a:avLst/>
          </a:prstGeom>
        </p:spPr>
      </p:pic>
      <p:pic>
        <p:nvPicPr>
          <p:cNvPr id="159" name="Graphic 158" descr="Bar chart">
            <a:extLst>
              <a:ext uri="{FF2B5EF4-FFF2-40B4-BE49-F238E27FC236}">
                <a16:creationId xmlns:a16="http://schemas.microsoft.com/office/drawing/2014/main" id="{3A2AC6B4-9467-4F02-BAEF-63284495D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3154" y="3303671"/>
            <a:ext cx="234616" cy="234616"/>
          </a:xfrm>
          <a:prstGeom prst="rect">
            <a:avLst/>
          </a:prstGeom>
        </p:spPr>
      </p:pic>
      <p:pic>
        <p:nvPicPr>
          <p:cNvPr id="160" name="Graphic 159" descr="Gears">
            <a:extLst>
              <a:ext uri="{FF2B5EF4-FFF2-40B4-BE49-F238E27FC236}">
                <a16:creationId xmlns:a16="http://schemas.microsoft.com/office/drawing/2014/main" id="{F262D891-03D5-4E12-8260-17A6CC43EE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0332" y="3063039"/>
            <a:ext cx="258679" cy="258679"/>
          </a:xfrm>
          <a:prstGeom prst="rect">
            <a:avLst/>
          </a:prstGeom>
        </p:spPr>
      </p:pic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708AC0CF-8D36-43AE-BC58-A52C8C4CFF94}"/>
              </a:ext>
            </a:extLst>
          </p:cNvPr>
          <p:cNvCxnSpPr>
            <a:cxnSpLocks/>
          </p:cNvCxnSpPr>
          <p:nvPr/>
        </p:nvCxnSpPr>
        <p:spPr>
          <a:xfrm>
            <a:off x="6412828" y="306203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2" name="Graphic 161" descr="Database">
            <a:extLst>
              <a:ext uri="{FF2B5EF4-FFF2-40B4-BE49-F238E27FC236}">
                <a16:creationId xmlns:a16="http://schemas.microsoft.com/office/drawing/2014/main" id="{A7A893F9-656F-422C-B819-9A5E870AAB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08292" y="2845469"/>
            <a:ext cx="282741" cy="204536"/>
          </a:xfrm>
          <a:prstGeom prst="rect">
            <a:avLst/>
          </a:prstGeom>
        </p:spPr>
      </p:pic>
      <p:pic>
        <p:nvPicPr>
          <p:cNvPr id="163" name="Graphic 162" descr="Bar chart">
            <a:extLst>
              <a:ext uri="{FF2B5EF4-FFF2-40B4-BE49-F238E27FC236}">
                <a16:creationId xmlns:a16="http://schemas.microsoft.com/office/drawing/2014/main" id="{73747AAC-772F-4622-90D2-6A01DE454C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5729" y="3299660"/>
            <a:ext cx="234616" cy="234616"/>
          </a:xfrm>
          <a:prstGeom prst="rect">
            <a:avLst/>
          </a:prstGeom>
        </p:spPr>
      </p:pic>
      <p:pic>
        <p:nvPicPr>
          <p:cNvPr id="164" name="Graphic 163" descr="Gears">
            <a:extLst>
              <a:ext uri="{FF2B5EF4-FFF2-40B4-BE49-F238E27FC236}">
                <a16:creationId xmlns:a16="http://schemas.microsoft.com/office/drawing/2014/main" id="{1BE6CA17-AE29-4ED6-9DDC-08667CD1DB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2907" y="3059028"/>
            <a:ext cx="258679" cy="258679"/>
          </a:xfrm>
          <a:prstGeom prst="rect">
            <a:avLst/>
          </a:prstGeom>
        </p:spPr>
      </p:pic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51D2F3A4-A44B-4A3F-9EE1-C84C3976287C}"/>
              </a:ext>
            </a:extLst>
          </p:cNvPr>
          <p:cNvCxnSpPr>
            <a:cxnSpLocks/>
          </p:cNvCxnSpPr>
          <p:nvPr/>
        </p:nvCxnSpPr>
        <p:spPr>
          <a:xfrm>
            <a:off x="7509707" y="305802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Graphic 165" descr="Database">
            <a:extLst>
              <a:ext uri="{FF2B5EF4-FFF2-40B4-BE49-F238E27FC236}">
                <a16:creationId xmlns:a16="http://schemas.microsoft.com/office/drawing/2014/main" id="{A3C7B382-C355-45F4-8301-FDA30770C6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05171" y="2841458"/>
            <a:ext cx="282741" cy="204536"/>
          </a:xfrm>
          <a:prstGeom prst="rect">
            <a:avLst/>
          </a:prstGeom>
        </p:spPr>
      </p:pic>
      <p:pic>
        <p:nvPicPr>
          <p:cNvPr id="167" name="Graphic 166" descr="Bar chart">
            <a:extLst>
              <a:ext uri="{FF2B5EF4-FFF2-40B4-BE49-F238E27FC236}">
                <a16:creationId xmlns:a16="http://schemas.microsoft.com/office/drawing/2014/main" id="{8123FCB1-315B-4430-B1B8-41ED5070A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2608" y="3295649"/>
            <a:ext cx="234616" cy="234616"/>
          </a:xfrm>
          <a:prstGeom prst="rect">
            <a:avLst/>
          </a:prstGeom>
        </p:spPr>
      </p:pic>
      <p:pic>
        <p:nvPicPr>
          <p:cNvPr id="168" name="Graphic 167" descr="Gears">
            <a:extLst>
              <a:ext uri="{FF2B5EF4-FFF2-40B4-BE49-F238E27FC236}">
                <a16:creationId xmlns:a16="http://schemas.microsoft.com/office/drawing/2014/main" id="{C87D6922-541C-4E4E-AEA8-7FF3E1EEA3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9786" y="3055017"/>
            <a:ext cx="258679" cy="258679"/>
          </a:xfrm>
          <a:prstGeom prst="rect">
            <a:avLst/>
          </a:prstGeom>
        </p:spPr>
      </p:pic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8723F2D9-F836-4A5D-B331-ED6FAC641759}"/>
              </a:ext>
            </a:extLst>
          </p:cNvPr>
          <p:cNvCxnSpPr>
            <a:cxnSpLocks/>
            <a:stCxn id="178" idx="3"/>
          </p:cNvCxnSpPr>
          <p:nvPr/>
        </p:nvCxnSpPr>
        <p:spPr>
          <a:xfrm>
            <a:off x="4898533" y="4615358"/>
            <a:ext cx="914561" cy="1879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F200DC5A-6604-47E2-9875-160ED60FDDF2}"/>
              </a:ext>
            </a:extLst>
          </p:cNvPr>
          <p:cNvCxnSpPr>
            <a:cxnSpLocks/>
          </p:cNvCxnSpPr>
          <p:nvPr/>
        </p:nvCxnSpPr>
        <p:spPr>
          <a:xfrm>
            <a:off x="6941747" y="4630959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CE125ADB-96D8-42A4-A377-E51D9EB4C7D3}"/>
              </a:ext>
            </a:extLst>
          </p:cNvPr>
          <p:cNvSpPr txBox="1"/>
          <p:nvPr/>
        </p:nvSpPr>
        <p:spPr>
          <a:xfrm>
            <a:off x="7192749" y="4451306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9B262C0C-9417-4678-A0C1-D8B459527F8A}"/>
              </a:ext>
            </a:extLst>
          </p:cNvPr>
          <p:cNvCxnSpPr>
            <a:cxnSpLocks/>
          </p:cNvCxnSpPr>
          <p:nvPr/>
        </p:nvCxnSpPr>
        <p:spPr>
          <a:xfrm>
            <a:off x="5960933" y="4627750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74">
            <a:extLst>
              <a:ext uri="{FF2B5EF4-FFF2-40B4-BE49-F238E27FC236}">
                <a16:creationId xmlns:a16="http://schemas.microsoft.com/office/drawing/2014/main" id="{FECA5345-B324-4C9A-BABA-4722F1F07648}"/>
              </a:ext>
            </a:extLst>
          </p:cNvPr>
          <p:cNvSpPr txBox="1"/>
          <p:nvPr/>
        </p:nvSpPr>
        <p:spPr>
          <a:xfrm>
            <a:off x="6117198" y="4448097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FD56818-B73C-4C36-BB3D-F21048E9568B}"/>
              </a:ext>
            </a:extLst>
          </p:cNvPr>
          <p:cNvCxnSpPr>
            <a:cxnSpLocks/>
          </p:cNvCxnSpPr>
          <p:nvPr/>
        </p:nvCxnSpPr>
        <p:spPr>
          <a:xfrm>
            <a:off x="4321016" y="426042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7" name="Graphic 176" descr="Database">
            <a:extLst>
              <a:ext uri="{FF2B5EF4-FFF2-40B4-BE49-F238E27FC236}">
                <a16:creationId xmlns:a16="http://schemas.microsoft.com/office/drawing/2014/main" id="{32AEF3C6-93DF-4DC6-BB5E-70524FEFC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6480" y="4043859"/>
            <a:ext cx="282741" cy="204536"/>
          </a:xfrm>
          <a:prstGeom prst="rect">
            <a:avLst/>
          </a:prstGeom>
        </p:spPr>
      </p:pic>
      <p:pic>
        <p:nvPicPr>
          <p:cNvPr id="178" name="Graphic 177" descr="Bar chart">
            <a:extLst>
              <a:ext uri="{FF2B5EF4-FFF2-40B4-BE49-F238E27FC236}">
                <a16:creationId xmlns:a16="http://schemas.microsoft.com/office/drawing/2014/main" id="{9BA1AE0F-CFE0-4C79-B23F-CC09F6AF7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3917" y="4498050"/>
            <a:ext cx="234616" cy="234616"/>
          </a:xfrm>
          <a:prstGeom prst="rect">
            <a:avLst/>
          </a:prstGeom>
        </p:spPr>
      </p:pic>
      <p:pic>
        <p:nvPicPr>
          <p:cNvPr id="179" name="Graphic 178" descr="Gears">
            <a:extLst>
              <a:ext uri="{FF2B5EF4-FFF2-40B4-BE49-F238E27FC236}">
                <a16:creationId xmlns:a16="http://schemas.microsoft.com/office/drawing/2014/main" id="{5C416FDF-AE91-4D8F-A7F9-B87890552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1095" y="4257418"/>
            <a:ext cx="258679" cy="258679"/>
          </a:xfrm>
          <a:prstGeom prst="rect">
            <a:avLst/>
          </a:prstGeom>
        </p:spPr>
      </p:pic>
      <p:pic>
        <p:nvPicPr>
          <p:cNvPr id="182" name="Graphic 181" descr="Bar chart">
            <a:extLst>
              <a:ext uri="{FF2B5EF4-FFF2-40B4-BE49-F238E27FC236}">
                <a16:creationId xmlns:a16="http://schemas.microsoft.com/office/drawing/2014/main" id="{C84AEF79-3587-4956-A7F7-1CE9C91646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0796" y="4494039"/>
            <a:ext cx="234616" cy="234616"/>
          </a:xfrm>
          <a:prstGeom prst="rect">
            <a:avLst/>
          </a:prstGeom>
        </p:spPr>
      </p:pic>
      <p:pic>
        <p:nvPicPr>
          <p:cNvPr id="186" name="Graphic 185" descr="Bar chart">
            <a:extLst>
              <a:ext uri="{FF2B5EF4-FFF2-40B4-BE49-F238E27FC236}">
                <a16:creationId xmlns:a16="http://schemas.microsoft.com/office/drawing/2014/main" id="{98E8B286-E7BB-4106-BD3A-2AD70E49AD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3371" y="4490028"/>
            <a:ext cx="234616" cy="234616"/>
          </a:xfrm>
          <a:prstGeom prst="rect">
            <a:avLst/>
          </a:prstGeom>
        </p:spPr>
      </p:pic>
      <p:pic>
        <p:nvPicPr>
          <p:cNvPr id="190" name="Graphic 189" descr="Bar chart">
            <a:extLst>
              <a:ext uri="{FF2B5EF4-FFF2-40B4-BE49-F238E27FC236}">
                <a16:creationId xmlns:a16="http://schemas.microsoft.com/office/drawing/2014/main" id="{4478A0A0-6449-4531-9E1F-718C45918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0250" y="4486017"/>
            <a:ext cx="234616" cy="234616"/>
          </a:xfrm>
          <a:prstGeom prst="rect">
            <a:avLst/>
          </a:prstGeom>
        </p:spPr>
      </p:pic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2E99C98B-ECEA-4F48-B98E-A0A713B9F9DC}"/>
              </a:ext>
            </a:extLst>
          </p:cNvPr>
          <p:cNvCxnSpPr>
            <a:cxnSpLocks/>
          </p:cNvCxnSpPr>
          <p:nvPr/>
        </p:nvCxnSpPr>
        <p:spPr>
          <a:xfrm>
            <a:off x="5434263" y="208988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Graphic 106" descr="Database">
            <a:extLst>
              <a:ext uri="{FF2B5EF4-FFF2-40B4-BE49-F238E27FC236}">
                <a16:creationId xmlns:a16="http://schemas.microsoft.com/office/drawing/2014/main" id="{D636CC5B-4B51-4A34-A104-B8AC25AFF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9727" y="1873318"/>
            <a:ext cx="282741" cy="204536"/>
          </a:xfrm>
          <a:prstGeom prst="rect">
            <a:avLst/>
          </a:prstGeom>
        </p:spPr>
      </p:pic>
      <p:pic>
        <p:nvPicPr>
          <p:cNvPr id="138" name="Graphic 137" descr="Bar chart">
            <a:extLst>
              <a:ext uri="{FF2B5EF4-FFF2-40B4-BE49-F238E27FC236}">
                <a16:creationId xmlns:a16="http://schemas.microsoft.com/office/drawing/2014/main" id="{48C8A8D4-E11C-46E8-B74E-DED331876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7164" y="2327509"/>
            <a:ext cx="234616" cy="234616"/>
          </a:xfrm>
          <a:prstGeom prst="rect">
            <a:avLst/>
          </a:prstGeom>
        </p:spPr>
      </p:pic>
      <p:pic>
        <p:nvPicPr>
          <p:cNvPr id="140" name="Graphic 139" descr="Gears">
            <a:extLst>
              <a:ext uri="{FF2B5EF4-FFF2-40B4-BE49-F238E27FC236}">
                <a16:creationId xmlns:a16="http://schemas.microsoft.com/office/drawing/2014/main" id="{4C40512B-446F-45FE-9258-FF1A2FB1ED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4342" y="2086877"/>
            <a:ext cx="258679" cy="258679"/>
          </a:xfrm>
          <a:prstGeom prst="rect">
            <a:avLst/>
          </a:prstGeom>
        </p:spPr>
      </p:pic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BCFC208C-6D74-4728-9803-92AE77F0C74C}"/>
              </a:ext>
            </a:extLst>
          </p:cNvPr>
          <p:cNvCxnSpPr>
            <a:cxnSpLocks/>
          </p:cNvCxnSpPr>
          <p:nvPr/>
        </p:nvCxnSpPr>
        <p:spPr>
          <a:xfrm>
            <a:off x="6416838" y="2085874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" name="Graphic 179" descr="Database">
            <a:extLst>
              <a:ext uri="{FF2B5EF4-FFF2-40B4-BE49-F238E27FC236}">
                <a16:creationId xmlns:a16="http://schemas.microsoft.com/office/drawing/2014/main" id="{92B769FB-BA88-4A2D-9977-700FD0E9A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2302" y="1869307"/>
            <a:ext cx="282741" cy="204536"/>
          </a:xfrm>
          <a:prstGeom prst="rect">
            <a:avLst/>
          </a:prstGeom>
        </p:spPr>
      </p:pic>
      <p:pic>
        <p:nvPicPr>
          <p:cNvPr id="181" name="Graphic 180" descr="Bar chart">
            <a:extLst>
              <a:ext uri="{FF2B5EF4-FFF2-40B4-BE49-F238E27FC236}">
                <a16:creationId xmlns:a16="http://schemas.microsoft.com/office/drawing/2014/main" id="{DC8DE211-4F5B-4216-B69E-31F5628278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9739" y="2323498"/>
            <a:ext cx="234616" cy="234616"/>
          </a:xfrm>
          <a:prstGeom prst="rect">
            <a:avLst/>
          </a:prstGeom>
        </p:spPr>
      </p:pic>
      <p:pic>
        <p:nvPicPr>
          <p:cNvPr id="183" name="Graphic 182" descr="Gears">
            <a:extLst>
              <a:ext uri="{FF2B5EF4-FFF2-40B4-BE49-F238E27FC236}">
                <a16:creationId xmlns:a16="http://schemas.microsoft.com/office/drawing/2014/main" id="{782E158A-98A1-4C97-B333-809AE78E2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6917" y="2082866"/>
            <a:ext cx="258679" cy="258679"/>
          </a:xfrm>
          <a:prstGeom prst="rect">
            <a:avLst/>
          </a:prstGeom>
        </p:spPr>
      </p:pic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4ECA4809-C664-430A-A6E8-29D82A7A454E}"/>
              </a:ext>
            </a:extLst>
          </p:cNvPr>
          <p:cNvCxnSpPr>
            <a:cxnSpLocks/>
          </p:cNvCxnSpPr>
          <p:nvPr/>
        </p:nvCxnSpPr>
        <p:spPr>
          <a:xfrm>
            <a:off x="7513717" y="2081863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5" name="Graphic 184" descr="Database">
            <a:extLst>
              <a:ext uri="{FF2B5EF4-FFF2-40B4-BE49-F238E27FC236}">
                <a16:creationId xmlns:a16="http://schemas.microsoft.com/office/drawing/2014/main" id="{4157153E-F579-40F0-A862-CDBAFEFC9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181" y="1865296"/>
            <a:ext cx="282741" cy="204536"/>
          </a:xfrm>
          <a:prstGeom prst="rect">
            <a:avLst/>
          </a:prstGeom>
        </p:spPr>
      </p:pic>
      <p:pic>
        <p:nvPicPr>
          <p:cNvPr id="187" name="Graphic 186" descr="Bar chart">
            <a:extLst>
              <a:ext uri="{FF2B5EF4-FFF2-40B4-BE49-F238E27FC236}">
                <a16:creationId xmlns:a16="http://schemas.microsoft.com/office/drawing/2014/main" id="{0C619286-A693-43AA-9FFF-8F2CEA4FF5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6618" y="2319487"/>
            <a:ext cx="234616" cy="234616"/>
          </a:xfrm>
          <a:prstGeom prst="rect">
            <a:avLst/>
          </a:prstGeom>
        </p:spPr>
      </p:pic>
      <p:pic>
        <p:nvPicPr>
          <p:cNvPr id="188" name="Graphic 187" descr="Gears">
            <a:extLst>
              <a:ext uri="{FF2B5EF4-FFF2-40B4-BE49-F238E27FC236}">
                <a16:creationId xmlns:a16="http://schemas.microsoft.com/office/drawing/2014/main" id="{7BE40D0A-2585-4F54-A7B0-FBBA430147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43796" y="2078855"/>
            <a:ext cx="258679" cy="258679"/>
          </a:xfrm>
          <a:prstGeom prst="rect">
            <a:avLst/>
          </a:prstGeom>
        </p:spPr>
      </p:pic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32A3BEBA-F01A-4D17-8FE8-286CA0CB31FE}"/>
              </a:ext>
            </a:extLst>
          </p:cNvPr>
          <p:cNvCxnSpPr>
            <a:cxnSpLocks/>
          </p:cNvCxnSpPr>
          <p:nvPr/>
        </p:nvCxnSpPr>
        <p:spPr>
          <a:xfrm>
            <a:off x="5434263" y="234896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1" name="Graphic 190" descr="Database">
            <a:extLst>
              <a:ext uri="{FF2B5EF4-FFF2-40B4-BE49-F238E27FC236}">
                <a16:creationId xmlns:a16="http://schemas.microsoft.com/office/drawing/2014/main" id="{CB320B81-4321-4D6A-A6BD-4533D0814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9727" y="2132398"/>
            <a:ext cx="282741" cy="204536"/>
          </a:xfrm>
          <a:prstGeom prst="rect">
            <a:avLst/>
          </a:prstGeom>
        </p:spPr>
      </p:pic>
      <p:pic>
        <p:nvPicPr>
          <p:cNvPr id="192" name="Graphic 191" descr="Bar chart">
            <a:extLst>
              <a:ext uri="{FF2B5EF4-FFF2-40B4-BE49-F238E27FC236}">
                <a16:creationId xmlns:a16="http://schemas.microsoft.com/office/drawing/2014/main" id="{E4645520-AD77-4B5F-B335-13087313CB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7164" y="2586589"/>
            <a:ext cx="234616" cy="234616"/>
          </a:xfrm>
          <a:prstGeom prst="rect">
            <a:avLst/>
          </a:prstGeom>
        </p:spPr>
      </p:pic>
      <p:pic>
        <p:nvPicPr>
          <p:cNvPr id="193" name="Graphic 192" descr="Gears">
            <a:extLst>
              <a:ext uri="{FF2B5EF4-FFF2-40B4-BE49-F238E27FC236}">
                <a16:creationId xmlns:a16="http://schemas.microsoft.com/office/drawing/2014/main" id="{CB8FEFA0-0AA9-4428-8DCD-6FDE51EE60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4342" y="2345957"/>
            <a:ext cx="258679" cy="258679"/>
          </a:xfrm>
          <a:prstGeom prst="rect">
            <a:avLst/>
          </a:prstGeom>
        </p:spPr>
      </p:pic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61DE8CA8-ACD4-41BA-AA3E-E2A714907180}"/>
              </a:ext>
            </a:extLst>
          </p:cNvPr>
          <p:cNvCxnSpPr>
            <a:cxnSpLocks/>
          </p:cNvCxnSpPr>
          <p:nvPr/>
        </p:nvCxnSpPr>
        <p:spPr>
          <a:xfrm>
            <a:off x="6416838" y="2344954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5" name="Graphic 194" descr="Database">
            <a:extLst>
              <a:ext uri="{FF2B5EF4-FFF2-40B4-BE49-F238E27FC236}">
                <a16:creationId xmlns:a16="http://schemas.microsoft.com/office/drawing/2014/main" id="{7B20B5E4-DEC2-4168-A149-F0EBE9C84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2302" y="2128387"/>
            <a:ext cx="282741" cy="204536"/>
          </a:xfrm>
          <a:prstGeom prst="rect">
            <a:avLst/>
          </a:prstGeom>
        </p:spPr>
      </p:pic>
      <p:pic>
        <p:nvPicPr>
          <p:cNvPr id="196" name="Graphic 195" descr="Bar chart">
            <a:extLst>
              <a:ext uri="{FF2B5EF4-FFF2-40B4-BE49-F238E27FC236}">
                <a16:creationId xmlns:a16="http://schemas.microsoft.com/office/drawing/2014/main" id="{3C3A0624-106E-494F-A487-C7602DA92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9739" y="2582578"/>
            <a:ext cx="234616" cy="234616"/>
          </a:xfrm>
          <a:prstGeom prst="rect">
            <a:avLst/>
          </a:prstGeom>
        </p:spPr>
      </p:pic>
      <p:pic>
        <p:nvPicPr>
          <p:cNvPr id="197" name="Graphic 196" descr="Gears">
            <a:extLst>
              <a:ext uri="{FF2B5EF4-FFF2-40B4-BE49-F238E27FC236}">
                <a16:creationId xmlns:a16="http://schemas.microsoft.com/office/drawing/2014/main" id="{0DCD0754-8328-495C-B2F6-6459700DF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6917" y="2341946"/>
            <a:ext cx="258679" cy="258679"/>
          </a:xfrm>
          <a:prstGeom prst="rect">
            <a:avLst/>
          </a:prstGeom>
        </p:spPr>
      </p:pic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61030DF1-08B9-4CCE-ADDE-A39D613A70BC}"/>
              </a:ext>
            </a:extLst>
          </p:cNvPr>
          <p:cNvCxnSpPr>
            <a:cxnSpLocks/>
          </p:cNvCxnSpPr>
          <p:nvPr/>
        </p:nvCxnSpPr>
        <p:spPr>
          <a:xfrm>
            <a:off x="7513717" y="2340943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9" name="Graphic 198" descr="Database">
            <a:extLst>
              <a:ext uri="{FF2B5EF4-FFF2-40B4-BE49-F238E27FC236}">
                <a16:creationId xmlns:a16="http://schemas.microsoft.com/office/drawing/2014/main" id="{927D39A1-61E1-433B-8D6D-DDA540938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181" y="2124376"/>
            <a:ext cx="282741" cy="204536"/>
          </a:xfrm>
          <a:prstGeom prst="rect">
            <a:avLst/>
          </a:prstGeom>
        </p:spPr>
      </p:pic>
      <p:pic>
        <p:nvPicPr>
          <p:cNvPr id="200" name="Graphic 199" descr="Bar chart">
            <a:extLst>
              <a:ext uri="{FF2B5EF4-FFF2-40B4-BE49-F238E27FC236}">
                <a16:creationId xmlns:a16="http://schemas.microsoft.com/office/drawing/2014/main" id="{DC27C80D-F220-4AD3-861F-F345A6F4F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6618" y="2578567"/>
            <a:ext cx="234616" cy="234616"/>
          </a:xfrm>
          <a:prstGeom prst="rect">
            <a:avLst/>
          </a:prstGeom>
        </p:spPr>
      </p:pic>
      <p:pic>
        <p:nvPicPr>
          <p:cNvPr id="201" name="Graphic 200" descr="Gears">
            <a:extLst>
              <a:ext uri="{FF2B5EF4-FFF2-40B4-BE49-F238E27FC236}">
                <a16:creationId xmlns:a16="http://schemas.microsoft.com/office/drawing/2014/main" id="{52143140-A374-4575-B534-68A3D6D9F8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43796" y="2337935"/>
            <a:ext cx="258679" cy="258679"/>
          </a:xfrm>
          <a:prstGeom prst="rect">
            <a:avLst/>
          </a:prstGeom>
        </p:spPr>
      </p:pic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9D113406-5679-441D-BD3B-C346168D7EB2}"/>
              </a:ext>
            </a:extLst>
          </p:cNvPr>
          <p:cNvCxnSpPr>
            <a:cxnSpLocks/>
          </p:cNvCxnSpPr>
          <p:nvPr/>
        </p:nvCxnSpPr>
        <p:spPr>
          <a:xfrm>
            <a:off x="6405053" y="3208902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202">
            <a:extLst>
              <a:ext uri="{FF2B5EF4-FFF2-40B4-BE49-F238E27FC236}">
                <a16:creationId xmlns:a16="http://schemas.microsoft.com/office/drawing/2014/main" id="{FF901ED6-B72B-44D0-9988-769BBE3C1E79}"/>
              </a:ext>
            </a:extLst>
          </p:cNvPr>
          <p:cNvSpPr txBox="1"/>
          <p:nvPr/>
        </p:nvSpPr>
        <p:spPr>
          <a:xfrm>
            <a:off x="6656055" y="3029249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204" name="Straight Arrow Connector 203">
            <a:extLst>
              <a:ext uri="{FF2B5EF4-FFF2-40B4-BE49-F238E27FC236}">
                <a16:creationId xmlns:a16="http://schemas.microsoft.com/office/drawing/2014/main" id="{3B6BD078-ADF0-4E8D-BF2F-76F5FD386882}"/>
              </a:ext>
            </a:extLst>
          </p:cNvPr>
          <p:cNvCxnSpPr>
            <a:cxnSpLocks/>
            <a:endCxn id="211" idx="1"/>
          </p:cNvCxnSpPr>
          <p:nvPr/>
        </p:nvCxnSpPr>
        <p:spPr>
          <a:xfrm>
            <a:off x="5424239" y="3205693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>
            <a:extLst>
              <a:ext uri="{FF2B5EF4-FFF2-40B4-BE49-F238E27FC236}">
                <a16:creationId xmlns:a16="http://schemas.microsoft.com/office/drawing/2014/main" id="{D9550F07-72D6-41F1-BA31-204A1D784F49}"/>
              </a:ext>
            </a:extLst>
          </p:cNvPr>
          <p:cNvSpPr txBox="1"/>
          <p:nvPr/>
        </p:nvSpPr>
        <p:spPr>
          <a:xfrm>
            <a:off x="5580504" y="3026040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5F20107D-022F-4198-82BA-4296EB0535FD}"/>
              </a:ext>
            </a:extLst>
          </p:cNvPr>
          <p:cNvCxnSpPr>
            <a:cxnSpLocks/>
          </p:cNvCxnSpPr>
          <p:nvPr/>
        </p:nvCxnSpPr>
        <p:spPr>
          <a:xfrm>
            <a:off x="5445493" y="3332747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" name="Graphic 206" descr="Database">
            <a:extLst>
              <a:ext uri="{FF2B5EF4-FFF2-40B4-BE49-F238E27FC236}">
                <a16:creationId xmlns:a16="http://schemas.microsoft.com/office/drawing/2014/main" id="{EE713FE4-A4DB-4EF0-9DF9-8A12C48786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40957" y="3116180"/>
            <a:ext cx="282741" cy="204536"/>
          </a:xfrm>
          <a:prstGeom prst="rect">
            <a:avLst/>
          </a:prstGeom>
        </p:spPr>
      </p:pic>
      <p:pic>
        <p:nvPicPr>
          <p:cNvPr id="208" name="Graphic 207" descr="Bar chart">
            <a:extLst>
              <a:ext uri="{FF2B5EF4-FFF2-40B4-BE49-F238E27FC236}">
                <a16:creationId xmlns:a16="http://schemas.microsoft.com/office/drawing/2014/main" id="{CBDC6231-092B-4A58-B935-34F6A314E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8394" y="3570371"/>
            <a:ext cx="234616" cy="234616"/>
          </a:xfrm>
          <a:prstGeom prst="rect">
            <a:avLst/>
          </a:prstGeom>
        </p:spPr>
      </p:pic>
      <p:pic>
        <p:nvPicPr>
          <p:cNvPr id="209" name="Graphic 208" descr="Gears">
            <a:extLst>
              <a:ext uri="{FF2B5EF4-FFF2-40B4-BE49-F238E27FC236}">
                <a16:creationId xmlns:a16="http://schemas.microsoft.com/office/drawing/2014/main" id="{2E4F1E63-A726-4082-91C2-2332FC4FB2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75572" y="3329739"/>
            <a:ext cx="258679" cy="258679"/>
          </a:xfrm>
          <a:prstGeom prst="rect">
            <a:avLst/>
          </a:prstGeom>
        </p:spPr>
      </p:pic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C5391221-B5A9-47AA-ABA1-C9968DE81FBB}"/>
              </a:ext>
            </a:extLst>
          </p:cNvPr>
          <p:cNvCxnSpPr>
            <a:cxnSpLocks/>
          </p:cNvCxnSpPr>
          <p:nvPr/>
        </p:nvCxnSpPr>
        <p:spPr>
          <a:xfrm>
            <a:off x="6428068" y="332873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1" name="Graphic 210" descr="Database">
            <a:extLst>
              <a:ext uri="{FF2B5EF4-FFF2-40B4-BE49-F238E27FC236}">
                <a16:creationId xmlns:a16="http://schemas.microsoft.com/office/drawing/2014/main" id="{59CCCE6C-0A55-4AF8-805D-9E3AAEC1C6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23532" y="3112169"/>
            <a:ext cx="282741" cy="204536"/>
          </a:xfrm>
          <a:prstGeom prst="rect">
            <a:avLst/>
          </a:prstGeom>
        </p:spPr>
      </p:pic>
      <p:pic>
        <p:nvPicPr>
          <p:cNvPr id="212" name="Graphic 211" descr="Bar chart">
            <a:extLst>
              <a:ext uri="{FF2B5EF4-FFF2-40B4-BE49-F238E27FC236}">
                <a16:creationId xmlns:a16="http://schemas.microsoft.com/office/drawing/2014/main" id="{725F2549-1220-47B0-B4F7-13F74566D9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0969" y="3566360"/>
            <a:ext cx="234616" cy="234616"/>
          </a:xfrm>
          <a:prstGeom prst="rect">
            <a:avLst/>
          </a:prstGeom>
        </p:spPr>
      </p:pic>
      <p:pic>
        <p:nvPicPr>
          <p:cNvPr id="213" name="Graphic 212" descr="Gears">
            <a:extLst>
              <a:ext uri="{FF2B5EF4-FFF2-40B4-BE49-F238E27FC236}">
                <a16:creationId xmlns:a16="http://schemas.microsoft.com/office/drawing/2014/main" id="{5FAB6929-EF8D-4C41-A1FC-59750F5AF7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8147" y="3325728"/>
            <a:ext cx="258679" cy="258679"/>
          </a:xfrm>
          <a:prstGeom prst="rect">
            <a:avLst/>
          </a:prstGeom>
        </p:spPr>
      </p:pic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57D90714-6C96-4D54-B0DF-85B46C8FEF0F}"/>
              </a:ext>
            </a:extLst>
          </p:cNvPr>
          <p:cNvCxnSpPr>
            <a:cxnSpLocks/>
          </p:cNvCxnSpPr>
          <p:nvPr/>
        </p:nvCxnSpPr>
        <p:spPr>
          <a:xfrm>
            <a:off x="7524947" y="332472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" name="Graphic 214" descr="Database">
            <a:extLst>
              <a:ext uri="{FF2B5EF4-FFF2-40B4-BE49-F238E27FC236}">
                <a16:creationId xmlns:a16="http://schemas.microsoft.com/office/drawing/2014/main" id="{2C89C7F3-E167-402D-ABEE-5483265AED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20411" y="3108158"/>
            <a:ext cx="282741" cy="204536"/>
          </a:xfrm>
          <a:prstGeom prst="rect">
            <a:avLst/>
          </a:prstGeom>
        </p:spPr>
      </p:pic>
      <p:pic>
        <p:nvPicPr>
          <p:cNvPr id="216" name="Graphic 215" descr="Bar chart">
            <a:extLst>
              <a:ext uri="{FF2B5EF4-FFF2-40B4-BE49-F238E27FC236}">
                <a16:creationId xmlns:a16="http://schemas.microsoft.com/office/drawing/2014/main" id="{8376C082-AAE0-4E6C-A8BA-ABB2642F22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7848" y="3562349"/>
            <a:ext cx="234616" cy="234616"/>
          </a:xfrm>
          <a:prstGeom prst="rect">
            <a:avLst/>
          </a:prstGeom>
        </p:spPr>
      </p:pic>
      <p:pic>
        <p:nvPicPr>
          <p:cNvPr id="217" name="Graphic 216" descr="Gears">
            <a:extLst>
              <a:ext uri="{FF2B5EF4-FFF2-40B4-BE49-F238E27FC236}">
                <a16:creationId xmlns:a16="http://schemas.microsoft.com/office/drawing/2014/main" id="{D5568793-A3F9-4D5D-904E-9AF3F36E9F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55026" y="3321717"/>
            <a:ext cx="258679" cy="258679"/>
          </a:xfrm>
          <a:prstGeom prst="rect">
            <a:avLst/>
          </a:prstGeom>
        </p:spPr>
      </p:pic>
      <p:cxnSp>
        <p:nvCxnSpPr>
          <p:cNvPr id="218" name="Straight Arrow Connector 217">
            <a:extLst>
              <a:ext uri="{FF2B5EF4-FFF2-40B4-BE49-F238E27FC236}">
                <a16:creationId xmlns:a16="http://schemas.microsoft.com/office/drawing/2014/main" id="{64485159-6D35-4D32-B905-A6B5471DC364}"/>
              </a:ext>
            </a:extLst>
          </p:cNvPr>
          <p:cNvCxnSpPr>
            <a:cxnSpLocks/>
          </p:cNvCxnSpPr>
          <p:nvPr/>
        </p:nvCxnSpPr>
        <p:spPr>
          <a:xfrm>
            <a:off x="6420293" y="3475602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>
            <a:extLst>
              <a:ext uri="{FF2B5EF4-FFF2-40B4-BE49-F238E27FC236}">
                <a16:creationId xmlns:a16="http://schemas.microsoft.com/office/drawing/2014/main" id="{30081C36-0C91-4459-BE90-277588BE6F49}"/>
              </a:ext>
            </a:extLst>
          </p:cNvPr>
          <p:cNvSpPr txBox="1"/>
          <p:nvPr/>
        </p:nvSpPr>
        <p:spPr>
          <a:xfrm>
            <a:off x="6671295" y="3295949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220" name="Straight Arrow Connector 219">
            <a:extLst>
              <a:ext uri="{FF2B5EF4-FFF2-40B4-BE49-F238E27FC236}">
                <a16:creationId xmlns:a16="http://schemas.microsoft.com/office/drawing/2014/main" id="{9E39B3EE-E8CC-429B-9A76-F8B65FF449C4}"/>
              </a:ext>
            </a:extLst>
          </p:cNvPr>
          <p:cNvCxnSpPr>
            <a:cxnSpLocks/>
            <a:endCxn id="227" idx="1"/>
          </p:cNvCxnSpPr>
          <p:nvPr/>
        </p:nvCxnSpPr>
        <p:spPr>
          <a:xfrm>
            <a:off x="5439479" y="3472393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>
            <a:extLst>
              <a:ext uri="{FF2B5EF4-FFF2-40B4-BE49-F238E27FC236}">
                <a16:creationId xmlns:a16="http://schemas.microsoft.com/office/drawing/2014/main" id="{508CF859-377E-4449-B491-0ADDC5D674AA}"/>
              </a:ext>
            </a:extLst>
          </p:cNvPr>
          <p:cNvSpPr txBox="1"/>
          <p:nvPr/>
        </p:nvSpPr>
        <p:spPr>
          <a:xfrm>
            <a:off x="5595744" y="3292740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222" name="Straight Arrow Connector 221">
            <a:extLst>
              <a:ext uri="{FF2B5EF4-FFF2-40B4-BE49-F238E27FC236}">
                <a16:creationId xmlns:a16="http://schemas.microsoft.com/office/drawing/2014/main" id="{B0AA55F1-3C80-4D40-9127-151B703862FF}"/>
              </a:ext>
            </a:extLst>
          </p:cNvPr>
          <p:cNvCxnSpPr>
            <a:cxnSpLocks/>
          </p:cNvCxnSpPr>
          <p:nvPr/>
        </p:nvCxnSpPr>
        <p:spPr>
          <a:xfrm>
            <a:off x="5460733" y="3599447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3" name="Graphic 222" descr="Database">
            <a:extLst>
              <a:ext uri="{FF2B5EF4-FFF2-40B4-BE49-F238E27FC236}">
                <a16:creationId xmlns:a16="http://schemas.microsoft.com/office/drawing/2014/main" id="{09DC7061-D49C-4652-B86B-39560C9E19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56197" y="3382880"/>
            <a:ext cx="282741" cy="204536"/>
          </a:xfrm>
          <a:prstGeom prst="rect">
            <a:avLst/>
          </a:prstGeom>
        </p:spPr>
      </p:pic>
      <p:pic>
        <p:nvPicPr>
          <p:cNvPr id="224" name="Graphic 223" descr="Bar chart">
            <a:extLst>
              <a:ext uri="{FF2B5EF4-FFF2-40B4-BE49-F238E27FC236}">
                <a16:creationId xmlns:a16="http://schemas.microsoft.com/office/drawing/2014/main" id="{F7BE7580-67BF-49B1-8BB8-EACC480E0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3634" y="3837071"/>
            <a:ext cx="234616" cy="234616"/>
          </a:xfrm>
          <a:prstGeom prst="rect">
            <a:avLst/>
          </a:prstGeom>
        </p:spPr>
      </p:pic>
      <p:pic>
        <p:nvPicPr>
          <p:cNvPr id="225" name="Graphic 224" descr="Gears">
            <a:extLst>
              <a:ext uri="{FF2B5EF4-FFF2-40B4-BE49-F238E27FC236}">
                <a16:creationId xmlns:a16="http://schemas.microsoft.com/office/drawing/2014/main" id="{31C619A1-C9AF-4F4E-9ED4-19AA46F7CF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90812" y="3596439"/>
            <a:ext cx="258679" cy="258679"/>
          </a:xfrm>
          <a:prstGeom prst="rect">
            <a:avLst/>
          </a:prstGeom>
        </p:spPr>
      </p:pic>
      <p:cxnSp>
        <p:nvCxnSpPr>
          <p:cNvPr id="226" name="Straight Arrow Connector 225">
            <a:extLst>
              <a:ext uri="{FF2B5EF4-FFF2-40B4-BE49-F238E27FC236}">
                <a16:creationId xmlns:a16="http://schemas.microsoft.com/office/drawing/2014/main" id="{657AC54C-BE57-4A78-BE79-F4276CC171E8}"/>
              </a:ext>
            </a:extLst>
          </p:cNvPr>
          <p:cNvCxnSpPr>
            <a:cxnSpLocks/>
          </p:cNvCxnSpPr>
          <p:nvPr/>
        </p:nvCxnSpPr>
        <p:spPr>
          <a:xfrm>
            <a:off x="6443308" y="3595436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7" name="Graphic 226" descr="Database">
            <a:extLst>
              <a:ext uri="{FF2B5EF4-FFF2-40B4-BE49-F238E27FC236}">
                <a16:creationId xmlns:a16="http://schemas.microsoft.com/office/drawing/2014/main" id="{2D6EAB91-2117-4C07-A876-2F4FFB5981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38772" y="3378869"/>
            <a:ext cx="282741" cy="204536"/>
          </a:xfrm>
          <a:prstGeom prst="rect">
            <a:avLst/>
          </a:prstGeom>
        </p:spPr>
      </p:pic>
      <p:pic>
        <p:nvPicPr>
          <p:cNvPr id="228" name="Graphic 227" descr="Bar chart">
            <a:extLst>
              <a:ext uri="{FF2B5EF4-FFF2-40B4-BE49-F238E27FC236}">
                <a16:creationId xmlns:a16="http://schemas.microsoft.com/office/drawing/2014/main" id="{B2812A48-AE09-43C8-A949-1A7573EDE7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6209" y="3833060"/>
            <a:ext cx="234616" cy="234616"/>
          </a:xfrm>
          <a:prstGeom prst="rect">
            <a:avLst/>
          </a:prstGeom>
        </p:spPr>
      </p:pic>
      <p:pic>
        <p:nvPicPr>
          <p:cNvPr id="229" name="Graphic 228" descr="Gears">
            <a:extLst>
              <a:ext uri="{FF2B5EF4-FFF2-40B4-BE49-F238E27FC236}">
                <a16:creationId xmlns:a16="http://schemas.microsoft.com/office/drawing/2014/main" id="{24000B1B-EBE5-4804-969A-E302E5AA1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3387" y="3592428"/>
            <a:ext cx="258679" cy="258679"/>
          </a:xfrm>
          <a:prstGeom prst="rect">
            <a:avLst/>
          </a:prstGeom>
        </p:spPr>
      </p:pic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FE926177-6149-4C7E-960B-7BE79CD65E74}"/>
              </a:ext>
            </a:extLst>
          </p:cNvPr>
          <p:cNvCxnSpPr>
            <a:cxnSpLocks/>
          </p:cNvCxnSpPr>
          <p:nvPr/>
        </p:nvCxnSpPr>
        <p:spPr>
          <a:xfrm>
            <a:off x="7540187" y="3591425"/>
            <a:ext cx="339846" cy="27966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1" name="Graphic 230" descr="Database">
            <a:extLst>
              <a:ext uri="{FF2B5EF4-FFF2-40B4-BE49-F238E27FC236}">
                <a16:creationId xmlns:a16="http://schemas.microsoft.com/office/drawing/2014/main" id="{3F413C84-770D-4813-AE80-4391FF3E5E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35651" y="3374858"/>
            <a:ext cx="282741" cy="204536"/>
          </a:xfrm>
          <a:prstGeom prst="rect">
            <a:avLst/>
          </a:prstGeom>
        </p:spPr>
      </p:pic>
      <p:pic>
        <p:nvPicPr>
          <p:cNvPr id="232" name="Graphic 231" descr="Bar chart">
            <a:extLst>
              <a:ext uri="{FF2B5EF4-FFF2-40B4-BE49-F238E27FC236}">
                <a16:creationId xmlns:a16="http://schemas.microsoft.com/office/drawing/2014/main" id="{92E460E3-76C5-4562-B6F3-E26354CB3C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3088" y="3829049"/>
            <a:ext cx="234616" cy="234616"/>
          </a:xfrm>
          <a:prstGeom prst="rect">
            <a:avLst/>
          </a:prstGeom>
        </p:spPr>
      </p:pic>
      <p:pic>
        <p:nvPicPr>
          <p:cNvPr id="233" name="Graphic 232" descr="Gears">
            <a:extLst>
              <a:ext uri="{FF2B5EF4-FFF2-40B4-BE49-F238E27FC236}">
                <a16:creationId xmlns:a16="http://schemas.microsoft.com/office/drawing/2014/main" id="{A5832481-894F-4107-B195-AB48FDE69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70266" y="3588417"/>
            <a:ext cx="258679" cy="258679"/>
          </a:xfrm>
          <a:prstGeom prst="rect">
            <a:avLst/>
          </a:prstGeom>
        </p:spPr>
      </p:pic>
      <p:cxnSp>
        <p:nvCxnSpPr>
          <p:cNvPr id="234" name="Straight Arrow Connector 233">
            <a:extLst>
              <a:ext uri="{FF2B5EF4-FFF2-40B4-BE49-F238E27FC236}">
                <a16:creationId xmlns:a16="http://schemas.microsoft.com/office/drawing/2014/main" id="{17311AEA-819B-4ED7-B6C2-9B6B2C8F7113}"/>
              </a:ext>
            </a:extLst>
          </p:cNvPr>
          <p:cNvCxnSpPr>
            <a:cxnSpLocks/>
            <a:stCxn id="154" idx="3"/>
            <a:endCxn id="207" idx="1"/>
          </p:cNvCxnSpPr>
          <p:nvPr/>
        </p:nvCxnSpPr>
        <p:spPr>
          <a:xfrm>
            <a:off x="4411579" y="2955759"/>
            <a:ext cx="829378" cy="26268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>
            <a:extLst>
              <a:ext uri="{FF2B5EF4-FFF2-40B4-BE49-F238E27FC236}">
                <a16:creationId xmlns:a16="http://schemas.microsoft.com/office/drawing/2014/main" id="{5783E6A2-54A5-45E8-B52E-2440617E606F}"/>
              </a:ext>
            </a:extLst>
          </p:cNvPr>
          <p:cNvCxnSpPr>
            <a:cxnSpLocks/>
            <a:stCxn id="154" idx="3"/>
            <a:endCxn id="223" idx="1"/>
          </p:cNvCxnSpPr>
          <p:nvPr/>
        </p:nvCxnSpPr>
        <p:spPr>
          <a:xfrm>
            <a:off x="4411579" y="2955759"/>
            <a:ext cx="844618" cy="52938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>
            <a:extLst>
              <a:ext uri="{FF2B5EF4-FFF2-40B4-BE49-F238E27FC236}">
                <a16:creationId xmlns:a16="http://schemas.microsoft.com/office/drawing/2014/main" id="{3D47DB10-6EE6-4E9D-B6E3-83B9DF77E726}"/>
              </a:ext>
            </a:extLst>
          </p:cNvPr>
          <p:cNvCxnSpPr>
            <a:cxnSpLocks/>
            <a:stCxn id="178" idx="3"/>
          </p:cNvCxnSpPr>
          <p:nvPr/>
        </p:nvCxnSpPr>
        <p:spPr>
          <a:xfrm>
            <a:off x="4898533" y="4615358"/>
            <a:ext cx="937421" cy="20929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Arrow Connector 245">
            <a:extLst>
              <a:ext uri="{FF2B5EF4-FFF2-40B4-BE49-F238E27FC236}">
                <a16:creationId xmlns:a16="http://schemas.microsoft.com/office/drawing/2014/main" id="{1EBCA7B7-12BF-4DF8-9683-8D73B8314516}"/>
              </a:ext>
            </a:extLst>
          </p:cNvPr>
          <p:cNvCxnSpPr>
            <a:cxnSpLocks/>
          </p:cNvCxnSpPr>
          <p:nvPr/>
        </p:nvCxnSpPr>
        <p:spPr>
          <a:xfrm>
            <a:off x="6964607" y="4821459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11C93208-1EC7-433C-9A95-537FFAD885E4}"/>
              </a:ext>
            </a:extLst>
          </p:cNvPr>
          <p:cNvSpPr txBox="1"/>
          <p:nvPr/>
        </p:nvSpPr>
        <p:spPr>
          <a:xfrm>
            <a:off x="7215609" y="4641806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56AE72F3-6552-4775-90AC-328D1E15AB39}"/>
              </a:ext>
            </a:extLst>
          </p:cNvPr>
          <p:cNvCxnSpPr>
            <a:cxnSpLocks/>
          </p:cNvCxnSpPr>
          <p:nvPr/>
        </p:nvCxnSpPr>
        <p:spPr>
          <a:xfrm>
            <a:off x="5983793" y="4818250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TextBox 248">
            <a:extLst>
              <a:ext uri="{FF2B5EF4-FFF2-40B4-BE49-F238E27FC236}">
                <a16:creationId xmlns:a16="http://schemas.microsoft.com/office/drawing/2014/main" id="{1F12273D-42AC-435A-9444-E8BB128EFCBB}"/>
              </a:ext>
            </a:extLst>
          </p:cNvPr>
          <p:cNvSpPr txBox="1"/>
          <p:nvPr/>
        </p:nvSpPr>
        <p:spPr>
          <a:xfrm>
            <a:off x="6140058" y="4638597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pic>
        <p:nvPicPr>
          <p:cNvPr id="250" name="Graphic 249" descr="Bar chart">
            <a:extLst>
              <a:ext uri="{FF2B5EF4-FFF2-40B4-BE49-F238E27FC236}">
                <a16:creationId xmlns:a16="http://schemas.microsoft.com/office/drawing/2014/main" id="{66955B80-FFAF-4347-8DB2-905EB55F1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3656" y="4684539"/>
            <a:ext cx="234616" cy="234616"/>
          </a:xfrm>
          <a:prstGeom prst="rect">
            <a:avLst/>
          </a:prstGeom>
        </p:spPr>
      </p:pic>
      <p:pic>
        <p:nvPicPr>
          <p:cNvPr id="251" name="Graphic 250" descr="Bar chart">
            <a:extLst>
              <a:ext uri="{FF2B5EF4-FFF2-40B4-BE49-F238E27FC236}">
                <a16:creationId xmlns:a16="http://schemas.microsoft.com/office/drawing/2014/main" id="{EB81F93E-8A2B-4947-9920-C9C4DAE69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66231" y="4680528"/>
            <a:ext cx="234616" cy="234616"/>
          </a:xfrm>
          <a:prstGeom prst="rect">
            <a:avLst/>
          </a:prstGeom>
        </p:spPr>
      </p:pic>
      <p:pic>
        <p:nvPicPr>
          <p:cNvPr id="252" name="Graphic 251" descr="Bar chart">
            <a:extLst>
              <a:ext uri="{FF2B5EF4-FFF2-40B4-BE49-F238E27FC236}">
                <a16:creationId xmlns:a16="http://schemas.microsoft.com/office/drawing/2014/main" id="{75E4E3A8-F5BA-407F-B915-CEB09B890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3110" y="4676517"/>
            <a:ext cx="234616" cy="234616"/>
          </a:xfrm>
          <a:prstGeom prst="rect">
            <a:avLst/>
          </a:prstGeom>
        </p:spPr>
      </p:pic>
      <p:cxnSp>
        <p:nvCxnSpPr>
          <p:cNvPr id="253" name="Straight Arrow Connector 252">
            <a:extLst>
              <a:ext uri="{FF2B5EF4-FFF2-40B4-BE49-F238E27FC236}">
                <a16:creationId xmlns:a16="http://schemas.microsoft.com/office/drawing/2014/main" id="{4AACFE9F-283B-4357-9045-B127B2A892B9}"/>
              </a:ext>
            </a:extLst>
          </p:cNvPr>
          <p:cNvCxnSpPr>
            <a:cxnSpLocks/>
            <a:stCxn id="178" idx="3"/>
          </p:cNvCxnSpPr>
          <p:nvPr/>
        </p:nvCxnSpPr>
        <p:spPr>
          <a:xfrm>
            <a:off x="4898533" y="4615358"/>
            <a:ext cx="960281" cy="39979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>
            <a:extLst>
              <a:ext uri="{FF2B5EF4-FFF2-40B4-BE49-F238E27FC236}">
                <a16:creationId xmlns:a16="http://schemas.microsoft.com/office/drawing/2014/main" id="{2F0CDB08-F4E7-4869-918B-CF98556180CB}"/>
              </a:ext>
            </a:extLst>
          </p:cNvPr>
          <p:cNvCxnSpPr>
            <a:cxnSpLocks/>
          </p:cNvCxnSpPr>
          <p:nvPr/>
        </p:nvCxnSpPr>
        <p:spPr>
          <a:xfrm>
            <a:off x="6987467" y="5011959"/>
            <a:ext cx="927225" cy="47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C2ED984D-DC1C-4B69-A37F-F7EEE3FE1A63}"/>
              </a:ext>
            </a:extLst>
          </p:cNvPr>
          <p:cNvSpPr txBox="1"/>
          <p:nvPr/>
        </p:nvSpPr>
        <p:spPr>
          <a:xfrm>
            <a:off x="7238469" y="4832306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605AF3E2-90FA-45EE-BE89-5EAB61559CA0}"/>
              </a:ext>
            </a:extLst>
          </p:cNvPr>
          <p:cNvCxnSpPr>
            <a:cxnSpLocks/>
          </p:cNvCxnSpPr>
          <p:nvPr/>
        </p:nvCxnSpPr>
        <p:spPr>
          <a:xfrm>
            <a:off x="6006653" y="5008750"/>
            <a:ext cx="799293" cy="874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>
            <a:extLst>
              <a:ext uri="{FF2B5EF4-FFF2-40B4-BE49-F238E27FC236}">
                <a16:creationId xmlns:a16="http://schemas.microsoft.com/office/drawing/2014/main" id="{804FD309-BBA9-42E6-9EE8-B576E80B3418}"/>
              </a:ext>
            </a:extLst>
          </p:cNvPr>
          <p:cNvSpPr txBox="1"/>
          <p:nvPr/>
        </p:nvSpPr>
        <p:spPr>
          <a:xfrm>
            <a:off x="6162918" y="4829097"/>
            <a:ext cx="762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projection</a:t>
            </a:r>
          </a:p>
        </p:txBody>
      </p:sp>
      <p:pic>
        <p:nvPicPr>
          <p:cNvPr id="259" name="Graphic 258" descr="Bar chart">
            <a:extLst>
              <a:ext uri="{FF2B5EF4-FFF2-40B4-BE49-F238E27FC236}">
                <a16:creationId xmlns:a16="http://schemas.microsoft.com/office/drawing/2014/main" id="{725844B9-0A0F-4601-B1FF-8E93386034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6516" y="4875039"/>
            <a:ext cx="234616" cy="234616"/>
          </a:xfrm>
          <a:prstGeom prst="rect">
            <a:avLst/>
          </a:prstGeom>
        </p:spPr>
      </p:pic>
      <p:pic>
        <p:nvPicPr>
          <p:cNvPr id="260" name="Graphic 259" descr="Bar chart">
            <a:extLst>
              <a:ext uri="{FF2B5EF4-FFF2-40B4-BE49-F238E27FC236}">
                <a16:creationId xmlns:a16="http://schemas.microsoft.com/office/drawing/2014/main" id="{C6B7E7E4-763E-40FA-BEEA-E787F36012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9091" y="4871028"/>
            <a:ext cx="234616" cy="234616"/>
          </a:xfrm>
          <a:prstGeom prst="rect">
            <a:avLst/>
          </a:prstGeom>
        </p:spPr>
      </p:pic>
      <p:pic>
        <p:nvPicPr>
          <p:cNvPr id="261" name="Graphic 260" descr="Bar chart">
            <a:extLst>
              <a:ext uri="{FF2B5EF4-FFF2-40B4-BE49-F238E27FC236}">
                <a16:creationId xmlns:a16="http://schemas.microsoft.com/office/drawing/2014/main" id="{8650F367-3D91-4B0C-A727-8C6E79F19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5970" y="4867017"/>
            <a:ext cx="234616" cy="234616"/>
          </a:xfrm>
          <a:prstGeom prst="rect">
            <a:avLst/>
          </a:prstGeom>
        </p:spPr>
      </p:pic>
      <p:sp>
        <p:nvSpPr>
          <p:cNvPr id="236" name="TextBox 235">
            <a:extLst>
              <a:ext uri="{FF2B5EF4-FFF2-40B4-BE49-F238E27FC236}">
                <a16:creationId xmlns:a16="http://schemas.microsoft.com/office/drawing/2014/main" id="{942B5205-2A9D-4738-B18E-61925DB67B16}"/>
              </a:ext>
            </a:extLst>
          </p:cNvPr>
          <p:cNvSpPr txBox="1"/>
          <p:nvPr/>
        </p:nvSpPr>
        <p:spPr>
          <a:xfrm>
            <a:off x="4236032" y="1222180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0</a:t>
            </a:r>
            <a:endParaRPr lang="en-US" sz="800" b="1" baseline="-250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125819B2-6E86-4BF6-9812-0A4B003AF726}"/>
              </a:ext>
            </a:extLst>
          </p:cNvPr>
          <p:cNvSpPr txBox="1"/>
          <p:nvPr/>
        </p:nvSpPr>
        <p:spPr>
          <a:xfrm>
            <a:off x="5336761" y="1225978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1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098E1357-4939-4447-87CA-1E8CBF53BDC0}"/>
              </a:ext>
            </a:extLst>
          </p:cNvPr>
          <p:cNvSpPr txBox="1"/>
          <p:nvPr/>
        </p:nvSpPr>
        <p:spPr>
          <a:xfrm>
            <a:off x="6349662" y="1220379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2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3A860C28-F955-41A1-957B-B4D6D9AB5C46}"/>
              </a:ext>
            </a:extLst>
          </p:cNvPr>
          <p:cNvSpPr txBox="1"/>
          <p:nvPr/>
        </p:nvSpPr>
        <p:spPr>
          <a:xfrm>
            <a:off x="7386119" y="1224685"/>
            <a:ext cx="482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</a:t>
            </a:r>
            <a:r>
              <a:rPr lang="en-US" sz="1000" b="1" baseline="-2500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3</a:t>
            </a:r>
            <a:endParaRPr lang="en-US" sz="800" b="1" baseline="-250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  <p:pic>
        <p:nvPicPr>
          <p:cNvPr id="240" name="Picture 239">
            <a:extLst>
              <a:ext uri="{FF2B5EF4-FFF2-40B4-BE49-F238E27FC236}">
                <a16:creationId xmlns:a16="http://schemas.microsoft.com/office/drawing/2014/main" id="{32949BC0-C16A-42B3-BA1C-338AEA766E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241" name="Picture 240">
            <a:extLst>
              <a:ext uri="{FF2B5EF4-FFF2-40B4-BE49-F238E27FC236}">
                <a16:creationId xmlns:a16="http://schemas.microsoft.com/office/drawing/2014/main" id="{EDC07EB2-7ADB-4249-9D83-615E9A5AD5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5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104CF-8C00-4E3D-9EAE-5EDFA71F3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434" y="6459"/>
            <a:ext cx="8270801" cy="669551"/>
          </a:xfrm>
        </p:spPr>
        <p:txBody>
          <a:bodyPr>
            <a:normAutofit/>
          </a:bodyPr>
          <a:lstStyle/>
          <a:p>
            <a:pPr marL="1319213" indent="-1319213" algn="l">
              <a:tabLst>
                <a:tab pos="1319213" algn="l"/>
              </a:tabLst>
            </a:pPr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Initial analysis of the market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9765526-29F2-4E8C-859C-CC36DFE01005}"/>
              </a:ext>
            </a:extLst>
          </p:cNvPr>
          <p:cNvSpPr/>
          <p:nvPr/>
        </p:nvSpPr>
        <p:spPr>
          <a:xfrm flipH="1">
            <a:off x="3434134" y="3804188"/>
            <a:ext cx="655099" cy="692564"/>
          </a:xfrm>
          <a:custGeom>
            <a:avLst/>
            <a:gdLst>
              <a:gd name="connsiteX0" fmla="*/ 816768 w 873918"/>
              <a:gd name="connsiteY0" fmla="*/ 0 h 923419"/>
              <a:gd name="connsiteX1" fmla="*/ 873918 w 873918"/>
              <a:gd name="connsiteY1" fmla="*/ 445050 h 923419"/>
              <a:gd name="connsiteX2" fmla="*/ 192881 w 873918"/>
              <a:gd name="connsiteY2" fmla="*/ 923419 h 923419"/>
              <a:gd name="connsiteX3" fmla="*/ 0 w 873918"/>
              <a:gd name="connsiteY3" fmla="*/ 323674 h 923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3918" h="923419">
                <a:moveTo>
                  <a:pt x="816768" y="0"/>
                </a:moveTo>
                <a:lnTo>
                  <a:pt x="873918" y="445050"/>
                </a:lnTo>
                <a:lnTo>
                  <a:pt x="192881" y="923419"/>
                </a:lnTo>
                <a:lnTo>
                  <a:pt x="0" y="323674"/>
                </a:lnTo>
                <a:close/>
              </a:path>
            </a:pathLst>
          </a:custGeom>
          <a:solidFill>
            <a:srgbClr val="17C7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B5E43A5-D222-46CA-84A4-6CD7D4575FFF}"/>
              </a:ext>
            </a:extLst>
          </p:cNvPr>
          <p:cNvSpPr/>
          <p:nvPr/>
        </p:nvSpPr>
        <p:spPr>
          <a:xfrm flipH="1">
            <a:off x="3394863" y="3193731"/>
            <a:ext cx="746135" cy="522131"/>
          </a:xfrm>
          <a:custGeom>
            <a:avLst/>
            <a:gdLst>
              <a:gd name="connsiteX0" fmla="*/ 888206 w 995362"/>
              <a:gd name="connsiteY0" fmla="*/ 0 h 697324"/>
              <a:gd name="connsiteX1" fmla="*/ 995362 w 995362"/>
              <a:gd name="connsiteY1" fmla="*/ 449810 h 697324"/>
              <a:gd name="connsiteX2" fmla="*/ 259556 w 995362"/>
              <a:gd name="connsiteY2" fmla="*/ 697324 h 697324"/>
              <a:gd name="connsiteX3" fmla="*/ 0 w 995362"/>
              <a:gd name="connsiteY3" fmla="*/ 28560 h 69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5362" h="697324">
                <a:moveTo>
                  <a:pt x="888206" y="0"/>
                </a:moveTo>
                <a:lnTo>
                  <a:pt x="995362" y="449810"/>
                </a:lnTo>
                <a:lnTo>
                  <a:pt x="259556" y="697324"/>
                </a:lnTo>
                <a:lnTo>
                  <a:pt x="0" y="28560"/>
                </a:lnTo>
                <a:close/>
              </a:path>
            </a:pathLst>
          </a:custGeom>
          <a:solidFill>
            <a:srgbClr val="17C7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C6F3E51-C50E-487F-A597-A0630C9C590D}"/>
              </a:ext>
            </a:extLst>
          </p:cNvPr>
          <p:cNvSpPr/>
          <p:nvPr/>
        </p:nvSpPr>
        <p:spPr>
          <a:xfrm flipH="1">
            <a:off x="3394862" y="2426142"/>
            <a:ext cx="746135" cy="520258"/>
          </a:xfrm>
          <a:custGeom>
            <a:avLst/>
            <a:gdLst>
              <a:gd name="connsiteX0" fmla="*/ 271463 w 1004888"/>
              <a:gd name="connsiteY0" fmla="*/ 0 h 700088"/>
              <a:gd name="connsiteX1" fmla="*/ 1004888 w 1004888"/>
              <a:gd name="connsiteY1" fmla="*/ 247650 h 700088"/>
              <a:gd name="connsiteX2" fmla="*/ 897732 w 1004888"/>
              <a:gd name="connsiteY2" fmla="*/ 700088 h 700088"/>
              <a:gd name="connsiteX3" fmla="*/ 0 w 1004888"/>
              <a:gd name="connsiteY3" fmla="*/ 654844 h 700088"/>
              <a:gd name="connsiteX4" fmla="*/ 271463 w 1004888"/>
              <a:gd name="connsiteY4" fmla="*/ 0 h 700088"/>
              <a:gd name="connsiteX0" fmla="*/ 271463 w 1004888"/>
              <a:gd name="connsiteY0" fmla="*/ 0 h 700088"/>
              <a:gd name="connsiteX1" fmla="*/ 1004888 w 1004888"/>
              <a:gd name="connsiteY1" fmla="*/ 247650 h 700088"/>
              <a:gd name="connsiteX2" fmla="*/ 897732 w 1004888"/>
              <a:gd name="connsiteY2" fmla="*/ 700088 h 700088"/>
              <a:gd name="connsiteX3" fmla="*/ 0 w 1004888"/>
              <a:gd name="connsiteY3" fmla="*/ 666750 h 700088"/>
              <a:gd name="connsiteX4" fmla="*/ 271463 w 1004888"/>
              <a:gd name="connsiteY4" fmla="*/ 0 h 700088"/>
              <a:gd name="connsiteX0" fmla="*/ 271463 w 1004888"/>
              <a:gd name="connsiteY0" fmla="*/ 0 h 700088"/>
              <a:gd name="connsiteX1" fmla="*/ 1004888 w 1004888"/>
              <a:gd name="connsiteY1" fmla="*/ 247650 h 700088"/>
              <a:gd name="connsiteX2" fmla="*/ 897732 w 1004888"/>
              <a:gd name="connsiteY2" fmla="*/ 700088 h 700088"/>
              <a:gd name="connsiteX3" fmla="*/ 0 w 1004888"/>
              <a:gd name="connsiteY3" fmla="*/ 671513 h 700088"/>
              <a:gd name="connsiteX4" fmla="*/ 271463 w 1004888"/>
              <a:gd name="connsiteY4" fmla="*/ 0 h 700088"/>
              <a:gd name="connsiteX0" fmla="*/ 266700 w 1000125"/>
              <a:gd name="connsiteY0" fmla="*/ 0 h 700088"/>
              <a:gd name="connsiteX1" fmla="*/ 1000125 w 1000125"/>
              <a:gd name="connsiteY1" fmla="*/ 247650 h 700088"/>
              <a:gd name="connsiteX2" fmla="*/ 892969 w 1000125"/>
              <a:gd name="connsiteY2" fmla="*/ 700088 h 700088"/>
              <a:gd name="connsiteX3" fmla="*/ 0 w 1000125"/>
              <a:gd name="connsiteY3" fmla="*/ 666750 h 700088"/>
              <a:gd name="connsiteX4" fmla="*/ 266700 w 1000125"/>
              <a:gd name="connsiteY4" fmla="*/ 0 h 700088"/>
              <a:gd name="connsiteX0" fmla="*/ 266700 w 1000125"/>
              <a:gd name="connsiteY0" fmla="*/ 0 h 697707"/>
              <a:gd name="connsiteX1" fmla="*/ 1000125 w 1000125"/>
              <a:gd name="connsiteY1" fmla="*/ 247650 h 697707"/>
              <a:gd name="connsiteX2" fmla="*/ 892969 w 1000125"/>
              <a:gd name="connsiteY2" fmla="*/ 697707 h 697707"/>
              <a:gd name="connsiteX3" fmla="*/ 0 w 1000125"/>
              <a:gd name="connsiteY3" fmla="*/ 666750 h 697707"/>
              <a:gd name="connsiteX4" fmla="*/ 266700 w 1000125"/>
              <a:gd name="connsiteY4" fmla="*/ 0 h 697707"/>
              <a:gd name="connsiteX0" fmla="*/ 261937 w 995362"/>
              <a:gd name="connsiteY0" fmla="*/ 0 h 697707"/>
              <a:gd name="connsiteX1" fmla="*/ 995362 w 995362"/>
              <a:gd name="connsiteY1" fmla="*/ 247650 h 697707"/>
              <a:gd name="connsiteX2" fmla="*/ 888206 w 995362"/>
              <a:gd name="connsiteY2" fmla="*/ 697707 h 697707"/>
              <a:gd name="connsiteX3" fmla="*/ 0 w 995362"/>
              <a:gd name="connsiteY3" fmla="*/ 669131 h 697707"/>
              <a:gd name="connsiteX4" fmla="*/ 261937 w 995362"/>
              <a:gd name="connsiteY4" fmla="*/ 0 h 697707"/>
              <a:gd name="connsiteX0" fmla="*/ 259556 w 995362"/>
              <a:gd name="connsiteY0" fmla="*/ 0 h 697707"/>
              <a:gd name="connsiteX1" fmla="*/ 995362 w 995362"/>
              <a:gd name="connsiteY1" fmla="*/ 247650 h 697707"/>
              <a:gd name="connsiteX2" fmla="*/ 888206 w 995362"/>
              <a:gd name="connsiteY2" fmla="*/ 697707 h 697707"/>
              <a:gd name="connsiteX3" fmla="*/ 0 w 995362"/>
              <a:gd name="connsiteY3" fmla="*/ 669131 h 697707"/>
              <a:gd name="connsiteX4" fmla="*/ 259556 w 995362"/>
              <a:gd name="connsiteY4" fmla="*/ 0 h 69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362" h="697707">
                <a:moveTo>
                  <a:pt x="259556" y="0"/>
                </a:moveTo>
                <a:lnTo>
                  <a:pt x="995362" y="247650"/>
                </a:lnTo>
                <a:lnTo>
                  <a:pt x="888206" y="697707"/>
                </a:lnTo>
                <a:lnTo>
                  <a:pt x="0" y="669131"/>
                </a:lnTo>
                <a:lnTo>
                  <a:pt x="259556" y="0"/>
                </a:lnTo>
                <a:close/>
              </a:path>
            </a:pathLst>
          </a:custGeom>
          <a:solidFill>
            <a:srgbClr val="17C7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FDCE54F-FE85-4745-8797-7FB8405E9955}"/>
              </a:ext>
            </a:extLst>
          </p:cNvPr>
          <p:cNvSpPr/>
          <p:nvPr/>
        </p:nvSpPr>
        <p:spPr>
          <a:xfrm flipH="1">
            <a:off x="3434134" y="1645687"/>
            <a:ext cx="655099" cy="692945"/>
          </a:xfrm>
          <a:custGeom>
            <a:avLst/>
            <a:gdLst>
              <a:gd name="connsiteX0" fmla="*/ 197644 w 876300"/>
              <a:gd name="connsiteY0" fmla="*/ 0 h 923925"/>
              <a:gd name="connsiteX1" fmla="*/ 876300 w 876300"/>
              <a:gd name="connsiteY1" fmla="*/ 478631 h 923925"/>
              <a:gd name="connsiteX2" fmla="*/ 821531 w 876300"/>
              <a:gd name="connsiteY2" fmla="*/ 923925 h 923925"/>
              <a:gd name="connsiteX3" fmla="*/ 0 w 876300"/>
              <a:gd name="connsiteY3" fmla="*/ 592931 h 923925"/>
              <a:gd name="connsiteX4" fmla="*/ 197644 w 876300"/>
              <a:gd name="connsiteY4" fmla="*/ 0 h 923925"/>
              <a:gd name="connsiteX0" fmla="*/ 192881 w 871537"/>
              <a:gd name="connsiteY0" fmla="*/ 0 h 923925"/>
              <a:gd name="connsiteX1" fmla="*/ 871537 w 871537"/>
              <a:gd name="connsiteY1" fmla="*/ 478631 h 923925"/>
              <a:gd name="connsiteX2" fmla="*/ 816768 w 871537"/>
              <a:gd name="connsiteY2" fmla="*/ 923925 h 923925"/>
              <a:gd name="connsiteX3" fmla="*/ 0 w 871537"/>
              <a:gd name="connsiteY3" fmla="*/ 597693 h 923925"/>
              <a:gd name="connsiteX4" fmla="*/ 192881 w 871537"/>
              <a:gd name="connsiteY4" fmla="*/ 0 h 923925"/>
              <a:gd name="connsiteX0" fmla="*/ 192881 w 871537"/>
              <a:gd name="connsiteY0" fmla="*/ 0 h 926307"/>
              <a:gd name="connsiteX1" fmla="*/ 871537 w 871537"/>
              <a:gd name="connsiteY1" fmla="*/ 481013 h 926307"/>
              <a:gd name="connsiteX2" fmla="*/ 816768 w 871537"/>
              <a:gd name="connsiteY2" fmla="*/ 926307 h 926307"/>
              <a:gd name="connsiteX3" fmla="*/ 0 w 871537"/>
              <a:gd name="connsiteY3" fmla="*/ 600075 h 926307"/>
              <a:gd name="connsiteX4" fmla="*/ 192881 w 871537"/>
              <a:gd name="connsiteY4" fmla="*/ 0 h 926307"/>
              <a:gd name="connsiteX0" fmla="*/ 192881 w 869155"/>
              <a:gd name="connsiteY0" fmla="*/ 0 h 926307"/>
              <a:gd name="connsiteX1" fmla="*/ 869155 w 869155"/>
              <a:gd name="connsiteY1" fmla="*/ 476251 h 926307"/>
              <a:gd name="connsiteX2" fmla="*/ 816768 w 869155"/>
              <a:gd name="connsiteY2" fmla="*/ 926307 h 926307"/>
              <a:gd name="connsiteX3" fmla="*/ 0 w 869155"/>
              <a:gd name="connsiteY3" fmla="*/ 600075 h 926307"/>
              <a:gd name="connsiteX4" fmla="*/ 192881 w 869155"/>
              <a:gd name="connsiteY4" fmla="*/ 0 h 926307"/>
              <a:gd name="connsiteX0" fmla="*/ 192881 w 873918"/>
              <a:gd name="connsiteY0" fmla="*/ 0 h 926307"/>
              <a:gd name="connsiteX1" fmla="*/ 873918 w 873918"/>
              <a:gd name="connsiteY1" fmla="*/ 478632 h 926307"/>
              <a:gd name="connsiteX2" fmla="*/ 816768 w 873918"/>
              <a:gd name="connsiteY2" fmla="*/ 926307 h 926307"/>
              <a:gd name="connsiteX3" fmla="*/ 0 w 873918"/>
              <a:gd name="connsiteY3" fmla="*/ 600075 h 926307"/>
              <a:gd name="connsiteX4" fmla="*/ 192881 w 873918"/>
              <a:gd name="connsiteY4" fmla="*/ 0 h 926307"/>
              <a:gd name="connsiteX0" fmla="*/ 192881 w 873918"/>
              <a:gd name="connsiteY0" fmla="*/ 0 h 923926"/>
              <a:gd name="connsiteX1" fmla="*/ 873918 w 873918"/>
              <a:gd name="connsiteY1" fmla="*/ 478632 h 923926"/>
              <a:gd name="connsiteX2" fmla="*/ 816768 w 873918"/>
              <a:gd name="connsiteY2" fmla="*/ 923926 h 923926"/>
              <a:gd name="connsiteX3" fmla="*/ 0 w 873918"/>
              <a:gd name="connsiteY3" fmla="*/ 600075 h 923926"/>
              <a:gd name="connsiteX4" fmla="*/ 192881 w 873918"/>
              <a:gd name="connsiteY4" fmla="*/ 0 h 923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918" h="923926">
                <a:moveTo>
                  <a:pt x="192881" y="0"/>
                </a:moveTo>
                <a:lnTo>
                  <a:pt x="873918" y="478632"/>
                </a:lnTo>
                <a:lnTo>
                  <a:pt x="816768" y="923926"/>
                </a:lnTo>
                <a:lnTo>
                  <a:pt x="0" y="600075"/>
                </a:lnTo>
                <a:lnTo>
                  <a:pt x="192881" y="0"/>
                </a:lnTo>
                <a:close/>
              </a:path>
            </a:pathLst>
          </a:custGeom>
          <a:solidFill>
            <a:srgbClr val="17C78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DB1F1DF-05DA-4C3D-A9D8-FBB3F18AAABE}"/>
              </a:ext>
            </a:extLst>
          </p:cNvPr>
          <p:cNvSpPr/>
          <p:nvPr/>
        </p:nvSpPr>
        <p:spPr>
          <a:xfrm>
            <a:off x="3943103" y="3987629"/>
            <a:ext cx="4131052" cy="508285"/>
          </a:xfrm>
          <a:custGeom>
            <a:avLst/>
            <a:gdLst>
              <a:gd name="connsiteX0" fmla="*/ 0 w 2198812"/>
              <a:gd name="connsiteY0" fmla="*/ 0 h 677713"/>
              <a:gd name="connsiteX1" fmla="*/ 2198812 w 2198812"/>
              <a:gd name="connsiteY1" fmla="*/ 0 h 677713"/>
              <a:gd name="connsiteX2" fmla="*/ 2198812 w 2198812"/>
              <a:gd name="connsiteY2" fmla="*/ 677713 h 677713"/>
              <a:gd name="connsiteX3" fmla="*/ 0 w 2198812"/>
              <a:gd name="connsiteY3" fmla="*/ 677713 h 67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8812" h="677713">
                <a:moveTo>
                  <a:pt x="0" y="0"/>
                </a:moveTo>
                <a:lnTo>
                  <a:pt x="2198812" y="0"/>
                </a:lnTo>
                <a:lnTo>
                  <a:pt x="2198812" y="677713"/>
                </a:lnTo>
                <a:lnTo>
                  <a:pt x="0" y="677713"/>
                </a:ln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25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3FB27A4-CA55-48DB-A4B5-79BC02BD5A47}"/>
              </a:ext>
            </a:extLst>
          </p:cNvPr>
          <p:cNvSpPr/>
          <p:nvPr/>
        </p:nvSpPr>
        <p:spPr>
          <a:xfrm>
            <a:off x="3943103" y="3213980"/>
            <a:ext cx="4131052" cy="501883"/>
          </a:xfrm>
          <a:custGeom>
            <a:avLst/>
            <a:gdLst>
              <a:gd name="connsiteX0" fmla="*/ 0 w 2198812"/>
              <a:gd name="connsiteY0" fmla="*/ 0 h 677713"/>
              <a:gd name="connsiteX1" fmla="*/ 2198812 w 2198812"/>
              <a:gd name="connsiteY1" fmla="*/ 0 h 677713"/>
              <a:gd name="connsiteX2" fmla="*/ 2198812 w 2198812"/>
              <a:gd name="connsiteY2" fmla="*/ 677713 h 677713"/>
              <a:gd name="connsiteX3" fmla="*/ 0 w 2198812"/>
              <a:gd name="connsiteY3" fmla="*/ 677713 h 67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8812" h="677713">
                <a:moveTo>
                  <a:pt x="0" y="0"/>
                </a:moveTo>
                <a:lnTo>
                  <a:pt x="2198812" y="0"/>
                </a:lnTo>
                <a:lnTo>
                  <a:pt x="2198812" y="677713"/>
                </a:lnTo>
                <a:lnTo>
                  <a:pt x="0" y="677713"/>
                </a:ln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25" b="0" i="0" u="none" strike="noStrike" kern="0" cap="none" spc="0" normalizeH="0" baseline="0" dirty="0">
              <a:ln>
                <a:noFill/>
              </a:ln>
              <a:solidFill>
                <a:srgbClr val="D3D3D3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313DA40-2B06-4593-8477-E0CF08D395C5}"/>
              </a:ext>
            </a:extLst>
          </p:cNvPr>
          <p:cNvSpPr/>
          <p:nvPr/>
        </p:nvSpPr>
        <p:spPr>
          <a:xfrm>
            <a:off x="3943103" y="2427006"/>
            <a:ext cx="4131052" cy="506694"/>
          </a:xfrm>
          <a:custGeom>
            <a:avLst/>
            <a:gdLst>
              <a:gd name="connsiteX0" fmla="*/ 0 w 2198812"/>
              <a:gd name="connsiteY0" fmla="*/ 0 h 678085"/>
              <a:gd name="connsiteX1" fmla="*/ 2198812 w 2198812"/>
              <a:gd name="connsiteY1" fmla="*/ 0 h 678085"/>
              <a:gd name="connsiteX2" fmla="*/ 2198812 w 2198812"/>
              <a:gd name="connsiteY2" fmla="*/ 678085 h 678085"/>
              <a:gd name="connsiteX3" fmla="*/ 0 w 2198812"/>
              <a:gd name="connsiteY3" fmla="*/ 678085 h 678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8812" h="678085">
                <a:moveTo>
                  <a:pt x="0" y="0"/>
                </a:moveTo>
                <a:lnTo>
                  <a:pt x="2198812" y="0"/>
                </a:lnTo>
                <a:lnTo>
                  <a:pt x="2198812" y="678085"/>
                </a:lnTo>
                <a:lnTo>
                  <a:pt x="0" y="678085"/>
                </a:ln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25" b="0" i="0" u="none" strike="noStrike" kern="0" cap="none" spc="0" normalizeH="0" baseline="0" dirty="0">
              <a:ln>
                <a:noFill/>
              </a:ln>
              <a:solidFill>
                <a:srgbClr val="D3D3D3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E0E1D4C-114A-488E-A8A0-830945F9298D}"/>
              </a:ext>
            </a:extLst>
          </p:cNvPr>
          <p:cNvSpPr/>
          <p:nvPr/>
        </p:nvSpPr>
        <p:spPr>
          <a:xfrm>
            <a:off x="3943103" y="1646527"/>
            <a:ext cx="4131052" cy="508564"/>
          </a:xfrm>
          <a:custGeom>
            <a:avLst/>
            <a:gdLst>
              <a:gd name="connsiteX0" fmla="*/ 0 w 2198812"/>
              <a:gd name="connsiteY0" fmla="*/ 0 h 678085"/>
              <a:gd name="connsiteX1" fmla="*/ 2198812 w 2198812"/>
              <a:gd name="connsiteY1" fmla="*/ 0 h 678085"/>
              <a:gd name="connsiteX2" fmla="*/ 2198812 w 2198812"/>
              <a:gd name="connsiteY2" fmla="*/ 678085 h 678085"/>
              <a:gd name="connsiteX3" fmla="*/ 0 w 2198812"/>
              <a:gd name="connsiteY3" fmla="*/ 678085 h 678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8812" h="678085">
                <a:moveTo>
                  <a:pt x="0" y="0"/>
                </a:moveTo>
                <a:lnTo>
                  <a:pt x="2198812" y="0"/>
                </a:lnTo>
                <a:lnTo>
                  <a:pt x="2198812" y="678085"/>
                </a:lnTo>
                <a:lnTo>
                  <a:pt x="0" y="678085"/>
                </a:ln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25" b="0" i="0" u="none" strike="noStrike" kern="0" cap="none" spc="0" normalizeH="0" baseline="0" dirty="0">
              <a:ln>
                <a:noFill/>
              </a:ln>
              <a:solidFill>
                <a:srgbClr val="D3D3D3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51F4544B-AE8A-4F58-A1BD-C05A27B2B23F}"/>
              </a:ext>
            </a:extLst>
          </p:cNvPr>
          <p:cNvSpPr/>
          <p:nvPr/>
        </p:nvSpPr>
        <p:spPr>
          <a:xfrm>
            <a:off x="3340729" y="3804456"/>
            <a:ext cx="138883" cy="366346"/>
          </a:xfrm>
          <a:custGeom>
            <a:avLst/>
            <a:gdLst>
              <a:gd name="connsiteX0" fmla="*/ 436317 w 2129327"/>
              <a:gd name="connsiteY0" fmla="*/ 0 h 488461"/>
              <a:gd name="connsiteX1" fmla="*/ 2129327 w 2129327"/>
              <a:gd name="connsiteY1" fmla="*/ 0 h 488461"/>
              <a:gd name="connsiteX2" fmla="*/ 2129327 w 2129327"/>
              <a:gd name="connsiteY2" fmla="*/ 488461 h 488461"/>
              <a:gd name="connsiteX3" fmla="*/ 0 w 2129327"/>
              <a:gd name="connsiteY3" fmla="*/ 488461 h 488461"/>
              <a:gd name="connsiteX4" fmla="*/ 37665 w 2129327"/>
              <a:gd name="connsiteY4" fmla="*/ 460281 h 488461"/>
              <a:gd name="connsiteX5" fmla="*/ 397250 w 2129327"/>
              <a:gd name="connsiteY5" fmla="*/ 64338 h 48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9327" h="488461">
                <a:moveTo>
                  <a:pt x="436317" y="0"/>
                </a:moveTo>
                <a:lnTo>
                  <a:pt x="2129327" y="0"/>
                </a:lnTo>
                <a:lnTo>
                  <a:pt x="2129327" y="488461"/>
                </a:lnTo>
                <a:lnTo>
                  <a:pt x="0" y="488461"/>
                </a:lnTo>
                <a:lnTo>
                  <a:pt x="37665" y="460281"/>
                </a:lnTo>
                <a:cubicBezTo>
                  <a:pt x="175603" y="346386"/>
                  <a:pt x="296868" y="213000"/>
                  <a:pt x="397250" y="64338"/>
                </a:cubicBez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srgbClr val="D3D3D3">
                  <a:lumMod val="25000"/>
                </a:srgbClr>
              </a:solidFill>
              <a:latin typeface="Calibri" panose="020F0502020204030204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C30C9867-BB95-4C76-8271-2400C0489E4B}"/>
              </a:ext>
            </a:extLst>
          </p:cNvPr>
          <p:cNvSpPr/>
          <p:nvPr/>
        </p:nvSpPr>
        <p:spPr>
          <a:xfrm>
            <a:off x="3340729" y="2582775"/>
            <a:ext cx="138882" cy="366547"/>
          </a:xfrm>
          <a:custGeom>
            <a:avLst/>
            <a:gdLst>
              <a:gd name="connsiteX0" fmla="*/ 0 w 1533532"/>
              <a:gd name="connsiteY0" fmla="*/ 0 h 488729"/>
              <a:gd name="connsiteX1" fmla="*/ 1533532 w 1533532"/>
              <a:gd name="connsiteY1" fmla="*/ 0 h 488729"/>
              <a:gd name="connsiteX2" fmla="*/ 1533532 w 1533532"/>
              <a:gd name="connsiteY2" fmla="*/ 488729 h 488729"/>
              <a:gd name="connsiteX3" fmla="*/ 111224 w 1533532"/>
              <a:gd name="connsiteY3" fmla="*/ 488729 h 488729"/>
              <a:gd name="connsiteX4" fmla="*/ 109835 w 1533532"/>
              <a:gd name="connsiteY4" fmla="*/ 461197 h 488729"/>
              <a:gd name="connsiteX5" fmla="*/ 35739 w 1533532"/>
              <a:gd name="connsiteY5" fmla="*/ 97695 h 48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3532" h="488729">
                <a:moveTo>
                  <a:pt x="0" y="0"/>
                </a:moveTo>
                <a:lnTo>
                  <a:pt x="1533532" y="0"/>
                </a:lnTo>
                <a:lnTo>
                  <a:pt x="1533532" y="488729"/>
                </a:lnTo>
                <a:lnTo>
                  <a:pt x="111224" y="488729"/>
                </a:lnTo>
                <a:lnTo>
                  <a:pt x="109835" y="461197"/>
                </a:lnTo>
                <a:cubicBezTo>
                  <a:pt x="97122" y="335946"/>
                  <a:pt x="72007" y="214362"/>
                  <a:pt x="35739" y="97695"/>
                </a:cubicBez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srgbClr val="D3D3D3">
                  <a:lumMod val="25000"/>
                </a:srgbClr>
              </a:solidFill>
              <a:latin typeface="Calibri" panose="020F0502020204030204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CD87A32-4A23-45CD-97B0-F6CE1E9E90E5}"/>
              </a:ext>
            </a:extLst>
          </p:cNvPr>
          <p:cNvSpPr/>
          <p:nvPr/>
        </p:nvSpPr>
        <p:spPr>
          <a:xfrm flipH="1">
            <a:off x="3331674" y="3193833"/>
            <a:ext cx="147937" cy="366346"/>
          </a:xfrm>
          <a:custGeom>
            <a:avLst/>
            <a:gdLst>
              <a:gd name="connsiteX0" fmla="*/ 0 w 1534279"/>
              <a:gd name="connsiteY0" fmla="*/ 0 h 488461"/>
              <a:gd name="connsiteX1" fmla="*/ 1423053 w 1534279"/>
              <a:gd name="connsiteY1" fmla="*/ 0 h 488461"/>
              <a:gd name="connsiteX2" fmla="*/ 1424436 w 1534279"/>
              <a:gd name="connsiteY2" fmla="*/ 27398 h 488461"/>
              <a:gd name="connsiteX3" fmla="*/ 1498571 w 1534279"/>
              <a:gd name="connsiteY3" fmla="*/ 390900 h 488461"/>
              <a:gd name="connsiteX4" fmla="*/ 1534279 w 1534279"/>
              <a:gd name="connsiteY4" fmla="*/ 488461 h 488461"/>
              <a:gd name="connsiteX5" fmla="*/ 0 w 1534279"/>
              <a:gd name="connsiteY5" fmla="*/ 488461 h 48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4279" h="488461">
                <a:moveTo>
                  <a:pt x="0" y="0"/>
                </a:moveTo>
                <a:lnTo>
                  <a:pt x="1423053" y="0"/>
                </a:lnTo>
                <a:lnTo>
                  <a:pt x="1424436" y="27398"/>
                </a:lnTo>
                <a:cubicBezTo>
                  <a:pt x="1437156" y="152650"/>
                  <a:pt x="1462284" y="274233"/>
                  <a:pt x="1498571" y="390900"/>
                </a:cubicBezTo>
                <a:lnTo>
                  <a:pt x="1534279" y="488461"/>
                </a:lnTo>
                <a:lnTo>
                  <a:pt x="0" y="488461"/>
                </a:ln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srgbClr val="D3D3D3">
                  <a:lumMod val="25000"/>
                </a:srgbClr>
              </a:solidFill>
              <a:latin typeface="Calibri" panose="020F0502020204030204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5714DC6-839F-47E5-BEE2-DE0D84521F85}"/>
              </a:ext>
            </a:extLst>
          </p:cNvPr>
          <p:cNvSpPr txBox="1"/>
          <p:nvPr/>
        </p:nvSpPr>
        <p:spPr>
          <a:xfrm>
            <a:off x="3902052" y="2399431"/>
            <a:ext cx="4200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lvl="1"/>
            <a:r>
              <a:rPr lang="en-US" sz="1000" dirty="0"/>
              <a:t>Projection of IFRS17 IS and BS, where the input data are projected and full IFRS17 calculations are performed for each future period and each scenario; set of KPIs and reports included; </a:t>
            </a:r>
            <a:r>
              <a:rPr lang="en-US" sz="1000" dirty="0">
                <a:solidFill>
                  <a:schemeClr val="accent3">
                    <a:lumMod val="50000"/>
                  </a:schemeClr>
                </a:solidFill>
              </a:rPr>
              <a:t>platform: SAS Stratum</a:t>
            </a:r>
            <a:endParaRPr lang="en-US" sz="1000" dirty="0">
              <a:solidFill>
                <a:schemeClr val="accent3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D3C5317-8007-4B6D-8A34-424C88F705FA}"/>
              </a:ext>
            </a:extLst>
          </p:cNvPr>
          <p:cNvSpPr txBox="1"/>
          <p:nvPr/>
        </p:nvSpPr>
        <p:spPr>
          <a:xfrm>
            <a:off x="3958791" y="3223087"/>
            <a:ext cx="3976713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spcBef>
                <a:spcPts val="200"/>
              </a:spcBef>
              <a:defRPr sz="1000">
                <a:cs typeface="Segoe UI Semibold" panose="020B0702040204020203" pitchFamily="34" charset="0"/>
              </a:defRPr>
            </a:lvl1pPr>
            <a:lvl2pPr marL="60325" lvl="1">
              <a:defRPr sz="1000"/>
            </a:lvl2pPr>
          </a:lstStyle>
          <a:p>
            <a:r>
              <a:rPr lang="en-US" dirty="0"/>
              <a:t>Simplified model of non-life projections for PAA; including set of reports;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Platform: SAS IPS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B5EA7D9-7508-4E99-97FF-0AA09B467AC0}"/>
              </a:ext>
            </a:extLst>
          </p:cNvPr>
          <p:cNvSpPr txBox="1"/>
          <p:nvPr/>
        </p:nvSpPr>
        <p:spPr>
          <a:xfrm>
            <a:off x="3950631" y="3978224"/>
            <a:ext cx="3976713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000" dirty="0"/>
              <a:t>Operational planning and budgeting;</a:t>
            </a:r>
          </a:p>
          <a:p>
            <a:pPr>
              <a:spcBef>
                <a:spcPts val="200"/>
              </a:spcBef>
              <a:defRPr/>
            </a:pPr>
            <a:r>
              <a:rPr lang="en-US" sz="1000" dirty="0">
                <a:solidFill>
                  <a:schemeClr val="accent3">
                    <a:lumMod val="50000"/>
                  </a:schemeClr>
                </a:solidFill>
              </a:rPr>
              <a:t>Platform: SAS IPS</a:t>
            </a:r>
          </a:p>
          <a:p>
            <a:pPr lvl="0">
              <a:spcBef>
                <a:spcPts val="200"/>
              </a:spcBef>
              <a:defRPr/>
            </a:pPr>
            <a:endParaRPr lang="en-US" sz="1000" dirty="0">
              <a:cs typeface="Segoe UI Semibold" panose="020B0702040204020203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7F55C47-EFD1-4DCC-AFED-7784BBCF2C93}"/>
              </a:ext>
            </a:extLst>
          </p:cNvPr>
          <p:cNvSpPr txBox="1"/>
          <p:nvPr/>
        </p:nvSpPr>
        <p:spPr>
          <a:xfrm>
            <a:off x="3984714" y="1626794"/>
            <a:ext cx="4140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000" dirty="0">
                <a:cs typeface="Segoe UI Semibold" panose="020B0702040204020203" pitchFamily="34" charset="0"/>
              </a:rPr>
              <a:t>Model for IS, BS and capital projection and finally capital planning; it is part of Own Risk and Solvency Assessment (ORSA); generic model for non-life is prepared; to be adjusted to local requirements; </a:t>
            </a:r>
            <a:r>
              <a:rPr lang="en-US" sz="1000" dirty="0">
                <a:solidFill>
                  <a:schemeClr val="accent3">
                    <a:lumMod val="50000"/>
                  </a:schemeClr>
                </a:solidFill>
                <a:cs typeface="Segoe UI Semibold" panose="020B0702040204020203" pitchFamily="34" charset="0"/>
              </a:rPr>
              <a:t>platform: SAS IPS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D058C3F-33FD-4D33-98E3-BB52ABC5A3D2}"/>
              </a:ext>
            </a:extLst>
          </p:cNvPr>
          <p:cNvCxnSpPr>
            <a:cxnSpLocks/>
          </p:cNvCxnSpPr>
          <p:nvPr/>
        </p:nvCxnSpPr>
        <p:spPr>
          <a:xfrm flipV="1">
            <a:off x="575644" y="2309331"/>
            <a:ext cx="801378" cy="721998"/>
          </a:xfrm>
          <a:prstGeom prst="line">
            <a:avLst/>
          </a:prstGeom>
          <a:ln w="19050" cap="rnd">
            <a:solidFill>
              <a:schemeClr val="bg2">
                <a:lumMod val="75000"/>
              </a:schemeClr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4959E70-BB58-481D-A24E-5D7569066550}"/>
              </a:ext>
            </a:extLst>
          </p:cNvPr>
          <p:cNvCxnSpPr>
            <a:cxnSpLocks/>
            <a:stCxn id="66" idx="23"/>
          </p:cNvCxnSpPr>
          <p:nvPr/>
        </p:nvCxnSpPr>
        <p:spPr>
          <a:xfrm flipV="1">
            <a:off x="559123" y="2831845"/>
            <a:ext cx="777705" cy="213049"/>
          </a:xfrm>
          <a:prstGeom prst="line">
            <a:avLst/>
          </a:prstGeom>
          <a:ln w="19050" cap="rnd">
            <a:solidFill>
              <a:schemeClr val="bg2">
                <a:lumMod val="75000"/>
              </a:schemeClr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DEE8445-1AEF-40F1-83E9-AE1C447C70DE}"/>
              </a:ext>
            </a:extLst>
          </p:cNvPr>
          <p:cNvCxnSpPr>
            <a:cxnSpLocks/>
            <a:stCxn id="66" idx="22"/>
          </p:cNvCxnSpPr>
          <p:nvPr/>
        </p:nvCxnSpPr>
        <p:spPr>
          <a:xfrm>
            <a:off x="550718" y="3040309"/>
            <a:ext cx="745917" cy="203519"/>
          </a:xfrm>
          <a:prstGeom prst="line">
            <a:avLst/>
          </a:prstGeom>
          <a:ln w="19050" cap="rnd">
            <a:solidFill>
              <a:schemeClr val="bg2">
                <a:lumMod val="75000"/>
              </a:schemeClr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58C2DF4-5B7E-4502-8CCF-E8D748E24D91}"/>
              </a:ext>
            </a:extLst>
          </p:cNvPr>
          <p:cNvCxnSpPr>
            <a:cxnSpLocks/>
            <a:stCxn id="66" idx="22"/>
          </p:cNvCxnSpPr>
          <p:nvPr/>
        </p:nvCxnSpPr>
        <p:spPr>
          <a:xfrm>
            <a:off x="550718" y="3040309"/>
            <a:ext cx="701835" cy="944889"/>
          </a:xfrm>
          <a:prstGeom prst="line">
            <a:avLst/>
          </a:prstGeom>
          <a:ln w="19050" cap="rnd">
            <a:solidFill>
              <a:schemeClr val="bg2">
                <a:lumMod val="75000"/>
              </a:schemeClr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C6C41C4-46A4-4F20-B850-810F826BD40C}"/>
              </a:ext>
            </a:extLst>
          </p:cNvPr>
          <p:cNvGrpSpPr/>
          <p:nvPr/>
        </p:nvGrpSpPr>
        <p:grpSpPr>
          <a:xfrm rot="5400000">
            <a:off x="148200" y="2639872"/>
            <a:ext cx="812673" cy="812673"/>
            <a:chOff x="275149" y="1136124"/>
            <a:chExt cx="1444752" cy="144475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F1D6F93-3D90-42DC-9787-CF7EC04BEFA2}"/>
                </a:ext>
              </a:extLst>
            </p:cNvPr>
            <p:cNvSpPr/>
            <p:nvPr/>
          </p:nvSpPr>
          <p:spPr>
            <a:xfrm>
              <a:off x="275149" y="1136124"/>
              <a:ext cx="1444752" cy="1444752"/>
            </a:xfrm>
            <a:prstGeom prst="ellipse">
              <a:avLst/>
            </a:prstGeom>
            <a:solidFill>
              <a:srgbClr val="2B32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013" dirty="0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68FAD43-E4F0-406C-98B2-A397E253EFE4}"/>
                </a:ext>
              </a:extLst>
            </p:cNvPr>
            <p:cNvGrpSpPr/>
            <p:nvPr/>
          </p:nvGrpSpPr>
          <p:grpSpPr>
            <a:xfrm>
              <a:off x="275414" y="1136124"/>
              <a:ext cx="1444222" cy="1235199"/>
              <a:chOff x="630513" y="1138061"/>
              <a:chExt cx="1444222" cy="1235199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A14A385-0687-400C-8EB4-7A7CA57F69D5}"/>
                  </a:ext>
                </a:extLst>
              </p:cNvPr>
              <p:cNvSpPr/>
              <p:nvPr/>
            </p:nvSpPr>
            <p:spPr>
              <a:xfrm>
                <a:off x="630513" y="1138061"/>
                <a:ext cx="1444222" cy="722111"/>
              </a:xfrm>
              <a:custGeom>
                <a:avLst/>
                <a:gdLst>
                  <a:gd name="connsiteX0" fmla="*/ 722111 w 1444222"/>
                  <a:gd name="connsiteY0" fmla="*/ 0 h 722111"/>
                  <a:gd name="connsiteX1" fmla="*/ 1444222 w 1444222"/>
                  <a:gd name="connsiteY1" fmla="*/ 722111 h 722111"/>
                  <a:gd name="connsiteX2" fmla="*/ 1367996 w 1444222"/>
                  <a:gd name="connsiteY2" fmla="*/ 722111 h 722111"/>
                  <a:gd name="connsiteX3" fmla="*/ 722111 w 1444222"/>
                  <a:gd name="connsiteY3" fmla="*/ 76226 h 722111"/>
                  <a:gd name="connsiteX4" fmla="*/ 76226 w 1444222"/>
                  <a:gd name="connsiteY4" fmla="*/ 722111 h 722111"/>
                  <a:gd name="connsiteX5" fmla="*/ 0 w 1444222"/>
                  <a:gd name="connsiteY5" fmla="*/ 722111 h 722111"/>
                  <a:gd name="connsiteX6" fmla="*/ 722111 w 1444222"/>
                  <a:gd name="connsiteY6" fmla="*/ 0 h 72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4222" h="722111">
                    <a:moveTo>
                      <a:pt x="722111" y="0"/>
                    </a:moveTo>
                    <a:cubicBezTo>
                      <a:pt x="1120922" y="0"/>
                      <a:pt x="1444222" y="323300"/>
                      <a:pt x="1444222" y="722111"/>
                    </a:cubicBezTo>
                    <a:lnTo>
                      <a:pt x="1367996" y="722111"/>
                    </a:lnTo>
                    <a:cubicBezTo>
                      <a:pt x="1367996" y="365399"/>
                      <a:pt x="1078823" y="76226"/>
                      <a:pt x="722111" y="76226"/>
                    </a:cubicBezTo>
                    <a:cubicBezTo>
                      <a:pt x="365399" y="76226"/>
                      <a:pt x="76226" y="365399"/>
                      <a:pt x="76226" y="722111"/>
                    </a:cubicBezTo>
                    <a:lnTo>
                      <a:pt x="0" y="722111"/>
                    </a:lnTo>
                    <a:cubicBezTo>
                      <a:pt x="0" y="323300"/>
                      <a:pt x="323300" y="0"/>
                      <a:pt x="722111" y="0"/>
                    </a:cubicBezTo>
                    <a:close/>
                  </a:path>
                </a:pathLst>
              </a:custGeom>
              <a:solidFill>
                <a:srgbClr val="59ECB7"/>
              </a:solidFill>
              <a:ln>
                <a:solidFill>
                  <a:srgbClr val="59EC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013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3DD998E2-257A-4387-9410-E2BFE818BF5B}"/>
                  </a:ext>
                </a:extLst>
              </p:cNvPr>
              <p:cNvGrpSpPr/>
              <p:nvPr/>
            </p:nvGrpSpPr>
            <p:grpSpPr>
              <a:xfrm>
                <a:off x="843576" y="1355164"/>
                <a:ext cx="1018096" cy="1018096"/>
                <a:chOff x="840089" y="1339923"/>
                <a:chExt cx="1018096" cy="1018096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4A527985-B729-463F-A2D1-DA4D4C7F65CE}"/>
                    </a:ext>
                  </a:extLst>
                </p:cNvPr>
                <p:cNvSpPr/>
                <p:nvPr/>
              </p:nvSpPr>
              <p:spPr>
                <a:xfrm>
                  <a:off x="943340" y="1433451"/>
                  <a:ext cx="822960" cy="82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013" dirty="0"/>
                </a:p>
              </p:txBody>
            </p:sp>
            <p:sp>
              <p:nvSpPr>
                <p:cNvPr id="62" name="Circle: Hollow 61">
                  <a:extLst>
                    <a:ext uri="{FF2B5EF4-FFF2-40B4-BE49-F238E27FC236}">
                      <a16:creationId xmlns:a16="http://schemas.microsoft.com/office/drawing/2014/main" id="{DA0A0E32-E262-4207-98A5-DC9EF5EA1884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5" cy="1018095"/>
                </a:xfrm>
                <a:prstGeom prst="donut">
                  <a:avLst>
                    <a:gd name="adj" fmla="val 13102"/>
                  </a:avLst>
                </a:prstGeom>
                <a:solidFill>
                  <a:schemeClr val="accent2"/>
                </a:solidFill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 dirty="0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3979585-8B2C-4ECA-96A3-B13B18EEFCD9}"/>
                    </a:ext>
                  </a:extLst>
                </p:cNvPr>
                <p:cNvSpPr/>
                <p:nvPr/>
              </p:nvSpPr>
              <p:spPr>
                <a:xfrm>
                  <a:off x="840089" y="1339923"/>
                  <a:ext cx="1018096" cy="1018096"/>
                </a:xfrm>
                <a:custGeom>
                  <a:avLst/>
                  <a:gdLst>
                    <a:gd name="connsiteX0" fmla="*/ 509047 w 1018096"/>
                    <a:gd name="connsiteY0" fmla="*/ 65595 h 1018096"/>
                    <a:gd name="connsiteX1" fmla="*/ 63329 w 1018096"/>
                    <a:gd name="connsiteY1" fmla="*/ 511313 h 1018096"/>
                    <a:gd name="connsiteX2" fmla="*/ 509047 w 1018096"/>
                    <a:gd name="connsiteY2" fmla="*/ 957031 h 1018096"/>
                    <a:gd name="connsiteX3" fmla="*/ 954765 w 1018096"/>
                    <a:gd name="connsiteY3" fmla="*/ 511313 h 1018096"/>
                    <a:gd name="connsiteX4" fmla="*/ 509047 w 1018096"/>
                    <a:gd name="connsiteY4" fmla="*/ 65595 h 1018096"/>
                    <a:gd name="connsiteX5" fmla="*/ 509048 w 1018096"/>
                    <a:gd name="connsiteY5" fmla="*/ 0 h 1018096"/>
                    <a:gd name="connsiteX6" fmla="*/ 1018096 w 1018096"/>
                    <a:gd name="connsiteY6" fmla="*/ 509048 h 1018096"/>
                    <a:gd name="connsiteX7" fmla="*/ 509048 w 1018096"/>
                    <a:gd name="connsiteY7" fmla="*/ 1018096 h 1018096"/>
                    <a:gd name="connsiteX8" fmla="*/ 0 w 1018096"/>
                    <a:gd name="connsiteY8" fmla="*/ 509048 h 1018096"/>
                    <a:gd name="connsiteX9" fmla="*/ 509048 w 1018096"/>
                    <a:gd name="connsiteY9" fmla="*/ 0 h 1018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8096" h="1018096">
                      <a:moveTo>
                        <a:pt x="509047" y="65595"/>
                      </a:moveTo>
                      <a:cubicBezTo>
                        <a:pt x="262884" y="65595"/>
                        <a:pt x="63329" y="265150"/>
                        <a:pt x="63329" y="511313"/>
                      </a:cubicBezTo>
                      <a:cubicBezTo>
                        <a:pt x="63329" y="757476"/>
                        <a:pt x="262884" y="957031"/>
                        <a:pt x="509047" y="957031"/>
                      </a:cubicBezTo>
                      <a:cubicBezTo>
                        <a:pt x="755210" y="957031"/>
                        <a:pt x="954765" y="757476"/>
                        <a:pt x="954765" y="511313"/>
                      </a:cubicBezTo>
                      <a:cubicBezTo>
                        <a:pt x="954765" y="265150"/>
                        <a:pt x="755210" y="65595"/>
                        <a:pt x="509047" y="65595"/>
                      </a:cubicBezTo>
                      <a:close/>
                      <a:moveTo>
                        <a:pt x="509048" y="0"/>
                      </a:moveTo>
                      <a:cubicBezTo>
                        <a:pt x="790187" y="0"/>
                        <a:pt x="1018096" y="227909"/>
                        <a:pt x="1018096" y="509048"/>
                      </a:cubicBezTo>
                      <a:cubicBezTo>
                        <a:pt x="1018096" y="790187"/>
                        <a:pt x="790187" y="1018096"/>
                        <a:pt x="509048" y="1018096"/>
                      </a:cubicBezTo>
                      <a:cubicBezTo>
                        <a:pt x="227909" y="1018096"/>
                        <a:pt x="0" y="790187"/>
                        <a:pt x="0" y="509048"/>
                      </a:cubicBezTo>
                      <a:cubicBezTo>
                        <a:pt x="0" y="227909"/>
                        <a:pt x="227909" y="0"/>
                        <a:pt x="509048" y="0"/>
                      </a:cubicBezTo>
                      <a:close/>
                    </a:path>
                  </a:pathLst>
                </a:custGeom>
                <a:solidFill>
                  <a:srgbClr val="59ECB7">
                    <a:alpha val="10000"/>
                  </a:srgbClr>
                </a:solidFill>
                <a:ln>
                  <a:solidFill>
                    <a:srgbClr val="59ECB7"/>
                  </a:solidFill>
                </a:ln>
                <a:effectLst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sz="1013" dirty="0"/>
                </a:p>
              </p:txBody>
            </p:sp>
          </p:grpSp>
        </p:grpSp>
      </p:grpSp>
      <p:grpSp>
        <p:nvGrpSpPr>
          <p:cNvPr id="64" name="Graphic 4" descr="Research">
            <a:extLst>
              <a:ext uri="{FF2B5EF4-FFF2-40B4-BE49-F238E27FC236}">
                <a16:creationId xmlns:a16="http://schemas.microsoft.com/office/drawing/2014/main" id="{D1DE96F5-56C8-4CC3-86DD-4E2D60249F15}"/>
              </a:ext>
            </a:extLst>
          </p:cNvPr>
          <p:cNvGrpSpPr/>
          <p:nvPr/>
        </p:nvGrpSpPr>
        <p:grpSpPr>
          <a:xfrm>
            <a:off x="403631" y="2896659"/>
            <a:ext cx="301812" cy="301812"/>
            <a:chOff x="3333253" y="1579330"/>
            <a:chExt cx="536555" cy="536555"/>
          </a:xfrm>
          <a:solidFill>
            <a:schemeClr val="bg2">
              <a:lumMod val="2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3602966-8EDA-4326-A20E-B24D5E731257}"/>
                </a:ext>
              </a:extLst>
            </p:cNvPr>
            <p:cNvSpPr/>
            <p:nvPr/>
          </p:nvSpPr>
          <p:spPr>
            <a:xfrm>
              <a:off x="3333253" y="1579330"/>
              <a:ext cx="536555" cy="536555"/>
            </a:xfrm>
            <a:custGeom>
              <a:avLst/>
              <a:gdLst>
                <a:gd name="connsiteX0" fmla="*/ 439435 w 536554"/>
                <a:gd name="connsiteY0" fmla="*/ 372196 h 536554"/>
                <a:gd name="connsiteX1" fmla="*/ 397326 w 536554"/>
                <a:gd name="connsiteY1" fmla="*/ 359292 h 536554"/>
                <a:gd name="connsiteX2" fmla="*/ 366763 w 536554"/>
                <a:gd name="connsiteY2" fmla="*/ 329408 h 536554"/>
                <a:gd name="connsiteX3" fmla="*/ 408872 w 536554"/>
                <a:gd name="connsiteY3" fmla="*/ 205796 h 536554"/>
                <a:gd name="connsiteX4" fmla="*/ 205117 w 536554"/>
                <a:gd name="connsiteY4" fmla="*/ 4 h 536554"/>
                <a:gd name="connsiteX5" fmla="*/ 4 w 536554"/>
                <a:gd name="connsiteY5" fmla="*/ 203759 h 536554"/>
                <a:gd name="connsiteX6" fmla="*/ 203759 w 536554"/>
                <a:gd name="connsiteY6" fmla="*/ 408872 h 536554"/>
                <a:gd name="connsiteX7" fmla="*/ 328729 w 536554"/>
                <a:gd name="connsiteY7" fmla="*/ 366763 h 536554"/>
                <a:gd name="connsiteX8" fmla="*/ 358613 w 536554"/>
                <a:gd name="connsiteY8" fmla="*/ 396647 h 536554"/>
                <a:gd name="connsiteX9" fmla="*/ 371517 w 536554"/>
                <a:gd name="connsiteY9" fmla="*/ 439435 h 536554"/>
                <a:gd name="connsiteX10" fmla="*/ 456415 w 536554"/>
                <a:gd name="connsiteY10" fmla="*/ 524333 h 536554"/>
                <a:gd name="connsiteX11" fmla="*/ 523654 w 536554"/>
                <a:gd name="connsiteY11" fmla="*/ 524333 h 536554"/>
                <a:gd name="connsiteX12" fmla="*/ 523654 w 536554"/>
                <a:gd name="connsiteY12" fmla="*/ 457094 h 536554"/>
                <a:gd name="connsiteX13" fmla="*/ 439435 w 536554"/>
                <a:gd name="connsiteY13" fmla="*/ 372196 h 536554"/>
                <a:gd name="connsiteX14" fmla="*/ 205117 w 536554"/>
                <a:gd name="connsiteY14" fmla="*/ 368121 h 536554"/>
                <a:gd name="connsiteX15" fmla="*/ 42113 w 536554"/>
                <a:gd name="connsiteY15" fmla="*/ 205117 h 536554"/>
                <a:gd name="connsiteX16" fmla="*/ 205117 w 536554"/>
                <a:gd name="connsiteY16" fmla="*/ 42113 h 536554"/>
                <a:gd name="connsiteX17" fmla="*/ 368121 w 536554"/>
                <a:gd name="connsiteY17" fmla="*/ 205117 h 536554"/>
                <a:gd name="connsiteX18" fmla="*/ 205117 w 536554"/>
                <a:gd name="connsiteY18" fmla="*/ 368121 h 536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36554" h="536554">
                  <a:moveTo>
                    <a:pt x="439435" y="372196"/>
                  </a:moveTo>
                  <a:cubicBezTo>
                    <a:pt x="428568" y="361329"/>
                    <a:pt x="412268" y="355896"/>
                    <a:pt x="397326" y="359292"/>
                  </a:cubicBezTo>
                  <a:lnTo>
                    <a:pt x="366763" y="329408"/>
                  </a:lnTo>
                  <a:cubicBezTo>
                    <a:pt x="393930" y="294090"/>
                    <a:pt x="408872" y="250622"/>
                    <a:pt x="408872" y="205796"/>
                  </a:cubicBezTo>
                  <a:cubicBezTo>
                    <a:pt x="409551" y="92373"/>
                    <a:pt x="317862" y="683"/>
                    <a:pt x="205117" y="4"/>
                  </a:cubicBezTo>
                  <a:cubicBezTo>
                    <a:pt x="92373" y="-675"/>
                    <a:pt x="683" y="91014"/>
                    <a:pt x="4" y="203759"/>
                  </a:cubicBezTo>
                  <a:cubicBezTo>
                    <a:pt x="-675" y="316503"/>
                    <a:pt x="91014" y="408193"/>
                    <a:pt x="203759" y="408872"/>
                  </a:cubicBezTo>
                  <a:cubicBezTo>
                    <a:pt x="248585" y="408872"/>
                    <a:pt x="292732" y="393930"/>
                    <a:pt x="328729" y="366763"/>
                  </a:cubicBezTo>
                  <a:lnTo>
                    <a:pt x="358613" y="396647"/>
                  </a:lnTo>
                  <a:cubicBezTo>
                    <a:pt x="355896" y="412268"/>
                    <a:pt x="360650" y="427889"/>
                    <a:pt x="371517" y="439435"/>
                  </a:cubicBezTo>
                  <a:lnTo>
                    <a:pt x="456415" y="524333"/>
                  </a:lnTo>
                  <a:cubicBezTo>
                    <a:pt x="474753" y="542671"/>
                    <a:pt x="505316" y="542671"/>
                    <a:pt x="523654" y="524333"/>
                  </a:cubicBezTo>
                  <a:cubicBezTo>
                    <a:pt x="541992" y="505995"/>
                    <a:pt x="541992" y="475432"/>
                    <a:pt x="523654" y="457094"/>
                  </a:cubicBezTo>
                  <a:lnTo>
                    <a:pt x="439435" y="372196"/>
                  </a:lnTo>
                  <a:close/>
                  <a:moveTo>
                    <a:pt x="205117" y="368121"/>
                  </a:moveTo>
                  <a:cubicBezTo>
                    <a:pt x="114786" y="368121"/>
                    <a:pt x="42113" y="295449"/>
                    <a:pt x="42113" y="205117"/>
                  </a:cubicBezTo>
                  <a:cubicBezTo>
                    <a:pt x="42113" y="114786"/>
                    <a:pt x="114786" y="42113"/>
                    <a:pt x="205117" y="42113"/>
                  </a:cubicBezTo>
                  <a:cubicBezTo>
                    <a:pt x="295449" y="42113"/>
                    <a:pt x="368121" y="114786"/>
                    <a:pt x="368121" y="205117"/>
                  </a:cubicBezTo>
                  <a:cubicBezTo>
                    <a:pt x="368121" y="294769"/>
                    <a:pt x="294769" y="368121"/>
                    <a:pt x="205117" y="368121"/>
                  </a:cubicBez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718FC4C-C6BD-40C5-A8E5-466A9CB63F1F}"/>
                </a:ext>
              </a:extLst>
            </p:cNvPr>
            <p:cNvSpPr/>
            <p:nvPr/>
          </p:nvSpPr>
          <p:spPr>
            <a:xfrm>
              <a:off x="3392345" y="1680272"/>
              <a:ext cx="292049" cy="210547"/>
            </a:xfrm>
            <a:custGeom>
              <a:avLst/>
              <a:gdLst>
                <a:gd name="connsiteX0" fmla="*/ 292049 w 292048"/>
                <a:gd name="connsiteY0" fmla="*/ 93988 h 210546"/>
                <a:gd name="connsiteX1" fmla="*/ 253335 w 292048"/>
                <a:gd name="connsiteY1" fmla="*/ 93988 h 210546"/>
                <a:gd name="connsiteX2" fmla="*/ 244506 w 292048"/>
                <a:gd name="connsiteY2" fmla="*/ 99421 h 210546"/>
                <a:gd name="connsiteX3" fmla="*/ 218697 w 292048"/>
                <a:gd name="connsiteY3" fmla="*/ 127268 h 210546"/>
                <a:gd name="connsiteX4" fmla="*/ 196963 w 292048"/>
                <a:gd name="connsiteY4" fmla="*/ 51878 h 210546"/>
                <a:gd name="connsiteX5" fmla="*/ 182021 w 292048"/>
                <a:gd name="connsiteY5" fmla="*/ 43728 h 210546"/>
                <a:gd name="connsiteX6" fmla="*/ 173871 w 292048"/>
                <a:gd name="connsiteY6" fmla="*/ 51199 h 210546"/>
                <a:gd name="connsiteX7" fmla="*/ 133120 w 292048"/>
                <a:gd name="connsiteY7" fmla="*/ 159189 h 210546"/>
                <a:gd name="connsiteX8" fmla="*/ 105273 w 292048"/>
                <a:gd name="connsiteY8" fmla="*/ 9769 h 210546"/>
                <a:gd name="connsiteX9" fmla="*/ 91690 w 292048"/>
                <a:gd name="connsiteY9" fmla="*/ 260 h 210546"/>
                <a:gd name="connsiteX10" fmla="*/ 82181 w 292048"/>
                <a:gd name="connsiteY10" fmla="*/ 8410 h 210546"/>
                <a:gd name="connsiteX11" fmla="*/ 52976 w 292048"/>
                <a:gd name="connsiteY11" fmla="*/ 93988 h 210546"/>
                <a:gd name="connsiteX12" fmla="*/ 0 w 292048"/>
                <a:gd name="connsiteY12" fmla="*/ 93988 h 210546"/>
                <a:gd name="connsiteX13" fmla="*/ 0 w 292048"/>
                <a:gd name="connsiteY13" fmla="*/ 121155 h 210546"/>
                <a:gd name="connsiteX14" fmla="*/ 61806 w 292048"/>
                <a:gd name="connsiteY14" fmla="*/ 121155 h 210546"/>
                <a:gd name="connsiteX15" fmla="*/ 73352 w 292048"/>
                <a:gd name="connsiteY15" fmla="*/ 110967 h 210546"/>
                <a:gd name="connsiteX16" fmla="*/ 90331 w 292048"/>
                <a:gd name="connsiteY16" fmla="*/ 59349 h 210546"/>
                <a:gd name="connsiteX17" fmla="*/ 117499 w 292048"/>
                <a:gd name="connsiteY17" fmla="*/ 205374 h 210546"/>
                <a:gd name="connsiteX18" fmla="*/ 128366 w 292048"/>
                <a:gd name="connsiteY18" fmla="*/ 214882 h 210546"/>
                <a:gd name="connsiteX19" fmla="*/ 129724 w 292048"/>
                <a:gd name="connsiteY19" fmla="*/ 214882 h 210546"/>
                <a:gd name="connsiteX20" fmla="*/ 141270 w 292048"/>
                <a:gd name="connsiteY20" fmla="*/ 207411 h 210546"/>
                <a:gd name="connsiteX21" fmla="*/ 184738 w 292048"/>
                <a:gd name="connsiteY21" fmla="*/ 93308 h 210546"/>
                <a:gd name="connsiteX22" fmla="*/ 202397 w 292048"/>
                <a:gd name="connsiteY22" fmla="*/ 154435 h 210546"/>
                <a:gd name="connsiteX23" fmla="*/ 217339 w 292048"/>
                <a:gd name="connsiteY23" fmla="*/ 162585 h 210546"/>
                <a:gd name="connsiteX24" fmla="*/ 222772 w 292048"/>
                <a:gd name="connsiteY24" fmla="*/ 159189 h 210546"/>
                <a:gd name="connsiteX25" fmla="*/ 259448 w 292048"/>
                <a:gd name="connsiteY25" fmla="*/ 121155 h 210546"/>
                <a:gd name="connsiteX26" fmla="*/ 292728 w 292048"/>
                <a:gd name="connsiteY26" fmla="*/ 121155 h 210546"/>
                <a:gd name="connsiteX27" fmla="*/ 292728 w 292048"/>
                <a:gd name="connsiteY27" fmla="*/ 93988 h 210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2048" h="210546">
                  <a:moveTo>
                    <a:pt x="292049" y="93988"/>
                  </a:moveTo>
                  <a:lnTo>
                    <a:pt x="253335" y="93988"/>
                  </a:lnTo>
                  <a:cubicBezTo>
                    <a:pt x="249939" y="94667"/>
                    <a:pt x="246544" y="96704"/>
                    <a:pt x="244506" y="99421"/>
                  </a:cubicBezTo>
                  <a:lnTo>
                    <a:pt x="218697" y="127268"/>
                  </a:lnTo>
                  <a:lnTo>
                    <a:pt x="196963" y="51878"/>
                  </a:lnTo>
                  <a:cubicBezTo>
                    <a:pt x="194926" y="45766"/>
                    <a:pt x="188134" y="41690"/>
                    <a:pt x="182021" y="43728"/>
                  </a:cubicBezTo>
                  <a:cubicBezTo>
                    <a:pt x="178625" y="45086"/>
                    <a:pt x="175229" y="47124"/>
                    <a:pt x="173871" y="51199"/>
                  </a:cubicBezTo>
                  <a:lnTo>
                    <a:pt x="133120" y="159189"/>
                  </a:lnTo>
                  <a:lnTo>
                    <a:pt x="105273" y="9769"/>
                  </a:lnTo>
                  <a:cubicBezTo>
                    <a:pt x="103915" y="2977"/>
                    <a:pt x="97802" y="-1098"/>
                    <a:pt x="91690" y="260"/>
                  </a:cubicBezTo>
                  <a:cubicBezTo>
                    <a:pt x="87615" y="939"/>
                    <a:pt x="84219" y="4335"/>
                    <a:pt x="82181" y="8410"/>
                  </a:cubicBezTo>
                  <a:lnTo>
                    <a:pt x="52976" y="93988"/>
                  </a:lnTo>
                  <a:lnTo>
                    <a:pt x="0" y="93988"/>
                  </a:lnTo>
                  <a:lnTo>
                    <a:pt x="0" y="121155"/>
                  </a:lnTo>
                  <a:lnTo>
                    <a:pt x="61806" y="121155"/>
                  </a:lnTo>
                  <a:cubicBezTo>
                    <a:pt x="67239" y="120476"/>
                    <a:pt x="71993" y="116401"/>
                    <a:pt x="73352" y="110967"/>
                  </a:cubicBezTo>
                  <a:lnTo>
                    <a:pt x="90331" y="59349"/>
                  </a:lnTo>
                  <a:lnTo>
                    <a:pt x="117499" y="205374"/>
                  </a:lnTo>
                  <a:cubicBezTo>
                    <a:pt x="118178" y="210807"/>
                    <a:pt x="122932" y="214882"/>
                    <a:pt x="128366" y="214882"/>
                  </a:cubicBezTo>
                  <a:lnTo>
                    <a:pt x="129724" y="214882"/>
                  </a:lnTo>
                  <a:cubicBezTo>
                    <a:pt x="134478" y="214882"/>
                    <a:pt x="139233" y="212165"/>
                    <a:pt x="141270" y="207411"/>
                  </a:cubicBezTo>
                  <a:lnTo>
                    <a:pt x="184738" y="93308"/>
                  </a:lnTo>
                  <a:lnTo>
                    <a:pt x="202397" y="154435"/>
                  </a:lnTo>
                  <a:cubicBezTo>
                    <a:pt x="204434" y="160548"/>
                    <a:pt x="210547" y="164623"/>
                    <a:pt x="217339" y="162585"/>
                  </a:cubicBezTo>
                  <a:cubicBezTo>
                    <a:pt x="219376" y="161906"/>
                    <a:pt x="221414" y="160548"/>
                    <a:pt x="222772" y="159189"/>
                  </a:cubicBezTo>
                  <a:lnTo>
                    <a:pt x="259448" y="121155"/>
                  </a:lnTo>
                  <a:lnTo>
                    <a:pt x="292728" y="121155"/>
                  </a:lnTo>
                  <a:lnTo>
                    <a:pt x="292728" y="93988"/>
                  </a:lnTo>
                  <a:close/>
                </a:path>
              </a:pathLst>
            </a:custGeom>
            <a:grpFill/>
            <a:ln w="67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110D925A-FD6B-4AA2-861F-C6E0C34B7FCD}"/>
              </a:ext>
            </a:extLst>
          </p:cNvPr>
          <p:cNvSpPr/>
          <p:nvPr/>
        </p:nvSpPr>
        <p:spPr>
          <a:xfrm>
            <a:off x="1209790" y="2406152"/>
            <a:ext cx="22239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IFRS 17 A2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BE856A-8ED7-4F09-88C9-167D75F67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593" y="1620570"/>
            <a:ext cx="260940" cy="5394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E89E53-8A7F-4976-9803-5538B2B0F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754" y="3994608"/>
            <a:ext cx="254249" cy="525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B7447D-A838-457B-8570-D4E1A793C6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638" y="3237723"/>
            <a:ext cx="246299" cy="512569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5C50D06B-9516-432B-8B85-FA68B7050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136" y="2413248"/>
            <a:ext cx="260940" cy="539432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13D95696-60D3-46C3-B874-6DB2F6CA07A8}"/>
              </a:ext>
            </a:extLst>
          </p:cNvPr>
          <p:cNvSpPr txBox="1"/>
          <p:nvPr/>
        </p:nvSpPr>
        <p:spPr>
          <a:xfrm>
            <a:off x="7994209" y="874420"/>
            <a:ext cx="1231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Need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5F43DBBA-5A2F-4170-95E5-3EFD2AAB4612}"/>
              </a:ext>
            </a:extLst>
          </p:cNvPr>
          <p:cNvSpPr/>
          <p:nvPr/>
        </p:nvSpPr>
        <p:spPr>
          <a:xfrm>
            <a:off x="1199228" y="3020279"/>
            <a:ext cx="22239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IFRS 17 A3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B978B1D7-FF3B-46AB-99C6-420700317E42}"/>
              </a:ext>
            </a:extLst>
          </p:cNvPr>
          <p:cNvSpPr/>
          <p:nvPr/>
        </p:nvSpPr>
        <p:spPr>
          <a:xfrm>
            <a:off x="1231055" y="1835884"/>
            <a:ext cx="22239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CP A3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3360D9F-02EC-4F29-9F44-9E6AB7B225DD}"/>
              </a:ext>
            </a:extLst>
          </p:cNvPr>
          <p:cNvSpPr/>
          <p:nvPr/>
        </p:nvSpPr>
        <p:spPr>
          <a:xfrm>
            <a:off x="1199228" y="3739860"/>
            <a:ext cx="22239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OP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lanning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D62A0AB6-A740-4228-8655-73720655763C}"/>
              </a:ext>
            </a:extLst>
          </p:cNvPr>
          <p:cNvSpPr/>
          <p:nvPr/>
        </p:nvSpPr>
        <p:spPr>
          <a:xfrm>
            <a:off x="3339220" y="1965631"/>
            <a:ext cx="138882" cy="366547"/>
          </a:xfrm>
          <a:custGeom>
            <a:avLst/>
            <a:gdLst>
              <a:gd name="connsiteX0" fmla="*/ 0 w 1533532"/>
              <a:gd name="connsiteY0" fmla="*/ 0 h 488729"/>
              <a:gd name="connsiteX1" fmla="*/ 1533532 w 1533532"/>
              <a:gd name="connsiteY1" fmla="*/ 0 h 488729"/>
              <a:gd name="connsiteX2" fmla="*/ 1533532 w 1533532"/>
              <a:gd name="connsiteY2" fmla="*/ 488729 h 488729"/>
              <a:gd name="connsiteX3" fmla="*/ 111224 w 1533532"/>
              <a:gd name="connsiteY3" fmla="*/ 488729 h 488729"/>
              <a:gd name="connsiteX4" fmla="*/ 109835 w 1533532"/>
              <a:gd name="connsiteY4" fmla="*/ 461197 h 488729"/>
              <a:gd name="connsiteX5" fmla="*/ 35739 w 1533532"/>
              <a:gd name="connsiteY5" fmla="*/ 97695 h 48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3532" h="488729">
                <a:moveTo>
                  <a:pt x="0" y="0"/>
                </a:moveTo>
                <a:lnTo>
                  <a:pt x="1533532" y="0"/>
                </a:lnTo>
                <a:lnTo>
                  <a:pt x="1533532" y="488729"/>
                </a:lnTo>
                <a:lnTo>
                  <a:pt x="111224" y="488729"/>
                </a:lnTo>
                <a:lnTo>
                  <a:pt x="109835" y="461197"/>
                </a:lnTo>
                <a:cubicBezTo>
                  <a:pt x="97122" y="335946"/>
                  <a:pt x="72007" y="214362"/>
                  <a:pt x="35739" y="97695"/>
                </a:cubicBezTo>
                <a:close/>
              </a:path>
            </a:pathLst>
          </a:custGeom>
          <a:solidFill>
            <a:srgbClr val="59E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 kern="0" dirty="0">
              <a:solidFill>
                <a:srgbClr val="D3D3D3">
                  <a:lumMod val="25000"/>
                </a:srgbClr>
              </a:solidFill>
              <a:latin typeface="Calibri" panose="020F0502020204030204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6045D96-FD34-414A-9D28-EA2193FB3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FE067BE-581F-4190-99E7-FDE277EA2E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6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rrow: Right 14">
            <a:extLst>
              <a:ext uri="{FF2B5EF4-FFF2-40B4-BE49-F238E27FC236}">
                <a16:creationId xmlns:a16="http://schemas.microsoft.com/office/drawing/2014/main" id="{897E8DD8-C05D-4E41-A0EA-85713F37CAF8}"/>
              </a:ext>
            </a:extLst>
          </p:cNvPr>
          <p:cNvSpPr/>
          <p:nvPr/>
        </p:nvSpPr>
        <p:spPr>
          <a:xfrm>
            <a:off x="165463" y="818606"/>
            <a:ext cx="8874034" cy="2438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C3FE6FAA-F50D-49E0-B3D3-09DD9E783EC4}"/>
              </a:ext>
            </a:extLst>
          </p:cNvPr>
          <p:cNvSpPr/>
          <p:nvPr/>
        </p:nvSpPr>
        <p:spPr>
          <a:xfrm>
            <a:off x="292284" y="836881"/>
            <a:ext cx="1633794" cy="2771554"/>
          </a:xfrm>
          <a:prstGeom prst="roundRect">
            <a:avLst>
              <a:gd name="adj" fmla="val 5485"/>
            </a:avLst>
          </a:prstGeom>
          <a:noFill/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A556C467-F983-469B-BC84-0AB148355A13}"/>
              </a:ext>
            </a:extLst>
          </p:cNvPr>
          <p:cNvSpPr/>
          <p:nvPr/>
        </p:nvSpPr>
        <p:spPr>
          <a:xfrm>
            <a:off x="289041" y="827154"/>
            <a:ext cx="1633794" cy="385561"/>
          </a:xfrm>
          <a:prstGeom prst="roundRect">
            <a:avLst>
              <a:gd name="adj" fmla="val 5485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52F63E1-13EE-42F8-B77D-767FE52B9E3D}"/>
              </a:ext>
            </a:extLst>
          </p:cNvPr>
          <p:cNvSpPr txBox="1"/>
          <p:nvPr/>
        </p:nvSpPr>
        <p:spPr>
          <a:xfrm>
            <a:off x="266300" y="799258"/>
            <a:ext cx="1711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Definition of the business model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1C808914-4098-489A-AA20-7FE88384A206}"/>
              </a:ext>
            </a:extLst>
          </p:cNvPr>
          <p:cNvSpPr txBox="1"/>
          <p:nvPr/>
        </p:nvSpPr>
        <p:spPr>
          <a:xfrm>
            <a:off x="277878" y="1269838"/>
            <a:ext cx="1557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Definition of 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economic factors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Definition of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Technical (insurance) risk factors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Definition of the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approach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 to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forecasting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 the risk factors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Definition of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derivation formulas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 where possible</a:t>
            </a:r>
            <a:endParaRPr lang="en-US" sz="1000" b="1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2B7E0D26-51EF-4E02-A317-1745F2E9D8D4}"/>
              </a:ext>
            </a:extLst>
          </p:cNvPr>
          <p:cNvSpPr/>
          <p:nvPr/>
        </p:nvSpPr>
        <p:spPr>
          <a:xfrm>
            <a:off x="2046505" y="840124"/>
            <a:ext cx="1633794" cy="2771554"/>
          </a:xfrm>
          <a:prstGeom prst="roundRect">
            <a:avLst>
              <a:gd name="adj" fmla="val 5485"/>
            </a:avLst>
          </a:prstGeom>
          <a:noFill/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1EF45759-6D33-4A22-BCB7-7EF021B088D1}"/>
              </a:ext>
            </a:extLst>
          </p:cNvPr>
          <p:cNvSpPr/>
          <p:nvPr/>
        </p:nvSpPr>
        <p:spPr>
          <a:xfrm>
            <a:off x="2043262" y="830397"/>
            <a:ext cx="1633794" cy="385561"/>
          </a:xfrm>
          <a:prstGeom prst="roundRect">
            <a:avLst>
              <a:gd name="adj" fmla="val 5485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FF3E65E5-D6FA-4486-9BC7-5545218AB670}"/>
              </a:ext>
            </a:extLst>
          </p:cNvPr>
          <p:cNvSpPr txBox="1"/>
          <p:nvPr/>
        </p:nvSpPr>
        <p:spPr>
          <a:xfrm>
            <a:off x="2020521" y="802501"/>
            <a:ext cx="1711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Prepare the input data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E6D3B616-A952-4035-AA2A-7A47537D72D1}"/>
              </a:ext>
            </a:extLst>
          </p:cNvPr>
          <p:cNvSpPr txBox="1"/>
          <p:nvPr/>
        </p:nvSpPr>
        <p:spPr>
          <a:xfrm>
            <a:off x="2032099" y="1273081"/>
            <a:ext cx="15574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Load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 the input data -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historical time series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Definition and running the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forecasting models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for the risk factors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Derivation of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proxy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functions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 using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LSMC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Load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 the input data  on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BS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 and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P&amp;L/ SCI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Define scenarios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FA8550D8-5102-4E09-9418-85141515CA09}"/>
              </a:ext>
            </a:extLst>
          </p:cNvPr>
          <p:cNvSpPr/>
          <p:nvPr/>
        </p:nvSpPr>
        <p:spPr>
          <a:xfrm>
            <a:off x="3781271" y="836881"/>
            <a:ext cx="3183734" cy="2771554"/>
          </a:xfrm>
          <a:prstGeom prst="roundRect">
            <a:avLst>
              <a:gd name="adj" fmla="val 5485"/>
            </a:avLst>
          </a:prstGeom>
          <a:noFill/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BABD05A3-522F-496D-BED8-0C4FE87C2EE5}"/>
              </a:ext>
            </a:extLst>
          </p:cNvPr>
          <p:cNvSpPr/>
          <p:nvPr/>
        </p:nvSpPr>
        <p:spPr>
          <a:xfrm>
            <a:off x="3778028" y="827154"/>
            <a:ext cx="3193462" cy="385561"/>
          </a:xfrm>
          <a:prstGeom prst="roundRect">
            <a:avLst>
              <a:gd name="adj" fmla="val 5485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5D514AAB-9D30-4EBB-9505-058D90AD227F}"/>
              </a:ext>
            </a:extLst>
          </p:cNvPr>
          <p:cNvSpPr txBox="1"/>
          <p:nvPr/>
        </p:nvSpPr>
        <p:spPr>
          <a:xfrm>
            <a:off x="3755287" y="799258"/>
            <a:ext cx="1711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Projections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3E988FA4-75BB-4FC5-995D-2C841988B2F2}"/>
              </a:ext>
            </a:extLst>
          </p:cNvPr>
          <p:cNvSpPr txBox="1"/>
          <p:nvPr/>
        </p:nvSpPr>
        <p:spPr>
          <a:xfrm>
            <a:off x="3766864" y="1269838"/>
            <a:ext cx="31916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Based on input data and predefined model – perform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projections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for all required items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under all scenarios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E900B89F-692E-420B-8C43-AE476CF9CBD0}"/>
              </a:ext>
            </a:extLst>
          </p:cNvPr>
          <p:cNvSpPr/>
          <p:nvPr/>
        </p:nvSpPr>
        <p:spPr>
          <a:xfrm>
            <a:off x="7088676" y="836881"/>
            <a:ext cx="1633794" cy="2771554"/>
          </a:xfrm>
          <a:prstGeom prst="roundRect">
            <a:avLst>
              <a:gd name="adj" fmla="val 5485"/>
            </a:avLst>
          </a:prstGeom>
          <a:noFill/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3C630016-F470-48B3-B97B-D2EF4EBE51C4}"/>
              </a:ext>
            </a:extLst>
          </p:cNvPr>
          <p:cNvSpPr/>
          <p:nvPr/>
        </p:nvSpPr>
        <p:spPr>
          <a:xfrm>
            <a:off x="7085433" y="827154"/>
            <a:ext cx="1633794" cy="385561"/>
          </a:xfrm>
          <a:prstGeom prst="roundRect">
            <a:avLst>
              <a:gd name="adj" fmla="val 5485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AFEF3D27-8722-4C1D-B499-B0944D3D4611}"/>
              </a:ext>
            </a:extLst>
          </p:cNvPr>
          <p:cNvSpPr txBox="1"/>
          <p:nvPr/>
        </p:nvSpPr>
        <p:spPr>
          <a:xfrm>
            <a:off x="7062692" y="799258"/>
            <a:ext cx="1711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Analyze mgmt decisions/Optimization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A5159216-92F6-4689-B589-CACF74A2C85F}"/>
              </a:ext>
            </a:extLst>
          </p:cNvPr>
          <p:cNvSpPr txBox="1"/>
          <p:nvPr/>
        </p:nvSpPr>
        <p:spPr>
          <a:xfrm>
            <a:off x="7074270" y="1269838"/>
            <a:ext cx="1557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Test </a:t>
            </a: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alternative management decisions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by changing  mgmt decision factors, recalculate and analyze their influence on final measures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Optimization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AD2FEF9C-8C3A-4771-B933-9C940C2B0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68885">
            <a:off x="3881336" y="1770840"/>
            <a:ext cx="333983" cy="333983"/>
          </a:xfrm>
          <a:prstGeom prst="rect">
            <a:avLst/>
          </a:prstGeom>
        </p:spPr>
      </p:pic>
      <p:sp>
        <p:nvSpPr>
          <p:cNvPr id="237" name="TextBox 236">
            <a:extLst>
              <a:ext uri="{FF2B5EF4-FFF2-40B4-BE49-F238E27FC236}">
                <a16:creationId xmlns:a16="http://schemas.microsoft.com/office/drawing/2014/main" id="{9F54F0AF-12B8-4395-BCBD-62EF9EBA21E7}"/>
              </a:ext>
            </a:extLst>
          </p:cNvPr>
          <p:cNvSpPr txBox="1"/>
          <p:nvPr/>
        </p:nvSpPr>
        <p:spPr>
          <a:xfrm>
            <a:off x="3789563" y="1986443"/>
            <a:ext cx="6462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</a:rPr>
              <a:t>Premium projection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</a:endParaRPr>
          </a:p>
        </p:txBody>
      </p:sp>
      <p:pic>
        <p:nvPicPr>
          <p:cNvPr id="238" name="Graphic 237" descr="Gears">
            <a:extLst>
              <a:ext uri="{FF2B5EF4-FFF2-40B4-BE49-F238E27FC236}">
                <a16:creationId xmlns:a16="http://schemas.microsoft.com/office/drawing/2014/main" id="{4978720D-29DF-4BAC-9084-15F79BCC29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68885">
            <a:off x="4280171" y="2299376"/>
            <a:ext cx="333983" cy="333983"/>
          </a:xfrm>
          <a:prstGeom prst="rect">
            <a:avLst/>
          </a:prstGeom>
        </p:spPr>
      </p:pic>
      <p:sp>
        <p:nvSpPr>
          <p:cNvPr id="239" name="TextBox 238">
            <a:extLst>
              <a:ext uri="{FF2B5EF4-FFF2-40B4-BE49-F238E27FC236}">
                <a16:creationId xmlns:a16="http://schemas.microsoft.com/office/drawing/2014/main" id="{C4E462B1-435D-4338-9B63-20B1E682D046}"/>
              </a:ext>
            </a:extLst>
          </p:cNvPr>
          <p:cNvSpPr txBox="1"/>
          <p:nvPr/>
        </p:nvSpPr>
        <p:spPr>
          <a:xfrm>
            <a:off x="4188398" y="2514979"/>
            <a:ext cx="6462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</a:rPr>
              <a:t>Claims projection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</a:endParaRPr>
          </a:p>
        </p:txBody>
      </p:sp>
      <p:pic>
        <p:nvPicPr>
          <p:cNvPr id="240" name="Graphic 239" descr="Gears">
            <a:extLst>
              <a:ext uri="{FF2B5EF4-FFF2-40B4-BE49-F238E27FC236}">
                <a16:creationId xmlns:a16="http://schemas.microsoft.com/office/drawing/2014/main" id="{433AEA6F-D734-48E4-A389-22921AD95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68885">
            <a:off x="4062920" y="2892763"/>
            <a:ext cx="333983" cy="333983"/>
          </a:xfrm>
          <a:prstGeom prst="rect">
            <a:avLst/>
          </a:prstGeom>
        </p:spPr>
      </p:pic>
      <p:sp>
        <p:nvSpPr>
          <p:cNvPr id="241" name="TextBox 240">
            <a:extLst>
              <a:ext uri="{FF2B5EF4-FFF2-40B4-BE49-F238E27FC236}">
                <a16:creationId xmlns:a16="http://schemas.microsoft.com/office/drawing/2014/main" id="{AF159092-969E-4870-A2F3-BB8F0775467D}"/>
              </a:ext>
            </a:extLst>
          </p:cNvPr>
          <p:cNvSpPr txBox="1"/>
          <p:nvPr/>
        </p:nvSpPr>
        <p:spPr>
          <a:xfrm>
            <a:off x="3971147" y="3108366"/>
            <a:ext cx="754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</a:rPr>
              <a:t>Other products’ specific  projection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0A2500C2-080A-4920-9DAC-90475366C82E}"/>
              </a:ext>
            </a:extLst>
          </p:cNvPr>
          <p:cNvSpPr/>
          <p:nvPr/>
        </p:nvSpPr>
        <p:spPr>
          <a:xfrm>
            <a:off x="4623881" y="1880681"/>
            <a:ext cx="278859" cy="1621276"/>
          </a:xfrm>
          <a:prstGeom prst="rightBrace">
            <a:avLst>
              <a:gd name="adj1" fmla="val 8333"/>
              <a:gd name="adj2" fmla="val 212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2" name="Graphic 241" descr="Arrow Slight curve">
            <a:extLst>
              <a:ext uri="{FF2B5EF4-FFF2-40B4-BE49-F238E27FC236}">
                <a16:creationId xmlns:a16="http://schemas.microsoft.com/office/drawing/2014/main" id="{EA55AD91-1132-4887-BDD1-91E562F7B9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395421">
            <a:off x="3924515" y="2302129"/>
            <a:ext cx="405844" cy="256246"/>
          </a:xfrm>
          <a:prstGeom prst="rect">
            <a:avLst/>
          </a:prstGeom>
        </p:spPr>
      </p:pic>
      <p:pic>
        <p:nvPicPr>
          <p:cNvPr id="243" name="Graphic 242" descr="Gears">
            <a:extLst>
              <a:ext uri="{FF2B5EF4-FFF2-40B4-BE49-F238E27FC236}">
                <a16:creationId xmlns:a16="http://schemas.microsoft.com/office/drawing/2014/main" id="{4889F0CC-97B1-47F1-ABEE-FCC7303D0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68885">
            <a:off x="5094051" y="2224796"/>
            <a:ext cx="333983" cy="333983"/>
          </a:xfrm>
          <a:prstGeom prst="rect">
            <a:avLst/>
          </a:prstGeom>
        </p:spPr>
      </p:pic>
      <p:sp>
        <p:nvSpPr>
          <p:cNvPr id="244" name="TextBox 243">
            <a:extLst>
              <a:ext uri="{FF2B5EF4-FFF2-40B4-BE49-F238E27FC236}">
                <a16:creationId xmlns:a16="http://schemas.microsoft.com/office/drawing/2014/main" id="{CBC9E65C-915B-4174-9336-19EF1F9004B5}"/>
              </a:ext>
            </a:extLst>
          </p:cNvPr>
          <p:cNvSpPr txBox="1"/>
          <p:nvPr/>
        </p:nvSpPr>
        <p:spPr>
          <a:xfrm>
            <a:off x="5002278" y="2440399"/>
            <a:ext cx="6462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</a:rPr>
              <a:t>Assets projection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</a:endParaRPr>
          </a:p>
        </p:txBody>
      </p:sp>
      <p:pic>
        <p:nvPicPr>
          <p:cNvPr id="245" name="Graphic 244" descr="Gears">
            <a:extLst>
              <a:ext uri="{FF2B5EF4-FFF2-40B4-BE49-F238E27FC236}">
                <a16:creationId xmlns:a16="http://schemas.microsoft.com/office/drawing/2014/main" id="{C873169F-77C5-4C5F-8C88-81CBB2EC9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68885">
            <a:off x="5648527" y="2480958"/>
            <a:ext cx="333983" cy="333983"/>
          </a:xfrm>
          <a:prstGeom prst="rect">
            <a:avLst/>
          </a:prstGeom>
        </p:spPr>
      </p:pic>
      <p:sp>
        <p:nvSpPr>
          <p:cNvPr id="246" name="TextBox 245">
            <a:extLst>
              <a:ext uri="{FF2B5EF4-FFF2-40B4-BE49-F238E27FC236}">
                <a16:creationId xmlns:a16="http://schemas.microsoft.com/office/drawing/2014/main" id="{437AB6A6-0871-4070-A958-8C94DCE302B3}"/>
              </a:ext>
            </a:extLst>
          </p:cNvPr>
          <p:cNvSpPr txBox="1"/>
          <p:nvPr/>
        </p:nvSpPr>
        <p:spPr>
          <a:xfrm>
            <a:off x="5556754" y="2696561"/>
            <a:ext cx="753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</a:rPr>
              <a:t>Capital Requirements projections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</a:endParaRPr>
          </a:p>
        </p:txBody>
      </p:sp>
      <p:pic>
        <p:nvPicPr>
          <p:cNvPr id="247" name="Graphic 246" descr="Arrow Slight curve">
            <a:extLst>
              <a:ext uri="{FF2B5EF4-FFF2-40B4-BE49-F238E27FC236}">
                <a16:creationId xmlns:a16="http://schemas.microsoft.com/office/drawing/2014/main" id="{9936EA98-820A-47BA-AA69-2A1993B6BB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395421">
            <a:off x="4712456" y="2208095"/>
            <a:ext cx="405844" cy="256246"/>
          </a:xfrm>
          <a:prstGeom prst="rect">
            <a:avLst/>
          </a:prstGeom>
        </p:spPr>
      </p:pic>
      <p:pic>
        <p:nvPicPr>
          <p:cNvPr id="248" name="Graphic 247" descr="Arrow Slight curve">
            <a:extLst>
              <a:ext uri="{FF2B5EF4-FFF2-40B4-BE49-F238E27FC236}">
                <a16:creationId xmlns:a16="http://schemas.microsoft.com/office/drawing/2014/main" id="{1AEB1F07-CE92-422F-82EE-833A2649C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395421">
            <a:off x="5221537" y="2743117"/>
            <a:ext cx="405844" cy="256246"/>
          </a:xfrm>
          <a:prstGeom prst="rect">
            <a:avLst/>
          </a:prstGeom>
        </p:spPr>
      </p:pic>
      <p:pic>
        <p:nvPicPr>
          <p:cNvPr id="249" name="Graphic 248" descr="Arrow Slight curve">
            <a:extLst>
              <a:ext uri="{FF2B5EF4-FFF2-40B4-BE49-F238E27FC236}">
                <a16:creationId xmlns:a16="http://schemas.microsoft.com/office/drawing/2014/main" id="{5DCB993C-8491-43D2-B765-E974DD75F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395421">
            <a:off x="5801954" y="3122496"/>
            <a:ext cx="405844" cy="256246"/>
          </a:xfrm>
          <a:prstGeom prst="rect">
            <a:avLst/>
          </a:prstGeom>
        </p:spPr>
      </p:pic>
      <p:pic>
        <p:nvPicPr>
          <p:cNvPr id="250" name="Graphic 249" descr="Gears">
            <a:extLst>
              <a:ext uri="{FF2B5EF4-FFF2-40B4-BE49-F238E27FC236}">
                <a16:creationId xmlns:a16="http://schemas.microsoft.com/office/drawing/2014/main" id="{6610B60A-62F0-47F8-951E-0005903E0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968885">
            <a:off x="6242640" y="3078109"/>
            <a:ext cx="333983" cy="333983"/>
          </a:xfrm>
          <a:prstGeom prst="rect">
            <a:avLst/>
          </a:prstGeom>
        </p:spPr>
      </p:pic>
      <p:sp>
        <p:nvSpPr>
          <p:cNvPr id="251" name="TextBox 250">
            <a:extLst>
              <a:ext uri="{FF2B5EF4-FFF2-40B4-BE49-F238E27FC236}">
                <a16:creationId xmlns:a16="http://schemas.microsoft.com/office/drawing/2014/main" id="{1A279226-A8E4-4C4A-81CB-63984A4CCF22}"/>
              </a:ext>
            </a:extLst>
          </p:cNvPr>
          <p:cNvSpPr txBox="1"/>
          <p:nvPr/>
        </p:nvSpPr>
        <p:spPr>
          <a:xfrm>
            <a:off x="6150867" y="3293712"/>
            <a:ext cx="753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</a:rPr>
              <a:t>KPI calculations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514BD8-FC60-44F4-8CE0-EE9604CB5E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578" y="3514928"/>
            <a:ext cx="1766410" cy="10672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094E1C-59E4-425C-AA25-B645066A2A8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404" t="21686" r="24330" b="19433"/>
          <a:stretch/>
        </p:blipFill>
        <p:spPr>
          <a:xfrm>
            <a:off x="2062264" y="3508443"/>
            <a:ext cx="1607473" cy="1089498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EA1E2469-E45A-4A6D-B3FF-DCE5DF5AE126}"/>
              </a:ext>
            </a:extLst>
          </p:cNvPr>
          <p:cNvSpPr/>
          <p:nvPr/>
        </p:nvSpPr>
        <p:spPr>
          <a:xfrm>
            <a:off x="0" y="0"/>
            <a:ext cx="79387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Process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EC4B947-6C48-485B-96BA-74123D16DA6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67" t="8804" r="22850" b="38502"/>
          <a:stretch/>
        </p:blipFill>
        <p:spPr>
          <a:xfrm>
            <a:off x="3776443" y="3497815"/>
            <a:ext cx="3281904" cy="13955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156240A-87FD-45E7-8B0D-E36FD0A552A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591" r="40981" b="38277"/>
          <a:stretch/>
        </p:blipFill>
        <p:spPr>
          <a:xfrm>
            <a:off x="4696233" y="3616503"/>
            <a:ext cx="2362113" cy="14821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ACDEEB2-074D-42F9-A618-45C8A55B8E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7219" y="3506880"/>
            <a:ext cx="1881848" cy="98959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CA2DCBD-0575-473D-902F-CB81D56C8D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8356EC3-CED7-4B61-AD81-3C66F45008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6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3" descr="C:\SASGRP\Materials\JOS\ORSA\cpnm_model.jpg">
            <a:extLst>
              <a:ext uri="{FF2B5EF4-FFF2-40B4-BE49-F238E27FC236}">
                <a16:creationId xmlns:a16="http://schemas.microsoft.com/office/drawing/2014/main" id="{0F90C58A-961C-4B0D-877D-CC6EB08636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8"/>
          <a:stretch/>
        </p:blipFill>
        <p:spPr bwMode="auto">
          <a:xfrm>
            <a:off x="1971277" y="1605134"/>
            <a:ext cx="3909688" cy="334724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Prostokąt 7">
            <a:extLst>
              <a:ext uri="{FF2B5EF4-FFF2-40B4-BE49-F238E27FC236}">
                <a16:creationId xmlns:a16="http://schemas.microsoft.com/office/drawing/2014/main" id="{AC03EB27-AC6C-4F2E-BC61-FBFE6DD0DE43}"/>
              </a:ext>
            </a:extLst>
          </p:cNvPr>
          <p:cNvSpPr/>
          <p:nvPr/>
        </p:nvSpPr>
        <p:spPr>
          <a:xfrm>
            <a:off x="4683472" y="839875"/>
            <a:ext cx="20633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Capital required</a:t>
            </a:r>
          </a:p>
        </p:txBody>
      </p:sp>
      <p:sp>
        <p:nvSpPr>
          <p:cNvPr id="56" name="Prostokąt 9">
            <a:extLst>
              <a:ext uri="{FF2B5EF4-FFF2-40B4-BE49-F238E27FC236}">
                <a16:creationId xmlns:a16="http://schemas.microsoft.com/office/drawing/2014/main" id="{8B25D4F5-9C4D-4A1D-BD48-D6717340D1F3}"/>
              </a:ext>
            </a:extLst>
          </p:cNvPr>
          <p:cNvSpPr/>
          <p:nvPr/>
        </p:nvSpPr>
        <p:spPr>
          <a:xfrm>
            <a:off x="4683471" y="1157710"/>
            <a:ext cx="20633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Capital owned</a:t>
            </a:r>
          </a:p>
        </p:txBody>
      </p:sp>
      <p:sp>
        <p:nvSpPr>
          <p:cNvPr id="57" name="Prostokąt 10">
            <a:extLst>
              <a:ext uri="{FF2B5EF4-FFF2-40B4-BE49-F238E27FC236}">
                <a16:creationId xmlns:a16="http://schemas.microsoft.com/office/drawing/2014/main" id="{7F55EDB7-9E3A-4F7E-8376-566694F3A293}"/>
              </a:ext>
            </a:extLst>
          </p:cNvPr>
          <p:cNvSpPr/>
          <p:nvPr/>
        </p:nvSpPr>
        <p:spPr>
          <a:xfrm>
            <a:off x="7217970" y="819155"/>
            <a:ext cx="20633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Risk measures</a:t>
            </a:r>
          </a:p>
        </p:txBody>
      </p:sp>
      <p:sp>
        <p:nvSpPr>
          <p:cNvPr id="58" name="Prostokąt 11">
            <a:extLst>
              <a:ext uri="{FF2B5EF4-FFF2-40B4-BE49-F238E27FC236}">
                <a16:creationId xmlns:a16="http://schemas.microsoft.com/office/drawing/2014/main" id="{A440EC1B-9BD5-4B22-8BD0-BEF48EC23A49}"/>
              </a:ext>
            </a:extLst>
          </p:cNvPr>
          <p:cNvSpPr/>
          <p:nvPr/>
        </p:nvSpPr>
        <p:spPr>
          <a:xfrm>
            <a:off x="3180660" y="819155"/>
            <a:ext cx="20633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Balance Sheet</a:t>
            </a:r>
          </a:p>
        </p:txBody>
      </p:sp>
      <p:sp>
        <p:nvSpPr>
          <p:cNvPr id="59" name="Prostokąt 12">
            <a:extLst>
              <a:ext uri="{FF2B5EF4-FFF2-40B4-BE49-F238E27FC236}">
                <a16:creationId xmlns:a16="http://schemas.microsoft.com/office/drawing/2014/main" id="{048B5AD7-9AFB-4DB6-9793-E0E578202727}"/>
              </a:ext>
            </a:extLst>
          </p:cNvPr>
          <p:cNvSpPr/>
          <p:nvPr/>
        </p:nvSpPr>
        <p:spPr>
          <a:xfrm>
            <a:off x="1851935" y="816402"/>
            <a:ext cx="13287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Income Statement</a:t>
            </a:r>
          </a:p>
        </p:txBody>
      </p:sp>
      <p:sp>
        <p:nvSpPr>
          <p:cNvPr id="60" name="Prostokąt 14">
            <a:extLst>
              <a:ext uri="{FF2B5EF4-FFF2-40B4-BE49-F238E27FC236}">
                <a16:creationId xmlns:a16="http://schemas.microsoft.com/office/drawing/2014/main" id="{7CE6E12E-CEDC-4FC0-B1EC-1CE68A5921A1}"/>
              </a:ext>
            </a:extLst>
          </p:cNvPr>
          <p:cNvSpPr/>
          <p:nvPr/>
        </p:nvSpPr>
        <p:spPr>
          <a:xfrm>
            <a:off x="216760" y="827809"/>
            <a:ext cx="13287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Risk Factors</a:t>
            </a:r>
          </a:p>
        </p:txBody>
      </p:sp>
      <p:sp>
        <p:nvSpPr>
          <p:cNvPr id="61" name="Prostokąt 15">
            <a:extLst>
              <a:ext uri="{FF2B5EF4-FFF2-40B4-BE49-F238E27FC236}">
                <a16:creationId xmlns:a16="http://schemas.microsoft.com/office/drawing/2014/main" id="{ECCBAA69-3016-4F87-8F57-D9E8B135F278}"/>
              </a:ext>
            </a:extLst>
          </p:cNvPr>
          <p:cNvSpPr/>
          <p:nvPr/>
        </p:nvSpPr>
        <p:spPr>
          <a:xfrm>
            <a:off x="224238" y="1077713"/>
            <a:ext cx="13287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solidFill>
                  <a:schemeClr val="bg1"/>
                </a:solidFill>
                <a:cs typeface="Calibri" panose="020F0502020204030204" pitchFamily="34" charset="0"/>
              </a:rPr>
              <a:t>Parameters</a:t>
            </a:r>
          </a:p>
        </p:txBody>
      </p:sp>
      <p:sp>
        <p:nvSpPr>
          <p:cNvPr id="62" name="Strzałka w prawo 3">
            <a:extLst>
              <a:ext uri="{FF2B5EF4-FFF2-40B4-BE49-F238E27FC236}">
                <a16:creationId xmlns:a16="http://schemas.microsoft.com/office/drawing/2014/main" id="{3440F9FF-5F26-4F8D-8AA9-AFEC072390E9}"/>
              </a:ext>
            </a:extLst>
          </p:cNvPr>
          <p:cNvSpPr/>
          <p:nvPr/>
        </p:nvSpPr>
        <p:spPr>
          <a:xfrm>
            <a:off x="1418491" y="928224"/>
            <a:ext cx="301037" cy="169277"/>
          </a:xfrm>
          <a:prstGeom prst="rightArrow">
            <a:avLst/>
          </a:prstGeom>
          <a:gradFill rotWithShape="1">
            <a:gsLst>
              <a:gs pos="0">
                <a:srgbClr val="42C826">
                  <a:shade val="70000"/>
                  <a:satMod val="150000"/>
                </a:srgbClr>
              </a:gs>
              <a:gs pos="34000">
                <a:srgbClr val="42C826">
                  <a:shade val="70000"/>
                  <a:satMod val="140000"/>
                </a:srgbClr>
              </a:gs>
              <a:gs pos="70000">
                <a:srgbClr val="42C826">
                  <a:tint val="100000"/>
                  <a:shade val="90000"/>
                  <a:satMod val="140000"/>
                </a:srgbClr>
              </a:gs>
              <a:gs pos="100000">
                <a:srgbClr val="42C826">
                  <a:tint val="100000"/>
                  <a:shade val="100000"/>
                  <a:satMod val="100000"/>
                </a:srgbClr>
              </a:gs>
            </a:gsLst>
            <a:path path="circle">
              <a:fillToRect l="100000" t="100000" r="100000" b="100000"/>
            </a:path>
          </a:gradFill>
          <a:ln>
            <a:noFill/>
          </a:ln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rgbClr val="42C826">
                <a:shade val="30000"/>
                <a:satMod val="130000"/>
              </a:srgbClr>
            </a:contourClr>
          </a:sp3d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Strzałka w prawo 16">
            <a:extLst>
              <a:ext uri="{FF2B5EF4-FFF2-40B4-BE49-F238E27FC236}">
                <a16:creationId xmlns:a16="http://schemas.microsoft.com/office/drawing/2014/main" id="{C40E6BE7-92CF-4091-B32A-F19D211F4414}"/>
              </a:ext>
            </a:extLst>
          </p:cNvPr>
          <p:cNvSpPr/>
          <p:nvPr/>
        </p:nvSpPr>
        <p:spPr>
          <a:xfrm>
            <a:off x="2855937" y="905644"/>
            <a:ext cx="301037" cy="169277"/>
          </a:xfrm>
          <a:prstGeom prst="rightArrow">
            <a:avLst/>
          </a:prstGeom>
          <a:gradFill rotWithShape="1">
            <a:gsLst>
              <a:gs pos="0">
                <a:srgbClr val="42C826">
                  <a:shade val="70000"/>
                  <a:satMod val="150000"/>
                </a:srgbClr>
              </a:gs>
              <a:gs pos="34000">
                <a:srgbClr val="42C826">
                  <a:shade val="70000"/>
                  <a:satMod val="140000"/>
                </a:srgbClr>
              </a:gs>
              <a:gs pos="70000">
                <a:srgbClr val="42C826">
                  <a:tint val="100000"/>
                  <a:shade val="90000"/>
                  <a:satMod val="140000"/>
                </a:srgbClr>
              </a:gs>
              <a:gs pos="100000">
                <a:srgbClr val="42C826">
                  <a:tint val="100000"/>
                  <a:shade val="100000"/>
                  <a:satMod val="100000"/>
                </a:srgbClr>
              </a:gs>
            </a:gsLst>
            <a:path path="circle">
              <a:fillToRect l="100000" t="100000" r="100000" b="100000"/>
            </a:path>
          </a:gradFill>
          <a:ln>
            <a:noFill/>
          </a:ln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rgbClr val="42C826">
                <a:shade val="30000"/>
                <a:satMod val="130000"/>
              </a:srgbClr>
            </a:contourClr>
          </a:sp3d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Strzałka w prawo 17">
            <a:extLst>
              <a:ext uri="{FF2B5EF4-FFF2-40B4-BE49-F238E27FC236}">
                <a16:creationId xmlns:a16="http://schemas.microsoft.com/office/drawing/2014/main" id="{D8083DA0-7FAB-458B-9BC9-A0B63AD8328B}"/>
              </a:ext>
            </a:extLst>
          </p:cNvPr>
          <p:cNvSpPr/>
          <p:nvPr/>
        </p:nvSpPr>
        <p:spPr>
          <a:xfrm>
            <a:off x="4434008" y="894020"/>
            <a:ext cx="301037" cy="169277"/>
          </a:xfrm>
          <a:prstGeom prst="rightArrow">
            <a:avLst/>
          </a:prstGeom>
          <a:gradFill rotWithShape="1">
            <a:gsLst>
              <a:gs pos="0">
                <a:srgbClr val="42C826">
                  <a:shade val="70000"/>
                  <a:satMod val="150000"/>
                </a:srgbClr>
              </a:gs>
              <a:gs pos="34000">
                <a:srgbClr val="42C826">
                  <a:shade val="70000"/>
                  <a:satMod val="140000"/>
                </a:srgbClr>
              </a:gs>
              <a:gs pos="70000">
                <a:srgbClr val="42C826">
                  <a:tint val="100000"/>
                  <a:shade val="90000"/>
                  <a:satMod val="140000"/>
                </a:srgbClr>
              </a:gs>
              <a:gs pos="100000">
                <a:srgbClr val="42C826">
                  <a:tint val="100000"/>
                  <a:shade val="100000"/>
                  <a:satMod val="100000"/>
                </a:srgbClr>
              </a:gs>
            </a:gsLst>
            <a:path path="circle">
              <a:fillToRect l="100000" t="100000" r="100000" b="100000"/>
            </a:path>
          </a:gradFill>
          <a:ln>
            <a:noFill/>
          </a:ln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rgbClr val="42C826">
                <a:shade val="30000"/>
                <a:satMod val="130000"/>
              </a:srgbClr>
            </a:contourClr>
          </a:sp3d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Strzałka w prawo 18">
            <a:extLst>
              <a:ext uri="{FF2B5EF4-FFF2-40B4-BE49-F238E27FC236}">
                <a16:creationId xmlns:a16="http://schemas.microsoft.com/office/drawing/2014/main" id="{09AE570F-A800-4124-AED7-BF7E5719C5BB}"/>
              </a:ext>
            </a:extLst>
          </p:cNvPr>
          <p:cNvSpPr/>
          <p:nvPr/>
        </p:nvSpPr>
        <p:spPr>
          <a:xfrm>
            <a:off x="6497383" y="928224"/>
            <a:ext cx="301037" cy="169277"/>
          </a:xfrm>
          <a:prstGeom prst="rightArrow">
            <a:avLst/>
          </a:prstGeom>
          <a:gradFill rotWithShape="1">
            <a:gsLst>
              <a:gs pos="0">
                <a:srgbClr val="42C826">
                  <a:shade val="70000"/>
                  <a:satMod val="150000"/>
                </a:srgbClr>
              </a:gs>
              <a:gs pos="34000">
                <a:srgbClr val="42C826">
                  <a:shade val="70000"/>
                  <a:satMod val="140000"/>
                </a:srgbClr>
              </a:gs>
              <a:gs pos="70000">
                <a:srgbClr val="42C826">
                  <a:tint val="100000"/>
                  <a:shade val="90000"/>
                  <a:satMod val="140000"/>
                </a:srgbClr>
              </a:gs>
              <a:gs pos="100000">
                <a:srgbClr val="42C826">
                  <a:tint val="100000"/>
                  <a:shade val="100000"/>
                  <a:satMod val="100000"/>
                </a:srgbClr>
              </a:gs>
            </a:gsLst>
            <a:path path="circle">
              <a:fillToRect l="100000" t="100000" r="100000" b="100000"/>
            </a:path>
          </a:gradFill>
          <a:ln>
            <a:noFill/>
          </a:ln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rgbClr val="42C826">
                <a:shade val="30000"/>
                <a:satMod val="130000"/>
              </a:srgbClr>
            </a:contourClr>
          </a:sp3d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D1EE42A-9522-469A-89E9-715319B73C0B}"/>
              </a:ext>
            </a:extLst>
          </p:cNvPr>
          <p:cNvSpPr/>
          <p:nvPr/>
        </p:nvSpPr>
        <p:spPr>
          <a:xfrm>
            <a:off x="8042" y="-2423"/>
            <a:ext cx="84743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B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usiness model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  <p:pic>
        <p:nvPicPr>
          <p:cNvPr id="31" name="Picture 2" descr="C:\SASGRP\Materials\JOS\RMfI\scr_solo.jpg">
            <a:extLst>
              <a:ext uri="{FF2B5EF4-FFF2-40B4-BE49-F238E27FC236}">
                <a16:creationId xmlns:a16="http://schemas.microsoft.com/office/drawing/2014/main" id="{26B3FCDB-2C08-4F87-8284-D7AA1F28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612" y="1621203"/>
            <a:ext cx="2981887" cy="146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5595646-1458-4865-AE8A-A195EFA79525}"/>
              </a:ext>
            </a:extLst>
          </p:cNvPr>
          <p:cNvSpPr txBox="1"/>
          <p:nvPr/>
        </p:nvSpPr>
        <p:spPr>
          <a:xfrm>
            <a:off x="177686" y="1540823"/>
            <a:ext cx="16708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000" b="1" u="sng" dirty="0">
                <a:solidFill>
                  <a:schemeClr val="bg1"/>
                </a:solidFill>
                <a:cs typeface="Calibri" panose="020F0502020204030204" pitchFamily="34" charset="0"/>
              </a:rPr>
              <a:t>Insurance Risk factors </a:t>
            </a:r>
          </a:p>
          <a:p>
            <a:pPr defTabSz="914400"/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(subject to shocks and some are subject to management actions):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NB ratio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Lapse Ratio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Average Premium Growth…</a:t>
            </a:r>
          </a:p>
          <a:p>
            <a:pPr defTabSz="914400"/>
            <a:endParaRPr lang="en-US" sz="1000" b="1" u="sng" dirty="0">
              <a:solidFill>
                <a:schemeClr val="bg1"/>
              </a:solidFill>
              <a:cs typeface="Calibri" panose="020F0502020204030204" pitchFamily="34" charset="0"/>
            </a:endParaRPr>
          </a:p>
          <a:p>
            <a:pPr defTabSz="914400"/>
            <a:r>
              <a:rPr lang="en-US" sz="1000" b="1" u="sng" dirty="0">
                <a:solidFill>
                  <a:schemeClr val="bg1"/>
                </a:solidFill>
                <a:cs typeface="Calibri" panose="020F0502020204030204" pitchFamily="34" charset="0"/>
              </a:rPr>
              <a:t>Economic risk factors </a:t>
            </a:r>
            <a:endParaRPr lang="en-US" sz="1000" dirty="0">
              <a:solidFill>
                <a:schemeClr val="bg1"/>
              </a:solidFill>
              <a:cs typeface="Calibri" panose="020F0502020204030204" pitchFamily="34" charset="0"/>
            </a:endParaRP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Interest rate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Credit spread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Return on properties, equities..</a:t>
            </a:r>
          </a:p>
          <a:p>
            <a:pPr defTabSz="914400"/>
            <a:endParaRPr lang="en-US" sz="1000" b="1" u="sng" dirty="0">
              <a:solidFill>
                <a:schemeClr val="bg1"/>
              </a:solidFill>
              <a:cs typeface="Calibri" panose="020F0502020204030204" pitchFamily="34" charset="0"/>
            </a:endParaRPr>
          </a:p>
          <a:p>
            <a:pPr defTabSz="914400"/>
            <a:r>
              <a:rPr lang="en-US" sz="1000" b="1" u="sng" dirty="0">
                <a:solidFill>
                  <a:schemeClr val="bg1"/>
                </a:solidFill>
                <a:cs typeface="Calibri" panose="020F0502020204030204" pitchFamily="34" charset="0"/>
              </a:rPr>
              <a:t>Driver rates 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Risk margin ratios</a:t>
            </a:r>
          </a:p>
          <a:p>
            <a:pPr marL="171450" indent="-171450" defTabSz="91440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cs typeface="Calibri" panose="020F0502020204030204" pitchFamily="34" charset="0"/>
              </a:rPr>
              <a:t>Capital rates or MCR..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28864E6-76BF-4B5E-8DEA-5FEE5B6EB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8D30A5-051A-4B7B-B73D-176F8E139E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6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745A62-3BA5-418B-BF4D-D1BFEEB23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65" y="1115931"/>
            <a:ext cx="3841460" cy="347526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1E5E0AB-F3FE-4B02-AB34-D3FECDF25A35}"/>
              </a:ext>
            </a:extLst>
          </p:cNvPr>
          <p:cNvSpPr/>
          <p:nvPr/>
        </p:nvSpPr>
        <p:spPr>
          <a:xfrm>
            <a:off x="1905" y="-7434"/>
            <a:ext cx="81323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Multidimen model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D0198E-C476-49E7-B35E-15FC6D7617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" t="10319" r="65405" b="25531"/>
          <a:stretch/>
        </p:blipFill>
        <p:spPr>
          <a:xfrm>
            <a:off x="4641045" y="996984"/>
            <a:ext cx="2903061" cy="37923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6A9461-2D29-49C9-9C47-2323A19CD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14E20F-FCA8-4EE5-AFC0-137F970EE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4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921F3E-74A9-4107-8979-B5A6B4E54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" t="6779" r="-150" b="1903"/>
          <a:stretch/>
        </p:blipFill>
        <p:spPr>
          <a:xfrm>
            <a:off x="156723" y="686949"/>
            <a:ext cx="7962922" cy="43971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4936C1-CB5A-4D41-9AA4-A242AE5E6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F860C9-BDC4-41CD-AAD5-8B7E430AA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D45968-12C4-4930-962E-7CA71E5F3A16}"/>
              </a:ext>
            </a:extLst>
          </p:cNvPr>
          <p:cNvSpPr/>
          <p:nvPr/>
        </p:nvSpPr>
        <p:spPr>
          <a:xfrm>
            <a:off x="1905" y="-7434"/>
            <a:ext cx="81323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Multidimen model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5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F9A233-C18E-4C34-8765-1DCFFAF9DB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" t="9720" r="-227" b="31703"/>
          <a:stretch/>
        </p:blipFill>
        <p:spPr>
          <a:xfrm>
            <a:off x="0" y="1210688"/>
            <a:ext cx="9144000" cy="32414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2CD19E-7AC6-41D4-8B4E-6A63D0B93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4F8ADC-2107-413D-A3F9-888FA1070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E0E1530-CD16-40D0-A294-7823191CA26A}"/>
              </a:ext>
            </a:extLst>
          </p:cNvPr>
          <p:cNvSpPr/>
          <p:nvPr/>
        </p:nvSpPr>
        <p:spPr>
          <a:xfrm>
            <a:off x="1905" y="-7434"/>
            <a:ext cx="81323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Multidimen model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9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8F366D9-38FA-4CFE-9B73-33D15663D2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71" r="1523" b="23791"/>
          <a:stretch/>
        </p:blipFill>
        <p:spPr>
          <a:xfrm>
            <a:off x="401444" y="861206"/>
            <a:ext cx="8257338" cy="38823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819B5F-1D15-4A47-B191-332F464B8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98D211-DF82-4F56-9526-772208A45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FE85408-04E3-428B-8BB3-98C68C59FF51}"/>
              </a:ext>
            </a:extLst>
          </p:cNvPr>
          <p:cNvSpPr/>
          <p:nvPr/>
        </p:nvSpPr>
        <p:spPr>
          <a:xfrm>
            <a:off x="0" y="0"/>
            <a:ext cx="81323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User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Experience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5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34" hidden="1">
            <a:extLst>
              <a:ext uri="{FF2B5EF4-FFF2-40B4-BE49-F238E27FC236}">
                <a16:creationId xmlns:a16="http://schemas.microsoft.com/office/drawing/2014/main" id="{FB08CA3C-D123-4198-9446-38EDFC37B2B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think-cell Slide" r:id="rId5" imgW="498" imgH="499" progId="TCLayout.ActiveDocument.1">
                  <p:embed/>
                </p:oleObj>
              </mc:Choice>
              <mc:Fallback>
                <p:oleObj name="think-cell Slide" r:id="rId5" imgW="498" imgH="499" progId="TCLayout.ActiveDocument.1">
                  <p:embed/>
                  <p:pic>
                    <p:nvPicPr>
                      <p:cNvPr id="35" name="Object 34" hidden="1">
                        <a:extLst>
                          <a:ext uri="{FF2B5EF4-FFF2-40B4-BE49-F238E27FC236}">
                            <a16:creationId xmlns:a16="http://schemas.microsoft.com/office/drawing/2014/main" id="{FB08CA3C-D123-4198-9446-38EDFC37B2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1" name="Grafik 10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" y="0"/>
            <a:ext cx="9043516" cy="5143500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9732" y="11570"/>
            <a:ext cx="9144000" cy="415636"/>
          </a:xfrm>
          <a:solidFill>
            <a:schemeClr val="tx1"/>
          </a:solidFill>
        </p:spPr>
        <p:txBody>
          <a:bodyPr vert="horz">
            <a:normAutofit fontScale="90000"/>
          </a:bodyPr>
          <a:lstStyle/>
          <a:p>
            <a:r>
              <a:rPr lang="en-US" b="0" dirty="0"/>
              <a:t>SAS and IFRS 17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4294967295"/>
          </p:nvPr>
        </p:nvSpPr>
        <p:spPr>
          <a:xfrm>
            <a:off x="0" y="377627"/>
            <a:ext cx="9144000" cy="362454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70 insurers worldwide already use the SAS solution for IFRS 17/LDTI</a:t>
            </a:r>
          </a:p>
        </p:txBody>
      </p:sp>
      <p:graphicFrame>
        <p:nvGraphicFramePr>
          <p:cNvPr id="38" name="Tabelle 41">
            <a:extLst>
              <a:ext uri="{FF2B5EF4-FFF2-40B4-BE49-F238E27FC236}">
                <a16:creationId xmlns:a16="http://schemas.microsoft.com/office/drawing/2014/main" id="{8D7D2D93-B4D9-4156-BE07-D96640D43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303590"/>
              </p:ext>
            </p:extLst>
          </p:nvPr>
        </p:nvGraphicFramePr>
        <p:xfrm>
          <a:off x="3551583" y="2487536"/>
          <a:ext cx="2935357" cy="15925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35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27 in EMEA</a:t>
                      </a:r>
                      <a:endParaRPr lang="en-US" sz="105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Several international primary insurance groups, based in Germany, Switzerland, the Netherlands, France, Spain, UK, Slovakia, Slovenia, Turkey, Greece, Croatia, Portugal, ….</a:t>
                      </a:r>
                      <a:endParaRPr lang="en-US" sz="800" baseline="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3 large international insurance groups (incl. 1 reinsurer) based in France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2 international insurance groups (incl. 1 credit insurer) based in Spain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451650"/>
                  </a:ext>
                </a:extLst>
              </a:tr>
              <a:tr h="1904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2 regional insurers based in South Africa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9" name="Tabelle 40">
            <a:extLst>
              <a:ext uri="{FF2B5EF4-FFF2-40B4-BE49-F238E27FC236}">
                <a16:creationId xmlns:a16="http://schemas.microsoft.com/office/drawing/2014/main" id="{B12BABE1-341D-4081-9647-259C8D0A1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51269"/>
              </p:ext>
            </p:extLst>
          </p:nvPr>
        </p:nvGraphicFramePr>
        <p:xfrm>
          <a:off x="1044536" y="2785710"/>
          <a:ext cx="1679191" cy="147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79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18 in Americas</a:t>
                      </a:r>
                      <a:endParaRPr lang="en-US" sz="105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1 subsidiary of an international insurance group in Mexico</a:t>
                      </a:r>
                      <a:endParaRPr lang="en-US" sz="800" baseline="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5 large regional insurance groups in Canada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2 US insurers addressing IFRS 17 and 1 addressing LDTI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516885"/>
                  </a:ext>
                </a:extLst>
              </a:tr>
              <a:tr h="1911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800" dirty="0">
                          <a:solidFill>
                            <a:schemeClr val="tx1"/>
                          </a:solidFill>
                        </a:rPr>
                        <a:t>5 </a:t>
                      </a:r>
                      <a:r>
                        <a:rPr lang="nl-BE" sz="800" dirty="0" err="1">
                          <a:solidFill>
                            <a:schemeClr val="tx1"/>
                          </a:solidFill>
                        </a:rPr>
                        <a:t>insurers</a:t>
                      </a:r>
                      <a:r>
                        <a:rPr lang="nl-BE" sz="800" dirty="0">
                          <a:solidFill>
                            <a:schemeClr val="tx1"/>
                          </a:solidFill>
                        </a:rPr>
                        <a:t> in Brazil</a:t>
                      </a:r>
                      <a:endParaRPr 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97719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A82F591-2E56-43BC-A350-731B97316F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37" y="1501282"/>
            <a:ext cx="238125" cy="238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7DC2E9-A670-4EB6-8898-D65C117AF5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67" y="2406650"/>
            <a:ext cx="238125" cy="238125"/>
          </a:xfrm>
          <a:prstGeom prst="rect">
            <a:avLst/>
          </a:prstGeom>
        </p:spPr>
      </p:pic>
      <p:sp>
        <p:nvSpPr>
          <p:cNvPr id="40" name="Oval 26">
            <a:extLst>
              <a:ext uri="{FF2B5EF4-FFF2-40B4-BE49-F238E27FC236}">
                <a16:creationId xmlns:a16="http://schemas.microsoft.com/office/drawing/2014/main" id="{B92B65C0-0536-48D4-9313-6167DC16074C}"/>
              </a:ext>
            </a:extLst>
          </p:cNvPr>
          <p:cNvSpPr/>
          <p:nvPr/>
        </p:nvSpPr>
        <p:spPr bwMode="auto">
          <a:xfrm>
            <a:off x="1737917" y="2381337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85" name="Oval 26"/>
          <p:cNvSpPr/>
          <p:nvPr/>
        </p:nvSpPr>
        <p:spPr bwMode="auto">
          <a:xfrm>
            <a:off x="4438723" y="1486553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57C067-C0B4-48F2-9223-9E7BC97DA94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08" y="2518262"/>
            <a:ext cx="238125" cy="238125"/>
          </a:xfrm>
          <a:prstGeom prst="rect">
            <a:avLst/>
          </a:prstGeom>
        </p:spPr>
      </p:pic>
      <p:sp>
        <p:nvSpPr>
          <p:cNvPr id="16" name="Oval 26">
            <a:extLst>
              <a:ext uri="{FF2B5EF4-FFF2-40B4-BE49-F238E27FC236}">
                <a16:creationId xmlns:a16="http://schemas.microsoft.com/office/drawing/2014/main" id="{64522645-4826-4E8E-B662-6E3425FD334C}"/>
              </a:ext>
            </a:extLst>
          </p:cNvPr>
          <p:cNvSpPr/>
          <p:nvPr/>
        </p:nvSpPr>
        <p:spPr bwMode="auto">
          <a:xfrm>
            <a:off x="6850584" y="2511008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8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1203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7" name="Tabelle 40">
            <a:extLst>
              <a:ext uri="{FF2B5EF4-FFF2-40B4-BE49-F238E27FC236}">
                <a16:creationId xmlns:a16="http://schemas.microsoft.com/office/drawing/2014/main" id="{137AF896-072E-4A85-83BB-7FA7C882D1B1}"/>
              </a:ext>
            </a:extLst>
          </p:cNvPr>
          <p:cNvGraphicFramePr>
            <a:graphicFrameLocks noGrp="1"/>
          </p:cNvGraphicFramePr>
          <p:nvPr/>
        </p:nvGraphicFramePr>
        <p:xfrm>
          <a:off x="6269351" y="906603"/>
          <a:ext cx="2609660" cy="10134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09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/>
                        <a:t>24 in APAC</a:t>
                      </a:r>
                      <a:endParaRPr lang="en-US" sz="105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3 large pan-asian life insurance groups in Hong Kong and 1 international insurer in Greater China</a:t>
                      </a:r>
                      <a:endParaRPr lang="en-US" sz="800" baseline="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1 large life insurance group in South Korea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6 large insurance groups in Malaysia</a:t>
                      </a:r>
                      <a:endParaRPr lang="en-US" sz="8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973760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7658B03D-BE82-4835-987E-B83DE8279F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96" y="1734835"/>
            <a:ext cx="238125" cy="238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FE0A91-908A-43D8-AA54-E4305B4FE6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393" y="1882588"/>
            <a:ext cx="238125" cy="238125"/>
          </a:xfrm>
          <a:prstGeom prst="rect">
            <a:avLst/>
          </a:prstGeom>
        </p:spPr>
      </p:pic>
      <p:sp>
        <p:nvSpPr>
          <p:cNvPr id="19" name="Oval 26">
            <a:extLst>
              <a:ext uri="{FF2B5EF4-FFF2-40B4-BE49-F238E27FC236}">
                <a16:creationId xmlns:a16="http://schemas.microsoft.com/office/drawing/2014/main" id="{C7B8BAB8-AA85-4680-A885-0322D65A4228}"/>
              </a:ext>
            </a:extLst>
          </p:cNvPr>
          <p:cNvSpPr/>
          <p:nvPr/>
        </p:nvSpPr>
        <p:spPr bwMode="auto">
          <a:xfrm>
            <a:off x="4145640" y="1868727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  <p:sp>
        <p:nvSpPr>
          <p:cNvPr id="18" name="Oval 26">
            <a:extLst>
              <a:ext uri="{FF2B5EF4-FFF2-40B4-BE49-F238E27FC236}">
                <a16:creationId xmlns:a16="http://schemas.microsoft.com/office/drawing/2014/main" id="{D21A9CD4-C4ED-441D-9E58-15E08644440F}"/>
              </a:ext>
            </a:extLst>
          </p:cNvPr>
          <p:cNvSpPr/>
          <p:nvPr/>
        </p:nvSpPr>
        <p:spPr bwMode="auto">
          <a:xfrm>
            <a:off x="4345926" y="1716327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D6FF27-3F5C-4DE6-8A41-853047CCEB7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800" y="1962637"/>
            <a:ext cx="241055" cy="238125"/>
          </a:xfrm>
          <a:prstGeom prst="rect">
            <a:avLst/>
          </a:prstGeom>
        </p:spPr>
      </p:pic>
      <p:sp>
        <p:nvSpPr>
          <p:cNvPr id="22" name="Oval 26">
            <a:extLst>
              <a:ext uri="{FF2B5EF4-FFF2-40B4-BE49-F238E27FC236}">
                <a16:creationId xmlns:a16="http://schemas.microsoft.com/office/drawing/2014/main" id="{2E16D6D0-50D1-4924-B537-023BF5E709C8}"/>
              </a:ext>
            </a:extLst>
          </p:cNvPr>
          <p:cNvSpPr/>
          <p:nvPr/>
        </p:nvSpPr>
        <p:spPr bwMode="auto">
          <a:xfrm>
            <a:off x="7212016" y="1944774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pic>
        <p:nvPicPr>
          <p:cNvPr id="24" name="Grafik 28">
            <a:extLst>
              <a:ext uri="{FF2B5EF4-FFF2-40B4-BE49-F238E27FC236}">
                <a16:creationId xmlns:a16="http://schemas.microsoft.com/office/drawing/2014/main" id="{A011E208-9280-46A1-8AAB-DF0999E0B6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062" y="1422638"/>
            <a:ext cx="238125" cy="238125"/>
          </a:xfrm>
          <a:prstGeom prst="rect">
            <a:avLst/>
          </a:prstGeom>
        </p:spPr>
      </p:pic>
      <p:sp>
        <p:nvSpPr>
          <p:cNvPr id="23" name="Oval 26">
            <a:extLst>
              <a:ext uri="{FF2B5EF4-FFF2-40B4-BE49-F238E27FC236}">
                <a16:creationId xmlns:a16="http://schemas.microsoft.com/office/drawing/2014/main" id="{8398FE34-2DCF-40F0-B433-514BD33ED31A}"/>
              </a:ext>
            </a:extLst>
          </p:cNvPr>
          <p:cNvSpPr/>
          <p:nvPr/>
        </p:nvSpPr>
        <p:spPr bwMode="auto">
          <a:xfrm>
            <a:off x="1623385" y="1398328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</a:t>
            </a:r>
          </a:p>
        </p:txBody>
      </p:sp>
      <p:pic>
        <p:nvPicPr>
          <p:cNvPr id="25" name="Grafik 27">
            <a:extLst>
              <a:ext uri="{FF2B5EF4-FFF2-40B4-BE49-F238E27FC236}">
                <a16:creationId xmlns:a16="http://schemas.microsoft.com/office/drawing/2014/main" id="{0348A2FD-4A66-435D-B99E-89D58CBE58A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429" y="1877902"/>
            <a:ext cx="238125" cy="238125"/>
          </a:xfrm>
          <a:prstGeom prst="rect">
            <a:avLst/>
          </a:prstGeom>
        </p:spPr>
      </p:pic>
      <p:sp>
        <p:nvSpPr>
          <p:cNvPr id="26" name="Oval 26">
            <a:extLst>
              <a:ext uri="{FF2B5EF4-FFF2-40B4-BE49-F238E27FC236}">
                <a16:creationId xmlns:a16="http://schemas.microsoft.com/office/drawing/2014/main" id="{59B96745-EDFA-4567-8DCD-6AFFAE58AD3C}"/>
              </a:ext>
            </a:extLst>
          </p:cNvPr>
          <p:cNvSpPr/>
          <p:nvPr/>
        </p:nvSpPr>
        <p:spPr bwMode="auto">
          <a:xfrm>
            <a:off x="1793183" y="1861465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  <p:pic>
        <p:nvPicPr>
          <p:cNvPr id="31" name="Grafik 37">
            <a:extLst>
              <a:ext uri="{FF2B5EF4-FFF2-40B4-BE49-F238E27FC236}">
                <a16:creationId xmlns:a16="http://schemas.microsoft.com/office/drawing/2014/main" id="{8CBB5477-578B-489F-B50A-7AB2D090AF0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726" y="3094965"/>
            <a:ext cx="238125" cy="238125"/>
          </a:xfrm>
          <a:prstGeom prst="rect">
            <a:avLst/>
          </a:prstGeom>
        </p:spPr>
      </p:pic>
      <p:sp>
        <p:nvSpPr>
          <p:cNvPr id="32" name="Oval 26">
            <a:extLst>
              <a:ext uri="{FF2B5EF4-FFF2-40B4-BE49-F238E27FC236}">
                <a16:creationId xmlns:a16="http://schemas.microsoft.com/office/drawing/2014/main" id="{DBDE3FC7-ABAB-44CF-8EE1-BD35D80D8F41}"/>
              </a:ext>
            </a:extLst>
          </p:cNvPr>
          <p:cNvSpPr/>
          <p:nvPr/>
        </p:nvSpPr>
        <p:spPr bwMode="auto">
          <a:xfrm>
            <a:off x="6562556" y="3095568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</a:t>
            </a:r>
          </a:p>
        </p:txBody>
      </p:sp>
      <p:pic>
        <p:nvPicPr>
          <p:cNvPr id="33" name="Grafik 36">
            <a:extLst>
              <a:ext uri="{FF2B5EF4-FFF2-40B4-BE49-F238E27FC236}">
                <a16:creationId xmlns:a16="http://schemas.microsoft.com/office/drawing/2014/main" id="{CCFF6FC5-E9C7-4952-B63D-C1C546783E8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929" y="4157523"/>
            <a:ext cx="238125" cy="238125"/>
          </a:xfrm>
          <a:prstGeom prst="rect">
            <a:avLst/>
          </a:prstGeom>
        </p:spPr>
      </p:pic>
      <p:sp>
        <p:nvSpPr>
          <p:cNvPr id="34" name="Oval 26">
            <a:extLst>
              <a:ext uri="{FF2B5EF4-FFF2-40B4-BE49-F238E27FC236}">
                <a16:creationId xmlns:a16="http://schemas.microsoft.com/office/drawing/2014/main" id="{475BA185-BD6D-4E0C-B7CB-95E311878616}"/>
              </a:ext>
            </a:extLst>
          </p:cNvPr>
          <p:cNvSpPr/>
          <p:nvPr/>
        </p:nvSpPr>
        <p:spPr bwMode="auto">
          <a:xfrm>
            <a:off x="4742841" y="4139571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1299B4-C2CD-4E09-9955-E3C7893836C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99" y="1429764"/>
            <a:ext cx="238125" cy="238125"/>
          </a:xfrm>
          <a:prstGeom prst="rect">
            <a:avLst/>
          </a:prstGeom>
        </p:spPr>
      </p:pic>
      <p:sp>
        <p:nvSpPr>
          <p:cNvPr id="37" name="Oval 26">
            <a:extLst>
              <a:ext uri="{FF2B5EF4-FFF2-40B4-BE49-F238E27FC236}">
                <a16:creationId xmlns:a16="http://schemas.microsoft.com/office/drawing/2014/main" id="{3B043B1B-969D-4FDE-A150-203C01A0059C}"/>
              </a:ext>
            </a:extLst>
          </p:cNvPr>
          <p:cNvSpPr/>
          <p:nvPr/>
        </p:nvSpPr>
        <p:spPr bwMode="auto">
          <a:xfrm>
            <a:off x="4139183" y="1404775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D896A1-109F-4D30-8326-CDBC91169CB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183" y="1678625"/>
            <a:ext cx="238125" cy="238125"/>
          </a:xfrm>
          <a:prstGeom prst="rect">
            <a:avLst/>
          </a:prstGeom>
        </p:spPr>
      </p:pic>
      <p:sp>
        <p:nvSpPr>
          <p:cNvPr id="41" name="Oval 26">
            <a:extLst>
              <a:ext uri="{FF2B5EF4-FFF2-40B4-BE49-F238E27FC236}">
                <a16:creationId xmlns:a16="http://schemas.microsoft.com/office/drawing/2014/main" id="{A26558D1-F127-4529-9CFA-E3905635B056}"/>
              </a:ext>
            </a:extLst>
          </p:cNvPr>
          <p:cNvSpPr/>
          <p:nvPr/>
        </p:nvSpPr>
        <p:spPr bwMode="auto">
          <a:xfrm>
            <a:off x="4549131" y="1650186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F225E46-8984-4AAD-A1D0-E1DE7C75CF7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370" y="1940390"/>
            <a:ext cx="238125" cy="238125"/>
          </a:xfrm>
          <a:prstGeom prst="rect">
            <a:avLst/>
          </a:prstGeom>
        </p:spPr>
      </p:pic>
      <p:sp>
        <p:nvSpPr>
          <p:cNvPr id="42" name="Oval 26">
            <a:extLst>
              <a:ext uri="{FF2B5EF4-FFF2-40B4-BE49-F238E27FC236}">
                <a16:creationId xmlns:a16="http://schemas.microsoft.com/office/drawing/2014/main" id="{322A9846-DF25-4160-A02D-F397A9314A41}"/>
              </a:ext>
            </a:extLst>
          </p:cNvPr>
          <p:cNvSpPr/>
          <p:nvPr/>
        </p:nvSpPr>
        <p:spPr bwMode="auto">
          <a:xfrm>
            <a:off x="3979013" y="1919764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pic>
        <p:nvPicPr>
          <p:cNvPr id="27" name="Grafik 18">
            <a:extLst>
              <a:ext uri="{FF2B5EF4-FFF2-40B4-BE49-F238E27FC236}">
                <a16:creationId xmlns:a16="http://schemas.microsoft.com/office/drawing/2014/main" id="{A28912D6-77D5-4FB9-A49D-A2EF97F92D6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622" y="1853174"/>
            <a:ext cx="238125" cy="238125"/>
          </a:xfrm>
          <a:prstGeom prst="rect">
            <a:avLst/>
          </a:prstGeom>
        </p:spPr>
      </p:pic>
      <p:sp>
        <p:nvSpPr>
          <p:cNvPr id="28" name="Oval 26">
            <a:extLst>
              <a:ext uri="{FF2B5EF4-FFF2-40B4-BE49-F238E27FC236}">
                <a16:creationId xmlns:a16="http://schemas.microsoft.com/office/drawing/2014/main" id="{B9124512-1177-4044-8AD5-CB6417EEE938}"/>
              </a:ext>
            </a:extLst>
          </p:cNvPr>
          <p:cNvSpPr/>
          <p:nvPr/>
        </p:nvSpPr>
        <p:spPr bwMode="auto">
          <a:xfrm>
            <a:off x="4942298" y="1837265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FE75213-A756-4713-9E02-EBF4D10C5715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48" y="3293507"/>
            <a:ext cx="238125" cy="238125"/>
          </a:xfrm>
          <a:prstGeom prst="rect">
            <a:avLst/>
          </a:prstGeom>
        </p:spPr>
      </p:pic>
      <p:sp>
        <p:nvSpPr>
          <p:cNvPr id="44" name="Oval 26">
            <a:extLst>
              <a:ext uri="{FF2B5EF4-FFF2-40B4-BE49-F238E27FC236}">
                <a16:creationId xmlns:a16="http://schemas.microsoft.com/office/drawing/2014/main" id="{B08B3291-AE55-46B3-8ADA-515F0C85916F}"/>
              </a:ext>
            </a:extLst>
          </p:cNvPr>
          <p:cNvSpPr/>
          <p:nvPr/>
        </p:nvSpPr>
        <p:spPr bwMode="auto">
          <a:xfrm>
            <a:off x="6737532" y="3277272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44C0F0-7B48-4AEB-A0FF-370C93EA8A9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39" y="3738936"/>
            <a:ext cx="238125" cy="238125"/>
          </a:xfrm>
          <a:prstGeom prst="rect">
            <a:avLst/>
          </a:prstGeom>
        </p:spPr>
      </p:pic>
      <p:sp>
        <p:nvSpPr>
          <p:cNvPr id="43" name="Oval 26">
            <a:extLst>
              <a:ext uri="{FF2B5EF4-FFF2-40B4-BE49-F238E27FC236}">
                <a16:creationId xmlns:a16="http://schemas.microsoft.com/office/drawing/2014/main" id="{432073BC-34A1-4110-A93D-26294B30A313}"/>
              </a:ext>
            </a:extLst>
          </p:cNvPr>
          <p:cNvSpPr/>
          <p:nvPr/>
        </p:nvSpPr>
        <p:spPr bwMode="auto">
          <a:xfrm>
            <a:off x="3041741" y="3717314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lang="nl-BE" sz="1050" dirty="0">
                <a:solidFill>
                  <a:srgbClr val="012036"/>
                </a:solidFill>
                <a:latin typeface="Arial" charset="0"/>
              </a:rPr>
              <a:t>5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12036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CA973AB-BC4D-4D94-B38E-31C0F48A61B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604" y="1808679"/>
            <a:ext cx="238125" cy="238125"/>
          </a:xfrm>
          <a:prstGeom prst="rect">
            <a:avLst/>
          </a:prstGeom>
        </p:spPr>
      </p:pic>
      <p:sp>
        <p:nvSpPr>
          <p:cNvPr id="46" name="Oval 26">
            <a:extLst>
              <a:ext uri="{FF2B5EF4-FFF2-40B4-BE49-F238E27FC236}">
                <a16:creationId xmlns:a16="http://schemas.microsoft.com/office/drawing/2014/main" id="{BF5FF178-7616-4FA1-A52E-FF3003FF4662}"/>
              </a:ext>
            </a:extLst>
          </p:cNvPr>
          <p:cNvSpPr/>
          <p:nvPr/>
        </p:nvSpPr>
        <p:spPr bwMode="auto">
          <a:xfrm>
            <a:off x="4581732" y="1803465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C5F5515-210B-4F87-948B-5AFFD8069D2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67" y="2737059"/>
            <a:ext cx="238125" cy="238125"/>
          </a:xfrm>
          <a:prstGeom prst="rect">
            <a:avLst/>
          </a:prstGeom>
        </p:spPr>
      </p:pic>
      <p:sp>
        <p:nvSpPr>
          <p:cNvPr id="45" name="Oval 26">
            <a:extLst>
              <a:ext uri="{FF2B5EF4-FFF2-40B4-BE49-F238E27FC236}">
                <a16:creationId xmlns:a16="http://schemas.microsoft.com/office/drawing/2014/main" id="{0012E0C8-F9EC-4BCD-B1D8-CFE72F05CC54}"/>
              </a:ext>
            </a:extLst>
          </p:cNvPr>
          <p:cNvSpPr/>
          <p:nvPr/>
        </p:nvSpPr>
        <p:spPr bwMode="auto">
          <a:xfrm>
            <a:off x="6533238" y="2712321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pic>
        <p:nvPicPr>
          <p:cNvPr id="14" name="Picture 13" descr="A picture containing indoor, sitting, computer, dark&#10;&#10;Description automatically generated">
            <a:extLst>
              <a:ext uri="{FF2B5EF4-FFF2-40B4-BE49-F238E27FC236}">
                <a16:creationId xmlns:a16="http://schemas.microsoft.com/office/drawing/2014/main" id="{DD2C9A29-38A5-43A8-B043-9DDAB3180FE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045" y="2043164"/>
            <a:ext cx="238125" cy="238125"/>
          </a:xfrm>
          <a:prstGeom prst="rect">
            <a:avLst/>
          </a:prstGeom>
        </p:spPr>
      </p:pic>
      <p:sp>
        <p:nvSpPr>
          <p:cNvPr id="48" name="Oval 26">
            <a:extLst>
              <a:ext uri="{FF2B5EF4-FFF2-40B4-BE49-F238E27FC236}">
                <a16:creationId xmlns:a16="http://schemas.microsoft.com/office/drawing/2014/main" id="{C3807993-E617-483A-ADAA-20C1AB8A912C}"/>
              </a:ext>
            </a:extLst>
          </p:cNvPr>
          <p:cNvSpPr/>
          <p:nvPr/>
        </p:nvSpPr>
        <p:spPr bwMode="auto">
          <a:xfrm>
            <a:off x="7514554" y="2025753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pic>
        <p:nvPicPr>
          <p:cNvPr id="20" name="Picture 19" descr="A picture containing device&#10;&#10;Description automatically generated">
            <a:extLst>
              <a:ext uri="{FF2B5EF4-FFF2-40B4-BE49-F238E27FC236}">
                <a16:creationId xmlns:a16="http://schemas.microsoft.com/office/drawing/2014/main" id="{AE6E5128-6189-4101-BFFC-1A5762E635B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94" y="1533210"/>
            <a:ext cx="238125" cy="238125"/>
          </a:xfrm>
          <a:prstGeom prst="rect">
            <a:avLst/>
          </a:prstGeom>
        </p:spPr>
      </p:pic>
      <p:sp>
        <p:nvSpPr>
          <p:cNvPr id="49" name="Oval 26">
            <a:extLst>
              <a:ext uri="{FF2B5EF4-FFF2-40B4-BE49-F238E27FC236}">
                <a16:creationId xmlns:a16="http://schemas.microsoft.com/office/drawing/2014/main" id="{DC3D6123-595F-4718-9B00-7F9A51D30882}"/>
              </a:ext>
            </a:extLst>
          </p:cNvPr>
          <p:cNvSpPr/>
          <p:nvPr/>
        </p:nvSpPr>
        <p:spPr bwMode="auto">
          <a:xfrm>
            <a:off x="4260331" y="1508157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52277B5D-19BA-4B3D-8519-C6B07C9D79B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9"/>
              </a:ext>
            </a:extLst>
          </a:blip>
          <a:srcRect/>
          <a:stretch/>
        </p:blipFill>
        <p:spPr>
          <a:xfrm>
            <a:off x="4742866" y="2013207"/>
            <a:ext cx="238125" cy="158750"/>
          </a:xfrm>
          <a:prstGeom prst="rect">
            <a:avLst/>
          </a:prstGeom>
        </p:spPr>
      </p:pic>
      <p:sp>
        <p:nvSpPr>
          <p:cNvPr id="56" name="Oval 26">
            <a:extLst>
              <a:ext uri="{FF2B5EF4-FFF2-40B4-BE49-F238E27FC236}">
                <a16:creationId xmlns:a16="http://schemas.microsoft.com/office/drawing/2014/main" id="{C303B682-4523-4166-A3CE-24DDDEC5F09B}"/>
              </a:ext>
            </a:extLst>
          </p:cNvPr>
          <p:cNvSpPr/>
          <p:nvPr/>
        </p:nvSpPr>
        <p:spPr bwMode="auto">
          <a:xfrm>
            <a:off x="4734388" y="1933018"/>
            <a:ext cx="266551" cy="273850"/>
          </a:xfrm>
          <a:prstGeom prst="ellipse">
            <a:avLst/>
          </a:prstGeom>
          <a:gradFill flip="none" rotWithShape="1">
            <a:gsLst>
              <a:gs pos="68000">
                <a:schemeClr val="accent1">
                  <a:lumMod val="60000"/>
                  <a:lumOff val="40000"/>
                  <a:alpha val="0"/>
                </a:schemeClr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76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17000"/>
              </a:spcAft>
              <a:buClr>
                <a:srgbClr val="012036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1203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B4A9C9-7740-43FC-9B91-FCB7B64F58CF}"/>
              </a:ext>
            </a:extLst>
          </p:cNvPr>
          <p:cNvSpPr txBox="1"/>
          <p:nvPr/>
        </p:nvSpPr>
        <p:spPr>
          <a:xfrm>
            <a:off x="0" y="4909930"/>
            <a:ext cx="320702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9" tooltip="https://en.wikipedia.org/wiki/Flag_of_Gree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0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405E75D8-1A16-4646-891C-EEFC9F3425D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9C01BDE-4F93-4968-BD09-91612D53E9F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43053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B885724-AC16-4283-8294-9E7E54A697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91" r="11876" b="3720"/>
          <a:stretch/>
        </p:blipFill>
        <p:spPr>
          <a:xfrm>
            <a:off x="1500625" y="753938"/>
            <a:ext cx="6142750" cy="422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2F6748-093A-4265-B36F-3F908B1C5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2FDC7F-1C26-4F35-B6B2-E4F2A293F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ACC345-DC57-40CE-AF89-D4564EB8A6B0}"/>
              </a:ext>
            </a:extLst>
          </p:cNvPr>
          <p:cNvSpPr/>
          <p:nvPr/>
        </p:nvSpPr>
        <p:spPr>
          <a:xfrm>
            <a:off x="1905" y="-7434"/>
            <a:ext cx="81323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User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Experience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85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47272E-F942-4F34-9AE2-E9B99733B965}"/>
              </a:ext>
            </a:extLst>
          </p:cNvPr>
          <p:cNvGrpSpPr/>
          <p:nvPr/>
        </p:nvGrpSpPr>
        <p:grpSpPr>
          <a:xfrm>
            <a:off x="252760" y="785365"/>
            <a:ext cx="8006576" cy="4333440"/>
            <a:chOff x="1818167" y="1084521"/>
            <a:chExt cx="7070652" cy="372139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F8E04F7-82DB-4D45-A023-F9711940E597}"/>
                </a:ext>
              </a:extLst>
            </p:cNvPr>
            <p:cNvGrpSpPr/>
            <p:nvPr/>
          </p:nvGrpSpPr>
          <p:grpSpPr>
            <a:xfrm>
              <a:off x="1818167" y="1084521"/>
              <a:ext cx="7070652" cy="3721395"/>
              <a:chOff x="1818167" y="1084521"/>
              <a:chExt cx="7070652" cy="3721395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E5C89C5-4FDD-425E-BD59-6C6392D4EA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208" t="20052" r="15167" b="7597"/>
              <a:stretch/>
            </p:blipFill>
            <p:spPr>
              <a:xfrm>
                <a:off x="1818167" y="1084521"/>
                <a:ext cx="7070652" cy="3721395"/>
              </a:xfrm>
              <a:prstGeom prst="rect">
                <a:avLst/>
              </a:prstGeom>
            </p:spPr>
          </p:pic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1E27E15B-AA34-4F64-BE7F-6A033DAD6132}"/>
                  </a:ext>
                </a:extLst>
              </p:cNvPr>
              <p:cNvSpPr/>
              <p:nvPr/>
            </p:nvSpPr>
            <p:spPr>
              <a:xfrm>
                <a:off x="5065383" y="1526193"/>
                <a:ext cx="394704" cy="282872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778F94D4-CAFE-4C66-9008-8F7D57690068}"/>
                  </a:ext>
                </a:extLst>
              </p:cNvPr>
              <p:cNvSpPr/>
              <p:nvPr/>
            </p:nvSpPr>
            <p:spPr>
              <a:xfrm>
                <a:off x="7384276" y="4318733"/>
                <a:ext cx="180904" cy="282872"/>
              </a:xfrm>
              <a:prstGeom prst="round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A59F1F75-745A-43E1-9220-CD2AF3DA684B}"/>
                  </a:ext>
                </a:extLst>
              </p:cNvPr>
              <p:cNvSpPr/>
              <p:nvPr/>
            </p:nvSpPr>
            <p:spPr>
              <a:xfrm>
                <a:off x="5461185" y="4342852"/>
                <a:ext cx="176519" cy="282872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5E2002D-9577-4BE4-8F7D-3EECB7E99041}"/>
                </a:ext>
              </a:extLst>
            </p:cNvPr>
            <p:cNvSpPr/>
            <p:nvPr/>
          </p:nvSpPr>
          <p:spPr>
            <a:xfrm>
              <a:off x="6961064" y="2165397"/>
              <a:ext cx="394704" cy="282872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34CA1E6-39F3-4D85-AD74-71811D29B431}"/>
                </a:ext>
              </a:extLst>
            </p:cNvPr>
            <p:cNvSpPr/>
            <p:nvPr/>
          </p:nvSpPr>
          <p:spPr>
            <a:xfrm>
              <a:off x="6968739" y="2442788"/>
              <a:ext cx="394704" cy="282872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CA0CFE2-0D66-4F42-8AEC-5DC430F27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F94C62-0E1B-4D6A-8B71-B48BE5E10D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2EFC07-F529-484B-A9E0-C3246A81B685}"/>
              </a:ext>
            </a:extLst>
          </p:cNvPr>
          <p:cNvSpPr/>
          <p:nvPr/>
        </p:nvSpPr>
        <p:spPr>
          <a:xfrm>
            <a:off x="1905" y="-7434"/>
            <a:ext cx="81323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Capital Projection A3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User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Experience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3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757E77-AF2A-4566-BF2B-8F0CE0386068}"/>
              </a:ext>
            </a:extLst>
          </p:cNvPr>
          <p:cNvSpPr/>
          <p:nvPr/>
        </p:nvSpPr>
        <p:spPr>
          <a:xfrm>
            <a:off x="268721" y="1029651"/>
            <a:ext cx="7773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-apple-system"/>
              </a:rPr>
              <a:t>Planning exercise should be run as a project/cycle using a certain template, for example:</a:t>
            </a:r>
          </a:p>
          <a:p>
            <a:endParaRPr lang="en-US" sz="1400" dirty="0">
              <a:solidFill>
                <a:schemeClr val="bg1"/>
              </a:solidFill>
              <a:latin typeface="-apple-syste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04B4D6-EAF8-4E22-87E1-21A3425F5756}"/>
              </a:ext>
            </a:extLst>
          </p:cNvPr>
          <p:cNvSpPr/>
          <p:nvPr/>
        </p:nvSpPr>
        <p:spPr>
          <a:xfrm>
            <a:off x="0" y="7064"/>
            <a:ext cx="60374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IFRS 17 Projection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A2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Process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F20D37-35A5-413D-87C5-11718E7DA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8" t="66402" r="2346" b="20765"/>
          <a:stretch/>
        </p:blipFill>
        <p:spPr>
          <a:xfrm>
            <a:off x="357282" y="1392795"/>
            <a:ext cx="8156932" cy="660064"/>
          </a:xfrm>
          <a:prstGeom prst="rect">
            <a:avLst/>
          </a:prstGeom>
        </p:spPr>
      </p:pic>
      <p:cxnSp>
        <p:nvCxnSpPr>
          <p:cNvPr id="16" name="Straight Arrow Connector 110">
            <a:extLst>
              <a:ext uri="{FF2B5EF4-FFF2-40B4-BE49-F238E27FC236}">
                <a16:creationId xmlns:a16="http://schemas.microsoft.com/office/drawing/2014/main" id="{D09CC104-BF9D-49B1-BD66-DE0506144B36}"/>
              </a:ext>
            </a:extLst>
          </p:cNvPr>
          <p:cNvCxnSpPr>
            <a:cxnSpLocks/>
          </p:cNvCxnSpPr>
          <p:nvPr/>
        </p:nvCxnSpPr>
        <p:spPr>
          <a:xfrm flipV="1">
            <a:off x="429656" y="1860332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36C16B6-C4A4-4562-AFD2-C9C1EDBC0ABC}"/>
              </a:ext>
            </a:extLst>
          </p:cNvPr>
          <p:cNvSpPr/>
          <p:nvPr/>
        </p:nvSpPr>
        <p:spPr>
          <a:xfrm>
            <a:off x="387807" y="2108911"/>
            <a:ext cx="841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Setting: length of projection, entity, granularity;</a:t>
            </a:r>
          </a:p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Possibly – cleaning the plans from previous years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4" name="Straight Arrow Connector 110">
            <a:extLst>
              <a:ext uri="{FF2B5EF4-FFF2-40B4-BE49-F238E27FC236}">
                <a16:creationId xmlns:a16="http://schemas.microsoft.com/office/drawing/2014/main" id="{2BBE432A-060F-4633-8519-4831B1152841}"/>
              </a:ext>
            </a:extLst>
          </p:cNvPr>
          <p:cNvCxnSpPr>
            <a:cxnSpLocks/>
          </p:cNvCxnSpPr>
          <p:nvPr/>
        </p:nvCxnSpPr>
        <p:spPr>
          <a:xfrm flipV="1">
            <a:off x="1338801" y="1865587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1522FD19-D9C1-4F68-B0DA-360233B80CF5}"/>
              </a:ext>
            </a:extLst>
          </p:cNvPr>
          <p:cNvSpPr/>
          <p:nvPr/>
        </p:nvSpPr>
        <p:spPr>
          <a:xfrm>
            <a:off x="1296952" y="2114166"/>
            <a:ext cx="8419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Definition of parameters for each scenario – might be quite complex depending on the number and complexity of risk factors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6" name="Straight Arrow Connector 110">
            <a:extLst>
              <a:ext uri="{FF2B5EF4-FFF2-40B4-BE49-F238E27FC236}">
                <a16:creationId xmlns:a16="http://schemas.microsoft.com/office/drawing/2014/main" id="{EFB27400-95F1-477F-8515-2209B394EFB8}"/>
              </a:ext>
            </a:extLst>
          </p:cNvPr>
          <p:cNvCxnSpPr>
            <a:cxnSpLocks/>
          </p:cNvCxnSpPr>
          <p:nvPr/>
        </p:nvCxnSpPr>
        <p:spPr>
          <a:xfrm flipV="1">
            <a:off x="2237436" y="1881353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457509B-07EE-46C9-9F51-353E1E62AED1}"/>
              </a:ext>
            </a:extLst>
          </p:cNvPr>
          <p:cNvSpPr/>
          <p:nvPr/>
        </p:nvSpPr>
        <p:spPr>
          <a:xfrm>
            <a:off x="2195587" y="2129932"/>
            <a:ext cx="841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Review of provided params (incl comparison against assumptions from previous period) and approval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8" name="Straight Arrow Connector 110">
            <a:extLst>
              <a:ext uri="{FF2B5EF4-FFF2-40B4-BE49-F238E27FC236}">
                <a16:creationId xmlns:a16="http://schemas.microsoft.com/office/drawing/2014/main" id="{ED716660-83C3-4B32-9DAB-6CAAD9F9DF20}"/>
              </a:ext>
            </a:extLst>
          </p:cNvPr>
          <p:cNvCxnSpPr>
            <a:cxnSpLocks/>
          </p:cNvCxnSpPr>
          <p:nvPr/>
        </p:nvCxnSpPr>
        <p:spPr>
          <a:xfrm flipV="1">
            <a:off x="3146581" y="1876097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CE36240-6BCD-44AE-935A-FD81331F6DCC}"/>
              </a:ext>
            </a:extLst>
          </p:cNvPr>
          <p:cNvSpPr/>
          <p:nvPr/>
        </p:nvSpPr>
        <p:spPr>
          <a:xfrm>
            <a:off x="3104732" y="2124676"/>
            <a:ext cx="8419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Generation of packages of input data for each scenario and each projected reporting period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0" name="Straight Arrow Connector 110">
            <a:extLst>
              <a:ext uri="{FF2B5EF4-FFF2-40B4-BE49-F238E27FC236}">
                <a16:creationId xmlns:a16="http://schemas.microsoft.com/office/drawing/2014/main" id="{C76052BA-69B8-453F-B364-C939FCBEF2E9}"/>
              </a:ext>
            </a:extLst>
          </p:cNvPr>
          <p:cNvCxnSpPr>
            <a:cxnSpLocks/>
          </p:cNvCxnSpPr>
          <p:nvPr/>
        </p:nvCxnSpPr>
        <p:spPr>
          <a:xfrm flipV="1">
            <a:off x="4045216" y="1881353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4480D8C-AF5E-4A98-994A-5DF9585FDCB5}"/>
              </a:ext>
            </a:extLst>
          </p:cNvPr>
          <p:cNvSpPr/>
          <p:nvPr/>
        </p:nvSpPr>
        <p:spPr>
          <a:xfrm>
            <a:off x="4003367" y="2129932"/>
            <a:ext cx="841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Using dedicated report to view pieces of the data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2" name="Straight Arrow Connector 110">
            <a:extLst>
              <a:ext uri="{FF2B5EF4-FFF2-40B4-BE49-F238E27FC236}">
                <a16:creationId xmlns:a16="http://schemas.microsoft.com/office/drawing/2014/main" id="{C32CB531-BD7E-4A6E-8E73-9696381FA705}"/>
              </a:ext>
            </a:extLst>
          </p:cNvPr>
          <p:cNvCxnSpPr>
            <a:cxnSpLocks/>
          </p:cNvCxnSpPr>
          <p:nvPr/>
        </p:nvCxnSpPr>
        <p:spPr>
          <a:xfrm flipV="1">
            <a:off x="4943850" y="1876098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ADE4D194-0E26-44C6-B797-77E6787E4B1A}"/>
              </a:ext>
            </a:extLst>
          </p:cNvPr>
          <p:cNvSpPr/>
          <p:nvPr/>
        </p:nvSpPr>
        <p:spPr>
          <a:xfrm>
            <a:off x="4902001" y="2124677"/>
            <a:ext cx="841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Using SAS or external tool to run the Ifrs17 calculations for each of t reporting periods and scenarios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4" name="Straight Arrow Connector 110">
            <a:extLst>
              <a:ext uri="{FF2B5EF4-FFF2-40B4-BE49-F238E27FC236}">
                <a16:creationId xmlns:a16="http://schemas.microsoft.com/office/drawing/2014/main" id="{9399E39F-F7BC-4225-8FD6-8AF37427F76F}"/>
              </a:ext>
            </a:extLst>
          </p:cNvPr>
          <p:cNvCxnSpPr>
            <a:cxnSpLocks/>
          </p:cNvCxnSpPr>
          <p:nvPr/>
        </p:nvCxnSpPr>
        <p:spPr>
          <a:xfrm flipV="1">
            <a:off x="5842484" y="1849822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2635F2A0-3F2B-4FE5-B993-7E0EB52CD141}"/>
              </a:ext>
            </a:extLst>
          </p:cNvPr>
          <p:cNvSpPr/>
          <p:nvPr/>
        </p:nvSpPr>
        <p:spPr>
          <a:xfrm>
            <a:off x="5800635" y="2098401"/>
            <a:ext cx="841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Viewing the results (incl comparison against plans/projection from previous years)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6" name="Straight Arrow Connector 110">
            <a:extLst>
              <a:ext uri="{FF2B5EF4-FFF2-40B4-BE49-F238E27FC236}">
                <a16:creationId xmlns:a16="http://schemas.microsoft.com/office/drawing/2014/main" id="{3DA51033-5761-42D2-8C00-5D5AA5D3C343}"/>
              </a:ext>
            </a:extLst>
          </p:cNvPr>
          <p:cNvCxnSpPr>
            <a:cxnSpLocks/>
          </p:cNvCxnSpPr>
          <p:nvPr/>
        </p:nvCxnSpPr>
        <p:spPr>
          <a:xfrm flipV="1">
            <a:off x="6751629" y="1855078"/>
            <a:ext cx="0" cy="599089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937D2601-A03E-468D-9894-B9F7DDFB07B3}"/>
              </a:ext>
            </a:extLst>
          </p:cNvPr>
          <p:cNvSpPr/>
          <p:nvPr/>
        </p:nvSpPr>
        <p:spPr>
          <a:xfrm>
            <a:off x="6709780" y="2103657"/>
            <a:ext cx="841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  <a:latin typeface="Trebuchet MS" panose="020B0603020202020204" pitchFamily="34" charset="0"/>
              </a:rPr>
              <a:t>Archiving and deleting some of the data</a:t>
            </a:r>
          </a:p>
          <a:p>
            <a:endParaRPr lang="en-US" sz="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D742B9-89EA-4D33-9F5A-E3E0B54F14C9}"/>
              </a:ext>
            </a:extLst>
          </p:cNvPr>
          <p:cNvSpPr txBox="1"/>
          <p:nvPr/>
        </p:nvSpPr>
        <p:spPr>
          <a:xfrm>
            <a:off x="317452" y="3046679"/>
            <a:ext cx="257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Exclusions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4EC1568-745C-489E-BBBA-7036B4106C08}"/>
              </a:ext>
            </a:extLst>
          </p:cNvPr>
          <p:cNvSpPr/>
          <p:nvPr/>
        </p:nvSpPr>
        <p:spPr>
          <a:xfrm>
            <a:off x="347548" y="3389223"/>
            <a:ext cx="261807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Generation of input data for other than SAS IFRS17 tool will be subject of the </a:t>
            </a:r>
            <a:r>
              <a:rPr lang="en-US" sz="1100" dirty="0" err="1">
                <a:solidFill>
                  <a:schemeClr val="bg1"/>
                </a:solidFill>
                <a:latin typeface="-apple-system"/>
              </a:rPr>
              <a:t>impl</a:t>
            </a:r>
            <a:r>
              <a:rPr lang="pl-PL" sz="1100" dirty="0">
                <a:solidFill>
                  <a:schemeClr val="bg1"/>
                </a:solidFill>
                <a:latin typeface="-apple-system"/>
              </a:rPr>
              <a:t>ementati</a:t>
            </a:r>
            <a:r>
              <a:rPr lang="nl-BE" sz="1100" dirty="0">
                <a:solidFill>
                  <a:schemeClr val="bg1"/>
                </a:solidFill>
                <a:latin typeface="-apple-system"/>
              </a:rPr>
              <a:t>o</a:t>
            </a:r>
            <a:r>
              <a:rPr lang="pl-PL" sz="1100" dirty="0">
                <a:solidFill>
                  <a:schemeClr val="bg1"/>
                </a:solidFill>
                <a:latin typeface="-apple-system"/>
              </a:rPr>
              <a:t>n</a:t>
            </a:r>
            <a:r>
              <a:rPr lang="en-US" sz="1100" dirty="0">
                <a:solidFill>
                  <a:schemeClr val="bg1"/>
                </a:solidFill>
                <a:latin typeface="-apple-system"/>
              </a:rPr>
              <a:t>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No stochastic calculations (with thousands of scenarios)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CFs for life: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Generation  	  excluded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Modification   yes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Proxy               possibly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  <a:latin typeface="-apple-system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4659FB-C49A-45E3-905D-530F1CFFB95B}"/>
              </a:ext>
            </a:extLst>
          </p:cNvPr>
          <p:cNvSpPr txBox="1"/>
          <p:nvPr/>
        </p:nvSpPr>
        <p:spPr>
          <a:xfrm>
            <a:off x="3517853" y="3062445"/>
            <a:ext cx="257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Some requirements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852E075-B271-4B4E-8570-8C5251E056E9}"/>
              </a:ext>
            </a:extLst>
          </p:cNvPr>
          <p:cNvSpPr/>
          <p:nvPr/>
        </p:nvSpPr>
        <p:spPr>
          <a:xfrm>
            <a:off x="3547949" y="3404989"/>
            <a:ext cx="530176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Planning on monthly basis for first year and then on quarterly or annual basis for remaining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System should be able to differentiate the real input data for given period from those which are generated by the planning project/cycle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System should be able to store the results with adequate labels of projects enabling the comparison of the projected values against the realized ones.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  <a:latin typeface="-apple-system"/>
              </a:rPr>
              <a:t>There should be a set of KPIs and reports provided that would enable meaningful comparison of the results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  <a:latin typeface="-apple-system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D80FF6FA-376A-49CA-8E73-8E02EF834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CB1C523-119D-4CB8-B181-E9444B0BF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0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757E77-AF2A-4566-BF2B-8F0CE0386068}"/>
              </a:ext>
            </a:extLst>
          </p:cNvPr>
          <p:cNvSpPr/>
          <p:nvPr/>
        </p:nvSpPr>
        <p:spPr>
          <a:xfrm>
            <a:off x="194119" y="1310657"/>
            <a:ext cx="777315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-apple-system"/>
              </a:rPr>
              <a:t>Scenarios should make allowance for several aspects: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Growth of the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Decrement of the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expenses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Technical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reinsurer’s shares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economic factors (IR, FX)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  <a:latin typeface="-apple-system"/>
            </a:endParaRPr>
          </a:p>
          <a:p>
            <a:r>
              <a:rPr lang="en-US" sz="1400" dirty="0">
                <a:solidFill>
                  <a:schemeClr val="bg1"/>
                </a:solidFill>
                <a:latin typeface="-apple-system"/>
              </a:rPr>
              <a:t>System should also enable to simulate: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New ICG belonging to the same mutualization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Difference between expected and actual CFs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the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risk adjustment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-apple-system"/>
              </a:rPr>
              <a:t>Changes in counterparty (reinsurer’s) default risk</a:t>
            </a:r>
          </a:p>
          <a:p>
            <a:endParaRPr lang="en-US" sz="1400" dirty="0">
              <a:solidFill>
                <a:schemeClr val="bg1"/>
              </a:solidFill>
              <a:latin typeface="-apple-syste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04B4D6-EAF8-4E22-87E1-21A3425F5756}"/>
              </a:ext>
            </a:extLst>
          </p:cNvPr>
          <p:cNvSpPr/>
          <p:nvPr/>
        </p:nvSpPr>
        <p:spPr>
          <a:xfrm>
            <a:off x="-2141" y="14053"/>
            <a:ext cx="81884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IFRS 17 Projection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A2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Assumptions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</a:t>
            </a:r>
          </a:p>
          <a:p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									 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for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data </a:t>
            </a:r>
            <a:r>
              <a:rPr lang="nl-BE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generation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7D73F0-0C57-4587-9723-025DA80EA0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4" t="19877" r="39075" b="17284"/>
          <a:stretch/>
        </p:blipFill>
        <p:spPr>
          <a:xfrm>
            <a:off x="4572000" y="1550250"/>
            <a:ext cx="4423502" cy="284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1F5FDB-886A-4899-80E8-C648193C8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8DC8CD-E084-4D33-B63D-C2D8904F1D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5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757E77-AF2A-4566-BF2B-8F0CE0386068}"/>
              </a:ext>
            </a:extLst>
          </p:cNvPr>
          <p:cNvSpPr/>
          <p:nvPr/>
        </p:nvSpPr>
        <p:spPr>
          <a:xfrm>
            <a:off x="195149" y="945569"/>
            <a:ext cx="7773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-apple-system"/>
              </a:rPr>
              <a:t>There should be a proper archiving + cleaning process in place</a:t>
            </a:r>
          </a:p>
          <a:p>
            <a:endParaRPr lang="en-US" sz="1400" dirty="0">
              <a:solidFill>
                <a:schemeClr val="bg1"/>
              </a:solidFill>
              <a:latin typeface="-apple-syste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04B4D6-EAF8-4E22-87E1-21A3425F5756}"/>
              </a:ext>
            </a:extLst>
          </p:cNvPr>
          <p:cNvSpPr/>
          <p:nvPr/>
        </p:nvSpPr>
        <p:spPr>
          <a:xfrm>
            <a:off x="0" y="5316"/>
            <a:ext cx="81329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IFRS 17 Projection</a:t>
            </a:r>
            <a:r>
              <a:rPr lang="pl-PL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A2</a:t>
            </a:r>
            <a:r>
              <a:rPr lang="nl-B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 : Data storage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10CDB3-E01E-415B-BB4A-816AD2421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09" y="1269362"/>
            <a:ext cx="8776138" cy="10539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09DA9346-A668-4AD1-ACB8-85582C62700B}"/>
              </a:ext>
            </a:extLst>
          </p:cNvPr>
          <p:cNvSpPr/>
          <p:nvPr/>
        </p:nvSpPr>
        <p:spPr>
          <a:xfrm>
            <a:off x="195790" y="2652014"/>
            <a:ext cx="7773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-apple-system"/>
              </a:rPr>
              <a:t>Unless given Customer would require to make comparison of plans vs plans from previous years:</a:t>
            </a:r>
          </a:p>
          <a:p>
            <a:endParaRPr lang="en-US" sz="1400" dirty="0">
              <a:solidFill>
                <a:schemeClr val="bg1"/>
              </a:solidFill>
              <a:latin typeface="-apple-system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C1B659-E127-4E87-9B58-4B8364D33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503" y="2954930"/>
            <a:ext cx="8735573" cy="11018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C586A52-4DBB-41A5-A62B-47E764DC7518}"/>
              </a:ext>
            </a:extLst>
          </p:cNvPr>
          <p:cNvSpPr/>
          <p:nvPr/>
        </p:nvSpPr>
        <p:spPr>
          <a:xfrm>
            <a:off x="416152" y="4015377"/>
            <a:ext cx="83447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Grey arrows 	present the projection based on data from t</a:t>
            </a:r>
            <a:r>
              <a:rPr lang="en-US" sz="1100" baseline="-25000" dirty="0">
                <a:solidFill>
                  <a:schemeClr val="bg1"/>
                </a:solidFill>
              </a:rPr>
              <a:t>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Blue arrows 	present the comparison of realization (actuals) against the plan (from recent and previous years)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Brown arrows	present the comparison of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154E91-356E-42E0-8973-6ECE18530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F982BC-0A4F-4E75-AC4A-7B717BC7A7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0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757E77-AF2A-4566-BF2B-8F0CE0386068}"/>
              </a:ext>
            </a:extLst>
          </p:cNvPr>
          <p:cNvSpPr/>
          <p:nvPr/>
        </p:nvSpPr>
        <p:spPr>
          <a:xfrm>
            <a:off x="195149" y="945569"/>
            <a:ext cx="77731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-apple-system"/>
              </a:rPr>
              <a:t>To manage big volumes of data and enable separation of real closing values from those which are part of planning or stress testing exercise, it would be recommended to introduce a planning report mart (PR)</a:t>
            </a:r>
          </a:p>
          <a:p>
            <a:endParaRPr lang="en-US" sz="1400" dirty="0">
              <a:solidFill>
                <a:schemeClr val="bg1"/>
              </a:solidFill>
              <a:latin typeface="-apple-syste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04B4D6-EAF8-4E22-87E1-21A3425F5756}"/>
              </a:ext>
            </a:extLst>
          </p:cNvPr>
          <p:cNvSpPr/>
          <p:nvPr/>
        </p:nvSpPr>
        <p:spPr>
          <a:xfrm>
            <a:off x="-2140" y="1429"/>
            <a:ext cx="81074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IFRS 17 Projection : Planning Report Mart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8C3B39-7E36-4358-B34F-0743BC6EA1FA}"/>
              </a:ext>
            </a:extLst>
          </p:cNvPr>
          <p:cNvSpPr/>
          <p:nvPr/>
        </p:nvSpPr>
        <p:spPr>
          <a:xfrm>
            <a:off x="2257424" y="1771650"/>
            <a:ext cx="847725" cy="1028700"/>
          </a:xfrm>
          <a:prstGeom prst="roundRect">
            <a:avLst>
              <a:gd name="adj" fmla="val 88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E465148-9A36-4B9B-99A3-19C81FC3B4E6}"/>
              </a:ext>
            </a:extLst>
          </p:cNvPr>
          <p:cNvSpPr/>
          <p:nvPr/>
        </p:nvSpPr>
        <p:spPr>
          <a:xfrm>
            <a:off x="3514724" y="1771650"/>
            <a:ext cx="1209675" cy="1028700"/>
          </a:xfrm>
          <a:prstGeom prst="roundRect">
            <a:avLst>
              <a:gd name="adj" fmla="val 55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8C09041-0A14-4CCD-B3E5-1DBD7E761E56}"/>
              </a:ext>
            </a:extLst>
          </p:cNvPr>
          <p:cNvSpPr/>
          <p:nvPr/>
        </p:nvSpPr>
        <p:spPr>
          <a:xfrm>
            <a:off x="5086350" y="1771650"/>
            <a:ext cx="895348" cy="1028700"/>
          </a:xfrm>
          <a:prstGeom prst="roundRect">
            <a:avLst>
              <a:gd name="adj" fmla="val 815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6A2E9C6-0C6B-472C-8685-68A6D8C86B67}"/>
              </a:ext>
            </a:extLst>
          </p:cNvPr>
          <p:cNvSpPr/>
          <p:nvPr/>
        </p:nvSpPr>
        <p:spPr>
          <a:xfrm>
            <a:off x="6657976" y="1771650"/>
            <a:ext cx="895348" cy="1028700"/>
          </a:xfrm>
          <a:prstGeom prst="roundRect">
            <a:avLst>
              <a:gd name="adj" fmla="val 496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5CC6932-223F-4CAD-B4A6-129C76997B5A}"/>
              </a:ext>
            </a:extLst>
          </p:cNvPr>
          <p:cNvSpPr/>
          <p:nvPr/>
        </p:nvSpPr>
        <p:spPr>
          <a:xfrm>
            <a:off x="5095875" y="3286124"/>
            <a:ext cx="2447925" cy="781051"/>
          </a:xfrm>
          <a:prstGeom prst="roundRect">
            <a:avLst>
              <a:gd name="adj" fmla="val 4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599DF2-DA61-49E7-BF89-9CA1957ABB02}"/>
              </a:ext>
            </a:extLst>
          </p:cNvPr>
          <p:cNvSpPr txBox="1"/>
          <p:nvPr/>
        </p:nvSpPr>
        <p:spPr>
          <a:xfrm>
            <a:off x="2236609" y="1567960"/>
            <a:ext cx="1209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Landing Area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819B67-E9B4-4D08-99ED-9131711230B1}"/>
              </a:ext>
            </a:extLst>
          </p:cNvPr>
          <p:cNvSpPr txBox="1"/>
          <p:nvPr/>
        </p:nvSpPr>
        <p:spPr>
          <a:xfrm>
            <a:off x="3455809" y="1567960"/>
            <a:ext cx="1268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Personal Area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57B0EA-458E-4468-AF59-03A16BBC1895}"/>
              </a:ext>
            </a:extLst>
          </p:cNvPr>
          <p:cNvSpPr txBox="1"/>
          <p:nvPr/>
        </p:nvSpPr>
        <p:spPr>
          <a:xfrm>
            <a:off x="5008384" y="1567960"/>
            <a:ext cx="9933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Subledger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226846-B2CA-4E6D-ACEC-B9CCFD81A98D}"/>
              </a:ext>
            </a:extLst>
          </p:cNvPr>
          <p:cNvSpPr txBox="1"/>
          <p:nvPr/>
        </p:nvSpPr>
        <p:spPr>
          <a:xfrm>
            <a:off x="6589534" y="1567960"/>
            <a:ext cx="1540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000" dirty="0">
                <a:solidFill>
                  <a:schemeClr val="tx2">
                    <a:lumMod val="25000"/>
                    <a:lumOff val="75000"/>
                  </a:schemeClr>
                </a:solidFill>
                <a:latin typeface="Arial Black" panose="020B0A04020102020204" pitchFamily="34" charset="0"/>
              </a:rPr>
              <a:t>R</a:t>
            </a:r>
            <a:r>
              <a:rPr lang="en-US" sz="1000" dirty="0">
                <a:solidFill>
                  <a:schemeClr val="tx2">
                    <a:lumMod val="25000"/>
                    <a:lumOff val="75000"/>
                  </a:schemeClr>
                </a:solidFill>
                <a:latin typeface="Arial Black" panose="020B0A04020102020204" pitchFamily="34" charset="0"/>
              </a:rPr>
              <a:t>esult Report Mart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39D4B2-85E0-44C8-9CED-72F1C1BF4934}"/>
              </a:ext>
            </a:extLst>
          </p:cNvPr>
          <p:cNvSpPr txBox="1"/>
          <p:nvPr/>
        </p:nvSpPr>
        <p:spPr>
          <a:xfrm>
            <a:off x="5095874" y="3263410"/>
            <a:ext cx="2650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 Black" panose="020B0A04020102020204" pitchFamily="34" charset="0"/>
              </a:rPr>
              <a:t>Planning Report Mart (PR)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6BD8134-3116-42B1-9D25-C5064E338573}"/>
              </a:ext>
            </a:extLst>
          </p:cNvPr>
          <p:cNvSpPr/>
          <p:nvPr/>
        </p:nvSpPr>
        <p:spPr>
          <a:xfrm>
            <a:off x="2095499" y="1819275"/>
            <a:ext cx="5534025" cy="24765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31C637A-64F3-49CB-89F2-BC68659D5250}"/>
              </a:ext>
            </a:extLst>
          </p:cNvPr>
          <p:cNvSpPr/>
          <p:nvPr/>
        </p:nvSpPr>
        <p:spPr>
          <a:xfrm>
            <a:off x="2095499" y="2095500"/>
            <a:ext cx="5534025" cy="24765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F5B712F-BADE-48EB-9DF9-1B745CD975A9}"/>
              </a:ext>
            </a:extLst>
          </p:cNvPr>
          <p:cNvSpPr/>
          <p:nvPr/>
        </p:nvSpPr>
        <p:spPr>
          <a:xfrm>
            <a:off x="2095499" y="2495550"/>
            <a:ext cx="5534025" cy="24765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9C4F77-C8E5-49B9-B973-C2255B35D799}"/>
              </a:ext>
            </a:extLst>
          </p:cNvPr>
          <p:cNvSpPr/>
          <p:nvPr/>
        </p:nvSpPr>
        <p:spPr>
          <a:xfrm>
            <a:off x="233249" y="1717094"/>
            <a:ext cx="18717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For each k_x_l of calculations (k – nbr of scenarios, l – nbr of planned periods), dedicated Landing Area folders, data in Personal Area and finally data in Subledger and Result Report Mart would be created.</a:t>
            </a:r>
          </a:p>
          <a:p>
            <a:endParaRPr lang="en-US" sz="800" dirty="0">
              <a:solidFill>
                <a:schemeClr val="bg1"/>
              </a:solidFill>
            </a:endParaRPr>
          </a:p>
          <a:p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4F0C16-BB7F-4638-B62E-8AE6524901CE}"/>
              </a:ext>
            </a:extLst>
          </p:cNvPr>
          <p:cNvSpPr/>
          <p:nvPr/>
        </p:nvSpPr>
        <p:spPr>
          <a:xfrm>
            <a:off x="224248" y="3206673"/>
            <a:ext cx="185272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Those data could be kept only during the planning process. Once the plan is accepted, then only a selection of results is pushed to the Planning Report Mart. All of the data in {Landing Area, Personal Area, Subledger, Result Report Mart} for those projects would be „erased”</a:t>
            </a:r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5071FB7E-92A6-4237-ADD7-39E59D8B7249}"/>
              </a:ext>
            </a:extLst>
          </p:cNvPr>
          <p:cNvSpPr/>
          <p:nvPr/>
        </p:nvSpPr>
        <p:spPr>
          <a:xfrm>
            <a:off x="5200650" y="2857500"/>
            <a:ext cx="95250" cy="3810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758978C5-D33D-41E6-B268-F8F28DD1EE9C}"/>
              </a:ext>
            </a:extLst>
          </p:cNvPr>
          <p:cNvSpPr/>
          <p:nvPr/>
        </p:nvSpPr>
        <p:spPr>
          <a:xfrm>
            <a:off x="6753225" y="2847975"/>
            <a:ext cx="95250" cy="3810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B59670E-8F56-46CB-ABDC-BD959E5D741E}"/>
              </a:ext>
            </a:extLst>
          </p:cNvPr>
          <p:cNvSpPr/>
          <p:nvPr/>
        </p:nvSpPr>
        <p:spPr>
          <a:xfrm>
            <a:off x="5119574" y="3498269"/>
            <a:ext cx="150982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  <a:latin typeface="Arial Black" panose="020B0A04020102020204" pitchFamily="34" charset="0"/>
              </a:rPr>
              <a:t>Questions: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Which data scope?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What level of granularity?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33978D96-C441-4293-8C54-BA83E75575B6}"/>
              </a:ext>
            </a:extLst>
          </p:cNvPr>
          <p:cNvCxnSpPr>
            <a:cxnSpLocks/>
            <a:stCxn id="4" idx="2"/>
            <a:endCxn id="16" idx="1"/>
          </p:cNvCxnSpPr>
          <p:nvPr/>
        </p:nvCxnSpPr>
        <p:spPr>
          <a:xfrm rot="16200000" flipH="1">
            <a:off x="3450431" y="2031206"/>
            <a:ext cx="876300" cy="2414588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7F533A7-EDDD-4F7D-85CB-F7A0F6D9EDD1}"/>
              </a:ext>
            </a:extLst>
          </p:cNvPr>
          <p:cNvSpPr/>
          <p:nvPr/>
        </p:nvSpPr>
        <p:spPr>
          <a:xfrm>
            <a:off x="2566873" y="3641144"/>
            <a:ext cx="1833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Realized/actual values could be copied to PR to enable verification of planned vs realized values</a:t>
            </a:r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90AE9494-A470-4C4C-AB82-D3F651570561}"/>
              </a:ext>
            </a:extLst>
          </p:cNvPr>
          <p:cNvSpPr/>
          <p:nvPr/>
        </p:nvSpPr>
        <p:spPr>
          <a:xfrm rot="10800000">
            <a:off x="7391400" y="2838450"/>
            <a:ext cx="95250" cy="381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D7659C5-698A-4A41-9711-CE4BB0E27F56}"/>
              </a:ext>
            </a:extLst>
          </p:cNvPr>
          <p:cNvSpPr/>
          <p:nvPr/>
        </p:nvSpPr>
        <p:spPr>
          <a:xfrm>
            <a:off x="7491298" y="2793419"/>
            <a:ext cx="14812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Reports on plans, monitoring realization could be created based on the data in PR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59EC80B-D920-4B88-A2D3-DD0570B41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A58967B-95BC-4D07-AD6F-C4B51E469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4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Arrow: Down 42">
            <a:extLst>
              <a:ext uri="{FF2B5EF4-FFF2-40B4-BE49-F238E27FC236}">
                <a16:creationId xmlns:a16="http://schemas.microsoft.com/office/drawing/2014/main" id="{2B9B28EE-C421-4F19-88F8-E06E95F4CCBF}"/>
              </a:ext>
            </a:extLst>
          </p:cNvPr>
          <p:cNvSpPr/>
          <p:nvPr/>
        </p:nvSpPr>
        <p:spPr>
          <a:xfrm>
            <a:off x="7497584" y="901907"/>
            <a:ext cx="1176728" cy="4184130"/>
          </a:xfrm>
          <a:prstGeom prst="downArrow">
            <a:avLst>
              <a:gd name="adj1" fmla="val 94586"/>
              <a:gd name="adj2" fmla="val 28981"/>
            </a:avLst>
          </a:pr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D98C210-66A1-4C12-9F89-F3A1BC94E2BA}"/>
              </a:ext>
            </a:extLst>
          </p:cNvPr>
          <p:cNvSpPr/>
          <p:nvPr/>
        </p:nvSpPr>
        <p:spPr>
          <a:xfrm>
            <a:off x="367258" y="901907"/>
            <a:ext cx="1176728" cy="4184130"/>
          </a:xfrm>
          <a:prstGeom prst="downArrow">
            <a:avLst>
              <a:gd name="adj1" fmla="val 94586"/>
              <a:gd name="adj2" fmla="val 30255"/>
            </a:avLst>
          </a:prstGeom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F4634B9-8883-4CD7-AD14-A17F14B02F31}"/>
              </a:ext>
            </a:extLst>
          </p:cNvPr>
          <p:cNvSpPr/>
          <p:nvPr/>
        </p:nvSpPr>
        <p:spPr>
          <a:xfrm>
            <a:off x="2601019" y="2258291"/>
            <a:ext cx="4668982" cy="1884219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98304EB-A383-49E0-8A1F-3A15B78C1AF5}"/>
              </a:ext>
            </a:extLst>
          </p:cNvPr>
          <p:cNvSpPr/>
          <p:nvPr/>
        </p:nvSpPr>
        <p:spPr>
          <a:xfrm>
            <a:off x="2510851" y="2057400"/>
            <a:ext cx="4599823" cy="2029691"/>
          </a:xfrm>
          <a:prstGeom prst="rect">
            <a:avLst/>
          </a:prstGeom>
          <a:solidFill>
            <a:srgbClr val="012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DEB41C-3998-4D76-8A85-4664EFC7E82A}"/>
              </a:ext>
            </a:extLst>
          </p:cNvPr>
          <p:cNvCxnSpPr>
            <a:cxnSpLocks/>
            <a:stCxn id="59" idx="3"/>
            <a:endCxn id="60" idx="1"/>
          </p:cNvCxnSpPr>
          <p:nvPr/>
        </p:nvCxnSpPr>
        <p:spPr>
          <a:xfrm flipH="1">
            <a:off x="1658910" y="2854036"/>
            <a:ext cx="6927" cy="817419"/>
          </a:xfrm>
          <a:prstGeom prst="line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2F89B4C5-93F4-478D-85F0-9C4C8D3F3927}"/>
              </a:ext>
            </a:extLst>
          </p:cNvPr>
          <p:cNvSpPr/>
          <p:nvPr/>
        </p:nvSpPr>
        <p:spPr>
          <a:xfrm>
            <a:off x="4935509" y="1205345"/>
            <a:ext cx="2341418" cy="1884219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9AB98A-9E92-48EE-ACA7-AF0FC9083CA1}"/>
              </a:ext>
            </a:extLst>
          </p:cNvPr>
          <p:cNvSpPr/>
          <p:nvPr/>
        </p:nvSpPr>
        <p:spPr>
          <a:xfrm>
            <a:off x="1665836" y="1212273"/>
            <a:ext cx="2341418" cy="1877291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3EA2A8-1988-4EE9-A45F-75798A203FC5}"/>
              </a:ext>
            </a:extLst>
          </p:cNvPr>
          <p:cNvSpPr/>
          <p:nvPr/>
        </p:nvSpPr>
        <p:spPr>
          <a:xfrm>
            <a:off x="-5661" y="-2248"/>
            <a:ext cx="65182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</a:rPr>
              <a:t>Overall planning / projections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59ECB7"/>
              </a:solidFill>
              <a:effectLst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2F1A63FC-8A22-4F37-947E-CDBCEE64823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719842" y="1460641"/>
            <a:ext cx="207755" cy="244818"/>
          </a:xfrm>
          <a:custGeom>
            <a:avLst/>
            <a:gdLst>
              <a:gd name="T0" fmla="*/ 2472 w 4887"/>
              <a:gd name="T1" fmla="*/ 4734 h 5760"/>
              <a:gd name="T2" fmla="*/ 2472 w 4887"/>
              <a:gd name="T3" fmla="*/ 4577 h 5760"/>
              <a:gd name="T4" fmla="*/ 4351 w 4887"/>
              <a:gd name="T5" fmla="*/ 3967 h 5760"/>
              <a:gd name="T6" fmla="*/ 3435 w 4887"/>
              <a:gd name="T7" fmla="*/ 3967 h 5760"/>
              <a:gd name="T8" fmla="*/ 234 w 4887"/>
              <a:gd name="T9" fmla="*/ 3503 h 5760"/>
              <a:gd name="T10" fmla="*/ 759 w 4887"/>
              <a:gd name="T11" fmla="*/ 3224 h 5760"/>
              <a:gd name="T12" fmla="*/ 4449 w 4887"/>
              <a:gd name="T13" fmla="*/ 5357 h 5760"/>
              <a:gd name="T14" fmla="*/ 1346 w 4887"/>
              <a:gd name="T15" fmla="*/ 5353 h 5760"/>
              <a:gd name="T16" fmla="*/ 4625 w 4887"/>
              <a:gd name="T17" fmla="*/ 5498 h 5760"/>
              <a:gd name="T18" fmla="*/ 3177 w 4887"/>
              <a:gd name="T19" fmla="*/ 3329 h 5760"/>
              <a:gd name="T20" fmla="*/ 1932 w 4887"/>
              <a:gd name="T21" fmla="*/ 2824 h 5760"/>
              <a:gd name="T22" fmla="*/ 1995 w 4887"/>
              <a:gd name="T23" fmla="*/ 3130 h 5760"/>
              <a:gd name="T24" fmla="*/ 2287 w 4887"/>
              <a:gd name="T25" fmla="*/ 3151 h 5760"/>
              <a:gd name="T26" fmla="*/ 2520 w 4887"/>
              <a:gd name="T27" fmla="*/ 2824 h 5760"/>
              <a:gd name="T28" fmla="*/ 2229 w 4887"/>
              <a:gd name="T29" fmla="*/ 2377 h 5760"/>
              <a:gd name="T30" fmla="*/ 2667 w 4887"/>
              <a:gd name="T31" fmla="*/ 2732 h 5760"/>
              <a:gd name="T32" fmla="*/ 2437 w 4887"/>
              <a:gd name="T33" fmla="*/ 3252 h 5760"/>
              <a:gd name="T34" fmla="*/ 1917 w 4887"/>
              <a:gd name="T35" fmla="*/ 3482 h 5760"/>
              <a:gd name="T36" fmla="*/ 1564 w 4887"/>
              <a:gd name="T37" fmla="*/ 3042 h 5760"/>
              <a:gd name="T38" fmla="*/ 1890 w 4887"/>
              <a:gd name="T39" fmla="*/ 2470 h 5760"/>
              <a:gd name="T40" fmla="*/ 4732 w 4887"/>
              <a:gd name="T41" fmla="*/ 2561 h 5760"/>
              <a:gd name="T42" fmla="*/ 1684 w 4887"/>
              <a:gd name="T43" fmla="*/ 2201 h 5760"/>
              <a:gd name="T44" fmla="*/ 1745 w 4887"/>
              <a:gd name="T45" fmla="*/ 3749 h 5760"/>
              <a:gd name="T46" fmla="*/ 3006 w 4887"/>
              <a:gd name="T47" fmla="*/ 3446 h 5760"/>
              <a:gd name="T48" fmla="*/ 3018 w 4887"/>
              <a:gd name="T49" fmla="*/ 2283 h 5760"/>
              <a:gd name="T50" fmla="*/ 155 w 4887"/>
              <a:gd name="T51" fmla="*/ 1930 h 5760"/>
              <a:gd name="T52" fmla="*/ 367 w 4887"/>
              <a:gd name="T53" fmla="*/ 2479 h 5760"/>
              <a:gd name="T54" fmla="*/ 1281 w 4887"/>
              <a:gd name="T55" fmla="*/ 2243 h 5760"/>
              <a:gd name="T56" fmla="*/ 93 w 4887"/>
              <a:gd name="T57" fmla="*/ 1648 h 5760"/>
              <a:gd name="T58" fmla="*/ 669 w 4887"/>
              <a:gd name="T59" fmla="*/ 1955 h 5760"/>
              <a:gd name="T60" fmla="*/ 2077 w 4887"/>
              <a:gd name="T61" fmla="*/ 2023 h 5760"/>
              <a:gd name="T62" fmla="*/ 2889 w 4887"/>
              <a:gd name="T63" fmla="*/ 1826 h 5760"/>
              <a:gd name="T64" fmla="*/ 3171 w 4887"/>
              <a:gd name="T65" fmla="*/ 1733 h 5760"/>
              <a:gd name="T66" fmla="*/ 4687 w 4887"/>
              <a:gd name="T67" fmla="*/ 2152 h 5760"/>
              <a:gd name="T68" fmla="*/ 4781 w 4887"/>
              <a:gd name="T69" fmla="*/ 5559 h 5760"/>
              <a:gd name="T70" fmla="*/ 1321 w 4887"/>
              <a:gd name="T71" fmla="*/ 5603 h 5760"/>
              <a:gd name="T72" fmla="*/ 477 w 4887"/>
              <a:gd name="T73" fmla="*/ 3775 h 5760"/>
              <a:gd name="T74" fmla="*/ 0 w 4887"/>
              <a:gd name="T75" fmla="*/ 3426 h 5760"/>
              <a:gd name="T76" fmla="*/ 14 w 4887"/>
              <a:gd name="T77" fmla="*/ 2775 h 5760"/>
              <a:gd name="T78" fmla="*/ 335 w 4887"/>
              <a:gd name="T79" fmla="*/ 2943 h 5760"/>
              <a:gd name="T80" fmla="*/ 703 w 4887"/>
              <a:gd name="T81" fmla="*/ 2735 h 5760"/>
              <a:gd name="T82" fmla="*/ 2 w 4887"/>
              <a:gd name="T83" fmla="*/ 2353 h 5760"/>
              <a:gd name="T84" fmla="*/ 0 w 4887"/>
              <a:gd name="T85" fmla="*/ 1827 h 5760"/>
              <a:gd name="T86" fmla="*/ 155 w 4887"/>
              <a:gd name="T87" fmla="*/ 1117 h 5760"/>
              <a:gd name="T88" fmla="*/ 1009 w 4887"/>
              <a:gd name="T89" fmla="*/ 1464 h 5760"/>
              <a:gd name="T90" fmla="*/ 2775 w 4887"/>
              <a:gd name="T91" fmla="*/ 1332 h 5760"/>
              <a:gd name="T92" fmla="*/ 2627 w 4887"/>
              <a:gd name="T93" fmla="*/ 894 h 5760"/>
              <a:gd name="T94" fmla="*/ 981 w 4887"/>
              <a:gd name="T95" fmla="*/ 970 h 5760"/>
              <a:gd name="T96" fmla="*/ 1028 w 4887"/>
              <a:gd name="T97" fmla="*/ 187 h 5760"/>
              <a:gd name="T98" fmla="*/ 162 w 4887"/>
              <a:gd name="T99" fmla="*/ 529 h 5760"/>
              <a:gd name="T100" fmla="*/ 1295 w 4887"/>
              <a:gd name="T101" fmla="*/ 843 h 5760"/>
              <a:gd name="T102" fmla="*/ 2883 w 4887"/>
              <a:gd name="T103" fmla="*/ 639 h 5760"/>
              <a:gd name="T104" fmla="*/ 2589 w 4887"/>
              <a:gd name="T105" fmla="*/ 265 h 5760"/>
              <a:gd name="T106" fmla="*/ 2143 w 4887"/>
              <a:gd name="T107" fmla="*/ 30 h 5760"/>
              <a:gd name="T108" fmla="*/ 3156 w 4887"/>
              <a:gd name="T109" fmla="*/ 414 h 5760"/>
              <a:gd name="T110" fmla="*/ 2978 w 4887"/>
              <a:gd name="T111" fmla="*/ 1409 h 5760"/>
              <a:gd name="T112" fmla="*/ 1691 w 4887"/>
              <a:gd name="T113" fmla="*/ 1653 h 5760"/>
              <a:gd name="T114" fmla="*/ 314 w 4887"/>
              <a:gd name="T115" fmla="*/ 1464 h 5760"/>
              <a:gd name="T116" fmla="*/ 0 w 4887"/>
              <a:gd name="T117" fmla="*/ 1140 h 5760"/>
              <a:gd name="T118" fmla="*/ 2 w 4887"/>
              <a:gd name="T119" fmla="*/ 503 h 5760"/>
              <a:gd name="T120" fmla="*/ 827 w 4887"/>
              <a:gd name="T121" fmla="*/ 58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887" h="5760">
                <a:moveTo>
                  <a:pt x="3592" y="4734"/>
                </a:moveTo>
                <a:lnTo>
                  <a:pt x="3592" y="5203"/>
                </a:lnTo>
                <a:lnTo>
                  <a:pt x="4351" y="5203"/>
                </a:lnTo>
                <a:lnTo>
                  <a:pt x="4351" y="4734"/>
                </a:lnTo>
                <a:lnTo>
                  <a:pt x="3592" y="4734"/>
                </a:lnTo>
                <a:close/>
                <a:moveTo>
                  <a:pt x="2627" y="4734"/>
                </a:moveTo>
                <a:lnTo>
                  <a:pt x="2627" y="5201"/>
                </a:lnTo>
                <a:lnTo>
                  <a:pt x="3435" y="5203"/>
                </a:lnTo>
                <a:lnTo>
                  <a:pt x="3435" y="4734"/>
                </a:lnTo>
                <a:lnTo>
                  <a:pt x="2627" y="4734"/>
                </a:lnTo>
                <a:close/>
                <a:moveTo>
                  <a:pt x="1688" y="4734"/>
                </a:moveTo>
                <a:lnTo>
                  <a:pt x="1688" y="5201"/>
                </a:lnTo>
                <a:lnTo>
                  <a:pt x="2472" y="5201"/>
                </a:lnTo>
                <a:lnTo>
                  <a:pt x="2472" y="4734"/>
                </a:lnTo>
                <a:lnTo>
                  <a:pt x="1688" y="4734"/>
                </a:lnTo>
                <a:close/>
                <a:moveTo>
                  <a:pt x="3592" y="4125"/>
                </a:moveTo>
                <a:lnTo>
                  <a:pt x="3592" y="4577"/>
                </a:lnTo>
                <a:lnTo>
                  <a:pt x="4351" y="4577"/>
                </a:lnTo>
                <a:lnTo>
                  <a:pt x="4351" y="4125"/>
                </a:lnTo>
                <a:lnTo>
                  <a:pt x="3592" y="4125"/>
                </a:lnTo>
                <a:close/>
                <a:moveTo>
                  <a:pt x="2627" y="4125"/>
                </a:moveTo>
                <a:lnTo>
                  <a:pt x="2627" y="4577"/>
                </a:lnTo>
                <a:lnTo>
                  <a:pt x="3435" y="4577"/>
                </a:lnTo>
                <a:lnTo>
                  <a:pt x="3435" y="4125"/>
                </a:lnTo>
                <a:lnTo>
                  <a:pt x="2627" y="4125"/>
                </a:lnTo>
                <a:close/>
                <a:moveTo>
                  <a:pt x="1688" y="4125"/>
                </a:moveTo>
                <a:lnTo>
                  <a:pt x="1688" y="4577"/>
                </a:lnTo>
                <a:lnTo>
                  <a:pt x="2472" y="4577"/>
                </a:lnTo>
                <a:lnTo>
                  <a:pt x="2472" y="4125"/>
                </a:lnTo>
                <a:lnTo>
                  <a:pt x="1688" y="4125"/>
                </a:lnTo>
                <a:close/>
                <a:moveTo>
                  <a:pt x="2472" y="3830"/>
                </a:moveTo>
                <a:lnTo>
                  <a:pt x="2323" y="3854"/>
                </a:lnTo>
                <a:lnTo>
                  <a:pt x="2168" y="3875"/>
                </a:lnTo>
                <a:lnTo>
                  <a:pt x="2009" y="3891"/>
                </a:lnTo>
                <a:lnTo>
                  <a:pt x="1848" y="3901"/>
                </a:lnTo>
                <a:lnTo>
                  <a:pt x="1688" y="3906"/>
                </a:lnTo>
                <a:lnTo>
                  <a:pt x="1688" y="3967"/>
                </a:lnTo>
                <a:lnTo>
                  <a:pt x="2472" y="3967"/>
                </a:lnTo>
                <a:lnTo>
                  <a:pt x="2472" y="3830"/>
                </a:lnTo>
                <a:close/>
                <a:moveTo>
                  <a:pt x="3592" y="3484"/>
                </a:moveTo>
                <a:lnTo>
                  <a:pt x="3592" y="3967"/>
                </a:lnTo>
                <a:lnTo>
                  <a:pt x="4351" y="3967"/>
                </a:lnTo>
                <a:lnTo>
                  <a:pt x="4351" y="3484"/>
                </a:lnTo>
                <a:lnTo>
                  <a:pt x="3592" y="3484"/>
                </a:lnTo>
                <a:close/>
                <a:moveTo>
                  <a:pt x="3159" y="3484"/>
                </a:moveTo>
                <a:lnTo>
                  <a:pt x="3135" y="3529"/>
                </a:lnTo>
                <a:lnTo>
                  <a:pt x="3100" y="3571"/>
                </a:lnTo>
                <a:lnTo>
                  <a:pt x="3055" y="3610"/>
                </a:lnTo>
                <a:lnTo>
                  <a:pt x="3002" y="3648"/>
                </a:lnTo>
                <a:lnTo>
                  <a:pt x="2941" y="3681"/>
                </a:lnTo>
                <a:lnTo>
                  <a:pt x="2873" y="3713"/>
                </a:lnTo>
                <a:lnTo>
                  <a:pt x="2796" y="3742"/>
                </a:lnTo>
                <a:lnTo>
                  <a:pt x="2714" y="3768"/>
                </a:lnTo>
                <a:lnTo>
                  <a:pt x="2627" y="3793"/>
                </a:lnTo>
                <a:lnTo>
                  <a:pt x="2627" y="3967"/>
                </a:lnTo>
                <a:lnTo>
                  <a:pt x="3435" y="3967"/>
                </a:lnTo>
                <a:lnTo>
                  <a:pt x="3435" y="3484"/>
                </a:lnTo>
                <a:lnTo>
                  <a:pt x="3159" y="3484"/>
                </a:lnTo>
                <a:close/>
                <a:moveTo>
                  <a:pt x="155" y="3023"/>
                </a:moveTo>
                <a:lnTo>
                  <a:pt x="155" y="3089"/>
                </a:lnTo>
                <a:lnTo>
                  <a:pt x="155" y="3154"/>
                </a:lnTo>
                <a:lnTo>
                  <a:pt x="155" y="3217"/>
                </a:lnTo>
                <a:lnTo>
                  <a:pt x="155" y="3273"/>
                </a:lnTo>
                <a:lnTo>
                  <a:pt x="155" y="3323"/>
                </a:lnTo>
                <a:lnTo>
                  <a:pt x="155" y="3367"/>
                </a:lnTo>
                <a:lnTo>
                  <a:pt x="155" y="3400"/>
                </a:lnTo>
                <a:lnTo>
                  <a:pt x="155" y="3421"/>
                </a:lnTo>
                <a:lnTo>
                  <a:pt x="171" y="3447"/>
                </a:lnTo>
                <a:lnTo>
                  <a:pt x="197" y="3475"/>
                </a:lnTo>
                <a:lnTo>
                  <a:pt x="234" y="3503"/>
                </a:lnTo>
                <a:lnTo>
                  <a:pt x="283" y="3533"/>
                </a:lnTo>
                <a:lnTo>
                  <a:pt x="342" y="3561"/>
                </a:lnTo>
                <a:lnTo>
                  <a:pt x="410" y="3589"/>
                </a:lnTo>
                <a:lnTo>
                  <a:pt x="490" y="3615"/>
                </a:lnTo>
                <a:lnTo>
                  <a:pt x="579" y="3641"/>
                </a:lnTo>
                <a:lnTo>
                  <a:pt x="679" y="3664"/>
                </a:lnTo>
                <a:lnTo>
                  <a:pt x="789" y="3686"/>
                </a:lnTo>
                <a:lnTo>
                  <a:pt x="908" y="3706"/>
                </a:lnTo>
                <a:lnTo>
                  <a:pt x="1035" y="3721"/>
                </a:lnTo>
                <a:lnTo>
                  <a:pt x="1171" y="3735"/>
                </a:lnTo>
                <a:lnTo>
                  <a:pt x="1171" y="3276"/>
                </a:lnTo>
                <a:lnTo>
                  <a:pt x="1028" y="3262"/>
                </a:lnTo>
                <a:lnTo>
                  <a:pt x="890" y="3245"/>
                </a:lnTo>
                <a:lnTo>
                  <a:pt x="759" y="3224"/>
                </a:lnTo>
                <a:lnTo>
                  <a:pt x="635" y="3199"/>
                </a:lnTo>
                <a:lnTo>
                  <a:pt x="520" y="3171"/>
                </a:lnTo>
                <a:lnTo>
                  <a:pt x="431" y="3145"/>
                </a:lnTo>
                <a:lnTo>
                  <a:pt x="349" y="3117"/>
                </a:lnTo>
                <a:lnTo>
                  <a:pt x="276" y="3088"/>
                </a:lnTo>
                <a:lnTo>
                  <a:pt x="211" y="3056"/>
                </a:lnTo>
                <a:lnTo>
                  <a:pt x="155" y="3023"/>
                </a:lnTo>
                <a:close/>
                <a:moveTo>
                  <a:pt x="4507" y="2861"/>
                </a:moveTo>
                <a:lnTo>
                  <a:pt x="4507" y="5282"/>
                </a:lnTo>
                <a:lnTo>
                  <a:pt x="4505" y="5301"/>
                </a:lnTo>
                <a:lnTo>
                  <a:pt x="4496" y="5320"/>
                </a:lnTo>
                <a:lnTo>
                  <a:pt x="4484" y="5336"/>
                </a:lnTo>
                <a:lnTo>
                  <a:pt x="4468" y="5348"/>
                </a:lnTo>
                <a:lnTo>
                  <a:pt x="4449" y="5357"/>
                </a:lnTo>
                <a:lnTo>
                  <a:pt x="4428" y="5359"/>
                </a:lnTo>
                <a:lnTo>
                  <a:pt x="4428" y="5359"/>
                </a:lnTo>
                <a:lnTo>
                  <a:pt x="1620" y="5359"/>
                </a:lnTo>
                <a:lnTo>
                  <a:pt x="1601" y="5355"/>
                </a:lnTo>
                <a:lnTo>
                  <a:pt x="1581" y="5346"/>
                </a:lnTo>
                <a:lnTo>
                  <a:pt x="1562" y="5336"/>
                </a:lnTo>
                <a:lnTo>
                  <a:pt x="1546" y="5318"/>
                </a:lnTo>
                <a:lnTo>
                  <a:pt x="1534" y="5297"/>
                </a:lnTo>
                <a:lnTo>
                  <a:pt x="1531" y="5273"/>
                </a:lnTo>
                <a:lnTo>
                  <a:pt x="1531" y="3906"/>
                </a:lnTo>
                <a:lnTo>
                  <a:pt x="1327" y="3901"/>
                </a:lnTo>
                <a:lnTo>
                  <a:pt x="1327" y="5240"/>
                </a:lnTo>
                <a:lnTo>
                  <a:pt x="1332" y="5297"/>
                </a:lnTo>
                <a:lnTo>
                  <a:pt x="1346" y="5353"/>
                </a:lnTo>
                <a:lnTo>
                  <a:pt x="1367" y="5404"/>
                </a:lnTo>
                <a:lnTo>
                  <a:pt x="1396" y="5451"/>
                </a:lnTo>
                <a:lnTo>
                  <a:pt x="1431" y="5493"/>
                </a:lnTo>
                <a:lnTo>
                  <a:pt x="1473" y="5530"/>
                </a:lnTo>
                <a:lnTo>
                  <a:pt x="1520" y="5559"/>
                </a:lnTo>
                <a:lnTo>
                  <a:pt x="1573" y="5580"/>
                </a:lnTo>
                <a:lnTo>
                  <a:pt x="1629" y="5594"/>
                </a:lnTo>
                <a:lnTo>
                  <a:pt x="1686" y="5599"/>
                </a:lnTo>
                <a:lnTo>
                  <a:pt x="4371" y="5603"/>
                </a:lnTo>
                <a:lnTo>
                  <a:pt x="4430" y="5599"/>
                </a:lnTo>
                <a:lnTo>
                  <a:pt x="4484" y="5585"/>
                </a:lnTo>
                <a:lnTo>
                  <a:pt x="4536" y="5563"/>
                </a:lnTo>
                <a:lnTo>
                  <a:pt x="4584" y="5535"/>
                </a:lnTo>
                <a:lnTo>
                  <a:pt x="4625" y="5498"/>
                </a:lnTo>
                <a:lnTo>
                  <a:pt x="4662" y="5456"/>
                </a:lnTo>
                <a:lnTo>
                  <a:pt x="4692" y="5409"/>
                </a:lnTo>
                <a:lnTo>
                  <a:pt x="4713" y="5359"/>
                </a:lnTo>
                <a:lnTo>
                  <a:pt x="4727" y="5303"/>
                </a:lnTo>
                <a:lnTo>
                  <a:pt x="4732" y="5245"/>
                </a:lnTo>
                <a:lnTo>
                  <a:pt x="4732" y="2861"/>
                </a:lnTo>
                <a:lnTo>
                  <a:pt x="4507" y="2861"/>
                </a:lnTo>
                <a:close/>
                <a:moveTo>
                  <a:pt x="3592" y="2861"/>
                </a:moveTo>
                <a:lnTo>
                  <a:pt x="3592" y="3329"/>
                </a:lnTo>
                <a:lnTo>
                  <a:pt x="4351" y="3329"/>
                </a:lnTo>
                <a:lnTo>
                  <a:pt x="4351" y="2861"/>
                </a:lnTo>
                <a:lnTo>
                  <a:pt x="3592" y="2861"/>
                </a:lnTo>
                <a:close/>
                <a:moveTo>
                  <a:pt x="3177" y="2861"/>
                </a:moveTo>
                <a:lnTo>
                  <a:pt x="3177" y="3329"/>
                </a:lnTo>
                <a:lnTo>
                  <a:pt x="3435" y="3329"/>
                </a:lnTo>
                <a:lnTo>
                  <a:pt x="3435" y="2861"/>
                </a:lnTo>
                <a:lnTo>
                  <a:pt x="3177" y="2861"/>
                </a:lnTo>
                <a:close/>
                <a:moveTo>
                  <a:pt x="2063" y="2533"/>
                </a:moveTo>
                <a:lnTo>
                  <a:pt x="2042" y="2536"/>
                </a:lnTo>
                <a:lnTo>
                  <a:pt x="2026" y="2548"/>
                </a:lnTo>
                <a:lnTo>
                  <a:pt x="2014" y="2566"/>
                </a:lnTo>
                <a:lnTo>
                  <a:pt x="2009" y="2587"/>
                </a:lnTo>
                <a:lnTo>
                  <a:pt x="2009" y="2747"/>
                </a:lnTo>
                <a:lnTo>
                  <a:pt x="2006" y="2772"/>
                </a:lnTo>
                <a:lnTo>
                  <a:pt x="1995" y="2793"/>
                </a:lnTo>
                <a:lnTo>
                  <a:pt x="1978" y="2810"/>
                </a:lnTo>
                <a:lnTo>
                  <a:pt x="1957" y="2821"/>
                </a:lnTo>
                <a:lnTo>
                  <a:pt x="1932" y="2824"/>
                </a:lnTo>
                <a:lnTo>
                  <a:pt x="1772" y="2824"/>
                </a:lnTo>
                <a:lnTo>
                  <a:pt x="1751" y="2829"/>
                </a:lnTo>
                <a:lnTo>
                  <a:pt x="1733" y="2840"/>
                </a:lnTo>
                <a:lnTo>
                  <a:pt x="1723" y="2857"/>
                </a:lnTo>
                <a:lnTo>
                  <a:pt x="1718" y="2878"/>
                </a:lnTo>
                <a:lnTo>
                  <a:pt x="1718" y="3042"/>
                </a:lnTo>
                <a:lnTo>
                  <a:pt x="1723" y="3063"/>
                </a:lnTo>
                <a:lnTo>
                  <a:pt x="1733" y="3081"/>
                </a:lnTo>
                <a:lnTo>
                  <a:pt x="1751" y="3093"/>
                </a:lnTo>
                <a:lnTo>
                  <a:pt x="1772" y="3096"/>
                </a:lnTo>
                <a:lnTo>
                  <a:pt x="1932" y="3096"/>
                </a:lnTo>
                <a:lnTo>
                  <a:pt x="1957" y="3102"/>
                </a:lnTo>
                <a:lnTo>
                  <a:pt x="1978" y="3112"/>
                </a:lnTo>
                <a:lnTo>
                  <a:pt x="1995" y="3130"/>
                </a:lnTo>
                <a:lnTo>
                  <a:pt x="2006" y="3151"/>
                </a:lnTo>
                <a:lnTo>
                  <a:pt x="2009" y="3175"/>
                </a:lnTo>
                <a:lnTo>
                  <a:pt x="2009" y="3336"/>
                </a:lnTo>
                <a:lnTo>
                  <a:pt x="2014" y="3357"/>
                </a:lnTo>
                <a:lnTo>
                  <a:pt x="2026" y="3374"/>
                </a:lnTo>
                <a:lnTo>
                  <a:pt x="2042" y="3384"/>
                </a:lnTo>
                <a:lnTo>
                  <a:pt x="2063" y="3390"/>
                </a:lnTo>
                <a:lnTo>
                  <a:pt x="2229" y="3390"/>
                </a:lnTo>
                <a:lnTo>
                  <a:pt x="2250" y="3384"/>
                </a:lnTo>
                <a:lnTo>
                  <a:pt x="2266" y="3374"/>
                </a:lnTo>
                <a:lnTo>
                  <a:pt x="2278" y="3357"/>
                </a:lnTo>
                <a:lnTo>
                  <a:pt x="2283" y="3336"/>
                </a:lnTo>
                <a:lnTo>
                  <a:pt x="2283" y="3175"/>
                </a:lnTo>
                <a:lnTo>
                  <a:pt x="2287" y="3151"/>
                </a:lnTo>
                <a:lnTo>
                  <a:pt x="2297" y="3130"/>
                </a:lnTo>
                <a:lnTo>
                  <a:pt x="2314" y="3112"/>
                </a:lnTo>
                <a:lnTo>
                  <a:pt x="2335" y="3102"/>
                </a:lnTo>
                <a:lnTo>
                  <a:pt x="2360" y="3096"/>
                </a:lnTo>
                <a:lnTo>
                  <a:pt x="2520" y="3096"/>
                </a:lnTo>
                <a:lnTo>
                  <a:pt x="2541" y="3093"/>
                </a:lnTo>
                <a:lnTo>
                  <a:pt x="2559" y="3081"/>
                </a:lnTo>
                <a:lnTo>
                  <a:pt x="2569" y="3063"/>
                </a:lnTo>
                <a:lnTo>
                  <a:pt x="2575" y="3042"/>
                </a:lnTo>
                <a:lnTo>
                  <a:pt x="2575" y="2878"/>
                </a:lnTo>
                <a:lnTo>
                  <a:pt x="2569" y="2857"/>
                </a:lnTo>
                <a:lnTo>
                  <a:pt x="2559" y="2840"/>
                </a:lnTo>
                <a:lnTo>
                  <a:pt x="2541" y="2829"/>
                </a:lnTo>
                <a:lnTo>
                  <a:pt x="2520" y="2824"/>
                </a:lnTo>
                <a:lnTo>
                  <a:pt x="2360" y="2824"/>
                </a:lnTo>
                <a:lnTo>
                  <a:pt x="2335" y="2821"/>
                </a:lnTo>
                <a:lnTo>
                  <a:pt x="2314" y="2810"/>
                </a:lnTo>
                <a:lnTo>
                  <a:pt x="2297" y="2793"/>
                </a:lnTo>
                <a:lnTo>
                  <a:pt x="2287" y="2772"/>
                </a:lnTo>
                <a:lnTo>
                  <a:pt x="2283" y="2747"/>
                </a:lnTo>
                <a:lnTo>
                  <a:pt x="2283" y="2587"/>
                </a:lnTo>
                <a:lnTo>
                  <a:pt x="2278" y="2566"/>
                </a:lnTo>
                <a:lnTo>
                  <a:pt x="2266" y="2548"/>
                </a:lnTo>
                <a:lnTo>
                  <a:pt x="2250" y="2536"/>
                </a:lnTo>
                <a:lnTo>
                  <a:pt x="2229" y="2533"/>
                </a:lnTo>
                <a:lnTo>
                  <a:pt x="2063" y="2533"/>
                </a:lnTo>
                <a:close/>
                <a:moveTo>
                  <a:pt x="2063" y="2377"/>
                </a:moveTo>
                <a:lnTo>
                  <a:pt x="2229" y="2377"/>
                </a:lnTo>
                <a:lnTo>
                  <a:pt x="2271" y="2383"/>
                </a:lnTo>
                <a:lnTo>
                  <a:pt x="2309" y="2395"/>
                </a:lnTo>
                <a:lnTo>
                  <a:pt x="2344" y="2414"/>
                </a:lnTo>
                <a:lnTo>
                  <a:pt x="2376" y="2438"/>
                </a:lnTo>
                <a:lnTo>
                  <a:pt x="2402" y="2470"/>
                </a:lnTo>
                <a:lnTo>
                  <a:pt x="2421" y="2505"/>
                </a:lnTo>
                <a:lnTo>
                  <a:pt x="2433" y="2545"/>
                </a:lnTo>
                <a:lnTo>
                  <a:pt x="2437" y="2587"/>
                </a:lnTo>
                <a:lnTo>
                  <a:pt x="2437" y="2671"/>
                </a:lnTo>
                <a:lnTo>
                  <a:pt x="2520" y="2671"/>
                </a:lnTo>
                <a:lnTo>
                  <a:pt x="2562" y="2674"/>
                </a:lnTo>
                <a:lnTo>
                  <a:pt x="2601" y="2686"/>
                </a:lnTo>
                <a:lnTo>
                  <a:pt x="2637" y="2705"/>
                </a:lnTo>
                <a:lnTo>
                  <a:pt x="2667" y="2732"/>
                </a:lnTo>
                <a:lnTo>
                  <a:pt x="2693" y="2761"/>
                </a:lnTo>
                <a:lnTo>
                  <a:pt x="2712" y="2798"/>
                </a:lnTo>
                <a:lnTo>
                  <a:pt x="2725" y="2836"/>
                </a:lnTo>
                <a:lnTo>
                  <a:pt x="2728" y="2878"/>
                </a:lnTo>
                <a:lnTo>
                  <a:pt x="2728" y="3042"/>
                </a:lnTo>
                <a:lnTo>
                  <a:pt x="2725" y="3084"/>
                </a:lnTo>
                <a:lnTo>
                  <a:pt x="2712" y="3124"/>
                </a:lnTo>
                <a:lnTo>
                  <a:pt x="2693" y="3159"/>
                </a:lnTo>
                <a:lnTo>
                  <a:pt x="2667" y="3191"/>
                </a:lnTo>
                <a:lnTo>
                  <a:pt x="2637" y="3215"/>
                </a:lnTo>
                <a:lnTo>
                  <a:pt x="2601" y="3234"/>
                </a:lnTo>
                <a:lnTo>
                  <a:pt x="2562" y="3247"/>
                </a:lnTo>
                <a:lnTo>
                  <a:pt x="2520" y="3252"/>
                </a:lnTo>
                <a:lnTo>
                  <a:pt x="2437" y="3252"/>
                </a:lnTo>
                <a:lnTo>
                  <a:pt x="2437" y="3336"/>
                </a:lnTo>
                <a:lnTo>
                  <a:pt x="2433" y="3377"/>
                </a:lnTo>
                <a:lnTo>
                  <a:pt x="2421" y="3416"/>
                </a:lnTo>
                <a:lnTo>
                  <a:pt x="2402" y="3453"/>
                </a:lnTo>
                <a:lnTo>
                  <a:pt x="2376" y="3482"/>
                </a:lnTo>
                <a:lnTo>
                  <a:pt x="2344" y="3508"/>
                </a:lnTo>
                <a:lnTo>
                  <a:pt x="2309" y="3528"/>
                </a:lnTo>
                <a:lnTo>
                  <a:pt x="2271" y="3540"/>
                </a:lnTo>
                <a:lnTo>
                  <a:pt x="2229" y="3543"/>
                </a:lnTo>
                <a:lnTo>
                  <a:pt x="2063" y="3543"/>
                </a:lnTo>
                <a:lnTo>
                  <a:pt x="2021" y="3540"/>
                </a:lnTo>
                <a:lnTo>
                  <a:pt x="1983" y="3528"/>
                </a:lnTo>
                <a:lnTo>
                  <a:pt x="1948" y="3508"/>
                </a:lnTo>
                <a:lnTo>
                  <a:pt x="1917" y="3482"/>
                </a:lnTo>
                <a:lnTo>
                  <a:pt x="1890" y="3453"/>
                </a:lnTo>
                <a:lnTo>
                  <a:pt x="1871" y="3416"/>
                </a:lnTo>
                <a:lnTo>
                  <a:pt x="1859" y="3377"/>
                </a:lnTo>
                <a:lnTo>
                  <a:pt x="1855" y="3336"/>
                </a:lnTo>
                <a:lnTo>
                  <a:pt x="1855" y="3252"/>
                </a:lnTo>
                <a:lnTo>
                  <a:pt x="1772" y="3252"/>
                </a:lnTo>
                <a:lnTo>
                  <a:pt x="1730" y="3247"/>
                </a:lnTo>
                <a:lnTo>
                  <a:pt x="1691" y="3234"/>
                </a:lnTo>
                <a:lnTo>
                  <a:pt x="1655" y="3215"/>
                </a:lnTo>
                <a:lnTo>
                  <a:pt x="1625" y="3191"/>
                </a:lnTo>
                <a:lnTo>
                  <a:pt x="1599" y="3159"/>
                </a:lnTo>
                <a:lnTo>
                  <a:pt x="1580" y="3124"/>
                </a:lnTo>
                <a:lnTo>
                  <a:pt x="1567" y="3084"/>
                </a:lnTo>
                <a:lnTo>
                  <a:pt x="1564" y="3042"/>
                </a:lnTo>
                <a:lnTo>
                  <a:pt x="1564" y="2878"/>
                </a:lnTo>
                <a:lnTo>
                  <a:pt x="1567" y="2836"/>
                </a:lnTo>
                <a:lnTo>
                  <a:pt x="1580" y="2798"/>
                </a:lnTo>
                <a:lnTo>
                  <a:pt x="1599" y="2761"/>
                </a:lnTo>
                <a:lnTo>
                  <a:pt x="1625" y="2732"/>
                </a:lnTo>
                <a:lnTo>
                  <a:pt x="1655" y="2705"/>
                </a:lnTo>
                <a:lnTo>
                  <a:pt x="1691" y="2686"/>
                </a:lnTo>
                <a:lnTo>
                  <a:pt x="1730" y="2674"/>
                </a:lnTo>
                <a:lnTo>
                  <a:pt x="1772" y="2671"/>
                </a:lnTo>
                <a:lnTo>
                  <a:pt x="1855" y="2671"/>
                </a:lnTo>
                <a:lnTo>
                  <a:pt x="1855" y="2587"/>
                </a:lnTo>
                <a:lnTo>
                  <a:pt x="1859" y="2545"/>
                </a:lnTo>
                <a:lnTo>
                  <a:pt x="1871" y="2505"/>
                </a:lnTo>
                <a:lnTo>
                  <a:pt x="1890" y="2470"/>
                </a:lnTo>
                <a:lnTo>
                  <a:pt x="1917" y="2438"/>
                </a:lnTo>
                <a:lnTo>
                  <a:pt x="1948" y="2414"/>
                </a:lnTo>
                <a:lnTo>
                  <a:pt x="1983" y="2395"/>
                </a:lnTo>
                <a:lnTo>
                  <a:pt x="2021" y="2383"/>
                </a:lnTo>
                <a:lnTo>
                  <a:pt x="2063" y="2377"/>
                </a:lnTo>
                <a:close/>
                <a:moveTo>
                  <a:pt x="3173" y="2201"/>
                </a:moveTo>
                <a:lnTo>
                  <a:pt x="3173" y="2295"/>
                </a:lnTo>
                <a:lnTo>
                  <a:pt x="3173" y="2388"/>
                </a:lnTo>
                <a:lnTo>
                  <a:pt x="3175" y="2479"/>
                </a:lnTo>
                <a:lnTo>
                  <a:pt x="3175" y="2562"/>
                </a:lnTo>
                <a:lnTo>
                  <a:pt x="3175" y="2637"/>
                </a:lnTo>
                <a:lnTo>
                  <a:pt x="3175" y="2704"/>
                </a:lnTo>
                <a:lnTo>
                  <a:pt x="4732" y="2704"/>
                </a:lnTo>
                <a:lnTo>
                  <a:pt x="4732" y="2561"/>
                </a:lnTo>
                <a:lnTo>
                  <a:pt x="4727" y="2503"/>
                </a:lnTo>
                <a:lnTo>
                  <a:pt x="4713" y="2447"/>
                </a:lnTo>
                <a:lnTo>
                  <a:pt x="4692" y="2397"/>
                </a:lnTo>
                <a:lnTo>
                  <a:pt x="4662" y="2349"/>
                </a:lnTo>
                <a:lnTo>
                  <a:pt x="4627" y="2307"/>
                </a:lnTo>
                <a:lnTo>
                  <a:pt x="4585" y="2271"/>
                </a:lnTo>
                <a:lnTo>
                  <a:pt x="4538" y="2241"/>
                </a:lnTo>
                <a:lnTo>
                  <a:pt x="4486" y="2220"/>
                </a:lnTo>
                <a:lnTo>
                  <a:pt x="4430" y="2206"/>
                </a:lnTo>
                <a:lnTo>
                  <a:pt x="4372" y="2201"/>
                </a:lnTo>
                <a:lnTo>
                  <a:pt x="3173" y="2201"/>
                </a:lnTo>
                <a:close/>
                <a:moveTo>
                  <a:pt x="1700" y="2201"/>
                </a:moveTo>
                <a:lnTo>
                  <a:pt x="1698" y="2203"/>
                </a:lnTo>
                <a:lnTo>
                  <a:pt x="1684" y="2201"/>
                </a:lnTo>
                <a:lnTo>
                  <a:pt x="1627" y="2206"/>
                </a:lnTo>
                <a:lnTo>
                  <a:pt x="1571" y="2220"/>
                </a:lnTo>
                <a:lnTo>
                  <a:pt x="1520" y="2243"/>
                </a:lnTo>
                <a:lnTo>
                  <a:pt x="1473" y="2273"/>
                </a:lnTo>
                <a:lnTo>
                  <a:pt x="1431" y="2307"/>
                </a:lnTo>
                <a:lnTo>
                  <a:pt x="1396" y="2349"/>
                </a:lnTo>
                <a:lnTo>
                  <a:pt x="1367" y="2397"/>
                </a:lnTo>
                <a:lnTo>
                  <a:pt x="1346" y="2447"/>
                </a:lnTo>
                <a:lnTo>
                  <a:pt x="1332" y="2503"/>
                </a:lnTo>
                <a:lnTo>
                  <a:pt x="1327" y="2561"/>
                </a:lnTo>
                <a:lnTo>
                  <a:pt x="1327" y="3744"/>
                </a:lnTo>
                <a:lnTo>
                  <a:pt x="1454" y="3749"/>
                </a:lnTo>
                <a:lnTo>
                  <a:pt x="1587" y="3751"/>
                </a:lnTo>
                <a:lnTo>
                  <a:pt x="1745" y="3749"/>
                </a:lnTo>
                <a:lnTo>
                  <a:pt x="1896" y="3742"/>
                </a:lnTo>
                <a:lnTo>
                  <a:pt x="2037" y="3734"/>
                </a:lnTo>
                <a:lnTo>
                  <a:pt x="2170" y="3720"/>
                </a:lnTo>
                <a:lnTo>
                  <a:pt x="2294" y="3702"/>
                </a:lnTo>
                <a:lnTo>
                  <a:pt x="2409" y="3683"/>
                </a:lnTo>
                <a:lnTo>
                  <a:pt x="2515" y="3662"/>
                </a:lnTo>
                <a:lnTo>
                  <a:pt x="2611" y="3638"/>
                </a:lnTo>
                <a:lnTo>
                  <a:pt x="2698" y="3611"/>
                </a:lnTo>
                <a:lnTo>
                  <a:pt x="2775" y="3585"/>
                </a:lnTo>
                <a:lnTo>
                  <a:pt x="2842" y="3557"/>
                </a:lnTo>
                <a:lnTo>
                  <a:pt x="2897" y="3529"/>
                </a:lnTo>
                <a:lnTo>
                  <a:pt x="2945" y="3501"/>
                </a:lnTo>
                <a:lnTo>
                  <a:pt x="2979" y="3473"/>
                </a:lnTo>
                <a:lnTo>
                  <a:pt x="3006" y="3446"/>
                </a:lnTo>
                <a:lnTo>
                  <a:pt x="3018" y="3419"/>
                </a:lnTo>
                <a:lnTo>
                  <a:pt x="3021" y="3411"/>
                </a:lnTo>
                <a:lnTo>
                  <a:pt x="3021" y="3404"/>
                </a:lnTo>
                <a:lnTo>
                  <a:pt x="3021" y="2793"/>
                </a:lnTo>
                <a:lnTo>
                  <a:pt x="3020" y="2791"/>
                </a:lnTo>
                <a:lnTo>
                  <a:pt x="3020" y="2789"/>
                </a:lnTo>
                <a:lnTo>
                  <a:pt x="3020" y="2754"/>
                </a:lnTo>
                <a:lnTo>
                  <a:pt x="3020" y="2709"/>
                </a:lnTo>
                <a:lnTo>
                  <a:pt x="3020" y="2653"/>
                </a:lnTo>
                <a:lnTo>
                  <a:pt x="3018" y="2589"/>
                </a:lnTo>
                <a:lnTo>
                  <a:pt x="3018" y="2519"/>
                </a:lnTo>
                <a:lnTo>
                  <a:pt x="3018" y="2442"/>
                </a:lnTo>
                <a:lnTo>
                  <a:pt x="3018" y="2363"/>
                </a:lnTo>
                <a:lnTo>
                  <a:pt x="3018" y="2283"/>
                </a:lnTo>
                <a:lnTo>
                  <a:pt x="3016" y="2201"/>
                </a:lnTo>
                <a:lnTo>
                  <a:pt x="1742" y="2201"/>
                </a:lnTo>
                <a:lnTo>
                  <a:pt x="1731" y="2203"/>
                </a:lnTo>
                <a:lnTo>
                  <a:pt x="1730" y="2201"/>
                </a:lnTo>
                <a:lnTo>
                  <a:pt x="1700" y="2201"/>
                </a:lnTo>
                <a:close/>
                <a:moveTo>
                  <a:pt x="3016" y="1932"/>
                </a:moveTo>
                <a:lnTo>
                  <a:pt x="2964" y="1962"/>
                </a:lnTo>
                <a:lnTo>
                  <a:pt x="2904" y="1992"/>
                </a:lnTo>
                <a:lnTo>
                  <a:pt x="2838" y="2019"/>
                </a:lnTo>
                <a:lnTo>
                  <a:pt x="2765" y="2046"/>
                </a:lnTo>
                <a:lnTo>
                  <a:pt x="3016" y="2046"/>
                </a:lnTo>
                <a:lnTo>
                  <a:pt x="3016" y="1986"/>
                </a:lnTo>
                <a:lnTo>
                  <a:pt x="3016" y="1932"/>
                </a:lnTo>
                <a:close/>
                <a:moveTo>
                  <a:pt x="155" y="1930"/>
                </a:moveTo>
                <a:lnTo>
                  <a:pt x="155" y="1997"/>
                </a:lnTo>
                <a:lnTo>
                  <a:pt x="155" y="2061"/>
                </a:lnTo>
                <a:lnTo>
                  <a:pt x="155" y="2122"/>
                </a:lnTo>
                <a:lnTo>
                  <a:pt x="155" y="2180"/>
                </a:lnTo>
                <a:lnTo>
                  <a:pt x="155" y="2231"/>
                </a:lnTo>
                <a:lnTo>
                  <a:pt x="155" y="2273"/>
                </a:lnTo>
                <a:lnTo>
                  <a:pt x="155" y="2306"/>
                </a:lnTo>
                <a:lnTo>
                  <a:pt x="155" y="2327"/>
                </a:lnTo>
                <a:lnTo>
                  <a:pt x="168" y="2351"/>
                </a:lnTo>
                <a:lnTo>
                  <a:pt x="190" y="2374"/>
                </a:lnTo>
                <a:lnTo>
                  <a:pt x="220" y="2400"/>
                </a:lnTo>
                <a:lnTo>
                  <a:pt x="260" y="2426"/>
                </a:lnTo>
                <a:lnTo>
                  <a:pt x="309" y="2452"/>
                </a:lnTo>
                <a:lnTo>
                  <a:pt x="367" y="2479"/>
                </a:lnTo>
                <a:lnTo>
                  <a:pt x="435" y="2503"/>
                </a:lnTo>
                <a:lnTo>
                  <a:pt x="511" y="2527"/>
                </a:lnTo>
                <a:lnTo>
                  <a:pt x="597" y="2552"/>
                </a:lnTo>
                <a:lnTo>
                  <a:pt x="693" y="2575"/>
                </a:lnTo>
                <a:lnTo>
                  <a:pt x="798" y="2594"/>
                </a:lnTo>
                <a:lnTo>
                  <a:pt x="913" y="2613"/>
                </a:lnTo>
                <a:lnTo>
                  <a:pt x="1037" y="2629"/>
                </a:lnTo>
                <a:lnTo>
                  <a:pt x="1171" y="2641"/>
                </a:lnTo>
                <a:lnTo>
                  <a:pt x="1171" y="2561"/>
                </a:lnTo>
                <a:lnTo>
                  <a:pt x="1175" y="2491"/>
                </a:lnTo>
                <a:lnTo>
                  <a:pt x="1189" y="2423"/>
                </a:lnTo>
                <a:lnTo>
                  <a:pt x="1211" y="2358"/>
                </a:lnTo>
                <a:lnTo>
                  <a:pt x="1243" y="2299"/>
                </a:lnTo>
                <a:lnTo>
                  <a:pt x="1281" y="2243"/>
                </a:lnTo>
                <a:lnTo>
                  <a:pt x="1325" y="2194"/>
                </a:lnTo>
                <a:lnTo>
                  <a:pt x="1176" y="2184"/>
                </a:lnTo>
                <a:lnTo>
                  <a:pt x="1033" y="2171"/>
                </a:lnTo>
                <a:lnTo>
                  <a:pt x="894" y="2154"/>
                </a:lnTo>
                <a:lnTo>
                  <a:pt x="763" y="2133"/>
                </a:lnTo>
                <a:lnTo>
                  <a:pt x="637" y="2107"/>
                </a:lnTo>
                <a:lnTo>
                  <a:pt x="520" y="2079"/>
                </a:lnTo>
                <a:lnTo>
                  <a:pt x="431" y="2053"/>
                </a:lnTo>
                <a:lnTo>
                  <a:pt x="349" y="2025"/>
                </a:lnTo>
                <a:lnTo>
                  <a:pt x="276" y="1995"/>
                </a:lnTo>
                <a:lnTo>
                  <a:pt x="211" y="1964"/>
                </a:lnTo>
                <a:lnTo>
                  <a:pt x="155" y="1930"/>
                </a:lnTo>
                <a:close/>
                <a:moveTo>
                  <a:pt x="70" y="1648"/>
                </a:moveTo>
                <a:lnTo>
                  <a:pt x="93" y="1648"/>
                </a:lnTo>
                <a:lnTo>
                  <a:pt x="113" y="1656"/>
                </a:lnTo>
                <a:lnTo>
                  <a:pt x="131" y="1669"/>
                </a:lnTo>
                <a:lnTo>
                  <a:pt x="145" y="1686"/>
                </a:lnTo>
                <a:lnTo>
                  <a:pt x="154" y="1707"/>
                </a:lnTo>
                <a:lnTo>
                  <a:pt x="162" y="1726"/>
                </a:lnTo>
                <a:lnTo>
                  <a:pt x="178" y="1749"/>
                </a:lnTo>
                <a:lnTo>
                  <a:pt x="204" y="1772"/>
                </a:lnTo>
                <a:lnTo>
                  <a:pt x="237" y="1796"/>
                </a:lnTo>
                <a:lnTo>
                  <a:pt x="281" y="1822"/>
                </a:lnTo>
                <a:lnTo>
                  <a:pt x="335" y="1848"/>
                </a:lnTo>
                <a:lnTo>
                  <a:pt x="398" y="1876"/>
                </a:lnTo>
                <a:lnTo>
                  <a:pt x="473" y="1903"/>
                </a:lnTo>
                <a:lnTo>
                  <a:pt x="560" y="1927"/>
                </a:lnTo>
                <a:lnTo>
                  <a:pt x="669" y="1955"/>
                </a:lnTo>
                <a:lnTo>
                  <a:pt x="784" y="1978"/>
                </a:lnTo>
                <a:lnTo>
                  <a:pt x="906" y="1997"/>
                </a:lnTo>
                <a:lnTo>
                  <a:pt x="1033" y="2014"/>
                </a:lnTo>
                <a:lnTo>
                  <a:pt x="1166" y="2026"/>
                </a:lnTo>
                <a:lnTo>
                  <a:pt x="1302" y="2035"/>
                </a:lnTo>
                <a:lnTo>
                  <a:pt x="1443" y="2042"/>
                </a:lnTo>
                <a:lnTo>
                  <a:pt x="1587" y="2044"/>
                </a:lnTo>
                <a:lnTo>
                  <a:pt x="1684" y="2046"/>
                </a:lnTo>
                <a:lnTo>
                  <a:pt x="1686" y="2046"/>
                </a:lnTo>
                <a:lnTo>
                  <a:pt x="1738" y="2046"/>
                </a:lnTo>
                <a:lnTo>
                  <a:pt x="1840" y="2040"/>
                </a:lnTo>
                <a:lnTo>
                  <a:pt x="1929" y="2035"/>
                </a:lnTo>
                <a:lnTo>
                  <a:pt x="2009" y="2030"/>
                </a:lnTo>
                <a:lnTo>
                  <a:pt x="2077" y="2023"/>
                </a:lnTo>
                <a:lnTo>
                  <a:pt x="2136" y="2018"/>
                </a:lnTo>
                <a:lnTo>
                  <a:pt x="2185" y="2011"/>
                </a:lnTo>
                <a:lnTo>
                  <a:pt x="2224" y="2006"/>
                </a:lnTo>
                <a:lnTo>
                  <a:pt x="2253" y="2000"/>
                </a:lnTo>
                <a:lnTo>
                  <a:pt x="2276" y="1997"/>
                </a:lnTo>
                <a:lnTo>
                  <a:pt x="2288" y="1995"/>
                </a:lnTo>
                <a:lnTo>
                  <a:pt x="2292" y="1993"/>
                </a:lnTo>
                <a:lnTo>
                  <a:pt x="2409" y="1974"/>
                </a:lnTo>
                <a:lnTo>
                  <a:pt x="2515" y="1951"/>
                </a:lnTo>
                <a:lnTo>
                  <a:pt x="2613" y="1927"/>
                </a:lnTo>
                <a:lnTo>
                  <a:pt x="2698" y="1903"/>
                </a:lnTo>
                <a:lnTo>
                  <a:pt x="2772" y="1878"/>
                </a:lnTo>
                <a:lnTo>
                  <a:pt x="2835" y="1852"/>
                </a:lnTo>
                <a:lnTo>
                  <a:pt x="2889" y="1826"/>
                </a:lnTo>
                <a:lnTo>
                  <a:pt x="2932" y="1800"/>
                </a:lnTo>
                <a:lnTo>
                  <a:pt x="2966" y="1775"/>
                </a:lnTo>
                <a:lnTo>
                  <a:pt x="2992" y="1752"/>
                </a:lnTo>
                <a:lnTo>
                  <a:pt x="3009" y="1730"/>
                </a:lnTo>
                <a:lnTo>
                  <a:pt x="3018" y="1711"/>
                </a:lnTo>
                <a:lnTo>
                  <a:pt x="3028" y="1690"/>
                </a:lnTo>
                <a:lnTo>
                  <a:pt x="3042" y="1674"/>
                </a:lnTo>
                <a:lnTo>
                  <a:pt x="3062" y="1663"/>
                </a:lnTo>
                <a:lnTo>
                  <a:pt x="3082" y="1656"/>
                </a:lnTo>
                <a:lnTo>
                  <a:pt x="3105" y="1656"/>
                </a:lnTo>
                <a:lnTo>
                  <a:pt x="3131" y="1665"/>
                </a:lnTo>
                <a:lnTo>
                  <a:pt x="3152" y="1683"/>
                </a:lnTo>
                <a:lnTo>
                  <a:pt x="3166" y="1707"/>
                </a:lnTo>
                <a:lnTo>
                  <a:pt x="3171" y="1733"/>
                </a:lnTo>
                <a:lnTo>
                  <a:pt x="3171" y="1742"/>
                </a:lnTo>
                <a:lnTo>
                  <a:pt x="3171" y="1759"/>
                </a:lnTo>
                <a:lnTo>
                  <a:pt x="3171" y="1789"/>
                </a:lnTo>
                <a:lnTo>
                  <a:pt x="3171" y="1826"/>
                </a:lnTo>
                <a:lnTo>
                  <a:pt x="3171" y="1871"/>
                </a:lnTo>
                <a:lnTo>
                  <a:pt x="3171" y="1923"/>
                </a:lnTo>
                <a:lnTo>
                  <a:pt x="3171" y="1983"/>
                </a:lnTo>
                <a:lnTo>
                  <a:pt x="3173" y="2046"/>
                </a:lnTo>
                <a:lnTo>
                  <a:pt x="4372" y="2046"/>
                </a:lnTo>
                <a:lnTo>
                  <a:pt x="4442" y="2051"/>
                </a:lnTo>
                <a:lnTo>
                  <a:pt x="4510" y="2063"/>
                </a:lnTo>
                <a:lnTo>
                  <a:pt x="4573" y="2086"/>
                </a:lnTo>
                <a:lnTo>
                  <a:pt x="4632" y="2115"/>
                </a:lnTo>
                <a:lnTo>
                  <a:pt x="4687" y="2152"/>
                </a:lnTo>
                <a:lnTo>
                  <a:pt x="4737" y="2196"/>
                </a:lnTo>
                <a:lnTo>
                  <a:pt x="4781" y="2246"/>
                </a:lnTo>
                <a:lnTo>
                  <a:pt x="4817" y="2301"/>
                </a:lnTo>
                <a:lnTo>
                  <a:pt x="4847" y="2360"/>
                </a:lnTo>
                <a:lnTo>
                  <a:pt x="4870" y="2424"/>
                </a:lnTo>
                <a:lnTo>
                  <a:pt x="4884" y="2491"/>
                </a:lnTo>
                <a:lnTo>
                  <a:pt x="4887" y="2561"/>
                </a:lnTo>
                <a:lnTo>
                  <a:pt x="4887" y="3470"/>
                </a:lnTo>
                <a:lnTo>
                  <a:pt x="4887" y="5245"/>
                </a:lnTo>
                <a:lnTo>
                  <a:pt x="4884" y="5315"/>
                </a:lnTo>
                <a:lnTo>
                  <a:pt x="4870" y="5381"/>
                </a:lnTo>
                <a:lnTo>
                  <a:pt x="4847" y="5446"/>
                </a:lnTo>
                <a:lnTo>
                  <a:pt x="4817" y="5505"/>
                </a:lnTo>
                <a:lnTo>
                  <a:pt x="4781" y="5559"/>
                </a:lnTo>
                <a:lnTo>
                  <a:pt x="4737" y="5608"/>
                </a:lnTo>
                <a:lnTo>
                  <a:pt x="4687" y="5652"/>
                </a:lnTo>
                <a:lnTo>
                  <a:pt x="4632" y="5690"/>
                </a:lnTo>
                <a:lnTo>
                  <a:pt x="4571" y="5720"/>
                </a:lnTo>
                <a:lnTo>
                  <a:pt x="4509" y="5741"/>
                </a:lnTo>
                <a:lnTo>
                  <a:pt x="4440" y="5755"/>
                </a:lnTo>
                <a:lnTo>
                  <a:pt x="4371" y="5760"/>
                </a:lnTo>
                <a:lnTo>
                  <a:pt x="1686" y="5755"/>
                </a:lnTo>
                <a:lnTo>
                  <a:pt x="1616" y="5750"/>
                </a:lnTo>
                <a:lnTo>
                  <a:pt x="1548" y="5736"/>
                </a:lnTo>
                <a:lnTo>
                  <a:pt x="1485" y="5715"/>
                </a:lnTo>
                <a:lnTo>
                  <a:pt x="1426" y="5685"/>
                </a:lnTo>
                <a:lnTo>
                  <a:pt x="1370" y="5647"/>
                </a:lnTo>
                <a:lnTo>
                  <a:pt x="1321" y="5603"/>
                </a:lnTo>
                <a:lnTo>
                  <a:pt x="1278" y="5554"/>
                </a:lnTo>
                <a:lnTo>
                  <a:pt x="1241" y="5500"/>
                </a:lnTo>
                <a:lnTo>
                  <a:pt x="1211" y="5441"/>
                </a:lnTo>
                <a:lnTo>
                  <a:pt x="1189" y="5376"/>
                </a:lnTo>
                <a:lnTo>
                  <a:pt x="1175" y="5310"/>
                </a:lnTo>
                <a:lnTo>
                  <a:pt x="1171" y="5240"/>
                </a:lnTo>
                <a:lnTo>
                  <a:pt x="1171" y="3891"/>
                </a:lnTo>
                <a:lnTo>
                  <a:pt x="1063" y="3882"/>
                </a:lnTo>
                <a:lnTo>
                  <a:pt x="958" y="3870"/>
                </a:lnTo>
                <a:lnTo>
                  <a:pt x="854" y="3856"/>
                </a:lnTo>
                <a:lnTo>
                  <a:pt x="754" y="3838"/>
                </a:lnTo>
                <a:lnTo>
                  <a:pt x="656" y="3821"/>
                </a:lnTo>
                <a:lnTo>
                  <a:pt x="564" y="3798"/>
                </a:lnTo>
                <a:lnTo>
                  <a:pt x="477" y="3775"/>
                </a:lnTo>
                <a:lnTo>
                  <a:pt x="394" y="3749"/>
                </a:lnTo>
                <a:lnTo>
                  <a:pt x="318" y="3721"/>
                </a:lnTo>
                <a:lnTo>
                  <a:pt x="248" y="3690"/>
                </a:lnTo>
                <a:lnTo>
                  <a:pt x="185" y="3657"/>
                </a:lnTo>
                <a:lnTo>
                  <a:pt x="131" y="3620"/>
                </a:lnTo>
                <a:lnTo>
                  <a:pt x="84" y="3582"/>
                </a:lnTo>
                <a:lnTo>
                  <a:pt x="47" y="3542"/>
                </a:lnTo>
                <a:lnTo>
                  <a:pt x="19" y="3498"/>
                </a:lnTo>
                <a:lnTo>
                  <a:pt x="2" y="3453"/>
                </a:lnTo>
                <a:lnTo>
                  <a:pt x="2" y="3449"/>
                </a:lnTo>
                <a:lnTo>
                  <a:pt x="2" y="3447"/>
                </a:lnTo>
                <a:lnTo>
                  <a:pt x="2" y="3442"/>
                </a:lnTo>
                <a:lnTo>
                  <a:pt x="0" y="3437"/>
                </a:lnTo>
                <a:lnTo>
                  <a:pt x="0" y="3426"/>
                </a:lnTo>
                <a:lnTo>
                  <a:pt x="0" y="3414"/>
                </a:lnTo>
                <a:lnTo>
                  <a:pt x="0" y="3397"/>
                </a:lnTo>
                <a:lnTo>
                  <a:pt x="0" y="3374"/>
                </a:lnTo>
                <a:lnTo>
                  <a:pt x="0" y="3346"/>
                </a:lnTo>
                <a:lnTo>
                  <a:pt x="0" y="3311"/>
                </a:lnTo>
                <a:lnTo>
                  <a:pt x="0" y="3269"/>
                </a:lnTo>
                <a:lnTo>
                  <a:pt x="0" y="3219"/>
                </a:lnTo>
                <a:lnTo>
                  <a:pt x="0" y="3159"/>
                </a:lnTo>
                <a:lnTo>
                  <a:pt x="0" y="3091"/>
                </a:lnTo>
                <a:lnTo>
                  <a:pt x="0" y="3011"/>
                </a:lnTo>
                <a:lnTo>
                  <a:pt x="0" y="2920"/>
                </a:lnTo>
                <a:lnTo>
                  <a:pt x="0" y="2819"/>
                </a:lnTo>
                <a:lnTo>
                  <a:pt x="3" y="2796"/>
                </a:lnTo>
                <a:lnTo>
                  <a:pt x="14" y="2775"/>
                </a:lnTo>
                <a:lnTo>
                  <a:pt x="28" y="2760"/>
                </a:lnTo>
                <a:lnTo>
                  <a:pt x="47" y="2747"/>
                </a:lnTo>
                <a:lnTo>
                  <a:pt x="70" y="2740"/>
                </a:lnTo>
                <a:lnTo>
                  <a:pt x="93" y="2742"/>
                </a:lnTo>
                <a:lnTo>
                  <a:pt x="113" y="2749"/>
                </a:lnTo>
                <a:lnTo>
                  <a:pt x="131" y="2761"/>
                </a:lnTo>
                <a:lnTo>
                  <a:pt x="145" y="2779"/>
                </a:lnTo>
                <a:lnTo>
                  <a:pt x="154" y="2800"/>
                </a:lnTo>
                <a:lnTo>
                  <a:pt x="162" y="2819"/>
                </a:lnTo>
                <a:lnTo>
                  <a:pt x="178" y="2842"/>
                </a:lnTo>
                <a:lnTo>
                  <a:pt x="204" y="2864"/>
                </a:lnTo>
                <a:lnTo>
                  <a:pt x="237" y="2890"/>
                </a:lnTo>
                <a:lnTo>
                  <a:pt x="281" y="2917"/>
                </a:lnTo>
                <a:lnTo>
                  <a:pt x="335" y="2943"/>
                </a:lnTo>
                <a:lnTo>
                  <a:pt x="398" y="2969"/>
                </a:lnTo>
                <a:lnTo>
                  <a:pt x="473" y="2995"/>
                </a:lnTo>
                <a:lnTo>
                  <a:pt x="560" y="3021"/>
                </a:lnTo>
                <a:lnTo>
                  <a:pt x="669" y="3048"/>
                </a:lnTo>
                <a:lnTo>
                  <a:pt x="784" y="3070"/>
                </a:lnTo>
                <a:lnTo>
                  <a:pt x="906" y="3089"/>
                </a:lnTo>
                <a:lnTo>
                  <a:pt x="1037" y="3107"/>
                </a:lnTo>
                <a:lnTo>
                  <a:pt x="1171" y="3119"/>
                </a:lnTo>
                <a:lnTo>
                  <a:pt x="1171" y="2798"/>
                </a:lnTo>
                <a:lnTo>
                  <a:pt x="1075" y="2789"/>
                </a:lnTo>
                <a:lnTo>
                  <a:pt x="981" y="2779"/>
                </a:lnTo>
                <a:lnTo>
                  <a:pt x="887" y="2767"/>
                </a:lnTo>
                <a:lnTo>
                  <a:pt x="794" y="2753"/>
                </a:lnTo>
                <a:lnTo>
                  <a:pt x="703" y="2735"/>
                </a:lnTo>
                <a:lnTo>
                  <a:pt x="614" y="2718"/>
                </a:lnTo>
                <a:lnTo>
                  <a:pt x="531" y="2697"/>
                </a:lnTo>
                <a:lnTo>
                  <a:pt x="449" y="2672"/>
                </a:lnTo>
                <a:lnTo>
                  <a:pt x="372" y="2648"/>
                </a:lnTo>
                <a:lnTo>
                  <a:pt x="300" y="2620"/>
                </a:lnTo>
                <a:lnTo>
                  <a:pt x="236" y="2590"/>
                </a:lnTo>
                <a:lnTo>
                  <a:pt x="176" y="2557"/>
                </a:lnTo>
                <a:lnTo>
                  <a:pt x="124" y="2522"/>
                </a:lnTo>
                <a:lnTo>
                  <a:pt x="80" y="2486"/>
                </a:lnTo>
                <a:lnTo>
                  <a:pt x="45" y="2445"/>
                </a:lnTo>
                <a:lnTo>
                  <a:pt x="19" y="2403"/>
                </a:lnTo>
                <a:lnTo>
                  <a:pt x="2" y="2358"/>
                </a:lnTo>
                <a:lnTo>
                  <a:pt x="2" y="2356"/>
                </a:lnTo>
                <a:lnTo>
                  <a:pt x="2" y="2353"/>
                </a:lnTo>
                <a:lnTo>
                  <a:pt x="2" y="2349"/>
                </a:lnTo>
                <a:lnTo>
                  <a:pt x="0" y="2342"/>
                </a:lnTo>
                <a:lnTo>
                  <a:pt x="0" y="2334"/>
                </a:lnTo>
                <a:lnTo>
                  <a:pt x="0" y="2321"/>
                </a:lnTo>
                <a:lnTo>
                  <a:pt x="0" y="2304"/>
                </a:lnTo>
                <a:lnTo>
                  <a:pt x="0" y="2281"/>
                </a:lnTo>
                <a:lnTo>
                  <a:pt x="0" y="2253"/>
                </a:lnTo>
                <a:lnTo>
                  <a:pt x="0" y="2218"/>
                </a:lnTo>
                <a:lnTo>
                  <a:pt x="0" y="2177"/>
                </a:lnTo>
                <a:lnTo>
                  <a:pt x="0" y="2126"/>
                </a:lnTo>
                <a:lnTo>
                  <a:pt x="0" y="2067"/>
                </a:lnTo>
                <a:lnTo>
                  <a:pt x="0" y="1997"/>
                </a:lnTo>
                <a:lnTo>
                  <a:pt x="0" y="1918"/>
                </a:lnTo>
                <a:lnTo>
                  <a:pt x="0" y="1827"/>
                </a:lnTo>
                <a:lnTo>
                  <a:pt x="0" y="1725"/>
                </a:lnTo>
                <a:lnTo>
                  <a:pt x="3" y="1702"/>
                </a:lnTo>
                <a:lnTo>
                  <a:pt x="14" y="1683"/>
                </a:lnTo>
                <a:lnTo>
                  <a:pt x="28" y="1665"/>
                </a:lnTo>
                <a:lnTo>
                  <a:pt x="47" y="1655"/>
                </a:lnTo>
                <a:lnTo>
                  <a:pt x="70" y="1648"/>
                </a:lnTo>
                <a:close/>
                <a:moveTo>
                  <a:pt x="155" y="733"/>
                </a:moveTo>
                <a:lnTo>
                  <a:pt x="155" y="798"/>
                </a:lnTo>
                <a:lnTo>
                  <a:pt x="155" y="861"/>
                </a:lnTo>
                <a:lnTo>
                  <a:pt x="155" y="922"/>
                </a:lnTo>
                <a:lnTo>
                  <a:pt x="155" y="979"/>
                </a:lnTo>
                <a:lnTo>
                  <a:pt x="155" y="1032"/>
                </a:lnTo>
                <a:lnTo>
                  <a:pt x="155" y="1079"/>
                </a:lnTo>
                <a:lnTo>
                  <a:pt x="155" y="1117"/>
                </a:lnTo>
                <a:lnTo>
                  <a:pt x="155" y="1147"/>
                </a:lnTo>
                <a:lnTo>
                  <a:pt x="155" y="1166"/>
                </a:lnTo>
                <a:lnTo>
                  <a:pt x="171" y="1192"/>
                </a:lnTo>
                <a:lnTo>
                  <a:pt x="195" y="1220"/>
                </a:lnTo>
                <a:lnTo>
                  <a:pt x="232" y="1248"/>
                </a:lnTo>
                <a:lnTo>
                  <a:pt x="279" y="1276"/>
                </a:lnTo>
                <a:lnTo>
                  <a:pt x="337" y="1304"/>
                </a:lnTo>
                <a:lnTo>
                  <a:pt x="403" y="1332"/>
                </a:lnTo>
                <a:lnTo>
                  <a:pt x="482" y="1358"/>
                </a:lnTo>
                <a:lnTo>
                  <a:pt x="567" y="1384"/>
                </a:lnTo>
                <a:lnTo>
                  <a:pt x="665" y="1407"/>
                </a:lnTo>
                <a:lnTo>
                  <a:pt x="770" y="1430"/>
                </a:lnTo>
                <a:lnTo>
                  <a:pt x="885" y="1449"/>
                </a:lnTo>
                <a:lnTo>
                  <a:pt x="1009" y="1464"/>
                </a:lnTo>
                <a:lnTo>
                  <a:pt x="1142" y="1478"/>
                </a:lnTo>
                <a:lnTo>
                  <a:pt x="1281" y="1489"/>
                </a:lnTo>
                <a:lnTo>
                  <a:pt x="1430" y="1496"/>
                </a:lnTo>
                <a:lnTo>
                  <a:pt x="1587" y="1498"/>
                </a:lnTo>
                <a:lnTo>
                  <a:pt x="1745" y="1496"/>
                </a:lnTo>
                <a:lnTo>
                  <a:pt x="1896" y="1489"/>
                </a:lnTo>
                <a:lnTo>
                  <a:pt x="2037" y="1478"/>
                </a:lnTo>
                <a:lnTo>
                  <a:pt x="2170" y="1464"/>
                </a:lnTo>
                <a:lnTo>
                  <a:pt x="2294" y="1449"/>
                </a:lnTo>
                <a:lnTo>
                  <a:pt x="2409" y="1430"/>
                </a:lnTo>
                <a:lnTo>
                  <a:pt x="2515" y="1407"/>
                </a:lnTo>
                <a:lnTo>
                  <a:pt x="2611" y="1382"/>
                </a:lnTo>
                <a:lnTo>
                  <a:pt x="2698" y="1358"/>
                </a:lnTo>
                <a:lnTo>
                  <a:pt x="2775" y="1332"/>
                </a:lnTo>
                <a:lnTo>
                  <a:pt x="2842" y="1304"/>
                </a:lnTo>
                <a:lnTo>
                  <a:pt x="2897" y="1276"/>
                </a:lnTo>
                <a:lnTo>
                  <a:pt x="2945" y="1246"/>
                </a:lnTo>
                <a:lnTo>
                  <a:pt x="2979" y="1218"/>
                </a:lnTo>
                <a:lnTo>
                  <a:pt x="3006" y="1190"/>
                </a:lnTo>
                <a:lnTo>
                  <a:pt x="3018" y="1164"/>
                </a:lnTo>
                <a:lnTo>
                  <a:pt x="3021" y="1157"/>
                </a:lnTo>
                <a:lnTo>
                  <a:pt x="3021" y="1150"/>
                </a:lnTo>
                <a:lnTo>
                  <a:pt x="3021" y="735"/>
                </a:lnTo>
                <a:lnTo>
                  <a:pt x="2959" y="771"/>
                </a:lnTo>
                <a:lnTo>
                  <a:pt x="2887" y="806"/>
                </a:lnTo>
                <a:lnTo>
                  <a:pt x="2808" y="838"/>
                </a:lnTo>
                <a:lnTo>
                  <a:pt x="2721" y="867"/>
                </a:lnTo>
                <a:lnTo>
                  <a:pt x="2627" y="894"/>
                </a:lnTo>
                <a:lnTo>
                  <a:pt x="2526" y="916"/>
                </a:lnTo>
                <a:lnTo>
                  <a:pt x="2421" y="937"/>
                </a:lnTo>
                <a:lnTo>
                  <a:pt x="2311" y="957"/>
                </a:lnTo>
                <a:lnTo>
                  <a:pt x="2196" y="972"/>
                </a:lnTo>
                <a:lnTo>
                  <a:pt x="2079" y="984"/>
                </a:lnTo>
                <a:lnTo>
                  <a:pt x="1958" y="993"/>
                </a:lnTo>
                <a:lnTo>
                  <a:pt x="1836" y="1002"/>
                </a:lnTo>
                <a:lnTo>
                  <a:pt x="1714" y="1005"/>
                </a:lnTo>
                <a:lnTo>
                  <a:pt x="1590" y="1007"/>
                </a:lnTo>
                <a:lnTo>
                  <a:pt x="1464" y="1005"/>
                </a:lnTo>
                <a:lnTo>
                  <a:pt x="1342" y="1002"/>
                </a:lnTo>
                <a:lnTo>
                  <a:pt x="1220" y="993"/>
                </a:lnTo>
                <a:lnTo>
                  <a:pt x="1100" y="984"/>
                </a:lnTo>
                <a:lnTo>
                  <a:pt x="981" y="970"/>
                </a:lnTo>
                <a:lnTo>
                  <a:pt x="867" y="957"/>
                </a:lnTo>
                <a:lnTo>
                  <a:pt x="756" y="937"/>
                </a:lnTo>
                <a:lnTo>
                  <a:pt x="651" y="916"/>
                </a:lnTo>
                <a:lnTo>
                  <a:pt x="552" y="892"/>
                </a:lnTo>
                <a:lnTo>
                  <a:pt x="457" y="866"/>
                </a:lnTo>
                <a:lnTo>
                  <a:pt x="370" y="838"/>
                </a:lnTo>
                <a:lnTo>
                  <a:pt x="290" y="805"/>
                </a:lnTo>
                <a:lnTo>
                  <a:pt x="218" y="770"/>
                </a:lnTo>
                <a:lnTo>
                  <a:pt x="155" y="733"/>
                </a:lnTo>
                <a:close/>
                <a:moveTo>
                  <a:pt x="1590" y="157"/>
                </a:moveTo>
                <a:lnTo>
                  <a:pt x="1438" y="159"/>
                </a:lnTo>
                <a:lnTo>
                  <a:pt x="1295" y="164"/>
                </a:lnTo>
                <a:lnTo>
                  <a:pt x="1157" y="175"/>
                </a:lnTo>
                <a:lnTo>
                  <a:pt x="1028" y="187"/>
                </a:lnTo>
                <a:lnTo>
                  <a:pt x="906" y="202"/>
                </a:lnTo>
                <a:lnTo>
                  <a:pt x="792" y="222"/>
                </a:lnTo>
                <a:lnTo>
                  <a:pt x="688" y="243"/>
                </a:lnTo>
                <a:lnTo>
                  <a:pt x="590" y="265"/>
                </a:lnTo>
                <a:lnTo>
                  <a:pt x="503" y="290"/>
                </a:lnTo>
                <a:lnTo>
                  <a:pt x="424" y="314"/>
                </a:lnTo>
                <a:lnTo>
                  <a:pt x="356" y="342"/>
                </a:lnTo>
                <a:lnTo>
                  <a:pt x="297" y="368"/>
                </a:lnTo>
                <a:lnTo>
                  <a:pt x="246" y="396"/>
                </a:lnTo>
                <a:lnTo>
                  <a:pt x="208" y="424"/>
                </a:lnTo>
                <a:lnTo>
                  <a:pt x="180" y="452"/>
                </a:lnTo>
                <a:lnTo>
                  <a:pt x="162" y="478"/>
                </a:lnTo>
                <a:lnTo>
                  <a:pt x="157" y="503"/>
                </a:lnTo>
                <a:lnTo>
                  <a:pt x="162" y="529"/>
                </a:lnTo>
                <a:lnTo>
                  <a:pt x="180" y="555"/>
                </a:lnTo>
                <a:lnTo>
                  <a:pt x="208" y="583"/>
                </a:lnTo>
                <a:lnTo>
                  <a:pt x="246" y="611"/>
                </a:lnTo>
                <a:lnTo>
                  <a:pt x="297" y="639"/>
                </a:lnTo>
                <a:lnTo>
                  <a:pt x="356" y="665"/>
                </a:lnTo>
                <a:lnTo>
                  <a:pt x="424" y="691"/>
                </a:lnTo>
                <a:lnTo>
                  <a:pt x="503" y="717"/>
                </a:lnTo>
                <a:lnTo>
                  <a:pt x="590" y="742"/>
                </a:lnTo>
                <a:lnTo>
                  <a:pt x="688" y="765"/>
                </a:lnTo>
                <a:lnTo>
                  <a:pt x="792" y="785"/>
                </a:lnTo>
                <a:lnTo>
                  <a:pt x="906" y="805"/>
                </a:lnTo>
                <a:lnTo>
                  <a:pt x="1028" y="820"/>
                </a:lnTo>
                <a:lnTo>
                  <a:pt x="1157" y="833"/>
                </a:lnTo>
                <a:lnTo>
                  <a:pt x="1295" y="843"/>
                </a:lnTo>
                <a:lnTo>
                  <a:pt x="1438" y="848"/>
                </a:lnTo>
                <a:lnTo>
                  <a:pt x="1590" y="850"/>
                </a:lnTo>
                <a:lnTo>
                  <a:pt x="1740" y="848"/>
                </a:lnTo>
                <a:lnTo>
                  <a:pt x="1885" y="843"/>
                </a:lnTo>
                <a:lnTo>
                  <a:pt x="2021" y="833"/>
                </a:lnTo>
                <a:lnTo>
                  <a:pt x="2150" y="820"/>
                </a:lnTo>
                <a:lnTo>
                  <a:pt x="2273" y="805"/>
                </a:lnTo>
                <a:lnTo>
                  <a:pt x="2386" y="785"/>
                </a:lnTo>
                <a:lnTo>
                  <a:pt x="2491" y="765"/>
                </a:lnTo>
                <a:lnTo>
                  <a:pt x="2589" y="742"/>
                </a:lnTo>
                <a:lnTo>
                  <a:pt x="2676" y="717"/>
                </a:lnTo>
                <a:lnTo>
                  <a:pt x="2754" y="691"/>
                </a:lnTo>
                <a:lnTo>
                  <a:pt x="2824" y="665"/>
                </a:lnTo>
                <a:lnTo>
                  <a:pt x="2883" y="639"/>
                </a:lnTo>
                <a:lnTo>
                  <a:pt x="2932" y="611"/>
                </a:lnTo>
                <a:lnTo>
                  <a:pt x="2971" y="583"/>
                </a:lnTo>
                <a:lnTo>
                  <a:pt x="2999" y="555"/>
                </a:lnTo>
                <a:lnTo>
                  <a:pt x="3016" y="529"/>
                </a:lnTo>
                <a:lnTo>
                  <a:pt x="3021" y="503"/>
                </a:lnTo>
                <a:lnTo>
                  <a:pt x="3016" y="478"/>
                </a:lnTo>
                <a:lnTo>
                  <a:pt x="2999" y="452"/>
                </a:lnTo>
                <a:lnTo>
                  <a:pt x="2971" y="424"/>
                </a:lnTo>
                <a:lnTo>
                  <a:pt x="2932" y="396"/>
                </a:lnTo>
                <a:lnTo>
                  <a:pt x="2883" y="368"/>
                </a:lnTo>
                <a:lnTo>
                  <a:pt x="2824" y="342"/>
                </a:lnTo>
                <a:lnTo>
                  <a:pt x="2754" y="314"/>
                </a:lnTo>
                <a:lnTo>
                  <a:pt x="2676" y="290"/>
                </a:lnTo>
                <a:lnTo>
                  <a:pt x="2589" y="265"/>
                </a:lnTo>
                <a:lnTo>
                  <a:pt x="2491" y="243"/>
                </a:lnTo>
                <a:lnTo>
                  <a:pt x="2386" y="222"/>
                </a:lnTo>
                <a:lnTo>
                  <a:pt x="2273" y="202"/>
                </a:lnTo>
                <a:lnTo>
                  <a:pt x="2150" y="187"/>
                </a:lnTo>
                <a:lnTo>
                  <a:pt x="2021" y="175"/>
                </a:lnTo>
                <a:lnTo>
                  <a:pt x="1885" y="164"/>
                </a:lnTo>
                <a:lnTo>
                  <a:pt x="1740" y="159"/>
                </a:lnTo>
                <a:lnTo>
                  <a:pt x="1590" y="157"/>
                </a:lnTo>
                <a:close/>
                <a:moveTo>
                  <a:pt x="1590" y="0"/>
                </a:moveTo>
                <a:lnTo>
                  <a:pt x="1702" y="2"/>
                </a:lnTo>
                <a:lnTo>
                  <a:pt x="1814" y="5"/>
                </a:lnTo>
                <a:lnTo>
                  <a:pt x="1925" y="10"/>
                </a:lnTo>
                <a:lnTo>
                  <a:pt x="2035" y="19"/>
                </a:lnTo>
                <a:lnTo>
                  <a:pt x="2143" y="30"/>
                </a:lnTo>
                <a:lnTo>
                  <a:pt x="2250" y="42"/>
                </a:lnTo>
                <a:lnTo>
                  <a:pt x="2351" y="58"/>
                </a:lnTo>
                <a:lnTo>
                  <a:pt x="2451" y="75"/>
                </a:lnTo>
                <a:lnTo>
                  <a:pt x="2545" y="94"/>
                </a:lnTo>
                <a:lnTo>
                  <a:pt x="2636" y="115"/>
                </a:lnTo>
                <a:lnTo>
                  <a:pt x="2721" y="140"/>
                </a:lnTo>
                <a:lnTo>
                  <a:pt x="2801" y="166"/>
                </a:lnTo>
                <a:lnTo>
                  <a:pt x="2875" y="195"/>
                </a:lnTo>
                <a:lnTo>
                  <a:pt x="2941" y="225"/>
                </a:lnTo>
                <a:lnTo>
                  <a:pt x="3000" y="258"/>
                </a:lnTo>
                <a:lnTo>
                  <a:pt x="3053" y="295"/>
                </a:lnTo>
                <a:lnTo>
                  <a:pt x="3096" y="332"/>
                </a:lnTo>
                <a:lnTo>
                  <a:pt x="3131" y="372"/>
                </a:lnTo>
                <a:lnTo>
                  <a:pt x="3156" y="414"/>
                </a:lnTo>
                <a:lnTo>
                  <a:pt x="3171" y="457"/>
                </a:lnTo>
                <a:lnTo>
                  <a:pt x="3177" y="503"/>
                </a:lnTo>
                <a:lnTo>
                  <a:pt x="3177" y="508"/>
                </a:lnTo>
                <a:lnTo>
                  <a:pt x="3177" y="511"/>
                </a:lnTo>
                <a:lnTo>
                  <a:pt x="3177" y="515"/>
                </a:lnTo>
                <a:lnTo>
                  <a:pt x="3178" y="517"/>
                </a:lnTo>
                <a:lnTo>
                  <a:pt x="3177" y="1150"/>
                </a:lnTo>
                <a:lnTo>
                  <a:pt x="3175" y="1180"/>
                </a:lnTo>
                <a:lnTo>
                  <a:pt x="3168" y="1211"/>
                </a:lnTo>
                <a:lnTo>
                  <a:pt x="3149" y="1255"/>
                </a:lnTo>
                <a:lnTo>
                  <a:pt x="3119" y="1297"/>
                </a:lnTo>
                <a:lnTo>
                  <a:pt x="3081" y="1337"/>
                </a:lnTo>
                <a:lnTo>
                  <a:pt x="3034" y="1374"/>
                </a:lnTo>
                <a:lnTo>
                  <a:pt x="2978" y="1409"/>
                </a:lnTo>
                <a:lnTo>
                  <a:pt x="2915" y="1440"/>
                </a:lnTo>
                <a:lnTo>
                  <a:pt x="2845" y="1471"/>
                </a:lnTo>
                <a:lnTo>
                  <a:pt x="2770" y="1498"/>
                </a:lnTo>
                <a:lnTo>
                  <a:pt x="2688" y="1524"/>
                </a:lnTo>
                <a:lnTo>
                  <a:pt x="2602" y="1546"/>
                </a:lnTo>
                <a:lnTo>
                  <a:pt x="2510" y="1567"/>
                </a:lnTo>
                <a:lnTo>
                  <a:pt x="2416" y="1585"/>
                </a:lnTo>
                <a:lnTo>
                  <a:pt x="2318" y="1602"/>
                </a:lnTo>
                <a:lnTo>
                  <a:pt x="2217" y="1615"/>
                </a:lnTo>
                <a:lnTo>
                  <a:pt x="2114" y="1627"/>
                </a:lnTo>
                <a:lnTo>
                  <a:pt x="2009" y="1637"/>
                </a:lnTo>
                <a:lnTo>
                  <a:pt x="1903" y="1644"/>
                </a:lnTo>
                <a:lnTo>
                  <a:pt x="1798" y="1649"/>
                </a:lnTo>
                <a:lnTo>
                  <a:pt x="1691" y="1653"/>
                </a:lnTo>
                <a:lnTo>
                  <a:pt x="1587" y="1653"/>
                </a:lnTo>
                <a:lnTo>
                  <a:pt x="1480" y="1653"/>
                </a:lnTo>
                <a:lnTo>
                  <a:pt x="1372" y="1649"/>
                </a:lnTo>
                <a:lnTo>
                  <a:pt x="1264" y="1644"/>
                </a:lnTo>
                <a:lnTo>
                  <a:pt x="1157" y="1635"/>
                </a:lnTo>
                <a:lnTo>
                  <a:pt x="1051" y="1627"/>
                </a:lnTo>
                <a:lnTo>
                  <a:pt x="946" y="1615"/>
                </a:lnTo>
                <a:lnTo>
                  <a:pt x="845" y="1601"/>
                </a:lnTo>
                <a:lnTo>
                  <a:pt x="745" y="1583"/>
                </a:lnTo>
                <a:lnTo>
                  <a:pt x="649" y="1564"/>
                </a:lnTo>
                <a:lnTo>
                  <a:pt x="557" y="1543"/>
                </a:lnTo>
                <a:lnTo>
                  <a:pt x="471" y="1520"/>
                </a:lnTo>
                <a:lnTo>
                  <a:pt x="389" y="1494"/>
                </a:lnTo>
                <a:lnTo>
                  <a:pt x="314" y="1464"/>
                </a:lnTo>
                <a:lnTo>
                  <a:pt x="244" y="1435"/>
                </a:lnTo>
                <a:lnTo>
                  <a:pt x="183" y="1402"/>
                </a:lnTo>
                <a:lnTo>
                  <a:pt x="129" y="1365"/>
                </a:lnTo>
                <a:lnTo>
                  <a:pt x="84" y="1327"/>
                </a:lnTo>
                <a:lnTo>
                  <a:pt x="47" y="1286"/>
                </a:lnTo>
                <a:lnTo>
                  <a:pt x="19" y="1243"/>
                </a:lnTo>
                <a:lnTo>
                  <a:pt x="2" y="1197"/>
                </a:lnTo>
                <a:lnTo>
                  <a:pt x="2" y="1196"/>
                </a:lnTo>
                <a:lnTo>
                  <a:pt x="2" y="1192"/>
                </a:lnTo>
                <a:lnTo>
                  <a:pt x="2" y="1189"/>
                </a:lnTo>
                <a:lnTo>
                  <a:pt x="0" y="1182"/>
                </a:lnTo>
                <a:lnTo>
                  <a:pt x="0" y="1171"/>
                </a:lnTo>
                <a:lnTo>
                  <a:pt x="0" y="1159"/>
                </a:lnTo>
                <a:lnTo>
                  <a:pt x="0" y="1140"/>
                </a:lnTo>
                <a:lnTo>
                  <a:pt x="0" y="1117"/>
                </a:lnTo>
                <a:lnTo>
                  <a:pt x="0" y="1087"/>
                </a:lnTo>
                <a:lnTo>
                  <a:pt x="0" y="1051"/>
                </a:lnTo>
                <a:lnTo>
                  <a:pt x="0" y="1005"/>
                </a:lnTo>
                <a:lnTo>
                  <a:pt x="0" y="951"/>
                </a:lnTo>
                <a:lnTo>
                  <a:pt x="0" y="890"/>
                </a:lnTo>
                <a:lnTo>
                  <a:pt x="0" y="817"/>
                </a:lnTo>
                <a:lnTo>
                  <a:pt x="0" y="733"/>
                </a:lnTo>
                <a:lnTo>
                  <a:pt x="0" y="637"/>
                </a:lnTo>
                <a:lnTo>
                  <a:pt x="0" y="529"/>
                </a:lnTo>
                <a:lnTo>
                  <a:pt x="2" y="525"/>
                </a:lnTo>
                <a:lnTo>
                  <a:pt x="2" y="520"/>
                </a:lnTo>
                <a:lnTo>
                  <a:pt x="2" y="511"/>
                </a:lnTo>
                <a:lnTo>
                  <a:pt x="2" y="503"/>
                </a:lnTo>
                <a:lnTo>
                  <a:pt x="7" y="457"/>
                </a:lnTo>
                <a:lnTo>
                  <a:pt x="23" y="414"/>
                </a:lnTo>
                <a:lnTo>
                  <a:pt x="47" y="372"/>
                </a:lnTo>
                <a:lnTo>
                  <a:pt x="82" y="332"/>
                </a:lnTo>
                <a:lnTo>
                  <a:pt x="126" y="295"/>
                </a:lnTo>
                <a:lnTo>
                  <a:pt x="178" y="258"/>
                </a:lnTo>
                <a:lnTo>
                  <a:pt x="237" y="225"/>
                </a:lnTo>
                <a:lnTo>
                  <a:pt x="304" y="195"/>
                </a:lnTo>
                <a:lnTo>
                  <a:pt x="377" y="166"/>
                </a:lnTo>
                <a:lnTo>
                  <a:pt x="457" y="140"/>
                </a:lnTo>
                <a:lnTo>
                  <a:pt x="543" y="115"/>
                </a:lnTo>
                <a:lnTo>
                  <a:pt x="634" y="94"/>
                </a:lnTo>
                <a:lnTo>
                  <a:pt x="728" y="75"/>
                </a:lnTo>
                <a:lnTo>
                  <a:pt x="827" y="58"/>
                </a:lnTo>
                <a:lnTo>
                  <a:pt x="929" y="42"/>
                </a:lnTo>
                <a:lnTo>
                  <a:pt x="1035" y="30"/>
                </a:lnTo>
                <a:lnTo>
                  <a:pt x="1143" y="19"/>
                </a:lnTo>
                <a:lnTo>
                  <a:pt x="1253" y="10"/>
                </a:lnTo>
                <a:lnTo>
                  <a:pt x="1365" y="5"/>
                </a:lnTo>
                <a:lnTo>
                  <a:pt x="1477" y="2"/>
                </a:lnTo>
                <a:lnTo>
                  <a:pt x="1590" y="0"/>
                </a:lnTo>
                <a:close/>
              </a:path>
            </a:pathLst>
          </a:cu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2CCFC00-A9C9-456D-AB4F-A5AE28A01C0F}"/>
              </a:ext>
            </a:extLst>
          </p:cNvPr>
          <p:cNvSpPr/>
          <p:nvPr/>
        </p:nvSpPr>
        <p:spPr>
          <a:xfrm>
            <a:off x="3300669" y="858982"/>
            <a:ext cx="2396837" cy="651163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1B4A3FD-B0C5-4EC5-B48E-797D8CA83EBF}"/>
              </a:ext>
            </a:extLst>
          </p:cNvPr>
          <p:cNvSpPr/>
          <p:nvPr/>
        </p:nvSpPr>
        <p:spPr>
          <a:xfrm>
            <a:off x="3358395" y="888720"/>
            <a:ext cx="19650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Projection of basic figures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Premium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Claims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Expenses..</a:t>
            </a:r>
          </a:p>
          <a:p>
            <a:pPr marL="171450" indent="-171450" defTabSz="914400">
              <a:buFontTx/>
              <a:buChar char="-"/>
            </a:pPr>
            <a:endParaRPr lang="en-US" sz="800" i="1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5AEBB7A-891F-4487-8FD9-08E918533065}"/>
              </a:ext>
            </a:extLst>
          </p:cNvPr>
          <p:cNvSpPr/>
          <p:nvPr/>
        </p:nvSpPr>
        <p:spPr>
          <a:xfrm>
            <a:off x="3307596" y="1898068"/>
            <a:ext cx="2396837" cy="561110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5EAE65A-4953-4CC6-B6D2-50061FDC947C}"/>
              </a:ext>
            </a:extLst>
          </p:cNvPr>
          <p:cNvSpPr/>
          <p:nvPr/>
        </p:nvSpPr>
        <p:spPr>
          <a:xfrm>
            <a:off x="3330685" y="1907023"/>
            <a:ext cx="2436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Projection of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Assets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Other  BS items not related to liabilities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9878D80-C596-437A-B9F7-4546E8088A57}"/>
              </a:ext>
            </a:extLst>
          </p:cNvPr>
          <p:cNvSpPr/>
          <p:nvPr/>
        </p:nvSpPr>
        <p:spPr>
          <a:xfrm>
            <a:off x="6106217" y="1904996"/>
            <a:ext cx="2396837" cy="595750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038CFBE-41D3-490B-83E5-592A91DB96D4}"/>
              </a:ext>
            </a:extLst>
          </p:cNvPr>
          <p:cNvSpPr/>
          <p:nvPr/>
        </p:nvSpPr>
        <p:spPr>
          <a:xfrm>
            <a:off x="6129306" y="1913951"/>
            <a:ext cx="2436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IFRS17</a:t>
            </a:r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’ related projections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Liability for remaining coverage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Liability for incurred claims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Statement of Comprehensive Income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B0FC1B2-EB8B-4DB9-BEF5-6ED3B8180802}"/>
              </a:ext>
            </a:extLst>
          </p:cNvPr>
          <p:cNvSpPr/>
          <p:nvPr/>
        </p:nvSpPr>
        <p:spPr>
          <a:xfrm>
            <a:off x="536692" y="1891142"/>
            <a:ext cx="2396837" cy="561110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388708A-55A5-433C-A976-70464D713FAD}"/>
              </a:ext>
            </a:extLst>
          </p:cNvPr>
          <p:cNvSpPr/>
          <p:nvPr/>
        </p:nvSpPr>
        <p:spPr>
          <a:xfrm>
            <a:off x="559781" y="1900097"/>
            <a:ext cx="2436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Projection of </a:t>
            </a:r>
            <a:r>
              <a:rPr lang="en-US" sz="800" b="1" dirty="0">
                <a:solidFill>
                  <a:srgbClr val="FFCC4C"/>
                </a:solidFill>
                <a:latin typeface="Trebuchet MS" panose="020B0603020202020204" pitchFamily="34" charset="0"/>
              </a:rPr>
              <a:t>Solvency II</a:t>
            </a:r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 provisions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Premium provisions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Claims provisions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B9B8E9D-C714-4051-8560-9B6D92366D5E}"/>
              </a:ext>
            </a:extLst>
          </p:cNvPr>
          <p:cNvSpPr/>
          <p:nvPr/>
        </p:nvSpPr>
        <p:spPr>
          <a:xfrm>
            <a:off x="543619" y="2847106"/>
            <a:ext cx="2396837" cy="561110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9378524-FAB2-43E8-8D8F-2716B1BEA3B4}"/>
              </a:ext>
            </a:extLst>
          </p:cNvPr>
          <p:cNvSpPr/>
          <p:nvPr/>
        </p:nvSpPr>
        <p:spPr>
          <a:xfrm>
            <a:off x="566708" y="2856061"/>
            <a:ext cx="243609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Projection of </a:t>
            </a:r>
            <a:r>
              <a:rPr lang="en-US" sz="800" b="1" dirty="0">
                <a:solidFill>
                  <a:srgbClr val="FFCC4C"/>
                </a:solidFill>
                <a:latin typeface="Trebuchet MS" panose="020B0603020202020204" pitchFamily="34" charset="0"/>
              </a:rPr>
              <a:t>Solvency II</a:t>
            </a:r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 Balance Sheet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A3BF9319-83D3-4766-900F-CD00A881A139}"/>
              </a:ext>
            </a:extLst>
          </p:cNvPr>
          <p:cNvSpPr/>
          <p:nvPr/>
        </p:nvSpPr>
        <p:spPr>
          <a:xfrm>
            <a:off x="550546" y="3803070"/>
            <a:ext cx="2396837" cy="561110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E996463-AD21-41BB-89F0-8DFF235D2354}"/>
              </a:ext>
            </a:extLst>
          </p:cNvPr>
          <p:cNvSpPr/>
          <p:nvPr/>
        </p:nvSpPr>
        <p:spPr>
          <a:xfrm>
            <a:off x="573635" y="3812025"/>
            <a:ext cx="2436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Projection of </a:t>
            </a:r>
            <a:r>
              <a:rPr lang="en-US" sz="800" b="1" dirty="0">
                <a:solidFill>
                  <a:srgbClr val="FFCC4C"/>
                </a:solidFill>
                <a:latin typeface="Trebuchet MS" panose="020B0603020202020204" pitchFamily="34" charset="0"/>
              </a:rPr>
              <a:t>Solvency II Capital Requirements</a:t>
            </a:r>
            <a:endParaRPr lang="en-US" sz="800" b="1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Premium provisions</a:t>
            </a:r>
          </a:p>
          <a:p>
            <a:pPr marL="171450" indent="-171450" defTabSz="914400">
              <a:buFontTx/>
              <a:buChar char="-"/>
            </a:pPr>
            <a:r>
              <a:rPr lang="en-US" sz="800" i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Claims provisions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1AE95F6-EFDE-4549-BABF-5D4354692775}"/>
              </a:ext>
            </a:extLst>
          </p:cNvPr>
          <p:cNvSpPr/>
          <p:nvPr/>
        </p:nvSpPr>
        <p:spPr>
          <a:xfrm>
            <a:off x="6099290" y="2840177"/>
            <a:ext cx="2396837" cy="561110"/>
          </a:xfrm>
          <a:prstGeom prst="roundRect">
            <a:avLst>
              <a:gd name="adj" fmla="val 3254"/>
            </a:avLst>
          </a:prstGeom>
          <a:solidFill>
            <a:schemeClr val="tx1">
              <a:lumMod val="90000"/>
              <a:lumOff val="10000"/>
            </a:schemeClr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kern="0" dirty="0">
              <a:solidFill>
                <a:srgbClr val="FFFFFF"/>
              </a:solidFill>
              <a:latin typeface="Calibri Light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F317320-8D8F-4C2C-AF19-621FDA051780}"/>
              </a:ext>
            </a:extLst>
          </p:cNvPr>
          <p:cNvSpPr/>
          <p:nvPr/>
        </p:nvSpPr>
        <p:spPr>
          <a:xfrm>
            <a:off x="6122379" y="2849132"/>
            <a:ext cx="2436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800" b="1" dirty="0">
                <a:solidFill>
                  <a:schemeClr val="bg1"/>
                </a:solidFill>
                <a:latin typeface="Trebuchet MS" panose="020B0603020202020204" pitchFamily="34" charset="0"/>
              </a:rPr>
              <a:t>Integrated </a:t>
            </a:r>
            <a:r>
              <a:rPr lang="en-US" sz="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IFRS</a:t>
            </a:r>
            <a:r>
              <a:rPr lang="en-US" sz="800" b="1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 Balance Sheet</a:t>
            </a:r>
          </a:p>
          <a:p>
            <a:pPr defTabSz="914400"/>
            <a:endParaRPr lang="en-US" sz="800" i="1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F76AABF-33DC-4E0E-B2DD-18A131E52A56}"/>
              </a:ext>
            </a:extLst>
          </p:cNvPr>
          <p:cNvSpPr/>
          <p:nvPr/>
        </p:nvSpPr>
        <p:spPr>
          <a:xfrm rot="5400000">
            <a:off x="1603492" y="1766454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A748128C-34EE-4794-BE88-EBF685975C40}"/>
              </a:ext>
            </a:extLst>
          </p:cNvPr>
          <p:cNvSpPr/>
          <p:nvPr/>
        </p:nvSpPr>
        <p:spPr>
          <a:xfrm rot="5400000">
            <a:off x="1596565" y="2722418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773022D7-BEE6-4DCA-82BE-40732CEFC3A3}"/>
              </a:ext>
            </a:extLst>
          </p:cNvPr>
          <p:cNvSpPr/>
          <p:nvPr/>
        </p:nvSpPr>
        <p:spPr>
          <a:xfrm rot="5400000">
            <a:off x="1589638" y="3678382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64B017EC-EFF0-4509-94BE-6A92A7245639}"/>
              </a:ext>
            </a:extLst>
          </p:cNvPr>
          <p:cNvSpPr/>
          <p:nvPr/>
        </p:nvSpPr>
        <p:spPr>
          <a:xfrm rot="5400000">
            <a:off x="7214584" y="1766454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Arrow: Right 62">
            <a:extLst>
              <a:ext uri="{FF2B5EF4-FFF2-40B4-BE49-F238E27FC236}">
                <a16:creationId xmlns:a16="http://schemas.microsoft.com/office/drawing/2014/main" id="{7959FC06-8D6A-4219-A11A-3E3B4D26E577}"/>
              </a:ext>
            </a:extLst>
          </p:cNvPr>
          <p:cNvSpPr/>
          <p:nvPr/>
        </p:nvSpPr>
        <p:spPr>
          <a:xfrm rot="5400000">
            <a:off x="7207657" y="2715492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D942B43B-6B9C-43FF-9AAF-0A2F5554698D}"/>
              </a:ext>
            </a:extLst>
          </p:cNvPr>
          <p:cNvSpPr/>
          <p:nvPr/>
        </p:nvSpPr>
        <p:spPr>
          <a:xfrm rot="5400000">
            <a:off x="3937984" y="1766454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Arrow: Right 65">
            <a:extLst>
              <a:ext uri="{FF2B5EF4-FFF2-40B4-BE49-F238E27FC236}">
                <a16:creationId xmlns:a16="http://schemas.microsoft.com/office/drawing/2014/main" id="{8A501962-081B-4F64-A572-7C8DE5BD90AE}"/>
              </a:ext>
            </a:extLst>
          </p:cNvPr>
          <p:cNvSpPr/>
          <p:nvPr/>
        </p:nvSpPr>
        <p:spPr>
          <a:xfrm rot="5400000">
            <a:off x="4866240" y="1766454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AE76B8CA-1CDF-4CD8-A506-6549B968EFDE}"/>
              </a:ext>
            </a:extLst>
          </p:cNvPr>
          <p:cNvSpPr/>
          <p:nvPr/>
        </p:nvSpPr>
        <p:spPr>
          <a:xfrm>
            <a:off x="5960748" y="3027217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D4C3AC5B-8E5D-49C3-AFE1-99C0DDC80A39}"/>
              </a:ext>
            </a:extLst>
          </p:cNvPr>
          <p:cNvSpPr/>
          <p:nvPr/>
        </p:nvSpPr>
        <p:spPr>
          <a:xfrm rot="10800000">
            <a:off x="2933530" y="3020290"/>
            <a:ext cx="138545" cy="12469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Arrow: Right 70">
            <a:extLst>
              <a:ext uri="{FF2B5EF4-FFF2-40B4-BE49-F238E27FC236}">
                <a16:creationId xmlns:a16="http://schemas.microsoft.com/office/drawing/2014/main" id="{2861C382-E4CC-40B1-954D-AE41BFB39968}"/>
              </a:ext>
            </a:extLst>
          </p:cNvPr>
          <p:cNvSpPr/>
          <p:nvPr/>
        </p:nvSpPr>
        <p:spPr>
          <a:xfrm rot="10800000">
            <a:off x="2954312" y="4073236"/>
            <a:ext cx="138545" cy="12469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8B4A29A-EECD-459E-AE30-D317D47B885A}"/>
              </a:ext>
            </a:extLst>
          </p:cNvPr>
          <p:cNvSpPr txBox="1"/>
          <p:nvPr/>
        </p:nvSpPr>
        <p:spPr>
          <a:xfrm>
            <a:off x="419121" y="965582"/>
            <a:ext cx="1094884" cy="518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685800"/>
            <a:r>
              <a:rPr lang="pl-PL" sz="900" b="1" dirty="0">
                <a:solidFill>
                  <a:srgbClr val="FFCC4C"/>
                </a:solidFill>
              </a:rPr>
              <a:t>RISK MANAGEMENT</a:t>
            </a:r>
            <a:endParaRPr lang="en-US" sz="900" b="1" dirty="0">
              <a:solidFill>
                <a:srgbClr val="FFCC4C"/>
              </a:solidFill>
            </a:endParaRPr>
          </a:p>
          <a:p>
            <a:pPr lvl="0">
              <a:spcBef>
                <a:spcPts val="200"/>
              </a:spcBef>
              <a:defRPr/>
            </a:pPr>
            <a:endParaRPr lang="en-US" sz="800" dirty="0">
              <a:solidFill>
                <a:srgbClr val="FFCC4C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437AE03A-0CED-454B-AE42-E26D388ED0A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006714" y="1480287"/>
            <a:ext cx="207755" cy="244818"/>
          </a:xfrm>
          <a:custGeom>
            <a:avLst/>
            <a:gdLst>
              <a:gd name="T0" fmla="*/ 2472 w 4887"/>
              <a:gd name="T1" fmla="*/ 4734 h 5760"/>
              <a:gd name="T2" fmla="*/ 2472 w 4887"/>
              <a:gd name="T3" fmla="*/ 4577 h 5760"/>
              <a:gd name="T4" fmla="*/ 4351 w 4887"/>
              <a:gd name="T5" fmla="*/ 3967 h 5760"/>
              <a:gd name="T6" fmla="*/ 3435 w 4887"/>
              <a:gd name="T7" fmla="*/ 3967 h 5760"/>
              <a:gd name="T8" fmla="*/ 234 w 4887"/>
              <a:gd name="T9" fmla="*/ 3503 h 5760"/>
              <a:gd name="T10" fmla="*/ 759 w 4887"/>
              <a:gd name="T11" fmla="*/ 3224 h 5760"/>
              <a:gd name="T12" fmla="*/ 4449 w 4887"/>
              <a:gd name="T13" fmla="*/ 5357 h 5760"/>
              <a:gd name="T14" fmla="*/ 1346 w 4887"/>
              <a:gd name="T15" fmla="*/ 5353 h 5760"/>
              <a:gd name="T16" fmla="*/ 4625 w 4887"/>
              <a:gd name="T17" fmla="*/ 5498 h 5760"/>
              <a:gd name="T18" fmla="*/ 3177 w 4887"/>
              <a:gd name="T19" fmla="*/ 3329 h 5760"/>
              <a:gd name="T20" fmla="*/ 1932 w 4887"/>
              <a:gd name="T21" fmla="*/ 2824 h 5760"/>
              <a:gd name="T22" fmla="*/ 1995 w 4887"/>
              <a:gd name="T23" fmla="*/ 3130 h 5760"/>
              <a:gd name="T24" fmla="*/ 2287 w 4887"/>
              <a:gd name="T25" fmla="*/ 3151 h 5760"/>
              <a:gd name="T26" fmla="*/ 2520 w 4887"/>
              <a:gd name="T27" fmla="*/ 2824 h 5760"/>
              <a:gd name="T28" fmla="*/ 2229 w 4887"/>
              <a:gd name="T29" fmla="*/ 2377 h 5760"/>
              <a:gd name="T30" fmla="*/ 2667 w 4887"/>
              <a:gd name="T31" fmla="*/ 2732 h 5760"/>
              <a:gd name="T32" fmla="*/ 2437 w 4887"/>
              <a:gd name="T33" fmla="*/ 3252 h 5760"/>
              <a:gd name="T34" fmla="*/ 1917 w 4887"/>
              <a:gd name="T35" fmla="*/ 3482 h 5760"/>
              <a:gd name="T36" fmla="*/ 1564 w 4887"/>
              <a:gd name="T37" fmla="*/ 3042 h 5760"/>
              <a:gd name="T38" fmla="*/ 1890 w 4887"/>
              <a:gd name="T39" fmla="*/ 2470 h 5760"/>
              <a:gd name="T40" fmla="*/ 4732 w 4887"/>
              <a:gd name="T41" fmla="*/ 2561 h 5760"/>
              <a:gd name="T42" fmla="*/ 1684 w 4887"/>
              <a:gd name="T43" fmla="*/ 2201 h 5760"/>
              <a:gd name="T44" fmla="*/ 1745 w 4887"/>
              <a:gd name="T45" fmla="*/ 3749 h 5760"/>
              <a:gd name="T46" fmla="*/ 3006 w 4887"/>
              <a:gd name="T47" fmla="*/ 3446 h 5760"/>
              <a:gd name="T48" fmla="*/ 3018 w 4887"/>
              <a:gd name="T49" fmla="*/ 2283 h 5760"/>
              <a:gd name="T50" fmla="*/ 155 w 4887"/>
              <a:gd name="T51" fmla="*/ 1930 h 5760"/>
              <a:gd name="T52" fmla="*/ 367 w 4887"/>
              <a:gd name="T53" fmla="*/ 2479 h 5760"/>
              <a:gd name="T54" fmla="*/ 1281 w 4887"/>
              <a:gd name="T55" fmla="*/ 2243 h 5760"/>
              <a:gd name="T56" fmla="*/ 93 w 4887"/>
              <a:gd name="T57" fmla="*/ 1648 h 5760"/>
              <a:gd name="T58" fmla="*/ 669 w 4887"/>
              <a:gd name="T59" fmla="*/ 1955 h 5760"/>
              <a:gd name="T60" fmla="*/ 2077 w 4887"/>
              <a:gd name="T61" fmla="*/ 2023 h 5760"/>
              <a:gd name="T62" fmla="*/ 2889 w 4887"/>
              <a:gd name="T63" fmla="*/ 1826 h 5760"/>
              <a:gd name="T64" fmla="*/ 3171 w 4887"/>
              <a:gd name="T65" fmla="*/ 1733 h 5760"/>
              <a:gd name="T66" fmla="*/ 4687 w 4887"/>
              <a:gd name="T67" fmla="*/ 2152 h 5760"/>
              <a:gd name="T68" fmla="*/ 4781 w 4887"/>
              <a:gd name="T69" fmla="*/ 5559 h 5760"/>
              <a:gd name="T70" fmla="*/ 1321 w 4887"/>
              <a:gd name="T71" fmla="*/ 5603 h 5760"/>
              <a:gd name="T72" fmla="*/ 477 w 4887"/>
              <a:gd name="T73" fmla="*/ 3775 h 5760"/>
              <a:gd name="T74" fmla="*/ 0 w 4887"/>
              <a:gd name="T75" fmla="*/ 3426 h 5760"/>
              <a:gd name="T76" fmla="*/ 14 w 4887"/>
              <a:gd name="T77" fmla="*/ 2775 h 5760"/>
              <a:gd name="T78" fmla="*/ 335 w 4887"/>
              <a:gd name="T79" fmla="*/ 2943 h 5760"/>
              <a:gd name="T80" fmla="*/ 703 w 4887"/>
              <a:gd name="T81" fmla="*/ 2735 h 5760"/>
              <a:gd name="T82" fmla="*/ 2 w 4887"/>
              <a:gd name="T83" fmla="*/ 2353 h 5760"/>
              <a:gd name="T84" fmla="*/ 0 w 4887"/>
              <a:gd name="T85" fmla="*/ 1827 h 5760"/>
              <a:gd name="T86" fmla="*/ 155 w 4887"/>
              <a:gd name="T87" fmla="*/ 1117 h 5760"/>
              <a:gd name="T88" fmla="*/ 1009 w 4887"/>
              <a:gd name="T89" fmla="*/ 1464 h 5760"/>
              <a:gd name="T90" fmla="*/ 2775 w 4887"/>
              <a:gd name="T91" fmla="*/ 1332 h 5760"/>
              <a:gd name="T92" fmla="*/ 2627 w 4887"/>
              <a:gd name="T93" fmla="*/ 894 h 5760"/>
              <a:gd name="T94" fmla="*/ 981 w 4887"/>
              <a:gd name="T95" fmla="*/ 970 h 5760"/>
              <a:gd name="T96" fmla="*/ 1028 w 4887"/>
              <a:gd name="T97" fmla="*/ 187 h 5760"/>
              <a:gd name="T98" fmla="*/ 162 w 4887"/>
              <a:gd name="T99" fmla="*/ 529 h 5760"/>
              <a:gd name="T100" fmla="*/ 1295 w 4887"/>
              <a:gd name="T101" fmla="*/ 843 h 5760"/>
              <a:gd name="T102" fmla="*/ 2883 w 4887"/>
              <a:gd name="T103" fmla="*/ 639 h 5760"/>
              <a:gd name="T104" fmla="*/ 2589 w 4887"/>
              <a:gd name="T105" fmla="*/ 265 h 5760"/>
              <a:gd name="T106" fmla="*/ 2143 w 4887"/>
              <a:gd name="T107" fmla="*/ 30 h 5760"/>
              <a:gd name="T108" fmla="*/ 3156 w 4887"/>
              <a:gd name="T109" fmla="*/ 414 h 5760"/>
              <a:gd name="T110" fmla="*/ 2978 w 4887"/>
              <a:gd name="T111" fmla="*/ 1409 h 5760"/>
              <a:gd name="T112" fmla="*/ 1691 w 4887"/>
              <a:gd name="T113" fmla="*/ 1653 h 5760"/>
              <a:gd name="T114" fmla="*/ 314 w 4887"/>
              <a:gd name="T115" fmla="*/ 1464 h 5760"/>
              <a:gd name="T116" fmla="*/ 0 w 4887"/>
              <a:gd name="T117" fmla="*/ 1140 h 5760"/>
              <a:gd name="T118" fmla="*/ 2 w 4887"/>
              <a:gd name="T119" fmla="*/ 503 h 5760"/>
              <a:gd name="T120" fmla="*/ 827 w 4887"/>
              <a:gd name="T121" fmla="*/ 58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887" h="5760">
                <a:moveTo>
                  <a:pt x="3592" y="4734"/>
                </a:moveTo>
                <a:lnTo>
                  <a:pt x="3592" y="5203"/>
                </a:lnTo>
                <a:lnTo>
                  <a:pt x="4351" y="5203"/>
                </a:lnTo>
                <a:lnTo>
                  <a:pt x="4351" y="4734"/>
                </a:lnTo>
                <a:lnTo>
                  <a:pt x="3592" y="4734"/>
                </a:lnTo>
                <a:close/>
                <a:moveTo>
                  <a:pt x="2627" y="4734"/>
                </a:moveTo>
                <a:lnTo>
                  <a:pt x="2627" y="5201"/>
                </a:lnTo>
                <a:lnTo>
                  <a:pt x="3435" y="5203"/>
                </a:lnTo>
                <a:lnTo>
                  <a:pt x="3435" y="4734"/>
                </a:lnTo>
                <a:lnTo>
                  <a:pt x="2627" y="4734"/>
                </a:lnTo>
                <a:close/>
                <a:moveTo>
                  <a:pt x="1688" y="4734"/>
                </a:moveTo>
                <a:lnTo>
                  <a:pt x="1688" y="5201"/>
                </a:lnTo>
                <a:lnTo>
                  <a:pt x="2472" y="5201"/>
                </a:lnTo>
                <a:lnTo>
                  <a:pt x="2472" y="4734"/>
                </a:lnTo>
                <a:lnTo>
                  <a:pt x="1688" y="4734"/>
                </a:lnTo>
                <a:close/>
                <a:moveTo>
                  <a:pt x="3592" y="4125"/>
                </a:moveTo>
                <a:lnTo>
                  <a:pt x="3592" y="4577"/>
                </a:lnTo>
                <a:lnTo>
                  <a:pt x="4351" y="4577"/>
                </a:lnTo>
                <a:lnTo>
                  <a:pt x="4351" y="4125"/>
                </a:lnTo>
                <a:lnTo>
                  <a:pt x="3592" y="4125"/>
                </a:lnTo>
                <a:close/>
                <a:moveTo>
                  <a:pt x="2627" y="4125"/>
                </a:moveTo>
                <a:lnTo>
                  <a:pt x="2627" y="4577"/>
                </a:lnTo>
                <a:lnTo>
                  <a:pt x="3435" y="4577"/>
                </a:lnTo>
                <a:lnTo>
                  <a:pt x="3435" y="4125"/>
                </a:lnTo>
                <a:lnTo>
                  <a:pt x="2627" y="4125"/>
                </a:lnTo>
                <a:close/>
                <a:moveTo>
                  <a:pt x="1688" y="4125"/>
                </a:moveTo>
                <a:lnTo>
                  <a:pt x="1688" y="4577"/>
                </a:lnTo>
                <a:lnTo>
                  <a:pt x="2472" y="4577"/>
                </a:lnTo>
                <a:lnTo>
                  <a:pt x="2472" y="4125"/>
                </a:lnTo>
                <a:lnTo>
                  <a:pt x="1688" y="4125"/>
                </a:lnTo>
                <a:close/>
                <a:moveTo>
                  <a:pt x="2472" y="3830"/>
                </a:moveTo>
                <a:lnTo>
                  <a:pt x="2323" y="3854"/>
                </a:lnTo>
                <a:lnTo>
                  <a:pt x="2168" y="3875"/>
                </a:lnTo>
                <a:lnTo>
                  <a:pt x="2009" y="3891"/>
                </a:lnTo>
                <a:lnTo>
                  <a:pt x="1848" y="3901"/>
                </a:lnTo>
                <a:lnTo>
                  <a:pt x="1688" y="3906"/>
                </a:lnTo>
                <a:lnTo>
                  <a:pt x="1688" y="3967"/>
                </a:lnTo>
                <a:lnTo>
                  <a:pt x="2472" y="3967"/>
                </a:lnTo>
                <a:lnTo>
                  <a:pt x="2472" y="3830"/>
                </a:lnTo>
                <a:close/>
                <a:moveTo>
                  <a:pt x="3592" y="3484"/>
                </a:moveTo>
                <a:lnTo>
                  <a:pt x="3592" y="3967"/>
                </a:lnTo>
                <a:lnTo>
                  <a:pt x="4351" y="3967"/>
                </a:lnTo>
                <a:lnTo>
                  <a:pt x="4351" y="3484"/>
                </a:lnTo>
                <a:lnTo>
                  <a:pt x="3592" y="3484"/>
                </a:lnTo>
                <a:close/>
                <a:moveTo>
                  <a:pt x="3159" y="3484"/>
                </a:moveTo>
                <a:lnTo>
                  <a:pt x="3135" y="3529"/>
                </a:lnTo>
                <a:lnTo>
                  <a:pt x="3100" y="3571"/>
                </a:lnTo>
                <a:lnTo>
                  <a:pt x="3055" y="3610"/>
                </a:lnTo>
                <a:lnTo>
                  <a:pt x="3002" y="3648"/>
                </a:lnTo>
                <a:lnTo>
                  <a:pt x="2941" y="3681"/>
                </a:lnTo>
                <a:lnTo>
                  <a:pt x="2873" y="3713"/>
                </a:lnTo>
                <a:lnTo>
                  <a:pt x="2796" y="3742"/>
                </a:lnTo>
                <a:lnTo>
                  <a:pt x="2714" y="3768"/>
                </a:lnTo>
                <a:lnTo>
                  <a:pt x="2627" y="3793"/>
                </a:lnTo>
                <a:lnTo>
                  <a:pt x="2627" y="3967"/>
                </a:lnTo>
                <a:lnTo>
                  <a:pt x="3435" y="3967"/>
                </a:lnTo>
                <a:lnTo>
                  <a:pt x="3435" y="3484"/>
                </a:lnTo>
                <a:lnTo>
                  <a:pt x="3159" y="3484"/>
                </a:lnTo>
                <a:close/>
                <a:moveTo>
                  <a:pt x="155" y="3023"/>
                </a:moveTo>
                <a:lnTo>
                  <a:pt x="155" y="3089"/>
                </a:lnTo>
                <a:lnTo>
                  <a:pt x="155" y="3154"/>
                </a:lnTo>
                <a:lnTo>
                  <a:pt x="155" y="3217"/>
                </a:lnTo>
                <a:lnTo>
                  <a:pt x="155" y="3273"/>
                </a:lnTo>
                <a:lnTo>
                  <a:pt x="155" y="3323"/>
                </a:lnTo>
                <a:lnTo>
                  <a:pt x="155" y="3367"/>
                </a:lnTo>
                <a:lnTo>
                  <a:pt x="155" y="3400"/>
                </a:lnTo>
                <a:lnTo>
                  <a:pt x="155" y="3421"/>
                </a:lnTo>
                <a:lnTo>
                  <a:pt x="171" y="3447"/>
                </a:lnTo>
                <a:lnTo>
                  <a:pt x="197" y="3475"/>
                </a:lnTo>
                <a:lnTo>
                  <a:pt x="234" y="3503"/>
                </a:lnTo>
                <a:lnTo>
                  <a:pt x="283" y="3533"/>
                </a:lnTo>
                <a:lnTo>
                  <a:pt x="342" y="3561"/>
                </a:lnTo>
                <a:lnTo>
                  <a:pt x="410" y="3589"/>
                </a:lnTo>
                <a:lnTo>
                  <a:pt x="490" y="3615"/>
                </a:lnTo>
                <a:lnTo>
                  <a:pt x="579" y="3641"/>
                </a:lnTo>
                <a:lnTo>
                  <a:pt x="679" y="3664"/>
                </a:lnTo>
                <a:lnTo>
                  <a:pt x="789" y="3686"/>
                </a:lnTo>
                <a:lnTo>
                  <a:pt x="908" y="3706"/>
                </a:lnTo>
                <a:lnTo>
                  <a:pt x="1035" y="3721"/>
                </a:lnTo>
                <a:lnTo>
                  <a:pt x="1171" y="3735"/>
                </a:lnTo>
                <a:lnTo>
                  <a:pt x="1171" y="3276"/>
                </a:lnTo>
                <a:lnTo>
                  <a:pt x="1028" y="3262"/>
                </a:lnTo>
                <a:lnTo>
                  <a:pt x="890" y="3245"/>
                </a:lnTo>
                <a:lnTo>
                  <a:pt x="759" y="3224"/>
                </a:lnTo>
                <a:lnTo>
                  <a:pt x="635" y="3199"/>
                </a:lnTo>
                <a:lnTo>
                  <a:pt x="520" y="3171"/>
                </a:lnTo>
                <a:lnTo>
                  <a:pt x="431" y="3145"/>
                </a:lnTo>
                <a:lnTo>
                  <a:pt x="349" y="3117"/>
                </a:lnTo>
                <a:lnTo>
                  <a:pt x="276" y="3088"/>
                </a:lnTo>
                <a:lnTo>
                  <a:pt x="211" y="3056"/>
                </a:lnTo>
                <a:lnTo>
                  <a:pt x="155" y="3023"/>
                </a:lnTo>
                <a:close/>
                <a:moveTo>
                  <a:pt x="4507" y="2861"/>
                </a:moveTo>
                <a:lnTo>
                  <a:pt x="4507" y="5282"/>
                </a:lnTo>
                <a:lnTo>
                  <a:pt x="4505" y="5301"/>
                </a:lnTo>
                <a:lnTo>
                  <a:pt x="4496" y="5320"/>
                </a:lnTo>
                <a:lnTo>
                  <a:pt x="4484" y="5336"/>
                </a:lnTo>
                <a:lnTo>
                  <a:pt x="4468" y="5348"/>
                </a:lnTo>
                <a:lnTo>
                  <a:pt x="4449" y="5357"/>
                </a:lnTo>
                <a:lnTo>
                  <a:pt x="4428" y="5359"/>
                </a:lnTo>
                <a:lnTo>
                  <a:pt x="4428" y="5359"/>
                </a:lnTo>
                <a:lnTo>
                  <a:pt x="1620" y="5359"/>
                </a:lnTo>
                <a:lnTo>
                  <a:pt x="1601" y="5355"/>
                </a:lnTo>
                <a:lnTo>
                  <a:pt x="1581" y="5346"/>
                </a:lnTo>
                <a:lnTo>
                  <a:pt x="1562" y="5336"/>
                </a:lnTo>
                <a:lnTo>
                  <a:pt x="1546" y="5318"/>
                </a:lnTo>
                <a:lnTo>
                  <a:pt x="1534" y="5297"/>
                </a:lnTo>
                <a:lnTo>
                  <a:pt x="1531" y="5273"/>
                </a:lnTo>
                <a:lnTo>
                  <a:pt x="1531" y="3906"/>
                </a:lnTo>
                <a:lnTo>
                  <a:pt x="1327" y="3901"/>
                </a:lnTo>
                <a:lnTo>
                  <a:pt x="1327" y="5240"/>
                </a:lnTo>
                <a:lnTo>
                  <a:pt x="1332" y="5297"/>
                </a:lnTo>
                <a:lnTo>
                  <a:pt x="1346" y="5353"/>
                </a:lnTo>
                <a:lnTo>
                  <a:pt x="1367" y="5404"/>
                </a:lnTo>
                <a:lnTo>
                  <a:pt x="1396" y="5451"/>
                </a:lnTo>
                <a:lnTo>
                  <a:pt x="1431" y="5493"/>
                </a:lnTo>
                <a:lnTo>
                  <a:pt x="1473" y="5530"/>
                </a:lnTo>
                <a:lnTo>
                  <a:pt x="1520" y="5559"/>
                </a:lnTo>
                <a:lnTo>
                  <a:pt x="1573" y="5580"/>
                </a:lnTo>
                <a:lnTo>
                  <a:pt x="1629" y="5594"/>
                </a:lnTo>
                <a:lnTo>
                  <a:pt x="1686" y="5599"/>
                </a:lnTo>
                <a:lnTo>
                  <a:pt x="4371" y="5603"/>
                </a:lnTo>
                <a:lnTo>
                  <a:pt x="4430" y="5599"/>
                </a:lnTo>
                <a:lnTo>
                  <a:pt x="4484" y="5585"/>
                </a:lnTo>
                <a:lnTo>
                  <a:pt x="4536" y="5563"/>
                </a:lnTo>
                <a:lnTo>
                  <a:pt x="4584" y="5535"/>
                </a:lnTo>
                <a:lnTo>
                  <a:pt x="4625" y="5498"/>
                </a:lnTo>
                <a:lnTo>
                  <a:pt x="4662" y="5456"/>
                </a:lnTo>
                <a:lnTo>
                  <a:pt x="4692" y="5409"/>
                </a:lnTo>
                <a:lnTo>
                  <a:pt x="4713" y="5359"/>
                </a:lnTo>
                <a:lnTo>
                  <a:pt x="4727" y="5303"/>
                </a:lnTo>
                <a:lnTo>
                  <a:pt x="4732" y="5245"/>
                </a:lnTo>
                <a:lnTo>
                  <a:pt x="4732" y="2861"/>
                </a:lnTo>
                <a:lnTo>
                  <a:pt x="4507" y="2861"/>
                </a:lnTo>
                <a:close/>
                <a:moveTo>
                  <a:pt x="3592" y="2861"/>
                </a:moveTo>
                <a:lnTo>
                  <a:pt x="3592" y="3329"/>
                </a:lnTo>
                <a:lnTo>
                  <a:pt x="4351" y="3329"/>
                </a:lnTo>
                <a:lnTo>
                  <a:pt x="4351" y="2861"/>
                </a:lnTo>
                <a:lnTo>
                  <a:pt x="3592" y="2861"/>
                </a:lnTo>
                <a:close/>
                <a:moveTo>
                  <a:pt x="3177" y="2861"/>
                </a:moveTo>
                <a:lnTo>
                  <a:pt x="3177" y="3329"/>
                </a:lnTo>
                <a:lnTo>
                  <a:pt x="3435" y="3329"/>
                </a:lnTo>
                <a:lnTo>
                  <a:pt x="3435" y="2861"/>
                </a:lnTo>
                <a:lnTo>
                  <a:pt x="3177" y="2861"/>
                </a:lnTo>
                <a:close/>
                <a:moveTo>
                  <a:pt x="2063" y="2533"/>
                </a:moveTo>
                <a:lnTo>
                  <a:pt x="2042" y="2536"/>
                </a:lnTo>
                <a:lnTo>
                  <a:pt x="2026" y="2548"/>
                </a:lnTo>
                <a:lnTo>
                  <a:pt x="2014" y="2566"/>
                </a:lnTo>
                <a:lnTo>
                  <a:pt x="2009" y="2587"/>
                </a:lnTo>
                <a:lnTo>
                  <a:pt x="2009" y="2747"/>
                </a:lnTo>
                <a:lnTo>
                  <a:pt x="2006" y="2772"/>
                </a:lnTo>
                <a:lnTo>
                  <a:pt x="1995" y="2793"/>
                </a:lnTo>
                <a:lnTo>
                  <a:pt x="1978" y="2810"/>
                </a:lnTo>
                <a:lnTo>
                  <a:pt x="1957" y="2821"/>
                </a:lnTo>
                <a:lnTo>
                  <a:pt x="1932" y="2824"/>
                </a:lnTo>
                <a:lnTo>
                  <a:pt x="1772" y="2824"/>
                </a:lnTo>
                <a:lnTo>
                  <a:pt x="1751" y="2829"/>
                </a:lnTo>
                <a:lnTo>
                  <a:pt x="1733" y="2840"/>
                </a:lnTo>
                <a:lnTo>
                  <a:pt x="1723" y="2857"/>
                </a:lnTo>
                <a:lnTo>
                  <a:pt x="1718" y="2878"/>
                </a:lnTo>
                <a:lnTo>
                  <a:pt x="1718" y="3042"/>
                </a:lnTo>
                <a:lnTo>
                  <a:pt x="1723" y="3063"/>
                </a:lnTo>
                <a:lnTo>
                  <a:pt x="1733" y="3081"/>
                </a:lnTo>
                <a:lnTo>
                  <a:pt x="1751" y="3093"/>
                </a:lnTo>
                <a:lnTo>
                  <a:pt x="1772" y="3096"/>
                </a:lnTo>
                <a:lnTo>
                  <a:pt x="1932" y="3096"/>
                </a:lnTo>
                <a:lnTo>
                  <a:pt x="1957" y="3102"/>
                </a:lnTo>
                <a:lnTo>
                  <a:pt x="1978" y="3112"/>
                </a:lnTo>
                <a:lnTo>
                  <a:pt x="1995" y="3130"/>
                </a:lnTo>
                <a:lnTo>
                  <a:pt x="2006" y="3151"/>
                </a:lnTo>
                <a:lnTo>
                  <a:pt x="2009" y="3175"/>
                </a:lnTo>
                <a:lnTo>
                  <a:pt x="2009" y="3336"/>
                </a:lnTo>
                <a:lnTo>
                  <a:pt x="2014" y="3357"/>
                </a:lnTo>
                <a:lnTo>
                  <a:pt x="2026" y="3374"/>
                </a:lnTo>
                <a:lnTo>
                  <a:pt x="2042" y="3384"/>
                </a:lnTo>
                <a:lnTo>
                  <a:pt x="2063" y="3390"/>
                </a:lnTo>
                <a:lnTo>
                  <a:pt x="2229" y="3390"/>
                </a:lnTo>
                <a:lnTo>
                  <a:pt x="2250" y="3384"/>
                </a:lnTo>
                <a:lnTo>
                  <a:pt x="2266" y="3374"/>
                </a:lnTo>
                <a:lnTo>
                  <a:pt x="2278" y="3357"/>
                </a:lnTo>
                <a:lnTo>
                  <a:pt x="2283" y="3336"/>
                </a:lnTo>
                <a:lnTo>
                  <a:pt x="2283" y="3175"/>
                </a:lnTo>
                <a:lnTo>
                  <a:pt x="2287" y="3151"/>
                </a:lnTo>
                <a:lnTo>
                  <a:pt x="2297" y="3130"/>
                </a:lnTo>
                <a:lnTo>
                  <a:pt x="2314" y="3112"/>
                </a:lnTo>
                <a:lnTo>
                  <a:pt x="2335" y="3102"/>
                </a:lnTo>
                <a:lnTo>
                  <a:pt x="2360" y="3096"/>
                </a:lnTo>
                <a:lnTo>
                  <a:pt x="2520" y="3096"/>
                </a:lnTo>
                <a:lnTo>
                  <a:pt x="2541" y="3093"/>
                </a:lnTo>
                <a:lnTo>
                  <a:pt x="2559" y="3081"/>
                </a:lnTo>
                <a:lnTo>
                  <a:pt x="2569" y="3063"/>
                </a:lnTo>
                <a:lnTo>
                  <a:pt x="2575" y="3042"/>
                </a:lnTo>
                <a:lnTo>
                  <a:pt x="2575" y="2878"/>
                </a:lnTo>
                <a:lnTo>
                  <a:pt x="2569" y="2857"/>
                </a:lnTo>
                <a:lnTo>
                  <a:pt x="2559" y="2840"/>
                </a:lnTo>
                <a:lnTo>
                  <a:pt x="2541" y="2829"/>
                </a:lnTo>
                <a:lnTo>
                  <a:pt x="2520" y="2824"/>
                </a:lnTo>
                <a:lnTo>
                  <a:pt x="2360" y="2824"/>
                </a:lnTo>
                <a:lnTo>
                  <a:pt x="2335" y="2821"/>
                </a:lnTo>
                <a:lnTo>
                  <a:pt x="2314" y="2810"/>
                </a:lnTo>
                <a:lnTo>
                  <a:pt x="2297" y="2793"/>
                </a:lnTo>
                <a:lnTo>
                  <a:pt x="2287" y="2772"/>
                </a:lnTo>
                <a:lnTo>
                  <a:pt x="2283" y="2747"/>
                </a:lnTo>
                <a:lnTo>
                  <a:pt x="2283" y="2587"/>
                </a:lnTo>
                <a:lnTo>
                  <a:pt x="2278" y="2566"/>
                </a:lnTo>
                <a:lnTo>
                  <a:pt x="2266" y="2548"/>
                </a:lnTo>
                <a:lnTo>
                  <a:pt x="2250" y="2536"/>
                </a:lnTo>
                <a:lnTo>
                  <a:pt x="2229" y="2533"/>
                </a:lnTo>
                <a:lnTo>
                  <a:pt x="2063" y="2533"/>
                </a:lnTo>
                <a:close/>
                <a:moveTo>
                  <a:pt x="2063" y="2377"/>
                </a:moveTo>
                <a:lnTo>
                  <a:pt x="2229" y="2377"/>
                </a:lnTo>
                <a:lnTo>
                  <a:pt x="2271" y="2383"/>
                </a:lnTo>
                <a:lnTo>
                  <a:pt x="2309" y="2395"/>
                </a:lnTo>
                <a:lnTo>
                  <a:pt x="2344" y="2414"/>
                </a:lnTo>
                <a:lnTo>
                  <a:pt x="2376" y="2438"/>
                </a:lnTo>
                <a:lnTo>
                  <a:pt x="2402" y="2470"/>
                </a:lnTo>
                <a:lnTo>
                  <a:pt x="2421" y="2505"/>
                </a:lnTo>
                <a:lnTo>
                  <a:pt x="2433" y="2545"/>
                </a:lnTo>
                <a:lnTo>
                  <a:pt x="2437" y="2587"/>
                </a:lnTo>
                <a:lnTo>
                  <a:pt x="2437" y="2671"/>
                </a:lnTo>
                <a:lnTo>
                  <a:pt x="2520" y="2671"/>
                </a:lnTo>
                <a:lnTo>
                  <a:pt x="2562" y="2674"/>
                </a:lnTo>
                <a:lnTo>
                  <a:pt x="2601" y="2686"/>
                </a:lnTo>
                <a:lnTo>
                  <a:pt x="2637" y="2705"/>
                </a:lnTo>
                <a:lnTo>
                  <a:pt x="2667" y="2732"/>
                </a:lnTo>
                <a:lnTo>
                  <a:pt x="2693" y="2761"/>
                </a:lnTo>
                <a:lnTo>
                  <a:pt x="2712" y="2798"/>
                </a:lnTo>
                <a:lnTo>
                  <a:pt x="2725" y="2836"/>
                </a:lnTo>
                <a:lnTo>
                  <a:pt x="2728" y="2878"/>
                </a:lnTo>
                <a:lnTo>
                  <a:pt x="2728" y="3042"/>
                </a:lnTo>
                <a:lnTo>
                  <a:pt x="2725" y="3084"/>
                </a:lnTo>
                <a:lnTo>
                  <a:pt x="2712" y="3124"/>
                </a:lnTo>
                <a:lnTo>
                  <a:pt x="2693" y="3159"/>
                </a:lnTo>
                <a:lnTo>
                  <a:pt x="2667" y="3191"/>
                </a:lnTo>
                <a:lnTo>
                  <a:pt x="2637" y="3215"/>
                </a:lnTo>
                <a:lnTo>
                  <a:pt x="2601" y="3234"/>
                </a:lnTo>
                <a:lnTo>
                  <a:pt x="2562" y="3247"/>
                </a:lnTo>
                <a:lnTo>
                  <a:pt x="2520" y="3252"/>
                </a:lnTo>
                <a:lnTo>
                  <a:pt x="2437" y="3252"/>
                </a:lnTo>
                <a:lnTo>
                  <a:pt x="2437" y="3336"/>
                </a:lnTo>
                <a:lnTo>
                  <a:pt x="2433" y="3377"/>
                </a:lnTo>
                <a:lnTo>
                  <a:pt x="2421" y="3416"/>
                </a:lnTo>
                <a:lnTo>
                  <a:pt x="2402" y="3453"/>
                </a:lnTo>
                <a:lnTo>
                  <a:pt x="2376" y="3482"/>
                </a:lnTo>
                <a:lnTo>
                  <a:pt x="2344" y="3508"/>
                </a:lnTo>
                <a:lnTo>
                  <a:pt x="2309" y="3528"/>
                </a:lnTo>
                <a:lnTo>
                  <a:pt x="2271" y="3540"/>
                </a:lnTo>
                <a:lnTo>
                  <a:pt x="2229" y="3543"/>
                </a:lnTo>
                <a:lnTo>
                  <a:pt x="2063" y="3543"/>
                </a:lnTo>
                <a:lnTo>
                  <a:pt x="2021" y="3540"/>
                </a:lnTo>
                <a:lnTo>
                  <a:pt x="1983" y="3528"/>
                </a:lnTo>
                <a:lnTo>
                  <a:pt x="1948" y="3508"/>
                </a:lnTo>
                <a:lnTo>
                  <a:pt x="1917" y="3482"/>
                </a:lnTo>
                <a:lnTo>
                  <a:pt x="1890" y="3453"/>
                </a:lnTo>
                <a:lnTo>
                  <a:pt x="1871" y="3416"/>
                </a:lnTo>
                <a:lnTo>
                  <a:pt x="1859" y="3377"/>
                </a:lnTo>
                <a:lnTo>
                  <a:pt x="1855" y="3336"/>
                </a:lnTo>
                <a:lnTo>
                  <a:pt x="1855" y="3252"/>
                </a:lnTo>
                <a:lnTo>
                  <a:pt x="1772" y="3252"/>
                </a:lnTo>
                <a:lnTo>
                  <a:pt x="1730" y="3247"/>
                </a:lnTo>
                <a:lnTo>
                  <a:pt x="1691" y="3234"/>
                </a:lnTo>
                <a:lnTo>
                  <a:pt x="1655" y="3215"/>
                </a:lnTo>
                <a:lnTo>
                  <a:pt x="1625" y="3191"/>
                </a:lnTo>
                <a:lnTo>
                  <a:pt x="1599" y="3159"/>
                </a:lnTo>
                <a:lnTo>
                  <a:pt x="1580" y="3124"/>
                </a:lnTo>
                <a:lnTo>
                  <a:pt x="1567" y="3084"/>
                </a:lnTo>
                <a:lnTo>
                  <a:pt x="1564" y="3042"/>
                </a:lnTo>
                <a:lnTo>
                  <a:pt x="1564" y="2878"/>
                </a:lnTo>
                <a:lnTo>
                  <a:pt x="1567" y="2836"/>
                </a:lnTo>
                <a:lnTo>
                  <a:pt x="1580" y="2798"/>
                </a:lnTo>
                <a:lnTo>
                  <a:pt x="1599" y="2761"/>
                </a:lnTo>
                <a:lnTo>
                  <a:pt x="1625" y="2732"/>
                </a:lnTo>
                <a:lnTo>
                  <a:pt x="1655" y="2705"/>
                </a:lnTo>
                <a:lnTo>
                  <a:pt x="1691" y="2686"/>
                </a:lnTo>
                <a:lnTo>
                  <a:pt x="1730" y="2674"/>
                </a:lnTo>
                <a:lnTo>
                  <a:pt x="1772" y="2671"/>
                </a:lnTo>
                <a:lnTo>
                  <a:pt x="1855" y="2671"/>
                </a:lnTo>
                <a:lnTo>
                  <a:pt x="1855" y="2587"/>
                </a:lnTo>
                <a:lnTo>
                  <a:pt x="1859" y="2545"/>
                </a:lnTo>
                <a:lnTo>
                  <a:pt x="1871" y="2505"/>
                </a:lnTo>
                <a:lnTo>
                  <a:pt x="1890" y="2470"/>
                </a:lnTo>
                <a:lnTo>
                  <a:pt x="1917" y="2438"/>
                </a:lnTo>
                <a:lnTo>
                  <a:pt x="1948" y="2414"/>
                </a:lnTo>
                <a:lnTo>
                  <a:pt x="1983" y="2395"/>
                </a:lnTo>
                <a:lnTo>
                  <a:pt x="2021" y="2383"/>
                </a:lnTo>
                <a:lnTo>
                  <a:pt x="2063" y="2377"/>
                </a:lnTo>
                <a:close/>
                <a:moveTo>
                  <a:pt x="3173" y="2201"/>
                </a:moveTo>
                <a:lnTo>
                  <a:pt x="3173" y="2295"/>
                </a:lnTo>
                <a:lnTo>
                  <a:pt x="3173" y="2388"/>
                </a:lnTo>
                <a:lnTo>
                  <a:pt x="3175" y="2479"/>
                </a:lnTo>
                <a:lnTo>
                  <a:pt x="3175" y="2562"/>
                </a:lnTo>
                <a:lnTo>
                  <a:pt x="3175" y="2637"/>
                </a:lnTo>
                <a:lnTo>
                  <a:pt x="3175" y="2704"/>
                </a:lnTo>
                <a:lnTo>
                  <a:pt x="4732" y="2704"/>
                </a:lnTo>
                <a:lnTo>
                  <a:pt x="4732" y="2561"/>
                </a:lnTo>
                <a:lnTo>
                  <a:pt x="4727" y="2503"/>
                </a:lnTo>
                <a:lnTo>
                  <a:pt x="4713" y="2447"/>
                </a:lnTo>
                <a:lnTo>
                  <a:pt x="4692" y="2397"/>
                </a:lnTo>
                <a:lnTo>
                  <a:pt x="4662" y="2349"/>
                </a:lnTo>
                <a:lnTo>
                  <a:pt x="4627" y="2307"/>
                </a:lnTo>
                <a:lnTo>
                  <a:pt x="4585" y="2271"/>
                </a:lnTo>
                <a:lnTo>
                  <a:pt x="4538" y="2241"/>
                </a:lnTo>
                <a:lnTo>
                  <a:pt x="4486" y="2220"/>
                </a:lnTo>
                <a:lnTo>
                  <a:pt x="4430" y="2206"/>
                </a:lnTo>
                <a:lnTo>
                  <a:pt x="4372" y="2201"/>
                </a:lnTo>
                <a:lnTo>
                  <a:pt x="3173" y="2201"/>
                </a:lnTo>
                <a:close/>
                <a:moveTo>
                  <a:pt x="1700" y="2201"/>
                </a:moveTo>
                <a:lnTo>
                  <a:pt x="1698" y="2203"/>
                </a:lnTo>
                <a:lnTo>
                  <a:pt x="1684" y="2201"/>
                </a:lnTo>
                <a:lnTo>
                  <a:pt x="1627" y="2206"/>
                </a:lnTo>
                <a:lnTo>
                  <a:pt x="1571" y="2220"/>
                </a:lnTo>
                <a:lnTo>
                  <a:pt x="1520" y="2243"/>
                </a:lnTo>
                <a:lnTo>
                  <a:pt x="1473" y="2273"/>
                </a:lnTo>
                <a:lnTo>
                  <a:pt x="1431" y="2307"/>
                </a:lnTo>
                <a:lnTo>
                  <a:pt x="1396" y="2349"/>
                </a:lnTo>
                <a:lnTo>
                  <a:pt x="1367" y="2397"/>
                </a:lnTo>
                <a:lnTo>
                  <a:pt x="1346" y="2447"/>
                </a:lnTo>
                <a:lnTo>
                  <a:pt x="1332" y="2503"/>
                </a:lnTo>
                <a:lnTo>
                  <a:pt x="1327" y="2561"/>
                </a:lnTo>
                <a:lnTo>
                  <a:pt x="1327" y="3744"/>
                </a:lnTo>
                <a:lnTo>
                  <a:pt x="1454" y="3749"/>
                </a:lnTo>
                <a:lnTo>
                  <a:pt x="1587" y="3751"/>
                </a:lnTo>
                <a:lnTo>
                  <a:pt x="1745" y="3749"/>
                </a:lnTo>
                <a:lnTo>
                  <a:pt x="1896" y="3742"/>
                </a:lnTo>
                <a:lnTo>
                  <a:pt x="2037" y="3734"/>
                </a:lnTo>
                <a:lnTo>
                  <a:pt x="2170" y="3720"/>
                </a:lnTo>
                <a:lnTo>
                  <a:pt x="2294" y="3702"/>
                </a:lnTo>
                <a:lnTo>
                  <a:pt x="2409" y="3683"/>
                </a:lnTo>
                <a:lnTo>
                  <a:pt x="2515" y="3662"/>
                </a:lnTo>
                <a:lnTo>
                  <a:pt x="2611" y="3638"/>
                </a:lnTo>
                <a:lnTo>
                  <a:pt x="2698" y="3611"/>
                </a:lnTo>
                <a:lnTo>
                  <a:pt x="2775" y="3585"/>
                </a:lnTo>
                <a:lnTo>
                  <a:pt x="2842" y="3557"/>
                </a:lnTo>
                <a:lnTo>
                  <a:pt x="2897" y="3529"/>
                </a:lnTo>
                <a:lnTo>
                  <a:pt x="2945" y="3501"/>
                </a:lnTo>
                <a:lnTo>
                  <a:pt x="2979" y="3473"/>
                </a:lnTo>
                <a:lnTo>
                  <a:pt x="3006" y="3446"/>
                </a:lnTo>
                <a:lnTo>
                  <a:pt x="3018" y="3419"/>
                </a:lnTo>
                <a:lnTo>
                  <a:pt x="3021" y="3411"/>
                </a:lnTo>
                <a:lnTo>
                  <a:pt x="3021" y="3404"/>
                </a:lnTo>
                <a:lnTo>
                  <a:pt x="3021" y="2793"/>
                </a:lnTo>
                <a:lnTo>
                  <a:pt x="3020" y="2791"/>
                </a:lnTo>
                <a:lnTo>
                  <a:pt x="3020" y="2789"/>
                </a:lnTo>
                <a:lnTo>
                  <a:pt x="3020" y="2754"/>
                </a:lnTo>
                <a:lnTo>
                  <a:pt x="3020" y="2709"/>
                </a:lnTo>
                <a:lnTo>
                  <a:pt x="3020" y="2653"/>
                </a:lnTo>
                <a:lnTo>
                  <a:pt x="3018" y="2589"/>
                </a:lnTo>
                <a:lnTo>
                  <a:pt x="3018" y="2519"/>
                </a:lnTo>
                <a:lnTo>
                  <a:pt x="3018" y="2442"/>
                </a:lnTo>
                <a:lnTo>
                  <a:pt x="3018" y="2363"/>
                </a:lnTo>
                <a:lnTo>
                  <a:pt x="3018" y="2283"/>
                </a:lnTo>
                <a:lnTo>
                  <a:pt x="3016" y="2201"/>
                </a:lnTo>
                <a:lnTo>
                  <a:pt x="1742" y="2201"/>
                </a:lnTo>
                <a:lnTo>
                  <a:pt x="1731" y="2203"/>
                </a:lnTo>
                <a:lnTo>
                  <a:pt x="1730" y="2201"/>
                </a:lnTo>
                <a:lnTo>
                  <a:pt x="1700" y="2201"/>
                </a:lnTo>
                <a:close/>
                <a:moveTo>
                  <a:pt x="3016" y="1932"/>
                </a:moveTo>
                <a:lnTo>
                  <a:pt x="2964" y="1962"/>
                </a:lnTo>
                <a:lnTo>
                  <a:pt x="2904" y="1992"/>
                </a:lnTo>
                <a:lnTo>
                  <a:pt x="2838" y="2019"/>
                </a:lnTo>
                <a:lnTo>
                  <a:pt x="2765" y="2046"/>
                </a:lnTo>
                <a:lnTo>
                  <a:pt x="3016" y="2046"/>
                </a:lnTo>
                <a:lnTo>
                  <a:pt x="3016" y="1986"/>
                </a:lnTo>
                <a:lnTo>
                  <a:pt x="3016" y="1932"/>
                </a:lnTo>
                <a:close/>
                <a:moveTo>
                  <a:pt x="155" y="1930"/>
                </a:moveTo>
                <a:lnTo>
                  <a:pt x="155" y="1997"/>
                </a:lnTo>
                <a:lnTo>
                  <a:pt x="155" y="2061"/>
                </a:lnTo>
                <a:lnTo>
                  <a:pt x="155" y="2122"/>
                </a:lnTo>
                <a:lnTo>
                  <a:pt x="155" y="2180"/>
                </a:lnTo>
                <a:lnTo>
                  <a:pt x="155" y="2231"/>
                </a:lnTo>
                <a:lnTo>
                  <a:pt x="155" y="2273"/>
                </a:lnTo>
                <a:lnTo>
                  <a:pt x="155" y="2306"/>
                </a:lnTo>
                <a:lnTo>
                  <a:pt x="155" y="2327"/>
                </a:lnTo>
                <a:lnTo>
                  <a:pt x="168" y="2351"/>
                </a:lnTo>
                <a:lnTo>
                  <a:pt x="190" y="2374"/>
                </a:lnTo>
                <a:lnTo>
                  <a:pt x="220" y="2400"/>
                </a:lnTo>
                <a:lnTo>
                  <a:pt x="260" y="2426"/>
                </a:lnTo>
                <a:lnTo>
                  <a:pt x="309" y="2452"/>
                </a:lnTo>
                <a:lnTo>
                  <a:pt x="367" y="2479"/>
                </a:lnTo>
                <a:lnTo>
                  <a:pt x="435" y="2503"/>
                </a:lnTo>
                <a:lnTo>
                  <a:pt x="511" y="2527"/>
                </a:lnTo>
                <a:lnTo>
                  <a:pt x="597" y="2552"/>
                </a:lnTo>
                <a:lnTo>
                  <a:pt x="693" y="2575"/>
                </a:lnTo>
                <a:lnTo>
                  <a:pt x="798" y="2594"/>
                </a:lnTo>
                <a:lnTo>
                  <a:pt x="913" y="2613"/>
                </a:lnTo>
                <a:lnTo>
                  <a:pt x="1037" y="2629"/>
                </a:lnTo>
                <a:lnTo>
                  <a:pt x="1171" y="2641"/>
                </a:lnTo>
                <a:lnTo>
                  <a:pt x="1171" y="2561"/>
                </a:lnTo>
                <a:lnTo>
                  <a:pt x="1175" y="2491"/>
                </a:lnTo>
                <a:lnTo>
                  <a:pt x="1189" y="2423"/>
                </a:lnTo>
                <a:lnTo>
                  <a:pt x="1211" y="2358"/>
                </a:lnTo>
                <a:lnTo>
                  <a:pt x="1243" y="2299"/>
                </a:lnTo>
                <a:lnTo>
                  <a:pt x="1281" y="2243"/>
                </a:lnTo>
                <a:lnTo>
                  <a:pt x="1325" y="2194"/>
                </a:lnTo>
                <a:lnTo>
                  <a:pt x="1176" y="2184"/>
                </a:lnTo>
                <a:lnTo>
                  <a:pt x="1033" y="2171"/>
                </a:lnTo>
                <a:lnTo>
                  <a:pt x="894" y="2154"/>
                </a:lnTo>
                <a:lnTo>
                  <a:pt x="763" y="2133"/>
                </a:lnTo>
                <a:lnTo>
                  <a:pt x="637" y="2107"/>
                </a:lnTo>
                <a:lnTo>
                  <a:pt x="520" y="2079"/>
                </a:lnTo>
                <a:lnTo>
                  <a:pt x="431" y="2053"/>
                </a:lnTo>
                <a:lnTo>
                  <a:pt x="349" y="2025"/>
                </a:lnTo>
                <a:lnTo>
                  <a:pt x="276" y="1995"/>
                </a:lnTo>
                <a:lnTo>
                  <a:pt x="211" y="1964"/>
                </a:lnTo>
                <a:lnTo>
                  <a:pt x="155" y="1930"/>
                </a:lnTo>
                <a:close/>
                <a:moveTo>
                  <a:pt x="70" y="1648"/>
                </a:moveTo>
                <a:lnTo>
                  <a:pt x="93" y="1648"/>
                </a:lnTo>
                <a:lnTo>
                  <a:pt x="113" y="1656"/>
                </a:lnTo>
                <a:lnTo>
                  <a:pt x="131" y="1669"/>
                </a:lnTo>
                <a:lnTo>
                  <a:pt x="145" y="1686"/>
                </a:lnTo>
                <a:lnTo>
                  <a:pt x="154" y="1707"/>
                </a:lnTo>
                <a:lnTo>
                  <a:pt x="162" y="1726"/>
                </a:lnTo>
                <a:lnTo>
                  <a:pt x="178" y="1749"/>
                </a:lnTo>
                <a:lnTo>
                  <a:pt x="204" y="1772"/>
                </a:lnTo>
                <a:lnTo>
                  <a:pt x="237" y="1796"/>
                </a:lnTo>
                <a:lnTo>
                  <a:pt x="281" y="1822"/>
                </a:lnTo>
                <a:lnTo>
                  <a:pt x="335" y="1848"/>
                </a:lnTo>
                <a:lnTo>
                  <a:pt x="398" y="1876"/>
                </a:lnTo>
                <a:lnTo>
                  <a:pt x="473" y="1903"/>
                </a:lnTo>
                <a:lnTo>
                  <a:pt x="560" y="1927"/>
                </a:lnTo>
                <a:lnTo>
                  <a:pt x="669" y="1955"/>
                </a:lnTo>
                <a:lnTo>
                  <a:pt x="784" y="1978"/>
                </a:lnTo>
                <a:lnTo>
                  <a:pt x="906" y="1997"/>
                </a:lnTo>
                <a:lnTo>
                  <a:pt x="1033" y="2014"/>
                </a:lnTo>
                <a:lnTo>
                  <a:pt x="1166" y="2026"/>
                </a:lnTo>
                <a:lnTo>
                  <a:pt x="1302" y="2035"/>
                </a:lnTo>
                <a:lnTo>
                  <a:pt x="1443" y="2042"/>
                </a:lnTo>
                <a:lnTo>
                  <a:pt x="1587" y="2044"/>
                </a:lnTo>
                <a:lnTo>
                  <a:pt x="1684" y="2046"/>
                </a:lnTo>
                <a:lnTo>
                  <a:pt x="1686" y="2046"/>
                </a:lnTo>
                <a:lnTo>
                  <a:pt x="1738" y="2046"/>
                </a:lnTo>
                <a:lnTo>
                  <a:pt x="1840" y="2040"/>
                </a:lnTo>
                <a:lnTo>
                  <a:pt x="1929" y="2035"/>
                </a:lnTo>
                <a:lnTo>
                  <a:pt x="2009" y="2030"/>
                </a:lnTo>
                <a:lnTo>
                  <a:pt x="2077" y="2023"/>
                </a:lnTo>
                <a:lnTo>
                  <a:pt x="2136" y="2018"/>
                </a:lnTo>
                <a:lnTo>
                  <a:pt x="2185" y="2011"/>
                </a:lnTo>
                <a:lnTo>
                  <a:pt x="2224" y="2006"/>
                </a:lnTo>
                <a:lnTo>
                  <a:pt x="2253" y="2000"/>
                </a:lnTo>
                <a:lnTo>
                  <a:pt x="2276" y="1997"/>
                </a:lnTo>
                <a:lnTo>
                  <a:pt x="2288" y="1995"/>
                </a:lnTo>
                <a:lnTo>
                  <a:pt x="2292" y="1993"/>
                </a:lnTo>
                <a:lnTo>
                  <a:pt x="2409" y="1974"/>
                </a:lnTo>
                <a:lnTo>
                  <a:pt x="2515" y="1951"/>
                </a:lnTo>
                <a:lnTo>
                  <a:pt x="2613" y="1927"/>
                </a:lnTo>
                <a:lnTo>
                  <a:pt x="2698" y="1903"/>
                </a:lnTo>
                <a:lnTo>
                  <a:pt x="2772" y="1878"/>
                </a:lnTo>
                <a:lnTo>
                  <a:pt x="2835" y="1852"/>
                </a:lnTo>
                <a:lnTo>
                  <a:pt x="2889" y="1826"/>
                </a:lnTo>
                <a:lnTo>
                  <a:pt x="2932" y="1800"/>
                </a:lnTo>
                <a:lnTo>
                  <a:pt x="2966" y="1775"/>
                </a:lnTo>
                <a:lnTo>
                  <a:pt x="2992" y="1752"/>
                </a:lnTo>
                <a:lnTo>
                  <a:pt x="3009" y="1730"/>
                </a:lnTo>
                <a:lnTo>
                  <a:pt x="3018" y="1711"/>
                </a:lnTo>
                <a:lnTo>
                  <a:pt x="3028" y="1690"/>
                </a:lnTo>
                <a:lnTo>
                  <a:pt x="3042" y="1674"/>
                </a:lnTo>
                <a:lnTo>
                  <a:pt x="3062" y="1663"/>
                </a:lnTo>
                <a:lnTo>
                  <a:pt x="3082" y="1656"/>
                </a:lnTo>
                <a:lnTo>
                  <a:pt x="3105" y="1656"/>
                </a:lnTo>
                <a:lnTo>
                  <a:pt x="3131" y="1665"/>
                </a:lnTo>
                <a:lnTo>
                  <a:pt x="3152" y="1683"/>
                </a:lnTo>
                <a:lnTo>
                  <a:pt x="3166" y="1707"/>
                </a:lnTo>
                <a:lnTo>
                  <a:pt x="3171" y="1733"/>
                </a:lnTo>
                <a:lnTo>
                  <a:pt x="3171" y="1742"/>
                </a:lnTo>
                <a:lnTo>
                  <a:pt x="3171" y="1759"/>
                </a:lnTo>
                <a:lnTo>
                  <a:pt x="3171" y="1789"/>
                </a:lnTo>
                <a:lnTo>
                  <a:pt x="3171" y="1826"/>
                </a:lnTo>
                <a:lnTo>
                  <a:pt x="3171" y="1871"/>
                </a:lnTo>
                <a:lnTo>
                  <a:pt x="3171" y="1923"/>
                </a:lnTo>
                <a:lnTo>
                  <a:pt x="3171" y="1983"/>
                </a:lnTo>
                <a:lnTo>
                  <a:pt x="3173" y="2046"/>
                </a:lnTo>
                <a:lnTo>
                  <a:pt x="4372" y="2046"/>
                </a:lnTo>
                <a:lnTo>
                  <a:pt x="4442" y="2051"/>
                </a:lnTo>
                <a:lnTo>
                  <a:pt x="4510" y="2063"/>
                </a:lnTo>
                <a:lnTo>
                  <a:pt x="4573" y="2086"/>
                </a:lnTo>
                <a:lnTo>
                  <a:pt x="4632" y="2115"/>
                </a:lnTo>
                <a:lnTo>
                  <a:pt x="4687" y="2152"/>
                </a:lnTo>
                <a:lnTo>
                  <a:pt x="4737" y="2196"/>
                </a:lnTo>
                <a:lnTo>
                  <a:pt x="4781" y="2246"/>
                </a:lnTo>
                <a:lnTo>
                  <a:pt x="4817" y="2301"/>
                </a:lnTo>
                <a:lnTo>
                  <a:pt x="4847" y="2360"/>
                </a:lnTo>
                <a:lnTo>
                  <a:pt x="4870" y="2424"/>
                </a:lnTo>
                <a:lnTo>
                  <a:pt x="4884" y="2491"/>
                </a:lnTo>
                <a:lnTo>
                  <a:pt x="4887" y="2561"/>
                </a:lnTo>
                <a:lnTo>
                  <a:pt x="4887" y="3470"/>
                </a:lnTo>
                <a:lnTo>
                  <a:pt x="4887" y="5245"/>
                </a:lnTo>
                <a:lnTo>
                  <a:pt x="4884" y="5315"/>
                </a:lnTo>
                <a:lnTo>
                  <a:pt x="4870" y="5381"/>
                </a:lnTo>
                <a:lnTo>
                  <a:pt x="4847" y="5446"/>
                </a:lnTo>
                <a:lnTo>
                  <a:pt x="4817" y="5505"/>
                </a:lnTo>
                <a:lnTo>
                  <a:pt x="4781" y="5559"/>
                </a:lnTo>
                <a:lnTo>
                  <a:pt x="4737" y="5608"/>
                </a:lnTo>
                <a:lnTo>
                  <a:pt x="4687" y="5652"/>
                </a:lnTo>
                <a:lnTo>
                  <a:pt x="4632" y="5690"/>
                </a:lnTo>
                <a:lnTo>
                  <a:pt x="4571" y="5720"/>
                </a:lnTo>
                <a:lnTo>
                  <a:pt x="4509" y="5741"/>
                </a:lnTo>
                <a:lnTo>
                  <a:pt x="4440" y="5755"/>
                </a:lnTo>
                <a:lnTo>
                  <a:pt x="4371" y="5760"/>
                </a:lnTo>
                <a:lnTo>
                  <a:pt x="1686" y="5755"/>
                </a:lnTo>
                <a:lnTo>
                  <a:pt x="1616" y="5750"/>
                </a:lnTo>
                <a:lnTo>
                  <a:pt x="1548" y="5736"/>
                </a:lnTo>
                <a:lnTo>
                  <a:pt x="1485" y="5715"/>
                </a:lnTo>
                <a:lnTo>
                  <a:pt x="1426" y="5685"/>
                </a:lnTo>
                <a:lnTo>
                  <a:pt x="1370" y="5647"/>
                </a:lnTo>
                <a:lnTo>
                  <a:pt x="1321" y="5603"/>
                </a:lnTo>
                <a:lnTo>
                  <a:pt x="1278" y="5554"/>
                </a:lnTo>
                <a:lnTo>
                  <a:pt x="1241" y="5500"/>
                </a:lnTo>
                <a:lnTo>
                  <a:pt x="1211" y="5441"/>
                </a:lnTo>
                <a:lnTo>
                  <a:pt x="1189" y="5376"/>
                </a:lnTo>
                <a:lnTo>
                  <a:pt x="1175" y="5310"/>
                </a:lnTo>
                <a:lnTo>
                  <a:pt x="1171" y="5240"/>
                </a:lnTo>
                <a:lnTo>
                  <a:pt x="1171" y="3891"/>
                </a:lnTo>
                <a:lnTo>
                  <a:pt x="1063" y="3882"/>
                </a:lnTo>
                <a:lnTo>
                  <a:pt x="958" y="3870"/>
                </a:lnTo>
                <a:lnTo>
                  <a:pt x="854" y="3856"/>
                </a:lnTo>
                <a:lnTo>
                  <a:pt x="754" y="3838"/>
                </a:lnTo>
                <a:lnTo>
                  <a:pt x="656" y="3821"/>
                </a:lnTo>
                <a:lnTo>
                  <a:pt x="564" y="3798"/>
                </a:lnTo>
                <a:lnTo>
                  <a:pt x="477" y="3775"/>
                </a:lnTo>
                <a:lnTo>
                  <a:pt x="394" y="3749"/>
                </a:lnTo>
                <a:lnTo>
                  <a:pt x="318" y="3721"/>
                </a:lnTo>
                <a:lnTo>
                  <a:pt x="248" y="3690"/>
                </a:lnTo>
                <a:lnTo>
                  <a:pt x="185" y="3657"/>
                </a:lnTo>
                <a:lnTo>
                  <a:pt x="131" y="3620"/>
                </a:lnTo>
                <a:lnTo>
                  <a:pt x="84" y="3582"/>
                </a:lnTo>
                <a:lnTo>
                  <a:pt x="47" y="3542"/>
                </a:lnTo>
                <a:lnTo>
                  <a:pt x="19" y="3498"/>
                </a:lnTo>
                <a:lnTo>
                  <a:pt x="2" y="3453"/>
                </a:lnTo>
                <a:lnTo>
                  <a:pt x="2" y="3449"/>
                </a:lnTo>
                <a:lnTo>
                  <a:pt x="2" y="3447"/>
                </a:lnTo>
                <a:lnTo>
                  <a:pt x="2" y="3442"/>
                </a:lnTo>
                <a:lnTo>
                  <a:pt x="0" y="3437"/>
                </a:lnTo>
                <a:lnTo>
                  <a:pt x="0" y="3426"/>
                </a:lnTo>
                <a:lnTo>
                  <a:pt x="0" y="3414"/>
                </a:lnTo>
                <a:lnTo>
                  <a:pt x="0" y="3397"/>
                </a:lnTo>
                <a:lnTo>
                  <a:pt x="0" y="3374"/>
                </a:lnTo>
                <a:lnTo>
                  <a:pt x="0" y="3346"/>
                </a:lnTo>
                <a:lnTo>
                  <a:pt x="0" y="3311"/>
                </a:lnTo>
                <a:lnTo>
                  <a:pt x="0" y="3269"/>
                </a:lnTo>
                <a:lnTo>
                  <a:pt x="0" y="3219"/>
                </a:lnTo>
                <a:lnTo>
                  <a:pt x="0" y="3159"/>
                </a:lnTo>
                <a:lnTo>
                  <a:pt x="0" y="3091"/>
                </a:lnTo>
                <a:lnTo>
                  <a:pt x="0" y="3011"/>
                </a:lnTo>
                <a:lnTo>
                  <a:pt x="0" y="2920"/>
                </a:lnTo>
                <a:lnTo>
                  <a:pt x="0" y="2819"/>
                </a:lnTo>
                <a:lnTo>
                  <a:pt x="3" y="2796"/>
                </a:lnTo>
                <a:lnTo>
                  <a:pt x="14" y="2775"/>
                </a:lnTo>
                <a:lnTo>
                  <a:pt x="28" y="2760"/>
                </a:lnTo>
                <a:lnTo>
                  <a:pt x="47" y="2747"/>
                </a:lnTo>
                <a:lnTo>
                  <a:pt x="70" y="2740"/>
                </a:lnTo>
                <a:lnTo>
                  <a:pt x="93" y="2742"/>
                </a:lnTo>
                <a:lnTo>
                  <a:pt x="113" y="2749"/>
                </a:lnTo>
                <a:lnTo>
                  <a:pt x="131" y="2761"/>
                </a:lnTo>
                <a:lnTo>
                  <a:pt x="145" y="2779"/>
                </a:lnTo>
                <a:lnTo>
                  <a:pt x="154" y="2800"/>
                </a:lnTo>
                <a:lnTo>
                  <a:pt x="162" y="2819"/>
                </a:lnTo>
                <a:lnTo>
                  <a:pt x="178" y="2842"/>
                </a:lnTo>
                <a:lnTo>
                  <a:pt x="204" y="2864"/>
                </a:lnTo>
                <a:lnTo>
                  <a:pt x="237" y="2890"/>
                </a:lnTo>
                <a:lnTo>
                  <a:pt x="281" y="2917"/>
                </a:lnTo>
                <a:lnTo>
                  <a:pt x="335" y="2943"/>
                </a:lnTo>
                <a:lnTo>
                  <a:pt x="398" y="2969"/>
                </a:lnTo>
                <a:lnTo>
                  <a:pt x="473" y="2995"/>
                </a:lnTo>
                <a:lnTo>
                  <a:pt x="560" y="3021"/>
                </a:lnTo>
                <a:lnTo>
                  <a:pt x="669" y="3048"/>
                </a:lnTo>
                <a:lnTo>
                  <a:pt x="784" y="3070"/>
                </a:lnTo>
                <a:lnTo>
                  <a:pt x="906" y="3089"/>
                </a:lnTo>
                <a:lnTo>
                  <a:pt x="1037" y="3107"/>
                </a:lnTo>
                <a:lnTo>
                  <a:pt x="1171" y="3119"/>
                </a:lnTo>
                <a:lnTo>
                  <a:pt x="1171" y="2798"/>
                </a:lnTo>
                <a:lnTo>
                  <a:pt x="1075" y="2789"/>
                </a:lnTo>
                <a:lnTo>
                  <a:pt x="981" y="2779"/>
                </a:lnTo>
                <a:lnTo>
                  <a:pt x="887" y="2767"/>
                </a:lnTo>
                <a:lnTo>
                  <a:pt x="794" y="2753"/>
                </a:lnTo>
                <a:lnTo>
                  <a:pt x="703" y="2735"/>
                </a:lnTo>
                <a:lnTo>
                  <a:pt x="614" y="2718"/>
                </a:lnTo>
                <a:lnTo>
                  <a:pt x="531" y="2697"/>
                </a:lnTo>
                <a:lnTo>
                  <a:pt x="449" y="2672"/>
                </a:lnTo>
                <a:lnTo>
                  <a:pt x="372" y="2648"/>
                </a:lnTo>
                <a:lnTo>
                  <a:pt x="300" y="2620"/>
                </a:lnTo>
                <a:lnTo>
                  <a:pt x="236" y="2590"/>
                </a:lnTo>
                <a:lnTo>
                  <a:pt x="176" y="2557"/>
                </a:lnTo>
                <a:lnTo>
                  <a:pt x="124" y="2522"/>
                </a:lnTo>
                <a:lnTo>
                  <a:pt x="80" y="2486"/>
                </a:lnTo>
                <a:lnTo>
                  <a:pt x="45" y="2445"/>
                </a:lnTo>
                <a:lnTo>
                  <a:pt x="19" y="2403"/>
                </a:lnTo>
                <a:lnTo>
                  <a:pt x="2" y="2358"/>
                </a:lnTo>
                <a:lnTo>
                  <a:pt x="2" y="2356"/>
                </a:lnTo>
                <a:lnTo>
                  <a:pt x="2" y="2353"/>
                </a:lnTo>
                <a:lnTo>
                  <a:pt x="2" y="2349"/>
                </a:lnTo>
                <a:lnTo>
                  <a:pt x="0" y="2342"/>
                </a:lnTo>
                <a:lnTo>
                  <a:pt x="0" y="2334"/>
                </a:lnTo>
                <a:lnTo>
                  <a:pt x="0" y="2321"/>
                </a:lnTo>
                <a:lnTo>
                  <a:pt x="0" y="2304"/>
                </a:lnTo>
                <a:lnTo>
                  <a:pt x="0" y="2281"/>
                </a:lnTo>
                <a:lnTo>
                  <a:pt x="0" y="2253"/>
                </a:lnTo>
                <a:lnTo>
                  <a:pt x="0" y="2218"/>
                </a:lnTo>
                <a:lnTo>
                  <a:pt x="0" y="2177"/>
                </a:lnTo>
                <a:lnTo>
                  <a:pt x="0" y="2126"/>
                </a:lnTo>
                <a:lnTo>
                  <a:pt x="0" y="2067"/>
                </a:lnTo>
                <a:lnTo>
                  <a:pt x="0" y="1997"/>
                </a:lnTo>
                <a:lnTo>
                  <a:pt x="0" y="1918"/>
                </a:lnTo>
                <a:lnTo>
                  <a:pt x="0" y="1827"/>
                </a:lnTo>
                <a:lnTo>
                  <a:pt x="0" y="1725"/>
                </a:lnTo>
                <a:lnTo>
                  <a:pt x="3" y="1702"/>
                </a:lnTo>
                <a:lnTo>
                  <a:pt x="14" y="1683"/>
                </a:lnTo>
                <a:lnTo>
                  <a:pt x="28" y="1665"/>
                </a:lnTo>
                <a:lnTo>
                  <a:pt x="47" y="1655"/>
                </a:lnTo>
                <a:lnTo>
                  <a:pt x="70" y="1648"/>
                </a:lnTo>
                <a:close/>
                <a:moveTo>
                  <a:pt x="155" y="733"/>
                </a:moveTo>
                <a:lnTo>
                  <a:pt x="155" y="798"/>
                </a:lnTo>
                <a:lnTo>
                  <a:pt x="155" y="861"/>
                </a:lnTo>
                <a:lnTo>
                  <a:pt x="155" y="922"/>
                </a:lnTo>
                <a:lnTo>
                  <a:pt x="155" y="979"/>
                </a:lnTo>
                <a:lnTo>
                  <a:pt x="155" y="1032"/>
                </a:lnTo>
                <a:lnTo>
                  <a:pt x="155" y="1079"/>
                </a:lnTo>
                <a:lnTo>
                  <a:pt x="155" y="1117"/>
                </a:lnTo>
                <a:lnTo>
                  <a:pt x="155" y="1147"/>
                </a:lnTo>
                <a:lnTo>
                  <a:pt x="155" y="1166"/>
                </a:lnTo>
                <a:lnTo>
                  <a:pt x="171" y="1192"/>
                </a:lnTo>
                <a:lnTo>
                  <a:pt x="195" y="1220"/>
                </a:lnTo>
                <a:lnTo>
                  <a:pt x="232" y="1248"/>
                </a:lnTo>
                <a:lnTo>
                  <a:pt x="279" y="1276"/>
                </a:lnTo>
                <a:lnTo>
                  <a:pt x="337" y="1304"/>
                </a:lnTo>
                <a:lnTo>
                  <a:pt x="403" y="1332"/>
                </a:lnTo>
                <a:lnTo>
                  <a:pt x="482" y="1358"/>
                </a:lnTo>
                <a:lnTo>
                  <a:pt x="567" y="1384"/>
                </a:lnTo>
                <a:lnTo>
                  <a:pt x="665" y="1407"/>
                </a:lnTo>
                <a:lnTo>
                  <a:pt x="770" y="1430"/>
                </a:lnTo>
                <a:lnTo>
                  <a:pt x="885" y="1449"/>
                </a:lnTo>
                <a:lnTo>
                  <a:pt x="1009" y="1464"/>
                </a:lnTo>
                <a:lnTo>
                  <a:pt x="1142" y="1478"/>
                </a:lnTo>
                <a:lnTo>
                  <a:pt x="1281" y="1489"/>
                </a:lnTo>
                <a:lnTo>
                  <a:pt x="1430" y="1496"/>
                </a:lnTo>
                <a:lnTo>
                  <a:pt x="1587" y="1498"/>
                </a:lnTo>
                <a:lnTo>
                  <a:pt x="1745" y="1496"/>
                </a:lnTo>
                <a:lnTo>
                  <a:pt x="1896" y="1489"/>
                </a:lnTo>
                <a:lnTo>
                  <a:pt x="2037" y="1478"/>
                </a:lnTo>
                <a:lnTo>
                  <a:pt x="2170" y="1464"/>
                </a:lnTo>
                <a:lnTo>
                  <a:pt x="2294" y="1449"/>
                </a:lnTo>
                <a:lnTo>
                  <a:pt x="2409" y="1430"/>
                </a:lnTo>
                <a:lnTo>
                  <a:pt x="2515" y="1407"/>
                </a:lnTo>
                <a:lnTo>
                  <a:pt x="2611" y="1382"/>
                </a:lnTo>
                <a:lnTo>
                  <a:pt x="2698" y="1358"/>
                </a:lnTo>
                <a:lnTo>
                  <a:pt x="2775" y="1332"/>
                </a:lnTo>
                <a:lnTo>
                  <a:pt x="2842" y="1304"/>
                </a:lnTo>
                <a:lnTo>
                  <a:pt x="2897" y="1276"/>
                </a:lnTo>
                <a:lnTo>
                  <a:pt x="2945" y="1246"/>
                </a:lnTo>
                <a:lnTo>
                  <a:pt x="2979" y="1218"/>
                </a:lnTo>
                <a:lnTo>
                  <a:pt x="3006" y="1190"/>
                </a:lnTo>
                <a:lnTo>
                  <a:pt x="3018" y="1164"/>
                </a:lnTo>
                <a:lnTo>
                  <a:pt x="3021" y="1157"/>
                </a:lnTo>
                <a:lnTo>
                  <a:pt x="3021" y="1150"/>
                </a:lnTo>
                <a:lnTo>
                  <a:pt x="3021" y="735"/>
                </a:lnTo>
                <a:lnTo>
                  <a:pt x="2959" y="771"/>
                </a:lnTo>
                <a:lnTo>
                  <a:pt x="2887" y="806"/>
                </a:lnTo>
                <a:lnTo>
                  <a:pt x="2808" y="838"/>
                </a:lnTo>
                <a:lnTo>
                  <a:pt x="2721" y="867"/>
                </a:lnTo>
                <a:lnTo>
                  <a:pt x="2627" y="894"/>
                </a:lnTo>
                <a:lnTo>
                  <a:pt x="2526" y="916"/>
                </a:lnTo>
                <a:lnTo>
                  <a:pt x="2421" y="937"/>
                </a:lnTo>
                <a:lnTo>
                  <a:pt x="2311" y="957"/>
                </a:lnTo>
                <a:lnTo>
                  <a:pt x="2196" y="972"/>
                </a:lnTo>
                <a:lnTo>
                  <a:pt x="2079" y="984"/>
                </a:lnTo>
                <a:lnTo>
                  <a:pt x="1958" y="993"/>
                </a:lnTo>
                <a:lnTo>
                  <a:pt x="1836" y="1002"/>
                </a:lnTo>
                <a:lnTo>
                  <a:pt x="1714" y="1005"/>
                </a:lnTo>
                <a:lnTo>
                  <a:pt x="1590" y="1007"/>
                </a:lnTo>
                <a:lnTo>
                  <a:pt x="1464" y="1005"/>
                </a:lnTo>
                <a:lnTo>
                  <a:pt x="1342" y="1002"/>
                </a:lnTo>
                <a:lnTo>
                  <a:pt x="1220" y="993"/>
                </a:lnTo>
                <a:lnTo>
                  <a:pt x="1100" y="984"/>
                </a:lnTo>
                <a:lnTo>
                  <a:pt x="981" y="970"/>
                </a:lnTo>
                <a:lnTo>
                  <a:pt x="867" y="957"/>
                </a:lnTo>
                <a:lnTo>
                  <a:pt x="756" y="937"/>
                </a:lnTo>
                <a:lnTo>
                  <a:pt x="651" y="916"/>
                </a:lnTo>
                <a:lnTo>
                  <a:pt x="552" y="892"/>
                </a:lnTo>
                <a:lnTo>
                  <a:pt x="457" y="866"/>
                </a:lnTo>
                <a:lnTo>
                  <a:pt x="370" y="838"/>
                </a:lnTo>
                <a:lnTo>
                  <a:pt x="290" y="805"/>
                </a:lnTo>
                <a:lnTo>
                  <a:pt x="218" y="770"/>
                </a:lnTo>
                <a:lnTo>
                  <a:pt x="155" y="733"/>
                </a:lnTo>
                <a:close/>
                <a:moveTo>
                  <a:pt x="1590" y="157"/>
                </a:moveTo>
                <a:lnTo>
                  <a:pt x="1438" y="159"/>
                </a:lnTo>
                <a:lnTo>
                  <a:pt x="1295" y="164"/>
                </a:lnTo>
                <a:lnTo>
                  <a:pt x="1157" y="175"/>
                </a:lnTo>
                <a:lnTo>
                  <a:pt x="1028" y="187"/>
                </a:lnTo>
                <a:lnTo>
                  <a:pt x="906" y="202"/>
                </a:lnTo>
                <a:lnTo>
                  <a:pt x="792" y="222"/>
                </a:lnTo>
                <a:lnTo>
                  <a:pt x="688" y="243"/>
                </a:lnTo>
                <a:lnTo>
                  <a:pt x="590" y="265"/>
                </a:lnTo>
                <a:lnTo>
                  <a:pt x="503" y="290"/>
                </a:lnTo>
                <a:lnTo>
                  <a:pt x="424" y="314"/>
                </a:lnTo>
                <a:lnTo>
                  <a:pt x="356" y="342"/>
                </a:lnTo>
                <a:lnTo>
                  <a:pt x="297" y="368"/>
                </a:lnTo>
                <a:lnTo>
                  <a:pt x="246" y="396"/>
                </a:lnTo>
                <a:lnTo>
                  <a:pt x="208" y="424"/>
                </a:lnTo>
                <a:lnTo>
                  <a:pt x="180" y="452"/>
                </a:lnTo>
                <a:lnTo>
                  <a:pt x="162" y="478"/>
                </a:lnTo>
                <a:lnTo>
                  <a:pt x="157" y="503"/>
                </a:lnTo>
                <a:lnTo>
                  <a:pt x="162" y="529"/>
                </a:lnTo>
                <a:lnTo>
                  <a:pt x="180" y="555"/>
                </a:lnTo>
                <a:lnTo>
                  <a:pt x="208" y="583"/>
                </a:lnTo>
                <a:lnTo>
                  <a:pt x="246" y="611"/>
                </a:lnTo>
                <a:lnTo>
                  <a:pt x="297" y="639"/>
                </a:lnTo>
                <a:lnTo>
                  <a:pt x="356" y="665"/>
                </a:lnTo>
                <a:lnTo>
                  <a:pt x="424" y="691"/>
                </a:lnTo>
                <a:lnTo>
                  <a:pt x="503" y="717"/>
                </a:lnTo>
                <a:lnTo>
                  <a:pt x="590" y="742"/>
                </a:lnTo>
                <a:lnTo>
                  <a:pt x="688" y="765"/>
                </a:lnTo>
                <a:lnTo>
                  <a:pt x="792" y="785"/>
                </a:lnTo>
                <a:lnTo>
                  <a:pt x="906" y="805"/>
                </a:lnTo>
                <a:lnTo>
                  <a:pt x="1028" y="820"/>
                </a:lnTo>
                <a:lnTo>
                  <a:pt x="1157" y="833"/>
                </a:lnTo>
                <a:lnTo>
                  <a:pt x="1295" y="843"/>
                </a:lnTo>
                <a:lnTo>
                  <a:pt x="1438" y="848"/>
                </a:lnTo>
                <a:lnTo>
                  <a:pt x="1590" y="850"/>
                </a:lnTo>
                <a:lnTo>
                  <a:pt x="1740" y="848"/>
                </a:lnTo>
                <a:lnTo>
                  <a:pt x="1885" y="843"/>
                </a:lnTo>
                <a:lnTo>
                  <a:pt x="2021" y="833"/>
                </a:lnTo>
                <a:lnTo>
                  <a:pt x="2150" y="820"/>
                </a:lnTo>
                <a:lnTo>
                  <a:pt x="2273" y="805"/>
                </a:lnTo>
                <a:lnTo>
                  <a:pt x="2386" y="785"/>
                </a:lnTo>
                <a:lnTo>
                  <a:pt x="2491" y="765"/>
                </a:lnTo>
                <a:lnTo>
                  <a:pt x="2589" y="742"/>
                </a:lnTo>
                <a:lnTo>
                  <a:pt x="2676" y="717"/>
                </a:lnTo>
                <a:lnTo>
                  <a:pt x="2754" y="691"/>
                </a:lnTo>
                <a:lnTo>
                  <a:pt x="2824" y="665"/>
                </a:lnTo>
                <a:lnTo>
                  <a:pt x="2883" y="639"/>
                </a:lnTo>
                <a:lnTo>
                  <a:pt x="2932" y="611"/>
                </a:lnTo>
                <a:lnTo>
                  <a:pt x="2971" y="583"/>
                </a:lnTo>
                <a:lnTo>
                  <a:pt x="2999" y="555"/>
                </a:lnTo>
                <a:lnTo>
                  <a:pt x="3016" y="529"/>
                </a:lnTo>
                <a:lnTo>
                  <a:pt x="3021" y="503"/>
                </a:lnTo>
                <a:lnTo>
                  <a:pt x="3016" y="478"/>
                </a:lnTo>
                <a:lnTo>
                  <a:pt x="2999" y="452"/>
                </a:lnTo>
                <a:lnTo>
                  <a:pt x="2971" y="424"/>
                </a:lnTo>
                <a:lnTo>
                  <a:pt x="2932" y="396"/>
                </a:lnTo>
                <a:lnTo>
                  <a:pt x="2883" y="368"/>
                </a:lnTo>
                <a:lnTo>
                  <a:pt x="2824" y="342"/>
                </a:lnTo>
                <a:lnTo>
                  <a:pt x="2754" y="314"/>
                </a:lnTo>
                <a:lnTo>
                  <a:pt x="2676" y="290"/>
                </a:lnTo>
                <a:lnTo>
                  <a:pt x="2589" y="265"/>
                </a:lnTo>
                <a:lnTo>
                  <a:pt x="2491" y="243"/>
                </a:lnTo>
                <a:lnTo>
                  <a:pt x="2386" y="222"/>
                </a:lnTo>
                <a:lnTo>
                  <a:pt x="2273" y="202"/>
                </a:lnTo>
                <a:lnTo>
                  <a:pt x="2150" y="187"/>
                </a:lnTo>
                <a:lnTo>
                  <a:pt x="2021" y="175"/>
                </a:lnTo>
                <a:lnTo>
                  <a:pt x="1885" y="164"/>
                </a:lnTo>
                <a:lnTo>
                  <a:pt x="1740" y="159"/>
                </a:lnTo>
                <a:lnTo>
                  <a:pt x="1590" y="157"/>
                </a:lnTo>
                <a:close/>
                <a:moveTo>
                  <a:pt x="1590" y="0"/>
                </a:moveTo>
                <a:lnTo>
                  <a:pt x="1702" y="2"/>
                </a:lnTo>
                <a:lnTo>
                  <a:pt x="1814" y="5"/>
                </a:lnTo>
                <a:lnTo>
                  <a:pt x="1925" y="10"/>
                </a:lnTo>
                <a:lnTo>
                  <a:pt x="2035" y="19"/>
                </a:lnTo>
                <a:lnTo>
                  <a:pt x="2143" y="30"/>
                </a:lnTo>
                <a:lnTo>
                  <a:pt x="2250" y="42"/>
                </a:lnTo>
                <a:lnTo>
                  <a:pt x="2351" y="58"/>
                </a:lnTo>
                <a:lnTo>
                  <a:pt x="2451" y="75"/>
                </a:lnTo>
                <a:lnTo>
                  <a:pt x="2545" y="94"/>
                </a:lnTo>
                <a:lnTo>
                  <a:pt x="2636" y="115"/>
                </a:lnTo>
                <a:lnTo>
                  <a:pt x="2721" y="140"/>
                </a:lnTo>
                <a:lnTo>
                  <a:pt x="2801" y="166"/>
                </a:lnTo>
                <a:lnTo>
                  <a:pt x="2875" y="195"/>
                </a:lnTo>
                <a:lnTo>
                  <a:pt x="2941" y="225"/>
                </a:lnTo>
                <a:lnTo>
                  <a:pt x="3000" y="258"/>
                </a:lnTo>
                <a:lnTo>
                  <a:pt x="3053" y="295"/>
                </a:lnTo>
                <a:lnTo>
                  <a:pt x="3096" y="332"/>
                </a:lnTo>
                <a:lnTo>
                  <a:pt x="3131" y="372"/>
                </a:lnTo>
                <a:lnTo>
                  <a:pt x="3156" y="414"/>
                </a:lnTo>
                <a:lnTo>
                  <a:pt x="3171" y="457"/>
                </a:lnTo>
                <a:lnTo>
                  <a:pt x="3177" y="503"/>
                </a:lnTo>
                <a:lnTo>
                  <a:pt x="3177" y="508"/>
                </a:lnTo>
                <a:lnTo>
                  <a:pt x="3177" y="511"/>
                </a:lnTo>
                <a:lnTo>
                  <a:pt x="3177" y="515"/>
                </a:lnTo>
                <a:lnTo>
                  <a:pt x="3178" y="517"/>
                </a:lnTo>
                <a:lnTo>
                  <a:pt x="3177" y="1150"/>
                </a:lnTo>
                <a:lnTo>
                  <a:pt x="3175" y="1180"/>
                </a:lnTo>
                <a:lnTo>
                  <a:pt x="3168" y="1211"/>
                </a:lnTo>
                <a:lnTo>
                  <a:pt x="3149" y="1255"/>
                </a:lnTo>
                <a:lnTo>
                  <a:pt x="3119" y="1297"/>
                </a:lnTo>
                <a:lnTo>
                  <a:pt x="3081" y="1337"/>
                </a:lnTo>
                <a:lnTo>
                  <a:pt x="3034" y="1374"/>
                </a:lnTo>
                <a:lnTo>
                  <a:pt x="2978" y="1409"/>
                </a:lnTo>
                <a:lnTo>
                  <a:pt x="2915" y="1440"/>
                </a:lnTo>
                <a:lnTo>
                  <a:pt x="2845" y="1471"/>
                </a:lnTo>
                <a:lnTo>
                  <a:pt x="2770" y="1498"/>
                </a:lnTo>
                <a:lnTo>
                  <a:pt x="2688" y="1524"/>
                </a:lnTo>
                <a:lnTo>
                  <a:pt x="2602" y="1546"/>
                </a:lnTo>
                <a:lnTo>
                  <a:pt x="2510" y="1567"/>
                </a:lnTo>
                <a:lnTo>
                  <a:pt x="2416" y="1585"/>
                </a:lnTo>
                <a:lnTo>
                  <a:pt x="2318" y="1602"/>
                </a:lnTo>
                <a:lnTo>
                  <a:pt x="2217" y="1615"/>
                </a:lnTo>
                <a:lnTo>
                  <a:pt x="2114" y="1627"/>
                </a:lnTo>
                <a:lnTo>
                  <a:pt x="2009" y="1637"/>
                </a:lnTo>
                <a:lnTo>
                  <a:pt x="1903" y="1644"/>
                </a:lnTo>
                <a:lnTo>
                  <a:pt x="1798" y="1649"/>
                </a:lnTo>
                <a:lnTo>
                  <a:pt x="1691" y="1653"/>
                </a:lnTo>
                <a:lnTo>
                  <a:pt x="1587" y="1653"/>
                </a:lnTo>
                <a:lnTo>
                  <a:pt x="1480" y="1653"/>
                </a:lnTo>
                <a:lnTo>
                  <a:pt x="1372" y="1649"/>
                </a:lnTo>
                <a:lnTo>
                  <a:pt x="1264" y="1644"/>
                </a:lnTo>
                <a:lnTo>
                  <a:pt x="1157" y="1635"/>
                </a:lnTo>
                <a:lnTo>
                  <a:pt x="1051" y="1627"/>
                </a:lnTo>
                <a:lnTo>
                  <a:pt x="946" y="1615"/>
                </a:lnTo>
                <a:lnTo>
                  <a:pt x="845" y="1601"/>
                </a:lnTo>
                <a:lnTo>
                  <a:pt x="745" y="1583"/>
                </a:lnTo>
                <a:lnTo>
                  <a:pt x="649" y="1564"/>
                </a:lnTo>
                <a:lnTo>
                  <a:pt x="557" y="1543"/>
                </a:lnTo>
                <a:lnTo>
                  <a:pt x="471" y="1520"/>
                </a:lnTo>
                <a:lnTo>
                  <a:pt x="389" y="1494"/>
                </a:lnTo>
                <a:lnTo>
                  <a:pt x="314" y="1464"/>
                </a:lnTo>
                <a:lnTo>
                  <a:pt x="244" y="1435"/>
                </a:lnTo>
                <a:lnTo>
                  <a:pt x="183" y="1402"/>
                </a:lnTo>
                <a:lnTo>
                  <a:pt x="129" y="1365"/>
                </a:lnTo>
                <a:lnTo>
                  <a:pt x="84" y="1327"/>
                </a:lnTo>
                <a:lnTo>
                  <a:pt x="47" y="1286"/>
                </a:lnTo>
                <a:lnTo>
                  <a:pt x="19" y="1243"/>
                </a:lnTo>
                <a:lnTo>
                  <a:pt x="2" y="1197"/>
                </a:lnTo>
                <a:lnTo>
                  <a:pt x="2" y="1196"/>
                </a:lnTo>
                <a:lnTo>
                  <a:pt x="2" y="1192"/>
                </a:lnTo>
                <a:lnTo>
                  <a:pt x="2" y="1189"/>
                </a:lnTo>
                <a:lnTo>
                  <a:pt x="0" y="1182"/>
                </a:lnTo>
                <a:lnTo>
                  <a:pt x="0" y="1171"/>
                </a:lnTo>
                <a:lnTo>
                  <a:pt x="0" y="1159"/>
                </a:lnTo>
                <a:lnTo>
                  <a:pt x="0" y="1140"/>
                </a:lnTo>
                <a:lnTo>
                  <a:pt x="0" y="1117"/>
                </a:lnTo>
                <a:lnTo>
                  <a:pt x="0" y="1087"/>
                </a:lnTo>
                <a:lnTo>
                  <a:pt x="0" y="1051"/>
                </a:lnTo>
                <a:lnTo>
                  <a:pt x="0" y="1005"/>
                </a:lnTo>
                <a:lnTo>
                  <a:pt x="0" y="951"/>
                </a:lnTo>
                <a:lnTo>
                  <a:pt x="0" y="890"/>
                </a:lnTo>
                <a:lnTo>
                  <a:pt x="0" y="817"/>
                </a:lnTo>
                <a:lnTo>
                  <a:pt x="0" y="733"/>
                </a:lnTo>
                <a:lnTo>
                  <a:pt x="0" y="637"/>
                </a:lnTo>
                <a:lnTo>
                  <a:pt x="0" y="529"/>
                </a:lnTo>
                <a:lnTo>
                  <a:pt x="2" y="525"/>
                </a:lnTo>
                <a:lnTo>
                  <a:pt x="2" y="520"/>
                </a:lnTo>
                <a:lnTo>
                  <a:pt x="2" y="511"/>
                </a:lnTo>
                <a:lnTo>
                  <a:pt x="2" y="503"/>
                </a:lnTo>
                <a:lnTo>
                  <a:pt x="7" y="457"/>
                </a:lnTo>
                <a:lnTo>
                  <a:pt x="23" y="414"/>
                </a:lnTo>
                <a:lnTo>
                  <a:pt x="47" y="372"/>
                </a:lnTo>
                <a:lnTo>
                  <a:pt x="82" y="332"/>
                </a:lnTo>
                <a:lnTo>
                  <a:pt x="126" y="295"/>
                </a:lnTo>
                <a:lnTo>
                  <a:pt x="178" y="258"/>
                </a:lnTo>
                <a:lnTo>
                  <a:pt x="237" y="225"/>
                </a:lnTo>
                <a:lnTo>
                  <a:pt x="304" y="195"/>
                </a:lnTo>
                <a:lnTo>
                  <a:pt x="377" y="166"/>
                </a:lnTo>
                <a:lnTo>
                  <a:pt x="457" y="140"/>
                </a:lnTo>
                <a:lnTo>
                  <a:pt x="543" y="115"/>
                </a:lnTo>
                <a:lnTo>
                  <a:pt x="634" y="94"/>
                </a:lnTo>
                <a:lnTo>
                  <a:pt x="728" y="75"/>
                </a:lnTo>
                <a:lnTo>
                  <a:pt x="827" y="58"/>
                </a:lnTo>
                <a:lnTo>
                  <a:pt x="929" y="42"/>
                </a:lnTo>
                <a:lnTo>
                  <a:pt x="1035" y="30"/>
                </a:lnTo>
                <a:lnTo>
                  <a:pt x="1143" y="19"/>
                </a:lnTo>
                <a:lnTo>
                  <a:pt x="1253" y="10"/>
                </a:lnTo>
                <a:lnTo>
                  <a:pt x="1365" y="5"/>
                </a:lnTo>
                <a:lnTo>
                  <a:pt x="1477" y="2"/>
                </a:lnTo>
                <a:lnTo>
                  <a:pt x="159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7B7BEA-09A0-4B08-8E9E-F3E56696B912}"/>
              </a:ext>
            </a:extLst>
          </p:cNvPr>
          <p:cNvSpPr txBox="1"/>
          <p:nvPr/>
        </p:nvSpPr>
        <p:spPr>
          <a:xfrm>
            <a:off x="7527302" y="917772"/>
            <a:ext cx="988478" cy="36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685800"/>
            <a:r>
              <a:rPr lang="pl-PL" sz="9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ACCOUNTING</a:t>
            </a:r>
            <a:endParaRPr lang="en-US" sz="9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0">
              <a:spcBef>
                <a:spcPts val="200"/>
              </a:spcBef>
              <a:defRPr/>
            </a:pPr>
            <a:endParaRPr lang="en-US" sz="700" i="1" dirty="0">
              <a:solidFill>
                <a:schemeClr val="accent3">
                  <a:lumMod val="60000"/>
                  <a:lumOff val="4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85CDBF9-5215-4AB7-9DE9-FAF9517F5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DEC9A2-5AB1-4219-A258-3645EA2FA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B123D9-A544-B34E-88FD-E03F5B4EB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69" y="4780557"/>
            <a:ext cx="409903" cy="246221"/>
          </a:xfrm>
        </p:spPr>
        <p:txBody>
          <a:bodyPr/>
          <a:lstStyle/>
          <a:p>
            <a:pPr defTabSz="685800"/>
            <a:fld id="{4976208B-6111-490B-8CEC-FFB249DB2100}" type="slidenum">
              <a:rPr lang="en-US">
                <a:solidFill>
                  <a:prstClr val="white">
                    <a:lumMod val="85000"/>
                  </a:prstClr>
                </a:solidFill>
                <a:latin typeface="Calibri" panose="020F0502020204030204"/>
              </a:rPr>
              <a:pPr defTabSz="685800"/>
              <a:t>27</a:t>
            </a:fld>
            <a:endParaRPr lang="en-US" dirty="0">
              <a:solidFill>
                <a:prstClr val="white">
                  <a:lumMod val="8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F5A5F2-2170-4DA4-A233-6F31D9893AF0}"/>
              </a:ext>
            </a:extLst>
          </p:cNvPr>
          <p:cNvSpPr txBox="1"/>
          <p:nvPr/>
        </p:nvSpPr>
        <p:spPr>
          <a:xfrm>
            <a:off x="3853093" y="5260766"/>
            <a:ext cx="50465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  <a:hlinkClick r:id="rId2" tooltip="http://pngimg.com/download/38182"/>
              </a:rPr>
              <a:t>This Photo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 by Unknown Author is licensed under 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  <a:hlinkClick r:id="rId3" tooltip="https://creativecommons.org/licenses/by-nc/3.0/"/>
              </a:rPr>
              <a:t>CC BY-NC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C729EA8F-6610-F342-B55D-A08D8599378F}"/>
              </a:ext>
            </a:extLst>
          </p:cNvPr>
          <p:cNvSpPr/>
          <p:nvPr/>
        </p:nvSpPr>
        <p:spPr>
          <a:xfrm>
            <a:off x="382755" y="1999578"/>
            <a:ext cx="8333362" cy="1571374"/>
          </a:xfrm>
          <a:prstGeom prst="roundRect">
            <a:avLst>
              <a:gd name="adj" fmla="val 3756"/>
            </a:avLst>
          </a:prstGeom>
          <a:gradFill>
            <a:gsLst>
              <a:gs pos="0">
                <a:schemeClr val="bg2">
                  <a:lumMod val="10000"/>
                  <a:alpha val="73000"/>
                </a:schemeClr>
              </a:gs>
              <a:gs pos="100000">
                <a:srgbClr val="04304B">
                  <a:alpha val="66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00CC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en-US" dirty="0">
              <a:solidFill>
                <a:srgbClr val="4472C4"/>
              </a:solidFill>
              <a:latin typeface="Calibri" panose="020F050202020403020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38ECFB-B914-784A-A411-242CFF63C2EF}"/>
              </a:ext>
            </a:extLst>
          </p:cNvPr>
          <p:cNvSpPr txBox="1"/>
          <p:nvPr/>
        </p:nvSpPr>
        <p:spPr>
          <a:xfrm>
            <a:off x="400911" y="2637949"/>
            <a:ext cx="11447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nl-BE" sz="1600" b="1" dirty="0">
                <a:solidFill>
                  <a:srgbClr val="A5A5A5">
                    <a:lumMod val="10000"/>
                    <a:lumOff val="90000"/>
                  </a:srgbClr>
                </a:solidFill>
                <a:latin typeface="Calibri" panose="020F0502020204030204"/>
              </a:rPr>
              <a:t>T</a:t>
            </a:r>
            <a:r>
              <a:rPr lang="en-US" sz="1600" b="1" dirty="0" err="1">
                <a:solidFill>
                  <a:srgbClr val="A5A5A5">
                    <a:lumMod val="10000"/>
                    <a:lumOff val="90000"/>
                  </a:srgbClr>
                </a:solidFill>
                <a:latin typeface="Calibri" panose="020F0502020204030204"/>
              </a:rPr>
              <a:t>echnology</a:t>
            </a:r>
            <a:endParaRPr lang="en-US" sz="1600" b="1" dirty="0">
              <a:solidFill>
                <a:srgbClr val="A5A5A5">
                  <a:lumMod val="10000"/>
                  <a:lumOff val="90000"/>
                </a:srgbClr>
              </a:solidFill>
              <a:latin typeface="Calibri" panose="020F0502020204030204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9FB37678-7AE4-D54D-8EF3-79C58501A7DE}"/>
              </a:ext>
            </a:extLst>
          </p:cNvPr>
          <p:cNvSpPr/>
          <p:nvPr/>
        </p:nvSpPr>
        <p:spPr>
          <a:xfrm>
            <a:off x="378731" y="3738244"/>
            <a:ext cx="8333362" cy="690746"/>
          </a:xfrm>
          <a:prstGeom prst="roundRect">
            <a:avLst>
              <a:gd name="adj" fmla="val 7667"/>
            </a:avLst>
          </a:prstGeom>
          <a:gradFill>
            <a:gsLst>
              <a:gs pos="0">
                <a:schemeClr val="bg2">
                  <a:lumMod val="10000"/>
                  <a:alpha val="73000"/>
                </a:schemeClr>
              </a:gs>
              <a:gs pos="100000">
                <a:srgbClr val="04304B">
                  <a:alpha val="66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4C6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en-US" dirty="0">
              <a:solidFill>
                <a:srgbClr val="4472C4"/>
              </a:solidFill>
              <a:latin typeface="Calibri" panose="020F0502020204030204"/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8D2A92F1-AD55-2D4E-8D51-405050CE9E90}"/>
              </a:ext>
            </a:extLst>
          </p:cNvPr>
          <p:cNvSpPr/>
          <p:nvPr/>
        </p:nvSpPr>
        <p:spPr>
          <a:xfrm>
            <a:off x="2210021" y="3833478"/>
            <a:ext cx="1463040" cy="505651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40000"/>
                    <a:lumOff val="60000"/>
                  </a:srgbClr>
                </a:solidFill>
                <a:latin typeface="Calibri" panose="020F0502020204030204"/>
              </a:rPr>
              <a:t>On premise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E9CC856E-0100-9A4D-A51C-838D13B33A46}"/>
              </a:ext>
            </a:extLst>
          </p:cNvPr>
          <p:cNvSpPr/>
          <p:nvPr/>
        </p:nvSpPr>
        <p:spPr>
          <a:xfrm>
            <a:off x="3845652" y="3832097"/>
            <a:ext cx="1463040" cy="505651"/>
          </a:xfrm>
          <a:prstGeom prst="roundRect">
            <a:avLst/>
          </a:prstGeom>
          <a:solidFill>
            <a:srgbClr val="262626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40000"/>
                    <a:lumOff val="60000"/>
                  </a:srgbClr>
                </a:solidFill>
                <a:latin typeface="Calibri" panose="020F0502020204030204"/>
              </a:rPr>
              <a:t>Hosted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3A3A561C-BB0E-9C4A-B1B2-E2BD08913145}"/>
              </a:ext>
            </a:extLst>
          </p:cNvPr>
          <p:cNvSpPr/>
          <p:nvPr/>
        </p:nvSpPr>
        <p:spPr>
          <a:xfrm>
            <a:off x="5481283" y="3830716"/>
            <a:ext cx="1463040" cy="505651"/>
          </a:xfrm>
          <a:prstGeom prst="roundRect">
            <a:avLst/>
          </a:prstGeom>
          <a:solidFill>
            <a:srgbClr val="262626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40000"/>
                    <a:lumOff val="60000"/>
                  </a:srgbClr>
                </a:solidFill>
                <a:latin typeface="Calibri" panose="020F0502020204030204"/>
              </a:rPr>
              <a:t>Cloud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525BB82-5694-2E43-AEB2-44E075C2FBB4}"/>
              </a:ext>
            </a:extLst>
          </p:cNvPr>
          <p:cNvSpPr/>
          <p:nvPr/>
        </p:nvSpPr>
        <p:spPr>
          <a:xfrm>
            <a:off x="7116915" y="3835866"/>
            <a:ext cx="1463040" cy="505651"/>
          </a:xfrm>
          <a:prstGeom prst="roundRect">
            <a:avLst/>
          </a:prstGeom>
          <a:solidFill>
            <a:srgbClr val="262626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40000"/>
                    <a:lumOff val="60000"/>
                  </a:srgbClr>
                </a:solidFill>
                <a:latin typeface="Calibri" panose="020F0502020204030204"/>
              </a:rPr>
              <a:t>RaaS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CA9FFD6-5920-934D-8EF0-8AC0D1F97657}"/>
              </a:ext>
            </a:extLst>
          </p:cNvPr>
          <p:cNvSpPr txBox="1"/>
          <p:nvPr/>
        </p:nvSpPr>
        <p:spPr>
          <a:xfrm>
            <a:off x="464946" y="3903760"/>
            <a:ext cx="12330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600" b="1" dirty="0">
                <a:solidFill>
                  <a:srgbClr val="A5A5A5">
                    <a:lumMod val="10000"/>
                    <a:lumOff val="90000"/>
                  </a:srgbClr>
                </a:solidFill>
                <a:latin typeface="Calibri" panose="020F0502020204030204"/>
              </a:rPr>
              <a:t>Deployment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DB5640D-E5FA-F740-8540-BC019807BF3C}"/>
              </a:ext>
            </a:extLst>
          </p:cNvPr>
          <p:cNvSpPr/>
          <p:nvPr/>
        </p:nvSpPr>
        <p:spPr>
          <a:xfrm>
            <a:off x="2558215" y="2771249"/>
            <a:ext cx="1164654" cy="611838"/>
          </a:xfrm>
          <a:prstGeom prst="roundRect">
            <a:avLst/>
          </a:prstGeom>
          <a:solidFill>
            <a:srgbClr val="003C63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20000"/>
                    <a:lumOff val="80000"/>
                  </a:srgbClr>
                </a:solidFill>
                <a:latin typeface="Calibri" panose="020F0502020204030204"/>
              </a:rPr>
              <a:t>Model Implementation Platform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E41C9427-C6BD-B840-B9E6-5B363A1E8C66}"/>
              </a:ext>
            </a:extLst>
          </p:cNvPr>
          <p:cNvSpPr/>
          <p:nvPr/>
        </p:nvSpPr>
        <p:spPr>
          <a:xfrm>
            <a:off x="4608380" y="2798163"/>
            <a:ext cx="1164654" cy="611838"/>
          </a:xfrm>
          <a:prstGeom prst="roundRect">
            <a:avLst/>
          </a:prstGeom>
          <a:solidFill>
            <a:srgbClr val="003C63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20000"/>
                    <a:lumOff val="80000"/>
                  </a:srgbClr>
                </a:solidFill>
                <a:latin typeface="Calibri" panose="020F0502020204030204"/>
              </a:rPr>
              <a:t>Infrastructure for Risk Management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15D03BDE-BA58-C14C-9AFF-69333847435B}"/>
              </a:ext>
            </a:extLst>
          </p:cNvPr>
          <p:cNvSpPr/>
          <p:nvPr/>
        </p:nvSpPr>
        <p:spPr>
          <a:xfrm>
            <a:off x="6507202" y="2802990"/>
            <a:ext cx="1164654" cy="611838"/>
          </a:xfrm>
          <a:prstGeom prst="roundRect">
            <a:avLst/>
          </a:prstGeom>
          <a:solidFill>
            <a:srgbClr val="003C63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1100" dirty="0">
                <a:solidFill>
                  <a:srgbClr val="4472C4">
                    <a:lumMod val="20000"/>
                    <a:lumOff val="80000"/>
                  </a:srgbClr>
                </a:solidFill>
                <a:latin typeface="Calibri" panose="020F0502020204030204"/>
              </a:rPr>
              <a:t>Risk Governance Framework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02D1402-C3F0-5D43-9F58-B29C13C37576}"/>
              </a:ext>
            </a:extLst>
          </p:cNvPr>
          <p:cNvGrpSpPr/>
          <p:nvPr/>
        </p:nvGrpSpPr>
        <p:grpSpPr>
          <a:xfrm>
            <a:off x="2217546" y="2230538"/>
            <a:ext cx="6374668" cy="381373"/>
            <a:chOff x="2461959" y="2014753"/>
            <a:chExt cx="6374668" cy="381373"/>
          </a:xfrm>
        </p:grpSpPr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024AFA67-79A2-094D-B294-63E7F9D041C2}"/>
                </a:ext>
              </a:extLst>
            </p:cNvPr>
            <p:cNvSpPr/>
            <p:nvPr/>
          </p:nvSpPr>
          <p:spPr>
            <a:xfrm>
              <a:off x="2461959" y="2015536"/>
              <a:ext cx="1498149" cy="3799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197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Common Business Objects</a:t>
              </a:r>
            </a:p>
          </p:txBody>
        </p:sp>
        <p:sp>
          <p:nvSpPr>
            <p:cNvPr id="55" name="Rounded Rectangle 12">
              <a:extLst>
                <a:ext uri="{FF2B5EF4-FFF2-40B4-BE49-F238E27FC236}">
                  <a16:creationId xmlns:a16="http://schemas.microsoft.com/office/drawing/2014/main" id="{89DDDDB3-D976-F640-97CC-465C2BFE0B20}"/>
                </a:ext>
              </a:extLst>
            </p:cNvPr>
            <p:cNvSpPr/>
            <p:nvPr/>
          </p:nvSpPr>
          <p:spPr>
            <a:xfrm>
              <a:off x="4089085" y="2014753"/>
              <a:ext cx="1498149" cy="3799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197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Common Data Repository</a:t>
              </a:r>
            </a:p>
          </p:txBody>
        </p:sp>
        <p:sp>
          <p:nvSpPr>
            <p:cNvPr id="56" name="Rounded Rectangle 12">
              <a:extLst>
                <a:ext uri="{FF2B5EF4-FFF2-40B4-BE49-F238E27FC236}">
                  <a16:creationId xmlns:a16="http://schemas.microsoft.com/office/drawing/2014/main" id="{5B3C197A-348A-F449-8F2F-6A233251065B}"/>
                </a:ext>
              </a:extLst>
            </p:cNvPr>
            <p:cNvSpPr/>
            <p:nvPr/>
          </p:nvSpPr>
          <p:spPr>
            <a:xfrm>
              <a:off x="5711352" y="2016222"/>
              <a:ext cx="1498149" cy="3799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197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Workflow </a:t>
              </a:r>
            </a:p>
          </p:txBody>
        </p:sp>
        <p:sp>
          <p:nvSpPr>
            <p:cNvPr id="57" name="Rounded Rectangle 12">
              <a:extLst>
                <a:ext uri="{FF2B5EF4-FFF2-40B4-BE49-F238E27FC236}">
                  <a16:creationId xmlns:a16="http://schemas.microsoft.com/office/drawing/2014/main" id="{E219D53C-A4FA-BC48-A0F5-5FAD1844F729}"/>
                </a:ext>
              </a:extLst>
            </p:cNvPr>
            <p:cNvSpPr/>
            <p:nvPr/>
          </p:nvSpPr>
          <p:spPr>
            <a:xfrm>
              <a:off x="7338478" y="2014753"/>
              <a:ext cx="1498149" cy="3799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197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4472C4">
                      <a:lumMod val="75000"/>
                    </a:srgbClr>
                  </a:solidFill>
                  <a:latin typeface="Calibri" panose="020F0502020204030204"/>
                </a:rPr>
                <a:t>Reporting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D156C2F-73CE-6A4C-86FD-DD8D86900D9B}"/>
              </a:ext>
            </a:extLst>
          </p:cNvPr>
          <p:cNvGrpSpPr/>
          <p:nvPr/>
        </p:nvGrpSpPr>
        <p:grpSpPr>
          <a:xfrm>
            <a:off x="382622" y="1124618"/>
            <a:ext cx="8333362" cy="759821"/>
            <a:chOff x="382621" y="1124617"/>
            <a:chExt cx="8333362" cy="759821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6257F07D-1CC6-4A48-83EE-7568294A448A}"/>
                </a:ext>
              </a:extLst>
            </p:cNvPr>
            <p:cNvSpPr/>
            <p:nvPr/>
          </p:nvSpPr>
          <p:spPr>
            <a:xfrm>
              <a:off x="382621" y="1124617"/>
              <a:ext cx="8333362" cy="759821"/>
            </a:xfrm>
            <a:prstGeom prst="roundRect">
              <a:avLst>
                <a:gd name="adj" fmla="val 7667"/>
              </a:avLst>
            </a:prstGeom>
            <a:gradFill>
              <a:gsLst>
                <a:gs pos="0">
                  <a:schemeClr val="bg2">
                    <a:lumMod val="10000"/>
                    <a:alpha val="73000"/>
                  </a:schemeClr>
                </a:gs>
                <a:gs pos="100000">
                  <a:srgbClr val="04304B">
                    <a:alpha val="6600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rgbClr val="4C6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endParaRPr lang="en-US" dirty="0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47478F7-65C3-E34A-A5FB-C5A8B5934FAC}"/>
                </a:ext>
              </a:extLst>
            </p:cNvPr>
            <p:cNvSpPr txBox="1"/>
            <p:nvPr/>
          </p:nvSpPr>
          <p:spPr>
            <a:xfrm>
              <a:off x="468837" y="1324671"/>
              <a:ext cx="9765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sz="1600" b="1" dirty="0">
                  <a:solidFill>
                    <a:srgbClr val="A5A5A5">
                      <a:lumMod val="10000"/>
                      <a:lumOff val="90000"/>
                    </a:srgbClr>
                  </a:solidFill>
                  <a:latin typeface="Calibri" panose="020F0502020204030204"/>
                </a:rPr>
                <a:t>Solutions</a:t>
              </a: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6CE925F5-D809-CF49-AB5D-09EE5DE098BE}"/>
                </a:ext>
              </a:extLst>
            </p:cNvPr>
            <p:cNvSpPr/>
            <p:nvPr/>
          </p:nvSpPr>
          <p:spPr>
            <a:xfrm>
              <a:off x="2433971" y="1272746"/>
              <a:ext cx="656512" cy="478134"/>
            </a:xfrm>
            <a:prstGeom prst="roundRect">
              <a:avLst/>
            </a:prstGeom>
            <a:solidFill>
              <a:srgbClr val="169397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IFRS 9  CECL</a:t>
              </a: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C0E0900D-9107-5B49-9264-98D68D078317}"/>
                </a:ext>
              </a:extLst>
            </p:cNvPr>
            <p:cNvSpPr/>
            <p:nvPr/>
          </p:nvSpPr>
          <p:spPr>
            <a:xfrm>
              <a:off x="3152462" y="1272746"/>
              <a:ext cx="700630" cy="478134"/>
            </a:xfrm>
            <a:prstGeom prst="roundRect">
              <a:avLst/>
            </a:prstGeom>
            <a:solidFill>
              <a:srgbClr val="00949D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IFRS 17 LDTI</a:t>
              </a:r>
            </a:p>
          </p:txBody>
        </p:sp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4BCC2D04-C0CD-B24F-903F-7F09E9E04FB5}"/>
                </a:ext>
              </a:extLst>
            </p:cNvPr>
            <p:cNvSpPr/>
            <p:nvPr/>
          </p:nvSpPr>
          <p:spPr>
            <a:xfrm>
              <a:off x="3895413" y="1265460"/>
              <a:ext cx="733873" cy="478134"/>
            </a:xfrm>
            <a:prstGeom prst="roundRect">
              <a:avLst/>
            </a:prstGeom>
            <a:solidFill>
              <a:srgbClr val="00949D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Solv II  ICS 2.0</a:t>
              </a: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F3AFD924-F043-0F4D-A3FB-CD0A0B752E55}"/>
                </a:ext>
              </a:extLst>
            </p:cNvPr>
            <p:cNvSpPr/>
            <p:nvPr/>
          </p:nvSpPr>
          <p:spPr>
            <a:xfrm>
              <a:off x="4690342" y="1272746"/>
              <a:ext cx="667157" cy="478134"/>
            </a:xfrm>
            <a:prstGeom prst="roundRect">
              <a:avLst/>
            </a:prstGeom>
            <a:solidFill>
              <a:srgbClr val="00949D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Reserving</a:t>
              </a:r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318360B1-A0F0-D94B-BC59-31360434141F}"/>
                </a:ext>
              </a:extLst>
            </p:cNvPr>
            <p:cNvSpPr/>
            <p:nvPr/>
          </p:nvSpPr>
          <p:spPr>
            <a:xfrm>
              <a:off x="6173906" y="1272746"/>
              <a:ext cx="667157" cy="478134"/>
            </a:xfrm>
            <a:prstGeom prst="roundRect">
              <a:avLst/>
            </a:prstGeom>
            <a:solidFill>
              <a:srgbClr val="00949D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Budgeting</a:t>
              </a:r>
            </a:p>
          </p:txBody>
        </p:sp>
        <p:sp>
          <p:nvSpPr>
            <p:cNvPr id="64" name="Rounded Rectangle 9">
              <a:extLst>
                <a:ext uri="{FF2B5EF4-FFF2-40B4-BE49-F238E27FC236}">
                  <a16:creationId xmlns:a16="http://schemas.microsoft.com/office/drawing/2014/main" id="{F6211AB0-7E5E-BA47-8788-CAF233B4D094}"/>
                </a:ext>
              </a:extLst>
            </p:cNvPr>
            <p:cNvSpPr/>
            <p:nvPr/>
          </p:nvSpPr>
          <p:spPr>
            <a:xfrm>
              <a:off x="6916857" y="1272746"/>
              <a:ext cx="807260" cy="478134"/>
            </a:xfrm>
            <a:prstGeom prst="roundRect">
              <a:avLst/>
            </a:prstGeom>
            <a:solidFill>
              <a:srgbClr val="00949D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nl-BE" sz="1200" dirty="0">
                  <a:solidFill>
                    <a:srgbClr val="7CF5FF"/>
                  </a:solidFill>
                  <a:latin typeface="Calibri" panose="020F0502020204030204"/>
                </a:rPr>
                <a:t>A</a:t>
              </a:r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LM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2EED8AA-A2A9-8F4D-85D2-B5753C1B293C}"/>
                </a:ext>
              </a:extLst>
            </p:cNvPr>
            <p:cNvGrpSpPr/>
            <p:nvPr/>
          </p:nvGrpSpPr>
          <p:grpSpPr>
            <a:xfrm>
              <a:off x="7806060" y="1272746"/>
              <a:ext cx="807260" cy="478134"/>
              <a:chOff x="7775580" y="1272746"/>
              <a:chExt cx="807260" cy="478134"/>
            </a:xfrm>
          </p:grpSpPr>
          <p:sp>
            <p:nvSpPr>
              <p:cNvPr id="65" name="Rounded Rectangle 9">
                <a:extLst>
                  <a:ext uri="{FF2B5EF4-FFF2-40B4-BE49-F238E27FC236}">
                    <a16:creationId xmlns:a16="http://schemas.microsoft.com/office/drawing/2014/main" id="{F15268DA-9435-8B42-9695-2A5025D23B52}"/>
                  </a:ext>
                </a:extLst>
              </p:cNvPr>
              <p:cNvSpPr/>
              <p:nvPr/>
            </p:nvSpPr>
            <p:spPr>
              <a:xfrm>
                <a:off x="7775580" y="1272746"/>
                <a:ext cx="807260" cy="478134"/>
              </a:xfrm>
              <a:prstGeom prst="roundRect">
                <a:avLst/>
              </a:prstGeom>
              <a:solidFill>
                <a:srgbClr val="00949D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800"/>
                <a:endParaRPr lang="en-US" sz="1200" dirty="0">
                  <a:solidFill>
                    <a:srgbClr val="7CF5FF"/>
                  </a:solidFill>
                  <a:latin typeface="Calibri" panose="020F0502020204030204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59EF69CA-E277-D744-BBAA-3758DCC50665}"/>
                  </a:ext>
                </a:extLst>
              </p:cNvPr>
              <p:cNvSpPr/>
              <p:nvPr/>
            </p:nvSpPr>
            <p:spPr>
              <a:xfrm>
                <a:off x="7976271" y="1373314"/>
                <a:ext cx="405881" cy="2769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algn="ctr" defTabSz="685800"/>
                <a:r>
                  <a:rPr lang="en-US" sz="1200" dirty="0">
                    <a:solidFill>
                      <a:srgbClr val="7CF5FF"/>
                    </a:solidFill>
                    <a:latin typeface="Calibri" panose="020F0502020204030204"/>
                  </a:rPr>
                  <a:t>……</a:t>
                </a:r>
              </a:p>
            </p:txBody>
          </p:sp>
        </p:grp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8107F75E-0165-5A4A-A902-BF30C4E57C44}"/>
                </a:ext>
              </a:extLst>
            </p:cNvPr>
            <p:cNvSpPr/>
            <p:nvPr/>
          </p:nvSpPr>
          <p:spPr>
            <a:xfrm>
              <a:off x="1580552" y="1272746"/>
              <a:ext cx="794379" cy="478134"/>
            </a:xfrm>
            <a:prstGeom prst="roundRect">
              <a:avLst/>
            </a:prstGeom>
            <a:solidFill>
              <a:srgbClr val="169397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nl-BE" sz="1200" dirty="0">
                  <a:solidFill>
                    <a:srgbClr val="7CF5FF"/>
                  </a:solidFill>
                  <a:latin typeface="Calibri" panose="020F0502020204030204"/>
                </a:rPr>
                <a:t>P</a:t>
              </a:r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&amp;C Pricing</a:t>
              </a:r>
            </a:p>
          </p:txBody>
        </p:sp>
        <p:sp>
          <p:nvSpPr>
            <p:cNvPr id="74" name="Rounded Rectangle 73">
              <a:extLst>
                <a:ext uri="{FF2B5EF4-FFF2-40B4-BE49-F238E27FC236}">
                  <a16:creationId xmlns:a16="http://schemas.microsoft.com/office/drawing/2014/main" id="{AE215B7E-2877-1A4F-BC96-26F5BA591C21}"/>
                </a:ext>
              </a:extLst>
            </p:cNvPr>
            <p:cNvSpPr/>
            <p:nvPr/>
          </p:nvSpPr>
          <p:spPr>
            <a:xfrm>
              <a:off x="5439455" y="1272746"/>
              <a:ext cx="667157" cy="478134"/>
            </a:xfrm>
            <a:prstGeom prst="roundRect">
              <a:avLst/>
            </a:prstGeom>
            <a:solidFill>
              <a:srgbClr val="00949D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en-US" sz="1200" dirty="0">
                  <a:solidFill>
                    <a:srgbClr val="7CF5FF"/>
                  </a:solidFill>
                  <a:latin typeface="Calibri" panose="020F0502020204030204"/>
                </a:rPr>
                <a:t>MRM</a:t>
              </a:r>
            </a:p>
          </p:txBody>
        </p:sp>
      </p:grpSp>
      <p:pic>
        <p:nvPicPr>
          <p:cNvPr id="76" name="Picture 75">
            <a:extLst>
              <a:ext uri="{FF2B5EF4-FFF2-40B4-BE49-F238E27FC236}">
                <a16:creationId xmlns:a16="http://schemas.microsoft.com/office/drawing/2014/main" id="{AD309F5D-413B-4520-9505-CA9E62DFB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AFBDC85F-0C26-430C-9C72-2408AF963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2ED1F7-CA72-43BF-A6D0-D1D606FD3935}"/>
              </a:ext>
            </a:extLst>
          </p:cNvPr>
          <p:cNvSpPr txBox="1"/>
          <p:nvPr/>
        </p:nvSpPr>
        <p:spPr>
          <a:xfrm>
            <a:off x="3372795" y="129001"/>
            <a:ext cx="2295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600" b="1" dirty="0">
                <a:solidFill>
                  <a:srgbClr val="92D050"/>
                </a:solidFill>
              </a:rPr>
              <a:t>SAS’ </a:t>
            </a:r>
            <a:r>
              <a:rPr lang="nl-BE" sz="3600" b="1" dirty="0" err="1">
                <a:solidFill>
                  <a:srgbClr val="92D050"/>
                </a:solidFill>
              </a:rPr>
              <a:t>Vision</a:t>
            </a:r>
            <a:endParaRPr lang="en-US" sz="3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7699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485CDBF9-5215-4AB7-9DE9-FAF9517F5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DEC9A2-5AB1-4219-A258-3645EA2FA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  <p:grpSp>
        <p:nvGrpSpPr>
          <p:cNvPr id="481" name="Group 480">
            <a:extLst>
              <a:ext uri="{FF2B5EF4-FFF2-40B4-BE49-F238E27FC236}">
                <a16:creationId xmlns:a16="http://schemas.microsoft.com/office/drawing/2014/main" id="{DFFEEF72-011A-4EE0-9FA1-D65C874517B0}"/>
              </a:ext>
            </a:extLst>
          </p:cNvPr>
          <p:cNvGrpSpPr/>
          <p:nvPr/>
        </p:nvGrpSpPr>
        <p:grpSpPr>
          <a:xfrm>
            <a:off x="244171" y="865523"/>
            <a:ext cx="8414611" cy="3867496"/>
            <a:chOff x="157057" y="706657"/>
            <a:chExt cx="8828222" cy="4283577"/>
          </a:xfrm>
        </p:grpSpPr>
        <p:pic>
          <p:nvPicPr>
            <p:cNvPr id="482" name="Obraz 25">
              <a:extLst>
                <a:ext uri="{FF2B5EF4-FFF2-40B4-BE49-F238E27FC236}">
                  <a16:creationId xmlns:a16="http://schemas.microsoft.com/office/drawing/2014/main" id="{9EFE9285-B800-4D5B-A197-C39970B46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33104" y="4061361"/>
              <a:ext cx="1320321" cy="928872"/>
            </a:xfrm>
            <a:prstGeom prst="rect">
              <a:avLst/>
            </a:prstGeom>
          </p:spPr>
        </p:pic>
        <p:sp>
          <p:nvSpPr>
            <p:cNvPr id="483" name="Textfeld 30">
              <a:extLst>
                <a:ext uri="{FF2B5EF4-FFF2-40B4-BE49-F238E27FC236}">
                  <a16:creationId xmlns:a16="http://schemas.microsoft.com/office/drawing/2014/main" id="{073DCB85-3252-4D03-98C2-244C297E1D1E}"/>
                </a:ext>
              </a:extLst>
            </p:cNvPr>
            <p:cNvSpPr txBox="1"/>
            <p:nvPr/>
          </p:nvSpPr>
          <p:spPr>
            <a:xfrm>
              <a:off x="1515826" y="4215746"/>
              <a:ext cx="13194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</a:rPr>
                <a:t>Solution </a:t>
              </a: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</a:rPr>
                <a:t>Data Mart</a:t>
              </a:r>
            </a:p>
          </p:txBody>
        </p:sp>
        <p:sp>
          <p:nvSpPr>
            <p:cNvPr id="484" name="Rechteck 1052">
              <a:extLst>
                <a:ext uri="{FF2B5EF4-FFF2-40B4-BE49-F238E27FC236}">
                  <a16:creationId xmlns:a16="http://schemas.microsoft.com/office/drawing/2014/main" id="{8620B002-02F7-4420-898D-158936F42E59}"/>
                </a:ext>
              </a:extLst>
            </p:cNvPr>
            <p:cNvSpPr/>
            <p:nvPr/>
          </p:nvSpPr>
          <p:spPr>
            <a:xfrm>
              <a:off x="179389" y="989257"/>
              <a:ext cx="1119908" cy="1237310"/>
            </a:xfrm>
            <a:prstGeom prst="rect">
              <a:avLst/>
            </a:prstGeom>
            <a:gradFill>
              <a:gsLst>
                <a:gs pos="0">
                  <a:srgbClr val="00B08D">
                    <a:alpha val="0"/>
                  </a:srgbClr>
                </a:gs>
                <a:gs pos="100000">
                  <a:srgbClr val="00B08D">
                    <a:alpha val="31000"/>
                  </a:srgbClr>
                </a:gs>
              </a:gsLst>
              <a:lin ang="5400000" scaled="0"/>
            </a:gradFill>
            <a:ln w="264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85" name="Rechteck 217">
              <a:extLst>
                <a:ext uri="{FF2B5EF4-FFF2-40B4-BE49-F238E27FC236}">
                  <a16:creationId xmlns:a16="http://schemas.microsoft.com/office/drawing/2014/main" id="{58CAA705-6C37-4EAB-B4F2-920CCA89F4FC}"/>
                </a:ext>
              </a:extLst>
            </p:cNvPr>
            <p:cNvSpPr/>
            <p:nvPr/>
          </p:nvSpPr>
          <p:spPr>
            <a:xfrm flipV="1">
              <a:off x="179389" y="2226566"/>
              <a:ext cx="1119908" cy="1489253"/>
            </a:xfrm>
            <a:prstGeom prst="rect">
              <a:avLst/>
            </a:prstGeom>
            <a:gradFill>
              <a:gsLst>
                <a:gs pos="0">
                  <a:srgbClr val="00B08D">
                    <a:alpha val="0"/>
                  </a:srgbClr>
                </a:gs>
                <a:gs pos="100000">
                  <a:srgbClr val="0074BE">
                    <a:alpha val="30000"/>
                  </a:srgbClr>
                </a:gs>
              </a:gsLst>
              <a:lin ang="5400000" scaled="0"/>
            </a:gradFill>
            <a:ln w="26425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86" name="Rechteck 179">
              <a:extLst>
                <a:ext uri="{FF2B5EF4-FFF2-40B4-BE49-F238E27FC236}">
                  <a16:creationId xmlns:a16="http://schemas.microsoft.com/office/drawing/2014/main" id="{CFFEA98F-71DC-4BCB-AB2B-E10915A2B864}"/>
                </a:ext>
              </a:extLst>
            </p:cNvPr>
            <p:cNvSpPr/>
            <p:nvPr/>
          </p:nvSpPr>
          <p:spPr>
            <a:xfrm>
              <a:off x="1284318" y="706657"/>
              <a:ext cx="7678560" cy="1522404"/>
            </a:xfrm>
            <a:prstGeom prst="rect">
              <a:avLst/>
            </a:prstGeom>
            <a:gradFill>
              <a:gsLst>
                <a:gs pos="47500">
                  <a:srgbClr val="FFFFFF"/>
                </a:gs>
                <a:gs pos="0">
                  <a:srgbClr val="BFEBE3"/>
                </a:gs>
                <a:gs pos="100000">
                  <a:srgbClr val="04304B">
                    <a:alpha val="25000"/>
                  </a:srgbClr>
                </a:gs>
              </a:gsLst>
              <a:lin ang="0" scaled="0"/>
            </a:gra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87" name="Rechteck 71">
              <a:extLst>
                <a:ext uri="{FF2B5EF4-FFF2-40B4-BE49-F238E27FC236}">
                  <a16:creationId xmlns:a16="http://schemas.microsoft.com/office/drawing/2014/main" id="{BDC811A0-7B17-4672-B30E-BEF5A1318ED2}"/>
                </a:ext>
              </a:extLst>
            </p:cNvPr>
            <p:cNvSpPr/>
            <p:nvPr/>
          </p:nvSpPr>
          <p:spPr>
            <a:xfrm>
              <a:off x="1299297" y="2226566"/>
              <a:ext cx="7678560" cy="506241"/>
            </a:xfrm>
            <a:prstGeom prst="rect">
              <a:avLst/>
            </a:prstGeom>
            <a:solidFill>
              <a:srgbClr val="0074BE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SAS Infrastructure for Risk and Finance Management</a:t>
              </a:r>
            </a:p>
          </p:txBody>
        </p:sp>
        <p:cxnSp>
          <p:nvCxnSpPr>
            <p:cNvPr id="488" name="Gerade Verbindung 1054">
              <a:extLst>
                <a:ext uri="{FF2B5EF4-FFF2-40B4-BE49-F238E27FC236}">
                  <a16:creationId xmlns:a16="http://schemas.microsoft.com/office/drawing/2014/main" id="{D862C520-978B-45AA-B17E-A92347ED5D6D}"/>
                </a:ext>
              </a:extLst>
            </p:cNvPr>
            <p:cNvCxnSpPr/>
            <p:nvPr/>
          </p:nvCxnSpPr>
          <p:spPr>
            <a:xfrm>
              <a:off x="179389" y="2226566"/>
              <a:ext cx="8798468" cy="0"/>
            </a:xfrm>
            <a:prstGeom prst="line">
              <a:avLst/>
            </a:prstGeom>
            <a:noFill/>
            <a:ln w="19050" cap="flat" cmpd="sng" algn="ctr">
              <a:solidFill>
                <a:srgbClr val="FFFFFF"/>
              </a:solidFill>
              <a:prstDash val="solid"/>
            </a:ln>
            <a:effectLst/>
          </p:spPr>
        </p:cxnSp>
        <p:grpSp>
          <p:nvGrpSpPr>
            <p:cNvPr id="489" name="Gruppieren 9">
              <a:extLst>
                <a:ext uri="{FF2B5EF4-FFF2-40B4-BE49-F238E27FC236}">
                  <a16:creationId xmlns:a16="http://schemas.microsoft.com/office/drawing/2014/main" id="{774E28B0-DE1B-45F5-B9D5-E8619F6CAAAF}"/>
                </a:ext>
              </a:extLst>
            </p:cNvPr>
            <p:cNvGrpSpPr/>
            <p:nvPr/>
          </p:nvGrpSpPr>
          <p:grpSpPr>
            <a:xfrm>
              <a:off x="1299297" y="2732806"/>
              <a:ext cx="1539374" cy="1282658"/>
              <a:chOff x="1806428" y="3136909"/>
              <a:chExt cx="1380313" cy="1522404"/>
            </a:xfrm>
          </p:grpSpPr>
          <p:sp>
            <p:nvSpPr>
              <p:cNvPr id="637" name="Rechteck 93">
                <a:extLst>
                  <a:ext uri="{FF2B5EF4-FFF2-40B4-BE49-F238E27FC236}">
                    <a16:creationId xmlns:a16="http://schemas.microsoft.com/office/drawing/2014/main" id="{38380ADA-89CF-464C-817A-29FC518D37C1}"/>
                  </a:ext>
                </a:extLst>
              </p:cNvPr>
              <p:cNvSpPr/>
              <p:nvPr/>
            </p:nvSpPr>
            <p:spPr>
              <a:xfrm>
                <a:off x="1806428" y="3136909"/>
                <a:ext cx="1377030" cy="1522404"/>
              </a:xfrm>
              <a:prstGeom prst="rect">
                <a:avLst/>
              </a:prstGeom>
              <a:solidFill>
                <a:srgbClr val="C0E3F6">
                  <a:alpha val="67000"/>
                </a:srgbClr>
              </a:solidFill>
              <a:ln w="12700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638" name="Rechteck 94">
                <a:extLst>
                  <a:ext uri="{FF2B5EF4-FFF2-40B4-BE49-F238E27FC236}">
                    <a16:creationId xmlns:a16="http://schemas.microsoft.com/office/drawing/2014/main" id="{3521EF38-F150-4E3F-9D77-3682B0140AE4}"/>
                  </a:ext>
                </a:extLst>
              </p:cNvPr>
              <p:cNvSpPr/>
              <p:nvPr/>
            </p:nvSpPr>
            <p:spPr>
              <a:xfrm>
                <a:off x="1806428" y="3183818"/>
                <a:ext cx="1380313" cy="359580"/>
              </a:xfrm>
              <a:prstGeom prst="rect">
                <a:avLst/>
              </a:prstGeom>
            </p:spPr>
            <p:txBody>
              <a:bodyPr wrap="square" lIns="54000" tIns="54000" rIns="54000" bIns="54000">
                <a:spAutoFit/>
              </a:bodyPr>
              <a:lstStyle/>
              <a:p>
                <a:pPr marL="0" marR="0" lvl="0" indent="0" defTabSz="914378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</a:rPr>
                  <a:t>Openness</a:t>
                </a:r>
              </a:p>
            </p:txBody>
          </p:sp>
        </p:grpSp>
        <p:grpSp>
          <p:nvGrpSpPr>
            <p:cNvPr id="490" name="Gruppieren 8">
              <a:extLst>
                <a:ext uri="{FF2B5EF4-FFF2-40B4-BE49-F238E27FC236}">
                  <a16:creationId xmlns:a16="http://schemas.microsoft.com/office/drawing/2014/main" id="{33253C79-B585-47D4-B1FF-9A3366A4CD1A}"/>
                </a:ext>
              </a:extLst>
            </p:cNvPr>
            <p:cNvGrpSpPr/>
            <p:nvPr/>
          </p:nvGrpSpPr>
          <p:grpSpPr>
            <a:xfrm>
              <a:off x="2835009" y="2732806"/>
              <a:ext cx="1539374" cy="1282658"/>
              <a:chOff x="3183458" y="3136909"/>
              <a:chExt cx="1380313" cy="1522404"/>
            </a:xfrm>
          </p:grpSpPr>
          <p:sp>
            <p:nvSpPr>
              <p:cNvPr id="635" name="Rechteck 1030">
                <a:extLst>
                  <a:ext uri="{FF2B5EF4-FFF2-40B4-BE49-F238E27FC236}">
                    <a16:creationId xmlns:a16="http://schemas.microsoft.com/office/drawing/2014/main" id="{7C171336-7CDE-4765-9994-0C39FEE4C9AD}"/>
                  </a:ext>
                </a:extLst>
              </p:cNvPr>
              <p:cNvSpPr/>
              <p:nvPr/>
            </p:nvSpPr>
            <p:spPr>
              <a:xfrm>
                <a:off x="3183458" y="3136909"/>
                <a:ext cx="1377030" cy="1522404"/>
              </a:xfrm>
              <a:prstGeom prst="rect">
                <a:avLst/>
              </a:prstGeom>
              <a:solidFill>
                <a:srgbClr val="C0E3F6">
                  <a:alpha val="67000"/>
                </a:srgbClr>
              </a:solidFill>
              <a:ln w="12700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636" name="Rechteck 114">
                <a:extLst>
                  <a:ext uri="{FF2B5EF4-FFF2-40B4-BE49-F238E27FC236}">
                    <a16:creationId xmlns:a16="http://schemas.microsoft.com/office/drawing/2014/main" id="{50EA551F-D4B4-44E8-896C-4BD43064E4FD}"/>
                  </a:ext>
                </a:extLst>
              </p:cNvPr>
              <p:cNvSpPr/>
              <p:nvPr/>
            </p:nvSpPr>
            <p:spPr>
              <a:xfrm>
                <a:off x="3183458" y="3183818"/>
                <a:ext cx="1380313" cy="359580"/>
              </a:xfrm>
              <a:prstGeom prst="rect">
                <a:avLst/>
              </a:prstGeom>
            </p:spPr>
            <p:txBody>
              <a:bodyPr wrap="square" lIns="54000" tIns="54000" rIns="54000" bIns="54000">
                <a:spAutoFit/>
              </a:bodyPr>
              <a:lstStyle/>
              <a:p>
                <a:pPr marL="0" marR="0" lvl="0" indent="0" defTabSz="914378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</a:rPr>
                  <a:t>Versioning</a:t>
                </a:r>
              </a:p>
            </p:txBody>
          </p:sp>
        </p:grpSp>
        <p:grpSp>
          <p:nvGrpSpPr>
            <p:cNvPr id="491" name="Gruppieren 7">
              <a:extLst>
                <a:ext uri="{FF2B5EF4-FFF2-40B4-BE49-F238E27FC236}">
                  <a16:creationId xmlns:a16="http://schemas.microsoft.com/office/drawing/2014/main" id="{E5640001-DEEE-4B04-8FE1-5906BCD180A6}"/>
                </a:ext>
              </a:extLst>
            </p:cNvPr>
            <p:cNvGrpSpPr/>
            <p:nvPr/>
          </p:nvGrpSpPr>
          <p:grpSpPr>
            <a:xfrm>
              <a:off x="4370722" y="2732806"/>
              <a:ext cx="1539374" cy="1282658"/>
              <a:chOff x="4560488" y="3136909"/>
              <a:chExt cx="1380313" cy="1522404"/>
            </a:xfrm>
          </p:grpSpPr>
          <p:sp>
            <p:nvSpPr>
              <p:cNvPr id="633" name="Rechteck 110">
                <a:extLst>
                  <a:ext uri="{FF2B5EF4-FFF2-40B4-BE49-F238E27FC236}">
                    <a16:creationId xmlns:a16="http://schemas.microsoft.com/office/drawing/2014/main" id="{76B36CF5-922F-47C3-9244-DC6830F3ED7C}"/>
                  </a:ext>
                </a:extLst>
              </p:cNvPr>
              <p:cNvSpPr/>
              <p:nvPr/>
            </p:nvSpPr>
            <p:spPr>
              <a:xfrm>
                <a:off x="4560488" y="3136909"/>
                <a:ext cx="1377030" cy="1522404"/>
              </a:xfrm>
              <a:prstGeom prst="rect">
                <a:avLst/>
              </a:prstGeom>
              <a:solidFill>
                <a:srgbClr val="C0E3F6">
                  <a:alpha val="67000"/>
                </a:srgbClr>
              </a:solidFill>
              <a:ln w="12700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634" name="Rechteck 116">
                <a:extLst>
                  <a:ext uri="{FF2B5EF4-FFF2-40B4-BE49-F238E27FC236}">
                    <a16:creationId xmlns:a16="http://schemas.microsoft.com/office/drawing/2014/main" id="{8692B705-BAC6-4A12-84A3-AD82D3D1ACEA}"/>
                  </a:ext>
                </a:extLst>
              </p:cNvPr>
              <p:cNvSpPr/>
              <p:nvPr/>
            </p:nvSpPr>
            <p:spPr>
              <a:xfrm>
                <a:off x="4560488" y="3183818"/>
                <a:ext cx="1380313" cy="359580"/>
              </a:xfrm>
              <a:prstGeom prst="rect">
                <a:avLst/>
              </a:prstGeom>
            </p:spPr>
            <p:txBody>
              <a:bodyPr wrap="square" lIns="54000" tIns="54000" rIns="54000" bIns="54000">
                <a:spAutoFit/>
              </a:bodyPr>
              <a:lstStyle/>
              <a:p>
                <a:pPr marL="0" marR="0" lvl="0" indent="0" defTabSz="914378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</a:rPr>
                  <a:t>Automation</a:t>
                </a:r>
              </a:p>
            </p:txBody>
          </p:sp>
        </p:grpSp>
        <p:grpSp>
          <p:nvGrpSpPr>
            <p:cNvPr id="492" name="Gruppieren 6">
              <a:extLst>
                <a:ext uri="{FF2B5EF4-FFF2-40B4-BE49-F238E27FC236}">
                  <a16:creationId xmlns:a16="http://schemas.microsoft.com/office/drawing/2014/main" id="{95BAEA1B-9AF6-45EB-95A7-3C832233045C}"/>
                </a:ext>
              </a:extLst>
            </p:cNvPr>
            <p:cNvGrpSpPr/>
            <p:nvPr/>
          </p:nvGrpSpPr>
          <p:grpSpPr>
            <a:xfrm>
              <a:off x="5906433" y="2732806"/>
              <a:ext cx="1539374" cy="1282658"/>
              <a:chOff x="5937517" y="3136909"/>
              <a:chExt cx="1380313" cy="1522404"/>
            </a:xfrm>
          </p:grpSpPr>
          <p:sp>
            <p:nvSpPr>
              <p:cNvPr id="631" name="Rechteck 111">
                <a:extLst>
                  <a:ext uri="{FF2B5EF4-FFF2-40B4-BE49-F238E27FC236}">
                    <a16:creationId xmlns:a16="http://schemas.microsoft.com/office/drawing/2014/main" id="{C4E71F82-A6FF-4A18-BED9-7FB2C9AFE423}"/>
                  </a:ext>
                </a:extLst>
              </p:cNvPr>
              <p:cNvSpPr/>
              <p:nvPr/>
            </p:nvSpPr>
            <p:spPr>
              <a:xfrm>
                <a:off x="5937517" y="3136909"/>
                <a:ext cx="1377030" cy="1522404"/>
              </a:xfrm>
              <a:prstGeom prst="rect">
                <a:avLst/>
              </a:prstGeom>
              <a:solidFill>
                <a:srgbClr val="C0E3F6">
                  <a:alpha val="67000"/>
                </a:srgbClr>
              </a:solidFill>
              <a:ln w="12700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632" name="Rechteck 115">
                <a:extLst>
                  <a:ext uri="{FF2B5EF4-FFF2-40B4-BE49-F238E27FC236}">
                    <a16:creationId xmlns:a16="http://schemas.microsoft.com/office/drawing/2014/main" id="{30B029A2-3F41-4440-ACF3-33EB96FA11C7}"/>
                  </a:ext>
                </a:extLst>
              </p:cNvPr>
              <p:cNvSpPr/>
              <p:nvPr/>
            </p:nvSpPr>
            <p:spPr>
              <a:xfrm>
                <a:off x="5937517" y="3183818"/>
                <a:ext cx="1380313" cy="359580"/>
              </a:xfrm>
              <a:prstGeom prst="rect">
                <a:avLst/>
              </a:prstGeom>
            </p:spPr>
            <p:txBody>
              <a:bodyPr wrap="square" lIns="54000" tIns="54000" rIns="54000" bIns="54000">
                <a:spAutoFit/>
              </a:bodyPr>
              <a:lstStyle/>
              <a:p>
                <a:pPr marL="0" marR="0" lvl="0" indent="0" defTabSz="914378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</a:rPr>
                  <a:t>Transparency</a:t>
                </a:r>
              </a:p>
            </p:txBody>
          </p:sp>
        </p:grpSp>
        <p:grpSp>
          <p:nvGrpSpPr>
            <p:cNvPr id="493" name="Gruppieren 4">
              <a:extLst>
                <a:ext uri="{FF2B5EF4-FFF2-40B4-BE49-F238E27FC236}">
                  <a16:creationId xmlns:a16="http://schemas.microsoft.com/office/drawing/2014/main" id="{7976D4E8-9157-4E1D-81CE-07798BF97C96}"/>
                </a:ext>
              </a:extLst>
            </p:cNvPr>
            <p:cNvGrpSpPr/>
            <p:nvPr/>
          </p:nvGrpSpPr>
          <p:grpSpPr>
            <a:xfrm>
              <a:off x="7442145" y="2732806"/>
              <a:ext cx="1539374" cy="1282658"/>
              <a:chOff x="7374865" y="3136909"/>
              <a:chExt cx="1380313" cy="1522404"/>
            </a:xfrm>
          </p:grpSpPr>
          <p:sp>
            <p:nvSpPr>
              <p:cNvPr id="629" name="Rechteck 106">
                <a:extLst>
                  <a:ext uri="{FF2B5EF4-FFF2-40B4-BE49-F238E27FC236}">
                    <a16:creationId xmlns:a16="http://schemas.microsoft.com/office/drawing/2014/main" id="{8F313805-E43A-40D3-BB49-A940726BAB5C}"/>
                  </a:ext>
                </a:extLst>
              </p:cNvPr>
              <p:cNvSpPr/>
              <p:nvPr/>
            </p:nvSpPr>
            <p:spPr>
              <a:xfrm>
                <a:off x="7374865" y="3136909"/>
                <a:ext cx="1377030" cy="1522404"/>
              </a:xfrm>
              <a:prstGeom prst="rect">
                <a:avLst/>
              </a:prstGeom>
              <a:solidFill>
                <a:srgbClr val="C0E3F6">
                  <a:alpha val="67000"/>
                </a:srgbClr>
              </a:solidFill>
              <a:ln w="12700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630" name="Rechteck 107">
                <a:extLst>
                  <a:ext uri="{FF2B5EF4-FFF2-40B4-BE49-F238E27FC236}">
                    <a16:creationId xmlns:a16="http://schemas.microsoft.com/office/drawing/2014/main" id="{4972D1F6-5631-42CC-B5F0-5D35EA90C5FF}"/>
                  </a:ext>
                </a:extLst>
              </p:cNvPr>
              <p:cNvSpPr/>
              <p:nvPr/>
            </p:nvSpPr>
            <p:spPr>
              <a:xfrm>
                <a:off x="7374865" y="3183818"/>
                <a:ext cx="1380313" cy="359580"/>
              </a:xfrm>
              <a:prstGeom prst="rect">
                <a:avLst/>
              </a:prstGeom>
            </p:spPr>
            <p:txBody>
              <a:bodyPr wrap="square" lIns="54000" tIns="54000" rIns="54000" bIns="54000">
                <a:spAutoFit/>
              </a:bodyPr>
              <a:lstStyle/>
              <a:p>
                <a:pPr marL="0" marR="0" lvl="0" indent="0" defTabSz="914378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</a:rPr>
                  <a:t>Cooperation</a:t>
                </a:r>
              </a:p>
            </p:txBody>
          </p:sp>
        </p:grpSp>
        <p:sp>
          <p:nvSpPr>
            <p:cNvPr id="494" name="TextBox 12">
              <a:extLst>
                <a:ext uri="{FF2B5EF4-FFF2-40B4-BE49-F238E27FC236}">
                  <a16:creationId xmlns:a16="http://schemas.microsoft.com/office/drawing/2014/main" id="{A9569B42-8E51-4C82-BCDA-6ACAAFD4036D}"/>
                </a:ext>
              </a:extLst>
            </p:cNvPr>
            <p:cNvSpPr txBox="1"/>
            <p:nvPr/>
          </p:nvSpPr>
          <p:spPr>
            <a:xfrm>
              <a:off x="157756" y="1843612"/>
              <a:ext cx="116317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B08D"/>
                  </a:solidFill>
                  <a:effectLst/>
                  <a:uLnTx/>
                  <a:uFillTx/>
                </a:rPr>
                <a:t>Content 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B08D"/>
                  </a:solidFill>
                  <a:effectLst/>
                  <a:uLnTx/>
                  <a:uFillTx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B08D"/>
                  </a:solidFill>
                  <a:effectLst/>
                  <a:uLnTx/>
                  <a:uFillTx/>
                </a:rPr>
                <a:t>Packages</a:t>
              </a:r>
            </a:p>
          </p:txBody>
        </p:sp>
        <p:sp>
          <p:nvSpPr>
            <p:cNvPr id="495" name="TextBox 12">
              <a:extLst>
                <a:ext uri="{FF2B5EF4-FFF2-40B4-BE49-F238E27FC236}">
                  <a16:creationId xmlns:a16="http://schemas.microsoft.com/office/drawing/2014/main" id="{A1A914E0-08ED-4D17-BBA3-76C64309D4E3}"/>
                </a:ext>
              </a:extLst>
            </p:cNvPr>
            <p:cNvSpPr txBox="1"/>
            <p:nvPr/>
          </p:nvSpPr>
          <p:spPr>
            <a:xfrm>
              <a:off x="157057" y="2389479"/>
              <a:ext cx="116457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</a:rPr>
                <a:t>Technical Platform</a:t>
              </a:r>
            </a:p>
          </p:txBody>
        </p:sp>
        <p:grpSp>
          <p:nvGrpSpPr>
            <p:cNvPr id="496" name="Gruppieren 1049">
              <a:extLst>
                <a:ext uri="{FF2B5EF4-FFF2-40B4-BE49-F238E27FC236}">
                  <a16:creationId xmlns:a16="http://schemas.microsoft.com/office/drawing/2014/main" id="{19B6EDD9-28D0-4F1F-89E1-B488D668B4D8}"/>
                </a:ext>
              </a:extLst>
            </p:cNvPr>
            <p:cNvGrpSpPr/>
            <p:nvPr/>
          </p:nvGrpSpPr>
          <p:grpSpPr>
            <a:xfrm>
              <a:off x="4840759" y="1123531"/>
              <a:ext cx="513410" cy="288000"/>
              <a:chOff x="4506368" y="1059582"/>
              <a:chExt cx="1026820" cy="576000"/>
            </a:xfrm>
          </p:grpSpPr>
          <p:grpSp>
            <p:nvGrpSpPr>
              <p:cNvPr id="625" name="Gruppieren 1036">
                <a:extLst>
                  <a:ext uri="{FF2B5EF4-FFF2-40B4-BE49-F238E27FC236}">
                    <a16:creationId xmlns:a16="http://schemas.microsoft.com/office/drawing/2014/main" id="{14F4B9D4-1CA1-440E-A36C-A1B782A750E0}"/>
                  </a:ext>
                </a:extLst>
              </p:cNvPr>
              <p:cNvGrpSpPr/>
              <p:nvPr/>
            </p:nvGrpSpPr>
            <p:grpSpPr>
              <a:xfrm>
                <a:off x="4506368" y="1059582"/>
                <a:ext cx="1026820" cy="576000"/>
                <a:chOff x="4506368" y="1052382"/>
                <a:chExt cx="1026820" cy="576000"/>
              </a:xfrm>
            </p:grpSpPr>
            <p:sp>
              <p:nvSpPr>
                <p:cNvPr id="627" name="Abgerundetes Rechteck 155">
                  <a:extLst>
                    <a:ext uri="{FF2B5EF4-FFF2-40B4-BE49-F238E27FC236}">
                      <a16:creationId xmlns:a16="http://schemas.microsoft.com/office/drawing/2014/main" id="{AECADB9E-ABB2-4ABD-B7D8-37B1BB7B23D2}"/>
                    </a:ext>
                  </a:extLst>
                </p:cNvPr>
                <p:cNvSpPr/>
                <p:nvPr/>
              </p:nvSpPr>
              <p:spPr>
                <a:xfrm>
                  <a:off x="4506368" y="1052382"/>
                  <a:ext cx="1026820" cy="576000"/>
                </a:xfrm>
                <a:prstGeom prst="roundRect">
                  <a:avLst>
                    <a:gd name="adj" fmla="val 9375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54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Market Risk </a:t>
                  </a:r>
                  <a:b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</a:b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Insurance</a:t>
                  </a:r>
                </a:p>
              </p:txBody>
            </p:sp>
            <p:sp>
              <p:nvSpPr>
                <p:cNvPr id="628" name="Auf der gleichen Seite des Rechtecks liegende Ecken abrunden 156">
                  <a:extLst>
                    <a:ext uri="{FF2B5EF4-FFF2-40B4-BE49-F238E27FC236}">
                      <a16:creationId xmlns:a16="http://schemas.microsoft.com/office/drawing/2014/main" id="{B6AD199F-E5E9-4464-B144-343AE29F9A03}"/>
                    </a:ext>
                  </a:extLst>
                </p:cNvPr>
                <p:cNvSpPr/>
                <p:nvPr/>
              </p:nvSpPr>
              <p:spPr>
                <a:xfrm>
                  <a:off x="4506368" y="1052382"/>
                  <a:ext cx="1026820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26" name="Ellipse 14">
                <a:extLst>
                  <a:ext uri="{FF2B5EF4-FFF2-40B4-BE49-F238E27FC236}">
                    <a16:creationId xmlns:a16="http://schemas.microsoft.com/office/drawing/2014/main" id="{A16D5CEB-CB2E-4478-BB54-BB2F50B295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78941" y="1086582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497" name="Gruppieren 1044">
              <a:extLst>
                <a:ext uri="{FF2B5EF4-FFF2-40B4-BE49-F238E27FC236}">
                  <a16:creationId xmlns:a16="http://schemas.microsoft.com/office/drawing/2014/main" id="{2C83BAB1-24BD-43E6-A5D7-9E21F1FF55F0}"/>
                </a:ext>
              </a:extLst>
            </p:cNvPr>
            <p:cNvGrpSpPr/>
            <p:nvPr/>
          </p:nvGrpSpPr>
          <p:grpSpPr>
            <a:xfrm>
              <a:off x="5661212" y="1169456"/>
              <a:ext cx="414046" cy="288000"/>
              <a:chOff x="6147273" y="1151431"/>
              <a:chExt cx="828092" cy="576000"/>
            </a:xfrm>
          </p:grpSpPr>
          <p:grpSp>
            <p:nvGrpSpPr>
              <p:cNvPr id="621" name="Gruppieren 1032">
                <a:extLst>
                  <a:ext uri="{FF2B5EF4-FFF2-40B4-BE49-F238E27FC236}">
                    <a16:creationId xmlns:a16="http://schemas.microsoft.com/office/drawing/2014/main" id="{964AB98C-5896-4C58-84BB-95C30881DC6B}"/>
                  </a:ext>
                </a:extLst>
              </p:cNvPr>
              <p:cNvGrpSpPr/>
              <p:nvPr/>
            </p:nvGrpSpPr>
            <p:grpSpPr>
              <a:xfrm>
                <a:off x="6147273" y="1151431"/>
                <a:ext cx="828092" cy="576000"/>
                <a:chOff x="6147273" y="1095586"/>
                <a:chExt cx="828092" cy="576000"/>
              </a:xfrm>
            </p:grpSpPr>
            <p:sp>
              <p:nvSpPr>
                <p:cNvPr id="623" name="Abgerundetes Rechteck 12">
                  <a:extLst>
                    <a:ext uri="{FF2B5EF4-FFF2-40B4-BE49-F238E27FC236}">
                      <a16:creationId xmlns:a16="http://schemas.microsoft.com/office/drawing/2014/main" id="{106ACCBE-5CF2-4C86-832E-C405318FB65E}"/>
                    </a:ext>
                  </a:extLst>
                </p:cNvPr>
                <p:cNvSpPr/>
                <p:nvPr/>
              </p:nvSpPr>
              <p:spPr>
                <a:xfrm>
                  <a:off x="6147273" y="1095586"/>
                  <a:ext cx="828092" cy="576000"/>
                </a:xfrm>
                <a:prstGeom prst="roundRect">
                  <a:avLst>
                    <a:gd name="adj" fmla="val 9375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54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ORSA</a:t>
                  </a:r>
                </a:p>
              </p:txBody>
            </p:sp>
            <p:sp>
              <p:nvSpPr>
                <p:cNvPr id="624" name="Auf der gleichen Seite des Rechtecks liegende Ecken abrunden 13">
                  <a:extLst>
                    <a:ext uri="{FF2B5EF4-FFF2-40B4-BE49-F238E27FC236}">
                      <a16:creationId xmlns:a16="http://schemas.microsoft.com/office/drawing/2014/main" id="{E7DADE5C-902F-4824-B45A-3B1C51218FC3}"/>
                    </a:ext>
                  </a:extLst>
                </p:cNvPr>
                <p:cNvSpPr/>
                <p:nvPr/>
              </p:nvSpPr>
              <p:spPr>
                <a:xfrm>
                  <a:off x="6147273" y="1095586"/>
                  <a:ext cx="828092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22" name="Ellipse 14">
                <a:extLst>
                  <a:ext uri="{FF2B5EF4-FFF2-40B4-BE49-F238E27FC236}">
                    <a16:creationId xmlns:a16="http://schemas.microsoft.com/office/drawing/2014/main" id="{F1468D7E-F030-4D7D-97E3-AD02039535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15834" y="1181869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498" name="Bogen 112">
              <a:extLst>
                <a:ext uri="{FF2B5EF4-FFF2-40B4-BE49-F238E27FC236}">
                  <a16:creationId xmlns:a16="http://schemas.microsoft.com/office/drawing/2014/main" id="{FDF44BFA-60E7-4F62-B5BF-B3043036EE4D}"/>
                </a:ext>
              </a:extLst>
            </p:cNvPr>
            <p:cNvSpPr/>
            <p:nvPr/>
          </p:nvSpPr>
          <p:spPr>
            <a:xfrm>
              <a:off x="3513502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499" name="Bogen 113">
              <a:extLst>
                <a:ext uri="{FF2B5EF4-FFF2-40B4-BE49-F238E27FC236}">
                  <a16:creationId xmlns:a16="http://schemas.microsoft.com/office/drawing/2014/main" id="{BED2B13B-99B8-4826-B907-03D631CEA4EF}"/>
                </a:ext>
              </a:extLst>
            </p:cNvPr>
            <p:cNvSpPr/>
            <p:nvPr/>
          </p:nvSpPr>
          <p:spPr>
            <a:xfrm>
              <a:off x="3642018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0" name="Bogen 117">
              <a:extLst>
                <a:ext uri="{FF2B5EF4-FFF2-40B4-BE49-F238E27FC236}">
                  <a16:creationId xmlns:a16="http://schemas.microsoft.com/office/drawing/2014/main" id="{DEF29B72-C21D-4634-8BA7-634102B47047}"/>
                </a:ext>
              </a:extLst>
            </p:cNvPr>
            <p:cNvSpPr/>
            <p:nvPr/>
          </p:nvSpPr>
          <p:spPr>
            <a:xfrm>
              <a:off x="3770533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1" name="Bogen 118">
              <a:extLst>
                <a:ext uri="{FF2B5EF4-FFF2-40B4-BE49-F238E27FC236}">
                  <a16:creationId xmlns:a16="http://schemas.microsoft.com/office/drawing/2014/main" id="{5A0E668D-9C65-44C1-9D89-D0FCFFDB5857}"/>
                </a:ext>
              </a:extLst>
            </p:cNvPr>
            <p:cNvSpPr/>
            <p:nvPr/>
          </p:nvSpPr>
          <p:spPr>
            <a:xfrm>
              <a:off x="3899050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2" name="Bogen 119">
              <a:extLst>
                <a:ext uri="{FF2B5EF4-FFF2-40B4-BE49-F238E27FC236}">
                  <a16:creationId xmlns:a16="http://schemas.microsoft.com/office/drawing/2014/main" id="{03C7D222-57AF-4375-82E4-39A6A16503CF}"/>
                </a:ext>
              </a:extLst>
            </p:cNvPr>
            <p:cNvSpPr/>
            <p:nvPr/>
          </p:nvSpPr>
          <p:spPr>
            <a:xfrm>
              <a:off x="4027566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3" name="Bogen 120">
              <a:extLst>
                <a:ext uri="{FF2B5EF4-FFF2-40B4-BE49-F238E27FC236}">
                  <a16:creationId xmlns:a16="http://schemas.microsoft.com/office/drawing/2014/main" id="{59F5FC04-3CB7-4499-8752-49D4F446DAA5}"/>
                </a:ext>
              </a:extLst>
            </p:cNvPr>
            <p:cNvSpPr/>
            <p:nvPr/>
          </p:nvSpPr>
          <p:spPr>
            <a:xfrm>
              <a:off x="4156081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4" name="Bogen 121">
              <a:extLst>
                <a:ext uri="{FF2B5EF4-FFF2-40B4-BE49-F238E27FC236}">
                  <a16:creationId xmlns:a16="http://schemas.microsoft.com/office/drawing/2014/main" id="{EF820F47-BFE9-4EE8-B5E0-7EEBE519545D}"/>
                </a:ext>
              </a:extLst>
            </p:cNvPr>
            <p:cNvSpPr/>
            <p:nvPr/>
          </p:nvSpPr>
          <p:spPr>
            <a:xfrm>
              <a:off x="4284598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4304B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5" name="Bogen 122">
              <a:extLst>
                <a:ext uri="{FF2B5EF4-FFF2-40B4-BE49-F238E27FC236}">
                  <a16:creationId xmlns:a16="http://schemas.microsoft.com/office/drawing/2014/main" id="{D781513F-A0B8-4631-9775-55ED05EECB0F}"/>
                </a:ext>
              </a:extLst>
            </p:cNvPr>
            <p:cNvSpPr/>
            <p:nvPr/>
          </p:nvSpPr>
          <p:spPr>
            <a:xfrm>
              <a:off x="4413114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6" name="Bogen 123">
              <a:extLst>
                <a:ext uri="{FF2B5EF4-FFF2-40B4-BE49-F238E27FC236}">
                  <a16:creationId xmlns:a16="http://schemas.microsoft.com/office/drawing/2014/main" id="{2E096C0D-D235-47D9-8AE3-FBCCDB600F8E}"/>
                </a:ext>
              </a:extLst>
            </p:cNvPr>
            <p:cNvSpPr/>
            <p:nvPr/>
          </p:nvSpPr>
          <p:spPr>
            <a:xfrm>
              <a:off x="4541629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7" name="Bogen 124">
              <a:extLst>
                <a:ext uri="{FF2B5EF4-FFF2-40B4-BE49-F238E27FC236}">
                  <a16:creationId xmlns:a16="http://schemas.microsoft.com/office/drawing/2014/main" id="{D9979378-456A-44C9-B35B-88E6209A35FE}"/>
                </a:ext>
              </a:extLst>
            </p:cNvPr>
            <p:cNvSpPr/>
            <p:nvPr/>
          </p:nvSpPr>
          <p:spPr>
            <a:xfrm>
              <a:off x="4670146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8" name="Bogen 125">
              <a:extLst>
                <a:ext uri="{FF2B5EF4-FFF2-40B4-BE49-F238E27FC236}">
                  <a16:creationId xmlns:a16="http://schemas.microsoft.com/office/drawing/2014/main" id="{E2287DB2-EA37-4EE4-BA52-AE6E1DD19212}"/>
                </a:ext>
              </a:extLst>
            </p:cNvPr>
            <p:cNvSpPr/>
            <p:nvPr/>
          </p:nvSpPr>
          <p:spPr>
            <a:xfrm>
              <a:off x="4798662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09" name="Bogen 126">
              <a:extLst>
                <a:ext uri="{FF2B5EF4-FFF2-40B4-BE49-F238E27FC236}">
                  <a16:creationId xmlns:a16="http://schemas.microsoft.com/office/drawing/2014/main" id="{B5D01D78-F53C-4FC7-A212-D88400377011}"/>
                </a:ext>
              </a:extLst>
            </p:cNvPr>
            <p:cNvSpPr/>
            <p:nvPr/>
          </p:nvSpPr>
          <p:spPr>
            <a:xfrm>
              <a:off x="4927177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0" name="Bogen 127">
              <a:extLst>
                <a:ext uri="{FF2B5EF4-FFF2-40B4-BE49-F238E27FC236}">
                  <a16:creationId xmlns:a16="http://schemas.microsoft.com/office/drawing/2014/main" id="{3C785117-8C10-4379-B0F9-513BE59C1EF6}"/>
                </a:ext>
              </a:extLst>
            </p:cNvPr>
            <p:cNvSpPr/>
            <p:nvPr/>
          </p:nvSpPr>
          <p:spPr>
            <a:xfrm>
              <a:off x="5055694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1" name="Bogen 129">
              <a:extLst>
                <a:ext uri="{FF2B5EF4-FFF2-40B4-BE49-F238E27FC236}">
                  <a16:creationId xmlns:a16="http://schemas.microsoft.com/office/drawing/2014/main" id="{0E8399D7-1CFD-4414-8378-69CA7E8613D3}"/>
                </a:ext>
              </a:extLst>
            </p:cNvPr>
            <p:cNvSpPr/>
            <p:nvPr/>
          </p:nvSpPr>
          <p:spPr>
            <a:xfrm>
              <a:off x="5184210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2" name="Bogen 131">
              <a:extLst>
                <a:ext uri="{FF2B5EF4-FFF2-40B4-BE49-F238E27FC236}">
                  <a16:creationId xmlns:a16="http://schemas.microsoft.com/office/drawing/2014/main" id="{669C5756-27B0-44C4-B089-4F5DBDD2205D}"/>
                </a:ext>
              </a:extLst>
            </p:cNvPr>
            <p:cNvSpPr/>
            <p:nvPr/>
          </p:nvSpPr>
          <p:spPr>
            <a:xfrm>
              <a:off x="5312725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3" name="Bogen 132">
              <a:extLst>
                <a:ext uri="{FF2B5EF4-FFF2-40B4-BE49-F238E27FC236}">
                  <a16:creationId xmlns:a16="http://schemas.microsoft.com/office/drawing/2014/main" id="{BD8CE89C-7D31-49A2-9E86-7D1FF3442E29}"/>
                </a:ext>
              </a:extLst>
            </p:cNvPr>
            <p:cNvSpPr/>
            <p:nvPr/>
          </p:nvSpPr>
          <p:spPr>
            <a:xfrm>
              <a:off x="5441242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4304B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4" name="Bogen 133">
              <a:extLst>
                <a:ext uri="{FF2B5EF4-FFF2-40B4-BE49-F238E27FC236}">
                  <a16:creationId xmlns:a16="http://schemas.microsoft.com/office/drawing/2014/main" id="{12CE3D02-3D4B-41E3-B66A-6987A6258F40}"/>
                </a:ext>
              </a:extLst>
            </p:cNvPr>
            <p:cNvSpPr/>
            <p:nvPr/>
          </p:nvSpPr>
          <p:spPr>
            <a:xfrm>
              <a:off x="5569758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5" name="Bogen 134">
              <a:extLst>
                <a:ext uri="{FF2B5EF4-FFF2-40B4-BE49-F238E27FC236}">
                  <a16:creationId xmlns:a16="http://schemas.microsoft.com/office/drawing/2014/main" id="{68064712-BCF3-446C-A43D-2C91D2285146}"/>
                </a:ext>
              </a:extLst>
            </p:cNvPr>
            <p:cNvSpPr/>
            <p:nvPr/>
          </p:nvSpPr>
          <p:spPr>
            <a:xfrm>
              <a:off x="5698273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6" name="Bogen 170">
              <a:extLst>
                <a:ext uri="{FF2B5EF4-FFF2-40B4-BE49-F238E27FC236}">
                  <a16:creationId xmlns:a16="http://schemas.microsoft.com/office/drawing/2014/main" id="{C0AEE5CF-02BD-4227-AF09-B10C057D9243}"/>
                </a:ext>
              </a:extLst>
            </p:cNvPr>
            <p:cNvSpPr/>
            <p:nvPr/>
          </p:nvSpPr>
          <p:spPr>
            <a:xfrm>
              <a:off x="5826790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7" name="Bogen 171">
              <a:extLst>
                <a:ext uri="{FF2B5EF4-FFF2-40B4-BE49-F238E27FC236}">
                  <a16:creationId xmlns:a16="http://schemas.microsoft.com/office/drawing/2014/main" id="{B9A41BD1-85C1-421C-9E60-C6EB2AAA7BA8}"/>
                </a:ext>
              </a:extLst>
            </p:cNvPr>
            <p:cNvSpPr/>
            <p:nvPr/>
          </p:nvSpPr>
          <p:spPr>
            <a:xfrm>
              <a:off x="5955306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8" name="Bogen 172">
              <a:extLst>
                <a:ext uri="{FF2B5EF4-FFF2-40B4-BE49-F238E27FC236}">
                  <a16:creationId xmlns:a16="http://schemas.microsoft.com/office/drawing/2014/main" id="{1BDA67C5-9E2C-4B92-9B39-31D1DF9F946C}"/>
                </a:ext>
              </a:extLst>
            </p:cNvPr>
            <p:cNvSpPr/>
            <p:nvPr/>
          </p:nvSpPr>
          <p:spPr>
            <a:xfrm>
              <a:off x="6083821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19" name="Bogen 173">
              <a:extLst>
                <a:ext uri="{FF2B5EF4-FFF2-40B4-BE49-F238E27FC236}">
                  <a16:creationId xmlns:a16="http://schemas.microsoft.com/office/drawing/2014/main" id="{D581F5B8-9472-465C-A74E-EF48E2F563C7}"/>
                </a:ext>
              </a:extLst>
            </p:cNvPr>
            <p:cNvSpPr/>
            <p:nvPr/>
          </p:nvSpPr>
          <p:spPr>
            <a:xfrm>
              <a:off x="6212338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20" name="Bogen 174">
              <a:extLst>
                <a:ext uri="{FF2B5EF4-FFF2-40B4-BE49-F238E27FC236}">
                  <a16:creationId xmlns:a16="http://schemas.microsoft.com/office/drawing/2014/main" id="{4E344265-13A2-4CBF-83D3-723EF891F754}"/>
                </a:ext>
              </a:extLst>
            </p:cNvPr>
            <p:cNvSpPr/>
            <p:nvPr/>
          </p:nvSpPr>
          <p:spPr>
            <a:xfrm>
              <a:off x="6340854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21" name="Bogen 175">
              <a:extLst>
                <a:ext uri="{FF2B5EF4-FFF2-40B4-BE49-F238E27FC236}">
                  <a16:creationId xmlns:a16="http://schemas.microsoft.com/office/drawing/2014/main" id="{75322D1B-BE41-414F-BE8C-A3DDE508A59D}"/>
                </a:ext>
              </a:extLst>
            </p:cNvPr>
            <p:cNvSpPr/>
            <p:nvPr/>
          </p:nvSpPr>
          <p:spPr>
            <a:xfrm>
              <a:off x="6469369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B08D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22" name="Bogen 176">
              <a:extLst>
                <a:ext uri="{FF2B5EF4-FFF2-40B4-BE49-F238E27FC236}">
                  <a16:creationId xmlns:a16="http://schemas.microsoft.com/office/drawing/2014/main" id="{03C4C96C-883D-4922-A182-5A77B13E1E36}"/>
                </a:ext>
              </a:extLst>
            </p:cNvPr>
            <p:cNvSpPr/>
            <p:nvPr/>
          </p:nvSpPr>
          <p:spPr>
            <a:xfrm>
              <a:off x="6597886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23" name="Bogen 177">
              <a:extLst>
                <a:ext uri="{FF2B5EF4-FFF2-40B4-BE49-F238E27FC236}">
                  <a16:creationId xmlns:a16="http://schemas.microsoft.com/office/drawing/2014/main" id="{4614B4DE-25BF-4A20-A1FA-AA28FCB072FD}"/>
                </a:ext>
              </a:extLst>
            </p:cNvPr>
            <p:cNvSpPr/>
            <p:nvPr/>
          </p:nvSpPr>
          <p:spPr>
            <a:xfrm>
              <a:off x="6726397" y="2185125"/>
              <a:ext cx="82886" cy="82886"/>
            </a:xfrm>
            <a:prstGeom prst="arc">
              <a:avLst>
                <a:gd name="adj1" fmla="val 19448797"/>
                <a:gd name="adj2" fmla="val 12931817"/>
              </a:avLst>
            </a:prstGeom>
            <a:solidFill>
              <a:srgbClr val="FFFFFF"/>
            </a:solidFill>
            <a:ln w="12700" cap="rnd" cmpd="sng" algn="ctr">
              <a:solidFill>
                <a:srgbClr val="0074BE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524" name="Gerade Verbindung 19">
              <a:extLst>
                <a:ext uri="{FF2B5EF4-FFF2-40B4-BE49-F238E27FC236}">
                  <a16:creationId xmlns:a16="http://schemas.microsoft.com/office/drawing/2014/main" id="{A329E5BF-1077-4BD3-8D42-68205083418B}"/>
                </a:ext>
              </a:extLst>
            </p:cNvPr>
            <p:cNvCxnSpPr>
              <a:stCxn id="611" idx="2"/>
              <a:endCxn id="499" idx="1"/>
            </p:cNvCxnSpPr>
            <p:nvPr/>
          </p:nvCxnSpPr>
          <p:spPr>
            <a:xfrm>
              <a:off x="3683460" y="2073061"/>
              <a:ext cx="0" cy="153506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none"/>
            </a:ln>
            <a:effectLst/>
          </p:spPr>
        </p:cxnSp>
        <p:cxnSp>
          <p:nvCxnSpPr>
            <p:cNvPr id="525" name="Gerade Verbindung 24">
              <a:extLst>
                <a:ext uri="{FF2B5EF4-FFF2-40B4-BE49-F238E27FC236}">
                  <a16:creationId xmlns:a16="http://schemas.microsoft.com/office/drawing/2014/main" id="{BCE87FFA-577F-4587-9EA9-00FFA595C17B}"/>
                </a:ext>
              </a:extLst>
            </p:cNvPr>
            <p:cNvCxnSpPr>
              <a:cxnSpLocks/>
              <a:stCxn id="607" idx="2"/>
            </p:cNvCxnSpPr>
            <p:nvPr/>
          </p:nvCxnSpPr>
          <p:spPr>
            <a:xfrm>
              <a:off x="4243879" y="1546748"/>
              <a:ext cx="0" cy="683558"/>
            </a:xfrm>
            <a:prstGeom prst="line">
              <a:avLst/>
            </a:prstGeom>
            <a:noFill/>
            <a:ln w="12700" cap="flat" cmpd="sng" algn="ctr">
              <a:solidFill>
                <a:srgbClr val="04304B"/>
              </a:solidFill>
              <a:prstDash val="solid"/>
              <a:tailEnd type="none"/>
            </a:ln>
            <a:effectLst/>
          </p:spPr>
        </p:cxnSp>
        <p:cxnSp>
          <p:nvCxnSpPr>
            <p:cNvPr id="526" name="Gerade Verbindung 26">
              <a:extLst>
                <a:ext uri="{FF2B5EF4-FFF2-40B4-BE49-F238E27FC236}">
                  <a16:creationId xmlns:a16="http://schemas.microsoft.com/office/drawing/2014/main" id="{61C3E13E-6085-4A2F-B26D-3AFB91155C57}"/>
                </a:ext>
              </a:extLst>
            </p:cNvPr>
            <p:cNvCxnSpPr>
              <a:stCxn id="615" idx="2"/>
              <a:endCxn id="507" idx="1"/>
            </p:cNvCxnSpPr>
            <p:nvPr/>
          </p:nvCxnSpPr>
          <p:spPr>
            <a:xfrm flipH="1">
              <a:off x="4711588" y="1743681"/>
              <a:ext cx="5250" cy="482886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none"/>
            </a:ln>
            <a:effectLst/>
          </p:spPr>
        </p:cxnSp>
        <p:cxnSp>
          <p:nvCxnSpPr>
            <p:cNvPr id="527" name="Gerade Verbindung 29">
              <a:extLst>
                <a:ext uri="{FF2B5EF4-FFF2-40B4-BE49-F238E27FC236}">
                  <a16:creationId xmlns:a16="http://schemas.microsoft.com/office/drawing/2014/main" id="{841F43C2-F442-410F-B29E-E9B4A831B4A4}"/>
                </a:ext>
              </a:extLst>
            </p:cNvPr>
            <p:cNvCxnSpPr>
              <a:stCxn id="627" idx="2"/>
              <a:endCxn id="510" idx="1"/>
            </p:cNvCxnSpPr>
            <p:nvPr/>
          </p:nvCxnSpPr>
          <p:spPr>
            <a:xfrm flipH="1">
              <a:off x="5097137" y="1411531"/>
              <a:ext cx="327" cy="815036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none"/>
            </a:ln>
            <a:effectLst/>
          </p:spPr>
        </p:cxnSp>
        <p:cxnSp>
          <p:nvCxnSpPr>
            <p:cNvPr id="528" name="Gerade Verbindung 35">
              <a:extLst>
                <a:ext uri="{FF2B5EF4-FFF2-40B4-BE49-F238E27FC236}">
                  <a16:creationId xmlns:a16="http://schemas.microsoft.com/office/drawing/2014/main" id="{25A6F66A-8B89-4F70-BA42-4DCB02BD9FFB}"/>
                </a:ext>
              </a:extLst>
            </p:cNvPr>
            <p:cNvCxnSpPr>
              <a:stCxn id="603" idx="2"/>
              <a:endCxn id="513" idx="1"/>
            </p:cNvCxnSpPr>
            <p:nvPr/>
          </p:nvCxnSpPr>
          <p:spPr>
            <a:xfrm flipH="1">
              <a:off x="5482685" y="1673575"/>
              <a:ext cx="586" cy="552993"/>
            </a:xfrm>
            <a:prstGeom prst="line">
              <a:avLst/>
            </a:prstGeom>
            <a:noFill/>
            <a:ln w="12700" cap="flat" cmpd="sng" algn="ctr">
              <a:solidFill>
                <a:srgbClr val="04304B"/>
              </a:solidFill>
              <a:prstDash val="solid"/>
              <a:tailEnd type="none"/>
            </a:ln>
            <a:effectLst/>
          </p:spPr>
        </p:cxnSp>
        <p:cxnSp>
          <p:nvCxnSpPr>
            <p:cNvPr id="529" name="Gerade Verbindung 67">
              <a:extLst>
                <a:ext uri="{FF2B5EF4-FFF2-40B4-BE49-F238E27FC236}">
                  <a16:creationId xmlns:a16="http://schemas.microsoft.com/office/drawing/2014/main" id="{A1B78529-BB02-476C-9883-AE76E02D9814}"/>
                </a:ext>
              </a:extLst>
            </p:cNvPr>
            <p:cNvCxnSpPr>
              <a:stCxn id="623" idx="2"/>
              <a:endCxn id="516" idx="1"/>
            </p:cNvCxnSpPr>
            <p:nvPr/>
          </p:nvCxnSpPr>
          <p:spPr>
            <a:xfrm flipH="1">
              <a:off x="5868232" y="1457457"/>
              <a:ext cx="2" cy="769111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none"/>
            </a:ln>
            <a:effectLst/>
          </p:spPr>
        </p:cxnSp>
        <p:cxnSp>
          <p:nvCxnSpPr>
            <p:cNvPr id="530" name="Gerade Verbindung 72">
              <a:extLst>
                <a:ext uri="{FF2B5EF4-FFF2-40B4-BE49-F238E27FC236}">
                  <a16:creationId xmlns:a16="http://schemas.microsoft.com/office/drawing/2014/main" id="{AD2903CD-F309-47DE-9A6E-E893A4421C63}"/>
                </a:ext>
              </a:extLst>
            </p:cNvPr>
            <p:cNvCxnSpPr>
              <a:stCxn id="619" idx="2"/>
              <a:endCxn id="521" idx="1"/>
            </p:cNvCxnSpPr>
            <p:nvPr/>
          </p:nvCxnSpPr>
          <p:spPr>
            <a:xfrm flipH="1">
              <a:off x="6510813" y="1692829"/>
              <a:ext cx="2245" cy="533738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none"/>
            </a:ln>
            <a:effectLst/>
          </p:spPr>
        </p:cxnSp>
        <p:grpSp>
          <p:nvGrpSpPr>
            <p:cNvPr id="531" name="Gruppieren 1050">
              <a:extLst>
                <a:ext uri="{FF2B5EF4-FFF2-40B4-BE49-F238E27FC236}">
                  <a16:creationId xmlns:a16="http://schemas.microsoft.com/office/drawing/2014/main" id="{BB1A3D28-DE8D-4E7C-BAF0-D524B968A6D4}"/>
                </a:ext>
              </a:extLst>
            </p:cNvPr>
            <p:cNvGrpSpPr/>
            <p:nvPr/>
          </p:nvGrpSpPr>
          <p:grpSpPr>
            <a:xfrm>
              <a:off x="6237888" y="1296829"/>
              <a:ext cx="550338" cy="396000"/>
              <a:chOff x="7300627" y="1406177"/>
              <a:chExt cx="1100676" cy="792000"/>
            </a:xfrm>
          </p:grpSpPr>
          <p:grpSp>
            <p:nvGrpSpPr>
              <p:cNvPr id="617" name="Gruppieren 1029">
                <a:extLst>
                  <a:ext uri="{FF2B5EF4-FFF2-40B4-BE49-F238E27FC236}">
                    <a16:creationId xmlns:a16="http://schemas.microsoft.com/office/drawing/2014/main" id="{C58D1282-BB2B-459A-B36A-1003515DDB8E}"/>
                  </a:ext>
                </a:extLst>
              </p:cNvPr>
              <p:cNvGrpSpPr/>
              <p:nvPr/>
            </p:nvGrpSpPr>
            <p:grpSpPr>
              <a:xfrm>
                <a:off x="7300627" y="1406177"/>
                <a:ext cx="1100676" cy="792000"/>
                <a:chOff x="7300627" y="1350332"/>
                <a:chExt cx="1100676" cy="792000"/>
              </a:xfrm>
            </p:grpSpPr>
            <p:sp>
              <p:nvSpPr>
                <p:cNvPr id="619" name="Abgerundetes Rechteck 146">
                  <a:extLst>
                    <a:ext uri="{FF2B5EF4-FFF2-40B4-BE49-F238E27FC236}">
                      <a16:creationId xmlns:a16="http://schemas.microsoft.com/office/drawing/2014/main" id="{992F5B3E-1DE3-4F0B-BA0E-28A08EF004F2}"/>
                    </a:ext>
                  </a:extLst>
                </p:cNvPr>
                <p:cNvSpPr/>
                <p:nvPr/>
              </p:nvSpPr>
              <p:spPr>
                <a:xfrm>
                  <a:off x="7300627" y="1350332"/>
                  <a:ext cx="1100676" cy="792000"/>
                </a:xfrm>
                <a:prstGeom prst="roundRect">
                  <a:avLst>
                    <a:gd name="adj" fmla="val 6818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54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Pricing</a:t>
                  </a:r>
                  <a:endParaRPr kumimoji="0" lang="en-US" sz="5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304B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620" name="Auf der gleichen Seite des Rechtecks liegende Ecken abrunden 147">
                  <a:extLst>
                    <a:ext uri="{FF2B5EF4-FFF2-40B4-BE49-F238E27FC236}">
                      <a16:creationId xmlns:a16="http://schemas.microsoft.com/office/drawing/2014/main" id="{1E9F9784-63FE-4127-81D3-E8F795DA23DF}"/>
                    </a:ext>
                  </a:extLst>
                </p:cNvPr>
                <p:cNvSpPr/>
                <p:nvPr/>
              </p:nvSpPr>
              <p:spPr>
                <a:xfrm>
                  <a:off x="7300627" y="1350332"/>
                  <a:ext cx="1100676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8" name="Ellipse 14">
                <a:extLst>
                  <a:ext uri="{FF2B5EF4-FFF2-40B4-BE49-F238E27FC236}">
                    <a16:creationId xmlns:a16="http://schemas.microsoft.com/office/drawing/2014/main" id="{C97BB8CC-FD3C-460D-BF2A-9172147C29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65084" y="1432377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2" name="Gruppieren 1048">
              <a:extLst>
                <a:ext uri="{FF2B5EF4-FFF2-40B4-BE49-F238E27FC236}">
                  <a16:creationId xmlns:a16="http://schemas.microsoft.com/office/drawing/2014/main" id="{2CA4A0DB-72C6-4B06-A55A-50A417CB3B59}"/>
                </a:ext>
              </a:extLst>
            </p:cNvPr>
            <p:cNvGrpSpPr/>
            <p:nvPr/>
          </p:nvGrpSpPr>
          <p:grpSpPr>
            <a:xfrm>
              <a:off x="4433270" y="1401681"/>
              <a:ext cx="567135" cy="342000"/>
              <a:chOff x="3691392" y="1615882"/>
              <a:chExt cx="1134269" cy="684000"/>
            </a:xfrm>
          </p:grpSpPr>
          <p:grpSp>
            <p:nvGrpSpPr>
              <p:cNvPr id="613" name="Gruppieren 1037">
                <a:extLst>
                  <a:ext uri="{FF2B5EF4-FFF2-40B4-BE49-F238E27FC236}">
                    <a16:creationId xmlns:a16="http://schemas.microsoft.com/office/drawing/2014/main" id="{63F83DAC-AF6E-4C6F-8DE2-42D781D37E24}"/>
                  </a:ext>
                </a:extLst>
              </p:cNvPr>
              <p:cNvGrpSpPr/>
              <p:nvPr/>
            </p:nvGrpSpPr>
            <p:grpSpPr>
              <a:xfrm>
                <a:off x="3691392" y="1615882"/>
                <a:ext cx="1134269" cy="684000"/>
                <a:chOff x="3691392" y="1560037"/>
                <a:chExt cx="1134269" cy="684000"/>
              </a:xfrm>
            </p:grpSpPr>
            <p:sp>
              <p:nvSpPr>
                <p:cNvPr id="615" name="Abgerundetes Rechteck 158">
                  <a:extLst>
                    <a:ext uri="{FF2B5EF4-FFF2-40B4-BE49-F238E27FC236}">
                      <a16:creationId xmlns:a16="http://schemas.microsoft.com/office/drawing/2014/main" id="{63C1031E-3D0C-4415-A323-EEE861579156}"/>
                    </a:ext>
                  </a:extLst>
                </p:cNvPr>
                <p:cNvSpPr/>
                <p:nvPr/>
              </p:nvSpPr>
              <p:spPr>
                <a:xfrm>
                  <a:off x="3691392" y="1560037"/>
                  <a:ext cx="1134269" cy="684000"/>
                </a:xfrm>
                <a:prstGeom prst="roundRect">
                  <a:avLst>
                    <a:gd name="adj" fmla="val 7895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54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Underwriting </a:t>
                  </a:r>
                </a:p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risk for P&amp;C</a:t>
                  </a:r>
                </a:p>
              </p:txBody>
            </p:sp>
            <p:sp>
              <p:nvSpPr>
                <p:cNvPr id="616" name="Auf der gleichen Seite des Rechtecks liegende Ecken abrunden 159">
                  <a:extLst>
                    <a:ext uri="{FF2B5EF4-FFF2-40B4-BE49-F238E27FC236}">
                      <a16:creationId xmlns:a16="http://schemas.microsoft.com/office/drawing/2014/main" id="{F5B59645-4931-4789-8B87-7A1F3B5E1FA0}"/>
                    </a:ext>
                  </a:extLst>
                </p:cNvPr>
                <p:cNvSpPr/>
                <p:nvPr/>
              </p:nvSpPr>
              <p:spPr>
                <a:xfrm>
                  <a:off x="3691392" y="1560037"/>
                  <a:ext cx="1134269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4" name="Ellipse 14">
                <a:extLst>
                  <a:ext uri="{FF2B5EF4-FFF2-40B4-BE49-F238E27FC236}">
                    <a16:creationId xmlns:a16="http://schemas.microsoft.com/office/drawing/2014/main" id="{8C75F04B-FB65-4C51-AC02-ECA8672EEC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581607" y="1646483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3" name="Gruppieren 1046">
              <a:extLst>
                <a:ext uri="{FF2B5EF4-FFF2-40B4-BE49-F238E27FC236}">
                  <a16:creationId xmlns:a16="http://schemas.microsoft.com/office/drawing/2014/main" id="{FC34B869-C9A8-4CBC-93C6-171171391C6F}"/>
                </a:ext>
              </a:extLst>
            </p:cNvPr>
            <p:cNvGrpSpPr/>
            <p:nvPr/>
          </p:nvGrpSpPr>
          <p:grpSpPr>
            <a:xfrm>
              <a:off x="3467871" y="1785061"/>
              <a:ext cx="431178" cy="288000"/>
              <a:chOff x="1760594" y="1285359"/>
              <a:chExt cx="862356" cy="576000"/>
            </a:xfrm>
          </p:grpSpPr>
          <p:grpSp>
            <p:nvGrpSpPr>
              <p:cNvPr id="609" name="Gruppieren 1040">
                <a:extLst>
                  <a:ext uri="{FF2B5EF4-FFF2-40B4-BE49-F238E27FC236}">
                    <a16:creationId xmlns:a16="http://schemas.microsoft.com/office/drawing/2014/main" id="{48740A6D-462A-4274-B3AC-F5C4F3174A49}"/>
                  </a:ext>
                </a:extLst>
              </p:cNvPr>
              <p:cNvGrpSpPr/>
              <p:nvPr/>
            </p:nvGrpSpPr>
            <p:grpSpPr>
              <a:xfrm>
                <a:off x="1760594" y="1285359"/>
                <a:ext cx="862356" cy="576000"/>
                <a:chOff x="1594821" y="1229514"/>
                <a:chExt cx="1193902" cy="576000"/>
              </a:xfrm>
            </p:grpSpPr>
            <p:sp>
              <p:nvSpPr>
                <p:cNvPr id="611" name="Abgerundetes Rechteck 161">
                  <a:extLst>
                    <a:ext uri="{FF2B5EF4-FFF2-40B4-BE49-F238E27FC236}">
                      <a16:creationId xmlns:a16="http://schemas.microsoft.com/office/drawing/2014/main" id="{438FCFF3-3DC8-4F7A-8AA0-C85E6E955C83}"/>
                    </a:ext>
                  </a:extLst>
                </p:cNvPr>
                <p:cNvSpPr/>
                <p:nvPr/>
              </p:nvSpPr>
              <p:spPr>
                <a:xfrm>
                  <a:off x="1594821" y="1229514"/>
                  <a:ext cx="1193902" cy="576000"/>
                </a:xfrm>
                <a:prstGeom prst="roundRect">
                  <a:avLst>
                    <a:gd name="adj" fmla="val 9375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54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Solvency II</a:t>
                  </a:r>
                </a:p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ICS 2.0 </a:t>
                  </a:r>
                  <a:endParaRPr kumimoji="0" lang="en-US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304B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612" name="Auf der gleichen Seite des Rechtecks liegende Ecken abrunden 162">
                  <a:extLst>
                    <a:ext uri="{FF2B5EF4-FFF2-40B4-BE49-F238E27FC236}">
                      <a16:creationId xmlns:a16="http://schemas.microsoft.com/office/drawing/2014/main" id="{9511D500-6152-468A-AF9C-747A96E2EB6E}"/>
                    </a:ext>
                  </a:extLst>
                </p:cNvPr>
                <p:cNvSpPr/>
                <p:nvPr/>
              </p:nvSpPr>
              <p:spPr>
                <a:xfrm>
                  <a:off x="1594821" y="1229514"/>
                  <a:ext cx="1193902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10" name="Ellipse 14">
                <a:extLst>
                  <a:ext uri="{FF2B5EF4-FFF2-40B4-BE49-F238E27FC236}">
                    <a16:creationId xmlns:a16="http://schemas.microsoft.com/office/drawing/2014/main" id="{DC6335D8-22E7-4E8F-83D7-E358CFE691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65918" y="1312359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4" name="Gruppieren 1051">
              <a:extLst>
                <a:ext uri="{FF2B5EF4-FFF2-40B4-BE49-F238E27FC236}">
                  <a16:creationId xmlns:a16="http://schemas.microsoft.com/office/drawing/2014/main" id="{4A68884E-DBDC-48FB-BA2E-998042A09A8E}"/>
                </a:ext>
              </a:extLst>
            </p:cNvPr>
            <p:cNvGrpSpPr/>
            <p:nvPr/>
          </p:nvGrpSpPr>
          <p:grpSpPr>
            <a:xfrm>
              <a:off x="4028217" y="1213541"/>
              <a:ext cx="512959" cy="333207"/>
              <a:chOff x="2881284" y="1239602"/>
              <a:chExt cx="1025917" cy="666414"/>
            </a:xfrm>
          </p:grpSpPr>
          <p:grpSp>
            <p:nvGrpSpPr>
              <p:cNvPr id="605" name="Gruppieren 1038">
                <a:extLst>
                  <a:ext uri="{FF2B5EF4-FFF2-40B4-BE49-F238E27FC236}">
                    <a16:creationId xmlns:a16="http://schemas.microsoft.com/office/drawing/2014/main" id="{A9F7E83E-2EDF-4F9B-AC1D-97A1064299B7}"/>
                  </a:ext>
                </a:extLst>
              </p:cNvPr>
              <p:cNvGrpSpPr/>
              <p:nvPr/>
            </p:nvGrpSpPr>
            <p:grpSpPr>
              <a:xfrm>
                <a:off x="2881284" y="1239602"/>
                <a:ext cx="1025917" cy="666414"/>
                <a:chOff x="2881284" y="1153024"/>
                <a:chExt cx="1025917" cy="666414"/>
              </a:xfrm>
            </p:grpSpPr>
            <p:sp>
              <p:nvSpPr>
                <p:cNvPr id="607" name="Abgerundetes Rechteck 152">
                  <a:extLst>
                    <a:ext uri="{FF2B5EF4-FFF2-40B4-BE49-F238E27FC236}">
                      <a16:creationId xmlns:a16="http://schemas.microsoft.com/office/drawing/2014/main" id="{D59EA0A8-674B-46C7-88EC-23ECF787E1D3}"/>
                    </a:ext>
                  </a:extLst>
                </p:cNvPr>
                <p:cNvSpPr/>
                <p:nvPr/>
              </p:nvSpPr>
              <p:spPr>
                <a:xfrm>
                  <a:off x="2881284" y="1243438"/>
                  <a:ext cx="862645" cy="576000"/>
                </a:xfrm>
                <a:prstGeom prst="roundRect">
                  <a:avLst>
                    <a:gd name="adj" fmla="val 9375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4304B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72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Custom</a:t>
                  </a:r>
                  <a:b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</a:b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Content</a:t>
                  </a:r>
                </a:p>
              </p:txBody>
            </p:sp>
            <p:sp>
              <p:nvSpPr>
                <p:cNvPr id="608" name="Auf der gleichen Seite des Rechtecks liegende Ecken abrunden 153">
                  <a:extLst>
                    <a:ext uri="{FF2B5EF4-FFF2-40B4-BE49-F238E27FC236}">
                      <a16:creationId xmlns:a16="http://schemas.microsoft.com/office/drawing/2014/main" id="{9E47FAF8-C8A4-4CDD-97C7-059CE7BF7E5C}"/>
                    </a:ext>
                  </a:extLst>
                </p:cNvPr>
                <p:cNvSpPr/>
                <p:nvPr/>
              </p:nvSpPr>
              <p:spPr>
                <a:xfrm>
                  <a:off x="3044556" y="1153024"/>
                  <a:ext cx="862645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4304B"/>
                </a:solidFill>
                <a:ln w="12700" cap="flat" cmpd="sng" algn="ctr">
                  <a:solidFill>
                    <a:srgbClr val="04304B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06" name="Ellipse 14">
                <a:extLst>
                  <a:ext uri="{FF2B5EF4-FFF2-40B4-BE49-F238E27FC236}">
                    <a16:creationId xmlns:a16="http://schemas.microsoft.com/office/drawing/2014/main" id="{6A7F235A-8115-4A11-BCCF-06261A248A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49677" y="1262468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5" name="Gruppieren 1045">
              <a:extLst>
                <a:ext uri="{FF2B5EF4-FFF2-40B4-BE49-F238E27FC236}">
                  <a16:creationId xmlns:a16="http://schemas.microsoft.com/office/drawing/2014/main" id="{05280E52-2E8D-41AF-A1DE-7F1C14F178D7}"/>
                </a:ext>
              </a:extLst>
            </p:cNvPr>
            <p:cNvGrpSpPr/>
            <p:nvPr/>
          </p:nvGrpSpPr>
          <p:grpSpPr>
            <a:xfrm>
              <a:off x="5246872" y="1367574"/>
              <a:ext cx="472796" cy="306000"/>
              <a:chOff x="5318596" y="1547667"/>
              <a:chExt cx="945592" cy="612000"/>
            </a:xfrm>
          </p:grpSpPr>
          <p:grpSp>
            <p:nvGrpSpPr>
              <p:cNvPr id="601" name="Gruppieren 1034">
                <a:extLst>
                  <a:ext uri="{FF2B5EF4-FFF2-40B4-BE49-F238E27FC236}">
                    <a16:creationId xmlns:a16="http://schemas.microsoft.com/office/drawing/2014/main" id="{1D07126C-E485-40CC-8834-8A397931AE7F}"/>
                  </a:ext>
                </a:extLst>
              </p:cNvPr>
              <p:cNvGrpSpPr/>
              <p:nvPr/>
            </p:nvGrpSpPr>
            <p:grpSpPr>
              <a:xfrm>
                <a:off x="5318596" y="1547667"/>
                <a:ext cx="945592" cy="612000"/>
                <a:chOff x="5318596" y="1491822"/>
                <a:chExt cx="945592" cy="612000"/>
              </a:xfrm>
            </p:grpSpPr>
            <p:sp>
              <p:nvSpPr>
                <p:cNvPr id="603" name="Abgerundetes Rechteck 149">
                  <a:extLst>
                    <a:ext uri="{FF2B5EF4-FFF2-40B4-BE49-F238E27FC236}">
                      <a16:creationId xmlns:a16="http://schemas.microsoft.com/office/drawing/2014/main" id="{319D966E-05AF-4BDB-9B71-5B2D3B806F0C}"/>
                    </a:ext>
                  </a:extLst>
                </p:cNvPr>
                <p:cNvSpPr/>
                <p:nvPr/>
              </p:nvSpPr>
              <p:spPr>
                <a:xfrm>
                  <a:off x="5318596" y="1491822"/>
                  <a:ext cx="945592" cy="612000"/>
                </a:xfrm>
                <a:prstGeom prst="roundRect">
                  <a:avLst>
                    <a:gd name="adj" fmla="val 8824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4304B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72000" rIns="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Partner </a:t>
                  </a:r>
                  <a:b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</a:br>
                  <a:r>
                    <a:rPr kumimoji="0" lang="en-US" sz="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Content</a:t>
                  </a:r>
                </a:p>
              </p:txBody>
            </p:sp>
            <p:sp>
              <p:nvSpPr>
                <p:cNvPr id="604" name="Auf der gleichen Seite des Rechtecks liegende Ecken abrunden 150">
                  <a:extLst>
                    <a:ext uri="{FF2B5EF4-FFF2-40B4-BE49-F238E27FC236}">
                      <a16:creationId xmlns:a16="http://schemas.microsoft.com/office/drawing/2014/main" id="{E37C606A-5F67-4FBC-917D-39F41949BBD4}"/>
                    </a:ext>
                  </a:extLst>
                </p:cNvPr>
                <p:cNvSpPr/>
                <p:nvPr/>
              </p:nvSpPr>
              <p:spPr>
                <a:xfrm>
                  <a:off x="5318596" y="1491822"/>
                  <a:ext cx="945592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4304B"/>
                </a:solidFill>
                <a:ln w="12700" cap="flat" cmpd="sng" algn="ctr">
                  <a:solidFill>
                    <a:srgbClr val="04304B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02" name="Ellipse 14">
                <a:extLst>
                  <a:ext uri="{FF2B5EF4-FFF2-40B4-BE49-F238E27FC236}">
                    <a16:creationId xmlns:a16="http://schemas.microsoft.com/office/drawing/2014/main" id="{A83395BD-B268-4690-9420-768190D1E1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6371" y="1574667"/>
                <a:ext cx="205027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6" name="Gruppieren 22">
              <a:extLst>
                <a:ext uri="{FF2B5EF4-FFF2-40B4-BE49-F238E27FC236}">
                  <a16:creationId xmlns:a16="http://schemas.microsoft.com/office/drawing/2014/main" id="{7C030C85-5D87-4672-B8C7-890757EA03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91237" y="2851724"/>
              <a:ext cx="144001" cy="144000"/>
              <a:chOff x="2068983" y="1879621"/>
              <a:chExt cx="522797" cy="522797"/>
            </a:xfrm>
          </p:grpSpPr>
          <p:sp>
            <p:nvSpPr>
              <p:cNvPr id="599" name="Ellipse 18">
                <a:extLst>
                  <a:ext uri="{FF2B5EF4-FFF2-40B4-BE49-F238E27FC236}">
                    <a16:creationId xmlns:a16="http://schemas.microsoft.com/office/drawing/2014/main" id="{D291269F-8EB5-4C84-985D-6458B88173D3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074BE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600" name="Plus 98">
                <a:extLst>
                  <a:ext uri="{FF2B5EF4-FFF2-40B4-BE49-F238E27FC236}">
                    <a16:creationId xmlns:a16="http://schemas.microsoft.com/office/drawing/2014/main" id="{628D6564-141D-446A-8761-EDFA64652291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7" name="Gruppieren 135">
              <a:extLst>
                <a:ext uri="{FF2B5EF4-FFF2-40B4-BE49-F238E27FC236}">
                  <a16:creationId xmlns:a16="http://schemas.microsoft.com/office/drawing/2014/main" id="{2EF617EE-D6C7-4EE0-9E22-9C9B0E58DFD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93932" y="2851724"/>
              <a:ext cx="144001" cy="144000"/>
              <a:chOff x="2068983" y="1879621"/>
              <a:chExt cx="522797" cy="522797"/>
            </a:xfrm>
          </p:grpSpPr>
          <p:sp>
            <p:nvSpPr>
              <p:cNvPr id="597" name="Ellipse 136">
                <a:extLst>
                  <a:ext uri="{FF2B5EF4-FFF2-40B4-BE49-F238E27FC236}">
                    <a16:creationId xmlns:a16="http://schemas.microsoft.com/office/drawing/2014/main" id="{77E1CBA1-D84E-4B60-A33D-2252AA6F4078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074BE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598" name="Plus 101">
                <a:extLst>
                  <a:ext uri="{FF2B5EF4-FFF2-40B4-BE49-F238E27FC236}">
                    <a16:creationId xmlns:a16="http://schemas.microsoft.com/office/drawing/2014/main" id="{8789845F-27B1-48B2-84BB-C3B3025CAA25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8" name="Gruppieren 138">
              <a:extLst>
                <a:ext uri="{FF2B5EF4-FFF2-40B4-BE49-F238E27FC236}">
                  <a16:creationId xmlns:a16="http://schemas.microsoft.com/office/drawing/2014/main" id="{DDC2A241-C188-4EBF-AE40-C39B93FC6E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01691" y="2851724"/>
              <a:ext cx="144001" cy="144000"/>
              <a:chOff x="2068983" y="1879621"/>
              <a:chExt cx="522797" cy="522797"/>
            </a:xfrm>
          </p:grpSpPr>
          <p:sp>
            <p:nvSpPr>
              <p:cNvPr id="595" name="Ellipse 139">
                <a:extLst>
                  <a:ext uri="{FF2B5EF4-FFF2-40B4-BE49-F238E27FC236}">
                    <a16:creationId xmlns:a16="http://schemas.microsoft.com/office/drawing/2014/main" id="{A7F66291-DD91-47AB-9685-AA74AF662AD5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074BE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596" name="Plus 104">
                <a:extLst>
                  <a:ext uri="{FF2B5EF4-FFF2-40B4-BE49-F238E27FC236}">
                    <a16:creationId xmlns:a16="http://schemas.microsoft.com/office/drawing/2014/main" id="{7F7B945B-8375-4394-BD02-165EF3F693F3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39" name="Gruppieren 141">
              <a:extLst>
                <a:ext uri="{FF2B5EF4-FFF2-40B4-BE49-F238E27FC236}">
                  <a16:creationId xmlns:a16="http://schemas.microsoft.com/office/drawing/2014/main" id="{5C1C3BFE-8107-4E5B-A941-A0C5732CC5F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37164" y="2851724"/>
              <a:ext cx="144001" cy="144000"/>
              <a:chOff x="2068983" y="1879621"/>
              <a:chExt cx="522797" cy="522797"/>
            </a:xfrm>
          </p:grpSpPr>
          <p:sp>
            <p:nvSpPr>
              <p:cNvPr id="593" name="Ellipse 142">
                <a:extLst>
                  <a:ext uri="{FF2B5EF4-FFF2-40B4-BE49-F238E27FC236}">
                    <a16:creationId xmlns:a16="http://schemas.microsoft.com/office/drawing/2014/main" id="{7608A685-ECAF-4BDA-89A2-CBAD39A278E4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074BE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594" name="Plus 107">
                <a:extLst>
                  <a:ext uri="{FF2B5EF4-FFF2-40B4-BE49-F238E27FC236}">
                    <a16:creationId xmlns:a16="http://schemas.microsoft.com/office/drawing/2014/main" id="{F2BD27DD-0251-4B73-82FA-9F4375D22935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40" name="Gruppieren 145">
              <a:extLst>
                <a:ext uri="{FF2B5EF4-FFF2-40B4-BE49-F238E27FC236}">
                  <a16:creationId xmlns:a16="http://schemas.microsoft.com/office/drawing/2014/main" id="{B25652E6-1D65-49ED-B034-4A5AEB4A89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55495" y="2851724"/>
              <a:ext cx="144001" cy="144000"/>
              <a:chOff x="2068983" y="1879621"/>
              <a:chExt cx="522797" cy="522797"/>
            </a:xfrm>
          </p:grpSpPr>
          <p:sp>
            <p:nvSpPr>
              <p:cNvPr id="591" name="Ellipse 148">
                <a:extLst>
                  <a:ext uri="{FF2B5EF4-FFF2-40B4-BE49-F238E27FC236}">
                    <a16:creationId xmlns:a16="http://schemas.microsoft.com/office/drawing/2014/main" id="{E96B2F10-1CFE-49BE-A166-6238126E9B89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074BE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592" name="Plus 110">
                <a:extLst>
                  <a:ext uri="{FF2B5EF4-FFF2-40B4-BE49-F238E27FC236}">
                    <a16:creationId xmlns:a16="http://schemas.microsoft.com/office/drawing/2014/main" id="{599D578A-8B28-4AD7-B513-343272B23828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41" name="Gruppieren 154">
              <a:extLst>
                <a:ext uri="{FF2B5EF4-FFF2-40B4-BE49-F238E27FC236}">
                  <a16:creationId xmlns:a16="http://schemas.microsoft.com/office/drawing/2014/main" id="{9EACB78F-1070-45E9-9766-F9FDE1FFE2D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12200" y="776369"/>
              <a:ext cx="144001" cy="144000"/>
              <a:chOff x="2068983" y="1879621"/>
              <a:chExt cx="522797" cy="522797"/>
            </a:xfrm>
          </p:grpSpPr>
          <p:sp>
            <p:nvSpPr>
              <p:cNvPr id="589" name="Ellipse 157">
                <a:extLst>
                  <a:ext uri="{FF2B5EF4-FFF2-40B4-BE49-F238E27FC236}">
                    <a16:creationId xmlns:a16="http://schemas.microsoft.com/office/drawing/2014/main" id="{6A5853AD-6FAF-44D4-8DA9-1DA71EFA95EC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4304B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590" name="Plus 113">
                <a:extLst>
                  <a:ext uri="{FF2B5EF4-FFF2-40B4-BE49-F238E27FC236}">
                    <a16:creationId xmlns:a16="http://schemas.microsoft.com/office/drawing/2014/main" id="{54017639-7BE0-47E4-A96A-944BF75AD95B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grpSp>
          <p:nvGrpSpPr>
            <p:cNvPr id="542" name="Gruppieren 163">
              <a:extLst>
                <a:ext uri="{FF2B5EF4-FFF2-40B4-BE49-F238E27FC236}">
                  <a16:creationId xmlns:a16="http://schemas.microsoft.com/office/drawing/2014/main" id="{4F62AC39-5768-41F2-82CE-1B67831F746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18638" y="776369"/>
              <a:ext cx="144001" cy="144000"/>
              <a:chOff x="2068983" y="1879621"/>
              <a:chExt cx="522797" cy="522797"/>
            </a:xfrm>
          </p:grpSpPr>
          <p:sp>
            <p:nvSpPr>
              <p:cNvPr id="587" name="Ellipse 166">
                <a:extLst>
                  <a:ext uri="{FF2B5EF4-FFF2-40B4-BE49-F238E27FC236}">
                    <a16:creationId xmlns:a16="http://schemas.microsoft.com/office/drawing/2014/main" id="{02386F0B-51CB-4207-92DC-BF7AB03C05B6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ellipse">
                <a:avLst/>
              </a:prstGeom>
              <a:solidFill>
                <a:srgbClr val="00B08D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  <p:sp>
            <p:nvSpPr>
              <p:cNvPr id="588" name="Plus 116">
                <a:extLst>
                  <a:ext uri="{FF2B5EF4-FFF2-40B4-BE49-F238E27FC236}">
                    <a16:creationId xmlns:a16="http://schemas.microsoft.com/office/drawing/2014/main" id="{626D6D11-D581-4EE3-9B50-5D13240E206C}"/>
                  </a:ext>
                </a:extLst>
              </p:cNvPr>
              <p:cNvSpPr/>
              <p:nvPr/>
            </p:nvSpPr>
            <p:spPr>
              <a:xfrm>
                <a:off x="2068983" y="1879621"/>
                <a:ext cx="522797" cy="522797"/>
              </a:xfrm>
              <a:prstGeom prst="mathPlus">
                <a:avLst>
                  <a:gd name="adj1" fmla="val 10175"/>
                </a:avLst>
              </a:pr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543" name="Rechteck 183">
              <a:extLst>
                <a:ext uri="{FF2B5EF4-FFF2-40B4-BE49-F238E27FC236}">
                  <a16:creationId xmlns:a16="http://schemas.microsoft.com/office/drawing/2014/main" id="{1A3E2062-64E7-48DD-8CEC-41F3ED3F3F86}"/>
                </a:ext>
              </a:extLst>
            </p:cNvPr>
            <p:cNvSpPr/>
            <p:nvPr/>
          </p:nvSpPr>
          <p:spPr>
            <a:xfrm>
              <a:off x="1371306" y="943321"/>
              <a:ext cx="2084572" cy="1224327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0" marR="0" lvl="0" indent="0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B08D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Separation of Platform and Content</a:t>
              </a:r>
              <a:b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B08D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</a:b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B08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sym typeface="Wingdings" panose="05000000000000000000" pitchFamily="2" charset="2"/>
              </a:endParaRPr>
            </a:p>
            <a:p>
              <a:pPr marL="0" marR="0" lvl="0" indent="0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B08D">
                      <a:lumMod val="75000"/>
                    </a:srgbClr>
                  </a:solidFill>
                  <a:effectLst/>
                  <a:uLnTx/>
                  <a:uFillTx/>
                </a:rPr>
                <a:t>Quicker Release of Regulatory Updates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B08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</a:endParaRPr>
            </a:p>
          </p:txBody>
        </p:sp>
        <p:sp>
          <p:nvSpPr>
            <p:cNvPr id="544" name="Rechteck 184">
              <a:extLst>
                <a:ext uri="{FF2B5EF4-FFF2-40B4-BE49-F238E27FC236}">
                  <a16:creationId xmlns:a16="http://schemas.microsoft.com/office/drawing/2014/main" id="{7239BAD4-918F-4C51-B69A-A05ABB5ABCFD}"/>
                </a:ext>
              </a:extLst>
            </p:cNvPr>
            <p:cNvSpPr/>
            <p:nvPr/>
          </p:nvSpPr>
          <p:spPr>
            <a:xfrm>
              <a:off x="7056276" y="943321"/>
              <a:ext cx="1925242" cy="1224327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0" marR="0" lvl="0" indent="0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4304B"/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Open Platform for Content Development</a:t>
              </a:r>
            </a:p>
            <a:p>
              <a:pPr marL="0" marR="0" lvl="0" indent="0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4304B"/>
                </a:solidFill>
                <a:effectLst/>
                <a:uLnTx/>
                <a:uFillTx/>
                <a:latin typeface="Calibri Light" panose="020F0302020204030204" pitchFamily="34" charset="0"/>
              </a:endParaRPr>
            </a:p>
            <a:p>
              <a:pPr marL="0" marR="0" lvl="0" indent="0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4304B"/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Content can be developed by Customers or Partners 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4304B"/>
                </a:solidFill>
                <a:effectLst/>
                <a:uLnTx/>
                <a:uFillTx/>
                <a:latin typeface="Calibri Light" panose="020F0302020204030204" pitchFamily="34" charset="0"/>
              </a:endParaRPr>
            </a:p>
          </p:txBody>
        </p:sp>
        <p:sp>
          <p:nvSpPr>
            <p:cNvPr id="545" name="Rechteck 185">
              <a:extLst>
                <a:ext uri="{FF2B5EF4-FFF2-40B4-BE49-F238E27FC236}">
                  <a16:creationId xmlns:a16="http://schemas.microsoft.com/office/drawing/2014/main" id="{66B9D5D3-B401-47A3-96BF-E0B9D9F66FCA}"/>
                </a:ext>
              </a:extLst>
            </p:cNvPr>
            <p:cNvSpPr/>
            <p:nvPr/>
          </p:nvSpPr>
          <p:spPr>
            <a:xfrm>
              <a:off x="1299297" y="3006467"/>
              <a:ext cx="1535713" cy="1172541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Use of different functionalities</a:t>
              </a:r>
            </a:p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Use of existing models and methods (without migration to SAS)</a:t>
              </a:r>
            </a:p>
          </p:txBody>
        </p:sp>
        <p:sp>
          <p:nvSpPr>
            <p:cNvPr id="546" name="Rechteck 186">
              <a:extLst>
                <a:ext uri="{FF2B5EF4-FFF2-40B4-BE49-F238E27FC236}">
                  <a16:creationId xmlns:a16="http://schemas.microsoft.com/office/drawing/2014/main" id="{98A017F1-46CA-412E-A11A-602101FF7F9A}"/>
                </a:ext>
              </a:extLst>
            </p:cNvPr>
            <p:cNvSpPr/>
            <p:nvPr/>
          </p:nvSpPr>
          <p:spPr>
            <a:xfrm>
              <a:off x="2835009" y="3006467"/>
              <a:ext cx="1535713" cy="1172541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Keep old versions after changes </a:t>
              </a:r>
            </a:p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Easy deployment of updates </a:t>
              </a:r>
            </a:p>
          </p:txBody>
        </p:sp>
        <p:sp>
          <p:nvSpPr>
            <p:cNvPr id="547" name="Rechteck 187">
              <a:extLst>
                <a:ext uri="{FF2B5EF4-FFF2-40B4-BE49-F238E27FC236}">
                  <a16:creationId xmlns:a16="http://schemas.microsoft.com/office/drawing/2014/main" id="{2A3A6B09-B036-4452-B895-E3D3689181E3}"/>
                </a:ext>
              </a:extLst>
            </p:cNvPr>
            <p:cNvSpPr/>
            <p:nvPr/>
          </p:nvSpPr>
          <p:spPr>
            <a:xfrm>
              <a:off x="4370722" y="3006467"/>
              <a:ext cx="1535713" cy="1172541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Improved Performance: System optimizes the processing automatically</a:t>
              </a:r>
            </a:p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In-memory and parallel computing</a:t>
              </a:r>
            </a:p>
          </p:txBody>
        </p:sp>
        <p:sp>
          <p:nvSpPr>
            <p:cNvPr id="548" name="Rechteck 188">
              <a:extLst>
                <a:ext uri="{FF2B5EF4-FFF2-40B4-BE49-F238E27FC236}">
                  <a16:creationId xmlns:a16="http://schemas.microsoft.com/office/drawing/2014/main" id="{475F8866-8A9C-4DC3-81F1-EB777C2F937B}"/>
                </a:ext>
              </a:extLst>
            </p:cNvPr>
            <p:cNvSpPr/>
            <p:nvPr/>
          </p:nvSpPr>
          <p:spPr>
            <a:xfrm>
              <a:off x="5906433" y="3006467"/>
              <a:ext cx="1535713" cy="1172541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Availability of documentation on activity level</a:t>
              </a:r>
            </a:p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Traceability and Reconciliation</a:t>
              </a:r>
            </a:p>
          </p:txBody>
        </p:sp>
        <p:sp>
          <p:nvSpPr>
            <p:cNvPr id="549" name="Rechteck 190">
              <a:extLst>
                <a:ext uri="{FF2B5EF4-FFF2-40B4-BE49-F238E27FC236}">
                  <a16:creationId xmlns:a16="http://schemas.microsoft.com/office/drawing/2014/main" id="{CD79B47B-C650-40F0-ADD4-3D65D0BD43F8}"/>
                </a:ext>
              </a:extLst>
            </p:cNvPr>
            <p:cNvSpPr/>
            <p:nvPr/>
          </p:nvSpPr>
          <p:spPr>
            <a:xfrm>
              <a:off x="7442145" y="3006467"/>
              <a:ext cx="1535713" cy="1172541"/>
            </a:xfrm>
            <a:prstGeom prst="rect">
              <a:avLst/>
            </a:prstGeom>
          </p:spPr>
          <p:txBody>
            <a:bodyPr wrap="square" lIns="54000" tIns="36000" rIns="54000" bIns="54000">
              <a:noAutofit/>
            </a:bodyPr>
            <a:lstStyle/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Efficiency within and across teams</a:t>
              </a:r>
            </a:p>
            <a:p>
              <a:pPr marL="107997" marR="0" lvl="0" indent="-107997" defTabSz="914378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>
                      <a:lumMod val="75000"/>
                    </a:srgbClr>
                  </a:solidFill>
                  <a:effectLst/>
                  <a:uLnTx/>
                  <a:uFillTx/>
                  <a:latin typeface="Calibri Light" panose="020F0302020204030204" pitchFamily="34" charset="0"/>
                </a:rPr>
                <a:t>Re-use of processes and methods</a:t>
              </a:r>
            </a:p>
          </p:txBody>
        </p:sp>
        <p:grpSp>
          <p:nvGrpSpPr>
            <p:cNvPr id="550" name="Gruppieren 37">
              <a:extLst>
                <a:ext uri="{FF2B5EF4-FFF2-40B4-BE49-F238E27FC236}">
                  <a16:creationId xmlns:a16="http://schemas.microsoft.com/office/drawing/2014/main" id="{30200E25-B092-42C4-AA50-A240EBA78CCC}"/>
                </a:ext>
              </a:extLst>
            </p:cNvPr>
            <p:cNvGrpSpPr/>
            <p:nvPr/>
          </p:nvGrpSpPr>
          <p:grpSpPr>
            <a:xfrm>
              <a:off x="465895" y="1231472"/>
              <a:ext cx="546894" cy="380206"/>
              <a:chOff x="1016000" y="-533400"/>
              <a:chExt cx="1093788" cy="760412"/>
            </a:xfrm>
          </p:grpSpPr>
          <p:sp>
            <p:nvSpPr>
              <p:cNvPr id="585" name="Freeform 7">
                <a:extLst>
                  <a:ext uri="{FF2B5EF4-FFF2-40B4-BE49-F238E27FC236}">
                    <a16:creationId xmlns:a16="http://schemas.microsoft.com/office/drawing/2014/main" id="{8E571F58-1D7E-4BFB-B012-AB1F2B3291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6000" y="-382588"/>
                <a:ext cx="1093788" cy="609600"/>
              </a:xfrm>
              <a:custGeom>
                <a:avLst/>
                <a:gdLst>
                  <a:gd name="T0" fmla="*/ 297 w 4049"/>
                  <a:gd name="T1" fmla="*/ 2256 h 2256"/>
                  <a:gd name="T2" fmla="*/ 3752 w 4049"/>
                  <a:gd name="T3" fmla="*/ 2256 h 2256"/>
                  <a:gd name="T4" fmla="*/ 3852 w 4049"/>
                  <a:gd name="T5" fmla="*/ 2165 h 2256"/>
                  <a:gd name="T6" fmla="*/ 4043 w 4049"/>
                  <a:gd name="T7" fmla="*/ 100 h 2256"/>
                  <a:gd name="T8" fmla="*/ 3943 w 4049"/>
                  <a:gd name="T9" fmla="*/ 0 h 2256"/>
                  <a:gd name="T10" fmla="*/ 105 w 4049"/>
                  <a:gd name="T11" fmla="*/ 0 h 2256"/>
                  <a:gd name="T12" fmla="*/ 5 w 4049"/>
                  <a:gd name="T13" fmla="*/ 100 h 2256"/>
                  <a:gd name="T14" fmla="*/ 197 w 4049"/>
                  <a:gd name="T15" fmla="*/ 2165 h 2256"/>
                  <a:gd name="T16" fmla="*/ 297 w 4049"/>
                  <a:gd name="T17" fmla="*/ 2256 h 2256"/>
                  <a:gd name="T18" fmla="*/ 2184 w 4049"/>
                  <a:gd name="T19" fmla="*/ 1163 h 2256"/>
                  <a:gd name="T20" fmla="*/ 2110 w 4049"/>
                  <a:gd name="T21" fmla="*/ 1260 h 2256"/>
                  <a:gd name="T22" fmla="*/ 2017 w 4049"/>
                  <a:gd name="T23" fmla="*/ 1217 h 2256"/>
                  <a:gd name="T24" fmla="*/ 1892 w 4049"/>
                  <a:gd name="T25" fmla="*/ 1088 h 2256"/>
                  <a:gd name="T26" fmla="*/ 1964 w 4049"/>
                  <a:gd name="T27" fmla="*/ 987 h 2256"/>
                  <a:gd name="T28" fmla="*/ 2058 w 4049"/>
                  <a:gd name="T29" fmla="*/ 1030 h 2256"/>
                  <a:gd name="T30" fmla="*/ 2184 w 4049"/>
                  <a:gd name="T31" fmla="*/ 1163 h 2256"/>
                  <a:gd name="T32" fmla="*/ 1958 w 4049"/>
                  <a:gd name="T33" fmla="*/ 1448 h 2256"/>
                  <a:gd name="T34" fmla="*/ 2118 w 4049"/>
                  <a:gd name="T35" fmla="*/ 1591 h 2256"/>
                  <a:gd name="T36" fmla="*/ 2001 w 4049"/>
                  <a:gd name="T37" fmla="*/ 1689 h 2256"/>
                  <a:gd name="T38" fmla="*/ 1785 w 4049"/>
                  <a:gd name="T39" fmla="*/ 1582 h 2256"/>
                  <a:gd name="T40" fmla="*/ 1634 w 4049"/>
                  <a:gd name="T41" fmla="*/ 1763 h 2256"/>
                  <a:gd name="T42" fmla="*/ 2005 w 4049"/>
                  <a:gd name="T43" fmla="*/ 1911 h 2256"/>
                  <a:gd name="T44" fmla="*/ 2372 w 4049"/>
                  <a:gd name="T45" fmla="*/ 1567 h 2256"/>
                  <a:gd name="T46" fmla="*/ 2275 w 4049"/>
                  <a:gd name="T47" fmla="*/ 1369 h 2256"/>
                  <a:gd name="T48" fmla="*/ 2415 w 4049"/>
                  <a:gd name="T49" fmla="*/ 1141 h 2256"/>
                  <a:gd name="T50" fmla="*/ 2178 w 4049"/>
                  <a:gd name="T51" fmla="*/ 828 h 2256"/>
                  <a:gd name="T52" fmla="*/ 2123 w 4049"/>
                  <a:gd name="T53" fmla="*/ 803 h 2256"/>
                  <a:gd name="T54" fmla="*/ 1965 w 4049"/>
                  <a:gd name="T55" fmla="*/ 671 h 2256"/>
                  <a:gd name="T56" fmla="*/ 2080 w 4049"/>
                  <a:gd name="T57" fmla="*/ 567 h 2256"/>
                  <a:gd name="T58" fmla="*/ 2237 w 4049"/>
                  <a:gd name="T59" fmla="*/ 647 h 2256"/>
                  <a:gd name="T60" fmla="*/ 2402 w 4049"/>
                  <a:gd name="T61" fmla="*/ 493 h 2256"/>
                  <a:gd name="T62" fmla="*/ 2071 w 4049"/>
                  <a:gd name="T63" fmla="*/ 345 h 2256"/>
                  <a:gd name="T64" fmla="*/ 1715 w 4049"/>
                  <a:gd name="T65" fmla="*/ 678 h 2256"/>
                  <a:gd name="T66" fmla="*/ 1804 w 4049"/>
                  <a:gd name="T67" fmla="*/ 880 h 2256"/>
                  <a:gd name="T68" fmla="*/ 1666 w 4049"/>
                  <a:gd name="T69" fmla="*/ 1120 h 2256"/>
                  <a:gd name="T70" fmla="*/ 1890 w 4049"/>
                  <a:gd name="T71" fmla="*/ 1421 h 2256"/>
                  <a:gd name="T72" fmla="*/ 1958 w 4049"/>
                  <a:gd name="T73" fmla="*/ 1448 h 2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049" h="2256">
                    <a:moveTo>
                      <a:pt x="297" y="2256"/>
                    </a:moveTo>
                    <a:lnTo>
                      <a:pt x="3752" y="2256"/>
                    </a:lnTo>
                    <a:cubicBezTo>
                      <a:pt x="3804" y="2256"/>
                      <a:pt x="3847" y="2217"/>
                      <a:pt x="3852" y="2165"/>
                    </a:cubicBezTo>
                    <a:lnTo>
                      <a:pt x="4043" y="100"/>
                    </a:lnTo>
                    <a:cubicBezTo>
                      <a:pt x="4049" y="45"/>
                      <a:pt x="3998" y="0"/>
                      <a:pt x="3943" y="0"/>
                    </a:cubicBezTo>
                    <a:lnTo>
                      <a:pt x="105" y="0"/>
                    </a:lnTo>
                    <a:cubicBezTo>
                      <a:pt x="51" y="0"/>
                      <a:pt x="0" y="46"/>
                      <a:pt x="5" y="100"/>
                    </a:cubicBezTo>
                    <a:lnTo>
                      <a:pt x="197" y="2165"/>
                    </a:lnTo>
                    <a:cubicBezTo>
                      <a:pt x="202" y="2217"/>
                      <a:pt x="245" y="2256"/>
                      <a:pt x="297" y="2256"/>
                    </a:cubicBezTo>
                    <a:close/>
                    <a:moveTo>
                      <a:pt x="2184" y="1163"/>
                    </a:moveTo>
                    <a:cubicBezTo>
                      <a:pt x="2184" y="1218"/>
                      <a:pt x="2148" y="1251"/>
                      <a:pt x="2110" y="1260"/>
                    </a:cubicBezTo>
                    <a:lnTo>
                      <a:pt x="2017" y="1217"/>
                    </a:lnTo>
                    <a:cubicBezTo>
                      <a:pt x="1948" y="1186"/>
                      <a:pt x="1892" y="1159"/>
                      <a:pt x="1892" y="1088"/>
                    </a:cubicBezTo>
                    <a:cubicBezTo>
                      <a:pt x="1892" y="1030"/>
                      <a:pt x="1931" y="998"/>
                      <a:pt x="1964" y="987"/>
                    </a:cubicBezTo>
                    <a:lnTo>
                      <a:pt x="2058" y="1030"/>
                    </a:lnTo>
                    <a:cubicBezTo>
                      <a:pt x="2127" y="1063"/>
                      <a:pt x="2184" y="1095"/>
                      <a:pt x="2184" y="1163"/>
                    </a:cubicBezTo>
                    <a:close/>
                    <a:moveTo>
                      <a:pt x="1958" y="1448"/>
                    </a:moveTo>
                    <a:cubicBezTo>
                      <a:pt x="2075" y="1494"/>
                      <a:pt x="2118" y="1525"/>
                      <a:pt x="2118" y="1591"/>
                    </a:cubicBezTo>
                    <a:cubicBezTo>
                      <a:pt x="2118" y="1661"/>
                      <a:pt x="2060" y="1689"/>
                      <a:pt x="2001" y="1689"/>
                    </a:cubicBezTo>
                    <a:cubicBezTo>
                      <a:pt x="1917" y="1689"/>
                      <a:pt x="1838" y="1648"/>
                      <a:pt x="1785" y="1582"/>
                    </a:cubicBezTo>
                    <a:lnTo>
                      <a:pt x="1634" y="1763"/>
                    </a:lnTo>
                    <a:cubicBezTo>
                      <a:pt x="1720" y="1861"/>
                      <a:pt x="1862" y="1911"/>
                      <a:pt x="2005" y="1911"/>
                    </a:cubicBezTo>
                    <a:cubicBezTo>
                      <a:pt x="2173" y="1911"/>
                      <a:pt x="2372" y="1823"/>
                      <a:pt x="2372" y="1567"/>
                    </a:cubicBezTo>
                    <a:cubicBezTo>
                      <a:pt x="2372" y="1483"/>
                      <a:pt x="2334" y="1410"/>
                      <a:pt x="2275" y="1369"/>
                    </a:cubicBezTo>
                    <a:cubicBezTo>
                      <a:pt x="2350" y="1337"/>
                      <a:pt x="2415" y="1256"/>
                      <a:pt x="2415" y="1141"/>
                    </a:cubicBezTo>
                    <a:cubicBezTo>
                      <a:pt x="2415" y="980"/>
                      <a:pt x="2329" y="896"/>
                      <a:pt x="2178" y="828"/>
                    </a:cubicBezTo>
                    <a:lnTo>
                      <a:pt x="2123" y="803"/>
                    </a:lnTo>
                    <a:cubicBezTo>
                      <a:pt x="2016" y="755"/>
                      <a:pt x="1965" y="737"/>
                      <a:pt x="1965" y="671"/>
                    </a:cubicBezTo>
                    <a:cubicBezTo>
                      <a:pt x="1965" y="595"/>
                      <a:pt x="2021" y="567"/>
                      <a:pt x="2080" y="567"/>
                    </a:cubicBezTo>
                    <a:cubicBezTo>
                      <a:pt x="2144" y="567"/>
                      <a:pt x="2203" y="597"/>
                      <a:pt x="2237" y="647"/>
                    </a:cubicBezTo>
                    <a:lnTo>
                      <a:pt x="2402" y="493"/>
                    </a:lnTo>
                    <a:cubicBezTo>
                      <a:pt x="2338" y="404"/>
                      <a:pt x="2241" y="345"/>
                      <a:pt x="2071" y="345"/>
                    </a:cubicBezTo>
                    <a:cubicBezTo>
                      <a:pt x="1858" y="345"/>
                      <a:pt x="1715" y="497"/>
                      <a:pt x="1715" y="678"/>
                    </a:cubicBezTo>
                    <a:cubicBezTo>
                      <a:pt x="1715" y="774"/>
                      <a:pt x="1745" y="835"/>
                      <a:pt x="1804" y="880"/>
                    </a:cubicBezTo>
                    <a:cubicBezTo>
                      <a:pt x="1743" y="912"/>
                      <a:pt x="1666" y="995"/>
                      <a:pt x="1666" y="1120"/>
                    </a:cubicBezTo>
                    <a:cubicBezTo>
                      <a:pt x="1666" y="1281"/>
                      <a:pt x="1740" y="1362"/>
                      <a:pt x="1890" y="1421"/>
                    </a:cubicBezTo>
                    <a:lnTo>
                      <a:pt x="1958" y="1448"/>
                    </a:lnTo>
                    <a:close/>
                  </a:path>
                </a:pathLst>
              </a:custGeom>
              <a:solidFill>
                <a:srgbClr val="00B0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</a:endParaRPr>
              </a:p>
            </p:txBody>
          </p:sp>
          <p:sp>
            <p:nvSpPr>
              <p:cNvPr id="586" name="Freeform 8">
                <a:extLst>
                  <a:ext uri="{FF2B5EF4-FFF2-40B4-BE49-F238E27FC236}">
                    <a16:creationId xmlns:a16="http://schemas.microsoft.com/office/drawing/2014/main" id="{AB748BEE-B290-426E-BA5E-CB2C2F57A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9975" y="-533400"/>
                <a:ext cx="984250" cy="150813"/>
              </a:xfrm>
              <a:custGeom>
                <a:avLst/>
                <a:gdLst>
                  <a:gd name="T0" fmla="*/ 2350 w 3638"/>
                  <a:gd name="T1" fmla="*/ 313 h 557"/>
                  <a:gd name="T2" fmla="*/ 3538 w 3638"/>
                  <a:gd name="T3" fmla="*/ 313 h 557"/>
                  <a:gd name="T4" fmla="*/ 3638 w 3638"/>
                  <a:gd name="T5" fmla="*/ 413 h 557"/>
                  <a:gd name="T6" fmla="*/ 3638 w 3638"/>
                  <a:gd name="T7" fmla="*/ 557 h 557"/>
                  <a:gd name="T8" fmla="*/ 0 w 3638"/>
                  <a:gd name="T9" fmla="*/ 557 h 557"/>
                  <a:gd name="T10" fmla="*/ 0 w 3638"/>
                  <a:gd name="T11" fmla="*/ 357 h 557"/>
                  <a:gd name="T12" fmla="*/ 0 w 3638"/>
                  <a:gd name="T13" fmla="*/ 313 h 557"/>
                  <a:gd name="T14" fmla="*/ 0 w 3638"/>
                  <a:gd name="T15" fmla="*/ 100 h 557"/>
                  <a:gd name="T16" fmla="*/ 100 w 3638"/>
                  <a:gd name="T17" fmla="*/ 0 h 557"/>
                  <a:gd name="T18" fmla="*/ 1977 w 3638"/>
                  <a:gd name="T19" fmla="*/ 0 h 557"/>
                  <a:gd name="T20" fmla="*/ 2048 w 3638"/>
                  <a:gd name="T21" fmla="*/ 30 h 557"/>
                  <a:gd name="T22" fmla="*/ 2315 w 3638"/>
                  <a:gd name="T23" fmla="*/ 298 h 557"/>
                  <a:gd name="T24" fmla="*/ 2350 w 3638"/>
                  <a:gd name="T25" fmla="*/ 313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38" h="557">
                    <a:moveTo>
                      <a:pt x="2350" y="313"/>
                    </a:moveTo>
                    <a:lnTo>
                      <a:pt x="3538" y="313"/>
                    </a:lnTo>
                    <a:cubicBezTo>
                      <a:pt x="3594" y="313"/>
                      <a:pt x="3638" y="357"/>
                      <a:pt x="3638" y="413"/>
                    </a:cubicBezTo>
                    <a:lnTo>
                      <a:pt x="3638" y="557"/>
                    </a:lnTo>
                    <a:lnTo>
                      <a:pt x="0" y="557"/>
                    </a:lnTo>
                    <a:lnTo>
                      <a:pt x="0" y="357"/>
                    </a:lnTo>
                    <a:lnTo>
                      <a:pt x="0" y="313"/>
                    </a:lnTo>
                    <a:lnTo>
                      <a:pt x="0" y="100"/>
                    </a:lnTo>
                    <a:cubicBezTo>
                      <a:pt x="0" y="45"/>
                      <a:pt x="45" y="0"/>
                      <a:pt x="100" y="0"/>
                    </a:cubicBezTo>
                    <a:lnTo>
                      <a:pt x="1977" y="0"/>
                    </a:lnTo>
                    <a:cubicBezTo>
                      <a:pt x="2004" y="0"/>
                      <a:pt x="2028" y="10"/>
                      <a:pt x="2048" y="30"/>
                    </a:cubicBezTo>
                    <a:lnTo>
                      <a:pt x="2315" y="298"/>
                    </a:lnTo>
                    <a:cubicBezTo>
                      <a:pt x="2324" y="308"/>
                      <a:pt x="2336" y="313"/>
                      <a:pt x="2350" y="3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B08D"/>
                  </a:gs>
                  <a:gs pos="100000">
                    <a:srgbClr val="00B08D">
                      <a:lumMod val="76000"/>
                    </a:srgbClr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</a:endParaRPr>
              </a:p>
            </p:txBody>
          </p:sp>
        </p:grpSp>
        <p:grpSp>
          <p:nvGrpSpPr>
            <p:cNvPr id="551" name="Gruppieren 36">
              <a:extLst>
                <a:ext uri="{FF2B5EF4-FFF2-40B4-BE49-F238E27FC236}">
                  <a16:creationId xmlns:a16="http://schemas.microsoft.com/office/drawing/2014/main" id="{0B58BA6A-123E-43DD-8B68-83E57965B69E}"/>
                </a:ext>
              </a:extLst>
            </p:cNvPr>
            <p:cNvGrpSpPr/>
            <p:nvPr/>
          </p:nvGrpSpPr>
          <p:grpSpPr>
            <a:xfrm>
              <a:off x="482565" y="2851724"/>
              <a:ext cx="513556" cy="454025"/>
              <a:chOff x="1038225" y="412750"/>
              <a:chExt cx="1027113" cy="908050"/>
            </a:xfrm>
          </p:grpSpPr>
          <p:sp>
            <p:nvSpPr>
              <p:cNvPr id="583" name="Freeform 9">
                <a:extLst>
                  <a:ext uri="{FF2B5EF4-FFF2-40B4-BE49-F238E27FC236}">
                    <a16:creationId xmlns:a16="http://schemas.microsoft.com/office/drawing/2014/main" id="{D7EB8844-C60B-4C2B-BC1F-D0A82573D4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8225" y="454025"/>
                <a:ext cx="1027113" cy="866775"/>
              </a:xfrm>
              <a:custGeom>
                <a:avLst/>
                <a:gdLst>
                  <a:gd name="T0" fmla="*/ 184 w 3804"/>
                  <a:gd name="T1" fmla="*/ 0 h 3204"/>
                  <a:gd name="T2" fmla="*/ 262 w 3804"/>
                  <a:gd name="T3" fmla="*/ 0 h 3204"/>
                  <a:gd name="T4" fmla="*/ 525 w 3804"/>
                  <a:gd name="T5" fmla="*/ 263 h 3204"/>
                  <a:gd name="T6" fmla="*/ 788 w 3804"/>
                  <a:gd name="T7" fmla="*/ 0 h 3204"/>
                  <a:gd name="T8" fmla="*/ 951 w 3804"/>
                  <a:gd name="T9" fmla="*/ 0 h 3204"/>
                  <a:gd name="T10" fmla="*/ 1214 w 3804"/>
                  <a:gd name="T11" fmla="*/ 263 h 3204"/>
                  <a:gd name="T12" fmla="*/ 1477 w 3804"/>
                  <a:gd name="T13" fmla="*/ 0 h 3204"/>
                  <a:gd name="T14" fmla="*/ 1639 w 3804"/>
                  <a:gd name="T15" fmla="*/ 0 h 3204"/>
                  <a:gd name="T16" fmla="*/ 1902 w 3804"/>
                  <a:gd name="T17" fmla="*/ 263 h 3204"/>
                  <a:gd name="T18" fmla="*/ 2165 w 3804"/>
                  <a:gd name="T19" fmla="*/ 0 h 3204"/>
                  <a:gd name="T20" fmla="*/ 2327 w 3804"/>
                  <a:gd name="T21" fmla="*/ 0 h 3204"/>
                  <a:gd name="T22" fmla="*/ 2590 w 3804"/>
                  <a:gd name="T23" fmla="*/ 263 h 3204"/>
                  <a:gd name="T24" fmla="*/ 2853 w 3804"/>
                  <a:gd name="T25" fmla="*/ 0 h 3204"/>
                  <a:gd name="T26" fmla="*/ 3016 w 3804"/>
                  <a:gd name="T27" fmla="*/ 0 h 3204"/>
                  <a:gd name="T28" fmla="*/ 3279 w 3804"/>
                  <a:gd name="T29" fmla="*/ 263 h 3204"/>
                  <a:gd name="T30" fmla="*/ 3542 w 3804"/>
                  <a:gd name="T31" fmla="*/ 0 h 3204"/>
                  <a:gd name="T32" fmla="*/ 3620 w 3804"/>
                  <a:gd name="T33" fmla="*/ 0 h 3204"/>
                  <a:gd name="T34" fmla="*/ 3804 w 3804"/>
                  <a:gd name="T35" fmla="*/ 183 h 3204"/>
                  <a:gd name="T36" fmla="*/ 3804 w 3804"/>
                  <a:gd name="T37" fmla="*/ 3021 h 3204"/>
                  <a:gd name="T38" fmla="*/ 3620 w 3804"/>
                  <a:gd name="T39" fmla="*/ 3204 h 3204"/>
                  <a:gd name="T40" fmla="*/ 184 w 3804"/>
                  <a:gd name="T41" fmla="*/ 3204 h 3204"/>
                  <a:gd name="T42" fmla="*/ 0 w 3804"/>
                  <a:gd name="T43" fmla="*/ 3021 h 3204"/>
                  <a:gd name="T44" fmla="*/ 0 w 3804"/>
                  <a:gd name="T45" fmla="*/ 183 h 3204"/>
                  <a:gd name="T46" fmla="*/ 184 w 3804"/>
                  <a:gd name="T47" fmla="*/ 0 h 3204"/>
                  <a:gd name="T48" fmla="*/ 3136 w 3804"/>
                  <a:gd name="T49" fmla="*/ 1647 h 3204"/>
                  <a:gd name="T50" fmla="*/ 3093 w 3804"/>
                  <a:gd name="T51" fmla="*/ 1624 h 3204"/>
                  <a:gd name="T52" fmla="*/ 2109 w 3804"/>
                  <a:gd name="T53" fmla="*/ 2177 h 3204"/>
                  <a:gd name="T54" fmla="*/ 1695 w 3804"/>
                  <a:gd name="T55" fmla="*/ 2177 h 3204"/>
                  <a:gd name="T56" fmla="*/ 710 w 3804"/>
                  <a:gd name="T57" fmla="*/ 1624 h 3204"/>
                  <a:gd name="T58" fmla="*/ 668 w 3804"/>
                  <a:gd name="T59" fmla="*/ 1647 h 3204"/>
                  <a:gd name="T60" fmla="*/ 668 w 3804"/>
                  <a:gd name="T61" fmla="*/ 1857 h 3204"/>
                  <a:gd name="T62" fmla="*/ 1716 w 3804"/>
                  <a:gd name="T63" fmla="*/ 2446 h 3204"/>
                  <a:gd name="T64" fmla="*/ 2088 w 3804"/>
                  <a:gd name="T65" fmla="*/ 2446 h 3204"/>
                  <a:gd name="T66" fmla="*/ 3136 w 3804"/>
                  <a:gd name="T67" fmla="*/ 1857 h 3204"/>
                  <a:gd name="T68" fmla="*/ 3136 w 3804"/>
                  <a:gd name="T69" fmla="*/ 1647 h 3204"/>
                  <a:gd name="T70" fmla="*/ 1716 w 3804"/>
                  <a:gd name="T71" fmla="*/ 595 h 3204"/>
                  <a:gd name="T72" fmla="*/ 2088 w 3804"/>
                  <a:gd name="T73" fmla="*/ 595 h 3204"/>
                  <a:gd name="T74" fmla="*/ 3136 w 3804"/>
                  <a:gd name="T75" fmla="*/ 1185 h 3204"/>
                  <a:gd name="T76" fmla="*/ 3136 w 3804"/>
                  <a:gd name="T77" fmla="*/ 1394 h 3204"/>
                  <a:gd name="T78" fmla="*/ 2088 w 3804"/>
                  <a:gd name="T79" fmla="*/ 1983 h 3204"/>
                  <a:gd name="T80" fmla="*/ 1716 w 3804"/>
                  <a:gd name="T81" fmla="*/ 1983 h 3204"/>
                  <a:gd name="T82" fmla="*/ 668 w 3804"/>
                  <a:gd name="T83" fmla="*/ 1394 h 3204"/>
                  <a:gd name="T84" fmla="*/ 668 w 3804"/>
                  <a:gd name="T85" fmla="*/ 1185 h 3204"/>
                  <a:gd name="T86" fmla="*/ 1716 w 3804"/>
                  <a:gd name="T87" fmla="*/ 595 h 3204"/>
                  <a:gd name="T88" fmla="*/ 3136 w 3804"/>
                  <a:gd name="T89" fmla="*/ 2103 h 3204"/>
                  <a:gd name="T90" fmla="*/ 3093 w 3804"/>
                  <a:gd name="T91" fmla="*/ 2079 h 3204"/>
                  <a:gd name="T92" fmla="*/ 2109 w 3804"/>
                  <a:gd name="T93" fmla="*/ 2633 h 3204"/>
                  <a:gd name="T94" fmla="*/ 1695 w 3804"/>
                  <a:gd name="T95" fmla="*/ 2633 h 3204"/>
                  <a:gd name="T96" fmla="*/ 710 w 3804"/>
                  <a:gd name="T97" fmla="*/ 2079 h 3204"/>
                  <a:gd name="T98" fmla="*/ 668 w 3804"/>
                  <a:gd name="T99" fmla="*/ 2103 h 3204"/>
                  <a:gd name="T100" fmla="*/ 668 w 3804"/>
                  <a:gd name="T101" fmla="*/ 2313 h 3204"/>
                  <a:gd name="T102" fmla="*/ 1716 w 3804"/>
                  <a:gd name="T103" fmla="*/ 2902 h 3204"/>
                  <a:gd name="T104" fmla="*/ 2088 w 3804"/>
                  <a:gd name="T105" fmla="*/ 2902 h 3204"/>
                  <a:gd name="T106" fmla="*/ 3136 w 3804"/>
                  <a:gd name="T107" fmla="*/ 2313 h 3204"/>
                  <a:gd name="T108" fmla="*/ 3136 w 3804"/>
                  <a:gd name="T109" fmla="*/ 2103 h 3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04" h="3204">
                    <a:moveTo>
                      <a:pt x="184" y="0"/>
                    </a:moveTo>
                    <a:lnTo>
                      <a:pt x="262" y="0"/>
                    </a:lnTo>
                    <a:cubicBezTo>
                      <a:pt x="262" y="145"/>
                      <a:pt x="380" y="263"/>
                      <a:pt x="525" y="263"/>
                    </a:cubicBezTo>
                    <a:cubicBezTo>
                      <a:pt x="671" y="263"/>
                      <a:pt x="788" y="145"/>
                      <a:pt x="788" y="0"/>
                    </a:cubicBezTo>
                    <a:lnTo>
                      <a:pt x="951" y="0"/>
                    </a:lnTo>
                    <a:cubicBezTo>
                      <a:pt x="951" y="145"/>
                      <a:pt x="1068" y="263"/>
                      <a:pt x="1214" y="263"/>
                    </a:cubicBezTo>
                    <a:cubicBezTo>
                      <a:pt x="1359" y="263"/>
                      <a:pt x="1477" y="145"/>
                      <a:pt x="1477" y="0"/>
                    </a:cubicBezTo>
                    <a:lnTo>
                      <a:pt x="1639" y="0"/>
                    </a:lnTo>
                    <a:cubicBezTo>
                      <a:pt x="1639" y="145"/>
                      <a:pt x="1757" y="263"/>
                      <a:pt x="1902" y="263"/>
                    </a:cubicBezTo>
                    <a:cubicBezTo>
                      <a:pt x="2047" y="263"/>
                      <a:pt x="2165" y="145"/>
                      <a:pt x="2165" y="0"/>
                    </a:cubicBezTo>
                    <a:lnTo>
                      <a:pt x="2327" y="0"/>
                    </a:lnTo>
                    <a:cubicBezTo>
                      <a:pt x="2327" y="145"/>
                      <a:pt x="2445" y="263"/>
                      <a:pt x="2590" y="263"/>
                    </a:cubicBezTo>
                    <a:cubicBezTo>
                      <a:pt x="2735" y="263"/>
                      <a:pt x="2853" y="145"/>
                      <a:pt x="2853" y="0"/>
                    </a:cubicBezTo>
                    <a:lnTo>
                      <a:pt x="3016" y="0"/>
                    </a:lnTo>
                    <a:cubicBezTo>
                      <a:pt x="3016" y="145"/>
                      <a:pt x="3133" y="263"/>
                      <a:pt x="3279" y="263"/>
                    </a:cubicBezTo>
                    <a:cubicBezTo>
                      <a:pt x="3424" y="263"/>
                      <a:pt x="3542" y="145"/>
                      <a:pt x="3542" y="0"/>
                    </a:cubicBezTo>
                    <a:lnTo>
                      <a:pt x="3620" y="0"/>
                    </a:lnTo>
                    <a:cubicBezTo>
                      <a:pt x="3721" y="0"/>
                      <a:pt x="3804" y="82"/>
                      <a:pt x="3804" y="183"/>
                    </a:cubicBezTo>
                    <a:lnTo>
                      <a:pt x="3804" y="3021"/>
                    </a:lnTo>
                    <a:cubicBezTo>
                      <a:pt x="3804" y="3122"/>
                      <a:pt x="3721" y="3204"/>
                      <a:pt x="3620" y="3204"/>
                    </a:cubicBezTo>
                    <a:lnTo>
                      <a:pt x="184" y="3204"/>
                    </a:lnTo>
                    <a:cubicBezTo>
                      <a:pt x="83" y="3204"/>
                      <a:pt x="0" y="3122"/>
                      <a:pt x="0" y="3021"/>
                    </a:cubicBezTo>
                    <a:lnTo>
                      <a:pt x="0" y="183"/>
                    </a:lnTo>
                    <a:cubicBezTo>
                      <a:pt x="0" y="82"/>
                      <a:pt x="83" y="0"/>
                      <a:pt x="184" y="0"/>
                    </a:cubicBezTo>
                    <a:close/>
                    <a:moveTo>
                      <a:pt x="3136" y="1647"/>
                    </a:moveTo>
                    <a:lnTo>
                      <a:pt x="3093" y="1624"/>
                    </a:lnTo>
                    <a:lnTo>
                      <a:pt x="2109" y="2177"/>
                    </a:lnTo>
                    <a:cubicBezTo>
                      <a:pt x="1995" y="2242"/>
                      <a:pt x="1809" y="2242"/>
                      <a:pt x="1695" y="2177"/>
                    </a:cubicBezTo>
                    <a:lnTo>
                      <a:pt x="710" y="1624"/>
                    </a:lnTo>
                    <a:lnTo>
                      <a:pt x="668" y="1647"/>
                    </a:lnTo>
                    <a:cubicBezTo>
                      <a:pt x="565" y="1705"/>
                      <a:pt x="565" y="1799"/>
                      <a:pt x="668" y="1857"/>
                    </a:cubicBezTo>
                    <a:lnTo>
                      <a:pt x="1716" y="2446"/>
                    </a:lnTo>
                    <a:cubicBezTo>
                      <a:pt x="1818" y="2504"/>
                      <a:pt x="1985" y="2504"/>
                      <a:pt x="2088" y="2446"/>
                    </a:cubicBezTo>
                    <a:lnTo>
                      <a:pt x="3136" y="1857"/>
                    </a:lnTo>
                    <a:cubicBezTo>
                      <a:pt x="3238" y="1799"/>
                      <a:pt x="3238" y="1705"/>
                      <a:pt x="3136" y="1647"/>
                    </a:cubicBezTo>
                    <a:close/>
                    <a:moveTo>
                      <a:pt x="1716" y="595"/>
                    </a:moveTo>
                    <a:cubicBezTo>
                      <a:pt x="1818" y="537"/>
                      <a:pt x="1985" y="537"/>
                      <a:pt x="2088" y="595"/>
                    </a:cubicBezTo>
                    <a:lnTo>
                      <a:pt x="3136" y="1185"/>
                    </a:lnTo>
                    <a:cubicBezTo>
                      <a:pt x="3238" y="1242"/>
                      <a:pt x="3238" y="1336"/>
                      <a:pt x="3136" y="1394"/>
                    </a:cubicBezTo>
                    <a:lnTo>
                      <a:pt x="2088" y="1983"/>
                    </a:lnTo>
                    <a:cubicBezTo>
                      <a:pt x="1985" y="2041"/>
                      <a:pt x="1818" y="2041"/>
                      <a:pt x="1716" y="1983"/>
                    </a:cubicBezTo>
                    <a:lnTo>
                      <a:pt x="668" y="1394"/>
                    </a:lnTo>
                    <a:cubicBezTo>
                      <a:pt x="565" y="1336"/>
                      <a:pt x="565" y="1242"/>
                      <a:pt x="668" y="1185"/>
                    </a:cubicBezTo>
                    <a:lnTo>
                      <a:pt x="1716" y="595"/>
                    </a:lnTo>
                    <a:close/>
                    <a:moveTo>
                      <a:pt x="3136" y="2103"/>
                    </a:moveTo>
                    <a:lnTo>
                      <a:pt x="3093" y="2079"/>
                    </a:lnTo>
                    <a:lnTo>
                      <a:pt x="2109" y="2633"/>
                    </a:lnTo>
                    <a:cubicBezTo>
                      <a:pt x="1995" y="2698"/>
                      <a:pt x="1809" y="2698"/>
                      <a:pt x="1695" y="2633"/>
                    </a:cubicBezTo>
                    <a:lnTo>
                      <a:pt x="710" y="2079"/>
                    </a:lnTo>
                    <a:lnTo>
                      <a:pt x="668" y="2103"/>
                    </a:lnTo>
                    <a:cubicBezTo>
                      <a:pt x="565" y="2161"/>
                      <a:pt x="565" y="2255"/>
                      <a:pt x="668" y="2313"/>
                    </a:cubicBezTo>
                    <a:lnTo>
                      <a:pt x="1716" y="2902"/>
                    </a:lnTo>
                    <a:cubicBezTo>
                      <a:pt x="1818" y="2960"/>
                      <a:pt x="1985" y="2960"/>
                      <a:pt x="2088" y="2902"/>
                    </a:cubicBezTo>
                    <a:lnTo>
                      <a:pt x="3136" y="2313"/>
                    </a:lnTo>
                    <a:cubicBezTo>
                      <a:pt x="3238" y="2255"/>
                      <a:pt x="3238" y="2161"/>
                      <a:pt x="3136" y="2103"/>
                    </a:cubicBezTo>
                    <a:close/>
                  </a:path>
                </a:pathLst>
              </a:custGeom>
              <a:solidFill>
                <a:srgbClr val="469A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</a:endParaRPr>
              </a:p>
            </p:txBody>
          </p:sp>
          <p:sp>
            <p:nvSpPr>
              <p:cNvPr id="584" name="Freeform 10">
                <a:extLst>
                  <a:ext uri="{FF2B5EF4-FFF2-40B4-BE49-F238E27FC236}">
                    <a16:creationId xmlns:a16="http://schemas.microsoft.com/office/drawing/2014/main" id="{1AFF4FD9-D892-4E1A-9C3C-D070339BC1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8238" y="412750"/>
                <a:ext cx="827088" cy="82550"/>
              </a:xfrm>
              <a:custGeom>
                <a:avLst/>
                <a:gdLst>
                  <a:gd name="T0" fmla="*/ 2907 w 3059"/>
                  <a:gd name="T1" fmla="*/ 0 h 306"/>
                  <a:gd name="T2" fmla="*/ 3059 w 3059"/>
                  <a:gd name="T3" fmla="*/ 153 h 306"/>
                  <a:gd name="T4" fmla="*/ 2907 w 3059"/>
                  <a:gd name="T5" fmla="*/ 306 h 306"/>
                  <a:gd name="T6" fmla="*/ 2754 w 3059"/>
                  <a:gd name="T7" fmla="*/ 153 h 306"/>
                  <a:gd name="T8" fmla="*/ 2907 w 3059"/>
                  <a:gd name="T9" fmla="*/ 0 h 306"/>
                  <a:gd name="T10" fmla="*/ 2218 w 3059"/>
                  <a:gd name="T11" fmla="*/ 0 h 306"/>
                  <a:gd name="T12" fmla="*/ 2371 w 3059"/>
                  <a:gd name="T13" fmla="*/ 153 h 306"/>
                  <a:gd name="T14" fmla="*/ 2218 w 3059"/>
                  <a:gd name="T15" fmla="*/ 306 h 306"/>
                  <a:gd name="T16" fmla="*/ 2065 w 3059"/>
                  <a:gd name="T17" fmla="*/ 153 h 306"/>
                  <a:gd name="T18" fmla="*/ 2218 w 3059"/>
                  <a:gd name="T19" fmla="*/ 0 h 306"/>
                  <a:gd name="T20" fmla="*/ 1530 w 3059"/>
                  <a:gd name="T21" fmla="*/ 0 h 306"/>
                  <a:gd name="T22" fmla="*/ 1683 w 3059"/>
                  <a:gd name="T23" fmla="*/ 153 h 306"/>
                  <a:gd name="T24" fmla="*/ 1530 w 3059"/>
                  <a:gd name="T25" fmla="*/ 306 h 306"/>
                  <a:gd name="T26" fmla="*/ 1377 w 3059"/>
                  <a:gd name="T27" fmla="*/ 153 h 306"/>
                  <a:gd name="T28" fmla="*/ 1530 w 3059"/>
                  <a:gd name="T29" fmla="*/ 0 h 306"/>
                  <a:gd name="T30" fmla="*/ 842 w 3059"/>
                  <a:gd name="T31" fmla="*/ 0 h 306"/>
                  <a:gd name="T32" fmla="*/ 994 w 3059"/>
                  <a:gd name="T33" fmla="*/ 153 h 306"/>
                  <a:gd name="T34" fmla="*/ 842 w 3059"/>
                  <a:gd name="T35" fmla="*/ 306 h 306"/>
                  <a:gd name="T36" fmla="*/ 689 w 3059"/>
                  <a:gd name="T37" fmla="*/ 153 h 306"/>
                  <a:gd name="T38" fmla="*/ 842 w 3059"/>
                  <a:gd name="T39" fmla="*/ 0 h 306"/>
                  <a:gd name="T40" fmla="*/ 153 w 3059"/>
                  <a:gd name="T41" fmla="*/ 0 h 306"/>
                  <a:gd name="T42" fmla="*/ 306 w 3059"/>
                  <a:gd name="T43" fmla="*/ 153 h 306"/>
                  <a:gd name="T44" fmla="*/ 153 w 3059"/>
                  <a:gd name="T45" fmla="*/ 306 h 306"/>
                  <a:gd name="T46" fmla="*/ 0 w 3059"/>
                  <a:gd name="T47" fmla="*/ 153 h 306"/>
                  <a:gd name="T48" fmla="*/ 153 w 3059"/>
                  <a:gd name="T4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59" h="306">
                    <a:moveTo>
                      <a:pt x="2907" y="0"/>
                    </a:moveTo>
                    <a:cubicBezTo>
                      <a:pt x="2991" y="0"/>
                      <a:pt x="3059" y="68"/>
                      <a:pt x="3059" y="153"/>
                    </a:cubicBezTo>
                    <a:cubicBezTo>
                      <a:pt x="3059" y="237"/>
                      <a:pt x="2991" y="306"/>
                      <a:pt x="2907" y="306"/>
                    </a:cubicBezTo>
                    <a:cubicBezTo>
                      <a:pt x="2822" y="306"/>
                      <a:pt x="2754" y="237"/>
                      <a:pt x="2754" y="153"/>
                    </a:cubicBezTo>
                    <a:cubicBezTo>
                      <a:pt x="2754" y="68"/>
                      <a:pt x="2822" y="0"/>
                      <a:pt x="2907" y="0"/>
                    </a:cubicBezTo>
                    <a:close/>
                    <a:moveTo>
                      <a:pt x="2218" y="0"/>
                    </a:moveTo>
                    <a:cubicBezTo>
                      <a:pt x="2303" y="0"/>
                      <a:pt x="2371" y="68"/>
                      <a:pt x="2371" y="153"/>
                    </a:cubicBezTo>
                    <a:cubicBezTo>
                      <a:pt x="2371" y="237"/>
                      <a:pt x="2303" y="306"/>
                      <a:pt x="2218" y="306"/>
                    </a:cubicBezTo>
                    <a:cubicBezTo>
                      <a:pt x="2134" y="306"/>
                      <a:pt x="2065" y="237"/>
                      <a:pt x="2065" y="153"/>
                    </a:cubicBezTo>
                    <a:cubicBezTo>
                      <a:pt x="2065" y="68"/>
                      <a:pt x="2134" y="0"/>
                      <a:pt x="2218" y="0"/>
                    </a:cubicBezTo>
                    <a:close/>
                    <a:moveTo>
                      <a:pt x="1530" y="0"/>
                    </a:moveTo>
                    <a:cubicBezTo>
                      <a:pt x="1614" y="0"/>
                      <a:pt x="1683" y="68"/>
                      <a:pt x="1683" y="153"/>
                    </a:cubicBezTo>
                    <a:cubicBezTo>
                      <a:pt x="1683" y="237"/>
                      <a:pt x="1614" y="306"/>
                      <a:pt x="1530" y="306"/>
                    </a:cubicBezTo>
                    <a:cubicBezTo>
                      <a:pt x="1445" y="306"/>
                      <a:pt x="1377" y="237"/>
                      <a:pt x="1377" y="153"/>
                    </a:cubicBezTo>
                    <a:cubicBezTo>
                      <a:pt x="1377" y="68"/>
                      <a:pt x="1445" y="0"/>
                      <a:pt x="1530" y="0"/>
                    </a:cubicBezTo>
                    <a:close/>
                    <a:moveTo>
                      <a:pt x="842" y="0"/>
                    </a:moveTo>
                    <a:cubicBezTo>
                      <a:pt x="926" y="0"/>
                      <a:pt x="994" y="68"/>
                      <a:pt x="994" y="153"/>
                    </a:cubicBezTo>
                    <a:cubicBezTo>
                      <a:pt x="994" y="237"/>
                      <a:pt x="926" y="306"/>
                      <a:pt x="842" y="306"/>
                    </a:cubicBezTo>
                    <a:cubicBezTo>
                      <a:pt x="757" y="306"/>
                      <a:pt x="689" y="237"/>
                      <a:pt x="689" y="153"/>
                    </a:cubicBezTo>
                    <a:cubicBezTo>
                      <a:pt x="689" y="68"/>
                      <a:pt x="757" y="0"/>
                      <a:pt x="842" y="0"/>
                    </a:cubicBezTo>
                    <a:close/>
                    <a:moveTo>
                      <a:pt x="153" y="0"/>
                    </a:moveTo>
                    <a:cubicBezTo>
                      <a:pt x="238" y="0"/>
                      <a:pt x="306" y="68"/>
                      <a:pt x="306" y="153"/>
                    </a:cubicBezTo>
                    <a:cubicBezTo>
                      <a:pt x="306" y="237"/>
                      <a:pt x="238" y="306"/>
                      <a:pt x="153" y="306"/>
                    </a:cubicBezTo>
                    <a:cubicBezTo>
                      <a:pt x="69" y="306"/>
                      <a:pt x="0" y="237"/>
                      <a:pt x="0" y="153"/>
                    </a:cubicBezTo>
                    <a:cubicBezTo>
                      <a:pt x="0" y="68"/>
                      <a:pt x="69" y="0"/>
                      <a:pt x="153" y="0"/>
                    </a:cubicBezTo>
                    <a:close/>
                  </a:path>
                </a:pathLst>
              </a:custGeom>
              <a:solidFill>
                <a:srgbClr val="0074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/>
                </a:endParaRPr>
              </a:p>
            </p:txBody>
          </p:sp>
        </p:grpSp>
        <p:cxnSp>
          <p:nvCxnSpPr>
            <p:cNvPr id="552" name="Gerade Verbindung 21">
              <a:extLst>
                <a:ext uri="{FF2B5EF4-FFF2-40B4-BE49-F238E27FC236}">
                  <a16:creationId xmlns:a16="http://schemas.microsoft.com/office/drawing/2014/main" id="{FE7932F8-4AFC-4C9C-BE74-4A20D4EE2C19}"/>
                </a:ext>
              </a:extLst>
            </p:cNvPr>
            <p:cNvCxnSpPr>
              <a:stCxn id="581" idx="2"/>
            </p:cNvCxnSpPr>
            <p:nvPr/>
          </p:nvCxnSpPr>
          <p:spPr>
            <a:xfrm>
              <a:off x="3937836" y="1213541"/>
              <a:ext cx="0" cy="1003665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oval"/>
            </a:ln>
            <a:effectLst/>
          </p:spPr>
        </p:cxnSp>
        <p:grpSp>
          <p:nvGrpSpPr>
            <p:cNvPr id="553" name="Gruppieren 1047">
              <a:extLst>
                <a:ext uri="{FF2B5EF4-FFF2-40B4-BE49-F238E27FC236}">
                  <a16:creationId xmlns:a16="http://schemas.microsoft.com/office/drawing/2014/main" id="{19A98B1F-B76A-450E-BADA-0B19843F10BB}"/>
                </a:ext>
              </a:extLst>
            </p:cNvPr>
            <p:cNvGrpSpPr/>
            <p:nvPr/>
          </p:nvGrpSpPr>
          <p:grpSpPr>
            <a:xfrm>
              <a:off x="3334044" y="838757"/>
              <a:ext cx="1207585" cy="374784"/>
              <a:chOff x="2676215" y="1763555"/>
              <a:chExt cx="576000" cy="504000"/>
            </a:xfrm>
          </p:grpSpPr>
          <p:grpSp>
            <p:nvGrpSpPr>
              <p:cNvPr id="579" name="Gruppieren 1039">
                <a:extLst>
                  <a:ext uri="{FF2B5EF4-FFF2-40B4-BE49-F238E27FC236}">
                    <a16:creationId xmlns:a16="http://schemas.microsoft.com/office/drawing/2014/main" id="{80295742-60C4-4692-A00C-09C488939A7F}"/>
                  </a:ext>
                </a:extLst>
              </p:cNvPr>
              <p:cNvGrpSpPr/>
              <p:nvPr/>
            </p:nvGrpSpPr>
            <p:grpSpPr>
              <a:xfrm>
                <a:off x="2676215" y="1763555"/>
                <a:ext cx="576000" cy="504000"/>
                <a:chOff x="2676215" y="1707710"/>
                <a:chExt cx="576000" cy="504000"/>
              </a:xfrm>
            </p:grpSpPr>
            <p:sp>
              <p:nvSpPr>
                <p:cNvPr id="581" name="Abgerundetes Rechteck 164">
                  <a:extLst>
                    <a:ext uri="{FF2B5EF4-FFF2-40B4-BE49-F238E27FC236}">
                      <a16:creationId xmlns:a16="http://schemas.microsoft.com/office/drawing/2014/main" id="{FC90475E-D923-4DC9-94FA-181AA44FABC8}"/>
                    </a:ext>
                  </a:extLst>
                </p:cNvPr>
                <p:cNvSpPr/>
                <p:nvPr/>
              </p:nvSpPr>
              <p:spPr>
                <a:xfrm>
                  <a:off x="2676215" y="1707710"/>
                  <a:ext cx="576000" cy="504000"/>
                </a:xfrm>
                <a:prstGeom prst="roundRect">
                  <a:avLst>
                    <a:gd name="adj" fmla="val 10714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10800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IFRS 17</a:t>
                  </a:r>
                </a:p>
              </p:txBody>
            </p:sp>
            <p:sp>
              <p:nvSpPr>
                <p:cNvPr id="582" name="Auf der gleichen Seite des Rechtecks liegende Ecken abrunden 165">
                  <a:extLst>
                    <a:ext uri="{FF2B5EF4-FFF2-40B4-BE49-F238E27FC236}">
                      <a16:creationId xmlns:a16="http://schemas.microsoft.com/office/drawing/2014/main" id="{832FFC71-2FD4-4B24-93D6-F4700DE0A1A7}"/>
                    </a:ext>
                  </a:extLst>
                </p:cNvPr>
                <p:cNvSpPr/>
                <p:nvPr/>
              </p:nvSpPr>
              <p:spPr>
                <a:xfrm>
                  <a:off x="2676215" y="1707710"/>
                  <a:ext cx="576000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80" name="Ellipse 14">
                <a:extLst>
                  <a:ext uri="{FF2B5EF4-FFF2-40B4-BE49-F238E27FC236}">
                    <a16:creationId xmlns:a16="http://schemas.microsoft.com/office/drawing/2014/main" id="{2620230D-2AB1-495A-9565-797D5DFDEF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2876" y="1788737"/>
                <a:ext cx="95247" cy="63792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cxnSp>
          <p:nvCxnSpPr>
            <p:cNvPr id="554" name="Gerade Verbindung 21">
              <a:extLst>
                <a:ext uri="{FF2B5EF4-FFF2-40B4-BE49-F238E27FC236}">
                  <a16:creationId xmlns:a16="http://schemas.microsoft.com/office/drawing/2014/main" id="{E242AB99-001F-4727-99B5-1969F28C87DC}"/>
                </a:ext>
              </a:extLst>
            </p:cNvPr>
            <p:cNvCxnSpPr>
              <a:stCxn id="577" idx="2"/>
            </p:cNvCxnSpPr>
            <p:nvPr/>
          </p:nvCxnSpPr>
          <p:spPr>
            <a:xfrm>
              <a:off x="6125782" y="1844405"/>
              <a:ext cx="3572" cy="372801"/>
            </a:xfrm>
            <a:prstGeom prst="line">
              <a:avLst/>
            </a:prstGeom>
            <a:noFill/>
            <a:ln w="12700" cap="flat" cmpd="sng" algn="ctr">
              <a:solidFill>
                <a:srgbClr val="00B08D"/>
              </a:solidFill>
              <a:prstDash val="solid"/>
              <a:tailEnd type="oval"/>
            </a:ln>
            <a:effectLst/>
          </p:spPr>
        </p:cxnSp>
        <p:grpSp>
          <p:nvGrpSpPr>
            <p:cNvPr id="555" name="Gruppieren 1047">
              <a:extLst>
                <a:ext uri="{FF2B5EF4-FFF2-40B4-BE49-F238E27FC236}">
                  <a16:creationId xmlns:a16="http://schemas.microsoft.com/office/drawing/2014/main" id="{8A7CE0FB-F76C-4D49-9A9A-78FA0F6B30AF}"/>
                </a:ext>
              </a:extLst>
            </p:cNvPr>
            <p:cNvGrpSpPr/>
            <p:nvPr/>
          </p:nvGrpSpPr>
          <p:grpSpPr>
            <a:xfrm>
              <a:off x="5804206" y="1592180"/>
              <a:ext cx="643152" cy="252225"/>
              <a:chOff x="2676215" y="1763555"/>
              <a:chExt cx="576000" cy="504000"/>
            </a:xfrm>
          </p:grpSpPr>
          <p:grpSp>
            <p:nvGrpSpPr>
              <p:cNvPr id="575" name="Gruppieren 1039">
                <a:extLst>
                  <a:ext uri="{FF2B5EF4-FFF2-40B4-BE49-F238E27FC236}">
                    <a16:creationId xmlns:a16="http://schemas.microsoft.com/office/drawing/2014/main" id="{9503FC19-2440-4D82-8292-841EE6E05F6B}"/>
                  </a:ext>
                </a:extLst>
              </p:cNvPr>
              <p:cNvGrpSpPr/>
              <p:nvPr/>
            </p:nvGrpSpPr>
            <p:grpSpPr>
              <a:xfrm>
                <a:off x="2676215" y="1763555"/>
                <a:ext cx="576000" cy="504000"/>
                <a:chOff x="2676215" y="1707710"/>
                <a:chExt cx="576000" cy="504000"/>
              </a:xfrm>
            </p:grpSpPr>
            <p:sp>
              <p:nvSpPr>
                <p:cNvPr id="577" name="Abgerundetes Rechteck 164">
                  <a:extLst>
                    <a:ext uri="{FF2B5EF4-FFF2-40B4-BE49-F238E27FC236}">
                      <a16:creationId xmlns:a16="http://schemas.microsoft.com/office/drawing/2014/main" id="{4449CB8A-842F-43A7-A8C8-0A6C00861BE7}"/>
                    </a:ext>
                  </a:extLst>
                </p:cNvPr>
                <p:cNvSpPr/>
                <p:nvPr/>
              </p:nvSpPr>
              <p:spPr>
                <a:xfrm>
                  <a:off x="2676215" y="1707710"/>
                  <a:ext cx="576000" cy="504000"/>
                </a:xfrm>
                <a:prstGeom prst="roundRect">
                  <a:avLst>
                    <a:gd name="adj" fmla="val 10714"/>
                  </a:avLst>
                </a:prstGeom>
                <a:solidFill>
                  <a:srgbClr val="FFFFFF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none" lIns="0" tIns="108000" rIns="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355591" eaLnBrk="1" fontAlgn="auto" latinLnBrk="0" hangingPunct="1">
                    <a:lnSpc>
                      <a:spcPct val="85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4304B"/>
                      </a:solidFill>
                      <a:effectLst/>
                      <a:uLnTx/>
                      <a:uFillTx/>
                      <a:latin typeface="Calibri Light"/>
                      <a:ea typeface="+mn-ea"/>
                      <a:cs typeface="+mn-cs"/>
                    </a:rPr>
                    <a:t>IFRS 9</a:t>
                  </a:r>
                </a:p>
              </p:txBody>
            </p:sp>
            <p:sp>
              <p:nvSpPr>
                <p:cNvPr id="578" name="Auf der gleichen Seite des Rechtecks liegende Ecken abrunden 165">
                  <a:extLst>
                    <a:ext uri="{FF2B5EF4-FFF2-40B4-BE49-F238E27FC236}">
                      <a16:creationId xmlns:a16="http://schemas.microsoft.com/office/drawing/2014/main" id="{E9868AF8-99D3-4A2C-990B-2395B111BEA4}"/>
                    </a:ext>
                  </a:extLst>
                </p:cNvPr>
                <p:cNvSpPr/>
                <p:nvPr/>
              </p:nvSpPr>
              <p:spPr>
                <a:xfrm>
                  <a:off x="2676215" y="1707710"/>
                  <a:ext cx="576000" cy="1080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00B08D"/>
                </a:solidFill>
                <a:ln w="12700" cap="flat" cmpd="sng" algn="ctr">
                  <a:solidFill>
                    <a:srgbClr val="00B08D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76" name="Ellipse 14">
                <a:extLst>
                  <a:ext uri="{FF2B5EF4-FFF2-40B4-BE49-F238E27FC236}">
                    <a16:creationId xmlns:a16="http://schemas.microsoft.com/office/drawing/2014/main" id="{8E76BB22-F4A7-416D-AF93-13FE4BF7E5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2876" y="1788737"/>
                <a:ext cx="95247" cy="63792"/>
              </a:xfrm>
              <a:custGeom>
                <a:avLst/>
                <a:gdLst/>
                <a:ahLst/>
                <a:cxnLst/>
                <a:rect l="l" t="t" r="r" b="b"/>
                <a:pathLst>
                  <a:path w="205027" h="54000">
                    <a:moveTo>
                      <a:pt x="178027" y="0"/>
                    </a:moveTo>
                    <a:cubicBezTo>
                      <a:pt x="192939" y="0"/>
                      <a:pt x="205027" y="12088"/>
                      <a:pt x="205027" y="27000"/>
                    </a:cubicBezTo>
                    <a:cubicBezTo>
                      <a:pt x="205027" y="41912"/>
                      <a:pt x="192939" y="54000"/>
                      <a:pt x="178027" y="54000"/>
                    </a:cubicBezTo>
                    <a:cubicBezTo>
                      <a:pt x="163115" y="54000"/>
                      <a:pt x="151027" y="41912"/>
                      <a:pt x="151027" y="27000"/>
                    </a:cubicBezTo>
                    <a:cubicBezTo>
                      <a:pt x="151027" y="12088"/>
                      <a:pt x="163115" y="0"/>
                      <a:pt x="178027" y="0"/>
                    </a:cubicBezTo>
                    <a:close/>
                    <a:moveTo>
                      <a:pt x="102513" y="0"/>
                    </a:moveTo>
                    <a:cubicBezTo>
                      <a:pt x="117425" y="0"/>
                      <a:pt x="129513" y="12088"/>
                      <a:pt x="129513" y="27000"/>
                    </a:cubicBezTo>
                    <a:cubicBezTo>
                      <a:pt x="129513" y="41912"/>
                      <a:pt x="117425" y="54000"/>
                      <a:pt x="102513" y="54000"/>
                    </a:cubicBezTo>
                    <a:cubicBezTo>
                      <a:pt x="87601" y="54000"/>
                      <a:pt x="75513" y="41912"/>
                      <a:pt x="75513" y="27000"/>
                    </a:cubicBezTo>
                    <a:cubicBezTo>
                      <a:pt x="75513" y="12088"/>
                      <a:pt x="87601" y="0"/>
                      <a:pt x="102513" y="0"/>
                    </a:cubicBezTo>
                    <a:close/>
                    <a:moveTo>
                      <a:pt x="27000" y="0"/>
                    </a:moveTo>
                    <a:cubicBezTo>
                      <a:pt x="41912" y="0"/>
                      <a:pt x="54000" y="12088"/>
                      <a:pt x="54000" y="27000"/>
                    </a:cubicBezTo>
                    <a:cubicBezTo>
                      <a:pt x="54000" y="41912"/>
                      <a:pt x="41912" y="54000"/>
                      <a:pt x="27000" y="54000"/>
                    </a:cubicBezTo>
                    <a:cubicBezTo>
                      <a:pt x="12088" y="54000"/>
                      <a:pt x="0" y="41912"/>
                      <a:pt x="0" y="27000"/>
                    </a:cubicBezTo>
                    <a:cubicBezTo>
                      <a:pt x="0" y="12088"/>
                      <a:pt x="12088" y="0"/>
                      <a:pt x="27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25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74B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sp>
          <p:nvSpPr>
            <p:cNvPr id="556" name="Rectangle 20">
              <a:extLst>
                <a:ext uri="{FF2B5EF4-FFF2-40B4-BE49-F238E27FC236}">
                  <a16:creationId xmlns:a16="http://schemas.microsoft.com/office/drawing/2014/main" id="{E744AD62-9064-479A-B46B-4B359CFFFE6D}"/>
                </a:ext>
              </a:extLst>
            </p:cNvPr>
            <p:cNvSpPr/>
            <p:nvPr/>
          </p:nvSpPr>
          <p:spPr>
            <a:xfrm rot="16200000">
              <a:off x="4939506" y="3976951"/>
              <a:ext cx="452373" cy="819544"/>
            </a:xfrm>
            <a:prstGeom prst="rect">
              <a:avLst/>
            </a:prstGeom>
            <a:solidFill>
              <a:srgbClr val="0074BE">
                <a:lumMod val="75000"/>
              </a:srgbClr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Reporting Engine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57" name="Rectangle 20">
              <a:extLst>
                <a:ext uri="{FF2B5EF4-FFF2-40B4-BE49-F238E27FC236}">
                  <a16:creationId xmlns:a16="http://schemas.microsoft.com/office/drawing/2014/main" id="{CC51A679-1F97-4858-96E0-46968770D4E7}"/>
                </a:ext>
              </a:extLst>
            </p:cNvPr>
            <p:cNvSpPr/>
            <p:nvPr/>
          </p:nvSpPr>
          <p:spPr>
            <a:xfrm>
              <a:off x="3830417" y="4160537"/>
              <a:ext cx="907836" cy="448860"/>
            </a:xfrm>
            <a:prstGeom prst="rect">
              <a:avLst/>
            </a:prstGeom>
            <a:solidFill>
              <a:srgbClr val="0074BE">
                <a:lumMod val="75000"/>
              </a:srgbClr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Execution Engine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58" name="Rectangle 20">
              <a:extLst>
                <a:ext uri="{FF2B5EF4-FFF2-40B4-BE49-F238E27FC236}">
                  <a16:creationId xmlns:a16="http://schemas.microsoft.com/office/drawing/2014/main" id="{8458074A-F0E2-4899-AF61-7B329AFA76AC}"/>
                </a:ext>
              </a:extLst>
            </p:cNvPr>
            <p:cNvSpPr/>
            <p:nvPr/>
          </p:nvSpPr>
          <p:spPr>
            <a:xfrm>
              <a:off x="2801274" y="4158397"/>
              <a:ext cx="1010705" cy="443120"/>
            </a:xfrm>
            <a:prstGeom prst="rect">
              <a:avLst/>
            </a:prstGeom>
            <a:solidFill>
              <a:srgbClr val="0074BE">
                <a:lumMod val="75000"/>
              </a:srgbClr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Data Management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59" name="Rectangle 20">
              <a:extLst>
                <a:ext uri="{FF2B5EF4-FFF2-40B4-BE49-F238E27FC236}">
                  <a16:creationId xmlns:a16="http://schemas.microsoft.com/office/drawing/2014/main" id="{597BC221-E44A-4F5C-857F-403E6044A71D}"/>
                </a:ext>
              </a:extLst>
            </p:cNvPr>
            <p:cNvSpPr/>
            <p:nvPr/>
          </p:nvSpPr>
          <p:spPr>
            <a:xfrm>
              <a:off x="2792494" y="4621048"/>
              <a:ext cx="2782970" cy="271525"/>
            </a:xfrm>
            <a:prstGeom prst="rect">
              <a:avLst/>
            </a:prstGeom>
            <a:solidFill>
              <a:srgbClr val="0074BE">
                <a:lumMod val="75000"/>
              </a:srgbClr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rPr>
                <a:t>Process Manager</a:t>
              </a:r>
            </a:p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560" name="Prostokąt 147">
              <a:extLst>
                <a:ext uri="{FF2B5EF4-FFF2-40B4-BE49-F238E27FC236}">
                  <a16:creationId xmlns:a16="http://schemas.microsoft.com/office/drawing/2014/main" id="{B5D091D8-0D4E-4155-A0AB-6E5719469232}"/>
                </a:ext>
              </a:extLst>
            </p:cNvPr>
            <p:cNvSpPr/>
            <p:nvPr/>
          </p:nvSpPr>
          <p:spPr>
            <a:xfrm>
              <a:off x="1308896" y="2230307"/>
              <a:ext cx="7660590" cy="2759927"/>
            </a:xfrm>
            <a:prstGeom prst="rect">
              <a:avLst/>
            </a:prstGeom>
            <a:noFill/>
            <a:ln w="9525" cap="flat" cmpd="sng" algn="ctr">
              <a:solidFill>
                <a:srgbClr val="0070C0"/>
              </a:solidFill>
              <a:prstDash val="sysDot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4B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grpSp>
          <p:nvGrpSpPr>
            <p:cNvPr id="561" name="Group 560">
              <a:extLst>
                <a:ext uri="{FF2B5EF4-FFF2-40B4-BE49-F238E27FC236}">
                  <a16:creationId xmlns:a16="http://schemas.microsoft.com/office/drawing/2014/main" id="{BDB8A5C4-D639-40D8-8174-7D9D3D5F9165}"/>
                </a:ext>
              </a:extLst>
            </p:cNvPr>
            <p:cNvGrpSpPr/>
            <p:nvPr/>
          </p:nvGrpSpPr>
          <p:grpSpPr>
            <a:xfrm>
              <a:off x="1306719" y="2225081"/>
              <a:ext cx="7678560" cy="2746797"/>
              <a:chOff x="1742292" y="2966775"/>
              <a:chExt cx="10238080" cy="3662396"/>
            </a:xfrm>
          </p:grpSpPr>
          <p:sp>
            <p:nvSpPr>
              <p:cNvPr id="562" name="Rechteck 71">
                <a:extLst>
                  <a:ext uri="{FF2B5EF4-FFF2-40B4-BE49-F238E27FC236}">
                    <a16:creationId xmlns:a16="http://schemas.microsoft.com/office/drawing/2014/main" id="{012D2E1A-83EF-47AA-9321-1F495ACD7BC8}"/>
                  </a:ext>
                </a:extLst>
              </p:cNvPr>
              <p:cNvSpPr/>
              <p:nvPr/>
            </p:nvSpPr>
            <p:spPr>
              <a:xfrm>
                <a:off x="1742292" y="2966775"/>
                <a:ext cx="10238080" cy="674988"/>
              </a:xfrm>
              <a:prstGeom prst="rect">
                <a:avLst/>
              </a:prstGeom>
              <a:solidFill>
                <a:srgbClr val="0074BE">
                  <a:lumMod val="75000"/>
                </a:srgbClr>
              </a:solidFill>
              <a:ln w="12700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rPr>
                  <a:t>Technical Platform</a:t>
                </a:r>
              </a:p>
            </p:txBody>
          </p:sp>
          <p:grpSp>
            <p:nvGrpSpPr>
              <p:cNvPr id="563" name="Gruppieren 4">
                <a:extLst>
                  <a:ext uri="{FF2B5EF4-FFF2-40B4-BE49-F238E27FC236}">
                    <a16:creationId xmlns:a16="http://schemas.microsoft.com/office/drawing/2014/main" id="{55954133-0491-46A2-92A4-557244E4394A}"/>
                  </a:ext>
                </a:extLst>
              </p:cNvPr>
              <p:cNvGrpSpPr/>
              <p:nvPr/>
            </p:nvGrpSpPr>
            <p:grpSpPr>
              <a:xfrm>
                <a:off x="7869350" y="5363685"/>
                <a:ext cx="4092152" cy="1265486"/>
                <a:chOff x="6003191" y="3136909"/>
                <a:chExt cx="2751987" cy="1540190"/>
              </a:xfrm>
            </p:grpSpPr>
            <p:sp>
              <p:nvSpPr>
                <p:cNvPr id="571" name="Rechteck 106">
                  <a:extLst>
                    <a:ext uri="{FF2B5EF4-FFF2-40B4-BE49-F238E27FC236}">
                      <a16:creationId xmlns:a16="http://schemas.microsoft.com/office/drawing/2014/main" id="{C3057EB6-02EE-4F27-B285-033F921387CF}"/>
                    </a:ext>
                  </a:extLst>
                </p:cNvPr>
                <p:cNvSpPr/>
                <p:nvPr/>
              </p:nvSpPr>
              <p:spPr>
                <a:xfrm>
                  <a:off x="7374865" y="3136909"/>
                  <a:ext cx="1377030" cy="1522404"/>
                </a:xfrm>
                <a:prstGeom prst="rect">
                  <a:avLst/>
                </a:prstGeom>
                <a:solidFill>
                  <a:srgbClr val="C0E3F6">
                    <a:alpha val="67000"/>
                  </a:srgbClr>
                </a:solidFill>
                <a:ln w="12700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572" name="Rechteck 107">
                  <a:extLst>
                    <a:ext uri="{FF2B5EF4-FFF2-40B4-BE49-F238E27FC236}">
                      <a16:creationId xmlns:a16="http://schemas.microsoft.com/office/drawing/2014/main" id="{3E9E80C3-135E-49E9-B6CF-A0C6CC46381D}"/>
                    </a:ext>
                  </a:extLst>
                </p:cNvPr>
                <p:cNvSpPr/>
                <p:nvPr/>
              </p:nvSpPr>
              <p:spPr>
                <a:xfrm>
                  <a:off x="7374865" y="3183817"/>
                  <a:ext cx="1380313" cy="491623"/>
                </a:xfrm>
                <a:prstGeom prst="rect">
                  <a:avLst/>
                </a:prstGeom>
              </p:spPr>
              <p:txBody>
                <a:bodyPr wrap="square" lIns="54000" tIns="54000" rIns="54000" bIns="54000">
                  <a:spAutoFit/>
                </a:bodyPr>
                <a:lstStyle/>
                <a:p>
                  <a:pPr marL="0" marR="0" lvl="0" indent="0" defTabSz="914378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4BE"/>
                      </a:solidFill>
                      <a:effectLst/>
                      <a:uLnTx/>
                      <a:uFillTx/>
                    </a:rPr>
                    <a:t>User Interface</a:t>
                  </a:r>
                </a:p>
              </p:txBody>
            </p:sp>
            <p:sp>
              <p:nvSpPr>
                <p:cNvPr id="573" name="Rechteck 106">
                  <a:extLst>
                    <a:ext uri="{FF2B5EF4-FFF2-40B4-BE49-F238E27FC236}">
                      <a16:creationId xmlns:a16="http://schemas.microsoft.com/office/drawing/2014/main" id="{A3CE696E-422C-4698-8646-A032EEF304CA}"/>
                    </a:ext>
                  </a:extLst>
                </p:cNvPr>
                <p:cNvSpPr/>
                <p:nvPr/>
              </p:nvSpPr>
              <p:spPr>
                <a:xfrm>
                  <a:off x="6003191" y="3154695"/>
                  <a:ext cx="1377030" cy="1522404"/>
                </a:xfrm>
                <a:prstGeom prst="rect">
                  <a:avLst/>
                </a:prstGeom>
                <a:solidFill>
                  <a:srgbClr val="C0E3F6">
                    <a:alpha val="67000"/>
                  </a:srgbClr>
                </a:solidFill>
                <a:ln w="12700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574" name="Rechteck 107">
                  <a:extLst>
                    <a:ext uri="{FF2B5EF4-FFF2-40B4-BE49-F238E27FC236}">
                      <a16:creationId xmlns:a16="http://schemas.microsoft.com/office/drawing/2014/main" id="{66B028A5-F423-42F8-8EC1-316AC28BC41F}"/>
                    </a:ext>
                  </a:extLst>
                </p:cNvPr>
                <p:cNvSpPr/>
                <p:nvPr/>
              </p:nvSpPr>
              <p:spPr>
                <a:xfrm>
                  <a:off x="6003194" y="3201604"/>
                  <a:ext cx="1380313" cy="491623"/>
                </a:xfrm>
                <a:prstGeom prst="rect">
                  <a:avLst/>
                </a:prstGeom>
              </p:spPr>
              <p:txBody>
                <a:bodyPr wrap="square" lIns="54000" tIns="54000" rIns="54000" bIns="54000">
                  <a:spAutoFit/>
                </a:bodyPr>
                <a:lstStyle/>
                <a:p>
                  <a:pPr marL="0" marR="0" lvl="0" indent="0" defTabSz="914378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74BE"/>
                      </a:solidFill>
                      <a:effectLst/>
                      <a:uLnTx/>
                      <a:uFillTx/>
                    </a:rPr>
                    <a:t>Configuration</a:t>
                  </a:r>
                </a:p>
              </p:txBody>
            </p:sp>
          </p:grpSp>
          <p:grpSp>
            <p:nvGrpSpPr>
              <p:cNvPr id="564" name="Gruppieren 145">
                <a:extLst>
                  <a:ext uri="{FF2B5EF4-FFF2-40B4-BE49-F238E27FC236}">
                    <a16:creationId xmlns:a16="http://schemas.microsoft.com/office/drawing/2014/main" id="{4B3F727C-8184-4B1A-B47A-C75C351526E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487151" y="5522242"/>
                <a:ext cx="2231655" cy="219140"/>
                <a:chOff x="-3484764" y="1879621"/>
                <a:chExt cx="6076544" cy="596697"/>
              </a:xfrm>
            </p:grpSpPr>
            <p:sp>
              <p:nvSpPr>
                <p:cNvPr id="567" name="Ellipse 148">
                  <a:extLst>
                    <a:ext uri="{FF2B5EF4-FFF2-40B4-BE49-F238E27FC236}">
                      <a16:creationId xmlns:a16="http://schemas.microsoft.com/office/drawing/2014/main" id="{424300C2-0804-49D9-931F-0107EDD9FB21}"/>
                    </a:ext>
                  </a:extLst>
                </p:cNvPr>
                <p:cNvSpPr/>
                <p:nvPr/>
              </p:nvSpPr>
              <p:spPr>
                <a:xfrm>
                  <a:off x="2068983" y="1879621"/>
                  <a:ext cx="522797" cy="522797"/>
                </a:xfrm>
                <a:prstGeom prst="ellipse">
                  <a:avLst/>
                </a:prstGeom>
                <a:solidFill>
                  <a:srgbClr val="0074BE"/>
                </a:solidFill>
                <a:ln w="26425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568" name="Plus 110">
                  <a:extLst>
                    <a:ext uri="{FF2B5EF4-FFF2-40B4-BE49-F238E27FC236}">
                      <a16:creationId xmlns:a16="http://schemas.microsoft.com/office/drawing/2014/main" id="{DFBC16CE-C307-4DB7-B35D-A46ADA181F6C}"/>
                    </a:ext>
                  </a:extLst>
                </p:cNvPr>
                <p:cNvSpPr/>
                <p:nvPr/>
              </p:nvSpPr>
              <p:spPr>
                <a:xfrm>
                  <a:off x="2068983" y="1879621"/>
                  <a:ext cx="522797" cy="522797"/>
                </a:xfrm>
                <a:prstGeom prst="mathPlus">
                  <a:avLst>
                    <a:gd name="adj1" fmla="val 10175"/>
                  </a:avLst>
                </a:prstGeom>
                <a:solidFill>
                  <a:srgbClr val="FFFFFF"/>
                </a:solidFill>
                <a:ln w="26425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569" name="Ellipse 148">
                  <a:extLst>
                    <a:ext uri="{FF2B5EF4-FFF2-40B4-BE49-F238E27FC236}">
                      <a16:creationId xmlns:a16="http://schemas.microsoft.com/office/drawing/2014/main" id="{403DABB1-5EF3-4CFC-9BAF-AB242A1566D8}"/>
                    </a:ext>
                  </a:extLst>
                </p:cNvPr>
                <p:cNvSpPr/>
                <p:nvPr/>
              </p:nvSpPr>
              <p:spPr>
                <a:xfrm>
                  <a:off x="-3484764" y="1919413"/>
                  <a:ext cx="522797" cy="522797"/>
                </a:xfrm>
                <a:prstGeom prst="ellipse">
                  <a:avLst/>
                </a:prstGeom>
                <a:solidFill>
                  <a:srgbClr val="0074BE"/>
                </a:solidFill>
                <a:ln w="26425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  <p:sp>
              <p:nvSpPr>
                <p:cNvPr id="570" name="Plus 110">
                  <a:extLst>
                    <a:ext uri="{FF2B5EF4-FFF2-40B4-BE49-F238E27FC236}">
                      <a16:creationId xmlns:a16="http://schemas.microsoft.com/office/drawing/2014/main" id="{8A6C7D4D-CEAF-4EDC-885A-9565C77674C6}"/>
                    </a:ext>
                  </a:extLst>
                </p:cNvPr>
                <p:cNvSpPr/>
                <p:nvPr/>
              </p:nvSpPr>
              <p:spPr>
                <a:xfrm>
                  <a:off x="-3484756" y="1953521"/>
                  <a:ext cx="522797" cy="522797"/>
                </a:xfrm>
                <a:prstGeom prst="mathPlus">
                  <a:avLst>
                    <a:gd name="adj1" fmla="val 10175"/>
                  </a:avLst>
                </a:prstGeom>
                <a:solidFill>
                  <a:srgbClr val="FFFFFF"/>
                </a:solidFill>
                <a:ln w="26425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37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65" name="Rechteck 190">
                <a:extLst>
                  <a:ext uri="{FF2B5EF4-FFF2-40B4-BE49-F238E27FC236}">
                    <a16:creationId xmlns:a16="http://schemas.microsoft.com/office/drawing/2014/main" id="{F9856257-597A-47D1-AD30-B808953666D9}"/>
                  </a:ext>
                </a:extLst>
              </p:cNvPr>
              <p:cNvSpPr/>
              <p:nvPr/>
            </p:nvSpPr>
            <p:spPr>
              <a:xfrm>
                <a:off x="9909005" y="5728565"/>
                <a:ext cx="2047617" cy="767238"/>
              </a:xfrm>
              <a:prstGeom prst="rect">
                <a:avLst/>
              </a:prstGeom>
            </p:spPr>
            <p:txBody>
              <a:bodyPr wrap="square" lIns="54000" tIns="36000" rIns="54000" bIns="54000">
                <a:noAutofit/>
              </a:bodyPr>
              <a:lstStyle/>
              <a:p>
                <a:pPr marL="107997" marR="0" lvl="0" indent="-107997" defTabSz="914378" eaLnBrk="1" fontAlgn="auto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>
                        <a:lumMod val="75000"/>
                      </a:srgbClr>
                    </a:solidFill>
                    <a:effectLst/>
                    <a:uLnTx/>
                    <a:uFillTx/>
                    <a:latin typeface="Calibri Light" panose="020F0302020204030204" pitchFamily="34" charset="0"/>
                  </a:rPr>
                  <a:t>Unified user experience</a:t>
                </a:r>
              </a:p>
              <a:p>
                <a:pPr marL="107997" marR="0" lvl="0" indent="-107997" defTabSz="914378" eaLnBrk="1" fontAlgn="auto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>
                        <a:lumMod val="75000"/>
                      </a:srgbClr>
                    </a:solidFill>
                    <a:effectLst/>
                    <a:uLnTx/>
                    <a:uFillTx/>
                    <a:latin typeface="Calibri Light" panose="020F0302020204030204" pitchFamily="34" charset="0"/>
                  </a:rPr>
                  <a:t>Customization of interface</a:t>
                </a:r>
              </a:p>
            </p:txBody>
          </p:sp>
          <p:sp>
            <p:nvSpPr>
              <p:cNvPr id="566" name="Rechteck 190">
                <a:extLst>
                  <a:ext uri="{FF2B5EF4-FFF2-40B4-BE49-F238E27FC236}">
                    <a16:creationId xmlns:a16="http://schemas.microsoft.com/office/drawing/2014/main" id="{95D40A9A-F451-42EA-BCC5-1794BCBFD0E9}"/>
                  </a:ext>
                </a:extLst>
              </p:cNvPr>
              <p:cNvSpPr/>
              <p:nvPr/>
            </p:nvSpPr>
            <p:spPr>
              <a:xfrm>
                <a:off x="7869351" y="5743179"/>
                <a:ext cx="2047617" cy="767238"/>
              </a:xfrm>
              <a:prstGeom prst="rect">
                <a:avLst/>
              </a:prstGeom>
            </p:spPr>
            <p:txBody>
              <a:bodyPr wrap="square" lIns="54000" tIns="36000" rIns="54000" bIns="54000">
                <a:noAutofit/>
              </a:bodyPr>
              <a:lstStyle/>
              <a:p>
                <a:pPr marL="107997" marR="0" lvl="0" indent="-107997" defTabSz="914378" eaLnBrk="1" fontAlgn="auto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>
                        <a:lumMod val="75000"/>
                      </a:srgbClr>
                    </a:solidFill>
                    <a:effectLst/>
                    <a:uLnTx/>
                    <a:uFillTx/>
                    <a:latin typeface="Calibri Light" panose="020F0302020204030204" pitchFamily="34" charset="0"/>
                  </a:rPr>
                  <a:t>UI for DQ rules</a:t>
                </a:r>
              </a:p>
              <a:p>
                <a:pPr marL="107997" marR="0" lvl="0" indent="-107997" defTabSz="914378" eaLnBrk="1" fontAlgn="auto" latinLnBrk="0" hangingPunct="1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4BE">
                        <a:lumMod val="75000"/>
                      </a:srgbClr>
                    </a:solidFill>
                    <a:effectLst/>
                    <a:uLnTx/>
                    <a:uFillTx/>
                    <a:latin typeface="Calibri Light" panose="020F0302020204030204" pitchFamily="34" charset="0"/>
                  </a:rPr>
                  <a:t>UI for SLAM configuration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56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0200" y="347332"/>
            <a:ext cx="6286500" cy="58697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685800"/>
            <a:r>
              <a:rPr lang="en-US" sz="3000" dirty="0">
                <a:solidFill>
                  <a:srgbClr val="000000"/>
                </a:solidFill>
                <a:latin typeface="Arial"/>
              </a:rPr>
              <a:t>IFRS 17 will force business change</a:t>
            </a:r>
            <a:endParaRPr lang="en-US" altLang="en-US" sz="30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C300B-DDE3-4E32-A702-29D0FD99A684}"/>
              </a:ext>
            </a:extLst>
          </p:cNvPr>
          <p:cNvSpPr txBox="1"/>
          <p:nvPr/>
        </p:nvSpPr>
        <p:spPr>
          <a:xfrm>
            <a:off x="1428751" y="1371601"/>
            <a:ext cx="7557710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Times New Roman"/>
              </a:rPr>
              <a:t>IFRS 17 has fundamentally changed the way the financial reporting is done going forward; </a:t>
            </a:r>
          </a:p>
          <a:p>
            <a:pPr defTabSz="685800"/>
            <a:endParaRPr lang="en-US" sz="1350" dirty="0">
              <a:solidFill>
                <a:srgbClr val="000000"/>
              </a:solidFill>
              <a:latin typeface="Times New Roman"/>
            </a:endParaRPr>
          </a:p>
          <a:p>
            <a:pPr algn="ctr" defTabSz="685800"/>
            <a:r>
              <a:rPr lang="en-US" sz="1350" b="1" i="1" dirty="0">
                <a:solidFill>
                  <a:srgbClr val="000000"/>
                </a:solidFill>
                <a:latin typeface="Times New Roman"/>
              </a:rPr>
              <a:t>Insurers will, as bankers already do, recognize profit as coverage is evolving (accrual principle), so a lot of profit is put on the BS. </a:t>
            </a:r>
          </a:p>
          <a:p>
            <a:pPr algn="ctr" defTabSz="685800"/>
            <a:endParaRPr lang="en-US" sz="1350" b="1" i="1" dirty="0">
              <a:solidFill>
                <a:srgbClr val="000000"/>
              </a:solidFill>
              <a:latin typeface="Times New Roman"/>
            </a:endParaRPr>
          </a:p>
          <a:p>
            <a:pPr algn="ctr" defTabSz="685800"/>
            <a:r>
              <a:rPr lang="en-US" sz="1350" b="1" i="1" dirty="0">
                <a:solidFill>
                  <a:srgbClr val="000000"/>
                </a:solidFill>
                <a:latin typeface="Times New Roman"/>
              </a:rPr>
              <a:t>Loss is taken immediately, so it remains in the IS.</a:t>
            </a:r>
          </a:p>
          <a:p>
            <a:pPr algn="ctr" defTabSz="685800"/>
            <a:endParaRPr lang="en-US" sz="1350" b="1" i="1" dirty="0">
              <a:solidFill>
                <a:srgbClr val="000000"/>
              </a:solidFill>
              <a:latin typeface="Times New Roman"/>
            </a:endParaRPr>
          </a:p>
          <a:p>
            <a:pPr defTabSz="685800"/>
            <a:r>
              <a:rPr lang="en-US" sz="1350" dirty="0">
                <a:solidFill>
                  <a:srgbClr val="000000"/>
                </a:solidFill>
                <a:latin typeface="Times New Roman"/>
              </a:rPr>
              <a:t>Furthermore, we will now clearly see the different contributors to the result, with a split between underwriting &amp; financial results</a:t>
            </a:r>
          </a:p>
          <a:p>
            <a:pPr defTabSz="685800"/>
            <a:endParaRPr lang="en-US" sz="1350" dirty="0">
              <a:solidFill>
                <a:srgbClr val="000000"/>
              </a:solidFill>
              <a:latin typeface="Times New Roman"/>
            </a:endParaRPr>
          </a:p>
          <a:p>
            <a:pPr marL="214313" indent="-214313" defTabSz="685800">
              <a:buFont typeface="Symbol" panose="05050102010706020507" pitchFamily="18" charset="2"/>
              <a:buChar char="Þ"/>
            </a:pPr>
            <a:r>
              <a:rPr lang="en-US" sz="1350" b="1" u="sng" dirty="0">
                <a:solidFill>
                  <a:srgbClr val="000000"/>
                </a:solidFill>
                <a:latin typeface="Times New Roman"/>
              </a:rPr>
              <a:t>New KPI’s</a:t>
            </a:r>
          </a:p>
          <a:p>
            <a:pPr defTabSz="685800"/>
            <a:endParaRPr lang="en-US" sz="1350" dirty="0">
              <a:solidFill>
                <a:srgbClr val="000000"/>
              </a:solidFill>
              <a:latin typeface="Times New Roman"/>
            </a:endParaRPr>
          </a:p>
          <a:p>
            <a:pPr marL="214313" indent="-214313" defTabSz="685800">
              <a:buFont typeface="Symbol" panose="05050102010706020507" pitchFamily="18" charset="2"/>
              <a:buChar char="Þ"/>
            </a:pPr>
            <a:r>
              <a:rPr lang="en-US" sz="1350" b="1" u="sng" dirty="0">
                <a:solidFill>
                  <a:srgbClr val="000000"/>
                </a:solidFill>
                <a:latin typeface="Times New Roman"/>
              </a:rPr>
              <a:t>Different way of Budgeting/Planning the future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1A3059-38FC-4D5F-9019-AC7D971BAC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1" y="114301"/>
            <a:ext cx="814010" cy="82001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32F65-D0E5-4A06-99E5-136DE5CF55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5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CF38E-874F-B848-AAF1-B294FB70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8" y="0"/>
            <a:ext cx="7886700" cy="457200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IFRS 17 : New KPI’s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B36CF1-7571-2C44-94B0-F9F5AF0F455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36921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Google Shape;829;p27">
            <a:extLst>
              <a:ext uri="{FF2B5EF4-FFF2-40B4-BE49-F238E27FC236}">
                <a16:creationId xmlns:a16="http://schemas.microsoft.com/office/drawing/2014/main" id="{ED559433-183D-FB49-9F33-A3FE1F39FA7F}"/>
              </a:ext>
            </a:extLst>
          </p:cNvPr>
          <p:cNvSpPr txBox="1"/>
          <p:nvPr/>
        </p:nvSpPr>
        <p:spPr>
          <a:xfrm>
            <a:off x="6625375" y="3692588"/>
            <a:ext cx="1891475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Volatility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and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onerousity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 flip</a:t>
            </a:r>
            <a:endParaRPr kumimoji="0" lang="en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Roboto"/>
              <a:cs typeface="Roboto"/>
              <a:sym typeface="Roboto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29D6CD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LC &amp; RA waterfall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LC &amp; RA run-off projection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LC &amp; RA portfolio distribution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830;p27">
            <a:extLst>
              <a:ext uri="{FF2B5EF4-FFF2-40B4-BE49-F238E27FC236}">
                <a16:creationId xmlns:a16="http://schemas.microsoft.com/office/drawing/2014/main" id="{8B708EC6-EA87-E24C-AE68-B1CBCA7A49CD}"/>
              </a:ext>
            </a:extLst>
          </p:cNvPr>
          <p:cNvSpPr txBox="1"/>
          <p:nvPr/>
        </p:nvSpPr>
        <p:spPr>
          <a:xfrm>
            <a:off x="6625375" y="3345738"/>
            <a:ext cx="1884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29D6CD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Risk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29D6CD"/>
              </a:solidFill>
              <a:effectLst/>
              <a:uLnTx/>
              <a:uFillTx/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" name="Google Shape;829;p27">
            <a:extLst>
              <a:ext uri="{FF2B5EF4-FFF2-40B4-BE49-F238E27FC236}">
                <a16:creationId xmlns:a16="http://schemas.microsoft.com/office/drawing/2014/main" id="{57CD7E7D-D8E7-E64F-9C16-0E021A8A8AAC}"/>
              </a:ext>
            </a:extLst>
          </p:cNvPr>
          <p:cNvSpPr txBox="1"/>
          <p:nvPr/>
        </p:nvSpPr>
        <p:spPr>
          <a:xfrm>
            <a:off x="6625375" y="1535888"/>
            <a:ext cx="1891475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Business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reserve and growth</a:t>
            </a:r>
            <a:endParaRPr kumimoji="0" lang="en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Roboto"/>
              <a:cs typeface="Roboto"/>
              <a:sym typeface="Roboto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99F8F"/>
                </a:highlight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AoC Monitoring</a:t>
            </a: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15B57B"/>
                </a:solidFill>
                <a:effectLst/>
                <a:highlight>
                  <a:srgbClr val="D99F8F"/>
                </a:highlight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 </a:t>
            </a: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D99F8F"/>
              </a:highlight>
              <a:uLnTx/>
              <a:uFillTx/>
              <a:latin typeface="Calibri" panose="020F0502020204030204"/>
              <a:ea typeface="Roboto"/>
              <a:cs typeface="Roboto"/>
              <a:sym typeface="Roboto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CSM run-off projection (vs premium and capital requirement)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15B57B"/>
              </a:solidFill>
              <a:effectLst/>
              <a:uLnTx/>
              <a:uFillTx/>
              <a:latin typeface="Calibri" panose="020F0502020204030204"/>
              <a:ea typeface="Roboto"/>
              <a:cs typeface="Roboto"/>
              <a:sym typeface="Roboto"/>
            </a:endParaRPr>
          </a:p>
        </p:txBody>
      </p:sp>
      <p:sp>
        <p:nvSpPr>
          <p:cNvPr id="9" name="Google Shape;830;p27">
            <a:extLst>
              <a:ext uri="{FF2B5EF4-FFF2-40B4-BE49-F238E27FC236}">
                <a16:creationId xmlns:a16="http://schemas.microsoft.com/office/drawing/2014/main" id="{D2A849F6-02A8-2D43-8D84-6A56E37B0453}"/>
              </a:ext>
            </a:extLst>
          </p:cNvPr>
          <p:cNvSpPr txBox="1"/>
          <p:nvPr/>
        </p:nvSpPr>
        <p:spPr>
          <a:xfrm>
            <a:off x="6625375" y="1189038"/>
            <a:ext cx="1884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15B57B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Business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B57B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Future)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15B57B"/>
              </a:solidFill>
              <a:effectLst/>
              <a:uLnTx/>
              <a:uFillTx/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" name="Google Shape;829;p27">
            <a:extLst>
              <a:ext uri="{FF2B5EF4-FFF2-40B4-BE49-F238E27FC236}">
                <a16:creationId xmlns:a16="http://schemas.microsoft.com/office/drawing/2014/main" id="{FEED32FA-F72F-A145-81D5-44C949837496}"/>
              </a:ext>
            </a:extLst>
          </p:cNvPr>
          <p:cNvSpPr txBox="1"/>
          <p:nvPr/>
        </p:nvSpPr>
        <p:spPr>
          <a:xfrm>
            <a:off x="628650" y="1535888"/>
            <a:ext cx="1892808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Sensitivity</a:t>
            </a:r>
            <a:endParaRPr kumimoji="0" lang="en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Roboto"/>
              <a:cs typeface="Roboto"/>
              <a:sym typeface="Roboto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6D69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Sensitivity analysis </a:t>
            </a: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by scenarios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Measures run-off by scenarios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Changes in OCI reserve</a:t>
            </a:r>
          </a:p>
        </p:txBody>
      </p:sp>
      <p:sp>
        <p:nvSpPr>
          <p:cNvPr id="11" name="Google Shape;830;p27">
            <a:extLst>
              <a:ext uri="{FF2B5EF4-FFF2-40B4-BE49-F238E27FC236}">
                <a16:creationId xmlns:a16="http://schemas.microsoft.com/office/drawing/2014/main" id="{036CCEDD-E474-FE41-9A97-053BE27FD474}"/>
              </a:ext>
            </a:extLst>
          </p:cNvPr>
          <p:cNvSpPr txBox="1"/>
          <p:nvPr/>
        </p:nvSpPr>
        <p:spPr>
          <a:xfrm>
            <a:off x="628650" y="1189038"/>
            <a:ext cx="1892808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6D69FF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Other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6D69FF"/>
              </a:solidFill>
              <a:effectLst/>
              <a:uLnTx/>
              <a:uFillTx/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" name="Google Shape;829;p27">
            <a:extLst>
              <a:ext uri="{FF2B5EF4-FFF2-40B4-BE49-F238E27FC236}">
                <a16:creationId xmlns:a16="http://schemas.microsoft.com/office/drawing/2014/main" id="{97A8A4BC-BCC7-6F43-A50E-B6F8843C4751}"/>
              </a:ext>
            </a:extLst>
          </p:cNvPr>
          <p:cNvSpPr txBox="1"/>
          <p:nvPr/>
        </p:nvSpPr>
        <p:spPr>
          <a:xfrm>
            <a:off x="627150" y="3692588"/>
            <a:ext cx="1892808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Business profits and ROE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Growth of insurance business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AU" sz="1000" b="1" dirty="0">
                <a:highlight>
                  <a:srgbClr val="D99F8F"/>
                </a:highlight>
                <a:latin typeface="Calibri" panose="020F0502020204030204"/>
                <a:ea typeface="Roboto"/>
                <a:sym typeface="Roboto"/>
              </a:rPr>
              <a:t>Loss ratio  &amp; A/E Analysis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AU" sz="1000" b="1" dirty="0">
                <a:highlight>
                  <a:srgbClr val="D99F8F"/>
                </a:highlight>
                <a:latin typeface="Calibri" panose="020F0502020204030204"/>
                <a:ea typeface="Roboto"/>
                <a:sym typeface="Roboto"/>
              </a:rPr>
              <a:t>Combined Ratio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Component analysis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Roboto"/>
                <a:cs typeface="Roboto"/>
                <a:sym typeface="Roboto"/>
              </a:rPr>
              <a:t>IFRS 17 ROE</a:t>
            </a:r>
          </a:p>
        </p:txBody>
      </p:sp>
      <p:sp>
        <p:nvSpPr>
          <p:cNvPr id="13" name="Google Shape;830;p27">
            <a:extLst>
              <a:ext uri="{FF2B5EF4-FFF2-40B4-BE49-F238E27FC236}">
                <a16:creationId xmlns:a16="http://schemas.microsoft.com/office/drawing/2014/main" id="{496D912C-2278-2B47-B1BD-B2E103268C96}"/>
              </a:ext>
            </a:extLst>
          </p:cNvPr>
          <p:cNvSpPr txBox="1"/>
          <p:nvPr/>
        </p:nvSpPr>
        <p:spPr>
          <a:xfrm>
            <a:off x="627150" y="3345738"/>
            <a:ext cx="1892808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33A3FF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Profitability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A3FF"/>
                </a:solidFill>
                <a:effectLst/>
                <a:uLnTx/>
                <a:uFillTx/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Current)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33A3FF"/>
              </a:solidFill>
              <a:effectLst/>
              <a:uLnTx/>
              <a:uFillTx/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545544-CBF7-4E1F-8BD2-C44E5CCA74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2BD583-6443-4E35-AE9C-76A94E5611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005EB-4503-4832-A9DA-66A9EA5C2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8" y="-1"/>
            <a:ext cx="7886700" cy="646771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Analysis of Changes (AoC) Monitoring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8CF1D8-7DDB-4C2F-80CB-9013B6775F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29" b="-1717"/>
          <a:stretch/>
        </p:blipFill>
        <p:spPr>
          <a:xfrm>
            <a:off x="0" y="877824"/>
            <a:ext cx="9144000" cy="42062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F06255-ACB7-4391-A098-17464C4E9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6507F8-50FF-404D-A652-23F190E06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9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14E87-989F-4853-B0B0-ACB270171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8" y="0"/>
            <a:ext cx="8502622" cy="676508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Loss Ratio, Act/Exp &amp; Combined Ratios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54EFD2-EE33-4C0C-8564-61A28839E4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29" b="-1717"/>
          <a:stretch/>
        </p:blipFill>
        <p:spPr>
          <a:xfrm>
            <a:off x="0" y="877824"/>
            <a:ext cx="9144000" cy="4206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0553E0-19CD-4FEF-B15C-4337957C1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7A5F6D-E143-4325-A9DB-A6A91F8F1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E1683A-F086-4F2A-B31E-64137F5D76D7}"/>
              </a:ext>
            </a:extLst>
          </p:cNvPr>
          <p:cNvSpPr/>
          <p:nvPr/>
        </p:nvSpPr>
        <p:spPr>
          <a:xfrm>
            <a:off x="4900613" y="1885950"/>
            <a:ext cx="3943350" cy="2343150"/>
          </a:xfrm>
          <a:prstGeom prst="roundRect">
            <a:avLst>
              <a:gd name="adj" fmla="val 2643"/>
            </a:avLst>
          </a:prstGeom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72863-D4D8-4BB4-A792-F2AB5405B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8" y="6028"/>
            <a:ext cx="8207006" cy="620527"/>
          </a:xfrm>
        </p:spPr>
        <p:txBody>
          <a:bodyPr>
            <a:noAutofit/>
          </a:bodyPr>
          <a:lstStyle/>
          <a:p>
            <a:pPr marL="1319213" indent="-1319213" algn="l">
              <a:tabLst>
                <a:tab pos="1319213" algn="l"/>
              </a:tabLst>
            </a:pPr>
            <a:r>
              <a:rPr 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59ECB7"/>
                </a:solidFill>
                <a:ea typeface="+mn-ea"/>
                <a:cs typeface="+mn-cs"/>
              </a:rPr>
              <a:t>Planning and budgeting – why again?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9A38548-87BA-4AFD-B7A1-5097DF59A7C5}"/>
              </a:ext>
            </a:extLst>
          </p:cNvPr>
          <p:cNvCxnSpPr>
            <a:cxnSpLocks/>
          </p:cNvCxnSpPr>
          <p:nvPr/>
        </p:nvCxnSpPr>
        <p:spPr>
          <a:xfrm>
            <a:off x="2522282" y="1842310"/>
            <a:ext cx="0" cy="2944426"/>
          </a:xfrm>
          <a:prstGeom prst="line">
            <a:avLst/>
          </a:prstGeom>
          <a:ln w="28575">
            <a:solidFill>
              <a:schemeClr val="tx2">
                <a:lumMod val="10000"/>
                <a:lumOff val="9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F4D359E-4E7A-4BAD-966D-CC2E54B2CD85}"/>
              </a:ext>
            </a:extLst>
          </p:cNvPr>
          <p:cNvSpPr txBox="1"/>
          <p:nvPr/>
        </p:nvSpPr>
        <p:spPr>
          <a:xfrm>
            <a:off x="248128" y="1017716"/>
            <a:ext cx="8513099" cy="933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685800"/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Capital requirement regimes, accounting standards – introduce new approaches to measurement, new CoA, finally – new KPIs to view the financial position of insurance company. This always leads to the task of </a:t>
            </a:r>
            <a:r>
              <a:rPr lang="en-US" sz="1200" b="1" dirty="0">
                <a:solidFill>
                  <a:schemeClr val="bg1">
                    <a:lumMod val="95000"/>
                  </a:schemeClr>
                </a:solidFill>
              </a:rPr>
              <a:t>adjusting the existing planning activities </a:t>
            </a:r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to new measures, views, scenarios. </a:t>
            </a:r>
          </a:p>
          <a:p>
            <a:pPr lvl="0" algn="just" defTabSz="685800"/>
            <a:endParaRPr lang="en-US" sz="10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  <a:p>
            <a:pPr lvl="0">
              <a:spcBef>
                <a:spcPts val="200"/>
              </a:spcBef>
              <a:defRPr/>
            </a:pPr>
            <a:endParaRPr lang="en-US" sz="700" dirty="0">
              <a:solidFill>
                <a:schemeClr val="accent1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FF584B7-7EC5-4611-964D-50920F8C6CFF}"/>
              </a:ext>
            </a:extLst>
          </p:cNvPr>
          <p:cNvSpPr txBox="1">
            <a:spLocks/>
          </p:cNvSpPr>
          <p:nvPr/>
        </p:nvSpPr>
        <p:spPr>
          <a:xfrm>
            <a:off x="749848" y="2006678"/>
            <a:ext cx="1937657" cy="38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576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Calibri Light" panose="020F0302020204030204" pitchFamily="34" charset="0"/>
              <a:buChar char="–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54864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Solvency II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C263DD0-7A87-4E02-952B-74FAE4E1D791}"/>
              </a:ext>
            </a:extLst>
          </p:cNvPr>
          <p:cNvSpPr txBox="1">
            <a:spLocks/>
          </p:cNvSpPr>
          <p:nvPr/>
        </p:nvSpPr>
        <p:spPr>
          <a:xfrm>
            <a:off x="749848" y="3742354"/>
            <a:ext cx="1589315" cy="38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576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Calibri Light" panose="020F0302020204030204" pitchFamily="34" charset="0"/>
              <a:buChar char="–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54864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50" b="1" dirty="0">
                <a:latin typeface="Trebuchet MS" panose="020B0603020202020204" pitchFamily="34" charset="0"/>
                <a:cs typeface="Aharoni" panose="02010803020104030203" pitchFamily="2" charset="-79"/>
              </a:rPr>
              <a:t>IFRS 17</a:t>
            </a:r>
            <a:r>
              <a:rPr lang="en-US" sz="1600" b="1" dirty="0">
                <a:latin typeface="Trebuchet MS" panose="020B0603020202020204" pitchFamily="34" charset="0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7AF7FC-01D2-4131-8F65-81977156521E}"/>
              </a:ext>
            </a:extLst>
          </p:cNvPr>
          <p:cNvSpPr txBox="1">
            <a:spLocks/>
          </p:cNvSpPr>
          <p:nvPr/>
        </p:nvSpPr>
        <p:spPr>
          <a:xfrm>
            <a:off x="749848" y="4331661"/>
            <a:ext cx="1937657" cy="38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576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Calibri Light" panose="020F0302020204030204" pitchFamily="34" charset="0"/>
              <a:buChar char="–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54864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Stress testing,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especially after pandemic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156B82-5BF8-4C12-AB2F-82DE19709229}"/>
              </a:ext>
            </a:extLst>
          </p:cNvPr>
          <p:cNvSpPr txBox="1">
            <a:spLocks/>
          </p:cNvSpPr>
          <p:nvPr/>
        </p:nvSpPr>
        <p:spPr>
          <a:xfrm>
            <a:off x="749848" y="2683614"/>
            <a:ext cx="1937657" cy="38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576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Calibri Light" panose="020F0302020204030204" pitchFamily="34" charset="0"/>
              <a:buChar char="–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54864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Financial Condition Testing </a:t>
            </a:r>
          </a:p>
          <a:p>
            <a:pPr marL="0" indent="0"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(Canada)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B6955C-004F-4FE2-8FDC-DE05642D864E}"/>
              </a:ext>
            </a:extLst>
          </p:cNvPr>
          <p:cNvSpPr txBox="1"/>
          <p:nvPr/>
        </p:nvSpPr>
        <p:spPr>
          <a:xfrm>
            <a:off x="2662970" y="2000112"/>
            <a:ext cx="1254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Pillar II – ORSA, Capital Planning</a:t>
            </a:r>
            <a:endParaRPr lang="en-US" sz="10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1AC45E-3D02-4BA7-B4D6-7240BA45A525}"/>
              </a:ext>
            </a:extLst>
          </p:cNvPr>
          <p:cNvSpPr txBox="1"/>
          <p:nvPr/>
        </p:nvSpPr>
        <p:spPr>
          <a:xfrm>
            <a:off x="2662970" y="2613251"/>
            <a:ext cx="2274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Forecast  of financial position under several scenarios</a:t>
            </a:r>
            <a:endParaRPr lang="en-US" sz="10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3D1404-7EB0-4AC4-82BA-C6142AD5520E}"/>
              </a:ext>
            </a:extLst>
          </p:cNvPr>
          <p:cNvSpPr txBox="1"/>
          <p:nvPr/>
        </p:nvSpPr>
        <p:spPr>
          <a:xfrm>
            <a:off x="2662970" y="3705271"/>
            <a:ext cx="1983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Planning and forecasting adjusted to new CoA</a:t>
            </a:r>
            <a:endParaRPr lang="en-US" sz="10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8EC95B-A106-4D89-850F-9B5D72040DDC}"/>
              </a:ext>
            </a:extLst>
          </p:cNvPr>
          <p:cNvSpPr txBox="1"/>
          <p:nvPr/>
        </p:nvSpPr>
        <p:spPr>
          <a:xfrm>
            <a:off x="2662969" y="4279018"/>
            <a:ext cx="6002565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Scenario based projections</a:t>
            </a:r>
            <a:r>
              <a:rPr lang="pl-PL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;</a:t>
            </a:r>
          </a:p>
          <a:p>
            <a:pPr lvl="0">
              <a:spcBef>
                <a:spcPts val="200"/>
              </a:spcBef>
              <a:defRPr/>
            </a:pPr>
            <a:r>
              <a:rPr lang="en-US" sz="1200" i="1" dirty="0">
                <a:solidFill>
                  <a:schemeClr val="tx1">
                    <a:lumMod val="25000"/>
                    <a:lumOff val="75000"/>
                  </a:schemeClr>
                </a:solidFill>
              </a:rPr>
              <a:t>Latest EU stress test require  two versions of BS – without and with guided reactive management actions included</a:t>
            </a:r>
            <a:endParaRPr lang="en-US" sz="1000" i="1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BF338AE-3BEE-4E25-A901-7B45BADE5A7D}"/>
              </a:ext>
            </a:extLst>
          </p:cNvPr>
          <p:cNvSpPr txBox="1">
            <a:spLocks/>
          </p:cNvSpPr>
          <p:nvPr/>
        </p:nvSpPr>
        <p:spPr>
          <a:xfrm>
            <a:off x="757468" y="3232000"/>
            <a:ext cx="1589315" cy="38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6576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Calibri Light" panose="020F0302020204030204" pitchFamily="34" charset="0"/>
              <a:buChar char="–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548640" indent="-182880" algn="l" defTabSz="685800" rtl="0" eaLnBrk="1" latinLnBrk="0" hangingPunct="1">
              <a:lnSpc>
                <a:spcPct val="85000"/>
              </a:lnSpc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Dynamic Solvency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Trebuchet MS" panose="020B0603020202020204" pitchFamily="34" charset="0"/>
                <a:cs typeface="Aharoni" panose="02010803020104030203" pitchFamily="2" charset="-79"/>
              </a:rPr>
              <a:t>Test (Mexico)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FAA5E8-C35E-4588-9DC1-86DA9A4053D9}"/>
              </a:ext>
            </a:extLst>
          </p:cNvPr>
          <p:cNvSpPr txBox="1"/>
          <p:nvPr/>
        </p:nvSpPr>
        <p:spPr>
          <a:xfrm>
            <a:off x="2670590" y="3154271"/>
            <a:ext cx="2274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  <a:defRPr/>
            </a:pPr>
            <a:r>
              <a:rPr lang="en-US" sz="12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Capital projection under several scenarios</a:t>
            </a:r>
            <a:endParaRPr lang="en-US" sz="10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C1B86B-6DF2-4ED6-A792-6A69D9E88BB5}"/>
              </a:ext>
            </a:extLst>
          </p:cNvPr>
          <p:cNvSpPr txBox="1"/>
          <p:nvPr/>
        </p:nvSpPr>
        <p:spPr>
          <a:xfrm>
            <a:off x="5105421" y="2151444"/>
            <a:ext cx="3553362" cy="2056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/>
            <a:r>
              <a:rPr lang="en-US" sz="1600" dirty="0">
                <a:solidFill>
                  <a:srgbClr val="FFCC4C"/>
                </a:solidFill>
              </a:rPr>
              <a:t>Recent situation of </a:t>
            </a:r>
            <a:r>
              <a:rPr lang="en-US" sz="1600" b="1" dirty="0">
                <a:solidFill>
                  <a:srgbClr val="FFCC4C"/>
                </a:solidFill>
              </a:rPr>
              <a:t>declining profits</a:t>
            </a:r>
            <a:r>
              <a:rPr lang="en-US" sz="1600" dirty="0">
                <a:solidFill>
                  <a:srgbClr val="FFCC4C"/>
                </a:solidFill>
              </a:rPr>
              <a:t>, </a:t>
            </a:r>
            <a:r>
              <a:rPr lang="en-US" sz="1600" b="1" dirty="0">
                <a:solidFill>
                  <a:srgbClr val="FFCC4C"/>
                </a:solidFill>
              </a:rPr>
              <a:t>climbing cost of capital </a:t>
            </a:r>
            <a:r>
              <a:rPr lang="en-US" sz="1600" dirty="0">
                <a:solidFill>
                  <a:srgbClr val="FFCC4C"/>
                </a:solidFill>
              </a:rPr>
              <a:t>and </a:t>
            </a:r>
            <a:r>
              <a:rPr lang="en-US" sz="1600" b="1" dirty="0">
                <a:solidFill>
                  <a:srgbClr val="FFCC4C"/>
                </a:solidFill>
              </a:rPr>
              <a:t>volatility</a:t>
            </a:r>
            <a:r>
              <a:rPr lang="en-US" sz="1600" dirty="0">
                <a:solidFill>
                  <a:srgbClr val="FFCC4C"/>
                </a:solidFill>
              </a:rPr>
              <a:t> </a:t>
            </a:r>
            <a:r>
              <a:rPr lang="en-US" sz="1600" b="1" dirty="0">
                <a:solidFill>
                  <a:srgbClr val="FFCC4C"/>
                </a:solidFill>
              </a:rPr>
              <a:t>resulting</a:t>
            </a:r>
            <a:r>
              <a:rPr lang="en-US" sz="1600" dirty="0">
                <a:solidFill>
                  <a:srgbClr val="FFCC4C"/>
                </a:solidFill>
              </a:rPr>
              <a:t> from introducing </a:t>
            </a:r>
            <a:r>
              <a:rPr lang="en-US" sz="1600" b="1" dirty="0">
                <a:solidFill>
                  <a:srgbClr val="FFCC4C"/>
                </a:solidFill>
              </a:rPr>
              <a:t>IFRS17</a:t>
            </a:r>
            <a:r>
              <a:rPr lang="en-US" sz="1600" dirty="0">
                <a:solidFill>
                  <a:srgbClr val="FFCC4C"/>
                </a:solidFill>
              </a:rPr>
              <a:t> enforces the need of scenario</a:t>
            </a:r>
            <a:r>
              <a:rPr lang="pl-PL" sz="1600" dirty="0">
                <a:solidFill>
                  <a:srgbClr val="FFCC4C"/>
                </a:solidFill>
              </a:rPr>
              <a:t>-</a:t>
            </a:r>
            <a:r>
              <a:rPr lang="en-US" sz="1600" dirty="0">
                <a:solidFill>
                  <a:srgbClr val="FFCC4C"/>
                </a:solidFill>
              </a:rPr>
              <a:t>based </a:t>
            </a:r>
            <a:r>
              <a:rPr lang="en-US" sz="1600" b="1" dirty="0">
                <a:solidFill>
                  <a:srgbClr val="FFCC4C"/>
                </a:solidFill>
              </a:rPr>
              <a:t>projections</a:t>
            </a:r>
            <a:r>
              <a:rPr lang="en-US" sz="1600" dirty="0">
                <a:solidFill>
                  <a:srgbClr val="FFCC4C"/>
                </a:solidFill>
              </a:rPr>
              <a:t> and </a:t>
            </a:r>
            <a:r>
              <a:rPr lang="en-US" sz="1600" b="1" dirty="0">
                <a:solidFill>
                  <a:srgbClr val="FFCC4C"/>
                </a:solidFill>
              </a:rPr>
              <a:t>managing the capital </a:t>
            </a:r>
            <a:r>
              <a:rPr lang="en-US" sz="1600" dirty="0">
                <a:solidFill>
                  <a:srgbClr val="FFCC4C"/>
                </a:solidFill>
              </a:rPr>
              <a:t>even more efficiently</a:t>
            </a:r>
          </a:p>
          <a:p>
            <a:pPr lvl="0" algn="just" defTabSz="685800"/>
            <a:endParaRPr lang="en-US" sz="1600" b="1" dirty="0">
              <a:solidFill>
                <a:srgbClr val="FFCC4C"/>
              </a:solidFill>
            </a:endParaRPr>
          </a:p>
          <a:p>
            <a:pPr lvl="0">
              <a:spcBef>
                <a:spcPts val="200"/>
              </a:spcBef>
              <a:defRPr/>
            </a:pPr>
            <a:endParaRPr lang="en-US" sz="1400" dirty="0">
              <a:solidFill>
                <a:srgbClr val="FFCC4C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6F8BA14-0523-4A36-93CD-34F8B1E9B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-14868"/>
            <a:ext cx="944979" cy="7957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5A98E7-79E6-4EFA-B9A2-F8EF8B8CE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1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57324" y="109563"/>
            <a:ext cx="3437637" cy="440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685800"/>
            <a:r>
              <a:rPr lang="en-IN" altLang="en-US" sz="3000" b="1" kern="0" dirty="0">
                <a:solidFill>
                  <a:srgbClr val="000000"/>
                </a:solidFill>
                <a:latin typeface="Arial"/>
              </a:rPr>
              <a:t>Poll Question 3</a:t>
            </a:r>
            <a:endParaRPr lang="en-US" altLang="en-US" sz="30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7381" y="830694"/>
            <a:ext cx="4221956" cy="275060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>
              <a:buNone/>
            </a:pPr>
            <a:endParaRPr lang="en-US" altLang="en-US" sz="15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D7A412-521A-154E-9140-47E97FCDB429}"/>
              </a:ext>
            </a:extLst>
          </p:cNvPr>
          <p:cNvSpPr/>
          <p:nvPr/>
        </p:nvSpPr>
        <p:spPr>
          <a:xfrm>
            <a:off x="1474470" y="816375"/>
            <a:ext cx="4354831" cy="28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1275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are you currently involved in budgeting/planning?</a:t>
            </a:r>
            <a:endParaRPr lang="en-US" sz="1275" b="1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Nunito Sans"/>
            </a:endParaRPr>
          </a:p>
        </p:txBody>
      </p:sp>
      <p:sp>
        <p:nvSpPr>
          <p:cNvPr id="9" name="Google Shape;214;p25">
            <a:extLst>
              <a:ext uri="{FF2B5EF4-FFF2-40B4-BE49-F238E27FC236}">
                <a16:creationId xmlns:a16="http://schemas.microsoft.com/office/drawing/2014/main" id="{AEA6F955-6015-2C45-A3A5-E37B7ADE1815}"/>
              </a:ext>
            </a:extLst>
          </p:cNvPr>
          <p:cNvSpPr txBox="1">
            <a:spLocks/>
          </p:cNvSpPr>
          <p:nvPr/>
        </p:nvSpPr>
        <p:spPr>
          <a:xfrm>
            <a:off x="1474469" y="992494"/>
            <a:ext cx="4812031" cy="1386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51427" rIns="51427" bIns="5142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96441" indent="-96441" defTabSz="685800">
              <a:spcBef>
                <a:spcPts val="450"/>
              </a:spcBef>
              <a:buSzPct val="90000"/>
              <a:buFont typeface="Courier New" panose="02070309020205020404" pitchFamily="49" charset="0"/>
              <a:buChar char="o"/>
              <a:defRPr/>
            </a:pPr>
            <a:endParaRPr lang="en-US" sz="1275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Part of data analytics team/projects in my company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Working on business modelling in my company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Currently training on budgeting/planning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 involvement yet</a:t>
            </a:r>
          </a:p>
          <a:p>
            <a:pPr marL="160735" indent="-214313" defTabSz="685800">
              <a:spcBef>
                <a:spcPts val="450"/>
              </a:spcBef>
              <a:buClr>
                <a:srgbClr val="000000"/>
              </a:buClr>
              <a:buSzPct val="90000"/>
              <a:buFont typeface="Courier New" panose="02070309020205020404" pitchFamily="49" charset="0"/>
              <a:buChar char="o"/>
              <a:defRPr/>
            </a:pPr>
            <a:endParaRPr lang="en-IN" sz="1500" b="1" kern="0" dirty="0">
              <a:solidFill>
                <a:srgbClr val="00B0F0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235A41-D545-44E9-B87A-E040CECAE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4B38AA-8F68-420D-941F-7398AEF3F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20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57324" y="109563"/>
            <a:ext cx="3437637" cy="440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685800"/>
            <a:r>
              <a:rPr lang="en-IN" altLang="en-US" sz="3000" b="1" kern="0" dirty="0">
                <a:solidFill>
                  <a:srgbClr val="000000"/>
                </a:solidFill>
                <a:latin typeface="Arial"/>
              </a:rPr>
              <a:t>Poll Question 4</a:t>
            </a:r>
            <a:endParaRPr lang="en-US" altLang="en-US" sz="30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07381" y="830694"/>
            <a:ext cx="4221956" cy="275060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685800">
              <a:buNone/>
            </a:pPr>
            <a:endParaRPr lang="en-US" altLang="en-US" sz="15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D7A412-521A-154E-9140-47E97FCDB429}"/>
              </a:ext>
            </a:extLst>
          </p:cNvPr>
          <p:cNvSpPr/>
          <p:nvPr/>
        </p:nvSpPr>
        <p:spPr>
          <a:xfrm>
            <a:off x="1474470" y="816375"/>
            <a:ext cx="5097781" cy="28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1275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</a:t>
            </a:r>
            <a:r>
              <a:rPr lang="en-US" sz="1275" b="1" i="1" u="sng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timeline</a:t>
            </a:r>
            <a:r>
              <a:rPr lang="en-US" sz="1275" b="1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does your company consider for budgeting/planning?</a:t>
            </a:r>
            <a:endParaRPr lang="en-US" sz="1275" b="1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Nunito Sans"/>
            </a:endParaRPr>
          </a:p>
        </p:txBody>
      </p:sp>
      <p:sp>
        <p:nvSpPr>
          <p:cNvPr id="9" name="Google Shape;214;p25">
            <a:extLst>
              <a:ext uri="{FF2B5EF4-FFF2-40B4-BE49-F238E27FC236}">
                <a16:creationId xmlns:a16="http://schemas.microsoft.com/office/drawing/2014/main" id="{AEA6F955-6015-2C45-A3A5-E37B7ADE1815}"/>
              </a:ext>
            </a:extLst>
          </p:cNvPr>
          <p:cNvSpPr txBox="1">
            <a:spLocks/>
          </p:cNvSpPr>
          <p:nvPr/>
        </p:nvSpPr>
        <p:spPr>
          <a:xfrm>
            <a:off x="1474469" y="992494"/>
            <a:ext cx="4812031" cy="1386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51427" rIns="51427" bIns="5142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96441" indent="-96441" defTabSz="685800">
              <a:spcBef>
                <a:spcPts val="450"/>
              </a:spcBef>
              <a:buSzPct val="90000"/>
              <a:buFont typeface="Courier New" panose="02070309020205020404" pitchFamily="49" charset="0"/>
              <a:buChar char="o"/>
              <a:defRPr/>
            </a:pPr>
            <a:endParaRPr lang="en-US" sz="1275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to 3 years in the future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to 5 years in the future </a:t>
            </a:r>
          </a:p>
          <a:p>
            <a:pPr marL="203597" indent="-257175" defTabSz="685800">
              <a:spcBef>
                <a:spcPts val="450"/>
              </a:spcBef>
              <a:buClr>
                <a:srgbClr val="000000"/>
              </a:buClr>
              <a:buSzPct val="90000"/>
              <a:buFont typeface="+mj-lt"/>
              <a:buAutoNum type="arabicPeriod"/>
              <a:defRPr/>
            </a:pPr>
            <a:r>
              <a:rPr lang="en-IN" sz="1275" b="1" kern="0" dirty="0">
                <a:solidFill>
                  <a:srgbClr val="00B0F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Another timeline (Which one ?)</a:t>
            </a:r>
            <a:endParaRPr lang="en-IN" sz="1500" b="1" kern="0" dirty="0">
              <a:solidFill>
                <a:srgbClr val="00B0F0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E9B927-215D-4D31-A5BC-F8B99E62F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293" y="0"/>
            <a:ext cx="944979" cy="7957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958D84-90A2-485A-A182-A55C0F793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272" y="4983038"/>
            <a:ext cx="1176728" cy="16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731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2020-Template-External">
  <a:themeElements>
    <a:clrScheme name="SAS 2020">
      <a:dk1>
        <a:srgbClr val="012036"/>
      </a:dk1>
      <a:lt1>
        <a:srgbClr val="FFFFFF"/>
      </a:lt1>
      <a:dk2>
        <a:srgbClr val="012036"/>
      </a:dk2>
      <a:lt2>
        <a:srgbClr val="768396"/>
      </a:lt2>
      <a:accent1>
        <a:srgbClr val="33A3FF"/>
      </a:accent1>
      <a:accent2>
        <a:srgbClr val="29D6CD"/>
      </a:accent2>
      <a:accent3>
        <a:srgbClr val="15B57B"/>
      </a:accent3>
      <a:accent4>
        <a:srgbClr val="6D69FF"/>
      </a:accent4>
      <a:accent5>
        <a:srgbClr val="86134F"/>
      </a:accent5>
      <a:accent6>
        <a:srgbClr val="FFCC32"/>
      </a:accent6>
      <a:hlink>
        <a:srgbClr val="6D69FF"/>
      </a:hlink>
      <a:folHlink>
        <a:srgbClr val="FFCC3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>
        <a:normAutofit fontScale="70000" lnSpcReduction="20000"/>
      </a:bodyPr>
      <a:lstStyle>
        <a:defPPr marL="0" indent="0" algn="l">
          <a:buFont typeface="Arial" panose="020B0604020202020204" pitchFamily="34" charset="0"/>
          <a:buNone/>
          <a:defRPr sz="1600" b="1" dirty="0" err="1" smtClean="0">
            <a:latin typeface="Trebuchet MS" panose="020B0603020202020204" pitchFamily="34" charset="0"/>
            <a:cs typeface="Aharoni" panose="02010803020104030203" pitchFamily="2" charset="-79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B073ED02-2935-B44A-A6CB-DDD09AF28534}" vid="{3D556F1D-43AC-9A44-A933-3CB7A027B220}"/>
    </a:ext>
  </a:extLst>
</a:theme>
</file>

<file path=ppt/theme/theme2.xml><?xml version="1.0" encoding="utf-8"?>
<a:theme xmlns:a="http://schemas.openxmlformats.org/drawingml/2006/main" name="1_NDA">
  <a:themeElements>
    <a:clrScheme name="SAS 2020">
      <a:dk1>
        <a:srgbClr val="012036"/>
      </a:dk1>
      <a:lt1>
        <a:srgbClr val="FFFFFF"/>
      </a:lt1>
      <a:dk2>
        <a:srgbClr val="012036"/>
      </a:dk2>
      <a:lt2>
        <a:srgbClr val="768396"/>
      </a:lt2>
      <a:accent1>
        <a:srgbClr val="33A3FF"/>
      </a:accent1>
      <a:accent2>
        <a:srgbClr val="29D6CD"/>
      </a:accent2>
      <a:accent3>
        <a:srgbClr val="15B57B"/>
      </a:accent3>
      <a:accent4>
        <a:srgbClr val="6D69FF"/>
      </a:accent4>
      <a:accent5>
        <a:srgbClr val="86134F"/>
      </a:accent5>
      <a:accent6>
        <a:srgbClr val="FFCC32"/>
      </a:accent6>
      <a:hlink>
        <a:srgbClr val="6D69FF"/>
      </a:hlink>
      <a:folHlink>
        <a:srgbClr val="FFCC3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solidFill>
              <a:schemeClr val="bg1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B073ED02-2935-B44A-A6CB-DDD09AF28534}" vid="{FD92C41C-E938-6644-A877-2D0FB8407C3F}"/>
    </a:ext>
  </a:extLst>
</a:theme>
</file>

<file path=ppt/theme/theme3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AS - Blue Master">
  <a:themeElements>
    <a:clrScheme name="SAS 2020">
      <a:dk1>
        <a:srgbClr val="012036"/>
      </a:dk1>
      <a:lt1>
        <a:srgbClr val="FFFFFF"/>
      </a:lt1>
      <a:dk2>
        <a:srgbClr val="012036"/>
      </a:dk2>
      <a:lt2>
        <a:srgbClr val="768396"/>
      </a:lt2>
      <a:accent1>
        <a:srgbClr val="33A3FF"/>
      </a:accent1>
      <a:accent2>
        <a:srgbClr val="29D6CD"/>
      </a:accent2>
      <a:accent3>
        <a:srgbClr val="15B57B"/>
      </a:accent3>
      <a:accent4>
        <a:srgbClr val="6D69FF"/>
      </a:accent4>
      <a:accent5>
        <a:srgbClr val="86134F"/>
      </a:accent5>
      <a:accent6>
        <a:srgbClr val="FFCC32"/>
      </a:accent6>
      <a:hlink>
        <a:srgbClr val="6D69FF"/>
      </a:hlink>
      <a:folHlink>
        <a:srgbClr val="FFCC3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solidFill>
              <a:schemeClr val="bg1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1" id="{0A058220-6EB3-BA45-88A0-820AD0A15E10}" vid="{DE815379-2492-B24B-A0FE-A8509424788C}"/>
    </a:ext>
  </a:extLst>
</a:theme>
</file>

<file path=ppt/theme/theme5.xml><?xml version="1.0" encoding="utf-8"?>
<a:theme xmlns:a="http://schemas.openxmlformats.org/drawingml/2006/main" name="2_2020-Template-External">
  <a:themeElements>
    <a:clrScheme name="SAS 2020">
      <a:dk1>
        <a:srgbClr val="012036"/>
      </a:dk1>
      <a:lt1>
        <a:srgbClr val="FFFFFF"/>
      </a:lt1>
      <a:dk2>
        <a:srgbClr val="012036"/>
      </a:dk2>
      <a:lt2>
        <a:srgbClr val="768396"/>
      </a:lt2>
      <a:accent1>
        <a:srgbClr val="33A3FF"/>
      </a:accent1>
      <a:accent2>
        <a:srgbClr val="29D6CD"/>
      </a:accent2>
      <a:accent3>
        <a:srgbClr val="15B57B"/>
      </a:accent3>
      <a:accent4>
        <a:srgbClr val="6D69FF"/>
      </a:accent4>
      <a:accent5>
        <a:srgbClr val="86134F"/>
      </a:accent5>
      <a:accent6>
        <a:srgbClr val="FFCC32"/>
      </a:accent6>
      <a:hlink>
        <a:srgbClr val="6D69FF"/>
      </a:hlink>
      <a:folHlink>
        <a:srgbClr val="FFCC3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solidFill>
              <a:schemeClr val="bg1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7" id="{F7817443-70B9-1543-B3AC-0BBD6DD3E2C1}" vid="{C5D75EF0-784F-7A40-9918-498EEAE15291}"/>
    </a:ext>
  </a:extLst>
</a:theme>
</file>

<file path=ppt/theme/theme6.xml><?xml version="1.0" encoding="utf-8"?>
<a:theme xmlns:a="http://schemas.openxmlformats.org/drawingml/2006/main" name="SAS">
  <a:themeElements>
    <a:clrScheme name="SAS-Palette">
      <a:dk1>
        <a:srgbClr val="000000"/>
      </a:dk1>
      <a:lt1>
        <a:srgbClr val="FFFFFF"/>
      </a:lt1>
      <a:dk2>
        <a:srgbClr val="04304B"/>
      </a:dk2>
      <a:lt2>
        <a:srgbClr val="C0E3F6"/>
      </a:lt2>
      <a:accent1>
        <a:srgbClr val="0074BE"/>
      </a:accent1>
      <a:accent2>
        <a:srgbClr val="61BAE9"/>
      </a:accent2>
      <a:accent3>
        <a:srgbClr val="04304B"/>
      </a:accent3>
      <a:accent4>
        <a:srgbClr val="00B08D"/>
      </a:accent4>
      <a:accent5>
        <a:srgbClr val="90B328"/>
      </a:accent5>
      <a:accent6>
        <a:srgbClr val="F58220"/>
      </a:accent6>
      <a:hlink>
        <a:srgbClr val="0074BE"/>
      </a:hlink>
      <a:folHlink>
        <a:srgbClr val="8E2F8A"/>
      </a:folHlink>
    </a:clrScheme>
    <a:fontScheme name="SAS-Fo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accen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AS-Confidential-16x9" id="{2F74E69A-85CC-B849-AC06-7272C4C1D3A7}" vid="{10A6D806-22E2-1446-AFE0-D3A23F8B9AEA}"/>
    </a:ext>
  </a:extLst>
</a:theme>
</file>

<file path=ppt/theme/theme7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FA1B702543844C82BB50342A441F8F" ma:contentTypeVersion="7" ma:contentTypeDescription="Create a new document." ma:contentTypeScope="" ma:versionID="c2ba50ee178c1553a6078e26b078d22f">
  <xsd:schema xmlns:xsd="http://www.w3.org/2001/XMLSchema" xmlns:xs="http://www.w3.org/2001/XMLSchema" xmlns:p="http://schemas.microsoft.com/office/2006/metadata/properties" xmlns:ns2="134dfcae-699f-4b3f-b50b-6f0fb666239b" xmlns:ns3="244a7bce-eafa-4462-96d8-34019ad7b430" targetNamespace="http://schemas.microsoft.com/office/2006/metadata/properties" ma:root="true" ma:fieldsID="9d9a5c433dadd7bb9011734dc6e432fc" ns2:_="" ns3:_="">
    <xsd:import namespace="134dfcae-699f-4b3f-b50b-6f0fb666239b"/>
    <xsd:import namespace="244a7bce-eafa-4462-96d8-34019ad7b4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dfcae-699f-4b3f-b50b-6f0fb66623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4a7bce-eafa-4462-96d8-34019ad7b43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B41EA4-2BBB-4E35-9942-51FC4D4819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4dfcae-699f-4b3f-b50b-6f0fb666239b"/>
    <ds:schemaRef ds:uri="244a7bce-eafa-4462-96d8-34019ad7b4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A5BF54-8822-464E-A910-6B7820D956A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244a7bce-eafa-4462-96d8-34019ad7b430"/>
    <ds:schemaRef ds:uri="134dfcae-699f-4b3f-b50b-6f0fb666239b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7F8813C-A645-4DC6-9ED5-7E46948C0C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SAS-External-16x9</Template>
  <TotalTime>27876</TotalTime>
  <Words>2346</Words>
  <Application>Microsoft Office PowerPoint</Application>
  <PresentationFormat>On-screen Show (16:9)</PresentationFormat>
  <Paragraphs>437</Paragraphs>
  <Slides>28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52" baseType="lpstr">
      <vt:lpstr>-apple-system</vt:lpstr>
      <vt:lpstr>Arial</vt:lpstr>
      <vt:lpstr>Arial Black</vt:lpstr>
      <vt:lpstr>Bahamas</vt:lpstr>
      <vt:lpstr>Berlin Sans FB Demi</vt:lpstr>
      <vt:lpstr>Calibri</vt:lpstr>
      <vt:lpstr>Calibri Light</vt:lpstr>
      <vt:lpstr>Century Gothic</vt:lpstr>
      <vt:lpstr>Courier New</vt:lpstr>
      <vt:lpstr>Fira Sans Extra Condensed Medium</vt:lpstr>
      <vt:lpstr>Garamond</vt:lpstr>
      <vt:lpstr>Nunito Sans</vt:lpstr>
      <vt:lpstr>Segoe UI Semibold</vt:lpstr>
      <vt:lpstr>Symbol</vt:lpstr>
      <vt:lpstr>Times New Roman</vt:lpstr>
      <vt:lpstr>Trebuchet MS</vt:lpstr>
      <vt:lpstr>1_2020-Template-External</vt:lpstr>
      <vt:lpstr>1_NDA</vt:lpstr>
      <vt:lpstr>LifeConvBirm02</vt:lpstr>
      <vt:lpstr>SAS - Blue Master</vt:lpstr>
      <vt:lpstr>2_2020-Template-External</vt:lpstr>
      <vt:lpstr>SAS</vt:lpstr>
      <vt:lpstr>office theme</vt:lpstr>
      <vt:lpstr>think-cell Slide</vt:lpstr>
      <vt:lpstr>PowerPoint Presentation</vt:lpstr>
      <vt:lpstr>SAS and IFRS 17</vt:lpstr>
      <vt:lpstr>PowerPoint Presentation</vt:lpstr>
      <vt:lpstr>IFRS 17 : New KPI’s</vt:lpstr>
      <vt:lpstr>Analysis of Changes (AoC) Monitoring</vt:lpstr>
      <vt:lpstr>Loss Ratio, Act/Exp &amp; Combined Ratios</vt:lpstr>
      <vt:lpstr>Planning and budgeting – why again?</vt:lpstr>
      <vt:lpstr>PowerPoint Presentation</vt:lpstr>
      <vt:lpstr>PowerPoint Presentation</vt:lpstr>
      <vt:lpstr>PowerPoint Presentation</vt:lpstr>
      <vt:lpstr>Possible approaches</vt:lpstr>
      <vt:lpstr>Possible approaches</vt:lpstr>
      <vt:lpstr>Initial analysis of the market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Teng</dc:creator>
  <cp:lastModifiedBy>Stefan De Lombaert</cp:lastModifiedBy>
  <cp:revision>604</cp:revision>
  <dcterms:created xsi:type="dcterms:W3CDTF">2020-09-16T03:35:14Z</dcterms:created>
  <dcterms:modified xsi:type="dcterms:W3CDTF">2021-10-28T10:27:55Z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451006F2-8E20-4D4E-B05C-4B5D02827FD6</vt:lpwstr>
  </property>
  <property fmtid="{D5CDD505-2E9C-101B-9397-08002B2CF9AE}" pid="3" name="ArticulatePath">
    <vt:lpwstr>2020-Template-External</vt:lpwstr>
  </property>
  <property fmtid="{D5CDD505-2E9C-101B-9397-08002B2CF9AE}" pid="4" name="ContentTypeId">
    <vt:lpwstr>0x0101000EFA1B702543844C82BB50342A441F8F</vt:lpwstr>
  </property>
</Properties>
</file>