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9.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1.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xml" ContentType="application/vnd.openxmlformats-officedocument.themeOverride+xml"/>
  <Override PartName="/ppt/notesSlides/notesSlide21.xml" ContentType="application/vnd.openxmlformats-officedocument.presentationml.notesSlide+xml"/>
  <Override PartName="/ppt/theme/themeOverride2.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heme/themeOverride3.xml" ContentType="application/vnd.openxmlformats-officedocument.themeOverride+xml"/>
  <Override PartName="/ppt/notesSlides/notesSlide27.xml" ContentType="application/vnd.openxmlformats-officedocument.presentationml.notesSlide+xml"/>
  <Override PartName="/ppt/theme/themeOverride4.xml" ContentType="application/vnd.openxmlformats-officedocument.themeOverride+xml"/>
  <Override PartName="/ppt/notesSlides/notesSlide28.xml" ContentType="application/vnd.openxmlformats-officedocument.presentationml.notesSlide+xml"/>
  <Override PartName="/ppt/theme/themeOverride5.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heme/themeOverride6.xml" ContentType="application/vnd.openxmlformats-officedocument.themeOverride+xml"/>
  <Override PartName="/ppt/notesSlides/notesSlide31.xml" ContentType="application/vnd.openxmlformats-officedocument.presentationml.notesSlide+xml"/>
  <Override PartName="/ppt/theme/themeOverride7.xml" ContentType="application/vnd.openxmlformats-officedocument.themeOverride+xml"/>
  <Override PartName="/ppt/notesSlides/notesSlide32.xml" ContentType="application/vnd.openxmlformats-officedocument.presentationml.notesSlide+xml"/>
  <Override PartName="/ppt/theme/themeOverride8.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1" r:id="rId3"/>
    <p:sldMasterId id="2147483689" r:id="rId4"/>
    <p:sldMasterId id="2147483697" r:id="rId5"/>
    <p:sldMasterId id="2147483705" r:id="rId6"/>
    <p:sldMasterId id="2147483713" r:id="rId7"/>
    <p:sldMasterId id="2147483721" r:id="rId8"/>
    <p:sldMasterId id="2147483729" r:id="rId9"/>
    <p:sldMasterId id="2147483753" r:id="rId10"/>
    <p:sldMasterId id="2147483761" r:id="rId11"/>
    <p:sldMasterId id="2147483769" r:id="rId12"/>
    <p:sldMasterId id="2147483777" r:id="rId13"/>
  </p:sldMasterIdLst>
  <p:notesMasterIdLst>
    <p:notesMasterId r:id="rId67"/>
  </p:notesMasterIdLst>
  <p:handoutMasterIdLst>
    <p:handoutMasterId r:id="rId68"/>
  </p:handoutMasterIdLst>
  <p:sldIdLst>
    <p:sldId id="275" r:id="rId14"/>
    <p:sldId id="276" r:id="rId15"/>
    <p:sldId id="326" r:id="rId16"/>
    <p:sldId id="327" r:id="rId17"/>
    <p:sldId id="328" r:id="rId18"/>
    <p:sldId id="329" r:id="rId19"/>
    <p:sldId id="325" r:id="rId20"/>
    <p:sldId id="279" r:id="rId21"/>
    <p:sldId id="280" r:id="rId22"/>
    <p:sldId id="282" r:id="rId23"/>
    <p:sldId id="300" r:id="rId24"/>
    <p:sldId id="301" r:id="rId25"/>
    <p:sldId id="285" r:id="rId26"/>
    <p:sldId id="302" r:id="rId27"/>
    <p:sldId id="281" r:id="rId28"/>
    <p:sldId id="283" r:id="rId29"/>
    <p:sldId id="284" r:id="rId30"/>
    <p:sldId id="287" r:id="rId31"/>
    <p:sldId id="288" r:id="rId32"/>
    <p:sldId id="289" r:id="rId33"/>
    <p:sldId id="297" r:id="rId34"/>
    <p:sldId id="319" r:id="rId35"/>
    <p:sldId id="267" r:id="rId36"/>
    <p:sldId id="291" r:id="rId37"/>
    <p:sldId id="320" r:id="rId38"/>
    <p:sldId id="268" r:id="rId39"/>
    <p:sldId id="269" r:id="rId40"/>
    <p:sldId id="270" r:id="rId41"/>
    <p:sldId id="321" r:id="rId42"/>
    <p:sldId id="271" r:id="rId43"/>
    <p:sldId id="323" r:id="rId44"/>
    <p:sldId id="322" r:id="rId45"/>
    <p:sldId id="272" r:id="rId46"/>
    <p:sldId id="273" r:id="rId47"/>
    <p:sldId id="303" r:id="rId48"/>
    <p:sldId id="304" r:id="rId49"/>
    <p:sldId id="257" r:id="rId50"/>
    <p:sldId id="32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298" r:id="rId64"/>
    <p:sldId id="317" r:id="rId65"/>
    <p:sldId id="299"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714" y="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556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5" Type="http://schemas.openxmlformats.org/officeDocument/2006/relationships/slideMaster" Target="slideMasters/slideMaster5.xml"/><Relationship Id="rId61" Type="http://schemas.openxmlformats.org/officeDocument/2006/relationships/slide" Target="slides/slide48.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notesMaster" Target="notesMasters/notesMaster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18-08-2020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8/18/2020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11</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13</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14</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15</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16</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17</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18</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19</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20</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3</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2282526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21</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79875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117904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24</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12179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02420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66080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602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789247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94382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4</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2607758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170115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476855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638418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49456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717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0459A6B-47C5-4EC7-8867-1432B5D0DF93}" type="slidenum">
              <a:rPr lang="en-US" altLang="en-US">
                <a:solidFill>
                  <a:srgbClr val="000000"/>
                </a:solidFill>
                <a:latin typeface="Calibri" pitchFamily="34" charset="0"/>
              </a:rPr>
              <a:pPr/>
              <a:t>35</a:t>
            </a:fld>
            <a:endParaRPr lang="en-US" altLang="en-US">
              <a:solidFill>
                <a:srgbClr val="000000"/>
              </a:solidFill>
              <a:latin typeface="Calibri" pitchFamily="34" charset="0"/>
            </a:endParaRPr>
          </a:p>
        </p:txBody>
      </p:sp>
      <p:sp>
        <p:nvSpPr>
          <p:cNvPr id="7173"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38841734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922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317DAA2-642F-41DB-BA25-7840D3E561CE}" type="slidenum">
              <a:rPr lang="en-US" altLang="en-US">
                <a:solidFill>
                  <a:srgbClr val="000000"/>
                </a:solidFill>
                <a:latin typeface="Calibri" pitchFamily="34" charset="0"/>
              </a:rPr>
              <a:pPr/>
              <a:t>36</a:t>
            </a:fld>
            <a:endParaRPr lang="en-US" altLang="en-US">
              <a:solidFill>
                <a:srgbClr val="000000"/>
              </a:solidFill>
              <a:latin typeface="Calibri" pitchFamily="34" charset="0"/>
            </a:endParaRPr>
          </a:p>
        </p:txBody>
      </p:sp>
      <p:sp>
        <p:nvSpPr>
          <p:cNvPr id="9221"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3733591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003831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38</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1126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F383C8BC-325E-41D3-9629-817B86FC7E63}" type="slidenum">
              <a:rPr lang="en-US" altLang="en-US">
                <a:solidFill>
                  <a:srgbClr val="000000"/>
                </a:solidFill>
                <a:latin typeface="Calibri" pitchFamily="34" charset="0"/>
              </a:rPr>
              <a:pPr/>
              <a:t>39</a:t>
            </a:fld>
            <a:endParaRPr lang="en-US" altLang="en-US">
              <a:solidFill>
                <a:srgbClr val="000000"/>
              </a:solidFill>
              <a:latin typeface="Calibri" pitchFamily="34" charset="0"/>
            </a:endParaRPr>
          </a:p>
        </p:txBody>
      </p:sp>
      <p:sp>
        <p:nvSpPr>
          <p:cNvPr id="11269"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8833037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1331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1FFB6A3-B99E-4315-80ED-820A4193968E}" type="slidenum">
              <a:rPr lang="en-US" altLang="en-US">
                <a:solidFill>
                  <a:srgbClr val="000000"/>
                </a:solidFill>
                <a:latin typeface="Calibri" pitchFamily="34" charset="0"/>
              </a:rPr>
              <a:pPr/>
              <a:t>40</a:t>
            </a:fld>
            <a:endParaRPr lang="en-US" altLang="en-US">
              <a:solidFill>
                <a:srgbClr val="000000"/>
              </a:solidFill>
              <a:latin typeface="Calibri" pitchFamily="34" charset="0"/>
            </a:endParaRPr>
          </a:p>
        </p:txBody>
      </p:sp>
      <p:sp>
        <p:nvSpPr>
          <p:cNvPr id="13317"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1347057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5</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6640823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1536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B495C74-1969-415A-B3CA-20216F8DD71A}" type="slidenum">
              <a:rPr lang="en-US" altLang="en-US">
                <a:solidFill>
                  <a:srgbClr val="000000"/>
                </a:solidFill>
                <a:latin typeface="Calibri" pitchFamily="34" charset="0"/>
              </a:rPr>
              <a:pPr/>
              <a:t>41</a:t>
            </a:fld>
            <a:endParaRPr lang="en-US" altLang="en-US">
              <a:solidFill>
                <a:srgbClr val="000000"/>
              </a:solidFill>
              <a:latin typeface="Calibri" pitchFamily="34" charset="0"/>
            </a:endParaRPr>
          </a:p>
        </p:txBody>
      </p:sp>
      <p:sp>
        <p:nvSpPr>
          <p:cNvPr id="15365"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28621465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1741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E45CC44-9D90-4737-94A6-C1EA562C2056}" type="slidenum">
              <a:rPr lang="en-US" altLang="en-US">
                <a:solidFill>
                  <a:srgbClr val="000000"/>
                </a:solidFill>
                <a:latin typeface="Calibri" pitchFamily="34" charset="0"/>
              </a:rPr>
              <a:pPr/>
              <a:t>42</a:t>
            </a:fld>
            <a:endParaRPr lang="en-US" altLang="en-US">
              <a:solidFill>
                <a:srgbClr val="000000"/>
              </a:solidFill>
              <a:latin typeface="Calibri" pitchFamily="34" charset="0"/>
            </a:endParaRPr>
          </a:p>
        </p:txBody>
      </p:sp>
      <p:sp>
        <p:nvSpPr>
          <p:cNvPr id="17413"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2202273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1946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F2CAC12-514E-4A82-978F-EFBED7903111}" type="slidenum">
              <a:rPr lang="en-US" altLang="en-US">
                <a:solidFill>
                  <a:srgbClr val="000000"/>
                </a:solidFill>
                <a:latin typeface="Calibri" pitchFamily="34" charset="0"/>
              </a:rPr>
              <a:pPr/>
              <a:t>43</a:t>
            </a:fld>
            <a:endParaRPr lang="en-US" altLang="en-US">
              <a:solidFill>
                <a:srgbClr val="000000"/>
              </a:solidFill>
              <a:latin typeface="Calibri" pitchFamily="34" charset="0"/>
            </a:endParaRPr>
          </a:p>
        </p:txBody>
      </p:sp>
      <p:sp>
        <p:nvSpPr>
          <p:cNvPr id="19461"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33393058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2150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8D4335F-4FE4-451E-9256-17DF746F76E9}" type="slidenum">
              <a:rPr lang="en-US" altLang="en-US">
                <a:solidFill>
                  <a:srgbClr val="000000"/>
                </a:solidFill>
                <a:latin typeface="Calibri" pitchFamily="34" charset="0"/>
              </a:rPr>
              <a:pPr/>
              <a:t>44</a:t>
            </a:fld>
            <a:endParaRPr lang="en-US" altLang="en-US">
              <a:solidFill>
                <a:srgbClr val="000000"/>
              </a:solidFill>
              <a:latin typeface="Calibri" pitchFamily="34" charset="0"/>
            </a:endParaRPr>
          </a:p>
        </p:txBody>
      </p:sp>
      <p:sp>
        <p:nvSpPr>
          <p:cNvPr id="21509"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5652630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2355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93DDADA-0D60-4CF1-AB5F-F06615ED0491}" type="slidenum">
              <a:rPr lang="en-US" altLang="en-US">
                <a:solidFill>
                  <a:srgbClr val="000000"/>
                </a:solidFill>
                <a:latin typeface="Calibri" pitchFamily="34" charset="0"/>
              </a:rPr>
              <a:pPr/>
              <a:t>45</a:t>
            </a:fld>
            <a:endParaRPr lang="en-US" altLang="en-US">
              <a:solidFill>
                <a:srgbClr val="000000"/>
              </a:solidFill>
              <a:latin typeface="Calibri" pitchFamily="34" charset="0"/>
            </a:endParaRPr>
          </a:p>
        </p:txBody>
      </p:sp>
      <p:sp>
        <p:nvSpPr>
          <p:cNvPr id="23557"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14110915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2560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7A1A1E7-C5D9-4DB2-91CF-E9093ED11E5D}" type="slidenum">
              <a:rPr lang="en-US" altLang="en-US">
                <a:solidFill>
                  <a:srgbClr val="000000"/>
                </a:solidFill>
                <a:latin typeface="Calibri" pitchFamily="34" charset="0"/>
              </a:rPr>
              <a:pPr/>
              <a:t>46</a:t>
            </a:fld>
            <a:endParaRPr lang="en-US" altLang="en-US">
              <a:solidFill>
                <a:srgbClr val="000000"/>
              </a:solidFill>
              <a:latin typeface="Calibri" pitchFamily="34" charset="0"/>
            </a:endParaRPr>
          </a:p>
        </p:txBody>
      </p:sp>
      <p:sp>
        <p:nvSpPr>
          <p:cNvPr id="25605"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16552480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2765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7970904-9E19-4988-8FAC-7A89CED03E9A}" type="slidenum">
              <a:rPr lang="en-US" altLang="en-US">
                <a:solidFill>
                  <a:srgbClr val="000000"/>
                </a:solidFill>
                <a:latin typeface="Calibri" pitchFamily="34" charset="0"/>
              </a:rPr>
              <a:pPr/>
              <a:t>47</a:t>
            </a:fld>
            <a:endParaRPr lang="en-US" altLang="en-US">
              <a:solidFill>
                <a:srgbClr val="000000"/>
              </a:solidFill>
              <a:latin typeface="Calibri" pitchFamily="34" charset="0"/>
            </a:endParaRPr>
          </a:p>
        </p:txBody>
      </p:sp>
      <p:sp>
        <p:nvSpPr>
          <p:cNvPr id="27653"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35864652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2970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A462C1E-CA09-4078-92B0-CF36D0E35E11}" type="slidenum">
              <a:rPr lang="en-US" altLang="en-US">
                <a:solidFill>
                  <a:srgbClr val="000000"/>
                </a:solidFill>
                <a:latin typeface="Calibri" pitchFamily="34" charset="0"/>
              </a:rPr>
              <a:pPr/>
              <a:t>48</a:t>
            </a:fld>
            <a:endParaRPr lang="en-US" altLang="en-US">
              <a:solidFill>
                <a:srgbClr val="000000"/>
              </a:solidFill>
              <a:latin typeface="Calibri" pitchFamily="34" charset="0"/>
            </a:endParaRPr>
          </a:p>
        </p:txBody>
      </p:sp>
      <p:sp>
        <p:nvSpPr>
          <p:cNvPr id="29701"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1414007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3174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822885B-941B-4F44-A178-9F20ECCD280E}" type="slidenum">
              <a:rPr lang="en-US" altLang="en-US">
                <a:solidFill>
                  <a:srgbClr val="000000"/>
                </a:solidFill>
                <a:latin typeface="Calibri" pitchFamily="34" charset="0"/>
              </a:rPr>
              <a:pPr/>
              <a:t>49</a:t>
            </a:fld>
            <a:endParaRPr lang="en-US" altLang="en-US">
              <a:solidFill>
                <a:srgbClr val="000000"/>
              </a:solidFill>
              <a:latin typeface="Calibri" pitchFamily="34" charset="0"/>
            </a:endParaRPr>
          </a:p>
        </p:txBody>
      </p:sp>
      <p:sp>
        <p:nvSpPr>
          <p:cNvPr id="31749"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15069212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N" altLang="en-US"/>
          </a:p>
        </p:txBody>
      </p:sp>
      <p:sp>
        <p:nvSpPr>
          <p:cNvPr id="3174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822885B-941B-4F44-A178-9F20ECCD280E}" type="slidenum">
              <a:rPr lang="en-US" altLang="en-US">
                <a:solidFill>
                  <a:srgbClr val="000000"/>
                </a:solidFill>
                <a:latin typeface="Calibri" pitchFamily="34" charset="0"/>
              </a:rPr>
              <a:pPr/>
              <a:t>50</a:t>
            </a:fld>
            <a:endParaRPr lang="en-US" altLang="en-US">
              <a:solidFill>
                <a:srgbClr val="000000"/>
              </a:solidFill>
              <a:latin typeface="Calibri" pitchFamily="34" charset="0"/>
            </a:endParaRPr>
          </a:p>
        </p:txBody>
      </p:sp>
      <p:sp>
        <p:nvSpPr>
          <p:cNvPr id="31749" name="Footer Placeholder 4"/>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solidFill>
                  <a:srgbClr val="000000"/>
                </a:solidFill>
                <a:latin typeface="Calibri" pitchFamily="34" charset="0"/>
              </a:rPr>
              <a:t>1</a:t>
            </a:r>
          </a:p>
        </p:txBody>
      </p:sp>
    </p:spTree>
    <p:extLst>
      <p:ext uri="{BB962C8B-B14F-4D97-AF65-F5344CB8AC3E}">
        <p14:creationId xmlns:p14="http://schemas.microsoft.com/office/powerpoint/2010/main" val="3555469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6</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296406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51</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52</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53</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7</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2330315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8</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9</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10</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150038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2604566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48104467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1848007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4330026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63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2701600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0753311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410404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68670366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7148572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5110551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4059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28043709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3440367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5700648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22801686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769476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3136254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14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040986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5477130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732291363"/>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8698556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2929831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7321909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2841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2223018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99487330"/>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2018586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00480626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8118883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9868896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12216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417831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70003413"/>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77851523"/>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949794056"/>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7730699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16413136"/>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508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93764575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96945552"/>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23380857"/>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55033522"/>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21248751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83289471"/>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097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8486812"/>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05503855"/>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6480059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419304975"/>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73413823"/>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871841049"/>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3513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37140425"/>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2869610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126810272"/>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070624777"/>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74143298"/>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595092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23933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717339533"/>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33112125"/>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80382707"/>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833349820"/>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22347"/>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738846708"/>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33241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312392D8-CD3E-4A73-8692-6DA66B088F38}" type="slidenum">
              <a:rPr lang="en-GB"/>
              <a:pPr/>
              <a:t>‹#›</a:t>
            </a:fld>
            <a:endParaRPr lang="en-GB"/>
          </a:p>
        </p:txBody>
      </p:sp>
    </p:spTree>
    <p:extLst>
      <p:ext uri="{BB962C8B-B14F-4D97-AF65-F5344CB8AC3E}">
        <p14:creationId xmlns:p14="http://schemas.microsoft.com/office/powerpoint/2010/main" val="161444303"/>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D4A09FFA-BD58-4A7F-990A-1CCD3C444F73}" type="slidenum">
              <a:rPr lang="en-GB"/>
              <a:pPr/>
              <a:t>‹#›</a:t>
            </a:fld>
            <a:endParaRPr lang="en-GB"/>
          </a:p>
        </p:txBody>
      </p:sp>
    </p:spTree>
    <p:extLst>
      <p:ext uri="{BB962C8B-B14F-4D97-AF65-F5344CB8AC3E}">
        <p14:creationId xmlns:p14="http://schemas.microsoft.com/office/powerpoint/2010/main" val="64410406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467300582"/>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6BF32659-6FD9-4A6E-B39C-4541E05F5B7B}" type="slidenum">
              <a:rPr lang="en-GB"/>
              <a:pPr/>
              <a:t>‹#›</a:t>
            </a:fld>
            <a:endParaRPr lang="en-GB"/>
          </a:p>
        </p:txBody>
      </p:sp>
    </p:spTree>
    <p:extLst>
      <p:ext uri="{BB962C8B-B14F-4D97-AF65-F5344CB8AC3E}">
        <p14:creationId xmlns:p14="http://schemas.microsoft.com/office/powerpoint/2010/main" val="1549102993"/>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10"/>
          <p:cNvGrpSpPr>
            <a:grpSpLocks/>
          </p:cNvGrpSpPr>
          <p:nvPr userDrawn="1"/>
        </p:nvGrpSpPr>
        <p:grpSpPr bwMode="auto">
          <a:xfrm>
            <a:off x="358775" y="228600"/>
            <a:ext cx="11833225" cy="1284288"/>
            <a:chOff x="269528" y="5496973"/>
            <a:chExt cx="8874472" cy="1284827"/>
          </a:xfrm>
        </p:grpSpPr>
        <p:pic>
          <p:nvPicPr>
            <p:cNvPr id="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528" y="5496973"/>
              <a:ext cx="1483072" cy="128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5"/>
            <p:cNvSpPr>
              <a:spLocks noChangeArrowheads="1"/>
            </p:cNvSpPr>
            <p:nvPr/>
          </p:nvSpPr>
          <p:spPr bwMode="auto">
            <a:xfrm rot="10800000" flipV="1">
              <a:off x="1752972" y="5820959"/>
              <a:ext cx="7391028" cy="706734"/>
            </a:xfrm>
            <a:prstGeom prst="rect">
              <a:avLst/>
            </a:prstGeom>
            <a:noFill/>
            <a:ln>
              <a:noFill/>
            </a:ln>
          </p:spPr>
          <p:txBody>
            <a:bodyPr anchor="ctr">
              <a:spAutoFit/>
            </a:bodyPr>
            <a:lstStyle/>
            <a:p>
              <a:pPr fontAlgn="base">
                <a:spcBef>
                  <a:spcPct val="0"/>
                </a:spcBef>
                <a:spcAft>
                  <a:spcPct val="0"/>
                </a:spcAft>
              </a:pPr>
              <a:r>
                <a:rPr lang="en-US" altLang="en-US" sz="4000" b="1">
                  <a:solidFill>
                    <a:srgbClr val="1F497D"/>
                  </a:solidFill>
                  <a:latin typeface="Bahamas"/>
                  <a:cs typeface="Times New Roman" pitchFamily="18" charset="0"/>
                </a:rPr>
                <a:t>Institute of Actuaries of India</a:t>
              </a:r>
              <a:endParaRPr lang="en-US" altLang="en-US" sz="4000" b="1">
                <a:solidFill>
                  <a:srgbClr val="000000"/>
                </a:solidFill>
                <a:latin typeface="Bahamas"/>
                <a:cs typeface="Times New Roman" pitchFamily="18" charset="0"/>
              </a:endParaRPr>
            </a:p>
          </p:txBody>
        </p:sp>
      </p:grpSp>
      <p:sp>
        <p:nvSpPr>
          <p:cNvPr id="5" name="Rectangle 4"/>
          <p:cNvSpPr>
            <a:spLocks noChangeArrowheads="1"/>
          </p:cNvSpPr>
          <p:nvPr userDrawn="1"/>
        </p:nvSpPr>
        <p:spPr bwMode="auto">
          <a:xfrm>
            <a:off x="0" y="2743200"/>
            <a:ext cx="12192000" cy="830263"/>
          </a:xfrm>
          <a:prstGeom prst="rect">
            <a:avLst/>
          </a:prstGeom>
          <a:noFill/>
          <a:ln>
            <a:noFill/>
          </a:ln>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defRPr/>
            </a:pPr>
            <a:r>
              <a:rPr lang="en-US" altLang="en-US" sz="4800" b="1" dirty="0">
                <a:solidFill>
                  <a:srgbClr val="000000"/>
                </a:solidFill>
                <a:latin typeface="Garamond" panose="02020404030301010803" pitchFamily="18" charset="0"/>
                <a:ea typeface="Verdana" panose="020B0604030504040204" pitchFamily="34" charset="0"/>
                <a:cs typeface="Verdana" panose="020B0604030504040204" pitchFamily="34" charset="0"/>
              </a:rPr>
              <a:t>Title</a:t>
            </a:r>
          </a:p>
        </p:txBody>
      </p:sp>
      <p:sp>
        <p:nvSpPr>
          <p:cNvPr id="6" name="Rectangle 5"/>
          <p:cNvSpPr>
            <a:spLocks noChangeArrowheads="1"/>
          </p:cNvSpPr>
          <p:nvPr userDrawn="1"/>
        </p:nvSpPr>
        <p:spPr bwMode="auto">
          <a:xfrm>
            <a:off x="0" y="3733800"/>
            <a:ext cx="12192000" cy="830263"/>
          </a:xfrm>
          <a:prstGeom prst="rect">
            <a:avLst/>
          </a:prstGeom>
          <a:noFill/>
          <a:ln>
            <a:noFill/>
          </a:ln>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defRPr/>
            </a:pPr>
            <a:r>
              <a:rPr lang="en-US" altLang="en-US" sz="4800" b="1" dirty="0">
                <a:solidFill>
                  <a:srgbClr val="000000"/>
                </a:solidFill>
                <a:latin typeface="Garamond" panose="02020404030301010803" pitchFamily="18" charset="0"/>
                <a:ea typeface="Verdana" panose="020B0604030504040204" pitchFamily="34" charset="0"/>
                <a:cs typeface="Verdana" panose="020B0604030504040204" pitchFamily="34" charset="0"/>
              </a:rPr>
              <a:t>By</a:t>
            </a:r>
          </a:p>
        </p:txBody>
      </p:sp>
      <p:sp>
        <p:nvSpPr>
          <p:cNvPr id="7" name="Date Placeholder 11"/>
          <p:cNvSpPr>
            <a:spLocks noGrp="1" noChangeArrowheads="1"/>
          </p:cNvSpPr>
          <p:nvPr>
            <p:ph type="dt" sz="half" idx="10"/>
          </p:nvPr>
        </p:nvSpPr>
        <p:spPr/>
        <p:txBody>
          <a:bodyPr/>
          <a:lstStyle>
            <a:lvl1pPr>
              <a:defRPr/>
            </a:lvl1pPr>
          </a:lstStyle>
          <a:p>
            <a:endParaRPr lang="en-GB"/>
          </a:p>
        </p:txBody>
      </p:sp>
      <p:sp>
        <p:nvSpPr>
          <p:cNvPr id="8" name="Footer Placeholder 12"/>
          <p:cNvSpPr>
            <a:spLocks noGrp="1" noChangeArrowheads="1"/>
          </p:cNvSpPr>
          <p:nvPr>
            <p:ph type="ftr" sz="quarter" idx="11"/>
          </p:nvPr>
        </p:nvSpPr>
        <p:spPr/>
        <p:txBody>
          <a:bodyPr/>
          <a:lstStyle>
            <a:lvl1pPr>
              <a:defRPr/>
            </a:lvl1pPr>
          </a:lstStyle>
          <a:p>
            <a:endParaRPr lang="en-GB"/>
          </a:p>
        </p:txBody>
      </p:sp>
      <p:sp>
        <p:nvSpPr>
          <p:cNvPr id="9" name="Slide Number Placeholder 13"/>
          <p:cNvSpPr>
            <a:spLocks noGrp="1" noChangeArrowheads="1"/>
          </p:cNvSpPr>
          <p:nvPr>
            <p:ph type="sldNum" sz="quarter" idx="12"/>
          </p:nvPr>
        </p:nvSpPr>
        <p:spPr/>
        <p:txBody>
          <a:bodyPr/>
          <a:lstStyle>
            <a:lvl1pPr>
              <a:defRPr/>
            </a:lvl1pPr>
          </a:lstStyle>
          <a:p>
            <a:fld id="{A6FD5043-ABC7-4F29-A0FF-A9A1D8816D5D}" type="slidenum">
              <a:rPr lang="en-GB"/>
              <a:pPr/>
              <a:t>‹#›</a:t>
            </a:fld>
            <a:endParaRPr lang="en-GB"/>
          </a:p>
        </p:txBody>
      </p:sp>
    </p:spTree>
    <p:extLst>
      <p:ext uri="{BB962C8B-B14F-4D97-AF65-F5344CB8AC3E}">
        <p14:creationId xmlns:p14="http://schemas.microsoft.com/office/powerpoint/2010/main" val="3096893948"/>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endParaRPr lang="en-GB"/>
          </a:p>
        </p:txBody>
      </p:sp>
      <p:sp>
        <p:nvSpPr>
          <p:cNvPr id="4" name="Rectangle 5"/>
          <p:cNvSpPr>
            <a:spLocks noGrp="1" noChangeArrowheads="1"/>
          </p:cNvSpPr>
          <p:nvPr>
            <p:ph type="ftr" sz="quarter" idx="11"/>
          </p:nvPr>
        </p:nvSpPr>
        <p:spPr>
          <a:ln/>
        </p:spPr>
        <p:txBody>
          <a:bodyPr/>
          <a:lstStyle>
            <a:lvl1pPr>
              <a:defRPr/>
            </a:lvl1pPr>
          </a:lstStyle>
          <a:p>
            <a:endParaRPr lang="en-GB"/>
          </a:p>
        </p:txBody>
      </p:sp>
      <p:sp>
        <p:nvSpPr>
          <p:cNvPr id="5" name="Rectangle 6"/>
          <p:cNvSpPr>
            <a:spLocks noGrp="1" noChangeArrowheads="1"/>
          </p:cNvSpPr>
          <p:nvPr>
            <p:ph type="sldNum" sz="quarter" idx="12"/>
          </p:nvPr>
        </p:nvSpPr>
        <p:spPr>
          <a:ln/>
        </p:spPr>
        <p:txBody>
          <a:bodyPr/>
          <a:lstStyle>
            <a:lvl1pPr>
              <a:defRPr/>
            </a:lvl1pPr>
          </a:lstStyle>
          <a:p>
            <a:fld id="{EA8DEB98-64B2-4EF3-85A3-9D34F7A75DEB}" type="slidenum">
              <a:rPr lang="en-GB"/>
              <a:pPr/>
              <a:t>‹#›</a:t>
            </a:fld>
            <a:endParaRPr lang="en-GB"/>
          </a:p>
        </p:txBody>
      </p:sp>
    </p:spTree>
    <p:extLst>
      <p:ext uri="{BB962C8B-B14F-4D97-AF65-F5344CB8AC3E}">
        <p14:creationId xmlns:p14="http://schemas.microsoft.com/office/powerpoint/2010/main" val="76920020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GB"/>
          </a:p>
        </p:txBody>
      </p:sp>
      <p:sp>
        <p:nvSpPr>
          <p:cNvPr id="3" name="Rectangle 5"/>
          <p:cNvSpPr>
            <a:spLocks noGrp="1" noChangeArrowheads="1"/>
          </p:cNvSpPr>
          <p:nvPr>
            <p:ph type="ftr" sz="quarter" idx="11"/>
          </p:nvPr>
        </p:nvSpPr>
        <p:spPr>
          <a:ln/>
        </p:spPr>
        <p:txBody>
          <a:bodyPr/>
          <a:lstStyle>
            <a:lvl1pPr>
              <a:defRPr/>
            </a:lvl1pPr>
          </a:lstStyle>
          <a:p>
            <a:endParaRPr lang="en-GB"/>
          </a:p>
        </p:txBody>
      </p:sp>
      <p:sp>
        <p:nvSpPr>
          <p:cNvPr id="4" name="Rectangle 6"/>
          <p:cNvSpPr>
            <a:spLocks noGrp="1" noChangeArrowheads="1"/>
          </p:cNvSpPr>
          <p:nvPr>
            <p:ph type="sldNum" sz="quarter" idx="12"/>
          </p:nvPr>
        </p:nvSpPr>
        <p:spPr>
          <a:ln/>
        </p:spPr>
        <p:txBody>
          <a:bodyPr/>
          <a:lstStyle>
            <a:lvl1pPr>
              <a:defRPr/>
            </a:lvl1pPr>
          </a:lstStyle>
          <a:p>
            <a:fld id="{DBBD93A9-35D7-4DDA-9058-F7F60CC6DA4D}" type="slidenum">
              <a:rPr lang="en-GB"/>
              <a:pPr/>
              <a:t>‹#›</a:t>
            </a:fld>
            <a:endParaRPr lang="en-GB"/>
          </a:p>
        </p:txBody>
      </p:sp>
    </p:spTree>
    <p:extLst>
      <p:ext uri="{BB962C8B-B14F-4D97-AF65-F5344CB8AC3E}">
        <p14:creationId xmlns:p14="http://schemas.microsoft.com/office/powerpoint/2010/main" val="877938942"/>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4943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0214813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71400295"/>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191589070"/>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a:solidFill>
                    <a:srgbClr val="1F497D"/>
                  </a:solidFill>
                  <a:latin typeface="Bahamas" pitchFamily="34" charset="0"/>
                  <a:cs typeface="Times New Roman" pitchFamily="18" charset="0"/>
                </a:rPr>
                <a:t>Institute of Actuaries of India</a:t>
              </a:r>
              <a:endParaRPr lang="en-US" sz="4000" b="1">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0856848"/>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50472262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93954519"/>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8202910"/>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30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5" Type="http://schemas.openxmlformats.org/officeDocument/2006/relationships/slideLayout" Target="../slideLayouts/slideLayout75.xml"/><Relationship Id="rId4" Type="http://schemas.openxmlformats.org/officeDocument/2006/relationships/slideLayout" Target="../slideLayouts/slideLayout74.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8219622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87512293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en-US" alt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US" alt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fontAlgn="base">
              <a:spcBef>
                <a:spcPct val="0"/>
              </a:spcBef>
              <a:spcAft>
                <a:spcPct val="0"/>
              </a:spcAft>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fontAlgn="base">
              <a:spcBef>
                <a:spcPct val="0"/>
              </a:spcBef>
              <a:spcAft>
                <a:spcPct val="0"/>
              </a:spcAft>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fontAlgn="base">
              <a:spcBef>
                <a:spcPct val="0"/>
              </a:spcBef>
              <a:spcAft>
                <a:spcPct val="0"/>
              </a:spcAft>
            </a:pPr>
            <a:fld id="{2D4DD160-4F98-4169-93E0-A99A030DB23B}" type="slidenum">
              <a:rPr lang="en-GB" smtClean="0"/>
              <a:pPr fontAlgn="base">
                <a:spcBef>
                  <a:spcPct val="0"/>
                </a:spcBef>
                <a:spcAft>
                  <a:spcPct val="0"/>
                </a:spcAft>
              </a:pPr>
              <a:t>‹#›</a:t>
            </a:fld>
            <a:endParaRPr lang="en-GB"/>
          </a:p>
        </p:txBody>
      </p:sp>
    </p:spTree>
    <p:extLst>
      <p:ext uri="{BB962C8B-B14F-4D97-AF65-F5344CB8AC3E}">
        <p14:creationId xmlns:p14="http://schemas.microsoft.com/office/powerpoint/2010/main" val="3924604309"/>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28852837"/>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689637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3479352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19605844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8696473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7227718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29421337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8890254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771518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35.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49.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42.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56.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NULL"/><Relationship Id="rId3" Type="http://schemas.openxmlformats.org/officeDocument/2006/relationships/image" Target="../media/image4.jpg"/><Relationship Id="rId7" Type="http://schemas.openxmlformats.org/officeDocument/2006/relationships/image" Target="NULL"/><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7.png"/><Relationship Id="rId11" Type="http://schemas.openxmlformats.org/officeDocument/2006/relationships/image" Target="NULL"/><Relationship Id="rId5" Type="http://schemas.openxmlformats.org/officeDocument/2006/relationships/image" Target="../media/image6.png"/><Relationship Id="rId15" Type="http://schemas.openxmlformats.org/officeDocument/2006/relationships/image" Target="NULL"/><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NULL"/><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63.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4.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8.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0.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1.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2.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3.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4.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5.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6.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7.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8.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9.xml"/><Relationship Id="rId1" Type="http://schemas.openxmlformats.org/officeDocument/2006/relationships/slideLayout" Target="../slideLayouts/slideLayout84.xml"/><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1.xml"/><Relationship Id="rId1" Type="http://schemas.openxmlformats.org/officeDocument/2006/relationships/slideLayout" Target="../slideLayouts/slideLayout91.xml"/><Relationship Id="rId5" Type="http://schemas.openxmlformats.org/officeDocument/2006/relationships/image" Target="../media/image6.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2.xml"/><Relationship Id="rId1" Type="http://schemas.openxmlformats.org/officeDocument/2006/relationships/slideLayout" Target="../slideLayouts/slideLayout70.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76200" y="3503068"/>
            <a:ext cx="11430000" cy="14118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600" b="1" dirty="0">
                <a:solidFill>
                  <a:srgbClr val="000000"/>
                </a:solidFill>
              </a:rPr>
              <a:t> </a:t>
            </a:r>
            <a:r>
              <a:rPr lang="en-US" sz="3200" b="1" dirty="0">
                <a:solidFill>
                  <a:srgbClr val="000000"/>
                </a:solidFill>
              </a:rPr>
              <a:t>Exempt Provident Fund Actuarial Valuations </a:t>
            </a:r>
          </a:p>
          <a:p>
            <a:pPr algn="l"/>
            <a:endParaRPr lang="en-US" sz="3200" b="1" dirty="0">
              <a:solidFill>
                <a:srgbClr val="000000"/>
              </a:solidFill>
            </a:endParaRPr>
          </a:p>
          <a:p>
            <a:pPr algn="l"/>
            <a:r>
              <a:rPr lang="en-US" sz="2400" b="1" dirty="0">
                <a:solidFill>
                  <a:srgbClr val="000000"/>
                </a:solidFill>
              </a:rPr>
              <a:t>            Overview Of Industry Opinions &amp;  Way Forward</a:t>
            </a:r>
            <a:endParaRPr lang="es-ES" altLang="en-US" sz="2400" b="1" kern="0" dirty="0">
              <a:solidFill>
                <a:srgbClr val="000000"/>
              </a:solidFill>
            </a:endParaRPr>
          </a:p>
        </p:txBody>
      </p:sp>
      <p:sp>
        <p:nvSpPr>
          <p:cNvPr id="5" name="Rectangle 168"/>
          <p:cNvSpPr>
            <a:spLocks noChangeArrowheads="1"/>
          </p:cNvSpPr>
          <p:nvPr/>
        </p:nvSpPr>
        <p:spPr bwMode="auto">
          <a:xfrm>
            <a:off x="304800" y="4267200"/>
            <a:ext cx="98298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a:solidFill>
                <a:srgbClr val="000000"/>
              </a:solidFill>
            </a:endParaRPr>
          </a:p>
          <a:p>
            <a:pPr algn="l"/>
            <a:r>
              <a:rPr lang="en-US" altLang="en-US" sz="1800" b="1">
                <a:solidFill>
                  <a:srgbClr val="000000"/>
                </a:solidFill>
              </a:rPr>
              <a:t> </a:t>
            </a:r>
            <a:br>
              <a:rPr lang="en-US" altLang="en-US" sz="1800" b="1">
                <a:solidFill>
                  <a:srgbClr val="000000"/>
                </a:solidFill>
              </a:rPr>
            </a:br>
            <a:endParaRPr lang="es-ES" altLang="en-US" sz="1800" b="1">
              <a:solidFill>
                <a:srgbClr val="000000"/>
              </a:solidFill>
            </a:endParaRPr>
          </a:p>
        </p:txBody>
      </p:sp>
      <p:sp>
        <p:nvSpPr>
          <p:cNvPr id="6" name="Rectangle 150"/>
          <p:cNvSpPr txBox="1">
            <a:spLocks noChangeArrowheads="1"/>
          </p:cNvSpPr>
          <p:nvPr/>
        </p:nvSpPr>
        <p:spPr>
          <a:xfrm>
            <a:off x="304800" y="1333500"/>
            <a:ext cx="112014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600" b="1" kern="0" dirty="0">
                <a:solidFill>
                  <a:srgbClr val="FFFFFF"/>
                </a:solidFill>
              </a:rPr>
              <a:t>Current Issues in Retirement Benefits </a:t>
            </a:r>
          </a:p>
          <a:p>
            <a:pPr algn="l"/>
            <a:r>
              <a:rPr lang="es-UY" altLang="en-US" sz="3600" b="1" kern="0" dirty="0">
                <a:solidFill>
                  <a:srgbClr val="FFFFFF"/>
                </a:solidFill>
              </a:rPr>
              <a:t> </a:t>
            </a:r>
          </a:p>
          <a:p>
            <a:pPr algn="l"/>
            <a:r>
              <a:rPr lang="es-UY" altLang="en-US" sz="3600" b="1" kern="0" dirty="0" smtClean="0">
                <a:solidFill>
                  <a:srgbClr val="FFFFFF"/>
                </a:solidFill>
              </a:rPr>
              <a:t>Date : 18 </a:t>
            </a:r>
            <a:r>
              <a:rPr lang="en-US" altLang="en-US" sz="3600" b="1" kern="0" dirty="0">
                <a:solidFill>
                  <a:srgbClr val="FFFFFF"/>
                </a:solidFill>
              </a:rPr>
              <a:t>August</a:t>
            </a:r>
            <a:r>
              <a:rPr lang="es-UY" altLang="en-US" sz="3600" b="1" kern="0" dirty="0">
                <a:solidFill>
                  <a:srgbClr val="FFFFFF"/>
                </a:solidFill>
              </a:rPr>
              <a:t> </a:t>
            </a:r>
            <a:r>
              <a:rPr lang="es-UY" altLang="en-US" sz="3600" b="1" kern="0" dirty="0" smtClean="0">
                <a:solidFill>
                  <a:srgbClr val="FFFFFF"/>
                </a:solidFill>
              </a:rPr>
              <a:t>2020</a:t>
            </a:r>
          </a:p>
          <a:p>
            <a:pPr algn="l"/>
            <a:r>
              <a:rPr lang="es-UY" altLang="en-US" sz="3600" b="1" kern="0" dirty="0" smtClean="0">
                <a:solidFill>
                  <a:srgbClr val="FFFFFF"/>
                </a:solidFill>
              </a:rPr>
              <a:t>Time: 1730 - 1900</a:t>
            </a:r>
            <a:endParaRPr lang="es-ES" altLang="en-US" sz="3600" b="1" kern="0" dirty="0">
              <a:solidFill>
                <a:srgbClr val="FFFFFF"/>
              </a:solidFill>
            </a:endParaRPr>
          </a:p>
        </p:txBody>
      </p:sp>
    </p:spTree>
    <p:extLst>
      <p:ext uri="{BB962C8B-B14F-4D97-AF65-F5344CB8AC3E}">
        <p14:creationId xmlns:p14="http://schemas.microsoft.com/office/powerpoint/2010/main" val="3777543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09800" y="1172697"/>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Current Issues   </a:t>
            </a:r>
            <a:r>
              <a:rPr lang="en-US" altLang="en-US" sz="3200" kern="0" dirty="0">
                <a:solidFill>
                  <a:srgbClr val="808080">
                    <a:lumMod val="75000"/>
                  </a:srgbClr>
                </a:solidFill>
              </a:rPr>
              <a:t> </a:t>
            </a:r>
          </a:p>
        </p:txBody>
      </p:sp>
      <p:sp>
        <p:nvSpPr>
          <p:cNvPr id="4" name="Rectangle 3"/>
          <p:cNvSpPr txBox="1">
            <a:spLocks noChangeArrowheads="1"/>
          </p:cNvSpPr>
          <p:nvPr/>
        </p:nvSpPr>
        <p:spPr>
          <a:xfrm>
            <a:off x="1905000" y="20574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buNone/>
              <a:defRPr/>
            </a:pPr>
            <a:r>
              <a:rPr lang="en-US" sz="1400" b="1" dirty="0">
                <a:latin typeface="+mj-lt"/>
              </a:rPr>
              <a:t>Review the various approaches/practices being adopted by companies / auditors and therefore actuaries.   </a:t>
            </a:r>
          </a:p>
          <a:p>
            <a:pPr marL="0" indent="0">
              <a:buFontTx/>
              <a:buNone/>
              <a:defRPr/>
            </a:pPr>
            <a:endParaRPr lang="en-US" altLang="en-US" sz="2000" b="1" dirty="0">
              <a:solidFill>
                <a:srgbClr val="000000"/>
              </a:solidFill>
              <a:latin typeface="Arial" pitchFamily="34" charset="0"/>
              <a:cs typeface="Arial" pitchFamily="34" charset="0"/>
            </a:endParaRPr>
          </a:p>
          <a:p>
            <a:pPr>
              <a:defRPr/>
            </a:pPr>
            <a:r>
              <a:rPr lang="en-US" sz="1400" b="1" dirty="0">
                <a:latin typeface="+mj-lt"/>
              </a:rPr>
              <a:t>Need for Valuation - Defined Contribution Plan with an Embedded Interest Rate Guarantee</a:t>
            </a:r>
          </a:p>
          <a:p>
            <a:pPr>
              <a:defRPr/>
            </a:pPr>
            <a:endParaRPr lang="en-US" sz="1400" b="1" dirty="0">
              <a:latin typeface="+mj-lt"/>
            </a:endParaRPr>
          </a:p>
          <a:p>
            <a:pPr>
              <a:defRPr/>
            </a:pPr>
            <a:r>
              <a:rPr lang="en-US" sz="1400" b="1" dirty="0">
                <a:latin typeface="+mj-lt"/>
              </a:rPr>
              <a:t>Nature of Benefit – Defined Contribution </a:t>
            </a:r>
            <a:r>
              <a:rPr lang="en-US" sz="1400" b="1" dirty="0" err="1">
                <a:latin typeface="+mj-lt"/>
              </a:rPr>
              <a:t>vs</a:t>
            </a:r>
            <a:r>
              <a:rPr lang="en-US" sz="1400" b="1" dirty="0">
                <a:latin typeface="+mj-lt"/>
              </a:rPr>
              <a:t> Defined Benefit </a:t>
            </a:r>
          </a:p>
          <a:p>
            <a:pPr>
              <a:defRPr/>
            </a:pPr>
            <a:endParaRPr lang="en-US" sz="1400" b="1" dirty="0">
              <a:latin typeface="+mj-lt"/>
            </a:endParaRPr>
          </a:p>
          <a:p>
            <a:pPr>
              <a:defRPr/>
            </a:pPr>
            <a:r>
              <a:rPr lang="en-US" sz="1400" b="1" dirty="0">
                <a:latin typeface="+mj-lt"/>
              </a:rPr>
              <a:t>Type of Benefit -  Post Employment Benefit </a:t>
            </a:r>
            <a:r>
              <a:rPr lang="en-US" sz="1400" b="1" dirty="0" err="1">
                <a:latin typeface="+mj-lt"/>
              </a:rPr>
              <a:t>vs</a:t>
            </a:r>
            <a:r>
              <a:rPr lang="en-US" sz="1400" b="1" dirty="0">
                <a:latin typeface="+mj-lt"/>
              </a:rPr>
              <a:t> Other Long Term Benefit </a:t>
            </a:r>
          </a:p>
          <a:p>
            <a:pPr>
              <a:defRPr/>
            </a:pPr>
            <a:endParaRPr lang="en-US" sz="1400" b="1" dirty="0">
              <a:latin typeface="+mj-lt"/>
            </a:endParaRPr>
          </a:p>
          <a:p>
            <a:pPr lvl="0">
              <a:defRPr/>
            </a:pPr>
            <a:r>
              <a:rPr lang="en-US" sz="1400" b="1" dirty="0">
                <a:latin typeface="+mj-lt"/>
              </a:rPr>
              <a:t>Valuation of assets -  Fair Value </a:t>
            </a:r>
            <a:r>
              <a:rPr lang="en-US" sz="1400" b="1" dirty="0" err="1">
                <a:latin typeface="+mj-lt"/>
              </a:rPr>
              <a:t>vs</a:t>
            </a:r>
            <a:r>
              <a:rPr lang="en-US" sz="1400" b="1" dirty="0">
                <a:latin typeface="+mj-lt"/>
              </a:rPr>
              <a:t> Book Value </a:t>
            </a:r>
          </a:p>
          <a:p>
            <a:pPr lvl="0">
              <a:defRPr/>
            </a:pPr>
            <a:endParaRPr lang="en-US" sz="1400" b="1" dirty="0">
              <a:latin typeface="+mj-lt"/>
            </a:endParaRPr>
          </a:p>
          <a:p>
            <a:pPr lvl="0"/>
            <a:r>
              <a:rPr lang="en-US" sz="1400" b="1" dirty="0">
                <a:latin typeface="+mj-lt"/>
              </a:rPr>
              <a:t>Accounting treatment of the unrealized losses/gains  - P&amp;L </a:t>
            </a:r>
            <a:r>
              <a:rPr lang="en-US" sz="1400" b="1" dirty="0" err="1">
                <a:latin typeface="+mj-lt"/>
              </a:rPr>
              <a:t>vs</a:t>
            </a:r>
            <a:r>
              <a:rPr lang="en-US" sz="1400" b="1" dirty="0">
                <a:latin typeface="+mj-lt"/>
              </a:rPr>
              <a:t> OCI (Other Comprehensive  Income) </a:t>
            </a:r>
          </a:p>
          <a:p>
            <a:pPr lvl="0"/>
            <a:endParaRPr lang="en-US" sz="1400" b="1" dirty="0">
              <a:latin typeface="+mj-lt"/>
            </a:endParaRPr>
          </a:p>
          <a:p>
            <a:r>
              <a:rPr lang="en-US" sz="1400" b="1" dirty="0">
                <a:latin typeface="+mj-lt"/>
              </a:rPr>
              <a:t>How to calculate the Fair value of assets when Market value is not available - </a:t>
            </a:r>
          </a:p>
          <a:p>
            <a:pPr lvl="0"/>
            <a:endParaRPr lang="en-US" sz="1400" b="1" dirty="0">
              <a:latin typeface="+mj-lt"/>
            </a:endParaRPr>
          </a:p>
          <a:p>
            <a:pPr marL="0" indent="0">
              <a:buNone/>
            </a:pPr>
            <a:r>
              <a:rPr lang="en-US" sz="1400" b="1" dirty="0"/>
              <a:t> </a:t>
            </a:r>
            <a:endParaRPr lang="en-US" sz="1400" dirty="0"/>
          </a:p>
          <a:p>
            <a:pPr lvl="0">
              <a:defRPr/>
            </a:pPr>
            <a:endParaRPr lang="en-US" sz="1400" b="1" dirty="0">
              <a:latin typeface="+mj-lt"/>
            </a:endParaRPr>
          </a:p>
          <a:p>
            <a:pPr lvl="0">
              <a:defRPr/>
            </a:pPr>
            <a:endParaRPr lang="en-US" sz="1400" b="1" dirty="0">
              <a:latin typeface="+mj-lt"/>
            </a:endParaRPr>
          </a:p>
          <a:p>
            <a:pPr lvl="0">
              <a:defRPr/>
            </a:pPr>
            <a:endParaRPr lang="en-US" sz="1400" b="1" dirty="0">
              <a:latin typeface="+mj-lt"/>
            </a:endParaRPr>
          </a:p>
          <a:p>
            <a:pPr>
              <a:defRPr/>
            </a:pPr>
            <a:endParaRPr lang="en-US" sz="1400" b="1" dirty="0">
              <a:latin typeface="+mj-lt"/>
            </a:endParaRPr>
          </a:p>
          <a:p>
            <a:pPr marL="0" indent="0">
              <a:buFontTx/>
              <a:buNone/>
              <a:defRPr/>
            </a:pPr>
            <a:r>
              <a:rPr lang="en-US" altLang="en-US" sz="1400" b="1" dirty="0">
                <a:latin typeface="+mj-lt"/>
              </a:rPr>
              <a:t>  </a:t>
            </a:r>
          </a:p>
          <a:p>
            <a:endParaRPr lang="en-US" sz="1400" dirty="0">
              <a:solidFill>
                <a:srgbClr val="000000"/>
              </a:solidFill>
              <a:latin typeface="Arial"/>
            </a:endParaRPr>
          </a:p>
          <a:p>
            <a:pPr marL="0" indent="0">
              <a:buFontTx/>
              <a:buNone/>
            </a:pPr>
            <a:r>
              <a:rPr lang="en-US" sz="1400" dirty="0">
                <a:solidFill>
                  <a:srgbClr val="000000"/>
                </a:solidFill>
                <a:latin typeface="Arial"/>
              </a:rPr>
              <a:t>  </a:t>
            </a:r>
          </a:p>
          <a:p>
            <a:endParaRPr lang="en-US" sz="1400"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243106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09800" y="1172697"/>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Current Issues   </a:t>
            </a:r>
            <a:r>
              <a:rPr lang="en-US" altLang="en-US" sz="3200" kern="0" dirty="0">
                <a:solidFill>
                  <a:srgbClr val="808080">
                    <a:lumMod val="75000"/>
                  </a:srgbClr>
                </a:solidFill>
              </a:rPr>
              <a:t> </a:t>
            </a:r>
          </a:p>
        </p:txBody>
      </p:sp>
      <p:sp>
        <p:nvSpPr>
          <p:cNvPr id="4" name="Rectangle 3"/>
          <p:cNvSpPr txBox="1">
            <a:spLocks noChangeArrowheads="1"/>
          </p:cNvSpPr>
          <p:nvPr/>
        </p:nvSpPr>
        <p:spPr>
          <a:xfrm>
            <a:off x="1905000" y="1752600"/>
            <a:ext cx="9753600"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buNone/>
              <a:defRPr/>
            </a:pPr>
            <a:r>
              <a:rPr lang="en-US" sz="1400" b="1" dirty="0">
                <a:solidFill>
                  <a:srgbClr val="000000"/>
                </a:solidFill>
                <a:latin typeface="Arial"/>
              </a:rPr>
              <a:t>Review &amp; determine what modifications needed in  GN29 in the light of evolving rules and regulations of the EPF itself (e.g. Investments in equity are now allowed) and adoption  of IND AS 19 </a:t>
            </a:r>
          </a:p>
          <a:p>
            <a:pPr marL="0" indent="0">
              <a:buNone/>
              <a:defRPr/>
            </a:pPr>
            <a:endParaRPr lang="en-US" sz="1400" b="1" dirty="0">
              <a:solidFill>
                <a:srgbClr val="000000"/>
              </a:solidFill>
              <a:latin typeface="Arial"/>
            </a:endParaRPr>
          </a:p>
          <a:p>
            <a:pPr marL="0" indent="0">
              <a:buNone/>
              <a:defRPr/>
            </a:pPr>
            <a:r>
              <a:rPr lang="en-US" sz="1400" b="1" dirty="0">
                <a:solidFill>
                  <a:srgbClr val="000000"/>
                </a:solidFill>
                <a:latin typeface="Arial"/>
              </a:rPr>
              <a:t>Guidance Note 29 (GN 29)    was developed and published by the Institute of Actuaries of India  and the objective of publishing the GN 29 by the Institute of Actuaries was </a:t>
            </a:r>
          </a:p>
          <a:p>
            <a:pPr marL="0" indent="0">
              <a:buNone/>
            </a:pPr>
            <a:r>
              <a:rPr lang="en-US" sz="1400" b="1" dirty="0">
                <a:solidFill>
                  <a:srgbClr val="000000"/>
                </a:solidFill>
                <a:latin typeface="Arial"/>
              </a:rPr>
              <a:t> </a:t>
            </a:r>
          </a:p>
          <a:p>
            <a:pPr lvl="0"/>
            <a:r>
              <a:rPr lang="en-US" sz="1400" b="1" dirty="0">
                <a:solidFill>
                  <a:srgbClr val="000000"/>
                </a:solidFill>
                <a:latin typeface="Arial"/>
              </a:rPr>
              <a:t>To provide guidance to the actuaries in performing actuarial valuations and preparing actuarial reports related to the interest rate guarantee on Exempt Provident Funds.  </a:t>
            </a:r>
          </a:p>
          <a:p>
            <a:pPr marL="0" indent="0">
              <a:buNone/>
            </a:pPr>
            <a:r>
              <a:rPr lang="en-US" sz="1400" b="1" dirty="0">
                <a:solidFill>
                  <a:srgbClr val="000000"/>
                </a:solidFill>
                <a:latin typeface="Arial"/>
              </a:rPr>
              <a:t> </a:t>
            </a:r>
          </a:p>
          <a:p>
            <a:pPr lvl="0"/>
            <a:r>
              <a:rPr lang="en-US" sz="1400" b="1" dirty="0">
                <a:solidFill>
                  <a:srgbClr val="000000"/>
                </a:solidFill>
                <a:latin typeface="Arial"/>
              </a:rPr>
              <a:t>To Recommend  the methodologies  to be used for calculating the Interest Rate Guarantee namely    </a:t>
            </a:r>
          </a:p>
          <a:p>
            <a:pPr marL="0" indent="0">
              <a:buNone/>
            </a:pPr>
            <a:r>
              <a:rPr lang="en-US" sz="1400" b="1" dirty="0">
                <a:solidFill>
                  <a:srgbClr val="000000"/>
                </a:solidFill>
                <a:latin typeface="Arial"/>
              </a:rPr>
              <a:t> </a:t>
            </a:r>
          </a:p>
          <a:p>
            <a:r>
              <a:rPr lang="en-US" sz="1400" b="1" dirty="0">
                <a:solidFill>
                  <a:srgbClr val="000000"/>
                </a:solidFill>
                <a:latin typeface="Arial"/>
              </a:rPr>
              <a:t>The choice of a methodology to depend upon what the actuary thinks is the most appropriate under the given circumstances and also on the materiality of the value of the guarantee in the overall context.</a:t>
            </a:r>
          </a:p>
          <a:p>
            <a:pPr marL="0" indent="0">
              <a:buNone/>
            </a:pPr>
            <a:endParaRPr lang="en-US" sz="1400" b="1" dirty="0">
              <a:solidFill>
                <a:srgbClr val="000000"/>
              </a:solidFill>
              <a:latin typeface="Arial"/>
            </a:endParaRPr>
          </a:p>
          <a:p>
            <a:pPr marL="0" indent="0">
              <a:buNone/>
            </a:pPr>
            <a:r>
              <a:rPr lang="en-US" sz="1400" b="1" dirty="0">
                <a:solidFill>
                  <a:srgbClr val="000000"/>
                </a:solidFill>
                <a:latin typeface="Arial"/>
              </a:rPr>
              <a:t>How the methodologies will need to be adopted /changed in the IND AS 19 scenarios</a:t>
            </a:r>
          </a:p>
          <a:p>
            <a:pPr marL="0" indent="0">
              <a:buFontTx/>
              <a:buNone/>
            </a:pPr>
            <a:r>
              <a:rPr lang="en-US" sz="1400" b="1" dirty="0">
                <a:solidFill>
                  <a:srgbClr val="000000"/>
                </a:solidFill>
              </a:rPr>
              <a:t> </a:t>
            </a:r>
            <a:endParaRPr lang="en-US" sz="1400" dirty="0">
              <a:solidFill>
                <a:srgbClr val="000000"/>
              </a:solidFill>
            </a:endParaRPr>
          </a:p>
          <a:p>
            <a:pPr>
              <a:defRPr/>
            </a:pPr>
            <a:endParaRPr lang="en-US" sz="1400" b="1" dirty="0">
              <a:solidFill>
                <a:srgbClr val="000000"/>
              </a:solidFill>
              <a:latin typeface="Arial"/>
            </a:endParaRPr>
          </a:p>
          <a:p>
            <a:pPr>
              <a:defRPr/>
            </a:pPr>
            <a:endParaRPr lang="en-US" sz="1400" b="1" dirty="0">
              <a:solidFill>
                <a:srgbClr val="000000"/>
              </a:solidFill>
              <a:latin typeface="Arial"/>
            </a:endParaRPr>
          </a:p>
          <a:p>
            <a:pPr>
              <a:defRPr/>
            </a:pPr>
            <a:endParaRPr lang="en-US" sz="1400" b="1" dirty="0">
              <a:solidFill>
                <a:srgbClr val="000000"/>
              </a:solidFill>
              <a:latin typeface="Arial"/>
            </a:endParaRPr>
          </a:p>
          <a:p>
            <a:pPr>
              <a:defRPr/>
            </a:pPr>
            <a:endParaRPr lang="en-US" sz="1400" b="1" dirty="0">
              <a:solidFill>
                <a:srgbClr val="000000"/>
              </a:solidFill>
              <a:latin typeface="Arial"/>
            </a:endParaRPr>
          </a:p>
          <a:p>
            <a:pPr marL="0" indent="0">
              <a:buFontTx/>
              <a:buNone/>
              <a:defRPr/>
            </a:pPr>
            <a:r>
              <a:rPr lang="en-US" altLang="en-US" sz="1400" b="1" dirty="0">
                <a:solidFill>
                  <a:srgbClr val="000000"/>
                </a:solidFill>
                <a:latin typeface="Arial"/>
              </a:rPr>
              <a:t>  </a:t>
            </a:r>
          </a:p>
          <a:p>
            <a:endParaRPr lang="en-US" sz="1400" dirty="0">
              <a:solidFill>
                <a:srgbClr val="000000"/>
              </a:solidFill>
              <a:latin typeface="Arial"/>
            </a:endParaRPr>
          </a:p>
          <a:p>
            <a:pPr marL="0" indent="0">
              <a:buFontTx/>
              <a:buNone/>
            </a:pPr>
            <a:r>
              <a:rPr lang="en-US" sz="1400" dirty="0">
                <a:solidFill>
                  <a:srgbClr val="000000"/>
                </a:solidFill>
                <a:latin typeface="Arial"/>
              </a:rPr>
              <a:t>  </a:t>
            </a:r>
          </a:p>
          <a:p>
            <a:endParaRPr lang="en-US" sz="1400"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3111620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09800" y="1172697"/>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Current Issues   </a:t>
            </a:r>
            <a:r>
              <a:rPr lang="en-US" altLang="en-US" sz="3200" kern="0" dirty="0">
                <a:solidFill>
                  <a:srgbClr val="808080">
                    <a:lumMod val="75000"/>
                  </a:srgbClr>
                </a:solidFill>
              </a:rPr>
              <a:t> </a:t>
            </a:r>
          </a:p>
        </p:txBody>
      </p:sp>
      <p:sp>
        <p:nvSpPr>
          <p:cNvPr id="4" name="Rectangle 3"/>
          <p:cNvSpPr txBox="1">
            <a:spLocks noChangeArrowheads="1"/>
          </p:cNvSpPr>
          <p:nvPr/>
        </p:nvSpPr>
        <p:spPr>
          <a:xfrm>
            <a:off x="1905000" y="1752600"/>
            <a:ext cx="9753600"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buNone/>
            </a:pPr>
            <a:r>
              <a:rPr lang="en-US" sz="1400" b="1" dirty="0">
                <a:solidFill>
                  <a:srgbClr val="000000"/>
                </a:solidFill>
                <a:latin typeface="Arial"/>
              </a:rPr>
              <a:t>Review and build consensus among actuaries and also the accounting profession on Disclosures , in order to give clearer guidance to members  </a:t>
            </a:r>
            <a:r>
              <a:rPr lang="en-US" sz="1400" b="1" dirty="0" err="1">
                <a:solidFill>
                  <a:srgbClr val="000000"/>
                </a:solidFill>
                <a:latin typeface="Arial"/>
              </a:rPr>
              <a:t>esp</a:t>
            </a:r>
            <a:r>
              <a:rPr lang="en-US" sz="1400" b="1" dirty="0">
                <a:solidFill>
                  <a:srgbClr val="000000"/>
                </a:solidFill>
                <a:latin typeface="Arial"/>
              </a:rPr>
              <a:t> after the adoption of IND AS 19 </a:t>
            </a:r>
          </a:p>
          <a:p>
            <a:pPr marL="0" indent="0">
              <a:buFontTx/>
              <a:buNone/>
              <a:defRPr/>
            </a:pPr>
            <a:endParaRPr lang="en-US" sz="1400" b="1" dirty="0">
              <a:solidFill>
                <a:srgbClr val="000000"/>
              </a:solidFill>
              <a:latin typeface="Arial"/>
            </a:endParaRPr>
          </a:p>
          <a:p>
            <a:pPr marL="0" indent="0">
              <a:buNone/>
              <a:defRPr/>
            </a:pPr>
            <a:r>
              <a:rPr lang="en-US" sz="1400" b="1" dirty="0">
                <a:solidFill>
                  <a:srgbClr val="000000"/>
                </a:solidFill>
                <a:latin typeface="Arial"/>
              </a:rPr>
              <a:t>Various Practices currently adopted to disclose Exempt Provident funds</a:t>
            </a:r>
          </a:p>
          <a:p>
            <a:pPr marL="0" indent="0">
              <a:buNone/>
              <a:defRPr/>
            </a:pPr>
            <a:endParaRPr lang="en-US" sz="1400" b="1" dirty="0">
              <a:solidFill>
                <a:srgbClr val="000000"/>
              </a:solidFill>
              <a:latin typeface="Arial"/>
            </a:endParaRPr>
          </a:p>
          <a:p>
            <a:pPr>
              <a:defRPr/>
            </a:pPr>
            <a:r>
              <a:rPr lang="en-US" sz="1400" b="1" dirty="0">
                <a:solidFill>
                  <a:srgbClr val="000000"/>
                </a:solidFill>
                <a:latin typeface="Arial"/>
              </a:rPr>
              <a:t>Short Disclosure indicating only the Interest Rate Guarantee </a:t>
            </a:r>
          </a:p>
          <a:p>
            <a:pPr>
              <a:defRPr/>
            </a:pPr>
            <a:endParaRPr lang="en-US" sz="1400" b="1" dirty="0">
              <a:solidFill>
                <a:srgbClr val="000000"/>
              </a:solidFill>
              <a:latin typeface="Arial"/>
            </a:endParaRPr>
          </a:p>
          <a:p>
            <a:pPr>
              <a:defRPr/>
            </a:pPr>
            <a:r>
              <a:rPr lang="en-US" sz="1400" b="1" dirty="0">
                <a:solidFill>
                  <a:srgbClr val="000000"/>
                </a:solidFill>
                <a:latin typeface="Arial"/>
              </a:rPr>
              <a:t>Short Disclosure indicating the Accumulated PF Balance , Interest Rate Guarantee and the Asset Value , arriving at the Surplus or Deficit </a:t>
            </a:r>
          </a:p>
          <a:p>
            <a:pPr>
              <a:defRPr/>
            </a:pPr>
            <a:endParaRPr lang="en-US" sz="1400" b="1" dirty="0">
              <a:solidFill>
                <a:srgbClr val="000000"/>
              </a:solidFill>
              <a:latin typeface="Arial"/>
            </a:endParaRPr>
          </a:p>
          <a:p>
            <a:pPr>
              <a:defRPr/>
            </a:pPr>
            <a:r>
              <a:rPr lang="en-US" sz="1400" b="1" dirty="0">
                <a:solidFill>
                  <a:srgbClr val="000000"/>
                </a:solidFill>
                <a:latin typeface="Arial"/>
              </a:rPr>
              <a:t>Full Disclosures basis GN 26 including the Current Service Cost , Interest Cost ,Actuarial Gain/loss </a:t>
            </a:r>
            <a:r>
              <a:rPr lang="en-US" sz="1400" b="1" dirty="0" err="1">
                <a:solidFill>
                  <a:srgbClr val="000000"/>
                </a:solidFill>
                <a:latin typeface="Arial"/>
              </a:rPr>
              <a:t>etc</a:t>
            </a:r>
            <a:r>
              <a:rPr lang="en-US" sz="1400" b="1" dirty="0">
                <a:solidFill>
                  <a:srgbClr val="000000"/>
                </a:solidFill>
                <a:latin typeface="Arial"/>
              </a:rPr>
              <a:t>  </a:t>
            </a:r>
          </a:p>
          <a:p>
            <a:pPr>
              <a:defRPr/>
            </a:pPr>
            <a:endParaRPr lang="en-US" sz="1400" b="1" dirty="0">
              <a:solidFill>
                <a:srgbClr val="000000"/>
              </a:solidFill>
              <a:latin typeface="Arial"/>
            </a:endParaRPr>
          </a:p>
          <a:p>
            <a:pPr>
              <a:defRPr/>
            </a:pPr>
            <a:r>
              <a:rPr lang="en-US" sz="1400" b="1" dirty="0">
                <a:solidFill>
                  <a:srgbClr val="000000"/>
                </a:solidFill>
                <a:latin typeface="Arial"/>
              </a:rPr>
              <a:t>Full Disclosures  under IND AS 19 including Sensitivities , Expected Cash flows ,  Actuarial Gain/loss spilt between various components</a:t>
            </a:r>
          </a:p>
          <a:p>
            <a:pPr>
              <a:defRPr/>
            </a:pPr>
            <a:endParaRPr lang="en-US" sz="1400" b="1" dirty="0">
              <a:solidFill>
                <a:srgbClr val="000000"/>
              </a:solidFill>
              <a:latin typeface="Arial"/>
            </a:endParaRPr>
          </a:p>
          <a:p>
            <a:pPr marL="0" indent="0">
              <a:buNone/>
              <a:defRPr/>
            </a:pPr>
            <a:r>
              <a:rPr lang="en-US" sz="1400" b="1" dirty="0">
                <a:solidFill>
                  <a:srgbClr val="000000"/>
                </a:solidFill>
                <a:latin typeface="Arial"/>
              </a:rPr>
              <a:t>How should one calculate/arrive at  the various components in  a disclosure is a question which many  </a:t>
            </a:r>
            <a:r>
              <a:rPr lang="en-US" sz="1400" b="1" dirty="0" err="1">
                <a:solidFill>
                  <a:srgbClr val="000000"/>
                </a:solidFill>
                <a:latin typeface="Arial"/>
              </a:rPr>
              <a:t>practioners</a:t>
            </a:r>
            <a:r>
              <a:rPr lang="en-US" sz="1400" b="1" dirty="0">
                <a:solidFill>
                  <a:srgbClr val="000000"/>
                </a:solidFill>
                <a:latin typeface="Arial"/>
              </a:rPr>
              <a:t> have currently </a:t>
            </a:r>
          </a:p>
          <a:p>
            <a:pPr marL="0" indent="0">
              <a:buFontTx/>
              <a:buNone/>
            </a:pPr>
            <a:r>
              <a:rPr lang="en-US" sz="1400" b="1" dirty="0">
                <a:solidFill>
                  <a:srgbClr val="000000"/>
                </a:solidFill>
              </a:rPr>
              <a:t> </a:t>
            </a:r>
            <a:endParaRPr lang="en-US" sz="1400" dirty="0">
              <a:solidFill>
                <a:srgbClr val="000000"/>
              </a:solidFill>
            </a:endParaRPr>
          </a:p>
          <a:p>
            <a:pPr>
              <a:defRPr/>
            </a:pPr>
            <a:endParaRPr lang="en-US" sz="1400" b="1" dirty="0">
              <a:solidFill>
                <a:srgbClr val="000000"/>
              </a:solidFill>
              <a:latin typeface="Arial"/>
            </a:endParaRPr>
          </a:p>
          <a:p>
            <a:pPr>
              <a:defRPr/>
            </a:pPr>
            <a:endParaRPr lang="en-US" sz="1400" b="1" dirty="0">
              <a:solidFill>
                <a:srgbClr val="000000"/>
              </a:solidFill>
              <a:latin typeface="Arial"/>
            </a:endParaRPr>
          </a:p>
          <a:p>
            <a:pPr>
              <a:defRPr/>
            </a:pPr>
            <a:endParaRPr lang="en-US" sz="1400" b="1" dirty="0">
              <a:solidFill>
                <a:srgbClr val="000000"/>
              </a:solidFill>
              <a:latin typeface="Arial"/>
            </a:endParaRPr>
          </a:p>
          <a:p>
            <a:pPr>
              <a:defRPr/>
            </a:pPr>
            <a:endParaRPr lang="en-US" sz="1400" b="1" dirty="0">
              <a:solidFill>
                <a:srgbClr val="000000"/>
              </a:solidFill>
              <a:latin typeface="Arial"/>
            </a:endParaRPr>
          </a:p>
          <a:p>
            <a:pPr marL="0" indent="0">
              <a:buFontTx/>
              <a:buNone/>
              <a:defRPr/>
            </a:pPr>
            <a:r>
              <a:rPr lang="en-US" altLang="en-US" sz="1400" b="1" dirty="0">
                <a:solidFill>
                  <a:srgbClr val="000000"/>
                </a:solidFill>
                <a:latin typeface="Arial"/>
              </a:rPr>
              <a:t>  </a:t>
            </a:r>
          </a:p>
          <a:p>
            <a:endParaRPr lang="en-US" sz="1400" dirty="0">
              <a:solidFill>
                <a:srgbClr val="000000"/>
              </a:solidFill>
              <a:latin typeface="Arial"/>
            </a:endParaRPr>
          </a:p>
          <a:p>
            <a:pPr marL="0" indent="0">
              <a:buFontTx/>
              <a:buNone/>
            </a:pPr>
            <a:r>
              <a:rPr lang="en-US" sz="1400" dirty="0">
                <a:solidFill>
                  <a:srgbClr val="000000"/>
                </a:solidFill>
                <a:latin typeface="Arial"/>
              </a:rPr>
              <a:t>  </a:t>
            </a:r>
          </a:p>
          <a:p>
            <a:endParaRPr lang="en-US" sz="1400"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2281774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86000" y="307754"/>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n-US" altLang="en-US" sz="2800" b="1" dirty="0">
                <a:solidFill>
                  <a:srgbClr val="000000"/>
                </a:solidFill>
                <a:latin typeface="Arial" pitchFamily="34" charset="0"/>
                <a:cs typeface="Arial" pitchFamily="34" charset="0"/>
              </a:rPr>
              <a:t>Approach   </a:t>
            </a:r>
          </a:p>
        </p:txBody>
      </p:sp>
      <p:sp>
        <p:nvSpPr>
          <p:cNvPr id="4" name="Rectangle 3"/>
          <p:cNvSpPr txBox="1">
            <a:spLocks noChangeArrowheads="1"/>
          </p:cNvSpPr>
          <p:nvPr/>
        </p:nvSpPr>
        <p:spPr>
          <a:xfrm>
            <a:off x="1828799" y="870085"/>
            <a:ext cx="9393999" cy="56307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sz="1400" dirty="0">
              <a:solidFill>
                <a:srgbClr val="000000"/>
              </a:solidFill>
              <a:latin typeface="Arial"/>
            </a:endParaRPr>
          </a:p>
          <a:p>
            <a:pPr marL="0" indent="0">
              <a:buFontTx/>
              <a:buNone/>
            </a:pPr>
            <a:r>
              <a:rPr lang="en-US" sz="1400" dirty="0">
                <a:solidFill>
                  <a:srgbClr val="000000"/>
                </a:solidFill>
                <a:latin typeface="Arial"/>
              </a:rPr>
              <a:t> A PF task force outside the AGPEBSS  was formed to review the current status, provide guidance on the issue , collate </a:t>
            </a:r>
            <a:r>
              <a:rPr lang="en-US" sz="1400" dirty="0" err="1">
                <a:solidFill>
                  <a:srgbClr val="000000"/>
                </a:solidFill>
                <a:latin typeface="Arial"/>
              </a:rPr>
              <a:t>practioners</a:t>
            </a:r>
            <a:r>
              <a:rPr lang="en-US" sz="1400" dirty="0">
                <a:solidFill>
                  <a:srgbClr val="000000"/>
                </a:solidFill>
                <a:latin typeface="Arial"/>
              </a:rPr>
              <a:t>’ views , build consensus and recommend next steps  </a:t>
            </a:r>
          </a:p>
          <a:p>
            <a:pPr marL="0" indent="0">
              <a:buFontTx/>
              <a:buNone/>
            </a:pPr>
            <a:endParaRPr lang="en-US" sz="1400" dirty="0">
              <a:solidFill>
                <a:srgbClr val="000000"/>
              </a:solidFill>
              <a:latin typeface="Arial"/>
            </a:endParaRPr>
          </a:p>
          <a:p>
            <a:pPr marL="0" indent="0">
              <a:buNone/>
            </a:pPr>
            <a:r>
              <a:rPr lang="en-US" sz="1400" b="1" dirty="0">
                <a:solidFill>
                  <a:srgbClr val="000000"/>
                </a:solidFill>
                <a:latin typeface="Arial"/>
              </a:rPr>
              <a:t> Broad areas of work for the proposed subcommittee are:</a:t>
            </a:r>
          </a:p>
          <a:p>
            <a:pPr marL="0" indent="0">
              <a:buNone/>
            </a:pPr>
            <a:endParaRPr lang="en-US" sz="1400" b="1" dirty="0">
              <a:solidFill>
                <a:srgbClr val="000000"/>
              </a:solidFill>
              <a:latin typeface="Arial"/>
            </a:endParaRPr>
          </a:p>
          <a:p>
            <a:pPr>
              <a:buFont typeface="Arial" pitchFamily="34" charset="0"/>
              <a:buChar char="•"/>
            </a:pPr>
            <a:r>
              <a:rPr lang="en-US" sz="1400" dirty="0">
                <a:solidFill>
                  <a:srgbClr val="000000"/>
                </a:solidFill>
                <a:latin typeface="Arial"/>
              </a:rPr>
              <a:t>Comprehensively capture all the matters to be looked at, outline merits of all points of view from the stakeholders in order to prepare a white paper for the MCA / ICAI  </a:t>
            </a:r>
          </a:p>
          <a:p>
            <a:pPr marL="0" indent="0">
              <a:buNone/>
            </a:pPr>
            <a:r>
              <a:rPr lang="en-US" sz="1400" dirty="0">
                <a:solidFill>
                  <a:srgbClr val="000000"/>
                </a:solidFill>
                <a:latin typeface="Arial"/>
              </a:rPr>
              <a:t> </a:t>
            </a:r>
          </a:p>
          <a:p>
            <a:pPr>
              <a:buFont typeface="Arial" pitchFamily="34" charset="0"/>
              <a:buChar char="•"/>
            </a:pPr>
            <a:r>
              <a:rPr lang="en-US" sz="1400" dirty="0">
                <a:solidFill>
                  <a:srgbClr val="000000"/>
                </a:solidFill>
                <a:latin typeface="Arial"/>
              </a:rPr>
              <a:t>Calling out the uniqueness of the Exempt Provident fund plan and differences with the traditional Post employment benefit plans  aspects to be valued by the  Actuaries for  this plan</a:t>
            </a:r>
          </a:p>
          <a:p>
            <a:pPr>
              <a:buFont typeface="Arial" pitchFamily="34" charset="0"/>
              <a:buChar char="•"/>
            </a:pPr>
            <a:endParaRPr lang="en-US" sz="1400" dirty="0">
              <a:solidFill>
                <a:srgbClr val="000000"/>
              </a:solidFill>
              <a:latin typeface="Arial"/>
            </a:endParaRPr>
          </a:p>
          <a:p>
            <a:pPr>
              <a:buFont typeface="Arial" pitchFamily="34" charset="0"/>
              <a:buChar char="•"/>
            </a:pPr>
            <a:r>
              <a:rPr lang="en-US" sz="1400" dirty="0">
                <a:solidFill>
                  <a:srgbClr val="000000"/>
                </a:solidFill>
                <a:latin typeface="Arial"/>
              </a:rPr>
              <a:t>Propose structure and details of disclosures under IND AS 19.</a:t>
            </a:r>
            <a:br>
              <a:rPr lang="en-US" sz="1400" dirty="0">
                <a:solidFill>
                  <a:srgbClr val="000000"/>
                </a:solidFill>
                <a:latin typeface="Arial"/>
              </a:rPr>
            </a:br>
            <a:endParaRPr lang="en-US" sz="1400" dirty="0">
              <a:solidFill>
                <a:srgbClr val="000000"/>
              </a:solidFill>
              <a:latin typeface="Arial"/>
            </a:endParaRPr>
          </a:p>
          <a:p>
            <a:pPr marL="0" lvl="0" indent="0">
              <a:buNone/>
            </a:pPr>
            <a:r>
              <a:rPr lang="en-US" sz="1400" b="1" dirty="0">
                <a:solidFill>
                  <a:srgbClr val="000000"/>
                </a:solidFill>
                <a:latin typeface="Arial"/>
              </a:rPr>
              <a:t>The target outcome  proposed are :</a:t>
            </a:r>
          </a:p>
          <a:p>
            <a:pPr marL="0" indent="0">
              <a:buNone/>
            </a:pPr>
            <a:r>
              <a:rPr lang="en-US" sz="1400" dirty="0">
                <a:solidFill>
                  <a:srgbClr val="000000"/>
                </a:solidFill>
                <a:latin typeface="Arial"/>
              </a:rPr>
              <a:t> </a:t>
            </a:r>
          </a:p>
          <a:p>
            <a:pPr marL="342900" lvl="1" indent="-342900">
              <a:buFont typeface="Arial" pitchFamily="34" charset="0"/>
              <a:buChar char="•"/>
            </a:pPr>
            <a:r>
              <a:rPr lang="en-US" sz="1400" dirty="0">
                <a:solidFill>
                  <a:srgbClr val="000000"/>
                </a:solidFill>
                <a:latin typeface="Arial"/>
              </a:rPr>
              <a:t>A  documented paper with topics to be addressed / views from stakeholders and a point of view from actuaries/IAI to put forward to MCA/ICAI</a:t>
            </a:r>
          </a:p>
          <a:p>
            <a:pPr marL="0" indent="0">
              <a:buNone/>
            </a:pPr>
            <a:r>
              <a:rPr lang="en-US" sz="1400" dirty="0">
                <a:solidFill>
                  <a:srgbClr val="000000"/>
                </a:solidFill>
                <a:latin typeface="Arial"/>
              </a:rPr>
              <a:t> </a:t>
            </a:r>
          </a:p>
          <a:p>
            <a:pPr marL="342900" lvl="1" indent="-342900">
              <a:buFont typeface="Arial" pitchFamily="34" charset="0"/>
              <a:buChar char="•"/>
            </a:pPr>
            <a:r>
              <a:rPr lang="en-US" sz="1400" dirty="0">
                <a:solidFill>
                  <a:srgbClr val="000000"/>
                </a:solidFill>
                <a:latin typeface="Arial"/>
              </a:rPr>
              <a:t>Establish to what extent, and where, GN29 will need modifying – and ultimately redraft it</a:t>
            </a:r>
          </a:p>
          <a:p>
            <a:pPr marL="342900" lvl="1" indent="-342900">
              <a:buFont typeface="Arial" pitchFamily="34" charset="0"/>
              <a:buChar char="•"/>
            </a:pPr>
            <a:endParaRPr lang="en-US" sz="1400" dirty="0">
              <a:solidFill>
                <a:srgbClr val="000000"/>
              </a:solidFill>
              <a:latin typeface="Arial"/>
            </a:endParaRPr>
          </a:p>
          <a:p>
            <a:pPr marL="342900" lvl="1" indent="-342900">
              <a:buFont typeface="Arial" pitchFamily="34" charset="0"/>
              <a:buChar char="•"/>
            </a:pPr>
            <a:r>
              <a:rPr lang="en-US" sz="1400" dirty="0">
                <a:solidFill>
                  <a:srgbClr val="000000"/>
                </a:solidFill>
                <a:latin typeface="Arial"/>
              </a:rPr>
              <a:t>Establish a Disclosure for the Exempt PF plan compliant with the IND AS 19 guidance </a:t>
            </a:r>
          </a:p>
          <a:p>
            <a:pPr marL="0" indent="0">
              <a:buNone/>
            </a:pPr>
            <a:r>
              <a:rPr lang="en-US" sz="1400" dirty="0">
                <a:solidFill>
                  <a:srgbClr val="000000"/>
                </a:solidFill>
                <a:latin typeface="Arial"/>
              </a:rPr>
              <a:t> </a:t>
            </a: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38384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38400" y="890191"/>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n-US" altLang="en-US" sz="2800" b="1" dirty="0">
                <a:solidFill>
                  <a:srgbClr val="000000"/>
                </a:solidFill>
                <a:cs typeface="Arial" pitchFamily="34" charset="0"/>
              </a:rPr>
              <a:t>Approach   </a:t>
            </a:r>
          </a:p>
        </p:txBody>
      </p:sp>
      <p:sp>
        <p:nvSpPr>
          <p:cNvPr id="4" name="Rectangle 3"/>
          <p:cNvSpPr txBox="1">
            <a:spLocks noChangeArrowheads="1"/>
          </p:cNvSpPr>
          <p:nvPr/>
        </p:nvSpPr>
        <p:spPr>
          <a:xfrm>
            <a:off x="2152147" y="1401100"/>
            <a:ext cx="9753600" cy="49234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sz="1400" dirty="0">
              <a:solidFill>
                <a:srgbClr val="000000"/>
              </a:solidFill>
              <a:latin typeface="Arial"/>
            </a:endParaRPr>
          </a:p>
          <a:p>
            <a:pPr marL="0" indent="0">
              <a:buFontTx/>
              <a:buNone/>
            </a:pPr>
            <a:r>
              <a:rPr lang="en-US" sz="1400" dirty="0">
                <a:solidFill>
                  <a:srgbClr val="000000"/>
                </a:solidFill>
                <a:latin typeface="Arial"/>
              </a:rPr>
              <a:t> The PF task force reached out to  the Actuarial Practitioners, Auditors and Company finance personnel  with a detailed Questionnaire on the topic        </a:t>
            </a:r>
          </a:p>
          <a:p>
            <a:pPr marL="0" indent="0">
              <a:buFontTx/>
              <a:buNone/>
            </a:pPr>
            <a:r>
              <a:rPr lang="en-US" sz="1400" dirty="0">
                <a:solidFill>
                  <a:srgbClr val="000000"/>
                </a:solidFill>
                <a:latin typeface="Arial"/>
              </a:rPr>
              <a:t> </a:t>
            </a:r>
          </a:p>
          <a:p>
            <a:pPr marL="0" indent="0">
              <a:buFontTx/>
              <a:buNone/>
            </a:pPr>
            <a:r>
              <a:rPr lang="en-US" sz="1400" dirty="0">
                <a:solidFill>
                  <a:srgbClr val="000000"/>
                </a:solidFill>
                <a:latin typeface="Arial"/>
              </a:rPr>
              <a:t>  The Questionnaire was broadly divided into two parts – Reporting and Measurement  </a:t>
            </a:r>
          </a:p>
          <a:p>
            <a:r>
              <a:rPr lang="en-US" sz="1400" dirty="0">
                <a:solidFill>
                  <a:srgbClr val="000000"/>
                </a:solidFill>
                <a:latin typeface="Arial"/>
              </a:rPr>
              <a:t>Measurement  - Specific to GN 29 - Calculation of Interest rate Guarantee</a:t>
            </a:r>
          </a:p>
          <a:p>
            <a:r>
              <a:rPr lang="en-US" sz="1400" dirty="0">
                <a:solidFill>
                  <a:srgbClr val="000000"/>
                </a:solidFill>
                <a:latin typeface="Arial"/>
              </a:rPr>
              <a:t>Reporting  -  Specific to IND AS 19/AS 15 R </a:t>
            </a:r>
          </a:p>
          <a:p>
            <a:pPr marL="0" indent="0">
              <a:buFontTx/>
              <a:buNone/>
            </a:pPr>
            <a:endParaRPr lang="en-US" sz="1400" dirty="0">
              <a:solidFill>
                <a:srgbClr val="000000"/>
              </a:solidFill>
              <a:latin typeface="Arial"/>
            </a:endParaRPr>
          </a:p>
          <a:p>
            <a:pPr marL="0" indent="0">
              <a:buFontTx/>
              <a:buNone/>
            </a:pPr>
            <a:r>
              <a:rPr lang="en-US" sz="1400" dirty="0">
                <a:solidFill>
                  <a:srgbClr val="000000"/>
                </a:solidFill>
                <a:latin typeface="Arial"/>
              </a:rPr>
              <a:t>Few Comments /Views asked of the Target Group  were - </a:t>
            </a:r>
          </a:p>
          <a:p>
            <a:r>
              <a:rPr lang="en-US" sz="1400" dirty="0">
                <a:solidFill>
                  <a:srgbClr val="000000"/>
                </a:solidFill>
                <a:latin typeface="Arial"/>
              </a:rPr>
              <a:t>What basis should the Assets be considered for valuation of Exempt PF ?</a:t>
            </a:r>
          </a:p>
          <a:p>
            <a:r>
              <a:rPr lang="en-US" sz="1400" dirty="0">
                <a:solidFill>
                  <a:srgbClr val="000000"/>
                </a:solidFill>
                <a:latin typeface="Arial"/>
              </a:rPr>
              <a:t>Whether  the Exempt PF should be categorized as a Long Term Benefit plan or a Post Employment plan ?</a:t>
            </a:r>
          </a:p>
          <a:p>
            <a:r>
              <a:rPr lang="en-US" sz="1400" dirty="0">
                <a:solidFill>
                  <a:srgbClr val="000000"/>
                </a:solidFill>
                <a:latin typeface="Arial"/>
              </a:rPr>
              <a:t>If full disclosures were provided , how should the components be determined ?</a:t>
            </a:r>
          </a:p>
          <a:p>
            <a:r>
              <a:rPr lang="en-US" sz="1400" dirty="0">
                <a:solidFill>
                  <a:srgbClr val="000000"/>
                </a:solidFill>
                <a:latin typeface="Arial"/>
              </a:rPr>
              <a:t>How should various components be attributed in the disclosures ?</a:t>
            </a:r>
          </a:p>
          <a:p>
            <a:r>
              <a:rPr lang="en-US" sz="1400" dirty="0">
                <a:solidFill>
                  <a:srgbClr val="000000"/>
                </a:solidFill>
                <a:latin typeface="Arial"/>
              </a:rPr>
              <a:t>If fair value was adopted for assets , how should one value  the assets  without  market value? </a:t>
            </a:r>
          </a:p>
          <a:p>
            <a:endParaRPr lang="en-US" sz="1400" dirty="0">
              <a:solidFill>
                <a:srgbClr val="000000"/>
              </a:solidFill>
              <a:latin typeface="Arial"/>
            </a:endParaRPr>
          </a:p>
          <a:p>
            <a:endParaRPr lang="en-US" sz="1400" b="1" dirty="0">
              <a:solidFill>
                <a:srgbClr val="000000"/>
              </a:solidFill>
              <a:latin typeface="Arial"/>
            </a:endParaRPr>
          </a:p>
          <a:p>
            <a:pPr marL="0" indent="0" algn="just">
              <a:buNone/>
              <a:defRPr/>
            </a:pPr>
            <a:r>
              <a:rPr lang="en-US" sz="1400" dirty="0">
                <a:solidFill>
                  <a:srgbClr val="000000"/>
                </a:solidFill>
                <a:latin typeface="Arial"/>
              </a:rPr>
              <a:t>Multiple responses were received from the target group and these responses were summarized, analyzed and discussed within the PF Task Force. </a:t>
            </a: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757980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Poll Question 1</a:t>
            </a:r>
            <a:endParaRPr lang="en-US" altLang="en-US" sz="3200" kern="0" dirty="0">
              <a:solidFill>
                <a:srgbClr val="808080">
                  <a:lumMod val="75000"/>
                </a:srgbClr>
              </a:solidFill>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defRPr/>
            </a:pPr>
            <a:r>
              <a:rPr lang="en-US" altLang="en-US" sz="2000" b="1" dirty="0">
                <a:solidFill>
                  <a:srgbClr val="000000"/>
                </a:solidFill>
                <a:latin typeface="Arial" pitchFamily="34" charset="0"/>
                <a:cs typeface="Arial" pitchFamily="34" charset="0"/>
              </a:rPr>
              <a:t> </a:t>
            </a:r>
            <a:r>
              <a:rPr lang="en-US" sz="1800" b="1" dirty="0">
                <a:solidFill>
                  <a:srgbClr val="000000"/>
                </a:solidFill>
                <a:latin typeface="+mj-lt"/>
                <a:ea typeface="+mj-ea"/>
                <a:cs typeface="+mj-cs"/>
                <a:sym typeface="Nunito Sans"/>
              </a:rPr>
              <a:t>What do you consider the  Exempt Provident fund  plan to be   ?</a:t>
            </a:r>
          </a:p>
          <a:p>
            <a:pPr marL="0" indent="0">
              <a:buNone/>
              <a:defRPr/>
            </a:pPr>
            <a:endParaRPr lang="en-US" sz="1400" dirty="0">
              <a:latin typeface="+mj-lt"/>
            </a:endParaRPr>
          </a:p>
          <a:p>
            <a:pPr marL="0" indent="0">
              <a:buNone/>
              <a:defRPr/>
            </a:pPr>
            <a:endParaRPr lang="en-US" sz="1400" b="1" dirty="0">
              <a:latin typeface="+mj-lt"/>
            </a:endParaRPr>
          </a:p>
          <a:p>
            <a:pPr marL="271463">
              <a:buClr>
                <a:schemeClr val="tx1"/>
              </a:buClr>
              <a:buSzPct val="90000"/>
              <a:buFont typeface="+mj-lt"/>
              <a:buAutoNum type="arabicPeriod"/>
              <a:defRPr/>
            </a:pPr>
            <a:r>
              <a:rPr lang="en-IN" sz="1400" b="1" dirty="0">
                <a:latin typeface="+mj-lt"/>
              </a:rPr>
              <a:t>A Defined benefit  Plan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A Defined Contribution Plan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A Defined Contribution Plan  with a defined benefit underpin </a:t>
            </a:r>
          </a:p>
          <a:p>
            <a:pPr>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None of the above </a:t>
            </a:r>
          </a:p>
          <a:p>
            <a:pPr lvl="0">
              <a:buFont typeface="+mj-lt"/>
              <a:buAutoNum type="arabicPeriod"/>
            </a:pPr>
            <a:endParaRPr lang="en-US" sz="1400" b="1" dirty="0">
              <a:latin typeface="+mj-lt"/>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754816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17749" y="397620"/>
            <a:ext cx="8924673"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n-US" sz="2000" b="1" dirty="0"/>
              <a:t>Need for Valuation - Defined Contribution Plan with an Embedded Interest Rate Guarantee</a:t>
            </a:r>
          </a:p>
        </p:txBody>
      </p:sp>
      <p:sp>
        <p:nvSpPr>
          <p:cNvPr id="4" name="Rectangle 3"/>
          <p:cNvSpPr txBox="1">
            <a:spLocks noChangeArrowheads="1"/>
          </p:cNvSpPr>
          <p:nvPr/>
        </p:nvSpPr>
        <p:spPr>
          <a:xfrm>
            <a:off x="2004164" y="1219199"/>
            <a:ext cx="9753600" cy="52816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400" b="1" dirty="0">
                <a:latin typeface="+mj-lt"/>
              </a:rPr>
              <a:t>IND AS 19/ AS 15 R Paragraphs on the Issue </a:t>
            </a:r>
          </a:p>
          <a:p>
            <a:r>
              <a:rPr lang="en-US" sz="1400" dirty="0">
                <a:latin typeface="+mj-lt"/>
              </a:rPr>
              <a:t>Para 26(b) of AS 15 (R) and Para 29(b) of IND AS 19 states that  an entity’s obligation is not limited to the amount that it agrees to contribute to the fund  -  when the entity has a legal or constructive obligation through: a guarantee, either indirectly through a plan or directly, of a specified return on contributions;</a:t>
            </a:r>
          </a:p>
          <a:p>
            <a:pPr marL="0" indent="0">
              <a:buNone/>
            </a:pPr>
            <a:r>
              <a:rPr lang="en-US" sz="1400" dirty="0">
                <a:latin typeface="+mj-lt"/>
              </a:rPr>
              <a:t>.</a:t>
            </a:r>
          </a:p>
          <a:p>
            <a:r>
              <a:rPr lang="en-US" sz="1400" dirty="0">
                <a:latin typeface="+mj-lt"/>
              </a:rPr>
              <a:t>Hence the need arises to value and report the interest rate guarantee as part of the Obligation  in process converting the Exempt Provident Fund – a Defined Contribution Plan with an Embedded Interest Rate Guarantee to a Defined Benefit Plan.  </a:t>
            </a:r>
          </a:p>
          <a:p>
            <a:pPr marL="0" indent="0">
              <a:buNone/>
            </a:pPr>
            <a:r>
              <a:rPr lang="en-US" sz="1400" b="1" dirty="0">
                <a:latin typeface="+mj-lt"/>
              </a:rPr>
              <a:t>Opinion of the Expert Advisory Committee-ICAI-EPF-Disclosure &amp; Valuation  -Para 14 and Para 15 </a:t>
            </a:r>
          </a:p>
          <a:p>
            <a:pPr marL="0" indent="0">
              <a:buNone/>
            </a:pPr>
            <a:r>
              <a:rPr lang="en-US" sz="1400" dirty="0">
                <a:latin typeface="+mj-lt"/>
              </a:rPr>
              <a:t> </a:t>
            </a:r>
          </a:p>
          <a:p>
            <a:r>
              <a:rPr lang="en-US" sz="1400" b="1" dirty="0">
                <a:latin typeface="+mj-lt"/>
              </a:rPr>
              <a:t>Paragraph14.</a:t>
            </a:r>
            <a:r>
              <a:rPr lang="en-US" sz="1400" dirty="0">
                <a:latin typeface="+mj-lt"/>
              </a:rPr>
              <a:t> The Committee   notes that “Any deficiency in the interest declared by the Board of Trustees is to be made good by the employer to bring it up the statutory limit”. Therefore, such exempt provident funds carry an embedded interest rate guarantee.</a:t>
            </a:r>
          </a:p>
          <a:p>
            <a:pPr marL="0" indent="0">
              <a:buNone/>
            </a:pPr>
            <a:r>
              <a:rPr lang="en-US" sz="1400" dirty="0">
                <a:latin typeface="+mj-lt"/>
              </a:rPr>
              <a:t> </a:t>
            </a:r>
          </a:p>
          <a:p>
            <a:r>
              <a:rPr lang="en-US" sz="1400" b="1" dirty="0">
                <a:latin typeface="+mj-lt"/>
              </a:rPr>
              <a:t>Paragraph15</a:t>
            </a:r>
            <a:r>
              <a:rPr lang="en-US" sz="1400" dirty="0">
                <a:latin typeface="+mj-lt"/>
              </a:rPr>
              <a:t>. The Committee further notes from the definition of defined contribution ,in a defined contribution plan, the liability of an enterprise is restricted only to the amount it contributes to a separate fund for the benefit of its employees. </a:t>
            </a:r>
          </a:p>
          <a:p>
            <a:endParaRPr lang="en-US" sz="1400" dirty="0">
              <a:latin typeface="+mj-lt"/>
            </a:endParaRPr>
          </a:p>
          <a:p>
            <a:r>
              <a:rPr lang="en-US" sz="1400" dirty="0">
                <a:latin typeface="+mj-lt"/>
              </a:rPr>
              <a:t>As stated in paragraph 14 above, in the case of an Exempt Provident Fund, the liability of the enterprise is not restricted to the contribution it makes to the separate fund but also extends to any deficiency in the rate of interest earned by the separate fund as compared to the rate declared by the Government under clause 60 of the Employees’ Provident Fund</a:t>
            </a:r>
          </a:p>
          <a:p>
            <a:pPr marL="0" indent="0">
              <a:buNone/>
            </a:pPr>
            <a:r>
              <a:rPr lang="en-US" sz="1400" dirty="0">
                <a:latin typeface="+mj-lt"/>
              </a:rPr>
              <a:t> </a:t>
            </a:r>
          </a:p>
          <a:p>
            <a:pPr marL="0" indent="0">
              <a:buNone/>
            </a:pPr>
            <a:endParaRPr lang="en-US" altLang="en-US" sz="2000" dirty="0">
              <a:solidFill>
                <a:srgbClr val="000000"/>
              </a:solidFill>
              <a:latin typeface="Arial" pitchFamily="34" charset="0"/>
              <a:cs typeface="Arial" pitchFamily="34" charset="0"/>
            </a:endParaRPr>
          </a:p>
          <a:p>
            <a:endParaRPr lang="en-US" sz="1400"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007108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17749" y="191055"/>
            <a:ext cx="8924673"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n-US" sz="2000" b="1" dirty="0">
                <a:solidFill>
                  <a:srgbClr val="000000"/>
                </a:solidFill>
              </a:rPr>
              <a:t>Need for Valuation - Defined Contribution Plan with an Embedded Interest Rate Guarantee</a:t>
            </a:r>
          </a:p>
        </p:txBody>
      </p:sp>
      <p:sp>
        <p:nvSpPr>
          <p:cNvPr id="4" name="Rectangle 3"/>
          <p:cNvSpPr txBox="1">
            <a:spLocks noChangeArrowheads="1"/>
          </p:cNvSpPr>
          <p:nvPr/>
        </p:nvSpPr>
        <p:spPr>
          <a:xfrm>
            <a:off x="2004164" y="990600"/>
            <a:ext cx="97536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sz="1400" b="1" dirty="0" smtClean="0">
              <a:latin typeface="+mj-lt"/>
            </a:endParaRPr>
          </a:p>
          <a:p>
            <a:pPr marL="0" indent="0">
              <a:buNone/>
            </a:pPr>
            <a:r>
              <a:rPr lang="en-US" sz="1400" b="1" dirty="0">
                <a:latin typeface="+mj-lt"/>
              </a:rPr>
              <a:t>ICAI Accounting Standards Board Guidance on implementing AS15 (Revised), published when AS15 (Revised) was introduced, specifies in Point 9: </a:t>
            </a:r>
          </a:p>
          <a:p>
            <a:r>
              <a:rPr lang="en-US" sz="1400" dirty="0"/>
              <a:t> </a:t>
            </a:r>
          </a:p>
          <a:p>
            <a:r>
              <a:rPr lang="en-US" sz="1400" i="1" dirty="0">
                <a:latin typeface="Arial" pitchFamily="34" charset="0"/>
                <a:cs typeface="Arial" pitchFamily="34" charset="0"/>
              </a:rPr>
              <a:t>“9….. Such provision in the rules of the provident fund would tantamount to a guarantee of a specified rate of return. As per AS 15, where in terms of any plan the enterprise’s obligation is to provide the agreed benefits to current and former employees and the actuarial risk (that benefits will cost more than expected) and investment risk fall, in substance, on the enterprise, the plan would be a defined benefit plan. Accordingly, provident funds set up by employers which require interest shortfall to be met by the employer would be in effect defined benefit plans in accordance with the requirements of paragraph 26(b) of AS 15.”</a:t>
            </a:r>
          </a:p>
          <a:p>
            <a:pPr marL="0" indent="0">
              <a:buNone/>
            </a:pPr>
            <a:r>
              <a:rPr lang="en-US" sz="1400" b="1" dirty="0" smtClean="0">
                <a:latin typeface="+mj-lt"/>
              </a:rPr>
              <a:t>Summary </a:t>
            </a:r>
            <a:r>
              <a:rPr lang="en-US" sz="1400" b="1" dirty="0">
                <a:latin typeface="+mj-lt"/>
              </a:rPr>
              <a:t>from the Responses Received </a:t>
            </a:r>
          </a:p>
          <a:p>
            <a:pPr marL="0" indent="0">
              <a:buNone/>
            </a:pPr>
            <a:r>
              <a:rPr lang="en-US" sz="1400" dirty="0"/>
              <a:t> </a:t>
            </a:r>
          </a:p>
          <a:p>
            <a:r>
              <a:rPr lang="en-US" sz="1400" dirty="0">
                <a:latin typeface="+mj-lt"/>
              </a:rPr>
              <a:t>There was almost a unanimous consensus that Exempt Provident fund scheme by nature should be treated as a hybrid scheme and the Company owns the responsibility of full payment of accrued benefit (accumulated balance and interest). </a:t>
            </a:r>
          </a:p>
          <a:p>
            <a:r>
              <a:rPr lang="en-US" sz="1400" dirty="0">
                <a:latin typeface="+mj-lt"/>
              </a:rPr>
              <a:t>There could be real scenarios where both accumulated benefits and interest could be at risk due to poor management of funds. </a:t>
            </a:r>
          </a:p>
          <a:p>
            <a:r>
              <a:rPr lang="en-US" sz="1400" dirty="0">
                <a:latin typeface="+mj-lt"/>
              </a:rPr>
              <a:t>Standalone reporting of only interest guarantee does not provide a full picture to any stakeholder.</a:t>
            </a:r>
          </a:p>
          <a:p>
            <a:r>
              <a:rPr lang="en-US" sz="1400" dirty="0">
                <a:latin typeface="+mj-lt"/>
              </a:rPr>
              <a:t> It is also   subject to misinterpretation that the Interest Rate Guarantee to be the only responsibility of the company organization towards Exempt PF.</a:t>
            </a:r>
          </a:p>
          <a:p>
            <a:pPr marL="0" indent="0">
              <a:buFontTx/>
              <a:buNone/>
            </a:pPr>
            <a:r>
              <a:rPr lang="en-US" sz="1400" dirty="0">
                <a:latin typeface="+mj-lt"/>
              </a:rPr>
              <a:t> </a:t>
            </a:r>
          </a:p>
          <a:p>
            <a:pPr marL="0" indent="0">
              <a:buNone/>
            </a:pPr>
            <a:r>
              <a:rPr lang="en-US" sz="1600" b="1" dirty="0">
                <a:solidFill>
                  <a:schemeClr val="accent2">
                    <a:lumMod val="60000"/>
                    <a:lumOff val="40000"/>
                  </a:schemeClr>
                </a:solidFill>
                <a:latin typeface="Arial" pitchFamily="34" charset="0"/>
                <a:cs typeface="Arial" pitchFamily="34" charset="0"/>
              </a:rPr>
              <a:t>Conclusion - The Task force was in agreement with the majority opinion of considering the exempt provident fund as a Defined Contribution plan with a defined benefit  underpin-  </a:t>
            </a:r>
            <a:endParaRPr lang="en-US" altLang="en-US" sz="2000" dirty="0">
              <a:solidFill>
                <a:srgbClr val="000000"/>
              </a:solidFill>
              <a:latin typeface="Arial" pitchFamily="34" charset="0"/>
              <a:cs typeface="Arial" pitchFamily="34" charset="0"/>
            </a:endParaRPr>
          </a:p>
          <a:p>
            <a:endParaRPr lang="en-US" sz="1400"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21293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Poll Question 2</a:t>
            </a:r>
            <a:endParaRPr lang="en-US" altLang="en-US" sz="3200" kern="0" dirty="0">
              <a:solidFill>
                <a:srgbClr val="808080">
                  <a:lumMod val="75000"/>
                </a:srgbClr>
              </a:solidFill>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defRPr/>
            </a:pPr>
            <a:r>
              <a:rPr lang="en-US" altLang="en-US" sz="2000" b="1" dirty="0">
                <a:solidFill>
                  <a:srgbClr val="000000"/>
                </a:solidFill>
                <a:latin typeface="Arial" pitchFamily="34" charset="0"/>
                <a:cs typeface="Arial" pitchFamily="34" charset="0"/>
              </a:rPr>
              <a:t> </a:t>
            </a:r>
            <a:r>
              <a:rPr lang="en-US" sz="1800" b="1" dirty="0">
                <a:solidFill>
                  <a:srgbClr val="000000"/>
                </a:solidFill>
                <a:latin typeface="Arial"/>
                <a:sym typeface="Nunito Sans"/>
              </a:rPr>
              <a:t>What is the type of Benefit do you consider the Exempt Provident fund  plan to be   ?</a:t>
            </a:r>
          </a:p>
          <a:p>
            <a:pPr marL="0" indent="0">
              <a:buFontTx/>
              <a:buNone/>
              <a:defRPr/>
            </a:pPr>
            <a:endParaRPr lang="en-US" sz="1400" dirty="0">
              <a:solidFill>
                <a:srgbClr val="000000"/>
              </a:solidFill>
              <a:latin typeface="Arial"/>
            </a:endParaRPr>
          </a:p>
          <a:p>
            <a:pPr marL="0" indent="0">
              <a:buFontTx/>
              <a:buNone/>
              <a:defRPr/>
            </a:pPr>
            <a:endParaRPr lang="en-US" sz="1400" b="1" dirty="0">
              <a:solidFill>
                <a:srgbClr val="000000"/>
              </a:solidFill>
              <a:latin typeface="Arial"/>
            </a:endParaRPr>
          </a:p>
          <a:p>
            <a:pPr marL="271463">
              <a:buClr>
                <a:schemeClr val="tx1"/>
              </a:buClr>
              <a:buSzPct val="90000"/>
              <a:buFont typeface="+mj-lt"/>
              <a:buAutoNum type="arabicPeriod"/>
              <a:defRPr/>
            </a:pPr>
            <a:r>
              <a:rPr lang="en-IN" sz="1400" b="1" dirty="0">
                <a:latin typeface="+mj-lt"/>
              </a:rPr>
              <a:t>Post Employment  Benefit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Other Long term Benefit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Short Term Benefit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None of the above </a:t>
            </a:r>
          </a:p>
          <a:p>
            <a:pPr>
              <a:buFont typeface="+mj-lt"/>
              <a:buAutoNum type="arabicPeriod"/>
            </a:pPr>
            <a:endParaRPr lang="en-US" sz="1400" b="1" dirty="0">
              <a:latin typeface="+mj-lt"/>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3723360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17749" y="397620"/>
            <a:ext cx="8924673"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n-US" sz="2000" b="1" dirty="0"/>
              <a:t>Type of Benefit -  Post Employment Benefit </a:t>
            </a:r>
            <a:r>
              <a:rPr lang="en-US" sz="2000" b="1" dirty="0" err="1"/>
              <a:t>vs</a:t>
            </a:r>
            <a:r>
              <a:rPr lang="en-US" sz="2000" b="1" dirty="0"/>
              <a:t> Other Long Term Benefit </a:t>
            </a:r>
          </a:p>
        </p:txBody>
      </p:sp>
      <p:sp>
        <p:nvSpPr>
          <p:cNvPr id="4" name="Rectangle 3"/>
          <p:cNvSpPr txBox="1">
            <a:spLocks noChangeArrowheads="1"/>
          </p:cNvSpPr>
          <p:nvPr/>
        </p:nvSpPr>
        <p:spPr>
          <a:xfrm>
            <a:off x="1983287" y="921232"/>
            <a:ext cx="97536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US" altLang="en-US" sz="1400" b="1" dirty="0">
              <a:solidFill>
                <a:srgbClr val="000000"/>
              </a:solidFill>
              <a:latin typeface="Arial"/>
            </a:endParaRPr>
          </a:p>
          <a:p>
            <a:pPr marL="0" indent="0">
              <a:buFontTx/>
              <a:buNone/>
            </a:pPr>
            <a:r>
              <a:rPr lang="en-US" altLang="en-US" sz="1400" b="1" dirty="0">
                <a:solidFill>
                  <a:srgbClr val="000000"/>
                </a:solidFill>
                <a:latin typeface="Arial"/>
              </a:rPr>
              <a:t>IND AS 19/ AS 15 R Paragraphs on the Issue </a:t>
            </a:r>
          </a:p>
          <a:p>
            <a:pPr marL="0" indent="0">
              <a:buFontTx/>
              <a:buNone/>
            </a:pPr>
            <a:endParaRPr lang="en-US" altLang="en-US" sz="1400" b="1" dirty="0">
              <a:solidFill>
                <a:srgbClr val="000000"/>
              </a:solidFill>
              <a:latin typeface="Arial"/>
            </a:endParaRPr>
          </a:p>
          <a:p>
            <a:r>
              <a:rPr lang="en-US" sz="1400" dirty="0">
                <a:solidFill>
                  <a:srgbClr val="000000"/>
                </a:solidFill>
                <a:latin typeface="Arial"/>
              </a:rPr>
              <a:t>The Employees Provident Fund is designed to pay a lump sum on retirement. While the Employee Provident Fund does allow for withdrawal of funds before retirement under certain circumstances, the main construct of the EPF is for an employee to receive the amount as a lump sum on retirement, thus complying with the Paragraph 26 of IND AS 19 definition of post-employment benefit.</a:t>
            </a:r>
          </a:p>
          <a:p>
            <a:endParaRPr lang="en-US" sz="1400" dirty="0">
              <a:solidFill>
                <a:srgbClr val="000000"/>
              </a:solidFill>
              <a:latin typeface="Arial"/>
            </a:endParaRPr>
          </a:p>
          <a:p>
            <a:pPr marL="0" indent="0">
              <a:buFontTx/>
              <a:buNone/>
            </a:pPr>
            <a:r>
              <a:rPr lang="en-US" sz="1400" b="1" dirty="0">
                <a:solidFill>
                  <a:srgbClr val="000000"/>
                </a:solidFill>
                <a:latin typeface="Arial"/>
              </a:rPr>
              <a:t>Opinion of the Expert Advisory Committee-ICAI-EPF-Disclosure &amp; Valuation  -Para 14 and Para 15 </a:t>
            </a:r>
          </a:p>
          <a:p>
            <a:pPr marL="0" indent="0">
              <a:buFontTx/>
              <a:buNone/>
            </a:pPr>
            <a:r>
              <a:rPr lang="en-US" sz="1400" dirty="0">
                <a:solidFill>
                  <a:srgbClr val="000000"/>
                </a:solidFill>
                <a:latin typeface="Arial"/>
              </a:rPr>
              <a:t> </a:t>
            </a:r>
          </a:p>
          <a:p>
            <a:pPr marL="0" indent="0">
              <a:buNone/>
            </a:pPr>
            <a:r>
              <a:rPr lang="en-US" sz="1400" dirty="0">
                <a:solidFill>
                  <a:srgbClr val="000000"/>
                </a:solidFill>
                <a:latin typeface="Arial"/>
              </a:rPr>
              <a:t>Reproducing Para 12 of  the opinion of the Expert Advisory committee above on the topic</a:t>
            </a:r>
          </a:p>
          <a:p>
            <a:pPr marL="0" indent="0">
              <a:buNone/>
            </a:pPr>
            <a:endParaRPr lang="en-US" sz="1400" dirty="0">
              <a:solidFill>
                <a:srgbClr val="000000"/>
              </a:solidFill>
              <a:latin typeface="Arial"/>
            </a:endParaRPr>
          </a:p>
          <a:p>
            <a:r>
              <a:rPr lang="en-US" sz="1400" b="1" dirty="0">
                <a:solidFill>
                  <a:srgbClr val="000000"/>
                </a:solidFill>
                <a:latin typeface="Arial"/>
              </a:rPr>
              <a:t> Paragraph12</a:t>
            </a:r>
            <a:r>
              <a:rPr lang="en-US" sz="1400" dirty="0">
                <a:solidFill>
                  <a:srgbClr val="000000"/>
                </a:solidFill>
                <a:latin typeface="Arial"/>
              </a:rPr>
              <a:t>.- The Committee notes the definitions of the terms ‘defined contribution plans’ and ‘defined benefit plans’ as contained in paragraphs 7.5 and 7.6 of  AS 15R   :</a:t>
            </a:r>
          </a:p>
          <a:p>
            <a:endParaRPr lang="en-US" sz="1400" dirty="0">
              <a:solidFill>
                <a:srgbClr val="000000"/>
              </a:solidFill>
              <a:latin typeface="Arial"/>
            </a:endParaRPr>
          </a:p>
          <a:p>
            <a:pPr marL="0" indent="0">
              <a:buNone/>
            </a:pPr>
            <a:r>
              <a:rPr lang="en-US" sz="1400" dirty="0">
                <a:solidFill>
                  <a:srgbClr val="000000"/>
                </a:solidFill>
                <a:latin typeface="Arial"/>
              </a:rPr>
              <a:t>Basis the paragraphs 7.5 and 7.6 of  AS 15R , the Expert  Committee notes that a post-employment benefit plan has to be treated either </a:t>
            </a:r>
          </a:p>
          <a:p>
            <a:r>
              <a:rPr lang="en-US" sz="1400" dirty="0">
                <a:solidFill>
                  <a:srgbClr val="000000"/>
                </a:solidFill>
                <a:latin typeface="Arial"/>
              </a:rPr>
              <a:t>as a defined contribution plan or as a defined benefit plan. AS 15 does not contemplate any other category of post-employment plan</a:t>
            </a:r>
            <a:endParaRPr lang="en-US" altLang="en-US" sz="1400" dirty="0">
              <a:solidFill>
                <a:srgbClr val="000000"/>
              </a:solidFill>
              <a:latin typeface="Arial"/>
            </a:endParaRPr>
          </a:p>
          <a:p>
            <a:endParaRPr lang="en-US" sz="1400" dirty="0">
              <a:solidFill>
                <a:srgbClr val="000000"/>
              </a:solidFill>
              <a:latin typeface="Arial"/>
            </a:endParaRPr>
          </a:p>
          <a:p>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215980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
        <p:nvSpPr>
          <p:cNvPr id="6" name="Rectangle 2"/>
          <p:cNvSpPr txBox="1">
            <a:spLocks noChangeArrowheads="1"/>
          </p:cNvSpPr>
          <p:nvPr/>
        </p:nvSpPr>
        <p:spPr>
          <a:xfrm>
            <a:off x="4203864" y="230602"/>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Housekeeping Points</a:t>
            </a:r>
          </a:p>
        </p:txBody>
      </p:sp>
      <p:sp>
        <p:nvSpPr>
          <p:cNvPr id="7"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8" name="Graphic 6" descr="Document">
            <a:extLst>
              <a:ext uri="{FF2B5EF4-FFF2-40B4-BE49-F238E27FC236}">
                <a16:creationId xmlns="" xmlns:a16="http://schemas.microsoft.com/office/drawing/2014/main" id="{BDDD2135-F65A-4BEC-887F-6B919D4B7DB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920580" y="3695548"/>
            <a:ext cx="1488475" cy="1488475"/>
          </a:xfrm>
          <a:prstGeom prst="rect">
            <a:avLst/>
          </a:prstGeom>
        </p:spPr>
      </p:pic>
      <p:pic>
        <p:nvPicPr>
          <p:cNvPr id="9" name="Graphic 8" descr="Voice">
            <a:extLst>
              <a:ext uri="{FF2B5EF4-FFF2-40B4-BE49-F238E27FC236}">
                <a16:creationId xmlns="" xmlns:a16="http://schemas.microsoft.com/office/drawing/2014/main" id="{82791558-88B4-4E77-B0D3-496F08BB415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3014782" y="3608114"/>
            <a:ext cx="1488476" cy="1488476"/>
          </a:xfrm>
          <a:prstGeom prst="rect">
            <a:avLst/>
          </a:prstGeom>
        </p:spPr>
      </p:pic>
      <p:pic>
        <p:nvPicPr>
          <p:cNvPr id="10" name="Graphic 10" descr="Questions">
            <a:extLst>
              <a:ext uri="{FF2B5EF4-FFF2-40B4-BE49-F238E27FC236}">
                <a16:creationId xmlns="" xmlns:a16="http://schemas.microsoft.com/office/drawing/2014/main" id="{0D05E7A8-B55A-44C6-964E-041C00C8F4E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920577" y="1426829"/>
            <a:ext cx="1488478" cy="1488478"/>
          </a:xfrm>
          <a:prstGeom prst="rect">
            <a:avLst/>
          </a:prstGeom>
        </p:spPr>
      </p:pic>
      <p:pic>
        <p:nvPicPr>
          <p:cNvPr id="11" name="Graphic 12" descr="Chat bubble">
            <a:extLst>
              <a:ext uri="{FF2B5EF4-FFF2-40B4-BE49-F238E27FC236}">
                <a16:creationId xmlns="" xmlns:a16="http://schemas.microsoft.com/office/drawing/2014/main" id="{EF2735E1-2C86-45EF-AD9A-BDF9C0A2962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9424109" y="1602406"/>
            <a:ext cx="1488478" cy="1488478"/>
          </a:xfrm>
          <a:prstGeom prst="rect">
            <a:avLst/>
          </a:prstGeom>
        </p:spPr>
      </p:pic>
      <p:pic>
        <p:nvPicPr>
          <p:cNvPr id="12" name="Graphic 14" descr="Speaker phone">
            <a:extLst>
              <a:ext uri="{FF2B5EF4-FFF2-40B4-BE49-F238E27FC236}">
                <a16:creationId xmlns="" xmlns:a16="http://schemas.microsoft.com/office/drawing/2014/main" id="{E6967C90-D435-4220-B942-157783F66DBD}"/>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15"/>
              </a:ext>
            </a:extLst>
          </a:blip>
          <a:stretch>
            <a:fillRect/>
          </a:stretch>
        </p:blipFill>
        <p:spPr>
          <a:xfrm>
            <a:off x="2802028" y="1413979"/>
            <a:ext cx="1488478" cy="1488478"/>
          </a:xfrm>
          <a:prstGeom prst="rect">
            <a:avLst/>
          </a:prstGeom>
        </p:spPr>
      </p:pic>
      <p:sp>
        <p:nvSpPr>
          <p:cNvPr id="13" name="&quot;Not Allowed&quot; Symbol 15">
            <a:extLst>
              <a:ext uri="{FF2B5EF4-FFF2-40B4-BE49-F238E27FC236}">
                <a16:creationId xmlns="" xmlns:a16="http://schemas.microsoft.com/office/drawing/2014/main" id="{286701FF-7213-4784-AE2D-656F16F776A9}"/>
              </a:ext>
            </a:extLst>
          </p:cNvPr>
          <p:cNvSpPr/>
          <p:nvPr/>
        </p:nvSpPr>
        <p:spPr bwMode="auto">
          <a:xfrm>
            <a:off x="3219749" y="2002789"/>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GB" sz="2400">
              <a:latin typeface="Arial" pitchFamily="34" charset="0"/>
            </a:endParaRPr>
          </a:p>
        </p:txBody>
      </p:sp>
      <p:sp>
        <p:nvSpPr>
          <p:cNvPr id="14" name="TextBox 13">
            <a:extLst>
              <a:ext uri="{FF2B5EF4-FFF2-40B4-BE49-F238E27FC236}">
                <a16:creationId xmlns="" xmlns:a16="http://schemas.microsoft.com/office/drawing/2014/main" id="{BB1299CD-A6A2-4AE9-AF83-4D16833C5CE6}"/>
              </a:ext>
            </a:extLst>
          </p:cNvPr>
          <p:cNvSpPr txBox="1"/>
          <p:nvPr/>
        </p:nvSpPr>
        <p:spPr>
          <a:xfrm>
            <a:off x="3356859" y="2915307"/>
            <a:ext cx="1027376" cy="400110"/>
          </a:xfrm>
          <a:prstGeom prst="rect">
            <a:avLst/>
          </a:prstGeom>
          <a:noFill/>
        </p:spPr>
        <p:txBody>
          <a:bodyPr wrap="square">
            <a:spAutoFit/>
          </a:bodyPr>
          <a:lstStyle/>
          <a:p>
            <a:r>
              <a:rPr lang="en-US" altLang="en-US" sz="2000" b="1" kern="0" dirty="0">
                <a:latin typeface="+mj-lt"/>
              </a:rPr>
              <a:t>Mute</a:t>
            </a:r>
            <a:endParaRPr lang="en-GB" sz="2000" b="1" dirty="0">
              <a:latin typeface="+mj-lt"/>
            </a:endParaRPr>
          </a:p>
        </p:txBody>
      </p:sp>
      <p:sp>
        <p:nvSpPr>
          <p:cNvPr id="15" name="TextBox 14">
            <a:extLst>
              <a:ext uri="{FF2B5EF4-FFF2-40B4-BE49-F238E27FC236}">
                <a16:creationId xmlns="" xmlns:a16="http://schemas.microsoft.com/office/drawing/2014/main" id="{1633E284-6253-4EB8-9FAA-FA36A2FD7113}"/>
              </a:ext>
            </a:extLst>
          </p:cNvPr>
          <p:cNvSpPr txBox="1"/>
          <p:nvPr/>
        </p:nvSpPr>
        <p:spPr>
          <a:xfrm>
            <a:off x="6172253" y="2965315"/>
            <a:ext cx="1027376" cy="400110"/>
          </a:xfrm>
          <a:prstGeom prst="rect">
            <a:avLst/>
          </a:prstGeom>
          <a:noFill/>
        </p:spPr>
        <p:txBody>
          <a:bodyPr wrap="square">
            <a:spAutoFit/>
          </a:bodyPr>
          <a:lstStyle/>
          <a:p>
            <a:r>
              <a:rPr lang="en-US" altLang="en-US" sz="2000" b="1" kern="0" dirty="0">
                <a:latin typeface="+mj-lt"/>
              </a:rPr>
              <a:t>Q&amp;A</a:t>
            </a:r>
            <a:endParaRPr lang="en-GB" sz="2000" b="1" dirty="0">
              <a:latin typeface="+mj-lt"/>
            </a:endParaRPr>
          </a:p>
        </p:txBody>
      </p:sp>
      <p:sp>
        <p:nvSpPr>
          <p:cNvPr id="16" name="TextBox 15">
            <a:extLst>
              <a:ext uri="{FF2B5EF4-FFF2-40B4-BE49-F238E27FC236}">
                <a16:creationId xmlns="" xmlns:a16="http://schemas.microsoft.com/office/drawing/2014/main" id="{FE12FC17-CAC0-42D8-97A1-25556C89A17F}"/>
              </a:ext>
            </a:extLst>
          </p:cNvPr>
          <p:cNvSpPr txBox="1"/>
          <p:nvPr/>
        </p:nvSpPr>
        <p:spPr>
          <a:xfrm>
            <a:off x="9385453" y="2854454"/>
            <a:ext cx="2027837" cy="400110"/>
          </a:xfrm>
          <a:prstGeom prst="rect">
            <a:avLst/>
          </a:prstGeom>
          <a:noFill/>
        </p:spPr>
        <p:txBody>
          <a:bodyPr wrap="square">
            <a:spAutoFit/>
          </a:bodyPr>
          <a:lstStyle/>
          <a:p>
            <a:r>
              <a:rPr lang="en-US" altLang="en-US" sz="2000" b="1" kern="0" dirty="0">
                <a:latin typeface="+mj-lt"/>
              </a:rPr>
              <a:t>IAI support</a:t>
            </a:r>
            <a:endParaRPr lang="en-GB" sz="2000" b="1" dirty="0">
              <a:latin typeface="+mj-lt"/>
            </a:endParaRPr>
          </a:p>
        </p:txBody>
      </p:sp>
      <p:sp>
        <p:nvSpPr>
          <p:cNvPr id="17" name="TextBox 16">
            <a:extLst>
              <a:ext uri="{FF2B5EF4-FFF2-40B4-BE49-F238E27FC236}">
                <a16:creationId xmlns="" xmlns:a16="http://schemas.microsoft.com/office/drawing/2014/main" id="{F2D0CD46-2928-4E27-B9BD-B73863A0A7C4}"/>
              </a:ext>
            </a:extLst>
          </p:cNvPr>
          <p:cNvSpPr txBox="1"/>
          <p:nvPr/>
        </p:nvSpPr>
        <p:spPr>
          <a:xfrm>
            <a:off x="3094169" y="5052961"/>
            <a:ext cx="2081715" cy="400110"/>
          </a:xfrm>
          <a:prstGeom prst="rect">
            <a:avLst/>
          </a:prstGeom>
          <a:noFill/>
        </p:spPr>
        <p:txBody>
          <a:bodyPr wrap="square">
            <a:spAutoFit/>
          </a:bodyPr>
          <a:lstStyle/>
          <a:p>
            <a:r>
              <a:rPr lang="en-US" altLang="en-US" sz="2000" b="1" kern="0" dirty="0">
                <a:latin typeface="+mj-lt"/>
              </a:rPr>
              <a:t>Recording</a:t>
            </a:r>
            <a:endParaRPr lang="en-GB" sz="2000" b="1" dirty="0">
              <a:latin typeface="+mj-lt"/>
            </a:endParaRPr>
          </a:p>
        </p:txBody>
      </p:sp>
      <p:sp>
        <p:nvSpPr>
          <p:cNvPr id="18" name="TextBox 17">
            <a:extLst>
              <a:ext uri="{FF2B5EF4-FFF2-40B4-BE49-F238E27FC236}">
                <a16:creationId xmlns="" xmlns:a16="http://schemas.microsoft.com/office/drawing/2014/main" id="{CD176E77-DA8A-43D1-A1D2-0D3C8BE5F214}"/>
              </a:ext>
            </a:extLst>
          </p:cNvPr>
          <p:cNvSpPr txBox="1"/>
          <p:nvPr/>
        </p:nvSpPr>
        <p:spPr>
          <a:xfrm>
            <a:off x="6055471" y="5092716"/>
            <a:ext cx="1785096" cy="400110"/>
          </a:xfrm>
          <a:prstGeom prst="rect">
            <a:avLst/>
          </a:prstGeom>
          <a:noFill/>
        </p:spPr>
        <p:txBody>
          <a:bodyPr wrap="square">
            <a:spAutoFit/>
          </a:bodyPr>
          <a:lstStyle/>
          <a:p>
            <a:r>
              <a:rPr lang="en-US" altLang="en-US" sz="2000" b="1" kern="0" dirty="0">
                <a:latin typeface="+mj-lt"/>
              </a:rPr>
              <a:t>Feedback</a:t>
            </a:r>
            <a:endParaRPr lang="en-GB" sz="2000" b="1" dirty="0">
              <a:latin typeface="+mj-lt"/>
            </a:endParaRPr>
          </a:p>
        </p:txBody>
      </p:sp>
      <p:grpSp>
        <p:nvGrpSpPr>
          <p:cNvPr id="19" name="Group 18">
            <a:extLst>
              <a:ext uri="{FF2B5EF4-FFF2-40B4-BE49-F238E27FC236}">
                <a16:creationId xmlns="" xmlns:a16="http://schemas.microsoft.com/office/drawing/2014/main" id="{58DD7899-E96F-439E-A67C-FC205BDB7963}"/>
              </a:ext>
            </a:extLst>
          </p:cNvPr>
          <p:cNvGrpSpPr/>
          <p:nvPr/>
        </p:nvGrpSpPr>
        <p:grpSpPr>
          <a:xfrm>
            <a:off x="9103356" y="3549341"/>
            <a:ext cx="1809231" cy="1793297"/>
            <a:chOff x="6596404" y="3223495"/>
            <a:chExt cx="1389306" cy="1671001"/>
          </a:xfrm>
        </p:grpSpPr>
        <p:sp>
          <p:nvSpPr>
            <p:cNvPr id="20" name="TextBox 19">
              <a:extLst>
                <a:ext uri="{FF2B5EF4-FFF2-40B4-BE49-F238E27FC236}">
                  <a16:creationId xmlns="" xmlns:a16="http://schemas.microsoft.com/office/drawing/2014/main" id="{CECCC7D4-AB12-46F9-91C4-E1AB4C802FA6}"/>
                </a:ext>
              </a:extLst>
            </p:cNvPr>
            <p:cNvSpPr txBox="1"/>
            <p:nvPr/>
          </p:nvSpPr>
          <p:spPr>
            <a:xfrm>
              <a:off x="6596404" y="3223495"/>
              <a:ext cx="656870" cy="860363"/>
            </a:xfrm>
            <a:prstGeom prst="rect">
              <a:avLst/>
            </a:prstGeom>
            <a:noFill/>
          </p:spPr>
          <p:txBody>
            <a:bodyPr wrap="square">
              <a:spAutoFit/>
            </a:bodyPr>
            <a:lstStyle/>
            <a:p>
              <a:r>
                <a:rPr lang="en-US" altLang="en-US" sz="5400" b="1" kern="0" dirty="0">
                  <a:solidFill>
                    <a:srgbClr val="7030A0"/>
                  </a:solidFill>
                  <a:latin typeface="+mj-lt"/>
                </a:rPr>
                <a:t>C</a:t>
              </a:r>
              <a:endParaRPr lang="en-GB" sz="2000" b="1" dirty="0">
                <a:solidFill>
                  <a:srgbClr val="7030A0"/>
                </a:solidFill>
                <a:latin typeface="+mj-lt"/>
              </a:endParaRPr>
            </a:p>
          </p:txBody>
        </p:sp>
        <p:sp>
          <p:nvSpPr>
            <p:cNvPr id="21" name="TextBox 20">
              <a:extLst>
                <a:ext uri="{FF2B5EF4-FFF2-40B4-BE49-F238E27FC236}">
                  <a16:creationId xmlns="" xmlns:a16="http://schemas.microsoft.com/office/drawing/2014/main" id="{B396DD8F-E497-4CE9-821C-AC4CC40E3245}"/>
                </a:ext>
              </a:extLst>
            </p:cNvPr>
            <p:cNvSpPr txBox="1"/>
            <p:nvPr/>
          </p:nvSpPr>
          <p:spPr>
            <a:xfrm>
              <a:off x="7014981" y="3623034"/>
              <a:ext cx="656870" cy="860363"/>
            </a:xfrm>
            <a:prstGeom prst="rect">
              <a:avLst/>
            </a:prstGeom>
            <a:noFill/>
          </p:spPr>
          <p:txBody>
            <a:bodyPr wrap="square">
              <a:spAutoFit/>
            </a:bodyPr>
            <a:lstStyle/>
            <a:p>
              <a:r>
                <a:rPr lang="en-US" sz="5400" b="1" kern="0" dirty="0">
                  <a:solidFill>
                    <a:srgbClr val="7030A0"/>
                  </a:solidFill>
                  <a:latin typeface="+mj-lt"/>
                </a:rPr>
                <a:t>P</a:t>
              </a:r>
            </a:p>
          </p:txBody>
        </p:sp>
        <p:sp>
          <p:nvSpPr>
            <p:cNvPr id="22" name="TextBox 21">
              <a:extLst>
                <a:ext uri="{FF2B5EF4-FFF2-40B4-BE49-F238E27FC236}">
                  <a16:creationId xmlns="" xmlns:a16="http://schemas.microsoft.com/office/drawing/2014/main" id="{3D8CC74D-D7C1-4BE8-8320-722EAC9F5815}"/>
                </a:ext>
              </a:extLst>
            </p:cNvPr>
            <p:cNvSpPr txBox="1"/>
            <p:nvPr/>
          </p:nvSpPr>
          <p:spPr>
            <a:xfrm>
              <a:off x="7328840" y="4034133"/>
              <a:ext cx="656870" cy="860363"/>
            </a:xfrm>
            <a:prstGeom prst="rect">
              <a:avLst/>
            </a:prstGeom>
            <a:noFill/>
          </p:spPr>
          <p:txBody>
            <a:bodyPr wrap="square">
              <a:spAutoFit/>
            </a:bodyPr>
            <a:lstStyle/>
            <a:p>
              <a:r>
                <a:rPr lang="en-US" sz="5400" b="1" kern="0" dirty="0">
                  <a:solidFill>
                    <a:srgbClr val="7030A0"/>
                  </a:solidFill>
                  <a:latin typeface="+mj-lt"/>
                </a:rPr>
                <a:t>D</a:t>
              </a:r>
            </a:p>
          </p:txBody>
        </p:sp>
      </p:grpSp>
    </p:spTree>
    <p:extLst>
      <p:ext uri="{BB962C8B-B14F-4D97-AF65-F5344CB8AC3E}">
        <p14:creationId xmlns:p14="http://schemas.microsoft.com/office/powerpoint/2010/main" val="1435453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17749" y="397620"/>
            <a:ext cx="8924673"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defRPr/>
            </a:pPr>
            <a:r>
              <a:rPr lang="en-US" sz="2000" b="1" dirty="0"/>
              <a:t>Type of Benefit -  Post Employment Benefit </a:t>
            </a:r>
            <a:r>
              <a:rPr lang="en-US" sz="2000" b="1" dirty="0" err="1"/>
              <a:t>vs</a:t>
            </a:r>
            <a:r>
              <a:rPr lang="en-US" sz="2000" b="1" dirty="0"/>
              <a:t> Other Long Term Benefit </a:t>
            </a:r>
          </a:p>
        </p:txBody>
      </p:sp>
      <p:sp>
        <p:nvSpPr>
          <p:cNvPr id="4" name="Rectangle 3"/>
          <p:cNvSpPr txBox="1">
            <a:spLocks noChangeArrowheads="1"/>
          </p:cNvSpPr>
          <p:nvPr/>
        </p:nvSpPr>
        <p:spPr>
          <a:xfrm>
            <a:off x="2004164" y="1219200"/>
            <a:ext cx="9753600" cy="4876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r>
              <a:rPr lang="en-US" sz="1400" b="1" dirty="0">
                <a:solidFill>
                  <a:srgbClr val="000000"/>
                </a:solidFill>
                <a:latin typeface="Arial"/>
              </a:rPr>
              <a:t>Summary from the Responses Received </a:t>
            </a:r>
          </a:p>
          <a:p>
            <a:pPr marL="0" indent="0">
              <a:buFontTx/>
              <a:buNone/>
            </a:pPr>
            <a:r>
              <a:rPr lang="en-US" sz="1400" dirty="0">
                <a:solidFill>
                  <a:srgbClr val="000000"/>
                </a:solidFill>
              </a:rPr>
              <a:t> </a:t>
            </a:r>
          </a:p>
          <a:p>
            <a:r>
              <a:rPr lang="en-US" sz="1400" dirty="0">
                <a:solidFill>
                  <a:srgbClr val="000000"/>
                </a:solidFill>
                <a:latin typeface="Arial"/>
              </a:rPr>
              <a:t>In majority of the responses, Actuaries shared an opinion to consider Exempt Provident Fund as Post Employment Benefit. </a:t>
            </a:r>
          </a:p>
          <a:p>
            <a:r>
              <a:rPr lang="en-US" sz="1400" dirty="0">
                <a:solidFill>
                  <a:srgbClr val="000000"/>
                </a:solidFill>
                <a:latin typeface="Arial"/>
              </a:rPr>
              <a:t>The rationale being despite the option of voluntary withdrawals the most likely consumption of this benefit by the employees happen at end of employment, while the Other long term benefits by definition shall look to be consumed (paid) as a part of employment by employee with organization.</a:t>
            </a:r>
          </a:p>
          <a:p>
            <a:pPr marL="0" indent="0">
              <a:buNone/>
            </a:pPr>
            <a:r>
              <a:rPr lang="en-US" sz="1400" dirty="0">
                <a:solidFill>
                  <a:srgbClr val="000000"/>
                </a:solidFill>
                <a:latin typeface="Arial"/>
              </a:rPr>
              <a:t> </a:t>
            </a:r>
          </a:p>
          <a:p>
            <a:r>
              <a:rPr lang="en-US" sz="1400" dirty="0">
                <a:solidFill>
                  <a:srgbClr val="000000"/>
                </a:solidFill>
                <a:latin typeface="Arial"/>
              </a:rPr>
              <a:t>Few members were of the view that as interest rate shortfalls are made good during the term of employment and not beyond, it should be treated as an “Other Long term Benefit” </a:t>
            </a:r>
          </a:p>
          <a:p>
            <a:pPr marL="0" indent="0">
              <a:buNone/>
            </a:pPr>
            <a:r>
              <a:rPr lang="en-US" sz="1400" dirty="0">
                <a:solidFill>
                  <a:srgbClr val="000000"/>
                </a:solidFill>
                <a:latin typeface="Arial"/>
              </a:rPr>
              <a:t>.</a:t>
            </a:r>
          </a:p>
          <a:p>
            <a:pPr marL="0" indent="0">
              <a:buFontTx/>
              <a:buNone/>
            </a:pPr>
            <a:r>
              <a:rPr lang="en-US" sz="1400" dirty="0">
                <a:solidFill>
                  <a:srgbClr val="000000"/>
                </a:solidFill>
                <a:latin typeface="Arial"/>
              </a:rPr>
              <a:t> </a:t>
            </a:r>
          </a:p>
          <a:p>
            <a:pPr marL="0" indent="0">
              <a:buFontTx/>
              <a:buNone/>
            </a:pPr>
            <a:r>
              <a:rPr lang="en-US" sz="1600" b="1" i="1" dirty="0">
                <a:solidFill>
                  <a:srgbClr val="0000FF">
                    <a:lumMod val="60000"/>
                    <a:lumOff val="40000"/>
                  </a:srgbClr>
                </a:solidFill>
                <a:latin typeface="Arial" pitchFamily="34" charset="0"/>
                <a:cs typeface="Arial" pitchFamily="34" charset="0"/>
              </a:rPr>
              <a:t>Conclusion -  The Task force opined that while an employee could withdraw funds for specific reasons before reaching the retirement age, the purpose of the PF was to be made available to the employee at retirement, hence needs to be considered as a post-employment benefit </a:t>
            </a:r>
            <a:endParaRPr lang="en-US" altLang="en-US" sz="1600" b="1" i="1" dirty="0">
              <a:solidFill>
                <a:srgbClr val="0000FF">
                  <a:lumMod val="60000"/>
                  <a:lumOff val="40000"/>
                </a:srgbClr>
              </a:solidFill>
              <a:latin typeface="Arial" pitchFamily="34" charset="0"/>
              <a:cs typeface="Arial" pitchFamily="34" charset="0"/>
            </a:endParaRPr>
          </a:p>
          <a:p>
            <a:endParaRPr lang="en-US" sz="1600" b="1" i="1" dirty="0">
              <a:solidFill>
                <a:srgbClr val="0000FF">
                  <a:lumMod val="60000"/>
                  <a:lumOff val="40000"/>
                </a:srgbClr>
              </a:solidFill>
              <a:latin typeface="Arial" pitchFamily="34" charset="0"/>
              <a:cs typeface="Arial" pitchFamily="34" charset="0"/>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231113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514600" y="3048522"/>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sz="3200" kern="0" dirty="0">
                <a:solidFill>
                  <a:schemeClr val="tx1"/>
                </a:solidFill>
              </a:rPr>
              <a:t>Measurement</a:t>
            </a:r>
            <a:r>
              <a:rPr lang="en-US" altLang="en-US" sz="3200" kern="0" dirty="0">
                <a:solidFill>
                  <a:schemeClr val="tx1"/>
                </a:solidFill>
              </a:rPr>
              <a:t> </a:t>
            </a:r>
          </a:p>
        </p:txBody>
      </p:sp>
      <p:sp>
        <p:nvSpPr>
          <p:cNvPr id="4" name="Rectangle 3"/>
          <p:cNvSpPr txBox="1">
            <a:spLocks noChangeArrowheads="1"/>
          </p:cNvSpPr>
          <p:nvPr/>
        </p:nvSpPr>
        <p:spPr>
          <a:xfrm>
            <a:off x="2057400" y="2133600"/>
            <a:ext cx="9753600" cy="3276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defRPr/>
            </a:pPr>
            <a:endParaRPr lang="en-US" sz="2400" kern="0" dirty="0">
              <a:solidFill>
                <a:srgbClr val="7030A0"/>
              </a:solidFill>
            </a:endParaRPr>
          </a:p>
          <a:p>
            <a:pPr algn="just">
              <a:defRPr/>
            </a:pPr>
            <a:endParaRPr lang="en-US" sz="2400" kern="0" dirty="0">
              <a:solidFill>
                <a:srgbClr val="7030A0"/>
              </a:solidFil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586007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Arial"/>
                <a:ea typeface="+mj-ea"/>
                <a:cs typeface="+mj-cs"/>
              </a:rPr>
              <a:t>Measurement</a:t>
            </a:r>
            <a:endParaRPr kumimoji="0" lang="en-US" altLang="en-US" sz="3200" b="0" i="0" u="none" strike="noStrike" kern="0" cap="none" spc="0" normalizeH="0" baseline="0" noProof="0" dirty="0">
              <a:ln>
                <a:noFill/>
              </a:ln>
              <a:solidFill>
                <a:srgbClr val="808080">
                  <a:lumMod val="75000"/>
                </a:srgbClr>
              </a:solidFill>
              <a:effectLst/>
              <a:uLnTx/>
              <a:uFillTx/>
              <a:latin typeface="Arial"/>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Arial"/>
              <a:ea typeface="+mj-ea"/>
              <a:cs typeface="+mj-cs"/>
            </a:endParaRPr>
          </a:p>
        </p:txBody>
      </p:sp>
      <p:sp>
        <p:nvSpPr>
          <p:cNvPr id="4" name="Rectangle 3"/>
          <p:cNvSpPr txBox="1">
            <a:spLocks noChangeArrowheads="1"/>
          </p:cNvSpPr>
          <p:nvPr/>
        </p:nvSpPr>
        <p:spPr>
          <a:xfrm>
            <a:off x="2057400" y="1524000"/>
            <a:ext cx="9753600" cy="49768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12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mj-lt"/>
              </a:rPr>
              <a:t>Aspects covered under measurement:</a:t>
            </a:r>
          </a:p>
          <a:p>
            <a:pPr marR="0" lvl="1" algn="just" defTabSz="914400" rtl="0" eaLnBrk="0" fontAlgn="base" latinLnBrk="0" hangingPunct="0">
              <a:lnSpc>
                <a:spcPct val="100000"/>
              </a:lnSpc>
              <a:spcBef>
                <a:spcPts val="1200"/>
              </a:spcBef>
              <a:spcAft>
                <a:spcPct val="0"/>
              </a:spcAft>
              <a:buClrTx/>
              <a:buSzTx/>
              <a:buFont typeface="Arial"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mj-lt"/>
              </a:rPr>
              <a:t>Decision on nature of scheme – DB or DC</a:t>
            </a:r>
          </a:p>
          <a:p>
            <a:pPr marR="0" lvl="2" algn="just" defTabSz="914400" rtl="0" eaLnBrk="0" fontAlgn="base" latinLnBrk="0" hangingPunct="0">
              <a:lnSpc>
                <a:spcPct val="100000"/>
              </a:lnSpc>
              <a:spcBef>
                <a:spcPts val="1200"/>
              </a:spcBef>
              <a:spcAft>
                <a:spcPct val="0"/>
              </a:spcAft>
              <a:buClrTx/>
              <a:buSzTx/>
              <a:buFont typeface="Arial" pitchFamily="34" charset="0"/>
              <a:buChar char="•"/>
              <a:tabLst/>
              <a:defRPr/>
            </a:pPr>
            <a:r>
              <a:rPr kumimoji="0" lang="en-US" altLang="en-US" sz="1600" b="0" i="0" u="none" strike="noStrike" kern="0" cap="none" spc="0" normalizeH="0" baseline="0" noProof="0" dirty="0">
                <a:ln>
                  <a:noFill/>
                </a:ln>
                <a:solidFill>
                  <a:srgbClr val="0070C0"/>
                </a:solidFill>
                <a:effectLst/>
                <a:uLnTx/>
                <a:uFillTx/>
                <a:latin typeface="+mj-lt"/>
              </a:rPr>
              <a:t>We agreed it should be treated as Defined Benefit scheme for the purpose of accounting</a:t>
            </a:r>
          </a:p>
          <a:p>
            <a:pPr marR="0" lvl="1" algn="just" defTabSz="914400" rtl="0" eaLnBrk="0" fontAlgn="base" latinLnBrk="0" hangingPunct="0">
              <a:lnSpc>
                <a:spcPct val="100000"/>
              </a:lnSpc>
              <a:spcBef>
                <a:spcPts val="1200"/>
              </a:spcBef>
              <a:spcAft>
                <a:spcPct val="0"/>
              </a:spcAft>
              <a:buClrTx/>
              <a:buSzTx/>
              <a:buFont typeface="Arial"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mj-lt"/>
              </a:rPr>
              <a:t>Decision on treatment of scheme – PEB or OLTB</a:t>
            </a:r>
          </a:p>
          <a:p>
            <a:pPr marR="0" lvl="2" algn="just" defTabSz="914400" rtl="0" eaLnBrk="0" fontAlgn="base" latinLnBrk="0" hangingPunct="0">
              <a:lnSpc>
                <a:spcPct val="100000"/>
              </a:lnSpc>
              <a:spcBef>
                <a:spcPts val="1200"/>
              </a:spcBef>
              <a:spcAft>
                <a:spcPct val="0"/>
              </a:spcAft>
              <a:buClrTx/>
              <a:buSzTx/>
              <a:buFont typeface="Arial" pitchFamily="34" charset="0"/>
              <a:buChar char="•"/>
              <a:tabLst/>
              <a:defRPr/>
            </a:pPr>
            <a:r>
              <a:rPr lang="en-US" altLang="en-US" sz="1600" kern="0" dirty="0">
                <a:solidFill>
                  <a:srgbClr val="0070C0"/>
                </a:solidFill>
                <a:latin typeface="+mj-lt"/>
              </a:rPr>
              <a:t>We agreed it should be treated as Post Employment benefit</a:t>
            </a:r>
          </a:p>
          <a:p>
            <a:pPr marR="0" lvl="1" algn="just" defTabSz="914400" rtl="0" eaLnBrk="0" fontAlgn="base" latinLnBrk="0" hangingPunct="0">
              <a:lnSpc>
                <a:spcPct val="100000"/>
              </a:lnSpc>
              <a:spcBef>
                <a:spcPts val="1200"/>
              </a:spcBef>
              <a:spcAft>
                <a:spcPct val="0"/>
              </a:spcAft>
              <a:buClrTx/>
              <a:buSzTx/>
              <a:buFont typeface="Arial"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mj-lt"/>
              </a:rPr>
              <a:t>Decision on measurement of assets – Fair Value\Book Value\Any other</a:t>
            </a:r>
          </a:p>
          <a:p>
            <a:pPr marR="0" lvl="1" algn="just" defTabSz="914400" rtl="0" eaLnBrk="0" fontAlgn="base" latinLnBrk="0" hangingPunct="0">
              <a:lnSpc>
                <a:spcPct val="100000"/>
              </a:lnSpc>
              <a:spcBef>
                <a:spcPts val="1200"/>
              </a:spcBef>
              <a:spcAft>
                <a:spcPct val="0"/>
              </a:spcAft>
              <a:buClrTx/>
              <a:buSzTx/>
              <a:buFont typeface="Arial"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mj-lt"/>
              </a:rPr>
              <a:t>Treatment of special events like impairment\defaults in value of bonds. </a:t>
            </a:r>
          </a:p>
          <a:p>
            <a:pPr marR="0" lvl="1" algn="just" defTabSz="914400" rtl="0" eaLnBrk="0" fontAlgn="base" latinLnBrk="0" hangingPunct="0">
              <a:lnSpc>
                <a:spcPct val="100000"/>
              </a:lnSpc>
              <a:spcBef>
                <a:spcPts val="1200"/>
              </a:spcBef>
              <a:spcAft>
                <a:spcPct val="0"/>
              </a:spcAft>
              <a:buClrTx/>
              <a:buSzTx/>
              <a:buFont typeface="Arial"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mj-lt"/>
              </a:rPr>
              <a:t>Methods for calculation of obligation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035174145"/>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854427"/>
            <a:ext cx="7025754" cy="54667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808080">
                    <a:lumMod val="75000"/>
                  </a:srgbClr>
                </a:solidFill>
                <a:effectLst/>
                <a:uLnTx/>
                <a:uFillTx/>
                <a:latin typeface="Arial"/>
                <a:ea typeface="+mj-ea"/>
                <a:cs typeface="+mj-cs"/>
              </a:rPr>
              <a:t>Assets – Fair or Book Value</a:t>
            </a:r>
          </a:p>
        </p:txBody>
      </p:sp>
      <p:sp>
        <p:nvSpPr>
          <p:cNvPr id="4" name="Rectangle 3"/>
          <p:cNvSpPr txBox="1">
            <a:spLocks noChangeArrowheads="1"/>
          </p:cNvSpPr>
          <p:nvPr/>
        </p:nvSpPr>
        <p:spPr>
          <a:xfrm>
            <a:off x="2057400" y="1652564"/>
            <a:ext cx="9753600" cy="40624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1200"/>
              </a:spcBef>
              <a:spcAft>
                <a:spcPts val="600"/>
              </a:spcAft>
              <a:defRPr/>
            </a:pPr>
            <a:r>
              <a:rPr lang="en-US" altLang="en-US" sz="1800" kern="0" dirty="0">
                <a:solidFill>
                  <a:schemeClr val="bg2">
                    <a:lumMod val="75000"/>
                  </a:schemeClr>
                </a:solidFill>
                <a:latin typeface="Arial" pitchFamily="34" charset="0"/>
                <a:cs typeface="Arial" pitchFamily="34" charset="0"/>
              </a:rPr>
              <a:t>On most occasions Exempt Trusts are net investor as their contribution inflows exceed benefit payments\outflows.</a:t>
            </a:r>
          </a:p>
          <a:p>
            <a:pPr lvl="0" algn="just">
              <a:spcBef>
                <a:spcPts val="1200"/>
              </a:spcBef>
              <a:spcAft>
                <a:spcPts val="600"/>
              </a:spcAft>
              <a:defRPr/>
            </a:pPr>
            <a:r>
              <a:rPr lang="en-US" altLang="en-US" sz="1800" kern="0" dirty="0">
                <a:solidFill>
                  <a:schemeClr val="bg2">
                    <a:lumMod val="75000"/>
                  </a:schemeClr>
                </a:solidFill>
                <a:latin typeface="Arial" pitchFamily="34" charset="0"/>
                <a:cs typeface="Arial" pitchFamily="34" charset="0"/>
              </a:rPr>
              <a:t>Provident funds assets are mostly held to maturity and follow investment guidelines laid down by EPFO for exemption.</a:t>
            </a:r>
          </a:p>
          <a:p>
            <a:pPr lvl="0" algn="just">
              <a:spcBef>
                <a:spcPts val="1200"/>
              </a:spcBef>
              <a:spcAft>
                <a:spcPts val="600"/>
              </a:spcAft>
              <a:defRPr/>
            </a:pPr>
            <a:r>
              <a:rPr lang="en-US" altLang="en-US" sz="1800" kern="0" dirty="0">
                <a:solidFill>
                  <a:schemeClr val="bg2">
                    <a:lumMod val="75000"/>
                  </a:schemeClr>
                </a:solidFill>
                <a:latin typeface="Arial" pitchFamily="34" charset="0"/>
                <a:cs typeface="Arial" pitchFamily="34" charset="0"/>
              </a:rPr>
              <a:t>Most trusts for their accounting use book value to record fund position (except probably investments in equities) and use the actual income (&amp; realized gains\losses) to determine investment return.</a:t>
            </a:r>
          </a:p>
          <a:p>
            <a:pPr lvl="0" algn="just">
              <a:spcBef>
                <a:spcPts val="1200"/>
              </a:spcBef>
              <a:spcAft>
                <a:spcPts val="600"/>
              </a:spcAft>
              <a:defRPr/>
            </a:pPr>
            <a:r>
              <a:rPr lang="en-US" altLang="en-US" sz="1800" kern="0" dirty="0">
                <a:solidFill>
                  <a:schemeClr val="bg2">
                    <a:lumMod val="75000"/>
                  </a:schemeClr>
                </a:solidFill>
                <a:latin typeface="Arial" pitchFamily="34" charset="0"/>
                <a:cs typeface="Arial" pitchFamily="34" charset="0"/>
              </a:rPr>
              <a:t>Hence most funds do not record periodic market values of assets held in portfolio.</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40439508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Poll Question 3</a:t>
            </a:r>
            <a:endParaRPr lang="en-US" altLang="en-US" sz="3200" kern="0" dirty="0">
              <a:solidFill>
                <a:srgbClr val="808080">
                  <a:lumMod val="75000"/>
                </a:srgbClr>
              </a:solidFill>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defRPr/>
            </a:pPr>
            <a:r>
              <a:rPr lang="en-US" sz="1800" b="1" dirty="0">
                <a:solidFill>
                  <a:srgbClr val="000000"/>
                </a:solidFill>
                <a:latin typeface="Arial"/>
                <a:sym typeface="Nunito Sans"/>
              </a:rPr>
              <a:t>In your view, what should be the approach for valuation of assets for Exempt Provident fund plan for accounting purposes?</a:t>
            </a:r>
          </a:p>
          <a:p>
            <a:pPr marL="0" indent="0">
              <a:buFontTx/>
              <a:buNone/>
              <a:defRPr/>
            </a:pPr>
            <a:r>
              <a:rPr lang="en-US" sz="1800" b="1" dirty="0">
                <a:solidFill>
                  <a:srgbClr val="000000"/>
                </a:solidFill>
                <a:latin typeface="Arial"/>
                <a:sym typeface="Nunito Sans"/>
              </a:rPr>
              <a:t> </a:t>
            </a:r>
            <a:endParaRPr lang="en-US" sz="1400" b="1" dirty="0">
              <a:solidFill>
                <a:srgbClr val="000000"/>
              </a:solidFill>
              <a:latin typeface="Arial"/>
            </a:endParaRPr>
          </a:p>
          <a:p>
            <a:pPr marL="271463">
              <a:buClr>
                <a:schemeClr val="tx1"/>
              </a:buClr>
              <a:buSzPct val="90000"/>
              <a:buFont typeface="+mj-lt"/>
              <a:buAutoNum type="arabicPeriod"/>
              <a:defRPr/>
            </a:pPr>
            <a:r>
              <a:rPr lang="en-IN" sz="1400" b="1" dirty="0">
                <a:latin typeface="+mj-lt"/>
              </a:rPr>
              <a:t>  Fair Value Basis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  Book Value Basis </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 Face Value Basis</a:t>
            </a:r>
          </a:p>
          <a:p>
            <a:pPr marL="271463">
              <a:buClr>
                <a:schemeClr val="tx1"/>
              </a:buClr>
              <a:buSzPct val="90000"/>
              <a:buFont typeface="+mj-lt"/>
              <a:buAutoNum type="arabicPeriod"/>
              <a:defRPr/>
            </a:pPr>
            <a:endParaRPr lang="en-IN" sz="1400" b="1" dirty="0">
              <a:latin typeface="+mj-lt"/>
            </a:endParaRPr>
          </a:p>
          <a:p>
            <a:pPr marL="271463">
              <a:buClr>
                <a:schemeClr val="tx1"/>
              </a:buClr>
              <a:buSzPct val="90000"/>
              <a:buFont typeface="+mj-lt"/>
              <a:buAutoNum type="arabicPeriod"/>
              <a:defRPr/>
            </a:pPr>
            <a:r>
              <a:rPr lang="en-IN" sz="1400" b="1" dirty="0">
                <a:latin typeface="+mj-lt"/>
              </a:rPr>
              <a:t>Any other basis</a:t>
            </a:r>
            <a:endParaRPr lang="en-US" sz="1400" b="1"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516204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b="1" kern="0" dirty="0">
                <a:solidFill>
                  <a:srgbClr val="808080">
                    <a:lumMod val="75000"/>
                  </a:srgbClr>
                </a:solidFill>
                <a:latin typeface="Arial"/>
              </a:rPr>
              <a:t>Assets – Fair or Book Value</a:t>
            </a:r>
          </a:p>
        </p:txBody>
      </p:sp>
      <p:sp>
        <p:nvSpPr>
          <p:cNvPr id="4" name="Rectangle 3"/>
          <p:cNvSpPr txBox="1">
            <a:spLocks noChangeArrowheads="1"/>
          </p:cNvSpPr>
          <p:nvPr/>
        </p:nvSpPr>
        <p:spPr>
          <a:xfrm>
            <a:off x="2057400" y="1576364"/>
            <a:ext cx="9753600" cy="49768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1200"/>
              </a:spcBef>
              <a:spcAft>
                <a:spcPts val="600"/>
              </a:spcAft>
              <a:buClrTx/>
              <a:buSzTx/>
              <a:buFontTx/>
              <a:buChar char="•"/>
              <a:tabLst/>
              <a:defRPr/>
            </a:pPr>
            <a:r>
              <a:rPr kumimoji="0" lang="en-US" altLang="en-US" sz="2000" b="1" i="0" u="sng" strike="noStrike" kern="0" cap="none" spc="0" normalizeH="0" baseline="0" noProof="0" dirty="0">
                <a:ln>
                  <a:noFill/>
                </a:ln>
                <a:solidFill>
                  <a:srgbClr val="0070C0"/>
                </a:solidFill>
                <a:effectLst/>
                <a:uLnTx/>
                <a:uFillTx/>
                <a:latin typeface="Arial"/>
                <a:ea typeface="+mn-ea"/>
                <a:cs typeface="+mn-cs"/>
              </a:rPr>
              <a:t>IND AS 19</a:t>
            </a:r>
            <a:r>
              <a:rPr kumimoji="0" lang="en-US" altLang="en-US" sz="2000" b="1" i="0" u="none" strike="noStrike" kern="0" cap="none" spc="0" normalizeH="0" baseline="0" noProof="0" dirty="0">
                <a:ln>
                  <a:noFill/>
                </a:ln>
                <a:solidFill>
                  <a:srgbClr val="0070C0"/>
                </a:solidFill>
                <a:effectLst/>
                <a:uLnTx/>
                <a:uFillTx/>
                <a:latin typeface="Arial"/>
                <a:ea typeface="+mn-ea"/>
                <a:cs typeface="+mn-cs"/>
              </a:rPr>
              <a:t> </a:t>
            </a:r>
          </a:p>
          <a:p>
            <a:pPr marL="0" marR="0" lvl="0" indent="0" algn="l" defTabSz="914400" rtl="0" eaLnBrk="0" fontAlgn="base" latinLnBrk="0" hangingPunct="0">
              <a:lnSpc>
                <a:spcPct val="100000"/>
              </a:lnSpc>
              <a:spcBef>
                <a:spcPts val="1200"/>
              </a:spcBef>
              <a:spcAft>
                <a:spcPts val="600"/>
              </a:spcAft>
              <a:buClrTx/>
              <a:buSzTx/>
              <a:buFontTx/>
              <a:buNone/>
              <a:tabLst/>
              <a:defRPr/>
            </a:pPr>
            <a:r>
              <a:rPr kumimoji="0" lang="en-US" sz="1800" b="0" u="none" strike="noStrike" kern="1200" cap="none" spc="0" normalizeH="0" baseline="0" noProof="0" dirty="0">
                <a:ln>
                  <a:noFill/>
                </a:ln>
                <a:solidFill>
                  <a:srgbClr val="0000E7"/>
                </a:solidFill>
                <a:effectLst/>
                <a:uLnTx/>
                <a:uFillTx/>
                <a:latin typeface="Arial"/>
                <a:ea typeface="+mn-ea"/>
                <a:cs typeface="+mn-cs"/>
              </a:rPr>
              <a:t>      Paragraph 113 </a:t>
            </a:r>
            <a:r>
              <a:rPr kumimoji="0" lang="en-US" sz="1800" b="0" u="none" strike="noStrike" kern="1200" cap="none" spc="0" normalizeH="0" baseline="0" noProof="0" dirty="0">
                <a:ln>
                  <a:noFill/>
                </a:ln>
                <a:solidFill>
                  <a:srgbClr val="000000"/>
                </a:solidFill>
                <a:effectLst/>
                <a:uLnTx/>
                <a:uFillTx/>
                <a:latin typeface="Arial"/>
                <a:ea typeface="+mn-ea"/>
                <a:cs typeface="+mn-cs"/>
              </a:rPr>
              <a:t>of IND AS 19, suggest use of </a:t>
            </a:r>
            <a:r>
              <a:rPr kumimoji="0" lang="en-US" sz="1800" b="0" u="none" strike="noStrike" kern="1200" cap="none" spc="0" normalizeH="0" baseline="0" noProof="0" dirty="0">
                <a:ln>
                  <a:noFill/>
                </a:ln>
                <a:solidFill>
                  <a:srgbClr val="0000E7"/>
                </a:solidFill>
                <a:effectLst/>
                <a:uLnTx/>
                <a:uFillTx/>
                <a:latin typeface="Arial"/>
                <a:ea typeface="+mn-ea"/>
                <a:cs typeface="+mn-cs"/>
              </a:rPr>
              <a:t>Fair Market Value</a:t>
            </a:r>
            <a:r>
              <a:rPr kumimoji="0" lang="en-US" sz="1800" b="0" u="none" strike="noStrike" kern="1200" cap="none" spc="0" normalizeH="0" baseline="0" noProof="0" dirty="0">
                <a:ln>
                  <a:noFill/>
                </a:ln>
                <a:solidFill>
                  <a:srgbClr val="000000"/>
                </a:solidFill>
                <a:effectLst/>
                <a:uLnTx/>
                <a:uFillTx/>
                <a:latin typeface="Arial"/>
                <a:ea typeface="+mn-ea"/>
                <a:cs typeface="+mn-cs"/>
              </a:rPr>
              <a:t> of plan assets:</a:t>
            </a:r>
          </a:p>
          <a:p>
            <a:pPr marL="742950" marR="0" lvl="1" indent="-342900" algn="just" defTabSz="914400" rtl="0" eaLnBrk="0" fontAlgn="base" latinLnBrk="0" hangingPunct="0">
              <a:lnSpc>
                <a:spcPct val="100000"/>
              </a:lnSpc>
              <a:spcBef>
                <a:spcPts val="1200"/>
              </a:spcBef>
              <a:spcAft>
                <a:spcPts val="600"/>
              </a:spcAft>
              <a:buClrTx/>
              <a:buSzTx/>
              <a:buFont typeface="Arial" pitchFamily="34" charset="0"/>
              <a:buChar char="•"/>
              <a:tabLst/>
              <a:defRPr/>
            </a:pPr>
            <a:r>
              <a:rPr kumimoji="0" lang="en-US" altLang="en-US" sz="1800" b="0" u="none" strike="noStrike" kern="0" cap="none" spc="0" normalizeH="0" baseline="0" noProof="0" dirty="0">
                <a:ln>
                  <a:noFill/>
                </a:ln>
                <a:solidFill>
                  <a:srgbClr val="000000"/>
                </a:solidFill>
                <a:effectLst/>
                <a:uLnTx/>
                <a:uFillTx/>
                <a:latin typeface="Arial"/>
                <a:ea typeface="+mn-ea"/>
                <a:cs typeface="+mn-cs"/>
              </a:rPr>
              <a:t>The fair value of any plan assets is deducted from the present value of the defined benefit obligation in determining the deficit or surplus. </a:t>
            </a:r>
            <a:endParaRPr kumimoji="0" lang="en-US" sz="1800" b="0" u="sng" strike="noStrike" kern="0" cap="none" spc="0" normalizeH="0" baseline="0" noProof="0" dirty="0">
              <a:ln>
                <a:noFill/>
              </a:ln>
              <a:solidFill>
                <a:srgbClr val="7030A0"/>
              </a:solidFill>
              <a:effectLst/>
              <a:uLnTx/>
              <a:uFillTx/>
              <a:latin typeface="Arial"/>
              <a:ea typeface="+mn-ea"/>
              <a:cs typeface="+mn-cs"/>
            </a:endParaRPr>
          </a:p>
          <a:p>
            <a:pPr algn="just">
              <a:spcBef>
                <a:spcPts val="1200"/>
              </a:spcBef>
              <a:spcAft>
                <a:spcPts val="600"/>
              </a:spcAft>
              <a:defRPr/>
            </a:pPr>
            <a:r>
              <a:rPr lang="en-US" sz="2000" b="1" u="sng" kern="0" dirty="0">
                <a:solidFill>
                  <a:srgbClr val="0070C0"/>
                </a:solidFill>
                <a:latin typeface="Arial"/>
              </a:rPr>
              <a:t>Opinion Expert Advisory Committee – ICAI – Volume XXXVI – Jul 2019</a:t>
            </a:r>
          </a:p>
          <a:p>
            <a:pPr marL="400050" marR="0" lvl="1" indent="0" algn="just" defTabSz="914400" rtl="0" eaLnBrk="0" fontAlgn="base" latinLnBrk="0" hangingPunct="0">
              <a:lnSpc>
                <a:spcPct val="100000"/>
              </a:lnSpc>
              <a:spcBef>
                <a:spcPts val="1200"/>
              </a:spcBef>
              <a:spcAft>
                <a:spcPts val="1200"/>
              </a:spcAft>
              <a:buClrTx/>
              <a:buSzTx/>
              <a:buFontTx/>
              <a:buNone/>
              <a:tabLst/>
              <a:defRPr/>
            </a:pPr>
            <a:r>
              <a:rPr kumimoji="0" lang="en-US" sz="1800" b="1" u="none" strike="noStrike" kern="0" cap="none" spc="0" normalizeH="0" baseline="0" noProof="0" dirty="0">
                <a:ln>
                  <a:noFill/>
                </a:ln>
                <a:solidFill>
                  <a:srgbClr val="000000"/>
                </a:solidFill>
                <a:effectLst/>
                <a:uLnTx/>
                <a:uFillTx/>
                <a:latin typeface="Arial"/>
                <a:ea typeface="+mn-ea"/>
                <a:cs typeface="+mn-cs"/>
              </a:rPr>
              <a:t>C.12 -</a:t>
            </a:r>
            <a:r>
              <a:rPr kumimoji="0" lang="en-US" sz="1800" b="0" u="none" strike="noStrike" kern="0" cap="none" spc="0" normalizeH="0" baseline="0" noProof="0" dirty="0">
                <a:ln>
                  <a:noFill/>
                </a:ln>
                <a:solidFill>
                  <a:srgbClr val="000000"/>
                </a:solidFill>
                <a:effectLst/>
                <a:uLnTx/>
                <a:uFillTx/>
                <a:latin typeface="Arial"/>
                <a:ea typeface="+mn-ea"/>
                <a:cs typeface="+mn-cs"/>
              </a:rPr>
              <a:t>  “…Further, under </a:t>
            </a:r>
            <a:r>
              <a:rPr kumimoji="0" lang="en-US" sz="1800" b="0" u="none" strike="noStrike" kern="0" cap="none" spc="0" normalizeH="0" baseline="0" noProof="0" dirty="0" err="1">
                <a:ln>
                  <a:noFill/>
                </a:ln>
                <a:solidFill>
                  <a:srgbClr val="000000"/>
                </a:solidFill>
                <a:effectLst/>
                <a:uLnTx/>
                <a:uFillTx/>
                <a:latin typeface="Arial"/>
                <a:ea typeface="+mn-ea"/>
                <a:cs typeface="+mn-cs"/>
              </a:rPr>
              <a:t>Ind</a:t>
            </a:r>
            <a:r>
              <a:rPr kumimoji="0" lang="en-US" sz="1800" b="0" u="none" strike="noStrike" kern="0" cap="none" spc="0" normalizeH="0" baseline="0" noProof="0" dirty="0">
                <a:ln>
                  <a:noFill/>
                </a:ln>
                <a:solidFill>
                  <a:srgbClr val="000000"/>
                </a:solidFill>
                <a:effectLst/>
                <a:uLnTx/>
                <a:uFillTx/>
                <a:latin typeface="Arial"/>
                <a:ea typeface="+mn-ea"/>
                <a:cs typeface="+mn-cs"/>
              </a:rPr>
              <a:t> AS 19 also, </a:t>
            </a:r>
            <a:r>
              <a:rPr kumimoji="0" lang="en-US" sz="1800" b="0" u="none" strike="noStrike" kern="0" cap="none" spc="0" normalizeH="0" baseline="0" noProof="0" dirty="0">
                <a:ln>
                  <a:noFill/>
                </a:ln>
                <a:solidFill>
                  <a:srgbClr val="0000E7"/>
                </a:solidFill>
                <a:effectLst/>
                <a:uLnTx/>
                <a:uFillTx/>
                <a:latin typeface="Arial"/>
                <a:ea typeface="+mn-ea"/>
                <a:cs typeface="+mn-cs"/>
              </a:rPr>
              <a:t>the plan asset is to measured at fair value</a:t>
            </a:r>
            <a:r>
              <a:rPr kumimoji="0" lang="en-US" sz="1800" b="0" u="none" strike="noStrike" kern="0" cap="none" spc="0" normalizeH="0" baseline="0" noProof="0" dirty="0">
                <a:ln>
                  <a:noFill/>
                </a:ln>
                <a:solidFill>
                  <a:srgbClr val="000000"/>
                </a:solidFill>
                <a:effectLst/>
                <a:uLnTx/>
                <a:uFillTx/>
                <a:latin typeface="Arial"/>
                <a:ea typeface="+mn-ea"/>
                <a:cs typeface="+mn-cs"/>
              </a:rPr>
              <a:t> and defined benefit obligation is to be measured at its present value using actuarial technique, projected unit credit method and the difference between the two is to be </a:t>
            </a:r>
            <a:r>
              <a:rPr kumimoji="0" lang="en-US" sz="1800" b="0" u="none" strike="noStrike" kern="0" cap="none" spc="0" normalizeH="0" baseline="0" noProof="0" dirty="0" err="1">
                <a:ln>
                  <a:noFill/>
                </a:ln>
                <a:solidFill>
                  <a:srgbClr val="000000"/>
                </a:solidFill>
                <a:effectLst/>
                <a:uLnTx/>
                <a:uFillTx/>
                <a:latin typeface="Arial"/>
                <a:ea typeface="+mn-ea"/>
                <a:cs typeface="+mn-cs"/>
              </a:rPr>
              <a:t>recognised</a:t>
            </a:r>
            <a:r>
              <a:rPr kumimoji="0" lang="en-US" sz="1800" b="0" u="none" strike="noStrike" kern="0" cap="none" spc="0" normalizeH="0" baseline="0" noProof="0" dirty="0">
                <a:ln>
                  <a:noFill/>
                </a:ln>
                <a:solidFill>
                  <a:srgbClr val="000000"/>
                </a:solidFill>
                <a:effectLst/>
                <a:uLnTx/>
                <a:uFillTx/>
                <a:latin typeface="Arial"/>
                <a:ea typeface="+mn-ea"/>
                <a:cs typeface="+mn-cs"/>
              </a:rPr>
              <a:t> as net defined benefit liability (asset) in the balance sheet.”</a:t>
            </a:r>
            <a:endParaRPr kumimoji="0" lang="en-US" sz="2400" b="0" u="sng" strike="noStrike" kern="0" cap="none" spc="0" normalizeH="0" baseline="0" noProof="0" dirty="0">
              <a:ln>
                <a:noFill/>
              </a:ln>
              <a:solidFill>
                <a:srgbClr val="000000"/>
              </a:solidFill>
              <a:effectLst/>
              <a:uLnTx/>
              <a:uFillTx/>
              <a:latin typeface="Arial"/>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018258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2800" b="1" kern="0" dirty="0">
                <a:solidFill>
                  <a:srgbClr val="808080">
                    <a:lumMod val="75000"/>
                  </a:srgbClr>
                </a:solidFill>
                <a:latin typeface="Arial"/>
              </a:rPr>
              <a:t>Assets – Fair or Book Value</a:t>
            </a:r>
          </a:p>
        </p:txBody>
      </p:sp>
      <p:sp>
        <p:nvSpPr>
          <p:cNvPr id="4" name="Rectangle 3"/>
          <p:cNvSpPr txBox="1">
            <a:spLocks noChangeArrowheads="1"/>
          </p:cNvSpPr>
          <p:nvPr/>
        </p:nvSpPr>
        <p:spPr>
          <a:xfrm>
            <a:off x="2057400" y="1676400"/>
            <a:ext cx="9753600" cy="49768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285750" algn="just">
              <a:spcBef>
                <a:spcPts val="1200"/>
              </a:spcBef>
              <a:spcAft>
                <a:spcPts val="1200"/>
              </a:spcAft>
            </a:pPr>
            <a:r>
              <a:rPr lang="en-US" sz="2000" b="1" u="sng" kern="0" dirty="0">
                <a:solidFill>
                  <a:srgbClr val="0070C0"/>
                </a:solidFill>
                <a:latin typeface="Arial"/>
              </a:rPr>
              <a:t>Opinion Expert Advisory Committee – ICAI – EPF - Disclosure &amp; Valuation  </a:t>
            </a:r>
          </a:p>
          <a:p>
            <a:pPr marL="342900" lvl="1" indent="0" algn="just">
              <a:spcBef>
                <a:spcPts val="1200"/>
              </a:spcBef>
              <a:spcAft>
                <a:spcPts val="1200"/>
              </a:spcAft>
              <a:buNone/>
            </a:pPr>
            <a:r>
              <a:rPr kumimoji="0" lang="en-US" sz="1800" strike="noStrike" kern="0" cap="none" spc="0" normalizeH="0" baseline="0" noProof="0" dirty="0">
                <a:ln>
                  <a:noFill/>
                </a:ln>
                <a:solidFill>
                  <a:srgbClr val="000000"/>
                </a:solidFill>
                <a:effectLst/>
                <a:uLnTx/>
                <a:uFillTx/>
                <a:latin typeface="+mj-lt"/>
              </a:rPr>
              <a:t>17. </a:t>
            </a:r>
            <a:r>
              <a:rPr lang="en-US" sz="1800" kern="0" dirty="0">
                <a:solidFill>
                  <a:srgbClr val="000000"/>
                </a:solidFill>
                <a:latin typeface="+mj-lt"/>
              </a:rPr>
              <a:t>- With regard to basis of valuation of the investments held by the Exempt Provident Fund Trust, as per paragraph 55 of AS 15, in determining the defined benefit liability, “(c) …</a:t>
            </a:r>
            <a:r>
              <a:rPr lang="en-US" sz="1800" kern="0" dirty="0">
                <a:solidFill>
                  <a:schemeClr val="accent6"/>
                </a:solidFill>
                <a:latin typeface="+mj-lt"/>
              </a:rPr>
              <a:t>the fair value at the balance sheet date of plan assets </a:t>
            </a:r>
            <a:r>
              <a:rPr lang="en-US" sz="1800" kern="0" dirty="0">
                <a:solidFill>
                  <a:srgbClr val="000000"/>
                </a:solidFill>
                <a:latin typeface="+mj-lt"/>
              </a:rPr>
              <a:t>(if any) out of which the obligations are to be settled directly” has to be taken into account.</a:t>
            </a:r>
            <a:endParaRPr lang="en-US" sz="1800" u="sng" kern="0" dirty="0">
              <a:solidFill>
                <a:srgbClr val="000000"/>
              </a:solidFill>
              <a:latin typeface="+mj-lt"/>
            </a:endParaRPr>
          </a:p>
          <a:p>
            <a:pPr marL="342900" lvl="1" indent="0" algn="just">
              <a:spcBef>
                <a:spcPts val="1200"/>
              </a:spcBef>
              <a:spcAft>
                <a:spcPts val="1200"/>
              </a:spcAft>
              <a:buNone/>
            </a:pPr>
            <a:r>
              <a:rPr kumimoji="0" lang="en-US" sz="1800" strike="noStrike" kern="0" cap="none" spc="0" normalizeH="0" baseline="0" noProof="0" dirty="0">
                <a:ln>
                  <a:noFill/>
                </a:ln>
                <a:solidFill>
                  <a:srgbClr val="000000"/>
                </a:solidFill>
                <a:effectLst/>
                <a:uLnTx/>
                <a:uFillTx/>
                <a:latin typeface="+mj-lt"/>
              </a:rPr>
              <a:t>18. </a:t>
            </a:r>
            <a:r>
              <a:rPr lang="en-US" sz="1800" kern="0" dirty="0">
                <a:solidFill>
                  <a:srgbClr val="000000"/>
                </a:solidFill>
                <a:latin typeface="+mj-lt"/>
              </a:rPr>
              <a:t>- the Committee is of the view that </a:t>
            </a:r>
            <a:r>
              <a:rPr lang="en-US" sz="1800" kern="0" dirty="0">
                <a:solidFill>
                  <a:schemeClr val="accent6"/>
                </a:solidFill>
                <a:latin typeface="+mj-lt"/>
              </a:rPr>
              <a:t>AS 15 explicitly requires  all investments to be fair valued (irrespective of the period for which it is held)</a:t>
            </a:r>
            <a:r>
              <a:rPr lang="en-US" sz="1800" kern="0" dirty="0">
                <a:solidFill>
                  <a:srgbClr val="000000"/>
                </a:solidFill>
                <a:latin typeface="+mj-lt"/>
              </a:rPr>
              <a:t> to determine the defined benefit liability</a:t>
            </a:r>
            <a:endParaRPr kumimoji="0" lang="en-US" sz="1800" strike="noStrike" kern="0" cap="none" spc="0" normalizeH="0" baseline="0" noProof="0" dirty="0">
              <a:ln>
                <a:noFill/>
              </a:ln>
              <a:solidFill>
                <a:srgbClr val="000000"/>
              </a:solidFill>
              <a:effectLst/>
              <a:uLnTx/>
              <a:uFillTx/>
              <a:latin typeface="+mj-lt"/>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16805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kern="0" dirty="0">
                <a:solidFill>
                  <a:srgbClr val="808080">
                    <a:lumMod val="75000"/>
                  </a:srgbClr>
                </a:solidFill>
                <a:latin typeface="Arial"/>
              </a:rPr>
              <a:t>Assets – Fair or Book Value</a:t>
            </a:r>
          </a:p>
        </p:txBody>
      </p:sp>
      <p:sp>
        <p:nvSpPr>
          <p:cNvPr id="4" name="Rectangle 3"/>
          <p:cNvSpPr txBox="1">
            <a:spLocks noChangeArrowheads="1"/>
          </p:cNvSpPr>
          <p:nvPr/>
        </p:nvSpPr>
        <p:spPr>
          <a:xfrm>
            <a:off x="2057400" y="1524000"/>
            <a:ext cx="9753600" cy="4976836"/>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285750" marR="0" lvl="0" indent="-342900" algn="just" defTabSz="914400" rtl="0" eaLnBrk="0" fontAlgn="base" latinLnBrk="0" hangingPunct="0">
              <a:lnSpc>
                <a:spcPct val="100000"/>
              </a:lnSpc>
              <a:spcBef>
                <a:spcPts val="600"/>
              </a:spcBef>
              <a:spcAft>
                <a:spcPts val="600"/>
              </a:spcAft>
              <a:buClrTx/>
              <a:buSzTx/>
              <a:buFontTx/>
              <a:buChar char="•"/>
              <a:tabLst/>
              <a:defRPr/>
            </a:pPr>
            <a:r>
              <a:rPr lang="en-US" sz="2000" b="1" u="sng" kern="0" dirty="0">
                <a:solidFill>
                  <a:srgbClr val="0070C0"/>
                </a:solidFill>
                <a:latin typeface="Arial"/>
              </a:rPr>
              <a:t>Practioners View</a:t>
            </a:r>
          </a:p>
          <a:p>
            <a:pPr marL="685800" lvl="1" algn="just">
              <a:spcBef>
                <a:spcPts val="600"/>
              </a:spcBef>
              <a:spcAft>
                <a:spcPts val="600"/>
              </a:spcAft>
              <a:buFont typeface="Arial" pitchFamily="34" charset="0"/>
              <a:buChar char="•"/>
            </a:pPr>
            <a:r>
              <a:rPr lang="en-US" sz="1800" kern="0" dirty="0">
                <a:solidFill>
                  <a:srgbClr val="000000"/>
                </a:solidFill>
                <a:latin typeface="+mj-lt"/>
              </a:rPr>
              <a:t>Majority of the responses received were of the opinion that we would need to consider the Assets on a Fair value basis.</a:t>
            </a:r>
          </a:p>
          <a:p>
            <a:pPr marL="685800" lvl="1" algn="just">
              <a:spcBef>
                <a:spcPts val="600"/>
              </a:spcBef>
              <a:spcAft>
                <a:spcPts val="600"/>
              </a:spcAft>
              <a:buFont typeface="Arial" pitchFamily="34" charset="0"/>
              <a:buChar char="•"/>
            </a:pPr>
            <a:r>
              <a:rPr lang="en-US" sz="1800" kern="0" dirty="0">
                <a:solidFill>
                  <a:srgbClr val="000000"/>
                </a:solidFill>
                <a:latin typeface="+mj-lt"/>
              </a:rPr>
              <a:t>Few responses indicated that the assets need to be considered on a book value basis to be consistent with the current methodology of accounting followed by the Exempt PF trusts.</a:t>
            </a:r>
            <a:endParaRPr kumimoji="0" lang="en-US" sz="1800" b="0" u="none" strike="noStrike" kern="0" cap="none" spc="0" normalizeH="0" baseline="0" noProof="0" dirty="0">
              <a:ln>
                <a:noFill/>
              </a:ln>
              <a:solidFill>
                <a:srgbClr val="000000"/>
              </a:solidFill>
              <a:effectLst/>
              <a:uLnTx/>
              <a:uFillTx/>
              <a:latin typeface="+mj-lt"/>
            </a:endParaRPr>
          </a:p>
          <a:p>
            <a:pPr marL="285750" algn="just">
              <a:spcBef>
                <a:spcPts val="600"/>
              </a:spcBef>
              <a:spcAft>
                <a:spcPts val="600"/>
              </a:spcAft>
              <a:defRPr/>
            </a:pPr>
            <a:r>
              <a:rPr lang="en-US" sz="2000" b="1" u="sng" kern="0" dirty="0">
                <a:solidFill>
                  <a:srgbClr val="0070C0"/>
                </a:solidFill>
                <a:latin typeface="Arial"/>
              </a:rPr>
              <a:t>PF Task force View</a:t>
            </a:r>
          </a:p>
          <a:p>
            <a:pPr marL="685800" lvl="1" algn="just">
              <a:spcBef>
                <a:spcPts val="600"/>
              </a:spcBef>
              <a:spcAft>
                <a:spcPts val="600"/>
              </a:spcAft>
              <a:buFont typeface="Arial" pitchFamily="34" charset="0"/>
              <a:buChar char="•"/>
            </a:pPr>
            <a:r>
              <a:rPr lang="en-US" sz="1800" noProof="0" dirty="0">
                <a:solidFill>
                  <a:schemeClr val="accent6"/>
                </a:solidFill>
                <a:latin typeface="+mj-lt"/>
              </a:rPr>
              <a:t>As</a:t>
            </a:r>
            <a:r>
              <a:rPr lang="en-US" sz="1800" dirty="0">
                <a:solidFill>
                  <a:schemeClr val="accent6"/>
                </a:solidFill>
                <a:latin typeface="+mj-lt"/>
              </a:rPr>
              <a:t>sets have to be valued on a Fair value basis</a:t>
            </a:r>
            <a:r>
              <a:rPr lang="en-US" sz="1800" dirty="0">
                <a:solidFill>
                  <a:srgbClr val="000000"/>
                </a:solidFill>
                <a:latin typeface="+mj-lt"/>
              </a:rPr>
              <a:t> to be consistent with the IND AS 19</a:t>
            </a:r>
          </a:p>
          <a:p>
            <a:pPr marL="685800" lvl="1" algn="just">
              <a:spcBef>
                <a:spcPts val="600"/>
              </a:spcBef>
              <a:spcAft>
                <a:spcPts val="600"/>
              </a:spcAft>
              <a:buFont typeface="Arial" pitchFamily="34" charset="0"/>
              <a:buChar char="•"/>
            </a:pPr>
            <a:r>
              <a:rPr lang="en-US" sz="1800" dirty="0">
                <a:solidFill>
                  <a:srgbClr val="000000"/>
                </a:solidFill>
                <a:latin typeface="+mj-lt"/>
              </a:rPr>
              <a:t>It is also acknowledged that there will be challenges in implementation of this approach considering nature &amp; current practices by EPF trusts. </a:t>
            </a:r>
          </a:p>
          <a:p>
            <a:pPr marL="685800" lvl="1" algn="just">
              <a:spcBef>
                <a:spcPts val="600"/>
              </a:spcBef>
              <a:spcAft>
                <a:spcPts val="600"/>
              </a:spcAft>
              <a:buFont typeface="Arial" pitchFamily="34" charset="0"/>
              <a:buChar char="•"/>
            </a:pPr>
            <a:r>
              <a:rPr lang="en-US" sz="1800" dirty="0">
                <a:solidFill>
                  <a:srgbClr val="000000"/>
                </a:solidFill>
                <a:latin typeface="+mj-lt"/>
              </a:rPr>
              <a:t>Establishments should arrange for market value of investments. </a:t>
            </a:r>
          </a:p>
          <a:p>
            <a:pPr marL="685800" lvl="1" algn="just">
              <a:spcBef>
                <a:spcPts val="600"/>
              </a:spcBef>
              <a:spcAft>
                <a:spcPts val="600"/>
              </a:spcAft>
              <a:buFont typeface="Arial" pitchFamily="34" charset="0"/>
              <a:buChar char="•"/>
            </a:pPr>
            <a:r>
              <a:rPr lang="en-US" sz="1800" dirty="0">
                <a:solidFill>
                  <a:srgbClr val="000000"/>
                </a:solidFill>
                <a:latin typeface="+mj-lt"/>
              </a:rPr>
              <a:t>When market value of investments is not available, fair value of investments should be estimated to reflect risks, return &amp; maturity values, and expected disposal dates.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119038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71790"/>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Arial"/>
                <a:ea typeface="+mj-ea"/>
                <a:cs typeface="+mj-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b="1" kern="0" dirty="0">
                <a:solidFill>
                  <a:srgbClr val="808080">
                    <a:lumMod val="75000"/>
                  </a:srgbClr>
                </a:solidFill>
                <a:latin typeface="Arial"/>
              </a:rPr>
              <a:t>Assets – Unrealized Gains\Losses</a:t>
            </a:r>
          </a:p>
        </p:txBody>
      </p:sp>
      <p:sp>
        <p:nvSpPr>
          <p:cNvPr id="4" name="Rectangle 3"/>
          <p:cNvSpPr txBox="1">
            <a:spLocks noChangeArrowheads="1"/>
          </p:cNvSpPr>
          <p:nvPr/>
        </p:nvSpPr>
        <p:spPr>
          <a:xfrm>
            <a:off x="2057400" y="1524000"/>
            <a:ext cx="9753600" cy="49768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1200"/>
              </a:spcBef>
              <a:spcAft>
                <a:spcPts val="600"/>
              </a:spcAft>
            </a:pPr>
            <a:r>
              <a:rPr lang="en-US" sz="1800" kern="0" dirty="0">
                <a:solidFill>
                  <a:srgbClr val="000000"/>
                </a:solidFill>
                <a:latin typeface="+mj-lt"/>
              </a:rPr>
              <a:t>Unrealized losses/gains arise from risks faced by an EPF plan include:</a:t>
            </a:r>
          </a:p>
          <a:p>
            <a:pPr lvl="1" algn="just">
              <a:spcBef>
                <a:spcPts val="1200"/>
              </a:spcBef>
              <a:spcAft>
                <a:spcPts val="600"/>
              </a:spcAft>
              <a:buFont typeface="Calibri" pitchFamily="34" charset="0"/>
              <a:buChar char="⁻"/>
            </a:pPr>
            <a:r>
              <a:rPr lang="en-US" sz="1800" kern="0" dirty="0">
                <a:solidFill>
                  <a:srgbClr val="000000"/>
                </a:solidFill>
                <a:latin typeface="+mj-lt"/>
              </a:rPr>
              <a:t>Interest Rate Risk (Market risk)</a:t>
            </a:r>
          </a:p>
          <a:p>
            <a:pPr lvl="1" algn="just">
              <a:spcBef>
                <a:spcPts val="1200"/>
              </a:spcBef>
              <a:spcAft>
                <a:spcPts val="600"/>
              </a:spcAft>
              <a:buFont typeface="Calibri" pitchFamily="34" charset="0"/>
              <a:buChar char="⁻"/>
            </a:pPr>
            <a:r>
              <a:rPr lang="en-US" sz="1800" kern="0" dirty="0">
                <a:solidFill>
                  <a:srgbClr val="000000"/>
                </a:solidFill>
                <a:latin typeface="+mj-lt"/>
              </a:rPr>
              <a:t>Equity Risk  (Market risk)</a:t>
            </a:r>
          </a:p>
          <a:p>
            <a:pPr lvl="1" algn="just">
              <a:spcBef>
                <a:spcPts val="1200"/>
              </a:spcBef>
              <a:spcAft>
                <a:spcPts val="600"/>
              </a:spcAft>
              <a:buFont typeface="Calibri" pitchFamily="34" charset="0"/>
              <a:buChar char="⁻"/>
            </a:pPr>
            <a:r>
              <a:rPr lang="en-US" sz="1800" kern="0" dirty="0">
                <a:solidFill>
                  <a:srgbClr val="000000"/>
                </a:solidFill>
                <a:latin typeface="+mj-lt"/>
              </a:rPr>
              <a:t>Default Risk (Credit risk)</a:t>
            </a:r>
          </a:p>
          <a:p>
            <a:pPr lvl="1" algn="just">
              <a:spcBef>
                <a:spcPts val="1200"/>
              </a:spcBef>
              <a:spcAft>
                <a:spcPts val="600"/>
              </a:spcAft>
              <a:buFont typeface="Calibri" pitchFamily="34" charset="0"/>
              <a:buChar char="⁻"/>
            </a:pPr>
            <a:r>
              <a:rPr lang="en-US" sz="1800" kern="0" dirty="0">
                <a:solidFill>
                  <a:srgbClr val="000000"/>
                </a:solidFill>
                <a:latin typeface="+mj-lt"/>
              </a:rPr>
              <a:t>Credit Spread Risk (Credit risk)</a:t>
            </a:r>
          </a:p>
          <a:p>
            <a:pPr marL="457200" lvl="1" indent="0" algn="just">
              <a:spcBef>
                <a:spcPts val="1200"/>
              </a:spcBef>
              <a:spcAft>
                <a:spcPts val="600"/>
              </a:spcAft>
              <a:buNone/>
            </a:pPr>
            <a:endParaRPr lang="en-US" sz="1800" kern="0" dirty="0">
              <a:solidFill>
                <a:srgbClr val="000000"/>
              </a:solidFill>
              <a:latin typeface="+mj-lt"/>
            </a:endParaRPr>
          </a:p>
          <a:p>
            <a:pPr marL="342900" marR="0" lvl="0" indent="-342900" algn="just" defTabSz="914400" rtl="0" eaLnBrk="0" fontAlgn="base" latinLnBrk="0" hangingPunct="0">
              <a:lnSpc>
                <a:spcPct val="100000"/>
              </a:lnSpc>
              <a:spcBef>
                <a:spcPts val="1200"/>
              </a:spcBef>
              <a:spcAft>
                <a:spcPts val="60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mj-lt"/>
              </a:rPr>
              <a:t>Declining interest </a:t>
            </a:r>
            <a:r>
              <a:rPr lang="en-US" altLang="en-US" sz="1800" kern="0" dirty="0">
                <a:solidFill>
                  <a:srgbClr val="000000"/>
                </a:solidFill>
                <a:latin typeface="+mj-lt"/>
              </a:rPr>
              <a:t>rates, depreciation in certain bonds credit worthiness, exposure to equities leads to volatile unrealized gains\losses on asset portfolio.</a:t>
            </a:r>
            <a:endParaRPr kumimoji="0" lang="en-US" altLang="en-US" sz="1800" b="0" i="0" u="none" strike="noStrike" kern="0" cap="none" spc="0" normalizeH="0" baseline="0" noProof="0" dirty="0">
              <a:ln>
                <a:noFill/>
              </a:ln>
              <a:solidFill>
                <a:srgbClr val="000000"/>
              </a:solidFill>
              <a:effectLst/>
              <a:uLnTx/>
              <a:uFillTx/>
              <a:latin typeface="+mj-lt"/>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274600022"/>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kern="0" dirty="0">
                <a:solidFill>
                  <a:srgbClr val="808080">
                    <a:lumMod val="75000"/>
                  </a:srgbClr>
                </a:solidFill>
                <a:latin typeface="Arial"/>
              </a:rPr>
              <a:t>Assets – Unrealized Gains\Losses</a:t>
            </a:r>
          </a:p>
        </p:txBody>
      </p:sp>
      <p:sp>
        <p:nvSpPr>
          <p:cNvPr id="4" name="Rectangle 3"/>
          <p:cNvSpPr txBox="1">
            <a:spLocks noChangeArrowheads="1"/>
          </p:cNvSpPr>
          <p:nvPr/>
        </p:nvSpPr>
        <p:spPr>
          <a:xfrm>
            <a:off x="2057400" y="1524000"/>
            <a:ext cx="9753600" cy="4976836"/>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600"/>
              </a:spcBef>
              <a:spcAft>
                <a:spcPts val="600"/>
              </a:spcAft>
              <a:buClrTx/>
              <a:buSzTx/>
              <a:buFontTx/>
              <a:buChar char="•"/>
              <a:tabLst/>
              <a:defRPr/>
            </a:pPr>
            <a:r>
              <a:rPr lang="en-US" sz="2000" b="1" u="sng" kern="0" dirty="0">
                <a:solidFill>
                  <a:srgbClr val="0070C0"/>
                </a:solidFill>
                <a:latin typeface="Arial"/>
              </a:rPr>
              <a:t>Opinion Expert Advisory Committee – ICAI – Volume XXXVI – Jul 2019</a:t>
            </a:r>
          </a:p>
          <a:p>
            <a:pPr marL="400050" marR="0" lvl="1" indent="0" algn="just" defTabSz="914400" rtl="0" eaLnBrk="0" fontAlgn="base" latinLnBrk="0" hangingPunct="0">
              <a:lnSpc>
                <a:spcPct val="100000"/>
              </a:lnSpc>
              <a:spcBef>
                <a:spcPts val="600"/>
              </a:spcBef>
              <a:spcAft>
                <a:spcPts val="600"/>
              </a:spcAft>
              <a:buClrTx/>
              <a:buSzTx/>
              <a:buFontTx/>
              <a:buNone/>
              <a:tabLst/>
              <a:defRPr/>
            </a:pPr>
            <a:r>
              <a:rPr kumimoji="0" lang="en-US" sz="1800" b="1" u="none" strike="noStrike" kern="0" cap="none" spc="0" normalizeH="0" baseline="0" noProof="0" dirty="0">
                <a:ln>
                  <a:noFill/>
                </a:ln>
                <a:solidFill>
                  <a:srgbClr val="000000"/>
                </a:solidFill>
                <a:effectLst/>
                <a:uLnTx/>
                <a:uFillTx/>
                <a:latin typeface="Arial"/>
                <a:ea typeface="+mn-ea"/>
                <a:cs typeface="+mn-cs"/>
              </a:rPr>
              <a:t>C.12 -</a:t>
            </a:r>
            <a:r>
              <a:rPr kumimoji="0" lang="en-US" sz="1800" b="0" u="none" strike="noStrike" kern="0" cap="none" spc="0" normalizeH="0" baseline="0" noProof="0" dirty="0">
                <a:ln>
                  <a:noFill/>
                </a:ln>
                <a:solidFill>
                  <a:srgbClr val="000000"/>
                </a:solidFill>
                <a:effectLst/>
                <a:uLnTx/>
                <a:uFillTx/>
                <a:latin typeface="Arial"/>
                <a:ea typeface="+mn-ea"/>
                <a:cs typeface="+mn-cs"/>
              </a:rPr>
              <a:t>  “…</a:t>
            </a:r>
            <a:r>
              <a:rPr kumimoji="0" lang="en-US" sz="1800" b="0" u="none" strike="noStrike" kern="0" cap="none" spc="0" normalizeH="0" baseline="0" noProof="0" dirty="0">
                <a:ln>
                  <a:noFill/>
                </a:ln>
                <a:solidFill>
                  <a:srgbClr val="0000E7"/>
                </a:solidFill>
                <a:effectLst/>
                <a:uLnTx/>
                <a:uFillTx/>
                <a:latin typeface="Arial"/>
                <a:ea typeface="+mn-ea"/>
                <a:cs typeface="+mn-cs"/>
              </a:rPr>
              <a:t>gains and losses</a:t>
            </a:r>
            <a:r>
              <a:rPr kumimoji="0" lang="en-US" sz="1800" b="0" u="none" strike="noStrike" kern="0" cap="none" spc="0" normalizeH="0" baseline="0" noProof="0" dirty="0">
                <a:ln>
                  <a:noFill/>
                </a:ln>
                <a:solidFill>
                  <a:srgbClr val="000000"/>
                </a:solidFill>
                <a:effectLst/>
                <a:uLnTx/>
                <a:uFillTx/>
                <a:latin typeface="Arial"/>
                <a:ea typeface="+mn-ea"/>
                <a:cs typeface="+mn-cs"/>
              </a:rPr>
              <a:t> resulting from the </a:t>
            </a:r>
            <a:r>
              <a:rPr kumimoji="0" lang="en-US" sz="1800" b="0" u="none" strike="noStrike" kern="0" cap="none" spc="0" normalizeH="0" baseline="0" noProof="0" dirty="0" err="1">
                <a:ln>
                  <a:noFill/>
                </a:ln>
                <a:solidFill>
                  <a:srgbClr val="000000"/>
                </a:solidFill>
                <a:effectLst/>
                <a:uLnTx/>
                <a:uFillTx/>
                <a:latin typeface="Arial"/>
                <a:ea typeface="+mn-ea"/>
                <a:cs typeface="+mn-cs"/>
              </a:rPr>
              <a:t>remeasurement</a:t>
            </a:r>
            <a:r>
              <a:rPr kumimoji="0" lang="en-US" sz="1800" b="0" u="none" strike="noStrike" kern="0" cap="none" spc="0" normalizeH="0" baseline="0" noProof="0" dirty="0">
                <a:ln>
                  <a:noFill/>
                </a:ln>
                <a:solidFill>
                  <a:srgbClr val="000000"/>
                </a:solidFill>
                <a:effectLst/>
                <a:uLnTx/>
                <a:uFillTx/>
                <a:latin typeface="Arial"/>
                <a:ea typeface="+mn-ea"/>
                <a:cs typeface="+mn-cs"/>
              </a:rPr>
              <a:t> of net defined liability (asset) </a:t>
            </a:r>
            <a:r>
              <a:rPr kumimoji="0" lang="en-US" sz="1800" b="0" u="none" strike="noStrike" kern="0" cap="none" spc="0" normalizeH="0" baseline="0" noProof="0" dirty="0">
                <a:ln>
                  <a:noFill/>
                </a:ln>
                <a:solidFill>
                  <a:srgbClr val="0000E7"/>
                </a:solidFill>
                <a:effectLst/>
                <a:uLnTx/>
                <a:uFillTx/>
                <a:latin typeface="Arial"/>
                <a:ea typeface="+mn-ea"/>
                <a:cs typeface="+mn-cs"/>
              </a:rPr>
              <a:t>including actuarial gains and losses </a:t>
            </a:r>
            <a:r>
              <a:rPr kumimoji="0" lang="en-US" sz="1800" b="0" u="none" strike="noStrike" kern="0" cap="none" spc="0" normalizeH="0" baseline="0" noProof="0" dirty="0">
                <a:ln>
                  <a:noFill/>
                </a:ln>
                <a:solidFill>
                  <a:srgbClr val="000000"/>
                </a:solidFill>
                <a:effectLst/>
                <a:uLnTx/>
                <a:uFillTx/>
                <a:latin typeface="Arial"/>
                <a:ea typeface="+mn-ea"/>
                <a:cs typeface="+mn-cs"/>
              </a:rPr>
              <a:t>are to be </a:t>
            </a:r>
            <a:r>
              <a:rPr kumimoji="0" lang="en-US" sz="1800" b="0" u="none" strike="noStrike" kern="0" cap="none" spc="0" normalizeH="0" baseline="0" noProof="0" dirty="0">
                <a:ln>
                  <a:noFill/>
                </a:ln>
                <a:solidFill>
                  <a:srgbClr val="0000E7"/>
                </a:solidFill>
                <a:effectLst/>
                <a:uLnTx/>
                <a:uFillTx/>
                <a:latin typeface="Arial"/>
                <a:ea typeface="+mn-ea"/>
                <a:cs typeface="+mn-cs"/>
              </a:rPr>
              <a:t>recognized in other comprehensive income </a:t>
            </a:r>
            <a:r>
              <a:rPr kumimoji="0" lang="en-US" sz="1800" b="0" u="none" strike="noStrike" kern="0" cap="none" spc="0" normalizeH="0" baseline="0" noProof="0" dirty="0">
                <a:ln>
                  <a:noFill/>
                </a:ln>
                <a:solidFill>
                  <a:srgbClr val="000000"/>
                </a:solidFill>
                <a:effectLst/>
                <a:uLnTx/>
                <a:uFillTx/>
                <a:latin typeface="Arial"/>
                <a:ea typeface="+mn-ea"/>
                <a:cs typeface="+mn-cs"/>
              </a:rPr>
              <a:t>instead of the statement of profit and loss as under AS 15.”</a:t>
            </a:r>
            <a:endParaRPr kumimoji="0" lang="en-US" sz="2400" b="0" u="sng" strike="noStrike" kern="0" cap="none" spc="0" normalizeH="0" baseline="0" noProof="0" dirty="0">
              <a:ln>
                <a:noFill/>
              </a:ln>
              <a:solidFill>
                <a:srgbClr val="7030A0"/>
              </a:solidFill>
              <a:effectLst/>
              <a:uLnTx/>
              <a:uFillTx/>
              <a:latin typeface="Arial"/>
              <a:ea typeface="+mn-ea"/>
              <a:cs typeface="+mn-cs"/>
            </a:endParaRPr>
          </a:p>
          <a:p>
            <a:pPr algn="just">
              <a:spcBef>
                <a:spcPts val="600"/>
              </a:spcBef>
              <a:spcAft>
                <a:spcPts val="600"/>
              </a:spcAft>
              <a:defRPr/>
            </a:pPr>
            <a:r>
              <a:rPr lang="en-US" sz="2000" b="1" u="sng" kern="0" dirty="0">
                <a:solidFill>
                  <a:srgbClr val="0070C0"/>
                </a:solidFill>
                <a:latin typeface="Arial"/>
              </a:rPr>
              <a:t>Practioners View</a:t>
            </a:r>
          </a:p>
          <a:p>
            <a:pPr marL="742950" marR="0" lvl="1" indent="-285750" algn="just" defTabSz="914400" rtl="0" eaLnBrk="0" fontAlgn="base" latinLnBrk="0" hangingPunct="0">
              <a:lnSpc>
                <a:spcPct val="100000"/>
              </a:lnSpc>
              <a:spcBef>
                <a:spcPts val="600"/>
              </a:spcBef>
              <a:spcAft>
                <a:spcPts val="600"/>
              </a:spcAft>
              <a:buClrTx/>
              <a:buSzTx/>
              <a:buFontTx/>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rPr>
              <a:t>No consensus, as some </a:t>
            </a:r>
            <a:r>
              <a:rPr kumimoji="0" lang="en-US" sz="1800" b="0" i="0" u="none" strike="noStrike" kern="0" cap="none" spc="0" normalizeH="0" baseline="0" noProof="0" dirty="0" err="1">
                <a:ln>
                  <a:noFill/>
                </a:ln>
                <a:solidFill>
                  <a:srgbClr val="000000"/>
                </a:solidFill>
                <a:effectLst/>
                <a:uLnTx/>
                <a:uFillTx/>
                <a:latin typeface="Arial"/>
                <a:ea typeface="+mn-ea"/>
                <a:cs typeface="+mn-cs"/>
              </a:rPr>
              <a:t>practioners</a:t>
            </a:r>
            <a:r>
              <a:rPr kumimoji="0" lang="en-US" sz="1800" b="0" i="0" u="none" strike="noStrike" kern="0" cap="none" spc="0" normalizeH="0" baseline="0" noProof="0" dirty="0">
                <a:ln>
                  <a:noFill/>
                </a:ln>
                <a:solidFill>
                  <a:srgbClr val="000000"/>
                </a:solidFill>
                <a:effectLst/>
                <a:uLnTx/>
                <a:uFillTx/>
                <a:latin typeface="Arial"/>
                <a:ea typeface="+mn-ea"/>
                <a:cs typeface="+mn-cs"/>
              </a:rPr>
              <a:t> recommend P&amp;L &amp; others via OCI</a:t>
            </a:r>
          </a:p>
          <a:p>
            <a:pPr marR="0" lvl="0" algn="just">
              <a:lnSpc>
                <a:spcPct val="100000"/>
              </a:lnSpc>
              <a:spcBef>
                <a:spcPts val="600"/>
              </a:spcBef>
              <a:spcAft>
                <a:spcPts val="600"/>
              </a:spcAft>
              <a:buClrTx/>
              <a:buSzTx/>
              <a:buFontTx/>
              <a:buChar char="•"/>
              <a:tabLst/>
              <a:defRPr/>
            </a:pPr>
            <a:r>
              <a:rPr lang="en-US" sz="2000" b="1" u="sng" kern="0" dirty="0">
                <a:solidFill>
                  <a:srgbClr val="0070C0"/>
                </a:solidFill>
                <a:latin typeface="Arial"/>
              </a:rPr>
              <a:t>Task force View</a:t>
            </a:r>
          </a:p>
          <a:p>
            <a:pPr marL="742950" marR="0" lvl="1" indent="-285750" algn="just" defTabSz="914400" rtl="0" eaLnBrk="0" fontAlgn="base" latinLnBrk="0" hangingPunct="0">
              <a:lnSpc>
                <a:spcPct val="100000"/>
              </a:lnSpc>
              <a:spcBef>
                <a:spcPts val="600"/>
              </a:spcBef>
              <a:spcAft>
                <a:spcPts val="600"/>
              </a:spcAft>
              <a:buClrTx/>
              <a:buSzTx/>
              <a:buFontTx/>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rPr>
              <a:t>Guidance on EPF gains and losses from Expert advisory committee is to be treated via OCI for IND AS 19.</a:t>
            </a:r>
          </a:p>
          <a:p>
            <a:pPr marL="742950" marR="0" lvl="1" indent="-285750" algn="just" defTabSz="914400" rtl="0" eaLnBrk="0" fontAlgn="base" latinLnBrk="0" hangingPunct="0">
              <a:lnSpc>
                <a:spcPct val="100000"/>
              </a:lnSpc>
              <a:spcBef>
                <a:spcPts val="600"/>
              </a:spcBef>
              <a:spcAft>
                <a:spcPts val="600"/>
              </a:spcAft>
              <a:buClrTx/>
              <a:buSzTx/>
              <a:buFontTx/>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rPr>
              <a:t>Instances where Gains\losses arise due to special events like defaults, our view is to take ICAI opinion on the matter in next stages.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88444542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3" name="Rectangle 22"/>
          <p:cNvSpPr/>
          <p:nvPr/>
        </p:nvSpPr>
        <p:spPr>
          <a:xfrm>
            <a:off x="4953000" y="2514600"/>
            <a:ext cx="6629400" cy="707886"/>
          </a:xfrm>
          <a:prstGeom prst="rect">
            <a:avLst/>
          </a:prstGeom>
        </p:spPr>
        <p:txBody>
          <a:bodyPr wrap="square">
            <a:spAutoFit/>
          </a:bodyPr>
          <a:lstStyle/>
          <a:p>
            <a:pPr marL="86360">
              <a:spcBef>
                <a:spcPts val="360"/>
              </a:spcBef>
              <a:spcAft>
                <a:spcPts val="0"/>
              </a:spcAft>
            </a:pPr>
            <a:r>
              <a:rPr lang="en-US" sz="2000" b="1" dirty="0">
                <a:latin typeface="Trebuchet MS" panose="020B0603020202020204" pitchFamily="34" charset="0"/>
                <a:ea typeface="Trebuchet MS" panose="020B0603020202020204" pitchFamily="34" charset="0"/>
                <a:cs typeface="Trebuchet MS" panose="020B0603020202020204" pitchFamily="34" charset="0"/>
              </a:rPr>
              <a:t>Kulin </a:t>
            </a:r>
            <a:r>
              <a:rPr lang="en-US" sz="2000" b="1" dirty="0" smtClean="0">
                <a:latin typeface="Trebuchet MS" panose="020B0603020202020204" pitchFamily="34" charset="0"/>
                <a:ea typeface="Trebuchet MS" panose="020B0603020202020204" pitchFamily="34" charset="0"/>
                <a:cs typeface="Trebuchet MS" panose="020B0603020202020204" pitchFamily="34" charset="0"/>
              </a:rPr>
              <a:t>Patel,</a:t>
            </a:r>
            <a:r>
              <a:rPr lang="en-IN" sz="2000" dirty="0" smtClean="0">
                <a:latin typeface="Trebuchet MS" panose="020B0603020202020204" pitchFamily="34" charset="0"/>
                <a:ea typeface="Trebuchet MS" panose="020B0603020202020204" pitchFamily="34" charset="0"/>
                <a:cs typeface="Trebuchet MS" panose="020B0603020202020204" pitchFamily="34" charset="0"/>
              </a:rPr>
              <a:t> </a:t>
            </a:r>
            <a:r>
              <a:rPr lang="en-US" sz="2000" dirty="0" smtClean="0">
                <a:latin typeface="Trebuchet MS" panose="020B0603020202020204" pitchFamily="34" charset="0"/>
                <a:ea typeface="Trebuchet MS" panose="020B0603020202020204" pitchFamily="34" charset="0"/>
                <a:cs typeface="Trebuchet MS" panose="020B0603020202020204" pitchFamily="34" charset="0"/>
              </a:rPr>
              <a:t>Chair</a:t>
            </a:r>
            <a:r>
              <a:rPr lang="en-US" sz="2000" dirty="0">
                <a:latin typeface="Trebuchet MS" panose="020B0603020202020204" pitchFamily="34" charset="0"/>
                <a:ea typeface="Trebuchet MS" panose="020B0603020202020204" pitchFamily="34" charset="0"/>
                <a:cs typeface="Trebuchet MS" panose="020B0603020202020204" pitchFamily="34" charset="0"/>
              </a:rPr>
              <a:t>, Advisory Group for Pensions, </a:t>
            </a:r>
            <a:r>
              <a:rPr lang="en-US" sz="2000" dirty="0" smtClean="0">
                <a:latin typeface="Trebuchet MS" panose="020B0603020202020204" pitchFamily="34" charset="0"/>
                <a:ea typeface="Trebuchet MS" panose="020B0603020202020204" pitchFamily="34" charset="0"/>
                <a:cs typeface="Trebuchet MS" panose="020B0603020202020204" pitchFamily="34" charset="0"/>
              </a:rPr>
              <a:t>Employee</a:t>
            </a:r>
            <a:r>
              <a:rPr lang="en-IN" sz="2000" dirty="0" smtClean="0">
                <a:latin typeface="Trebuchet MS" panose="020B0603020202020204" pitchFamily="34" charset="0"/>
                <a:ea typeface="Trebuchet MS" panose="020B0603020202020204" pitchFamily="34" charset="0"/>
                <a:cs typeface="Trebuchet MS" panose="020B0603020202020204" pitchFamily="34" charset="0"/>
              </a:rPr>
              <a:t> </a:t>
            </a:r>
            <a:r>
              <a:rPr lang="en-US" sz="2000" dirty="0" smtClean="0">
                <a:latin typeface="Trebuchet MS" panose="020B0603020202020204" pitchFamily="34" charset="0"/>
                <a:ea typeface="Trebuchet MS" panose="020B0603020202020204" pitchFamily="34" charset="0"/>
                <a:cs typeface="Trebuchet MS" panose="020B0603020202020204" pitchFamily="34" charset="0"/>
              </a:rPr>
              <a:t>Benefits </a:t>
            </a:r>
            <a:r>
              <a:rPr lang="en-US" sz="2000" dirty="0">
                <a:latin typeface="Trebuchet MS" panose="020B0603020202020204" pitchFamily="34" charset="0"/>
                <a:ea typeface="Trebuchet MS" panose="020B0603020202020204" pitchFamily="34" charset="0"/>
                <a:cs typeface="Trebuchet MS" panose="020B0603020202020204" pitchFamily="34" charset="0"/>
              </a:rPr>
              <a:t>and Social Security, IAI</a:t>
            </a:r>
            <a:endParaRPr lang="en-IN" sz="2000" dirty="0">
              <a:effectLst/>
              <a:latin typeface="Trebuchet MS" panose="020B0603020202020204" pitchFamily="34" charset="0"/>
              <a:ea typeface="Trebuchet MS" panose="020B0603020202020204" pitchFamily="34" charset="0"/>
              <a:cs typeface="Trebuchet MS" panose="020B0603020202020204" pitchFamily="34" charset="0"/>
            </a:endParaRPr>
          </a:p>
        </p:txBody>
      </p:sp>
      <p:sp>
        <p:nvSpPr>
          <p:cNvPr id="53" name="object 13"/>
          <p:cNvSpPr/>
          <p:nvPr/>
        </p:nvSpPr>
        <p:spPr>
          <a:xfrm>
            <a:off x="2057400" y="1752600"/>
            <a:ext cx="2590800" cy="3788469"/>
          </a:xfrm>
          <a:prstGeom prst="rect">
            <a:avLst/>
          </a:prstGeom>
          <a:blipFill>
            <a:blip r:embed="rId4" cstate="print"/>
            <a:stretch>
              <a:fillRect/>
            </a:stretch>
          </a:blipFill>
        </p:spPr>
        <p:txBody>
          <a:bodyPr wrap="square" lIns="0" tIns="0" rIns="0" bIns="0" rtlCol="0"/>
          <a:lstStyle/>
          <a:p>
            <a:endParaRPr/>
          </a:p>
        </p:txBody>
      </p:sp>
      <p:sp>
        <p:nvSpPr>
          <p:cNvPr id="26" name="Rectangle 25"/>
          <p:cNvSpPr/>
          <p:nvPr/>
        </p:nvSpPr>
        <p:spPr>
          <a:xfrm>
            <a:off x="2209800" y="381000"/>
            <a:ext cx="5105400" cy="584775"/>
          </a:xfrm>
          <a:prstGeom prst="rect">
            <a:avLst/>
          </a:prstGeom>
        </p:spPr>
        <p:txBody>
          <a:bodyPr wrap="square">
            <a:spAutoFit/>
          </a:bodyPr>
          <a:lstStyle/>
          <a:p>
            <a:pPr lvl="0"/>
            <a:r>
              <a:rPr lang="en-US" sz="3200" b="1" dirty="0" smtClean="0">
                <a:solidFill>
                  <a:srgbClr val="C00000"/>
                </a:solidFill>
                <a:latin typeface="Trebuchet MS" panose="020B0603020202020204" pitchFamily="34" charset="0"/>
              </a:rPr>
              <a:t>Welcome Address</a:t>
            </a:r>
            <a:endParaRPr lang="en-US" altLang="en-US" sz="3200" b="1" kern="0" dirty="0">
              <a:solidFill>
                <a:srgbClr val="C00000"/>
              </a:solidFill>
              <a:latin typeface="Trebuchet MS" panose="020B0603020202020204" pitchFamily="34" charset="0"/>
            </a:endParaRPr>
          </a:p>
        </p:txBody>
      </p:sp>
    </p:spTree>
    <p:extLst>
      <p:ext uri="{BB962C8B-B14F-4D97-AF65-F5344CB8AC3E}">
        <p14:creationId xmlns:p14="http://schemas.microsoft.com/office/powerpoint/2010/main" val="482029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b="1" kern="0" dirty="0">
                <a:solidFill>
                  <a:srgbClr val="808080">
                    <a:lumMod val="75000"/>
                  </a:srgbClr>
                </a:solidFill>
                <a:latin typeface="Arial"/>
              </a:rPr>
              <a:t>Liability – Methods</a:t>
            </a:r>
          </a:p>
        </p:txBody>
      </p:sp>
      <p:sp>
        <p:nvSpPr>
          <p:cNvPr id="4" name="Rectangle 3"/>
          <p:cNvSpPr txBox="1">
            <a:spLocks noChangeArrowheads="1"/>
          </p:cNvSpPr>
          <p:nvPr/>
        </p:nvSpPr>
        <p:spPr>
          <a:xfrm>
            <a:off x="2057400" y="1524000"/>
            <a:ext cx="9753600" cy="49768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1200"/>
              </a:spcBef>
              <a:spcAft>
                <a:spcPts val="60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Arial" pitchFamily="34" charset="0"/>
                <a:cs typeface="Arial" pitchFamily="34" charset="0"/>
              </a:rPr>
              <a:t>GN29</a:t>
            </a:r>
            <a:r>
              <a:rPr kumimoji="0" lang="en-US" altLang="en-US" sz="1800" b="0" i="0" u="none" strike="noStrike" kern="0" cap="none" spc="0" normalizeH="0" noProof="0" dirty="0">
                <a:ln>
                  <a:noFill/>
                </a:ln>
                <a:solidFill>
                  <a:srgbClr val="000000"/>
                </a:solidFill>
                <a:effectLst/>
                <a:uLnTx/>
                <a:uFillTx/>
                <a:latin typeface="Arial" pitchFamily="34" charset="0"/>
                <a:cs typeface="Arial" pitchFamily="34" charset="0"/>
              </a:rPr>
              <a:t> sets out principles for valuation methods of interest rate guarantee associated with Exempt Provident fund.</a:t>
            </a:r>
          </a:p>
          <a:p>
            <a:pPr marL="342900" marR="0" lvl="0" indent="-342900" algn="just" defTabSz="914400" rtl="0" eaLnBrk="0" fontAlgn="base" latinLnBrk="0" hangingPunct="0">
              <a:lnSpc>
                <a:spcPct val="100000"/>
              </a:lnSpc>
              <a:spcBef>
                <a:spcPts val="600"/>
              </a:spcBef>
              <a:spcAft>
                <a:spcPts val="600"/>
              </a:spcAft>
              <a:buClrTx/>
              <a:buSzTx/>
              <a:buFontTx/>
              <a:buChar char="•"/>
              <a:tabLst/>
              <a:defRPr/>
            </a:pPr>
            <a:r>
              <a:rPr lang="en-US" altLang="en-US" sz="1800" kern="0" dirty="0">
                <a:solidFill>
                  <a:srgbClr val="000000"/>
                </a:solidFill>
                <a:latin typeface="Arial" pitchFamily="34" charset="0"/>
                <a:cs typeface="Arial" pitchFamily="34" charset="0"/>
              </a:rPr>
              <a:t>Three methods suggested for Interest guarantee are:</a:t>
            </a:r>
          </a:p>
          <a:p>
            <a:pPr lvl="1" indent="-342900" algn="just">
              <a:spcBef>
                <a:spcPts val="600"/>
              </a:spcBef>
              <a:spcAft>
                <a:spcPts val="600"/>
              </a:spcAft>
            </a:pPr>
            <a:r>
              <a:rPr kumimoji="0" lang="en-US" altLang="en-US" sz="1800" b="0" i="0" u="none" strike="noStrike" kern="0" cap="none" spc="0" normalizeH="0" noProof="0" dirty="0">
                <a:ln>
                  <a:noFill/>
                </a:ln>
                <a:solidFill>
                  <a:srgbClr val="000000"/>
                </a:solidFill>
                <a:effectLst/>
                <a:uLnTx/>
                <a:uFillTx/>
                <a:latin typeface="Arial" pitchFamily="34" charset="0"/>
                <a:cs typeface="Arial" pitchFamily="34" charset="0"/>
              </a:rPr>
              <a:t>Deterministic approach</a:t>
            </a:r>
          </a:p>
          <a:p>
            <a:pPr lvl="2" indent="-342900" algn="just">
              <a:spcBef>
                <a:spcPts val="600"/>
              </a:spcBef>
              <a:spcAft>
                <a:spcPts val="600"/>
              </a:spcAft>
            </a:pPr>
            <a:r>
              <a:rPr lang="en-US" altLang="en-US" sz="1800" kern="0" dirty="0">
                <a:solidFill>
                  <a:srgbClr val="000000"/>
                </a:solidFill>
                <a:latin typeface="Arial" pitchFamily="34" charset="0"/>
                <a:cs typeface="Arial" pitchFamily="34" charset="0"/>
              </a:rPr>
              <a:t>Static assumptions, average PVO under three scenarios, determine likely cost of guarantee with estimated difference of expected portfolio return &amp; EPFO rate</a:t>
            </a:r>
            <a:endParaRPr kumimoji="0" lang="en-US" altLang="en-US" sz="1800" b="0" i="0" u="none" strike="noStrike" kern="0" cap="none" spc="0" normalizeH="0" noProof="0" dirty="0">
              <a:ln>
                <a:noFill/>
              </a:ln>
              <a:solidFill>
                <a:srgbClr val="000000"/>
              </a:solidFill>
              <a:effectLst/>
              <a:uLnTx/>
              <a:uFillTx/>
              <a:latin typeface="Arial" pitchFamily="34" charset="0"/>
              <a:cs typeface="Arial" pitchFamily="34" charset="0"/>
            </a:endParaRPr>
          </a:p>
          <a:p>
            <a:pPr lvl="1" indent="-342900" algn="just">
              <a:spcBef>
                <a:spcPts val="600"/>
              </a:spcBef>
              <a:spcAft>
                <a:spcPts val="600"/>
              </a:spcAft>
            </a:pPr>
            <a:r>
              <a:rPr lang="en-US" altLang="en-US" sz="1800" kern="0" dirty="0">
                <a:solidFill>
                  <a:srgbClr val="000000"/>
                </a:solidFill>
                <a:latin typeface="Arial" pitchFamily="34" charset="0"/>
                <a:cs typeface="Arial" pitchFamily="34" charset="0"/>
              </a:rPr>
              <a:t>Option Pricing model</a:t>
            </a:r>
          </a:p>
          <a:p>
            <a:pPr lvl="2" indent="-342900" algn="just">
              <a:spcBef>
                <a:spcPts val="600"/>
              </a:spcBef>
              <a:spcAft>
                <a:spcPts val="600"/>
              </a:spcAft>
            </a:pPr>
            <a:r>
              <a:rPr lang="en-US" altLang="en-US" sz="1800" kern="0" dirty="0">
                <a:solidFill>
                  <a:srgbClr val="000000"/>
                </a:solidFill>
                <a:latin typeface="Arial" pitchFamily="34" charset="0"/>
                <a:cs typeface="Arial" pitchFamily="34" charset="0"/>
              </a:rPr>
              <a:t>Future interest rates follow log-normal distribution, volatility of interest rates</a:t>
            </a:r>
          </a:p>
          <a:p>
            <a:pPr lvl="1" indent="-342900" algn="just">
              <a:spcBef>
                <a:spcPts val="600"/>
              </a:spcBef>
              <a:spcAft>
                <a:spcPts val="600"/>
              </a:spcAft>
            </a:pPr>
            <a:r>
              <a:rPr kumimoji="0" lang="en-US" altLang="en-US" sz="1800" b="0" i="0" u="none" strike="noStrike" kern="0" cap="none" spc="0" normalizeH="0" noProof="0" dirty="0">
                <a:ln>
                  <a:noFill/>
                </a:ln>
                <a:solidFill>
                  <a:srgbClr val="000000"/>
                </a:solidFill>
                <a:effectLst/>
                <a:uLnTx/>
                <a:uFillTx/>
                <a:latin typeface="Arial" pitchFamily="34" charset="0"/>
                <a:cs typeface="Arial" pitchFamily="34" charset="0"/>
              </a:rPr>
              <a:t>Stochastic Modelling</a:t>
            </a:r>
          </a:p>
          <a:p>
            <a:pPr lvl="2" indent="-342900" algn="just">
              <a:spcBef>
                <a:spcPts val="600"/>
              </a:spcBef>
              <a:spcAft>
                <a:spcPts val="600"/>
              </a:spcAft>
            </a:pPr>
            <a:r>
              <a:rPr kumimoji="0" lang="en-US" altLang="en-US" sz="1800" b="0" i="0" u="none" strike="noStrike" kern="0" cap="none" spc="0" normalizeH="0" noProof="0" dirty="0">
                <a:ln>
                  <a:noFill/>
                </a:ln>
                <a:solidFill>
                  <a:srgbClr val="000000"/>
                </a:solidFill>
                <a:effectLst/>
                <a:uLnTx/>
                <a:uFillTx/>
                <a:latin typeface="Arial" pitchFamily="34" charset="0"/>
                <a:cs typeface="Arial" pitchFamily="34" charset="0"/>
              </a:rPr>
              <a:t>Stochastic projection of future interest rates used to determine shortfalls and surpluses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92755480"/>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Arial"/>
                <a:ea typeface="+mj-ea"/>
                <a:cs typeface="+mj-cs"/>
              </a:rPr>
              <a:t>Poll Question 4</a:t>
            </a:r>
            <a:endParaRPr kumimoji="0" lang="en-US" altLang="en-US" sz="3200" b="0" i="0" u="none" strike="noStrike" kern="0" cap="none" spc="0" normalizeH="0" baseline="0" noProof="0" dirty="0">
              <a:ln>
                <a:noFill/>
              </a:ln>
              <a:solidFill>
                <a:srgbClr val="808080">
                  <a:lumMod val="75000"/>
                </a:srgbClr>
              </a:solidFill>
              <a:effectLst/>
              <a:uLnTx/>
              <a:uFillTx/>
              <a:latin typeface="Arial"/>
              <a:ea typeface="+mj-ea"/>
              <a:cs typeface="+mj-cs"/>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t>
            </a:r>
            <a:r>
              <a:rPr kumimoji="0" lang="en-US" sz="1800" b="1" i="0" u="none" strike="noStrike" kern="1200" cap="none" spc="0" normalizeH="0" baseline="0" noProof="0" dirty="0">
                <a:ln>
                  <a:noFill/>
                </a:ln>
                <a:solidFill>
                  <a:srgbClr val="000000"/>
                </a:solidFill>
                <a:effectLst/>
                <a:uLnTx/>
                <a:uFillTx/>
                <a:latin typeface="Arial"/>
                <a:ea typeface="+mn-ea"/>
                <a:cs typeface="+mn-cs"/>
                <a:sym typeface="Nunito Sans"/>
              </a:rPr>
              <a:t>Which method do you use for the purpose of Interest rate guarantee</a:t>
            </a:r>
            <a:r>
              <a:rPr kumimoji="0" lang="en-US" sz="1800" b="1" i="0" u="none" strike="noStrike" kern="1200" cap="none" spc="0" normalizeH="0" noProof="0" dirty="0">
                <a:ln>
                  <a:noFill/>
                </a:ln>
                <a:solidFill>
                  <a:srgbClr val="000000"/>
                </a:solidFill>
                <a:effectLst/>
                <a:uLnTx/>
                <a:uFillTx/>
                <a:latin typeface="Arial"/>
                <a:ea typeface="+mn-ea"/>
                <a:cs typeface="+mn-cs"/>
                <a:sym typeface="Nunito Sans"/>
              </a:rPr>
              <a:t> calculation of</a:t>
            </a:r>
            <a:r>
              <a:rPr kumimoji="0" lang="en-US" sz="1800" b="1" i="0" u="none" strike="noStrike" kern="1200" cap="none" spc="0" normalizeH="0" baseline="0" noProof="0" dirty="0">
                <a:ln>
                  <a:noFill/>
                </a:ln>
                <a:solidFill>
                  <a:srgbClr val="000000"/>
                </a:solidFill>
                <a:effectLst/>
                <a:uLnTx/>
                <a:uFillTx/>
                <a:latin typeface="Arial"/>
                <a:ea typeface="+mn-ea"/>
                <a:cs typeface="+mn-cs"/>
                <a:sym typeface="Nunito Sans"/>
              </a:rPr>
              <a:t> Exempt Provident fund?</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Deterministic</a:t>
            </a:r>
            <a:r>
              <a:rPr kumimoji="0" lang="en-IN" sz="1400" b="1" i="0" u="none" strike="noStrike" kern="1200" cap="none" spc="0" normalizeH="0" noProof="0" dirty="0">
                <a:ln>
                  <a:noFill/>
                </a:ln>
                <a:solidFill>
                  <a:srgbClr val="000000"/>
                </a:solidFill>
                <a:effectLst/>
                <a:uLnTx/>
                <a:uFillTx/>
                <a:latin typeface="Arial"/>
                <a:ea typeface="+mn-ea"/>
                <a:cs typeface="+mn-cs"/>
              </a:rPr>
              <a:t> Approach</a:t>
            </a: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Option Pricing Approach</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Stochastic Modelling </a:t>
            </a: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endParaRPr kumimoji="0" lang="en-IN" sz="1400" b="1" i="0" u="none" strike="noStrike" kern="1200" cap="none" spc="0" normalizeH="0" baseline="0" noProof="0" dirty="0">
              <a:ln>
                <a:noFill/>
              </a:ln>
              <a:solidFill>
                <a:srgbClr val="000000"/>
              </a:solidFill>
              <a:effectLst/>
              <a:uLnTx/>
              <a:uFillTx/>
              <a:latin typeface="Arial"/>
              <a:ea typeface="+mn-ea"/>
              <a:cs typeface="+mn-cs"/>
            </a:endParaRPr>
          </a:p>
          <a:p>
            <a:pPr marL="271463" marR="0" lvl="0" indent="-342900" algn="l" defTabSz="914400" rtl="0" eaLnBrk="0" fontAlgn="base" latinLnBrk="0" hangingPunct="0">
              <a:lnSpc>
                <a:spcPct val="100000"/>
              </a:lnSpc>
              <a:spcBef>
                <a:spcPct val="20000"/>
              </a:spcBef>
              <a:spcAft>
                <a:spcPct val="0"/>
              </a:spcAft>
              <a:buClr>
                <a:srgbClr val="000000"/>
              </a:buClr>
              <a:buSzPct val="90000"/>
              <a:buFont typeface="+mj-lt"/>
              <a:buAutoNum type="arabicPeriod"/>
              <a:tabLst/>
              <a:defRPr/>
            </a:pPr>
            <a:r>
              <a:rPr kumimoji="0" lang="en-IN" sz="1400" b="1" i="0" u="none" strike="noStrike" kern="1200" cap="none" spc="0" normalizeH="0" baseline="0" noProof="0" dirty="0">
                <a:ln>
                  <a:noFill/>
                </a:ln>
                <a:solidFill>
                  <a:srgbClr val="000000"/>
                </a:solidFill>
                <a:effectLst/>
                <a:uLnTx/>
                <a:uFillTx/>
                <a:latin typeface="Arial"/>
                <a:ea typeface="+mn-ea"/>
                <a:cs typeface="+mn-cs"/>
              </a:rPr>
              <a:t>Any other</a:t>
            </a:r>
          </a:p>
          <a:p>
            <a:pPr marL="342900" marR="0" lvl="0" indent="-342900" algn="l" defTabSz="914400" rtl="0" eaLnBrk="0" fontAlgn="base" latinLnBrk="0" hangingPunct="0">
              <a:lnSpc>
                <a:spcPct val="100000"/>
              </a:lnSpc>
              <a:spcBef>
                <a:spcPct val="20000"/>
              </a:spcBef>
              <a:spcAft>
                <a:spcPct val="0"/>
              </a:spcAft>
              <a:buClrTx/>
              <a:buSzTx/>
              <a:buFont typeface="+mj-lt"/>
              <a:buAutoNum type="arabicPeriod"/>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0" cap="none" spc="0" normalizeH="0" baseline="0" noProof="0" dirty="0">
              <a:ln>
                <a:noFill/>
              </a:ln>
              <a:solidFill>
                <a:srgbClr val="0000E7"/>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681210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b="1" kern="0" dirty="0">
                <a:solidFill>
                  <a:srgbClr val="808080">
                    <a:lumMod val="75000"/>
                  </a:srgbClr>
                </a:solidFill>
                <a:latin typeface="Arial"/>
              </a:rPr>
              <a:t>Liability – Methods</a:t>
            </a:r>
          </a:p>
        </p:txBody>
      </p:sp>
      <p:sp>
        <p:nvSpPr>
          <p:cNvPr id="4" name="Rectangle 3"/>
          <p:cNvSpPr txBox="1">
            <a:spLocks noChangeArrowheads="1"/>
          </p:cNvSpPr>
          <p:nvPr/>
        </p:nvSpPr>
        <p:spPr>
          <a:xfrm>
            <a:off x="2057400" y="1676400"/>
            <a:ext cx="9753600"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1200"/>
              </a:spcBef>
              <a:spcAft>
                <a:spcPts val="600"/>
              </a:spcAft>
              <a:buClrTx/>
              <a:buSzTx/>
              <a:buFontTx/>
              <a:buChar char="•"/>
              <a:tabLst/>
              <a:defRPr/>
            </a:pPr>
            <a:r>
              <a:rPr lang="en-US" altLang="en-US" sz="2000" b="1" u="sng" kern="0" dirty="0">
                <a:solidFill>
                  <a:srgbClr val="0070C0"/>
                </a:solidFill>
                <a:latin typeface="Arial"/>
              </a:rPr>
              <a:t>IND AS 19 </a:t>
            </a:r>
          </a:p>
          <a:p>
            <a:pPr marL="0" marR="0" lvl="0" indent="0" algn="l" defTabSz="914400" rtl="0" eaLnBrk="0" fontAlgn="base" latinLnBrk="0" hangingPunct="0">
              <a:lnSpc>
                <a:spcPct val="100000"/>
              </a:lnSpc>
              <a:spcBef>
                <a:spcPts val="1200"/>
              </a:spcBef>
              <a:spcAft>
                <a:spcPts val="600"/>
              </a:spcAft>
              <a:buClrTx/>
              <a:buSzTx/>
              <a:buFontTx/>
              <a:buNone/>
              <a:tabLst/>
              <a:defRPr/>
            </a:pPr>
            <a:r>
              <a:rPr kumimoji="0" lang="en-US" sz="1800" b="0" u="none" strike="noStrike" kern="1200" cap="none" spc="0" normalizeH="0" baseline="0" noProof="0" dirty="0">
                <a:ln>
                  <a:noFill/>
                </a:ln>
                <a:solidFill>
                  <a:srgbClr val="0000E7"/>
                </a:solidFill>
                <a:effectLst/>
                <a:uLnTx/>
                <a:uFillTx/>
                <a:latin typeface="+mj-lt"/>
                <a:ea typeface="+mn-ea"/>
                <a:cs typeface="+mn-cs"/>
              </a:rPr>
              <a:t>      </a:t>
            </a:r>
            <a:r>
              <a:rPr kumimoji="0" lang="en-US" sz="2000" b="0" u="none" strike="noStrike" kern="0" cap="none" spc="0" normalizeH="0" baseline="0" noProof="0" dirty="0">
                <a:ln>
                  <a:noFill/>
                </a:ln>
                <a:solidFill>
                  <a:srgbClr val="000000"/>
                </a:solidFill>
                <a:effectLst/>
                <a:uLnTx/>
                <a:uFillTx/>
                <a:latin typeface="+mj-lt"/>
                <a:ea typeface="+mn-ea"/>
                <a:cs typeface="+mn-cs"/>
              </a:rPr>
              <a:t>Do not recommend a modelling method for liability of Interest rate guarantee</a:t>
            </a:r>
            <a:r>
              <a:rPr kumimoji="0" lang="en-US" sz="2000" b="0" i="1" u="none" strike="noStrike" kern="0" cap="none" spc="0" normalizeH="0" baseline="0" noProof="0" dirty="0">
                <a:ln>
                  <a:noFill/>
                </a:ln>
                <a:solidFill>
                  <a:srgbClr val="000000"/>
                </a:solidFill>
                <a:effectLst/>
                <a:uLnTx/>
                <a:uFillTx/>
                <a:latin typeface="+mj-lt"/>
                <a:ea typeface="+mn-ea"/>
                <a:cs typeface="+mn-cs"/>
              </a:rPr>
              <a:t>.</a:t>
            </a:r>
          </a:p>
          <a:p>
            <a:pPr algn="just">
              <a:spcBef>
                <a:spcPts val="1200"/>
              </a:spcBef>
              <a:spcAft>
                <a:spcPts val="600"/>
              </a:spcAft>
              <a:defRPr/>
            </a:pPr>
            <a:r>
              <a:rPr lang="en-US" sz="2000" b="1" u="sng" kern="0" dirty="0">
                <a:solidFill>
                  <a:srgbClr val="0070C0"/>
                </a:solidFill>
                <a:latin typeface="Arial"/>
              </a:rPr>
              <a:t>Opinion Expert Advisory Committee – ICAI – Volume XXXVI – Jul 2019</a:t>
            </a:r>
          </a:p>
          <a:p>
            <a:pPr marL="400050" marR="0" lvl="1" indent="0" algn="just" defTabSz="914400" rtl="0" eaLnBrk="0" fontAlgn="base" latinLnBrk="0" hangingPunct="0">
              <a:lnSpc>
                <a:spcPct val="100000"/>
              </a:lnSpc>
              <a:spcBef>
                <a:spcPts val="1200"/>
              </a:spcBef>
              <a:spcAft>
                <a:spcPts val="600"/>
              </a:spcAft>
              <a:buClrTx/>
              <a:buSzTx/>
              <a:buFontTx/>
              <a:buNone/>
              <a:tabLst/>
              <a:defRPr/>
            </a:pPr>
            <a:r>
              <a:rPr kumimoji="0" lang="en-US" sz="2000" b="1" u="none" strike="noStrike" kern="0" cap="none" spc="0" normalizeH="0" baseline="0" noProof="0" dirty="0">
                <a:ln>
                  <a:noFill/>
                </a:ln>
                <a:solidFill>
                  <a:srgbClr val="000000"/>
                </a:solidFill>
                <a:effectLst/>
                <a:uLnTx/>
                <a:uFillTx/>
                <a:latin typeface="+mj-lt"/>
                <a:ea typeface="+mn-ea"/>
                <a:cs typeface="+mn-cs"/>
              </a:rPr>
              <a:t>C.11</a:t>
            </a:r>
            <a:r>
              <a:rPr kumimoji="0" lang="en-US" sz="2000" b="0" u="none" strike="noStrike" kern="0" cap="none" spc="0" normalizeH="0" baseline="0" noProof="0" dirty="0">
                <a:ln>
                  <a:noFill/>
                </a:ln>
                <a:solidFill>
                  <a:srgbClr val="000000"/>
                </a:solidFill>
                <a:effectLst/>
                <a:uLnTx/>
                <a:uFillTx/>
                <a:latin typeface="+mj-lt"/>
                <a:ea typeface="+mn-ea"/>
                <a:cs typeface="+mn-cs"/>
              </a:rPr>
              <a:t> – “The Committee also wishes to point out that the Institute of Actuaries of India has also issued guidance note 29 (GN 29) on valuation of interest rate guarantees on exempt provident funds under AS15, which provides relevant guidance on the issue of actuarial valuation.”</a:t>
            </a:r>
          </a:p>
          <a:p>
            <a:pPr marL="0" marR="0" lvl="0" indent="0" algn="l" defTabSz="914400" rtl="0" eaLnBrk="0" fontAlgn="base" latinLnBrk="0" hangingPunct="0">
              <a:lnSpc>
                <a:spcPct val="100000"/>
              </a:lnSpc>
              <a:spcBef>
                <a:spcPts val="1200"/>
              </a:spcBef>
              <a:spcAft>
                <a:spcPts val="600"/>
              </a:spcAft>
              <a:buClrTx/>
              <a:buSzTx/>
              <a:buFontTx/>
              <a:buNone/>
              <a:tabLst/>
              <a:defRPr/>
            </a:pPr>
            <a:endParaRPr kumimoji="0" lang="en-US" altLang="en-US" sz="1800" b="0" i="1" u="none" strike="noStrike" kern="0" cap="none" spc="0" normalizeH="0" baseline="0" noProof="0" dirty="0">
              <a:ln>
                <a:noFill/>
              </a:ln>
              <a:solidFill>
                <a:srgbClr val="000000"/>
              </a:solidFill>
              <a:effectLst/>
              <a:uLnTx/>
              <a:uFillTx/>
              <a:latin typeface="+mj-lt"/>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334654155"/>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2800" b="1" kern="0" dirty="0">
                <a:solidFill>
                  <a:srgbClr val="808080">
                    <a:lumMod val="75000"/>
                  </a:srgbClr>
                </a:solidFill>
                <a:latin typeface="Arial"/>
              </a:rPr>
              <a:t>Liability – Methods</a:t>
            </a:r>
          </a:p>
        </p:txBody>
      </p:sp>
      <p:sp>
        <p:nvSpPr>
          <p:cNvPr id="4" name="Rectangle 3"/>
          <p:cNvSpPr txBox="1">
            <a:spLocks noChangeArrowheads="1"/>
          </p:cNvSpPr>
          <p:nvPr/>
        </p:nvSpPr>
        <p:spPr>
          <a:xfrm>
            <a:off x="2057400" y="1524000"/>
            <a:ext cx="9753600" cy="4976836"/>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600"/>
              </a:spcBef>
              <a:spcAft>
                <a:spcPts val="600"/>
              </a:spcAft>
            </a:pPr>
            <a:r>
              <a:rPr lang="en-US" sz="2000" b="1" u="sng" kern="0" dirty="0">
                <a:solidFill>
                  <a:srgbClr val="0070C0"/>
                </a:solidFill>
                <a:latin typeface="Arial"/>
              </a:rPr>
              <a:t>Practioners View</a:t>
            </a:r>
          </a:p>
          <a:p>
            <a:pPr lvl="1" algn="just">
              <a:spcBef>
                <a:spcPts val="600"/>
              </a:spcBef>
              <a:spcAft>
                <a:spcPts val="600"/>
              </a:spcAft>
              <a:buFont typeface="Arial" pitchFamily="34" charset="0"/>
              <a:buChar char="•"/>
            </a:pPr>
            <a:r>
              <a:rPr lang="en-US" sz="1800" kern="0" dirty="0">
                <a:solidFill>
                  <a:srgbClr val="000000"/>
                </a:solidFill>
                <a:latin typeface="+mj-lt"/>
              </a:rPr>
              <a:t>All </a:t>
            </a:r>
            <a:r>
              <a:rPr lang="en-US" sz="1800" kern="0" dirty="0" err="1">
                <a:solidFill>
                  <a:srgbClr val="000000"/>
                </a:solidFill>
                <a:latin typeface="+mj-lt"/>
              </a:rPr>
              <a:t>practioners</a:t>
            </a:r>
            <a:r>
              <a:rPr lang="en-US" sz="1800" kern="0" dirty="0">
                <a:solidFill>
                  <a:srgbClr val="000000"/>
                </a:solidFill>
                <a:latin typeface="+mj-lt"/>
              </a:rPr>
              <a:t> agrees the current GN29 recommended methods are sufficient to calculate EPF Interest rate guarantee.</a:t>
            </a:r>
          </a:p>
          <a:p>
            <a:pPr lvl="1" algn="just">
              <a:spcBef>
                <a:spcPts val="600"/>
              </a:spcBef>
              <a:spcAft>
                <a:spcPts val="600"/>
              </a:spcAft>
              <a:buFont typeface="Arial" pitchFamily="34" charset="0"/>
              <a:buChar char="•"/>
            </a:pPr>
            <a:r>
              <a:rPr lang="en-US" sz="1800" kern="0" dirty="0">
                <a:solidFill>
                  <a:srgbClr val="000000"/>
                </a:solidFill>
                <a:latin typeface="+mj-lt"/>
              </a:rPr>
              <a:t>Suggestions came to provide additional guidance on calculating other elements required for disclosures like Current Service Cost, Interest Cost, PBO, required disclosures and disclaimers.</a:t>
            </a:r>
          </a:p>
          <a:p>
            <a:pPr algn="just">
              <a:spcBef>
                <a:spcPts val="600"/>
              </a:spcBef>
              <a:spcAft>
                <a:spcPts val="600"/>
              </a:spcAft>
            </a:pPr>
            <a:r>
              <a:rPr lang="en-US" sz="2000" b="1" u="sng" kern="0" dirty="0">
                <a:solidFill>
                  <a:srgbClr val="0070C0"/>
                </a:solidFill>
                <a:latin typeface="Arial"/>
              </a:rPr>
              <a:t>Task force View</a:t>
            </a:r>
          </a:p>
          <a:p>
            <a:pPr lvl="1" algn="just">
              <a:spcBef>
                <a:spcPts val="600"/>
              </a:spcBef>
              <a:spcAft>
                <a:spcPts val="600"/>
              </a:spcAft>
              <a:buFont typeface="Arial" pitchFamily="34" charset="0"/>
              <a:buChar char="•"/>
            </a:pPr>
            <a:r>
              <a:rPr lang="en-US" sz="1800" kern="0" dirty="0">
                <a:solidFill>
                  <a:srgbClr val="000000"/>
                </a:solidFill>
                <a:latin typeface="+mj-lt"/>
              </a:rPr>
              <a:t>Methods recommended by GN29 for Interest guarantee computation are appropriate.</a:t>
            </a:r>
          </a:p>
          <a:p>
            <a:pPr lvl="1" algn="just">
              <a:spcBef>
                <a:spcPts val="600"/>
              </a:spcBef>
              <a:spcAft>
                <a:spcPts val="600"/>
              </a:spcAft>
              <a:buFont typeface="Arial" pitchFamily="34" charset="0"/>
              <a:buChar char="•"/>
            </a:pPr>
            <a:r>
              <a:rPr lang="en-US" sz="1800" kern="0" dirty="0">
                <a:solidFill>
                  <a:srgbClr val="000000"/>
                </a:solidFill>
                <a:latin typeface="+mj-lt"/>
              </a:rPr>
              <a:t>Task force also discussed other possible methods for valuation of liability for EPF schemes. Also involve evaluating methods used by similar schemes in other countries. Work &amp; decision on these methods is in progress.</a:t>
            </a:r>
          </a:p>
          <a:p>
            <a:pPr lvl="1" algn="just">
              <a:spcBef>
                <a:spcPts val="600"/>
              </a:spcBef>
              <a:spcAft>
                <a:spcPts val="600"/>
              </a:spcAft>
              <a:buFont typeface="Arial" pitchFamily="34" charset="0"/>
              <a:buChar char="•"/>
            </a:pPr>
            <a:r>
              <a:rPr lang="en-US" sz="1800" kern="0" dirty="0">
                <a:solidFill>
                  <a:srgbClr val="000000"/>
                </a:solidFill>
                <a:latin typeface="+mj-lt"/>
              </a:rPr>
              <a:t>Examples related to implementation of different methods will be prepared by Task force for reference purposes.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563050318"/>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2800" b="1" kern="0" dirty="0">
                <a:solidFill>
                  <a:srgbClr val="808080">
                    <a:lumMod val="75000"/>
                  </a:srgbClr>
                </a:solidFill>
                <a:latin typeface="Arial"/>
              </a:rPr>
              <a:t>Liability – Methods</a:t>
            </a:r>
          </a:p>
        </p:txBody>
      </p:sp>
      <p:sp>
        <p:nvSpPr>
          <p:cNvPr id="4" name="Rectangle 3"/>
          <p:cNvSpPr txBox="1">
            <a:spLocks noChangeArrowheads="1"/>
          </p:cNvSpPr>
          <p:nvPr/>
        </p:nvSpPr>
        <p:spPr>
          <a:xfrm>
            <a:off x="2057400" y="1524000"/>
            <a:ext cx="9753600" cy="129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ct val="20000"/>
              </a:spcBef>
              <a:spcAft>
                <a:spcPts val="600"/>
              </a:spcAft>
              <a:buClrTx/>
              <a:buSzTx/>
              <a:buFontTx/>
              <a:buChar char="•"/>
              <a:tabLst/>
              <a:defRPr/>
            </a:pPr>
            <a:r>
              <a:rPr kumimoji="0" lang="en-US" sz="1800" b="0" i="0" u="none" strike="noStrike" kern="0" cap="none" spc="0" normalizeH="0" baseline="0" noProof="0" dirty="0">
                <a:ln>
                  <a:noFill/>
                </a:ln>
                <a:solidFill>
                  <a:srgbClr val="000000"/>
                </a:solidFill>
                <a:effectLst/>
                <a:uLnTx/>
                <a:uFillTx/>
                <a:latin typeface="+mj-lt"/>
              </a:rPr>
              <a:t>Deterministic method (in GN29) require</a:t>
            </a:r>
            <a:r>
              <a:rPr kumimoji="0" lang="en-US" sz="1800" b="0" i="0" u="none" strike="noStrike" kern="0" cap="none" spc="0" normalizeH="0" noProof="0" dirty="0">
                <a:ln>
                  <a:noFill/>
                </a:ln>
                <a:solidFill>
                  <a:srgbClr val="000000"/>
                </a:solidFill>
                <a:effectLst/>
                <a:uLnTx/>
                <a:uFillTx/>
                <a:latin typeface="+mj-lt"/>
              </a:rPr>
              <a:t> yield on asset </a:t>
            </a:r>
            <a:r>
              <a:rPr lang="en-US" sz="1800" kern="0" dirty="0">
                <a:solidFill>
                  <a:srgbClr val="000000"/>
                </a:solidFill>
                <a:latin typeface="+mj-lt"/>
              </a:rPr>
              <a:t>portfolio backing PF obligations.</a:t>
            </a:r>
          </a:p>
          <a:p>
            <a:pPr marL="342900" marR="0" lvl="0" indent="-342900" algn="just" defTabSz="914400" rtl="0" eaLnBrk="0" fontAlgn="base" latinLnBrk="0" hangingPunct="0">
              <a:lnSpc>
                <a:spcPct val="100000"/>
              </a:lnSpc>
              <a:spcBef>
                <a:spcPct val="20000"/>
              </a:spcBef>
              <a:spcAft>
                <a:spcPts val="600"/>
              </a:spcAft>
              <a:buClrTx/>
              <a:buSzTx/>
              <a:buFontTx/>
              <a:buChar char="•"/>
              <a:tabLst/>
              <a:defRPr/>
            </a:pPr>
            <a:r>
              <a:rPr lang="en-US" sz="1800" kern="0" noProof="0" dirty="0">
                <a:solidFill>
                  <a:srgbClr val="000000"/>
                </a:solidFill>
                <a:latin typeface="+mj-lt"/>
              </a:rPr>
              <a:t>Now assets being valued on fair value, task force recommend determination of yield on asset portfolio also with market value.</a:t>
            </a:r>
          </a:p>
          <a:p>
            <a:pPr marL="342900" marR="0" lvl="0" indent="-342900" algn="just" defTabSz="914400" rtl="0" eaLnBrk="0" fontAlgn="base" latinLnBrk="0" hangingPunct="0">
              <a:lnSpc>
                <a:spcPct val="100000"/>
              </a:lnSpc>
              <a:spcBef>
                <a:spcPct val="20000"/>
              </a:spcBef>
              <a:spcAft>
                <a:spcPts val="600"/>
              </a:spcAft>
              <a:buClrTx/>
              <a:buSzTx/>
              <a:buFontTx/>
              <a:buChar char="•"/>
              <a:tabLst/>
              <a:defRPr/>
            </a:pPr>
            <a:r>
              <a:rPr kumimoji="0" lang="en-US" sz="1800" b="0" i="0" u="none" strike="noStrike" kern="0" cap="none" spc="0" normalizeH="0" baseline="0" dirty="0">
                <a:ln>
                  <a:noFill/>
                </a:ln>
                <a:solidFill>
                  <a:srgbClr val="000000"/>
                </a:solidFill>
                <a:effectLst/>
                <a:uLnTx/>
                <a:uFillTx/>
                <a:latin typeface="+mj-lt"/>
              </a:rPr>
              <a:t>Following example illustrate</a:t>
            </a:r>
            <a:r>
              <a:rPr kumimoji="0" lang="en-US" sz="1800" b="0" i="0" u="none" strike="noStrike" kern="0" cap="none" spc="0" normalizeH="0" dirty="0">
                <a:ln>
                  <a:noFill/>
                </a:ln>
                <a:solidFill>
                  <a:srgbClr val="000000"/>
                </a:solidFill>
                <a:effectLst/>
                <a:uLnTx/>
                <a:uFillTx/>
                <a:latin typeface="+mj-lt"/>
              </a:rPr>
              <a:t> one of possible ways for this purpose:</a:t>
            </a:r>
            <a:endParaRPr kumimoji="0" lang="en-US" sz="1800" b="0" i="0" u="none" strike="noStrike" kern="0" cap="none" spc="0" normalizeH="0" baseline="0" noProof="0" dirty="0">
              <a:ln>
                <a:noFill/>
              </a:ln>
              <a:solidFill>
                <a:srgbClr val="000000"/>
              </a:solidFill>
              <a:effectLst/>
              <a:uLnTx/>
              <a:uFillTx/>
              <a:latin typeface="+mj-lt"/>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a:ea typeface="+mn-ea"/>
                <a:cs typeface="+mn-cs"/>
              </a:rPr>
              <a:t>www.actuariesindia.org</a:t>
            </a:r>
          </a:p>
        </p:txBody>
      </p:sp>
      <p:graphicFrame>
        <p:nvGraphicFramePr>
          <p:cNvPr id="6" name="Table 5"/>
          <p:cNvGraphicFramePr>
            <a:graphicFrameLocks noGrp="1"/>
          </p:cNvGraphicFramePr>
          <p:nvPr>
            <p:extLst>
              <p:ext uri="{D42A27DB-BD31-4B8C-83A1-F6EECF244321}">
                <p14:modId xmlns:p14="http://schemas.microsoft.com/office/powerpoint/2010/main" val="385191096"/>
              </p:ext>
            </p:extLst>
          </p:nvPr>
        </p:nvGraphicFramePr>
        <p:xfrm>
          <a:off x="2209800" y="3097649"/>
          <a:ext cx="9448800" cy="2922150"/>
        </p:xfrm>
        <a:graphic>
          <a:graphicData uri="http://schemas.openxmlformats.org/drawingml/2006/table">
            <a:tbl>
              <a:tblPr>
                <a:tableStyleId>{22838BEF-8BB2-4498-84A7-C5851F593DF1}</a:tableStyleId>
              </a:tblPr>
              <a:tblGrid>
                <a:gridCol w="3813333">
                  <a:extLst>
                    <a:ext uri="{9D8B030D-6E8A-4147-A177-3AD203B41FA5}">
                      <a16:colId xmlns="" xmlns:a16="http://schemas.microsoft.com/office/drawing/2014/main" val="2944973276"/>
                    </a:ext>
                  </a:extLst>
                </a:gridCol>
                <a:gridCol w="1690640">
                  <a:extLst>
                    <a:ext uri="{9D8B030D-6E8A-4147-A177-3AD203B41FA5}">
                      <a16:colId xmlns="" xmlns:a16="http://schemas.microsoft.com/office/drawing/2014/main" val="742395666"/>
                    </a:ext>
                  </a:extLst>
                </a:gridCol>
                <a:gridCol w="2366896">
                  <a:extLst>
                    <a:ext uri="{9D8B030D-6E8A-4147-A177-3AD203B41FA5}">
                      <a16:colId xmlns="" xmlns:a16="http://schemas.microsoft.com/office/drawing/2014/main" val="1695238217"/>
                    </a:ext>
                  </a:extLst>
                </a:gridCol>
                <a:gridCol w="1577931">
                  <a:extLst>
                    <a:ext uri="{9D8B030D-6E8A-4147-A177-3AD203B41FA5}">
                      <a16:colId xmlns="" xmlns:a16="http://schemas.microsoft.com/office/drawing/2014/main" val="4006802052"/>
                    </a:ext>
                  </a:extLst>
                </a:gridCol>
              </a:tblGrid>
              <a:tr h="373562">
                <a:tc gridSpan="4">
                  <a:txBody>
                    <a:bodyPr/>
                    <a:lstStyle/>
                    <a:p>
                      <a:pPr algn="ctr" fontAlgn="b"/>
                      <a:r>
                        <a:rPr lang="en-US" sz="1800" u="none" strike="noStrike" dirty="0">
                          <a:effectLst/>
                        </a:rPr>
                        <a:t>Determinatio</a:t>
                      </a:r>
                      <a:r>
                        <a:rPr lang="en-US" sz="1800" u="none" strike="noStrike" baseline="0" dirty="0">
                          <a:effectLst/>
                        </a:rPr>
                        <a:t>n of Investment Yield </a:t>
                      </a:r>
                      <a:r>
                        <a:rPr lang="en-US" sz="1800" u="none" strike="noStrike" dirty="0">
                          <a:effectLst/>
                        </a:rPr>
                        <a:t>– Cost/Market basis</a:t>
                      </a:r>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2348681051"/>
                  </a:ext>
                </a:extLst>
              </a:tr>
              <a:tr h="356996">
                <a:tc>
                  <a:txBody>
                    <a:bodyPr/>
                    <a:lstStyle/>
                    <a:p>
                      <a:pPr lvl="1" algn="l" fontAlgn="b"/>
                      <a:r>
                        <a:rPr lang="en-US" sz="1800" u="none" strike="noStrike" dirty="0">
                          <a:effectLst/>
                        </a:rPr>
                        <a:t>P</a:t>
                      </a:r>
                      <a:r>
                        <a:rPr lang="en-US" sz="1400" u="none" strike="noStrike" dirty="0">
                          <a:effectLst/>
                        </a:rPr>
                        <a:t>p</a:t>
                      </a:r>
                      <a:r>
                        <a:rPr lang="en-US" sz="1800" u="none" strike="noStrike" dirty="0">
                          <a:effectLst/>
                        </a:rPr>
                        <a:t>, Purchase value of Bonds</a:t>
                      </a:r>
                      <a:endParaRPr lang="en-US" sz="18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95 </a:t>
                      </a:r>
                      <a:endParaRPr lang="en-US" sz="18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err="1">
                          <a:effectLst/>
                        </a:rPr>
                        <a:t>P</a:t>
                      </a:r>
                      <a:r>
                        <a:rPr lang="en-US" sz="1400" u="none" strike="noStrike" err="1">
                          <a:effectLst/>
                        </a:rPr>
                        <a:t>r</a:t>
                      </a:r>
                      <a:r>
                        <a:rPr lang="en-US" sz="1800" u="none" strike="noStrike">
                          <a:effectLst/>
                        </a:rPr>
                        <a:t>, Face value of Bonds</a:t>
                      </a:r>
                      <a:endParaRPr lang="en-US" sz="18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100 </a:t>
                      </a:r>
                      <a:endParaRPr lang="en-US" sz="18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623344108"/>
                  </a:ext>
                </a:extLst>
              </a:tr>
              <a:tr h="373562">
                <a:tc>
                  <a:txBody>
                    <a:bodyPr/>
                    <a:lstStyle/>
                    <a:p>
                      <a:pPr lvl="1" algn="l" fontAlgn="b"/>
                      <a:r>
                        <a:rPr lang="en-US" sz="1800" u="none" strike="noStrike" dirty="0">
                          <a:effectLst/>
                        </a:rPr>
                        <a:t>S, Purchase Date</a:t>
                      </a:r>
                      <a:endParaRPr lang="en-US" sz="18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3/31/2015</a:t>
                      </a:r>
                      <a:endParaRPr lang="en-US" sz="18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M, Maturity Date</a:t>
                      </a:r>
                      <a:endParaRPr lang="en-US" sz="18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3/31/2025</a:t>
                      </a:r>
                      <a:endParaRPr lang="en-US" sz="18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2721869570"/>
                  </a:ext>
                </a:extLst>
              </a:tr>
              <a:tr h="373562">
                <a:tc>
                  <a:txBody>
                    <a:bodyPr/>
                    <a:lstStyle/>
                    <a:p>
                      <a:pPr lvl="1" algn="l" fontAlgn="b"/>
                      <a:r>
                        <a:rPr lang="en-US" sz="1800" u="none" strike="noStrike">
                          <a:effectLst/>
                        </a:rPr>
                        <a:t>C, Coupon rate</a:t>
                      </a:r>
                      <a:endParaRPr lang="en-US" sz="18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dirty="0">
                          <a:effectLst/>
                        </a:rPr>
                        <a:t>9% p.a. annual</a:t>
                      </a:r>
                      <a:endParaRPr lang="en-US" sz="18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V, Valuation Date</a:t>
                      </a:r>
                      <a:endParaRPr lang="en-US" sz="18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b"/>
                      <a:r>
                        <a:rPr lang="en-US" sz="1800" u="none" strike="noStrike">
                          <a:effectLst/>
                        </a:rPr>
                        <a:t>3/31/2020</a:t>
                      </a:r>
                      <a:endParaRPr lang="en-US" sz="18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418087368"/>
                  </a:ext>
                </a:extLst>
              </a:tr>
              <a:tr h="323782">
                <a:tc gridSpan="4">
                  <a:txBody>
                    <a:bodyPr/>
                    <a:lstStyle/>
                    <a:p>
                      <a:pPr lvl="1" algn="l" fontAlgn="b"/>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7620" marR="7620" marT="762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 xmlns:a16="http://schemas.microsoft.com/office/drawing/2014/main" val="3188545929"/>
                  </a:ext>
                </a:extLst>
              </a:tr>
              <a:tr h="373562">
                <a:tc>
                  <a:txBody>
                    <a:bodyPr/>
                    <a:lstStyle/>
                    <a:p>
                      <a:pPr lvl="1" algn="l" fontAlgn="b"/>
                      <a:r>
                        <a:rPr lang="en-US" sz="1800" u="none" strike="noStrike">
                          <a:effectLst/>
                          <a:latin typeface="+mn-lt"/>
                        </a:rPr>
                        <a:t>Yield on investment on cost basis</a:t>
                      </a:r>
                      <a:endParaRPr lang="en-US" sz="1800" b="0" i="0" u="none" strike="noStrike">
                        <a:solidFill>
                          <a:srgbClr val="000000"/>
                        </a:solidFill>
                        <a:effectLst/>
                        <a:latin typeface="+mn-lt"/>
                      </a:endParaRPr>
                    </a:p>
                  </a:txBody>
                  <a:tcPr marL="7620" marR="7620" marT="7620" marB="0" anchor="ctr"/>
                </a:tc>
                <a:tc>
                  <a:txBody>
                    <a:bodyPr/>
                    <a:lstStyle/>
                    <a:p>
                      <a:pPr algn="ctr" fontAlgn="b"/>
                      <a:r>
                        <a:rPr lang="en-US" sz="1800" u="none" strike="noStrike">
                          <a:effectLst/>
                          <a:latin typeface="+mn-lt"/>
                        </a:rPr>
                        <a:t>9.81%</a:t>
                      </a:r>
                      <a:endParaRPr lang="en-US" sz="1800" b="0" i="0" u="none" strike="noStrike">
                        <a:solidFill>
                          <a:srgbClr val="000000"/>
                        </a:solidFill>
                        <a:effectLst/>
                        <a:latin typeface="+mn-lt"/>
                      </a:endParaRPr>
                    </a:p>
                  </a:txBody>
                  <a:tcPr marL="7620" marR="7620" marT="7620" marB="0" anchor="ctr"/>
                </a:tc>
                <a:tc gridSpan="2">
                  <a:txBody>
                    <a:bodyPr/>
                    <a:lstStyle/>
                    <a:p>
                      <a:pPr algn="l" fontAlgn="b"/>
                      <a:r>
                        <a:rPr lang="en-US" sz="1800" u="none" strike="noStrike" dirty="0">
                          <a:effectLst/>
                          <a:sym typeface="Wingdings" panose="05000000000000000000" pitchFamily="2" charset="2"/>
                        </a:rPr>
                        <a:t> =</a:t>
                      </a:r>
                      <a:r>
                        <a:rPr lang="en-US" sz="1800" u="none" strike="noStrike" dirty="0">
                          <a:effectLst/>
                        </a:rPr>
                        <a:t>Yield( S, M, C, P</a:t>
                      </a:r>
                      <a:r>
                        <a:rPr lang="en-US" sz="1400" u="none" strike="noStrike" dirty="0">
                          <a:effectLst/>
                        </a:rPr>
                        <a:t>p</a:t>
                      </a:r>
                      <a:r>
                        <a:rPr lang="en-US" sz="1800" u="none" strike="noStrike" dirty="0">
                          <a:effectLst/>
                        </a:rPr>
                        <a:t>,</a:t>
                      </a:r>
                      <a:r>
                        <a:rPr lang="en-US" sz="1800" u="none" strike="noStrike" baseline="0" dirty="0">
                          <a:effectLst/>
                        </a:rPr>
                        <a:t> P</a:t>
                      </a:r>
                      <a:r>
                        <a:rPr lang="en-US" sz="1400" u="none" strike="noStrike" baseline="0" dirty="0">
                          <a:effectLst/>
                        </a:rPr>
                        <a:t>r</a:t>
                      </a:r>
                      <a:r>
                        <a:rPr lang="en-US" sz="1800" u="none" strike="noStrike" baseline="0" dirty="0">
                          <a:effectLst/>
                        </a:rPr>
                        <a:t>,1)</a:t>
                      </a:r>
                      <a:endParaRPr lang="en-US" sz="1800" b="0" i="0" u="none" strike="noStrike" dirty="0">
                        <a:solidFill>
                          <a:srgbClr val="000000"/>
                        </a:solidFill>
                        <a:effectLst/>
                        <a:latin typeface="Calibri" panose="020F0502020204030204" pitchFamily="34" charset="0"/>
                      </a:endParaRPr>
                    </a:p>
                  </a:txBody>
                  <a:tcPr marL="7620" marR="7620" marT="7620" marB="0" anchor="ctr"/>
                </a:tc>
                <a:tc hMerge="1">
                  <a:txBody>
                    <a:bodyPr/>
                    <a:lstStyle/>
                    <a:p>
                      <a:endParaRPr lang="en-GB"/>
                    </a:p>
                  </a:txBody>
                  <a:tcPr/>
                </a:tc>
                <a:extLst>
                  <a:ext uri="{0D108BD9-81ED-4DB2-BD59-A6C34878D82A}">
                    <a16:rowId xmlns="" xmlns:a16="http://schemas.microsoft.com/office/drawing/2014/main" val="525852009"/>
                  </a:ext>
                </a:extLst>
              </a:tr>
              <a:tr h="373562">
                <a:tc>
                  <a:txBody>
                    <a:bodyPr/>
                    <a:lstStyle/>
                    <a:p>
                      <a:pPr lvl="1" algn="l" fontAlgn="b"/>
                      <a:r>
                        <a:rPr lang="en-US" sz="1800" b="0" i="0" u="none" strike="noStrike">
                          <a:solidFill>
                            <a:srgbClr val="000000"/>
                          </a:solidFill>
                          <a:effectLst/>
                          <a:latin typeface="+mn-lt"/>
                        </a:rPr>
                        <a:t>P</a:t>
                      </a:r>
                      <a:r>
                        <a:rPr lang="en-US" sz="1400" b="0" i="0" u="none" strike="noStrike">
                          <a:solidFill>
                            <a:srgbClr val="000000"/>
                          </a:solidFill>
                          <a:effectLst/>
                          <a:latin typeface="+mn-lt"/>
                        </a:rPr>
                        <a:t>m</a:t>
                      </a:r>
                      <a:r>
                        <a:rPr lang="en-US" sz="1800" b="0" i="0" u="none" strike="noStrike">
                          <a:solidFill>
                            <a:srgbClr val="000000"/>
                          </a:solidFill>
                          <a:effectLst/>
                          <a:latin typeface="+mn-lt"/>
                        </a:rPr>
                        <a:t>, Market Value</a:t>
                      </a:r>
                      <a:r>
                        <a:rPr lang="en-US" sz="1800" b="0" i="0" u="none" strike="noStrike" baseline="0">
                          <a:solidFill>
                            <a:srgbClr val="000000"/>
                          </a:solidFill>
                          <a:effectLst/>
                          <a:latin typeface="+mn-lt"/>
                        </a:rPr>
                        <a:t> on valuation date</a:t>
                      </a:r>
                      <a:endParaRPr lang="en-US" sz="1800" b="0" i="0" u="none" strike="noStrike">
                        <a:solidFill>
                          <a:srgbClr val="000000"/>
                        </a:solidFill>
                        <a:effectLst/>
                        <a:latin typeface="+mn-lt"/>
                      </a:endParaRPr>
                    </a:p>
                  </a:txBody>
                  <a:tcPr marL="7620" marR="7620" marT="7620" marB="0" anchor="ctr"/>
                </a:tc>
                <a:tc>
                  <a:txBody>
                    <a:bodyPr/>
                    <a:lstStyle/>
                    <a:p>
                      <a:pPr algn="ctr" fontAlgn="b"/>
                      <a:r>
                        <a:rPr lang="en-US" sz="1800" b="0" i="0" u="none" strike="noStrike">
                          <a:solidFill>
                            <a:srgbClr val="000000"/>
                          </a:solidFill>
                          <a:effectLst/>
                          <a:latin typeface="+mn-lt"/>
                        </a:rPr>
                        <a:t>105</a:t>
                      </a:r>
                    </a:p>
                  </a:txBody>
                  <a:tcPr marL="7620" marR="7620" marT="7620" marB="0" anchor="ctr"/>
                </a:tc>
                <a:tc gridSpan="2">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ctr"/>
                </a:tc>
                <a:tc hMerge="1">
                  <a:txBody>
                    <a:bodyPr/>
                    <a:lstStyle/>
                    <a:p>
                      <a:endParaRPr lang="en-GB"/>
                    </a:p>
                  </a:txBody>
                  <a:tcPr/>
                </a:tc>
                <a:extLst>
                  <a:ext uri="{0D108BD9-81ED-4DB2-BD59-A6C34878D82A}">
                    <a16:rowId xmlns="" xmlns:a16="http://schemas.microsoft.com/office/drawing/2014/main" val="3402823316"/>
                  </a:ext>
                </a:extLst>
              </a:tr>
              <a:tr h="373562">
                <a:tc>
                  <a:txBody>
                    <a:bodyPr/>
                    <a:lstStyle/>
                    <a:p>
                      <a:pPr marL="457200" marR="0" lvl="1" indent="0" algn="l" defTabSz="914400" rtl="0" eaLnBrk="1" fontAlgn="b" latinLnBrk="0" hangingPunct="1">
                        <a:lnSpc>
                          <a:spcPct val="100000"/>
                        </a:lnSpc>
                        <a:spcBef>
                          <a:spcPts val="0"/>
                        </a:spcBef>
                        <a:spcAft>
                          <a:spcPts val="0"/>
                        </a:spcAft>
                        <a:buClrTx/>
                        <a:buSzTx/>
                        <a:buFontTx/>
                        <a:buNone/>
                        <a:tabLst/>
                        <a:defRPr/>
                      </a:pPr>
                      <a:r>
                        <a:rPr lang="en-US" sz="1800" u="none" strike="noStrike">
                          <a:effectLst/>
                          <a:latin typeface="+mn-lt"/>
                        </a:rPr>
                        <a:t>Yield on investment on market basis</a:t>
                      </a:r>
                      <a:endParaRPr lang="en-US" sz="1800" b="0" i="0" u="none" strike="noStrike">
                        <a:solidFill>
                          <a:srgbClr val="000000"/>
                        </a:solidFill>
                        <a:effectLst/>
                        <a:latin typeface="+mn-lt"/>
                      </a:endParaRPr>
                    </a:p>
                  </a:txBody>
                  <a:tcPr marL="7620" marR="7620" marT="7620" marB="0" anchor="ctr"/>
                </a:tc>
                <a:tc>
                  <a:txBody>
                    <a:bodyPr/>
                    <a:lstStyle/>
                    <a:p>
                      <a:pPr algn="ctr" fontAlgn="b"/>
                      <a:r>
                        <a:rPr lang="en-US" sz="1800" b="0" i="0" u="none" strike="noStrike">
                          <a:solidFill>
                            <a:srgbClr val="000000"/>
                          </a:solidFill>
                          <a:effectLst/>
                          <a:latin typeface="+mn-lt"/>
                        </a:rPr>
                        <a:t>7.76%</a:t>
                      </a:r>
                    </a:p>
                  </a:txBody>
                  <a:tcPr marL="7620" marR="7620" marT="7620" marB="0" anchor="ctr"/>
                </a:tc>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u="none" strike="noStrike" dirty="0">
                          <a:effectLst/>
                          <a:sym typeface="Wingdings" panose="05000000000000000000" pitchFamily="2" charset="2"/>
                        </a:rPr>
                        <a:t> =</a:t>
                      </a:r>
                      <a:r>
                        <a:rPr lang="en-US" sz="1800" u="none" strike="noStrike" dirty="0">
                          <a:effectLst/>
                        </a:rPr>
                        <a:t>Yield( V, M, C, P</a:t>
                      </a:r>
                      <a:r>
                        <a:rPr lang="en-US" sz="1400" u="none" strike="noStrike" dirty="0">
                          <a:effectLst/>
                        </a:rPr>
                        <a:t>m</a:t>
                      </a:r>
                      <a:r>
                        <a:rPr lang="en-US" sz="1800" u="none" strike="noStrike" dirty="0">
                          <a:effectLst/>
                        </a:rPr>
                        <a:t>,</a:t>
                      </a:r>
                      <a:r>
                        <a:rPr lang="en-US" sz="1800" u="none" strike="noStrike" baseline="0" dirty="0">
                          <a:effectLst/>
                        </a:rPr>
                        <a:t> P</a:t>
                      </a:r>
                      <a:r>
                        <a:rPr lang="en-US" sz="1400" u="none" strike="noStrike" baseline="0" dirty="0">
                          <a:effectLst/>
                        </a:rPr>
                        <a:t>r</a:t>
                      </a:r>
                      <a:r>
                        <a:rPr lang="en-US" sz="1800" u="none" strike="noStrike" baseline="0" dirty="0">
                          <a:effectLst/>
                        </a:rPr>
                        <a:t>,1)</a:t>
                      </a:r>
                      <a:endParaRPr lang="en-US" sz="1800" b="0" i="0" u="none" strike="noStrike" dirty="0">
                        <a:solidFill>
                          <a:srgbClr val="000000"/>
                        </a:solidFill>
                        <a:effectLst/>
                        <a:latin typeface="Calibri" panose="020F0502020204030204" pitchFamily="34" charset="0"/>
                      </a:endParaRPr>
                    </a:p>
                  </a:txBody>
                  <a:tcPr marL="7620" marR="7620" marT="7620" marB="0" anchor="ctr"/>
                </a:tc>
                <a:tc hMerge="1">
                  <a:txBody>
                    <a:bodyPr/>
                    <a:lstStyle/>
                    <a:p>
                      <a:endParaRPr lang="en-GB"/>
                    </a:p>
                  </a:txBody>
                  <a:tcPr/>
                </a:tc>
                <a:extLst>
                  <a:ext uri="{0D108BD9-81ED-4DB2-BD59-A6C34878D82A}">
                    <a16:rowId xmlns="" xmlns:a16="http://schemas.microsoft.com/office/drawing/2014/main" val="640137175"/>
                  </a:ext>
                </a:extLst>
              </a:tr>
            </a:tbl>
          </a:graphicData>
        </a:graphic>
      </p:graphicFrame>
    </p:spTree>
    <p:extLst>
      <p:ext uri="{BB962C8B-B14F-4D97-AF65-F5344CB8AC3E}">
        <p14:creationId xmlns:p14="http://schemas.microsoft.com/office/powerpoint/2010/main" val="1893891729"/>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2514600" y="3124200"/>
            <a:ext cx="8393113" cy="457200"/>
          </a:xfrm>
          <a:prstGeom prst="rect">
            <a:avLst/>
          </a:prstGeom>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eaLnBrk="0" fontAlgn="base" hangingPunct="0">
              <a:spcBef>
                <a:spcPct val="0"/>
              </a:spcBef>
              <a:spcAft>
                <a:spcPct val="0"/>
              </a:spcAft>
            </a:pPr>
            <a:r>
              <a:rPr lang="en-US" altLang="en-US" sz="2800" b="1">
                <a:solidFill>
                  <a:srgbClr val="000000"/>
                </a:solidFill>
                <a:latin typeface="Arial" pitchFamily="34" charset="0"/>
              </a:rPr>
              <a:t>Disclosures </a:t>
            </a:r>
            <a:r>
              <a:rPr lang="en-US" altLang="en-US" b="1">
                <a:solidFill>
                  <a:srgbClr val="000000"/>
                </a:solidFill>
                <a:latin typeface="Arial" pitchFamily="34" charset="0"/>
              </a:rPr>
              <a:t>Related</a:t>
            </a:r>
            <a:r>
              <a:rPr lang="en-US" altLang="en-US" sz="2800" b="1">
                <a:solidFill>
                  <a:srgbClr val="000000"/>
                </a:solidFill>
                <a:latin typeface="Arial" pitchFamily="34" charset="0"/>
              </a:rPr>
              <a:t> to EPF Plans – Ind AS 19</a:t>
            </a:r>
            <a:endParaRPr lang="en-US" altLang="en-US">
              <a:solidFill>
                <a:srgbClr val="606060"/>
              </a:solidFill>
              <a:latin typeface="Arial" pitchFamily="34" charset="0"/>
            </a:endParaRPr>
          </a:p>
        </p:txBody>
      </p:sp>
      <p:sp>
        <p:nvSpPr>
          <p:cNvPr id="6148"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spTree>
    <p:extLst>
      <p:ext uri="{BB962C8B-B14F-4D97-AF65-F5344CB8AC3E}">
        <p14:creationId xmlns:p14="http://schemas.microsoft.com/office/powerpoint/2010/main" val="130087100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8194"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2427288" y="762000"/>
            <a:ext cx="7026275" cy="457200"/>
          </a:xfrm>
          <a:prstGeom prst="rect">
            <a:avLst/>
          </a:prstGeom>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eaLnBrk="0" fontAlgn="base" hangingPunct="0">
              <a:spcBef>
                <a:spcPct val="0"/>
              </a:spcBef>
              <a:spcAft>
                <a:spcPct val="0"/>
              </a:spcAft>
            </a:pPr>
            <a:r>
              <a:rPr lang="en-US" altLang="en-US" sz="2800" b="1">
                <a:solidFill>
                  <a:srgbClr val="000000"/>
                </a:solidFill>
                <a:latin typeface="Arial" pitchFamily="34" charset="0"/>
              </a:rPr>
              <a:t>Presentation Path</a:t>
            </a:r>
            <a:endParaRPr lang="en-US" altLang="en-US">
              <a:solidFill>
                <a:srgbClr val="606060"/>
              </a:solidFill>
              <a:latin typeface="Arial" pitchFamily="34" charset="0"/>
            </a:endParaRPr>
          </a:p>
        </p:txBody>
      </p:sp>
      <p:sp>
        <p:nvSpPr>
          <p:cNvPr id="4" name="Rectangle 3"/>
          <p:cNvSpPr txBox="1">
            <a:spLocks noChangeArrowheads="1"/>
          </p:cNvSpPr>
          <p:nvPr/>
        </p:nvSpPr>
        <p:spPr>
          <a:xfrm>
            <a:off x="2054225" y="2438400"/>
            <a:ext cx="9753600" cy="2438400"/>
          </a:xfrm>
          <a:prstGeom prst="rect">
            <a:avLst/>
          </a:prstGeom>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marL="342900" indent="-342900" eaLnBrk="0" fontAlgn="base" hangingPunct="0">
              <a:spcBef>
                <a:spcPct val="20000"/>
              </a:spcBef>
              <a:spcAft>
                <a:spcPts val="1200"/>
              </a:spcAft>
              <a:buFontTx/>
              <a:buChar char="•"/>
            </a:pPr>
            <a:r>
              <a:rPr lang="en-IN" sz="1800" b="1">
                <a:solidFill>
                  <a:srgbClr val="000000"/>
                </a:solidFill>
                <a:latin typeface="Arial" pitchFamily="34" charset="0"/>
              </a:rPr>
              <a:t>Key Building Blocks</a:t>
            </a:r>
          </a:p>
          <a:p>
            <a:pPr marL="342900" indent="-342900" eaLnBrk="0" fontAlgn="base" hangingPunct="0">
              <a:spcBef>
                <a:spcPct val="20000"/>
              </a:spcBef>
              <a:spcAft>
                <a:spcPts val="1200"/>
              </a:spcAft>
              <a:buFontTx/>
              <a:buChar char="•"/>
            </a:pPr>
            <a:r>
              <a:rPr lang="en-IN" sz="1800" b="1">
                <a:solidFill>
                  <a:srgbClr val="000000"/>
                </a:solidFill>
                <a:latin typeface="Arial" pitchFamily="34" charset="0"/>
              </a:rPr>
              <a:t>EPF Disclosures: Defining Selected Line Items</a:t>
            </a:r>
          </a:p>
          <a:p>
            <a:pPr marL="342900" indent="-342900" eaLnBrk="0" fontAlgn="base" hangingPunct="0">
              <a:spcBef>
                <a:spcPct val="20000"/>
              </a:spcBef>
              <a:spcAft>
                <a:spcPts val="1200"/>
              </a:spcAft>
              <a:buFontTx/>
              <a:buChar char="•"/>
            </a:pPr>
            <a:r>
              <a:rPr lang="en-IN" sz="1800" b="1">
                <a:solidFill>
                  <a:srgbClr val="000000"/>
                </a:solidFill>
                <a:latin typeface="Arial" pitchFamily="34" charset="0"/>
              </a:rPr>
              <a:t>Additional Disclosures: Amount, Timing and Uncertainty of Future Cash Flows</a:t>
            </a:r>
          </a:p>
          <a:p>
            <a:pPr marL="342900" indent="-342900" eaLnBrk="0" fontAlgn="base" hangingPunct="0">
              <a:spcBef>
                <a:spcPct val="20000"/>
              </a:spcBef>
              <a:spcAft>
                <a:spcPts val="1200"/>
              </a:spcAft>
              <a:buFontTx/>
              <a:buChar char="•"/>
            </a:pPr>
            <a:r>
              <a:rPr lang="en-IN" sz="1800" b="1">
                <a:solidFill>
                  <a:srgbClr val="000000"/>
                </a:solidFill>
                <a:latin typeface="Arial" pitchFamily="34" charset="0"/>
              </a:rPr>
              <a:t>Illustrative Disclosures [Application Guidance]</a:t>
            </a:r>
            <a:endParaRPr lang="en-US" sz="1400" b="1">
              <a:solidFill>
                <a:srgbClr val="000000"/>
              </a:solidFill>
              <a:latin typeface="Arial" pitchFamily="34" charset="0"/>
            </a:endParaRPr>
          </a:p>
          <a:p>
            <a:pPr marL="342900" indent="-342900" eaLnBrk="0" fontAlgn="base" hangingPunct="0">
              <a:spcBef>
                <a:spcPct val="20000"/>
              </a:spcBef>
              <a:spcAft>
                <a:spcPct val="0"/>
              </a:spcAft>
              <a:buFontTx/>
              <a:buChar char="•"/>
            </a:pPr>
            <a:endParaRPr lang="en-US" sz="1400" b="1">
              <a:solidFill>
                <a:srgbClr val="000000"/>
              </a:solidFill>
              <a:latin typeface="Arial" pitchFamily="34" charset="0"/>
            </a:endParaRPr>
          </a:p>
          <a:p>
            <a:pPr marL="342900" indent="-342900" algn="just" eaLnBrk="0" fontAlgn="base" hangingPunct="0">
              <a:spcBef>
                <a:spcPct val="20000"/>
              </a:spcBef>
              <a:spcAft>
                <a:spcPct val="0"/>
              </a:spcAft>
            </a:pPr>
            <a:endParaRPr lang="en-US" sz="1400">
              <a:solidFill>
                <a:srgbClr val="000000"/>
              </a:solidFill>
              <a:latin typeface="Arial" pitchFamily="34" charset="0"/>
            </a:endParaRPr>
          </a:p>
          <a:p>
            <a:pPr marL="342900" indent="-342900" algn="just" eaLnBrk="0" fontAlgn="base" hangingPunct="0">
              <a:spcBef>
                <a:spcPct val="20000"/>
              </a:spcBef>
              <a:spcAft>
                <a:spcPct val="0"/>
              </a:spcAft>
            </a:pPr>
            <a:endParaRPr lang="en-US" sz="1400">
              <a:solidFill>
                <a:srgbClr val="000000"/>
              </a:solidFill>
              <a:latin typeface="Arial" pitchFamily="34" charset="0"/>
            </a:endParaRPr>
          </a:p>
          <a:p>
            <a:pPr marL="342900" indent="-342900" algn="just" eaLnBrk="0" fontAlgn="base" hangingPunct="0">
              <a:spcBef>
                <a:spcPct val="20000"/>
              </a:spcBef>
              <a:spcAft>
                <a:spcPct val="0"/>
              </a:spcAft>
              <a:buFontTx/>
              <a:buChar char="•"/>
            </a:pPr>
            <a:endParaRPr lang="en-US" sz="1400">
              <a:solidFill>
                <a:srgbClr val="000000"/>
              </a:solidFill>
              <a:latin typeface="Arial" pitchFamily="34" charset="0"/>
            </a:endParaRPr>
          </a:p>
          <a:p>
            <a:pPr marL="342900" indent="-342900" algn="just" eaLnBrk="0" fontAlgn="base" hangingPunct="0">
              <a:spcBef>
                <a:spcPct val="20000"/>
              </a:spcBef>
              <a:spcAft>
                <a:spcPct val="0"/>
              </a:spcAft>
              <a:buFontTx/>
              <a:buChar char="•"/>
            </a:pPr>
            <a:endParaRPr lang="en-US" sz="1200">
              <a:solidFill>
                <a:srgbClr val="0000E7"/>
              </a:solidFill>
            </a:endParaRPr>
          </a:p>
        </p:txBody>
      </p:sp>
      <p:sp>
        <p:nvSpPr>
          <p:cNvPr id="8197"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spTree>
    <p:extLst>
      <p:ext uri="{BB962C8B-B14F-4D97-AF65-F5344CB8AC3E}">
        <p14:creationId xmlns:p14="http://schemas.microsoft.com/office/powerpoint/2010/main" val="292052909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9301" y="307758"/>
            <a:ext cx="814010"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3344971" y="762004"/>
            <a:ext cx="5269316"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latin typeface="Arial"/>
              </a:rPr>
              <a:t>Poll Question 5</a:t>
            </a:r>
            <a:endParaRPr lang="en-US" altLang="en-US" sz="3200" kern="0" dirty="0">
              <a:solidFill>
                <a:srgbClr val="808080">
                  <a:lumMod val="75000"/>
                </a:srgbClr>
              </a:solidFill>
              <a:latin typeface="Arial"/>
            </a:endParaRPr>
          </a:p>
        </p:txBody>
      </p:sp>
      <p:sp>
        <p:nvSpPr>
          <p:cNvPr id="4" name="Rectangle 3"/>
          <p:cNvSpPr txBox="1">
            <a:spLocks noChangeArrowheads="1"/>
          </p:cNvSpPr>
          <p:nvPr/>
        </p:nvSpPr>
        <p:spPr>
          <a:xfrm>
            <a:off x="3064701" y="1600200"/>
            <a:ext cx="73152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defRPr/>
            </a:pPr>
            <a:r>
              <a:rPr lang="en-US" sz="1800" b="1" dirty="0">
                <a:solidFill>
                  <a:srgbClr val="000000"/>
                </a:solidFill>
                <a:latin typeface="Arial"/>
                <a:sym typeface="Nunito Sans"/>
              </a:rPr>
              <a:t>How  do you think we should value an asset which does not have a  quoted market value ?   </a:t>
            </a:r>
          </a:p>
          <a:p>
            <a:pPr marL="0" indent="0">
              <a:buNone/>
              <a:defRPr/>
            </a:pPr>
            <a:r>
              <a:rPr lang="en-US" sz="1800" b="1" dirty="0">
                <a:solidFill>
                  <a:srgbClr val="000000"/>
                </a:solidFill>
                <a:latin typeface="Arial"/>
                <a:sym typeface="Nunito Sans"/>
              </a:rPr>
              <a:t> </a:t>
            </a:r>
          </a:p>
          <a:p>
            <a:pPr marL="0" indent="0">
              <a:buNone/>
              <a:defRPr/>
            </a:pPr>
            <a:endParaRPr lang="en-US"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Book Value Basis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Discounted Cash Flow Basis using a risk-free discount rate</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Face Value Basis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US" sz="1400" b="1" dirty="0">
                <a:solidFill>
                  <a:srgbClr val="000000"/>
                </a:solidFill>
                <a:latin typeface="Arial"/>
              </a:rPr>
              <a:t>Discounted Cash Flow Basis Using a Risk Adjusted Discount Rate</a:t>
            </a:r>
          </a:p>
          <a:p>
            <a:pPr marL="271463">
              <a:buClr>
                <a:srgbClr val="000000"/>
              </a:buClr>
              <a:buSzPct val="90000"/>
              <a:buFont typeface="+mj-lt"/>
              <a:buAutoNum type="arabicPeriod"/>
              <a:defRPr/>
            </a:pPr>
            <a:endParaRPr lang="en-US" sz="1400" b="1" dirty="0">
              <a:solidFill>
                <a:srgbClr val="000000"/>
              </a:solidFill>
              <a:latin typeface="Arial"/>
            </a:endParaRPr>
          </a:p>
          <a:p>
            <a:pPr marL="271463">
              <a:buClr>
                <a:srgbClr val="000000"/>
              </a:buClr>
              <a:buSzPct val="90000"/>
              <a:buFont typeface="+mj-lt"/>
              <a:buAutoNum type="arabicPeriod"/>
              <a:defRPr/>
            </a:pPr>
            <a:r>
              <a:rPr lang="en-US" sz="1400" b="1" dirty="0">
                <a:solidFill>
                  <a:srgbClr val="000000"/>
                </a:solidFill>
                <a:latin typeface="Arial"/>
              </a:rPr>
              <a:t>None of the Above </a:t>
            </a:r>
          </a:p>
          <a:p>
            <a:endParaRPr lang="en-US" sz="1400" b="1" dirty="0">
              <a:solidFill>
                <a:srgbClr val="000000"/>
              </a:solidFill>
              <a:latin typeface="Arial"/>
            </a:endParaRPr>
          </a:p>
          <a:p>
            <a:pPr marL="0" indent="0" algn="just">
              <a:buNone/>
              <a:defRPr/>
            </a:pPr>
            <a:endParaRPr lang="en-US" sz="1400" dirty="0">
              <a:solidFill>
                <a:srgbClr val="000000"/>
              </a:solidFill>
              <a:latin typeface="Arial"/>
            </a:endParaRPr>
          </a:p>
          <a:p>
            <a:pPr marL="0" indent="0" algn="just">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latin typeface="Times New Roman"/>
            </a:endParaRPr>
          </a:p>
        </p:txBody>
      </p:sp>
      <p:sp>
        <p:nvSpPr>
          <p:cNvPr id="5" name="Footer Placeholder 4"/>
          <p:cNvSpPr txBox="1">
            <a:spLocks/>
          </p:cNvSpPr>
          <p:nvPr/>
        </p:nvSpPr>
        <p:spPr>
          <a:xfrm>
            <a:off x="7724775" y="6500841"/>
            <a:ext cx="21717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latin typeface="Times New Roman"/>
              </a:rPr>
              <a:t>www.actuariesindia.org</a:t>
            </a:r>
          </a:p>
        </p:txBody>
      </p:sp>
    </p:spTree>
    <p:extLst>
      <p:ext uri="{BB962C8B-B14F-4D97-AF65-F5344CB8AC3E}">
        <p14:creationId xmlns:p14="http://schemas.microsoft.com/office/powerpoint/2010/main" val="345894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Poll Question 6</a:t>
            </a:r>
            <a:endParaRPr lang="en-US" altLang="en-US" sz="3200" kern="0" dirty="0">
              <a:solidFill>
                <a:srgbClr val="808080">
                  <a:lumMod val="75000"/>
                </a:srgbClr>
              </a:solidFill>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defRPr/>
            </a:pPr>
            <a:r>
              <a:rPr lang="en-US" sz="1800" b="1" dirty="0">
                <a:solidFill>
                  <a:srgbClr val="000000"/>
                </a:solidFill>
                <a:latin typeface="Arial"/>
                <a:sym typeface="Nunito Sans"/>
              </a:rPr>
              <a:t>How should the </a:t>
            </a:r>
            <a:r>
              <a:rPr lang="en-US" altLang="en-US" sz="1800" b="1" dirty="0">
                <a:solidFill>
                  <a:srgbClr val="000000"/>
                </a:solidFill>
                <a:latin typeface="Arial" pitchFamily="34" charset="0"/>
              </a:rPr>
              <a:t>unrealized losses and gains on impaired assets </a:t>
            </a:r>
            <a:r>
              <a:rPr lang="en-US" sz="1800" b="1" dirty="0">
                <a:solidFill>
                  <a:srgbClr val="000000"/>
                </a:solidFill>
                <a:latin typeface="Arial"/>
                <a:sym typeface="Nunito Sans"/>
              </a:rPr>
              <a:t>be disclosed in the EPF disclosure report ?   </a:t>
            </a:r>
          </a:p>
          <a:p>
            <a:pPr marL="0" indent="0">
              <a:buFontTx/>
              <a:buNone/>
              <a:defRPr/>
            </a:pPr>
            <a:r>
              <a:rPr lang="en-US" sz="1800" b="1" dirty="0">
                <a:solidFill>
                  <a:srgbClr val="000000"/>
                </a:solidFill>
                <a:latin typeface="Arial"/>
                <a:sym typeface="Nunito Sans"/>
              </a:rPr>
              <a:t> </a:t>
            </a:r>
          </a:p>
          <a:p>
            <a:pPr marL="0" indent="0">
              <a:buFontTx/>
              <a:buNone/>
              <a:defRPr/>
            </a:pPr>
            <a:endParaRPr lang="en-US"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Disclosed in P&amp;L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Disclosed in OCI (Other Comprehensive Income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Disclosure is required only when the losses and gains materialize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None of the above </a:t>
            </a:r>
          </a:p>
          <a:p>
            <a:pPr>
              <a:buFont typeface="+mj-lt"/>
              <a:buAutoNum type="arabicPeriod"/>
            </a:pPr>
            <a:endParaRPr lang="en-US" sz="1400" b="1"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3171095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0242"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243" name="Rectangle 2"/>
          <p:cNvSpPr txBox="1">
            <a:spLocks noChangeArrowheads="1"/>
          </p:cNvSpPr>
          <p:nvPr/>
        </p:nvSpPr>
        <p:spPr bwMode="auto">
          <a:xfrm>
            <a:off x="2362200" y="307975"/>
            <a:ext cx="7026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eaLnBrk="0" fontAlgn="base" hangingPunct="0">
              <a:spcBef>
                <a:spcPct val="0"/>
              </a:spcBef>
              <a:spcAft>
                <a:spcPts val="1200"/>
              </a:spcAft>
            </a:pPr>
            <a:r>
              <a:rPr lang="en-IN" altLang="en-US" sz="2800" b="1">
                <a:solidFill>
                  <a:srgbClr val="000000"/>
                </a:solidFill>
                <a:latin typeface="Arial" pitchFamily="34" charset="0"/>
              </a:rPr>
              <a:t>Key Building Blocks</a:t>
            </a:r>
          </a:p>
        </p:txBody>
      </p:sp>
      <p:sp>
        <p:nvSpPr>
          <p:cNvPr id="106500" name="Rectangle 3"/>
          <p:cNvSpPr txBox="1">
            <a:spLocks noChangeArrowheads="1"/>
          </p:cNvSpPr>
          <p:nvPr/>
        </p:nvSpPr>
        <p:spPr bwMode="auto">
          <a:xfrm>
            <a:off x="1771650" y="1444625"/>
            <a:ext cx="10164763" cy="5105400"/>
          </a:xfrm>
          <a:prstGeom prst="rect">
            <a:avLst/>
          </a:prstGeom>
          <a:noFill/>
          <a:ln>
            <a:noFill/>
          </a:ln>
        </p:spPr>
        <p:txBody>
          <a:bodyPr/>
          <a:lstStyle>
            <a:lvl1pPr marL="142875">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indent="-342900" eaLnBrk="0" fontAlgn="base" hangingPunct="0">
              <a:spcBef>
                <a:spcPct val="20000"/>
              </a:spcBef>
              <a:spcAft>
                <a:spcPts val="1200"/>
              </a:spcAft>
              <a:buFontTx/>
              <a:buChar char="•"/>
            </a:pPr>
            <a:r>
              <a:rPr lang="en-IN" altLang="en-US" sz="1800" b="1" dirty="0">
                <a:solidFill>
                  <a:srgbClr val="000000"/>
                </a:solidFill>
                <a:latin typeface="Arial" pitchFamily="34" charset="0"/>
              </a:rPr>
              <a:t>Recognising that the EPF plan is a post employment defined benefit plan</a:t>
            </a:r>
          </a:p>
          <a:p>
            <a:pPr marL="742950" lvl="1" indent="-285750" eaLnBrk="0" fontAlgn="base" hangingPunct="0">
              <a:spcBef>
                <a:spcPct val="0"/>
              </a:spcBef>
              <a:spcAft>
                <a:spcPct val="0"/>
              </a:spcAft>
              <a:buFont typeface="Wingdings" pitchFamily="2" charset="2"/>
              <a:buChar char="Ø"/>
            </a:pPr>
            <a:r>
              <a:rPr lang="en-IN" altLang="en-US" sz="1600" b="1" dirty="0">
                <a:solidFill>
                  <a:srgbClr val="000000"/>
                </a:solidFill>
                <a:latin typeface="Arial" pitchFamily="34" charset="0"/>
              </a:rPr>
              <a:t>Opinions Expressed by ICAI Expert Advisory Committee</a:t>
            </a:r>
          </a:p>
          <a:p>
            <a:pPr marL="742950" lvl="1" indent="-285750" eaLnBrk="0" fontAlgn="base" hangingPunct="0">
              <a:spcBef>
                <a:spcPct val="0"/>
              </a:spcBef>
              <a:spcAft>
                <a:spcPct val="0"/>
              </a:spcAft>
              <a:buFont typeface="Wingdings" pitchFamily="2" charset="2"/>
              <a:buChar char="Ø"/>
            </a:pPr>
            <a:r>
              <a:rPr lang="en-IN" altLang="en-US" sz="1600" b="1" dirty="0">
                <a:solidFill>
                  <a:srgbClr val="000000"/>
                </a:solidFill>
                <a:latin typeface="Arial" pitchFamily="34" charset="0"/>
              </a:rPr>
              <a:t>Elements of Defined Contribution and Defined Benefit</a:t>
            </a:r>
            <a:endParaRPr lang="en-IN" altLang="en-US" sz="1200" b="1" dirty="0">
              <a:solidFill>
                <a:srgbClr val="000000"/>
              </a:solidFill>
              <a:latin typeface="Arial" pitchFamily="34" charset="0"/>
            </a:endParaRPr>
          </a:p>
          <a:p>
            <a:pPr indent="-342900" eaLnBrk="0" fontAlgn="base" hangingPunct="0">
              <a:spcBef>
                <a:spcPct val="20000"/>
              </a:spcBef>
              <a:spcAft>
                <a:spcPts val="1200"/>
              </a:spcAft>
              <a:buFontTx/>
              <a:buChar char="•"/>
            </a:pPr>
            <a:r>
              <a:rPr lang="en-US" altLang="en-US" sz="1800" b="1" dirty="0">
                <a:solidFill>
                  <a:srgbClr val="000000"/>
                </a:solidFill>
                <a:latin typeface="Arial" pitchFamily="34" charset="0"/>
              </a:rPr>
              <a:t>Approach for Valuing Plan Assets</a:t>
            </a:r>
          </a:p>
          <a:p>
            <a:pPr marL="742950" lvl="1" indent="-285750" eaLnBrk="0" fontAlgn="base" hangingPunct="0">
              <a:spcBef>
                <a:spcPct val="0"/>
              </a:spcBef>
              <a:spcAft>
                <a:spcPct val="0"/>
              </a:spcAft>
              <a:buFont typeface="Wingdings" pitchFamily="2" charset="2"/>
              <a:buChar char="Ø"/>
            </a:pPr>
            <a:r>
              <a:rPr lang="en-US" altLang="en-US" sz="1600" b="1" dirty="0">
                <a:solidFill>
                  <a:srgbClr val="000000"/>
                </a:solidFill>
                <a:latin typeface="Arial" pitchFamily="34" charset="0"/>
              </a:rPr>
              <a:t>Fair Value Approach</a:t>
            </a:r>
          </a:p>
          <a:p>
            <a:pPr marL="742950" lvl="1" indent="-285750" eaLnBrk="0" fontAlgn="base" hangingPunct="0">
              <a:spcBef>
                <a:spcPct val="0"/>
              </a:spcBef>
              <a:spcAft>
                <a:spcPct val="0"/>
              </a:spcAft>
              <a:buFont typeface="Wingdings" pitchFamily="2" charset="2"/>
              <a:buChar char="Ø"/>
            </a:pPr>
            <a:r>
              <a:rPr lang="en-US" altLang="en-US" sz="1600" b="1" dirty="0">
                <a:solidFill>
                  <a:srgbClr val="000000"/>
                </a:solidFill>
                <a:latin typeface="Arial" pitchFamily="34" charset="0"/>
              </a:rPr>
              <a:t>AS15R Guidance</a:t>
            </a:r>
          </a:p>
          <a:p>
            <a:pPr indent="-342900" eaLnBrk="0" fontAlgn="base" hangingPunct="0">
              <a:spcBef>
                <a:spcPct val="20000"/>
              </a:spcBef>
              <a:spcAft>
                <a:spcPts val="1200"/>
              </a:spcAft>
              <a:buFontTx/>
              <a:buChar char="•"/>
            </a:pPr>
            <a:r>
              <a:rPr lang="en-US" altLang="en-US" sz="1800" b="1" dirty="0">
                <a:solidFill>
                  <a:srgbClr val="000000"/>
                </a:solidFill>
                <a:latin typeface="Arial" pitchFamily="34" charset="0"/>
              </a:rPr>
              <a:t>Treatment of Unrealized Losses and Gains</a:t>
            </a:r>
          </a:p>
          <a:p>
            <a:pPr marL="742950" lvl="1" indent="-285750" eaLnBrk="0" fontAlgn="base" hangingPunct="0">
              <a:spcBef>
                <a:spcPct val="0"/>
              </a:spcBef>
              <a:spcAft>
                <a:spcPct val="0"/>
              </a:spcAft>
              <a:buFont typeface="Wingdings" pitchFamily="2" charset="2"/>
              <a:buChar char="Ø"/>
            </a:pPr>
            <a:r>
              <a:rPr lang="en-US" altLang="en-US" sz="1600" b="1" dirty="0">
                <a:solidFill>
                  <a:srgbClr val="000000"/>
                </a:solidFill>
                <a:latin typeface="Arial" pitchFamily="34" charset="0"/>
              </a:rPr>
              <a:t>Sources of Risk</a:t>
            </a:r>
          </a:p>
          <a:p>
            <a:pPr marL="1143000" lvl="2" indent="-228600" eaLnBrk="0" fontAlgn="base" hangingPunct="0">
              <a:spcBef>
                <a:spcPct val="0"/>
              </a:spcBef>
              <a:spcAft>
                <a:spcPct val="0"/>
              </a:spcAft>
              <a:buFont typeface="Wingdings" pitchFamily="2" charset="2"/>
              <a:buChar char="ü"/>
            </a:pPr>
            <a:r>
              <a:rPr lang="en-US" altLang="en-US" sz="1400" dirty="0">
                <a:solidFill>
                  <a:srgbClr val="000000"/>
                </a:solidFill>
                <a:latin typeface="Arial" pitchFamily="34" charset="0"/>
              </a:rPr>
              <a:t>Interest Risk </a:t>
            </a:r>
            <a:r>
              <a:rPr lang="en-US" altLang="en-US" sz="1400" dirty="0" err="1">
                <a:solidFill>
                  <a:srgbClr val="000000"/>
                </a:solidFill>
                <a:latin typeface="Arial" pitchFamily="34" charset="0"/>
              </a:rPr>
              <a:t>Risk</a:t>
            </a:r>
            <a:endParaRPr lang="en-US" altLang="en-US" sz="1400" dirty="0">
              <a:solidFill>
                <a:srgbClr val="000000"/>
              </a:solidFill>
              <a:latin typeface="Arial" pitchFamily="34" charset="0"/>
            </a:endParaRPr>
          </a:p>
          <a:p>
            <a:pPr marL="1143000" lvl="2" indent="-228600" eaLnBrk="0" fontAlgn="base" hangingPunct="0">
              <a:spcBef>
                <a:spcPct val="0"/>
              </a:spcBef>
              <a:spcAft>
                <a:spcPct val="0"/>
              </a:spcAft>
              <a:buFont typeface="Wingdings" pitchFamily="2" charset="2"/>
              <a:buChar char="ü"/>
            </a:pPr>
            <a:r>
              <a:rPr lang="en-US" altLang="en-US" sz="1400" dirty="0">
                <a:solidFill>
                  <a:srgbClr val="000000"/>
                </a:solidFill>
                <a:latin typeface="Arial" pitchFamily="34" charset="0"/>
              </a:rPr>
              <a:t>Equity Risk</a:t>
            </a:r>
          </a:p>
          <a:p>
            <a:pPr marL="1143000" lvl="2" indent="-228600" eaLnBrk="0" fontAlgn="base" hangingPunct="0">
              <a:spcBef>
                <a:spcPct val="0"/>
              </a:spcBef>
              <a:spcAft>
                <a:spcPct val="0"/>
              </a:spcAft>
              <a:buFont typeface="Wingdings" pitchFamily="2" charset="2"/>
              <a:buChar char="ü"/>
            </a:pPr>
            <a:r>
              <a:rPr lang="en-US" altLang="en-US" sz="1400" dirty="0">
                <a:solidFill>
                  <a:srgbClr val="000000"/>
                </a:solidFill>
                <a:latin typeface="Arial" pitchFamily="34" charset="0"/>
              </a:rPr>
              <a:t>Default Risk</a:t>
            </a:r>
          </a:p>
          <a:p>
            <a:pPr marL="1143000" lvl="2" indent="-228600" eaLnBrk="0" fontAlgn="base" hangingPunct="0">
              <a:spcBef>
                <a:spcPct val="0"/>
              </a:spcBef>
              <a:spcAft>
                <a:spcPct val="0"/>
              </a:spcAft>
              <a:buFont typeface="Wingdings" pitchFamily="2" charset="2"/>
              <a:buChar char="ü"/>
            </a:pPr>
            <a:r>
              <a:rPr lang="en-US" altLang="en-US" sz="1400" dirty="0">
                <a:solidFill>
                  <a:srgbClr val="000000"/>
                </a:solidFill>
                <a:latin typeface="Arial" pitchFamily="34" charset="0"/>
              </a:rPr>
              <a:t>Credit Spread Risk</a:t>
            </a:r>
          </a:p>
          <a:p>
            <a:pPr marL="1143000" lvl="2" indent="-228600" eaLnBrk="0" fontAlgn="base" hangingPunct="0">
              <a:spcBef>
                <a:spcPct val="0"/>
              </a:spcBef>
              <a:spcAft>
                <a:spcPct val="0"/>
              </a:spcAft>
              <a:buFont typeface="Wingdings" pitchFamily="2" charset="2"/>
              <a:buChar char="ü"/>
            </a:pPr>
            <a:endParaRPr lang="en-US" altLang="en-US" sz="1400" dirty="0">
              <a:solidFill>
                <a:srgbClr val="000000"/>
              </a:solidFill>
              <a:latin typeface="Arial" pitchFamily="34" charset="0"/>
            </a:endParaRPr>
          </a:p>
          <a:p>
            <a:pPr marL="742950" lvl="1" indent="-285750" eaLnBrk="0" fontAlgn="base" hangingPunct="0">
              <a:spcBef>
                <a:spcPct val="0"/>
              </a:spcBef>
              <a:spcAft>
                <a:spcPct val="0"/>
              </a:spcAft>
              <a:buFont typeface="Wingdings" pitchFamily="2" charset="2"/>
              <a:buChar char="Ø"/>
            </a:pPr>
            <a:r>
              <a:rPr lang="en-US" altLang="en-US" sz="1600" b="1" dirty="0">
                <a:solidFill>
                  <a:srgbClr val="000000"/>
                </a:solidFill>
                <a:latin typeface="Arial" pitchFamily="34" charset="0"/>
              </a:rPr>
              <a:t>Asset Allocation Strategy of EPF plans</a:t>
            </a:r>
          </a:p>
          <a:p>
            <a:pPr marL="742950" lvl="1" indent="-285750" eaLnBrk="0" fontAlgn="base" hangingPunct="0">
              <a:spcBef>
                <a:spcPct val="0"/>
              </a:spcBef>
              <a:spcAft>
                <a:spcPct val="0"/>
              </a:spcAft>
            </a:pPr>
            <a:endParaRPr lang="en-US" altLang="en-US" sz="1600" b="1" dirty="0">
              <a:solidFill>
                <a:srgbClr val="000000"/>
              </a:solidFill>
              <a:latin typeface="Arial" pitchFamily="34" charset="0"/>
            </a:endParaRPr>
          </a:p>
          <a:p>
            <a:pPr marL="742950" lvl="1" indent="-285750" eaLnBrk="0" fontAlgn="base" hangingPunct="0">
              <a:spcBef>
                <a:spcPct val="0"/>
              </a:spcBef>
              <a:spcAft>
                <a:spcPct val="0"/>
              </a:spcAft>
              <a:buFont typeface="Wingdings" pitchFamily="2" charset="2"/>
              <a:buChar char="Ø"/>
            </a:pPr>
            <a:r>
              <a:rPr lang="en-US" altLang="en-US" sz="1600" b="1" dirty="0">
                <a:solidFill>
                  <a:srgbClr val="000000"/>
                </a:solidFill>
                <a:latin typeface="Arial" pitchFamily="34" charset="0"/>
              </a:rPr>
              <a:t>Disclosing Unrealized Gains/Losses</a:t>
            </a:r>
          </a:p>
          <a:p>
            <a:pPr marL="1143000" lvl="2" indent="-228600" eaLnBrk="0" fontAlgn="base" hangingPunct="0">
              <a:spcBef>
                <a:spcPct val="0"/>
              </a:spcBef>
              <a:spcAft>
                <a:spcPct val="0"/>
              </a:spcAft>
              <a:buFont typeface="Wingdings" pitchFamily="2" charset="2"/>
              <a:buChar char="ü"/>
            </a:pPr>
            <a:r>
              <a:rPr lang="en-US" altLang="en-US" sz="1400" dirty="0">
                <a:solidFill>
                  <a:srgbClr val="000000"/>
                </a:solidFill>
                <a:latin typeface="Arial" pitchFamily="34" charset="0"/>
              </a:rPr>
              <a:t>Two Schools of Thought </a:t>
            </a:r>
          </a:p>
          <a:p>
            <a:pPr marL="1143000" lvl="2" indent="-228600" eaLnBrk="0" fontAlgn="base" hangingPunct="0">
              <a:spcBef>
                <a:spcPct val="0"/>
              </a:spcBef>
              <a:spcAft>
                <a:spcPct val="0"/>
              </a:spcAft>
              <a:buFont typeface="Wingdings" pitchFamily="2" charset="2"/>
              <a:buChar char="ü"/>
            </a:pPr>
            <a:r>
              <a:rPr lang="en-US" altLang="en-US" sz="1400" dirty="0">
                <a:solidFill>
                  <a:srgbClr val="000000"/>
                </a:solidFill>
                <a:latin typeface="Arial" pitchFamily="34" charset="0"/>
              </a:rPr>
              <a:t>Our Recommendation</a:t>
            </a:r>
          </a:p>
        </p:txBody>
      </p:sp>
      <p:sp>
        <p:nvSpPr>
          <p:cNvPr id="10245"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spTree>
    <p:extLst>
      <p:ext uri="{BB962C8B-B14F-4D97-AF65-F5344CB8AC3E}">
        <p14:creationId xmlns:p14="http://schemas.microsoft.com/office/powerpoint/2010/main" val="18433332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3" name="Rectangle 22"/>
          <p:cNvSpPr/>
          <p:nvPr/>
        </p:nvSpPr>
        <p:spPr>
          <a:xfrm>
            <a:off x="5181600" y="2236857"/>
            <a:ext cx="6781800"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86360">
              <a:spcBef>
                <a:spcPts val="360"/>
              </a:spcBef>
              <a:spcAft>
                <a:spcPts val="0"/>
              </a:spcAft>
            </a:pPr>
            <a:r>
              <a:rPr lang="en-US" sz="2000" b="1" dirty="0">
                <a:latin typeface="Trebuchet MS" panose="020B0603020202020204" pitchFamily="34" charset="0"/>
                <a:ea typeface="Trebuchet MS" panose="020B0603020202020204" pitchFamily="34" charset="0"/>
                <a:cs typeface="Trebuchet MS" panose="020B0603020202020204" pitchFamily="34" charset="0"/>
              </a:rPr>
              <a:t>Chitra </a:t>
            </a:r>
            <a:r>
              <a:rPr lang="en-US" sz="2000" b="1" dirty="0" err="1">
                <a:latin typeface="Trebuchet MS" panose="020B0603020202020204" pitchFamily="34" charset="0"/>
                <a:ea typeface="Trebuchet MS" panose="020B0603020202020204" pitchFamily="34" charset="0"/>
                <a:cs typeface="Trebuchet MS" panose="020B0603020202020204" pitchFamily="34" charset="0"/>
              </a:rPr>
              <a:t>Jayasimha</a:t>
            </a:r>
            <a:r>
              <a:rPr lang="en-US" sz="2000" b="1" dirty="0">
                <a:latin typeface="Trebuchet MS" panose="020B0603020202020204" pitchFamily="34" charset="0"/>
                <a:ea typeface="Trebuchet MS" panose="020B0603020202020204" pitchFamily="34" charset="0"/>
                <a:cs typeface="Trebuchet MS" panose="020B0603020202020204" pitchFamily="34" charset="0"/>
              </a:rPr>
              <a:t>, </a:t>
            </a:r>
            <a:r>
              <a:rPr lang="en-US" sz="2000" dirty="0" smtClean="0">
                <a:latin typeface="Trebuchet MS" panose="020B0603020202020204" pitchFamily="34" charset="0"/>
                <a:ea typeface="Trebuchet MS" panose="020B0603020202020204" pitchFamily="34" charset="0"/>
                <a:cs typeface="Trebuchet MS" panose="020B0603020202020204" pitchFamily="34" charset="0"/>
              </a:rPr>
              <a:t>Member, Advisory </a:t>
            </a:r>
            <a:r>
              <a:rPr lang="en-US" sz="2000" dirty="0">
                <a:latin typeface="Trebuchet MS" panose="020B0603020202020204" pitchFamily="34" charset="0"/>
                <a:ea typeface="Trebuchet MS" panose="020B0603020202020204" pitchFamily="34" charset="0"/>
                <a:cs typeface="Trebuchet MS" panose="020B0603020202020204" pitchFamily="34" charset="0"/>
              </a:rPr>
              <a:t>Group for Pensions, </a:t>
            </a:r>
            <a:r>
              <a:rPr lang="en-US" sz="2000" dirty="0" smtClean="0">
                <a:latin typeface="Trebuchet MS" panose="020B0603020202020204" pitchFamily="34" charset="0"/>
                <a:ea typeface="Trebuchet MS" panose="020B0603020202020204" pitchFamily="34" charset="0"/>
                <a:cs typeface="Trebuchet MS" panose="020B0603020202020204" pitchFamily="34" charset="0"/>
              </a:rPr>
              <a:t>Employee</a:t>
            </a:r>
            <a:r>
              <a:rPr lang="en-IN" sz="2000" dirty="0" smtClean="0">
                <a:latin typeface="Trebuchet MS" panose="020B0603020202020204" pitchFamily="34" charset="0"/>
                <a:ea typeface="Trebuchet MS" panose="020B0603020202020204" pitchFamily="34" charset="0"/>
                <a:cs typeface="Trebuchet MS" panose="020B0603020202020204" pitchFamily="34" charset="0"/>
              </a:rPr>
              <a:t> </a:t>
            </a:r>
            <a:r>
              <a:rPr lang="en-US" sz="2000" dirty="0" smtClean="0">
                <a:latin typeface="Trebuchet MS" panose="020B0603020202020204" pitchFamily="34" charset="0"/>
                <a:ea typeface="Trebuchet MS" panose="020B0603020202020204" pitchFamily="34" charset="0"/>
                <a:cs typeface="Trebuchet MS" panose="020B0603020202020204" pitchFamily="34" charset="0"/>
              </a:rPr>
              <a:t>Benefits </a:t>
            </a:r>
            <a:r>
              <a:rPr lang="en-US" sz="2000" dirty="0">
                <a:latin typeface="Trebuchet MS" panose="020B0603020202020204" pitchFamily="34" charset="0"/>
                <a:ea typeface="Trebuchet MS" panose="020B0603020202020204" pitchFamily="34" charset="0"/>
                <a:cs typeface="Trebuchet MS" panose="020B0603020202020204" pitchFamily="34" charset="0"/>
              </a:rPr>
              <a:t>and Social Security, IAI</a:t>
            </a:r>
            <a:endParaRPr lang="en-IN" sz="2000" dirty="0">
              <a:effectLst/>
              <a:latin typeface="Trebuchet MS" panose="020B0603020202020204" pitchFamily="34" charset="0"/>
              <a:ea typeface="Trebuchet MS" panose="020B0603020202020204" pitchFamily="34" charset="0"/>
              <a:cs typeface="Trebuchet MS" panose="020B0603020202020204" pitchFamily="34" charset="0"/>
            </a:endParaRPr>
          </a:p>
        </p:txBody>
      </p:sp>
      <p:sp>
        <p:nvSpPr>
          <p:cNvPr id="4" name="object 14"/>
          <p:cNvSpPr/>
          <p:nvPr/>
        </p:nvSpPr>
        <p:spPr>
          <a:xfrm>
            <a:off x="1905000" y="1752600"/>
            <a:ext cx="2819400" cy="3653705"/>
          </a:xfrm>
          <a:prstGeom prst="rect">
            <a:avLst/>
          </a:prstGeom>
          <a:blipFill>
            <a:blip r:embed="rId4" cstate="print"/>
            <a:stretch>
              <a:fillRect/>
            </a:stretch>
          </a:blipFill>
        </p:spPr>
        <p:txBody>
          <a:bodyPr wrap="square" lIns="0" tIns="0" rIns="0" bIns="0" rtlCol="0"/>
          <a:lstStyle/>
          <a:p>
            <a:endParaRPr/>
          </a:p>
        </p:txBody>
      </p:sp>
      <p:sp>
        <p:nvSpPr>
          <p:cNvPr id="5" name="Rectangle 4"/>
          <p:cNvSpPr/>
          <p:nvPr/>
        </p:nvSpPr>
        <p:spPr>
          <a:xfrm>
            <a:off x="2171700" y="457200"/>
            <a:ext cx="6362700" cy="584775"/>
          </a:xfrm>
          <a:prstGeom prst="rect">
            <a:avLst/>
          </a:prstGeom>
        </p:spPr>
        <p:txBody>
          <a:bodyPr wrap="square">
            <a:spAutoFit/>
          </a:bodyPr>
          <a:lstStyle/>
          <a:p>
            <a:pPr lvl="0"/>
            <a:r>
              <a:rPr lang="en-US" sz="3200" b="1" dirty="0" smtClean="0">
                <a:solidFill>
                  <a:srgbClr val="C00000"/>
                </a:solidFill>
                <a:latin typeface="Trebuchet MS" panose="020B0603020202020204" pitchFamily="34" charset="0"/>
              </a:rPr>
              <a:t>Moderator &amp; Lead Speaker </a:t>
            </a:r>
            <a:endParaRPr lang="en-US" altLang="en-US" sz="3200" b="1" kern="0" dirty="0">
              <a:solidFill>
                <a:srgbClr val="C00000"/>
              </a:solidFill>
              <a:latin typeface="Trebuchet MS" panose="020B0603020202020204" pitchFamily="34" charset="0"/>
            </a:endParaRPr>
          </a:p>
        </p:txBody>
      </p:sp>
      <p:sp>
        <p:nvSpPr>
          <p:cNvPr id="6" name="object 13"/>
          <p:cNvSpPr txBox="1"/>
          <p:nvPr/>
        </p:nvSpPr>
        <p:spPr>
          <a:xfrm>
            <a:off x="5181600" y="3276600"/>
            <a:ext cx="6781800" cy="1477328"/>
          </a:xfrm>
          <a:prstGeom prst="rect">
            <a:avLst/>
          </a:prstGeom>
        </p:spPr>
        <p:style>
          <a:lnRef idx="1">
            <a:schemeClr val="dk1"/>
          </a:lnRef>
          <a:fillRef idx="2">
            <a:schemeClr val="dk1"/>
          </a:fillRef>
          <a:effectRef idx="1">
            <a:schemeClr val="dk1"/>
          </a:effectRef>
          <a:fontRef idx="minor">
            <a:schemeClr val="dk1"/>
          </a:fontRef>
        </p:style>
        <p:txBody>
          <a:bodyPr vert="horz" wrap="square" lIns="0" tIns="0" rIns="0" bIns="0" rtlCol="0">
            <a:spAutoFit/>
          </a:bodyPr>
          <a:lstStyle/>
          <a:p>
            <a:pPr marL="12700">
              <a:spcBef>
                <a:spcPts val="145"/>
              </a:spcBef>
              <a:tabLst>
                <a:tab pos="299085" algn="l"/>
                <a:tab pos="299720" algn="l"/>
              </a:tabLst>
            </a:pPr>
            <a:r>
              <a:rPr lang="en-IN" sz="1600" spc="-5" dirty="0" smtClean="0">
                <a:latin typeface="Trebuchet MS"/>
                <a:cs typeface="Trebuchet MS"/>
              </a:rPr>
              <a:t>Chitra has total </a:t>
            </a:r>
            <a:r>
              <a:rPr lang="en-US" sz="1600" spc="-10" dirty="0" smtClean="0">
                <a:latin typeface="Trebuchet MS"/>
                <a:cs typeface="Trebuchet MS"/>
              </a:rPr>
              <a:t>3</a:t>
            </a:r>
            <a:r>
              <a:rPr lang="en-US" sz="1600" dirty="0" smtClean="0">
                <a:latin typeface="Trebuchet MS"/>
                <a:cs typeface="Trebuchet MS"/>
              </a:rPr>
              <a:t>0</a:t>
            </a:r>
            <a:r>
              <a:rPr lang="en-US" sz="1600" spc="20" dirty="0" smtClean="0">
                <a:latin typeface="Trebuchet MS"/>
                <a:cs typeface="Trebuchet MS"/>
              </a:rPr>
              <a:t> </a:t>
            </a:r>
            <a:r>
              <a:rPr lang="en-US" sz="1600" dirty="0">
                <a:latin typeface="Trebuchet MS"/>
                <a:cs typeface="Trebuchet MS"/>
              </a:rPr>
              <a:t>plus</a:t>
            </a:r>
            <a:r>
              <a:rPr lang="en-US" sz="1600" spc="-30" dirty="0">
                <a:latin typeface="Trebuchet MS"/>
                <a:cs typeface="Trebuchet MS"/>
              </a:rPr>
              <a:t> </a:t>
            </a:r>
            <a:r>
              <a:rPr lang="en-US" sz="1600" spc="-5" dirty="0">
                <a:latin typeface="Trebuchet MS"/>
                <a:cs typeface="Trebuchet MS"/>
              </a:rPr>
              <a:t>ye</a:t>
            </a:r>
            <a:r>
              <a:rPr lang="en-US" sz="1600" spc="-10" dirty="0">
                <a:latin typeface="Trebuchet MS"/>
                <a:cs typeface="Trebuchet MS"/>
              </a:rPr>
              <a:t>a</a:t>
            </a:r>
            <a:r>
              <a:rPr lang="en-US" sz="1600" dirty="0">
                <a:latin typeface="Trebuchet MS"/>
                <a:cs typeface="Trebuchet MS"/>
              </a:rPr>
              <a:t>r </a:t>
            </a:r>
            <a:r>
              <a:rPr lang="en-US" sz="1600" spc="-10" dirty="0">
                <a:latin typeface="Trebuchet MS"/>
                <a:cs typeface="Trebuchet MS"/>
              </a:rPr>
              <a:t>o</a:t>
            </a:r>
            <a:r>
              <a:rPr lang="en-US" sz="1600" dirty="0">
                <a:latin typeface="Trebuchet MS"/>
                <a:cs typeface="Trebuchet MS"/>
              </a:rPr>
              <a:t>f</a:t>
            </a:r>
            <a:r>
              <a:rPr lang="en-US" sz="1600" spc="-15" dirty="0">
                <a:latin typeface="Trebuchet MS"/>
                <a:cs typeface="Trebuchet MS"/>
              </a:rPr>
              <a:t> </a:t>
            </a:r>
            <a:r>
              <a:rPr lang="en-US" sz="1600" spc="-5" dirty="0">
                <a:latin typeface="Trebuchet MS"/>
                <a:cs typeface="Trebuchet MS"/>
              </a:rPr>
              <a:t>e</a:t>
            </a:r>
            <a:r>
              <a:rPr lang="en-US" sz="1600" spc="10" dirty="0">
                <a:latin typeface="Trebuchet MS"/>
                <a:cs typeface="Trebuchet MS"/>
              </a:rPr>
              <a:t>x</a:t>
            </a:r>
            <a:r>
              <a:rPr lang="en-US" sz="1600" dirty="0">
                <a:latin typeface="Trebuchet MS"/>
                <a:cs typeface="Trebuchet MS"/>
              </a:rPr>
              <a:t>p</a:t>
            </a:r>
            <a:r>
              <a:rPr lang="en-US" sz="1600" spc="-5" dirty="0">
                <a:latin typeface="Trebuchet MS"/>
                <a:cs typeface="Trebuchet MS"/>
              </a:rPr>
              <a:t>er</a:t>
            </a:r>
            <a:r>
              <a:rPr lang="en-US" sz="1600" spc="-10" dirty="0">
                <a:latin typeface="Trebuchet MS"/>
                <a:cs typeface="Trebuchet MS"/>
              </a:rPr>
              <a:t>i</a:t>
            </a:r>
            <a:r>
              <a:rPr lang="en-US" sz="1600" spc="-5" dirty="0">
                <a:latin typeface="Trebuchet MS"/>
                <a:cs typeface="Trebuchet MS"/>
              </a:rPr>
              <a:t>enc</a:t>
            </a:r>
            <a:r>
              <a:rPr lang="en-US" sz="1600" dirty="0">
                <a:latin typeface="Trebuchet MS"/>
                <a:cs typeface="Trebuchet MS"/>
              </a:rPr>
              <a:t>e</a:t>
            </a:r>
            <a:r>
              <a:rPr lang="en-US" sz="1600" spc="10" dirty="0">
                <a:latin typeface="Trebuchet MS"/>
                <a:cs typeface="Trebuchet MS"/>
              </a:rPr>
              <a:t> </a:t>
            </a:r>
            <a:r>
              <a:rPr lang="en-US" sz="1600" spc="-10" dirty="0">
                <a:latin typeface="Trebuchet MS"/>
                <a:cs typeface="Trebuchet MS"/>
              </a:rPr>
              <a:t>i</a:t>
            </a:r>
            <a:r>
              <a:rPr lang="en-US" sz="1600" dirty="0">
                <a:latin typeface="Trebuchet MS"/>
                <a:cs typeface="Trebuchet MS"/>
              </a:rPr>
              <a:t>n</a:t>
            </a:r>
            <a:r>
              <a:rPr lang="en-US" sz="1600" spc="5" dirty="0">
                <a:latin typeface="Trebuchet MS"/>
                <a:cs typeface="Trebuchet MS"/>
              </a:rPr>
              <a:t> </a:t>
            </a:r>
            <a:r>
              <a:rPr lang="en-US" sz="1600" spc="-5" dirty="0">
                <a:latin typeface="Trebuchet MS"/>
                <a:cs typeface="Trebuchet MS"/>
              </a:rPr>
              <a:t>L</a:t>
            </a:r>
            <a:r>
              <a:rPr lang="en-US" sz="1600" spc="-10" dirty="0">
                <a:latin typeface="Trebuchet MS"/>
                <a:cs typeface="Trebuchet MS"/>
              </a:rPr>
              <a:t>i</a:t>
            </a:r>
            <a:r>
              <a:rPr lang="en-US" sz="1600" dirty="0">
                <a:latin typeface="Trebuchet MS"/>
                <a:cs typeface="Trebuchet MS"/>
              </a:rPr>
              <a:t>fe</a:t>
            </a:r>
            <a:r>
              <a:rPr lang="en-US" sz="1600" spc="-15" dirty="0">
                <a:latin typeface="Trebuchet MS"/>
                <a:cs typeface="Trebuchet MS"/>
              </a:rPr>
              <a:t> </a:t>
            </a:r>
            <a:r>
              <a:rPr lang="en-US" sz="1600" spc="-5" dirty="0">
                <a:latin typeface="Trebuchet MS"/>
                <a:cs typeface="Trebuchet MS"/>
              </a:rPr>
              <a:t>Insu</a:t>
            </a:r>
            <a:r>
              <a:rPr lang="en-US" sz="1600" spc="-10" dirty="0">
                <a:latin typeface="Trebuchet MS"/>
                <a:cs typeface="Trebuchet MS"/>
              </a:rPr>
              <a:t>ra</a:t>
            </a:r>
            <a:r>
              <a:rPr lang="en-US" sz="1600" spc="-5" dirty="0">
                <a:latin typeface="Trebuchet MS"/>
                <a:cs typeface="Trebuchet MS"/>
              </a:rPr>
              <a:t>nc</a:t>
            </a:r>
            <a:r>
              <a:rPr lang="en-US" sz="1600" dirty="0">
                <a:latin typeface="Trebuchet MS"/>
                <a:cs typeface="Trebuchet MS"/>
              </a:rPr>
              <a:t>e </a:t>
            </a:r>
            <a:r>
              <a:rPr lang="en-US" sz="1600" spc="-10" dirty="0">
                <a:latin typeface="Trebuchet MS"/>
                <a:cs typeface="Trebuchet MS"/>
              </a:rPr>
              <a:t>a</a:t>
            </a:r>
            <a:r>
              <a:rPr lang="en-US" sz="1600" spc="-5" dirty="0">
                <a:latin typeface="Trebuchet MS"/>
                <a:cs typeface="Trebuchet MS"/>
              </a:rPr>
              <a:t>nd  </a:t>
            </a:r>
            <a:r>
              <a:rPr lang="en-US" sz="1600" spc="-20" dirty="0" smtClean="0">
                <a:latin typeface="Trebuchet MS"/>
                <a:cs typeface="Trebuchet MS"/>
              </a:rPr>
              <a:t>Pension</a:t>
            </a:r>
            <a:r>
              <a:rPr lang="en-US" sz="1600" dirty="0" smtClean="0">
                <a:latin typeface="Trebuchet MS"/>
                <a:cs typeface="Trebuchet MS"/>
              </a:rPr>
              <a:t>, she </a:t>
            </a:r>
            <a:r>
              <a:rPr lang="en-IN" sz="1600" spc="-5" dirty="0" smtClean="0">
                <a:latin typeface="Trebuchet MS"/>
                <a:cs typeface="Trebuchet MS"/>
              </a:rPr>
              <a:t>is currently  a member of </a:t>
            </a:r>
            <a:r>
              <a:rPr sz="1600" spc="-5" dirty="0" smtClean="0">
                <a:latin typeface="Trebuchet MS"/>
                <a:cs typeface="Trebuchet MS"/>
              </a:rPr>
              <a:t>Lead</a:t>
            </a:r>
            <a:r>
              <a:rPr sz="1600" spc="-5" dirty="0">
                <a:latin typeface="Trebuchet MS"/>
                <a:cs typeface="Trebuchet MS"/>
              </a:rPr>
              <a:t>, </a:t>
            </a:r>
            <a:r>
              <a:rPr sz="1600" spc="-60" dirty="0">
                <a:latin typeface="Trebuchet MS"/>
                <a:cs typeface="Trebuchet MS"/>
              </a:rPr>
              <a:t>Task </a:t>
            </a:r>
            <a:r>
              <a:rPr sz="1600" spc="-10" dirty="0">
                <a:latin typeface="Trebuchet MS"/>
                <a:cs typeface="Trebuchet MS"/>
              </a:rPr>
              <a:t>Force </a:t>
            </a:r>
            <a:r>
              <a:rPr sz="1600" spc="-5" dirty="0">
                <a:latin typeface="Trebuchet MS"/>
                <a:cs typeface="Trebuchet MS"/>
              </a:rPr>
              <a:t>on Employee </a:t>
            </a:r>
            <a:r>
              <a:rPr sz="1600" spc="-15" dirty="0">
                <a:latin typeface="Trebuchet MS"/>
                <a:cs typeface="Trebuchet MS"/>
              </a:rPr>
              <a:t>Provident</a:t>
            </a:r>
            <a:r>
              <a:rPr sz="1600" spc="45" dirty="0">
                <a:latin typeface="Trebuchet MS"/>
                <a:cs typeface="Trebuchet MS"/>
              </a:rPr>
              <a:t> </a:t>
            </a:r>
            <a:r>
              <a:rPr sz="1600" spc="-10" dirty="0" smtClean="0">
                <a:latin typeface="Trebuchet MS"/>
                <a:cs typeface="Trebuchet MS"/>
              </a:rPr>
              <a:t>Fund</a:t>
            </a:r>
            <a:r>
              <a:rPr lang="en-IN" sz="1600" dirty="0">
                <a:latin typeface="Trebuchet MS"/>
                <a:cs typeface="Trebuchet MS"/>
              </a:rPr>
              <a:t> </a:t>
            </a:r>
            <a:r>
              <a:rPr sz="1600" spc="-20" dirty="0" smtClean="0">
                <a:latin typeface="Trebuchet MS"/>
                <a:cs typeface="Trebuchet MS"/>
              </a:rPr>
              <a:t>Valuations</a:t>
            </a:r>
            <a:r>
              <a:rPr sz="1600" spc="-40" dirty="0" smtClean="0">
                <a:latin typeface="Trebuchet MS"/>
                <a:cs typeface="Trebuchet MS"/>
              </a:rPr>
              <a:t> </a:t>
            </a:r>
            <a:r>
              <a:rPr sz="1600" spc="-10" dirty="0" smtClean="0">
                <a:latin typeface="Trebuchet MS"/>
                <a:cs typeface="Trebuchet MS"/>
              </a:rPr>
              <a:t>2019-2020</a:t>
            </a:r>
            <a:r>
              <a:rPr lang="en-IN" sz="1600" dirty="0" smtClean="0">
                <a:latin typeface="Trebuchet MS"/>
                <a:cs typeface="Trebuchet MS"/>
              </a:rPr>
              <a:t>. She is also a C</a:t>
            </a:r>
            <a:r>
              <a:rPr sz="1600" spc="-5" dirty="0" err="1" smtClean="0">
                <a:latin typeface="Trebuchet MS"/>
                <a:cs typeface="Trebuchet MS"/>
              </a:rPr>
              <a:t>onsulting</a:t>
            </a:r>
            <a:r>
              <a:rPr sz="1600" spc="-5" dirty="0" smtClean="0">
                <a:latin typeface="Trebuchet MS"/>
                <a:cs typeface="Trebuchet MS"/>
              </a:rPr>
              <a:t> </a:t>
            </a:r>
            <a:r>
              <a:rPr sz="1600" spc="-5" dirty="0">
                <a:latin typeface="Trebuchet MS"/>
                <a:cs typeface="Trebuchet MS"/>
              </a:rPr>
              <a:t>Actuary and Founder –</a:t>
            </a:r>
            <a:r>
              <a:rPr sz="1600" spc="-110" dirty="0">
                <a:latin typeface="Trebuchet MS"/>
                <a:cs typeface="Trebuchet MS"/>
              </a:rPr>
              <a:t> </a:t>
            </a:r>
            <a:r>
              <a:rPr sz="1600" spc="-5" dirty="0" smtClean="0">
                <a:latin typeface="Trebuchet MS"/>
                <a:cs typeface="Trebuchet MS"/>
              </a:rPr>
              <a:t>Universal</a:t>
            </a:r>
            <a:r>
              <a:rPr lang="en-IN" sz="1600" dirty="0">
                <a:latin typeface="Trebuchet MS"/>
                <a:cs typeface="Trebuchet MS"/>
              </a:rPr>
              <a:t> </a:t>
            </a:r>
            <a:r>
              <a:rPr sz="1600" spc="-10" dirty="0" smtClean="0">
                <a:latin typeface="Trebuchet MS"/>
                <a:cs typeface="Trebuchet MS"/>
              </a:rPr>
              <a:t>Actuaries </a:t>
            </a:r>
            <a:r>
              <a:rPr sz="1600" spc="-10" dirty="0">
                <a:latin typeface="Trebuchet MS"/>
                <a:cs typeface="Trebuchet MS"/>
              </a:rPr>
              <a:t>and </a:t>
            </a:r>
            <a:r>
              <a:rPr sz="1600" spc="-5" dirty="0">
                <a:latin typeface="Trebuchet MS"/>
                <a:cs typeface="Trebuchet MS"/>
              </a:rPr>
              <a:t>Benefit</a:t>
            </a:r>
            <a:r>
              <a:rPr sz="1600" dirty="0">
                <a:latin typeface="Trebuchet MS"/>
                <a:cs typeface="Trebuchet MS"/>
              </a:rPr>
              <a:t> </a:t>
            </a:r>
            <a:r>
              <a:rPr sz="1600" spc="-5" dirty="0" smtClean="0">
                <a:latin typeface="Trebuchet MS"/>
                <a:cs typeface="Trebuchet MS"/>
              </a:rPr>
              <a:t>Consultants</a:t>
            </a:r>
            <a:r>
              <a:rPr lang="en-IN" sz="1600" dirty="0" smtClean="0">
                <a:latin typeface="Trebuchet MS"/>
                <a:cs typeface="Trebuchet MS"/>
              </a:rPr>
              <a:t>. Previously Chitra was </a:t>
            </a:r>
            <a:r>
              <a:rPr sz="1600" dirty="0" smtClean="0">
                <a:latin typeface="Trebuchet MS"/>
                <a:cs typeface="Trebuchet MS"/>
              </a:rPr>
              <a:t>a</a:t>
            </a:r>
            <a:r>
              <a:rPr sz="1600" spc="40" dirty="0" smtClean="0">
                <a:latin typeface="Trebuchet MS"/>
                <a:cs typeface="Trebuchet MS"/>
              </a:rPr>
              <a:t> </a:t>
            </a:r>
            <a:r>
              <a:rPr sz="1600" spc="-5" dirty="0">
                <a:latin typeface="Trebuchet MS"/>
                <a:cs typeface="Trebuchet MS"/>
              </a:rPr>
              <a:t>part</a:t>
            </a:r>
            <a:r>
              <a:rPr sz="1600" spc="10" dirty="0">
                <a:latin typeface="Trebuchet MS"/>
                <a:cs typeface="Trebuchet MS"/>
              </a:rPr>
              <a:t> </a:t>
            </a:r>
            <a:r>
              <a:rPr sz="1600" spc="-5" dirty="0" smtClean="0">
                <a:latin typeface="Trebuchet MS"/>
                <a:cs typeface="Trebuchet MS"/>
              </a:rPr>
              <a:t>of</a:t>
            </a:r>
            <a:r>
              <a:rPr lang="en-IN" sz="1600" spc="-5" dirty="0" smtClean="0">
                <a:latin typeface="Trebuchet MS"/>
                <a:cs typeface="Trebuchet MS"/>
              </a:rPr>
              <a:t> </a:t>
            </a:r>
            <a:r>
              <a:rPr sz="1600" spc="-5" dirty="0" smtClean="0">
                <a:latin typeface="Trebuchet MS"/>
                <a:cs typeface="Trebuchet MS"/>
              </a:rPr>
              <a:t>Core </a:t>
            </a:r>
            <a:r>
              <a:rPr sz="1600" spc="-5" dirty="0">
                <a:latin typeface="Trebuchet MS"/>
                <a:cs typeface="Trebuchet MS"/>
              </a:rPr>
              <a:t>Member </a:t>
            </a:r>
            <a:r>
              <a:rPr sz="1600" dirty="0">
                <a:latin typeface="Trebuchet MS"/>
                <a:cs typeface="Trebuchet MS"/>
              </a:rPr>
              <a:t>of  </a:t>
            </a:r>
            <a:r>
              <a:rPr sz="1600" spc="-10" dirty="0">
                <a:latin typeface="Trebuchet MS"/>
                <a:cs typeface="Trebuchet MS"/>
              </a:rPr>
              <a:t>Aon Asia</a:t>
            </a:r>
            <a:r>
              <a:rPr sz="1600" spc="-225" dirty="0">
                <a:latin typeface="Trebuchet MS"/>
                <a:cs typeface="Trebuchet MS"/>
              </a:rPr>
              <a:t> </a:t>
            </a:r>
            <a:r>
              <a:rPr sz="1600" spc="-20" dirty="0" smtClean="0">
                <a:latin typeface="Trebuchet MS"/>
                <a:cs typeface="Trebuchet MS"/>
              </a:rPr>
              <a:t>Pacific</a:t>
            </a:r>
            <a:r>
              <a:rPr lang="en-IN" sz="1600" dirty="0">
                <a:latin typeface="Trebuchet MS"/>
                <a:cs typeface="Trebuchet MS"/>
              </a:rPr>
              <a:t> </a:t>
            </a:r>
            <a:r>
              <a:rPr sz="1600" spc="-10" dirty="0" smtClean="0">
                <a:latin typeface="Trebuchet MS"/>
                <a:cs typeface="Trebuchet MS"/>
              </a:rPr>
              <a:t>Retirement</a:t>
            </a:r>
            <a:r>
              <a:rPr lang="en-IN" sz="1600" spc="-10" dirty="0">
                <a:latin typeface="Trebuchet MS"/>
                <a:cs typeface="Trebuchet MS"/>
              </a:rPr>
              <a:t> </a:t>
            </a:r>
            <a:r>
              <a:rPr sz="1600" spc="-5" dirty="0" smtClean="0">
                <a:latin typeface="Trebuchet MS"/>
                <a:cs typeface="Trebuchet MS"/>
              </a:rPr>
              <a:t>and Central Global </a:t>
            </a:r>
            <a:r>
              <a:rPr sz="1600" spc="-10" dirty="0" smtClean="0">
                <a:latin typeface="Trebuchet MS"/>
                <a:cs typeface="Trebuchet MS"/>
              </a:rPr>
              <a:t>Retirement</a:t>
            </a:r>
            <a:endParaRPr sz="1600" dirty="0">
              <a:latin typeface="Trebuchet MS"/>
              <a:cs typeface="Trebuchet MS"/>
            </a:endParaRPr>
          </a:p>
        </p:txBody>
      </p:sp>
    </p:spTree>
    <p:extLst>
      <p:ext uri="{BB962C8B-B14F-4D97-AF65-F5344CB8AC3E}">
        <p14:creationId xmlns:p14="http://schemas.microsoft.com/office/powerpoint/2010/main" val="363441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229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291" name="Rectangle 2"/>
          <p:cNvSpPr txBox="1">
            <a:spLocks noChangeArrowheads="1"/>
          </p:cNvSpPr>
          <p:nvPr/>
        </p:nvSpPr>
        <p:spPr bwMode="auto">
          <a:xfrm>
            <a:off x="2362200" y="307975"/>
            <a:ext cx="822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800" b="1">
                <a:solidFill>
                  <a:srgbClr val="000000"/>
                </a:solidFill>
                <a:latin typeface="Arial" pitchFamily="34" charset="0"/>
              </a:rPr>
              <a:t>EPF Disclosures: Defining Selected Line Items</a:t>
            </a:r>
          </a:p>
        </p:txBody>
      </p:sp>
      <p:sp>
        <p:nvSpPr>
          <p:cNvPr id="12292"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7" name="Table 6"/>
          <p:cNvGraphicFramePr>
            <a:graphicFrameLocks noGrp="1"/>
          </p:cNvGraphicFramePr>
          <p:nvPr/>
        </p:nvGraphicFramePr>
        <p:xfrm>
          <a:off x="2759075" y="914400"/>
          <a:ext cx="7527925" cy="5715318"/>
        </p:xfrm>
        <a:graphic>
          <a:graphicData uri="http://schemas.openxmlformats.org/drawingml/2006/table">
            <a:tbl>
              <a:tblPr/>
              <a:tblGrid>
                <a:gridCol w="3763963">
                  <a:extLst>
                    <a:ext uri="{9D8B030D-6E8A-4147-A177-3AD203B41FA5}">
                      <a16:colId xmlns="" xmlns:a16="http://schemas.microsoft.com/office/drawing/2014/main" val="20000"/>
                    </a:ext>
                  </a:extLst>
                </a:gridCol>
                <a:gridCol w="3763962">
                  <a:extLst>
                    <a:ext uri="{9D8B030D-6E8A-4147-A177-3AD203B41FA5}">
                      <a16:colId xmlns="" xmlns:a16="http://schemas.microsoft.com/office/drawing/2014/main" val="20001"/>
                    </a:ext>
                  </a:extLst>
                </a:gridCol>
              </a:tblGrid>
              <a:tr h="377825">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Line Item</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Description of the formula</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876300">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Opening Present Value of Obligations (PVO)</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 Accumulated PF Balance (BoP)+Value of the interest rate guarantee on the Accumulated PF Balance (BoP) </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where BoP stands for the Beginning of the Reporting Period</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969963">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Service Cost</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 Employer’s Contribution to EPF during the reporting  period [estimated as at the beginning of the reporting period]+Value of the Interest Rate Guarantee on Employer and Employee contributions (including voluntary contributions) during the reporting period </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165225">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Interest Cost</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 Discount Rate (BoP) *[Opening PVO +0.5*Employer Contributions to PF during the reporting period +0.5*Employee Contributions (including voluntary contributions) during the reporting period +0.5*”Transfer-In during the reporting period  – 0.5*Benefits Paid during the reporting period]</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804863">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Closing Present Value of Obligation (PVO)</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 Accumulated PF Balance (EoP)+Value of Interest Rate Guarantee on the Accumulated PF Balance (EoP)</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where EoP denotes “End of the Reporting Period”</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1495425">
                <a:tc>
                  <a:txBody>
                    <a:bodyPr/>
                    <a:lstStyle/>
                    <a:p>
                      <a:pPr marL="0" marR="0" lvl="0" indent="0" algn="just"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Interest Income on Plan Assets</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=Discount Rate (BoP) *[Opening FVPA+0.5*Employer’s Contribution to PF during the reporting period +0.5*Employee contributions including voluntary contributions during the reporting period +0.5*Transfer-In during the reporting period – 0.5*Benefits paid during the period]</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7000"/>
                        </a:lnSpc>
                        <a:spcBef>
                          <a:spcPct val="0"/>
                        </a:spcBef>
                        <a:spcAft>
                          <a:spcPts val="800"/>
                        </a:spcAft>
                        <a:buClrTx/>
                        <a:buSzTx/>
                        <a:buFontTx/>
                        <a:buNone/>
                        <a:tabLst/>
                      </a:pPr>
                      <a:r>
                        <a:rPr kumimoji="0" lang="en-IN" sz="1200" b="1" i="0" u="none" strike="noStrike" cap="none" normalizeH="0" baseline="0">
                          <a:ln>
                            <a:noFill/>
                          </a:ln>
                          <a:solidFill>
                            <a:schemeClr val="tx1"/>
                          </a:solidFill>
                          <a:effectLst/>
                          <a:latin typeface="Calibri" pitchFamily="34" charset="0"/>
                          <a:ea typeface="Calibri" pitchFamily="34" charset="0"/>
                          <a:cs typeface="Times New Roman" pitchFamily="18" charset="0"/>
                        </a:rPr>
                        <a:t>Where FVPA denotes Fair Value of Plan Assets</a:t>
                      </a:r>
                      <a:endParaRPr kumimoji="0" lang="en-IN" sz="1100" b="1" i="0" u="none" strike="noStrike" cap="none" normalizeH="0" baseline="0">
                        <a:ln>
                          <a:noFill/>
                        </a:ln>
                        <a:solidFill>
                          <a:schemeClr val="tx1"/>
                        </a:solidFill>
                        <a:effectLst/>
                        <a:latin typeface="Calibri" pitchFamily="34" charset="0"/>
                        <a:ea typeface="Calibri" pitchFamily="34" charset="0"/>
                        <a:cs typeface="Times New Roman" pitchFamily="18" charset="0"/>
                      </a:endParaRPr>
                    </a:p>
                  </a:txBody>
                  <a:tcPr marL="38662" marR="3866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70732530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339"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Additional Disclosures: Amount, Timing and Uncertainty of Future Cash Flows</a:t>
            </a:r>
          </a:p>
        </p:txBody>
      </p:sp>
      <p:sp>
        <p:nvSpPr>
          <p:cNvPr id="4" name="Rectangle 3"/>
          <p:cNvSpPr txBox="1">
            <a:spLocks noChangeArrowheads="1"/>
          </p:cNvSpPr>
          <p:nvPr/>
        </p:nvSpPr>
        <p:spPr>
          <a:xfrm>
            <a:off x="1739900" y="1128713"/>
            <a:ext cx="10166350" cy="5500687"/>
          </a:xfrm>
          <a:prstGeom prst="rect">
            <a:avLst/>
          </a:prstGeom>
        </p:spPr>
        <p:txBody>
          <a:bodyPr/>
          <a:lstStyle>
            <a:lvl1pPr marL="142875">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indent="-342900" eaLnBrk="0" fontAlgn="base" hangingPunct="0">
              <a:spcBef>
                <a:spcPct val="20000"/>
              </a:spcBef>
              <a:spcAft>
                <a:spcPts val="1200"/>
              </a:spcAft>
              <a:buFontTx/>
              <a:buChar char="•"/>
            </a:pPr>
            <a:r>
              <a:rPr lang="en-IN" sz="1800" b="1" dirty="0">
                <a:solidFill>
                  <a:srgbClr val="000000"/>
                </a:solidFill>
                <a:latin typeface="Arial" pitchFamily="34" charset="0"/>
              </a:rPr>
              <a:t>Requirements Under Paragraph 145 of Ind AS19</a:t>
            </a:r>
          </a:p>
          <a:p>
            <a:pPr marL="742950" lvl="1" indent="-285750" eaLnBrk="0" fontAlgn="base" hangingPunct="0">
              <a:spcBef>
                <a:spcPct val="0"/>
              </a:spcBef>
              <a:spcAft>
                <a:spcPct val="0"/>
              </a:spcAft>
              <a:buFont typeface="Wingdings" pitchFamily="2" charset="2"/>
              <a:buChar char="Ø"/>
            </a:pPr>
            <a:r>
              <a:rPr lang="en-IN" sz="1400" b="1" dirty="0">
                <a:solidFill>
                  <a:srgbClr val="000000"/>
                </a:solidFill>
                <a:latin typeface="Arial" pitchFamily="34" charset="0"/>
              </a:rPr>
              <a:t>Sensitivity Analyses</a:t>
            </a:r>
          </a:p>
          <a:p>
            <a:pPr marL="742950" lvl="1" indent="-285750" eaLnBrk="0" fontAlgn="base" hangingPunct="0">
              <a:spcBef>
                <a:spcPct val="0"/>
              </a:spcBef>
              <a:spcAft>
                <a:spcPct val="0"/>
              </a:spcAft>
              <a:buFont typeface="Wingdings" pitchFamily="2" charset="2"/>
              <a:buChar char="Ø"/>
            </a:pPr>
            <a:r>
              <a:rPr lang="en-IN" sz="1400" b="1" dirty="0">
                <a:solidFill>
                  <a:srgbClr val="000000"/>
                </a:solidFill>
                <a:latin typeface="Arial" pitchFamily="34" charset="0"/>
              </a:rPr>
              <a:t>Asset Liability Matching Strategies</a:t>
            </a:r>
          </a:p>
          <a:p>
            <a:pPr marL="742950" lvl="1" indent="-285750" eaLnBrk="0" fontAlgn="base" hangingPunct="0">
              <a:spcBef>
                <a:spcPct val="0"/>
              </a:spcBef>
              <a:spcAft>
                <a:spcPct val="0"/>
              </a:spcAft>
              <a:buFont typeface="Wingdings" pitchFamily="2" charset="2"/>
              <a:buChar char="Ø"/>
            </a:pPr>
            <a:r>
              <a:rPr lang="en-IN" sz="1400" b="1" dirty="0">
                <a:solidFill>
                  <a:srgbClr val="000000"/>
                </a:solidFill>
                <a:latin typeface="Arial" pitchFamily="34" charset="0"/>
              </a:rPr>
              <a:t>Funding Arrangements and Funding Policy</a:t>
            </a:r>
          </a:p>
          <a:p>
            <a:pPr marL="742950" lvl="1" indent="-285750" eaLnBrk="0" fontAlgn="base" hangingPunct="0">
              <a:spcBef>
                <a:spcPct val="0"/>
              </a:spcBef>
              <a:spcAft>
                <a:spcPct val="0"/>
              </a:spcAft>
              <a:buFont typeface="Wingdings" pitchFamily="2" charset="2"/>
              <a:buChar char="Ø"/>
            </a:pPr>
            <a:r>
              <a:rPr lang="en-IN" sz="1400" b="1" dirty="0">
                <a:solidFill>
                  <a:srgbClr val="000000"/>
                </a:solidFill>
                <a:latin typeface="Arial" pitchFamily="34" charset="0"/>
              </a:rPr>
              <a:t>Weighted Average Duration and Maturity Analysis</a:t>
            </a:r>
          </a:p>
          <a:p>
            <a:pPr indent="-342900" algn="just" eaLnBrk="0" fontAlgn="base" hangingPunct="0">
              <a:lnSpc>
                <a:spcPct val="107000"/>
              </a:lnSpc>
              <a:spcBef>
                <a:spcPct val="20000"/>
              </a:spcBef>
              <a:spcAft>
                <a:spcPct val="0"/>
              </a:spcAft>
              <a:buFontTx/>
              <a:buChar char="•"/>
            </a:pPr>
            <a:r>
              <a:rPr lang="en-IN" sz="1200" dirty="0">
                <a:solidFill>
                  <a:srgbClr val="000000"/>
                </a:solidFill>
                <a:latin typeface="Calibri" pitchFamily="34" charset="0"/>
                <a:ea typeface="Calibri" pitchFamily="34" charset="0"/>
                <a:cs typeface="Times New Roman" pitchFamily="18" charset="0"/>
              </a:rPr>
              <a:t> </a:t>
            </a:r>
            <a:endParaRPr lang="en-IN" sz="1100" dirty="0">
              <a:solidFill>
                <a:srgbClr val="000000"/>
              </a:solidFill>
              <a:latin typeface="Calibri" pitchFamily="34" charset="0"/>
              <a:ea typeface="Calibri" pitchFamily="34" charset="0"/>
              <a:cs typeface="Times New Roman" pitchFamily="18" charset="0"/>
            </a:endParaRPr>
          </a:p>
          <a:p>
            <a:pPr indent="-342900" algn="just" eaLnBrk="0" fontAlgn="base" hangingPunct="0">
              <a:lnSpc>
                <a:spcPct val="107000"/>
              </a:lnSpc>
              <a:spcBef>
                <a:spcPct val="20000"/>
              </a:spcBef>
              <a:spcAft>
                <a:spcPct val="0"/>
              </a:spcAft>
              <a:buSzPts val="1200"/>
              <a:buFont typeface="Symbol" pitchFamily="18" charset="2"/>
              <a:buChar char=""/>
            </a:pPr>
            <a:r>
              <a:rPr lang="en-IN" sz="1800" b="1" dirty="0">
                <a:solidFill>
                  <a:srgbClr val="000000"/>
                </a:solidFill>
                <a:latin typeface="Arial" pitchFamily="34" charset="0"/>
              </a:rPr>
              <a:t>In the context of the EPF plan, the DBO [Defined Benefit Obligation] is the value of the interest rate guarantee embedded in the EPF plan.</a:t>
            </a:r>
          </a:p>
          <a:p>
            <a:pPr indent="-342900" algn="just" eaLnBrk="0" fontAlgn="base" hangingPunct="0">
              <a:lnSpc>
                <a:spcPct val="107000"/>
              </a:lnSpc>
              <a:spcBef>
                <a:spcPct val="20000"/>
              </a:spcBef>
              <a:spcAft>
                <a:spcPct val="0"/>
              </a:spcAft>
              <a:buSzPts val="1200"/>
              <a:buFont typeface="Symbol" pitchFamily="18" charset="2"/>
              <a:buChar char=""/>
            </a:pPr>
            <a:r>
              <a:rPr lang="en-IN" sz="1800" b="1" dirty="0">
                <a:solidFill>
                  <a:srgbClr val="000000"/>
                </a:solidFill>
                <a:latin typeface="Arial" pitchFamily="34" charset="0"/>
              </a:rPr>
              <a:t>Hence the sensitivity analyses described above are relevant for the value of the interest rate guarantee embedded in the EPF plan</a:t>
            </a:r>
          </a:p>
          <a:p>
            <a:pPr indent="-342900" algn="just" eaLnBrk="0" fontAlgn="base" hangingPunct="0">
              <a:lnSpc>
                <a:spcPct val="107000"/>
              </a:lnSpc>
              <a:spcBef>
                <a:spcPct val="20000"/>
              </a:spcBef>
              <a:spcAft>
                <a:spcPct val="0"/>
              </a:spcAft>
              <a:buSzPts val="1200"/>
              <a:buFont typeface="Symbol" pitchFamily="18" charset="2"/>
              <a:buChar char=""/>
            </a:pPr>
            <a:r>
              <a:rPr lang="en-IN" sz="1800" b="1" dirty="0">
                <a:solidFill>
                  <a:srgbClr val="000000"/>
                </a:solidFill>
                <a:latin typeface="Arial" pitchFamily="34" charset="0"/>
              </a:rPr>
              <a:t>The significant actuarial assumptions used for estimating the value of the interest rate guarantee include:</a:t>
            </a:r>
          </a:p>
          <a:p>
            <a:pPr marL="742950" lvl="1" indent="-285750" eaLnBrk="0" fontAlgn="base" hangingPunct="0">
              <a:lnSpc>
                <a:spcPct val="107000"/>
              </a:lnSpc>
              <a:spcBef>
                <a:spcPct val="0"/>
              </a:spcBef>
              <a:spcAft>
                <a:spcPct val="0"/>
              </a:spcAft>
              <a:buFont typeface="Wingdings" pitchFamily="2" charset="2"/>
              <a:buChar char="Ø"/>
            </a:pPr>
            <a:r>
              <a:rPr lang="en-IN" sz="1400" b="1" dirty="0">
                <a:solidFill>
                  <a:srgbClr val="000000"/>
                </a:solidFill>
                <a:latin typeface="Arial" pitchFamily="34" charset="0"/>
              </a:rPr>
              <a:t>Discount Rate (determined as per paragraph 83 of Ind AS19)</a:t>
            </a:r>
          </a:p>
          <a:p>
            <a:pPr marL="742950" lvl="1" indent="-285750" eaLnBrk="0" fontAlgn="base" hangingPunct="0">
              <a:lnSpc>
                <a:spcPct val="107000"/>
              </a:lnSpc>
              <a:spcBef>
                <a:spcPct val="0"/>
              </a:spcBef>
              <a:spcAft>
                <a:spcPct val="0"/>
              </a:spcAft>
              <a:buFont typeface="Wingdings" pitchFamily="2" charset="2"/>
              <a:buChar char="Ø"/>
            </a:pPr>
            <a:r>
              <a:rPr lang="en-IN" sz="1400" b="1" dirty="0">
                <a:solidFill>
                  <a:srgbClr val="000000"/>
                </a:solidFill>
                <a:latin typeface="Arial" pitchFamily="34" charset="0"/>
              </a:rPr>
              <a:t>Expected Return on Plan Assets</a:t>
            </a:r>
          </a:p>
          <a:p>
            <a:pPr marL="742950" lvl="1" indent="-285750" eaLnBrk="0" fontAlgn="base" hangingPunct="0">
              <a:lnSpc>
                <a:spcPct val="107000"/>
              </a:lnSpc>
              <a:spcBef>
                <a:spcPct val="0"/>
              </a:spcBef>
              <a:spcAft>
                <a:spcPct val="0"/>
              </a:spcAft>
              <a:buFont typeface="Wingdings" pitchFamily="2" charset="2"/>
              <a:buChar char="Ø"/>
            </a:pPr>
            <a:r>
              <a:rPr lang="en-IN" sz="1400" b="1" dirty="0">
                <a:solidFill>
                  <a:srgbClr val="000000"/>
                </a:solidFill>
                <a:latin typeface="Arial" pitchFamily="34" charset="0"/>
              </a:rPr>
              <a:t>Guaranteed Rate of Interest</a:t>
            </a:r>
          </a:p>
          <a:p>
            <a:pPr marL="742950" lvl="1" indent="-285750" eaLnBrk="0" fontAlgn="base" hangingPunct="0">
              <a:lnSpc>
                <a:spcPct val="107000"/>
              </a:lnSpc>
              <a:spcBef>
                <a:spcPct val="0"/>
              </a:spcBef>
              <a:spcAft>
                <a:spcPct val="0"/>
              </a:spcAft>
              <a:buFont typeface="Wingdings" pitchFamily="2" charset="2"/>
              <a:buChar char="Ø"/>
            </a:pPr>
            <a:r>
              <a:rPr lang="en-IN" sz="1400" b="1" dirty="0">
                <a:solidFill>
                  <a:srgbClr val="000000"/>
                </a:solidFill>
                <a:latin typeface="Arial" pitchFamily="34" charset="0"/>
              </a:rPr>
              <a:t>Volatility Parameter </a:t>
            </a:r>
          </a:p>
          <a:p>
            <a:pPr marL="742950" lvl="1" indent="-285750" eaLnBrk="0" fontAlgn="base" hangingPunct="0">
              <a:lnSpc>
                <a:spcPct val="107000"/>
              </a:lnSpc>
              <a:spcBef>
                <a:spcPct val="0"/>
              </a:spcBef>
              <a:spcAft>
                <a:spcPct val="0"/>
              </a:spcAft>
              <a:buFont typeface="Wingdings" pitchFamily="2" charset="2"/>
              <a:buChar char="Ø"/>
            </a:pPr>
            <a:r>
              <a:rPr lang="en-IN" sz="1400" b="1" dirty="0">
                <a:solidFill>
                  <a:srgbClr val="000000"/>
                </a:solidFill>
                <a:latin typeface="Arial" pitchFamily="34" charset="0"/>
              </a:rPr>
              <a:t>Withdrawal Rate (which will impact the estimated remaining term of obligations)</a:t>
            </a:r>
          </a:p>
        </p:txBody>
      </p:sp>
      <p:sp>
        <p:nvSpPr>
          <p:cNvPr id="14341"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spTree>
    <p:extLst>
      <p:ext uri="{BB962C8B-B14F-4D97-AF65-F5344CB8AC3E}">
        <p14:creationId xmlns:p14="http://schemas.microsoft.com/office/powerpoint/2010/main" val="273925500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387"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Additional Disclosures: Amount, Timing and Uncertainty of Future Cash Flows</a:t>
            </a:r>
          </a:p>
        </p:txBody>
      </p:sp>
      <p:sp>
        <p:nvSpPr>
          <p:cNvPr id="16388" name="Rectangle 3"/>
          <p:cNvSpPr txBox="1">
            <a:spLocks noChangeArrowheads="1"/>
          </p:cNvSpPr>
          <p:nvPr/>
        </p:nvSpPr>
        <p:spPr bwMode="auto">
          <a:xfrm>
            <a:off x="1771650" y="1600200"/>
            <a:ext cx="1016476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85750">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marL="342900" algn="just" eaLnBrk="0" fontAlgn="base" hangingPunct="0">
              <a:lnSpc>
                <a:spcPct val="107000"/>
              </a:lnSpc>
              <a:spcBef>
                <a:spcPct val="20000"/>
              </a:spcBef>
              <a:spcAft>
                <a:spcPct val="0"/>
              </a:spcAft>
              <a:buSzPts val="1200"/>
              <a:buFont typeface="Symbol" pitchFamily="18" charset="2"/>
              <a:buChar char=""/>
            </a:pPr>
            <a:r>
              <a:rPr lang="en-IN" altLang="en-US" sz="1800" b="1">
                <a:solidFill>
                  <a:srgbClr val="000000"/>
                </a:solidFill>
                <a:latin typeface="Arial" pitchFamily="34" charset="0"/>
              </a:rPr>
              <a:t>The description of the asset liability matching strategies used by the plan can include information about the strategies used by the enterprise for managing interest rate risk (e.g.: duration matching strategy); and credit risk inherent in the investment portfolio of the EPF plan</a:t>
            </a:r>
          </a:p>
          <a:p>
            <a:pPr marL="342900" algn="just" eaLnBrk="0" fontAlgn="base" hangingPunct="0">
              <a:lnSpc>
                <a:spcPct val="107000"/>
              </a:lnSpc>
              <a:spcBef>
                <a:spcPct val="20000"/>
              </a:spcBef>
              <a:spcAft>
                <a:spcPct val="0"/>
              </a:spcAft>
              <a:buSzPts val="1200"/>
              <a:buFont typeface="Symbol" pitchFamily="18" charset="2"/>
              <a:buChar char=""/>
            </a:pPr>
            <a:r>
              <a:rPr lang="en-IN" altLang="en-US" sz="1800" b="1">
                <a:solidFill>
                  <a:srgbClr val="000000"/>
                </a:solidFill>
                <a:latin typeface="Arial" pitchFamily="34" charset="0"/>
              </a:rPr>
              <a:t>The description of the funding arrangements can include a discussion on how the enterprise plans to address the unrealized credit risk related losses in the asset portfolio of the EPF plan.</a:t>
            </a:r>
          </a:p>
          <a:p>
            <a:pPr marL="342900" algn="just" eaLnBrk="0" fontAlgn="base" hangingPunct="0">
              <a:lnSpc>
                <a:spcPct val="107000"/>
              </a:lnSpc>
              <a:spcBef>
                <a:spcPct val="20000"/>
              </a:spcBef>
              <a:spcAft>
                <a:spcPct val="0"/>
              </a:spcAft>
              <a:buSzPts val="1200"/>
              <a:buFont typeface="Symbol" pitchFamily="18" charset="2"/>
              <a:buChar char=""/>
            </a:pPr>
            <a:r>
              <a:rPr lang="en-IN" altLang="en-US" sz="1800" b="1">
                <a:solidFill>
                  <a:srgbClr val="000000"/>
                </a:solidFill>
                <a:latin typeface="Arial" pitchFamily="34" charset="0"/>
              </a:rPr>
              <a:t>The information about the maturity profile of the DBO -in terms of reporting the weighted average duration of the DBO and the maturity analysis of the benefit payments- can be presented either for the interest rate guarantee or for the core PF liability &amp; interest rate guarantee components taken together</a:t>
            </a:r>
          </a:p>
        </p:txBody>
      </p:sp>
      <p:sp>
        <p:nvSpPr>
          <p:cNvPr id="16389"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spTree>
    <p:extLst>
      <p:ext uri="{BB962C8B-B14F-4D97-AF65-F5344CB8AC3E}">
        <p14:creationId xmlns:p14="http://schemas.microsoft.com/office/powerpoint/2010/main" val="114855160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8435"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18436"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6" name="Table 5"/>
          <p:cNvGraphicFramePr>
            <a:graphicFrameLocks noGrp="1"/>
          </p:cNvGraphicFramePr>
          <p:nvPr/>
        </p:nvGraphicFramePr>
        <p:xfrm>
          <a:off x="2057400" y="1905000"/>
          <a:ext cx="9601200" cy="3354390"/>
        </p:xfrm>
        <a:graphic>
          <a:graphicData uri="http://schemas.openxmlformats.org/drawingml/2006/table">
            <a:tbl>
              <a:tblPr/>
              <a:tblGrid>
                <a:gridCol w="9601200">
                  <a:extLst>
                    <a:ext uri="{9D8B030D-6E8A-4147-A177-3AD203B41FA5}">
                      <a16:colId xmlns="" xmlns:a16="http://schemas.microsoft.com/office/drawing/2014/main" val="20000"/>
                    </a:ext>
                  </a:extLst>
                </a:gridCol>
              </a:tblGrid>
              <a:tr h="5619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400" b="0" i="0" u="none" strike="noStrike" cap="none" normalizeH="0" baseline="0">
                          <a:ln>
                            <a:noFill/>
                          </a:ln>
                          <a:solidFill>
                            <a:srgbClr val="000000"/>
                          </a:solidFill>
                          <a:effectLst/>
                          <a:latin typeface="Times New Roman" pitchFamily="18" charset="0"/>
                        </a:rPr>
                        <a:t>Table 1 : Principal Actuarial Assumptions</a:t>
                      </a:r>
                      <a:endParaRPr kumimoji="0" lang="en-IN"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531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800" b="0" i="0" u="none" strike="noStrike" cap="none" normalizeH="0" baseline="0">
                          <a:ln>
                            <a:noFill/>
                          </a:ln>
                          <a:solidFill>
                            <a:srgbClr val="000000"/>
                          </a:solidFill>
                          <a:effectLst/>
                          <a:latin typeface="Times New Roman" pitchFamily="18" charset="0"/>
                        </a:rPr>
                        <a:t>Date of Valuation</a:t>
                      </a:r>
                      <a:endParaRPr kumimoji="0" lang="en-IN" sz="28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4524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400" b="0" i="0" u="none" strike="noStrike" cap="none" normalizeH="0" baseline="0">
                          <a:ln>
                            <a:noFill/>
                          </a:ln>
                          <a:solidFill>
                            <a:srgbClr val="000000"/>
                          </a:solidFill>
                          <a:effectLst/>
                          <a:latin typeface="Times New Roman" pitchFamily="18" charset="0"/>
                        </a:rPr>
                        <a:t>  Discount Rate</a:t>
                      </a:r>
                      <a:endParaRPr kumimoji="0" lang="en-IN"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4524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  Expected rate of return on Plan Assets</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4524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 Volatility of the Rate of Return on Plan Assets</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450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400" b="0" i="0" u="none" strike="noStrike" cap="none" normalizeH="0" baseline="0">
                          <a:ln>
                            <a:noFill/>
                          </a:ln>
                          <a:solidFill>
                            <a:srgbClr val="000000"/>
                          </a:solidFill>
                          <a:effectLst/>
                          <a:latin typeface="Times New Roman" pitchFamily="18" charset="0"/>
                        </a:rPr>
                        <a:t>Guaranteed Rate of Interest</a:t>
                      </a:r>
                      <a:endParaRPr kumimoji="0" lang="en-IN"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4524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Estimated Remaining Term of Obligations</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32669553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483"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20484"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4" name="Table 3"/>
          <p:cNvGraphicFramePr>
            <a:graphicFrameLocks noGrp="1"/>
          </p:cNvGraphicFramePr>
          <p:nvPr/>
        </p:nvGraphicFramePr>
        <p:xfrm>
          <a:off x="1905000" y="990600"/>
          <a:ext cx="8991600" cy="5718178"/>
        </p:xfrm>
        <a:graphic>
          <a:graphicData uri="http://schemas.openxmlformats.org/drawingml/2006/table">
            <a:tbl>
              <a:tblPr/>
              <a:tblGrid>
                <a:gridCol w="8991600">
                  <a:extLst>
                    <a:ext uri="{9D8B030D-6E8A-4147-A177-3AD203B41FA5}">
                      <a16:colId xmlns="" xmlns:a16="http://schemas.microsoft.com/office/drawing/2014/main" val="20000"/>
                    </a:ext>
                  </a:extLst>
                </a:gridCol>
              </a:tblGrid>
              <a:tr h="5397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Table 2 : Changes in the Present Value of Obligations : Reconciliation of the Opening and Closing Balances</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41433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301625">
                <a:tc>
                  <a:txBody>
                    <a:bodyPr/>
                    <a:lstStyle/>
                    <a:p>
                      <a:pPr marL="342900" marR="0" lvl="0" indent="-342900" algn="l" defTabSz="914400" rtl="0" eaLnBrk="1" fontAlgn="b" latinLnBrk="0" hangingPunct="1">
                        <a:lnSpc>
                          <a:spcPct val="100000"/>
                        </a:lnSpc>
                        <a:spcBef>
                          <a:spcPct val="0"/>
                        </a:spcBef>
                        <a:spcAft>
                          <a:spcPct val="0"/>
                        </a:spcAft>
                        <a:buClrTx/>
                        <a:buSzTx/>
                        <a:buFont typeface="Arial" pitchFamily="34" charset="0"/>
                        <a:buAutoNum type="alphaUcPeriod"/>
                        <a:tabLst/>
                      </a:pPr>
                      <a:r>
                        <a:rPr kumimoji="0" lang="en-US" sz="1600" b="0" i="0" u="none" strike="noStrike" cap="none" normalizeH="0" baseline="0">
                          <a:ln>
                            <a:noFill/>
                          </a:ln>
                          <a:solidFill>
                            <a:srgbClr val="000000"/>
                          </a:solidFill>
                          <a:effectLst/>
                          <a:latin typeface="Times New Roman" pitchFamily="18" charset="0"/>
                        </a:rPr>
                        <a:t>PF balance at the beginning of the reporting period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2873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B.   Value of Interest Rate Guarantee on the opening PF balance</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3651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 C.PVO as at the beginning of the reporting period =A+B</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2698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D. Interest Cost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4413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E. Employer's Contribution to PF during the  reporting period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r h="6096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F. Value of Interest Rate Guarantee on the employer and employee contributions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7"/>
                  </a:ext>
                </a:extLst>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G. Service Cost =E+F</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8"/>
                  </a:ext>
                </a:extLst>
              </a:tr>
              <a:tr h="6350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H. Employees' Contribution to PF and transfer-in  during the reporting period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9"/>
                  </a:ext>
                </a:extLst>
              </a:tr>
              <a:tr h="4191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I. (Benefits paid) during the reporting period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0"/>
                  </a:ext>
                </a:extLst>
              </a:tr>
              <a:tr h="323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J. Actuarial loss/(gain) on obligation  =M-C-D-G-H+I</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1"/>
                  </a:ext>
                </a:extLst>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K. PF balance at the end  of the reporting period </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2"/>
                  </a:ext>
                </a:extLst>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L. Value of Interest Rate Guarantee on the closing PF balance</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3"/>
                  </a:ext>
                </a:extLst>
              </a:tr>
              <a:tr h="277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M.PVO as at the beginning of the reporting period =K+L</a:t>
                      </a:r>
                      <a:endParaRPr kumimoji="0" lang="en-US" sz="1600" b="0" i="0" u="none" strike="noStrike" cap="none" normalizeH="0" baseline="0">
                        <a:ln>
                          <a:noFill/>
                        </a:ln>
                        <a:solidFill>
                          <a:srgbClr val="000000"/>
                        </a:solidFill>
                        <a:effectLst/>
                        <a:latin typeface="Arial" pitchFamily="34" charset="0"/>
                      </a:endParaRPr>
                    </a:p>
                  </a:txBody>
                  <a:tcPr marL="3442" marR="3442" marT="3442"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4"/>
                  </a:ext>
                </a:extLst>
              </a:tr>
            </a:tbl>
          </a:graphicData>
        </a:graphic>
      </p:graphicFrame>
    </p:spTree>
    <p:extLst>
      <p:ext uri="{BB962C8B-B14F-4D97-AF65-F5344CB8AC3E}">
        <p14:creationId xmlns:p14="http://schemas.microsoft.com/office/powerpoint/2010/main" val="76248075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2531"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22532"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7" name="Table 6"/>
          <p:cNvGraphicFramePr>
            <a:graphicFrameLocks noGrp="1"/>
          </p:cNvGraphicFramePr>
          <p:nvPr/>
        </p:nvGraphicFramePr>
        <p:xfrm>
          <a:off x="1981200" y="1550988"/>
          <a:ext cx="9829800" cy="4854577"/>
        </p:xfrm>
        <a:graphic>
          <a:graphicData uri="http://schemas.openxmlformats.org/drawingml/2006/table">
            <a:tbl>
              <a:tblPr/>
              <a:tblGrid>
                <a:gridCol w="9829800">
                  <a:extLst>
                    <a:ext uri="{9D8B030D-6E8A-4147-A177-3AD203B41FA5}">
                      <a16:colId xmlns="" xmlns:a16="http://schemas.microsoft.com/office/drawing/2014/main" val="20000"/>
                    </a:ext>
                  </a:extLst>
                </a:gridCol>
              </a:tblGrid>
              <a:tr h="846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Table 3 : Changes in the Fair Value of Plan Assets : Reconciliation of the Opening and Closing Balances</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43180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8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7366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A.Fair value of plan assets as at the beginning of the period </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4508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B.Interest Income on plan assets  </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3952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C. Employer's Contribution to PF during the  reporting period </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7366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D. Employees' Contribution to PF and transfer-in  during the reporting period </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4429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E. (Benefits paid) during the reporting period </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r h="4349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F.Actuarial gain/(loss) on plan assets</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7"/>
                  </a:ext>
                </a:extLst>
              </a:tr>
              <a:tr h="3794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Times New Roman" pitchFamily="18" charset="0"/>
                        </a:rPr>
                        <a:t>G.Fair value of plan assets as at the end of the period</a:t>
                      </a:r>
                      <a:endParaRPr kumimoji="0" lang="en-US"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195390436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4579"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24580"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6" name="Table 5"/>
          <p:cNvGraphicFramePr>
            <a:graphicFrameLocks noGrp="1"/>
          </p:cNvGraphicFramePr>
          <p:nvPr/>
        </p:nvGraphicFramePr>
        <p:xfrm>
          <a:off x="1905000" y="1408113"/>
          <a:ext cx="9753600" cy="4862212"/>
        </p:xfrm>
        <a:graphic>
          <a:graphicData uri="http://schemas.openxmlformats.org/drawingml/2006/table">
            <a:tbl>
              <a:tblPr/>
              <a:tblGrid>
                <a:gridCol w="9753600">
                  <a:extLst>
                    <a:ext uri="{9D8B030D-6E8A-4147-A177-3AD203B41FA5}">
                      <a16:colId xmlns="" xmlns:a16="http://schemas.microsoft.com/office/drawing/2014/main" val="20000"/>
                    </a:ext>
                  </a:extLst>
                </a:gridCol>
              </a:tblGrid>
              <a:tr h="322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Table 4 : Actual Return on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3698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A.Interest Income on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B.Actuarial gain (loss) on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3333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C.Actual return on plan assets [including unrealized capital (loss)/gain] =A-B=C1+C2</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C1.Interest Income on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C2.Unrealized Capital Gain/(Loss) on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7"/>
                  </a:ext>
                </a:extLst>
              </a:tr>
              <a:tr h="3619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Table 5 :Actuarial Gain /Loss Recognized</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8"/>
                  </a:ext>
                </a:extLst>
              </a:tr>
              <a:tr h="3698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9"/>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Actuarial gain / (loss)  for the period - Obligations </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0"/>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B.Actuarial gain / (loss) for the period-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1"/>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C.Total (gain) / loss for the period</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2"/>
                  </a:ext>
                </a:extLst>
              </a:tr>
              <a:tr h="3175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D. Actuarial (gain) / loss recognized in the period</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3"/>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E. Unrecognized actuarial (gain) / loss at the end of the year</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4"/>
                  </a:ext>
                </a:extLst>
              </a:tr>
            </a:tbl>
          </a:graphicData>
        </a:graphic>
      </p:graphicFrame>
    </p:spTree>
    <p:extLst>
      <p:ext uri="{BB962C8B-B14F-4D97-AF65-F5344CB8AC3E}">
        <p14:creationId xmlns:p14="http://schemas.microsoft.com/office/powerpoint/2010/main" val="412340167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627"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26628"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4" name="Table 3"/>
          <p:cNvGraphicFramePr>
            <a:graphicFrameLocks noGrp="1"/>
          </p:cNvGraphicFramePr>
          <p:nvPr/>
        </p:nvGraphicFramePr>
        <p:xfrm>
          <a:off x="2133600" y="1524000"/>
          <a:ext cx="9201150" cy="4745366"/>
        </p:xfrm>
        <a:graphic>
          <a:graphicData uri="http://schemas.openxmlformats.org/drawingml/2006/table">
            <a:tbl>
              <a:tblPr/>
              <a:tblGrid>
                <a:gridCol w="9201150">
                  <a:extLst>
                    <a:ext uri="{9D8B030D-6E8A-4147-A177-3AD203B41FA5}">
                      <a16:colId xmlns="" xmlns:a16="http://schemas.microsoft.com/office/drawing/2014/main" val="20000"/>
                    </a:ext>
                  </a:extLst>
                </a:gridCol>
              </a:tblGrid>
              <a:tr h="3381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Table 6 :Amounts recognized in the Balance Sheet and Related Analyses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3698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3429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A.Present value of the obligation</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3429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B.Fair value of plan assets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3429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000" b="0" i="0" u="none" strike="noStrike" cap="none" normalizeH="0" baseline="0">
                          <a:ln>
                            <a:noFill/>
                          </a:ln>
                          <a:solidFill>
                            <a:srgbClr val="000000"/>
                          </a:solidFill>
                          <a:effectLst/>
                          <a:latin typeface="Times New Roman" pitchFamily="18" charset="0"/>
                        </a:rPr>
                        <a:t>C.Closing Difference =A-B</a:t>
                      </a:r>
                      <a:endParaRPr kumimoji="0" lang="en-IN"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3429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D.Liability recognized in the balance sheet</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E.Present value of  reductions in future contributions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F.Asset recognized in the balance sheet</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7"/>
                  </a:ext>
                </a:extLst>
              </a:tr>
              <a:tr h="3698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400" b="0" i="0" u="none" strike="noStrike" cap="none" normalizeH="0" baseline="0">
                          <a:ln>
                            <a:noFill/>
                          </a:ln>
                          <a:solidFill>
                            <a:srgbClr val="000000"/>
                          </a:solidFill>
                          <a:effectLst/>
                          <a:latin typeface="Times New Roman" pitchFamily="18" charset="0"/>
                        </a:rPr>
                        <a:t> </a:t>
                      </a:r>
                      <a:endParaRPr kumimoji="0" lang="en-IN" sz="24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8"/>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Table 7 : Expenses Recognized in the Statement of Profit and Loss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9"/>
                  </a:ext>
                </a:extLst>
              </a:tr>
              <a:tr h="3698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0"/>
                  </a:ext>
                </a:extLst>
              </a:tr>
              <a:tr h="3429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000" b="0" i="0" u="none" strike="noStrike" cap="none" normalizeH="0" baseline="0">
                          <a:ln>
                            <a:noFill/>
                          </a:ln>
                          <a:solidFill>
                            <a:srgbClr val="000000"/>
                          </a:solidFill>
                          <a:effectLst/>
                          <a:latin typeface="Times New Roman" pitchFamily="18" charset="0"/>
                        </a:rPr>
                        <a:t>A.Service Cost</a:t>
                      </a:r>
                      <a:endParaRPr kumimoji="0" lang="en-IN"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1"/>
                  </a:ext>
                </a:extLst>
              </a:tr>
              <a:tr h="3429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B.Net Interest on Net Defined Benefit Obligations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2"/>
                  </a:ext>
                </a:extLst>
              </a:tr>
              <a:tr h="309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C.Expenses recognized in the statement of profit and loss</a:t>
                      </a:r>
                      <a:endParaRPr kumimoji="0" lang="en-US" sz="2000" b="0" i="0" u="none" strike="noStrike" cap="none" normalizeH="0" baseline="0">
                        <a:ln>
                          <a:noFill/>
                        </a:ln>
                        <a:solidFill>
                          <a:srgbClr val="000000"/>
                        </a:solidFill>
                        <a:effectLst/>
                        <a:latin typeface="Arial" pitchFamily="34" charset="0"/>
                      </a:endParaRPr>
                    </a:p>
                  </a:txBody>
                  <a:tcPr marL="4763" marR="4763" marT="476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70684895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8675"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28676"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6" name="Table 5"/>
          <p:cNvGraphicFramePr>
            <a:graphicFrameLocks noGrp="1"/>
          </p:cNvGraphicFramePr>
          <p:nvPr/>
        </p:nvGraphicFramePr>
        <p:xfrm>
          <a:off x="1981200" y="1295400"/>
          <a:ext cx="9677400" cy="5224468"/>
        </p:xfrm>
        <a:graphic>
          <a:graphicData uri="http://schemas.openxmlformats.org/drawingml/2006/table">
            <a:tbl>
              <a:tblPr/>
              <a:tblGrid>
                <a:gridCol w="9677400">
                  <a:extLst>
                    <a:ext uri="{9D8B030D-6E8A-4147-A177-3AD203B41FA5}">
                      <a16:colId xmlns="" xmlns:a16="http://schemas.microsoft.com/office/drawing/2014/main" val="20000"/>
                    </a:ext>
                  </a:extLst>
                </a:gridCol>
              </a:tblGrid>
              <a:tr h="6524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Table 8 : Amount Recognized for the Current Period in the Statement of Other Comprehensive Income [OCI]</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39370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A.Actuarial (gain)/loss on Plan Obligations</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B.Difference between Actual Return and Interest Income on Plan Assets- (gain)/loss</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C.Effect of Balance Sheet asset limit</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 D.Amount recognized in OCI for the current period</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373063">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IN" sz="12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r h="3952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Table 9 :Movements in the Liability Recognized in the Balance Sheet</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7"/>
                  </a:ext>
                </a:extLst>
              </a:tr>
              <a:tr h="39370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4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8"/>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000" b="0" i="0" u="none" strike="noStrike" cap="none" normalizeH="0" baseline="0">
                          <a:ln>
                            <a:noFill/>
                          </a:ln>
                          <a:solidFill>
                            <a:srgbClr val="000000"/>
                          </a:solidFill>
                          <a:effectLst/>
                          <a:latin typeface="Times New Roman" pitchFamily="18" charset="0"/>
                        </a:rPr>
                        <a:t>A.Opening net liability </a:t>
                      </a:r>
                      <a:endParaRPr kumimoji="0" lang="en-IN"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9"/>
                  </a:ext>
                </a:extLst>
              </a:tr>
              <a:tr h="3873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B.Amount recognized in Profit and Loss</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0"/>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C.Amount recognized in OCI</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1"/>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rPr>
                        <a:t>D.Employer Contributions during the period </a:t>
                      </a:r>
                      <a:endParaRPr kumimoji="0" lang="en-US"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2"/>
                  </a:ext>
                </a:extLst>
              </a:tr>
              <a:tr h="3286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2000" b="0" i="0" u="none" strike="noStrike" cap="none" normalizeH="0" baseline="0">
                          <a:ln>
                            <a:noFill/>
                          </a:ln>
                          <a:solidFill>
                            <a:srgbClr val="000000"/>
                          </a:solidFill>
                          <a:effectLst/>
                          <a:latin typeface="Times New Roman" pitchFamily="18" charset="0"/>
                        </a:rPr>
                        <a:t>E.Closing net liability</a:t>
                      </a:r>
                      <a:endParaRPr kumimoji="0" lang="en-IN" sz="2000" b="0" i="0" u="none" strike="noStrike" cap="none" normalizeH="0" baseline="0">
                        <a:ln>
                          <a:noFill/>
                        </a:ln>
                        <a:solidFill>
                          <a:srgbClr val="000000"/>
                        </a:solidFill>
                        <a:effectLst/>
                        <a:latin typeface="Arial" pitchFamily="34" charset="0"/>
                      </a:endParaRPr>
                    </a:p>
                  </a:txBody>
                  <a:tcPr marL="4763" marR="4763" marT="476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42387536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0723"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a:solidFill>
                  <a:srgbClr val="000000"/>
                </a:solidFill>
                <a:latin typeface="Arial" pitchFamily="34" charset="0"/>
              </a:rPr>
              <a:t>Illustrative Disclosures</a:t>
            </a:r>
          </a:p>
        </p:txBody>
      </p:sp>
      <p:sp>
        <p:nvSpPr>
          <p:cNvPr id="30724"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graphicFrame>
        <p:nvGraphicFramePr>
          <p:cNvPr id="7" name="Table 6"/>
          <p:cNvGraphicFramePr>
            <a:graphicFrameLocks noGrp="1"/>
          </p:cNvGraphicFramePr>
          <p:nvPr>
            <p:extLst>
              <p:ext uri="{D42A27DB-BD31-4B8C-83A1-F6EECF244321}">
                <p14:modId xmlns:p14="http://schemas.microsoft.com/office/powerpoint/2010/main" val="1652346019"/>
              </p:ext>
            </p:extLst>
          </p:nvPr>
        </p:nvGraphicFramePr>
        <p:xfrm>
          <a:off x="1981200" y="838200"/>
          <a:ext cx="8610600" cy="5653097"/>
        </p:xfrm>
        <a:graphic>
          <a:graphicData uri="http://schemas.openxmlformats.org/drawingml/2006/table">
            <a:tbl>
              <a:tblPr/>
              <a:tblGrid>
                <a:gridCol w="8610600">
                  <a:extLst>
                    <a:ext uri="{9D8B030D-6E8A-4147-A177-3AD203B41FA5}">
                      <a16:colId xmlns="" xmlns:a16="http://schemas.microsoft.com/office/drawing/2014/main" val="20000"/>
                    </a:ext>
                  </a:extLst>
                </a:gridCol>
              </a:tblGrid>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Table 10 :Amounts for the Current Period</a:t>
                      </a:r>
                      <a:endParaRPr kumimoji="0" lang="en-US"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0"/>
                  </a:ext>
                </a:extLst>
              </a:tr>
              <a:tr h="3444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0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1"/>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Present Value of obligation </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2"/>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Plan Assets</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3"/>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Surplus (Deficit)</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4"/>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Experience adjustments on plan liabilities -(loss)/gain</a:t>
                      </a:r>
                      <a:endParaRPr kumimoji="0" lang="en-US"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5"/>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Impact of Change in Assumptions on Plan Liabilities-(loss)/gain</a:t>
                      </a:r>
                      <a:endParaRPr kumimoji="0" lang="en-US"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6"/>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Experience adjustments on plan assets -(loss)/gain</a:t>
                      </a:r>
                      <a:endParaRPr kumimoji="0" lang="en-US"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7"/>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8"/>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Table 11 : Major Categories of Plan Assets</a:t>
                      </a:r>
                      <a:endParaRPr kumimoji="0" lang="en-US"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09"/>
                  </a:ext>
                </a:extLst>
              </a:tr>
              <a:tr h="3444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0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0"/>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Central  Government Securities</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1"/>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State Government Securities</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2"/>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Corporate Bonds</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3"/>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Mutual Funds</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4"/>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Others  </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5"/>
                  </a:ext>
                </a:extLst>
              </a:tr>
              <a:tr h="2587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IN" sz="1600" b="0" i="0" u="none" strike="noStrike" cap="none" normalizeH="0" baseline="0">
                          <a:ln>
                            <a:noFill/>
                          </a:ln>
                          <a:solidFill>
                            <a:srgbClr val="000000"/>
                          </a:solidFill>
                          <a:effectLst/>
                          <a:latin typeface="Times New Roman" pitchFamily="18" charset="0"/>
                        </a:rPr>
                        <a:t>Total</a:t>
                      </a:r>
                      <a:endParaRPr kumimoji="0" lang="en-IN"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6"/>
                  </a:ext>
                </a:extLst>
              </a:tr>
              <a:tr h="404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Times New Roman" pitchFamily="18" charset="0"/>
                        </a:rPr>
                        <a:t>Table 12 : Enterprise's Best Estimate of Contributions during the Next Reporting Period</a:t>
                      </a:r>
                      <a:endParaRPr kumimoji="0" lang="en-US" sz="1600" b="0" i="0" u="none" strike="noStrike" cap="none" normalizeH="0" baseline="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7"/>
                  </a:ext>
                </a:extLst>
              </a:tr>
              <a:tr h="3444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IN" sz="2000" b="0" i="0" u="none" strike="noStrike" cap="none" normalizeH="0" baseline="0" dirty="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8"/>
                  </a:ext>
                </a:extLst>
              </a:tr>
              <a:tr h="3333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Times New Roman" pitchFamily="18" charset="0"/>
                        </a:rPr>
                        <a:t>Best Estimate of the Employer's Contribution to PF during the next reporting period</a:t>
                      </a:r>
                      <a:endParaRPr kumimoji="0" lang="en-US" sz="1600" b="0" i="0" u="none" strike="noStrike" cap="none" normalizeH="0" baseline="0" dirty="0">
                        <a:ln>
                          <a:noFill/>
                        </a:ln>
                        <a:solidFill>
                          <a:srgbClr val="000000"/>
                        </a:solidFill>
                        <a:effectLst/>
                        <a:latin typeface="Arial" pitchFamily="34" charset="0"/>
                      </a:endParaRPr>
                    </a:p>
                  </a:txBody>
                  <a:tcPr marL="3299" marR="3299" marT="3299"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6EA"/>
                    </a:solidFill>
                  </a:tcPr>
                </a:tc>
                <a:extLst>
                  <a:ext uri="{0D108BD9-81ED-4DB2-BD59-A6C34878D82A}">
                    <a16:rowId xmlns="" xmlns:a16="http://schemas.microsoft.com/office/drawing/2014/main" val="10019"/>
                  </a:ext>
                </a:extLst>
              </a:tr>
            </a:tbl>
          </a:graphicData>
        </a:graphic>
      </p:graphicFrame>
    </p:spTree>
    <p:extLst>
      <p:ext uri="{BB962C8B-B14F-4D97-AF65-F5344CB8AC3E}">
        <p14:creationId xmlns:p14="http://schemas.microsoft.com/office/powerpoint/2010/main" val="118339293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4200" y="324814"/>
            <a:ext cx="1085347" cy="1093347"/>
          </a:xfrm>
          <a:prstGeom prst="rect">
            <a:avLst/>
          </a:prstGeom>
          <a:blipFill dpi="0" rotWithShape="1">
            <a:blip r:embed="rId5"/>
            <a:srcRect/>
            <a:stretch>
              <a:fillRect/>
            </a:stretch>
          </a:blipFill>
        </p:spPr>
      </p:pic>
      <p:sp>
        <p:nvSpPr>
          <p:cNvPr id="8" name="Footer Placeholder 4"/>
          <p:cNvSpPr txBox="1">
            <a:spLocks/>
          </p:cNvSpPr>
          <p:nvPr/>
        </p:nvSpPr>
        <p:spPr>
          <a:xfrm>
            <a:off x="8238873" y="651789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9" name="Slide Number Placeholder 6">
            <a:extLst>
              <a:ext uri="{FF2B5EF4-FFF2-40B4-BE49-F238E27FC236}">
                <a16:creationId xmlns:a16="http://schemas.microsoft.com/office/drawing/2014/main" xmlns="" id="{5B58B4C8-C41D-441A-B2A2-F4847387DBB4}"/>
              </a:ext>
            </a:extLst>
          </p:cNvPr>
          <p:cNvSpPr txBox="1">
            <a:spLocks/>
          </p:cNvSpPr>
          <p:nvPr/>
        </p:nvSpPr>
        <p:spPr>
          <a:xfrm>
            <a:off x="8019547" y="6265460"/>
            <a:ext cx="19050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629C963-6CA3-4910-ACAB-89103C5891B0}" type="slidenum">
              <a:rPr lang="en-GB" smtClean="0"/>
              <a:pPr>
                <a:defRPr/>
              </a:pPr>
              <a:t>5</a:t>
            </a:fld>
            <a:endParaRPr lang="en-GB"/>
          </a:p>
        </p:txBody>
      </p:sp>
      <p:pic>
        <p:nvPicPr>
          <p:cNvPr id="10" name="Picture 9">
            <a:extLst>
              <a:ext uri="{FF2B5EF4-FFF2-40B4-BE49-F238E27FC236}">
                <a16:creationId xmlns:a16="http://schemas.microsoft.com/office/drawing/2014/main" xmlns="" id="{CD7B88FE-9D94-408B-BCA7-DF385BC3A7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9800" y="1905000"/>
            <a:ext cx="2347422" cy="2362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Rectangle 10">
            <a:extLst>
              <a:ext uri="{FF2B5EF4-FFF2-40B4-BE49-F238E27FC236}">
                <a16:creationId xmlns:a16="http://schemas.microsoft.com/office/drawing/2014/main" xmlns="" id="{0A1CEBF7-1CDF-4FBD-8CA2-473884B3CE45}"/>
              </a:ext>
            </a:extLst>
          </p:cNvPr>
          <p:cNvSpPr/>
          <p:nvPr/>
        </p:nvSpPr>
        <p:spPr>
          <a:xfrm>
            <a:off x="5049598" y="2212428"/>
            <a:ext cx="6901292" cy="72757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07000"/>
              </a:lnSpc>
            </a:pPr>
            <a:r>
              <a:rPr lang="en-IN" sz="2000" b="1" dirty="0" err="1">
                <a:latin typeface="Trebuchet MS" panose="020B0603020202020204" pitchFamily="34" charset="0"/>
                <a:ea typeface="Times New Roman" panose="02020603050405020304" pitchFamily="18" charset="0"/>
                <a:cs typeface="Calibri" panose="020F0502020204030204" pitchFamily="34" charset="0"/>
              </a:rPr>
              <a:t>Hemanshu</a:t>
            </a:r>
            <a:r>
              <a:rPr lang="en-IN" sz="2000" b="1" dirty="0">
                <a:latin typeface="Trebuchet MS" panose="020B0603020202020204" pitchFamily="34" charset="0"/>
                <a:ea typeface="Times New Roman" panose="02020603050405020304" pitchFamily="18" charset="0"/>
                <a:cs typeface="Calibri" panose="020F0502020204030204" pitchFamily="34" charset="0"/>
              </a:rPr>
              <a:t> </a:t>
            </a:r>
            <a:r>
              <a:rPr lang="en-IN" sz="2000" b="1" dirty="0" smtClean="0">
                <a:latin typeface="Trebuchet MS" panose="020B0603020202020204" pitchFamily="34" charset="0"/>
                <a:ea typeface="Times New Roman" panose="02020603050405020304" pitchFamily="18" charset="0"/>
                <a:cs typeface="Calibri" panose="020F0502020204030204" pitchFamily="34" charset="0"/>
              </a:rPr>
              <a:t>Jain, </a:t>
            </a:r>
            <a:r>
              <a:rPr lang="en-US" sz="2000" dirty="0">
                <a:latin typeface="Trebuchet MS" panose="020B0603020202020204" pitchFamily="34" charset="0"/>
              </a:rPr>
              <a:t>Member, Advisory Group for Pensions, Employee Benefits and Social Security, </a:t>
            </a:r>
            <a:r>
              <a:rPr lang="en-US" sz="2000" dirty="0" smtClean="0">
                <a:latin typeface="Trebuchet MS" panose="020B0603020202020204" pitchFamily="34" charset="0"/>
              </a:rPr>
              <a:t>IAI</a:t>
            </a:r>
            <a:endParaRPr lang="en-US" sz="2000" dirty="0">
              <a:latin typeface="Trebuchet MS" panose="020B0603020202020204" pitchFamily="34" charset="0"/>
            </a:endParaRPr>
          </a:p>
        </p:txBody>
      </p:sp>
      <p:sp>
        <p:nvSpPr>
          <p:cNvPr id="12" name="Rectangle 11">
            <a:extLst>
              <a:ext uri="{FF2B5EF4-FFF2-40B4-BE49-F238E27FC236}">
                <a16:creationId xmlns:a16="http://schemas.microsoft.com/office/drawing/2014/main" xmlns="" id="{9E38E79A-D822-4432-9B26-FE75CEE15325}"/>
              </a:ext>
            </a:extLst>
          </p:cNvPr>
          <p:cNvSpPr/>
          <p:nvPr/>
        </p:nvSpPr>
        <p:spPr>
          <a:xfrm>
            <a:off x="5062108" y="3200541"/>
            <a:ext cx="6888782" cy="140968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07000"/>
              </a:lnSpc>
            </a:pPr>
            <a:r>
              <a:rPr lang="en-US" sz="1600" dirty="0" err="1" smtClean="0">
                <a:latin typeface="Trebuchet MS" panose="020B0603020202020204" pitchFamily="34" charset="0"/>
              </a:rPr>
              <a:t>Hemanshu</a:t>
            </a:r>
            <a:r>
              <a:rPr lang="en-US" sz="1600" dirty="0" smtClean="0">
                <a:latin typeface="Trebuchet MS" panose="020B0603020202020204" pitchFamily="34" charset="0"/>
              </a:rPr>
              <a:t> is member of Task </a:t>
            </a:r>
            <a:r>
              <a:rPr lang="en-US" sz="1600" dirty="0">
                <a:latin typeface="Trebuchet MS" panose="020B0603020202020204" pitchFamily="34" charset="0"/>
              </a:rPr>
              <a:t>Force on Employee Provident Fund Valuations </a:t>
            </a:r>
            <a:r>
              <a:rPr lang="en-US" sz="1600" dirty="0" smtClean="0">
                <a:latin typeface="Trebuchet MS" panose="020B0603020202020204" pitchFamily="34" charset="0"/>
              </a:rPr>
              <a:t>2019-2020. He is currently working as Lead </a:t>
            </a:r>
            <a:r>
              <a:rPr lang="en-US" sz="1600" dirty="0">
                <a:latin typeface="Trebuchet MS" panose="020B0603020202020204" pitchFamily="34" charset="0"/>
              </a:rPr>
              <a:t>Consulting Actuary </a:t>
            </a:r>
            <a:r>
              <a:rPr lang="en-US" sz="1600" dirty="0" smtClean="0">
                <a:latin typeface="Trebuchet MS" panose="020B0603020202020204" pitchFamily="34" charset="0"/>
              </a:rPr>
              <a:t>with Mercer </a:t>
            </a:r>
            <a:r>
              <a:rPr lang="en-US" sz="1600" dirty="0">
                <a:latin typeface="Trebuchet MS" panose="020B0603020202020204" pitchFamily="34" charset="0"/>
              </a:rPr>
              <a:t>Consulting (India) Private </a:t>
            </a:r>
            <a:r>
              <a:rPr lang="en-US" sz="1600" dirty="0" smtClean="0">
                <a:latin typeface="Trebuchet MS" panose="020B0603020202020204" pitchFamily="34" charset="0"/>
              </a:rPr>
              <a:t>Limited. </a:t>
            </a:r>
            <a:r>
              <a:rPr lang="en-US" sz="1600" dirty="0" err="1" smtClean="0">
                <a:latin typeface="Trebuchet MS" panose="020B0603020202020204" pitchFamily="34" charset="0"/>
              </a:rPr>
              <a:t>Hemanshu</a:t>
            </a:r>
            <a:r>
              <a:rPr lang="en-US" sz="1600" dirty="0" smtClean="0">
                <a:latin typeface="Trebuchet MS" panose="020B0603020202020204" pitchFamily="34" charset="0"/>
              </a:rPr>
              <a:t> has </a:t>
            </a:r>
            <a:r>
              <a:rPr lang="en-US" sz="1600" dirty="0">
                <a:latin typeface="Trebuchet MS" panose="020B0603020202020204" pitchFamily="34" charset="0"/>
              </a:rPr>
              <a:t>o</a:t>
            </a:r>
            <a:r>
              <a:rPr lang="en-US" sz="1600" dirty="0" smtClean="0">
                <a:latin typeface="Trebuchet MS" panose="020B0603020202020204" pitchFamily="34" charset="0"/>
              </a:rPr>
              <a:t>ver </a:t>
            </a:r>
            <a:r>
              <a:rPr lang="en-US" sz="1600" dirty="0">
                <a:latin typeface="Trebuchet MS" panose="020B0603020202020204" pitchFamily="34" charset="0"/>
              </a:rPr>
              <a:t>13 years of experience in Pension and Employee </a:t>
            </a:r>
            <a:r>
              <a:rPr lang="en-US" sz="1600" dirty="0" smtClean="0">
                <a:latin typeface="Trebuchet MS" panose="020B0603020202020204" pitchFamily="34" charset="0"/>
              </a:rPr>
              <a:t>benefits with experience in multiple </a:t>
            </a:r>
            <a:r>
              <a:rPr lang="en-US" sz="1600" dirty="0">
                <a:latin typeface="Trebuchet MS" panose="020B0603020202020204" pitchFamily="34" charset="0"/>
              </a:rPr>
              <a:t>geographies like US, South Korea, India etc.</a:t>
            </a:r>
          </a:p>
        </p:txBody>
      </p:sp>
      <p:sp>
        <p:nvSpPr>
          <p:cNvPr id="13" name="Rectangle 12"/>
          <p:cNvSpPr/>
          <p:nvPr/>
        </p:nvSpPr>
        <p:spPr>
          <a:xfrm>
            <a:off x="2171700" y="457200"/>
            <a:ext cx="5105400" cy="584775"/>
          </a:xfrm>
          <a:prstGeom prst="rect">
            <a:avLst/>
          </a:prstGeom>
        </p:spPr>
        <p:txBody>
          <a:bodyPr wrap="square">
            <a:spAutoFit/>
          </a:bodyPr>
          <a:lstStyle/>
          <a:p>
            <a:pPr lvl="0"/>
            <a:r>
              <a:rPr lang="en-US" sz="3200" b="1" dirty="0" smtClean="0">
                <a:solidFill>
                  <a:srgbClr val="C00000"/>
                </a:solidFill>
                <a:latin typeface="Trebuchet MS" panose="020B0603020202020204" pitchFamily="34" charset="0"/>
              </a:rPr>
              <a:t>Speaker Profile</a:t>
            </a:r>
            <a:endParaRPr lang="en-US" altLang="en-US" sz="3200" b="1" kern="0" dirty="0">
              <a:solidFill>
                <a:srgbClr val="C00000"/>
              </a:solidFill>
              <a:latin typeface="Trebuchet MS" panose="020B0603020202020204" pitchFamily="34" charset="0"/>
            </a:endParaRPr>
          </a:p>
        </p:txBody>
      </p:sp>
    </p:spTree>
    <p:extLst>
      <p:ext uri="{BB962C8B-B14F-4D97-AF65-F5344CB8AC3E}">
        <p14:creationId xmlns:p14="http://schemas.microsoft.com/office/powerpoint/2010/main" val="27822308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400" y="307975"/>
            <a:ext cx="1085850" cy="1093788"/>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0723" name="Rectangle 2"/>
          <p:cNvSpPr txBox="1">
            <a:spLocks noChangeArrowheads="1"/>
          </p:cNvSpPr>
          <p:nvPr/>
        </p:nvSpPr>
        <p:spPr bwMode="auto">
          <a:xfrm>
            <a:off x="1771650" y="307975"/>
            <a:ext cx="92011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eaLnBrk="0" fontAlgn="base" hangingPunct="0">
              <a:spcBef>
                <a:spcPct val="0"/>
              </a:spcBef>
              <a:spcAft>
                <a:spcPts val="1200"/>
              </a:spcAft>
            </a:pPr>
            <a:r>
              <a:rPr lang="en-IN" altLang="en-US" sz="2400" b="1" dirty="0">
                <a:solidFill>
                  <a:srgbClr val="000000"/>
                </a:solidFill>
                <a:latin typeface="Arial" pitchFamily="34" charset="0"/>
              </a:rPr>
              <a:t>NEXT STEPS </a:t>
            </a:r>
          </a:p>
        </p:txBody>
      </p:sp>
      <p:sp>
        <p:nvSpPr>
          <p:cNvPr id="30724" name="Footer Placeholder 4"/>
          <p:cNvSpPr txBox="1">
            <a:spLocks noChangeArrowheads="1"/>
          </p:cNvSpPr>
          <p:nvPr/>
        </p:nvSpPr>
        <p:spPr bwMode="auto">
          <a:xfrm>
            <a:off x="8267700" y="6500813"/>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fontAlgn="base">
              <a:spcBef>
                <a:spcPct val="0"/>
              </a:spcBef>
              <a:spcAft>
                <a:spcPct val="0"/>
              </a:spcAft>
            </a:pPr>
            <a:r>
              <a:rPr lang="en-US" altLang="en-US" sz="1800">
                <a:solidFill>
                  <a:srgbClr val="000000"/>
                </a:solidFill>
              </a:rPr>
              <a:t>www.actuariesindia.org</a:t>
            </a:r>
          </a:p>
        </p:txBody>
      </p:sp>
      <p:sp>
        <p:nvSpPr>
          <p:cNvPr id="6" name="Rectangle 3"/>
          <p:cNvSpPr txBox="1">
            <a:spLocks noChangeArrowheads="1"/>
          </p:cNvSpPr>
          <p:nvPr/>
        </p:nvSpPr>
        <p:spPr>
          <a:xfrm>
            <a:off x="2054268" y="1600200"/>
            <a:ext cx="9753600"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buFont typeface="Arial" pitchFamily="34" charset="0"/>
              <a:buChar char="•"/>
            </a:pPr>
            <a:r>
              <a:rPr lang="en-US" sz="1400" b="1" dirty="0">
                <a:solidFill>
                  <a:srgbClr val="000000"/>
                </a:solidFill>
                <a:latin typeface="Arial"/>
              </a:rPr>
              <a:t>Present this paper to the ICAI for the purpose of initiating dialogue on the accounting treatment of Exempt Provident fund </a:t>
            </a:r>
          </a:p>
          <a:p>
            <a:pPr marL="0" indent="0">
              <a:buNone/>
            </a:pPr>
            <a:r>
              <a:rPr lang="en-US" sz="1400" b="1" dirty="0">
                <a:solidFill>
                  <a:srgbClr val="000000"/>
                </a:solidFill>
                <a:latin typeface="Arial"/>
              </a:rPr>
              <a:t> </a:t>
            </a:r>
          </a:p>
          <a:p>
            <a:pPr lvl="1">
              <a:buFont typeface="Arial" pitchFamily="34" charset="0"/>
              <a:buChar char="•"/>
            </a:pPr>
            <a:r>
              <a:rPr lang="en-US" sz="1400" b="1" dirty="0">
                <a:solidFill>
                  <a:srgbClr val="000000"/>
                </a:solidFill>
                <a:latin typeface="Arial"/>
              </a:rPr>
              <a:t>Clarification/opinion of the ICAI on multiple areas which has differing practices which is currently being adopted by the practitioners </a:t>
            </a:r>
          </a:p>
          <a:p>
            <a:pPr marL="0" indent="0">
              <a:buNone/>
            </a:pPr>
            <a:r>
              <a:rPr lang="en-US" sz="1400" b="1" dirty="0">
                <a:solidFill>
                  <a:srgbClr val="000000"/>
                </a:solidFill>
                <a:latin typeface="Arial"/>
              </a:rPr>
              <a:t> </a:t>
            </a:r>
          </a:p>
          <a:p>
            <a:pPr lvl="1">
              <a:buFont typeface="Arial" pitchFamily="34" charset="0"/>
              <a:buChar char="•"/>
            </a:pPr>
            <a:r>
              <a:rPr lang="en-US" sz="1400" b="1" dirty="0">
                <a:solidFill>
                  <a:srgbClr val="000000"/>
                </a:solidFill>
                <a:latin typeface="Arial"/>
              </a:rPr>
              <a:t>Submit this paper to advisory group on Pension, Other Employee benefits &amp; Social Security (AGEPSS) to seek views from its members on different topics.</a:t>
            </a:r>
          </a:p>
          <a:p>
            <a:pPr marL="0" indent="0">
              <a:buNone/>
            </a:pPr>
            <a:r>
              <a:rPr lang="en-US" sz="1400" b="1" dirty="0">
                <a:solidFill>
                  <a:srgbClr val="000000"/>
                </a:solidFill>
                <a:latin typeface="Arial"/>
              </a:rPr>
              <a:t> </a:t>
            </a:r>
          </a:p>
          <a:p>
            <a:pPr marL="0" indent="0">
              <a:buNone/>
            </a:pPr>
            <a:r>
              <a:rPr lang="en-US" sz="1400" b="1" dirty="0">
                <a:solidFill>
                  <a:srgbClr val="000000"/>
                </a:solidFill>
                <a:latin typeface="Arial"/>
              </a:rPr>
              <a:t> </a:t>
            </a:r>
          </a:p>
          <a:p>
            <a:pPr lvl="1">
              <a:buFont typeface="Arial" pitchFamily="34" charset="0"/>
              <a:buChar char="•"/>
            </a:pPr>
            <a:r>
              <a:rPr lang="en-US" sz="1400" b="1" dirty="0">
                <a:solidFill>
                  <a:srgbClr val="000000"/>
                </a:solidFill>
                <a:latin typeface="Arial"/>
              </a:rPr>
              <a:t>Modification of the current GN 29 to include consistency with IND AS 19 and provide clarity   on the approach/steps that can be adopted by the practitioners  </a:t>
            </a:r>
          </a:p>
          <a:p>
            <a:pPr marL="0" indent="0">
              <a:buNone/>
            </a:pPr>
            <a:r>
              <a:rPr lang="en-US" sz="1400" b="1" dirty="0">
                <a:solidFill>
                  <a:srgbClr val="000000"/>
                </a:solidFill>
                <a:latin typeface="Arial"/>
              </a:rPr>
              <a:t> </a:t>
            </a:r>
          </a:p>
          <a:p>
            <a:pPr lvl="1">
              <a:buFont typeface="Arial" pitchFamily="34" charset="0"/>
              <a:buChar char="•"/>
            </a:pPr>
            <a:r>
              <a:rPr lang="en-US" sz="1400" b="1" dirty="0">
                <a:solidFill>
                  <a:srgbClr val="000000"/>
                </a:solidFill>
                <a:latin typeface="Arial"/>
              </a:rPr>
              <a:t>Make available sample models on Interest Rate Guarantee calculation methodology ( Option pricing and Stochastic Models) with step by step guide </a:t>
            </a:r>
          </a:p>
          <a:p>
            <a:pPr marL="0" indent="0">
              <a:buNone/>
            </a:pPr>
            <a:r>
              <a:rPr lang="en-US" sz="1400" b="1" dirty="0">
                <a:solidFill>
                  <a:srgbClr val="000000"/>
                </a:solidFill>
                <a:latin typeface="Arial"/>
              </a:rPr>
              <a:t> </a:t>
            </a:r>
          </a:p>
          <a:p>
            <a:pPr lvl="1">
              <a:buFont typeface="Arial" pitchFamily="34" charset="0"/>
              <a:buChar char="•"/>
            </a:pPr>
            <a:r>
              <a:rPr lang="en-US" sz="1400" b="1" dirty="0">
                <a:solidFill>
                  <a:srgbClr val="000000"/>
                </a:solidFill>
                <a:latin typeface="Arial"/>
              </a:rPr>
              <a:t>Make available sample disclosure/ reporting after arriving at a consensus on the reporting aspect</a:t>
            </a:r>
          </a:p>
          <a:p>
            <a:pPr lvl="1">
              <a:buFont typeface="Arial" pitchFamily="34" charset="0"/>
              <a:buChar char="•"/>
            </a:pPr>
            <a:endParaRPr lang="en-US" sz="1400" b="1" dirty="0">
              <a:solidFill>
                <a:srgbClr val="000000"/>
              </a:solidFill>
              <a:latin typeface="Arial"/>
            </a:endParaRPr>
          </a:p>
          <a:p>
            <a:pPr marL="0" indent="0" algn="just">
              <a:buFontTx/>
              <a:buNone/>
              <a:defRPr/>
            </a:pPr>
            <a:endParaRPr lang="en-US" sz="1400" b="1" dirty="0">
              <a:solidFill>
                <a:srgbClr val="000000"/>
              </a:solidFill>
              <a:latin typeface="Arial"/>
            </a:endParaRPr>
          </a:p>
          <a:p>
            <a:pPr marL="0" indent="0" algn="just">
              <a:buFontTx/>
              <a:buNone/>
              <a:defRPr/>
            </a:pPr>
            <a:endParaRPr lang="en-US" sz="1400" b="1" dirty="0">
              <a:solidFill>
                <a:srgbClr val="000000"/>
              </a:solidFill>
              <a:latin typeface="Arial"/>
            </a:endParaRPr>
          </a:p>
          <a:p>
            <a:pPr algn="just">
              <a:defRPr/>
            </a:pPr>
            <a:endParaRPr lang="en-US" sz="1400" b="1" dirty="0">
              <a:solidFill>
                <a:srgbClr val="000000"/>
              </a:solidFill>
              <a:latin typeface="Arial"/>
            </a:endParaRPr>
          </a:p>
          <a:p>
            <a:pPr algn="just">
              <a:defRPr/>
            </a:pPr>
            <a:endParaRPr lang="en-US" sz="1400" b="1" dirty="0">
              <a:solidFill>
                <a:srgbClr val="000000"/>
              </a:solidFill>
              <a:latin typeface="Arial"/>
            </a:endParaRPr>
          </a:p>
        </p:txBody>
      </p:sp>
    </p:spTree>
    <p:extLst>
      <p:ext uri="{BB962C8B-B14F-4D97-AF65-F5344CB8AC3E}">
        <p14:creationId xmlns:p14="http://schemas.microsoft.com/office/powerpoint/2010/main" val="1946333192"/>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19611" y="38862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Any Questions </a:t>
            </a:r>
            <a:endParaRPr lang="en-US" altLang="en-US" sz="3200" kern="0" dirty="0">
              <a:solidFill>
                <a:srgbClr val="808080">
                  <a:lumMod val="75000"/>
                </a:srgbClr>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59359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CPD Question 1 </a:t>
            </a:r>
            <a:endParaRPr lang="en-US" altLang="en-US" sz="3200" kern="0" dirty="0">
              <a:solidFill>
                <a:srgbClr val="808080">
                  <a:lumMod val="75000"/>
                </a:srgbClr>
              </a:solidFill>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defRPr/>
            </a:pPr>
            <a:r>
              <a:rPr lang="en-GB" sz="1800" b="1" dirty="0">
                <a:solidFill>
                  <a:srgbClr val="000000"/>
                </a:solidFill>
                <a:latin typeface="Arial"/>
              </a:rPr>
              <a:t>Which current Guidance issued by the Institute of Actuaries of India is associated with the valuation of Interest rate guarantee for exempt provident funds ?</a:t>
            </a:r>
          </a:p>
          <a:p>
            <a:pPr marL="0" indent="0">
              <a:buFontTx/>
              <a:buNone/>
              <a:defRPr/>
            </a:pPr>
            <a:endParaRPr lang="en-US" sz="1400" dirty="0">
              <a:solidFill>
                <a:srgbClr val="000000"/>
              </a:solidFill>
              <a:latin typeface="Arial"/>
            </a:endParaRPr>
          </a:p>
          <a:p>
            <a:pPr marL="0" indent="0">
              <a:buFontTx/>
              <a:buNone/>
              <a:defRPr/>
            </a:pPr>
            <a:endParaRPr lang="en-US"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GN 26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GN 27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GN 28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GN 29</a:t>
            </a:r>
          </a:p>
          <a:p>
            <a:pPr>
              <a:buFont typeface="+mj-lt"/>
              <a:buAutoNum type="arabicPeriod"/>
            </a:pPr>
            <a:endParaRPr lang="en-US" sz="1400" b="1" dirty="0">
              <a:solidFill>
                <a:srgbClr val="000000"/>
              </a:solidFill>
              <a:latin typeface="Arial"/>
            </a:endParaRP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9867787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427962" y="762000"/>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CPD Question 2 </a:t>
            </a:r>
            <a:endParaRPr lang="en-US" altLang="en-US" sz="3200" kern="0" dirty="0">
              <a:solidFill>
                <a:srgbClr val="808080">
                  <a:lumMod val="75000"/>
                </a:srgbClr>
              </a:solidFill>
            </a:endParaRPr>
          </a:p>
        </p:txBody>
      </p:sp>
      <p:sp>
        <p:nvSpPr>
          <p:cNvPr id="4" name="Rectangle 3"/>
          <p:cNvSpPr txBox="1">
            <a:spLocks noChangeArrowheads="1"/>
          </p:cNvSpPr>
          <p:nvPr/>
        </p:nvSpPr>
        <p:spPr>
          <a:xfrm>
            <a:off x="2054268" y="1600200"/>
            <a:ext cx="9753600" cy="3962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spcAft>
                <a:spcPts val="1200"/>
              </a:spcAft>
              <a:buNone/>
            </a:pPr>
            <a:r>
              <a:rPr lang="en-US" sz="1800" b="1" dirty="0">
                <a:solidFill>
                  <a:srgbClr val="000000"/>
                </a:solidFill>
                <a:latin typeface="Arial"/>
              </a:rPr>
              <a:t>Under which Section of  EPF  act  does  Government empowers  exemption to  any establishment   from the provisions of the Employees Provident Fund Scheme 1952 </a:t>
            </a:r>
          </a:p>
          <a:p>
            <a:pPr marL="0" indent="0">
              <a:buFontTx/>
              <a:buNone/>
              <a:defRPr/>
            </a:pPr>
            <a:endParaRPr lang="en-US" sz="1400" dirty="0">
              <a:solidFill>
                <a:srgbClr val="000000"/>
              </a:solidFill>
              <a:latin typeface="Arial"/>
            </a:endParaRPr>
          </a:p>
          <a:p>
            <a:pPr marL="0" indent="0">
              <a:buFontTx/>
              <a:buNone/>
              <a:defRPr/>
            </a:pPr>
            <a:endParaRPr lang="en-US"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Section 15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Section 16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Section 17 </a:t>
            </a:r>
          </a:p>
          <a:p>
            <a:pPr marL="271463">
              <a:buClr>
                <a:srgbClr val="000000"/>
              </a:buClr>
              <a:buSzPct val="90000"/>
              <a:buFont typeface="+mj-lt"/>
              <a:buAutoNum type="arabicPeriod"/>
              <a:defRPr/>
            </a:pPr>
            <a:endParaRPr lang="en-IN" sz="1400" b="1" dirty="0">
              <a:solidFill>
                <a:srgbClr val="000000"/>
              </a:solidFill>
              <a:latin typeface="Arial"/>
            </a:endParaRPr>
          </a:p>
          <a:p>
            <a:pPr marL="271463">
              <a:buClr>
                <a:srgbClr val="000000"/>
              </a:buClr>
              <a:buSzPct val="90000"/>
              <a:buFont typeface="+mj-lt"/>
              <a:buAutoNum type="arabicPeriod"/>
              <a:defRPr/>
            </a:pPr>
            <a:r>
              <a:rPr lang="en-IN" sz="1400" b="1" dirty="0">
                <a:solidFill>
                  <a:srgbClr val="000000"/>
                </a:solidFill>
                <a:latin typeface="Arial"/>
              </a:rPr>
              <a:t>Section </a:t>
            </a:r>
            <a:r>
              <a:rPr lang="en-US" sz="1400" b="1" dirty="0">
                <a:solidFill>
                  <a:srgbClr val="000000"/>
                </a:solidFill>
                <a:latin typeface="Arial"/>
              </a:rPr>
              <a:t>18</a:t>
            </a:r>
          </a:p>
          <a:p>
            <a:endParaRPr lang="en-US" sz="1400" b="1" dirty="0">
              <a:solidFill>
                <a:srgbClr val="000000"/>
              </a:solidFill>
              <a:latin typeface="Arial"/>
            </a:endParaRPr>
          </a:p>
          <a:p>
            <a:pPr marL="0" indent="0" algn="just">
              <a:buFontTx/>
              <a:buNone/>
              <a:defRPr/>
            </a:pPr>
            <a:endParaRPr lang="en-US" sz="1400" dirty="0">
              <a:solidFill>
                <a:srgbClr val="000000"/>
              </a:solidFill>
              <a:latin typeface="Arial"/>
            </a:endParaRPr>
          </a:p>
          <a:p>
            <a:pPr marL="0" indent="0" algn="just">
              <a:buFontTx/>
              <a:buNone/>
              <a:defRPr/>
            </a:pPr>
            <a:endParaRPr lang="en-US" sz="1400" dirty="0">
              <a:solidFill>
                <a:srgbClr val="000000"/>
              </a:solidFill>
              <a:latin typeface="Arial"/>
            </a:endParaRPr>
          </a:p>
          <a:p>
            <a:pPr algn="just">
              <a:defRPr/>
            </a:pPr>
            <a:endParaRPr lang="en-US" sz="1400" dirty="0">
              <a:solidFill>
                <a:srgbClr val="000000"/>
              </a:solidFill>
              <a:latin typeface="Aria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471623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5" name="Rectangle 4"/>
          <p:cNvSpPr/>
          <p:nvPr/>
        </p:nvSpPr>
        <p:spPr>
          <a:xfrm>
            <a:off x="2171700" y="457200"/>
            <a:ext cx="5105400" cy="584775"/>
          </a:xfrm>
          <a:prstGeom prst="rect">
            <a:avLst/>
          </a:prstGeom>
        </p:spPr>
        <p:txBody>
          <a:bodyPr wrap="square">
            <a:spAutoFit/>
          </a:bodyPr>
          <a:lstStyle/>
          <a:p>
            <a:pPr lvl="0"/>
            <a:r>
              <a:rPr lang="en-US" sz="3200" b="1" dirty="0" smtClean="0">
                <a:solidFill>
                  <a:srgbClr val="C00000"/>
                </a:solidFill>
                <a:latin typeface="Trebuchet MS" panose="020B0603020202020204" pitchFamily="34" charset="0"/>
              </a:rPr>
              <a:t>Speaker Profile</a:t>
            </a:r>
            <a:endParaRPr lang="en-US" altLang="en-US" sz="3200" b="1" kern="0" dirty="0">
              <a:solidFill>
                <a:srgbClr val="C00000"/>
              </a:solidFill>
              <a:latin typeface="Trebuchet MS" panose="020B0603020202020204" pitchFamily="34" charset="0"/>
            </a:endParaRPr>
          </a:p>
        </p:txBody>
      </p:sp>
      <p:pic>
        <p:nvPicPr>
          <p:cNvPr id="6" name="Picture 5" descr="C:\Users\AAA\Downloads\SRIRAM_PP_SIZE_PIC.JPG">
            <a:extLst>
              <a:ext uri="{FF2B5EF4-FFF2-40B4-BE49-F238E27FC236}">
                <a16:creationId xmlns:a16="http://schemas.microsoft.com/office/drawing/2014/main" xmlns="" id="{034D93FF-92B6-4473-8C32-87A70CE13809}"/>
              </a:ext>
            </a:extLst>
          </p:cNvPr>
          <p:cNvPicPr/>
          <p:nvPr/>
        </p:nvPicPr>
        <p:blipFill>
          <a:blip r:embed="rId4" cstate="print"/>
          <a:srcRect/>
          <a:stretch>
            <a:fillRect/>
          </a:stretch>
        </p:blipFill>
        <p:spPr bwMode="auto">
          <a:xfrm>
            <a:off x="2171700" y="1680792"/>
            <a:ext cx="2177387" cy="24340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a:extLst>
              <a:ext uri="{FF2B5EF4-FFF2-40B4-BE49-F238E27FC236}">
                <a16:creationId xmlns:a16="http://schemas.microsoft.com/office/drawing/2014/main" xmlns="" id="{4C2BF141-99AC-445E-ACC0-440025D0820F}"/>
              </a:ext>
            </a:extLst>
          </p:cNvPr>
          <p:cNvSpPr/>
          <p:nvPr/>
        </p:nvSpPr>
        <p:spPr>
          <a:xfrm>
            <a:off x="4726675" y="2338744"/>
            <a:ext cx="7236725" cy="70788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2000" b="1" dirty="0">
                <a:solidFill>
                  <a:srgbClr val="000000"/>
                </a:solidFill>
                <a:latin typeface="Trebuchet MS" panose="020B0603020202020204" pitchFamily="34" charset="0"/>
              </a:rPr>
              <a:t>Dr. K Sriram,</a:t>
            </a:r>
            <a:r>
              <a:rPr lang="en-US" sz="2000" dirty="0">
                <a:solidFill>
                  <a:srgbClr val="000000"/>
                </a:solidFill>
                <a:latin typeface="Trebuchet MS" panose="020B0603020202020204" pitchFamily="34" charset="0"/>
              </a:rPr>
              <a:t> </a:t>
            </a:r>
            <a:r>
              <a:rPr lang="en-US" sz="2000" dirty="0" smtClean="0">
                <a:solidFill>
                  <a:srgbClr val="000000"/>
                </a:solidFill>
                <a:latin typeface="Trebuchet MS" panose="020B0603020202020204" pitchFamily="34" charset="0"/>
              </a:rPr>
              <a:t>Consulting Actuary &amp; Chairperson</a:t>
            </a:r>
            <a:endParaRPr lang="en-US" sz="2000" dirty="0">
              <a:solidFill>
                <a:srgbClr val="000000"/>
              </a:solidFill>
              <a:latin typeface="Trebuchet MS" panose="020B0603020202020204" pitchFamily="34" charset="0"/>
            </a:endParaRPr>
          </a:p>
          <a:p>
            <a:r>
              <a:rPr lang="en-US" sz="2000" dirty="0" smtClean="0">
                <a:solidFill>
                  <a:srgbClr val="000000"/>
                </a:solidFill>
                <a:latin typeface="Trebuchet MS" panose="020B0603020202020204" pitchFamily="34" charset="0"/>
              </a:rPr>
              <a:t>Education </a:t>
            </a:r>
            <a:r>
              <a:rPr lang="en-US" sz="2000" dirty="0">
                <a:solidFill>
                  <a:srgbClr val="000000"/>
                </a:solidFill>
                <a:latin typeface="Trebuchet MS" panose="020B0603020202020204" pitchFamily="34" charset="0"/>
              </a:rPr>
              <a:t>Advisory Group, IAI</a:t>
            </a:r>
          </a:p>
        </p:txBody>
      </p:sp>
      <p:sp>
        <p:nvSpPr>
          <p:cNvPr id="8" name="Rectangle 7">
            <a:extLst>
              <a:ext uri="{FF2B5EF4-FFF2-40B4-BE49-F238E27FC236}">
                <a16:creationId xmlns:a16="http://schemas.microsoft.com/office/drawing/2014/main" xmlns="" id="{CED73995-AB3E-407C-8290-898FC4BAB271}"/>
              </a:ext>
            </a:extLst>
          </p:cNvPr>
          <p:cNvSpPr/>
          <p:nvPr/>
        </p:nvSpPr>
        <p:spPr>
          <a:xfrm>
            <a:off x="4710752" y="3352800"/>
            <a:ext cx="7252648" cy="255454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600" dirty="0">
                <a:latin typeface="Trebuchet MS" panose="020B0603020202020204" pitchFamily="34" charset="0"/>
              </a:rPr>
              <a:t>Dr. K. Sriram is a Consulting Actuary engaged in Employee Benefits Consulting Practice since </a:t>
            </a:r>
            <a:r>
              <a:rPr lang="en-US" sz="1600" dirty="0" smtClean="0">
                <a:latin typeface="Trebuchet MS" panose="020B0603020202020204" pitchFamily="34" charset="0"/>
              </a:rPr>
              <a:t>2007. He </a:t>
            </a:r>
            <a:r>
              <a:rPr lang="en-US" sz="1600" dirty="0">
                <a:latin typeface="Trebuchet MS" panose="020B0603020202020204" pitchFamily="34" charset="0"/>
              </a:rPr>
              <a:t>is also an Actuarial Consultant- Trainer to some of the leading analytics firms in the area of actuarial </a:t>
            </a:r>
            <a:r>
              <a:rPr lang="en-US" sz="1600" dirty="0" smtClean="0">
                <a:latin typeface="Trebuchet MS" panose="020B0603020202020204" pitchFamily="34" charset="0"/>
              </a:rPr>
              <a:t>analytics. He </a:t>
            </a:r>
            <a:r>
              <a:rPr lang="en-US" sz="1600" dirty="0">
                <a:latin typeface="Trebuchet MS" panose="020B0603020202020204" pitchFamily="34" charset="0"/>
              </a:rPr>
              <a:t>was an Adjunct/Visiting Faculty Member at IIMB where he taught a course on “Insurance &amp; Pension Funds” in the Post Graduate Program between 2000 and 2010. </a:t>
            </a:r>
            <a:r>
              <a:rPr lang="en-US" sz="1600" dirty="0" smtClean="0">
                <a:latin typeface="Trebuchet MS" panose="020B0603020202020204" pitchFamily="34" charset="0"/>
              </a:rPr>
              <a:t>Sriram </a:t>
            </a:r>
            <a:r>
              <a:rPr lang="en-US" sz="1600" dirty="0">
                <a:latin typeface="Trebuchet MS" panose="020B0603020202020204" pitchFamily="34" charset="0"/>
              </a:rPr>
              <a:t>has published several papers in the areas of Insurance, Employee Benefits &amp; Investments. He has authored a book on “Leasing, Hire Purchase &amp; Factoring” published by the Institute of Chartered Financial Analysts of India. His current research interests are focused on Enterprise Risk Management in the Financial Services Industry</a:t>
            </a:r>
            <a:r>
              <a:rPr lang="en-US" sz="1600" dirty="0" smtClean="0">
                <a:latin typeface="Trebuchet MS" panose="020B0603020202020204" pitchFamily="34" charset="0"/>
              </a:rPr>
              <a:t>.</a:t>
            </a:r>
            <a:endParaRPr lang="en-US" sz="1600" dirty="0">
              <a:latin typeface="Trebuchet MS" panose="020B060302020202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44200" y="282993"/>
            <a:ext cx="1085347" cy="1093347"/>
          </a:xfrm>
          <a:prstGeom prst="rect">
            <a:avLst/>
          </a:prstGeom>
          <a:blipFill dpi="0" rotWithShape="1">
            <a:blip r:embed="rId6"/>
            <a:srcRect/>
            <a:stretch>
              <a:fillRect/>
            </a:stretch>
          </a:blipFill>
        </p:spPr>
      </p:pic>
    </p:spTree>
    <p:extLst>
      <p:ext uri="{BB962C8B-B14F-4D97-AF65-F5344CB8AC3E}">
        <p14:creationId xmlns:p14="http://schemas.microsoft.com/office/powerpoint/2010/main" val="136101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1143000"/>
            <a:ext cx="7025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3200" b="1" dirty="0">
                <a:solidFill>
                  <a:srgbClr val="000000"/>
                </a:solidFill>
              </a:rPr>
              <a:t>AGENDA </a:t>
            </a:r>
          </a:p>
          <a:p>
            <a:pPr algn="l"/>
            <a:r>
              <a:rPr lang="en-US" altLang="en-US" sz="3200" kern="0" dirty="0">
                <a:solidFill>
                  <a:srgbClr val="808080">
                    <a:lumMod val="75000"/>
                  </a:srgbClr>
                </a:solidFill>
              </a:rPr>
              <a:t> </a:t>
            </a:r>
          </a:p>
        </p:txBody>
      </p:sp>
      <p:sp>
        <p:nvSpPr>
          <p:cNvPr id="4" name="Rectangle 3"/>
          <p:cNvSpPr txBox="1">
            <a:spLocks noChangeArrowheads="1"/>
          </p:cNvSpPr>
          <p:nvPr/>
        </p:nvSpPr>
        <p:spPr>
          <a:xfrm>
            <a:off x="2057400" y="2133600"/>
            <a:ext cx="9753600" cy="3276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defRPr/>
            </a:pPr>
            <a:r>
              <a:rPr lang="en-US" sz="2400" kern="0" dirty="0">
                <a:latin typeface="+mj-lt"/>
              </a:rPr>
              <a:t>Background</a:t>
            </a:r>
          </a:p>
          <a:p>
            <a:pPr algn="just">
              <a:defRPr/>
            </a:pPr>
            <a:r>
              <a:rPr lang="en-US" sz="2400" kern="0" dirty="0">
                <a:latin typeface="+mj-lt"/>
              </a:rPr>
              <a:t>Current Issues / Problem Statement</a:t>
            </a:r>
          </a:p>
          <a:p>
            <a:pPr algn="just">
              <a:defRPr/>
            </a:pPr>
            <a:r>
              <a:rPr lang="en-US" sz="2400" kern="0" dirty="0">
                <a:latin typeface="+mj-lt"/>
              </a:rPr>
              <a:t>Industry Opinions</a:t>
            </a:r>
          </a:p>
          <a:p>
            <a:pPr algn="just">
              <a:defRPr/>
            </a:pPr>
            <a:r>
              <a:rPr lang="en-US" sz="2400" kern="0" dirty="0">
                <a:latin typeface="+mj-lt"/>
              </a:rPr>
              <a:t>Possible Conclusions on Current Issues</a:t>
            </a:r>
          </a:p>
          <a:p>
            <a:pPr algn="just">
              <a:defRPr/>
            </a:pPr>
            <a:r>
              <a:rPr lang="en-US" sz="2400" kern="0" dirty="0">
                <a:latin typeface="+mj-lt"/>
              </a:rPr>
              <a:t>Measurement </a:t>
            </a:r>
          </a:p>
          <a:p>
            <a:pPr algn="just">
              <a:defRPr/>
            </a:pPr>
            <a:r>
              <a:rPr lang="en-US" sz="2400" kern="0" dirty="0">
                <a:latin typeface="+mj-lt"/>
              </a:rPr>
              <a:t>Disclosures</a:t>
            </a:r>
          </a:p>
          <a:p>
            <a:pPr algn="just">
              <a:defRPr/>
            </a:pPr>
            <a:endParaRPr lang="en-US" sz="2400" kern="0" dirty="0">
              <a:solidFill>
                <a:srgbClr val="7030A0"/>
              </a:solidFill>
            </a:endParaRPr>
          </a:p>
          <a:p>
            <a:pPr algn="just">
              <a:defRPr/>
            </a:pPr>
            <a:endParaRPr lang="en-US" sz="2400" kern="0" dirty="0">
              <a:solidFill>
                <a:srgbClr val="7030A0"/>
              </a:solidFil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3896654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514600" y="762393"/>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BACKGROUND  </a:t>
            </a:r>
          </a:p>
          <a:p>
            <a:pPr algn="l"/>
            <a:r>
              <a:rPr lang="en-US" altLang="en-US" sz="3200" kern="0" dirty="0">
                <a:solidFill>
                  <a:srgbClr val="808080">
                    <a:lumMod val="75000"/>
                  </a:srgbClr>
                </a:solidFill>
              </a:rPr>
              <a:t> </a:t>
            </a:r>
          </a:p>
        </p:txBody>
      </p:sp>
      <p:sp>
        <p:nvSpPr>
          <p:cNvPr id="4" name="Rectangle 3"/>
          <p:cNvSpPr txBox="1">
            <a:spLocks noChangeArrowheads="1"/>
          </p:cNvSpPr>
          <p:nvPr/>
        </p:nvSpPr>
        <p:spPr>
          <a:xfrm>
            <a:off x="2057400" y="1676399"/>
            <a:ext cx="9753600" cy="48244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defRPr/>
            </a:pPr>
            <a:r>
              <a:rPr lang="en-US" sz="1400" dirty="0">
                <a:latin typeface="+mj-lt"/>
              </a:rPr>
              <a:t>Provident Fund (PF) is a statutory retirement benefit as per “The Employees Provident Fund   and Miscellaneous Provisions Act 1952” (EPF &amp; MP Act). The Plan provides for both employee and employer to contribute at 12% of the qualifying pay. </a:t>
            </a:r>
          </a:p>
          <a:p>
            <a:pPr marL="0" indent="0" algn="just">
              <a:buNone/>
              <a:defRPr/>
            </a:pPr>
            <a:endParaRPr lang="en-US" sz="1400" dirty="0">
              <a:latin typeface="+mj-lt"/>
            </a:endParaRPr>
          </a:p>
          <a:p>
            <a:pPr algn="just">
              <a:defRPr/>
            </a:pPr>
            <a:r>
              <a:rPr lang="en-US" sz="1400" dirty="0">
                <a:latin typeface="+mj-lt"/>
              </a:rPr>
              <a:t>Out of the employer contribution of 12%, 8.33% or INR 15,000/- whichever is less, is diverted to Employee Pension Scheme (EPS) and rest along with the Employee Contribution of 12% earns interest in the PF fund</a:t>
            </a:r>
            <a:r>
              <a:rPr lang="en-US" sz="1400" kern="0" dirty="0">
                <a:solidFill>
                  <a:srgbClr val="7030A0"/>
                </a:solidFill>
                <a:latin typeface="+mj-lt"/>
              </a:rPr>
              <a:t> .</a:t>
            </a:r>
          </a:p>
          <a:p>
            <a:pPr algn="just">
              <a:defRPr/>
            </a:pPr>
            <a:endParaRPr lang="en-US" sz="1400" kern="0" dirty="0">
              <a:solidFill>
                <a:srgbClr val="7030A0"/>
              </a:solidFill>
              <a:latin typeface="+mj-lt"/>
            </a:endParaRPr>
          </a:p>
          <a:p>
            <a:pPr algn="just">
              <a:defRPr/>
            </a:pPr>
            <a:r>
              <a:rPr lang="en-US" sz="1400" dirty="0">
                <a:latin typeface="+mj-lt"/>
              </a:rPr>
              <a:t>Section 17 of the Employees’ Provident Funds and Miscellaneous Provisions Act (EPFMP) Act, 1952 empowers the Government to exempt any establishment from the provisions of the Employees Provident Fund Scheme 1952 provided the rules of the provident fund set up by the establishment are not less favorable than those specified in section 6 of the EPFMP Act</a:t>
            </a:r>
          </a:p>
          <a:p>
            <a:pPr algn="just">
              <a:defRPr/>
            </a:pPr>
            <a:endParaRPr lang="en-US" sz="1400" dirty="0">
              <a:latin typeface="+mj-lt"/>
            </a:endParaRPr>
          </a:p>
          <a:p>
            <a:pPr lvl="0" algn="just">
              <a:defRPr/>
            </a:pPr>
            <a:r>
              <a:rPr lang="en-US" sz="1400" dirty="0">
                <a:latin typeface="+mj-lt"/>
              </a:rPr>
              <a:t>Such exemptions are for a period of 3 years and it can be revoked if the conditions applicable to such an exemption are not complied with.</a:t>
            </a:r>
          </a:p>
          <a:p>
            <a:pPr lvl="0" algn="just">
              <a:defRPr/>
            </a:pPr>
            <a:endParaRPr lang="en-US" sz="1400" dirty="0">
              <a:latin typeface="+mj-lt"/>
            </a:endParaRPr>
          </a:p>
          <a:p>
            <a:r>
              <a:rPr lang="en-US" sz="1400" dirty="0">
                <a:latin typeface="+mj-lt"/>
              </a:rPr>
              <a:t>The employer shall establish a Board of Trustees for the administration of the provident fund consisting of such number of members as may be specified in the Scheme; </a:t>
            </a:r>
          </a:p>
          <a:p>
            <a:pPr algn="just">
              <a:defRPr/>
            </a:pPr>
            <a:endParaRPr lang="en-US" sz="1400" dirty="0">
              <a:latin typeface="+mj-lt"/>
            </a:endParaRPr>
          </a:p>
          <a:p>
            <a:pPr algn="just">
              <a:defRPr/>
            </a:pPr>
            <a:endParaRPr lang="en-US" sz="2400" kern="0" dirty="0">
              <a:solidFill>
                <a:srgbClr val="7030A0"/>
              </a:solidFill>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1976147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538814"/>
            <a:ext cx="7025754" cy="45680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b="1" dirty="0">
                <a:solidFill>
                  <a:srgbClr val="000000"/>
                </a:solidFill>
              </a:rPr>
              <a:t>Current Issues  </a:t>
            </a:r>
          </a:p>
          <a:p>
            <a:pPr algn="l"/>
            <a:r>
              <a:rPr lang="en-US" altLang="en-US" sz="3200" kern="0" dirty="0">
                <a:solidFill>
                  <a:srgbClr val="808080">
                    <a:lumMod val="75000"/>
                  </a:srgbClr>
                </a:solidFill>
              </a:rPr>
              <a:t> </a:t>
            </a:r>
          </a:p>
        </p:txBody>
      </p:sp>
      <p:sp>
        <p:nvSpPr>
          <p:cNvPr id="4" name="Rectangle 3"/>
          <p:cNvSpPr txBox="1">
            <a:spLocks noChangeArrowheads="1"/>
          </p:cNvSpPr>
          <p:nvPr/>
        </p:nvSpPr>
        <p:spPr>
          <a:xfrm>
            <a:off x="1752600" y="1066800"/>
            <a:ext cx="9753600" cy="5791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r>
              <a:rPr lang="en-US" sz="1400" dirty="0">
                <a:latin typeface="+mj-lt"/>
              </a:rPr>
              <a:t>The rules of the provident funds set up by such establishments (referred to as exempt provident funds) generally provide for the deficiency, if any , based on its return on investment as compared to the rate declared for the Employees’ Provident Fund by the Government under paragraph 60 of the Employees’ Provident Fund Scheme, 1952 to be met by the employer-</a:t>
            </a:r>
            <a:endParaRPr lang="en-US" sz="1400" b="1" dirty="0">
              <a:latin typeface="+mj-lt"/>
            </a:endParaRPr>
          </a:p>
          <a:p>
            <a:pPr marL="0" lvl="0" indent="0">
              <a:buNone/>
            </a:pPr>
            <a:endParaRPr lang="en-US" sz="1400" b="1" dirty="0">
              <a:latin typeface="+mj-lt"/>
            </a:endParaRPr>
          </a:p>
          <a:p>
            <a:r>
              <a:rPr lang="en-US" sz="1400" dirty="0">
                <a:latin typeface="+mj-lt"/>
              </a:rPr>
              <a:t>Para 26(b) of AS 15 (R) and Para 29(b) of IND AS 19 states that  an entity’s obligation is not limited to the amount that it agrees to contribute to the fund  -  when the entity has a legal or constructive obligation through: a guarantee, either indirectly through a plan or directly, of a specified return on contributions;</a:t>
            </a:r>
          </a:p>
          <a:p>
            <a:pPr marL="0" indent="0">
              <a:buNone/>
            </a:pPr>
            <a:endParaRPr lang="en-US" sz="1400" b="1" u="sng" dirty="0">
              <a:latin typeface="+mj-lt"/>
            </a:endParaRPr>
          </a:p>
          <a:p>
            <a:pPr marL="0" indent="0">
              <a:buNone/>
            </a:pPr>
            <a:r>
              <a:rPr lang="en-US" sz="1400" b="1" u="sng" dirty="0">
                <a:latin typeface="+mj-lt"/>
              </a:rPr>
              <a:t>What needs addressing and why </a:t>
            </a:r>
          </a:p>
          <a:p>
            <a:endParaRPr lang="en-US" sz="1400" dirty="0">
              <a:latin typeface="+mj-lt"/>
            </a:endParaRPr>
          </a:p>
          <a:p>
            <a:pPr marL="0" indent="0">
              <a:buNone/>
            </a:pPr>
            <a:r>
              <a:rPr lang="en-US" sz="1400" dirty="0">
                <a:latin typeface="+mj-lt"/>
              </a:rPr>
              <a:t> Almost 10 years have elapsed since the introduction of GN 29 and 3 years Since introduction of IND AS 19 .  it is time to take stock of the practical and theoretical experience of various stakeholders in order to:</a:t>
            </a:r>
          </a:p>
          <a:p>
            <a:pPr marL="0" indent="0">
              <a:buNone/>
            </a:pPr>
            <a:endParaRPr lang="en-US" sz="1400" dirty="0">
              <a:latin typeface="+mj-lt"/>
            </a:endParaRPr>
          </a:p>
          <a:p>
            <a:pPr lvl="0"/>
            <a:r>
              <a:rPr lang="en-US" sz="1400" dirty="0">
                <a:latin typeface="+mj-lt"/>
              </a:rPr>
              <a:t>Review the various approaches/practices being adopted by companies / auditors and therefore actuaries.   </a:t>
            </a:r>
          </a:p>
          <a:p>
            <a:pPr marL="0" indent="0">
              <a:buNone/>
            </a:pPr>
            <a:r>
              <a:rPr lang="en-US" sz="1400" dirty="0">
                <a:latin typeface="+mj-lt"/>
              </a:rPr>
              <a:t> </a:t>
            </a:r>
          </a:p>
          <a:p>
            <a:pPr lvl="0"/>
            <a:r>
              <a:rPr lang="en-US" sz="1400" dirty="0">
                <a:latin typeface="+mj-lt"/>
              </a:rPr>
              <a:t>Review &amp; determine what modifications are  needed in  GN29 in the light of evolving rules and regulations of the EPF itself (e.g. Investments in equity are now allowed)</a:t>
            </a:r>
          </a:p>
          <a:p>
            <a:pPr marL="0" indent="0">
              <a:buNone/>
            </a:pPr>
            <a:r>
              <a:rPr lang="en-US" sz="1400" dirty="0">
                <a:latin typeface="+mj-lt"/>
              </a:rPr>
              <a:t> </a:t>
            </a:r>
          </a:p>
          <a:p>
            <a:pPr lvl="0"/>
            <a:r>
              <a:rPr lang="en-US" sz="1400" dirty="0">
                <a:latin typeface="+mj-lt"/>
              </a:rPr>
              <a:t>Review and build consensus among actuaries and also the accounting profession on Disclosures, in order to give clearer guidance to members  </a:t>
            </a:r>
          </a:p>
          <a:p>
            <a:pPr marL="0" indent="0" algn="just">
              <a:buNone/>
              <a:defRPr/>
            </a:pPr>
            <a:endParaRPr lang="en-US" sz="1400" dirty="0">
              <a:latin typeface="+mj-lt"/>
            </a:endParaRPr>
          </a:p>
          <a:p>
            <a:pPr marL="0" indent="0" algn="just">
              <a:buNone/>
              <a:defRPr/>
            </a:pPr>
            <a:endParaRPr lang="en-US" sz="1400" dirty="0">
              <a:latin typeface="+mj-lt"/>
            </a:endParaRPr>
          </a:p>
          <a:p>
            <a:pPr algn="just">
              <a:defRPr/>
            </a:pPr>
            <a:endParaRPr lang="en-US" sz="1400" dirty="0">
              <a:latin typeface="+mj-lt"/>
            </a:endParaRPr>
          </a:p>
          <a:p>
            <a:pPr algn="just">
              <a:defRPr/>
            </a:pPr>
            <a:endParaRPr lang="en-US" sz="1200" kern="0" dirty="0">
              <a:solidFill>
                <a:srgbClr val="0000E7"/>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solidFill>
                  <a:srgbClr val="000000"/>
                </a:solidFill>
              </a:rPr>
              <a:t>www.actuariesindia.org</a:t>
            </a:r>
          </a:p>
        </p:txBody>
      </p:sp>
    </p:spTree>
    <p:extLst>
      <p:ext uri="{BB962C8B-B14F-4D97-AF65-F5344CB8AC3E}">
        <p14:creationId xmlns:p14="http://schemas.microsoft.com/office/powerpoint/2010/main" val="3185388349"/>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4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docProps/app.xml><?xml version="1.0" encoding="utf-8"?>
<Properties xmlns="http://schemas.openxmlformats.org/officeDocument/2006/extended-properties" xmlns:vt="http://schemas.openxmlformats.org/officeDocument/2006/docPropsVTypes">
  <Template/>
  <TotalTime>2402</TotalTime>
  <Words>4510</Words>
  <Application>Microsoft Office PowerPoint</Application>
  <PresentationFormat>Widescreen</PresentationFormat>
  <Paragraphs>793</Paragraphs>
  <Slides>53</Slides>
  <Notes>52</Notes>
  <HiddenSlides>0</HiddenSlides>
  <MMClips>0</MMClips>
  <ScaleCrop>false</ScaleCrop>
  <HeadingPairs>
    <vt:vector size="6" baseType="variant">
      <vt:variant>
        <vt:lpstr>Fonts Used</vt:lpstr>
      </vt:variant>
      <vt:variant>
        <vt:i4>10</vt:i4>
      </vt:variant>
      <vt:variant>
        <vt:lpstr>Theme</vt:lpstr>
      </vt:variant>
      <vt:variant>
        <vt:i4>13</vt:i4>
      </vt:variant>
      <vt:variant>
        <vt:lpstr>Slide Titles</vt:lpstr>
      </vt:variant>
      <vt:variant>
        <vt:i4>53</vt:i4>
      </vt:variant>
    </vt:vector>
  </HeadingPairs>
  <TitlesOfParts>
    <vt:vector size="76" baseType="lpstr">
      <vt:lpstr>Arial</vt:lpstr>
      <vt:lpstr>Bahamas</vt:lpstr>
      <vt:lpstr>Calibri</vt:lpstr>
      <vt:lpstr>Garamond</vt:lpstr>
      <vt:lpstr>Nunito Sans</vt:lpstr>
      <vt:lpstr>Symbol</vt:lpstr>
      <vt:lpstr>Times New Roman</vt:lpstr>
      <vt:lpstr>Trebuchet MS</vt:lpstr>
      <vt:lpstr>Verdana</vt:lpstr>
      <vt:lpstr>Wingdings</vt:lpstr>
      <vt:lpstr>LifeConvBirm02</vt:lpstr>
      <vt:lpstr>1_LifeConvBirm02</vt:lpstr>
      <vt:lpstr>2_LifeConvBirm02</vt:lpstr>
      <vt:lpstr>3_LifeConvBirm02</vt:lpstr>
      <vt:lpstr>4_LifeConvBirm02</vt:lpstr>
      <vt:lpstr>5_LifeConvBirm02</vt:lpstr>
      <vt:lpstr>6_LifeConvBirm02</vt:lpstr>
      <vt:lpstr>7_LifeConvBirm02</vt:lpstr>
      <vt:lpstr>8_LifeConvBirm02</vt:lpstr>
      <vt:lpstr>11_LifeConvBirm02</vt:lpstr>
      <vt:lpstr>12_LifeConvBirm02</vt:lpstr>
      <vt:lpstr>13_LifeConvBirm02</vt:lpstr>
      <vt:lpstr>14_LifeConvBirm02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Ambreen Surve</cp:lastModifiedBy>
  <cp:revision>237</cp:revision>
  <dcterms:created xsi:type="dcterms:W3CDTF">2011-07-20T12:11:57Z</dcterms:created>
  <dcterms:modified xsi:type="dcterms:W3CDTF">2020-08-18T11:10:26Z</dcterms:modified>
</cp:coreProperties>
</file>