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61" r:id="rId2"/>
    <p:sldId id="262" r:id="rId3"/>
    <p:sldId id="281" r:id="rId4"/>
    <p:sldId id="285" r:id="rId5"/>
    <p:sldId id="287" r:id="rId6"/>
    <p:sldId id="284" r:id="rId7"/>
    <p:sldId id="282" r:id="rId8"/>
    <p:sldId id="283" r:id="rId9"/>
    <p:sldId id="288" r:id="rId10"/>
    <p:sldId id="289" r:id="rId11"/>
    <p:sldId id="27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1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Health Customer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Relative Coversion Level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Sheet1!$D$6:$D$7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Sheet1!$E$6:$E$7</c:f>
              <c:numCache>
                <c:formatCode>#,##0.0000</c:formatCode>
                <c:ptCount val="2"/>
                <c:pt idx="0">
                  <c:v>1</c:v>
                </c:pt>
                <c:pt idx="1">
                  <c:v>1.2322335400180178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B1-4DC4-A5D8-B054B2D108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7055200"/>
        <c:axId val="1817573632"/>
      </c:barChart>
      <c:catAx>
        <c:axId val="180705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573632"/>
        <c:crosses val="autoZero"/>
        <c:auto val="1"/>
        <c:lblAlgn val="ctr"/>
        <c:lblOffset val="100"/>
        <c:noMultiLvlLbl val="0"/>
      </c:catAx>
      <c:valAx>
        <c:axId val="1817573632"/>
        <c:scaling>
          <c:orientation val="minMax"/>
        </c:scaling>
        <c:delete val="1"/>
        <c:axPos val="l"/>
        <c:numFmt formatCode="#,##0.0000" sourceLinked="1"/>
        <c:majorTickMark val="none"/>
        <c:minorTickMark val="none"/>
        <c:tickLblPos val="nextTo"/>
        <c:crossAx val="1807055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NCB</a:t>
            </a:r>
          </a:p>
        </c:rich>
      </c:tx>
      <c:layout>
        <c:manualLayout>
          <c:xMode val="edge"/>
          <c:yMode val="edge"/>
          <c:x val="0.46398600174978138"/>
          <c:y val="6.75105305796124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Relative Coversion Level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Sheet1!$D$14:$D$19</c:f>
              <c:numCache>
                <c:formatCode>General</c:formatCode>
                <c:ptCount val="6"/>
                <c:pt idx="0">
                  <c:v>0</c:v>
                </c:pt>
                <c:pt idx="1">
                  <c:v>20</c:v>
                </c:pt>
                <c:pt idx="2">
                  <c:v>25</c:v>
                </c:pt>
                <c:pt idx="3">
                  <c:v>35</c:v>
                </c:pt>
                <c:pt idx="4">
                  <c:v>45</c:v>
                </c:pt>
                <c:pt idx="5">
                  <c:v>50</c:v>
                </c:pt>
              </c:numCache>
            </c:numRef>
          </c:cat>
          <c:val>
            <c:numRef>
              <c:f>Sheet1!$E$14:$E$19</c:f>
              <c:numCache>
                <c:formatCode>#,##0.00</c:formatCode>
                <c:ptCount val="6"/>
                <c:pt idx="0">
                  <c:v>1</c:v>
                </c:pt>
                <c:pt idx="1">
                  <c:v>1.2631493732550676</c:v>
                </c:pt>
                <c:pt idx="2">
                  <c:v>1.1884061207851948</c:v>
                </c:pt>
                <c:pt idx="3">
                  <c:v>1.1548564407710444</c:v>
                </c:pt>
                <c:pt idx="4">
                  <c:v>1.1185566263470779</c:v>
                </c:pt>
                <c:pt idx="5">
                  <c:v>0.9793201459925156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B5-4C0D-9139-EB4E63CBD1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7055200"/>
        <c:axId val="1817573632"/>
      </c:barChart>
      <c:catAx>
        <c:axId val="1807055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573632"/>
        <c:crosses val="autoZero"/>
        <c:auto val="1"/>
        <c:lblAlgn val="ctr"/>
        <c:lblOffset val="100"/>
        <c:noMultiLvlLbl val="0"/>
      </c:catAx>
      <c:valAx>
        <c:axId val="1817573632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1807055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Vehicle Age</a:t>
            </a:r>
          </a:p>
        </c:rich>
      </c:tx>
      <c:layout>
        <c:manualLayout>
          <c:xMode val="edge"/>
          <c:yMode val="edge"/>
          <c:x val="0.4750971128608924"/>
          <c:y val="6.07594775216512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Relative Coversion Level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Sheet1!$D$28:$D$43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Sheet1!$E$28:$E$43</c:f>
              <c:numCache>
                <c:formatCode>#,##0.00</c:formatCode>
                <c:ptCount val="16"/>
                <c:pt idx="0">
                  <c:v>0.17376409239698701</c:v>
                </c:pt>
                <c:pt idx="1">
                  <c:v>0.90412997043814658</c:v>
                </c:pt>
                <c:pt idx="2">
                  <c:v>1</c:v>
                </c:pt>
                <c:pt idx="3">
                  <c:v>1.0146260837393093</c:v>
                </c:pt>
                <c:pt idx="4">
                  <c:v>1.0560664103681447</c:v>
                </c:pt>
                <c:pt idx="5">
                  <c:v>1.165751151977567</c:v>
                </c:pt>
                <c:pt idx="6">
                  <c:v>1.2272450308714011</c:v>
                </c:pt>
                <c:pt idx="7">
                  <c:v>1.2095581117711081</c:v>
                </c:pt>
                <c:pt idx="8">
                  <c:v>1.1913726290119737</c:v>
                </c:pt>
                <c:pt idx="9">
                  <c:v>1.151566265698833</c:v>
                </c:pt>
                <c:pt idx="10">
                  <c:v>1.0460328100198166</c:v>
                </c:pt>
                <c:pt idx="11">
                  <c:v>0.96185082366164887</c:v>
                </c:pt>
                <c:pt idx="12">
                  <c:v>0.83282502578534601</c:v>
                </c:pt>
                <c:pt idx="13">
                  <c:v>0.76368115073679022</c:v>
                </c:pt>
                <c:pt idx="14">
                  <c:v>0.69078436323958947</c:v>
                </c:pt>
                <c:pt idx="15">
                  <c:v>0.38770325533547823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E5-4F04-AA4B-D6003C2067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7055200"/>
        <c:axId val="1817573632"/>
      </c:barChart>
      <c:catAx>
        <c:axId val="1807055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573632"/>
        <c:crosses val="autoZero"/>
        <c:auto val="1"/>
        <c:lblAlgn val="ctr"/>
        <c:lblOffset val="100"/>
        <c:noMultiLvlLbl val="0"/>
      </c:catAx>
      <c:valAx>
        <c:axId val="1817573632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1807055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 smtClean="0"/>
              <a:t>Geography</a:t>
            </a:r>
            <a:endParaRPr lang="en-IN" dirty="0"/>
          </a:p>
        </c:rich>
      </c:tx>
      <c:layout>
        <c:manualLayout>
          <c:xMode val="edge"/>
          <c:yMode val="edge"/>
          <c:x val="0.4750971128608924"/>
          <c:y val="6.07594775216512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Relative Coversion Level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Sheet1!$D$48:$D$73</c:f>
              <c:strCache>
                <c:ptCount val="2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  <c:pt idx="17">
                  <c:v>R</c:v>
                </c:pt>
                <c:pt idx="18">
                  <c:v>S</c:v>
                </c:pt>
                <c:pt idx="19">
                  <c:v>T</c:v>
                </c:pt>
                <c:pt idx="20">
                  <c:v>U</c:v>
                </c:pt>
                <c:pt idx="21">
                  <c:v>V</c:v>
                </c:pt>
                <c:pt idx="22">
                  <c:v>W</c:v>
                </c:pt>
                <c:pt idx="23">
                  <c:v>X</c:v>
                </c:pt>
                <c:pt idx="24">
                  <c:v>Y</c:v>
                </c:pt>
                <c:pt idx="25">
                  <c:v>Z</c:v>
                </c:pt>
              </c:strCache>
            </c:strRef>
          </c:cat>
          <c:val>
            <c:numRef>
              <c:f>Sheet1!$E$48:$E$73</c:f>
              <c:numCache>
                <c:formatCode>_(* #,##0.00_);_(* \(#,##0.00\);_(* "-"??_);_(@_)</c:formatCode>
                <c:ptCount val="26"/>
                <c:pt idx="0">
                  <c:v>1.0895223368667006</c:v>
                </c:pt>
                <c:pt idx="1">
                  <c:v>1.0823678955677147</c:v>
                </c:pt>
                <c:pt idx="2">
                  <c:v>1.0727112037281403</c:v>
                </c:pt>
                <c:pt idx="3">
                  <c:v>1.0715532692545613</c:v>
                </c:pt>
                <c:pt idx="4">
                  <c:v>1.0447507531283045</c:v>
                </c:pt>
                <c:pt idx="5">
                  <c:v>1.0425111602640369</c:v>
                </c:pt>
                <c:pt idx="6">
                  <c:v>1.039422908042289</c:v>
                </c:pt>
                <c:pt idx="7">
                  <c:v>1.0345779427157098</c:v>
                </c:pt>
                <c:pt idx="8">
                  <c:v>1.0328423922708372</c:v>
                </c:pt>
                <c:pt idx="9">
                  <c:v>1.0203133910118587</c:v>
                </c:pt>
                <c:pt idx="10">
                  <c:v>1.010690044065784</c:v>
                </c:pt>
                <c:pt idx="11">
                  <c:v>1</c:v>
                </c:pt>
                <c:pt idx="12">
                  <c:v>0.99887928897536693</c:v>
                </c:pt>
                <c:pt idx="13">
                  <c:v>0.99629663813429192</c:v>
                </c:pt>
                <c:pt idx="14">
                  <c:v>0.99564065860279871</c:v>
                </c:pt>
                <c:pt idx="15">
                  <c:v>0.99135234768755065</c:v>
                </c:pt>
                <c:pt idx="16">
                  <c:v>0.97553949906482473</c:v>
                </c:pt>
                <c:pt idx="17">
                  <c:v>0.97365445693752273</c:v>
                </c:pt>
                <c:pt idx="18">
                  <c:v>0.97161586981503056</c:v>
                </c:pt>
                <c:pt idx="19">
                  <c:v>0.96579598179414239</c:v>
                </c:pt>
                <c:pt idx="20">
                  <c:v>0.95961343689654088</c:v>
                </c:pt>
                <c:pt idx="21">
                  <c:v>0.95772294047309525</c:v>
                </c:pt>
                <c:pt idx="22">
                  <c:v>0.94332768430402592</c:v>
                </c:pt>
                <c:pt idx="23">
                  <c:v>0.9274153293344003</c:v>
                </c:pt>
                <c:pt idx="24">
                  <c:v>0.89506606644102937</c:v>
                </c:pt>
                <c:pt idx="25">
                  <c:v>0.88815395611082859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12-473C-ABEF-FC053EF3A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7055200"/>
        <c:axId val="1817573632"/>
      </c:barChart>
      <c:catAx>
        <c:axId val="1807055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573632"/>
        <c:crosses val="autoZero"/>
        <c:auto val="1"/>
        <c:lblAlgn val="ctr"/>
        <c:lblOffset val="100"/>
        <c:noMultiLvlLbl val="0"/>
      </c:catAx>
      <c:valAx>
        <c:axId val="1817573632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1807055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Term Customer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Relative Coversion Level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Sheet1!$D$6:$D$7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Sheet1!$E$6:$E$7</c:f>
              <c:numCache>
                <c:formatCode>#,##0.00</c:formatCode>
                <c:ptCount val="2"/>
                <c:pt idx="0">
                  <c:v>1</c:v>
                </c:pt>
                <c:pt idx="1">
                  <c:v>1.2056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DD-46C8-92B5-115E9B37F0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7055200"/>
        <c:axId val="1817573632"/>
      </c:barChart>
      <c:catAx>
        <c:axId val="180705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573632"/>
        <c:crosses val="autoZero"/>
        <c:auto val="1"/>
        <c:lblAlgn val="ctr"/>
        <c:lblOffset val="100"/>
        <c:noMultiLvlLbl val="0"/>
      </c:catAx>
      <c:valAx>
        <c:axId val="1817573632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1807055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  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'[LQM Supporting FIle (jan''22 Feb''22).xlsx]Jan''22'!$I$4</c:f>
              <c:strCache>
                <c:ptCount val="1"/>
                <c:pt idx="0">
                  <c:v>LeadShare (Jan'22)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'[LQM Supporting FIle (jan''22 Feb''22).xlsx]Jan''22'!$H$5:$H$33</c:f>
              <c:strCache>
                <c:ptCount val="29"/>
                <c:pt idx="0">
                  <c:v>0-0.02</c:v>
                </c:pt>
                <c:pt idx="1">
                  <c:v>0.02-0.025</c:v>
                </c:pt>
                <c:pt idx="2">
                  <c:v>0.025-0.03</c:v>
                </c:pt>
                <c:pt idx="3">
                  <c:v>0.03-0.035</c:v>
                </c:pt>
                <c:pt idx="4">
                  <c:v>0.035-0.04</c:v>
                </c:pt>
                <c:pt idx="5">
                  <c:v>0.04-0.045</c:v>
                </c:pt>
                <c:pt idx="6">
                  <c:v>0.045-0.05</c:v>
                </c:pt>
                <c:pt idx="7">
                  <c:v>0.05-0.055</c:v>
                </c:pt>
                <c:pt idx="8">
                  <c:v>0.055-0.06</c:v>
                </c:pt>
                <c:pt idx="9">
                  <c:v>0.06-0.065</c:v>
                </c:pt>
                <c:pt idx="10">
                  <c:v>0.065-0.07</c:v>
                </c:pt>
                <c:pt idx="11">
                  <c:v>0.07-0.075</c:v>
                </c:pt>
                <c:pt idx="12">
                  <c:v>0.075-0.08</c:v>
                </c:pt>
                <c:pt idx="13">
                  <c:v>0.08-0.085</c:v>
                </c:pt>
                <c:pt idx="14">
                  <c:v>0.085-0.09</c:v>
                </c:pt>
                <c:pt idx="15">
                  <c:v>0.09-0.095</c:v>
                </c:pt>
                <c:pt idx="16">
                  <c:v>0.095-0.1</c:v>
                </c:pt>
                <c:pt idx="17">
                  <c:v>0.1-0.125</c:v>
                </c:pt>
                <c:pt idx="18">
                  <c:v>0.125-0.15</c:v>
                </c:pt>
                <c:pt idx="19">
                  <c:v>0.15-0.175</c:v>
                </c:pt>
                <c:pt idx="20">
                  <c:v>0.175-0.2</c:v>
                </c:pt>
                <c:pt idx="21">
                  <c:v>0.2-0.225</c:v>
                </c:pt>
                <c:pt idx="22">
                  <c:v>0.225-0.25</c:v>
                </c:pt>
                <c:pt idx="23">
                  <c:v>0.25-0.3</c:v>
                </c:pt>
                <c:pt idx="24">
                  <c:v>0.3-0.35</c:v>
                </c:pt>
                <c:pt idx="25">
                  <c:v>0.35-0.4</c:v>
                </c:pt>
                <c:pt idx="26">
                  <c:v>0.4-0.45</c:v>
                </c:pt>
                <c:pt idx="27">
                  <c:v>0.45-0.5</c:v>
                </c:pt>
                <c:pt idx="28">
                  <c:v>0.5-1</c:v>
                </c:pt>
              </c:strCache>
            </c:strRef>
          </c:cat>
          <c:val>
            <c:numRef>
              <c:f>'[LQM Supporting FIle (jan''22 Feb''22).xlsx]Jan''22'!$I$5:$I$33</c:f>
              <c:numCache>
                <c:formatCode>0%</c:formatCode>
                <c:ptCount val="29"/>
                <c:pt idx="0">
                  <c:v>7.9563341318627787E-2</c:v>
                </c:pt>
                <c:pt idx="1">
                  <c:v>1.3163012697708741E-2</c:v>
                </c:pt>
                <c:pt idx="2">
                  <c:v>1.5260515687650179E-2</c:v>
                </c:pt>
                <c:pt idx="3">
                  <c:v>1.5144189698606633E-2</c:v>
                </c:pt>
                <c:pt idx="4">
                  <c:v>1.6681873866276006E-2</c:v>
                </c:pt>
                <c:pt idx="5">
                  <c:v>1.8619428621282567E-2</c:v>
                </c:pt>
                <c:pt idx="6">
                  <c:v>2.1458509791376611E-2</c:v>
                </c:pt>
                <c:pt idx="7">
                  <c:v>2.3247021872921127E-2</c:v>
                </c:pt>
                <c:pt idx="8">
                  <c:v>2.2930760590208987E-2</c:v>
                </c:pt>
                <c:pt idx="9">
                  <c:v>2.4777435666275278E-2</c:v>
                </c:pt>
                <c:pt idx="10">
                  <c:v>2.4730178233226336E-2</c:v>
                </c:pt>
                <c:pt idx="11">
                  <c:v>2.380320550803558E-2</c:v>
                </c:pt>
                <c:pt idx="12">
                  <c:v>2.3763218449301862E-2</c:v>
                </c:pt>
                <c:pt idx="13">
                  <c:v>2.3868638876872576E-2</c:v>
                </c:pt>
                <c:pt idx="14">
                  <c:v>2.3105249573774307E-2</c:v>
                </c:pt>
                <c:pt idx="15">
                  <c:v>2.2054680485224781E-2</c:v>
                </c:pt>
                <c:pt idx="16">
                  <c:v>2.1262209684865627E-2</c:v>
                </c:pt>
                <c:pt idx="17">
                  <c:v>0.10019666362522675</c:v>
                </c:pt>
                <c:pt idx="18">
                  <c:v>9.0374387925362343E-2</c:v>
                </c:pt>
                <c:pt idx="19">
                  <c:v>7.5964506032593082E-2</c:v>
                </c:pt>
                <c:pt idx="20">
                  <c:v>6.2914184136770288E-2</c:v>
                </c:pt>
                <c:pt idx="21">
                  <c:v>5.3648092072020329E-2</c:v>
                </c:pt>
                <c:pt idx="22">
                  <c:v>4.4334742574221431E-2</c:v>
                </c:pt>
                <c:pt idx="23">
                  <c:v>6.6047715466630796E-2</c:v>
                </c:pt>
                <c:pt idx="24">
                  <c:v>4.1895531991464584E-2</c:v>
                </c:pt>
                <c:pt idx="25">
                  <c:v>2.3726866577725755E-2</c:v>
                </c:pt>
                <c:pt idx="26">
                  <c:v>1.342474617305672E-2</c:v>
                </c:pt>
                <c:pt idx="27">
                  <c:v>7.2631039409063979E-3</c:v>
                </c:pt>
                <c:pt idx="28">
                  <c:v>6.7759888617865494E-3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0B-49F8-8E50-30E4EA9897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4"/>
        <c:overlap val="-27"/>
        <c:axId val="121346079"/>
        <c:axId val="121346495"/>
      </c:barChart>
      <c:catAx>
        <c:axId val="121346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346495"/>
        <c:crosses val="autoZero"/>
        <c:auto val="1"/>
        <c:lblAlgn val="ctr"/>
        <c:lblOffset val="100"/>
        <c:noMultiLvlLbl val="0"/>
      </c:catAx>
      <c:valAx>
        <c:axId val="12134649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1346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 smtClean="0"/>
              <a:t>Experiment </a:t>
            </a:r>
            <a:r>
              <a:rPr lang="en-IN" dirty="0"/>
              <a:t>vs </a:t>
            </a:r>
            <a:r>
              <a:rPr lang="en-IN" dirty="0" smtClean="0"/>
              <a:t>Rest</a:t>
            </a:r>
            <a:endParaRPr lang="en-IN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'[LQM Supporting FIle (jan''22 Feb''22).xlsx]Jan''22'!$AF$5</c:f>
              <c:strCache>
                <c:ptCount val="1"/>
                <c:pt idx="0">
                  <c:v>Experiment 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'[LQM Supporting FIle (jan''22 Feb''22).xlsx]Jan''22'!$AE$6:$AE$11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'[LQM Supporting FIle (jan''22 Feb''22).xlsx]Jan''22'!$AF$6:$AF$11</c:f>
              <c:numCache>
                <c:formatCode>0.00%</c:formatCode>
                <c:ptCount val="6"/>
                <c:pt idx="0">
                  <c:v>0.2633940353655318</c:v>
                </c:pt>
                <c:pt idx="1">
                  <c:v>0.23176316650310763</c:v>
                </c:pt>
                <c:pt idx="2">
                  <c:v>0.24180382711093268</c:v>
                </c:pt>
                <c:pt idx="3">
                  <c:v>0.20930569647775041</c:v>
                </c:pt>
                <c:pt idx="4">
                  <c:v>0.19408214911426902</c:v>
                </c:pt>
                <c:pt idx="5">
                  <c:v>0.16162622689452444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27A-4A85-9E34-B9EC9D08815D}"/>
            </c:ext>
          </c:extLst>
        </c:ser>
        <c:ser>
          <c:idx val="1"/>
          <c:order val="1"/>
          <c:tx>
            <c:strRef>
              <c:f>'[LQM Supporting FIle (jan''22 Feb''22).xlsx]Jan''22'!$AG$5</c:f>
              <c:strCache>
                <c:ptCount val="1"/>
                <c:pt idx="0">
                  <c:v>Rest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'[LQM Supporting FIle (jan''22 Feb''22).xlsx]Jan''22'!$AE$6:$AE$11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'[LQM Supporting FIle (jan''22 Feb''22).xlsx]Jan''22'!$AG$6:$AG$11</c:f>
              <c:numCache>
                <c:formatCode>0.00%</c:formatCode>
                <c:ptCount val="6"/>
                <c:pt idx="0">
                  <c:v>7.9164574098740087E-2</c:v>
                </c:pt>
                <c:pt idx="1">
                  <c:v>0.1129813030154994</c:v>
                </c:pt>
                <c:pt idx="2">
                  <c:v>0.11416439673129306</c:v>
                </c:pt>
                <c:pt idx="3">
                  <c:v>7.8621146834603917E-2</c:v>
                </c:pt>
                <c:pt idx="4">
                  <c:v>7.1582647599264998E-2</c:v>
                </c:pt>
                <c:pt idx="5">
                  <c:v>6.1314298584521559E-2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27A-4A85-9E34-B9EC9D08815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668457663"/>
        <c:axId val="668458079"/>
      </c:lineChart>
      <c:catAx>
        <c:axId val="66845766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68458079"/>
        <c:crosses val="autoZero"/>
        <c:auto val="1"/>
        <c:lblAlgn val="ctr"/>
        <c:lblOffset val="100"/>
        <c:noMultiLvlLbl val="0"/>
      </c:catAx>
      <c:valAx>
        <c:axId val="668458079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668457663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solidFill>
        <a:schemeClr val="accent1">
          <a:shade val="50000"/>
        </a:schemeClr>
      </a:solidFill>
    </a:ln>
    <a:effectLst/>
  </c:spPr>
  <c:txPr>
    <a:bodyPr/>
    <a:lstStyle/>
    <a:p>
      <a:pPr algn="just"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26-02-2022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smtClean="0"/>
              <a:t>1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2/26/2022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146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23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41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70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07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60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399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41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5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6.png"/><Relationship Id="rId9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505343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216189" y="3657743"/>
            <a:ext cx="75977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200" b="1" kern="0" dirty="0" err="1" smtClean="0">
                <a:solidFill>
                  <a:schemeClr val="tx1"/>
                </a:solidFill>
              </a:rPr>
              <a:t>Leveraging</a:t>
            </a:r>
            <a:r>
              <a:rPr lang="es-UY" altLang="en-US" sz="3200" b="1" kern="0" dirty="0" smtClean="0">
                <a:solidFill>
                  <a:schemeClr val="tx1"/>
                </a:solidFill>
              </a:rPr>
              <a:t> Data </a:t>
            </a:r>
            <a:r>
              <a:rPr lang="es-UY" altLang="en-US" sz="3200" b="1" kern="0" dirty="0" err="1" smtClean="0">
                <a:solidFill>
                  <a:schemeClr val="tx1"/>
                </a:solidFill>
              </a:rPr>
              <a:t>Beyond</a:t>
            </a:r>
            <a:r>
              <a:rPr lang="es-UY" altLang="en-US" sz="3200" b="1" kern="0" dirty="0" smtClean="0">
                <a:solidFill>
                  <a:schemeClr val="tx1"/>
                </a:solidFill>
              </a:rPr>
              <a:t> </a:t>
            </a:r>
            <a:r>
              <a:rPr lang="es-UY" altLang="en-US" sz="3200" b="1" kern="0" dirty="0" err="1" smtClean="0">
                <a:solidFill>
                  <a:schemeClr val="tx1"/>
                </a:solidFill>
              </a:rPr>
              <a:t>Traditional</a:t>
            </a:r>
            <a:r>
              <a:rPr lang="es-UY" altLang="en-US" sz="3200" b="1" kern="0" dirty="0" smtClean="0">
                <a:solidFill>
                  <a:schemeClr val="tx1"/>
                </a:solidFill>
              </a:rPr>
              <a:t> Actuarial Roles</a:t>
            </a:r>
            <a:endParaRPr lang="es-ES" altLang="en-US" sz="32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250825" y="4457843"/>
            <a:ext cx="59213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en-US" sz="2400" b="1" dirty="0" smtClean="0">
                <a:solidFill>
                  <a:schemeClr val="tx1"/>
                </a:solidFill>
              </a:rPr>
              <a:t>Ankit Mittal</a:t>
            </a:r>
            <a:endParaRPr lang="en-US" alt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 smtClean="0">
                <a:solidFill>
                  <a:schemeClr val="tx1"/>
                </a:solidFill>
              </a:rPr>
              <a:t>Associate Director – </a:t>
            </a:r>
            <a:r>
              <a:rPr lang="en-US" altLang="en-US" sz="1800" b="1" dirty="0" smtClean="0">
                <a:solidFill>
                  <a:schemeClr val="tx1"/>
                </a:solidFill>
              </a:rPr>
              <a:t>Actuarial – Policybazaar.com</a:t>
            </a:r>
            <a:r>
              <a:rPr lang="en-US" altLang="en-US" sz="1800" b="1" dirty="0">
                <a:solidFill>
                  <a:schemeClr val="tx1"/>
                </a:solidFill>
              </a:rPr>
              <a:t/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50825" y="1333500"/>
            <a:ext cx="88931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200" b="1" kern="0" dirty="0" smtClean="0">
                <a:solidFill>
                  <a:schemeClr val="bg1"/>
                </a:solidFill>
              </a:rPr>
              <a:t>10</a:t>
            </a:r>
            <a:r>
              <a:rPr lang="es-UY" altLang="en-US" sz="2800" b="1" kern="0" dirty="0" smtClean="0">
                <a:solidFill>
                  <a:schemeClr val="bg1"/>
                </a:solidFill>
              </a:rPr>
              <a:t>th</a:t>
            </a:r>
            <a:r>
              <a:rPr lang="es-UY" altLang="en-US" sz="3200" b="1" kern="0" dirty="0" smtClean="0">
                <a:solidFill>
                  <a:schemeClr val="bg1"/>
                </a:solidFill>
              </a:rPr>
              <a:t> </a:t>
            </a:r>
            <a:r>
              <a:rPr lang="es-UY" altLang="en-US" sz="3200" b="1" kern="0" dirty="0" err="1" smtClean="0">
                <a:solidFill>
                  <a:schemeClr val="bg1"/>
                </a:solidFill>
              </a:rPr>
              <a:t>Seminar</a:t>
            </a:r>
            <a:r>
              <a:rPr lang="es-UY" altLang="en-US" sz="3200" b="1" kern="0" dirty="0" smtClean="0">
                <a:solidFill>
                  <a:schemeClr val="bg1"/>
                </a:solidFill>
              </a:rPr>
              <a:t> </a:t>
            </a:r>
            <a:r>
              <a:rPr lang="es-UY" altLang="en-US" sz="3200" b="1" kern="0" dirty="0" err="1" smtClean="0">
                <a:solidFill>
                  <a:schemeClr val="bg1"/>
                </a:solidFill>
              </a:rPr>
              <a:t>on</a:t>
            </a:r>
            <a:r>
              <a:rPr lang="es-UY" altLang="en-US" sz="3200" b="1" kern="0" dirty="0" smtClean="0">
                <a:solidFill>
                  <a:schemeClr val="bg1"/>
                </a:solidFill>
              </a:rPr>
              <a:t> Data </a:t>
            </a:r>
            <a:r>
              <a:rPr lang="es-UY" altLang="en-US" sz="3200" b="1" kern="0" dirty="0" err="1" smtClean="0">
                <a:solidFill>
                  <a:schemeClr val="bg1"/>
                </a:solidFill>
              </a:rPr>
              <a:t>Science</a:t>
            </a:r>
            <a:r>
              <a:rPr lang="es-UY" altLang="en-US" sz="3200" b="1" kern="0" dirty="0" smtClean="0">
                <a:solidFill>
                  <a:schemeClr val="bg1"/>
                </a:solidFill>
              </a:rPr>
              <a:t> and </a:t>
            </a:r>
            <a:r>
              <a:rPr lang="es-UY" altLang="en-US" sz="3200" b="1" kern="0" dirty="0" err="1" smtClean="0">
                <a:solidFill>
                  <a:schemeClr val="bg1"/>
                </a:solidFill>
              </a:rPr>
              <a:t>Analytics</a:t>
            </a:r>
            <a:endParaRPr lang="es-UY" altLang="en-US" sz="3200" b="1" kern="0" dirty="0" smtClean="0">
              <a:solidFill>
                <a:schemeClr val="bg1"/>
              </a:solidFill>
            </a:endParaRPr>
          </a:p>
          <a:p>
            <a:pPr algn="l"/>
            <a:r>
              <a:rPr lang="es-UY" altLang="en-US" sz="2800" b="1" kern="0" dirty="0" smtClean="0">
                <a:solidFill>
                  <a:schemeClr val="bg1"/>
                </a:solidFill>
              </a:rPr>
              <a:t>  </a:t>
            </a:r>
            <a:endParaRPr lang="es-UY" altLang="en-US" sz="2800" b="1" kern="0" dirty="0" smtClean="0">
              <a:solidFill>
                <a:schemeClr val="bg1"/>
              </a:solidFill>
            </a:endParaRPr>
          </a:p>
          <a:p>
            <a:pPr algn="l"/>
            <a:r>
              <a:rPr lang="es-UY" altLang="en-US" sz="2800" b="1" kern="0" dirty="0" smtClean="0">
                <a:solidFill>
                  <a:schemeClr val="bg1"/>
                </a:solidFill>
              </a:rPr>
              <a:t>26 Feb 2022</a:t>
            </a:r>
            <a:endParaRPr lang="es-ES" altLang="en-US" sz="28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1000" y="228599"/>
            <a:ext cx="7467600" cy="102850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/>
              <a:t>Outcomes of GLM Model</a:t>
            </a:r>
          </a:p>
          <a:p>
            <a:pPr algn="l"/>
            <a:r>
              <a:rPr lang="en-US" altLang="en-US" sz="1800" kern="0" dirty="0" smtClean="0"/>
              <a:t>Actuarial Model is a Statistical Outcome – Usage of it is an Art</a:t>
            </a:r>
            <a:endParaRPr lang="en-US" altLang="en-US" sz="2800" kern="0" dirty="0"/>
          </a:p>
          <a:p>
            <a:pPr algn="l"/>
            <a:endParaRPr lang="en-US" altLang="en-US" sz="2000" kern="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31977D-7A53-5944-B22E-7111558B9736}"/>
              </a:ext>
            </a:extLst>
          </p:cNvPr>
          <p:cNvSpPr txBox="1"/>
          <p:nvPr/>
        </p:nvSpPr>
        <p:spPr>
          <a:xfrm>
            <a:off x="374073" y="1428087"/>
            <a:ext cx="864711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Century Gothic" panose="020B0502020202020204" pitchFamily="34" charset="0"/>
              </a:rPr>
              <a:t>Operations: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400" b="1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Century Gothic" panose="020B0502020202020204" pitchFamily="34" charset="0"/>
              </a:rPr>
              <a:t>Signal available where assistance is needed and where lead can left unassisted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Century Gothic" panose="020B0502020202020204" pitchFamily="34" charset="0"/>
              </a:rPr>
              <a:t>Signal for customer preferences is available – PSU/</a:t>
            </a:r>
            <a:r>
              <a:rPr lang="en-US" sz="1400" dirty="0" err="1" smtClean="0">
                <a:latin typeface="Century Gothic" panose="020B0502020202020204" pitchFamily="34" charset="0"/>
              </a:rPr>
              <a:t>Pvt</a:t>
            </a:r>
            <a:r>
              <a:rPr lang="en-US" sz="1400" dirty="0" smtClean="0">
                <a:latin typeface="Century Gothic" panose="020B0502020202020204" pitchFamily="34" charset="0"/>
              </a:rPr>
              <a:t>; Comp/Nil-Dep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400" b="1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400" b="1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Century Gothic" panose="020B0502020202020204" pitchFamily="34" charset="0"/>
              </a:rPr>
              <a:t>Marketing:</a:t>
            </a:r>
            <a:endParaRPr lang="en-US" sz="1400" b="1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400" b="1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Century Gothic" panose="020B0502020202020204" pitchFamily="34" charset="0"/>
              </a:rPr>
              <a:t>Signal available </a:t>
            </a:r>
            <a:r>
              <a:rPr lang="en-US" sz="1400" dirty="0" smtClean="0">
                <a:latin typeface="Century Gothic" panose="020B0502020202020204" pitchFamily="34" charset="0"/>
              </a:rPr>
              <a:t>for intelligent sourcing of leads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Century Gothic" panose="020B0502020202020204" pitchFamily="34" charset="0"/>
              </a:rPr>
              <a:t>Cost peer lead now directly correlated to outcomes of actuarial models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4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Century Gothic" panose="020B0502020202020204" pitchFamily="34" charset="0"/>
              </a:rPr>
              <a:t>Actuarial:</a:t>
            </a:r>
            <a:endParaRPr lang="en-US" sz="1400" b="1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400" b="1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Century Gothic" panose="020B0502020202020204" pitchFamily="34" charset="0"/>
              </a:rPr>
              <a:t>Continuous monitoring of actual vs. expected </a:t>
            </a:r>
            <a:endParaRPr lang="en-US" sz="1400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Century Gothic" panose="020B0502020202020204" pitchFamily="34" charset="0"/>
              </a:rPr>
              <a:t>Ongoing refinements to model and expansion of model to other LOBs</a:t>
            </a:r>
            <a:endParaRPr lang="en-US" sz="1400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4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Century Gothic" panose="020B0502020202020204" pitchFamily="34" charset="0"/>
              </a:rPr>
              <a:t>Overall P&amp;L Impact:</a:t>
            </a:r>
            <a:endParaRPr lang="en-US" sz="1400" b="1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400" b="1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Century Gothic" panose="020B0502020202020204" pitchFamily="34" charset="0"/>
              </a:rPr>
              <a:t>L</a:t>
            </a:r>
            <a:r>
              <a:rPr lang="en-US" sz="1400" dirty="0" smtClean="0">
                <a:latin typeface="Century Gothic" panose="020B0502020202020204" pitchFamily="34" charset="0"/>
              </a:rPr>
              <a:t>eaving those leads unassigned which have high chances of converting unassisted – cost reduction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Century Gothic" panose="020B0502020202020204" pitchFamily="34" charset="0"/>
              </a:rPr>
              <a:t>Assistance showing higher conversions – agent costs are fully justified as more conversion happening due to right lead allocation</a:t>
            </a:r>
            <a:endParaRPr lang="en-US" sz="1400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2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505343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250825" y="3503068"/>
            <a:ext cx="75977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alt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Thank</a:t>
            </a:r>
            <a:r>
              <a:rPr kumimoji="0" lang="es-UY" alt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You</a:t>
            </a:r>
            <a:endParaRPr kumimoji="0" lang="es-ES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50825" y="1333500"/>
            <a:ext cx="88931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82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 smtClean="0">
                <a:solidFill>
                  <a:schemeClr val="tx1"/>
                </a:solidFill>
              </a:rPr>
              <a:t>Index</a:t>
            </a:r>
            <a:endParaRPr lang="en-US" altLang="en-US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245747"/>
            <a:ext cx="7505700" cy="525508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 smtClean="0"/>
              <a:t>Background on Conversion Model</a:t>
            </a:r>
          </a:p>
          <a:p>
            <a:r>
              <a:rPr lang="en-US" altLang="en-US" sz="2800" kern="0" dirty="0" smtClean="0"/>
              <a:t>Leads Distribution</a:t>
            </a:r>
            <a:endParaRPr lang="en-US" altLang="en-US" sz="2800" kern="0" dirty="0" smtClean="0"/>
          </a:p>
          <a:p>
            <a:r>
              <a:rPr lang="en-US" altLang="en-US" sz="2800" kern="0" dirty="0" smtClean="0"/>
              <a:t>Aims of the Model</a:t>
            </a:r>
          </a:p>
          <a:p>
            <a:r>
              <a:rPr lang="en-US" altLang="en-US" sz="2800" kern="0" dirty="0" smtClean="0"/>
              <a:t>Factors and Model Form</a:t>
            </a:r>
          </a:p>
          <a:p>
            <a:r>
              <a:rPr lang="en-US" altLang="en-US" sz="2800" kern="0" dirty="0" smtClean="0"/>
              <a:t>Outcome of Model</a:t>
            </a:r>
          </a:p>
          <a:p>
            <a:r>
              <a:rPr lang="en-US" altLang="en-US" sz="2800" kern="0" dirty="0" smtClean="0"/>
              <a:t>Actuarial Model Giving Signal to Multiple Teams</a:t>
            </a:r>
            <a:endParaRPr lang="en-US" altLang="en-US" sz="2800" kern="0" dirty="0" smtClean="0"/>
          </a:p>
          <a:p>
            <a:endParaRPr lang="en-US" altLang="en-US" kern="0" dirty="0" smtClean="0"/>
          </a:p>
          <a:p>
            <a:pPr marL="0" indent="0">
              <a:buNone/>
            </a:pPr>
            <a:endParaRPr lang="en-US" altLang="en-US" kern="0" dirty="0" smtClean="0"/>
          </a:p>
          <a:p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1000" y="228599"/>
            <a:ext cx="7467600" cy="54927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/>
              <a:t>Background on Conversion Model</a:t>
            </a:r>
            <a:endParaRPr lang="en-US" altLang="en-US" sz="2800" kern="0" dirty="0"/>
          </a:p>
          <a:p>
            <a:pPr algn="l"/>
            <a:endParaRPr lang="en-US" altLang="en-US" sz="2000" kern="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 bwMode="auto">
          <a:xfrm>
            <a:off x="209548" y="1572440"/>
            <a:ext cx="8686800" cy="5353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Conversion (Lead to Booking) was a function of basic factors / simple approaches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209548" y="2246341"/>
            <a:ext cx="8686800" cy="87785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Dominating factors were vehicle factors / rating factors while customer attributes were considered on the go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209548" y="3322535"/>
            <a:ext cx="8686800" cy="216188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Following points emerged:</a:t>
            </a:r>
          </a:p>
          <a:p>
            <a:pPr marL="800100" lvl="1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entury Gothic" panose="020B0502020202020204" pitchFamily="34" charset="0"/>
              </a:rPr>
              <a:t>Conversions were increasing as planned but it was not clear if there is any opportunity being missed (i.e. can conversions increase further)</a:t>
            </a:r>
          </a:p>
          <a:p>
            <a:pPr marL="800100" lvl="1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entury Gothic" panose="020B0502020202020204" pitchFamily="34" charset="0"/>
              </a:rPr>
              <a:t>Segmental conversions were not consistent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14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1000" y="228599"/>
            <a:ext cx="7467600" cy="102850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/>
              <a:t>Leads Distribution (Sample Factors)</a:t>
            </a:r>
          </a:p>
          <a:p>
            <a:pPr algn="l"/>
            <a:r>
              <a:rPr lang="en-US" altLang="en-US" sz="1800" kern="0" dirty="0" smtClean="0"/>
              <a:t>Conversion increment at each level (Indexed to 1)</a:t>
            </a:r>
            <a:endParaRPr lang="en-US" altLang="en-US" sz="2800" kern="0" dirty="0"/>
          </a:p>
          <a:p>
            <a:pPr algn="l"/>
            <a:endParaRPr lang="en-US" altLang="en-US" sz="2000" kern="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2361331"/>
              </p:ext>
            </p:extLst>
          </p:nvPr>
        </p:nvGraphicFramePr>
        <p:xfrm>
          <a:off x="4457700" y="3148153"/>
          <a:ext cx="4572000" cy="187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3976444"/>
              </p:ext>
            </p:extLst>
          </p:nvPr>
        </p:nvGraphicFramePr>
        <p:xfrm>
          <a:off x="166255" y="3138628"/>
          <a:ext cx="4572000" cy="188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78911"/>
              </p:ext>
            </p:extLst>
          </p:nvPr>
        </p:nvGraphicFramePr>
        <p:xfrm>
          <a:off x="360218" y="4975703"/>
          <a:ext cx="4572000" cy="188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0124825"/>
              </p:ext>
            </p:extLst>
          </p:nvPr>
        </p:nvGraphicFramePr>
        <p:xfrm>
          <a:off x="173183" y="1296671"/>
          <a:ext cx="8856518" cy="188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7035666"/>
              </p:ext>
            </p:extLst>
          </p:nvPr>
        </p:nvGraphicFramePr>
        <p:xfrm>
          <a:off x="4500996" y="4997760"/>
          <a:ext cx="4572000" cy="188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2519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1000" y="228599"/>
            <a:ext cx="7467600" cy="54927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/>
              <a:t>Leads Distribution on Factors</a:t>
            </a:r>
          </a:p>
          <a:p>
            <a:pPr algn="l"/>
            <a:r>
              <a:rPr lang="en-US" altLang="en-US" sz="2000" kern="0" dirty="0" smtClean="0"/>
              <a:t>What it Showed</a:t>
            </a:r>
            <a:endParaRPr lang="en-US" altLang="en-US" sz="2800" kern="0" dirty="0"/>
          </a:p>
          <a:p>
            <a:pPr algn="l"/>
            <a:endParaRPr lang="en-US" altLang="en-US" sz="2000" kern="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 bwMode="auto">
          <a:xfrm>
            <a:off x="209548" y="2035992"/>
            <a:ext cx="8686800" cy="5353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Some traditional factors like RTO were less significant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209548" y="2709893"/>
            <a:ext cx="8686800" cy="57305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Other traditional factors like vehicle age showed strong outcomes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44184" y="3552464"/>
            <a:ext cx="8686800" cy="57305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PB Specific / Digital factors showed a very strong outcome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216475" y="4415855"/>
            <a:ext cx="8686800" cy="99434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It was identified that a multi factor model may be built to provide a scientific conversion score to each lead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 rot="5400000">
            <a:off x="4108940" y="1850244"/>
            <a:ext cx="785836" cy="851534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</a:rPr>
              <a:t>A GLM based approach was then implemented to achieve multiple objectives with a primary aim to increase the overall conversions</a:t>
            </a:r>
            <a:endParaRPr kumimoji="0" lang="en-I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05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1000" y="228599"/>
            <a:ext cx="7467600" cy="54927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/>
              <a:t>Aims of the Model</a:t>
            </a:r>
          </a:p>
          <a:p>
            <a:pPr algn="l"/>
            <a:r>
              <a:rPr lang="en-US" altLang="en-US" sz="1800" kern="0" dirty="0" smtClean="0"/>
              <a:t>Overall conversion increase through collaboration of all departments</a:t>
            </a:r>
            <a:endParaRPr lang="en-US" altLang="en-US" sz="1800" kern="0" dirty="0"/>
          </a:p>
          <a:p>
            <a:pPr algn="l"/>
            <a:endParaRPr lang="en-US" altLang="en-US" sz="2000" kern="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 bwMode="auto">
          <a:xfrm>
            <a:off x="209548" y="1572440"/>
            <a:ext cx="8686800" cy="5353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b="1" i="1" dirty="0" smtClean="0">
                <a:latin typeface="Century Gothic" panose="020B0502020202020204" pitchFamily="34" charset="0"/>
              </a:rPr>
              <a:t>Conversion increase to 25% + levels</a:t>
            </a:r>
            <a:endParaRPr lang="en-US" altLang="en-US" sz="1600" b="1" i="1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174912" y="3213398"/>
            <a:ext cx="8686800" cy="273020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How it helps in giving signals to multiple teams :</a:t>
            </a:r>
          </a:p>
          <a:p>
            <a:pPr marL="800100" lvl="1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entury Gothic" panose="020B0502020202020204" pitchFamily="34" charset="0"/>
              </a:rPr>
              <a:t>Marketing: Sourcing of leads</a:t>
            </a:r>
          </a:p>
          <a:p>
            <a:pPr marL="800100" lvl="1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entury Gothic" panose="020B0502020202020204" pitchFamily="34" charset="0"/>
              </a:rPr>
              <a:t>Operations: Where is the need for more assistance</a:t>
            </a:r>
          </a:p>
          <a:p>
            <a:pPr marL="800100" lvl="1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entury Gothic" panose="020B0502020202020204" pitchFamily="34" charset="0"/>
              </a:rPr>
              <a:t>BD: Signals to ops on customer preferences</a:t>
            </a:r>
          </a:p>
          <a:p>
            <a:pPr marL="800100" lvl="1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entury Gothic" panose="020B0502020202020204" pitchFamily="34" charset="0"/>
              </a:rPr>
              <a:t>Actuarial: Build, operate, track and refine the models to achieve desired outcomes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09548" y="2338339"/>
            <a:ext cx="8686800" cy="53534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Reduction in time to convert the lead</a:t>
            </a:r>
            <a:endParaRPr lang="en-US" altLang="en-US" sz="1600" dirty="0">
              <a:latin typeface="Century Gothic" panose="020B0502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56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1000" y="228599"/>
            <a:ext cx="7467600" cy="102850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/>
              <a:t>Conversion Model – Factors and Model</a:t>
            </a:r>
          </a:p>
          <a:p>
            <a:pPr algn="l"/>
            <a:r>
              <a:rPr lang="en-US" altLang="en-US" sz="1800" kern="0" dirty="0" smtClean="0"/>
              <a:t>22 Factors GLM model</a:t>
            </a:r>
            <a:r>
              <a:rPr lang="en-US" altLang="en-US" sz="2800" kern="0" dirty="0" smtClean="0"/>
              <a:t> </a:t>
            </a:r>
            <a:endParaRPr lang="en-US" altLang="en-US" sz="2800" kern="0" dirty="0"/>
          </a:p>
          <a:p>
            <a:pPr algn="l"/>
            <a:endParaRPr lang="en-US" altLang="en-US" sz="2000" kern="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E86945B-D8E9-5642-A45D-C36422F61F6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8288" y="1752600"/>
            <a:ext cx="1736725" cy="514750"/>
          </a:xfrm>
          <a:prstGeom prst="rect">
            <a:avLst/>
          </a:prstGeom>
          <a:solidFill>
            <a:srgbClr val="3D6E81"/>
          </a:solidFill>
          <a:ln w="9525" algn="ctr">
            <a:solidFill>
              <a:srgbClr val="177B57"/>
            </a:solidFill>
            <a:miter lim="800000"/>
            <a:headEnd type="none" w="lg" len="lg"/>
            <a:tailEnd type="none" w="lg" len="lg"/>
          </a:ln>
          <a:effectLst/>
        </p:spPr>
        <p:txBody>
          <a:bodyPr tIns="91440" bIns="9144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Car Specific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6A0F4C1F-93E0-3848-A68E-9A656E00C03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8288" y="2282825"/>
            <a:ext cx="1736725" cy="2936680"/>
          </a:xfrm>
          <a:prstGeom prst="rect">
            <a:avLst/>
          </a:prstGeom>
          <a:solidFill>
            <a:srgbClr val="E2E2E2"/>
          </a:solidFill>
          <a:ln w="9525" algn="ctr">
            <a:solidFill>
              <a:srgbClr val="E2E2E2"/>
            </a:solidFill>
            <a:miter lim="800000"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tIns="91440" bIns="91440"/>
          <a:lstStyle>
            <a:lvl1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925" indent="-174625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69913" indent="-166688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9875" indent="-168275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Make/Model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Fuel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Transmission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CC 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Range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NCB</a:t>
            </a: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Geography</a:t>
            </a: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Vehicle Age</a:t>
            </a: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IDV</a:t>
            </a: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Plan Type</a:t>
            </a:r>
          </a:p>
          <a:p>
            <a:pPr marL="631825" marR="0" lvl="2" indent="-228600" algn="l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>
                <a:srgbClr val="177B57"/>
              </a:buClr>
              <a:buSzTx/>
              <a:buFont typeface="+mj-lt"/>
              <a:buAutoNum type="arabicPeriod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616CAEAB-3994-034A-84EC-BC7B5D49A44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51364" y="1752600"/>
            <a:ext cx="2244436" cy="514750"/>
          </a:xfrm>
          <a:prstGeom prst="rect">
            <a:avLst/>
          </a:prstGeom>
          <a:solidFill>
            <a:srgbClr val="3D6E81"/>
          </a:solidFill>
          <a:ln w="9525" algn="ctr">
            <a:solidFill>
              <a:srgbClr val="177B57"/>
            </a:solidFill>
            <a:miter lim="800000"/>
            <a:headEnd type="none" w="lg" len="lg"/>
            <a:tailEnd type="none" w="lg" len="lg"/>
          </a:ln>
          <a:effectLst/>
        </p:spPr>
        <p:txBody>
          <a:bodyPr tIns="91440" bIns="9144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1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Customer Behavior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54107A27-128E-E045-AC7B-542B652362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0" y="2282825"/>
            <a:ext cx="2209800" cy="2936680"/>
          </a:xfrm>
          <a:prstGeom prst="rect">
            <a:avLst/>
          </a:prstGeom>
          <a:solidFill>
            <a:srgbClr val="E2E2E2"/>
          </a:solidFill>
          <a:ln w="9525" algn="ctr">
            <a:solidFill>
              <a:srgbClr val="E2E2E2"/>
            </a:solidFill>
            <a:miter lim="800000"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 tIns="91440" bIns="91440"/>
          <a:lstStyle>
            <a:lvl1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925" indent="-174625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69913" indent="-166688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9875" indent="-168275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R="0" lvl="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Date of lead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Advance renewals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Prev. Health Insurance</a:t>
            </a: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Prev. Life Insurance</a:t>
            </a: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Prev. Travel Insurance</a:t>
            </a: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Lead source</a:t>
            </a:r>
          </a:p>
          <a:p>
            <a:pPr marL="0" marR="0" lvl="0" indent="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6671BF58-5628-FA45-9ACB-3826881ED6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96861" y="1752600"/>
            <a:ext cx="2113539" cy="514750"/>
          </a:xfrm>
          <a:prstGeom prst="rect">
            <a:avLst/>
          </a:prstGeom>
          <a:solidFill>
            <a:srgbClr val="3D6E81"/>
          </a:solidFill>
          <a:ln w="9525" algn="ctr">
            <a:solidFill>
              <a:srgbClr val="177B57"/>
            </a:solidFill>
            <a:miter lim="800000"/>
            <a:headEnd type="none" w="lg" len="lg"/>
            <a:tailEnd type="none" w="lg" len="lg"/>
          </a:ln>
          <a:effectLst/>
        </p:spPr>
        <p:txBody>
          <a:bodyPr tIns="91440" bIns="9144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Model Interactions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21271A60-0231-F34E-AA0E-79DD4C51D9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03788" y="2282825"/>
            <a:ext cx="2106612" cy="2936680"/>
          </a:xfrm>
          <a:prstGeom prst="rect">
            <a:avLst/>
          </a:prstGeom>
          <a:solidFill>
            <a:srgbClr val="E2E2E2"/>
          </a:solidFill>
          <a:ln w="9525" algn="ctr">
            <a:solidFill>
              <a:srgbClr val="E2E2E2"/>
            </a:solidFill>
            <a:miter lim="800000"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 tIns="91440" bIns="91440"/>
          <a:lstStyle>
            <a:lvl1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925" indent="-174625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69913" indent="-166688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9875" indent="-168275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6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Plan Type/Vehicle Age</a:t>
            </a: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6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NCB / Vehicle Age</a:t>
            </a:r>
          </a:p>
          <a:p>
            <a:pPr marL="228600" marR="0" lvl="0" indent="-228600" algn="l" defTabSz="914400" eaLnBrk="1" fontAlgn="t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6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Plan Type/ Geography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DC11D954-7C77-6245-92DD-63A65B667C5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24713" y="1752600"/>
            <a:ext cx="1736725" cy="514750"/>
          </a:xfrm>
          <a:prstGeom prst="rect">
            <a:avLst/>
          </a:prstGeom>
          <a:solidFill>
            <a:srgbClr val="002060"/>
          </a:solidFill>
          <a:ln w="9525" algn="ctr">
            <a:solidFill>
              <a:srgbClr val="177B57"/>
            </a:solidFill>
            <a:miter lim="800000"/>
            <a:headEnd type="none" w="lg" len="lg"/>
            <a:tailEnd type="none" w="lg" len="lg"/>
          </a:ln>
          <a:effectLst/>
        </p:spPr>
        <p:txBody>
          <a:bodyPr tIns="91440" bIns="9144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1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PB/Online Specific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500935E-FEBA-E041-83C7-2CD8C4EB5C3E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24713" y="2282825"/>
            <a:ext cx="1736725" cy="2936680"/>
          </a:xfrm>
          <a:prstGeom prst="rect">
            <a:avLst/>
          </a:prstGeom>
          <a:solidFill>
            <a:srgbClr val="0070C0"/>
          </a:solidFill>
          <a:ln w="9525" algn="ctr">
            <a:solidFill>
              <a:srgbClr val="E2E2E2"/>
            </a:solidFill>
            <a:miter lim="800000"/>
            <a:headEnd type="none" w="lg" len="lg"/>
            <a:tailEnd type="none" w="lg" len="lg"/>
          </a:ln>
          <a:effectLst/>
          <a:extLst/>
        </p:spPr>
        <p:txBody>
          <a:bodyPr tIns="91440" bIns="91440"/>
          <a:lstStyle>
            <a:lvl1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925" indent="-174625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69913" indent="-166688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39875" indent="-168275"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R="0" lvl="0" algn="l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9"/>
              <a:tabLst/>
              <a:defRPr/>
            </a:pPr>
            <a:r>
              <a: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No. of visits on website</a:t>
            </a:r>
          </a:p>
          <a:p>
            <a:pPr marL="228600" marR="0" lvl="0" indent="-228600" algn="l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9"/>
              <a:tabLst/>
              <a:defRPr/>
            </a:pPr>
            <a:r>
              <a: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No. of connected calls</a:t>
            </a:r>
          </a:p>
          <a:p>
            <a:pPr marL="228600" marR="0" lvl="0" indent="-228600" algn="l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9"/>
              <a:tabLst/>
              <a:defRPr/>
            </a:pPr>
            <a:r>
              <a: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Voice to text analytics</a:t>
            </a:r>
          </a:p>
          <a:p>
            <a:pPr marL="228600" marR="0" lvl="0" indent="-228600" algn="l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+mj-lt"/>
              <a:buAutoNum type="arabicPeriod" startAt="19"/>
              <a:tabLst/>
              <a:defRPr/>
            </a:pPr>
            <a:r>
              <a: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No. of time “Claims” word used in 5 minutes</a:t>
            </a: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31977D-7A53-5944-B22E-7111558B9736}"/>
              </a:ext>
            </a:extLst>
          </p:cNvPr>
          <p:cNvSpPr txBox="1"/>
          <p:nvPr/>
        </p:nvSpPr>
        <p:spPr>
          <a:xfrm>
            <a:off x="268288" y="5715000"/>
            <a:ext cx="8086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Century Gothic" panose="020B0502020202020204" pitchFamily="34" charset="0"/>
              </a:rPr>
              <a:t>Extended model for PB renewals includes NCB history, payment mode, interaction between claim and time taken to purchase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Century Gothic" panose="020B0502020202020204" pitchFamily="34" charset="0"/>
              </a:rPr>
              <a:t>Modeled data includes more </a:t>
            </a:r>
            <a:r>
              <a:rPr lang="en-US" sz="1200" b="1" dirty="0" smtClean="0">
                <a:latin typeface="Century Gothic" panose="020B0502020202020204" pitchFamily="34" charset="0"/>
              </a:rPr>
              <a:t>than 5million leads hence established strong data credibility</a:t>
            </a:r>
            <a:endParaRPr lang="en-US" sz="1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6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1000" y="228599"/>
            <a:ext cx="7467600" cy="102850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/>
              <a:t>Outcomes of GLM Model</a:t>
            </a:r>
          </a:p>
          <a:p>
            <a:pPr algn="l"/>
            <a:r>
              <a:rPr lang="en-US" altLang="en-US" sz="1800" kern="0" dirty="0" smtClean="0"/>
              <a:t>Share of leads at each conversion probability</a:t>
            </a:r>
            <a:endParaRPr lang="en-US" altLang="en-US" sz="2800" kern="0" dirty="0"/>
          </a:p>
          <a:p>
            <a:pPr algn="l"/>
            <a:endParaRPr lang="en-US" altLang="en-US" sz="2000" kern="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31977D-7A53-5944-B22E-7111558B9736}"/>
              </a:ext>
            </a:extLst>
          </p:cNvPr>
          <p:cNvSpPr txBox="1"/>
          <p:nvPr/>
        </p:nvSpPr>
        <p:spPr>
          <a:xfrm>
            <a:off x="268288" y="5562600"/>
            <a:ext cx="8647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Century Gothic" panose="020B0502020202020204" pitchFamily="34" charset="0"/>
              </a:rPr>
              <a:t>It was found tha</a:t>
            </a:r>
            <a:r>
              <a:rPr lang="en-US" sz="1200" b="1" dirty="0" smtClean="0">
                <a:latin typeface="Century Gothic" panose="020B0502020202020204" pitchFamily="34" charset="0"/>
              </a:rPr>
              <a:t>t there is 25% traffic that can convert with more than 20% chances</a:t>
            </a:r>
            <a:endParaRPr lang="en-US" sz="1200" b="1" dirty="0" smtClean="0">
              <a:latin typeface="Century Gothic" panose="020B0502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Century Gothic" panose="020B0502020202020204" pitchFamily="34" charset="0"/>
              </a:rPr>
              <a:t>Overall conversion was below 20%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Century Gothic" panose="020B0502020202020204" pitchFamily="34" charset="0"/>
              </a:rPr>
              <a:t>Model aimed to bring overall conversion to 25% + levels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Century Gothic" panose="020B0502020202020204" pitchFamily="34" charset="0"/>
              </a:rPr>
              <a:t>This would have brought PB to one of the highest customer conversion companies across all </a:t>
            </a:r>
            <a:r>
              <a:rPr lang="en-US" sz="1200" b="1" dirty="0" smtClean="0">
                <a:latin typeface="Century Gothic" panose="020B0502020202020204" pitchFamily="34" charset="0"/>
              </a:rPr>
              <a:t>F</a:t>
            </a:r>
            <a:r>
              <a:rPr lang="en-US" sz="1200" b="1" dirty="0" smtClean="0">
                <a:latin typeface="Century Gothic" panose="020B0502020202020204" pitchFamily="34" charset="0"/>
              </a:rPr>
              <a:t>intech Companies</a:t>
            </a:r>
            <a:endParaRPr lang="en-US" sz="12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726587"/>
              </p:ext>
            </p:extLst>
          </p:nvPr>
        </p:nvGraphicFramePr>
        <p:xfrm>
          <a:off x="268288" y="1524000"/>
          <a:ext cx="8647112" cy="3571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Rectangle 3"/>
          <p:cNvSpPr/>
          <p:nvPr/>
        </p:nvSpPr>
        <p:spPr bwMode="auto">
          <a:xfrm>
            <a:off x="7315200" y="5181600"/>
            <a:ext cx="1600200" cy="1917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*Sample Numbers</a:t>
            </a:r>
            <a:endParaRPr kumimoji="0" lang="en-I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0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1000" y="228599"/>
            <a:ext cx="7467600" cy="102850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/>
              <a:t>Outcomes of GLM Model</a:t>
            </a:r>
          </a:p>
          <a:p>
            <a:pPr algn="l"/>
            <a:r>
              <a:rPr lang="en-US" altLang="en-US" sz="1800" kern="0" dirty="0" smtClean="0"/>
              <a:t>Live model gave more than 100% increment on conversions</a:t>
            </a:r>
            <a:endParaRPr lang="en-US" altLang="en-US" sz="2800" kern="0" dirty="0"/>
          </a:p>
          <a:p>
            <a:pPr algn="l"/>
            <a:endParaRPr lang="en-US" altLang="en-US" sz="2000" kern="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31977D-7A53-5944-B22E-7111558B9736}"/>
              </a:ext>
            </a:extLst>
          </p:cNvPr>
          <p:cNvSpPr txBox="1"/>
          <p:nvPr/>
        </p:nvSpPr>
        <p:spPr>
          <a:xfrm>
            <a:off x="353292" y="5682075"/>
            <a:ext cx="86471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Century Gothic" panose="020B0502020202020204" pitchFamily="34" charset="0"/>
              </a:rPr>
              <a:t>Model was made live on sample leads to track its effectiveness</a:t>
            </a:r>
          </a:p>
          <a:p>
            <a:pPr algn="l"/>
            <a:endParaRPr lang="en-US" sz="1400" b="1" dirty="0" smtClean="0">
              <a:latin typeface="Century Gothic" panose="020B0502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Century Gothic" panose="020B0502020202020204" pitchFamily="34" charset="0"/>
              </a:rPr>
              <a:t>Across each factor model resulted in more than 2x impact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7315200" y="5181600"/>
            <a:ext cx="1600200" cy="1917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*Sample Numbers</a:t>
            </a:r>
            <a:endParaRPr kumimoji="0" lang="en-I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4159333"/>
              </p:ext>
            </p:extLst>
          </p:nvPr>
        </p:nvGraphicFramePr>
        <p:xfrm>
          <a:off x="346365" y="1435001"/>
          <a:ext cx="8416636" cy="4025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2911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1307</TotalTime>
  <Words>665</Words>
  <Application>Microsoft Office PowerPoint</Application>
  <PresentationFormat>On-screen Show (4:3)</PresentationFormat>
  <Paragraphs>147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Bahamas</vt:lpstr>
      <vt:lpstr>Calibri</vt:lpstr>
      <vt:lpstr>Century Gothic</vt:lpstr>
      <vt:lpstr>Garamond</vt:lpstr>
      <vt:lpstr>Times New Roman</vt:lpstr>
      <vt:lpstr>Verdana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Ankit Mittal</cp:lastModifiedBy>
  <cp:revision>181</cp:revision>
  <dcterms:created xsi:type="dcterms:W3CDTF">2011-07-20T12:11:57Z</dcterms:created>
  <dcterms:modified xsi:type="dcterms:W3CDTF">2022-02-26T03:47:23Z</dcterms:modified>
</cp:coreProperties>
</file>