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9"/>
  </p:notesMasterIdLst>
  <p:handoutMasterIdLst>
    <p:handoutMasterId r:id="rId40"/>
  </p:handoutMasterIdLst>
  <p:sldIdLst>
    <p:sldId id="261" r:id="rId5"/>
    <p:sldId id="328" r:id="rId6"/>
    <p:sldId id="344" r:id="rId7"/>
    <p:sldId id="338" r:id="rId8"/>
    <p:sldId id="267" r:id="rId9"/>
    <p:sldId id="337" r:id="rId10"/>
    <p:sldId id="268" r:id="rId11"/>
    <p:sldId id="339" r:id="rId12"/>
    <p:sldId id="273" r:id="rId13"/>
    <p:sldId id="274" r:id="rId14"/>
    <p:sldId id="329" r:id="rId15"/>
    <p:sldId id="278" r:id="rId16"/>
    <p:sldId id="279" r:id="rId17"/>
    <p:sldId id="293" r:id="rId18"/>
    <p:sldId id="281" r:id="rId19"/>
    <p:sldId id="340" r:id="rId20"/>
    <p:sldId id="333" r:id="rId21"/>
    <p:sldId id="334" r:id="rId22"/>
    <p:sldId id="335" r:id="rId23"/>
    <p:sldId id="341" r:id="rId24"/>
    <p:sldId id="284" r:id="rId25"/>
    <p:sldId id="330" r:id="rId26"/>
    <p:sldId id="289" r:id="rId27"/>
    <p:sldId id="326" r:id="rId28"/>
    <p:sldId id="298" r:id="rId29"/>
    <p:sldId id="299" r:id="rId30"/>
    <p:sldId id="303" r:id="rId31"/>
    <p:sldId id="331" r:id="rId32"/>
    <p:sldId id="304" r:id="rId33"/>
    <p:sldId id="342" r:id="rId34"/>
    <p:sldId id="312" r:id="rId35"/>
    <p:sldId id="313" r:id="rId36"/>
    <p:sldId id="315" r:id="rId37"/>
    <p:sldId id="321"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umar, Saurabh" initials="KS" lastIdx="19" clrIdx="0">
    <p:extLst>
      <p:ext uri="{19B8F6BF-5375-455C-9EA6-DF929625EA0E}">
        <p15:presenceInfo xmlns:p15="http://schemas.microsoft.com/office/powerpoint/2012/main" userId="S::saurabhkumar97@deloitte.com::8612ca0e-9790-4e0c-bbfb-4734882e1aa2" providerId="AD"/>
      </p:ext>
    </p:extLst>
  </p:cmAuthor>
  <p:cmAuthor id="2" name="Sarkar, Sreoshi" initials="SS" lastIdx="13" clrIdx="1">
    <p:extLst>
      <p:ext uri="{19B8F6BF-5375-455C-9EA6-DF929625EA0E}">
        <p15:presenceInfo xmlns:p15="http://schemas.microsoft.com/office/powerpoint/2012/main" userId="S::srsarkar@deloitte.com::f7511812-7dad-491c-8029-03f412a4d9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B5E5"/>
    <a:srgbClr val="0097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03C109-CFF3-45E9-828D-E9584D577269}" v="508" dt="2020-10-30T06:49:12.938"/>
    <p1510:client id="{4D5783A1-292B-4046-BEF9-8AA81C192951}" v="4" dt="2020-10-30T07:36:35.773"/>
    <p1510:client id="{AFF67F2E-6341-491E-AF93-E0F1711DC911}" v="26" dt="2020-10-30T08:10:15.236"/>
    <p1510:client id="{C43983A0-8703-416A-A3A3-437B20B23B12}" v="418" dt="2020-10-30T06:54:55.0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53" d="100"/>
          <a:sy n="53" d="100"/>
        </p:scale>
        <p:origin x="1084" y="180"/>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5A4204-D230-4D56-8B9C-43E22C0BC5B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014C336-4BF3-4224-BCC1-521ACA9FECBD}">
      <dgm:prSet phldrT="[Text]" custT="1"/>
      <dgm:spPr>
        <a:solidFill>
          <a:srgbClr val="3366CC"/>
        </a:solidFill>
      </dgm:spPr>
      <dgm:t>
        <a:bodyPr/>
        <a:lstStyle/>
        <a:p>
          <a:r>
            <a:rPr lang="en-US" sz="2000" b="1">
              <a:latin typeface="Calibri" panose="020F0502020204030204" pitchFamily="34" charset="0"/>
              <a:cs typeface="Calibri" panose="020F0502020204030204" pitchFamily="34" charset="0"/>
            </a:rPr>
            <a:t>Economic assumptions</a:t>
          </a:r>
        </a:p>
      </dgm:t>
    </dgm:pt>
    <dgm:pt modelId="{DD1B93DE-8412-4607-9043-49CC0442BF41}" type="parTrans" cxnId="{03919B19-B218-4C5A-9EA0-2CC06AC95473}">
      <dgm:prSet/>
      <dgm:spPr/>
      <dgm:t>
        <a:bodyPr/>
        <a:lstStyle/>
        <a:p>
          <a:endParaRPr lang="en-US"/>
        </a:p>
      </dgm:t>
    </dgm:pt>
    <dgm:pt modelId="{AB1645D9-F2CF-40F3-AE8D-78CACC3DA847}" type="sibTrans" cxnId="{03919B19-B218-4C5A-9EA0-2CC06AC95473}">
      <dgm:prSet/>
      <dgm:spPr/>
      <dgm:t>
        <a:bodyPr/>
        <a:lstStyle/>
        <a:p>
          <a:endParaRPr lang="en-US"/>
        </a:p>
      </dgm:t>
    </dgm:pt>
    <dgm:pt modelId="{F24AA50D-5A35-4033-87B5-CBF20D9358B5}">
      <dgm:prSet phldrT="[Text]" custT="1"/>
      <dgm:spPr/>
      <dgm:t>
        <a:bodyPr/>
        <a:lstStyle/>
        <a:p>
          <a:r>
            <a:rPr lang="en-US" sz="1600">
              <a:latin typeface="Calibri" panose="020F0502020204030204" pitchFamily="34" charset="0"/>
              <a:cs typeface="Calibri" panose="020F0502020204030204" pitchFamily="34" charset="0"/>
            </a:rPr>
            <a:t>Discount rate</a:t>
          </a:r>
        </a:p>
      </dgm:t>
    </dgm:pt>
    <dgm:pt modelId="{1A26ED6D-FBC4-4EFA-9300-FA72F94AB3A4}" type="parTrans" cxnId="{8BDC0D85-D461-4EDA-ABEA-EE6E08BB7B2A}">
      <dgm:prSet/>
      <dgm:spPr/>
      <dgm:t>
        <a:bodyPr/>
        <a:lstStyle/>
        <a:p>
          <a:endParaRPr lang="en-US"/>
        </a:p>
      </dgm:t>
    </dgm:pt>
    <dgm:pt modelId="{76C134ED-1966-4318-BFE2-CA0211C387C2}" type="sibTrans" cxnId="{8BDC0D85-D461-4EDA-ABEA-EE6E08BB7B2A}">
      <dgm:prSet/>
      <dgm:spPr/>
      <dgm:t>
        <a:bodyPr/>
        <a:lstStyle/>
        <a:p>
          <a:endParaRPr lang="en-US"/>
        </a:p>
      </dgm:t>
    </dgm:pt>
    <dgm:pt modelId="{76619238-6B08-4CE7-B47D-74162BD4F554}">
      <dgm:prSet phldrT="[Text]" custT="1"/>
      <dgm:spPr/>
      <dgm:t>
        <a:bodyPr/>
        <a:lstStyle/>
        <a:p>
          <a:r>
            <a:rPr lang="en-US" sz="1600">
              <a:latin typeface="Calibri" panose="020F0502020204030204" pitchFamily="34" charset="0"/>
              <a:cs typeface="Calibri" panose="020F0502020204030204" pitchFamily="34" charset="0"/>
            </a:rPr>
            <a:t>Long-term rate of return</a:t>
          </a:r>
        </a:p>
      </dgm:t>
    </dgm:pt>
    <dgm:pt modelId="{2F12F8F1-0F44-4610-9F7D-152D727A4BAC}" type="parTrans" cxnId="{9EEA1FA5-5786-4E1A-AD52-8650984C8366}">
      <dgm:prSet/>
      <dgm:spPr/>
      <dgm:t>
        <a:bodyPr/>
        <a:lstStyle/>
        <a:p>
          <a:endParaRPr lang="en-US"/>
        </a:p>
      </dgm:t>
    </dgm:pt>
    <dgm:pt modelId="{A42D4AB1-BAA4-4202-B527-4A73D5A1999E}" type="sibTrans" cxnId="{9EEA1FA5-5786-4E1A-AD52-8650984C8366}">
      <dgm:prSet/>
      <dgm:spPr/>
      <dgm:t>
        <a:bodyPr/>
        <a:lstStyle/>
        <a:p>
          <a:endParaRPr lang="en-US"/>
        </a:p>
      </dgm:t>
    </dgm:pt>
    <dgm:pt modelId="{9025C45A-C0AD-4BBF-80FB-C140E6BFB7BE}">
      <dgm:prSet phldrT="[Text]" custT="1"/>
      <dgm:spPr>
        <a:solidFill>
          <a:srgbClr val="3366CC"/>
        </a:solidFill>
      </dgm:spPr>
      <dgm:t>
        <a:bodyPr/>
        <a:lstStyle/>
        <a:p>
          <a:r>
            <a:rPr lang="en-US" sz="2000" b="1">
              <a:latin typeface="Calibri" panose="020F0502020204030204" pitchFamily="34" charset="0"/>
              <a:cs typeface="Calibri" panose="020F0502020204030204" pitchFamily="34" charset="0"/>
            </a:rPr>
            <a:t>Demographic assumptions</a:t>
          </a:r>
        </a:p>
      </dgm:t>
    </dgm:pt>
    <dgm:pt modelId="{33D74A20-B788-4456-A89F-603573270E83}" type="parTrans" cxnId="{68202B33-854A-4DCB-964B-482C2FB742C5}">
      <dgm:prSet/>
      <dgm:spPr/>
      <dgm:t>
        <a:bodyPr/>
        <a:lstStyle/>
        <a:p>
          <a:endParaRPr lang="en-US"/>
        </a:p>
      </dgm:t>
    </dgm:pt>
    <dgm:pt modelId="{94FD2F83-A691-4846-BC49-1E9A7BFE07DC}" type="sibTrans" cxnId="{68202B33-854A-4DCB-964B-482C2FB742C5}">
      <dgm:prSet/>
      <dgm:spPr/>
      <dgm:t>
        <a:bodyPr/>
        <a:lstStyle/>
        <a:p>
          <a:endParaRPr lang="en-US"/>
        </a:p>
      </dgm:t>
    </dgm:pt>
    <dgm:pt modelId="{03DF12EF-8054-43F7-8B54-92E5BB68A69B}">
      <dgm:prSet phldrT="[Text]" custT="1"/>
      <dgm:spPr/>
      <dgm:t>
        <a:bodyPr/>
        <a:lstStyle/>
        <a:p>
          <a:r>
            <a:rPr lang="en-US" sz="1600">
              <a:latin typeface="Calibri" panose="020F0502020204030204" pitchFamily="34" charset="0"/>
              <a:cs typeface="Calibri" panose="020F0502020204030204" pitchFamily="34" charset="0"/>
            </a:rPr>
            <a:t>Mortality</a:t>
          </a:r>
        </a:p>
      </dgm:t>
    </dgm:pt>
    <dgm:pt modelId="{4B598951-D40E-4F3F-9443-96D1FC9E4462}" type="parTrans" cxnId="{1F2EC68F-360E-4498-9567-4710A37A91F2}">
      <dgm:prSet/>
      <dgm:spPr/>
      <dgm:t>
        <a:bodyPr/>
        <a:lstStyle/>
        <a:p>
          <a:endParaRPr lang="en-US"/>
        </a:p>
      </dgm:t>
    </dgm:pt>
    <dgm:pt modelId="{B0CDF62D-07E0-4477-B3C8-7964D69FD241}" type="sibTrans" cxnId="{1F2EC68F-360E-4498-9567-4710A37A91F2}">
      <dgm:prSet/>
      <dgm:spPr/>
      <dgm:t>
        <a:bodyPr/>
        <a:lstStyle/>
        <a:p>
          <a:endParaRPr lang="en-US"/>
        </a:p>
      </dgm:t>
    </dgm:pt>
    <dgm:pt modelId="{CF2214E8-6818-4A86-8873-3FFB1F7195A8}">
      <dgm:prSet phldrT="[Text]" custT="1"/>
      <dgm:spPr>
        <a:solidFill>
          <a:srgbClr val="3366CC"/>
        </a:solidFill>
      </dgm:spPr>
      <dgm:t>
        <a:bodyPr/>
        <a:lstStyle/>
        <a:p>
          <a:r>
            <a:rPr lang="en-US" sz="2000" b="1">
              <a:latin typeface="Calibri" panose="020F0502020204030204" pitchFamily="34" charset="0"/>
              <a:cs typeface="Calibri" panose="020F0502020204030204" pitchFamily="34" charset="0"/>
            </a:rPr>
            <a:t>Assumptions specific to US Pension Plans</a:t>
          </a:r>
        </a:p>
      </dgm:t>
    </dgm:pt>
    <dgm:pt modelId="{27A2481B-9CE2-430F-A37E-ADD808862A2B}" type="parTrans" cxnId="{D168A027-C48C-4AC5-9BD6-193C5AECE7AE}">
      <dgm:prSet/>
      <dgm:spPr/>
      <dgm:t>
        <a:bodyPr/>
        <a:lstStyle/>
        <a:p>
          <a:endParaRPr lang="en-US"/>
        </a:p>
      </dgm:t>
    </dgm:pt>
    <dgm:pt modelId="{545BD147-825D-4879-9B27-C4B7946C7CE9}" type="sibTrans" cxnId="{D168A027-C48C-4AC5-9BD6-193C5AECE7AE}">
      <dgm:prSet/>
      <dgm:spPr/>
      <dgm:t>
        <a:bodyPr/>
        <a:lstStyle/>
        <a:p>
          <a:endParaRPr lang="en-US"/>
        </a:p>
      </dgm:t>
    </dgm:pt>
    <dgm:pt modelId="{191C8AD9-2A93-45C7-AE66-C20C431A1581}">
      <dgm:prSet phldrT="[Text]" custT="1"/>
      <dgm:spPr/>
      <dgm:t>
        <a:bodyPr/>
        <a:lstStyle/>
        <a:p>
          <a:r>
            <a:rPr lang="en-US" sz="1600">
              <a:latin typeface="Calibri" panose="020F0502020204030204" pitchFamily="34" charset="0"/>
              <a:cs typeface="Calibri" panose="020F0502020204030204" pitchFamily="34" charset="0"/>
            </a:rPr>
            <a:t>Cash Balance Interest Crediting Rate (applicable for cash balance plans only)</a:t>
          </a:r>
        </a:p>
      </dgm:t>
    </dgm:pt>
    <dgm:pt modelId="{2BC4A184-0148-45C3-A07F-45C605552A13}" type="parTrans" cxnId="{9943BBAD-4146-4BAE-A433-0AB5676929F4}">
      <dgm:prSet/>
      <dgm:spPr/>
      <dgm:t>
        <a:bodyPr/>
        <a:lstStyle/>
        <a:p>
          <a:endParaRPr lang="en-US"/>
        </a:p>
      </dgm:t>
    </dgm:pt>
    <dgm:pt modelId="{EA859C0C-F51D-4D62-B08A-8E5DEB27A086}" type="sibTrans" cxnId="{9943BBAD-4146-4BAE-A433-0AB5676929F4}">
      <dgm:prSet/>
      <dgm:spPr/>
      <dgm:t>
        <a:bodyPr/>
        <a:lstStyle/>
        <a:p>
          <a:endParaRPr lang="en-US"/>
        </a:p>
      </dgm:t>
    </dgm:pt>
    <dgm:pt modelId="{33D9F974-03A8-43C7-844D-02656E5F0366}">
      <dgm:prSet phldrT="[Text]" custT="1"/>
      <dgm:spPr/>
      <dgm:t>
        <a:bodyPr/>
        <a:lstStyle/>
        <a:p>
          <a:r>
            <a:rPr lang="en-US" sz="1600">
              <a:latin typeface="Calibri" panose="020F0502020204030204" pitchFamily="34" charset="0"/>
              <a:cs typeface="Calibri" panose="020F0502020204030204" pitchFamily="34" charset="0"/>
            </a:rPr>
            <a:t>Salary increase</a:t>
          </a:r>
        </a:p>
      </dgm:t>
    </dgm:pt>
    <dgm:pt modelId="{031265A3-6E15-4B36-8226-CCBB6B51573A}" type="parTrans" cxnId="{87740596-470E-415E-B9DA-C86E4B8E8FF9}">
      <dgm:prSet/>
      <dgm:spPr/>
      <dgm:t>
        <a:bodyPr/>
        <a:lstStyle/>
        <a:p>
          <a:endParaRPr lang="en-US"/>
        </a:p>
      </dgm:t>
    </dgm:pt>
    <dgm:pt modelId="{7DB60080-FE45-46C2-BD6B-10018E6FAD3C}" type="sibTrans" cxnId="{87740596-470E-415E-B9DA-C86E4B8E8FF9}">
      <dgm:prSet/>
      <dgm:spPr/>
      <dgm:t>
        <a:bodyPr/>
        <a:lstStyle/>
        <a:p>
          <a:endParaRPr lang="en-US"/>
        </a:p>
      </dgm:t>
    </dgm:pt>
    <dgm:pt modelId="{27130EFB-0020-48E5-B05D-67A45F5A698D}">
      <dgm:prSet phldrT="[Text]" custT="1"/>
      <dgm:spPr/>
      <dgm:t>
        <a:bodyPr/>
        <a:lstStyle/>
        <a:p>
          <a:r>
            <a:rPr lang="en-US" sz="1600">
              <a:latin typeface="Calibri" panose="020F0502020204030204" pitchFamily="34" charset="0"/>
              <a:cs typeface="Calibri" panose="020F0502020204030204" pitchFamily="34" charset="0"/>
            </a:rPr>
            <a:t>Turnover</a:t>
          </a:r>
        </a:p>
      </dgm:t>
    </dgm:pt>
    <dgm:pt modelId="{CF42ACC7-51D4-44B3-ACD3-75407728CD84}" type="parTrans" cxnId="{9BD13C51-64F4-4A7C-B981-D35B56BF1144}">
      <dgm:prSet/>
      <dgm:spPr/>
      <dgm:t>
        <a:bodyPr/>
        <a:lstStyle/>
        <a:p>
          <a:endParaRPr lang="en-US"/>
        </a:p>
      </dgm:t>
    </dgm:pt>
    <dgm:pt modelId="{F84EE7AE-C131-46E5-B610-0331A193762A}" type="sibTrans" cxnId="{9BD13C51-64F4-4A7C-B981-D35B56BF1144}">
      <dgm:prSet/>
      <dgm:spPr/>
      <dgm:t>
        <a:bodyPr/>
        <a:lstStyle/>
        <a:p>
          <a:endParaRPr lang="en-US"/>
        </a:p>
      </dgm:t>
    </dgm:pt>
    <dgm:pt modelId="{7CD13335-B811-4177-8E11-319DCB9599B8}">
      <dgm:prSet phldrT="[Text]" custT="1"/>
      <dgm:spPr/>
      <dgm:t>
        <a:bodyPr/>
        <a:lstStyle/>
        <a:p>
          <a:r>
            <a:rPr lang="en-US" sz="1600">
              <a:latin typeface="Calibri" panose="020F0502020204030204" pitchFamily="34" charset="0"/>
              <a:cs typeface="Calibri" panose="020F0502020204030204" pitchFamily="34" charset="0"/>
            </a:rPr>
            <a:t>Retirement</a:t>
          </a:r>
        </a:p>
      </dgm:t>
    </dgm:pt>
    <dgm:pt modelId="{3F1719CC-8088-40C2-BF48-3DC526E6D175}" type="parTrans" cxnId="{C1D9BEDD-EF2C-4E0F-A186-5469D128BBFF}">
      <dgm:prSet/>
      <dgm:spPr/>
      <dgm:t>
        <a:bodyPr/>
        <a:lstStyle/>
        <a:p>
          <a:endParaRPr lang="en-US"/>
        </a:p>
      </dgm:t>
    </dgm:pt>
    <dgm:pt modelId="{327778B4-E6D6-447E-B423-F7F964EDDB59}" type="sibTrans" cxnId="{C1D9BEDD-EF2C-4E0F-A186-5469D128BBFF}">
      <dgm:prSet/>
      <dgm:spPr/>
      <dgm:t>
        <a:bodyPr/>
        <a:lstStyle/>
        <a:p>
          <a:endParaRPr lang="en-US"/>
        </a:p>
      </dgm:t>
    </dgm:pt>
    <dgm:pt modelId="{BA8ED9A2-0F62-4DB5-827F-248C9538BCAC}">
      <dgm:prSet custT="1"/>
      <dgm:spPr/>
      <dgm:t>
        <a:bodyPr/>
        <a:lstStyle/>
        <a:p>
          <a:r>
            <a:rPr lang="en-US" sz="1600">
              <a:latin typeface="Calibri" panose="020F0502020204030204" pitchFamily="34" charset="0"/>
              <a:cs typeface="Calibri" panose="020F0502020204030204" pitchFamily="34" charset="0"/>
            </a:rPr>
            <a:t>Lump Sum Conversion (applicable where a plan allows accrued benefit payable as an annuity to be converted into a lump sum)</a:t>
          </a:r>
        </a:p>
      </dgm:t>
    </dgm:pt>
    <dgm:pt modelId="{87FD5DDA-165A-46A6-A416-B3D9A9B8D598}" type="parTrans" cxnId="{A6AD1C5C-C3F1-4494-8CA9-E9886239EA87}">
      <dgm:prSet/>
      <dgm:spPr/>
      <dgm:t>
        <a:bodyPr/>
        <a:lstStyle/>
        <a:p>
          <a:endParaRPr lang="en-US"/>
        </a:p>
      </dgm:t>
    </dgm:pt>
    <dgm:pt modelId="{CD3A927B-20D5-4C0E-8CAE-AED7F28F1638}" type="sibTrans" cxnId="{A6AD1C5C-C3F1-4494-8CA9-E9886239EA87}">
      <dgm:prSet/>
      <dgm:spPr/>
      <dgm:t>
        <a:bodyPr/>
        <a:lstStyle/>
        <a:p>
          <a:endParaRPr lang="en-US"/>
        </a:p>
      </dgm:t>
    </dgm:pt>
    <dgm:pt modelId="{9E507C87-E34A-4BAA-A4B0-F70CCB80663B}">
      <dgm:prSet phldrT="[Text]" custT="1"/>
      <dgm:spPr>
        <a:solidFill>
          <a:srgbClr val="3366CC"/>
        </a:solidFill>
      </dgm:spPr>
      <dgm:t>
        <a:bodyPr/>
        <a:lstStyle/>
        <a:p>
          <a:r>
            <a:rPr lang="en-US" sz="2000" b="1">
              <a:latin typeface="Calibri" panose="020F0502020204030204" pitchFamily="34" charset="0"/>
              <a:cs typeface="Calibri" panose="020F0502020204030204" pitchFamily="34" charset="0"/>
            </a:rPr>
            <a:t>Assumptions specific to US Medical Plans</a:t>
          </a:r>
        </a:p>
      </dgm:t>
    </dgm:pt>
    <dgm:pt modelId="{BE678992-F015-4D78-9BA6-80A042D4BB98}" type="parTrans" cxnId="{EC764DB8-399F-47F0-9A23-1FF608EF35B2}">
      <dgm:prSet/>
      <dgm:spPr/>
      <dgm:t>
        <a:bodyPr/>
        <a:lstStyle/>
        <a:p>
          <a:endParaRPr lang="en-US"/>
        </a:p>
      </dgm:t>
    </dgm:pt>
    <dgm:pt modelId="{6FDC44B0-4A31-4A7A-8FCA-9A7E3C678F00}" type="sibTrans" cxnId="{EC764DB8-399F-47F0-9A23-1FF608EF35B2}">
      <dgm:prSet/>
      <dgm:spPr/>
      <dgm:t>
        <a:bodyPr/>
        <a:lstStyle/>
        <a:p>
          <a:endParaRPr lang="en-US"/>
        </a:p>
      </dgm:t>
    </dgm:pt>
    <dgm:pt modelId="{099575BB-42DC-458C-A839-FE4B56BF1F3D}" type="pres">
      <dgm:prSet presAssocID="{C65A4204-D230-4D56-8B9C-43E22C0BC5B9}" presName="linear" presStyleCnt="0">
        <dgm:presLayoutVars>
          <dgm:animLvl val="lvl"/>
          <dgm:resizeHandles val="exact"/>
        </dgm:presLayoutVars>
      </dgm:prSet>
      <dgm:spPr/>
    </dgm:pt>
    <dgm:pt modelId="{0FF94BE0-FE07-4B32-A50D-A547030516F5}" type="pres">
      <dgm:prSet presAssocID="{5014C336-4BF3-4224-BCC1-521ACA9FECBD}" presName="parentText" presStyleLbl="node1" presStyleIdx="0" presStyleCnt="4" custScaleY="63273" custLinFactNeighborY="1">
        <dgm:presLayoutVars>
          <dgm:chMax val="0"/>
          <dgm:bulletEnabled val="1"/>
        </dgm:presLayoutVars>
      </dgm:prSet>
      <dgm:spPr/>
    </dgm:pt>
    <dgm:pt modelId="{7C76A1EB-AC85-476B-9450-0EF4F5E186C8}" type="pres">
      <dgm:prSet presAssocID="{5014C336-4BF3-4224-BCC1-521ACA9FECBD}" presName="childText" presStyleLbl="revTx" presStyleIdx="0" presStyleCnt="3">
        <dgm:presLayoutVars>
          <dgm:bulletEnabled val="1"/>
        </dgm:presLayoutVars>
      </dgm:prSet>
      <dgm:spPr/>
    </dgm:pt>
    <dgm:pt modelId="{A0EAE543-05E7-4A4D-AF8D-6ECADD45B0C6}" type="pres">
      <dgm:prSet presAssocID="{9025C45A-C0AD-4BBF-80FB-C140E6BFB7BE}" presName="parentText" presStyleLbl="node1" presStyleIdx="1" presStyleCnt="4" custScaleY="70830" custLinFactNeighborY="2358">
        <dgm:presLayoutVars>
          <dgm:chMax val="0"/>
          <dgm:bulletEnabled val="1"/>
        </dgm:presLayoutVars>
      </dgm:prSet>
      <dgm:spPr/>
    </dgm:pt>
    <dgm:pt modelId="{9EA8161B-4DA2-4C69-B520-8C95FE955E98}" type="pres">
      <dgm:prSet presAssocID="{9025C45A-C0AD-4BBF-80FB-C140E6BFB7BE}" presName="childText" presStyleLbl="revTx" presStyleIdx="1" presStyleCnt="3" custLinFactNeighborY="233">
        <dgm:presLayoutVars>
          <dgm:bulletEnabled val="1"/>
        </dgm:presLayoutVars>
      </dgm:prSet>
      <dgm:spPr/>
    </dgm:pt>
    <dgm:pt modelId="{42F9C75B-D1AB-4C7B-A913-E242EB8D3DC1}" type="pres">
      <dgm:prSet presAssocID="{CF2214E8-6818-4A86-8873-3FFB1F7195A8}" presName="parentText" presStyleLbl="node1" presStyleIdx="2" presStyleCnt="4" custScaleY="74458" custLinFactNeighborY="211">
        <dgm:presLayoutVars>
          <dgm:chMax val="0"/>
          <dgm:bulletEnabled val="1"/>
        </dgm:presLayoutVars>
      </dgm:prSet>
      <dgm:spPr/>
    </dgm:pt>
    <dgm:pt modelId="{AEA09BFB-B858-45A8-BE73-66C07A311C36}" type="pres">
      <dgm:prSet presAssocID="{CF2214E8-6818-4A86-8873-3FFB1F7195A8}" presName="childText" presStyleLbl="revTx" presStyleIdx="2" presStyleCnt="3" custLinFactNeighborY="5028">
        <dgm:presLayoutVars>
          <dgm:bulletEnabled val="1"/>
        </dgm:presLayoutVars>
      </dgm:prSet>
      <dgm:spPr/>
    </dgm:pt>
    <dgm:pt modelId="{CCCDF419-89DA-4A89-9E2C-17BE218CFA68}" type="pres">
      <dgm:prSet presAssocID="{9E507C87-E34A-4BAA-A4B0-F70CCB80663B}" presName="parentText" presStyleLbl="node1" presStyleIdx="3" presStyleCnt="4" custScaleY="70974" custLinFactNeighborY="12240">
        <dgm:presLayoutVars>
          <dgm:chMax val="0"/>
          <dgm:bulletEnabled val="1"/>
        </dgm:presLayoutVars>
      </dgm:prSet>
      <dgm:spPr/>
    </dgm:pt>
  </dgm:ptLst>
  <dgm:cxnLst>
    <dgm:cxn modelId="{60E40A00-2D15-4E47-AB94-086D7CE63CBA}" type="presOf" srcId="{33D9F974-03A8-43C7-844D-02656E5F0366}" destId="{7C76A1EB-AC85-476B-9450-0EF4F5E186C8}" srcOrd="0" destOrd="2" presId="urn:microsoft.com/office/officeart/2005/8/layout/vList2"/>
    <dgm:cxn modelId="{07D8070D-AC80-4BC1-80CE-F21D8EA23E04}" type="presOf" srcId="{27130EFB-0020-48E5-B05D-67A45F5A698D}" destId="{9EA8161B-4DA2-4C69-B520-8C95FE955E98}" srcOrd="0" destOrd="1" presId="urn:microsoft.com/office/officeart/2005/8/layout/vList2"/>
    <dgm:cxn modelId="{03919B19-B218-4C5A-9EA0-2CC06AC95473}" srcId="{C65A4204-D230-4D56-8B9C-43E22C0BC5B9}" destId="{5014C336-4BF3-4224-BCC1-521ACA9FECBD}" srcOrd="0" destOrd="0" parTransId="{DD1B93DE-8412-4607-9043-49CC0442BF41}" sibTransId="{AB1645D9-F2CF-40F3-AE8D-78CACC3DA847}"/>
    <dgm:cxn modelId="{382F0B1A-0D58-429D-828A-3EBC9E9CB9D5}" type="presOf" srcId="{CF2214E8-6818-4A86-8873-3FFB1F7195A8}" destId="{42F9C75B-D1AB-4C7B-A913-E242EB8D3DC1}" srcOrd="0" destOrd="0" presId="urn:microsoft.com/office/officeart/2005/8/layout/vList2"/>
    <dgm:cxn modelId="{31EF5221-4E5A-45C4-8BF4-F82BFE8FE2B2}" type="presOf" srcId="{BA8ED9A2-0F62-4DB5-827F-248C9538BCAC}" destId="{AEA09BFB-B858-45A8-BE73-66C07A311C36}" srcOrd="0" destOrd="1" presId="urn:microsoft.com/office/officeart/2005/8/layout/vList2"/>
    <dgm:cxn modelId="{D168A027-C48C-4AC5-9BD6-193C5AECE7AE}" srcId="{C65A4204-D230-4D56-8B9C-43E22C0BC5B9}" destId="{CF2214E8-6818-4A86-8873-3FFB1F7195A8}" srcOrd="2" destOrd="0" parTransId="{27A2481B-9CE2-430F-A37E-ADD808862A2B}" sibTransId="{545BD147-825D-4879-9B27-C4B7946C7CE9}"/>
    <dgm:cxn modelId="{A578D031-3586-4C6E-B762-92ABA87EC897}" type="presOf" srcId="{5014C336-4BF3-4224-BCC1-521ACA9FECBD}" destId="{0FF94BE0-FE07-4B32-A50D-A547030516F5}" srcOrd="0" destOrd="0" presId="urn:microsoft.com/office/officeart/2005/8/layout/vList2"/>
    <dgm:cxn modelId="{68202B33-854A-4DCB-964B-482C2FB742C5}" srcId="{C65A4204-D230-4D56-8B9C-43E22C0BC5B9}" destId="{9025C45A-C0AD-4BBF-80FB-C140E6BFB7BE}" srcOrd="1" destOrd="0" parTransId="{33D74A20-B788-4456-A89F-603573270E83}" sibTransId="{94FD2F83-A691-4846-BC49-1E9A7BFE07DC}"/>
    <dgm:cxn modelId="{327C1239-9A3D-4B44-A341-1E0B8F3F9E3E}" type="presOf" srcId="{76619238-6B08-4CE7-B47D-74162BD4F554}" destId="{7C76A1EB-AC85-476B-9450-0EF4F5E186C8}" srcOrd="0" destOrd="1" presId="urn:microsoft.com/office/officeart/2005/8/layout/vList2"/>
    <dgm:cxn modelId="{A6AD1C5C-C3F1-4494-8CA9-E9886239EA87}" srcId="{CF2214E8-6818-4A86-8873-3FFB1F7195A8}" destId="{BA8ED9A2-0F62-4DB5-827F-248C9538BCAC}" srcOrd="1" destOrd="0" parTransId="{87FD5DDA-165A-46A6-A416-B3D9A9B8D598}" sibTransId="{CD3A927B-20D5-4C0E-8CAE-AED7F28F1638}"/>
    <dgm:cxn modelId="{487B325C-9C50-4004-BD2D-F7328F4332EA}" type="presOf" srcId="{191C8AD9-2A93-45C7-AE66-C20C431A1581}" destId="{AEA09BFB-B858-45A8-BE73-66C07A311C36}" srcOrd="0" destOrd="0" presId="urn:microsoft.com/office/officeart/2005/8/layout/vList2"/>
    <dgm:cxn modelId="{3A146550-C0EE-4323-8D21-236B27221744}" type="presOf" srcId="{7CD13335-B811-4177-8E11-319DCB9599B8}" destId="{9EA8161B-4DA2-4C69-B520-8C95FE955E98}" srcOrd="0" destOrd="2" presId="urn:microsoft.com/office/officeart/2005/8/layout/vList2"/>
    <dgm:cxn modelId="{9BD13C51-64F4-4A7C-B981-D35B56BF1144}" srcId="{9025C45A-C0AD-4BBF-80FB-C140E6BFB7BE}" destId="{27130EFB-0020-48E5-B05D-67A45F5A698D}" srcOrd="1" destOrd="0" parTransId="{CF42ACC7-51D4-44B3-ACD3-75407728CD84}" sibTransId="{F84EE7AE-C131-46E5-B610-0331A193762A}"/>
    <dgm:cxn modelId="{88340554-4917-4792-9212-D9194EFF7455}" type="presOf" srcId="{03DF12EF-8054-43F7-8B54-92E5BB68A69B}" destId="{9EA8161B-4DA2-4C69-B520-8C95FE955E98}" srcOrd="0" destOrd="0" presId="urn:microsoft.com/office/officeart/2005/8/layout/vList2"/>
    <dgm:cxn modelId="{8BDC0D85-D461-4EDA-ABEA-EE6E08BB7B2A}" srcId="{5014C336-4BF3-4224-BCC1-521ACA9FECBD}" destId="{F24AA50D-5A35-4033-87B5-CBF20D9358B5}" srcOrd="0" destOrd="0" parTransId="{1A26ED6D-FBC4-4EFA-9300-FA72F94AB3A4}" sibTransId="{76C134ED-1966-4318-BFE2-CA0211C387C2}"/>
    <dgm:cxn modelId="{1F2EC68F-360E-4498-9567-4710A37A91F2}" srcId="{9025C45A-C0AD-4BBF-80FB-C140E6BFB7BE}" destId="{03DF12EF-8054-43F7-8B54-92E5BB68A69B}" srcOrd="0" destOrd="0" parTransId="{4B598951-D40E-4F3F-9443-96D1FC9E4462}" sibTransId="{B0CDF62D-07E0-4477-B3C8-7964D69FD241}"/>
    <dgm:cxn modelId="{87740596-470E-415E-B9DA-C86E4B8E8FF9}" srcId="{5014C336-4BF3-4224-BCC1-521ACA9FECBD}" destId="{33D9F974-03A8-43C7-844D-02656E5F0366}" srcOrd="2" destOrd="0" parTransId="{031265A3-6E15-4B36-8226-CCBB6B51573A}" sibTransId="{7DB60080-FE45-46C2-BD6B-10018E6FAD3C}"/>
    <dgm:cxn modelId="{9EEA1FA5-5786-4E1A-AD52-8650984C8366}" srcId="{5014C336-4BF3-4224-BCC1-521ACA9FECBD}" destId="{76619238-6B08-4CE7-B47D-74162BD4F554}" srcOrd="1" destOrd="0" parTransId="{2F12F8F1-0F44-4610-9F7D-152D727A4BAC}" sibTransId="{A42D4AB1-BAA4-4202-B527-4A73D5A1999E}"/>
    <dgm:cxn modelId="{9943BBAD-4146-4BAE-A433-0AB5676929F4}" srcId="{CF2214E8-6818-4A86-8873-3FFB1F7195A8}" destId="{191C8AD9-2A93-45C7-AE66-C20C431A1581}" srcOrd="0" destOrd="0" parTransId="{2BC4A184-0148-45C3-A07F-45C605552A13}" sibTransId="{EA859C0C-F51D-4D62-B08A-8E5DEB27A086}"/>
    <dgm:cxn modelId="{EC764DB8-399F-47F0-9A23-1FF608EF35B2}" srcId="{C65A4204-D230-4D56-8B9C-43E22C0BC5B9}" destId="{9E507C87-E34A-4BAA-A4B0-F70CCB80663B}" srcOrd="3" destOrd="0" parTransId="{BE678992-F015-4D78-9BA6-80A042D4BB98}" sibTransId="{6FDC44B0-4A31-4A7A-8FCA-9A7E3C678F00}"/>
    <dgm:cxn modelId="{9D4C1DDD-182C-40E4-B94E-94EC8AFF87E0}" type="presOf" srcId="{9E507C87-E34A-4BAA-A4B0-F70CCB80663B}" destId="{CCCDF419-89DA-4A89-9E2C-17BE218CFA68}" srcOrd="0" destOrd="0" presId="urn:microsoft.com/office/officeart/2005/8/layout/vList2"/>
    <dgm:cxn modelId="{C1D9BEDD-EF2C-4E0F-A186-5469D128BBFF}" srcId="{9025C45A-C0AD-4BBF-80FB-C140E6BFB7BE}" destId="{7CD13335-B811-4177-8E11-319DCB9599B8}" srcOrd="2" destOrd="0" parTransId="{3F1719CC-8088-40C2-BF48-3DC526E6D175}" sibTransId="{327778B4-E6D6-447E-B423-F7F964EDDB59}"/>
    <dgm:cxn modelId="{CB8A49EB-CAA1-4BA0-819A-6A53E98366FF}" type="presOf" srcId="{9025C45A-C0AD-4BBF-80FB-C140E6BFB7BE}" destId="{A0EAE543-05E7-4A4D-AF8D-6ECADD45B0C6}" srcOrd="0" destOrd="0" presId="urn:microsoft.com/office/officeart/2005/8/layout/vList2"/>
    <dgm:cxn modelId="{2677BCEC-DE8C-4ADA-891A-EE653E9CB416}" type="presOf" srcId="{F24AA50D-5A35-4033-87B5-CBF20D9358B5}" destId="{7C76A1EB-AC85-476B-9450-0EF4F5E186C8}" srcOrd="0" destOrd="0" presId="urn:microsoft.com/office/officeart/2005/8/layout/vList2"/>
    <dgm:cxn modelId="{032380F4-7C0E-4B1C-9C8A-EDEE8FB3A9FA}" type="presOf" srcId="{C65A4204-D230-4D56-8B9C-43E22C0BC5B9}" destId="{099575BB-42DC-458C-A839-FE4B56BF1F3D}" srcOrd="0" destOrd="0" presId="urn:microsoft.com/office/officeart/2005/8/layout/vList2"/>
    <dgm:cxn modelId="{0A7DE419-EF46-4C47-846D-A238EB77F13B}" type="presParOf" srcId="{099575BB-42DC-458C-A839-FE4B56BF1F3D}" destId="{0FF94BE0-FE07-4B32-A50D-A547030516F5}" srcOrd="0" destOrd="0" presId="urn:microsoft.com/office/officeart/2005/8/layout/vList2"/>
    <dgm:cxn modelId="{DD5A3F58-1878-484B-A0F8-C3085C827AC4}" type="presParOf" srcId="{099575BB-42DC-458C-A839-FE4B56BF1F3D}" destId="{7C76A1EB-AC85-476B-9450-0EF4F5E186C8}" srcOrd="1" destOrd="0" presId="urn:microsoft.com/office/officeart/2005/8/layout/vList2"/>
    <dgm:cxn modelId="{B1A1C4DA-8889-45E2-9A4D-738097A163EB}" type="presParOf" srcId="{099575BB-42DC-458C-A839-FE4B56BF1F3D}" destId="{A0EAE543-05E7-4A4D-AF8D-6ECADD45B0C6}" srcOrd="2" destOrd="0" presId="urn:microsoft.com/office/officeart/2005/8/layout/vList2"/>
    <dgm:cxn modelId="{806E2B98-7197-4E13-B1BB-70A7597E7433}" type="presParOf" srcId="{099575BB-42DC-458C-A839-FE4B56BF1F3D}" destId="{9EA8161B-4DA2-4C69-B520-8C95FE955E98}" srcOrd="3" destOrd="0" presId="urn:microsoft.com/office/officeart/2005/8/layout/vList2"/>
    <dgm:cxn modelId="{66E02BC5-9E7A-4E70-A549-C726E43F61C2}" type="presParOf" srcId="{099575BB-42DC-458C-A839-FE4B56BF1F3D}" destId="{42F9C75B-D1AB-4C7B-A913-E242EB8D3DC1}" srcOrd="4" destOrd="0" presId="urn:microsoft.com/office/officeart/2005/8/layout/vList2"/>
    <dgm:cxn modelId="{13E9626D-B7F9-40F9-B6A8-256FE38AC6F7}" type="presParOf" srcId="{099575BB-42DC-458C-A839-FE4B56BF1F3D}" destId="{AEA09BFB-B858-45A8-BE73-66C07A311C36}" srcOrd="5" destOrd="0" presId="urn:microsoft.com/office/officeart/2005/8/layout/vList2"/>
    <dgm:cxn modelId="{BCC24BDF-75DB-4C10-8B33-1FF92C03E681}" type="presParOf" srcId="{099575BB-42DC-458C-A839-FE4B56BF1F3D}" destId="{CCCDF419-89DA-4A89-9E2C-17BE218CFA68}" srcOrd="6"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F94BE0-FE07-4B32-A50D-A547030516F5}">
      <dsp:nvSpPr>
        <dsp:cNvPr id="0" name=""/>
        <dsp:cNvSpPr/>
      </dsp:nvSpPr>
      <dsp:spPr>
        <a:xfrm>
          <a:off x="0" y="27824"/>
          <a:ext cx="9753600" cy="379030"/>
        </a:xfrm>
        <a:prstGeom prst="roundRect">
          <a:avLst/>
        </a:prstGeom>
        <a:solidFill>
          <a:srgbClr val="3366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latin typeface="Calibri" panose="020F0502020204030204" pitchFamily="34" charset="0"/>
              <a:cs typeface="Calibri" panose="020F0502020204030204" pitchFamily="34" charset="0"/>
            </a:rPr>
            <a:t>Economic assumptions</a:t>
          </a:r>
        </a:p>
      </dsp:txBody>
      <dsp:txXfrm>
        <a:off x="18503" y="46327"/>
        <a:ext cx="9716594" cy="342024"/>
      </dsp:txXfrm>
    </dsp:sp>
    <dsp:sp modelId="{7C76A1EB-AC85-476B-9450-0EF4F5E186C8}">
      <dsp:nvSpPr>
        <dsp:cNvPr id="0" name=""/>
        <dsp:cNvSpPr/>
      </dsp:nvSpPr>
      <dsp:spPr>
        <a:xfrm>
          <a:off x="0" y="406847"/>
          <a:ext cx="9753600" cy="811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9677"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a:latin typeface="Calibri" panose="020F0502020204030204" pitchFamily="34" charset="0"/>
              <a:cs typeface="Calibri" panose="020F0502020204030204" pitchFamily="34" charset="0"/>
            </a:rPr>
            <a:t>Discount rate</a:t>
          </a:r>
        </a:p>
        <a:p>
          <a:pPr marL="171450" lvl="1" indent="-171450" algn="l" defTabSz="711200">
            <a:lnSpc>
              <a:spcPct val="90000"/>
            </a:lnSpc>
            <a:spcBef>
              <a:spcPct val="0"/>
            </a:spcBef>
            <a:spcAft>
              <a:spcPct val="20000"/>
            </a:spcAft>
            <a:buChar char="•"/>
          </a:pPr>
          <a:r>
            <a:rPr lang="en-US" sz="1600" kern="1200">
              <a:latin typeface="Calibri" panose="020F0502020204030204" pitchFamily="34" charset="0"/>
              <a:cs typeface="Calibri" panose="020F0502020204030204" pitchFamily="34" charset="0"/>
            </a:rPr>
            <a:t>Long-term rate of return</a:t>
          </a:r>
        </a:p>
        <a:p>
          <a:pPr marL="171450" lvl="1" indent="-171450" algn="l" defTabSz="711200">
            <a:lnSpc>
              <a:spcPct val="90000"/>
            </a:lnSpc>
            <a:spcBef>
              <a:spcPct val="0"/>
            </a:spcBef>
            <a:spcAft>
              <a:spcPct val="20000"/>
            </a:spcAft>
            <a:buChar char="•"/>
          </a:pPr>
          <a:r>
            <a:rPr lang="en-US" sz="1600" kern="1200">
              <a:latin typeface="Calibri" panose="020F0502020204030204" pitchFamily="34" charset="0"/>
              <a:cs typeface="Calibri" panose="020F0502020204030204" pitchFamily="34" charset="0"/>
            </a:rPr>
            <a:t>Salary increase</a:t>
          </a:r>
        </a:p>
      </dsp:txBody>
      <dsp:txXfrm>
        <a:off x="0" y="406847"/>
        <a:ext cx="9753600" cy="811440"/>
      </dsp:txXfrm>
    </dsp:sp>
    <dsp:sp modelId="{A0EAE543-05E7-4A4D-AF8D-6ECADD45B0C6}">
      <dsp:nvSpPr>
        <dsp:cNvPr id="0" name=""/>
        <dsp:cNvSpPr/>
      </dsp:nvSpPr>
      <dsp:spPr>
        <a:xfrm>
          <a:off x="0" y="1237421"/>
          <a:ext cx="9753600" cy="424300"/>
        </a:xfrm>
        <a:prstGeom prst="roundRect">
          <a:avLst/>
        </a:prstGeom>
        <a:solidFill>
          <a:srgbClr val="3366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latin typeface="Calibri" panose="020F0502020204030204" pitchFamily="34" charset="0"/>
              <a:cs typeface="Calibri" panose="020F0502020204030204" pitchFamily="34" charset="0"/>
            </a:rPr>
            <a:t>Demographic assumptions</a:t>
          </a:r>
        </a:p>
      </dsp:txBody>
      <dsp:txXfrm>
        <a:off x="20713" y="1258134"/>
        <a:ext cx="9712174" cy="382874"/>
      </dsp:txXfrm>
    </dsp:sp>
    <dsp:sp modelId="{9EA8161B-4DA2-4C69-B520-8C95FE955E98}">
      <dsp:nvSpPr>
        <dsp:cNvPr id="0" name=""/>
        <dsp:cNvSpPr/>
      </dsp:nvSpPr>
      <dsp:spPr>
        <a:xfrm>
          <a:off x="0" y="1643983"/>
          <a:ext cx="9753600" cy="811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9677"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a:latin typeface="Calibri" panose="020F0502020204030204" pitchFamily="34" charset="0"/>
              <a:cs typeface="Calibri" panose="020F0502020204030204" pitchFamily="34" charset="0"/>
            </a:rPr>
            <a:t>Mortality</a:t>
          </a:r>
        </a:p>
        <a:p>
          <a:pPr marL="171450" lvl="1" indent="-171450" algn="l" defTabSz="711200">
            <a:lnSpc>
              <a:spcPct val="90000"/>
            </a:lnSpc>
            <a:spcBef>
              <a:spcPct val="0"/>
            </a:spcBef>
            <a:spcAft>
              <a:spcPct val="20000"/>
            </a:spcAft>
            <a:buChar char="•"/>
          </a:pPr>
          <a:r>
            <a:rPr lang="en-US" sz="1600" kern="1200">
              <a:latin typeface="Calibri" panose="020F0502020204030204" pitchFamily="34" charset="0"/>
              <a:cs typeface="Calibri" panose="020F0502020204030204" pitchFamily="34" charset="0"/>
            </a:rPr>
            <a:t>Turnover</a:t>
          </a:r>
        </a:p>
        <a:p>
          <a:pPr marL="171450" lvl="1" indent="-171450" algn="l" defTabSz="711200">
            <a:lnSpc>
              <a:spcPct val="90000"/>
            </a:lnSpc>
            <a:spcBef>
              <a:spcPct val="0"/>
            </a:spcBef>
            <a:spcAft>
              <a:spcPct val="20000"/>
            </a:spcAft>
            <a:buChar char="•"/>
          </a:pPr>
          <a:r>
            <a:rPr lang="en-US" sz="1600" kern="1200">
              <a:latin typeface="Calibri" panose="020F0502020204030204" pitchFamily="34" charset="0"/>
              <a:cs typeface="Calibri" panose="020F0502020204030204" pitchFamily="34" charset="0"/>
            </a:rPr>
            <a:t>Retirement</a:t>
          </a:r>
        </a:p>
      </dsp:txBody>
      <dsp:txXfrm>
        <a:off x="0" y="1643983"/>
        <a:ext cx="9753600" cy="811440"/>
      </dsp:txXfrm>
    </dsp:sp>
    <dsp:sp modelId="{42F9C75B-D1AB-4C7B-A913-E242EB8D3DC1}">
      <dsp:nvSpPr>
        <dsp:cNvPr id="0" name=""/>
        <dsp:cNvSpPr/>
      </dsp:nvSpPr>
      <dsp:spPr>
        <a:xfrm>
          <a:off x="0" y="2455634"/>
          <a:ext cx="9753600" cy="446033"/>
        </a:xfrm>
        <a:prstGeom prst="roundRect">
          <a:avLst/>
        </a:prstGeom>
        <a:solidFill>
          <a:srgbClr val="3366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latin typeface="Calibri" panose="020F0502020204030204" pitchFamily="34" charset="0"/>
              <a:cs typeface="Calibri" panose="020F0502020204030204" pitchFamily="34" charset="0"/>
            </a:rPr>
            <a:t>Assumptions specific to US Pension Plans</a:t>
          </a:r>
        </a:p>
      </dsp:txBody>
      <dsp:txXfrm>
        <a:off x="21774" y="2477408"/>
        <a:ext cx="9710052" cy="402485"/>
      </dsp:txXfrm>
    </dsp:sp>
    <dsp:sp modelId="{AEA09BFB-B858-45A8-BE73-66C07A311C36}">
      <dsp:nvSpPr>
        <dsp:cNvPr id="0" name=""/>
        <dsp:cNvSpPr/>
      </dsp:nvSpPr>
      <dsp:spPr>
        <a:xfrm>
          <a:off x="0" y="2930180"/>
          <a:ext cx="9753600" cy="761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9677"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a:latin typeface="Calibri" panose="020F0502020204030204" pitchFamily="34" charset="0"/>
              <a:cs typeface="Calibri" panose="020F0502020204030204" pitchFamily="34" charset="0"/>
            </a:rPr>
            <a:t>Cash Balance Interest Crediting Rate (applicable for cash balance plans only)</a:t>
          </a:r>
        </a:p>
        <a:p>
          <a:pPr marL="171450" lvl="1" indent="-171450" algn="l" defTabSz="711200">
            <a:lnSpc>
              <a:spcPct val="90000"/>
            </a:lnSpc>
            <a:spcBef>
              <a:spcPct val="0"/>
            </a:spcBef>
            <a:spcAft>
              <a:spcPct val="20000"/>
            </a:spcAft>
            <a:buChar char="•"/>
          </a:pPr>
          <a:r>
            <a:rPr lang="en-US" sz="1600" kern="1200">
              <a:latin typeface="Calibri" panose="020F0502020204030204" pitchFamily="34" charset="0"/>
              <a:cs typeface="Calibri" panose="020F0502020204030204" pitchFamily="34" charset="0"/>
            </a:rPr>
            <a:t>Lump Sum Conversion (applicable where a plan allows accrued benefit payable as an annuity to be converted into a lump sum)</a:t>
          </a:r>
        </a:p>
      </dsp:txBody>
      <dsp:txXfrm>
        <a:off x="0" y="2930180"/>
        <a:ext cx="9753600" cy="761760"/>
      </dsp:txXfrm>
    </dsp:sp>
    <dsp:sp modelId="{CCCDF419-89DA-4A89-9E2C-17BE218CFA68}">
      <dsp:nvSpPr>
        <dsp:cNvPr id="0" name=""/>
        <dsp:cNvSpPr/>
      </dsp:nvSpPr>
      <dsp:spPr>
        <a:xfrm>
          <a:off x="0" y="3689637"/>
          <a:ext cx="9753600" cy="425162"/>
        </a:xfrm>
        <a:prstGeom prst="roundRect">
          <a:avLst/>
        </a:prstGeom>
        <a:solidFill>
          <a:srgbClr val="3366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latin typeface="Calibri" panose="020F0502020204030204" pitchFamily="34" charset="0"/>
              <a:cs typeface="Calibri" panose="020F0502020204030204" pitchFamily="34" charset="0"/>
            </a:rPr>
            <a:t>Assumptions specific to US Medical Plans</a:t>
          </a:r>
        </a:p>
      </dsp:txBody>
      <dsp:txXfrm>
        <a:off x="20755" y="3710392"/>
        <a:ext cx="9712090" cy="38365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31-10-2020</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10/31/2020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8356160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IN"/>
              <a:t>Answer - </a:t>
            </a:r>
            <a:r>
              <a:rPr lang="fr-FR" sz="1200">
                <a:solidFill>
                  <a:srgbClr val="000000"/>
                </a:solidFill>
                <a:latin typeface="Calibri" panose="020F0502020204030204" pitchFamily="34" charset="0"/>
                <a:cs typeface="Calibri" panose="020F0502020204030204" pitchFamily="34" charset="0"/>
              </a:rPr>
              <a:t>Average Life </a:t>
            </a:r>
            <a:r>
              <a:rPr lang="fr-FR" sz="1200" err="1">
                <a:solidFill>
                  <a:srgbClr val="000000"/>
                </a:solidFill>
                <a:latin typeface="Calibri" panose="020F0502020204030204" pitchFamily="34" charset="0"/>
                <a:cs typeface="Calibri" panose="020F0502020204030204" pitchFamily="34" charset="0"/>
              </a:rPr>
              <a:t>Expectancy</a:t>
            </a:r>
            <a:r>
              <a:rPr lang="fr-FR" sz="1200">
                <a:solidFill>
                  <a:srgbClr val="000000"/>
                </a:solidFill>
                <a:latin typeface="Calibri" panose="020F0502020204030204" pitchFamily="34" charset="0"/>
                <a:cs typeface="Calibri" panose="020F0502020204030204" pitchFamily="34" charset="0"/>
              </a:rPr>
              <a:t> for all the plan participants</a:t>
            </a:r>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6715725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0214883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6344442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7863943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1797853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2927677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73585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2080969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7407038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646692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0317525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9375324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IN"/>
              <a:t>Answer – </a:t>
            </a:r>
            <a:r>
              <a:rPr lang="fr-FR" sz="1200" err="1">
                <a:solidFill>
                  <a:srgbClr val="000000"/>
                </a:solidFill>
                <a:latin typeface="Calibri" panose="020F0502020204030204" pitchFamily="34" charset="0"/>
                <a:cs typeface="Calibri" panose="020F0502020204030204" pitchFamily="34" charset="0"/>
              </a:rPr>
              <a:t>Cannot</a:t>
            </a:r>
            <a:r>
              <a:rPr lang="fr-FR" sz="1200">
                <a:solidFill>
                  <a:srgbClr val="000000"/>
                </a:solidFill>
                <a:latin typeface="Calibri" panose="020F0502020204030204" pitchFamily="34" charset="0"/>
                <a:cs typeface="Calibri" panose="020F0502020204030204" pitchFamily="34" charset="0"/>
              </a:rPr>
              <a:t> Say (Need more information)</a:t>
            </a:r>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7906633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4233558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171024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431066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9852396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5109091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IN"/>
              <a:t>Answer - </a:t>
            </a:r>
            <a:r>
              <a:rPr lang="fr-FR" sz="1200">
                <a:solidFill>
                  <a:srgbClr val="000000"/>
                </a:solidFill>
                <a:latin typeface="Calibri" panose="020F0502020204030204" pitchFamily="34" charset="0"/>
                <a:cs typeface="Calibri" panose="020F0502020204030204" pitchFamily="34" charset="0"/>
              </a:rPr>
              <a:t>Yes</a:t>
            </a:r>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1346572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1865084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937290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1318569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3378420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1105828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4549840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69187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669119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770522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931099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561831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9015180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19559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jpeg"/><Relationship Id="rId7" Type="http://schemas.openxmlformats.org/officeDocument/2006/relationships/diagramLayout" Target="../diagrams/layout1.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6.png"/><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hyperlink" Target="http://tweenteacher.com/2012/04/24/40-strategies-for-teaching-eld-students/"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000" y="3505343"/>
            <a:ext cx="1588491" cy="1600200"/>
          </a:xfrm>
          <a:prstGeom prst="rect">
            <a:avLst/>
          </a:prstGeom>
        </p:spPr>
      </p:pic>
      <p:sp>
        <p:nvSpPr>
          <p:cNvPr id="4" name="Rectangle 150"/>
          <p:cNvSpPr txBox="1">
            <a:spLocks noChangeArrowheads="1"/>
          </p:cNvSpPr>
          <p:nvPr/>
        </p:nvSpPr>
        <p:spPr>
          <a:xfrm>
            <a:off x="477044" y="3981593"/>
            <a:ext cx="69881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s-ES" altLang="en-US" sz="2800" b="1" kern="0">
              <a:solidFill>
                <a:srgbClr val="0070C0"/>
              </a:solidFill>
              <a:latin typeface="Calibri" panose="020F0502020204030204" pitchFamily="34" charset="0"/>
              <a:cs typeface="Calibri" panose="020F0502020204030204" pitchFamily="34" charset="0"/>
            </a:endParaRPr>
          </a:p>
          <a:p>
            <a:pPr algn="l"/>
            <a:r>
              <a:rPr lang="es-ES" altLang="en-US" sz="2800" b="1" kern="0">
                <a:solidFill>
                  <a:srgbClr val="0070C0"/>
                </a:solidFill>
                <a:latin typeface="Calibri" panose="020F0502020204030204" pitchFamily="34" charset="0"/>
                <a:cs typeface="Calibri" panose="020F0502020204030204" pitchFamily="34" charset="0"/>
              </a:rPr>
              <a:t>Sreoshi Sarkar, Nitika Goendi, Saurabh Kumar</a:t>
            </a:r>
          </a:p>
          <a:p>
            <a:pPr algn="l"/>
            <a:r>
              <a:rPr lang="es-ES" altLang="en-US" sz="2800" b="1" kern="0">
                <a:solidFill>
                  <a:srgbClr val="0070C0"/>
                </a:solidFill>
                <a:latin typeface="Calibri" panose="020F0502020204030204" pitchFamily="34" charset="0"/>
                <a:cs typeface="Calibri" panose="020F0502020204030204" pitchFamily="34" charset="0"/>
              </a:rPr>
              <a:t>Deloitte Consulting</a:t>
            </a:r>
          </a:p>
        </p:txBody>
      </p:sp>
      <p:sp>
        <p:nvSpPr>
          <p:cNvPr id="6" name="Rectangle 150"/>
          <p:cNvSpPr txBox="1">
            <a:spLocks noChangeArrowheads="1"/>
          </p:cNvSpPr>
          <p:nvPr/>
        </p:nvSpPr>
        <p:spPr>
          <a:xfrm>
            <a:off x="1774826" y="1333500"/>
            <a:ext cx="4392613"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s-ES" altLang="en-US" sz="3600" b="1" kern="0">
              <a:solidFill>
                <a:schemeClr val="bg1"/>
              </a:solidFill>
            </a:endParaRPr>
          </a:p>
        </p:txBody>
      </p:sp>
      <p:sp>
        <p:nvSpPr>
          <p:cNvPr id="7" name="Rectangle 150"/>
          <p:cNvSpPr txBox="1">
            <a:spLocks noChangeArrowheads="1"/>
          </p:cNvSpPr>
          <p:nvPr/>
        </p:nvSpPr>
        <p:spPr>
          <a:xfrm>
            <a:off x="304800" y="381000"/>
            <a:ext cx="10668000" cy="2895601"/>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4000" b="1">
                <a:solidFill>
                  <a:schemeClr val="bg1"/>
                </a:solidFill>
              </a:rPr>
              <a:t>2</a:t>
            </a:r>
            <a:r>
              <a:rPr lang="en-US" sz="4000" b="1" baseline="30000">
                <a:solidFill>
                  <a:schemeClr val="bg1"/>
                </a:solidFill>
              </a:rPr>
              <a:t>nd</a:t>
            </a:r>
            <a:r>
              <a:rPr lang="en-US" sz="4000" b="1">
                <a:solidFill>
                  <a:schemeClr val="bg1"/>
                </a:solidFill>
              </a:rPr>
              <a:t> </a:t>
            </a:r>
            <a:r>
              <a:rPr lang="en-US" sz="4000" b="1" err="1">
                <a:solidFill>
                  <a:schemeClr val="bg1"/>
                </a:solidFill>
              </a:rPr>
              <a:t>TechTalk</a:t>
            </a:r>
            <a:r>
              <a:rPr lang="en-US" sz="4000" b="1">
                <a:solidFill>
                  <a:schemeClr val="bg1"/>
                </a:solidFill>
              </a:rPr>
              <a:t> on Employee Benefits- ACTUARIAL VALUATIONS UNDER US-GAAP</a:t>
            </a:r>
          </a:p>
          <a:p>
            <a:pPr algn="l"/>
            <a:endParaRPr lang="en-US" sz="2500" b="1">
              <a:solidFill>
                <a:schemeClr val="bg1"/>
              </a:solidFill>
            </a:endParaRPr>
          </a:p>
          <a:p>
            <a:pPr algn="l"/>
            <a:r>
              <a:rPr lang="en-US" altLang="en-US" sz="3000">
                <a:solidFill>
                  <a:schemeClr val="bg1"/>
                </a:solidFill>
                <a:latin typeface="Calibri" panose="020F0502020204030204" pitchFamily="34" charset="0"/>
                <a:cs typeface="Calibri" panose="020F0502020204030204" pitchFamily="34" charset="0"/>
              </a:rPr>
              <a:t>October 31, 2020</a:t>
            </a:r>
            <a:endParaRPr lang="en-US" sz="3000">
              <a:solidFill>
                <a:schemeClr val="bg1"/>
              </a:solidFill>
              <a:latin typeface="Calibri" panose="020F0502020204030204" pitchFamily="34" charset="0"/>
              <a:cs typeface="Calibri" panose="020F0502020204030204" pitchFamily="34" charset="0"/>
            </a:endParaRPr>
          </a:p>
          <a:p>
            <a:pPr algn="l"/>
            <a:r>
              <a:rPr lang="es-ES" altLang="en-US" sz="3000" kern="0">
                <a:solidFill>
                  <a:schemeClr val="bg1"/>
                </a:solidFill>
                <a:latin typeface="Calibri" panose="020F0502020204030204" pitchFamily="34" charset="0"/>
                <a:cs typeface="Calibri" panose="020F0502020204030204" pitchFamily="34" charset="0"/>
              </a:rPr>
              <a:t>1700 - 1830 IST</a:t>
            </a: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219200" y="152401"/>
            <a:ext cx="7315200" cy="4572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r>
              <a:rPr lang="en-US" altLang="en-US" sz="3000" b="1" kern="0">
                <a:solidFill>
                  <a:schemeClr val="tx1"/>
                </a:solidFill>
                <a:latin typeface="Calibri" panose="020F0502020204030204" pitchFamily="34" charset="0"/>
                <a:cs typeface="Calibri" panose="020F0502020204030204" pitchFamily="34" charset="0"/>
              </a:rPr>
              <a:t>What is the Pension “Expense”?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25" name="Rectangle 7">
            <a:extLst>
              <a:ext uri="{FF2B5EF4-FFF2-40B4-BE49-F238E27FC236}">
                <a16:creationId xmlns:a16="http://schemas.microsoft.com/office/drawing/2014/main" id="{1385843F-4D8C-4588-A2EA-0E97E41B79C3}"/>
              </a:ext>
            </a:extLst>
          </p:cNvPr>
          <p:cNvSpPr>
            <a:spLocks noChangeArrowheads="1"/>
          </p:cNvSpPr>
          <p:nvPr/>
        </p:nvSpPr>
        <p:spPr bwMode="auto">
          <a:xfrm>
            <a:off x="1460500" y="2125845"/>
            <a:ext cx="642093" cy="671445"/>
          </a:xfrm>
          <a:prstGeom prst="rect">
            <a:avLst/>
          </a:prstGeom>
          <a:solidFill>
            <a:srgbClr val="99CC33"/>
          </a:solidFill>
          <a:ln w="9525" algn="ctr">
            <a:solidFill>
              <a:srgbClr val="99CC33"/>
            </a:solidFill>
            <a:round/>
            <a:headEnd/>
            <a:tailEnd/>
          </a:ln>
        </p:spPr>
        <p:txBody>
          <a:bodyPr lIns="0" tIns="0" rIns="0" bIns="0" anchor="ctr"/>
          <a:lstStyle/>
          <a:p>
            <a:pPr marL="231775" indent="-231775" algn="ctr">
              <a:lnSpc>
                <a:spcPct val="106000"/>
              </a:lnSpc>
              <a:buFont typeface="Wingdings 2" pitchFamily="18" charset="2"/>
              <a:buNone/>
            </a:pPr>
            <a:r>
              <a:rPr lang="en-US" sz="2000" b="1">
                <a:solidFill>
                  <a:schemeClr val="bg1"/>
                </a:solidFill>
                <a:latin typeface="Calibri" panose="020F0502020204030204" pitchFamily="34" charset="0"/>
                <a:cs typeface="Calibri" panose="020F0502020204030204" pitchFamily="34" charset="0"/>
              </a:rPr>
              <a:t>(1)</a:t>
            </a:r>
          </a:p>
        </p:txBody>
      </p:sp>
      <p:sp>
        <p:nvSpPr>
          <p:cNvPr id="26" name="Rectangle 8">
            <a:extLst>
              <a:ext uri="{FF2B5EF4-FFF2-40B4-BE49-F238E27FC236}">
                <a16:creationId xmlns:a16="http://schemas.microsoft.com/office/drawing/2014/main" id="{758A11C0-9D41-4DD3-9994-AD98A606B4EF}"/>
              </a:ext>
            </a:extLst>
          </p:cNvPr>
          <p:cNvSpPr>
            <a:spLocks noChangeArrowheads="1"/>
          </p:cNvSpPr>
          <p:nvPr/>
        </p:nvSpPr>
        <p:spPr bwMode="auto">
          <a:xfrm>
            <a:off x="2157721" y="2122602"/>
            <a:ext cx="4714566" cy="671445"/>
          </a:xfrm>
          <a:prstGeom prst="rect">
            <a:avLst/>
          </a:prstGeom>
          <a:solidFill>
            <a:srgbClr val="62B5E5"/>
          </a:solidFill>
          <a:ln w="9525" algn="ctr">
            <a:solidFill>
              <a:srgbClr val="62B5E5"/>
            </a:solidFill>
            <a:round/>
            <a:headEnd/>
            <a:tailEnd/>
          </a:ln>
        </p:spPr>
        <p:txBody>
          <a:bodyPr lIns="0" tIns="0" rIns="0" bIns="0" anchor="ctr"/>
          <a:lstStyle/>
          <a:p>
            <a:pPr marL="117475">
              <a:lnSpc>
                <a:spcPct val="106000"/>
              </a:lnSpc>
              <a:buFont typeface="Wingdings 2" pitchFamily="18" charset="2"/>
              <a:buNone/>
            </a:pPr>
            <a:r>
              <a:rPr lang="en-US" sz="2000" b="1">
                <a:solidFill>
                  <a:schemeClr val="bg1"/>
                </a:solidFill>
                <a:latin typeface="Calibri" panose="020F0502020204030204" pitchFamily="34" charset="0"/>
                <a:cs typeface="Calibri" panose="020F0502020204030204" pitchFamily="34" charset="0"/>
              </a:rPr>
              <a:t>Service Cost (SC)</a:t>
            </a:r>
          </a:p>
        </p:txBody>
      </p:sp>
      <p:grpSp>
        <p:nvGrpSpPr>
          <p:cNvPr id="9" name="Group 10">
            <a:extLst>
              <a:ext uri="{FF2B5EF4-FFF2-40B4-BE49-F238E27FC236}">
                <a16:creationId xmlns:a16="http://schemas.microsoft.com/office/drawing/2014/main" id="{C28ACD1E-F4CC-49B7-864E-848969C97D0D}"/>
              </a:ext>
            </a:extLst>
          </p:cNvPr>
          <p:cNvGrpSpPr>
            <a:grpSpLocks/>
          </p:cNvGrpSpPr>
          <p:nvPr/>
        </p:nvGrpSpPr>
        <p:grpSpPr bwMode="auto">
          <a:xfrm>
            <a:off x="1447800" y="2848090"/>
            <a:ext cx="5424487" cy="674687"/>
            <a:chOff x="408562" y="1378087"/>
            <a:chExt cx="5424183" cy="674450"/>
          </a:xfrm>
        </p:grpSpPr>
        <p:sp>
          <p:nvSpPr>
            <p:cNvPr id="23" name="Rectangle 11">
              <a:extLst>
                <a:ext uri="{FF2B5EF4-FFF2-40B4-BE49-F238E27FC236}">
                  <a16:creationId xmlns:a16="http://schemas.microsoft.com/office/drawing/2014/main" id="{BFBA117C-256D-4081-AF4B-25952E46CB8F}"/>
                </a:ext>
              </a:extLst>
            </p:cNvPr>
            <p:cNvSpPr>
              <a:spLocks noChangeArrowheads="1"/>
            </p:cNvSpPr>
            <p:nvPr/>
          </p:nvSpPr>
          <p:spPr bwMode="auto">
            <a:xfrm>
              <a:off x="408562" y="1381329"/>
              <a:ext cx="652158" cy="671208"/>
            </a:xfrm>
            <a:prstGeom prst="rect">
              <a:avLst/>
            </a:prstGeom>
            <a:solidFill>
              <a:srgbClr val="99CC33"/>
            </a:solidFill>
            <a:ln w="9525" algn="ctr">
              <a:solidFill>
                <a:srgbClr val="99CC33"/>
              </a:solidFill>
              <a:round/>
              <a:headEnd/>
              <a:tailEnd/>
            </a:ln>
          </p:spPr>
          <p:txBody>
            <a:bodyPr lIns="0" tIns="0" rIns="0" bIns="0" anchor="ctr"/>
            <a:lstStyle/>
            <a:p>
              <a:pPr marL="231775" indent="-231775" algn="ctr">
                <a:lnSpc>
                  <a:spcPct val="106000"/>
                </a:lnSpc>
                <a:buFont typeface="Wingdings 2" pitchFamily="18" charset="2"/>
                <a:buNone/>
              </a:pPr>
              <a:r>
                <a:rPr lang="en-US" sz="2000" b="1">
                  <a:solidFill>
                    <a:schemeClr val="bg1"/>
                  </a:solidFill>
                  <a:latin typeface="Calibri" panose="020F0502020204030204" pitchFamily="34" charset="0"/>
                  <a:cs typeface="Calibri" panose="020F0502020204030204" pitchFamily="34" charset="0"/>
                </a:rPr>
                <a:t>(2)</a:t>
              </a:r>
            </a:p>
          </p:txBody>
        </p:sp>
        <p:sp>
          <p:nvSpPr>
            <p:cNvPr id="24" name="Rectangle 12">
              <a:extLst>
                <a:ext uri="{FF2B5EF4-FFF2-40B4-BE49-F238E27FC236}">
                  <a16:creationId xmlns:a16="http://schemas.microsoft.com/office/drawing/2014/main" id="{B1B379EF-ED21-4B21-9DE7-7F3D79C0445A}"/>
                </a:ext>
              </a:extLst>
            </p:cNvPr>
            <p:cNvSpPr>
              <a:spLocks noChangeArrowheads="1"/>
            </p:cNvSpPr>
            <p:nvPr/>
          </p:nvSpPr>
          <p:spPr bwMode="auto">
            <a:xfrm>
              <a:off x="1121923" y="1378087"/>
              <a:ext cx="4710822" cy="671208"/>
            </a:xfrm>
            <a:prstGeom prst="rect">
              <a:avLst/>
            </a:prstGeom>
            <a:solidFill>
              <a:srgbClr val="62B5E5"/>
            </a:solidFill>
            <a:ln w="9525" algn="ctr">
              <a:solidFill>
                <a:srgbClr val="62B5E5"/>
              </a:solidFill>
              <a:round/>
              <a:headEnd/>
              <a:tailEnd/>
            </a:ln>
          </p:spPr>
          <p:txBody>
            <a:bodyPr lIns="0" tIns="0" rIns="0" bIns="0" anchor="ctr"/>
            <a:lstStyle/>
            <a:p>
              <a:pPr marL="117475">
                <a:lnSpc>
                  <a:spcPct val="106000"/>
                </a:lnSpc>
                <a:buFont typeface="Wingdings 2" pitchFamily="18" charset="2"/>
                <a:buNone/>
              </a:pPr>
              <a:r>
                <a:rPr lang="en-US" sz="2000" b="1">
                  <a:solidFill>
                    <a:schemeClr val="bg1"/>
                  </a:solidFill>
                  <a:latin typeface="Calibri" panose="020F0502020204030204" pitchFamily="34" charset="0"/>
                  <a:cs typeface="Calibri" panose="020F0502020204030204" pitchFamily="34" charset="0"/>
                </a:rPr>
                <a:t>Interest Cost (IC)</a:t>
              </a:r>
            </a:p>
          </p:txBody>
        </p:sp>
      </p:grpSp>
      <p:grpSp>
        <p:nvGrpSpPr>
          <p:cNvPr id="10" name="Group 13">
            <a:extLst>
              <a:ext uri="{FF2B5EF4-FFF2-40B4-BE49-F238E27FC236}">
                <a16:creationId xmlns:a16="http://schemas.microsoft.com/office/drawing/2014/main" id="{51CE4B32-7F1C-47DF-93EB-A8D8DB95E396}"/>
              </a:ext>
            </a:extLst>
          </p:cNvPr>
          <p:cNvGrpSpPr>
            <a:grpSpLocks/>
          </p:cNvGrpSpPr>
          <p:nvPr/>
        </p:nvGrpSpPr>
        <p:grpSpPr bwMode="auto">
          <a:xfrm>
            <a:off x="1454150" y="3575165"/>
            <a:ext cx="5418137" cy="674687"/>
            <a:chOff x="408562" y="1378087"/>
            <a:chExt cx="5417697" cy="674450"/>
          </a:xfrm>
        </p:grpSpPr>
        <p:sp>
          <p:nvSpPr>
            <p:cNvPr id="21" name="Rectangle 14">
              <a:extLst>
                <a:ext uri="{FF2B5EF4-FFF2-40B4-BE49-F238E27FC236}">
                  <a16:creationId xmlns:a16="http://schemas.microsoft.com/office/drawing/2014/main" id="{F90C7350-20D5-4DF1-BE0A-4F3F27E61E57}"/>
                </a:ext>
              </a:extLst>
            </p:cNvPr>
            <p:cNvSpPr>
              <a:spLocks noChangeArrowheads="1"/>
            </p:cNvSpPr>
            <p:nvPr/>
          </p:nvSpPr>
          <p:spPr bwMode="auto">
            <a:xfrm>
              <a:off x="408562" y="1381329"/>
              <a:ext cx="642025" cy="671208"/>
            </a:xfrm>
            <a:prstGeom prst="rect">
              <a:avLst/>
            </a:prstGeom>
            <a:solidFill>
              <a:srgbClr val="99CC33"/>
            </a:solidFill>
            <a:ln w="9525" algn="ctr">
              <a:solidFill>
                <a:srgbClr val="99CC33"/>
              </a:solidFill>
              <a:round/>
              <a:headEnd/>
              <a:tailEnd/>
            </a:ln>
          </p:spPr>
          <p:txBody>
            <a:bodyPr lIns="0" tIns="0" rIns="0" bIns="0" anchor="ctr"/>
            <a:lstStyle/>
            <a:p>
              <a:pPr marL="231775" indent="-231775" algn="ctr">
                <a:lnSpc>
                  <a:spcPct val="106000"/>
                </a:lnSpc>
                <a:buFont typeface="Wingdings 2" pitchFamily="18" charset="2"/>
                <a:buNone/>
              </a:pPr>
              <a:r>
                <a:rPr lang="en-US" sz="2000" b="1">
                  <a:solidFill>
                    <a:schemeClr val="bg1"/>
                  </a:solidFill>
                  <a:latin typeface="Calibri" panose="020F0502020204030204" pitchFamily="34" charset="0"/>
                  <a:cs typeface="Calibri" panose="020F0502020204030204" pitchFamily="34" charset="0"/>
                </a:rPr>
                <a:t>(3)</a:t>
              </a:r>
            </a:p>
          </p:txBody>
        </p:sp>
        <p:sp>
          <p:nvSpPr>
            <p:cNvPr id="22" name="Rectangle 15">
              <a:extLst>
                <a:ext uri="{FF2B5EF4-FFF2-40B4-BE49-F238E27FC236}">
                  <a16:creationId xmlns:a16="http://schemas.microsoft.com/office/drawing/2014/main" id="{D5711301-A57A-4D16-950B-124DF8944BD2}"/>
                </a:ext>
              </a:extLst>
            </p:cNvPr>
            <p:cNvSpPr>
              <a:spLocks noChangeArrowheads="1"/>
            </p:cNvSpPr>
            <p:nvPr/>
          </p:nvSpPr>
          <p:spPr bwMode="auto">
            <a:xfrm>
              <a:off x="1105708" y="1378087"/>
              <a:ext cx="4720551" cy="671208"/>
            </a:xfrm>
            <a:prstGeom prst="rect">
              <a:avLst/>
            </a:prstGeom>
            <a:solidFill>
              <a:srgbClr val="62B5E5"/>
            </a:solidFill>
            <a:ln w="9525" algn="ctr">
              <a:solidFill>
                <a:srgbClr val="62B5E5"/>
              </a:solidFill>
              <a:round/>
              <a:headEnd/>
              <a:tailEnd/>
            </a:ln>
          </p:spPr>
          <p:txBody>
            <a:bodyPr lIns="0" tIns="0" rIns="0" bIns="0" anchor="ctr"/>
            <a:lstStyle/>
            <a:p>
              <a:pPr marL="117475">
                <a:lnSpc>
                  <a:spcPct val="106000"/>
                </a:lnSpc>
                <a:buFont typeface="Wingdings 2" pitchFamily="18" charset="2"/>
                <a:buNone/>
              </a:pPr>
              <a:r>
                <a:rPr lang="en-US" sz="2000" b="1">
                  <a:solidFill>
                    <a:schemeClr val="bg1"/>
                  </a:solidFill>
                  <a:latin typeface="Calibri" panose="020F0502020204030204" pitchFamily="34" charset="0"/>
                  <a:cs typeface="Calibri" panose="020F0502020204030204" pitchFamily="34" charset="0"/>
                </a:rPr>
                <a:t>Expected Return on Assets (EROA)</a:t>
              </a:r>
            </a:p>
          </p:txBody>
        </p:sp>
      </p:grpSp>
      <p:grpSp>
        <p:nvGrpSpPr>
          <p:cNvPr id="11" name="Group 16">
            <a:extLst>
              <a:ext uri="{FF2B5EF4-FFF2-40B4-BE49-F238E27FC236}">
                <a16:creationId xmlns:a16="http://schemas.microsoft.com/office/drawing/2014/main" id="{6CF98926-BC95-40E5-A06C-F66AF9BBF9E9}"/>
              </a:ext>
            </a:extLst>
          </p:cNvPr>
          <p:cNvGrpSpPr>
            <a:grpSpLocks/>
          </p:cNvGrpSpPr>
          <p:nvPr/>
        </p:nvGrpSpPr>
        <p:grpSpPr bwMode="auto">
          <a:xfrm>
            <a:off x="1450975" y="4310177"/>
            <a:ext cx="5411787" cy="674688"/>
            <a:chOff x="408562" y="1378087"/>
            <a:chExt cx="5411413" cy="674450"/>
          </a:xfrm>
        </p:grpSpPr>
        <p:sp>
          <p:nvSpPr>
            <p:cNvPr id="19" name="Rectangle 17">
              <a:extLst>
                <a:ext uri="{FF2B5EF4-FFF2-40B4-BE49-F238E27FC236}">
                  <a16:creationId xmlns:a16="http://schemas.microsoft.com/office/drawing/2014/main" id="{7EE0DC6D-D9D8-42AA-B2F1-D9D06EFF782B}"/>
                </a:ext>
              </a:extLst>
            </p:cNvPr>
            <p:cNvSpPr>
              <a:spLocks noChangeArrowheads="1"/>
            </p:cNvSpPr>
            <p:nvPr/>
          </p:nvSpPr>
          <p:spPr bwMode="auto">
            <a:xfrm>
              <a:off x="408562" y="1381329"/>
              <a:ext cx="642025" cy="671208"/>
            </a:xfrm>
            <a:prstGeom prst="rect">
              <a:avLst/>
            </a:prstGeom>
            <a:solidFill>
              <a:srgbClr val="99CC33"/>
            </a:solidFill>
            <a:ln w="9525" algn="ctr">
              <a:solidFill>
                <a:srgbClr val="99CC33"/>
              </a:solidFill>
              <a:round/>
              <a:headEnd/>
              <a:tailEnd/>
            </a:ln>
          </p:spPr>
          <p:txBody>
            <a:bodyPr lIns="0" tIns="0" rIns="0" bIns="0" anchor="ctr"/>
            <a:lstStyle/>
            <a:p>
              <a:pPr marL="231775" indent="-231775" algn="ctr">
                <a:lnSpc>
                  <a:spcPct val="106000"/>
                </a:lnSpc>
                <a:buFont typeface="Wingdings 2" pitchFamily="18" charset="2"/>
                <a:buNone/>
              </a:pPr>
              <a:r>
                <a:rPr lang="en-US" sz="2000" b="1">
                  <a:solidFill>
                    <a:schemeClr val="bg1"/>
                  </a:solidFill>
                  <a:latin typeface="Calibri" panose="020F0502020204030204" pitchFamily="34" charset="0"/>
                  <a:cs typeface="Calibri" panose="020F0502020204030204" pitchFamily="34" charset="0"/>
                </a:rPr>
                <a:t>(4)</a:t>
              </a:r>
            </a:p>
          </p:txBody>
        </p:sp>
        <p:sp>
          <p:nvSpPr>
            <p:cNvPr id="20" name="Rectangle 18">
              <a:extLst>
                <a:ext uri="{FF2B5EF4-FFF2-40B4-BE49-F238E27FC236}">
                  <a16:creationId xmlns:a16="http://schemas.microsoft.com/office/drawing/2014/main" id="{18F98CB5-7CEB-43AE-8CEE-3EAEE04375D4}"/>
                </a:ext>
              </a:extLst>
            </p:cNvPr>
            <p:cNvSpPr>
              <a:spLocks noChangeArrowheads="1"/>
            </p:cNvSpPr>
            <p:nvPr/>
          </p:nvSpPr>
          <p:spPr bwMode="auto">
            <a:xfrm>
              <a:off x="1105708" y="1378087"/>
              <a:ext cx="4714267" cy="671208"/>
            </a:xfrm>
            <a:prstGeom prst="rect">
              <a:avLst/>
            </a:prstGeom>
            <a:solidFill>
              <a:srgbClr val="62B5E5"/>
            </a:solidFill>
            <a:ln w="9525" algn="ctr">
              <a:solidFill>
                <a:srgbClr val="62B5E5"/>
              </a:solidFill>
              <a:round/>
              <a:headEnd/>
              <a:tailEnd/>
            </a:ln>
          </p:spPr>
          <p:txBody>
            <a:bodyPr lIns="0" tIns="0" rIns="0" bIns="0" anchor="ctr"/>
            <a:lstStyle/>
            <a:p>
              <a:pPr marL="117475">
                <a:lnSpc>
                  <a:spcPct val="106000"/>
                </a:lnSpc>
                <a:buFont typeface="Wingdings 2" pitchFamily="18" charset="2"/>
                <a:buNone/>
              </a:pPr>
              <a:r>
                <a:rPr lang="en-US" sz="2000" b="1">
                  <a:solidFill>
                    <a:schemeClr val="bg1"/>
                  </a:solidFill>
                  <a:latin typeface="Calibri" panose="020F0502020204030204" pitchFamily="34" charset="0"/>
                  <a:cs typeface="Calibri" panose="020F0502020204030204" pitchFamily="34" charset="0"/>
                </a:rPr>
                <a:t>Amortization of Transition (Asset) / Obligation</a:t>
              </a:r>
            </a:p>
          </p:txBody>
        </p:sp>
      </p:grpSp>
      <p:grpSp>
        <p:nvGrpSpPr>
          <p:cNvPr id="12" name="Group 19">
            <a:extLst>
              <a:ext uri="{FF2B5EF4-FFF2-40B4-BE49-F238E27FC236}">
                <a16:creationId xmlns:a16="http://schemas.microsoft.com/office/drawing/2014/main" id="{261F846D-BA56-48CD-9ADA-EEE8F1277F1F}"/>
              </a:ext>
            </a:extLst>
          </p:cNvPr>
          <p:cNvGrpSpPr>
            <a:grpSpLocks/>
          </p:cNvGrpSpPr>
          <p:nvPr/>
        </p:nvGrpSpPr>
        <p:grpSpPr bwMode="auto">
          <a:xfrm>
            <a:off x="1447800" y="5037252"/>
            <a:ext cx="5414962" cy="671513"/>
            <a:chOff x="408562" y="1378087"/>
            <a:chExt cx="5414655" cy="671208"/>
          </a:xfrm>
        </p:grpSpPr>
        <p:sp>
          <p:nvSpPr>
            <p:cNvPr id="17" name="Rectangle 20">
              <a:extLst>
                <a:ext uri="{FF2B5EF4-FFF2-40B4-BE49-F238E27FC236}">
                  <a16:creationId xmlns:a16="http://schemas.microsoft.com/office/drawing/2014/main" id="{A849BE90-B2DC-4023-981D-D8582107FE9E}"/>
                </a:ext>
              </a:extLst>
            </p:cNvPr>
            <p:cNvSpPr>
              <a:spLocks noChangeArrowheads="1"/>
            </p:cNvSpPr>
            <p:nvPr/>
          </p:nvSpPr>
          <p:spPr bwMode="auto">
            <a:xfrm>
              <a:off x="408562" y="1381328"/>
              <a:ext cx="642025" cy="664733"/>
            </a:xfrm>
            <a:prstGeom prst="rect">
              <a:avLst/>
            </a:prstGeom>
            <a:solidFill>
              <a:srgbClr val="99CC33"/>
            </a:solidFill>
            <a:ln w="9525" algn="ctr">
              <a:solidFill>
                <a:srgbClr val="99CC33"/>
              </a:solidFill>
              <a:round/>
              <a:headEnd/>
              <a:tailEnd/>
            </a:ln>
          </p:spPr>
          <p:txBody>
            <a:bodyPr lIns="0" tIns="0" rIns="0" bIns="0" anchor="ctr"/>
            <a:lstStyle/>
            <a:p>
              <a:pPr marL="231775" indent="-231775" algn="ctr">
                <a:lnSpc>
                  <a:spcPct val="106000"/>
                </a:lnSpc>
                <a:buFont typeface="Wingdings 2" pitchFamily="18" charset="2"/>
                <a:buNone/>
              </a:pPr>
              <a:r>
                <a:rPr lang="en-US" sz="2000" b="1">
                  <a:solidFill>
                    <a:schemeClr val="bg1"/>
                  </a:solidFill>
                  <a:latin typeface="Calibri" panose="020F0502020204030204" pitchFamily="34" charset="0"/>
                  <a:cs typeface="Calibri" panose="020F0502020204030204" pitchFamily="34" charset="0"/>
                </a:rPr>
                <a:t>(5)</a:t>
              </a:r>
            </a:p>
          </p:txBody>
        </p:sp>
        <p:sp>
          <p:nvSpPr>
            <p:cNvPr id="18" name="Rectangle 21">
              <a:extLst>
                <a:ext uri="{FF2B5EF4-FFF2-40B4-BE49-F238E27FC236}">
                  <a16:creationId xmlns:a16="http://schemas.microsoft.com/office/drawing/2014/main" id="{C34D5872-EF6A-49D8-903E-9728B9AE48BA}"/>
                </a:ext>
              </a:extLst>
            </p:cNvPr>
            <p:cNvSpPr>
              <a:spLocks noChangeArrowheads="1"/>
            </p:cNvSpPr>
            <p:nvPr/>
          </p:nvSpPr>
          <p:spPr bwMode="auto">
            <a:xfrm>
              <a:off x="1105709" y="1378087"/>
              <a:ext cx="4717508" cy="671208"/>
            </a:xfrm>
            <a:prstGeom prst="rect">
              <a:avLst/>
            </a:prstGeom>
            <a:solidFill>
              <a:srgbClr val="62B5E5"/>
            </a:solidFill>
            <a:ln w="9525" algn="ctr">
              <a:solidFill>
                <a:srgbClr val="62B5E5"/>
              </a:solidFill>
              <a:round/>
              <a:headEnd/>
              <a:tailEnd/>
            </a:ln>
          </p:spPr>
          <p:txBody>
            <a:bodyPr lIns="0" tIns="0" rIns="0" bIns="0" anchor="ctr"/>
            <a:lstStyle/>
            <a:p>
              <a:pPr marL="117475">
                <a:lnSpc>
                  <a:spcPct val="106000"/>
                </a:lnSpc>
                <a:buFont typeface="Wingdings 2" pitchFamily="18" charset="2"/>
                <a:buNone/>
              </a:pPr>
              <a:r>
                <a:rPr lang="en-US" sz="2000" b="1">
                  <a:solidFill>
                    <a:schemeClr val="bg1"/>
                  </a:solidFill>
                  <a:latin typeface="Calibri" panose="020F0502020204030204" pitchFamily="34" charset="0"/>
                  <a:cs typeface="Calibri" panose="020F0502020204030204" pitchFamily="34" charset="0"/>
                </a:rPr>
                <a:t>Amortization of Prior Service Cost / (Credit)</a:t>
              </a:r>
            </a:p>
          </p:txBody>
        </p:sp>
      </p:grpSp>
      <p:grpSp>
        <p:nvGrpSpPr>
          <p:cNvPr id="13" name="Group 22">
            <a:extLst>
              <a:ext uri="{FF2B5EF4-FFF2-40B4-BE49-F238E27FC236}">
                <a16:creationId xmlns:a16="http://schemas.microsoft.com/office/drawing/2014/main" id="{8B81A331-BCE6-404E-A916-6E00F7F4E3CD}"/>
              </a:ext>
            </a:extLst>
          </p:cNvPr>
          <p:cNvGrpSpPr>
            <a:grpSpLocks/>
          </p:cNvGrpSpPr>
          <p:nvPr/>
        </p:nvGrpSpPr>
        <p:grpSpPr bwMode="auto">
          <a:xfrm>
            <a:off x="1454150" y="5762740"/>
            <a:ext cx="5405437" cy="674687"/>
            <a:chOff x="408562" y="1378087"/>
            <a:chExt cx="5405333" cy="674450"/>
          </a:xfrm>
        </p:grpSpPr>
        <p:sp>
          <p:nvSpPr>
            <p:cNvPr id="15" name="Rectangle 23">
              <a:extLst>
                <a:ext uri="{FF2B5EF4-FFF2-40B4-BE49-F238E27FC236}">
                  <a16:creationId xmlns:a16="http://schemas.microsoft.com/office/drawing/2014/main" id="{1DAF329D-B282-43D6-8DF2-0DA3EE054CC0}"/>
                </a:ext>
              </a:extLst>
            </p:cNvPr>
            <p:cNvSpPr>
              <a:spLocks noChangeArrowheads="1"/>
            </p:cNvSpPr>
            <p:nvPr/>
          </p:nvSpPr>
          <p:spPr bwMode="auto">
            <a:xfrm>
              <a:off x="408562" y="1381329"/>
              <a:ext cx="642025" cy="671208"/>
            </a:xfrm>
            <a:prstGeom prst="rect">
              <a:avLst/>
            </a:prstGeom>
            <a:solidFill>
              <a:srgbClr val="99CC33"/>
            </a:solidFill>
            <a:ln w="9525" algn="ctr">
              <a:solidFill>
                <a:srgbClr val="99CC33"/>
              </a:solidFill>
              <a:round/>
              <a:headEnd/>
              <a:tailEnd/>
            </a:ln>
          </p:spPr>
          <p:txBody>
            <a:bodyPr lIns="0" tIns="0" rIns="0" bIns="0" anchor="ctr"/>
            <a:lstStyle/>
            <a:p>
              <a:pPr marL="231775" indent="-231775" algn="ctr">
                <a:lnSpc>
                  <a:spcPct val="106000"/>
                </a:lnSpc>
                <a:buFont typeface="Wingdings 2" pitchFamily="18" charset="2"/>
                <a:buNone/>
              </a:pPr>
              <a:r>
                <a:rPr lang="en-US" sz="2000" b="1">
                  <a:solidFill>
                    <a:schemeClr val="bg1"/>
                  </a:solidFill>
                  <a:latin typeface="Calibri" panose="020F0502020204030204" pitchFamily="34" charset="0"/>
                  <a:cs typeface="Calibri" panose="020F0502020204030204" pitchFamily="34" charset="0"/>
                </a:rPr>
                <a:t>(6)</a:t>
              </a:r>
            </a:p>
          </p:txBody>
        </p:sp>
        <p:sp>
          <p:nvSpPr>
            <p:cNvPr id="16" name="Rectangle 24">
              <a:extLst>
                <a:ext uri="{FF2B5EF4-FFF2-40B4-BE49-F238E27FC236}">
                  <a16:creationId xmlns:a16="http://schemas.microsoft.com/office/drawing/2014/main" id="{197EA82F-88AE-45E1-BFB3-7AFE8CA9A2C0}"/>
                </a:ext>
              </a:extLst>
            </p:cNvPr>
            <p:cNvSpPr>
              <a:spLocks noChangeArrowheads="1"/>
            </p:cNvSpPr>
            <p:nvPr/>
          </p:nvSpPr>
          <p:spPr bwMode="auto">
            <a:xfrm>
              <a:off x="1105708" y="1378087"/>
              <a:ext cx="4708187" cy="671208"/>
            </a:xfrm>
            <a:prstGeom prst="rect">
              <a:avLst/>
            </a:prstGeom>
            <a:solidFill>
              <a:srgbClr val="62B5E5"/>
            </a:solidFill>
            <a:ln w="9525" algn="ctr">
              <a:solidFill>
                <a:srgbClr val="62B5E5"/>
              </a:solidFill>
              <a:round/>
              <a:headEnd/>
              <a:tailEnd/>
            </a:ln>
          </p:spPr>
          <p:txBody>
            <a:bodyPr lIns="0" tIns="0" rIns="0" bIns="0" anchor="ctr"/>
            <a:lstStyle/>
            <a:p>
              <a:pPr marL="117475">
                <a:lnSpc>
                  <a:spcPct val="106000"/>
                </a:lnSpc>
                <a:buFont typeface="Wingdings 2" pitchFamily="18" charset="2"/>
                <a:buNone/>
              </a:pPr>
              <a:r>
                <a:rPr lang="en-US" sz="2000" b="1">
                  <a:solidFill>
                    <a:schemeClr val="bg1"/>
                  </a:solidFill>
                  <a:latin typeface="Calibri" panose="020F0502020204030204" pitchFamily="34" charset="0"/>
                  <a:cs typeface="Calibri" panose="020F0502020204030204" pitchFamily="34" charset="0"/>
                </a:rPr>
                <a:t>Amortization of Unrecognized (Gain) / Loss</a:t>
              </a:r>
            </a:p>
          </p:txBody>
        </p:sp>
      </p:grpSp>
      <p:sp>
        <p:nvSpPr>
          <p:cNvPr id="14" name="Rectangle 13">
            <a:extLst>
              <a:ext uri="{FF2B5EF4-FFF2-40B4-BE49-F238E27FC236}">
                <a16:creationId xmlns:a16="http://schemas.microsoft.com/office/drawing/2014/main" id="{0EAC69C2-4368-424C-B0F2-1F276F9E61ED}"/>
              </a:ext>
            </a:extLst>
          </p:cNvPr>
          <p:cNvSpPr/>
          <p:nvPr/>
        </p:nvSpPr>
        <p:spPr bwMode="auto">
          <a:xfrm>
            <a:off x="6918325" y="2119427"/>
            <a:ext cx="2967037" cy="4314825"/>
          </a:xfrm>
          <a:prstGeom prst="rect">
            <a:avLst/>
          </a:prstGeom>
          <a:solidFill>
            <a:srgbClr val="0097A9"/>
          </a:solidFill>
          <a:ln w="9525" cap="flat" cmpd="sng" algn="ctr">
            <a:solidFill>
              <a:srgbClr val="4066B2"/>
            </a:solidFill>
            <a:prstDash val="solid"/>
            <a:round/>
            <a:headEnd type="none" w="med" len="med"/>
            <a:tailEnd type="none" w="med" len="med"/>
          </a:ln>
          <a:effectLst/>
        </p:spPr>
        <p:txBody>
          <a:bodyPr lIns="0" tIns="0" rIns="0" bIns="0" anchor="ctr"/>
          <a:lstStyle/>
          <a:p>
            <a:pPr marL="117475" algn="ctr">
              <a:lnSpc>
                <a:spcPct val="106000"/>
              </a:lnSpc>
              <a:buFont typeface="Wingdings 2" pitchFamily="18" charset="2"/>
              <a:buNone/>
              <a:defRPr/>
            </a:pPr>
            <a:r>
              <a:rPr lang="en-US" sz="2400" b="1">
                <a:solidFill>
                  <a:schemeClr val="bg1"/>
                </a:solidFill>
                <a:latin typeface="Calibri" panose="020F0502020204030204" pitchFamily="34" charset="0"/>
                <a:cs typeface="Calibri" panose="020F0502020204030204" pitchFamily="34" charset="0"/>
              </a:rPr>
              <a:t>Net Periodic Pension Cost (NPPC)</a:t>
            </a:r>
          </a:p>
          <a:p>
            <a:pPr marL="231775" indent="-231775">
              <a:lnSpc>
                <a:spcPct val="106000"/>
              </a:lnSpc>
              <a:buFont typeface="Wingdings 2" pitchFamily="18" charset="2"/>
              <a:buNone/>
              <a:defRPr/>
            </a:pPr>
            <a:endParaRPr lang="en-US" b="1">
              <a:solidFill>
                <a:schemeClr val="bg1"/>
              </a:solidFill>
            </a:endParaRPr>
          </a:p>
          <a:p>
            <a:pPr marL="231775" indent="-114300">
              <a:lnSpc>
                <a:spcPct val="106000"/>
              </a:lnSpc>
              <a:buFont typeface="Wingdings 2" pitchFamily="18" charset="2"/>
              <a:buNone/>
              <a:defRPr/>
            </a:pPr>
            <a:r>
              <a:rPr lang="en-US" b="1">
                <a:solidFill>
                  <a:schemeClr val="bg1"/>
                </a:solidFill>
                <a:latin typeface="Calibri" panose="020F0502020204030204" pitchFamily="34" charset="0"/>
                <a:cs typeface="Calibri" panose="020F0502020204030204" pitchFamily="34" charset="0"/>
              </a:rPr>
              <a:t>= (1) + (2) – (3) +(4) + (5) +(6)</a:t>
            </a:r>
          </a:p>
        </p:txBody>
      </p:sp>
      <p:sp>
        <p:nvSpPr>
          <p:cNvPr id="4" name="Rectangle 3">
            <a:extLst>
              <a:ext uri="{FF2B5EF4-FFF2-40B4-BE49-F238E27FC236}">
                <a16:creationId xmlns:a16="http://schemas.microsoft.com/office/drawing/2014/main" id="{0719DFB7-FE61-4C4A-8230-8B896174DDA8}"/>
              </a:ext>
            </a:extLst>
          </p:cNvPr>
          <p:cNvSpPr/>
          <p:nvPr/>
        </p:nvSpPr>
        <p:spPr>
          <a:xfrm>
            <a:off x="1219200" y="784805"/>
            <a:ext cx="9402726" cy="677108"/>
          </a:xfrm>
          <a:prstGeom prst="rect">
            <a:avLst/>
          </a:prstGeom>
        </p:spPr>
        <p:txBody>
          <a:bodyPr wrap="square">
            <a:spAutoFit/>
          </a:bodyPr>
          <a:lstStyle/>
          <a:p>
            <a:pPr marL="0" lvl="1">
              <a:spcBef>
                <a:spcPts val="600"/>
              </a:spcBef>
            </a:pPr>
            <a:r>
              <a:rPr lang="en-US" sz="2000" u="sng">
                <a:latin typeface="Calibri" panose="020F0502020204030204" pitchFamily="34" charset="0"/>
                <a:cs typeface="Calibri" panose="020F0502020204030204" pitchFamily="34" charset="0"/>
              </a:rPr>
              <a:t>Net Periodic Pension Cost</a:t>
            </a:r>
            <a:r>
              <a:rPr lang="en-US" sz="2000">
                <a:latin typeface="Arial" charset="0"/>
              </a:rPr>
              <a:t> - </a:t>
            </a:r>
            <a:r>
              <a:rPr lang="en-US">
                <a:latin typeface="Calibri" panose="020F0502020204030204" pitchFamily="34" charset="0"/>
                <a:cs typeface="Calibri" panose="020F0502020204030204" pitchFamily="34" charset="0"/>
              </a:rPr>
              <a:t>The annual amount of expense or income an employer must recognize on the income statement to reflect the “cost” of the pension plan(s)</a:t>
            </a:r>
          </a:p>
        </p:txBody>
      </p:sp>
      <p:sp>
        <p:nvSpPr>
          <p:cNvPr id="6" name="TextBox 5">
            <a:extLst>
              <a:ext uri="{FF2B5EF4-FFF2-40B4-BE49-F238E27FC236}">
                <a16:creationId xmlns:a16="http://schemas.microsoft.com/office/drawing/2014/main" id="{B8621FD4-1857-4D91-B841-15C9AC94C312}"/>
              </a:ext>
            </a:extLst>
          </p:cNvPr>
          <p:cNvSpPr txBox="1"/>
          <p:nvPr/>
        </p:nvSpPr>
        <p:spPr>
          <a:xfrm>
            <a:off x="1219200" y="1587441"/>
            <a:ext cx="5358884" cy="400110"/>
          </a:xfrm>
          <a:prstGeom prst="rect">
            <a:avLst/>
          </a:prstGeom>
          <a:noFill/>
        </p:spPr>
        <p:txBody>
          <a:bodyPr wrap="square" rtlCol="0">
            <a:spAutoFit/>
          </a:bodyPr>
          <a:lstStyle/>
          <a:p>
            <a:r>
              <a:rPr lang="en-US" sz="2000" u="sng">
                <a:latin typeface="Calibri" panose="020F0502020204030204" pitchFamily="34" charset="0"/>
                <a:cs typeface="Calibri" panose="020F0502020204030204" pitchFamily="34" charset="0"/>
              </a:rPr>
              <a:t>“Components” of Net Periodic Pension Cost:</a:t>
            </a:r>
          </a:p>
        </p:txBody>
      </p:sp>
    </p:spTree>
    <p:extLst>
      <p:ext uri="{BB962C8B-B14F-4D97-AF65-F5344CB8AC3E}">
        <p14:creationId xmlns:p14="http://schemas.microsoft.com/office/powerpoint/2010/main" val="2977624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219200" y="152400"/>
            <a:ext cx="9220200" cy="650364"/>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r>
              <a:rPr lang="en-US" altLang="en-US" sz="3000" b="1" kern="0">
                <a:solidFill>
                  <a:schemeClr val="tx1"/>
                </a:solidFill>
                <a:latin typeface="Calibri" panose="020F0502020204030204" pitchFamily="34" charset="0"/>
                <a:cs typeface="Calibri" panose="020F0502020204030204" pitchFamily="34" charset="0"/>
              </a:rPr>
              <a:t>Polling Question 2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9" name="Rectangle 3">
            <a:extLst>
              <a:ext uri="{FF2B5EF4-FFF2-40B4-BE49-F238E27FC236}">
                <a16:creationId xmlns:a16="http://schemas.microsoft.com/office/drawing/2014/main" id="{20B1D229-3267-4BBB-8371-14D9D494FAE3}"/>
              </a:ext>
            </a:extLst>
          </p:cNvPr>
          <p:cNvSpPr txBox="1">
            <a:spLocks noChangeArrowheads="1"/>
          </p:cNvSpPr>
          <p:nvPr/>
        </p:nvSpPr>
        <p:spPr bwMode="invGray">
          <a:xfrm>
            <a:off x="1447799" y="982662"/>
            <a:ext cx="9224211"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lnSpc>
                <a:spcPct val="106000"/>
              </a:lnSpc>
              <a:spcBef>
                <a:spcPct val="40000"/>
              </a:spcBef>
              <a:spcAft>
                <a:spcPct val="0"/>
              </a:spcAft>
              <a:buClr>
                <a:schemeClr val="tx1"/>
              </a:buClr>
              <a:buSzPct val="80000"/>
              <a:buFont typeface="Wingdings" pitchFamily="2" charset="2"/>
              <a:defRPr>
                <a:solidFill>
                  <a:schemeClr val="tx1"/>
                </a:solidFill>
                <a:latin typeface="+mn-lt"/>
                <a:ea typeface="+mn-ea"/>
                <a:cs typeface="+mn-cs"/>
              </a:defRPr>
            </a:lvl1pPr>
            <a:lvl2pPr marL="227013" indent="-225425" algn="l" rtl="0" eaLnBrk="0" fontAlgn="base" hangingPunct="0">
              <a:lnSpc>
                <a:spcPct val="106000"/>
              </a:lnSpc>
              <a:spcBef>
                <a:spcPct val="40000"/>
              </a:spcBef>
              <a:spcAft>
                <a:spcPct val="0"/>
              </a:spcAft>
              <a:buClr>
                <a:schemeClr val="tx1"/>
              </a:buClr>
              <a:buFont typeface="Wingdings 2" pitchFamily="18" charset="2"/>
              <a:buChar char="¡"/>
              <a:defRPr>
                <a:solidFill>
                  <a:schemeClr val="tx1"/>
                </a:solidFill>
                <a:latin typeface="+mn-lt"/>
              </a:defRPr>
            </a:lvl2pPr>
            <a:lvl3pPr marL="457200" indent="-228600" algn="l" rtl="0" eaLnBrk="0" fontAlgn="base" hangingPunct="0">
              <a:lnSpc>
                <a:spcPct val="106000"/>
              </a:lnSpc>
              <a:spcBef>
                <a:spcPct val="20000"/>
              </a:spcBef>
              <a:spcAft>
                <a:spcPct val="0"/>
              </a:spcAft>
              <a:buClr>
                <a:schemeClr val="tx1"/>
              </a:buClr>
              <a:buFont typeface="Arial" charset="0"/>
              <a:buChar char="–"/>
              <a:defRPr sz="1600">
                <a:solidFill>
                  <a:schemeClr val="tx1"/>
                </a:solidFill>
                <a:latin typeface="+mn-lt"/>
              </a:defRPr>
            </a:lvl3pPr>
            <a:lvl4pPr marL="681038" indent="-222250" algn="l" rtl="0" eaLnBrk="0" fontAlgn="base" hangingPunct="0">
              <a:lnSpc>
                <a:spcPct val="106000"/>
              </a:lnSpc>
              <a:spcBef>
                <a:spcPct val="20000"/>
              </a:spcBef>
              <a:spcAft>
                <a:spcPct val="0"/>
              </a:spcAft>
              <a:buClr>
                <a:schemeClr val="tx1"/>
              </a:buClr>
              <a:buChar char="•"/>
              <a:defRPr sz="1600">
                <a:solidFill>
                  <a:schemeClr val="tx1"/>
                </a:solidFill>
                <a:latin typeface="+mn-lt"/>
              </a:defRPr>
            </a:lvl4pPr>
            <a:lvl5pPr marL="1722438" indent="-236538" algn="l" rtl="0" eaLnBrk="0" fontAlgn="base" hangingPunct="0">
              <a:spcBef>
                <a:spcPct val="20000"/>
              </a:spcBef>
              <a:spcAft>
                <a:spcPct val="0"/>
              </a:spcAft>
              <a:buClr>
                <a:schemeClr val="tx1"/>
              </a:buClr>
              <a:buChar char="–"/>
              <a:defRPr sz="1200">
                <a:solidFill>
                  <a:schemeClr val="tx1"/>
                </a:solidFill>
                <a:latin typeface="+mn-lt"/>
              </a:defRPr>
            </a:lvl5pPr>
            <a:lvl6pPr marL="2179638" indent="-236538" algn="l" rtl="0" eaLnBrk="1" fontAlgn="base" hangingPunct="1">
              <a:spcBef>
                <a:spcPct val="20000"/>
              </a:spcBef>
              <a:spcAft>
                <a:spcPct val="0"/>
              </a:spcAft>
              <a:buClr>
                <a:schemeClr val="tx1"/>
              </a:buClr>
              <a:buChar char="–"/>
              <a:defRPr sz="1200">
                <a:solidFill>
                  <a:schemeClr val="tx1"/>
                </a:solidFill>
                <a:latin typeface="+mn-lt"/>
              </a:defRPr>
            </a:lvl6pPr>
            <a:lvl7pPr marL="2636838" indent="-236538" algn="l" rtl="0" eaLnBrk="1" fontAlgn="base" hangingPunct="1">
              <a:spcBef>
                <a:spcPct val="20000"/>
              </a:spcBef>
              <a:spcAft>
                <a:spcPct val="0"/>
              </a:spcAft>
              <a:buClr>
                <a:schemeClr val="tx1"/>
              </a:buClr>
              <a:buChar char="–"/>
              <a:defRPr sz="1200">
                <a:solidFill>
                  <a:schemeClr val="tx1"/>
                </a:solidFill>
                <a:latin typeface="+mn-lt"/>
              </a:defRPr>
            </a:lvl7pPr>
            <a:lvl8pPr marL="3094038" indent="-236538" algn="l" rtl="0" eaLnBrk="1" fontAlgn="base" hangingPunct="1">
              <a:spcBef>
                <a:spcPct val="20000"/>
              </a:spcBef>
              <a:spcAft>
                <a:spcPct val="0"/>
              </a:spcAft>
              <a:buClr>
                <a:schemeClr val="tx1"/>
              </a:buClr>
              <a:buChar char="–"/>
              <a:defRPr sz="1200">
                <a:solidFill>
                  <a:schemeClr val="tx1"/>
                </a:solidFill>
                <a:latin typeface="+mn-lt"/>
              </a:defRPr>
            </a:lvl8pPr>
            <a:lvl9pPr marL="3551238" indent="-236538" algn="l" rtl="0" eaLnBrk="1" fontAlgn="base" hangingPunct="1">
              <a:spcBef>
                <a:spcPct val="20000"/>
              </a:spcBef>
              <a:spcAft>
                <a:spcPct val="0"/>
              </a:spcAft>
              <a:buClr>
                <a:schemeClr val="tx1"/>
              </a:buClr>
              <a:buChar char="–"/>
              <a:defRPr sz="1200">
                <a:solidFill>
                  <a:schemeClr val="tx1"/>
                </a:solidFill>
                <a:latin typeface="+mn-lt"/>
              </a:defRPr>
            </a:lvl9pPr>
          </a:lstStyle>
          <a:p>
            <a:pPr marL="4763" marR="0" lvl="1" indent="-234950" algn="l" defTabSz="914400" rtl="0" eaLnBrk="0" fontAlgn="base" latinLnBrk="0" hangingPunct="0">
              <a:lnSpc>
                <a:spcPct val="106000"/>
              </a:lnSpc>
              <a:spcBef>
                <a:spcPct val="40000"/>
              </a:spcBef>
              <a:spcAft>
                <a:spcPct val="0"/>
              </a:spcAft>
              <a:buClr>
                <a:srgbClr val="000000"/>
              </a:buClr>
              <a:buSzPct val="80000"/>
              <a:buFont typeface="Wingdings 2" pitchFamily="18" charset="2"/>
              <a:buNone/>
              <a:tabLst/>
              <a:defRPr/>
            </a:pPr>
            <a:r>
              <a:rPr kumimoji="0" lang="en-US" sz="2000" b="1"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 frozen DB pension plan (no future accruals) has 10 actives and 100 retiree participants/annuitants in payment. What should be </a:t>
            </a:r>
            <a:r>
              <a:rPr lang="en-US" sz="2000" b="1">
                <a:solidFill>
                  <a:srgbClr val="000000"/>
                </a:solidFill>
                <a:latin typeface="Calibri" panose="020F0502020204030204" pitchFamily="34" charset="0"/>
                <a:cs typeface="Calibri" panose="020F0502020204030204" pitchFamily="34" charset="0"/>
              </a:rPr>
              <a:t>the </a:t>
            </a:r>
            <a:r>
              <a:rPr kumimoji="0" lang="en-US" sz="2000" b="1"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amortization period for recognition of unrecognized (gain) / Loss?</a:t>
            </a:r>
            <a:endParaRPr lang="en-US" sz="1600">
              <a:solidFill>
                <a:srgbClr val="000000"/>
              </a:solidFill>
              <a:latin typeface="Arial"/>
            </a:endParaRPr>
          </a:p>
          <a:p>
            <a:pPr marL="4763" marR="0" lvl="1" indent="-234950" algn="l" defTabSz="914400" rtl="0" eaLnBrk="0" fontAlgn="base" latinLnBrk="0" hangingPunct="0">
              <a:lnSpc>
                <a:spcPct val="106000"/>
              </a:lnSpc>
              <a:spcBef>
                <a:spcPct val="40000"/>
              </a:spcBef>
              <a:spcAft>
                <a:spcPct val="0"/>
              </a:spcAft>
              <a:buClr>
                <a:srgbClr val="000000"/>
              </a:buClr>
              <a:buSzPct val="80000"/>
              <a:buFont typeface="Wingdings 2" pitchFamily="18" charset="2"/>
              <a:buNone/>
              <a:tabLst/>
              <a:defRPr/>
            </a:pPr>
            <a:endParaRPr kumimoji="0" lang="en-US" sz="1600" b="0" i="0" u="none" strike="noStrike" kern="1200" cap="none" spc="0" normalizeH="0" baseline="0" noProof="0">
              <a:ln>
                <a:noFill/>
              </a:ln>
              <a:solidFill>
                <a:srgbClr val="000000"/>
              </a:solidFill>
              <a:effectLst/>
              <a:uLnTx/>
              <a:uFillTx/>
              <a:latin typeface="Arial"/>
              <a:ea typeface="+mn-ea"/>
              <a:cs typeface="+mn-cs"/>
            </a:endParaRPr>
          </a:p>
          <a:p>
            <a:pPr marL="566738" lvl="3" indent="-342900">
              <a:spcBef>
                <a:spcPct val="40000"/>
              </a:spcBef>
              <a:buClr>
                <a:srgbClr val="000000"/>
              </a:buClr>
              <a:buSzPct val="100000"/>
              <a:buFont typeface="+mj-lt"/>
              <a:buAutoNum type="arabicPeriod"/>
              <a:defRPr/>
            </a:pPr>
            <a:r>
              <a:rPr lang="fr-FR" sz="1800">
                <a:solidFill>
                  <a:srgbClr val="000000"/>
                </a:solidFill>
                <a:latin typeface="Calibri" panose="020F0502020204030204" pitchFamily="34" charset="0"/>
                <a:cs typeface="Calibri" panose="020F0502020204030204" pitchFamily="34" charset="0"/>
              </a:rPr>
              <a:t>Average </a:t>
            </a:r>
            <a:r>
              <a:rPr lang="fr-FR" sz="1800" err="1">
                <a:solidFill>
                  <a:srgbClr val="000000"/>
                </a:solidFill>
                <a:latin typeface="Calibri" panose="020F0502020204030204" pitchFamily="34" charset="0"/>
                <a:cs typeface="Calibri" panose="020F0502020204030204" pitchFamily="34" charset="0"/>
              </a:rPr>
              <a:t>Expected</a:t>
            </a:r>
            <a:r>
              <a:rPr lang="fr-FR" sz="1800">
                <a:solidFill>
                  <a:srgbClr val="000000"/>
                </a:solidFill>
                <a:latin typeface="Calibri" panose="020F0502020204030204" pitchFamily="34" charset="0"/>
                <a:cs typeface="Calibri" panose="020F0502020204030204" pitchFamily="34" charset="0"/>
              </a:rPr>
              <a:t> Future Service for 10 active participants</a:t>
            </a:r>
          </a:p>
          <a:p>
            <a:pPr marL="566738" lvl="3" indent="-342900">
              <a:spcBef>
                <a:spcPct val="40000"/>
              </a:spcBef>
              <a:buClr>
                <a:srgbClr val="000000"/>
              </a:buClr>
              <a:buSzPct val="100000"/>
              <a:buFont typeface="+mj-lt"/>
              <a:buAutoNum type="arabicPeriod"/>
              <a:defRPr/>
            </a:pPr>
            <a:r>
              <a:rPr lang="fr-FR" sz="1800">
                <a:solidFill>
                  <a:srgbClr val="000000"/>
                </a:solidFill>
                <a:latin typeface="Calibri" panose="020F0502020204030204" pitchFamily="34" charset="0"/>
                <a:cs typeface="Calibri" panose="020F0502020204030204" pitchFamily="34" charset="0"/>
              </a:rPr>
              <a:t>Average Life </a:t>
            </a:r>
            <a:r>
              <a:rPr lang="fr-FR" sz="1800" err="1">
                <a:solidFill>
                  <a:srgbClr val="000000"/>
                </a:solidFill>
                <a:latin typeface="Calibri" panose="020F0502020204030204" pitchFamily="34" charset="0"/>
                <a:cs typeface="Calibri" panose="020F0502020204030204" pitchFamily="34" charset="0"/>
              </a:rPr>
              <a:t>Expectancy</a:t>
            </a:r>
            <a:r>
              <a:rPr lang="fr-FR" sz="1800">
                <a:solidFill>
                  <a:srgbClr val="000000"/>
                </a:solidFill>
                <a:latin typeface="Calibri" panose="020F0502020204030204" pitchFamily="34" charset="0"/>
                <a:cs typeface="Calibri" panose="020F0502020204030204" pitchFamily="34" charset="0"/>
              </a:rPr>
              <a:t> for 100 </a:t>
            </a:r>
            <a:r>
              <a:rPr lang="fr-FR" sz="1800" err="1">
                <a:solidFill>
                  <a:srgbClr val="000000"/>
                </a:solidFill>
                <a:latin typeface="Calibri" panose="020F0502020204030204" pitchFamily="34" charset="0"/>
                <a:cs typeface="Calibri" panose="020F0502020204030204" pitchFamily="34" charset="0"/>
              </a:rPr>
              <a:t>retiree</a:t>
            </a:r>
            <a:r>
              <a:rPr lang="fr-FR" sz="1800">
                <a:solidFill>
                  <a:srgbClr val="000000"/>
                </a:solidFill>
                <a:latin typeface="Calibri" panose="020F0502020204030204" pitchFamily="34" charset="0"/>
                <a:cs typeface="Calibri" panose="020F0502020204030204" pitchFamily="34" charset="0"/>
              </a:rPr>
              <a:t> participants</a:t>
            </a:r>
          </a:p>
          <a:p>
            <a:pPr marL="566738" lvl="3" indent="-342900">
              <a:spcBef>
                <a:spcPct val="40000"/>
              </a:spcBef>
              <a:buClr>
                <a:srgbClr val="000000"/>
              </a:buClr>
              <a:buSzPct val="100000"/>
              <a:buFont typeface="+mj-lt"/>
              <a:buAutoNum type="arabicPeriod"/>
              <a:defRPr/>
            </a:pPr>
            <a:r>
              <a:rPr lang="fr-FR" sz="1800">
                <a:solidFill>
                  <a:srgbClr val="000000"/>
                </a:solidFill>
                <a:latin typeface="Calibri" panose="020F0502020204030204" pitchFamily="34" charset="0"/>
                <a:cs typeface="Calibri" panose="020F0502020204030204" pitchFamily="34" charset="0"/>
              </a:rPr>
              <a:t>Average Life </a:t>
            </a:r>
            <a:r>
              <a:rPr lang="fr-FR" sz="1800" err="1">
                <a:solidFill>
                  <a:srgbClr val="000000"/>
                </a:solidFill>
                <a:latin typeface="Calibri" panose="020F0502020204030204" pitchFamily="34" charset="0"/>
                <a:cs typeface="Calibri" panose="020F0502020204030204" pitchFamily="34" charset="0"/>
              </a:rPr>
              <a:t>Expectancy</a:t>
            </a:r>
            <a:r>
              <a:rPr lang="fr-FR" sz="1800">
                <a:solidFill>
                  <a:srgbClr val="000000"/>
                </a:solidFill>
                <a:latin typeface="Calibri" panose="020F0502020204030204" pitchFamily="34" charset="0"/>
                <a:cs typeface="Calibri" panose="020F0502020204030204" pitchFamily="34" charset="0"/>
              </a:rPr>
              <a:t> for all the plan participants </a:t>
            </a:r>
          </a:p>
          <a:p>
            <a:pPr marL="566738" lvl="3" indent="-342900">
              <a:spcBef>
                <a:spcPct val="40000"/>
              </a:spcBef>
              <a:buClr>
                <a:srgbClr val="000000"/>
              </a:buClr>
              <a:buSzPct val="100000"/>
              <a:buFont typeface="+mj-lt"/>
              <a:buAutoNum type="arabicPeriod"/>
              <a:defRPr/>
            </a:pPr>
            <a:r>
              <a:rPr lang="fr-FR" sz="1800">
                <a:solidFill>
                  <a:srgbClr val="000000"/>
                </a:solidFill>
                <a:latin typeface="Calibri" panose="020F0502020204030204" pitchFamily="34" charset="0"/>
                <a:cs typeface="Calibri" panose="020F0502020204030204" pitchFamily="34" charset="0"/>
              </a:rPr>
              <a:t>None of the </a:t>
            </a:r>
            <a:r>
              <a:rPr lang="fr-FR" sz="1800" err="1">
                <a:solidFill>
                  <a:srgbClr val="000000"/>
                </a:solidFill>
                <a:latin typeface="Calibri" panose="020F0502020204030204" pitchFamily="34" charset="0"/>
                <a:cs typeface="Calibri" panose="020F0502020204030204" pitchFamily="34" charset="0"/>
              </a:rPr>
              <a:t>above</a:t>
            </a:r>
            <a:endParaRPr lang="fr-FR" sz="180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16418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219200" y="152401"/>
            <a:ext cx="8839200" cy="558409"/>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r>
              <a:rPr lang="en-US" altLang="en-US" sz="3200" b="1" kern="0">
                <a:solidFill>
                  <a:schemeClr val="tx1"/>
                </a:solidFill>
                <a:latin typeface="Calibri" panose="020F0502020204030204" pitchFamily="34" charset="0"/>
                <a:cs typeface="Calibri" panose="020F0502020204030204" pitchFamily="34" charset="0"/>
              </a:rPr>
              <a:t>Amortizations of Prior Service Cost/(Credit) and (Gain)/Loss</a:t>
            </a:r>
          </a:p>
          <a:p>
            <a:pPr algn="l">
              <a:tabLst>
                <a:tab pos="4805363" algn="l"/>
              </a:tabLst>
            </a:pPr>
            <a:endParaRPr lang="en-US" altLang="en-US" sz="3000" b="1" kern="0">
              <a:solidFill>
                <a:schemeClr val="tx1"/>
              </a:solidFill>
              <a:latin typeface="Calibri" panose="020F0502020204030204" pitchFamily="34" charset="0"/>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pSp>
        <p:nvGrpSpPr>
          <p:cNvPr id="9" name="Group 9">
            <a:extLst>
              <a:ext uri="{FF2B5EF4-FFF2-40B4-BE49-F238E27FC236}">
                <a16:creationId xmlns:a16="http://schemas.microsoft.com/office/drawing/2014/main" id="{0B803834-70BA-45EE-98AE-9F32DCC32C86}"/>
              </a:ext>
            </a:extLst>
          </p:cNvPr>
          <p:cNvGrpSpPr>
            <a:grpSpLocks/>
          </p:cNvGrpSpPr>
          <p:nvPr/>
        </p:nvGrpSpPr>
        <p:grpSpPr bwMode="auto">
          <a:xfrm>
            <a:off x="1447799" y="1291739"/>
            <a:ext cx="10457947" cy="2206761"/>
            <a:chOff x="467359" y="497665"/>
            <a:chExt cx="10457947" cy="932842"/>
          </a:xfrm>
        </p:grpSpPr>
        <p:sp>
          <p:nvSpPr>
            <p:cNvPr id="10" name="Rectangle 10">
              <a:extLst>
                <a:ext uri="{FF2B5EF4-FFF2-40B4-BE49-F238E27FC236}">
                  <a16:creationId xmlns:a16="http://schemas.microsoft.com/office/drawing/2014/main" id="{45895055-4EE9-4F86-92E4-CB36B668D3C2}"/>
                </a:ext>
              </a:extLst>
            </p:cNvPr>
            <p:cNvSpPr>
              <a:spLocks noChangeArrowheads="1"/>
            </p:cNvSpPr>
            <p:nvPr/>
          </p:nvSpPr>
          <p:spPr bwMode="auto">
            <a:xfrm>
              <a:off x="467359" y="497665"/>
              <a:ext cx="1838959" cy="928240"/>
            </a:xfrm>
            <a:prstGeom prst="rect">
              <a:avLst/>
            </a:prstGeom>
            <a:solidFill>
              <a:srgbClr val="92D050"/>
            </a:solidFill>
            <a:ln w="9525" algn="ctr">
              <a:solidFill>
                <a:srgbClr val="92D050"/>
              </a:solidFill>
              <a:round/>
              <a:headEnd/>
              <a:tailEnd/>
            </a:ln>
          </p:spPr>
          <p:txBody>
            <a:bodyPr lIns="0" tIns="0" rIns="0" bIns="0" anchor="ctr"/>
            <a:lstStyle/>
            <a:p>
              <a:pPr algn="ctr">
                <a:lnSpc>
                  <a:spcPct val="106000"/>
                </a:lnSpc>
                <a:buFont typeface="Wingdings 2" pitchFamily="18" charset="2"/>
                <a:buNone/>
              </a:pPr>
              <a:r>
                <a:rPr lang="en-US" sz="2000" b="1">
                  <a:solidFill>
                    <a:schemeClr val="bg1"/>
                  </a:solidFill>
                  <a:latin typeface="Calibri" panose="020F0502020204030204" pitchFamily="34" charset="0"/>
                  <a:cs typeface="Calibri" panose="020F0502020204030204" pitchFamily="34" charset="0"/>
                </a:rPr>
                <a:t>Prior Service Cost/ (Credit) (PSC)</a:t>
              </a:r>
            </a:p>
          </p:txBody>
        </p:sp>
        <p:sp>
          <p:nvSpPr>
            <p:cNvPr id="11" name="Rectangle 11">
              <a:extLst>
                <a:ext uri="{FF2B5EF4-FFF2-40B4-BE49-F238E27FC236}">
                  <a16:creationId xmlns:a16="http://schemas.microsoft.com/office/drawing/2014/main" id="{30AA38F1-85C5-4E01-806C-441F6B1A6241}"/>
                </a:ext>
              </a:extLst>
            </p:cNvPr>
            <p:cNvSpPr>
              <a:spLocks noChangeArrowheads="1"/>
            </p:cNvSpPr>
            <p:nvPr/>
          </p:nvSpPr>
          <p:spPr bwMode="auto">
            <a:xfrm>
              <a:off x="2306317" y="507341"/>
              <a:ext cx="8618989" cy="923166"/>
            </a:xfrm>
            <a:prstGeom prst="rect">
              <a:avLst/>
            </a:prstGeom>
            <a:noFill/>
            <a:ln w="285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lstStyle/>
            <a:p>
              <a:pPr marL="346075" indent="-234950">
                <a:lnSpc>
                  <a:spcPct val="106000"/>
                </a:lnSpc>
                <a:buFont typeface="Wingdings" pitchFamily="2" charset="2"/>
                <a:buChar char="§"/>
              </a:pPr>
              <a:endParaRPr lang="en-US" dirty="0">
                <a:latin typeface="Calibri" panose="020F0502020204030204" pitchFamily="34" charset="0"/>
                <a:cs typeface="Calibri" panose="020F0502020204030204" pitchFamily="34" charset="0"/>
              </a:endParaRPr>
            </a:p>
            <a:p>
              <a:pPr marL="346075" indent="-234950">
                <a:lnSpc>
                  <a:spcPct val="106000"/>
                </a:lnSpc>
                <a:buFont typeface="Wingdings" pitchFamily="2" charset="2"/>
                <a:buChar char="§"/>
              </a:pPr>
              <a:r>
                <a:rPr lang="en-US" dirty="0">
                  <a:latin typeface="Calibri" panose="020F0502020204030204" pitchFamily="34" charset="0"/>
                  <a:cs typeface="Calibri" panose="020F0502020204030204" pitchFamily="34" charset="0"/>
                </a:rPr>
                <a:t>Arises when there is a plan amendment that increases or decreases benefits for past service. </a:t>
              </a:r>
            </a:p>
            <a:p>
              <a:pPr marL="854075" lvl="1" indent="-285750">
                <a:lnSpc>
                  <a:spcPct val="106000"/>
                </a:lnSpc>
                <a:buFontTx/>
                <a:buChar char="-"/>
              </a:pPr>
              <a:r>
                <a:rPr lang="en-US" dirty="0">
                  <a:latin typeface="Calibri" panose="020F0502020204030204" pitchFamily="34" charset="0"/>
                  <a:cs typeface="Calibri" panose="020F0502020204030204" pitchFamily="34" charset="0"/>
                </a:rPr>
                <a:t>The cost is generally spread by amortizing over the expected future service of active participants</a:t>
              </a:r>
            </a:p>
            <a:p>
              <a:pPr marL="854075" lvl="1" indent="-285750">
                <a:lnSpc>
                  <a:spcPct val="106000"/>
                </a:lnSpc>
                <a:buFontTx/>
                <a:buChar char="-"/>
              </a:pPr>
              <a:r>
                <a:rPr lang="en-US" dirty="0">
                  <a:latin typeface="Calibri" panose="020F0502020204030204" pitchFamily="34" charset="0"/>
                  <a:cs typeface="Calibri" panose="020F0502020204030204" pitchFamily="34" charset="0"/>
                </a:rPr>
                <a:t>If almost all participants are inactive or no active participants, use total life expectancy</a:t>
              </a:r>
            </a:p>
            <a:p>
              <a:pPr marL="854075" lvl="1" indent="-285750">
                <a:lnSpc>
                  <a:spcPct val="106000"/>
                </a:lnSpc>
                <a:buFontTx/>
                <a:buChar char="-"/>
              </a:pPr>
              <a:r>
                <a:rPr lang="en-US" dirty="0">
                  <a:latin typeface="Calibri" panose="020F0502020204030204" pitchFamily="34" charset="0"/>
                  <a:cs typeface="Calibri" panose="020F0502020204030204" pitchFamily="34" charset="0"/>
                </a:rPr>
                <a:t>Faster amortization methods are not permitted</a:t>
              </a:r>
            </a:p>
            <a:p>
              <a:pPr marL="346075" indent="-234950">
                <a:lnSpc>
                  <a:spcPct val="106000"/>
                </a:lnSpc>
                <a:buFont typeface="Wingdings" pitchFamily="2" charset="2"/>
                <a:buChar char="§"/>
              </a:pPr>
              <a:endParaRPr lang="en-US" sz="1600" dirty="0"/>
            </a:p>
          </p:txBody>
        </p:sp>
      </p:grpSp>
      <p:grpSp>
        <p:nvGrpSpPr>
          <p:cNvPr id="14" name="Group 3">
            <a:extLst>
              <a:ext uri="{FF2B5EF4-FFF2-40B4-BE49-F238E27FC236}">
                <a16:creationId xmlns:a16="http://schemas.microsoft.com/office/drawing/2014/main" id="{C7DC1BE4-EC4A-4913-A64C-D5A4254CEC83}"/>
              </a:ext>
            </a:extLst>
          </p:cNvPr>
          <p:cNvGrpSpPr>
            <a:grpSpLocks/>
          </p:cNvGrpSpPr>
          <p:nvPr/>
        </p:nvGrpSpPr>
        <p:grpSpPr bwMode="auto">
          <a:xfrm>
            <a:off x="1447799" y="3658729"/>
            <a:ext cx="10457947" cy="2965356"/>
            <a:chOff x="467359" y="1290320"/>
            <a:chExt cx="10457947" cy="943906"/>
          </a:xfrm>
        </p:grpSpPr>
        <p:sp>
          <p:nvSpPr>
            <p:cNvPr id="15" name="Rectangle 4">
              <a:extLst>
                <a:ext uri="{FF2B5EF4-FFF2-40B4-BE49-F238E27FC236}">
                  <a16:creationId xmlns:a16="http://schemas.microsoft.com/office/drawing/2014/main" id="{E8129490-8424-4141-A108-16E5B8939A8C}"/>
                </a:ext>
              </a:extLst>
            </p:cNvPr>
            <p:cNvSpPr>
              <a:spLocks noChangeArrowheads="1"/>
            </p:cNvSpPr>
            <p:nvPr/>
          </p:nvSpPr>
          <p:spPr bwMode="auto">
            <a:xfrm>
              <a:off x="467359" y="1290320"/>
              <a:ext cx="1838959" cy="943906"/>
            </a:xfrm>
            <a:prstGeom prst="rect">
              <a:avLst/>
            </a:prstGeom>
            <a:solidFill>
              <a:srgbClr val="92D050"/>
            </a:solidFill>
            <a:ln w="28575" algn="ctr">
              <a:solidFill>
                <a:srgbClr val="92D050"/>
              </a:solidFill>
              <a:round/>
              <a:headEnd/>
              <a:tailEnd/>
            </a:ln>
          </p:spPr>
          <p:txBody>
            <a:bodyPr lIns="0" tIns="0" rIns="0" bIns="0" anchor="ctr"/>
            <a:lstStyle/>
            <a:p>
              <a:pPr algn="ctr">
                <a:lnSpc>
                  <a:spcPct val="106000"/>
                </a:lnSpc>
                <a:buFont typeface="Wingdings 2" pitchFamily="18" charset="2"/>
                <a:buNone/>
              </a:pPr>
              <a:r>
                <a:rPr lang="en-US" sz="2000" b="1">
                  <a:solidFill>
                    <a:schemeClr val="bg1"/>
                  </a:solidFill>
                  <a:latin typeface="Calibri" panose="020F0502020204030204" pitchFamily="34" charset="0"/>
                  <a:cs typeface="Calibri" panose="020F0502020204030204" pitchFamily="34" charset="0"/>
                </a:rPr>
                <a:t>(Gain) / Loss</a:t>
              </a:r>
            </a:p>
          </p:txBody>
        </p:sp>
        <p:sp>
          <p:nvSpPr>
            <p:cNvPr id="16" name="Rectangle 5">
              <a:extLst>
                <a:ext uri="{FF2B5EF4-FFF2-40B4-BE49-F238E27FC236}">
                  <a16:creationId xmlns:a16="http://schemas.microsoft.com/office/drawing/2014/main" id="{44672061-2B45-4FB4-A3EE-F993A2B7D80A}"/>
                </a:ext>
              </a:extLst>
            </p:cNvPr>
            <p:cNvSpPr>
              <a:spLocks noChangeArrowheads="1"/>
            </p:cNvSpPr>
            <p:nvPr/>
          </p:nvSpPr>
          <p:spPr bwMode="auto">
            <a:xfrm>
              <a:off x="2306319" y="1290320"/>
              <a:ext cx="8618987" cy="943906"/>
            </a:xfrm>
            <a:prstGeom prst="rect">
              <a:avLst/>
            </a:prstGeom>
            <a:solidFill>
              <a:srgbClr val="FFFFFF"/>
            </a:solidFill>
            <a:ln w="28575" algn="ctr">
              <a:solidFill>
                <a:srgbClr val="92D050"/>
              </a:solidFill>
              <a:round/>
              <a:headEnd/>
              <a:tailEnd/>
            </a:ln>
          </p:spPr>
          <p:txBody>
            <a:bodyPr lIns="0" tIns="0" rIns="0" bIns="0" anchor="ctr"/>
            <a:lstStyle/>
            <a:p>
              <a:pPr marL="346075" indent="-234950">
                <a:lnSpc>
                  <a:spcPct val="106000"/>
                </a:lnSpc>
                <a:buFont typeface="Wingdings" pitchFamily="2" charset="2"/>
                <a:buChar char="§"/>
              </a:pPr>
              <a:endParaRPr lang="en-US" dirty="0">
                <a:latin typeface="Calibri" panose="020F0502020204030204" pitchFamily="34" charset="0"/>
                <a:cs typeface="Calibri" panose="020F0502020204030204" pitchFamily="34" charset="0"/>
              </a:endParaRPr>
            </a:p>
            <a:p>
              <a:pPr marL="346075" indent="-234950">
                <a:lnSpc>
                  <a:spcPct val="106000"/>
                </a:lnSpc>
                <a:buFont typeface="Wingdings" pitchFamily="2" charset="2"/>
                <a:buChar char="§"/>
              </a:pPr>
              <a:r>
                <a:rPr lang="en-US" dirty="0">
                  <a:latin typeface="Calibri" panose="020F0502020204030204" pitchFamily="34" charset="0"/>
                  <a:cs typeface="Calibri" panose="020F0502020204030204" pitchFamily="34" charset="0"/>
                </a:rPr>
                <a:t>Arises because actuarial assumptions are not borne out in practice (asset returns, salary increases, retirements)</a:t>
              </a:r>
            </a:p>
            <a:p>
              <a:pPr marL="569913" lvl="1" indent="-173038">
                <a:lnSpc>
                  <a:spcPct val="106000"/>
                </a:lnSpc>
              </a:pPr>
              <a:r>
                <a:rPr lang="en-US" dirty="0">
                  <a:latin typeface="Calibri" panose="020F0502020204030204" pitchFamily="34" charset="0"/>
                  <a:cs typeface="Calibri" panose="020F0502020204030204" pitchFamily="34" charset="0"/>
                </a:rPr>
                <a:t>-	Full (gain)/loss is not required to be expensed each year, reduces volatility in expense</a:t>
              </a:r>
            </a:p>
            <a:p>
              <a:pPr marL="569913" lvl="1" indent="-173038">
                <a:lnSpc>
                  <a:spcPct val="106000"/>
                </a:lnSpc>
                <a:buFontTx/>
                <a:buChar char="-"/>
              </a:pPr>
              <a:r>
                <a:rPr lang="en-US" dirty="0">
                  <a:latin typeface="Calibri" panose="020F0502020204030204" pitchFamily="34" charset="0"/>
                  <a:cs typeface="Calibri" panose="020F0502020204030204" pitchFamily="34" charset="0"/>
                </a:rPr>
                <a:t>At a minimum, amortization in expense of (gain)/loss outside 10% corridor must be expensed</a:t>
              </a:r>
            </a:p>
            <a:p>
              <a:pPr marL="569913" lvl="1" indent="-173038">
                <a:lnSpc>
                  <a:spcPct val="106000"/>
                </a:lnSpc>
                <a:buFontTx/>
                <a:buChar char="-"/>
              </a:pPr>
              <a:r>
                <a:rPr lang="en-US" dirty="0">
                  <a:latin typeface="Calibri" panose="020F0502020204030204" pitchFamily="34" charset="0"/>
                  <a:cs typeface="Calibri" panose="020F0502020204030204" pitchFamily="34" charset="0"/>
                </a:rPr>
                <a:t>Corridor is equal to: 10% of max (PBO and Market Related Value of Assets)</a:t>
              </a:r>
            </a:p>
            <a:p>
              <a:pPr marL="569913" lvl="1" indent="-173038">
                <a:lnSpc>
                  <a:spcPct val="106000"/>
                </a:lnSpc>
                <a:buFontTx/>
                <a:buChar char="-"/>
              </a:pPr>
              <a:r>
                <a:rPr lang="en-US" dirty="0">
                  <a:latin typeface="Calibri" panose="020F0502020204030204" pitchFamily="34" charset="0"/>
                  <a:cs typeface="Calibri" panose="020F0502020204030204" pitchFamily="34" charset="0"/>
                </a:rPr>
                <a:t>Amortization period is expected future service of active participants</a:t>
              </a:r>
            </a:p>
            <a:p>
              <a:pPr marL="569913" lvl="1" indent="-173038">
                <a:lnSpc>
                  <a:spcPct val="106000"/>
                </a:lnSpc>
                <a:buFontTx/>
                <a:buChar char="-"/>
              </a:pPr>
              <a:r>
                <a:rPr lang="en-US" dirty="0">
                  <a:latin typeface="Calibri" panose="020F0502020204030204" pitchFamily="34" charset="0"/>
                  <a:cs typeface="Calibri" panose="020F0502020204030204" pitchFamily="34" charset="0"/>
                </a:rPr>
                <a:t>If the plan is frozen, or almost all participants are inactive or no active participants, use their life expectancy</a:t>
              </a:r>
            </a:p>
            <a:p>
              <a:pPr marL="569913" lvl="1" indent="-173038">
                <a:lnSpc>
                  <a:spcPct val="106000"/>
                </a:lnSpc>
                <a:buFontTx/>
                <a:buChar char="-"/>
              </a:pPr>
              <a:r>
                <a:rPr lang="en-US" dirty="0">
                  <a:latin typeface="Calibri" panose="020F0502020204030204" pitchFamily="34" charset="0"/>
                  <a:cs typeface="Calibri" panose="020F0502020204030204" pitchFamily="34" charset="0"/>
                </a:rPr>
                <a:t>Faster amortization methods are allowed and must remain consistent over time</a:t>
              </a:r>
            </a:p>
            <a:p>
              <a:pPr marL="346075" indent="-234950">
                <a:lnSpc>
                  <a:spcPct val="106000"/>
                </a:lnSpc>
                <a:buFont typeface="Arial" charset="0"/>
                <a:buChar char="•"/>
              </a:pPr>
              <a:endParaRPr lang="en-US"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285594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219200" y="152401"/>
            <a:ext cx="8839200" cy="609599"/>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r>
              <a:rPr lang="en-US" altLang="en-US" sz="3000" b="1" kern="0">
                <a:solidFill>
                  <a:schemeClr val="tx1"/>
                </a:solidFill>
                <a:latin typeface="Calibri" panose="020F0502020204030204" pitchFamily="34" charset="0"/>
                <a:cs typeface="Calibri" panose="020F0502020204030204" pitchFamily="34" charset="0"/>
              </a:rPr>
              <a:t>Amortizations of (Gain) / Loss (Cont’d)</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8" name="TextBox 7">
            <a:extLst>
              <a:ext uri="{FF2B5EF4-FFF2-40B4-BE49-F238E27FC236}">
                <a16:creationId xmlns:a16="http://schemas.microsoft.com/office/drawing/2014/main" id="{590D1326-0057-4ACB-9DE8-2DCC4BD9E312}"/>
              </a:ext>
            </a:extLst>
          </p:cNvPr>
          <p:cNvSpPr txBox="1"/>
          <p:nvPr/>
        </p:nvSpPr>
        <p:spPr>
          <a:xfrm>
            <a:off x="1371600" y="838200"/>
            <a:ext cx="9791700" cy="2072362"/>
          </a:xfrm>
          <a:prstGeom prst="rect">
            <a:avLst/>
          </a:prstGeom>
          <a:noFill/>
        </p:spPr>
        <p:txBody>
          <a:bodyPr wrap="square" rtlCol="0">
            <a:spAutoFit/>
          </a:bodyPr>
          <a:lstStyle/>
          <a:p>
            <a:pPr>
              <a:spcBef>
                <a:spcPts val="400"/>
              </a:spcBef>
            </a:pPr>
            <a:r>
              <a:rPr lang="en-US" sz="2000" b="1" u="sng">
                <a:latin typeface="Calibri" panose="020F0502020204030204" pitchFamily="34" charset="0"/>
                <a:cs typeface="Calibri" panose="020F0502020204030204" pitchFamily="34" charset="0"/>
              </a:rPr>
              <a:t>Numerical Example:</a:t>
            </a:r>
            <a:r>
              <a:rPr lang="en-US" sz="2000">
                <a:latin typeface="Calibri" panose="020F0502020204030204" pitchFamily="34" charset="0"/>
                <a:cs typeface="Calibri" panose="020F0502020204030204" pitchFamily="34" charset="0"/>
              </a:rPr>
              <a:t> </a:t>
            </a:r>
          </a:p>
          <a:p>
            <a:pPr>
              <a:spcBef>
                <a:spcPts val="400"/>
              </a:spcBef>
            </a:pPr>
            <a:r>
              <a:rPr lang="en-US">
                <a:latin typeface="Calibri" panose="020F0502020204030204" pitchFamily="34" charset="0"/>
                <a:cs typeface="Calibri" panose="020F0502020204030204" pitchFamily="34" charset="0"/>
              </a:rPr>
              <a:t>PBO =INR 41,550,000</a:t>
            </a:r>
          </a:p>
          <a:p>
            <a:pPr>
              <a:spcBef>
                <a:spcPts val="400"/>
              </a:spcBef>
            </a:pPr>
            <a:r>
              <a:rPr lang="en-US">
                <a:latin typeface="Calibri" panose="020F0502020204030204" pitchFamily="34" charset="0"/>
                <a:cs typeface="Calibri" panose="020F0502020204030204" pitchFamily="34" charset="0"/>
              </a:rPr>
              <a:t>MVA = INR 45,650,000</a:t>
            </a:r>
          </a:p>
          <a:p>
            <a:pPr>
              <a:spcBef>
                <a:spcPts val="400"/>
              </a:spcBef>
            </a:pPr>
            <a:r>
              <a:rPr lang="en-US">
                <a:latin typeface="Calibri" panose="020F0502020204030204" pitchFamily="34" charset="0"/>
                <a:cs typeface="Calibri" panose="020F0502020204030204" pitchFamily="34" charset="0"/>
              </a:rPr>
              <a:t>Average expected future service for active employees = 9.51 years</a:t>
            </a:r>
          </a:p>
          <a:p>
            <a:pPr>
              <a:spcBef>
                <a:spcPts val="400"/>
              </a:spcBef>
            </a:pPr>
            <a:r>
              <a:rPr lang="en-US">
                <a:latin typeface="Calibri" panose="020F0502020204030204" pitchFamily="34" charset="0"/>
                <a:cs typeface="Calibri" panose="020F0502020204030204" pitchFamily="34" charset="0"/>
              </a:rPr>
              <a:t>Actuarial (Gain)/Loss subject to Amortization = INR 12,000,000</a:t>
            </a:r>
          </a:p>
          <a:p>
            <a:pPr>
              <a:spcBef>
                <a:spcPts val="400"/>
              </a:spcBef>
            </a:pPr>
            <a:endParaRPr lang="en-US" sz="2000">
              <a:latin typeface="Calibri" panose="020F0502020204030204" pitchFamily="34" charset="0"/>
              <a:cs typeface="Calibri" panose="020F0502020204030204" pitchFamily="34" charset="0"/>
            </a:endParaRPr>
          </a:p>
        </p:txBody>
      </p:sp>
      <p:graphicFrame>
        <p:nvGraphicFramePr>
          <p:cNvPr id="7" name="Table 6">
            <a:extLst>
              <a:ext uri="{FF2B5EF4-FFF2-40B4-BE49-F238E27FC236}">
                <a16:creationId xmlns:a16="http://schemas.microsoft.com/office/drawing/2014/main" id="{7973DA4C-3619-40D2-945C-69FE279D30A7}"/>
              </a:ext>
            </a:extLst>
          </p:cNvPr>
          <p:cNvGraphicFramePr>
            <a:graphicFrameLocks noGrp="1"/>
          </p:cNvGraphicFramePr>
          <p:nvPr>
            <p:extLst>
              <p:ext uri="{D42A27DB-BD31-4B8C-83A1-F6EECF244321}">
                <p14:modId xmlns:p14="http://schemas.microsoft.com/office/powerpoint/2010/main" val="2605948018"/>
              </p:ext>
            </p:extLst>
          </p:nvPr>
        </p:nvGraphicFramePr>
        <p:xfrm>
          <a:off x="1524000" y="3049473"/>
          <a:ext cx="7214173" cy="2167440"/>
        </p:xfrm>
        <a:graphic>
          <a:graphicData uri="http://schemas.openxmlformats.org/drawingml/2006/table">
            <a:tbl>
              <a:tblPr/>
              <a:tblGrid>
                <a:gridCol w="1988677">
                  <a:extLst>
                    <a:ext uri="{9D8B030D-6E8A-4147-A177-3AD203B41FA5}">
                      <a16:colId xmlns:a16="http://schemas.microsoft.com/office/drawing/2014/main" val="1509046839"/>
                    </a:ext>
                  </a:extLst>
                </a:gridCol>
                <a:gridCol w="872390">
                  <a:extLst>
                    <a:ext uri="{9D8B030D-6E8A-4147-A177-3AD203B41FA5}">
                      <a16:colId xmlns:a16="http://schemas.microsoft.com/office/drawing/2014/main" val="704209802"/>
                    </a:ext>
                  </a:extLst>
                </a:gridCol>
                <a:gridCol w="1472746">
                  <a:extLst>
                    <a:ext uri="{9D8B030D-6E8A-4147-A177-3AD203B41FA5}">
                      <a16:colId xmlns:a16="http://schemas.microsoft.com/office/drawing/2014/main" val="973691981"/>
                    </a:ext>
                  </a:extLst>
                </a:gridCol>
                <a:gridCol w="822960">
                  <a:extLst>
                    <a:ext uri="{9D8B030D-6E8A-4147-A177-3AD203B41FA5}">
                      <a16:colId xmlns:a16="http://schemas.microsoft.com/office/drawing/2014/main" val="2164973731"/>
                    </a:ext>
                  </a:extLst>
                </a:gridCol>
                <a:gridCol w="1819759">
                  <a:extLst>
                    <a:ext uri="{9D8B030D-6E8A-4147-A177-3AD203B41FA5}">
                      <a16:colId xmlns:a16="http://schemas.microsoft.com/office/drawing/2014/main" val="2513703191"/>
                    </a:ext>
                  </a:extLst>
                </a:gridCol>
                <a:gridCol w="237641">
                  <a:extLst>
                    <a:ext uri="{9D8B030D-6E8A-4147-A177-3AD203B41FA5}">
                      <a16:colId xmlns:a16="http://schemas.microsoft.com/office/drawing/2014/main" val="2494170516"/>
                    </a:ext>
                  </a:extLst>
                </a:gridCol>
              </a:tblGrid>
              <a:tr h="433488">
                <a:tc gridSpan="3">
                  <a:txBody>
                    <a:bodyPr/>
                    <a:lstStyle/>
                    <a:p>
                      <a:pPr algn="l" fontAlgn="b"/>
                      <a:r>
                        <a:rPr lang="en-US" sz="1800" b="0" i="0" u="none" strike="noStrike">
                          <a:effectLst/>
                          <a:latin typeface="Calibri" panose="020F0502020204030204" pitchFamily="34" charset="0"/>
                        </a:rPr>
                        <a:t> Actuarial (Gain)/Loss Subject to Amortization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a:txBody>
                    <a:bodyPr/>
                    <a:lstStyle/>
                    <a:p>
                      <a:pPr algn="ctr" fontAlgn="ctr"/>
                      <a:r>
                        <a:rPr lang="en-US" sz="1800" b="0" i="0" u="none" strike="noStrike">
                          <a:effectLst/>
                          <a:latin typeface="Calibri" panose="020F050202020403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c>
                  <a:txBody>
                    <a:bodyPr/>
                    <a:lstStyle/>
                    <a:p>
                      <a:pPr algn="r" fontAlgn="ctr"/>
                      <a:r>
                        <a:rPr lang="en-US" sz="1800" b="0" i="0" u="none" strike="noStrike">
                          <a:effectLst/>
                          <a:latin typeface="Calibri" panose="020F0502020204030204" pitchFamily="34" charset="0"/>
                        </a:rPr>
                        <a:t>12,000,000</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c>
                  <a:txBody>
                    <a:bodyPr/>
                    <a:lstStyle/>
                    <a:p>
                      <a:pPr algn="r" fontAlgn="ctr"/>
                      <a:endParaRPr lang="en-US" sz="1800" b="0" i="0" u="none" strike="noStrike">
                        <a:effectLst/>
                        <a:latin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87295323"/>
                  </a:ext>
                </a:extLst>
              </a:tr>
              <a:tr h="433488">
                <a:tc gridSpan="3">
                  <a:txBody>
                    <a:bodyPr/>
                    <a:lstStyle/>
                    <a:p>
                      <a:pPr algn="l" fontAlgn="b"/>
                      <a:r>
                        <a:rPr lang="en-US" sz="1800" b="0" i="0" u="none" strike="noStrike">
                          <a:solidFill>
                            <a:srgbClr val="000000"/>
                          </a:solidFill>
                          <a:effectLst/>
                          <a:latin typeface="Calibri" panose="020F0502020204030204" pitchFamily="34" charset="0"/>
                        </a:rPr>
                        <a:t> Corridor (10% of Greater of PBO or MVA)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hMerge="1">
                  <a:txBody>
                    <a:bodyPr/>
                    <a:lstStyle/>
                    <a:p>
                      <a:endParaRPr lang="en-US"/>
                    </a:p>
                  </a:txBody>
                  <a:tcPr/>
                </a:tc>
                <a:tc hMerge="1">
                  <a:txBody>
                    <a:bodyPr/>
                    <a:lstStyle/>
                    <a:p>
                      <a:endParaRPr lang="en-US"/>
                    </a:p>
                  </a:txBody>
                  <a:tcPr/>
                </a:tc>
                <a:tc>
                  <a:txBody>
                    <a:bodyPr/>
                    <a:lstStyle/>
                    <a:p>
                      <a:pPr algn="ctr" fontAlgn="ctr"/>
                      <a:r>
                        <a:rPr lang="en-US" sz="1800" b="0" i="0" u="none" strike="noStrike">
                          <a:effectLst/>
                          <a:latin typeface="Calibri" panose="020F0502020204030204" pitchFamily="34"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lgn="r" fontAlgn="ctr"/>
                      <a:r>
                        <a:rPr lang="en-US" sz="1800" b="0" i="0" u="none" strike="noStrike">
                          <a:solidFill>
                            <a:srgbClr val="000000"/>
                          </a:solidFill>
                          <a:effectLst/>
                          <a:latin typeface="Calibri" panose="020F0502020204030204" pitchFamily="34" charset="0"/>
                        </a:rPr>
                        <a:t>4,565,000 </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ctr"/>
                      <a:endParaRPr lang="en-US" sz="1800" b="0" i="0" u="none" strike="noStrike">
                        <a:solidFill>
                          <a:srgbClr val="000000"/>
                        </a:solidFill>
                        <a:effectLst/>
                        <a:latin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5363805"/>
                  </a:ext>
                </a:extLst>
              </a:tr>
              <a:tr h="433488">
                <a:tc gridSpan="3">
                  <a:txBody>
                    <a:bodyPr/>
                    <a:lstStyle/>
                    <a:p>
                      <a:pPr algn="l" fontAlgn="b"/>
                      <a:r>
                        <a:rPr lang="en-US" sz="1800" b="0" i="0" u="none" strike="noStrike">
                          <a:effectLst/>
                          <a:latin typeface="Calibri" panose="020F0502020204030204" pitchFamily="34" charset="0"/>
                        </a:rPr>
                        <a:t> Net (Gain)/Loss in Excess of Corridor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hMerge="1">
                  <a:txBody>
                    <a:bodyPr/>
                    <a:lstStyle/>
                    <a:p>
                      <a:endParaRPr lang="en-US"/>
                    </a:p>
                  </a:txBody>
                  <a:tcPr/>
                </a:tc>
                <a:tc hMerge="1">
                  <a:txBody>
                    <a:bodyPr/>
                    <a:lstStyle/>
                    <a:p>
                      <a:endParaRPr lang="en-US"/>
                    </a:p>
                  </a:txBody>
                  <a:tcPr/>
                </a:tc>
                <a:tc>
                  <a:txBody>
                    <a:bodyPr/>
                    <a:lstStyle/>
                    <a:p>
                      <a:pPr algn="ctr" fontAlgn="ctr"/>
                      <a:r>
                        <a:rPr lang="en-US" sz="1800" b="0" i="0" u="none" strike="noStrike">
                          <a:effectLst/>
                          <a:latin typeface="Calibri" panose="020F0502020204030204" pitchFamily="34" charset="0"/>
                        </a:rPr>
                        <a:t>(1-2)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lgn="r" fontAlgn="ctr"/>
                      <a:r>
                        <a:rPr lang="en-US" sz="1800" b="0" i="0" u="none" strike="noStrike">
                          <a:effectLst/>
                          <a:latin typeface="Calibri" panose="020F0502020204030204" pitchFamily="34" charset="0"/>
                        </a:rPr>
                        <a:t>7,435,000 </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ctr"/>
                      <a:endParaRPr lang="en-US" sz="1800" b="0" i="0" u="none" strike="noStrike">
                        <a:effectLst/>
                        <a:latin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906867"/>
                  </a:ext>
                </a:extLst>
              </a:tr>
              <a:tr h="433488">
                <a:tc>
                  <a:txBody>
                    <a:bodyPr/>
                    <a:lstStyle/>
                    <a:p>
                      <a:pPr algn="l" fontAlgn="b"/>
                      <a:r>
                        <a:rPr lang="en-US" sz="1800" b="0" i="0" u="none" strike="noStrike">
                          <a:effectLst/>
                          <a:latin typeface="Calibri" panose="020F0502020204030204" pitchFamily="34" charset="0"/>
                        </a:rPr>
                        <a:t> Amortization Years</a:t>
                      </a:r>
                    </a:p>
                  </a:txBody>
                  <a:tcPr marL="0" marR="0" marT="0"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l" fontAlgn="b"/>
                      <a:endParaRPr lang="en-US" sz="1800" b="0" i="0" u="none" strike="noStrike">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b"/>
                      <a:endParaRPr lang="en-US" sz="1800" b="0" i="0" u="none" strike="noStrike">
                        <a:effectLst/>
                        <a:latin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fontAlgn="ctr"/>
                      <a:r>
                        <a:rPr lang="en-US" sz="1800" b="0" i="0" u="none" strike="noStrike">
                          <a:effectLst/>
                          <a:latin typeface="Calibri" panose="020F0502020204030204" pitchFamily="34" charset="0"/>
                        </a:rPr>
                        <a:t>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lgn="r" fontAlgn="ctr"/>
                      <a:r>
                        <a:rPr lang="en-US" sz="1800" b="0" i="0" u="none" strike="noStrike">
                          <a:effectLst/>
                          <a:latin typeface="Calibri" panose="020F0502020204030204" pitchFamily="34" charset="0"/>
                        </a:rPr>
                        <a:t>9.51 </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tcPr>
                </a:tc>
                <a:tc>
                  <a:txBody>
                    <a:bodyPr/>
                    <a:lstStyle/>
                    <a:p>
                      <a:pPr algn="r" fontAlgn="ctr"/>
                      <a:endParaRPr lang="en-US" sz="1800" b="0" i="0" u="none" strike="noStrike">
                        <a:effectLst/>
                        <a:latin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3528366388"/>
                  </a:ext>
                </a:extLst>
              </a:tr>
              <a:tr h="433488">
                <a:tc gridSpan="3">
                  <a:txBody>
                    <a:bodyPr/>
                    <a:lstStyle/>
                    <a:p>
                      <a:pPr algn="l" fontAlgn="b"/>
                      <a:r>
                        <a:rPr lang="en-US" sz="1800" b="0" i="0" u="none" strike="noStrike">
                          <a:effectLst/>
                          <a:latin typeface="Calibri" panose="020F0502020204030204" pitchFamily="34" charset="0"/>
                        </a:rPr>
                        <a:t> Amortization of Net (Gain)/Loss for the Year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ctr"/>
                      <a:r>
                        <a:rPr lang="en-US" sz="1800" b="0" i="0" u="none" strike="noStrike">
                          <a:effectLst/>
                          <a:latin typeface="Calibri" panose="020F0502020204030204" pitchFamily="34" charset="0"/>
                        </a:rPr>
                        <a:t>(1-2)/3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r" fontAlgn="ctr"/>
                      <a:r>
                        <a:rPr lang="en-US" sz="1800" b="0" i="0" u="none" strike="noStrike">
                          <a:effectLst/>
                          <a:latin typeface="Calibri" panose="020F0502020204030204" pitchFamily="34" charset="0"/>
                        </a:rPr>
                        <a:t>781,809 </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r" fontAlgn="ctr"/>
                      <a:endParaRPr lang="en-US" sz="1800" b="0" i="0" u="none" strike="noStrike">
                        <a:effectLst/>
                        <a:latin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5767514"/>
                  </a:ext>
                </a:extLst>
              </a:tr>
            </a:tbl>
          </a:graphicData>
        </a:graphic>
      </p:graphicFrame>
    </p:spTree>
    <p:extLst>
      <p:ext uri="{BB962C8B-B14F-4D97-AF65-F5344CB8AC3E}">
        <p14:creationId xmlns:p14="http://schemas.microsoft.com/office/powerpoint/2010/main" val="3578959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219200" y="152400"/>
            <a:ext cx="8763000" cy="665976"/>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r>
              <a:rPr lang="en-US" altLang="en-US" sz="3000" b="1" kern="0">
                <a:solidFill>
                  <a:schemeClr val="tx1"/>
                </a:solidFill>
                <a:latin typeface="Calibri" panose="020F0502020204030204" pitchFamily="34" charset="0"/>
                <a:cs typeface="Calibri" panose="020F0502020204030204" pitchFamily="34" charset="0"/>
              </a:rPr>
              <a:t>Accumulated Other Comprehensive Income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6" name="TextBox 5">
            <a:extLst>
              <a:ext uri="{FF2B5EF4-FFF2-40B4-BE49-F238E27FC236}">
                <a16:creationId xmlns:a16="http://schemas.microsoft.com/office/drawing/2014/main" id="{7715F04D-9864-4210-96EE-DB757B1D8292}"/>
              </a:ext>
            </a:extLst>
          </p:cNvPr>
          <p:cNvSpPr txBox="1"/>
          <p:nvPr/>
        </p:nvSpPr>
        <p:spPr>
          <a:xfrm>
            <a:off x="1371600" y="1252873"/>
            <a:ext cx="9791700" cy="2474524"/>
          </a:xfrm>
          <a:prstGeom prst="rect">
            <a:avLst/>
          </a:prstGeom>
          <a:noFill/>
        </p:spPr>
        <p:txBody>
          <a:bodyPr wrap="square" rtlCol="0">
            <a:spAutoFit/>
          </a:bodyPr>
          <a:lstStyle/>
          <a:p>
            <a:pPr marL="285750" indent="-285750">
              <a:spcBef>
                <a:spcPts val="800"/>
              </a:spcBef>
              <a:buSzPct val="110000"/>
              <a:buFont typeface="Arial" panose="020B0604020202020204" pitchFamily="34" charset="0"/>
              <a:buChar char="•"/>
              <a:defRPr/>
            </a:pPr>
            <a:r>
              <a:rPr lang="en-US" b="1">
                <a:latin typeface="Calibri" panose="020F0502020204030204" pitchFamily="34" charset="0"/>
                <a:cs typeface="Calibri" panose="020F0502020204030204" pitchFamily="34" charset="0"/>
              </a:rPr>
              <a:t>Amounts Recognized in Accumulated Other Comprehensive Income (AOCI)</a:t>
            </a:r>
          </a:p>
          <a:p>
            <a:pPr marL="458788" lvl="3" indent="-234950">
              <a:spcBef>
                <a:spcPct val="40000"/>
              </a:spcBef>
              <a:buSzPct val="100000"/>
              <a:buFont typeface="Arial" pitchFamily="34" charset="0"/>
              <a:buChar char="−"/>
              <a:defRPr/>
            </a:pPr>
            <a:r>
              <a:rPr lang="en-US">
                <a:latin typeface="Calibri" panose="020F0502020204030204" pitchFamily="34" charset="0"/>
                <a:cs typeface="Calibri" panose="020F0502020204030204" pitchFamily="34" charset="0"/>
              </a:rPr>
              <a:t>Net (Gain)/Loss = Prior year (gain)/loss – recognized during the year + actuarial (gain)/loss + difference between actual and expected return on assets</a:t>
            </a:r>
          </a:p>
          <a:p>
            <a:pPr marL="458788" lvl="3" indent="-234950">
              <a:spcBef>
                <a:spcPct val="40000"/>
              </a:spcBef>
              <a:buSzPct val="100000"/>
              <a:buFont typeface="Arial" pitchFamily="34" charset="0"/>
              <a:buChar char="−"/>
              <a:defRPr/>
            </a:pPr>
            <a:r>
              <a:rPr lang="en-US">
                <a:latin typeface="Calibri" panose="020F0502020204030204" pitchFamily="34" charset="0"/>
                <a:cs typeface="Calibri" panose="020F0502020204030204" pitchFamily="34" charset="0"/>
              </a:rPr>
              <a:t>Prior Service Cost / (Credit) = Prior year PSC – recognized during the year + new PSC arising during the year</a:t>
            </a:r>
          </a:p>
          <a:p>
            <a:pPr marL="458788" lvl="3" indent="-234950">
              <a:spcBef>
                <a:spcPct val="40000"/>
              </a:spcBef>
              <a:buSzPct val="100000"/>
              <a:buFont typeface="Arial" pitchFamily="34" charset="0"/>
              <a:buChar char="−"/>
              <a:defRPr/>
            </a:pPr>
            <a:r>
              <a:rPr lang="en-US">
                <a:latin typeface="Calibri" panose="020F0502020204030204" pitchFamily="34" charset="0"/>
                <a:cs typeface="Calibri" panose="020F0502020204030204" pitchFamily="34" charset="0"/>
              </a:rPr>
              <a:t>Transition (Asset)/Obligation = Prior year T(A)/O - recognized during the year</a:t>
            </a:r>
          </a:p>
          <a:p>
            <a:pPr marL="458788" lvl="3" indent="-234950">
              <a:spcBef>
                <a:spcPct val="40000"/>
              </a:spcBef>
              <a:buSzPct val="100000"/>
              <a:buFont typeface="Arial" pitchFamily="34" charset="0"/>
              <a:buChar char="−"/>
              <a:defRPr/>
            </a:pPr>
            <a:r>
              <a:rPr lang="en-US">
                <a:latin typeface="Calibri" panose="020F0502020204030204" pitchFamily="34" charset="0"/>
                <a:cs typeface="Calibri" panose="020F0502020204030204" pitchFamily="34" charset="0"/>
              </a:rPr>
              <a:t>The Total Recognized in AOCI is the sum of Net (Gain) / Loss and Unrecognized amounts</a:t>
            </a:r>
          </a:p>
        </p:txBody>
      </p:sp>
    </p:spTree>
    <p:extLst>
      <p:ext uri="{BB962C8B-B14F-4D97-AF65-F5344CB8AC3E}">
        <p14:creationId xmlns:p14="http://schemas.microsoft.com/office/powerpoint/2010/main" val="2153678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219200" y="152400"/>
            <a:ext cx="7315200" cy="650364"/>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r>
              <a:rPr lang="en-US" altLang="en-US" sz="3000" b="1" kern="0" dirty="0">
                <a:solidFill>
                  <a:schemeClr val="tx1"/>
                </a:solidFill>
                <a:latin typeface="Calibri" panose="020F0502020204030204" pitchFamily="34" charset="0"/>
                <a:cs typeface="Calibri" panose="020F0502020204030204" pitchFamily="34" charset="0"/>
              </a:rPr>
              <a:t>Disclosure Requirements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6" name="TextBox 5">
            <a:extLst>
              <a:ext uri="{FF2B5EF4-FFF2-40B4-BE49-F238E27FC236}">
                <a16:creationId xmlns:a16="http://schemas.microsoft.com/office/drawing/2014/main" id="{7715F04D-9864-4210-96EE-DB757B1D8292}"/>
              </a:ext>
            </a:extLst>
          </p:cNvPr>
          <p:cNvSpPr txBox="1"/>
          <p:nvPr/>
        </p:nvSpPr>
        <p:spPr>
          <a:xfrm>
            <a:off x="1371600" y="955158"/>
            <a:ext cx="9791700" cy="5581015"/>
          </a:xfrm>
          <a:prstGeom prst="rect">
            <a:avLst/>
          </a:prstGeom>
          <a:noFill/>
        </p:spPr>
        <p:txBody>
          <a:bodyPr wrap="square" rtlCol="0">
            <a:spAutoFit/>
          </a:bodyPr>
          <a:lstStyle/>
          <a:p>
            <a:pPr marL="285750" indent="-285750">
              <a:spcBef>
                <a:spcPts val="800"/>
              </a:spcBef>
              <a:buFont typeface="Arial" panose="020B0604020202020204" pitchFamily="34" charset="0"/>
              <a:buChar char="•"/>
            </a:pPr>
            <a:r>
              <a:rPr lang="en-US" dirty="0">
                <a:latin typeface="Calibri" panose="020F0502020204030204" pitchFamily="34" charset="0"/>
                <a:cs typeface="Calibri" panose="020F0502020204030204" pitchFamily="34" charset="0"/>
              </a:rPr>
              <a:t>Specialist’s credentials</a:t>
            </a:r>
          </a:p>
          <a:p>
            <a:pPr marL="285750" indent="-285750">
              <a:spcBef>
                <a:spcPts val="800"/>
              </a:spcBef>
              <a:buFont typeface="Arial" panose="020B0604020202020204" pitchFamily="34" charset="0"/>
              <a:buChar char="•"/>
            </a:pPr>
            <a:r>
              <a:rPr lang="en-US" dirty="0">
                <a:latin typeface="Calibri" panose="020F0502020204030204" pitchFamily="34" charset="0"/>
                <a:cs typeface="Calibri" panose="020F0502020204030204" pitchFamily="34" charset="0"/>
              </a:rPr>
              <a:t>Amounts Recognized in Statement of Financial Position, Funded Status</a:t>
            </a:r>
          </a:p>
          <a:p>
            <a:pPr marL="285750" indent="-285750">
              <a:spcBef>
                <a:spcPts val="800"/>
              </a:spcBef>
              <a:buFont typeface="Arial" panose="020B0604020202020204" pitchFamily="34" charset="0"/>
              <a:buChar char="•"/>
            </a:pPr>
            <a:r>
              <a:rPr lang="en-US" dirty="0">
                <a:latin typeface="Calibri" panose="020F0502020204030204" pitchFamily="34" charset="0"/>
                <a:cs typeface="Calibri" panose="020F0502020204030204" pitchFamily="34" charset="0"/>
              </a:rPr>
              <a:t>Current/non-current amounts of the benefit asset or liability</a:t>
            </a:r>
          </a:p>
          <a:p>
            <a:pPr marL="285750" indent="-285750">
              <a:spcBef>
                <a:spcPts val="800"/>
              </a:spcBef>
              <a:buFont typeface="Arial" panose="020B0604020202020204" pitchFamily="34" charset="0"/>
              <a:buChar char="•"/>
            </a:pPr>
            <a:r>
              <a:rPr lang="en-US" dirty="0">
                <a:latin typeface="Calibri" panose="020F0502020204030204" pitchFamily="34" charset="0"/>
                <a:cs typeface="Calibri" panose="020F0502020204030204" pitchFamily="34" charset="0"/>
              </a:rPr>
              <a:t>Amounts Recognized in Accumulated Other Comprehensive Income (AOCI) / Accumulated Unrestricted Net Assets (AUNA) [for non-profit plans]</a:t>
            </a:r>
          </a:p>
          <a:p>
            <a:pPr marL="285750" indent="-285750">
              <a:spcBef>
                <a:spcPts val="800"/>
              </a:spcBef>
              <a:buFont typeface="Arial" panose="020B0604020202020204" pitchFamily="34" charset="0"/>
              <a:buChar char="•"/>
            </a:pPr>
            <a:r>
              <a:rPr lang="en-US" dirty="0">
                <a:latin typeface="Calibri" panose="020F0502020204030204" pitchFamily="34" charset="0"/>
                <a:cs typeface="Calibri" panose="020F0502020204030204" pitchFamily="34" charset="0"/>
              </a:rPr>
              <a:t>Components of Net Periodic Pension Cost (NPPC)</a:t>
            </a:r>
          </a:p>
          <a:p>
            <a:pPr marL="285750" indent="-285750">
              <a:spcBef>
                <a:spcPts val="800"/>
              </a:spcBef>
              <a:buFont typeface="Arial" panose="020B0604020202020204" pitchFamily="34" charset="0"/>
              <a:buChar char="•"/>
            </a:pPr>
            <a:r>
              <a:rPr lang="en-US" dirty="0">
                <a:latin typeface="Calibri" panose="020F0502020204030204" pitchFamily="34" charset="0"/>
                <a:cs typeface="Calibri" panose="020F0502020204030204" pitchFamily="34" charset="0"/>
              </a:rPr>
              <a:t>Reconciliation of Benefit Obligation including gains and losses, Reconciliation of Plan Assets </a:t>
            </a:r>
          </a:p>
          <a:p>
            <a:pPr marL="285750" indent="-285750">
              <a:spcBef>
                <a:spcPts val="800"/>
              </a:spcBef>
              <a:buFont typeface="Arial" panose="020B0604020202020204" pitchFamily="34" charset="0"/>
              <a:buChar char="•"/>
            </a:pPr>
            <a:r>
              <a:rPr lang="en-US" dirty="0">
                <a:latin typeface="Calibri" panose="020F0502020204030204" pitchFamily="34" charset="0"/>
                <a:cs typeface="Calibri" panose="020F0502020204030204" pitchFamily="34" charset="0"/>
              </a:rPr>
              <a:t>Changes in AOCI </a:t>
            </a:r>
          </a:p>
          <a:p>
            <a:pPr marL="285750" indent="-285750">
              <a:spcBef>
                <a:spcPts val="800"/>
              </a:spcBef>
              <a:buFont typeface="Arial" panose="020B0604020202020204" pitchFamily="34" charset="0"/>
              <a:buChar char="•"/>
            </a:pPr>
            <a:r>
              <a:rPr lang="en-US" dirty="0">
                <a:latin typeface="Calibri" panose="020F0502020204030204" pitchFamily="34" charset="0"/>
                <a:cs typeface="Calibri" panose="020F0502020204030204" pitchFamily="34" charset="0"/>
              </a:rPr>
              <a:t>Plan Assets Allocation</a:t>
            </a:r>
          </a:p>
          <a:p>
            <a:pPr marL="285750" indent="-285750">
              <a:spcBef>
                <a:spcPts val="800"/>
              </a:spcBef>
              <a:buFont typeface="Arial" panose="020B0604020202020204" pitchFamily="34" charset="0"/>
              <a:buChar char="•"/>
            </a:pPr>
            <a:r>
              <a:rPr lang="en-US" dirty="0">
                <a:latin typeface="Calibri" panose="020F0502020204030204" pitchFamily="34" charset="0"/>
                <a:cs typeface="Calibri" panose="020F0502020204030204" pitchFamily="34" charset="0"/>
              </a:rPr>
              <a:t>Schedule of Expected Contributions &amp; Expected Benefit Payments</a:t>
            </a:r>
          </a:p>
          <a:p>
            <a:pPr marL="285750" indent="-285750">
              <a:spcBef>
                <a:spcPts val="800"/>
              </a:spcBef>
              <a:buFont typeface="Arial" panose="020B0604020202020204" pitchFamily="34" charset="0"/>
              <a:buChar char="•"/>
            </a:pPr>
            <a:r>
              <a:rPr lang="en-US" dirty="0">
                <a:latin typeface="Calibri" panose="020F0502020204030204" pitchFamily="34" charset="0"/>
                <a:cs typeface="Calibri" panose="020F0502020204030204" pitchFamily="34" charset="0"/>
              </a:rPr>
              <a:t>Summary of Census Data</a:t>
            </a:r>
          </a:p>
          <a:p>
            <a:pPr marL="285750" indent="-285750">
              <a:spcBef>
                <a:spcPts val="800"/>
              </a:spcBef>
              <a:buFont typeface="Arial" panose="020B0604020202020204" pitchFamily="34" charset="0"/>
              <a:buChar char="•"/>
            </a:pPr>
            <a:r>
              <a:rPr lang="en-US" dirty="0">
                <a:latin typeface="Calibri" panose="020F0502020204030204" pitchFamily="34" charset="0"/>
                <a:cs typeface="Calibri" panose="020F0502020204030204" pitchFamily="34" charset="0"/>
              </a:rPr>
              <a:t>Actuarial Cost Method, Actuarial Assumptions including Rationale for Assumptions </a:t>
            </a:r>
          </a:p>
          <a:p>
            <a:pPr marL="285750" indent="-285750">
              <a:spcBef>
                <a:spcPts val="800"/>
              </a:spcBef>
              <a:buFont typeface="Arial" panose="020B0604020202020204" pitchFamily="34" charset="0"/>
              <a:buChar char="•"/>
            </a:pPr>
            <a:r>
              <a:rPr lang="en-US" dirty="0">
                <a:latin typeface="Calibri" panose="020F0502020204030204" pitchFamily="34" charset="0"/>
                <a:cs typeface="Calibri" panose="020F0502020204030204" pitchFamily="34" charset="0"/>
              </a:rPr>
              <a:t>Summary of Plan Provisions </a:t>
            </a:r>
          </a:p>
          <a:p>
            <a:pPr marL="285750" indent="-285750">
              <a:spcBef>
                <a:spcPts val="800"/>
              </a:spcBef>
              <a:buFont typeface="Arial" panose="020B0604020202020204" pitchFamily="34" charset="0"/>
              <a:buChar char="•"/>
            </a:pPr>
            <a:r>
              <a:rPr lang="en-US" dirty="0">
                <a:latin typeface="Calibri" panose="020F0502020204030204" pitchFamily="34" charset="0"/>
                <a:cs typeface="Calibri" panose="020F0502020204030204" pitchFamily="34" charset="0"/>
              </a:rPr>
              <a:t>Interim measurements, plan amendments and special events such as curtailment, settlement, etc.</a:t>
            </a:r>
          </a:p>
          <a:p>
            <a:pPr marL="285750" indent="-285750">
              <a:spcBef>
                <a:spcPts val="800"/>
              </a:spcBef>
              <a:buFont typeface="Arial" panose="020B0604020202020204" pitchFamily="34" charset="0"/>
              <a:buChar char="•"/>
            </a:pP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00930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4"/>
            <a:srcRect/>
            <a:stretch>
              <a:fillRect/>
            </a:stretch>
          </a:blipFill>
        </p:spPr>
      </p:pic>
      <p:sp>
        <p:nvSpPr>
          <p:cNvPr id="3" name="Rectangle 2"/>
          <p:cNvSpPr txBox="1">
            <a:spLocks noChangeArrowheads="1"/>
          </p:cNvSpPr>
          <p:nvPr/>
        </p:nvSpPr>
        <p:spPr>
          <a:xfrm>
            <a:off x="1276816" y="2474930"/>
            <a:ext cx="9194180" cy="1182670"/>
          </a:xfrm>
          <a:prstGeom prst="rect">
            <a:avLst/>
          </a:prstGeom>
          <a:solidFill>
            <a:srgbClr val="92D050"/>
          </a:solidFill>
          <a:ln w="19050">
            <a:solidFill>
              <a:schemeClr val="tx1"/>
            </a:solidFill>
            <a:beve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tabLst>
                <a:tab pos="4805363" algn="l"/>
              </a:tabLst>
            </a:pPr>
            <a:r>
              <a:rPr lang="en-US" altLang="en-US" sz="4000" b="1" kern="0">
                <a:solidFill>
                  <a:schemeClr val="bg1"/>
                </a:solidFill>
                <a:latin typeface="Calibri" panose="020F0502020204030204" pitchFamily="34" charset="0"/>
                <a:cs typeface="Calibri" panose="020F0502020204030204" pitchFamily="34" charset="0"/>
              </a:rPr>
              <a:t>US GAAP vs IND AS 19/IAS 19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Tree>
    <p:extLst>
      <p:ext uri="{BB962C8B-B14F-4D97-AF65-F5344CB8AC3E}">
        <p14:creationId xmlns:p14="http://schemas.microsoft.com/office/powerpoint/2010/main" val="3402227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38926" y="152402"/>
            <a:ext cx="866821" cy="873210"/>
          </a:xfrm>
          <a:prstGeom prst="rect">
            <a:avLst/>
          </a:prstGeom>
          <a:blipFill dpi="0" rotWithShape="1">
            <a:blip r:embed="rId5"/>
            <a:srcRect/>
            <a:stretch>
              <a:fillRect/>
            </a:stretch>
          </a:blipFill>
        </p:spPr>
      </p:pic>
      <p:sp>
        <p:nvSpPr>
          <p:cNvPr id="3" name="Rectangle 2"/>
          <p:cNvSpPr txBox="1">
            <a:spLocks noChangeArrowheads="1"/>
          </p:cNvSpPr>
          <p:nvPr/>
        </p:nvSpPr>
        <p:spPr>
          <a:xfrm>
            <a:off x="1219200" y="152400"/>
            <a:ext cx="9220200" cy="650364"/>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endParaRPr lang="en-US" altLang="en-US" sz="3000" b="1" kern="0">
              <a:solidFill>
                <a:schemeClr val="tx1"/>
              </a:solidFill>
              <a:latin typeface="Calibri" panose="020F0502020204030204" pitchFamily="34" charset="0"/>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8" name="Rectangle 2">
            <a:extLst>
              <a:ext uri="{FF2B5EF4-FFF2-40B4-BE49-F238E27FC236}">
                <a16:creationId xmlns:a16="http://schemas.microsoft.com/office/drawing/2014/main" id="{58EFA188-1B24-4BAA-892F-C15A94CF7B2F}"/>
              </a:ext>
            </a:extLst>
          </p:cNvPr>
          <p:cNvSpPr txBox="1">
            <a:spLocks noChangeArrowheads="1"/>
          </p:cNvSpPr>
          <p:nvPr/>
        </p:nvSpPr>
        <p:spPr>
          <a:xfrm>
            <a:off x="1219200" y="374826"/>
            <a:ext cx="9146952" cy="4572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r>
              <a:rPr lang="en-US" altLang="en-US" sz="3000" b="1" kern="0">
                <a:solidFill>
                  <a:schemeClr val="tx1"/>
                </a:solidFill>
                <a:latin typeface="Calibri" panose="020F0502020204030204" pitchFamily="34" charset="0"/>
                <a:cs typeface="Calibri" panose="020F0502020204030204" pitchFamily="34" charset="0"/>
              </a:rPr>
              <a:t>US GAAP and IND AS 19/IAS 19 Key Differences</a:t>
            </a:r>
          </a:p>
        </p:txBody>
      </p:sp>
      <p:graphicFrame>
        <p:nvGraphicFramePr>
          <p:cNvPr id="10" name="Table 8">
            <a:extLst>
              <a:ext uri="{FF2B5EF4-FFF2-40B4-BE49-F238E27FC236}">
                <a16:creationId xmlns:a16="http://schemas.microsoft.com/office/drawing/2014/main" id="{1EB0121E-D64D-4902-B581-16B8210F448A}"/>
              </a:ext>
            </a:extLst>
          </p:cNvPr>
          <p:cNvGraphicFramePr>
            <a:graphicFrameLocks noGrp="1"/>
          </p:cNvGraphicFramePr>
          <p:nvPr>
            <p:extLst>
              <p:ext uri="{D42A27DB-BD31-4B8C-83A1-F6EECF244321}">
                <p14:modId xmlns:p14="http://schemas.microsoft.com/office/powerpoint/2010/main" val="2971344951"/>
              </p:ext>
            </p:extLst>
          </p:nvPr>
        </p:nvGraphicFramePr>
        <p:xfrm>
          <a:off x="1299525" y="1248037"/>
          <a:ext cx="10081047" cy="5029950"/>
        </p:xfrm>
        <a:graphic>
          <a:graphicData uri="http://schemas.openxmlformats.org/drawingml/2006/table">
            <a:tbl>
              <a:tblPr firstRow="1" bandRow="1">
                <a:tableStyleId>{7E9639D4-E3E2-4D34-9284-5A2195B3D0D7}</a:tableStyleId>
              </a:tblPr>
              <a:tblGrid>
                <a:gridCol w="1513849">
                  <a:extLst>
                    <a:ext uri="{9D8B030D-6E8A-4147-A177-3AD203B41FA5}">
                      <a16:colId xmlns:a16="http://schemas.microsoft.com/office/drawing/2014/main" val="819715243"/>
                    </a:ext>
                  </a:extLst>
                </a:gridCol>
                <a:gridCol w="4283599">
                  <a:extLst>
                    <a:ext uri="{9D8B030D-6E8A-4147-A177-3AD203B41FA5}">
                      <a16:colId xmlns:a16="http://schemas.microsoft.com/office/drawing/2014/main" val="1553737006"/>
                    </a:ext>
                  </a:extLst>
                </a:gridCol>
                <a:gridCol w="4283599">
                  <a:extLst>
                    <a:ext uri="{9D8B030D-6E8A-4147-A177-3AD203B41FA5}">
                      <a16:colId xmlns:a16="http://schemas.microsoft.com/office/drawing/2014/main" val="3775010556"/>
                    </a:ext>
                  </a:extLst>
                </a:gridCol>
              </a:tblGrid>
              <a:tr h="413080">
                <a:tc>
                  <a:txBody>
                    <a:bodyPr/>
                    <a:lstStyle/>
                    <a:p>
                      <a:pPr algn="ctr"/>
                      <a:r>
                        <a:rPr lang="en-US" sz="2000">
                          <a:latin typeface="Calibri" panose="020F0502020204030204" pitchFamily="34" charset="0"/>
                          <a:cs typeface="Calibri" panose="020F0502020204030204" pitchFamily="34" charset="0"/>
                        </a:rPr>
                        <a:t>AREA</a:t>
                      </a:r>
                    </a:p>
                  </a:txBody>
                  <a:tcP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92D050"/>
                    </a:solidFill>
                  </a:tcPr>
                </a:tc>
                <a:tc>
                  <a:txBody>
                    <a:bodyPr/>
                    <a:lstStyle/>
                    <a:p>
                      <a:pPr algn="ctr"/>
                      <a:r>
                        <a:rPr lang="en-US" sz="2000">
                          <a:latin typeface="Calibri" panose="020F0502020204030204" pitchFamily="34" charset="0"/>
                          <a:cs typeface="Calibri" panose="020F0502020204030204" pitchFamily="34" charset="0"/>
                        </a:rPr>
                        <a:t>US GAAP</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92D050"/>
                    </a:solidFill>
                  </a:tcPr>
                </a:tc>
                <a:tc>
                  <a:txBody>
                    <a:bodyPr/>
                    <a:lstStyle/>
                    <a:p>
                      <a:pPr algn="ctr"/>
                      <a:r>
                        <a:rPr lang="en-US" sz="2000">
                          <a:latin typeface="Calibri" panose="020F0502020204030204" pitchFamily="34" charset="0"/>
                          <a:cs typeface="Calibri" panose="020F0502020204030204" pitchFamily="34" charset="0"/>
                        </a:rPr>
                        <a:t>IND AS 19 / IAS 19</a:t>
                      </a:r>
                    </a:p>
                  </a:txBody>
                  <a:tcP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366103830"/>
                  </a:ext>
                </a:extLst>
              </a:tr>
              <a:tr h="86737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600" b="1" kern="1200">
                          <a:solidFill>
                            <a:schemeClr val="tx1"/>
                          </a:solidFill>
                          <a:latin typeface="Calibri" panose="020F0502020204030204" pitchFamily="34" charset="0"/>
                          <a:ea typeface="+mn-ea"/>
                          <a:cs typeface="Calibri" panose="020F0502020204030204" pitchFamily="34" charset="0"/>
                        </a:rPr>
                        <a:t>Balance Sheet Presentation </a:t>
                      </a:r>
                    </a:p>
                  </a:txBody>
                  <a:tcPr marL="87086" marR="87086" horzOverflow="overflow">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400" kern="1200">
                          <a:solidFill>
                            <a:schemeClr val="tx1"/>
                          </a:solidFill>
                          <a:latin typeface="Calibri" panose="020F0502020204030204" pitchFamily="34" charset="0"/>
                          <a:ea typeface="+mn-ea"/>
                          <a:cs typeface="Calibri" panose="020F0502020204030204" pitchFamily="34" charset="0"/>
                        </a:rPr>
                        <a:t>Funded status on balance sheet, G/L, prior service cost not yet recognized in income are in OCI </a:t>
                      </a:r>
                    </a:p>
                  </a:txBody>
                  <a:tcPr marL="87086" marR="87086"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pPr algn="l"/>
                      <a:r>
                        <a:rPr lang="en-US" sz="1400">
                          <a:latin typeface="Calibri" panose="020F0502020204030204" pitchFamily="34" charset="0"/>
                          <a:cs typeface="Calibri" panose="020F0502020204030204" pitchFamily="34" charset="0"/>
                        </a:rPr>
                        <a:t>Balance sheet = funded status</a:t>
                      </a:r>
                    </a:p>
                  </a:txBody>
                  <a:tcP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803023850"/>
                  </a:ext>
                </a:extLst>
              </a:tr>
              <a:tr h="1429893">
                <a:tc>
                  <a:txBody>
                    <a:bodyPr/>
                    <a:lstStyle/>
                    <a:p>
                      <a:r>
                        <a:rPr lang="en-US" sz="1600" b="1">
                          <a:latin typeface="Calibri" panose="020F0502020204030204" pitchFamily="34" charset="0"/>
                          <a:cs typeface="Calibri" panose="020F0502020204030204" pitchFamily="34" charset="0"/>
                        </a:rPr>
                        <a:t>Expense Recognition -Gain/Loss</a:t>
                      </a:r>
                    </a:p>
                    <a:p>
                      <a:endParaRPr lang="en-US" sz="1600" b="1">
                        <a:latin typeface="Calibri" panose="020F0502020204030204" pitchFamily="34" charset="0"/>
                        <a:cs typeface="Calibri" panose="020F0502020204030204" pitchFamily="34" charset="0"/>
                      </a:endParaRPr>
                    </a:p>
                    <a:p>
                      <a:endParaRPr lang="en-US" sz="1600" b="1">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r>
                        <a:rPr lang="en-US" sz="1400">
                          <a:latin typeface="Calibri" panose="020F0502020204030204" pitchFamily="34" charset="0"/>
                          <a:cs typeface="Calibri" panose="020F0502020204030204" pitchFamily="34" charset="0"/>
                        </a:rPr>
                        <a:t>The guidance permits deferring gains/losses through the use of the corridor approach (or any systematic method that results in faster recognition than the corridor approach). Gains/losses are recognized within statement of P/L as components of NPPC. </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r>
                        <a:rPr lang="en-US" sz="1400" dirty="0">
                          <a:latin typeface="Calibri" panose="020F0502020204030204" pitchFamily="34" charset="0"/>
                          <a:cs typeface="Calibri" panose="020F0502020204030204" pitchFamily="34" charset="0"/>
                        </a:rPr>
                        <a:t>Gains/losses are recognized immediately in OCI. There is no option to recognize gains/losses in profit or loss (except for other long-term benefits). In addition, the “corridor and spreading” option—which allows delayed recognition of gains and losses—is not allowed</a:t>
                      </a:r>
                    </a:p>
                  </a:txBody>
                  <a:tcP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997906951"/>
                  </a:ext>
                </a:extLst>
              </a:tr>
              <a:tr h="23196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a:latin typeface="Calibri" panose="020F0502020204030204" pitchFamily="34" charset="0"/>
                          <a:cs typeface="Calibri" panose="020F0502020204030204" pitchFamily="34" charset="0"/>
                        </a:rPr>
                        <a:t>Expense Recognition –expected return on plan assets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sz="1400">
                          <a:latin typeface="Calibri" panose="020F0502020204030204" pitchFamily="34" charset="0"/>
                          <a:cs typeface="Calibri" panose="020F0502020204030204" pitchFamily="34" charset="0"/>
                        </a:rPr>
                        <a:t>Expected return is based on an expected</a:t>
                      </a:r>
                    </a:p>
                    <a:p>
                      <a:r>
                        <a:rPr lang="en-US" sz="1400">
                          <a:latin typeface="Calibri" panose="020F0502020204030204" pitchFamily="34" charset="0"/>
                          <a:cs typeface="Calibri" panose="020F0502020204030204" pitchFamily="34" charset="0"/>
                        </a:rPr>
                        <a:t>rate of return on plan assets. Plan assets are measured at fair value for disclosure</a:t>
                      </a:r>
                    </a:p>
                    <a:p>
                      <a:r>
                        <a:rPr lang="en-US" sz="1400">
                          <a:latin typeface="Calibri" panose="020F0502020204030204" pitchFamily="34" charset="0"/>
                          <a:cs typeface="Calibri" panose="020F0502020204030204" pitchFamily="34" charset="0"/>
                        </a:rPr>
                        <a:t>purposes. However, for purposes of determining the expected return on plan assets and the related accounting for gains and losses, plan assets can be measured by using either fair value or a calculated value (Market Related Value of Assets)  that recognizes changes in fair value over a period of not more than five years.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cs typeface="Calibri" panose="020F0502020204030204" pitchFamily="34" charset="0"/>
                        </a:rPr>
                        <a:t>Interest income is calculated by applying the discount rate to the asset of the plan. Measurement is based on the fair value of plan assets. </a:t>
                      </a:r>
                    </a:p>
                  </a:txBody>
                  <a:tcP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4856368"/>
                  </a:ext>
                </a:extLst>
              </a:tr>
            </a:tbl>
          </a:graphicData>
        </a:graphic>
      </p:graphicFrame>
    </p:spTree>
    <p:extLst>
      <p:ext uri="{BB962C8B-B14F-4D97-AF65-F5344CB8AC3E}">
        <p14:creationId xmlns:p14="http://schemas.microsoft.com/office/powerpoint/2010/main" val="271555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79464" y="152402"/>
            <a:ext cx="1026283" cy="1033848"/>
          </a:xfrm>
          <a:prstGeom prst="rect">
            <a:avLst/>
          </a:prstGeom>
          <a:blipFill dpi="0" rotWithShape="1">
            <a:blip r:embed="rId5"/>
            <a:srcRect/>
            <a:stretch>
              <a:fillRect/>
            </a:stretch>
          </a:blipFill>
        </p:spPr>
      </p:pic>
      <p:sp>
        <p:nvSpPr>
          <p:cNvPr id="3" name="Rectangle 2"/>
          <p:cNvSpPr txBox="1">
            <a:spLocks noChangeArrowheads="1"/>
          </p:cNvSpPr>
          <p:nvPr/>
        </p:nvSpPr>
        <p:spPr>
          <a:xfrm>
            <a:off x="1219200" y="152400"/>
            <a:ext cx="9220200" cy="650364"/>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endParaRPr lang="en-US" altLang="en-US" sz="3000" b="1" kern="0">
              <a:solidFill>
                <a:schemeClr val="tx1"/>
              </a:solidFill>
              <a:latin typeface="Calibri" panose="020F0502020204030204" pitchFamily="34" charset="0"/>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8" name="Rectangle 2">
            <a:extLst>
              <a:ext uri="{FF2B5EF4-FFF2-40B4-BE49-F238E27FC236}">
                <a16:creationId xmlns:a16="http://schemas.microsoft.com/office/drawing/2014/main" id="{58EFA188-1B24-4BAA-892F-C15A94CF7B2F}"/>
              </a:ext>
            </a:extLst>
          </p:cNvPr>
          <p:cNvSpPr txBox="1">
            <a:spLocks noChangeArrowheads="1"/>
          </p:cNvSpPr>
          <p:nvPr/>
        </p:nvSpPr>
        <p:spPr>
          <a:xfrm>
            <a:off x="1219200" y="374826"/>
            <a:ext cx="9146952" cy="4572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r>
              <a:rPr lang="en-US" altLang="en-US" sz="3000" b="1" kern="0">
                <a:solidFill>
                  <a:schemeClr val="tx1"/>
                </a:solidFill>
                <a:latin typeface="Calibri" panose="020F0502020204030204" pitchFamily="34" charset="0"/>
                <a:cs typeface="Calibri" panose="020F0502020204030204" pitchFamily="34" charset="0"/>
              </a:rPr>
              <a:t>US GAAP and IND AS 19/IAS 19 Key Differences</a:t>
            </a:r>
          </a:p>
        </p:txBody>
      </p:sp>
      <p:graphicFrame>
        <p:nvGraphicFramePr>
          <p:cNvPr id="7" name="Table 8">
            <a:extLst>
              <a:ext uri="{FF2B5EF4-FFF2-40B4-BE49-F238E27FC236}">
                <a16:creationId xmlns:a16="http://schemas.microsoft.com/office/drawing/2014/main" id="{05AB635D-54D2-4BCF-AC62-0F4E8F507141}"/>
              </a:ext>
            </a:extLst>
          </p:cNvPr>
          <p:cNvGraphicFramePr>
            <a:graphicFrameLocks noGrp="1"/>
          </p:cNvGraphicFramePr>
          <p:nvPr>
            <p:extLst>
              <p:ext uri="{D42A27DB-BD31-4B8C-83A1-F6EECF244321}">
                <p14:modId xmlns:p14="http://schemas.microsoft.com/office/powerpoint/2010/main" val="3390167852"/>
              </p:ext>
            </p:extLst>
          </p:nvPr>
        </p:nvGraphicFramePr>
        <p:xfrm>
          <a:off x="1310850" y="1416467"/>
          <a:ext cx="10230361" cy="4557555"/>
        </p:xfrm>
        <a:graphic>
          <a:graphicData uri="http://schemas.openxmlformats.org/drawingml/2006/table">
            <a:tbl>
              <a:tblPr firstRow="1" bandRow="1">
                <a:tableStyleId>{7E9639D4-E3E2-4D34-9284-5A2195B3D0D7}</a:tableStyleId>
              </a:tblPr>
              <a:tblGrid>
                <a:gridCol w="1536271">
                  <a:extLst>
                    <a:ext uri="{9D8B030D-6E8A-4147-A177-3AD203B41FA5}">
                      <a16:colId xmlns:a16="http://schemas.microsoft.com/office/drawing/2014/main" val="819715243"/>
                    </a:ext>
                  </a:extLst>
                </a:gridCol>
                <a:gridCol w="4347045">
                  <a:extLst>
                    <a:ext uri="{9D8B030D-6E8A-4147-A177-3AD203B41FA5}">
                      <a16:colId xmlns:a16="http://schemas.microsoft.com/office/drawing/2014/main" val="1553737006"/>
                    </a:ext>
                  </a:extLst>
                </a:gridCol>
                <a:gridCol w="4347045">
                  <a:extLst>
                    <a:ext uri="{9D8B030D-6E8A-4147-A177-3AD203B41FA5}">
                      <a16:colId xmlns:a16="http://schemas.microsoft.com/office/drawing/2014/main" val="3775010556"/>
                    </a:ext>
                  </a:extLst>
                </a:gridCol>
              </a:tblGrid>
              <a:tr h="502104">
                <a:tc>
                  <a:txBody>
                    <a:bodyPr/>
                    <a:lstStyle/>
                    <a:p>
                      <a:pPr algn="ctr"/>
                      <a:r>
                        <a:rPr lang="en-US" sz="2000">
                          <a:latin typeface="Calibri" panose="020F0502020204030204" pitchFamily="34" charset="0"/>
                          <a:cs typeface="Calibri" panose="020F0502020204030204" pitchFamily="34" charset="0"/>
                        </a:rPr>
                        <a:t>AREA</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92D050"/>
                    </a:solidFill>
                  </a:tcPr>
                </a:tc>
                <a:tc>
                  <a:txBody>
                    <a:bodyPr/>
                    <a:lstStyle/>
                    <a:p>
                      <a:pPr algn="ctr"/>
                      <a:r>
                        <a:rPr lang="en-US" sz="2000">
                          <a:latin typeface="Calibri" panose="020F0502020204030204" pitchFamily="34" charset="0"/>
                          <a:cs typeface="Calibri" panose="020F0502020204030204" pitchFamily="34" charset="0"/>
                        </a:rPr>
                        <a:t>US GAAP</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92D050"/>
                    </a:solidFill>
                  </a:tcPr>
                </a:tc>
                <a:tc>
                  <a:txBody>
                    <a:bodyPr/>
                    <a:lstStyle/>
                    <a:p>
                      <a:pPr algn="ctr"/>
                      <a:r>
                        <a:rPr lang="en-US" sz="2000">
                          <a:latin typeface="Calibri" panose="020F0502020204030204" pitchFamily="34" charset="0"/>
                          <a:cs typeface="Calibri" panose="020F0502020204030204" pitchFamily="34" charset="0"/>
                        </a:rPr>
                        <a:t>IND AS 19 / IAS 19</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366103830"/>
                  </a:ext>
                </a:extLst>
              </a:tr>
              <a:tr h="13518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a:latin typeface="Calibri" panose="020F0502020204030204" pitchFamily="34" charset="0"/>
                          <a:cs typeface="Calibri" panose="020F0502020204030204" pitchFamily="34" charset="0"/>
                        </a:rPr>
                        <a:t>Expense Recognition –Prior Service Costs/Credits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r>
                        <a:rPr lang="en-US" sz="1400">
                          <a:latin typeface="Calibri" panose="020F0502020204030204" pitchFamily="34" charset="0"/>
                          <a:cs typeface="Calibri" panose="020F0502020204030204" pitchFamily="34" charset="0"/>
                        </a:rPr>
                        <a:t>Requires prior service costs to be initially recognized in OCI and then amortized through net income over future periods (expected future service to eligibility or life expectancy, as appropriate)</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r>
                        <a:rPr lang="en-US" sz="1400">
                          <a:latin typeface="Calibri" panose="020F0502020204030204" pitchFamily="34" charset="0"/>
                          <a:cs typeface="Calibri" panose="020F0502020204030204" pitchFamily="34" charset="0"/>
                        </a:rPr>
                        <a:t>Requires immediate recognition in income for the effects of plan amendments that create an increase (or decrease) to the benefit obligation  </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03023850"/>
                  </a:ext>
                </a:extLst>
              </a:tr>
              <a:tr h="1351817">
                <a:tc>
                  <a:txBody>
                    <a:bodyPr/>
                    <a:lstStyle/>
                    <a:p>
                      <a:r>
                        <a:rPr lang="en-US" sz="1600" b="1">
                          <a:latin typeface="Calibri" panose="020F0502020204030204" pitchFamily="34" charset="0"/>
                          <a:cs typeface="Calibri" panose="020F0502020204030204" pitchFamily="34" charset="0"/>
                        </a:rPr>
                        <a:t>Plan Assets</a:t>
                      </a:r>
                    </a:p>
                    <a:p>
                      <a:endParaRPr lang="en-US" sz="1600" b="1">
                        <a:latin typeface="Calibri" panose="020F0502020204030204" pitchFamily="34" charset="0"/>
                        <a:cs typeface="Calibri" panose="020F0502020204030204" pitchFamily="34" charset="0"/>
                      </a:endParaRPr>
                    </a:p>
                    <a:p>
                      <a:endParaRPr lang="en-US" sz="1600" b="1">
                        <a:latin typeface="Calibri" panose="020F0502020204030204" pitchFamily="34" charset="0"/>
                        <a:cs typeface="Calibri" panose="020F0502020204030204" pitchFamily="34" charset="0"/>
                      </a:endParaRPr>
                    </a:p>
                    <a:p>
                      <a:endParaRPr lang="en-US" sz="1600" b="1">
                        <a:latin typeface="Calibri" panose="020F0502020204030204" pitchFamily="34" charset="0"/>
                        <a:cs typeface="Calibri" panose="020F0502020204030204" pitchFamily="34"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r>
                        <a:rPr lang="en-US" sz="1400">
                          <a:latin typeface="Calibri" panose="020F0502020204030204" pitchFamily="34" charset="0"/>
                          <a:cs typeface="Calibri" panose="020F0502020204030204" pitchFamily="34" charset="0"/>
                        </a:rPr>
                        <a:t>Can use Fair Value or Market Related Value of Assets (which recognizes G/L over ≤ 5 years)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r>
                        <a:rPr lang="en-US" sz="1400">
                          <a:latin typeface="Calibri" panose="020F0502020204030204" pitchFamily="34" charset="0"/>
                          <a:cs typeface="Calibri" panose="020F0502020204030204" pitchFamily="34" charset="0"/>
                        </a:rPr>
                        <a:t>Must use Fair Value, bid price for securities quoted in an active market </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823902"/>
                  </a:ext>
                </a:extLst>
              </a:tr>
              <a:tr h="1351817">
                <a:tc>
                  <a:txBody>
                    <a:bodyPr/>
                    <a:lstStyle/>
                    <a:p>
                      <a:r>
                        <a:rPr lang="en-US" sz="1600" b="1">
                          <a:latin typeface="Calibri" panose="020F0502020204030204" pitchFamily="34" charset="0"/>
                          <a:cs typeface="Calibri" panose="020F0502020204030204" pitchFamily="34" charset="0"/>
                        </a:rPr>
                        <a:t>Deferred Compensation Arrangements </a:t>
                      </a:r>
                    </a:p>
                    <a:p>
                      <a:endParaRPr lang="en-US" sz="1600" b="1">
                        <a:latin typeface="Calibri" panose="020F0502020204030204" pitchFamily="34" charset="0"/>
                        <a:cs typeface="Calibri" panose="020F0502020204030204" pitchFamily="34"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r>
                        <a:rPr lang="en-US" sz="1400">
                          <a:latin typeface="Calibri" panose="020F0502020204030204" pitchFamily="34" charset="0"/>
                          <a:cs typeface="Calibri" panose="020F0502020204030204" pitchFamily="34" charset="0"/>
                        </a:rPr>
                        <a:t>Multiple attribution models are acceptable </a:t>
                      </a:r>
                    </a:p>
                    <a:p>
                      <a:endParaRPr lang="en-US" sz="1400">
                        <a:latin typeface="Calibri" panose="020F0502020204030204" pitchFamily="34" charset="0"/>
                        <a:cs typeface="Calibri" panose="020F0502020204030204" pitchFamily="34"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r>
                        <a:rPr lang="en-US" sz="1400">
                          <a:latin typeface="Calibri" panose="020F0502020204030204" pitchFamily="34" charset="0"/>
                          <a:cs typeface="Calibri" panose="020F0502020204030204" pitchFamily="34" charset="0"/>
                        </a:rPr>
                        <a:t>Must use projected unit credit </a:t>
                      </a:r>
                    </a:p>
                    <a:p>
                      <a:endParaRPr lang="en-US" sz="1400">
                        <a:latin typeface="Calibri" panose="020F0502020204030204" pitchFamily="34" charset="0"/>
                        <a:cs typeface="Calibri" panose="020F0502020204030204" pitchFamily="34"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889676180"/>
                  </a:ext>
                </a:extLst>
              </a:tr>
            </a:tbl>
          </a:graphicData>
        </a:graphic>
      </p:graphicFrame>
    </p:spTree>
    <p:extLst>
      <p:ext uri="{BB962C8B-B14F-4D97-AF65-F5344CB8AC3E}">
        <p14:creationId xmlns:p14="http://schemas.microsoft.com/office/powerpoint/2010/main" val="25572545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219200" y="152400"/>
            <a:ext cx="9220200" cy="650364"/>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endParaRPr lang="en-US" altLang="en-US" sz="3000" b="1" kern="0">
              <a:solidFill>
                <a:schemeClr val="tx1"/>
              </a:solidFill>
              <a:latin typeface="Calibri" panose="020F0502020204030204" pitchFamily="34" charset="0"/>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8" name="Rectangle 2">
            <a:extLst>
              <a:ext uri="{FF2B5EF4-FFF2-40B4-BE49-F238E27FC236}">
                <a16:creationId xmlns:a16="http://schemas.microsoft.com/office/drawing/2014/main" id="{58EFA188-1B24-4BAA-892F-C15A94CF7B2F}"/>
              </a:ext>
            </a:extLst>
          </p:cNvPr>
          <p:cNvSpPr txBox="1">
            <a:spLocks noChangeArrowheads="1"/>
          </p:cNvSpPr>
          <p:nvPr/>
        </p:nvSpPr>
        <p:spPr>
          <a:xfrm>
            <a:off x="1219200" y="374826"/>
            <a:ext cx="9146952" cy="4572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r>
              <a:rPr lang="en-US" altLang="en-US" sz="3000" b="1" kern="0">
                <a:solidFill>
                  <a:schemeClr val="tx1"/>
                </a:solidFill>
                <a:latin typeface="Calibri" panose="020F0502020204030204" pitchFamily="34" charset="0"/>
                <a:cs typeface="Calibri" panose="020F0502020204030204" pitchFamily="34" charset="0"/>
              </a:rPr>
              <a:t>US GAAP and IND AS 19/IAS 19 Key Differences</a:t>
            </a:r>
          </a:p>
        </p:txBody>
      </p:sp>
      <p:graphicFrame>
        <p:nvGraphicFramePr>
          <p:cNvPr id="9" name="Table 8">
            <a:extLst>
              <a:ext uri="{FF2B5EF4-FFF2-40B4-BE49-F238E27FC236}">
                <a16:creationId xmlns:a16="http://schemas.microsoft.com/office/drawing/2014/main" id="{F6CA96DB-2004-4BA2-BFB6-76207BCE93DD}"/>
              </a:ext>
            </a:extLst>
          </p:cNvPr>
          <p:cNvGraphicFramePr>
            <a:graphicFrameLocks noGrp="1"/>
          </p:cNvGraphicFramePr>
          <p:nvPr>
            <p:extLst>
              <p:ext uri="{D42A27DB-BD31-4B8C-83A1-F6EECF244321}">
                <p14:modId xmlns:p14="http://schemas.microsoft.com/office/powerpoint/2010/main" val="224781511"/>
              </p:ext>
            </p:extLst>
          </p:nvPr>
        </p:nvGraphicFramePr>
        <p:xfrm>
          <a:off x="1500206" y="1639996"/>
          <a:ext cx="9520873" cy="3604488"/>
        </p:xfrm>
        <a:graphic>
          <a:graphicData uri="http://schemas.openxmlformats.org/drawingml/2006/table">
            <a:tbl>
              <a:tblPr firstRow="1" bandRow="1">
                <a:tableStyleId>{7E9639D4-E3E2-4D34-9284-5A2195B3D0D7}</a:tableStyleId>
              </a:tblPr>
              <a:tblGrid>
                <a:gridCol w="1429729">
                  <a:extLst>
                    <a:ext uri="{9D8B030D-6E8A-4147-A177-3AD203B41FA5}">
                      <a16:colId xmlns:a16="http://schemas.microsoft.com/office/drawing/2014/main" val="819715243"/>
                    </a:ext>
                  </a:extLst>
                </a:gridCol>
                <a:gridCol w="4045572">
                  <a:extLst>
                    <a:ext uri="{9D8B030D-6E8A-4147-A177-3AD203B41FA5}">
                      <a16:colId xmlns:a16="http://schemas.microsoft.com/office/drawing/2014/main" val="1553737006"/>
                    </a:ext>
                  </a:extLst>
                </a:gridCol>
                <a:gridCol w="4045572">
                  <a:extLst>
                    <a:ext uri="{9D8B030D-6E8A-4147-A177-3AD203B41FA5}">
                      <a16:colId xmlns:a16="http://schemas.microsoft.com/office/drawing/2014/main" val="3775010556"/>
                    </a:ext>
                  </a:extLst>
                </a:gridCol>
              </a:tblGrid>
              <a:tr h="267903">
                <a:tc>
                  <a:txBody>
                    <a:bodyPr/>
                    <a:lstStyle/>
                    <a:p>
                      <a:pPr algn="ctr"/>
                      <a:r>
                        <a:rPr lang="en-US" sz="2000">
                          <a:latin typeface="Calibri" panose="020F0502020204030204" pitchFamily="34" charset="0"/>
                          <a:cs typeface="Calibri" panose="020F0502020204030204" pitchFamily="34" charset="0"/>
                        </a:rPr>
                        <a:t>AREA</a:t>
                      </a:r>
                    </a:p>
                  </a:txBody>
                  <a:tcP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92D050"/>
                    </a:solidFill>
                  </a:tcPr>
                </a:tc>
                <a:tc>
                  <a:txBody>
                    <a:bodyPr/>
                    <a:lstStyle/>
                    <a:p>
                      <a:pPr algn="ctr"/>
                      <a:r>
                        <a:rPr lang="en-US" sz="2000">
                          <a:latin typeface="Calibri" panose="020F0502020204030204" pitchFamily="34" charset="0"/>
                          <a:cs typeface="Calibri" panose="020F0502020204030204" pitchFamily="34" charset="0"/>
                        </a:rPr>
                        <a:t>US GAAP</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92D050"/>
                    </a:solidFill>
                  </a:tcPr>
                </a:tc>
                <a:tc>
                  <a:txBody>
                    <a:bodyPr/>
                    <a:lstStyle/>
                    <a:p>
                      <a:pPr algn="ctr"/>
                      <a:r>
                        <a:rPr lang="en-US" sz="2000" dirty="0">
                          <a:latin typeface="Calibri" panose="020F0502020204030204" pitchFamily="34" charset="0"/>
                          <a:cs typeface="Calibri" panose="020F0502020204030204" pitchFamily="34" charset="0"/>
                        </a:rPr>
                        <a:t>IND AS 19 / IAS 19</a:t>
                      </a:r>
                    </a:p>
                  </a:txBody>
                  <a:tcP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366103830"/>
                  </a:ext>
                </a:extLst>
              </a:tr>
              <a:tr h="15819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a:latin typeface="Calibri" panose="020F0502020204030204" pitchFamily="34" charset="0"/>
                          <a:cs typeface="Calibri" panose="020F0502020204030204" pitchFamily="34" charset="0"/>
                        </a:rPr>
                        <a:t>Discount Rate</a:t>
                      </a:r>
                    </a:p>
                  </a:txBody>
                  <a:tcP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r>
                        <a:rPr lang="en-US" sz="1400" kern="1200" dirty="0">
                          <a:solidFill>
                            <a:schemeClr val="tx1"/>
                          </a:solidFill>
                          <a:latin typeface="Calibri" panose="020F0502020204030204" pitchFamily="34" charset="0"/>
                          <a:ea typeface="+mn-ea"/>
                          <a:cs typeface="Calibri" panose="020F0502020204030204" pitchFamily="34" charset="0"/>
                        </a:rPr>
                        <a:t>The discount rate is based on the rate at which the benefit obligation could be effectively  settled. Companies may look to the rate of return on high-quality, fixed-income investments with appropriate durations (the regulators have weighed in on what constitutes high quality), no guidance where no deep markets exist. </a:t>
                      </a:r>
                      <a:endParaRPr lang="en-US" sz="1400" dirty="0">
                        <a:highlight>
                          <a:srgbClr val="FFFF00"/>
                        </a:highlight>
                        <a:latin typeface="Calibri" panose="020F0502020204030204" pitchFamily="34" charset="0"/>
                        <a:cs typeface="Calibri" panose="020F0502020204030204" pitchFamily="34"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pPr algn="l"/>
                      <a:r>
                        <a:rPr lang="en-US" sz="1400" dirty="0">
                          <a:latin typeface="Calibri" panose="020F0502020204030204" pitchFamily="34" charset="0"/>
                          <a:cs typeface="Calibri" panose="020F0502020204030204" pitchFamily="34" charset="0"/>
                        </a:rPr>
                        <a:t>Determined by reference to market yields at the end of the reporting period on high quality corporate bonds, or Government bond yield if no deep market (or Govt. bond yields under IND AS19).  </a:t>
                      </a:r>
                    </a:p>
                  </a:txBody>
                  <a:tcP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803023850"/>
                  </a:ext>
                </a:extLst>
              </a:tr>
              <a:tr h="1623288">
                <a:tc>
                  <a:txBody>
                    <a:bodyPr/>
                    <a:lstStyle/>
                    <a:p>
                      <a:r>
                        <a:rPr lang="en-US" sz="1600" b="1">
                          <a:latin typeface="Calibri" panose="020F0502020204030204" pitchFamily="34" charset="0"/>
                          <a:cs typeface="Calibri" panose="020F0502020204030204" pitchFamily="34" charset="0"/>
                        </a:rPr>
                        <a:t>Asset Ceiling</a:t>
                      </a:r>
                    </a:p>
                    <a:p>
                      <a:endParaRPr lang="en-US" sz="1600" b="1">
                        <a:latin typeface="Calibri" panose="020F0502020204030204" pitchFamily="34" charset="0"/>
                        <a:cs typeface="Calibri" panose="020F0502020204030204" pitchFamily="34" charset="0"/>
                      </a:endParaRPr>
                    </a:p>
                    <a:p>
                      <a:endParaRPr lang="en-US" sz="1600" b="1">
                        <a:latin typeface="Calibri" panose="020F0502020204030204" pitchFamily="34" charset="0"/>
                        <a:cs typeface="Calibri" panose="020F0502020204030204" pitchFamily="34" charset="0"/>
                      </a:endParaRPr>
                    </a:p>
                    <a:p>
                      <a:endParaRPr lang="en-US" sz="1600" b="1">
                        <a:latin typeface="Calibri" panose="020F0502020204030204" pitchFamily="34" charset="0"/>
                        <a:cs typeface="Calibri" panose="020F0502020204030204" pitchFamily="34" charset="0"/>
                      </a:endParaRPr>
                    </a:p>
                    <a:p>
                      <a:endParaRPr lang="en-US" sz="1600" b="1">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cs typeface="Calibri" panose="020F0502020204030204" pitchFamily="34" charset="0"/>
                        </a:rPr>
                        <a:t>There is no limitation on the size of the net</a:t>
                      </a:r>
                    </a:p>
                    <a:p>
                      <a:r>
                        <a:rPr lang="en-US" sz="1400" dirty="0">
                          <a:latin typeface="Calibri" panose="020F0502020204030204" pitchFamily="34" charset="0"/>
                          <a:cs typeface="Calibri" panose="020F0502020204030204" pitchFamily="34" charset="0"/>
                        </a:rPr>
                        <a:t>pension asset that can be recorded on the</a:t>
                      </a:r>
                    </a:p>
                    <a:p>
                      <a:r>
                        <a:rPr lang="en-US" sz="1400" dirty="0">
                          <a:latin typeface="Calibri" panose="020F0502020204030204" pitchFamily="34" charset="0"/>
                          <a:cs typeface="Calibri" panose="020F0502020204030204" pitchFamily="34" charset="0"/>
                        </a:rPr>
                        <a:t>balance sheet.</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cs typeface="Calibri" panose="020F0502020204030204" pitchFamily="34" charset="0"/>
                        </a:rPr>
                        <a:t>Asset ceiling (IFRIC 14) based on recoverability of surplus (an asset ceiling is the present value of economic benefits available in the form of an unconditional right to a refund or reductions in future contributions to the plan). </a:t>
                      </a:r>
                    </a:p>
                  </a:txBody>
                  <a:tcP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6988531"/>
                  </a:ext>
                </a:extLst>
              </a:tr>
            </a:tbl>
          </a:graphicData>
        </a:graphic>
      </p:graphicFrame>
    </p:spTree>
    <p:extLst>
      <p:ext uri="{BB962C8B-B14F-4D97-AF65-F5344CB8AC3E}">
        <p14:creationId xmlns:p14="http://schemas.microsoft.com/office/powerpoint/2010/main" val="1461673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219200" y="152400"/>
            <a:ext cx="9220200" cy="650364"/>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r>
              <a:rPr lang="en-US" altLang="en-US" sz="3000" b="1" kern="0">
                <a:solidFill>
                  <a:schemeClr val="tx1"/>
                </a:solidFill>
                <a:latin typeface="Calibri" panose="020F0502020204030204" pitchFamily="34" charset="0"/>
                <a:cs typeface="Calibri" panose="020F0502020204030204" pitchFamily="34" charset="0"/>
              </a:rPr>
              <a:t>Polling Question 1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9" name="Rectangle 3">
            <a:extLst>
              <a:ext uri="{FF2B5EF4-FFF2-40B4-BE49-F238E27FC236}">
                <a16:creationId xmlns:a16="http://schemas.microsoft.com/office/drawing/2014/main" id="{20B1D229-3267-4BBB-8371-14D9D494FAE3}"/>
              </a:ext>
            </a:extLst>
          </p:cNvPr>
          <p:cNvSpPr txBox="1">
            <a:spLocks noChangeArrowheads="1"/>
          </p:cNvSpPr>
          <p:nvPr/>
        </p:nvSpPr>
        <p:spPr bwMode="invGray">
          <a:xfrm>
            <a:off x="1447799" y="982662"/>
            <a:ext cx="9224211"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lnSpc>
                <a:spcPct val="106000"/>
              </a:lnSpc>
              <a:spcBef>
                <a:spcPct val="40000"/>
              </a:spcBef>
              <a:spcAft>
                <a:spcPct val="0"/>
              </a:spcAft>
              <a:buClr>
                <a:schemeClr val="tx1"/>
              </a:buClr>
              <a:buSzPct val="80000"/>
              <a:buFont typeface="Wingdings" pitchFamily="2" charset="2"/>
              <a:defRPr>
                <a:solidFill>
                  <a:schemeClr val="tx1"/>
                </a:solidFill>
                <a:latin typeface="+mn-lt"/>
                <a:ea typeface="+mn-ea"/>
                <a:cs typeface="+mn-cs"/>
              </a:defRPr>
            </a:lvl1pPr>
            <a:lvl2pPr marL="227013" indent="-225425" algn="l" rtl="0" eaLnBrk="0" fontAlgn="base" hangingPunct="0">
              <a:lnSpc>
                <a:spcPct val="106000"/>
              </a:lnSpc>
              <a:spcBef>
                <a:spcPct val="40000"/>
              </a:spcBef>
              <a:spcAft>
                <a:spcPct val="0"/>
              </a:spcAft>
              <a:buClr>
                <a:schemeClr val="tx1"/>
              </a:buClr>
              <a:buFont typeface="Wingdings 2" pitchFamily="18" charset="2"/>
              <a:buChar char="¡"/>
              <a:defRPr>
                <a:solidFill>
                  <a:schemeClr val="tx1"/>
                </a:solidFill>
                <a:latin typeface="+mn-lt"/>
              </a:defRPr>
            </a:lvl2pPr>
            <a:lvl3pPr marL="457200" indent="-228600" algn="l" rtl="0" eaLnBrk="0" fontAlgn="base" hangingPunct="0">
              <a:lnSpc>
                <a:spcPct val="106000"/>
              </a:lnSpc>
              <a:spcBef>
                <a:spcPct val="20000"/>
              </a:spcBef>
              <a:spcAft>
                <a:spcPct val="0"/>
              </a:spcAft>
              <a:buClr>
                <a:schemeClr val="tx1"/>
              </a:buClr>
              <a:buFont typeface="Arial" charset="0"/>
              <a:buChar char="–"/>
              <a:defRPr sz="1600">
                <a:solidFill>
                  <a:schemeClr val="tx1"/>
                </a:solidFill>
                <a:latin typeface="+mn-lt"/>
              </a:defRPr>
            </a:lvl3pPr>
            <a:lvl4pPr marL="681038" indent="-222250" algn="l" rtl="0" eaLnBrk="0" fontAlgn="base" hangingPunct="0">
              <a:lnSpc>
                <a:spcPct val="106000"/>
              </a:lnSpc>
              <a:spcBef>
                <a:spcPct val="20000"/>
              </a:spcBef>
              <a:spcAft>
                <a:spcPct val="0"/>
              </a:spcAft>
              <a:buClr>
                <a:schemeClr val="tx1"/>
              </a:buClr>
              <a:buChar char="•"/>
              <a:defRPr sz="1600">
                <a:solidFill>
                  <a:schemeClr val="tx1"/>
                </a:solidFill>
                <a:latin typeface="+mn-lt"/>
              </a:defRPr>
            </a:lvl4pPr>
            <a:lvl5pPr marL="1722438" indent="-236538" algn="l" rtl="0" eaLnBrk="0" fontAlgn="base" hangingPunct="0">
              <a:spcBef>
                <a:spcPct val="20000"/>
              </a:spcBef>
              <a:spcAft>
                <a:spcPct val="0"/>
              </a:spcAft>
              <a:buClr>
                <a:schemeClr val="tx1"/>
              </a:buClr>
              <a:buChar char="–"/>
              <a:defRPr sz="1200">
                <a:solidFill>
                  <a:schemeClr val="tx1"/>
                </a:solidFill>
                <a:latin typeface="+mn-lt"/>
              </a:defRPr>
            </a:lvl5pPr>
            <a:lvl6pPr marL="2179638" indent="-236538" algn="l" rtl="0" eaLnBrk="1" fontAlgn="base" hangingPunct="1">
              <a:spcBef>
                <a:spcPct val="20000"/>
              </a:spcBef>
              <a:spcAft>
                <a:spcPct val="0"/>
              </a:spcAft>
              <a:buClr>
                <a:schemeClr val="tx1"/>
              </a:buClr>
              <a:buChar char="–"/>
              <a:defRPr sz="1200">
                <a:solidFill>
                  <a:schemeClr val="tx1"/>
                </a:solidFill>
                <a:latin typeface="+mn-lt"/>
              </a:defRPr>
            </a:lvl6pPr>
            <a:lvl7pPr marL="2636838" indent="-236538" algn="l" rtl="0" eaLnBrk="1" fontAlgn="base" hangingPunct="1">
              <a:spcBef>
                <a:spcPct val="20000"/>
              </a:spcBef>
              <a:spcAft>
                <a:spcPct val="0"/>
              </a:spcAft>
              <a:buClr>
                <a:schemeClr val="tx1"/>
              </a:buClr>
              <a:buChar char="–"/>
              <a:defRPr sz="1200">
                <a:solidFill>
                  <a:schemeClr val="tx1"/>
                </a:solidFill>
                <a:latin typeface="+mn-lt"/>
              </a:defRPr>
            </a:lvl7pPr>
            <a:lvl8pPr marL="3094038" indent="-236538" algn="l" rtl="0" eaLnBrk="1" fontAlgn="base" hangingPunct="1">
              <a:spcBef>
                <a:spcPct val="20000"/>
              </a:spcBef>
              <a:spcAft>
                <a:spcPct val="0"/>
              </a:spcAft>
              <a:buClr>
                <a:schemeClr val="tx1"/>
              </a:buClr>
              <a:buChar char="–"/>
              <a:defRPr sz="1200">
                <a:solidFill>
                  <a:schemeClr val="tx1"/>
                </a:solidFill>
                <a:latin typeface="+mn-lt"/>
              </a:defRPr>
            </a:lvl8pPr>
            <a:lvl9pPr marL="3551238" indent="-236538" algn="l" rtl="0" eaLnBrk="1" fontAlgn="base" hangingPunct="1">
              <a:spcBef>
                <a:spcPct val="20000"/>
              </a:spcBef>
              <a:spcAft>
                <a:spcPct val="0"/>
              </a:spcAft>
              <a:buClr>
                <a:schemeClr val="tx1"/>
              </a:buClr>
              <a:buChar char="–"/>
              <a:defRPr sz="1200">
                <a:solidFill>
                  <a:schemeClr val="tx1"/>
                </a:solidFill>
                <a:latin typeface="+mn-lt"/>
              </a:defRPr>
            </a:lvl9pPr>
          </a:lstStyle>
          <a:p>
            <a:pPr marL="4763" marR="0" lvl="1" indent="-234950" algn="l" defTabSz="914400" rtl="0" eaLnBrk="0" fontAlgn="base" latinLnBrk="0" hangingPunct="0">
              <a:lnSpc>
                <a:spcPct val="106000"/>
              </a:lnSpc>
              <a:spcBef>
                <a:spcPct val="40000"/>
              </a:spcBef>
              <a:spcAft>
                <a:spcPct val="0"/>
              </a:spcAft>
              <a:buClr>
                <a:srgbClr val="000000"/>
              </a:buClr>
              <a:buSzPct val="80000"/>
              <a:buFont typeface="Wingdings 2" pitchFamily="18" charset="2"/>
              <a:buNone/>
              <a:tabLst/>
              <a:defRPr/>
            </a:pP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How would you rate your knowledge on pension valuations under US GAAP?</a:t>
            </a:r>
            <a:endParaRPr lang="en-US" sz="1600" dirty="0">
              <a:solidFill>
                <a:srgbClr val="000000"/>
              </a:solidFill>
              <a:latin typeface="Arial"/>
            </a:endParaRPr>
          </a:p>
          <a:p>
            <a:pPr marL="4763" marR="0" lvl="1" indent="-234950" algn="l" defTabSz="914400" rtl="0" eaLnBrk="0" fontAlgn="base" latinLnBrk="0" hangingPunct="0">
              <a:lnSpc>
                <a:spcPct val="106000"/>
              </a:lnSpc>
              <a:spcBef>
                <a:spcPct val="40000"/>
              </a:spcBef>
              <a:spcAft>
                <a:spcPct val="0"/>
              </a:spcAft>
              <a:buClr>
                <a:srgbClr val="000000"/>
              </a:buClr>
              <a:buSzPct val="80000"/>
              <a:buFont typeface="Wingdings 2" pitchFamily="18" charset="2"/>
              <a:buNone/>
              <a:tabLst/>
              <a:defRPr/>
            </a:pPr>
            <a:endParaRPr kumimoji="0" lang="en-US" sz="1600" b="0" i="0" u="none" strike="noStrike" kern="1200" cap="none" spc="0" normalizeH="0" baseline="0" noProof="0" dirty="0">
              <a:ln>
                <a:noFill/>
              </a:ln>
              <a:solidFill>
                <a:srgbClr val="000000"/>
              </a:solidFill>
              <a:effectLst/>
              <a:uLnTx/>
              <a:uFillTx/>
              <a:latin typeface="Arial"/>
              <a:ea typeface="+mn-ea"/>
              <a:cs typeface="+mn-cs"/>
            </a:endParaRPr>
          </a:p>
          <a:p>
            <a:pPr marL="566738" lvl="3" indent="-342900">
              <a:spcBef>
                <a:spcPct val="40000"/>
              </a:spcBef>
              <a:buClr>
                <a:srgbClr val="000000"/>
              </a:buClr>
              <a:buSzPct val="100000"/>
              <a:buFont typeface="+mj-lt"/>
              <a:buAutoNum type="arabicPeriod"/>
              <a:defRPr/>
            </a:pPr>
            <a:r>
              <a:rPr lang="fr-FR" sz="1800" dirty="0">
                <a:solidFill>
                  <a:srgbClr val="000000"/>
                </a:solidFill>
                <a:latin typeface="Calibri" panose="020F0502020204030204" pitchFamily="34" charset="0"/>
                <a:cs typeface="Calibri" panose="020F0502020204030204" pitchFamily="34" charset="0"/>
              </a:rPr>
              <a:t>US GAAP ….</a:t>
            </a:r>
            <a:r>
              <a:rPr lang="fr-FR" sz="1800" dirty="0" err="1">
                <a:solidFill>
                  <a:srgbClr val="000000"/>
                </a:solidFill>
                <a:latin typeface="Calibri" panose="020F0502020204030204" pitchFamily="34" charset="0"/>
                <a:cs typeface="Calibri" panose="020F0502020204030204" pitchFamily="34" charset="0"/>
              </a:rPr>
              <a:t>sorry</a:t>
            </a:r>
            <a:r>
              <a:rPr lang="fr-FR" sz="1800" dirty="0">
                <a:solidFill>
                  <a:srgbClr val="000000"/>
                </a:solidFill>
                <a:latin typeface="Calibri" panose="020F0502020204030204" pitchFamily="34" charset="0"/>
                <a:cs typeface="Calibri" panose="020F0502020204030204" pitchFamily="34" charset="0"/>
              </a:rPr>
              <a:t>, </a:t>
            </a:r>
            <a:r>
              <a:rPr lang="fr-FR" sz="1800" dirty="0" err="1">
                <a:solidFill>
                  <a:srgbClr val="000000"/>
                </a:solidFill>
                <a:latin typeface="Calibri" panose="020F0502020204030204" pitchFamily="34" charset="0"/>
                <a:cs typeface="Calibri" panose="020F0502020204030204" pitchFamily="34" charset="0"/>
              </a:rPr>
              <a:t>what</a:t>
            </a:r>
            <a:r>
              <a:rPr lang="fr-FR" sz="1800" dirty="0">
                <a:solidFill>
                  <a:srgbClr val="000000"/>
                </a:solidFill>
                <a:latin typeface="Calibri" panose="020F0502020204030204" pitchFamily="34" charset="0"/>
                <a:cs typeface="Calibri" panose="020F0502020204030204" pitchFamily="34" charset="0"/>
              </a:rPr>
              <a:t> </a:t>
            </a:r>
            <a:r>
              <a:rPr lang="fr-FR" sz="1800" dirty="0" err="1">
                <a:solidFill>
                  <a:srgbClr val="000000"/>
                </a:solidFill>
                <a:latin typeface="Calibri" panose="020F0502020204030204" pitchFamily="34" charset="0"/>
                <a:cs typeface="Calibri" panose="020F0502020204030204" pitchFamily="34" charset="0"/>
              </a:rPr>
              <a:t>is</a:t>
            </a:r>
            <a:r>
              <a:rPr lang="fr-FR" sz="1800" dirty="0">
                <a:solidFill>
                  <a:srgbClr val="000000"/>
                </a:solidFill>
                <a:latin typeface="Calibri" panose="020F0502020204030204" pitchFamily="34" charset="0"/>
                <a:cs typeface="Calibri" panose="020F0502020204030204" pitchFamily="34" charset="0"/>
              </a:rPr>
              <a:t> </a:t>
            </a:r>
            <a:r>
              <a:rPr lang="fr-FR" sz="1800" dirty="0" err="1">
                <a:solidFill>
                  <a:srgbClr val="000000"/>
                </a:solidFill>
                <a:latin typeface="Calibri" panose="020F0502020204030204" pitchFamily="34" charset="0"/>
                <a:cs typeface="Calibri" panose="020F0502020204030204" pitchFamily="34" charset="0"/>
              </a:rPr>
              <a:t>that</a:t>
            </a:r>
            <a:r>
              <a:rPr lang="fr-FR" sz="1800" dirty="0">
                <a:solidFill>
                  <a:srgbClr val="000000"/>
                </a:solidFill>
                <a:latin typeface="Calibri" panose="020F0502020204030204" pitchFamily="34" charset="0"/>
                <a:cs typeface="Calibri" panose="020F0502020204030204" pitchFamily="34" charset="0"/>
              </a:rPr>
              <a:t>? </a:t>
            </a:r>
          </a:p>
          <a:p>
            <a:pPr marL="566738" lvl="3" indent="-342900">
              <a:spcBef>
                <a:spcPct val="40000"/>
              </a:spcBef>
              <a:buClr>
                <a:srgbClr val="000000"/>
              </a:buClr>
              <a:buSzPct val="100000"/>
              <a:buFont typeface="+mj-lt"/>
              <a:buAutoNum type="arabicPeriod"/>
              <a:defRPr/>
            </a:pPr>
            <a:r>
              <a:rPr lang="fr-FR" sz="1800" dirty="0">
                <a:solidFill>
                  <a:srgbClr val="000000"/>
                </a:solidFill>
                <a:latin typeface="Calibri" panose="020F0502020204030204" pitchFamily="34" charset="0"/>
                <a:cs typeface="Calibri" panose="020F0502020204030204" pitchFamily="34" charset="0"/>
              </a:rPr>
              <a:t>I have </a:t>
            </a:r>
            <a:r>
              <a:rPr lang="fr-FR" sz="1800" dirty="0" err="1">
                <a:solidFill>
                  <a:srgbClr val="000000"/>
                </a:solidFill>
                <a:latin typeface="Calibri" panose="020F0502020204030204" pitchFamily="34" charset="0"/>
                <a:cs typeface="Calibri" panose="020F0502020204030204" pitchFamily="34" charset="0"/>
              </a:rPr>
              <a:t>some</a:t>
            </a:r>
            <a:r>
              <a:rPr lang="fr-FR" sz="1800" dirty="0">
                <a:solidFill>
                  <a:srgbClr val="000000"/>
                </a:solidFill>
                <a:latin typeface="Calibri" panose="020F0502020204030204" pitchFamily="34" charset="0"/>
                <a:cs typeface="Calibri" panose="020F0502020204030204" pitchFamily="34" charset="0"/>
              </a:rPr>
              <a:t> </a:t>
            </a:r>
            <a:r>
              <a:rPr lang="fr-FR" sz="1800" dirty="0" err="1">
                <a:solidFill>
                  <a:srgbClr val="000000"/>
                </a:solidFill>
                <a:latin typeface="Calibri" panose="020F0502020204030204" pitchFamily="34" charset="0"/>
                <a:cs typeface="Calibri" panose="020F0502020204030204" pitchFamily="34" charset="0"/>
              </a:rPr>
              <a:t>fundamental</a:t>
            </a:r>
            <a:r>
              <a:rPr lang="fr-FR" sz="1800" dirty="0">
                <a:solidFill>
                  <a:srgbClr val="000000"/>
                </a:solidFill>
                <a:latin typeface="Calibri" panose="020F0502020204030204" pitchFamily="34" charset="0"/>
                <a:cs typeface="Calibri" panose="020F0502020204030204" pitchFamily="34" charset="0"/>
              </a:rPr>
              <a:t> </a:t>
            </a:r>
            <a:r>
              <a:rPr lang="fr-FR" sz="1800" dirty="0" err="1">
                <a:solidFill>
                  <a:srgbClr val="000000"/>
                </a:solidFill>
                <a:latin typeface="Calibri" panose="020F0502020204030204" pitchFamily="34" charset="0"/>
                <a:cs typeface="Calibri" panose="020F0502020204030204" pitchFamily="34" charset="0"/>
              </a:rPr>
              <a:t>knowledge</a:t>
            </a:r>
            <a:endParaRPr lang="fr-FR" sz="1800" dirty="0">
              <a:solidFill>
                <a:srgbClr val="000000"/>
              </a:solidFill>
              <a:latin typeface="Calibri" panose="020F0502020204030204" pitchFamily="34" charset="0"/>
              <a:cs typeface="Calibri" panose="020F0502020204030204" pitchFamily="34" charset="0"/>
            </a:endParaRPr>
          </a:p>
          <a:p>
            <a:pPr marL="566738" lvl="3" indent="-342900">
              <a:spcBef>
                <a:spcPct val="40000"/>
              </a:spcBef>
              <a:buClr>
                <a:srgbClr val="000000"/>
              </a:buClr>
              <a:buSzPct val="100000"/>
              <a:buFont typeface="+mj-lt"/>
              <a:buAutoNum type="arabicPeriod"/>
              <a:defRPr/>
            </a:pPr>
            <a:r>
              <a:rPr lang="fr-FR" sz="1800" dirty="0">
                <a:solidFill>
                  <a:srgbClr val="000000"/>
                </a:solidFill>
                <a:latin typeface="Calibri" panose="020F0502020204030204" pitchFamily="34" charset="0"/>
                <a:cs typeface="Calibri" panose="020F0502020204030204" pitchFamily="34" charset="0"/>
              </a:rPr>
              <a:t>I </a:t>
            </a:r>
            <a:r>
              <a:rPr lang="fr-FR" sz="1800" dirty="0" err="1">
                <a:solidFill>
                  <a:srgbClr val="000000"/>
                </a:solidFill>
                <a:latin typeface="Calibri" panose="020F0502020204030204" pitchFamily="34" charset="0"/>
                <a:cs typeface="Calibri" panose="020F0502020204030204" pitchFamily="34" charset="0"/>
              </a:rPr>
              <a:t>am</a:t>
            </a:r>
            <a:r>
              <a:rPr lang="fr-FR" sz="1800" dirty="0">
                <a:solidFill>
                  <a:srgbClr val="000000"/>
                </a:solidFill>
                <a:latin typeface="Calibri" panose="020F0502020204030204" pitchFamily="34" charset="0"/>
                <a:cs typeface="Calibri" panose="020F0502020204030204" pitchFamily="34" charset="0"/>
              </a:rPr>
              <a:t> at an </a:t>
            </a:r>
            <a:r>
              <a:rPr lang="fr-FR" sz="1800" dirty="0" err="1">
                <a:solidFill>
                  <a:srgbClr val="000000"/>
                </a:solidFill>
                <a:latin typeface="Calibri" panose="020F0502020204030204" pitchFamily="34" charset="0"/>
                <a:cs typeface="Calibri" panose="020F0502020204030204" pitchFamily="34" charset="0"/>
              </a:rPr>
              <a:t>intermediate</a:t>
            </a:r>
            <a:r>
              <a:rPr lang="fr-FR" sz="1800" dirty="0">
                <a:solidFill>
                  <a:srgbClr val="000000"/>
                </a:solidFill>
                <a:latin typeface="Calibri" panose="020F0502020204030204" pitchFamily="34" charset="0"/>
                <a:cs typeface="Calibri" panose="020F0502020204030204" pitchFamily="34" charset="0"/>
              </a:rPr>
              <a:t> </a:t>
            </a:r>
            <a:r>
              <a:rPr lang="fr-FR" sz="1800" dirty="0" err="1">
                <a:solidFill>
                  <a:srgbClr val="000000"/>
                </a:solidFill>
                <a:latin typeface="Calibri" panose="020F0502020204030204" pitchFamily="34" charset="0"/>
                <a:cs typeface="Calibri" panose="020F0502020204030204" pitchFamily="34" charset="0"/>
              </a:rPr>
              <a:t>level</a:t>
            </a:r>
            <a:endParaRPr lang="fr-FR" sz="1800" dirty="0">
              <a:solidFill>
                <a:srgbClr val="000000"/>
              </a:solidFill>
              <a:latin typeface="Calibri" panose="020F0502020204030204" pitchFamily="34" charset="0"/>
              <a:cs typeface="Calibri" panose="020F0502020204030204" pitchFamily="34" charset="0"/>
            </a:endParaRPr>
          </a:p>
          <a:p>
            <a:pPr marL="566738" lvl="3" indent="-342900">
              <a:spcBef>
                <a:spcPct val="40000"/>
              </a:spcBef>
              <a:buClr>
                <a:srgbClr val="000000"/>
              </a:buClr>
              <a:buSzPct val="100000"/>
              <a:buFont typeface="+mj-lt"/>
              <a:buAutoNum type="arabicPeriod"/>
              <a:defRPr/>
            </a:pPr>
            <a:r>
              <a:rPr lang="fr-FR" sz="1800" dirty="0">
                <a:solidFill>
                  <a:srgbClr val="000000"/>
                </a:solidFill>
                <a:latin typeface="Calibri" panose="020F0502020204030204" pitchFamily="34" charset="0"/>
                <a:cs typeface="Calibri" panose="020F0502020204030204" pitchFamily="34" charset="0"/>
              </a:rPr>
              <a:t>I </a:t>
            </a:r>
            <a:r>
              <a:rPr lang="fr-FR" sz="1800" dirty="0" err="1">
                <a:solidFill>
                  <a:srgbClr val="000000"/>
                </a:solidFill>
                <a:latin typeface="Calibri" panose="020F0502020204030204" pitchFamily="34" charset="0"/>
                <a:cs typeface="Calibri" panose="020F0502020204030204" pitchFamily="34" charset="0"/>
              </a:rPr>
              <a:t>consider</a:t>
            </a:r>
            <a:r>
              <a:rPr lang="fr-FR" sz="1800" dirty="0">
                <a:solidFill>
                  <a:srgbClr val="000000"/>
                </a:solidFill>
                <a:latin typeface="Calibri" panose="020F0502020204030204" pitchFamily="34" charset="0"/>
                <a:cs typeface="Calibri" panose="020F0502020204030204" pitchFamily="34" charset="0"/>
              </a:rPr>
              <a:t> </a:t>
            </a:r>
            <a:r>
              <a:rPr lang="fr-FR" sz="1800" dirty="0" err="1">
                <a:solidFill>
                  <a:srgbClr val="000000"/>
                </a:solidFill>
                <a:latin typeface="Calibri" panose="020F0502020204030204" pitchFamily="34" charset="0"/>
                <a:cs typeface="Calibri" panose="020F0502020204030204" pitchFamily="34" charset="0"/>
              </a:rPr>
              <a:t>myself</a:t>
            </a:r>
            <a:r>
              <a:rPr lang="fr-FR" sz="1800" dirty="0">
                <a:solidFill>
                  <a:srgbClr val="000000"/>
                </a:solidFill>
                <a:latin typeface="Calibri" panose="020F0502020204030204" pitchFamily="34" charset="0"/>
                <a:cs typeface="Calibri" panose="020F0502020204030204" pitchFamily="34" charset="0"/>
              </a:rPr>
              <a:t> an expert</a:t>
            </a:r>
          </a:p>
          <a:p>
            <a:pPr marL="223838" lvl="3" indent="0">
              <a:spcBef>
                <a:spcPct val="40000"/>
              </a:spcBef>
              <a:buClr>
                <a:srgbClr val="000000"/>
              </a:buClr>
              <a:buSzPct val="100000"/>
              <a:buNone/>
              <a:defRPr/>
            </a:pPr>
            <a:endParaRPr lang="fr-FR" sz="1800" dirty="0">
              <a:solidFill>
                <a:srgbClr val="000000"/>
              </a:solidFill>
              <a:latin typeface="Calibri" panose="020F0502020204030204" pitchFamily="34" charset="0"/>
              <a:cs typeface="Calibri" panose="020F0502020204030204" pitchFamily="34" charset="0"/>
            </a:endParaRPr>
          </a:p>
          <a:p>
            <a:pPr marL="566738" lvl="3" indent="-342900">
              <a:spcBef>
                <a:spcPct val="40000"/>
              </a:spcBef>
              <a:buClr>
                <a:srgbClr val="000000"/>
              </a:buClr>
              <a:buSzPct val="100000"/>
              <a:buFont typeface="+mj-lt"/>
              <a:buAutoNum type="arabicPeriod"/>
              <a:defRPr/>
            </a:pPr>
            <a:endParaRPr lang="fr-FR" sz="180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19047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4"/>
            <a:srcRect/>
            <a:stretch>
              <a:fillRect/>
            </a:stretch>
          </a:blipFill>
        </p:spPr>
      </p:pic>
      <p:sp>
        <p:nvSpPr>
          <p:cNvPr id="3" name="Rectangle 2"/>
          <p:cNvSpPr txBox="1">
            <a:spLocks noChangeArrowheads="1"/>
          </p:cNvSpPr>
          <p:nvPr/>
        </p:nvSpPr>
        <p:spPr>
          <a:xfrm>
            <a:off x="1276816" y="2474930"/>
            <a:ext cx="9194180" cy="1182670"/>
          </a:xfrm>
          <a:prstGeom prst="rect">
            <a:avLst/>
          </a:prstGeom>
          <a:solidFill>
            <a:srgbClr val="92D050"/>
          </a:solidFill>
          <a:ln w="19050">
            <a:solidFill>
              <a:schemeClr val="tx1"/>
            </a:solidFill>
            <a:beve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tabLst>
                <a:tab pos="4805363" algn="l"/>
              </a:tabLst>
            </a:pPr>
            <a:r>
              <a:rPr lang="en-US" altLang="en-US" sz="4000" b="1" kern="0">
                <a:solidFill>
                  <a:schemeClr val="bg1"/>
                </a:solidFill>
                <a:latin typeface="Calibri" panose="020F0502020204030204" pitchFamily="34" charset="0"/>
                <a:cs typeface="Calibri" panose="020F0502020204030204" pitchFamily="34" charset="0"/>
              </a:rPr>
              <a:t>Special Accounting</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Tree>
    <p:extLst>
      <p:ext uri="{BB962C8B-B14F-4D97-AF65-F5344CB8AC3E}">
        <p14:creationId xmlns:p14="http://schemas.microsoft.com/office/powerpoint/2010/main" val="1068277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219200" y="152401"/>
            <a:ext cx="7315200" cy="4572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r>
              <a:rPr lang="en-US" altLang="en-US" sz="3000" b="1" kern="0">
                <a:solidFill>
                  <a:schemeClr val="tx1"/>
                </a:solidFill>
                <a:latin typeface="Calibri" panose="020F0502020204030204" pitchFamily="34" charset="0"/>
                <a:cs typeface="Calibri" panose="020F0502020204030204" pitchFamily="34" charset="0"/>
              </a:rPr>
              <a:t>Curtailment under US GAAP</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6" name="TextBox 5">
            <a:extLst>
              <a:ext uri="{FF2B5EF4-FFF2-40B4-BE49-F238E27FC236}">
                <a16:creationId xmlns:a16="http://schemas.microsoft.com/office/drawing/2014/main" id="{7715F04D-9864-4210-96EE-DB757B1D8292}"/>
              </a:ext>
            </a:extLst>
          </p:cNvPr>
          <p:cNvSpPr txBox="1"/>
          <p:nvPr/>
        </p:nvSpPr>
        <p:spPr>
          <a:xfrm>
            <a:off x="1143001" y="869325"/>
            <a:ext cx="10762746" cy="5396349"/>
          </a:xfrm>
          <a:prstGeom prst="rect">
            <a:avLst/>
          </a:prstGeom>
          <a:noFill/>
        </p:spPr>
        <p:txBody>
          <a:bodyPr wrap="square" rtlCol="0">
            <a:spAutoFit/>
          </a:bodyPr>
          <a:lstStyle/>
          <a:p>
            <a:pPr marL="342900" indent="-342900">
              <a:buFont typeface="Arial" panose="020B0604020202020204" pitchFamily="34" charset="0"/>
              <a:buChar char="•"/>
            </a:pPr>
            <a:r>
              <a:rPr lang="en-US" b="1" dirty="0">
                <a:latin typeface="Calibri" panose="020F0502020204030204" pitchFamily="34" charset="0"/>
                <a:cs typeface="Calibri" panose="020F0502020204030204" pitchFamily="34" charset="0"/>
              </a:rPr>
              <a:t>An event which significantly reduces the expected years of future service of present employees</a:t>
            </a:r>
            <a:r>
              <a:rPr lang="en-US" dirty="0">
                <a:latin typeface="Calibri" panose="020F0502020204030204" pitchFamily="34" charset="0"/>
                <a:cs typeface="Calibri" panose="020F0502020204030204" pitchFamily="34" charset="0"/>
              </a:rPr>
              <a:t>:</a:t>
            </a:r>
          </a:p>
          <a:p>
            <a:pPr marL="800100" lvl="1" indent="-342900">
              <a:spcBef>
                <a:spcPts val="800"/>
              </a:spcBef>
              <a:buFont typeface="Calibri" panose="020F0502020204030204" pitchFamily="34" charset="0"/>
              <a:buChar char="–"/>
            </a:pPr>
            <a:r>
              <a:rPr lang="en-US" dirty="0">
                <a:latin typeface="Calibri" panose="020F0502020204030204" pitchFamily="34" charset="0"/>
                <a:cs typeface="Calibri" panose="020F0502020204030204" pitchFamily="34" charset="0"/>
              </a:rPr>
              <a:t>Plant closing</a:t>
            </a:r>
          </a:p>
          <a:p>
            <a:pPr marL="800100" lvl="1" indent="-342900">
              <a:spcBef>
                <a:spcPts val="400"/>
              </a:spcBef>
              <a:buFont typeface="Calibri" panose="020F0502020204030204" pitchFamily="34" charset="0"/>
              <a:buChar char="–"/>
            </a:pPr>
            <a:r>
              <a:rPr lang="en-US" dirty="0">
                <a:latin typeface="Calibri" panose="020F0502020204030204" pitchFamily="34" charset="0"/>
                <a:cs typeface="Calibri" panose="020F0502020204030204" pitchFamily="34" charset="0"/>
              </a:rPr>
              <a:t>Restructuring (Example: Large layoff)</a:t>
            </a:r>
          </a:p>
          <a:p>
            <a:pPr marL="800100" lvl="1" indent="-342900">
              <a:spcBef>
                <a:spcPts val="400"/>
              </a:spcBef>
              <a:buFont typeface="Calibri" panose="020F0502020204030204" pitchFamily="34" charset="0"/>
              <a:buChar char="–"/>
            </a:pPr>
            <a:r>
              <a:rPr lang="en-US" dirty="0">
                <a:latin typeface="Calibri" panose="020F0502020204030204" pitchFamily="34" charset="0"/>
                <a:cs typeface="Calibri" panose="020F0502020204030204" pitchFamily="34" charset="0"/>
              </a:rPr>
              <a:t>Divestiture</a:t>
            </a:r>
          </a:p>
          <a:p>
            <a:pPr lvl="1"/>
            <a:endParaRPr lang="en-US" sz="2000" dirty="0">
              <a:latin typeface="Calibri" panose="020F0502020204030204" pitchFamily="34" charset="0"/>
              <a:cs typeface="Calibri" panose="020F0502020204030204" pitchFamily="34" charset="0"/>
            </a:endParaRPr>
          </a:p>
          <a:p>
            <a:pPr marL="342900" lvl="1" indent="-342900">
              <a:buFont typeface="Arial" panose="020B0604020202020204" pitchFamily="34" charset="0"/>
              <a:buChar char="•"/>
            </a:pPr>
            <a:r>
              <a:rPr lang="en-US" b="1" dirty="0">
                <a:latin typeface="Calibri" panose="020F0502020204030204" pitchFamily="34" charset="0"/>
                <a:cs typeface="Calibri" panose="020F0502020204030204" pitchFamily="34" charset="0"/>
              </a:rPr>
              <a:t>Example of an event which eliminates the accrual of defined benefits for future services for a significant number of active participants</a:t>
            </a:r>
          </a:p>
          <a:p>
            <a:pPr marL="796925" lvl="2" indent="-339725">
              <a:spcBef>
                <a:spcPts val="800"/>
              </a:spcBef>
              <a:buFont typeface="Calibri" panose="020F0502020204030204" pitchFamily="34" charset="0"/>
              <a:buChar char="–"/>
            </a:pPr>
            <a:r>
              <a:rPr lang="en-US" u="sng" dirty="0">
                <a:latin typeface="Calibri" panose="020F0502020204030204" pitchFamily="34" charset="0"/>
                <a:cs typeface="Calibri" panose="020F0502020204030204" pitchFamily="34" charset="0"/>
              </a:rPr>
              <a:t>Hard freeze </a:t>
            </a:r>
            <a:r>
              <a:rPr lang="en-US" dirty="0">
                <a:latin typeface="Calibri" panose="020F0502020204030204" pitchFamily="34" charset="0"/>
                <a:cs typeface="Calibri" panose="020F0502020204030204" pitchFamily="34" charset="0"/>
              </a:rPr>
              <a:t>— an amendment to a DB plan that permanently eliminates future benefit accruals.</a:t>
            </a:r>
          </a:p>
          <a:p>
            <a:pPr marL="796925" lvl="2" indent="-339725">
              <a:spcBef>
                <a:spcPts val="400"/>
              </a:spcBef>
              <a:buFont typeface="Calibri" panose="020F0502020204030204" pitchFamily="34" charset="0"/>
              <a:buChar char="–"/>
            </a:pPr>
            <a:r>
              <a:rPr lang="en-US" u="sng" dirty="0">
                <a:latin typeface="Calibri" panose="020F0502020204030204" pitchFamily="34" charset="0"/>
                <a:cs typeface="Calibri" panose="020F0502020204030204" pitchFamily="34" charset="0"/>
              </a:rPr>
              <a:t>Soft freeze</a:t>
            </a:r>
            <a:r>
              <a:rPr lang="en-US" b="1"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 an amendment to a DB plan that eliminate benefits for future service, but takes into account continued salary increases  </a:t>
            </a:r>
          </a:p>
          <a:p>
            <a:pPr marL="0" lvl="1">
              <a:spcBef>
                <a:spcPts val="400"/>
              </a:spcBef>
            </a:pPr>
            <a:endParaRPr lang="en-US" b="1" dirty="0">
              <a:latin typeface="Calibri" panose="020F0502020204030204" pitchFamily="34" charset="0"/>
              <a:cs typeface="Calibri" panose="020F0502020204030204" pitchFamily="34" charset="0"/>
            </a:endParaRPr>
          </a:p>
          <a:p>
            <a:pPr marL="285750" lvl="1" indent="-285750">
              <a:spcBef>
                <a:spcPts val="400"/>
              </a:spcBef>
              <a:buFont typeface="Arial" panose="020B0604020202020204" pitchFamily="34" charset="0"/>
              <a:buChar char="•"/>
            </a:pPr>
            <a:r>
              <a:rPr lang="en-US" b="1" dirty="0">
                <a:latin typeface="Calibri" panose="020F0502020204030204" pitchFamily="34" charset="0"/>
                <a:cs typeface="Calibri" panose="020F0502020204030204" pitchFamily="34" charset="0"/>
              </a:rPr>
              <a:t>Determining if a Curtailment Occurred under US GAAP</a:t>
            </a:r>
          </a:p>
          <a:p>
            <a:pPr marL="742950" lvl="2" indent="-285750">
              <a:spcBef>
                <a:spcPts val="400"/>
              </a:spcBef>
              <a:buFont typeface="Calibri" panose="020F0502020204030204" pitchFamily="34" charset="0"/>
              <a:buChar char="−"/>
            </a:pPr>
            <a:r>
              <a:rPr lang="en-US" dirty="0">
                <a:latin typeface="Calibri" panose="020F0502020204030204" pitchFamily="34" charset="0"/>
                <a:cs typeface="Calibri" panose="020F0502020204030204" pitchFamily="34" charset="0"/>
              </a:rPr>
              <a:t>An employer should apply judgment in evaluating what is significant. The determination of significance is a matter of judgment; however, in general, a decrease in expected years of future service of </a:t>
            </a:r>
            <a:r>
              <a:rPr lang="en-US" b="1" dirty="0">
                <a:latin typeface="Calibri" panose="020F0502020204030204" pitchFamily="34" charset="0"/>
                <a:cs typeface="Calibri" panose="020F0502020204030204" pitchFamily="34" charset="0"/>
              </a:rPr>
              <a:t>10% or more </a:t>
            </a:r>
            <a:r>
              <a:rPr lang="en-US" dirty="0">
                <a:latin typeface="Calibri" panose="020F0502020204030204" pitchFamily="34" charset="0"/>
                <a:cs typeface="Calibri" panose="020F0502020204030204" pitchFamily="34" charset="0"/>
              </a:rPr>
              <a:t>is considered significant</a:t>
            </a:r>
          </a:p>
          <a:p>
            <a:pPr marL="0" lvl="1">
              <a:spcBef>
                <a:spcPts val="400"/>
              </a:spcBef>
            </a:pPr>
            <a:endParaRPr lang="en-US" b="1" dirty="0">
              <a:latin typeface="Calibri" panose="020F0502020204030204" pitchFamily="34" charset="0"/>
              <a:cs typeface="Calibri" panose="020F0502020204030204" pitchFamily="34" charset="0"/>
            </a:endParaRPr>
          </a:p>
          <a:p>
            <a:pPr lvl="1"/>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947430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219200" y="152400"/>
            <a:ext cx="9220200" cy="650364"/>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r>
              <a:rPr lang="en-US" altLang="en-US" sz="3000" b="1" kern="0">
                <a:solidFill>
                  <a:schemeClr val="tx1"/>
                </a:solidFill>
                <a:latin typeface="Calibri" panose="020F0502020204030204" pitchFamily="34" charset="0"/>
                <a:cs typeface="Calibri" panose="020F0502020204030204" pitchFamily="34" charset="0"/>
              </a:rPr>
              <a:t>Polling Question 3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9" name="Rectangle 3">
            <a:extLst>
              <a:ext uri="{FF2B5EF4-FFF2-40B4-BE49-F238E27FC236}">
                <a16:creationId xmlns:a16="http://schemas.microsoft.com/office/drawing/2014/main" id="{20B1D229-3267-4BBB-8371-14D9D494FAE3}"/>
              </a:ext>
            </a:extLst>
          </p:cNvPr>
          <p:cNvSpPr txBox="1">
            <a:spLocks noChangeArrowheads="1"/>
          </p:cNvSpPr>
          <p:nvPr/>
        </p:nvSpPr>
        <p:spPr bwMode="invGray">
          <a:xfrm>
            <a:off x="1447799" y="982662"/>
            <a:ext cx="9220199"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lnSpc>
                <a:spcPct val="106000"/>
              </a:lnSpc>
              <a:spcBef>
                <a:spcPct val="40000"/>
              </a:spcBef>
              <a:spcAft>
                <a:spcPct val="0"/>
              </a:spcAft>
              <a:buClr>
                <a:schemeClr val="tx1"/>
              </a:buClr>
              <a:buSzPct val="80000"/>
              <a:buFont typeface="Wingdings" pitchFamily="2" charset="2"/>
              <a:defRPr>
                <a:solidFill>
                  <a:schemeClr val="tx1"/>
                </a:solidFill>
                <a:latin typeface="+mn-lt"/>
                <a:ea typeface="+mn-ea"/>
                <a:cs typeface="+mn-cs"/>
              </a:defRPr>
            </a:lvl1pPr>
            <a:lvl2pPr marL="227013" indent="-225425" algn="l" rtl="0" eaLnBrk="0" fontAlgn="base" hangingPunct="0">
              <a:lnSpc>
                <a:spcPct val="106000"/>
              </a:lnSpc>
              <a:spcBef>
                <a:spcPct val="40000"/>
              </a:spcBef>
              <a:spcAft>
                <a:spcPct val="0"/>
              </a:spcAft>
              <a:buClr>
                <a:schemeClr val="tx1"/>
              </a:buClr>
              <a:buFont typeface="Wingdings 2" pitchFamily="18" charset="2"/>
              <a:buChar char="¡"/>
              <a:defRPr>
                <a:solidFill>
                  <a:schemeClr val="tx1"/>
                </a:solidFill>
                <a:latin typeface="+mn-lt"/>
              </a:defRPr>
            </a:lvl2pPr>
            <a:lvl3pPr marL="457200" indent="-228600" algn="l" rtl="0" eaLnBrk="0" fontAlgn="base" hangingPunct="0">
              <a:lnSpc>
                <a:spcPct val="106000"/>
              </a:lnSpc>
              <a:spcBef>
                <a:spcPct val="20000"/>
              </a:spcBef>
              <a:spcAft>
                <a:spcPct val="0"/>
              </a:spcAft>
              <a:buClr>
                <a:schemeClr val="tx1"/>
              </a:buClr>
              <a:buFont typeface="Arial" charset="0"/>
              <a:buChar char="–"/>
              <a:defRPr sz="1600">
                <a:solidFill>
                  <a:schemeClr val="tx1"/>
                </a:solidFill>
                <a:latin typeface="+mn-lt"/>
              </a:defRPr>
            </a:lvl3pPr>
            <a:lvl4pPr marL="681038" indent="-222250" algn="l" rtl="0" eaLnBrk="0" fontAlgn="base" hangingPunct="0">
              <a:lnSpc>
                <a:spcPct val="106000"/>
              </a:lnSpc>
              <a:spcBef>
                <a:spcPct val="20000"/>
              </a:spcBef>
              <a:spcAft>
                <a:spcPct val="0"/>
              </a:spcAft>
              <a:buClr>
                <a:schemeClr val="tx1"/>
              </a:buClr>
              <a:buChar char="•"/>
              <a:defRPr sz="1600">
                <a:solidFill>
                  <a:schemeClr val="tx1"/>
                </a:solidFill>
                <a:latin typeface="+mn-lt"/>
              </a:defRPr>
            </a:lvl4pPr>
            <a:lvl5pPr marL="1722438" indent="-236538" algn="l" rtl="0" eaLnBrk="0" fontAlgn="base" hangingPunct="0">
              <a:spcBef>
                <a:spcPct val="20000"/>
              </a:spcBef>
              <a:spcAft>
                <a:spcPct val="0"/>
              </a:spcAft>
              <a:buClr>
                <a:schemeClr val="tx1"/>
              </a:buClr>
              <a:buChar char="–"/>
              <a:defRPr sz="1200">
                <a:solidFill>
                  <a:schemeClr val="tx1"/>
                </a:solidFill>
                <a:latin typeface="+mn-lt"/>
              </a:defRPr>
            </a:lvl5pPr>
            <a:lvl6pPr marL="2179638" indent="-236538" algn="l" rtl="0" eaLnBrk="1" fontAlgn="base" hangingPunct="1">
              <a:spcBef>
                <a:spcPct val="20000"/>
              </a:spcBef>
              <a:spcAft>
                <a:spcPct val="0"/>
              </a:spcAft>
              <a:buClr>
                <a:schemeClr val="tx1"/>
              </a:buClr>
              <a:buChar char="–"/>
              <a:defRPr sz="1200">
                <a:solidFill>
                  <a:schemeClr val="tx1"/>
                </a:solidFill>
                <a:latin typeface="+mn-lt"/>
              </a:defRPr>
            </a:lvl6pPr>
            <a:lvl7pPr marL="2636838" indent="-236538" algn="l" rtl="0" eaLnBrk="1" fontAlgn="base" hangingPunct="1">
              <a:spcBef>
                <a:spcPct val="20000"/>
              </a:spcBef>
              <a:spcAft>
                <a:spcPct val="0"/>
              </a:spcAft>
              <a:buClr>
                <a:schemeClr val="tx1"/>
              </a:buClr>
              <a:buChar char="–"/>
              <a:defRPr sz="1200">
                <a:solidFill>
                  <a:schemeClr val="tx1"/>
                </a:solidFill>
                <a:latin typeface="+mn-lt"/>
              </a:defRPr>
            </a:lvl7pPr>
            <a:lvl8pPr marL="3094038" indent="-236538" algn="l" rtl="0" eaLnBrk="1" fontAlgn="base" hangingPunct="1">
              <a:spcBef>
                <a:spcPct val="20000"/>
              </a:spcBef>
              <a:spcAft>
                <a:spcPct val="0"/>
              </a:spcAft>
              <a:buClr>
                <a:schemeClr val="tx1"/>
              </a:buClr>
              <a:buChar char="–"/>
              <a:defRPr sz="1200">
                <a:solidFill>
                  <a:schemeClr val="tx1"/>
                </a:solidFill>
                <a:latin typeface="+mn-lt"/>
              </a:defRPr>
            </a:lvl8pPr>
            <a:lvl9pPr marL="3551238" indent="-236538" algn="l" rtl="0" eaLnBrk="1" fontAlgn="base" hangingPunct="1">
              <a:spcBef>
                <a:spcPct val="20000"/>
              </a:spcBef>
              <a:spcAft>
                <a:spcPct val="0"/>
              </a:spcAft>
              <a:buClr>
                <a:schemeClr val="tx1"/>
              </a:buClr>
              <a:buChar char="–"/>
              <a:defRPr sz="1200">
                <a:solidFill>
                  <a:schemeClr val="tx1"/>
                </a:solidFill>
                <a:latin typeface="+mn-lt"/>
              </a:defRPr>
            </a:lvl9pPr>
          </a:lstStyle>
          <a:p>
            <a:pPr marL="4763" lvl="1" indent="-234950">
              <a:buClr>
                <a:srgbClr val="000000"/>
              </a:buClr>
              <a:buSzPct val="80000"/>
              <a:buNone/>
              <a:defRPr/>
            </a:pPr>
            <a:r>
              <a:rPr lang="en-US" sz="2000" b="1">
                <a:solidFill>
                  <a:srgbClr val="000000"/>
                </a:solidFill>
                <a:latin typeface="Calibri" panose="020F0502020204030204" pitchFamily="34" charset="0"/>
                <a:cs typeface="Calibri" panose="020F0502020204030204" pitchFamily="34" charset="0"/>
              </a:rPr>
              <a:t>A Company’s DB pension plan has 1,000 active participants.  As a part of restructuring, 150 participants were laid off. Will this event trigger a curtailment?</a:t>
            </a:r>
            <a:endParaRPr kumimoji="0" lang="en-US" sz="1600" b="0" i="0" u="none" strike="noStrike" kern="1200" cap="none" spc="0" normalizeH="0" baseline="0" noProof="0">
              <a:ln>
                <a:noFill/>
              </a:ln>
              <a:solidFill>
                <a:srgbClr val="000000"/>
              </a:solidFill>
              <a:effectLst/>
              <a:uLnTx/>
              <a:uFillTx/>
              <a:latin typeface="Arial"/>
              <a:ea typeface="+mn-ea"/>
              <a:cs typeface="+mn-cs"/>
            </a:endParaRPr>
          </a:p>
          <a:p>
            <a:pPr marL="566738" lvl="3" indent="-342900">
              <a:spcBef>
                <a:spcPct val="40000"/>
              </a:spcBef>
              <a:buClr>
                <a:srgbClr val="000000"/>
              </a:buClr>
              <a:buSzPct val="100000"/>
              <a:buFont typeface="+mj-lt"/>
              <a:buAutoNum type="arabicPeriod"/>
              <a:defRPr/>
            </a:pPr>
            <a:r>
              <a:rPr lang="fr-FR" sz="1800">
                <a:solidFill>
                  <a:srgbClr val="000000"/>
                </a:solidFill>
                <a:latin typeface="Calibri" panose="020F0502020204030204" pitchFamily="34" charset="0"/>
                <a:cs typeface="Calibri" panose="020F0502020204030204" pitchFamily="34" charset="0"/>
              </a:rPr>
              <a:t>Yes</a:t>
            </a:r>
          </a:p>
          <a:p>
            <a:pPr marL="566738" lvl="3" indent="-342900">
              <a:spcBef>
                <a:spcPct val="40000"/>
              </a:spcBef>
              <a:buClr>
                <a:srgbClr val="000000"/>
              </a:buClr>
              <a:buSzPct val="100000"/>
              <a:buFont typeface="+mj-lt"/>
              <a:buAutoNum type="arabicPeriod"/>
              <a:defRPr/>
            </a:pPr>
            <a:r>
              <a:rPr lang="fr-FR" sz="1800">
                <a:solidFill>
                  <a:srgbClr val="000000"/>
                </a:solidFill>
                <a:latin typeface="Calibri" panose="020F0502020204030204" pitchFamily="34" charset="0"/>
                <a:cs typeface="Calibri" panose="020F0502020204030204" pitchFamily="34" charset="0"/>
              </a:rPr>
              <a:t>No</a:t>
            </a:r>
          </a:p>
          <a:p>
            <a:pPr marL="566738" lvl="3" indent="-342900">
              <a:spcBef>
                <a:spcPct val="40000"/>
              </a:spcBef>
              <a:buClr>
                <a:srgbClr val="000000"/>
              </a:buClr>
              <a:buSzPct val="100000"/>
              <a:buFont typeface="+mj-lt"/>
              <a:buAutoNum type="arabicPeriod"/>
              <a:defRPr/>
            </a:pPr>
            <a:r>
              <a:rPr lang="fr-FR" sz="1800" err="1">
                <a:solidFill>
                  <a:srgbClr val="000000"/>
                </a:solidFill>
                <a:latin typeface="Calibri" panose="020F0502020204030204" pitchFamily="34" charset="0"/>
                <a:cs typeface="Calibri" panose="020F0502020204030204" pitchFamily="34" charset="0"/>
              </a:rPr>
              <a:t>Cannot</a:t>
            </a:r>
            <a:r>
              <a:rPr lang="fr-FR" sz="1800">
                <a:solidFill>
                  <a:srgbClr val="000000"/>
                </a:solidFill>
                <a:latin typeface="Calibri" panose="020F0502020204030204" pitchFamily="34" charset="0"/>
                <a:cs typeface="Calibri" panose="020F0502020204030204" pitchFamily="34" charset="0"/>
              </a:rPr>
              <a:t> Say ( Need More Information )</a:t>
            </a:r>
          </a:p>
        </p:txBody>
      </p:sp>
    </p:spTree>
    <p:extLst>
      <p:ext uri="{BB962C8B-B14F-4D97-AF65-F5344CB8AC3E}">
        <p14:creationId xmlns:p14="http://schemas.microsoft.com/office/powerpoint/2010/main" val="31276647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219200" y="152401"/>
            <a:ext cx="8573386" cy="4572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r>
              <a:rPr lang="en-US" altLang="en-US" sz="3000" b="1" kern="0">
                <a:solidFill>
                  <a:schemeClr val="tx1"/>
                </a:solidFill>
                <a:latin typeface="Calibri" panose="020F0502020204030204" pitchFamily="34" charset="0"/>
                <a:cs typeface="Calibri" panose="020F0502020204030204" pitchFamily="34" charset="0"/>
              </a:rPr>
              <a:t>Measuring Effects of a Curtailment Under US GAAP</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6" name="TextBox 5">
            <a:extLst>
              <a:ext uri="{FF2B5EF4-FFF2-40B4-BE49-F238E27FC236}">
                <a16:creationId xmlns:a16="http://schemas.microsoft.com/office/drawing/2014/main" id="{7715F04D-9864-4210-96EE-DB757B1D8292}"/>
              </a:ext>
            </a:extLst>
          </p:cNvPr>
          <p:cNvSpPr txBox="1"/>
          <p:nvPr/>
        </p:nvSpPr>
        <p:spPr>
          <a:xfrm>
            <a:off x="1371600" y="1010970"/>
            <a:ext cx="9448800" cy="5078313"/>
          </a:xfrm>
          <a:prstGeom prst="rect">
            <a:avLst/>
          </a:prstGeom>
          <a:noFill/>
        </p:spPr>
        <p:txBody>
          <a:bodyPr wrap="square" rtlCol="0">
            <a:spAutoFit/>
          </a:bodyPr>
          <a:lstStyle/>
          <a:p>
            <a:pPr marL="0" lvl="1"/>
            <a:r>
              <a:rPr lang="en-US" b="1" dirty="0">
                <a:latin typeface="Calibri" panose="020F0502020204030204" pitchFamily="34" charset="0"/>
                <a:cs typeface="Calibri" panose="020F0502020204030204" pitchFamily="34" charset="0"/>
              </a:rPr>
              <a:t>If there is a curtailment:</a:t>
            </a:r>
          </a:p>
          <a:p>
            <a:pPr marL="0" lvl="1"/>
            <a:endParaRPr lang="en-US" dirty="0">
              <a:latin typeface="Calibri" panose="020F0502020204030204" pitchFamily="34" charset="0"/>
              <a:cs typeface="Calibri" panose="020F0502020204030204" pitchFamily="34" charset="0"/>
            </a:endParaRPr>
          </a:p>
          <a:p>
            <a:pPr marL="339725" lvl="2" indent="-287338">
              <a:buFont typeface="Arial" panose="020B0604020202020204" pitchFamily="34" charset="0"/>
              <a:buChar char="•"/>
              <a:tabLst>
                <a:tab pos="685800" algn="l"/>
              </a:tabLst>
            </a:pPr>
            <a:r>
              <a:rPr lang="en-US" dirty="0">
                <a:latin typeface="Calibri" panose="020F0502020204030204" pitchFamily="34" charset="0"/>
                <a:cs typeface="Calibri" panose="020F0502020204030204" pitchFamily="34" charset="0"/>
              </a:rPr>
              <a:t>A portion of Unrecognized Prior Service Cost (+ Unrecognized Transition Obligation) included in Accumulated Other Comprehensive Income (AOCI) will be recognized</a:t>
            </a:r>
          </a:p>
          <a:p>
            <a:pPr marL="52387" lvl="2">
              <a:tabLst>
                <a:tab pos="685800" algn="l"/>
              </a:tabLst>
            </a:pPr>
            <a:endParaRPr lang="en-US" dirty="0">
              <a:latin typeface="Calibri" panose="020F0502020204030204" pitchFamily="34" charset="0"/>
              <a:cs typeface="Calibri" panose="020F0502020204030204" pitchFamily="34" charset="0"/>
            </a:endParaRPr>
          </a:p>
          <a:p>
            <a:pPr marL="339725" lvl="2" indent="-287338">
              <a:buFont typeface="Arial" panose="020B0604020202020204" pitchFamily="34" charset="0"/>
              <a:buChar char="•"/>
              <a:tabLst>
                <a:tab pos="685800" algn="l"/>
              </a:tabLst>
            </a:pPr>
            <a:r>
              <a:rPr lang="en-US" dirty="0">
                <a:latin typeface="Calibri" panose="020F0502020204030204" pitchFamily="34" charset="0"/>
                <a:cs typeface="Calibri" panose="020F0502020204030204" pitchFamily="34" charset="0"/>
              </a:rPr>
              <a:t>The PSC included in AOCI associated with years of service no longer expected to be rendered as the result of a curtailment is a loss for Pension Plans.  Recognition of  a portion of unrecognized prior service cost is as follows:</a:t>
            </a:r>
          </a:p>
          <a:p>
            <a:pPr marL="796925" lvl="3" indent="-287338">
              <a:buFont typeface="Arial" panose="020B0604020202020204" pitchFamily="34" charset="0"/>
              <a:buChar char="•"/>
              <a:tabLst>
                <a:tab pos="685800" algn="l"/>
              </a:tabLst>
            </a:pPr>
            <a:r>
              <a:rPr lang="en-US" dirty="0">
                <a:latin typeface="Calibri" panose="020F0502020204030204" pitchFamily="34" charset="0"/>
                <a:cs typeface="Calibri" panose="020F0502020204030204" pitchFamily="34" charset="0"/>
              </a:rPr>
              <a:t>Determine the proportion of the future years of service that are eliminated</a:t>
            </a:r>
          </a:p>
          <a:p>
            <a:pPr marL="796925" lvl="3" indent="-287338">
              <a:buFont typeface="Arial" panose="020B0604020202020204" pitchFamily="34" charset="0"/>
              <a:buChar char="•"/>
              <a:tabLst>
                <a:tab pos="685800" algn="l"/>
              </a:tabLst>
            </a:pPr>
            <a:r>
              <a:rPr lang="en-US" dirty="0">
                <a:latin typeface="Calibri" panose="020F0502020204030204" pitchFamily="34" charset="0"/>
                <a:cs typeface="Calibri" panose="020F0502020204030204" pitchFamily="34" charset="0"/>
              </a:rPr>
              <a:t>Multiply proportion by:</a:t>
            </a:r>
          </a:p>
          <a:p>
            <a:pPr marL="1254125" lvl="4" indent="-287338">
              <a:buFont typeface="Arial" panose="020B0604020202020204" pitchFamily="34" charset="0"/>
              <a:buChar char="•"/>
              <a:tabLst>
                <a:tab pos="685800" algn="l"/>
              </a:tabLst>
            </a:pPr>
            <a:r>
              <a:rPr lang="en-US" dirty="0">
                <a:latin typeface="Calibri" panose="020F0502020204030204" pitchFamily="34" charset="0"/>
                <a:cs typeface="Calibri" panose="020F0502020204030204" pitchFamily="34" charset="0"/>
              </a:rPr>
              <a:t>Unrecognized Prior Service Cost (UPSC)</a:t>
            </a:r>
          </a:p>
          <a:p>
            <a:pPr marL="1254125" lvl="4" indent="-287338">
              <a:buFont typeface="Arial" panose="020B0604020202020204" pitchFamily="34" charset="0"/>
              <a:buChar char="•"/>
              <a:tabLst>
                <a:tab pos="685800" algn="l"/>
              </a:tabLst>
            </a:pPr>
            <a:r>
              <a:rPr lang="en-US" dirty="0">
                <a:latin typeface="Calibri" panose="020F0502020204030204" pitchFamily="34" charset="0"/>
                <a:cs typeface="Calibri" panose="020F0502020204030204" pitchFamily="34" charset="0"/>
              </a:rPr>
              <a:t>Unrecognized Transition Obligation (UTO) (if any)</a:t>
            </a:r>
          </a:p>
          <a:p>
            <a:pPr marL="796925" lvl="3" indent="-287338">
              <a:buFont typeface="Arial" panose="020B0604020202020204" pitchFamily="34" charset="0"/>
              <a:buChar char="•"/>
              <a:tabLst>
                <a:tab pos="685800" algn="l"/>
              </a:tabLst>
            </a:pPr>
            <a:r>
              <a:rPr lang="en-US" dirty="0">
                <a:latin typeface="Calibri" panose="020F0502020204030204" pitchFamily="34" charset="0"/>
                <a:cs typeface="Calibri" panose="020F0502020204030204" pitchFamily="34" charset="0"/>
              </a:rPr>
              <a:t>This result is recognized</a:t>
            </a:r>
          </a:p>
          <a:p>
            <a:pPr marL="52387" lvl="2">
              <a:tabLst>
                <a:tab pos="685800" algn="l"/>
              </a:tabLst>
            </a:pPr>
            <a:endParaRPr lang="en-US" dirty="0">
              <a:latin typeface="Calibri" panose="020F0502020204030204" pitchFamily="34" charset="0"/>
              <a:cs typeface="Calibri" panose="020F0502020204030204" pitchFamily="34" charset="0"/>
            </a:endParaRPr>
          </a:p>
          <a:p>
            <a:pPr marL="52387" lvl="2">
              <a:tabLst>
                <a:tab pos="685800" algn="l"/>
              </a:tabLst>
            </a:pPr>
            <a:endParaRPr lang="en-US" dirty="0">
              <a:latin typeface="Calibri" panose="020F0502020204030204" pitchFamily="34" charset="0"/>
              <a:cs typeface="Calibri" panose="020F0502020204030204" pitchFamily="34" charset="0"/>
            </a:endParaRPr>
          </a:p>
          <a:p>
            <a:pPr>
              <a:tabLst>
                <a:tab pos="53975" algn="l"/>
                <a:tab pos="685800" algn="l"/>
              </a:tabLst>
            </a:pPr>
            <a:r>
              <a:rPr lang="en-US" i="1" dirty="0">
                <a:latin typeface="Calibri" panose="020F0502020204030204" pitchFamily="34" charset="0"/>
                <a:cs typeface="Calibri" panose="020F0502020204030204" pitchFamily="34" charset="0"/>
              </a:rPr>
              <a:t>“Recognized” </a:t>
            </a:r>
            <a:r>
              <a:rPr lang="en-US" dirty="0">
                <a:latin typeface="Calibri" panose="020F0502020204030204" pitchFamily="34" charset="0"/>
                <a:cs typeface="Calibri" panose="020F0502020204030204" pitchFamily="34" charset="0"/>
              </a:rPr>
              <a:t>means that there is an impact on the organization’s income statement (annual expense).</a:t>
            </a:r>
          </a:p>
          <a:p>
            <a:pPr marL="742950" lvl="1" indent="-285750">
              <a:buFont typeface="Arial" panose="020B0604020202020204" pitchFamily="34" charset="0"/>
              <a:buChar char="•"/>
            </a:pP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39341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219200" y="152401"/>
            <a:ext cx="8573386" cy="4572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r>
              <a:rPr lang="en-US" altLang="en-US" sz="3000" b="1" kern="0">
                <a:solidFill>
                  <a:schemeClr val="tx1"/>
                </a:solidFill>
                <a:latin typeface="Calibri" panose="020F0502020204030204" pitchFamily="34" charset="0"/>
                <a:cs typeface="Calibri" panose="020F0502020204030204" pitchFamily="34" charset="0"/>
              </a:rPr>
              <a:t>Measuring Effects of a Curtailment Under US GAAP</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4" name="Rectangle 3">
            <a:extLst>
              <a:ext uri="{FF2B5EF4-FFF2-40B4-BE49-F238E27FC236}">
                <a16:creationId xmlns:a16="http://schemas.microsoft.com/office/drawing/2014/main" id="{40C7F83B-0D0F-4B1F-B3EA-C437949BE28E}"/>
              </a:ext>
            </a:extLst>
          </p:cNvPr>
          <p:cNvSpPr/>
          <p:nvPr/>
        </p:nvSpPr>
        <p:spPr>
          <a:xfrm>
            <a:off x="1374786" y="961429"/>
            <a:ext cx="10664813" cy="1754326"/>
          </a:xfrm>
          <a:prstGeom prst="rect">
            <a:avLst/>
          </a:prstGeom>
        </p:spPr>
        <p:txBody>
          <a:bodyPr wrap="square">
            <a:spAutoFit/>
          </a:bodyPr>
          <a:lstStyle/>
          <a:p>
            <a:pPr marL="339725" lvl="2" indent="-287338">
              <a:buFont typeface="Arial" panose="020B0604020202020204" pitchFamily="34" charset="0"/>
              <a:buChar char="•"/>
              <a:tabLst>
                <a:tab pos="685800" algn="l"/>
              </a:tabLst>
            </a:pPr>
            <a:r>
              <a:rPr lang="en-US">
                <a:latin typeface="Calibri" panose="020F0502020204030204" pitchFamily="34" charset="0"/>
                <a:cs typeface="Calibri" panose="020F0502020204030204" pitchFamily="34" charset="0"/>
              </a:rPr>
              <a:t>The change in PBO might be recognized.</a:t>
            </a:r>
          </a:p>
          <a:p>
            <a:pPr marL="339725" lvl="2" indent="-287338">
              <a:buFont typeface="Arial" panose="020B0604020202020204" pitchFamily="34" charset="0"/>
              <a:buChar char="•"/>
              <a:tabLst>
                <a:tab pos="685800" algn="l"/>
              </a:tabLst>
            </a:pPr>
            <a:r>
              <a:rPr lang="en-US">
                <a:latin typeface="Calibri" panose="020F0502020204030204" pitchFamily="34" charset="0"/>
                <a:cs typeface="Calibri" panose="020F0502020204030204" pitchFamily="34" charset="0"/>
              </a:rPr>
              <a:t>The PBO may be decreased (a gain) or increased (a loss) by a curtailment</a:t>
            </a:r>
          </a:p>
          <a:p>
            <a:pPr marL="796925" lvl="3" indent="-287338">
              <a:buFont typeface="Arial" panose="020B0604020202020204" pitchFamily="34" charset="0"/>
              <a:buChar char="•"/>
              <a:tabLst>
                <a:tab pos="685800" algn="l"/>
              </a:tabLst>
            </a:pPr>
            <a:r>
              <a:rPr lang="en-US">
                <a:latin typeface="Calibri" panose="020F0502020204030204" pitchFamily="34" charset="0"/>
                <a:cs typeface="Calibri" panose="020F0502020204030204" pitchFamily="34" charset="0"/>
              </a:rPr>
              <a:t>To the extent that such a gain exceeds any unrecognized net loss (or the entire gain, if an unrecognized net gain exists), it is a curtailment gain</a:t>
            </a:r>
          </a:p>
          <a:p>
            <a:pPr marL="796925" lvl="3" indent="-287338">
              <a:buFont typeface="Arial" panose="020B0604020202020204" pitchFamily="34" charset="0"/>
              <a:buChar char="•"/>
              <a:tabLst>
                <a:tab pos="685800" algn="l"/>
              </a:tabLst>
            </a:pPr>
            <a:r>
              <a:rPr lang="en-US">
                <a:latin typeface="Calibri" panose="020F0502020204030204" pitchFamily="34" charset="0"/>
                <a:cs typeface="Calibri" panose="020F0502020204030204" pitchFamily="34" charset="0"/>
              </a:rPr>
              <a:t>To the extent that such a loss exceeds any unrecognized net gain (or the entire loss, if an unrecognized net loss exists), it is a curtailment loss</a:t>
            </a:r>
          </a:p>
        </p:txBody>
      </p:sp>
      <p:graphicFrame>
        <p:nvGraphicFramePr>
          <p:cNvPr id="9" name="Table 8">
            <a:extLst>
              <a:ext uri="{FF2B5EF4-FFF2-40B4-BE49-F238E27FC236}">
                <a16:creationId xmlns:a16="http://schemas.microsoft.com/office/drawing/2014/main" id="{1EDE0706-D21B-429E-B4AC-78BDA0FE4FBC}"/>
              </a:ext>
            </a:extLst>
          </p:cNvPr>
          <p:cNvGraphicFramePr>
            <a:graphicFrameLocks noGrp="1"/>
          </p:cNvGraphicFramePr>
          <p:nvPr>
            <p:extLst>
              <p:ext uri="{D42A27DB-BD31-4B8C-83A1-F6EECF244321}">
                <p14:modId xmlns:p14="http://schemas.microsoft.com/office/powerpoint/2010/main" val="4248572204"/>
              </p:ext>
            </p:extLst>
          </p:nvPr>
        </p:nvGraphicFramePr>
        <p:xfrm>
          <a:off x="3510201" y="3017773"/>
          <a:ext cx="5888202" cy="2573004"/>
        </p:xfrm>
        <a:graphic>
          <a:graphicData uri="http://schemas.openxmlformats.org/drawingml/2006/table">
            <a:tbl>
              <a:tblPr/>
              <a:tblGrid>
                <a:gridCol w="1889702">
                  <a:extLst>
                    <a:ext uri="{9D8B030D-6E8A-4147-A177-3AD203B41FA5}">
                      <a16:colId xmlns:a16="http://schemas.microsoft.com/office/drawing/2014/main" val="2526865128"/>
                    </a:ext>
                  </a:extLst>
                </a:gridCol>
                <a:gridCol w="1314575">
                  <a:extLst>
                    <a:ext uri="{9D8B030D-6E8A-4147-A177-3AD203B41FA5}">
                      <a16:colId xmlns:a16="http://schemas.microsoft.com/office/drawing/2014/main" val="3888701545"/>
                    </a:ext>
                  </a:extLst>
                </a:gridCol>
                <a:gridCol w="1369350">
                  <a:extLst>
                    <a:ext uri="{9D8B030D-6E8A-4147-A177-3AD203B41FA5}">
                      <a16:colId xmlns:a16="http://schemas.microsoft.com/office/drawing/2014/main" val="2156273990"/>
                    </a:ext>
                  </a:extLst>
                </a:gridCol>
                <a:gridCol w="1314575">
                  <a:extLst>
                    <a:ext uri="{9D8B030D-6E8A-4147-A177-3AD203B41FA5}">
                      <a16:colId xmlns:a16="http://schemas.microsoft.com/office/drawing/2014/main" val="1201757478"/>
                    </a:ext>
                  </a:extLst>
                </a:gridCol>
              </a:tblGrid>
              <a:tr h="674016">
                <a:tc>
                  <a:txBody>
                    <a:bodyPr/>
                    <a:lstStyle/>
                    <a:p>
                      <a:pPr algn="l" fontAlgn="ctr"/>
                      <a:r>
                        <a:rPr lang="en-US" sz="1600" b="0" i="0" u="none" strike="noStrike">
                          <a:solidFill>
                            <a:srgbClr val="000000"/>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1" i="0" u="none" strike="noStrike">
                          <a:solidFill>
                            <a:srgbClr val="000000"/>
                          </a:solidFill>
                          <a:effectLst/>
                          <a:latin typeface="Calibri" panose="020F0502020204030204" pitchFamily="34" charset="0"/>
                        </a:rPr>
                        <a:t>Before Curtailment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1" i="0" u="none" strike="noStrike">
                          <a:solidFill>
                            <a:srgbClr val="000000"/>
                          </a:solidFill>
                          <a:effectLst/>
                          <a:latin typeface="Calibri" panose="020F0502020204030204" pitchFamily="34" charset="0"/>
                        </a:rPr>
                        <a:t>Effect of Curtailment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1" i="0" u="none" strike="noStrike">
                          <a:solidFill>
                            <a:srgbClr val="000000"/>
                          </a:solidFill>
                          <a:effectLst/>
                          <a:latin typeface="Calibri" panose="020F0502020204030204" pitchFamily="34" charset="0"/>
                        </a:rPr>
                        <a:t>After Curtailment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4975646"/>
                  </a:ext>
                </a:extLst>
              </a:tr>
              <a:tr h="316498">
                <a:tc>
                  <a:txBody>
                    <a:bodyPr/>
                    <a:lstStyle/>
                    <a:p>
                      <a:pPr algn="l" rtl="0" fontAlgn="ctr"/>
                      <a:r>
                        <a:rPr lang="en-US" sz="1600" b="0" i="0" u="none" strike="noStrike">
                          <a:solidFill>
                            <a:srgbClr val="000000"/>
                          </a:solidFill>
                          <a:effectLst/>
                          <a:latin typeface="Calibri" panose="020F0502020204030204" pitchFamily="34" charset="0"/>
                        </a:rPr>
                        <a:t> PBO</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Calibri" panose="020F0502020204030204" pitchFamily="34" charset="0"/>
                        </a:rPr>
                        <a:t>-2,000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Calibri" panose="020F0502020204030204" pitchFamily="34" charset="0"/>
                        </a:rPr>
                        <a:t>400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Calibri" panose="020F0502020204030204" pitchFamily="34" charset="0"/>
                        </a:rPr>
                        <a:t>-1,600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5829955"/>
                  </a:ext>
                </a:extLst>
              </a:tr>
              <a:tr h="316498">
                <a:tc>
                  <a:txBody>
                    <a:bodyPr/>
                    <a:lstStyle/>
                    <a:p>
                      <a:pPr algn="l" rtl="0" fontAlgn="ctr"/>
                      <a:r>
                        <a:rPr lang="en-US" sz="1600" b="0" i="0" u="none" strike="noStrike">
                          <a:solidFill>
                            <a:srgbClr val="000000"/>
                          </a:solidFill>
                          <a:effectLst/>
                          <a:latin typeface="Calibri" panose="020F0502020204030204" pitchFamily="34" charset="0"/>
                        </a:rPr>
                        <a:t> FVA</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sng" strike="noStrike">
                          <a:solidFill>
                            <a:srgbClr val="000000"/>
                          </a:solidFill>
                          <a:effectLst/>
                          <a:latin typeface="Calibri" panose="020F0502020204030204" pitchFamily="34" charset="0"/>
                        </a:rPr>
                        <a:t>1,500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sng" strike="noStrike">
                          <a:solidFill>
                            <a:srgbClr val="000000"/>
                          </a:solidFill>
                          <a:effectLst/>
                          <a:latin typeface="Calibri" panose="020F0502020204030204" pitchFamily="34" charset="0"/>
                        </a:rPr>
                        <a:t>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sng" strike="noStrike">
                          <a:solidFill>
                            <a:srgbClr val="000000"/>
                          </a:solidFill>
                          <a:effectLst/>
                          <a:latin typeface="Calibri" panose="020F0502020204030204" pitchFamily="34" charset="0"/>
                        </a:rPr>
                        <a:t>1,500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7411447"/>
                  </a:ext>
                </a:extLst>
              </a:tr>
              <a:tr h="316498">
                <a:tc>
                  <a:txBody>
                    <a:bodyPr/>
                    <a:lstStyle/>
                    <a:p>
                      <a:pPr algn="l" rtl="0" fontAlgn="ctr"/>
                      <a:r>
                        <a:rPr lang="en-US" sz="1600" b="0" i="0" u="none" strike="noStrike">
                          <a:solidFill>
                            <a:srgbClr val="000000"/>
                          </a:solidFill>
                          <a:effectLst/>
                          <a:latin typeface="Calibri" panose="020F0502020204030204" pitchFamily="34" charset="0"/>
                        </a:rPr>
                        <a:t> Funded Status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Calibri" panose="020F0502020204030204" pitchFamily="34" charset="0"/>
                        </a:rPr>
                        <a:t>-500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Calibri" panose="020F0502020204030204" pitchFamily="34" charset="0"/>
                        </a:rPr>
                        <a:t>400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Calibri" panose="020F0502020204030204" pitchFamily="34" charset="0"/>
                        </a:rPr>
                        <a:t>-100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306635"/>
                  </a:ext>
                </a:extLst>
              </a:tr>
              <a:tr h="316498">
                <a:tc>
                  <a:txBody>
                    <a:bodyPr/>
                    <a:lstStyle/>
                    <a:p>
                      <a:pPr algn="l" rtl="0" fontAlgn="ctr"/>
                      <a:r>
                        <a:rPr lang="en-US" sz="1600" b="0" i="0" u="none" strike="noStrike">
                          <a:solidFill>
                            <a:srgbClr val="000000"/>
                          </a:solidFill>
                          <a:effectLst/>
                          <a:latin typeface="Calibri" panose="020F0502020204030204" pitchFamily="34" charset="0"/>
                        </a:rPr>
                        <a:t> </a:t>
                      </a:r>
                      <a:r>
                        <a:rPr lang="en-US" sz="1600" b="0" i="0" u="none" strike="noStrike" err="1">
                          <a:solidFill>
                            <a:srgbClr val="000000"/>
                          </a:solidFill>
                          <a:effectLst/>
                          <a:latin typeface="Calibri" panose="020F0502020204030204" pitchFamily="34" charset="0"/>
                        </a:rPr>
                        <a:t>Unrecognised</a:t>
                      </a:r>
                      <a:r>
                        <a:rPr lang="en-US" sz="1600" b="0" i="0" u="none" strike="noStrike">
                          <a:solidFill>
                            <a:srgbClr val="000000"/>
                          </a:solidFill>
                          <a:effectLst/>
                          <a:latin typeface="Calibri" panose="020F0502020204030204" pitchFamily="34" charset="0"/>
                        </a:rPr>
                        <a:t> PSC</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Calibri" panose="020F0502020204030204" pitchFamily="34" charset="0"/>
                        </a:rPr>
                        <a:t>300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Calibri" panose="020F0502020204030204" pitchFamily="34" charset="0"/>
                        </a:rPr>
                        <a:t>-30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Calibri" panose="020F0502020204030204" pitchFamily="34" charset="0"/>
                        </a:rPr>
                        <a:t>270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3811430"/>
                  </a:ext>
                </a:extLst>
              </a:tr>
              <a:tr h="316498">
                <a:tc>
                  <a:txBody>
                    <a:bodyPr/>
                    <a:lstStyle/>
                    <a:p>
                      <a:pPr algn="l" rtl="0" fontAlgn="ctr"/>
                      <a:r>
                        <a:rPr lang="en-US" sz="1600" b="0" i="0" u="none" strike="noStrike">
                          <a:solidFill>
                            <a:srgbClr val="000000"/>
                          </a:solidFill>
                          <a:effectLst/>
                          <a:latin typeface="Calibri" panose="020F0502020204030204" pitchFamily="34" charset="0"/>
                        </a:rPr>
                        <a:t> </a:t>
                      </a:r>
                      <a:r>
                        <a:rPr lang="en-US" sz="1600" b="0" i="0" u="none" strike="noStrike" err="1">
                          <a:solidFill>
                            <a:srgbClr val="000000"/>
                          </a:solidFill>
                          <a:effectLst/>
                          <a:latin typeface="Calibri" panose="020F0502020204030204" pitchFamily="34" charset="0"/>
                        </a:rPr>
                        <a:t>Unrecognised</a:t>
                      </a:r>
                      <a:r>
                        <a:rPr lang="en-US" sz="1600" b="0" i="0" u="none" strike="noStrike">
                          <a:solidFill>
                            <a:srgbClr val="000000"/>
                          </a:solidFill>
                          <a:effectLst/>
                          <a:latin typeface="Calibri" panose="020F0502020204030204" pitchFamily="34" charset="0"/>
                        </a:rPr>
                        <a:t> (G)/L</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sng" strike="noStrike">
                          <a:solidFill>
                            <a:srgbClr val="000000"/>
                          </a:solidFill>
                          <a:effectLst/>
                          <a:latin typeface="Calibri" panose="020F0502020204030204" pitchFamily="34" charset="0"/>
                        </a:rPr>
                        <a:t>350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sng" strike="noStrike">
                          <a:solidFill>
                            <a:srgbClr val="000000"/>
                          </a:solidFill>
                          <a:effectLst/>
                          <a:latin typeface="Calibri" panose="020F0502020204030204" pitchFamily="34" charset="0"/>
                        </a:rPr>
                        <a:t>-350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sng" strike="noStrike">
                          <a:solidFill>
                            <a:srgbClr val="000000"/>
                          </a:solidFill>
                          <a:effectLst/>
                          <a:latin typeface="Calibri" panose="020F0502020204030204" pitchFamily="34" charset="0"/>
                        </a:rPr>
                        <a:t>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8372432"/>
                  </a:ext>
                </a:extLst>
              </a:tr>
              <a:tr h="316498">
                <a:tc>
                  <a:txBody>
                    <a:bodyPr/>
                    <a:lstStyle/>
                    <a:p>
                      <a:pPr algn="l" rtl="0" fontAlgn="ctr"/>
                      <a:r>
                        <a:rPr lang="en-US" sz="1600" b="0" i="0" u="none" strike="noStrike">
                          <a:solidFill>
                            <a:srgbClr val="000000"/>
                          </a:solidFill>
                          <a:effectLst/>
                          <a:latin typeface="Calibri" panose="020F0502020204030204" pitchFamily="34" charset="0"/>
                        </a:rPr>
                        <a:t> Total AOCI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Calibri" panose="020F0502020204030204" pitchFamily="34" charset="0"/>
                        </a:rPr>
                        <a:t>650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Calibri" panose="020F0502020204030204" pitchFamily="34" charset="0"/>
                        </a:rPr>
                        <a:t>-380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dirty="0">
                          <a:solidFill>
                            <a:srgbClr val="000000"/>
                          </a:solidFill>
                          <a:effectLst/>
                          <a:latin typeface="Calibri" panose="020F0502020204030204" pitchFamily="34" charset="0"/>
                        </a:rPr>
                        <a:t>270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1111457"/>
                  </a:ext>
                </a:extLst>
              </a:tr>
            </a:tbl>
          </a:graphicData>
        </a:graphic>
      </p:graphicFrame>
      <p:sp>
        <p:nvSpPr>
          <p:cNvPr id="10" name="TextBox 9">
            <a:extLst>
              <a:ext uri="{FF2B5EF4-FFF2-40B4-BE49-F238E27FC236}">
                <a16:creationId xmlns:a16="http://schemas.microsoft.com/office/drawing/2014/main" id="{4A34E68D-F2DA-41F8-BD78-7E65531A8668}"/>
              </a:ext>
            </a:extLst>
          </p:cNvPr>
          <p:cNvSpPr txBox="1"/>
          <p:nvPr/>
        </p:nvSpPr>
        <p:spPr>
          <a:xfrm>
            <a:off x="1219200" y="2946074"/>
            <a:ext cx="1970314" cy="1815882"/>
          </a:xfrm>
          <a:prstGeom prst="rect">
            <a:avLst/>
          </a:prstGeom>
          <a:noFill/>
        </p:spPr>
        <p:txBody>
          <a:bodyPr wrap="square" rtlCol="0">
            <a:spAutoFit/>
          </a:bodyPr>
          <a:lstStyle/>
          <a:p>
            <a:r>
              <a:rPr lang="en-US" sz="2000" b="1">
                <a:latin typeface="Calibri" panose="020F0502020204030204" pitchFamily="34" charset="0"/>
                <a:cs typeface="Calibri" panose="020F0502020204030204" pitchFamily="34" charset="0"/>
              </a:rPr>
              <a:t>Example: </a:t>
            </a:r>
          </a:p>
          <a:p>
            <a:endParaRPr lang="en-US" sz="2000" b="1">
              <a:latin typeface="Calibri" panose="020F0502020204030204" pitchFamily="34" charset="0"/>
              <a:cs typeface="Calibri" panose="020F0502020204030204" pitchFamily="34" charset="0"/>
            </a:endParaRPr>
          </a:p>
          <a:p>
            <a:r>
              <a:rPr lang="en-US">
                <a:latin typeface="Calibri" panose="020F0502020204030204" pitchFamily="34" charset="0"/>
                <a:cs typeface="Calibri" panose="020F0502020204030204" pitchFamily="34" charset="0"/>
              </a:rPr>
              <a:t>- PBO reduced by 400</a:t>
            </a:r>
          </a:p>
          <a:p>
            <a:r>
              <a:rPr lang="en-US">
                <a:latin typeface="Calibri" panose="020F0502020204030204" pitchFamily="34" charset="0"/>
                <a:cs typeface="Calibri" panose="020F0502020204030204" pitchFamily="34" charset="0"/>
              </a:rPr>
              <a:t>- 10% reduction in future service  </a:t>
            </a:r>
          </a:p>
        </p:txBody>
      </p:sp>
      <p:sp>
        <p:nvSpPr>
          <p:cNvPr id="11" name="TextBox 10">
            <a:extLst>
              <a:ext uri="{FF2B5EF4-FFF2-40B4-BE49-F238E27FC236}">
                <a16:creationId xmlns:a16="http://schemas.microsoft.com/office/drawing/2014/main" id="{F4A4EFAD-C36C-474F-89AC-AB1874E267A9}"/>
              </a:ext>
            </a:extLst>
          </p:cNvPr>
          <p:cNvSpPr txBox="1"/>
          <p:nvPr/>
        </p:nvSpPr>
        <p:spPr>
          <a:xfrm>
            <a:off x="10291035" y="4619150"/>
            <a:ext cx="1105469" cy="313932"/>
          </a:xfrm>
          <a:prstGeom prst="rect">
            <a:avLst/>
          </a:prstGeom>
          <a:noFill/>
        </p:spPr>
        <p:txBody>
          <a:bodyPr wrap="square" rtlCol="0">
            <a:spAutoFit/>
          </a:bodyPr>
          <a:lstStyle/>
          <a:p>
            <a:pPr algn="ctr" fontAlgn="base">
              <a:lnSpc>
                <a:spcPct val="90000"/>
              </a:lnSpc>
              <a:spcBef>
                <a:spcPct val="0"/>
              </a:spcBef>
              <a:spcAft>
                <a:spcPct val="25000"/>
              </a:spcAft>
              <a:tabLst>
                <a:tab pos="5715000" algn="l"/>
              </a:tabLst>
            </a:pPr>
            <a:r>
              <a:rPr lang="en-US" sz="1600" b="1">
                <a:solidFill>
                  <a:schemeClr val="tx2"/>
                </a:solidFill>
                <a:latin typeface="Calibri" panose="020F0502020204030204" pitchFamily="34" charset="0"/>
                <a:cs typeface="Calibri" panose="020F0502020204030204" pitchFamily="34" charset="0"/>
              </a:rPr>
              <a:t>30</a:t>
            </a:r>
          </a:p>
        </p:txBody>
      </p:sp>
      <p:sp>
        <p:nvSpPr>
          <p:cNvPr id="12" name="TextBox 11">
            <a:extLst>
              <a:ext uri="{FF2B5EF4-FFF2-40B4-BE49-F238E27FC236}">
                <a16:creationId xmlns:a16="http://schemas.microsoft.com/office/drawing/2014/main" id="{B9D16B50-A5BF-4B84-A40B-D69C478B77EE}"/>
              </a:ext>
            </a:extLst>
          </p:cNvPr>
          <p:cNvSpPr txBox="1"/>
          <p:nvPr/>
        </p:nvSpPr>
        <p:spPr>
          <a:xfrm>
            <a:off x="10167260" y="5000565"/>
            <a:ext cx="1617001" cy="313932"/>
          </a:xfrm>
          <a:prstGeom prst="rect">
            <a:avLst/>
          </a:prstGeom>
          <a:noFill/>
        </p:spPr>
        <p:txBody>
          <a:bodyPr wrap="square" rtlCol="0">
            <a:spAutoFit/>
          </a:bodyPr>
          <a:lstStyle/>
          <a:p>
            <a:pPr algn="ctr" fontAlgn="base">
              <a:lnSpc>
                <a:spcPct val="90000"/>
              </a:lnSpc>
              <a:spcBef>
                <a:spcPct val="0"/>
              </a:spcBef>
              <a:spcAft>
                <a:spcPct val="25000"/>
              </a:spcAft>
              <a:tabLst>
                <a:tab pos="5715000" algn="l"/>
              </a:tabLst>
            </a:pPr>
            <a:r>
              <a:rPr lang="en-US" sz="1600" b="1">
                <a:solidFill>
                  <a:schemeClr val="tx2"/>
                </a:solidFill>
                <a:latin typeface="Calibri" panose="020F0502020204030204" pitchFamily="34" charset="0"/>
                <a:cs typeface="Calibri" panose="020F0502020204030204" pitchFamily="34" charset="0"/>
              </a:rPr>
              <a:t>(400)-350=(50)</a:t>
            </a:r>
          </a:p>
        </p:txBody>
      </p:sp>
      <p:sp>
        <p:nvSpPr>
          <p:cNvPr id="13" name="TextBox 12">
            <a:extLst>
              <a:ext uri="{FF2B5EF4-FFF2-40B4-BE49-F238E27FC236}">
                <a16:creationId xmlns:a16="http://schemas.microsoft.com/office/drawing/2014/main" id="{15CAAADA-9C13-499C-A0E9-279664820A59}"/>
              </a:ext>
            </a:extLst>
          </p:cNvPr>
          <p:cNvSpPr txBox="1"/>
          <p:nvPr/>
        </p:nvSpPr>
        <p:spPr>
          <a:xfrm>
            <a:off x="10011899" y="5744250"/>
            <a:ext cx="1617001" cy="313932"/>
          </a:xfrm>
          <a:prstGeom prst="rect">
            <a:avLst/>
          </a:prstGeom>
          <a:noFill/>
        </p:spPr>
        <p:txBody>
          <a:bodyPr wrap="square" rtlCol="0">
            <a:spAutoFit/>
          </a:bodyPr>
          <a:lstStyle/>
          <a:p>
            <a:pPr algn="ctr" fontAlgn="base">
              <a:lnSpc>
                <a:spcPct val="90000"/>
              </a:lnSpc>
              <a:spcBef>
                <a:spcPct val="0"/>
              </a:spcBef>
              <a:spcAft>
                <a:spcPct val="25000"/>
              </a:spcAft>
              <a:tabLst>
                <a:tab pos="5715000" algn="l"/>
              </a:tabLst>
            </a:pPr>
            <a:r>
              <a:rPr lang="en-US" sz="1600" b="1">
                <a:solidFill>
                  <a:schemeClr val="tx2"/>
                </a:solidFill>
                <a:latin typeface="Calibri" panose="020F0502020204030204" pitchFamily="34" charset="0"/>
                <a:cs typeface="Calibri" panose="020F0502020204030204" pitchFamily="34" charset="0"/>
              </a:rPr>
              <a:t>= (20)</a:t>
            </a:r>
          </a:p>
        </p:txBody>
      </p:sp>
      <p:sp>
        <p:nvSpPr>
          <p:cNvPr id="20" name="Arrow: Right 19">
            <a:extLst>
              <a:ext uri="{FF2B5EF4-FFF2-40B4-BE49-F238E27FC236}">
                <a16:creationId xmlns:a16="http://schemas.microsoft.com/office/drawing/2014/main" id="{51908772-B499-45C3-AA85-6AE28BCB6F26}"/>
              </a:ext>
            </a:extLst>
          </p:cNvPr>
          <p:cNvSpPr/>
          <p:nvPr/>
        </p:nvSpPr>
        <p:spPr bwMode="auto">
          <a:xfrm>
            <a:off x="9514114" y="4667795"/>
            <a:ext cx="678947" cy="176348"/>
          </a:xfrm>
          <a:prstGeom prst="rightArrow">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sp>
        <p:nvSpPr>
          <p:cNvPr id="21" name="Arrow: Right 20">
            <a:extLst>
              <a:ext uri="{FF2B5EF4-FFF2-40B4-BE49-F238E27FC236}">
                <a16:creationId xmlns:a16="http://schemas.microsoft.com/office/drawing/2014/main" id="{22E93A69-ACB0-407E-A50B-D8BBC63E2154}"/>
              </a:ext>
            </a:extLst>
          </p:cNvPr>
          <p:cNvSpPr/>
          <p:nvPr/>
        </p:nvSpPr>
        <p:spPr bwMode="auto">
          <a:xfrm>
            <a:off x="9514113" y="5067732"/>
            <a:ext cx="678947" cy="176348"/>
          </a:xfrm>
          <a:prstGeom prst="rightArrow">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sp>
        <p:nvSpPr>
          <p:cNvPr id="22" name="Arrow: Right 21">
            <a:extLst>
              <a:ext uri="{FF2B5EF4-FFF2-40B4-BE49-F238E27FC236}">
                <a16:creationId xmlns:a16="http://schemas.microsoft.com/office/drawing/2014/main" id="{9009D351-F7DF-4BE7-8D43-CEE93F93A272}"/>
              </a:ext>
            </a:extLst>
          </p:cNvPr>
          <p:cNvSpPr/>
          <p:nvPr/>
        </p:nvSpPr>
        <p:spPr bwMode="auto">
          <a:xfrm>
            <a:off x="3497694" y="5665806"/>
            <a:ext cx="6181723" cy="604266"/>
          </a:xfrm>
          <a:prstGeom prst="rightArrow">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sz="1600" dirty="0">
                <a:solidFill>
                  <a:schemeClr val="tx2"/>
                </a:solidFill>
                <a:latin typeface="Calibri" panose="020F0502020204030204" pitchFamily="34" charset="0"/>
                <a:cs typeface="Calibri" panose="020F0502020204030204" pitchFamily="34" charset="0"/>
              </a:rPr>
              <a:t>A net gain of 20 recognized in expense</a:t>
            </a: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334813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219200" y="152401"/>
            <a:ext cx="9146952" cy="4572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r>
              <a:rPr lang="en-US" altLang="en-US" sz="3000" b="1" kern="0">
                <a:solidFill>
                  <a:schemeClr val="tx1"/>
                </a:solidFill>
                <a:latin typeface="Calibri" panose="020F0502020204030204" pitchFamily="34" charset="0"/>
                <a:cs typeface="Calibri" panose="020F0502020204030204" pitchFamily="34" charset="0"/>
              </a:rPr>
              <a:t>Curtailment - US GAAP and IND AS 19/IAS 19 Differences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aphicFrame>
        <p:nvGraphicFramePr>
          <p:cNvPr id="8" name="Table 8">
            <a:extLst>
              <a:ext uri="{FF2B5EF4-FFF2-40B4-BE49-F238E27FC236}">
                <a16:creationId xmlns:a16="http://schemas.microsoft.com/office/drawing/2014/main" id="{924099EA-2994-40D0-ACAF-C5F80DEFB75A}"/>
              </a:ext>
            </a:extLst>
          </p:cNvPr>
          <p:cNvGraphicFramePr>
            <a:graphicFrameLocks noGrp="1"/>
          </p:cNvGraphicFramePr>
          <p:nvPr>
            <p:extLst>
              <p:ext uri="{D42A27DB-BD31-4B8C-83A1-F6EECF244321}">
                <p14:modId xmlns:p14="http://schemas.microsoft.com/office/powerpoint/2010/main" val="2271551935"/>
              </p:ext>
            </p:extLst>
          </p:nvPr>
        </p:nvGraphicFramePr>
        <p:xfrm>
          <a:off x="1352019" y="1459263"/>
          <a:ext cx="10371893" cy="4815840"/>
        </p:xfrm>
        <a:graphic>
          <a:graphicData uri="http://schemas.openxmlformats.org/drawingml/2006/table">
            <a:tbl>
              <a:tblPr firstRow="1" bandRow="1">
                <a:tableStyleId>{7E9639D4-E3E2-4D34-9284-5A2195B3D0D7}</a:tableStyleId>
              </a:tblPr>
              <a:tblGrid>
                <a:gridCol w="1584073">
                  <a:extLst>
                    <a:ext uri="{9D8B030D-6E8A-4147-A177-3AD203B41FA5}">
                      <a16:colId xmlns:a16="http://schemas.microsoft.com/office/drawing/2014/main" val="601573268"/>
                    </a:ext>
                  </a:extLst>
                </a:gridCol>
                <a:gridCol w="4393910">
                  <a:extLst>
                    <a:ext uri="{9D8B030D-6E8A-4147-A177-3AD203B41FA5}">
                      <a16:colId xmlns:a16="http://schemas.microsoft.com/office/drawing/2014/main" val="1553737006"/>
                    </a:ext>
                  </a:extLst>
                </a:gridCol>
                <a:gridCol w="4393910">
                  <a:extLst>
                    <a:ext uri="{9D8B030D-6E8A-4147-A177-3AD203B41FA5}">
                      <a16:colId xmlns:a16="http://schemas.microsoft.com/office/drawing/2014/main" val="3775010556"/>
                    </a:ext>
                  </a:extLst>
                </a:gridCol>
              </a:tblGrid>
              <a:tr h="370840">
                <a:tc>
                  <a:txBody>
                    <a:bodyPr/>
                    <a:lstStyle/>
                    <a:p>
                      <a:pPr algn="ctr"/>
                      <a:endParaRPr lang="en-US" sz="2000">
                        <a:latin typeface="Calibri" panose="020F0502020204030204" pitchFamily="34" charset="0"/>
                        <a:cs typeface="Calibri" panose="020F0502020204030204" pitchFamily="34"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92D050"/>
                    </a:solidFill>
                  </a:tcPr>
                </a:tc>
                <a:tc>
                  <a:txBody>
                    <a:bodyPr/>
                    <a:lstStyle/>
                    <a:p>
                      <a:pPr algn="ctr"/>
                      <a:r>
                        <a:rPr lang="en-US" sz="2000">
                          <a:latin typeface="Calibri" panose="020F0502020204030204" pitchFamily="34" charset="0"/>
                          <a:cs typeface="Calibri" panose="020F0502020204030204" pitchFamily="34" charset="0"/>
                        </a:rPr>
                        <a:t>US GAAP</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92D050"/>
                    </a:solidFill>
                  </a:tcPr>
                </a:tc>
                <a:tc>
                  <a:txBody>
                    <a:bodyPr/>
                    <a:lstStyle/>
                    <a:p>
                      <a:pPr algn="ctr"/>
                      <a:r>
                        <a:rPr lang="en-US" sz="2000">
                          <a:latin typeface="Calibri" panose="020F0502020204030204" pitchFamily="34" charset="0"/>
                          <a:cs typeface="Calibri" panose="020F0502020204030204" pitchFamily="34" charset="0"/>
                        </a:rPr>
                        <a:t>IND AS 19/ IAS 19</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366103830"/>
                  </a:ext>
                </a:extLst>
              </a:tr>
              <a:tr h="370840">
                <a:tc>
                  <a:txBody>
                    <a:bodyPr/>
                    <a:lstStyle/>
                    <a:p>
                      <a:r>
                        <a:rPr lang="en-US" sz="1600">
                          <a:latin typeface="Calibri" panose="020F0502020204030204" pitchFamily="34" charset="0"/>
                          <a:cs typeface="Calibri" panose="020F0502020204030204" pitchFamily="34" charset="0"/>
                        </a:rPr>
                        <a:t>Definition</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r>
                        <a:rPr lang="en-US" sz="1600" dirty="0">
                          <a:latin typeface="Calibri" panose="020F0502020204030204" pitchFamily="34" charset="0"/>
                          <a:cs typeface="Calibri" panose="020F0502020204030204" pitchFamily="34" charset="0"/>
                        </a:rPr>
                        <a:t>A curtailment is defined as an event that significantly reduces the expected years of future service of present employees or eliminates for a significant number of employees the accrual of defined benefits for some or all of their future service. </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r>
                        <a:rPr lang="en-US" sz="1600" dirty="0">
                          <a:latin typeface="Calibri" panose="020F0502020204030204" pitchFamily="34" charset="0"/>
                          <a:cs typeface="Calibri" panose="020F0502020204030204" pitchFamily="34" charset="0"/>
                        </a:rPr>
                        <a:t>A curtailment occurs when an entity significantly reduces the number of employees covered by a plan. A curtailment may arise from an isolated event, such as the closing of a plant, discontinuance of an operation or termination or suspension of a plan</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210764627"/>
                  </a:ext>
                </a:extLst>
              </a:tr>
              <a:tr h="370840">
                <a:tc>
                  <a:txBody>
                    <a:bodyPr/>
                    <a:lstStyle/>
                    <a:p>
                      <a:r>
                        <a:rPr lang="en-US" sz="1600" dirty="0">
                          <a:latin typeface="Calibri" panose="020F0502020204030204" pitchFamily="34" charset="0"/>
                          <a:cs typeface="Calibri" panose="020F0502020204030204" pitchFamily="34" charset="0"/>
                        </a:rPr>
                        <a:t>Timing of recognition</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r>
                        <a:rPr lang="en-US" sz="1600">
                          <a:latin typeface="Calibri" panose="020F0502020204030204" pitchFamily="34" charset="0"/>
                          <a:cs typeface="Calibri" panose="020F0502020204030204" pitchFamily="34" charset="0"/>
                        </a:rPr>
                        <a:t>Curtailment losses are recognized when they become probable and reasonably estimable, which may be </a:t>
                      </a:r>
                      <a:r>
                        <a:rPr lang="en-US" sz="1600" b="1">
                          <a:latin typeface="Calibri" panose="020F0502020204030204" pitchFamily="34" charset="0"/>
                          <a:cs typeface="Calibri" panose="020F0502020204030204" pitchFamily="34" charset="0"/>
                        </a:rPr>
                        <a:t>before</a:t>
                      </a:r>
                      <a:r>
                        <a:rPr lang="en-US" sz="1600">
                          <a:latin typeface="Calibri" panose="020F0502020204030204" pitchFamily="34" charset="0"/>
                          <a:cs typeface="Calibri" panose="020F0502020204030204" pitchFamily="34" charset="0"/>
                        </a:rPr>
                        <a:t> the announcement. Curtailment gains are recognized when employees are terminated or amendments are adopted, which may be </a:t>
                      </a:r>
                      <a:r>
                        <a:rPr lang="en-US" sz="1600" b="1">
                          <a:latin typeface="Calibri" panose="020F0502020204030204" pitchFamily="34" charset="0"/>
                          <a:cs typeface="Calibri" panose="020F0502020204030204" pitchFamily="34" charset="0"/>
                        </a:rPr>
                        <a:t>after</a:t>
                      </a:r>
                      <a:r>
                        <a:rPr lang="en-US" sz="1600">
                          <a:latin typeface="Calibri" panose="020F0502020204030204" pitchFamily="34" charset="0"/>
                          <a:cs typeface="Calibri" panose="020F0502020204030204" pitchFamily="34" charset="0"/>
                        </a:rPr>
                        <a:t> the commitment. </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r>
                        <a:rPr lang="en-US" sz="1600">
                          <a:latin typeface="Calibri" panose="020F0502020204030204" pitchFamily="34" charset="0"/>
                          <a:cs typeface="Calibri" panose="020F0502020204030204" pitchFamily="34" charset="0"/>
                        </a:rPr>
                        <a:t>Curtailment gains/losses are recognized at the earlier of when the curtailment occurs or when the entity recognizes the related restructuring costs or termination benefits.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024652234"/>
                  </a:ext>
                </a:extLst>
              </a:tr>
              <a:tr h="370840">
                <a:tc>
                  <a:txBody>
                    <a:bodyPr/>
                    <a:lstStyle/>
                    <a:p>
                      <a:r>
                        <a:rPr lang="en-US" sz="1600" dirty="0">
                          <a:latin typeface="Calibri" panose="020F0502020204030204" pitchFamily="34" charset="0"/>
                          <a:cs typeface="Calibri" panose="020F0502020204030204" pitchFamily="34" charset="0"/>
                        </a:rPr>
                        <a:t>Measurement </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r>
                        <a:rPr lang="en-US" sz="1600">
                          <a:latin typeface="Calibri" panose="020F0502020204030204" pitchFamily="34" charset="0"/>
                          <a:cs typeface="Calibri" panose="020F0502020204030204" pitchFamily="34" charset="0"/>
                        </a:rPr>
                        <a:t>Under US GAAP, such gains and losses reflect the increase or decrease in the benefit liability that exceeds the net actuarial gains or losses, in addition to any unrecognized prior service costs no longer expected to be incurred</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r>
                        <a:rPr lang="en-US" sz="1600" dirty="0">
                          <a:latin typeface="Calibri" panose="020F0502020204030204" pitchFamily="34" charset="0"/>
                          <a:cs typeface="Calibri" panose="020F0502020204030204" pitchFamily="34" charset="0"/>
                        </a:rPr>
                        <a:t>From a measurement perspective, curtailment gains and losses under IAS 19 are based on changes in the benefit obligation, which is recognized in the Expense. </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9678584"/>
                  </a:ext>
                </a:extLst>
              </a:tr>
            </a:tbl>
          </a:graphicData>
        </a:graphic>
      </p:graphicFrame>
    </p:spTree>
    <p:extLst>
      <p:ext uri="{BB962C8B-B14F-4D97-AF65-F5344CB8AC3E}">
        <p14:creationId xmlns:p14="http://schemas.microsoft.com/office/powerpoint/2010/main" val="2467297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219200" y="152401"/>
            <a:ext cx="8807302" cy="4572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r>
              <a:rPr lang="en-US" altLang="en-US" sz="3000" b="1" kern="0">
                <a:solidFill>
                  <a:schemeClr val="tx1"/>
                </a:solidFill>
                <a:latin typeface="Calibri" panose="020F0502020204030204" pitchFamily="34" charset="0"/>
                <a:cs typeface="Calibri" panose="020F0502020204030204" pitchFamily="34" charset="0"/>
              </a:rPr>
              <a:t>Settlement Under US GAAP</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7" name="Content Placeholder 3">
            <a:extLst>
              <a:ext uri="{FF2B5EF4-FFF2-40B4-BE49-F238E27FC236}">
                <a16:creationId xmlns:a16="http://schemas.microsoft.com/office/drawing/2014/main" id="{2CC28B1E-101F-4729-A1C9-A6E9BBDA1807}"/>
              </a:ext>
            </a:extLst>
          </p:cNvPr>
          <p:cNvSpPr txBox="1">
            <a:spLocks/>
          </p:cNvSpPr>
          <p:nvPr/>
        </p:nvSpPr>
        <p:spPr bwMode="gray">
          <a:xfrm>
            <a:off x="1371600" y="975594"/>
            <a:ext cx="10820400" cy="473548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sz="1800" b="1" kern="0" dirty="0">
                <a:latin typeface="Calibri" panose="020F0502020204030204" pitchFamily="34" charset="0"/>
                <a:cs typeface="Calibri" panose="020F0502020204030204" pitchFamily="34" charset="0"/>
              </a:rPr>
              <a:t>A transaction that meets the following three criteria:</a:t>
            </a:r>
          </a:p>
          <a:p>
            <a:pPr marL="342900" lvl="1" indent="-342900">
              <a:buFont typeface="+mj-lt"/>
              <a:buAutoNum type="arabicPeriod"/>
              <a:tabLst>
                <a:tab pos="685800" algn="l"/>
              </a:tabLst>
            </a:pPr>
            <a:r>
              <a:rPr lang="en-US" sz="1800" kern="0" dirty="0">
                <a:latin typeface="Calibri" panose="020F0502020204030204" pitchFamily="34" charset="0"/>
                <a:cs typeface="Calibri" panose="020F0502020204030204" pitchFamily="34" charset="0"/>
              </a:rPr>
              <a:t>Is an irrevocable action.  A transaction is irrevocable if it cannot be revoked, recalled or undone; the transaction or event is unalterable</a:t>
            </a:r>
          </a:p>
          <a:p>
            <a:pPr marL="342900" lvl="1" indent="-342900">
              <a:buFont typeface="+mj-lt"/>
              <a:buAutoNum type="arabicPeriod"/>
              <a:tabLst>
                <a:tab pos="685800" algn="l"/>
              </a:tabLst>
            </a:pPr>
            <a:r>
              <a:rPr lang="en-US" sz="1800" kern="0" dirty="0">
                <a:latin typeface="Calibri" panose="020F0502020204030204" pitchFamily="34" charset="0"/>
                <a:cs typeface="Calibri" panose="020F0502020204030204" pitchFamily="34" charset="0"/>
              </a:rPr>
              <a:t>Relieves employer (or plan) of primary responsibility for pension benefit obligation</a:t>
            </a:r>
          </a:p>
          <a:p>
            <a:pPr marL="342900" lvl="1" indent="-342900">
              <a:buFont typeface="+mj-lt"/>
              <a:buAutoNum type="arabicPeriod"/>
              <a:tabLst>
                <a:tab pos="685800" algn="l"/>
              </a:tabLst>
            </a:pPr>
            <a:r>
              <a:rPr lang="en-US" sz="1800" kern="0" dirty="0">
                <a:latin typeface="Calibri" panose="020F0502020204030204" pitchFamily="34" charset="0"/>
                <a:cs typeface="Calibri" panose="020F0502020204030204" pitchFamily="34" charset="0"/>
              </a:rPr>
              <a:t>Eliminates significant risks related to the benefit obligation and assets used to effect the settlement </a:t>
            </a:r>
          </a:p>
          <a:p>
            <a:pPr marL="0" lvl="1" indent="0">
              <a:buNone/>
              <a:tabLst>
                <a:tab pos="685800" algn="l"/>
              </a:tabLst>
            </a:pPr>
            <a:r>
              <a:rPr lang="en-US" sz="1800" kern="0" dirty="0">
                <a:latin typeface="Calibri" panose="020F0502020204030204" pitchFamily="34" charset="0"/>
                <a:cs typeface="Calibri" panose="020F0502020204030204" pitchFamily="34" charset="0"/>
              </a:rPr>
              <a:t>Examples:</a:t>
            </a:r>
          </a:p>
          <a:p>
            <a:pPr marL="339725" lvl="2" indent="-222250">
              <a:tabLst>
                <a:tab pos="685800" algn="l"/>
              </a:tabLst>
            </a:pPr>
            <a:r>
              <a:rPr lang="en-US" sz="1800" kern="0" dirty="0">
                <a:latin typeface="Calibri" panose="020F0502020204030204" pitchFamily="34" charset="0"/>
                <a:cs typeface="Calibri" panose="020F0502020204030204" pitchFamily="34" charset="0"/>
              </a:rPr>
              <a:t>Payout of lump sums</a:t>
            </a:r>
          </a:p>
          <a:p>
            <a:pPr marL="339725" lvl="2" indent="-222250">
              <a:tabLst>
                <a:tab pos="685800" algn="l"/>
              </a:tabLst>
            </a:pPr>
            <a:r>
              <a:rPr lang="en-US" sz="1800" kern="0" dirty="0">
                <a:latin typeface="Calibri" panose="020F0502020204030204" pitchFamily="34" charset="0"/>
                <a:cs typeface="Calibri" panose="020F0502020204030204" pitchFamily="34" charset="0"/>
              </a:rPr>
              <a:t>Purchase of annuities</a:t>
            </a:r>
          </a:p>
          <a:p>
            <a:pPr marL="0" lvl="2" indent="0">
              <a:buNone/>
              <a:tabLst>
                <a:tab pos="685800" algn="l"/>
              </a:tabLst>
            </a:pPr>
            <a:endParaRPr lang="en-US" altLang="en-US" sz="1800" b="1" kern="0" dirty="0">
              <a:latin typeface="Calibri" panose="020F0502020204030204" pitchFamily="34" charset="0"/>
              <a:cs typeface="Calibri" panose="020F0502020204030204" pitchFamily="34" charset="0"/>
            </a:endParaRPr>
          </a:p>
          <a:p>
            <a:pPr marL="0" lvl="2" indent="0">
              <a:buNone/>
              <a:tabLst>
                <a:tab pos="685800" algn="l"/>
              </a:tabLst>
            </a:pPr>
            <a:r>
              <a:rPr lang="en-US" altLang="en-US" sz="1800" b="1" kern="0" dirty="0">
                <a:latin typeface="Calibri" panose="020F0502020204030204" pitchFamily="34" charset="0"/>
                <a:cs typeface="Calibri" panose="020F0502020204030204" pitchFamily="34" charset="0"/>
              </a:rPr>
              <a:t>Determining if a Settlement Occurred Under US GAAP</a:t>
            </a:r>
          </a:p>
          <a:p>
            <a:pPr marL="0" lvl="2" indent="0">
              <a:buNone/>
              <a:tabLst>
                <a:tab pos="685800" algn="l"/>
              </a:tabLst>
            </a:pPr>
            <a:endParaRPr lang="en-US" altLang="en-US" sz="900" b="1" kern="0" dirty="0">
              <a:latin typeface="Calibri" panose="020F0502020204030204" pitchFamily="34" charset="0"/>
              <a:cs typeface="Calibri" panose="020F0502020204030204" pitchFamily="34" charset="0"/>
            </a:endParaRPr>
          </a:p>
          <a:p>
            <a:pPr>
              <a:spcBef>
                <a:spcPts val="0"/>
              </a:spcBef>
            </a:pPr>
            <a:r>
              <a:rPr lang="en-US" sz="1800" kern="0" dirty="0">
                <a:latin typeface="Calibri" panose="020F0502020204030204" pitchFamily="34" charset="0"/>
                <a:cs typeface="Calibri" panose="020F0502020204030204" pitchFamily="34" charset="0"/>
              </a:rPr>
              <a:t>Timing of Recognition</a:t>
            </a:r>
          </a:p>
          <a:p>
            <a:pPr lvl="1"/>
            <a:r>
              <a:rPr lang="en-US" sz="1800" kern="0" dirty="0">
                <a:latin typeface="Calibri" panose="020F0502020204030204" pitchFamily="34" charset="0"/>
                <a:cs typeface="Calibri" panose="020F0502020204030204" pitchFamily="34" charset="0"/>
              </a:rPr>
              <a:t>A settlement will not be recognized until required assets have been transferred and the settlement is fully executed (e.g. lump sum)</a:t>
            </a:r>
          </a:p>
          <a:p>
            <a:endParaRPr lang="en-US" sz="1800" kern="0" dirty="0">
              <a:latin typeface="Calibri" panose="020F0502020204030204" pitchFamily="34" charset="0"/>
              <a:cs typeface="Calibri" panose="020F0502020204030204" pitchFamily="34" charset="0"/>
            </a:endParaRPr>
          </a:p>
          <a:p>
            <a:pPr>
              <a:spcBef>
                <a:spcPts val="0"/>
              </a:spcBef>
            </a:pPr>
            <a:r>
              <a:rPr lang="en-US" sz="1800" kern="0" dirty="0">
                <a:latin typeface="Calibri" panose="020F0502020204030204" pitchFamily="34" charset="0"/>
                <a:cs typeface="Calibri" panose="020F0502020204030204" pitchFamily="34" charset="0"/>
              </a:rPr>
              <a:t>Settlement accounting is triggered if </a:t>
            </a:r>
            <a:r>
              <a:rPr lang="en-US" sz="1800" b="1" kern="0" dirty="0">
                <a:latin typeface="Calibri" panose="020F0502020204030204" pitchFamily="34" charset="0"/>
                <a:cs typeface="Calibri" panose="020F0502020204030204" pitchFamily="34" charset="0"/>
              </a:rPr>
              <a:t>the settled amounts exceed Service Cost + Interest Cost </a:t>
            </a:r>
            <a:r>
              <a:rPr lang="en-US" sz="1800" kern="0" dirty="0">
                <a:latin typeface="Calibri" panose="020F0502020204030204" pitchFamily="34" charset="0"/>
                <a:cs typeface="Calibri" panose="020F0502020204030204" pitchFamily="34" charset="0"/>
              </a:rPr>
              <a:t>for the year.</a:t>
            </a:r>
          </a:p>
          <a:p>
            <a:pPr marL="117475" lvl="2" indent="0">
              <a:buNone/>
              <a:tabLst>
                <a:tab pos="685800" algn="l"/>
              </a:tabLst>
            </a:pPr>
            <a:endParaRPr lang="en-US" kern="0" dirty="0"/>
          </a:p>
        </p:txBody>
      </p:sp>
    </p:spTree>
    <p:extLst>
      <p:ext uri="{BB962C8B-B14F-4D97-AF65-F5344CB8AC3E}">
        <p14:creationId xmlns:p14="http://schemas.microsoft.com/office/powerpoint/2010/main" val="4200082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219200" y="152401"/>
            <a:ext cx="8573386" cy="4572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r>
              <a:rPr lang="en-US" altLang="en-US" sz="3000" b="1" kern="0">
                <a:solidFill>
                  <a:schemeClr val="tx1"/>
                </a:solidFill>
                <a:latin typeface="Calibri" panose="020F0502020204030204" pitchFamily="34" charset="0"/>
                <a:cs typeface="Calibri" panose="020F0502020204030204" pitchFamily="34" charset="0"/>
              </a:rPr>
              <a:t>Measuring Effects of a Settlement Under US GAAP</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6" name="TextBox 5">
            <a:extLst>
              <a:ext uri="{FF2B5EF4-FFF2-40B4-BE49-F238E27FC236}">
                <a16:creationId xmlns:a16="http://schemas.microsoft.com/office/drawing/2014/main" id="{7715F04D-9864-4210-96EE-DB757B1D8292}"/>
              </a:ext>
            </a:extLst>
          </p:cNvPr>
          <p:cNvSpPr txBox="1"/>
          <p:nvPr/>
        </p:nvSpPr>
        <p:spPr>
          <a:xfrm>
            <a:off x="1219200" y="833417"/>
            <a:ext cx="9448800" cy="2010807"/>
          </a:xfrm>
          <a:prstGeom prst="rect">
            <a:avLst/>
          </a:prstGeom>
          <a:noFill/>
        </p:spPr>
        <p:txBody>
          <a:bodyPr wrap="square" rtlCol="0">
            <a:spAutoFit/>
          </a:bodyPr>
          <a:lstStyle/>
          <a:p>
            <a:pPr marL="0" lvl="1"/>
            <a:r>
              <a:rPr lang="en-US" b="1">
                <a:latin typeface="Calibri" panose="020F0502020204030204" pitchFamily="34" charset="0"/>
                <a:cs typeface="Calibri" panose="020F0502020204030204" pitchFamily="34" charset="0"/>
              </a:rPr>
              <a:t>Effect measured as:</a:t>
            </a:r>
          </a:p>
          <a:p>
            <a:pPr marL="339725" lvl="2" indent="-287338">
              <a:spcBef>
                <a:spcPts val="400"/>
              </a:spcBef>
              <a:buFont typeface="Arial" panose="020B0604020202020204" pitchFamily="34" charset="0"/>
              <a:buChar char="•"/>
              <a:tabLst>
                <a:tab pos="685800" algn="l"/>
              </a:tabLst>
            </a:pPr>
            <a:r>
              <a:rPr lang="en-US">
                <a:latin typeface="Calibri" panose="020F0502020204030204" pitchFamily="34" charset="0"/>
                <a:cs typeface="Calibri" panose="020F0502020204030204" pitchFamily="34" charset="0"/>
              </a:rPr>
              <a:t>Change in Projected Benefit Obligation, Change in Plan Assets</a:t>
            </a:r>
          </a:p>
          <a:p>
            <a:pPr marL="338137" lvl="2" indent="-285750">
              <a:spcBef>
                <a:spcPts val="400"/>
              </a:spcBef>
              <a:buFont typeface="Arial" panose="020B0604020202020204" pitchFamily="34" charset="0"/>
              <a:buChar char="•"/>
              <a:tabLst>
                <a:tab pos="685800" algn="l"/>
              </a:tabLst>
            </a:pPr>
            <a:r>
              <a:rPr lang="en-US">
                <a:latin typeface="Calibri" panose="020F0502020204030204" pitchFamily="34" charset="0"/>
                <a:cs typeface="Calibri" panose="020F0502020204030204" pitchFamily="34" charset="0"/>
              </a:rPr>
              <a:t>Recognition of proportionate amount of</a:t>
            </a:r>
          </a:p>
          <a:p>
            <a:pPr marL="795337" lvl="3" indent="-285750">
              <a:spcBef>
                <a:spcPts val="400"/>
              </a:spcBef>
              <a:buFont typeface="Calibri" panose="020F0502020204030204" pitchFamily="34" charset="0"/>
              <a:buChar char="–"/>
              <a:tabLst>
                <a:tab pos="685800" algn="l"/>
              </a:tabLst>
            </a:pPr>
            <a:r>
              <a:rPr lang="en-US">
                <a:latin typeface="Calibri" panose="020F0502020204030204" pitchFamily="34" charset="0"/>
                <a:cs typeface="Calibri" panose="020F0502020204030204" pitchFamily="34" charset="0"/>
              </a:rPr>
              <a:t>Unrecognized net (gain) or loss and</a:t>
            </a:r>
          </a:p>
          <a:p>
            <a:pPr marL="795337" lvl="3" indent="-285750">
              <a:spcBef>
                <a:spcPts val="400"/>
              </a:spcBef>
              <a:buFont typeface="Calibri" panose="020F0502020204030204" pitchFamily="34" charset="0"/>
              <a:buChar char="–"/>
              <a:tabLst>
                <a:tab pos="685800" algn="l"/>
              </a:tabLst>
            </a:pPr>
            <a:r>
              <a:rPr lang="en-US">
                <a:latin typeface="Calibri" panose="020F0502020204030204" pitchFamily="34" charset="0"/>
                <a:cs typeface="Calibri" panose="020F0502020204030204" pitchFamily="34" charset="0"/>
              </a:rPr>
              <a:t>Unrecognized transition (asset) or obligation – if any</a:t>
            </a:r>
          </a:p>
          <a:p>
            <a:pPr marL="338137" lvl="2" indent="-285750">
              <a:spcBef>
                <a:spcPts val="400"/>
              </a:spcBef>
              <a:buFont typeface="Arial" panose="020B0604020202020204" pitchFamily="34" charset="0"/>
              <a:buChar char="•"/>
              <a:tabLst>
                <a:tab pos="685800" algn="l"/>
              </a:tabLst>
            </a:pPr>
            <a:r>
              <a:rPr lang="en-US">
                <a:latin typeface="Calibri" panose="020F0502020204030204" pitchFamily="34" charset="0"/>
                <a:cs typeface="Calibri" panose="020F0502020204030204" pitchFamily="34" charset="0"/>
              </a:rPr>
              <a:t>Percent of PBO settled times [Unrecognized (gain)/loss] = Settlement (Gain) or Loss</a:t>
            </a:r>
          </a:p>
        </p:txBody>
      </p:sp>
      <p:graphicFrame>
        <p:nvGraphicFramePr>
          <p:cNvPr id="7" name="Table 6">
            <a:extLst>
              <a:ext uri="{FF2B5EF4-FFF2-40B4-BE49-F238E27FC236}">
                <a16:creationId xmlns:a16="http://schemas.microsoft.com/office/drawing/2014/main" id="{D6AA534A-4ABC-4A43-B70C-61A8CE23C442}"/>
              </a:ext>
            </a:extLst>
          </p:cNvPr>
          <p:cNvGraphicFramePr>
            <a:graphicFrameLocks noGrp="1"/>
          </p:cNvGraphicFramePr>
          <p:nvPr>
            <p:extLst>
              <p:ext uri="{D42A27DB-BD31-4B8C-83A1-F6EECF244321}">
                <p14:modId xmlns:p14="http://schemas.microsoft.com/office/powerpoint/2010/main" val="886131489"/>
              </p:ext>
            </p:extLst>
          </p:nvPr>
        </p:nvGraphicFramePr>
        <p:xfrm>
          <a:off x="1706335" y="3329673"/>
          <a:ext cx="8109858" cy="2416630"/>
        </p:xfrm>
        <a:graphic>
          <a:graphicData uri="http://schemas.openxmlformats.org/drawingml/2006/table">
            <a:tbl>
              <a:tblPr/>
              <a:tblGrid>
                <a:gridCol w="1670388">
                  <a:extLst>
                    <a:ext uri="{9D8B030D-6E8A-4147-A177-3AD203B41FA5}">
                      <a16:colId xmlns:a16="http://schemas.microsoft.com/office/drawing/2014/main" val="2301833101"/>
                    </a:ext>
                  </a:extLst>
                </a:gridCol>
                <a:gridCol w="2146490">
                  <a:extLst>
                    <a:ext uri="{9D8B030D-6E8A-4147-A177-3AD203B41FA5}">
                      <a16:colId xmlns:a16="http://schemas.microsoft.com/office/drawing/2014/main" val="4107537191"/>
                    </a:ext>
                  </a:extLst>
                </a:gridCol>
                <a:gridCol w="2146490">
                  <a:extLst>
                    <a:ext uri="{9D8B030D-6E8A-4147-A177-3AD203B41FA5}">
                      <a16:colId xmlns:a16="http://schemas.microsoft.com/office/drawing/2014/main" val="152751476"/>
                    </a:ext>
                  </a:extLst>
                </a:gridCol>
                <a:gridCol w="2146490">
                  <a:extLst>
                    <a:ext uri="{9D8B030D-6E8A-4147-A177-3AD203B41FA5}">
                      <a16:colId xmlns:a16="http://schemas.microsoft.com/office/drawing/2014/main" val="488931725"/>
                    </a:ext>
                  </a:extLst>
                </a:gridCol>
              </a:tblGrid>
              <a:tr h="469900">
                <a:tc>
                  <a:txBody>
                    <a:bodyPr/>
                    <a:lstStyle/>
                    <a:p>
                      <a:pPr algn="l" fontAlgn="ctr"/>
                      <a:r>
                        <a:rPr lang="en-US" sz="1600" b="1" i="0" u="none" strike="noStrike">
                          <a:solidFill>
                            <a:srgbClr val="000000"/>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1" i="0" u="none" strike="noStrike">
                          <a:solidFill>
                            <a:srgbClr val="000000"/>
                          </a:solidFill>
                          <a:effectLst/>
                          <a:latin typeface="Calibri" panose="020F0502020204030204" pitchFamily="34" charset="0"/>
                        </a:rPr>
                        <a:t>Before Settlement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Calibri" panose="020F0502020204030204" pitchFamily="34" charset="0"/>
                        </a:rPr>
                        <a:t>Effect of Settlement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1" i="0" u="none" strike="noStrike">
                          <a:solidFill>
                            <a:srgbClr val="000000"/>
                          </a:solidFill>
                          <a:effectLst/>
                          <a:latin typeface="Calibri" panose="020F0502020204030204" pitchFamily="34" charset="0"/>
                        </a:rPr>
                        <a:t>After Settlement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7363937"/>
                  </a:ext>
                </a:extLst>
              </a:tr>
              <a:tr h="324455">
                <a:tc>
                  <a:txBody>
                    <a:bodyPr/>
                    <a:lstStyle/>
                    <a:p>
                      <a:pPr algn="l" rtl="0" fontAlgn="ctr"/>
                      <a:r>
                        <a:rPr lang="en-US" sz="1600" b="0" i="0" u="none" strike="noStrike">
                          <a:solidFill>
                            <a:srgbClr val="000000"/>
                          </a:solidFill>
                          <a:effectLst/>
                          <a:latin typeface="Calibri" panose="020F0502020204030204" pitchFamily="34" charset="0"/>
                        </a:rPr>
                        <a:t> PBO</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Calibri" panose="020F0502020204030204" pitchFamily="34" charset="0"/>
                        </a:rPr>
                        <a:t>-2,000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dirty="0">
                          <a:solidFill>
                            <a:srgbClr val="000000"/>
                          </a:solidFill>
                          <a:effectLst/>
                          <a:latin typeface="Calibri" panose="020F0502020204030204" pitchFamily="34" charset="0"/>
                        </a:rPr>
                        <a:t>400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Calibri" panose="020F0502020204030204" pitchFamily="34" charset="0"/>
                        </a:rPr>
                        <a:t>-1,600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2815601"/>
                  </a:ext>
                </a:extLst>
              </a:tr>
              <a:tr h="324455">
                <a:tc>
                  <a:txBody>
                    <a:bodyPr/>
                    <a:lstStyle/>
                    <a:p>
                      <a:pPr algn="l" rtl="0" fontAlgn="ctr"/>
                      <a:r>
                        <a:rPr lang="en-US" sz="1600" b="0" i="0" u="none" strike="noStrike">
                          <a:solidFill>
                            <a:srgbClr val="000000"/>
                          </a:solidFill>
                          <a:effectLst/>
                          <a:latin typeface="Calibri" panose="020F0502020204030204" pitchFamily="34" charset="0"/>
                        </a:rPr>
                        <a:t> FVA</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sng" strike="noStrike">
                          <a:solidFill>
                            <a:srgbClr val="000000"/>
                          </a:solidFill>
                          <a:effectLst/>
                          <a:latin typeface="Calibri" panose="020F0502020204030204" pitchFamily="34" charset="0"/>
                        </a:rPr>
                        <a:t>1,500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sng" strike="noStrike" dirty="0">
                          <a:solidFill>
                            <a:srgbClr val="000000"/>
                          </a:solidFill>
                          <a:effectLst/>
                          <a:latin typeface="Calibri" panose="020F0502020204030204" pitchFamily="34" charset="0"/>
                        </a:rPr>
                        <a:t>-400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sng" strike="noStrike">
                          <a:solidFill>
                            <a:srgbClr val="000000"/>
                          </a:solidFill>
                          <a:effectLst/>
                          <a:latin typeface="Calibri" panose="020F0502020204030204" pitchFamily="34" charset="0"/>
                        </a:rPr>
                        <a:t>1,100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251721"/>
                  </a:ext>
                </a:extLst>
              </a:tr>
              <a:tr h="324455">
                <a:tc>
                  <a:txBody>
                    <a:bodyPr/>
                    <a:lstStyle/>
                    <a:p>
                      <a:pPr algn="l" rtl="0" fontAlgn="ctr"/>
                      <a:r>
                        <a:rPr lang="en-US" sz="1600" b="0" i="0" u="none" strike="noStrike">
                          <a:solidFill>
                            <a:srgbClr val="000000"/>
                          </a:solidFill>
                          <a:effectLst/>
                          <a:latin typeface="Calibri" panose="020F0502020204030204" pitchFamily="34" charset="0"/>
                        </a:rPr>
                        <a:t> Funded   Status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Calibri" panose="020F0502020204030204" pitchFamily="34" charset="0"/>
                        </a:rPr>
                        <a:t>-500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dirty="0">
                          <a:solidFill>
                            <a:srgbClr val="000000"/>
                          </a:solidFill>
                          <a:effectLst/>
                          <a:latin typeface="Calibri" panose="020F0502020204030204" pitchFamily="34" charset="0"/>
                        </a:rPr>
                        <a:t>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Calibri" panose="020F0502020204030204" pitchFamily="34" charset="0"/>
                        </a:rPr>
                        <a:t>-500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5725822"/>
                  </a:ext>
                </a:extLst>
              </a:tr>
              <a:tr h="324455">
                <a:tc>
                  <a:txBody>
                    <a:bodyPr/>
                    <a:lstStyle/>
                    <a:p>
                      <a:pPr algn="l" rtl="0" fontAlgn="ctr"/>
                      <a:r>
                        <a:rPr lang="en-US" sz="1600" b="0" i="0" u="none" strike="noStrike">
                          <a:solidFill>
                            <a:srgbClr val="000000"/>
                          </a:solidFill>
                          <a:effectLst/>
                          <a:latin typeface="Calibri" panose="020F0502020204030204" pitchFamily="34" charset="0"/>
                        </a:rPr>
                        <a:t>Unrecog PSC</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Calibri" panose="020F0502020204030204" pitchFamily="34" charset="0"/>
                        </a:rPr>
                        <a:t>300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dirty="0">
                          <a:solidFill>
                            <a:srgbClr val="000000"/>
                          </a:solidFill>
                          <a:effectLst/>
                          <a:latin typeface="Calibri" panose="020F0502020204030204" pitchFamily="34" charset="0"/>
                        </a:rPr>
                        <a:t>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Calibri" panose="020F0502020204030204" pitchFamily="34" charset="0"/>
                        </a:rPr>
                        <a:t>300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7833649"/>
                  </a:ext>
                </a:extLst>
              </a:tr>
              <a:tr h="324455">
                <a:tc>
                  <a:txBody>
                    <a:bodyPr/>
                    <a:lstStyle/>
                    <a:p>
                      <a:pPr algn="l" rtl="0" fontAlgn="ctr"/>
                      <a:r>
                        <a:rPr lang="en-US" sz="1600" b="0" i="0" u="none" strike="noStrike">
                          <a:solidFill>
                            <a:srgbClr val="000000"/>
                          </a:solidFill>
                          <a:effectLst/>
                          <a:latin typeface="Calibri" panose="020F0502020204030204" pitchFamily="34" charset="0"/>
                        </a:rPr>
                        <a:t>Unrecog (G)/L</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sng" strike="noStrike">
                          <a:solidFill>
                            <a:srgbClr val="000000"/>
                          </a:solidFill>
                          <a:effectLst/>
                          <a:latin typeface="Calibri" panose="020F0502020204030204" pitchFamily="34" charset="0"/>
                        </a:rPr>
                        <a:t>500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sng" strike="noStrike">
                          <a:solidFill>
                            <a:srgbClr val="000000"/>
                          </a:solidFill>
                          <a:effectLst/>
                          <a:latin typeface="Calibri" panose="020F0502020204030204" pitchFamily="34" charset="0"/>
                        </a:rPr>
                        <a:t>-100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sng" strike="noStrike">
                          <a:solidFill>
                            <a:srgbClr val="000000"/>
                          </a:solidFill>
                          <a:effectLst/>
                          <a:latin typeface="Calibri" panose="020F0502020204030204" pitchFamily="34" charset="0"/>
                        </a:rPr>
                        <a:t>400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6268703"/>
                  </a:ext>
                </a:extLst>
              </a:tr>
              <a:tr h="324455">
                <a:tc>
                  <a:txBody>
                    <a:bodyPr/>
                    <a:lstStyle/>
                    <a:p>
                      <a:pPr algn="l" rtl="0" fontAlgn="ctr"/>
                      <a:r>
                        <a:rPr lang="en-US" sz="1600" b="0" i="0" u="none" strike="noStrike">
                          <a:solidFill>
                            <a:srgbClr val="000000"/>
                          </a:solidFill>
                          <a:effectLst/>
                          <a:latin typeface="Calibri" panose="020F0502020204030204" pitchFamily="34" charset="0"/>
                        </a:rPr>
                        <a:t>Total AOCI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Calibri" panose="020F0502020204030204" pitchFamily="34" charset="0"/>
                        </a:rPr>
                        <a:t>800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Calibri" panose="020F0502020204030204" pitchFamily="34" charset="0"/>
                        </a:rPr>
                        <a:t>-100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dirty="0">
                          <a:solidFill>
                            <a:srgbClr val="000000"/>
                          </a:solidFill>
                          <a:effectLst/>
                          <a:latin typeface="Calibri" panose="020F0502020204030204" pitchFamily="34" charset="0"/>
                        </a:rPr>
                        <a:t>700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9266509"/>
                  </a:ext>
                </a:extLst>
              </a:tr>
            </a:tbl>
          </a:graphicData>
        </a:graphic>
      </p:graphicFrame>
      <p:sp>
        <p:nvSpPr>
          <p:cNvPr id="8" name="TextBox 7">
            <a:extLst>
              <a:ext uri="{FF2B5EF4-FFF2-40B4-BE49-F238E27FC236}">
                <a16:creationId xmlns:a16="http://schemas.microsoft.com/office/drawing/2014/main" id="{1D931357-D90C-411F-8457-170E74173254}"/>
              </a:ext>
            </a:extLst>
          </p:cNvPr>
          <p:cNvSpPr txBox="1"/>
          <p:nvPr/>
        </p:nvSpPr>
        <p:spPr>
          <a:xfrm>
            <a:off x="1306286" y="2959558"/>
            <a:ext cx="2590800" cy="370115"/>
          </a:xfrm>
          <a:prstGeom prst="rect">
            <a:avLst/>
          </a:prstGeom>
          <a:noFill/>
        </p:spPr>
        <p:txBody>
          <a:bodyPr wrap="square" rtlCol="0">
            <a:spAutoFit/>
          </a:bodyPr>
          <a:lstStyle/>
          <a:p>
            <a:r>
              <a:rPr lang="en-US" b="1">
                <a:latin typeface="Calibri" panose="020F0502020204030204" pitchFamily="34" charset="0"/>
                <a:cs typeface="Calibri" panose="020F0502020204030204" pitchFamily="34" charset="0"/>
              </a:rPr>
              <a:t>Example:</a:t>
            </a:r>
          </a:p>
        </p:txBody>
      </p:sp>
      <p:sp>
        <p:nvSpPr>
          <p:cNvPr id="11" name="Rectangle 10">
            <a:extLst>
              <a:ext uri="{FF2B5EF4-FFF2-40B4-BE49-F238E27FC236}">
                <a16:creationId xmlns:a16="http://schemas.microsoft.com/office/drawing/2014/main" id="{7F831B43-79EE-4180-951C-657352931FD8}"/>
              </a:ext>
            </a:extLst>
          </p:cNvPr>
          <p:cNvSpPr/>
          <p:nvPr/>
        </p:nvSpPr>
        <p:spPr bwMode="auto">
          <a:xfrm>
            <a:off x="1706334" y="6000655"/>
            <a:ext cx="8109858" cy="370115"/>
          </a:xfrm>
          <a:prstGeom prst="rect">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a:solidFill>
                  <a:schemeClr val="tx2"/>
                </a:solidFill>
                <a:latin typeface="Calibri" panose="020F0502020204030204" pitchFamily="34" charset="0"/>
                <a:cs typeface="Calibri" panose="020F0502020204030204" pitchFamily="34" charset="0"/>
              </a:rPr>
              <a:t>Settlement charge recognized in expense = 100</a:t>
            </a: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870698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219200" y="152400"/>
            <a:ext cx="9220200" cy="650364"/>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r>
              <a:rPr lang="en-US" altLang="en-US" sz="3000" b="1" kern="0">
                <a:solidFill>
                  <a:schemeClr val="tx1"/>
                </a:solidFill>
                <a:latin typeface="Calibri" panose="020F0502020204030204" pitchFamily="34" charset="0"/>
                <a:cs typeface="Calibri" panose="020F0502020204030204" pitchFamily="34" charset="0"/>
              </a:rPr>
              <a:t>Polling Question 4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9" name="Rectangle 3">
            <a:extLst>
              <a:ext uri="{FF2B5EF4-FFF2-40B4-BE49-F238E27FC236}">
                <a16:creationId xmlns:a16="http://schemas.microsoft.com/office/drawing/2014/main" id="{20B1D229-3267-4BBB-8371-14D9D494FAE3}"/>
              </a:ext>
            </a:extLst>
          </p:cNvPr>
          <p:cNvSpPr txBox="1">
            <a:spLocks noChangeArrowheads="1"/>
          </p:cNvSpPr>
          <p:nvPr/>
        </p:nvSpPr>
        <p:spPr bwMode="invGray">
          <a:xfrm>
            <a:off x="1447799" y="982662"/>
            <a:ext cx="9224211"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lnSpc>
                <a:spcPct val="106000"/>
              </a:lnSpc>
              <a:spcBef>
                <a:spcPct val="40000"/>
              </a:spcBef>
              <a:spcAft>
                <a:spcPct val="0"/>
              </a:spcAft>
              <a:buClr>
                <a:schemeClr val="tx1"/>
              </a:buClr>
              <a:buSzPct val="80000"/>
              <a:buFont typeface="Wingdings" pitchFamily="2" charset="2"/>
              <a:defRPr>
                <a:solidFill>
                  <a:schemeClr val="tx1"/>
                </a:solidFill>
                <a:latin typeface="+mn-lt"/>
                <a:ea typeface="+mn-ea"/>
                <a:cs typeface="+mn-cs"/>
              </a:defRPr>
            </a:lvl1pPr>
            <a:lvl2pPr marL="227013" indent="-225425" algn="l" rtl="0" eaLnBrk="0" fontAlgn="base" hangingPunct="0">
              <a:lnSpc>
                <a:spcPct val="106000"/>
              </a:lnSpc>
              <a:spcBef>
                <a:spcPct val="40000"/>
              </a:spcBef>
              <a:spcAft>
                <a:spcPct val="0"/>
              </a:spcAft>
              <a:buClr>
                <a:schemeClr val="tx1"/>
              </a:buClr>
              <a:buFont typeface="Wingdings 2" pitchFamily="18" charset="2"/>
              <a:buChar char="¡"/>
              <a:defRPr>
                <a:solidFill>
                  <a:schemeClr val="tx1"/>
                </a:solidFill>
                <a:latin typeface="+mn-lt"/>
              </a:defRPr>
            </a:lvl2pPr>
            <a:lvl3pPr marL="457200" indent="-228600" algn="l" rtl="0" eaLnBrk="0" fontAlgn="base" hangingPunct="0">
              <a:lnSpc>
                <a:spcPct val="106000"/>
              </a:lnSpc>
              <a:spcBef>
                <a:spcPct val="20000"/>
              </a:spcBef>
              <a:spcAft>
                <a:spcPct val="0"/>
              </a:spcAft>
              <a:buClr>
                <a:schemeClr val="tx1"/>
              </a:buClr>
              <a:buFont typeface="Arial" charset="0"/>
              <a:buChar char="–"/>
              <a:defRPr sz="1600">
                <a:solidFill>
                  <a:schemeClr val="tx1"/>
                </a:solidFill>
                <a:latin typeface="+mn-lt"/>
              </a:defRPr>
            </a:lvl3pPr>
            <a:lvl4pPr marL="681038" indent="-222250" algn="l" rtl="0" eaLnBrk="0" fontAlgn="base" hangingPunct="0">
              <a:lnSpc>
                <a:spcPct val="106000"/>
              </a:lnSpc>
              <a:spcBef>
                <a:spcPct val="20000"/>
              </a:spcBef>
              <a:spcAft>
                <a:spcPct val="0"/>
              </a:spcAft>
              <a:buClr>
                <a:schemeClr val="tx1"/>
              </a:buClr>
              <a:buChar char="•"/>
              <a:defRPr sz="1600">
                <a:solidFill>
                  <a:schemeClr val="tx1"/>
                </a:solidFill>
                <a:latin typeface="+mn-lt"/>
              </a:defRPr>
            </a:lvl4pPr>
            <a:lvl5pPr marL="1722438" indent="-236538" algn="l" rtl="0" eaLnBrk="0" fontAlgn="base" hangingPunct="0">
              <a:spcBef>
                <a:spcPct val="20000"/>
              </a:spcBef>
              <a:spcAft>
                <a:spcPct val="0"/>
              </a:spcAft>
              <a:buClr>
                <a:schemeClr val="tx1"/>
              </a:buClr>
              <a:buChar char="–"/>
              <a:defRPr sz="1200">
                <a:solidFill>
                  <a:schemeClr val="tx1"/>
                </a:solidFill>
                <a:latin typeface="+mn-lt"/>
              </a:defRPr>
            </a:lvl5pPr>
            <a:lvl6pPr marL="2179638" indent="-236538" algn="l" rtl="0" eaLnBrk="1" fontAlgn="base" hangingPunct="1">
              <a:spcBef>
                <a:spcPct val="20000"/>
              </a:spcBef>
              <a:spcAft>
                <a:spcPct val="0"/>
              </a:spcAft>
              <a:buClr>
                <a:schemeClr val="tx1"/>
              </a:buClr>
              <a:buChar char="–"/>
              <a:defRPr sz="1200">
                <a:solidFill>
                  <a:schemeClr val="tx1"/>
                </a:solidFill>
                <a:latin typeface="+mn-lt"/>
              </a:defRPr>
            </a:lvl6pPr>
            <a:lvl7pPr marL="2636838" indent="-236538" algn="l" rtl="0" eaLnBrk="1" fontAlgn="base" hangingPunct="1">
              <a:spcBef>
                <a:spcPct val="20000"/>
              </a:spcBef>
              <a:spcAft>
                <a:spcPct val="0"/>
              </a:spcAft>
              <a:buClr>
                <a:schemeClr val="tx1"/>
              </a:buClr>
              <a:buChar char="–"/>
              <a:defRPr sz="1200">
                <a:solidFill>
                  <a:schemeClr val="tx1"/>
                </a:solidFill>
                <a:latin typeface="+mn-lt"/>
              </a:defRPr>
            </a:lvl7pPr>
            <a:lvl8pPr marL="3094038" indent="-236538" algn="l" rtl="0" eaLnBrk="1" fontAlgn="base" hangingPunct="1">
              <a:spcBef>
                <a:spcPct val="20000"/>
              </a:spcBef>
              <a:spcAft>
                <a:spcPct val="0"/>
              </a:spcAft>
              <a:buClr>
                <a:schemeClr val="tx1"/>
              </a:buClr>
              <a:buChar char="–"/>
              <a:defRPr sz="1200">
                <a:solidFill>
                  <a:schemeClr val="tx1"/>
                </a:solidFill>
                <a:latin typeface="+mn-lt"/>
              </a:defRPr>
            </a:lvl8pPr>
            <a:lvl9pPr marL="3551238" indent="-236538" algn="l" rtl="0" eaLnBrk="1" fontAlgn="base" hangingPunct="1">
              <a:spcBef>
                <a:spcPct val="20000"/>
              </a:spcBef>
              <a:spcAft>
                <a:spcPct val="0"/>
              </a:spcAft>
              <a:buClr>
                <a:schemeClr val="tx1"/>
              </a:buClr>
              <a:buChar char="–"/>
              <a:defRPr sz="1200">
                <a:solidFill>
                  <a:schemeClr val="tx1"/>
                </a:solidFill>
                <a:latin typeface="+mn-lt"/>
              </a:defRPr>
            </a:lvl9pPr>
          </a:lstStyle>
          <a:p>
            <a:pPr marL="4763" lvl="1" indent="-234950">
              <a:buClr>
                <a:srgbClr val="000000"/>
              </a:buClr>
              <a:buSzPct val="80000"/>
              <a:buNone/>
              <a:defRPr/>
            </a:pPr>
            <a:r>
              <a:rPr kumimoji="0" lang="en-US" sz="20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Gratuity benefits of </a:t>
            </a:r>
            <a:r>
              <a:rPr lang="en-US" sz="2000" b="1">
                <a:solidFill>
                  <a:srgbClr val="000000"/>
                </a:solidFill>
                <a:latin typeface="Calibri" panose="020F0502020204030204" pitchFamily="34" charset="0"/>
                <a:cs typeface="Calibri" panose="020F0502020204030204" pitchFamily="34" charset="0"/>
              </a:rPr>
              <a:t>INR 3 million were paid during the fiscal year in the normal course of business. Will this trigger a settlement under US GAAP? For that fiscal year, Service cost + Interest cost = INR 2 million. </a:t>
            </a:r>
            <a:endParaRPr kumimoji="0" lang="en-US" sz="1600" b="0" i="0" u="none" strike="noStrike" kern="1200" cap="none" spc="0" normalizeH="0" baseline="0" noProof="0">
              <a:ln>
                <a:noFill/>
              </a:ln>
              <a:solidFill>
                <a:srgbClr val="000000"/>
              </a:solidFill>
              <a:effectLst/>
              <a:uLnTx/>
              <a:uFillTx/>
              <a:latin typeface="Arial"/>
              <a:ea typeface="+mn-ea"/>
              <a:cs typeface="+mn-cs"/>
            </a:endParaRPr>
          </a:p>
          <a:p>
            <a:pPr marL="566738" lvl="3" indent="-342900">
              <a:spcBef>
                <a:spcPct val="40000"/>
              </a:spcBef>
              <a:buClr>
                <a:srgbClr val="000000"/>
              </a:buClr>
              <a:buSzPct val="100000"/>
              <a:buFont typeface="+mj-lt"/>
              <a:buAutoNum type="arabicPeriod"/>
              <a:defRPr/>
            </a:pPr>
            <a:r>
              <a:rPr lang="fr-FR" sz="1800">
                <a:solidFill>
                  <a:srgbClr val="000000"/>
                </a:solidFill>
                <a:latin typeface="Calibri" panose="020F0502020204030204" pitchFamily="34" charset="0"/>
                <a:cs typeface="Calibri" panose="020F0502020204030204" pitchFamily="34" charset="0"/>
              </a:rPr>
              <a:t>Yes</a:t>
            </a:r>
          </a:p>
          <a:p>
            <a:pPr marL="566738" lvl="3" indent="-342900">
              <a:spcBef>
                <a:spcPct val="40000"/>
              </a:spcBef>
              <a:buClr>
                <a:srgbClr val="000000"/>
              </a:buClr>
              <a:buSzPct val="100000"/>
              <a:buFont typeface="+mj-lt"/>
              <a:buAutoNum type="arabicPeriod"/>
              <a:defRPr/>
            </a:pPr>
            <a:r>
              <a:rPr lang="fr-FR" sz="1800">
                <a:solidFill>
                  <a:srgbClr val="000000"/>
                </a:solidFill>
                <a:latin typeface="Calibri" panose="020F0502020204030204" pitchFamily="34" charset="0"/>
                <a:cs typeface="Calibri" panose="020F0502020204030204" pitchFamily="34" charset="0"/>
              </a:rPr>
              <a:t>No</a:t>
            </a:r>
          </a:p>
          <a:p>
            <a:pPr marL="566738" lvl="3" indent="-342900">
              <a:spcBef>
                <a:spcPct val="40000"/>
              </a:spcBef>
              <a:buClr>
                <a:srgbClr val="000000"/>
              </a:buClr>
              <a:buSzPct val="100000"/>
              <a:buFont typeface="+mj-lt"/>
              <a:buAutoNum type="arabicPeriod"/>
              <a:defRPr/>
            </a:pPr>
            <a:r>
              <a:rPr lang="fr-FR" sz="1800" err="1">
                <a:solidFill>
                  <a:srgbClr val="000000"/>
                </a:solidFill>
                <a:latin typeface="Calibri" panose="020F0502020204030204" pitchFamily="34" charset="0"/>
                <a:cs typeface="Calibri" panose="020F0502020204030204" pitchFamily="34" charset="0"/>
              </a:rPr>
              <a:t>Cannot</a:t>
            </a:r>
            <a:r>
              <a:rPr lang="fr-FR" sz="1800">
                <a:solidFill>
                  <a:srgbClr val="000000"/>
                </a:solidFill>
                <a:latin typeface="Calibri" panose="020F0502020204030204" pitchFamily="34" charset="0"/>
                <a:cs typeface="Calibri" panose="020F0502020204030204" pitchFamily="34" charset="0"/>
              </a:rPr>
              <a:t> Say ( Need More Information )</a:t>
            </a:r>
          </a:p>
        </p:txBody>
      </p:sp>
    </p:spTree>
    <p:extLst>
      <p:ext uri="{BB962C8B-B14F-4D97-AF65-F5344CB8AC3E}">
        <p14:creationId xmlns:p14="http://schemas.microsoft.com/office/powerpoint/2010/main" val="26346030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219200" y="152401"/>
            <a:ext cx="9146952" cy="4572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r>
              <a:rPr lang="en-US" altLang="en-US" sz="3000" b="1" kern="0">
                <a:solidFill>
                  <a:schemeClr val="tx1"/>
                </a:solidFill>
                <a:latin typeface="Calibri" panose="020F0502020204030204" pitchFamily="34" charset="0"/>
                <a:cs typeface="Calibri" panose="020F0502020204030204" pitchFamily="34" charset="0"/>
              </a:rPr>
              <a:t>Settlement - US GAAP and IND AS 19/IAS 19 Differences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aphicFrame>
        <p:nvGraphicFramePr>
          <p:cNvPr id="8" name="Table 8">
            <a:extLst>
              <a:ext uri="{FF2B5EF4-FFF2-40B4-BE49-F238E27FC236}">
                <a16:creationId xmlns:a16="http://schemas.microsoft.com/office/drawing/2014/main" id="{924099EA-2994-40D0-ACAF-C5F80DEFB75A}"/>
              </a:ext>
            </a:extLst>
          </p:cNvPr>
          <p:cNvGraphicFramePr>
            <a:graphicFrameLocks noGrp="1"/>
          </p:cNvGraphicFramePr>
          <p:nvPr>
            <p:extLst>
              <p:ext uri="{D42A27DB-BD31-4B8C-83A1-F6EECF244321}">
                <p14:modId xmlns:p14="http://schemas.microsoft.com/office/powerpoint/2010/main" val="3051920333"/>
              </p:ext>
            </p:extLst>
          </p:nvPr>
        </p:nvGraphicFramePr>
        <p:xfrm>
          <a:off x="1219200" y="1439036"/>
          <a:ext cx="10023550" cy="3261360"/>
        </p:xfrm>
        <a:graphic>
          <a:graphicData uri="http://schemas.openxmlformats.org/drawingml/2006/table">
            <a:tbl>
              <a:tblPr firstRow="1" bandRow="1">
                <a:tableStyleId>{7E9639D4-E3E2-4D34-9284-5A2195B3D0D7}</a:tableStyleId>
              </a:tblPr>
              <a:tblGrid>
                <a:gridCol w="1447220">
                  <a:extLst>
                    <a:ext uri="{9D8B030D-6E8A-4147-A177-3AD203B41FA5}">
                      <a16:colId xmlns:a16="http://schemas.microsoft.com/office/drawing/2014/main" val="4231913271"/>
                    </a:ext>
                  </a:extLst>
                </a:gridCol>
                <a:gridCol w="4036987">
                  <a:extLst>
                    <a:ext uri="{9D8B030D-6E8A-4147-A177-3AD203B41FA5}">
                      <a16:colId xmlns:a16="http://schemas.microsoft.com/office/drawing/2014/main" val="1553737006"/>
                    </a:ext>
                  </a:extLst>
                </a:gridCol>
                <a:gridCol w="4539343">
                  <a:extLst>
                    <a:ext uri="{9D8B030D-6E8A-4147-A177-3AD203B41FA5}">
                      <a16:colId xmlns:a16="http://schemas.microsoft.com/office/drawing/2014/main" val="3775010556"/>
                    </a:ext>
                  </a:extLst>
                </a:gridCol>
              </a:tblGrid>
              <a:tr h="370840">
                <a:tc>
                  <a:txBody>
                    <a:bodyPr/>
                    <a:lstStyle/>
                    <a:p>
                      <a:pPr algn="ctr"/>
                      <a:endParaRPr lang="en-US" sz="2000">
                        <a:latin typeface="Calibri" panose="020F0502020204030204" pitchFamily="34" charset="0"/>
                        <a:cs typeface="Calibri" panose="020F0502020204030204" pitchFamily="34"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92D050"/>
                    </a:solidFill>
                  </a:tcPr>
                </a:tc>
                <a:tc>
                  <a:txBody>
                    <a:bodyPr/>
                    <a:lstStyle/>
                    <a:p>
                      <a:pPr algn="ctr"/>
                      <a:r>
                        <a:rPr lang="en-US" sz="2000">
                          <a:latin typeface="Calibri" panose="020F0502020204030204" pitchFamily="34" charset="0"/>
                          <a:cs typeface="Calibri" panose="020F0502020204030204" pitchFamily="34" charset="0"/>
                        </a:rPr>
                        <a:t>US GAAP</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92D050"/>
                    </a:solidFill>
                  </a:tcPr>
                </a:tc>
                <a:tc>
                  <a:txBody>
                    <a:bodyPr/>
                    <a:lstStyle/>
                    <a:p>
                      <a:pPr algn="ctr"/>
                      <a:r>
                        <a:rPr lang="en-US" sz="2000">
                          <a:latin typeface="Calibri" panose="020F0502020204030204" pitchFamily="34" charset="0"/>
                          <a:cs typeface="Calibri" panose="020F0502020204030204" pitchFamily="34" charset="0"/>
                        </a:rPr>
                        <a:t>IND AS 19/ IAS 19</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366103830"/>
                  </a:ext>
                </a:extLst>
              </a:tr>
              <a:tr h="370840">
                <a:tc>
                  <a:txBody>
                    <a:bodyPr/>
                    <a:lstStyle/>
                    <a:p>
                      <a:r>
                        <a:rPr lang="en-US" sz="1600">
                          <a:latin typeface="Calibri" panose="020F0502020204030204" pitchFamily="34" charset="0"/>
                          <a:cs typeface="Calibri" panose="020F0502020204030204" pitchFamily="34" charset="0"/>
                        </a:rPr>
                        <a:t>Definition</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r>
                        <a:rPr lang="en-US" sz="1600" b="1">
                          <a:latin typeface="Calibri" panose="020F0502020204030204" pitchFamily="34" charset="0"/>
                          <a:cs typeface="Calibri" panose="020F0502020204030204" pitchFamily="34" charset="0"/>
                        </a:rPr>
                        <a:t>Settlement Trigger Definition</a:t>
                      </a:r>
                      <a:r>
                        <a:rPr lang="en-US" sz="1600">
                          <a:latin typeface="Calibri" panose="020F0502020204030204" pitchFamily="34" charset="0"/>
                          <a:cs typeface="Calibri" panose="020F0502020204030204" pitchFamily="34" charset="0"/>
                        </a:rPr>
                        <a:t>: Settlement benefit payments greater than Service Cost plus Interest Cost for the year</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r>
                        <a:rPr lang="en-US" sz="1600">
                          <a:latin typeface="Calibri" panose="020F0502020204030204" pitchFamily="34" charset="0"/>
                          <a:cs typeface="Calibri" panose="020F0502020204030204" pitchFamily="34" charset="0"/>
                        </a:rPr>
                        <a:t>Only extraordinary payments are generally considered settlements (e.g. lump sum window). If plan offers Lump Sum as a form of payment AND the actuarial assumptions include them, then it’s not considered a settlement (even if LS &gt; SC + IC).</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210764627"/>
                  </a:ext>
                </a:extLst>
              </a:tr>
              <a:tr h="370840">
                <a:tc>
                  <a:txBody>
                    <a:bodyPr/>
                    <a:lstStyle/>
                    <a:p>
                      <a:r>
                        <a:rPr lang="en-US" sz="1600">
                          <a:latin typeface="Calibri" panose="020F0502020204030204" pitchFamily="34" charset="0"/>
                          <a:cs typeface="Calibri" panose="020F0502020204030204" pitchFamily="34" charset="0"/>
                        </a:rPr>
                        <a:t>Measurement</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r>
                        <a:rPr lang="en-US" sz="1600">
                          <a:latin typeface="Calibri" panose="020F0502020204030204" pitchFamily="34" charset="0"/>
                          <a:cs typeface="Calibri" panose="020F0502020204030204" pitchFamily="34" charset="0"/>
                        </a:rPr>
                        <a:t>Settlement gain or loss is the difference between the present value of the defined benefit obligation being settled and the settlement amount, plus a pro rata portion of previously unrecognized actuarial gains and losses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r>
                        <a:rPr lang="en-US" sz="1600">
                          <a:latin typeface="Calibri" panose="020F0502020204030204" pitchFamily="34" charset="0"/>
                          <a:cs typeface="Calibri" panose="020F0502020204030204" pitchFamily="34" charset="0"/>
                        </a:rPr>
                        <a:t>Settlement gain or loss is generally measured as the difference between the present value of the defined benefit obligation being settled and the settlement amount which is recognized in the Expense. </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803023850"/>
                  </a:ext>
                </a:extLst>
              </a:tr>
            </a:tbl>
          </a:graphicData>
        </a:graphic>
      </p:graphicFrame>
    </p:spTree>
    <p:extLst>
      <p:ext uri="{BB962C8B-B14F-4D97-AF65-F5344CB8AC3E}">
        <p14:creationId xmlns:p14="http://schemas.microsoft.com/office/powerpoint/2010/main" val="3548671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255295" y="518908"/>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000" b="1" kern="0" dirty="0">
                <a:solidFill>
                  <a:schemeClr val="tx1"/>
                </a:solidFill>
                <a:latin typeface="Calibri" panose="020F0502020204030204" pitchFamily="34" charset="0"/>
                <a:cs typeface="Calibri" panose="020F0502020204030204" pitchFamily="34" charset="0"/>
              </a:rPr>
              <a:t>What to Expect</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aphicFrame>
        <p:nvGraphicFramePr>
          <p:cNvPr id="6" name="Group 3">
            <a:extLst>
              <a:ext uri="{FF2B5EF4-FFF2-40B4-BE49-F238E27FC236}">
                <a16:creationId xmlns:a16="http://schemas.microsoft.com/office/drawing/2014/main" id="{C402DACC-0CB5-484F-B1E4-00C1D38DABE0}"/>
              </a:ext>
            </a:extLst>
          </p:cNvPr>
          <p:cNvGraphicFramePr>
            <a:graphicFrameLocks noGrp="1"/>
          </p:cNvGraphicFramePr>
          <p:nvPr>
            <p:extLst>
              <p:ext uri="{D42A27DB-BD31-4B8C-83A1-F6EECF244321}">
                <p14:modId xmlns:p14="http://schemas.microsoft.com/office/powerpoint/2010/main" val="2451487741"/>
              </p:ext>
            </p:extLst>
          </p:nvPr>
        </p:nvGraphicFramePr>
        <p:xfrm>
          <a:off x="1357544" y="1375773"/>
          <a:ext cx="9462856" cy="4572000"/>
        </p:xfrm>
        <a:graphic>
          <a:graphicData uri="http://schemas.openxmlformats.org/drawingml/2006/table">
            <a:tbl>
              <a:tblPr/>
              <a:tblGrid>
                <a:gridCol w="4731428">
                  <a:extLst>
                    <a:ext uri="{9D8B030D-6E8A-4147-A177-3AD203B41FA5}">
                      <a16:colId xmlns:a16="http://schemas.microsoft.com/office/drawing/2014/main" val="20000"/>
                    </a:ext>
                  </a:extLst>
                </a:gridCol>
                <a:gridCol w="4731428">
                  <a:extLst>
                    <a:ext uri="{9D8B030D-6E8A-4147-A177-3AD203B41FA5}">
                      <a16:colId xmlns:a16="http://schemas.microsoft.com/office/drawing/2014/main" val="1335148895"/>
                    </a:ext>
                  </a:extLst>
                </a:gridCol>
              </a:tblGrid>
              <a:tr h="4568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Calibri" panose="020F0502020204030204" pitchFamily="34" charset="0"/>
                          <a:ea typeface="+mn-ea"/>
                          <a:cs typeface="Calibri" panose="020F0502020204030204" pitchFamily="34" charset="0"/>
                        </a:rPr>
                        <a:t>Topic</a:t>
                      </a:r>
                      <a:endParaRPr lang="en-US" sz="1800">
                        <a:latin typeface="Calibri" panose="020F0502020204030204" pitchFamily="34" charset="0"/>
                        <a:cs typeface="Calibri" panose="020F0502020204030204" pitchFamily="34" charset="0"/>
                      </a:endParaRP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684213" rtl="0" eaLnBrk="0" fontAlgn="base" latinLnBrk="0" hangingPunct="0">
                        <a:lnSpc>
                          <a:spcPct val="100000"/>
                        </a:lnSpc>
                        <a:spcBef>
                          <a:spcPts val="300"/>
                        </a:spcBef>
                        <a:spcAft>
                          <a:spcPct val="0"/>
                        </a:spcAft>
                        <a:buClrTx/>
                        <a:buSzPct val="25000"/>
                        <a:buFontTx/>
                        <a:buNone/>
                        <a:tabLst/>
                        <a:defRPr/>
                      </a:pPr>
                      <a:r>
                        <a:rPr kumimoji="0" lang="en-US" sz="1800" b="1" i="0" u="none" strike="noStrike" cap="none" normalizeH="0" baseline="0">
                          <a:ln>
                            <a:noFill/>
                          </a:ln>
                          <a:solidFill>
                            <a:schemeClr val="tx1"/>
                          </a:solidFill>
                          <a:effectLst/>
                          <a:latin typeface="Calibri" panose="020F0502020204030204" pitchFamily="34" charset="0"/>
                          <a:cs typeface="Calibri" panose="020F0502020204030204" pitchFamily="34" charset="0"/>
                        </a:rPr>
                        <a:t>Slide No.</a:t>
                      </a:r>
                      <a:endParaRPr kumimoji="0" lang="en-US" sz="18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0503577"/>
                  </a:ext>
                </a:extLst>
              </a:tr>
              <a:tr h="4568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latin typeface="Calibri" panose="020F0502020204030204" pitchFamily="34" charset="0"/>
                          <a:ea typeface="+mn-ea"/>
                          <a:cs typeface="Calibri" panose="020F0502020204030204" pitchFamily="34" charset="0"/>
                        </a:rPr>
                        <a:t>Employee Defined Benefit landscape in US</a:t>
                      </a:r>
                      <a:endParaRPr lang="en-US" sz="1800" dirty="0">
                        <a:latin typeface="Calibri" panose="020F0502020204030204" pitchFamily="34" charset="0"/>
                        <a:cs typeface="Calibri" panose="020F0502020204030204" pitchFamily="34" charset="0"/>
                      </a:endParaRP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684213" rtl="0" eaLnBrk="0" fontAlgn="base" latinLnBrk="0" hangingPunct="0">
                        <a:lnSpc>
                          <a:spcPct val="100000"/>
                        </a:lnSpc>
                        <a:spcBef>
                          <a:spcPts val="300"/>
                        </a:spcBef>
                        <a:spcAft>
                          <a:spcPct val="0"/>
                        </a:spcAft>
                        <a:buClrTx/>
                        <a:buSzPct val="25000"/>
                        <a:buFontTx/>
                        <a:buNone/>
                        <a:tabLst/>
                      </a:pPr>
                      <a:r>
                        <a:rPr kumimoji="0" lang="en-US" sz="1800" b="0" i="0" u="none" strike="noStrike" cap="none" normalizeH="0" baseline="0">
                          <a:ln>
                            <a:noFill/>
                          </a:ln>
                          <a:solidFill>
                            <a:schemeClr val="tx1"/>
                          </a:solidFill>
                          <a:effectLst/>
                          <a:latin typeface="Calibri" panose="020F0502020204030204" pitchFamily="34" charset="0"/>
                          <a:cs typeface="Calibri" panose="020F0502020204030204" pitchFamily="34" charset="0"/>
                        </a:rPr>
                        <a:t>5</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22757406"/>
                  </a:ext>
                </a:extLst>
              </a:tr>
              <a:tr h="4568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latin typeface="Calibri" panose="020F0502020204030204" pitchFamily="34" charset="0"/>
                          <a:cs typeface="Calibri" panose="020F0502020204030204" pitchFamily="34" charset="0"/>
                        </a:rPr>
                        <a:t>Relevant Codifications</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684213" rtl="0" eaLnBrk="0" fontAlgn="base" latinLnBrk="0" hangingPunct="0">
                        <a:lnSpc>
                          <a:spcPct val="100000"/>
                        </a:lnSpc>
                        <a:spcBef>
                          <a:spcPts val="300"/>
                        </a:spcBef>
                        <a:spcAft>
                          <a:spcPct val="0"/>
                        </a:spcAft>
                        <a:buClrTx/>
                        <a:buSzPct val="25000"/>
                        <a:buFontTx/>
                        <a:buNone/>
                        <a:tabLst/>
                      </a:pPr>
                      <a:r>
                        <a:rPr kumimoji="0" lang="en-US" sz="1800" b="0" i="0" u="none" strike="noStrike" cap="none" normalizeH="0" baseline="0">
                          <a:ln>
                            <a:noFill/>
                          </a:ln>
                          <a:solidFill>
                            <a:schemeClr val="tx1"/>
                          </a:solidFill>
                          <a:effectLst/>
                          <a:latin typeface="Calibri" panose="020F0502020204030204" pitchFamily="34" charset="0"/>
                          <a:cs typeface="Calibri" panose="020F0502020204030204" pitchFamily="34" charset="0"/>
                        </a:rPr>
                        <a:t>7</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7894805"/>
                  </a:ext>
                </a:extLst>
              </a:tr>
              <a:tr h="456891">
                <a:tc>
                  <a:txBody>
                    <a:bodyPr/>
                    <a:lstStyle/>
                    <a:p>
                      <a:pPr lvl="0" algn="l"/>
                      <a:r>
                        <a:rPr lang="en-US" sz="1800">
                          <a:latin typeface="Calibri" panose="020F0502020204030204" pitchFamily="34" charset="0"/>
                          <a:cs typeface="Calibri" panose="020F0502020204030204" pitchFamily="34" charset="0"/>
                        </a:rPr>
                        <a:t>Basics of Accounting Valuation </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684213" rtl="0" eaLnBrk="0" fontAlgn="base" latinLnBrk="0" hangingPunct="0">
                        <a:lnSpc>
                          <a:spcPct val="100000"/>
                        </a:lnSpc>
                        <a:spcBef>
                          <a:spcPts val="300"/>
                        </a:spcBef>
                        <a:spcAft>
                          <a:spcPct val="0"/>
                        </a:spcAft>
                        <a:buClrTx/>
                        <a:buSzPct val="25000"/>
                        <a:buFontTx/>
                        <a:buNone/>
                        <a:tabLst/>
                      </a:pPr>
                      <a:r>
                        <a:rPr kumimoji="0" 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9-15</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6997786"/>
                  </a:ext>
                </a:extLst>
              </a:tr>
              <a:tr h="456891">
                <a:tc>
                  <a:txBody>
                    <a:bodyPr/>
                    <a:lstStyle/>
                    <a:p>
                      <a:pPr lvl="1" algn="l">
                        <a:buFont typeface="Calibri" panose="020F0502020204030204" pitchFamily="34" charset="0"/>
                        <a:buNone/>
                      </a:pPr>
                      <a:r>
                        <a:rPr lang="en-US" sz="1800">
                          <a:latin typeface="Calibri" panose="020F0502020204030204" pitchFamily="34" charset="0"/>
                          <a:cs typeface="Calibri" panose="020F0502020204030204" pitchFamily="34" charset="0"/>
                        </a:rPr>
                        <a:t>- Pension Expense  </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684213" rtl="0" eaLnBrk="0" fontAlgn="base" latinLnBrk="0" hangingPunct="0">
                        <a:lnSpc>
                          <a:spcPct val="100000"/>
                        </a:lnSpc>
                        <a:spcBef>
                          <a:spcPts val="300"/>
                        </a:spcBef>
                        <a:spcAft>
                          <a:spcPct val="0"/>
                        </a:spcAft>
                        <a:buClrTx/>
                        <a:buSzPct val="25000"/>
                        <a:buFontTx/>
                        <a:buNone/>
                        <a:tabLst/>
                      </a:pPr>
                      <a:endParaRPr kumimoji="0" lang="en-US" sz="18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0549295"/>
                  </a:ext>
                </a:extLst>
              </a:tr>
              <a:tr h="456891">
                <a:tc>
                  <a:txBody>
                    <a:bodyPr/>
                    <a:lstStyle/>
                    <a:p>
                      <a:pPr lvl="1" algn="l"/>
                      <a:r>
                        <a:rPr lang="en-US" sz="1800">
                          <a:latin typeface="Calibri" panose="020F0502020204030204" pitchFamily="34" charset="0"/>
                          <a:cs typeface="Calibri" panose="020F0502020204030204" pitchFamily="34" charset="0"/>
                        </a:rPr>
                        <a:t>- Pension Disclosure </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684213" rtl="0" eaLnBrk="0" fontAlgn="base" latinLnBrk="0" hangingPunct="0">
                        <a:lnSpc>
                          <a:spcPct val="100000"/>
                        </a:lnSpc>
                        <a:spcBef>
                          <a:spcPts val="300"/>
                        </a:spcBef>
                        <a:spcAft>
                          <a:spcPct val="0"/>
                        </a:spcAft>
                        <a:buClrTx/>
                        <a:buSzPct val="25000"/>
                        <a:buFontTx/>
                        <a:buNone/>
                        <a:tabLst/>
                      </a:pPr>
                      <a:endParaRPr kumimoji="0" 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4556908"/>
                  </a:ext>
                </a:extLst>
              </a:tr>
              <a:tr h="4568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latin typeface="Calibri" panose="020F0502020204030204" pitchFamily="34" charset="0"/>
                          <a:cs typeface="Calibri" panose="020F0502020204030204" pitchFamily="34" charset="0"/>
                        </a:rPr>
                        <a:t>US GAAP vs IND AS 19/IAS19 </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684213" rtl="0" eaLnBrk="0" fontAlgn="base" latinLnBrk="0" hangingPunct="0">
                        <a:lnSpc>
                          <a:spcPct val="100000"/>
                        </a:lnSpc>
                        <a:spcBef>
                          <a:spcPts val="300"/>
                        </a:spcBef>
                        <a:spcAft>
                          <a:spcPct val="0"/>
                        </a:spcAft>
                        <a:buClrTx/>
                        <a:buSzPct val="25000"/>
                        <a:buFontTx/>
                        <a:buNone/>
                        <a:tabLst/>
                        <a:defRPr/>
                      </a:pPr>
                      <a:r>
                        <a:rPr kumimoji="0" 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17-19</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53665870"/>
                  </a:ext>
                </a:extLst>
              </a:tr>
              <a:tr h="456891">
                <a:tc>
                  <a:txBody>
                    <a:bodyPr/>
                    <a:lstStyle/>
                    <a:p>
                      <a:pPr lvl="0" algn="l"/>
                      <a:r>
                        <a:rPr lang="en-US" sz="1800">
                          <a:latin typeface="Calibri" panose="020F0502020204030204" pitchFamily="34" charset="0"/>
                          <a:cs typeface="Calibri" panose="020F0502020204030204" pitchFamily="34" charset="0"/>
                        </a:rPr>
                        <a:t>Special Accounting</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684213" rtl="0" eaLnBrk="0" fontAlgn="base" latinLnBrk="0" hangingPunct="0">
                        <a:lnSpc>
                          <a:spcPct val="100000"/>
                        </a:lnSpc>
                        <a:spcBef>
                          <a:spcPts val="300"/>
                        </a:spcBef>
                        <a:spcAft>
                          <a:spcPct val="0"/>
                        </a:spcAft>
                        <a:buClrTx/>
                        <a:buSzPct val="25000"/>
                        <a:buFontTx/>
                        <a:buNone/>
                        <a:tabLst/>
                      </a:pPr>
                      <a:r>
                        <a:rPr kumimoji="0" 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21-29</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51516023"/>
                  </a:ext>
                </a:extLst>
              </a:tr>
              <a:tr h="456891">
                <a:tc>
                  <a:txBody>
                    <a:bodyPr/>
                    <a:lstStyle/>
                    <a:p>
                      <a:pPr lvl="0" algn="l"/>
                      <a:r>
                        <a:rPr lang="en-US" sz="1800">
                          <a:latin typeface="Calibri" panose="020F0502020204030204" pitchFamily="34" charset="0"/>
                          <a:cs typeface="Calibri" panose="020F0502020204030204" pitchFamily="34" charset="0"/>
                        </a:rPr>
                        <a:t>Key Assumptions</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684213" rtl="0" eaLnBrk="0" fontAlgn="base" latinLnBrk="0" hangingPunct="0">
                        <a:lnSpc>
                          <a:spcPct val="100000"/>
                        </a:lnSpc>
                        <a:spcBef>
                          <a:spcPts val="300"/>
                        </a:spcBef>
                        <a:spcAft>
                          <a:spcPct val="0"/>
                        </a:spcAft>
                        <a:buClrTx/>
                        <a:buSzPct val="25000"/>
                        <a:buFontTx/>
                        <a:buNone/>
                        <a:tabLst/>
                      </a:pPr>
                      <a:r>
                        <a:rPr kumimoji="0" 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31-33</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01321853"/>
                  </a:ext>
                </a:extLst>
              </a:tr>
              <a:tr h="456891">
                <a:tc>
                  <a:txBody>
                    <a:bodyPr/>
                    <a:lstStyle/>
                    <a:p>
                      <a:pPr lvl="0" algn="l"/>
                      <a:r>
                        <a:rPr lang="en-US" sz="1800" dirty="0">
                          <a:latin typeface="Calibri" panose="020F0502020204030204" pitchFamily="34" charset="0"/>
                          <a:cs typeface="Calibri" panose="020F0502020204030204" pitchFamily="34" charset="0"/>
                        </a:rPr>
                        <a:t>Q&amp;A</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684213" rtl="0" eaLnBrk="0" fontAlgn="base" latinLnBrk="0" hangingPunct="0">
                        <a:lnSpc>
                          <a:spcPct val="100000"/>
                        </a:lnSpc>
                        <a:spcBef>
                          <a:spcPts val="300"/>
                        </a:spcBef>
                        <a:spcAft>
                          <a:spcPct val="0"/>
                        </a:spcAft>
                        <a:buClrTx/>
                        <a:buSzPct val="25000"/>
                        <a:buFontTx/>
                        <a:buNone/>
                        <a:tabLst/>
                      </a:pPr>
                      <a:r>
                        <a:rPr kumimoji="0" 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34</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321126"/>
                  </a:ext>
                </a:extLst>
              </a:tr>
            </a:tbl>
          </a:graphicData>
        </a:graphic>
      </p:graphicFrame>
    </p:spTree>
    <p:extLst>
      <p:ext uri="{BB962C8B-B14F-4D97-AF65-F5344CB8AC3E}">
        <p14:creationId xmlns:p14="http://schemas.microsoft.com/office/powerpoint/2010/main" val="6595807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4"/>
            <a:srcRect/>
            <a:stretch>
              <a:fillRect/>
            </a:stretch>
          </a:blipFill>
        </p:spPr>
      </p:pic>
      <p:sp>
        <p:nvSpPr>
          <p:cNvPr id="3" name="Rectangle 2"/>
          <p:cNvSpPr txBox="1">
            <a:spLocks noChangeArrowheads="1"/>
          </p:cNvSpPr>
          <p:nvPr/>
        </p:nvSpPr>
        <p:spPr>
          <a:xfrm>
            <a:off x="1276816" y="2474930"/>
            <a:ext cx="9194180" cy="1182670"/>
          </a:xfrm>
          <a:prstGeom prst="rect">
            <a:avLst/>
          </a:prstGeom>
          <a:solidFill>
            <a:srgbClr val="92D050"/>
          </a:solidFill>
          <a:ln w="19050">
            <a:solidFill>
              <a:schemeClr val="tx1"/>
            </a:solidFill>
            <a:beve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tabLst>
                <a:tab pos="4805363" algn="l"/>
              </a:tabLst>
            </a:pPr>
            <a:r>
              <a:rPr lang="en-US" altLang="en-US" sz="4000" b="1" kern="0">
                <a:solidFill>
                  <a:schemeClr val="bg1"/>
                </a:solidFill>
                <a:latin typeface="Calibri" panose="020F0502020204030204" pitchFamily="34" charset="0"/>
                <a:cs typeface="Calibri" panose="020F0502020204030204" pitchFamily="34" charset="0"/>
              </a:rPr>
              <a:t>Key Assumptions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Tree>
    <p:extLst>
      <p:ext uri="{BB962C8B-B14F-4D97-AF65-F5344CB8AC3E}">
        <p14:creationId xmlns:p14="http://schemas.microsoft.com/office/powerpoint/2010/main" val="31058120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6" name="Rectangle 2">
            <a:extLst>
              <a:ext uri="{FF2B5EF4-FFF2-40B4-BE49-F238E27FC236}">
                <a16:creationId xmlns:a16="http://schemas.microsoft.com/office/drawing/2014/main" id="{20396E7A-C942-4ACB-95E3-9701ACB03ABF}"/>
              </a:ext>
            </a:extLst>
          </p:cNvPr>
          <p:cNvSpPr txBox="1">
            <a:spLocks noChangeArrowheads="1"/>
          </p:cNvSpPr>
          <p:nvPr/>
        </p:nvSpPr>
        <p:spPr>
          <a:xfrm>
            <a:off x="1066800" y="0"/>
            <a:ext cx="9132481" cy="78228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000">
                <a:latin typeface="Calibri" panose="020F0502020204030204" pitchFamily="34" charset="0"/>
                <a:cs typeface="Calibri" panose="020F0502020204030204" pitchFamily="34" charset="0"/>
              </a:rPr>
              <a:t>Key Assumptions</a:t>
            </a:r>
            <a:endParaRPr lang="en-US" altLang="en-US" sz="3000" kern="0">
              <a:solidFill>
                <a:schemeClr val="tx1"/>
              </a:solidFill>
              <a:latin typeface="Calibri" panose="020F0502020204030204" pitchFamily="34" charset="0"/>
              <a:cs typeface="Calibri" panose="020F0502020204030204" pitchFamily="34" charset="0"/>
            </a:endParaRPr>
          </a:p>
        </p:txBody>
      </p:sp>
      <p:graphicFrame>
        <p:nvGraphicFramePr>
          <p:cNvPr id="8" name="Diagram 7">
            <a:extLst>
              <a:ext uri="{FF2B5EF4-FFF2-40B4-BE49-F238E27FC236}">
                <a16:creationId xmlns:a16="http://schemas.microsoft.com/office/drawing/2014/main" id="{37B43E9C-BE1A-4C2D-B0A0-87483B100DF9}"/>
              </a:ext>
            </a:extLst>
          </p:cNvPr>
          <p:cNvGraphicFramePr/>
          <p:nvPr>
            <p:extLst>
              <p:ext uri="{D42A27DB-BD31-4B8C-83A1-F6EECF244321}">
                <p14:modId xmlns:p14="http://schemas.microsoft.com/office/powerpoint/2010/main" val="3272572387"/>
              </p:ext>
            </p:extLst>
          </p:nvPr>
        </p:nvGraphicFramePr>
        <p:xfrm>
          <a:off x="1143000" y="609600"/>
          <a:ext cx="9753600" cy="41148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TextBox 10">
            <a:extLst>
              <a:ext uri="{FF2B5EF4-FFF2-40B4-BE49-F238E27FC236}">
                <a16:creationId xmlns:a16="http://schemas.microsoft.com/office/drawing/2014/main" id="{49CAACB2-4D55-4E53-8386-9B53C913BE2B}"/>
              </a:ext>
            </a:extLst>
          </p:cNvPr>
          <p:cNvSpPr txBox="1"/>
          <p:nvPr/>
        </p:nvSpPr>
        <p:spPr>
          <a:xfrm>
            <a:off x="1143000" y="4724400"/>
            <a:ext cx="9753600" cy="21336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09677" tIns="22860" rIns="128016" bIns="22860" numCol="1" spcCol="1270" anchor="t" anchorCtr="0">
            <a:noAutofit/>
          </a:bodyPr>
          <a:lstStyle/>
          <a:p>
            <a:pPr marL="171450" lvl="1" indent="-171450" defTabSz="800100">
              <a:lnSpc>
                <a:spcPct val="90000"/>
              </a:lnSpc>
              <a:spcBef>
                <a:spcPct val="0"/>
              </a:spcBef>
              <a:spcAft>
                <a:spcPct val="20000"/>
              </a:spcAft>
              <a:buChar char="•"/>
            </a:pPr>
            <a:r>
              <a:rPr lang="en-US" sz="1600" dirty="0">
                <a:solidFill>
                  <a:srgbClr val="000000">
                    <a:hueOff val="0"/>
                    <a:satOff val="0"/>
                    <a:lumOff val="0"/>
                    <a:alphaOff val="0"/>
                  </a:srgbClr>
                </a:solidFill>
                <a:latin typeface="Calibri" panose="020F0502020204030204" pitchFamily="34" charset="0"/>
                <a:cs typeface="Calibri" panose="020F0502020204030204" pitchFamily="34" charset="0"/>
              </a:rPr>
              <a:t>Health Trend</a:t>
            </a:r>
          </a:p>
          <a:p>
            <a:pPr marL="171450" lvl="1" indent="-171450" defTabSz="800100">
              <a:lnSpc>
                <a:spcPct val="90000"/>
              </a:lnSpc>
              <a:spcBef>
                <a:spcPct val="0"/>
              </a:spcBef>
              <a:spcAft>
                <a:spcPct val="20000"/>
              </a:spcAft>
              <a:buChar char="•"/>
            </a:pPr>
            <a:r>
              <a:rPr lang="en-US" sz="1600" dirty="0">
                <a:solidFill>
                  <a:srgbClr val="000000">
                    <a:hueOff val="0"/>
                    <a:satOff val="0"/>
                    <a:lumOff val="0"/>
                    <a:alphaOff val="0"/>
                  </a:srgbClr>
                </a:solidFill>
                <a:latin typeface="Calibri" panose="020F0502020204030204" pitchFamily="34" charset="0"/>
                <a:cs typeface="Calibri" panose="020F0502020204030204" pitchFamily="34" charset="0"/>
              </a:rPr>
              <a:t>Per Capita Claims Costs</a:t>
            </a:r>
          </a:p>
          <a:p>
            <a:pPr marL="171450" lvl="1" indent="-171450" defTabSz="800100">
              <a:lnSpc>
                <a:spcPct val="90000"/>
              </a:lnSpc>
              <a:spcBef>
                <a:spcPct val="0"/>
              </a:spcBef>
              <a:spcAft>
                <a:spcPct val="20000"/>
              </a:spcAft>
              <a:buChar char="•"/>
            </a:pPr>
            <a:r>
              <a:rPr lang="en-US" sz="1600" dirty="0">
                <a:solidFill>
                  <a:srgbClr val="000000">
                    <a:hueOff val="0"/>
                    <a:satOff val="0"/>
                    <a:lumOff val="0"/>
                    <a:alphaOff val="0"/>
                  </a:srgbClr>
                </a:solidFill>
                <a:latin typeface="Calibri" panose="020F0502020204030204" pitchFamily="34" charset="0"/>
                <a:cs typeface="Calibri" panose="020F0502020204030204" pitchFamily="34" charset="0"/>
              </a:rPr>
              <a:t>Expected Increases in Retiree Contributions</a:t>
            </a:r>
          </a:p>
          <a:p>
            <a:pPr marL="171450" lvl="1" indent="-171450" defTabSz="800100">
              <a:lnSpc>
                <a:spcPct val="90000"/>
              </a:lnSpc>
              <a:spcBef>
                <a:spcPct val="0"/>
              </a:spcBef>
              <a:spcAft>
                <a:spcPct val="20000"/>
              </a:spcAft>
              <a:buChar char="•"/>
            </a:pPr>
            <a:r>
              <a:rPr lang="en-US" sz="1600" dirty="0">
                <a:solidFill>
                  <a:srgbClr val="000000">
                    <a:hueOff val="0"/>
                    <a:satOff val="0"/>
                    <a:lumOff val="0"/>
                    <a:alphaOff val="0"/>
                  </a:srgbClr>
                </a:solidFill>
                <a:latin typeface="Calibri" panose="020F0502020204030204" pitchFamily="34" charset="0"/>
                <a:cs typeface="Calibri" panose="020F0502020204030204" pitchFamily="34" charset="0"/>
              </a:rPr>
              <a:t>OPEB Election Percentage</a:t>
            </a:r>
          </a:p>
          <a:p>
            <a:pPr marL="171450" lvl="1" indent="-171450" defTabSz="800100">
              <a:lnSpc>
                <a:spcPct val="90000"/>
              </a:lnSpc>
              <a:spcBef>
                <a:spcPct val="0"/>
              </a:spcBef>
              <a:spcAft>
                <a:spcPct val="20000"/>
              </a:spcAft>
              <a:buChar char="•"/>
            </a:pPr>
            <a:r>
              <a:rPr lang="en-US" sz="1600" dirty="0">
                <a:solidFill>
                  <a:srgbClr val="000000">
                    <a:hueOff val="0"/>
                    <a:satOff val="0"/>
                    <a:lumOff val="0"/>
                    <a:alphaOff val="0"/>
                  </a:srgbClr>
                </a:solidFill>
                <a:latin typeface="Calibri" panose="020F0502020204030204" pitchFamily="34" charset="0"/>
                <a:cs typeface="Calibri" panose="020F0502020204030204" pitchFamily="34" charset="0"/>
              </a:rPr>
              <a:t>Medicare Part D</a:t>
            </a:r>
          </a:p>
        </p:txBody>
      </p:sp>
    </p:spTree>
    <p:extLst>
      <p:ext uri="{BB962C8B-B14F-4D97-AF65-F5344CB8AC3E}">
        <p14:creationId xmlns:p14="http://schemas.microsoft.com/office/powerpoint/2010/main" val="42184219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6" name="Rectangle 2">
            <a:extLst>
              <a:ext uri="{FF2B5EF4-FFF2-40B4-BE49-F238E27FC236}">
                <a16:creationId xmlns:a16="http://schemas.microsoft.com/office/drawing/2014/main" id="{00806198-BE4D-47B3-A8A7-999D62546369}"/>
              </a:ext>
            </a:extLst>
          </p:cNvPr>
          <p:cNvSpPr txBox="1">
            <a:spLocks noChangeArrowheads="1"/>
          </p:cNvSpPr>
          <p:nvPr/>
        </p:nvSpPr>
        <p:spPr>
          <a:xfrm>
            <a:off x="1154519" y="259754"/>
            <a:ext cx="9132481" cy="78228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000">
                <a:latin typeface="Calibri" panose="020F0502020204030204" pitchFamily="34" charset="0"/>
                <a:cs typeface="Calibri" panose="020F0502020204030204" pitchFamily="34" charset="0"/>
              </a:rPr>
              <a:t>Discount rate</a:t>
            </a:r>
            <a:endParaRPr lang="en-US" altLang="en-US" sz="3000" kern="0">
              <a:solidFill>
                <a:schemeClr val="tx1"/>
              </a:solidFill>
              <a:latin typeface="Calibri" panose="020F0502020204030204" pitchFamily="34" charset="0"/>
              <a:cs typeface="Calibri" panose="020F0502020204030204" pitchFamily="34" charset="0"/>
            </a:endParaRPr>
          </a:p>
        </p:txBody>
      </p:sp>
      <p:sp>
        <p:nvSpPr>
          <p:cNvPr id="8" name="Rectangle 3">
            <a:extLst>
              <a:ext uri="{FF2B5EF4-FFF2-40B4-BE49-F238E27FC236}">
                <a16:creationId xmlns:a16="http://schemas.microsoft.com/office/drawing/2014/main" id="{B8B6935C-0270-47C4-84EE-74EA01195EB3}"/>
              </a:ext>
            </a:extLst>
          </p:cNvPr>
          <p:cNvSpPr txBox="1">
            <a:spLocks noChangeArrowheads="1"/>
          </p:cNvSpPr>
          <p:nvPr/>
        </p:nvSpPr>
        <p:spPr>
          <a:xfrm>
            <a:off x="621119" y="784054"/>
            <a:ext cx="10542181" cy="580183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1"/>
            <a:r>
              <a:rPr lang="en-US" sz="1800">
                <a:latin typeface="Calibri" panose="020F0502020204030204" pitchFamily="34" charset="0"/>
                <a:cs typeface="Calibri" panose="020F0502020204030204" pitchFamily="34" charset="0"/>
              </a:rPr>
              <a:t>A discount rate reflects the fiscal year-end economic conditions and the rate at which benefit obligations could be effectively settled</a:t>
            </a:r>
          </a:p>
          <a:p>
            <a:pPr marL="457200" lvl="1" indent="0">
              <a:buNone/>
            </a:pPr>
            <a:endParaRPr lang="en-US" sz="1200">
              <a:latin typeface="Calibri" panose="020F0502020204030204" pitchFamily="34" charset="0"/>
              <a:cs typeface="Calibri" panose="020F0502020204030204" pitchFamily="34" charset="0"/>
            </a:endParaRPr>
          </a:p>
          <a:p>
            <a:pPr lvl="1"/>
            <a:r>
              <a:rPr lang="en-US" sz="1800">
                <a:latin typeface="Calibri" panose="020F0502020204030204" pitchFamily="34" charset="0"/>
                <a:cs typeface="Calibri" panose="020F0502020204030204" pitchFamily="34" charset="0"/>
              </a:rPr>
              <a:t>The accounting literature expects that the discount rate will reflect:</a:t>
            </a:r>
          </a:p>
          <a:p>
            <a:pPr lvl="2"/>
            <a:r>
              <a:rPr lang="en-US" sz="1800">
                <a:latin typeface="Calibri" panose="020F0502020204030204" pitchFamily="34" charset="0"/>
                <a:cs typeface="Calibri" panose="020F0502020204030204" pitchFamily="34" charset="0"/>
              </a:rPr>
              <a:t>The measurement date</a:t>
            </a:r>
          </a:p>
          <a:p>
            <a:pPr lvl="2"/>
            <a:r>
              <a:rPr lang="en-US" sz="1800">
                <a:latin typeface="Calibri" panose="020F0502020204030204" pitchFamily="34" charset="0"/>
                <a:cs typeface="Calibri" panose="020F0502020204030204" pitchFamily="34" charset="0"/>
              </a:rPr>
              <a:t>Yields available on high-quality fixed income instruments</a:t>
            </a:r>
          </a:p>
          <a:p>
            <a:pPr lvl="2"/>
            <a:r>
              <a:rPr lang="en-US" sz="1800">
                <a:latin typeface="Calibri" panose="020F0502020204030204" pitchFamily="34" charset="0"/>
                <a:cs typeface="Calibri" panose="020F0502020204030204" pitchFamily="34" charset="0"/>
              </a:rPr>
              <a:t>The demographics and benefit provisions of the plan</a:t>
            </a:r>
          </a:p>
          <a:p>
            <a:pPr marL="914400" lvl="2" indent="0">
              <a:buNone/>
            </a:pPr>
            <a:r>
              <a:rPr lang="en-US" sz="1200">
                <a:latin typeface="Calibri" panose="020F0502020204030204" pitchFamily="34" charset="0"/>
                <a:cs typeface="Calibri" panose="020F0502020204030204" pitchFamily="34" charset="0"/>
              </a:rPr>
              <a:t> </a:t>
            </a:r>
          </a:p>
          <a:p>
            <a:pPr lvl="1"/>
            <a:r>
              <a:rPr lang="en-US" sz="1800">
                <a:latin typeface="Calibri" panose="020F0502020204030204" pitchFamily="34" charset="0"/>
                <a:cs typeface="Calibri" panose="020F0502020204030204" pitchFamily="34" charset="0"/>
              </a:rPr>
              <a:t>Different approaches taken by the Entity to support discount rates for defined benefit plans: </a:t>
            </a:r>
          </a:p>
          <a:p>
            <a:pPr lvl="2"/>
            <a:r>
              <a:rPr lang="en-US" sz="1800">
                <a:latin typeface="Calibri" panose="020F0502020204030204" pitchFamily="34" charset="0"/>
                <a:cs typeface="Calibri" panose="020F0502020204030204" pitchFamily="34" charset="0"/>
              </a:rPr>
              <a:t>Yield Curve approach</a:t>
            </a:r>
          </a:p>
          <a:p>
            <a:pPr lvl="2"/>
            <a:r>
              <a:rPr lang="en-US" sz="1800">
                <a:latin typeface="Calibri" panose="020F0502020204030204" pitchFamily="34" charset="0"/>
                <a:cs typeface="Calibri" panose="020F0502020204030204" pitchFamily="34" charset="0"/>
              </a:rPr>
              <a:t>Hypothetical Bond Portfolio (HBP)</a:t>
            </a:r>
          </a:p>
          <a:p>
            <a:pPr lvl="1"/>
            <a:endParaRPr lang="en-US" sz="1200">
              <a:latin typeface="Calibri" panose="020F0502020204030204" pitchFamily="34" charset="0"/>
              <a:cs typeface="Calibri" panose="020F0502020204030204" pitchFamily="34" charset="0"/>
            </a:endParaRPr>
          </a:p>
          <a:p>
            <a:pPr lvl="1"/>
            <a:r>
              <a:rPr lang="en-US" sz="1800">
                <a:latin typeface="Calibri" panose="020F0502020204030204" pitchFamily="34" charset="0"/>
                <a:cs typeface="Calibri" panose="020F0502020204030204" pitchFamily="34" charset="0"/>
              </a:rPr>
              <a:t>In general, the discount rate is expected to be determined for each plan individually, unless multiple plans have similar characteristics</a:t>
            </a:r>
          </a:p>
          <a:p>
            <a:pPr lvl="2"/>
            <a:endParaRPr lang="en-US" sz="1200">
              <a:latin typeface="Calibri" panose="020F0502020204030204" pitchFamily="34" charset="0"/>
              <a:cs typeface="Calibri" panose="020F0502020204030204" pitchFamily="34" charset="0"/>
            </a:endParaRPr>
          </a:p>
          <a:p>
            <a:pPr lvl="1"/>
            <a:r>
              <a:rPr lang="en-US" sz="1800">
                <a:latin typeface="Calibri" panose="020F0502020204030204" pitchFamily="34" charset="0"/>
                <a:cs typeface="Calibri" panose="020F0502020204030204" pitchFamily="34" charset="0"/>
              </a:rPr>
              <a:t>Alternative spot rate approach or Granular approach to measure the Service Cost and Interest Cost component of expense as well as the benefit obligation</a:t>
            </a:r>
          </a:p>
          <a:p>
            <a:pPr lvl="2"/>
            <a:r>
              <a:rPr lang="en-US" sz="1800">
                <a:latin typeface="Calibri" panose="020F0502020204030204" pitchFamily="34" charset="0"/>
                <a:cs typeface="Calibri" panose="020F0502020204030204" pitchFamily="34" charset="0"/>
              </a:rPr>
              <a:t>Example - The Service Cost under this method is determined by multiplying each of the projected benefit payments underlying the Service Cost by the corresponding yield curve spot rates </a:t>
            </a:r>
            <a:endParaRPr lang="en-US" altLang="en-US" sz="18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794499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6" name="Rectangle 2">
            <a:extLst>
              <a:ext uri="{FF2B5EF4-FFF2-40B4-BE49-F238E27FC236}">
                <a16:creationId xmlns:a16="http://schemas.microsoft.com/office/drawing/2014/main" id="{32AC57C3-2C21-46A8-8AEB-6E81B208EE9C}"/>
              </a:ext>
            </a:extLst>
          </p:cNvPr>
          <p:cNvSpPr txBox="1">
            <a:spLocks noChangeArrowheads="1"/>
          </p:cNvSpPr>
          <p:nvPr/>
        </p:nvSpPr>
        <p:spPr>
          <a:xfrm>
            <a:off x="1154519" y="152400"/>
            <a:ext cx="9132481" cy="6663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000">
                <a:latin typeface="Calibri" panose="020F0502020204030204" pitchFamily="34" charset="0"/>
                <a:cs typeface="Calibri" panose="020F0502020204030204" pitchFamily="34" charset="0"/>
              </a:rPr>
              <a:t>Expected Long-Term Rate of Return (LTRR) &amp; Mortality</a:t>
            </a:r>
            <a:endParaRPr lang="en-US" altLang="en-US" sz="3000" kern="0">
              <a:solidFill>
                <a:schemeClr val="tx1"/>
              </a:solidFill>
              <a:latin typeface="Calibri" panose="020F0502020204030204" pitchFamily="34" charset="0"/>
              <a:cs typeface="Calibri" panose="020F0502020204030204" pitchFamily="34" charset="0"/>
            </a:endParaRPr>
          </a:p>
        </p:txBody>
      </p:sp>
      <p:sp>
        <p:nvSpPr>
          <p:cNvPr id="8" name="Rectangle 3">
            <a:extLst>
              <a:ext uri="{FF2B5EF4-FFF2-40B4-BE49-F238E27FC236}">
                <a16:creationId xmlns:a16="http://schemas.microsoft.com/office/drawing/2014/main" id="{1043F7D8-58DD-4882-854D-F03B3642A7C0}"/>
              </a:ext>
            </a:extLst>
          </p:cNvPr>
          <p:cNvSpPr txBox="1">
            <a:spLocks noChangeArrowheads="1"/>
          </p:cNvSpPr>
          <p:nvPr/>
        </p:nvSpPr>
        <p:spPr>
          <a:xfrm>
            <a:off x="1154519" y="1032227"/>
            <a:ext cx="9525000" cy="525508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sz="2000" b="1">
                <a:latin typeface="Calibri" panose="020F0502020204030204" pitchFamily="34" charset="0"/>
                <a:cs typeface="Calibri" panose="020F0502020204030204" pitchFamily="34" charset="0"/>
              </a:rPr>
              <a:t>LTRR</a:t>
            </a:r>
          </a:p>
          <a:p>
            <a:r>
              <a:rPr lang="en-US" sz="1800">
                <a:latin typeface="Calibri" panose="020F0502020204030204" pitchFamily="34" charset="0"/>
                <a:cs typeface="Calibri" panose="020F0502020204030204" pitchFamily="34" charset="0"/>
              </a:rPr>
              <a:t>Should represent the average rate of earnings expected over the long term on the funds invested to provide future benefits (existing plan assets and contributions expected during the current year)</a:t>
            </a:r>
          </a:p>
          <a:p>
            <a:r>
              <a:rPr lang="en-US" sz="1800">
                <a:latin typeface="Calibri" panose="020F0502020204030204" pitchFamily="34" charset="0"/>
                <a:cs typeface="Calibri" panose="020F0502020204030204" pitchFamily="34" charset="0"/>
              </a:rPr>
              <a:t>If the target allocation of plan assets to different investment categories has changed from the prior year or is expected to change during the coming year, an entity should consider discussing with its actuaries and independent auditors whether an adjustment to its assumption about the long-term rate of return is warranted</a:t>
            </a:r>
          </a:p>
          <a:p>
            <a:pPr marL="0" indent="0">
              <a:buNone/>
            </a:pPr>
            <a:endParaRPr lang="en-US" altLang="en-US" sz="1800">
              <a:latin typeface="Calibri" panose="020F0502020204030204" pitchFamily="34" charset="0"/>
              <a:cs typeface="Calibri" panose="020F0502020204030204" pitchFamily="34" charset="0"/>
            </a:endParaRPr>
          </a:p>
          <a:p>
            <a:pPr marL="0" indent="0">
              <a:buNone/>
            </a:pPr>
            <a:r>
              <a:rPr lang="en-US" altLang="en-US" sz="2000" b="1">
                <a:latin typeface="Calibri" panose="020F0502020204030204" pitchFamily="34" charset="0"/>
                <a:cs typeface="Calibri" panose="020F0502020204030204" pitchFamily="34" charset="0"/>
              </a:rPr>
              <a:t>Mortality Assumptions</a:t>
            </a:r>
          </a:p>
          <a:p>
            <a:r>
              <a:rPr lang="en-US" sz="1800">
                <a:latin typeface="Calibri" panose="020F0502020204030204" pitchFamily="34" charset="0"/>
                <a:cs typeface="Calibri" panose="020F0502020204030204" pitchFamily="34" charset="0"/>
              </a:rPr>
              <a:t>Under FASB ASC 715-30-35, the mortality assumption is expected to be based on recent tables, and to reflect the employee base covered under the plan to the extent that such plan experience is credible</a:t>
            </a:r>
          </a:p>
          <a:p>
            <a:r>
              <a:rPr lang="en-US" sz="1800">
                <a:latin typeface="Calibri" panose="020F0502020204030204" pitchFamily="34" charset="0"/>
                <a:cs typeface="Calibri" panose="020F0502020204030204" pitchFamily="34" charset="0"/>
              </a:rPr>
              <a:t>Selection of a mortality assumption generally involves a two-step process: (1) choosing an appropriate set of base mortality tables, and (2) selection of (past and future) mortality improvement rates </a:t>
            </a:r>
          </a:p>
          <a:p>
            <a:pPr marL="0" indent="0">
              <a:buNone/>
            </a:pPr>
            <a:endParaRPr lang="en-US" altLang="en-US" sz="18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266636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pic>
        <p:nvPicPr>
          <p:cNvPr id="6" name="Picture 5" descr="A picture containing young, person&#10;&#10;Description automatically generated">
            <a:extLst>
              <a:ext uri="{FF2B5EF4-FFF2-40B4-BE49-F238E27FC236}">
                <a16:creationId xmlns:a16="http://schemas.microsoft.com/office/drawing/2014/main" id="{BEEDE9DC-C218-4E63-8C04-38365542719F}"/>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1339702" y="755144"/>
            <a:ext cx="9494875" cy="4968239"/>
          </a:xfrm>
          <a:prstGeom prst="rect">
            <a:avLst/>
          </a:prstGeom>
        </p:spPr>
      </p:pic>
      <p:sp>
        <p:nvSpPr>
          <p:cNvPr id="8" name="Title 3">
            <a:extLst>
              <a:ext uri="{FF2B5EF4-FFF2-40B4-BE49-F238E27FC236}">
                <a16:creationId xmlns:a16="http://schemas.microsoft.com/office/drawing/2014/main" id="{31428320-EFE3-4B3F-9731-00B3EB8D48D2}"/>
              </a:ext>
            </a:extLst>
          </p:cNvPr>
          <p:cNvSpPr txBox="1">
            <a:spLocks/>
          </p:cNvSpPr>
          <p:nvPr/>
        </p:nvSpPr>
        <p:spPr>
          <a:xfrm>
            <a:off x="1137677" y="200563"/>
            <a:ext cx="3221665" cy="101154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sz="3000">
                <a:latin typeface="Calibri" panose="020F0502020204030204" pitchFamily="34" charset="0"/>
                <a:cs typeface="Calibri" panose="020F0502020204030204" pitchFamily="34" charset="0"/>
              </a:rPr>
              <a:t>Any</a:t>
            </a:r>
            <a:r>
              <a:rPr lang="en-US" sz="3000" kern="0">
                <a:latin typeface="Calibri" panose="020F0502020204030204" pitchFamily="34" charset="0"/>
                <a:cs typeface="Calibri" panose="020F0502020204030204" pitchFamily="34" charset="0"/>
              </a:rPr>
              <a:t> questions ?</a:t>
            </a:r>
          </a:p>
        </p:txBody>
      </p:sp>
    </p:spTree>
    <p:extLst>
      <p:ext uri="{BB962C8B-B14F-4D97-AF65-F5344CB8AC3E}">
        <p14:creationId xmlns:p14="http://schemas.microsoft.com/office/powerpoint/2010/main" val="1151509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4"/>
            <a:srcRect/>
            <a:stretch>
              <a:fillRect/>
            </a:stretch>
          </a:blipFill>
        </p:spPr>
      </p:pic>
      <p:sp>
        <p:nvSpPr>
          <p:cNvPr id="3" name="Rectangle 2"/>
          <p:cNvSpPr txBox="1">
            <a:spLocks noChangeArrowheads="1"/>
          </p:cNvSpPr>
          <p:nvPr/>
        </p:nvSpPr>
        <p:spPr>
          <a:xfrm>
            <a:off x="1276816" y="2474930"/>
            <a:ext cx="9194180" cy="1182670"/>
          </a:xfrm>
          <a:prstGeom prst="rect">
            <a:avLst/>
          </a:prstGeom>
          <a:solidFill>
            <a:srgbClr val="92D050"/>
          </a:solidFill>
          <a:ln w="19050">
            <a:solidFill>
              <a:schemeClr val="tx1"/>
            </a:solidFill>
            <a:beve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tabLst>
                <a:tab pos="4805363" algn="l"/>
              </a:tabLst>
            </a:pPr>
            <a:r>
              <a:rPr lang="en-US" sz="4000" b="1" kern="0">
                <a:solidFill>
                  <a:schemeClr val="bg1"/>
                </a:solidFill>
                <a:latin typeface="Calibri" panose="020F0502020204030204" pitchFamily="34" charset="0"/>
                <a:cs typeface="Calibri" panose="020F0502020204030204" pitchFamily="34" charset="0"/>
              </a:rPr>
              <a:t>Employee Defined Benefit landscape in US</a:t>
            </a:r>
            <a:endParaRPr lang="en-US" altLang="en-US" sz="4000" b="1" kern="0">
              <a:solidFill>
                <a:schemeClr val="bg1"/>
              </a:solidFill>
              <a:latin typeface="Calibri" panose="020F0502020204030204" pitchFamily="34" charset="0"/>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Tree>
    <p:extLst>
      <p:ext uri="{BB962C8B-B14F-4D97-AF65-F5344CB8AC3E}">
        <p14:creationId xmlns:p14="http://schemas.microsoft.com/office/powerpoint/2010/main" val="23737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219200" y="152401"/>
            <a:ext cx="7315200" cy="4572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r>
              <a:rPr lang="en-US" altLang="en-US" sz="3000" b="1" kern="0">
                <a:solidFill>
                  <a:schemeClr val="tx1"/>
                </a:solidFill>
                <a:latin typeface="Calibri" panose="020F0502020204030204" pitchFamily="34" charset="0"/>
                <a:cs typeface="Calibri" panose="020F0502020204030204" pitchFamily="34" charset="0"/>
              </a:rPr>
              <a:t>Employee Defined Benefit Landscape in US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6" name="TextBox 5">
            <a:extLst>
              <a:ext uri="{FF2B5EF4-FFF2-40B4-BE49-F238E27FC236}">
                <a16:creationId xmlns:a16="http://schemas.microsoft.com/office/drawing/2014/main" id="{7715F04D-9864-4210-96EE-DB757B1D8292}"/>
              </a:ext>
            </a:extLst>
          </p:cNvPr>
          <p:cNvSpPr txBox="1"/>
          <p:nvPr/>
        </p:nvSpPr>
        <p:spPr>
          <a:xfrm>
            <a:off x="1371600" y="784542"/>
            <a:ext cx="9448800" cy="6073458"/>
          </a:xfrm>
          <a:prstGeom prst="rect">
            <a:avLst/>
          </a:prstGeom>
          <a:noFill/>
        </p:spPr>
        <p:txBody>
          <a:bodyPr wrap="square" rtlCol="0">
            <a:spAutoFit/>
          </a:bodyPr>
          <a:lstStyle/>
          <a:p>
            <a:r>
              <a:rPr lang="en-US" sz="2000" b="1">
                <a:latin typeface="Calibri" panose="020F0502020204030204" pitchFamily="34" charset="0"/>
                <a:cs typeface="Calibri" panose="020F0502020204030204" pitchFamily="34" charset="0"/>
              </a:rPr>
              <a:t>Defined Benefit (DB) Pension Plans</a:t>
            </a:r>
            <a:r>
              <a:rPr lang="en-US" sz="2000">
                <a:latin typeface="Calibri" panose="020F0502020204030204" pitchFamily="34" charset="0"/>
                <a:cs typeface="Calibri" panose="020F0502020204030204" pitchFamily="34" charset="0"/>
              </a:rPr>
              <a:t>:</a:t>
            </a:r>
          </a:p>
          <a:p>
            <a:pPr marL="182880"/>
            <a:r>
              <a:rPr lang="en-US" sz="1600">
                <a:latin typeface="Calibri" panose="020F0502020204030204" pitchFamily="34" charset="0"/>
                <a:cs typeface="Calibri" panose="020F0502020204030204" pitchFamily="34" charset="0"/>
              </a:rPr>
              <a:t>A defined benefit plan promises a specified monthly benefit at retirement. The plan may state this promised benefit as an exact dollar amount or, more commonly, it may calculate a benefit through a plan formula that considers such factors as salary and service</a:t>
            </a:r>
          </a:p>
          <a:p>
            <a:pPr marL="0" lvl="1">
              <a:spcBef>
                <a:spcPts val="600"/>
              </a:spcBef>
            </a:pPr>
            <a:r>
              <a:rPr lang="en-US" b="1">
                <a:latin typeface="Calibri" panose="020F0502020204030204" pitchFamily="34" charset="0"/>
                <a:cs typeface="Calibri" panose="020F0502020204030204" pitchFamily="34" charset="0"/>
              </a:rPr>
              <a:t>Defined Benefit Pension</a:t>
            </a:r>
            <a:r>
              <a:rPr lang="en-US">
                <a:latin typeface="Calibri" panose="020F0502020204030204" pitchFamily="34" charset="0"/>
                <a:cs typeface="Calibri" panose="020F0502020204030204" pitchFamily="34" charset="0"/>
              </a:rPr>
              <a:t>:</a:t>
            </a:r>
          </a:p>
          <a:p>
            <a:pPr lvl="1" indent="-285750">
              <a:spcBef>
                <a:spcPts val="600"/>
              </a:spcBef>
              <a:buFont typeface="Arial" panose="020B0604020202020204" pitchFamily="34" charset="0"/>
              <a:buChar char="•"/>
            </a:pPr>
            <a:r>
              <a:rPr lang="en-US" sz="1600" u="sng">
                <a:latin typeface="Calibri" panose="020F0502020204030204" pitchFamily="34" charset="0"/>
                <a:cs typeface="Calibri" panose="020F0502020204030204" pitchFamily="34" charset="0"/>
              </a:rPr>
              <a:t>Flat Dollar Plan</a:t>
            </a:r>
            <a:r>
              <a:rPr lang="en-US" sz="1600">
                <a:latin typeface="Calibri" panose="020F0502020204030204" pitchFamily="34" charset="0"/>
                <a:cs typeface="Calibri" panose="020F0502020204030204" pitchFamily="34" charset="0"/>
              </a:rPr>
              <a:t> –  Set dollar amount for each year you work for the employer</a:t>
            </a:r>
          </a:p>
          <a:p>
            <a:pPr lvl="1" indent="-285750">
              <a:spcBef>
                <a:spcPts val="400"/>
              </a:spcBef>
              <a:buFont typeface="Arial" panose="020B0604020202020204" pitchFamily="34" charset="0"/>
              <a:buChar char="•"/>
            </a:pPr>
            <a:r>
              <a:rPr lang="en-US" sz="1600" u="sng">
                <a:latin typeface="Calibri" panose="020F0502020204030204" pitchFamily="34" charset="0"/>
                <a:cs typeface="Calibri" panose="020F0502020204030204" pitchFamily="34" charset="0"/>
              </a:rPr>
              <a:t>Final Average Pay Plan</a:t>
            </a:r>
            <a:r>
              <a:rPr lang="en-US" sz="1600">
                <a:latin typeface="Calibri" panose="020F0502020204030204" pitchFamily="34" charset="0"/>
                <a:cs typeface="Calibri" panose="020F0502020204030204" pitchFamily="34" charset="0"/>
              </a:rPr>
              <a:t> – Benefit is calculated using average earnings leading up to retirement </a:t>
            </a:r>
          </a:p>
          <a:p>
            <a:pPr lvl="1" indent="-285750">
              <a:spcBef>
                <a:spcPts val="400"/>
              </a:spcBef>
              <a:buFont typeface="Arial" panose="020B0604020202020204" pitchFamily="34" charset="0"/>
              <a:buChar char="•"/>
            </a:pPr>
            <a:r>
              <a:rPr lang="en-US" sz="1600" u="sng">
                <a:latin typeface="Calibri" panose="020F0502020204030204" pitchFamily="34" charset="0"/>
                <a:cs typeface="Calibri" panose="020F0502020204030204" pitchFamily="34" charset="0"/>
              </a:rPr>
              <a:t>Career Average Pay Plan</a:t>
            </a:r>
            <a:r>
              <a:rPr lang="en-US" sz="1600">
                <a:latin typeface="Calibri" panose="020F0502020204030204" pitchFamily="34" charset="0"/>
                <a:cs typeface="Calibri" panose="020F0502020204030204" pitchFamily="34" charset="0"/>
              </a:rPr>
              <a:t>– Benefit is calculated based on average earnings during the entire period you were a member of the plan </a:t>
            </a:r>
          </a:p>
          <a:p>
            <a:pPr lvl="1" indent="-285750">
              <a:spcBef>
                <a:spcPts val="400"/>
              </a:spcBef>
              <a:buFont typeface="Arial" panose="020B0604020202020204" pitchFamily="34" charset="0"/>
              <a:buChar char="•"/>
            </a:pPr>
            <a:r>
              <a:rPr lang="en-US" sz="1600" u="sng">
                <a:latin typeface="Calibri" panose="020F0502020204030204" pitchFamily="34" charset="0"/>
                <a:cs typeface="Calibri" panose="020F0502020204030204" pitchFamily="34" charset="0"/>
              </a:rPr>
              <a:t>Cash Balance Plan</a:t>
            </a:r>
            <a:r>
              <a:rPr lang="en-US" sz="1600">
                <a:latin typeface="Calibri" panose="020F0502020204030204" pitchFamily="34" charset="0"/>
                <a:cs typeface="Calibri" panose="020F0502020204030204" pitchFamily="34" charset="0"/>
              </a:rPr>
              <a:t> – Participants receive a set percentage of their yearly compensation plus interest charges until retirement, which they can convert into an annuity at retirement or take a lump sum </a:t>
            </a:r>
          </a:p>
          <a:p>
            <a:pPr>
              <a:spcBef>
                <a:spcPts val="400"/>
              </a:spcBef>
            </a:pPr>
            <a:r>
              <a:rPr lang="en-US" b="1">
                <a:latin typeface="Calibri" panose="020F0502020204030204" pitchFamily="34" charset="0"/>
                <a:cs typeface="Calibri" panose="020F0502020204030204" pitchFamily="34" charset="0"/>
              </a:rPr>
              <a:t>Post Retirement Medical and Life Insurance Plans:</a:t>
            </a:r>
            <a:r>
              <a:rPr lang="en-US">
                <a:latin typeface="Calibri" panose="020F0502020204030204" pitchFamily="34" charset="0"/>
                <a:cs typeface="Calibri" panose="020F0502020204030204" pitchFamily="34" charset="0"/>
              </a:rPr>
              <a:t> </a:t>
            </a:r>
          </a:p>
          <a:p>
            <a:pPr marL="457200" indent="-342900">
              <a:spcBef>
                <a:spcPts val="400"/>
              </a:spcBef>
            </a:pPr>
            <a:r>
              <a:rPr lang="en-US" sz="1600">
                <a:latin typeface="Calibri" panose="020F0502020204030204" pitchFamily="34" charset="0"/>
                <a:cs typeface="Calibri" panose="020F0502020204030204" pitchFamily="34" charset="0"/>
              </a:rPr>
              <a:t>These are other than pension benefits which retirees receive post employment</a:t>
            </a:r>
          </a:p>
          <a:p>
            <a:pPr>
              <a:spcBef>
                <a:spcPts val="400"/>
              </a:spcBef>
            </a:pPr>
            <a:r>
              <a:rPr lang="en-US" b="1">
                <a:latin typeface="Calibri" panose="020F0502020204030204" pitchFamily="34" charset="0"/>
                <a:cs typeface="Calibri" panose="020F0502020204030204" pitchFamily="34" charset="0"/>
              </a:rPr>
              <a:t>Supplemental Executive Retirement Plan (SERP): </a:t>
            </a:r>
          </a:p>
          <a:p>
            <a:pPr marL="117475">
              <a:spcBef>
                <a:spcPts val="400"/>
              </a:spcBef>
            </a:pPr>
            <a:r>
              <a:rPr lang="en-US" sz="1600">
                <a:latin typeface="Calibri" panose="020F0502020204030204" pitchFamily="34" charset="0"/>
                <a:cs typeface="Calibri" panose="020F0502020204030204" pitchFamily="34" charset="0"/>
              </a:rPr>
              <a:t>SERP is a set of benefits that is available to top-level employees in addition to those covered in the company's standard retirement savings plan. </a:t>
            </a:r>
          </a:p>
          <a:p>
            <a:pPr>
              <a:spcBef>
                <a:spcPts val="400"/>
              </a:spcBef>
            </a:pPr>
            <a:r>
              <a:rPr lang="en-US" b="1">
                <a:latin typeface="Calibri" panose="020F0502020204030204" pitchFamily="34" charset="0"/>
                <a:cs typeface="Calibri" panose="020F0502020204030204" pitchFamily="34" charset="0"/>
              </a:rPr>
              <a:t>Multiemployer Plans:</a:t>
            </a:r>
          </a:p>
          <a:p>
            <a:pPr marL="117475" fontAlgn="base"/>
            <a:r>
              <a:rPr lang="en-US" sz="1600">
                <a:latin typeface="Calibri" panose="020F0502020204030204" pitchFamily="34" charset="0"/>
                <a:cs typeface="Calibri" panose="020F0502020204030204" pitchFamily="34" charset="0"/>
              </a:rPr>
              <a:t>A multiemployer plan is a pension plan created through an agreement between two or more employers and a union. The employers are usually in the same or related industries, like construction or transportation. </a:t>
            </a:r>
          </a:p>
          <a:p>
            <a:pPr marL="342900" indent="-342900">
              <a:buFont typeface="Arial" panose="020B0604020202020204" pitchFamily="34" charset="0"/>
              <a:buChar char="•"/>
            </a:pPr>
            <a:endParaRPr lang="en-US">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4735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4"/>
            <a:srcRect/>
            <a:stretch>
              <a:fillRect/>
            </a:stretch>
          </a:blipFill>
        </p:spPr>
      </p:pic>
      <p:sp>
        <p:nvSpPr>
          <p:cNvPr id="3" name="Rectangle 2"/>
          <p:cNvSpPr txBox="1">
            <a:spLocks noChangeArrowheads="1"/>
          </p:cNvSpPr>
          <p:nvPr/>
        </p:nvSpPr>
        <p:spPr>
          <a:xfrm>
            <a:off x="2057400" y="2474930"/>
            <a:ext cx="8153400" cy="1182670"/>
          </a:xfrm>
          <a:prstGeom prst="rect">
            <a:avLst/>
          </a:prstGeom>
          <a:solidFill>
            <a:srgbClr val="92D050"/>
          </a:solidFill>
          <a:ln w="19050">
            <a:solidFill>
              <a:schemeClr val="tx1"/>
            </a:solidFill>
            <a:beve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tabLst>
                <a:tab pos="4805363" algn="l"/>
              </a:tabLst>
            </a:pPr>
            <a:r>
              <a:rPr lang="en-US" altLang="en-US" sz="4000" b="1" kern="0">
                <a:solidFill>
                  <a:schemeClr val="bg1"/>
                </a:solidFill>
                <a:latin typeface="Calibri" panose="020F0502020204030204" pitchFamily="34" charset="0"/>
                <a:cs typeface="Calibri" panose="020F0502020204030204" pitchFamily="34" charset="0"/>
              </a:rPr>
              <a:t>Relevant Codifications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Tree>
    <p:extLst>
      <p:ext uri="{BB962C8B-B14F-4D97-AF65-F5344CB8AC3E}">
        <p14:creationId xmlns:p14="http://schemas.microsoft.com/office/powerpoint/2010/main" val="3662989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219200" y="152400"/>
            <a:ext cx="7315200" cy="67626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r>
              <a:rPr lang="en-US" altLang="en-US" sz="3000" b="1" kern="0">
                <a:solidFill>
                  <a:schemeClr val="tx1"/>
                </a:solidFill>
                <a:latin typeface="Calibri" panose="020F0502020204030204" pitchFamily="34" charset="0"/>
                <a:cs typeface="Calibri" panose="020F0502020204030204" pitchFamily="34" charset="0"/>
              </a:rPr>
              <a:t>Relevant Codifications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6" name="TextBox 5">
            <a:extLst>
              <a:ext uri="{FF2B5EF4-FFF2-40B4-BE49-F238E27FC236}">
                <a16:creationId xmlns:a16="http://schemas.microsoft.com/office/drawing/2014/main" id="{7715F04D-9864-4210-96EE-DB757B1D8292}"/>
              </a:ext>
            </a:extLst>
          </p:cNvPr>
          <p:cNvSpPr txBox="1"/>
          <p:nvPr/>
        </p:nvSpPr>
        <p:spPr>
          <a:xfrm>
            <a:off x="1371599" y="732966"/>
            <a:ext cx="10419907" cy="5858014"/>
          </a:xfrm>
          <a:prstGeom prst="rect">
            <a:avLst/>
          </a:prstGeom>
          <a:noFill/>
        </p:spPr>
        <p:txBody>
          <a:bodyPr wrap="square" rtlCol="0">
            <a:spAutoFit/>
          </a:bodyPr>
          <a:lstStyle/>
          <a:p>
            <a:r>
              <a:rPr lang="en-US" sz="2000" b="1" dirty="0">
                <a:latin typeface="Calibri" panose="020F0502020204030204" pitchFamily="34" charset="0"/>
                <a:cs typeface="Calibri" panose="020F0502020204030204" pitchFamily="34" charset="0"/>
              </a:rPr>
              <a:t>ASC 715 Compensation — Retirement Benefits</a:t>
            </a:r>
          </a:p>
          <a:p>
            <a:pPr marL="285750" indent="-285750">
              <a:spcBef>
                <a:spcPts val="400"/>
              </a:spcBef>
              <a:buFont typeface="Arial" panose="020B0604020202020204" pitchFamily="34" charset="0"/>
              <a:buChar char="•"/>
            </a:pPr>
            <a:r>
              <a:rPr lang="en-US" u="sng" dirty="0">
                <a:latin typeface="Calibri" panose="020F0502020204030204" pitchFamily="34" charset="0"/>
                <a:cs typeface="Calibri" panose="020F0502020204030204" pitchFamily="34" charset="0"/>
              </a:rPr>
              <a:t>715-10 Overall</a:t>
            </a:r>
            <a:r>
              <a:rPr lang="en-US" b="1" dirty="0">
                <a:latin typeface="Calibri" panose="020F0502020204030204" pitchFamily="34" charset="0"/>
                <a:cs typeface="Calibri" panose="020F0502020204030204" pitchFamily="34" charset="0"/>
              </a:rPr>
              <a:t>:</a:t>
            </a:r>
            <a:r>
              <a:rPr lang="en-US" dirty="0">
                <a:latin typeface="Calibri" panose="020F0502020204030204" pitchFamily="34" charset="0"/>
                <a:cs typeface="Calibri" panose="020F0502020204030204" pitchFamily="34" charset="0"/>
              </a:rPr>
              <a:t> </a:t>
            </a:r>
          </a:p>
          <a:p>
            <a:pPr marL="742950" lvl="1" indent="-285750">
              <a:spcBef>
                <a:spcPts val="400"/>
              </a:spcBef>
              <a:buFont typeface="Calibri" panose="020F0502020204030204" pitchFamily="34" charset="0"/>
              <a:buChar char="–"/>
            </a:pPr>
            <a:r>
              <a:rPr lang="en-US" sz="1600" dirty="0">
                <a:latin typeface="Calibri" panose="020F0502020204030204" pitchFamily="34" charset="0"/>
                <a:cs typeface="Calibri" panose="020F0502020204030204" pitchFamily="34" charset="0"/>
              </a:rPr>
              <a:t>ASC 715-10 discusses the overall scope of ASC 715 and the other Subtopics within ASC 715</a:t>
            </a:r>
            <a:endParaRPr lang="en-US" sz="1600" b="1" dirty="0">
              <a:latin typeface="Calibri" panose="020F0502020204030204" pitchFamily="34" charset="0"/>
              <a:cs typeface="Calibri" panose="020F0502020204030204" pitchFamily="34" charset="0"/>
            </a:endParaRPr>
          </a:p>
          <a:p>
            <a:pPr marL="285750" indent="-285750">
              <a:spcBef>
                <a:spcPts val="400"/>
              </a:spcBef>
              <a:buFont typeface="Arial" panose="020B0604020202020204" pitchFamily="34" charset="0"/>
              <a:buChar char="•"/>
            </a:pPr>
            <a:r>
              <a:rPr lang="en-US" u="sng" dirty="0">
                <a:latin typeface="Calibri" panose="020F0502020204030204" pitchFamily="34" charset="0"/>
                <a:cs typeface="Calibri" panose="020F0502020204030204" pitchFamily="34" charset="0"/>
              </a:rPr>
              <a:t>715-20 Defined Benefit Plans—General</a:t>
            </a:r>
            <a:r>
              <a:rPr lang="en-US" b="1" dirty="0">
                <a:latin typeface="Calibri" panose="020F0502020204030204" pitchFamily="34" charset="0"/>
                <a:cs typeface="Calibri" panose="020F0502020204030204" pitchFamily="34" charset="0"/>
              </a:rPr>
              <a:t>:</a:t>
            </a:r>
            <a:r>
              <a:rPr lang="en-US" dirty="0">
                <a:latin typeface="Calibri" panose="020F0502020204030204" pitchFamily="34" charset="0"/>
                <a:cs typeface="Calibri" panose="020F0502020204030204" pitchFamily="34" charset="0"/>
              </a:rPr>
              <a:t> </a:t>
            </a:r>
          </a:p>
          <a:p>
            <a:pPr marL="742950" lvl="1" indent="-285750">
              <a:spcBef>
                <a:spcPts val="400"/>
              </a:spcBef>
              <a:buFont typeface="Calibri" panose="020F0502020204030204" pitchFamily="34" charset="0"/>
              <a:buChar char="–"/>
            </a:pPr>
            <a:r>
              <a:rPr lang="en-US" sz="1600" dirty="0">
                <a:latin typeface="Calibri" panose="020F0502020204030204" pitchFamily="34" charset="0"/>
                <a:cs typeface="Calibri" panose="020F0502020204030204" pitchFamily="34" charset="0"/>
              </a:rPr>
              <a:t>ASC 715-20 notes that it “provides guidance on the disclosure and other accounting and reporting requirements related to single-employer DB pension and other postretirement benefit plans</a:t>
            </a:r>
          </a:p>
          <a:p>
            <a:pPr marL="285750" indent="-285750">
              <a:spcBef>
                <a:spcPts val="400"/>
              </a:spcBef>
              <a:buFont typeface="Arial" panose="020B0604020202020204" pitchFamily="34" charset="0"/>
              <a:buChar char="•"/>
            </a:pPr>
            <a:r>
              <a:rPr lang="en-US" u="sng" dirty="0">
                <a:latin typeface="Calibri" panose="020F0502020204030204" pitchFamily="34" charset="0"/>
                <a:cs typeface="Calibri" panose="020F0502020204030204" pitchFamily="34" charset="0"/>
              </a:rPr>
              <a:t>715-30 Defined Benefit Plans—Defined Benefit Pension</a:t>
            </a:r>
            <a:r>
              <a:rPr lang="en-US" b="1" dirty="0">
                <a:latin typeface="Calibri" panose="020F0502020204030204" pitchFamily="34" charset="0"/>
                <a:cs typeface="Calibri" panose="020F0502020204030204" pitchFamily="34" charset="0"/>
              </a:rPr>
              <a:t>:</a:t>
            </a:r>
            <a:r>
              <a:rPr lang="en-US" dirty="0">
                <a:latin typeface="Calibri" panose="020F0502020204030204" pitchFamily="34" charset="0"/>
                <a:cs typeface="Calibri" panose="020F0502020204030204" pitchFamily="34" charset="0"/>
              </a:rPr>
              <a:t> </a:t>
            </a:r>
          </a:p>
          <a:p>
            <a:pPr marL="742950" lvl="1" indent="-285750">
              <a:spcBef>
                <a:spcPts val="400"/>
              </a:spcBef>
              <a:buFont typeface="Calibri" panose="020F0502020204030204" pitchFamily="34" charset="0"/>
              <a:buChar char="–"/>
            </a:pPr>
            <a:r>
              <a:rPr lang="en-US" sz="1600" dirty="0">
                <a:latin typeface="Calibri" panose="020F0502020204030204" pitchFamily="34" charset="0"/>
                <a:cs typeface="Calibri" panose="020F0502020204030204" pitchFamily="34" charset="0"/>
              </a:rPr>
              <a:t>This Subtopic focuses on an employer’s accounting for a single-employer DB pension plan.</a:t>
            </a:r>
          </a:p>
          <a:p>
            <a:pPr marL="285750" indent="-285750">
              <a:spcBef>
                <a:spcPts val="400"/>
              </a:spcBef>
              <a:buFont typeface="Arial" panose="020B0604020202020204" pitchFamily="34" charset="0"/>
              <a:buChar char="•"/>
            </a:pPr>
            <a:r>
              <a:rPr lang="en-US" u="sng" dirty="0">
                <a:latin typeface="Calibri" panose="020F0502020204030204" pitchFamily="34" charset="0"/>
                <a:cs typeface="Calibri" panose="020F0502020204030204" pitchFamily="34" charset="0"/>
              </a:rPr>
              <a:t>715-60 Defined Benefit Plans—Other Postretirement</a:t>
            </a:r>
            <a:r>
              <a:rPr lang="en-US" b="1" dirty="0">
                <a:latin typeface="Calibri" panose="020F0502020204030204" pitchFamily="34" charset="0"/>
                <a:cs typeface="Calibri" panose="020F0502020204030204" pitchFamily="34" charset="0"/>
              </a:rPr>
              <a:t>:</a:t>
            </a:r>
            <a:r>
              <a:rPr lang="en-US" dirty="0">
                <a:latin typeface="Calibri" panose="020F0502020204030204" pitchFamily="34" charset="0"/>
                <a:cs typeface="Calibri" panose="020F0502020204030204" pitchFamily="34" charset="0"/>
              </a:rPr>
              <a:t> </a:t>
            </a:r>
          </a:p>
          <a:p>
            <a:pPr marL="742950" lvl="1" indent="-285750">
              <a:spcBef>
                <a:spcPts val="400"/>
              </a:spcBef>
              <a:buFont typeface="Calibri" panose="020F0502020204030204" pitchFamily="34" charset="0"/>
              <a:buChar char="–"/>
            </a:pPr>
            <a:r>
              <a:rPr lang="en-US" sz="1600" dirty="0">
                <a:latin typeface="Calibri" panose="020F0502020204030204" pitchFamily="34" charset="0"/>
                <a:cs typeface="Calibri" panose="020F0502020204030204" pitchFamily="34" charset="0"/>
              </a:rPr>
              <a:t>A postretirement benefit is part of the compensation paid to an employee for services rendered.	</a:t>
            </a:r>
          </a:p>
          <a:p>
            <a:pPr marL="285750" indent="-285750">
              <a:spcBef>
                <a:spcPts val="400"/>
              </a:spcBef>
              <a:buFont typeface="Arial" panose="020B0604020202020204" pitchFamily="34" charset="0"/>
              <a:buChar char="•"/>
            </a:pPr>
            <a:r>
              <a:rPr lang="en-US" u="sng" dirty="0">
                <a:latin typeface="Calibri" panose="020F0502020204030204" pitchFamily="34" charset="0"/>
                <a:cs typeface="Calibri" panose="020F0502020204030204" pitchFamily="34" charset="0"/>
              </a:rPr>
              <a:t>715-70 Defined Contribution plans</a:t>
            </a:r>
          </a:p>
          <a:p>
            <a:pPr marL="285750" indent="-285750">
              <a:spcBef>
                <a:spcPts val="400"/>
              </a:spcBef>
              <a:buFont typeface="Arial" panose="020B0604020202020204" pitchFamily="34" charset="0"/>
              <a:buChar char="•"/>
            </a:pPr>
            <a:r>
              <a:rPr lang="en-US" u="sng" dirty="0">
                <a:latin typeface="Calibri" panose="020F0502020204030204" pitchFamily="34" charset="0"/>
                <a:cs typeface="Calibri" panose="020F0502020204030204" pitchFamily="34" charset="0"/>
              </a:rPr>
              <a:t>715-80 Multiemployer Plans</a:t>
            </a:r>
          </a:p>
          <a:p>
            <a:pPr>
              <a:spcBef>
                <a:spcPts val="1000"/>
              </a:spcBef>
            </a:pPr>
            <a:r>
              <a:rPr lang="en-US" sz="2000" b="1" dirty="0">
                <a:latin typeface="Calibri" panose="020F0502020204030204" pitchFamily="34" charset="0"/>
                <a:cs typeface="Calibri" panose="020F0502020204030204" pitchFamily="34" charset="0"/>
              </a:rPr>
              <a:t>ASC710 - Deferred Compensation Contracts</a:t>
            </a:r>
          </a:p>
          <a:p>
            <a:pPr>
              <a:spcBef>
                <a:spcPts val="1000"/>
              </a:spcBef>
            </a:pPr>
            <a:r>
              <a:rPr lang="en-US" sz="2000" b="1" dirty="0">
                <a:latin typeface="Calibri" panose="020F0502020204030204" pitchFamily="34" charset="0"/>
                <a:cs typeface="Calibri" panose="020F0502020204030204" pitchFamily="34" charset="0"/>
              </a:rPr>
              <a:t>ASC 712 Compensation — Nonretirement Postemployment Benefits (</a:t>
            </a:r>
            <a:r>
              <a:rPr lang="en-US" altLang="en-US" sz="2000" kern="0" dirty="0">
                <a:latin typeface="Calibri" panose="020F0502020204030204" pitchFamily="34" charset="0"/>
                <a:cs typeface="Calibri" panose="020F0502020204030204" pitchFamily="34" charset="0"/>
              </a:rPr>
              <a:t>Severance or other one-time involuntary termination benefits, long-term disability benefits)</a:t>
            </a:r>
            <a:endParaRPr lang="en-US" sz="2000" b="1" dirty="0">
              <a:latin typeface="Calibri" panose="020F0502020204030204" pitchFamily="34" charset="0"/>
              <a:cs typeface="Calibri" panose="020F0502020204030204" pitchFamily="34" charset="0"/>
            </a:endParaRPr>
          </a:p>
          <a:p>
            <a:pPr>
              <a:spcBef>
                <a:spcPts val="1000"/>
              </a:spcBef>
            </a:pPr>
            <a:r>
              <a:rPr lang="en-US" sz="2000" b="1" dirty="0">
                <a:latin typeface="Calibri" panose="020F0502020204030204" pitchFamily="34" charset="0"/>
                <a:cs typeface="Calibri" panose="020F0502020204030204" pitchFamily="34" charset="0"/>
              </a:rPr>
              <a:t>ASC 718 Compensation — Stock Compensation</a:t>
            </a:r>
          </a:p>
          <a:p>
            <a:pPr>
              <a:spcBef>
                <a:spcPts val="1000"/>
              </a:spcBef>
            </a:pPr>
            <a:r>
              <a:rPr lang="en-US" sz="2000" b="1" dirty="0">
                <a:latin typeface="Calibri" panose="020F0502020204030204" pitchFamily="34" charset="0"/>
                <a:cs typeface="Calibri" panose="020F0502020204030204" pitchFamily="34" charset="0"/>
              </a:rPr>
              <a:t>ASU 2018 – 14 – covers recent changes in disclosure requirements for DB plans under ASC 715-20</a:t>
            </a: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54507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4"/>
            <a:srcRect/>
            <a:stretch>
              <a:fillRect/>
            </a:stretch>
          </a:blipFill>
        </p:spPr>
      </p:pic>
      <p:sp>
        <p:nvSpPr>
          <p:cNvPr id="3" name="Rectangle 2"/>
          <p:cNvSpPr txBox="1">
            <a:spLocks noChangeArrowheads="1"/>
          </p:cNvSpPr>
          <p:nvPr/>
        </p:nvSpPr>
        <p:spPr>
          <a:xfrm>
            <a:off x="1276816" y="2474930"/>
            <a:ext cx="9194180" cy="1182670"/>
          </a:xfrm>
          <a:prstGeom prst="rect">
            <a:avLst/>
          </a:prstGeom>
          <a:solidFill>
            <a:srgbClr val="92D050"/>
          </a:solidFill>
          <a:ln w="19050">
            <a:solidFill>
              <a:schemeClr val="tx1"/>
            </a:solidFill>
            <a:beve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tabLst>
                <a:tab pos="4805363" algn="l"/>
              </a:tabLst>
            </a:pPr>
            <a:r>
              <a:rPr lang="en-US" altLang="en-US" sz="4000" b="1" kern="0">
                <a:solidFill>
                  <a:schemeClr val="bg1"/>
                </a:solidFill>
                <a:latin typeface="Calibri" panose="020F0502020204030204" pitchFamily="34" charset="0"/>
                <a:cs typeface="Calibri" panose="020F0502020204030204" pitchFamily="34" charset="0"/>
              </a:rPr>
              <a:t>Basics of Accounting Valuation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Tree>
    <p:extLst>
      <p:ext uri="{BB962C8B-B14F-4D97-AF65-F5344CB8AC3E}">
        <p14:creationId xmlns:p14="http://schemas.microsoft.com/office/powerpoint/2010/main" val="2507814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207169" y="395179"/>
            <a:ext cx="7315200" cy="4572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tabLst>
                <a:tab pos="4805363" algn="l"/>
              </a:tabLst>
            </a:pPr>
            <a:r>
              <a:rPr lang="en-US" altLang="en-US" sz="3000" b="1" kern="0" dirty="0">
                <a:solidFill>
                  <a:schemeClr val="tx1"/>
                </a:solidFill>
                <a:latin typeface="Calibri" panose="020F0502020204030204" pitchFamily="34" charset="0"/>
                <a:cs typeface="Calibri" panose="020F0502020204030204" pitchFamily="34" charset="0"/>
              </a:rPr>
              <a:t>Balance Sheet and Income Statement</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6" name="TextBox 5">
            <a:extLst>
              <a:ext uri="{FF2B5EF4-FFF2-40B4-BE49-F238E27FC236}">
                <a16:creationId xmlns:a16="http://schemas.microsoft.com/office/drawing/2014/main" id="{7715F04D-9864-4210-96EE-DB757B1D8292}"/>
              </a:ext>
            </a:extLst>
          </p:cNvPr>
          <p:cNvSpPr txBox="1"/>
          <p:nvPr/>
        </p:nvSpPr>
        <p:spPr>
          <a:xfrm>
            <a:off x="1371600" y="1127238"/>
            <a:ext cx="9448800" cy="3652282"/>
          </a:xfrm>
          <a:prstGeom prst="rect">
            <a:avLst/>
          </a:prstGeom>
          <a:noFill/>
        </p:spPr>
        <p:txBody>
          <a:bodyPr wrap="square" rtlCol="0">
            <a:spAutoFit/>
          </a:bodyPr>
          <a:lstStyle/>
          <a:p>
            <a:pPr marL="0" lvl="1">
              <a:spcBef>
                <a:spcPts val="600"/>
              </a:spcBef>
            </a:pPr>
            <a:r>
              <a:rPr lang="en-US" sz="2000" dirty="0">
                <a:latin typeface="Calibri" panose="020F0502020204030204" pitchFamily="34" charset="0"/>
                <a:cs typeface="Calibri" panose="020F0502020204030204" pitchFamily="34" charset="0"/>
              </a:rPr>
              <a:t>The </a:t>
            </a:r>
            <a:r>
              <a:rPr lang="en-US" sz="2000" b="1" dirty="0">
                <a:latin typeface="Calibri" panose="020F0502020204030204" pitchFamily="34" charset="0"/>
                <a:cs typeface="Calibri" panose="020F0502020204030204" pitchFamily="34" charset="0"/>
              </a:rPr>
              <a:t>Balance Sheet</a:t>
            </a:r>
            <a:r>
              <a:rPr lang="en-US" sz="2000" dirty="0">
                <a:latin typeface="Calibri" panose="020F0502020204030204" pitchFamily="34" charset="0"/>
                <a:cs typeface="Calibri" panose="020F0502020204030204" pitchFamily="34" charset="0"/>
              </a:rPr>
              <a:t> (sometimes referred to as the Statement of Financial Position) reports the Assets, Liabilities and Stockholder’s Equity of a company as of a specific date.</a:t>
            </a:r>
          </a:p>
          <a:p>
            <a:pPr lvl="1" indent="-285750">
              <a:spcBef>
                <a:spcPts val="600"/>
              </a:spcBef>
              <a:buFont typeface="Arial" panose="020B0604020202020204" pitchFamily="34" charset="0"/>
              <a:buChar char="•"/>
            </a:pPr>
            <a:r>
              <a:rPr lang="en-US" dirty="0">
                <a:latin typeface="Calibri" panose="020F0502020204030204" pitchFamily="34" charset="0"/>
                <a:cs typeface="Calibri" panose="020F0502020204030204" pitchFamily="34" charset="0"/>
              </a:rPr>
              <a:t>Balance Sheet Equation:  Assets = Liabilities + Stockholder’s Equity</a:t>
            </a:r>
          </a:p>
          <a:p>
            <a:pPr lvl="1" indent="-285750">
              <a:spcBef>
                <a:spcPts val="400"/>
              </a:spcBef>
              <a:buFont typeface="Arial" panose="020B0604020202020204" pitchFamily="34" charset="0"/>
              <a:buChar char="•"/>
            </a:pPr>
            <a:r>
              <a:rPr lang="en-US" dirty="0">
                <a:latin typeface="Calibri" panose="020F0502020204030204" pitchFamily="34" charset="0"/>
                <a:cs typeface="Calibri" panose="020F0502020204030204" pitchFamily="34" charset="0"/>
              </a:rPr>
              <a:t>Funded Status of the plan (Assets – PBO) and AOCI (Accumulated Other Comprehensive Income) are Balance Sheet Items</a:t>
            </a:r>
            <a:r>
              <a:rPr lang="en-US" sz="1600" dirty="0">
                <a:latin typeface="Calibri" panose="020F0502020204030204" pitchFamily="34" charset="0"/>
                <a:cs typeface="Calibri" panose="020F0502020204030204" pitchFamily="34" charset="0"/>
              </a:rPr>
              <a:t> </a:t>
            </a:r>
          </a:p>
          <a:p>
            <a:pPr marL="285750" indent="-28575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0" lvl="1">
              <a:spcBef>
                <a:spcPts val="600"/>
              </a:spcBef>
            </a:pPr>
            <a:r>
              <a:rPr lang="en-US" sz="2000" dirty="0">
                <a:latin typeface="Calibri" panose="020F0502020204030204" pitchFamily="34" charset="0"/>
                <a:cs typeface="Calibri" panose="020F0502020204030204" pitchFamily="34" charset="0"/>
              </a:rPr>
              <a:t>The </a:t>
            </a:r>
            <a:r>
              <a:rPr lang="en-US" sz="2000" b="1" dirty="0">
                <a:latin typeface="Calibri" panose="020F0502020204030204" pitchFamily="34" charset="0"/>
                <a:cs typeface="Calibri" panose="020F0502020204030204" pitchFamily="34" charset="0"/>
              </a:rPr>
              <a:t>Income Statement</a:t>
            </a:r>
            <a:r>
              <a:rPr lang="en-US" sz="2000" dirty="0">
                <a:latin typeface="Calibri" panose="020F0502020204030204" pitchFamily="34" charset="0"/>
                <a:cs typeface="Calibri" panose="020F0502020204030204" pitchFamily="34" charset="0"/>
              </a:rPr>
              <a:t> (sometimes referred to as the Statement of Profit and Loss) measures a company’s financial performance over a specific period of time.</a:t>
            </a:r>
          </a:p>
          <a:p>
            <a:pPr lvl="1" indent="-285750">
              <a:spcBef>
                <a:spcPts val="600"/>
              </a:spcBef>
              <a:buFont typeface="Arial" panose="020B0604020202020204" pitchFamily="34" charset="0"/>
              <a:buChar char="•"/>
            </a:pPr>
            <a:r>
              <a:rPr lang="en-US" dirty="0">
                <a:latin typeface="Calibri" panose="020F0502020204030204" pitchFamily="34" charset="0"/>
                <a:cs typeface="Calibri" panose="020F0502020204030204" pitchFamily="34" charset="0"/>
              </a:rPr>
              <a:t>The values in the Income Statement will be applied to the Balance Sheet items at the beginning of the period to arrive at the Balance Sheet items at the end of the period.</a:t>
            </a:r>
          </a:p>
          <a:p>
            <a:pPr lvl="1" indent="-285750">
              <a:spcBef>
                <a:spcPts val="600"/>
              </a:spcBef>
              <a:buFont typeface="Arial" panose="020B0604020202020204" pitchFamily="34" charset="0"/>
              <a:buChar char="•"/>
            </a:pPr>
            <a:r>
              <a:rPr lang="en-US" dirty="0">
                <a:latin typeface="Calibri" panose="020F0502020204030204" pitchFamily="34" charset="0"/>
                <a:cs typeface="Calibri" panose="020F0502020204030204" pitchFamily="34" charset="0"/>
              </a:rPr>
              <a:t>Expense is an Income Statement Item</a:t>
            </a:r>
          </a:p>
        </p:txBody>
      </p:sp>
    </p:spTree>
    <p:extLst>
      <p:ext uri="{BB962C8B-B14F-4D97-AF65-F5344CB8AC3E}">
        <p14:creationId xmlns:p14="http://schemas.microsoft.com/office/powerpoint/2010/main" val="2396615623"/>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5E16E8B87E7943B6DC90CFCC14CF07" ma:contentTypeVersion="4" ma:contentTypeDescription="Create a new document." ma:contentTypeScope="" ma:versionID="26b2320f2c39c99d5994cb49b652be36">
  <xsd:schema xmlns:xsd="http://www.w3.org/2001/XMLSchema" xmlns:xs="http://www.w3.org/2001/XMLSchema" xmlns:p="http://schemas.microsoft.com/office/2006/metadata/properties" xmlns:ns2="daf92ace-d961-4ad7-89f2-ca168e02e272" targetNamespace="http://schemas.microsoft.com/office/2006/metadata/properties" ma:root="true" ma:fieldsID="eadf736280032fcd3c5579f2c426b787" ns2:_="">
    <xsd:import namespace="daf92ace-d961-4ad7-89f2-ca168e02e27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af92ace-d961-4ad7-89f2-ca168e02e2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16DF09A-C5B9-431E-A13D-59EE9FAA911D}">
  <ds:schemaRefs>
    <ds:schemaRef ds:uri="http://schemas.openxmlformats.org/package/2006/metadata/core-properties"/>
    <ds:schemaRef ds:uri="http://schemas.microsoft.com/office/2006/metadata/properties"/>
    <ds:schemaRef ds:uri="http://schemas.microsoft.com/office/infopath/2007/PartnerControls"/>
    <ds:schemaRef ds:uri="http://www.w3.org/XML/1998/namespace"/>
    <ds:schemaRef ds:uri="http://purl.org/dc/elements/1.1/"/>
    <ds:schemaRef ds:uri="http://purl.org/dc/dcmitype/"/>
    <ds:schemaRef ds:uri="http://purl.org/dc/terms/"/>
    <ds:schemaRef ds:uri="http://schemas.microsoft.com/office/2006/documentManagement/types"/>
    <ds:schemaRef ds:uri="daf92ace-d961-4ad7-89f2-ca168e02e272"/>
  </ds:schemaRefs>
</ds:datastoreItem>
</file>

<file path=customXml/itemProps2.xml><?xml version="1.0" encoding="utf-8"?>
<ds:datastoreItem xmlns:ds="http://schemas.openxmlformats.org/officeDocument/2006/customXml" ds:itemID="{04742A1A-9A3B-481B-A0DF-7B842FFB493A}">
  <ds:schemaRefs>
    <ds:schemaRef ds:uri="http://schemas.microsoft.com/sharepoint/v3/contenttype/forms"/>
  </ds:schemaRefs>
</ds:datastoreItem>
</file>

<file path=customXml/itemProps3.xml><?xml version="1.0" encoding="utf-8"?>
<ds:datastoreItem xmlns:ds="http://schemas.openxmlformats.org/officeDocument/2006/customXml" ds:itemID="{4F63941E-D6F8-49FD-B073-E71A456DCF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af92ace-d961-4ad7-89f2-ca168e02e2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366</TotalTime>
  <Words>3847</Words>
  <Application>Microsoft Office PowerPoint</Application>
  <PresentationFormat>Widescreen</PresentationFormat>
  <Paragraphs>498</Paragraphs>
  <Slides>34</Slides>
  <Notes>33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Arial</vt:lpstr>
      <vt:lpstr>Bahamas</vt:lpstr>
      <vt:lpstr>Calibri</vt:lpstr>
      <vt:lpstr>Garamond</vt:lpstr>
      <vt:lpstr>Times New Roman</vt:lpstr>
      <vt:lpstr>Wingdings</vt:lpstr>
      <vt:lpstr>Wingdings 2</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Sarkar, Sreoshi</cp:lastModifiedBy>
  <cp:revision>16</cp:revision>
  <dcterms:created xsi:type="dcterms:W3CDTF">2011-07-20T12:11:57Z</dcterms:created>
  <dcterms:modified xsi:type="dcterms:W3CDTF">2020-10-31T07:37:27Z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0x0101005F5E16E8B87E7943B6DC90CFCC14CF07</vt:lpwstr>
  </property>
</Properties>
</file>