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xml" ContentType="application/vnd.openxmlformats-officedocument.presentationml.tags+xml"/>
  <Override PartName="/ppt/notesSlides/notesSlide39.xml" ContentType="application/vnd.openxmlformats-officedocument.presentationml.notesSlide+xml"/>
  <Override PartName="/ppt/tags/tag2.xml" ContentType="application/vnd.openxmlformats-officedocument.presentationml.tags+xml"/>
  <Override PartName="/ppt/notesSlides/notesSlide40.xml" ContentType="application/vnd.openxmlformats-officedocument.presentationml.notesSlide+xml"/>
  <Override PartName="/ppt/tags/tag3.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4.xml" ContentType="application/vnd.openxmlformats-officedocument.presentationml.tags+xml"/>
  <Override PartName="/ppt/notesSlides/notesSlide47.xml" ContentType="application/vnd.openxmlformats-officedocument.presentationml.notesSlide+xml"/>
  <Override PartName="/ppt/tags/tag5.xml" ContentType="application/vnd.openxmlformats-officedocument.presentationml.tags+xml"/>
  <Override PartName="/ppt/notesSlides/notesSlide48.xml" ContentType="application/vnd.openxmlformats-officedocument.presentationml.notesSlide+xml"/>
  <Override PartName="/ppt/tags/tag6.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7.xml" ContentType="application/vnd.openxmlformats-officedocument.presentationml.tags+xml"/>
  <Override PartName="/ppt/notesSlides/notesSlide5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77" r:id="rId3"/>
  </p:sldMasterIdLst>
  <p:notesMasterIdLst>
    <p:notesMasterId r:id="rId65"/>
  </p:notesMasterIdLst>
  <p:handoutMasterIdLst>
    <p:handoutMasterId r:id="rId66"/>
  </p:handoutMasterIdLst>
  <p:sldIdLst>
    <p:sldId id="261" r:id="rId4"/>
    <p:sldId id="270" r:id="rId5"/>
    <p:sldId id="271" r:id="rId6"/>
    <p:sldId id="273" r:id="rId7"/>
    <p:sldId id="256" r:id="rId8"/>
    <p:sldId id="299" r:id="rId9"/>
    <p:sldId id="300" r:id="rId10"/>
    <p:sldId id="274" r:id="rId11"/>
    <p:sldId id="301" r:id="rId12"/>
    <p:sldId id="302" r:id="rId13"/>
    <p:sldId id="303" r:id="rId14"/>
    <p:sldId id="304" r:id="rId15"/>
    <p:sldId id="305" r:id="rId16"/>
    <p:sldId id="306" r:id="rId17"/>
    <p:sldId id="288" r:id="rId18"/>
    <p:sldId id="307" r:id="rId19"/>
    <p:sldId id="308" r:id="rId20"/>
    <p:sldId id="285" r:id="rId21"/>
    <p:sldId id="309" r:id="rId22"/>
    <p:sldId id="310" r:id="rId23"/>
    <p:sldId id="311" r:id="rId24"/>
    <p:sldId id="291" r:id="rId25"/>
    <p:sldId id="312" r:id="rId26"/>
    <p:sldId id="293" r:id="rId27"/>
    <p:sldId id="313" r:id="rId28"/>
    <p:sldId id="275" r:id="rId29"/>
    <p:sldId id="314" r:id="rId30"/>
    <p:sldId id="269" r:id="rId31"/>
    <p:sldId id="407" r:id="rId32"/>
    <p:sldId id="315" r:id="rId33"/>
    <p:sldId id="316" r:id="rId34"/>
    <p:sldId id="317" r:id="rId35"/>
    <p:sldId id="318" r:id="rId36"/>
    <p:sldId id="319" r:id="rId37"/>
    <p:sldId id="276" r:id="rId38"/>
    <p:sldId id="284" r:id="rId39"/>
    <p:sldId id="278" r:id="rId40"/>
    <p:sldId id="292" r:id="rId41"/>
    <p:sldId id="282" r:id="rId42"/>
    <p:sldId id="320" r:id="rId43"/>
    <p:sldId id="283" r:id="rId44"/>
    <p:sldId id="286" r:id="rId45"/>
    <p:sldId id="287" r:id="rId46"/>
    <p:sldId id="321" r:id="rId47"/>
    <p:sldId id="290" r:id="rId48"/>
    <p:sldId id="294" r:id="rId49"/>
    <p:sldId id="295" r:id="rId50"/>
    <p:sldId id="296" r:id="rId51"/>
    <p:sldId id="323" r:id="rId52"/>
    <p:sldId id="324" r:id="rId53"/>
    <p:sldId id="325" r:id="rId54"/>
    <p:sldId id="297" r:id="rId55"/>
    <p:sldId id="326" r:id="rId56"/>
    <p:sldId id="409" r:id="rId57"/>
    <p:sldId id="298" r:id="rId58"/>
    <p:sldId id="404" r:id="rId59"/>
    <p:sldId id="405" r:id="rId60"/>
    <p:sldId id="406" r:id="rId61"/>
    <p:sldId id="410" r:id="rId62"/>
    <p:sldId id="411" r:id="rId63"/>
    <p:sldId id="408"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59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7700C3-B2C7-4782-BDE2-A466B2864C7F}" v="18" dt="2021-06-02T08:57:54.9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752" y="1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viewProps" Target="viewProps.xml"/><Relationship Id="rId7" Type="http://schemas.openxmlformats.org/officeDocument/2006/relationships/slide" Target="slides/slide4.xml"/><Relationship Id="rId71"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lin Patel" userId="e168eba049125d50" providerId="LiveId" clId="{8C7700C3-B2C7-4782-BDE2-A466B2864C7F}"/>
    <pc:docChg chg="custSel addSld delSld modSld">
      <pc:chgData name="Kulin Patel" userId="e168eba049125d50" providerId="LiveId" clId="{8C7700C3-B2C7-4782-BDE2-A466B2864C7F}" dt="2021-06-02T08:59:27.113" v="247" actId="122"/>
      <pc:docMkLst>
        <pc:docMk/>
      </pc:docMkLst>
      <pc:sldChg chg="del">
        <pc:chgData name="Kulin Patel" userId="e168eba049125d50" providerId="LiveId" clId="{8C7700C3-B2C7-4782-BDE2-A466B2864C7F}" dt="2021-06-02T08:11:58.143" v="1" actId="47"/>
        <pc:sldMkLst>
          <pc:docMk/>
          <pc:sldMk cId="1925011171" sldId="322"/>
        </pc:sldMkLst>
      </pc:sldChg>
      <pc:sldChg chg="del">
        <pc:chgData name="Kulin Patel" userId="e168eba049125d50" providerId="LiveId" clId="{8C7700C3-B2C7-4782-BDE2-A466B2864C7F}" dt="2021-06-01T19:20:45.502" v="0" actId="47"/>
        <pc:sldMkLst>
          <pc:docMk/>
          <pc:sldMk cId="2873600987" sldId="403"/>
        </pc:sldMkLst>
      </pc:sldChg>
      <pc:sldChg chg="addSp delSp modSp add mod">
        <pc:chgData name="Kulin Patel" userId="e168eba049125d50" providerId="LiveId" clId="{8C7700C3-B2C7-4782-BDE2-A466B2864C7F}" dt="2021-06-02T08:49:43.106" v="14" actId="478"/>
        <pc:sldMkLst>
          <pc:docMk/>
          <pc:sldMk cId="3647931869" sldId="410"/>
        </pc:sldMkLst>
        <pc:spChg chg="mod">
          <ac:chgData name="Kulin Patel" userId="e168eba049125d50" providerId="LiveId" clId="{8C7700C3-B2C7-4782-BDE2-A466B2864C7F}" dt="2021-06-02T08:48:57.361" v="5" actId="20577"/>
          <ac:spMkLst>
            <pc:docMk/>
            <pc:sldMk cId="3647931869" sldId="410"/>
            <ac:spMk id="3" creationId="{00000000-0000-0000-0000-000000000000}"/>
          </ac:spMkLst>
        </pc:spChg>
        <pc:picChg chg="add mod">
          <ac:chgData name="Kulin Patel" userId="e168eba049125d50" providerId="LiveId" clId="{8C7700C3-B2C7-4782-BDE2-A466B2864C7F}" dt="2021-06-02T08:49:36.343" v="12" actId="12789"/>
          <ac:picMkLst>
            <pc:docMk/>
            <pc:sldMk cId="3647931869" sldId="410"/>
            <ac:picMk id="6" creationId="{EFE51723-92DD-4F12-9BD3-B0C5C89ED87A}"/>
          </ac:picMkLst>
        </pc:picChg>
        <pc:picChg chg="add mod">
          <ac:chgData name="Kulin Patel" userId="e168eba049125d50" providerId="LiveId" clId="{8C7700C3-B2C7-4782-BDE2-A466B2864C7F}" dt="2021-06-02T08:49:36.343" v="12" actId="12789"/>
          <ac:picMkLst>
            <pc:docMk/>
            <pc:sldMk cId="3647931869" sldId="410"/>
            <ac:picMk id="8" creationId="{CCC7F047-FD6C-4EDC-BA1D-10A1CB1E01E7}"/>
          </ac:picMkLst>
        </pc:picChg>
        <pc:picChg chg="add del">
          <ac:chgData name="Kulin Patel" userId="e168eba049125d50" providerId="LiveId" clId="{8C7700C3-B2C7-4782-BDE2-A466B2864C7F}" dt="2021-06-02T08:49:43.106" v="14" actId="478"/>
          <ac:picMkLst>
            <pc:docMk/>
            <pc:sldMk cId="3647931869" sldId="410"/>
            <ac:picMk id="10" creationId="{770E3FE1-00A9-42C1-872C-354F58B972C8}"/>
          </ac:picMkLst>
        </pc:picChg>
      </pc:sldChg>
      <pc:sldChg chg="addSp delSp modSp add mod">
        <pc:chgData name="Kulin Patel" userId="e168eba049125d50" providerId="LiveId" clId="{8C7700C3-B2C7-4782-BDE2-A466B2864C7F}" dt="2021-06-02T08:59:27.113" v="247" actId="122"/>
        <pc:sldMkLst>
          <pc:docMk/>
          <pc:sldMk cId="3460135988" sldId="411"/>
        </pc:sldMkLst>
        <pc:spChg chg="mod">
          <ac:chgData name="Kulin Patel" userId="e168eba049125d50" providerId="LiveId" clId="{8C7700C3-B2C7-4782-BDE2-A466B2864C7F}" dt="2021-06-02T08:49:52.633" v="32" actId="20577"/>
          <ac:spMkLst>
            <pc:docMk/>
            <pc:sldMk cId="3460135988" sldId="411"/>
            <ac:spMk id="3" creationId="{00000000-0000-0000-0000-000000000000}"/>
          </ac:spMkLst>
        </pc:spChg>
        <pc:graphicFrameChg chg="add mod modGraphic">
          <ac:chgData name="Kulin Patel" userId="e168eba049125d50" providerId="LiveId" clId="{8C7700C3-B2C7-4782-BDE2-A466B2864C7F}" dt="2021-06-02T08:59:27.113" v="247" actId="122"/>
          <ac:graphicFrameMkLst>
            <pc:docMk/>
            <pc:sldMk cId="3460135988" sldId="411"/>
            <ac:graphicFrameMk id="9" creationId="{639589FB-7762-40BB-8A7C-2E9934F73941}"/>
          </ac:graphicFrameMkLst>
        </pc:graphicFrameChg>
        <pc:picChg chg="del">
          <ac:chgData name="Kulin Patel" userId="e168eba049125d50" providerId="LiveId" clId="{8C7700C3-B2C7-4782-BDE2-A466B2864C7F}" dt="2021-06-02T08:49:57.025" v="33" actId="478"/>
          <ac:picMkLst>
            <pc:docMk/>
            <pc:sldMk cId="3460135988" sldId="411"/>
            <ac:picMk id="6" creationId="{EFE51723-92DD-4F12-9BD3-B0C5C89ED87A}"/>
          </ac:picMkLst>
        </pc:picChg>
        <pc:picChg chg="del">
          <ac:chgData name="Kulin Patel" userId="e168eba049125d50" providerId="LiveId" clId="{8C7700C3-B2C7-4782-BDE2-A466B2864C7F}" dt="2021-06-02T08:49:57.641" v="34" actId="478"/>
          <ac:picMkLst>
            <pc:docMk/>
            <pc:sldMk cId="3460135988" sldId="411"/>
            <ac:picMk id="8" creationId="{CCC7F047-FD6C-4EDC-BA1D-10A1CB1E01E7}"/>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chemeClr val="tx1"/>
                </a:solidFill>
                <a:latin typeface="Calibri" panose="020F0502020204030204" pitchFamily="34" charset="0"/>
                <a:ea typeface="+mn-ea"/>
                <a:cs typeface="Calibri" panose="020F0502020204030204" pitchFamily="34" charset="0"/>
              </a:defRPr>
            </a:pPr>
            <a:r>
              <a:rPr lang="en-US"/>
              <a:t>Estimated Net Replacement Ratio</a:t>
            </a:r>
            <a:endParaRPr lang="en-US" dirty="0"/>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9813533156162105"/>
          <c:y val="0.21721815519765739"/>
          <c:w val="0.694434050712327"/>
          <c:h val="0.56566099076561249"/>
        </c:manualLayout>
      </c:layout>
      <c:barChart>
        <c:barDir val="col"/>
        <c:grouping val="stacked"/>
        <c:varyColors val="0"/>
        <c:ser>
          <c:idx val="0"/>
          <c:order val="0"/>
          <c:tx>
            <c:strRef>
              <c:f>'25'!$G$18</c:f>
              <c:strCache>
                <c:ptCount val="1"/>
                <c:pt idx="0">
                  <c:v>PF</c:v>
                </c:pt>
              </c:strCache>
            </c:strRef>
          </c:tx>
          <c:spPr>
            <a:solidFill>
              <a:schemeClr val="accent1"/>
            </a:solidFill>
            <a:ln>
              <a:noFill/>
            </a:ln>
            <a:effectLst/>
          </c:spPr>
          <c:invertIfNegative val="0"/>
          <c:dLbls>
            <c:dLbl>
              <c:idx val="0"/>
              <c:tx>
                <c:rich>
                  <a:bodyPr/>
                  <a:lstStyle/>
                  <a:p>
                    <a:r>
                      <a:rPr lang="en-US"/>
                      <a:t>31%</a:t>
                    </a:r>
                    <a:endParaRPr lang="en-US" dirty="0"/>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C95-4D44-A5CE-8911FA66FCB9}"/>
                </c:ext>
              </c:extLst>
            </c:dLbl>
            <c:dLbl>
              <c:idx val="1"/>
              <c:tx>
                <c:rich>
                  <a:bodyPr/>
                  <a:lstStyle/>
                  <a:p>
                    <a:r>
                      <a:rPr lang="en-US"/>
                      <a:t>23%</a:t>
                    </a:r>
                    <a:endParaRPr lang="en-US" dirty="0"/>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C95-4D44-A5CE-8911FA66FCB9}"/>
                </c:ext>
              </c:extLst>
            </c:dLbl>
            <c:dLbl>
              <c:idx val="2"/>
              <c:tx>
                <c:rich>
                  <a:bodyPr/>
                  <a:lstStyle/>
                  <a:p>
                    <a:fld id="{E0A7BDA4-BDBC-483A-9D2C-EC914CA5417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5C95-4D44-A5CE-8911FA66FCB9}"/>
                </c:ext>
              </c:extLst>
            </c:dLbl>
            <c:numFmt formatCode="#,##0" sourceLinked="0"/>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'25'!$F$19:$F$21</c:f>
              <c:strCache>
                <c:ptCount val="3"/>
                <c:pt idx="0">
                  <c:v>25 years</c:v>
                </c:pt>
                <c:pt idx="1">
                  <c:v>35 years</c:v>
                </c:pt>
                <c:pt idx="2">
                  <c:v>45 years</c:v>
                </c:pt>
              </c:strCache>
            </c:strRef>
          </c:cat>
          <c:val>
            <c:numRef>
              <c:f>'25'!$G$19:$G$21</c:f>
              <c:numCache>
                <c:formatCode>_(* #,##0_);_(* \(#,##0\);_(* "-"??_);_(@_)</c:formatCode>
                <c:ptCount val="3"/>
                <c:pt idx="0">
                  <c:v>231329.74619055729</c:v>
                </c:pt>
                <c:pt idx="1">
                  <c:v>172240.81985375509</c:v>
                </c:pt>
                <c:pt idx="2">
                  <c:v>107763.07074984138</c:v>
                </c:pt>
              </c:numCache>
            </c:numRef>
          </c:val>
          <c:extLst>
            <c:ext xmlns:c15="http://schemas.microsoft.com/office/drawing/2012/chart" uri="{02D57815-91ED-43cb-92C2-25804820EDAC}">
              <c15:datalabelsRange>
                <c15:f>'25'!$K$13:$K$15</c15:f>
                <c15:dlblRangeCache>
                  <c:ptCount val="3"/>
                  <c:pt idx="0">
                    <c:v>30%</c:v>
                  </c:pt>
                  <c:pt idx="1">
                    <c:v>22%</c:v>
                  </c:pt>
                  <c:pt idx="2">
                    <c:v>14%</c:v>
                  </c:pt>
                </c15:dlblRangeCache>
              </c15:datalabelsRange>
            </c:ext>
            <c:ext xmlns:c16="http://schemas.microsoft.com/office/drawing/2014/chart" uri="{C3380CC4-5D6E-409C-BE32-E72D297353CC}">
              <c16:uniqueId val="{00000003-5C95-4D44-A5CE-8911FA66FCB9}"/>
            </c:ext>
          </c:extLst>
        </c:ser>
        <c:ser>
          <c:idx val="1"/>
          <c:order val="1"/>
          <c:tx>
            <c:strRef>
              <c:f>'25'!$H$18</c:f>
              <c:strCache>
                <c:ptCount val="1"/>
                <c:pt idx="0">
                  <c:v>NPS</c:v>
                </c:pt>
              </c:strCache>
            </c:strRef>
          </c:tx>
          <c:spPr>
            <a:solidFill>
              <a:schemeClr val="accent2"/>
            </a:solidFill>
            <a:ln>
              <a:noFill/>
            </a:ln>
            <a:effectLst/>
          </c:spPr>
          <c:invertIfNegative val="0"/>
          <c:dLbls>
            <c:dLbl>
              <c:idx val="0"/>
              <c:tx>
                <c:rich>
                  <a:bodyPr/>
                  <a:lstStyle/>
                  <a:p>
                    <a:fld id="{205479C8-3B82-4C9A-882C-B5223C2820A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5C95-4D44-A5CE-8911FA66FCB9}"/>
                </c:ext>
              </c:extLst>
            </c:dLbl>
            <c:dLbl>
              <c:idx val="1"/>
              <c:tx>
                <c:rich>
                  <a:bodyPr/>
                  <a:lstStyle/>
                  <a:p>
                    <a:fld id="{82D6A849-F738-4E1D-8D2E-03CEAA98CAC4}"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5C95-4D44-A5CE-8911FA66FCB9}"/>
                </c:ext>
              </c:extLst>
            </c:dLbl>
            <c:dLbl>
              <c:idx val="2"/>
              <c:tx>
                <c:rich>
                  <a:bodyPr/>
                  <a:lstStyle/>
                  <a:p>
                    <a:fld id="{DA09C40D-648E-477C-893C-6D371869392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5C95-4D44-A5CE-8911FA66FCB9}"/>
                </c:ext>
              </c:extLst>
            </c:dLbl>
            <c:numFmt formatCode="#,##0" sourceLinked="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'25'!$F$19:$F$21</c:f>
              <c:strCache>
                <c:ptCount val="3"/>
                <c:pt idx="0">
                  <c:v>25 years</c:v>
                </c:pt>
                <c:pt idx="1">
                  <c:v>35 years</c:v>
                </c:pt>
                <c:pt idx="2">
                  <c:v>45 years</c:v>
                </c:pt>
              </c:strCache>
            </c:strRef>
          </c:cat>
          <c:val>
            <c:numRef>
              <c:f>'25'!$H$19:$H$21</c:f>
              <c:numCache>
                <c:formatCode>_(* #,##0_);_(* \(#,##0\);_(* "-"??_);_(@_)</c:formatCode>
                <c:ptCount val="3"/>
                <c:pt idx="0">
                  <c:v>122987.9187660662</c:v>
                </c:pt>
                <c:pt idx="1">
                  <c:v>84638.483680609832</c:v>
                </c:pt>
                <c:pt idx="2">
                  <c:v>49665.591713959991</c:v>
                </c:pt>
              </c:numCache>
            </c:numRef>
          </c:val>
          <c:extLst>
            <c:ext xmlns:c15="http://schemas.microsoft.com/office/drawing/2012/chart" uri="{02D57815-91ED-43cb-92C2-25804820EDAC}">
              <c15:datalabelsRange>
                <c15:f>'25'!$L$13:$L$15</c15:f>
                <c15:dlblRangeCache>
                  <c:ptCount val="3"/>
                  <c:pt idx="0">
                    <c:v>16%</c:v>
                  </c:pt>
                  <c:pt idx="1">
                    <c:v>11%</c:v>
                  </c:pt>
                  <c:pt idx="2">
                    <c:v>6%</c:v>
                  </c:pt>
                </c15:dlblRangeCache>
              </c15:datalabelsRange>
            </c:ext>
            <c:ext xmlns:c16="http://schemas.microsoft.com/office/drawing/2014/chart" uri="{C3380CC4-5D6E-409C-BE32-E72D297353CC}">
              <c16:uniqueId val="{00000007-5C95-4D44-A5CE-8911FA66FCB9}"/>
            </c:ext>
          </c:extLst>
        </c:ser>
        <c:ser>
          <c:idx val="2"/>
          <c:order val="2"/>
          <c:tx>
            <c:strRef>
              <c:f>'25'!$I$18</c:f>
              <c:strCache>
                <c:ptCount val="1"/>
                <c:pt idx="0">
                  <c:v>Estimated pay at 60</c:v>
                </c:pt>
              </c:strCache>
            </c:strRef>
          </c:tx>
          <c:spPr>
            <a:solidFill>
              <a:schemeClr val="accent3"/>
            </a:solidFill>
            <a:ln>
              <a:noFill/>
            </a:ln>
            <a:effectLst/>
          </c:spPr>
          <c:invertIfNegative val="0"/>
          <c:cat>
            <c:strRef>
              <c:f>'25'!$F$19:$F$21</c:f>
              <c:strCache>
                <c:ptCount val="3"/>
                <c:pt idx="0">
                  <c:v>25 years</c:v>
                </c:pt>
                <c:pt idx="1">
                  <c:v>35 years</c:v>
                </c:pt>
                <c:pt idx="2">
                  <c:v>45 years</c:v>
                </c:pt>
              </c:strCache>
            </c:strRef>
          </c:cat>
          <c:val>
            <c:numRef>
              <c:f>'25'!$I$19:$I$21</c:f>
              <c:numCache>
                <c:formatCode>_(* #,##0_);_(* \(#,##0\);_(* "-"??_);_(@_)</c:formatCode>
                <c:ptCount val="3"/>
                <c:pt idx="0">
                  <c:v>413951.36079823144</c:v>
                </c:pt>
                <c:pt idx="1">
                  <c:v>511389.72222048999</c:v>
                </c:pt>
                <c:pt idx="2">
                  <c:v>610840.36329105357</c:v>
                </c:pt>
              </c:numCache>
            </c:numRef>
          </c:val>
          <c:extLst>
            <c:ext xmlns:c16="http://schemas.microsoft.com/office/drawing/2014/chart" uri="{C3380CC4-5D6E-409C-BE32-E72D297353CC}">
              <c16:uniqueId val="{00000008-5C95-4D44-A5CE-8911FA66FCB9}"/>
            </c:ext>
          </c:extLst>
        </c:ser>
        <c:dLbls>
          <c:showLegendKey val="0"/>
          <c:showVal val="0"/>
          <c:showCatName val="0"/>
          <c:showSerName val="0"/>
          <c:showPercent val="0"/>
          <c:showBubbleSize val="0"/>
        </c:dLbls>
        <c:gapWidth val="150"/>
        <c:overlap val="100"/>
        <c:axId val="1076031712"/>
        <c:axId val="1076029416"/>
      </c:barChart>
      <c:catAx>
        <c:axId val="1076031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076029416"/>
        <c:crosses val="autoZero"/>
        <c:auto val="1"/>
        <c:lblAlgn val="ctr"/>
        <c:lblOffset val="100"/>
        <c:noMultiLvlLbl val="0"/>
      </c:catAx>
      <c:valAx>
        <c:axId val="1076029416"/>
        <c:scaling>
          <c:orientation val="minMax"/>
          <c:max val="800000"/>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076031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chart>
  <c:spPr>
    <a:noFill/>
    <a:ln>
      <a:noFill/>
    </a:ln>
    <a:effectLst/>
  </c:spPr>
  <c:txPr>
    <a:bodyPr/>
    <a:lstStyle/>
    <a:p>
      <a:pPr>
        <a:defRPr sz="1200" b="1">
          <a:solidFill>
            <a:schemeClr val="tx1"/>
          </a:solidFill>
          <a:latin typeface="Calibri" panose="020F0502020204030204" pitchFamily="34" charset="0"/>
          <a:cs typeface="Calibri" panose="020F050202020403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1BF2FE-8016-44B3-860E-BB65E195DC93}" type="doc">
      <dgm:prSet loTypeId="urn:microsoft.com/office/officeart/2005/8/layout/hProcess11" loCatId="process" qsTypeId="urn:microsoft.com/office/officeart/2005/8/quickstyle/simple1" qsCatId="simple" csTypeId="urn:microsoft.com/office/officeart/2005/8/colors/accent1_2" csCatId="accent1" phldr="1"/>
      <dgm:spPr/>
    </dgm:pt>
    <dgm:pt modelId="{D525DA68-224A-4BCC-AEC4-64AE212D9874}">
      <dgm:prSet phldrT="[Text]" custT="1"/>
      <dgm:spPr>
        <a:xfrm>
          <a:off x="632" y="0"/>
          <a:ext cx="1013064" cy="1810384"/>
        </a:xfrm>
        <a:prstGeom prst="rect">
          <a:avLst/>
        </a:prstGeom>
        <a:noFill/>
        <a:ln>
          <a:noFill/>
        </a:ln>
        <a:effectLst/>
      </dgm:spPr>
      <dgm:t>
        <a:bodyPr/>
        <a:lstStyle/>
        <a:p>
          <a:pPr>
            <a:buNone/>
          </a:pPr>
          <a:r>
            <a:rPr lang="en-US" sz="1400" dirty="0">
              <a:solidFill>
                <a:srgbClr val="727272">
                  <a:hueOff val="0"/>
                  <a:satOff val="0"/>
                  <a:lumOff val="0"/>
                  <a:alphaOff val="0"/>
                </a:srgbClr>
              </a:solidFill>
              <a:latin typeface="Georgia"/>
              <a:ea typeface="+mn-ea"/>
              <a:cs typeface="+mn-cs"/>
            </a:rPr>
            <a:t>United States (occupa-tional plans)</a:t>
          </a:r>
        </a:p>
      </dgm:t>
    </dgm:pt>
    <dgm:pt modelId="{E67B1295-2E45-4160-B84A-04169B072B84}" type="parTrans" cxnId="{E3F46639-AF51-4A94-A782-C4CF7F14B3A6}">
      <dgm:prSet/>
      <dgm:spPr/>
      <dgm:t>
        <a:bodyPr/>
        <a:lstStyle/>
        <a:p>
          <a:endParaRPr lang="en-US"/>
        </a:p>
      </dgm:t>
    </dgm:pt>
    <dgm:pt modelId="{D2157AC5-C9EC-4F92-B8D5-8B1B97CB491D}" type="sibTrans" cxnId="{E3F46639-AF51-4A94-A782-C4CF7F14B3A6}">
      <dgm:prSet/>
      <dgm:spPr/>
      <dgm:t>
        <a:bodyPr/>
        <a:lstStyle/>
        <a:p>
          <a:endParaRPr lang="en-US"/>
        </a:p>
      </dgm:t>
    </dgm:pt>
    <dgm:pt modelId="{CE1DC9E3-ECBA-474D-A108-21777116D5E6}">
      <dgm:prSet phldrT="[Text]"/>
      <dgm:spPr>
        <a:xfrm>
          <a:off x="2128068" y="0"/>
          <a:ext cx="1013064" cy="1810384"/>
        </a:xfrm>
        <a:prstGeom prst="rect">
          <a:avLst/>
        </a:prstGeom>
        <a:noFill/>
        <a:ln>
          <a:noFill/>
        </a:ln>
        <a:effectLst/>
      </dgm:spPr>
      <dgm:t>
        <a:bodyPr/>
        <a:lstStyle/>
        <a:p>
          <a:pPr>
            <a:buNone/>
          </a:pPr>
          <a:r>
            <a:rPr lang="en-US" dirty="0">
              <a:solidFill>
                <a:srgbClr val="727272">
                  <a:hueOff val="0"/>
                  <a:satOff val="0"/>
                  <a:lumOff val="0"/>
                  <a:alphaOff val="0"/>
                </a:srgbClr>
              </a:solidFill>
              <a:latin typeface="Georgia"/>
              <a:ea typeface="+mn-ea"/>
              <a:cs typeface="+mn-cs"/>
            </a:rPr>
            <a:t>Canada, United Kingdom </a:t>
          </a:r>
        </a:p>
      </dgm:t>
    </dgm:pt>
    <dgm:pt modelId="{814C38D3-6402-4A49-835D-81CFE86811BA}" type="parTrans" cxnId="{903DBD89-68CB-4038-A157-6EE0492EE599}">
      <dgm:prSet/>
      <dgm:spPr/>
      <dgm:t>
        <a:bodyPr/>
        <a:lstStyle/>
        <a:p>
          <a:endParaRPr lang="en-US"/>
        </a:p>
      </dgm:t>
    </dgm:pt>
    <dgm:pt modelId="{DC83E01E-F887-46C1-BFA6-D60E0A6C7F71}" type="sibTrans" cxnId="{903DBD89-68CB-4038-A157-6EE0492EE599}">
      <dgm:prSet/>
      <dgm:spPr/>
      <dgm:t>
        <a:bodyPr/>
        <a:lstStyle/>
        <a:p>
          <a:endParaRPr lang="en-US"/>
        </a:p>
      </dgm:t>
    </dgm:pt>
    <dgm:pt modelId="{E74449D6-40CC-41D6-81CA-4384F8E987FD}">
      <dgm:prSet phldrT="[Text]"/>
      <dgm:spPr>
        <a:xfrm>
          <a:off x="3191786" y="2715577"/>
          <a:ext cx="1013064" cy="1810384"/>
        </a:xfrm>
        <a:prstGeom prst="rect">
          <a:avLst/>
        </a:prstGeom>
        <a:noFill/>
        <a:ln>
          <a:noFill/>
        </a:ln>
        <a:effectLst/>
      </dgm:spPr>
      <dgm:t>
        <a:bodyPr/>
        <a:lstStyle/>
        <a:p>
          <a:pPr>
            <a:buNone/>
          </a:pPr>
          <a:r>
            <a:rPr lang="en-US" dirty="0">
              <a:solidFill>
                <a:srgbClr val="727272">
                  <a:hueOff val="0"/>
                  <a:satOff val="0"/>
                  <a:lumOff val="0"/>
                  <a:alphaOff val="0"/>
                </a:srgbClr>
              </a:solidFill>
              <a:latin typeface="Georgia"/>
              <a:ea typeface="+mn-ea"/>
              <a:cs typeface="+mn-cs"/>
            </a:rPr>
            <a:t>United States (state-based auto IRAs)</a:t>
          </a:r>
        </a:p>
      </dgm:t>
    </dgm:pt>
    <dgm:pt modelId="{7C546687-D2DF-4185-A31E-7918B6EA7CF1}" type="parTrans" cxnId="{31F05E64-E528-4C45-878D-FA34B1187F6A}">
      <dgm:prSet/>
      <dgm:spPr/>
      <dgm:t>
        <a:bodyPr/>
        <a:lstStyle/>
        <a:p>
          <a:endParaRPr lang="en-US"/>
        </a:p>
      </dgm:t>
    </dgm:pt>
    <dgm:pt modelId="{1EE99895-F74D-44B2-A089-FADEF1DEC9D4}" type="sibTrans" cxnId="{31F05E64-E528-4C45-878D-FA34B1187F6A}">
      <dgm:prSet/>
      <dgm:spPr/>
      <dgm:t>
        <a:bodyPr/>
        <a:lstStyle/>
        <a:p>
          <a:endParaRPr lang="en-US"/>
        </a:p>
      </dgm:t>
    </dgm:pt>
    <dgm:pt modelId="{E6A24D36-D9D9-4713-AFE2-8C0F02BA6256}">
      <dgm:prSet/>
      <dgm:spPr>
        <a:xfrm>
          <a:off x="1064350" y="2715577"/>
          <a:ext cx="1013064" cy="1810384"/>
        </a:xfrm>
        <a:prstGeom prst="rect">
          <a:avLst/>
        </a:prstGeom>
        <a:noFill/>
        <a:ln>
          <a:noFill/>
        </a:ln>
        <a:effectLst/>
      </dgm:spPr>
      <dgm:t>
        <a:bodyPr/>
        <a:lstStyle/>
        <a:p>
          <a:pPr>
            <a:buNone/>
          </a:pPr>
          <a:r>
            <a:rPr lang="en-US" dirty="0">
              <a:solidFill>
                <a:srgbClr val="727272">
                  <a:hueOff val="0"/>
                  <a:satOff val="0"/>
                  <a:lumOff val="0"/>
                  <a:alphaOff val="0"/>
                </a:srgbClr>
              </a:solidFill>
              <a:latin typeface="Georgia"/>
              <a:ea typeface="+mn-ea"/>
              <a:cs typeface="+mn-cs"/>
            </a:rPr>
            <a:t>Italy, New Zealand</a:t>
          </a:r>
        </a:p>
      </dgm:t>
    </dgm:pt>
    <dgm:pt modelId="{1FBC0ED8-AAE4-4020-AC98-E894DA16AD3A}" type="parTrans" cxnId="{FCD0E240-0491-42EE-892B-C1FFAC582733}">
      <dgm:prSet/>
      <dgm:spPr/>
      <dgm:t>
        <a:bodyPr/>
        <a:lstStyle/>
        <a:p>
          <a:endParaRPr lang="en-US"/>
        </a:p>
      </dgm:t>
    </dgm:pt>
    <dgm:pt modelId="{6A0D32F7-25FC-4B82-B83E-6A1FBEE8D988}" type="sibTrans" cxnId="{FCD0E240-0491-42EE-892B-C1FFAC582733}">
      <dgm:prSet/>
      <dgm:spPr/>
      <dgm:t>
        <a:bodyPr/>
        <a:lstStyle/>
        <a:p>
          <a:endParaRPr lang="en-US"/>
        </a:p>
      </dgm:t>
    </dgm:pt>
    <dgm:pt modelId="{FAF357AD-4CB3-4C60-BADE-7272830DE4CE}">
      <dgm:prSet phldrT="[Text]"/>
      <dgm:spPr>
        <a:xfrm>
          <a:off x="4255504" y="0"/>
          <a:ext cx="1013064" cy="1810384"/>
        </a:xfrm>
        <a:prstGeom prst="rect">
          <a:avLst/>
        </a:prstGeom>
        <a:noFill/>
        <a:ln>
          <a:noFill/>
        </a:ln>
        <a:effectLst/>
      </dgm:spPr>
      <dgm:t>
        <a:bodyPr/>
        <a:lstStyle/>
        <a:p>
          <a:pPr>
            <a:buNone/>
          </a:pPr>
          <a:r>
            <a:rPr lang="en-US" dirty="0">
              <a:solidFill>
                <a:srgbClr val="727272">
                  <a:hueOff val="0"/>
                  <a:satOff val="0"/>
                  <a:lumOff val="0"/>
                  <a:alphaOff val="0"/>
                </a:srgbClr>
              </a:solidFill>
              <a:latin typeface="Georgia"/>
              <a:ea typeface="+mn-ea"/>
              <a:cs typeface="+mn-cs"/>
            </a:rPr>
            <a:t>Turkey</a:t>
          </a:r>
        </a:p>
      </dgm:t>
    </dgm:pt>
    <dgm:pt modelId="{BE0078AC-D92B-49C5-8CD5-7ACDD8B237A2}" type="parTrans" cxnId="{7BAA977D-DD0A-430E-A5ED-171D2E268198}">
      <dgm:prSet/>
      <dgm:spPr/>
      <dgm:t>
        <a:bodyPr/>
        <a:lstStyle/>
        <a:p>
          <a:endParaRPr lang="en-US"/>
        </a:p>
      </dgm:t>
    </dgm:pt>
    <dgm:pt modelId="{BD5F3F66-F248-492D-AF27-927C25E52D99}" type="sibTrans" cxnId="{7BAA977D-DD0A-430E-A5ED-171D2E268198}">
      <dgm:prSet/>
      <dgm:spPr/>
      <dgm:t>
        <a:bodyPr/>
        <a:lstStyle/>
        <a:p>
          <a:endParaRPr lang="en-US"/>
        </a:p>
      </dgm:t>
    </dgm:pt>
    <dgm:pt modelId="{30B468F3-D204-4FF2-A15C-E00235BCCF81}">
      <dgm:prSet phldrT="[Text]"/>
      <dgm:spPr>
        <a:xfrm>
          <a:off x="5319223" y="2715577"/>
          <a:ext cx="1013064" cy="1810384"/>
        </a:xfrm>
        <a:prstGeom prst="rect">
          <a:avLst/>
        </a:prstGeom>
        <a:noFill/>
        <a:ln>
          <a:noFill/>
        </a:ln>
        <a:effectLst/>
      </dgm:spPr>
      <dgm:t>
        <a:bodyPr/>
        <a:lstStyle/>
        <a:p>
          <a:pPr>
            <a:buNone/>
          </a:pPr>
          <a:r>
            <a:rPr lang="en-US" dirty="0">
              <a:solidFill>
                <a:srgbClr val="727272">
                  <a:hueOff val="0"/>
                  <a:satOff val="0"/>
                  <a:lumOff val="0"/>
                  <a:alphaOff val="0"/>
                </a:srgbClr>
              </a:solidFill>
              <a:latin typeface="Georgia"/>
              <a:ea typeface="+mn-ea"/>
              <a:cs typeface="+mn-cs"/>
            </a:rPr>
            <a:t>Germany</a:t>
          </a:r>
        </a:p>
      </dgm:t>
    </dgm:pt>
    <dgm:pt modelId="{EA26B912-D09C-4771-AE12-ACDDDFAD5D7D}" type="parTrans" cxnId="{A05F0B9D-E8E0-4C6F-B81C-1C5D74D418E1}">
      <dgm:prSet/>
      <dgm:spPr/>
      <dgm:t>
        <a:bodyPr/>
        <a:lstStyle/>
        <a:p>
          <a:endParaRPr lang="en-US"/>
        </a:p>
      </dgm:t>
    </dgm:pt>
    <dgm:pt modelId="{86E559BF-E4BF-4F21-A87C-46F63CAABA14}" type="sibTrans" cxnId="{A05F0B9D-E8E0-4C6F-B81C-1C5D74D418E1}">
      <dgm:prSet/>
      <dgm:spPr/>
      <dgm:t>
        <a:bodyPr/>
        <a:lstStyle/>
        <a:p>
          <a:endParaRPr lang="en-US"/>
        </a:p>
      </dgm:t>
    </dgm:pt>
    <dgm:pt modelId="{1D9A40C3-ABD8-4698-A011-19BD3A118BF6}">
      <dgm:prSet phldrT="[Text]"/>
      <dgm:spPr>
        <a:xfrm>
          <a:off x="6382941" y="0"/>
          <a:ext cx="1013064" cy="1810384"/>
        </a:xfrm>
        <a:prstGeom prst="rect">
          <a:avLst/>
        </a:prstGeom>
        <a:noFill/>
        <a:ln>
          <a:noFill/>
        </a:ln>
        <a:effectLst/>
      </dgm:spPr>
      <dgm:t>
        <a:bodyPr/>
        <a:lstStyle/>
        <a:p>
          <a:pPr>
            <a:buNone/>
          </a:pPr>
          <a:r>
            <a:rPr lang="en-US" dirty="0">
              <a:solidFill>
                <a:srgbClr val="727272">
                  <a:hueOff val="0"/>
                  <a:satOff val="0"/>
                  <a:lumOff val="0"/>
                  <a:alphaOff val="0"/>
                </a:srgbClr>
              </a:solidFill>
              <a:latin typeface="Georgia"/>
              <a:ea typeface="+mn-ea"/>
              <a:cs typeface="+mn-cs"/>
            </a:rPr>
            <a:t>Lithuania, Poland</a:t>
          </a:r>
        </a:p>
      </dgm:t>
    </dgm:pt>
    <dgm:pt modelId="{52F57EB2-DA57-4DA6-BA2D-BB811135D7D3}" type="parTrans" cxnId="{CFD3F123-79E8-4130-8371-08F601A0C014}">
      <dgm:prSet/>
      <dgm:spPr/>
      <dgm:t>
        <a:bodyPr/>
        <a:lstStyle/>
        <a:p>
          <a:endParaRPr lang="en-US"/>
        </a:p>
      </dgm:t>
    </dgm:pt>
    <dgm:pt modelId="{88186E3B-3859-410B-AF9C-A1D79032722B}" type="sibTrans" cxnId="{CFD3F123-79E8-4130-8371-08F601A0C014}">
      <dgm:prSet/>
      <dgm:spPr/>
      <dgm:t>
        <a:bodyPr/>
        <a:lstStyle/>
        <a:p>
          <a:endParaRPr lang="en-US"/>
        </a:p>
      </dgm:t>
    </dgm:pt>
    <dgm:pt modelId="{295A9637-3AEE-4794-8A5E-9282AA37DE69}" type="pres">
      <dgm:prSet presAssocID="{631BF2FE-8016-44B3-860E-BB65E195DC93}" presName="Name0" presStyleCnt="0">
        <dgm:presLayoutVars>
          <dgm:dir/>
          <dgm:resizeHandles val="exact"/>
        </dgm:presLayoutVars>
      </dgm:prSet>
      <dgm:spPr/>
    </dgm:pt>
    <dgm:pt modelId="{3C7999E4-B0B2-4FC8-8B97-3E4E3FA05D6D}" type="pres">
      <dgm:prSet presAssocID="{631BF2FE-8016-44B3-860E-BB65E195DC93}" presName="arrow" presStyleLbl="bgShp" presStyleIdx="0" presStyleCnt="1"/>
      <dgm:spPr>
        <a:xfrm>
          <a:off x="0" y="1357788"/>
          <a:ext cx="8218487" cy="1810384"/>
        </a:xfrm>
        <a:prstGeom prst="notchedRightArrow">
          <a:avLst/>
        </a:prstGeom>
        <a:solidFill>
          <a:srgbClr val="4F81BD">
            <a:tint val="40000"/>
            <a:hueOff val="0"/>
            <a:satOff val="0"/>
            <a:lumOff val="0"/>
            <a:alphaOff val="0"/>
          </a:srgbClr>
        </a:solidFill>
        <a:ln>
          <a:noFill/>
        </a:ln>
        <a:effectLst/>
      </dgm:spPr>
    </dgm:pt>
    <dgm:pt modelId="{03276D8A-C19D-4C2F-B7E9-06AC23F6EADB}" type="pres">
      <dgm:prSet presAssocID="{631BF2FE-8016-44B3-860E-BB65E195DC93}" presName="points" presStyleCnt="0"/>
      <dgm:spPr/>
    </dgm:pt>
    <dgm:pt modelId="{46D17114-CC4F-4496-85BD-7D8E8E23F1C9}" type="pres">
      <dgm:prSet presAssocID="{D525DA68-224A-4BCC-AEC4-64AE212D9874}" presName="compositeA" presStyleCnt="0"/>
      <dgm:spPr/>
    </dgm:pt>
    <dgm:pt modelId="{DB379914-B8B2-4ECC-87D6-F9DA1A0E48DB}" type="pres">
      <dgm:prSet presAssocID="{D525DA68-224A-4BCC-AEC4-64AE212D9874}" presName="textA" presStyleLbl="revTx" presStyleIdx="0" presStyleCnt="7">
        <dgm:presLayoutVars>
          <dgm:bulletEnabled val="1"/>
        </dgm:presLayoutVars>
      </dgm:prSet>
      <dgm:spPr/>
    </dgm:pt>
    <dgm:pt modelId="{89B0EB76-66C1-406E-B36A-FC604739F79B}" type="pres">
      <dgm:prSet presAssocID="{D525DA68-224A-4BCC-AEC4-64AE212D9874}" presName="circleA" presStyleLbl="node1" presStyleIdx="0" presStyleCnt="7"/>
      <dgm:spPr>
        <a:xfrm>
          <a:off x="280866"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gm:spPr>
    </dgm:pt>
    <dgm:pt modelId="{DED084EB-AD95-4553-908C-C2EF2678A680}" type="pres">
      <dgm:prSet presAssocID="{D525DA68-224A-4BCC-AEC4-64AE212D9874}" presName="spaceA" presStyleCnt="0"/>
      <dgm:spPr/>
    </dgm:pt>
    <dgm:pt modelId="{16399051-E887-44AB-BEC6-914E42062D2A}" type="pres">
      <dgm:prSet presAssocID="{D2157AC5-C9EC-4F92-B8D5-8B1B97CB491D}" presName="space" presStyleCnt="0"/>
      <dgm:spPr/>
    </dgm:pt>
    <dgm:pt modelId="{5CBC89BC-F65E-437E-8953-F92CB041A7A1}" type="pres">
      <dgm:prSet presAssocID="{E6A24D36-D9D9-4713-AFE2-8C0F02BA6256}" presName="compositeB" presStyleCnt="0"/>
      <dgm:spPr/>
    </dgm:pt>
    <dgm:pt modelId="{4842E81E-7E49-4AB4-86B3-D6216E37A490}" type="pres">
      <dgm:prSet presAssocID="{E6A24D36-D9D9-4713-AFE2-8C0F02BA6256}" presName="textB" presStyleLbl="revTx" presStyleIdx="1" presStyleCnt="7">
        <dgm:presLayoutVars>
          <dgm:bulletEnabled val="1"/>
        </dgm:presLayoutVars>
      </dgm:prSet>
      <dgm:spPr/>
    </dgm:pt>
    <dgm:pt modelId="{4EA6F23A-8D64-4B03-9368-027B9D31A513}" type="pres">
      <dgm:prSet presAssocID="{E6A24D36-D9D9-4713-AFE2-8C0F02BA6256}" presName="circleB" presStyleLbl="node1" presStyleIdx="1" presStyleCnt="7" custLinFactNeighborY="1906"/>
      <dgm:spPr>
        <a:xfrm>
          <a:off x="1344584" y="2045309"/>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gm:spPr>
    </dgm:pt>
    <dgm:pt modelId="{A0727930-F2FC-4097-8D83-482B83EE69D1}" type="pres">
      <dgm:prSet presAssocID="{E6A24D36-D9D9-4713-AFE2-8C0F02BA6256}" presName="spaceB" presStyleCnt="0"/>
      <dgm:spPr/>
    </dgm:pt>
    <dgm:pt modelId="{049959E7-9D96-437D-96CD-F23E8BC1FAAD}" type="pres">
      <dgm:prSet presAssocID="{6A0D32F7-25FC-4B82-B83E-6A1FBEE8D988}" presName="space" presStyleCnt="0"/>
      <dgm:spPr/>
    </dgm:pt>
    <dgm:pt modelId="{F61AA5D5-D48A-45AB-9E33-0CA9EF5879EF}" type="pres">
      <dgm:prSet presAssocID="{CE1DC9E3-ECBA-474D-A108-21777116D5E6}" presName="compositeA" presStyleCnt="0"/>
      <dgm:spPr/>
    </dgm:pt>
    <dgm:pt modelId="{08EB0154-B27C-48FA-8724-CDF419A4E77F}" type="pres">
      <dgm:prSet presAssocID="{CE1DC9E3-ECBA-474D-A108-21777116D5E6}" presName="textA" presStyleLbl="revTx" presStyleIdx="2" presStyleCnt="7">
        <dgm:presLayoutVars>
          <dgm:bulletEnabled val="1"/>
        </dgm:presLayoutVars>
      </dgm:prSet>
      <dgm:spPr/>
    </dgm:pt>
    <dgm:pt modelId="{57344AE3-18D7-48B1-8707-E54D92379AF3}" type="pres">
      <dgm:prSet presAssocID="{CE1DC9E3-ECBA-474D-A108-21777116D5E6}" presName="circleA" presStyleLbl="node1" presStyleIdx="2" presStyleCnt="7"/>
      <dgm:spPr>
        <a:xfrm>
          <a:off x="2408302"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gm:spPr>
    </dgm:pt>
    <dgm:pt modelId="{B39B068B-27FC-4726-94F3-D4EEC409D5D0}" type="pres">
      <dgm:prSet presAssocID="{CE1DC9E3-ECBA-474D-A108-21777116D5E6}" presName="spaceA" presStyleCnt="0"/>
      <dgm:spPr/>
    </dgm:pt>
    <dgm:pt modelId="{514040AA-0774-446D-8F67-BB0D34A0AB29}" type="pres">
      <dgm:prSet presAssocID="{DC83E01E-F887-46C1-BFA6-D60E0A6C7F71}" presName="space" presStyleCnt="0"/>
      <dgm:spPr/>
    </dgm:pt>
    <dgm:pt modelId="{EFD81921-6C3C-4127-85F0-2D904B9C5405}" type="pres">
      <dgm:prSet presAssocID="{E74449D6-40CC-41D6-81CA-4384F8E987FD}" presName="compositeB" presStyleCnt="0"/>
      <dgm:spPr/>
    </dgm:pt>
    <dgm:pt modelId="{88FE2D55-937C-45FC-B9BA-9D3512F7E943}" type="pres">
      <dgm:prSet presAssocID="{E74449D6-40CC-41D6-81CA-4384F8E987FD}" presName="textB" presStyleLbl="revTx" presStyleIdx="3" presStyleCnt="7">
        <dgm:presLayoutVars>
          <dgm:bulletEnabled val="1"/>
        </dgm:presLayoutVars>
      </dgm:prSet>
      <dgm:spPr/>
    </dgm:pt>
    <dgm:pt modelId="{B1AA840F-E795-4766-BCB3-20CE8966CC81}" type="pres">
      <dgm:prSet presAssocID="{E74449D6-40CC-41D6-81CA-4384F8E987FD}" presName="circleB" presStyleLbl="node1" presStyleIdx="3" presStyleCnt="7"/>
      <dgm:spPr>
        <a:xfrm>
          <a:off x="3472021"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gm:spPr>
    </dgm:pt>
    <dgm:pt modelId="{9B53A8E3-055C-49A1-9E24-5D661258FF0D}" type="pres">
      <dgm:prSet presAssocID="{E74449D6-40CC-41D6-81CA-4384F8E987FD}" presName="spaceB" presStyleCnt="0"/>
      <dgm:spPr/>
    </dgm:pt>
    <dgm:pt modelId="{759B61A2-8BC6-4FB0-AC6E-1143852F44A4}" type="pres">
      <dgm:prSet presAssocID="{1EE99895-F74D-44B2-A089-FADEF1DEC9D4}" presName="space" presStyleCnt="0"/>
      <dgm:spPr/>
    </dgm:pt>
    <dgm:pt modelId="{ACC68C05-1E9E-43AF-894F-90D623320AC2}" type="pres">
      <dgm:prSet presAssocID="{FAF357AD-4CB3-4C60-BADE-7272830DE4CE}" presName="compositeA" presStyleCnt="0"/>
      <dgm:spPr/>
    </dgm:pt>
    <dgm:pt modelId="{AE85A9BA-4659-4EC1-935A-74E70CCFC223}" type="pres">
      <dgm:prSet presAssocID="{FAF357AD-4CB3-4C60-BADE-7272830DE4CE}" presName="textA" presStyleLbl="revTx" presStyleIdx="4" presStyleCnt="7">
        <dgm:presLayoutVars>
          <dgm:bulletEnabled val="1"/>
        </dgm:presLayoutVars>
      </dgm:prSet>
      <dgm:spPr/>
    </dgm:pt>
    <dgm:pt modelId="{7BBC27CC-A607-42A9-B266-76BD349425C1}" type="pres">
      <dgm:prSet presAssocID="{FAF357AD-4CB3-4C60-BADE-7272830DE4CE}" presName="circleA" presStyleLbl="node1" presStyleIdx="4" presStyleCnt="7"/>
      <dgm:spPr>
        <a:xfrm>
          <a:off x="4535739"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gm:spPr>
    </dgm:pt>
    <dgm:pt modelId="{196FDF37-7DE0-4D7F-97C0-9E0B32CF37AC}" type="pres">
      <dgm:prSet presAssocID="{FAF357AD-4CB3-4C60-BADE-7272830DE4CE}" presName="spaceA" presStyleCnt="0"/>
      <dgm:spPr/>
    </dgm:pt>
    <dgm:pt modelId="{E2B9B501-3E13-4D2A-8D88-A8292EC478F2}" type="pres">
      <dgm:prSet presAssocID="{BD5F3F66-F248-492D-AF27-927C25E52D99}" presName="space" presStyleCnt="0"/>
      <dgm:spPr/>
    </dgm:pt>
    <dgm:pt modelId="{8E3A531A-334E-430A-9A49-B9BDB959F1D3}" type="pres">
      <dgm:prSet presAssocID="{30B468F3-D204-4FF2-A15C-E00235BCCF81}" presName="compositeB" presStyleCnt="0"/>
      <dgm:spPr/>
    </dgm:pt>
    <dgm:pt modelId="{4DB9864C-F424-4D30-877F-312A612BD1C2}" type="pres">
      <dgm:prSet presAssocID="{30B468F3-D204-4FF2-A15C-E00235BCCF81}" presName="textB" presStyleLbl="revTx" presStyleIdx="5" presStyleCnt="7">
        <dgm:presLayoutVars>
          <dgm:bulletEnabled val="1"/>
        </dgm:presLayoutVars>
      </dgm:prSet>
      <dgm:spPr/>
    </dgm:pt>
    <dgm:pt modelId="{7E35628C-01CB-4B13-BC4C-3C5A8AC63842}" type="pres">
      <dgm:prSet presAssocID="{30B468F3-D204-4FF2-A15C-E00235BCCF81}" presName="circleB" presStyleLbl="node1" presStyleIdx="5" presStyleCnt="7"/>
      <dgm:spPr>
        <a:xfrm>
          <a:off x="5599457"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gm:spPr>
    </dgm:pt>
    <dgm:pt modelId="{8750870C-2578-4248-8F29-DB2AAD6A8DA4}" type="pres">
      <dgm:prSet presAssocID="{30B468F3-D204-4FF2-A15C-E00235BCCF81}" presName="spaceB" presStyleCnt="0"/>
      <dgm:spPr/>
    </dgm:pt>
    <dgm:pt modelId="{110D3242-4916-4DF4-BDA4-8838E3DBFCC8}" type="pres">
      <dgm:prSet presAssocID="{86E559BF-E4BF-4F21-A87C-46F63CAABA14}" presName="space" presStyleCnt="0"/>
      <dgm:spPr/>
    </dgm:pt>
    <dgm:pt modelId="{1B33B9E5-8CFD-4618-A90E-9538CC26313A}" type="pres">
      <dgm:prSet presAssocID="{1D9A40C3-ABD8-4698-A011-19BD3A118BF6}" presName="compositeA" presStyleCnt="0"/>
      <dgm:spPr/>
    </dgm:pt>
    <dgm:pt modelId="{87DEC180-ADB1-48EC-8070-486D676F2E64}" type="pres">
      <dgm:prSet presAssocID="{1D9A40C3-ABD8-4698-A011-19BD3A118BF6}" presName="textA" presStyleLbl="revTx" presStyleIdx="6" presStyleCnt="7">
        <dgm:presLayoutVars>
          <dgm:bulletEnabled val="1"/>
        </dgm:presLayoutVars>
      </dgm:prSet>
      <dgm:spPr/>
    </dgm:pt>
    <dgm:pt modelId="{D44FADB3-D996-449B-93D2-3A29C7F5E253}" type="pres">
      <dgm:prSet presAssocID="{1D9A40C3-ABD8-4698-A011-19BD3A118BF6}" presName="circleA" presStyleLbl="node1" presStyleIdx="6" presStyleCnt="7"/>
      <dgm:spPr>
        <a:xfrm>
          <a:off x="6663175"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gm:spPr>
    </dgm:pt>
    <dgm:pt modelId="{90072A9D-141C-44F3-8B96-8D8238372A19}" type="pres">
      <dgm:prSet presAssocID="{1D9A40C3-ABD8-4698-A011-19BD3A118BF6}" presName="spaceA" presStyleCnt="0"/>
      <dgm:spPr/>
    </dgm:pt>
  </dgm:ptLst>
  <dgm:cxnLst>
    <dgm:cxn modelId="{CFD3F123-79E8-4130-8371-08F601A0C014}" srcId="{631BF2FE-8016-44B3-860E-BB65E195DC93}" destId="{1D9A40C3-ABD8-4698-A011-19BD3A118BF6}" srcOrd="6" destOrd="0" parTransId="{52F57EB2-DA57-4DA6-BA2D-BB811135D7D3}" sibTransId="{88186E3B-3859-410B-AF9C-A1D79032722B}"/>
    <dgm:cxn modelId="{DCE53627-27BB-48F4-AD06-340A3AADE196}" type="presOf" srcId="{E6A24D36-D9D9-4713-AFE2-8C0F02BA6256}" destId="{4842E81E-7E49-4AB4-86B3-D6216E37A490}" srcOrd="0" destOrd="0" presId="urn:microsoft.com/office/officeart/2005/8/layout/hProcess11"/>
    <dgm:cxn modelId="{BCD2932B-490B-40BD-901A-CA0F0860DEA2}" type="presOf" srcId="{E74449D6-40CC-41D6-81CA-4384F8E987FD}" destId="{88FE2D55-937C-45FC-B9BA-9D3512F7E943}" srcOrd="0" destOrd="0" presId="urn:microsoft.com/office/officeart/2005/8/layout/hProcess11"/>
    <dgm:cxn modelId="{000E7230-2613-48E3-A294-0519EA3F27BC}" type="presOf" srcId="{1D9A40C3-ABD8-4698-A011-19BD3A118BF6}" destId="{87DEC180-ADB1-48EC-8070-486D676F2E64}" srcOrd="0" destOrd="0" presId="urn:microsoft.com/office/officeart/2005/8/layout/hProcess11"/>
    <dgm:cxn modelId="{E3F46639-AF51-4A94-A782-C4CF7F14B3A6}" srcId="{631BF2FE-8016-44B3-860E-BB65E195DC93}" destId="{D525DA68-224A-4BCC-AEC4-64AE212D9874}" srcOrd="0" destOrd="0" parTransId="{E67B1295-2E45-4160-B84A-04169B072B84}" sibTransId="{D2157AC5-C9EC-4F92-B8D5-8B1B97CB491D}"/>
    <dgm:cxn modelId="{FCD0E240-0491-42EE-892B-C1FFAC582733}" srcId="{631BF2FE-8016-44B3-860E-BB65E195DC93}" destId="{E6A24D36-D9D9-4713-AFE2-8C0F02BA6256}" srcOrd="1" destOrd="0" parTransId="{1FBC0ED8-AAE4-4020-AC98-E894DA16AD3A}" sibTransId="{6A0D32F7-25FC-4B82-B83E-6A1FBEE8D988}"/>
    <dgm:cxn modelId="{53938C63-2729-4CC4-8869-5897B707B07A}" type="presOf" srcId="{30B468F3-D204-4FF2-A15C-E00235BCCF81}" destId="{4DB9864C-F424-4D30-877F-312A612BD1C2}" srcOrd="0" destOrd="0" presId="urn:microsoft.com/office/officeart/2005/8/layout/hProcess11"/>
    <dgm:cxn modelId="{31F05E64-E528-4C45-878D-FA34B1187F6A}" srcId="{631BF2FE-8016-44B3-860E-BB65E195DC93}" destId="{E74449D6-40CC-41D6-81CA-4384F8E987FD}" srcOrd="3" destOrd="0" parTransId="{7C546687-D2DF-4185-A31E-7918B6EA7CF1}" sibTransId="{1EE99895-F74D-44B2-A089-FADEF1DEC9D4}"/>
    <dgm:cxn modelId="{85D70953-8A11-4924-A25D-4206A5D11EA9}" type="presOf" srcId="{FAF357AD-4CB3-4C60-BADE-7272830DE4CE}" destId="{AE85A9BA-4659-4EC1-935A-74E70CCFC223}" srcOrd="0" destOrd="0" presId="urn:microsoft.com/office/officeart/2005/8/layout/hProcess11"/>
    <dgm:cxn modelId="{57230954-0F81-4EC9-82B4-341825300A17}" type="presOf" srcId="{D525DA68-224A-4BCC-AEC4-64AE212D9874}" destId="{DB379914-B8B2-4ECC-87D6-F9DA1A0E48DB}" srcOrd="0" destOrd="0" presId="urn:microsoft.com/office/officeart/2005/8/layout/hProcess11"/>
    <dgm:cxn modelId="{7BAA977D-DD0A-430E-A5ED-171D2E268198}" srcId="{631BF2FE-8016-44B3-860E-BB65E195DC93}" destId="{FAF357AD-4CB3-4C60-BADE-7272830DE4CE}" srcOrd="4" destOrd="0" parTransId="{BE0078AC-D92B-49C5-8CD5-7ACDD8B237A2}" sibTransId="{BD5F3F66-F248-492D-AF27-927C25E52D99}"/>
    <dgm:cxn modelId="{903DBD89-68CB-4038-A157-6EE0492EE599}" srcId="{631BF2FE-8016-44B3-860E-BB65E195DC93}" destId="{CE1DC9E3-ECBA-474D-A108-21777116D5E6}" srcOrd="2" destOrd="0" parTransId="{814C38D3-6402-4A49-835D-81CFE86811BA}" sibTransId="{DC83E01E-F887-46C1-BFA6-D60E0A6C7F71}"/>
    <dgm:cxn modelId="{A05F0B9D-E8E0-4C6F-B81C-1C5D74D418E1}" srcId="{631BF2FE-8016-44B3-860E-BB65E195DC93}" destId="{30B468F3-D204-4FF2-A15C-E00235BCCF81}" srcOrd="5" destOrd="0" parTransId="{EA26B912-D09C-4771-AE12-ACDDDFAD5D7D}" sibTransId="{86E559BF-E4BF-4F21-A87C-46F63CAABA14}"/>
    <dgm:cxn modelId="{AC950CA9-2375-4F84-89DB-0AD1D495EA54}" type="presOf" srcId="{CE1DC9E3-ECBA-474D-A108-21777116D5E6}" destId="{08EB0154-B27C-48FA-8724-CDF419A4E77F}" srcOrd="0" destOrd="0" presId="urn:microsoft.com/office/officeart/2005/8/layout/hProcess11"/>
    <dgm:cxn modelId="{283DC0EB-26ED-41F6-96B7-39E61FFDAB3C}" type="presOf" srcId="{631BF2FE-8016-44B3-860E-BB65E195DC93}" destId="{295A9637-3AEE-4794-8A5E-9282AA37DE69}" srcOrd="0" destOrd="0" presId="urn:microsoft.com/office/officeart/2005/8/layout/hProcess11"/>
    <dgm:cxn modelId="{DBCC6813-7CDE-46C5-9E02-A3AA9276B651}" type="presParOf" srcId="{295A9637-3AEE-4794-8A5E-9282AA37DE69}" destId="{3C7999E4-B0B2-4FC8-8B97-3E4E3FA05D6D}" srcOrd="0" destOrd="0" presId="urn:microsoft.com/office/officeart/2005/8/layout/hProcess11"/>
    <dgm:cxn modelId="{1DB9A2B3-45D6-4620-ADA8-646284108BA9}" type="presParOf" srcId="{295A9637-3AEE-4794-8A5E-9282AA37DE69}" destId="{03276D8A-C19D-4C2F-B7E9-06AC23F6EADB}" srcOrd="1" destOrd="0" presId="urn:microsoft.com/office/officeart/2005/8/layout/hProcess11"/>
    <dgm:cxn modelId="{84EFC611-F0DB-440F-B8EC-F59BC88D1285}" type="presParOf" srcId="{03276D8A-C19D-4C2F-B7E9-06AC23F6EADB}" destId="{46D17114-CC4F-4496-85BD-7D8E8E23F1C9}" srcOrd="0" destOrd="0" presId="urn:microsoft.com/office/officeart/2005/8/layout/hProcess11"/>
    <dgm:cxn modelId="{AA4CD5FF-3BAC-446F-AD59-1D4D4FE1426C}" type="presParOf" srcId="{46D17114-CC4F-4496-85BD-7D8E8E23F1C9}" destId="{DB379914-B8B2-4ECC-87D6-F9DA1A0E48DB}" srcOrd="0" destOrd="0" presId="urn:microsoft.com/office/officeart/2005/8/layout/hProcess11"/>
    <dgm:cxn modelId="{1F929EBC-9332-4E06-890F-EC72ED7DF660}" type="presParOf" srcId="{46D17114-CC4F-4496-85BD-7D8E8E23F1C9}" destId="{89B0EB76-66C1-406E-B36A-FC604739F79B}" srcOrd="1" destOrd="0" presId="urn:microsoft.com/office/officeart/2005/8/layout/hProcess11"/>
    <dgm:cxn modelId="{3BD0A9C0-9CD7-496F-A0F3-C529AE36A06D}" type="presParOf" srcId="{46D17114-CC4F-4496-85BD-7D8E8E23F1C9}" destId="{DED084EB-AD95-4553-908C-C2EF2678A680}" srcOrd="2" destOrd="0" presId="urn:microsoft.com/office/officeart/2005/8/layout/hProcess11"/>
    <dgm:cxn modelId="{C283E86D-4417-49EB-A9CB-21F8C8C5AB05}" type="presParOf" srcId="{03276D8A-C19D-4C2F-B7E9-06AC23F6EADB}" destId="{16399051-E887-44AB-BEC6-914E42062D2A}" srcOrd="1" destOrd="0" presId="urn:microsoft.com/office/officeart/2005/8/layout/hProcess11"/>
    <dgm:cxn modelId="{48AA2BE8-2A46-4266-B0AC-A6A4E73EB320}" type="presParOf" srcId="{03276D8A-C19D-4C2F-B7E9-06AC23F6EADB}" destId="{5CBC89BC-F65E-437E-8953-F92CB041A7A1}" srcOrd="2" destOrd="0" presId="urn:microsoft.com/office/officeart/2005/8/layout/hProcess11"/>
    <dgm:cxn modelId="{4A2966C8-9B05-4E3D-A6CE-ADF0017C1485}" type="presParOf" srcId="{5CBC89BC-F65E-437E-8953-F92CB041A7A1}" destId="{4842E81E-7E49-4AB4-86B3-D6216E37A490}" srcOrd="0" destOrd="0" presId="urn:microsoft.com/office/officeart/2005/8/layout/hProcess11"/>
    <dgm:cxn modelId="{6A1A0E4C-560D-4C94-837D-A3FD2FE06DC5}" type="presParOf" srcId="{5CBC89BC-F65E-437E-8953-F92CB041A7A1}" destId="{4EA6F23A-8D64-4B03-9368-027B9D31A513}" srcOrd="1" destOrd="0" presId="urn:microsoft.com/office/officeart/2005/8/layout/hProcess11"/>
    <dgm:cxn modelId="{BEA8989E-9CB5-4865-9925-240EC17676B9}" type="presParOf" srcId="{5CBC89BC-F65E-437E-8953-F92CB041A7A1}" destId="{A0727930-F2FC-4097-8D83-482B83EE69D1}" srcOrd="2" destOrd="0" presId="urn:microsoft.com/office/officeart/2005/8/layout/hProcess11"/>
    <dgm:cxn modelId="{C49D0CFD-4281-40F6-A239-330A684A6EA1}" type="presParOf" srcId="{03276D8A-C19D-4C2F-B7E9-06AC23F6EADB}" destId="{049959E7-9D96-437D-96CD-F23E8BC1FAAD}" srcOrd="3" destOrd="0" presId="urn:microsoft.com/office/officeart/2005/8/layout/hProcess11"/>
    <dgm:cxn modelId="{D2BF6555-7058-452F-AD37-47000C313CC8}" type="presParOf" srcId="{03276D8A-C19D-4C2F-B7E9-06AC23F6EADB}" destId="{F61AA5D5-D48A-45AB-9E33-0CA9EF5879EF}" srcOrd="4" destOrd="0" presId="urn:microsoft.com/office/officeart/2005/8/layout/hProcess11"/>
    <dgm:cxn modelId="{326603D4-D2BF-4E86-8D67-209F85ABE43D}" type="presParOf" srcId="{F61AA5D5-D48A-45AB-9E33-0CA9EF5879EF}" destId="{08EB0154-B27C-48FA-8724-CDF419A4E77F}" srcOrd="0" destOrd="0" presId="urn:microsoft.com/office/officeart/2005/8/layout/hProcess11"/>
    <dgm:cxn modelId="{912D71BA-8840-4215-9E29-9D20F27DC331}" type="presParOf" srcId="{F61AA5D5-D48A-45AB-9E33-0CA9EF5879EF}" destId="{57344AE3-18D7-48B1-8707-E54D92379AF3}" srcOrd="1" destOrd="0" presId="urn:microsoft.com/office/officeart/2005/8/layout/hProcess11"/>
    <dgm:cxn modelId="{1868D08F-5086-45F8-AD23-7B7AD2B1AE45}" type="presParOf" srcId="{F61AA5D5-D48A-45AB-9E33-0CA9EF5879EF}" destId="{B39B068B-27FC-4726-94F3-D4EEC409D5D0}" srcOrd="2" destOrd="0" presId="urn:microsoft.com/office/officeart/2005/8/layout/hProcess11"/>
    <dgm:cxn modelId="{23196336-ACE0-4F61-A057-2896B5328599}" type="presParOf" srcId="{03276D8A-C19D-4C2F-B7E9-06AC23F6EADB}" destId="{514040AA-0774-446D-8F67-BB0D34A0AB29}" srcOrd="5" destOrd="0" presId="urn:microsoft.com/office/officeart/2005/8/layout/hProcess11"/>
    <dgm:cxn modelId="{3E51B059-ADE7-4BBA-BD0B-5050B394F61B}" type="presParOf" srcId="{03276D8A-C19D-4C2F-B7E9-06AC23F6EADB}" destId="{EFD81921-6C3C-4127-85F0-2D904B9C5405}" srcOrd="6" destOrd="0" presId="urn:microsoft.com/office/officeart/2005/8/layout/hProcess11"/>
    <dgm:cxn modelId="{F4E36AC6-3BAE-41E0-9B6F-5B3975FD2A2E}" type="presParOf" srcId="{EFD81921-6C3C-4127-85F0-2D904B9C5405}" destId="{88FE2D55-937C-45FC-B9BA-9D3512F7E943}" srcOrd="0" destOrd="0" presId="urn:microsoft.com/office/officeart/2005/8/layout/hProcess11"/>
    <dgm:cxn modelId="{4B38F35E-048F-4392-A840-5869A9ED9059}" type="presParOf" srcId="{EFD81921-6C3C-4127-85F0-2D904B9C5405}" destId="{B1AA840F-E795-4766-BCB3-20CE8966CC81}" srcOrd="1" destOrd="0" presId="urn:microsoft.com/office/officeart/2005/8/layout/hProcess11"/>
    <dgm:cxn modelId="{268A56F0-2DD4-4377-8582-0EF529B5C263}" type="presParOf" srcId="{EFD81921-6C3C-4127-85F0-2D904B9C5405}" destId="{9B53A8E3-055C-49A1-9E24-5D661258FF0D}" srcOrd="2" destOrd="0" presId="urn:microsoft.com/office/officeart/2005/8/layout/hProcess11"/>
    <dgm:cxn modelId="{14E85EFC-A17B-4E95-887A-103A3C0B88BB}" type="presParOf" srcId="{03276D8A-C19D-4C2F-B7E9-06AC23F6EADB}" destId="{759B61A2-8BC6-4FB0-AC6E-1143852F44A4}" srcOrd="7" destOrd="0" presId="urn:microsoft.com/office/officeart/2005/8/layout/hProcess11"/>
    <dgm:cxn modelId="{38B790BF-4118-412C-8E44-5F3FEEA33A72}" type="presParOf" srcId="{03276D8A-C19D-4C2F-B7E9-06AC23F6EADB}" destId="{ACC68C05-1E9E-43AF-894F-90D623320AC2}" srcOrd="8" destOrd="0" presId="urn:microsoft.com/office/officeart/2005/8/layout/hProcess11"/>
    <dgm:cxn modelId="{3CAD78E4-0C4B-47A3-92AD-72B91FC915D7}" type="presParOf" srcId="{ACC68C05-1E9E-43AF-894F-90D623320AC2}" destId="{AE85A9BA-4659-4EC1-935A-74E70CCFC223}" srcOrd="0" destOrd="0" presId="urn:microsoft.com/office/officeart/2005/8/layout/hProcess11"/>
    <dgm:cxn modelId="{101E34A1-2E86-4A27-8592-9C977CF85684}" type="presParOf" srcId="{ACC68C05-1E9E-43AF-894F-90D623320AC2}" destId="{7BBC27CC-A607-42A9-B266-76BD349425C1}" srcOrd="1" destOrd="0" presId="urn:microsoft.com/office/officeart/2005/8/layout/hProcess11"/>
    <dgm:cxn modelId="{8F56C9F5-B601-405D-91AF-7B8652BFCB5C}" type="presParOf" srcId="{ACC68C05-1E9E-43AF-894F-90D623320AC2}" destId="{196FDF37-7DE0-4D7F-97C0-9E0B32CF37AC}" srcOrd="2" destOrd="0" presId="urn:microsoft.com/office/officeart/2005/8/layout/hProcess11"/>
    <dgm:cxn modelId="{8BA188C3-80F9-445D-898A-B450C7AEF34F}" type="presParOf" srcId="{03276D8A-C19D-4C2F-B7E9-06AC23F6EADB}" destId="{E2B9B501-3E13-4D2A-8D88-A8292EC478F2}" srcOrd="9" destOrd="0" presId="urn:microsoft.com/office/officeart/2005/8/layout/hProcess11"/>
    <dgm:cxn modelId="{0FD7D70B-E24B-4E23-BF8B-F0E8314EF6EB}" type="presParOf" srcId="{03276D8A-C19D-4C2F-B7E9-06AC23F6EADB}" destId="{8E3A531A-334E-430A-9A49-B9BDB959F1D3}" srcOrd="10" destOrd="0" presId="urn:microsoft.com/office/officeart/2005/8/layout/hProcess11"/>
    <dgm:cxn modelId="{6F016C1D-E9D1-4C69-B779-28A5C93678E2}" type="presParOf" srcId="{8E3A531A-334E-430A-9A49-B9BDB959F1D3}" destId="{4DB9864C-F424-4D30-877F-312A612BD1C2}" srcOrd="0" destOrd="0" presId="urn:microsoft.com/office/officeart/2005/8/layout/hProcess11"/>
    <dgm:cxn modelId="{F2D5C714-DF76-4898-8A5D-2DEA873425D9}" type="presParOf" srcId="{8E3A531A-334E-430A-9A49-B9BDB959F1D3}" destId="{7E35628C-01CB-4B13-BC4C-3C5A8AC63842}" srcOrd="1" destOrd="0" presId="urn:microsoft.com/office/officeart/2005/8/layout/hProcess11"/>
    <dgm:cxn modelId="{3EC2733A-1F05-491D-9D93-B7E03F131F24}" type="presParOf" srcId="{8E3A531A-334E-430A-9A49-B9BDB959F1D3}" destId="{8750870C-2578-4248-8F29-DB2AAD6A8DA4}" srcOrd="2" destOrd="0" presId="urn:microsoft.com/office/officeart/2005/8/layout/hProcess11"/>
    <dgm:cxn modelId="{6487DB36-A51D-4E3E-8B0D-8ADE95BD5D4A}" type="presParOf" srcId="{03276D8A-C19D-4C2F-B7E9-06AC23F6EADB}" destId="{110D3242-4916-4DF4-BDA4-8838E3DBFCC8}" srcOrd="11" destOrd="0" presId="urn:microsoft.com/office/officeart/2005/8/layout/hProcess11"/>
    <dgm:cxn modelId="{C1BE011F-A545-4915-AC30-6CAB160E9632}" type="presParOf" srcId="{03276D8A-C19D-4C2F-B7E9-06AC23F6EADB}" destId="{1B33B9E5-8CFD-4618-A90E-9538CC26313A}" srcOrd="12" destOrd="0" presId="urn:microsoft.com/office/officeart/2005/8/layout/hProcess11"/>
    <dgm:cxn modelId="{80D682FA-EF97-4127-A1BB-A1CB4BEC7754}" type="presParOf" srcId="{1B33B9E5-8CFD-4618-A90E-9538CC26313A}" destId="{87DEC180-ADB1-48EC-8070-486D676F2E64}" srcOrd="0" destOrd="0" presId="urn:microsoft.com/office/officeart/2005/8/layout/hProcess11"/>
    <dgm:cxn modelId="{A933F324-07AD-4B0D-9818-A8B4F64F9E77}" type="presParOf" srcId="{1B33B9E5-8CFD-4618-A90E-9538CC26313A}" destId="{D44FADB3-D996-449B-93D2-3A29C7F5E253}" srcOrd="1" destOrd="0" presId="urn:microsoft.com/office/officeart/2005/8/layout/hProcess11"/>
    <dgm:cxn modelId="{80C34F00-A0C6-4D23-94DD-374D18F49542}" type="presParOf" srcId="{1B33B9E5-8CFD-4618-A90E-9538CC26313A}" destId="{90072A9D-141C-44F3-8B96-8D8238372A19}"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999E4-B0B2-4FC8-8B97-3E4E3FA05D6D}">
      <dsp:nvSpPr>
        <dsp:cNvPr id="0" name=""/>
        <dsp:cNvSpPr/>
      </dsp:nvSpPr>
      <dsp:spPr>
        <a:xfrm>
          <a:off x="0" y="1357788"/>
          <a:ext cx="8218487" cy="1810384"/>
        </a:xfrm>
        <a:prstGeom prst="notchedRightArrow">
          <a:avLst/>
        </a:prstGeom>
        <a:solidFill>
          <a:srgbClr val="4F81B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DB379914-B8B2-4ECC-87D6-F9DA1A0E48DB}">
      <dsp:nvSpPr>
        <dsp:cNvPr id="0" name=""/>
        <dsp:cNvSpPr/>
      </dsp:nvSpPr>
      <dsp:spPr>
        <a:xfrm>
          <a:off x="632" y="0"/>
          <a:ext cx="1013064" cy="181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solidFill>
                <a:srgbClr val="727272">
                  <a:hueOff val="0"/>
                  <a:satOff val="0"/>
                  <a:lumOff val="0"/>
                  <a:alphaOff val="0"/>
                </a:srgbClr>
              </a:solidFill>
              <a:latin typeface="Georgia"/>
              <a:ea typeface="+mn-ea"/>
              <a:cs typeface="+mn-cs"/>
            </a:rPr>
            <a:t>United States (occupa-tional plans)</a:t>
          </a:r>
        </a:p>
      </dsp:txBody>
      <dsp:txXfrm>
        <a:off x="632" y="0"/>
        <a:ext cx="1013064" cy="1810384"/>
      </dsp:txXfrm>
    </dsp:sp>
    <dsp:sp modelId="{89B0EB76-66C1-406E-B36A-FC604739F79B}">
      <dsp:nvSpPr>
        <dsp:cNvPr id="0" name=""/>
        <dsp:cNvSpPr/>
      </dsp:nvSpPr>
      <dsp:spPr>
        <a:xfrm>
          <a:off x="280866"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4842E81E-7E49-4AB4-86B3-D6216E37A490}">
      <dsp:nvSpPr>
        <dsp:cNvPr id="0" name=""/>
        <dsp:cNvSpPr/>
      </dsp:nvSpPr>
      <dsp:spPr>
        <a:xfrm>
          <a:off x="1064350" y="2715577"/>
          <a:ext cx="1013064" cy="181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kern="1200" dirty="0">
              <a:solidFill>
                <a:srgbClr val="727272">
                  <a:hueOff val="0"/>
                  <a:satOff val="0"/>
                  <a:lumOff val="0"/>
                  <a:alphaOff val="0"/>
                </a:srgbClr>
              </a:solidFill>
              <a:latin typeface="Georgia"/>
              <a:ea typeface="+mn-ea"/>
              <a:cs typeface="+mn-cs"/>
            </a:rPr>
            <a:t>Italy, New Zealand</a:t>
          </a:r>
        </a:p>
      </dsp:txBody>
      <dsp:txXfrm>
        <a:off x="1064350" y="2715577"/>
        <a:ext cx="1013064" cy="1810384"/>
      </dsp:txXfrm>
    </dsp:sp>
    <dsp:sp modelId="{4EA6F23A-8D64-4B03-9368-027B9D31A513}">
      <dsp:nvSpPr>
        <dsp:cNvPr id="0" name=""/>
        <dsp:cNvSpPr/>
      </dsp:nvSpPr>
      <dsp:spPr>
        <a:xfrm>
          <a:off x="1344584" y="2045309"/>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08EB0154-B27C-48FA-8724-CDF419A4E77F}">
      <dsp:nvSpPr>
        <dsp:cNvPr id="0" name=""/>
        <dsp:cNvSpPr/>
      </dsp:nvSpPr>
      <dsp:spPr>
        <a:xfrm>
          <a:off x="2128068" y="0"/>
          <a:ext cx="1013064" cy="181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solidFill>
                <a:srgbClr val="727272">
                  <a:hueOff val="0"/>
                  <a:satOff val="0"/>
                  <a:lumOff val="0"/>
                  <a:alphaOff val="0"/>
                </a:srgbClr>
              </a:solidFill>
              <a:latin typeface="Georgia"/>
              <a:ea typeface="+mn-ea"/>
              <a:cs typeface="+mn-cs"/>
            </a:rPr>
            <a:t>Canada, United Kingdom </a:t>
          </a:r>
        </a:p>
      </dsp:txBody>
      <dsp:txXfrm>
        <a:off x="2128068" y="0"/>
        <a:ext cx="1013064" cy="1810384"/>
      </dsp:txXfrm>
    </dsp:sp>
    <dsp:sp modelId="{57344AE3-18D7-48B1-8707-E54D92379AF3}">
      <dsp:nvSpPr>
        <dsp:cNvPr id="0" name=""/>
        <dsp:cNvSpPr/>
      </dsp:nvSpPr>
      <dsp:spPr>
        <a:xfrm>
          <a:off x="2408302"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88FE2D55-937C-45FC-B9BA-9D3512F7E943}">
      <dsp:nvSpPr>
        <dsp:cNvPr id="0" name=""/>
        <dsp:cNvSpPr/>
      </dsp:nvSpPr>
      <dsp:spPr>
        <a:xfrm>
          <a:off x="3191786" y="2715577"/>
          <a:ext cx="1013064" cy="181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kern="1200" dirty="0">
              <a:solidFill>
                <a:srgbClr val="727272">
                  <a:hueOff val="0"/>
                  <a:satOff val="0"/>
                  <a:lumOff val="0"/>
                  <a:alphaOff val="0"/>
                </a:srgbClr>
              </a:solidFill>
              <a:latin typeface="Georgia"/>
              <a:ea typeface="+mn-ea"/>
              <a:cs typeface="+mn-cs"/>
            </a:rPr>
            <a:t>United States (state-based auto IRAs)</a:t>
          </a:r>
        </a:p>
      </dsp:txBody>
      <dsp:txXfrm>
        <a:off x="3191786" y="2715577"/>
        <a:ext cx="1013064" cy="1810384"/>
      </dsp:txXfrm>
    </dsp:sp>
    <dsp:sp modelId="{B1AA840F-E795-4766-BCB3-20CE8966CC81}">
      <dsp:nvSpPr>
        <dsp:cNvPr id="0" name=""/>
        <dsp:cNvSpPr/>
      </dsp:nvSpPr>
      <dsp:spPr>
        <a:xfrm>
          <a:off x="3472021"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AE85A9BA-4659-4EC1-935A-74E70CCFC223}">
      <dsp:nvSpPr>
        <dsp:cNvPr id="0" name=""/>
        <dsp:cNvSpPr/>
      </dsp:nvSpPr>
      <dsp:spPr>
        <a:xfrm>
          <a:off x="4255504" y="0"/>
          <a:ext cx="1013064" cy="181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solidFill>
                <a:srgbClr val="727272">
                  <a:hueOff val="0"/>
                  <a:satOff val="0"/>
                  <a:lumOff val="0"/>
                  <a:alphaOff val="0"/>
                </a:srgbClr>
              </a:solidFill>
              <a:latin typeface="Georgia"/>
              <a:ea typeface="+mn-ea"/>
              <a:cs typeface="+mn-cs"/>
            </a:rPr>
            <a:t>Turkey</a:t>
          </a:r>
        </a:p>
      </dsp:txBody>
      <dsp:txXfrm>
        <a:off x="4255504" y="0"/>
        <a:ext cx="1013064" cy="1810384"/>
      </dsp:txXfrm>
    </dsp:sp>
    <dsp:sp modelId="{7BBC27CC-A607-42A9-B266-76BD349425C1}">
      <dsp:nvSpPr>
        <dsp:cNvPr id="0" name=""/>
        <dsp:cNvSpPr/>
      </dsp:nvSpPr>
      <dsp:spPr>
        <a:xfrm>
          <a:off x="4535739"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4DB9864C-F424-4D30-877F-312A612BD1C2}">
      <dsp:nvSpPr>
        <dsp:cNvPr id="0" name=""/>
        <dsp:cNvSpPr/>
      </dsp:nvSpPr>
      <dsp:spPr>
        <a:xfrm>
          <a:off x="5319223" y="2715577"/>
          <a:ext cx="1013064" cy="181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kern="1200" dirty="0">
              <a:solidFill>
                <a:srgbClr val="727272">
                  <a:hueOff val="0"/>
                  <a:satOff val="0"/>
                  <a:lumOff val="0"/>
                  <a:alphaOff val="0"/>
                </a:srgbClr>
              </a:solidFill>
              <a:latin typeface="Georgia"/>
              <a:ea typeface="+mn-ea"/>
              <a:cs typeface="+mn-cs"/>
            </a:rPr>
            <a:t>Germany</a:t>
          </a:r>
        </a:p>
      </dsp:txBody>
      <dsp:txXfrm>
        <a:off x="5319223" y="2715577"/>
        <a:ext cx="1013064" cy="1810384"/>
      </dsp:txXfrm>
    </dsp:sp>
    <dsp:sp modelId="{7E35628C-01CB-4B13-BC4C-3C5A8AC63842}">
      <dsp:nvSpPr>
        <dsp:cNvPr id="0" name=""/>
        <dsp:cNvSpPr/>
      </dsp:nvSpPr>
      <dsp:spPr>
        <a:xfrm>
          <a:off x="5599457"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87DEC180-ADB1-48EC-8070-486D676F2E64}">
      <dsp:nvSpPr>
        <dsp:cNvPr id="0" name=""/>
        <dsp:cNvSpPr/>
      </dsp:nvSpPr>
      <dsp:spPr>
        <a:xfrm>
          <a:off x="6382941" y="0"/>
          <a:ext cx="1013064" cy="181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solidFill>
                <a:srgbClr val="727272">
                  <a:hueOff val="0"/>
                  <a:satOff val="0"/>
                  <a:lumOff val="0"/>
                  <a:alphaOff val="0"/>
                </a:srgbClr>
              </a:solidFill>
              <a:latin typeface="Georgia"/>
              <a:ea typeface="+mn-ea"/>
              <a:cs typeface="+mn-cs"/>
            </a:rPr>
            <a:t>Lithuania, Poland</a:t>
          </a:r>
        </a:p>
      </dsp:txBody>
      <dsp:txXfrm>
        <a:off x="6382941" y="0"/>
        <a:ext cx="1013064" cy="1810384"/>
      </dsp:txXfrm>
    </dsp:sp>
    <dsp:sp modelId="{D44FADB3-D996-449B-93D2-3A29C7F5E253}">
      <dsp:nvSpPr>
        <dsp:cNvPr id="0" name=""/>
        <dsp:cNvSpPr/>
      </dsp:nvSpPr>
      <dsp:spPr>
        <a:xfrm>
          <a:off x="6663175" y="2036682"/>
          <a:ext cx="452596" cy="452596"/>
        </a:xfrm>
        <a:prstGeom prst="ellipse">
          <a:avLst/>
        </a:prstGeom>
        <a:solidFill>
          <a:srgbClr val="4F81BD">
            <a:hueOff val="0"/>
            <a:satOff val="0"/>
            <a:lumOff val="0"/>
            <a:alphaOff val="0"/>
          </a:srgbClr>
        </a:solidFill>
        <a:ln w="1905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02-06-2021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2964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9E877-5E3E-46BF-AFFD-B720A8892E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410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9E877-5E3E-46BF-AFFD-B720A8892E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8352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2964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9E877-5E3E-46BF-AFFD-B720A8892E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1021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9E877-5E3E-46BF-AFFD-B720A8892E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35178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9E877-5E3E-46BF-AFFD-B720A8892E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6080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9E877-5E3E-46BF-AFFD-B720A8892E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5609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2964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76080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29642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52522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418993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3529416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338855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893207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913914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150597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723405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742107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59961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9E877-5E3E-46BF-AFFD-B720A8892E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2182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875920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216068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501241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281607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955119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3950532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746856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471119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3220214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5002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613870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127815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326466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488535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385328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816693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639226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324167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324167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32416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61387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9E877-5E3E-46BF-AFFD-B720A8892E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350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8071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10924801" y="5328000"/>
            <a:ext cx="1267209" cy="1530000"/>
          </a:xfrm>
          <a:prstGeom prst="rect">
            <a:avLst/>
          </a:prstGeom>
        </p:spPr>
      </p:pic>
      <p:pic>
        <p:nvPicPr>
          <p:cNvPr id="8" name="Image 7"/>
          <p:cNvPicPr>
            <a:picLocks noChangeAspect="1"/>
          </p:cNvPicPr>
          <p:nvPr/>
        </p:nvPicPr>
        <p:blipFill>
          <a:blip r:embed="rId3" cstate="print"/>
          <a:stretch>
            <a:fillRect/>
          </a:stretch>
        </p:blipFill>
        <p:spPr>
          <a:xfrm>
            <a:off x="772800" y="468000"/>
            <a:ext cx="923077" cy="1440000"/>
          </a:xfrm>
          <a:prstGeom prst="rect">
            <a:avLst/>
          </a:prstGeom>
        </p:spPr>
      </p:pic>
      <p:sp>
        <p:nvSpPr>
          <p:cNvPr id="9" name="Title 1"/>
          <p:cNvSpPr>
            <a:spLocks noGrp="1"/>
          </p:cNvSpPr>
          <p:nvPr>
            <p:ph type="title" hasCustomPrompt="1"/>
          </p:nvPr>
        </p:nvSpPr>
        <p:spPr>
          <a:xfrm>
            <a:off x="1680000" y="2928144"/>
            <a:ext cx="8832000" cy="1041311"/>
          </a:xfrm>
        </p:spPr>
        <p:txBody>
          <a:bodyPr anchor="ctr" anchorCtr="0">
            <a:spAutoFit/>
          </a:bodyPr>
          <a:lstStyle>
            <a:lvl1pPr algn="ctr">
              <a:lnSpc>
                <a:spcPts val="3700"/>
              </a:lnSpc>
              <a:defRPr sz="3700" b="0" i="0" cap="all" baseline="0">
                <a:solidFill>
                  <a:schemeClr val="bg1"/>
                </a:solidFill>
              </a:defRPr>
            </a:lvl1pPr>
          </a:lstStyle>
          <a:p>
            <a:r>
              <a:rPr lang="en-US" dirty="0"/>
              <a:t>Click to edit Section Header title</a:t>
            </a:r>
          </a:p>
        </p:txBody>
      </p:sp>
      <p:sp>
        <p:nvSpPr>
          <p:cNvPr id="10"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6FD54177-185D-4772-8BB8-A4D95BBEEB22}" type="datetime1">
              <a:rPr lang="en-GB" smtClean="0"/>
              <a:t>02/06/2021</a:t>
            </a:fld>
            <a:endParaRPr lang="en-GB" dirty="0"/>
          </a:p>
        </p:txBody>
      </p:sp>
      <p:sp>
        <p:nvSpPr>
          <p:cNvPr id="11"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dirty="0"/>
          </a:p>
        </p:txBody>
      </p:sp>
      <p:sp>
        <p:nvSpPr>
          <p:cNvPr id="12"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880412E1-D096-4F9E-8EFB-08F9EF4A208C}" type="slidenum">
              <a:rPr lang="en-GB" smtClean="0"/>
              <a:t>‹#›</a:t>
            </a:fld>
            <a:endParaRPr lang="en-GB" dirty="0"/>
          </a:p>
        </p:txBody>
      </p:sp>
    </p:spTree>
    <p:extLst>
      <p:ext uri="{BB962C8B-B14F-4D97-AF65-F5344CB8AC3E}">
        <p14:creationId xmlns:p14="http://schemas.microsoft.com/office/powerpoint/2010/main" val="3768581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163916537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26072924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295905652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44669476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83887610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341311484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76294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8000" y="2628509"/>
            <a:ext cx="3504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9"/>
            <a:ext cx="3504000" cy="4229631"/>
          </a:xfrm>
          <a:prstGeom prst="rect">
            <a:avLst/>
          </a:prstGeom>
        </p:spPr>
      </p:pic>
      <p:sp>
        <p:nvSpPr>
          <p:cNvPr id="8" name="Title 7"/>
          <p:cNvSpPr>
            <a:spLocks noGrp="1"/>
          </p:cNvSpPr>
          <p:nvPr>
            <p:ph type="ctrTitle" hasCustomPrompt="1"/>
          </p:nvPr>
        </p:nvSpPr>
        <p:spPr>
          <a:xfrm>
            <a:off x="1824000" y="2480400"/>
            <a:ext cx="84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a:t>Click to edit Presentation title</a:t>
            </a:r>
          </a:p>
        </p:txBody>
      </p:sp>
      <p:sp>
        <p:nvSpPr>
          <p:cNvPr id="9" name="Subtitle 8"/>
          <p:cNvSpPr>
            <a:spLocks noGrp="1"/>
          </p:cNvSpPr>
          <p:nvPr>
            <p:ph type="subTitle" idx="1" hasCustomPrompt="1"/>
          </p:nvPr>
        </p:nvSpPr>
        <p:spPr>
          <a:xfrm>
            <a:off x="1824000" y="3805200"/>
            <a:ext cx="84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a:t>Click to </a:t>
            </a:r>
            <a:r>
              <a:rPr kumimoji="0" lang="fr-FR" dirty="0" err="1"/>
              <a:t>edit</a:t>
            </a:r>
            <a:r>
              <a:rPr kumimoji="0" lang="fr-FR" dirty="0"/>
              <a:t> </a:t>
            </a:r>
            <a:r>
              <a:rPr kumimoji="0" lang="fr-FR" dirty="0" err="1"/>
              <a:t>Subtitle</a:t>
            </a:r>
            <a:endParaRPr kumimoji="0" lang="en-US" dirty="0"/>
          </a:p>
        </p:txBody>
      </p:sp>
      <p:pic>
        <p:nvPicPr>
          <p:cNvPr id="37" name="Image 11"/>
          <p:cNvPicPr>
            <a:picLocks noChangeAspect="1"/>
          </p:cNvPicPr>
          <p:nvPr/>
        </p:nvPicPr>
        <p:blipFill>
          <a:blip r:embed="rId3" cstate="print"/>
          <a:stretch>
            <a:fillRect/>
          </a:stretch>
        </p:blipFill>
        <p:spPr>
          <a:xfrm>
            <a:off x="681601" y="432000"/>
            <a:ext cx="923076" cy="1440000"/>
          </a:xfrm>
          <a:prstGeom prst="rect">
            <a:avLst/>
          </a:prstGeom>
        </p:spPr>
      </p:pic>
      <p:sp>
        <p:nvSpPr>
          <p:cNvPr id="12"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44CE3986-7D43-44BC-9530-539F4F32B676}" type="datetime1">
              <a:rPr lang="en-GB" smtClean="0"/>
              <a:t>02/06/2021</a:t>
            </a:fld>
            <a:endParaRPr lang="en-GB" dirty="0"/>
          </a:p>
        </p:txBody>
      </p:sp>
      <p:sp>
        <p:nvSpPr>
          <p:cNvPr id="13"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dirty="0"/>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2000" y="6055201"/>
            <a:ext cx="2323200" cy="578821"/>
          </a:xfrm>
          <a:prstGeom prst="rect">
            <a:avLst/>
          </a:prstGeom>
        </p:spPr>
      </p:pic>
    </p:spTree>
    <p:extLst>
      <p:ext uri="{BB962C8B-B14F-4D97-AF65-F5344CB8AC3E}">
        <p14:creationId xmlns:p14="http://schemas.microsoft.com/office/powerpoint/2010/main" val="3004679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42000" indent="-342000" eaLnBrk="1" latinLnBrk="0" hangingPunct="1">
              <a:buClr>
                <a:schemeClr val="tx2"/>
              </a:buClr>
              <a:buFont typeface="Wingdings" panose="05000000000000000000" pitchFamily="2" charset="2"/>
              <a:buChar char="§"/>
              <a:defRPr/>
            </a:lvl1pPr>
            <a:lvl2pPr marL="741600" indent="-284400" eaLnBrk="1" latinLnBrk="0" hangingPunct="1">
              <a:buClr>
                <a:schemeClr val="accent3">
                  <a:lumMod val="75000"/>
                </a:schemeClr>
              </a:buClr>
              <a:buFont typeface="Arial" panose="020B0604020202020204" pitchFamily="34" charset="0"/>
              <a:buChar char="•"/>
              <a:defRPr>
                <a:solidFill>
                  <a:schemeClr val="tx2"/>
                </a:solidFill>
              </a:defRPr>
            </a:lvl2pPr>
            <a:lvl3pPr marL="1144800" indent="-230400" eaLnBrk="1" latinLnBrk="0" hangingPunct="1">
              <a:buClr>
                <a:schemeClr val="tx2"/>
              </a:buClr>
              <a:buFont typeface="Georgia" panose="02040502050405020303" pitchFamily="18" charset="0"/>
              <a:buChar char="–"/>
              <a:defRPr/>
            </a:lvl3pPr>
            <a:lvl4pPr eaLnBrk="1" latinLnBrk="0" hangingPunct="1">
              <a:defRPr/>
            </a:lvl4pPr>
            <a:lvl5pPr eaLnBrk="1" latinLnBrk="0" hangingPunct="1">
              <a:defRPr/>
            </a:lvl5pPr>
            <a:lvl6pPr marL="1712214" indent="-285750">
              <a:buClr>
                <a:schemeClr val="accent3">
                  <a:lumMod val="75000"/>
                </a:schemeClr>
              </a:buClr>
              <a:buFont typeface="Wingdings" panose="05000000000000000000" pitchFamily="2" charset="2"/>
              <a:buChar char="Ø"/>
              <a:defRPr/>
            </a:lvl6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lang="en-US" dirty="0"/>
          </a:p>
        </p:txBody>
      </p:sp>
      <p:sp>
        <p:nvSpPr>
          <p:cNvPr id="8"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8575B0DD-5977-48F6-BED3-45EF1073D260}" type="datetime1">
              <a:rPr lang="en-GB" smtClean="0"/>
              <a:t>02/06/2021</a:t>
            </a:fld>
            <a:endParaRPr lang="en-GB" dirty="0"/>
          </a:p>
        </p:txBody>
      </p:sp>
      <p:sp>
        <p:nvSpPr>
          <p:cNvPr id="9"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dirty="0"/>
          </a:p>
        </p:txBody>
      </p:sp>
      <p:sp>
        <p:nvSpPr>
          <p:cNvPr id="10"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880412E1-D096-4F9E-8EFB-08F9EF4A208C}" type="slidenum">
              <a:rPr lang="en-GB" smtClean="0"/>
              <a:t>‹#›</a:t>
            </a:fld>
            <a:endParaRPr lang="en-GB" dirty="0"/>
          </a:p>
        </p:txBody>
      </p:sp>
      <p:sp>
        <p:nvSpPr>
          <p:cNvPr id="11" name="Title Placeholder 1"/>
          <p:cNvSpPr>
            <a:spLocks noGrp="1"/>
          </p:cNvSpPr>
          <p:nvPr>
            <p:ph type="title" hasCustomPrompt="1"/>
          </p:nvPr>
        </p:nvSpPr>
        <p:spPr>
          <a:xfrm>
            <a:off x="1440000" y="237600"/>
            <a:ext cx="9888000" cy="1022400"/>
          </a:xfrm>
          <a:prstGeom prst="rect">
            <a:avLst/>
          </a:prstGeom>
        </p:spPr>
        <p:txBody>
          <a:bodyPr vert="horz" lIns="91440" tIns="45720" rIns="91440" bIns="45720" rtlCol="0" anchor="ctr">
            <a:noAutofit/>
          </a:bodyPr>
          <a:lstStyle>
            <a:lvl1pPr>
              <a:defRPr sz="2800"/>
            </a:lvl1pPr>
          </a:lstStyle>
          <a:p>
            <a:r>
              <a:rPr lang="en-US" dirty="0"/>
              <a:t>Click to edit Slide title</a:t>
            </a:r>
            <a:br>
              <a:rPr lang="en-US" dirty="0"/>
            </a:br>
            <a:r>
              <a:rPr lang="en-US" dirty="0"/>
              <a:t>Slide title can be extended to two lines</a:t>
            </a:r>
          </a:p>
        </p:txBody>
      </p:sp>
    </p:spTree>
    <p:extLst>
      <p:ext uri="{BB962C8B-B14F-4D97-AF65-F5344CB8AC3E}">
        <p14:creationId xmlns:p14="http://schemas.microsoft.com/office/powerpoint/2010/main" val="63978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4801" y="5328185"/>
            <a:ext cx="1267209" cy="1529631"/>
          </a:xfrm>
          <a:prstGeom prst="rect">
            <a:avLst/>
          </a:prstGeom>
        </p:spPr>
      </p:pic>
      <p:sp>
        <p:nvSpPr>
          <p:cNvPr id="21" name="Rectangle 20"/>
          <p:cNvSpPr/>
          <p:nvPr/>
        </p:nvSpPr>
        <p:spPr bwMode="auto">
          <a:xfrm>
            <a:off x="672000" y="1306800"/>
            <a:ext cx="10872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a:ln>
                <a:noFill/>
              </a:ln>
              <a:solidFill>
                <a:schemeClr val="tx1"/>
              </a:solidFill>
              <a:effectLst/>
              <a:latin typeface="Helvetica 65 Medium" pitchFamily="34" charset="0"/>
            </a:endParaRPr>
          </a:p>
        </p:txBody>
      </p:sp>
      <p:pic>
        <p:nvPicPr>
          <p:cNvPr id="24" name="Image 7"/>
          <p:cNvPicPr>
            <a:picLocks noChangeAspect="1"/>
          </p:cNvPicPr>
          <p:nvPr/>
        </p:nvPicPr>
        <p:blipFill>
          <a:blip r:embed="rId6" cstate="print"/>
          <a:stretch>
            <a:fillRect/>
          </a:stretch>
        </p:blipFill>
        <p:spPr>
          <a:xfrm>
            <a:off x="667201" y="288000"/>
            <a:ext cx="611537" cy="954000"/>
          </a:xfrm>
          <a:prstGeom prst="rect">
            <a:avLst/>
          </a:prstGeom>
        </p:spPr>
      </p:pic>
      <p:sp>
        <p:nvSpPr>
          <p:cNvPr id="13" name="Text Placeholder 12"/>
          <p:cNvSpPr>
            <a:spLocks noGrp="1"/>
          </p:cNvSpPr>
          <p:nvPr>
            <p:ph type="body" idx="1"/>
          </p:nvPr>
        </p:nvSpPr>
        <p:spPr>
          <a:xfrm>
            <a:off x="624000" y="1602000"/>
            <a:ext cx="10958400" cy="452520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5" name="Title Placeholder 1"/>
          <p:cNvSpPr>
            <a:spLocks noGrp="1"/>
          </p:cNvSpPr>
          <p:nvPr>
            <p:ph type="title"/>
          </p:nvPr>
        </p:nvSpPr>
        <p:spPr>
          <a:xfrm>
            <a:off x="1440000" y="237600"/>
            <a:ext cx="9888000" cy="1022400"/>
          </a:xfrm>
          <a:prstGeom prst="rect">
            <a:avLst/>
          </a:prstGeom>
        </p:spPr>
        <p:txBody>
          <a:bodyPr vert="horz" lIns="91440" tIns="45720" rIns="91440" bIns="45720" rtlCol="0" anchor="ctr">
            <a:noAutofit/>
          </a:bodyPr>
          <a:lstStyle/>
          <a:p>
            <a:r>
              <a:rPr lang="en-US" dirty="0"/>
              <a:t>Click to edit Slide title</a:t>
            </a:r>
            <a:br>
              <a:rPr lang="en-US" dirty="0"/>
            </a:br>
            <a:r>
              <a:rPr lang="en-US" dirty="0"/>
              <a:t>Slide title can be extended to two lines</a:t>
            </a:r>
          </a:p>
        </p:txBody>
      </p:sp>
      <p:sp>
        <p:nvSpPr>
          <p:cNvPr id="26"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077F4E32-CA2B-4295-99CF-1CB0438C1B5C}" type="datetime1">
              <a:rPr lang="en-GB" smtClean="0"/>
              <a:t>02/06/2021</a:t>
            </a:fld>
            <a:endParaRPr lang="en-GB" dirty="0"/>
          </a:p>
        </p:txBody>
      </p:sp>
      <p:sp>
        <p:nvSpPr>
          <p:cNvPr id="27"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dirty="0"/>
          </a:p>
        </p:txBody>
      </p:sp>
      <p:sp>
        <p:nvSpPr>
          <p:cNvPr id="41"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880412E1-D096-4F9E-8EFB-08F9EF4A208C}" type="slidenum">
              <a:rPr lang="en-GB" smtClean="0"/>
              <a:t>‹#›</a:t>
            </a:fld>
            <a:endParaRPr lang="en-GB" dirty="0"/>
          </a:p>
        </p:txBody>
      </p:sp>
    </p:spTree>
    <p:extLst>
      <p:ext uri="{BB962C8B-B14F-4D97-AF65-F5344CB8AC3E}">
        <p14:creationId xmlns:p14="http://schemas.microsoft.com/office/powerpoint/2010/main" val="422998133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Lst>
  <p:hf hdr="0" ftr="0" dt="0"/>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116108536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1.jpg"/><Relationship Id="rId7" Type="http://schemas.openxmlformats.org/officeDocument/2006/relationships/diagramData" Target="../diagrams/data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emf"/><Relationship Id="rId11" Type="http://schemas.microsoft.com/office/2007/relationships/diagramDrawing" Target="../diagrams/drawing1.xml"/><Relationship Id="rId5" Type="http://schemas.openxmlformats.org/officeDocument/2006/relationships/image" Target="../media/image13.png"/><Relationship Id="rId10" Type="http://schemas.openxmlformats.org/officeDocument/2006/relationships/diagramColors" Target="../diagrams/colors1.xml"/><Relationship Id="rId4" Type="http://schemas.openxmlformats.org/officeDocument/2006/relationships/image" Target="../media/image12.png"/><Relationship Id="rId9"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29.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1.jp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32.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image" Target="../media/image11.jpg"/><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pn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33.emf"/><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jp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8.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9.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0.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1.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2.xml"/><Relationship Id="rId1" Type="http://schemas.openxmlformats.org/officeDocument/2006/relationships/slideLayout" Target="../slideLayouts/slideLayout17.xml"/><Relationship Id="rId6" Type="http://schemas.openxmlformats.org/officeDocument/2006/relationships/image" Target="../media/image34.png"/><Relationship Id="rId5" Type="http://schemas.openxmlformats.org/officeDocument/2006/relationships/image" Target="../media/image13.pn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13.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6.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7.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8.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41.png"/><Relationship Id="rId2" Type="http://schemas.openxmlformats.org/officeDocument/2006/relationships/slideLayout" Target="../slideLayouts/slideLayout17.xml"/><Relationship Id="rId1" Type="http://schemas.openxmlformats.org/officeDocument/2006/relationships/tags" Target="../tags/tag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42.png"/><Relationship Id="rId2" Type="http://schemas.openxmlformats.org/officeDocument/2006/relationships/slideLayout" Target="../slideLayouts/slideLayout17.xml"/><Relationship Id="rId1" Type="http://schemas.openxmlformats.org/officeDocument/2006/relationships/tags" Target="../tags/tag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7" Type="http://schemas.openxmlformats.org/officeDocument/2006/relationships/image" Target="../media/image43.png"/><Relationship Id="rId2" Type="http://schemas.openxmlformats.org/officeDocument/2006/relationships/slideLayout" Target="../slideLayouts/slideLayout17.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4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2.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3.xml"/><Relationship Id="rId1" Type="http://schemas.openxmlformats.org/officeDocument/2006/relationships/slideLayout" Target="../slideLayouts/slideLayout17.xml"/><Relationship Id="rId6" Type="http://schemas.openxmlformats.org/officeDocument/2006/relationships/image" Target="../media/image44.png"/><Relationship Id="rId5" Type="http://schemas.openxmlformats.org/officeDocument/2006/relationships/image" Target="../media/image13.png"/><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46.jpeg"/><Relationship Id="rId2" Type="http://schemas.openxmlformats.org/officeDocument/2006/relationships/notesSlide" Target="../notesSlides/notesSlide44.xml"/><Relationship Id="rId1" Type="http://schemas.openxmlformats.org/officeDocument/2006/relationships/slideLayout" Target="../slideLayouts/slideLayout17.xml"/><Relationship Id="rId6" Type="http://schemas.openxmlformats.org/officeDocument/2006/relationships/image" Target="../media/image45.png"/><Relationship Id="rId5" Type="http://schemas.openxmlformats.org/officeDocument/2006/relationships/image" Target="../media/image13.png"/><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5.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6.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7.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7.xml"/><Relationship Id="rId1" Type="http://schemas.openxmlformats.org/officeDocument/2006/relationships/tags" Target="../tags/tag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7.xml"/><Relationship Id="rId1" Type="http://schemas.openxmlformats.org/officeDocument/2006/relationships/tags" Target="../tags/tag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5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0.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5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1.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7" Type="http://schemas.openxmlformats.org/officeDocument/2006/relationships/chart" Target="../charts/chart1.xml"/><Relationship Id="rId2" Type="http://schemas.openxmlformats.org/officeDocument/2006/relationships/slideLayout" Target="../slideLayouts/slideLayout17.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5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3.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4.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5.xml"/><Relationship Id="rId1" Type="http://schemas.openxmlformats.org/officeDocument/2006/relationships/slideLayout" Target="../slideLayouts/slideLayout17.xml"/><Relationship Id="rId6" Type="http://schemas.openxmlformats.org/officeDocument/2006/relationships/image" Target="../media/image47.png"/><Relationship Id="rId5" Type="http://schemas.openxmlformats.org/officeDocument/2006/relationships/image" Target="../media/image13.png"/><Relationship Id="rId4" Type="http://schemas.openxmlformats.org/officeDocument/2006/relationships/image" Target="../media/image12.png"/></Relationships>
</file>

<file path=ppt/slides/_rels/slide5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6.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59.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17.xml"/><Relationship Id="rId6" Type="http://schemas.openxmlformats.org/officeDocument/2006/relationships/image" Target="../media/image48.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11.jpg"/><Relationship Id="rId7" Type="http://schemas.openxmlformats.org/officeDocument/2006/relationships/image" Target="../media/image27.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6.emf"/><Relationship Id="rId5" Type="http://schemas.openxmlformats.org/officeDocument/2006/relationships/image" Target="../media/image13.png"/><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8.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28.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3rd Techtalk on Employee Benefits</a:t>
            </a:r>
          </a:p>
          <a:p>
            <a:pPr algn="l"/>
            <a:r>
              <a:rPr lang="es-UY" altLang="en-US" sz="3600" b="1" kern="0" dirty="0">
                <a:solidFill>
                  <a:schemeClr val="bg1"/>
                </a:solidFill>
              </a:rPr>
              <a:t>Online Edition 2021</a:t>
            </a:r>
          </a:p>
          <a:p>
            <a:pPr algn="l"/>
            <a:endParaRPr lang="es-UY" altLang="en-US" sz="3600" b="1" kern="0" dirty="0">
              <a:solidFill>
                <a:schemeClr val="bg1"/>
              </a:solidFill>
            </a:endParaRPr>
          </a:p>
          <a:p>
            <a:pPr algn="l"/>
            <a:r>
              <a:rPr lang="es-UY" altLang="en-US" sz="3600" b="1" kern="0" dirty="0">
                <a:solidFill>
                  <a:schemeClr val="bg1"/>
                </a:solidFill>
              </a:rPr>
              <a:t>2 June 2021</a:t>
            </a:r>
            <a:endParaRPr lang="es-ES" altLang="en-US" sz="3600" b="1" kern="0" dirty="0">
              <a:solidFill>
                <a:schemeClr val="bg1"/>
              </a:solidFill>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1384995"/>
          </a:xfrm>
          <a:prstGeom prst="rect">
            <a:avLst/>
          </a:prstGeom>
          <a:noFill/>
        </p:spPr>
        <p:txBody>
          <a:bodyPr wrap="square">
            <a:spAutoFit/>
          </a:bodyPr>
          <a:lstStyle/>
          <a:p>
            <a:r>
              <a:rPr lang="en-US" sz="2800" dirty="0">
                <a:latin typeface="Arial Nova" panose="020B0504020202020204" pitchFamily="34" charset="0"/>
              </a:rPr>
              <a:t>Defined Contribution Pension Schemes</a:t>
            </a:r>
          </a:p>
          <a:p>
            <a:endParaRPr lang="en-US" sz="2800" dirty="0">
              <a:latin typeface="Arial Nova" panose="020B0504020202020204" pitchFamily="34" charset="0"/>
            </a:endParaRPr>
          </a:p>
          <a:p>
            <a:r>
              <a:rPr lang="en-US" sz="2800" dirty="0">
                <a:latin typeface="Arial Nova" panose="020B0504020202020204" pitchFamily="34" charset="0"/>
              </a:rPr>
              <a:t>Practice in Good Design and Governance</a:t>
            </a: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1" name="Title 2">
            <a:extLst>
              <a:ext uri="{FF2B5EF4-FFF2-40B4-BE49-F238E27FC236}">
                <a16:creationId xmlns:a16="http://schemas.microsoft.com/office/drawing/2014/main" id="{87760EA6-75E2-4AF5-A54E-7A365611DEB0}"/>
              </a:ext>
            </a:extLst>
          </p:cNvPr>
          <p:cNvSpPr txBox="1">
            <a:spLocks/>
          </p:cNvSpPr>
          <p:nvPr/>
        </p:nvSpPr>
        <p:spPr>
          <a:xfrm>
            <a:off x="2667000" y="237600"/>
            <a:ext cx="86610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0" i="0" u="none" strike="noStrike" kern="1200" cap="none" spc="0" normalizeH="0" baseline="0" noProof="0" dirty="0">
                <a:ln>
                  <a:noFill/>
                </a:ln>
                <a:solidFill>
                  <a:srgbClr val="727272"/>
                </a:solidFill>
                <a:effectLst/>
                <a:uLnTx/>
                <a:uFillTx/>
                <a:latin typeface="Arial"/>
                <a:ea typeface="+mj-ea"/>
                <a:cs typeface="+mj-cs"/>
              </a:rPr>
              <a:t>Automatic enrolment more widely adopted as an alternative to compulsion</a:t>
            </a:r>
          </a:p>
        </p:txBody>
      </p:sp>
      <p:grpSp>
        <p:nvGrpSpPr>
          <p:cNvPr id="3" name="Group 2">
            <a:extLst>
              <a:ext uri="{FF2B5EF4-FFF2-40B4-BE49-F238E27FC236}">
                <a16:creationId xmlns:a16="http://schemas.microsoft.com/office/drawing/2014/main" id="{00C84982-A1F0-4BE6-8E91-6672D9192C75}"/>
              </a:ext>
            </a:extLst>
          </p:cNvPr>
          <p:cNvGrpSpPr/>
          <p:nvPr/>
        </p:nvGrpSpPr>
        <p:grpSpPr>
          <a:xfrm>
            <a:off x="2819400" y="1260000"/>
            <a:ext cx="8218487" cy="4525962"/>
            <a:chOff x="1986756" y="1591587"/>
            <a:chExt cx="8218487" cy="4525962"/>
          </a:xfrm>
        </p:grpSpPr>
        <p:graphicFrame>
          <p:nvGraphicFramePr>
            <p:cNvPr id="9" name="Content Placeholder 7">
              <a:extLst>
                <a:ext uri="{FF2B5EF4-FFF2-40B4-BE49-F238E27FC236}">
                  <a16:creationId xmlns:a16="http://schemas.microsoft.com/office/drawing/2014/main" id="{5F79563B-5C55-47DF-A789-300F662E8C39}"/>
                </a:ext>
              </a:extLst>
            </p:cNvPr>
            <p:cNvGraphicFramePr>
              <a:graphicFrameLocks/>
            </p:cNvGraphicFramePr>
            <p:nvPr>
              <p:extLst>
                <p:ext uri="{D42A27DB-BD31-4B8C-83A1-F6EECF244321}">
                  <p14:modId xmlns:p14="http://schemas.microsoft.com/office/powerpoint/2010/main" val="2038605621"/>
                </p:ext>
              </p:extLst>
            </p:nvPr>
          </p:nvGraphicFramePr>
          <p:xfrm>
            <a:off x="1986756" y="1591587"/>
            <a:ext cx="8218487" cy="45259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4" name="Oval 13">
              <a:extLst>
                <a:ext uri="{FF2B5EF4-FFF2-40B4-BE49-F238E27FC236}">
                  <a16:creationId xmlns:a16="http://schemas.microsoft.com/office/drawing/2014/main" id="{9A395599-0AC0-4C23-9662-B83C330ED8E0}"/>
                </a:ext>
              </a:extLst>
            </p:cNvPr>
            <p:cNvSpPr/>
            <p:nvPr/>
          </p:nvSpPr>
          <p:spPr>
            <a:xfrm>
              <a:off x="3197524" y="3623096"/>
              <a:ext cx="707365" cy="439947"/>
            </a:xfrm>
            <a:prstGeom prst="ellipse">
              <a:avLst/>
            </a:prstGeom>
            <a:no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white"/>
                  </a:solidFill>
                  <a:effectLst/>
                  <a:uLnTx/>
                  <a:uFillTx/>
                  <a:latin typeface="Georgia"/>
                  <a:ea typeface="+mn-ea"/>
                  <a:cs typeface="+mn-cs"/>
                </a:rPr>
                <a:t>2007</a:t>
              </a:r>
            </a:p>
          </p:txBody>
        </p:sp>
        <p:sp>
          <p:nvSpPr>
            <p:cNvPr id="15" name="Oval 14">
              <a:extLst>
                <a:ext uri="{FF2B5EF4-FFF2-40B4-BE49-F238E27FC236}">
                  <a16:creationId xmlns:a16="http://schemas.microsoft.com/office/drawing/2014/main" id="{ACF854B2-EACE-47C7-9C99-22F58592C087}"/>
                </a:ext>
              </a:extLst>
            </p:cNvPr>
            <p:cNvSpPr/>
            <p:nvPr/>
          </p:nvSpPr>
          <p:spPr>
            <a:xfrm>
              <a:off x="4275827" y="3637472"/>
              <a:ext cx="669981" cy="439947"/>
            </a:xfrm>
            <a:prstGeom prst="ellipse">
              <a:avLst/>
            </a:prstGeom>
            <a:no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white"/>
                  </a:solidFill>
                  <a:effectLst/>
                  <a:uLnTx/>
                  <a:uFillTx/>
                  <a:latin typeface="Georgia"/>
                  <a:ea typeface="+mn-ea"/>
                  <a:cs typeface="+mn-cs"/>
                </a:rPr>
                <a:t>2012</a:t>
              </a:r>
            </a:p>
          </p:txBody>
        </p:sp>
        <p:sp>
          <p:nvSpPr>
            <p:cNvPr id="16" name="Oval 15">
              <a:extLst>
                <a:ext uri="{FF2B5EF4-FFF2-40B4-BE49-F238E27FC236}">
                  <a16:creationId xmlns:a16="http://schemas.microsoft.com/office/drawing/2014/main" id="{F70AAB33-59A7-497E-9168-D5D404D72EED}"/>
                </a:ext>
              </a:extLst>
            </p:cNvPr>
            <p:cNvSpPr/>
            <p:nvPr/>
          </p:nvSpPr>
          <p:spPr>
            <a:xfrm>
              <a:off x="5342628" y="3634600"/>
              <a:ext cx="669981" cy="439947"/>
            </a:xfrm>
            <a:prstGeom prst="ellipse">
              <a:avLst/>
            </a:prstGeom>
            <a:no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white"/>
                  </a:solidFill>
                  <a:effectLst/>
                  <a:uLnTx/>
                  <a:uFillTx/>
                  <a:latin typeface="Georgia"/>
                  <a:ea typeface="+mn-ea"/>
                  <a:cs typeface="+mn-cs"/>
                </a:rPr>
                <a:t>2015</a:t>
              </a:r>
            </a:p>
          </p:txBody>
        </p:sp>
        <p:sp>
          <p:nvSpPr>
            <p:cNvPr id="17" name="Oval 16">
              <a:extLst>
                <a:ext uri="{FF2B5EF4-FFF2-40B4-BE49-F238E27FC236}">
                  <a16:creationId xmlns:a16="http://schemas.microsoft.com/office/drawing/2014/main" id="{BC4759D0-DFE0-4F67-83D8-F1DF33439156}"/>
                </a:ext>
              </a:extLst>
            </p:cNvPr>
            <p:cNvSpPr/>
            <p:nvPr/>
          </p:nvSpPr>
          <p:spPr>
            <a:xfrm>
              <a:off x="6395038" y="3634600"/>
              <a:ext cx="669981" cy="439947"/>
            </a:xfrm>
            <a:prstGeom prst="ellipse">
              <a:avLst/>
            </a:prstGeom>
            <a:no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white"/>
                  </a:solidFill>
                  <a:effectLst/>
                  <a:uLnTx/>
                  <a:uFillTx/>
                  <a:latin typeface="Georgia"/>
                  <a:ea typeface="+mn-ea"/>
                  <a:cs typeface="+mn-cs"/>
                </a:rPr>
                <a:t>2017</a:t>
              </a:r>
            </a:p>
          </p:txBody>
        </p:sp>
        <p:sp>
          <p:nvSpPr>
            <p:cNvPr id="18" name="Oval 17">
              <a:extLst>
                <a:ext uri="{FF2B5EF4-FFF2-40B4-BE49-F238E27FC236}">
                  <a16:creationId xmlns:a16="http://schemas.microsoft.com/office/drawing/2014/main" id="{A9C2D8DA-458A-42BA-84E0-70E0F509D291}"/>
                </a:ext>
              </a:extLst>
            </p:cNvPr>
            <p:cNvSpPr/>
            <p:nvPr/>
          </p:nvSpPr>
          <p:spPr>
            <a:xfrm>
              <a:off x="2110596" y="3634600"/>
              <a:ext cx="776378" cy="439947"/>
            </a:xfrm>
            <a:prstGeom prst="ellipse">
              <a:avLst/>
            </a:prstGeom>
            <a:no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white"/>
                  </a:solidFill>
                  <a:effectLst/>
                  <a:uLnTx/>
                  <a:uFillTx/>
                  <a:latin typeface="Georgia"/>
                  <a:ea typeface="+mn-ea"/>
                  <a:cs typeface="+mn-cs"/>
                </a:rPr>
                <a:t>1980s</a:t>
              </a:r>
            </a:p>
          </p:txBody>
        </p:sp>
        <p:sp>
          <p:nvSpPr>
            <p:cNvPr id="21" name="Oval 20">
              <a:extLst>
                <a:ext uri="{FF2B5EF4-FFF2-40B4-BE49-F238E27FC236}">
                  <a16:creationId xmlns:a16="http://schemas.microsoft.com/office/drawing/2014/main" id="{8AF17100-7362-45FC-9E94-C19B9D869C1E}"/>
                </a:ext>
              </a:extLst>
            </p:cNvPr>
            <p:cNvSpPr/>
            <p:nvPr/>
          </p:nvSpPr>
          <p:spPr>
            <a:xfrm>
              <a:off x="7464715" y="3634599"/>
              <a:ext cx="669981" cy="439947"/>
            </a:xfrm>
            <a:prstGeom prst="ellipse">
              <a:avLst/>
            </a:prstGeom>
            <a:no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white"/>
                  </a:solidFill>
                  <a:effectLst/>
                  <a:uLnTx/>
                  <a:uFillTx/>
                  <a:latin typeface="Georgia"/>
                  <a:ea typeface="+mn-ea"/>
                  <a:cs typeface="+mn-cs"/>
                </a:rPr>
                <a:t>2018</a:t>
              </a:r>
            </a:p>
          </p:txBody>
        </p:sp>
        <p:sp>
          <p:nvSpPr>
            <p:cNvPr id="22" name="Oval 21">
              <a:extLst>
                <a:ext uri="{FF2B5EF4-FFF2-40B4-BE49-F238E27FC236}">
                  <a16:creationId xmlns:a16="http://schemas.microsoft.com/office/drawing/2014/main" id="{1E95149E-CB34-4DA9-B191-6FB5BCC05AAC}"/>
                </a:ext>
              </a:extLst>
            </p:cNvPr>
            <p:cNvSpPr/>
            <p:nvPr/>
          </p:nvSpPr>
          <p:spPr>
            <a:xfrm>
              <a:off x="8543017" y="3634595"/>
              <a:ext cx="669981" cy="439947"/>
            </a:xfrm>
            <a:prstGeom prst="ellipse">
              <a:avLst/>
            </a:prstGeom>
            <a:no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white"/>
                  </a:solidFill>
                  <a:effectLst/>
                  <a:uLnTx/>
                  <a:uFillTx/>
                  <a:latin typeface="Georgia"/>
                  <a:ea typeface="+mn-ea"/>
                  <a:cs typeface="+mn-cs"/>
                </a:rPr>
                <a:t>2019</a:t>
              </a:r>
            </a:p>
          </p:txBody>
        </p:sp>
      </p:grpSp>
      <p:sp>
        <p:nvSpPr>
          <p:cNvPr id="23" name="Slide Number Placeholder 5">
            <a:extLst>
              <a:ext uri="{FF2B5EF4-FFF2-40B4-BE49-F238E27FC236}">
                <a16:creationId xmlns:a16="http://schemas.microsoft.com/office/drawing/2014/main" id="{6F9897E3-04D2-44FC-A9DB-DA8A1DD774C4}"/>
              </a:ext>
            </a:extLst>
          </p:cNvPr>
          <p:cNvSpPr txBox="1">
            <a:spLocks/>
          </p:cNvSpPr>
          <p:nvPr/>
        </p:nvSpPr>
        <p:spPr>
          <a:xfrm>
            <a:off x="11520000" y="641160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31AEF1F-BD3C-4252-992C-C2B9DF40F933}"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812071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0" y="149504"/>
            <a:ext cx="8305799"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Evolution of participation rates in countries with automatic enrolment schemes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pic>
        <p:nvPicPr>
          <p:cNvPr id="9" name="Picture 8">
            <a:extLst>
              <a:ext uri="{FF2B5EF4-FFF2-40B4-BE49-F238E27FC236}">
                <a16:creationId xmlns:a16="http://schemas.microsoft.com/office/drawing/2014/main" id="{0833226A-092C-4D82-BD0E-7393F99A27CC}"/>
              </a:ext>
            </a:extLst>
          </p:cNvPr>
          <p:cNvPicPr>
            <a:picLocks noChangeAspect="1"/>
          </p:cNvPicPr>
          <p:nvPr/>
        </p:nvPicPr>
        <p:blipFill>
          <a:blip r:embed="rId7"/>
          <a:stretch>
            <a:fillRect/>
          </a:stretch>
        </p:blipFill>
        <p:spPr>
          <a:xfrm>
            <a:off x="3200400" y="1237133"/>
            <a:ext cx="6705600" cy="5368595"/>
          </a:xfrm>
          <a:prstGeom prst="rect">
            <a:avLst/>
          </a:prstGeom>
        </p:spPr>
      </p:pic>
    </p:spTree>
    <p:extLst>
      <p:ext uri="{BB962C8B-B14F-4D97-AF65-F5344CB8AC3E}">
        <p14:creationId xmlns:p14="http://schemas.microsoft.com/office/powerpoint/2010/main" val="1936504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Main characteristics of automatic enrolment schemes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9" name="Content Placeholder 1">
            <a:extLst>
              <a:ext uri="{FF2B5EF4-FFF2-40B4-BE49-F238E27FC236}">
                <a16:creationId xmlns:a16="http://schemas.microsoft.com/office/drawing/2014/main" id="{C35E21F5-3704-4BCF-BF3B-D44B87B9ACA9}"/>
              </a:ext>
            </a:extLst>
          </p:cNvPr>
          <p:cNvSpPr txBox="1">
            <a:spLocks/>
          </p:cNvSpPr>
          <p:nvPr/>
        </p:nvSpPr>
        <p:spPr>
          <a:xfrm>
            <a:off x="1879315" y="1537699"/>
            <a:ext cx="9935966" cy="4525200"/>
          </a:xfrm>
          <a:prstGeom prst="rect">
            <a:avLst/>
          </a:prstGeom>
        </p:spPr>
        <p:txBody>
          <a:bodyPr vert="horz">
            <a:normAutofit/>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Employers’ obligation: Italy, Canada (Quebec), New Zealand, Poland, Turkey, UK, US (state-based auto-IRAs)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Target population: employees only, except in Lithuania</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Opting-out window: 1-6 months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Automatic re-enrolment (2-4 years): Canada (Quebec), Lithuania, Poland, Turkey, UK</a:t>
            </a:r>
            <a:endParaRPr kumimoji="0" lang="en-GB" sz="3200" b="0" i="0" u="none" strike="noStrike" kern="1200" cap="none" spc="0" normalizeH="0" baseline="0" noProof="0" dirty="0">
              <a:ln>
                <a:noFill/>
              </a:ln>
              <a:solidFill>
                <a:srgbClr val="727272"/>
              </a:solidFill>
              <a:effectLst/>
              <a:uLnTx/>
              <a:uFillTx/>
              <a:latin typeface="Georgia"/>
              <a:ea typeface="+mn-ea"/>
              <a:cs typeface="+mn-cs"/>
            </a:endParaRPr>
          </a:p>
        </p:txBody>
      </p:sp>
    </p:spTree>
    <p:extLst>
      <p:ext uri="{BB962C8B-B14F-4D97-AF65-F5344CB8AC3E}">
        <p14:creationId xmlns:p14="http://schemas.microsoft.com/office/powerpoint/2010/main" val="2261564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More limited access to pensions by non-standard workers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6" name="Content Placeholder 9">
            <a:extLst>
              <a:ext uri="{FF2B5EF4-FFF2-40B4-BE49-F238E27FC236}">
                <a16:creationId xmlns:a16="http://schemas.microsoft.com/office/drawing/2014/main" id="{C79ADFD5-8990-4467-A0D1-5A21BF04587F}"/>
              </a:ext>
            </a:extLst>
          </p:cNvPr>
          <p:cNvSpPr txBox="1">
            <a:spLocks/>
          </p:cNvSpPr>
          <p:nvPr/>
        </p:nvSpPr>
        <p:spPr>
          <a:xfrm>
            <a:off x="6420291" y="1401302"/>
            <a:ext cx="5717109" cy="5054400"/>
          </a:xfrm>
          <a:prstGeom prst="rect">
            <a:avLst/>
          </a:prstGeom>
        </p:spPr>
        <p:txBody>
          <a:bodyPr vert="horz">
            <a:normAutofit/>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2400" b="0" i="0" u="none" strike="noStrike" kern="1200" cap="none" spc="0" normalizeH="0" baseline="0" noProof="0">
                <a:ln>
                  <a:noFill/>
                </a:ln>
                <a:solidFill>
                  <a:srgbClr val="727272"/>
                </a:solidFill>
                <a:effectLst/>
                <a:uLnTx/>
                <a:uFillTx/>
                <a:latin typeface="Georgia"/>
                <a:ea typeface="+mn-ea"/>
                <a:cs typeface="+mn-cs"/>
              </a:rPr>
              <a:t>Self-employed lack access to occupational plans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2400" b="0" i="0" u="none" strike="noStrike" kern="1200" cap="none" spc="0" normalizeH="0" baseline="0" noProof="0">
                <a:ln>
                  <a:noFill/>
                </a:ln>
                <a:solidFill>
                  <a:srgbClr val="727272"/>
                </a:solidFill>
                <a:effectLst/>
                <a:uLnTx/>
                <a:uFillTx/>
                <a:latin typeface="Georgia"/>
                <a:ea typeface="+mn-ea"/>
                <a:cs typeface="+mn-cs"/>
              </a:rPr>
              <a:t>Minimum income, minimum number of working hours or minimum length of employment </a:t>
            </a:r>
            <a:r>
              <a:rPr kumimoji="0" lang="en-GB" sz="2400" b="0" i="0" u="none" strike="noStrike" kern="1200" cap="none" spc="0" normalizeH="0" baseline="0" noProof="0">
                <a:ln>
                  <a:noFill/>
                </a:ln>
                <a:solidFill>
                  <a:srgbClr val="727272"/>
                </a:solidFill>
                <a:effectLst/>
                <a:uLnTx/>
                <a:uFillTx/>
                <a:latin typeface="Georgia"/>
                <a:ea typeface="+mn-ea"/>
                <a:cs typeface="+mn-cs"/>
              </a:rPr>
              <a:t>penalise</a:t>
            </a:r>
            <a:r>
              <a:rPr kumimoji="0" lang="en-US" sz="2400" b="0" i="0" u="none" strike="noStrike" kern="1200" cap="none" spc="0" normalizeH="0" baseline="0" noProof="0">
                <a:ln>
                  <a:noFill/>
                </a:ln>
                <a:solidFill>
                  <a:srgbClr val="727272"/>
                </a:solidFill>
                <a:effectLst/>
                <a:uLnTx/>
                <a:uFillTx/>
                <a:latin typeface="Georgia"/>
                <a:ea typeface="+mn-ea"/>
                <a:cs typeface="+mn-cs"/>
              </a:rPr>
              <a:t> part-time and temporary employees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2400" b="0" i="0" u="none" strike="noStrike" kern="1200" cap="none" spc="0" normalizeH="0" baseline="0" noProof="0">
                <a:ln>
                  <a:noFill/>
                </a:ln>
                <a:solidFill>
                  <a:srgbClr val="727272"/>
                </a:solidFill>
                <a:effectLst/>
                <a:uLnTx/>
                <a:uFillTx/>
                <a:latin typeface="Georgia"/>
                <a:ea typeface="+mn-ea"/>
                <a:cs typeface="+mn-cs"/>
              </a:rPr>
              <a:t>Vesting periods and limited portability of occupational pension rights and assets affect workers switching jobs frequently, in particular temporary employees</a:t>
            </a:r>
            <a:endParaRPr kumimoji="0" lang="en-GB" sz="2400" b="0" i="0" u="none" strike="noStrike" kern="1200" cap="none" spc="0" normalizeH="0" baseline="0" noProof="0" dirty="0">
              <a:ln>
                <a:noFill/>
              </a:ln>
              <a:solidFill>
                <a:srgbClr val="727272"/>
              </a:solidFill>
              <a:effectLst/>
              <a:uLnTx/>
              <a:uFillTx/>
              <a:latin typeface="Georgia"/>
              <a:ea typeface="+mn-ea"/>
              <a:cs typeface="+mn-cs"/>
            </a:endParaRPr>
          </a:p>
        </p:txBody>
      </p:sp>
      <p:pic>
        <p:nvPicPr>
          <p:cNvPr id="17" name="Picture 16">
            <a:extLst>
              <a:ext uri="{FF2B5EF4-FFF2-40B4-BE49-F238E27FC236}">
                <a16:creationId xmlns:a16="http://schemas.microsoft.com/office/drawing/2014/main" id="{6C201B2E-8AA9-4162-9D00-ECDD3BC96026}"/>
              </a:ext>
            </a:extLst>
          </p:cNvPr>
          <p:cNvPicPr>
            <a:picLocks noChangeAspect="1"/>
          </p:cNvPicPr>
          <p:nvPr/>
        </p:nvPicPr>
        <p:blipFill>
          <a:blip r:embed="rId7"/>
          <a:stretch>
            <a:fillRect/>
          </a:stretch>
        </p:blipFill>
        <p:spPr>
          <a:xfrm>
            <a:off x="346026" y="1268812"/>
            <a:ext cx="6074265" cy="2930703"/>
          </a:xfrm>
          <a:prstGeom prst="rect">
            <a:avLst/>
          </a:prstGeom>
        </p:spPr>
      </p:pic>
      <p:pic>
        <p:nvPicPr>
          <p:cNvPr id="18" name="Picture 17">
            <a:extLst>
              <a:ext uri="{FF2B5EF4-FFF2-40B4-BE49-F238E27FC236}">
                <a16:creationId xmlns:a16="http://schemas.microsoft.com/office/drawing/2014/main" id="{1E5188ED-7846-43DC-9416-4D556BD1DB8B}"/>
              </a:ext>
            </a:extLst>
          </p:cNvPr>
          <p:cNvPicPr>
            <a:picLocks noChangeAspect="1"/>
          </p:cNvPicPr>
          <p:nvPr/>
        </p:nvPicPr>
        <p:blipFill>
          <a:blip r:embed="rId8"/>
          <a:stretch>
            <a:fillRect/>
          </a:stretch>
        </p:blipFill>
        <p:spPr>
          <a:xfrm>
            <a:off x="340889" y="4221729"/>
            <a:ext cx="6043562" cy="2499728"/>
          </a:xfrm>
          <a:prstGeom prst="rect">
            <a:avLst/>
          </a:prstGeom>
        </p:spPr>
      </p:pic>
    </p:spTree>
    <p:extLst>
      <p:ext uri="{BB962C8B-B14F-4D97-AF65-F5344CB8AC3E}">
        <p14:creationId xmlns:p14="http://schemas.microsoft.com/office/powerpoint/2010/main" val="741964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Encouraging non-standard workers to join retirement savings plans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9" name="Content Placeholder 1">
            <a:extLst>
              <a:ext uri="{FF2B5EF4-FFF2-40B4-BE49-F238E27FC236}">
                <a16:creationId xmlns:a16="http://schemas.microsoft.com/office/drawing/2014/main" id="{0ECCC60A-49E8-49AC-B71E-768F49CAA347}"/>
              </a:ext>
            </a:extLst>
          </p:cNvPr>
          <p:cNvSpPr txBox="1">
            <a:spLocks/>
          </p:cNvSpPr>
          <p:nvPr/>
        </p:nvSpPr>
        <p:spPr>
          <a:xfrm>
            <a:off x="1828800" y="1489547"/>
            <a:ext cx="10958400" cy="4525200"/>
          </a:xfrm>
          <a:prstGeom prst="rect">
            <a:avLst/>
          </a:prstGeom>
        </p:spPr>
        <p:txBody>
          <a:bodyPr vert="horz">
            <a:normAutofit/>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Applying the same rules as for standard employees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GB" sz="2800" b="0" i="0" u="none" strike="noStrike" kern="1200" cap="none" spc="0" normalizeH="0" baseline="0" noProof="0">
                <a:ln>
                  <a:noFill/>
                </a:ln>
                <a:solidFill>
                  <a:srgbClr val="006299"/>
                </a:solidFill>
                <a:effectLst/>
                <a:uLnTx/>
                <a:uFillTx/>
                <a:latin typeface="Georgia"/>
                <a:ea typeface="+mn-ea"/>
                <a:cs typeface="+mn-cs"/>
              </a:rPr>
              <a:t>Remove eligibility criteria</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GB" sz="2800" b="0" i="0" u="none" strike="noStrike" kern="1200" cap="none" spc="0" normalizeH="0" baseline="0" noProof="0">
                <a:ln>
                  <a:noFill/>
                </a:ln>
                <a:solidFill>
                  <a:srgbClr val="006299"/>
                </a:solidFill>
                <a:effectLst/>
                <a:uLnTx/>
                <a:uFillTx/>
                <a:latin typeface="Georgia"/>
                <a:ea typeface="+mn-ea"/>
                <a:cs typeface="+mn-cs"/>
              </a:rPr>
              <a:t>Extending mandatory and automatic enrolment</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Facilitating access in the workplace</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GB" sz="2800" b="0" i="0" u="none" strike="noStrike" kern="1200" cap="none" spc="0" normalizeH="0" baseline="0" noProof="0">
                <a:ln>
                  <a:noFill/>
                </a:ln>
                <a:solidFill>
                  <a:srgbClr val="006299"/>
                </a:solidFill>
                <a:effectLst/>
                <a:uLnTx/>
                <a:uFillTx/>
                <a:latin typeface="Georgia"/>
                <a:ea typeface="+mn-ea"/>
                <a:cs typeface="+mn-cs"/>
              </a:rPr>
              <a:t>Multiple employer plans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GB" sz="2800" b="0" i="0" u="none" strike="noStrike" kern="1200" cap="none" spc="0" normalizeH="0" baseline="0" noProof="0">
                <a:ln>
                  <a:noFill/>
                </a:ln>
                <a:solidFill>
                  <a:srgbClr val="006299"/>
                </a:solidFill>
                <a:effectLst/>
                <a:uLnTx/>
                <a:uFillTx/>
                <a:latin typeface="Georgia"/>
                <a:ea typeface="+mn-ea"/>
                <a:cs typeface="+mn-cs"/>
              </a:rPr>
              <a:t>Workplace personal plans (including for platform workers)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Offer dedicated products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GB" sz="2800" b="0" i="0" u="none" strike="noStrike" kern="1200" cap="none" spc="0" normalizeH="0" baseline="0" noProof="0">
                <a:ln>
                  <a:noFill/>
                </a:ln>
                <a:solidFill>
                  <a:srgbClr val="006299"/>
                </a:solidFill>
                <a:effectLst/>
                <a:uLnTx/>
                <a:uFillTx/>
                <a:latin typeface="Georgia"/>
                <a:ea typeface="+mn-ea"/>
                <a:cs typeface="+mn-cs"/>
              </a:rPr>
              <a:t>Self-employed and informal workers (e.g. PM-SYM)</a:t>
            </a:r>
            <a:endParaRPr kumimoji="0" lang="en-GB" sz="2800" b="0" i="0" u="none" strike="noStrike" kern="1200" cap="none" spc="0" normalizeH="0" baseline="0" noProof="0" dirty="0">
              <a:ln>
                <a:noFill/>
              </a:ln>
              <a:solidFill>
                <a:srgbClr val="006299"/>
              </a:solidFill>
              <a:effectLst/>
              <a:uLnTx/>
              <a:uFillTx/>
              <a:latin typeface="Georgia"/>
              <a:ea typeface="+mn-ea"/>
              <a:cs typeface="+mn-cs"/>
            </a:endParaRPr>
          </a:p>
        </p:txBody>
      </p:sp>
    </p:spTree>
    <p:extLst>
      <p:ext uri="{BB962C8B-B14F-4D97-AF65-F5344CB8AC3E}">
        <p14:creationId xmlns:p14="http://schemas.microsoft.com/office/powerpoint/2010/main" val="790814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80000" y="3165388"/>
            <a:ext cx="8832000" cy="566822"/>
          </a:xfrm>
        </p:spPr>
        <p:txBody>
          <a:bodyPr/>
          <a:lstStyle/>
          <a:p>
            <a:r>
              <a:rPr lang="en-US" dirty="0"/>
              <a:t>3. contributions</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srgbClr val="00629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000" b="0" i="0" u="none" strike="noStrike" kern="1200" cap="none" spc="0" normalizeH="0" baseline="0" noProof="0" dirty="0">
              <a:ln>
                <a:noFill/>
              </a:ln>
              <a:solidFill>
                <a:srgbClr val="006299"/>
              </a:solidFill>
              <a:effectLst/>
              <a:uLnTx/>
              <a:uFillTx/>
              <a:latin typeface="Arial"/>
              <a:ea typeface="+mn-ea"/>
              <a:cs typeface="+mn-cs"/>
            </a:endParaRPr>
          </a:p>
        </p:txBody>
      </p:sp>
    </p:spTree>
    <p:extLst>
      <p:ext uri="{BB962C8B-B14F-4D97-AF65-F5344CB8AC3E}">
        <p14:creationId xmlns:p14="http://schemas.microsoft.com/office/powerpoint/2010/main" val="1741382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0" y="149504"/>
            <a:ext cx="7924799"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Minimum or mandatory contributions rates in mandatory and automatic enrolment schemes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pic>
        <p:nvPicPr>
          <p:cNvPr id="9" name="Picture 8">
            <a:extLst>
              <a:ext uri="{FF2B5EF4-FFF2-40B4-BE49-F238E27FC236}">
                <a16:creationId xmlns:a16="http://schemas.microsoft.com/office/drawing/2014/main" id="{A2011941-13E9-41FF-BD01-F9EF1D742ABA}"/>
              </a:ext>
            </a:extLst>
          </p:cNvPr>
          <p:cNvPicPr>
            <a:picLocks noChangeAspect="1"/>
          </p:cNvPicPr>
          <p:nvPr/>
        </p:nvPicPr>
        <p:blipFill>
          <a:blip r:embed="rId7"/>
          <a:stretch>
            <a:fillRect/>
          </a:stretch>
        </p:blipFill>
        <p:spPr>
          <a:xfrm>
            <a:off x="3276600" y="1331519"/>
            <a:ext cx="6281928" cy="5158740"/>
          </a:xfrm>
          <a:prstGeom prst="rect">
            <a:avLst/>
          </a:prstGeom>
        </p:spPr>
      </p:pic>
    </p:spTree>
    <p:extLst>
      <p:ext uri="{BB962C8B-B14F-4D97-AF65-F5344CB8AC3E}">
        <p14:creationId xmlns:p14="http://schemas.microsoft.com/office/powerpoint/2010/main" val="349776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Encouraging higher and more regular contributions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 name="Content Placeholder 1">
            <a:extLst>
              <a:ext uri="{FF2B5EF4-FFF2-40B4-BE49-F238E27FC236}">
                <a16:creationId xmlns:a16="http://schemas.microsoft.com/office/drawing/2014/main" id="{EE2F7BC1-6B35-4F14-94B3-733E4CD023FF}"/>
              </a:ext>
            </a:extLst>
          </p:cNvPr>
          <p:cNvSpPr txBox="1">
            <a:spLocks/>
          </p:cNvSpPr>
          <p:nvPr/>
        </p:nvSpPr>
        <p:spPr>
          <a:xfrm>
            <a:off x="1828800" y="1604268"/>
            <a:ext cx="10134600" cy="4525200"/>
          </a:xfrm>
          <a:prstGeom prst="rect">
            <a:avLst/>
          </a:prstGeom>
        </p:spPr>
        <p:txBody>
          <a:bodyPr vert="horz">
            <a:normAutofit fontScale="85000" lnSpcReduction="20000"/>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Automatic escalation</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Flexible contributions, combined with reminders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Hybrid products combining emergency and retirement savings	</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Employer matching contributions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Simple contribution process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Financial planning tools </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endParaRPr kumimoji="0" lang="en-GB" sz="3200" b="0" i="0" u="none" strike="noStrike" kern="1200" cap="none" spc="0" normalizeH="0" baseline="0" noProof="0">
              <a:ln>
                <a:noFill/>
              </a:ln>
              <a:solidFill>
                <a:srgbClr val="727272"/>
              </a:solidFill>
              <a:effectLst/>
              <a:uLnTx/>
              <a:uFillTx/>
              <a:latin typeface="Georgia"/>
              <a:ea typeface="+mn-ea"/>
              <a:cs typeface="+mn-cs"/>
            </a:endParaRP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a:ln>
                  <a:noFill/>
                </a:ln>
                <a:solidFill>
                  <a:srgbClr val="727272"/>
                </a:solidFill>
                <a:effectLst/>
                <a:uLnTx/>
                <a:uFillTx/>
                <a:latin typeface="Georgia"/>
                <a:ea typeface="+mn-ea"/>
                <a:cs typeface="+mn-cs"/>
              </a:rPr>
              <a:t>Long contribution periods improve chances of reaching one’s desired retirement income: starting early and postponing retirement</a:t>
            </a:r>
            <a:endParaRPr kumimoji="0" lang="en-GB" sz="3200" b="0" i="0" u="none" strike="noStrike" kern="1200" cap="none" spc="0" normalizeH="0" baseline="0" noProof="0" dirty="0">
              <a:ln>
                <a:noFill/>
              </a:ln>
              <a:solidFill>
                <a:srgbClr val="727272"/>
              </a:solidFill>
              <a:effectLst/>
              <a:uLnTx/>
              <a:uFillTx/>
              <a:latin typeface="Georgia"/>
              <a:ea typeface="+mn-ea"/>
              <a:cs typeface="+mn-cs"/>
            </a:endParaRPr>
          </a:p>
        </p:txBody>
      </p:sp>
    </p:spTree>
    <p:extLst>
      <p:ext uri="{BB962C8B-B14F-4D97-AF65-F5344CB8AC3E}">
        <p14:creationId xmlns:p14="http://schemas.microsoft.com/office/powerpoint/2010/main" val="152766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80000" y="3165388"/>
            <a:ext cx="8832000" cy="566822"/>
          </a:xfrm>
        </p:spPr>
        <p:txBody>
          <a:bodyPr/>
          <a:lstStyle/>
          <a:p>
            <a:r>
              <a:rPr lang="en-US" dirty="0"/>
              <a:t>4. Financial incentives</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srgbClr val="00629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000" b="0" i="0" u="none" strike="noStrike" kern="1200" cap="none" spc="0" normalizeH="0" baseline="0" noProof="0" dirty="0">
              <a:ln>
                <a:noFill/>
              </a:ln>
              <a:solidFill>
                <a:srgbClr val="006299"/>
              </a:solidFill>
              <a:effectLst/>
              <a:uLnTx/>
              <a:uFillTx/>
              <a:latin typeface="Arial"/>
              <a:ea typeface="+mn-ea"/>
              <a:cs typeface="+mn-cs"/>
            </a:endParaRPr>
          </a:p>
        </p:txBody>
      </p:sp>
    </p:spTree>
    <p:extLst>
      <p:ext uri="{BB962C8B-B14F-4D97-AF65-F5344CB8AC3E}">
        <p14:creationId xmlns:p14="http://schemas.microsoft.com/office/powerpoint/2010/main" val="1567603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Poll Question</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 name="Content Placeholder 1">
            <a:extLst>
              <a:ext uri="{FF2B5EF4-FFF2-40B4-BE49-F238E27FC236}">
                <a16:creationId xmlns:a16="http://schemas.microsoft.com/office/drawing/2014/main" id="{C0FC5ADC-5863-404D-99D8-5D2BA8EBD39A}"/>
              </a:ext>
            </a:extLst>
          </p:cNvPr>
          <p:cNvSpPr txBox="1">
            <a:spLocks/>
          </p:cNvSpPr>
          <p:nvPr/>
        </p:nvSpPr>
        <p:spPr>
          <a:xfrm>
            <a:off x="1752600" y="1604268"/>
            <a:ext cx="10062681" cy="4525200"/>
          </a:xfrm>
          <a:prstGeom prst="rect">
            <a:avLst/>
          </a:prstGeom>
        </p:spPr>
        <p:txBody>
          <a:bodyPr vert="horz">
            <a:normAutofit/>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a:ln>
                  <a:noFill/>
                </a:ln>
                <a:solidFill>
                  <a:srgbClr val="727272"/>
                </a:solidFill>
                <a:effectLst/>
                <a:uLnTx/>
                <a:uFillTx/>
                <a:latin typeface="Georgia"/>
                <a:ea typeface="+mn-ea"/>
                <a:cs typeface="+mn-cs"/>
              </a:rPr>
              <a:t>Do you know what is the most common tax treatment for retirement savings (contributions, investment returns and withdrawals) in the OECD?</a:t>
            </a:r>
          </a:p>
          <a:p>
            <a:pPr marL="0" marR="0" lvl="0" indent="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None/>
              <a:tabLst/>
              <a:defRPr/>
            </a:pPr>
            <a:endParaRPr kumimoji="0" lang="en-US" sz="3200" b="0" i="0" u="none" strike="noStrike" kern="1200" cap="none" spc="0" normalizeH="0" baseline="0" noProof="0">
              <a:ln>
                <a:noFill/>
              </a:ln>
              <a:solidFill>
                <a:srgbClr val="1D2228"/>
              </a:solidFill>
              <a:effectLst/>
              <a:uLnTx/>
              <a:uFillTx/>
              <a:latin typeface="Helvetica Neue"/>
              <a:ea typeface="+mn-ea"/>
              <a:cs typeface="+mn-cs"/>
            </a:endParaRPr>
          </a:p>
          <a:p>
            <a:pPr marL="1202400" marR="0" lvl="3" indent="-342000" algn="l" defTabSz="914400" rtl="0" eaLnBrk="1" fontAlgn="auto" latinLnBrk="0" hangingPunct="1">
              <a:lnSpc>
                <a:spcPct val="100000"/>
              </a:lnSpc>
              <a:spcBef>
                <a:spcPts val="768"/>
              </a:spcBef>
              <a:spcAft>
                <a:spcPts val="0"/>
              </a:spcAft>
              <a:buClr>
                <a:srgbClr val="727272"/>
              </a:buClr>
              <a:buSzTx/>
              <a:buFont typeface="Wingdings" panose="05000000000000000000" pitchFamily="2" charset="2"/>
              <a:buChar char="§"/>
              <a:tabLst/>
              <a:defRPr/>
            </a:pPr>
            <a:r>
              <a:rPr kumimoji="0" lang="en-US" sz="2800" b="0" i="0" u="none" strike="noStrike" kern="1200" cap="none" spc="0" normalizeH="0" baseline="0" noProof="0">
                <a:ln>
                  <a:noFill/>
                </a:ln>
                <a:solidFill>
                  <a:srgbClr val="727272"/>
                </a:solidFill>
                <a:effectLst/>
                <a:uLnTx/>
                <a:uFillTx/>
                <a:latin typeface="Georgia"/>
                <a:ea typeface="+mn-ea"/>
                <a:cs typeface="+mn-cs"/>
              </a:rPr>
              <a:t>Taxed-Taxed-Exempt (TTE)</a:t>
            </a:r>
          </a:p>
          <a:p>
            <a:pPr marL="1202400" marR="0" lvl="3" indent="-342000" algn="l" defTabSz="914400" rtl="0" eaLnBrk="1" fontAlgn="auto" latinLnBrk="0" hangingPunct="1">
              <a:lnSpc>
                <a:spcPct val="100000"/>
              </a:lnSpc>
              <a:spcBef>
                <a:spcPts val="768"/>
              </a:spcBef>
              <a:spcAft>
                <a:spcPts val="0"/>
              </a:spcAft>
              <a:buClr>
                <a:srgbClr val="727272"/>
              </a:buClr>
              <a:buSzTx/>
              <a:buFont typeface="Wingdings" panose="05000000000000000000" pitchFamily="2" charset="2"/>
              <a:buChar char="§"/>
              <a:tabLst/>
              <a:defRPr/>
            </a:pPr>
            <a:r>
              <a:rPr kumimoji="0" lang="en-US" sz="2800" b="0" i="0" u="none" strike="noStrike" kern="1200" cap="none" spc="0" normalizeH="0" baseline="0" noProof="0">
                <a:ln>
                  <a:noFill/>
                </a:ln>
                <a:solidFill>
                  <a:srgbClr val="727272"/>
                </a:solidFill>
                <a:effectLst/>
                <a:uLnTx/>
                <a:uFillTx/>
                <a:latin typeface="Georgia"/>
                <a:ea typeface="+mn-ea"/>
                <a:cs typeface="+mn-cs"/>
              </a:rPr>
              <a:t>Exempt-Exempt-Taxed (EET)</a:t>
            </a:r>
          </a:p>
          <a:p>
            <a:pPr marL="1202400" marR="0" lvl="3" indent="-342000" algn="l" defTabSz="914400" rtl="0" eaLnBrk="1" fontAlgn="auto" latinLnBrk="0" hangingPunct="1">
              <a:lnSpc>
                <a:spcPct val="100000"/>
              </a:lnSpc>
              <a:spcBef>
                <a:spcPts val="768"/>
              </a:spcBef>
              <a:spcAft>
                <a:spcPts val="0"/>
              </a:spcAft>
              <a:buClr>
                <a:srgbClr val="727272"/>
              </a:buClr>
              <a:buSzTx/>
              <a:buFont typeface="Wingdings" panose="05000000000000000000" pitchFamily="2" charset="2"/>
              <a:buChar char="§"/>
              <a:tabLst/>
              <a:defRPr/>
            </a:pPr>
            <a:r>
              <a:rPr kumimoji="0" lang="en-US" sz="2800" b="0" i="0" u="none" strike="noStrike" kern="1200" cap="none" spc="0" normalizeH="0" baseline="0" noProof="0">
                <a:ln>
                  <a:noFill/>
                </a:ln>
                <a:solidFill>
                  <a:srgbClr val="727272"/>
                </a:solidFill>
                <a:effectLst/>
                <a:uLnTx/>
                <a:uFillTx/>
                <a:latin typeface="Georgia"/>
                <a:ea typeface="+mn-ea"/>
                <a:cs typeface="+mn-cs"/>
              </a:rPr>
              <a:t>Taxed-Exempt-Exempt (TEE)</a:t>
            </a:r>
          </a:p>
          <a:p>
            <a:pPr marL="1202400" marR="0" lvl="3" indent="-342000" algn="l" defTabSz="914400" rtl="0" eaLnBrk="1" fontAlgn="auto" latinLnBrk="0" hangingPunct="1">
              <a:lnSpc>
                <a:spcPct val="100000"/>
              </a:lnSpc>
              <a:spcBef>
                <a:spcPts val="768"/>
              </a:spcBef>
              <a:spcAft>
                <a:spcPts val="0"/>
              </a:spcAft>
              <a:buClr>
                <a:srgbClr val="727272"/>
              </a:buClr>
              <a:buSzTx/>
              <a:buFont typeface="Wingdings" panose="05000000000000000000" pitchFamily="2" charset="2"/>
              <a:buChar char="§"/>
              <a:tabLst/>
              <a:defRPr/>
            </a:pPr>
            <a:r>
              <a:rPr kumimoji="0" lang="en-US" sz="2800" b="0" i="0" u="none" strike="noStrike" kern="1200" cap="none" spc="0" normalizeH="0" baseline="0" noProof="0">
                <a:ln>
                  <a:noFill/>
                </a:ln>
                <a:solidFill>
                  <a:srgbClr val="727272"/>
                </a:solidFill>
                <a:effectLst/>
                <a:uLnTx/>
                <a:uFillTx/>
                <a:latin typeface="Georgia"/>
                <a:ea typeface="+mn-ea"/>
                <a:cs typeface="+mn-cs"/>
              </a:rPr>
              <a:t>Exempt-Taxed-Taxed (ETT)</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endParaRPr kumimoji="0" lang="en-GB" sz="3200" b="0" i="0" u="none" strike="noStrike" kern="1200" cap="none" spc="0" normalizeH="0" baseline="0" noProof="0" dirty="0">
              <a:ln>
                <a:noFill/>
              </a:ln>
              <a:solidFill>
                <a:srgbClr val="727272"/>
              </a:solidFill>
              <a:effectLst/>
              <a:uLnTx/>
              <a:uFillTx/>
              <a:latin typeface="Georgia"/>
              <a:ea typeface="+mn-ea"/>
              <a:cs typeface="+mn-cs"/>
            </a:endParaRPr>
          </a:p>
        </p:txBody>
      </p:sp>
    </p:spTree>
    <p:extLst>
      <p:ext uri="{BB962C8B-B14F-4D97-AF65-F5344CB8AC3E}">
        <p14:creationId xmlns:p14="http://schemas.microsoft.com/office/powerpoint/2010/main" val="2100180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Introduction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pSp>
        <p:nvGrpSpPr>
          <p:cNvPr id="6" name="Group 5">
            <a:extLst>
              <a:ext uri="{FF2B5EF4-FFF2-40B4-BE49-F238E27FC236}">
                <a16:creationId xmlns:a16="http://schemas.microsoft.com/office/drawing/2014/main" id="{BDEFD83B-A6CA-4FB4-BD24-BA785A6273E2}"/>
              </a:ext>
            </a:extLst>
          </p:cNvPr>
          <p:cNvGrpSpPr/>
          <p:nvPr/>
        </p:nvGrpSpPr>
        <p:grpSpPr>
          <a:xfrm>
            <a:off x="3200400" y="1447800"/>
            <a:ext cx="6725244" cy="3742314"/>
            <a:chOff x="1791525" y="1648973"/>
            <a:chExt cx="6725244" cy="3742314"/>
          </a:xfrm>
        </p:grpSpPr>
        <p:pic>
          <p:nvPicPr>
            <p:cNvPr id="7" name="Graphic 6" descr="Document">
              <a:extLst>
                <a:ext uri="{FF2B5EF4-FFF2-40B4-BE49-F238E27FC236}">
                  <a16:creationId xmlns:a16="http://schemas.microsoft.com/office/drawing/2014/main" id="{EF1BE2D7-512F-4A2E-B5ED-03DD6522714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67200" y="3581400"/>
              <a:ext cx="1488475" cy="1488475"/>
            </a:xfrm>
            <a:prstGeom prst="rect">
              <a:avLst/>
            </a:prstGeom>
          </p:spPr>
        </p:pic>
        <p:pic>
          <p:nvPicPr>
            <p:cNvPr id="8" name="Graphic 7" descr="Voice">
              <a:extLst>
                <a:ext uri="{FF2B5EF4-FFF2-40B4-BE49-F238E27FC236}">
                  <a16:creationId xmlns:a16="http://schemas.microsoft.com/office/drawing/2014/main" id="{67FB58FF-CA7B-4D83-B13C-C60390A3C5A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19301" y="3631966"/>
              <a:ext cx="1488476" cy="1488476"/>
            </a:xfrm>
            <a:prstGeom prst="rect">
              <a:avLst/>
            </a:prstGeom>
          </p:spPr>
        </p:pic>
        <p:pic>
          <p:nvPicPr>
            <p:cNvPr id="9" name="Graphic 8" descr="Questions">
              <a:extLst>
                <a:ext uri="{FF2B5EF4-FFF2-40B4-BE49-F238E27FC236}">
                  <a16:creationId xmlns:a16="http://schemas.microsoft.com/office/drawing/2014/main" id="{A16272B1-99D1-4CDC-B16F-75C90C361B9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05301" y="1666768"/>
              <a:ext cx="1488478" cy="1488478"/>
            </a:xfrm>
            <a:prstGeom prst="rect">
              <a:avLst/>
            </a:prstGeom>
          </p:spPr>
        </p:pic>
        <p:pic>
          <p:nvPicPr>
            <p:cNvPr id="10" name="Graphic 9" descr="Chat bubble">
              <a:extLst>
                <a:ext uri="{FF2B5EF4-FFF2-40B4-BE49-F238E27FC236}">
                  <a16:creationId xmlns:a16="http://schemas.microsoft.com/office/drawing/2014/main" id="{80F9F11B-624D-49DC-B9E1-F2DE6D55BA3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96019" y="1648973"/>
              <a:ext cx="1488478" cy="1488478"/>
            </a:xfrm>
            <a:prstGeom prst="rect">
              <a:avLst/>
            </a:prstGeom>
          </p:spPr>
        </p:pic>
        <p:pic>
          <p:nvPicPr>
            <p:cNvPr id="11" name="Graphic 10" descr="Speaker phone">
              <a:extLst>
                <a:ext uri="{FF2B5EF4-FFF2-40B4-BE49-F238E27FC236}">
                  <a16:creationId xmlns:a16="http://schemas.microsoft.com/office/drawing/2014/main" id="{5EB2FFB0-99E1-4CF4-949D-3878846F2CBC}"/>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889680" y="1679593"/>
              <a:ext cx="1488478" cy="1488478"/>
            </a:xfrm>
            <a:prstGeom prst="rect">
              <a:avLst/>
            </a:prstGeom>
          </p:spPr>
        </p:pic>
        <p:sp>
          <p:nvSpPr>
            <p:cNvPr id="12" name="&quot;Not Allowed&quot; Symbol 11">
              <a:extLst>
                <a:ext uri="{FF2B5EF4-FFF2-40B4-BE49-F238E27FC236}">
                  <a16:creationId xmlns:a16="http://schemas.microsoft.com/office/drawing/2014/main" id="{F47636BF-70B2-4462-AAC5-AA02412905E7}"/>
                </a:ext>
              </a:extLst>
            </p:cNvPr>
            <p:cNvSpPr/>
            <p:nvPr/>
          </p:nvSpPr>
          <p:spPr bwMode="auto">
            <a:xfrm>
              <a:off x="2791920" y="2394718"/>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13" name="TextBox 12">
              <a:extLst>
                <a:ext uri="{FF2B5EF4-FFF2-40B4-BE49-F238E27FC236}">
                  <a16:creationId xmlns:a16="http://schemas.microsoft.com/office/drawing/2014/main" id="{AFEAEAC6-1269-46A4-A25B-6650F22ABF06}"/>
                </a:ext>
              </a:extLst>
            </p:cNvPr>
            <p:cNvSpPr txBox="1"/>
            <p:nvPr/>
          </p:nvSpPr>
          <p:spPr>
            <a:xfrm>
              <a:off x="2196339" y="2844645"/>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4" name="TextBox 13">
              <a:extLst>
                <a:ext uri="{FF2B5EF4-FFF2-40B4-BE49-F238E27FC236}">
                  <a16:creationId xmlns:a16="http://schemas.microsoft.com/office/drawing/2014/main" id="{6B23B7AB-54E4-4257-BD3C-7F6B8A37DEB3}"/>
                </a:ext>
              </a:extLst>
            </p:cNvPr>
            <p:cNvSpPr txBox="1"/>
            <p:nvPr/>
          </p:nvSpPr>
          <p:spPr>
            <a:xfrm>
              <a:off x="4444239" y="284464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15" name="TextBox 14">
              <a:extLst>
                <a:ext uri="{FF2B5EF4-FFF2-40B4-BE49-F238E27FC236}">
                  <a16:creationId xmlns:a16="http://schemas.microsoft.com/office/drawing/2014/main" id="{A0DE0071-08BF-45FA-908E-83DCDF0DEB13}"/>
                </a:ext>
              </a:extLst>
            </p:cNvPr>
            <p:cNvSpPr txBox="1"/>
            <p:nvPr/>
          </p:nvSpPr>
          <p:spPr>
            <a:xfrm>
              <a:off x="6488932" y="2853359"/>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16" name="TextBox 15">
              <a:extLst>
                <a:ext uri="{FF2B5EF4-FFF2-40B4-BE49-F238E27FC236}">
                  <a16:creationId xmlns:a16="http://schemas.microsoft.com/office/drawing/2014/main" id="{BD1DFFB4-E36A-4F23-B523-8BDDFE32C182}"/>
                </a:ext>
              </a:extLst>
            </p:cNvPr>
            <p:cNvSpPr txBox="1"/>
            <p:nvPr/>
          </p:nvSpPr>
          <p:spPr>
            <a:xfrm>
              <a:off x="1791525" y="4724398"/>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17" name="TextBox 16">
              <a:extLst>
                <a:ext uri="{FF2B5EF4-FFF2-40B4-BE49-F238E27FC236}">
                  <a16:creationId xmlns:a16="http://schemas.microsoft.com/office/drawing/2014/main" id="{ADE515C8-7EF1-42A4-94B9-13ED29989F69}"/>
                </a:ext>
              </a:extLst>
            </p:cNvPr>
            <p:cNvSpPr txBox="1"/>
            <p:nvPr/>
          </p:nvSpPr>
          <p:spPr>
            <a:xfrm>
              <a:off x="4305301" y="4991177"/>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18" name="Group 17">
              <a:extLst>
                <a:ext uri="{FF2B5EF4-FFF2-40B4-BE49-F238E27FC236}">
                  <a16:creationId xmlns:a16="http://schemas.microsoft.com/office/drawing/2014/main" id="{80BD1FCB-476E-413F-B3F6-01542B643A8F}"/>
                </a:ext>
              </a:extLst>
            </p:cNvPr>
            <p:cNvGrpSpPr/>
            <p:nvPr/>
          </p:nvGrpSpPr>
          <p:grpSpPr>
            <a:xfrm>
              <a:off x="6572769" y="3396929"/>
              <a:ext cx="1809231" cy="1860872"/>
              <a:chOff x="6596404" y="3223495"/>
              <a:chExt cx="1389306" cy="1733968"/>
            </a:xfrm>
          </p:grpSpPr>
          <p:sp>
            <p:nvSpPr>
              <p:cNvPr id="19" name="TextBox 18">
                <a:extLst>
                  <a:ext uri="{FF2B5EF4-FFF2-40B4-BE49-F238E27FC236}">
                    <a16:creationId xmlns:a16="http://schemas.microsoft.com/office/drawing/2014/main" id="{52CC247B-B737-463A-9EF6-F38C07EFE53A}"/>
                  </a:ext>
                </a:extLst>
              </p:cNvPr>
              <p:cNvSpPr txBox="1"/>
              <p:nvPr/>
            </p:nvSpPr>
            <p:spPr>
              <a:xfrm>
                <a:off x="6596404" y="3223495"/>
                <a:ext cx="656870" cy="923330"/>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0" name="TextBox 19">
                <a:extLst>
                  <a:ext uri="{FF2B5EF4-FFF2-40B4-BE49-F238E27FC236}">
                    <a16:creationId xmlns:a16="http://schemas.microsoft.com/office/drawing/2014/main" id="{79D58813-4B22-43F1-8D71-463CF7194E1B}"/>
                  </a:ext>
                </a:extLst>
              </p:cNvPr>
              <p:cNvSpPr txBox="1"/>
              <p:nvPr/>
            </p:nvSpPr>
            <p:spPr>
              <a:xfrm>
                <a:off x="7014981" y="3623034"/>
                <a:ext cx="656870" cy="923330"/>
              </a:xfrm>
              <a:prstGeom prst="rect">
                <a:avLst/>
              </a:prstGeom>
              <a:noFill/>
            </p:spPr>
            <p:txBody>
              <a:bodyPr wrap="square">
                <a:spAutoFit/>
              </a:bodyPr>
              <a:lstStyle/>
              <a:p>
                <a:r>
                  <a:rPr lang="en-US" sz="5400" b="1" kern="0" dirty="0">
                    <a:solidFill>
                      <a:srgbClr val="7030A0"/>
                    </a:solidFill>
                    <a:latin typeface="+mj-lt"/>
                  </a:rPr>
                  <a:t>P</a:t>
                </a:r>
              </a:p>
            </p:txBody>
          </p:sp>
          <p:sp>
            <p:nvSpPr>
              <p:cNvPr id="21" name="TextBox 20">
                <a:extLst>
                  <a:ext uri="{FF2B5EF4-FFF2-40B4-BE49-F238E27FC236}">
                    <a16:creationId xmlns:a16="http://schemas.microsoft.com/office/drawing/2014/main" id="{BD39B4D3-9D25-4D75-AE9E-6AF668D5E957}"/>
                  </a:ext>
                </a:extLst>
              </p:cNvPr>
              <p:cNvSpPr txBox="1"/>
              <p:nvPr/>
            </p:nvSpPr>
            <p:spPr>
              <a:xfrm>
                <a:off x="7328840" y="4034133"/>
                <a:ext cx="656870" cy="923330"/>
              </a:xfrm>
              <a:prstGeom prst="rect">
                <a:avLst/>
              </a:prstGeom>
              <a:noFill/>
            </p:spPr>
            <p:txBody>
              <a:bodyPr wrap="square">
                <a:spAutoFit/>
              </a:bodyPr>
              <a:lstStyle/>
              <a:p>
                <a:r>
                  <a:rPr lang="en-US" sz="5400" b="1" kern="0" dirty="0">
                    <a:solidFill>
                      <a:srgbClr val="7030A0"/>
                    </a:solidFill>
                    <a:latin typeface="+mj-lt"/>
                  </a:rPr>
                  <a:t>D</a:t>
                </a:r>
              </a:p>
            </p:txBody>
          </p:sp>
        </p:grpSp>
      </p:grpSp>
    </p:spTree>
    <p:extLst>
      <p:ext uri="{BB962C8B-B14F-4D97-AF65-F5344CB8AC3E}">
        <p14:creationId xmlns:p14="http://schemas.microsoft.com/office/powerpoint/2010/main" val="3349987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Tax treatment of retirement savings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 name="Content Placeholder 8">
            <a:extLst>
              <a:ext uri="{FF2B5EF4-FFF2-40B4-BE49-F238E27FC236}">
                <a16:creationId xmlns:a16="http://schemas.microsoft.com/office/drawing/2014/main" id="{9E8AA4D1-D76B-4C27-B0FD-A921DB9A7A2B}"/>
              </a:ext>
            </a:extLst>
          </p:cNvPr>
          <p:cNvSpPr txBox="1">
            <a:spLocks/>
          </p:cNvSpPr>
          <p:nvPr/>
        </p:nvSpPr>
        <p:spPr>
          <a:xfrm>
            <a:off x="1828800" y="1575371"/>
            <a:ext cx="4825078" cy="4525200"/>
          </a:xfrm>
          <a:prstGeom prst="rect">
            <a:avLst/>
          </a:prstGeom>
        </p:spPr>
        <p:txBody>
          <a:bodyPr vert="horz">
            <a:normAutofit lnSpcReduction="10000"/>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dirty="0">
                <a:ln>
                  <a:noFill/>
                </a:ln>
                <a:solidFill>
                  <a:srgbClr val="727272"/>
                </a:solidFill>
                <a:effectLst/>
                <a:uLnTx/>
                <a:uFillTx/>
                <a:latin typeface="Georgia"/>
                <a:ea typeface="+mn-ea"/>
                <a:cs typeface="+mn-cs"/>
              </a:rPr>
              <a:t>Tax rules should at least not discourage individuals to save for retirement </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dirty="0">
                <a:ln>
                  <a:noFill/>
                </a:ln>
                <a:solidFill>
                  <a:srgbClr val="727272"/>
                </a:solidFill>
                <a:effectLst/>
                <a:uLnTx/>
                <a:uFillTx/>
                <a:latin typeface="Georgia"/>
                <a:ea typeface="+mn-ea"/>
                <a:cs typeface="+mn-cs"/>
              </a:rPr>
              <a:t>They should be straightforward, stable and common across retirement saving plans to avoid confusion</a:t>
            </a:r>
            <a:endParaRPr kumimoji="0" lang="en-GB" sz="3200" b="0" i="0" u="none" strike="noStrike" kern="1200" cap="none" spc="0" normalizeH="0" baseline="0" noProof="0" dirty="0">
              <a:ln>
                <a:noFill/>
              </a:ln>
              <a:solidFill>
                <a:srgbClr val="727272"/>
              </a:solidFill>
              <a:effectLst/>
              <a:uLnTx/>
              <a:uFillTx/>
              <a:latin typeface="Georgia"/>
              <a:ea typeface="+mn-ea"/>
              <a:cs typeface="+mn-cs"/>
            </a:endParaRPr>
          </a:p>
        </p:txBody>
      </p:sp>
      <p:pic>
        <p:nvPicPr>
          <p:cNvPr id="9" name="Picture 8">
            <a:extLst>
              <a:ext uri="{FF2B5EF4-FFF2-40B4-BE49-F238E27FC236}">
                <a16:creationId xmlns:a16="http://schemas.microsoft.com/office/drawing/2014/main" id="{B596B167-1978-4D28-9B5A-2F042D3DA2CB}"/>
              </a:ext>
            </a:extLst>
          </p:cNvPr>
          <p:cNvPicPr>
            <a:picLocks noChangeAspect="1"/>
          </p:cNvPicPr>
          <p:nvPr/>
        </p:nvPicPr>
        <p:blipFill rotWithShape="1">
          <a:blip r:embed="rId7"/>
          <a:srcRect l="7273" r="15001"/>
          <a:stretch/>
        </p:blipFill>
        <p:spPr>
          <a:xfrm>
            <a:off x="6653878" y="1514376"/>
            <a:ext cx="5334000" cy="4525200"/>
          </a:xfrm>
          <a:prstGeom prst="rect">
            <a:avLst/>
          </a:prstGeom>
        </p:spPr>
      </p:pic>
    </p:spTree>
    <p:extLst>
      <p:ext uri="{BB962C8B-B14F-4D97-AF65-F5344CB8AC3E}">
        <p14:creationId xmlns:p14="http://schemas.microsoft.com/office/powerpoint/2010/main" val="3536979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8668252"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More countries offer non-tax financial incentives to promote retirement savings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graphicFrame>
        <p:nvGraphicFramePr>
          <p:cNvPr id="9" name="Content Placeholder 3">
            <a:extLst>
              <a:ext uri="{FF2B5EF4-FFF2-40B4-BE49-F238E27FC236}">
                <a16:creationId xmlns:a16="http://schemas.microsoft.com/office/drawing/2014/main" id="{2BED344B-1055-421A-A55E-E4B76B66C9F7}"/>
              </a:ext>
            </a:extLst>
          </p:cNvPr>
          <p:cNvGraphicFramePr>
            <a:graphicFrameLocks/>
          </p:cNvGraphicFramePr>
          <p:nvPr>
            <p:extLst>
              <p:ext uri="{D42A27DB-BD31-4B8C-83A1-F6EECF244321}">
                <p14:modId xmlns:p14="http://schemas.microsoft.com/office/powerpoint/2010/main" val="2250714894"/>
              </p:ext>
            </p:extLst>
          </p:nvPr>
        </p:nvGraphicFramePr>
        <p:xfrm>
          <a:off x="2516537" y="1828800"/>
          <a:ext cx="8218488" cy="3114040"/>
        </p:xfrm>
        <a:graphic>
          <a:graphicData uri="http://schemas.openxmlformats.org/drawingml/2006/table">
            <a:tbl>
              <a:tblPr firstRow="1" bandRow="1"/>
              <a:tblGrid>
                <a:gridCol w="3611981">
                  <a:extLst>
                    <a:ext uri="{9D8B030D-6E8A-4147-A177-3AD203B41FA5}">
                      <a16:colId xmlns:a16="http://schemas.microsoft.com/office/drawing/2014/main" val="1413413464"/>
                    </a:ext>
                  </a:extLst>
                </a:gridCol>
                <a:gridCol w="4606507">
                  <a:extLst>
                    <a:ext uri="{9D8B030D-6E8A-4147-A177-3AD203B41FA5}">
                      <a16:colId xmlns:a16="http://schemas.microsoft.com/office/drawing/2014/main" val="873409408"/>
                    </a:ext>
                  </a:extLst>
                </a:gridCol>
              </a:tblGrid>
              <a:tr h="370840">
                <a:tc>
                  <a:txBody>
                    <a:bodyPr/>
                    <a:lstStyle>
                      <a:lvl1pPr marL="0" algn="l" defTabSz="914400" rtl="0" eaLnBrk="1" latinLnBrk="0" hangingPunct="1">
                        <a:defRPr sz="1800" b="1" kern="1200">
                          <a:solidFill>
                            <a:schemeClr val="lt1"/>
                          </a:solidFill>
                          <a:latin typeface="Georgia"/>
                        </a:defRPr>
                      </a:lvl1pPr>
                      <a:lvl2pPr marL="457200" algn="l" defTabSz="914400" rtl="0" eaLnBrk="1" latinLnBrk="0" hangingPunct="1">
                        <a:defRPr sz="1800" b="1" kern="1200">
                          <a:solidFill>
                            <a:schemeClr val="lt1"/>
                          </a:solidFill>
                          <a:latin typeface="Georgia"/>
                        </a:defRPr>
                      </a:lvl2pPr>
                      <a:lvl3pPr marL="914400" algn="l" defTabSz="914400" rtl="0" eaLnBrk="1" latinLnBrk="0" hangingPunct="1">
                        <a:defRPr sz="1800" b="1" kern="1200">
                          <a:solidFill>
                            <a:schemeClr val="lt1"/>
                          </a:solidFill>
                          <a:latin typeface="Georgia"/>
                        </a:defRPr>
                      </a:lvl3pPr>
                      <a:lvl4pPr marL="1371600" algn="l" defTabSz="914400" rtl="0" eaLnBrk="1" latinLnBrk="0" hangingPunct="1">
                        <a:defRPr sz="1800" b="1" kern="1200">
                          <a:solidFill>
                            <a:schemeClr val="lt1"/>
                          </a:solidFill>
                          <a:latin typeface="Georgia"/>
                        </a:defRPr>
                      </a:lvl4pPr>
                      <a:lvl5pPr marL="1828800" algn="l" defTabSz="914400" rtl="0" eaLnBrk="1" latinLnBrk="0" hangingPunct="1">
                        <a:defRPr sz="1800" b="1" kern="1200">
                          <a:solidFill>
                            <a:schemeClr val="lt1"/>
                          </a:solidFill>
                          <a:latin typeface="Georgia"/>
                        </a:defRPr>
                      </a:lvl5pPr>
                      <a:lvl6pPr marL="2286000" algn="l" defTabSz="914400" rtl="0" eaLnBrk="1" latinLnBrk="0" hangingPunct="1">
                        <a:defRPr sz="1800" b="1" kern="1200">
                          <a:solidFill>
                            <a:schemeClr val="lt1"/>
                          </a:solidFill>
                          <a:latin typeface="Georgia"/>
                        </a:defRPr>
                      </a:lvl6pPr>
                      <a:lvl7pPr marL="2743200" algn="l" defTabSz="914400" rtl="0" eaLnBrk="1" latinLnBrk="0" hangingPunct="1">
                        <a:defRPr sz="1800" b="1" kern="1200">
                          <a:solidFill>
                            <a:schemeClr val="lt1"/>
                          </a:solidFill>
                          <a:latin typeface="Georgia"/>
                        </a:defRPr>
                      </a:lvl7pPr>
                      <a:lvl8pPr marL="3200400" algn="l" defTabSz="914400" rtl="0" eaLnBrk="1" latinLnBrk="0" hangingPunct="1">
                        <a:defRPr sz="1800" b="1" kern="1200">
                          <a:solidFill>
                            <a:schemeClr val="lt1"/>
                          </a:solidFill>
                          <a:latin typeface="Georgia"/>
                        </a:defRPr>
                      </a:lvl8pPr>
                      <a:lvl9pPr marL="3657600" algn="l" defTabSz="914400" rtl="0" eaLnBrk="1" latinLnBrk="0" hangingPunct="1">
                        <a:defRPr sz="1800" b="1" kern="1200">
                          <a:solidFill>
                            <a:schemeClr val="lt1"/>
                          </a:solidFill>
                          <a:latin typeface="Georgia"/>
                        </a:defRPr>
                      </a:lvl9pPr>
                    </a:lstStyle>
                    <a:p>
                      <a:r>
                        <a:rPr lang="en-GB" dirty="0"/>
                        <a:t>Non-tax financial incentives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Georgia"/>
                        </a:defRPr>
                      </a:lvl1pPr>
                      <a:lvl2pPr marL="457200" algn="l" defTabSz="914400" rtl="0" eaLnBrk="1" latinLnBrk="0" hangingPunct="1">
                        <a:defRPr sz="1800" b="1" kern="1200">
                          <a:solidFill>
                            <a:schemeClr val="lt1"/>
                          </a:solidFill>
                          <a:latin typeface="Georgia"/>
                        </a:defRPr>
                      </a:lvl2pPr>
                      <a:lvl3pPr marL="914400" algn="l" defTabSz="914400" rtl="0" eaLnBrk="1" latinLnBrk="0" hangingPunct="1">
                        <a:defRPr sz="1800" b="1" kern="1200">
                          <a:solidFill>
                            <a:schemeClr val="lt1"/>
                          </a:solidFill>
                          <a:latin typeface="Georgia"/>
                        </a:defRPr>
                      </a:lvl3pPr>
                      <a:lvl4pPr marL="1371600" algn="l" defTabSz="914400" rtl="0" eaLnBrk="1" latinLnBrk="0" hangingPunct="1">
                        <a:defRPr sz="1800" b="1" kern="1200">
                          <a:solidFill>
                            <a:schemeClr val="lt1"/>
                          </a:solidFill>
                          <a:latin typeface="Georgia"/>
                        </a:defRPr>
                      </a:lvl4pPr>
                      <a:lvl5pPr marL="1828800" algn="l" defTabSz="914400" rtl="0" eaLnBrk="1" latinLnBrk="0" hangingPunct="1">
                        <a:defRPr sz="1800" b="1" kern="1200">
                          <a:solidFill>
                            <a:schemeClr val="lt1"/>
                          </a:solidFill>
                          <a:latin typeface="Georgia"/>
                        </a:defRPr>
                      </a:lvl5pPr>
                      <a:lvl6pPr marL="2286000" algn="l" defTabSz="914400" rtl="0" eaLnBrk="1" latinLnBrk="0" hangingPunct="1">
                        <a:defRPr sz="1800" b="1" kern="1200">
                          <a:solidFill>
                            <a:schemeClr val="lt1"/>
                          </a:solidFill>
                          <a:latin typeface="Georgia"/>
                        </a:defRPr>
                      </a:lvl6pPr>
                      <a:lvl7pPr marL="2743200" algn="l" defTabSz="914400" rtl="0" eaLnBrk="1" latinLnBrk="0" hangingPunct="1">
                        <a:defRPr sz="1800" b="1" kern="1200">
                          <a:solidFill>
                            <a:schemeClr val="lt1"/>
                          </a:solidFill>
                          <a:latin typeface="Georgia"/>
                        </a:defRPr>
                      </a:lvl7pPr>
                      <a:lvl8pPr marL="3200400" algn="l" defTabSz="914400" rtl="0" eaLnBrk="1" latinLnBrk="0" hangingPunct="1">
                        <a:defRPr sz="1800" b="1" kern="1200">
                          <a:solidFill>
                            <a:schemeClr val="lt1"/>
                          </a:solidFill>
                          <a:latin typeface="Georgia"/>
                        </a:defRPr>
                      </a:lvl8pPr>
                      <a:lvl9pPr marL="3657600" algn="l" defTabSz="914400" rtl="0" eaLnBrk="1" latinLnBrk="0" hangingPunct="1">
                        <a:defRPr sz="1800" b="1" kern="1200">
                          <a:solidFill>
                            <a:schemeClr val="lt1"/>
                          </a:solidFill>
                          <a:latin typeface="Georgia"/>
                        </a:defRPr>
                      </a:lvl9pPr>
                    </a:lstStyle>
                    <a:p>
                      <a:r>
                        <a:rPr lang="en-GB" dirty="0"/>
                        <a:t>OECD Countries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3122118454"/>
                  </a:ext>
                </a:extLst>
              </a:tr>
              <a:tr h="370840">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kumimoji="0" lang="en-GB" kern="1200" dirty="0">
                          <a:solidFill>
                            <a:schemeClr val="bg2"/>
                          </a:solidFill>
                          <a:latin typeface="Georgia" panose="02040502050405020303" pitchFamily="18" charset="0"/>
                          <a:ea typeface="+mn-ea"/>
                          <a:cs typeface="+mn-cs"/>
                        </a:rPr>
                        <a:t>Employer matching contributions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lang="en-GB" dirty="0">
                          <a:solidFill>
                            <a:schemeClr val="bg2"/>
                          </a:solidFill>
                          <a:latin typeface="Georgia" panose="02040502050405020303" pitchFamily="18" charset="0"/>
                        </a:rPr>
                        <a:t>Germany, Iceland, Italy, </a:t>
                      </a:r>
                      <a:r>
                        <a:rPr lang="en-GB" dirty="0">
                          <a:solidFill>
                            <a:srgbClr val="00B050"/>
                          </a:solidFill>
                          <a:latin typeface="+mj-lt"/>
                        </a:rPr>
                        <a:t>New Zealand</a:t>
                      </a:r>
                      <a:r>
                        <a:rPr lang="en-GB" dirty="0">
                          <a:latin typeface="+mj-lt"/>
                        </a:rPr>
                        <a:t>, </a:t>
                      </a:r>
                      <a:r>
                        <a:rPr lang="en-GB" dirty="0">
                          <a:solidFill>
                            <a:srgbClr val="00B050"/>
                          </a:solidFill>
                          <a:latin typeface="+mj-lt"/>
                        </a:rPr>
                        <a:t>Poland</a:t>
                      </a:r>
                      <a:r>
                        <a:rPr lang="en-GB" dirty="0">
                          <a:latin typeface="+mj-lt"/>
                        </a:rPr>
                        <a:t>, </a:t>
                      </a:r>
                      <a:r>
                        <a:rPr lang="en-GB" dirty="0">
                          <a:solidFill>
                            <a:srgbClr val="00B050"/>
                          </a:solidFill>
                          <a:latin typeface="+mj-lt"/>
                        </a:rPr>
                        <a:t>United States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3673729365"/>
                  </a:ext>
                </a:extLst>
              </a:tr>
              <a:tr h="370840">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kumimoji="0" lang="en-GB" kern="1200" dirty="0">
                          <a:solidFill>
                            <a:schemeClr val="bg2"/>
                          </a:solidFill>
                          <a:latin typeface="Georgia" panose="02040502050405020303" pitchFamily="18" charset="0"/>
                          <a:ea typeface="+mn-ea"/>
                          <a:cs typeface="+mn-cs"/>
                        </a:rPr>
                        <a:t>Government matching contributions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lang="en-GB" dirty="0">
                          <a:solidFill>
                            <a:schemeClr val="bg2"/>
                          </a:solidFill>
                          <a:latin typeface="Georgia" panose="02040502050405020303" pitchFamily="18" charset="0"/>
                        </a:rPr>
                        <a:t>Australia (50%), Austria (4.25%), Chile (50% or 15%), Colombia</a:t>
                      </a:r>
                      <a:r>
                        <a:rPr lang="en-GB" baseline="0" dirty="0">
                          <a:solidFill>
                            <a:schemeClr val="bg2"/>
                          </a:solidFill>
                          <a:latin typeface="Georgia" panose="02040502050405020303" pitchFamily="18" charset="0"/>
                        </a:rPr>
                        <a:t> (20%), </a:t>
                      </a:r>
                      <a:r>
                        <a:rPr lang="en-GB" dirty="0">
                          <a:solidFill>
                            <a:schemeClr val="bg2"/>
                          </a:solidFill>
                          <a:latin typeface="Georgia" panose="02040502050405020303" pitchFamily="18" charset="0"/>
                        </a:rPr>
                        <a:t>Czech</a:t>
                      </a:r>
                      <a:r>
                        <a:rPr lang="en-GB" baseline="0" dirty="0">
                          <a:solidFill>
                            <a:schemeClr val="bg2"/>
                          </a:solidFill>
                          <a:latin typeface="Georgia" panose="02040502050405020303" pitchFamily="18" charset="0"/>
                        </a:rPr>
                        <a:t> Republic (20%), Hungary (20%), Mexico (325%),</a:t>
                      </a:r>
                      <a:r>
                        <a:rPr lang="en-GB" baseline="0" dirty="0">
                          <a:latin typeface="+mj-lt"/>
                        </a:rPr>
                        <a:t> </a:t>
                      </a:r>
                      <a:r>
                        <a:rPr lang="en-GB" baseline="0" dirty="0">
                          <a:solidFill>
                            <a:srgbClr val="00B050"/>
                          </a:solidFill>
                          <a:latin typeface="+mj-lt"/>
                        </a:rPr>
                        <a:t>New Zealand</a:t>
                      </a:r>
                      <a:r>
                        <a:rPr lang="en-GB" baseline="0" dirty="0">
                          <a:latin typeface="+mj-lt"/>
                        </a:rPr>
                        <a:t> </a:t>
                      </a:r>
                      <a:r>
                        <a:rPr lang="en-GB" baseline="0" dirty="0">
                          <a:solidFill>
                            <a:schemeClr val="bg2"/>
                          </a:solidFill>
                          <a:latin typeface="Georgia" panose="02040502050405020303" pitchFamily="18" charset="0"/>
                        </a:rPr>
                        <a:t>(50%), </a:t>
                      </a:r>
                      <a:r>
                        <a:rPr lang="en-GB" baseline="0" dirty="0">
                          <a:solidFill>
                            <a:srgbClr val="00B050"/>
                          </a:solidFill>
                          <a:latin typeface="+mj-lt"/>
                        </a:rPr>
                        <a:t>Turkey</a:t>
                      </a:r>
                      <a:r>
                        <a:rPr lang="en-GB" baseline="0" dirty="0">
                          <a:latin typeface="+mj-lt"/>
                        </a:rPr>
                        <a:t> </a:t>
                      </a:r>
                      <a:r>
                        <a:rPr lang="en-GB" baseline="0" dirty="0">
                          <a:solidFill>
                            <a:schemeClr val="bg2"/>
                          </a:solidFill>
                          <a:latin typeface="Georgia" panose="02040502050405020303" pitchFamily="18" charset="0"/>
                        </a:rPr>
                        <a:t>(25%), United States (50% to 100%)</a:t>
                      </a:r>
                      <a:endParaRPr lang="en-GB" dirty="0">
                        <a:solidFill>
                          <a:schemeClr val="bg2"/>
                        </a:solidFill>
                        <a:latin typeface="Georgia" panose="02040502050405020303"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399867366"/>
                  </a:ext>
                </a:extLst>
              </a:tr>
              <a:tr h="370840">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kumimoji="0" lang="en-GB" kern="1200" dirty="0">
                          <a:solidFill>
                            <a:schemeClr val="bg2"/>
                          </a:solidFill>
                          <a:latin typeface="Georgia" panose="02040502050405020303" pitchFamily="18" charset="0"/>
                          <a:ea typeface="+mn-ea"/>
                          <a:cs typeface="+mn-cs"/>
                        </a:rPr>
                        <a:t>Government fixed nominal subsidies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lang="en-GB" dirty="0">
                          <a:solidFill>
                            <a:schemeClr val="bg2"/>
                          </a:solidFill>
                          <a:latin typeface="Georgia" panose="02040502050405020303" pitchFamily="18" charset="0"/>
                        </a:rPr>
                        <a:t>Chile, Germany,</a:t>
                      </a:r>
                      <a:r>
                        <a:rPr lang="en-GB" baseline="0" dirty="0">
                          <a:solidFill>
                            <a:schemeClr val="bg2"/>
                          </a:solidFill>
                          <a:latin typeface="Georgia" panose="02040502050405020303" pitchFamily="18" charset="0"/>
                        </a:rPr>
                        <a:t> </a:t>
                      </a:r>
                      <a:r>
                        <a:rPr lang="en-GB" baseline="0" dirty="0">
                          <a:solidFill>
                            <a:srgbClr val="00B050"/>
                          </a:solidFill>
                          <a:latin typeface="+mj-lt"/>
                        </a:rPr>
                        <a:t>Lithuania</a:t>
                      </a:r>
                      <a:r>
                        <a:rPr lang="en-GB" baseline="0" dirty="0">
                          <a:latin typeface="+mj-lt"/>
                        </a:rPr>
                        <a:t>, </a:t>
                      </a:r>
                      <a:r>
                        <a:rPr lang="en-GB" baseline="0" dirty="0">
                          <a:solidFill>
                            <a:schemeClr val="bg2"/>
                          </a:solidFill>
                          <a:latin typeface="Georgia" panose="02040502050405020303" pitchFamily="18" charset="0"/>
                        </a:rPr>
                        <a:t>Mexico</a:t>
                      </a:r>
                      <a:r>
                        <a:rPr lang="en-GB" baseline="0" dirty="0">
                          <a:latin typeface="+mj-lt"/>
                        </a:rPr>
                        <a:t>, </a:t>
                      </a:r>
                      <a:r>
                        <a:rPr lang="en-GB" baseline="0" dirty="0">
                          <a:solidFill>
                            <a:srgbClr val="00B050"/>
                          </a:solidFill>
                          <a:latin typeface="+mj-lt"/>
                        </a:rPr>
                        <a:t>Poland</a:t>
                      </a:r>
                      <a:r>
                        <a:rPr lang="en-GB" baseline="0" dirty="0">
                          <a:latin typeface="+mj-lt"/>
                        </a:rPr>
                        <a:t>, </a:t>
                      </a:r>
                      <a:r>
                        <a:rPr lang="en-GB" baseline="0" dirty="0">
                          <a:solidFill>
                            <a:srgbClr val="00B050"/>
                          </a:solidFill>
                          <a:latin typeface="+mj-lt"/>
                        </a:rPr>
                        <a:t>Turkey</a:t>
                      </a:r>
                      <a:endParaRPr lang="en-GB" dirty="0">
                        <a:solidFill>
                          <a:srgbClr val="00B050"/>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952696257"/>
                  </a:ext>
                </a:extLst>
              </a:tr>
            </a:tbl>
          </a:graphicData>
        </a:graphic>
      </p:graphicFrame>
    </p:spTree>
    <p:extLst>
      <p:ext uri="{BB962C8B-B14F-4D97-AF65-F5344CB8AC3E}">
        <p14:creationId xmlns:p14="http://schemas.microsoft.com/office/powerpoint/2010/main" val="3670498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80000" y="3165388"/>
            <a:ext cx="8832000" cy="566822"/>
          </a:xfrm>
        </p:spPr>
        <p:txBody>
          <a:bodyPr/>
          <a:lstStyle/>
          <a:p>
            <a:r>
              <a:rPr lang="en-US" dirty="0"/>
              <a:t>5. costs</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srgbClr val="00629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000" b="0" i="0" u="none" strike="noStrike" kern="1200" cap="none" spc="0" normalizeH="0" baseline="0" noProof="0" dirty="0">
              <a:ln>
                <a:noFill/>
              </a:ln>
              <a:solidFill>
                <a:srgbClr val="006299"/>
              </a:solidFill>
              <a:effectLst/>
              <a:uLnTx/>
              <a:uFillTx/>
              <a:latin typeface="Arial"/>
              <a:ea typeface="+mn-ea"/>
              <a:cs typeface="+mn-cs"/>
            </a:endParaRPr>
          </a:p>
        </p:txBody>
      </p:sp>
    </p:spTree>
    <p:extLst>
      <p:ext uri="{BB962C8B-B14F-4D97-AF65-F5344CB8AC3E}">
        <p14:creationId xmlns:p14="http://schemas.microsoft.com/office/powerpoint/2010/main" val="3794386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Measures to promote low-cost and cost-efficient retirement arrangements </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 name="Content Placeholder 8">
            <a:extLst>
              <a:ext uri="{FF2B5EF4-FFF2-40B4-BE49-F238E27FC236}">
                <a16:creationId xmlns:a16="http://schemas.microsoft.com/office/drawing/2014/main" id="{E1A14623-FD1D-4730-8B18-9EDBE2572CA2}"/>
              </a:ext>
            </a:extLst>
          </p:cNvPr>
          <p:cNvSpPr txBox="1">
            <a:spLocks/>
          </p:cNvSpPr>
          <p:nvPr/>
        </p:nvSpPr>
        <p:spPr>
          <a:xfrm>
            <a:off x="1902431" y="1443313"/>
            <a:ext cx="9910281" cy="4525200"/>
          </a:xfrm>
          <a:prstGeom prst="rect">
            <a:avLst/>
          </a:prstGeom>
        </p:spPr>
        <p:txBody>
          <a:bodyPr vert="horz">
            <a:normAutofit fontScale="92500" lnSpcReduction="20000"/>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a:ln>
                  <a:noFill/>
                </a:ln>
                <a:solidFill>
                  <a:srgbClr val="727272"/>
                </a:solidFill>
                <a:effectLst/>
                <a:uLnTx/>
                <a:uFillTx/>
                <a:latin typeface="Georgia"/>
                <a:ea typeface="+mn-ea"/>
                <a:cs typeface="+mn-cs"/>
              </a:rPr>
              <a:t>Disclosure, comparability, and transparency are essential</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a:ln>
                  <a:noFill/>
                </a:ln>
                <a:solidFill>
                  <a:srgbClr val="727272"/>
                </a:solidFill>
                <a:effectLst/>
                <a:uLnTx/>
                <a:uFillTx/>
                <a:latin typeface="Georgia"/>
                <a:ea typeface="+mn-ea"/>
                <a:cs typeface="+mn-cs"/>
              </a:rPr>
              <a:t>Pricing solutions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6299"/>
                </a:solidFill>
                <a:effectLst/>
                <a:uLnTx/>
                <a:uFillTx/>
                <a:latin typeface="Georgia"/>
                <a:ea typeface="+mn-ea"/>
                <a:cs typeface="+mn-cs"/>
              </a:rPr>
              <a:t>Fee structure and fee caps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a:ln>
                  <a:noFill/>
                </a:ln>
                <a:solidFill>
                  <a:srgbClr val="727272"/>
                </a:solidFill>
                <a:effectLst/>
                <a:uLnTx/>
                <a:uFillTx/>
                <a:latin typeface="Georgia"/>
                <a:ea typeface="+mn-ea"/>
                <a:cs typeface="+mn-cs"/>
              </a:rPr>
              <a:t>Structural solutions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6299"/>
                </a:solidFill>
                <a:effectLst/>
                <a:uLnTx/>
                <a:uFillTx/>
                <a:latin typeface="Georgia"/>
                <a:ea typeface="+mn-ea"/>
                <a:cs typeface="+mn-cs"/>
              </a:rPr>
              <a:t>Tender mechanisms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6299"/>
                </a:solidFill>
                <a:effectLst/>
                <a:uLnTx/>
                <a:uFillTx/>
                <a:latin typeface="Georgia"/>
                <a:ea typeface="+mn-ea"/>
                <a:cs typeface="+mn-cs"/>
              </a:rPr>
              <a:t>Allocation of individuals to low-cost providers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6299"/>
                </a:solidFill>
                <a:effectLst/>
                <a:uLnTx/>
                <a:uFillTx/>
                <a:latin typeface="Georgia"/>
                <a:ea typeface="+mn-ea"/>
                <a:cs typeface="+mn-cs"/>
              </a:rPr>
              <a:t>Cost-efficient consolidations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6299"/>
                </a:solidFill>
                <a:effectLst/>
                <a:uLnTx/>
                <a:uFillTx/>
                <a:latin typeface="Georgia"/>
                <a:ea typeface="+mn-ea"/>
                <a:cs typeface="+mn-cs"/>
              </a:rPr>
              <a:t>Large industry-wide non-profit providers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6299"/>
                </a:solidFill>
                <a:effectLst/>
                <a:uLnTx/>
                <a:uFillTx/>
                <a:latin typeface="Georgia"/>
                <a:ea typeface="+mn-ea"/>
                <a:cs typeface="+mn-cs"/>
              </a:rPr>
              <a:t>Independent </a:t>
            </a:r>
            <a:r>
              <a:rPr kumimoji="0" lang="en-GB" sz="2800" b="0" i="0" u="none" strike="noStrike" kern="1200" cap="none" spc="0" normalizeH="0" baseline="0" noProof="0">
                <a:ln>
                  <a:noFill/>
                </a:ln>
                <a:solidFill>
                  <a:srgbClr val="006299"/>
                </a:solidFill>
                <a:effectLst/>
                <a:uLnTx/>
                <a:uFillTx/>
                <a:latin typeface="Georgia"/>
                <a:ea typeface="+mn-ea"/>
                <a:cs typeface="+mn-cs"/>
              </a:rPr>
              <a:t>centralised</a:t>
            </a:r>
            <a:r>
              <a:rPr kumimoji="0" lang="en-US" sz="2800" b="0" i="0" u="none" strike="noStrike" kern="1200" cap="none" spc="0" normalizeH="0" baseline="0" noProof="0">
                <a:ln>
                  <a:noFill/>
                </a:ln>
                <a:solidFill>
                  <a:srgbClr val="006299"/>
                </a:solidFill>
                <a:effectLst/>
                <a:uLnTx/>
                <a:uFillTx/>
                <a:latin typeface="Georgia"/>
                <a:ea typeface="+mn-ea"/>
                <a:cs typeface="+mn-cs"/>
              </a:rPr>
              <a:t> provider</a:t>
            </a:r>
            <a:endParaRPr kumimoji="0" lang="en-GB" sz="2800" b="0" i="0" u="none" strike="noStrike" kern="1200" cap="none" spc="0" normalizeH="0" baseline="0" noProof="0" dirty="0">
              <a:ln>
                <a:noFill/>
              </a:ln>
              <a:solidFill>
                <a:srgbClr val="006299"/>
              </a:solidFill>
              <a:effectLst/>
              <a:uLnTx/>
              <a:uFillTx/>
              <a:latin typeface="Georgia"/>
              <a:ea typeface="+mn-ea"/>
              <a:cs typeface="+mn-cs"/>
            </a:endParaRPr>
          </a:p>
        </p:txBody>
      </p:sp>
    </p:spTree>
    <p:extLst>
      <p:ext uri="{BB962C8B-B14F-4D97-AF65-F5344CB8AC3E}">
        <p14:creationId xmlns:p14="http://schemas.microsoft.com/office/powerpoint/2010/main" val="3829750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80000" y="3165388"/>
            <a:ext cx="8832000" cy="566822"/>
          </a:xfrm>
        </p:spPr>
        <p:txBody>
          <a:bodyPr/>
          <a:lstStyle/>
          <a:p>
            <a:r>
              <a:rPr lang="en-US" dirty="0"/>
              <a:t>6. Investment strategies</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srgbClr val="00629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000" b="0" i="0" u="none" strike="noStrike" kern="1200" cap="none" spc="0" normalizeH="0" baseline="0" noProof="0" dirty="0">
              <a:ln>
                <a:noFill/>
              </a:ln>
              <a:solidFill>
                <a:srgbClr val="006299"/>
              </a:solidFill>
              <a:effectLst/>
              <a:uLnTx/>
              <a:uFillTx/>
              <a:latin typeface="Arial"/>
              <a:ea typeface="+mn-ea"/>
              <a:cs typeface="+mn-cs"/>
            </a:endParaRPr>
          </a:p>
        </p:txBody>
      </p:sp>
    </p:spTree>
    <p:extLst>
      <p:ext uri="{BB962C8B-B14F-4D97-AF65-F5344CB8AC3E}">
        <p14:creationId xmlns:p14="http://schemas.microsoft.com/office/powerpoint/2010/main" val="1701559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Default investment strategies</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graphicFrame>
        <p:nvGraphicFramePr>
          <p:cNvPr id="8" name="Content Placeholder 4">
            <a:extLst>
              <a:ext uri="{FF2B5EF4-FFF2-40B4-BE49-F238E27FC236}">
                <a16:creationId xmlns:a16="http://schemas.microsoft.com/office/drawing/2014/main" id="{D96F39F6-1E8E-45CC-B13B-AD514E9969F0}"/>
              </a:ext>
            </a:extLst>
          </p:cNvPr>
          <p:cNvGraphicFramePr>
            <a:graphicFrameLocks/>
          </p:cNvGraphicFramePr>
          <p:nvPr>
            <p:extLst>
              <p:ext uri="{D42A27DB-BD31-4B8C-83A1-F6EECF244321}">
                <p14:modId xmlns:p14="http://schemas.microsoft.com/office/powerpoint/2010/main" val="1693678165"/>
              </p:ext>
            </p:extLst>
          </p:nvPr>
        </p:nvGraphicFramePr>
        <p:xfrm>
          <a:off x="1905000" y="1417429"/>
          <a:ext cx="9910283" cy="3479392"/>
        </p:xfrm>
        <a:graphic>
          <a:graphicData uri="http://schemas.openxmlformats.org/drawingml/2006/table">
            <a:tbl>
              <a:tblPr firstRow="1" bandRow="1"/>
              <a:tblGrid>
                <a:gridCol w="2514601">
                  <a:extLst>
                    <a:ext uri="{9D8B030D-6E8A-4147-A177-3AD203B41FA5}">
                      <a16:colId xmlns:a16="http://schemas.microsoft.com/office/drawing/2014/main" val="2259130187"/>
                    </a:ext>
                  </a:extLst>
                </a:gridCol>
                <a:gridCol w="2362200">
                  <a:extLst>
                    <a:ext uri="{9D8B030D-6E8A-4147-A177-3AD203B41FA5}">
                      <a16:colId xmlns:a16="http://schemas.microsoft.com/office/drawing/2014/main" val="1636794380"/>
                    </a:ext>
                  </a:extLst>
                </a:gridCol>
                <a:gridCol w="2362200">
                  <a:extLst>
                    <a:ext uri="{9D8B030D-6E8A-4147-A177-3AD203B41FA5}">
                      <a16:colId xmlns:a16="http://schemas.microsoft.com/office/drawing/2014/main" val="2055794886"/>
                    </a:ext>
                  </a:extLst>
                </a:gridCol>
                <a:gridCol w="2671282">
                  <a:extLst>
                    <a:ext uri="{9D8B030D-6E8A-4147-A177-3AD203B41FA5}">
                      <a16:colId xmlns:a16="http://schemas.microsoft.com/office/drawing/2014/main" val="778584262"/>
                    </a:ext>
                  </a:extLst>
                </a:gridCol>
              </a:tblGrid>
              <a:tr h="370432">
                <a:tc>
                  <a:txBody>
                    <a:bodyPr/>
                    <a:lstStyle>
                      <a:lvl1pPr marL="0" algn="l" defTabSz="914400" rtl="0" eaLnBrk="1" latinLnBrk="0" hangingPunct="1">
                        <a:defRPr sz="1800" b="1" kern="1200">
                          <a:solidFill>
                            <a:schemeClr val="lt1"/>
                          </a:solidFill>
                          <a:latin typeface="Georgia"/>
                        </a:defRPr>
                      </a:lvl1pPr>
                      <a:lvl2pPr marL="457200" algn="l" defTabSz="914400" rtl="0" eaLnBrk="1" latinLnBrk="0" hangingPunct="1">
                        <a:defRPr sz="1800" b="1" kern="1200">
                          <a:solidFill>
                            <a:schemeClr val="lt1"/>
                          </a:solidFill>
                          <a:latin typeface="Georgia"/>
                        </a:defRPr>
                      </a:lvl2pPr>
                      <a:lvl3pPr marL="914400" algn="l" defTabSz="914400" rtl="0" eaLnBrk="1" latinLnBrk="0" hangingPunct="1">
                        <a:defRPr sz="1800" b="1" kern="1200">
                          <a:solidFill>
                            <a:schemeClr val="lt1"/>
                          </a:solidFill>
                          <a:latin typeface="Georgia"/>
                        </a:defRPr>
                      </a:lvl3pPr>
                      <a:lvl4pPr marL="1371600" algn="l" defTabSz="914400" rtl="0" eaLnBrk="1" latinLnBrk="0" hangingPunct="1">
                        <a:defRPr sz="1800" b="1" kern="1200">
                          <a:solidFill>
                            <a:schemeClr val="lt1"/>
                          </a:solidFill>
                          <a:latin typeface="Georgia"/>
                        </a:defRPr>
                      </a:lvl4pPr>
                      <a:lvl5pPr marL="1828800" algn="l" defTabSz="914400" rtl="0" eaLnBrk="1" latinLnBrk="0" hangingPunct="1">
                        <a:defRPr sz="1800" b="1" kern="1200">
                          <a:solidFill>
                            <a:schemeClr val="lt1"/>
                          </a:solidFill>
                          <a:latin typeface="Georgia"/>
                        </a:defRPr>
                      </a:lvl5pPr>
                      <a:lvl6pPr marL="2286000" algn="l" defTabSz="914400" rtl="0" eaLnBrk="1" latinLnBrk="0" hangingPunct="1">
                        <a:defRPr sz="1800" b="1" kern="1200">
                          <a:solidFill>
                            <a:schemeClr val="lt1"/>
                          </a:solidFill>
                          <a:latin typeface="Georgia"/>
                        </a:defRPr>
                      </a:lvl6pPr>
                      <a:lvl7pPr marL="2743200" algn="l" defTabSz="914400" rtl="0" eaLnBrk="1" latinLnBrk="0" hangingPunct="1">
                        <a:defRPr sz="1800" b="1" kern="1200">
                          <a:solidFill>
                            <a:schemeClr val="lt1"/>
                          </a:solidFill>
                          <a:latin typeface="Georgia"/>
                        </a:defRPr>
                      </a:lvl7pPr>
                      <a:lvl8pPr marL="3200400" algn="l" defTabSz="914400" rtl="0" eaLnBrk="1" latinLnBrk="0" hangingPunct="1">
                        <a:defRPr sz="1800" b="1" kern="1200">
                          <a:solidFill>
                            <a:schemeClr val="lt1"/>
                          </a:solidFill>
                          <a:latin typeface="Georgia"/>
                        </a:defRPr>
                      </a:lvl8pPr>
                      <a:lvl9pPr marL="3657600" algn="l" defTabSz="914400" rtl="0" eaLnBrk="1" latinLnBrk="0" hangingPunct="1">
                        <a:defRPr sz="1800" b="1" kern="1200">
                          <a:solidFill>
                            <a:schemeClr val="lt1"/>
                          </a:solidFill>
                          <a:latin typeface="Georgia"/>
                        </a:defRPr>
                      </a:lvl9pPr>
                    </a:lstStyle>
                    <a:p>
                      <a:pPr algn="ctr"/>
                      <a:r>
                        <a:rPr lang="en-GB" dirty="0">
                          <a:latin typeface="Georgia" panose="02040502050405020303" pitchFamily="18" charset="0"/>
                        </a:rPr>
                        <a:t>No default</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Georgia"/>
                        </a:defRPr>
                      </a:lvl1pPr>
                      <a:lvl2pPr marL="457200" algn="l" defTabSz="914400" rtl="0" eaLnBrk="1" latinLnBrk="0" hangingPunct="1">
                        <a:defRPr sz="1800" b="1" kern="1200">
                          <a:solidFill>
                            <a:schemeClr val="lt1"/>
                          </a:solidFill>
                          <a:latin typeface="Georgia"/>
                        </a:defRPr>
                      </a:lvl2pPr>
                      <a:lvl3pPr marL="914400" algn="l" defTabSz="914400" rtl="0" eaLnBrk="1" latinLnBrk="0" hangingPunct="1">
                        <a:defRPr sz="1800" b="1" kern="1200">
                          <a:solidFill>
                            <a:schemeClr val="lt1"/>
                          </a:solidFill>
                          <a:latin typeface="Georgia"/>
                        </a:defRPr>
                      </a:lvl3pPr>
                      <a:lvl4pPr marL="1371600" algn="l" defTabSz="914400" rtl="0" eaLnBrk="1" latinLnBrk="0" hangingPunct="1">
                        <a:defRPr sz="1800" b="1" kern="1200">
                          <a:solidFill>
                            <a:schemeClr val="lt1"/>
                          </a:solidFill>
                          <a:latin typeface="Georgia"/>
                        </a:defRPr>
                      </a:lvl4pPr>
                      <a:lvl5pPr marL="1828800" algn="l" defTabSz="914400" rtl="0" eaLnBrk="1" latinLnBrk="0" hangingPunct="1">
                        <a:defRPr sz="1800" b="1" kern="1200">
                          <a:solidFill>
                            <a:schemeClr val="lt1"/>
                          </a:solidFill>
                          <a:latin typeface="Georgia"/>
                        </a:defRPr>
                      </a:lvl5pPr>
                      <a:lvl6pPr marL="2286000" algn="l" defTabSz="914400" rtl="0" eaLnBrk="1" latinLnBrk="0" hangingPunct="1">
                        <a:defRPr sz="1800" b="1" kern="1200">
                          <a:solidFill>
                            <a:schemeClr val="lt1"/>
                          </a:solidFill>
                          <a:latin typeface="Georgia"/>
                        </a:defRPr>
                      </a:lvl6pPr>
                      <a:lvl7pPr marL="2743200" algn="l" defTabSz="914400" rtl="0" eaLnBrk="1" latinLnBrk="0" hangingPunct="1">
                        <a:defRPr sz="1800" b="1" kern="1200">
                          <a:solidFill>
                            <a:schemeClr val="lt1"/>
                          </a:solidFill>
                          <a:latin typeface="Georgia"/>
                        </a:defRPr>
                      </a:lvl7pPr>
                      <a:lvl8pPr marL="3200400" algn="l" defTabSz="914400" rtl="0" eaLnBrk="1" latinLnBrk="0" hangingPunct="1">
                        <a:defRPr sz="1800" b="1" kern="1200">
                          <a:solidFill>
                            <a:schemeClr val="lt1"/>
                          </a:solidFill>
                          <a:latin typeface="Georgia"/>
                        </a:defRPr>
                      </a:lvl8pPr>
                      <a:lvl9pPr marL="3657600" algn="l" defTabSz="914400" rtl="0" eaLnBrk="1" latinLnBrk="0" hangingPunct="1">
                        <a:defRPr sz="1800" b="1" kern="1200">
                          <a:solidFill>
                            <a:schemeClr val="lt1"/>
                          </a:solidFill>
                          <a:latin typeface="Georgia"/>
                        </a:defRPr>
                      </a:lvl9pPr>
                    </a:lstStyle>
                    <a:p>
                      <a:pPr algn="ctr"/>
                      <a:r>
                        <a:rPr lang="en-GB" dirty="0">
                          <a:latin typeface="Georgia" panose="02040502050405020303" pitchFamily="18" charset="0"/>
                        </a:rPr>
                        <a:t>Conservative</a:t>
                      </a:r>
                      <a:r>
                        <a:rPr lang="en-GB" baseline="0" dirty="0">
                          <a:latin typeface="Georgia" panose="02040502050405020303" pitchFamily="18" charset="0"/>
                        </a:rPr>
                        <a:t> fund</a:t>
                      </a:r>
                      <a:endParaRPr lang="en-GB" dirty="0">
                        <a:latin typeface="Georgia" panose="02040502050405020303"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Georgia"/>
                        </a:defRPr>
                      </a:lvl1pPr>
                      <a:lvl2pPr marL="457200" algn="l" defTabSz="914400" rtl="0" eaLnBrk="1" latinLnBrk="0" hangingPunct="1">
                        <a:defRPr sz="1800" b="1" kern="1200">
                          <a:solidFill>
                            <a:schemeClr val="lt1"/>
                          </a:solidFill>
                          <a:latin typeface="Georgia"/>
                        </a:defRPr>
                      </a:lvl2pPr>
                      <a:lvl3pPr marL="914400" algn="l" defTabSz="914400" rtl="0" eaLnBrk="1" latinLnBrk="0" hangingPunct="1">
                        <a:defRPr sz="1800" b="1" kern="1200">
                          <a:solidFill>
                            <a:schemeClr val="lt1"/>
                          </a:solidFill>
                          <a:latin typeface="Georgia"/>
                        </a:defRPr>
                      </a:lvl3pPr>
                      <a:lvl4pPr marL="1371600" algn="l" defTabSz="914400" rtl="0" eaLnBrk="1" latinLnBrk="0" hangingPunct="1">
                        <a:defRPr sz="1800" b="1" kern="1200">
                          <a:solidFill>
                            <a:schemeClr val="lt1"/>
                          </a:solidFill>
                          <a:latin typeface="Georgia"/>
                        </a:defRPr>
                      </a:lvl4pPr>
                      <a:lvl5pPr marL="1828800" algn="l" defTabSz="914400" rtl="0" eaLnBrk="1" latinLnBrk="0" hangingPunct="1">
                        <a:defRPr sz="1800" b="1" kern="1200">
                          <a:solidFill>
                            <a:schemeClr val="lt1"/>
                          </a:solidFill>
                          <a:latin typeface="Georgia"/>
                        </a:defRPr>
                      </a:lvl5pPr>
                      <a:lvl6pPr marL="2286000" algn="l" defTabSz="914400" rtl="0" eaLnBrk="1" latinLnBrk="0" hangingPunct="1">
                        <a:defRPr sz="1800" b="1" kern="1200">
                          <a:solidFill>
                            <a:schemeClr val="lt1"/>
                          </a:solidFill>
                          <a:latin typeface="Georgia"/>
                        </a:defRPr>
                      </a:lvl6pPr>
                      <a:lvl7pPr marL="2743200" algn="l" defTabSz="914400" rtl="0" eaLnBrk="1" latinLnBrk="0" hangingPunct="1">
                        <a:defRPr sz="1800" b="1" kern="1200">
                          <a:solidFill>
                            <a:schemeClr val="lt1"/>
                          </a:solidFill>
                          <a:latin typeface="Georgia"/>
                        </a:defRPr>
                      </a:lvl7pPr>
                      <a:lvl8pPr marL="3200400" algn="l" defTabSz="914400" rtl="0" eaLnBrk="1" latinLnBrk="0" hangingPunct="1">
                        <a:defRPr sz="1800" b="1" kern="1200">
                          <a:solidFill>
                            <a:schemeClr val="lt1"/>
                          </a:solidFill>
                          <a:latin typeface="Georgia"/>
                        </a:defRPr>
                      </a:lvl8pPr>
                      <a:lvl9pPr marL="3657600" algn="l" defTabSz="914400" rtl="0" eaLnBrk="1" latinLnBrk="0" hangingPunct="1">
                        <a:defRPr sz="1800" b="1" kern="1200">
                          <a:solidFill>
                            <a:schemeClr val="lt1"/>
                          </a:solidFill>
                          <a:latin typeface="Georgia"/>
                        </a:defRPr>
                      </a:lvl9pPr>
                    </a:lstStyle>
                    <a:p>
                      <a:pPr algn="ctr"/>
                      <a:r>
                        <a:rPr lang="en-GB" dirty="0">
                          <a:latin typeface="Georgia" panose="02040502050405020303" pitchFamily="18" charset="0"/>
                        </a:rPr>
                        <a:t>Diversified fund</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Georgia"/>
                        </a:defRPr>
                      </a:lvl1pPr>
                      <a:lvl2pPr marL="457200" algn="l" defTabSz="914400" rtl="0" eaLnBrk="1" latinLnBrk="0" hangingPunct="1">
                        <a:defRPr sz="1800" b="1" kern="1200">
                          <a:solidFill>
                            <a:schemeClr val="lt1"/>
                          </a:solidFill>
                          <a:latin typeface="Georgia"/>
                        </a:defRPr>
                      </a:lvl2pPr>
                      <a:lvl3pPr marL="914400" algn="l" defTabSz="914400" rtl="0" eaLnBrk="1" latinLnBrk="0" hangingPunct="1">
                        <a:defRPr sz="1800" b="1" kern="1200">
                          <a:solidFill>
                            <a:schemeClr val="lt1"/>
                          </a:solidFill>
                          <a:latin typeface="Georgia"/>
                        </a:defRPr>
                      </a:lvl3pPr>
                      <a:lvl4pPr marL="1371600" algn="l" defTabSz="914400" rtl="0" eaLnBrk="1" latinLnBrk="0" hangingPunct="1">
                        <a:defRPr sz="1800" b="1" kern="1200">
                          <a:solidFill>
                            <a:schemeClr val="lt1"/>
                          </a:solidFill>
                          <a:latin typeface="Georgia"/>
                        </a:defRPr>
                      </a:lvl4pPr>
                      <a:lvl5pPr marL="1828800" algn="l" defTabSz="914400" rtl="0" eaLnBrk="1" latinLnBrk="0" hangingPunct="1">
                        <a:defRPr sz="1800" b="1" kern="1200">
                          <a:solidFill>
                            <a:schemeClr val="lt1"/>
                          </a:solidFill>
                          <a:latin typeface="Georgia"/>
                        </a:defRPr>
                      </a:lvl5pPr>
                      <a:lvl6pPr marL="2286000" algn="l" defTabSz="914400" rtl="0" eaLnBrk="1" latinLnBrk="0" hangingPunct="1">
                        <a:defRPr sz="1800" b="1" kern="1200">
                          <a:solidFill>
                            <a:schemeClr val="lt1"/>
                          </a:solidFill>
                          <a:latin typeface="Georgia"/>
                        </a:defRPr>
                      </a:lvl6pPr>
                      <a:lvl7pPr marL="2743200" algn="l" defTabSz="914400" rtl="0" eaLnBrk="1" latinLnBrk="0" hangingPunct="1">
                        <a:defRPr sz="1800" b="1" kern="1200">
                          <a:solidFill>
                            <a:schemeClr val="lt1"/>
                          </a:solidFill>
                          <a:latin typeface="Georgia"/>
                        </a:defRPr>
                      </a:lvl7pPr>
                      <a:lvl8pPr marL="3200400" algn="l" defTabSz="914400" rtl="0" eaLnBrk="1" latinLnBrk="0" hangingPunct="1">
                        <a:defRPr sz="1800" b="1" kern="1200">
                          <a:solidFill>
                            <a:schemeClr val="lt1"/>
                          </a:solidFill>
                          <a:latin typeface="Georgia"/>
                        </a:defRPr>
                      </a:lvl8pPr>
                      <a:lvl9pPr marL="3657600" algn="l" defTabSz="914400" rtl="0" eaLnBrk="1" latinLnBrk="0" hangingPunct="1">
                        <a:defRPr sz="1800" b="1" kern="1200">
                          <a:solidFill>
                            <a:schemeClr val="lt1"/>
                          </a:solidFill>
                          <a:latin typeface="Georgia"/>
                        </a:defRPr>
                      </a:lvl9pPr>
                    </a:lstStyle>
                    <a:p>
                      <a:pPr algn="ctr"/>
                      <a:r>
                        <a:rPr lang="en-GB" dirty="0">
                          <a:latin typeface="Georgia" panose="02040502050405020303" pitchFamily="18" charset="0"/>
                        </a:rPr>
                        <a:t>Life-cycle strategy</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2716972788"/>
                  </a:ext>
                </a:extLst>
              </a:tr>
              <a:tr h="3105540">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lang="en-GB" dirty="0">
                          <a:solidFill>
                            <a:schemeClr val="bg2"/>
                          </a:solidFill>
                          <a:latin typeface="Georgia" panose="02040502050405020303" pitchFamily="18" charset="0"/>
                        </a:rPr>
                        <a:t>Czech Republic</a:t>
                      </a:r>
                    </a:p>
                    <a:p>
                      <a:r>
                        <a:rPr lang="en-GB" dirty="0">
                          <a:solidFill>
                            <a:schemeClr val="bg2"/>
                          </a:solidFill>
                          <a:latin typeface="Georgia" panose="02040502050405020303" pitchFamily="18" charset="0"/>
                        </a:rPr>
                        <a:t>Estonia</a:t>
                      </a:r>
                    </a:p>
                    <a:p>
                      <a:r>
                        <a:rPr lang="en-GB" dirty="0">
                          <a:solidFill>
                            <a:schemeClr val="bg2"/>
                          </a:solidFill>
                          <a:latin typeface="Georgia" panose="02040502050405020303" pitchFamily="18" charset="0"/>
                        </a:rPr>
                        <a:t>Korea</a:t>
                      </a:r>
                    </a:p>
                    <a:p>
                      <a:r>
                        <a:rPr lang="en-GB" dirty="0">
                          <a:solidFill>
                            <a:schemeClr val="bg2"/>
                          </a:solidFill>
                          <a:latin typeface="Georgia" panose="02040502050405020303" pitchFamily="18" charset="0"/>
                        </a:rPr>
                        <a:t>Slovak Republic</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lang="en-GB" dirty="0">
                          <a:solidFill>
                            <a:schemeClr val="bg2"/>
                          </a:solidFill>
                          <a:latin typeface="Georgia" panose="02040502050405020303" pitchFamily="18" charset="0"/>
                        </a:rPr>
                        <a:t>Italy</a:t>
                      </a:r>
                    </a:p>
                    <a:p>
                      <a:r>
                        <a:rPr lang="en-GB" dirty="0">
                          <a:solidFill>
                            <a:schemeClr val="bg2"/>
                          </a:solidFill>
                          <a:latin typeface="Georgia" panose="02040502050405020303" pitchFamily="18" charset="0"/>
                        </a:rPr>
                        <a:t>Latvia</a:t>
                      </a:r>
                    </a:p>
                    <a:p>
                      <a:r>
                        <a:rPr lang="en-GB" dirty="0">
                          <a:solidFill>
                            <a:schemeClr val="bg2"/>
                          </a:solidFill>
                          <a:latin typeface="Georgia" panose="02040502050405020303" pitchFamily="18" charset="0"/>
                        </a:rPr>
                        <a:t>New Zealand</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lang="en-GB" dirty="0">
                          <a:solidFill>
                            <a:schemeClr val="bg2"/>
                          </a:solidFill>
                          <a:latin typeface="Georgia" panose="02040502050405020303" pitchFamily="18" charset="0"/>
                        </a:rPr>
                        <a:t>Australia</a:t>
                      </a:r>
                    </a:p>
                    <a:p>
                      <a:r>
                        <a:rPr lang="en-GB" dirty="0">
                          <a:solidFill>
                            <a:schemeClr val="bg2"/>
                          </a:solidFill>
                          <a:latin typeface="Georgia" panose="02040502050405020303" pitchFamily="18" charset="0"/>
                        </a:rPr>
                        <a:t>Canada</a:t>
                      </a:r>
                    </a:p>
                    <a:p>
                      <a:r>
                        <a:rPr lang="en-GB" dirty="0">
                          <a:solidFill>
                            <a:schemeClr val="bg2"/>
                          </a:solidFill>
                          <a:latin typeface="Georgia" panose="02040502050405020303" pitchFamily="18" charset="0"/>
                        </a:rPr>
                        <a:t>Colombia</a:t>
                      </a:r>
                    </a:p>
                    <a:p>
                      <a:r>
                        <a:rPr lang="en-GB" dirty="0">
                          <a:solidFill>
                            <a:schemeClr val="bg2"/>
                          </a:solidFill>
                          <a:latin typeface="Georgia" panose="02040502050405020303" pitchFamily="18" charset="0"/>
                        </a:rPr>
                        <a:t>United</a:t>
                      </a:r>
                      <a:r>
                        <a:rPr lang="en-GB" baseline="0" dirty="0">
                          <a:solidFill>
                            <a:schemeClr val="bg2"/>
                          </a:solidFill>
                          <a:latin typeface="Georgia" panose="02040502050405020303" pitchFamily="18" charset="0"/>
                        </a:rPr>
                        <a:t> States</a:t>
                      </a:r>
                      <a:endParaRPr lang="en-GB" dirty="0">
                        <a:solidFill>
                          <a:schemeClr val="bg2"/>
                        </a:solidFill>
                        <a:latin typeface="Georgia" panose="02040502050405020303" pitchFamily="18"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Georgia"/>
                        </a:defRPr>
                      </a:lvl1pPr>
                      <a:lvl2pPr marL="457200" algn="l" defTabSz="914400" rtl="0" eaLnBrk="1" latinLnBrk="0" hangingPunct="1">
                        <a:defRPr sz="1800" kern="1200">
                          <a:solidFill>
                            <a:schemeClr val="dk1"/>
                          </a:solidFill>
                          <a:latin typeface="Georgia"/>
                        </a:defRPr>
                      </a:lvl2pPr>
                      <a:lvl3pPr marL="914400" algn="l" defTabSz="914400" rtl="0" eaLnBrk="1" latinLnBrk="0" hangingPunct="1">
                        <a:defRPr sz="1800" kern="1200">
                          <a:solidFill>
                            <a:schemeClr val="dk1"/>
                          </a:solidFill>
                          <a:latin typeface="Georgia"/>
                        </a:defRPr>
                      </a:lvl3pPr>
                      <a:lvl4pPr marL="1371600" algn="l" defTabSz="914400" rtl="0" eaLnBrk="1" latinLnBrk="0" hangingPunct="1">
                        <a:defRPr sz="1800" kern="1200">
                          <a:solidFill>
                            <a:schemeClr val="dk1"/>
                          </a:solidFill>
                          <a:latin typeface="Georgia"/>
                        </a:defRPr>
                      </a:lvl4pPr>
                      <a:lvl5pPr marL="1828800" algn="l" defTabSz="914400" rtl="0" eaLnBrk="1" latinLnBrk="0" hangingPunct="1">
                        <a:defRPr sz="1800" kern="1200">
                          <a:solidFill>
                            <a:schemeClr val="dk1"/>
                          </a:solidFill>
                          <a:latin typeface="Georgia"/>
                        </a:defRPr>
                      </a:lvl5pPr>
                      <a:lvl6pPr marL="2286000" algn="l" defTabSz="914400" rtl="0" eaLnBrk="1" latinLnBrk="0" hangingPunct="1">
                        <a:defRPr sz="1800" kern="1200">
                          <a:solidFill>
                            <a:schemeClr val="dk1"/>
                          </a:solidFill>
                          <a:latin typeface="Georgia"/>
                        </a:defRPr>
                      </a:lvl6pPr>
                      <a:lvl7pPr marL="2743200" algn="l" defTabSz="914400" rtl="0" eaLnBrk="1" latinLnBrk="0" hangingPunct="1">
                        <a:defRPr sz="1800" kern="1200">
                          <a:solidFill>
                            <a:schemeClr val="dk1"/>
                          </a:solidFill>
                          <a:latin typeface="Georgia"/>
                        </a:defRPr>
                      </a:lvl7pPr>
                      <a:lvl8pPr marL="3200400" algn="l" defTabSz="914400" rtl="0" eaLnBrk="1" latinLnBrk="0" hangingPunct="1">
                        <a:defRPr sz="1800" kern="1200">
                          <a:solidFill>
                            <a:schemeClr val="dk1"/>
                          </a:solidFill>
                          <a:latin typeface="Georgia"/>
                        </a:defRPr>
                      </a:lvl8pPr>
                      <a:lvl9pPr marL="3657600" algn="l" defTabSz="914400" rtl="0" eaLnBrk="1" latinLnBrk="0" hangingPunct="1">
                        <a:defRPr sz="1800" kern="1200">
                          <a:solidFill>
                            <a:schemeClr val="dk1"/>
                          </a:solidFill>
                          <a:latin typeface="Georgia"/>
                        </a:defRPr>
                      </a:lvl9pPr>
                    </a:lstStyle>
                    <a:p>
                      <a:r>
                        <a:rPr lang="en-GB" dirty="0">
                          <a:solidFill>
                            <a:schemeClr val="bg2"/>
                          </a:solidFill>
                          <a:latin typeface="Georgia" panose="02040502050405020303" pitchFamily="18" charset="0"/>
                        </a:rPr>
                        <a:t>Australia</a:t>
                      </a:r>
                    </a:p>
                    <a:p>
                      <a:r>
                        <a:rPr lang="en-GB" dirty="0">
                          <a:solidFill>
                            <a:schemeClr val="bg2"/>
                          </a:solidFill>
                          <a:latin typeface="Georgia" panose="02040502050405020303" pitchFamily="18" charset="0"/>
                        </a:rPr>
                        <a:t>Canada</a:t>
                      </a:r>
                    </a:p>
                    <a:p>
                      <a:r>
                        <a:rPr lang="en-GB" dirty="0">
                          <a:solidFill>
                            <a:schemeClr val="bg2"/>
                          </a:solidFill>
                          <a:latin typeface="Georgia" panose="02040502050405020303" pitchFamily="18" charset="0"/>
                        </a:rPr>
                        <a:t>Chile</a:t>
                      </a:r>
                    </a:p>
                    <a:p>
                      <a:r>
                        <a:rPr lang="en-GB" dirty="0">
                          <a:solidFill>
                            <a:schemeClr val="bg2"/>
                          </a:solidFill>
                          <a:latin typeface="Georgia" panose="02040502050405020303" pitchFamily="18" charset="0"/>
                        </a:rPr>
                        <a:t>Israel</a:t>
                      </a:r>
                    </a:p>
                    <a:p>
                      <a:r>
                        <a:rPr lang="en-GB" dirty="0">
                          <a:solidFill>
                            <a:schemeClr val="bg2"/>
                          </a:solidFill>
                          <a:latin typeface="Georgia" panose="02040502050405020303" pitchFamily="18" charset="0"/>
                        </a:rPr>
                        <a:t>Lithuania</a:t>
                      </a:r>
                    </a:p>
                    <a:p>
                      <a:r>
                        <a:rPr lang="en-GB" dirty="0">
                          <a:solidFill>
                            <a:schemeClr val="bg2"/>
                          </a:solidFill>
                          <a:latin typeface="Georgia" panose="02040502050405020303" pitchFamily="18" charset="0"/>
                        </a:rPr>
                        <a:t>Mexico</a:t>
                      </a:r>
                    </a:p>
                    <a:p>
                      <a:r>
                        <a:rPr lang="en-GB" dirty="0">
                          <a:solidFill>
                            <a:schemeClr val="bg2"/>
                          </a:solidFill>
                          <a:latin typeface="Georgia" panose="02040502050405020303" pitchFamily="18" charset="0"/>
                        </a:rPr>
                        <a:t>Poland</a:t>
                      </a:r>
                    </a:p>
                    <a:p>
                      <a:r>
                        <a:rPr lang="en-GB" dirty="0">
                          <a:solidFill>
                            <a:schemeClr val="bg2"/>
                          </a:solidFill>
                          <a:latin typeface="Georgia" panose="02040502050405020303" pitchFamily="18" charset="0"/>
                        </a:rPr>
                        <a:t>Slovenia</a:t>
                      </a:r>
                    </a:p>
                    <a:p>
                      <a:r>
                        <a:rPr lang="en-GB" dirty="0">
                          <a:solidFill>
                            <a:schemeClr val="bg2"/>
                          </a:solidFill>
                          <a:latin typeface="Georgia" panose="02040502050405020303" pitchFamily="18" charset="0"/>
                        </a:rPr>
                        <a:t>Sweden</a:t>
                      </a:r>
                    </a:p>
                    <a:p>
                      <a:r>
                        <a:rPr lang="en-GB" dirty="0">
                          <a:solidFill>
                            <a:schemeClr val="bg2"/>
                          </a:solidFill>
                          <a:latin typeface="Georgia" panose="02040502050405020303" pitchFamily="18" charset="0"/>
                        </a:rPr>
                        <a:t>United Kingdom</a:t>
                      </a:r>
                    </a:p>
                    <a:p>
                      <a:r>
                        <a:rPr lang="en-GB" dirty="0">
                          <a:solidFill>
                            <a:schemeClr val="bg2"/>
                          </a:solidFill>
                          <a:latin typeface="Georgia" panose="02040502050405020303" pitchFamily="18" charset="0"/>
                        </a:rPr>
                        <a:t>United States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495381657"/>
                  </a:ext>
                </a:extLst>
              </a:tr>
            </a:tbl>
          </a:graphicData>
        </a:graphic>
      </p:graphicFrame>
      <p:sp>
        <p:nvSpPr>
          <p:cNvPr id="9" name="Content Placeholder 8">
            <a:extLst>
              <a:ext uri="{FF2B5EF4-FFF2-40B4-BE49-F238E27FC236}">
                <a16:creationId xmlns:a16="http://schemas.microsoft.com/office/drawing/2014/main" id="{8F2A7632-5EDE-40D8-982D-003E3FAA0E55}"/>
              </a:ext>
            </a:extLst>
          </p:cNvPr>
          <p:cNvSpPr txBox="1">
            <a:spLocks/>
          </p:cNvSpPr>
          <p:nvPr/>
        </p:nvSpPr>
        <p:spPr>
          <a:xfrm>
            <a:off x="1716640" y="5022288"/>
            <a:ext cx="10287000" cy="1233024"/>
          </a:xfrm>
          <a:prstGeom prst="rect">
            <a:avLst/>
          </a:prstGeom>
        </p:spPr>
        <p:txBody>
          <a:bodyPr vert="horz">
            <a:normAutofit fontScale="62500" lnSpcReduction="20000"/>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Clr>
                <a:srgbClr val="006299"/>
              </a:buClr>
            </a:pPr>
            <a:r>
              <a:rPr lang="en-US" dirty="0">
                <a:solidFill>
                  <a:srgbClr val="727272"/>
                </a:solidFill>
                <a:latin typeface="Georgia"/>
              </a:rPr>
              <a:t>For people willing to choose their investment strategy, different investment horizons and risk profiles should be offered</a:t>
            </a:r>
          </a:p>
          <a:p>
            <a:pPr>
              <a:buClr>
                <a:srgbClr val="006299"/>
              </a:buClr>
            </a:pPr>
            <a:r>
              <a:rPr lang="en-US" dirty="0">
                <a:solidFill>
                  <a:srgbClr val="727272"/>
                </a:solidFill>
                <a:latin typeface="Georgia"/>
              </a:rPr>
              <a:t>Importance of assessing and monitoring the appropriateness of investment strategies against a policy objective</a:t>
            </a:r>
            <a:endParaRPr lang="en-GB" dirty="0">
              <a:solidFill>
                <a:srgbClr val="727272"/>
              </a:solidFill>
              <a:latin typeface="Georgia"/>
            </a:endParaRPr>
          </a:p>
        </p:txBody>
      </p:sp>
    </p:spTree>
    <p:extLst>
      <p:ext uri="{BB962C8B-B14F-4D97-AF65-F5344CB8AC3E}">
        <p14:creationId xmlns:p14="http://schemas.microsoft.com/office/powerpoint/2010/main" val="4127198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80000" y="3165388"/>
            <a:ext cx="8832000" cy="566822"/>
          </a:xfrm>
        </p:spPr>
        <p:txBody>
          <a:bodyPr/>
          <a:lstStyle/>
          <a:p>
            <a:r>
              <a:rPr lang="en-US" dirty="0"/>
              <a:t>7. Retirement benefit options</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srgbClr val="00629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000" b="0" i="0" u="none" strike="noStrike" kern="1200" cap="none" spc="0" normalizeH="0" baseline="0" noProof="0" dirty="0">
              <a:ln>
                <a:noFill/>
              </a:ln>
              <a:solidFill>
                <a:srgbClr val="006299"/>
              </a:solidFill>
              <a:effectLst/>
              <a:uLnTx/>
              <a:uFillTx/>
              <a:latin typeface="Arial"/>
              <a:ea typeface="+mn-ea"/>
              <a:cs typeface="+mn-cs"/>
            </a:endParaRPr>
          </a:p>
        </p:txBody>
      </p:sp>
    </p:spTree>
    <p:extLst>
      <p:ext uri="{BB962C8B-B14F-4D97-AF65-F5344CB8AC3E}">
        <p14:creationId xmlns:p14="http://schemas.microsoft.com/office/powerpoint/2010/main" val="1656919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Protection against longevity risk</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 name="Content Placeholder 1">
            <a:extLst>
              <a:ext uri="{FF2B5EF4-FFF2-40B4-BE49-F238E27FC236}">
                <a16:creationId xmlns:a16="http://schemas.microsoft.com/office/drawing/2014/main" id="{67F99E55-C2CC-4D4E-9CCA-1DEF95C62AF2}"/>
              </a:ext>
            </a:extLst>
          </p:cNvPr>
          <p:cNvSpPr txBox="1">
            <a:spLocks/>
          </p:cNvSpPr>
          <p:nvPr/>
        </p:nvSpPr>
        <p:spPr>
          <a:xfrm>
            <a:off x="1828800" y="1476704"/>
            <a:ext cx="9986481" cy="4525200"/>
          </a:xfrm>
          <a:prstGeom prst="rect">
            <a:avLst/>
          </a:prstGeom>
        </p:spPr>
        <p:txBody>
          <a:bodyPr vert="horz">
            <a:normAutofit fontScale="92500" lnSpcReduction="10000"/>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dirty="0">
                <a:ln>
                  <a:noFill/>
                </a:ln>
                <a:solidFill>
                  <a:srgbClr val="727272"/>
                </a:solidFill>
                <a:effectLst/>
                <a:uLnTx/>
                <a:uFillTx/>
                <a:latin typeface="Georgia"/>
                <a:ea typeface="+mn-ea"/>
                <a:cs typeface="+mn-cs"/>
              </a:rPr>
              <a:t>Some level of lifetime income should be provided as a default for the pay-out phase</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GB" sz="2800" b="0" i="0" u="none" strike="noStrike" kern="1200" cap="none" spc="0" normalizeH="0" baseline="0" noProof="0" dirty="0">
                <a:ln>
                  <a:noFill/>
                </a:ln>
                <a:solidFill>
                  <a:srgbClr val="006299"/>
                </a:solidFill>
                <a:effectLst/>
                <a:uLnTx/>
                <a:uFillTx/>
                <a:latin typeface="Georgia"/>
                <a:ea typeface="+mn-ea"/>
                <a:cs typeface="+mn-cs"/>
              </a:rPr>
              <a:t>Annuities with guaranteed payments</a:t>
            </a:r>
          </a:p>
          <a:p>
            <a:pPr marL="741600" marR="0" lvl="1" indent="-284400" algn="l" defTabSz="914400" rtl="0" eaLnBrk="1" fontAlgn="auto" latinLnBrk="0" hangingPunct="1">
              <a:lnSpc>
                <a:spcPct val="100000"/>
              </a:lnSpc>
              <a:spcBef>
                <a:spcPts val="672"/>
              </a:spcBef>
              <a:spcAft>
                <a:spcPts val="0"/>
              </a:spcAft>
              <a:buClr>
                <a:srgbClr val="9BBB59">
                  <a:lumMod val="75000"/>
                </a:srgbClr>
              </a:buClr>
              <a:buSzTx/>
              <a:buFont typeface="Arial" panose="020B0604020202020204" pitchFamily="34" charset="0"/>
              <a:buChar char="•"/>
              <a:tabLst/>
              <a:defRPr/>
            </a:pPr>
            <a:r>
              <a:rPr kumimoji="0" lang="en-GB" sz="2800" b="0" i="0" u="none" strike="noStrike" kern="1200" cap="none" spc="0" normalizeH="0" baseline="0" noProof="0" dirty="0">
                <a:ln>
                  <a:noFill/>
                </a:ln>
                <a:solidFill>
                  <a:srgbClr val="006299"/>
                </a:solidFill>
                <a:effectLst/>
                <a:uLnTx/>
                <a:uFillTx/>
                <a:latin typeface="Georgia"/>
                <a:ea typeface="+mn-ea"/>
                <a:cs typeface="+mn-cs"/>
              </a:rPr>
              <a:t>Non-guaranteed arrangements where longevity risk is pooled among participants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dirty="0">
                <a:ln>
                  <a:noFill/>
                </a:ln>
                <a:solidFill>
                  <a:srgbClr val="727272"/>
                </a:solidFill>
                <a:effectLst/>
                <a:uLnTx/>
                <a:uFillTx/>
                <a:latin typeface="Georgia"/>
                <a:ea typeface="+mn-ea"/>
                <a:cs typeface="+mn-cs"/>
              </a:rPr>
              <a:t>Flexibility: partial, deferred or delayed lifetime income combined with programmed withdrawals</a:t>
            </a:r>
          </a:p>
          <a:p>
            <a:pPr marL="342000" marR="0" lvl="0" indent="-342000" algn="l" defTabSz="914400" rtl="0" eaLnBrk="1" fontAlgn="auto" latinLnBrk="0" hangingPunct="1">
              <a:lnSpc>
                <a:spcPct val="100000"/>
              </a:lnSpc>
              <a:spcBef>
                <a:spcPts val="768"/>
              </a:spcBef>
              <a:spcAft>
                <a:spcPts val="0"/>
              </a:spcAft>
              <a:buClr>
                <a:srgbClr val="006299"/>
              </a:buClr>
              <a:buSzTx/>
              <a:buFont typeface="Wingdings" panose="05000000000000000000" pitchFamily="2" charset="2"/>
              <a:buChar char="§"/>
              <a:tabLst/>
              <a:defRPr/>
            </a:pPr>
            <a:r>
              <a:rPr kumimoji="0" lang="en-US" sz="3200" b="0" i="0" u="none" strike="noStrike" kern="1200" cap="none" spc="0" normalizeH="0" baseline="0" noProof="0" dirty="0">
                <a:ln>
                  <a:noFill/>
                </a:ln>
                <a:solidFill>
                  <a:srgbClr val="727272"/>
                </a:solidFill>
                <a:effectLst/>
                <a:uLnTx/>
                <a:uFillTx/>
                <a:latin typeface="Georgia"/>
                <a:ea typeface="+mn-ea"/>
                <a:cs typeface="+mn-cs"/>
              </a:rPr>
              <a:t>Full lump-sums should be discouraged in general, except for low account balances or extreme circumstances</a:t>
            </a:r>
          </a:p>
        </p:txBody>
      </p:sp>
    </p:spTree>
    <p:extLst>
      <p:ext uri="{BB962C8B-B14F-4D97-AF65-F5344CB8AC3E}">
        <p14:creationId xmlns:p14="http://schemas.microsoft.com/office/powerpoint/2010/main" val="2065875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4000" y="3078186"/>
            <a:ext cx="8400000" cy="669414"/>
          </a:xfrm>
        </p:spPr>
        <p:txBody>
          <a:bodyPr/>
          <a:lstStyle/>
          <a:p>
            <a:r>
              <a:rPr lang="en-US" dirty="0"/>
              <a:t>Thank you!</a:t>
            </a:r>
            <a:endParaRPr lang="en-GB" dirty="0"/>
          </a:p>
        </p:txBody>
      </p:sp>
      <p:sp>
        <p:nvSpPr>
          <p:cNvPr id="3" name="Subtitle 2"/>
          <p:cNvSpPr>
            <a:spLocks noGrp="1"/>
          </p:cNvSpPr>
          <p:nvPr>
            <p:ph type="subTitle" idx="1"/>
          </p:nvPr>
        </p:nvSpPr>
        <p:spPr/>
        <p:txBody>
          <a:bodyPr/>
          <a:lstStyle/>
          <a:p>
            <a:endParaRPr lang="en-GB" dirty="0"/>
          </a:p>
        </p:txBody>
      </p:sp>
      <p:sp>
        <p:nvSpPr>
          <p:cNvPr id="5" name="TextBox 4"/>
          <p:cNvSpPr txBox="1"/>
          <p:nvPr/>
        </p:nvSpPr>
        <p:spPr>
          <a:xfrm>
            <a:off x="76843" y="6141721"/>
            <a:ext cx="35615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Stéphanie Payet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Pensions Analyst, OECD</a:t>
            </a:r>
          </a:p>
        </p:txBody>
      </p:sp>
      <p:sp>
        <p:nvSpPr>
          <p:cNvPr id="6" name="TextBox 5"/>
          <p:cNvSpPr txBox="1"/>
          <p:nvPr/>
        </p:nvSpPr>
        <p:spPr>
          <a:xfrm>
            <a:off x="7286324" y="219456"/>
            <a:ext cx="418025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TechTalk on Retirement Benefits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2 June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Institute of Actuaries of India</a:t>
            </a:r>
          </a:p>
        </p:txBody>
      </p:sp>
    </p:spTree>
    <p:extLst>
      <p:ext uri="{BB962C8B-B14F-4D97-AF65-F5344CB8AC3E}">
        <p14:creationId xmlns:p14="http://schemas.microsoft.com/office/powerpoint/2010/main" val="2588092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a:ln>
                  <a:noFill/>
                </a:ln>
                <a:solidFill>
                  <a:srgbClr val="FFFFFF"/>
                </a:solidFill>
                <a:effectLst/>
                <a:uLnTx/>
                <a:uFillTx/>
                <a:latin typeface="Arial"/>
                <a:ea typeface="+mj-ea"/>
                <a:cs typeface="+mj-cs"/>
              </a:rPr>
              <a:t>3rd Techtalk on Employee Benefits</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a:ln>
                  <a:noFill/>
                </a:ln>
                <a:solidFill>
                  <a:srgbClr val="FFFFFF"/>
                </a:solidFill>
                <a:effectLst/>
                <a:uLnTx/>
                <a:uFillTx/>
                <a:latin typeface="Arial"/>
                <a:ea typeface="+mj-ea"/>
                <a:cs typeface="+mj-cs"/>
              </a:rPr>
              <a:t>Online Edition 2021</a:t>
            </a: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a:ln>
                  <a:noFill/>
                </a:ln>
                <a:solidFill>
                  <a:srgbClr val="FFFFFF"/>
                </a:solidFill>
                <a:effectLst/>
                <a:uLnTx/>
                <a:uFillTx/>
                <a:latin typeface="Arial"/>
                <a:ea typeface="+mj-ea"/>
                <a:cs typeface="+mj-cs"/>
              </a:rPr>
              <a:t>2 June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Arial Nova" panose="020B0504020202020204" pitchFamily="34" charset="0"/>
                <a:ea typeface="+mn-ea"/>
                <a:cs typeface="+mn-cs"/>
              </a:rPr>
              <a:t>Defined Contribution Pension Schemes</a:t>
            </a:r>
            <a:endPar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Arial Nova" panose="020B0504020202020204" pitchFamily="34" charset="0"/>
                <a:ea typeface="+mn-ea"/>
                <a:cs typeface="+mn-cs"/>
              </a:rPr>
              <a:t>Practice in Good Design and Governance</a:t>
            </a:r>
            <a:endPar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spTree>
    <p:extLst>
      <p:ext uri="{BB962C8B-B14F-4D97-AF65-F5344CB8AC3E}">
        <p14:creationId xmlns:p14="http://schemas.microsoft.com/office/powerpoint/2010/main" val="2189136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4800600" y="1295400"/>
            <a:ext cx="6781800" cy="4616648"/>
          </a:xfrm>
          <a:prstGeom prst="rect">
            <a:avLst/>
          </a:prstGeom>
          <a:noFill/>
        </p:spPr>
        <p:txBody>
          <a:bodyPr wrap="square" rtlCol="0">
            <a:spAutoFit/>
          </a:bodyPr>
          <a:lstStyle/>
          <a:p>
            <a:pPr algn="just"/>
            <a:endParaRPr lang="en-US" sz="1600" dirty="0"/>
          </a:p>
          <a:p>
            <a:pPr algn="just"/>
            <a:r>
              <a:rPr lang="en-US" sz="4400" b="1" dirty="0" err="1"/>
              <a:t>Stéphanie</a:t>
            </a:r>
            <a:r>
              <a:rPr lang="en-US" sz="4400" b="1" dirty="0"/>
              <a:t> Payet </a:t>
            </a:r>
          </a:p>
          <a:p>
            <a:pPr marL="285750" indent="-285750" algn="just">
              <a:buFont typeface="Arial" panose="020B0604020202020204" pitchFamily="34" charset="0"/>
              <a:buChar char="•"/>
            </a:pPr>
            <a:r>
              <a:rPr lang="en-US" dirty="0"/>
              <a:t>Pension analyst at the OECD Consumer Finance, Insurance and Pensions Division based in France.</a:t>
            </a:r>
          </a:p>
          <a:p>
            <a:pPr marL="285750" indent="-285750" algn="just">
              <a:buFont typeface="Arial" panose="020B0604020202020204" pitchFamily="34" charset="0"/>
              <a:buChar char="•"/>
            </a:pPr>
            <a:r>
              <a:rPr lang="en-US" dirty="0"/>
              <a:t>Undertakes analytical work on issues related to retirement savings adequacy, pension coverage, taxation of retirement savings, and plan design. </a:t>
            </a:r>
          </a:p>
          <a:p>
            <a:pPr marL="285750" indent="-285750" algn="just">
              <a:buFont typeface="Arial" panose="020B0604020202020204" pitchFamily="34" charset="0"/>
              <a:buChar char="•"/>
            </a:pPr>
            <a:r>
              <a:rPr lang="en-US" dirty="0"/>
              <a:t>Contributes to various OECD publications, including the OECD Pensions Outlook and the OECD Reviews of Pension Systems. </a:t>
            </a:r>
          </a:p>
          <a:p>
            <a:pPr marL="285750" indent="-285750" algn="just">
              <a:buFont typeface="Arial" panose="020B0604020202020204" pitchFamily="34" charset="0"/>
              <a:buChar char="•"/>
            </a:pPr>
            <a:r>
              <a:rPr lang="en-US" dirty="0"/>
              <a:t>Also responsible for the OECD Global Pension Statistics data collection, which monitors the private and funded pension systems across OECD and non-OECD countries. </a:t>
            </a:r>
          </a:p>
          <a:p>
            <a:pPr marL="285750" indent="-285750" algn="just">
              <a:buFont typeface="Arial" panose="020B0604020202020204" pitchFamily="34" charset="0"/>
              <a:buChar char="•"/>
            </a:pPr>
            <a:r>
              <a:rPr lang="en-US" dirty="0"/>
              <a:t>French national </a:t>
            </a:r>
          </a:p>
          <a:p>
            <a:pPr marL="285750" indent="-285750" algn="just">
              <a:buFont typeface="Arial" panose="020B0604020202020204" pitchFamily="34" charset="0"/>
              <a:buChar char="•"/>
            </a:pPr>
            <a:r>
              <a:rPr lang="en-US" dirty="0"/>
              <a:t>Master of Science in Statistics from the French National School for Statistics and Information Analysis.</a:t>
            </a:r>
          </a:p>
        </p:txBody>
      </p:sp>
      <p:pic>
        <p:nvPicPr>
          <p:cNvPr id="6" name="Picture 5" descr="A picture containing person&#10;&#10;Description automatically generated">
            <a:extLst>
              <a:ext uri="{FF2B5EF4-FFF2-40B4-BE49-F238E27FC236}">
                <a16:creationId xmlns:a16="http://schemas.microsoft.com/office/drawing/2014/main" id="{964B109C-85EE-430F-948F-82756598DB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3600" y="1828800"/>
            <a:ext cx="2362200" cy="2362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633238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this session we will look at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broad view of the Indian landscape – how are we doing</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Some insights from WTW surveys – how do individuals feel about retirement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Indian context – benefits and associated information available to members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International Organisation of Pension Supervisors – how can we leverage pension projections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deterministic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stochastic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476104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this session we will look at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broad view of the Indian landscape – how are we doing</a:t>
            </a: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Some insights from WTW surveys – how do individuals feel about retirement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Indian context – benefits and associated information available to members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International Organisation of Pension Supervisors – how can we leverage pension projections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deterministic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stochastic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05631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Poll 1 – Question </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Based on an RBI study of 2017</a:t>
            </a:r>
            <a:r>
              <a:rPr kumimoji="0" lang="en-IN" sz="16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a:t>
            </a: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how much wealth does the average Indian household hold in the form of financial assets (</a:t>
            </a:r>
            <a:r>
              <a:rPr kumimoji="0" lang="en-IN" sz="1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a:t>
            </a:r>
            <a:r>
              <a:rPr kumimoji="0" lang="en-IN" sz="16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g</a:t>
            </a: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currency, bank savings, stocks, mutual funds, etc</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5%</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40%</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Report of the Household Finance Committee, July 2017</a:t>
            </a:r>
            <a:endParaRPr kumimoji="0" lang="en-US" sz="16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07512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Poll 1 – Answer </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Based on an RBI study of 2017</a:t>
            </a:r>
            <a:r>
              <a:rPr kumimoji="0" lang="en-IN" sz="16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a:t>
            </a: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how much wealth does the average Indian household hold in the form of Financial Assets (</a:t>
            </a:r>
            <a:r>
              <a:rPr kumimoji="0" lang="en-IN" sz="1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a:t>
            </a:r>
            <a:r>
              <a:rPr kumimoji="0" lang="en-IN" sz="16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g</a:t>
            </a: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currency, bank savings, stocks, mutual funds, etc</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5%</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15%</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answer is a staggeringly low figure of only 5% with Real Estate (77%) and Physical Goods (7%) making up 84% and Gold making up 11</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Report of the Household Finance Committee, July 2017</a:t>
            </a:r>
            <a:endParaRPr kumimoji="0" lang="en-US" sz="16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74713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Where does retirement fit in? (</a:t>
            </a: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1)</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990600"/>
            <a:ext cx="8610600"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‘balance sheet’ of the average Indian household suggests we aren’t creating ring fenced financial assets for retirement</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4" name="Picture 3">
            <a:extLst>
              <a:ext uri="{FF2B5EF4-FFF2-40B4-BE49-F238E27FC236}">
                <a16:creationId xmlns:a16="http://schemas.microsoft.com/office/drawing/2014/main" id="{199EC791-FA32-49EB-993A-AF37A4DC3F3C}"/>
              </a:ext>
            </a:extLst>
          </p:cNvPr>
          <p:cNvPicPr>
            <a:picLocks noChangeAspect="1"/>
          </p:cNvPicPr>
          <p:nvPr/>
        </p:nvPicPr>
        <p:blipFill>
          <a:blip r:embed="rId6"/>
          <a:stretch>
            <a:fillRect/>
          </a:stretch>
        </p:blipFill>
        <p:spPr>
          <a:xfrm>
            <a:off x="1828800" y="1575375"/>
            <a:ext cx="9829800" cy="4853991"/>
          </a:xfrm>
          <a:prstGeom prst="rect">
            <a:avLst/>
          </a:prstGeom>
        </p:spPr>
      </p:pic>
      <p:sp>
        <p:nvSpPr>
          <p:cNvPr id="6" name="TextBox 5">
            <a:extLst>
              <a:ext uri="{FF2B5EF4-FFF2-40B4-BE49-F238E27FC236}">
                <a16:creationId xmlns:a16="http://schemas.microsoft.com/office/drawing/2014/main" id="{6D2C0E93-A0E4-4823-9630-C7373D0D9986}"/>
              </a:ext>
            </a:extLst>
          </p:cNvPr>
          <p:cNvSpPr txBox="1"/>
          <p:nvPr/>
        </p:nvSpPr>
        <p:spPr>
          <a:xfrm>
            <a:off x="1828800" y="6324600"/>
            <a:ext cx="61722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Source: Report of the Household Finance Committee, July 2017</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73506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5E3518-EEB0-4C85-86AD-5C5E5522B6CD}"/>
              </a:ext>
            </a:extLst>
          </p:cNvPr>
          <p:cNvPicPr>
            <a:picLocks noChangeAspect="1"/>
          </p:cNvPicPr>
          <p:nvPr/>
        </p:nvPicPr>
        <p:blipFill>
          <a:blip r:embed="rId4"/>
          <a:stretch>
            <a:fillRect/>
          </a:stretch>
        </p:blipFill>
        <p:spPr>
          <a:xfrm>
            <a:off x="2034373" y="2481644"/>
            <a:ext cx="4951995" cy="3181979"/>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Where does retirement fit in? (</a:t>
            </a: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2)</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9906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More than 3 in 4 households either do not expect to retire or have no planning in place for retirement</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More than 1 in 2 households will be relying on their children to support them in old age</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TextBox 5">
            <a:extLst>
              <a:ext uri="{FF2B5EF4-FFF2-40B4-BE49-F238E27FC236}">
                <a16:creationId xmlns:a16="http://schemas.microsoft.com/office/drawing/2014/main" id="{6D2C0E93-A0E4-4823-9630-C7373D0D9986}"/>
              </a:ext>
            </a:extLst>
          </p:cNvPr>
          <p:cNvSpPr txBox="1"/>
          <p:nvPr/>
        </p:nvSpPr>
        <p:spPr>
          <a:xfrm>
            <a:off x="1828800" y="6324600"/>
            <a:ext cx="61722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Source: Report of the Household Finance Committee, July 2017</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B08D29F6-604C-484C-B9C3-668713B70224}"/>
              </a:ext>
            </a:extLst>
          </p:cNvPr>
          <p:cNvPicPr>
            <a:picLocks noChangeAspect="1"/>
          </p:cNvPicPr>
          <p:nvPr/>
        </p:nvPicPr>
        <p:blipFill>
          <a:blip r:embed="rId7"/>
          <a:stretch>
            <a:fillRect/>
          </a:stretch>
        </p:blipFill>
        <p:spPr>
          <a:xfrm>
            <a:off x="7163805" y="2481645"/>
            <a:ext cx="4951995" cy="3181980"/>
          </a:xfrm>
          <a:prstGeom prst="rect">
            <a:avLst/>
          </a:prstGeom>
        </p:spPr>
      </p:pic>
      <p:sp>
        <p:nvSpPr>
          <p:cNvPr id="10" name="TextBox 9">
            <a:extLst>
              <a:ext uri="{FF2B5EF4-FFF2-40B4-BE49-F238E27FC236}">
                <a16:creationId xmlns:a16="http://schemas.microsoft.com/office/drawing/2014/main" id="{6DFB5015-8353-4924-9115-268494DD84D2}"/>
              </a:ext>
            </a:extLst>
          </p:cNvPr>
          <p:cNvSpPr txBox="1"/>
          <p:nvPr/>
        </p:nvSpPr>
        <p:spPr>
          <a:xfrm>
            <a:off x="7972530" y="5659773"/>
            <a:ext cx="414327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Does not add to 100% as respondents could choose multiples options</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803106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We are getting there</a:t>
            </a: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a:extLst>
              <a:ext uri="{FF2B5EF4-FFF2-40B4-BE49-F238E27FC236}">
                <a16:creationId xmlns:a16="http://schemas.microsoft.com/office/drawing/2014/main" id="{6D2C0E93-A0E4-4823-9630-C7373D0D9986}"/>
              </a:ext>
            </a:extLst>
          </p:cNvPr>
          <p:cNvSpPr txBox="1"/>
          <p:nvPr/>
        </p:nvSpPr>
        <p:spPr>
          <a:xfrm>
            <a:off x="1828800" y="6535579"/>
            <a:ext cx="61722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Source</a:t>
            </a: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PFRDA; EPFO</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8" name="Content Placeholder 6">
            <a:extLst>
              <a:ext uri="{FF2B5EF4-FFF2-40B4-BE49-F238E27FC236}">
                <a16:creationId xmlns:a16="http://schemas.microsoft.com/office/drawing/2014/main" id="{EC8DFFC9-C07D-482B-8418-9935ADB803E5}"/>
              </a:ext>
            </a:extLst>
          </p:cNvPr>
          <p:cNvPicPr>
            <a:picLocks noChangeAspect="1"/>
          </p:cNvPicPr>
          <p:nvPr/>
        </p:nvPicPr>
        <p:blipFill>
          <a:blip r:embed="rId6"/>
          <a:stretch>
            <a:fillRect/>
          </a:stretch>
        </p:blipFill>
        <p:spPr>
          <a:xfrm>
            <a:off x="7777288" y="3429001"/>
            <a:ext cx="4303343" cy="2984596"/>
          </a:xfrm>
          <a:prstGeom prst="rect">
            <a:avLst/>
          </a:prstGeom>
          <a:noFill/>
        </p:spPr>
      </p:pic>
      <p:pic>
        <p:nvPicPr>
          <p:cNvPr id="7" name="Picture 6">
            <a:extLst>
              <a:ext uri="{FF2B5EF4-FFF2-40B4-BE49-F238E27FC236}">
                <a16:creationId xmlns:a16="http://schemas.microsoft.com/office/drawing/2014/main" id="{94419FD5-D4A5-4019-BA3D-FE8E1ADEA885}"/>
              </a:ext>
            </a:extLst>
          </p:cNvPr>
          <p:cNvPicPr>
            <a:picLocks noChangeAspect="1"/>
          </p:cNvPicPr>
          <p:nvPr/>
        </p:nvPicPr>
        <p:blipFill>
          <a:blip r:embed="rId7"/>
          <a:stretch>
            <a:fillRect/>
          </a:stretch>
        </p:blipFill>
        <p:spPr>
          <a:xfrm>
            <a:off x="1752600" y="987792"/>
            <a:ext cx="7391400" cy="2378160"/>
          </a:xfrm>
          <a:prstGeom prst="rect">
            <a:avLst/>
          </a:prstGeom>
        </p:spPr>
      </p:pic>
      <p:sp>
        <p:nvSpPr>
          <p:cNvPr id="10" name="TextBox 9">
            <a:extLst>
              <a:ext uri="{FF2B5EF4-FFF2-40B4-BE49-F238E27FC236}">
                <a16:creationId xmlns:a16="http://schemas.microsoft.com/office/drawing/2014/main" id="{7867D315-C2D8-4A54-9695-97E1F4D46483}"/>
              </a:ext>
            </a:extLst>
          </p:cNvPr>
          <p:cNvSpPr txBox="1"/>
          <p:nvPr/>
        </p:nvSpPr>
        <p:spPr>
          <a:xfrm>
            <a:off x="1752600" y="3733800"/>
            <a:ext cx="5562600" cy="280076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Recent data suggests that there has been an increase in EPFO membership</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Data from the PFRDA shows higher enrolments in NPS for the organized sector as well as APY for the unorganized sector</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NPS has still not really found a foothold in the private sector space with membership mainly being voluntary</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APY numbers have increased though still a long way to go and need to ensure accounts remain active</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1855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2E52C9-9351-4B72-809D-526E2281A675}"/>
              </a:ext>
            </a:extLst>
          </p:cNvPr>
          <p:cNvPicPr>
            <a:picLocks noChangeAspect="1"/>
          </p:cNvPicPr>
          <p:nvPr/>
        </p:nvPicPr>
        <p:blipFill>
          <a:blip r:embed="rId4"/>
          <a:stretch>
            <a:fillRect/>
          </a:stretch>
        </p:blipFill>
        <p:spPr>
          <a:xfrm>
            <a:off x="7315201" y="3505201"/>
            <a:ext cx="4419599" cy="3047999"/>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 but need to step up further</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990600"/>
            <a:ext cx="8610600" cy="33855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Despite the ticking time bomb</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6" name="TextBox 5">
            <a:extLst>
              <a:ext uri="{FF2B5EF4-FFF2-40B4-BE49-F238E27FC236}">
                <a16:creationId xmlns:a16="http://schemas.microsoft.com/office/drawing/2014/main" id="{6D2C0E93-A0E4-4823-9630-C7373D0D9986}"/>
              </a:ext>
            </a:extLst>
          </p:cNvPr>
          <p:cNvSpPr txBox="1"/>
          <p:nvPr/>
        </p:nvSpPr>
        <p:spPr>
          <a:xfrm>
            <a:off x="1828800" y="6324600"/>
            <a:ext cx="6172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Source</a:t>
            </a: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Report of the Household Finance Committee, July 2017;</a:t>
            </a:r>
            <a:r>
              <a:rPr kumimoji="0" lang="en-IN"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RBI Q2:2020-21 Estimates of </a:t>
            </a: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Household </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Financial Savings and Household Debt-GDP Ratio </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0E017481-AC07-426C-81AD-67B60C29F9F9}"/>
              </a:ext>
            </a:extLst>
          </p:cNvPr>
          <p:cNvSpPr txBox="1"/>
          <p:nvPr/>
        </p:nvSpPr>
        <p:spPr>
          <a:xfrm>
            <a:off x="1828800" y="4833742"/>
            <a:ext cx="8610600" cy="33855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we are still allocating less than 3% of GDP to pension assets</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6B47C304-6A9D-41D8-87DC-E5BDC7789217}"/>
              </a:ext>
            </a:extLst>
          </p:cNvPr>
          <p:cNvSpPr txBox="1"/>
          <p:nvPr/>
        </p:nvSpPr>
        <p:spPr>
          <a:xfrm>
            <a:off x="2038350" y="1462404"/>
            <a:ext cx="57531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srgbClr val="000000"/>
                </a:solidFill>
                <a:effectLst/>
                <a:uLnTx/>
                <a:uFillTx/>
                <a:latin typeface="Times New Roman"/>
                <a:ea typeface="+mn-ea"/>
                <a:cs typeface="+mn-cs"/>
              </a:rPr>
              <a:t>Relative change in population age between 2017 and 2031</a:t>
            </a:r>
            <a:endParaRPr kumimoji="0" lang="en-IN" sz="18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13" name="Picture 12">
            <a:extLst>
              <a:ext uri="{FF2B5EF4-FFF2-40B4-BE49-F238E27FC236}">
                <a16:creationId xmlns:a16="http://schemas.microsoft.com/office/drawing/2014/main" id="{477DECA1-2589-4F0F-975A-E65E302C0540}"/>
              </a:ext>
            </a:extLst>
          </p:cNvPr>
          <p:cNvPicPr>
            <a:picLocks noChangeAspect="1"/>
          </p:cNvPicPr>
          <p:nvPr/>
        </p:nvPicPr>
        <p:blipFill>
          <a:blip r:embed="rId7"/>
          <a:stretch>
            <a:fillRect/>
          </a:stretch>
        </p:blipFill>
        <p:spPr>
          <a:xfrm>
            <a:off x="1752600" y="1808122"/>
            <a:ext cx="6248400" cy="2707704"/>
          </a:xfrm>
          <a:prstGeom prst="rect">
            <a:avLst/>
          </a:prstGeom>
        </p:spPr>
      </p:pic>
    </p:spTree>
    <p:extLst>
      <p:ext uri="{BB962C8B-B14F-4D97-AF65-F5344CB8AC3E}">
        <p14:creationId xmlns:p14="http://schemas.microsoft.com/office/powerpoint/2010/main" val="3577713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this session we will look at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broad view of the Indian landscape – how are we doing</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Some insights from WTW surveys – how do individuals feel about retirement</a:t>
            </a: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Indian context – benefits and associated information available to members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International Organisation of Pension Supervisors – how can we leverage pension projections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deterministic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stochastic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553518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Poll 2 – Question </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Based on a Willis Towers Watson survey</a:t>
            </a:r>
            <a:r>
              <a:rPr kumimoji="0" lang="en-IN" sz="16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a:t>
            </a: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what percentage of corporate sector employees in India feel they are not saving adequately for retirement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40%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60%</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2019 Global Benefits Attitudes Survey, India</a:t>
            </a:r>
            <a:endParaRPr kumimoji="0" lang="en-US" sz="16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55885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4610100" y="1295400"/>
            <a:ext cx="7315200" cy="3816429"/>
          </a:xfrm>
          <a:prstGeom prst="rect">
            <a:avLst/>
          </a:prstGeom>
          <a:noFill/>
        </p:spPr>
        <p:txBody>
          <a:bodyPr wrap="square" rtlCol="0">
            <a:spAutoFit/>
          </a:bodyPr>
          <a:lstStyle/>
          <a:p>
            <a:pPr algn="just"/>
            <a:endParaRPr lang="en-US" sz="1600" dirty="0"/>
          </a:p>
          <a:p>
            <a:pPr algn="just"/>
            <a:r>
              <a:rPr lang="en-US" sz="4400" b="1" dirty="0"/>
              <a:t>Suranjan Banerjee</a:t>
            </a:r>
          </a:p>
          <a:p>
            <a:pPr algn="just"/>
            <a:r>
              <a:rPr lang="en-US" sz="2000" b="1" dirty="0"/>
              <a:t>FIA, FIAI, CERA</a:t>
            </a:r>
          </a:p>
          <a:p>
            <a:pPr marL="285750" indent="-285750" algn="just">
              <a:buFont typeface="Arial" panose="020B0604020202020204" pitchFamily="34" charset="0"/>
              <a:buChar char="•"/>
            </a:pPr>
            <a:r>
              <a:rPr lang="en-US" dirty="0"/>
              <a:t>Consulting actuary with over 13 years of experience in employee benefits</a:t>
            </a:r>
          </a:p>
          <a:p>
            <a:pPr marL="285750" indent="-285750" algn="just">
              <a:buFont typeface="Arial" panose="020B0604020202020204" pitchFamily="34" charset="0"/>
              <a:buChar char="•"/>
            </a:pPr>
            <a:r>
              <a:rPr lang="en-US" dirty="0"/>
              <a:t>Partner, Willis Towers Watson Retirement Benefits LLP</a:t>
            </a:r>
          </a:p>
          <a:p>
            <a:pPr marL="285750" indent="-285750" algn="just">
              <a:buFont typeface="Arial" panose="020B0604020202020204" pitchFamily="34" charset="0"/>
              <a:buChar char="•"/>
            </a:pPr>
            <a:r>
              <a:rPr lang="en-US" dirty="0"/>
              <a:t>Started career at Aon where he was involved with preparing and delivering funding and accounting advice to Corporate and Trustee clients of DB pensions arrangements in the UK.</a:t>
            </a:r>
          </a:p>
          <a:p>
            <a:pPr marL="285750" indent="-285750" algn="just">
              <a:buFont typeface="Arial" panose="020B0604020202020204" pitchFamily="34" charset="0"/>
              <a:buChar char="•"/>
            </a:pPr>
            <a:r>
              <a:rPr lang="en-US" dirty="0"/>
              <a:t>Currently, delivers advice and reports to clients based in the Indian subcontinent which cover various aspects such as governance, accounting, funding, asset liability modelling and other DC based solutions such as the National Pension System (NPS). </a:t>
            </a:r>
          </a:p>
        </p:txBody>
      </p:sp>
      <p:pic>
        <p:nvPicPr>
          <p:cNvPr id="7" name="Content Placeholder 10">
            <a:extLst>
              <a:ext uri="{FF2B5EF4-FFF2-40B4-BE49-F238E27FC236}">
                <a16:creationId xmlns:a16="http://schemas.microsoft.com/office/drawing/2014/main" id="{ABD5FECA-52B8-4517-9029-E42C144A70EA}"/>
              </a:ext>
            </a:extLst>
          </p:cNvPr>
          <p:cNvPicPr>
            <a:picLocks noChangeAspect="1"/>
          </p:cNvPicPr>
          <p:nvPr/>
        </p:nvPicPr>
        <p:blipFill rotWithShape="1">
          <a:blip r:embed="rId6">
            <a:extLst>
              <a:ext uri="{28A0092B-C50C-407E-A947-70E740481C1C}">
                <a14:useLocalDpi xmlns:a14="http://schemas.microsoft.com/office/drawing/2010/main" val="0"/>
              </a:ext>
            </a:extLst>
          </a:blip>
          <a:srcRect t="5324" b="11075"/>
          <a:stretch/>
        </p:blipFill>
        <p:spPr>
          <a:xfrm>
            <a:off x="2057400" y="2057400"/>
            <a:ext cx="2381693" cy="2438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34720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Poll 2 – Answer </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Based on a Willis Towers Watson survey</a:t>
            </a:r>
            <a:r>
              <a:rPr kumimoji="0" lang="en-IN" sz="16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a:t>
            </a: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what percentage of corporate sector employees in India feel they are not saving adequately for retirement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40%</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60%</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59% respondents said that they are saving less than they should for their retirement</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30000" noProof="0">
                <a:ln>
                  <a:noFill/>
                </a:ln>
                <a:solidFill>
                  <a:srgbClr val="000000"/>
                </a:solidFill>
                <a:effectLst/>
                <a:uLnTx/>
                <a:uFillTx/>
                <a:latin typeface="Calibri" panose="020F0502020204030204" pitchFamily="34" charset="0"/>
                <a:ea typeface="+mn-ea"/>
                <a:cs typeface="Calibri" panose="020F0502020204030204" pitchFamily="34" charset="0"/>
              </a:rPr>
              <a:t>1</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2019 Global Benefits Attitudes Survey, India</a:t>
            </a:r>
            <a:endParaRPr kumimoji="0" lang="en-US" sz="16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84343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Employee readiness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58802" y="937846"/>
            <a:ext cx="8610600" cy="33855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employee perspective</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8" name="Picture 7">
            <a:extLst>
              <a:ext uri="{FF2B5EF4-FFF2-40B4-BE49-F238E27FC236}">
                <a16:creationId xmlns:a16="http://schemas.microsoft.com/office/drawing/2014/main" id="{0ED93ED7-EFDC-4267-A16D-3EC80E7B9DA0}"/>
              </a:ext>
            </a:extLst>
          </p:cNvPr>
          <p:cNvPicPr>
            <a:picLocks noChangeAspect="1"/>
          </p:cNvPicPr>
          <p:nvPr/>
        </p:nvPicPr>
        <p:blipFill>
          <a:blip r:embed="rId7"/>
          <a:stretch>
            <a:fillRect/>
          </a:stretch>
        </p:blipFill>
        <p:spPr>
          <a:xfrm>
            <a:off x="2166362" y="1342372"/>
            <a:ext cx="8240275" cy="4677428"/>
          </a:xfrm>
          <a:prstGeom prst="rect">
            <a:avLst/>
          </a:prstGeom>
        </p:spPr>
      </p:pic>
      <p:sp>
        <p:nvSpPr>
          <p:cNvPr id="10" name="Text Box 353">
            <a:extLst>
              <a:ext uri="{FF2B5EF4-FFF2-40B4-BE49-F238E27FC236}">
                <a16:creationId xmlns:a16="http://schemas.microsoft.com/office/drawing/2014/main" id="{56C17C72-9C03-45CF-9694-C445AD371354}"/>
              </a:ext>
            </a:extLst>
          </p:cNvPr>
          <p:cNvSpPr txBox="1">
            <a:spLocks noChangeArrowheads="1"/>
          </p:cNvSpPr>
          <p:nvPr>
            <p:custDataLst>
              <p:tags r:id="rId1"/>
            </p:custDataLst>
          </p:nvPr>
        </p:nvSpPr>
        <p:spPr bwMode="auto">
          <a:xfrm>
            <a:off x="2166362" y="6120792"/>
            <a:ext cx="4625739" cy="33855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Arial"/>
                <a:ea typeface="+mn-ea"/>
                <a:cs typeface="+mn-cs"/>
              </a:rPr>
              <a:t>Sample</a:t>
            </a:r>
            <a:r>
              <a:rPr kumimoji="0" lang="en-US" sz="800" b="0" i="0" u="none" strike="noStrike" kern="1200" cap="none" spc="0" normalizeH="0" baseline="0" noProof="0">
                <a:ln>
                  <a:noFill/>
                </a:ln>
                <a:solidFill>
                  <a:prstClr val="black"/>
                </a:solidFill>
                <a:effectLst/>
                <a:uLnTx/>
                <a:uFillTx/>
                <a:latin typeface="Arial"/>
                <a:ea typeface="+mn-ea"/>
                <a:cs typeface="+mn-cs"/>
              </a:rPr>
              <a:t>: All employees</a:t>
            </a:r>
            <a:r>
              <a:rPr kumimoji="0" lang="en-US" sz="800" b="0" i="0" u="none" strike="noStrike" kern="1200" cap="none" spc="0" normalizeH="0" baseline="0" noProof="0" dirty="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Arial"/>
                <a:ea typeface="+mn-ea"/>
                <a:cs typeface="+mn-cs"/>
              </a:rPr>
              <a:t>Source: 2019 Global Benefits Attitudes Survey, India</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57658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Employer retirement plans continue to be the foundation of employees’ retirement planning</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0" name="Text Box 353">
            <a:extLst>
              <a:ext uri="{FF2B5EF4-FFF2-40B4-BE49-F238E27FC236}">
                <a16:creationId xmlns:a16="http://schemas.microsoft.com/office/drawing/2014/main" id="{56C17C72-9C03-45CF-9694-C445AD371354}"/>
              </a:ext>
            </a:extLst>
          </p:cNvPr>
          <p:cNvSpPr txBox="1">
            <a:spLocks noChangeArrowheads="1"/>
          </p:cNvSpPr>
          <p:nvPr>
            <p:custDataLst>
              <p:tags r:id="rId1"/>
            </p:custDataLst>
          </p:nvPr>
        </p:nvSpPr>
        <p:spPr bwMode="auto">
          <a:xfrm>
            <a:off x="2166362" y="6120792"/>
            <a:ext cx="4625739" cy="33855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Arial"/>
                <a:ea typeface="+mn-ea"/>
                <a:cs typeface="+mn-cs"/>
              </a:rPr>
              <a:t>Sample</a:t>
            </a:r>
            <a:r>
              <a:rPr kumimoji="0" lang="en-US" sz="800" b="0" i="0" u="none" strike="noStrike" kern="1200" cap="none" spc="0" normalizeH="0" baseline="0" noProof="0">
                <a:ln>
                  <a:noFill/>
                </a:ln>
                <a:solidFill>
                  <a:prstClr val="black"/>
                </a:solidFill>
                <a:effectLst/>
                <a:uLnTx/>
                <a:uFillTx/>
                <a:latin typeface="Arial"/>
                <a:ea typeface="+mn-ea"/>
                <a:cs typeface="+mn-cs"/>
              </a:rPr>
              <a:t>: Employees with an employer retirement plan</a:t>
            </a:r>
            <a:r>
              <a:rPr kumimoji="0" lang="en-US" sz="800" b="0" i="0" u="none" strike="noStrike" kern="1200" cap="none" spc="0" normalizeH="0" baseline="0" noProof="0" dirty="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Arial"/>
                <a:ea typeface="+mn-ea"/>
                <a:cs typeface="+mn-cs"/>
              </a:rPr>
              <a:t>Source</a:t>
            </a:r>
            <a:r>
              <a:rPr kumimoji="0" lang="en-US" sz="800" b="0" i="0" u="none" strike="noStrike" kern="1200" cap="none" spc="0" normalizeH="0" baseline="0" noProof="0">
                <a:ln>
                  <a:noFill/>
                </a:ln>
                <a:solidFill>
                  <a:prstClr val="black"/>
                </a:solidFill>
                <a:effectLst/>
                <a:uLnTx/>
                <a:uFillTx/>
                <a:latin typeface="Arial"/>
                <a:ea typeface="+mn-ea"/>
                <a:cs typeface="+mn-cs"/>
              </a:rPr>
              <a:t>: Several years of Global Benefits Attitudes Survey, India</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pic>
        <p:nvPicPr>
          <p:cNvPr id="6" name="Picture 5">
            <a:extLst>
              <a:ext uri="{FF2B5EF4-FFF2-40B4-BE49-F238E27FC236}">
                <a16:creationId xmlns:a16="http://schemas.microsoft.com/office/drawing/2014/main" id="{37617338-4093-43B2-B3D8-B8938769F0C6}"/>
              </a:ext>
            </a:extLst>
          </p:cNvPr>
          <p:cNvPicPr>
            <a:picLocks noChangeAspect="1"/>
          </p:cNvPicPr>
          <p:nvPr/>
        </p:nvPicPr>
        <p:blipFill>
          <a:blip r:embed="rId7"/>
          <a:stretch>
            <a:fillRect/>
          </a:stretch>
        </p:blipFill>
        <p:spPr>
          <a:xfrm>
            <a:off x="1956810" y="1246354"/>
            <a:ext cx="8278380" cy="4639322"/>
          </a:xfrm>
          <a:prstGeom prst="rect">
            <a:avLst/>
          </a:prstGeom>
        </p:spPr>
      </p:pic>
    </p:spTree>
    <p:extLst>
      <p:ext uri="{BB962C8B-B14F-4D97-AF65-F5344CB8AC3E}">
        <p14:creationId xmlns:p14="http://schemas.microsoft.com/office/powerpoint/2010/main" val="12019134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Saving for retirement is a top financial priority for most employees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0" name="Text Box 353">
            <a:extLst>
              <a:ext uri="{FF2B5EF4-FFF2-40B4-BE49-F238E27FC236}">
                <a16:creationId xmlns:a16="http://schemas.microsoft.com/office/drawing/2014/main" id="{56C17C72-9C03-45CF-9694-C445AD371354}"/>
              </a:ext>
            </a:extLst>
          </p:cNvPr>
          <p:cNvSpPr txBox="1">
            <a:spLocks noChangeArrowheads="1"/>
          </p:cNvSpPr>
          <p:nvPr>
            <p:custDataLst>
              <p:tags r:id="rId1"/>
            </p:custDataLst>
          </p:nvPr>
        </p:nvSpPr>
        <p:spPr bwMode="auto">
          <a:xfrm>
            <a:off x="2166362" y="6120792"/>
            <a:ext cx="4625739" cy="33855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Arial"/>
                <a:ea typeface="+mn-ea"/>
                <a:cs typeface="+mn-cs"/>
              </a:rPr>
              <a:t>Sample</a:t>
            </a:r>
            <a:r>
              <a:rPr kumimoji="0" lang="en-US" sz="800" b="0" i="0" u="none" strike="noStrike" kern="1200" cap="none" spc="0" normalizeH="0" baseline="0" noProof="0">
                <a:ln>
                  <a:noFill/>
                </a:ln>
                <a:solidFill>
                  <a:prstClr val="black"/>
                </a:solidFill>
                <a:effectLst/>
                <a:uLnTx/>
                <a:uFillTx/>
                <a:latin typeface="Arial"/>
                <a:ea typeface="+mn-ea"/>
                <a:cs typeface="+mn-cs"/>
              </a:rPr>
              <a:t>: All employees</a:t>
            </a:r>
            <a:r>
              <a:rPr kumimoji="0" lang="en-US" sz="800" b="0" i="0" u="none" strike="noStrike" kern="1200" cap="none" spc="0" normalizeH="0" baseline="0" noProof="0" dirty="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Arial"/>
                <a:ea typeface="+mn-ea"/>
                <a:cs typeface="+mn-cs"/>
              </a:rPr>
              <a:t>Source: 2019 Global Benefits Attitudes Survey, India</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a:extLst>
              <a:ext uri="{FF2B5EF4-FFF2-40B4-BE49-F238E27FC236}">
                <a16:creationId xmlns:a16="http://schemas.microsoft.com/office/drawing/2014/main" id="{660E3145-D8A2-400D-AF99-F8BF3C885276}"/>
              </a:ext>
            </a:extLst>
          </p:cNvPr>
          <p:cNvPicPr>
            <a:picLocks noChangeAspect="1"/>
          </p:cNvPicPr>
          <p:nvPr/>
        </p:nvPicPr>
        <p:blipFill>
          <a:blip r:embed="rId7"/>
          <a:stretch>
            <a:fillRect/>
          </a:stretch>
        </p:blipFill>
        <p:spPr>
          <a:xfrm>
            <a:off x="1752600" y="1179823"/>
            <a:ext cx="9660084" cy="4772383"/>
          </a:xfrm>
          <a:prstGeom prst="rect">
            <a:avLst/>
          </a:prstGeom>
        </p:spPr>
      </p:pic>
    </p:spTree>
    <p:extLst>
      <p:ext uri="{BB962C8B-B14F-4D97-AF65-F5344CB8AC3E}">
        <p14:creationId xmlns:p14="http://schemas.microsoft.com/office/powerpoint/2010/main" val="14764342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this session we will look at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broad view of the Indian landscape – how are we doing</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Some insights from WTW surveys – how do individuals feel about retirement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Indian context – benefits and associated information available to members</a:t>
            </a: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International Organisation of Pension Supervisors – how can we leverage pension projections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deterministic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stochastic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941924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The key retirement benefits in India for the corporate sector employees – EPF </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5029200" cy="50167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Employees’ Provident Fund (EPF) – monthly contributions of 12% employee and employer using a certain definition of pay which is usually 40-50% of total fixed pay</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Option to cap the contributions corresponding to a salary of INR 15,000 – in practice seldom enforced and membership  generally considered mandatory</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Contributions are tax free up to certain thresholds, interest is tax free in the accumulation phase, part of the benefit is a DB pension, rest is provided as a tax-free cash sum at retirement age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No investment freedom as these decisions are taken by a Central Board of Trustees who are empowered to take decisions on behalf of its members</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Passbook can be accessed which shows the opening balance, contributions made, interest credited and closing balance</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9E9BDADF-8803-410C-92D3-361C00AC8CE7}"/>
              </a:ext>
            </a:extLst>
          </p:cNvPr>
          <p:cNvPicPr>
            <a:picLocks noChangeAspect="1"/>
          </p:cNvPicPr>
          <p:nvPr/>
        </p:nvPicPr>
        <p:blipFill>
          <a:blip r:embed="rId6"/>
          <a:stretch>
            <a:fillRect/>
          </a:stretch>
        </p:blipFill>
        <p:spPr>
          <a:xfrm>
            <a:off x="7114562" y="619919"/>
            <a:ext cx="4248743" cy="5715798"/>
          </a:xfrm>
          <a:prstGeom prst="rect">
            <a:avLst/>
          </a:prstGeom>
        </p:spPr>
      </p:pic>
    </p:spTree>
    <p:extLst>
      <p:ext uri="{BB962C8B-B14F-4D97-AF65-F5344CB8AC3E}">
        <p14:creationId xmlns:p14="http://schemas.microsoft.com/office/powerpoint/2010/main" val="39960221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The key retirement benefits in India for the corporate sector employees – NPS </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5029200" cy="50167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National Pension System (NPS) – monthly contributions of 10% using a certain definition of pay which is usually 40-50% of total fixed pay</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Currently provided as a voluntary benefit where any contributions are carved out of total compensation</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Contributions are tax free up to certain thresholds, interest is tax free in the accumulation phase, 60% of accumulations can be taken as tax-free cash and 40% must be exchanged for an annuity at retirement age</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Complete investment freedom to appoint a fund manager as well as choose an investment strategy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Members can access their accounts to check balances on a real-time basis as well make additional contributions etc</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Also proactively provided with ‘at-retirement’ options to those reaching retirement age</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9" name="Picture 8">
            <a:extLst>
              <a:ext uri="{FF2B5EF4-FFF2-40B4-BE49-F238E27FC236}">
                <a16:creationId xmlns:a16="http://schemas.microsoft.com/office/drawing/2014/main" id="{055A611C-C3F6-45A5-8E68-F0D3FB7A006B}"/>
              </a:ext>
            </a:extLst>
          </p:cNvPr>
          <p:cNvPicPr>
            <a:picLocks noChangeAspect="1"/>
          </p:cNvPicPr>
          <p:nvPr/>
        </p:nvPicPr>
        <p:blipFill>
          <a:blip r:embed="rId6"/>
          <a:stretch>
            <a:fillRect/>
          </a:stretch>
        </p:blipFill>
        <p:spPr>
          <a:xfrm>
            <a:off x="7176198" y="2126740"/>
            <a:ext cx="4953000" cy="4348976"/>
          </a:xfrm>
          <a:prstGeom prst="rect">
            <a:avLst/>
          </a:prstGeom>
        </p:spPr>
      </p:pic>
      <p:pic>
        <p:nvPicPr>
          <p:cNvPr id="2050" name="Picture 2" descr="NPS Account Holding">
            <a:extLst>
              <a:ext uri="{FF2B5EF4-FFF2-40B4-BE49-F238E27FC236}">
                <a16:creationId xmlns:a16="http://schemas.microsoft.com/office/drawing/2014/main" id="{FD394009-F851-4157-92F9-C84A98376B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6198" y="619919"/>
            <a:ext cx="2447925"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2634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this session we will look at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broad view of the Indian landscape – how are we doing</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Some insights from WTW surveys – how do individuals feel about retirement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Indian context – benefits and associated information available to members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International Organisation of Pension Supervisors – how can we leverage pension projections</a:t>
            </a: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deterministic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stochastic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390894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International Organisation of Pension Supervisors (IOPS) – Technical Committee</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2743200" y="2277070"/>
            <a:ext cx="8610600"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Pension projections can be a </a:t>
            </a:r>
            <a:r>
              <a:rPr kumimoji="0" lang="en-US" sz="1800" b="1" i="0" u="sng"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powerful tool to manage expectations of pension plan members and</a:t>
            </a:r>
            <a:r>
              <a:rPr kumimoji="0" lang="en-US" sz="1800" b="0" i="0" u="sng"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1800" b="1" i="0" u="sng"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influence their retirement decisions </a:t>
            </a: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a:t>
            </a:r>
            <a:r>
              <a:rPr kumimoji="0" lang="en-US" sz="18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g</a:t>
            </a: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the chosen contribution rate, length of saving time, level of risk).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TextBox 5">
            <a:extLst>
              <a:ext uri="{FF2B5EF4-FFF2-40B4-BE49-F238E27FC236}">
                <a16:creationId xmlns:a16="http://schemas.microsoft.com/office/drawing/2014/main" id="{AE9546D5-1682-4A41-ABEF-DD86BE4C7E3B}"/>
              </a:ext>
            </a:extLst>
          </p:cNvPr>
          <p:cNvSpPr txBox="1"/>
          <p:nvPr/>
        </p:nvSpPr>
        <p:spPr>
          <a:xfrm>
            <a:off x="1981200" y="1204113"/>
            <a:ext cx="8610600"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Good practices for designing, presenting and supervising pension projections (draft for public consultation, February 2021</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7" name="TextBox 6">
            <a:extLst>
              <a:ext uri="{FF2B5EF4-FFF2-40B4-BE49-F238E27FC236}">
                <a16:creationId xmlns:a16="http://schemas.microsoft.com/office/drawing/2014/main" id="{52D223D2-7E72-4631-B82C-58FD5309449F}"/>
              </a:ext>
            </a:extLst>
          </p:cNvPr>
          <p:cNvSpPr txBox="1"/>
          <p:nvPr/>
        </p:nvSpPr>
        <p:spPr>
          <a:xfrm>
            <a:off x="2209800" y="2617966"/>
            <a:ext cx="342900" cy="2774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p>
        </p:txBody>
      </p:sp>
      <p:sp>
        <p:nvSpPr>
          <p:cNvPr id="9" name="TextBox 8">
            <a:extLst>
              <a:ext uri="{FF2B5EF4-FFF2-40B4-BE49-F238E27FC236}">
                <a16:creationId xmlns:a16="http://schemas.microsoft.com/office/drawing/2014/main" id="{652E16A9-56B8-4311-B71C-59B765BA6FF8}"/>
              </a:ext>
            </a:extLst>
          </p:cNvPr>
          <p:cNvSpPr txBox="1"/>
          <p:nvPr/>
        </p:nvSpPr>
        <p:spPr>
          <a:xfrm>
            <a:off x="2209800" y="3724528"/>
            <a:ext cx="342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p>
        </p:txBody>
      </p:sp>
      <p:sp>
        <p:nvSpPr>
          <p:cNvPr id="10" name="TextBox 9">
            <a:extLst>
              <a:ext uri="{FF2B5EF4-FFF2-40B4-BE49-F238E27FC236}">
                <a16:creationId xmlns:a16="http://schemas.microsoft.com/office/drawing/2014/main" id="{6A609F69-541F-482C-AEE3-C0B00FBE4D78}"/>
              </a:ext>
            </a:extLst>
          </p:cNvPr>
          <p:cNvSpPr txBox="1"/>
          <p:nvPr/>
        </p:nvSpPr>
        <p:spPr>
          <a:xfrm>
            <a:off x="2209800" y="4876800"/>
            <a:ext cx="342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p>
        </p:txBody>
      </p:sp>
      <p:sp>
        <p:nvSpPr>
          <p:cNvPr id="8" name="TextBox 7">
            <a:extLst>
              <a:ext uri="{FF2B5EF4-FFF2-40B4-BE49-F238E27FC236}">
                <a16:creationId xmlns:a16="http://schemas.microsoft.com/office/drawing/2014/main" id="{627BA5F3-6DFE-4C1A-945E-58495ADE870E}"/>
              </a:ext>
            </a:extLst>
          </p:cNvPr>
          <p:cNvSpPr txBox="1"/>
          <p:nvPr/>
        </p:nvSpPr>
        <p:spPr>
          <a:xfrm>
            <a:off x="2737338" y="3602099"/>
            <a:ext cx="85344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Projections can </a:t>
            </a:r>
            <a:r>
              <a:rPr kumimoji="0" lang="en-US" sz="1800" b="1" i="0" u="sng"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educate members about likely values of their future retirement income and effects of retirement decisions taken</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IN"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7" name="TextBox 16">
            <a:extLst>
              <a:ext uri="{FF2B5EF4-FFF2-40B4-BE49-F238E27FC236}">
                <a16:creationId xmlns:a16="http://schemas.microsoft.com/office/drawing/2014/main" id="{AB598377-56FA-4DFE-844E-1320D950B8C0}"/>
              </a:ext>
            </a:extLst>
          </p:cNvPr>
          <p:cNvSpPr txBox="1"/>
          <p:nvPr/>
        </p:nvSpPr>
        <p:spPr>
          <a:xfrm>
            <a:off x="2737338" y="4697933"/>
            <a:ext cx="8534400"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However, pension projections may also </a:t>
            </a:r>
            <a:r>
              <a:rPr kumimoji="0" lang="en-US" sz="1800" b="1" i="0" u="sng"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pose several risks that relate to improper methodology and assumptions or improper communication</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9346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7" grpId="0"/>
      <p:bldP spid="9" grpId="0"/>
      <p:bldP spid="10" grpId="0"/>
      <p:bldP spid="8"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1. Design of pension projections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05000" y="1447800"/>
            <a:ext cx="9258300" cy="427809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1.1.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Methodology and assumptions should be made available to the users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For stochastic projections, assumptions relating to variability of key variables such as asset returns should be communicated.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1.2.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Methodology and assumptions should be standardised as far as possible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to allow comparability of different projections, avoid potential for miscommunication and facilitate supervision</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1.3 Pension projections should be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made available on websites of pension plans or pension providers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Users should be able to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modify the assumptions to understand range of possible outcomes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1.4. There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could also be a single electronic website developed, if appropriate and feasible</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(by public and/or private sector) in which forecasts of retirement income from different pension pillars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1.5.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Projections should be personalised as much as possible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to provide meaningful information to individuals.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1.6.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Projections should take into account all costs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including of investment and, if possible, costs of retirement product that will be purchased by the user</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6" name="SHAPE-20210530180520">
            <a:extLst>
              <a:ext uri="{FF2B5EF4-FFF2-40B4-BE49-F238E27FC236}">
                <a16:creationId xmlns:a16="http://schemas.microsoft.com/office/drawing/2014/main" id="{976EA773-B52E-4A98-98E4-4C1DBDED8179}"/>
              </a:ext>
            </a:extLst>
          </p:cNvPr>
          <p:cNvGrpSpPr>
            <a:grpSpLocks noChangeAspect="1"/>
          </p:cNvGrpSpPr>
          <p:nvPr>
            <p:custDataLst>
              <p:tags r:id="rId1"/>
            </p:custDataLst>
          </p:nvPr>
        </p:nvGrpSpPr>
        <p:grpSpPr bwMode="auto">
          <a:xfrm>
            <a:off x="8842375" y="180854"/>
            <a:ext cx="911225" cy="889000"/>
            <a:chOff x="2644" y="1872"/>
            <a:chExt cx="574" cy="560"/>
          </a:xfrm>
        </p:grpSpPr>
        <p:sp>
          <p:nvSpPr>
            <p:cNvPr id="7" name="AutoShape 3">
              <a:extLst>
                <a:ext uri="{FF2B5EF4-FFF2-40B4-BE49-F238E27FC236}">
                  <a16:creationId xmlns:a16="http://schemas.microsoft.com/office/drawing/2014/main" id="{66839E27-1F8F-497F-8A74-551A3DC24DE0}"/>
                </a:ext>
              </a:extLst>
            </p:cNvPr>
            <p:cNvSpPr>
              <a:spLocks noChangeAspect="1" noChangeArrowheads="1" noTextEdit="1"/>
            </p:cNvSpPr>
            <p:nvPr/>
          </p:nvSpPr>
          <p:spPr bwMode="auto">
            <a:xfrm>
              <a:off x="2644" y="1872"/>
              <a:ext cx="574"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8" name="Freeform 5">
              <a:extLst>
                <a:ext uri="{FF2B5EF4-FFF2-40B4-BE49-F238E27FC236}">
                  <a16:creationId xmlns:a16="http://schemas.microsoft.com/office/drawing/2014/main" id="{8F455250-9E39-4E89-81F8-90ECD8ABC94B}"/>
                </a:ext>
              </a:extLst>
            </p:cNvPr>
            <p:cNvSpPr>
              <a:spLocks/>
            </p:cNvSpPr>
            <p:nvPr/>
          </p:nvSpPr>
          <p:spPr bwMode="auto">
            <a:xfrm>
              <a:off x="2665" y="2212"/>
              <a:ext cx="228" cy="225"/>
            </a:xfrm>
            <a:custGeom>
              <a:avLst/>
              <a:gdLst>
                <a:gd name="T0" fmla="*/ 93 w 95"/>
                <a:gd name="T1" fmla="*/ 12 h 94"/>
                <a:gd name="T2" fmla="*/ 84 w 95"/>
                <a:gd name="T3" fmla="*/ 3 h 94"/>
                <a:gd name="T4" fmla="*/ 74 w 95"/>
                <a:gd name="T5" fmla="*/ 3 h 94"/>
                <a:gd name="T6" fmla="*/ 22 w 95"/>
                <a:gd name="T7" fmla="*/ 53 h 94"/>
                <a:gd name="T8" fmla="*/ 18 w 95"/>
                <a:gd name="T9" fmla="*/ 53 h 94"/>
                <a:gd name="T10" fmla="*/ 1 w 95"/>
                <a:gd name="T11" fmla="*/ 82 h 94"/>
                <a:gd name="T12" fmla="*/ 4 w 95"/>
                <a:gd name="T13" fmla="*/ 89 h 94"/>
                <a:gd name="T14" fmla="*/ 5 w 95"/>
                <a:gd name="T15" fmla="*/ 91 h 94"/>
                <a:gd name="T16" fmla="*/ 11 w 95"/>
                <a:gd name="T17" fmla="*/ 93 h 94"/>
                <a:gd name="T18" fmla="*/ 41 w 95"/>
                <a:gd name="T19" fmla="*/ 76 h 94"/>
                <a:gd name="T20" fmla="*/ 40 w 95"/>
                <a:gd name="T21" fmla="*/ 72 h 94"/>
                <a:gd name="T22" fmla="*/ 92 w 95"/>
                <a:gd name="T23" fmla="*/ 22 h 94"/>
                <a:gd name="T24" fmla="*/ 93 w 95"/>
                <a:gd name="T25" fmla="*/ 1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 h="94">
                  <a:moveTo>
                    <a:pt x="93" y="12"/>
                  </a:moveTo>
                  <a:cubicBezTo>
                    <a:pt x="84" y="3"/>
                    <a:pt x="84" y="3"/>
                    <a:pt x="84" y="3"/>
                  </a:cubicBezTo>
                  <a:cubicBezTo>
                    <a:pt x="81" y="1"/>
                    <a:pt x="77" y="0"/>
                    <a:pt x="74" y="3"/>
                  </a:cubicBezTo>
                  <a:cubicBezTo>
                    <a:pt x="22" y="53"/>
                    <a:pt x="22" y="53"/>
                    <a:pt x="22" y="53"/>
                  </a:cubicBezTo>
                  <a:cubicBezTo>
                    <a:pt x="20" y="52"/>
                    <a:pt x="19" y="52"/>
                    <a:pt x="18" y="53"/>
                  </a:cubicBezTo>
                  <a:cubicBezTo>
                    <a:pt x="1" y="82"/>
                    <a:pt x="1" y="82"/>
                    <a:pt x="1" y="82"/>
                  </a:cubicBezTo>
                  <a:cubicBezTo>
                    <a:pt x="0" y="83"/>
                    <a:pt x="3" y="88"/>
                    <a:pt x="4" y="89"/>
                  </a:cubicBezTo>
                  <a:cubicBezTo>
                    <a:pt x="5" y="91"/>
                    <a:pt x="5" y="91"/>
                    <a:pt x="5" y="91"/>
                  </a:cubicBezTo>
                  <a:cubicBezTo>
                    <a:pt x="5" y="91"/>
                    <a:pt x="10" y="94"/>
                    <a:pt x="11" y="93"/>
                  </a:cubicBezTo>
                  <a:cubicBezTo>
                    <a:pt x="41" y="76"/>
                    <a:pt x="41" y="76"/>
                    <a:pt x="41" y="76"/>
                  </a:cubicBezTo>
                  <a:cubicBezTo>
                    <a:pt x="42" y="76"/>
                    <a:pt x="41" y="74"/>
                    <a:pt x="40" y="72"/>
                  </a:cubicBezTo>
                  <a:cubicBezTo>
                    <a:pt x="92" y="22"/>
                    <a:pt x="92" y="22"/>
                    <a:pt x="92" y="22"/>
                  </a:cubicBezTo>
                  <a:cubicBezTo>
                    <a:pt x="95" y="19"/>
                    <a:pt x="95" y="15"/>
                    <a:pt x="93" y="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9" name="Freeform 6">
              <a:extLst>
                <a:ext uri="{FF2B5EF4-FFF2-40B4-BE49-F238E27FC236}">
                  <a16:creationId xmlns:a16="http://schemas.microsoft.com/office/drawing/2014/main" id="{28D640FF-4B00-45F0-95C7-CF76A44BB6EA}"/>
                </a:ext>
              </a:extLst>
            </p:cNvPr>
            <p:cNvSpPr>
              <a:spLocks/>
            </p:cNvSpPr>
            <p:nvPr/>
          </p:nvSpPr>
          <p:spPr bwMode="auto">
            <a:xfrm>
              <a:off x="2945" y="1884"/>
              <a:ext cx="283" cy="287"/>
            </a:xfrm>
            <a:custGeom>
              <a:avLst/>
              <a:gdLst>
                <a:gd name="T0" fmla="*/ 105 w 118"/>
                <a:gd name="T1" fmla="*/ 14 h 120"/>
                <a:gd name="T2" fmla="*/ 56 w 118"/>
                <a:gd name="T3" fmla="*/ 13 h 120"/>
                <a:gd name="T4" fmla="*/ 0 w 118"/>
                <a:gd name="T5" fmla="*/ 71 h 120"/>
                <a:gd name="T6" fmla="*/ 14 w 118"/>
                <a:gd name="T7" fmla="*/ 86 h 120"/>
                <a:gd name="T8" fmla="*/ 69 w 118"/>
                <a:gd name="T9" fmla="*/ 29 h 120"/>
                <a:gd name="T10" fmla="*/ 75 w 118"/>
                <a:gd name="T11" fmla="*/ 34 h 120"/>
                <a:gd name="T12" fmla="*/ 20 w 118"/>
                <a:gd name="T13" fmla="*/ 91 h 120"/>
                <a:gd name="T14" fmla="*/ 29 w 118"/>
                <a:gd name="T15" fmla="*/ 101 h 120"/>
                <a:gd name="T16" fmla="*/ 84 w 118"/>
                <a:gd name="T17" fmla="*/ 44 h 120"/>
                <a:gd name="T18" fmla="*/ 90 w 118"/>
                <a:gd name="T19" fmla="*/ 49 h 120"/>
                <a:gd name="T20" fmla="*/ 34 w 118"/>
                <a:gd name="T21" fmla="*/ 107 h 120"/>
                <a:gd name="T22" fmla="*/ 47 w 118"/>
                <a:gd name="T23" fmla="*/ 120 h 120"/>
                <a:gd name="T24" fmla="*/ 104 w 118"/>
                <a:gd name="T25" fmla="*/ 63 h 120"/>
                <a:gd name="T26" fmla="*/ 105 w 118"/>
                <a:gd name="T27" fmla="*/ 1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8" h="120">
                  <a:moveTo>
                    <a:pt x="105" y="14"/>
                  </a:moveTo>
                  <a:cubicBezTo>
                    <a:pt x="92" y="1"/>
                    <a:pt x="70" y="0"/>
                    <a:pt x="56" y="13"/>
                  </a:cubicBezTo>
                  <a:cubicBezTo>
                    <a:pt x="0" y="71"/>
                    <a:pt x="0" y="71"/>
                    <a:pt x="0" y="71"/>
                  </a:cubicBezTo>
                  <a:cubicBezTo>
                    <a:pt x="14" y="86"/>
                    <a:pt x="14" y="86"/>
                    <a:pt x="14" y="86"/>
                  </a:cubicBezTo>
                  <a:cubicBezTo>
                    <a:pt x="69" y="29"/>
                    <a:pt x="69" y="29"/>
                    <a:pt x="69" y="29"/>
                  </a:cubicBezTo>
                  <a:cubicBezTo>
                    <a:pt x="75" y="34"/>
                    <a:pt x="75" y="34"/>
                    <a:pt x="75" y="34"/>
                  </a:cubicBezTo>
                  <a:cubicBezTo>
                    <a:pt x="20" y="91"/>
                    <a:pt x="20" y="91"/>
                    <a:pt x="20" y="91"/>
                  </a:cubicBezTo>
                  <a:cubicBezTo>
                    <a:pt x="29" y="101"/>
                    <a:pt x="29" y="101"/>
                    <a:pt x="29" y="101"/>
                  </a:cubicBezTo>
                  <a:cubicBezTo>
                    <a:pt x="84" y="44"/>
                    <a:pt x="84" y="44"/>
                    <a:pt x="84" y="44"/>
                  </a:cubicBezTo>
                  <a:cubicBezTo>
                    <a:pt x="90" y="49"/>
                    <a:pt x="90" y="49"/>
                    <a:pt x="90" y="49"/>
                  </a:cubicBezTo>
                  <a:cubicBezTo>
                    <a:pt x="34" y="107"/>
                    <a:pt x="34" y="107"/>
                    <a:pt x="34" y="107"/>
                  </a:cubicBezTo>
                  <a:cubicBezTo>
                    <a:pt x="47" y="120"/>
                    <a:pt x="47" y="120"/>
                    <a:pt x="47" y="120"/>
                  </a:cubicBezTo>
                  <a:cubicBezTo>
                    <a:pt x="104" y="63"/>
                    <a:pt x="104" y="63"/>
                    <a:pt x="104" y="63"/>
                  </a:cubicBezTo>
                  <a:cubicBezTo>
                    <a:pt x="118" y="50"/>
                    <a:pt x="118" y="28"/>
                    <a:pt x="105" y="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0" name="Freeform 7">
              <a:extLst>
                <a:ext uri="{FF2B5EF4-FFF2-40B4-BE49-F238E27FC236}">
                  <a16:creationId xmlns:a16="http://schemas.microsoft.com/office/drawing/2014/main" id="{54D4369B-BB6C-42D9-B386-559D839C0866}"/>
                </a:ext>
              </a:extLst>
            </p:cNvPr>
            <p:cNvSpPr>
              <a:spLocks noEditPoints="1"/>
            </p:cNvSpPr>
            <p:nvPr/>
          </p:nvSpPr>
          <p:spPr bwMode="auto">
            <a:xfrm>
              <a:off x="2642" y="1874"/>
              <a:ext cx="545" cy="556"/>
            </a:xfrm>
            <a:custGeom>
              <a:avLst/>
              <a:gdLst>
                <a:gd name="T0" fmla="*/ 217 w 228"/>
                <a:gd name="T1" fmla="*/ 183 h 232"/>
                <a:gd name="T2" fmla="*/ 105 w 228"/>
                <a:gd name="T3" fmla="*/ 70 h 232"/>
                <a:gd name="T4" fmla="*/ 102 w 228"/>
                <a:gd name="T5" fmla="*/ 68 h 232"/>
                <a:gd name="T6" fmla="*/ 104 w 228"/>
                <a:gd name="T7" fmla="*/ 53 h 232"/>
                <a:gd name="T8" fmla="*/ 53 w 228"/>
                <a:gd name="T9" fmla="*/ 0 h 232"/>
                <a:gd name="T10" fmla="*/ 37 w 228"/>
                <a:gd name="T11" fmla="*/ 3 h 232"/>
                <a:gd name="T12" fmla="*/ 35 w 228"/>
                <a:gd name="T13" fmla="*/ 5 h 232"/>
                <a:gd name="T14" fmla="*/ 36 w 228"/>
                <a:gd name="T15" fmla="*/ 9 h 232"/>
                <a:gd name="T16" fmla="*/ 66 w 228"/>
                <a:gd name="T17" fmla="*/ 38 h 232"/>
                <a:gd name="T18" fmla="*/ 67 w 228"/>
                <a:gd name="T19" fmla="*/ 46 h 232"/>
                <a:gd name="T20" fmla="*/ 44 w 228"/>
                <a:gd name="T21" fmla="*/ 69 h 232"/>
                <a:gd name="T22" fmla="*/ 36 w 228"/>
                <a:gd name="T23" fmla="*/ 68 h 232"/>
                <a:gd name="T24" fmla="*/ 7 w 228"/>
                <a:gd name="T25" fmla="*/ 39 h 232"/>
                <a:gd name="T26" fmla="*/ 3 w 228"/>
                <a:gd name="T27" fmla="*/ 38 h 232"/>
                <a:gd name="T28" fmla="*/ 1 w 228"/>
                <a:gd name="T29" fmla="*/ 40 h 232"/>
                <a:gd name="T30" fmla="*/ 1 w 228"/>
                <a:gd name="T31" fmla="*/ 53 h 232"/>
                <a:gd name="T32" fmla="*/ 53 w 228"/>
                <a:gd name="T33" fmla="*/ 106 h 232"/>
                <a:gd name="T34" fmla="*/ 66 w 228"/>
                <a:gd name="T35" fmla="*/ 105 h 232"/>
                <a:gd name="T36" fmla="*/ 67 w 228"/>
                <a:gd name="T37" fmla="*/ 106 h 232"/>
                <a:gd name="T38" fmla="*/ 179 w 228"/>
                <a:gd name="T39" fmla="*/ 219 h 232"/>
                <a:gd name="T40" fmla="*/ 218 w 228"/>
                <a:gd name="T41" fmla="*/ 222 h 232"/>
                <a:gd name="T42" fmla="*/ 217 w 228"/>
                <a:gd name="T43" fmla="*/ 183 h 232"/>
                <a:gd name="T44" fmla="*/ 199 w 228"/>
                <a:gd name="T45" fmla="*/ 213 h 232"/>
                <a:gd name="T46" fmla="*/ 189 w 228"/>
                <a:gd name="T47" fmla="*/ 203 h 232"/>
                <a:gd name="T48" fmla="*/ 199 w 228"/>
                <a:gd name="T49" fmla="*/ 192 h 232"/>
                <a:gd name="T50" fmla="*/ 210 w 228"/>
                <a:gd name="T51" fmla="*/ 203 h 232"/>
                <a:gd name="T52" fmla="*/ 199 w 228"/>
                <a:gd name="T53" fmla="*/ 21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8" h="232">
                  <a:moveTo>
                    <a:pt x="217" y="183"/>
                  </a:moveTo>
                  <a:cubicBezTo>
                    <a:pt x="105" y="70"/>
                    <a:pt x="105" y="70"/>
                    <a:pt x="105" y="70"/>
                  </a:cubicBezTo>
                  <a:cubicBezTo>
                    <a:pt x="104" y="70"/>
                    <a:pt x="103" y="69"/>
                    <a:pt x="102" y="68"/>
                  </a:cubicBezTo>
                  <a:cubicBezTo>
                    <a:pt x="104" y="64"/>
                    <a:pt x="104" y="59"/>
                    <a:pt x="104" y="53"/>
                  </a:cubicBezTo>
                  <a:cubicBezTo>
                    <a:pt x="104" y="24"/>
                    <a:pt x="81" y="0"/>
                    <a:pt x="53" y="0"/>
                  </a:cubicBezTo>
                  <a:cubicBezTo>
                    <a:pt x="47" y="0"/>
                    <a:pt x="42" y="0"/>
                    <a:pt x="37" y="3"/>
                  </a:cubicBezTo>
                  <a:cubicBezTo>
                    <a:pt x="36" y="3"/>
                    <a:pt x="35" y="4"/>
                    <a:pt x="35" y="5"/>
                  </a:cubicBezTo>
                  <a:cubicBezTo>
                    <a:pt x="35" y="7"/>
                    <a:pt x="36" y="9"/>
                    <a:pt x="36" y="9"/>
                  </a:cubicBezTo>
                  <a:cubicBezTo>
                    <a:pt x="66" y="38"/>
                    <a:pt x="66" y="38"/>
                    <a:pt x="66" y="38"/>
                  </a:cubicBezTo>
                  <a:cubicBezTo>
                    <a:pt x="68" y="40"/>
                    <a:pt x="69" y="44"/>
                    <a:pt x="67" y="46"/>
                  </a:cubicBezTo>
                  <a:cubicBezTo>
                    <a:pt x="44" y="69"/>
                    <a:pt x="44" y="69"/>
                    <a:pt x="44" y="69"/>
                  </a:cubicBezTo>
                  <a:cubicBezTo>
                    <a:pt x="42" y="71"/>
                    <a:pt x="38" y="71"/>
                    <a:pt x="36" y="68"/>
                  </a:cubicBezTo>
                  <a:cubicBezTo>
                    <a:pt x="7" y="39"/>
                    <a:pt x="7" y="39"/>
                    <a:pt x="7" y="39"/>
                  </a:cubicBezTo>
                  <a:cubicBezTo>
                    <a:pt x="7" y="39"/>
                    <a:pt x="4" y="37"/>
                    <a:pt x="3" y="38"/>
                  </a:cubicBezTo>
                  <a:cubicBezTo>
                    <a:pt x="2" y="38"/>
                    <a:pt x="1" y="39"/>
                    <a:pt x="1" y="40"/>
                  </a:cubicBezTo>
                  <a:cubicBezTo>
                    <a:pt x="0" y="44"/>
                    <a:pt x="1" y="49"/>
                    <a:pt x="1" y="53"/>
                  </a:cubicBezTo>
                  <a:cubicBezTo>
                    <a:pt x="1" y="83"/>
                    <a:pt x="24" y="106"/>
                    <a:pt x="53" y="106"/>
                  </a:cubicBezTo>
                  <a:cubicBezTo>
                    <a:pt x="57" y="106"/>
                    <a:pt x="61" y="106"/>
                    <a:pt x="66" y="105"/>
                  </a:cubicBezTo>
                  <a:cubicBezTo>
                    <a:pt x="66" y="105"/>
                    <a:pt x="67" y="106"/>
                    <a:pt x="67" y="106"/>
                  </a:cubicBezTo>
                  <a:cubicBezTo>
                    <a:pt x="179" y="219"/>
                    <a:pt x="179" y="219"/>
                    <a:pt x="179" y="219"/>
                  </a:cubicBezTo>
                  <a:cubicBezTo>
                    <a:pt x="190" y="231"/>
                    <a:pt x="208" y="232"/>
                    <a:pt x="218" y="222"/>
                  </a:cubicBezTo>
                  <a:cubicBezTo>
                    <a:pt x="228" y="212"/>
                    <a:pt x="228" y="195"/>
                    <a:pt x="217" y="183"/>
                  </a:cubicBezTo>
                  <a:close/>
                  <a:moveTo>
                    <a:pt x="199" y="213"/>
                  </a:moveTo>
                  <a:cubicBezTo>
                    <a:pt x="194" y="213"/>
                    <a:pt x="189" y="209"/>
                    <a:pt x="189" y="203"/>
                  </a:cubicBezTo>
                  <a:cubicBezTo>
                    <a:pt x="189" y="197"/>
                    <a:pt x="194" y="192"/>
                    <a:pt x="199" y="192"/>
                  </a:cubicBezTo>
                  <a:cubicBezTo>
                    <a:pt x="205" y="192"/>
                    <a:pt x="210" y="197"/>
                    <a:pt x="210" y="203"/>
                  </a:cubicBezTo>
                  <a:cubicBezTo>
                    <a:pt x="210" y="209"/>
                    <a:pt x="205" y="213"/>
                    <a:pt x="199" y="2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grpSp>
    </p:spTree>
    <p:extLst>
      <p:ext uri="{BB962C8B-B14F-4D97-AF65-F5344CB8AC3E}">
        <p14:creationId xmlns:p14="http://schemas.microsoft.com/office/powerpoint/2010/main" val="359660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4000" y="2757137"/>
            <a:ext cx="8400000" cy="1246495"/>
          </a:xfrm>
        </p:spPr>
        <p:txBody>
          <a:bodyPr/>
          <a:lstStyle/>
          <a:p>
            <a:r>
              <a:rPr lang="en-US" dirty="0"/>
              <a:t>Good design of DC pension plans</a:t>
            </a:r>
            <a:endParaRPr lang="en-GB" dirty="0"/>
          </a:p>
        </p:txBody>
      </p:sp>
      <p:sp>
        <p:nvSpPr>
          <p:cNvPr id="3" name="Subtitle 2"/>
          <p:cNvSpPr>
            <a:spLocks noGrp="1"/>
          </p:cNvSpPr>
          <p:nvPr>
            <p:ph type="subTitle" idx="1"/>
          </p:nvPr>
        </p:nvSpPr>
        <p:spPr>
          <a:xfrm>
            <a:off x="1824000" y="4079520"/>
            <a:ext cx="8400000" cy="352800"/>
          </a:xfrm>
        </p:spPr>
        <p:txBody>
          <a:bodyPr/>
          <a:lstStyle/>
          <a:p>
            <a:endParaRPr lang="en-GB" dirty="0"/>
          </a:p>
        </p:txBody>
      </p:sp>
      <p:sp>
        <p:nvSpPr>
          <p:cNvPr id="4" name="TextBox 3"/>
          <p:cNvSpPr txBox="1"/>
          <p:nvPr/>
        </p:nvSpPr>
        <p:spPr>
          <a:xfrm>
            <a:off x="7286324" y="219456"/>
            <a:ext cx="418025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TechTalk on Retirement Benefits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2 June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Institute of Actuaries of India</a:t>
            </a:r>
          </a:p>
        </p:txBody>
      </p:sp>
      <p:sp>
        <p:nvSpPr>
          <p:cNvPr id="5" name="TextBox 4"/>
          <p:cNvSpPr txBox="1"/>
          <p:nvPr/>
        </p:nvSpPr>
        <p:spPr>
          <a:xfrm>
            <a:off x="76843" y="6141721"/>
            <a:ext cx="35615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Stéphanie Payet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Georgia"/>
                <a:ea typeface="+mn-ea"/>
                <a:cs typeface="+mn-cs"/>
              </a:rPr>
              <a:t>Pension Analyst, OECD</a:t>
            </a:r>
          </a:p>
        </p:txBody>
      </p:sp>
    </p:spTree>
    <p:extLst>
      <p:ext uri="{BB962C8B-B14F-4D97-AF65-F5344CB8AC3E}">
        <p14:creationId xmlns:p14="http://schemas.microsoft.com/office/powerpoint/2010/main" val="206399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2. Presentation of pension projections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05000" y="1155442"/>
            <a:ext cx="9258300" cy="50167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2.1.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Forecasted values should be expressed in real terms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and should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present future lifetime monthly income rather than solely in the form of value of accumulated assets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Additionally,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replacement rates may be used</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2.2. A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stochastic calculation method used for projections can offer more insightful estimates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Deterministic projections, if adopted, should provide a range of results rather than a single number</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2.3. Projections could also provide results for different intervals (</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 10-years or 20-years horizons) or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where applicable, for early, normal and late retirement</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2.5. Projections should be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accompanied by a disclaimer indicating the uncertain nature of forecasted results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and a statement that projected benefits are shown in today’s currency.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2.6. Potential outcomes should be clearly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distinguished between guaranteed and non-guaranteed payments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2.7. Results should be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accompanied by information illustrating what decisions the user can take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 increase contributions, postpone retirement, choose retirement product) and what might be the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expected effect of these decisions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2.8. Results should also be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accompanied by information about tax treatment provisions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2.10. Projections should be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delivered by post or electronically on a regular basis (for instance yearly)</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2.12. In case of on-line projections,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inputs should be prefilled with default values to help the users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6" name="SHAPE-20210530180541">
            <a:extLst>
              <a:ext uri="{FF2B5EF4-FFF2-40B4-BE49-F238E27FC236}">
                <a16:creationId xmlns:a16="http://schemas.microsoft.com/office/drawing/2014/main" id="{92AAAFA4-F492-4CB5-87C1-21B161293D2C}"/>
              </a:ext>
            </a:extLst>
          </p:cNvPr>
          <p:cNvGrpSpPr>
            <a:grpSpLocks noChangeAspect="1"/>
          </p:cNvGrpSpPr>
          <p:nvPr>
            <p:custDataLst>
              <p:tags r:id="rId1"/>
            </p:custDataLst>
          </p:nvPr>
        </p:nvGrpSpPr>
        <p:grpSpPr bwMode="auto">
          <a:xfrm>
            <a:off x="9144000" y="158750"/>
            <a:ext cx="742950" cy="922338"/>
            <a:chOff x="2644" y="1872"/>
            <a:chExt cx="468" cy="581"/>
          </a:xfrm>
        </p:grpSpPr>
        <p:sp>
          <p:nvSpPr>
            <p:cNvPr id="7" name="AutoShape 19">
              <a:extLst>
                <a:ext uri="{FF2B5EF4-FFF2-40B4-BE49-F238E27FC236}">
                  <a16:creationId xmlns:a16="http://schemas.microsoft.com/office/drawing/2014/main" id="{309FB490-8AD3-4CCB-9742-A4E19374979B}"/>
                </a:ext>
              </a:extLst>
            </p:cNvPr>
            <p:cNvSpPr>
              <a:spLocks noChangeAspect="1" noChangeArrowheads="1" noTextEdit="1"/>
            </p:cNvSpPr>
            <p:nvPr/>
          </p:nvSpPr>
          <p:spPr bwMode="auto">
            <a:xfrm>
              <a:off x="2644" y="1872"/>
              <a:ext cx="468" cy="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8" name="Freeform 21">
              <a:extLst>
                <a:ext uri="{FF2B5EF4-FFF2-40B4-BE49-F238E27FC236}">
                  <a16:creationId xmlns:a16="http://schemas.microsoft.com/office/drawing/2014/main" id="{A9CD6EF4-8521-44F4-B88C-4823EA6FD59B}"/>
                </a:ext>
              </a:extLst>
            </p:cNvPr>
            <p:cNvSpPr>
              <a:spLocks noEditPoints="1"/>
            </p:cNvSpPr>
            <p:nvPr/>
          </p:nvSpPr>
          <p:spPr bwMode="auto">
            <a:xfrm>
              <a:off x="2644" y="1874"/>
              <a:ext cx="473" cy="581"/>
            </a:xfrm>
            <a:custGeom>
              <a:avLst/>
              <a:gdLst>
                <a:gd name="T0" fmla="*/ 110 w 197"/>
                <a:gd name="T1" fmla="*/ 177 h 243"/>
                <a:gd name="T2" fmla="*/ 131 w 197"/>
                <a:gd name="T3" fmla="*/ 177 h 243"/>
                <a:gd name="T4" fmla="*/ 131 w 197"/>
                <a:gd name="T5" fmla="*/ 230 h 243"/>
                <a:gd name="T6" fmla="*/ 120 w 197"/>
                <a:gd name="T7" fmla="*/ 241 h 243"/>
                <a:gd name="T8" fmla="*/ 110 w 197"/>
                <a:gd name="T9" fmla="*/ 230 h 243"/>
                <a:gd name="T10" fmla="*/ 110 w 197"/>
                <a:gd name="T11" fmla="*/ 177 h 243"/>
                <a:gd name="T12" fmla="*/ 150 w 197"/>
                <a:gd name="T13" fmla="*/ 149 h 243"/>
                <a:gd name="T14" fmla="*/ 140 w 197"/>
                <a:gd name="T15" fmla="*/ 144 h 243"/>
                <a:gd name="T16" fmla="*/ 135 w 197"/>
                <a:gd name="T17" fmla="*/ 144 h 243"/>
                <a:gd name="T18" fmla="*/ 135 w 197"/>
                <a:gd name="T19" fmla="*/ 103 h 243"/>
                <a:gd name="T20" fmla="*/ 106 w 197"/>
                <a:gd name="T21" fmla="*/ 123 h 243"/>
                <a:gd name="T22" fmla="*/ 106 w 197"/>
                <a:gd name="T23" fmla="*/ 144 h 243"/>
                <a:gd name="T24" fmla="*/ 101 w 197"/>
                <a:gd name="T25" fmla="*/ 144 h 243"/>
                <a:gd name="T26" fmla="*/ 92 w 197"/>
                <a:gd name="T27" fmla="*/ 149 h 243"/>
                <a:gd name="T28" fmla="*/ 52 w 197"/>
                <a:gd name="T29" fmla="*/ 226 h 243"/>
                <a:gd name="T30" fmla="*/ 57 w 197"/>
                <a:gd name="T31" fmla="*/ 240 h 243"/>
                <a:gd name="T32" fmla="*/ 71 w 197"/>
                <a:gd name="T33" fmla="*/ 235 h 243"/>
                <a:gd name="T34" fmla="*/ 107 w 197"/>
                <a:gd name="T35" fmla="*/ 164 h 243"/>
                <a:gd name="T36" fmla="*/ 134 w 197"/>
                <a:gd name="T37" fmla="*/ 164 h 243"/>
                <a:gd name="T38" fmla="*/ 170 w 197"/>
                <a:gd name="T39" fmla="*/ 236 h 243"/>
                <a:gd name="T40" fmla="*/ 180 w 197"/>
                <a:gd name="T41" fmla="*/ 241 h 243"/>
                <a:gd name="T42" fmla="*/ 184 w 197"/>
                <a:gd name="T43" fmla="*/ 240 h 243"/>
                <a:gd name="T44" fmla="*/ 189 w 197"/>
                <a:gd name="T45" fmla="*/ 226 h 243"/>
                <a:gd name="T46" fmla="*/ 150 w 197"/>
                <a:gd name="T47" fmla="*/ 149 h 243"/>
                <a:gd name="T48" fmla="*/ 69 w 197"/>
                <a:gd name="T49" fmla="*/ 118 h 243"/>
                <a:gd name="T50" fmla="*/ 79 w 197"/>
                <a:gd name="T51" fmla="*/ 111 h 243"/>
                <a:gd name="T52" fmla="*/ 82 w 197"/>
                <a:gd name="T53" fmla="*/ 114 h 243"/>
                <a:gd name="T54" fmla="*/ 87 w 197"/>
                <a:gd name="T55" fmla="*/ 118 h 243"/>
                <a:gd name="T56" fmla="*/ 89 w 197"/>
                <a:gd name="T57" fmla="*/ 118 h 243"/>
                <a:gd name="T58" fmla="*/ 93 w 197"/>
                <a:gd name="T59" fmla="*/ 116 h 243"/>
                <a:gd name="T60" fmla="*/ 192 w 197"/>
                <a:gd name="T61" fmla="*/ 47 h 243"/>
                <a:gd name="T62" fmla="*/ 195 w 197"/>
                <a:gd name="T63" fmla="*/ 36 h 243"/>
                <a:gd name="T64" fmla="*/ 172 w 197"/>
                <a:gd name="T65" fmla="*/ 4 h 243"/>
                <a:gd name="T66" fmla="*/ 167 w 197"/>
                <a:gd name="T67" fmla="*/ 0 h 243"/>
                <a:gd name="T68" fmla="*/ 161 w 197"/>
                <a:gd name="T69" fmla="*/ 2 h 243"/>
                <a:gd name="T70" fmla="*/ 62 w 197"/>
                <a:gd name="T71" fmla="*/ 71 h 243"/>
                <a:gd name="T72" fmla="*/ 60 w 197"/>
                <a:gd name="T73" fmla="*/ 83 h 243"/>
                <a:gd name="T74" fmla="*/ 62 w 197"/>
                <a:gd name="T75" fmla="*/ 87 h 243"/>
                <a:gd name="T76" fmla="*/ 20 w 197"/>
                <a:gd name="T77" fmla="*/ 116 h 243"/>
                <a:gd name="T78" fmla="*/ 20 w 197"/>
                <a:gd name="T79" fmla="*/ 116 h 243"/>
                <a:gd name="T80" fmla="*/ 6 w 197"/>
                <a:gd name="T81" fmla="*/ 114 h 243"/>
                <a:gd name="T82" fmla="*/ 3 w 197"/>
                <a:gd name="T83" fmla="*/ 128 h 243"/>
                <a:gd name="T84" fmla="*/ 20 w 197"/>
                <a:gd name="T85" fmla="*/ 152 h 243"/>
                <a:gd name="T86" fmla="*/ 28 w 197"/>
                <a:gd name="T87" fmla="*/ 156 h 243"/>
                <a:gd name="T88" fmla="*/ 34 w 197"/>
                <a:gd name="T89" fmla="*/ 154 h 243"/>
                <a:gd name="T90" fmla="*/ 37 w 197"/>
                <a:gd name="T91" fmla="*/ 140 h 243"/>
                <a:gd name="T92" fmla="*/ 69 w 197"/>
                <a:gd name="T93" fmla="*/ 11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7" h="243">
                  <a:moveTo>
                    <a:pt x="110" y="177"/>
                  </a:moveTo>
                  <a:cubicBezTo>
                    <a:pt x="131" y="177"/>
                    <a:pt x="131" y="177"/>
                    <a:pt x="131" y="177"/>
                  </a:cubicBezTo>
                  <a:cubicBezTo>
                    <a:pt x="131" y="230"/>
                    <a:pt x="131" y="230"/>
                    <a:pt x="131" y="230"/>
                  </a:cubicBezTo>
                  <a:cubicBezTo>
                    <a:pt x="131" y="236"/>
                    <a:pt x="126" y="241"/>
                    <a:pt x="120" y="241"/>
                  </a:cubicBezTo>
                  <a:cubicBezTo>
                    <a:pt x="115" y="241"/>
                    <a:pt x="110" y="236"/>
                    <a:pt x="110" y="230"/>
                  </a:cubicBezTo>
                  <a:lnTo>
                    <a:pt x="110" y="177"/>
                  </a:lnTo>
                  <a:close/>
                  <a:moveTo>
                    <a:pt x="150" y="149"/>
                  </a:moveTo>
                  <a:cubicBezTo>
                    <a:pt x="148" y="146"/>
                    <a:pt x="144" y="144"/>
                    <a:pt x="140" y="144"/>
                  </a:cubicBezTo>
                  <a:cubicBezTo>
                    <a:pt x="135" y="144"/>
                    <a:pt x="135" y="144"/>
                    <a:pt x="135" y="144"/>
                  </a:cubicBezTo>
                  <a:cubicBezTo>
                    <a:pt x="135" y="103"/>
                    <a:pt x="135" y="103"/>
                    <a:pt x="135" y="103"/>
                  </a:cubicBezTo>
                  <a:cubicBezTo>
                    <a:pt x="106" y="123"/>
                    <a:pt x="106" y="123"/>
                    <a:pt x="106" y="123"/>
                  </a:cubicBezTo>
                  <a:cubicBezTo>
                    <a:pt x="106" y="144"/>
                    <a:pt x="106" y="144"/>
                    <a:pt x="106" y="144"/>
                  </a:cubicBezTo>
                  <a:cubicBezTo>
                    <a:pt x="101" y="144"/>
                    <a:pt x="101" y="144"/>
                    <a:pt x="101" y="144"/>
                  </a:cubicBezTo>
                  <a:cubicBezTo>
                    <a:pt x="97" y="144"/>
                    <a:pt x="93" y="146"/>
                    <a:pt x="92" y="149"/>
                  </a:cubicBezTo>
                  <a:cubicBezTo>
                    <a:pt x="52" y="226"/>
                    <a:pt x="52" y="226"/>
                    <a:pt x="52" y="226"/>
                  </a:cubicBezTo>
                  <a:cubicBezTo>
                    <a:pt x="50" y="231"/>
                    <a:pt x="52" y="237"/>
                    <a:pt x="57" y="240"/>
                  </a:cubicBezTo>
                  <a:cubicBezTo>
                    <a:pt x="62" y="243"/>
                    <a:pt x="68" y="241"/>
                    <a:pt x="71" y="235"/>
                  </a:cubicBezTo>
                  <a:cubicBezTo>
                    <a:pt x="107" y="164"/>
                    <a:pt x="107" y="164"/>
                    <a:pt x="107" y="164"/>
                  </a:cubicBezTo>
                  <a:cubicBezTo>
                    <a:pt x="134" y="164"/>
                    <a:pt x="134" y="164"/>
                    <a:pt x="134" y="164"/>
                  </a:cubicBezTo>
                  <a:cubicBezTo>
                    <a:pt x="170" y="236"/>
                    <a:pt x="170" y="236"/>
                    <a:pt x="170" y="236"/>
                  </a:cubicBezTo>
                  <a:cubicBezTo>
                    <a:pt x="172" y="239"/>
                    <a:pt x="176" y="241"/>
                    <a:pt x="180" y="241"/>
                  </a:cubicBezTo>
                  <a:cubicBezTo>
                    <a:pt x="181" y="241"/>
                    <a:pt x="183" y="241"/>
                    <a:pt x="184" y="240"/>
                  </a:cubicBezTo>
                  <a:cubicBezTo>
                    <a:pt x="189" y="238"/>
                    <a:pt x="191" y="232"/>
                    <a:pt x="189" y="226"/>
                  </a:cubicBezTo>
                  <a:lnTo>
                    <a:pt x="150" y="149"/>
                  </a:lnTo>
                  <a:close/>
                  <a:moveTo>
                    <a:pt x="69" y="118"/>
                  </a:moveTo>
                  <a:cubicBezTo>
                    <a:pt x="79" y="111"/>
                    <a:pt x="79" y="111"/>
                    <a:pt x="79" y="111"/>
                  </a:cubicBezTo>
                  <a:cubicBezTo>
                    <a:pt x="82" y="114"/>
                    <a:pt x="82" y="114"/>
                    <a:pt x="82" y="114"/>
                  </a:cubicBezTo>
                  <a:cubicBezTo>
                    <a:pt x="83" y="116"/>
                    <a:pt x="85" y="117"/>
                    <a:pt x="87" y="118"/>
                  </a:cubicBezTo>
                  <a:cubicBezTo>
                    <a:pt x="88" y="118"/>
                    <a:pt x="88" y="118"/>
                    <a:pt x="89" y="118"/>
                  </a:cubicBezTo>
                  <a:cubicBezTo>
                    <a:pt x="90" y="118"/>
                    <a:pt x="92" y="117"/>
                    <a:pt x="93" y="116"/>
                  </a:cubicBezTo>
                  <a:cubicBezTo>
                    <a:pt x="192" y="47"/>
                    <a:pt x="192" y="47"/>
                    <a:pt x="192" y="47"/>
                  </a:cubicBezTo>
                  <a:cubicBezTo>
                    <a:pt x="196" y="44"/>
                    <a:pt x="197" y="39"/>
                    <a:pt x="195" y="36"/>
                  </a:cubicBezTo>
                  <a:cubicBezTo>
                    <a:pt x="172" y="4"/>
                    <a:pt x="172" y="4"/>
                    <a:pt x="172" y="4"/>
                  </a:cubicBezTo>
                  <a:cubicBezTo>
                    <a:pt x="171" y="2"/>
                    <a:pt x="169" y="1"/>
                    <a:pt x="167" y="0"/>
                  </a:cubicBezTo>
                  <a:cubicBezTo>
                    <a:pt x="165" y="0"/>
                    <a:pt x="163" y="1"/>
                    <a:pt x="161" y="2"/>
                  </a:cubicBezTo>
                  <a:cubicBezTo>
                    <a:pt x="62" y="71"/>
                    <a:pt x="62" y="71"/>
                    <a:pt x="62" y="71"/>
                  </a:cubicBezTo>
                  <a:cubicBezTo>
                    <a:pt x="58" y="74"/>
                    <a:pt x="57" y="79"/>
                    <a:pt x="60" y="83"/>
                  </a:cubicBezTo>
                  <a:cubicBezTo>
                    <a:pt x="62" y="87"/>
                    <a:pt x="62" y="87"/>
                    <a:pt x="62" y="87"/>
                  </a:cubicBezTo>
                  <a:cubicBezTo>
                    <a:pt x="20" y="116"/>
                    <a:pt x="20" y="116"/>
                    <a:pt x="20" y="116"/>
                  </a:cubicBezTo>
                  <a:cubicBezTo>
                    <a:pt x="20" y="116"/>
                    <a:pt x="20" y="116"/>
                    <a:pt x="20" y="116"/>
                  </a:cubicBezTo>
                  <a:cubicBezTo>
                    <a:pt x="17" y="112"/>
                    <a:pt x="10" y="111"/>
                    <a:pt x="6" y="114"/>
                  </a:cubicBezTo>
                  <a:cubicBezTo>
                    <a:pt x="1" y="117"/>
                    <a:pt x="0" y="123"/>
                    <a:pt x="3" y="128"/>
                  </a:cubicBezTo>
                  <a:cubicBezTo>
                    <a:pt x="20" y="152"/>
                    <a:pt x="20" y="152"/>
                    <a:pt x="20" y="152"/>
                  </a:cubicBezTo>
                  <a:cubicBezTo>
                    <a:pt x="22" y="155"/>
                    <a:pt x="25" y="156"/>
                    <a:pt x="28" y="156"/>
                  </a:cubicBezTo>
                  <a:cubicBezTo>
                    <a:pt x="30" y="156"/>
                    <a:pt x="32" y="156"/>
                    <a:pt x="34" y="154"/>
                  </a:cubicBezTo>
                  <a:cubicBezTo>
                    <a:pt x="39" y="151"/>
                    <a:pt x="40" y="145"/>
                    <a:pt x="37" y="140"/>
                  </a:cubicBezTo>
                  <a:lnTo>
                    <a:pt x="69"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grpSp>
    </p:spTree>
    <p:extLst>
      <p:ext uri="{BB962C8B-B14F-4D97-AF65-F5344CB8AC3E}">
        <p14:creationId xmlns:p14="http://schemas.microsoft.com/office/powerpoint/2010/main" val="423961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3. Supervision of pension projections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05000" y="1124664"/>
            <a:ext cx="9258300" cy="480131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3.1. …pension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supervisory authorities should have a mandate (</a:t>
            </a:r>
            <a:r>
              <a:rPr kumimoji="0" lang="en-US" sz="1600" b="0" i="0" u="none" strike="noStrike" kern="1200" cap="none" spc="0" normalizeH="0" baseline="0" noProof="0" dirty="0" err="1">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i.</a:t>
            </a:r>
            <a:r>
              <a:rPr kumimoji="0" lang="en-US" sz="1600" b="0" i="0" u="none" strike="noStrike" kern="1200" cap="none" spc="0" normalizeH="0" baseline="0" noProof="0" err="1">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e</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 supervisory and regulatory power)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and capacity for supervising issues related to pension projections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3.2. Provisions should be made for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information sharing where projections may require cooperation between different pension supervisory authorities </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and/or cross-jurisdictional information sharing</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3.3. Pension supervisory authorities should require pension providers to help users understand the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meaning of the likely values of their future retirement income and effects of retirement decisions taken by making available tools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3.4. …consider developing or encouraging industry associations of providers to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develop standardised methodology and assumptions for use by providers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3.5. Providers of projections should disclose the methodology and assumptions used for pension projections and be able to explain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why they chose a particular methodology and, if this is the case, why their assumptions differ from typical market expectations developed by others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3.6. Pension supervisory authorities or other relevant authorities (</a:t>
            </a:r>
            <a:r>
              <a:rPr kumimoji="0" lang="en-US" sz="1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a:t>
            </a:r>
            <a:r>
              <a:rPr kumimoji="0" lang="en-US" sz="16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g</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conduct authority)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should have a power to ban misleading market communication practices</a:t>
            </a: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If not standardised by pension supervisory authorities, </a:t>
            </a:r>
            <a:r>
              <a:rPr kumimoji="0" lang="en-US" sz="1600" b="0" i="0" u="none" strike="noStrike" kern="1200" cap="none" spc="0" normalizeH="0" baseline="0" noProof="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some self-regulation of the market (in terms of good practices) in the area of communication should be promoted and expected</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grpSp>
        <p:nvGrpSpPr>
          <p:cNvPr id="6" name="SHAPE-20210530180458">
            <a:extLst>
              <a:ext uri="{FF2B5EF4-FFF2-40B4-BE49-F238E27FC236}">
                <a16:creationId xmlns:a16="http://schemas.microsoft.com/office/drawing/2014/main" id="{DA2F2AAD-6C6C-4427-B8CB-7B7699D8D448}"/>
              </a:ext>
            </a:extLst>
          </p:cNvPr>
          <p:cNvGrpSpPr>
            <a:grpSpLocks noChangeAspect="1"/>
          </p:cNvGrpSpPr>
          <p:nvPr>
            <p:custDataLst>
              <p:tags r:id="rId1"/>
            </p:custDataLst>
          </p:nvPr>
        </p:nvGrpSpPr>
        <p:grpSpPr bwMode="auto">
          <a:xfrm>
            <a:off x="8991600" y="242887"/>
            <a:ext cx="1012825" cy="754063"/>
            <a:chOff x="2644" y="1872"/>
            <a:chExt cx="638" cy="475"/>
          </a:xfrm>
        </p:grpSpPr>
        <p:sp>
          <p:nvSpPr>
            <p:cNvPr id="7" name="AutoShape 9">
              <a:extLst>
                <a:ext uri="{FF2B5EF4-FFF2-40B4-BE49-F238E27FC236}">
                  <a16:creationId xmlns:a16="http://schemas.microsoft.com/office/drawing/2014/main" id="{B4C83CCC-92E6-4397-ACD9-6CFEDE259B13}"/>
                </a:ext>
              </a:extLst>
            </p:cNvPr>
            <p:cNvSpPr>
              <a:spLocks noChangeAspect="1" noChangeArrowheads="1" noTextEdit="1"/>
            </p:cNvSpPr>
            <p:nvPr/>
          </p:nvSpPr>
          <p:spPr bwMode="auto">
            <a:xfrm>
              <a:off x="2644" y="1872"/>
              <a:ext cx="638" cy="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8" name="Freeform 11">
              <a:extLst>
                <a:ext uri="{FF2B5EF4-FFF2-40B4-BE49-F238E27FC236}">
                  <a16:creationId xmlns:a16="http://schemas.microsoft.com/office/drawing/2014/main" id="{C7DCBCC8-6ECC-4479-9179-A74C0F0A70BB}"/>
                </a:ext>
              </a:extLst>
            </p:cNvPr>
            <p:cNvSpPr>
              <a:spLocks noEditPoints="1"/>
            </p:cNvSpPr>
            <p:nvPr/>
          </p:nvSpPr>
          <p:spPr bwMode="auto">
            <a:xfrm>
              <a:off x="2646" y="1870"/>
              <a:ext cx="648" cy="479"/>
            </a:xfrm>
            <a:custGeom>
              <a:avLst/>
              <a:gdLst>
                <a:gd name="T0" fmla="*/ 115 w 271"/>
                <a:gd name="T1" fmla="*/ 183 h 200"/>
                <a:gd name="T2" fmla="*/ 130 w 271"/>
                <a:gd name="T3" fmla="*/ 200 h 200"/>
                <a:gd name="T4" fmla="*/ 0 w 271"/>
                <a:gd name="T5" fmla="*/ 200 h 200"/>
                <a:gd name="T6" fmla="*/ 14 w 271"/>
                <a:gd name="T7" fmla="*/ 183 h 200"/>
                <a:gd name="T8" fmla="*/ 115 w 271"/>
                <a:gd name="T9" fmla="*/ 183 h 200"/>
                <a:gd name="T10" fmla="*/ 250 w 271"/>
                <a:gd name="T11" fmla="*/ 137 h 200"/>
                <a:gd name="T12" fmla="*/ 145 w 271"/>
                <a:gd name="T13" fmla="*/ 90 h 200"/>
                <a:gd name="T14" fmla="*/ 128 w 271"/>
                <a:gd name="T15" fmla="*/ 123 h 200"/>
                <a:gd name="T16" fmla="*/ 228 w 271"/>
                <a:gd name="T17" fmla="*/ 180 h 200"/>
                <a:gd name="T18" fmla="*/ 264 w 271"/>
                <a:gd name="T19" fmla="*/ 171 h 200"/>
                <a:gd name="T20" fmla="*/ 250 w 271"/>
                <a:gd name="T21" fmla="*/ 137 h 200"/>
                <a:gd name="T22" fmla="*/ 155 w 271"/>
                <a:gd name="T23" fmla="*/ 71 h 200"/>
                <a:gd name="T24" fmla="*/ 80 w 271"/>
                <a:gd name="T25" fmla="*/ 33 h 200"/>
                <a:gd name="T26" fmla="*/ 47 w 271"/>
                <a:gd name="T27" fmla="*/ 99 h 200"/>
                <a:gd name="T28" fmla="*/ 122 w 271"/>
                <a:gd name="T29" fmla="*/ 137 h 200"/>
                <a:gd name="T30" fmla="*/ 155 w 271"/>
                <a:gd name="T31" fmla="*/ 71 h 200"/>
                <a:gd name="T32" fmla="*/ 82 w 271"/>
                <a:gd name="T33" fmla="*/ 25 h 200"/>
                <a:gd name="T34" fmla="*/ 79 w 271"/>
                <a:gd name="T35" fmla="*/ 14 h 200"/>
                <a:gd name="T36" fmla="*/ 83 w 271"/>
                <a:gd name="T37" fmla="*/ 7 h 200"/>
                <a:gd name="T38" fmla="*/ 94 w 271"/>
                <a:gd name="T39" fmla="*/ 3 h 200"/>
                <a:gd name="T40" fmla="*/ 172 w 271"/>
                <a:gd name="T41" fmla="*/ 43 h 200"/>
                <a:gd name="T42" fmla="*/ 175 w 271"/>
                <a:gd name="T43" fmla="*/ 54 h 200"/>
                <a:gd name="T44" fmla="*/ 171 w 271"/>
                <a:gd name="T45" fmla="*/ 62 h 200"/>
                <a:gd name="T46" fmla="*/ 160 w 271"/>
                <a:gd name="T47" fmla="*/ 65 h 200"/>
                <a:gd name="T48" fmla="*/ 82 w 271"/>
                <a:gd name="T49" fmla="*/ 25 h 200"/>
                <a:gd name="T50" fmla="*/ 30 w 271"/>
                <a:gd name="T51" fmla="*/ 127 h 200"/>
                <a:gd name="T52" fmla="*/ 27 w 271"/>
                <a:gd name="T53" fmla="*/ 116 h 200"/>
                <a:gd name="T54" fmla="*/ 31 w 271"/>
                <a:gd name="T55" fmla="*/ 109 h 200"/>
                <a:gd name="T56" fmla="*/ 42 w 271"/>
                <a:gd name="T57" fmla="*/ 105 h 200"/>
                <a:gd name="T58" fmla="*/ 120 w 271"/>
                <a:gd name="T59" fmla="*/ 145 h 200"/>
                <a:gd name="T60" fmla="*/ 123 w 271"/>
                <a:gd name="T61" fmla="*/ 156 h 200"/>
                <a:gd name="T62" fmla="*/ 119 w 271"/>
                <a:gd name="T63" fmla="*/ 164 h 200"/>
                <a:gd name="T64" fmla="*/ 108 w 271"/>
                <a:gd name="T65" fmla="*/ 167 h 200"/>
                <a:gd name="T66" fmla="*/ 30 w 271"/>
                <a:gd name="T67" fmla="*/ 127 h 200"/>
                <a:gd name="T68" fmla="*/ 165 w 271"/>
                <a:gd name="T69" fmla="*/ 29 h 200"/>
                <a:gd name="T70" fmla="*/ 170 w 271"/>
                <a:gd name="T71" fmla="*/ 42 h 200"/>
                <a:gd name="T72" fmla="*/ 97 w 271"/>
                <a:gd name="T73" fmla="*/ 6 h 200"/>
                <a:gd name="T74" fmla="*/ 111 w 271"/>
                <a:gd name="T75" fmla="*/ 2 h 200"/>
                <a:gd name="T76" fmla="*/ 165 w 271"/>
                <a:gd name="T77" fmla="*/ 29 h 200"/>
                <a:gd name="T78" fmla="*/ 38 w 271"/>
                <a:gd name="T79" fmla="*/ 141 h 200"/>
                <a:gd name="T80" fmla="*/ 33 w 271"/>
                <a:gd name="T81" fmla="*/ 128 h 200"/>
                <a:gd name="T82" fmla="*/ 106 w 271"/>
                <a:gd name="T83" fmla="*/ 165 h 200"/>
                <a:gd name="T84" fmla="*/ 92 w 271"/>
                <a:gd name="T85" fmla="*/ 169 h 200"/>
                <a:gd name="T86" fmla="*/ 38 w 271"/>
                <a:gd name="T87" fmla="*/ 14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1" h="200">
                  <a:moveTo>
                    <a:pt x="115" y="183"/>
                  </a:moveTo>
                  <a:cubicBezTo>
                    <a:pt x="123" y="183"/>
                    <a:pt x="129" y="192"/>
                    <a:pt x="130" y="200"/>
                  </a:cubicBezTo>
                  <a:cubicBezTo>
                    <a:pt x="130" y="200"/>
                    <a:pt x="130" y="200"/>
                    <a:pt x="0" y="200"/>
                  </a:cubicBezTo>
                  <a:cubicBezTo>
                    <a:pt x="1" y="192"/>
                    <a:pt x="7" y="183"/>
                    <a:pt x="14" y="183"/>
                  </a:cubicBezTo>
                  <a:cubicBezTo>
                    <a:pt x="14" y="183"/>
                    <a:pt x="14" y="183"/>
                    <a:pt x="115" y="183"/>
                  </a:cubicBezTo>
                  <a:close/>
                  <a:moveTo>
                    <a:pt x="250" y="137"/>
                  </a:moveTo>
                  <a:cubicBezTo>
                    <a:pt x="145" y="90"/>
                    <a:pt x="145" y="90"/>
                    <a:pt x="145" y="90"/>
                  </a:cubicBezTo>
                  <a:cubicBezTo>
                    <a:pt x="128" y="123"/>
                    <a:pt x="128" y="123"/>
                    <a:pt x="128" y="123"/>
                  </a:cubicBezTo>
                  <a:cubicBezTo>
                    <a:pt x="228" y="180"/>
                    <a:pt x="228" y="180"/>
                    <a:pt x="228" y="180"/>
                  </a:cubicBezTo>
                  <a:cubicBezTo>
                    <a:pt x="236" y="184"/>
                    <a:pt x="256" y="187"/>
                    <a:pt x="264" y="171"/>
                  </a:cubicBezTo>
                  <a:cubicBezTo>
                    <a:pt x="271" y="156"/>
                    <a:pt x="258" y="141"/>
                    <a:pt x="250" y="137"/>
                  </a:cubicBezTo>
                  <a:close/>
                  <a:moveTo>
                    <a:pt x="155" y="71"/>
                  </a:moveTo>
                  <a:cubicBezTo>
                    <a:pt x="80" y="33"/>
                    <a:pt x="80" y="33"/>
                    <a:pt x="80" y="33"/>
                  </a:cubicBezTo>
                  <a:cubicBezTo>
                    <a:pt x="47" y="99"/>
                    <a:pt x="47" y="99"/>
                    <a:pt x="47" y="99"/>
                  </a:cubicBezTo>
                  <a:cubicBezTo>
                    <a:pt x="122" y="137"/>
                    <a:pt x="122" y="137"/>
                    <a:pt x="122" y="137"/>
                  </a:cubicBezTo>
                  <a:cubicBezTo>
                    <a:pt x="155" y="71"/>
                    <a:pt x="155" y="71"/>
                    <a:pt x="155" y="71"/>
                  </a:cubicBezTo>
                  <a:close/>
                  <a:moveTo>
                    <a:pt x="82" y="25"/>
                  </a:moveTo>
                  <a:cubicBezTo>
                    <a:pt x="78" y="23"/>
                    <a:pt x="77" y="18"/>
                    <a:pt x="79" y="14"/>
                  </a:cubicBezTo>
                  <a:cubicBezTo>
                    <a:pt x="79" y="14"/>
                    <a:pt x="79" y="14"/>
                    <a:pt x="83" y="7"/>
                  </a:cubicBezTo>
                  <a:cubicBezTo>
                    <a:pt x="85" y="3"/>
                    <a:pt x="90" y="1"/>
                    <a:pt x="94" y="3"/>
                  </a:cubicBezTo>
                  <a:cubicBezTo>
                    <a:pt x="94" y="3"/>
                    <a:pt x="94" y="3"/>
                    <a:pt x="172" y="43"/>
                  </a:cubicBezTo>
                  <a:cubicBezTo>
                    <a:pt x="176" y="45"/>
                    <a:pt x="177" y="50"/>
                    <a:pt x="175" y="54"/>
                  </a:cubicBezTo>
                  <a:cubicBezTo>
                    <a:pt x="175" y="54"/>
                    <a:pt x="175" y="54"/>
                    <a:pt x="171" y="62"/>
                  </a:cubicBezTo>
                  <a:cubicBezTo>
                    <a:pt x="169" y="66"/>
                    <a:pt x="164" y="67"/>
                    <a:pt x="160" y="65"/>
                  </a:cubicBezTo>
                  <a:cubicBezTo>
                    <a:pt x="160" y="65"/>
                    <a:pt x="160" y="65"/>
                    <a:pt x="82" y="25"/>
                  </a:cubicBezTo>
                  <a:close/>
                  <a:moveTo>
                    <a:pt x="30" y="127"/>
                  </a:moveTo>
                  <a:cubicBezTo>
                    <a:pt x="26" y="125"/>
                    <a:pt x="25" y="120"/>
                    <a:pt x="27" y="116"/>
                  </a:cubicBezTo>
                  <a:cubicBezTo>
                    <a:pt x="27" y="116"/>
                    <a:pt x="27" y="116"/>
                    <a:pt x="31" y="109"/>
                  </a:cubicBezTo>
                  <a:cubicBezTo>
                    <a:pt x="33" y="105"/>
                    <a:pt x="38" y="103"/>
                    <a:pt x="42" y="105"/>
                  </a:cubicBezTo>
                  <a:cubicBezTo>
                    <a:pt x="42" y="105"/>
                    <a:pt x="42" y="105"/>
                    <a:pt x="120" y="145"/>
                  </a:cubicBezTo>
                  <a:cubicBezTo>
                    <a:pt x="124" y="147"/>
                    <a:pt x="125" y="152"/>
                    <a:pt x="123" y="156"/>
                  </a:cubicBezTo>
                  <a:cubicBezTo>
                    <a:pt x="123" y="156"/>
                    <a:pt x="123" y="156"/>
                    <a:pt x="119" y="164"/>
                  </a:cubicBezTo>
                  <a:cubicBezTo>
                    <a:pt x="117" y="168"/>
                    <a:pt x="112" y="169"/>
                    <a:pt x="108" y="167"/>
                  </a:cubicBezTo>
                  <a:cubicBezTo>
                    <a:pt x="108" y="167"/>
                    <a:pt x="108" y="167"/>
                    <a:pt x="30" y="127"/>
                  </a:cubicBezTo>
                  <a:close/>
                  <a:moveTo>
                    <a:pt x="165" y="29"/>
                  </a:moveTo>
                  <a:cubicBezTo>
                    <a:pt x="170" y="32"/>
                    <a:pt x="172" y="38"/>
                    <a:pt x="170" y="42"/>
                  </a:cubicBezTo>
                  <a:cubicBezTo>
                    <a:pt x="98" y="6"/>
                    <a:pt x="171" y="43"/>
                    <a:pt x="97" y="6"/>
                  </a:cubicBezTo>
                  <a:cubicBezTo>
                    <a:pt x="100" y="1"/>
                    <a:pt x="106" y="0"/>
                    <a:pt x="111" y="2"/>
                  </a:cubicBezTo>
                  <a:cubicBezTo>
                    <a:pt x="111" y="2"/>
                    <a:pt x="111" y="2"/>
                    <a:pt x="165" y="29"/>
                  </a:cubicBezTo>
                  <a:close/>
                  <a:moveTo>
                    <a:pt x="38" y="141"/>
                  </a:moveTo>
                  <a:cubicBezTo>
                    <a:pt x="33" y="139"/>
                    <a:pt x="31" y="133"/>
                    <a:pt x="33" y="128"/>
                  </a:cubicBezTo>
                  <a:cubicBezTo>
                    <a:pt x="33" y="128"/>
                    <a:pt x="33" y="128"/>
                    <a:pt x="106" y="165"/>
                  </a:cubicBezTo>
                  <a:cubicBezTo>
                    <a:pt x="103" y="170"/>
                    <a:pt x="97" y="171"/>
                    <a:pt x="92" y="169"/>
                  </a:cubicBezTo>
                  <a:cubicBezTo>
                    <a:pt x="92" y="169"/>
                    <a:pt x="92" y="169"/>
                    <a:pt x="38" y="14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grpSp>
    </p:spTree>
    <p:extLst>
      <p:ext uri="{BB962C8B-B14F-4D97-AF65-F5344CB8AC3E}">
        <p14:creationId xmlns:p14="http://schemas.microsoft.com/office/powerpoint/2010/main" val="323060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this session we will look at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broad view of the Indian landscape – how are we doing</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Some insights from WTW surveys – how do individuals feel about retirement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Indian context – benefits and associated information available to members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International Organisation of Pension Supervisors – how can we leverage pension projections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deterministic projection</a:t>
            </a: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stochastic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693022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Deterministic Model – PF + NPS Projections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Simple Excel based tool which accounts for</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Basic input parameters from the user such as age, sex, salary, expected future increases in pay</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Other PF / NPS specific inputs such as contribution level and investment strategy</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Expected returns initially set up as default values but can be made open to the user for stress testing</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Annuity rates estimated based on retail rates available in the open market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Could also build in allowance for current balances – added as initial lump sums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Further refinements to include tax circumstances, type of annuity etc. </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Probably a long way to go before we tick all the boxes of recommended standards</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955329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6"/>
            <a:srcRect/>
            <a:stretch>
              <a:fillRect/>
            </a:stretch>
          </a:blipFill>
        </p:spPr>
      </p:pic>
      <p:sp>
        <p:nvSpPr>
          <p:cNvPr id="3" name="Rectangle 2"/>
          <p:cNvSpPr txBox="1">
            <a:spLocks noChangeArrowheads="1"/>
          </p:cNvSpPr>
          <p:nvPr/>
        </p:nvSpPr>
        <p:spPr>
          <a:xfrm>
            <a:off x="1752852" y="-31814"/>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Illustration of Deterministic Projection</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www.actuariesindia.org</a:t>
            </a:r>
          </a:p>
        </p:txBody>
      </p:sp>
      <p:sp>
        <p:nvSpPr>
          <p:cNvPr id="10" name="Rectangle 9">
            <a:extLst>
              <a:ext uri="{FF2B5EF4-FFF2-40B4-BE49-F238E27FC236}">
                <a16:creationId xmlns:a16="http://schemas.microsoft.com/office/drawing/2014/main" id="{7732544D-6BAD-4506-8A3D-D9DD6A9C2865}"/>
              </a:ext>
            </a:extLst>
          </p:cNvPr>
          <p:cNvSpPr/>
          <p:nvPr/>
        </p:nvSpPr>
        <p:spPr>
          <a:xfrm>
            <a:off x="1905000" y="5767626"/>
            <a:ext cx="8771920" cy="861774"/>
          </a:xfrm>
          <a:prstGeom prst="rect">
            <a:avLst/>
          </a:prstGeom>
          <a:solidFill>
            <a:srgbClr val="D9E6DC"/>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FFFFFF"/>
              </a:buClr>
              <a:buSzTx/>
              <a:buFontTx/>
              <a:buNone/>
              <a:tabLst/>
              <a:defRPr/>
            </a:pPr>
            <a:r>
              <a:rPr kumimoji="0" lang="en-GB" sz="1000" b="1" i="0" u="none" strike="noStrike" kern="1200" cap="none" spc="0" normalizeH="0" baseline="0" noProof="0">
                <a:ln>
                  <a:noFill/>
                </a:ln>
                <a:solidFill>
                  <a:srgbClr val="702082"/>
                </a:solidFill>
                <a:effectLst/>
                <a:uLnTx/>
                <a:uFillTx/>
                <a:latin typeface="Calibri" panose="020F0502020204030204" pitchFamily="34" charset="0"/>
                <a:ea typeface="+mn-ea"/>
                <a:cs typeface="Calibri" panose="020F0502020204030204" pitchFamily="34" charset="0"/>
              </a:rPr>
              <a:t>Assumptions Used</a:t>
            </a:r>
            <a:endParaRPr kumimoji="0" lang="en-GB" sz="1000" b="1" i="0" u="none" strike="noStrike" kern="1200" cap="none" spc="0" normalizeH="0" baseline="0" noProof="0" dirty="0">
              <a:ln>
                <a:noFill/>
              </a:ln>
              <a:solidFill>
                <a:srgbClr val="702082"/>
              </a:solidFill>
              <a:effectLst/>
              <a:uLnTx/>
              <a:uFillTx/>
              <a:latin typeface="Calibri" panose="020F0502020204030204" pitchFamily="34" charset="0"/>
              <a:ea typeface="+mn-ea"/>
              <a:cs typeface="Calibri" panose="020F0502020204030204" pitchFamily="34" charset="0"/>
            </a:endParaRP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Salary growth: 8% p</a:t>
            </a:r>
            <a:r>
              <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a:t>
            </a: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PF interest rate: 8% p</a:t>
            </a:r>
            <a:r>
              <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a:t>
            </a: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NPS return: 9% p</a:t>
            </a:r>
            <a:r>
              <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(moderate risk</a:t>
            </a:r>
            <a:r>
              <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Lump sum conversion to pension based on current LIC annuity rates</a:t>
            </a:r>
            <a:endPar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Pension option without increases with 50% Last Survivor benefit</a:t>
            </a:r>
            <a:endPar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1" name="Rectangle 10">
            <a:extLst>
              <a:ext uri="{FF2B5EF4-FFF2-40B4-BE49-F238E27FC236}">
                <a16:creationId xmlns:a16="http://schemas.microsoft.com/office/drawing/2014/main" id="{69E97CC0-F76D-4600-9B36-6C92D7C2BFE8}"/>
              </a:ext>
            </a:extLst>
          </p:cNvPr>
          <p:cNvSpPr/>
          <p:nvPr/>
        </p:nvSpPr>
        <p:spPr>
          <a:xfrm>
            <a:off x="7927547" y="5768622"/>
            <a:ext cx="2730321" cy="338554"/>
          </a:xfrm>
          <a:prstGeom prst="rect">
            <a:avLst/>
          </a:prstGeom>
          <a:noFill/>
          <a:ln>
            <a:noFill/>
          </a:ln>
        </p:spPr>
        <p:txBody>
          <a:bodyPr wrap="square">
            <a:spAutoFit/>
          </a:bodyPr>
          <a:lstStyle/>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PF contribution assumed on uncapped PF Wages</a:t>
            </a:r>
            <a:endPar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Gross of taxes and expenses for simplicity</a:t>
            </a:r>
            <a:endPar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3" name="TextBox 12">
            <a:extLst>
              <a:ext uri="{FF2B5EF4-FFF2-40B4-BE49-F238E27FC236}">
                <a16:creationId xmlns:a16="http://schemas.microsoft.com/office/drawing/2014/main" id="{2022F8BC-CA48-4260-BE67-B6B8B1E784E4}"/>
              </a:ext>
            </a:extLst>
          </p:cNvPr>
          <p:cNvSpPr txBox="1"/>
          <p:nvPr/>
        </p:nvSpPr>
        <p:spPr>
          <a:xfrm>
            <a:off x="5197227" y="5759931"/>
            <a:ext cx="2730320" cy="869469"/>
          </a:xfrm>
          <a:prstGeom prst="rect">
            <a:avLst/>
          </a:prstGeom>
          <a:noFill/>
          <a:ln>
            <a:noFill/>
          </a:ln>
        </p:spPr>
        <p:txBody>
          <a:bodyPr wrap="square" rtlCol="0">
            <a:spAutoFit/>
          </a:bodyPr>
          <a:lstStyle/>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CPI Inflation: 5% p</a:t>
            </a:r>
            <a:r>
              <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a:t>
            </a: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Basic Salary at 25 years: 25,000 per month  (50% of Fixed Pay</a:t>
            </a:r>
            <a:r>
              <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GB"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Retirement Age: 60 years</a:t>
            </a:r>
            <a:endPar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r>
              <a:rPr kumimoji="0" lang="en-US" sz="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All proceeds at retirement converted to Pension</a:t>
            </a:r>
            <a:endParaRPr kumimoji="0" lang="en-GB"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128588" marR="0" lvl="0" indent="-128588" algn="l" defTabSz="914400" rtl="0" eaLnBrk="1" fontAlgn="auto" latinLnBrk="0" hangingPunct="1">
              <a:lnSpc>
                <a:spcPct val="100000"/>
              </a:lnSpc>
              <a:spcBef>
                <a:spcPts val="0"/>
              </a:spcBef>
              <a:spcAft>
                <a:spcPts val="0"/>
              </a:spcAft>
              <a:buClr>
                <a:srgbClr val="FFFFFF"/>
              </a:buClr>
              <a:buSzTx/>
              <a:buFont typeface="Wingdings" panose="05000000000000000000" pitchFamily="2" charset="2"/>
              <a:buChar char="§"/>
              <a:tabLst/>
              <a:defRPr/>
            </a:pPr>
            <a:endParaRPr kumimoji="0" lang="en-GB" sz="105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5" name="Rectangle 14">
            <a:extLst>
              <a:ext uri="{FF2B5EF4-FFF2-40B4-BE49-F238E27FC236}">
                <a16:creationId xmlns:a16="http://schemas.microsoft.com/office/drawing/2014/main" id="{0A01198A-9622-4670-899B-A8DDF95DD9EF}"/>
              </a:ext>
            </a:extLst>
          </p:cNvPr>
          <p:cNvSpPr/>
          <p:nvPr/>
        </p:nvSpPr>
        <p:spPr>
          <a:xfrm>
            <a:off x="1885948" y="609600"/>
            <a:ext cx="8420103" cy="553998"/>
          </a:xfrm>
          <a:prstGeom prst="rect">
            <a:avLst/>
          </a:prstGeom>
          <a:solidFill>
            <a:srgbClr val="D9E6DC"/>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FFFFFF"/>
              </a:buClr>
              <a:buSzTx/>
              <a:buFontTx/>
              <a:buNone/>
              <a:tabLst/>
              <a:defRPr/>
            </a:pPr>
            <a:r>
              <a:rPr kumimoji="0" lang="en-GB" sz="1000" b="1" i="0" u="none" strike="noStrike" kern="1200" cap="none" spc="0" normalizeH="0" baseline="0" noProof="0">
                <a:ln>
                  <a:noFill/>
                </a:ln>
                <a:solidFill>
                  <a:srgbClr val="702082"/>
                </a:solidFill>
                <a:effectLst/>
                <a:uLnTx/>
                <a:uFillTx/>
                <a:latin typeface="Calibri" panose="020F0502020204030204" pitchFamily="34" charset="0"/>
                <a:ea typeface="+mn-ea"/>
                <a:cs typeface="Calibri" panose="020F0502020204030204" pitchFamily="34" charset="0"/>
              </a:rPr>
              <a:t>Net Replacement Ratio</a:t>
            </a:r>
            <a:endParaRPr kumimoji="0" lang="en-GB" sz="1000" b="1" i="0" u="none" strike="noStrike" kern="1200" cap="none" spc="0" normalizeH="0" baseline="0" noProof="0" dirty="0">
              <a:ln>
                <a:noFill/>
              </a:ln>
              <a:solidFill>
                <a:srgbClr val="702082"/>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Net Replacement Ratio (NRR) outlines the projected pension at retirement expressed as a percentage of final salary (simplified illustrations ignore any tax or other deductions</a:t>
            </a: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graphicFrame>
        <p:nvGraphicFramePr>
          <p:cNvPr id="22" name="Chart 21">
            <a:extLst>
              <a:ext uri="{FF2B5EF4-FFF2-40B4-BE49-F238E27FC236}">
                <a16:creationId xmlns:a16="http://schemas.microsoft.com/office/drawing/2014/main" id="{FDF1CA21-D445-4B50-8EA8-F8894B6B50FE}"/>
              </a:ext>
            </a:extLst>
          </p:cNvPr>
          <p:cNvGraphicFramePr>
            <a:graphicFrameLocks/>
          </p:cNvGraphicFramePr>
          <p:nvPr/>
        </p:nvGraphicFramePr>
        <p:xfrm>
          <a:off x="1781312" y="1066800"/>
          <a:ext cx="6981688" cy="2761941"/>
        </p:xfrm>
        <a:graphic>
          <a:graphicData uri="http://schemas.openxmlformats.org/drawingml/2006/chart">
            <c:chart xmlns:c="http://schemas.openxmlformats.org/drawingml/2006/chart" xmlns:r="http://schemas.openxmlformats.org/officeDocument/2006/relationships" r:id="rId7"/>
          </a:graphicData>
        </a:graphic>
      </p:graphicFrame>
      <p:sp>
        <p:nvSpPr>
          <p:cNvPr id="25" name="Rectangle 24">
            <a:extLst>
              <a:ext uri="{FF2B5EF4-FFF2-40B4-BE49-F238E27FC236}">
                <a16:creationId xmlns:a16="http://schemas.microsoft.com/office/drawing/2014/main" id="{070DB375-5F55-427D-A2C1-BBC8C1AE68EC}"/>
              </a:ext>
            </a:extLst>
          </p:cNvPr>
          <p:cNvSpPr/>
          <p:nvPr/>
        </p:nvSpPr>
        <p:spPr>
          <a:xfrm>
            <a:off x="8610600" y="2124604"/>
            <a:ext cx="181870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FFFFFF"/>
              </a:buClr>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PF @24% of Basic Pay</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FFFFFF"/>
              </a:buClr>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FFFFFF"/>
              </a:buClr>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NPS @10% of Basic Pay</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aphicFrame>
        <p:nvGraphicFramePr>
          <p:cNvPr id="12" name="Table 11">
            <a:extLst>
              <a:ext uri="{FF2B5EF4-FFF2-40B4-BE49-F238E27FC236}">
                <a16:creationId xmlns:a16="http://schemas.microsoft.com/office/drawing/2014/main" id="{67444749-7538-4AA6-9187-3D55D5A5FE7A}"/>
              </a:ext>
            </a:extLst>
          </p:cNvPr>
          <p:cNvGraphicFramePr>
            <a:graphicFrameLocks noGrp="1"/>
          </p:cNvGraphicFramePr>
          <p:nvPr>
            <p:custDataLst>
              <p:tags r:id="rId1"/>
            </p:custDataLst>
          </p:nvPr>
        </p:nvGraphicFramePr>
        <p:xfrm>
          <a:off x="1900488" y="3842896"/>
          <a:ext cx="8772528" cy="1856160"/>
        </p:xfrm>
        <a:graphic>
          <a:graphicData uri="http://schemas.openxmlformats.org/drawingml/2006/table">
            <a:tbl>
              <a:tblPr>
                <a:tableStyleId>{2D5ABB26-0587-4C30-8999-92F81FD0307C}</a:tableStyleId>
              </a:tblPr>
              <a:tblGrid>
                <a:gridCol w="1096566">
                  <a:extLst>
                    <a:ext uri="{9D8B030D-6E8A-4147-A177-3AD203B41FA5}">
                      <a16:colId xmlns:a16="http://schemas.microsoft.com/office/drawing/2014/main" val="113101054"/>
                    </a:ext>
                  </a:extLst>
                </a:gridCol>
                <a:gridCol w="1096566">
                  <a:extLst>
                    <a:ext uri="{9D8B030D-6E8A-4147-A177-3AD203B41FA5}">
                      <a16:colId xmlns:a16="http://schemas.microsoft.com/office/drawing/2014/main" val="1509457179"/>
                    </a:ext>
                  </a:extLst>
                </a:gridCol>
                <a:gridCol w="1096566">
                  <a:extLst>
                    <a:ext uri="{9D8B030D-6E8A-4147-A177-3AD203B41FA5}">
                      <a16:colId xmlns:a16="http://schemas.microsoft.com/office/drawing/2014/main" val="271236731"/>
                    </a:ext>
                  </a:extLst>
                </a:gridCol>
                <a:gridCol w="1096566">
                  <a:extLst>
                    <a:ext uri="{9D8B030D-6E8A-4147-A177-3AD203B41FA5}">
                      <a16:colId xmlns:a16="http://schemas.microsoft.com/office/drawing/2014/main" val="479710923"/>
                    </a:ext>
                  </a:extLst>
                </a:gridCol>
                <a:gridCol w="1096566">
                  <a:extLst>
                    <a:ext uri="{9D8B030D-6E8A-4147-A177-3AD203B41FA5}">
                      <a16:colId xmlns:a16="http://schemas.microsoft.com/office/drawing/2014/main" val="752991611"/>
                    </a:ext>
                  </a:extLst>
                </a:gridCol>
                <a:gridCol w="1096566">
                  <a:extLst>
                    <a:ext uri="{9D8B030D-6E8A-4147-A177-3AD203B41FA5}">
                      <a16:colId xmlns:a16="http://schemas.microsoft.com/office/drawing/2014/main" val="3242357157"/>
                    </a:ext>
                  </a:extLst>
                </a:gridCol>
                <a:gridCol w="1096566">
                  <a:extLst>
                    <a:ext uri="{9D8B030D-6E8A-4147-A177-3AD203B41FA5}">
                      <a16:colId xmlns:a16="http://schemas.microsoft.com/office/drawing/2014/main" val="682343211"/>
                    </a:ext>
                  </a:extLst>
                </a:gridCol>
                <a:gridCol w="1096566">
                  <a:extLst>
                    <a:ext uri="{9D8B030D-6E8A-4147-A177-3AD203B41FA5}">
                      <a16:colId xmlns:a16="http://schemas.microsoft.com/office/drawing/2014/main" val="479098394"/>
                    </a:ext>
                  </a:extLst>
                </a:gridCol>
              </a:tblGrid>
              <a:tr h="0">
                <a:tc rowSpan="2">
                  <a:txBody>
                    <a:bodyPr/>
                    <a:lstStyle/>
                    <a:p>
                      <a:pPr algn="ctr" fontAlgn="b">
                        <a:lnSpc>
                          <a:spcPct val="100000"/>
                        </a:lnSpc>
                        <a:spcBef>
                          <a:spcPts val="0"/>
                        </a:spcBef>
                        <a:spcAft>
                          <a:spcPts val="0"/>
                        </a:spcAft>
                      </a:pPr>
                      <a:r>
                        <a:rPr lang="en-US" sz="1200" b="1" u="none" strike="noStrike">
                          <a:solidFill>
                            <a:schemeClr val="dk1"/>
                          </a:solidFill>
                          <a:effectLst/>
                          <a:latin typeface="Calibri" panose="020F0502020204030204" pitchFamily="34" charset="0"/>
                          <a:cs typeface="Calibri" panose="020F0502020204030204" pitchFamily="34" charset="0"/>
                        </a:rPr>
                        <a:t>Starting Age</a:t>
                      </a:r>
                      <a:endParaRPr lang="en-US" sz="1200" b="1" u="none" strike="noStrike" dirty="0">
                        <a:solidFill>
                          <a:schemeClr val="dk1"/>
                        </a:solidFill>
                        <a:effectLst/>
                        <a:latin typeface="Calibri" panose="020F0502020204030204" pitchFamily="34" charset="0"/>
                        <a:cs typeface="Calibri" panose="020F0502020204030204" pitchFamily="34" charset="0"/>
                      </a:endParaRPr>
                    </a:p>
                    <a:p>
                      <a:pPr algn="ctr" fontAlgn="b">
                        <a:lnSpc>
                          <a:spcPct val="100000"/>
                        </a:lnSpc>
                        <a:spcBef>
                          <a:spcPts val="0"/>
                        </a:spcBef>
                        <a:spcAft>
                          <a:spcPts val="0"/>
                        </a:spcAft>
                      </a:pPr>
                      <a:r>
                        <a:rPr lang="en-US" sz="1200" b="1" u="none" strike="noStrike">
                          <a:solidFill>
                            <a:schemeClr val="dk1"/>
                          </a:solidFill>
                          <a:effectLst/>
                          <a:latin typeface="Calibri" panose="020F0502020204030204" pitchFamily="34" charset="0"/>
                          <a:cs typeface="Calibri" panose="020F0502020204030204" pitchFamily="34" charset="0"/>
                        </a:rPr>
                        <a:t>of Contribution</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alpha val="0"/>
                        </a:schemeClr>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solidFill>
                      <a:srgbClr val="D8DBD8"/>
                    </a:solidFill>
                  </a:tcPr>
                </a:tc>
                <a:tc rowSpan="2">
                  <a:txBody>
                    <a:bodyPr/>
                    <a:lstStyle/>
                    <a:p>
                      <a:pPr algn="ctr" fontAlgn="b">
                        <a:lnSpc>
                          <a:spcPct val="100000"/>
                        </a:lnSpc>
                        <a:spcBef>
                          <a:spcPts val="0"/>
                        </a:spcBef>
                        <a:spcAft>
                          <a:spcPts val="0"/>
                        </a:spcAft>
                      </a:pPr>
                      <a:r>
                        <a:rPr lang="en-US" sz="1200" b="1" u="none" strike="noStrike">
                          <a:solidFill>
                            <a:schemeClr val="dk1"/>
                          </a:solidFill>
                          <a:effectLst/>
                          <a:latin typeface="Calibri" panose="020F0502020204030204" pitchFamily="34" charset="0"/>
                          <a:cs typeface="Calibri" panose="020F0502020204030204" pitchFamily="34" charset="0"/>
                        </a:rPr>
                        <a:t>Estimated Fixed Pay</a:t>
                      </a:r>
                      <a:endParaRPr lang="en-US" sz="1200" b="1" u="none" strike="noStrike" dirty="0">
                        <a:solidFill>
                          <a:schemeClr val="dk1"/>
                        </a:solidFill>
                        <a:effectLst/>
                        <a:latin typeface="Calibri" panose="020F0502020204030204" pitchFamily="34" charset="0"/>
                        <a:cs typeface="Calibri" panose="020F0502020204030204" pitchFamily="34" charset="0"/>
                      </a:endParaRPr>
                    </a:p>
                    <a:p>
                      <a:pPr algn="ctr" fontAlgn="b">
                        <a:lnSpc>
                          <a:spcPct val="100000"/>
                        </a:lnSpc>
                        <a:spcBef>
                          <a:spcPts val="0"/>
                        </a:spcBef>
                        <a:spcAft>
                          <a:spcPts val="0"/>
                        </a:spcAft>
                      </a:pPr>
                      <a:r>
                        <a:rPr lang="en-US" sz="1200" b="1" u="none" strike="noStrike">
                          <a:solidFill>
                            <a:schemeClr val="dk1"/>
                          </a:solidFill>
                          <a:effectLst/>
                          <a:latin typeface="Calibri" panose="020F0502020204030204" pitchFamily="34" charset="0"/>
                          <a:cs typeface="Calibri" panose="020F0502020204030204" pitchFamily="34" charset="0"/>
                        </a:rPr>
                        <a:t>At age 60 years</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solidFill>
                      <a:srgbClr val="D8DBD8"/>
                    </a:solidFill>
                  </a:tcPr>
                </a:tc>
                <a:tc gridSpan="3">
                  <a:txBody>
                    <a:bodyPr/>
                    <a:lstStyle/>
                    <a:p>
                      <a:pPr algn="ctr" fontAlgn="b">
                        <a:lnSpc>
                          <a:spcPct val="100000"/>
                        </a:lnSpc>
                        <a:spcBef>
                          <a:spcPts val="0"/>
                        </a:spcBef>
                        <a:spcAft>
                          <a:spcPts val="0"/>
                        </a:spcAft>
                      </a:pPr>
                      <a:r>
                        <a:rPr lang="en-US" sz="1200" b="1" u="none" strike="noStrike">
                          <a:solidFill>
                            <a:schemeClr val="dk1"/>
                          </a:solidFill>
                          <a:effectLst/>
                          <a:latin typeface="Calibri" panose="020F0502020204030204" pitchFamily="34" charset="0"/>
                          <a:cs typeface="Calibri" panose="020F0502020204030204" pitchFamily="34" charset="0"/>
                        </a:rPr>
                        <a:t>Monthly Pension</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solidFill>
                      <a:srgbClr val="D8DBD8"/>
                    </a:solidFill>
                  </a:tcPr>
                </a:tc>
                <a:tc hMerge="1">
                  <a:txBody>
                    <a:bodyPr/>
                    <a:lstStyle/>
                    <a:p>
                      <a:endParaRPr lang="en-US"/>
                    </a:p>
                  </a:txBody>
                  <a:tcPr/>
                </a:tc>
                <a:tc hMerge="1">
                  <a:txBody>
                    <a:bodyPr/>
                    <a:lstStyle/>
                    <a:p>
                      <a:endParaRPr lang="en-US"/>
                    </a:p>
                  </a:txBody>
                  <a:tcPr/>
                </a:tc>
                <a:tc gridSpan="3">
                  <a:txBody>
                    <a:bodyPr/>
                    <a:lstStyle/>
                    <a:p>
                      <a:pPr algn="ctr" fontAlgn="b">
                        <a:lnSpc>
                          <a:spcPct val="100000"/>
                        </a:lnSpc>
                        <a:spcBef>
                          <a:spcPts val="0"/>
                        </a:spcBef>
                        <a:spcAft>
                          <a:spcPts val="0"/>
                        </a:spcAft>
                      </a:pPr>
                      <a:r>
                        <a:rPr lang="en-US" sz="1200" b="1" u="none" strike="noStrike">
                          <a:solidFill>
                            <a:schemeClr val="dk1"/>
                          </a:solidFill>
                          <a:effectLst/>
                          <a:latin typeface="Calibri" panose="020F0502020204030204" pitchFamily="34" charset="0"/>
                          <a:cs typeface="Calibri" panose="020F0502020204030204" pitchFamily="34" charset="0"/>
                        </a:rPr>
                        <a:t>Net Replacement Ratio</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alpha val="0"/>
                        </a:schemeClr>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solidFill>
                      <a:srgbClr val="D8DBD8"/>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18483822"/>
                  </a:ext>
                </a:extLst>
              </a:tr>
              <a:tr h="0">
                <a:tc vMerge="1">
                  <a:txBody>
                    <a:bodyPr/>
                    <a:lstStyle/>
                    <a:p>
                      <a:pPr algn="ctr" fontAlgn="b"/>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b"/>
                </a:tc>
                <a:tc vMerge="1">
                  <a:txBody>
                    <a:bodyPr/>
                    <a:lstStyle/>
                    <a:p>
                      <a:pPr algn="ctr" fontAlgn="b"/>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b"/>
                </a:tc>
                <a:tc>
                  <a:txBody>
                    <a:bodyPr/>
                    <a:lstStyle/>
                    <a:p>
                      <a:pPr algn="ctr" fontAlgn="b">
                        <a:lnSpc>
                          <a:spcPct val="100000"/>
                        </a:lnSpc>
                        <a:spcBef>
                          <a:spcPts val="0"/>
                        </a:spcBef>
                        <a:spcAft>
                          <a:spcPts val="0"/>
                        </a:spcAft>
                      </a:pPr>
                      <a:r>
                        <a:rPr lang="en-US" sz="1200" b="1" u="none" strike="noStrike" dirty="0">
                          <a:solidFill>
                            <a:schemeClr val="dk1"/>
                          </a:solidFill>
                          <a:effectLst/>
                          <a:latin typeface="Calibri" panose="020F0502020204030204" pitchFamily="34" charset="0"/>
                          <a:cs typeface="Calibri" panose="020F0502020204030204" pitchFamily="34" charset="0"/>
                        </a:rPr>
                        <a:t>PF</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lnSpc>
                          <a:spcPct val="100000"/>
                        </a:lnSpc>
                        <a:spcBef>
                          <a:spcPts val="0"/>
                        </a:spcBef>
                        <a:spcAft>
                          <a:spcPts val="0"/>
                        </a:spcAft>
                      </a:pPr>
                      <a:r>
                        <a:rPr lang="en-US" sz="1200" b="1" u="none" strike="noStrike" dirty="0">
                          <a:solidFill>
                            <a:schemeClr val="dk1"/>
                          </a:solidFill>
                          <a:effectLst/>
                          <a:latin typeface="Calibri" panose="020F0502020204030204" pitchFamily="34" charset="0"/>
                          <a:cs typeface="Calibri" panose="020F0502020204030204" pitchFamily="34" charset="0"/>
                        </a:rPr>
                        <a:t>NPS</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lnSpc>
                          <a:spcPct val="100000"/>
                        </a:lnSpc>
                        <a:spcBef>
                          <a:spcPts val="0"/>
                        </a:spcBef>
                        <a:spcAft>
                          <a:spcPts val="0"/>
                        </a:spcAft>
                      </a:pPr>
                      <a:r>
                        <a:rPr lang="en-US" sz="1200" b="1" u="none" strike="noStrike">
                          <a:solidFill>
                            <a:schemeClr val="dk1"/>
                          </a:solidFill>
                          <a:effectLst/>
                          <a:latin typeface="Calibri" panose="020F0502020204030204" pitchFamily="34" charset="0"/>
                          <a:cs typeface="Calibri" panose="020F0502020204030204" pitchFamily="34" charset="0"/>
                        </a:rPr>
                        <a:t>PF + NPS</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lnSpc>
                          <a:spcPct val="100000"/>
                        </a:lnSpc>
                        <a:spcBef>
                          <a:spcPts val="0"/>
                        </a:spcBef>
                        <a:spcAft>
                          <a:spcPts val="0"/>
                        </a:spcAft>
                      </a:pPr>
                      <a:r>
                        <a:rPr lang="en-US" sz="1200" b="1" u="none" strike="noStrike" dirty="0">
                          <a:solidFill>
                            <a:schemeClr val="dk1"/>
                          </a:solidFill>
                          <a:effectLst/>
                          <a:latin typeface="Calibri" panose="020F0502020204030204" pitchFamily="34" charset="0"/>
                          <a:cs typeface="Calibri" panose="020F0502020204030204" pitchFamily="34" charset="0"/>
                        </a:rPr>
                        <a:t>PF</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lnSpc>
                          <a:spcPct val="100000"/>
                        </a:lnSpc>
                        <a:spcBef>
                          <a:spcPts val="0"/>
                        </a:spcBef>
                        <a:spcAft>
                          <a:spcPts val="0"/>
                        </a:spcAft>
                      </a:pPr>
                      <a:r>
                        <a:rPr lang="en-US" sz="1200" b="1" u="none" strike="noStrike" dirty="0">
                          <a:solidFill>
                            <a:schemeClr val="dk1"/>
                          </a:solidFill>
                          <a:effectLst/>
                          <a:latin typeface="Calibri" panose="020F0502020204030204" pitchFamily="34" charset="0"/>
                          <a:cs typeface="Calibri" panose="020F0502020204030204" pitchFamily="34" charset="0"/>
                        </a:rPr>
                        <a:t>NPS</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lnSpc>
                          <a:spcPct val="100000"/>
                        </a:lnSpc>
                        <a:spcBef>
                          <a:spcPts val="0"/>
                        </a:spcBef>
                        <a:spcAft>
                          <a:spcPts val="0"/>
                        </a:spcAft>
                      </a:pPr>
                      <a:r>
                        <a:rPr lang="en-US" sz="1200" b="1" u="none" strike="noStrike">
                          <a:solidFill>
                            <a:schemeClr val="dk1"/>
                          </a:solidFill>
                          <a:effectLst/>
                          <a:latin typeface="Calibri" panose="020F0502020204030204" pitchFamily="34" charset="0"/>
                          <a:cs typeface="Calibri" panose="020F0502020204030204" pitchFamily="34" charset="0"/>
                        </a:rPr>
                        <a:t>PF + NPS</a:t>
                      </a:r>
                      <a:endParaRPr lang="en-US" sz="1200" b="1"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alpha val="0"/>
                        </a:schemeClr>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extLst>
                  <a:ext uri="{0D108BD9-81ED-4DB2-BD59-A6C34878D82A}">
                    <a16:rowId xmlns:a16="http://schemas.microsoft.com/office/drawing/2014/main" val="3189364608"/>
                  </a:ext>
                </a:extLst>
              </a:tr>
              <a:tr h="0">
                <a:tc>
                  <a:txBody>
                    <a:bodyPr/>
                    <a:lstStyle/>
                    <a:p>
                      <a:pPr algn="ctr" fontAlgn="b">
                        <a:lnSpc>
                          <a:spcPct val="100000"/>
                        </a:lnSpc>
                        <a:spcBef>
                          <a:spcPts val="0"/>
                        </a:spcBef>
                        <a:spcAft>
                          <a:spcPts val="0"/>
                        </a:spcAft>
                      </a:pPr>
                      <a:r>
                        <a:rPr lang="en-US" sz="1200" b="0" u="none" strike="noStrike">
                          <a:solidFill>
                            <a:schemeClr val="dk1"/>
                          </a:solidFill>
                          <a:effectLst/>
                          <a:latin typeface="Calibri" panose="020F0502020204030204" pitchFamily="34" charset="0"/>
                          <a:cs typeface="Calibri" panose="020F0502020204030204" pitchFamily="34" charset="0"/>
                        </a:rPr>
                        <a:t>25</a:t>
                      </a:r>
                      <a:endParaRPr lang="en-US" sz="1200" b="0" i="0" u="none" strike="noStrike">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alpha val="0"/>
                        </a:schemeClr>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lnSpc>
                          <a:spcPct val="100000"/>
                        </a:lnSpc>
                        <a:spcBef>
                          <a:spcPts val="0"/>
                        </a:spcBef>
                        <a:spcAft>
                          <a:spcPts val="0"/>
                        </a:spcAft>
                      </a:pPr>
                      <a:r>
                        <a:rPr lang="en-US" sz="1200" b="0" u="none" strike="noStrike" dirty="0">
                          <a:solidFill>
                            <a:schemeClr val="dk1"/>
                          </a:solidFill>
                          <a:effectLst/>
                          <a:latin typeface="Calibri" panose="020F0502020204030204" pitchFamily="34" charset="0"/>
                          <a:cs typeface="Calibri" panose="020F0502020204030204" pitchFamily="34" charset="0"/>
                        </a:rPr>
                        <a:t>768,269 </a:t>
                      </a:r>
                      <a:endParaRPr lang="en-US" sz="1200" b="0"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238,830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122,988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361,818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31%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a:effectLst/>
                          <a:latin typeface="Calibri" panose="020F0502020204030204" pitchFamily="34" charset="0"/>
                          <a:cs typeface="Calibri" panose="020F0502020204030204" pitchFamily="34" charset="0"/>
                        </a:rPr>
                        <a:t>16%</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47%</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alpha val="0"/>
                        </a:schemeClr>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extLst>
                  <a:ext uri="{0D108BD9-81ED-4DB2-BD59-A6C34878D82A}">
                    <a16:rowId xmlns:a16="http://schemas.microsoft.com/office/drawing/2014/main" val="3328787106"/>
                  </a:ext>
                </a:extLst>
              </a:tr>
              <a:tr h="0">
                <a:tc>
                  <a:txBody>
                    <a:bodyPr/>
                    <a:lstStyle/>
                    <a:p>
                      <a:pPr algn="ctr" fontAlgn="b">
                        <a:lnSpc>
                          <a:spcPct val="100000"/>
                        </a:lnSpc>
                        <a:spcBef>
                          <a:spcPts val="0"/>
                        </a:spcBef>
                        <a:spcAft>
                          <a:spcPts val="0"/>
                        </a:spcAft>
                      </a:pPr>
                      <a:r>
                        <a:rPr lang="en-US" sz="1200" b="0" u="none" strike="noStrike">
                          <a:solidFill>
                            <a:schemeClr val="dk1"/>
                          </a:solidFill>
                          <a:effectLst/>
                          <a:latin typeface="Calibri" panose="020F0502020204030204" pitchFamily="34" charset="0"/>
                          <a:cs typeface="Calibri" panose="020F0502020204030204" pitchFamily="34" charset="0"/>
                        </a:rPr>
                        <a:t>35</a:t>
                      </a:r>
                      <a:endParaRPr lang="en-US" sz="1200" b="0" i="0" u="none" strike="noStrike">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alpha val="0"/>
                        </a:schemeClr>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lnSpc>
                          <a:spcPct val="100000"/>
                        </a:lnSpc>
                        <a:spcBef>
                          <a:spcPts val="0"/>
                        </a:spcBef>
                        <a:spcAft>
                          <a:spcPts val="0"/>
                        </a:spcAft>
                      </a:pPr>
                      <a:r>
                        <a:rPr lang="en-US" sz="1200" b="0" u="none" strike="noStrike">
                          <a:solidFill>
                            <a:schemeClr val="dk1"/>
                          </a:solidFill>
                          <a:effectLst/>
                          <a:latin typeface="Calibri" panose="020F0502020204030204" pitchFamily="34" charset="0"/>
                          <a:cs typeface="Calibri" panose="020F0502020204030204" pitchFamily="34" charset="0"/>
                        </a:rPr>
                        <a:t>768,269 </a:t>
                      </a:r>
                      <a:endParaRPr lang="en-US" sz="1200" b="0"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177,598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84,638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262,236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23%</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11%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34%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alpha val="0"/>
                        </a:schemeClr>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extLst>
                  <a:ext uri="{0D108BD9-81ED-4DB2-BD59-A6C34878D82A}">
                    <a16:rowId xmlns:a16="http://schemas.microsoft.com/office/drawing/2014/main" val="1985888975"/>
                  </a:ext>
                </a:extLst>
              </a:tr>
              <a:tr h="0">
                <a:tc>
                  <a:txBody>
                    <a:bodyPr/>
                    <a:lstStyle/>
                    <a:p>
                      <a:pPr algn="ctr" fontAlgn="b">
                        <a:lnSpc>
                          <a:spcPct val="100000"/>
                        </a:lnSpc>
                        <a:spcBef>
                          <a:spcPts val="0"/>
                        </a:spcBef>
                        <a:spcAft>
                          <a:spcPts val="0"/>
                        </a:spcAft>
                      </a:pPr>
                      <a:r>
                        <a:rPr lang="en-US" sz="1200" b="0" u="none" strike="noStrike" dirty="0">
                          <a:solidFill>
                            <a:schemeClr val="dk1"/>
                          </a:solidFill>
                          <a:effectLst/>
                          <a:latin typeface="Calibri" panose="020F0502020204030204" pitchFamily="34" charset="0"/>
                          <a:cs typeface="Calibri" panose="020F0502020204030204" pitchFamily="34" charset="0"/>
                        </a:rPr>
                        <a:t>45</a:t>
                      </a:r>
                      <a:endParaRPr lang="en-US" sz="1200" b="0"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alpha val="0"/>
                        </a:schemeClr>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lnSpc>
                          <a:spcPct val="100000"/>
                        </a:lnSpc>
                        <a:spcBef>
                          <a:spcPts val="0"/>
                        </a:spcBef>
                        <a:spcAft>
                          <a:spcPts val="0"/>
                        </a:spcAft>
                      </a:pPr>
                      <a:r>
                        <a:rPr lang="en-US" sz="1200" b="0" u="none" strike="noStrike" dirty="0">
                          <a:solidFill>
                            <a:schemeClr val="dk1"/>
                          </a:solidFill>
                          <a:effectLst/>
                          <a:latin typeface="Calibri" panose="020F0502020204030204" pitchFamily="34" charset="0"/>
                          <a:cs typeface="Calibri" panose="020F0502020204030204" pitchFamily="34" charset="0"/>
                        </a:rPr>
                        <a:t>768,269 </a:t>
                      </a:r>
                      <a:endParaRPr lang="en-US" sz="1200" b="0" i="0" u="none" strike="noStrike" dirty="0">
                        <a:solidFill>
                          <a:schemeClr val="dk1"/>
                        </a:solidFill>
                        <a:effectLst/>
                        <a:latin typeface="Calibri" panose="020F0502020204030204" pitchFamily="34" charset="0"/>
                        <a:cs typeface="Calibri" panose="020F0502020204030204" pitchFamily="34" charset="0"/>
                      </a:endParaRPr>
                    </a:p>
                  </a:txBody>
                  <a:tcPr marL="72000" marR="72000" marT="72000" marB="7200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110,977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49,666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160,643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14%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6%</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20%</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solidFill>
                        <a:schemeClr val="dk1"/>
                      </a:solidFill>
                      <a:prstDash val="solid"/>
                      <a:round/>
                      <a:headEnd type="none" w="med" len="med"/>
                      <a:tailEnd type="none" w="med" len="med"/>
                    </a:lnL>
                    <a:lnR w="12700" cap="flat" cmpd="sng" algn="ctr">
                      <a:solidFill>
                        <a:schemeClr val="dk1">
                          <a:alpha val="0"/>
                        </a:schemeClr>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cap="flat" cmpd="sng" algn="ctr">
                      <a:solidFill>
                        <a:schemeClr val="dk1"/>
                      </a:solidFill>
                      <a:prstDash val="solid"/>
                      <a:round/>
                      <a:headEnd type="none" w="med" len="med"/>
                      <a:tailEnd type="none" w="med" len="med"/>
                    </a:lnB>
                  </a:tcPr>
                </a:tc>
                <a:extLst>
                  <a:ext uri="{0D108BD9-81ED-4DB2-BD59-A6C34878D82A}">
                    <a16:rowId xmlns:a16="http://schemas.microsoft.com/office/drawing/2014/main" val="21615155"/>
                  </a:ext>
                </a:extLst>
              </a:tr>
            </a:tbl>
          </a:graphicData>
        </a:graphic>
      </p:graphicFrame>
    </p:spTree>
    <p:extLst>
      <p:ext uri="{BB962C8B-B14F-4D97-AF65-F5344CB8AC3E}">
        <p14:creationId xmlns:p14="http://schemas.microsoft.com/office/powerpoint/2010/main" val="3399967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this session we will look at</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broad view of the Indian landscape – how are we doing</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Some insights from WTW surveys – how do individuals feel about retirement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Indian context – benefits and associated information available to members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International Organisation of Pension Supervisors – how can we leverage pension projections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deterministic projection</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1"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Case study for a stochastic projection</a:t>
            </a: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0996940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Stochastic Model – NPS Projections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477053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Python based tool which accounts for</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Basic input parameters from the user such as age, sex, salary, expected future increases in pay</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Other NPS specific inputs such as contribution level and investment strategy</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Asset returns, volatilities, correlation currently pegged to historic data on NPS averaged across the fund managers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Annuity rates estimated based on retail rates available in the open market</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Only meant to be a research project and not fit to use in its current form</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Main objective was to try and establish how we can enable more informed decision making from the subscribers</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Probably a long way to go before we tick all the boxes of recommended standards</a:t>
            </a:r>
            <a:r>
              <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71057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Stochastic Model – NPS Projections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a:extLst>
              <a:ext uri="{FF2B5EF4-FFF2-40B4-BE49-F238E27FC236}">
                <a16:creationId xmlns:a16="http://schemas.microsoft.com/office/drawing/2014/main" id="{4A5CBCF6-B242-4229-9698-D9B87AF857E6}"/>
              </a:ext>
            </a:extLst>
          </p:cNvPr>
          <p:cNvPicPr>
            <a:picLocks noChangeAspect="1"/>
          </p:cNvPicPr>
          <p:nvPr/>
        </p:nvPicPr>
        <p:blipFill>
          <a:blip r:embed="rId6"/>
          <a:stretch>
            <a:fillRect/>
          </a:stretch>
        </p:blipFill>
        <p:spPr>
          <a:xfrm>
            <a:off x="0" y="1033797"/>
            <a:ext cx="12192000" cy="4790405"/>
          </a:xfrm>
          <a:prstGeom prst="rect">
            <a:avLst/>
          </a:prstGeom>
        </p:spPr>
      </p:pic>
    </p:spTree>
    <p:extLst>
      <p:ext uri="{BB962C8B-B14F-4D97-AF65-F5344CB8AC3E}">
        <p14:creationId xmlns:p14="http://schemas.microsoft.com/office/powerpoint/2010/main" val="38297572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a:ln>
                  <a:noFill/>
                </a:ln>
                <a:solidFill>
                  <a:srgbClr val="000000"/>
                </a:solidFill>
                <a:effectLst/>
                <a:uLnTx/>
                <a:uFillTx/>
                <a:latin typeface="Calibri" panose="020F0502020204030204" pitchFamily="34" charset="0"/>
                <a:ea typeface="+mj-ea"/>
                <a:cs typeface="Calibri" panose="020F0502020204030204" pitchFamily="34" charset="0"/>
              </a:rPr>
              <a:t>Thank you</a:t>
            </a: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287569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Q&amp;A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EFE51723-92DD-4F12-9BD3-B0C5C89ED87A}"/>
              </a:ext>
            </a:extLst>
          </p:cNvPr>
          <p:cNvPicPr>
            <a:picLocks noChangeAspect="1"/>
          </p:cNvPicPr>
          <p:nvPr/>
        </p:nvPicPr>
        <p:blipFill>
          <a:blip r:embed="rId6"/>
          <a:stretch>
            <a:fillRect/>
          </a:stretch>
        </p:blipFill>
        <p:spPr>
          <a:xfrm>
            <a:off x="3200400" y="1685748"/>
            <a:ext cx="2743200" cy="3581400"/>
          </a:xfrm>
          <a:prstGeom prst="rect">
            <a:avLst/>
          </a:prstGeom>
        </p:spPr>
      </p:pic>
      <p:pic>
        <p:nvPicPr>
          <p:cNvPr id="8" name="Picture 7">
            <a:extLst>
              <a:ext uri="{FF2B5EF4-FFF2-40B4-BE49-F238E27FC236}">
                <a16:creationId xmlns:a16="http://schemas.microsoft.com/office/drawing/2014/main" id="{CCC7F047-FD6C-4EDC-BA1D-10A1CB1E01E7}"/>
              </a:ext>
            </a:extLst>
          </p:cNvPr>
          <p:cNvPicPr>
            <a:picLocks noChangeAspect="1"/>
          </p:cNvPicPr>
          <p:nvPr/>
        </p:nvPicPr>
        <p:blipFill>
          <a:blip r:embed="rId7"/>
          <a:stretch>
            <a:fillRect/>
          </a:stretch>
        </p:blipFill>
        <p:spPr>
          <a:xfrm>
            <a:off x="7162800" y="1638123"/>
            <a:ext cx="2762250" cy="3676650"/>
          </a:xfrm>
          <a:prstGeom prst="rect">
            <a:avLst/>
          </a:prstGeom>
        </p:spPr>
      </p:pic>
    </p:spTree>
    <p:extLst>
      <p:ext uri="{BB962C8B-B14F-4D97-AF65-F5344CB8AC3E}">
        <p14:creationId xmlns:p14="http://schemas.microsoft.com/office/powerpoint/2010/main" val="3647931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56007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0" i="0" u="none" strike="noStrike" kern="1200" cap="none" spc="0" normalizeH="0" baseline="0" noProof="0" dirty="0">
                <a:ln>
                  <a:noFill/>
                </a:ln>
                <a:solidFill>
                  <a:srgbClr val="727272"/>
                </a:solidFill>
                <a:effectLst/>
                <a:uLnTx/>
                <a:uFillTx/>
                <a:latin typeface="Arial"/>
                <a:ea typeface="+mj-ea"/>
                <a:cs typeface="+mj-cs"/>
              </a:rPr>
              <a:t>Assets in retirement savings plans and importance of DC plans</a:t>
            </a:r>
          </a:p>
        </p:txBody>
      </p:sp>
      <p:pic>
        <p:nvPicPr>
          <p:cNvPr id="14" name="Picture 13">
            <a:extLst>
              <a:ext uri="{FF2B5EF4-FFF2-40B4-BE49-F238E27FC236}">
                <a16:creationId xmlns:a16="http://schemas.microsoft.com/office/drawing/2014/main" id="{F793C213-3E17-4C78-834D-B78817FB8FA9}"/>
              </a:ext>
            </a:extLst>
          </p:cNvPr>
          <p:cNvPicPr>
            <a:picLocks noChangeAspect="1"/>
          </p:cNvPicPr>
          <p:nvPr/>
        </p:nvPicPr>
        <p:blipFill>
          <a:blip r:embed="rId6"/>
          <a:stretch>
            <a:fillRect/>
          </a:stretch>
        </p:blipFill>
        <p:spPr>
          <a:xfrm>
            <a:off x="894079" y="2247601"/>
            <a:ext cx="6693408" cy="3860292"/>
          </a:xfrm>
          <a:prstGeom prst="rect">
            <a:avLst/>
          </a:prstGeom>
        </p:spPr>
      </p:pic>
      <p:sp>
        <p:nvSpPr>
          <p:cNvPr id="15" name="TextBox 14">
            <a:extLst>
              <a:ext uri="{FF2B5EF4-FFF2-40B4-BE49-F238E27FC236}">
                <a16:creationId xmlns:a16="http://schemas.microsoft.com/office/drawing/2014/main" id="{A9DAB8B1-8335-44D0-8136-F4DA67D503CB}"/>
              </a:ext>
            </a:extLst>
          </p:cNvPr>
          <p:cNvSpPr txBox="1"/>
          <p:nvPr/>
        </p:nvSpPr>
        <p:spPr>
          <a:xfrm>
            <a:off x="1811719" y="1601270"/>
            <a:ext cx="4170783" cy="646331"/>
          </a:xfrm>
          <a:prstGeom prst="rect">
            <a:avLst/>
          </a:prstGeom>
          <a:noFill/>
        </p:spPr>
        <p:txBody>
          <a:bodyPr wrap="square" rtlCol="0">
            <a:spAutoFit/>
          </a:bodyPr>
          <a:lstStyle/>
          <a:p>
            <a:pPr algn="ctr"/>
            <a:r>
              <a:rPr lang="en-GB" dirty="0">
                <a:solidFill>
                  <a:srgbClr val="727272"/>
                </a:solidFill>
                <a:latin typeface="Georgia"/>
              </a:rPr>
              <a:t>Assets in retirement savings plans around the world, % of GDP</a:t>
            </a:r>
          </a:p>
        </p:txBody>
      </p:sp>
      <p:sp>
        <p:nvSpPr>
          <p:cNvPr id="16" name="TextBox 15">
            <a:extLst>
              <a:ext uri="{FF2B5EF4-FFF2-40B4-BE49-F238E27FC236}">
                <a16:creationId xmlns:a16="http://schemas.microsoft.com/office/drawing/2014/main" id="{587A8079-3B78-4563-9164-5E3D488BC36C}"/>
              </a:ext>
            </a:extLst>
          </p:cNvPr>
          <p:cNvSpPr txBox="1"/>
          <p:nvPr/>
        </p:nvSpPr>
        <p:spPr>
          <a:xfrm>
            <a:off x="6561001" y="1384875"/>
            <a:ext cx="2083837" cy="369332"/>
          </a:xfrm>
          <a:prstGeom prst="rect">
            <a:avLst/>
          </a:prstGeom>
          <a:noFill/>
        </p:spPr>
        <p:txBody>
          <a:bodyPr wrap="square" rtlCol="0">
            <a:spAutoFit/>
          </a:bodyPr>
          <a:lstStyle/>
          <a:p>
            <a:pPr algn="ctr"/>
            <a:r>
              <a:rPr lang="en-GB" dirty="0">
                <a:solidFill>
                  <a:srgbClr val="727272"/>
                </a:solidFill>
                <a:latin typeface="Georgia"/>
              </a:rPr>
              <a:t>Split of assets</a:t>
            </a:r>
          </a:p>
        </p:txBody>
      </p:sp>
      <p:pic>
        <p:nvPicPr>
          <p:cNvPr id="17" name="Picture 16">
            <a:extLst>
              <a:ext uri="{FF2B5EF4-FFF2-40B4-BE49-F238E27FC236}">
                <a16:creationId xmlns:a16="http://schemas.microsoft.com/office/drawing/2014/main" id="{CB782DBE-3ABB-4A21-A96A-E588F4E8B3D6}"/>
              </a:ext>
            </a:extLst>
          </p:cNvPr>
          <p:cNvPicPr>
            <a:picLocks noChangeAspect="1"/>
          </p:cNvPicPr>
          <p:nvPr/>
        </p:nvPicPr>
        <p:blipFill>
          <a:blip r:embed="rId7"/>
          <a:stretch>
            <a:fillRect/>
          </a:stretch>
        </p:blipFill>
        <p:spPr>
          <a:xfrm>
            <a:off x="8365548" y="1290449"/>
            <a:ext cx="3665502" cy="5266139"/>
          </a:xfrm>
          <a:prstGeom prst="rect">
            <a:avLst/>
          </a:prstGeom>
        </p:spPr>
      </p:pic>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8"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9973011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Upcoming Webinars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aphicFrame>
        <p:nvGraphicFramePr>
          <p:cNvPr id="9" name="Table 8">
            <a:extLst>
              <a:ext uri="{FF2B5EF4-FFF2-40B4-BE49-F238E27FC236}">
                <a16:creationId xmlns:a16="http://schemas.microsoft.com/office/drawing/2014/main" id="{639589FB-7762-40BB-8A7C-2E9934F73941}"/>
              </a:ext>
            </a:extLst>
          </p:cNvPr>
          <p:cNvGraphicFramePr>
            <a:graphicFrameLocks noGrp="1"/>
          </p:cNvGraphicFramePr>
          <p:nvPr>
            <p:extLst>
              <p:ext uri="{D42A27DB-BD31-4B8C-83A1-F6EECF244321}">
                <p14:modId xmlns:p14="http://schemas.microsoft.com/office/powerpoint/2010/main" val="2444568247"/>
              </p:ext>
            </p:extLst>
          </p:nvPr>
        </p:nvGraphicFramePr>
        <p:xfrm>
          <a:off x="1828800" y="1030301"/>
          <a:ext cx="10058400" cy="5244609"/>
        </p:xfrm>
        <a:graphic>
          <a:graphicData uri="http://schemas.openxmlformats.org/drawingml/2006/table">
            <a:tbl>
              <a:tblPr>
                <a:tableStyleId>{21E4AEA4-8DFA-4A89-87EB-49C32662AFE0}</a:tableStyleId>
              </a:tblPr>
              <a:tblGrid>
                <a:gridCol w="3429000">
                  <a:extLst>
                    <a:ext uri="{9D8B030D-6E8A-4147-A177-3AD203B41FA5}">
                      <a16:colId xmlns:a16="http://schemas.microsoft.com/office/drawing/2014/main" val="20000"/>
                    </a:ext>
                  </a:extLst>
                </a:gridCol>
                <a:gridCol w="572871">
                  <a:extLst>
                    <a:ext uri="{9D8B030D-6E8A-4147-A177-3AD203B41FA5}">
                      <a16:colId xmlns:a16="http://schemas.microsoft.com/office/drawing/2014/main" val="560449701"/>
                    </a:ext>
                  </a:extLst>
                </a:gridCol>
                <a:gridCol w="1358443">
                  <a:extLst>
                    <a:ext uri="{9D8B030D-6E8A-4147-A177-3AD203B41FA5}">
                      <a16:colId xmlns:a16="http://schemas.microsoft.com/office/drawing/2014/main" val="20001"/>
                    </a:ext>
                  </a:extLst>
                </a:gridCol>
                <a:gridCol w="1358442">
                  <a:extLst>
                    <a:ext uri="{9D8B030D-6E8A-4147-A177-3AD203B41FA5}">
                      <a16:colId xmlns:a16="http://schemas.microsoft.com/office/drawing/2014/main" val="20002"/>
                    </a:ext>
                  </a:extLst>
                </a:gridCol>
                <a:gridCol w="1510844">
                  <a:extLst>
                    <a:ext uri="{9D8B030D-6E8A-4147-A177-3AD203B41FA5}">
                      <a16:colId xmlns:a16="http://schemas.microsoft.com/office/drawing/2014/main" val="3004132706"/>
                    </a:ext>
                  </a:extLst>
                </a:gridCol>
                <a:gridCol w="1828800">
                  <a:extLst>
                    <a:ext uri="{9D8B030D-6E8A-4147-A177-3AD203B41FA5}">
                      <a16:colId xmlns:a16="http://schemas.microsoft.com/office/drawing/2014/main" val="916822062"/>
                    </a:ext>
                  </a:extLst>
                </a:gridCol>
              </a:tblGrid>
              <a:tr h="341299">
                <a:tc gridSpan="2">
                  <a:txBody>
                    <a:bodyPr/>
                    <a:lstStyle/>
                    <a:p>
                      <a:pPr algn="l" fontAlgn="ct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solidFill>
                      <a:srgbClr val="0D5995"/>
                    </a:solidFill>
                  </a:tcPr>
                </a:tc>
                <a:tc hMerge="1">
                  <a:txBody>
                    <a:bodyPr/>
                    <a:lstStyle/>
                    <a:p>
                      <a:pPr algn="l" fontAlgn="ct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a:txBody>
                    <a:bodyPr/>
                    <a:lstStyle/>
                    <a:p>
                      <a:pPr algn="l" fontAlgn="ctr"/>
                      <a:r>
                        <a:rPr lang="en-US" sz="1600" b="1" u="none" strike="noStrike" dirty="0">
                          <a:solidFill>
                            <a:schemeClr val="bg1"/>
                          </a:solidFill>
                          <a:effectLst/>
                        </a:rPr>
                        <a:t>Date</a:t>
                      </a:r>
                      <a:endParaRPr lang="en-US" sz="1600" b="1" i="0" u="none" strike="noStrike" dirty="0">
                        <a:solidFill>
                          <a:schemeClr val="bg1"/>
                        </a:solidFill>
                        <a:effectLst/>
                        <a:latin typeface="+mn-lt"/>
                        <a:cs typeface="Calibri" panose="020F0502020204030204" pitchFamily="34" charset="0"/>
                      </a:endParaRPr>
                    </a:p>
                  </a:txBody>
                  <a:tcPr marL="137160" marR="137160" marT="137160" marB="137160" anchor="ctr">
                    <a:solidFill>
                      <a:srgbClr val="0D5995"/>
                    </a:solidFill>
                  </a:tcPr>
                </a:tc>
                <a:tc>
                  <a:txBody>
                    <a:bodyPr/>
                    <a:lstStyle/>
                    <a:p>
                      <a:pPr algn="l" fontAlgn="ctr"/>
                      <a:r>
                        <a:rPr lang="en-US" sz="1600" b="1" u="none" strike="noStrike" dirty="0">
                          <a:solidFill>
                            <a:schemeClr val="bg1"/>
                          </a:solidFill>
                          <a:effectLst/>
                        </a:rPr>
                        <a:t>Time</a:t>
                      </a:r>
                      <a:endParaRPr lang="en-US" sz="1600" b="1" i="0" u="none" strike="noStrike" dirty="0">
                        <a:solidFill>
                          <a:schemeClr val="bg1"/>
                        </a:solidFill>
                        <a:effectLst/>
                        <a:latin typeface="+mn-lt"/>
                        <a:cs typeface="Calibri" panose="020F0502020204030204" pitchFamily="34" charset="0"/>
                      </a:endParaRPr>
                    </a:p>
                  </a:txBody>
                  <a:tcPr marL="137160" marR="137160" marT="137160" marB="137160" anchor="ctr">
                    <a:solidFill>
                      <a:srgbClr val="0D5995"/>
                    </a:solidFill>
                  </a:tcPr>
                </a:tc>
                <a:tc gridSpan="2">
                  <a:txBody>
                    <a:bodyPr/>
                    <a:lstStyle/>
                    <a:p>
                      <a:pPr algn="l" fontAlgn="ctr"/>
                      <a:r>
                        <a:rPr lang="en-US" sz="1600" b="1" i="0" u="none" strike="noStrike" dirty="0">
                          <a:solidFill>
                            <a:schemeClr val="bg1"/>
                          </a:solidFill>
                          <a:effectLst/>
                          <a:latin typeface="+mn-lt"/>
                          <a:cs typeface="Calibri" panose="020F0502020204030204" pitchFamily="34" charset="0"/>
                        </a:rPr>
                        <a:t>CPD</a:t>
                      </a:r>
                    </a:p>
                  </a:txBody>
                  <a:tcPr marL="137160" marR="137160" marT="137160" marB="137160" anchor="ctr">
                    <a:solidFill>
                      <a:srgbClr val="0D5995"/>
                    </a:solidFill>
                  </a:tcPr>
                </a:tc>
                <a:tc hMerge="1">
                  <a:txBody>
                    <a:bodyPr/>
                    <a:lstStyle/>
                    <a:p>
                      <a:pPr algn="l" fontAlgn="ct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extLst>
                  <a:ext uri="{0D108BD9-81ED-4DB2-BD59-A6C34878D82A}">
                    <a16:rowId xmlns:a16="http://schemas.microsoft.com/office/drawing/2014/main" val="10000"/>
                  </a:ext>
                </a:extLst>
              </a:tr>
              <a:tr h="531348">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6th Webinar on Health Insurance</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600" dirty="0"/>
                        <a:t>Fraud Detection in Health Insurance Claims – A Machine Learning (ML) Approach</a:t>
                      </a:r>
                      <a:endParaRPr lang="en-US" sz="1600" b="1" u="none" strike="noStrike" kern="1200" dirty="0">
                        <a:solidFill>
                          <a:schemeClr val="dk1"/>
                        </a:solidFill>
                        <a:effectLst/>
                        <a:latin typeface="+mn-lt"/>
                        <a:ea typeface="+mn-ea"/>
                        <a:cs typeface="Calibri" panose="020F0502020204030204" pitchFamily="34" charset="0"/>
                      </a:endParaRPr>
                    </a:p>
                  </a:txBody>
                  <a:tcPr marL="137160" marR="137160" marT="137160" marB="137160" anchor="ctr"/>
                </a:tc>
                <a:tc h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600" b="1" u="none" strike="noStrike" kern="1200" dirty="0">
                        <a:solidFill>
                          <a:schemeClr val="dk1"/>
                        </a:solidFill>
                        <a:effectLst/>
                        <a:latin typeface="+mn-lt"/>
                        <a:ea typeface="+mn-ea"/>
                        <a:cs typeface="Calibri" panose="020F0502020204030204" pitchFamily="34" charset="0"/>
                      </a:endParaRPr>
                    </a:p>
                  </a:txBody>
                  <a:tcPr marL="137160" marR="137160" marT="137160" marB="137160" anchor="ctr"/>
                </a:tc>
                <a:tc>
                  <a:txBody>
                    <a:bodyPr/>
                    <a:lstStyle/>
                    <a:p>
                      <a:pPr algn="l" fontAlgn="ctr"/>
                      <a:r>
                        <a:rPr lang="en-US" sz="1600" b="1" i="0" u="none" strike="noStrike" dirty="0">
                          <a:solidFill>
                            <a:srgbClr val="000000"/>
                          </a:solidFill>
                          <a:effectLst/>
                          <a:latin typeface="+mn-lt"/>
                          <a:cs typeface="Calibri" panose="020F0502020204030204" pitchFamily="34" charset="0"/>
                        </a:rPr>
                        <a:t>25 June 2021</a:t>
                      </a:r>
                    </a:p>
                  </a:txBody>
                  <a:tcPr marL="137160" marR="137160" marT="137160" marB="137160" anchor="ctr"/>
                </a:tc>
                <a:tc>
                  <a:txBody>
                    <a:bodyPr/>
                    <a:lstStyle/>
                    <a:p>
                      <a:pPr algn="l" fontAlgn="ctr"/>
                      <a:r>
                        <a:rPr lang="en-US" sz="1600" b="1" i="0" u="none" strike="noStrike" dirty="0">
                          <a:solidFill>
                            <a:srgbClr val="000000"/>
                          </a:solidFill>
                          <a:effectLst/>
                          <a:latin typeface="+mn-lt"/>
                          <a:cs typeface="Calibri" panose="020F0502020204030204" pitchFamily="34" charset="0"/>
                        </a:rPr>
                        <a:t>3:00pm – 4:30pm</a:t>
                      </a:r>
                    </a:p>
                  </a:txBody>
                  <a:tcPr marL="137160" marR="137160" marT="137160" marB="137160" anchor="ctr"/>
                </a:tc>
                <a:tc gridSpan="2">
                  <a:txBody>
                    <a:bodyPr/>
                    <a:lstStyle/>
                    <a:p>
                      <a:pPr algn="l" fontAlgn="ctr"/>
                      <a:r>
                        <a:rPr lang="en-US" sz="1600" b="1" i="0" u="none" strike="noStrike" dirty="0">
                          <a:solidFill>
                            <a:srgbClr val="000000"/>
                          </a:solidFill>
                          <a:effectLst/>
                          <a:latin typeface="+mn-lt"/>
                          <a:cs typeface="Calibri" panose="020F0502020204030204" pitchFamily="34" charset="0"/>
                        </a:rPr>
                        <a:t>1.5hrs – Health Insurance</a:t>
                      </a:r>
                    </a:p>
                  </a:txBody>
                  <a:tcPr marL="137160" marR="137160" marT="137160" marB="137160" anchor="ctr"/>
                </a:tc>
                <a:tc hMerge="1">
                  <a:txBody>
                    <a:bodyPr/>
                    <a:lstStyle/>
                    <a:p>
                      <a:pPr algn="l" fontAlgn="ct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extLst>
                  <a:ext uri="{0D108BD9-81ED-4DB2-BD59-A6C34878D82A}">
                    <a16:rowId xmlns:a16="http://schemas.microsoft.com/office/drawing/2014/main" val="10001"/>
                  </a:ext>
                </a:extLst>
              </a:tr>
              <a:tr h="531348">
                <a:tc gridSpan="6">
                  <a:txBody>
                    <a:bodyPr/>
                    <a:lstStyle/>
                    <a:p>
                      <a:pPr algn="ctr" fontAlgn="ctr"/>
                      <a:r>
                        <a:rPr lang="en-US" sz="1800" b="1" i="0" kern="1200" dirty="0">
                          <a:solidFill>
                            <a:schemeClr val="bg1"/>
                          </a:solidFill>
                          <a:effectLst/>
                          <a:latin typeface="+mn-lt"/>
                          <a:ea typeface="+mn-ea"/>
                          <a:cs typeface="+mn-cs"/>
                        </a:rPr>
                        <a:t>35th India Fellowship Webinar (IFS Online)</a:t>
                      </a:r>
                    </a:p>
                  </a:txBody>
                  <a:tcPr marL="137160" marR="137160" marT="137160" marB="137160" anchor="ctr">
                    <a:solidFill>
                      <a:srgbClr val="0D5995"/>
                    </a:solidFill>
                  </a:tcPr>
                </a:tc>
                <a:tc hMerge="1">
                  <a:txBody>
                    <a:bodyPr/>
                    <a:lstStyle/>
                    <a:p>
                      <a:endParaRPr lang="en-GB"/>
                    </a:p>
                  </a:txBody>
                  <a:tcPr/>
                </a:tc>
                <a:tc hMerge="1">
                  <a:txBody>
                    <a:bodyPr/>
                    <a:lstStyle/>
                    <a:p>
                      <a:pPr algn="l" fontAlgn="ct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hMerge="1">
                  <a:txBody>
                    <a:bodyPr/>
                    <a:lstStyle/>
                    <a:p>
                      <a:pPr algn="l" fontAlgn="ct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hMerge="1">
                  <a:txBody>
                    <a:bodyPr/>
                    <a:lstStyle/>
                    <a:p>
                      <a:pPr algn="l" fontAlgn="ct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hMerge="1">
                  <a:txBody>
                    <a:bodyPr/>
                    <a:lstStyle/>
                    <a:p>
                      <a:pPr algn="l" fontAlgn="ctr"/>
                      <a:endParaRPr lang="en-US" sz="1800" b="1" i="0" kern="1200" dirty="0">
                        <a:solidFill>
                          <a:schemeClr val="dk1"/>
                        </a:solidFill>
                        <a:effectLst/>
                        <a:latin typeface="+mn-lt"/>
                        <a:ea typeface="+mn-ea"/>
                        <a:cs typeface="+mn-cs"/>
                      </a:endParaRPr>
                    </a:p>
                  </a:txBody>
                  <a:tcPr marL="137160" marR="137160" marT="137160" marB="137160" anchor="ctr"/>
                </a:tc>
                <a:extLst>
                  <a:ext uri="{0D108BD9-81ED-4DB2-BD59-A6C34878D82A}">
                    <a16:rowId xmlns:a16="http://schemas.microsoft.com/office/drawing/2014/main" val="10002"/>
                  </a:ext>
                </a:extLst>
              </a:tr>
              <a:tr h="531348">
                <a:tc>
                  <a:txBody>
                    <a:bodyPr/>
                    <a:lstStyle/>
                    <a:p>
                      <a:pPr algn="l" fontAlgn="ctr"/>
                      <a:r>
                        <a:rPr lang="en-US" sz="1800" b="1" i="0" kern="1200" dirty="0">
                          <a:solidFill>
                            <a:schemeClr val="dk1"/>
                          </a:solidFill>
                          <a:effectLst/>
                          <a:latin typeface="+mn-lt"/>
                          <a:ea typeface="+mn-ea"/>
                          <a:cs typeface="+mn-cs"/>
                        </a:rPr>
                        <a:t>Module 1 - IFS</a:t>
                      </a:r>
                      <a:br>
                        <a:rPr lang="en-US" sz="1600" dirty="0"/>
                      </a:b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gridSpan="2">
                  <a:txBody>
                    <a:bodyPr/>
                    <a:lstStyle/>
                    <a:p>
                      <a:pPr algn="l" fontAlgn="ctr"/>
                      <a:r>
                        <a:rPr lang="en-US" sz="1600" b="1" i="0" u="none" strike="noStrike">
                          <a:solidFill>
                            <a:srgbClr val="000000"/>
                          </a:solidFill>
                          <a:effectLst/>
                          <a:latin typeface="+mn-lt"/>
                          <a:cs typeface="Calibri" panose="020F0502020204030204" pitchFamily="34" charset="0"/>
                        </a:rPr>
                        <a:t>9 July 2021</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hMerge="1">
                  <a:txBody>
                    <a:bodyPr/>
                    <a:lstStyle/>
                    <a:p>
                      <a:pPr algn="l" fontAlgn="ctr"/>
                      <a:r>
                        <a:rPr lang="en-US" sz="1600" b="1" i="0" u="none" strike="noStrike" dirty="0">
                          <a:solidFill>
                            <a:srgbClr val="000000"/>
                          </a:solidFill>
                          <a:effectLst/>
                          <a:latin typeface="+mn-lt"/>
                          <a:cs typeface="Calibri" panose="020F0502020204030204" pitchFamily="34" charset="0"/>
                        </a:rPr>
                        <a:t>9 July 2021</a:t>
                      </a:r>
                    </a:p>
                  </a:txBody>
                  <a:tcPr marL="137160" marR="137160" marT="137160" marB="137160" anchor="ctr"/>
                </a:tc>
                <a:tc gridSpan="2">
                  <a:txBody>
                    <a:bodyPr/>
                    <a:lstStyle/>
                    <a:p>
                      <a:pPr algn="l" fontAlgn="ctr"/>
                      <a:r>
                        <a:rPr lang="en-US" sz="1600" b="1" i="0" u="none" strike="noStrike" dirty="0">
                          <a:solidFill>
                            <a:srgbClr val="000000"/>
                          </a:solidFill>
                          <a:effectLst/>
                          <a:latin typeface="+mn-lt"/>
                          <a:cs typeface="Calibri" panose="020F0502020204030204" pitchFamily="34" charset="0"/>
                        </a:rPr>
                        <a:t>9:30 – 11:00 am</a:t>
                      </a:r>
                      <a:br>
                        <a:rPr lang="en-US" sz="1600" b="1" i="0" u="none" strike="noStrike" dirty="0">
                          <a:solidFill>
                            <a:srgbClr val="000000"/>
                          </a:solidFill>
                          <a:effectLst/>
                          <a:latin typeface="+mn-lt"/>
                          <a:cs typeface="Calibri" panose="020F0502020204030204" pitchFamily="34" charset="0"/>
                        </a:rPr>
                      </a:br>
                      <a:r>
                        <a:rPr lang="en-US" sz="1600" b="1" i="0" u="none" strike="noStrike" dirty="0">
                          <a:solidFill>
                            <a:srgbClr val="000000"/>
                          </a:solidFill>
                          <a:effectLst/>
                          <a:latin typeface="+mn-lt"/>
                          <a:cs typeface="Calibri" panose="020F0502020204030204" pitchFamily="34" charset="0"/>
                        </a:rPr>
                        <a:t>11:30am – 1:00pm</a:t>
                      </a:r>
                    </a:p>
                  </a:txBody>
                  <a:tcPr marL="137160" marR="137160" marT="137160" marB="137160" anchor="ctr"/>
                </a:tc>
                <a:tc hMerge="1">
                  <a:txBody>
                    <a:bodyPr/>
                    <a:lstStyle/>
                    <a:p>
                      <a:pPr algn="l" fontAlgn="ctr"/>
                      <a:r>
                        <a:rPr lang="en-US" sz="1600" b="1" i="0" u="none" strike="noStrike" dirty="0">
                          <a:solidFill>
                            <a:srgbClr val="000000"/>
                          </a:solidFill>
                          <a:effectLst/>
                          <a:latin typeface="+mn-lt"/>
                          <a:cs typeface="Calibri" panose="020F0502020204030204" pitchFamily="34" charset="0"/>
                        </a:rPr>
                        <a:t>3 </a:t>
                      </a:r>
                      <a:r>
                        <a:rPr lang="en-US" sz="1600" b="1" i="0" u="none" strike="noStrike" dirty="0" err="1">
                          <a:solidFill>
                            <a:srgbClr val="000000"/>
                          </a:solidFill>
                          <a:effectLst/>
                          <a:latin typeface="+mn-lt"/>
                          <a:cs typeface="Calibri" panose="020F0502020204030204" pitchFamily="34" charset="0"/>
                        </a:rPr>
                        <a:t>hrs</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a:txBody>
                    <a:bodyPr/>
                    <a:lstStyle/>
                    <a:p>
                      <a:pPr algn="l" fontAlgn="ctr"/>
                      <a:r>
                        <a:rPr lang="en-US" sz="1600" b="1" i="0" u="none" strike="noStrike">
                          <a:solidFill>
                            <a:srgbClr val="000000"/>
                          </a:solidFill>
                          <a:effectLst/>
                          <a:latin typeface="+mn-lt"/>
                          <a:cs typeface="Calibri" panose="020F0502020204030204" pitchFamily="34" charset="0"/>
                        </a:rPr>
                        <a:t>3 hrs</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extLst>
                  <a:ext uri="{0D108BD9-81ED-4DB2-BD59-A6C34878D82A}">
                    <a16:rowId xmlns:a16="http://schemas.microsoft.com/office/drawing/2014/main" val="10003"/>
                  </a:ext>
                </a:extLst>
              </a:tr>
              <a:tr h="541605">
                <a:tc>
                  <a:txBody>
                    <a:bodyPr/>
                    <a:lstStyle/>
                    <a:p>
                      <a:pPr algn="l" fontAlgn="ctr"/>
                      <a:r>
                        <a:rPr lang="en-US" sz="1600" b="1" i="0" kern="1200" dirty="0">
                          <a:solidFill>
                            <a:schemeClr val="dk1"/>
                          </a:solidFill>
                          <a:effectLst/>
                          <a:latin typeface="+mn-lt"/>
                          <a:ea typeface="+mn-ea"/>
                          <a:cs typeface="+mn-cs"/>
                        </a:rPr>
                        <a:t>Module 2 – IFS</a:t>
                      </a:r>
                      <a:endParaRPr lang="en-US" sz="1600" b="1" u="none" strike="noStrike" kern="1200" dirty="0">
                        <a:solidFill>
                          <a:schemeClr val="dk1"/>
                        </a:solidFill>
                        <a:effectLst/>
                        <a:latin typeface="+mn-lt"/>
                        <a:ea typeface="+mn-ea"/>
                        <a:cs typeface="Calibri" panose="020F0502020204030204" pitchFamily="34" charset="0"/>
                      </a:endParaRPr>
                    </a:p>
                  </a:txBody>
                  <a:tcPr marL="137160" marR="137160" marT="137160" marB="137160" anchor="ctr"/>
                </a:tc>
                <a:tc gridSpan="2">
                  <a:txBody>
                    <a:bodyPr/>
                    <a:lstStyle/>
                    <a:p>
                      <a:pPr algn="l" fontAlgn="ctr"/>
                      <a:r>
                        <a:rPr lang="en-US" sz="1600" b="1" i="0" u="none" strike="noStrike">
                          <a:solidFill>
                            <a:srgbClr val="000000"/>
                          </a:solidFill>
                          <a:effectLst/>
                          <a:latin typeface="+mn-lt"/>
                          <a:cs typeface="Calibri" panose="020F0502020204030204" pitchFamily="34" charset="0"/>
                        </a:rPr>
                        <a:t>10 July 2021</a:t>
                      </a:r>
                      <a:endParaRPr lang="en-US" sz="1600" b="1" u="none" strike="noStrike" kern="1200" dirty="0">
                        <a:solidFill>
                          <a:schemeClr val="dk1"/>
                        </a:solidFill>
                        <a:effectLst/>
                        <a:latin typeface="+mn-lt"/>
                        <a:ea typeface="+mn-ea"/>
                        <a:cs typeface="Calibri" panose="020F0502020204030204" pitchFamily="34" charset="0"/>
                      </a:endParaRPr>
                    </a:p>
                  </a:txBody>
                  <a:tcPr marL="137160" marR="137160" marT="137160" marB="137160" anchor="ctr"/>
                </a:tc>
                <a:tc hMerge="1">
                  <a:txBody>
                    <a:bodyPr/>
                    <a:lstStyle/>
                    <a:p>
                      <a:pPr algn="l" fontAlgn="ctr"/>
                      <a:r>
                        <a:rPr lang="en-US" sz="1600" b="1" i="0" u="none" strike="noStrike" dirty="0">
                          <a:solidFill>
                            <a:srgbClr val="000000"/>
                          </a:solidFill>
                          <a:effectLst/>
                          <a:latin typeface="+mn-lt"/>
                          <a:cs typeface="Calibri" panose="020F0502020204030204" pitchFamily="34" charset="0"/>
                        </a:rPr>
                        <a:t>10 July 2021</a:t>
                      </a:r>
                    </a:p>
                  </a:txBody>
                  <a:tcPr marL="137160" marR="137160" marT="137160" marB="137160" anchor="ct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rgbClr val="000000"/>
                          </a:solidFill>
                          <a:effectLst/>
                          <a:latin typeface="+mn-lt"/>
                          <a:cs typeface="Calibri" panose="020F0502020204030204" pitchFamily="34" charset="0"/>
                        </a:rPr>
                        <a:t>9:30 – 11:00 am</a:t>
                      </a:r>
                      <a:br>
                        <a:rPr lang="en-US" sz="1600" b="1" i="0" u="none" strike="noStrike" dirty="0">
                          <a:solidFill>
                            <a:srgbClr val="000000"/>
                          </a:solidFill>
                          <a:effectLst/>
                          <a:latin typeface="+mn-lt"/>
                          <a:cs typeface="Calibri" panose="020F0502020204030204" pitchFamily="34" charset="0"/>
                        </a:rPr>
                      </a:br>
                      <a:r>
                        <a:rPr lang="en-US" sz="1600" b="1" i="0" u="none" strike="noStrike" dirty="0">
                          <a:solidFill>
                            <a:srgbClr val="000000"/>
                          </a:solidFill>
                          <a:effectLst/>
                          <a:latin typeface="+mn-lt"/>
                          <a:cs typeface="Calibri" panose="020F0502020204030204" pitchFamily="34" charset="0"/>
                        </a:rPr>
                        <a:t>11:30am – 1:00pm</a:t>
                      </a:r>
                    </a:p>
                  </a:txBody>
                  <a:tcPr marL="137160" marR="137160" marT="137160" marB="137160" anchor="ctr"/>
                </a:tc>
                <a:tc h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rgbClr val="000000"/>
                          </a:solidFill>
                          <a:effectLst/>
                          <a:latin typeface="+mn-lt"/>
                          <a:cs typeface="Calibri" panose="020F0502020204030204" pitchFamily="34" charset="0"/>
                        </a:rPr>
                        <a:t>3 </a:t>
                      </a:r>
                      <a:r>
                        <a:rPr lang="en-US" sz="1600" b="1" i="0" u="none" strike="noStrike" dirty="0" err="1">
                          <a:solidFill>
                            <a:srgbClr val="000000"/>
                          </a:solidFill>
                          <a:effectLst/>
                          <a:latin typeface="+mn-lt"/>
                          <a:cs typeface="Calibri" panose="020F0502020204030204" pitchFamily="34" charset="0"/>
                        </a:rPr>
                        <a:t>hrs</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a:solidFill>
                            <a:srgbClr val="000000"/>
                          </a:solidFill>
                          <a:effectLst/>
                          <a:latin typeface="+mn-lt"/>
                          <a:cs typeface="Calibri" panose="020F0502020204030204" pitchFamily="34" charset="0"/>
                        </a:rPr>
                        <a:t>3 hrs</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extLst>
                  <a:ext uri="{0D108BD9-81ED-4DB2-BD59-A6C34878D82A}">
                    <a16:rowId xmlns:a16="http://schemas.microsoft.com/office/drawing/2014/main" val="10004"/>
                  </a:ext>
                </a:extLst>
              </a:tr>
              <a:tr h="825009">
                <a:tc>
                  <a:txBody>
                    <a:bodyPr/>
                    <a:lstStyle/>
                    <a:p>
                      <a:pPr algn="l" fontAlgn="ctr"/>
                      <a:r>
                        <a:rPr lang="en-US" sz="1600" b="1" i="0" kern="1200" dirty="0">
                          <a:solidFill>
                            <a:schemeClr val="dk1"/>
                          </a:solidFill>
                          <a:effectLst/>
                          <a:latin typeface="+mn-lt"/>
                          <a:ea typeface="+mn-ea"/>
                          <a:cs typeface="+mn-cs"/>
                        </a:rPr>
                        <a:t>Module 3 – IFS</a:t>
                      </a:r>
                      <a:endParaRPr lang="en-IN" sz="1600" b="1" i="0" u="none" strike="noStrike" dirty="0">
                        <a:solidFill>
                          <a:srgbClr val="000000"/>
                        </a:solidFill>
                        <a:effectLst/>
                        <a:latin typeface="+mn-lt"/>
                        <a:cs typeface="Calibri" panose="020F0502020204030204" pitchFamily="34" charset="0"/>
                      </a:endParaRPr>
                    </a:p>
                  </a:txBody>
                  <a:tcPr marL="137160" marR="137160" marT="137160" marB="137160" anchor="ctr"/>
                </a:tc>
                <a:tc gridSpan="2">
                  <a:txBody>
                    <a:bodyPr/>
                    <a:lstStyle/>
                    <a:p>
                      <a:pPr algn="l" fontAlgn="ctr"/>
                      <a:r>
                        <a:rPr lang="en-US" sz="1600" b="1" i="0" u="none" strike="noStrike">
                          <a:solidFill>
                            <a:srgbClr val="000000"/>
                          </a:solidFill>
                          <a:effectLst/>
                          <a:latin typeface="+mn-lt"/>
                          <a:cs typeface="Calibri" panose="020F0502020204030204" pitchFamily="34" charset="0"/>
                        </a:rPr>
                        <a:t>16 July 2021</a:t>
                      </a:r>
                      <a:endParaRPr lang="en-IN" sz="1600" b="1" i="0" u="none" strike="noStrike" dirty="0">
                        <a:solidFill>
                          <a:srgbClr val="000000"/>
                        </a:solidFill>
                        <a:effectLst/>
                        <a:latin typeface="+mn-lt"/>
                        <a:cs typeface="Calibri" panose="020F0502020204030204" pitchFamily="34" charset="0"/>
                      </a:endParaRPr>
                    </a:p>
                  </a:txBody>
                  <a:tcPr marL="137160" marR="137160" marT="137160" marB="137160" anchor="ctr"/>
                </a:tc>
                <a:tc hMerge="1">
                  <a:txBody>
                    <a:bodyPr/>
                    <a:lstStyle/>
                    <a:p>
                      <a:pPr algn="l" fontAlgn="ctr"/>
                      <a:r>
                        <a:rPr lang="en-US" sz="1600" b="1" i="0" u="none" strike="noStrike" dirty="0">
                          <a:solidFill>
                            <a:srgbClr val="000000"/>
                          </a:solidFill>
                          <a:effectLst/>
                          <a:latin typeface="+mn-lt"/>
                          <a:cs typeface="Calibri" panose="020F0502020204030204" pitchFamily="34" charset="0"/>
                        </a:rPr>
                        <a:t>16 July 2021</a:t>
                      </a:r>
                    </a:p>
                  </a:txBody>
                  <a:tcPr marL="137160" marR="137160" marT="137160" marB="137160" anchor="ct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rgbClr val="000000"/>
                          </a:solidFill>
                          <a:effectLst/>
                          <a:latin typeface="+mn-lt"/>
                          <a:cs typeface="Calibri" panose="020F0502020204030204" pitchFamily="34" charset="0"/>
                        </a:rPr>
                        <a:t>9:30 – 11:00 am</a:t>
                      </a:r>
                      <a:br>
                        <a:rPr lang="en-US" sz="1600" b="1" i="0" u="none" strike="noStrike" dirty="0">
                          <a:solidFill>
                            <a:srgbClr val="000000"/>
                          </a:solidFill>
                          <a:effectLst/>
                          <a:latin typeface="+mn-lt"/>
                          <a:cs typeface="Calibri" panose="020F0502020204030204" pitchFamily="34" charset="0"/>
                        </a:rPr>
                      </a:br>
                      <a:r>
                        <a:rPr lang="en-US" sz="1600" b="1" i="0" u="none" strike="noStrike" dirty="0">
                          <a:solidFill>
                            <a:srgbClr val="000000"/>
                          </a:solidFill>
                          <a:effectLst/>
                          <a:latin typeface="+mn-lt"/>
                          <a:cs typeface="Calibri" panose="020F0502020204030204" pitchFamily="34" charset="0"/>
                        </a:rPr>
                        <a:t>11:30am – 1:00pm</a:t>
                      </a:r>
                    </a:p>
                  </a:txBody>
                  <a:tcPr marL="137160" marR="137160" marT="137160" marB="137160" anchor="ctr"/>
                </a:tc>
                <a:tc h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rgbClr val="000000"/>
                          </a:solidFill>
                          <a:effectLst/>
                          <a:latin typeface="+mn-lt"/>
                          <a:cs typeface="Calibri" panose="020F0502020204030204" pitchFamily="34" charset="0"/>
                        </a:rPr>
                        <a:t>3 </a:t>
                      </a:r>
                      <a:r>
                        <a:rPr lang="en-US" sz="1600" b="1" i="0" u="none" strike="noStrike" dirty="0" err="1">
                          <a:solidFill>
                            <a:srgbClr val="000000"/>
                          </a:solidFill>
                          <a:effectLst/>
                          <a:latin typeface="+mn-lt"/>
                          <a:cs typeface="Calibri" panose="020F0502020204030204" pitchFamily="34" charset="0"/>
                        </a:rPr>
                        <a:t>hrs</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a:solidFill>
                            <a:srgbClr val="000000"/>
                          </a:solidFill>
                          <a:effectLst/>
                          <a:latin typeface="+mn-lt"/>
                          <a:cs typeface="Calibri" panose="020F0502020204030204" pitchFamily="34" charset="0"/>
                        </a:rPr>
                        <a:t>3 hrs</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extLst>
                  <a:ext uri="{0D108BD9-81ED-4DB2-BD59-A6C34878D82A}">
                    <a16:rowId xmlns:a16="http://schemas.microsoft.com/office/drawing/2014/main" val="10005"/>
                  </a:ext>
                </a:extLst>
              </a:tr>
              <a:tr h="685800">
                <a:tc>
                  <a:txBody>
                    <a:bodyPr/>
                    <a:lstStyle/>
                    <a:p>
                      <a:pPr algn="l" fontAlgn="ctr"/>
                      <a:r>
                        <a:rPr lang="en-US" sz="1600" b="1" i="0" kern="1200" dirty="0">
                          <a:solidFill>
                            <a:schemeClr val="dk1"/>
                          </a:solidFill>
                          <a:effectLst/>
                          <a:latin typeface="+mn-lt"/>
                          <a:ea typeface="+mn-ea"/>
                          <a:cs typeface="+mn-cs"/>
                        </a:rPr>
                        <a:t>Module 4 - IFS</a:t>
                      </a:r>
                      <a:endParaRPr lang="en-IN" sz="1600" b="1" i="0" u="none" strike="noStrike" dirty="0">
                        <a:solidFill>
                          <a:srgbClr val="000000"/>
                        </a:solidFill>
                        <a:effectLst/>
                        <a:latin typeface="+mn-lt"/>
                        <a:cs typeface="Calibri" panose="020F0502020204030204" pitchFamily="34" charset="0"/>
                      </a:endParaRPr>
                    </a:p>
                  </a:txBody>
                  <a:tcPr marL="137160" marR="137160" marT="137160" marB="137160" anchor="ctr"/>
                </a:tc>
                <a:tc gridSpan="2">
                  <a:txBody>
                    <a:bodyPr/>
                    <a:lstStyle/>
                    <a:p>
                      <a:pPr algn="l" fontAlgn="ctr"/>
                      <a:r>
                        <a:rPr lang="en-US" sz="1600" b="1" i="0" u="none" strike="noStrike">
                          <a:solidFill>
                            <a:srgbClr val="000000"/>
                          </a:solidFill>
                          <a:effectLst/>
                          <a:latin typeface="+mn-lt"/>
                          <a:cs typeface="Calibri" panose="020F0502020204030204" pitchFamily="34" charset="0"/>
                        </a:rPr>
                        <a:t>17 July 2021</a:t>
                      </a:r>
                      <a:endParaRPr lang="en-IN" sz="1600" b="1" i="0" u="none" strike="noStrike" dirty="0">
                        <a:solidFill>
                          <a:srgbClr val="000000"/>
                        </a:solidFill>
                        <a:effectLst/>
                        <a:latin typeface="+mn-lt"/>
                        <a:cs typeface="Calibri" panose="020F0502020204030204" pitchFamily="34" charset="0"/>
                      </a:endParaRPr>
                    </a:p>
                  </a:txBody>
                  <a:tcPr marL="137160" marR="137160" marT="137160" marB="137160" anchor="ctr"/>
                </a:tc>
                <a:tc hMerge="1">
                  <a:txBody>
                    <a:bodyPr/>
                    <a:lstStyle/>
                    <a:p>
                      <a:pPr algn="l" fontAlgn="ctr"/>
                      <a:r>
                        <a:rPr lang="en-US" sz="1600" b="1" i="0" u="none" strike="noStrike" dirty="0">
                          <a:solidFill>
                            <a:srgbClr val="000000"/>
                          </a:solidFill>
                          <a:effectLst/>
                          <a:latin typeface="+mn-lt"/>
                          <a:cs typeface="Calibri" panose="020F0502020204030204" pitchFamily="34" charset="0"/>
                        </a:rPr>
                        <a:t>17 July 2021</a:t>
                      </a:r>
                    </a:p>
                  </a:txBody>
                  <a:tcPr marL="137160" marR="137160" marT="137160" marB="137160" anchor="ct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rgbClr val="000000"/>
                          </a:solidFill>
                          <a:effectLst/>
                          <a:latin typeface="+mn-lt"/>
                          <a:cs typeface="Calibri" panose="020F0502020204030204" pitchFamily="34" charset="0"/>
                        </a:rPr>
                        <a:t>9:30 – 11:00 am</a:t>
                      </a:r>
                      <a:br>
                        <a:rPr lang="en-US" sz="1600" b="1" i="0" u="none" strike="noStrike" dirty="0">
                          <a:solidFill>
                            <a:srgbClr val="000000"/>
                          </a:solidFill>
                          <a:effectLst/>
                          <a:latin typeface="+mn-lt"/>
                          <a:cs typeface="Calibri" panose="020F0502020204030204" pitchFamily="34" charset="0"/>
                        </a:rPr>
                      </a:br>
                      <a:r>
                        <a:rPr lang="en-US" sz="1600" b="1" i="0" u="none" strike="noStrike" dirty="0">
                          <a:solidFill>
                            <a:srgbClr val="000000"/>
                          </a:solidFill>
                          <a:effectLst/>
                          <a:latin typeface="+mn-lt"/>
                          <a:cs typeface="Calibri" panose="020F0502020204030204" pitchFamily="34" charset="0"/>
                        </a:rPr>
                        <a:t>11:30am – 1:00pm</a:t>
                      </a:r>
                    </a:p>
                  </a:txBody>
                  <a:tcPr marL="137160" marR="137160" marT="137160" marB="137160" anchor="ctr"/>
                </a:tc>
                <a:tc h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rgbClr val="000000"/>
                          </a:solidFill>
                          <a:effectLst/>
                          <a:latin typeface="+mn-lt"/>
                          <a:cs typeface="Calibri" panose="020F0502020204030204" pitchFamily="34" charset="0"/>
                        </a:rPr>
                        <a:t>3 </a:t>
                      </a:r>
                      <a:r>
                        <a:rPr lang="en-US" sz="1600" b="1" i="0" u="none" strike="noStrike" dirty="0" err="1">
                          <a:solidFill>
                            <a:srgbClr val="000000"/>
                          </a:solidFill>
                          <a:effectLst/>
                          <a:latin typeface="+mn-lt"/>
                          <a:cs typeface="Calibri" panose="020F0502020204030204" pitchFamily="34" charset="0"/>
                        </a:rPr>
                        <a:t>hrs</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rgbClr val="000000"/>
                          </a:solidFill>
                          <a:effectLst/>
                          <a:latin typeface="+mn-lt"/>
                          <a:cs typeface="Calibri" panose="020F0502020204030204" pitchFamily="34" charset="0"/>
                        </a:rPr>
                        <a:t>3 </a:t>
                      </a:r>
                      <a:r>
                        <a:rPr lang="en-US" sz="1600" b="1" i="0" u="none" strike="noStrike" dirty="0" err="1">
                          <a:solidFill>
                            <a:srgbClr val="000000"/>
                          </a:solidFill>
                          <a:effectLst/>
                          <a:latin typeface="+mn-lt"/>
                          <a:cs typeface="Calibri" panose="020F0502020204030204" pitchFamily="34" charset="0"/>
                        </a:rPr>
                        <a:t>hrs</a:t>
                      </a:r>
                      <a:endParaRPr lang="en-US" sz="1600" b="1" i="0" u="none" strike="noStrike" dirty="0">
                        <a:solidFill>
                          <a:srgbClr val="000000"/>
                        </a:solidFill>
                        <a:effectLst/>
                        <a:latin typeface="+mn-lt"/>
                        <a:cs typeface="Calibri" panose="020F0502020204030204" pitchFamily="34" charset="0"/>
                      </a:endParaRPr>
                    </a:p>
                  </a:txBody>
                  <a:tcPr marL="137160" marR="137160" marT="137160" marB="13716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4601359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3rd Techtalk on Employee Benefits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Edition 2021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2 June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610670"/>
            <a:ext cx="9372600"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Defined Contribution Pension Schemes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Practice in Good Design and Governance</a:t>
            </a:r>
          </a:p>
        </p:txBody>
      </p:sp>
    </p:spTree>
    <p:extLst>
      <p:ext uri="{BB962C8B-B14F-4D97-AF65-F5344CB8AC3E}">
        <p14:creationId xmlns:p14="http://schemas.microsoft.com/office/powerpoint/2010/main" val="2917062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r>
              <a:rPr lang="en-GB" dirty="0">
                <a:solidFill>
                  <a:srgbClr val="727272"/>
                </a:solidFill>
                <a:latin typeface="Arial"/>
              </a:rPr>
              <a:t>OECD Roadmap for the Good Design of DC Pension Plans</a:t>
            </a: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1" name="Content Placeholder 1">
            <a:extLst>
              <a:ext uri="{FF2B5EF4-FFF2-40B4-BE49-F238E27FC236}">
                <a16:creationId xmlns:a16="http://schemas.microsoft.com/office/drawing/2014/main" id="{FB93AFA0-EEEF-48D9-BD27-9502B59D3429}"/>
              </a:ext>
            </a:extLst>
          </p:cNvPr>
          <p:cNvSpPr txBox="1">
            <a:spLocks/>
          </p:cNvSpPr>
          <p:nvPr/>
        </p:nvSpPr>
        <p:spPr>
          <a:xfrm>
            <a:off x="1892157" y="1685392"/>
            <a:ext cx="9995043" cy="4525200"/>
          </a:xfrm>
          <a:prstGeom prst="rect">
            <a:avLst/>
          </a:prstGeom>
        </p:spPr>
        <p:txBody>
          <a:bodyPr vert="horz">
            <a:normAutofit fontScale="85000" lnSpcReduction="20000"/>
          </a:bodyPr>
          <a:lstStyle>
            <a:lvl1pPr marL="342000" indent="-342000" algn="l" rtl="0" eaLnBrk="1" latinLnBrk="0" hangingPunct="1">
              <a:spcBef>
                <a:spcPts val="768"/>
              </a:spcBef>
              <a:buClr>
                <a:schemeClr val="tx2"/>
              </a:buClr>
              <a:buFont typeface="Wingdings" panose="05000000000000000000" pitchFamily="2" charset="2"/>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accent3">
                  <a:lumMod val="75000"/>
                </a:schemeClr>
              </a:buClr>
              <a:buFont typeface="Arial" panose="020B0604020202020204" pitchFamily="34" charset="0"/>
              <a:buChar char="•"/>
              <a:defRPr kumimoji="0" sz="2800" kern="1200">
                <a:solidFill>
                  <a:schemeClr val="tx2"/>
                </a:solidFill>
                <a:latin typeface="+mn-lt"/>
                <a:ea typeface="+mn-ea"/>
                <a:cs typeface="+mn-cs"/>
              </a:defRPr>
            </a:lvl2pPr>
            <a:lvl3pPr marL="1144800" indent="-230400" algn="l" rtl="0" eaLnBrk="1" latinLnBrk="0" hangingPunct="1">
              <a:spcBef>
                <a:spcPts val="576"/>
              </a:spcBef>
              <a:buClr>
                <a:schemeClr val="tx2"/>
              </a:buClr>
              <a:buFont typeface="Georgia" panose="02040502050405020303" pitchFamily="18"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712214" indent="-285750" algn="l" rtl="0" eaLnBrk="1" latinLnBrk="0" hangingPunct="1">
              <a:spcBef>
                <a:spcPts val="300"/>
              </a:spcBef>
              <a:buClr>
                <a:schemeClr val="accent3">
                  <a:lumMod val="75000"/>
                </a:schemeClr>
              </a:buClr>
              <a:buFont typeface="Wingdings" panose="05000000000000000000" pitchFamily="2" charset="2"/>
              <a:buChar char="Ø"/>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Coherence</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Coverage</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Contributions</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Financial incentives</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Costs</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Investment strategies</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Retirement benefit options</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Management of longevity risk</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Communication to members</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r>
              <a:rPr kumimoji="0" lang="en-GB" sz="3200" b="0" i="0" u="none" strike="noStrike" kern="1200" cap="none" spc="0" normalizeH="0" baseline="0" noProof="0">
                <a:ln>
                  <a:noFill/>
                </a:ln>
                <a:solidFill>
                  <a:srgbClr val="727272"/>
                </a:solidFill>
                <a:effectLst/>
                <a:uLnTx/>
                <a:uFillTx/>
                <a:latin typeface="Georgia"/>
                <a:ea typeface="+mn-ea"/>
                <a:cs typeface="+mn-cs"/>
              </a:rPr>
              <a:t>Financial education</a:t>
            </a:r>
          </a:p>
          <a:p>
            <a:pPr marL="514350" marR="0" lvl="0" indent="-514350" algn="l" defTabSz="914400" rtl="0" eaLnBrk="1" fontAlgn="auto" latinLnBrk="0" hangingPunct="1">
              <a:lnSpc>
                <a:spcPct val="100000"/>
              </a:lnSpc>
              <a:spcBef>
                <a:spcPts val="768"/>
              </a:spcBef>
              <a:spcAft>
                <a:spcPts val="0"/>
              </a:spcAft>
              <a:buClr>
                <a:srgbClr val="006299"/>
              </a:buClr>
              <a:buSzTx/>
              <a:buFont typeface="+mj-lt"/>
              <a:buAutoNum type="arabicPeriod"/>
              <a:tabLst/>
              <a:defRPr/>
            </a:pPr>
            <a:endParaRPr kumimoji="0" lang="en-GB" sz="3200" b="0" i="0" u="none" strike="noStrike" kern="1200" cap="none" spc="0" normalizeH="0" baseline="0" noProof="0" dirty="0">
              <a:ln>
                <a:noFill/>
              </a:ln>
              <a:solidFill>
                <a:srgbClr val="727272"/>
              </a:solidFill>
              <a:effectLst/>
              <a:uLnTx/>
              <a:uFillTx/>
              <a:latin typeface="Georgia"/>
              <a:ea typeface="+mn-ea"/>
              <a:cs typeface="+mn-cs"/>
            </a:endParaRPr>
          </a:p>
        </p:txBody>
      </p:sp>
      <p:sp>
        <p:nvSpPr>
          <p:cNvPr id="22" name="Rectangle 21">
            <a:extLst>
              <a:ext uri="{FF2B5EF4-FFF2-40B4-BE49-F238E27FC236}">
                <a16:creationId xmlns:a16="http://schemas.microsoft.com/office/drawing/2014/main" id="{B99EBB3A-9DBF-4984-A88F-DD4FA3D3F694}"/>
              </a:ext>
            </a:extLst>
          </p:cNvPr>
          <p:cNvSpPr/>
          <p:nvPr/>
        </p:nvSpPr>
        <p:spPr>
          <a:xfrm>
            <a:off x="1892157" y="2155371"/>
            <a:ext cx="5384914" cy="25472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a:ea typeface="+mn-ea"/>
              <a:cs typeface="+mn-cs"/>
            </a:endParaRPr>
          </a:p>
        </p:txBody>
      </p:sp>
    </p:spTree>
    <p:extLst>
      <p:ext uri="{BB962C8B-B14F-4D97-AF65-F5344CB8AC3E}">
        <p14:creationId xmlns:p14="http://schemas.microsoft.com/office/powerpoint/2010/main" val="4851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80000" y="3165388"/>
            <a:ext cx="8832000" cy="566822"/>
          </a:xfrm>
        </p:spPr>
        <p:txBody>
          <a:bodyPr/>
          <a:lstStyle/>
          <a:p>
            <a:r>
              <a:rPr lang="en-GB" dirty="0"/>
              <a:t>2. Coverage</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srgbClr val="00629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000" b="0" i="0" u="none" strike="noStrike" kern="1200" cap="none" spc="0" normalizeH="0" baseline="0" noProof="0" dirty="0">
              <a:ln>
                <a:noFill/>
              </a:ln>
              <a:solidFill>
                <a:srgbClr val="006299"/>
              </a:solidFill>
              <a:effectLst/>
              <a:uLnTx/>
              <a:uFillTx/>
              <a:latin typeface="Arial"/>
              <a:ea typeface="+mn-ea"/>
              <a:cs typeface="+mn-cs"/>
            </a:endParaRPr>
          </a:p>
        </p:txBody>
      </p:sp>
    </p:spTree>
    <p:extLst>
      <p:ext uri="{BB962C8B-B14F-4D97-AF65-F5344CB8AC3E}">
        <p14:creationId xmlns:p14="http://schemas.microsoft.com/office/powerpoint/2010/main" val="265207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2" name="Slide Number Placeholder 2">
            <a:extLst>
              <a:ext uri="{FF2B5EF4-FFF2-40B4-BE49-F238E27FC236}">
                <a16:creationId xmlns:a16="http://schemas.microsoft.com/office/drawing/2014/main" id="{DFA81E23-E698-4589-A2AC-94A60A3127B3}"/>
              </a:ext>
            </a:extLst>
          </p:cNvPr>
          <p:cNvSpPr txBox="1">
            <a:spLocks/>
          </p:cNvSpPr>
          <p:nvPr/>
        </p:nvSpPr>
        <p:spPr>
          <a:xfrm>
            <a:off x="12137400" y="6320080"/>
            <a:ext cx="456000" cy="244800"/>
          </a:xfrm>
          <a:prstGeom prst="rect">
            <a:avLst/>
          </a:prstGeom>
        </p:spPr>
        <p:txBody>
          <a:bodyPr vert="horz" wrap="none" lIns="91440" tIns="45720" rIns="91440" bIns="45720" rtlCol="0" anchor="t" anchorCtr="0"/>
          <a:lstStyle>
            <a:defPPr>
              <a:defRPr lang="en-US"/>
            </a:defPPr>
            <a:lvl1pPr marL="0" algn="r" defTabSz="914400" rtl="0" eaLnBrk="1" latinLnBrk="0" hangingPunct="1">
              <a:defRPr sz="1000" kern="1200" baseline="0">
                <a:solidFill>
                  <a:schemeClr val="bg1"/>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80412E1-D096-4F9E-8EFB-08F9EF4A208C}"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Title 3">
            <a:extLst>
              <a:ext uri="{FF2B5EF4-FFF2-40B4-BE49-F238E27FC236}">
                <a16:creationId xmlns:a16="http://schemas.microsoft.com/office/drawing/2014/main" id="{B27328B2-C435-4248-92FF-5DCDF063DBA6}"/>
              </a:ext>
            </a:extLst>
          </p:cNvPr>
          <p:cNvSpPr txBox="1">
            <a:spLocks/>
          </p:cNvSpPr>
          <p:nvPr/>
        </p:nvSpPr>
        <p:spPr>
          <a:xfrm>
            <a:off x="2667001" y="149504"/>
            <a:ext cx="63246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srgbClr val="727272"/>
                </a:solidFill>
                <a:latin typeface="Arial"/>
              </a:rPr>
              <a:t>Coverage of retirement savings plans, % of the working-age population</a:t>
            </a:r>
            <a:endParaRPr lang="en-GB" dirty="0">
              <a:solidFill>
                <a:srgbClr val="727272"/>
              </a:solidFill>
              <a:latin typeface="Arial"/>
            </a:endParaRPr>
          </a:p>
        </p:txBody>
      </p:sp>
      <p:pic>
        <p:nvPicPr>
          <p:cNvPr id="19" name="Image 7">
            <a:extLst>
              <a:ext uri="{FF2B5EF4-FFF2-40B4-BE49-F238E27FC236}">
                <a16:creationId xmlns:a16="http://schemas.microsoft.com/office/drawing/2014/main" id="{5A7868FB-BE24-44FA-A4BD-2FE83DD2C5F6}"/>
              </a:ext>
            </a:extLst>
          </p:cNvPr>
          <p:cNvPicPr>
            <a:picLocks noChangeAspect="1"/>
          </p:cNvPicPr>
          <p:nvPr/>
        </p:nvPicPr>
        <p:blipFill>
          <a:blip r:embed="rId6" cstate="print"/>
          <a:stretch>
            <a:fillRect/>
          </a:stretch>
        </p:blipFill>
        <p:spPr>
          <a:xfrm>
            <a:off x="1905000" y="183704"/>
            <a:ext cx="611537" cy="954000"/>
          </a:xfrm>
          <a:prstGeom prst="rect">
            <a:avLst/>
          </a:prstGeom>
        </p:spPr>
      </p:pic>
      <p:cxnSp>
        <p:nvCxnSpPr>
          <p:cNvPr id="20" name="Straight Connector 19">
            <a:extLst>
              <a:ext uri="{FF2B5EF4-FFF2-40B4-BE49-F238E27FC236}">
                <a16:creationId xmlns:a16="http://schemas.microsoft.com/office/drawing/2014/main" id="{75FCC196-8436-48DC-BFC0-41A1E2EB8AFA}"/>
              </a:ext>
            </a:extLst>
          </p:cNvPr>
          <p:cNvCxnSpPr>
            <a:cxnSpLocks/>
          </p:cNvCxnSpPr>
          <p:nvPr/>
        </p:nvCxnSpPr>
        <p:spPr bwMode="auto">
          <a:xfrm flipH="1" flipV="1">
            <a:off x="1905000" y="1219200"/>
            <a:ext cx="9910281" cy="13699"/>
          </a:xfrm>
          <a:prstGeom prst="line">
            <a:avLst/>
          </a:prstGeom>
          <a:solidFill>
            <a:schemeClr val="accent1"/>
          </a:solidFill>
          <a:ln w="9525" cap="flat" cmpd="sng" algn="ctr">
            <a:solidFill>
              <a:schemeClr val="tx1"/>
            </a:solidFill>
            <a:prstDash val="solid"/>
            <a:round/>
            <a:headEnd type="none" w="med" len="med"/>
            <a:tailEnd type="none" w="med" len="med"/>
          </a:ln>
          <a:effectLst/>
        </p:spPr>
      </p:cxnSp>
      <p:pic>
        <p:nvPicPr>
          <p:cNvPr id="10" name="Picture 9">
            <a:extLst>
              <a:ext uri="{FF2B5EF4-FFF2-40B4-BE49-F238E27FC236}">
                <a16:creationId xmlns:a16="http://schemas.microsoft.com/office/drawing/2014/main" id="{C996B7F7-E1E4-4C9D-B11C-E5F379570138}"/>
              </a:ext>
            </a:extLst>
          </p:cNvPr>
          <p:cNvPicPr>
            <a:picLocks noChangeAspect="1"/>
          </p:cNvPicPr>
          <p:nvPr/>
        </p:nvPicPr>
        <p:blipFill>
          <a:blip r:embed="rId7"/>
          <a:stretch>
            <a:fillRect/>
          </a:stretch>
        </p:blipFill>
        <p:spPr>
          <a:xfrm>
            <a:off x="4151938" y="1280195"/>
            <a:ext cx="4839663" cy="5260523"/>
          </a:xfrm>
          <a:prstGeom prst="rect">
            <a:avLst/>
          </a:prstGeom>
        </p:spPr>
      </p:pic>
    </p:spTree>
    <p:extLst>
      <p:ext uri="{BB962C8B-B14F-4D97-AF65-F5344CB8AC3E}">
        <p14:creationId xmlns:p14="http://schemas.microsoft.com/office/powerpoint/2010/main" val="6424052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CABACUSTEXTLINK" val="&lt;Links vendor=&quot;Macabacus&quot;&gt;&lt;Link version=&quot;8.11.12.0&quot;&gt;&lt;Source&gt;G:\MODELLING AND RESEARCH\GBAS\Documentation\2019_20 GBAS\Deck\Retirement expectations\Country deck_Automation\2019_GBAS_RetExpectations_US_AutoTemplate_v20191227_v2.xlsx&lt;/Source&gt;&lt;SourceModified&gt;2019-12-31 06:35:12&lt;/SourceModified&gt;&lt;ParentId&gt;MLNKe8d600c1031d4894b0bf3df6c33a8c27&lt;/ParentId&gt;&lt;LinkId&gt;MLNK407b31c080f54b85a7a929e1aa3b3bd8&lt;/LinkId&gt;&lt;FriendlyName&gt;&lt;/FriendlyName&gt;&lt;Type&gt;4&lt;/Type&gt;&lt;Address&gt;=Choose!$H$10&lt;/Address&gt;&lt;LastUpdate&gt;2019-12-31 17:05:48&lt;/LastUpdate&gt;&lt;User&gt;SILVA940&lt;/User&gt;&lt;Text&gt;Sample: All employees.&lt;/Text&gt;&lt;Value&gt;Sample: All employees.&lt;/Value&gt;&lt;Start&gt;57&lt;/Start&gt;&lt;RangeId&gt;6fd5d&lt;/RangeId&gt;&lt;/Link&gt;&lt;Link version=&quot;8.11.12.0&quot;&gt;&lt;Source&gt;G:\MODELLING AND RESEARCH\GBAS\Documentation\2019_20 GBAS\Deck\Retirement expectations\Country deck_Automation\2019_GBAS_RetExpectations_US_AutoTemplate_v20191227_v2.xlsx&lt;/Source&gt;&lt;SourceModified&gt;2019-12-31 06:35:12&lt;/SourceModified&gt;&lt;ParentId&gt;MLNKe8d600c1031d4894b0bf3df6c33a8c27&lt;/ParentId&gt;&lt;LinkId&gt;MLNK04854f26dc93428886e47f3d02b5a025&lt;/LinkId&gt;&lt;FriendlyName&gt;&lt;/FriendlyName&gt;&lt;Type&gt;4&lt;/Type&gt;&lt;Address&gt;=Choose!$G$6&lt;/Address&gt;&lt;LastUpdate&gt;2019-12-31 17:05:50&lt;/LastUpdate&gt;&lt;User&gt;SILVA940&lt;/User&gt;&lt;Text&gt;Source: 2019 Global Benefits Attitudes Survey, India&lt;/Text&gt;&lt;Value&gt;Source: 2019 Global Benefits Attitudes Survey, India&lt;/Value&gt;&lt;Start&gt;80&lt;/Start&gt;&lt;RangeId&gt;570cf&lt;/RangeId&gt;&lt;/Link&gt;&lt;/Links&gt;"/>
</p:tagLst>
</file>

<file path=ppt/tags/tag2.xml><?xml version="1.0" encoding="utf-8"?>
<p:tagLst xmlns:a="http://schemas.openxmlformats.org/drawingml/2006/main" xmlns:r="http://schemas.openxmlformats.org/officeDocument/2006/relationships" xmlns:p="http://schemas.openxmlformats.org/presentationml/2006/main">
  <p:tag name="MACABACUSTEXTLINK" val="&lt;Links vendor=&quot;Macabacus&quot;&gt;&lt;Link version=&quot;8.11.12.0&quot;&gt;&lt;Source&gt;G:\MODELLING AND RESEARCH\GBAS\Documentation\2019_20 GBAS\Deck\Retirement expectations\Country deck_Automation\2019_GBAS_RetExpectations_US_AutoTemplate_v20191227_v2.xlsx&lt;/Source&gt;&lt;SourceModified&gt;2019-12-31 06:35:12&lt;/SourceModified&gt;&lt;ParentId&gt;MLNKe8d600c1031d4894b0bf3df6c33a8c27&lt;/ParentId&gt;&lt;LinkId&gt;MLNK407b31c080f54b85a7a929e1aa3b3bd8&lt;/LinkId&gt;&lt;FriendlyName&gt;&lt;/FriendlyName&gt;&lt;Type&gt;4&lt;/Type&gt;&lt;Address&gt;=Choose!$H$10&lt;/Address&gt;&lt;LastUpdate&gt;2019-12-31 17:05:48&lt;/LastUpdate&gt;&lt;User&gt;SILVA940&lt;/User&gt;&lt;Text&gt;Sample: All employees.&lt;/Text&gt;&lt;Value&gt;Sample: All employees.&lt;/Value&gt;&lt;Start&gt;57&lt;/Start&gt;&lt;RangeId&gt;6fd5d&lt;/RangeId&gt;&lt;/Link&gt;&lt;Link version=&quot;8.11.12.0&quot;&gt;&lt;Source&gt;G:\MODELLING AND RESEARCH\GBAS\Documentation\2019_20 GBAS\Deck\Retirement expectations\Country deck_Automation\2019_GBAS_RetExpectations_US_AutoTemplate_v20191227_v2.xlsx&lt;/Source&gt;&lt;SourceModified&gt;2019-12-31 06:35:12&lt;/SourceModified&gt;&lt;ParentId&gt;MLNKe8d600c1031d4894b0bf3df6c33a8c27&lt;/ParentId&gt;&lt;LinkId&gt;MLNK04854f26dc93428886e47f3d02b5a025&lt;/LinkId&gt;&lt;FriendlyName&gt;&lt;/FriendlyName&gt;&lt;Type&gt;4&lt;/Type&gt;&lt;Address&gt;=Choose!$G$6&lt;/Address&gt;&lt;LastUpdate&gt;2019-12-31 17:05:50&lt;/LastUpdate&gt;&lt;User&gt;SILVA940&lt;/User&gt;&lt;Text&gt;Source: 2019 Global Benefits Attitudes Survey, India&lt;/Text&gt;&lt;Value&gt;Source: 2019 Global Benefits Attitudes Survey, India&lt;/Value&gt;&lt;Start&gt;80&lt;/Start&gt;&lt;RangeId&gt;570cf&lt;/RangeId&gt;&lt;/Link&gt;&lt;/Links&gt;"/>
</p:tagLst>
</file>

<file path=ppt/tags/tag3.xml><?xml version="1.0" encoding="utf-8"?>
<p:tagLst xmlns:a="http://schemas.openxmlformats.org/drawingml/2006/main" xmlns:r="http://schemas.openxmlformats.org/officeDocument/2006/relationships" xmlns:p="http://schemas.openxmlformats.org/presentationml/2006/main">
  <p:tag name="MACABACUSTEXTLINK" val="&lt;Links vendor=&quot;Macabacus&quot;&gt;&lt;Link version=&quot;8.11.12.0&quot;&gt;&lt;Source&gt;G:\MODELLING AND RESEARCH\GBAS\Documentation\2019_20 GBAS\Deck\Retirement expectations\Country deck_Automation\2019_GBAS_RetExpectations_US_AutoTemplate_v20191227_v2.xlsx&lt;/Source&gt;&lt;SourceModified&gt;2019-12-31 06:35:12&lt;/SourceModified&gt;&lt;ParentId&gt;MLNKe8d600c1031d4894b0bf3df6c33a8c27&lt;/ParentId&gt;&lt;LinkId&gt;MLNK407b31c080f54b85a7a929e1aa3b3bd8&lt;/LinkId&gt;&lt;FriendlyName&gt;&lt;/FriendlyName&gt;&lt;Type&gt;4&lt;/Type&gt;&lt;Address&gt;=Choose!$H$10&lt;/Address&gt;&lt;LastUpdate&gt;2019-12-31 17:05:48&lt;/LastUpdate&gt;&lt;User&gt;SILVA940&lt;/User&gt;&lt;Text&gt;Sample: All employees.&lt;/Text&gt;&lt;Value&gt;Sample: All employees.&lt;/Value&gt;&lt;Start&gt;57&lt;/Start&gt;&lt;RangeId&gt;6fd5d&lt;/RangeId&gt;&lt;/Link&gt;&lt;Link version=&quot;8.11.12.0&quot;&gt;&lt;Source&gt;G:\MODELLING AND RESEARCH\GBAS\Documentation\2019_20 GBAS\Deck\Retirement expectations\Country deck_Automation\2019_GBAS_RetExpectations_US_AutoTemplate_v20191227_v2.xlsx&lt;/Source&gt;&lt;SourceModified&gt;2019-12-31 06:35:12&lt;/SourceModified&gt;&lt;ParentId&gt;MLNKe8d600c1031d4894b0bf3df6c33a8c27&lt;/ParentId&gt;&lt;LinkId&gt;MLNK04854f26dc93428886e47f3d02b5a025&lt;/LinkId&gt;&lt;FriendlyName&gt;&lt;/FriendlyName&gt;&lt;Type&gt;4&lt;/Type&gt;&lt;Address&gt;=Choose!$G$6&lt;/Address&gt;&lt;LastUpdate&gt;2019-12-31 17:05:50&lt;/LastUpdate&gt;&lt;User&gt;SILVA940&lt;/User&gt;&lt;Text&gt;Source: 2019 Global Benefits Attitudes Survey, India&lt;/Text&gt;&lt;Value&gt;Source: 2019 Global Benefits Attitudes Survey, India&lt;/Value&gt;&lt;Start&gt;80&lt;/Start&gt;&lt;RangeId&gt;570cf&lt;/RangeId&gt;&lt;/Link&gt;&lt;/Links&gt;"/>
</p:tagLst>
</file>

<file path=ppt/tags/tag4.xml><?xml version="1.0" encoding="utf-8"?>
<p:tagLst xmlns:a="http://schemas.openxmlformats.org/drawingml/2006/main" xmlns:r="http://schemas.openxmlformats.org/officeDocument/2006/relationships" xmlns:p="http://schemas.openxmlformats.org/presentationml/2006/main">
  <p:tag name="WT_UNGROUP" val="NO"/>
</p:tagLst>
</file>

<file path=ppt/tags/tag5.xml><?xml version="1.0" encoding="utf-8"?>
<p:tagLst xmlns:a="http://schemas.openxmlformats.org/drawingml/2006/main" xmlns:r="http://schemas.openxmlformats.org/officeDocument/2006/relationships" xmlns:p="http://schemas.openxmlformats.org/presentationml/2006/main">
  <p:tag name="WT_UNGROUP" val="NO"/>
</p:tagLst>
</file>

<file path=ppt/tags/tag6.xml><?xml version="1.0" encoding="utf-8"?>
<p:tagLst xmlns:a="http://schemas.openxmlformats.org/drawingml/2006/main" xmlns:r="http://schemas.openxmlformats.org/officeDocument/2006/relationships" xmlns:p="http://schemas.openxmlformats.org/presentationml/2006/main">
  <p:tag name="WT_UNGROUP" val="NO"/>
</p:tagLst>
</file>

<file path=ppt/tags/tag7.xml><?xml version="1.0" encoding="utf-8"?>
<p:tagLst xmlns:a="http://schemas.openxmlformats.org/drawingml/2006/main" xmlns:r="http://schemas.openxmlformats.org/officeDocument/2006/relationships" xmlns:p="http://schemas.openxmlformats.org/presentationml/2006/main">
  <p:tag name="WT_SHAPETYPE" val="TABLES"/>
</p:tagLst>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Jessica">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945</TotalTime>
  <Words>4116</Words>
  <Application>Microsoft Office PowerPoint</Application>
  <PresentationFormat>Widescreen</PresentationFormat>
  <Paragraphs>747</Paragraphs>
  <Slides>61</Slides>
  <Notes>58</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61</vt:i4>
      </vt:variant>
    </vt:vector>
  </HeadingPairs>
  <TitlesOfParts>
    <vt:vector size="74" baseType="lpstr">
      <vt:lpstr>Arial</vt:lpstr>
      <vt:lpstr>Arial Nova</vt:lpstr>
      <vt:lpstr>Bahamas</vt:lpstr>
      <vt:lpstr>Calibri</vt:lpstr>
      <vt:lpstr>Garamond</vt:lpstr>
      <vt:lpstr>Georgia</vt:lpstr>
      <vt:lpstr>Helvetica 65 Medium</vt:lpstr>
      <vt:lpstr>Helvetica Neue</vt:lpstr>
      <vt:lpstr>Times New Roman</vt:lpstr>
      <vt:lpstr>Wingdings</vt:lpstr>
      <vt:lpstr>LifeConvBirm02</vt:lpstr>
      <vt:lpstr>Jessica</vt:lpstr>
      <vt:lpstr>1_LifeConvBirm02</vt:lpstr>
      <vt:lpstr>PowerPoint Presentation</vt:lpstr>
      <vt:lpstr>PowerPoint Presentation</vt:lpstr>
      <vt:lpstr>PowerPoint Presentation</vt:lpstr>
      <vt:lpstr>PowerPoint Presentation</vt:lpstr>
      <vt:lpstr>Good design of DC pension plans</vt:lpstr>
      <vt:lpstr>PowerPoint Presentation</vt:lpstr>
      <vt:lpstr>PowerPoint Presentation</vt:lpstr>
      <vt:lpstr>2. Coverage</vt:lpstr>
      <vt:lpstr>PowerPoint Presentation</vt:lpstr>
      <vt:lpstr>PowerPoint Presentation</vt:lpstr>
      <vt:lpstr>PowerPoint Presentation</vt:lpstr>
      <vt:lpstr>PowerPoint Presentation</vt:lpstr>
      <vt:lpstr>PowerPoint Presentation</vt:lpstr>
      <vt:lpstr>PowerPoint Presentation</vt:lpstr>
      <vt:lpstr>3. contributions</vt:lpstr>
      <vt:lpstr>PowerPoint Presentation</vt:lpstr>
      <vt:lpstr>PowerPoint Presentation</vt:lpstr>
      <vt:lpstr>4. Financial incentives</vt:lpstr>
      <vt:lpstr>PowerPoint Presentation</vt:lpstr>
      <vt:lpstr>PowerPoint Presentation</vt:lpstr>
      <vt:lpstr>PowerPoint Presentation</vt:lpstr>
      <vt:lpstr>5. costs</vt:lpstr>
      <vt:lpstr>PowerPoint Presentation</vt:lpstr>
      <vt:lpstr>6. Investment strategies</vt:lpstr>
      <vt:lpstr>PowerPoint Presentation</vt:lpstr>
      <vt:lpstr>7. Retirement benefit options</vt:lpstr>
      <vt:lpstr>PowerPoint Presentation</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Author</cp:lastModifiedBy>
  <cp:revision>132</cp:revision>
  <dcterms:created xsi:type="dcterms:W3CDTF">2011-07-20T12:11:57Z</dcterms:created>
  <dcterms:modified xsi:type="dcterms:W3CDTF">2021-06-02T08:59:31Z</dcterms:modified>
</cp:coreProperties>
</file>