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1" r:id="rId2"/>
    <p:sldId id="268" r:id="rId3"/>
    <p:sldId id="262" r:id="rId4"/>
    <p:sldId id="265" r:id="rId5"/>
    <p:sldId id="275" r:id="rId6"/>
    <p:sldId id="272" r:id="rId7"/>
    <p:sldId id="263" r:id="rId8"/>
    <p:sldId id="276" r:id="rId9"/>
    <p:sldId id="266" r:id="rId10"/>
    <p:sldId id="267" r:id="rId11"/>
    <p:sldId id="273" r:id="rId12"/>
    <p:sldId id="270" r:id="rId13"/>
    <p:sldId id="274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C88"/>
    <a:srgbClr val="474171"/>
    <a:srgbClr val="3E3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69"/>
    <p:restoredTop sz="94710"/>
  </p:normalViewPr>
  <p:slideViewPr>
    <p:cSldViewPr>
      <p:cViewPr varScale="1">
        <p:scale>
          <a:sx n="70" d="100"/>
          <a:sy n="70" d="100"/>
        </p:scale>
        <p:origin x="852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Competition</c:v>
                </c:pt>
                <c:pt idx="1">
                  <c:v>Customer Relationship</c:v>
                </c:pt>
                <c:pt idx="2">
                  <c:v>Profitability</c:v>
                </c:pt>
                <c:pt idx="3">
                  <c:v>Technology</c:v>
                </c:pt>
                <c:pt idx="4">
                  <c:v>Regulations</c:v>
                </c:pt>
              </c:strCache>
            </c:strRef>
          </c:cat>
          <c:val>
            <c:numRef>
              <c:f>'[Chart in Microsoft PowerPoint]Sheet1'!$B$2:$B$6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01-8F4D-A2A9-039936D69325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Competition</c:v>
                </c:pt>
                <c:pt idx="1">
                  <c:v>Customer Relationship</c:v>
                </c:pt>
                <c:pt idx="2">
                  <c:v>Profitability</c:v>
                </c:pt>
                <c:pt idx="3">
                  <c:v>Technology</c:v>
                </c:pt>
                <c:pt idx="4">
                  <c:v>Regulations</c:v>
                </c:pt>
              </c:strCache>
            </c:strRef>
          </c:cat>
          <c:val>
            <c:numRef>
              <c:f>'[Chart in Microsoft PowerPoint]Sheet1'!$C$2:$C$6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01-8F4D-A2A9-039936D69325}"/>
            </c:ext>
          </c:extLst>
        </c:ser>
        <c:ser>
          <c:idx val="2"/>
          <c:order val="2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Competition</c:v>
                </c:pt>
                <c:pt idx="1">
                  <c:v>Customer Relationship</c:v>
                </c:pt>
                <c:pt idx="2">
                  <c:v>Profitability</c:v>
                </c:pt>
                <c:pt idx="3">
                  <c:v>Technology</c:v>
                </c:pt>
                <c:pt idx="4">
                  <c:v>Regulations</c:v>
                </c:pt>
              </c:strCache>
            </c:strRef>
          </c:cat>
          <c:val>
            <c:numRef>
              <c:f>'[Chart in Microsoft PowerPoint]Sheet1'!$D$2:$D$6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01-8F4D-A2A9-039936D69325}"/>
            </c:ext>
          </c:extLst>
        </c:ser>
        <c:ser>
          <c:idx val="3"/>
          <c:order val="3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PowerPoint]Sheet1'!$A$2:$A$6</c:f>
              <c:strCache>
                <c:ptCount val="5"/>
                <c:pt idx="0">
                  <c:v>Competition</c:v>
                </c:pt>
                <c:pt idx="1">
                  <c:v>Customer Relationship</c:v>
                </c:pt>
                <c:pt idx="2">
                  <c:v>Profitability</c:v>
                </c:pt>
                <c:pt idx="3">
                  <c:v>Technology</c:v>
                </c:pt>
                <c:pt idx="4">
                  <c:v>Regulations</c:v>
                </c:pt>
              </c:strCache>
            </c:strRef>
          </c:cat>
          <c:val>
            <c:numRef>
              <c:f>'[Chart in Microsoft PowerPoint]Sheet1'!$E$2:$E$6</c:f>
              <c:numCache>
                <c:formatCode>0%</c:formatCode>
                <c:ptCount val="5"/>
                <c:pt idx="0">
                  <c:v>0.78</c:v>
                </c:pt>
                <c:pt idx="1">
                  <c:v>0.67</c:v>
                </c:pt>
                <c:pt idx="2">
                  <c:v>0.64</c:v>
                </c:pt>
                <c:pt idx="3">
                  <c:v>0.6</c:v>
                </c:pt>
                <c:pt idx="4">
                  <c:v>0.04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901-8F4D-A2A9-039936D69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0101504"/>
        <c:axId val="-1990102048"/>
      </c:barChart>
      <c:catAx>
        <c:axId val="-199010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0102048"/>
        <c:crosses val="autoZero"/>
        <c:auto val="1"/>
        <c:lblAlgn val="ctr"/>
        <c:lblOffset val="100"/>
        <c:tickLblSkip val="1"/>
        <c:noMultiLvlLbl val="0"/>
      </c:catAx>
      <c:valAx>
        <c:axId val="-1990102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99010150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Internal Customer Data</c:v>
                </c:pt>
                <c:pt idx="1">
                  <c:v>Customer Surveys</c:v>
                </c:pt>
                <c:pt idx="2">
                  <c:v>Clickstream Data</c:v>
                </c:pt>
                <c:pt idx="3">
                  <c:v>Social Media</c:v>
                </c:pt>
                <c:pt idx="4">
                  <c:v>Web Scraping</c:v>
                </c:pt>
              </c:strCache>
            </c:strRef>
          </c:cat>
          <c:val>
            <c:numRef>
              <c:f>'[Chart in Microsoft PowerPoint]Sheet1'!$B$2:$B$6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E7-6C4E-A3BD-1B664AD548A7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Internal Customer Data</c:v>
                </c:pt>
                <c:pt idx="1">
                  <c:v>Customer Surveys</c:v>
                </c:pt>
                <c:pt idx="2">
                  <c:v>Clickstream Data</c:v>
                </c:pt>
                <c:pt idx="3">
                  <c:v>Social Media</c:v>
                </c:pt>
                <c:pt idx="4">
                  <c:v>Web Scraping</c:v>
                </c:pt>
              </c:strCache>
            </c:strRef>
          </c:cat>
          <c:val>
            <c:numRef>
              <c:f>'[Chart in Microsoft PowerPoint]Sheet1'!$C$2:$C$6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E7-6C4E-A3BD-1B664AD548A7}"/>
            </c:ext>
          </c:extLst>
        </c:ser>
        <c:ser>
          <c:idx val="2"/>
          <c:order val="2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'[Chart in Microsoft PowerPoint]Sheet1'!$A$2:$A$6</c:f>
              <c:strCache>
                <c:ptCount val="5"/>
                <c:pt idx="0">
                  <c:v>Internal Customer Data</c:v>
                </c:pt>
                <c:pt idx="1">
                  <c:v>Customer Surveys</c:v>
                </c:pt>
                <c:pt idx="2">
                  <c:v>Clickstream Data</c:v>
                </c:pt>
                <c:pt idx="3">
                  <c:v>Social Media</c:v>
                </c:pt>
                <c:pt idx="4">
                  <c:v>Web Scraping</c:v>
                </c:pt>
              </c:strCache>
            </c:strRef>
          </c:cat>
          <c:val>
            <c:numRef>
              <c:f>'[Chart in Microsoft PowerPoint]Sheet1'!$D$2:$D$6</c:f>
              <c:numCache>
                <c:formatCode>General</c:formatCode>
                <c:ptCount val="5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E7-6C4E-A3BD-1B664AD548A7}"/>
            </c:ext>
          </c:extLst>
        </c:ser>
        <c:ser>
          <c:idx val="3"/>
          <c:order val="3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PowerPoint]Sheet1'!$A$2:$A$6</c:f>
              <c:strCache>
                <c:ptCount val="5"/>
                <c:pt idx="0">
                  <c:v>Internal Customer Data</c:v>
                </c:pt>
                <c:pt idx="1">
                  <c:v>Customer Surveys</c:v>
                </c:pt>
                <c:pt idx="2">
                  <c:v>Clickstream Data</c:v>
                </c:pt>
                <c:pt idx="3">
                  <c:v>Social Media</c:v>
                </c:pt>
                <c:pt idx="4">
                  <c:v>Web Scraping</c:v>
                </c:pt>
              </c:strCache>
            </c:strRef>
          </c:cat>
          <c:val>
            <c:numRef>
              <c:f>'[Chart in Microsoft PowerPoint]Sheet1'!$E$2:$E$6</c:f>
              <c:numCache>
                <c:formatCode>0%</c:formatCode>
                <c:ptCount val="5"/>
                <c:pt idx="0">
                  <c:v>0.82</c:v>
                </c:pt>
                <c:pt idx="1">
                  <c:v>0.73</c:v>
                </c:pt>
                <c:pt idx="2">
                  <c:v>0.45</c:v>
                </c:pt>
                <c:pt idx="3">
                  <c:v>0.35</c:v>
                </c:pt>
                <c:pt idx="4">
                  <c:v>0.28999999999999998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E7-6C4E-A3BD-1B664AD548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990100960"/>
        <c:axId val="-1990097152"/>
      </c:barChart>
      <c:catAx>
        <c:axId val="-199010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990097152"/>
        <c:crosses val="autoZero"/>
        <c:auto val="1"/>
        <c:lblAlgn val="ctr"/>
        <c:lblOffset val="100"/>
        <c:tickLblSkip val="1"/>
        <c:noMultiLvlLbl val="0"/>
      </c:catAx>
      <c:valAx>
        <c:axId val="-1990097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9901009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22-05-2020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2371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66896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95061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9212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7784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65832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762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84506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85363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4396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03249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8238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3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5.pn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34464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2244" y="3429000"/>
            <a:ext cx="10267156" cy="992732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200" b="1" kern="0" dirty="0">
                <a:solidFill>
                  <a:schemeClr val="tx1"/>
                </a:solidFill>
              </a:rPr>
              <a:t>Solving Business Problems in Insurance using Data Analytics</a:t>
            </a:r>
            <a:endParaRPr lang="es-ES" altLang="en-US" sz="32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94015" y="4495800"/>
            <a:ext cx="37115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Sandeep Patil  FSA, CERA</a:t>
            </a:r>
          </a:p>
          <a:p>
            <a:pPr algn="l"/>
            <a:r>
              <a:rPr lang="en-US" altLang="en-US" sz="1600" dirty="0">
                <a:solidFill>
                  <a:schemeClr val="tx1"/>
                </a:solidFill>
              </a:rPr>
              <a:t>Director &amp; Lead Actuary, Spraoi.ai</a:t>
            </a:r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94015" y="13716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Data Science and Analytics Webinar</a:t>
            </a: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22</a:t>
            </a:r>
            <a:r>
              <a:rPr lang="es-UY" altLang="en-US" sz="3600" b="1" kern="0" baseline="30000" dirty="0">
                <a:solidFill>
                  <a:schemeClr val="bg1"/>
                </a:solidFill>
              </a:rPr>
              <a:t>nd</a:t>
            </a:r>
            <a:r>
              <a:rPr lang="es-UY" altLang="en-US" sz="3600" b="1" kern="0" dirty="0">
                <a:solidFill>
                  <a:schemeClr val="bg1"/>
                </a:solidFill>
              </a:rPr>
              <a:t> May, 2020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139654"/>
            <a:ext cx="917911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3600" dirty="0"/>
              <a:t>Policy Application Fraud Detection Analytics </a:t>
            </a:r>
            <a:r>
              <a:rPr lang="en-IN" sz="2800" dirty="0">
                <a:solidFill>
                  <a:srgbClr val="0070C0"/>
                </a:solidFill>
              </a:rPr>
              <a:t>- Fixed Annuity</a:t>
            </a:r>
            <a:endParaRPr lang="en-US" altLang="en-US" sz="3600" kern="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B1CE2E-0797-4B1A-9491-8AAC46847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614" y="1974491"/>
            <a:ext cx="4302870" cy="32963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F50AE9E-33DB-4384-8E31-BF30B9712EC0}"/>
              </a:ext>
            </a:extLst>
          </p:cNvPr>
          <p:cNvSpPr/>
          <p:nvPr/>
        </p:nvSpPr>
        <p:spPr>
          <a:xfrm>
            <a:off x="2504020" y="2074961"/>
            <a:ext cx="35919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Propensity of a new policy application to be inconsistent or fraudulent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5B4B175-CA23-4542-92D7-79DC4A9A4EF6}"/>
              </a:ext>
            </a:extLst>
          </p:cNvPr>
          <p:cNvSpPr/>
          <p:nvPr/>
        </p:nvSpPr>
        <p:spPr>
          <a:xfrm>
            <a:off x="6932044" y="4731603"/>
            <a:ext cx="38187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Exploratory Data Analysis [EDA]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Analyze underwriting, new applications, and inforce policies data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F865A6C-586A-458A-8124-4500D6085B41}"/>
              </a:ext>
            </a:extLst>
          </p:cNvPr>
          <p:cNvSpPr/>
          <p:nvPr/>
        </p:nvSpPr>
        <p:spPr>
          <a:xfrm>
            <a:off x="8780465" y="3199510"/>
            <a:ext cx="31067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Analyze policyholder and agent behavioral anomalies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Develop rules to detect fraudulent applications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D1E3596-DD62-4CB7-AE29-F46886A59A79}"/>
              </a:ext>
            </a:extLst>
          </p:cNvPr>
          <p:cNvSpPr/>
          <p:nvPr/>
        </p:nvSpPr>
        <p:spPr>
          <a:xfrm>
            <a:off x="8244200" y="2034556"/>
            <a:ext cx="333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</a:rPr>
              <a:t>Deploy business rules to detect inconsistent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</a:rPr>
              <a:t>Get application processer feedback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1682816-5469-41F1-9E10-D14021CD9F6E}"/>
              </a:ext>
            </a:extLst>
          </p:cNvPr>
          <p:cNvSpPr/>
          <p:nvPr/>
        </p:nvSpPr>
        <p:spPr>
          <a:xfrm>
            <a:off x="3034685" y="4484100"/>
            <a:ext cx="333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b="1" kern="0" dirty="0">
              <a:solidFill>
                <a:srgbClr val="00B0F0"/>
              </a:solidFill>
              <a:latin typeface="Nunito Sans"/>
              <a:sym typeface="Nunito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Organize data to utilize feedbacks for building predictive model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0F81A71-D89C-41DC-822C-E3E7B9149ABE}"/>
              </a:ext>
            </a:extLst>
          </p:cNvPr>
          <p:cNvSpPr txBox="1"/>
          <p:nvPr/>
        </p:nvSpPr>
        <p:spPr>
          <a:xfrm>
            <a:off x="2011680" y="1184502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Business Problem</a:t>
            </a:r>
            <a:r>
              <a:rPr lang="en-IN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: To detect inconsistency or fraud in a new policy application. 	            </a:t>
            </a:r>
          </a:p>
          <a:p>
            <a:r>
              <a:rPr lang="en-IN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                                  </a:t>
            </a: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Company currently doesn’t have fraud detection mechanism.</a:t>
            </a:r>
            <a:endParaRPr lang="en-US" b="1" kern="0" dirty="0">
              <a:solidFill>
                <a:schemeClr val="accent5">
                  <a:lumMod val="50000"/>
                </a:schemeClr>
              </a:solidFill>
              <a:latin typeface="Nunito San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E772388E-4F2D-3A4D-93C0-28E08D2DE47C}"/>
              </a:ext>
            </a:extLst>
          </p:cNvPr>
          <p:cNvCxnSpPr>
            <a:cxnSpLocks/>
          </p:cNvCxnSpPr>
          <p:nvPr/>
        </p:nvCxnSpPr>
        <p:spPr bwMode="auto">
          <a:xfrm>
            <a:off x="6372447" y="3181599"/>
            <a:ext cx="443122" cy="68103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589FA16-A111-FC41-AEB3-05530F5955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AE18CC36-9978-3449-925A-A830B73542D9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314317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78526" y="327348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Poll Question 2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FD7A412-521A-154E-9140-47E97FCDB429}"/>
              </a:ext>
            </a:extLst>
          </p:cNvPr>
          <p:cNvSpPr/>
          <p:nvPr/>
        </p:nvSpPr>
        <p:spPr>
          <a:xfrm>
            <a:off x="1978526" y="1437795"/>
            <a:ext cx="7394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002060"/>
                </a:solidFill>
                <a:latin typeface="Nunito Sans"/>
              </a:rPr>
              <a:t>In your company, which area has most deployments of data analytics initiatives?</a:t>
            </a:r>
            <a:endParaRPr lang="en-US" b="1" kern="0" dirty="0">
              <a:solidFill>
                <a:srgbClr val="002060"/>
              </a:solidFill>
              <a:latin typeface="Nunito Sans"/>
              <a:sym typeface="Nunito Sans"/>
            </a:endParaRPr>
          </a:p>
        </p:txBody>
      </p:sp>
      <p:sp>
        <p:nvSpPr>
          <p:cNvPr id="9" name="Google Shape;214;p25">
            <a:extLst>
              <a:ext uri="{FF2B5EF4-FFF2-40B4-BE49-F238E27FC236}">
                <a16:creationId xmlns="" xmlns:a16="http://schemas.microsoft.com/office/drawing/2014/main" id="{AEA6F955-6015-2C45-A3A5-E37B7ADE1815}"/>
              </a:ext>
            </a:extLst>
          </p:cNvPr>
          <p:cNvSpPr txBox="1">
            <a:spLocks/>
          </p:cNvSpPr>
          <p:nvPr/>
        </p:nvSpPr>
        <p:spPr>
          <a:xfrm>
            <a:off x="2027552" y="1827189"/>
            <a:ext cx="3667605" cy="2465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71450" indent="-171450">
              <a:buSzPct val="90000"/>
              <a:buFont typeface="Courier New" panose="02070309020205020404" pitchFamily="49" charset="0"/>
              <a:buChar char="o"/>
              <a:defRPr/>
            </a:pPr>
            <a:endParaRPr lang="en-US" sz="1100" b="1" kern="0" dirty="0"/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Claims 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Pricing and product development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Distribution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Customers engagement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Risk management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8C05937-9295-E640-B9B0-040A7F74E7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38D65B9-3DC1-7940-BE5D-55B5C8F5E958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47909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09800" y="2057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Final Thoughts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AE26AE1-825A-744A-B7C9-F04A4B3FF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6C6FC518-0CB8-5143-9A0C-B89ADB803616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62128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81300" y="2051381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152" name="Freeform 20">
            <a:extLst>
              <a:ext uri="{FF2B5EF4-FFF2-40B4-BE49-F238E27FC236}">
                <a16:creationId xmlns="" xmlns:a16="http://schemas.microsoft.com/office/drawing/2014/main" id="{C54C7433-D71F-475C-96F8-360FDAA35A01}"/>
              </a:ext>
            </a:extLst>
          </p:cNvPr>
          <p:cNvSpPr>
            <a:spLocks noEditPoints="1"/>
          </p:cNvSpPr>
          <p:nvPr/>
        </p:nvSpPr>
        <p:spPr bwMode="auto">
          <a:xfrm>
            <a:off x="5461148" y="2598126"/>
            <a:ext cx="2797688" cy="2672628"/>
          </a:xfrm>
          <a:custGeom>
            <a:avLst/>
            <a:gdLst>
              <a:gd name="T0" fmla="*/ 28 w 352"/>
              <a:gd name="T1" fmla="*/ 109 h 332"/>
              <a:gd name="T2" fmla="*/ 136 w 352"/>
              <a:gd name="T3" fmla="*/ 13 h 332"/>
              <a:gd name="T4" fmla="*/ 130 w 352"/>
              <a:gd name="T5" fmla="*/ 213 h 332"/>
              <a:gd name="T6" fmla="*/ 28 w 352"/>
              <a:gd name="T7" fmla="*/ 109 h 332"/>
              <a:gd name="T8" fmla="*/ 195 w 352"/>
              <a:gd name="T9" fmla="*/ 225 h 332"/>
              <a:gd name="T10" fmla="*/ 23 w 352"/>
              <a:gd name="T11" fmla="*/ 121 h 332"/>
              <a:gd name="T12" fmla="*/ 54 w 352"/>
              <a:gd name="T13" fmla="*/ 262 h 332"/>
              <a:gd name="T14" fmla="*/ 195 w 352"/>
              <a:gd name="T15" fmla="*/ 225 h 332"/>
              <a:gd name="T16" fmla="*/ 240 w 352"/>
              <a:gd name="T17" fmla="*/ 182 h 332"/>
              <a:gd name="T18" fmla="*/ 61 w 352"/>
              <a:gd name="T19" fmla="*/ 273 h 332"/>
              <a:gd name="T20" fmla="*/ 197 w 352"/>
              <a:gd name="T21" fmla="*/ 321 h 332"/>
              <a:gd name="T22" fmla="*/ 240 w 352"/>
              <a:gd name="T23" fmla="*/ 182 h 332"/>
              <a:gd name="T24" fmla="*/ 220 w 352"/>
              <a:gd name="T25" fmla="*/ 117 h 332"/>
              <a:gd name="T26" fmla="*/ 212 w 352"/>
              <a:gd name="T27" fmla="*/ 317 h 332"/>
              <a:gd name="T28" fmla="*/ 320 w 352"/>
              <a:gd name="T29" fmla="*/ 222 h 332"/>
              <a:gd name="T30" fmla="*/ 220 w 352"/>
              <a:gd name="T31" fmla="*/ 117 h 332"/>
              <a:gd name="T32" fmla="*/ 302 w 352"/>
              <a:gd name="T33" fmla="*/ 71 h 332"/>
              <a:gd name="T34" fmla="*/ 159 w 352"/>
              <a:gd name="T35" fmla="*/ 99 h 332"/>
              <a:gd name="T36" fmla="*/ 324 w 352"/>
              <a:gd name="T37" fmla="*/ 213 h 332"/>
              <a:gd name="T38" fmla="*/ 302 w 352"/>
              <a:gd name="T39" fmla="*/ 71 h 332"/>
              <a:gd name="T40" fmla="*/ 108 w 352"/>
              <a:gd name="T41" fmla="*/ 149 h 332"/>
              <a:gd name="T42" fmla="*/ 287 w 352"/>
              <a:gd name="T43" fmla="*/ 59 h 332"/>
              <a:gd name="T44" fmla="*/ 152 w 352"/>
              <a:gd name="T45" fmla="*/ 10 h 332"/>
              <a:gd name="T46" fmla="*/ 108 w 352"/>
              <a:gd name="T47" fmla="*/ 14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2" h="332">
                <a:moveTo>
                  <a:pt x="28" y="109"/>
                </a:moveTo>
                <a:cubicBezTo>
                  <a:pt x="60" y="29"/>
                  <a:pt x="136" y="13"/>
                  <a:pt x="136" y="13"/>
                </a:cubicBezTo>
                <a:cubicBezTo>
                  <a:pt x="64" y="110"/>
                  <a:pt x="115" y="185"/>
                  <a:pt x="130" y="213"/>
                </a:cubicBezTo>
                <a:cubicBezTo>
                  <a:pt x="53" y="181"/>
                  <a:pt x="38" y="134"/>
                  <a:pt x="28" y="109"/>
                </a:cubicBezTo>
                <a:close/>
                <a:moveTo>
                  <a:pt x="195" y="225"/>
                </a:moveTo>
                <a:cubicBezTo>
                  <a:pt x="163" y="224"/>
                  <a:pt x="73" y="232"/>
                  <a:pt x="23" y="121"/>
                </a:cubicBezTo>
                <a:cubicBezTo>
                  <a:pt x="23" y="121"/>
                  <a:pt x="0" y="196"/>
                  <a:pt x="54" y="262"/>
                </a:cubicBezTo>
                <a:cubicBezTo>
                  <a:pt x="81" y="266"/>
                  <a:pt x="129" y="276"/>
                  <a:pt x="195" y="225"/>
                </a:cubicBezTo>
                <a:close/>
                <a:moveTo>
                  <a:pt x="240" y="182"/>
                </a:moveTo>
                <a:cubicBezTo>
                  <a:pt x="223" y="209"/>
                  <a:pt x="181" y="289"/>
                  <a:pt x="61" y="273"/>
                </a:cubicBezTo>
                <a:cubicBezTo>
                  <a:pt x="61" y="273"/>
                  <a:pt x="112" y="332"/>
                  <a:pt x="197" y="321"/>
                </a:cubicBezTo>
                <a:cubicBezTo>
                  <a:pt x="214" y="300"/>
                  <a:pt x="248" y="265"/>
                  <a:pt x="240" y="182"/>
                </a:cubicBezTo>
                <a:close/>
                <a:moveTo>
                  <a:pt x="220" y="117"/>
                </a:moveTo>
                <a:cubicBezTo>
                  <a:pt x="234" y="145"/>
                  <a:pt x="285" y="221"/>
                  <a:pt x="212" y="317"/>
                </a:cubicBezTo>
                <a:cubicBezTo>
                  <a:pt x="212" y="317"/>
                  <a:pt x="288" y="301"/>
                  <a:pt x="320" y="222"/>
                </a:cubicBezTo>
                <a:cubicBezTo>
                  <a:pt x="310" y="197"/>
                  <a:pt x="296" y="150"/>
                  <a:pt x="220" y="117"/>
                </a:cubicBezTo>
                <a:close/>
                <a:moveTo>
                  <a:pt x="302" y="71"/>
                </a:moveTo>
                <a:cubicBezTo>
                  <a:pt x="275" y="66"/>
                  <a:pt x="228" y="53"/>
                  <a:pt x="159" y="99"/>
                </a:cubicBezTo>
                <a:cubicBezTo>
                  <a:pt x="191" y="102"/>
                  <a:pt x="282" y="100"/>
                  <a:pt x="324" y="213"/>
                </a:cubicBezTo>
                <a:cubicBezTo>
                  <a:pt x="324" y="213"/>
                  <a:pt x="352" y="140"/>
                  <a:pt x="302" y="71"/>
                </a:cubicBezTo>
                <a:close/>
                <a:moveTo>
                  <a:pt x="108" y="149"/>
                </a:moveTo>
                <a:cubicBezTo>
                  <a:pt x="126" y="123"/>
                  <a:pt x="168" y="42"/>
                  <a:pt x="287" y="59"/>
                </a:cubicBezTo>
                <a:cubicBezTo>
                  <a:pt x="287" y="59"/>
                  <a:pt x="237" y="0"/>
                  <a:pt x="152" y="10"/>
                </a:cubicBezTo>
                <a:cubicBezTo>
                  <a:pt x="134" y="31"/>
                  <a:pt x="100" y="66"/>
                  <a:pt x="108" y="149"/>
                </a:cubicBezTo>
                <a:close/>
              </a:path>
            </a:pathLst>
          </a:custGeom>
          <a:solidFill>
            <a:srgbClr val="1C5C88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Rad 8">
            <a:extLst>
              <a:ext uri="{FF2B5EF4-FFF2-40B4-BE49-F238E27FC236}">
                <a16:creationId xmlns="" xmlns:a16="http://schemas.microsoft.com/office/drawing/2014/main" id="{5ECCAED3-31B1-4D84-8EF8-2C113D6CFDFD}"/>
              </a:ext>
            </a:extLst>
          </p:cNvPr>
          <p:cNvSpPr/>
          <p:nvPr/>
        </p:nvSpPr>
        <p:spPr bwMode="auto">
          <a:xfrm>
            <a:off x="5450051" y="2514600"/>
            <a:ext cx="2775983" cy="2814255"/>
          </a:xfrm>
          <a:prstGeom prst="donut">
            <a:avLst>
              <a:gd name="adj" fmla="val 1166"/>
            </a:avLst>
          </a:prstGeom>
          <a:solidFill>
            <a:srgbClr val="C0C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58" name="Freeform 9">
            <a:extLst>
              <a:ext uri="{FF2B5EF4-FFF2-40B4-BE49-F238E27FC236}">
                <a16:creationId xmlns="" xmlns:a16="http://schemas.microsoft.com/office/drawing/2014/main" id="{950E8E5C-2455-431F-B14E-FD16F5C7E798}"/>
              </a:ext>
            </a:extLst>
          </p:cNvPr>
          <p:cNvSpPr>
            <a:spLocks/>
          </p:cNvSpPr>
          <p:nvPr/>
        </p:nvSpPr>
        <p:spPr bwMode="auto">
          <a:xfrm>
            <a:off x="7515786" y="2268030"/>
            <a:ext cx="2364318" cy="443530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Freeform 9">
            <a:extLst>
              <a:ext uri="{FF2B5EF4-FFF2-40B4-BE49-F238E27FC236}">
                <a16:creationId xmlns="" xmlns:a16="http://schemas.microsoft.com/office/drawing/2014/main" id="{4E71D7C5-0AF8-4FAC-A93B-C1BE191F2E72}"/>
              </a:ext>
            </a:extLst>
          </p:cNvPr>
          <p:cNvSpPr>
            <a:spLocks/>
          </p:cNvSpPr>
          <p:nvPr/>
        </p:nvSpPr>
        <p:spPr bwMode="auto">
          <a:xfrm>
            <a:off x="8195431" y="3167574"/>
            <a:ext cx="1983038" cy="443530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CCE6BBF-A5C6-48A2-8D46-42600144219A}"/>
              </a:ext>
            </a:extLst>
          </p:cNvPr>
          <p:cNvSpPr/>
          <p:nvPr/>
        </p:nvSpPr>
        <p:spPr>
          <a:xfrm>
            <a:off x="3521523" y="1897223"/>
            <a:ext cx="2191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Machine Learning &amp; Deep Learning 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(NLP, Computer Vision)</a:t>
            </a:r>
          </a:p>
        </p:txBody>
      </p:sp>
      <p:sp>
        <p:nvSpPr>
          <p:cNvPr id="161" name="Freeform 9">
            <a:extLst>
              <a:ext uri="{FF2B5EF4-FFF2-40B4-BE49-F238E27FC236}">
                <a16:creationId xmlns="" xmlns:a16="http://schemas.microsoft.com/office/drawing/2014/main" id="{4CFAF591-D5B2-4945-BC38-0196EA6754A4}"/>
              </a:ext>
            </a:extLst>
          </p:cNvPr>
          <p:cNvSpPr>
            <a:spLocks/>
          </p:cNvSpPr>
          <p:nvPr/>
        </p:nvSpPr>
        <p:spPr bwMode="auto">
          <a:xfrm flipH="1">
            <a:off x="3632763" y="2674886"/>
            <a:ext cx="2080925" cy="424643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Freeform 9">
            <a:extLst>
              <a:ext uri="{FF2B5EF4-FFF2-40B4-BE49-F238E27FC236}">
                <a16:creationId xmlns="" xmlns:a16="http://schemas.microsoft.com/office/drawing/2014/main" id="{79FE8539-CC64-4B28-A460-30DD2F667ABE}"/>
              </a:ext>
            </a:extLst>
          </p:cNvPr>
          <p:cNvSpPr>
            <a:spLocks/>
          </p:cNvSpPr>
          <p:nvPr/>
        </p:nvSpPr>
        <p:spPr bwMode="auto">
          <a:xfrm>
            <a:off x="7790021" y="4475029"/>
            <a:ext cx="2388449" cy="443530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Freeform 9">
            <a:extLst>
              <a:ext uri="{FF2B5EF4-FFF2-40B4-BE49-F238E27FC236}">
                <a16:creationId xmlns="" xmlns:a16="http://schemas.microsoft.com/office/drawing/2014/main" id="{1F6CBE13-BEE3-451E-867C-DBF6D515B1D4}"/>
              </a:ext>
            </a:extLst>
          </p:cNvPr>
          <p:cNvSpPr>
            <a:spLocks/>
          </p:cNvSpPr>
          <p:nvPr/>
        </p:nvSpPr>
        <p:spPr bwMode="auto">
          <a:xfrm flipH="1">
            <a:off x="3632764" y="3761669"/>
            <a:ext cx="1881613" cy="564292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Freeform 9">
            <a:extLst>
              <a:ext uri="{FF2B5EF4-FFF2-40B4-BE49-F238E27FC236}">
                <a16:creationId xmlns="" xmlns:a16="http://schemas.microsoft.com/office/drawing/2014/main" id="{0CA6958D-EBB7-4CBD-BFC5-C84E78E8C296}"/>
              </a:ext>
            </a:extLst>
          </p:cNvPr>
          <p:cNvSpPr>
            <a:spLocks/>
          </p:cNvSpPr>
          <p:nvPr/>
        </p:nvSpPr>
        <p:spPr bwMode="auto">
          <a:xfrm flipH="1">
            <a:off x="3497615" y="4796116"/>
            <a:ext cx="2661633" cy="329534"/>
          </a:xfrm>
          <a:custGeom>
            <a:avLst/>
            <a:gdLst>
              <a:gd name="T0" fmla="*/ 394 w 1166"/>
              <a:gd name="T1" fmla="*/ 303 h 303"/>
              <a:gd name="T2" fmla="*/ 0 w 1166"/>
              <a:gd name="T3" fmla="*/ 303 h 303"/>
              <a:gd name="T4" fmla="*/ 0 w 1166"/>
              <a:gd name="T5" fmla="*/ 295 h 303"/>
              <a:gd name="T6" fmla="*/ 394 w 1166"/>
              <a:gd name="T7" fmla="*/ 295 h 303"/>
              <a:gd name="T8" fmla="*/ 459 w 1166"/>
              <a:gd name="T9" fmla="*/ 268 h 303"/>
              <a:gd name="T10" fmla="*/ 698 w 1166"/>
              <a:gd name="T11" fmla="*/ 29 h 303"/>
              <a:gd name="T12" fmla="*/ 769 w 1166"/>
              <a:gd name="T13" fmla="*/ 0 h 303"/>
              <a:gd name="T14" fmla="*/ 1166 w 1166"/>
              <a:gd name="T15" fmla="*/ 0 h 303"/>
              <a:gd name="T16" fmla="*/ 1166 w 1166"/>
              <a:gd name="T17" fmla="*/ 8 h 303"/>
              <a:gd name="T18" fmla="*/ 769 w 1166"/>
              <a:gd name="T19" fmla="*/ 8 h 303"/>
              <a:gd name="T20" fmla="*/ 703 w 1166"/>
              <a:gd name="T21" fmla="*/ 35 h 303"/>
              <a:gd name="T22" fmla="*/ 465 w 1166"/>
              <a:gd name="T23" fmla="*/ 273 h 303"/>
              <a:gd name="T24" fmla="*/ 394 w 1166"/>
              <a:gd name="T25" fmla="*/ 303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66" h="303">
                <a:moveTo>
                  <a:pt x="394" y="303"/>
                </a:moveTo>
                <a:cubicBezTo>
                  <a:pt x="0" y="303"/>
                  <a:pt x="0" y="303"/>
                  <a:pt x="0" y="303"/>
                </a:cubicBezTo>
                <a:cubicBezTo>
                  <a:pt x="0" y="295"/>
                  <a:pt x="0" y="295"/>
                  <a:pt x="0" y="295"/>
                </a:cubicBezTo>
                <a:cubicBezTo>
                  <a:pt x="394" y="295"/>
                  <a:pt x="394" y="295"/>
                  <a:pt x="394" y="295"/>
                </a:cubicBezTo>
                <a:cubicBezTo>
                  <a:pt x="415" y="295"/>
                  <a:pt x="445" y="282"/>
                  <a:pt x="459" y="268"/>
                </a:cubicBezTo>
                <a:cubicBezTo>
                  <a:pt x="698" y="29"/>
                  <a:pt x="698" y="29"/>
                  <a:pt x="698" y="29"/>
                </a:cubicBezTo>
                <a:cubicBezTo>
                  <a:pt x="714" y="13"/>
                  <a:pt x="746" y="0"/>
                  <a:pt x="769" y="0"/>
                </a:cubicBezTo>
                <a:cubicBezTo>
                  <a:pt x="1166" y="0"/>
                  <a:pt x="1166" y="0"/>
                  <a:pt x="1166" y="0"/>
                </a:cubicBezTo>
                <a:cubicBezTo>
                  <a:pt x="1166" y="8"/>
                  <a:pt x="1166" y="8"/>
                  <a:pt x="1166" y="8"/>
                </a:cubicBezTo>
                <a:cubicBezTo>
                  <a:pt x="769" y="8"/>
                  <a:pt x="769" y="8"/>
                  <a:pt x="769" y="8"/>
                </a:cubicBezTo>
                <a:cubicBezTo>
                  <a:pt x="748" y="8"/>
                  <a:pt x="718" y="20"/>
                  <a:pt x="703" y="35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49" y="289"/>
                  <a:pt x="417" y="303"/>
                  <a:pt x="394" y="303"/>
                </a:cubicBez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="" xmlns:a16="http://schemas.microsoft.com/office/drawing/2014/main" id="{B0B339BC-6461-4CDE-B2EE-B43CE53B0AB3}"/>
              </a:ext>
            </a:extLst>
          </p:cNvPr>
          <p:cNvSpPr/>
          <p:nvPr/>
        </p:nvSpPr>
        <p:spPr>
          <a:xfrm>
            <a:off x="7783490" y="1695949"/>
            <a:ext cx="2664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Internet of Things (IoT) 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(Wearables, Telematics)</a:t>
            </a:r>
          </a:p>
        </p:txBody>
      </p:sp>
      <p:sp>
        <p:nvSpPr>
          <p:cNvPr id="166" name="Rectangle 165">
            <a:extLst>
              <a:ext uri="{FF2B5EF4-FFF2-40B4-BE49-F238E27FC236}">
                <a16:creationId xmlns="" xmlns:a16="http://schemas.microsoft.com/office/drawing/2014/main" id="{82FCE861-DC0A-44E1-87E3-BE04995528D5}"/>
              </a:ext>
            </a:extLst>
          </p:cNvPr>
          <p:cNvSpPr/>
          <p:nvPr/>
        </p:nvSpPr>
        <p:spPr>
          <a:xfrm>
            <a:off x="8888185" y="3692375"/>
            <a:ext cx="17907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Robotic Process Automation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(Process Bots)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="" xmlns:a16="http://schemas.microsoft.com/office/drawing/2014/main" id="{47FB7B5C-72EA-4EE9-A136-E7E2A54C207C}"/>
              </a:ext>
            </a:extLst>
          </p:cNvPr>
          <p:cNvSpPr/>
          <p:nvPr/>
        </p:nvSpPr>
        <p:spPr>
          <a:xfrm>
            <a:off x="8658879" y="2597007"/>
            <a:ext cx="1935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Blockchain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(Smart Contracts)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="" xmlns:a16="http://schemas.microsoft.com/office/drawing/2014/main" id="{540FB737-94EB-4BE2-9ACE-C4374E6FD7F2}"/>
              </a:ext>
            </a:extLst>
          </p:cNvPr>
          <p:cNvSpPr/>
          <p:nvPr/>
        </p:nvSpPr>
        <p:spPr>
          <a:xfrm>
            <a:off x="3408440" y="3998506"/>
            <a:ext cx="2020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Big Data 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(Unstructured, Open Source, IoT data)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="" xmlns:a16="http://schemas.microsoft.com/office/drawing/2014/main" id="{7CE3C649-6AD6-42B7-8ED9-E52986B9299D}"/>
              </a:ext>
            </a:extLst>
          </p:cNvPr>
          <p:cNvSpPr/>
          <p:nvPr/>
        </p:nvSpPr>
        <p:spPr>
          <a:xfrm>
            <a:off x="3541514" y="3171152"/>
            <a:ext cx="22419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Cloud Computing </a:t>
            </a:r>
          </a:p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(SaaS, PaaS, IaaS)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CB54AE2-8C49-C749-90CD-AEC8BCEF9C5E}"/>
              </a:ext>
            </a:extLst>
          </p:cNvPr>
          <p:cNvSpPr txBox="1"/>
          <p:nvPr/>
        </p:nvSpPr>
        <p:spPr>
          <a:xfrm>
            <a:off x="4355879" y="1657742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C397184-DDFA-1B4C-8E2A-759E96FFFFD7}"/>
              </a:ext>
            </a:extLst>
          </p:cNvPr>
          <p:cNvSpPr txBox="1"/>
          <p:nvPr/>
        </p:nvSpPr>
        <p:spPr>
          <a:xfrm>
            <a:off x="8773744" y="1487839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7E5C151-1680-5448-A94A-E02FB37D78B4}"/>
              </a:ext>
            </a:extLst>
          </p:cNvPr>
          <p:cNvSpPr txBox="1"/>
          <p:nvPr/>
        </p:nvSpPr>
        <p:spPr>
          <a:xfrm>
            <a:off x="9195878" y="2390571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23E3A5C-F77C-324D-B236-F80C75F8544B}"/>
              </a:ext>
            </a:extLst>
          </p:cNvPr>
          <p:cNvSpPr txBox="1"/>
          <p:nvPr/>
        </p:nvSpPr>
        <p:spPr>
          <a:xfrm>
            <a:off x="9550196" y="3457371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020F910-EA1A-F345-A564-69E40C2AE234}"/>
              </a:ext>
            </a:extLst>
          </p:cNvPr>
          <p:cNvSpPr txBox="1"/>
          <p:nvPr/>
        </p:nvSpPr>
        <p:spPr>
          <a:xfrm>
            <a:off x="3861363" y="3798675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7C57807-2F36-D249-9345-4310BA205183}"/>
              </a:ext>
            </a:extLst>
          </p:cNvPr>
          <p:cNvSpPr txBox="1"/>
          <p:nvPr/>
        </p:nvSpPr>
        <p:spPr>
          <a:xfrm>
            <a:off x="4167853" y="2921782"/>
            <a:ext cx="15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="" xmlns:a16="http://schemas.microsoft.com/office/drawing/2014/main" id="{FA142094-3068-1842-9605-F849F98B82A8}"/>
              </a:ext>
            </a:extLst>
          </p:cNvPr>
          <p:cNvSpPr txBox="1">
            <a:spLocks noChangeArrowheads="1"/>
          </p:cNvSpPr>
          <p:nvPr/>
        </p:nvSpPr>
        <p:spPr>
          <a:xfrm>
            <a:off x="2030366" y="264417"/>
            <a:ext cx="8637633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4000" kern="0" dirty="0">
                <a:solidFill>
                  <a:schemeClr val="tx1"/>
                </a:solidFill>
              </a:rPr>
              <a:t>Emerging Technologies in Insurance           </a:t>
            </a:r>
            <a:r>
              <a:rPr lang="en-IN" altLang="en-US" sz="2800" kern="0" dirty="0">
                <a:solidFill>
                  <a:srgbClr val="0070C0"/>
                </a:solidFill>
              </a:rPr>
              <a:t>- Actuaries should focus on</a:t>
            </a:r>
            <a:endParaRPr lang="en-US" altLang="en-US" sz="4000" kern="0" dirty="0">
              <a:solidFill>
                <a:srgbClr val="0070C0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A41408CD-C00E-0D4D-B41A-14C3F3D31E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1" name="Footer Placeholder 4">
            <a:extLst>
              <a:ext uri="{FF2B5EF4-FFF2-40B4-BE49-F238E27FC236}">
                <a16:creationId xmlns="" xmlns:a16="http://schemas.microsoft.com/office/drawing/2014/main" id="{D7526809-0326-E541-A559-F16B5B38322B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50601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62200" y="19812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Q &amp; A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A10C7CA-4913-A14C-8AC2-89DA23A4E3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5A2AA800-E265-7246-982C-55EE9703EA26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419202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09800" y="1524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Agenda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" name="Google Shape;214;p25">
            <a:extLst>
              <a:ext uri="{FF2B5EF4-FFF2-40B4-BE49-F238E27FC236}">
                <a16:creationId xmlns="" xmlns:a16="http://schemas.microsoft.com/office/drawing/2014/main" id="{3DC9028F-43E8-4CA5-A015-249B5B6FF0A5}"/>
              </a:ext>
            </a:extLst>
          </p:cNvPr>
          <p:cNvSpPr txBox="1">
            <a:spLocks/>
          </p:cNvSpPr>
          <p:nvPr/>
        </p:nvSpPr>
        <p:spPr>
          <a:xfrm>
            <a:off x="2209800" y="935038"/>
            <a:ext cx="6400800" cy="264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71450" indent="-171450">
              <a:buFont typeface="Wingdings" pitchFamily="2" charset="2"/>
              <a:buChar char="§"/>
              <a:defRPr/>
            </a:pPr>
            <a:endParaRPr lang="en-US" sz="1050" b="1" kern="0" dirty="0">
              <a:solidFill>
                <a:srgbClr val="002060"/>
              </a:solidFill>
            </a:endParaRP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800" kern="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Data analytics in Insurance Industry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800" kern="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Life and Non-life use cases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800" kern="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Final Thoughts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800" kern="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Q&amp;A</a:t>
            </a:r>
          </a:p>
          <a:p>
            <a:pPr marL="342900" indent="-342900">
              <a:buClr>
                <a:schemeClr val="tx1"/>
              </a:buClr>
              <a:buFont typeface="Wingdings" pitchFamily="2" charset="2"/>
              <a:buChar char="§"/>
              <a:defRPr/>
            </a:pPr>
            <a:endParaRPr lang="en-US" sz="2800" kern="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71450" indent="-171450">
              <a:buClr>
                <a:schemeClr val="tx1"/>
              </a:buClr>
              <a:buFont typeface="Wingdings" pitchFamily="2" charset="2"/>
              <a:buChar char="§"/>
              <a:defRPr/>
            </a:pPr>
            <a:endParaRPr lang="en-US" sz="1200" kern="0" dirty="0">
              <a:solidFill>
                <a:srgbClr val="00206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26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13" name="Google Shape;214;p25">
            <a:extLst>
              <a:ext uri="{FF2B5EF4-FFF2-40B4-BE49-F238E27FC236}">
                <a16:creationId xmlns="" xmlns:a16="http://schemas.microsoft.com/office/drawing/2014/main" id="{3DC9028F-43E8-4CA5-A015-249B5B6FF0A5}"/>
              </a:ext>
            </a:extLst>
          </p:cNvPr>
          <p:cNvSpPr txBox="1">
            <a:spLocks/>
          </p:cNvSpPr>
          <p:nvPr/>
        </p:nvSpPr>
        <p:spPr>
          <a:xfrm>
            <a:off x="2242261" y="3968085"/>
            <a:ext cx="4788464" cy="172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buNone/>
              <a:defRPr/>
            </a:pPr>
            <a:endParaRPr lang="en-US" sz="1100" b="1" kern="0" dirty="0"/>
          </a:p>
          <a:p>
            <a:pPr marL="171450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No clear companywide vision and strategy</a:t>
            </a:r>
          </a:p>
          <a:p>
            <a:pPr marL="171450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Value of many data analytics solutions is not defined and measured clearly</a:t>
            </a:r>
          </a:p>
          <a:p>
            <a:pPr marL="171450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Outdated data infrastructure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830E211-D490-49A4-AD8E-E1A011A343AA}"/>
              </a:ext>
            </a:extLst>
          </p:cNvPr>
          <p:cNvSpPr txBox="1"/>
          <p:nvPr/>
        </p:nvSpPr>
        <p:spPr>
          <a:xfrm>
            <a:off x="1816237" y="6548109"/>
            <a:ext cx="4767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dirty="0"/>
              <a:t>*Source: Willis Towers Watson Survey</a:t>
            </a:r>
            <a:endParaRPr lang="en-US" sz="1050" dirty="0"/>
          </a:p>
        </p:txBody>
      </p:sp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BEDFB2EF-90AF-FD41-B729-A13FB2B24072}"/>
              </a:ext>
            </a:extLst>
          </p:cNvPr>
          <p:cNvSpPr txBox="1">
            <a:spLocks noChangeArrowheads="1"/>
          </p:cNvSpPr>
          <p:nvPr/>
        </p:nvSpPr>
        <p:spPr>
          <a:xfrm>
            <a:off x="1992996" y="179169"/>
            <a:ext cx="7684403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Data Analytics in Insurance 	</a:t>
            </a:r>
            <a:r>
              <a:rPr lang="en-IN" altLang="en-US" sz="4000" kern="0" dirty="0">
                <a:solidFill>
                  <a:schemeClr val="tx1"/>
                </a:solidFill>
              </a:rPr>
              <a:t>	     </a:t>
            </a:r>
            <a:r>
              <a:rPr lang="en-IN" altLang="en-US" sz="2800" kern="0" dirty="0">
                <a:solidFill>
                  <a:srgbClr val="0070C0"/>
                </a:solidFill>
              </a:rPr>
              <a:t>- Key Factors and Challenges</a:t>
            </a:r>
            <a:endParaRPr lang="en-US" altLang="en-US" sz="4000" kern="0" dirty="0">
              <a:solidFill>
                <a:srgbClr val="0070C0"/>
              </a:solidFill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="" xmlns:a16="http://schemas.microsoft.com/office/drawing/2014/main" id="{B5A908B0-C8C4-D74D-8B33-ACCEE4282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9138711"/>
              </p:ext>
            </p:extLst>
          </p:nvPr>
        </p:nvGraphicFramePr>
        <p:xfrm>
          <a:off x="1947897" y="1800619"/>
          <a:ext cx="4504254" cy="2128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678DD44-0120-E847-BF9F-B589FFBA7580}"/>
              </a:ext>
            </a:extLst>
          </p:cNvPr>
          <p:cNvSpPr txBox="1"/>
          <p:nvPr/>
        </p:nvSpPr>
        <p:spPr>
          <a:xfrm>
            <a:off x="2286000" y="1432405"/>
            <a:ext cx="42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 kern="0">
                <a:solidFill>
                  <a:srgbClr val="002060"/>
                </a:solidFill>
                <a:latin typeface="Nunito Sans"/>
              </a:defRPr>
            </a:lvl1pPr>
          </a:lstStyle>
          <a:p>
            <a:r>
              <a:rPr lang="en-US" dirty="0">
                <a:sym typeface="Nunito Sans"/>
              </a:rPr>
              <a:t>Key Drivers of Data Analytics Deployment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="" xmlns:a16="http://schemas.microsoft.com/office/drawing/2014/main" id="{B5A908B0-C8C4-D74D-8B33-ACCEE4282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202952"/>
              </p:ext>
            </p:extLst>
          </p:nvPr>
        </p:nvGraphicFramePr>
        <p:xfrm>
          <a:off x="7086600" y="1747762"/>
          <a:ext cx="4504254" cy="231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BA54706-7B08-1840-9D6C-2D8F4406CA07}"/>
              </a:ext>
            </a:extLst>
          </p:cNvPr>
          <p:cNvSpPr txBox="1"/>
          <p:nvPr/>
        </p:nvSpPr>
        <p:spPr>
          <a:xfrm>
            <a:off x="7158587" y="1432405"/>
            <a:ext cx="407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 dirty="0">
                <a:solidFill>
                  <a:srgbClr val="002060"/>
                </a:solidFill>
                <a:latin typeface="Nunito Sans"/>
                <a:sym typeface="Nunito Sans"/>
              </a:rPr>
              <a:t>Key Data Sources in Insurance Industry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DC3AF6B-6264-C647-AFF8-64B25B2E26FB}"/>
              </a:ext>
            </a:extLst>
          </p:cNvPr>
          <p:cNvSpPr/>
          <p:nvPr/>
        </p:nvSpPr>
        <p:spPr>
          <a:xfrm>
            <a:off x="6894259" y="4374413"/>
            <a:ext cx="4888936" cy="164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15000"/>
              </a:lnSpc>
              <a:spcBef>
                <a:spcPts val="600"/>
              </a:spcBef>
              <a:buClr>
                <a:schemeClr val="tx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Lack of data science expertise in Insurance</a:t>
            </a:r>
          </a:p>
          <a:p>
            <a:pPr marL="171450" indent="-171450">
              <a:lnSpc>
                <a:spcPct val="115000"/>
              </a:lnSpc>
              <a:spcBef>
                <a:spcPts val="600"/>
              </a:spcBef>
              <a:buClr>
                <a:schemeClr val="tx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Lack of understanding of business by data scientists</a:t>
            </a:r>
          </a:p>
          <a:p>
            <a:pPr marL="171450" indent="-171450">
              <a:lnSpc>
                <a:spcPct val="115000"/>
              </a:lnSpc>
              <a:spcBef>
                <a:spcPts val="600"/>
              </a:spcBef>
              <a:buClr>
                <a:schemeClr val="tx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Data Analytics solutions in most companies are not operationalized yet - lack of understanding by the business process users</a:t>
            </a:r>
            <a:endParaRPr lang="en-US" sz="1600" b="1" kern="0" dirty="0">
              <a:solidFill>
                <a:srgbClr val="00B0F0"/>
              </a:solidFill>
              <a:latin typeface="Nunito Sans"/>
              <a:sym typeface="Nunito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B8DA73B-BBF0-FB46-868F-5A2BD20465CF}"/>
              </a:ext>
            </a:extLst>
          </p:cNvPr>
          <p:cNvSpPr/>
          <p:nvPr/>
        </p:nvSpPr>
        <p:spPr>
          <a:xfrm>
            <a:off x="4845186" y="4005081"/>
            <a:ext cx="4217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002060"/>
                </a:solidFill>
                <a:latin typeface="Nunito Sans"/>
              </a:rPr>
              <a:t>Adoption Challenges in Insurance Industry</a:t>
            </a:r>
            <a:endParaRPr lang="en-US" b="1" kern="0" dirty="0">
              <a:solidFill>
                <a:srgbClr val="002060"/>
              </a:solidFill>
              <a:latin typeface="Nunito Sans"/>
              <a:sym typeface="Nunito San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EABA4B6-D40E-5846-9251-51FB482D8D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2F3A86BB-D25E-E64F-8E92-FC06AA6BE6B5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D58C7223-25AA-C340-91C0-ED87FBF618EE}"/>
              </a:ext>
            </a:extLst>
          </p:cNvPr>
          <p:cNvGrpSpPr/>
          <p:nvPr/>
        </p:nvGrpSpPr>
        <p:grpSpPr>
          <a:xfrm>
            <a:off x="3799694" y="1360102"/>
            <a:ext cx="6519451" cy="3844083"/>
            <a:chOff x="3555219" y="1413717"/>
            <a:chExt cx="6519451" cy="3844083"/>
          </a:xfrm>
        </p:grpSpPr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6B1F9479-3E3B-4FD7-BE1D-C7B2312E06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219" y="1587492"/>
              <a:ext cx="6462928" cy="3670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84AC3BD-8CCC-4F70-A683-4B35C271B6A7}"/>
                </a:ext>
              </a:extLst>
            </p:cNvPr>
            <p:cNvSpPr txBox="1"/>
            <p:nvPr/>
          </p:nvSpPr>
          <p:spPr>
            <a:xfrm>
              <a:off x="3685723" y="1413717"/>
              <a:ext cx="157920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kern="0" dirty="0">
                  <a:solidFill>
                    <a:srgbClr val="00B0F0"/>
                  </a:solidFill>
                  <a:latin typeface="Nunito Sans"/>
                </a:rPr>
                <a:t>North America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Distribution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Underwriting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Policy Servicing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Claims</a:t>
              </a:r>
              <a:endParaRPr lang="en-US" sz="1400" b="1" kern="0" dirty="0">
                <a:solidFill>
                  <a:srgbClr val="002060"/>
                </a:solidFill>
                <a:latin typeface="Nunito San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66EA3B4D-FE2B-4257-9EC8-BC758B0F694E}"/>
                </a:ext>
              </a:extLst>
            </p:cNvPr>
            <p:cNvSpPr txBox="1"/>
            <p:nvPr/>
          </p:nvSpPr>
          <p:spPr>
            <a:xfrm>
              <a:off x="8495466" y="2604306"/>
              <a:ext cx="15792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kern="0" dirty="0">
                  <a:solidFill>
                    <a:srgbClr val="00B0F0"/>
                  </a:solidFill>
                  <a:latin typeface="Nunito Sans"/>
                </a:rPr>
                <a:t>APAC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Underwriting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Policy Servicing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Claims</a:t>
              </a:r>
              <a:endParaRPr lang="en-US" sz="1400" b="1" kern="0" dirty="0">
                <a:solidFill>
                  <a:srgbClr val="002060"/>
                </a:solidFill>
                <a:latin typeface="Nunito San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5BB27F7C-1659-47D2-9F5A-C87E438D154F}"/>
                </a:ext>
              </a:extLst>
            </p:cNvPr>
            <p:cNvSpPr txBox="1"/>
            <p:nvPr/>
          </p:nvSpPr>
          <p:spPr>
            <a:xfrm>
              <a:off x="6524912" y="1436898"/>
              <a:ext cx="15792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b="1" kern="0" dirty="0">
                  <a:solidFill>
                    <a:srgbClr val="00B0F0"/>
                  </a:solidFill>
                  <a:latin typeface="Nunito Sans"/>
                </a:rPr>
                <a:t>EMEIA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Policy Servicing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Claims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IN" sz="1400" b="1" kern="0" dirty="0">
                  <a:solidFill>
                    <a:srgbClr val="002060"/>
                  </a:solidFill>
                  <a:latin typeface="Nunito Sans"/>
                </a:rPr>
                <a:t>Contact Centre</a:t>
              </a:r>
              <a:endParaRPr lang="en-US" sz="1400" b="1" kern="0" dirty="0">
                <a:solidFill>
                  <a:srgbClr val="002060"/>
                </a:solidFill>
                <a:latin typeface="Nunito San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34573271-4B55-EE40-8352-EFF2C0F6E0B9}"/>
                </a:ext>
              </a:extLst>
            </p:cNvPr>
            <p:cNvSpPr/>
            <p:nvPr/>
          </p:nvSpPr>
          <p:spPr bwMode="auto">
            <a:xfrm>
              <a:off x="4143769" y="2604306"/>
              <a:ext cx="108000" cy="108000"/>
            </a:xfrm>
            <a:prstGeom prst="ellipse">
              <a:avLst/>
            </a:prstGeom>
            <a:solidFill>
              <a:srgbClr val="0070C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200" dirty="0">
                <a:latin typeface="Arial" pitchFamily="34" charset="0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="" xmlns:a16="http://schemas.microsoft.com/office/drawing/2014/main" id="{ED30ABEF-5FE2-FA42-9735-903FA064EF7E}"/>
                </a:ext>
              </a:extLst>
            </p:cNvPr>
            <p:cNvSpPr/>
            <p:nvPr/>
          </p:nvSpPr>
          <p:spPr bwMode="auto">
            <a:xfrm>
              <a:off x="7000219" y="2424822"/>
              <a:ext cx="108000" cy="108000"/>
            </a:xfrm>
            <a:prstGeom prst="ellipse">
              <a:avLst/>
            </a:prstGeom>
            <a:solidFill>
              <a:srgbClr val="0070C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latin typeface="Arial" pitchFamily="34" charset="0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="" xmlns:a16="http://schemas.microsoft.com/office/drawing/2014/main" id="{9873FA60-A9CF-7A45-ABFB-7829A59A1BFD}"/>
                </a:ext>
              </a:extLst>
            </p:cNvPr>
            <p:cNvSpPr/>
            <p:nvPr/>
          </p:nvSpPr>
          <p:spPr bwMode="auto">
            <a:xfrm>
              <a:off x="8384943" y="3080366"/>
              <a:ext cx="108000" cy="108000"/>
            </a:xfrm>
            <a:prstGeom prst="ellipse">
              <a:avLst/>
            </a:prstGeom>
            <a:solidFill>
              <a:srgbClr val="0070C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latin typeface="Arial" pitchFamily="34" charset="0"/>
              </a:endParaRPr>
            </a:p>
          </p:txBody>
        </p:sp>
      </p:grp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94324" y="230293"/>
            <a:ext cx="806407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Data Analytics in Insurance </a:t>
            </a:r>
            <a:r>
              <a:rPr lang="en-IN" altLang="en-US" sz="3200" kern="0" dirty="0">
                <a:solidFill>
                  <a:schemeClr val="tx1"/>
                </a:solidFill>
              </a:rPr>
              <a:t>		     </a:t>
            </a:r>
            <a:r>
              <a:rPr lang="en-IN" altLang="en-US" sz="2800" kern="0" dirty="0">
                <a:solidFill>
                  <a:srgbClr val="0070C0"/>
                </a:solidFill>
              </a:rPr>
              <a:t>- Value Chain Prioritization by Region</a:t>
            </a:r>
            <a:endParaRPr lang="en-US" altLang="en-US" sz="3200" kern="0" dirty="0">
              <a:solidFill>
                <a:srgbClr val="0070C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71BB8ABE-7D29-43C8-ADF9-2EAD0379D386}"/>
              </a:ext>
            </a:extLst>
          </p:cNvPr>
          <p:cNvSpPr txBox="1"/>
          <p:nvPr/>
        </p:nvSpPr>
        <p:spPr>
          <a:xfrm>
            <a:off x="1901817" y="6561245"/>
            <a:ext cx="4767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050" dirty="0"/>
              <a:t>*Source: KPMG Report</a:t>
            </a:r>
            <a:endParaRPr lang="en-US" sz="1050" dirty="0"/>
          </a:p>
        </p:txBody>
      </p:sp>
      <p:sp>
        <p:nvSpPr>
          <p:cNvPr id="51" name="Google Shape;730;p43">
            <a:extLst>
              <a:ext uri="{FF2B5EF4-FFF2-40B4-BE49-F238E27FC236}">
                <a16:creationId xmlns="" xmlns:a16="http://schemas.microsoft.com/office/drawing/2014/main" id="{AD129F0D-D089-4D23-B197-5B384A706F24}"/>
              </a:ext>
            </a:extLst>
          </p:cNvPr>
          <p:cNvSpPr/>
          <p:nvPr/>
        </p:nvSpPr>
        <p:spPr>
          <a:xfrm>
            <a:off x="2574728" y="4606326"/>
            <a:ext cx="340844" cy="297873"/>
          </a:xfrm>
          <a:custGeom>
            <a:avLst/>
            <a:gdLst/>
            <a:ahLst/>
            <a:cxnLst/>
            <a:rect l="l" t="t" r="r" b="b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solidFill>
            <a:schemeClr val="tx1"/>
          </a:solidFill>
          <a:ln w="12175" cap="rnd" cmpd="sng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 dirty="0"/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474AA8C2-8C48-4375-AA2F-91FE7BAD6208}"/>
              </a:ext>
            </a:extLst>
          </p:cNvPr>
          <p:cNvSpPr/>
          <p:nvPr/>
        </p:nvSpPr>
        <p:spPr>
          <a:xfrm>
            <a:off x="3684914" y="4952226"/>
            <a:ext cx="8779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Claims Triaging</a:t>
            </a:r>
            <a:endParaRPr lang="en-US" sz="1600" b="1" kern="0" dirty="0">
              <a:solidFill>
                <a:schemeClr val="accent5">
                  <a:lumMod val="50000"/>
                </a:schemeClr>
              </a:solidFill>
              <a:latin typeface="Nunito Sans"/>
              <a:sym typeface="Nunito Sans"/>
            </a:endParaRPr>
          </a:p>
        </p:txBody>
      </p:sp>
      <p:sp>
        <p:nvSpPr>
          <p:cNvPr id="53" name="Google Shape;389;p34">
            <a:extLst>
              <a:ext uri="{FF2B5EF4-FFF2-40B4-BE49-F238E27FC236}">
                <a16:creationId xmlns="" xmlns:a16="http://schemas.microsoft.com/office/drawing/2014/main" id="{0D33FC4C-3425-4E11-8BB7-2C90E2A7327C}"/>
              </a:ext>
            </a:extLst>
          </p:cNvPr>
          <p:cNvSpPr/>
          <p:nvPr/>
        </p:nvSpPr>
        <p:spPr>
          <a:xfrm>
            <a:off x="8787650" y="4569274"/>
            <a:ext cx="361470" cy="297873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>
              <a:highlight>
                <a:srgbClr val="434343"/>
              </a:highlight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286B7F17-F196-4542-AF97-34A611CBE61C}"/>
              </a:ext>
            </a:extLst>
          </p:cNvPr>
          <p:cNvSpPr/>
          <p:nvPr/>
        </p:nvSpPr>
        <p:spPr>
          <a:xfrm>
            <a:off x="8218878" y="4893310"/>
            <a:ext cx="1389442" cy="925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Per</a:t>
            </a:r>
            <a:r>
              <a:rPr lang="en-US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sonalised Product Development</a:t>
            </a:r>
          </a:p>
        </p:txBody>
      </p:sp>
      <p:grpSp>
        <p:nvGrpSpPr>
          <p:cNvPr id="55" name="Google Shape;390;p34">
            <a:extLst>
              <a:ext uri="{FF2B5EF4-FFF2-40B4-BE49-F238E27FC236}">
                <a16:creationId xmlns="" xmlns:a16="http://schemas.microsoft.com/office/drawing/2014/main" id="{1D007FF5-0C99-469D-8324-01264685CFD6}"/>
              </a:ext>
            </a:extLst>
          </p:cNvPr>
          <p:cNvGrpSpPr/>
          <p:nvPr/>
        </p:nvGrpSpPr>
        <p:grpSpPr>
          <a:xfrm>
            <a:off x="3973593" y="4553502"/>
            <a:ext cx="363825" cy="403519"/>
            <a:chOff x="5961125" y="1623900"/>
            <a:chExt cx="427450" cy="448175"/>
          </a:xfrm>
        </p:grpSpPr>
        <p:sp>
          <p:nvSpPr>
            <p:cNvPr id="56" name="Google Shape;391;p34">
              <a:extLst>
                <a:ext uri="{FF2B5EF4-FFF2-40B4-BE49-F238E27FC236}">
                  <a16:creationId xmlns="" xmlns:a16="http://schemas.microsoft.com/office/drawing/2014/main" id="{7F81CAC3-2364-47CA-8F3A-188CBC0F6E9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  <p:sp>
          <p:nvSpPr>
            <p:cNvPr id="57" name="Google Shape;392;p34">
              <a:extLst>
                <a:ext uri="{FF2B5EF4-FFF2-40B4-BE49-F238E27FC236}">
                  <a16:creationId xmlns="" xmlns:a16="http://schemas.microsoft.com/office/drawing/2014/main" id="{49E2BEF2-E011-46E9-98FA-94E37807C7A2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  <p:sp>
          <p:nvSpPr>
            <p:cNvPr id="58" name="Google Shape;393;p34">
              <a:extLst>
                <a:ext uri="{FF2B5EF4-FFF2-40B4-BE49-F238E27FC236}">
                  <a16:creationId xmlns="" xmlns:a16="http://schemas.microsoft.com/office/drawing/2014/main" id="{56B6B4F8-180B-4FC9-A4E7-FCF52784220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 dirty="0">
                <a:highlight>
                  <a:srgbClr val="434343"/>
                </a:highlight>
              </a:endParaRPr>
            </a:p>
          </p:txBody>
        </p:sp>
        <p:sp>
          <p:nvSpPr>
            <p:cNvPr id="59" name="Google Shape;394;p34">
              <a:extLst>
                <a:ext uri="{FF2B5EF4-FFF2-40B4-BE49-F238E27FC236}">
                  <a16:creationId xmlns="" xmlns:a16="http://schemas.microsoft.com/office/drawing/2014/main" id="{26D33DDE-6B17-45C1-A253-8E265E38161E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  <p:sp>
          <p:nvSpPr>
            <p:cNvPr id="60" name="Google Shape;395;p34">
              <a:extLst>
                <a:ext uri="{FF2B5EF4-FFF2-40B4-BE49-F238E27FC236}">
                  <a16:creationId xmlns="" xmlns:a16="http://schemas.microsoft.com/office/drawing/2014/main" id="{B52A729D-B519-480D-AB64-61454DC6211D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  <p:sp>
          <p:nvSpPr>
            <p:cNvPr id="61" name="Google Shape;396;p34">
              <a:extLst>
                <a:ext uri="{FF2B5EF4-FFF2-40B4-BE49-F238E27FC236}">
                  <a16:creationId xmlns="" xmlns:a16="http://schemas.microsoft.com/office/drawing/2014/main" id="{620D67F3-4CD9-4F29-A724-D06766262EA9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  <p:sp>
          <p:nvSpPr>
            <p:cNvPr id="62" name="Google Shape;397;p34">
              <a:extLst>
                <a:ext uri="{FF2B5EF4-FFF2-40B4-BE49-F238E27FC236}">
                  <a16:creationId xmlns="" xmlns:a16="http://schemas.microsoft.com/office/drawing/2014/main" id="{F39A92AE-A723-4DD2-B3BD-2F1A4ECA12FA}"/>
                </a:ext>
              </a:extLst>
            </p:cNvPr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highlight>
                  <a:srgbClr val="434343"/>
                </a:highlight>
              </a:endParaRPr>
            </a:p>
          </p:txBody>
        </p:sp>
      </p:grpSp>
      <p:sp>
        <p:nvSpPr>
          <p:cNvPr id="64" name="Google Shape;545;p43">
            <a:extLst>
              <a:ext uri="{FF2B5EF4-FFF2-40B4-BE49-F238E27FC236}">
                <a16:creationId xmlns="" xmlns:a16="http://schemas.microsoft.com/office/drawing/2014/main" id="{52A03C81-3624-444B-9456-5E14420EB1F1}"/>
              </a:ext>
            </a:extLst>
          </p:cNvPr>
          <p:cNvSpPr/>
          <p:nvPr/>
        </p:nvSpPr>
        <p:spPr>
          <a:xfrm>
            <a:off x="5490266" y="4544771"/>
            <a:ext cx="351077" cy="349039"/>
          </a:xfrm>
          <a:custGeom>
            <a:avLst/>
            <a:gdLst/>
            <a:ahLst/>
            <a:cxnLst/>
            <a:rect l="l" t="t" r="r" b="b"/>
            <a:pathLst>
              <a:path w="16708" h="16611" fill="none" extrusionOk="0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w="12175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2400" dirty="0">
              <a:highlight>
                <a:srgbClr val="000000"/>
              </a:highlight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7FEB2856-CD0E-41BD-BCD6-ED0108C672D8}"/>
              </a:ext>
            </a:extLst>
          </p:cNvPr>
          <p:cNvSpPr/>
          <p:nvPr/>
        </p:nvSpPr>
        <p:spPr>
          <a:xfrm>
            <a:off x="5028116" y="4891942"/>
            <a:ext cx="1310614" cy="64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Pricing Optimization</a:t>
            </a:r>
            <a:endParaRPr lang="en-US" sz="1600" b="1" kern="0" dirty="0">
              <a:solidFill>
                <a:schemeClr val="accent5">
                  <a:lumMod val="50000"/>
                </a:schemeClr>
              </a:solidFill>
              <a:latin typeface="Nunito Sans"/>
              <a:sym typeface="Nunito Sans"/>
            </a:endParaRPr>
          </a:p>
        </p:txBody>
      </p:sp>
      <p:grpSp>
        <p:nvGrpSpPr>
          <p:cNvPr id="66" name="Google Shape;630;p43">
            <a:extLst>
              <a:ext uri="{FF2B5EF4-FFF2-40B4-BE49-F238E27FC236}">
                <a16:creationId xmlns="" xmlns:a16="http://schemas.microsoft.com/office/drawing/2014/main" id="{5E5F3EF1-0BB8-4BA4-9B1A-D3FB43DFA8B1}"/>
              </a:ext>
            </a:extLst>
          </p:cNvPr>
          <p:cNvGrpSpPr/>
          <p:nvPr/>
        </p:nvGrpSpPr>
        <p:grpSpPr>
          <a:xfrm>
            <a:off x="7393697" y="4562347"/>
            <a:ext cx="153718" cy="365125"/>
            <a:chOff x="3384375" y="2267500"/>
            <a:chExt cx="203375" cy="507825"/>
          </a:xfrm>
        </p:grpSpPr>
        <p:sp>
          <p:nvSpPr>
            <p:cNvPr id="67" name="Google Shape;631;p43">
              <a:extLst>
                <a:ext uri="{FF2B5EF4-FFF2-40B4-BE49-F238E27FC236}">
                  <a16:creationId xmlns="" xmlns:a16="http://schemas.microsoft.com/office/drawing/2014/main" id="{01E82028-A3C8-44DB-A1EC-A5D660401BFD}"/>
                </a:ext>
              </a:extLst>
            </p:cNvPr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632;p43">
              <a:extLst>
                <a:ext uri="{FF2B5EF4-FFF2-40B4-BE49-F238E27FC236}">
                  <a16:creationId xmlns="" xmlns:a16="http://schemas.microsoft.com/office/drawing/2014/main" id="{4B8D5FAA-C453-4708-8F1F-5B31B2406591}"/>
                </a:ext>
              </a:extLst>
            </p:cNvPr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234A38F9-FE27-4CB0-969B-1E275CA08D29}"/>
              </a:ext>
            </a:extLst>
          </p:cNvPr>
          <p:cNvSpPr/>
          <p:nvPr/>
        </p:nvSpPr>
        <p:spPr>
          <a:xfrm>
            <a:off x="6750967" y="4898363"/>
            <a:ext cx="1389442" cy="642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Customer Segmentation</a:t>
            </a:r>
            <a:endParaRPr lang="en-US" sz="1600" b="1" kern="0" dirty="0">
              <a:solidFill>
                <a:schemeClr val="accent5">
                  <a:lumMod val="50000"/>
                </a:schemeClr>
              </a:solidFill>
              <a:latin typeface="Nunito Sans"/>
              <a:sym typeface="Nunito Sans"/>
            </a:endParaRPr>
          </a:p>
        </p:txBody>
      </p:sp>
      <p:grpSp>
        <p:nvGrpSpPr>
          <p:cNvPr id="70" name="Google Shape;654;p43">
            <a:extLst>
              <a:ext uri="{FF2B5EF4-FFF2-40B4-BE49-F238E27FC236}">
                <a16:creationId xmlns="" xmlns:a16="http://schemas.microsoft.com/office/drawing/2014/main" id="{60BE0384-1B60-4F14-A5B7-5CA08DA5F380}"/>
              </a:ext>
            </a:extLst>
          </p:cNvPr>
          <p:cNvGrpSpPr/>
          <p:nvPr/>
        </p:nvGrpSpPr>
        <p:grpSpPr>
          <a:xfrm>
            <a:off x="10526698" y="4564085"/>
            <a:ext cx="345049" cy="308249"/>
            <a:chOff x="2583100" y="2973775"/>
            <a:chExt cx="461550" cy="437200"/>
          </a:xfrm>
        </p:grpSpPr>
        <p:sp>
          <p:nvSpPr>
            <p:cNvPr id="71" name="Google Shape;655;p43">
              <a:extLst>
                <a:ext uri="{FF2B5EF4-FFF2-40B4-BE49-F238E27FC236}">
                  <a16:creationId xmlns="" xmlns:a16="http://schemas.microsoft.com/office/drawing/2014/main" id="{FAFA265E-A699-41C5-9DFE-CC5EF5835201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656;p43">
              <a:extLst>
                <a:ext uri="{FF2B5EF4-FFF2-40B4-BE49-F238E27FC236}">
                  <a16:creationId xmlns="" xmlns:a16="http://schemas.microsoft.com/office/drawing/2014/main" id="{9D253871-7748-4A8E-815C-B26ADED92C87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12175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9379373B-C50E-43EA-A1D5-C9DB97DDE7BC}"/>
              </a:ext>
            </a:extLst>
          </p:cNvPr>
          <p:cNvSpPr/>
          <p:nvPr/>
        </p:nvSpPr>
        <p:spPr>
          <a:xfrm>
            <a:off x="9837293" y="4942210"/>
            <a:ext cx="1723857" cy="925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Policy Recommendation engines</a:t>
            </a:r>
            <a:endParaRPr lang="en-US" sz="1600" b="1" kern="0" dirty="0">
              <a:solidFill>
                <a:schemeClr val="accent5">
                  <a:lumMod val="50000"/>
                </a:schemeClr>
              </a:solidFill>
              <a:latin typeface="Nunito Sans"/>
              <a:sym typeface="Nunito San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F69C2ED0-E5BC-8F4A-BDF9-3A92998FBCAA}"/>
              </a:ext>
            </a:extLst>
          </p:cNvPr>
          <p:cNvSpPr/>
          <p:nvPr/>
        </p:nvSpPr>
        <p:spPr>
          <a:xfrm>
            <a:off x="2209800" y="4948495"/>
            <a:ext cx="1078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CCCCC"/>
              </a:buClr>
              <a:buSzPts val="900"/>
            </a:pPr>
            <a:r>
              <a:rPr lang="en-IN" sz="1600" b="1" kern="0" dirty="0">
                <a:solidFill>
                  <a:schemeClr val="accent5">
                    <a:lumMod val="50000"/>
                  </a:schemeClr>
                </a:solidFill>
                <a:latin typeface="Nunito Sans"/>
                <a:sym typeface="Nunito Sans"/>
              </a:rPr>
              <a:t>Fraud Detection</a:t>
            </a:r>
            <a:endParaRPr lang="en-US" sz="1600" b="1" kern="0" dirty="0">
              <a:solidFill>
                <a:schemeClr val="accent5">
                  <a:lumMod val="50000"/>
                </a:schemeClr>
              </a:solidFill>
              <a:latin typeface="Nunito Sans"/>
              <a:sym typeface="Nunito Sans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3E01C513-962E-0F42-9E65-1B94F4531E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41" name="Footer Placeholder 4">
            <a:extLst>
              <a:ext uri="{FF2B5EF4-FFF2-40B4-BE49-F238E27FC236}">
                <a16:creationId xmlns="" xmlns:a16="http://schemas.microsoft.com/office/drawing/2014/main" id="{9E5CADD7-C27A-8749-A6C9-DCE4E910DF46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739227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328861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Poll Question 1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FD7A412-521A-154E-9140-47E97FCDB429}"/>
              </a:ext>
            </a:extLst>
          </p:cNvPr>
          <p:cNvSpPr/>
          <p:nvPr/>
        </p:nvSpPr>
        <p:spPr>
          <a:xfrm>
            <a:off x="2164080" y="1585417"/>
            <a:ext cx="681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002060"/>
                </a:solidFill>
                <a:latin typeface="Nunito Sans"/>
              </a:rPr>
              <a:t>How are you currently involved in data analytics?</a:t>
            </a:r>
            <a:endParaRPr lang="en-US" b="1" kern="0" dirty="0">
              <a:solidFill>
                <a:srgbClr val="002060"/>
              </a:solidFill>
              <a:latin typeface="Nunito Sans"/>
              <a:sym typeface="Nunito Sans"/>
            </a:endParaRPr>
          </a:p>
        </p:txBody>
      </p:sp>
      <p:sp>
        <p:nvSpPr>
          <p:cNvPr id="9" name="Google Shape;214;p25">
            <a:extLst>
              <a:ext uri="{FF2B5EF4-FFF2-40B4-BE49-F238E27FC236}">
                <a16:creationId xmlns="" xmlns:a16="http://schemas.microsoft.com/office/drawing/2014/main" id="{AEA6F955-6015-2C45-A3A5-E37B7ADE1815}"/>
              </a:ext>
            </a:extLst>
          </p:cNvPr>
          <p:cNvSpPr txBox="1">
            <a:spLocks/>
          </p:cNvSpPr>
          <p:nvPr/>
        </p:nvSpPr>
        <p:spPr>
          <a:xfrm>
            <a:off x="2164080" y="1898516"/>
            <a:ext cx="5257800" cy="2465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▪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900"/>
              <a:buFont typeface="Nunito Sans"/>
              <a:buChar char="-"/>
              <a:defRPr sz="9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171450" indent="-171450">
              <a:buSzPct val="90000"/>
              <a:buFont typeface="Courier New" panose="02070309020205020404" pitchFamily="49" charset="0"/>
              <a:buChar char="o"/>
              <a:defRPr/>
            </a:pPr>
            <a:endParaRPr lang="en-US" sz="1100" b="1" kern="0" dirty="0"/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Part of data analytics team/projects in my company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Working on external project / initiative (Kaggle) 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Currently training on data analytics techniques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r>
              <a:rPr lang="en-IN" sz="1600" b="1" kern="0" dirty="0">
                <a:solidFill>
                  <a:srgbClr val="00B0F0"/>
                </a:solidFill>
                <a:ea typeface="+mn-ea"/>
                <a:cs typeface="+mn-cs"/>
              </a:rPr>
              <a:t>No involvement yet</a:t>
            </a:r>
          </a:p>
          <a:p>
            <a:pPr marL="285750">
              <a:buClr>
                <a:schemeClr val="tx1"/>
              </a:buClr>
              <a:buSzPct val="90000"/>
              <a:buFont typeface="Courier New" panose="02070309020205020404" pitchFamily="49" charset="0"/>
              <a:buChar char="o"/>
              <a:defRPr/>
            </a:pPr>
            <a:endParaRPr lang="en-IN" sz="1600" b="1" kern="0" dirty="0">
              <a:solidFill>
                <a:srgbClr val="00B0F0"/>
              </a:solidFill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3E73A79-90F6-4F47-9239-EFB5741EE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93BB4AA8-7A34-E540-9FF5-EAAA140D0AAA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1477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2362200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altLang="en-US" sz="3600" kern="0" dirty="0">
                <a:solidFill>
                  <a:schemeClr val="tx1"/>
                </a:solidFill>
              </a:rPr>
              <a:t>Data Analytics Use Cases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C2794C2-3D54-F643-9D25-7433EDEF15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58D92CE3-62E0-4245-8983-51F9849B2C68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55293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BA78DEED-19EA-E143-B88A-56BCF57EB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027" y="674218"/>
            <a:ext cx="4182635" cy="3204215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212" y="186807"/>
            <a:ext cx="7924588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3600" dirty="0"/>
              <a:t>End to End Data Analytics Solution</a:t>
            </a:r>
            <a:endParaRPr lang="en-US" altLang="en-US" sz="3600" kern="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E541A16-FCDF-4046-9D14-A774889DD070}"/>
              </a:ext>
            </a:extLst>
          </p:cNvPr>
          <p:cNvSpPr/>
          <p:nvPr/>
        </p:nvSpPr>
        <p:spPr>
          <a:xfrm>
            <a:off x="6985564" y="1433608"/>
            <a:ext cx="46990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  <a:latin typeface="Century Gothic" panose="020B0502020202020204" pitchFamily="34" charset="0"/>
              </a:rPr>
              <a:t>HYPOTHESIZE.</a:t>
            </a:r>
            <a:r>
              <a:rPr lang="en-US" sz="1600" dirty="0">
                <a:solidFill>
                  <a:srgbClr val="223B68"/>
                </a:solidFill>
              </a:rPr>
              <a:t>  </a:t>
            </a:r>
            <a:r>
              <a:rPr lang="en-US" sz="1600" dirty="0">
                <a:solidFill>
                  <a:srgbClr val="223B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Understand the why of the problem. Should additional data be pursued?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  <a:latin typeface="Century Gothic" panose="020B0502020202020204" pitchFamily="34" charset="0"/>
              </a:rPr>
              <a:t>ANALYZE.  </a:t>
            </a:r>
            <a:r>
              <a:rPr lang="en-US" sz="1600" dirty="0">
                <a:solidFill>
                  <a:srgbClr val="223B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Consider what data is available, what data is missing and what data can be removed.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  <a:latin typeface="Century Gothic" panose="020B0502020202020204" pitchFamily="34" charset="0"/>
              </a:rPr>
              <a:t>COMPUTE.  </a:t>
            </a:r>
            <a:r>
              <a:rPr lang="en-US" sz="1600" dirty="0">
                <a:solidFill>
                  <a:srgbClr val="223B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Draft and iteratively adjust the model(s) to best fit the data and derive maximum insight from underlying patterns.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  <a:latin typeface="Century Gothic" panose="020B0502020202020204" pitchFamily="34" charset="0"/>
              </a:rPr>
              <a:t>ENGAGE.  </a:t>
            </a:r>
            <a:r>
              <a:rPr lang="en-US" sz="1600" dirty="0">
                <a:solidFill>
                  <a:srgbClr val="223B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Design an experience for your user group. Is the information pushed? Pulled? Periodic? Episodic? Integrated?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rgbClr val="00B050"/>
                </a:solidFill>
                <a:latin typeface="Century Gothic" panose="020B0502020202020204" pitchFamily="34" charset="0"/>
              </a:rPr>
              <a:t>LEARN. </a:t>
            </a:r>
            <a:r>
              <a:rPr lang="en-US" sz="1600" dirty="0">
                <a:solidFill>
                  <a:srgbClr val="00B050"/>
                </a:solidFill>
              </a:rPr>
              <a:t> </a:t>
            </a:r>
            <a:r>
              <a:rPr lang="en-US" sz="1600" dirty="0">
                <a:solidFill>
                  <a:srgbClr val="223B6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Consider desired confidence thresholds and adjust accordingly. Leverage additional data to further refine/tune results.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="" xmlns:a16="http://schemas.microsoft.com/office/drawing/2014/main" id="{27B39582-3B12-A74B-BE9B-8B42DE7726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94228" y="1464593"/>
            <a:ext cx="349231" cy="40005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="" xmlns:a16="http://schemas.microsoft.com/office/drawing/2014/main" id="{E158E90B-63E3-1145-800E-2285BB4257F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2149" y="2316258"/>
            <a:ext cx="284158" cy="325507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="" xmlns:a16="http://schemas.microsoft.com/office/drawing/2014/main" id="{BDBAB130-13F4-0A41-9C89-2A9D143EB1E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67213" y="3087134"/>
            <a:ext cx="321806" cy="368634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="" xmlns:a16="http://schemas.microsoft.com/office/drawing/2014/main" id="{D3F96FF6-576D-A44E-BED3-A561B329BB2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582490" y="4055854"/>
            <a:ext cx="321806" cy="36863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="" xmlns:a16="http://schemas.microsoft.com/office/drawing/2014/main" id="{DE62C8CE-C9EF-7649-A2FE-B881A464D04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91538" y="5087136"/>
            <a:ext cx="334326" cy="382976"/>
          </a:xfrm>
          <a:prstGeom prst="rect">
            <a:avLst/>
          </a:prstGeom>
        </p:spPr>
      </p:pic>
      <p:sp>
        <p:nvSpPr>
          <p:cNvPr id="24" name="Bent Up Arrow 23">
            <a:extLst>
              <a:ext uri="{FF2B5EF4-FFF2-40B4-BE49-F238E27FC236}">
                <a16:creationId xmlns="" xmlns:a16="http://schemas.microsoft.com/office/drawing/2014/main" id="{49D5C646-F3F4-1147-95EB-EBAB1AC20E3A}"/>
              </a:ext>
            </a:extLst>
          </p:cNvPr>
          <p:cNvSpPr/>
          <p:nvPr/>
        </p:nvSpPr>
        <p:spPr>
          <a:xfrm rot="5400000">
            <a:off x="4465420" y="2962665"/>
            <a:ext cx="990940" cy="2046814"/>
          </a:xfrm>
          <a:prstGeom prst="bentUp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56DFB6A-B364-334C-9A16-B0345109F82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</p:spPr>
      </p:pic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F460A2B1-556B-B048-B3CD-7FAA50D30110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541476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66648" y="74364"/>
            <a:ext cx="8853751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3600" dirty="0"/>
              <a:t>Claims Analytics for Subrogation Decision </a:t>
            </a:r>
            <a:r>
              <a:rPr lang="en-IN" sz="2800" dirty="0">
                <a:solidFill>
                  <a:srgbClr val="0070C0"/>
                </a:solidFill>
              </a:rPr>
              <a:t>- Motor Insurance</a:t>
            </a:r>
            <a:endParaRPr lang="en-US" altLang="en-US" sz="2800" kern="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B1CE2E-0797-4B1A-9491-8AAC46847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885698"/>
            <a:ext cx="4183326" cy="32047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F50AE9E-33DB-4384-8E31-BF30B9712EC0}"/>
              </a:ext>
            </a:extLst>
          </p:cNvPr>
          <p:cNvSpPr/>
          <p:nvPr/>
        </p:nvSpPr>
        <p:spPr>
          <a:xfrm>
            <a:off x="3030847" y="1905818"/>
            <a:ext cx="22918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Propensity of the claim for subrogation</a:t>
            </a:r>
            <a:endParaRPr lang="en-US" sz="2000" b="1" dirty="0">
              <a:solidFill>
                <a:srgbClr val="00B0F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5B4B175-CA23-4542-92D7-79DC4A9A4EF6}"/>
              </a:ext>
            </a:extLst>
          </p:cNvPr>
          <p:cNvSpPr/>
          <p:nvPr/>
        </p:nvSpPr>
        <p:spPr>
          <a:xfrm>
            <a:off x="6511701" y="4570764"/>
            <a:ext cx="3411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Exploratory Data Analysis [EDA]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Structured and unstructured data</a:t>
            </a:r>
            <a:endParaRPr lang="en-US" sz="1400" b="1" kern="0" dirty="0">
              <a:solidFill>
                <a:srgbClr val="00B0F0"/>
              </a:solidFill>
              <a:latin typeface="Nunito San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F865A6C-586A-458A-8124-4500D6085B41}"/>
              </a:ext>
            </a:extLst>
          </p:cNvPr>
          <p:cNvSpPr/>
          <p:nvPr/>
        </p:nvSpPr>
        <p:spPr>
          <a:xfrm>
            <a:off x="8552447" y="3003104"/>
            <a:ext cx="34117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NLP (Natural Language Processing) for unstructured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ML model based on composite data - structured and unstructured</a:t>
            </a:r>
            <a:endParaRPr lang="en-US" sz="1600" kern="0" dirty="0">
              <a:solidFill>
                <a:srgbClr val="00B0F0"/>
              </a:solidFill>
              <a:latin typeface="Nunito San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D1E3596-DD62-4CB7-AE29-F46886A59A79}"/>
              </a:ext>
            </a:extLst>
          </p:cNvPr>
          <p:cNvSpPr/>
          <p:nvPr/>
        </p:nvSpPr>
        <p:spPr>
          <a:xfrm>
            <a:off x="7564348" y="1635151"/>
            <a:ext cx="3004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</a:rPr>
              <a:t>Triage Claims for subrogation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</a:rPr>
              <a:t>Improve subrogation success and operational efficiency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1682816-5469-41F1-9E10-D14021CD9F6E}"/>
              </a:ext>
            </a:extLst>
          </p:cNvPr>
          <p:cNvSpPr/>
          <p:nvPr/>
        </p:nvSpPr>
        <p:spPr>
          <a:xfrm>
            <a:off x="2608227" y="4343400"/>
            <a:ext cx="313711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b="1" kern="0" dirty="0">
              <a:solidFill>
                <a:srgbClr val="00B0F0"/>
              </a:solidFill>
              <a:latin typeface="Nunito Sans"/>
              <a:sym typeface="Nunito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Model learns based on subrogation success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Periodic Model refresh </a:t>
            </a:r>
            <a:r>
              <a:rPr lang="en-US" sz="1100" b="1" kern="0" dirty="0">
                <a:solidFill>
                  <a:srgbClr val="00B0F0"/>
                </a:solidFill>
                <a:latin typeface="Nunito Sans"/>
                <a:sym typeface="Nunito Sans"/>
              </a:rPr>
              <a:t>(based on claims velocity and volume)</a:t>
            </a:r>
            <a:endParaRPr lang="en-US" sz="1600" b="1" kern="0" dirty="0">
              <a:solidFill>
                <a:srgbClr val="00B0F0"/>
              </a:solidFill>
              <a:latin typeface="Nunito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0F81A71-D89C-41DC-822C-E3E7B9149ABE}"/>
              </a:ext>
            </a:extLst>
          </p:cNvPr>
          <p:cNvSpPr txBox="1"/>
          <p:nvPr/>
        </p:nvSpPr>
        <p:spPr>
          <a:xfrm>
            <a:off x="2108418" y="1237070"/>
            <a:ext cx="833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Business Problem</a:t>
            </a:r>
            <a:r>
              <a:rPr lang="en-IN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: Identify claims for subrogation action for motor line of business.</a:t>
            </a:r>
            <a:endParaRPr lang="en-US" b="1" kern="0" dirty="0">
              <a:solidFill>
                <a:schemeClr val="accent5">
                  <a:lumMod val="50000"/>
                </a:schemeClr>
              </a:solidFill>
              <a:latin typeface="Nunito San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0D486944-D836-44E9-800C-0D341E6A4ADA}"/>
              </a:ext>
            </a:extLst>
          </p:cNvPr>
          <p:cNvCxnSpPr>
            <a:cxnSpLocks/>
          </p:cNvCxnSpPr>
          <p:nvPr/>
        </p:nvCxnSpPr>
        <p:spPr bwMode="auto">
          <a:xfrm>
            <a:off x="5944377" y="2860676"/>
            <a:ext cx="443122" cy="68103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4FE1F7F-FF1A-DC48-8920-00612A5471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6F2FD2E8-C7C2-884F-85B3-A903FF48A77B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579149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22284" y="150299"/>
            <a:ext cx="8036116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3600" dirty="0"/>
              <a:t>Marketing Lead Generation Analytics   </a:t>
            </a:r>
            <a:r>
              <a:rPr lang="en-IN" sz="2800" dirty="0">
                <a:solidFill>
                  <a:srgbClr val="0070C0"/>
                </a:solidFill>
              </a:rPr>
              <a:t>-  Life Insurance</a:t>
            </a:r>
            <a:endParaRPr lang="en-US" altLang="en-US" sz="2800" kern="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altLang="en-US" kern="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B1CE2E-0797-4B1A-9491-8AAC46847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017" y="1914057"/>
            <a:ext cx="4302870" cy="32963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F50AE9E-33DB-4384-8E31-BF30B9712EC0}"/>
              </a:ext>
            </a:extLst>
          </p:cNvPr>
          <p:cNvSpPr/>
          <p:nvPr/>
        </p:nvSpPr>
        <p:spPr>
          <a:xfrm>
            <a:off x="2113399" y="2080780"/>
            <a:ext cx="32276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Propensity of a marketing lead to convert to an actual customer</a:t>
            </a:r>
            <a:endParaRPr lang="en-US" sz="1600" u="sng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5B4B175-CA23-4542-92D7-79DC4A9A4EF6}"/>
              </a:ext>
            </a:extLst>
          </p:cNvPr>
          <p:cNvSpPr/>
          <p:nvPr/>
        </p:nvSpPr>
        <p:spPr>
          <a:xfrm>
            <a:off x="6566633" y="4765248"/>
            <a:ext cx="3711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Exploratory Data Analysis [EDA]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Lead data from various marketing sources – offline &amp; online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F865A6C-586A-458A-8124-4500D6085B41}"/>
              </a:ext>
            </a:extLst>
          </p:cNvPr>
          <p:cNvSpPr/>
          <p:nvPr/>
        </p:nvSpPr>
        <p:spPr>
          <a:xfrm>
            <a:off x="8422182" y="3093830"/>
            <a:ext cx="38460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Principal Component Analysis (PCA)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Lead qualifier model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Lead quantifier model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Product predictor model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D1E3596-DD62-4CB7-AE29-F46886A59A79}"/>
              </a:ext>
            </a:extLst>
          </p:cNvPr>
          <p:cNvSpPr/>
          <p:nvPr/>
        </p:nvSpPr>
        <p:spPr>
          <a:xfrm>
            <a:off x="7688253" y="1726358"/>
            <a:ext cx="4217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N" sz="1600" b="1" kern="0" dirty="0">
                <a:solidFill>
                  <a:srgbClr val="00B0F0"/>
                </a:solidFill>
                <a:latin typeface="Nunito Sans"/>
              </a:rPr>
              <a:t>Triage leads for next action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</a:rPr>
              <a:t>Improves Lead conversion efficiency + Identify optimum lead sources + Recommend optimum product to the lead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1682816-5469-41F1-9E10-D14021CD9F6E}"/>
              </a:ext>
            </a:extLst>
          </p:cNvPr>
          <p:cNvSpPr/>
          <p:nvPr/>
        </p:nvSpPr>
        <p:spPr>
          <a:xfrm>
            <a:off x="2237466" y="4539645"/>
            <a:ext cx="252766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b="1" kern="0" dirty="0">
              <a:solidFill>
                <a:srgbClr val="00B0F0"/>
              </a:solidFill>
              <a:latin typeface="Nunito Sans"/>
              <a:sym typeface="Nunito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Model learns based on conversion of leads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B0F0"/>
                </a:solidFill>
                <a:latin typeface="Nunito Sans"/>
                <a:sym typeface="Nunito Sans"/>
              </a:rPr>
              <a:t>Periodic Model refresh                 </a:t>
            </a:r>
            <a:r>
              <a:rPr lang="en-US" sz="1100" b="1" kern="0" dirty="0">
                <a:solidFill>
                  <a:srgbClr val="00B0F0"/>
                </a:solidFill>
                <a:latin typeface="Nunito Sans"/>
                <a:sym typeface="Nunito Sans"/>
              </a:rPr>
              <a:t>(based on leads velocity and volume)</a:t>
            </a:r>
            <a:endParaRPr lang="en-US" sz="1600" b="1" kern="0" dirty="0">
              <a:solidFill>
                <a:srgbClr val="00B0F0"/>
              </a:solidFill>
              <a:latin typeface="Nunito San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0F81A71-D89C-41DC-822C-E3E7B9149ABE}"/>
              </a:ext>
            </a:extLst>
          </p:cNvPr>
          <p:cNvSpPr txBox="1"/>
          <p:nvPr/>
        </p:nvSpPr>
        <p:spPr>
          <a:xfrm>
            <a:off x="2100889" y="1298721"/>
            <a:ext cx="8643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Business Problem</a:t>
            </a:r>
            <a:r>
              <a:rPr lang="en-IN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: Improve the propensity to convert a marketing lead into an actual  </a:t>
            </a:r>
            <a:r>
              <a:rPr lang="en-IN" b="1" kern="0" dirty="0" smtClean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customer</a:t>
            </a:r>
            <a:r>
              <a:rPr lang="en-IN" b="1" kern="0" dirty="0">
                <a:solidFill>
                  <a:schemeClr val="accent5">
                    <a:lumMod val="50000"/>
                  </a:schemeClr>
                </a:solidFill>
                <a:latin typeface="Nunito Sans"/>
              </a:rPr>
              <a:t>.</a:t>
            </a:r>
            <a:endParaRPr lang="en-US" b="1" kern="0" dirty="0">
              <a:solidFill>
                <a:schemeClr val="accent5">
                  <a:lumMod val="50000"/>
                </a:schemeClr>
              </a:solidFill>
              <a:latin typeface="Nunito San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63700FF4-685C-864B-A502-886CD512DE8F}"/>
              </a:ext>
            </a:extLst>
          </p:cNvPr>
          <p:cNvCxnSpPr>
            <a:cxnSpLocks/>
          </p:cNvCxnSpPr>
          <p:nvPr/>
        </p:nvCxnSpPr>
        <p:spPr bwMode="auto">
          <a:xfrm>
            <a:off x="5994570" y="3093830"/>
            <a:ext cx="443122" cy="68103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ECC13F2-5F01-5B43-8DB3-070DA6AFBE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171994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EA6D63C2-E395-DE44-895E-25442288F787}"/>
              </a:ext>
            </a:extLst>
          </p:cNvPr>
          <p:cNvSpPr txBox="1">
            <a:spLocks/>
          </p:cNvSpPr>
          <p:nvPr/>
        </p:nvSpPr>
        <p:spPr>
          <a:xfrm>
            <a:off x="9829800" y="6488408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693517760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4555</TotalTime>
  <Words>721</Words>
  <Application>Microsoft Office PowerPoint</Application>
  <PresentationFormat>Widescreen</PresentationFormat>
  <Paragraphs>166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Bahamas</vt:lpstr>
      <vt:lpstr>Calibri</vt:lpstr>
      <vt:lpstr>Calibri Light</vt:lpstr>
      <vt:lpstr>Century Gothic</vt:lpstr>
      <vt:lpstr>Courier New</vt:lpstr>
      <vt:lpstr>Garamond</vt:lpstr>
      <vt:lpstr>Nunito Sans</vt:lpstr>
      <vt:lpstr>Times New Roman</vt:lpstr>
      <vt:lpstr>Verdana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Ambreen Surve</cp:lastModifiedBy>
  <cp:revision>217</cp:revision>
  <dcterms:created xsi:type="dcterms:W3CDTF">2011-07-20T12:11:57Z</dcterms:created>
  <dcterms:modified xsi:type="dcterms:W3CDTF">2020-05-22T06:30:03Z</dcterms:modified>
</cp:coreProperties>
</file>