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44" y="4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09-06-2020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3126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76752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96361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40513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98607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gif"/><Relationship Id="rId4" Type="http://schemas.openxmlformats.org/officeDocument/2006/relationships/image" Target="../media/image5.jp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1" y="3521905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685800" y="3664340"/>
            <a:ext cx="86106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29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Data </a:t>
            </a:r>
            <a:r>
              <a:rPr lang="es-UY" altLang="en-US" sz="29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Science</a:t>
            </a:r>
            <a:r>
              <a:rPr lang="es-UY" altLang="en-US" sz="29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&amp; </a:t>
            </a:r>
            <a:r>
              <a:rPr lang="es-UY" altLang="en-US" sz="29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the</a:t>
            </a:r>
            <a:r>
              <a:rPr lang="es-UY" altLang="en-US" sz="2900" b="1" kern="0" dirty="0">
                <a:solidFill>
                  <a:schemeClr val="tx1"/>
                </a:solidFill>
                <a:latin typeface="Trebuchet MS" panose="020B0603020202020204" pitchFamily="34" charset="0"/>
              </a:rPr>
              <a:t> </a:t>
            </a:r>
            <a:r>
              <a:rPr lang="es-UY" altLang="en-US" sz="2900" b="1" kern="0" dirty="0" err="1">
                <a:solidFill>
                  <a:schemeClr val="tx1"/>
                </a:solidFill>
                <a:latin typeface="Trebuchet MS" panose="020B0603020202020204" pitchFamily="34" charset="0"/>
              </a:rPr>
              <a:t>IFoA</a:t>
            </a:r>
            <a:endParaRPr lang="es-UY" altLang="en-US" sz="2900" b="1" kern="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683455" y="4345157"/>
            <a:ext cx="543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Michael Tripp, FIA, Partner at </a:t>
            </a:r>
            <a:r>
              <a:rPr lang="en-US" altLang="en-US" sz="1800" b="1" dirty="0" err="1">
                <a:solidFill>
                  <a:schemeClr val="tx1"/>
                </a:solidFill>
              </a:rPr>
              <a:t>Mazars</a:t>
            </a:r>
            <a:r>
              <a:rPr lang="en-US" altLang="en-US" sz="1800" b="1" dirty="0">
                <a:solidFill>
                  <a:schemeClr val="tx1"/>
                </a:solidFill>
              </a:rPr>
              <a:t> UK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/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457200" y="1333500"/>
            <a:ext cx="104394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4th </a:t>
            </a:r>
            <a:r>
              <a:rPr lang="en-US" altLang="en-US" sz="3600" b="1" kern="0" dirty="0">
                <a:solidFill>
                  <a:schemeClr val="bg1"/>
                </a:solidFill>
              </a:rPr>
              <a:t>Webinars on Data Science and Analytics</a:t>
            </a:r>
            <a:r>
              <a:rPr lang="es-UY" altLang="en-US" sz="3600" b="1" kern="0" dirty="0">
                <a:solidFill>
                  <a:schemeClr val="bg1"/>
                </a:solidFill>
              </a:rPr>
              <a:t>  </a:t>
            </a:r>
          </a:p>
          <a:p>
            <a:pPr algn="l"/>
            <a:r>
              <a:rPr lang="en-US" altLang="en-US" sz="3600" b="1" kern="0" dirty="0">
                <a:solidFill>
                  <a:schemeClr val="bg1"/>
                </a:solidFill>
              </a:rPr>
              <a:t>22nd May, 2020 (Friday)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864753" y="304800"/>
            <a:ext cx="9936986" cy="4487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GB" sz="2400" b="1" kern="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Overview – THE </a:t>
            </a:r>
            <a:r>
              <a:rPr lang="en-GB" sz="2400" b="1" kern="0" dirty="0" err="1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IFoA</a:t>
            </a:r>
            <a:r>
              <a:rPr lang="en-GB" sz="2400" b="1" kern="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</a:rPr>
              <a:t> AND MODERN ANALYTICS</a:t>
            </a:r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574805" y="6223449"/>
            <a:ext cx="289948" cy="4551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153218-3C45-4416-BBD6-D0B8FE588688}" type="slidenum">
              <a:rPr lang="en-GB" sz="2000">
                <a:solidFill>
                  <a:srgbClr val="9D968D"/>
                </a:solidFill>
                <a:latin typeface="Trebuchet MS" panose="020B0603020202020204" pitchFamily="34" charset="0"/>
              </a:rPr>
              <a:pPr/>
              <a:t>2</a:t>
            </a:fld>
            <a:endParaRPr lang="en-GB" sz="2000" spc="300" dirty="0">
              <a:solidFill>
                <a:srgbClr val="9D968D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980243" y="1579618"/>
            <a:ext cx="3213270" cy="388403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600" kern="0" dirty="0">
                <a:latin typeface="Trebuchet MS" panose="020B0603020202020204" pitchFamily="34" charset="0"/>
              </a:rPr>
              <a:t>Modelling, Analytics and Insights from Data working party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GI initially, but cross domain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Research, thoughts and scenarios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International linkages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Reported to Council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Need for change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MIG started</a:t>
            </a:r>
          </a:p>
          <a:p>
            <a:endParaRPr lang="en-GB" sz="1600" kern="0" dirty="0">
              <a:latin typeface="Trebuchet MS" panose="020B0603020202020204" pitchFamily="34" charset="0"/>
            </a:endParaRP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5395571" y="1579618"/>
            <a:ext cx="3124200" cy="388403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600" kern="0" dirty="0">
                <a:latin typeface="Trebuchet MS" panose="020B0603020202020204" pitchFamily="34" charset="0"/>
              </a:rPr>
              <a:t>Council and Royal Statistical Society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4 brainstorm workshops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Best practice project design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Ethical principles</a:t>
            </a:r>
          </a:p>
          <a:p>
            <a:endParaRPr lang="en-GB" sz="1600" kern="0" dirty="0">
              <a:latin typeface="Trebuchet MS" panose="020B0603020202020204" pitchFamily="34" charset="0"/>
            </a:endParaRPr>
          </a:p>
        </p:txBody>
      </p:sp>
      <p:sp>
        <p:nvSpPr>
          <p:cNvPr id="10" name="Text Placeholder 5"/>
          <p:cNvSpPr txBox="1">
            <a:spLocks/>
          </p:cNvSpPr>
          <p:nvPr/>
        </p:nvSpPr>
        <p:spPr>
          <a:xfrm>
            <a:off x="8705907" y="1609365"/>
            <a:ext cx="3145159" cy="385428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600" kern="0" dirty="0">
                <a:latin typeface="Trebuchet MS" panose="020B0603020202020204" pitchFamily="34" charset="0"/>
              </a:rPr>
              <a:t>Council Committee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New qualification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CPD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Research</a:t>
            </a:r>
          </a:p>
          <a:p>
            <a:r>
              <a:rPr lang="en-GB" sz="1600" kern="0" dirty="0">
                <a:latin typeface="Trebuchet MS" panose="020B0603020202020204" pitchFamily="34" charset="0"/>
              </a:rPr>
              <a:t>Role of Actuaries in the future</a:t>
            </a:r>
          </a:p>
          <a:p>
            <a:r>
              <a:rPr lang="en-GB" sz="1600" kern="0" dirty="0" err="1">
                <a:latin typeface="Trebuchet MS" panose="020B0603020202020204" pitchFamily="34" charset="0"/>
              </a:rPr>
              <a:t>IFoA</a:t>
            </a:r>
            <a:r>
              <a:rPr lang="en-GB" sz="1600" kern="0" dirty="0">
                <a:latin typeface="Trebuchet MS" panose="020B0603020202020204" pitchFamily="34" charset="0"/>
              </a:rPr>
              <a:t> Strategy – reposition the profession, member experience, international influence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01954" y="1122648"/>
            <a:ext cx="1524563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Trebuchet MS" panose="020B0603020202020204" pitchFamily="34" charset="0"/>
              </a:rPr>
              <a:t>2015/2016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96000" y="1122648"/>
            <a:ext cx="1524563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Trebuchet MS" panose="020B0603020202020204" pitchFamily="34" charset="0"/>
              </a:rPr>
              <a:t>2017/2018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16204" y="1155744"/>
            <a:ext cx="1524563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000" dirty="0">
                <a:latin typeface="Trebuchet MS" panose="020B0603020202020204" pitchFamily="34" charset="0"/>
              </a:rPr>
              <a:t>2019/2020</a:t>
            </a:r>
          </a:p>
        </p:txBody>
      </p:sp>
    </p:spTree>
    <p:extLst>
      <p:ext uri="{BB962C8B-B14F-4D97-AF65-F5344CB8AC3E}">
        <p14:creationId xmlns:p14="http://schemas.microsoft.com/office/powerpoint/2010/main" val="1600939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 bwMode="auto">
          <a:xfrm>
            <a:off x="1399886" y="368804"/>
            <a:ext cx="9694984" cy="102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GB" sz="2400" b="1" kern="0" dirty="0">
                <a:latin typeface="Trebuchet MS" panose="020B0603020202020204" pitchFamily="34" charset="0"/>
              </a:rPr>
              <a:t>Data Science……..   Problem Types</a:t>
            </a:r>
          </a:p>
        </p:txBody>
      </p:sp>
      <p:sp>
        <p:nvSpPr>
          <p:cNvPr id="15" name="Slide Number Placeholder 3"/>
          <p:cNvSpPr txBox="1">
            <a:spLocks/>
          </p:cNvSpPr>
          <p:nvPr/>
        </p:nvSpPr>
        <p:spPr bwMode="auto">
          <a:xfrm>
            <a:off x="1166820" y="6453065"/>
            <a:ext cx="775599" cy="4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AE6AACB0-F5EC-4707-A90B-3CD78749B923}" type="slidenum">
              <a:rPr lang="en-US" smtClean="0"/>
              <a:pPr algn="l"/>
              <a:t>3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630295" y="2635832"/>
            <a:ext cx="2035531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Clustering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63635" y="4520439"/>
            <a:ext cx="197737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Pattern recognition</a:t>
            </a:r>
          </a:p>
          <a:p>
            <a:pPr algn="ctr"/>
            <a:r>
              <a:rPr lang="en-GB" sz="1632" dirty="0"/>
              <a:t>(including text)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11275" y="2173956"/>
            <a:ext cx="17447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Time series predictions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01758" y="5361965"/>
            <a:ext cx="2205824" cy="1096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632" dirty="0"/>
          </a:p>
          <a:p>
            <a:pPr algn="ctr"/>
            <a:r>
              <a:rPr lang="en-GB" sz="1632" dirty="0"/>
              <a:t>Modelling</a:t>
            </a:r>
          </a:p>
          <a:p>
            <a:pPr marL="310942" indent="-310942">
              <a:buFontTx/>
              <a:buChar char="-"/>
            </a:pPr>
            <a:r>
              <a:rPr lang="en-GB" sz="1632" dirty="0"/>
              <a:t>Likely outcomes</a:t>
            </a:r>
          </a:p>
          <a:p>
            <a:pPr marL="310942" indent="-310942">
              <a:buFontTx/>
              <a:buChar char="-"/>
            </a:pPr>
            <a:r>
              <a:rPr lang="en-GB" sz="1632" dirty="0"/>
              <a:t>probabilities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781" y="1261239"/>
            <a:ext cx="1458683" cy="1178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0" y="449353"/>
            <a:ext cx="1333865" cy="1333865"/>
          </a:xfrm>
          <a:prstGeom prst="rect">
            <a:avLst/>
          </a:prstGeom>
        </p:spPr>
      </p:pic>
      <p:sp>
        <p:nvSpPr>
          <p:cNvPr id="22" name="Oval 21"/>
          <p:cNvSpPr/>
          <p:nvPr/>
        </p:nvSpPr>
        <p:spPr>
          <a:xfrm>
            <a:off x="7888766" y="4825921"/>
            <a:ext cx="1483834" cy="556718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32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GLM</a:t>
            </a:r>
          </a:p>
        </p:txBody>
      </p:sp>
      <p:sp>
        <p:nvSpPr>
          <p:cNvPr id="23" name="AutoShape 4" descr="Image result for zigzag"/>
          <p:cNvSpPr>
            <a:spLocks noChangeAspect="1" noChangeArrowheads="1"/>
          </p:cNvSpPr>
          <p:nvPr/>
        </p:nvSpPr>
        <p:spPr bwMode="auto">
          <a:xfrm>
            <a:off x="1952644" y="-186314"/>
            <a:ext cx="246175" cy="2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18" tIns="41459" rIns="82918" bIns="41459" numCol="1" anchor="t" anchorCtr="0" compatLnSpc="1">
            <a:prstTxWarp prst="textNoShape">
              <a:avLst/>
            </a:prstTxWarp>
          </a:bodyPr>
          <a:lstStyle/>
          <a:p>
            <a:endParaRPr lang="en-GB" sz="1632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388706" y="3656150"/>
            <a:ext cx="485501" cy="4855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outerShdw blurRad="50800" dist="50800" dir="5400000" algn="ctr" rotWithShape="0">
              <a:schemeClr val="accent3">
                <a:lumMod val="20000"/>
                <a:lumOff val="80000"/>
              </a:schemeClr>
            </a:outerShdw>
          </a:effectLst>
        </p:spPr>
      </p:pic>
      <p:grpSp>
        <p:nvGrpSpPr>
          <p:cNvPr id="25" name="Group 24"/>
          <p:cNvGrpSpPr/>
          <p:nvPr/>
        </p:nvGrpSpPr>
        <p:grpSpPr>
          <a:xfrm>
            <a:off x="3399581" y="3525330"/>
            <a:ext cx="959163" cy="728407"/>
            <a:chOff x="2177947" y="5187000"/>
            <a:chExt cx="1116124" cy="983895"/>
          </a:xfrm>
        </p:grpSpPr>
        <p:sp>
          <p:nvSpPr>
            <p:cNvPr id="26" name="Block Arc 25"/>
            <p:cNvSpPr/>
            <p:nvPr/>
          </p:nvSpPr>
          <p:spPr>
            <a:xfrm rot="10997012">
              <a:off x="2330726" y="5333939"/>
              <a:ext cx="396044" cy="333940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>
                <a:solidFill>
                  <a:schemeClr val="tx1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177947" y="5187000"/>
              <a:ext cx="1116124" cy="983895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/>
            </a:p>
          </p:txBody>
        </p:sp>
        <p:sp>
          <p:nvSpPr>
            <p:cNvPr id="28" name="Block Arc 27"/>
            <p:cNvSpPr/>
            <p:nvPr/>
          </p:nvSpPr>
          <p:spPr>
            <a:xfrm rot="10997012">
              <a:off x="2745247" y="5572368"/>
              <a:ext cx="396044" cy="333940"/>
            </a:xfrm>
            <a:prstGeom prst="blockArc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>
                <a:solidFill>
                  <a:schemeClr val="tx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838189" y="5272993"/>
            <a:ext cx="1039835" cy="409773"/>
            <a:chOff x="1710132" y="6649548"/>
            <a:chExt cx="969891" cy="589672"/>
          </a:xfrm>
        </p:grpSpPr>
        <p:sp>
          <p:nvSpPr>
            <p:cNvPr id="30" name="Oval 29"/>
            <p:cNvSpPr/>
            <p:nvPr/>
          </p:nvSpPr>
          <p:spPr>
            <a:xfrm>
              <a:off x="2247975" y="6859746"/>
              <a:ext cx="432048" cy="37947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/>
            </a:p>
          </p:txBody>
        </p:sp>
        <p:sp>
          <p:nvSpPr>
            <p:cNvPr id="31" name="Oval 30"/>
            <p:cNvSpPr/>
            <p:nvPr/>
          </p:nvSpPr>
          <p:spPr>
            <a:xfrm>
              <a:off x="1710132" y="6649548"/>
              <a:ext cx="432048" cy="37947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32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617817" y="2940253"/>
            <a:ext cx="2035531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Decisions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197" y="3084920"/>
            <a:ext cx="1663790" cy="522787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357185" y="3822894"/>
            <a:ext cx="2035531" cy="845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Identifying</a:t>
            </a:r>
          </a:p>
          <a:p>
            <a:pPr algn="ctr"/>
            <a:r>
              <a:rPr lang="en-GB" sz="1632" dirty="0"/>
              <a:t>Explanatory</a:t>
            </a:r>
          </a:p>
          <a:p>
            <a:pPr algn="ctr"/>
            <a:r>
              <a:rPr lang="en-GB" sz="1632" dirty="0"/>
              <a:t>Variables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358744" y="5479556"/>
            <a:ext cx="2035531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Cognitive reasoning</a:t>
            </a:r>
          </a:p>
        </p:txBody>
      </p:sp>
      <p:sp>
        <p:nvSpPr>
          <p:cNvPr id="36" name="AutoShape 2" descr="Image result for cognitive reasoning"/>
          <p:cNvSpPr>
            <a:spLocks noChangeAspect="1" noChangeArrowheads="1"/>
          </p:cNvSpPr>
          <p:nvPr/>
        </p:nvSpPr>
        <p:spPr bwMode="auto">
          <a:xfrm>
            <a:off x="2090841" y="-48118"/>
            <a:ext cx="246175" cy="24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2918" tIns="41459" rIns="82918" bIns="41459" numCol="1" anchor="t" anchorCtr="0" compatLnSpc="1">
            <a:prstTxWarp prst="textNoShape">
              <a:avLst/>
            </a:prstTxWarp>
          </a:bodyPr>
          <a:lstStyle/>
          <a:p>
            <a:endParaRPr lang="en-GB" sz="1632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503" y="4415686"/>
            <a:ext cx="1262612" cy="100504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243" y="1856674"/>
            <a:ext cx="1055916" cy="101127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659" y="3270899"/>
            <a:ext cx="1047593" cy="127044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0007582" y="4767315"/>
            <a:ext cx="174474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Optimisation Logistics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124" y="996072"/>
            <a:ext cx="1817294" cy="1215316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978845" y="2515878"/>
            <a:ext cx="2035531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Knowledge</a:t>
            </a:r>
          </a:p>
        </p:txBody>
      </p:sp>
    </p:spTree>
    <p:extLst>
      <p:ext uri="{BB962C8B-B14F-4D97-AF65-F5344CB8AC3E}">
        <p14:creationId xmlns:p14="http://schemas.microsoft.com/office/powerpoint/2010/main" val="1075124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1"/>
          <p:cNvSpPr txBox="1">
            <a:spLocks/>
          </p:cNvSpPr>
          <p:nvPr/>
        </p:nvSpPr>
        <p:spPr>
          <a:xfrm>
            <a:off x="1269430" y="304800"/>
            <a:ext cx="10885039" cy="51428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GB" kern="0" dirty="0"/>
              <a:t>Methods – Maths &amp; Neuroscience</a:t>
            </a:r>
          </a:p>
        </p:txBody>
      </p:sp>
      <p:sp>
        <p:nvSpPr>
          <p:cNvPr id="73" name="Slide Number Placeholder 3"/>
          <p:cNvSpPr txBox="1">
            <a:spLocks/>
          </p:cNvSpPr>
          <p:nvPr/>
        </p:nvSpPr>
        <p:spPr bwMode="auto">
          <a:xfrm>
            <a:off x="783146" y="5995165"/>
            <a:ext cx="870803" cy="17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AE6AACB0-F5EC-4707-A90B-3CD78749B923}" type="slidenum">
              <a:rPr lang="en-US" smtClean="0"/>
              <a:pPr algn="l"/>
              <a:t>4</a:t>
            </a:fld>
            <a:endParaRPr lang="en-US"/>
          </a:p>
        </p:txBody>
      </p:sp>
      <p:cxnSp>
        <p:nvCxnSpPr>
          <p:cNvPr id="74" name="Straight Connector 73"/>
          <p:cNvCxnSpPr/>
          <p:nvPr/>
        </p:nvCxnSpPr>
        <p:spPr>
          <a:xfrm>
            <a:off x="3570930" y="1540724"/>
            <a:ext cx="0" cy="40433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flipV="1">
            <a:off x="3570930" y="5521340"/>
            <a:ext cx="5746130" cy="326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1872402" y="1634575"/>
            <a:ext cx="1632423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Supervised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819764" y="4877743"/>
            <a:ext cx="1632423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Unsupervised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3504825" y="5719303"/>
            <a:ext cx="1632423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Transparent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7538350" y="5566586"/>
            <a:ext cx="1632423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dirty="0"/>
              <a:t>Black box</a:t>
            </a:r>
          </a:p>
        </p:txBody>
      </p:sp>
      <p:cxnSp>
        <p:nvCxnSpPr>
          <p:cNvPr id="80" name="Straight Connector 79"/>
          <p:cNvCxnSpPr/>
          <p:nvPr/>
        </p:nvCxnSpPr>
        <p:spPr>
          <a:xfrm flipV="1">
            <a:off x="3570930" y="2827676"/>
            <a:ext cx="5601549" cy="1425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V="1">
            <a:off x="6411347" y="1020054"/>
            <a:ext cx="0" cy="401068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701525" y="1462691"/>
            <a:ext cx="2024205" cy="1348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32" b="1" dirty="0">
                <a:solidFill>
                  <a:srgbClr val="A31D21"/>
                </a:solidFill>
              </a:rPr>
              <a:t>GLMs,   GAMS</a:t>
            </a:r>
          </a:p>
          <a:p>
            <a:endParaRPr lang="en-GB" sz="1632" b="1" dirty="0">
              <a:solidFill>
                <a:srgbClr val="A31D21"/>
              </a:solidFill>
            </a:endParaRPr>
          </a:p>
          <a:p>
            <a:pPr algn="r"/>
            <a:r>
              <a:rPr lang="en-GB" sz="1632" b="1" dirty="0">
                <a:solidFill>
                  <a:srgbClr val="A31D21"/>
                </a:solidFill>
              </a:rPr>
              <a:t>Regression</a:t>
            </a:r>
          </a:p>
          <a:p>
            <a:pPr algn="r"/>
            <a:endParaRPr lang="en-GB" sz="1632" b="1" dirty="0">
              <a:solidFill>
                <a:srgbClr val="A31D21"/>
              </a:solidFill>
            </a:endParaRPr>
          </a:p>
          <a:p>
            <a:r>
              <a:rPr lang="en-GB" sz="1632" b="1" dirty="0">
                <a:solidFill>
                  <a:srgbClr val="A31D21"/>
                </a:solidFill>
              </a:rPr>
              <a:t>Trees 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7342458" y="1540537"/>
            <a:ext cx="2024205" cy="1096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32" b="1" dirty="0">
                <a:solidFill>
                  <a:srgbClr val="A31D21"/>
                </a:solidFill>
              </a:rPr>
              <a:t>Algorithms</a:t>
            </a:r>
          </a:p>
          <a:p>
            <a:endParaRPr lang="en-GB" sz="1632" b="1" dirty="0">
              <a:solidFill>
                <a:srgbClr val="A31D21"/>
              </a:solidFill>
            </a:endParaRPr>
          </a:p>
          <a:p>
            <a:r>
              <a:rPr lang="en-GB" sz="1632" b="1" dirty="0">
                <a:solidFill>
                  <a:srgbClr val="A31D21"/>
                </a:solidFill>
              </a:rPr>
              <a:t>Nearest neighbour</a:t>
            </a:r>
          </a:p>
          <a:p>
            <a:endParaRPr lang="en-GB" sz="1632" b="1" dirty="0">
              <a:solidFill>
                <a:srgbClr val="A31D2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3504825" y="3142511"/>
            <a:ext cx="2415985" cy="1348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b="1" dirty="0">
                <a:solidFill>
                  <a:srgbClr val="A31D21"/>
                </a:solidFill>
              </a:rPr>
              <a:t>Boot strapping</a:t>
            </a: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Penalised Regression</a:t>
            </a: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K clustering</a:t>
            </a: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Random forests</a:t>
            </a: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Google page rank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236723" y="2887652"/>
            <a:ext cx="2024205" cy="343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b="1" dirty="0">
                <a:solidFill>
                  <a:srgbClr val="A31D21"/>
                </a:solidFill>
              </a:rPr>
              <a:t>Neural nets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251172" y="1520000"/>
            <a:ext cx="2415985" cy="3357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b="1" dirty="0">
                <a:solidFill>
                  <a:srgbClr val="A31D21"/>
                </a:solidFill>
              </a:rPr>
              <a:t>NLP</a:t>
            </a: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(text)</a:t>
            </a: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Bayesian</a:t>
            </a: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Boosting</a:t>
            </a:r>
          </a:p>
          <a:p>
            <a:pPr algn="ctr"/>
            <a:endParaRPr lang="en-GB" sz="1632" b="1" dirty="0">
              <a:solidFill>
                <a:srgbClr val="A31D21"/>
              </a:solidFill>
            </a:endParaRPr>
          </a:p>
          <a:p>
            <a:pPr algn="ctr"/>
            <a:r>
              <a:rPr lang="en-GB" sz="1632" b="1" dirty="0">
                <a:solidFill>
                  <a:srgbClr val="FF0000"/>
                </a:solidFill>
              </a:rPr>
              <a:t>Machine learning</a:t>
            </a:r>
          </a:p>
          <a:p>
            <a:pPr algn="ctr"/>
            <a:endParaRPr lang="en-GB" sz="1632" b="1" dirty="0">
              <a:solidFill>
                <a:srgbClr val="A31D21"/>
              </a:solidFill>
            </a:endParaRP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Prototypes</a:t>
            </a:r>
          </a:p>
          <a:p>
            <a:pPr algn="ctr"/>
            <a:endParaRPr lang="en-GB" sz="1632" b="1" dirty="0">
              <a:solidFill>
                <a:srgbClr val="A31D21"/>
              </a:solidFill>
            </a:endParaRP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Association</a:t>
            </a:r>
          </a:p>
          <a:p>
            <a:pPr algn="ctr"/>
            <a:endParaRPr lang="en-GB" sz="1632" b="1" dirty="0">
              <a:solidFill>
                <a:srgbClr val="A31D21"/>
              </a:solidFill>
            </a:endParaRP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Principal</a:t>
            </a: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Components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800310" y="3381051"/>
            <a:ext cx="3129567" cy="1348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32" b="1" dirty="0">
                <a:solidFill>
                  <a:srgbClr val="A31D21"/>
                </a:solidFill>
              </a:rPr>
              <a:t>Proprietary Algorithms</a:t>
            </a:r>
          </a:p>
          <a:p>
            <a:pPr algn="ctr"/>
            <a:endParaRPr lang="en-GB" sz="1632" b="1" dirty="0">
              <a:solidFill>
                <a:srgbClr val="A31D21"/>
              </a:solidFill>
            </a:endParaRP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Deep learning</a:t>
            </a:r>
          </a:p>
          <a:p>
            <a:pPr algn="ctr"/>
            <a:endParaRPr lang="en-GB" sz="1632" b="1" dirty="0">
              <a:solidFill>
                <a:srgbClr val="A31D21"/>
              </a:solidFill>
            </a:endParaRPr>
          </a:p>
          <a:p>
            <a:pPr algn="ctr"/>
            <a:r>
              <a:rPr lang="en-GB" sz="1632" b="1" dirty="0">
                <a:solidFill>
                  <a:srgbClr val="A31D21"/>
                </a:solidFill>
              </a:rPr>
              <a:t>Undirected graphics</a:t>
            </a:r>
          </a:p>
        </p:txBody>
      </p:sp>
      <p:sp>
        <p:nvSpPr>
          <p:cNvPr id="2" name="Rectangle 1"/>
          <p:cNvSpPr/>
          <p:nvPr/>
        </p:nvSpPr>
        <p:spPr>
          <a:xfrm>
            <a:off x="2440418" y="881744"/>
            <a:ext cx="55258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kern="0" dirty="0"/>
              <a:t>model assessment, selections, bias : train, test, validate</a:t>
            </a:r>
          </a:p>
        </p:txBody>
      </p:sp>
    </p:spTree>
    <p:extLst>
      <p:ext uri="{BB962C8B-B14F-4D97-AF65-F5344CB8AC3E}">
        <p14:creationId xmlns:p14="http://schemas.microsoft.com/office/powerpoint/2010/main" val="3116400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1752600" y="228600"/>
            <a:ext cx="7469942" cy="360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GB" sz="2400" b="1" kern="0" dirty="0">
                <a:latin typeface="Trebuchet MS" panose="020B0603020202020204" pitchFamily="34" charset="0"/>
              </a:rPr>
              <a:t>A Guide for Ethical Data Science – The Institute &amp; Faculty of Actuaries and Royal Statistical Society </a:t>
            </a: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2057400" y="1818000"/>
            <a:ext cx="6629400" cy="5040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000" kern="0" dirty="0">
                <a:latin typeface="Trebuchet MS" panose="020B0603020202020204" pitchFamily="34" charset="0"/>
              </a:rPr>
              <a:t>SEEK TO ENHANCE THE VALUE OF DATA SCIENCE FOR SOCIETY</a:t>
            </a:r>
          </a:p>
          <a:p>
            <a:endParaRPr lang="en-GB" sz="2000" kern="0" dirty="0">
              <a:latin typeface="Trebuchet MS" panose="020B0603020202020204" pitchFamily="34" charset="0"/>
            </a:endParaRPr>
          </a:p>
          <a:p>
            <a:r>
              <a:rPr lang="en-GB" sz="2000" kern="0" dirty="0">
                <a:latin typeface="Trebuchet MS" panose="020B0603020202020204" pitchFamily="34" charset="0"/>
              </a:rPr>
              <a:t>AVOID HARM</a:t>
            </a:r>
          </a:p>
          <a:p>
            <a:endParaRPr lang="en-GB" sz="2000" kern="0" dirty="0">
              <a:latin typeface="Trebuchet MS" panose="020B0603020202020204" pitchFamily="34" charset="0"/>
            </a:endParaRPr>
          </a:p>
          <a:p>
            <a:r>
              <a:rPr lang="en-GB" sz="2000" kern="0" dirty="0">
                <a:latin typeface="Trebuchet MS" panose="020B0603020202020204" pitchFamily="34" charset="0"/>
              </a:rPr>
              <a:t>APPLY AND MAINTAIN PROFESSIONAL COMPETENCE</a:t>
            </a:r>
          </a:p>
          <a:p>
            <a:endParaRPr lang="en-GB" sz="2000" kern="0" dirty="0">
              <a:latin typeface="Trebuchet MS" panose="020B0603020202020204" pitchFamily="34" charset="0"/>
            </a:endParaRPr>
          </a:p>
          <a:p>
            <a:r>
              <a:rPr lang="en-GB" sz="2000" kern="0" dirty="0">
                <a:latin typeface="Trebuchet MS" panose="020B0603020202020204" pitchFamily="34" charset="0"/>
              </a:rPr>
              <a:t>SEEK TO PRESERVE OR INCREASE TRUSTWORTHINESS</a:t>
            </a:r>
          </a:p>
          <a:p>
            <a:endParaRPr lang="en-GB" sz="2000" kern="0" dirty="0">
              <a:latin typeface="Trebuchet MS" panose="020B0603020202020204" pitchFamily="34" charset="0"/>
            </a:endParaRPr>
          </a:p>
          <a:p>
            <a:r>
              <a:rPr lang="en-GB" sz="2000" kern="0" dirty="0">
                <a:latin typeface="Trebuchet MS" panose="020B0603020202020204" pitchFamily="34" charset="0"/>
              </a:rPr>
              <a:t>MAINTAIN ACCOUNTABILITY AND OVERSIGHT</a:t>
            </a:r>
          </a:p>
        </p:txBody>
      </p:sp>
      <p:sp>
        <p:nvSpPr>
          <p:cNvPr id="21" name="Text Placeholder 4"/>
          <p:cNvSpPr txBox="1">
            <a:spLocks/>
          </p:cNvSpPr>
          <p:nvPr/>
        </p:nvSpPr>
        <p:spPr>
          <a:xfrm>
            <a:off x="9127451" y="0"/>
            <a:ext cx="3060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en-GB" sz="2000" kern="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000" kern="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000" kern="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000" kern="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000" kern="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000" kern="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000" kern="0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r>
              <a:rPr lang="en-GB" sz="2800" kern="0" dirty="0">
                <a:solidFill>
                  <a:schemeClr val="bg1"/>
                </a:solidFill>
                <a:latin typeface="Trebuchet MS" panose="020B0603020202020204" pitchFamily="34" charset="0"/>
              </a:rPr>
              <a:t>Synthesised from 4 workshops and wider discussion</a:t>
            </a:r>
          </a:p>
        </p:txBody>
      </p:sp>
    </p:spTree>
    <p:extLst>
      <p:ext uri="{BB962C8B-B14F-4D97-AF65-F5344CB8AC3E}">
        <p14:creationId xmlns:p14="http://schemas.microsoft.com/office/powerpoint/2010/main" val="1256952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1752600" y="228600"/>
            <a:ext cx="7469942" cy="360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GB" sz="2400" b="1" dirty="0">
                <a:latin typeface="Trebuchet MS" panose="020B0603020202020204" pitchFamily="34" charset="0"/>
              </a:rPr>
              <a:t>Humans or machines – a philosophical or physics Question </a:t>
            </a:r>
            <a:endParaRPr lang="en-GB" sz="2400" b="1" kern="0" dirty="0">
              <a:latin typeface="Trebuchet MS" panose="020B0603020202020204" pitchFamily="34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1905000" y="1818000"/>
            <a:ext cx="7010400" cy="5040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000" dirty="0">
                <a:latin typeface="Trebuchet MS" panose="020B0603020202020204" pitchFamily="34" charset="0"/>
              </a:rPr>
              <a:t>WHAT IS LIFE?</a:t>
            </a:r>
          </a:p>
          <a:p>
            <a:endParaRPr lang="en-GB" sz="2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WHAT IS INTELLIGENCE – ARTIFICIAL OR NATURAL</a:t>
            </a:r>
          </a:p>
          <a:p>
            <a:endParaRPr lang="en-GB" sz="2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CONSCIOUSNESS – THE SOUL?</a:t>
            </a:r>
          </a:p>
          <a:p>
            <a:endParaRPr lang="en-GB" sz="2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AGENCY – INTENTIONS, DECISIONS</a:t>
            </a:r>
          </a:p>
          <a:p>
            <a:endParaRPr lang="en-GB" sz="2000" dirty="0">
              <a:latin typeface="Trebuchet MS" panose="020B0603020202020204" pitchFamily="34" charset="0"/>
            </a:endParaRPr>
          </a:p>
          <a:p>
            <a:r>
              <a:rPr lang="en-GB" sz="2000" dirty="0">
                <a:latin typeface="Trebuchet MS" panose="020B0603020202020204" pitchFamily="34" charset="0"/>
              </a:rPr>
              <a:t>FREE WILL</a:t>
            </a:r>
          </a:p>
        </p:txBody>
      </p:sp>
      <p:sp>
        <p:nvSpPr>
          <p:cNvPr id="21" name="Text Placeholder 4"/>
          <p:cNvSpPr txBox="1">
            <a:spLocks/>
          </p:cNvSpPr>
          <p:nvPr/>
        </p:nvSpPr>
        <p:spPr>
          <a:xfrm>
            <a:off x="9127451" y="0"/>
            <a:ext cx="3060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en-GB" sz="28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8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8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8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r>
              <a:rPr lang="en-GB" sz="2800" b="1" dirty="0">
                <a:solidFill>
                  <a:schemeClr val="bg1"/>
                </a:solidFill>
                <a:latin typeface="Trebuchet MS" panose="020B0603020202020204" pitchFamily="34" charset="0"/>
              </a:rPr>
              <a:t>Physics, Quantum Mechanics</a:t>
            </a:r>
          </a:p>
          <a:p>
            <a:pPr marL="0" indent="0" algn="ctr">
              <a:buNone/>
            </a:pPr>
            <a:r>
              <a:rPr lang="en-GB" sz="2800" b="1" dirty="0">
                <a:solidFill>
                  <a:schemeClr val="bg1"/>
                </a:solidFill>
                <a:latin typeface="Trebuchet MS" panose="020B0603020202020204" pitchFamily="34" charset="0"/>
              </a:rPr>
              <a:t>DOES AGENCY REQUIRE PHYSICAL CAUSATION?</a:t>
            </a:r>
          </a:p>
        </p:txBody>
      </p:sp>
    </p:spTree>
    <p:extLst>
      <p:ext uri="{BB962C8B-B14F-4D97-AF65-F5344CB8AC3E}">
        <p14:creationId xmlns:p14="http://schemas.microsoft.com/office/powerpoint/2010/main" val="1283902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1668882" y="304800"/>
            <a:ext cx="7469942" cy="360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GB" sz="2400" b="1" dirty="0">
                <a:latin typeface="Trebuchet MS" panose="020B0603020202020204" pitchFamily="34" charset="0"/>
              </a:rPr>
              <a:t>What might this mean for the future of the actuarial profession?</a:t>
            </a:r>
            <a:endParaRPr lang="en-GB" sz="2400" b="1" kern="0" dirty="0">
              <a:latin typeface="Trebuchet MS" panose="020B0603020202020204" pitchFamily="34" charset="0"/>
            </a:endParaRPr>
          </a:p>
        </p:txBody>
      </p:sp>
      <p:sp>
        <p:nvSpPr>
          <p:cNvPr id="20" name="Content Placeholder 2"/>
          <p:cNvSpPr txBox="1">
            <a:spLocks/>
          </p:cNvSpPr>
          <p:nvPr/>
        </p:nvSpPr>
        <p:spPr>
          <a:xfrm>
            <a:off x="2057400" y="1831648"/>
            <a:ext cx="7322717" cy="50400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2000" dirty="0">
                <a:latin typeface="Trebuchet MS" panose="020B0603020202020204" pitchFamily="34" charset="0"/>
              </a:rPr>
              <a:t>SOME (OR MUCH?) OF WHAT WE DO MAY BE AUTOMATED</a:t>
            </a:r>
          </a:p>
          <a:p>
            <a:r>
              <a:rPr lang="en-GB" sz="2000" dirty="0">
                <a:latin typeface="Trebuchet MS" panose="020B0603020202020204" pitchFamily="34" charset="0"/>
              </a:rPr>
              <a:t>WHAT IS OUR UNIQUE ADDED VALUE?</a:t>
            </a:r>
          </a:p>
          <a:p>
            <a:r>
              <a:rPr lang="en-GB" sz="2000" dirty="0">
                <a:latin typeface="Trebuchet MS" panose="020B0603020202020204" pitchFamily="34" charset="0"/>
              </a:rPr>
              <a:t>PROBLEM DEFINITION</a:t>
            </a:r>
          </a:p>
          <a:p>
            <a:r>
              <a:rPr lang="en-GB" sz="2000" dirty="0">
                <a:latin typeface="Trebuchet MS" panose="020B0603020202020204" pitchFamily="34" charset="0"/>
              </a:rPr>
              <a:t>SOLUTION INTERPRETATION</a:t>
            </a:r>
          </a:p>
          <a:p>
            <a:r>
              <a:rPr lang="en-GB" sz="2000" dirty="0">
                <a:latin typeface="Trebuchet MS" panose="020B0603020202020204" pitchFamily="34" charset="0"/>
              </a:rPr>
              <a:t>JUDGEMENT?</a:t>
            </a:r>
          </a:p>
          <a:p>
            <a:r>
              <a:rPr lang="en-GB" sz="2000" dirty="0">
                <a:latin typeface="Trebuchet MS" panose="020B0603020202020204" pitchFamily="34" charset="0"/>
              </a:rPr>
              <a:t>LONGER TERM PERSPECTIVE</a:t>
            </a:r>
          </a:p>
          <a:p>
            <a:r>
              <a:rPr lang="en-GB" sz="2000" dirty="0">
                <a:latin typeface="Trebuchet MS" panose="020B0603020202020204" pitchFamily="34" charset="0"/>
              </a:rPr>
              <a:t>COMMON SENSE?</a:t>
            </a:r>
          </a:p>
          <a:p>
            <a:r>
              <a:rPr lang="en-GB" sz="2000" dirty="0">
                <a:latin typeface="Trebuchet MS" panose="020B0603020202020204" pitchFamily="34" charset="0"/>
              </a:rPr>
              <a:t>PROFESSIONAL STANDARDS</a:t>
            </a:r>
          </a:p>
        </p:txBody>
      </p:sp>
      <p:sp>
        <p:nvSpPr>
          <p:cNvPr id="21" name="Text Placeholder 4"/>
          <p:cNvSpPr txBox="1">
            <a:spLocks/>
          </p:cNvSpPr>
          <p:nvPr/>
        </p:nvSpPr>
        <p:spPr>
          <a:xfrm>
            <a:off x="9127451" y="0"/>
            <a:ext cx="3060000" cy="685800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en-GB" sz="28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8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8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8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28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r>
              <a:rPr lang="en-GB" sz="2800" b="1" dirty="0">
                <a:solidFill>
                  <a:schemeClr val="bg1"/>
                </a:solidFill>
                <a:latin typeface="Trebuchet MS" panose="020B0603020202020204" pitchFamily="34" charset="0"/>
              </a:rPr>
              <a:t>Added Value</a:t>
            </a:r>
          </a:p>
          <a:p>
            <a:pPr marL="0" indent="0" algn="ctr">
              <a:buNone/>
            </a:pPr>
            <a:r>
              <a:rPr lang="en-GB" sz="2800" b="1" dirty="0">
                <a:solidFill>
                  <a:schemeClr val="bg1"/>
                </a:solidFill>
                <a:latin typeface="Trebuchet MS" panose="020B0603020202020204" pitchFamily="34" charset="0"/>
              </a:rPr>
              <a:t>The GROWTH </a:t>
            </a:r>
            <a:r>
              <a:rPr lang="en-GB" sz="2800" b="1" dirty="0" err="1">
                <a:solidFill>
                  <a:schemeClr val="bg1"/>
                </a:solidFill>
                <a:latin typeface="Trebuchet MS" panose="020B0603020202020204" pitchFamily="34" charset="0"/>
              </a:rPr>
              <a:t>Mindset</a:t>
            </a:r>
            <a:endParaRPr lang="en-GB" sz="28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172355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354</Words>
  <Application>Microsoft Office PowerPoint</Application>
  <PresentationFormat>Widescreen</PresentationFormat>
  <Paragraphs>148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Bahamas</vt:lpstr>
      <vt:lpstr>Calibri</vt:lpstr>
      <vt:lpstr>Garamond</vt:lpstr>
      <vt:lpstr>Times New Roman</vt:lpstr>
      <vt:lpstr>Trebuchet MS</vt:lpstr>
      <vt:lpstr>Verdana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Bharat Solanki</cp:lastModifiedBy>
  <cp:revision>128</cp:revision>
  <dcterms:created xsi:type="dcterms:W3CDTF">2011-07-20T12:11:57Z</dcterms:created>
  <dcterms:modified xsi:type="dcterms:W3CDTF">2020-06-09T05:42:24Z</dcterms:modified>
</cp:coreProperties>
</file>