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61" r:id="rId2"/>
    <p:sldId id="262" r:id="rId3"/>
    <p:sldId id="274" r:id="rId4"/>
    <p:sldId id="264" r:id="rId5"/>
    <p:sldId id="279" r:id="rId6"/>
    <p:sldId id="277" r:id="rId7"/>
    <p:sldId id="278" r:id="rId8"/>
    <p:sldId id="280" r:id="rId9"/>
    <p:sldId id="265" r:id="rId10"/>
    <p:sldId id="282" r:id="rId11"/>
    <p:sldId id="283" r:id="rId12"/>
    <p:sldId id="281" r:id="rId13"/>
    <p:sldId id="284" r:id="rId14"/>
    <p:sldId id="266" r:id="rId15"/>
    <p:sldId id="267" r:id="rId16"/>
    <p:sldId id="285" r:id="rId17"/>
    <p:sldId id="268" r:id="rId18"/>
    <p:sldId id="286" r:id="rId19"/>
    <p:sldId id="287" r:id="rId20"/>
    <p:sldId id="269" r:id="rId21"/>
    <p:sldId id="288" r:id="rId22"/>
    <p:sldId id="271" r:id="rId23"/>
    <p:sldId id="289" r:id="rId24"/>
    <p:sldId id="272" r:id="rId25"/>
    <p:sldId id="290" r:id="rId26"/>
    <p:sldId id="273" r:id="rId27"/>
    <p:sldId id="291" r:id="rId28"/>
    <p:sldId id="29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15DD"/>
    <a:srgbClr val="6666FF"/>
    <a:srgbClr val="6699FF"/>
    <a:srgbClr val="4444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17-11-2021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Plan: eco system, gap &amp; financial impact assessment, system assessment, solution vendor, resources planning, governing and execution teams</a:t>
            </a:r>
          </a:p>
          <a:p>
            <a:r>
              <a:rPr lang="en-IN" dirty="0"/>
              <a:t>Design: Technical papers including decisions, in detail about the system enhancements, process re-engineering, BRDs in detail to for enabling seamless execution, </a:t>
            </a:r>
          </a:p>
          <a:p>
            <a:r>
              <a:rPr lang="en-IN" dirty="0"/>
              <a:t>Execution: making required system changes, customizing as per BRDs and integrating various systems, generating results</a:t>
            </a:r>
          </a:p>
          <a:p>
            <a:r>
              <a:rPr lang="en-IN" dirty="0"/>
              <a:t>Testing: various scenario testing, using the latest data, generating results and analysing results, building parallel models to test the results, basically verifying the accuracy of numbers</a:t>
            </a:r>
          </a:p>
          <a:p>
            <a:r>
              <a:rPr lang="en-IN" dirty="0"/>
              <a:t>Roll out: publishing the results and monitoring them for 2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34322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05692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3896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152902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194868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B68-70. Example – variable insurance product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63161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Significance of difference between two LRCs at different points of time – </a:t>
            </a:r>
            <a:r>
              <a:rPr lang="en-IN" dirty="0" err="1"/>
              <a:t>avg</a:t>
            </a:r>
            <a:r>
              <a:rPr lang="en-IN" dirty="0"/>
              <a:t> of differences, sum or </a:t>
            </a:r>
            <a:r>
              <a:rPr lang="en-IN" dirty="0" err="1"/>
              <a:t>pv</a:t>
            </a:r>
            <a:r>
              <a:rPr lang="en-IN" dirty="0"/>
              <a:t> of differences</a:t>
            </a:r>
          </a:p>
          <a:p>
            <a:r>
              <a:rPr lang="en-IN" dirty="0"/>
              <a:t>Loss component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58958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0011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590792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Not required as per IFRS17</a:t>
            </a:r>
          </a:p>
          <a:p>
            <a:r>
              <a:rPr lang="en-IN" dirty="0"/>
              <a:t>Differences in financials can be easily explained, causes of variances adjusted to CSM – will be very useful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74964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12633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26416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17286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942684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388842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407491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354256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564729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4351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3975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68116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Individual term vs Group Term (GOC will take care)</a:t>
            </a:r>
          </a:p>
          <a:p>
            <a:r>
              <a:rPr lang="en-IN" dirty="0"/>
              <a:t>Group Term vs Micro (different portfolio to be created)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36282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19165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81382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33099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375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78263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b="1" kern="0" dirty="0">
                <a:solidFill>
                  <a:schemeClr val="tx1"/>
                </a:solidFill>
              </a:rPr>
              <a:t>Some Design Considerations</a:t>
            </a: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2672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2000" b="1" dirty="0">
                <a:solidFill>
                  <a:schemeClr val="tx1"/>
                </a:solidFill>
              </a:rPr>
              <a:t>Sai Srinivas Dhulipala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Consulting Actuary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72167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b="1" kern="0" dirty="0">
                <a:solidFill>
                  <a:schemeClr val="bg1"/>
                </a:solidFill>
              </a:rPr>
              <a:t>5th Webinar on IFRS17</a:t>
            </a:r>
          </a:p>
          <a:p>
            <a:pPr algn="l"/>
            <a:r>
              <a:rPr lang="en-IN" altLang="en-US" sz="2400" b="1" kern="0" dirty="0">
                <a:solidFill>
                  <a:schemeClr val="bg1"/>
                </a:solidFill>
              </a:rPr>
              <a:t>16th November 2021</a:t>
            </a: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Portfolio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Cohort</a:t>
            </a:r>
          </a:p>
          <a:p>
            <a:pPr lvl="1"/>
            <a:r>
              <a:rPr lang="en-US" altLang="en-US" sz="3200" kern="0" dirty="0"/>
              <a:t>Profitability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Measurement model</a:t>
            </a:r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18190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Profitability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4963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/>
              <a:t>Testing of Onerousness</a:t>
            </a:r>
          </a:p>
          <a:p>
            <a:r>
              <a:rPr lang="en-US" altLang="en-US" kern="0" dirty="0"/>
              <a:t>Where do you test the onerousness? </a:t>
            </a:r>
          </a:p>
          <a:p>
            <a:pPr lvl="1"/>
            <a:r>
              <a:rPr lang="en-US" altLang="en-US" kern="0" dirty="0"/>
              <a:t>Actuarial software </a:t>
            </a:r>
          </a:p>
          <a:p>
            <a:pPr lvl="1"/>
            <a:r>
              <a:rPr lang="en-US" altLang="en-US" kern="0" dirty="0"/>
              <a:t>IFRS17 solution system </a:t>
            </a:r>
          </a:p>
          <a:p>
            <a:pPr lvl="1"/>
            <a:r>
              <a:rPr lang="en-US" altLang="en-US" kern="0" dirty="0"/>
              <a:t>ETL</a:t>
            </a:r>
          </a:p>
          <a:p>
            <a:pPr lvl="1"/>
            <a:r>
              <a:rPr lang="en-US" altLang="en-US" kern="0" dirty="0"/>
              <a:t>Other means</a:t>
            </a:r>
          </a:p>
          <a:p>
            <a:pPr lvl="2"/>
            <a:r>
              <a:rPr lang="en-US" altLang="en-US" sz="2800" kern="0" dirty="0"/>
              <a:t>What other means are possible?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258018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Profitability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0" y="1610872"/>
            <a:ext cx="95250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/>
              <a:t>Prior tagging of profitability is required </a:t>
            </a:r>
          </a:p>
          <a:p>
            <a:pPr lvl="1"/>
            <a:r>
              <a:rPr lang="en-US" altLang="en-US" kern="0" dirty="0"/>
              <a:t>Cash flows and Risk adjustment tagged at GOC is used for CSM </a:t>
            </a:r>
          </a:p>
          <a:p>
            <a:pPr lvl="1"/>
            <a:r>
              <a:rPr lang="en-US" altLang="en-US" kern="0" dirty="0"/>
              <a:t>Unless tagged, separate GOC can’t be created for onerous contracts</a:t>
            </a:r>
          </a:p>
          <a:p>
            <a:pPr lvl="1"/>
            <a:r>
              <a:rPr lang="en-US" altLang="en-US" kern="0" dirty="0"/>
              <a:t>Can be based on ‘reasonable and supportable information’</a:t>
            </a:r>
          </a:p>
          <a:p>
            <a:pPr lvl="1"/>
            <a:r>
              <a:rPr lang="en-US" altLang="en-US" kern="0" dirty="0"/>
              <a:t>A few choices can be followed </a:t>
            </a:r>
          </a:p>
          <a:p>
            <a:pPr lvl="2"/>
            <a:r>
              <a:rPr lang="en-US" altLang="en-US" kern="0" dirty="0"/>
              <a:t>VNB / VNB at risk </a:t>
            </a:r>
          </a:p>
          <a:p>
            <a:pPr lvl="2"/>
            <a:r>
              <a:rPr lang="en-US" altLang="en-US" kern="0" dirty="0"/>
              <a:t>CSM at risk for range of policies covering portfolio</a:t>
            </a:r>
          </a:p>
          <a:p>
            <a:pPr lvl="2"/>
            <a:r>
              <a:rPr lang="en-US" altLang="en-US" kern="0" dirty="0"/>
              <a:t>Create a rule engine to decide the tagging for every contract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47549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Portfolio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Cohort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Profitability</a:t>
            </a:r>
          </a:p>
          <a:p>
            <a:pPr lvl="1"/>
            <a:r>
              <a:rPr lang="en-US" altLang="en-US" sz="3200" kern="0" dirty="0"/>
              <a:t>Measurement model</a:t>
            </a:r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017484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Measurement Model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Default model is GMM</a:t>
            </a:r>
          </a:p>
          <a:p>
            <a:r>
              <a:rPr lang="en-US" altLang="en-US" sz="2400" kern="0" dirty="0"/>
              <a:t>VFA eligibility testing </a:t>
            </a:r>
          </a:p>
          <a:p>
            <a:pPr lvl="1"/>
            <a:r>
              <a:rPr lang="en-US" altLang="en-US" sz="2000" kern="0" dirty="0"/>
              <a:t>Testing required to be done at contract level. </a:t>
            </a:r>
          </a:p>
          <a:p>
            <a:pPr lvl="1"/>
            <a:r>
              <a:rPr lang="en-US" altLang="en-US" sz="2000" kern="0" dirty="0"/>
              <a:t>But may accept one assessment for homogeneous contracts in same market conditions and priced on same basis</a:t>
            </a:r>
          </a:p>
          <a:p>
            <a:pPr lvl="1"/>
            <a:r>
              <a:rPr lang="en-US" altLang="en-US" sz="2000" kern="0" dirty="0"/>
              <a:t>First condition is to be fulfilled at fund level, but other two conditions need to be tested at lower level.</a:t>
            </a:r>
          </a:p>
          <a:p>
            <a:r>
              <a:rPr lang="en-US" altLang="en-US" sz="2400" kern="0" dirty="0"/>
              <a:t>A set of KPIs need to be defined at inception</a:t>
            </a:r>
          </a:p>
          <a:p>
            <a:pPr lvl="1"/>
            <a:r>
              <a:rPr lang="en-US" altLang="en-US" sz="2000" kern="0" dirty="0"/>
              <a:t>Is profit sharing based on investment returns</a:t>
            </a:r>
          </a:p>
          <a:p>
            <a:pPr lvl="1"/>
            <a:r>
              <a:rPr lang="en-US" altLang="en-US" sz="2000" kern="0" dirty="0"/>
              <a:t>Is profit sharing including minimum guarantee deemed substantial?</a:t>
            </a:r>
          </a:p>
          <a:p>
            <a:pPr lvl="1"/>
            <a:r>
              <a:rPr lang="en-US" altLang="en-US" sz="2000" kern="0" dirty="0"/>
              <a:t>Are the fixed cash flows significant?</a:t>
            </a:r>
          </a:p>
          <a:p>
            <a:pPr lvl="1"/>
            <a:r>
              <a:rPr lang="en-US" altLang="en-US" sz="2000" kern="0" dirty="0"/>
              <a:t>Is the financial guarantees embedded out-of-money deemed substantial?</a:t>
            </a:r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130453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101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Measurement Model - VFA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Substantial</a:t>
            </a:r>
          </a:p>
          <a:p>
            <a:pPr lvl="1"/>
            <a:r>
              <a:rPr lang="en-US" altLang="en-US" sz="2400" kern="0" dirty="0"/>
              <a:t>Need to be defined with formula specified with a range to decide the eligibility. </a:t>
            </a:r>
          </a:p>
          <a:p>
            <a:pPr lvl="1"/>
            <a:r>
              <a:rPr lang="en-US" altLang="en-US" sz="2400" kern="0" dirty="0"/>
              <a:t>For example: Yes if &gt;55%, no if &lt;50% and need further analysis otherwise</a:t>
            </a:r>
          </a:p>
          <a:p>
            <a:pPr lvl="1"/>
            <a:r>
              <a:rPr lang="en-US" altLang="en-US" sz="2400" kern="0" dirty="0"/>
              <a:t>Further analysis may involve several scenarios or stochastic simulations to assess the average or variability in the sharing</a:t>
            </a:r>
          </a:p>
          <a:p>
            <a:r>
              <a:rPr lang="en-US" altLang="en-US" sz="2800" kern="0" dirty="0"/>
              <a:t>Contracts within a product ideally shall be eligible/not eligible</a:t>
            </a:r>
          </a:p>
          <a:p>
            <a:r>
              <a:rPr lang="en-US" altLang="en-US" sz="2800" kern="0" dirty="0"/>
              <a:t>Eligibility is expected to be consistent year-on-year</a:t>
            </a:r>
          </a:p>
          <a:p>
            <a:endParaRPr lang="en-US" altLang="en-US" sz="2400" kern="0" dirty="0"/>
          </a:p>
          <a:p>
            <a:endParaRPr lang="en-US" altLang="en-US" sz="2400" kern="0" dirty="0"/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972854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635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Measurement Model - MGMM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If VFA test is not passed</a:t>
            </a:r>
          </a:p>
          <a:p>
            <a:pPr lvl="1"/>
            <a:r>
              <a:rPr lang="en-US" altLang="en-US" sz="2400" kern="0" dirty="0"/>
              <a:t>“indirect participation”</a:t>
            </a:r>
          </a:p>
          <a:p>
            <a:r>
              <a:rPr lang="en-US" altLang="en-US" sz="2800" kern="0" dirty="0"/>
              <a:t>Indirect Participation – Modified GMM</a:t>
            </a:r>
          </a:p>
          <a:p>
            <a:pPr lvl="1"/>
            <a:r>
              <a:rPr lang="en-US" altLang="en-US" sz="2400" kern="0" dirty="0"/>
              <a:t>The cashflow model needs to incorporate the basis for determination of benefit at inception</a:t>
            </a:r>
          </a:p>
          <a:p>
            <a:pPr lvl="1"/>
            <a:r>
              <a:rPr lang="en-US" altLang="en-US" sz="2400" kern="0" dirty="0"/>
              <a:t>The process for capturing the adjustment to CSM should be clearly outlined in the model</a:t>
            </a:r>
          </a:p>
          <a:p>
            <a:r>
              <a:rPr lang="en-US" altLang="en-US" sz="2800" kern="0" dirty="0"/>
              <a:t>Mutualization – System to accommodate the mutualization adjustments to FCF &amp; CSM on subsequent measurement at higher level than GOC and then allocate back to GOCs</a:t>
            </a:r>
          </a:p>
          <a:p>
            <a:endParaRPr lang="en-US" altLang="en-US" sz="2400" kern="0" dirty="0"/>
          </a:p>
          <a:p>
            <a:endParaRPr lang="en-US" altLang="en-US" sz="2400" kern="0" dirty="0"/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409426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1019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Measurement Model - PAA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648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PAA Eligibility test required for contracts with more than one year term</a:t>
            </a:r>
          </a:p>
          <a:p>
            <a:pPr lvl="1"/>
            <a:r>
              <a:rPr lang="en-US" altLang="en-US" sz="2400" kern="0" dirty="0"/>
              <a:t>Contracts of life insurers can be easily modelled using GMM</a:t>
            </a:r>
          </a:p>
          <a:p>
            <a:pPr lvl="1"/>
            <a:r>
              <a:rPr lang="en-US" altLang="en-US" sz="2400" kern="0" dirty="0"/>
              <a:t>Testing may be useful for Non-life contracts</a:t>
            </a:r>
          </a:p>
          <a:p>
            <a:pPr lvl="1"/>
            <a:r>
              <a:rPr lang="en-US" altLang="en-US" sz="2400" kern="0" dirty="0"/>
              <a:t>Clear KPI’s on base LR and sensitivity to assess the eligibility</a:t>
            </a:r>
          </a:p>
          <a:p>
            <a:pPr lvl="1"/>
            <a:r>
              <a:rPr lang="en-US" altLang="en-US" sz="2400" kern="0" dirty="0"/>
              <a:t>Sensitivity on discount rates also required to judge the variability</a:t>
            </a:r>
          </a:p>
          <a:p>
            <a:r>
              <a:rPr lang="en-US" altLang="en-US" sz="2400" kern="0" dirty="0"/>
              <a:t>Products eligible for PAA expected to demonstrate consistently year-on-year</a:t>
            </a:r>
          </a:p>
          <a:p>
            <a:r>
              <a:rPr lang="en-US" altLang="en-US" sz="2400" kern="0" dirty="0"/>
              <a:t>Reinsurance Annual treaties are expected to be eligible for PAA</a:t>
            </a:r>
          </a:p>
          <a:p>
            <a:endParaRPr lang="en-US" altLang="en-US" sz="2400" kern="0" dirty="0"/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464103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3600" kern="0" dirty="0"/>
              <a:t>Once you establish Group of Contracts, you need to align the other cash flows to arrive at desired financial results – either at group level or further down</a:t>
            </a:r>
          </a:p>
          <a:p>
            <a:pPr lvl="1"/>
            <a:r>
              <a:rPr lang="en-US" altLang="en-US" sz="3200" kern="0" dirty="0"/>
              <a:t>Sub Groups</a:t>
            </a:r>
          </a:p>
          <a:p>
            <a:pPr lvl="1"/>
            <a:r>
              <a:rPr lang="en-US" altLang="en-US" sz="3200" kern="0" dirty="0"/>
              <a:t>Risk Adjustment</a:t>
            </a:r>
          </a:p>
          <a:p>
            <a:pPr lvl="1"/>
            <a:r>
              <a:rPr lang="en-US" altLang="en-US" sz="3200" kern="0" dirty="0"/>
              <a:t>Reinsurance</a:t>
            </a:r>
          </a:p>
          <a:p>
            <a:pPr lvl="1"/>
            <a:r>
              <a:rPr lang="en-US" altLang="en-US" sz="3200" kern="0" dirty="0"/>
              <a:t>Allocation of expenses</a:t>
            </a:r>
          </a:p>
          <a:p>
            <a:endParaRPr lang="en-US" altLang="en-US" sz="3600" kern="0" dirty="0"/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587993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/>
              <a:t>Sub Groups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Risk Adjustment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Reinsurance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Allocation of expenses</a:t>
            </a:r>
          </a:p>
          <a:p>
            <a:endParaRPr lang="en-US" altLang="en-US" sz="3600" kern="0" dirty="0"/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38827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71800" y="1600200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800" kern="0" dirty="0"/>
              <a:t> 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25" name="Pentagon 15">
            <a:extLst>
              <a:ext uri="{FF2B5EF4-FFF2-40B4-BE49-F238E27FC236}">
                <a16:creationId xmlns:a16="http://schemas.microsoft.com/office/drawing/2014/main" xmlns="" id="{2B9C40CD-BA9D-4162-B5FC-3EE79BDB49D5}"/>
              </a:ext>
            </a:extLst>
          </p:cNvPr>
          <p:cNvSpPr/>
          <p:nvPr/>
        </p:nvSpPr>
        <p:spPr bwMode="auto">
          <a:xfrm>
            <a:off x="4495804" y="4215757"/>
            <a:ext cx="3262498" cy="432443"/>
          </a:xfrm>
          <a:prstGeom prst="homePlate">
            <a:avLst/>
          </a:prstGeom>
          <a:solidFill>
            <a:srgbClr val="3215D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26" name="Pentagon 11">
            <a:extLst>
              <a:ext uri="{FF2B5EF4-FFF2-40B4-BE49-F238E27FC236}">
                <a16:creationId xmlns:a16="http://schemas.microsoft.com/office/drawing/2014/main" xmlns="" id="{63298E48-10FB-4549-AE40-E6BBDA40440F}"/>
              </a:ext>
            </a:extLst>
          </p:cNvPr>
          <p:cNvSpPr/>
          <p:nvPr/>
        </p:nvSpPr>
        <p:spPr bwMode="auto">
          <a:xfrm>
            <a:off x="4572000" y="2362200"/>
            <a:ext cx="4762498" cy="432443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27" name="Pentagon 12">
            <a:extLst>
              <a:ext uri="{FF2B5EF4-FFF2-40B4-BE49-F238E27FC236}">
                <a16:creationId xmlns:a16="http://schemas.microsoft.com/office/drawing/2014/main" xmlns="" id="{F6BBD5A5-9898-4688-943D-1D8682138AB5}"/>
              </a:ext>
            </a:extLst>
          </p:cNvPr>
          <p:cNvSpPr/>
          <p:nvPr/>
        </p:nvSpPr>
        <p:spPr bwMode="auto">
          <a:xfrm>
            <a:off x="4572000" y="2844157"/>
            <a:ext cx="4312498" cy="432443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28" name="Pentagon 13">
            <a:extLst>
              <a:ext uri="{FF2B5EF4-FFF2-40B4-BE49-F238E27FC236}">
                <a16:creationId xmlns:a16="http://schemas.microsoft.com/office/drawing/2014/main" xmlns="" id="{4DF457D3-EE2D-46BD-9FEF-A762389F80B2}"/>
              </a:ext>
            </a:extLst>
          </p:cNvPr>
          <p:cNvSpPr/>
          <p:nvPr/>
        </p:nvSpPr>
        <p:spPr bwMode="auto">
          <a:xfrm>
            <a:off x="4572000" y="3301357"/>
            <a:ext cx="3937498" cy="432443"/>
          </a:xfrm>
          <a:prstGeom prst="homePlate">
            <a:avLst/>
          </a:prstGeom>
          <a:solidFill>
            <a:srgbClr val="6699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29" name="Pentagon 14">
            <a:extLst>
              <a:ext uri="{FF2B5EF4-FFF2-40B4-BE49-F238E27FC236}">
                <a16:creationId xmlns:a16="http://schemas.microsoft.com/office/drawing/2014/main" xmlns="" id="{EDC524BA-CF9C-4294-A932-333CF6039E85}"/>
              </a:ext>
            </a:extLst>
          </p:cNvPr>
          <p:cNvSpPr/>
          <p:nvPr/>
        </p:nvSpPr>
        <p:spPr bwMode="auto">
          <a:xfrm>
            <a:off x="4533902" y="3758557"/>
            <a:ext cx="3562498" cy="432443"/>
          </a:xfrm>
          <a:prstGeom prst="homePlate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491AF4A4-623C-4D58-8A9D-1E763EA710B2}"/>
              </a:ext>
            </a:extLst>
          </p:cNvPr>
          <p:cNvGrpSpPr/>
          <p:nvPr/>
        </p:nvGrpSpPr>
        <p:grpSpPr>
          <a:xfrm>
            <a:off x="2895600" y="2057400"/>
            <a:ext cx="3048004" cy="3048000"/>
            <a:chOff x="381000" y="1352550"/>
            <a:chExt cx="3429004" cy="3429000"/>
          </a:xfrm>
        </p:grpSpPr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xmlns="" id="{2DC290B2-AF36-4AC1-A0EC-FD2EAEAA04A6}"/>
                </a:ext>
              </a:extLst>
            </p:cNvPr>
            <p:cNvSpPr/>
            <p:nvPr/>
          </p:nvSpPr>
          <p:spPr bwMode="auto">
            <a:xfrm rot="10800000" flipV="1">
              <a:off x="381000" y="1352550"/>
              <a:ext cx="3429004" cy="3429000"/>
            </a:xfrm>
            <a:custGeom>
              <a:avLst/>
              <a:gdLst>
                <a:gd name="connsiteX0" fmla="*/ 1714502 w 3429004"/>
                <a:gd name="connsiteY0" fmla="*/ 765246 h 3429000"/>
                <a:gd name="connsiteX1" fmla="*/ 2663757 w 3429004"/>
                <a:gd name="connsiteY1" fmla="*/ 1714500 h 3429000"/>
                <a:gd name="connsiteX2" fmla="*/ 1714502 w 3429004"/>
                <a:gd name="connsiteY2" fmla="*/ 2663754 h 3429000"/>
                <a:gd name="connsiteX3" fmla="*/ 765247 w 3429004"/>
                <a:gd name="connsiteY3" fmla="*/ 1714500 h 3429000"/>
                <a:gd name="connsiteX4" fmla="*/ 1714502 w 3429004"/>
                <a:gd name="connsiteY4" fmla="*/ 765246 h 3429000"/>
                <a:gd name="connsiteX5" fmla="*/ 1832896 w 3429004"/>
                <a:gd name="connsiteY5" fmla="*/ 0 h 3429000"/>
                <a:gd name="connsiteX6" fmla="*/ 1592265 w 3429004"/>
                <a:gd name="connsiteY6" fmla="*/ 0 h 3429000"/>
                <a:gd name="connsiteX7" fmla="*/ 1554080 w 3429004"/>
                <a:gd name="connsiteY7" fmla="*/ 255671 h 3429000"/>
                <a:gd name="connsiteX8" fmla="*/ 1554648 w 3429004"/>
                <a:gd name="connsiteY8" fmla="*/ 314479 h 3429000"/>
                <a:gd name="connsiteX9" fmla="*/ 1430401 w 3429004"/>
                <a:gd name="connsiteY9" fmla="*/ 333442 h 3429000"/>
                <a:gd name="connsiteX10" fmla="*/ 1340061 w 3429004"/>
                <a:gd name="connsiteY10" fmla="*/ 356670 h 3429000"/>
                <a:gd name="connsiteX11" fmla="*/ 1318399 w 3429004"/>
                <a:gd name="connsiteY11" fmla="*/ 301339 h 3429000"/>
                <a:gd name="connsiteX12" fmla="*/ 1187478 w 3429004"/>
                <a:gd name="connsiteY12" fmla="*/ 78437 h 3429000"/>
                <a:gd name="connsiteX13" fmla="*/ 964264 w 3429004"/>
                <a:gd name="connsiteY13" fmla="*/ 168321 h 3429000"/>
                <a:gd name="connsiteX14" fmla="*/ 1026397 w 3429004"/>
                <a:gd name="connsiteY14" fmla="*/ 435136 h 3429000"/>
                <a:gd name="connsiteX15" fmla="*/ 1042714 w 3429004"/>
                <a:gd name="connsiteY15" fmla="*/ 474870 h 3429000"/>
                <a:gd name="connsiteX16" fmla="*/ 1042557 w 3429004"/>
                <a:gd name="connsiteY16" fmla="*/ 474946 h 3429000"/>
                <a:gd name="connsiteX17" fmla="*/ 926328 w 3429004"/>
                <a:gd name="connsiteY17" fmla="*/ 545556 h 3429000"/>
                <a:gd name="connsiteX18" fmla="*/ 845685 w 3429004"/>
                <a:gd name="connsiteY18" fmla="*/ 612093 h 3429000"/>
                <a:gd name="connsiteX19" fmla="*/ 800809 w 3429004"/>
                <a:gd name="connsiteY19" fmla="*/ 565988 h 3429000"/>
                <a:gd name="connsiteX20" fmla="*/ 593615 w 3429004"/>
                <a:gd name="connsiteY20" fmla="*/ 411402 h 3429000"/>
                <a:gd name="connsiteX21" fmla="*/ 422809 w 3429004"/>
                <a:gd name="connsiteY21" fmla="*/ 580898 h 3429000"/>
                <a:gd name="connsiteX22" fmla="*/ 583660 w 3429004"/>
                <a:gd name="connsiteY22" fmla="*/ 802658 h 3429000"/>
                <a:gd name="connsiteX23" fmla="*/ 618785 w 3429004"/>
                <a:gd name="connsiteY23" fmla="*/ 837575 h 3429000"/>
                <a:gd name="connsiteX24" fmla="*/ 545558 w 3429004"/>
                <a:gd name="connsiteY24" fmla="*/ 926326 h 3429000"/>
                <a:gd name="connsiteX25" fmla="*/ 489404 w 3429004"/>
                <a:gd name="connsiteY25" fmla="*/ 1018759 h 3429000"/>
                <a:gd name="connsiteX26" fmla="*/ 448999 w 3429004"/>
                <a:gd name="connsiteY26" fmla="*/ 1001224 h 3429000"/>
                <a:gd name="connsiteX27" fmla="*/ 183464 w 3429004"/>
                <a:gd name="connsiteY27" fmla="*/ 933827 h 3429000"/>
                <a:gd name="connsiteX28" fmla="*/ 89185 w 3429004"/>
                <a:gd name="connsiteY28" fmla="*/ 1155219 h 3429000"/>
                <a:gd name="connsiteX29" fmla="*/ 309455 w 3429004"/>
                <a:gd name="connsiteY29" fmla="*/ 1290524 h 3429000"/>
                <a:gd name="connsiteX30" fmla="*/ 363635 w 3429004"/>
                <a:gd name="connsiteY30" fmla="*/ 1312981 h 3429000"/>
                <a:gd name="connsiteX31" fmla="*/ 333444 w 3429004"/>
                <a:gd name="connsiteY31" fmla="*/ 1430398 h 3429000"/>
                <a:gd name="connsiteX32" fmla="*/ 314481 w 3429004"/>
                <a:gd name="connsiteY32" fmla="*/ 1554648 h 3429000"/>
                <a:gd name="connsiteX33" fmla="*/ 255673 w 3429004"/>
                <a:gd name="connsiteY33" fmla="*/ 1554080 h 3429000"/>
                <a:gd name="connsiteX34" fmla="*/ 2 w 3429004"/>
                <a:gd name="connsiteY34" fmla="*/ 1592265 h 3429000"/>
                <a:gd name="connsiteX35" fmla="*/ 0 w 3429004"/>
                <a:gd name="connsiteY35" fmla="*/ 1832895 h 3429000"/>
                <a:gd name="connsiteX36" fmla="*/ 270712 w 3429004"/>
                <a:gd name="connsiteY36" fmla="*/ 1874924 h 3429000"/>
                <a:gd name="connsiteX37" fmla="*/ 314522 w 3429004"/>
                <a:gd name="connsiteY37" fmla="*/ 1874624 h 3429000"/>
                <a:gd name="connsiteX38" fmla="*/ 333444 w 3429004"/>
                <a:gd name="connsiteY38" fmla="*/ 1998604 h 3429000"/>
                <a:gd name="connsiteX39" fmla="*/ 356604 w 3429004"/>
                <a:gd name="connsiteY39" fmla="*/ 2088678 h 3429000"/>
                <a:gd name="connsiteX40" fmla="*/ 315294 w 3429004"/>
                <a:gd name="connsiteY40" fmla="*/ 2104984 h 3429000"/>
                <a:gd name="connsiteX41" fmla="*/ 79876 w 3429004"/>
                <a:gd name="connsiteY41" fmla="*/ 2245087 h 3429000"/>
                <a:gd name="connsiteX42" fmla="*/ 169758 w 3429004"/>
                <a:gd name="connsiteY42" fmla="*/ 2468301 h 3429000"/>
                <a:gd name="connsiteX43" fmla="*/ 421188 w 3429004"/>
                <a:gd name="connsiteY43" fmla="*/ 2408222 h 3429000"/>
                <a:gd name="connsiteX44" fmla="*/ 474755 w 3429004"/>
                <a:gd name="connsiteY44" fmla="*/ 2386049 h 3429000"/>
                <a:gd name="connsiteX45" fmla="*/ 474948 w 3429004"/>
                <a:gd name="connsiteY45" fmla="*/ 2386447 h 3429000"/>
                <a:gd name="connsiteX46" fmla="*/ 545558 w 3429004"/>
                <a:gd name="connsiteY46" fmla="*/ 2502678 h 3429000"/>
                <a:gd name="connsiteX47" fmla="*/ 611913 w 3429004"/>
                <a:gd name="connsiteY47" fmla="*/ 2583098 h 3429000"/>
                <a:gd name="connsiteX48" fmla="*/ 576665 w 3429004"/>
                <a:gd name="connsiteY48" fmla="*/ 2617600 h 3429000"/>
                <a:gd name="connsiteX49" fmla="*/ 414109 w 3429004"/>
                <a:gd name="connsiteY49" fmla="*/ 2838114 h 3429000"/>
                <a:gd name="connsiteX50" fmla="*/ 583606 w 3429004"/>
                <a:gd name="connsiteY50" fmla="*/ 3008921 h 3429000"/>
                <a:gd name="connsiteX51" fmla="*/ 791984 w 3429004"/>
                <a:gd name="connsiteY51" fmla="*/ 2855937 h 3429000"/>
                <a:gd name="connsiteX52" fmla="*/ 837356 w 3429004"/>
                <a:gd name="connsiteY52" fmla="*/ 2810037 h 3429000"/>
                <a:gd name="connsiteX53" fmla="*/ 926328 w 3429004"/>
                <a:gd name="connsiteY53" fmla="*/ 2883446 h 3429000"/>
                <a:gd name="connsiteX54" fmla="*/ 1018993 w 3429004"/>
                <a:gd name="connsiteY54" fmla="*/ 2939741 h 3429000"/>
                <a:gd name="connsiteX55" fmla="*/ 995334 w 3429004"/>
                <a:gd name="connsiteY55" fmla="*/ 2993842 h 3429000"/>
                <a:gd name="connsiteX56" fmla="*/ 930294 w 3429004"/>
                <a:gd name="connsiteY56" fmla="*/ 3244033 h 3429000"/>
                <a:gd name="connsiteX57" fmla="*/ 1151688 w 3429004"/>
                <a:gd name="connsiteY57" fmla="*/ 3338313 h 3429000"/>
                <a:gd name="connsiteX58" fmla="*/ 1296419 w 3429004"/>
                <a:gd name="connsiteY58" fmla="*/ 3105712 h 3429000"/>
                <a:gd name="connsiteX59" fmla="*/ 1313246 w 3429004"/>
                <a:gd name="connsiteY59" fmla="*/ 3065437 h 3429000"/>
                <a:gd name="connsiteX60" fmla="*/ 1430400 w 3429004"/>
                <a:gd name="connsiteY60" fmla="*/ 3095560 h 3429000"/>
                <a:gd name="connsiteX61" fmla="*/ 1554379 w 3429004"/>
                <a:gd name="connsiteY61" fmla="*/ 3114482 h 3429000"/>
                <a:gd name="connsiteX62" fmla="*/ 1554079 w 3429004"/>
                <a:gd name="connsiteY62" fmla="*/ 3158290 h 3429000"/>
                <a:gd name="connsiteX63" fmla="*/ 1596106 w 3429004"/>
                <a:gd name="connsiteY63" fmla="*/ 3429000 h 3429000"/>
                <a:gd name="connsiteX64" fmla="*/ 1836738 w 3429004"/>
                <a:gd name="connsiteY64" fmla="*/ 3429000 h 3429000"/>
                <a:gd name="connsiteX65" fmla="*/ 1874923 w 3429004"/>
                <a:gd name="connsiteY65" fmla="*/ 3173329 h 3429000"/>
                <a:gd name="connsiteX66" fmla="*/ 1874355 w 3429004"/>
                <a:gd name="connsiteY66" fmla="*/ 3114523 h 3429000"/>
                <a:gd name="connsiteX67" fmla="*/ 1998607 w 3429004"/>
                <a:gd name="connsiteY67" fmla="*/ 3095560 h 3429000"/>
                <a:gd name="connsiteX68" fmla="*/ 2088945 w 3429004"/>
                <a:gd name="connsiteY68" fmla="*/ 3072332 h 3429000"/>
                <a:gd name="connsiteX69" fmla="*/ 2110605 w 3429004"/>
                <a:gd name="connsiteY69" fmla="*/ 3127660 h 3429000"/>
                <a:gd name="connsiteX70" fmla="*/ 2241526 w 3429004"/>
                <a:gd name="connsiteY70" fmla="*/ 3350561 h 3429000"/>
                <a:gd name="connsiteX71" fmla="*/ 2464741 w 3429004"/>
                <a:gd name="connsiteY71" fmla="*/ 3260678 h 3429000"/>
                <a:gd name="connsiteX72" fmla="*/ 2402611 w 3429004"/>
                <a:gd name="connsiteY72" fmla="*/ 2993866 h 3429000"/>
                <a:gd name="connsiteX73" fmla="*/ 2386294 w 3429004"/>
                <a:gd name="connsiteY73" fmla="*/ 2954132 h 3429000"/>
                <a:gd name="connsiteX74" fmla="*/ 2386450 w 3429004"/>
                <a:gd name="connsiteY74" fmla="*/ 2954058 h 3429000"/>
                <a:gd name="connsiteX75" fmla="*/ 2502681 w 3429004"/>
                <a:gd name="connsiteY75" fmla="*/ 2883446 h 3429000"/>
                <a:gd name="connsiteX76" fmla="*/ 2583323 w 3429004"/>
                <a:gd name="connsiteY76" fmla="*/ 2816910 h 3429000"/>
                <a:gd name="connsiteX77" fmla="*/ 2628197 w 3429004"/>
                <a:gd name="connsiteY77" fmla="*/ 2863014 h 3429000"/>
                <a:gd name="connsiteX78" fmla="*/ 2835391 w 3429004"/>
                <a:gd name="connsiteY78" fmla="*/ 3017599 h 3429000"/>
                <a:gd name="connsiteX79" fmla="*/ 3006197 w 3429004"/>
                <a:gd name="connsiteY79" fmla="*/ 2848104 h 3429000"/>
                <a:gd name="connsiteX80" fmla="*/ 2845348 w 3429004"/>
                <a:gd name="connsiteY80" fmla="*/ 2626344 h 3429000"/>
                <a:gd name="connsiteX81" fmla="*/ 2810222 w 3429004"/>
                <a:gd name="connsiteY81" fmla="*/ 2591429 h 3429000"/>
                <a:gd name="connsiteX82" fmla="*/ 2883449 w 3429004"/>
                <a:gd name="connsiteY82" fmla="*/ 2502678 h 3429000"/>
                <a:gd name="connsiteX83" fmla="*/ 2939605 w 3429004"/>
                <a:gd name="connsiteY83" fmla="*/ 2410242 h 3429000"/>
                <a:gd name="connsiteX84" fmla="*/ 2980010 w 3429004"/>
                <a:gd name="connsiteY84" fmla="*/ 2427776 h 3429000"/>
                <a:gd name="connsiteX85" fmla="*/ 3245543 w 3429004"/>
                <a:gd name="connsiteY85" fmla="*/ 2495173 h 3429000"/>
                <a:gd name="connsiteX86" fmla="*/ 3339822 w 3429004"/>
                <a:gd name="connsiteY86" fmla="*/ 2273781 h 3429000"/>
                <a:gd name="connsiteX87" fmla="*/ 3119554 w 3429004"/>
                <a:gd name="connsiteY87" fmla="*/ 2138477 h 3429000"/>
                <a:gd name="connsiteX88" fmla="*/ 3065374 w 3429004"/>
                <a:gd name="connsiteY88" fmla="*/ 2116019 h 3429000"/>
                <a:gd name="connsiteX89" fmla="*/ 3095565 w 3429004"/>
                <a:gd name="connsiteY89" fmla="*/ 1998604 h 3429000"/>
                <a:gd name="connsiteX90" fmla="*/ 3114527 w 3429004"/>
                <a:gd name="connsiteY90" fmla="*/ 1874355 h 3429000"/>
                <a:gd name="connsiteX91" fmla="*/ 3173331 w 3429004"/>
                <a:gd name="connsiteY91" fmla="*/ 1874924 h 3429000"/>
                <a:gd name="connsiteX92" fmla="*/ 3429004 w 3429004"/>
                <a:gd name="connsiteY92" fmla="*/ 1836738 h 3429000"/>
                <a:gd name="connsiteX93" fmla="*/ 3429004 w 3429004"/>
                <a:gd name="connsiteY93" fmla="*/ 1596105 h 3429000"/>
                <a:gd name="connsiteX94" fmla="*/ 3158292 w 3429004"/>
                <a:gd name="connsiteY94" fmla="*/ 1554078 h 3429000"/>
                <a:gd name="connsiteX95" fmla="*/ 3114486 w 3429004"/>
                <a:gd name="connsiteY95" fmla="*/ 1554378 h 3429000"/>
                <a:gd name="connsiteX96" fmla="*/ 3095565 w 3429004"/>
                <a:gd name="connsiteY96" fmla="*/ 1430398 h 3429000"/>
                <a:gd name="connsiteX97" fmla="*/ 3072404 w 3429004"/>
                <a:gd name="connsiteY97" fmla="*/ 1340321 h 3429000"/>
                <a:gd name="connsiteX98" fmla="*/ 3113714 w 3429004"/>
                <a:gd name="connsiteY98" fmla="*/ 1324013 h 3429000"/>
                <a:gd name="connsiteX99" fmla="*/ 3349131 w 3429004"/>
                <a:gd name="connsiteY99" fmla="*/ 1183912 h 3429000"/>
                <a:gd name="connsiteX100" fmla="*/ 3259248 w 3429004"/>
                <a:gd name="connsiteY100" fmla="*/ 960698 h 3429000"/>
                <a:gd name="connsiteX101" fmla="*/ 3007820 w 3429004"/>
                <a:gd name="connsiteY101" fmla="*/ 1020777 h 3429000"/>
                <a:gd name="connsiteX102" fmla="*/ 2954252 w 3429004"/>
                <a:gd name="connsiteY102" fmla="*/ 1042951 h 3429000"/>
                <a:gd name="connsiteX103" fmla="*/ 2954061 w 3429004"/>
                <a:gd name="connsiteY103" fmla="*/ 1042555 h 3429000"/>
                <a:gd name="connsiteX104" fmla="*/ 2883449 w 3429004"/>
                <a:gd name="connsiteY104" fmla="*/ 926326 h 3429000"/>
                <a:gd name="connsiteX105" fmla="*/ 2817094 w 3429004"/>
                <a:gd name="connsiteY105" fmla="*/ 845902 h 3429000"/>
                <a:gd name="connsiteX106" fmla="*/ 2852341 w 3429004"/>
                <a:gd name="connsiteY106" fmla="*/ 811400 h 3429000"/>
                <a:gd name="connsiteX107" fmla="*/ 3014897 w 3429004"/>
                <a:gd name="connsiteY107" fmla="*/ 590886 h 3429000"/>
                <a:gd name="connsiteX108" fmla="*/ 2845401 w 3429004"/>
                <a:gd name="connsiteY108" fmla="*/ 420080 h 3429000"/>
                <a:gd name="connsiteX109" fmla="*/ 2637023 w 3429004"/>
                <a:gd name="connsiteY109" fmla="*/ 573065 h 3429000"/>
                <a:gd name="connsiteX110" fmla="*/ 2591652 w 3429004"/>
                <a:gd name="connsiteY110" fmla="*/ 618965 h 3429000"/>
                <a:gd name="connsiteX111" fmla="*/ 2502681 w 3429004"/>
                <a:gd name="connsiteY111" fmla="*/ 545556 h 3429000"/>
                <a:gd name="connsiteX112" fmla="*/ 2410014 w 3429004"/>
                <a:gd name="connsiteY112" fmla="*/ 489260 h 3429000"/>
                <a:gd name="connsiteX113" fmla="*/ 2433672 w 3429004"/>
                <a:gd name="connsiteY113" fmla="*/ 435159 h 3429000"/>
                <a:gd name="connsiteX114" fmla="*/ 2498712 w 3429004"/>
                <a:gd name="connsiteY114" fmla="*/ 184967 h 3429000"/>
                <a:gd name="connsiteX115" fmla="*/ 2277318 w 3429004"/>
                <a:gd name="connsiteY115" fmla="*/ 90688 h 3429000"/>
                <a:gd name="connsiteX116" fmla="*/ 2132587 w 3429004"/>
                <a:gd name="connsiteY116" fmla="*/ 323289 h 3429000"/>
                <a:gd name="connsiteX117" fmla="*/ 2115762 w 3429004"/>
                <a:gd name="connsiteY117" fmla="*/ 363565 h 3429000"/>
                <a:gd name="connsiteX118" fmla="*/ 1998607 w 3429004"/>
                <a:gd name="connsiteY118" fmla="*/ 333442 h 3429000"/>
                <a:gd name="connsiteX119" fmla="*/ 1874623 w 3429004"/>
                <a:gd name="connsiteY119" fmla="*/ 314520 h 3429000"/>
                <a:gd name="connsiteX120" fmla="*/ 1874923 w 3429004"/>
                <a:gd name="connsiteY120" fmla="*/ 270710 h 3429000"/>
                <a:gd name="connsiteX121" fmla="*/ 1832896 w 3429004"/>
                <a:gd name="connsiteY121" fmla="*/ 0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429004" h="3429000">
                  <a:moveTo>
                    <a:pt x="1714502" y="765246"/>
                  </a:moveTo>
                  <a:cubicBezTo>
                    <a:pt x="2238761" y="765246"/>
                    <a:pt x="2663757" y="1190241"/>
                    <a:pt x="2663757" y="1714500"/>
                  </a:cubicBezTo>
                  <a:cubicBezTo>
                    <a:pt x="2663757" y="2238759"/>
                    <a:pt x="2238761" y="2663754"/>
                    <a:pt x="1714502" y="2663754"/>
                  </a:cubicBezTo>
                  <a:cubicBezTo>
                    <a:pt x="1190243" y="2663754"/>
                    <a:pt x="765247" y="2238759"/>
                    <a:pt x="765247" y="1714500"/>
                  </a:cubicBezTo>
                  <a:cubicBezTo>
                    <a:pt x="765247" y="1190241"/>
                    <a:pt x="1190243" y="765246"/>
                    <a:pt x="1714502" y="765246"/>
                  </a:cubicBezTo>
                  <a:close/>
                  <a:moveTo>
                    <a:pt x="1832896" y="0"/>
                  </a:moveTo>
                  <a:lnTo>
                    <a:pt x="1592265" y="0"/>
                  </a:lnTo>
                  <a:lnTo>
                    <a:pt x="1554080" y="255671"/>
                  </a:lnTo>
                  <a:lnTo>
                    <a:pt x="1554648" y="314479"/>
                  </a:lnTo>
                  <a:lnTo>
                    <a:pt x="1430401" y="333442"/>
                  </a:lnTo>
                  <a:lnTo>
                    <a:pt x="1340061" y="356670"/>
                  </a:lnTo>
                  <a:lnTo>
                    <a:pt x="1318399" y="301339"/>
                  </a:lnTo>
                  <a:lnTo>
                    <a:pt x="1187478" y="78437"/>
                  </a:lnTo>
                  <a:lnTo>
                    <a:pt x="964264" y="168321"/>
                  </a:lnTo>
                  <a:cubicBezTo>
                    <a:pt x="997999" y="253816"/>
                    <a:pt x="992663" y="349639"/>
                    <a:pt x="1026397" y="435136"/>
                  </a:cubicBezTo>
                  <a:lnTo>
                    <a:pt x="1042714" y="474870"/>
                  </a:lnTo>
                  <a:lnTo>
                    <a:pt x="1042557" y="474946"/>
                  </a:lnTo>
                  <a:cubicBezTo>
                    <a:pt x="1002608" y="496647"/>
                    <a:pt x="963826" y="520224"/>
                    <a:pt x="926328" y="545556"/>
                  </a:cubicBezTo>
                  <a:lnTo>
                    <a:pt x="845685" y="612093"/>
                  </a:lnTo>
                  <a:lnTo>
                    <a:pt x="800809" y="565988"/>
                  </a:lnTo>
                  <a:lnTo>
                    <a:pt x="593615" y="411402"/>
                  </a:lnTo>
                  <a:lnTo>
                    <a:pt x="422809" y="580898"/>
                  </a:lnTo>
                  <a:cubicBezTo>
                    <a:pt x="487091" y="646588"/>
                    <a:pt x="519376" y="736969"/>
                    <a:pt x="583660" y="802658"/>
                  </a:cubicBezTo>
                  <a:lnTo>
                    <a:pt x="618785" y="837575"/>
                  </a:lnTo>
                  <a:lnTo>
                    <a:pt x="545558" y="926326"/>
                  </a:lnTo>
                  <a:lnTo>
                    <a:pt x="489404" y="1018759"/>
                  </a:lnTo>
                  <a:lnTo>
                    <a:pt x="448999" y="1001224"/>
                  </a:lnTo>
                  <a:cubicBezTo>
                    <a:pt x="364188" y="965806"/>
                    <a:pt x="268276" y="969246"/>
                    <a:pt x="183464" y="933827"/>
                  </a:cubicBezTo>
                  <a:lnTo>
                    <a:pt x="89185" y="1155219"/>
                  </a:lnTo>
                  <a:lnTo>
                    <a:pt x="309455" y="1290524"/>
                  </a:lnTo>
                  <a:lnTo>
                    <a:pt x="363635" y="1312981"/>
                  </a:lnTo>
                  <a:lnTo>
                    <a:pt x="333444" y="1430398"/>
                  </a:lnTo>
                  <a:lnTo>
                    <a:pt x="314481" y="1554648"/>
                  </a:lnTo>
                  <a:lnTo>
                    <a:pt x="255673" y="1554080"/>
                  </a:lnTo>
                  <a:lnTo>
                    <a:pt x="2" y="1592265"/>
                  </a:lnTo>
                  <a:lnTo>
                    <a:pt x="0" y="1832895"/>
                  </a:lnTo>
                  <a:cubicBezTo>
                    <a:pt x="91909" y="1833538"/>
                    <a:pt x="178803" y="1874281"/>
                    <a:pt x="270712" y="1874924"/>
                  </a:cubicBezTo>
                  <a:lnTo>
                    <a:pt x="314522" y="1874624"/>
                  </a:lnTo>
                  <a:lnTo>
                    <a:pt x="333444" y="1998604"/>
                  </a:lnTo>
                  <a:lnTo>
                    <a:pt x="356604" y="2088678"/>
                  </a:lnTo>
                  <a:lnTo>
                    <a:pt x="315294" y="2104984"/>
                  </a:lnTo>
                  <a:cubicBezTo>
                    <a:pt x="230279" y="2139909"/>
                    <a:pt x="164891" y="2210162"/>
                    <a:pt x="79876" y="2245087"/>
                  </a:cubicBezTo>
                  <a:lnTo>
                    <a:pt x="169758" y="2468301"/>
                  </a:lnTo>
                  <a:lnTo>
                    <a:pt x="421188" y="2408222"/>
                  </a:lnTo>
                  <a:lnTo>
                    <a:pt x="474755" y="2386049"/>
                  </a:lnTo>
                  <a:lnTo>
                    <a:pt x="474948" y="2386447"/>
                  </a:lnTo>
                  <a:cubicBezTo>
                    <a:pt x="496649" y="2426396"/>
                    <a:pt x="520226" y="2465180"/>
                    <a:pt x="545558" y="2502678"/>
                  </a:cubicBezTo>
                  <a:lnTo>
                    <a:pt x="611913" y="2583098"/>
                  </a:lnTo>
                  <a:lnTo>
                    <a:pt x="576665" y="2617600"/>
                  </a:lnTo>
                  <a:cubicBezTo>
                    <a:pt x="511878" y="2682793"/>
                    <a:pt x="478897" y="2772923"/>
                    <a:pt x="414109" y="2838114"/>
                  </a:cubicBezTo>
                  <a:lnTo>
                    <a:pt x="583606" y="3008921"/>
                  </a:lnTo>
                  <a:lnTo>
                    <a:pt x="791984" y="2855937"/>
                  </a:lnTo>
                  <a:lnTo>
                    <a:pt x="837356" y="2810037"/>
                  </a:lnTo>
                  <a:lnTo>
                    <a:pt x="926328" y="2883446"/>
                  </a:lnTo>
                  <a:lnTo>
                    <a:pt x="1018993" y="2939741"/>
                  </a:lnTo>
                  <a:lnTo>
                    <a:pt x="995334" y="2993842"/>
                  </a:lnTo>
                  <a:lnTo>
                    <a:pt x="930294" y="3244033"/>
                  </a:lnTo>
                  <a:lnTo>
                    <a:pt x="1151688" y="3338313"/>
                  </a:lnTo>
                  <a:cubicBezTo>
                    <a:pt x="1188286" y="3254005"/>
                    <a:pt x="1259820" y="3190020"/>
                    <a:pt x="1296419" y="3105712"/>
                  </a:cubicBezTo>
                  <a:lnTo>
                    <a:pt x="1313246" y="3065437"/>
                  </a:lnTo>
                  <a:lnTo>
                    <a:pt x="1430400" y="3095560"/>
                  </a:lnTo>
                  <a:lnTo>
                    <a:pt x="1554379" y="3114482"/>
                  </a:lnTo>
                  <a:lnTo>
                    <a:pt x="1554079" y="3158290"/>
                  </a:lnTo>
                  <a:cubicBezTo>
                    <a:pt x="1554720" y="3250197"/>
                    <a:pt x="1595465" y="3337093"/>
                    <a:pt x="1596106" y="3429000"/>
                  </a:cubicBezTo>
                  <a:lnTo>
                    <a:pt x="1836738" y="3429000"/>
                  </a:lnTo>
                  <a:lnTo>
                    <a:pt x="1874923" y="3173329"/>
                  </a:lnTo>
                  <a:lnTo>
                    <a:pt x="1874355" y="3114523"/>
                  </a:lnTo>
                  <a:lnTo>
                    <a:pt x="1998607" y="3095560"/>
                  </a:lnTo>
                  <a:lnTo>
                    <a:pt x="2088945" y="3072332"/>
                  </a:lnTo>
                  <a:lnTo>
                    <a:pt x="2110605" y="3127660"/>
                  </a:lnTo>
                  <a:lnTo>
                    <a:pt x="2241526" y="3350561"/>
                  </a:lnTo>
                  <a:lnTo>
                    <a:pt x="2464741" y="3260678"/>
                  </a:lnTo>
                  <a:cubicBezTo>
                    <a:pt x="2431007" y="3175186"/>
                    <a:pt x="2436345" y="3079358"/>
                    <a:pt x="2402611" y="2993866"/>
                  </a:cubicBezTo>
                  <a:lnTo>
                    <a:pt x="2386294" y="2954132"/>
                  </a:lnTo>
                  <a:lnTo>
                    <a:pt x="2386450" y="2954058"/>
                  </a:lnTo>
                  <a:cubicBezTo>
                    <a:pt x="2426399" y="2932355"/>
                    <a:pt x="2465183" y="2908780"/>
                    <a:pt x="2502681" y="2883446"/>
                  </a:cubicBezTo>
                  <a:lnTo>
                    <a:pt x="2583323" y="2816910"/>
                  </a:lnTo>
                  <a:lnTo>
                    <a:pt x="2628197" y="2863014"/>
                  </a:lnTo>
                  <a:lnTo>
                    <a:pt x="2835391" y="3017599"/>
                  </a:lnTo>
                  <a:lnTo>
                    <a:pt x="3006197" y="2848104"/>
                  </a:lnTo>
                  <a:cubicBezTo>
                    <a:pt x="2941915" y="2782415"/>
                    <a:pt x="2909630" y="2692033"/>
                    <a:pt x="2845348" y="2626344"/>
                  </a:cubicBezTo>
                  <a:lnTo>
                    <a:pt x="2810222" y="2591429"/>
                  </a:lnTo>
                  <a:lnTo>
                    <a:pt x="2883449" y="2502678"/>
                  </a:lnTo>
                  <a:lnTo>
                    <a:pt x="2939605" y="2410242"/>
                  </a:lnTo>
                  <a:lnTo>
                    <a:pt x="2980010" y="2427776"/>
                  </a:lnTo>
                  <a:cubicBezTo>
                    <a:pt x="3064820" y="2463195"/>
                    <a:pt x="3160731" y="2459754"/>
                    <a:pt x="3245543" y="2495173"/>
                  </a:cubicBezTo>
                  <a:lnTo>
                    <a:pt x="3339822" y="2273781"/>
                  </a:lnTo>
                  <a:lnTo>
                    <a:pt x="3119554" y="2138477"/>
                  </a:lnTo>
                  <a:lnTo>
                    <a:pt x="3065374" y="2116019"/>
                  </a:lnTo>
                  <a:lnTo>
                    <a:pt x="3095565" y="1998604"/>
                  </a:lnTo>
                  <a:lnTo>
                    <a:pt x="3114527" y="1874355"/>
                  </a:lnTo>
                  <a:lnTo>
                    <a:pt x="3173331" y="1874924"/>
                  </a:lnTo>
                  <a:lnTo>
                    <a:pt x="3429004" y="1836738"/>
                  </a:lnTo>
                  <a:lnTo>
                    <a:pt x="3429004" y="1596105"/>
                  </a:lnTo>
                  <a:cubicBezTo>
                    <a:pt x="3337097" y="1595464"/>
                    <a:pt x="3250201" y="1554719"/>
                    <a:pt x="3158292" y="1554078"/>
                  </a:cubicBezTo>
                  <a:lnTo>
                    <a:pt x="3114486" y="1554378"/>
                  </a:lnTo>
                  <a:lnTo>
                    <a:pt x="3095565" y="1430398"/>
                  </a:lnTo>
                  <a:lnTo>
                    <a:pt x="3072404" y="1340321"/>
                  </a:lnTo>
                  <a:lnTo>
                    <a:pt x="3113714" y="1324013"/>
                  </a:lnTo>
                  <a:cubicBezTo>
                    <a:pt x="3198729" y="1289090"/>
                    <a:pt x="3264116" y="1218836"/>
                    <a:pt x="3349131" y="1183912"/>
                  </a:cubicBezTo>
                  <a:lnTo>
                    <a:pt x="3259248" y="960698"/>
                  </a:lnTo>
                  <a:lnTo>
                    <a:pt x="3007820" y="1020777"/>
                  </a:lnTo>
                  <a:lnTo>
                    <a:pt x="2954252" y="1042951"/>
                  </a:lnTo>
                  <a:lnTo>
                    <a:pt x="2954061" y="1042555"/>
                  </a:lnTo>
                  <a:cubicBezTo>
                    <a:pt x="2932359" y="1002606"/>
                    <a:pt x="2908783" y="963824"/>
                    <a:pt x="2883449" y="926326"/>
                  </a:cubicBezTo>
                  <a:lnTo>
                    <a:pt x="2817094" y="845902"/>
                  </a:lnTo>
                  <a:lnTo>
                    <a:pt x="2852341" y="811400"/>
                  </a:lnTo>
                  <a:cubicBezTo>
                    <a:pt x="2917128" y="746209"/>
                    <a:pt x="2950109" y="656079"/>
                    <a:pt x="3014897" y="590886"/>
                  </a:cubicBezTo>
                  <a:lnTo>
                    <a:pt x="2845401" y="420080"/>
                  </a:lnTo>
                  <a:lnTo>
                    <a:pt x="2637023" y="573065"/>
                  </a:lnTo>
                  <a:lnTo>
                    <a:pt x="2591652" y="618965"/>
                  </a:lnTo>
                  <a:lnTo>
                    <a:pt x="2502681" y="545556"/>
                  </a:lnTo>
                  <a:lnTo>
                    <a:pt x="2410014" y="489260"/>
                  </a:lnTo>
                  <a:lnTo>
                    <a:pt x="2433672" y="435159"/>
                  </a:lnTo>
                  <a:lnTo>
                    <a:pt x="2498712" y="184967"/>
                  </a:lnTo>
                  <a:lnTo>
                    <a:pt x="2277318" y="90688"/>
                  </a:lnTo>
                  <a:cubicBezTo>
                    <a:pt x="2240720" y="174996"/>
                    <a:pt x="2169185" y="238980"/>
                    <a:pt x="2132587" y="323289"/>
                  </a:cubicBezTo>
                  <a:lnTo>
                    <a:pt x="2115762" y="363565"/>
                  </a:lnTo>
                  <a:lnTo>
                    <a:pt x="1998607" y="333442"/>
                  </a:lnTo>
                  <a:lnTo>
                    <a:pt x="1874623" y="314520"/>
                  </a:lnTo>
                  <a:lnTo>
                    <a:pt x="1874923" y="270710"/>
                  </a:lnTo>
                  <a:cubicBezTo>
                    <a:pt x="1874282" y="178803"/>
                    <a:pt x="1833537" y="91907"/>
                    <a:pt x="183289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400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4853B68D-2E72-4232-BCEF-87E5CA04E15C}"/>
                </a:ext>
              </a:extLst>
            </p:cNvPr>
            <p:cNvSpPr/>
            <p:nvPr/>
          </p:nvSpPr>
          <p:spPr bwMode="auto">
            <a:xfrm>
              <a:off x="1146247" y="2117796"/>
              <a:ext cx="1898510" cy="189850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3" name="Footer Text">
            <a:extLst>
              <a:ext uri="{FF2B5EF4-FFF2-40B4-BE49-F238E27FC236}">
                <a16:creationId xmlns:a16="http://schemas.microsoft.com/office/drawing/2014/main" xmlns="" id="{A3DA900C-F5E3-48A2-BE7A-D6184774B349}"/>
              </a:ext>
            </a:extLst>
          </p:cNvPr>
          <p:cNvSpPr txBox="1"/>
          <p:nvPr/>
        </p:nvSpPr>
        <p:spPr>
          <a:xfrm>
            <a:off x="3657600" y="3124200"/>
            <a:ext cx="1524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IFRS 17 Implementation  work flow</a:t>
            </a:r>
          </a:p>
        </p:txBody>
      </p:sp>
      <p:sp>
        <p:nvSpPr>
          <p:cNvPr id="35" name="Footer Text">
            <a:extLst>
              <a:ext uri="{FF2B5EF4-FFF2-40B4-BE49-F238E27FC236}">
                <a16:creationId xmlns:a16="http://schemas.microsoft.com/office/drawing/2014/main" xmlns="" id="{7F34722B-8381-4AC9-9DC9-48132F1C4AAA}"/>
              </a:ext>
            </a:extLst>
          </p:cNvPr>
          <p:cNvSpPr txBox="1"/>
          <p:nvPr/>
        </p:nvSpPr>
        <p:spPr>
          <a:xfrm>
            <a:off x="6324600" y="2954179"/>
            <a:ext cx="12186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Designing</a:t>
            </a:r>
          </a:p>
        </p:txBody>
      </p:sp>
      <p:sp>
        <p:nvSpPr>
          <p:cNvPr id="36" name="Footer Text">
            <a:extLst>
              <a:ext uri="{FF2B5EF4-FFF2-40B4-BE49-F238E27FC236}">
                <a16:creationId xmlns:a16="http://schemas.microsoft.com/office/drawing/2014/main" xmlns="" id="{5915302E-8755-472A-9866-DD1AED8CE32F}"/>
              </a:ext>
            </a:extLst>
          </p:cNvPr>
          <p:cNvSpPr txBox="1"/>
          <p:nvPr/>
        </p:nvSpPr>
        <p:spPr>
          <a:xfrm>
            <a:off x="6324600" y="3382804"/>
            <a:ext cx="12186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Execution</a:t>
            </a:r>
          </a:p>
        </p:txBody>
      </p:sp>
      <p:sp>
        <p:nvSpPr>
          <p:cNvPr id="37" name="Footer Text">
            <a:extLst>
              <a:ext uri="{FF2B5EF4-FFF2-40B4-BE49-F238E27FC236}">
                <a16:creationId xmlns:a16="http://schemas.microsoft.com/office/drawing/2014/main" xmlns="" id="{8401AA64-B7D1-4751-AD98-C5C5AB4A973E}"/>
              </a:ext>
            </a:extLst>
          </p:cNvPr>
          <p:cNvSpPr txBox="1"/>
          <p:nvPr/>
        </p:nvSpPr>
        <p:spPr>
          <a:xfrm>
            <a:off x="6248400" y="3868579"/>
            <a:ext cx="12186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Testing</a:t>
            </a:r>
          </a:p>
        </p:txBody>
      </p:sp>
      <p:sp>
        <p:nvSpPr>
          <p:cNvPr id="38" name="Footer Text">
            <a:extLst>
              <a:ext uri="{FF2B5EF4-FFF2-40B4-BE49-F238E27FC236}">
                <a16:creationId xmlns:a16="http://schemas.microsoft.com/office/drawing/2014/main" xmlns="" id="{807825B4-BA38-4C33-809A-323FDB28222C}"/>
              </a:ext>
            </a:extLst>
          </p:cNvPr>
          <p:cNvSpPr txBox="1"/>
          <p:nvPr/>
        </p:nvSpPr>
        <p:spPr>
          <a:xfrm>
            <a:off x="6172752" y="4267200"/>
            <a:ext cx="121864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Roll-out</a:t>
            </a:r>
          </a:p>
        </p:txBody>
      </p:sp>
      <p:sp>
        <p:nvSpPr>
          <p:cNvPr id="39" name="Footer Text">
            <a:extLst>
              <a:ext uri="{FF2B5EF4-FFF2-40B4-BE49-F238E27FC236}">
                <a16:creationId xmlns:a16="http://schemas.microsoft.com/office/drawing/2014/main" xmlns="" id="{361367AD-C908-4A8F-BD76-8C7EB63724E4}"/>
              </a:ext>
            </a:extLst>
          </p:cNvPr>
          <p:cNvSpPr txBox="1"/>
          <p:nvPr/>
        </p:nvSpPr>
        <p:spPr>
          <a:xfrm>
            <a:off x="5943600" y="2496979"/>
            <a:ext cx="19812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/>
              <a:t>Plan &amp; Assessment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xmlns="" id="{766F87BF-993A-47D5-9C05-3742654FD456}"/>
              </a:ext>
            </a:extLst>
          </p:cNvPr>
          <p:cNvSpPr txBox="1">
            <a:spLocks/>
          </p:cNvSpPr>
          <p:nvPr/>
        </p:nvSpPr>
        <p:spPr>
          <a:xfrm>
            <a:off x="10807921" y="2438400"/>
            <a:ext cx="469679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normalizeH="0" baseline="0" noProof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20%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215D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C492660A-F33A-4775-A761-9378C20F4656}"/>
              </a:ext>
            </a:extLst>
          </p:cNvPr>
          <p:cNvCxnSpPr>
            <a:cxnSpLocks/>
          </p:cNvCxnSpPr>
          <p:nvPr/>
        </p:nvCxnSpPr>
        <p:spPr>
          <a:xfrm>
            <a:off x="9372600" y="2590800"/>
            <a:ext cx="127570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3">
            <a:extLst>
              <a:ext uri="{FF2B5EF4-FFF2-40B4-BE49-F238E27FC236}">
                <a16:creationId xmlns:a16="http://schemas.microsoft.com/office/drawing/2014/main" xmlns="" id="{8EB15F32-CED3-40A3-B0EA-54271C11844D}"/>
              </a:ext>
            </a:extLst>
          </p:cNvPr>
          <p:cNvSpPr txBox="1">
            <a:spLocks/>
          </p:cNvSpPr>
          <p:nvPr/>
        </p:nvSpPr>
        <p:spPr>
          <a:xfrm>
            <a:off x="10807921" y="2895600"/>
            <a:ext cx="469679" cy="30777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kumimoji="0" lang="en-US" sz="2000" b="0" i="0" u="none" strike="noStrike" kern="1200" normalizeH="0" baseline="0" noProof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0%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215D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D59FF8A2-4B5D-4AD8-AC96-3B922F979937}"/>
              </a:ext>
            </a:extLst>
          </p:cNvPr>
          <p:cNvCxnSpPr>
            <a:cxnSpLocks/>
          </p:cNvCxnSpPr>
          <p:nvPr/>
        </p:nvCxnSpPr>
        <p:spPr>
          <a:xfrm>
            <a:off x="8915400" y="3048000"/>
            <a:ext cx="1752600" cy="0"/>
          </a:xfrm>
          <a:prstGeom prst="line">
            <a:avLst/>
          </a:prstGeom>
          <a:ln w="127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2D6C04C4-B46A-4F88-8CA7-FC642B6F9C69}"/>
              </a:ext>
            </a:extLst>
          </p:cNvPr>
          <p:cNvCxnSpPr/>
          <p:nvPr/>
        </p:nvCxnSpPr>
        <p:spPr>
          <a:xfrm>
            <a:off x="8566650" y="3505200"/>
            <a:ext cx="21013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xmlns="" id="{4E9E5EEC-71E7-4687-BEB8-F697FF6470B4}"/>
              </a:ext>
            </a:extLst>
          </p:cNvPr>
          <p:cNvSpPr txBox="1">
            <a:spLocks/>
          </p:cNvSpPr>
          <p:nvPr/>
        </p:nvSpPr>
        <p:spPr>
          <a:xfrm>
            <a:off x="10820400" y="3349823"/>
            <a:ext cx="469679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kumimoji="0" lang="en-US" sz="2000" b="0" i="0" u="none" strike="noStrike" kern="1200" normalizeH="0" baseline="0" noProof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0%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215D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xmlns="" id="{B7E39308-9215-416E-8D6C-EDFD3E64F788}"/>
              </a:ext>
            </a:extLst>
          </p:cNvPr>
          <p:cNvSpPr txBox="1">
            <a:spLocks/>
          </p:cNvSpPr>
          <p:nvPr/>
        </p:nvSpPr>
        <p:spPr>
          <a:xfrm>
            <a:off x="10820400" y="3807023"/>
            <a:ext cx="469679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0" noProof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kumimoji="0" lang="en-US" sz="2000" b="0" i="0" u="none" strike="noStrike" kern="1200" normalizeH="0" baseline="0" noProof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0%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215D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xmlns="" id="{BF5AC341-4BB9-4DBB-9F72-A9563C72D2D5}"/>
              </a:ext>
            </a:extLst>
          </p:cNvPr>
          <p:cNvSpPr txBox="1">
            <a:spLocks/>
          </p:cNvSpPr>
          <p:nvPr/>
        </p:nvSpPr>
        <p:spPr>
          <a:xfrm>
            <a:off x="10820400" y="4264223"/>
            <a:ext cx="469679" cy="3077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0" noProof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kumimoji="0" lang="en-US" sz="2000" b="0" i="0" u="none" strike="noStrike" kern="1200" normalizeH="0" baseline="0" noProof="0" dirty="0">
                <a:ln w="0"/>
                <a:solidFill>
                  <a:srgbClr val="3215D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0%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215D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B1CA834F-A03E-419B-A828-432F1078A22F}"/>
              </a:ext>
            </a:extLst>
          </p:cNvPr>
          <p:cNvCxnSpPr>
            <a:cxnSpLocks/>
          </p:cNvCxnSpPr>
          <p:nvPr/>
        </p:nvCxnSpPr>
        <p:spPr>
          <a:xfrm>
            <a:off x="8153400" y="3962400"/>
            <a:ext cx="25525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59A8D5F8-0221-4EE6-A99A-782B741A0E57}"/>
              </a:ext>
            </a:extLst>
          </p:cNvPr>
          <p:cNvCxnSpPr>
            <a:cxnSpLocks/>
          </p:cNvCxnSpPr>
          <p:nvPr/>
        </p:nvCxnSpPr>
        <p:spPr>
          <a:xfrm>
            <a:off x="7834502" y="4431979"/>
            <a:ext cx="2833498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3" grpId="0"/>
      <p:bldP spid="35" grpId="0"/>
      <p:bldP spid="36" grpId="0"/>
      <p:bldP spid="37" grpId="0"/>
      <p:bldP spid="38" grpId="0"/>
      <p:bldP spid="39" grpId="0"/>
      <p:bldP spid="40" grpId="0"/>
      <p:bldP spid="42" grpId="0" animBg="1"/>
      <p:bldP spid="51" grpId="0"/>
      <p:bldP spid="52" grpId="0"/>
      <p:bldP spid="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8397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Sub groups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GOC may contain more than one product sharing similar risks</a:t>
            </a:r>
          </a:p>
          <a:p>
            <a:r>
              <a:rPr lang="en-US" altLang="en-US" sz="2400" kern="0" dirty="0"/>
              <a:t>Require sub-groups (Actuarial group) with each product as group for the actuarial reasons – Cash flows &amp; Assumptions</a:t>
            </a:r>
          </a:p>
          <a:p>
            <a:r>
              <a:rPr lang="en-US" altLang="en-US" sz="2400" kern="0" dirty="0"/>
              <a:t>In addition to actuarial cash flows, other business transaction such as Incurred claims including NDIC, actual premiums &amp; allocation of expenses to compare the actual vs expected would be more reasonable at these Actuarial groups</a:t>
            </a:r>
          </a:p>
          <a:p>
            <a:r>
              <a:rPr lang="en-US" altLang="en-US" sz="2400" kern="0" dirty="0"/>
              <a:t>Clear mapping with these actuarial groupings to GOC in order to account the changes to CSM / OCI at GOC level </a:t>
            </a:r>
          </a:p>
          <a:p>
            <a:endParaRPr lang="en-US" altLang="en-US" sz="2400" kern="0" dirty="0"/>
          </a:p>
          <a:p>
            <a:endParaRPr lang="en-US" altLang="en-US" sz="2400" kern="0" dirty="0"/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404468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Sub Groups</a:t>
            </a:r>
          </a:p>
          <a:p>
            <a:pPr lvl="1"/>
            <a:r>
              <a:rPr lang="en-US" altLang="en-US" sz="3200" kern="0" dirty="0"/>
              <a:t>Risk Adjustment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Reinsurance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Allocation of expenses</a:t>
            </a:r>
          </a:p>
          <a:p>
            <a:endParaRPr lang="en-US" altLang="en-US" sz="3600" kern="0" dirty="0"/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93857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Grouping – Risk Adjustment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Risk adjustment (RA) shall be calculated at GOC to account for CSM</a:t>
            </a:r>
          </a:p>
          <a:p>
            <a:r>
              <a:rPr lang="en-US" altLang="en-US" sz="2400" kern="0" dirty="0"/>
              <a:t>However, Risk adjustment require stress testing of cash flows for each risk and allow for diversification</a:t>
            </a:r>
          </a:p>
          <a:p>
            <a:pPr lvl="1"/>
            <a:r>
              <a:rPr lang="en-US" altLang="en-US" sz="2400" kern="0" dirty="0"/>
              <a:t>Stress testing / diversification would normally done at entity level</a:t>
            </a:r>
          </a:p>
          <a:p>
            <a:r>
              <a:rPr lang="en-US" altLang="en-US" sz="2400" kern="0" dirty="0"/>
              <a:t>Need process / system to allocate the risk adjustments to the actuarial groups and to aggregate at GOC level</a:t>
            </a:r>
          </a:p>
          <a:p>
            <a:r>
              <a:rPr lang="en-US" altLang="en-US" sz="2400" kern="0" dirty="0"/>
              <a:t>Seamless process to allocate the impact of variances / change in assumptions on Risk adjustment to actuarial groups and GOC to account for subsequent measurements  </a:t>
            </a:r>
          </a:p>
          <a:p>
            <a:endParaRPr lang="en-US" altLang="en-US" sz="2400" kern="0" dirty="0"/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299284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Sub Groups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Risk Adjustment</a:t>
            </a:r>
          </a:p>
          <a:p>
            <a:pPr lvl="1"/>
            <a:r>
              <a:rPr lang="en-US" altLang="en-US" sz="3200" kern="0" dirty="0"/>
              <a:t>Reinsurance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Allocation of expenses</a:t>
            </a:r>
          </a:p>
          <a:p>
            <a:endParaRPr lang="en-US" altLang="en-US" sz="3600" kern="0" dirty="0"/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469135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Grouping – Reinsurance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Discussion about reinsurance held</a:t>
            </a:r>
          </a:p>
          <a:p>
            <a:pPr lvl="1"/>
            <a:r>
              <a:rPr lang="en-US" altLang="en-US" sz="2000" kern="0" dirty="0"/>
              <a:t>Level of aggregation – in addition to LOB, the additional factors would normally be type of coverage (proportional v/s non-proportional, loss occurring v/s risk attaching)</a:t>
            </a:r>
          </a:p>
          <a:p>
            <a:pPr lvl="1"/>
            <a:r>
              <a:rPr lang="en-US" altLang="en-US" sz="2000" kern="0" dirty="0"/>
              <a:t>Grouping – portfolio, net gain/loss, measurement model, cohort</a:t>
            </a:r>
          </a:p>
          <a:p>
            <a:pPr lvl="1"/>
            <a:r>
              <a:rPr lang="en-US" altLang="en-US" sz="2000" kern="0" dirty="0"/>
              <a:t>For cash flow purposes – actuarial groups lower than GOC</a:t>
            </a:r>
          </a:p>
          <a:p>
            <a:pPr lvl="1"/>
            <a:r>
              <a:rPr lang="en-US" altLang="en-US" sz="2000" kern="0" dirty="0"/>
              <a:t>Contract boundaries &amp; measurement models are different with underlying</a:t>
            </a:r>
          </a:p>
          <a:p>
            <a:r>
              <a:rPr lang="en-US" altLang="en-US" sz="2400" kern="0" dirty="0"/>
              <a:t>Loss recovery - One-to-one mapping is not possible with underlying actuarial groups / GOC.</a:t>
            </a:r>
          </a:p>
          <a:p>
            <a:r>
              <a:rPr lang="en-US" altLang="en-US" sz="2400" kern="0" dirty="0"/>
              <a:t>Need a process / system to establish the relationship for loss recovery with corresponding underlying GOC </a:t>
            </a:r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643239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Sub Groups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Risk Adjustment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Reinsurance</a:t>
            </a:r>
          </a:p>
          <a:p>
            <a:pPr lvl="1"/>
            <a:r>
              <a:rPr lang="en-US" altLang="en-US" sz="3200" kern="0" dirty="0"/>
              <a:t>Allocation of expenses</a:t>
            </a:r>
          </a:p>
          <a:p>
            <a:endParaRPr lang="en-US" altLang="en-US" sz="3600" kern="0" dirty="0"/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789389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Allocation of expenses - GOC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400" kern="0" dirty="0"/>
              <a:t>Identification of directly Attributable expenses – by nature of expense / head of expenses   </a:t>
            </a:r>
          </a:p>
          <a:p>
            <a:pPr lvl="1"/>
            <a:r>
              <a:rPr lang="en-US" altLang="en-US" sz="2000" kern="0" dirty="0"/>
              <a:t>Set process to identify directly attributable expenses – Acquisition, policy service and claims related</a:t>
            </a:r>
          </a:p>
          <a:p>
            <a:pPr lvl="1"/>
            <a:r>
              <a:rPr lang="en-US" altLang="en-US" sz="2000" kern="0" dirty="0"/>
              <a:t>Start with expenses identifiable at policy or GOC</a:t>
            </a:r>
          </a:p>
          <a:p>
            <a:pPr lvl="1"/>
            <a:r>
              <a:rPr lang="en-US" altLang="en-US" sz="2000" kern="0" dirty="0"/>
              <a:t>Process to identify the overheads which are directly attributable – Acquisition, policy service and claims related </a:t>
            </a:r>
          </a:p>
          <a:p>
            <a:pPr lvl="1"/>
            <a:r>
              <a:rPr lang="en-US" altLang="en-US" sz="2000" kern="0" dirty="0"/>
              <a:t>Decide on and separate the pre-coverage acquisition</a:t>
            </a:r>
          </a:p>
          <a:p>
            <a:pPr lvl="1"/>
            <a:r>
              <a:rPr lang="en-US" altLang="en-US" sz="2000" kern="0" dirty="0"/>
              <a:t>Other directly attributable into acquisition / maintenance</a:t>
            </a:r>
          </a:p>
          <a:p>
            <a:r>
              <a:rPr lang="en-US" altLang="en-US" sz="2400" kern="0" dirty="0"/>
              <a:t>Establish ETL process to allocate the expense – directly attributable acquisition (non pre-coverage), directly attributable maintenance expenses and general expenses</a:t>
            </a:r>
          </a:p>
          <a:p>
            <a:pPr marL="0" indent="0">
              <a:buNone/>
            </a:pPr>
            <a:r>
              <a:rPr lang="en-US" altLang="en-US" sz="2400" kern="0" dirty="0"/>
              <a:t>  </a:t>
            </a:r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058517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Conclusion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/>
              <a:t>Design is very critical</a:t>
            </a:r>
          </a:p>
          <a:p>
            <a:pPr lvl="1"/>
            <a:r>
              <a:rPr lang="en-US" altLang="en-US" kern="0" dirty="0"/>
              <a:t>Requires lot of clarity and understanding</a:t>
            </a:r>
          </a:p>
          <a:p>
            <a:pPr lvl="1"/>
            <a:r>
              <a:rPr lang="en-US" altLang="en-US" kern="0" dirty="0"/>
              <a:t>Its not purely technical decision</a:t>
            </a:r>
          </a:p>
          <a:p>
            <a:pPr lvl="2"/>
            <a:r>
              <a:rPr lang="en-US" altLang="en-US" kern="0" dirty="0"/>
              <a:t>Its also influenced by the way the business is driven</a:t>
            </a:r>
          </a:p>
          <a:p>
            <a:pPr lvl="1"/>
            <a:r>
              <a:rPr lang="en-US" altLang="en-US" kern="0" dirty="0"/>
              <a:t>Some of the decisions may be irreversible</a:t>
            </a:r>
          </a:p>
          <a:p>
            <a:pPr lvl="2"/>
            <a:r>
              <a:rPr lang="en-US" altLang="en-US" kern="0" dirty="0"/>
              <a:t>Or very expensive to reverse</a:t>
            </a:r>
            <a:endParaRPr lang="en-US" altLang="en-US" sz="2000" kern="0" dirty="0"/>
          </a:p>
          <a:p>
            <a:pPr lvl="1"/>
            <a:r>
              <a:rPr lang="en-US" altLang="en-US" kern="0" dirty="0"/>
              <a:t>Hence its important to be as perfect as possible with your design</a:t>
            </a:r>
          </a:p>
          <a:p>
            <a:pPr lvl="1"/>
            <a:endParaRPr lang="en-US" altLang="en-US" sz="2000" kern="0" dirty="0"/>
          </a:p>
          <a:p>
            <a:pPr marL="0" indent="0">
              <a:buNone/>
            </a:pPr>
            <a:r>
              <a:rPr lang="en-US" altLang="en-US" sz="2400" kern="0" dirty="0"/>
              <a:t>  </a:t>
            </a:r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610547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257800" y="2646362"/>
            <a:ext cx="7559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Questions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endParaRPr lang="en-US" altLang="en-US" sz="2000" kern="0" dirty="0"/>
          </a:p>
          <a:p>
            <a:pPr marL="0" indent="0">
              <a:buNone/>
            </a:pPr>
            <a:r>
              <a:rPr lang="en-US" altLang="en-US" sz="2400" kern="0" dirty="0"/>
              <a:t>  </a:t>
            </a:r>
          </a:p>
          <a:p>
            <a:pPr marL="0" indent="0">
              <a:buNone/>
            </a:pPr>
            <a:endParaRPr lang="en-US" altLang="en-US" sz="2400" kern="0" dirty="0"/>
          </a:p>
          <a:p>
            <a:endParaRPr lang="en-US" altLang="en-US" sz="24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57067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Implementation of IFRS 17 brings significant changes to entity’s systems, processes and data management</a:t>
            </a:r>
          </a:p>
          <a:p>
            <a:r>
              <a:rPr lang="en-US" altLang="en-US" sz="2800" kern="0" dirty="0"/>
              <a:t>It may impact business operations and financial systems of the entities unless it is carefully planned in structured way in designing phase itself</a:t>
            </a:r>
          </a:p>
          <a:p>
            <a:r>
              <a:rPr lang="en-US" altLang="en-US" sz="2800" kern="0" dirty="0"/>
              <a:t>A lack of understanding and coherent approach in design stage may further derail the implementation plan and may consume more money, time and resources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00021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Level of Aggregation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3600" kern="0" dirty="0"/>
              <a:t>Group of Contracts – basic unit of account for CSM accounting</a:t>
            </a:r>
          </a:p>
          <a:p>
            <a:pPr lvl="1"/>
            <a:r>
              <a:rPr lang="en-US" altLang="en-US" sz="3200" kern="0" dirty="0"/>
              <a:t>Portfolio</a:t>
            </a:r>
          </a:p>
          <a:p>
            <a:pPr lvl="1"/>
            <a:r>
              <a:rPr lang="en-US" altLang="en-US" sz="3200" kern="0" dirty="0"/>
              <a:t>Cohort</a:t>
            </a:r>
          </a:p>
          <a:p>
            <a:pPr lvl="1"/>
            <a:r>
              <a:rPr lang="en-US" altLang="en-US" sz="3200" kern="0" dirty="0"/>
              <a:t>Profitability</a:t>
            </a:r>
          </a:p>
          <a:p>
            <a:pPr lvl="1"/>
            <a:r>
              <a:rPr lang="en-US" altLang="en-US" sz="3200" kern="0" dirty="0"/>
              <a:t>Measurement model</a:t>
            </a:r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28814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/>
              <a:t>Portfolio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Cohort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Profitability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Measurement model</a:t>
            </a:r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08769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Portfolio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/>
              <a:t>Portfolio </a:t>
            </a:r>
          </a:p>
          <a:p>
            <a:pPr lvl="1"/>
            <a:r>
              <a:rPr lang="en-US" altLang="en-US" kern="0" dirty="0"/>
              <a:t>component of entity at which the statement of financial position is expected to be provided</a:t>
            </a:r>
          </a:p>
          <a:p>
            <a:pPr lvl="1"/>
            <a:r>
              <a:rPr lang="en-US" altLang="en-US" kern="0" dirty="0"/>
              <a:t>Interpretation of  “similar Risks” and “managed together”</a:t>
            </a:r>
          </a:p>
          <a:p>
            <a:pPr lvl="2"/>
            <a:r>
              <a:rPr lang="en-US" altLang="en-US" sz="2000" kern="0" dirty="0"/>
              <a:t>Contracts in different product lines would not be expected to have similar risks</a:t>
            </a:r>
          </a:p>
          <a:p>
            <a:pPr lvl="2"/>
            <a:r>
              <a:rPr lang="en-US" altLang="en-US" sz="2000" kern="0" dirty="0"/>
              <a:t>LOBs are natural portfolios</a:t>
            </a:r>
          </a:p>
          <a:p>
            <a:pPr lvl="1"/>
            <a:r>
              <a:rPr lang="en-US" altLang="en-US" kern="0" dirty="0"/>
              <a:t>Decision on “managed together” </a:t>
            </a:r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15936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Portfolio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/>
              <a:t>Portfolio </a:t>
            </a:r>
          </a:p>
          <a:p>
            <a:pPr lvl="1"/>
            <a:r>
              <a:rPr lang="en-US" altLang="en-US" kern="0" dirty="0"/>
              <a:t>Guidance by IFRS 8 – Whose operating results are reviewed to make decisions about the resources to allocate and assess its performance</a:t>
            </a:r>
          </a:p>
          <a:p>
            <a:pPr lvl="1"/>
            <a:r>
              <a:rPr lang="en-US" altLang="en-US" kern="0" dirty="0"/>
              <a:t>May need further factors to assess performances – Distribution channel or major partner, or a product line  </a:t>
            </a:r>
            <a:endParaRPr lang="en-US" altLang="en-US" sz="4400" kern="0" dirty="0"/>
          </a:p>
          <a:p>
            <a:pPr lvl="1"/>
            <a:endParaRPr lang="en-US" altLang="en-US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14954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Group of Contracts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3439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Portfolio</a:t>
            </a:r>
          </a:p>
          <a:p>
            <a:pPr lvl="1"/>
            <a:r>
              <a:rPr lang="en-US" altLang="en-US" sz="3200" kern="0" dirty="0"/>
              <a:t>Cohort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Profitability</a:t>
            </a:r>
          </a:p>
          <a:p>
            <a:pPr lvl="1"/>
            <a:r>
              <a:rPr lang="en-US" altLang="en-US" sz="3200" kern="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Measurement model</a:t>
            </a:r>
          </a:p>
          <a:p>
            <a:pPr lvl="1"/>
            <a:endParaRPr lang="en-US" altLang="en-US" sz="2000" kern="0" dirty="0"/>
          </a:p>
          <a:p>
            <a:endParaRPr lang="en-US" altLang="en-US" sz="2800" kern="0" dirty="0"/>
          </a:p>
          <a:p>
            <a:endParaRPr lang="en-US" altLang="en-US" sz="2800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19014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80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Cohort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84963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800" kern="0" dirty="0"/>
              <a:t>Annual vs Quarterly</a:t>
            </a:r>
          </a:p>
          <a:p>
            <a:pPr lvl="1"/>
            <a:r>
              <a:rPr lang="en-US" altLang="en-US" sz="2400" kern="0" dirty="0"/>
              <a:t>Quarterly performance can be tracked (group biz)</a:t>
            </a:r>
          </a:p>
          <a:p>
            <a:pPr lvl="1"/>
            <a:r>
              <a:rPr lang="en-US" altLang="en-US" sz="2400" kern="0" dirty="0"/>
              <a:t>Need to weigh this against too many groups and the associated complexity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353244662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20555</TotalTime>
  <Words>1463</Words>
  <Application>Microsoft Office PowerPoint</Application>
  <PresentationFormat>Widescreen</PresentationFormat>
  <Paragraphs>298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Bahamas</vt:lpstr>
      <vt:lpstr>Calibri</vt:lpstr>
      <vt:lpstr>Garamond</vt:lpstr>
      <vt:lpstr>Times New Roman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Swetha Jain</cp:lastModifiedBy>
  <cp:revision>167</cp:revision>
  <dcterms:created xsi:type="dcterms:W3CDTF">2011-07-20T12:11:57Z</dcterms:created>
  <dcterms:modified xsi:type="dcterms:W3CDTF">2021-11-17T06:40:00Z</dcterms:modified>
</cp:coreProperties>
</file>