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6.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8.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0.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8"/>
  </p:notesMasterIdLst>
  <p:handoutMasterIdLst>
    <p:handoutMasterId r:id="rId39"/>
  </p:handoutMasterIdLst>
  <p:sldIdLst>
    <p:sldId id="337" r:id="rId2"/>
    <p:sldId id="314" r:id="rId3"/>
    <p:sldId id="336" r:id="rId4"/>
    <p:sldId id="324" r:id="rId5"/>
    <p:sldId id="325" r:id="rId6"/>
    <p:sldId id="326" r:id="rId7"/>
    <p:sldId id="327" r:id="rId8"/>
    <p:sldId id="294" r:id="rId9"/>
    <p:sldId id="301" r:id="rId10"/>
    <p:sldId id="313" r:id="rId11"/>
    <p:sldId id="302" r:id="rId12"/>
    <p:sldId id="305" r:id="rId13"/>
    <p:sldId id="303" r:id="rId14"/>
    <p:sldId id="329" r:id="rId15"/>
    <p:sldId id="278" r:id="rId16"/>
    <p:sldId id="306" r:id="rId17"/>
    <p:sldId id="279" r:id="rId18"/>
    <p:sldId id="280" r:id="rId19"/>
    <p:sldId id="308" r:id="rId20"/>
    <p:sldId id="281" r:id="rId21"/>
    <p:sldId id="330" r:id="rId22"/>
    <p:sldId id="283" r:id="rId23"/>
    <p:sldId id="290" r:id="rId24"/>
    <p:sldId id="291" r:id="rId25"/>
    <p:sldId id="335" r:id="rId26"/>
    <p:sldId id="292" r:id="rId27"/>
    <p:sldId id="284" r:id="rId28"/>
    <p:sldId id="293" r:id="rId29"/>
    <p:sldId id="310" r:id="rId30"/>
    <p:sldId id="295" r:id="rId31"/>
    <p:sldId id="312" r:id="rId32"/>
    <p:sldId id="299" r:id="rId33"/>
    <p:sldId id="331" r:id="rId34"/>
    <p:sldId id="332" r:id="rId35"/>
    <p:sldId id="333" r:id="rId36"/>
    <p:sldId id="287" r:id="rId37"/>
  </p:sldIdLst>
  <p:sldSz cx="12192000" cy="6858000"/>
  <p:notesSz cx="6858000" cy="9144000"/>
  <p:custDataLst>
    <p:tags r:id="rId4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264" y="67"/>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4C9627-437B-47AD-8AEB-4B281434D017}" type="doc">
      <dgm:prSet loTypeId="urn:microsoft.com/office/officeart/2008/layout/LinedList" loCatId="list" qsTypeId="urn:microsoft.com/office/officeart/2005/8/quickstyle/3d1" qsCatId="3D" csTypeId="urn:microsoft.com/office/officeart/2005/8/colors/accent1_2" csCatId="accent1" phldr="1"/>
      <dgm:spPr/>
      <dgm:t>
        <a:bodyPr/>
        <a:lstStyle/>
        <a:p>
          <a:endParaRPr lang="en-US"/>
        </a:p>
      </dgm:t>
    </dgm:pt>
    <dgm:pt modelId="{1BB7D95E-7E0B-4E54-9FAB-00A5F9BE12B4}">
      <dgm:prSet custT="1"/>
      <dgm:spPr/>
      <dgm:t>
        <a:bodyPr/>
        <a:lstStyle/>
        <a:p>
          <a:pPr rtl="0"/>
          <a:r>
            <a:rPr lang="en-GB" sz="1400" dirty="0" smtClean="0">
              <a:latin typeface="+mj-lt"/>
            </a:rPr>
            <a:t>Global and local businesses have been disrupted including academic activities</a:t>
          </a:r>
          <a:r>
            <a:rPr lang="en-IN" sz="1400" dirty="0" smtClean="0">
              <a:latin typeface="+mj-lt"/>
            </a:rPr>
            <a:t>, sports, entertainment, etc.</a:t>
          </a:r>
          <a:endParaRPr lang="en-IN" sz="1400" dirty="0">
            <a:latin typeface="+mj-lt"/>
          </a:endParaRPr>
        </a:p>
      </dgm:t>
    </dgm:pt>
    <dgm:pt modelId="{B6481910-B5E4-44E1-84E1-92DCAD1F2AB7}" type="parTrans" cxnId="{06DC55F2-B793-4563-9389-74C727BAF38A}">
      <dgm:prSet/>
      <dgm:spPr/>
      <dgm:t>
        <a:bodyPr/>
        <a:lstStyle/>
        <a:p>
          <a:endParaRPr lang="en-US"/>
        </a:p>
      </dgm:t>
    </dgm:pt>
    <dgm:pt modelId="{6CFE8D2E-9CEC-4575-BCAF-CC3843632AA8}" type="sibTrans" cxnId="{06DC55F2-B793-4563-9389-74C727BAF38A}">
      <dgm:prSet/>
      <dgm:spPr/>
      <dgm:t>
        <a:bodyPr/>
        <a:lstStyle/>
        <a:p>
          <a:endParaRPr lang="en-US"/>
        </a:p>
      </dgm:t>
    </dgm:pt>
    <dgm:pt modelId="{035AFBFC-0C91-489C-AECF-726C629CAE4F}">
      <dgm:prSet custT="1"/>
      <dgm:spPr/>
      <dgm:t>
        <a:bodyPr/>
        <a:lstStyle/>
        <a:p>
          <a:pPr rtl="0"/>
          <a:r>
            <a:rPr lang="en-IN" sz="1400" dirty="0" smtClean="0">
              <a:latin typeface="+mj-lt"/>
            </a:rPr>
            <a:t>COVID-19 </a:t>
          </a:r>
          <a:r>
            <a:rPr lang="en-IN" sz="1400" dirty="0" smtClean="0">
              <a:latin typeface="+mj-lt"/>
            </a:rPr>
            <a:t>driven recession has driven default risk higher</a:t>
          </a:r>
          <a:endParaRPr lang="en-IN" sz="1400" dirty="0">
            <a:latin typeface="+mj-lt"/>
          </a:endParaRPr>
        </a:p>
      </dgm:t>
    </dgm:pt>
    <dgm:pt modelId="{DEA4CA28-0E5D-4066-9795-F3F6556A282D}" type="parTrans" cxnId="{06A4E42B-5601-4CD6-A733-1433302DF969}">
      <dgm:prSet/>
      <dgm:spPr/>
      <dgm:t>
        <a:bodyPr/>
        <a:lstStyle/>
        <a:p>
          <a:endParaRPr lang="en-US"/>
        </a:p>
      </dgm:t>
    </dgm:pt>
    <dgm:pt modelId="{40DD6433-B5FD-43C2-B624-0577435B1C01}" type="sibTrans" cxnId="{06A4E42B-5601-4CD6-A733-1433302DF969}">
      <dgm:prSet/>
      <dgm:spPr/>
      <dgm:t>
        <a:bodyPr/>
        <a:lstStyle/>
        <a:p>
          <a:endParaRPr lang="en-US"/>
        </a:p>
      </dgm:t>
    </dgm:pt>
    <dgm:pt modelId="{ED8A5516-FAE4-4AB9-A2B3-0E46542F3769}">
      <dgm:prSet custT="1"/>
      <dgm:spPr/>
      <dgm:t>
        <a:bodyPr/>
        <a:lstStyle/>
        <a:p>
          <a:pPr rtl="0"/>
          <a:r>
            <a:rPr lang="en-IN" sz="1400" dirty="0" smtClean="0">
              <a:latin typeface="+mj-lt"/>
            </a:rPr>
            <a:t>Disruptions in logistics and supply lines</a:t>
          </a:r>
          <a:endParaRPr lang="en-IN" sz="1400" dirty="0">
            <a:latin typeface="+mj-lt"/>
          </a:endParaRPr>
        </a:p>
      </dgm:t>
    </dgm:pt>
    <dgm:pt modelId="{424104C8-212C-43B0-8697-DF3B7571F425}" type="parTrans" cxnId="{F12BDCBE-8FC0-4451-9377-EB4CD2294D23}">
      <dgm:prSet/>
      <dgm:spPr/>
      <dgm:t>
        <a:bodyPr/>
        <a:lstStyle/>
        <a:p>
          <a:endParaRPr lang="en-US"/>
        </a:p>
      </dgm:t>
    </dgm:pt>
    <dgm:pt modelId="{BEEED358-2B76-4F20-9529-6D4D682CF0E7}" type="sibTrans" cxnId="{F12BDCBE-8FC0-4451-9377-EB4CD2294D23}">
      <dgm:prSet/>
      <dgm:spPr/>
      <dgm:t>
        <a:bodyPr/>
        <a:lstStyle/>
        <a:p>
          <a:endParaRPr lang="en-US"/>
        </a:p>
      </dgm:t>
    </dgm:pt>
    <dgm:pt modelId="{3FC1D1DC-A155-4635-9A00-65A5528FAF27}">
      <dgm:prSet custT="1"/>
      <dgm:spPr/>
      <dgm:t>
        <a:bodyPr/>
        <a:lstStyle/>
        <a:p>
          <a:pPr rtl="0"/>
          <a:r>
            <a:rPr lang="en-IN" sz="1400" dirty="0" smtClean="0">
              <a:latin typeface="+mj-lt"/>
            </a:rPr>
            <a:t>National and state Governments finances in doldrums</a:t>
          </a:r>
          <a:endParaRPr lang="en-IN" sz="1400" dirty="0">
            <a:latin typeface="+mj-lt"/>
          </a:endParaRPr>
        </a:p>
      </dgm:t>
    </dgm:pt>
    <dgm:pt modelId="{76FEEAF3-351B-400D-A9BC-C09567F1CEB8}" type="parTrans" cxnId="{02A8ED35-6BEC-4653-A468-BE512F379CFB}">
      <dgm:prSet/>
      <dgm:spPr/>
      <dgm:t>
        <a:bodyPr/>
        <a:lstStyle/>
        <a:p>
          <a:endParaRPr lang="en-US"/>
        </a:p>
      </dgm:t>
    </dgm:pt>
    <dgm:pt modelId="{79EAFCBF-9539-40AA-84BC-E81CC17100C1}" type="sibTrans" cxnId="{02A8ED35-6BEC-4653-A468-BE512F379CFB}">
      <dgm:prSet/>
      <dgm:spPr/>
      <dgm:t>
        <a:bodyPr/>
        <a:lstStyle/>
        <a:p>
          <a:endParaRPr lang="en-US"/>
        </a:p>
      </dgm:t>
    </dgm:pt>
    <dgm:pt modelId="{197F76E9-3CC6-4EE8-B5AD-BF206ADBA0A1}">
      <dgm:prSet custT="1"/>
      <dgm:spPr/>
      <dgm:t>
        <a:bodyPr/>
        <a:lstStyle/>
        <a:p>
          <a:pPr rtl="0"/>
          <a:r>
            <a:rPr lang="en-IN" sz="1400" dirty="0" smtClean="0">
              <a:latin typeface="+mj-lt"/>
            </a:rPr>
            <a:t>It has challenged our belief that we are technologically advanced and better placed to control pandemics</a:t>
          </a:r>
          <a:endParaRPr lang="en-IN" sz="1400" dirty="0">
            <a:latin typeface="+mj-lt"/>
          </a:endParaRPr>
        </a:p>
      </dgm:t>
    </dgm:pt>
    <dgm:pt modelId="{E3B3E1E2-D427-4382-8799-BA08E0E28C12}" type="parTrans" cxnId="{0C2EDF29-1FC2-4F44-9FFD-D6AEFAEC2371}">
      <dgm:prSet/>
      <dgm:spPr/>
      <dgm:t>
        <a:bodyPr/>
        <a:lstStyle/>
        <a:p>
          <a:endParaRPr lang="en-US"/>
        </a:p>
      </dgm:t>
    </dgm:pt>
    <dgm:pt modelId="{65583EE3-19E9-4518-9BB0-ED1E94DEB39C}" type="sibTrans" cxnId="{0C2EDF29-1FC2-4F44-9FFD-D6AEFAEC2371}">
      <dgm:prSet/>
      <dgm:spPr/>
      <dgm:t>
        <a:bodyPr/>
        <a:lstStyle/>
        <a:p>
          <a:endParaRPr lang="en-US"/>
        </a:p>
      </dgm:t>
    </dgm:pt>
    <dgm:pt modelId="{25077992-325D-418F-9AA8-F45A40E7051D}">
      <dgm:prSet custT="1"/>
      <dgm:spPr/>
      <dgm:t>
        <a:bodyPr/>
        <a:lstStyle/>
        <a:p>
          <a:pPr rtl="0"/>
          <a:r>
            <a:rPr lang="en-IN" sz="1400" dirty="0" smtClean="0">
              <a:latin typeface="+mj-lt"/>
            </a:rPr>
            <a:t>Shaken the foundations of institutions like WHO, NEJM (est. 1812), etc., questioned the authenticity of medical research</a:t>
          </a:r>
          <a:endParaRPr lang="en-IN" sz="1400" dirty="0">
            <a:latin typeface="+mj-lt"/>
          </a:endParaRPr>
        </a:p>
      </dgm:t>
    </dgm:pt>
    <dgm:pt modelId="{02171466-48C8-49F0-B3D8-C64AC2C7011A}" type="parTrans" cxnId="{B36BC31D-552B-4471-9EB8-6972A56FBAC1}">
      <dgm:prSet/>
      <dgm:spPr/>
      <dgm:t>
        <a:bodyPr/>
        <a:lstStyle/>
        <a:p>
          <a:endParaRPr lang="en-US"/>
        </a:p>
      </dgm:t>
    </dgm:pt>
    <dgm:pt modelId="{F479C655-610C-40A2-B772-515881FF73B8}" type="sibTrans" cxnId="{B36BC31D-552B-4471-9EB8-6972A56FBAC1}">
      <dgm:prSet/>
      <dgm:spPr/>
      <dgm:t>
        <a:bodyPr/>
        <a:lstStyle/>
        <a:p>
          <a:endParaRPr lang="en-US"/>
        </a:p>
      </dgm:t>
    </dgm:pt>
    <dgm:pt modelId="{B62A233D-B8D3-42E7-A13C-CCC6F98925C6}">
      <dgm:prSet custT="1"/>
      <dgm:spPr/>
      <dgm:t>
        <a:bodyPr/>
        <a:lstStyle/>
        <a:p>
          <a:pPr rtl="0"/>
          <a:r>
            <a:rPr lang="en-IN" sz="1400" dirty="0" smtClean="0">
              <a:latin typeface="+mj-lt"/>
            </a:rPr>
            <a:t>Frequent changes in treatment guidelines</a:t>
          </a:r>
          <a:endParaRPr lang="en-IN" sz="1400" dirty="0">
            <a:latin typeface="+mj-lt"/>
          </a:endParaRPr>
        </a:p>
      </dgm:t>
    </dgm:pt>
    <dgm:pt modelId="{F06E12AC-2B8A-4E6C-96C1-109B86ACAC51}" type="parTrans" cxnId="{FCE7AEC5-E112-440B-B7F2-7B3E72C90125}">
      <dgm:prSet/>
      <dgm:spPr/>
      <dgm:t>
        <a:bodyPr/>
        <a:lstStyle/>
        <a:p>
          <a:endParaRPr lang="en-US"/>
        </a:p>
      </dgm:t>
    </dgm:pt>
    <dgm:pt modelId="{EE744288-ACE4-4119-8E24-31B710825EFE}" type="sibTrans" cxnId="{FCE7AEC5-E112-440B-B7F2-7B3E72C90125}">
      <dgm:prSet/>
      <dgm:spPr/>
      <dgm:t>
        <a:bodyPr/>
        <a:lstStyle/>
        <a:p>
          <a:endParaRPr lang="en-US"/>
        </a:p>
      </dgm:t>
    </dgm:pt>
    <dgm:pt modelId="{F0F9B389-FF5F-40DF-BAA0-BDE3FF556BB6}" type="pres">
      <dgm:prSet presAssocID="{E94C9627-437B-47AD-8AEB-4B281434D017}" presName="vert0" presStyleCnt="0">
        <dgm:presLayoutVars>
          <dgm:dir/>
          <dgm:animOne val="branch"/>
          <dgm:animLvl val="lvl"/>
        </dgm:presLayoutVars>
      </dgm:prSet>
      <dgm:spPr/>
      <dgm:t>
        <a:bodyPr/>
        <a:lstStyle/>
        <a:p>
          <a:endParaRPr lang="en-US"/>
        </a:p>
      </dgm:t>
    </dgm:pt>
    <dgm:pt modelId="{C96AAF1A-B3B9-48C0-939D-180FE59FDF53}" type="pres">
      <dgm:prSet presAssocID="{1BB7D95E-7E0B-4E54-9FAB-00A5F9BE12B4}" presName="thickLine" presStyleLbl="alignNode1" presStyleIdx="0" presStyleCnt="7"/>
      <dgm:spPr/>
    </dgm:pt>
    <dgm:pt modelId="{D8460CEA-FA05-4683-B3EF-1F5FD42ADE87}" type="pres">
      <dgm:prSet presAssocID="{1BB7D95E-7E0B-4E54-9FAB-00A5F9BE12B4}" presName="horz1" presStyleCnt="0"/>
      <dgm:spPr/>
    </dgm:pt>
    <dgm:pt modelId="{7D96D130-73DF-4E80-A08D-535E4055ACAE}" type="pres">
      <dgm:prSet presAssocID="{1BB7D95E-7E0B-4E54-9FAB-00A5F9BE12B4}" presName="tx1" presStyleLbl="revTx" presStyleIdx="0" presStyleCnt="7"/>
      <dgm:spPr/>
      <dgm:t>
        <a:bodyPr/>
        <a:lstStyle/>
        <a:p>
          <a:endParaRPr lang="en-US"/>
        </a:p>
      </dgm:t>
    </dgm:pt>
    <dgm:pt modelId="{7141910D-369B-4E2B-98DE-EA59B57A8CD1}" type="pres">
      <dgm:prSet presAssocID="{1BB7D95E-7E0B-4E54-9FAB-00A5F9BE12B4}" presName="vert1" presStyleCnt="0"/>
      <dgm:spPr/>
    </dgm:pt>
    <dgm:pt modelId="{7191459A-F6A0-41C3-B0FB-20D99202B1B9}" type="pres">
      <dgm:prSet presAssocID="{035AFBFC-0C91-489C-AECF-726C629CAE4F}" presName="thickLine" presStyleLbl="alignNode1" presStyleIdx="1" presStyleCnt="7"/>
      <dgm:spPr/>
    </dgm:pt>
    <dgm:pt modelId="{D55269C2-E667-4573-A2EC-FD829104E454}" type="pres">
      <dgm:prSet presAssocID="{035AFBFC-0C91-489C-AECF-726C629CAE4F}" presName="horz1" presStyleCnt="0"/>
      <dgm:spPr/>
    </dgm:pt>
    <dgm:pt modelId="{E586619B-906C-4AE9-8C3E-7D031FAFC409}" type="pres">
      <dgm:prSet presAssocID="{035AFBFC-0C91-489C-AECF-726C629CAE4F}" presName="tx1" presStyleLbl="revTx" presStyleIdx="1" presStyleCnt="7"/>
      <dgm:spPr/>
      <dgm:t>
        <a:bodyPr/>
        <a:lstStyle/>
        <a:p>
          <a:endParaRPr lang="en-US"/>
        </a:p>
      </dgm:t>
    </dgm:pt>
    <dgm:pt modelId="{0FE958C2-297F-43D5-BCE7-8C8D1D194D8F}" type="pres">
      <dgm:prSet presAssocID="{035AFBFC-0C91-489C-AECF-726C629CAE4F}" presName="vert1" presStyleCnt="0"/>
      <dgm:spPr/>
    </dgm:pt>
    <dgm:pt modelId="{11F6B76B-FB7E-495A-B25B-3699AD543822}" type="pres">
      <dgm:prSet presAssocID="{ED8A5516-FAE4-4AB9-A2B3-0E46542F3769}" presName="thickLine" presStyleLbl="alignNode1" presStyleIdx="2" presStyleCnt="7"/>
      <dgm:spPr/>
    </dgm:pt>
    <dgm:pt modelId="{614A4F19-4487-4720-BB4E-9A91D020D292}" type="pres">
      <dgm:prSet presAssocID="{ED8A5516-FAE4-4AB9-A2B3-0E46542F3769}" presName="horz1" presStyleCnt="0"/>
      <dgm:spPr/>
    </dgm:pt>
    <dgm:pt modelId="{3EC4264A-AB40-448E-B17B-D244B6833412}" type="pres">
      <dgm:prSet presAssocID="{ED8A5516-FAE4-4AB9-A2B3-0E46542F3769}" presName="tx1" presStyleLbl="revTx" presStyleIdx="2" presStyleCnt="7"/>
      <dgm:spPr/>
      <dgm:t>
        <a:bodyPr/>
        <a:lstStyle/>
        <a:p>
          <a:endParaRPr lang="en-US"/>
        </a:p>
      </dgm:t>
    </dgm:pt>
    <dgm:pt modelId="{C10615A8-7601-4BFE-B3F6-48B9CD0B0B3F}" type="pres">
      <dgm:prSet presAssocID="{ED8A5516-FAE4-4AB9-A2B3-0E46542F3769}" presName="vert1" presStyleCnt="0"/>
      <dgm:spPr/>
    </dgm:pt>
    <dgm:pt modelId="{07589931-6D6C-48A3-93E9-E5F3B44649D1}" type="pres">
      <dgm:prSet presAssocID="{3FC1D1DC-A155-4635-9A00-65A5528FAF27}" presName="thickLine" presStyleLbl="alignNode1" presStyleIdx="3" presStyleCnt="7"/>
      <dgm:spPr/>
    </dgm:pt>
    <dgm:pt modelId="{AEAC5AC0-D2FC-4419-AAEA-CDD3C0331FBA}" type="pres">
      <dgm:prSet presAssocID="{3FC1D1DC-A155-4635-9A00-65A5528FAF27}" presName="horz1" presStyleCnt="0"/>
      <dgm:spPr/>
    </dgm:pt>
    <dgm:pt modelId="{5E51B612-57E4-4BFB-96EA-5D39AB9FDB94}" type="pres">
      <dgm:prSet presAssocID="{3FC1D1DC-A155-4635-9A00-65A5528FAF27}" presName="tx1" presStyleLbl="revTx" presStyleIdx="3" presStyleCnt="7"/>
      <dgm:spPr/>
      <dgm:t>
        <a:bodyPr/>
        <a:lstStyle/>
        <a:p>
          <a:endParaRPr lang="en-US"/>
        </a:p>
      </dgm:t>
    </dgm:pt>
    <dgm:pt modelId="{35F0BACF-A362-498A-9186-88924726D350}" type="pres">
      <dgm:prSet presAssocID="{3FC1D1DC-A155-4635-9A00-65A5528FAF27}" presName="vert1" presStyleCnt="0"/>
      <dgm:spPr/>
    </dgm:pt>
    <dgm:pt modelId="{F327D844-2D73-4556-A081-70C7545EF813}" type="pres">
      <dgm:prSet presAssocID="{197F76E9-3CC6-4EE8-B5AD-BF206ADBA0A1}" presName="thickLine" presStyleLbl="alignNode1" presStyleIdx="4" presStyleCnt="7"/>
      <dgm:spPr/>
    </dgm:pt>
    <dgm:pt modelId="{629196EC-34C8-4F29-9C6A-8672CA5084CC}" type="pres">
      <dgm:prSet presAssocID="{197F76E9-3CC6-4EE8-B5AD-BF206ADBA0A1}" presName="horz1" presStyleCnt="0"/>
      <dgm:spPr/>
    </dgm:pt>
    <dgm:pt modelId="{1198C48A-5CF9-41FC-9890-6973F6A5A88B}" type="pres">
      <dgm:prSet presAssocID="{197F76E9-3CC6-4EE8-B5AD-BF206ADBA0A1}" presName="tx1" presStyleLbl="revTx" presStyleIdx="4" presStyleCnt="7" custScaleX="97605" custScaleY="91653"/>
      <dgm:spPr/>
      <dgm:t>
        <a:bodyPr/>
        <a:lstStyle/>
        <a:p>
          <a:endParaRPr lang="en-US"/>
        </a:p>
      </dgm:t>
    </dgm:pt>
    <dgm:pt modelId="{CD1D5C9B-15F1-4EAC-92EE-FF7475904719}" type="pres">
      <dgm:prSet presAssocID="{197F76E9-3CC6-4EE8-B5AD-BF206ADBA0A1}" presName="vert1" presStyleCnt="0"/>
      <dgm:spPr/>
    </dgm:pt>
    <dgm:pt modelId="{D6F922E6-D57E-4186-B675-CE8A742FE863}" type="pres">
      <dgm:prSet presAssocID="{25077992-325D-418F-9AA8-F45A40E7051D}" presName="thickLine" presStyleLbl="alignNode1" presStyleIdx="5" presStyleCnt="7"/>
      <dgm:spPr/>
    </dgm:pt>
    <dgm:pt modelId="{2659D05D-14B5-4EB7-9279-00BE510A4D8A}" type="pres">
      <dgm:prSet presAssocID="{25077992-325D-418F-9AA8-F45A40E7051D}" presName="horz1" presStyleCnt="0"/>
      <dgm:spPr/>
    </dgm:pt>
    <dgm:pt modelId="{5E90D4E5-4855-469A-A2D0-5447D603F8A1}" type="pres">
      <dgm:prSet presAssocID="{25077992-325D-418F-9AA8-F45A40E7051D}" presName="tx1" presStyleLbl="revTx" presStyleIdx="5" presStyleCnt="7"/>
      <dgm:spPr/>
      <dgm:t>
        <a:bodyPr/>
        <a:lstStyle/>
        <a:p>
          <a:endParaRPr lang="en-US"/>
        </a:p>
      </dgm:t>
    </dgm:pt>
    <dgm:pt modelId="{678848C7-CA7A-4DFB-B9D2-BC2041486282}" type="pres">
      <dgm:prSet presAssocID="{25077992-325D-418F-9AA8-F45A40E7051D}" presName="vert1" presStyleCnt="0"/>
      <dgm:spPr/>
    </dgm:pt>
    <dgm:pt modelId="{B6D9D448-3F1E-4E7F-83B9-CC634BF2A4E8}" type="pres">
      <dgm:prSet presAssocID="{B62A233D-B8D3-42E7-A13C-CCC6F98925C6}" presName="thickLine" presStyleLbl="alignNode1" presStyleIdx="6" presStyleCnt="7"/>
      <dgm:spPr/>
    </dgm:pt>
    <dgm:pt modelId="{2ED2F233-6634-49D7-AAA8-9C993066D942}" type="pres">
      <dgm:prSet presAssocID="{B62A233D-B8D3-42E7-A13C-CCC6F98925C6}" presName="horz1" presStyleCnt="0"/>
      <dgm:spPr/>
    </dgm:pt>
    <dgm:pt modelId="{90D0EBC9-AFAC-40B9-BEC6-BFA118208BB6}" type="pres">
      <dgm:prSet presAssocID="{B62A233D-B8D3-42E7-A13C-CCC6F98925C6}" presName="tx1" presStyleLbl="revTx" presStyleIdx="6" presStyleCnt="7"/>
      <dgm:spPr/>
      <dgm:t>
        <a:bodyPr/>
        <a:lstStyle/>
        <a:p>
          <a:endParaRPr lang="en-US"/>
        </a:p>
      </dgm:t>
    </dgm:pt>
    <dgm:pt modelId="{9267AA2F-E160-4099-A727-649F391D879D}" type="pres">
      <dgm:prSet presAssocID="{B62A233D-B8D3-42E7-A13C-CCC6F98925C6}" presName="vert1" presStyleCnt="0"/>
      <dgm:spPr/>
    </dgm:pt>
  </dgm:ptLst>
  <dgm:cxnLst>
    <dgm:cxn modelId="{06DC55F2-B793-4563-9389-74C727BAF38A}" srcId="{E94C9627-437B-47AD-8AEB-4B281434D017}" destId="{1BB7D95E-7E0B-4E54-9FAB-00A5F9BE12B4}" srcOrd="0" destOrd="0" parTransId="{B6481910-B5E4-44E1-84E1-92DCAD1F2AB7}" sibTransId="{6CFE8D2E-9CEC-4575-BCAF-CC3843632AA8}"/>
    <dgm:cxn modelId="{FCE7AEC5-E112-440B-B7F2-7B3E72C90125}" srcId="{E94C9627-437B-47AD-8AEB-4B281434D017}" destId="{B62A233D-B8D3-42E7-A13C-CCC6F98925C6}" srcOrd="6" destOrd="0" parTransId="{F06E12AC-2B8A-4E6C-96C1-109B86ACAC51}" sibTransId="{EE744288-ACE4-4119-8E24-31B710825EFE}"/>
    <dgm:cxn modelId="{B5ADA842-B250-4E5B-B3CD-36F373A29F89}" type="presOf" srcId="{E94C9627-437B-47AD-8AEB-4B281434D017}" destId="{F0F9B389-FF5F-40DF-BAA0-BDE3FF556BB6}" srcOrd="0" destOrd="0" presId="urn:microsoft.com/office/officeart/2008/layout/LinedList"/>
    <dgm:cxn modelId="{B36BC31D-552B-4471-9EB8-6972A56FBAC1}" srcId="{E94C9627-437B-47AD-8AEB-4B281434D017}" destId="{25077992-325D-418F-9AA8-F45A40E7051D}" srcOrd="5" destOrd="0" parTransId="{02171466-48C8-49F0-B3D8-C64AC2C7011A}" sibTransId="{F479C655-610C-40A2-B772-515881FF73B8}"/>
    <dgm:cxn modelId="{A1556300-4F23-4CB4-81DF-1DDA9BFEB5EB}" type="presOf" srcId="{25077992-325D-418F-9AA8-F45A40E7051D}" destId="{5E90D4E5-4855-469A-A2D0-5447D603F8A1}" srcOrd="0" destOrd="0" presId="urn:microsoft.com/office/officeart/2008/layout/LinedList"/>
    <dgm:cxn modelId="{F12BDCBE-8FC0-4451-9377-EB4CD2294D23}" srcId="{E94C9627-437B-47AD-8AEB-4B281434D017}" destId="{ED8A5516-FAE4-4AB9-A2B3-0E46542F3769}" srcOrd="2" destOrd="0" parTransId="{424104C8-212C-43B0-8697-DF3B7571F425}" sibTransId="{BEEED358-2B76-4F20-9529-6D4D682CF0E7}"/>
    <dgm:cxn modelId="{50B1CCB9-B79D-4130-B664-E2C8129EDF99}" type="presOf" srcId="{ED8A5516-FAE4-4AB9-A2B3-0E46542F3769}" destId="{3EC4264A-AB40-448E-B17B-D244B6833412}" srcOrd="0" destOrd="0" presId="urn:microsoft.com/office/officeart/2008/layout/LinedList"/>
    <dgm:cxn modelId="{02A8ED35-6BEC-4653-A468-BE512F379CFB}" srcId="{E94C9627-437B-47AD-8AEB-4B281434D017}" destId="{3FC1D1DC-A155-4635-9A00-65A5528FAF27}" srcOrd="3" destOrd="0" parTransId="{76FEEAF3-351B-400D-A9BC-C09567F1CEB8}" sibTransId="{79EAFCBF-9539-40AA-84BC-E81CC17100C1}"/>
    <dgm:cxn modelId="{06A4E42B-5601-4CD6-A733-1433302DF969}" srcId="{E94C9627-437B-47AD-8AEB-4B281434D017}" destId="{035AFBFC-0C91-489C-AECF-726C629CAE4F}" srcOrd="1" destOrd="0" parTransId="{DEA4CA28-0E5D-4066-9795-F3F6556A282D}" sibTransId="{40DD6433-B5FD-43C2-B624-0577435B1C01}"/>
    <dgm:cxn modelId="{FAFE3CB8-4808-4E9A-869F-95A092909991}" type="presOf" srcId="{B62A233D-B8D3-42E7-A13C-CCC6F98925C6}" destId="{90D0EBC9-AFAC-40B9-BEC6-BFA118208BB6}" srcOrd="0" destOrd="0" presId="urn:microsoft.com/office/officeart/2008/layout/LinedList"/>
    <dgm:cxn modelId="{0C2EDF29-1FC2-4F44-9FFD-D6AEFAEC2371}" srcId="{E94C9627-437B-47AD-8AEB-4B281434D017}" destId="{197F76E9-3CC6-4EE8-B5AD-BF206ADBA0A1}" srcOrd="4" destOrd="0" parTransId="{E3B3E1E2-D427-4382-8799-BA08E0E28C12}" sibTransId="{65583EE3-19E9-4518-9BB0-ED1E94DEB39C}"/>
    <dgm:cxn modelId="{767EF1DA-7ADD-4567-A012-61415303FEDB}" type="presOf" srcId="{3FC1D1DC-A155-4635-9A00-65A5528FAF27}" destId="{5E51B612-57E4-4BFB-96EA-5D39AB9FDB94}" srcOrd="0" destOrd="0" presId="urn:microsoft.com/office/officeart/2008/layout/LinedList"/>
    <dgm:cxn modelId="{71D951E9-1508-49CD-88D2-15FFF72D9FA1}" type="presOf" srcId="{1BB7D95E-7E0B-4E54-9FAB-00A5F9BE12B4}" destId="{7D96D130-73DF-4E80-A08D-535E4055ACAE}" srcOrd="0" destOrd="0" presId="urn:microsoft.com/office/officeart/2008/layout/LinedList"/>
    <dgm:cxn modelId="{0A02E58A-F790-4F36-A701-9B975BE49DA0}" type="presOf" srcId="{197F76E9-3CC6-4EE8-B5AD-BF206ADBA0A1}" destId="{1198C48A-5CF9-41FC-9890-6973F6A5A88B}" srcOrd="0" destOrd="0" presId="urn:microsoft.com/office/officeart/2008/layout/LinedList"/>
    <dgm:cxn modelId="{120795F0-5160-49A9-9E0A-643859486E9C}" type="presOf" srcId="{035AFBFC-0C91-489C-AECF-726C629CAE4F}" destId="{E586619B-906C-4AE9-8C3E-7D031FAFC409}" srcOrd="0" destOrd="0" presId="urn:microsoft.com/office/officeart/2008/layout/LinedList"/>
    <dgm:cxn modelId="{17B35B8C-1103-4CC7-928F-4759923FC711}" type="presParOf" srcId="{F0F9B389-FF5F-40DF-BAA0-BDE3FF556BB6}" destId="{C96AAF1A-B3B9-48C0-939D-180FE59FDF53}" srcOrd="0" destOrd="0" presId="urn:microsoft.com/office/officeart/2008/layout/LinedList"/>
    <dgm:cxn modelId="{7744EDDE-8CA7-474D-958B-928B4CBB0DB5}" type="presParOf" srcId="{F0F9B389-FF5F-40DF-BAA0-BDE3FF556BB6}" destId="{D8460CEA-FA05-4683-B3EF-1F5FD42ADE87}" srcOrd="1" destOrd="0" presId="urn:microsoft.com/office/officeart/2008/layout/LinedList"/>
    <dgm:cxn modelId="{A7371657-774A-40B8-B57C-F47CF83D3B71}" type="presParOf" srcId="{D8460CEA-FA05-4683-B3EF-1F5FD42ADE87}" destId="{7D96D130-73DF-4E80-A08D-535E4055ACAE}" srcOrd="0" destOrd="0" presId="urn:microsoft.com/office/officeart/2008/layout/LinedList"/>
    <dgm:cxn modelId="{73B0C5EA-091F-4EBE-B5C6-33A304AC5249}" type="presParOf" srcId="{D8460CEA-FA05-4683-B3EF-1F5FD42ADE87}" destId="{7141910D-369B-4E2B-98DE-EA59B57A8CD1}" srcOrd="1" destOrd="0" presId="urn:microsoft.com/office/officeart/2008/layout/LinedList"/>
    <dgm:cxn modelId="{4EAA2384-0483-4AA7-B0AA-AE93139B4C33}" type="presParOf" srcId="{F0F9B389-FF5F-40DF-BAA0-BDE3FF556BB6}" destId="{7191459A-F6A0-41C3-B0FB-20D99202B1B9}" srcOrd="2" destOrd="0" presId="urn:microsoft.com/office/officeart/2008/layout/LinedList"/>
    <dgm:cxn modelId="{6FBF5B36-30BB-4872-BC6C-65414257A911}" type="presParOf" srcId="{F0F9B389-FF5F-40DF-BAA0-BDE3FF556BB6}" destId="{D55269C2-E667-4573-A2EC-FD829104E454}" srcOrd="3" destOrd="0" presId="urn:microsoft.com/office/officeart/2008/layout/LinedList"/>
    <dgm:cxn modelId="{3C7628B7-16CB-4B8D-87D3-3EA9AB81AFDC}" type="presParOf" srcId="{D55269C2-E667-4573-A2EC-FD829104E454}" destId="{E586619B-906C-4AE9-8C3E-7D031FAFC409}" srcOrd="0" destOrd="0" presId="urn:microsoft.com/office/officeart/2008/layout/LinedList"/>
    <dgm:cxn modelId="{4932BC40-B1E5-4B6F-A3FF-C920D8CE61A9}" type="presParOf" srcId="{D55269C2-E667-4573-A2EC-FD829104E454}" destId="{0FE958C2-297F-43D5-BCE7-8C8D1D194D8F}" srcOrd="1" destOrd="0" presId="urn:microsoft.com/office/officeart/2008/layout/LinedList"/>
    <dgm:cxn modelId="{4BEAF5B6-A20D-49C4-9614-EDA10570891E}" type="presParOf" srcId="{F0F9B389-FF5F-40DF-BAA0-BDE3FF556BB6}" destId="{11F6B76B-FB7E-495A-B25B-3699AD543822}" srcOrd="4" destOrd="0" presId="urn:microsoft.com/office/officeart/2008/layout/LinedList"/>
    <dgm:cxn modelId="{AF12940F-0F35-4991-BA0B-00FDB43ED21C}" type="presParOf" srcId="{F0F9B389-FF5F-40DF-BAA0-BDE3FF556BB6}" destId="{614A4F19-4487-4720-BB4E-9A91D020D292}" srcOrd="5" destOrd="0" presId="urn:microsoft.com/office/officeart/2008/layout/LinedList"/>
    <dgm:cxn modelId="{B96664A2-4623-4980-954F-5EA066D86FF7}" type="presParOf" srcId="{614A4F19-4487-4720-BB4E-9A91D020D292}" destId="{3EC4264A-AB40-448E-B17B-D244B6833412}" srcOrd="0" destOrd="0" presId="urn:microsoft.com/office/officeart/2008/layout/LinedList"/>
    <dgm:cxn modelId="{17937DB1-2415-4E55-83BA-F653C353F22A}" type="presParOf" srcId="{614A4F19-4487-4720-BB4E-9A91D020D292}" destId="{C10615A8-7601-4BFE-B3F6-48B9CD0B0B3F}" srcOrd="1" destOrd="0" presId="urn:microsoft.com/office/officeart/2008/layout/LinedList"/>
    <dgm:cxn modelId="{277AF6F8-6B60-4745-8A49-35600641AF9A}" type="presParOf" srcId="{F0F9B389-FF5F-40DF-BAA0-BDE3FF556BB6}" destId="{07589931-6D6C-48A3-93E9-E5F3B44649D1}" srcOrd="6" destOrd="0" presId="urn:microsoft.com/office/officeart/2008/layout/LinedList"/>
    <dgm:cxn modelId="{16B1B6CF-8791-453D-A472-BE0DA0BB279D}" type="presParOf" srcId="{F0F9B389-FF5F-40DF-BAA0-BDE3FF556BB6}" destId="{AEAC5AC0-D2FC-4419-AAEA-CDD3C0331FBA}" srcOrd="7" destOrd="0" presId="urn:microsoft.com/office/officeart/2008/layout/LinedList"/>
    <dgm:cxn modelId="{6608E2CE-7682-47CE-BE0C-186A5439422B}" type="presParOf" srcId="{AEAC5AC0-D2FC-4419-AAEA-CDD3C0331FBA}" destId="{5E51B612-57E4-4BFB-96EA-5D39AB9FDB94}" srcOrd="0" destOrd="0" presId="urn:microsoft.com/office/officeart/2008/layout/LinedList"/>
    <dgm:cxn modelId="{D6421E19-F779-4D53-9AF9-88DCEB8CECEE}" type="presParOf" srcId="{AEAC5AC0-D2FC-4419-AAEA-CDD3C0331FBA}" destId="{35F0BACF-A362-498A-9186-88924726D350}" srcOrd="1" destOrd="0" presId="urn:microsoft.com/office/officeart/2008/layout/LinedList"/>
    <dgm:cxn modelId="{24619B8D-9FF8-4BE9-A1D9-227AB3B6B8D7}" type="presParOf" srcId="{F0F9B389-FF5F-40DF-BAA0-BDE3FF556BB6}" destId="{F327D844-2D73-4556-A081-70C7545EF813}" srcOrd="8" destOrd="0" presId="urn:microsoft.com/office/officeart/2008/layout/LinedList"/>
    <dgm:cxn modelId="{49E0FDE2-DBDC-457E-89EA-89358F00677F}" type="presParOf" srcId="{F0F9B389-FF5F-40DF-BAA0-BDE3FF556BB6}" destId="{629196EC-34C8-4F29-9C6A-8672CA5084CC}" srcOrd="9" destOrd="0" presId="urn:microsoft.com/office/officeart/2008/layout/LinedList"/>
    <dgm:cxn modelId="{621E6398-9683-448A-B019-CB035B607FEB}" type="presParOf" srcId="{629196EC-34C8-4F29-9C6A-8672CA5084CC}" destId="{1198C48A-5CF9-41FC-9890-6973F6A5A88B}" srcOrd="0" destOrd="0" presId="urn:microsoft.com/office/officeart/2008/layout/LinedList"/>
    <dgm:cxn modelId="{240DC8AD-A855-4608-9B80-95CD1CC0DD3C}" type="presParOf" srcId="{629196EC-34C8-4F29-9C6A-8672CA5084CC}" destId="{CD1D5C9B-15F1-4EAC-92EE-FF7475904719}" srcOrd="1" destOrd="0" presId="urn:microsoft.com/office/officeart/2008/layout/LinedList"/>
    <dgm:cxn modelId="{527B26C2-558B-49D8-AD16-793A766F97F4}" type="presParOf" srcId="{F0F9B389-FF5F-40DF-BAA0-BDE3FF556BB6}" destId="{D6F922E6-D57E-4186-B675-CE8A742FE863}" srcOrd="10" destOrd="0" presId="urn:microsoft.com/office/officeart/2008/layout/LinedList"/>
    <dgm:cxn modelId="{8CE9F016-0B9B-465A-BFA3-2FC52A47B1C9}" type="presParOf" srcId="{F0F9B389-FF5F-40DF-BAA0-BDE3FF556BB6}" destId="{2659D05D-14B5-4EB7-9279-00BE510A4D8A}" srcOrd="11" destOrd="0" presId="urn:microsoft.com/office/officeart/2008/layout/LinedList"/>
    <dgm:cxn modelId="{503FF7B3-3606-4727-A724-C1AFDDC6CF99}" type="presParOf" srcId="{2659D05D-14B5-4EB7-9279-00BE510A4D8A}" destId="{5E90D4E5-4855-469A-A2D0-5447D603F8A1}" srcOrd="0" destOrd="0" presId="urn:microsoft.com/office/officeart/2008/layout/LinedList"/>
    <dgm:cxn modelId="{E91A3F18-6031-4D02-AC1F-14F48567E9C0}" type="presParOf" srcId="{2659D05D-14B5-4EB7-9279-00BE510A4D8A}" destId="{678848C7-CA7A-4DFB-B9D2-BC2041486282}" srcOrd="1" destOrd="0" presId="urn:microsoft.com/office/officeart/2008/layout/LinedList"/>
    <dgm:cxn modelId="{A859C883-5607-4598-95CC-8A05F27BB277}" type="presParOf" srcId="{F0F9B389-FF5F-40DF-BAA0-BDE3FF556BB6}" destId="{B6D9D448-3F1E-4E7F-83B9-CC634BF2A4E8}" srcOrd="12" destOrd="0" presId="urn:microsoft.com/office/officeart/2008/layout/LinedList"/>
    <dgm:cxn modelId="{D03A32E1-AD0A-4C7F-9A13-9F1C74BE918E}" type="presParOf" srcId="{F0F9B389-FF5F-40DF-BAA0-BDE3FF556BB6}" destId="{2ED2F233-6634-49D7-AAA8-9C993066D942}" srcOrd="13" destOrd="0" presId="urn:microsoft.com/office/officeart/2008/layout/LinedList"/>
    <dgm:cxn modelId="{A0C8603E-6658-4CFC-9031-7BDCC33E4A47}" type="presParOf" srcId="{2ED2F233-6634-49D7-AAA8-9C993066D942}" destId="{90D0EBC9-AFAC-40B9-BEC6-BFA118208BB6}" srcOrd="0" destOrd="0" presId="urn:microsoft.com/office/officeart/2008/layout/LinedList"/>
    <dgm:cxn modelId="{2CD70AC5-528E-4745-870D-0FD680E1B158}" type="presParOf" srcId="{2ED2F233-6634-49D7-AAA8-9C993066D942}" destId="{9267AA2F-E160-4099-A727-649F391D879D}" srcOrd="1" destOrd="0" presId="urn:microsoft.com/office/officeart/2008/layout/LinedList"/>
  </dgm:cxnLst>
  <dgm:bg/>
  <dgm:whole>
    <a:ln>
      <a:noFill/>
    </a:ln>
  </dgm:whole>
  <dgm:extLst>
    <a:ext uri="http://schemas.microsoft.com/office/drawing/2008/diagram">
      <dsp:dataModelExt xmlns:dsp="http://schemas.microsoft.com/office/drawing/2008/diagram" relId="rId10"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6FFD4F5-37FD-4FA0-BB03-83F15643920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8248FDC-57EB-42D5-8520-C2FC79B8AFC3}" type="pres">
      <dgm:prSet presAssocID="{76FFD4F5-37FD-4FA0-BB03-83F156439203}" presName="linear" presStyleCnt="0">
        <dgm:presLayoutVars>
          <dgm:animLvl val="lvl"/>
          <dgm:resizeHandles val="exact"/>
        </dgm:presLayoutVars>
      </dgm:prSet>
      <dgm:spPr/>
      <dgm:t>
        <a:bodyPr/>
        <a:lstStyle/>
        <a:p>
          <a:endParaRPr lang="en-US"/>
        </a:p>
      </dgm:t>
    </dgm:pt>
  </dgm:ptLst>
  <dgm:cxnLst>
    <dgm:cxn modelId="{037DE35F-2B3E-4C27-8461-7917AA20420B}" type="presOf" srcId="{76FFD4F5-37FD-4FA0-BB03-83F156439203}" destId="{98248FDC-57EB-42D5-8520-C2FC79B8AFC3}" srcOrd="0"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6FFD4F5-37FD-4FA0-BB03-83F15643920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8248FDC-57EB-42D5-8520-C2FC79B8AFC3}" type="pres">
      <dgm:prSet presAssocID="{76FFD4F5-37FD-4FA0-BB03-83F156439203}" presName="linear" presStyleCnt="0">
        <dgm:presLayoutVars>
          <dgm:animLvl val="lvl"/>
          <dgm:resizeHandles val="exact"/>
        </dgm:presLayoutVars>
      </dgm:prSet>
      <dgm:spPr/>
      <dgm:t>
        <a:bodyPr/>
        <a:lstStyle/>
        <a:p>
          <a:endParaRPr lang="en-US"/>
        </a:p>
      </dgm:t>
    </dgm:pt>
  </dgm:ptLst>
  <dgm:cxnLst>
    <dgm:cxn modelId="{037DE35F-2B3E-4C27-8461-7917AA20420B}" type="presOf" srcId="{76FFD4F5-37FD-4FA0-BB03-83F156439203}" destId="{98248FDC-57EB-42D5-8520-C2FC79B8AFC3}" srcOrd="0"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6FFD4F5-37FD-4FA0-BB03-83F15643920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8248FDC-57EB-42D5-8520-C2FC79B8AFC3}" type="pres">
      <dgm:prSet presAssocID="{76FFD4F5-37FD-4FA0-BB03-83F156439203}" presName="linear" presStyleCnt="0">
        <dgm:presLayoutVars>
          <dgm:animLvl val="lvl"/>
          <dgm:resizeHandles val="exact"/>
        </dgm:presLayoutVars>
      </dgm:prSet>
      <dgm:spPr/>
      <dgm:t>
        <a:bodyPr/>
        <a:lstStyle/>
        <a:p>
          <a:endParaRPr lang="en-US"/>
        </a:p>
      </dgm:t>
    </dgm:pt>
  </dgm:ptLst>
  <dgm:cxnLst>
    <dgm:cxn modelId="{037DE35F-2B3E-4C27-8461-7917AA20420B}" type="presOf" srcId="{76FFD4F5-37FD-4FA0-BB03-83F156439203}" destId="{98248FDC-57EB-42D5-8520-C2FC79B8AFC3}" srcOrd="0"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6FFD4F5-37FD-4FA0-BB03-83F15643920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8248FDC-57EB-42D5-8520-C2FC79B8AFC3}" type="pres">
      <dgm:prSet presAssocID="{76FFD4F5-37FD-4FA0-BB03-83F156439203}" presName="linear" presStyleCnt="0">
        <dgm:presLayoutVars>
          <dgm:animLvl val="lvl"/>
          <dgm:resizeHandles val="exact"/>
        </dgm:presLayoutVars>
      </dgm:prSet>
      <dgm:spPr/>
      <dgm:t>
        <a:bodyPr/>
        <a:lstStyle/>
        <a:p>
          <a:endParaRPr lang="en-US"/>
        </a:p>
      </dgm:t>
    </dgm:pt>
  </dgm:ptLst>
  <dgm:cxnLst>
    <dgm:cxn modelId="{037DE35F-2B3E-4C27-8461-7917AA20420B}" type="presOf" srcId="{76FFD4F5-37FD-4FA0-BB03-83F156439203}" destId="{98248FDC-57EB-42D5-8520-C2FC79B8AFC3}" srcOrd="0"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6FFD4F5-37FD-4FA0-BB03-83F15643920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8248FDC-57EB-42D5-8520-C2FC79B8AFC3}" type="pres">
      <dgm:prSet presAssocID="{76FFD4F5-37FD-4FA0-BB03-83F156439203}" presName="linear" presStyleCnt="0">
        <dgm:presLayoutVars>
          <dgm:animLvl val="lvl"/>
          <dgm:resizeHandles val="exact"/>
        </dgm:presLayoutVars>
      </dgm:prSet>
      <dgm:spPr/>
      <dgm:t>
        <a:bodyPr/>
        <a:lstStyle/>
        <a:p>
          <a:endParaRPr lang="en-US"/>
        </a:p>
      </dgm:t>
    </dgm:pt>
  </dgm:ptLst>
  <dgm:cxnLst>
    <dgm:cxn modelId="{037DE35F-2B3E-4C27-8461-7917AA20420B}" type="presOf" srcId="{76FFD4F5-37FD-4FA0-BB03-83F156439203}" destId="{98248FDC-57EB-42D5-8520-C2FC79B8AFC3}" srcOrd="0"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6FFD4F5-37FD-4FA0-BB03-83F15643920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8248FDC-57EB-42D5-8520-C2FC79B8AFC3}" type="pres">
      <dgm:prSet presAssocID="{76FFD4F5-37FD-4FA0-BB03-83F156439203}" presName="linear" presStyleCnt="0">
        <dgm:presLayoutVars>
          <dgm:animLvl val="lvl"/>
          <dgm:resizeHandles val="exact"/>
        </dgm:presLayoutVars>
      </dgm:prSet>
      <dgm:spPr/>
      <dgm:t>
        <a:bodyPr/>
        <a:lstStyle/>
        <a:p>
          <a:endParaRPr lang="en-US"/>
        </a:p>
      </dgm:t>
    </dgm:pt>
  </dgm:ptLst>
  <dgm:cxnLst>
    <dgm:cxn modelId="{037DE35F-2B3E-4C27-8461-7917AA20420B}" type="presOf" srcId="{76FFD4F5-37FD-4FA0-BB03-83F156439203}" destId="{98248FDC-57EB-42D5-8520-C2FC79B8AFC3}" srcOrd="0"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81AECF1-A62E-4A95-A2FC-1A5CEBBC0203}" type="doc">
      <dgm:prSet loTypeId="urn:microsoft.com/office/officeart/2008/layout/LinedList" loCatId="list" qsTypeId="urn:microsoft.com/office/officeart/2005/8/quickstyle/3d1" qsCatId="3D" csTypeId="urn:microsoft.com/office/officeart/2005/8/colors/accent1_2" csCatId="accent1" phldr="1"/>
      <dgm:spPr/>
      <dgm:t>
        <a:bodyPr/>
        <a:lstStyle/>
        <a:p>
          <a:endParaRPr lang="en-US"/>
        </a:p>
      </dgm:t>
    </dgm:pt>
    <dgm:pt modelId="{BDEBADB6-B90F-48ED-9E4A-88071C7077BC}">
      <dgm:prSet custT="1"/>
      <dgm:spPr/>
      <dgm:t>
        <a:bodyPr/>
        <a:lstStyle/>
        <a:p>
          <a:pPr rtl="0"/>
          <a:r>
            <a:rPr lang="en-IN" sz="1400" dirty="0" smtClean="0">
              <a:latin typeface="+mj-lt"/>
            </a:rPr>
            <a:t>In December 2019, a novel coronavirus, now named as SARS-CoV-2, caused a series of acute atypical respiratory diseases in Wuhan, Hubei Province, China</a:t>
          </a:r>
          <a:endParaRPr lang="en-IN" sz="1400" dirty="0">
            <a:latin typeface="+mj-lt"/>
          </a:endParaRPr>
        </a:p>
      </dgm:t>
    </dgm:pt>
    <dgm:pt modelId="{FB2BBC6E-5492-4149-AB4F-C2FB65A6EADD}" type="parTrans" cxnId="{CB0AFC01-2340-4B26-B907-C69E0418D620}">
      <dgm:prSet/>
      <dgm:spPr/>
      <dgm:t>
        <a:bodyPr/>
        <a:lstStyle/>
        <a:p>
          <a:endParaRPr lang="en-US"/>
        </a:p>
      </dgm:t>
    </dgm:pt>
    <dgm:pt modelId="{DF46C792-3E51-4C1D-90B5-DB80137EB945}" type="sibTrans" cxnId="{CB0AFC01-2340-4B26-B907-C69E0418D620}">
      <dgm:prSet/>
      <dgm:spPr/>
      <dgm:t>
        <a:bodyPr/>
        <a:lstStyle/>
        <a:p>
          <a:endParaRPr lang="en-US"/>
        </a:p>
      </dgm:t>
    </dgm:pt>
    <dgm:pt modelId="{E0655990-B8D9-4624-876A-14A2B40F2F1D}">
      <dgm:prSet custT="1"/>
      <dgm:spPr/>
      <dgm:t>
        <a:bodyPr/>
        <a:lstStyle/>
        <a:p>
          <a:pPr rtl="0"/>
          <a:r>
            <a:rPr lang="en-IN" sz="1400" dirty="0" smtClean="0">
              <a:latin typeface="+mj-lt"/>
            </a:rPr>
            <a:t>The disease caused by this virus was termed </a:t>
          </a:r>
          <a:r>
            <a:rPr lang="en-IN" sz="1400" dirty="0" smtClean="0">
              <a:latin typeface="+mj-lt"/>
            </a:rPr>
            <a:t>COVID-19</a:t>
          </a:r>
          <a:endParaRPr lang="en-IN" sz="1400" dirty="0">
            <a:latin typeface="+mj-lt"/>
          </a:endParaRPr>
        </a:p>
      </dgm:t>
    </dgm:pt>
    <dgm:pt modelId="{820F35E6-D25E-4F68-85A2-6BDA31242143}" type="parTrans" cxnId="{E1D57EE9-1549-4332-83C3-7D0F24FE6458}">
      <dgm:prSet/>
      <dgm:spPr/>
      <dgm:t>
        <a:bodyPr/>
        <a:lstStyle/>
        <a:p>
          <a:endParaRPr lang="en-US"/>
        </a:p>
      </dgm:t>
    </dgm:pt>
    <dgm:pt modelId="{B8BF751B-BF66-4668-B241-EC788575E382}" type="sibTrans" cxnId="{E1D57EE9-1549-4332-83C3-7D0F24FE6458}">
      <dgm:prSet/>
      <dgm:spPr/>
      <dgm:t>
        <a:bodyPr/>
        <a:lstStyle/>
        <a:p>
          <a:endParaRPr lang="en-US"/>
        </a:p>
      </dgm:t>
    </dgm:pt>
    <dgm:pt modelId="{B2AA4FC7-864F-4E9E-82C5-153A2F13E84A}">
      <dgm:prSet custT="1"/>
      <dgm:spPr/>
      <dgm:t>
        <a:bodyPr/>
        <a:lstStyle/>
        <a:p>
          <a:pPr rtl="0"/>
          <a:r>
            <a:rPr lang="en-IN" sz="1400" dirty="0" err="1" smtClean="0">
              <a:latin typeface="+mj-lt"/>
            </a:rPr>
            <a:t>CoVs</a:t>
          </a:r>
          <a:r>
            <a:rPr lang="en-IN" sz="1400" dirty="0" smtClean="0">
              <a:latin typeface="+mj-lt"/>
            </a:rPr>
            <a:t> </a:t>
          </a:r>
          <a:r>
            <a:rPr lang="en-IN" sz="1400" dirty="0" smtClean="0">
              <a:latin typeface="+mj-lt"/>
            </a:rPr>
            <a:t>have </a:t>
          </a:r>
          <a:r>
            <a:rPr lang="en-IN" sz="1400" dirty="0" smtClean="0">
              <a:latin typeface="+mj-lt"/>
            </a:rPr>
            <a:t>a crown-like appearance under an electron microscope  (</a:t>
          </a:r>
          <a:r>
            <a:rPr lang="en-IN" sz="1400" b="1" dirty="0" smtClean="0">
              <a:latin typeface="+mj-lt"/>
            </a:rPr>
            <a:t>coronam</a:t>
          </a:r>
          <a:r>
            <a:rPr lang="en-IN" sz="1400" dirty="0" smtClean="0">
              <a:latin typeface="+mj-lt"/>
            </a:rPr>
            <a:t> is the Latin term for crown) due to the presence of spike glycoproteins on the envelope</a:t>
          </a:r>
          <a:endParaRPr lang="en-IN" sz="1400" dirty="0">
            <a:latin typeface="+mj-lt"/>
          </a:endParaRPr>
        </a:p>
      </dgm:t>
    </dgm:pt>
    <dgm:pt modelId="{4AE69846-157B-4B5A-857E-0E9791BF0CC7}" type="parTrans" cxnId="{76E79E64-3175-4991-98DC-3056264E0BF8}">
      <dgm:prSet/>
      <dgm:spPr/>
      <dgm:t>
        <a:bodyPr/>
        <a:lstStyle/>
        <a:p>
          <a:endParaRPr lang="en-US"/>
        </a:p>
      </dgm:t>
    </dgm:pt>
    <dgm:pt modelId="{F60C0C38-FDC2-41F0-A425-36DD59B69261}" type="sibTrans" cxnId="{76E79E64-3175-4991-98DC-3056264E0BF8}">
      <dgm:prSet/>
      <dgm:spPr/>
      <dgm:t>
        <a:bodyPr/>
        <a:lstStyle/>
        <a:p>
          <a:endParaRPr lang="en-US"/>
        </a:p>
      </dgm:t>
    </dgm:pt>
    <dgm:pt modelId="{522CFAB3-AC84-4C59-BD14-845C079D7478}">
      <dgm:prSet custT="1"/>
      <dgm:spPr/>
      <dgm:t>
        <a:bodyPr/>
        <a:lstStyle/>
        <a:p>
          <a:pPr rtl="0"/>
          <a:r>
            <a:rPr lang="en-IN" sz="1400" dirty="0" smtClean="0">
              <a:latin typeface="+mj-lt"/>
            </a:rPr>
            <a:t>The subfamily </a:t>
          </a:r>
          <a:r>
            <a:rPr lang="en-IN" sz="1400" dirty="0" err="1" smtClean="0">
              <a:latin typeface="+mj-lt"/>
            </a:rPr>
            <a:t>Orthocoronavirinae</a:t>
          </a:r>
          <a:r>
            <a:rPr lang="en-IN" sz="1400" dirty="0" smtClean="0">
              <a:latin typeface="+mj-lt"/>
            </a:rPr>
            <a:t> of the </a:t>
          </a:r>
          <a:r>
            <a:rPr lang="en-IN" sz="1400" dirty="0" err="1" smtClean="0">
              <a:latin typeface="+mj-lt"/>
            </a:rPr>
            <a:t>Coronaviridae</a:t>
          </a:r>
          <a:r>
            <a:rPr lang="en-IN" sz="1400" dirty="0" smtClean="0">
              <a:latin typeface="+mj-lt"/>
            </a:rPr>
            <a:t> family (order </a:t>
          </a:r>
          <a:r>
            <a:rPr lang="en-IN" sz="1400" dirty="0" err="1" smtClean="0">
              <a:latin typeface="+mj-lt"/>
            </a:rPr>
            <a:t>Nidovirales</a:t>
          </a:r>
          <a:r>
            <a:rPr lang="en-IN" sz="1400" dirty="0" smtClean="0">
              <a:latin typeface="+mj-lt"/>
            </a:rPr>
            <a:t>)</a:t>
          </a:r>
          <a:endParaRPr lang="en-IN" sz="1400" dirty="0">
            <a:latin typeface="+mj-lt"/>
          </a:endParaRPr>
        </a:p>
      </dgm:t>
    </dgm:pt>
    <dgm:pt modelId="{20416F58-5EA8-4300-9310-4FC64FA427A6}" type="parTrans" cxnId="{099EA90D-1259-49B4-8F31-5F043172379A}">
      <dgm:prSet/>
      <dgm:spPr/>
      <dgm:t>
        <a:bodyPr/>
        <a:lstStyle/>
        <a:p>
          <a:endParaRPr lang="en-US"/>
        </a:p>
      </dgm:t>
    </dgm:pt>
    <dgm:pt modelId="{755F4584-D1A2-4180-8228-36C86DE41620}" type="sibTrans" cxnId="{099EA90D-1259-49B4-8F31-5F043172379A}">
      <dgm:prSet/>
      <dgm:spPr/>
      <dgm:t>
        <a:bodyPr/>
        <a:lstStyle/>
        <a:p>
          <a:endParaRPr lang="en-US"/>
        </a:p>
      </dgm:t>
    </dgm:pt>
    <dgm:pt modelId="{145625DB-F133-4BEA-8039-449C40F150C6}" type="pres">
      <dgm:prSet presAssocID="{E81AECF1-A62E-4A95-A2FC-1A5CEBBC0203}" presName="vert0" presStyleCnt="0">
        <dgm:presLayoutVars>
          <dgm:dir/>
          <dgm:animOne val="branch"/>
          <dgm:animLvl val="lvl"/>
        </dgm:presLayoutVars>
      </dgm:prSet>
      <dgm:spPr/>
      <dgm:t>
        <a:bodyPr/>
        <a:lstStyle/>
        <a:p>
          <a:endParaRPr lang="en-US"/>
        </a:p>
      </dgm:t>
    </dgm:pt>
    <dgm:pt modelId="{37FE6700-1F2E-4628-A812-682BBF56DFB8}" type="pres">
      <dgm:prSet presAssocID="{BDEBADB6-B90F-48ED-9E4A-88071C7077BC}" presName="thickLine" presStyleLbl="alignNode1" presStyleIdx="0" presStyleCnt="4"/>
      <dgm:spPr/>
    </dgm:pt>
    <dgm:pt modelId="{AE31FC1A-A2D6-49A6-8F9A-F5875171A709}" type="pres">
      <dgm:prSet presAssocID="{BDEBADB6-B90F-48ED-9E4A-88071C7077BC}" presName="horz1" presStyleCnt="0"/>
      <dgm:spPr/>
    </dgm:pt>
    <dgm:pt modelId="{FBE6C878-097F-462F-B947-CA6CA56EED96}" type="pres">
      <dgm:prSet presAssocID="{BDEBADB6-B90F-48ED-9E4A-88071C7077BC}" presName="tx1" presStyleLbl="revTx" presStyleIdx="0" presStyleCnt="4" custScaleY="26749"/>
      <dgm:spPr/>
      <dgm:t>
        <a:bodyPr/>
        <a:lstStyle/>
        <a:p>
          <a:endParaRPr lang="en-US"/>
        </a:p>
      </dgm:t>
    </dgm:pt>
    <dgm:pt modelId="{6E38939D-70AC-46D4-9BDD-8DAD0836D65B}" type="pres">
      <dgm:prSet presAssocID="{BDEBADB6-B90F-48ED-9E4A-88071C7077BC}" presName="vert1" presStyleCnt="0"/>
      <dgm:spPr/>
    </dgm:pt>
    <dgm:pt modelId="{2E1C99CD-6FD2-447E-8586-BF377F685043}" type="pres">
      <dgm:prSet presAssocID="{E0655990-B8D9-4624-876A-14A2B40F2F1D}" presName="thickLine" presStyleLbl="alignNode1" presStyleIdx="1" presStyleCnt="4"/>
      <dgm:spPr/>
    </dgm:pt>
    <dgm:pt modelId="{8823FE6B-0F21-49AC-BDEB-77CA10E62CB0}" type="pres">
      <dgm:prSet presAssocID="{E0655990-B8D9-4624-876A-14A2B40F2F1D}" presName="horz1" presStyleCnt="0"/>
      <dgm:spPr/>
    </dgm:pt>
    <dgm:pt modelId="{AA0E2615-FEA6-4795-A818-0A9920FC35C8}" type="pres">
      <dgm:prSet presAssocID="{E0655990-B8D9-4624-876A-14A2B40F2F1D}" presName="tx1" presStyleLbl="revTx" presStyleIdx="1" presStyleCnt="4" custScaleY="24349"/>
      <dgm:spPr/>
      <dgm:t>
        <a:bodyPr/>
        <a:lstStyle/>
        <a:p>
          <a:endParaRPr lang="en-US"/>
        </a:p>
      </dgm:t>
    </dgm:pt>
    <dgm:pt modelId="{FDD8F1C1-B1BA-45CD-9B78-F3B55DA27B84}" type="pres">
      <dgm:prSet presAssocID="{E0655990-B8D9-4624-876A-14A2B40F2F1D}" presName="vert1" presStyleCnt="0"/>
      <dgm:spPr/>
    </dgm:pt>
    <dgm:pt modelId="{1A834BAD-C287-45B5-B6E0-F59BB998FCCF}" type="pres">
      <dgm:prSet presAssocID="{B2AA4FC7-864F-4E9E-82C5-153A2F13E84A}" presName="thickLine" presStyleLbl="alignNode1" presStyleIdx="2" presStyleCnt="4"/>
      <dgm:spPr/>
    </dgm:pt>
    <dgm:pt modelId="{ABD08191-7FD8-4CAD-A6B6-67931DA50CB8}" type="pres">
      <dgm:prSet presAssocID="{B2AA4FC7-864F-4E9E-82C5-153A2F13E84A}" presName="horz1" presStyleCnt="0"/>
      <dgm:spPr/>
    </dgm:pt>
    <dgm:pt modelId="{6EB190A9-E7B1-4D36-B2F3-F8403537872A}" type="pres">
      <dgm:prSet presAssocID="{B2AA4FC7-864F-4E9E-82C5-153A2F13E84A}" presName="tx1" presStyleLbl="revTx" presStyleIdx="2" presStyleCnt="4" custScaleY="29744"/>
      <dgm:spPr/>
      <dgm:t>
        <a:bodyPr/>
        <a:lstStyle/>
        <a:p>
          <a:endParaRPr lang="en-US"/>
        </a:p>
      </dgm:t>
    </dgm:pt>
    <dgm:pt modelId="{C996FF9B-6D2D-4E6E-8F24-E1A0C126A832}" type="pres">
      <dgm:prSet presAssocID="{B2AA4FC7-864F-4E9E-82C5-153A2F13E84A}" presName="vert1" presStyleCnt="0"/>
      <dgm:spPr/>
    </dgm:pt>
    <dgm:pt modelId="{79AAF5A1-81E9-4598-B695-EF0672B57D9E}" type="pres">
      <dgm:prSet presAssocID="{522CFAB3-AC84-4C59-BD14-845C079D7478}" presName="thickLine" presStyleLbl="alignNode1" presStyleIdx="3" presStyleCnt="4"/>
      <dgm:spPr/>
    </dgm:pt>
    <dgm:pt modelId="{D8838AFC-17A3-4646-A1EA-3BD5968EF2E1}" type="pres">
      <dgm:prSet presAssocID="{522CFAB3-AC84-4C59-BD14-845C079D7478}" presName="horz1" presStyleCnt="0"/>
      <dgm:spPr/>
    </dgm:pt>
    <dgm:pt modelId="{20594680-6696-43E1-8D9F-63F0023498BE}" type="pres">
      <dgm:prSet presAssocID="{522CFAB3-AC84-4C59-BD14-845C079D7478}" presName="tx1" presStyleLbl="revTx" presStyleIdx="3" presStyleCnt="4" custScaleY="23001"/>
      <dgm:spPr/>
      <dgm:t>
        <a:bodyPr/>
        <a:lstStyle/>
        <a:p>
          <a:endParaRPr lang="en-US"/>
        </a:p>
      </dgm:t>
    </dgm:pt>
    <dgm:pt modelId="{CFF77D76-CEE5-4C34-B518-57ECFDFC78EA}" type="pres">
      <dgm:prSet presAssocID="{522CFAB3-AC84-4C59-BD14-845C079D7478}" presName="vert1" presStyleCnt="0"/>
      <dgm:spPr/>
    </dgm:pt>
  </dgm:ptLst>
  <dgm:cxnLst>
    <dgm:cxn modelId="{9DD9D55F-5368-41AC-B03E-EEFB37514E07}" type="presOf" srcId="{E81AECF1-A62E-4A95-A2FC-1A5CEBBC0203}" destId="{145625DB-F133-4BEA-8039-449C40F150C6}" srcOrd="0" destOrd="0" presId="urn:microsoft.com/office/officeart/2008/layout/LinedList"/>
    <dgm:cxn modelId="{C6398380-4014-46E8-B65B-BA9A553D8181}" type="presOf" srcId="{E0655990-B8D9-4624-876A-14A2B40F2F1D}" destId="{AA0E2615-FEA6-4795-A818-0A9920FC35C8}" srcOrd="0" destOrd="0" presId="urn:microsoft.com/office/officeart/2008/layout/LinedList"/>
    <dgm:cxn modelId="{CB0AFC01-2340-4B26-B907-C69E0418D620}" srcId="{E81AECF1-A62E-4A95-A2FC-1A5CEBBC0203}" destId="{BDEBADB6-B90F-48ED-9E4A-88071C7077BC}" srcOrd="0" destOrd="0" parTransId="{FB2BBC6E-5492-4149-AB4F-C2FB65A6EADD}" sibTransId="{DF46C792-3E51-4C1D-90B5-DB80137EB945}"/>
    <dgm:cxn modelId="{099EA90D-1259-49B4-8F31-5F043172379A}" srcId="{E81AECF1-A62E-4A95-A2FC-1A5CEBBC0203}" destId="{522CFAB3-AC84-4C59-BD14-845C079D7478}" srcOrd="3" destOrd="0" parTransId="{20416F58-5EA8-4300-9310-4FC64FA427A6}" sibTransId="{755F4584-D1A2-4180-8228-36C86DE41620}"/>
    <dgm:cxn modelId="{E1D57EE9-1549-4332-83C3-7D0F24FE6458}" srcId="{E81AECF1-A62E-4A95-A2FC-1A5CEBBC0203}" destId="{E0655990-B8D9-4624-876A-14A2B40F2F1D}" srcOrd="1" destOrd="0" parTransId="{820F35E6-D25E-4F68-85A2-6BDA31242143}" sibTransId="{B8BF751B-BF66-4668-B241-EC788575E382}"/>
    <dgm:cxn modelId="{76E79E64-3175-4991-98DC-3056264E0BF8}" srcId="{E81AECF1-A62E-4A95-A2FC-1A5CEBBC0203}" destId="{B2AA4FC7-864F-4E9E-82C5-153A2F13E84A}" srcOrd="2" destOrd="0" parTransId="{4AE69846-157B-4B5A-857E-0E9791BF0CC7}" sibTransId="{F60C0C38-FDC2-41F0-A425-36DD59B69261}"/>
    <dgm:cxn modelId="{B64C7420-B403-4725-A396-D89C76525666}" type="presOf" srcId="{522CFAB3-AC84-4C59-BD14-845C079D7478}" destId="{20594680-6696-43E1-8D9F-63F0023498BE}" srcOrd="0" destOrd="0" presId="urn:microsoft.com/office/officeart/2008/layout/LinedList"/>
    <dgm:cxn modelId="{7A91D52A-F985-4BC3-B366-DF1A464B08F5}" type="presOf" srcId="{BDEBADB6-B90F-48ED-9E4A-88071C7077BC}" destId="{FBE6C878-097F-462F-B947-CA6CA56EED96}" srcOrd="0" destOrd="0" presId="urn:microsoft.com/office/officeart/2008/layout/LinedList"/>
    <dgm:cxn modelId="{D4DB7540-F6DA-4687-AD0B-E5844A1F523F}" type="presOf" srcId="{B2AA4FC7-864F-4E9E-82C5-153A2F13E84A}" destId="{6EB190A9-E7B1-4D36-B2F3-F8403537872A}" srcOrd="0" destOrd="0" presId="urn:microsoft.com/office/officeart/2008/layout/LinedList"/>
    <dgm:cxn modelId="{E6374DE2-D63D-45DA-B508-99AD6C572BE0}" type="presParOf" srcId="{145625DB-F133-4BEA-8039-449C40F150C6}" destId="{37FE6700-1F2E-4628-A812-682BBF56DFB8}" srcOrd="0" destOrd="0" presId="urn:microsoft.com/office/officeart/2008/layout/LinedList"/>
    <dgm:cxn modelId="{07C74E2B-9DEA-4A5D-B097-46B4B3A57453}" type="presParOf" srcId="{145625DB-F133-4BEA-8039-449C40F150C6}" destId="{AE31FC1A-A2D6-49A6-8F9A-F5875171A709}" srcOrd="1" destOrd="0" presId="urn:microsoft.com/office/officeart/2008/layout/LinedList"/>
    <dgm:cxn modelId="{2950EC89-EFF7-4582-ADF0-E7AF69CEF486}" type="presParOf" srcId="{AE31FC1A-A2D6-49A6-8F9A-F5875171A709}" destId="{FBE6C878-097F-462F-B947-CA6CA56EED96}" srcOrd="0" destOrd="0" presId="urn:microsoft.com/office/officeart/2008/layout/LinedList"/>
    <dgm:cxn modelId="{973EB313-58DA-4F50-AE4A-1DEDD9CD79AA}" type="presParOf" srcId="{AE31FC1A-A2D6-49A6-8F9A-F5875171A709}" destId="{6E38939D-70AC-46D4-9BDD-8DAD0836D65B}" srcOrd="1" destOrd="0" presId="urn:microsoft.com/office/officeart/2008/layout/LinedList"/>
    <dgm:cxn modelId="{2A28091B-A7B8-4E1C-BFE0-A6B44A1C5C24}" type="presParOf" srcId="{145625DB-F133-4BEA-8039-449C40F150C6}" destId="{2E1C99CD-6FD2-447E-8586-BF377F685043}" srcOrd="2" destOrd="0" presId="urn:microsoft.com/office/officeart/2008/layout/LinedList"/>
    <dgm:cxn modelId="{2D984013-0DFF-45C0-8F69-9E68E1A49DA9}" type="presParOf" srcId="{145625DB-F133-4BEA-8039-449C40F150C6}" destId="{8823FE6B-0F21-49AC-BDEB-77CA10E62CB0}" srcOrd="3" destOrd="0" presId="urn:microsoft.com/office/officeart/2008/layout/LinedList"/>
    <dgm:cxn modelId="{14F178A4-4859-4F9A-9D02-62702E49307A}" type="presParOf" srcId="{8823FE6B-0F21-49AC-BDEB-77CA10E62CB0}" destId="{AA0E2615-FEA6-4795-A818-0A9920FC35C8}" srcOrd="0" destOrd="0" presId="urn:microsoft.com/office/officeart/2008/layout/LinedList"/>
    <dgm:cxn modelId="{0DD1579B-D654-498C-B264-DE0C0509FD73}" type="presParOf" srcId="{8823FE6B-0F21-49AC-BDEB-77CA10E62CB0}" destId="{FDD8F1C1-B1BA-45CD-9B78-F3B55DA27B84}" srcOrd="1" destOrd="0" presId="urn:microsoft.com/office/officeart/2008/layout/LinedList"/>
    <dgm:cxn modelId="{887B40B4-2658-40D1-9F5E-660521550CC0}" type="presParOf" srcId="{145625DB-F133-4BEA-8039-449C40F150C6}" destId="{1A834BAD-C287-45B5-B6E0-F59BB998FCCF}" srcOrd="4" destOrd="0" presId="urn:microsoft.com/office/officeart/2008/layout/LinedList"/>
    <dgm:cxn modelId="{AA5B016A-243B-431E-B556-4925AF8201A3}" type="presParOf" srcId="{145625DB-F133-4BEA-8039-449C40F150C6}" destId="{ABD08191-7FD8-4CAD-A6B6-67931DA50CB8}" srcOrd="5" destOrd="0" presId="urn:microsoft.com/office/officeart/2008/layout/LinedList"/>
    <dgm:cxn modelId="{C3ABEEE4-4F6C-480E-A355-916A5507891D}" type="presParOf" srcId="{ABD08191-7FD8-4CAD-A6B6-67931DA50CB8}" destId="{6EB190A9-E7B1-4D36-B2F3-F8403537872A}" srcOrd="0" destOrd="0" presId="urn:microsoft.com/office/officeart/2008/layout/LinedList"/>
    <dgm:cxn modelId="{BC9AD1F3-2D26-4F36-9387-CE89AE761DAC}" type="presParOf" srcId="{ABD08191-7FD8-4CAD-A6B6-67931DA50CB8}" destId="{C996FF9B-6D2D-4E6E-8F24-E1A0C126A832}" srcOrd="1" destOrd="0" presId="urn:microsoft.com/office/officeart/2008/layout/LinedList"/>
    <dgm:cxn modelId="{1307490E-F342-46B2-85B8-F8709537CD49}" type="presParOf" srcId="{145625DB-F133-4BEA-8039-449C40F150C6}" destId="{79AAF5A1-81E9-4598-B695-EF0672B57D9E}" srcOrd="6" destOrd="0" presId="urn:microsoft.com/office/officeart/2008/layout/LinedList"/>
    <dgm:cxn modelId="{97195FBF-4878-48C3-A0B5-6F86BCD234DD}" type="presParOf" srcId="{145625DB-F133-4BEA-8039-449C40F150C6}" destId="{D8838AFC-17A3-4646-A1EA-3BD5968EF2E1}" srcOrd="7" destOrd="0" presId="urn:microsoft.com/office/officeart/2008/layout/LinedList"/>
    <dgm:cxn modelId="{86B8EA08-F60B-4D83-8733-3AA58FCFCAA0}" type="presParOf" srcId="{D8838AFC-17A3-4646-A1EA-3BD5968EF2E1}" destId="{20594680-6696-43E1-8D9F-63F0023498BE}" srcOrd="0" destOrd="0" presId="urn:microsoft.com/office/officeart/2008/layout/LinedList"/>
    <dgm:cxn modelId="{78838397-1322-4246-8EB4-64DB02331619}" type="presParOf" srcId="{D8838AFC-17A3-4646-A1EA-3BD5968EF2E1}" destId="{CFF77D76-CEE5-4C34-B518-57ECFDFC78EA}" srcOrd="1" destOrd="0" presId="urn:microsoft.com/office/officeart/2008/layout/Lin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E10C58E-A016-4186-9480-85549AF21102}"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6215B845-C244-45D6-BA2B-DF7CF37A63CA}">
      <dgm:prSet custT="1"/>
      <dgm:spPr/>
      <dgm:t>
        <a:bodyPr/>
        <a:lstStyle/>
        <a:p>
          <a:pPr rtl="0"/>
          <a:r>
            <a:rPr lang="en-GB" sz="1400" b="1" dirty="0" smtClean="0">
              <a:latin typeface="+mj-lt"/>
            </a:rPr>
            <a:t>Mild</a:t>
          </a:r>
          <a:endParaRPr lang="en-IN" sz="1400" b="1" dirty="0">
            <a:latin typeface="+mj-lt"/>
          </a:endParaRPr>
        </a:p>
      </dgm:t>
    </dgm:pt>
    <dgm:pt modelId="{5156BE41-A5C4-4258-B5F2-1E2A9058E367}" type="parTrans" cxnId="{12642F79-BADE-451A-B353-F11417DE6B33}">
      <dgm:prSet/>
      <dgm:spPr/>
      <dgm:t>
        <a:bodyPr/>
        <a:lstStyle/>
        <a:p>
          <a:endParaRPr lang="en-US"/>
        </a:p>
      </dgm:t>
    </dgm:pt>
    <dgm:pt modelId="{6ABB9034-7D2F-4BA9-8F4F-8DBEE4CC77C2}" type="sibTrans" cxnId="{12642F79-BADE-451A-B353-F11417DE6B33}">
      <dgm:prSet/>
      <dgm:spPr/>
      <dgm:t>
        <a:bodyPr/>
        <a:lstStyle/>
        <a:p>
          <a:endParaRPr lang="en-US"/>
        </a:p>
      </dgm:t>
    </dgm:pt>
    <dgm:pt modelId="{8746B277-8DB6-4931-A7AB-330AE1B5EE72}">
      <dgm:prSet custT="1"/>
      <dgm:spPr/>
      <dgm:t>
        <a:bodyPr/>
        <a:lstStyle/>
        <a:p>
          <a:pPr rtl="0"/>
          <a:r>
            <a:rPr lang="en-GB" sz="1300" dirty="0" smtClean="0">
              <a:latin typeface="+mj-lt"/>
            </a:rPr>
            <a:t>Mild or no symptoms </a:t>
          </a:r>
          <a:endParaRPr lang="en-IN" sz="1300" dirty="0">
            <a:latin typeface="+mj-lt"/>
          </a:endParaRPr>
        </a:p>
      </dgm:t>
    </dgm:pt>
    <dgm:pt modelId="{0AA7761E-954D-4C43-A3CA-E5224EB8033B}" type="parTrans" cxnId="{981B64FB-C85F-4343-A4FC-362751C55E2F}">
      <dgm:prSet/>
      <dgm:spPr/>
      <dgm:t>
        <a:bodyPr/>
        <a:lstStyle/>
        <a:p>
          <a:endParaRPr lang="en-US"/>
        </a:p>
      </dgm:t>
    </dgm:pt>
    <dgm:pt modelId="{618FE60E-8A0B-48F7-89DC-2D5901DD5C05}" type="sibTrans" cxnId="{981B64FB-C85F-4343-A4FC-362751C55E2F}">
      <dgm:prSet/>
      <dgm:spPr/>
      <dgm:t>
        <a:bodyPr/>
        <a:lstStyle/>
        <a:p>
          <a:endParaRPr lang="en-US"/>
        </a:p>
      </dgm:t>
    </dgm:pt>
    <dgm:pt modelId="{BD63A1AC-0B99-434D-99C5-E4914C0175DB}">
      <dgm:prSet custT="1"/>
      <dgm:spPr/>
      <dgm:t>
        <a:bodyPr/>
        <a:lstStyle/>
        <a:p>
          <a:pPr rtl="0"/>
          <a:r>
            <a:rPr lang="en-GB" sz="1300" dirty="0" smtClean="0">
              <a:latin typeface="+mj-lt"/>
            </a:rPr>
            <a:t>No evidence of pneumonia</a:t>
          </a:r>
          <a:endParaRPr lang="en-IN" sz="1300" dirty="0">
            <a:latin typeface="+mj-lt"/>
          </a:endParaRPr>
        </a:p>
      </dgm:t>
    </dgm:pt>
    <dgm:pt modelId="{FB50033B-F4E0-4069-90EC-449D660234B0}" type="parTrans" cxnId="{65EF8200-1E79-44AC-8B61-7425EACB26F8}">
      <dgm:prSet/>
      <dgm:spPr/>
      <dgm:t>
        <a:bodyPr/>
        <a:lstStyle/>
        <a:p>
          <a:endParaRPr lang="en-US"/>
        </a:p>
      </dgm:t>
    </dgm:pt>
    <dgm:pt modelId="{88C8AFC8-A41F-4DAD-B43D-B9DD0A1F445A}" type="sibTrans" cxnId="{65EF8200-1E79-44AC-8B61-7425EACB26F8}">
      <dgm:prSet/>
      <dgm:spPr/>
      <dgm:t>
        <a:bodyPr/>
        <a:lstStyle/>
        <a:p>
          <a:endParaRPr lang="en-US"/>
        </a:p>
      </dgm:t>
    </dgm:pt>
    <dgm:pt modelId="{C0258B1D-07AF-4612-AD46-92B6DB0ACE6F}">
      <dgm:prSet custT="1"/>
      <dgm:spPr/>
      <dgm:t>
        <a:bodyPr/>
        <a:lstStyle/>
        <a:p>
          <a:pPr rtl="0"/>
          <a:r>
            <a:rPr lang="en-GB" sz="1400" b="1" dirty="0" smtClean="0">
              <a:latin typeface="+mj-lt"/>
            </a:rPr>
            <a:t>Moderate</a:t>
          </a:r>
          <a:endParaRPr lang="en-IN" sz="1400" b="1" dirty="0">
            <a:latin typeface="+mj-lt"/>
          </a:endParaRPr>
        </a:p>
      </dgm:t>
    </dgm:pt>
    <dgm:pt modelId="{A9703343-A1A1-47BC-AD4E-874D33C4731C}" type="parTrans" cxnId="{8D844075-C9B9-4E51-A0A3-6B4F2271DC3B}">
      <dgm:prSet/>
      <dgm:spPr/>
      <dgm:t>
        <a:bodyPr/>
        <a:lstStyle/>
        <a:p>
          <a:endParaRPr lang="en-US"/>
        </a:p>
      </dgm:t>
    </dgm:pt>
    <dgm:pt modelId="{C07D2316-C665-4896-81A1-CEBC2A386C16}" type="sibTrans" cxnId="{8D844075-C9B9-4E51-A0A3-6B4F2271DC3B}">
      <dgm:prSet/>
      <dgm:spPr/>
      <dgm:t>
        <a:bodyPr/>
        <a:lstStyle/>
        <a:p>
          <a:endParaRPr lang="en-US"/>
        </a:p>
      </dgm:t>
    </dgm:pt>
    <dgm:pt modelId="{E0064791-9E2E-4FFC-9072-08C652325D42}">
      <dgm:prSet custT="1"/>
      <dgm:spPr/>
      <dgm:t>
        <a:bodyPr/>
        <a:lstStyle/>
        <a:p>
          <a:pPr rtl="0"/>
          <a:r>
            <a:rPr lang="en-GB" sz="1300" dirty="0" smtClean="0">
              <a:latin typeface="+mj-lt"/>
            </a:rPr>
            <a:t>Fever and respiratory symptoms</a:t>
          </a:r>
          <a:endParaRPr lang="en-IN" sz="1300" dirty="0">
            <a:latin typeface="+mj-lt"/>
          </a:endParaRPr>
        </a:p>
      </dgm:t>
    </dgm:pt>
    <dgm:pt modelId="{8AAF89CA-C13C-4328-B07A-3412D5252E7C}" type="parTrans" cxnId="{97591AAC-F434-4D54-9FD4-E9B6BDE874DB}">
      <dgm:prSet/>
      <dgm:spPr/>
      <dgm:t>
        <a:bodyPr/>
        <a:lstStyle/>
        <a:p>
          <a:endParaRPr lang="en-US"/>
        </a:p>
      </dgm:t>
    </dgm:pt>
    <dgm:pt modelId="{A9C3E931-56A7-4AA3-8149-790602971977}" type="sibTrans" cxnId="{97591AAC-F434-4D54-9FD4-E9B6BDE874DB}">
      <dgm:prSet/>
      <dgm:spPr/>
      <dgm:t>
        <a:bodyPr/>
        <a:lstStyle/>
        <a:p>
          <a:endParaRPr lang="en-US"/>
        </a:p>
      </dgm:t>
    </dgm:pt>
    <dgm:pt modelId="{2BF9CF97-8834-4BD3-817C-8DE3CF952E52}">
      <dgm:prSet custT="1"/>
      <dgm:spPr/>
      <dgm:t>
        <a:bodyPr/>
        <a:lstStyle/>
        <a:p>
          <a:pPr rtl="0"/>
          <a:r>
            <a:rPr lang="en-GB" sz="1300" dirty="0" smtClean="0">
              <a:latin typeface="+mj-lt"/>
            </a:rPr>
            <a:t>Pneumonia confirmed by imaging test</a:t>
          </a:r>
          <a:endParaRPr lang="en-IN" sz="1300" dirty="0">
            <a:latin typeface="+mj-lt"/>
          </a:endParaRPr>
        </a:p>
      </dgm:t>
    </dgm:pt>
    <dgm:pt modelId="{55A7E824-1473-4070-8D29-F90398AA40FB}" type="parTrans" cxnId="{11A23D17-D8E8-4BCD-8941-D64F907DC709}">
      <dgm:prSet/>
      <dgm:spPr/>
      <dgm:t>
        <a:bodyPr/>
        <a:lstStyle/>
        <a:p>
          <a:endParaRPr lang="en-US"/>
        </a:p>
      </dgm:t>
    </dgm:pt>
    <dgm:pt modelId="{FCE4519C-9879-4B8E-A9EA-28851C1E4A66}" type="sibTrans" cxnId="{11A23D17-D8E8-4BCD-8941-D64F907DC709}">
      <dgm:prSet/>
      <dgm:spPr/>
      <dgm:t>
        <a:bodyPr/>
        <a:lstStyle/>
        <a:p>
          <a:endParaRPr lang="en-US"/>
        </a:p>
      </dgm:t>
    </dgm:pt>
    <dgm:pt modelId="{EC9F87EE-FECA-45FE-8358-1AC58B0C5C60}">
      <dgm:prSet custT="1"/>
      <dgm:spPr/>
      <dgm:t>
        <a:bodyPr/>
        <a:lstStyle/>
        <a:p>
          <a:pPr rtl="0"/>
          <a:r>
            <a:rPr lang="en-GB" sz="1400" b="1" dirty="0" smtClean="0">
              <a:latin typeface="+mj-lt"/>
            </a:rPr>
            <a:t>Severe</a:t>
          </a:r>
          <a:endParaRPr lang="en-IN" sz="1400" b="1" dirty="0">
            <a:latin typeface="+mj-lt"/>
          </a:endParaRPr>
        </a:p>
      </dgm:t>
    </dgm:pt>
    <dgm:pt modelId="{51943962-37B2-4A41-8A44-BB14C09BFCD5}" type="parTrans" cxnId="{0E8C8C27-817A-4DAB-855A-0F06C15F52AD}">
      <dgm:prSet/>
      <dgm:spPr/>
      <dgm:t>
        <a:bodyPr/>
        <a:lstStyle/>
        <a:p>
          <a:endParaRPr lang="en-US"/>
        </a:p>
      </dgm:t>
    </dgm:pt>
    <dgm:pt modelId="{6FB2301C-3E84-401F-913B-4E2E0A2EDA48}" type="sibTrans" cxnId="{0E8C8C27-817A-4DAB-855A-0F06C15F52AD}">
      <dgm:prSet/>
      <dgm:spPr/>
      <dgm:t>
        <a:bodyPr/>
        <a:lstStyle/>
        <a:p>
          <a:endParaRPr lang="en-US"/>
        </a:p>
      </dgm:t>
    </dgm:pt>
    <dgm:pt modelId="{12AA6040-274D-4766-940C-F8865CB217BC}">
      <dgm:prSet custT="1"/>
      <dgm:spPr/>
      <dgm:t>
        <a:bodyPr/>
        <a:lstStyle/>
        <a:p>
          <a:pPr rtl="0"/>
          <a:r>
            <a:rPr lang="en-GB" sz="1300" dirty="0" smtClean="0">
              <a:latin typeface="+mj-lt"/>
            </a:rPr>
            <a:t>Respiratory distress -  RR≥30/min</a:t>
          </a:r>
          <a:endParaRPr lang="en-IN" sz="1300" dirty="0">
            <a:latin typeface="+mj-lt"/>
          </a:endParaRPr>
        </a:p>
      </dgm:t>
    </dgm:pt>
    <dgm:pt modelId="{DB8B858B-2023-40AE-A731-27A359A3A252}" type="parTrans" cxnId="{841980C5-4EA9-42D3-B2EC-A6DC2A28222F}">
      <dgm:prSet/>
      <dgm:spPr/>
      <dgm:t>
        <a:bodyPr/>
        <a:lstStyle/>
        <a:p>
          <a:endParaRPr lang="en-US"/>
        </a:p>
      </dgm:t>
    </dgm:pt>
    <dgm:pt modelId="{37927062-4159-4055-865A-90508C42544D}" type="sibTrans" cxnId="{841980C5-4EA9-42D3-B2EC-A6DC2A28222F}">
      <dgm:prSet/>
      <dgm:spPr/>
      <dgm:t>
        <a:bodyPr/>
        <a:lstStyle/>
        <a:p>
          <a:endParaRPr lang="en-US"/>
        </a:p>
      </dgm:t>
    </dgm:pt>
    <dgm:pt modelId="{96656939-1A78-45A1-BA56-B0322973728D}">
      <dgm:prSet custT="1"/>
      <dgm:spPr/>
      <dgm:t>
        <a:bodyPr/>
        <a:lstStyle/>
        <a:p>
          <a:pPr rtl="0"/>
          <a:r>
            <a:rPr lang="en-GB" sz="1300" dirty="0" smtClean="0">
              <a:latin typeface="+mj-lt"/>
            </a:rPr>
            <a:t>Finger SpO2 ≤93% at resting</a:t>
          </a:r>
          <a:endParaRPr lang="en-IN" sz="1300" dirty="0">
            <a:latin typeface="+mj-lt"/>
          </a:endParaRPr>
        </a:p>
      </dgm:t>
    </dgm:pt>
    <dgm:pt modelId="{68626E07-2368-4DCE-8B54-21F000501095}" type="parTrans" cxnId="{61A06CBE-76F5-401F-952C-168CC829E65F}">
      <dgm:prSet/>
      <dgm:spPr/>
      <dgm:t>
        <a:bodyPr/>
        <a:lstStyle/>
        <a:p>
          <a:endParaRPr lang="en-US"/>
        </a:p>
      </dgm:t>
    </dgm:pt>
    <dgm:pt modelId="{8D4E6BB2-8F1E-4BA6-9DD1-D14F67D4CE30}" type="sibTrans" cxnId="{61A06CBE-76F5-401F-952C-168CC829E65F}">
      <dgm:prSet/>
      <dgm:spPr/>
      <dgm:t>
        <a:bodyPr/>
        <a:lstStyle/>
        <a:p>
          <a:endParaRPr lang="en-US"/>
        </a:p>
      </dgm:t>
    </dgm:pt>
    <dgm:pt modelId="{7B749031-0AD4-4E99-9E8C-D77F2508F46D}">
      <dgm:prSet custT="1"/>
      <dgm:spPr/>
      <dgm:t>
        <a:bodyPr/>
        <a:lstStyle/>
        <a:p>
          <a:pPr rtl="0"/>
          <a:r>
            <a:rPr lang="en-GB" sz="1300" dirty="0" smtClean="0">
              <a:latin typeface="+mj-lt"/>
            </a:rPr>
            <a:t>PaO2/FiO2 ≤300mmHg </a:t>
          </a:r>
          <a:endParaRPr lang="en-IN" sz="1300" dirty="0">
            <a:latin typeface="+mj-lt"/>
          </a:endParaRPr>
        </a:p>
      </dgm:t>
    </dgm:pt>
    <dgm:pt modelId="{E6AD3122-D2A0-4FE1-8020-F59534FD93E0}" type="parTrans" cxnId="{E1749835-B4B2-4AC5-A221-812F96AB164B}">
      <dgm:prSet/>
      <dgm:spPr/>
      <dgm:t>
        <a:bodyPr/>
        <a:lstStyle/>
        <a:p>
          <a:endParaRPr lang="en-US"/>
        </a:p>
      </dgm:t>
    </dgm:pt>
    <dgm:pt modelId="{AFCE1359-4FDF-445E-A1C2-44167509434A}" type="sibTrans" cxnId="{E1749835-B4B2-4AC5-A221-812F96AB164B}">
      <dgm:prSet/>
      <dgm:spPr/>
      <dgm:t>
        <a:bodyPr/>
        <a:lstStyle/>
        <a:p>
          <a:endParaRPr lang="en-US"/>
        </a:p>
      </dgm:t>
    </dgm:pt>
    <dgm:pt modelId="{7CD7AFB0-3473-4E50-8485-70D809C56E00}">
      <dgm:prSet custT="1"/>
      <dgm:spPr/>
      <dgm:t>
        <a:bodyPr/>
        <a:lstStyle/>
        <a:p>
          <a:pPr rtl="0"/>
          <a:r>
            <a:rPr lang="en-GB" sz="1400" b="1" dirty="0" smtClean="0">
              <a:latin typeface="+mj-lt"/>
            </a:rPr>
            <a:t>Critical</a:t>
          </a:r>
          <a:endParaRPr lang="en-IN" sz="1400" b="1" dirty="0">
            <a:latin typeface="+mj-lt"/>
          </a:endParaRPr>
        </a:p>
      </dgm:t>
    </dgm:pt>
    <dgm:pt modelId="{E3D5A81E-A63E-4691-8363-2651608E4F79}" type="parTrans" cxnId="{B671AA55-52DA-44D4-8C38-141DF2EFD76F}">
      <dgm:prSet/>
      <dgm:spPr/>
      <dgm:t>
        <a:bodyPr/>
        <a:lstStyle/>
        <a:p>
          <a:endParaRPr lang="en-US"/>
        </a:p>
      </dgm:t>
    </dgm:pt>
    <dgm:pt modelId="{FCD21C14-F6A9-4FBE-B8C9-9505CD0AED22}" type="sibTrans" cxnId="{B671AA55-52DA-44D4-8C38-141DF2EFD76F}">
      <dgm:prSet/>
      <dgm:spPr/>
      <dgm:t>
        <a:bodyPr/>
        <a:lstStyle/>
        <a:p>
          <a:endParaRPr lang="en-US"/>
        </a:p>
      </dgm:t>
    </dgm:pt>
    <dgm:pt modelId="{571E423B-C998-477D-9E97-C70D32FA26D5}">
      <dgm:prSet custT="1"/>
      <dgm:spPr/>
      <dgm:t>
        <a:bodyPr/>
        <a:lstStyle/>
        <a:p>
          <a:pPr rtl="0"/>
          <a:r>
            <a:rPr lang="en-GB" sz="1300" dirty="0" smtClean="0">
              <a:latin typeface="+mj-lt"/>
            </a:rPr>
            <a:t>Respiratory failure - mechanical ventilation</a:t>
          </a:r>
          <a:endParaRPr lang="en-IN" sz="1300" dirty="0">
            <a:latin typeface="+mj-lt"/>
          </a:endParaRPr>
        </a:p>
      </dgm:t>
    </dgm:pt>
    <dgm:pt modelId="{65B9FE99-804F-4BE4-A7DC-6DEDBEEC73B8}" type="parTrans" cxnId="{D3203DA0-6B74-491E-9EB6-2CFF4AAA6152}">
      <dgm:prSet/>
      <dgm:spPr/>
      <dgm:t>
        <a:bodyPr/>
        <a:lstStyle/>
        <a:p>
          <a:endParaRPr lang="en-US"/>
        </a:p>
      </dgm:t>
    </dgm:pt>
    <dgm:pt modelId="{877CEF6F-3732-4950-85B8-8ABA311B6523}" type="sibTrans" cxnId="{D3203DA0-6B74-491E-9EB6-2CFF4AAA6152}">
      <dgm:prSet/>
      <dgm:spPr/>
      <dgm:t>
        <a:bodyPr/>
        <a:lstStyle/>
        <a:p>
          <a:endParaRPr lang="en-US"/>
        </a:p>
      </dgm:t>
    </dgm:pt>
    <dgm:pt modelId="{FF4497CA-7440-46F8-9CF0-54B09C27B358}">
      <dgm:prSet custT="1"/>
      <dgm:spPr/>
      <dgm:t>
        <a:bodyPr/>
        <a:lstStyle/>
        <a:p>
          <a:pPr rtl="0"/>
          <a:r>
            <a:rPr lang="en-GB" sz="1300" dirty="0" smtClean="0">
              <a:latin typeface="+mj-lt"/>
            </a:rPr>
            <a:t>Shock</a:t>
          </a:r>
          <a:endParaRPr lang="en-IN" sz="1300" dirty="0">
            <a:latin typeface="+mj-lt"/>
          </a:endParaRPr>
        </a:p>
      </dgm:t>
    </dgm:pt>
    <dgm:pt modelId="{5EE493CD-CB58-43B9-AFE0-A03DC179BA4B}" type="parTrans" cxnId="{A5513743-2BE3-4EF3-9684-C84CA93FFDDD}">
      <dgm:prSet/>
      <dgm:spPr/>
      <dgm:t>
        <a:bodyPr/>
        <a:lstStyle/>
        <a:p>
          <a:endParaRPr lang="en-US"/>
        </a:p>
      </dgm:t>
    </dgm:pt>
    <dgm:pt modelId="{FC5779FE-82B7-477E-89E7-D50DBC95E469}" type="sibTrans" cxnId="{A5513743-2BE3-4EF3-9684-C84CA93FFDDD}">
      <dgm:prSet/>
      <dgm:spPr/>
      <dgm:t>
        <a:bodyPr/>
        <a:lstStyle/>
        <a:p>
          <a:endParaRPr lang="en-US"/>
        </a:p>
      </dgm:t>
    </dgm:pt>
    <dgm:pt modelId="{F047FFCC-5DAE-4E8B-9C39-33C77BF6C62B}">
      <dgm:prSet custT="1"/>
      <dgm:spPr/>
      <dgm:t>
        <a:bodyPr/>
        <a:lstStyle/>
        <a:p>
          <a:pPr rtl="0"/>
          <a:r>
            <a:rPr lang="en-GB" sz="1300" dirty="0" smtClean="0">
              <a:latin typeface="+mj-lt"/>
            </a:rPr>
            <a:t>Other organ function failure</a:t>
          </a:r>
          <a:endParaRPr lang="en-IN" sz="1300" dirty="0">
            <a:latin typeface="+mj-lt"/>
          </a:endParaRPr>
        </a:p>
      </dgm:t>
    </dgm:pt>
    <dgm:pt modelId="{D56901C3-159C-4915-A6E6-511033D90AB4}" type="parTrans" cxnId="{803FABB2-65D3-40F5-A47B-28F01075E012}">
      <dgm:prSet/>
      <dgm:spPr/>
      <dgm:t>
        <a:bodyPr/>
        <a:lstStyle/>
        <a:p>
          <a:endParaRPr lang="en-US"/>
        </a:p>
      </dgm:t>
    </dgm:pt>
    <dgm:pt modelId="{3C71E0E9-B713-4703-A32C-5C906E6BC168}" type="sibTrans" cxnId="{803FABB2-65D3-40F5-A47B-28F01075E012}">
      <dgm:prSet/>
      <dgm:spPr/>
      <dgm:t>
        <a:bodyPr/>
        <a:lstStyle/>
        <a:p>
          <a:endParaRPr lang="en-US"/>
        </a:p>
      </dgm:t>
    </dgm:pt>
    <dgm:pt modelId="{547F4461-7C9A-4E2B-8DA9-34F4A6543151}">
      <dgm:prSet custT="1"/>
      <dgm:spPr/>
      <dgm:t>
        <a:bodyPr/>
        <a:lstStyle/>
        <a:p>
          <a:pPr rtl="0"/>
          <a:r>
            <a:rPr lang="en-GB" sz="1400" dirty="0" smtClean="0">
              <a:latin typeface="+mj-lt"/>
            </a:rPr>
            <a:t>ICU </a:t>
          </a:r>
          <a:r>
            <a:rPr lang="en-GB" sz="1300" dirty="0" smtClean="0">
              <a:latin typeface="+mj-lt"/>
            </a:rPr>
            <a:t>required</a:t>
          </a:r>
          <a:endParaRPr lang="en-IN" sz="1300" dirty="0">
            <a:latin typeface="+mj-lt"/>
          </a:endParaRPr>
        </a:p>
      </dgm:t>
    </dgm:pt>
    <dgm:pt modelId="{6E93118E-6F7A-4931-8719-469AB2062787}" type="parTrans" cxnId="{BB1EA89A-138E-4F8F-B4BF-A640099857E2}">
      <dgm:prSet/>
      <dgm:spPr/>
      <dgm:t>
        <a:bodyPr/>
        <a:lstStyle/>
        <a:p>
          <a:endParaRPr lang="en-US"/>
        </a:p>
      </dgm:t>
    </dgm:pt>
    <dgm:pt modelId="{55344DD4-F38B-433D-AC32-6E7B0D640D7A}" type="sibTrans" cxnId="{BB1EA89A-138E-4F8F-B4BF-A640099857E2}">
      <dgm:prSet/>
      <dgm:spPr/>
      <dgm:t>
        <a:bodyPr/>
        <a:lstStyle/>
        <a:p>
          <a:endParaRPr lang="en-US"/>
        </a:p>
      </dgm:t>
    </dgm:pt>
    <dgm:pt modelId="{96DD7D01-9953-4F9F-9040-D18C6AC21AB5}" type="pres">
      <dgm:prSet presAssocID="{BE10C58E-A016-4186-9480-85549AF21102}" presName="diagram" presStyleCnt="0">
        <dgm:presLayoutVars>
          <dgm:chPref val="1"/>
          <dgm:dir/>
          <dgm:animOne val="branch"/>
          <dgm:animLvl val="lvl"/>
          <dgm:resizeHandles/>
        </dgm:presLayoutVars>
      </dgm:prSet>
      <dgm:spPr/>
      <dgm:t>
        <a:bodyPr/>
        <a:lstStyle/>
        <a:p>
          <a:endParaRPr lang="en-US"/>
        </a:p>
      </dgm:t>
    </dgm:pt>
    <dgm:pt modelId="{B53482D6-457D-4E25-B839-F2A893E4447E}" type="pres">
      <dgm:prSet presAssocID="{6215B845-C244-45D6-BA2B-DF7CF37A63CA}" presName="root" presStyleCnt="0"/>
      <dgm:spPr/>
    </dgm:pt>
    <dgm:pt modelId="{584B7E76-5A74-4FDF-86AA-F102ADD0BDA4}" type="pres">
      <dgm:prSet presAssocID="{6215B845-C244-45D6-BA2B-DF7CF37A63CA}" presName="rootComposite" presStyleCnt="0"/>
      <dgm:spPr/>
    </dgm:pt>
    <dgm:pt modelId="{07BA2B87-A7EC-4023-B064-BAC332864E78}" type="pres">
      <dgm:prSet presAssocID="{6215B845-C244-45D6-BA2B-DF7CF37A63CA}" presName="rootText" presStyleLbl="node1" presStyleIdx="0" presStyleCnt="4"/>
      <dgm:spPr/>
      <dgm:t>
        <a:bodyPr/>
        <a:lstStyle/>
        <a:p>
          <a:endParaRPr lang="en-US"/>
        </a:p>
      </dgm:t>
    </dgm:pt>
    <dgm:pt modelId="{2031A721-A6DE-4D50-8EEF-ADF00A2ED45F}" type="pres">
      <dgm:prSet presAssocID="{6215B845-C244-45D6-BA2B-DF7CF37A63CA}" presName="rootConnector" presStyleLbl="node1" presStyleIdx="0" presStyleCnt="4"/>
      <dgm:spPr/>
      <dgm:t>
        <a:bodyPr/>
        <a:lstStyle/>
        <a:p>
          <a:endParaRPr lang="en-US"/>
        </a:p>
      </dgm:t>
    </dgm:pt>
    <dgm:pt modelId="{D60CEA6A-D2B6-49EE-909A-AABE7411C2C9}" type="pres">
      <dgm:prSet presAssocID="{6215B845-C244-45D6-BA2B-DF7CF37A63CA}" presName="childShape" presStyleCnt="0"/>
      <dgm:spPr/>
    </dgm:pt>
    <dgm:pt modelId="{37524B9F-B4E9-492E-AA86-AA6BB03464F0}" type="pres">
      <dgm:prSet presAssocID="{0AA7761E-954D-4C43-A3CA-E5224EB8033B}" presName="Name13" presStyleLbl="parChTrans1D2" presStyleIdx="0" presStyleCnt="11"/>
      <dgm:spPr/>
      <dgm:t>
        <a:bodyPr/>
        <a:lstStyle/>
        <a:p>
          <a:endParaRPr lang="en-US"/>
        </a:p>
      </dgm:t>
    </dgm:pt>
    <dgm:pt modelId="{155C40BA-AD01-4E59-B0B1-341799EA8D23}" type="pres">
      <dgm:prSet presAssocID="{8746B277-8DB6-4931-A7AB-330AE1B5EE72}" presName="childText" presStyleLbl="bgAcc1" presStyleIdx="0" presStyleCnt="11">
        <dgm:presLayoutVars>
          <dgm:bulletEnabled val="1"/>
        </dgm:presLayoutVars>
      </dgm:prSet>
      <dgm:spPr/>
      <dgm:t>
        <a:bodyPr/>
        <a:lstStyle/>
        <a:p>
          <a:endParaRPr lang="en-US"/>
        </a:p>
      </dgm:t>
    </dgm:pt>
    <dgm:pt modelId="{8E8EF57A-1751-482A-8271-FEE73AC117F7}" type="pres">
      <dgm:prSet presAssocID="{FB50033B-F4E0-4069-90EC-449D660234B0}" presName="Name13" presStyleLbl="parChTrans1D2" presStyleIdx="1" presStyleCnt="11"/>
      <dgm:spPr/>
      <dgm:t>
        <a:bodyPr/>
        <a:lstStyle/>
        <a:p>
          <a:endParaRPr lang="en-US"/>
        </a:p>
      </dgm:t>
    </dgm:pt>
    <dgm:pt modelId="{EB0FC452-52A9-49A9-8BEA-61E4887ADAC5}" type="pres">
      <dgm:prSet presAssocID="{BD63A1AC-0B99-434D-99C5-E4914C0175DB}" presName="childText" presStyleLbl="bgAcc1" presStyleIdx="1" presStyleCnt="11">
        <dgm:presLayoutVars>
          <dgm:bulletEnabled val="1"/>
        </dgm:presLayoutVars>
      </dgm:prSet>
      <dgm:spPr/>
      <dgm:t>
        <a:bodyPr/>
        <a:lstStyle/>
        <a:p>
          <a:endParaRPr lang="en-US"/>
        </a:p>
      </dgm:t>
    </dgm:pt>
    <dgm:pt modelId="{9238D28D-D463-450A-985D-AB6811B7F36E}" type="pres">
      <dgm:prSet presAssocID="{C0258B1D-07AF-4612-AD46-92B6DB0ACE6F}" presName="root" presStyleCnt="0"/>
      <dgm:spPr/>
    </dgm:pt>
    <dgm:pt modelId="{2F8B9533-F662-4FF4-85A5-62770DB71079}" type="pres">
      <dgm:prSet presAssocID="{C0258B1D-07AF-4612-AD46-92B6DB0ACE6F}" presName="rootComposite" presStyleCnt="0"/>
      <dgm:spPr/>
    </dgm:pt>
    <dgm:pt modelId="{110F66AF-B6D6-46C7-93D0-FC4D38532DC2}" type="pres">
      <dgm:prSet presAssocID="{C0258B1D-07AF-4612-AD46-92B6DB0ACE6F}" presName="rootText" presStyleLbl="node1" presStyleIdx="1" presStyleCnt="4"/>
      <dgm:spPr/>
      <dgm:t>
        <a:bodyPr/>
        <a:lstStyle/>
        <a:p>
          <a:endParaRPr lang="en-US"/>
        </a:p>
      </dgm:t>
    </dgm:pt>
    <dgm:pt modelId="{475E7455-782E-4D94-A2D7-364A1E228BA9}" type="pres">
      <dgm:prSet presAssocID="{C0258B1D-07AF-4612-AD46-92B6DB0ACE6F}" presName="rootConnector" presStyleLbl="node1" presStyleIdx="1" presStyleCnt="4"/>
      <dgm:spPr/>
      <dgm:t>
        <a:bodyPr/>
        <a:lstStyle/>
        <a:p>
          <a:endParaRPr lang="en-US"/>
        </a:p>
      </dgm:t>
    </dgm:pt>
    <dgm:pt modelId="{6908FA6D-A657-4E23-BC46-F7DC38EC374E}" type="pres">
      <dgm:prSet presAssocID="{C0258B1D-07AF-4612-AD46-92B6DB0ACE6F}" presName="childShape" presStyleCnt="0"/>
      <dgm:spPr/>
    </dgm:pt>
    <dgm:pt modelId="{BABF4583-4B6F-48B0-86EB-8566A412539F}" type="pres">
      <dgm:prSet presAssocID="{8AAF89CA-C13C-4328-B07A-3412D5252E7C}" presName="Name13" presStyleLbl="parChTrans1D2" presStyleIdx="2" presStyleCnt="11"/>
      <dgm:spPr/>
      <dgm:t>
        <a:bodyPr/>
        <a:lstStyle/>
        <a:p>
          <a:endParaRPr lang="en-US"/>
        </a:p>
      </dgm:t>
    </dgm:pt>
    <dgm:pt modelId="{B798152A-8218-44DB-AE4F-D6CB60A2BD28}" type="pres">
      <dgm:prSet presAssocID="{E0064791-9E2E-4FFC-9072-08C652325D42}" presName="childText" presStyleLbl="bgAcc1" presStyleIdx="2" presStyleCnt="11">
        <dgm:presLayoutVars>
          <dgm:bulletEnabled val="1"/>
        </dgm:presLayoutVars>
      </dgm:prSet>
      <dgm:spPr/>
      <dgm:t>
        <a:bodyPr/>
        <a:lstStyle/>
        <a:p>
          <a:endParaRPr lang="en-US"/>
        </a:p>
      </dgm:t>
    </dgm:pt>
    <dgm:pt modelId="{54BB6673-8E2F-434C-923E-D6DC619069FE}" type="pres">
      <dgm:prSet presAssocID="{55A7E824-1473-4070-8D29-F90398AA40FB}" presName="Name13" presStyleLbl="parChTrans1D2" presStyleIdx="3" presStyleCnt="11"/>
      <dgm:spPr/>
      <dgm:t>
        <a:bodyPr/>
        <a:lstStyle/>
        <a:p>
          <a:endParaRPr lang="en-US"/>
        </a:p>
      </dgm:t>
    </dgm:pt>
    <dgm:pt modelId="{FA7D2A49-968F-4BE0-B543-D160650AAE21}" type="pres">
      <dgm:prSet presAssocID="{2BF9CF97-8834-4BD3-817C-8DE3CF952E52}" presName="childText" presStyleLbl="bgAcc1" presStyleIdx="3" presStyleCnt="11">
        <dgm:presLayoutVars>
          <dgm:bulletEnabled val="1"/>
        </dgm:presLayoutVars>
      </dgm:prSet>
      <dgm:spPr/>
      <dgm:t>
        <a:bodyPr/>
        <a:lstStyle/>
        <a:p>
          <a:endParaRPr lang="en-US"/>
        </a:p>
      </dgm:t>
    </dgm:pt>
    <dgm:pt modelId="{492842F2-9C9B-43C5-8875-91660909122F}" type="pres">
      <dgm:prSet presAssocID="{EC9F87EE-FECA-45FE-8358-1AC58B0C5C60}" presName="root" presStyleCnt="0"/>
      <dgm:spPr/>
    </dgm:pt>
    <dgm:pt modelId="{81BB6CC0-3D5D-4AD6-9359-5365AABD49CD}" type="pres">
      <dgm:prSet presAssocID="{EC9F87EE-FECA-45FE-8358-1AC58B0C5C60}" presName="rootComposite" presStyleCnt="0"/>
      <dgm:spPr/>
    </dgm:pt>
    <dgm:pt modelId="{75922C7B-96DA-405D-BDF2-D0573EDF0AC3}" type="pres">
      <dgm:prSet presAssocID="{EC9F87EE-FECA-45FE-8358-1AC58B0C5C60}" presName="rootText" presStyleLbl="node1" presStyleIdx="2" presStyleCnt="4"/>
      <dgm:spPr/>
      <dgm:t>
        <a:bodyPr/>
        <a:lstStyle/>
        <a:p>
          <a:endParaRPr lang="en-US"/>
        </a:p>
      </dgm:t>
    </dgm:pt>
    <dgm:pt modelId="{5DD89C05-F72C-49C3-B838-A149EF4A755B}" type="pres">
      <dgm:prSet presAssocID="{EC9F87EE-FECA-45FE-8358-1AC58B0C5C60}" presName="rootConnector" presStyleLbl="node1" presStyleIdx="2" presStyleCnt="4"/>
      <dgm:spPr/>
      <dgm:t>
        <a:bodyPr/>
        <a:lstStyle/>
        <a:p>
          <a:endParaRPr lang="en-US"/>
        </a:p>
      </dgm:t>
    </dgm:pt>
    <dgm:pt modelId="{778A2149-F3E0-4E99-92A6-F417F3055AFF}" type="pres">
      <dgm:prSet presAssocID="{EC9F87EE-FECA-45FE-8358-1AC58B0C5C60}" presName="childShape" presStyleCnt="0"/>
      <dgm:spPr/>
    </dgm:pt>
    <dgm:pt modelId="{50092901-69EB-4840-90FE-8C652B896FEA}" type="pres">
      <dgm:prSet presAssocID="{DB8B858B-2023-40AE-A731-27A359A3A252}" presName="Name13" presStyleLbl="parChTrans1D2" presStyleIdx="4" presStyleCnt="11"/>
      <dgm:spPr/>
      <dgm:t>
        <a:bodyPr/>
        <a:lstStyle/>
        <a:p>
          <a:endParaRPr lang="en-US"/>
        </a:p>
      </dgm:t>
    </dgm:pt>
    <dgm:pt modelId="{8CB1EA6C-BDB6-493B-B6AD-98D18D074A8A}" type="pres">
      <dgm:prSet presAssocID="{12AA6040-274D-4766-940C-F8865CB217BC}" presName="childText" presStyleLbl="bgAcc1" presStyleIdx="4" presStyleCnt="11">
        <dgm:presLayoutVars>
          <dgm:bulletEnabled val="1"/>
        </dgm:presLayoutVars>
      </dgm:prSet>
      <dgm:spPr/>
      <dgm:t>
        <a:bodyPr/>
        <a:lstStyle/>
        <a:p>
          <a:endParaRPr lang="en-US"/>
        </a:p>
      </dgm:t>
    </dgm:pt>
    <dgm:pt modelId="{44383350-3918-450F-9001-D3B4DF2C813D}" type="pres">
      <dgm:prSet presAssocID="{68626E07-2368-4DCE-8B54-21F000501095}" presName="Name13" presStyleLbl="parChTrans1D2" presStyleIdx="5" presStyleCnt="11"/>
      <dgm:spPr/>
      <dgm:t>
        <a:bodyPr/>
        <a:lstStyle/>
        <a:p>
          <a:endParaRPr lang="en-US"/>
        </a:p>
      </dgm:t>
    </dgm:pt>
    <dgm:pt modelId="{A5E88911-A040-4BBD-BADD-8E47598AC70B}" type="pres">
      <dgm:prSet presAssocID="{96656939-1A78-45A1-BA56-B0322973728D}" presName="childText" presStyleLbl="bgAcc1" presStyleIdx="5" presStyleCnt="11">
        <dgm:presLayoutVars>
          <dgm:bulletEnabled val="1"/>
        </dgm:presLayoutVars>
      </dgm:prSet>
      <dgm:spPr/>
      <dgm:t>
        <a:bodyPr/>
        <a:lstStyle/>
        <a:p>
          <a:endParaRPr lang="en-US"/>
        </a:p>
      </dgm:t>
    </dgm:pt>
    <dgm:pt modelId="{1B9E9FA6-D0DE-4275-8868-A34B41FC847D}" type="pres">
      <dgm:prSet presAssocID="{E6AD3122-D2A0-4FE1-8020-F59534FD93E0}" presName="Name13" presStyleLbl="parChTrans1D2" presStyleIdx="6" presStyleCnt="11"/>
      <dgm:spPr/>
      <dgm:t>
        <a:bodyPr/>
        <a:lstStyle/>
        <a:p>
          <a:endParaRPr lang="en-US"/>
        </a:p>
      </dgm:t>
    </dgm:pt>
    <dgm:pt modelId="{6032A550-F24A-4FE6-BF50-58F60E0A8F70}" type="pres">
      <dgm:prSet presAssocID="{7B749031-0AD4-4E99-9E8C-D77F2508F46D}" presName="childText" presStyleLbl="bgAcc1" presStyleIdx="6" presStyleCnt="11">
        <dgm:presLayoutVars>
          <dgm:bulletEnabled val="1"/>
        </dgm:presLayoutVars>
      </dgm:prSet>
      <dgm:spPr/>
      <dgm:t>
        <a:bodyPr/>
        <a:lstStyle/>
        <a:p>
          <a:endParaRPr lang="en-US"/>
        </a:p>
      </dgm:t>
    </dgm:pt>
    <dgm:pt modelId="{BFF30DC3-DC3C-4C17-A71F-4061E8DFA3C5}" type="pres">
      <dgm:prSet presAssocID="{7CD7AFB0-3473-4E50-8485-70D809C56E00}" presName="root" presStyleCnt="0"/>
      <dgm:spPr/>
    </dgm:pt>
    <dgm:pt modelId="{47460291-16D1-43F0-9553-9BF3DCFFD458}" type="pres">
      <dgm:prSet presAssocID="{7CD7AFB0-3473-4E50-8485-70D809C56E00}" presName="rootComposite" presStyleCnt="0"/>
      <dgm:spPr/>
    </dgm:pt>
    <dgm:pt modelId="{E0DC448A-5459-491A-A614-09660FF5A99A}" type="pres">
      <dgm:prSet presAssocID="{7CD7AFB0-3473-4E50-8485-70D809C56E00}" presName="rootText" presStyleLbl="node1" presStyleIdx="3" presStyleCnt="4"/>
      <dgm:spPr/>
      <dgm:t>
        <a:bodyPr/>
        <a:lstStyle/>
        <a:p>
          <a:endParaRPr lang="en-US"/>
        </a:p>
      </dgm:t>
    </dgm:pt>
    <dgm:pt modelId="{A0076545-D7BB-453C-A648-E5117C61F1DB}" type="pres">
      <dgm:prSet presAssocID="{7CD7AFB0-3473-4E50-8485-70D809C56E00}" presName="rootConnector" presStyleLbl="node1" presStyleIdx="3" presStyleCnt="4"/>
      <dgm:spPr/>
      <dgm:t>
        <a:bodyPr/>
        <a:lstStyle/>
        <a:p>
          <a:endParaRPr lang="en-US"/>
        </a:p>
      </dgm:t>
    </dgm:pt>
    <dgm:pt modelId="{8C278579-BD87-4153-A5F6-CA9DAC6A4C3A}" type="pres">
      <dgm:prSet presAssocID="{7CD7AFB0-3473-4E50-8485-70D809C56E00}" presName="childShape" presStyleCnt="0"/>
      <dgm:spPr/>
    </dgm:pt>
    <dgm:pt modelId="{786B8C01-CC79-4111-91ED-0C596E063B2C}" type="pres">
      <dgm:prSet presAssocID="{65B9FE99-804F-4BE4-A7DC-6DEDBEEC73B8}" presName="Name13" presStyleLbl="parChTrans1D2" presStyleIdx="7" presStyleCnt="11"/>
      <dgm:spPr/>
      <dgm:t>
        <a:bodyPr/>
        <a:lstStyle/>
        <a:p>
          <a:endParaRPr lang="en-US"/>
        </a:p>
      </dgm:t>
    </dgm:pt>
    <dgm:pt modelId="{59EF59DA-2654-4AFB-B018-6772891E3F34}" type="pres">
      <dgm:prSet presAssocID="{571E423B-C998-477D-9E97-C70D32FA26D5}" presName="childText" presStyleLbl="bgAcc1" presStyleIdx="7" presStyleCnt="11">
        <dgm:presLayoutVars>
          <dgm:bulletEnabled val="1"/>
        </dgm:presLayoutVars>
      </dgm:prSet>
      <dgm:spPr/>
      <dgm:t>
        <a:bodyPr/>
        <a:lstStyle/>
        <a:p>
          <a:endParaRPr lang="en-US"/>
        </a:p>
      </dgm:t>
    </dgm:pt>
    <dgm:pt modelId="{8BF12542-C350-46FB-906F-2514FD4631FA}" type="pres">
      <dgm:prSet presAssocID="{5EE493CD-CB58-43B9-AFE0-A03DC179BA4B}" presName="Name13" presStyleLbl="parChTrans1D2" presStyleIdx="8" presStyleCnt="11"/>
      <dgm:spPr/>
      <dgm:t>
        <a:bodyPr/>
        <a:lstStyle/>
        <a:p>
          <a:endParaRPr lang="en-US"/>
        </a:p>
      </dgm:t>
    </dgm:pt>
    <dgm:pt modelId="{DC1AFA4B-BCFC-445B-A159-8E6BF93C7A2D}" type="pres">
      <dgm:prSet presAssocID="{FF4497CA-7440-46F8-9CF0-54B09C27B358}" presName="childText" presStyleLbl="bgAcc1" presStyleIdx="8" presStyleCnt="11">
        <dgm:presLayoutVars>
          <dgm:bulletEnabled val="1"/>
        </dgm:presLayoutVars>
      </dgm:prSet>
      <dgm:spPr/>
      <dgm:t>
        <a:bodyPr/>
        <a:lstStyle/>
        <a:p>
          <a:endParaRPr lang="en-US"/>
        </a:p>
      </dgm:t>
    </dgm:pt>
    <dgm:pt modelId="{574B645F-D29F-4F3F-866A-C0F05A6CBB72}" type="pres">
      <dgm:prSet presAssocID="{D56901C3-159C-4915-A6E6-511033D90AB4}" presName="Name13" presStyleLbl="parChTrans1D2" presStyleIdx="9" presStyleCnt="11"/>
      <dgm:spPr/>
      <dgm:t>
        <a:bodyPr/>
        <a:lstStyle/>
        <a:p>
          <a:endParaRPr lang="en-US"/>
        </a:p>
      </dgm:t>
    </dgm:pt>
    <dgm:pt modelId="{9FD87BE9-F985-4427-A078-1754FB2E1855}" type="pres">
      <dgm:prSet presAssocID="{F047FFCC-5DAE-4E8B-9C39-33C77BF6C62B}" presName="childText" presStyleLbl="bgAcc1" presStyleIdx="9" presStyleCnt="11">
        <dgm:presLayoutVars>
          <dgm:bulletEnabled val="1"/>
        </dgm:presLayoutVars>
      </dgm:prSet>
      <dgm:spPr/>
      <dgm:t>
        <a:bodyPr/>
        <a:lstStyle/>
        <a:p>
          <a:endParaRPr lang="en-US"/>
        </a:p>
      </dgm:t>
    </dgm:pt>
    <dgm:pt modelId="{B9B2AC90-C00D-49D1-9428-CFF140EB8386}" type="pres">
      <dgm:prSet presAssocID="{6E93118E-6F7A-4931-8719-469AB2062787}" presName="Name13" presStyleLbl="parChTrans1D2" presStyleIdx="10" presStyleCnt="11"/>
      <dgm:spPr/>
      <dgm:t>
        <a:bodyPr/>
        <a:lstStyle/>
        <a:p>
          <a:endParaRPr lang="en-US"/>
        </a:p>
      </dgm:t>
    </dgm:pt>
    <dgm:pt modelId="{ECA9F394-44AA-4CCA-9997-F66FE63E267E}" type="pres">
      <dgm:prSet presAssocID="{547F4461-7C9A-4E2B-8DA9-34F4A6543151}" presName="childText" presStyleLbl="bgAcc1" presStyleIdx="10" presStyleCnt="11">
        <dgm:presLayoutVars>
          <dgm:bulletEnabled val="1"/>
        </dgm:presLayoutVars>
      </dgm:prSet>
      <dgm:spPr/>
      <dgm:t>
        <a:bodyPr/>
        <a:lstStyle/>
        <a:p>
          <a:endParaRPr lang="en-US"/>
        </a:p>
      </dgm:t>
    </dgm:pt>
  </dgm:ptLst>
  <dgm:cxnLst>
    <dgm:cxn modelId="{8C586B48-A107-49C9-AC35-5877B467F884}" type="presOf" srcId="{C0258B1D-07AF-4612-AD46-92B6DB0ACE6F}" destId="{475E7455-782E-4D94-A2D7-364A1E228BA9}" srcOrd="1" destOrd="0" presId="urn:microsoft.com/office/officeart/2005/8/layout/hierarchy3"/>
    <dgm:cxn modelId="{803FABB2-65D3-40F5-A47B-28F01075E012}" srcId="{7CD7AFB0-3473-4E50-8485-70D809C56E00}" destId="{F047FFCC-5DAE-4E8B-9C39-33C77BF6C62B}" srcOrd="2" destOrd="0" parTransId="{D56901C3-159C-4915-A6E6-511033D90AB4}" sibTransId="{3C71E0E9-B713-4703-A32C-5C906E6BC168}"/>
    <dgm:cxn modelId="{A5126842-28F3-4D48-AFD0-C7D4D15A1CB4}" type="presOf" srcId="{12AA6040-274D-4766-940C-F8865CB217BC}" destId="{8CB1EA6C-BDB6-493B-B6AD-98D18D074A8A}" srcOrd="0" destOrd="0" presId="urn:microsoft.com/office/officeart/2005/8/layout/hierarchy3"/>
    <dgm:cxn modelId="{E1749835-B4B2-4AC5-A221-812F96AB164B}" srcId="{EC9F87EE-FECA-45FE-8358-1AC58B0C5C60}" destId="{7B749031-0AD4-4E99-9E8C-D77F2508F46D}" srcOrd="2" destOrd="0" parTransId="{E6AD3122-D2A0-4FE1-8020-F59534FD93E0}" sibTransId="{AFCE1359-4FDF-445E-A1C2-44167509434A}"/>
    <dgm:cxn modelId="{AF4BC6D2-D33A-48A1-9A33-20553E4C9DE4}" type="presOf" srcId="{DB8B858B-2023-40AE-A731-27A359A3A252}" destId="{50092901-69EB-4840-90FE-8C652B896FEA}" srcOrd="0" destOrd="0" presId="urn:microsoft.com/office/officeart/2005/8/layout/hierarchy3"/>
    <dgm:cxn modelId="{0E8C8C27-817A-4DAB-855A-0F06C15F52AD}" srcId="{BE10C58E-A016-4186-9480-85549AF21102}" destId="{EC9F87EE-FECA-45FE-8358-1AC58B0C5C60}" srcOrd="2" destOrd="0" parTransId="{51943962-37B2-4A41-8A44-BB14C09BFCD5}" sibTransId="{6FB2301C-3E84-401F-913B-4E2E0A2EDA48}"/>
    <dgm:cxn modelId="{4F6B8B74-0203-4855-A439-A7FAE491AD9A}" type="presOf" srcId="{F047FFCC-5DAE-4E8B-9C39-33C77BF6C62B}" destId="{9FD87BE9-F985-4427-A078-1754FB2E1855}" srcOrd="0" destOrd="0" presId="urn:microsoft.com/office/officeart/2005/8/layout/hierarchy3"/>
    <dgm:cxn modelId="{14F954CF-76A3-434E-AB77-A40CA10BA70F}" type="presOf" srcId="{7CD7AFB0-3473-4E50-8485-70D809C56E00}" destId="{E0DC448A-5459-491A-A614-09660FF5A99A}" srcOrd="0" destOrd="0" presId="urn:microsoft.com/office/officeart/2005/8/layout/hierarchy3"/>
    <dgm:cxn modelId="{97591AAC-F434-4D54-9FD4-E9B6BDE874DB}" srcId="{C0258B1D-07AF-4612-AD46-92B6DB0ACE6F}" destId="{E0064791-9E2E-4FFC-9072-08C652325D42}" srcOrd="0" destOrd="0" parTransId="{8AAF89CA-C13C-4328-B07A-3412D5252E7C}" sibTransId="{A9C3E931-56A7-4AA3-8149-790602971977}"/>
    <dgm:cxn modelId="{02CAE94C-8F1C-49B6-A114-A0954981E2CC}" type="presOf" srcId="{7CD7AFB0-3473-4E50-8485-70D809C56E00}" destId="{A0076545-D7BB-453C-A648-E5117C61F1DB}" srcOrd="1" destOrd="0" presId="urn:microsoft.com/office/officeart/2005/8/layout/hierarchy3"/>
    <dgm:cxn modelId="{35566569-967F-4860-A868-1673E88A2F64}" type="presOf" srcId="{6215B845-C244-45D6-BA2B-DF7CF37A63CA}" destId="{07BA2B87-A7EC-4023-B064-BAC332864E78}" srcOrd="0" destOrd="0" presId="urn:microsoft.com/office/officeart/2005/8/layout/hierarchy3"/>
    <dgm:cxn modelId="{981B64FB-C85F-4343-A4FC-362751C55E2F}" srcId="{6215B845-C244-45D6-BA2B-DF7CF37A63CA}" destId="{8746B277-8DB6-4931-A7AB-330AE1B5EE72}" srcOrd="0" destOrd="0" parTransId="{0AA7761E-954D-4C43-A3CA-E5224EB8033B}" sibTransId="{618FE60E-8A0B-48F7-89DC-2D5901DD5C05}"/>
    <dgm:cxn modelId="{A32A0EFA-4AAD-416C-88F9-658AB624ECB7}" type="presOf" srcId="{8746B277-8DB6-4931-A7AB-330AE1B5EE72}" destId="{155C40BA-AD01-4E59-B0B1-341799EA8D23}" srcOrd="0" destOrd="0" presId="urn:microsoft.com/office/officeart/2005/8/layout/hierarchy3"/>
    <dgm:cxn modelId="{B671AA55-52DA-44D4-8C38-141DF2EFD76F}" srcId="{BE10C58E-A016-4186-9480-85549AF21102}" destId="{7CD7AFB0-3473-4E50-8485-70D809C56E00}" srcOrd="3" destOrd="0" parTransId="{E3D5A81E-A63E-4691-8363-2651608E4F79}" sibTransId="{FCD21C14-F6A9-4FBE-B8C9-9505CD0AED22}"/>
    <dgm:cxn modelId="{631F14B1-C9D8-43FD-BB41-3754D31469F2}" type="presOf" srcId="{D56901C3-159C-4915-A6E6-511033D90AB4}" destId="{574B645F-D29F-4F3F-866A-C0F05A6CBB72}" srcOrd="0" destOrd="0" presId="urn:microsoft.com/office/officeart/2005/8/layout/hierarchy3"/>
    <dgm:cxn modelId="{0BCEE8AB-9876-4869-86F9-F750D4BA6B03}" type="presOf" srcId="{571E423B-C998-477D-9E97-C70D32FA26D5}" destId="{59EF59DA-2654-4AFB-B018-6772891E3F34}" srcOrd="0" destOrd="0" presId="urn:microsoft.com/office/officeart/2005/8/layout/hierarchy3"/>
    <dgm:cxn modelId="{865D9321-83E0-433D-B1D4-05240039402C}" type="presOf" srcId="{BD63A1AC-0B99-434D-99C5-E4914C0175DB}" destId="{EB0FC452-52A9-49A9-8BEA-61E4887ADAC5}" srcOrd="0" destOrd="0" presId="urn:microsoft.com/office/officeart/2005/8/layout/hierarchy3"/>
    <dgm:cxn modelId="{28DBEB83-9B98-4BC7-95A0-7C85E5BD1DA6}" type="presOf" srcId="{BE10C58E-A016-4186-9480-85549AF21102}" destId="{96DD7D01-9953-4F9F-9040-D18C6AC21AB5}" srcOrd="0" destOrd="0" presId="urn:microsoft.com/office/officeart/2005/8/layout/hierarchy3"/>
    <dgm:cxn modelId="{8D844075-C9B9-4E51-A0A3-6B4F2271DC3B}" srcId="{BE10C58E-A016-4186-9480-85549AF21102}" destId="{C0258B1D-07AF-4612-AD46-92B6DB0ACE6F}" srcOrd="1" destOrd="0" parTransId="{A9703343-A1A1-47BC-AD4E-874D33C4731C}" sibTransId="{C07D2316-C665-4896-81A1-CEBC2A386C16}"/>
    <dgm:cxn modelId="{2B1306E0-C0F0-45FF-91B1-6F5ED61D93F1}" type="presOf" srcId="{6215B845-C244-45D6-BA2B-DF7CF37A63CA}" destId="{2031A721-A6DE-4D50-8EEF-ADF00A2ED45F}" srcOrd="1" destOrd="0" presId="urn:microsoft.com/office/officeart/2005/8/layout/hierarchy3"/>
    <dgm:cxn modelId="{6F0DD5C7-39D2-4CEE-8C2A-B88BE6425D40}" type="presOf" srcId="{7B749031-0AD4-4E99-9E8C-D77F2508F46D}" destId="{6032A550-F24A-4FE6-BF50-58F60E0A8F70}" srcOrd="0" destOrd="0" presId="urn:microsoft.com/office/officeart/2005/8/layout/hierarchy3"/>
    <dgm:cxn modelId="{A5513743-2BE3-4EF3-9684-C84CA93FFDDD}" srcId="{7CD7AFB0-3473-4E50-8485-70D809C56E00}" destId="{FF4497CA-7440-46F8-9CF0-54B09C27B358}" srcOrd="1" destOrd="0" parTransId="{5EE493CD-CB58-43B9-AFE0-A03DC179BA4B}" sibTransId="{FC5779FE-82B7-477E-89E7-D50DBC95E469}"/>
    <dgm:cxn modelId="{A61D700D-7620-4F50-9AAF-46C3C68B808C}" type="presOf" srcId="{65B9FE99-804F-4BE4-A7DC-6DEDBEEC73B8}" destId="{786B8C01-CC79-4111-91ED-0C596E063B2C}" srcOrd="0" destOrd="0" presId="urn:microsoft.com/office/officeart/2005/8/layout/hierarchy3"/>
    <dgm:cxn modelId="{A3663B4B-6D3D-49E4-A402-AD26016EBAA9}" type="presOf" srcId="{FF4497CA-7440-46F8-9CF0-54B09C27B358}" destId="{DC1AFA4B-BCFC-445B-A159-8E6BF93C7A2D}" srcOrd="0" destOrd="0" presId="urn:microsoft.com/office/officeart/2005/8/layout/hierarchy3"/>
    <dgm:cxn modelId="{BF077A45-BC52-4011-8051-CA1B02476CC3}" type="presOf" srcId="{2BF9CF97-8834-4BD3-817C-8DE3CF952E52}" destId="{FA7D2A49-968F-4BE0-B543-D160650AAE21}" srcOrd="0" destOrd="0" presId="urn:microsoft.com/office/officeart/2005/8/layout/hierarchy3"/>
    <dgm:cxn modelId="{841980C5-4EA9-42D3-B2EC-A6DC2A28222F}" srcId="{EC9F87EE-FECA-45FE-8358-1AC58B0C5C60}" destId="{12AA6040-274D-4766-940C-F8865CB217BC}" srcOrd="0" destOrd="0" parTransId="{DB8B858B-2023-40AE-A731-27A359A3A252}" sibTransId="{37927062-4159-4055-865A-90508C42544D}"/>
    <dgm:cxn modelId="{E2FA2753-675D-4316-8667-C35E318E8BFD}" type="presOf" srcId="{68626E07-2368-4DCE-8B54-21F000501095}" destId="{44383350-3918-450F-9001-D3B4DF2C813D}" srcOrd="0" destOrd="0" presId="urn:microsoft.com/office/officeart/2005/8/layout/hierarchy3"/>
    <dgm:cxn modelId="{3BADDB83-50B1-458B-B7FD-99B7E3F107FA}" type="presOf" srcId="{0AA7761E-954D-4C43-A3CA-E5224EB8033B}" destId="{37524B9F-B4E9-492E-AA86-AA6BB03464F0}" srcOrd="0" destOrd="0" presId="urn:microsoft.com/office/officeart/2005/8/layout/hierarchy3"/>
    <dgm:cxn modelId="{52382AE4-8A43-4A54-9F18-E562CDCF2066}" type="presOf" srcId="{E0064791-9E2E-4FFC-9072-08C652325D42}" destId="{B798152A-8218-44DB-AE4F-D6CB60A2BD28}" srcOrd="0" destOrd="0" presId="urn:microsoft.com/office/officeart/2005/8/layout/hierarchy3"/>
    <dgm:cxn modelId="{02949664-3A74-4F9E-907F-01886A0ADB2C}" type="presOf" srcId="{EC9F87EE-FECA-45FE-8358-1AC58B0C5C60}" destId="{5DD89C05-F72C-49C3-B838-A149EF4A755B}" srcOrd="1" destOrd="0" presId="urn:microsoft.com/office/officeart/2005/8/layout/hierarchy3"/>
    <dgm:cxn modelId="{12642F79-BADE-451A-B353-F11417DE6B33}" srcId="{BE10C58E-A016-4186-9480-85549AF21102}" destId="{6215B845-C244-45D6-BA2B-DF7CF37A63CA}" srcOrd="0" destOrd="0" parTransId="{5156BE41-A5C4-4258-B5F2-1E2A9058E367}" sibTransId="{6ABB9034-7D2F-4BA9-8F4F-8DBEE4CC77C2}"/>
    <dgm:cxn modelId="{FFE9D98D-26FF-4473-B104-2AAF9518821A}" type="presOf" srcId="{55A7E824-1473-4070-8D29-F90398AA40FB}" destId="{54BB6673-8E2F-434C-923E-D6DC619069FE}" srcOrd="0" destOrd="0" presId="urn:microsoft.com/office/officeart/2005/8/layout/hierarchy3"/>
    <dgm:cxn modelId="{7363F004-FB2A-46BC-9022-3BB11CBE7E11}" type="presOf" srcId="{FB50033B-F4E0-4069-90EC-449D660234B0}" destId="{8E8EF57A-1751-482A-8271-FEE73AC117F7}" srcOrd="0" destOrd="0" presId="urn:microsoft.com/office/officeart/2005/8/layout/hierarchy3"/>
    <dgm:cxn modelId="{97054219-4A11-46B9-B60E-C4755DB1B02A}" type="presOf" srcId="{5EE493CD-CB58-43B9-AFE0-A03DC179BA4B}" destId="{8BF12542-C350-46FB-906F-2514FD4631FA}" srcOrd="0" destOrd="0" presId="urn:microsoft.com/office/officeart/2005/8/layout/hierarchy3"/>
    <dgm:cxn modelId="{C2671253-D0CF-4ECB-85CC-33D8BCFA7C75}" type="presOf" srcId="{EC9F87EE-FECA-45FE-8358-1AC58B0C5C60}" destId="{75922C7B-96DA-405D-BDF2-D0573EDF0AC3}" srcOrd="0" destOrd="0" presId="urn:microsoft.com/office/officeart/2005/8/layout/hierarchy3"/>
    <dgm:cxn modelId="{65EF8200-1E79-44AC-8B61-7425EACB26F8}" srcId="{6215B845-C244-45D6-BA2B-DF7CF37A63CA}" destId="{BD63A1AC-0B99-434D-99C5-E4914C0175DB}" srcOrd="1" destOrd="0" parTransId="{FB50033B-F4E0-4069-90EC-449D660234B0}" sibTransId="{88C8AFC8-A41F-4DAD-B43D-B9DD0A1F445A}"/>
    <dgm:cxn modelId="{BC6A4E8D-4E5B-4201-9B0C-0253BC345543}" type="presOf" srcId="{E6AD3122-D2A0-4FE1-8020-F59534FD93E0}" destId="{1B9E9FA6-D0DE-4275-8868-A34B41FC847D}" srcOrd="0" destOrd="0" presId="urn:microsoft.com/office/officeart/2005/8/layout/hierarchy3"/>
    <dgm:cxn modelId="{D3203DA0-6B74-491E-9EB6-2CFF4AAA6152}" srcId="{7CD7AFB0-3473-4E50-8485-70D809C56E00}" destId="{571E423B-C998-477D-9E97-C70D32FA26D5}" srcOrd="0" destOrd="0" parTransId="{65B9FE99-804F-4BE4-A7DC-6DEDBEEC73B8}" sibTransId="{877CEF6F-3732-4950-85B8-8ABA311B6523}"/>
    <dgm:cxn modelId="{ED89FE04-E46F-4A8B-968B-4973847C2305}" type="presOf" srcId="{547F4461-7C9A-4E2B-8DA9-34F4A6543151}" destId="{ECA9F394-44AA-4CCA-9997-F66FE63E267E}" srcOrd="0" destOrd="0" presId="urn:microsoft.com/office/officeart/2005/8/layout/hierarchy3"/>
    <dgm:cxn modelId="{61A06CBE-76F5-401F-952C-168CC829E65F}" srcId="{EC9F87EE-FECA-45FE-8358-1AC58B0C5C60}" destId="{96656939-1A78-45A1-BA56-B0322973728D}" srcOrd="1" destOrd="0" parTransId="{68626E07-2368-4DCE-8B54-21F000501095}" sibTransId="{8D4E6BB2-8F1E-4BA6-9DD1-D14F67D4CE30}"/>
    <dgm:cxn modelId="{3D4CABB5-7BDB-46E7-B43E-7015ADC96F96}" type="presOf" srcId="{6E93118E-6F7A-4931-8719-469AB2062787}" destId="{B9B2AC90-C00D-49D1-9428-CFF140EB8386}" srcOrd="0" destOrd="0" presId="urn:microsoft.com/office/officeart/2005/8/layout/hierarchy3"/>
    <dgm:cxn modelId="{F2E634E5-5B47-400B-BC20-52845EC8E965}" type="presOf" srcId="{8AAF89CA-C13C-4328-B07A-3412D5252E7C}" destId="{BABF4583-4B6F-48B0-86EB-8566A412539F}" srcOrd="0" destOrd="0" presId="urn:microsoft.com/office/officeart/2005/8/layout/hierarchy3"/>
    <dgm:cxn modelId="{8F7F77AC-A42D-452C-B7B8-277137A2F044}" type="presOf" srcId="{96656939-1A78-45A1-BA56-B0322973728D}" destId="{A5E88911-A040-4BBD-BADD-8E47598AC70B}" srcOrd="0" destOrd="0" presId="urn:microsoft.com/office/officeart/2005/8/layout/hierarchy3"/>
    <dgm:cxn modelId="{BB1EA89A-138E-4F8F-B4BF-A640099857E2}" srcId="{7CD7AFB0-3473-4E50-8485-70D809C56E00}" destId="{547F4461-7C9A-4E2B-8DA9-34F4A6543151}" srcOrd="3" destOrd="0" parTransId="{6E93118E-6F7A-4931-8719-469AB2062787}" sibTransId="{55344DD4-F38B-433D-AC32-6E7B0D640D7A}"/>
    <dgm:cxn modelId="{11A23D17-D8E8-4BCD-8941-D64F907DC709}" srcId="{C0258B1D-07AF-4612-AD46-92B6DB0ACE6F}" destId="{2BF9CF97-8834-4BD3-817C-8DE3CF952E52}" srcOrd="1" destOrd="0" parTransId="{55A7E824-1473-4070-8D29-F90398AA40FB}" sibTransId="{FCE4519C-9879-4B8E-A9EA-28851C1E4A66}"/>
    <dgm:cxn modelId="{3FEB3E39-7081-4EDB-B98A-80350F4E59B7}" type="presOf" srcId="{C0258B1D-07AF-4612-AD46-92B6DB0ACE6F}" destId="{110F66AF-B6D6-46C7-93D0-FC4D38532DC2}" srcOrd="0" destOrd="0" presId="urn:microsoft.com/office/officeart/2005/8/layout/hierarchy3"/>
    <dgm:cxn modelId="{CDDB455F-5AF0-464C-80CE-AE49FB420C71}" type="presParOf" srcId="{96DD7D01-9953-4F9F-9040-D18C6AC21AB5}" destId="{B53482D6-457D-4E25-B839-F2A893E4447E}" srcOrd="0" destOrd="0" presId="urn:microsoft.com/office/officeart/2005/8/layout/hierarchy3"/>
    <dgm:cxn modelId="{95E8A6FD-13B6-423C-AE95-14E1546125BB}" type="presParOf" srcId="{B53482D6-457D-4E25-B839-F2A893E4447E}" destId="{584B7E76-5A74-4FDF-86AA-F102ADD0BDA4}" srcOrd="0" destOrd="0" presId="urn:microsoft.com/office/officeart/2005/8/layout/hierarchy3"/>
    <dgm:cxn modelId="{A3EAA00C-9C3D-4159-A67E-B5B6E649D0BC}" type="presParOf" srcId="{584B7E76-5A74-4FDF-86AA-F102ADD0BDA4}" destId="{07BA2B87-A7EC-4023-B064-BAC332864E78}" srcOrd="0" destOrd="0" presId="urn:microsoft.com/office/officeart/2005/8/layout/hierarchy3"/>
    <dgm:cxn modelId="{B4CAAB48-FA10-480E-BFC8-231CF0ECD1A1}" type="presParOf" srcId="{584B7E76-5A74-4FDF-86AA-F102ADD0BDA4}" destId="{2031A721-A6DE-4D50-8EEF-ADF00A2ED45F}" srcOrd="1" destOrd="0" presId="urn:microsoft.com/office/officeart/2005/8/layout/hierarchy3"/>
    <dgm:cxn modelId="{AAF70B5B-31B1-4DBF-917E-604FD79C18A0}" type="presParOf" srcId="{B53482D6-457D-4E25-B839-F2A893E4447E}" destId="{D60CEA6A-D2B6-49EE-909A-AABE7411C2C9}" srcOrd="1" destOrd="0" presId="urn:microsoft.com/office/officeart/2005/8/layout/hierarchy3"/>
    <dgm:cxn modelId="{B68D81A0-C970-4143-805B-9683AB18FE3A}" type="presParOf" srcId="{D60CEA6A-D2B6-49EE-909A-AABE7411C2C9}" destId="{37524B9F-B4E9-492E-AA86-AA6BB03464F0}" srcOrd="0" destOrd="0" presId="urn:microsoft.com/office/officeart/2005/8/layout/hierarchy3"/>
    <dgm:cxn modelId="{CF4414CE-6E4A-405B-B2C0-4F2A6E4E5F8E}" type="presParOf" srcId="{D60CEA6A-D2B6-49EE-909A-AABE7411C2C9}" destId="{155C40BA-AD01-4E59-B0B1-341799EA8D23}" srcOrd="1" destOrd="0" presId="urn:microsoft.com/office/officeart/2005/8/layout/hierarchy3"/>
    <dgm:cxn modelId="{79B6051F-3C79-427B-9427-2EABC63993B1}" type="presParOf" srcId="{D60CEA6A-D2B6-49EE-909A-AABE7411C2C9}" destId="{8E8EF57A-1751-482A-8271-FEE73AC117F7}" srcOrd="2" destOrd="0" presId="urn:microsoft.com/office/officeart/2005/8/layout/hierarchy3"/>
    <dgm:cxn modelId="{099F75F2-D231-44C1-9780-74A258B5411B}" type="presParOf" srcId="{D60CEA6A-D2B6-49EE-909A-AABE7411C2C9}" destId="{EB0FC452-52A9-49A9-8BEA-61E4887ADAC5}" srcOrd="3" destOrd="0" presId="urn:microsoft.com/office/officeart/2005/8/layout/hierarchy3"/>
    <dgm:cxn modelId="{F8311351-2333-4296-A9E8-88662A3FB29C}" type="presParOf" srcId="{96DD7D01-9953-4F9F-9040-D18C6AC21AB5}" destId="{9238D28D-D463-450A-985D-AB6811B7F36E}" srcOrd="1" destOrd="0" presId="urn:microsoft.com/office/officeart/2005/8/layout/hierarchy3"/>
    <dgm:cxn modelId="{F40EA40E-4789-4A92-A6B0-9239A89DFD02}" type="presParOf" srcId="{9238D28D-D463-450A-985D-AB6811B7F36E}" destId="{2F8B9533-F662-4FF4-85A5-62770DB71079}" srcOrd="0" destOrd="0" presId="urn:microsoft.com/office/officeart/2005/8/layout/hierarchy3"/>
    <dgm:cxn modelId="{06DBAFAA-30B7-4D05-BF12-84D58DF0A0AD}" type="presParOf" srcId="{2F8B9533-F662-4FF4-85A5-62770DB71079}" destId="{110F66AF-B6D6-46C7-93D0-FC4D38532DC2}" srcOrd="0" destOrd="0" presId="urn:microsoft.com/office/officeart/2005/8/layout/hierarchy3"/>
    <dgm:cxn modelId="{3A0C145F-211D-4313-B1F8-E61180680EBE}" type="presParOf" srcId="{2F8B9533-F662-4FF4-85A5-62770DB71079}" destId="{475E7455-782E-4D94-A2D7-364A1E228BA9}" srcOrd="1" destOrd="0" presId="urn:microsoft.com/office/officeart/2005/8/layout/hierarchy3"/>
    <dgm:cxn modelId="{D6F278B2-01E9-47AA-8351-74F2E0E772BC}" type="presParOf" srcId="{9238D28D-D463-450A-985D-AB6811B7F36E}" destId="{6908FA6D-A657-4E23-BC46-F7DC38EC374E}" srcOrd="1" destOrd="0" presId="urn:microsoft.com/office/officeart/2005/8/layout/hierarchy3"/>
    <dgm:cxn modelId="{E72540F3-5130-4C38-A626-ADC03263D564}" type="presParOf" srcId="{6908FA6D-A657-4E23-BC46-F7DC38EC374E}" destId="{BABF4583-4B6F-48B0-86EB-8566A412539F}" srcOrd="0" destOrd="0" presId="urn:microsoft.com/office/officeart/2005/8/layout/hierarchy3"/>
    <dgm:cxn modelId="{39B6C22F-FEF8-4C12-8D73-EC01FCE54899}" type="presParOf" srcId="{6908FA6D-A657-4E23-BC46-F7DC38EC374E}" destId="{B798152A-8218-44DB-AE4F-D6CB60A2BD28}" srcOrd="1" destOrd="0" presId="urn:microsoft.com/office/officeart/2005/8/layout/hierarchy3"/>
    <dgm:cxn modelId="{7C921A19-7053-4736-90C3-310B675239BE}" type="presParOf" srcId="{6908FA6D-A657-4E23-BC46-F7DC38EC374E}" destId="{54BB6673-8E2F-434C-923E-D6DC619069FE}" srcOrd="2" destOrd="0" presId="urn:microsoft.com/office/officeart/2005/8/layout/hierarchy3"/>
    <dgm:cxn modelId="{50351E49-73D8-48D5-A9B3-958509DB60FA}" type="presParOf" srcId="{6908FA6D-A657-4E23-BC46-F7DC38EC374E}" destId="{FA7D2A49-968F-4BE0-B543-D160650AAE21}" srcOrd="3" destOrd="0" presId="urn:microsoft.com/office/officeart/2005/8/layout/hierarchy3"/>
    <dgm:cxn modelId="{773208CA-5D3D-46FB-84FD-3F022FFAE1A6}" type="presParOf" srcId="{96DD7D01-9953-4F9F-9040-D18C6AC21AB5}" destId="{492842F2-9C9B-43C5-8875-91660909122F}" srcOrd="2" destOrd="0" presId="urn:microsoft.com/office/officeart/2005/8/layout/hierarchy3"/>
    <dgm:cxn modelId="{7A6A4425-D041-4EBD-8C6D-2265277B5357}" type="presParOf" srcId="{492842F2-9C9B-43C5-8875-91660909122F}" destId="{81BB6CC0-3D5D-4AD6-9359-5365AABD49CD}" srcOrd="0" destOrd="0" presId="urn:microsoft.com/office/officeart/2005/8/layout/hierarchy3"/>
    <dgm:cxn modelId="{94130406-EA39-4A73-80A4-E5FFC19293E0}" type="presParOf" srcId="{81BB6CC0-3D5D-4AD6-9359-5365AABD49CD}" destId="{75922C7B-96DA-405D-BDF2-D0573EDF0AC3}" srcOrd="0" destOrd="0" presId="urn:microsoft.com/office/officeart/2005/8/layout/hierarchy3"/>
    <dgm:cxn modelId="{28FF1D5B-94B5-4516-A552-1A3A37D0D345}" type="presParOf" srcId="{81BB6CC0-3D5D-4AD6-9359-5365AABD49CD}" destId="{5DD89C05-F72C-49C3-B838-A149EF4A755B}" srcOrd="1" destOrd="0" presId="urn:microsoft.com/office/officeart/2005/8/layout/hierarchy3"/>
    <dgm:cxn modelId="{FA71C05F-52A4-4E53-B5FD-3A0B34375E4B}" type="presParOf" srcId="{492842F2-9C9B-43C5-8875-91660909122F}" destId="{778A2149-F3E0-4E99-92A6-F417F3055AFF}" srcOrd="1" destOrd="0" presId="urn:microsoft.com/office/officeart/2005/8/layout/hierarchy3"/>
    <dgm:cxn modelId="{E6B82780-CF9D-4D30-873E-B7D869FE2E13}" type="presParOf" srcId="{778A2149-F3E0-4E99-92A6-F417F3055AFF}" destId="{50092901-69EB-4840-90FE-8C652B896FEA}" srcOrd="0" destOrd="0" presId="urn:microsoft.com/office/officeart/2005/8/layout/hierarchy3"/>
    <dgm:cxn modelId="{B8398D19-8F7F-46A3-B1CE-C907B13649AE}" type="presParOf" srcId="{778A2149-F3E0-4E99-92A6-F417F3055AFF}" destId="{8CB1EA6C-BDB6-493B-B6AD-98D18D074A8A}" srcOrd="1" destOrd="0" presId="urn:microsoft.com/office/officeart/2005/8/layout/hierarchy3"/>
    <dgm:cxn modelId="{4C6C356E-6D6D-4641-8305-E59CFE57237F}" type="presParOf" srcId="{778A2149-F3E0-4E99-92A6-F417F3055AFF}" destId="{44383350-3918-450F-9001-D3B4DF2C813D}" srcOrd="2" destOrd="0" presId="urn:microsoft.com/office/officeart/2005/8/layout/hierarchy3"/>
    <dgm:cxn modelId="{02DA87D9-6AB0-4F1C-8A4B-DC9D904E5AA3}" type="presParOf" srcId="{778A2149-F3E0-4E99-92A6-F417F3055AFF}" destId="{A5E88911-A040-4BBD-BADD-8E47598AC70B}" srcOrd="3" destOrd="0" presId="urn:microsoft.com/office/officeart/2005/8/layout/hierarchy3"/>
    <dgm:cxn modelId="{2052BED7-1151-408C-93CC-4FA8F3945516}" type="presParOf" srcId="{778A2149-F3E0-4E99-92A6-F417F3055AFF}" destId="{1B9E9FA6-D0DE-4275-8868-A34B41FC847D}" srcOrd="4" destOrd="0" presId="urn:microsoft.com/office/officeart/2005/8/layout/hierarchy3"/>
    <dgm:cxn modelId="{6C4779EC-D45A-430F-B608-471BDF9E57CB}" type="presParOf" srcId="{778A2149-F3E0-4E99-92A6-F417F3055AFF}" destId="{6032A550-F24A-4FE6-BF50-58F60E0A8F70}" srcOrd="5" destOrd="0" presId="urn:microsoft.com/office/officeart/2005/8/layout/hierarchy3"/>
    <dgm:cxn modelId="{E242633A-CEBF-4270-AC48-6AE961DB931D}" type="presParOf" srcId="{96DD7D01-9953-4F9F-9040-D18C6AC21AB5}" destId="{BFF30DC3-DC3C-4C17-A71F-4061E8DFA3C5}" srcOrd="3" destOrd="0" presId="urn:microsoft.com/office/officeart/2005/8/layout/hierarchy3"/>
    <dgm:cxn modelId="{4E914CA4-042C-4AB9-84EA-AD709EC81CA8}" type="presParOf" srcId="{BFF30DC3-DC3C-4C17-A71F-4061E8DFA3C5}" destId="{47460291-16D1-43F0-9553-9BF3DCFFD458}" srcOrd="0" destOrd="0" presId="urn:microsoft.com/office/officeart/2005/8/layout/hierarchy3"/>
    <dgm:cxn modelId="{8B9F57FE-9EBB-4282-8B18-A7408F11403C}" type="presParOf" srcId="{47460291-16D1-43F0-9553-9BF3DCFFD458}" destId="{E0DC448A-5459-491A-A614-09660FF5A99A}" srcOrd="0" destOrd="0" presId="urn:microsoft.com/office/officeart/2005/8/layout/hierarchy3"/>
    <dgm:cxn modelId="{777DB484-2D75-4096-8BD5-6538BCC3F6ED}" type="presParOf" srcId="{47460291-16D1-43F0-9553-9BF3DCFFD458}" destId="{A0076545-D7BB-453C-A648-E5117C61F1DB}" srcOrd="1" destOrd="0" presId="urn:microsoft.com/office/officeart/2005/8/layout/hierarchy3"/>
    <dgm:cxn modelId="{C30067E3-2EB2-43E1-9FB8-F4EB11D5683B}" type="presParOf" srcId="{BFF30DC3-DC3C-4C17-A71F-4061E8DFA3C5}" destId="{8C278579-BD87-4153-A5F6-CA9DAC6A4C3A}" srcOrd="1" destOrd="0" presId="urn:microsoft.com/office/officeart/2005/8/layout/hierarchy3"/>
    <dgm:cxn modelId="{D28DD6D5-515F-478E-A2AB-D58B8EEA8B5D}" type="presParOf" srcId="{8C278579-BD87-4153-A5F6-CA9DAC6A4C3A}" destId="{786B8C01-CC79-4111-91ED-0C596E063B2C}" srcOrd="0" destOrd="0" presId="urn:microsoft.com/office/officeart/2005/8/layout/hierarchy3"/>
    <dgm:cxn modelId="{6DE3E928-FBA8-4013-9065-40BF0C10A607}" type="presParOf" srcId="{8C278579-BD87-4153-A5F6-CA9DAC6A4C3A}" destId="{59EF59DA-2654-4AFB-B018-6772891E3F34}" srcOrd="1" destOrd="0" presId="urn:microsoft.com/office/officeart/2005/8/layout/hierarchy3"/>
    <dgm:cxn modelId="{C7C8906B-AB6F-4B5F-8559-E15C7E833FA2}" type="presParOf" srcId="{8C278579-BD87-4153-A5F6-CA9DAC6A4C3A}" destId="{8BF12542-C350-46FB-906F-2514FD4631FA}" srcOrd="2" destOrd="0" presId="urn:microsoft.com/office/officeart/2005/8/layout/hierarchy3"/>
    <dgm:cxn modelId="{7471B8CD-FCC4-4A6A-8923-CF205E50E96F}" type="presParOf" srcId="{8C278579-BD87-4153-A5F6-CA9DAC6A4C3A}" destId="{DC1AFA4B-BCFC-445B-A159-8E6BF93C7A2D}" srcOrd="3" destOrd="0" presId="urn:microsoft.com/office/officeart/2005/8/layout/hierarchy3"/>
    <dgm:cxn modelId="{6FD33D21-FB0A-4E54-809F-70A41CF49BEF}" type="presParOf" srcId="{8C278579-BD87-4153-A5F6-CA9DAC6A4C3A}" destId="{574B645F-D29F-4F3F-866A-C0F05A6CBB72}" srcOrd="4" destOrd="0" presId="urn:microsoft.com/office/officeart/2005/8/layout/hierarchy3"/>
    <dgm:cxn modelId="{44349A1B-B39A-4EF4-A671-C3C47FA6D764}" type="presParOf" srcId="{8C278579-BD87-4153-A5F6-CA9DAC6A4C3A}" destId="{9FD87BE9-F985-4427-A078-1754FB2E1855}" srcOrd="5" destOrd="0" presId="urn:microsoft.com/office/officeart/2005/8/layout/hierarchy3"/>
    <dgm:cxn modelId="{F278793E-F78E-42DE-A99D-3B87567C1FCC}" type="presParOf" srcId="{8C278579-BD87-4153-A5F6-CA9DAC6A4C3A}" destId="{B9B2AC90-C00D-49D1-9428-CFF140EB8386}" srcOrd="6" destOrd="0" presId="urn:microsoft.com/office/officeart/2005/8/layout/hierarchy3"/>
    <dgm:cxn modelId="{613E9BD7-B472-45A6-A2C7-23F34D3B79B7}" type="presParOf" srcId="{8C278579-BD87-4153-A5F6-CA9DAC6A4C3A}" destId="{ECA9F394-44AA-4CCA-9997-F66FE63E267E}" srcOrd="7" destOrd="0" presId="urn:microsoft.com/office/officeart/2005/8/layout/hierarchy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545D863-EF03-450D-A657-6B63A8B1BAC7}"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en-US"/>
        </a:p>
      </dgm:t>
    </dgm:pt>
    <dgm:pt modelId="{7AC899AE-0002-40E4-9430-BF60915798C9}">
      <dgm:prSet custT="1"/>
      <dgm:spPr/>
      <dgm:t>
        <a:bodyPr/>
        <a:lstStyle/>
        <a:p>
          <a:pPr rtl="0"/>
          <a:r>
            <a:rPr lang="en-GB" sz="1400" dirty="0" smtClean="0">
              <a:latin typeface="+mj-lt"/>
            </a:rPr>
            <a:t>Supportive therapy</a:t>
          </a:r>
          <a:endParaRPr lang="en-IN" sz="1400" dirty="0">
            <a:latin typeface="+mj-lt"/>
          </a:endParaRPr>
        </a:p>
      </dgm:t>
    </dgm:pt>
    <dgm:pt modelId="{01293958-BD70-41A9-A465-A04775023C7B}" type="parTrans" cxnId="{F8743AC3-A6EC-4ED0-BB3F-9515ADACD085}">
      <dgm:prSet/>
      <dgm:spPr/>
      <dgm:t>
        <a:bodyPr/>
        <a:lstStyle/>
        <a:p>
          <a:endParaRPr lang="en-US"/>
        </a:p>
      </dgm:t>
    </dgm:pt>
    <dgm:pt modelId="{51FEB2FA-27EC-4537-A89B-A8C4F0123A9C}" type="sibTrans" cxnId="{F8743AC3-A6EC-4ED0-BB3F-9515ADACD085}">
      <dgm:prSet/>
      <dgm:spPr/>
      <dgm:t>
        <a:bodyPr/>
        <a:lstStyle/>
        <a:p>
          <a:endParaRPr lang="en-US"/>
        </a:p>
      </dgm:t>
    </dgm:pt>
    <dgm:pt modelId="{311AD79A-6E32-40EC-883F-D30AF19DEFDF}">
      <dgm:prSet custT="1"/>
      <dgm:spPr/>
      <dgm:t>
        <a:bodyPr/>
        <a:lstStyle/>
        <a:p>
          <a:pPr rtl="0"/>
          <a:r>
            <a:rPr lang="en-GB" sz="1400" dirty="0" smtClean="0">
              <a:latin typeface="+mj-lt"/>
            </a:rPr>
            <a:t>Anti-viral therapy </a:t>
          </a:r>
          <a:endParaRPr lang="en-IN" sz="1400" dirty="0">
            <a:latin typeface="+mj-lt"/>
          </a:endParaRPr>
        </a:p>
      </dgm:t>
    </dgm:pt>
    <dgm:pt modelId="{8D45FAE2-959A-4CC1-A446-759CE95779A1}" type="parTrans" cxnId="{D669D0FD-CBA4-462A-B76B-A4B3B78AF344}">
      <dgm:prSet/>
      <dgm:spPr/>
      <dgm:t>
        <a:bodyPr/>
        <a:lstStyle/>
        <a:p>
          <a:endParaRPr lang="en-US"/>
        </a:p>
      </dgm:t>
    </dgm:pt>
    <dgm:pt modelId="{924386C0-9DFC-47C9-A3AD-A1B87DEEE6E7}" type="sibTrans" cxnId="{D669D0FD-CBA4-462A-B76B-A4B3B78AF344}">
      <dgm:prSet/>
      <dgm:spPr/>
      <dgm:t>
        <a:bodyPr/>
        <a:lstStyle/>
        <a:p>
          <a:endParaRPr lang="en-US"/>
        </a:p>
      </dgm:t>
    </dgm:pt>
    <dgm:pt modelId="{E15BBE44-F955-4752-A93B-2A9D89009EC1}">
      <dgm:prSet custT="1"/>
      <dgm:spPr/>
      <dgm:t>
        <a:bodyPr/>
        <a:lstStyle/>
        <a:p>
          <a:pPr rtl="0"/>
          <a:r>
            <a:rPr lang="en-GB" sz="1400" dirty="0" smtClean="0">
              <a:latin typeface="+mj-lt"/>
            </a:rPr>
            <a:t>Anti-bacterial therapy</a:t>
          </a:r>
          <a:endParaRPr lang="en-IN" sz="1400" dirty="0">
            <a:latin typeface="+mj-lt"/>
          </a:endParaRPr>
        </a:p>
      </dgm:t>
    </dgm:pt>
    <dgm:pt modelId="{837FD675-CC8B-4892-A818-486F81C46FF4}" type="parTrans" cxnId="{E23154EF-1DEE-4BEA-8943-E38B6B445F22}">
      <dgm:prSet/>
      <dgm:spPr/>
      <dgm:t>
        <a:bodyPr/>
        <a:lstStyle/>
        <a:p>
          <a:endParaRPr lang="en-US"/>
        </a:p>
      </dgm:t>
    </dgm:pt>
    <dgm:pt modelId="{62CF21BD-345D-4E1D-9F77-6539D9D9E353}" type="sibTrans" cxnId="{E23154EF-1DEE-4BEA-8943-E38B6B445F22}">
      <dgm:prSet/>
      <dgm:spPr/>
      <dgm:t>
        <a:bodyPr/>
        <a:lstStyle/>
        <a:p>
          <a:endParaRPr lang="en-US"/>
        </a:p>
      </dgm:t>
    </dgm:pt>
    <dgm:pt modelId="{7E1937C6-41D8-4795-8A39-2CD6B74CDFF7}">
      <dgm:prSet custT="1"/>
      <dgm:spPr/>
      <dgm:t>
        <a:bodyPr/>
        <a:lstStyle/>
        <a:p>
          <a:pPr rtl="0"/>
          <a:r>
            <a:rPr lang="en-GB" sz="1400" smtClean="0">
              <a:latin typeface="+mj-lt"/>
            </a:rPr>
            <a:t>Glucocorticoids therapy</a:t>
          </a:r>
          <a:endParaRPr lang="en-IN" sz="1400">
            <a:latin typeface="+mj-lt"/>
          </a:endParaRPr>
        </a:p>
      </dgm:t>
    </dgm:pt>
    <dgm:pt modelId="{8AFC01CD-C383-4E57-AA08-36053706011E}" type="parTrans" cxnId="{8ED9DC89-B1BC-48DD-8C82-A2C4EF1A660E}">
      <dgm:prSet/>
      <dgm:spPr/>
      <dgm:t>
        <a:bodyPr/>
        <a:lstStyle/>
        <a:p>
          <a:endParaRPr lang="en-US"/>
        </a:p>
      </dgm:t>
    </dgm:pt>
    <dgm:pt modelId="{AC74D0A0-D0A7-493C-ABFF-08F0B390A839}" type="sibTrans" cxnId="{8ED9DC89-B1BC-48DD-8C82-A2C4EF1A660E}">
      <dgm:prSet/>
      <dgm:spPr/>
      <dgm:t>
        <a:bodyPr/>
        <a:lstStyle/>
        <a:p>
          <a:endParaRPr lang="en-US"/>
        </a:p>
      </dgm:t>
    </dgm:pt>
    <dgm:pt modelId="{2A409196-BF6C-4D02-89CF-A113010C8506}">
      <dgm:prSet custT="1"/>
      <dgm:spPr/>
      <dgm:t>
        <a:bodyPr/>
        <a:lstStyle/>
        <a:p>
          <a:pPr rtl="0"/>
          <a:r>
            <a:rPr lang="en-IN" sz="1400" dirty="0" smtClean="0">
              <a:latin typeface="+mj-lt"/>
            </a:rPr>
            <a:t>Antibody and plasma therapy</a:t>
          </a:r>
          <a:endParaRPr lang="en-IN" sz="1400" dirty="0">
            <a:latin typeface="+mj-lt"/>
          </a:endParaRPr>
        </a:p>
      </dgm:t>
    </dgm:pt>
    <dgm:pt modelId="{1D26F331-E2CF-4BB1-A3F2-FC036BD9AC2C}" type="parTrans" cxnId="{75324C53-2C4E-4BD7-B72C-A1E3C70CE6DD}">
      <dgm:prSet/>
      <dgm:spPr/>
      <dgm:t>
        <a:bodyPr/>
        <a:lstStyle/>
        <a:p>
          <a:endParaRPr lang="en-US"/>
        </a:p>
      </dgm:t>
    </dgm:pt>
    <dgm:pt modelId="{C2C6074A-9F8C-4160-A546-CE500F8BC093}" type="sibTrans" cxnId="{75324C53-2C4E-4BD7-B72C-A1E3C70CE6DD}">
      <dgm:prSet/>
      <dgm:spPr/>
      <dgm:t>
        <a:bodyPr/>
        <a:lstStyle/>
        <a:p>
          <a:endParaRPr lang="en-US"/>
        </a:p>
      </dgm:t>
    </dgm:pt>
    <dgm:pt modelId="{4748F4B6-9B46-48A1-B992-E6771646ED0A}" type="pres">
      <dgm:prSet presAssocID="{B545D863-EF03-450D-A657-6B63A8B1BAC7}" presName="compositeShape" presStyleCnt="0">
        <dgm:presLayoutVars>
          <dgm:dir/>
          <dgm:resizeHandles/>
        </dgm:presLayoutVars>
      </dgm:prSet>
      <dgm:spPr/>
      <dgm:t>
        <a:bodyPr/>
        <a:lstStyle/>
        <a:p>
          <a:endParaRPr lang="en-US"/>
        </a:p>
      </dgm:t>
    </dgm:pt>
    <dgm:pt modelId="{5E8574A7-46AF-4B38-83A5-987BD3207034}" type="pres">
      <dgm:prSet presAssocID="{B545D863-EF03-450D-A657-6B63A8B1BAC7}" presName="pyramid" presStyleLbl="node1" presStyleIdx="0" presStyleCnt="1" custLinFactNeighborX="593"/>
      <dgm:spPr/>
    </dgm:pt>
    <dgm:pt modelId="{15A4F7B4-3765-443A-8217-1374317D8B9C}" type="pres">
      <dgm:prSet presAssocID="{B545D863-EF03-450D-A657-6B63A8B1BAC7}" presName="theList" presStyleCnt="0"/>
      <dgm:spPr/>
    </dgm:pt>
    <dgm:pt modelId="{EC1E5A49-1843-4DD8-BA53-F56EEA604B10}" type="pres">
      <dgm:prSet presAssocID="{7AC899AE-0002-40E4-9430-BF60915798C9}" presName="aNode" presStyleLbl="fgAcc1" presStyleIdx="0" presStyleCnt="5">
        <dgm:presLayoutVars>
          <dgm:bulletEnabled val="1"/>
        </dgm:presLayoutVars>
      </dgm:prSet>
      <dgm:spPr/>
      <dgm:t>
        <a:bodyPr/>
        <a:lstStyle/>
        <a:p>
          <a:endParaRPr lang="en-US"/>
        </a:p>
      </dgm:t>
    </dgm:pt>
    <dgm:pt modelId="{98C91384-248A-402C-8D18-5BC36B174201}" type="pres">
      <dgm:prSet presAssocID="{7AC899AE-0002-40E4-9430-BF60915798C9}" presName="aSpace" presStyleCnt="0"/>
      <dgm:spPr/>
    </dgm:pt>
    <dgm:pt modelId="{5DC8B4D6-9582-4324-83F2-99E57BF98850}" type="pres">
      <dgm:prSet presAssocID="{311AD79A-6E32-40EC-883F-D30AF19DEFDF}" presName="aNode" presStyleLbl="fgAcc1" presStyleIdx="1" presStyleCnt="5">
        <dgm:presLayoutVars>
          <dgm:bulletEnabled val="1"/>
        </dgm:presLayoutVars>
      </dgm:prSet>
      <dgm:spPr/>
      <dgm:t>
        <a:bodyPr/>
        <a:lstStyle/>
        <a:p>
          <a:endParaRPr lang="en-US"/>
        </a:p>
      </dgm:t>
    </dgm:pt>
    <dgm:pt modelId="{E61E5635-7D85-4414-88E9-D46979029494}" type="pres">
      <dgm:prSet presAssocID="{311AD79A-6E32-40EC-883F-D30AF19DEFDF}" presName="aSpace" presStyleCnt="0"/>
      <dgm:spPr/>
    </dgm:pt>
    <dgm:pt modelId="{DAAB62AC-85BF-4640-98A8-DE9355380523}" type="pres">
      <dgm:prSet presAssocID="{E15BBE44-F955-4752-A93B-2A9D89009EC1}" presName="aNode" presStyleLbl="fgAcc1" presStyleIdx="2" presStyleCnt="5">
        <dgm:presLayoutVars>
          <dgm:bulletEnabled val="1"/>
        </dgm:presLayoutVars>
      </dgm:prSet>
      <dgm:spPr/>
      <dgm:t>
        <a:bodyPr/>
        <a:lstStyle/>
        <a:p>
          <a:endParaRPr lang="en-US"/>
        </a:p>
      </dgm:t>
    </dgm:pt>
    <dgm:pt modelId="{239FA998-921A-4769-94EC-AB70D9F1876B}" type="pres">
      <dgm:prSet presAssocID="{E15BBE44-F955-4752-A93B-2A9D89009EC1}" presName="aSpace" presStyleCnt="0"/>
      <dgm:spPr/>
    </dgm:pt>
    <dgm:pt modelId="{350E9135-BFE2-4174-8138-399202780A7F}" type="pres">
      <dgm:prSet presAssocID="{7E1937C6-41D8-4795-8A39-2CD6B74CDFF7}" presName="aNode" presStyleLbl="fgAcc1" presStyleIdx="3" presStyleCnt="5">
        <dgm:presLayoutVars>
          <dgm:bulletEnabled val="1"/>
        </dgm:presLayoutVars>
      </dgm:prSet>
      <dgm:spPr/>
      <dgm:t>
        <a:bodyPr/>
        <a:lstStyle/>
        <a:p>
          <a:endParaRPr lang="en-US"/>
        </a:p>
      </dgm:t>
    </dgm:pt>
    <dgm:pt modelId="{7ED6C399-B574-4519-935A-AC1AFC424BC6}" type="pres">
      <dgm:prSet presAssocID="{7E1937C6-41D8-4795-8A39-2CD6B74CDFF7}" presName="aSpace" presStyleCnt="0"/>
      <dgm:spPr/>
    </dgm:pt>
    <dgm:pt modelId="{1CCD4BC4-6BCC-4C37-BC56-507789912E8B}" type="pres">
      <dgm:prSet presAssocID="{2A409196-BF6C-4D02-89CF-A113010C8506}" presName="aNode" presStyleLbl="fgAcc1" presStyleIdx="4" presStyleCnt="5">
        <dgm:presLayoutVars>
          <dgm:bulletEnabled val="1"/>
        </dgm:presLayoutVars>
      </dgm:prSet>
      <dgm:spPr/>
      <dgm:t>
        <a:bodyPr/>
        <a:lstStyle/>
        <a:p>
          <a:endParaRPr lang="en-US"/>
        </a:p>
      </dgm:t>
    </dgm:pt>
    <dgm:pt modelId="{86CDD5E8-8993-435E-ADCC-911D06FF8ED0}" type="pres">
      <dgm:prSet presAssocID="{2A409196-BF6C-4D02-89CF-A113010C8506}" presName="aSpace" presStyleCnt="0"/>
      <dgm:spPr/>
    </dgm:pt>
  </dgm:ptLst>
  <dgm:cxnLst>
    <dgm:cxn modelId="{CD649D07-1A37-4B1C-AE9A-ABFCD12EBC4F}" type="presOf" srcId="{7E1937C6-41D8-4795-8A39-2CD6B74CDFF7}" destId="{350E9135-BFE2-4174-8138-399202780A7F}" srcOrd="0" destOrd="0" presId="urn:microsoft.com/office/officeart/2005/8/layout/pyramid2"/>
    <dgm:cxn modelId="{8121F467-0D81-4F26-B19D-73ED124DBFE2}" type="presOf" srcId="{7AC899AE-0002-40E4-9430-BF60915798C9}" destId="{EC1E5A49-1843-4DD8-BA53-F56EEA604B10}" srcOrd="0" destOrd="0" presId="urn:microsoft.com/office/officeart/2005/8/layout/pyramid2"/>
    <dgm:cxn modelId="{BC4D093B-1BF1-405D-B5B9-C6EC77AC2BE9}" type="presOf" srcId="{B545D863-EF03-450D-A657-6B63A8B1BAC7}" destId="{4748F4B6-9B46-48A1-B992-E6771646ED0A}" srcOrd="0" destOrd="0" presId="urn:microsoft.com/office/officeart/2005/8/layout/pyramid2"/>
    <dgm:cxn modelId="{E23154EF-1DEE-4BEA-8943-E38B6B445F22}" srcId="{B545D863-EF03-450D-A657-6B63A8B1BAC7}" destId="{E15BBE44-F955-4752-A93B-2A9D89009EC1}" srcOrd="2" destOrd="0" parTransId="{837FD675-CC8B-4892-A818-486F81C46FF4}" sibTransId="{62CF21BD-345D-4E1D-9F77-6539D9D9E353}"/>
    <dgm:cxn modelId="{D669D0FD-CBA4-462A-B76B-A4B3B78AF344}" srcId="{B545D863-EF03-450D-A657-6B63A8B1BAC7}" destId="{311AD79A-6E32-40EC-883F-D30AF19DEFDF}" srcOrd="1" destOrd="0" parTransId="{8D45FAE2-959A-4CC1-A446-759CE95779A1}" sibTransId="{924386C0-9DFC-47C9-A3AD-A1B87DEEE6E7}"/>
    <dgm:cxn modelId="{75324C53-2C4E-4BD7-B72C-A1E3C70CE6DD}" srcId="{B545D863-EF03-450D-A657-6B63A8B1BAC7}" destId="{2A409196-BF6C-4D02-89CF-A113010C8506}" srcOrd="4" destOrd="0" parTransId="{1D26F331-E2CF-4BB1-A3F2-FC036BD9AC2C}" sibTransId="{C2C6074A-9F8C-4160-A546-CE500F8BC093}"/>
    <dgm:cxn modelId="{F8743AC3-A6EC-4ED0-BB3F-9515ADACD085}" srcId="{B545D863-EF03-450D-A657-6B63A8B1BAC7}" destId="{7AC899AE-0002-40E4-9430-BF60915798C9}" srcOrd="0" destOrd="0" parTransId="{01293958-BD70-41A9-A465-A04775023C7B}" sibTransId="{51FEB2FA-27EC-4537-A89B-A8C4F0123A9C}"/>
    <dgm:cxn modelId="{8649131D-E43D-43B2-934A-A4A2AD458A64}" type="presOf" srcId="{311AD79A-6E32-40EC-883F-D30AF19DEFDF}" destId="{5DC8B4D6-9582-4324-83F2-99E57BF98850}" srcOrd="0" destOrd="0" presId="urn:microsoft.com/office/officeart/2005/8/layout/pyramid2"/>
    <dgm:cxn modelId="{7E628D17-913A-4781-BEBE-0439B536710D}" type="presOf" srcId="{2A409196-BF6C-4D02-89CF-A113010C8506}" destId="{1CCD4BC4-6BCC-4C37-BC56-507789912E8B}" srcOrd="0" destOrd="0" presId="urn:microsoft.com/office/officeart/2005/8/layout/pyramid2"/>
    <dgm:cxn modelId="{8ED9DC89-B1BC-48DD-8C82-A2C4EF1A660E}" srcId="{B545D863-EF03-450D-A657-6B63A8B1BAC7}" destId="{7E1937C6-41D8-4795-8A39-2CD6B74CDFF7}" srcOrd="3" destOrd="0" parTransId="{8AFC01CD-C383-4E57-AA08-36053706011E}" sibTransId="{AC74D0A0-D0A7-493C-ABFF-08F0B390A839}"/>
    <dgm:cxn modelId="{8EEF8438-F839-4AB2-972B-7D04B9FB4A8D}" type="presOf" srcId="{E15BBE44-F955-4752-A93B-2A9D89009EC1}" destId="{DAAB62AC-85BF-4640-98A8-DE9355380523}" srcOrd="0" destOrd="0" presId="urn:microsoft.com/office/officeart/2005/8/layout/pyramid2"/>
    <dgm:cxn modelId="{7CC2D9B5-D017-4D12-B4FE-AA7311096DD6}" type="presParOf" srcId="{4748F4B6-9B46-48A1-B992-E6771646ED0A}" destId="{5E8574A7-46AF-4B38-83A5-987BD3207034}" srcOrd="0" destOrd="0" presId="urn:microsoft.com/office/officeart/2005/8/layout/pyramid2"/>
    <dgm:cxn modelId="{ECF999C4-ED9A-4514-9B54-967684BAE340}" type="presParOf" srcId="{4748F4B6-9B46-48A1-B992-E6771646ED0A}" destId="{15A4F7B4-3765-443A-8217-1374317D8B9C}" srcOrd="1" destOrd="0" presId="urn:microsoft.com/office/officeart/2005/8/layout/pyramid2"/>
    <dgm:cxn modelId="{EAAB01B9-2CF0-4090-B232-98288275DF3B}" type="presParOf" srcId="{15A4F7B4-3765-443A-8217-1374317D8B9C}" destId="{EC1E5A49-1843-4DD8-BA53-F56EEA604B10}" srcOrd="0" destOrd="0" presId="urn:microsoft.com/office/officeart/2005/8/layout/pyramid2"/>
    <dgm:cxn modelId="{40C0DEA4-BE9C-49A7-A948-20CA8318DBAD}" type="presParOf" srcId="{15A4F7B4-3765-443A-8217-1374317D8B9C}" destId="{98C91384-248A-402C-8D18-5BC36B174201}" srcOrd="1" destOrd="0" presId="urn:microsoft.com/office/officeart/2005/8/layout/pyramid2"/>
    <dgm:cxn modelId="{E8808CDE-62DA-4DF5-B369-ACA968D21BEE}" type="presParOf" srcId="{15A4F7B4-3765-443A-8217-1374317D8B9C}" destId="{5DC8B4D6-9582-4324-83F2-99E57BF98850}" srcOrd="2" destOrd="0" presId="urn:microsoft.com/office/officeart/2005/8/layout/pyramid2"/>
    <dgm:cxn modelId="{E235B8EF-1C43-4D04-B842-36D0A9A2D215}" type="presParOf" srcId="{15A4F7B4-3765-443A-8217-1374317D8B9C}" destId="{E61E5635-7D85-4414-88E9-D46979029494}" srcOrd="3" destOrd="0" presId="urn:microsoft.com/office/officeart/2005/8/layout/pyramid2"/>
    <dgm:cxn modelId="{F0C8E917-D3B3-4242-8547-207F537346D4}" type="presParOf" srcId="{15A4F7B4-3765-443A-8217-1374317D8B9C}" destId="{DAAB62AC-85BF-4640-98A8-DE9355380523}" srcOrd="4" destOrd="0" presId="urn:microsoft.com/office/officeart/2005/8/layout/pyramid2"/>
    <dgm:cxn modelId="{55D8747E-7640-4E3F-8F08-9F2D63EF796B}" type="presParOf" srcId="{15A4F7B4-3765-443A-8217-1374317D8B9C}" destId="{239FA998-921A-4769-94EC-AB70D9F1876B}" srcOrd="5" destOrd="0" presId="urn:microsoft.com/office/officeart/2005/8/layout/pyramid2"/>
    <dgm:cxn modelId="{C3BDB8D9-3876-473B-8A19-CA0F2D8E477E}" type="presParOf" srcId="{15A4F7B4-3765-443A-8217-1374317D8B9C}" destId="{350E9135-BFE2-4174-8138-399202780A7F}" srcOrd="6" destOrd="0" presId="urn:microsoft.com/office/officeart/2005/8/layout/pyramid2"/>
    <dgm:cxn modelId="{62B5D6D8-6518-4A7F-AFEA-87097AB78F67}" type="presParOf" srcId="{15A4F7B4-3765-443A-8217-1374317D8B9C}" destId="{7ED6C399-B574-4519-935A-AC1AFC424BC6}" srcOrd="7" destOrd="0" presId="urn:microsoft.com/office/officeart/2005/8/layout/pyramid2"/>
    <dgm:cxn modelId="{AAF50436-DF67-4862-BE21-129C213E0A83}" type="presParOf" srcId="{15A4F7B4-3765-443A-8217-1374317D8B9C}" destId="{1CCD4BC4-6BCC-4C37-BC56-507789912E8B}" srcOrd="8" destOrd="0" presId="urn:microsoft.com/office/officeart/2005/8/layout/pyramid2"/>
    <dgm:cxn modelId="{1EEFF699-9E12-4486-9AE3-891304252334}" type="presParOf" srcId="{15A4F7B4-3765-443A-8217-1374317D8B9C}" destId="{86CDD5E8-8993-435E-ADCC-911D06FF8ED0}" srcOrd="9" destOrd="0" presId="urn:microsoft.com/office/officeart/2005/8/layout/pyramid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A35920F-8FA5-413F-AD54-BA79B33C391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1155960C-9783-44CA-8FF6-62E1D1DC2B42}">
      <dgm:prSet custT="1"/>
      <dgm:spPr/>
      <dgm:t>
        <a:bodyPr/>
        <a:lstStyle/>
        <a:p>
          <a:pPr rtl="0"/>
          <a:r>
            <a:rPr lang="en-IN" sz="1600" dirty="0" smtClean="0">
              <a:latin typeface="+mj-lt"/>
            </a:rPr>
            <a:t>Occurrence and spread of SARS-CoV-2 depends on the interaction between the virus and the individual’s immune system</a:t>
          </a:r>
          <a:endParaRPr lang="en-IN" sz="1600" dirty="0">
            <a:latin typeface="+mj-lt"/>
          </a:endParaRPr>
        </a:p>
      </dgm:t>
    </dgm:pt>
    <dgm:pt modelId="{046940FB-BAC9-4206-BB07-6EA5F42D1A8A}" type="parTrans" cxnId="{CF7645AB-5F4C-4C15-8DD1-11D39DF2E896}">
      <dgm:prSet/>
      <dgm:spPr/>
      <dgm:t>
        <a:bodyPr/>
        <a:lstStyle/>
        <a:p>
          <a:endParaRPr lang="en-US"/>
        </a:p>
      </dgm:t>
    </dgm:pt>
    <dgm:pt modelId="{585FF8AA-14E7-4EBC-95B7-93CB033346C5}" type="sibTrans" cxnId="{CF7645AB-5F4C-4C15-8DD1-11D39DF2E896}">
      <dgm:prSet/>
      <dgm:spPr/>
      <dgm:t>
        <a:bodyPr/>
        <a:lstStyle/>
        <a:p>
          <a:endParaRPr lang="en-US"/>
        </a:p>
      </dgm:t>
    </dgm:pt>
    <dgm:pt modelId="{F294F5A0-68A8-4C8E-BB1C-110468552A55}">
      <dgm:prSet custT="1"/>
      <dgm:spPr/>
      <dgm:t>
        <a:bodyPr/>
        <a:lstStyle/>
        <a:p>
          <a:pPr rtl="0"/>
          <a:r>
            <a:rPr lang="en-IN" sz="1600" dirty="0" smtClean="0">
              <a:latin typeface="+mj-lt"/>
            </a:rPr>
            <a:t>Viral factors like virus type, mutation, viral titre and viability of the virus in vitro</a:t>
          </a:r>
          <a:endParaRPr lang="en-IN" sz="1600" dirty="0">
            <a:latin typeface="+mj-lt"/>
          </a:endParaRPr>
        </a:p>
      </dgm:t>
    </dgm:pt>
    <dgm:pt modelId="{9F373924-F775-46E9-99A5-3227C07774C2}" type="parTrans" cxnId="{3BA13175-0359-4C82-92D5-9EA53329D45D}">
      <dgm:prSet/>
      <dgm:spPr/>
      <dgm:t>
        <a:bodyPr/>
        <a:lstStyle/>
        <a:p>
          <a:endParaRPr lang="en-US"/>
        </a:p>
      </dgm:t>
    </dgm:pt>
    <dgm:pt modelId="{C44E846B-83F2-41D5-BF62-51971D5C7BB9}" type="sibTrans" cxnId="{3BA13175-0359-4C82-92D5-9EA53329D45D}">
      <dgm:prSet/>
      <dgm:spPr/>
      <dgm:t>
        <a:bodyPr/>
        <a:lstStyle/>
        <a:p>
          <a:endParaRPr lang="en-US"/>
        </a:p>
      </dgm:t>
    </dgm:pt>
    <dgm:pt modelId="{DBAB5245-F8B4-4C29-9CC6-106B32437C7E}">
      <dgm:prSet custT="1"/>
      <dgm:spPr/>
      <dgm:t>
        <a:bodyPr/>
        <a:lstStyle/>
        <a:p>
          <a:pPr rtl="0"/>
          <a:r>
            <a:rPr lang="en-IN" sz="1600" dirty="0" smtClean="0">
              <a:latin typeface="+mj-lt"/>
            </a:rPr>
            <a:t>The individual’s immune system, factors include genetics (such as HLA genes), age, gender, nutritional status, neuroendocrine-immune regulation and physical status</a:t>
          </a:r>
          <a:endParaRPr lang="en-IN" sz="1600" dirty="0">
            <a:latin typeface="+mj-lt"/>
          </a:endParaRPr>
        </a:p>
      </dgm:t>
    </dgm:pt>
    <dgm:pt modelId="{73A67004-E31C-4031-AD84-93DAD6E48B29}" type="parTrans" cxnId="{F90F0AEA-4EB5-40FE-9AE8-F7FD211BB812}">
      <dgm:prSet/>
      <dgm:spPr/>
      <dgm:t>
        <a:bodyPr/>
        <a:lstStyle/>
        <a:p>
          <a:endParaRPr lang="en-US"/>
        </a:p>
      </dgm:t>
    </dgm:pt>
    <dgm:pt modelId="{29B6B9D7-FEAA-44A4-82E4-FE4945A60B2E}" type="sibTrans" cxnId="{F90F0AEA-4EB5-40FE-9AE8-F7FD211BB812}">
      <dgm:prSet/>
      <dgm:spPr/>
      <dgm:t>
        <a:bodyPr/>
        <a:lstStyle/>
        <a:p>
          <a:endParaRPr lang="en-US"/>
        </a:p>
      </dgm:t>
    </dgm:pt>
    <dgm:pt modelId="{2BC274D8-1F2C-42FC-98BD-78B337BC596A}">
      <dgm:prSet custT="1"/>
      <dgm:spPr/>
      <dgm:t>
        <a:bodyPr/>
        <a:lstStyle/>
        <a:p>
          <a:pPr rtl="0"/>
          <a:r>
            <a:rPr lang="en-IN" sz="1600" dirty="0" smtClean="0">
              <a:latin typeface="+mj-lt"/>
            </a:rPr>
            <a:t>All these factors contribute to whether an individual is infected with the virus, the duration and severity of the disease and the risk of reinfection</a:t>
          </a:r>
          <a:endParaRPr lang="en-IN" sz="1600" dirty="0">
            <a:latin typeface="+mj-lt"/>
          </a:endParaRPr>
        </a:p>
      </dgm:t>
    </dgm:pt>
    <dgm:pt modelId="{39854350-7327-4256-AFE4-4B9204E512F4}" type="parTrans" cxnId="{8F5E6378-769A-4725-B202-82F5E63DF407}">
      <dgm:prSet/>
      <dgm:spPr/>
      <dgm:t>
        <a:bodyPr/>
        <a:lstStyle/>
        <a:p>
          <a:endParaRPr lang="en-US"/>
        </a:p>
      </dgm:t>
    </dgm:pt>
    <dgm:pt modelId="{888D6153-2D41-4E04-BA95-EBD130A9A596}" type="sibTrans" cxnId="{8F5E6378-769A-4725-B202-82F5E63DF407}">
      <dgm:prSet/>
      <dgm:spPr/>
      <dgm:t>
        <a:bodyPr/>
        <a:lstStyle/>
        <a:p>
          <a:endParaRPr lang="en-US"/>
        </a:p>
      </dgm:t>
    </dgm:pt>
    <dgm:pt modelId="{7BB21CB0-163D-495F-ABAE-79116D1E41EF}" type="pres">
      <dgm:prSet presAssocID="{AA35920F-8FA5-413F-AD54-BA79B33C3914}" presName="vert0" presStyleCnt="0">
        <dgm:presLayoutVars>
          <dgm:dir/>
          <dgm:animOne val="branch"/>
          <dgm:animLvl val="lvl"/>
        </dgm:presLayoutVars>
      </dgm:prSet>
      <dgm:spPr/>
      <dgm:t>
        <a:bodyPr/>
        <a:lstStyle/>
        <a:p>
          <a:endParaRPr lang="en-US"/>
        </a:p>
      </dgm:t>
    </dgm:pt>
    <dgm:pt modelId="{EF82E703-319F-45FA-AA66-CC087AC7CB76}" type="pres">
      <dgm:prSet presAssocID="{1155960C-9783-44CA-8FF6-62E1D1DC2B42}" presName="thickLine" presStyleLbl="alignNode1" presStyleIdx="0" presStyleCnt="4"/>
      <dgm:spPr/>
    </dgm:pt>
    <dgm:pt modelId="{2D03B74F-39DD-4044-BC5D-363A3C5F05D1}" type="pres">
      <dgm:prSet presAssocID="{1155960C-9783-44CA-8FF6-62E1D1DC2B42}" presName="horz1" presStyleCnt="0"/>
      <dgm:spPr/>
    </dgm:pt>
    <dgm:pt modelId="{0CC77EC1-761D-4399-924B-484C2F9B28DF}" type="pres">
      <dgm:prSet presAssocID="{1155960C-9783-44CA-8FF6-62E1D1DC2B42}" presName="tx1" presStyleLbl="revTx" presStyleIdx="0" presStyleCnt="4" custScaleY="45393"/>
      <dgm:spPr/>
      <dgm:t>
        <a:bodyPr/>
        <a:lstStyle/>
        <a:p>
          <a:endParaRPr lang="en-US"/>
        </a:p>
      </dgm:t>
    </dgm:pt>
    <dgm:pt modelId="{61FC5A58-CF45-4176-8515-945A5F348312}" type="pres">
      <dgm:prSet presAssocID="{1155960C-9783-44CA-8FF6-62E1D1DC2B42}" presName="vert1" presStyleCnt="0"/>
      <dgm:spPr/>
    </dgm:pt>
    <dgm:pt modelId="{632A227C-CD73-4D8B-BB66-2ADFFFA2DF37}" type="pres">
      <dgm:prSet presAssocID="{F294F5A0-68A8-4C8E-BB1C-110468552A55}" presName="thickLine" presStyleLbl="alignNode1" presStyleIdx="1" presStyleCnt="4"/>
      <dgm:spPr/>
    </dgm:pt>
    <dgm:pt modelId="{67DE7629-3D67-4712-8918-D09F1739ED1E}" type="pres">
      <dgm:prSet presAssocID="{F294F5A0-68A8-4C8E-BB1C-110468552A55}" presName="horz1" presStyleCnt="0"/>
      <dgm:spPr/>
    </dgm:pt>
    <dgm:pt modelId="{FE616745-E166-419C-A476-3D538E744E49}" type="pres">
      <dgm:prSet presAssocID="{F294F5A0-68A8-4C8E-BB1C-110468552A55}" presName="tx1" presStyleLbl="revTx" presStyleIdx="1" presStyleCnt="4" custScaleY="38378"/>
      <dgm:spPr/>
      <dgm:t>
        <a:bodyPr/>
        <a:lstStyle/>
        <a:p>
          <a:endParaRPr lang="en-US"/>
        </a:p>
      </dgm:t>
    </dgm:pt>
    <dgm:pt modelId="{DC825FE7-9694-4673-A090-A74426513564}" type="pres">
      <dgm:prSet presAssocID="{F294F5A0-68A8-4C8E-BB1C-110468552A55}" presName="vert1" presStyleCnt="0"/>
      <dgm:spPr/>
    </dgm:pt>
    <dgm:pt modelId="{1C8D6442-66A2-480A-AEE7-22B161BCDE55}" type="pres">
      <dgm:prSet presAssocID="{DBAB5245-F8B4-4C29-9CC6-106B32437C7E}" presName="thickLine" presStyleLbl="alignNode1" presStyleIdx="2" presStyleCnt="4"/>
      <dgm:spPr/>
    </dgm:pt>
    <dgm:pt modelId="{DE8FA202-30D4-4354-9823-D71143F72E47}" type="pres">
      <dgm:prSet presAssocID="{DBAB5245-F8B4-4C29-9CC6-106B32437C7E}" presName="horz1" presStyleCnt="0"/>
      <dgm:spPr/>
    </dgm:pt>
    <dgm:pt modelId="{45C0FE2C-7C55-4463-BFA6-FAC3B7C428C9}" type="pres">
      <dgm:prSet presAssocID="{DBAB5245-F8B4-4C29-9CC6-106B32437C7E}" presName="tx1" presStyleLbl="revTx" presStyleIdx="2" presStyleCnt="4" custScaleY="52001"/>
      <dgm:spPr/>
      <dgm:t>
        <a:bodyPr/>
        <a:lstStyle/>
        <a:p>
          <a:endParaRPr lang="en-US"/>
        </a:p>
      </dgm:t>
    </dgm:pt>
    <dgm:pt modelId="{08A65FDA-C878-428E-8CDC-6F88B47113A3}" type="pres">
      <dgm:prSet presAssocID="{DBAB5245-F8B4-4C29-9CC6-106B32437C7E}" presName="vert1" presStyleCnt="0"/>
      <dgm:spPr/>
    </dgm:pt>
    <dgm:pt modelId="{DE78A9E7-C16F-45A8-89FF-D61BD2D8D542}" type="pres">
      <dgm:prSet presAssocID="{2BC274D8-1F2C-42FC-98BD-78B337BC596A}" presName="thickLine" presStyleLbl="alignNode1" presStyleIdx="3" presStyleCnt="4"/>
      <dgm:spPr/>
    </dgm:pt>
    <dgm:pt modelId="{55F7BD9B-9480-40AC-99B7-0894FD0E6C2E}" type="pres">
      <dgm:prSet presAssocID="{2BC274D8-1F2C-42FC-98BD-78B337BC596A}" presName="horz1" presStyleCnt="0"/>
      <dgm:spPr/>
    </dgm:pt>
    <dgm:pt modelId="{E34FED11-9617-4376-9D4E-ECA3CD51CE78}" type="pres">
      <dgm:prSet presAssocID="{2BC274D8-1F2C-42FC-98BD-78B337BC596A}" presName="tx1" presStyleLbl="revTx" presStyleIdx="3" presStyleCnt="4" custScaleY="48135"/>
      <dgm:spPr/>
      <dgm:t>
        <a:bodyPr/>
        <a:lstStyle/>
        <a:p>
          <a:endParaRPr lang="en-US"/>
        </a:p>
      </dgm:t>
    </dgm:pt>
    <dgm:pt modelId="{B1D1B9BD-0918-45E6-94D4-F91EC9592CF4}" type="pres">
      <dgm:prSet presAssocID="{2BC274D8-1F2C-42FC-98BD-78B337BC596A}" presName="vert1" presStyleCnt="0"/>
      <dgm:spPr/>
    </dgm:pt>
  </dgm:ptLst>
  <dgm:cxnLst>
    <dgm:cxn modelId="{F90F0AEA-4EB5-40FE-9AE8-F7FD211BB812}" srcId="{AA35920F-8FA5-413F-AD54-BA79B33C3914}" destId="{DBAB5245-F8B4-4C29-9CC6-106B32437C7E}" srcOrd="2" destOrd="0" parTransId="{73A67004-E31C-4031-AD84-93DAD6E48B29}" sibTransId="{29B6B9D7-FEAA-44A4-82E4-FE4945A60B2E}"/>
    <dgm:cxn modelId="{CF7645AB-5F4C-4C15-8DD1-11D39DF2E896}" srcId="{AA35920F-8FA5-413F-AD54-BA79B33C3914}" destId="{1155960C-9783-44CA-8FF6-62E1D1DC2B42}" srcOrd="0" destOrd="0" parTransId="{046940FB-BAC9-4206-BB07-6EA5F42D1A8A}" sibTransId="{585FF8AA-14E7-4EBC-95B7-93CB033346C5}"/>
    <dgm:cxn modelId="{61761EF8-B47D-4FEC-AC5C-3801C6F82475}" type="presOf" srcId="{AA35920F-8FA5-413F-AD54-BA79B33C3914}" destId="{7BB21CB0-163D-495F-ABAE-79116D1E41EF}" srcOrd="0" destOrd="0" presId="urn:microsoft.com/office/officeart/2008/layout/LinedList"/>
    <dgm:cxn modelId="{8F5E6378-769A-4725-B202-82F5E63DF407}" srcId="{AA35920F-8FA5-413F-AD54-BA79B33C3914}" destId="{2BC274D8-1F2C-42FC-98BD-78B337BC596A}" srcOrd="3" destOrd="0" parTransId="{39854350-7327-4256-AFE4-4B9204E512F4}" sibTransId="{888D6153-2D41-4E04-BA95-EBD130A9A596}"/>
    <dgm:cxn modelId="{AB81096F-14CC-492C-8865-2CF223FD30AC}" type="presOf" srcId="{F294F5A0-68A8-4C8E-BB1C-110468552A55}" destId="{FE616745-E166-419C-A476-3D538E744E49}" srcOrd="0" destOrd="0" presId="urn:microsoft.com/office/officeart/2008/layout/LinedList"/>
    <dgm:cxn modelId="{3BA13175-0359-4C82-92D5-9EA53329D45D}" srcId="{AA35920F-8FA5-413F-AD54-BA79B33C3914}" destId="{F294F5A0-68A8-4C8E-BB1C-110468552A55}" srcOrd="1" destOrd="0" parTransId="{9F373924-F775-46E9-99A5-3227C07774C2}" sibTransId="{C44E846B-83F2-41D5-BF62-51971D5C7BB9}"/>
    <dgm:cxn modelId="{1A5739A7-EACF-4F19-AF1A-3C6C937D23BB}" type="presOf" srcId="{DBAB5245-F8B4-4C29-9CC6-106B32437C7E}" destId="{45C0FE2C-7C55-4463-BFA6-FAC3B7C428C9}" srcOrd="0" destOrd="0" presId="urn:microsoft.com/office/officeart/2008/layout/LinedList"/>
    <dgm:cxn modelId="{BDFD2024-E778-467F-8963-9ED641228AE8}" type="presOf" srcId="{2BC274D8-1F2C-42FC-98BD-78B337BC596A}" destId="{E34FED11-9617-4376-9D4E-ECA3CD51CE78}" srcOrd="0" destOrd="0" presId="urn:microsoft.com/office/officeart/2008/layout/LinedList"/>
    <dgm:cxn modelId="{A512B18A-FE0D-4427-BBCE-8E45BC7F45CA}" type="presOf" srcId="{1155960C-9783-44CA-8FF6-62E1D1DC2B42}" destId="{0CC77EC1-761D-4399-924B-484C2F9B28DF}" srcOrd="0" destOrd="0" presId="urn:microsoft.com/office/officeart/2008/layout/LinedList"/>
    <dgm:cxn modelId="{7B9D03C9-AEA6-430C-8973-0A4C46D3E984}" type="presParOf" srcId="{7BB21CB0-163D-495F-ABAE-79116D1E41EF}" destId="{EF82E703-319F-45FA-AA66-CC087AC7CB76}" srcOrd="0" destOrd="0" presId="urn:microsoft.com/office/officeart/2008/layout/LinedList"/>
    <dgm:cxn modelId="{AD1D257A-B326-4DB8-92FE-4BB544ACD863}" type="presParOf" srcId="{7BB21CB0-163D-495F-ABAE-79116D1E41EF}" destId="{2D03B74F-39DD-4044-BC5D-363A3C5F05D1}" srcOrd="1" destOrd="0" presId="urn:microsoft.com/office/officeart/2008/layout/LinedList"/>
    <dgm:cxn modelId="{B685DCC0-8BE5-4A68-960F-20E189496498}" type="presParOf" srcId="{2D03B74F-39DD-4044-BC5D-363A3C5F05D1}" destId="{0CC77EC1-761D-4399-924B-484C2F9B28DF}" srcOrd="0" destOrd="0" presId="urn:microsoft.com/office/officeart/2008/layout/LinedList"/>
    <dgm:cxn modelId="{707A1D42-7E85-4E49-9E99-FCAB2510BF0A}" type="presParOf" srcId="{2D03B74F-39DD-4044-BC5D-363A3C5F05D1}" destId="{61FC5A58-CF45-4176-8515-945A5F348312}" srcOrd="1" destOrd="0" presId="urn:microsoft.com/office/officeart/2008/layout/LinedList"/>
    <dgm:cxn modelId="{8F47536A-B7CE-4327-A106-A43C9A6DB211}" type="presParOf" srcId="{7BB21CB0-163D-495F-ABAE-79116D1E41EF}" destId="{632A227C-CD73-4D8B-BB66-2ADFFFA2DF37}" srcOrd="2" destOrd="0" presId="urn:microsoft.com/office/officeart/2008/layout/LinedList"/>
    <dgm:cxn modelId="{AAC20777-3436-4BE0-8629-55E1C4FECB50}" type="presParOf" srcId="{7BB21CB0-163D-495F-ABAE-79116D1E41EF}" destId="{67DE7629-3D67-4712-8918-D09F1739ED1E}" srcOrd="3" destOrd="0" presId="urn:microsoft.com/office/officeart/2008/layout/LinedList"/>
    <dgm:cxn modelId="{CC6B2165-20B3-4DFB-A6E7-02873F640AD8}" type="presParOf" srcId="{67DE7629-3D67-4712-8918-D09F1739ED1E}" destId="{FE616745-E166-419C-A476-3D538E744E49}" srcOrd="0" destOrd="0" presId="urn:microsoft.com/office/officeart/2008/layout/LinedList"/>
    <dgm:cxn modelId="{4B1BEB68-97BE-473E-81B7-0F3410D92926}" type="presParOf" srcId="{67DE7629-3D67-4712-8918-D09F1739ED1E}" destId="{DC825FE7-9694-4673-A090-A74426513564}" srcOrd="1" destOrd="0" presId="urn:microsoft.com/office/officeart/2008/layout/LinedList"/>
    <dgm:cxn modelId="{3D938A78-A7AB-4D2B-AD30-7229534A5364}" type="presParOf" srcId="{7BB21CB0-163D-495F-ABAE-79116D1E41EF}" destId="{1C8D6442-66A2-480A-AEE7-22B161BCDE55}" srcOrd="4" destOrd="0" presId="urn:microsoft.com/office/officeart/2008/layout/LinedList"/>
    <dgm:cxn modelId="{721F0397-03CA-486A-B7FD-812655F8208C}" type="presParOf" srcId="{7BB21CB0-163D-495F-ABAE-79116D1E41EF}" destId="{DE8FA202-30D4-4354-9823-D71143F72E47}" srcOrd="5" destOrd="0" presId="urn:microsoft.com/office/officeart/2008/layout/LinedList"/>
    <dgm:cxn modelId="{E30EE9DF-9F1D-414E-8131-0175DBE26C5F}" type="presParOf" srcId="{DE8FA202-30D4-4354-9823-D71143F72E47}" destId="{45C0FE2C-7C55-4463-BFA6-FAC3B7C428C9}" srcOrd="0" destOrd="0" presId="urn:microsoft.com/office/officeart/2008/layout/LinedList"/>
    <dgm:cxn modelId="{3AA94119-D37B-4080-8177-C8691850EA4F}" type="presParOf" srcId="{DE8FA202-30D4-4354-9823-D71143F72E47}" destId="{08A65FDA-C878-428E-8CDC-6F88B47113A3}" srcOrd="1" destOrd="0" presId="urn:microsoft.com/office/officeart/2008/layout/LinedList"/>
    <dgm:cxn modelId="{3DE7D3CC-B9BC-43B8-82BD-F5ABEE1BA2BA}" type="presParOf" srcId="{7BB21CB0-163D-495F-ABAE-79116D1E41EF}" destId="{DE78A9E7-C16F-45A8-89FF-D61BD2D8D542}" srcOrd="6" destOrd="0" presId="urn:microsoft.com/office/officeart/2008/layout/LinedList"/>
    <dgm:cxn modelId="{09454E7E-C1C6-462F-B990-6676B4B66FC7}" type="presParOf" srcId="{7BB21CB0-163D-495F-ABAE-79116D1E41EF}" destId="{55F7BD9B-9480-40AC-99B7-0894FD0E6C2E}" srcOrd="7" destOrd="0" presId="urn:microsoft.com/office/officeart/2008/layout/LinedList"/>
    <dgm:cxn modelId="{E40CABAD-CE25-4C1E-834F-C8B8F1404946}" type="presParOf" srcId="{55F7BD9B-9480-40AC-99B7-0894FD0E6C2E}" destId="{E34FED11-9617-4376-9D4E-ECA3CD51CE78}" srcOrd="0" destOrd="0" presId="urn:microsoft.com/office/officeart/2008/layout/LinedList"/>
    <dgm:cxn modelId="{E97C67A6-99BC-4912-9E57-9B008FDBED4F}" type="presParOf" srcId="{55F7BD9B-9480-40AC-99B7-0894FD0E6C2E}" destId="{B1D1B9BD-0918-45E6-94D4-F91EC9592CF4}" srcOrd="1" destOrd="0" presId="urn:microsoft.com/office/officeart/2008/layout/Lin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6FFD4F5-37FD-4FA0-BB03-83F15643920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8248FDC-57EB-42D5-8520-C2FC79B8AFC3}" type="pres">
      <dgm:prSet presAssocID="{76FFD4F5-37FD-4FA0-BB03-83F156439203}" presName="linear" presStyleCnt="0">
        <dgm:presLayoutVars>
          <dgm:animLvl val="lvl"/>
          <dgm:resizeHandles val="exact"/>
        </dgm:presLayoutVars>
      </dgm:prSet>
      <dgm:spPr/>
      <dgm:t>
        <a:bodyPr/>
        <a:lstStyle/>
        <a:p>
          <a:endParaRPr lang="en-US"/>
        </a:p>
      </dgm:t>
    </dgm:pt>
  </dgm:ptLst>
  <dgm:cxnLst>
    <dgm:cxn modelId="{037DE35F-2B3E-4C27-8461-7917AA20420B}" type="presOf" srcId="{76FFD4F5-37FD-4FA0-BB03-83F156439203}" destId="{98248FDC-57EB-42D5-8520-C2FC79B8AFC3}" srcOrd="0"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6FFD4F5-37FD-4FA0-BB03-83F15643920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8248FDC-57EB-42D5-8520-C2FC79B8AFC3}" type="pres">
      <dgm:prSet presAssocID="{76FFD4F5-37FD-4FA0-BB03-83F156439203}" presName="linear" presStyleCnt="0">
        <dgm:presLayoutVars>
          <dgm:animLvl val="lvl"/>
          <dgm:resizeHandles val="exact"/>
        </dgm:presLayoutVars>
      </dgm:prSet>
      <dgm:spPr/>
      <dgm:t>
        <a:bodyPr/>
        <a:lstStyle/>
        <a:p>
          <a:endParaRPr lang="en-US"/>
        </a:p>
      </dgm:t>
    </dgm:pt>
  </dgm:ptLst>
  <dgm:cxnLst>
    <dgm:cxn modelId="{037DE35F-2B3E-4C27-8461-7917AA20420B}" type="presOf" srcId="{76FFD4F5-37FD-4FA0-BB03-83F156439203}" destId="{98248FDC-57EB-42D5-8520-C2FC79B8AFC3}" srcOrd="0"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6FFD4F5-37FD-4FA0-BB03-83F15643920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8248FDC-57EB-42D5-8520-C2FC79B8AFC3}" type="pres">
      <dgm:prSet presAssocID="{76FFD4F5-37FD-4FA0-BB03-83F156439203}" presName="linear" presStyleCnt="0">
        <dgm:presLayoutVars>
          <dgm:animLvl val="lvl"/>
          <dgm:resizeHandles val="exact"/>
        </dgm:presLayoutVars>
      </dgm:prSet>
      <dgm:spPr/>
      <dgm:t>
        <a:bodyPr/>
        <a:lstStyle/>
        <a:p>
          <a:endParaRPr lang="en-US"/>
        </a:p>
      </dgm:t>
    </dgm:pt>
  </dgm:ptLst>
  <dgm:cxnLst>
    <dgm:cxn modelId="{037DE35F-2B3E-4C27-8461-7917AA20420B}" type="presOf" srcId="{76FFD4F5-37FD-4FA0-BB03-83F156439203}" destId="{98248FDC-57EB-42D5-8520-C2FC79B8AFC3}" srcOrd="0"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6FFD4F5-37FD-4FA0-BB03-83F15643920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8248FDC-57EB-42D5-8520-C2FC79B8AFC3}" type="pres">
      <dgm:prSet presAssocID="{76FFD4F5-37FD-4FA0-BB03-83F156439203}" presName="linear" presStyleCnt="0">
        <dgm:presLayoutVars>
          <dgm:animLvl val="lvl"/>
          <dgm:resizeHandles val="exact"/>
        </dgm:presLayoutVars>
      </dgm:prSet>
      <dgm:spPr/>
      <dgm:t>
        <a:bodyPr/>
        <a:lstStyle/>
        <a:p>
          <a:endParaRPr lang="en-US"/>
        </a:p>
      </dgm:t>
    </dgm:pt>
  </dgm:ptLst>
  <dgm:cxnLst>
    <dgm:cxn modelId="{037DE35F-2B3E-4C27-8461-7917AA20420B}" type="presOf" srcId="{76FFD4F5-37FD-4FA0-BB03-83F156439203}" destId="{98248FDC-57EB-42D5-8520-C2FC79B8AFC3}" srcOrd="0"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6AAF1A-B3B9-48C0-939D-180FE59FDF53}">
      <dsp:nvSpPr>
        <dsp:cNvPr id="0" name=""/>
        <dsp:cNvSpPr/>
      </dsp:nvSpPr>
      <dsp:spPr>
        <a:xfrm>
          <a:off x="0" y="600"/>
          <a:ext cx="8763000"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D96D130-73DF-4E80-A08D-535E4055ACAE}">
      <dsp:nvSpPr>
        <dsp:cNvPr id="0" name=""/>
        <dsp:cNvSpPr/>
      </dsp:nvSpPr>
      <dsp:spPr>
        <a:xfrm>
          <a:off x="0" y="600"/>
          <a:ext cx="8763000" cy="502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rtl="0">
            <a:lnSpc>
              <a:spcPct val="90000"/>
            </a:lnSpc>
            <a:spcBef>
              <a:spcPct val="0"/>
            </a:spcBef>
            <a:spcAft>
              <a:spcPct val="35000"/>
            </a:spcAft>
          </a:pPr>
          <a:r>
            <a:rPr lang="en-GB" sz="1400" kern="1200" dirty="0" smtClean="0">
              <a:latin typeface="+mj-lt"/>
            </a:rPr>
            <a:t>Global and local businesses have been disrupted including academic activities</a:t>
          </a:r>
          <a:r>
            <a:rPr lang="en-IN" sz="1400" kern="1200" dirty="0" smtClean="0">
              <a:latin typeface="+mj-lt"/>
            </a:rPr>
            <a:t>, sports, entertainment, etc.</a:t>
          </a:r>
          <a:endParaRPr lang="en-IN" sz="1400" kern="1200" dirty="0">
            <a:latin typeface="+mj-lt"/>
          </a:endParaRPr>
        </a:p>
      </dsp:txBody>
      <dsp:txXfrm>
        <a:off x="0" y="600"/>
        <a:ext cx="8763000" cy="502343"/>
      </dsp:txXfrm>
    </dsp:sp>
    <dsp:sp modelId="{7191459A-F6A0-41C3-B0FB-20D99202B1B9}">
      <dsp:nvSpPr>
        <dsp:cNvPr id="0" name=""/>
        <dsp:cNvSpPr/>
      </dsp:nvSpPr>
      <dsp:spPr>
        <a:xfrm>
          <a:off x="0" y="502943"/>
          <a:ext cx="8763000"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E586619B-906C-4AE9-8C3E-7D031FAFC409}">
      <dsp:nvSpPr>
        <dsp:cNvPr id="0" name=""/>
        <dsp:cNvSpPr/>
      </dsp:nvSpPr>
      <dsp:spPr>
        <a:xfrm>
          <a:off x="0" y="502943"/>
          <a:ext cx="8763000" cy="502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rtl="0">
            <a:lnSpc>
              <a:spcPct val="90000"/>
            </a:lnSpc>
            <a:spcBef>
              <a:spcPct val="0"/>
            </a:spcBef>
            <a:spcAft>
              <a:spcPct val="35000"/>
            </a:spcAft>
          </a:pPr>
          <a:r>
            <a:rPr lang="en-IN" sz="1400" kern="1200" dirty="0" smtClean="0">
              <a:latin typeface="+mj-lt"/>
            </a:rPr>
            <a:t>COVID-19 </a:t>
          </a:r>
          <a:r>
            <a:rPr lang="en-IN" sz="1400" kern="1200" dirty="0" smtClean="0">
              <a:latin typeface="+mj-lt"/>
            </a:rPr>
            <a:t>driven recession has driven default risk higher</a:t>
          </a:r>
          <a:endParaRPr lang="en-IN" sz="1400" kern="1200" dirty="0">
            <a:latin typeface="+mj-lt"/>
          </a:endParaRPr>
        </a:p>
      </dsp:txBody>
      <dsp:txXfrm>
        <a:off x="0" y="502943"/>
        <a:ext cx="8763000" cy="502343"/>
      </dsp:txXfrm>
    </dsp:sp>
    <dsp:sp modelId="{11F6B76B-FB7E-495A-B25B-3699AD543822}">
      <dsp:nvSpPr>
        <dsp:cNvPr id="0" name=""/>
        <dsp:cNvSpPr/>
      </dsp:nvSpPr>
      <dsp:spPr>
        <a:xfrm>
          <a:off x="0" y="1005286"/>
          <a:ext cx="8763000"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EC4264A-AB40-448E-B17B-D244B6833412}">
      <dsp:nvSpPr>
        <dsp:cNvPr id="0" name=""/>
        <dsp:cNvSpPr/>
      </dsp:nvSpPr>
      <dsp:spPr>
        <a:xfrm>
          <a:off x="0" y="1005286"/>
          <a:ext cx="8763000" cy="502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rtl="0">
            <a:lnSpc>
              <a:spcPct val="90000"/>
            </a:lnSpc>
            <a:spcBef>
              <a:spcPct val="0"/>
            </a:spcBef>
            <a:spcAft>
              <a:spcPct val="35000"/>
            </a:spcAft>
          </a:pPr>
          <a:r>
            <a:rPr lang="en-IN" sz="1400" kern="1200" dirty="0" smtClean="0">
              <a:latin typeface="+mj-lt"/>
            </a:rPr>
            <a:t>Disruptions in logistics and supply lines</a:t>
          </a:r>
          <a:endParaRPr lang="en-IN" sz="1400" kern="1200" dirty="0">
            <a:latin typeface="+mj-lt"/>
          </a:endParaRPr>
        </a:p>
      </dsp:txBody>
      <dsp:txXfrm>
        <a:off x="0" y="1005286"/>
        <a:ext cx="8763000" cy="502343"/>
      </dsp:txXfrm>
    </dsp:sp>
    <dsp:sp modelId="{07589931-6D6C-48A3-93E9-E5F3B44649D1}">
      <dsp:nvSpPr>
        <dsp:cNvPr id="0" name=""/>
        <dsp:cNvSpPr/>
      </dsp:nvSpPr>
      <dsp:spPr>
        <a:xfrm>
          <a:off x="0" y="1507630"/>
          <a:ext cx="8763000"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E51B612-57E4-4BFB-96EA-5D39AB9FDB94}">
      <dsp:nvSpPr>
        <dsp:cNvPr id="0" name=""/>
        <dsp:cNvSpPr/>
      </dsp:nvSpPr>
      <dsp:spPr>
        <a:xfrm>
          <a:off x="0" y="1507630"/>
          <a:ext cx="8763000" cy="502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rtl="0">
            <a:lnSpc>
              <a:spcPct val="90000"/>
            </a:lnSpc>
            <a:spcBef>
              <a:spcPct val="0"/>
            </a:spcBef>
            <a:spcAft>
              <a:spcPct val="35000"/>
            </a:spcAft>
          </a:pPr>
          <a:r>
            <a:rPr lang="en-IN" sz="1400" kern="1200" dirty="0" smtClean="0">
              <a:latin typeface="+mj-lt"/>
            </a:rPr>
            <a:t>National and state Governments finances in doldrums</a:t>
          </a:r>
          <a:endParaRPr lang="en-IN" sz="1400" kern="1200" dirty="0">
            <a:latin typeface="+mj-lt"/>
          </a:endParaRPr>
        </a:p>
      </dsp:txBody>
      <dsp:txXfrm>
        <a:off x="0" y="1507630"/>
        <a:ext cx="8763000" cy="502343"/>
      </dsp:txXfrm>
    </dsp:sp>
    <dsp:sp modelId="{F327D844-2D73-4556-A081-70C7545EF813}">
      <dsp:nvSpPr>
        <dsp:cNvPr id="0" name=""/>
        <dsp:cNvSpPr/>
      </dsp:nvSpPr>
      <dsp:spPr>
        <a:xfrm>
          <a:off x="0" y="2009973"/>
          <a:ext cx="8763000"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1198C48A-5CF9-41FC-9890-6973F6A5A88B}">
      <dsp:nvSpPr>
        <dsp:cNvPr id="0" name=""/>
        <dsp:cNvSpPr/>
      </dsp:nvSpPr>
      <dsp:spPr>
        <a:xfrm>
          <a:off x="0" y="2009973"/>
          <a:ext cx="8553126" cy="460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rtl="0">
            <a:lnSpc>
              <a:spcPct val="90000"/>
            </a:lnSpc>
            <a:spcBef>
              <a:spcPct val="0"/>
            </a:spcBef>
            <a:spcAft>
              <a:spcPct val="35000"/>
            </a:spcAft>
          </a:pPr>
          <a:r>
            <a:rPr lang="en-IN" sz="1400" kern="1200" dirty="0" smtClean="0">
              <a:latin typeface="+mj-lt"/>
            </a:rPr>
            <a:t>It has challenged our belief that we are technologically advanced and better placed to control pandemics</a:t>
          </a:r>
          <a:endParaRPr lang="en-IN" sz="1400" kern="1200" dirty="0">
            <a:latin typeface="+mj-lt"/>
          </a:endParaRPr>
        </a:p>
      </dsp:txBody>
      <dsp:txXfrm>
        <a:off x="0" y="2009973"/>
        <a:ext cx="8553126" cy="460412"/>
      </dsp:txXfrm>
    </dsp:sp>
    <dsp:sp modelId="{D6F922E6-D57E-4186-B675-CE8A742FE863}">
      <dsp:nvSpPr>
        <dsp:cNvPr id="0" name=""/>
        <dsp:cNvSpPr/>
      </dsp:nvSpPr>
      <dsp:spPr>
        <a:xfrm>
          <a:off x="0" y="2470386"/>
          <a:ext cx="8763000"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E90D4E5-4855-469A-A2D0-5447D603F8A1}">
      <dsp:nvSpPr>
        <dsp:cNvPr id="0" name=""/>
        <dsp:cNvSpPr/>
      </dsp:nvSpPr>
      <dsp:spPr>
        <a:xfrm>
          <a:off x="0" y="2470386"/>
          <a:ext cx="8763000" cy="502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rtl="0">
            <a:lnSpc>
              <a:spcPct val="90000"/>
            </a:lnSpc>
            <a:spcBef>
              <a:spcPct val="0"/>
            </a:spcBef>
            <a:spcAft>
              <a:spcPct val="35000"/>
            </a:spcAft>
          </a:pPr>
          <a:r>
            <a:rPr lang="en-IN" sz="1400" kern="1200" dirty="0" smtClean="0">
              <a:latin typeface="+mj-lt"/>
            </a:rPr>
            <a:t>Shaken the foundations of institutions like WHO, NEJM (est. 1812), etc., questioned the authenticity of medical research</a:t>
          </a:r>
          <a:endParaRPr lang="en-IN" sz="1400" kern="1200" dirty="0">
            <a:latin typeface="+mj-lt"/>
          </a:endParaRPr>
        </a:p>
      </dsp:txBody>
      <dsp:txXfrm>
        <a:off x="0" y="2470386"/>
        <a:ext cx="8763000" cy="502343"/>
      </dsp:txXfrm>
    </dsp:sp>
    <dsp:sp modelId="{B6D9D448-3F1E-4E7F-83B9-CC634BF2A4E8}">
      <dsp:nvSpPr>
        <dsp:cNvPr id="0" name=""/>
        <dsp:cNvSpPr/>
      </dsp:nvSpPr>
      <dsp:spPr>
        <a:xfrm>
          <a:off x="0" y="2972729"/>
          <a:ext cx="8763000"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0D0EBC9-AFAC-40B9-BEC6-BFA118208BB6}">
      <dsp:nvSpPr>
        <dsp:cNvPr id="0" name=""/>
        <dsp:cNvSpPr/>
      </dsp:nvSpPr>
      <dsp:spPr>
        <a:xfrm>
          <a:off x="0" y="2972729"/>
          <a:ext cx="8763000" cy="502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rtl="0">
            <a:lnSpc>
              <a:spcPct val="90000"/>
            </a:lnSpc>
            <a:spcBef>
              <a:spcPct val="0"/>
            </a:spcBef>
            <a:spcAft>
              <a:spcPct val="35000"/>
            </a:spcAft>
          </a:pPr>
          <a:r>
            <a:rPr lang="en-IN" sz="1400" kern="1200" dirty="0" smtClean="0">
              <a:latin typeface="+mj-lt"/>
            </a:rPr>
            <a:t>Frequent changes in treatment guidelines</a:t>
          </a:r>
          <a:endParaRPr lang="en-IN" sz="1400" kern="1200" dirty="0">
            <a:latin typeface="+mj-lt"/>
          </a:endParaRPr>
        </a:p>
      </dsp:txBody>
      <dsp:txXfrm>
        <a:off x="0" y="2972729"/>
        <a:ext cx="8763000" cy="50234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FE6700-1F2E-4628-A812-682BBF56DFB8}">
      <dsp:nvSpPr>
        <dsp:cNvPr id="0" name=""/>
        <dsp:cNvSpPr/>
      </dsp:nvSpPr>
      <dsp:spPr>
        <a:xfrm>
          <a:off x="0" y="147"/>
          <a:ext cx="8717223"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FBE6C878-097F-462F-B947-CA6CA56EED96}">
      <dsp:nvSpPr>
        <dsp:cNvPr id="0" name=""/>
        <dsp:cNvSpPr/>
      </dsp:nvSpPr>
      <dsp:spPr>
        <a:xfrm>
          <a:off x="0" y="147"/>
          <a:ext cx="8717223" cy="7185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rtl="0">
            <a:lnSpc>
              <a:spcPct val="90000"/>
            </a:lnSpc>
            <a:spcBef>
              <a:spcPct val="0"/>
            </a:spcBef>
            <a:spcAft>
              <a:spcPct val="35000"/>
            </a:spcAft>
          </a:pPr>
          <a:r>
            <a:rPr lang="en-IN" sz="1400" kern="1200" dirty="0" smtClean="0">
              <a:latin typeface="+mj-lt"/>
            </a:rPr>
            <a:t>In December 2019, a novel coronavirus, now named as SARS-CoV-2, caused a series of acute atypical respiratory diseases in Wuhan, Hubei Province, China</a:t>
          </a:r>
          <a:endParaRPr lang="en-IN" sz="1400" kern="1200" dirty="0">
            <a:latin typeface="+mj-lt"/>
          </a:endParaRPr>
        </a:p>
      </dsp:txBody>
      <dsp:txXfrm>
        <a:off x="0" y="147"/>
        <a:ext cx="8717223" cy="718576"/>
      </dsp:txXfrm>
    </dsp:sp>
    <dsp:sp modelId="{2E1C99CD-6FD2-447E-8586-BF377F685043}">
      <dsp:nvSpPr>
        <dsp:cNvPr id="0" name=""/>
        <dsp:cNvSpPr/>
      </dsp:nvSpPr>
      <dsp:spPr>
        <a:xfrm>
          <a:off x="0" y="718723"/>
          <a:ext cx="8717223"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A0E2615-FEA6-4795-A818-0A9920FC35C8}">
      <dsp:nvSpPr>
        <dsp:cNvPr id="0" name=""/>
        <dsp:cNvSpPr/>
      </dsp:nvSpPr>
      <dsp:spPr>
        <a:xfrm>
          <a:off x="0" y="718723"/>
          <a:ext cx="8717223" cy="6541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rtl="0">
            <a:lnSpc>
              <a:spcPct val="90000"/>
            </a:lnSpc>
            <a:spcBef>
              <a:spcPct val="0"/>
            </a:spcBef>
            <a:spcAft>
              <a:spcPct val="35000"/>
            </a:spcAft>
          </a:pPr>
          <a:r>
            <a:rPr lang="en-IN" sz="1400" kern="1200" dirty="0" smtClean="0">
              <a:latin typeface="+mj-lt"/>
            </a:rPr>
            <a:t>The disease caused by this virus was termed </a:t>
          </a:r>
          <a:r>
            <a:rPr lang="en-IN" sz="1400" kern="1200" dirty="0" smtClean="0">
              <a:latin typeface="+mj-lt"/>
            </a:rPr>
            <a:t>COVID-19</a:t>
          </a:r>
          <a:endParaRPr lang="en-IN" sz="1400" kern="1200" dirty="0">
            <a:latin typeface="+mj-lt"/>
          </a:endParaRPr>
        </a:p>
      </dsp:txBody>
      <dsp:txXfrm>
        <a:off x="0" y="718723"/>
        <a:ext cx="8717223" cy="654103"/>
      </dsp:txXfrm>
    </dsp:sp>
    <dsp:sp modelId="{1A834BAD-C287-45B5-B6E0-F59BB998FCCF}">
      <dsp:nvSpPr>
        <dsp:cNvPr id="0" name=""/>
        <dsp:cNvSpPr/>
      </dsp:nvSpPr>
      <dsp:spPr>
        <a:xfrm>
          <a:off x="0" y="1372827"/>
          <a:ext cx="8717223"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EB190A9-E7B1-4D36-B2F3-F8403537872A}">
      <dsp:nvSpPr>
        <dsp:cNvPr id="0" name=""/>
        <dsp:cNvSpPr/>
      </dsp:nvSpPr>
      <dsp:spPr>
        <a:xfrm>
          <a:off x="0" y="1372827"/>
          <a:ext cx="8717223" cy="7990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rtl="0">
            <a:lnSpc>
              <a:spcPct val="90000"/>
            </a:lnSpc>
            <a:spcBef>
              <a:spcPct val="0"/>
            </a:spcBef>
            <a:spcAft>
              <a:spcPct val="35000"/>
            </a:spcAft>
          </a:pPr>
          <a:r>
            <a:rPr lang="en-IN" sz="1400" kern="1200" dirty="0" err="1" smtClean="0">
              <a:latin typeface="+mj-lt"/>
            </a:rPr>
            <a:t>CoVs</a:t>
          </a:r>
          <a:r>
            <a:rPr lang="en-IN" sz="1400" kern="1200" dirty="0" smtClean="0">
              <a:latin typeface="+mj-lt"/>
            </a:rPr>
            <a:t> </a:t>
          </a:r>
          <a:r>
            <a:rPr lang="en-IN" sz="1400" kern="1200" dirty="0" smtClean="0">
              <a:latin typeface="+mj-lt"/>
            </a:rPr>
            <a:t>have </a:t>
          </a:r>
          <a:r>
            <a:rPr lang="en-IN" sz="1400" kern="1200" dirty="0" smtClean="0">
              <a:latin typeface="+mj-lt"/>
            </a:rPr>
            <a:t>a crown-like appearance under an electron microscope  (</a:t>
          </a:r>
          <a:r>
            <a:rPr lang="en-IN" sz="1400" b="1" kern="1200" dirty="0" smtClean="0">
              <a:latin typeface="+mj-lt"/>
            </a:rPr>
            <a:t>coronam</a:t>
          </a:r>
          <a:r>
            <a:rPr lang="en-IN" sz="1400" kern="1200" dirty="0" smtClean="0">
              <a:latin typeface="+mj-lt"/>
            </a:rPr>
            <a:t> is the Latin term for crown) due to the presence of spike glycoproteins on the envelope</a:t>
          </a:r>
          <a:endParaRPr lang="en-IN" sz="1400" kern="1200" dirty="0">
            <a:latin typeface="+mj-lt"/>
          </a:endParaRPr>
        </a:p>
      </dsp:txBody>
      <dsp:txXfrm>
        <a:off x="0" y="1372827"/>
        <a:ext cx="8717223" cy="799033"/>
      </dsp:txXfrm>
    </dsp:sp>
    <dsp:sp modelId="{79AAF5A1-81E9-4598-B695-EF0672B57D9E}">
      <dsp:nvSpPr>
        <dsp:cNvPr id="0" name=""/>
        <dsp:cNvSpPr/>
      </dsp:nvSpPr>
      <dsp:spPr>
        <a:xfrm>
          <a:off x="0" y="2171860"/>
          <a:ext cx="8717223"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0594680-6696-43E1-8D9F-63F0023498BE}">
      <dsp:nvSpPr>
        <dsp:cNvPr id="0" name=""/>
        <dsp:cNvSpPr/>
      </dsp:nvSpPr>
      <dsp:spPr>
        <a:xfrm>
          <a:off x="0" y="2171860"/>
          <a:ext cx="8717223" cy="6178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rtl="0">
            <a:lnSpc>
              <a:spcPct val="90000"/>
            </a:lnSpc>
            <a:spcBef>
              <a:spcPct val="0"/>
            </a:spcBef>
            <a:spcAft>
              <a:spcPct val="35000"/>
            </a:spcAft>
          </a:pPr>
          <a:r>
            <a:rPr lang="en-IN" sz="1400" kern="1200" dirty="0" smtClean="0">
              <a:latin typeface="+mj-lt"/>
            </a:rPr>
            <a:t>The subfamily </a:t>
          </a:r>
          <a:r>
            <a:rPr lang="en-IN" sz="1400" kern="1200" dirty="0" err="1" smtClean="0">
              <a:latin typeface="+mj-lt"/>
            </a:rPr>
            <a:t>Orthocoronavirinae</a:t>
          </a:r>
          <a:r>
            <a:rPr lang="en-IN" sz="1400" kern="1200" dirty="0" smtClean="0">
              <a:latin typeface="+mj-lt"/>
            </a:rPr>
            <a:t> of the </a:t>
          </a:r>
          <a:r>
            <a:rPr lang="en-IN" sz="1400" kern="1200" dirty="0" err="1" smtClean="0">
              <a:latin typeface="+mj-lt"/>
            </a:rPr>
            <a:t>Coronaviridae</a:t>
          </a:r>
          <a:r>
            <a:rPr lang="en-IN" sz="1400" kern="1200" dirty="0" smtClean="0">
              <a:latin typeface="+mj-lt"/>
            </a:rPr>
            <a:t> family (order </a:t>
          </a:r>
          <a:r>
            <a:rPr lang="en-IN" sz="1400" kern="1200" dirty="0" err="1" smtClean="0">
              <a:latin typeface="+mj-lt"/>
            </a:rPr>
            <a:t>Nidovirales</a:t>
          </a:r>
          <a:r>
            <a:rPr lang="en-IN" sz="1400" kern="1200" dirty="0" smtClean="0">
              <a:latin typeface="+mj-lt"/>
            </a:rPr>
            <a:t>)</a:t>
          </a:r>
          <a:endParaRPr lang="en-IN" sz="1400" kern="1200" dirty="0">
            <a:latin typeface="+mj-lt"/>
          </a:endParaRPr>
        </a:p>
      </dsp:txBody>
      <dsp:txXfrm>
        <a:off x="0" y="2171860"/>
        <a:ext cx="8717223" cy="6178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BA2B87-A7EC-4023-B064-BAC332864E78}">
      <dsp:nvSpPr>
        <dsp:cNvPr id="0" name=""/>
        <dsp:cNvSpPr/>
      </dsp:nvSpPr>
      <dsp:spPr>
        <a:xfrm>
          <a:off x="26230" y="2530"/>
          <a:ext cx="1496913" cy="74845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lvl="0" algn="ctr" defTabSz="622300" rtl="0">
            <a:lnSpc>
              <a:spcPct val="90000"/>
            </a:lnSpc>
            <a:spcBef>
              <a:spcPct val="0"/>
            </a:spcBef>
            <a:spcAft>
              <a:spcPct val="35000"/>
            </a:spcAft>
          </a:pPr>
          <a:r>
            <a:rPr lang="en-GB" sz="1400" b="1" kern="1200" dirty="0" smtClean="0">
              <a:latin typeface="+mj-lt"/>
            </a:rPr>
            <a:t>Mild</a:t>
          </a:r>
          <a:endParaRPr lang="en-IN" sz="1400" b="1" kern="1200" dirty="0">
            <a:latin typeface="+mj-lt"/>
          </a:endParaRPr>
        </a:p>
      </dsp:txBody>
      <dsp:txXfrm>
        <a:off x="48152" y="24452"/>
        <a:ext cx="1453069" cy="704612"/>
      </dsp:txXfrm>
    </dsp:sp>
    <dsp:sp modelId="{37524B9F-B4E9-492E-AA86-AA6BB03464F0}">
      <dsp:nvSpPr>
        <dsp:cNvPr id="0" name=""/>
        <dsp:cNvSpPr/>
      </dsp:nvSpPr>
      <dsp:spPr>
        <a:xfrm>
          <a:off x="175922" y="750986"/>
          <a:ext cx="149691" cy="561342"/>
        </a:xfrm>
        <a:custGeom>
          <a:avLst/>
          <a:gdLst/>
          <a:ahLst/>
          <a:cxnLst/>
          <a:rect l="0" t="0" r="0" b="0"/>
          <a:pathLst>
            <a:path>
              <a:moveTo>
                <a:pt x="0" y="0"/>
              </a:moveTo>
              <a:lnTo>
                <a:pt x="0" y="561342"/>
              </a:lnTo>
              <a:lnTo>
                <a:pt x="149691" y="56134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55C40BA-AD01-4E59-B0B1-341799EA8D23}">
      <dsp:nvSpPr>
        <dsp:cNvPr id="0" name=""/>
        <dsp:cNvSpPr/>
      </dsp:nvSpPr>
      <dsp:spPr>
        <a:xfrm>
          <a:off x="325613" y="938100"/>
          <a:ext cx="1197530" cy="74845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rtl="0">
            <a:lnSpc>
              <a:spcPct val="90000"/>
            </a:lnSpc>
            <a:spcBef>
              <a:spcPct val="0"/>
            </a:spcBef>
            <a:spcAft>
              <a:spcPct val="35000"/>
            </a:spcAft>
          </a:pPr>
          <a:r>
            <a:rPr lang="en-GB" sz="1300" kern="1200" dirty="0" smtClean="0">
              <a:latin typeface="+mj-lt"/>
            </a:rPr>
            <a:t>Mild or no symptoms </a:t>
          </a:r>
          <a:endParaRPr lang="en-IN" sz="1300" kern="1200" dirty="0">
            <a:latin typeface="+mj-lt"/>
          </a:endParaRPr>
        </a:p>
      </dsp:txBody>
      <dsp:txXfrm>
        <a:off x="347535" y="960022"/>
        <a:ext cx="1153686" cy="704612"/>
      </dsp:txXfrm>
    </dsp:sp>
    <dsp:sp modelId="{8E8EF57A-1751-482A-8271-FEE73AC117F7}">
      <dsp:nvSpPr>
        <dsp:cNvPr id="0" name=""/>
        <dsp:cNvSpPr/>
      </dsp:nvSpPr>
      <dsp:spPr>
        <a:xfrm>
          <a:off x="175922" y="750986"/>
          <a:ext cx="149691" cy="1496913"/>
        </a:xfrm>
        <a:custGeom>
          <a:avLst/>
          <a:gdLst/>
          <a:ahLst/>
          <a:cxnLst/>
          <a:rect l="0" t="0" r="0" b="0"/>
          <a:pathLst>
            <a:path>
              <a:moveTo>
                <a:pt x="0" y="0"/>
              </a:moveTo>
              <a:lnTo>
                <a:pt x="0" y="1496913"/>
              </a:lnTo>
              <a:lnTo>
                <a:pt x="149691" y="149691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0FC452-52A9-49A9-8BEA-61E4887ADAC5}">
      <dsp:nvSpPr>
        <dsp:cNvPr id="0" name=""/>
        <dsp:cNvSpPr/>
      </dsp:nvSpPr>
      <dsp:spPr>
        <a:xfrm>
          <a:off x="325613" y="1873671"/>
          <a:ext cx="1197530" cy="74845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rtl="0">
            <a:lnSpc>
              <a:spcPct val="90000"/>
            </a:lnSpc>
            <a:spcBef>
              <a:spcPct val="0"/>
            </a:spcBef>
            <a:spcAft>
              <a:spcPct val="35000"/>
            </a:spcAft>
          </a:pPr>
          <a:r>
            <a:rPr lang="en-GB" sz="1300" kern="1200" dirty="0" smtClean="0">
              <a:latin typeface="+mj-lt"/>
            </a:rPr>
            <a:t>No evidence of pneumonia</a:t>
          </a:r>
          <a:endParaRPr lang="en-IN" sz="1300" kern="1200" dirty="0">
            <a:latin typeface="+mj-lt"/>
          </a:endParaRPr>
        </a:p>
      </dsp:txBody>
      <dsp:txXfrm>
        <a:off x="347535" y="1895593"/>
        <a:ext cx="1153686" cy="704612"/>
      </dsp:txXfrm>
    </dsp:sp>
    <dsp:sp modelId="{110F66AF-B6D6-46C7-93D0-FC4D38532DC2}">
      <dsp:nvSpPr>
        <dsp:cNvPr id="0" name=""/>
        <dsp:cNvSpPr/>
      </dsp:nvSpPr>
      <dsp:spPr>
        <a:xfrm>
          <a:off x="1897372" y="2530"/>
          <a:ext cx="1496913" cy="74845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lvl="0" algn="ctr" defTabSz="622300" rtl="0">
            <a:lnSpc>
              <a:spcPct val="90000"/>
            </a:lnSpc>
            <a:spcBef>
              <a:spcPct val="0"/>
            </a:spcBef>
            <a:spcAft>
              <a:spcPct val="35000"/>
            </a:spcAft>
          </a:pPr>
          <a:r>
            <a:rPr lang="en-GB" sz="1400" b="1" kern="1200" dirty="0" smtClean="0">
              <a:latin typeface="+mj-lt"/>
            </a:rPr>
            <a:t>Moderate</a:t>
          </a:r>
          <a:endParaRPr lang="en-IN" sz="1400" b="1" kern="1200" dirty="0">
            <a:latin typeface="+mj-lt"/>
          </a:endParaRPr>
        </a:p>
      </dsp:txBody>
      <dsp:txXfrm>
        <a:off x="1919294" y="24452"/>
        <a:ext cx="1453069" cy="704612"/>
      </dsp:txXfrm>
    </dsp:sp>
    <dsp:sp modelId="{BABF4583-4B6F-48B0-86EB-8566A412539F}">
      <dsp:nvSpPr>
        <dsp:cNvPr id="0" name=""/>
        <dsp:cNvSpPr/>
      </dsp:nvSpPr>
      <dsp:spPr>
        <a:xfrm>
          <a:off x="2047063" y="750986"/>
          <a:ext cx="149691" cy="561342"/>
        </a:xfrm>
        <a:custGeom>
          <a:avLst/>
          <a:gdLst/>
          <a:ahLst/>
          <a:cxnLst/>
          <a:rect l="0" t="0" r="0" b="0"/>
          <a:pathLst>
            <a:path>
              <a:moveTo>
                <a:pt x="0" y="0"/>
              </a:moveTo>
              <a:lnTo>
                <a:pt x="0" y="561342"/>
              </a:lnTo>
              <a:lnTo>
                <a:pt x="149691" y="56134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798152A-8218-44DB-AE4F-D6CB60A2BD28}">
      <dsp:nvSpPr>
        <dsp:cNvPr id="0" name=""/>
        <dsp:cNvSpPr/>
      </dsp:nvSpPr>
      <dsp:spPr>
        <a:xfrm>
          <a:off x="2196755" y="938100"/>
          <a:ext cx="1197530" cy="74845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rtl="0">
            <a:lnSpc>
              <a:spcPct val="90000"/>
            </a:lnSpc>
            <a:spcBef>
              <a:spcPct val="0"/>
            </a:spcBef>
            <a:spcAft>
              <a:spcPct val="35000"/>
            </a:spcAft>
          </a:pPr>
          <a:r>
            <a:rPr lang="en-GB" sz="1300" kern="1200" dirty="0" smtClean="0">
              <a:latin typeface="+mj-lt"/>
            </a:rPr>
            <a:t>Fever and respiratory symptoms</a:t>
          </a:r>
          <a:endParaRPr lang="en-IN" sz="1300" kern="1200" dirty="0">
            <a:latin typeface="+mj-lt"/>
          </a:endParaRPr>
        </a:p>
      </dsp:txBody>
      <dsp:txXfrm>
        <a:off x="2218677" y="960022"/>
        <a:ext cx="1153686" cy="704612"/>
      </dsp:txXfrm>
    </dsp:sp>
    <dsp:sp modelId="{54BB6673-8E2F-434C-923E-D6DC619069FE}">
      <dsp:nvSpPr>
        <dsp:cNvPr id="0" name=""/>
        <dsp:cNvSpPr/>
      </dsp:nvSpPr>
      <dsp:spPr>
        <a:xfrm>
          <a:off x="2047063" y="750986"/>
          <a:ext cx="149691" cy="1496913"/>
        </a:xfrm>
        <a:custGeom>
          <a:avLst/>
          <a:gdLst/>
          <a:ahLst/>
          <a:cxnLst/>
          <a:rect l="0" t="0" r="0" b="0"/>
          <a:pathLst>
            <a:path>
              <a:moveTo>
                <a:pt x="0" y="0"/>
              </a:moveTo>
              <a:lnTo>
                <a:pt x="0" y="1496913"/>
              </a:lnTo>
              <a:lnTo>
                <a:pt x="149691" y="149691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A7D2A49-968F-4BE0-B543-D160650AAE21}">
      <dsp:nvSpPr>
        <dsp:cNvPr id="0" name=""/>
        <dsp:cNvSpPr/>
      </dsp:nvSpPr>
      <dsp:spPr>
        <a:xfrm>
          <a:off x="2196755" y="1873671"/>
          <a:ext cx="1197530" cy="74845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rtl="0">
            <a:lnSpc>
              <a:spcPct val="90000"/>
            </a:lnSpc>
            <a:spcBef>
              <a:spcPct val="0"/>
            </a:spcBef>
            <a:spcAft>
              <a:spcPct val="35000"/>
            </a:spcAft>
          </a:pPr>
          <a:r>
            <a:rPr lang="en-GB" sz="1300" kern="1200" dirty="0" smtClean="0">
              <a:latin typeface="+mj-lt"/>
            </a:rPr>
            <a:t>Pneumonia confirmed by imaging test</a:t>
          </a:r>
          <a:endParaRPr lang="en-IN" sz="1300" kern="1200" dirty="0">
            <a:latin typeface="+mj-lt"/>
          </a:endParaRPr>
        </a:p>
      </dsp:txBody>
      <dsp:txXfrm>
        <a:off x="2218677" y="1895593"/>
        <a:ext cx="1153686" cy="704612"/>
      </dsp:txXfrm>
    </dsp:sp>
    <dsp:sp modelId="{75922C7B-96DA-405D-BDF2-D0573EDF0AC3}">
      <dsp:nvSpPr>
        <dsp:cNvPr id="0" name=""/>
        <dsp:cNvSpPr/>
      </dsp:nvSpPr>
      <dsp:spPr>
        <a:xfrm>
          <a:off x="3768514" y="2530"/>
          <a:ext cx="1496913" cy="74845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lvl="0" algn="ctr" defTabSz="622300" rtl="0">
            <a:lnSpc>
              <a:spcPct val="90000"/>
            </a:lnSpc>
            <a:spcBef>
              <a:spcPct val="0"/>
            </a:spcBef>
            <a:spcAft>
              <a:spcPct val="35000"/>
            </a:spcAft>
          </a:pPr>
          <a:r>
            <a:rPr lang="en-GB" sz="1400" b="1" kern="1200" dirty="0" smtClean="0">
              <a:latin typeface="+mj-lt"/>
            </a:rPr>
            <a:t>Severe</a:t>
          </a:r>
          <a:endParaRPr lang="en-IN" sz="1400" b="1" kern="1200" dirty="0">
            <a:latin typeface="+mj-lt"/>
          </a:endParaRPr>
        </a:p>
      </dsp:txBody>
      <dsp:txXfrm>
        <a:off x="3790436" y="24452"/>
        <a:ext cx="1453069" cy="704612"/>
      </dsp:txXfrm>
    </dsp:sp>
    <dsp:sp modelId="{50092901-69EB-4840-90FE-8C652B896FEA}">
      <dsp:nvSpPr>
        <dsp:cNvPr id="0" name=""/>
        <dsp:cNvSpPr/>
      </dsp:nvSpPr>
      <dsp:spPr>
        <a:xfrm>
          <a:off x="3918205" y="750986"/>
          <a:ext cx="149691" cy="561342"/>
        </a:xfrm>
        <a:custGeom>
          <a:avLst/>
          <a:gdLst/>
          <a:ahLst/>
          <a:cxnLst/>
          <a:rect l="0" t="0" r="0" b="0"/>
          <a:pathLst>
            <a:path>
              <a:moveTo>
                <a:pt x="0" y="0"/>
              </a:moveTo>
              <a:lnTo>
                <a:pt x="0" y="561342"/>
              </a:lnTo>
              <a:lnTo>
                <a:pt x="149691" y="56134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CB1EA6C-BDB6-493B-B6AD-98D18D074A8A}">
      <dsp:nvSpPr>
        <dsp:cNvPr id="0" name=""/>
        <dsp:cNvSpPr/>
      </dsp:nvSpPr>
      <dsp:spPr>
        <a:xfrm>
          <a:off x="4067896" y="938100"/>
          <a:ext cx="1197530" cy="74845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rtl="0">
            <a:lnSpc>
              <a:spcPct val="90000"/>
            </a:lnSpc>
            <a:spcBef>
              <a:spcPct val="0"/>
            </a:spcBef>
            <a:spcAft>
              <a:spcPct val="35000"/>
            </a:spcAft>
          </a:pPr>
          <a:r>
            <a:rPr lang="en-GB" sz="1300" kern="1200" dirty="0" smtClean="0">
              <a:latin typeface="+mj-lt"/>
            </a:rPr>
            <a:t>Respiratory distress -  RR≥30/min</a:t>
          </a:r>
          <a:endParaRPr lang="en-IN" sz="1300" kern="1200" dirty="0">
            <a:latin typeface="+mj-lt"/>
          </a:endParaRPr>
        </a:p>
      </dsp:txBody>
      <dsp:txXfrm>
        <a:off x="4089818" y="960022"/>
        <a:ext cx="1153686" cy="704612"/>
      </dsp:txXfrm>
    </dsp:sp>
    <dsp:sp modelId="{44383350-3918-450F-9001-D3B4DF2C813D}">
      <dsp:nvSpPr>
        <dsp:cNvPr id="0" name=""/>
        <dsp:cNvSpPr/>
      </dsp:nvSpPr>
      <dsp:spPr>
        <a:xfrm>
          <a:off x="3918205" y="750986"/>
          <a:ext cx="149691" cy="1496913"/>
        </a:xfrm>
        <a:custGeom>
          <a:avLst/>
          <a:gdLst/>
          <a:ahLst/>
          <a:cxnLst/>
          <a:rect l="0" t="0" r="0" b="0"/>
          <a:pathLst>
            <a:path>
              <a:moveTo>
                <a:pt x="0" y="0"/>
              </a:moveTo>
              <a:lnTo>
                <a:pt x="0" y="1496913"/>
              </a:lnTo>
              <a:lnTo>
                <a:pt x="149691" y="149691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E88911-A040-4BBD-BADD-8E47598AC70B}">
      <dsp:nvSpPr>
        <dsp:cNvPr id="0" name=""/>
        <dsp:cNvSpPr/>
      </dsp:nvSpPr>
      <dsp:spPr>
        <a:xfrm>
          <a:off x="4067896" y="1873671"/>
          <a:ext cx="1197530" cy="74845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rtl="0">
            <a:lnSpc>
              <a:spcPct val="90000"/>
            </a:lnSpc>
            <a:spcBef>
              <a:spcPct val="0"/>
            </a:spcBef>
            <a:spcAft>
              <a:spcPct val="35000"/>
            </a:spcAft>
          </a:pPr>
          <a:r>
            <a:rPr lang="en-GB" sz="1300" kern="1200" dirty="0" smtClean="0">
              <a:latin typeface="+mj-lt"/>
            </a:rPr>
            <a:t>Finger SpO2 ≤93% at resting</a:t>
          </a:r>
          <a:endParaRPr lang="en-IN" sz="1300" kern="1200" dirty="0">
            <a:latin typeface="+mj-lt"/>
          </a:endParaRPr>
        </a:p>
      </dsp:txBody>
      <dsp:txXfrm>
        <a:off x="4089818" y="1895593"/>
        <a:ext cx="1153686" cy="704612"/>
      </dsp:txXfrm>
    </dsp:sp>
    <dsp:sp modelId="{1B9E9FA6-D0DE-4275-8868-A34B41FC847D}">
      <dsp:nvSpPr>
        <dsp:cNvPr id="0" name=""/>
        <dsp:cNvSpPr/>
      </dsp:nvSpPr>
      <dsp:spPr>
        <a:xfrm>
          <a:off x="3918205" y="750986"/>
          <a:ext cx="149691" cy="2432484"/>
        </a:xfrm>
        <a:custGeom>
          <a:avLst/>
          <a:gdLst/>
          <a:ahLst/>
          <a:cxnLst/>
          <a:rect l="0" t="0" r="0" b="0"/>
          <a:pathLst>
            <a:path>
              <a:moveTo>
                <a:pt x="0" y="0"/>
              </a:moveTo>
              <a:lnTo>
                <a:pt x="0" y="2432484"/>
              </a:lnTo>
              <a:lnTo>
                <a:pt x="149691" y="243248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032A550-F24A-4FE6-BF50-58F60E0A8F70}">
      <dsp:nvSpPr>
        <dsp:cNvPr id="0" name=""/>
        <dsp:cNvSpPr/>
      </dsp:nvSpPr>
      <dsp:spPr>
        <a:xfrm>
          <a:off x="4067896" y="2809242"/>
          <a:ext cx="1197530" cy="74845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rtl="0">
            <a:lnSpc>
              <a:spcPct val="90000"/>
            </a:lnSpc>
            <a:spcBef>
              <a:spcPct val="0"/>
            </a:spcBef>
            <a:spcAft>
              <a:spcPct val="35000"/>
            </a:spcAft>
          </a:pPr>
          <a:r>
            <a:rPr lang="en-GB" sz="1300" kern="1200" dirty="0" smtClean="0">
              <a:latin typeface="+mj-lt"/>
            </a:rPr>
            <a:t>PaO2/FiO2 ≤300mmHg </a:t>
          </a:r>
          <a:endParaRPr lang="en-IN" sz="1300" kern="1200" dirty="0">
            <a:latin typeface="+mj-lt"/>
          </a:endParaRPr>
        </a:p>
      </dsp:txBody>
      <dsp:txXfrm>
        <a:off x="4089818" y="2831164"/>
        <a:ext cx="1153686" cy="704612"/>
      </dsp:txXfrm>
    </dsp:sp>
    <dsp:sp modelId="{E0DC448A-5459-491A-A614-09660FF5A99A}">
      <dsp:nvSpPr>
        <dsp:cNvPr id="0" name=""/>
        <dsp:cNvSpPr/>
      </dsp:nvSpPr>
      <dsp:spPr>
        <a:xfrm>
          <a:off x="5639655" y="2530"/>
          <a:ext cx="1496913" cy="74845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lvl="0" algn="ctr" defTabSz="622300" rtl="0">
            <a:lnSpc>
              <a:spcPct val="90000"/>
            </a:lnSpc>
            <a:spcBef>
              <a:spcPct val="0"/>
            </a:spcBef>
            <a:spcAft>
              <a:spcPct val="35000"/>
            </a:spcAft>
          </a:pPr>
          <a:r>
            <a:rPr lang="en-GB" sz="1400" b="1" kern="1200" dirty="0" smtClean="0">
              <a:latin typeface="+mj-lt"/>
            </a:rPr>
            <a:t>Critical</a:t>
          </a:r>
          <a:endParaRPr lang="en-IN" sz="1400" b="1" kern="1200" dirty="0">
            <a:latin typeface="+mj-lt"/>
          </a:endParaRPr>
        </a:p>
      </dsp:txBody>
      <dsp:txXfrm>
        <a:off x="5661577" y="24452"/>
        <a:ext cx="1453069" cy="704612"/>
      </dsp:txXfrm>
    </dsp:sp>
    <dsp:sp modelId="{786B8C01-CC79-4111-91ED-0C596E063B2C}">
      <dsp:nvSpPr>
        <dsp:cNvPr id="0" name=""/>
        <dsp:cNvSpPr/>
      </dsp:nvSpPr>
      <dsp:spPr>
        <a:xfrm>
          <a:off x="5789347" y="750986"/>
          <a:ext cx="149691" cy="561342"/>
        </a:xfrm>
        <a:custGeom>
          <a:avLst/>
          <a:gdLst/>
          <a:ahLst/>
          <a:cxnLst/>
          <a:rect l="0" t="0" r="0" b="0"/>
          <a:pathLst>
            <a:path>
              <a:moveTo>
                <a:pt x="0" y="0"/>
              </a:moveTo>
              <a:lnTo>
                <a:pt x="0" y="561342"/>
              </a:lnTo>
              <a:lnTo>
                <a:pt x="149691" y="56134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9EF59DA-2654-4AFB-B018-6772891E3F34}">
      <dsp:nvSpPr>
        <dsp:cNvPr id="0" name=""/>
        <dsp:cNvSpPr/>
      </dsp:nvSpPr>
      <dsp:spPr>
        <a:xfrm>
          <a:off x="5939038" y="938100"/>
          <a:ext cx="1197530" cy="74845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rtl="0">
            <a:lnSpc>
              <a:spcPct val="90000"/>
            </a:lnSpc>
            <a:spcBef>
              <a:spcPct val="0"/>
            </a:spcBef>
            <a:spcAft>
              <a:spcPct val="35000"/>
            </a:spcAft>
          </a:pPr>
          <a:r>
            <a:rPr lang="en-GB" sz="1300" kern="1200" dirty="0" smtClean="0">
              <a:latin typeface="+mj-lt"/>
            </a:rPr>
            <a:t>Respiratory failure - mechanical ventilation</a:t>
          </a:r>
          <a:endParaRPr lang="en-IN" sz="1300" kern="1200" dirty="0">
            <a:latin typeface="+mj-lt"/>
          </a:endParaRPr>
        </a:p>
      </dsp:txBody>
      <dsp:txXfrm>
        <a:off x="5960960" y="960022"/>
        <a:ext cx="1153686" cy="704612"/>
      </dsp:txXfrm>
    </dsp:sp>
    <dsp:sp modelId="{8BF12542-C350-46FB-906F-2514FD4631FA}">
      <dsp:nvSpPr>
        <dsp:cNvPr id="0" name=""/>
        <dsp:cNvSpPr/>
      </dsp:nvSpPr>
      <dsp:spPr>
        <a:xfrm>
          <a:off x="5789347" y="750986"/>
          <a:ext cx="149691" cy="1496913"/>
        </a:xfrm>
        <a:custGeom>
          <a:avLst/>
          <a:gdLst/>
          <a:ahLst/>
          <a:cxnLst/>
          <a:rect l="0" t="0" r="0" b="0"/>
          <a:pathLst>
            <a:path>
              <a:moveTo>
                <a:pt x="0" y="0"/>
              </a:moveTo>
              <a:lnTo>
                <a:pt x="0" y="1496913"/>
              </a:lnTo>
              <a:lnTo>
                <a:pt x="149691" y="149691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1AFA4B-BCFC-445B-A159-8E6BF93C7A2D}">
      <dsp:nvSpPr>
        <dsp:cNvPr id="0" name=""/>
        <dsp:cNvSpPr/>
      </dsp:nvSpPr>
      <dsp:spPr>
        <a:xfrm>
          <a:off x="5939038" y="1873671"/>
          <a:ext cx="1197530" cy="74845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rtl="0">
            <a:lnSpc>
              <a:spcPct val="90000"/>
            </a:lnSpc>
            <a:spcBef>
              <a:spcPct val="0"/>
            </a:spcBef>
            <a:spcAft>
              <a:spcPct val="35000"/>
            </a:spcAft>
          </a:pPr>
          <a:r>
            <a:rPr lang="en-GB" sz="1300" kern="1200" dirty="0" smtClean="0">
              <a:latin typeface="+mj-lt"/>
            </a:rPr>
            <a:t>Shock</a:t>
          </a:r>
          <a:endParaRPr lang="en-IN" sz="1300" kern="1200" dirty="0">
            <a:latin typeface="+mj-lt"/>
          </a:endParaRPr>
        </a:p>
      </dsp:txBody>
      <dsp:txXfrm>
        <a:off x="5960960" y="1895593"/>
        <a:ext cx="1153686" cy="704612"/>
      </dsp:txXfrm>
    </dsp:sp>
    <dsp:sp modelId="{574B645F-D29F-4F3F-866A-C0F05A6CBB72}">
      <dsp:nvSpPr>
        <dsp:cNvPr id="0" name=""/>
        <dsp:cNvSpPr/>
      </dsp:nvSpPr>
      <dsp:spPr>
        <a:xfrm>
          <a:off x="5789347" y="750986"/>
          <a:ext cx="149691" cy="2432484"/>
        </a:xfrm>
        <a:custGeom>
          <a:avLst/>
          <a:gdLst/>
          <a:ahLst/>
          <a:cxnLst/>
          <a:rect l="0" t="0" r="0" b="0"/>
          <a:pathLst>
            <a:path>
              <a:moveTo>
                <a:pt x="0" y="0"/>
              </a:moveTo>
              <a:lnTo>
                <a:pt x="0" y="2432484"/>
              </a:lnTo>
              <a:lnTo>
                <a:pt x="149691" y="243248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FD87BE9-F985-4427-A078-1754FB2E1855}">
      <dsp:nvSpPr>
        <dsp:cNvPr id="0" name=""/>
        <dsp:cNvSpPr/>
      </dsp:nvSpPr>
      <dsp:spPr>
        <a:xfrm>
          <a:off x="5939038" y="2809242"/>
          <a:ext cx="1197530" cy="74845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rtl="0">
            <a:lnSpc>
              <a:spcPct val="90000"/>
            </a:lnSpc>
            <a:spcBef>
              <a:spcPct val="0"/>
            </a:spcBef>
            <a:spcAft>
              <a:spcPct val="35000"/>
            </a:spcAft>
          </a:pPr>
          <a:r>
            <a:rPr lang="en-GB" sz="1300" kern="1200" dirty="0" smtClean="0">
              <a:latin typeface="+mj-lt"/>
            </a:rPr>
            <a:t>Other organ function failure</a:t>
          </a:r>
          <a:endParaRPr lang="en-IN" sz="1300" kern="1200" dirty="0">
            <a:latin typeface="+mj-lt"/>
          </a:endParaRPr>
        </a:p>
      </dsp:txBody>
      <dsp:txXfrm>
        <a:off x="5960960" y="2831164"/>
        <a:ext cx="1153686" cy="704612"/>
      </dsp:txXfrm>
    </dsp:sp>
    <dsp:sp modelId="{B9B2AC90-C00D-49D1-9428-CFF140EB8386}">
      <dsp:nvSpPr>
        <dsp:cNvPr id="0" name=""/>
        <dsp:cNvSpPr/>
      </dsp:nvSpPr>
      <dsp:spPr>
        <a:xfrm>
          <a:off x="5789347" y="750986"/>
          <a:ext cx="149691" cy="3368054"/>
        </a:xfrm>
        <a:custGeom>
          <a:avLst/>
          <a:gdLst/>
          <a:ahLst/>
          <a:cxnLst/>
          <a:rect l="0" t="0" r="0" b="0"/>
          <a:pathLst>
            <a:path>
              <a:moveTo>
                <a:pt x="0" y="0"/>
              </a:moveTo>
              <a:lnTo>
                <a:pt x="0" y="3368054"/>
              </a:lnTo>
              <a:lnTo>
                <a:pt x="149691" y="336805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A9F394-44AA-4CCA-9997-F66FE63E267E}">
      <dsp:nvSpPr>
        <dsp:cNvPr id="0" name=""/>
        <dsp:cNvSpPr/>
      </dsp:nvSpPr>
      <dsp:spPr>
        <a:xfrm>
          <a:off x="5939038" y="3744813"/>
          <a:ext cx="1197530" cy="74845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rtl="0">
            <a:lnSpc>
              <a:spcPct val="90000"/>
            </a:lnSpc>
            <a:spcBef>
              <a:spcPct val="0"/>
            </a:spcBef>
            <a:spcAft>
              <a:spcPct val="35000"/>
            </a:spcAft>
          </a:pPr>
          <a:r>
            <a:rPr lang="en-GB" sz="1400" kern="1200" dirty="0" smtClean="0">
              <a:latin typeface="+mj-lt"/>
            </a:rPr>
            <a:t>ICU </a:t>
          </a:r>
          <a:r>
            <a:rPr lang="en-GB" sz="1300" kern="1200" dirty="0" smtClean="0">
              <a:latin typeface="+mj-lt"/>
            </a:rPr>
            <a:t>required</a:t>
          </a:r>
          <a:endParaRPr lang="en-IN" sz="1300" kern="1200" dirty="0">
            <a:latin typeface="+mj-lt"/>
          </a:endParaRPr>
        </a:p>
      </dsp:txBody>
      <dsp:txXfrm>
        <a:off x="5960960" y="3766735"/>
        <a:ext cx="1153686" cy="7046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8574A7-46AF-4B38-83A5-987BD3207034}">
      <dsp:nvSpPr>
        <dsp:cNvPr id="0" name=""/>
        <dsp:cNvSpPr/>
      </dsp:nvSpPr>
      <dsp:spPr>
        <a:xfrm>
          <a:off x="1364271" y="0"/>
          <a:ext cx="3641741" cy="3641741"/>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1E5A49-1843-4DD8-BA53-F56EEA604B10}">
      <dsp:nvSpPr>
        <dsp:cNvPr id="0" name=""/>
        <dsp:cNvSpPr/>
      </dsp:nvSpPr>
      <dsp:spPr>
        <a:xfrm>
          <a:off x="3163546" y="364529"/>
          <a:ext cx="2367131" cy="51781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GB" sz="1400" kern="1200" dirty="0" smtClean="0">
              <a:latin typeface="+mj-lt"/>
            </a:rPr>
            <a:t>Supportive therapy</a:t>
          </a:r>
          <a:endParaRPr lang="en-IN" sz="1400" kern="1200" dirty="0">
            <a:latin typeface="+mj-lt"/>
          </a:endParaRPr>
        </a:p>
      </dsp:txBody>
      <dsp:txXfrm>
        <a:off x="3188823" y="389806"/>
        <a:ext cx="2316577" cy="467256"/>
      </dsp:txXfrm>
    </dsp:sp>
    <dsp:sp modelId="{5DC8B4D6-9582-4324-83F2-99E57BF98850}">
      <dsp:nvSpPr>
        <dsp:cNvPr id="0" name=""/>
        <dsp:cNvSpPr/>
      </dsp:nvSpPr>
      <dsp:spPr>
        <a:xfrm>
          <a:off x="3163546" y="947066"/>
          <a:ext cx="2367131" cy="51781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GB" sz="1400" kern="1200" dirty="0" smtClean="0">
              <a:latin typeface="+mj-lt"/>
            </a:rPr>
            <a:t>Anti-viral therapy </a:t>
          </a:r>
          <a:endParaRPr lang="en-IN" sz="1400" kern="1200" dirty="0">
            <a:latin typeface="+mj-lt"/>
          </a:endParaRPr>
        </a:p>
      </dsp:txBody>
      <dsp:txXfrm>
        <a:off x="3188823" y="972343"/>
        <a:ext cx="2316577" cy="467256"/>
      </dsp:txXfrm>
    </dsp:sp>
    <dsp:sp modelId="{DAAB62AC-85BF-4640-98A8-DE9355380523}">
      <dsp:nvSpPr>
        <dsp:cNvPr id="0" name=""/>
        <dsp:cNvSpPr/>
      </dsp:nvSpPr>
      <dsp:spPr>
        <a:xfrm>
          <a:off x="3163546" y="1529602"/>
          <a:ext cx="2367131" cy="51781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GB" sz="1400" kern="1200" dirty="0" smtClean="0">
              <a:latin typeface="+mj-lt"/>
            </a:rPr>
            <a:t>Anti-bacterial therapy</a:t>
          </a:r>
          <a:endParaRPr lang="en-IN" sz="1400" kern="1200" dirty="0">
            <a:latin typeface="+mj-lt"/>
          </a:endParaRPr>
        </a:p>
      </dsp:txBody>
      <dsp:txXfrm>
        <a:off x="3188823" y="1554879"/>
        <a:ext cx="2316577" cy="467256"/>
      </dsp:txXfrm>
    </dsp:sp>
    <dsp:sp modelId="{350E9135-BFE2-4174-8138-399202780A7F}">
      <dsp:nvSpPr>
        <dsp:cNvPr id="0" name=""/>
        <dsp:cNvSpPr/>
      </dsp:nvSpPr>
      <dsp:spPr>
        <a:xfrm>
          <a:off x="3163546" y="2112138"/>
          <a:ext cx="2367131" cy="51781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GB" sz="1400" kern="1200" smtClean="0">
              <a:latin typeface="+mj-lt"/>
            </a:rPr>
            <a:t>Glucocorticoids therapy</a:t>
          </a:r>
          <a:endParaRPr lang="en-IN" sz="1400" kern="1200">
            <a:latin typeface="+mj-lt"/>
          </a:endParaRPr>
        </a:p>
      </dsp:txBody>
      <dsp:txXfrm>
        <a:off x="3188823" y="2137415"/>
        <a:ext cx="2316577" cy="467256"/>
      </dsp:txXfrm>
    </dsp:sp>
    <dsp:sp modelId="{1CCD4BC4-6BCC-4C37-BC56-507789912E8B}">
      <dsp:nvSpPr>
        <dsp:cNvPr id="0" name=""/>
        <dsp:cNvSpPr/>
      </dsp:nvSpPr>
      <dsp:spPr>
        <a:xfrm>
          <a:off x="3163546" y="2694674"/>
          <a:ext cx="2367131" cy="51781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IN" sz="1400" kern="1200" dirty="0" smtClean="0">
              <a:latin typeface="+mj-lt"/>
            </a:rPr>
            <a:t>Antibody and plasma therapy</a:t>
          </a:r>
          <a:endParaRPr lang="en-IN" sz="1400" kern="1200" dirty="0">
            <a:latin typeface="+mj-lt"/>
          </a:endParaRPr>
        </a:p>
      </dsp:txBody>
      <dsp:txXfrm>
        <a:off x="3188823" y="2719951"/>
        <a:ext cx="2316577" cy="4672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82E703-319F-45FA-AA66-CC087AC7CB76}">
      <dsp:nvSpPr>
        <dsp:cNvPr id="0" name=""/>
        <dsp:cNvSpPr/>
      </dsp:nvSpPr>
      <dsp:spPr>
        <a:xfrm>
          <a:off x="0" y="1923"/>
          <a:ext cx="86868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CC77EC1-761D-4399-924B-484C2F9B28DF}">
      <dsp:nvSpPr>
        <dsp:cNvPr id="0" name=""/>
        <dsp:cNvSpPr/>
      </dsp:nvSpPr>
      <dsp:spPr>
        <a:xfrm>
          <a:off x="0" y="1923"/>
          <a:ext cx="8686800" cy="657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rtl="0">
            <a:lnSpc>
              <a:spcPct val="90000"/>
            </a:lnSpc>
            <a:spcBef>
              <a:spcPct val="0"/>
            </a:spcBef>
            <a:spcAft>
              <a:spcPct val="35000"/>
            </a:spcAft>
          </a:pPr>
          <a:r>
            <a:rPr lang="en-IN" sz="1600" kern="1200" dirty="0" smtClean="0">
              <a:latin typeface="+mj-lt"/>
            </a:rPr>
            <a:t>Occurrence and spread of SARS-CoV-2 depends on the interaction between the virus and the individual’s immune system</a:t>
          </a:r>
          <a:endParaRPr lang="en-IN" sz="1600" kern="1200" dirty="0">
            <a:latin typeface="+mj-lt"/>
          </a:endParaRPr>
        </a:p>
      </dsp:txBody>
      <dsp:txXfrm>
        <a:off x="0" y="1923"/>
        <a:ext cx="8686800" cy="657334"/>
      </dsp:txXfrm>
    </dsp:sp>
    <dsp:sp modelId="{632A227C-CD73-4D8B-BB66-2ADFFFA2DF37}">
      <dsp:nvSpPr>
        <dsp:cNvPr id="0" name=""/>
        <dsp:cNvSpPr/>
      </dsp:nvSpPr>
      <dsp:spPr>
        <a:xfrm>
          <a:off x="0" y="659258"/>
          <a:ext cx="86868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616745-E166-419C-A476-3D538E744E49}">
      <dsp:nvSpPr>
        <dsp:cNvPr id="0" name=""/>
        <dsp:cNvSpPr/>
      </dsp:nvSpPr>
      <dsp:spPr>
        <a:xfrm>
          <a:off x="0" y="659258"/>
          <a:ext cx="8686800" cy="555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rtl="0">
            <a:lnSpc>
              <a:spcPct val="90000"/>
            </a:lnSpc>
            <a:spcBef>
              <a:spcPct val="0"/>
            </a:spcBef>
            <a:spcAft>
              <a:spcPct val="35000"/>
            </a:spcAft>
          </a:pPr>
          <a:r>
            <a:rPr lang="en-IN" sz="1600" kern="1200" dirty="0" smtClean="0">
              <a:latin typeface="+mj-lt"/>
            </a:rPr>
            <a:t>Viral factors like virus type, mutation, viral titre and viability of the virus in vitro</a:t>
          </a:r>
          <a:endParaRPr lang="en-IN" sz="1600" kern="1200" dirty="0">
            <a:latin typeface="+mj-lt"/>
          </a:endParaRPr>
        </a:p>
      </dsp:txBody>
      <dsp:txXfrm>
        <a:off x="0" y="659258"/>
        <a:ext cx="8686800" cy="555750"/>
      </dsp:txXfrm>
    </dsp:sp>
    <dsp:sp modelId="{1C8D6442-66A2-480A-AEE7-22B161BCDE55}">
      <dsp:nvSpPr>
        <dsp:cNvPr id="0" name=""/>
        <dsp:cNvSpPr/>
      </dsp:nvSpPr>
      <dsp:spPr>
        <a:xfrm>
          <a:off x="0" y="1215009"/>
          <a:ext cx="86868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C0FE2C-7C55-4463-BFA6-FAC3B7C428C9}">
      <dsp:nvSpPr>
        <dsp:cNvPr id="0" name=""/>
        <dsp:cNvSpPr/>
      </dsp:nvSpPr>
      <dsp:spPr>
        <a:xfrm>
          <a:off x="0" y="1215009"/>
          <a:ext cx="8686800" cy="753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rtl="0">
            <a:lnSpc>
              <a:spcPct val="90000"/>
            </a:lnSpc>
            <a:spcBef>
              <a:spcPct val="0"/>
            </a:spcBef>
            <a:spcAft>
              <a:spcPct val="35000"/>
            </a:spcAft>
          </a:pPr>
          <a:r>
            <a:rPr lang="en-IN" sz="1600" kern="1200" dirty="0" smtClean="0">
              <a:latin typeface="+mj-lt"/>
            </a:rPr>
            <a:t>The individual’s immune system, factors include genetics (such as HLA genes), age, gender, nutritional status, neuroendocrine-immune regulation and physical status</a:t>
          </a:r>
          <a:endParaRPr lang="en-IN" sz="1600" kern="1200" dirty="0">
            <a:latin typeface="+mj-lt"/>
          </a:endParaRPr>
        </a:p>
      </dsp:txBody>
      <dsp:txXfrm>
        <a:off x="0" y="1215009"/>
        <a:ext cx="8686800" cy="753025"/>
      </dsp:txXfrm>
    </dsp:sp>
    <dsp:sp modelId="{DE78A9E7-C16F-45A8-89FF-D61BD2D8D542}">
      <dsp:nvSpPr>
        <dsp:cNvPr id="0" name=""/>
        <dsp:cNvSpPr/>
      </dsp:nvSpPr>
      <dsp:spPr>
        <a:xfrm>
          <a:off x="0" y="1968034"/>
          <a:ext cx="86868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4FED11-9617-4376-9D4E-ECA3CD51CE78}">
      <dsp:nvSpPr>
        <dsp:cNvPr id="0" name=""/>
        <dsp:cNvSpPr/>
      </dsp:nvSpPr>
      <dsp:spPr>
        <a:xfrm>
          <a:off x="0" y="1968034"/>
          <a:ext cx="8686800" cy="6970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rtl="0">
            <a:lnSpc>
              <a:spcPct val="90000"/>
            </a:lnSpc>
            <a:spcBef>
              <a:spcPct val="0"/>
            </a:spcBef>
            <a:spcAft>
              <a:spcPct val="35000"/>
            </a:spcAft>
          </a:pPr>
          <a:r>
            <a:rPr lang="en-IN" sz="1600" kern="1200" dirty="0" smtClean="0">
              <a:latin typeface="+mj-lt"/>
            </a:rPr>
            <a:t>All these factors contribute to whether an individual is infected with the virus, the duration and severity of the disease and the risk of reinfection</a:t>
          </a:r>
          <a:endParaRPr lang="en-IN" sz="1600" kern="1200" dirty="0">
            <a:latin typeface="+mj-lt"/>
          </a:endParaRPr>
        </a:p>
      </dsp:txBody>
      <dsp:txXfrm>
        <a:off x="0" y="1968034"/>
        <a:ext cx="8686800" cy="69704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12-08-2020</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smtClean="0"/>
              <a:t>1</a:t>
            </a:r>
            <a:endParaRPr lang="en-IN"/>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8/12/2020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1</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42584290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15</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20798927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16</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29301746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17</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21076392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18</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17746785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19</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42377457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20</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3544513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21</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7085591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22</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22097976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23</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582126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24</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2432599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41699501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25</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2086423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26</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16223390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27</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2550531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28</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15285717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29</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33331843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30</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7944895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31</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30580643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32</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9427677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33</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20503322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34</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4121077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8</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34612309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35</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32555263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36</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16501774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9</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650610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10</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283019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11</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953804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12</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19415395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13</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2036334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14</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42449829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smtClean="0"/>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smtClean="0"/>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8.tiff"/><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4.jpg"/><Relationship Id="rId7" Type="http://schemas.openxmlformats.org/officeDocument/2006/relationships/diagramLayout" Target="../diagrams/layout2.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Data" Target="../diagrams/data2.xml"/><Relationship Id="rId5" Type="http://schemas.openxmlformats.org/officeDocument/2006/relationships/image" Target="../media/image6.png"/><Relationship Id="rId10" Type="http://schemas.microsoft.com/office/2007/relationships/diagramDrawing" Target="../diagrams/drawing2.xml"/><Relationship Id="rId4" Type="http://schemas.openxmlformats.org/officeDocument/2006/relationships/image" Target="../media/image5.png"/><Relationship Id="rId9" Type="http://schemas.openxmlformats.org/officeDocument/2006/relationships/diagramColors" Target="../diagrams/colors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9.jp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4.jpg"/><Relationship Id="rId7" Type="http://schemas.openxmlformats.org/officeDocument/2006/relationships/diagramLayout" Target="../diagrams/layout3.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Data" Target="../diagrams/data3.xml"/><Relationship Id="rId5" Type="http://schemas.openxmlformats.org/officeDocument/2006/relationships/image" Target="../media/image6.png"/><Relationship Id="rId10" Type="http://schemas.microsoft.com/office/2007/relationships/diagramDrawing" Target="../diagrams/drawing3.xml"/><Relationship Id="rId4" Type="http://schemas.openxmlformats.org/officeDocument/2006/relationships/image" Target="../media/image5.png"/><Relationship Id="rId9" Type="http://schemas.openxmlformats.org/officeDocument/2006/relationships/diagramColors" Target="../diagrams/colors3.xml"/></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4.jpg"/><Relationship Id="rId7" Type="http://schemas.openxmlformats.org/officeDocument/2006/relationships/diagramLayout" Target="../diagrams/layout4.xm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diagramData" Target="../diagrams/data4.xml"/><Relationship Id="rId11" Type="http://schemas.openxmlformats.org/officeDocument/2006/relationships/image" Target="../media/image11.jpeg"/><Relationship Id="rId5" Type="http://schemas.openxmlformats.org/officeDocument/2006/relationships/image" Target="../media/image6.png"/><Relationship Id="rId10" Type="http://schemas.microsoft.com/office/2007/relationships/diagramDrawing" Target="../diagrams/drawing4.xml"/><Relationship Id="rId4" Type="http://schemas.openxmlformats.org/officeDocument/2006/relationships/image" Target="../media/image5.png"/><Relationship Id="rId9" Type="http://schemas.openxmlformats.org/officeDocument/2006/relationships/diagramColors" Target="../diagrams/colors4.xml"/></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image" Target="../media/image4.jpg"/><Relationship Id="rId7" Type="http://schemas.openxmlformats.org/officeDocument/2006/relationships/diagramLayout" Target="../diagrams/layout5.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Data" Target="../diagrams/data5.xml"/><Relationship Id="rId5" Type="http://schemas.openxmlformats.org/officeDocument/2006/relationships/image" Target="../media/image6.png"/><Relationship Id="rId10" Type="http://schemas.microsoft.com/office/2007/relationships/diagramDrawing" Target="../diagrams/drawing5.xml"/><Relationship Id="rId4" Type="http://schemas.openxmlformats.org/officeDocument/2006/relationships/image" Target="../media/image5.png"/><Relationship Id="rId9" Type="http://schemas.openxmlformats.org/officeDocument/2006/relationships/diagramColors" Target="../diagrams/colors5.xml"/></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8" Type="http://schemas.openxmlformats.org/officeDocument/2006/relationships/diagramQuickStyle" Target="../diagrams/quickStyle6.xml"/><Relationship Id="rId3" Type="http://schemas.openxmlformats.org/officeDocument/2006/relationships/image" Target="../media/image4.jpg"/><Relationship Id="rId7" Type="http://schemas.openxmlformats.org/officeDocument/2006/relationships/diagramLayout" Target="../diagrams/layout6.xm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diagramData" Target="../diagrams/data6.xml"/><Relationship Id="rId5" Type="http://schemas.openxmlformats.org/officeDocument/2006/relationships/image" Target="../media/image6.png"/><Relationship Id="rId10" Type="http://schemas.microsoft.com/office/2007/relationships/diagramDrawing" Target="../diagrams/drawing6.xml"/><Relationship Id="rId4" Type="http://schemas.openxmlformats.org/officeDocument/2006/relationships/image" Target="../media/image5.png"/><Relationship Id="rId9" Type="http://schemas.openxmlformats.org/officeDocument/2006/relationships/diagramColors" Target="../diagrams/colors6.xml"/></Relationships>
</file>

<file path=ppt/slides/_rels/slide2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8" Type="http://schemas.openxmlformats.org/officeDocument/2006/relationships/diagramQuickStyle" Target="../diagrams/quickStyle7.xml"/><Relationship Id="rId3" Type="http://schemas.openxmlformats.org/officeDocument/2006/relationships/image" Target="../media/image4.jpg"/><Relationship Id="rId7" Type="http://schemas.openxmlformats.org/officeDocument/2006/relationships/diagramLayout" Target="../diagrams/layout7.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Data" Target="../diagrams/data7.xml"/><Relationship Id="rId11" Type="http://schemas.openxmlformats.org/officeDocument/2006/relationships/image" Target="../media/image16.png"/><Relationship Id="rId5" Type="http://schemas.openxmlformats.org/officeDocument/2006/relationships/image" Target="../media/image6.png"/><Relationship Id="rId10" Type="http://schemas.microsoft.com/office/2007/relationships/diagramDrawing" Target="../diagrams/drawing7.xml"/><Relationship Id="rId4" Type="http://schemas.openxmlformats.org/officeDocument/2006/relationships/image" Target="../media/image5.png"/><Relationship Id="rId9" Type="http://schemas.openxmlformats.org/officeDocument/2006/relationships/diagramColors" Target="../diagrams/colors7.xml"/></Relationships>
</file>

<file path=ppt/slides/_rels/slide28.xml.rels><?xml version="1.0" encoding="UTF-8" standalone="yes"?>
<Relationships xmlns="http://schemas.openxmlformats.org/package/2006/relationships"><Relationship Id="rId8" Type="http://schemas.openxmlformats.org/officeDocument/2006/relationships/diagramQuickStyle" Target="../diagrams/quickStyle8.xml"/><Relationship Id="rId3" Type="http://schemas.openxmlformats.org/officeDocument/2006/relationships/image" Target="../media/image4.jpg"/><Relationship Id="rId7" Type="http://schemas.openxmlformats.org/officeDocument/2006/relationships/diagramLayout" Target="../diagrams/layout8.xml"/><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diagramData" Target="../diagrams/data8.xml"/><Relationship Id="rId5" Type="http://schemas.openxmlformats.org/officeDocument/2006/relationships/image" Target="../media/image6.png"/><Relationship Id="rId10" Type="http://schemas.microsoft.com/office/2007/relationships/diagramDrawing" Target="../diagrams/drawing8.xml"/><Relationship Id="rId4" Type="http://schemas.openxmlformats.org/officeDocument/2006/relationships/image" Target="../media/image5.png"/><Relationship Id="rId9" Type="http://schemas.openxmlformats.org/officeDocument/2006/relationships/diagramColors" Target="../diagrams/colors8.xml"/></Relationships>
</file>

<file path=ppt/slides/_rels/slide29.xml.rels><?xml version="1.0" encoding="UTF-8" standalone="yes"?>
<Relationships xmlns="http://schemas.openxmlformats.org/package/2006/relationships"><Relationship Id="rId8" Type="http://schemas.openxmlformats.org/officeDocument/2006/relationships/diagramQuickStyle" Target="../diagrams/quickStyle9.xml"/><Relationship Id="rId3" Type="http://schemas.openxmlformats.org/officeDocument/2006/relationships/image" Target="../media/image4.jpg"/><Relationship Id="rId7" Type="http://schemas.openxmlformats.org/officeDocument/2006/relationships/diagramLayout" Target="../diagrams/layout9.xm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diagramData" Target="../diagrams/data9.xml"/><Relationship Id="rId5" Type="http://schemas.openxmlformats.org/officeDocument/2006/relationships/image" Target="../media/image6.png"/><Relationship Id="rId10" Type="http://schemas.microsoft.com/office/2007/relationships/diagramDrawing" Target="../diagrams/drawing9.xml"/><Relationship Id="rId4" Type="http://schemas.openxmlformats.org/officeDocument/2006/relationships/image" Target="../media/image5.png"/><Relationship Id="rId9" Type="http://schemas.openxmlformats.org/officeDocument/2006/relationships/diagramColors" Target="../diagrams/colors9.xm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4.jpg"/><Relationship Id="rId7" Type="http://schemas.openxmlformats.org/officeDocument/2006/relationships/diagramLayout" Target="../diagrams/layout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6.png"/><Relationship Id="rId10" Type="http://schemas.microsoft.com/office/2007/relationships/diagramDrawing" Target="../diagrams/drawing1.xml"/><Relationship Id="rId4" Type="http://schemas.openxmlformats.org/officeDocument/2006/relationships/image" Target="../media/image5.png"/><Relationship Id="rId9" Type="http://schemas.openxmlformats.org/officeDocument/2006/relationships/diagramColors" Target="../diagrams/colors1.xml"/></Relationships>
</file>

<file path=ppt/slides/_rels/slide30.xml.rels><?xml version="1.0" encoding="UTF-8" standalone="yes"?>
<Relationships xmlns="http://schemas.openxmlformats.org/package/2006/relationships"><Relationship Id="rId8" Type="http://schemas.openxmlformats.org/officeDocument/2006/relationships/diagramQuickStyle" Target="../diagrams/quickStyle10.xml"/><Relationship Id="rId3" Type="http://schemas.openxmlformats.org/officeDocument/2006/relationships/image" Target="../media/image4.jpg"/><Relationship Id="rId7" Type="http://schemas.openxmlformats.org/officeDocument/2006/relationships/diagramLayout" Target="../diagrams/layout10.xm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diagramData" Target="../diagrams/data10.xml"/><Relationship Id="rId11" Type="http://schemas.openxmlformats.org/officeDocument/2006/relationships/image" Target="../media/image17.jpeg"/><Relationship Id="rId5" Type="http://schemas.openxmlformats.org/officeDocument/2006/relationships/image" Target="../media/image6.png"/><Relationship Id="rId10" Type="http://schemas.microsoft.com/office/2007/relationships/diagramDrawing" Target="../diagrams/drawing10.xml"/><Relationship Id="rId4" Type="http://schemas.openxmlformats.org/officeDocument/2006/relationships/image" Target="../media/image5.png"/><Relationship Id="rId9" Type="http://schemas.openxmlformats.org/officeDocument/2006/relationships/diagramColors" Target="../diagrams/colors10.xml"/></Relationships>
</file>

<file path=ppt/slides/_rels/slide31.xml.rels><?xml version="1.0" encoding="UTF-8" standalone="yes"?>
<Relationships xmlns="http://schemas.openxmlformats.org/package/2006/relationships"><Relationship Id="rId8" Type="http://schemas.openxmlformats.org/officeDocument/2006/relationships/diagramQuickStyle" Target="../diagrams/quickStyle11.xml"/><Relationship Id="rId3" Type="http://schemas.openxmlformats.org/officeDocument/2006/relationships/image" Target="../media/image4.jpg"/><Relationship Id="rId7" Type="http://schemas.openxmlformats.org/officeDocument/2006/relationships/diagramLayout" Target="../diagrams/layout11.xml"/><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diagramData" Target="../diagrams/data11.xml"/><Relationship Id="rId11" Type="http://schemas.openxmlformats.org/officeDocument/2006/relationships/image" Target="../media/image17.jpeg"/><Relationship Id="rId5" Type="http://schemas.openxmlformats.org/officeDocument/2006/relationships/image" Target="../media/image6.png"/><Relationship Id="rId10" Type="http://schemas.microsoft.com/office/2007/relationships/diagramDrawing" Target="../diagrams/drawing11.xml"/><Relationship Id="rId4" Type="http://schemas.openxmlformats.org/officeDocument/2006/relationships/image" Target="../media/image5.png"/><Relationship Id="rId9" Type="http://schemas.openxmlformats.org/officeDocument/2006/relationships/diagramColors" Target="../diagrams/colors11.xml"/></Relationships>
</file>

<file path=ppt/slides/_rels/slide32.xml.rels><?xml version="1.0" encoding="UTF-8" standalone="yes"?>
<Relationships xmlns="http://schemas.openxmlformats.org/package/2006/relationships"><Relationship Id="rId8" Type="http://schemas.openxmlformats.org/officeDocument/2006/relationships/diagramQuickStyle" Target="../diagrams/quickStyle12.xml"/><Relationship Id="rId3" Type="http://schemas.openxmlformats.org/officeDocument/2006/relationships/image" Target="../media/image4.jpg"/><Relationship Id="rId7" Type="http://schemas.openxmlformats.org/officeDocument/2006/relationships/diagramLayout" Target="../diagrams/layout12.xml"/><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diagramData" Target="../diagrams/data12.xml"/><Relationship Id="rId5" Type="http://schemas.openxmlformats.org/officeDocument/2006/relationships/image" Target="../media/image6.png"/><Relationship Id="rId10" Type="http://schemas.microsoft.com/office/2007/relationships/diagramDrawing" Target="../diagrams/drawing12.xml"/><Relationship Id="rId4" Type="http://schemas.openxmlformats.org/officeDocument/2006/relationships/image" Target="../media/image5.png"/><Relationship Id="rId9" Type="http://schemas.openxmlformats.org/officeDocument/2006/relationships/diagramColors" Target="../diagrams/colors12.xml"/></Relationships>
</file>

<file path=ppt/slides/_rels/slide33.xml.rels><?xml version="1.0" encoding="UTF-8" standalone="yes"?>
<Relationships xmlns="http://schemas.openxmlformats.org/package/2006/relationships"><Relationship Id="rId8" Type="http://schemas.openxmlformats.org/officeDocument/2006/relationships/diagramQuickStyle" Target="../diagrams/quickStyle13.xml"/><Relationship Id="rId3" Type="http://schemas.openxmlformats.org/officeDocument/2006/relationships/image" Target="../media/image4.jpg"/><Relationship Id="rId7" Type="http://schemas.openxmlformats.org/officeDocument/2006/relationships/diagramLayout" Target="../diagrams/layout13.xml"/><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diagramData" Target="../diagrams/data13.xml"/><Relationship Id="rId5" Type="http://schemas.openxmlformats.org/officeDocument/2006/relationships/image" Target="../media/image6.png"/><Relationship Id="rId10" Type="http://schemas.microsoft.com/office/2007/relationships/diagramDrawing" Target="../diagrams/drawing13.xml"/><Relationship Id="rId4" Type="http://schemas.openxmlformats.org/officeDocument/2006/relationships/image" Target="../media/image5.png"/><Relationship Id="rId9" Type="http://schemas.openxmlformats.org/officeDocument/2006/relationships/diagramColors" Target="../diagrams/colors13.xml"/></Relationships>
</file>

<file path=ppt/slides/_rels/slide34.xml.rels><?xml version="1.0" encoding="UTF-8" standalone="yes"?>
<Relationships xmlns="http://schemas.openxmlformats.org/package/2006/relationships"><Relationship Id="rId8" Type="http://schemas.openxmlformats.org/officeDocument/2006/relationships/diagramQuickStyle" Target="../diagrams/quickStyle14.xml"/><Relationship Id="rId3" Type="http://schemas.openxmlformats.org/officeDocument/2006/relationships/image" Target="../media/image4.jpg"/><Relationship Id="rId7" Type="http://schemas.openxmlformats.org/officeDocument/2006/relationships/diagramLayout" Target="../diagrams/layout14.xm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diagramData" Target="../diagrams/data14.xml"/><Relationship Id="rId5" Type="http://schemas.openxmlformats.org/officeDocument/2006/relationships/image" Target="../media/image6.png"/><Relationship Id="rId10" Type="http://schemas.microsoft.com/office/2007/relationships/diagramDrawing" Target="../diagrams/drawing14.xml"/><Relationship Id="rId4" Type="http://schemas.openxmlformats.org/officeDocument/2006/relationships/image" Target="../media/image5.png"/><Relationship Id="rId9" Type="http://schemas.openxmlformats.org/officeDocument/2006/relationships/diagramColors" Target="../diagrams/colors14.xml"/></Relationships>
</file>

<file path=ppt/slides/_rels/slide35.xml.rels><?xml version="1.0" encoding="UTF-8" standalone="yes"?>
<Relationships xmlns="http://schemas.openxmlformats.org/package/2006/relationships"><Relationship Id="rId8" Type="http://schemas.openxmlformats.org/officeDocument/2006/relationships/diagramQuickStyle" Target="../diagrams/quickStyle15.xml"/><Relationship Id="rId3" Type="http://schemas.openxmlformats.org/officeDocument/2006/relationships/image" Target="../media/image4.jpg"/><Relationship Id="rId7" Type="http://schemas.openxmlformats.org/officeDocument/2006/relationships/diagramLayout" Target="../diagrams/layout15.xml"/><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diagramData" Target="../diagrams/data15.xml"/><Relationship Id="rId5" Type="http://schemas.openxmlformats.org/officeDocument/2006/relationships/image" Target="../media/image6.png"/><Relationship Id="rId10" Type="http://schemas.microsoft.com/office/2007/relationships/diagramDrawing" Target="../diagrams/drawing15.xml"/><Relationship Id="rId4" Type="http://schemas.openxmlformats.org/officeDocument/2006/relationships/image" Target="../media/image5.png"/><Relationship Id="rId9" Type="http://schemas.openxmlformats.org/officeDocument/2006/relationships/diagramColors" Target="../diagrams/colors15.xml"/></Relationships>
</file>

<file path=ppt/slides/_rels/slide3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slide" Target="slide7.xml"/><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slideLayout" Target="../slideLayouts/slideLayout5.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tags" Target="../tags/tag12.xml"/><Relationship Id="rId5" Type="http://schemas.openxmlformats.org/officeDocument/2006/relationships/tags" Target="../tags/tag6.xml"/><Relationship Id="rId15" Type="http://schemas.openxmlformats.org/officeDocument/2006/relationships/slide" Target="slide5.xml"/><Relationship Id="rId10" Type="http://schemas.openxmlformats.org/officeDocument/2006/relationships/tags" Target="../tags/tag11.xml"/><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slide" Target="slide6.xml"/></Relationships>
</file>

<file path=ppt/slides/_rels/slide5.xml.rels><?xml version="1.0" encoding="UTF-8" standalone="yes"?>
<Relationships xmlns="http://schemas.openxmlformats.org/package/2006/relationships"><Relationship Id="rId8" Type="http://schemas.openxmlformats.org/officeDocument/2006/relationships/tags" Target="../tags/tag20.xml"/><Relationship Id="rId13" Type="http://schemas.openxmlformats.org/officeDocument/2006/relationships/slide" Target="slide7.xml"/><Relationship Id="rId3" Type="http://schemas.openxmlformats.org/officeDocument/2006/relationships/tags" Target="../tags/tag15.xml"/><Relationship Id="rId7" Type="http://schemas.openxmlformats.org/officeDocument/2006/relationships/tags" Target="../tags/tag19.xml"/><Relationship Id="rId12" Type="http://schemas.openxmlformats.org/officeDocument/2006/relationships/slideLayout" Target="../slideLayouts/slideLayout5.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tags" Target="../tags/tag23.xml"/><Relationship Id="rId5" Type="http://schemas.openxmlformats.org/officeDocument/2006/relationships/tags" Target="../tags/tag17.xml"/><Relationship Id="rId15" Type="http://schemas.openxmlformats.org/officeDocument/2006/relationships/slide" Target="slide5.xml"/><Relationship Id="rId10" Type="http://schemas.openxmlformats.org/officeDocument/2006/relationships/tags" Target="../tags/tag22.xml"/><Relationship Id="rId4" Type="http://schemas.openxmlformats.org/officeDocument/2006/relationships/tags" Target="../tags/tag16.xml"/><Relationship Id="rId9" Type="http://schemas.openxmlformats.org/officeDocument/2006/relationships/tags" Target="../tags/tag21.xml"/><Relationship Id="rId14" Type="http://schemas.openxmlformats.org/officeDocument/2006/relationships/slide" Target="slide6.xml"/></Relationships>
</file>

<file path=ppt/slides/_rels/slide6.xml.rels><?xml version="1.0" encoding="UTF-8" standalone="yes"?>
<Relationships xmlns="http://schemas.openxmlformats.org/package/2006/relationships"><Relationship Id="rId8" Type="http://schemas.openxmlformats.org/officeDocument/2006/relationships/tags" Target="../tags/tag31.xml"/><Relationship Id="rId13" Type="http://schemas.openxmlformats.org/officeDocument/2006/relationships/slide" Target="slide7.xml"/><Relationship Id="rId3" Type="http://schemas.openxmlformats.org/officeDocument/2006/relationships/tags" Target="../tags/tag26.xml"/><Relationship Id="rId7" Type="http://schemas.openxmlformats.org/officeDocument/2006/relationships/tags" Target="../tags/tag30.xml"/><Relationship Id="rId12" Type="http://schemas.openxmlformats.org/officeDocument/2006/relationships/slideLayout" Target="../slideLayouts/slideLayout5.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tags" Target="../tags/tag29.xml"/><Relationship Id="rId11" Type="http://schemas.openxmlformats.org/officeDocument/2006/relationships/tags" Target="../tags/tag34.xml"/><Relationship Id="rId5" Type="http://schemas.openxmlformats.org/officeDocument/2006/relationships/tags" Target="../tags/tag28.xml"/><Relationship Id="rId15" Type="http://schemas.openxmlformats.org/officeDocument/2006/relationships/slide" Target="slide5.xml"/><Relationship Id="rId10" Type="http://schemas.openxmlformats.org/officeDocument/2006/relationships/tags" Target="../tags/tag33.xml"/><Relationship Id="rId4" Type="http://schemas.openxmlformats.org/officeDocument/2006/relationships/tags" Target="../tags/tag27.xml"/><Relationship Id="rId9" Type="http://schemas.openxmlformats.org/officeDocument/2006/relationships/tags" Target="../tags/tag32.xml"/><Relationship Id="rId14" Type="http://schemas.openxmlformats.org/officeDocument/2006/relationships/slide" Target="slide6.xml"/></Relationships>
</file>

<file path=ppt/slides/_rels/slide7.xml.rels><?xml version="1.0" encoding="UTF-8" standalone="yes"?>
<Relationships xmlns="http://schemas.openxmlformats.org/package/2006/relationships"><Relationship Id="rId8" Type="http://schemas.openxmlformats.org/officeDocument/2006/relationships/tags" Target="../tags/tag42.xml"/><Relationship Id="rId13" Type="http://schemas.openxmlformats.org/officeDocument/2006/relationships/slide" Target="slide7.xml"/><Relationship Id="rId3" Type="http://schemas.openxmlformats.org/officeDocument/2006/relationships/tags" Target="../tags/tag37.xml"/><Relationship Id="rId7" Type="http://schemas.openxmlformats.org/officeDocument/2006/relationships/tags" Target="../tags/tag41.xml"/><Relationship Id="rId12" Type="http://schemas.openxmlformats.org/officeDocument/2006/relationships/slideLayout" Target="../slideLayouts/slideLayout5.xm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tags" Target="../tags/tag40.xml"/><Relationship Id="rId11" Type="http://schemas.openxmlformats.org/officeDocument/2006/relationships/tags" Target="../tags/tag45.xml"/><Relationship Id="rId5" Type="http://schemas.openxmlformats.org/officeDocument/2006/relationships/tags" Target="../tags/tag39.xml"/><Relationship Id="rId15" Type="http://schemas.openxmlformats.org/officeDocument/2006/relationships/slide" Target="slide5.xml"/><Relationship Id="rId10" Type="http://schemas.openxmlformats.org/officeDocument/2006/relationships/tags" Target="../tags/tag44.xml"/><Relationship Id="rId4" Type="http://schemas.openxmlformats.org/officeDocument/2006/relationships/tags" Target="../tags/tag38.xml"/><Relationship Id="rId9" Type="http://schemas.openxmlformats.org/officeDocument/2006/relationships/tags" Target="../tags/tag43.xml"/><Relationship Id="rId14" Type="http://schemas.openxmlformats.org/officeDocument/2006/relationships/slide" Target="slide6.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3503068"/>
            <a:ext cx="1588491" cy="1600200"/>
          </a:xfrm>
          <a:prstGeom prst="rect">
            <a:avLst/>
          </a:prstGeom>
        </p:spPr>
      </p:pic>
      <p:sp>
        <p:nvSpPr>
          <p:cNvPr id="4" name="Rectangle 150"/>
          <p:cNvSpPr txBox="1">
            <a:spLocks noChangeArrowheads="1"/>
          </p:cNvSpPr>
          <p:nvPr/>
        </p:nvSpPr>
        <p:spPr>
          <a:xfrm>
            <a:off x="1774826" y="3503068"/>
            <a:ext cx="8512174"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IN" altLang="en-US" sz="2000" b="1" kern="0" dirty="0">
                <a:solidFill>
                  <a:schemeClr val="tx1"/>
                </a:solidFill>
              </a:rPr>
              <a:t>Medical update on </a:t>
            </a:r>
            <a:r>
              <a:rPr lang="en-IN" altLang="en-US" sz="2000" b="1" kern="0" dirty="0" smtClean="0">
                <a:solidFill>
                  <a:schemeClr val="tx1"/>
                </a:solidFill>
              </a:rPr>
              <a:t>COVID-19 </a:t>
            </a:r>
            <a:r>
              <a:rPr lang="en-IN" altLang="en-US" sz="2000" b="1" kern="0" dirty="0">
                <a:solidFill>
                  <a:schemeClr val="tx1"/>
                </a:solidFill>
              </a:rPr>
              <a:t>and impact on risk </a:t>
            </a:r>
            <a:r>
              <a:rPr lang="en-IN" altLang="en-US" sz="2000" b="1" kern="0" dirty="0" smtClean="0">
                <a:solidFill>
                  <a:schemeClr val="tx1"/>
                </a:solidFill>
              </a:rPr>
              <a:t>management</a:t>
            </a:r>
            <a:endParaRPr lang="es-ES" altLang="en-US" sz="2000" b="1" kern="0" dirty="0">
              <a:solidFill>
                <a:schemeClr val="tx1"/>
              </a:solidFill>
            </a:endParaRPr>
          </a:p>
        </p:txBody>
      </p:sp>
      <p:sp>
        <p:nvSpPr>
          <p:cNvPr id="5" name="Rectangle 168"/>
          <p:cNvSpPr>
            <a:spLocks noChangeArrowheads="1"/>
          </p:cNvSpPr>
          <p:nvPr/>
        </p:nvSpPr>
        <p:spPr bwMode="auto">
          <a:xfrm>
            <a:off x="1774826" y="4267200"/>
            <a:ext cx="7673974"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endParaRPr lang="en-US" altLang="en-US" sz="1800" b="1" dirty="0">
              <a:solidFill>
                <a:schemeClr val="tx1"/>
              </a:solidFill>
            </a:endParaRPr>
          </a:p>
          <a:p>
            <a:pPr algn="l"/>
            <a:r>
              <a:rPr lang="en-US" altLang="en-US" sz="1700" b="1" dirty="0" err="1">
                <a:solidFill>
                  <a:schemeClr val="tx1"/>
                </a:solidFill>
              </a:rPr>
              <a:t>Dr</a:t>
            </a:r>
            <a:r>
              <a:rPr lang="en-US" altLang="en-US" sz="1700" b="1" dirty="0">
                <a:solidFill>
                  <a:schemeClr val="tx1"/>
                </a:solidFill>
              </a:rPr>
              <a:t> (Maj) </a:t>
            </a:r>
            <a:r>
              <a:rPr lang="en-US" altLang="en-US" sz="1700" b="1" dirty="0" err="1">
                <a:solidFill>
                  <a:schemeClr val="tx1"/>
                </a:solidFill>
              </a:rPr>
              <a:t>A.Arun</a:t>
            </a:r>
            <a:r>
              <a:rPr lang="en-US" altLang="en-US" sz="1700" b="1" dirty="0">
                <a:solidFill>
                  <a:schemeClr val="tx1"/>
                </a:solidFill>
              </a:rPr>
              <a:t> Kishore</a:t>
            </a:r>
            <a:r>
              <a:rPr lang="en-US" altLang="en-US" sz="1800" b="1" dirty="0">
                <a:solidFill>
                  <a:schemeClr val="tx1"/>
                </a:solidFill>
              </a:rPr>
              <a:t/>
            </a:r>
            <a:br>
              <a:rPr lang="en-US" altLang="en-US" sz="1800" b="1" dirty="0">
                <a:solidFill>
                  <a:schemeClr val="tx1"/>
                </a:solidFill>
              </a:rPr>
            </a:br>
            <a:endParaRPr lang="en-US" altLang="en-US" sz="1800" b="1" dirty="0" smtClean="0">
              <a:solidFill>
                <a:schemeClr val="tx1"/>
              </a:solidFill>
            </a:endParaRPr>
          </a:p>
          <a:p>
            <a:pPr algn="l"/>
            <a:r>
              <a:rPr lang="en-IN" altLang="en-US" sz="1500" b="1" dirty="0" smtClean="0">
                <a:solidFill>
                  <a:schemeClr val="tx1"/>
                </a:solidFill>
              </a:rPr>
              <a:t>Chief </a:t>
            </a:r>
            <a:r>
              <a:rPr lang="en-IN" altLang="en-US" sz="1500" b="1" dirty="0">
                <a:solidFill>
                  <a:schemeClr val="tx1"/>
                </a:solidFill>
              </a:rPr>
              <a:t>Underwriting Officer (Life</a:t>
            </a:r>
            <a:r>
              <a:rPr lang="en-IN" altLang="en-US" sz="1500" b="1" dirty="0" smtClean="0">
                <a:solidFill>
                  <a:schemeClr val="tx1"/>
                </a:solidFill>
              </a:rPr>
              <a:t>), </a:t>
            </a:r>
            <a:r>
              <a:rPr lang="en-IN" altLang="en-US" sz="1500" b="1" dirty="0">
                <a:solidFill>
                  <a:schemeClr val="tx1"/>
                </a:solidFill>
              </a:rPr>
              <a:t>Hannover Rück SE – India Branch</a:t>
            </a:r>
            <a:r>
              <a:rPr lang="en-US" altLang="en-US" sz="1800" b="1" dirty="0">
                <a:solidFill>
                  <a:schemeClr val="tx1"/>
                </a:solidFill>
              </a:rPr>
              <a:t/>
            </a:r>
            <a:br>
              <a:rPr lang="en-US" altLang="en-US" sz="1800" b="1" dirty="0">
                <a:solidFill>
                  <a:schemeClr val="tx1"/>
                </a:solidFill>
              </a:rPr>
            </a:br>
            <a:endParaRPr lang="es-ES" altLang="en-US" sz="1800" b="1" dirty="0">
              <a:solidFill>
                <a:schemeClr val="tx1"/>
              </a:solidFill>
            </a:endParaRPr>
          </a:p>
        </p:txBody>
      </p:sp>
      <p:sp>
        <p:nvSpPr>
          <p:cNvPr id="6" name="Rectangle 150"/>
          <p:cNvSpPr txBox="1">
            <a:spLocks noChangeArrowheads="1"/>
          </p:cNvSpPr>
          <p:nvPr/>
        </p:nvSpPr>
        <p:spPr>
          <a:xfrm>
            <a:off x="1774826" y="1333500"/>
            <a:ext cx="5083174"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IN" altLang="en-US" sz="2400" b="1" kern="0" dirty="0">
                <a:solidFill>
                  <a:schemeClr val="bg1"/>
                </a:solidFill>
              </a:rPr>
              <a:t>2nd Webinar on Life Insurance</a:t>
            </a:r>
            <a:endParaRPr lang="es-UY" altLang="en-US" sz="2400" b="1" kern="0" dirty="0">
              <a:solidFill>
                <a:schemeClr val="bg1"/>
              </a:solidFill>
            </a:endParaRPr>
          </a:p>
          <a:p>
            <a:pPr algn="l"/>
            <a:r>
              <a:rPr lang="es-ES" altLang="en-US" sz="1400" b="1" kern="0" dirty="0" smtClean="0">
                <a:solidFill>
                  <a:schemeClr val="bg1"/>
                </a:solidFill>
              </a:rPr>
              <a:t>13 </a:t>
            </a:r>
            <a:r>
              <a:rPr lang="es-ES" altLang="en-US" sz="1400" b="1" kern="0" dirty="0">
                <a:solidFill>
                  <a:schemeClr val="bg1"/>
                </a:solidFill>
              </a:rPr>
              <a:t>August 2020</a:t>
            </a:r>
          </a:p>
        </p:txBody>
      </p:sp>
    </p:spTree>
    <p:extLst>
      <p:ext uri="{BB962C8B-B14F-4D97-AF65-F5344CB8AC3E}">
        <p14:creationId xmlns:p14="http://schemas.microsoft.com/office/powerpoint/2010/main" val="14258484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4"/>
            <a:srcRect/>
            <a:stretch>
              <a:fillRect/>
            </a:stretch>
          </a:blipFill>
        </p:spPr>
      </p:pic>
      <p:sp>
        <p:nvSpPr>
          <p:cNvPr id="3" name="Rectangle 2"/>
          <p:cNvSpPr txBox="1">
            <a:spLocks noChangeArrowheads="1"/>
          </p:cNvSpPr>
          <p:nvPr/>
        </p:nvSpPr>
        <p:spPr>
          <a:xfrm>
            <a:off x="1752600" y="463109"/>
            <a:ext cx="6339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smtClean="0">
                <a:solidFill>
                  <a:schemeClr val="tx1"/>
                </a:solidFill>
              </a:rPr>
              <a:t>COVID-19</a:t>
            </a:r>
            <a:r>
              <a:rPr lang="en-US" altLang="en-US" sz="2800" b="1" kern="0" dirty="0">
                <a:solidFill>
                  <a:schemeClr val="tx1"/>
                </a:solidFill>
              </a:rPr>
              <a:t>: An overview</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52599" y="1458742"/>
            <a:ext cx="10153147" cy="5042094"/>
          </a:xfrm>
          <a:prstGeom prst="rect">
            <a:avLst/>
          </a:prstGeom>
        </p:spPr>
      </p:pic>
    </p:spTree>
    <p:extLst>
      <p:ext uri="{BB962C8B-B14F-4D97-AF65-F5344CB8AC3E}">
        <p14:creationId xmlns:p14="http://schemas.microsoft.com/office/powerpoint/2010/main" val="21421876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463109"/>
            <a:ext cx="6339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smtClean="0">
                <a:solidFill>
                  <a:schemeClr val="tx1"/>
                </a:solidFill>
              </a:rPr>
              <a:t>COVID-19</a:t>
            </a:r>
            <a:r>
              <a:rPr lang="en-US" altLang="en-US" sz="2800" b="1" kern="0" dirty="0">
                <a:solidFill>
                  <a:schemeClr val="tx1"/>
                </a:solidFill>
              </a:rPr>
              <a:t>: An overview</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23" name="Diagram 22"/>
          <p:cNvGraphicFramePr/>
          <p:nvPr>
            <p:extLst>
              <p:ext uri="{D42A27DB-BD31-4B8C-83A1-F6EECF244321}">
                <p14:modId xmlns:p14="http://schemas.microsoft.com/office/powerpoint/2010/main" val="946180771"/>
              </p:ext>
            </p:extLst>
          </p:nvPr>
        </p:nvGraphicFramePr>
        <p:xfrm>
          <a:off x="1950777" y="1401101"/>
          <a:ext cx="8717223" cy="278989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814113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graphicEl>
                                              <a:dgm id="{37FE6700-1F2E-4628-A812-682BBF56DFB8}"/>
                                            </p:graphicEl>
                                          </p:spTgt>
                                        </p:tgtEl>
                                        <p:attrNameLst>
                                          <p:attrName>style.visibility</p:attrName>
                                        </p:attrNameLst>
                                      </p:cBhvr>
                                      <p:to>
                                        <p:strVal val="visible"/>
                                      </p:to>
                                    </p:set>
                                    <p:animEffect transition="in" filter="fade">
                                      <p:cBhvr>
                                        <p:cTn id="7" dur="500"/>
                                        <p:tgtEl>
                                          <p:spTgt spid="23">
                                            <p:graphicEl>
                                              <a:dgm id="{37FE6700-1F2E-4628-A812-682BBF56DFB8}"/>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graphicEl>
                                              <a:dgm id="{FBE6C878-097F-462F-B947-CA6CA56EED96}"/>
                                            </p:graphicEl>
                                          </p:spTgt>
                                        </p:tgtEl>
                                        <p:attrNameLst>
                                          <p:attrName>style.visibility</p:attrName>
                                        </p:attrNameLst>
                                      </p:cBhvr>
                                      <p:to>
                                        <p:strVal val="visible"/>
                                      </p:to>
                                    </p:set>
                                    <p:animEffect transition="in" filter="fade">
                                      <p:cBhvr>
                                        <p:cTn id="10" dur="500"/>
                                        <p:tgtEl>
                                          <p:spTgt spid="23">
                                            <p:graphicEl>
                                              <a:dgm id="{FBE6C878-097F-462F-B947-CA6CA56EED96}"/>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3">
                                            <p:graphicEl>
                                              <a:dgm id="{2E1C99CD-6FD2-447E-8586-BF377F685043}"/>
                                            </p:graphicEl>
                                          </p:spTgt>
                                        </p:tgtEl>
                                        <p:attrNameLst>
                                          <p:attrName>style.visibility</p:attrName>
                                        </p:attrNameLst>
                                      </p:cBhvr>
                                      <p:to>
                                        <p:strVal val="visible"/>
                                      </p:to>
                                    </p:set>
                                    <p:animEffect transition="in" filter="fade">
                                      <p:cBhvr>
                                        <p:cTn id="15" dur="500"/>
                                        <p:tgtEl>
                                          <p:spTgt spid="23">
                                            <p:graphicEl>
                                              <a:dgm id="{2E1C99CD-6FD2-447E-8586-BF377F685043}"/>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3">
                                            <p:graphicEl>
                                              <a:dgm id="{AA0E2615-FEA6-4795-A818-0A9920FC35C8}"/>
                                            </p:graphicEl>
                                          </p:spTgt>
                                        </p:tgtEl>
                                        <p:attrNameLst>
                                          <p:attrName>style.visibility</p:attrName>
                                        </p:attrNameLst>
                                      </p:cBhvr>
                                      <p:to>
                                        <p:strVal val="visible"/>
                                      </p:to>
                                    </p:set>
                                    <p:animEffect transition="in" filter="fade">
                                      <p:cBhvr>
                                        <p:cTn id="18" dur="500"/>
                                        <p:tgtEl>
                                          <p:spTgt spid="23">
                                            <p:graphicEl>
                                              <a:dgm id="{AA0E2615-FEA6-4795-A818-0A9920FC35C8}"/>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3">
                                            <p:graphicEl>
                                              <a:dgm id="{1A834BAD-C287-45B5-B6E0-F59BB998FCCF}"/>
                                            </p:graphicEl>
                                          </p:spTgt>
                                        </p:tgtEl>
                                        <p:attrNameLst>
                                          <p:attrName>style.visibility</p:attrName>
                                        </p:attrNameLst>
                                      </p:cBhvr>
                                      <p:to>
                                        <p:strVal val="visible"/>
                                      </p:to>
                                    </p:set>
                                    <p:animEffect transition="in" filter="fade">
                                      <p:cBhvr>
                                        <p:cTn id="23" dur="500"/>
                                        <p:tgtEl>
                                          <p:spTgt spid="23">
                                            <p:graphicEl>
                                              <a:dgm id="{1A834BAD-C287-45B5-B6E0-F59BB998FCCF}"/>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3">
                                            <p:graphicEl>
                                              <a:dgm id="{6EB190A9-E7B1-4D36-B2F3-F8403537872A}"/>
                                            </p:graphicEl>
                                          </p:spTgt>
                                        </p:tgtEl>
                                        <p:attrNameLst>
                                          <p:attrName>style.visibility</p:attrName>
                                        </p:attrNameLst>
                                      </p:cBhvr>
                                      <p:to>
                                        <p:strVal val="visible"/>
                                      </p:to>
                                    </p:set>
                                    <p:animEffect transition="in" filter="fade">
                                      <p:cBhvr>
                                        <p:cTn id="26" dur="500"/>
                                        <p:tgtEl>
                                          <p:spTgt spid="23">
                                            <p:graphicEl>
                                              <a:dgm id="{6EB190A9-E7B1-4D36-B2F3-F8403537872A}"/>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3">
                                            <p:graphicEl>
                                              <a:dgm id="{79AAF5A1-81E9-4598-B695-EF0672B57D9E}"/>
                                            </p:graphicEl>
                                          </p:spTgt>
                                        </p:tgtEl>
                                        <p:attrNameLst>
                                          <p:attrName>style.visibility</p:attrName>
                                        </p:attrNameLst>
                                      </p:cBhvr>
                                      <p:to>
                                        <p:strVal val="visible"/>
                                      </p:to>
                                    </p:set>
                                    <p:animEffect transition="in" filter="fade">
                                      <p:cBhvr>
                                        <p:cTn id="31" dur="500"/>
                                        <p:tgtEl>
                                          <p:spTgt spid="23">
                                            <p:graphicEl>
                                              <a:dgm id="{79AAF5A1-81E9-4598-B695-EF0672B57D9E}"/>
                                            </p:graphic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3">
                                            <p:graphicEl>
                                              <a:dgm id="{20594680-6696-43E1-8D9F-63F0023498BE}"/>
                                            </p:graphicEl>
                                          </p:spTgt>
                                        </p:tgtEl>
                                        <p:attrNameLst>
                                          <p:attrName>style.visibility</p:attrName>
                                        </p:attrNameLst>
                                      </p:cBhvr>
                                      <p:to>
                                        <p:strVal val="visible"/>
                                      </p:to>
                                    </p:set>
                                    <p:animEffect transition="in" filter="fade">
                                      <p:cBhvr>
                                        <p:cTn id="34" dur="500"/>
                                        <p:tgtEl>
                                          <p:spTgt spid="23">
                                            <p:graphicEl>
                                              <a:dgm id="{20594680-6696-43E1-8D9F-63F0023498B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3" grpId="0">
        <p:bldSub>
          <a:bldDgm bld="lvl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299792"/>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455147"/>
            <a:ext cx="6339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smtClean="0">
                <a:solidFill>
                  <a:schemeClr val="tx1"/>
                </a:solidFill>
              </a:rPr>
              <a:t>COVID-19</a:t>
            </a:r>
            <a:r>
              <a:rPr lang="en-US" altLang="en-US" sz="2800" b="1" kern="0" dirty="0">
                <a:solidFill>
                  <a:schemeClr val="tx1"/>
                </a:solidFill>
              </a:rPr>
              <a:t>: An overview</a:t>
            </a:r>
          </a:p>
        </p:txBody>
      </p:sp>
      <p:sp>
        <p:nvSpPr>
          <p:cNvPr id="4" name="Rectangle 3"/>
          <p:cNvSpPr txBox="1">
            <a:spLocks noChangeArrowheads="1"/>
          </p:cNvSpPr>
          <p:nvPr/>
        </p:nvSpPr>
        <p:spPr>
          <a:xfrm>
            <a:off x="2933700" y="1602910"/>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p:txBody>
      </p:sp>
      <p:sp>
        <p:nvSpPr>
          <p:cNvPr id="5" name="Footer Placeholder 4"/>
          <p:cNvSpPr txBox="1">
            <a:spLocks/>
          </p:cNvSpPr>
          <p:nvPr/>
        </p:nvSpPr>
        <p:spPr>
          <a:xfrm>
            <a:off x="8267700" y="64928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pSp>
        <p:nvGrpSpPr>
          <p:cNvPr id="8" name="Group 4">
            <a:extLst>
              <a:ext uri="{FF2B5EF4-FFF2-40B4-BE49-F238E27FC236}">
                <a16:creationId xmlns:a16="http://schemas.microsoft.com/office/drawing/2014/main" id="{5968721D-D12E-4FAE-A40A-D2B1A5E2CE62}"/>
              </a:ext>
            </a:extLst>
          </p:cNvPr>
          <p:cNvGrpSpPr>
            <a:grpSpLocks noChangeAspect="1"/>
          </p:cNvGrpSpPr>
          <p:nvPr/>
        </p:nvGrpSpPr>
        <p:grpSpPr bwMode="auto">
          <a:xfrm>
            <a:off x="6683839" y="3195205"/>
            <a:ext cx="261313" cy="773595"/>
            <a:chOff x="3601" y="1450"/>
            <a:chExt cx="480" cy="1421"/>
          </a:xfrm>
        </p:grpSpPr>
        <p:sp>
          <p:nvSpPr>
            <p:cNvPr id="9" name="Freeform 5">
              <a:extLst>
                <a:ext uri="{FF2B5EF4-FFF2-40B4-BE49-F238E27FC236}">
                  <a16:creationId xmlns:a16="http://schemas.microsoft.com/office/drawing/2014/main" id="{A0D7EDF5-88FD-413D-9095-A42FAF17635C}"/>
                </a:ext>
              </a:extLst>
            </p:cNvPr>
            <p:cNvSpPr>
              <a:spLocks/>
            </p:cNvSpPr>
            <p:nvPr/>
          </p:nvSpPr>
          <p:spPr bwMode="auto">
            <a:xfrm>
              <a:off x="3710" y="1450"/>
              <a:ext cx="262" cy="263"/>
            </a:xfrm>
            <a:custGeom>
              <a:avLst/>
              <a:gdLst>
                <a:gd name="T0" fmla="*/ 131 w 262"/>
                <a:gd name="T1" fmla="*/ 263 h 263"/>
                <a:gd name="T2" fmla="*/ 131 w 262"/>
                <a:gd name="T3" fmla="*/ 263 h 263"/>
                <a:gd name="T4" fmla="*/ 156 w 262"/>
                <a:gd name="T5" fmla="*/ 260 h 263"/>
                <a:gd name="T6" fmla="*/ 181 w 262"/>
                <a:gd name="T7" fmla="*/ 254 h 263"/>
                <a:gd name="T8" fmla="*/ 203 w 262"/>
                <a:gd name="T9" fmla="*/ 241 h 263"/>
                <a:gd name="T10" fmla="*/ 221 w 262"/>
                <a:gd name="T11" fmla="*/ 225 h 263"/>
                <a:gd name="T12" fmla="*/ 240 w 262"/>
                <a:gd name="T13" fmla="*/ 203 h 263"/>
                <a:gd name="T14" fmla="*/ 249 w 262"/>
                <a:gd name="T15" fmla="*/ 182 h 263"/>
                <a:gd name="T16" fmla="*/ 259 w 262"/>
                <a:gd name="T17" fmla="*/ 156 h 263"/>
                <a:gd name="T18" fmla="*/ 262 w 262"/>
                <a:gd name="T19" fmla="*/ 131 h 263"/>
                <a:gd name="T20" fmla="*/ 262 w 262"/>
                <a:gd name="T21" fmla="*/ 131 h 263"/>
                <a:gd name="T22" fmla="*/ 259 w 262"/>
                <a:gd name="T23" fmla="*/ 106 h 263"/>
                <a:gd name="T24" fmla="*/ 249 w 262"/>
                <a:gd name="T25" fmla="*/ 81 h 263"/>
                <a:gd name="T26" fmla="*/ 240 w 262"/>
                <a:gd name="T27" fmla="*/ 59 h 263"/>
                <a:gd name="T28" fmla="*/ 221 w 262"/>
                <a:gd name="T29" fmla="*/ 38 h 263"/>
                <a:gd name="T30" fmla="*/ 203 w 262"/>
                <a:gd name="T31" fmla="*/ 22 h 263"/>
                <a:gd name="T32" fmla="*/ 181 w 262"/>
                <a:gd name="T33" fmla="*/ 9 h 263"/>
                <a:gd name="T34" fmla="*/ 156 w 262"/>
                <a:gd name="T35" fmla="*/ 3 h 263"/>
                <a:gd name="T36" fmla="*/ 131 w 262"/>
                <a:gd name="T37" fmla="*/ 0 h 263"/>
                <a:gd name="T38" fmla="*/ 131 w 262"/>
                <a:gd name="T39" fmla="*/ 0 h 263"/>
                <a:gd name="T40" fmla="*/ 103 w 262"/>
                <a:gd name="T41" fmla="*/ 3 h 263"/>
                <a:gd name="T42" fmla="*/ 78 w 262"/>
                <a:gd name="T43" fmla="*/ 9 h 263"/>
                <a:gd name="T44" fmla="*/ 56 w 262"/>
                <a:gd name="T45" fmla="*/ 22 h 263"/>
                <a:gd name="T46" fmla="*/ 37 w 262"/>
                <a:gd name="T47" fmla="*/ 38 h 263"/>
                <a:gd name="T48" fmla="*/ 22 w 262"/>
                <a:gd name="T49" fmla="*/ 59 h 263"/>
                <a:gd name="T50" fmla="*/ 9 w 262"/>
                <a:gd name="T51" fmla="*/ 81 h 263"/>
                <a:gd name="T52" fmla="*/ 3 w 262"/>
                <a:gd name="T53" fmla="*/ 106 h 263"/>
                <a:gd name="T54" fmla="*/ 0 w 262"/>
                <a:gd name="T55" fmla="*/ 131 h 263"/>
                <a:gd name="T56" fmla="*/ 0 w 262"/>
                <a:gd name="T57" fmla="*/ 131 h 263"/>
                <a:gd name="T58" fmla="*/ 3 w 262"/>
                <a:gd name="T59" fmla="*/ 156 h 263"/>
                <a:gd name="T60" fmla="*/ 9 w 262"/>
                <a:gd name="T61" fmla="*/ 182 h 263"/>
                <a:gd name="T62" fmla="*/ 22 w 262"/>
                <a:gd name="T63" fmla="*/ 203 h 263"/>
                <a:gd name="T64" fmla="*/ 37 w 262"/>
                <a:gd name="T65" fmla="*/ 225 h 263"/>
                <a:gd name="T66" fmla="*/ 56 w 262"/>
                <a:gd name="T67" fmla="*/ 241 h 263"/>
                <a:gd name="T68" fmla="*/ 78 w 262"/>
                <a:gd name="T69" fmla="*/ 254 h 263"/>
                <a:gd name="T70" fmla="*/ 103 w 262"/>
                <a:gd name="T71" fmla="*/ 260 h 263"/>
                <a:gd name="T72" fmla="*/ 131 w 262"/>
                <a:gd name="T73" fmla="*/ 263 h 263"/>
                <a:gd name="T74" fmla="*/ 131 w 262"/>
                <a:gd name="T75" fmla="*/ 26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2" h="263">
                  <a:moveTo>
                    <a:pt x="131" y="263"/>
                  </a:moveTo>
                  <a:lnTo>
                    <a:pt x="131" y="263"/>
                  </a:lnTo>
                  <a:lnTo>
                    <a:pt x="156" y="260"/>
                  </a:lnTo>
                  <a:lnTo>
                    <a:pt x="181" y="254"/>
                  </a:lnTo>
                  <a:lnTo>
                    <a:pt x="203" y="241"/>
                  </a:lnTo>
                  <a:lnTo>
                    <a:pt x="221" y="225"/>
                  </a:lnTo>
                  <a:lnTo>
                    <a:pt x="240" y="203"/>
                  </a:lnTo>
                  <a:lnTo>
                    <a:pt x="249" y="182"/>
                  </a:lnTo>
                  <a:lnTo>
                    <a:pt x="259" y="156"/>
                  </a:lnTo>
                  <a:lnTo>
                    <a:pt x="262" y="131"/>
                  </a:lnTo>
                  <a:lnTo>
                    <a:pt x="262" y="131"/>
                  </a:lnTo>
                  <a:lnTo>
                    <a:pt x="259" y="106"/>
                  </a:lnTo>
                  <a:lnTo>
                    <a:pt x="249" y="81"/>
                  </a:lnTo>
                  <a:lnTo>
                    <a:pt x="240" y="59"/>
                  </a:lnTo>
                  <a:lnTo>
                    <a:pt x="221" y="38"/>
                  </a:lnTo>
                  <a:lnTo>
                    <a:pt x="203" y="22"/>
                  </a:lnTo>
                  <a:lnTo>
                    <a:pt x="181" y="9"/>
                  </a:lnTo>
                  <a:lnTo>
                    <a:pt x="156" y="3"/>
                  </a:lnTo>
                  <a:lnTo>
                    <a:pt x="131" y="0"/>
                  </a:lnTo>
                  <a:lnTo>
                    <a:pt x="131" y="0"/>
                  </a:lnTo>
                  <a:lnTo>
                    <a:pt x="103" y="3"/>
                  </a:lnTo>
                  <a:lnTo>
                    <a:pt x="78" y="9"/>
                  </a:lnTo>
                  <a:lnTo>
                    <a:pt x="56" y="22"/>
                  </a:lnTo>
                  <a:lnTo>
                    <a:pt x="37" y="38"/>
                  </a:lnTo>
                  <a:lnTo>
                    <a:pt x="22" y="59"/>
                  </a:lnTo>
                  <a:lnTo>
                    <a:pt x="9" y="81"/>
                  </a:lnTo>
                  <a:lnTo>
                    <a:pt x="3" y="106"/>
                  </a:lnTo>
                  <a:lnTo>
                    <a:pt x="0" y="131"/>
                  </a:lnTo>
                  <a:lnTo>
                    <a:pt x="0" y="131"/>
                  </a:lnTo>
                  <a:lnTo>
                    <a:pt x="3" y="156"/>
                  </a:lnTo>
                  <a:lnTo>
                    <a:pt x="9" y="182"/>
                  </a:lnTo>
                  <a:lnTo>
                    <a:pt x="22" y="203"/>
                  </a:lnTo>
                  <a:lnTo>
                    <a:pt x="37" y="225"/>
                  </a:lnTo>
                  <a:lnTo>
                    <a:pt x="56" y="241"/>
                  </a:lnTo>
                  <a:lnTo>
                    <a:pt x="78" y="254"/>
                  </a:lnTo>
                  <a:lnTo>
                    <a:pt x="103" y="260"/>
                  </a:lnTo>
                  <a:lnTo>
                    <a:pt x="131" y="263"/>
                  </a:lnTo>
                  <a:lnTo>
                    <a:pt x="131" y="263"/>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 name="Freeform 6">
              <a:extLst>
                <a:ext uri="{FF2B5EF4-FFF2-40B4-BE49-F238E27FC236}">
                  <a16:creationId xmlns:a16="http://schemas.microsoft.com/office/drawing/2014/main" id="{BA743F26-F71F-4DD8-80A2-CA59F94D8B63}"/>
                </a:ext>
              </a:extLst>
            </p:cNvPr>
            <p:cNvSpPr>
              <a:spLocks/>
            </p:cNvSpPr>
            <p:nvPr/>
          </p:nvSpPr>
          <p:spPr bwMode="auto">
            <a:xfrm>
              <a:off x="3691" y="1732"/>
              <a:ext cx="300" cy="1139"/>
            </a:xfrm>
            <a:custGeom>
              <a:avLst/>
              <a:gdLst>
                <a:gd name="T0" fmla="*/ 150 w 300"/>
                <a:gd name="T1" fmla="*/ 112 h 1139"/>
                <a:gd name="T2" fmla="*/ 75 w 300"/>
                <a:gd name="T3" fmla="*/ 0 h 1139"/>
                <a:gd name="T4" fmla="*/ 0 w 300"/>
                <a:gd name="T5" fmla="*/ 0 h 1139"/>
                <a:gd name="T6" fmla="*/ 32 w 300"/>
                <a:gd name="T7" fmla="*/ 532 h 1139"/>
                <a:gd name="T8" fmla="*/ 32 w 300"/>
                <a:gd name="T9" fmla="*/ 532 h 1139"/>
                <a:gd name="T10" fmla="*/ 32 w 300"/>
                <a:gd name="T11" fmla="*/ 1089 h 1139"/>
                <a:gd name="T12" fmla="*/ 32 w 300"/>
                <a:gd name="T13" fmla="*/ 1089 h 1139"/>
                <a:gd name="T14" fmla="*/ 32 w 300"/>
                <a:gd name="T15" fmla="*/ 1098 h 1139"/>
                <a:gd name="T16" fmla="*/ 35 w 300"/>
                <a:gd name="T17" fmla="*/ 1108 h 1139"/>
                <a:gd name="T18" fmla="*/ 44 w 300"/>
                <a:gd name="T19" fmla="*/ 1123 h 1139"/>
                <a:gd name="T20" fmla="*/ 63 w 300"/>
                <a:gd name="T21" fmla="*/ 1133 h 1139"/>
                <a:gd name="T22" fmla="*/ 72 w 300"/>
                <a:gd name="T23" fmla="*/ 1136 h 1139"/>
                <a:gd name="T24" fmla="*/ 81 w 300"/>
                <a:gd name="T25" fmla="*/ 1139 h 1139"/>
                <a:gd name="T26" fmla="*/ 81 w 300"/>
                <a:gd name="T27" fmla="*/ 1139 h 1139"/>
                <a:gd name="T28" fmla="*/ 91 w 300"/>
                <a:gd name="T29" fmla="*/ 1136 h 1139"/>
                <a:gd name="T30" fmla="*/ 100 w 300"/>
                <a:gd name="T31" fmla="*/ 1133 h 1139"/>
                <a:gd name="T32" fmla="*/ 116 w 300"/>
                <a:gd name="T33" fmla="*/ 1123 h 1139"/>
                <a:gd name="T34" fmla="*/ 128 w 300"/>
                <a:gd name="T35" fmla="*/ 1108 h 1139"/>
                <a:gd name="T36" fmla="*/ 128 w 300"/>
                <a:gd name="T37" fmla="*/ 1098 h 1139"/>
                <a:gd name="T38" fmla="*/ 131 w 300"/>
                <a:gd name="T39" fmla="*/ 1089 h 1139"/>
                <a:gd name="T40" fmla="*/ 131 w 300"/>
                <a:gd name="T41" fmla="*/ 532 h 1139"/>
                <a:gd name="T42" fmla="*/ 169 w 300"/>
                <a:gd name="T43" fmla="*/ 532 h 1139"/>
                <a:gd name="T44" fmla="*/ 169 w 300"/>
                <a:gd name="T45" fmla="*/ 1089 h 1139"/>
                <a:gd name="T46" fmla="*/ 169 w 300"/>
                <a:gd name="T47" fmla="*/ 1089 h 1139"/>
                <a:gd name="T48" fmla="*/ 169 w 300"/>
                <a:gd name="T49" fmla="*/ 1098 h 1139"/>
                <a:gd name="T50" fmla="*/ 172 w 300"/>
                <a:gd name="T51" fmla="*/ 1108 h 1139"/>
                <a:gd name="T52" fmla="*/ 181 w 300"/>
                <a:gd name="T53" fmla="*/ 1123 h 1139"/>
                <a:gd name="T54" fmla="*/ 200 w 300"/>
                <a:gd name="T55" fmla="*/ 1133 h 1139"/>
                <a:gd name="T56" fmla="*/ 209 w 300"/>
                <a:gd name="T57" fmla="*/ 1136 h 1139"/>
                <a:gd name="T58" fmla="*/ 219 w 300"/>
                <a:gd name="T59" fmla="*/ 1139 h 1139"/>
                <a:gd name="T60" fmla="*/ 219 w 300"/>
                <a:gd name="T61" fmla="*/ 1139 h 1139"/>
                <a:gd name="T62" fmla="*/ 228 w 300"/>
                <a:gd name="T63" fmla="*/ 1136 h 1139"/>
                <a:gd name="T64" fmla="*/ 237 w 300"/>
                <a:gd name="T65" fmla="*/ 1133 h 1139"/>
                <a:gd name="T66" fmla="*/ 253 w 300"/>
                <a:gd name="T67" fmla="*/ 1123 h 1139"/>
                <a:gd name="T68" fmla="*/ 265 w 300"/>
                <a:gd name="T69" fmla="*/ 1108 h 1139"/>
                <a:gd name="T70" fmla="*/ 265 w 300"/>
                <a:gd name="T71" fmla="*/ 1098 h 1139"/>
                <a:gd name="T72" fmla="*/ 268 w 300"/>
                <a:gd name="T73" fmla="*/ 1089 h 1139"/>
                <a:gd name="T74" fmla="*/ 268 w 300"/>
                <a:gd name="T75" fmla="*/ 532 h 1139"/>
                <a:gd name="T76" fmla="*/ 268 w 300"/>
                <a:gd name="T77" fmla="*/ 532 h 1139"/>
                <a:gd name="T78" fmla="*/ 300 w 300"/>
                <a:gd name="T79" fmla="*/ 0 h 1139"/>
                <a:gd name="T80" fmla="*/ 225 w 300"/>
                <a:gd name="T81" fmla="*/ 0 h 1139"/>
                <a:gd name="T82" fmla="*/ 150 w 300"/>
                <a:gd name="T83" fmla="*/ 112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00" h="1139">
                  <a:moveTo>
                    <a:pt x="150" y="112"/>
                  </a:moveTo>
                  <a:lnTo>
                    <a:pt x="75" y="0"/>
                  </a:lnTo>
                  <a:lnTo>
                    <a:pt x="0" y="0"/>
                  </a:lnTo>
                  <a:lnTo>
                    <a:pt x="32" y="532"/>
                  </a:lnTo>
                  <a:lnTo>
                    <a:pt x="32" y="532"/>
                  </a:lnTo>
                  <a:lnTo>
                    <a:pt x="32" y="1089"/>
                  </a:lnTo>
                  <a:lnTo>
                    <a:pt x="32" y="1089"/>
                  </a:lnTo>
                  <a:lnTo>
                    <a:pt x="32" y="1098"/>
                  </a:lnTo>
                  <a:lnTo>
                    <a:pt x="35" y="1108"/>
                  </a:lnTo>
                  <a:lnTo>
                    <a:pt x="44" y="1123"/>
                  </a:lnTo>
                  <a:lnTo>
                    <a:pt x="63" y="1133"/>
                  </a:lnTo>
                  <a:lnTo>
                    <a:pt x="72" y="1136"/>
                  </a:lnTo>
                  <a:lnTo>
                    <a:pt x="81" y="1139"/>
                  </a:lnTo>
                  <a:lnTo>
                    <a:pt x="81" y="1139"/>
                  </a:lnTo>
                  <a:lnTo>
                    <a:pt x="91" y="1136"/>
                  </a:lnTo>
                  <a:lnTo>
                    <a:pt x="100" y="1133"/>
                  </a:lnTo>
                  <a:lnTo>
                    <a:pt x="116" y="1123"/>
                  </a:lnTo>
                  <a:lnTo>
                    <a:pt x="128" y="1108"/>
                  </a:lnTo>
                  <a:lnTo>
                    <a:pt x="128" y="1098"/>
                  </a:lnTo>
                  <a:lnTo>
                    <a:pt x="131" y="1089"/>
                  </a:lnTo>
                  <a:lnTo>
                    <a:pt x="131" y="532"/>
                  </a:lnTo>
                  <a:lnTo>
                    <a:pt x="169" y="532"/>
                  </a:lnTo>
                  <a:lnTo>
                    <a:pt x="169" y="1089"/>
                  </a:lnTo>
                  <a:lnTo>
                    <a:pt x="169" y="1089"/>
                  </a:lnTo>
                  <a:lnTo>
                    <a:pt x="169" y="1098"/>
                  </a:lnTo>
                  <a:lnTo>
                    <a:pt x="172" y="1108"/>
                  </a:lnTo>
                  <a:lnTo>
                    <a:pt x="181" y="1123"/>
                  </a:lnTo>
                  <a:lnTo>
                    <a:pt x="200" y="1133"/>
                  </a:lnTo>
                  <a:lnTo>
                    <a:pt x="209" y="1136"/>
                  </a:lnTo>
                  <a:lnTo>
                    <a:pt x="219" y="1139"/>
                  </a:lnTo>
                  <a:lnTo>
                    <a:pt x="219" y="1139"/>
                  </a:lnTo>
                  <a:lnTo>
                    <a:pt x="228" y="1136"/>
                  </a:lnTo>
                  <a:lnTo>
                    <a:pt x="237" y="1133"/>
                  </a:lnTo>
                  <a:lnTo>
                    <a:pt x="253" y="1123"/>
                  </a:lnTo>
                  <a:lnTo>
                    <a:pt x="265" y="1108"/>
                  </a:lnTo>
                  <a:lnTo>
                    <a:pt x="265" y="1098"/>
                  </a:lnTo>
                  <a:lnTo>
                    <a:pt x="268" y="1089"/>
                  </a:lnTo>
                  <a:lnTo>
                    <a:pt x="268" y="532"/>
                  </a:lnTo>
                  <a:lnTo>
                    <a:pt x="268" y="532"/>
                  </a:lnTo>
                  <a:lnTo>
                    <a:pt x="300" y="0"/>
                  </a:lnTo>
                  <a:lnTo>
                    <a:pt x="225" y="0"/>
                  </a:lnTo>
                  <a:lnTo>
                    <a:pt x="150" y="112"/>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 name="Freeform 7">
              <a:extLst>
                <a:ext uri="{FF2B5EF4-FFF2-40B4-BE49-F238E27FC236}">
                  <a16:creationId xmlns:a16="http://schemas.microsoft.com/office/drawing/2014/main" id="{246D983B-1A31-4C19-9B45-72621D575EEF}"/>
                </a:ext>
              </a:extLst>
            </p:cNvPr>
            <p:cNvSpPr>
              <a:spLocks/>
            </p:cNvSpPr>
            <p:nvPr/>
          </p:nvSpPr>
          <p:spPr bwMode="auto">
            <a:xfrm>
              <a:off x="3601" y="1732"/>
              <a:ext cx="84" cy="563"/>
            </a:xfrm>
            <a:custGeom>
              <a:avLst/>
              <a:gdLst>
                <a:gd name="T0" fmla="*/ 0 w 84"/>
                <a:gd name="T1" fmla="*/ 0 h 563"/>
                <a:gd name="T2" fmla="*/ 22 w 84"/>
                <a:gd name="T3" fmla="*/ 532 h 563"/>
                <a:gd name="T4" fmla="*/ 22 w 84"/>
                <a:gd name="T5" fmla="*/ 532 h 563"/>
                <a:gd name="T6" fmla="*/ 25 w 84"/>
                <a:gd name="T7" fmla="*/ 544 h 563"/>
                <a:gd name="T8" fmla="*/ 31 w 84"/>
                <a:gd name="T9" fmla="*/ 554 h 563"/>
                <a:gd name="T10" fmla="*/ 41 w 84"/>
                <a:gd name="T11" fmla="*/ 563 h 563"/>
                <a:gd name="T12" fmla="*/ 53 w 84"/>
                <a:gd name="T13" fmla="*/ 563 h 563"/>
                <a:gd name="T14" fmla="*/ 53 w 84"/>
                <a:gd name="T15" fmla="*/ 563 h 563"/>
                <a:gd name="T16" fmla="*/ 65 w 84"/>
                <a:gd name="T17" fmla="*/ 563 h 563"/>
                <a:gd name="T18" fmla="*/ 75 w 84"/>
                <a:gd name="T19" fmla="*/ 554 h 563"/>
                <a:gd name="T20" fmla="*/ 81 w 84"/>
                <a:gd name="T21" fmla="*/ 544 h 563"/>
                <a:gd name="T22" fmla="*/ 84 w 84"/>
                <a:gd name="T23" fmla="*/ 532 h 563"/>
                <a:gd name="T24" fmla="*/ 53 w 84"/>
                <a:gd name="T25" fmla="*/ 0 h 563"/>
                <a:gd name="T26" fmla="*/ 0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0" y="0"/>
                  </a:moveTo>
                  <a:lnTo>
                    <a:pt x="22" y="532"/>
                  </a:lnTo>
                  <a:lnTo>
                    <a:pt x="22" y="532"/>
                  </a:lnTo>
                  <a:lnTo>
                    <a:pt x="25" y="544"/>
                  </a:lnTo>
                  <a:lnTo>
                    <a:pt x="31" y="554"/>
                  </a:lnTo>
                  <a:lnTo>
                    <a:pt x="41" y="563"/>
                  </a:lnTo>
                  <a:lnTo>
                    <a:pt x="53" y="563"/>
                  </a:lnTo>
                  <a:lnTo>
                    <a:pt x="53" y="563"/>
                  </a:lnTo>
                  <a:lnTo>
                    <a:pt x="65" y="563"/>
                  </a:lnTo>
                  <a:lnTo>
                    <a:pt x="75" y="554"/>
                  </a:lnTo>
                  <a:lnTo>
                    <a:pt x="81" y="544"/>
                  </a:lnTo>
                  <a:lnTo>
                    <a:pt x="84" y="532"/>
                  </a:lnTo>
                  <a:lnTo>
                    <a:pt x="53"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 name="Freeform 8">
              <a:extLst>
                <a:ext uri="{FF2B5EF4-FFF2-40B4-BE49-F238E27FC236}">
                  <a16:creationId xmlns:a16="http://schemas.microsoft.com/office/drawing/2014/main" id="{C39BDBB4-E0BF-436A-BB33-98A0BBEC6009}"/>
                </a:ext>
              </a:extLst>
            </p:cNvPr>
            <p:cNvSpPr>
              <a:spLocks/>
            </p:cNvSpPr>
            <p:nvPr/>
          </p:nvSpPr>
          <p:spPr bwMode="auto">
            <a:xfrm>
              <a:off x="3997" y="1732"/>
              <a:ext cx="84" cy="563"/>
            </a:xfrm>
            <a:custGeom>
              <a:avLst/>
              <a:gdLst>
                <a:gd name="T0" fmla="*/ 31 w 84"/>
                <a:gd name="T1" fmla="*/ 0 h 563"/>
                <a:gd name="T2" fmla="*/ 0 w 84"/>
                <a:gd name="T3" fmla="*/ 532 h 563"/>
                <a:gd name="T4" fmla="*/ 0 w 84"/>
                <a:gd name="T5" fmla="*/ 532 h 563"/>
                <a:gd name="T6" fmla="*/ 3 w 84"/>
                <a:gd name="T7" fmla="*/ 544 h 563"/>
                <a:gd name="T8" fmla="*/ 9 w 84"/>
                <a:gd name="T9" fmla="*/ 554 h 563"/>
                <a:gd name="T10" fmla="*/ 19 w 84"/>
                <a:gd name="T11" fmla="*/ 563 h 563"/>
                <a:gd name="T12" fmla="*/ 31 w 84"/>
                <a:gd name="T13" fmla="*/ 563 h 563"/>
                <a:gd name="T14" fmla="*/ 31 w 84"/>
                <a:gd name="T15" fmla="*/ 563 h 563"/>
                <a:gd name="T16" fmla="*/ 43 w 84"/>
                <a:gd name="T17" fmla="*/ 563 h 563"/>
                <a:gd name="T18" fmla="*/ 53 w 84"/>
                <a:gd name="T19" fmla="*/ 554 h 563"/>
                <a:gd name="T20" fmla="*/ 59 w 84"/>
                <a:gd name="T21" fmla="*/ 544 h 563"/>
                <a:gd name="T22" fmla="*/ 62 w 84"/>
                <a:gd name="T23" fmla="*/ 532 h 563"/>
                <a:gd name="T24" fmla="*/ 84 w 84"/>
                <a:gd name="T25" fmla="*/ 0 h 563"/>
                <a:gd name="T26" fmla="*/ 31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31" y="0"/>
                  </a:moveTo>
                  <a:lnTo>
                    <a:pt x="0" y="532"/>
                  </a:lnTo>
                  <a:lnTo>
                    <a:pt x="0" y="532"/>
                  </a:lnTo>
                  <a:lnTo>
                    <a:pt x="3" y="544"/>
                  </a:lnTo>
                  <a:lnTo>
                    <a:pt x="9" y="554"/>
                  </a:lnTo>
                  <a:lnTo>
                    <a:pt x="19" y="563"/>
                  </a:lnTo>
                  <a:lnTo>
                    <a:pt x="31" y="563"/>
                  </a:lnTo>
                  <a:lnTo>
                    <a:pt x="31" y="563"/>
                  </a:lnTo>
                  <a:lnTo>
                    <a:pt x="43" y="563"/>
                  </a:lnTo>
                  <a:lnTo>
                    <a:pt x="53" y="554"/>
                  </a:lnTo>
                  <a:lnTo>
                    <a:pt x="59" y="544"/>
                  </a:lnTo>
                  <a:lnTo>
                    <a:pt x="62" y="532"/>
                  </a:lnTo>
                  <a:lnTo>
                    <a:pt x="84" y="0"/>
                  </a:lnTo>
                  <a:lnTo>
                    <a:pt x="31"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3" name="Group 4">
            <a:extLst>
              <a:ext uri="{FF2B5EF4-FFF2-40B4-BE49-F238E27FC236}">
                <a16:creationId xmlns:a16="http://schemas.microsoft.com/office/drawing/2014/main" id="{D6390FF3-E5AA-4CF4-AB84-545EECC3FD3D}"/>
              </a:ext>
            </a:extLst>
          </p:cNvPr>
          <p:cNvGrpSpPr>
            <a:grpSpLocks noChangeAspect="1"/>
          </p:cNvGrpSpPr>
          <p:nvPr/>
        </p:nvGrpSpPr>
        <p:grpSpPr bwMode="auto">
          <a:xfrm>
            <a:off x="4803265" y="1100173"/>
            <a:ext cx="312274" cy="773595"/>
            <a:chOff x="3601" y="1549"/>
            <a:chExt cx="480" cy="1223"/>
          </a:xfrm>
        </p:grpSpPr>
        <p:sp>
          <p:nvSpPr>
            <p:cNvPr id="14" name="Freeform 5">
              <a:extLst>
                <a:ext uri="{FF2B5EF4-FFF2-40B4-BE49-F238E27FC236}">
                  <a16:creationId xmlns:a16="http://schemas.microsoft.com/office/drawing/2014/main" id="{9CB07CF6-7E05-4475-ACAD-E49E47F7E35A}"/>
                </a:ext>
              </a:extLst>
            </p:cNvPr>
            <p:cNvSpPr>
              <a:spLocks/>
            </p:cNvSpPr>
            <p:nvPr/>
          </p:nvSpPr>
          <p:spPr bwMode="auto">
            <a:xfrm>
              <a:off x="3686" y="1791"/>
              <a:ext cx="310" cy="981"/>
            </a:xfrm>
            <a:custGeom>
              <a:avLst/>
              <a:gdLst>
                <a:gd name="T0" fmla="*/ 243 w 310"/>
                <a:gd name="T1" fmla="*/ 0 h 981"/>
                <a:gd name="T2" fmla="*/ 64 w 310"/>
                <a:gd name="T3" fmla="*/ 0 h 981"/>
                <a:gd name="T4" fmla="*/ 0 w 310"/>
                <a:gd name="T5" fmla="*/ 458 h 981"/>
                <a:gd name="T6" fmla="*/ 54 w 310"/>
                <a:gd name="T7" fmla="*/ 458 h 981"/>
                <a:gd name="T8" fmla="*/ 54 w 310"/>
                <a:gd name="T9" fmla="*/ 938 h 981"/>
                <a:gd name="T10" fmla="*/ 54 w 310"/>
                <a:gd name="T11" fmla="*/ 938 h 981"/>
                <a:gd name="T12" fmla="*/ 54 w 310"/>
                <a:gd name="T13" fmla="*/ 946 h 981"/>
                <a:gd name="T14" fmla="*/ 56 w 310"/>
                <a:gd name="T15" fmla="*/ 954 h 981"/>
                <a:gd name="T16" fmla="*/ 64 w 310"/>
                <a:gd name="T17" fmla="*/ 968 h 981"/>
                <a:gd name="T18" fmla="*/ 80 w 310"/>
                <a:gd name="T19" fmla="*/ 976 h 981"/>
                <a:gd name="T20" fmla="*/ 88 w 310"/>
                <a:gd name="T21" fmla="*/ 978 h 981"/>
                <a:gd name="T22" fmla="*/ 96 w 310"/>
                <a:gd name="T23" fmla="*/ 981 h 981"/>
                <a:gd name="T24" fmla="*/ 96 w 310"/>
                <a:gd name="T25" fmla="*/ 981 h 981"/>
                <a:gd name="T26" fmla="*/ 104 w 310"/>
                <a:gd name="T27" fmla="*/ 978 h 981"/>
                <a:gd name="T28" fmla="*/ 112 w 310"/>
                <a:gd name="T29" fmla="*/ 976 h 981"/>
                <a:gd name="T30" fmla="*/ 126 w 310"/>
                <a:gd name="T31" fmla="*/ 968 h 981"/>
                <a:gd name="T32" fmla="*/ 136 w 310"/>
                <a:gd name="T33" fmla="*/ 954 h 981"/>
                <a:gd name="T34" fmla="*/ 136 w 310"/>
                <a:gd name="T35" fmla="*/ 946 h 981"/>
                <a:gd name="T36" fmla="*/ 139 w 310"/>
                <a:gd name="T37" fmla="*/ 938 h 981"/>
                <a:gd name="T38" fmla="*/ 139 w 310"/>
                <a:gd name="T39" fmla="*/ 458 h 981"/>
                <a:gd name="T40" fmla="*/ 171 w 310"/>
                <a:gd name="T41" fmla="*/ 458 h 981"/>
                <a:gd name="T42" fmla="*/ 171 w 310"/>
                <a:gd name="T43" fmla="*/ 938 h 981"/>
                <a:gd name="T44" fmla="*/ 171 w 310"/>
                <a:gd name="T45" fmla="*/ 938 h 981"/>
                <a:gd name="T46" fmla="*/ 171 w 310"/>
                <a:gd name="T47" fmla="*/ 946 h 981"/>
                <a:gd name="T48" fmla="*/ 174 w 310"/>
                <a:gd name="T49" fmla="*/ 954 h 981"/>
                <a:gd name="T50" fmla="*/ 182 w 310"/>
                <a:gd name="T51" fmla="*/ 968 h 981"/>
                <a:gd name="T52" fmla="*/ 198 w 310"/>
                <a:gd name="T53" fmla="*/ 976 h 981"/>
                <a:gd name="T54" fmla="*/ 206 w 310"/>
                <a:gd name="T55" fmla="*/ 978 h 981"/>
                <a:gd name="T56" fmla="*/ 214 w 310"/>
                <a:gd name="T57" fmla="*/ 981 h 981"/>
                <a:gd name="T58" fmla="*/ 214 w 310"/>
                <a:gd name="T59" fmla="*/ 981 h 981"/>
                <a:gd name="T60" fmla="*/ 222 w 310"/>
                <a:gd name="T61" fmla="*/ 978 h 981"/>
                <a:gd name="T62" fmla="*/ 230 w 310"/>
                <a:gd name="T63" fmla="*/ 976 h 981"/>
                <a:gd name="T64" fmla="*/ 243 w 310"/>
                <a:gd name="T65" fmla="*/ 968 h 981"/>
                <a:gd name="T66" fmla="*/ 254 w 310"/>
                <a:gd name="T67" fmla="*/ 954 h 981"/>
                <a:gd name="T68" fmla="*/ 254 w 310"/>
                <a:gd name="T69" fmla="*/ 946 h 981"/>
                <a:gd name="T70" fmla="*/ 256 w 310"/>
                <a:gd name="T71" fmla="*/ 938 h 981"/>
                <a:gd name="T72" fmla="*/ 256 w 310"/>
                <a:gd name="T73" fmla="*/ 458 h 981"/>
                <a:gd name="T74" fmla="*/ 310 w 310"/>
                <a:gd name="T75" fmla="*/ 458 h 981"/>
                <a:gd name="T76" fmla="*/ 243 w 310"/>
                <a:gd name="T77" fmla="*/ 0 h 9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10" h="981">
                  <a:moveTo>
                    <a:pt x="243" y="0"/>
                  </a:moveTo>
                  <a:lnTo>
                    <a:pt x="64" y="0"/>
                  </a:lnTo>
                  <a:lnTo>
                    <a:pt x="0" y="458"/>
                  </a:lnTo>
                  <a:lnTo>
                    <a:pt x="54" y="458"/>
                  </a:lnTo>
                  <a:lnTo>
                    <a:pt x="54" y="938"/>
                  </a:lnTo>
                  <a:lnTo>
                    <a:pt x="54" y="938"/>
                  </a:lnTo>
                  <a:lnTo>
                    <a:pt x="54" y="946"/>
                  </a:lnTo>
                  <a:lnTo>
                    <a:pt x="56" y="954"/>
                  </a:lnTo>
                  <a:lnTo>
                    <a:pt x="64" y="968"/>
                  </a:lnTo>
                  <a:lnTo>
                    <a:pt x="80" y="976"/>
                  </a:lnTo>
                  <a:lnTo>
                    <a:pt x="88" y="978"/>
                  </a:lnTo>
                  <a:lnTo>
                    <a:pt x="96" y="981"/>
                  </a:lnTo>
                  <a:lnTo>
                    <a:pt x="96" y="981"/>
                  </a:lnTo>
                  <a:lnTo>
                    <a:pt x="104" y="978"/>
                  </a:lnTo>
                  <a:lnTo>
                    <a:pt x="112" y="976"/>
                  </a:lnTo>
                  <a:lnTo>
                    <a:pt x="126" y="968"/>
                  </a:lnTo>
                  <a:lnTo>
                    <a:pt x="136" y="954"/>
                  </a:lnTo>
                  <a:lnTo>
                    <a:pt x="136" y="946"/>
                  </a:lnTo>
                  <a:lnTo>
                    <a:pt x="139" y="938"/>
                  </a:lnTo>
                  <a:lnTo>
                    <a:pt x="139" y="458"/>
                  </a:lnTo>
                  <a:lnTo>
                    <a:pt x="171" y="458"/>
                  </a:lnTo>
                  <a:lnTo>
                    <a:pt x="171" y="938"/>
                  </a:lnTo>
                  <a:lnTo>
                    <a:pt x="171" y="938"/>
                  </a:lnTo>
                  <a:lnTo>
                    <a:pt x="171" y="946"/>
                  </a:lnTo>
                  <a:lnTo>
                    <a:pt x="174" y="954"/>
                  </a:lnTo>
                  <a:lnTo>
                    <a:pt x="182" y="968"/>
                  </a:lnTo>
                  <a:lnTo>
                    <a:pt x="198" y="976"/>
                  </a:lnTo>
                  <a:lnTo>
                    <a:pt x="206" y="978"/>
                  </a:lnTo>
                  <a:lnTo>
                    <a:pt x="214" y="981"/>
                  </a:lnTo>
                  <a:lnTo>
                    <a:pt x="214" y="981"/>
                  </a:lnTo>
                  <a:lnTo>
                    <a:pt x="222" y="978"/>
                  </a:lnTo>
                  <a:lnTo>
                    <a:pt x="230" y="976"/>
                  </a:lnTo>
                  <a:lnTo>
                    <a:pt x="243" y="968"/>
                  </a:lnTo>
                  <a:lnTo>
                    <a:pt x="254" y="954"/>
                  </a:lnTo>
                  <a:lnTo>
                    <a:pt x="254" y="946"/>
                  </a:lnTo>
                  <a:lnTo>
                    <a:pt x="256" y="938"/>
                  </a:lnTo>
                  <a:lnTo>
                    <a:pt x="256" y="458"/>
                  </a:lnTo>
                  <a:lnTo>
                    <a:pt x="310" y="458"/>
                  </a:lnTo>
                  <a:lnTo>
                    <a:pt x="243"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5" name="Freeform 6">
              <a:extLst>
                <a:ext uri="{FF2B5EF4-FFF2-40B4-BE49-F238E27FC236}">
                  <a16:creationId xmlns:a16="http://schemas.microsoft.com/office/drawing/2014/main" id="{ADAFAA32-3E3D-460B-9706-22A56B797433}"/>
                </a:ext>
              </a:extLst>
            </p:cNvPr>
            <p:cNvSpPr>
              <a:spLocks/>
            </p:cNvSpPr>
            <p:nvPr/>
          </p:nvSpPr>
          <p:spPr bwMode="auto">
            <a:xfrm>
              <a:off x="3729" y="1549"/>
              <a:ext cx="224" cy="226"/>
            </a:xfrm>
            <a:custGeom>
              <a:avLst/>
              <a:gdLst>
                <a:gd name="T0" fmla="*/ 112 w 224"/>
                <a:gd name="T1" fmla="*/ 226 h 226"/>
                <a:gd name="T2" fmla="*/ 112 w 224"/>
                <a:gd name="T3" fmla="*/ 226 h 226"/>
                <a:gd name="T4" fmla="*/ 133 w 224"/>
                <a:gd name="T5" fmla="*/ 224 h 226"/>
                <a:gd name="T6" fmla="*/ 155 w 224"/>
                <a:gd name="T7" fmla="*/ 218 h 226"/>
                <a:gd name="T8" fmla="*/ 173 w 224"/>
                <a:gd name="T9" fmla="*/ 207 h 226"/>
                <a:gd name="T10" fmla="*/ 189 w 224"/>
                <a:gd name="T11" fmla="*/ 194 h 226"/>
                <a:gd name="T12" fmla="*/ 205 w 224"/>
                <a:gd name="T13" fmla="*/ 175 h 226"/>
                <a:gd name="T14" fmla="*/ 213 w 224"/>
                <a:gd name="T15" fmla="*/ 156 h 226"/>
                <a:gd name="T16" fmla="*/ 221 w 224"/>
                <a:gd name="T17" fmla="*/ 135 h 226"/>
                <a:gd name="T18" fmla="*/ 224 w 224"/>
                <a:gd name="T19" fmla="*/ 113 h 226"/>
                <a:gd name="T20" fmla="*/ 224 w 224"/>
                <a:gd name="T21" fmla="*/ 113 h 226"/>
                <a:gd name="T22" fmla="*/ 221 w 224"/>
                <a:gd name="T23" fmla="*/ 92 h 226"/>
                <a:gd name="T24" fmla="*/ 213 w 224"/>
                <a:gd name="T25" fmla="*/ 70 h 226"/>
                <a:gd name="T26" fmla="*/ 205 w 224"/>
                <a:gd name="T27" fmla="*/ 51 h 226"/>
                <a:gd name="T28" fmla="*/ 189 w 224"/>
                <a:gd name="T29" fmla="*/ 32 h 226"/>
                <a:gd name="T30" fmla="*/ 173 w 224"/>
                <a:gd name="T31" fmla="*/ 19 h 226"/>
                <a:gd name="T32" fmla="*/ 155 w 224"/>
                <a:gd name="T33" fmla="*/ 8 h 226"/>
                <a:gd name="T34" fmla="*/ 133 w 224"/>
                <a:gd name="T35" fmla="*/ 3 h 226"/>
                <a:gd name="T36" fmla="*/ 112 w 224"/>
                <a:gd name="T37" fmla="*/ 0 h 226"/>
                <a:gd name="T38" fmla="*/ 112 w 224"/>
                <a:gd name="T39" fmla="*/ 0 h 226"/>
                <a:gd name="T40" fmla="*/ 88 w 224"/>
                <a:gd name="T41" fmla="*/ 3 h 226"/>
                <a:gd name="T42" fmla="*/ 67 w 224"/>
                <a:gd name="T43" fmla="*/ 8 h 226"/>
                <a:gd name="T44" fmla="*/ 48 w 224"/>
                <a:gd name="T45" fmla="*/ 19 h 226"/>
                <a:gd name="T46" fmla="*/ 32 w 224"/>
                <a:gd name="T47" fmla="*/ 32 h 226"/>
                <a:gd name="T48" fmla="*/ 19 w 224"/>
                <a:gd name="T49" fmla="*/ 51 h 226"/>
                <a:gd name="T50" fmla="*/ 8 w 224"/>
                <a:gd name="T51" fmla="*/ 70 h 226"/>
                <a:gd name="T52" fmla="*/ 3 w 224"/>
                <a:gd name="T53" fmla="*/ 92 h 226"/>
                <a:gd name="T54" fmla="*/ 0 w 224"/>
                <a:gd name="T55" fmla="*/ 113 h 226"/>
                <a:gd name="T56" fmla="*/ 0 w 224"/>
                <a:gd name="T57" fmla="*/ 113 h 226"/>
                <a:gd name="T58" fmla="*/ 3 w 224"/>
                <a:gd name="T59" fmla="*/ 135 h 226"/>
                <a:gd name="T60" fmla="*/ 8 w 224"/>
                <a:gd name="T61" fmla="*/ 156 h 226"/>
                <a:gd name="T62" fmla="*/ 19 w 224"/>
                <a:gd name="T63" fmla="*/ 175 h 226"/>
                <a:gd name="T64" fmla="*/ 32 w 224"/>
                <a:gd name="T65" fmla="*/ 194 h 226"/>
                <a:gd name="T66" fmla="*/ 48 w 224"/>
                <a:gd name="T67" fmla="*/ 207 h 226"/>
                <a:gd name="T68" fmla="*/ 67 w 224"/>
                <a:gd name="T69" fmla="*/ 218 h 226"/>
                <a:gd name="T70" fmla="*/ 88 w 224"/>
                <a:gd name="T71" fmla="*/ 224 h 226"/>
                <a:gd name="T72" fmla="*/ 112 w 224"/>
                <a:gd name="T73" fmla="*/ 226 h 226"/>
                <a:gd name="T74" fmla="*/ 112 w 224"/>
                <a:gd name="T75" fmla="*/ 226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4" h="226">
                  <a:moveTo>
                    <a:pt x="112" y="226"/>
                  </a:moveTo>
                  <a:lnTo>
                    <a:pt x="112" y="226"/>
                  </a:lnTo>
                  <a:lnTo>
                    <a:pt x="133" y="224"/>
                  </a:lnTo>
                  <a:lnTo>
                    <a:pt x="155" y="218"/>
                  </a:lnTo>
                  <a:lnTo>
                    <a:pt x="173" y="207"/>
                  </a:lnTo>
                  <a:lnTo>
                    <a:pt x="189" y="194"/>
                  </a:lnTo>
                  <a:lnTo>
                    <a:pt x="205" y="175"/>
                  </a:lnTo>
                  <a:lnTo>
                    <a:pt x="213" y="156"/>
                  </a:lnTo>
                  <a:lnTo>
                    <a:pt x="221" y="135"/>
                  </a:lnTo>
                  <a:lnTo>
                    <a:pt x="224" y="113"/>
                  </a:lnTo>
                  <a:lnTo>
                    <a:pt x="224" y="113"/>
                  </a:lnTo>
                  <a:lnTo>
                    <a:pt x="221" y="92"/>
                  </a:lnTo>
                  <a:lnTo>
                    <a:pt x="213" y="70"/>
                  </a:lnTo>
                  <a:lnTo>
                    <a:pt x="205" y="51"/>
                  </a:lnTo>
                  <a:lnTo>
                    <a:pt x="189" y="32"/>
                  </a:lnTo>
                  <a:lnTo>
                    <a:pt x="173" y="19"/>
                  </a:lnTo>
                  <a:lnTo>
                    <a:pt x="155" y="8"/>
                  </a:lnTo>
                  <a:lnTo>
                    <a:pt x="133" y="3"/>
                  </a:lnTo>
                  <a:lnTo>
                    <a:pt x="112" y="0"/>
                  </a:lnTo>
                  <a:lnTo>
                    <a:pt x="112" y="0"/>
                  </a:lnTo>
                  <a:lnTo>
                    <a:pt x="88" y="3"/>
                  </a:lnTo>
                  <a:lnTo>
                    <a:pt x="67" y="8"/>
                  </a:lnTo>
                  <a:lnTo>
                    <a:pt x="48" y="19"/>
                  </a:lnTo>
                  <a:lnTo>
                    <a:pt x="32" y="32"/>
                  </a:lnTo>
                  <a:lnTo>
                    <a:pt x="19" y="51"/>
                  </a:lnTo>
                  <a:lnTo>
                    <a:pt x="8" y="70"/>
                  </a:lnTo>
                  <a:lnTo>
                    <a:pt x="3" y="92"/>
                  </a:lnTo>
                  <a:lnTo>
                    <a:pt x="0" y="113"/>
                  </a:lnTo>
                  <a:lnTo>
                    <a:pt x="0" y="113"/>
                  </a:lnTo>
                  <a:lnTo>
                    <a:pt x="3" y="135"/>
                  </a:lnTo>
                  <a:lnTo>
                    <a:pt x="8" y="156"/>
                  </a:lnTo>
                  <a:lnTo>
                    <a:pt x="19" y="175"/>
                  </a:lnTo>
                  <a:lnTo>
                    <a:pt x="32" y="194"/>
                  </a:lnTo>
                  <a:lnTo>
                    <a:pt x="48" y="207"/>
                  </a:lnTo>
                  <a:lnTo>
                    <a:pt x="67" y="218"/>
                  </a:lnTo>
                  <a:lnTo>
                    <a:pt x="88" y="224"/>
                  </a:lnTo>
                  <a:lnTo>
                    <a:pt x="112" y="226"/>
                  </a:lnTo>
                  <a:lnTo>
                    <a:pt x="112" y="226"/>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6" name="Freeform 7">
              <a:extLst>
                <a:ext uri="{FF2B5EF4-FFF2-40B4-BE49-F238E27FC236}">
                  <a16:creationId xmlns:a16="http://schemas.microsoft.com/office/drawing/2014/main" id="{98DA3B66-FFC1-49D0-BEEF-2A41B4D32953}"/>
                </a:ext>
              </a:extLst>
            </p:cNvPr>
            <p:cNvSpPr>
              <a:spLocks/>
            </p:cNvSpPr>
            <p:nvPr/>
          </p:nvSpPr>
          <p:spPr bwMode="auto">
            <a:xfrm>
              <a:off x="3961" y="1791"/>
              <a:ext cx="120" cy="485"/>
            </a:xfrm>
            <a:custGeom>
              <a:avLst/>
              <a:gdLst>
                <a:gd name="T0" fmla="*/ 45 w 120"/>
                <a:gd name="T1" fmla="*/ 0 h 485"/>
                <a:gd name="T2" fmla="*/ 0 w 120"/>
                <a:gd name="T3" fmla="*/ 0 h 485"/>
                <a:gd name="T4" fmla="*/ 67 w 120"/>
                <a:gd name="T5" fmla="*/ 458 h 485"/>
                <a:gd name="T6" fmla="*/ 67 w 120"/>
                <a:gd name="T7" fmla="*/ 458 h 485"/>
                <a:gd name="T8" fmla="*/ 69 w 120"/>
                <a:gd name="T9" fmla="*/ 469 h 485"/>
                <a:gd name="T10" fmla="*/ 75 w 120"/>
                <a:gd name="T11" fmla="*/ 477 h 485"/>
                <a:gd name="T12" fmla="*/ 83 w 120"/>
                <a:gd name="T13" fmla="*/ 485 h 485"/>
                <a:gd name="T14" fmla="*/ 93 w 120"/>
                <a:gd name="T15" fmla="*/ 485 h 485"/>
                <a:gd name="T16" fmla="*/ 93 w 120"/>
                <a:gd name="T17" fmla="*/ 485 h 485"/>
                <a:gd name="T18" fmla="*/ 104 w 120"/>
                <a:gd name="T19" fmla="*/ 485 h 485"/>
                <a:gd name="T20" fmla="*/ 112 w 120"/>
                <a:gd name="T21" fmla="*/ 477 h 485"/>
                <a:gd name="T22" fmla="*/ 117 w 120"/>
                <a:gd name="T23" fmla="*/ 469 h 485"/>
                <a:gd name="T24" fmla="*/ 120 w 120"/>
                <a:gd name="T25" fmla="*/ 458 h 485"/>
                <a:gd name="T26" fmla="*/ 45 w 120"/>
                <a:gd name="T27" fmla="*/ 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0" h="485">
                  <a:moveTo>
                    <a:pt x="45" y="0"/>
                  </a:moveTo>
                  <a:lnTo>
                    <a:pt x="0" y="0"/>
                  </a:lnTo>
                  <a:lnTo>
                    <a:pt x="67" y="458"/>
                  </a:lnTo>
                  <a:lnTo>
                    <a:pt x="67" y="458"/>
                  </a:lnTo>
                  <a:lnTo>
                    <a:pt x="69" y="469"/>
                  </a:lnTo>
                  <a:lnTo>
                    <a:pt x="75" y="477"/>
                  </a:lnTo>
                  <a:lnTo>
                    <a:pt x="83" y="485"/>
                  </a:lnTo>
                  <a:lnTo>
                    <a:pt x="93" y="485"/>
                  </a:lnTo>
                  <a:lnTo>
                    <a:pt x="93" y="485"/>
                  </a:lnTo>
                  <a:lnTo>
                    <a:pt x="104" y="485"/>
                  </a:lnTo>
                  <a:lnTo>
                    <a:pt x="112" y="477"/>
                  </a:lnTo>
                  <a:lnTo>
                    <a:pt x="117" y="469"/>
                  </a:lnTo>
                  <a:lnTo>
                    <a:pt x="120" y="458"/>
                  </a:lnTo>
                  <a:lnTo>
                    <a:pt x="45"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7" name="Freeform 8">
              <a:extLst>
                <a:ext uri="{FF2B5EF4-FFF2-40B4-BE49-F238E27FC236}">
                  <a16:creationId xmlns:a16="http://schemas.microsoft.com/office/drawing/2014/main" id="{951555CA-E1F7-4549-900A-ED373B71B51D}"/>
                </a:ext>
              </a:extLst>
            </p:cNvPr>
            <p:cNvSpPr>
              <a:spLocks/>
            </p:cNvSpPr>
            <p:nvPr/>
          </p:nvSpPr>
          <p:spPr bwMode="auto">
            <a:xfrm>
              <a:off x="3601" y="1791"/>
              <a:ext cx="117" cy="485"/>
            </a:xfrm>
            <a:custGeom>
              <a:avLst/>
              <a:gdLst>
                <a:gd name="T0" fmla="*/ 72 w 117"/>
                <a:gd name="T1" fmla="*/ 0 h 485"/>
                <a:gd name="T2" fmla="*/ 0 w 117"/>
                <a:gd name="T3" fmla="*/ 458 h 485"/>
                <a:gd name="T4" fmla="*/ 0 w 117"/>
                <a:gd name="T5" fmla="*/ 458 h 485"/>
                <a:gd name="T6" fmla="*/ 3 w 117"/>
                <a:gd name="T7" fmla="*/ 469 h 485"/>
                <a:gd name="T8" fmla="*/ 8 w 117"/>
                <a:gd name="T9" fmla="*/ 477 h 485"/>
                <a:gd name="T10" fmla="*/ 16 w 117"/>
                <a:gd name="T11" fmla="*/ 485 h 485"/>
                <a:gd name="T12" fmla="*/ 27 w 117"/>
                <a:gd name="T13" fmla="*/ 485 h 485"/>
                <a:gd name="T14" fmla="*/ 27 w 117"/>
                <a:gd name="T15" fmla="*/ 485 h 485"/>
                <a:gd name="T16" fmla="*/ 37 w 117"/>
                <a:gd name="T17" fmla="*/ 485 h 485"/>
                <a:gd name="T18" fmla="*/ 45 w 117"/>
                <a:gd name="T19" fmla="*/ 477 h 485"/>
                <a:gd name="T20" fmla="*/ 51 w 117"/>
                <a:gd name="T21" fmla="*/ 469 h 485"/>
                <a:gd name="T22" fmla="*/ 53 w 117"/>
                <a:gd name="T23" fmla="*/ 458 h 485"/>
                <a:gd name="T24" fmla="*/ 117 w 117"/>
                <a:gd name="T25" fmla="*/ 0 h 485"/>
                <a:gd name="T26" fmla="*/ 72 w 117"/>
                <a:gd name="T27" fmla="*/ 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7" h="485">
                  <a:moveTo>
                    <a:pt x="72" y="0"/>
                  </a:moveTo>
                  <a:lnTo>
                    <a:pt x="0" y="458"/>
                  </a:lnTo>
                  <a:lnTo>
                    <a:pt x="0" y="458"/>
                  </a:lnTo>
                  <a:lnTo>
                    <a:pt x="3" y="469"/>
                  </a:lnTo>
                  <a:lnTo>
                    <a:pt x="8" y="477"/>
                  </a:lnTo>
                  <a:lnTo>
                    <a:pt x="16" y="485"/>
                  </a:lnTo>
                  <a:lnTo>
                    <a:pt x="27" y="485"/>
                  </a:lnTo>
                  <a:lnTo>
                    <a:pt x="27" y="485"/>
                  </a:lnTo>
                  <a:lnTo>
                    <a:pt x="37" y="485"/>
                  </a:lnTo>
                  <a:lnTo>
                    <a:pt x="45" y="477"/>
                  </a:lnTo>
                  <a:lnTo>
                    <a:pt x="51" y="469"/>
                  </a:lnTo>
                  <a:lnTo>
                    <a:pt x="53" y="458"/>
                  </a:lnTo>
                  <a:lnTo>
                    <a:pt x="117" y="0"/>
                  </a:lnTo>
                  <a:lnTo>
                    <a:pt x="72"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8" name="Group 4">
            <a:extLst>
              <a:ext uri="{FF2B5EF4-FFF2-40B4-BE49-F238E27FC236}">
                <a16:creationId xmlns:a16="http://schemas.microsoft.com/office/drawing/2014/main" id="{D6D5E4F3-6C65-4020-938F-1C4890CFAA07}"/>
              </a:ext>
            </a:extLst>
          </p:cNvPr>
          <p:cNvGrpSpPr>
            <a:grpSpLocks noChangeAspect="1"/>
          </p:cNvGrpSpPr>
          <p:nvPr/>
        </p:nvGrpSpPr>
        <p:grpSpPr bwMode="auto">
          <a:xfrm>
            <a:off x="3574419" y="1112232"/>
            <a:ext cx="1141557" cy="773595"/>
            <a:chOff x="3601" y="1990"/>
            <a:chExt cx="480" cy="341"/>
          </a:xfrm>
        </p:grpSpPr>
        <p:sp>
          <p:nvSpPr>
            <p:cNvPr id="19" name="Freeform 5">
              <a:extLst>
                <a:ext uri="{FF2B5EF4-FFF2-40B4-BE49-F238E27FC236}">
                  <a16:creationId xmlns:a16="http://schemas.microsoft.com/office/drawing/2014/main" id="{542EBE04-4123-4129-921B-95AB5C2B63CF}"/>
                </a:ext>
              </a:extLst>
            </p:cNvPr>
            <p:cNvSpPr>
              <a:spLocks/>
            </p:cNvSpPr>
            <p:nvPr/>
          </p:nvSpPr>
          <p:spPr bwMode="auto">
            <a:xfrm>
              <a:off x="3710" y="2057"/>
              <a:ext cx="20" cy="135"/>
            </a:xfrm>
            <a:custGeom>
              <a:avLst/>
              <a:gdLst>
                <a:gd name="T0" fmla="*/ 0 w 20"/>
                <a:gd name="T1" fmla="*/ 0 h 135"/>
                <a:gd name="T2" fmla="*/ 5 w 20"/>
                <a:gd name="T3" fmla="*/ 127 h 135"/>
                <a:gd name="T4" fmla="*/ 5 w 20"/>
                <a:gd name="T5" fmla="*/ 127 h 135"/>
                <a:gd name="T6" fmla="*/ 6 w 20"/>
                <a:gd name="T7" fmla="*/ 130 h 135"/>
                <a:gd name="T8" fmla="*/ 7 w 20"/>
                <a:gd name="T9" fmla="*/ 133 h 135"/>
                <a:gd name="T10" fmla="*/ 10 w 20"/>
                <a:gd name="T11" fmla="*/ 135 h 135"/>
                <a:gd name="T12" fmla="*/ 13 w 20"/>
                <a:gd name="T13" fmla="*/ 135 h 135"/>
                <a:gd name="T14" fmla="*/ 13 w 20"/>
                <a:gd name="T15" fmla="*/ 135 h 135"/>
                <a:gd name="T16" fmla="*/ 16 w 20"/>
                <a:gd name="T17" fmla="*/ 135 h 135"/>
                <a:gd name="T18" fmla="*/ 18 w 20"/>
                <a:gd name="T19" fmla="*/ 133 h 135"/>
                <a:gd name="T20" fmla="*/ 20 w 20"/>
                <a:gd name="T21" fmla="*/ 130 h 135"/>
                <a:gd name="T22" fmla="*/ 20 w 20"/>
                <a:gd name="T23" fmla="*/ 127 h 135"/>
                <a:gd name="T24" fmla="*/ 13 w 20"/>
                <a:gd name="T25" fmla="*/ 0 h 135"/>
                <a:gd name="T26" fmla="*/ 0 w 20"/>
                <a:gd name="T27" fmla="*/ 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135">
                  <a:moveTo>
                    <a:pt x="0" y="0"/>
                  </a:moveTo>
                  <a:lnTo>
                    <a:pt x="5" y="127"/>
                  </a:lnTo>
                  <a:lnTo>
                    <a:pt x="5" y="127"/>
                  </a:lnTo>
                  <a:lnTo>
                    <a:pt x="6" y="130"/>
                  </a:lnTo>
                  <a:lnTo>
                    <a:pt x="7" y="133"/>
                  </a:lnTo>
                  <a:lnTo>
                    <a:pt x="10" y="135"/>
                  </a:lnTo>
                  <a:lnTo>
                    <a:pt x="13" y="135"/>
                  </a:lnTo>
                  <a:lnTo>
                    <a:pt x="13" y="135"/>
                  </a:lnTo>
                  <a:lnTo>
                    <a:pt x="16" y="135"/>
                  </a:lnTo>
                  <a:lnTo>
                    <a:pt x="18" y="133"/>
                  </a:lnTo>
                  <a:lnTo>
                    <a:pt x="20" y="130"/>
                  </a:lnTo>
                  <a:lnTo>
                    <a:pt x="20" y="127"/>
                  </a:lnTo>
                  <a:lnTo>
                    <a:pt x="13"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 name="Freeform 6">
              <a:extLst>
                <a:ext uri="{FF2B5EF4-FFF2-40B4-BE49-F238E27FC236}">
                  <a16:creationId xmlns:a16="http://schemas.microsoft.com/office/drawing/2014/main" id="{F4F06813-F74C-42DA-B725-F809524355D2}"/>
                </a:ext>
              </a:extLst>
            </p:cNvPr>
            <p:cNvSpPr>
              <a:spLocks/>
            </p:cNvSpPr>
            <p:nvPr/>
          </p:nvSpPr>
          <p:spPr bwMode="auto">
            <a:xfrm>
              <a:off x="3806" y="2057"/>
              <a:ext cx="20" cy="135"/>
            </a:xfrm>
            <a:custGeom>
              <a:avLst/>
              <a:gdLst>
                <a:gd name="T0" fmla="*/ 0 w 20"/>
                <a:gd name="T1" fmla="*/ 127 h 135"/>
                <a:gd name="T2" fmla="*/ 0 w 20"/>
                <a:gd name="T3" fmla="*/ 127 h 135"/>
                <a:gd name="T4" fmla="*/ 0 w 20"/>
                <a:gd name="T5" fmla="*/ 130 h 135"/>
                <a:gd name="T6" fmla="*/ 2 w 20"/>
                <a:gd name="T7" fmla="*/ 133 h 135"/>
                <a:gd name="T8" fmla="*/ 4 w 20"/>
                <a:gd name="T9" fmla="*/ 135 h 135"/>
                <a:gd name="T10" fmla="*/ 8 w 20"/>
                <a:gd name="T11" fmla="*/ 135 h 135"/>
                <a:gd name="T12" fmla="*/ 8 w 20"/>
                <a:gd name="T13" fmla="*/ 135 h 135"/>
                <a:gd name="T14" fmla="*/ 10 w 20"/>
                <a:gd name="T15" fmla="*/ 135 h 135"/>
                <a:gd name="T16" fmla="*/ 13 w 20"/>
                <a:gd name="T17" fmla="*/ 133 h 135"/>
                <a:gd name="T18" fmla="*/ 14 w 20"/>
                <a:gd name="T19" fmla="*/ 130 h 135"/>
                <a:gd name="T20" fmla="*/ 15 w 20"/>
                <a:gd name="T21" fmla="*/ 127 h 135"/>
                <a:gd name="T22" fmla="*/ 20 w 20"/>
                <a:gd name="T23" fmla="*/ 0 h 135"/>
                <a:gd name="T24" fmla="*/ 8 w 20"/>
                <a:gd name="T25" fmla="*/ 0 h 135"/>
                <a:gd name="T26" fmla="*/ 0 w 20"/>
                <a:gd name="T27" fmla="*/ 12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135">
                  <a:moveTo>
                    <a:pt x="0" y="127"/>
                  </a:moveTo>
                  <a:lnTo>
                    <a:pt x="0" y="127"/>
                  </a:lnTo>
                  <a:lnTo>
                    <a:pt x="0" y="130"/>
                  </a:lnTo>
                  <a:lnTo>
                    <a:pt x="2" y="133"/>
                  </a:lnTo>
                  <a:lnTo>
                    <a:pt x="4" y="135"/>
                  </a:lnTo>
                  <a:lnTo>
                    <a:pt x="8" y="135"/>
                  </a:lnTo>
                  <a:lnTo>
                    <a:pt x="8" y="135"/>
                  </a:lnTo>
                  <a:lnTo>
                    <a:pt x="10" y="135"/>
                  </a:lnTo>
                  <a:lnTo>
                    <a:pt x="13" y="133"/>
                  </a:lnTo>
                  <a:lnTo>
                    <a:pt x="14" y="130"/>
                  </a:lnTo>
                  <a:lnTo>
                    <a:pt x="15" y="127"/>
                  </a:lnTo>
                  <a:lnTo>
                    <a:pt x="20" y="0"/>
                  </a:lnTo>
                  <a:lnTo>
                    <a:pt x="8" y="0"/>
                  </a:lnTo>
                  <a:lnTo>
                    <a:pt x="0" y="127"/>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1" name="Freeform 7">
              <a:extLst>
                <a:ext uri="{FF2B5EF4-FFF2-40B4-BE49-F238E27FC236}">
                  <a16:creationId xmlns:a16="http://schemas.microsoft.com/office/drawing/2014/main" id="{3DE77F46-3411-4F8B-8D3A-EB2B4E6143BD}"/>
                </a:ext>
              </a:extLst>
            </p:cNvPr>
            <p:cNvSpPr>
              <a:spLocks/>
            </p:cNvSpPr>
            <p:nvPr/>
          </p:nvSpPr>
          <p:spPr bwMode="auto">
            <a:xfrm>
              <a:off x="3736" y="1990"/>
              <a:ext cx="64" cy="62"/>
            </a:xfrm>
            <a:custGeom>
              <a:avLst/>
              <a:gdLst>
                <a:gd name="T0" fmla="*/ 32 w 64"/>
                <a:gd name="T1" fmla="*/ 62 h 62"/>
                <a:gd name="T2" fmla="*/ 32 w 64"/>
                <a:gd name="T3" fmla="*/ 62 h 62"/>
                <a:gd name="T4" fmla="*/ 38 w 64"/>
                <a:gd name="T5" fmla="*/ 62 h 62"/>
                <a:gd name="T6" fmla="*/ 45 w 64"/>
                <a:gd name="T7" fmla="*/ 60 h 62"/>
                <a:gd name="T8" fmla="*/ 50 w 64"/>
                <a:gd name="T9" fmla="*/ 57 h 62"/>
                <a:gd name="T10" fmla="*/ 54 w 64"/>
                <a:gd name="T11" fmla="*/ 53 h 62"/>
                <a:gd name="T12" fmla="*/ 58 w 64"/>
                <a:gd name="T13" fmla="*/ 49 h 62"/>
                <a:gd name="T14" fmla="*/ 61 w 64"/>
                <a:gd name="T15" fmla="*/ 43 h 62"/>
                <a:gd name="T16" fmla="*/ 63 w 64"/>
                <a:gd name="T17" fmla="*/ 37 h 62"/>
                <a:gd name="T18" fmla="*/ 64 w 64"/>
                <a:gd name="T19" fmla="*/ 31 h 62"/>
                <a:gd name="T20" fmla="*/ 64 w 64"/>
                <a:gd name="T21" fmla="*/ 31 h 62"/>
                <a:gd name="T22" fmla="*/ 63 w 64"/>
                <a:gd name="T23" fmla="*/ 24 h 62"/>
                <a:gd name="T24" fmla="*/ 61 w 64"/>
                <a:gd name="T25" fmla="*/ 19 h 62"/>
                <a:gd name="T26" fmla="*/ 58 w 64"/>
                <a:gd name="T27" fmla="*/ 14 h 62"/>
                <a:gd name="T28" fmla="*/ 54 w 64"/>
                <a:gd name="T29" fmla="*/ 8 h 62"/>
                <a:gd name="T30" fmla="*/ 50 w 64"/>
                <a:gd name="T31" fmla="*/ 5 h 62"/>
                <a:gd name="T32" fmla="*/ 45 w 64"/>
                <a:gd name="T33" fmla="*/ 2 h 62"/>
                <a:gd name="T34" fmla="*/ 38 w 64"/>
                <a:gd name="T35" fmla="*/ 0 h 62"/>
                <a:gd name="T36" fmla="*/ 32 w 64"/>
                <a:gd name="T37" fmla="*/ 0 h 62"/>
                <a:gd name="T38" fmla="*/ 32 w 64"/>
                <a:gd name="T39" fmla="*/ 0 h 62"/>
                <a:gd name="T40" fmla="*/ 26 w 64"/>
                <a:gd name="T41" fmla="*/ 0 h 62"/>
                <a:gd name="T42" fmla="*/ 19 w 64"/>
                <a:gd name="T43" fmla="*/ 2 h 62"/>
                <a:gd name="T44" fmla="*/ 14 w 64"/>
                <a:gd name="T45" fmla="*/ 5 h 62"/>
                <a:gd name="T46" fmla="*/ 10 w 64"/>
                <a:gd name="T47" fmla="*/ 8 h 62"/>
                <a:gd name="T48" fmla="*/ 6 w 64"/>
                <a:gd name="T49" fmla="*/ 14 h 62"/>
                <a:gd name="T50" fmla="*/ 2 w 64"/>
                <a:gd name="T51" fmla="*/ 19 h 62"/>
                <a:gd name="T52" fmla="*/ 1 w 64"/>
                <a:gd name="T53" fmla="*/ 24 h 62"/>
                <a:gd name="T54" fmla="*/ 0 w 64"/>
                <a:gd name="T55" fmla="*/ 31 h 62"/>
                <a:gd name="T56" fmla="*/ 0 w 64"/>
                <a:gd name="T57" fmla="*/ 31 h 62"/>
                <a:gd name="T58" fmla="*/ 1 w 64"/>
                <a:gd name="T59" fmla="*/ 37 h 62"/>
                <a:gd name="T60" fmla="*/ 2 w 64"/>
                <a:gd name="T61" fmla="*/ 43 h 62"/>
                <a:gd name="T62" fmla="*/ 6 w 64"/>
                <a:gd name="T63" fmla="*/ 49 h 62"/>
                <a:gd name="T64" fmla="*/ 10 w 64"/>
                <a:gd name="T65" fmla="*/ 53 h 62"/>
                <a:gd name="T66" fmla="*/ 14 w 64"/>
                <a:gd name="T67" fmla="*/ 57 h 62"/>
                <a:gd name="T68" fmla="*/ 19 w 64"/>
                <a:gd name="T69" fmla="*/ 60 h 62"/>
                <a:gd name="T70" fmla="*/ 26 w 64"/>
                <a:gd name="T71" fmla="*/ 62 h 62"/>
                <a:gd name="T72" fmla="*/ 32 w 64"/>
                <a:gd name="T73" fmla="*/ 62 h 62"/>
                <a:gd name="T74" fmla="*/ 32 w 64"/>
                <a:gd name="T75"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4" h="62">
                  <a:moveTo>
                    <a:pt x="32" y="62"/>
                  </a:moveTo>
                  <a:lnTo>
                    <a:pt x="32" y="62"/>
                  </a:lnTo>
                  <a:lnTo>
                    <a:pt x="38" y="62"/>
                  </a:lnTo>
                  <a:lnTo>
                    <a:pt x="45" y="60"/>
                  </a:lnTo>
                  <a:lnTo>
                    <a:pt x="50" y="57"/>
                  </a:lnTo>
                  <a:lnTo>
                    <a:pt x="54" y="53"/>
                  </a:lnTo>
                  <a:lnTo>
                    <a:pt x="58" y="49"/>
                  </a:lnTo>
                  <a:lnTo>
                    <a:pt x="61" y="43"/>
                  </a:lnTo>
                  <a:lnTo>
                    <a:pt x="63" y="37"/>
                  </a:lnTo>
                  <a:lnTo>
                    <a:pt x="64" y="31"/>
                  </a:lnTo>
                  <a:lnTo>
                    <a:pt x="64" y="31"/>
                  </a:lnTo>
                  <a:lnTo>
                    <a:pt x="63" y="24"/>
                  </a:lnTo>
                  <a:lnTo>
                    <a:pt x="61" y="19"/>
                  </a:lnTo>
                  <a:lnTo>
                    <a:pt x="58" y="14"/>
                  </a:lnTo>
                  <a:lnTo>
                    <a:pt x="54" y="8"/>
                  </a:lnTo>
                  <a:lnTo>
                    <a:pt x="50" y="5"/>
                  </a:lnTo>
                  <a:lnTo>
                    <a:pt x="45" y="2"/>
                  </a:lnTo>
                  <a:lnTo>
                    <a:pt x="38" y="0"/>
                  </a:lnTo>
                  <a:lnTo>
                    <a:pt x="32" y="0"/>
                  </a:lnTo>
                  <a:lnTo>
                    <a:pt x="32" y="0"/>
                  </a:lnTo>
                  <a:lnTo>
                    <a:pt x="26" y="0"/>
                  </a:lnTo>
                  <a:lnTo>
                    <a:pt x="19" y="2"/>
                  </a:lnTo>
                  <a:lnTo>
                    <a:pt x="14" y="5"/>
                  </a:lnTo>
                  <a:lnTo>
                    <a:pt x="10" y="8"/>
                  </a:lnTo>
                  <a:lnTo>
                    <a:pt x="6" y="14"/>
                  </a:lnTo>
                  <a:lnTo>
                    <a:pt x="2" y="19"/>
                  </a:lnTo>
                  <a:lnTo>
                    <a:pt x="1" y="24"/>
                  </a:lnTo>
                  <a:lnTo>
                    <a:pt x="0" y="31"/>
                  </a:lnTo>
                  <a:lnTo>
                    <a:pt x="0" y="31"/>
                  </a:lnTo>
                  <a:lnTo>
                    <a:pt x="1" y="37"/>
                  </a:lnTo>
                  <a:lnTo>
                    <a:pt x="2" y="43"/>
                  </a:lnTo>
                  <a:lnTo>
                    <a:pt x="6" y="49"/>
                  </a:lnTo>
                  <a:lnTo>
                    <a:pt x="10" y="53"/>
                  </a:lnTo>
                  <a:lnTo>
                    <a:pt x="14" y="57"/>
                  </a:lnTo>
                  <a:lnTo>
                    <a:pt x="19" y="60"/>
                  </a:lnTo>
                  <a:lnTo>
                    <a:pt x="26" y="62"/>
                  </a:lnTo>
                  <a:lnTo>
                    <a:pt x="32" y="62"/>
                  </a:lnTo>
                  <a:lnTo>
                    <a:pt x="32" y="62"/>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 name="Freeform 8">
              <a:extLst>
                <a:ext uri="{FF2B5EF4-FFF2-40B4-BE49-F238E27FC236}">
                  <a16:creationId xmlns:a16="http://schemas.microsoft.com/office/drawing/2014/main" id="{FABFBBBA-6632-4797-A20C-F59A7BAE2262}"/>
                </a:ext>
              </a:extLst>
            </p:cNvPr>
            <p:cNvSpPr>
              <a:spLocks/>
            </p:cNvSpPr>
            <p:nvPr/>
          </p:nvSpPr>
          <p:spPr bwMode="auto">
            <a:xfrm>
              <a:off x="3732" y="2057"/>
              <a:ext cx="72" cy="273"/>
            </a:xfrm>
            <a:custGeom>
              <a:avLst/>
              <a:gdLst>
                <a:gd name="T0" fmla="*/ 36 w 72"/>
                <a:gd name="T1" fmla="*/ 27 h 273"/>
                <a:gd name="T2" fmla="*/ 18 w 72"/>
                <a:gd name="T3" fmla="*/ 0 h 273"/>
                <a:gd name="T4" fmla="*/ 0 w 72"/>
                <a:gd name="T5" fmla="*/ 0 h 273"/>
                <a:gd name="T6" fmla="*/ 8 w 72"/>
                <a:gd name="T7" fmla="*/ 127 h 273"/>
                <a:gd name="T8" fmla="*/ 8 w 72"/>
                <a:gd name="T9" fmla="*/ 127 h 273"/>
                <a:gd name="T10" fmla="*/ 8 w 72"/>
                <a:gd name="T11" fmla="*/ 260 h 273"/>
                <a:gd name="T12" fmla="*/ 8 w 72"/>
                <a:gd name="T13" fmla="*/ 260 h 273"/>
                <a:gd name="T14" fmla="*/ 9 w 72"/>
                <a:gd name="T15" fmla="*/ 266 h 273"/>
                <a:gd name="T16" fmla="*/ 11 w 72"/>
                <a:gd name="T17" fmla="*/ 269 h 273"/>
                <a:gd name="T18" fmla="*/ 15 w 72"/>
                <a:gd name="T19" fmla="*/ 272 h 273"/>
                <a:gd name="T20" fmla="*/ 19 w 72"/>
                <a:gd name="T21" fmla="*/ 273 h 273"/>
                <a:gd name="T22" fmla="*/ 19 w 72"/>
                <a:gd name="T23" fmla="*/ 273 h 273"/>
                <a:gd name="T24" fmla="*/ 24 w 72"/>
                <a:gd name="T25" fmla="*/ 272 h 273"/>
                <a:gd name="T26" fmla="*/ 28 w 72"/>
                <a:gd name="T27" fmla="*/ 269 h 273"/>
                <a:gd name="T28" fmla="*/ 31 w 72"/>
                <a:gd name="T29" fmla="*/ 266 h 273"/>
                <a:gd name="T30" fmla="*/ 32 w 72"/>
                <a:gd name="T31" fmla="*/ 260 h 273"/>
                <a:gd name="T32" fmla="*/ 32 w 72"/>
                <a:gd name="T33" fmla="*/ 127 h 273"/>
                <a:gd name="T34" fmla="*/ 40 w 72"/>
                <a:gd name="T35" fmla="*/ 127 h 273"/>
                <a:gd name="T36" fmla="*/ 40 w 72"/>
                <a:gd name="T37" fmla="*/ 260 h 273"/>
                <a:gd name="T38" fmla="*/ 40 w 72"/>
                <a:gd name="T39" fmla="*/ 260 h 273"/>
                <a:gd name="T40" fmla="*/ 41 w 72"/>
                <a:gd name="T41" fmla="*/ 266 h 273"/>
                <a:gd name="T42" fmla="*/ 45 w 72"/>
                <a:gd name="T43" fmla="*/ 269 h 273"/>
                <a:gd name="T44" fmla="*/ 48 w 72"/>
                <a:gd name="T45" fmla="*/ 272 h 273"/>
                <a:gd name="T46" fmla="*/ 53 w 72"/>
                <a:gd name="T47" fmla="*/ 273 h 273"/>
                <a:gd name="T48" fmla="*/ 53 w 72"/>
                <a:gd name="T49" fmla="*/ 273 h 273"/>
                <a:gd name="T50" fmla="*/ 57 w 72"/>
                <a:gd name="T51" fmla="*/ 272 h 273"/>
                <a:gd name="T52" fmla="*/ 61 w 72"/>
                <a:gd name="T53" fmla="*/ 269 h 273"/>
                <a:gd name="T54" fmla="*/ 64 w 72"/>
                <a:gd name="T55" fmla="*/ 266 h 273"/>
                <a:gd name="T56" fmla="*/ 65 w 72"/>
                <a:gd name="T57" fmla="*/ 260 h 273"/>
                <a:gd name="T58" fmla="*/ 65 w 72"/>
                <a:gd name="T59" fmla="*/ 127 h 273"/>
                <a:gd name="T60" fmla="*/ 65 w 72"/>
                <a:gd name="T61" fmla="*/ 127 h 273"/>
                <a:gd name="T62" fmla="*/ 72 w 72"/>
                <a:gd name="T63" fmla="*/ 0 h 273"/>
                <a:gd name="T64" fmla="*/ 54 w 72"/>
                <a:gd name="T65" fmla="*/ 0 h 273"/>
                <a:gd name="T66" fmla="*/ 36 w 72"/>
                <a:gd name="T67" fmla="*/ 27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2" h="273">
                  <a:moveTo>
                    <a:pt x="36" y="27"/>
                  </a:moveTo>
                  <a:lnTo>
                    <a:pt x="18" y="0"/>
                  </a:lnTo>
                  <a:lnTo>
                    <a:pt x="0" y="0"/>
                  </a:lnTo>
                  <a:lnTo>
                    <a:pt x="8" y="127"/>
                  </a:lnTo>
                  <a:lnTo>
                    <a:pt x="8" y="127"/>
                  </a:lnTo>
                  <a:lnTo>
                    <a:pt x="8" y="260"/>
                  </a:lnTo>
                  <a:lnTo>
                    <a:pt x="8" y="260"/>
                  </a:lnTo>
                  <a:lnTo>
                    <a:pt x="9" y="266"/>
                  </a:lnTo>
                  <a:lnTo>
                    <a:pt x="11" y="269"/>
                  </a:lnTo>
                  <a:lnTo>
                    <a:pt x="15" y="272"/>
                  </a:lnTo>
                  <a:lnTo>
                    <a:pt x="19" y="273"/>
                  </a:lnTo>
                  <a:lnTo>
                    <a:pt x="19" y="273"/>
                  </a:lnTo>
                  <a:lnTo>
                    <a:pt x="24" y="272"/>
                  </a:lnTo>
                  <a:lnTo>
                    <a:pt x="28" y="269"/>
                  </a:lnTo>
                  <a:lnTo>
                    <a:pt x="31" y="266"/>
                  </a:lnTo>
                  <a:lnTo>
                    <a:pt x="32" y="260"/>
                  </a:lnTo>
                  <a:lnTo>
                    <a:pt x="32" y="127"/>
                  </a:lnTo>
                  <a:lnTo>
                    <a:pt x="40" y="127"/>
                  </a:lnTo>
                  <a:lnTo>
                    <a:pt x="40" y="260"/>
                  </a:lnTo>
                  <a:lnTo>
                    <a:pt x="40" y="260"/>
                  </a:lnTo>
                  <a:lnTo>
                    <a:pt x="41" y="266"/>
                  </a:lnTo>
                  <a:lnTo>
                    <a:pt x="45" y="269"/>
                  </a:lnTo>
                  <a:lnTo>
                    <a:pt x="48" y="272"/>
                  </a:lnTo>
                  <a:lnTo>
                    <a:pt x="53" y="273"/>
                  </a:lnTo>
                  <a:lnTo>
                    <a:pt x="53" y="273"/>
                  </a:lnTo>
                  <a:lnTo>
                    <a:pt x="57" y="272"/>
                  </a:lnTo>
                  <a:lnTo>
                    <a:pt x="61" y="269"/>
                  </a:lnTo>
                  <a:lnTo>
                    <a:pt x="64" y="266"/>
                  </a:lnTo>
                  <a:lnTo>
                    <a:pt x="65" y="260"/>
                  </a:lnTo>
                  <a:lnTo>
                    <a:pt x="65" y="127"/>
                  </a:lnTo>
                  <a:lnTo>
                    <a:pt x="65" y="127"/>
                  </a:lnTo>
                  <a:lnTo>
                    <a:pt x="72" y="0"/>
                  </a:lnTo>
                  <a:lnTo>
                    <a:pt x="54" y="0"/>
                  </a:lnTo>
                  <a:lnTo>
                    <a:pt x="36" y="27"/>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4" name="Freeform 9">
              <a:extLst>
                <a:ext uri="{FF2B5EF4-FFF2-40B4-BE49-F238E27FC236}">
                  <a16:creationId xmlns:a16="http://schemas.microsoft.com/office/drawing/2014/main" id="{05993744-CDF8-4B09-A705-0E00C440D4D7}"/>
                </a:ext>
              </a:extLst>
            </p:cNvPr>
            <p:cNvSpPr>
              <a:spLocks/>
            </p:cNvSpPr>
            <p:nvPr/>
          </p:nvSpPr>
          <p:spPr bwMode="auto">
            <a:xfrm>
              <a:off x="3874" y="2058"/>
              <a:ext cx="86" cy="273"/>
            </a:xfrm>
            <a:custGeom>
              <a:avLst/>
              <a:gdLst>
                <a:gd name="T0" fmla="*/ 68 w 86"/>
                <a:gd name="T1" fmla="*/ 0 h 273"/>
                <a:gd name="T2" fmla="*/ 18 w 86"/>
                <a:gd name="T3" fmla="*/ 0 h 273"/>
                <a:gd name="T4" fmla="*/ 0 w 86"/>
                <a:gd name="T5" fmla="*/ 127 h 273"/>
                <a:gd name="T6" fmla="*/ 15 w 86"/>
                <a:gd name="T7" fmla="*/ 127 h 273"/>
                <a:gd name="T8" fmla="*/ 15 w 86"/>
                <a:gd name="T9" fmla="*/ 260 h 273"/>
                <a:gd name="T10" fmla="*/ 15 w 86"/>
                <a:gd name="T11" fmla="*/ 260 h 273"/>
                <a:gd name="T12" fmla="*/ 16 w 86"/>
                <a:gd name="T13" fmla="*/ 266 h 273"/>
                <a:gd name="T14" fmla="*/ 19 w 86"/>
                <a:gd name="T15" fmla="*/ 269 h 273"/>
                <a:gd name="T16" fmla="*/ 22 w 86"/>
                <a:gd name="T17" fmla="*/ 272 h 273"/>
                <a:gd name="T18" fmla="*/ 27 w 86"/>
                <a:gd name="T19" fmla="*/ 273 h 273"/>
                <a:gd name="T20" fmla="*/ 27 w 86"/>
                <a:gd name="T21" fmla="*/ 273 h 273"/>
                <a:gd name="T22" fmla="*/ 31 w 86"/>
                <a:gd name="T23" fmla="*/ 272 h 273"/>
                <a:gd name="T24" fmla="*/ 36 w 86"/>
                <a:gd name="T25" fmla="*/ 269 h 273"/>
                <a:gd name="T26" fmla="*/ 38 w 86"/>
                <a:gd name="T27" fmla="*/ 266 h 273"/>
                <a:gd name="T28" fmla="*/ 39 w 86"/>
                <a:gd name="T29" fmla="*/ 260 h 273"/>
                <a:gd name="T30" fmla="*/ 39 w 86"/>
                <a:gd name="T31" fmla="*/ 127 h 273"/>
                <a:gd name="T32" fmla="*/ 47 w 86"/>
                <a:gd name="T33" fmla="*/ 127 h 273"/>
                <a:gd name="T34" fmla="*/ 47 w 86"/>
                <a:gd name="T35" fmla="*/ 260 h 273"/>
                <a:gd name="T36" fmla="*/ 47 w 86"/>
                <a:gd name="T37" fmla="*/ 260 h 273"/>
                <a:gd name="T38" fmla="*/ 48 w 86"/>
                <a:gd name="T39" fmla="*/ 266 h 273"/>
                <a:gd name="T40" fmla="*/ 52 w 86"/>
                <a:gd name="T41" fmla="*/ 269 h 273"/>
                <a:gd name="T42" fmla="*/ 55 w 86"/>
                <a:gd name="T43" fmla="*/ 272 h 273"/>
                <a:gd name="T44" fmla="*/ 60 w 86"/>
                <a:gd name="T45" fmla="*/ 273 h 273"/>
                <a:gd name="T46" fmla="*/ 60 w 86"/>
                <a:gd name="T47" fmla="*/ 273 h 273"/>
                <a:gd name="T48" fmla="*/ 64 w 86"/>
                <a:gd name="T49" fmla="*/ 272 h 273"/>
                <a:gd name="T50" fmla="*/ 68 w 86"/>
                <a:gd name="T51" fmla="*/ 269 h 273"/>
                <a:gd name="T52" fmla="*/ 71 w 86"/>
                <a:gd name="T53" fmla="*/ 266 h 273"/>
                <a:gd name="T54" fmla="*/ 72 w 86"/>
                <a:gd name="T55" fmla="*/ 260 h 273"/>
                <a:gd name="T56" fmla="*/ 72 w 86"/>
                <a:gd name="T57" fmla="*/ 127 h 273"/>
                <a:gd name="T58" fmla="*/ 86 w 86"/>
                <a:gd name="T59" fmla="*/ 127 h 273"/>
                <a:gd name="T60" fmla="*/ 68 w 86"/>
                <a:gd name="T61" fmla="*/ 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6" h="273">
                  <a:moveTo>
                    <a:pt x="68" y="0"/>
                  </a:moveTo>
                  <a:lnTo>
                    <a:pt x="18" y="0"/>
                  </a:lnTo>
                  <a:lnTo>
                    <a:pt x="0" y="127"/>
                  </a:lnTo>
                  <a:lnTo>
                    <a:pt x="15" y="127"/>
                  </a:lnTo>
                  <a:lnTo>
                    <a:pt x="15" y="260"/>
                  </a:lnTo>
                  <a:lnTo>
                    <a:pt x="15" y="260"/>
                  </a:lnTo>
                  <a:lnTo>
                    <a:pt x="16" y="266"/>
                  </a:lnTo>
                  <a:lnTo>
                    <a:pt x="19" y="269"/>
                  </a:lnTo>
                  <a:lnTo>
                    <a:pt x="22" y="272"/>
                  </a:lnTo>
                  <a:lnTo>
                    <a:pt x="27" y="273"/>
                  </a:lnTo>
                  <a:lnTo>
                    <a:pt x="27" y="273"/>
                  </a:lnTo>
                  <a:lnTo>
                    <a:pt x="31" y="272"/>
                  </a:lnTo>
                  <a:lnTo>
                    <a:pt x="36" y="269"/>
                  </a:lnTo>
                  <a:lnTo>
                    <a:pt x="38" y="266"/>
                  </a:lnTo>
                  <a:lnTo>
                    <a:pt x="39" y="260"/>
                  </a:lnTo>
                  <a:lnTo>
                    <a:pt x="39" y="127"/>
                  </a:lnTo>
                  <a:lnTo>
                    <a:pt x="47" y="127"/>
                  </a:lnTo>
                  <a:lnTo>
                    <a:pt x="47" y="260"/>
                  </a:lnTo>
                  <a:lnTo>
                    <a:pt x="47" y="260"/>
                  </a:lnTo>
                  <a:lnTo>
                    <a:pt x="48" y="266"/>
                  </a:lnTo>
                  <a:lnTo>
                    <a:pt x="52" y="269"/>
                  </a:lnTo>
                  <a:lnTo>
                    <a:pt x="55" y="272"/>
                  </a:lnTo>
                  <a:lnTo>
                    <a:pt x="60" y="273"/>
                  </a:lnTo>
                  <a:lnTo>
                    <a:pt x="60" y="273"/>
                  </a:lnTo>
                  <a:lnTo>
                    <a:pt x="64" y="272"/>
                  </a:lnTo>
                  <a:lnTo>
                    <a:pt x="68" y="269"/>
                  </a:lnTo>
                  <a:lnTo>
                    <a:pt x="71" y="266"/>
                  </a:lnTo>
                  <a:lnTo>
                    <a:pt x="72" y="260"/>
                  </a:lnTo>
                  <a:lnTo>
                    <a:pt x="72" y="127"/>
                  </a:lnTo>
                  <a:lnTo>
                    <a:pt x="86" y="127"/>
                  </a:lnTo>
                  <a:lnTo>
                    <a:pt x="68"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5" name="Freeform 10">
              <a:extLst>
                <a:ext uri="{FF2B5EF4-FFF2-40B4-BE49-F238E27FC236}">
                  <a16:creationId xmlns:a16="http://schemas.microsoft.com/office/drawing/2014/main" id="{BE892B3A-3E66-45F7-AE09-A9331D90C9CF}"/>
                </a:ext>
              </a:extLst>
            </p:cNvPr>
            <p:cNvSpPr>
              <a:spLocks/>
            </p:cNvSpPr>
            <p:nvPr/>
          </p:nvSpPr>
          <p:spPr bwMode="auto">
            <a:xfrm>
              <a:off x="3885" y="1991"/>
              <a:ext cx="64" cy="62"/>
            </a:xfrm>
            <a:custGeom>
              <a:avLst/>
              <a:gdLst>
                <a:gd name="T0" fmla="*/ 32 w 64"/>
                <a:gd name="T1" fmla="*/ 62 h 62"/>
                <a:gd name="T2" fmla="*/ 32 w 64"/>
                <a:gd name="T3" fmla="*/ 62 h 62"/>
                <a:gd name="T4" fmla="*/ 38 w 64"/>
                <a:gd name="T5" fmla="*/ 62 h 62"/>
                <a:gd name="T6" fmla="*/ 45 w 64"/>
                <a:gd name="T7" fmla="*/ 60 h 62"/>
                <a:gd name="T8" fmla="*/ 50 w 64"/>
                <a:gd name="T9" fmla="*/ 57 h 62"/>
                <a:gd name="T10" fmla="*/ 54 w 64"/>
                <a:gd name="T11" fmla="*/ 54 h 62"/>
                <a:gd name="T12" fmla="*/ 59 w 64"/>
                <a:gd name="T13" fmla="*/ 49 h 62"/>
                <a:gd name="T14" fmla="*/ 62 w 64"/>
                <a:gd name="T15" fmla="*/ 43 h 62"/>
                <a:gd name="T16" fmla="*/ 63 w 64"/>
                <a:gd name="T17" fmla="*/ 38 h 62"/>
                <a:gd name="T18" fmla="*/ 64 w 64"/>
                <a:gd name="T19" fmla="*/ 32 h 62"/>
                <a:gd name="T20" fmla="*/ 64 w 64"/>
                <a:gd name="T21" fmla="*/ 32 h 62"/>
                <a:gd name="T22" fmla="*/ 63 w 64"/>
                <a:gd name="T23" fmla="*/ 24 h 62"/>
                <a:gd name="T24" fmla="*/ 62 w 64"/>
                <a:gd name="T25" fmla="*/ 19 h 62"/>
                <a:gd name="T26" fmla="*/ 59 w 64"/>
                <a:gd name="T27" fmla="*/ 14 h 62"/>
                <a:gd name="T28" fmla="*/ 54 w 64"/>
                <a:gd name="T29" fmla="*/ 9 h 62"/>
                <a:gd name="T30" fmla="*/ 50 w 64"/>
                <a:gd name="T31" fmla="*/ 5 h 62"/>
                <a:gd name="T32" fmla="*/ 45 w 64"/>
                <a:gd name="T33" fmla="*/ 2 h 62"/>
                <a:gd name="T34" fmla="*/ 38 w 64"/>
                <a:gd name="T35" fmla="*/ 0 h 62"/>
                <a:gd name="T36" fmla="*/ 32 w 64"/>
                <a:gd name="T37" fmla="*/ 0 h 62"/>
                <a:gd name="T38" fmla="*/ 32 w 64"/>
                <a:gd name="T39" fmla="*/ 0 h 62"/>
                <a:gd name="T40" fmla="*/ 26 w 64"/>
                <a:gd name="T41" fmla="*/ 0 h 62"/>
                <a:gd name="T42" fmla="*/ 20 w 64"/>
                <a:gd name="T43" fmla="*/ 2 h 62"/>
                <a:gd name="T44" fmla="*/ 15 w 64"/>
                <a:gd name="T45" fmla="*/ 5 h 62"/>
                <a:gd name="T46" fmla="*/ 10 w 64"/>
                <a:gd name="T47" fmla="*/ 9 h 62"/>
                <a:gd name="T48" fmla="*/ 6 w 64"/>
                <a:gd name="T49" fmla="*/ 14 h 62"/>
                <a:gd name="T50" fmla="*/ 4 w 64"/>
                <a:gd name="T51" fmla="*/ 19 h 62"/>
                <a:gd name="T52" fmla="*/ 1 w 64"/>
                <a:gd name="T53" fmla="*/ 24 h 62"/>
                <a:gd name="T54" fmla="*/ 0 w 64"/>
                <a:gd name="T55" fmla="*/ 32 h 62"/>
                <a:gd name="T56" fmla="*/ 0 w 64"/>
                <a:gd name="T57" fmla="*/ 32 h 62"/>
                <a:gd name="T58" fmla="*/ 1 w 64"/>
                <a:gd name="T59" fmla="*/ 38 h 62"/>
                <a:gd name="T60" fmla="*/ 4 w 64"/>
                <a:gd name="T61" fmla="*/ 43 h 62"/>
                <a:gd name="T62" fmla="*/ 6 w 64"/>
                <a:gd name="T63" fmla="*/ 49 h 62"/>
                <a:gd name="T64" fmla="*/ 10 w 64"/>
                <a:gd name="T65" fmla="*/ 54 h 62"/>
                <a:gd name="T66" fmla="*/ 15 w 64"/>
                <a:gd name="T67" fmla="*/ 57 h 62"/>
                <a:gd name="T68" fmla="*/ 20 w 64"/>
                <a:gd name="T69" fmla="*/ 60 h 62"/>
                <a:gd name="T70" fmla="*/ 26 w 64"/>
                <a:gd name="T71" fmla="*/ 62 h 62"/>
                <a:gd name="T72" fmla="*/ 32 w 64"/>
                <a:gd name="T73" fmla="*/ 62 h 62"/>
                <a:gd name="T74" fmla="*/ 32 w 64"/>
                <a:gd name="T75"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4" h="62">
                  <a:moveTo>
                    <a:pt x="32" y="62"/>
                  </a:moveTo>
                  <a:lnTo>
                    <a:pt x="32" y="62"/>
                  </a:lnTo>
                  <a:lnTo>
                    <a:pt x="38" y="62"/>
                  </a:lnTo>
                  <a:lnTo>
                    <a:pt x="45" y="60"/>
                  </a:lnTo>
                  <a:lnTo>
                    <a:pt x="50" y="57"/>
                  </a:lnTo>
                  <a:lnTo>
                    <a:pt x="54" y="54"/>
                  </a:lnTo>
                  <a:lnTo>
                    <a:pt x="59" y="49"/>
                  </a:lnTo>
                  <a:lnTo>
                    <a:pt x="62" y="43"/>
                  </a:lnTo>
                  <a:lnTo>
                    <a:pt x="63" y="38"/>
                  </a:lnTo>
                  <a:lnTo>
                    <a:pt x="64" y="32"/>
                  </a:lnTo>
                  <a:lnTo>
                    <a:pt x="64" y="32"/>
                  </a:lnTo>
                  <a:lnTo>
                    <a:pt x="63" y="24"/>
                  </a:lnTo>
                  <a:lnTo>
                    <a:pt x="62" y="19"/>
                  </a:lnTo>
                  <a:lnTo>
                    <a:pt x="59" y="14"/>
                  </a:lnTo>
                  <a:lnTo>
                    <a:pt x="54" y="9"/>
                  </a:lnTo>
                  <a:lnTo>
                    <a:pt x="50" y="5"/>
                  </a:lnTo>
                  <a:lnTo>
                    <a:pt x="45" y="2"/>
                  </a:lnTo>
                  <a:lnTo>
                    <a:pt x="38" y="0"/>
                  </a:lnTo>
                  <a:lnTo>
                    <a:pt x="32" y="0"/>
                  </a:lnTo>
                  <a:lnTo>
                    <a:pt x="32" y="0"/>
                  </a:lnTo>
                  <a:lnTo>
                    <a:pt x="26" y="0"/>
                  </a:lnTo>
                  <a:lnTo>
                    <a:pt x="20" y="2"/>
                  </a:lnTo>
                  <a:lnTo>
                    <a:pt x="15" y="5"/>
                  </a:lnTo>
                  <a:lnTo>
                    <a:pt x="10" y="9"/>
                  </a:lnTo>
                  <a:lnTo>
                    <a:pt x="6" y="14"/>
                  </a:lnTo>
                  <a:lnTo>
                    <a:pt x="4" y="19"/>
                  </a:lnTo>
                  <a:lnTo>
                    <a:pt x="1" y="24"/>
                  </a:lnTo>
                  <a:lnTo>
                    <a:pt x="0" y="32"/>
                  </a:lnTo>
                  <a:lnTo>
                    <a:pt x="0" y="32"/>
                  </a:lnTo>
                  <a:lnTo>
                    <a:pt x="1" y="38"/>
                  </a:lnTo>
                  <a:lnTo>
                    <a:pt x="4" y="43"/>
                  </a:lnTo>
                  <a:lnTo>
                    <a:pt x="6" y="49"/>
                  </a:lnTo>
                  <a:lnTo>
                    <a:pt x="10" y="54"/>
                  </a:lnTo>
                  <a:lnTo>
                    <a:pt x="15" y="57"/>
                  </a:lnTo>
                  <a:lnTo>
                    <a:pt x="20" y="60"/>
                  </a:lnTo>
                  <a:lnTo>
                    <a:pt x="26" y="62"/>
                  </a:lnTo>
                  <a:lnTo>
                    <a:pt x="32" y="62"/>
                  </a:lnTo>
                  <a:lnTo>
                    <a:pt x="32" y="62"/>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6" name="Freeform 11">
              <a:extLst>
                <a:ext uri="{FF2B5EF4-FFF2-40B4-BE49-F238E27FC236}">
                  <a16:creationId xmlns:a16="http://schemas.microsoft.com/office/drawing/2014/main" id="{D23DF94F-58C1-4233-9450-43CB9A8CD3F3}"/>
                </a:ext>
              </a:extLst>
            </p:cNvPr>
            <p:cNvSpPr>
              <a:spLocks/>
            </p:cNvSpPr>
            <p:nvPr/>
          </p:nvSpPr>
          <p:spPr bwMode="auto">
            <a:xfrm>
              <a:off x="3952" y="2058"/>
              <a:ext cx="33" cy="136"/>
            </a:xfrm>
            <a:custGeom>
              <a:avLst/>
              <a:gdLst>
                <a:gd name="T0" fmla="*/ 0 w 33"/>
                <a:gd name="T1" fmla="*/ 0 h 136"/>
                <a:gd name="T2" fmla="*/ 18 w 33"/>
                <a:gd name="T3" fmla="*/ 127 h 136"/>
                <a:gd name="T4" fmla="*/ 18 w 33"/>
                <a:gd name="T5" fmla="*/ 127 h 136"/>
                <a:gd name="T6" fmla="*/ 18 w 33"/>
                <a:gd name="T7" fmla="*/ 130 h 136"/>
                <a:gd name="T8" fmla="*/ 20 w 33"/>
                <a:gd name="T9" fmla="*/ 133 h 136"/>
                <a:gd name="T10" fmla="*/ 22 w 33"/>
                <a:gd name="T11" fmla="*/ 135 h 136"/>
                <a:gd name="T12" fmla="*/ 25 w 33"/>
                <a:gd name="T13" fmla="*/ 136 h 136"/>
                <a:gd name="T14" fmla="*/ 25 w 33"/>
                <a:gd name="T15" fmla="*/ 136 h 136"/>
                <a:gd name="T16" fmla="*/ 29 w 33"/>
                <a:gd name="T17" fmla="*/ 135 h 136"/>
                <a:gd name="T18" fmla="*/ 31 w 33"/>
                <a:gd name="T19" fmla="*/ 133 h 136"/>
                <a:gd name="T20" fmla="*/ 33 w 33"/>
                <a:gd name="T21" fmla="*/ 130 h 136"/>
                <a:gd name="T22" fmla="*/ 33 w 33"/>
                <a:gd name="T23" fmla="*/ 127 h 136"/>
                <a:gd name="T24" fmla="*/ 13 w 33"/>
                <a:gd name="T25" fmla="*/ 0 h 136"/>
                <a:gd name="T26" fmla="*/ 0 w 33"/>
                <a:gd name="T27"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 h="136">
                  <a:moveTo>
                    <a:pt x="0" y="0"/>
                  </a:moveTo>
                  <a:lnTo>
                    <a:pt x="18" y="127"/>
                  </a:lnTo>
                  <a:lnTo>
                    <a:pt x="18" y="127"/>
                  </a:lnTo>
                  <a:lnTo>
                    <a:pt x="18" y="130"/>
                  </a:lnTo>
                  <a:lnTo>
                    <a:pt x="20" y="133"/>
                  </a:lnTo>
                  <a:lnTo>
                    <a:pt x="22" y="135"/>
                  </a:lnTo>
                  <a:lnTo>
                    <a:pt x="25" y="136"/>
                  </a:lnTo>
                  <a:lnTo>
                    <a:pt x="25" y="136"/>
                  </a:lnTo>
                  <a:lnTo>
                    <a:pt x="29" y="135"/>
                  </a:lnTo>
                  <a:lnTo>
                    <a:pt x="31" y="133"/>
                  </a:lnTo>
                  <a:lnTo>
                    <a:pt x="33" y="130"/>
                  </a:lnTo>
                  <a:lnTo>
                    <a:pt x="33" y="127"/>
                  </a:lnTo>
                  <a:lnTo>
                    <a:pt x="13"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7" name="Freeform 12">
              <a:extLst>
                <a:ext uri="{FF2B5EF4-FFF2-40B4-BE49-F238E27FC236}">
                  <a16:creationId xmlns:a16="http://schemas.microsoft.com/office/drawing/2014/main" id="{394E7A7C-98B0-4C61-8C33-AE17D7A27273}"/>
                </a:ext>
              </a:extLst>
            </p:cNvPr>
            <p:cNvSpPr>
              <a:spLocks/>
            </p:cNvSpPr>
            <p:nvPr/>
          </p:nvSpPr>
          <p:spPr bwMode="auto">
            <a:xfrm>
              <a:off x="3849" y="2058"/>
              <a:ext cx="34" cy="136"/>
            </a:xfrm>
            <a:custGeom>
              <a:avLst/>
              <a:gdLst>
                <a:gd name="T0" fmla="*/ 22 w 34"/>
                <a:gd name="T1" fmla="*/ 0 h 136"/>
                <a:gd name="T2" fmla="*/ 0 w 34"/>
                <a:gd name="T3" fmla="*/ 127 h 136"/>
                <a:gd name="T4" fmla="*/ 0 w 34"/>
                <a:gd name="T5" fmla="*/ 127 h 136"/>
                <a:gd name="T6" fmla="*/ 2 w 34"/>
                <a:gd name="T7" fmla="*/ 130 h 136"/>
                <a:gd name="T8" fmla="*/ 3 w 34"/>
                <a:gd name="T9" fmla="*/ 133 h 136"/>
                <a:gd name="T10" fmla="*/ 6 w 34"/>
                <a:gd name="T11" fmla="*/ 135 h 136"/>
                <a:gd name="T12" fmla="*/ 8 w 34"/>
                <a:gd name="T13" fmla="*/ 136 h 136"/>
                <a:gd name="T14" fmla="*/ 8 w 34"/>
                <a:gd name="T15" fmla="*/ 136 h 136"/>
                <a:gd name="T16" fmla="*/ 11 w 34"/>
                <a:gd name="T17" fmla="*/ 135 h 136"/>
                <a:gd name="T18" fmla="*/ 13 w 34"/>
                <a:gd name="T19" fmla="*/ 133 h 136"/>
                <a:gd name="T20" fmla="*/ 15 w 34"/>
                <a:gd name="T21" fmla="*/ 130 h 136"/>
                <a:gd name="T22" fmla="*/ 16 w 34"/>
                <a:gd name="T23" fmla="*/ 127 h 136"/>
                <a:gd name="T24" fmla="*/ 34 w 34"/>
                <a:gd name="T25" fmla="*/ 0 h 136"/>
                <a:gd name="T26" fmla="*/ 22 w 34"/>
                <a:gd name="T27"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 h="136">
                  <a:moveTo>
                    <a:pt x="22" y="0"/>
                  </a:moveTo>
                  <a:lnTo>
                    <a:pt x="0" y="127"/>
                  </a:lnTo>
                  <a:lnTo>
                    <a:pt x="0" y="127"/>
                  </a:lnTo>
                  <a:lnTo>
                    <a:pt x="2" y="130"/>
                  </a:lnTo>
                  <a:lnTo>
                    <a:pt x="3" y="133"/>
                  </a:lnTo>
                  <a:lnTo>
                    <a:pt x="6" y="135"/>
                  </a:lnTo>
                  <a:lnTo>
                    <a:pt x="8" y="136"/>
                  </a:lnTo>
                  <a:lnTo>
                    <a:pt x="8" y="136"/>
                  </a:lnTo>
                  <a:lnTo>
                    <a:pt x="11" y="135"/>
                  </a:lnTo>
                  <a:lnTo>
                    <a:pt x="13" y="133"/>
                  </a:lnTo>
                  <a:lnTo>
                    <a:pt x="15" y="130"/>
                  </a:lnTo>
                  <a:lnTo>
                    <a:pt x="16" y="127"/>
                  </a:lnTo>
                  <a:lnTo>
                    <a:pt x="34" y="0"/>
                  </a:lnTo>
                  <a:lnTo>
                    <a:pt x="22"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8" name="Freeform 13">
              <a:extLst>
                <a:ext uri="{FF2B5EF4-FFF2-40B4-BE49-F238E27FC236}">
                  <a16:creationId xmlns:a16="http://schemas.microsoft.com/office/drawing/2014/main" id="{F424D86F-469D-4229-ADCE-444D6307DBCE}"/>
                </a:ext>
              </a:extLst>
            </p:cNvPr>
            <p:cNvSpPr>
              <a:spLocks/>
            </p:cNvSpPr>
            <p:nvPr/>
          </p:nvSpPr>
          <p:spPr bwMode="auto">
            <a:xfrm>
              <a:off x="4000" y="2140"/>
              <a:ext cx="14" cy="94"/>
            </a:xfrm>
            <a:custGeom>
              <a:avLst/>
              <a:gdLst>
                <a:gd name="T0" fmla="*/ 0 w 14"/>
                <a:gd name="T1" fmla="*/ 0 h 94"/>
                <a:gd name="T2" fmla="*/ 4 w 14"/>
                <a:gd name="T3" fmla="*/ 89 h 94"/>
                <a:gd name="T4" fmla="*/ 4 w 14"/>
                <a:gd name="T5" fmla="*/ 89 h 94"/>
                <a:gd name="T6" fmla="*/ 4 w 14"/>
                <a:gd name="T7" fmla="*/ 91 h 94"/>
                <a:gd name="T8" fmla="*/ 5 w 14"/>
                <a:gd name="T9" fmla="*/ 93 h 94"/>
                <a:gd name="T10" fmla="*/ 7 w 14"/>
                <a:gd name="T11" fmla="*/ 94 h 94"/>
                <a:gd name="T12" fmla="*/ 9 w 14"/>
                <a:gd name="T13" fmla="*/ 94 h 94"/>
                <a:gd name="T14" fmla="*/ 9 w 14"/>
                <a:gd name="T15" fmla="*/ 94 h 94"/>
                <a:gd name="T16" fmla="*/ 11 w 14"/>
                <a:gd name="T17" fmla="*/ 94 h 94"/>
                <a:gd name="T18" fmla="*/ 12 w 14"/>
                <a:gd name="T19" fmla="*/ 93 h 94"/>
                <a:gd name="T20" fmla="*/ 13 w 14"/>
                <a:gd name="T21" fmla="*/ 91 h 94"/>
                <a:gd name="T22" fmla="*/ 14 w 14"/>
                <a:gd name="T23" fmla="*/ 89 h 94"/>
                <a:gd name="T24" fmla="*/ 9 w 14"/>
                <a:gd name="T25" fmla="*/ 0 h 94"/>
                <a:gd name="T26" fmla="*/ 0 w 14"/>
                <a:gd name="T27"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94">
                  <a:moveTo>
                    <a:pt x="0" y="0"/>
                  </a:moveTo>
                  <a:lnTo>
                    <a:pt x="4" y="89"/>
                  </a:lnTo>
                  <a:lnTo>
                    <a:pt x="4" y="89"/>
                  </a:lnTo>
                  <a:lnTo>
                    <a:pt x="4" y="91"/>
                  </a:lnTo>
                  <a:lnTo>
                    <a:pt x="5" y="93"/>
                  </a:lnTo>
                  <a:lnTo>
                    <a:pt x="7" y="94"/>
                  </a:lnTo>
                  <a:lnTo>
                    <a:pt x="9" y="94"/>
                  </a:lnTo>
                  <a:lnTo>
                    <a:pt x="9" y="94"/>
                  </a:lnTo>
                  <a:lnTo>
                    <a:pt x="11" y="94"/>
                  </a:lnTo>
                  <a:lnTo>
                    <a:pt x="12" y="93"/>
                  </a:lnTo>
                  <a:lnTo>
                    <a:pt x="13" y="91"/>
                  </a:lnTo>
                  <a:lnTo>
                    <a:pt x="14" y="89"/>
                  </a:lnTo>
                  <a:lnTo>
                    <a:pt x="9"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9" name="Freeform 14">
              <a:extLst>
                <a:ext uri="{FF2B5EF4-FFF2-40B4-BE49-F238E27FC236}">
                  <a16:creationId xmlns:a16="http://schemas.microsoft.com/office/drawing/2014/main" id="{B4A8E53B-5EB4-44D7-9AD8-41B21F8EB505}"/>
                </a:ext>
              </a:extLst>
            </p:cNvPr>
            <p:cNvSpPr>
              <a:spLocks/>
            </p:cNvSpPr>
            <p:nvPr/>
          </p:nvSpPr>
          <p:spPr bwMode="auto">
            <a:xfrm>
              <a:off x="4066" y="2140"/>
              <a:ext cx="15" cy="94"/>
            </a:xfrm>
            <a:custGeom>
              <a:avLst/>
              <a:gdLst>
                <a:gd name="T0" fmla="*/ 5 w 15"/>
                <a:gd name="T1" fmla="*/ 0 h 94"/>
                <a:gd name="T2" fmla="*/ 0 w 15"/>
                <a:gd name="T3" fmla="*/ 89 h 94"/>
                <a:gd name="T4" fmla="*/ 0 w 15"/>
                <a:gd name="T5" fmla="*/ 89 h 94"/>
                <a:gd name="T6" fmla="*/ 1 w 15"/>
                <a:gd name="T7" fmla="*/ 91 h 94"/>
                <a:gd name="T8" fmla="*/ 2 w 15"/>
                <a:gd name="T9" fmla="*/ 93 h 94"/>
                <a:gd name="T10" fmla="*/ 3 w 15"/>
                <a:gd name="T11" fmla="*/ 94 h 94"/>
                <a:gd name="T12" fmla="*/ 5 w 15"/>
                <a:gd name="T13" fmla="*/ 94 h 94"/>
                <a:gd name="T14" fmla="*/ 5 w 15"/>
                <a:gd name="T15" fmla="*/ 94 h 94"/>
                <a:gd name="T16" fmla="*/ 8 w 15"/>
                <a:gd name="T17" fmla="*/ 94 h 94"/>
                <a:gd name="T18" fmla="*/ 10 w 15"/>
                <a:gd name="T19" fmla="*/ 93 h 94"/>
                <a:gd name="T20" fmla="*/ 11 w 15"/>
                <a:gd name="T21" fmla="*/ 91 h 94"/>
                <a:gd name="T22" fmla="*/ 11 w 15"/>
                <a:gd name="T23" fmla="*/ 89 h 94"/>
                <a:gd name="T24" fmla="*/ 15 w 15"/>
                <a:gd name="T25" fmla="*/ 0 h 94"/>
                <a:gd name="T26" fmla="*/ 5 w 15"/>
                <a:gd name="T27"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 h="94">
                  <a:moveTo>
                    <a:pt x="5" y="0"/>
                  </a:moveTo>
                  <a:lnTo>
                    <a:pt x="0" y="89"/>
                  </a:lnTo>
                  <a:lnTo>
                    <a:pt x="0" y="89"/>
                  </a:lnTo>
                  <a:lnTo>
                    <a:pt x="1" y="91"/>
                  </a:lnTo>
                  <a:lnTo>
                    <a:pt x="2" y="93"/>
                  </a:lnTo>
                  <a:lnTo>
                    <a:pt x="3" y="94"/>
                  </a:lnTo>
                  <a:lnTo>
                    <a:pt x="5" y="94"/>
                  </a:lnTo>
                  <a:lnTo>
                    <a:pt x="5" y="94"/>
                  </a:lnTo>
                  <a:lnTo>
                    <a:pt x="8" y="94"/>
                  </a:lnTo>
                  <a:lnTo>
                    <a:pt x="10" y="93"/>
                  </a:lnTo>
                  <a:lnTo>
                    <a:pt x="11" y="91"/>
                  </a:lnTo>
                  <a:lnTo>
                    <a:pt x="11" y="89"/>
                  </a:lnTo>
                  <a:lnTo>
                    <a:pt x="15" y="0"/>
                  </a:lnTo>
                  <a:lnTo>
                    <a:pt x="5"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0" name="Freeform 15">
              <a:extLst>
                <a:ext uri="{FF2B5EF4-FFF2-40B4-BE49-F238E27FC236}">
                  <a16:creationId xmlns:a16="http://schemas.microsoft.com/office/drawing/2014/main" id="{9C25B210-75B7-48A3-872C-3E86724185A8}"/>
                </a:ext>
              </a:extLst>
            </p:cNvPr>
            <p:cNvSpPr>
              <a:spLocks/>
            </p:cNvSpPr>
            <p:nvPr/>
          </p:nvSpPr>
          <p:spPr bwMode="auto">
            <a:xfrm>
              <a:off x="4015" y="2140"/>
              <a:ext cx="50" cy="190"/>
            </a:xfrm>
            <a:custGeom>
              <a:avLst/>
              <a:gdLst>
                <a:gd name="T0" fmla="*/ 25 w 50"/>
                <a:gd name="T1" fmla="*/ 19 h 190"/>
                <a:gd name="T2" fmla="*/ 13 w 50"/>
                <a:gd name="T3" fmla="*/ 0 h 190"/>
                <a:gd name="T4" fmla="*/ 0 w 50"/>
                <a:gd name="T5" fmla="*/ 0 h 190"/>
                <a:gd name="T6" fmla="*/ 6 w 50"/>
                <a:gd name="T7" fmla="*/ 89 h 190"/>
                <a:gd name="T8" fmla="*/ 6 w 50"/>
                <a:gd name="T9" fmla="*/ 89 h 190"/>
                <a:gd name="T10" fmla="*/ 6 w 50"/>
                <a:gd name="T11" fmla="*/ 181 h 190"/>
                <a:gd name="T12" fmla="*/ 6 w 50"/>
                <a:gd name="T13" fmla="*/ 181 h 190"/>
                <a:gd name="T14" fmla="*/ 6 w 50"/>
                <a:gd name="T15" fmla="*/ 185 h 190"/>
                <a:gd name="T16" fmla="*/ 8 w 50"/>
                <a:gd name="T17" fmla="*/ 188 h 190"/>
                <a:gd name="T18" fmla="*/ 10 w 50"/>
                <a:gd name="T19" fmla="*/ 189 h 190"/>
                <a:gd name="T20" fmla="*/ 14 w 50"/>
                <a:gd name="T21" fmla="*/ 190 h 190"/>
                <a:gd name="T22" fmla="*/ 14 w 50"/>
                <a:gd name="T23" fmla="*/ 190 h 190"/>
                <a:gd name="T24" fmla="*/ 17 w 50"/>
                <a:gd name="T25" fmla="*/ 189 h 190"/>
                <a:gd name="T26" fmla="*/ 19 w 50"/>
                <a:gd name="T27" fmla="*/ 188 h 190"/>
                <a:gd name="T28" fmla="*/ 22 w 50"/>
                <a:gd name="T29" fmla="*/ 185 h 190"/>
                <a:gd name="T30" fmla="*/ 22 w 50"/>
                <a:gd name="T31" fmla="*/ 181 h 190"/>
                <a:gd name="T32" fmla="*/ 22 w 50"/>
                <a:gd name="T33" fmla="*/ 89 h 190"/>
                <a:gd name="T34" fmla="*/ 28 w 50"/>
                <a:gd name="T35" fmla="*/ 89 h 190"/>
                <a:gd name="T36" fmla="*/ 28 w 50"/>
                <a:gd name="T37" fmla="*/ 181 h 190"/>
                <a:gd name="T38" fmla="*/ 28 w 50"/>
                <a:gd name="T39" fmla="*/ 181 h 190"/>
                <a:gd name="T40" fmla="*/ 29 w 50"/>
                <a:gd name="T41" fmla="*/ 185 h 190"/>
                <a:gd name="T42" fmla="*/ 31 w 50"/>
                <a:gd name="T43" fmla="*/ 188 h 190"/>
                <a:gd name="T44" fmla="*/ 33 w 50"/>
                <a:gd name="T45" fmla="*/ 189 h 190"/>
                <a:gd name="T46" fmla="*/ 36 w 50"/>
                <a:gd name="T47" fmla="*/ 190 h 190"/>
                <a:gd name="T48" fmla="*/ 36 w 50"/>
                <a:gd name="T49" fmla="*/ 190 h 190"/>
                <a:gd name="T50" fmla="*/ 40 w 50"/>
                <a:gd name="T51" fmla="*/ 189 h 190"/>
                <a:gd name="T52" fmla="*/ 43 w 50"/>
                <a:gd name="T53" fmla="*/ 188 h 190"/>
                <a:gd name="T54" fmla="*/ 45 w 50"/>
                <a:gd name="T55" fmla="*/ 185 h 190"/>
                <a:gd name="T56" fmla="*/ 45 w 50"/>
                <a:gd name="T57" fmla="*/ 181 h 190"/>
                <a:gd name="T58" fmla="*/ 45 w 50"/>
                <a:gd name="T59" fmla="*/ 89 h 190"/>
                <a:gd name="T60" fmla="*/ 45 w 50"/>
                <a:gd name="T61" fmla="*/ 89 h 190"/>
                <a:gd name="T62" fmla="*/ 50 w 50"/>
                <a:gd name="T63" fmla="*/ 0 h 190"/>
                <a:gd name="T64" fmla="*/ 37 w 50"/>
                <a:gd name="T65" fmla="*/ 0 h 190"/>
                <a:gd name="T66" fmla="*/ 25 w 50"/>
                <a:gd name="T67" fmla="*/ 1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0" h="190">
                  <a:moveTo>
                    <a:pt x="25" y="19"/>
                  </a:moveTo>
                  <a:lnTo>
                    <a:pt x="13" y="0"/>
                  </a:lnTo>
                  <a:lnTo>
                    <a:pt x="0" y="0"/>
                  </a:lnTo>
                  <a:lnTo>
                    <a:pt x="6" y="89"/>
                  </a:lnTo>
                  <a:lnTo>
                    <a:pt x="6" y="89"/>
                  </a:lnTo>
                  <a:lnTo>
                    <a:pt x="6" y="181"/>
                  </a:lnTo>
                  <a:lnTo>
                    <a:pt x="6" y="181"/>
                  </a:lnTo>
                  <a:lnTo>
                    <a:pt x="6" y="185"/>
                  </a:lnTo>
                  <a:lnTo>
                    <a:pt x="8" y="188"/>
                  </a:lnTo>
                  <a:lnTo>
                    <a:pt x="10" y="189"/>
                  </a:lnTo>
                  <a:lnTo>
                    <a:pt x="14" y="190"/>
                  </a:lnTo>
                  <a:lnTo>
                    <a:pt x="14" y="190"/>
                  </a:lnTo>
                  <a:lnTo>
                    <a:pt x="17" y="189"/>
                  </a:lnTo>
                  <a:lnTo>
                    <a:pt x="19" y="188"/>
                  </a:lnTo>
                  <a:lnTo>
                    <a:pt x="22" y="185"/>
                  </a:lnTo>
                  <a:lnTo>
                    <a:pt x="22" y="181"/>
                  </a:lnTo>
                  <a:lnTo>
                    <a:pt x="22" y="89"/>
                  </a:lnTo>
                  <a:lnTo>
                    <a:pt x="28" y="89"/>
                  </a:lnTo>
                  <a:lnTo>
                    <a:pt x="28" y="181"/>
                  </a:lnTo>
                  <a:lnTo>
                    <a:pt x="28" y="181"/>
                  </a:lnTo>
                  <a:lnTo>
                    <a:pt x="29" y="185"/>
                  </a:lnTo>
                  <a:lnTo>
                    <a:pt x="31" y="188"/>
                  </a:lnTo>
                  <a:lnTo>
                    <a:pt x="33" y="189"/>
                  </a:lnTo>
                  <a:lnTo>
                    <a:pt x="36" y="190"/>
                  </a:lnTo>
                  <a:lnTo>
                    <a:pt x="36" y="190"/>
                  </a:lnTo>
                  <a:lnTo>
                    <a:pt x="40" y="189"/>
                  </a:lnTo>
                  <a:lnTo>
                    <a:pt x="43" y="188"/>
                  </a:lnTo>
                  <a:lnTo>
                    <a:pt x="45" y="185"/>
                  </a:lnTo>
                  <a:lnTo>
                    <a:pt x="45" y="181"/>
                  </a:lnTo>
                  <a:lnTo>
                    <a:pt x="45" y="89"/>
                  </a:lnTo>
                  <a:lnTo>
                    <a:pt x="45" y="89"/>
                  </a:lnTo>
                  <a:lnTo>
                    <a:pt x="50" y="0"/>
                  </a:lnTo>
                  <a:lnTo>
                    <a:pt x="37" y="0"/>
                  </a:lnTo>
                  <a:lnTo>
                    <a:pt x="25" y="19"/>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1" name="Freeform 16">
              <a:extLst>
                <a:ext uri="{FF2B5EF4-FFF2-40B4-BE49-F238E27FC236}">
                  <a16:creationId xmlns:a16="http://schemas.microsoft.com/office/drawing/2014/main" id="{D0D3020C-6AA8-461D-A2CD-4CA8AD67B477}"/>
                </a:ext>
              </a:extLst>
            </p:cNvPr>
            <p:cNvSpPr>
              <a:spLocks/>
            </p:cNvSpPr>
            <p:nvPr/>
          </p:nvSpPr>
          <p:spPr bwMode="auto">
            <a:xfrm>
              <a:off x="4017" y="2090"/>
              <a:ext cx="47" cy="48"/>
            </a:xfrm>
            <a:custGeom>
              <a:avLst/>
              <a:gdLst>
                <a:gd name="T0" fmla="*/ 23 w 47"/>
                <a:gd name="T1" fmla="*/ 48 h 48"/>
                <a:gd name="T2" fmla="*/ 23 w 47"/>
                <a:gd name="T3" fmla="*/ 48 h 48"/>
                <a:gd name="T4" fmla="*/ 28 w 47"/>
                <a:gd name="T5" fmla="*/ 47 h 48"/>
                <a:gd name="T6" fmla="*/ 32 w 47"/>
                <a:gd name="T7" fmla="*/ 46 h 48"/>
                <a:gd name="T8" fmla="*/ 37 w 47"/>
                <a:gd name="T9" fmla="*/ 44 h 48"/>
                <a:gd name="T10" fmla="*/ 40 w 47"/>
                <a:gd name="T11" fmla="*/ 40 h 48"/>
                <a:gd name="T12" fmla="*/ 43 w 47"/>
                <a:gd name="T13" fmla="*/ 37 h 48"/>
                <a:gd name="T14" fmla="*/ 45 w 47"/>
                <a:gd name="T15" fmla="*/ 33 h 48"/>
                <a:gd name="T16" fmla="*/ 46 w 47"/>
                <a:gd name="T17" fmla="*/ 29 h 48"/>
                <a:gd name="T18" fmla="*/ 47 w 47"/>
                <a:gd name="T19" fmla="*/ 25 h 48"/>
                <a:gd name="T20" fmla="*/ 47 w 47"/>
                <a:gd name="T21" fmla="*/ 25 h 48"/>
                <a:gd name="T22" fmla="*/ 46 w 47"/>
                <a:gd name="T23" fmla="*/ 19 h 48"/>
                <a:gd name="T24" fmla="*/ 45 w 47"/>
                <a:gd name="T25" fmla="*/ 15 h 48"/>
                <a:gd name="T26" fmla="*/ 43 w 47"/>
                <a:gd name="T27" fmla="*/ 11 h 48"/>
                <a:gd name="T28" fmla="*/ 40 w 47"/>
                <a:gd name="T29" fmla="*/ 8 h 48"/>
                <a:gd name="T30" fmla="*/ 37 w 47"/>
                <a:gd name="T31" fmla="*/ 5 h 48"/>
                <a:gd name="T32" fmla="*/ 32 w 47"/>
                <a:gd name="T33" fmla="*/ 2 h 48"/>
                <a:gd name="T34" fmla="*/ 28 w 47"/>
                <a:gd name="T35" fmla="*/ 1 h 48"/>
                <a:gd name="T36" fmla="*/ 23 w 47"/>
                <a:gd name="T37" fmla="*/ 0 h 48"/>
                <a:gd name="T38" fmla="*/ 23 w 47"/>
                <a:gd name="T39" fmla="*/ 0 h 48"/>
                <a:gd name="T40" fmla="*/ 19 w 47"/>
                <a:gd name="T41" fmla="*/ 1 h 48"/>
                <a:gd name="T42" fmla="*/ 14 w 47"/>
                <a:gd name="T43" fmla="*/ 2 h 48"/>
                <a:gd name="T44" fmla="*/ 10 w 47"/>
                <a:gd name="T45" fmla="*/ 5 h 48"/>
                <a:gd name="T46" fmla="*/ 7 w 47"/>
                <a:gd name="T47" fmla="*/ 8 h 48"/>
                <a:gd name="T48" fmla="*/ 4 w 47"/>
                <a:gd name="T49" fmla="*/ 11 h 48"/>
                <a:gd name="T50" fmla="*/ 2 w 47"/>
                <a:gd name="T51" fmla="*/ 15 h 48"/>
                <a:gd name="T52" fmla="*/ 1 w 47"/>
                <a:gd name="T53" fmla="*/ 19 h 48"/>
                <a:gd name="T54" fmla="*/ 0 w 47"/>
                <a:gd name="T55" fmla="*/ 25 h 48"/>
                <a:gd name="T56" fmla="*/ 0 w 47"/>
                <a:gd name="T57" fmla="*/ 25 h 48"/>
                <a:gd name="T58" fmla="*/ 1 w 47"/>
                <a:gd name="T59" fmla="*/ 29 h 48"/>
                <a:gd name="T60" fmla="*/ 2 w 47"/>
                <a:gd name="T61" fmla="*/ 33 h 48"/>
                <a:gd name="T62" fmla="*/ 4 w 47"/>
                <a:gd name="T63" fmla="*/ 37 h 48"/>
                <a:gd name="T64" fmla="*/ 7 w 47"/>
                <a:gd name="T65" fmla="*/ 40 h 48"/>
                <a:gd name="T66" fmla="*/ 10 w 47"/>
                <a:gd name="T67" fmla="*/ 44 h 48"/>
                <a:gd name="T68" fmla="*/ 14 w 47"/>
                <a:gd name="T69" fmla="*/ 46 h 48"/>
                <a:gd name="T70" fmla="*/ 19 w 47"/>
                <a:gd name="T71" fmla="*/ 47 h 48"/>
                <a:gd name="T72" fmla="*/ 23 w 47"/>
                <a:gd name="T73" fmla="*/ 48 h 48"/>
                <a:gd name="T74" fmla="*/ 23 w 47"/>
                <a:gd name="T75"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7" h="48">
                  <a:moveTo>
                    <a:pt x="23" y="48"/>
                  </a:moveTo>
                  <a:lnTo>
                    <a:pt x="23" y="48"/>
                  </a:lnTo>
                  <a:lnTo>
                    <a:pt x="28" y="47"/>
                  </a:lnTo>
                  <a:lnTo>
                    <a:pt x="32" y="46"/>
                  </a:lnTo>
                  <a:lnTo>
                    <a:pt x="37" y="44"/>
                  </a:lnTo>
                  <a:lnTo>
                    <a:pt x="40" y="40"/>
                  </a:lnTo>
                  <a:lnTo>
                    <a:pt x="43" y="37"/>
                  </a:lnTo>
                  <a:lnTo>
                    <a:pt x="45" y="33"/>
                  </a:lnTo>
                  <a:lnTo>
                    <a:pt x="46" y="29"/>
                  </a:lnTo>
                  <a:lnTo>
                    <a:pt x="47" y="25"/>
                  </a:lnTo>
                  <a:lnTo>
                    <a:pt x="47" y="25"/>
                  </a:lnTo>
                  <a:lnTo>
                    <a:pt x="46" y="19"/>
                  </a:lnTo>
                  <a:lnTo>
                    <a:pt x="45" y="15"/>
                  </a:lnTo>
                  <a:lnTo>
                    <a:pt x="43" y="11"/>
                  </a:lnTo>
                  <a:lnTo>
                    <a:pt x="40" y="8"/>
                  </a:lnTo>
                  <a:lnTo>
                    <a:pt x="37" y="5"/>
                  </a:lnTo>
                  <a:lnTo>
                    <a:pt x="32" y="2"/>
                  </a:lnTo>
                  <a:lnTo>
                    <a:pt x="28" y="1"/>
                  </a:lnTo>
                  <a:lnTo>
                    <a:pt x="23" y="0"/>
                  </a:lnTo>
                  <a:lnTo>
                    <a:pt x="23" y="0"/>
                  </a:lnTo>
                  <a:lnTo>
                    <a:pt x="19" y="1"/>
                  </a:lnTo>
                  <a:lnTo>
                    <a:pt x="14" y="2"/>
                  </a:lnTo>
                  <a:lnTo>
                    <a:pt x="10" y="5"/>
                  </a:lnTo>
                  <a:lnTo>
                    <a:pt x="7" y="8"/>
                  </a:lnTo>
                  <a:lnTo>
                    <a:pt x="4" y="11"/>
                  </a:lnTo>
                  <a:lnTo>
                    <a:pt x="2" y="15"/>
                  </a:lnTo>
                  <a:lnTo>
                    <a:pt x="1" y="19"/>
                  </a:lnTo>
                  <a:lnTo>
                    <a:pt x="0" y="25"/>
                  </a:lnTo>
                  <a:lnTo>
                    <a:pt x="0" y="25"/>
                  </a:lnTo>
                  <a:lnTo>
                    <a:pt x="1" y="29"/>
                  </a:lnTo>
                  <a:lnTo>
                    <a:pt x="2" y="33"/>
                  </a:lnTo>
                  <a:lnTo>
                    <a:pt x="4" y="37"/>
                  </a:lnTo>
                  <a:lnTo>
                    <a:pt x="7" y="40"/>
                  </a:lnTo>
                  <a:lnTo>
                    <a:pt x="10" y="44"/>
                  </a:lnTo>
                  <a:lnTo>
                    <a:pt x="14" y="46"/>
                  </a:lnTo>
                  <a:lnTo>
                    <a:pt x="19" y="47"/>
                  </a:lnTo>
                  <a:lnTo>
                    <a:pt x="23" y="48"/>
                  </a:lnTo>
                  <a:lnTo>
                    <a:pt x="23" y="48"/>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2" name="Freeform 17">
              <a:extLst>
                <a:ext uri="{FF2B5EF4-FFF2-40B4-BE49-F238E27FC236}">
                  <a16:creationId xmlns:a16="http://schemas.microsoft.com/office/drawing/2014/main" id="{9CA634C1-EB72-4AAA-8BA2-FB36A6893ED3}"/>
                </a:ext>
              </a:extLst>
            </p:cNvPr>
            <p:cNvSpPr>
              <a:spLocks/>
            </p:cNvSpPr>
            <p:nvPr/>
          </p:nvSpPr>
          <p:spPr bwMode="auto">
            <a:xfrm>
              <a:off x="3618" y="2141"/>
              <a:ext cx="60" cy="190"/>
            </a:xfrm>
            <a:custGeom>
              <a:avLst/>
              <a:gdLst>
                <a:gd name="T0" fmla="*/ 47 w 60"/>
                <a:gd name="T1" fmla="*/ 0 h 190"/>
                <a:gd name="T2" fmla="*/ 13 w 60"/>
                <a:gd name="T3" fmla="*/ 0 h 190"/>
                <a:gd name="T4" fmla="*/ 0 w 60"/>
                <a:gd name="T5" fmla="*/ 89 h 190"/>
                <a:gd name="T6" fmla="*/ 10 w 60"/>
                <a:gd name="T7" fmla="*/ 89 h 190"/>
                <a:gd name="T8" fmla="*/ 10 w 60"/>
                <a:gd name="T9" fmla="*/ 182 h 190"/>
                <a:gd name="T10" fmla="*/ 10 w 60"/>
                <a:gd name="T11" fmla="*/ 182 h 190"/>
                <a:gd name="T12" fmla="*/ 10 w 60"/>
                <a:gd name="T13" fmla="*/ 185 h 190"/>
                <a:gd name="T14" fmla="*/ 13 w 60"/>
                <a:gd name="T15" fmla="*/ 187 h 190"/>
                <a:gd name="T16" fmla="*/ 16 w 60"/>
                <a:gd name="T17" fmla="*/ 189 h 190"/>
                <a:gd name="T18" fmla="*/ 19 w 60"/>
                <a:gd name="T19" fmla="*/ 190 h 190"/>
                <a:gd name="T20" fmla="*/ 19 w 60"/>
                <a:gd name="T21" fmla="*/ 190 h 190"/>
                <a:gd name="T22" fmla="*/ 22 w 60"/>
                <a:gd name="T23" fmla="*/ 189 h 190"/>
                <a:gd name="T24" fmla="*/ 24 w 60"/>
                <a:gd name="T25" fmla="*/ 187 h 190"/>
                <a:gd name="T26" fmla="*/ 26 w 60"/>
                <a:gd name="T27" fmla="*/ 185 h 190"/>
                <a:gd name="T28" fmla="*/ 27 w 60"/>
                <a:gd name="T29" fmla="*/ 182 h 190"/>
                <a:gd name="T30" fmla="*/ 27 w 60"/>
                <a:gd name="T31" fmla="*/ 89 h 190"/>
                <a:gd name="T32" fmla="*/ 34 w 60"/>
                <a:gd name="T33" fmla="*/ 89 h 190"/>
                <a:gd name="T34" fmla="*/ 34 w 60"/>
                <a:gd name="T35" fmla="*/ 182 h 190"/>
                <a:gd name="T36" fmla="*/ 34 w 60"/>
                <a:gd name="T37" fmla="*/ 182 h 190"/>
                <a:gd name="T38" fmla="*/ 34 w 60"/>
                <a:gd name="T39" fmla="*/ 185 h 190"/>
                <a:gd name="T40" fmla="*/ 36 w 60"/>
                <a:gd name="T41" fmla="*/ 187 h 190"/>
                <a:gd name="T42" fmla="*/ 38 w 60"/>
                <a:gd name="T43" fmla="*/ 189 h 190"/>
                <a:gd name="T44" fmla="*/ 41 w 60"/>
                <a:gd name="T45" fmla="*/ 190 h 190"/>
                <a:gd name="T46" fmla="*/ 41 w 60"/>
                <a:gd name="T47" fmla="*/ 190 h 190"/>
                <a:gd name="T48" fmla="*/ 45 w 60"/>
                <a:gd name="T49" fmla="*/ 189 h 190"/>
                <a:gd name="T50" fmla="*/ 47 w 60"/>
                <a:gd name="T51" fmla="*/ 187 h 190"/>
                <a:gd name="T52" fmla="*/ 50 w 60"/>
                <a:gd name="T53" fmla="*/ 185 h 190"/>
                <a:gd name="T54" fmla="*/ 50 w 60"/>
                <a:gd name="T55" fmla="*/ 182 h 190"/>
                <a:gd name="T56" fmla="*/ 50 w 60"/>
                <a:gd name="T57" fmla="*/ 89 h 190"/>
                <a:gd name="T58" fmla="*/ 60 w 60"/>
                <a:gd name="T59" fmla="*/ 89 h 190"/>
                <a:gd name="T60" fmla="*/ 47 w 60"/>
                <a:gd name="T61"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0" h="190">
                  <a:moveTo>
                    <a:pt x="47" y="0"/>
                  </a:moveTo>
                  <a:lnTo>
                    <a:pt x="13" y="0"/>
                  </a:lnTo>
                  <a:lnTo>
                    <a:pt x="0" y="89"/>
                  </a:lnTo>
                  <a:lnTo>
                    <a:pt x="10" y="89"/>
                  </a:lnTo>
                  <a:lnTo>
                    <a:pt x="10" y="182"/>
                  </a:lnTo>
                  <a:lnTo>
                    <a:pt x="10" y="182"/>
                  </a:lnTo>
                  <a:lnTo>
                    <a:pt x="10" y="185"/>
                  </a:lnTo>
                  <a:lnTo>
                    <a:pt x="13" y="187"/>
                  </a:lnTo>
                  <a:lnTo>
                    <a:pt x="16" y="189"/>
                  </a:lnTo>
                  <a:lnTo>
                    <a:pt x="19" y="190"/>
                  </a:lnTo>
                  <a:lnTo>
                    <a:pt x="19" y="190"/>
                  </a:lnTo>
                  <a:lnTo>
                    <a:pt x="22" y="189"/>
                  </a:lnTo>
                  <a:lnTo>
                    <a:pt x="24" y="187"/>
                  </a:lnTo>
                  <a:lnTo>
                    <a:pt x="26" y="185"/>
                  </a:lnTo>
                  <a:lnTo>
                    <a:pt x="27" y="182"/>
                  </a:lnTo>
                  <a:lnTo>
                    <a:pt x="27" y="89"/>
                  </a:lnTo>
                  <a:lnTo>
                    <a:pt x="34" y="89"/>
                  </a:lnTo>
                  <a:lnTo>
                    <a:pt x="34" y="182"/>
                  </a:lnTo>
                  <a:lnTo>
                    <a:pt x="34" y="182"/>
                  </a:lnTo>
                  <a:lnTo>
                    <a:pt x="34" y="185"/>
                  </a:lnTo>
                  <a:lnTo>
                    <a:pt x="36" y="187"/>
                  </a:lnTo>
                  <a:lnTo>
                    <a:pt x="38" y="189"/>
                  </a:lnTo>
                  <a:lnTo>
                    <a:pt x="41" y="190"/>
                  </a:lnTo>
                  <a:lnTo>
                    <a:pt x="41" y="190"/>
                  </a:lnTo>
                  <a:lnTo>
                    <a:pt x="45" y="189"/>
                  </a:lnTo>
                  <a:lnTo>
                    <a:pt x="47" y="187"/>
                  </a:lnTo>
                  <a:lnTo>
                    <a:pt x="50" y="185"/>
                  </a:lnTo>
                  <a:lnTo>
                    <a:pt x="50" y="182"/>
                  </a:lnTo>
                  <a:lnTo>
                    <a:pt x="50" y="89"/>
                  </a:lnTo>
                  <a:lnTo>
                    <a:pt x="60" y="89"/>
                  </a:lnTo>
                  <a:lnTo>
                    <a:pt x="47"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3" name="Freeform 18">
              <a:extLst>
                <a:ext uri="{FF2B5EF4-FFF2-40B4-BE49-F238E27FC236}">
                  <a16:creationId xmlns:a16="http://schemas.microsoft.com/office/drawing/2014/main" id="{5B6A28A2-14DC-48DB-9DD8-1223E2681ECE}"/>
                </a:ext>
              </a:extLst>
            </p:cNvPr>
            <p:cNvSpPr>
              <a:spLocks/>
            </p:cNvSpPr>
            <p:nvPr/>
          </p:nvSpPr>
          <p:spPr bwMode="auto">
            <a:xfrm>
              <a:off x="3624" y="2090"/>
              <a:ext cx="48" cy="48"/>
            </a:xfrm>
            <a:custGeom>
              <a:avLst/>
              <a:gdLst>
                <a:gd name="T0" fmla="*/ 25 w 48"/>
                <a:gd name="T1" fmla="*/ 48 h 48"/>
                <a:gd name="T2" fmla="*/ 25 w 48"/>
                <a:gd name="T3" fmla="*/ 48 h 48"/>
                <a:gd name="T4" fmla="*/ 29 w 48"/>
                <a:gd name="T5" fmla="*/ 47 h 48"/>
                <a:gd name="T6" fmla="*/ 33 w 48"/>
                <a:gd name="T7" fmla="*/ 46 h 48"/>
                <a:gd name="T8" fmla="*/ 37 w 48"/>
                <a:gd name="T9" fmla="*/ 44 h 48"/>
                <a:gd name="T10" fmla="*/ 40 w 48"/>
                <a:gd name="T11" fmla="*/ 40 h 48"/>
                <a:gd name="T12" fmla="*/ 44 w 48"/>
                <a:gd name="T13" fmla="*/ 37 h 48"/>
                <a:gd name="T14" fmla="*/ 46 w 48"/>
                <a:gd name="T15" fmla="*/ 33 h 48"/>
                <a:gd name="T16" fmla="*/ 47 w 48"/>
                <a:gd name="T17" fmla="*/ 29 h 48"/>
                <a:gd name="T18" fmla="*/ 48 w 48"/>
                <a:gd name="T19" fmla="*/ 25 h 48"/>
                <a:gd name="T20" fmla="*/ 48 w 48"/>
                <a:gd name="T21" fmla="*/ 25 h 48"/>
                <a:gd name="T22" fmla="*/ 47 w 48"/>
                <a:gd name="T23" fmla="*/ 19 h 48"/>
                <a:gd name="T24" fmla="*/ 46 w 48"/>
                <a:gd name="T25" fmla="*/ 15 h 48"/>
                <a:gd name="T26" fmla="*/ 44 w 48"/>
                <a:gd name="T27" fmla="*/ 11 h 48"/>
                <a:gd name="T28" fmla="*/ 40 w 48"/>
                <a:gd name="T29" fmla="*/ 8 h 48"/>
                <a:gd name="T30" fmla="*/ 37 w 48"/>
                <a:gd name="T31" fmla="*/ 5 h 48"/>
                <a:gd name="T32" fmla="*/ 33 w 48"/>
                <a:gd name="T33" fmla="*/ 2 h 48"/>
                <a:gd name="T34" fmla="*/ 29 w 48"/>
                <a:gd name="T35" fmla="*/ 1 h 48"/>
                <a:gd name="T36" fmla="*/ 25 w 48"/>
                <a:gd name="T37" fmla="*/ 0 h 48"/>
                <a:gd name="T38" fmla="*/ 25 w 48"/>
                <a:gd name="T39" fmla="*/ 0 h 48"/>
                <a:gd name="T40" fmla="*/ 19 w 48"/>
                <a:gd name="T41" fmla="*/ 1 h 48"/>
                <a:gd name="T42" fmla="*/ 15 w 48"/>
                <a:gd name="T43" fmla="*/ 2 h 48"/>
                <a:gd name="T44" fmla="*/ 11 w 48"/>
                <a:gd name="T45" fmla="*/ 5 h 48"/>
                <a:gd name="T46" fmla="*/ 8 w 48"/>
                <a:gd name="T47" fmla="*/ 8 h 48"/>
                <a:gd name="T48" fmla="*/ 4 w 48"/>
                <a:gd name="T49" fmla="*/ 11 h 48"/>
                <a:gd name="T50" fmla="*/ 2 w 48"/>
                <a:gd name="T51" fmla="*/ 15 h 48"/>
                <a:gd name="T52" fmla="*/ 1 w 48"/>
                <a:gd name="T53" fmla="*/ 19 h 48"/>
                <a:gd name="T54" fmla="*/ 0 w 48"/>
                <a:gd name="T55" fmla="*/ 25 h 48"/>
                <a:gd name="T56" fmla="*/ 0 w 48"/>
                <a:gd name="T57" fmla="*/ 25 h 48"/>
                <a:gd name="T58" fmla="*/ 1 w 48"/>
                <a:gd name="T59" fmla="*/ 29 h 48"/>
                <a:gd name="T60" fmla="*/ 2 w 48"/>
                <a:gd name="T61" fmla="*/ 33 h 48"/>
                <a:gd name="T62" fmla="*/ 4 w 48"/>
                <a:gd name="T63" fmla="*/ 37 h 48"/>
                <a:gd name="T64" fmla="*/ 8 w 48"/>
                <a:gd name="T65" fmla="*/ 40 h 48"/>
                <a:gd name="T66" fmla="*/ 11 w 48"/>
                <a:gd name="T67" fmla="*/ 44 h 48"/>
                <a:gd name="T68" fmla="*/ 15 w 48"/>
                <a:gd name="T69" fmla="*/ 46 h 48"/>
                <a:gd name="T70" fmla="*/ 19 w 48"/>
                <a:gd name="T71" fmla="*/ 47 h 48"/>
                <a:gd name="T72" fmla="*/ 25 w 48"/>
                <a:gd name="T73" fmla="*/ 48 h 48"/>
                <a:gd name="T74" fmla="*/ 25 w 48"/>
                <a:gd name="T75"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8" h="48">
                  <a:moveTo>
                    <a:pt x="25" y="48"/>
                  </a:moveTo>
                  <a:lnTo>
                    <a:pt x="25" y="48"/>
                  </a:lnTo>
                  <a:lnTo>
                    <a:pt x="29" y="47"/>
                  </a:lnTo>
                  <a:lnTo>
                    <a:pt x="33" y="46"/>
                  </a:lnTo>
                  <a:lnTo>
                    <a:pt x="37" y="44"/>
                  </a:lnTo>
                  <a:lnTo>
                    <a:pt x="40" y="40"/>
                  </a:lnTo>
                  <a:lnTo>
                    <a:pt x="44" y="37"/>
                  </a:lnTo>
                  <a:lnTo>
                    <a:pt x="46" y="33"/>
                  </a:lnTo>
                  <a:lnTo>
                    <a:pt x="47" y="29"/>
                  </a:lnTo>
                  <a:lnTo>
                    <a:pt x="48" y="25"/>
                  </a:lnTo>
                  <a:lnTo>
                    <a:pt x="48" y="25"/>
                  </a:lnTo>
                  <a:lnTo>
                    <a:pt x="47" y="19"/>
                  </a:lnTo>
                  <a:lnTo>
                    <a:pt x="46" y="15"/>
                  </a:lnTo>
                  <a:lnTo>
                    <a:pt x="44" y="11"/>
                  </a:lnTo>
                  <a:lnTo>
                    <a:pt x="40" y="8"/>
                  </a:lnTo>
                  <a:lnTo>
                    <a:pt x="37" y="5"/>
                  </a:lnTo>
                  <a:lnTo>
                    <a:pt x="33" y="2"/>
                  </a:lnTo>
                  <a:lnTo>
                    <a:pt x="29" y="1"/>
                  </a:lnTo>
                  <a:lnTo>
                    <a:pt x="25" y="0"/>
                  </a:lnTo>
                  <a:lnTo>
                    <a:pt x="25" y="0"/>
                  </a:lnTo>
                  <a:lnTo>
                    <a:pt x="19" y="1"/>
                  </a:lnTo>
                  <a:lnTo>
                    <a:pt x="15" y="2"/>
                  </a:lnTo>
                  <a:lnTo>
                    <a:pt x="11" y="5"/>
                  </a:lnTo>
                  <a:lnTo>
                    <a:pt x="8" y="8"/>
                  </a:lnTo>
                  <a:lnTo>
                    <a:pt x="4" y="11"/>
                  </a:lnTo>
                  <a:lnTo>
                    <a:pt x="2" y="15"/>
                  </a:lnTo>
                  <a:lnTo>
                    <a:pt x="1" y="19"/>
                  </a:lnTo>
                  <a:lnTo>
                    <a:pt x="0" y="25"/>
                  </a:lnTo>
                  <a:lnTo>
                    <a:pt x="0" y="25"/>
                  </a:lnTo>
                  <a:lnTo>
                    <a:pt x="1" y="29"/>
                  </a:lnTo>
                  <a:lnTo>
                    <a:pt x="2" y="33"/>
                  </a:lnTo>
                  <a:lnTo>
                    <a:pt x="4" y="37"/>
                  </a:lnTo>
                  <a:lnTo>
                    <a:pt x="8" y="40"/>
                  </a:lnTo>
                  <a:lnTo>
                    <a:pt x="11" y="44"/>
                  </a:lnTo>
                  <a:lnTo>
                    <a:pt x="15" y="46"/>
                  </a:lnTo>
                  <a:lnTo>
                    <a:pt x="19" y="47"/>
                  </a:lnTo>
                  <a:lnTo>
                    <a:pt x="25" y="48"/>
                  </a:lnTo>
                  <a:lnTo>
                    <a:pt x="25" y="48"/>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4" name="Freeform 19">
              <a:extLst>
                <a:ext uri="{FF2B5EF4-FFF2-40B4-BE49-F238E27FC236}">
                  <a16:creationId xmlns:a16="http://schemas.microsoft.com/office/drawing/2014/main" id="{23467EA6-ECF2-4AD8-80AB-00FEEE75322D}"/>
                </a:ext>
              </a:extLst>
            </p:cNvPr>
            <p:cNvSpPr>
              <a:spLocks/>
            </p:cNvSpPr>
            <p:nvPr/>
          </p:nvSpPr>
          <p:spPr bwMode="auto">
            <a:xfrm>
              <a:off x="3672" y="2141"/>
              <a:ext cx="23" cy="94"/>
            </a:xfrm>
            <a:custGeom>
              <a:avLst/>
              <a:gdLst>
                <a:gd name="T0" fmla="*/ 0 w 23"/>
                <a:gd name="T1" fmla="*/ 0 h 94"/>
                <a:gd name="T2" fmla="*/ 13 w 23"/>
                <a:gd name="T3" fmla="*/ 89 h 94"/>
                <a:gd name="T4" fmla="*/ 13 w 23"/>
                <a:gd name="T5" fmla="*/ 89 h 94"/>
                <a:gd name="T6" fmla="*/ 14 w 23"/>
                <a:gd name="T7" fmla="*/ 91 h 94"/>
                <a:gd name="T8" fmla="*/ 15 w 23"/>
                <a:gd name="T9" fmla="*/ 93 h 94"/>
                <a:gd name="T10" fmla="*/ 16 w 23"/>
                <a:gd name="T11" fmla="*/ 94 h 94"/>
                <a:gd name="T12" fmla="*/ 18 w 23"/>
                <a:gd name="T13" fmla="*/ 94 h 94"/>
                <a:gd name="T14" fmla="*/ 18 w 23"/>
                <a:gd name="T15" fmla="*/ 94 h 94"/>
                <a:gd name="T16" fmla="*/ 20 w 23"/>
                <a:gd name="T17" fmla="*/ 94 h 94"/>
                <a:gd name="T18" fmla="*/ 22 w 23"/>
                <a:gd name="T19" fmla="*/ 93 h 94"/>
                <a:gd name="T20" fmla="*/ 23 w 23"/>
                <a:gd name="T21" fmla="*/ 91 h 94"/>
                <a:gd name="T22" fmla="*/ 23 w 23"/>
                <a:gd name="T23" fmla="*/ 89 h 94"/>
                <a:gd name="T24" fmla="*/ 9 w 23"/>
                <a:gd name="T25" fmla="*/ 0 h 94"/>
                <a:gd name="T26" fmla="*/ 0 w 23"/>
                <a:gd name="T27"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94">
                  <a:moveTo>
                    <a:pt x="0" y="0"/>
                  </a:moveTo>
                  <a:lnTo>
                    <a:pt x="13" y="89"/>
                  </a:lnTo>
                  <a:lnTo>
                    <a:pt x="13" y="89"/>
                  </a:lnTo>
                  <a:lnTo>
                    <a:pt x="14" y="91"/>
                  </a:lnTo>
                  <a:lnTo>
                    <a:pt x="15" y="93"/>
                  </a:lnTo>
                  <a:lnTo>
                    <a:pt x="16" y="94"/>
                  </a:lnTo>
                  <a:lnTo>
                    <a:pt x="18" y="94"/>
                  </a:lnTo>
                  <a:lnTo>
                    <a:pt x="18" y="94"/>
                  </a:lnTo>
                  <a:lnTo>
                    <a:pt x="20" y="94"/>
                  </a:lnTo>
                  <a:lnTo>
                    <a:pt x="22" y="93"/>
                  </a:lnTo>
                  <a:lnTo>
                    <a:pt x="23" y="91"/>
                  </a:lnTo>
                  <a:lnTo>
                    <a:pt x="23" y="89"/>
                  </a:lnTo>
                  <a:lnTo>
                    <a:pt x="9"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5" name="Freeform 20">
              <a:extLst>
                <a:ext uri="{FF2B5EF4-FFF2-40B4-BE49-F238E27FC236}">
                  <a16:creationId xmlns:a16="http://schemas.microsoft.com/office/drawing/2014/main" id="{D99E0B5E-9E4B-49A0-8EA2-D4239AB03075}"/>
                </a:ext>
              </a:extLst>
            </p:cNvPr>
            <p:cNvSpPr>
              <a:spLocks/>
            </p:cNvSpPr>
            <p:nvPr/>
          </p:nvSpPr>
          <p:spPr bwMode="auto">
            <a:xfrm>
              <a:off x="3601" y="2141"/>
              <a:ext cx="23" cy="94"/>
            </a:xfrm>
            <a:custGeom>
              <a:avLst/>
              <a:gdLst>
                <a:gd name="T0" fmla="*/ 15 w 23"/>
                <a:gd name="T1" fmla="*/ 0 h 94"/>
                <a:gd name="T2" fmla="*/ 0 w 23"/>
                <a:gd name="T3" fmla="*/ 89 h 94"/>
                <a:gd name="T4" fmla="*/ 0 w 23"/>
                <a:gd name="T5" fmla="*/ 89 h 94"/>
                <a:gd name="T6" fmla="*/ 0 w 23"/>
                <a:gd name="T7" fmla="*/ 91 h 94"/>
                <a:gd name="T8" fmla="*/ 1 w 23"/>
                <a:gd name="T9" fmla="*/ 93 h 94"/>
                <a:gd name="T10" fmla="*/ 3 w 23"/>
                <a:gd name="T11" fmla="*/ 94 h 94"/>
                <a:gd name="T12" fmla="*/ 5 w 23"/>
                <a:gd name="T13" fmla="*/ 94 h 94"/>
                <a:gd name="T14" fmla="*/ 5 w 23"/>
                <a:gd name="T15" fmla="*/ 94 h 94"/>
                <a:gd name="T16" fmla="*/ 7 w 23"/>
                <a:gd name="T17" fmla="*/ 94 h 94"/>
                <a:gd name="T18" fmla="*/ 8 w 23"/>
                <a:gd name="T19" fmla="*/ 93 h 94"/>
                <a:gd name="T20" fmla="*/ 11 w 23"/>
                <a:gd name="T21" fmla="*/ 91 h 94"/>
                <a:gd name="T22" fmla="*/ 11 w 23"/>
                <a:gd name="T23" fmla="*/ 89 h 94"/>
                <a:gd name="T24" fmla="*/ 23 w 23"/>
                <a:gd name="T25" fmla="*/ 0 h 94"/>
                <a:gd name="T26" fmla="*/ 15 w 23"/>
                <a:gd name="T27"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94">
                  <a:moveTo>
                    <a:pt x="15" y="0"/>
                  </a:moveTo>
                  <a:lnTo>
                    <a:pt x="0" y="89"/>
                  </a:lnTo>
                  <a:lnTo>
                    <a:pt x="0" y="89"/>
                  </a:lnTo>
                  <a:lnTo>
                    <a:pt x="0" y="91"/>
                  </a:lnTo>
                  <a:lnTo>
                    <a:pt x="1" y="93"/>
                  </a:lnTo>
                  <a:lnTo>
                    <a:pt x="3" y="94"/>
                  </a:lnTo>
                  <a:lnTo>
                    <a:pt x="5" y="94"/>
                  </a:lnTo>
                  <a:lnTo>
                    <a:pt x="5" y="94"/>
                  </a:lnTo>
                  <a:lnTo>
                    <a:pt x="7" y="94"/>
                  </a:lnTo>
                  <a:lnTo>
                    <a:pt x="8" y="93"/>
                  </a:lnTo>
                  <a:lnTo>
                    <a:pt x="11" y="91"/>
                  </a:lnTo>
                  <a:lnTo>
                    <a:pt x="11" y="89"/>
                  </a:lnTo>
                  <a:lnTo>
                    <a:pt x="23" y="0"/>
                  </a:lnTo>
                  <a:lnTo>
                    <a:pt x="15"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36" name="Group 4">
            <a:extLst>
              <a:ext uri="{FF2B5EF4-FFF2-40B4-BE49-F238E27FC236}">
                <a16:creationId xmlns:a16="http://schemas.microsoft.com/office/drawing/2014/main" id="{5968721D-D12E-4FAE-A40A-D2B1A5E2CE62}"/>
              </a:ext>
            </a:extLst>
          </p:cNvPr>
          <p:cNvGrpSpPr>
            <a:grpSpLocks noChangeAspect="1"/>
          </p:cNvGrpSpPr>
          <p:nvPr/>
        </p:nvGrpSpPr>
        <p:grpSpPr bwMode="auto">
          <a:xfrm>
            <a:off x="7176923" y="2183599"/>
            <a:ext cx="261313" cy="773595"/>
            <a:chOff x="3601" y="1450"/>
            <a:chExt cx="480" cy="1421"/>
          </a:xfrm>
        </p:grpSpPr>
        <p:sp>
          <p:nvSpPr>
            <p:cNvPr id="37" name="Freeform 5">
              <a:extLst>
                <a:ext uri="{FF2B5EF4-FFF2-40B4-BE49-F238E27FC236}">
                  <a16:creationId xmlns:a16="http://schemas.microsoft.com/office/drawing/2014/main" id="{A0D7EDF5-88FD-413D-9095-A42FAF17635C}"/>
                </a:ext>
              </a:extLst>
            </p:cNvPr>
            <p:cNvSpPr>
              <a:spLocks/>
            </p:cNvSpPr>
            <p:nvPr/>
          </p:nvSpPr>
          <p:spPr bwMode="auto">
            <a:xfrm>
              <a:off x="3710" y="1450"/>
              <a:ext cx="262" cy="263"/>
            </a:xfrm>
            <a:custGeom>
              <a:avLst/>
              <a:gdLst>
                <a:gd name="T0" fmla="*/ 131 w 262"/>
                <a:gd name="T1" fmla="*/ 263 h 263"/>
                <a:gd name="T2" fmla="*/ 131 w 262"/>
                <a:gd name="T3" fmla="*/ 263 h 263"/>
                <a:gd name="T4" fmla="*/ 156 w 262"/>
                <a:gd name="T5" fmla="*/ 260 h 263"/>
                <a:gd name="T6" fmla="*/ 181 w 262"/>
                <a:gd name="T7" fmla="*/ 254 h 263"/>
                <a:gd name="T8" fmla="*/ 203 w 262"/>
                <a:gd name="T9" fmla="*/ 241 h 263"/>
                <a:gd name="T10" fmla="*/ 221 w 262"/>
                <a:gd name="T11" fmla="*/ 225 h 263"/>
                <a:gd name="T12" fmla="*/ 240 w 262"/>
                <a:gd name="T13" fmla="*/ 203 h 263"/>
                <a:gd name="T14" fmla="*/ 249 w 262"/>
                <a:gd name="T15" fmla="*/ 182 h 263"/>
                <a:gd name="T16" fmla="*/ 259 w 262"/>
                <a:gd name="T17" fmla="*/ 156 h 263"/>
                <a:gd name="T18" fmla="*/ 262 w 262"/>
                <a:gd name="T19" fmla="*/ 131 h 263"/>
                <a:gd name="T20" fmla="*/ 262 w 262"/>
                <a:gd name="T21" fmla="*/ 131 h 263"/>
                <a:gd name="T22" fmla="*/ 259 w 262"/>
                <a:gd name="T23" fmla="*/ 106 h 263"/>
                <a:gd name="T24" fmla="*/ 249 w 262"/>
                <a:gd name="T25" fmla="*/ 81 h 263"/>
                <a:gd name="T26" fmla="*/ 240 w 262"/>
                <a:gd name="T27" fmla="*/ 59 h 263"/>
                <a:gd name="T28" fmla="*/ 221 w 262"/>
                <a:gd name="T29" fmla="*/ 38 h 263"/>
                <a:gd name="T30" fmla="*/ 203 w 262"/>
                <a:gd name="T31" fmla="*/ 22 h 263"/>
                <a:gd name="T32" fmla="*/ 181 w 262"/>
                <a:gd name="T33" fmla="*/ 9 h 263"/>
                <a:gd name="T34" fmla="*/ 156 w 262"/>
                <a:gd name="T35" fmla="*/ 3 h 263"/>
                <a:gd name="T36" fmla="*/ 131 w 262"/>
                <a:gd name="T37" fmla="*/ 0 h 263"/>
                <a:gd name="T38" fmla="*/ 131 w 262"/>
                <a:gd name="T39" fmla="*/ 0 h 263"/>
                <a:gd name="T40" fmla="*/ 103 w 262"/>
                <a:gd name="T41" fmla="*/ 3 h 263"/>
                <a:gd name="T42" fmla="*/ 78 w 262"/>
                <a:gd name="T43" fmla="*/ 9 h 263"/>
                <a:gd name="T44" fmla="*/ 56 w 262"/>
                <a:gd name="T45" fmla="*/ 22 h 263"/>
                <a:gd name="T46" fmla="*/ 37 w 262"/>
                <a:gd name="T47" fmla="*/ 38 h 263"/>
                <a:gd name="T48" fmla="*/ 22 w 262"/>
                <a:gd name="T49" fmla="*/ 59 h 263"/>
                <a:gd name="T50" fmla="*/ 9 w 262"/>
                <a:gd name="T51" fmla="*/ 81 h 263"/>
                <a:gd name="T52" fmla="*/ 3 w 262"/>
                <a:gd name="T53" fmla="*/ 106 h 263"/>
                <a:gd name="T54" fmla="*/ 0 w 262"/>
                <a:gd name="T55" fmla="*/ 131 h 263"/>
                <a:gd name="T56" fmla="*/ 0 w 262"/>
                <a:gd name="T57" fmla="*/ 131 h 263"/>
                <a:gd name="T58" fmla="*/ 3 w 262"/>
                <a:gd name="T59" fmla="*/ 156 h 263"/>
                <a:gd name="T60" fmla="*/ 9 w 262"/>
                <a:gd name="T61" fmla="*/ 182 h 263"/>
                <a:gd name="T62" fmla="*/ 22 w 262"/>
                <a:gd name="T63" fmla="*/ 203 h 263"/>
                <a:gd name="T64" fmla="*/ 37 w 262"/>
                <a:gd name="T65" fmla="*/ 225 h 263"/>
                <a:gd name="T66" fmla="*/ 56 w 262"/>
                <a:gd name="T67" fmla="*/ 241 h 263"/>
                <a:gd name="T68" fmla="*/ 78 w 262"/>
                <a:gd name="T69" fmla="*/ 254 h 263"/>
                <a:gd name="T70" fmla="*/ 103 w 262"/>
                <a:gd name="T71" fmla="*/ 260 h 263"/>
                <a:gd name="T72" fmla="*/ 131 w 262"/>
                <a:gd name="T73" fmla="*/ 263 h 263"/>
                <a:gd name="T74" fmla="*/ 131 w 262"/>
                <a:gd name="T75" fmla="*/ 26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2" h="263">
                  <a:moveTo>
                    <a:pt x="131" y="263"/>
                  </a:moveTo>
                  <a:lnTo>
                    <a:pt x="131" y="263"/>
                  </a:lnTo>
                  <a:lnTo>
                    <a:pt x="156" y="260"/>
                  </a:lnTo>
                  <a:lnTo>
                    <a:pt x="181" y="254"/>
                  </a:lnTo>
                  <a:lnTo>
                    <a:pt x="203" y="241"/>
                  </a:lnTo>
                  <a:lnTo>
                    <a:pt x="221" y="225"/>
                  </a:lnTo>
                  <a:lnTo>
                    <a:pt x="240" y="203"/>
                  </a:lnTo>
                  <a:lnTo>
                    <a:pt x="249" y="182"/>
                  </a:lnTo>
                  <a:lnTo>
                    <a:pt x="259" y="156"/>
                  </a:lnTo>
                  <a:lnTo>
                    <a:pt x="262" y="131"/>
                  </a:lnTo>
                  <a:lnTo>
                    <a:pt x="262" y="131"/>
                  </a:lnTo>
                  <a:lnTo>
                    <a:pt x="259" y="106"/>
                  </a:lnTo>
                  <a:lnTo>
                    <a:pt x="249" y="81"/>
                  </a:lnTo>
                  <a:lnTo>
                    <a:pt x="240" y="59"/>
                  </a:lnTo>
                  <a:lnTo>
                    <a:pt x="221" y="38"/>
                  </a:lnTo>
                  <a:lnTo>
                    <a:pt x="203" y="22"/>
                  </a:lnTo>
                  <a:lnTo>
                    <a:pt x="181" y="9"/>
                  </a:lnTo>
                  <a:lnTo>
                    <a:pt x="156" y="3"/>
                  </a:lnTo>
                  <a:lnTo>
                    <a:pt x="131" y="0"/>
                  </a:lnTo>
                  <a:lnTo>
                    <a:pt x="131" y="0"/>
                  </a:lnTo>
                  <a:lnTo>
                    <a:pt x="103" y="3"/>
                  </a:lnTo>
                  <a:lnTo>
                    <a:pt x="78" y="9"/>
                  </a:lnTo>
                  <a:lnTo>
                    <a:pt x="56" y="22"/>
                  </a:lnTo>
                  <a:lnTo>
                    <a:pt x="37" y="38"/>
                  </a:lnTo>
                  <a:lnTo>
                    <a:pt x="22" y="59"/>
                  </a:lnTo>
                  <a:lnTo>
                    <a:pt x="9" y="81"/>
                  </a:lnTo>
                  <a:lnTo>
                    <a:pt x="3" y="106"/>
                  </a:lnTo>
                  <a:lnTo>
                    <a:pt x="0" y="131"/>
                  </a:lnTo>
                  <a:lnTo>
                    <a:pt x="0" y="131"/>
                  </a:lnTo>
                  <a:lnTo>
                    <a:pt x="3" y="156"/>
                  </a:lnTo>
                  <a:lnTo>
                    <a:pt x="9" y="182"/>
                  </a:lnTo>
                  <a:lnTo>
                    <a:pt x="22" y="203"/>
                  </a:lnTo>
                  <a:lnTo>
                    <a:pt x="37" y="225"/>
                  </a:lnTo>
                  <a:lnTo>
                    <a:pt x="56" y="241"/>
                  </a:lnTo>
                  <a:lnTo>
                    <a:pt x="78" y="254"/>
                  </a:lnTo>
                  <a:lnTo>
                    <a:pt x="103" y="260"/>
                  </a:lnTo>
                  <a:lnTo>
                    <a:pt x="131" y="263"/>
                  </a:lnTo>
                  <a:lnTo>
                    <a:pt x="131" y="263"/>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8" name="Freeform 6">
              <a:extLst>
                <a:ext uri="{FF2B5EF4-FFF2-40B4-BE49-F238E27FC236}">
                  <a16:creationId xmlns:a16="http://schemas.microsoft.com/office/drawing/2014/main" id="{BA743F26-F71F-4DD8-80A2-CA59F94D8B63}"/>
                </a:ext>
              </a:extLst>
            </p:cNvPr>
            <p:cNvSpPr>
              <a:spLocks/>
            </p:cNvSpPr>
            <p:nvPr/>
          </p:nvSpPr>
          <p:spPr bwMode="auto">
            <a:xfrm>
              <a:off x="3691" y="1732"/>
              <a:ext cx="300" cy="1139"/>
            </a:xfrm>
            <a:custGeom>
              <a:avLst/>
              <a:gdLst>
                <a:gd name="T0" fmla="*/ 150 w 300"/>
                <a:gd name="T1" fmla="*/ 112 h 1139"/>
                <a:gd name="T2" fmla="*/ 75 w 300"/>
                <a:gd name="T3" fmla="*/ 0 h 1139"/>
                <a:gd name="T4" fmla="*/ 0 w 300"/>
                <a:gd name="T5" fmla="*/ 0 h 1139"/>
                <a:gd name="T6" fmla="*/ 32 w 300"/>
                <a:gd name="T7" fmla="*/ 532 h 1139"/>
                <a:gd name="T8" fmla="*/ 32 w 300"/>
                <a:gd name="T9" fmla="*/ 532 h 1139"/>
                <a:gd name="T10" fmla="*/ 32 w 300"/>
                <a:gd name="T11" fmla="*/ 1089 h 1139"/>
                <a:gd name="T12" fmla="*/ 32 w 300"/>
                <a:gd name="T13" fmla="*/ 1089 h 1139"/>
                <a:gd name="T14" fmla="*/ 32 w 300"/>
                <a:gd name="T15" fmla="*/ 1098 h 1139"/>
                <a:gd name="T16" fmla="*/ 35 w 300"/>
                <a:gd name="T17" fmla="*/ 1108 h 1139"/>
                <a:gd name="T18" fmla="*/ 44 w 300"/>
                <a:gd name="T19" fmla="*/ 1123 h 1139"/>
                <a:gd name="T20" fmla="*/ 63 w 300"/>
                <a:gd name="T21" fmla="*/ 1133 h 1139"/>
                <a:gd name="T22" fmla="*/ 72 w 300"/>
                <a:gd name="T23" fmla="*/ 1136 h 1139"/>
                <a:gd name="T24" fmla="*/ 81 w 300"/>
                <a:gd name="T25" fmla="*/ 1139 h 1139"/>
                <a:gd name="T26" fmla="*/ 81 w 300"/>
                <a:gd name="T27" fmla="*/ 1139 h 1139"/>
                <a:gd name="T28" fmla="*/ 91 w 300"/>
                <a:gd name="T29" fmla="*/ 1136 h 1139"/>
                <a:gd name="T30" fmla="*/ 100 w 300"/>
                <a:gd name="T31" fmla="*/ 1133 h 1139"/>
                <a:gd name="T32" fmla="*/ 116 w 300"/>
                <a:gd name="T33" fmla="*/ 1123 h 1139"/>
                <a:gd name="T34" fmla="*/ 128 w 300"/>
                <a:gd name="T35" fmla="*/ 1108 h 1139"/>
                <a:gd name="T36" fmla="*/ 128 w 300"/>
                <a:gd name="T37" fmla="*/ 1098 h 1139"/>
                <a:gd name="T38" fmla="*/ 131 w 300"/>
                <a:gd name="T39" fmla="*/ 1089 h 1139"/>
                <a:gd name="T40" fmla="*/ 131 w 300"/>
                <a:gd name="T41" fmla="*/ 532 h 1139"/>
                <a:gd name="T42" fmla="*/ 169 w 300"/>
                <a:gd name="T43" fmla="*/ 532 h 1139"/>
                <a:gd name="T44" fmla="*/ 169 w 300"/>
                <a:gd name="T45" fmla="*/ 1089 h 1139"/>
                <a:gd name="T46" fmla="*/ 169 w 300"/>
                <a:gd name="T47" fmla="*/ 1089 h 1139"/>
                <a:gd name="T48" fmla="*/ 169 w 300"/>
                <a:gd name="T49" fmla="*/ 1098 h 1139"/>
                <a:gd name="T50" fmla="*/ 172 w 300"/>
                <a:gd name="T51" fmla="*/ 1108 h 1139"/>
                <a:gd name="T52" fmla="*/ 181 w 300"/>
                <a:gd name="T53" fmla="*/ 1123 h 1139"/>
                <a:gd name="T54" fmla="*/ 200 w 300"/>
                <a:gd name="T55" fmla="*/ 1133 h 1139"/>
                <a:gd name="T56" fmla="*/ 209 w 300"/>
                <a:gd name="T57" fmla="*/ 1136 h 1139"/>
                <a:gd name="T58" fmla="*/ 219 w 300"/>
                <a:gd name="T59" fmla="*/ 1139 h 1139"/>
                <a:gd name="T60" fmla="*/ 219 w 300"/>
                <a:gd name="T61" fmla="*/ 1139 h 1139"/>
                <a:gd name="T62" fmla="*/ 228 w 300"/>
                <a:gd name="T63" fmla="*/ 1136 h 1139"/>
                <a:gd name="T64" fmla="*/ 237 w 300"/>
                <a:gd name="T65" fmla="*/ 1133 h 1139"/>
                <a:gd name="T66" fmla="*/ 253 w 300"/>
                <a:gd name="T67" fmla="*/ 1123 h 1139"/>
                <a:gd name="T68" fmla="*/ 265 w 300"/>
                <a:gd name="T69" fmla="*/ 1108 h 1139"/>
                <a:gd name="T70" fmla="*/ 265 w 300"/>
                <a:gd name="T71" fmla="*/ 1098 h 1139"/>
                <a:gd name="T72" fmla="*/ 268 w 300"/>
                <a:gd name="T73" fmla="*/ 1089 h 1139"/>
                <a:gd name="T74" fmla="*/ 268 w 300"/>
                <a:gd name="T75" fmla="*/ 532 h 1139"/>
                <a:gd name="T76" fmla="*/ 268 w 300"/>
                <a:gd name="T77" fmla="*/ 532 h 1139"/>
                <a:gd name="T78" fmla="*/ 300 w 300"/>
                <a:gd name="T79" fmla="*/ 0 h 1139"/>
                <a:gd name="T80" fmla="*/ 225 w 300"/>
                <a:gd name="T81" fmla="*/ 0 h 1139"/>
                <a:gd name="T82" fmla="*/ 150 w 300"/>
                <a:gd name="T83" fmla="*/ 112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00" h="1139">
                  <a:moveTo>
                    <a:pt x="150" y="112"/>
                  </a:moveTo>
                  <a:lnTo>
                    <a:pt x="75" y="0"/>
                  </a:lnTo>
                  <a:lnTo>
                    <a:pt x="0" y="0"/>
                  </a:lnTo>
                  <a:lnTo>
                    <a:pt x="32" y="532"/>
                  </a:lnTo>
                  <a:lnTo>
                    <a:pt x="32" y="532"/>
                  </a:lnTo>
                  <a:lnTo>
                    <a:pt x="32" y="1089"/>
                  </a:lnTo>
                  <a:lnTo>
                    <a:pt x="32" y="1089"/>
                  </a:lnTo>
                  <a:lnTo>
                    <a:pt x="32" y="1098"/>
                  </a:lnTo>
                  <a:lnTo>
                    <a:pt x="35" y="1108"/>
                  </a:lnTo>
                  <a:lnTo>
                    <a:pt x="44" y="1123"/>
                  </a:lnTo>
                  <a:lnTo>
                    <a:pt x="63" y="1133"/>
                  </a:lnTo>
                  <a:lnTo>
                    <a:pt x="72" y="1136"/>
                  </a:lnTo>
                  <a:lnTo>
                    <a:pt x="81" y="1139"/>
                  </a:lnTo>
                  <a:lnTo>
                    <a:pt x="81" y="1139"/>
                  </a:lnTo>
                  <a:lnTo>
                    <a:pt x="91" y="1136"/>
                  </a:lnTo>
                  <a:lnTo>
                    <a:pt x="100" y="1133"/>
                  </a:lnTo>
                  <a:lnTo>
                    <a:pt x="116" y="1123"/>
                  </a:lnTo>
                  <a:lnTo>
                    <a:pt x="128" y="1108"/>
                  </a:lnTo>
                  <a:lnTo>
                    <a:pt x="128" y="1098"/>
                  </a:lnTo>
                  <a:lnTo>
                    <a:pt x="131" y="1089"/>
                  </a:lnTo>
                  <a:lnTo>
                    <a:pt x="131" y="532"/>
                  </a:lnTo>
                  <a:lnTo>
                    <a:pt x="169" y="532"/>
                  </a:lnTo>
                  <a:lnTo>
                    <a:pt x="169" y="1089"/>
                  </a:lnTo>
                  <a:lnTo>
                    <a:pt x="169" y="1089"/>
                  </a:lnTo>
                  <a:lnTo>
                    <a:pt x="169" y="1098"/>
                  </a:lnTo>
                  <a:lnTo>
                    <a:pt x="172" y="1108"/>
                  </a:lnTo>
                  <a:lnTo>
                    <a:pt x="181" y="1123"/>
                  </a:lnTo>
                  <a:lnTo>
                    <a:pt x="200" y="1133"/>
                  </a:lnTo>
                  <a:lnTo>
                    <a:pt x="209" y="1136"/>
                  </a:lnTo>
                  <a:lnTo>
                    <a:pt x="219" y="1139"/>
                  </a:lnTo>
                  <a:lnTo>
                    <a:pt x="219" y="1139"/>
                  </a:lnTo>
                  <a:lnTo>
                    <a:pt x="228" y="1136"/>
                  </a:lnTo>
                  <a:lnTo>
                    <a:pt x="237" y="1133"/>
                  </a:lnTo>
                  <a:lnTo>
                    <a:pt x="253" y="1123"/>
                  </a:lnTo>
                  <a:lnTo>
                    <a:pt x="265" y="1108"/>
                  </a:lnTo>
                  <a:lnTo>
                    <a:pt x="265" y="1098"/>
                  </a:lnTo>
                  <a:lnTo>
                    <a:pt x="268" y="1089"/>
                  </a:lnTo>
                  <a:lnTo>
                    <a:pt x="268" y="532"/>
                  </a:lnTo>
                  <a:lnTo>
                    <a:pt x="268" y="532"/>
                  </a:lnTo>
                  <a:lnTo>
                    <a:pt x="300" y="0"/>
                  </a:lnTo>
                  <a:lnTo>
                    <a:pt x="225" y="0"/>
                  </a:lnTo>
                  <a:lnTo>
                    <a:pt x="150" y="112"/>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9" name="Freeform 7">
              <a:extLst>
                <a:ext uri="{FF2B5EF4-FFF2-40B4-BE49-F238E27FC236}">
                  <a16:creationId xmlns:a16="http://schemas.microsoft.com/office/drawing/2014/main" id="{246D983B-1A31-4C19-9B45-72621D575EEF}"/>
                </a:ext>
              </a:extLst>
            </p:cNvPr>
            <p:cNvSpPr>
              <a:spLocks/>
            </p:cNvSpPr>
            <p:nvPr/>
          </p:nvSpPr>
          <p:spPr bwMode="auto">
            <a:xfrm>
              <a:off x="3601" y="1732"/>
              <a:ext cx="84" cy="563"/>
            </a:xfrm>
            <a:custGeom>
              <a:avLst/>
              <a:gdLst>
                <a:gd name="T0" fmla="*/ 0 w 84"/>
                <a:gd name="T1" fmla="*/ 0 h 563"/>
                <a:gd name="T2" fmla="*/ 22 w 84"/>
                <a:gd name="T3" fmla="*/ 532 h 563"/>
                <a:gd name="T4" fmla="*/ 22 w 84"/>
                <a:gd name="T5" fmla="*/ 532 h 563"/>
                <a:gd name="T6" fmla="*/ 25 w 84"/>
                <a:gd name="T7" fmla="*/ 544 h 563"/>
                <a:gd name="T8" fmla="*/ 31 w 84"/>
                <a:gd name="T9" fmla="*/ 554 h 563"/>
                <a:gd name="T10" fmla="*/ 41 w 84"/>
                <a:gd name="T11" fmla="*/ 563 h 563"/>
                <a:gd name="T12" fmla="*/ 53 w 84"/>
                <a:gd name="T13" fmla="*/ 563 h 563"/>
                <a:gd name="T14" fmla="*/ 53 w 84"/>
                <a:gd name="T15" fmla="*/ 563 h 563"/>
                <a:gd name="T16" fmla="*/ 65 w 84"/>
                <a:gd name="T17" fmla="*/ 563 h 563"/>
                <a:gd name="T18" fmla="*/ 75 w 84"/>
                <a:gd name="T19" fmla="*/ 554 h 563"/>
                <a:gd name="T20" fmla="*/ 81 w 84"/>
                <a:gd name="T21" fmla="*/ 544 h 563"/>
                <a:gd name="T22" fmla="*/ 84 w 84"/>
                <a:gd name="T23" fmla="*/ 532 h 563"/>
                <a:gd name="T24" fmla="*/ 53 w 84"/>
                <a:gd name="T25" fmla="*/ 0 h 563"/>
                <a:gd name="T26" fmla="*/ 0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0" y="0"/>
                  </a:moveTo>
                  <a:lnTo>
                    <a:pt x="22" y="532"/>
                  </a:lnTo>
                  <a:lnTo>
                    <a:pt x="22" y="532"/>
                  </a:lnTo>
                  <a:lnTo>
                    <a:pt x="25" y="544"/>
                  </a:lnTo>
                  <a:lnTo>
                    <a:pt x="31" y="554"/>
                  </a:lnTo>
                  <a:lnTo>
                    <a:pt x="41" y="563"/>
                  </a:lnTo>
                  <a:lnTo>
                    <a:pt x="53" y="563"/>
                  </a:lnTo>
                  <a:lnTo>
                    <a:pt x="53" y="563"/>
                  </a:lnTo>
                  <a:lnTo>
                    <a:pt x="65" y="563"/>
                  </a:lnTo>
                  <a:lnTo>
                    <a:pt x="75" y="554"/>
                  </a:lnTo>
                  <a:lnTo>
                    <a:pt x="81" y="544"/>
                  </a:lnTo>
                  <a:lnTo>
                    <a:pt x="84" y="532"/>
                  </a:lnTo>
                  <a:lnTo>
                    <a:pt x="53"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0" name="Freeform 8">
              <a:extLst>
                <a:ext uri="{FF2B5EF4-FFF2-40B4-BE49-F238E27FC236}">
                  <a16:creationId xmlns:a16="http://schemas.microsoft.com/office/drawing/2014/main" id="{C39BDBB4-E0BF-436A-BB33-98A0BBEC6009}"/>
                </a:ext>
              </a:extLst>
            </p:cNvPr>
            <p:cNvSpPr>
              <a:spLocks/>
            </p:cNvSpPr>
            <p:nvPr/>
          </p:nvSpPr>
          <p:spPr bwMode="auto">
            <a:xfrm>
              <a:off x="3997" y="1732"/>
              <a:ext cx="84" cy="563"/>
            </a:xfrm>
            <a:custGeom>
              <a:avLst/>
              <a:gdLst>
                <a:gd name="T0" fmla="*/ 31 w 84"/>
                <a:gd name="T1" fmla="*/ 0 h 563"/>
                <a:gd name="T2" fmla="*/ 0 w 84"/>
                <a:gd name="T3" fmla="*/ 532 h 563"/>
                <a:gd name="T4" fmla="*/ 0 w 84"/>
                <a:gd name="T5" fmla="*/ 532 h 563"/>
                <a:gd name="T6" fmla="*/ 3 w 84"/>
                <a:gd name="T7" fmla="*/ 544 h 563"/>
                <a:gd name="T8" fmla="*/ 9 w 84"/>
                <a:gd name="T9" fmla="*/ 554 h 563"/>
                <a:gd name="T10" fmla="*/ 19 w 84"/>
                <a:gd name="T11" fmla="*/ 563 h 563"/>
                <a:gd name="T12" fmla="*/ 31 w 84"/>
                <a:gd name="T13" fmla="*/ 563 h 563"/>
                <a:gd name="T14" fmla="*/ 31 w 84"/>
                <a:gd name="T15" fmla="*/ 563 h 563"/>
                <a:gd name="T16" fmla="*/ 43 w 84"/>
                <a:gd name="T17" fmla="*/ 563 h 563"/>
                <a:gd name="T18" fmla="*/ 53 w 84"/>
                <a:gd name="T19" fmla="*/ 554 h 563"/>
                <a:gd name="T20" fmla="*/ 59 w 84"/>
                <a:gd name="T21" fmla="*/ 544 h 563"/>
                <a:gd name="T22" fmla="*/ 62 w 84"/>
                <a:gd name="T23" fmla="*/ 532 h 563"/>
                <a:gd name="T24" fmla="*/ 84 w 84"/>
                <a:gd name="T25" fmla="*/ 0 h 563"/>
                <a:gd name="T26" fmla="*/ 31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31" y="0"/>
                  </a:moveTo>
                  <a:lnTo>
                    <a:pt x="0" y="532"/>
                  </a:lnTo>
                  <a:lnTo>
                    <a:pt x="0" y="532"/>
                  </a:lnTo>
                  <a:lnTo>
                    <a:pt x="3" y="544"/>
                  </a:lnTo>
                  <a:lnTo>
                    <a:pt x="9" y="554"/>
                  </a:lnTo>
                  <a:lnTo>
                    <a:pt x="19" y="563"/>
                  </a:lnTo>
                  <a:lnTo>
                    <a:pt x="31" y="563"/>
                  </a:lnTo>
                  <a:lnTo>
                    <a:pt x="31" y="563"/>
                  </a:lnTo>
                  <a:lnTo>
                    <a:pt x="43" y="563"/>
                  </a:lnTo>
                  <a:lnTo>
                    <a:pt x="53" y="554"/>
                  </a:lnTo>
                  <a:lnTo>
                    <a:pt x="59" y="544"/>
                  </a:lnTo>
                  <a:lnTo>
                    <a:pt x="62" y="532"/>
                  </a:lnTo>
                  <a:lnTo>
                    <a:pt x="84" y="0"/>
                  </a:lnTo>
                  <a:lnTo>
                    <a:pt x="31"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41" name="Group 4">
            <a:extLst>
              <a:ext uri="{FF2B5EF4-FFF2-40B4-BE49-F238E27FC236}">
                <a16:creationId xmlns:a16="http://schemas.microsoft.com/office/drawing/2014/main" id="{D6390FF3-E5AA-4CF4-AB84-545EECC3FD3D}"/>
              </a:ext>
            </a:extLst>
          </p:cNvPr>
          <p:cNvGrpSpPr>
            <a:grpSpLocks noChangeAspect="1"/>
          </p:cNvGrpSpPr>
          <p:nvPr/>
        </p:nvGrpSpPr>
        <p:grpSpPr bwMode="auto">
          <a:xfrm>
            <a:off x="5211549" y="2450858"/>
            <a:ext cx="312274" cy="773595"/>
            <a:chOff x="3601" y="1549"/>
            <a:chExt cx="480" cy="1223"/>
          </a:xfrm>
        </p:grpSpPr>
        <p:sp>
          <p:nvSpPr>
            <p:cNvPr id="42" name="Freeform 5">
              <a:extLst>
                <a:ext uri="{FF2B5EF4-FFF2-40B4-BE49-F238E27FC236}">
                  <a16:creationId xmlns:a16="http://schemas.microsoft.com/office/drawing/2014/main" id="{9CB07CF6-7E05-4475-ACAD-E49E47F7E35A}"/>
                </a:ext>
              </a:extLst>
            </p:cNvPr>
            <p:cNvSpPr>
              <a:spLocks/>
            </p:cNvSpPr>
            <p:nvPr/>
          </p:nvSpPr>
          <p:spPr bwMode="auto">
            <a:xfrm>
              <a:off x="3686" y="1791"/>
              <a:ext cx="310" cy="981"/>
            </a:xfrm>
            <a:custGeom>
              <a:avLst/>
              <a:gdLst>
                <a:gd name="T0" fmla="*/ 243 w 310"/>
                <a:gd name="T1" fmla="*/ 0 h 981"/>
                <a:gd name="T2" fmla="*/ 64 w 310"/>
                <a:gd name="T3" fmla="*/ 0 h 981"/>
                <a:gd name="T4" fmla="*/ 0 w 310"/>
                <a:gd name="T5" fmla="*/ 458 h 981"/>
                <a:gd name="T6" fmla="*/ 54 w 310"/>
                <a:gd name="T7" fmla="*/ 458 h 981"/>
                <a:gd name="T8" fmla="*/ 54 w 310"/>
                <a:gd name="T9" fmla="*/ 938 h 981"/>
                <a:gd name="T10" fmla="*/ 54 w 310"/>
                <a:gd name="T11" fmla="*/ 938 h 981"/>
                <a:gd name="T12" fmla="*/ 54 w 310"/>
                <a:gd name="T13" fmla="*/ 946 h 981"/>
                <a:gd name="T14" fmla="*/ 56 w 310"/>
                <a:gd name="T15" fmla="*/ 954 h 981"/>
                <a:gd name="T16" fmla="*/ 64 w 310"/>
                <a:gd name="T17" fmla="*/ 968 h 981"/>
                <a:gd name="T18" fmla="*/ 80 w 310"/>
                <a:gd name="T19" fmla="*/ 976 h 981"/>
                <a:gd name="T20" fmla="*/ 88 w 310"/>
                <a:gd name="T21" fmla="*/ 978 h 981"/>
                <a:gd name="T22" fmla="*/ 96 w 310"/>
                <a:gd name="T23" fmla="*/ 981 h 981"/>
                <a:gd name="T24" fmla="*/ 96 w 310"/>
                <a:gd name="T25" fmla="*/ 981 h 981"/>
                <a:gd name="T26" fmla="*/ 104 w 310"/>
                <a:gd name="T27" fmla="*/ 978 h 981"/>
                <a:gd name="T28" fmla="*/ 112 w 310"/>
                <a:gd name="T29" fmla="*/ 976 h 981"/>
                <a:gd name="T30" fmla="*/ 126 w 310"/>
                <a:gd name="T31" fmla="*/ 968 h 981"/>
                <a:gd name="T32" fmla="*/ 136 w 310"/>
                <a:gd name="T33" fmla="*/ 954 h 981"/>
                <a:gd name="T34" fmla="*/ 136 w 310"/>
                <a:gd name="T35" fmla="*/ 946 h 981"/>
                <a:gd name="T36" fmla="*/ 139 w 310"/>
                <a:gd name="T37" fmla="*/ 938 h 981"/>
                <a:gd name="T38" fmla="*/ 139 w 310"/>
                <a:gd name="T39" fmla="*/ 458 h 981"/>
                <a:gd name="T40" fmla="*/ 171 w 310"/>
                <a:gd name="T41" fmla="*/ 458 h 981"/>
                <a:gd name="T42" fmla="*/ 171 w 310"/>
                <a:gd name="T43" fmla="*/ 938 h 981"/>
                <a:gd name="T44" fmla="*/ 171 w 310"/>
                <a:gd name="T45" fmla="*/ 938 h 981"/>
                <a:gd name="T46" fmla="*/ 171 w 310"/>
                <a:gd name="T47" fmla="*/ 946 h 981"/>
                <a:gd name="T48" fmla="*/ 174 w 310"/>
                <a:gd name="T49" fmla="*/ 954 h 981"/>
                <a:gd name="T50" fmla="*/ 182 w 310"/>
                <a:gd name="T51" fmla="*/ 968 h 981"/>
                <a:gd name="T52" fmla="*/ 198 w 310"/>
                <a:gd name="T53" fmla="*/ 976 h 981"/>
                <a:gd name="T54" fmla="*/ 206 w 310"/>
                <a:gd name="T55" fmla="*/ 978 h 981"/>
                <a:gd name="T56" fmla="*/ 214 w 310"/>
                <a:gd name="T57" fmla="*/ 981 h 981"/>
                <a:gd name="T58" fmla="*/ 214 w 310"/>
                <a:gd name="T59" fmla="*/ 981 h 981"/>
                <a:gd name="T60" fmla="*/ 222 w 310"/>
                <a:gd name="T61" fmla="*/ 978 h 981"/>
                <a:gd name="T62" fmla="*/ 230 w 310"/>
                <a:gd name="T63" fmla="*/ 976 h 981"/>
                <a:gd name="T64" fmla="*/ 243 w 310"/>
                <a:gd name="T65" fmla="*/ 968 h 981"/>
                <a:gd name="T66" fmla="*/ 254 w 310"/>
                <a:gd name="T67" fmla="*/ 954 h 981"/>
                <a:gd name="T68" fmla="*/ 254 w 310"/>
                <a:gd name="T69" fmla="*/ 946 h 981"/>
                <a:gd name="T70" fmla="*/ 256 w 310"/>
                <a:gd name="T71" fmla="*/ 938 h 981"/>
                <a:gd name="T72" fmla="*/ 256 w 310"/>
                <a:gd name="T73" fmla="*/ 458 h 981"/>
                <a:gd name="T74" fmla="*/ 310 w 310"/>
                <a:gd name="T75" fmla="*/ 458 h 981"/>
                <a:gd name="T76" fmla="*/ 243 w 310"/>
                <a:gd name="T77" fmla="*/ 0 h 9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10" h="981">
                  <a:moveTo>
                    <a:pt x="243" y="0"/>
                  </a:moveTo>
                  <a:lnTo>
                    <a:pt x="64" y="0"/>
                  </a:lnTo>
                  <a:lnTo>
                    <a:pt x="0" y="458"/>
                  </a:lnTo>
                  <a:lnTo>
                    <a:pt x="54" y="458"/>
                  </a:lnTo>
                  <a:lnTo>
                    <a:pt x="54" y="938"/>
                  </a:lnTo>
                  <a:lnTo>
                    <a:pt x="54" y="938"/>
                  </a:lnTo>
                  <a:lnTo>
                    <a:pt x="54" y="946"/>
                  </a:lnTo>
                  <a:lnTo>
                    <a:pt x="56" y="954"/>
                  </a:lnTo>
                  <a:lnTo>
                    <a:pt x="64" y="968"/>
                  </a:lnTo>
                  <a:lnTo>
                    <a:pt x="80" y="976"/>
                  </a:lnTo>
                  <a:lnTo>
                    <a:pt x="88" y="978"/>
                  </a:lnTo>
                  <a:lnTo>
                    <a:pt x="96" y="981"/>
                  </a:lnTo>
                  <a:lnTo>
                    <a:pt x="96" y="981"/>
                  </a:lnTo>
                  <a:lnTo>
                    <a:pt x="104" y="978"/>
                  </a:lnTo>
                  <a:lnTo>
                    <a:pt x="112" y="976"/>
                  </a:lnTo>
                  <a:lnTo>
                    <a:pt x="126" y="968"/>
                  </a:lnTo>
                  <a:lnTo>
                    <a:pt x="136" y="954"/>
                  </a:lnTo>
                  <a:lnTo>
                    <a:pt x="136" y="946"/>
                  </a:lnTo>
                  <a:lnTo>
                    <a:pt x="139" y="938"/>
                  </a:lnTo>
                  <a:lnTo>
                    <a:pt x="139" y="458"/>
                  </a:lnTo>
                  <a:lnTo>
                    <a:pt x="171" y="458"/>
                  </a:lnTo>
                  <a:lnTo>
                    <a:pt x="171" y="938"/>
                  </a:lnTo>
                  <a:lnTo>
                    <a:pt x="171" y="938"/>
                  </a:lnTo>
                  <a:lnTo>
                    <a:pt x="171" y="946"/>
                  </a:lnTo>
                  <a:lnTo>
                    <a:pt x="174" y="954"/>
                  </a:lnTo>
                  <a:lnTo>
                    <a:pt x="182" y="968"/>
                  </a:lnTo>
                  <a:lnTo>
                    <a:pt x="198" y="976"/>
                  </a:lnTo>
                  <a:lnTo>
                    <a:pt x="206" y="978"/>
                  </a:lnTo>
                  <a:lnTo>
                    <a:pt x="214" y="981"/>
                  </a:lnTo>
                  <a:lnTo>
                    <a:pt x="214" y="981"/>
                  </a:lnTo>
                  <a:lnTo>
                    <a:pt x="222" y="978"/>
                  </a:lnTo>
                  <a:lnTo>
                    <a:pt x="230" y="976"/>
                  </a:lnTo>
                  <a:lnTo>
                    <a:pt x="243" y="968"/>
                  </a:lnTo>
                  <a:lnTo>
                    <a:pt x="254" y="954"/>
                  </a:lnTo>
                  <a:lnTo>
                    <a:pt x="254" y="946"/>
                  </a:lnTo>
                  <a:lnTo>
                    <a:pt x="256" y="938"/>
                  </a:lnTo>
                  <a:lnTo>
                    <a:pt x="256" y="458"/>
                  </a:lnTo>
                  <a:lnTo>
                    <a:pt x="310" y="458"/>
                  </a:lnTo>
                  <a:lnTo>
                    <a:pt x="243"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3" name="Freeform 6">
              <a:extLst>
                <a:ext uri="{FF2B5EF4-FFF2-40B4-BE49-F238E27FC236}">
                  <a16:creationId xmlns:a16="http://schemas.microsoft.com/office/drawing/2014/main" id="{ADAFAA32-3E3D-460B-9706-22A56B797433}"/>
                </a:ext>
              </a:extLst>
            </p:cNvPr>
            <p:cNvSpPr>
              <a:spLocks/>
            </p:cNvSpPr>
            <p:nvPr/>
          </p:nvSpPr>
          <p:spPr bwMode="auto">
            <a:xfrm>
              <a:off x="3729" y="1549"/>
              <a:ext cx="224" cy="226"/>
            </a:xfrm>
            <a:custGeom>
              <a:avLst/>
              <a:gdLst>
                <a:gd name="T0" fmla="*/ 112 w 224"/>
                <a:gd name="T1" fmla="*/ 226 h 226"/>
                <a:gd name="T2" fmla="*/ 112 w 224"/>
                <a:gd name="T3" fmla="*/ 226 h 226"/>
                <a:gd name="T4" fmla="*/ 133 w 224"/>
                <a:gd name="T5" fmla="*/ 224 h 226"/>
                <a:gd name="T6" fmla="*/ 155 w 224"/>
                <a:gd name="T7" fmla="*/ 218 h 226"/>
                <a:gd name="T8" fmla="*/ 173 w 224"/>
                <a:gd name="T9" fmla="*/ 207 h 226"/>
                <a:gd name="T10" fmla="*/ 189 w 224"/>
                <a:gd name="T11" fmla="*/ 194 h 226"/>
                <a:gd name="T12" fmla="*/ 205 w 224"/>
                <a:gd name="T13" fmla="*/ 175 h 226"/>
                <a:gd name="T14" fmla="*/ 213 w 224"/>
                <a:gd name="T15" fmla="*/ 156 h 226"/>
                <a:gd name="T16" fmla="*/ 221 w 224"/>
                <a:gd name="T17" fmla="*/ 135 h 226"/>
                <a:gd name="T18" fmla="*/ 224 w 224"/>
                <a:gd name="T19" fmla="*/ 113 h 226"/>
                <a:gd name="T20" fmla="*/ 224 w 224"/>
                <a:gd name="T21" fmla="*/ 113 h 226"/>
                <a:gd name="T22" fmla="*/ 221 w 224"/>
                <a:gd name="T23" fmla="*/ 92 h 226"/>
                <a:gd name="T24" fmla="*/ 213 w 224"/>
                <a:gd name="T25" fmla="*/ 70 h 226"/>
                <a:gd name="T26" fmla="*/ 205 w 224"/>
                <a:gd name="T27" fmla="*/ 51 h 226"/>
                <a:gd name="T28" fmla="*/ 189 w 224"/>
                <a:gd name="T29" fmla="*/ 32 h 226"/>
                <a:gd name="T30" fmla="*/ 173 w 224"/>
                <a:gd name="T31" fmla="*/ 19 h 226"/>
                <a:gd name="T32" fmla="*/ 155 w 224"/>
                <a:gd name="T33" fmla="*/ 8 h 226"/>
                <a:gd name="T34" fmla="*/ 133 w 224"/>
                <a:gd name="T35" fmla="*/ 3 h 226"/>
                <a:gd name="T36" fmla="*/ 112 w 224"/>
                <a:gd name="T37" fmla="*/ 0 h 226"/>
                <a:gd name="T38" fmla="*/ 112 w 224"/>
                <a:gd name="T39" fmla="*/ 0 h 226"/>
                <a:gd name="T40" fmla="*/ 88 w 224"/>
                <a:gd name="T41" fmla="*/ 3 h 226"/>
                <a:gd name="T42" fmla="*/ 67 w 224"/>
                <a:gd name="T43" fmla="*/ 8 h 226"/>
                <a:gd name="T44" fmla="*/ 48 w 224"/>
                <a:gd name="T45" fmla="*/ 19 h 226"/>
                <a:gd name="T46" fmla="*/ 32 w 224"/>
                <a:gd name="T47" fmla="*/ 32 h 226"/>
                <a:gd name="T48" fmla="*/ 19 w 224"/>
                <a:gd name="T49" fmla="*/ 51 h 226"/>
                <a:gd name="T50" fmla="*/ 8 w 224"/>
                <a:gd name="T51" fmla="*/ 70 h 226"/>
                <a:gd name="T52" fmla="*/ 3 w 224"/>
                <a:gd name="T53" fmla="*/ 92 h 226"/>
                <a:gd name="T54" fmla="*/ 0 w 224"/>
                <a:gd name="T55" fmla="*/ 113 h 226"/>
                <a:gd name="T56" fmla="*/ 0 w 224"/>
                <a:gd name="T57" fmla="*/ 113 h 226"/>
                <a:gd name="T58" fmla="*/ 3 w 224"/>
                <a:gd name="T59" fmla="*/ 135 h 226"/>
                <a:gd name="T60" fmla="*/ 8 w 224"/>
                <a:gd name="T61" fmla="*/ 156 h 226"/>
                <a:gd name="T62" fmla="*/ 19 w 224"/>
                <a:gd name="T63" fmla="*/ 175 h 226"/>
                <a:gd name="T64" fmla="*/ 32 w 224"/>
                <a:gd name="T65" fmla="*/ 194 h 226"/>
                <a:gd name="T66" fmla="*/ 48 w 224"/>
                <a:gd name="T67" fmla="*/ 207 h 226"/>
                <a:gd name="T68" fmla="*/ 67 w 224"/>
                <a:gd name="T69" fmla="*/ 218 h 226"/>
                <a:gd name="T70" fmla="*/ 88 w 224"/>
                <a:gd name="T71" fmla="*/ 224 h 226"/>
                <a:gd name="T72" fmla="*/ 112 w 224"/>
                <a:gd name="T73" fmla="*/ 226 h 226"/>
                <a:gd name="T74" fmla="*/ 112 w 224"/>
                <a:gd name="T75" fmla="*/ 226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4" h="226">
                  <a:moveTo>
                    <a:pt x="112" y="226"/>
                  </a:moveTo>
                  <a:lnTo>
                    <a:pt x="112" y="226"/>
                  </a:lnTo>
                  <a:lnTo>
                    <a:pt x="133" y="224"/>
                  </a:lnTo>
                  <a:lnTo>
                    <a:pt x="155" y="218"/>
                  </a:lnTo>
                  <a:lnTo>
                    <a:pt x="173" y="207"/>
                  </a:lnTo>
                  <a:lnTo>
                    <a:pt x="189" y="194"/>
                  </a:lnTo>
                  <a:lnTo>
                    <a:pt x="205" y="175"/>
                  </a:lnTo>
                  <a:lnTo>
                    <a:pt x="213" y="156"/>
                  </a:lnTo>
                  <a:lnTo>
                    <a:pt x="221" y="135"/>
                  </a:lnTo>
                  <a:lnTo>
                    <a:pt x="224" y="113"/>
                  </a:lnTo>
                  <a:lnTo>
                    <a:pt x="224" y="113"/>
                  </a:lnTo>
                  <a:lnTo>
                    <a:pt x="221" y="92"/>
                  </a:lnTo>
                  <a:lnTo>
                    <a:pt x="213" y="70"/>
                  </a:lnTo>
                  <a:lnTo>
                    <a:pt x="205" y="51"/>
                  </a:lnTo>
                  <a:lnTo>
                    <a:pt x="189" y="32"/>
                  </a:lnTo>
                  <a:lnTo>
                    <a:pt x="173" y="19"/>
                  </a:lnTo>
                  <a:lnTo>
                    <a:pt x="155" y="8"/>
                  </a:lnTo>
                  <a:lnTo>
                    <a:pt x="133" y="3"/>
                  </a:lnTo>
                  <a:lnTo>
                    <a:pt x="112" y="0"/>
                  </a:lnTo>
                  <a:lnTo>
                    <a:pt x="112" y="0"/>
                  </a:lnTo>
                  <a:lnTo>
                    <a:pt x="88" y="3"/>
                  </a:lnTo>
                  <a:lnTo>
                    <a:pt x="67" y="8"/>
                  </a:lnTo>
                  <a:lnTo>
                    <a:pt x="48" y="19"/>
                  </a:lnTo>
                  <a:lnTo>
                    <a:pt x="32" y="32"/>
                  </a:lnTo>
                  <a:lnTo>
                    <a:pt x="19" y="51"/>
                  </a:lnTo>
                  <a:lnTo>
                    <a:pt x="8" y="70"/>
                  </a:lnTo>
                  <a:lnTo>
                    <a:pt x="3" y="92"/>
                  </a:lnTo>
                  <a:lnTo>
                    <a:pt x="0" y="113"/>
                  </a:lnTo>
                  <a:lnTo>
                    <a:pt x="0" y="113"/>
                  </a:lnTo>
                  <a:lnTo>
                    <a:pt x="3" y="135"/>
                  </a:lnTo>
                  <a:lnTo>
                    <a:pt x="8" y="156"/>
                  </a:lnTo>
                  <a:lnTo>
                    <a:pt x="19" y="175"/>
                  </a:lnTo>
                  <a:lnTo>
                    <a:pt x="32" y="194"/>
                  </a:lnTo>
                  <a:lnTo>
                    <a:pt x="48" y="207"/>
                  </a:lnTo>
                  <a:lnTo>
                    <a:pt x="67" y="218"/>
                  </a:lnTo>
                  <a:lnTo>
                    <a:pt x="88" y="224"/>
                  </a:lnTo>
                  <a:lnTo>
                    <a:pt x="112" y="226"/>
                  </a:lnTo>
                  <a:lnTo>
                    <a:pt x="112" y="226"/>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4" name="Freeform 7">
              <a:extLst>
                <a:ext uri="{FF2B5EF4-FFF2-40B4-BE49-F238E27FC236}">
                  <a16:creationId xmlns:a16="http://schemas.microsoft.com/office/drawing/2014/main" id="{98DA3B66-FFC1-49D0-BEEF-2A41B4D32953}"/>
                </a:ext>
              </a:extLst>
            </p:cNvPr>
            <p:cNvSpPr>
              <a:spLocks/>
            </p:cNvSpPr>
            <p:nvPr/>
          </p:nvSpPr>
          <p:spPr bwMode="auto">
            <a:xfrm>
              <a:off x="3961" y="1791"/>
              <a:ext cx="120" cy="485"/>
            </a:xfrm>
            <a:custGeom>
              <a:avLst/>
              <a:gdLst>
                <a:gd name="T0" fmla="*/ 45 w 120"/>
                <a:gd name="T1" fmla="*/ 0 h 485"/>
                <a:gd name="T2" fmla="*/ 0 w 120"/>
                <a:gd name="T3" fmla="*/ 0 h 485"/>
                <a:gd name="T4" fmla="*/ 67 w 120"/>
                <a:gd name="T5" fmla="*/ 458 h 485"/>
                <a:gd name="T6" fmla="*/ 67 w 120"/>
                <a:gd name="T7" fmla="*/ 458 h 485"/>
                <a:gd name="T8" fmla="*/ 69 w 120"/>
                <a:gd name="T9" fmla="*/ 469 h 485"/>
                <a:gd name="T10" fmla="*/ 75 w 120"/>
                <a:gd name="T11" fmla="*/ 477 h 485"/>
                <a:gd name="T12" fmla="*/ 83 w 120"/>
                <a:gd name="T13" fmla="*/ 485 h 485"/>
                <a:gd name="T14" fmla="*/ 93 w 120"/>
                <a:gd name="T15" fmla="*/ 485 h 485"/>
                <a:gd name="T16" fmla="*/ 93 w 120"/>
                <a:gd name="T17" fmla="*/ 485 h 485"/>
                <a:gd name="T18" fmla="*/ 104 w 120"/>
                <a:gd name="T19" fmla="*/ 485 h 485"/>
                <a:gd name="T20" fmla="*/ 112 w 120"/>
                <a:gd name="T21" fmla="*/ 477 h 485"/>
                <a:gd name="T22" fmla="*/ 117 w 120"/>
                <a:gd name="T23" fmla="*/ 469 h 485"/>
                <a:gd name="T24" fmla="*/ 120 w 120"/>
                <a:gd name="T25" fmla="*/ 458 h 485"/>
                <a:gd name="T26" fmla="*/ 45 w 120"/>
                <a:gd name="T27" fmla="*/ 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0" h="485">
                  <a:moveTo>
                    <a:pt x="45" y="0"/>
                  </a:moveTo>
                  <a:lnTo>
                    <a:pt x="0" y="0"/>
                  </a:lnTo>
                  <a:lnTo>
                    <a:pt x="67" y="458"/>
                  </a:lnTo>
                  <a:lnTo>
                    <a:pt x="67" y="458"/>
                  </a:lnTo>
                  <a:lnTo>
                    <a:pt x="69" y="469"/>
                  </a:lnTo>
                  <a:lnTo>
                    <a:pt x="75" y="477"/>
                  </a:lnTo>
                  <a:lnTo>
                    <a:pt x="83" y="485"/>
                  </a:lnTo>
                  <a:lnTo>
                    <a:pt x="93" y="485"/>
                  </a:lnTo>
                  <a:lnTo>
                    <a:pt x="93" y="485"/>
                  </a:lnTo>
                  <a:lnTo>
                    <a:pt x="104" y="485"/>
                  </a:lnTo>
                  <a:lnTo>
                    <a:pt x="112" y="477"/>
                  </a:lnTo>
                  <a:lnTo>
                    <a:pt x="117" y="469"/>
                  </a:lnTo>
                  <a:lnTo>
                    <a:pt x="120" y="458"/>
                  </a:lnTo>
                  <a:lnTo>
                    <a:pt x="45"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5" name="Freeform 8">
              <a:extLst>
                <a:ext uri="{FF2B5EF4-FFF2-40B4-BE49-F238E27FC236}">
                  <a16:creationId xmlns:a16="http://schemas.microsoft.com/office/drawing/2014/main" id="{951555CA-E1F7-4549-900A-ED373B71B51D}"/>
                </a:ext>
              </a:extLst>
            </p:cNvPr>
            <p:cNvSpPr>
              <a:spLocks/>
            </p:cNvSpPr>
            <p:nvPr/>
          </p:nvSpPr>
          <p:spPr bwMode="auto">
            <a:xfrm>
              <a:off x="3601" y="1791"/>
              <a:ext cx="117" cy="485"/>
            </a:xfrm>
            <a:custGeom>
              <a:avLst/>
              <a:gdLst>
                <a:gd name="T0" fmla="*/ 72 w 117"/>
                <a:gd name="T1" fmla="*/ 0 h 485"/>
                <a:gd name="T2" fmla="*/ 0 w 117"/>
                <a:gd name="T3" fmla="*/ 458 h 485"/>
                <a:gd name="T4" fmla="*/ 0 w 117"/>
                <a:gd name="T5" fmla="*/ 458 h 485"/>
                <a:gd name="T6" fmla="*/ 3 w 117"/>
                <a:gd name="T7" fmla="*/ 469 h 485"/>
                <a:gd name="T8" fmla="*/ 8 w 117"/>
                <a:gd name="T9" fmla="*/ 477 h 485"/>
                <a:gd name="T10" fmla="*/ 16 w 117"/>
                <a:gd name="T11" fmla="*/ 485 h 485"/>
                <a:gd name="T12" fmla="*/ 27 w 117"/>
                <a:gd name="T13" fmla="*/ 485 h 485"/>
                <a:gd name="T14" fmla="*/ 27 w 117"/>
                <a:gd name="T15" fmla="*/ 485 h 485"/>
                <a:gd name="T16" fmla="*/ 37 w 117"/>
                <a:gd name="T17" fmla="*/ 485 h 485"/>
                <a:gd name="T18" fmla="*/ 45 w 117"/>
                <a:gd name="T19" fmla="*/ 477 h 485"/>
                <a:gd name="T20" fmla="*/ 51 w 117"/>
                <a:gd name="T21" fmla="*/ 469 h 485"/>
                <a:gd name="T22" fmla="*/ 53 w 117"/>
                <a:gd name="T23" fmla="*/ 458 h 485"/>
                <a:gd name="T24" fmla="*/ 117 w 117"/>
                <a:gd name="T25" fmla="*/ 0 h 485"/>
                <a:gd name="T26" fmla="*/ 72 w 117"/>
                <a:gd name="T27" fmla="*/ 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7" h="485">
                  <a:moveTo>
                    <a:pt x="72" y="0"/>
                  </a:moveTo>
                  <a:lnTo>
                    <a:pt x="0" y="458"/>
                  </a:lnTo>
                  <a:lnTo>
                    <a:pt x="0" y="458"/>
                  </a:lnTo>
                  <a:lnTo>
                    <a:pt x="3" y="469"/>
                  </a:lnTo>
                  <a:lnTo>
                    <a:pt x="8" y="477"/>
                  </a:lnTo>
                  <a:lnTo>
                    <a:pt x="16" y="485"/>
                  </a:lnTo>
                  <a:lnTo>
                    <a:pt x="27" y="485"/>
                  </a:lnTo>
                  <a:lnTo>
                    <a:pt x="27" y="485"/>
                  </a:lnTo>
                  <a:lnTo>
                    <a:pt x="37" y="485"/>
                  </a:lnTo>
                  <a:lnTo>
                    <a:pt x="45" y="477"/>
                  </a:lnTo>
                  <a:lnTo>
                    <a:pt x="51" y="469"/>
                  </a:lnTo>
                  <a:lnTo>
                    <a:pt x="53" y="458"/>
                  </a:lnTo>
                  <a:lnTo>
                    <a:pt x="117" y="0"/>
                  </a:lnTo>
                  <a:lnTo>
                    <a:pt x="72"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46" name="Group 4">
            <a:extLst>
              <a:ext uri="{FF2B5EF4-FFF2-40B4-BE49-F238E27FC236}">
                <a16:creationId xmlns:a16="http://schemas.microsoft.com/office/drawing/2014/main" id="{D6D5E4F3-6C65-4020-938F-1C4890CFAA07}"/>
              </a:ext>
            </a:extLst>
          </p:cNvPr>
          <p:cNvGrpSpPr>
            <a:grpSpLocks noChangeAspect="1"/>
          </p:cNvGrpSpPr>
          <p:nvPr/>
        </p:nvGrpSpPr>
        <p:grpSpPr bwMode="auto">
          <a:xfrm>
            <a:off x="9050860" y="933552"/>
            <a:ext cx="1141557" cy="773595"/>
            <a:chOff x="3601" y="1990"/>
            <a:chExt cx="480" cy="341"/>
          </a:xfrm>
        </p:grpSpPr>
        <p:sp>
          <p:nvSpPr>
            <p:cNvPr id="47" name="Freeform 5">
              <a:extLst>
                <a:ext uri="{FF2B5EF4-FFF2-40B4-BE49-F238E27FC236}">
                  <a16:creationId xmlns:a16="http://schemas.microsoft.com/office/drawing/2014/main" id="{542EBE04-4123-4129-921B-95AB5C2B63CF}"/>
                </a:ext>
              </a:extLst>
            </p:cNvPr>
            <p:cNvSpPr>
              <a:spLocks/>
            </p:cNvSpPr>
            <p:nvPr/>
          </p:nvSpPr>
          <p:spPr bwMode="auto">
            <a:xfrm>
              <a:off x="3710" y="2057"/>
              <a:ext cx="20" cy="135"/>
            </a:xfrm>
            <a:custGeom>
              <a:avLst/>
              <a:gdLst>
                <a:gd name="T0" fmla="*/ 0 w 20"/>
                <a:gd name="T1" fmla="*/ 0 h 135"/>
                <a:gd name="T2" fmla="*/ 5 w 20"/>
                <a:gd name="T3" fmla="*/ 127 h 135"/>
                <a:gd name="T4" fmla="*/ 5 w 20"/>
                <a:gd name="T5" fmla="*/ 127 h 135"/>
                <a:gd name="T6" fmla="*/ 6 w 20"/>
                <a:gd name="T7" fmla="*/ 130 h 135"/>
                <a:gd name="T8" fmla="*/ 7 w 20"/>
                <a:gd name="T9" fmla="*/ 133 h 135"/>
                <a:gd name="T10" fmla="*/ 10 w 20"/>
                <a:gd name="T11" fmla="*/ 135 h 135"/>
                <a:gd name="T12" fmla="*/ 13 w 20"/>
                <a:gd name="T13" fmla="*/ 135 h 135"/>
                <a:gd name="T14" fmla="*/ 13 w 20"/>
                <a:gd name="T15" fmla="*/ 135 h 135"/>
                <a:gd name="T16" fmla="*/ 16 w 20"/>
                <a:gd name="T17" fmla="*/ 135 h 135"/>
                <a:gd name="T18" fmla="*/ 18 w 20"/>
                <a:gd name="T19" fmla="*/ 133 h 135"/>
                <a:gd name="T20" fmla="*/ 20 w 20"/>
                <a:gd name="T21" fmla="*/ 130 h 135"/>
                <a:gd name="T22" fmla="*/ 20 w 20"/>
                <a:gd name="T23" fmla="*/ 127 h 135"/>
                <a:gd name="T24" fmla="*/ 13 w 20"/>
                <a:gd name="T25" fmla="*/ 0 h 135"/>
                <a:gd name="T26" fmla="*/ 0 w 20"/>
                <a:gd name="T27" fmla="*/ 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135">
                  <a:moveTo>
                    <a:pt x="0" y="0"/>
                  </a:moveTo>
                  <a:lnTo>
                    <a:pt x="5" y="127"/>
                  </a:lnTo>
                  <a:lnTo>
                    <a:pt x="5" y="127"/>
                  </a:lnTo>
                  <a:lnTo>
                    <a:pt x="6" y="130"/>
                  </a:lnTo>
                  <a:lnTo>
                    <a:pt x="7" y="133"/>
                  </a:lnTo>
                  <a:lnTo>
                    <a:pt x="10" y="135"/>
                  </a:lnTo>
                  <a:lnTo>
                    <a:pt x="13" y="135"/>
                  </a:lnTo>
                  <a:lnTo>
                    <a:pt x="13" y="135"/>
                  </a:lnTo>
                  <a:lnTo>
                    <a:pt x="16" y="135"/>
                  </a:lnTo>
                  <a:lnTo>
                    <a:pt x="18" y="133"/>
                  </a:lnTo>
                  <a:lnTo>
                    <a:pt x="20" y="130"/>
                  </a:lnTo>
                  <a:lnTo>
                    <a:pt x="20" y="127"/>
                  </a:lnTo>
                  <a:lnTo>
                    <a:pt x="13"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8" name="Freeform 6">
              <a:extLst>
                <a:ext uri="{FF2B5EF4-FFF2-40B4-BE49-F238E27FC236}">
                  <a16:creationId xmlns:a16="http://schemas.microsoft.com/office/drawing/2014/main" id="{F4F06813-F74C-42DA-B725-F809524355D2}"/>
                </a:ext>
              </a:extLst>
            </p:cNvPr>
            <p:cNvSpPr>
              <a:spLocks/>
            </p:cNvSpPr>
            <p:nvPr/>
          </p:nvSpPr>
          <p:spPr bwMode="auto">
            <a:xfrm>
              <a:off x="3806" y="2057"/>
              <a:ext cx="20" cy="135"/>
            </a:xfrm>
            <a:custGeom>
              <a:avLst/>
              <a:gdLst>
                <a:gd name="T0" fmla="*/ 0 w 20"/>
                <a:gd name="T1" fmla="*/ 127 h 135"/>
                <a:gd name="T2" fmla="*/ 0 w 20"/>
                <a:gd name="T3" fmla="*/ 127 h 135"/>
                <a:gd name="T4" fmla="*/ 0 w 20"/>
                <a:gd name="T5" fmla="*/ 130 h 135"/>
                <a:gd name="T6" fmla="*/ 2 w 20"/>
                <a:gd name="T7" fmla="*/ 133 h 135"/>
                <a:gd name="T8" fmla="*/ 4 w 20"/>
                <a:gd name="T9" fmla="*/ 135 h 135"/>
                <a:gd name="T10" fmla="*/ 8 w 20"/>
                <a:gd name="T11" fmla="*/ 135 h 135"/>
                <a:gd name="T12" fmla="*/ 8 w 20"/>
                <a:gd name="T13" fmla="*/ 135 h 135"/>
                <a:gd name="T14" fmla="*/ 10 w 20"/>
                <a:gd name="T15" fmla="*/ 135 h 135"/>
                <a:gd name="T16" fmla="*/ 13 w 20"/>
                <a:gd name="T17" fmla="*/ 133 h 135"/>
                <a:gd name="T18" fmla="*/ 14 w 20"/>
                <a:gd name="T19" fmla="*/ 130 h 135"/>
                <a:gd name="T20" fmla="*/ 15 w 20"/>
                <a:gd name="T21" fmla="*/ 127 h 135"/>
                <a:gd name="T22" fmla="*/ 20 w 20"/>
                <a:gd name="T23" fmla="*/ 0 h 135"/>
                <a:gd name="T24" fmla="*/ 8 w 20"/>
                <a:gd name="T25" fmla="*/ 0 h 135"/>
                <a:gd name="T26" fmla="*/ 0 w 20"/>
                <a:gd name="T27" fmla="*/ 12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135">
                  <a:moveTo>
                    <a:pt x="0" y="127"/>
                  </a:moveTo>
                  <a:lnTo>
                    <a:pt x="0" y="127"/>
                  </a:lnTo>
                  <a:lnTo>
                    <a:pt x="0" y="130"/>
                  </a:lnTo>
                  <a:lnTo>
                    <a:pt x="2" y="133"/>
                  </a:lnTo>
                  <a:lnTo>
                    <a:pt x="4" y="135"/>
                  </a:lnTo>
                  <a:lnTo>
                    <a:pt x="8" y="135"/>
                  </a:lnTo>
                  <a:lnTo>
                    <a:pt x="8" y="135"/>
                  </a:lnTo>
                  <a:lnTo>
                    <a:pt x="10" y="135"/>
                  </a:lnTo>
                  <a:lnTo>
                    <a:pt x="13" y="133"/>
                  </a:lnTo>
                  <a:lnTo>
                    <a:pt x="14" y="130"/>
                  </a:lnTo>
                  <a:lnTo>
                    <a:pt x="15" y="127"/>
                  </a:lnTo>
                  <a:lnTo>
                    <a:pt x="20" y="0"/>
                  </a:lnTo>
                  <a:lnTo>
                    <a:pt x="8" y="0"/>
                  </a:lnTo>
                  <a:lnTo>
                    <a:pt x="0" y="127"/>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9" name="Freeform 7">
              <a:extLst>
                <a:ext uri="{FF2B5EF4-FFF2-40B4-BE49-F238E27FC236}">
                  <a16:creationId xmlns:a16="http://schemas.microsoft.com/office/drawing/2014/main" id="{3DE77F46-3411-4F8B-8D3A-EB2B4E6143BD}"/>
                </a:ext>
              </a:extLst>
            </p:cNvPr>
            <p:cNvSpPr>
              <a:spLocks/>
            </p:cNvSpPr>
            <p:nvPr/>
          </p:nvSpPr>
          <p:spPr bwMode="auto">
            <a:xfrm>
              <a:off x="3736" y="1990"/>
              <a:ext cx="64" cy="62"/>
            </a:xfrm>
            <a:custGeom>
              <a:avLst/>
              <a:gdLst>
                <a:gd name="T0" fmla="*/ 32 w 64"/>
                <a:gd name="T1" fmla="*/ 62 h 62"/>
                <a:gd name="T2" fmla="*/ 32 w 64"/>
                <a:gd name="T3" fmla="*/ 62 h 62"/>
                <a:gd name="T4" fmla="*/ 38 w 64"/>
                <a:gd name="T5" fmla="*/ 62 h 62"/>
                <a:gd name="T6" fmla="*/ 45 w 64"/>
                <a:gd name="T7" fmla="*/ 60 h 62"/>
                <a:gd name="T8" fmla="*/ 50 w 64"/>
                <a:gd name="T9" fmla="*/ 57 h 62"/>
                <a:gd name="T10" fmla="*/ 54 w 64"/>
                <a:gd name="T11" fmla="*/ 53 h 62"/>
                <a:gd name="T12" fmla="*/ 58 w 64"/>
                <a:gd name="T13" fmla="*/ 49 h 62"/>
                <a:gd name="T14" fmla="*/ 61 w 64"/>
                <a:gd name="T15" fmla="*/ 43 h 62"/>
                <a:gd name="T16" fmla="*/ 63 w 64"/>
                <a:gd name="T17" fmla="*/ 37 h 62"/>
                <a:gd name="T18" fmla="*/ 64 w 64"/>
                <a:gd name="T19" fmla="*/ 31 h 62"/>
                <a:gd name="T20" fmla="*/ 64 w 64"/>
                <a:gd name="T21" fmla="*/ 31 h 62"/>
                <a:gd name="T22" fmla="*/ 63 w 64"/>
                <a:gd name="T23" fmla="*/ 24 h 62"/>
                <a:gd name="T24" fmla="*/ 61 w 64"/>
                <a:gd name="T25" fmla="*/ 19 h 62"/>
                <a:gd name="T26" fmla="*/ 58 w 64"/>
                <a:gd name="T27" fmla="*/ 14 h 62"/>
                <a:gd name="T28" fmla="*/ 54 w 64"/>
                <a:gd name="T29" fmla="*/ 8 h 62"/>
                <a:gd name="T30" fmla="*/ 50 w 64"/>
                <a:gd name="T31" fmla="*/ 5 h 62"/>
                <a:gd name="T32" fmla="*/ 45 w 64"/>
                <a:gd name="T33" fmla="*/ 2 h 62"/>
                <a:gd name="T34" fmla="*/ 38 w 64"/>
                <a:gd name="T35" fmla="*/ 0 h 62"/>
                <a:gd name="T36" fmla="*/ 32 w 64"/>
                <a:gd name="T37" fmla="*/ 0 h 62"/>
                <a:gd name="T38" fmla="*/ 32 w 64"/>
                <a:gd name="T39" fmla="*/ 0 h 62"/>
                <a:gd name="T40" fmla="*/ 26 w 64"/>
                <a:gd name="T41" fmla="*/ 0 h 62"/>
                <a:gd name="T42" fmla="*/ 19 w 64"/>
                <a:gd name="T43" fmla="*/ 2 h 62"/>
                <a:gd name="T44" fmla="*/ 14 w 64"/>
                <a:gd name="T45" fmla="*/ 5 h 62"/>
                <a:gd name="T46" fmla="*/ 10 w 64"/>
                <a:gd name="T47" fmla="*/ 8 h 62"/>
                <a:gd name="T48" fmla="*/ 6 w 64"/>
                <a:gd name="T49" fmla="*/ 14 h 62"/>
                <a:gd name="T50" fmla="*/ 2 w 64"/>
                <a:gd name="T51" fmla="*/ 19 h 62"/>
                <a:gd name="T52" fmla="*/ 1 w 64"/>
                <a:gd name="T53" fmla="*/ 24 h 62"/>
                <a:gd name="T54" fmla="*/ 0 w 64"/>
                <a:gd name="T55" fmla="*/ 31 h 62"/>
                <a:gd name="T56" fmla="*/ 0 w 64"/>
                <a:gd name="T57" fmla="*/ 31 h 62"/>
                <a:gd name="T58" fmla="*/ 1 w 64"/>
                <a:gd name="T59" fmla="*/ 37 h 62"/>
                <a:gd name="T60" fmla="*/ 2 w 64"/>
                <a:gd name="T61" fmla="*/ 43 h 62"/>
                <a:gd name="T62" fmla="*/ 6 w 64"/>
                <a:gd name="T63" fmla="*/ 49 h 62"/>
                <a:gd name="T64" fmla="*/ 10 w 64"/>
                <a:gd name="T65" fmla="*/ 53 h 62"/>
                <a:gd name="T66" fmla="*/ 14 w 64"/>
                <a:gd name="T67" fmla="*/ 57 h 62"/>
                <a:gd name="T68" fmla="*/ 19 w 64"/>
                <a:gd name="T69" fmla="*/ 60 h 62"/>
                <a:gd name="T70" fmla="*/ 26 w 64"/>
                <a:gd name="T71" fmla="*/ 62 h 62"/>
                <a:gd name="T72" fmla="*/ 32 w 64"/>
                <a:gd name="T73" fmla="*/ 62 h 62"/>
                <a:gd name="T74" fmla="*/ 32 w 64"/>
                <a:gd name="T75"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4" h="62">
                  <a:moveTo>
                    <a:pt x="32" y="62"/>
                  </a:moveTo>
                  <a:lnTo>
                    <a:pt x="32" y="62"/>
                  </a:lnTo>
                  <a:lnTo>
                    <a:pt x="38" y="62"/>
                  </a:lnTo>
                  <a:lnTo>
                    <a:pt x="45" y="60"/>
                  </a:lnTo>
                  <a:lnTo>
                    <a:pt x="50" y="57"/>
                  </a:lnTo>
                  <a:lnTo>
                    <a:pt x="54" y="53"/>
                  </a:lnTo>
                  <a:lnTo>
                    <a:pt x="58" y="49"/>
                  </a:lnTo>
                  <a:lnTo>
                    <a:pt x="61" y="43"/>
                  </a:lnTo>
                  <a:lnTo>
                    <a:pt x="63" y="37"/>
                  </a:lnTo>
                  <a:lnTo>
                    <a:pt x="64" y="31"/>
                  </a:lnTo>
                  <a:lnTo>
                    <a:pt x="64" y="31"/>
                  </a:lnTo>
                  <a:lnTo>
                    <a:pt x="63" y="24"/>
                  </a:lnTo>
                  <a:lnTo>
                    <a:pt x="61" y="19"/>
                  </a:lnTo>
                  <a:lnTo>
                    <a:pt x="58" y="14"/>
                  </a:lnTo>
                  <a:lnTo>
                    <a:pt x="54" y="8"/>
                  </a:lnTo>
                  <a:lnTo>
                    <a:pt x="50" y="5"/>
                  </a:lnTo>
                  <a:lnTo>
                    <a:pt x="45" y="2"/>
                  </a:lnTo>
                  <a:lnTo>
                    <a:pt x="38" y="0"/>
                  </a:lnTo>
                  <a:lnTo>
                    <a:pt x="32" y="0"/>
                  </a:lnTo>
                  <a:lnTo>
                    <a:pt x="32" y="0"/>
                  </a:lnTo>
                  <a:lnTo>
                    <a:pt x="26" y="0"/>
                  </a:lnTo>
                  <a:lnTo>
                    <a:pt x="19" y="2"/>
                  </a:lnTo>
                  <a:lnTo>
                    <a:pt x="14" y="5"/>
                  </a:lnTo>
                  <a:lnTo>
                    <a:pt x="10" y="8"/>
                  </a:lnTo>
                  <a:lnTo>
                    <a:pt x="6" y="14"/>
                  </a:lnTo>
                  <a:lnTo>
                    <a:pt x="2" y="19"/>
                  </a:lnTo>
                  <a:lnTo>
                    <a:pt x="1" y="24"/>
                  </a:lnTo>
                  <a:lnTo>
                    <a:pt x="0" y="31"/>
                  </a:lnTo>
                  <a:lnTo>
                    <a:pt x="0" y="31"/>
                  </a:lnTo>
                  <a:lnTo>
                    <a:pt x="1" y="37"/>
                  </a:lnTo>
                  <a:lnTo>
                    <a:pt x="2" y="43"/>
                  </a:lnTo>
                  <a:lnTo>
                    <a:pt x="6" y="49"/>
                  </a:lnTo>
                  <a:lnTo>
                    <a:pt x="10" y="53"/>
                  </a:lnTo>
                  <a:lnTo>
                    <a:pt x="14" y="57"/>
                  </a:lnTo>
                  <a:lnTo>
                    <a:pt x="19" y="60"/>
                  </a:lnTo>
                  <a:lnTo>
                    <a:pt x="26" y="62"/>
                  </a:lnTo>
                  <a:lnTo>
                    <a:pt x="32" y="62"/>
                  </a:lnTo>
                  <a:lnTo>
                    <a:pt x="32" y="62"/>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0" name="Freeform 8">
              <a:extLst>
                <a:ext uri="{FF2B5EF4-FFF2-40B4-BE49-F238E27FC236}">
                  <a16:creationId xmlns:a16="http://schemas.microsoft.com/office/drawing/2014/main" id="{FABFBBBA-6632-4797-A20C-F59A7BAE2262}"/>
                </a:ext>
              </a:extLst>
            </p:cNvPr>
            <p:cNvSpPr>
              <a:spLocks/>
            </p:cNvSpPr>
            <p:nvPr/>
          </p:nvSpPr>
          <p:spPr bwMode="auto">
            <a:xfrm>
              <a:off x="3732" y="2057"/>
              <a:ext cx="72" cy="273"/>
            </a:xfrm>
            <a:custGeom>
              <a:avLst/>
              <a:gdLst>
                <a:gd name="T0" fmla="*/ 36 w 72"/>
                <a:gd name="T1" fmla="*/ 27 h 273"/>
                <a:gd name="T2" fmla="*/ 18 w 72"/>
                <a:gd name="T3" fmla="*/ 0 h 273"/>
                <a:gd name="T4" fmla="*/ 0 w 72"/>
                <a:gd name="T5" fmla="*/ 0 h 273"/>
                <a:gd name="T6" fmla="*/ 8 w 72"/>
                <a:gd name="T7" fmla="*/ 127 h 273"/>
                <a:gd name="T8" fmla="*/ 8 w 72"/>
                <a:gd name="T9" fmla="*/ 127 h 273"/>
                <a:gd name="T10" fmla="*/ 8 w 72"/>
                <a:gd name="T11" fmla="*/ 260 h 273"/>
                <a:gd name="T12" fmla="*/ 8 w 72"/>
                <a:gd name="T13" fmla="*/ 260 h 273"/>
                <a:gd name="T14" fmla="*/ 9 w 72"/>
                <a:gd name="T15" fmla="*/ 266 h 273"/>
                <a:gd name="T16" fmla="*/ 11 w 72"/>
                <a:gd name="T17" fmla="*/ 269 h 273"/>
                <a:gd name="T18" fmla="*/ 15 w 72"/>
                <a:gd name="T19" fmla="*/ 272 h 273"/>
                <a:gd name="T20" fmla="*/ 19 w 72"/>
                <a:gd name="T21" fmla="*/ 273 h 273"/>
                <a:gd name="T22" fmla="*/ 19 w 72"/>
                <a:gd name="T23" fmla="*/ 273 h 273"/>
                <a:gd name="T24" fmla="*/ 24 w 72"/>
                <a:gd name="T25" fmla="*/ 272 h 273"/>
                <a:gd name="T26" fmla="*/ 28 w 72"/>
                <a:gd name="T27" fmla="*/ 269 h 273"/>
                <a:gd name="T28" fmla="*/ 31 w 72"/>
                <a:gd name="T29" fmla="*/ 266 h 273"/>
                <a:gd name="T30" fmla="*/ 32 w 72"/>
                <a:gd name="T31" fmla="*/ 260 h 273"/>
                <a:gd name="T32" fmla="*/ 32 w 72"/>
                <a:gd name="T33" fmla="*/ 127 h 273"/>
                <a:gd name="T34" fmla="*/ 40 w 72"/>
                <a:gd name="T35" fmla="*/ 127 h 273"/>
                <a:gd name="T36" fmla="*/ 40 w 72"/>
                <a:gd name="T37" fmla="*/ 260 h 273"/>
                <a:gd name="T38" fmla="*/ 40 w 72"/>
                <a:gd name="T39" fmla="*/ 260 h 273"/>
                <a:gd name="T40" fmla="*/ 41 w 72"/>
                <a:gd name="T41" fmla="*/ 266 h 273"/>
                <a:gd name="T42" fmla="*/ 45 w 72"/>
                <a:gd name="T43" fmla="*/ 269 h 273"/>
                <a:gd name="T44" fmla="*/ 48 w 72"/>
                <a:gd name="T45" fmla="*/ 272 h 273"/>
                <a:gd name="T46" fmla="*/ 53 w 72"/>
                <a:gd name="T47" fmla="*/ 273 h 273"/>
                <a:gd name="T48" fmla="*/ 53 w 72"/>
                <a:gd name="T49" fmla="*/ 273 h 273"/>
                <a:gd name="T50" fmla="*/ 57 w 72"/>
                <a:gd name="T51" fmla="*/ 272 h 273"/>
                <a:gd name="T52" fmla="*/ 61 w 72"/>
                <a:gd name="T53" fmla="*/ 269 h 273"/>
                <a:gd name="T54" fmla="*/ 64 w 72"/>
                <a:gd name="T55" fmla="*/ 266 h 273"/>
                <a:gd name="T56" fmla="*/ 65 w 72"/>
                <a:gd name="T57" fmla="*/ 260 h 273"/>
                <a:gd name="T58" fmla="*/ 65 w 72"/>
                <a:gd name="T59" fmla="*/ 127 h 273"/>
                <a:gd name="T60" fmla="*/ 65 w 72"/>
                <a:gd name="T61" fmla="*/ 127 h 273"/>
                <a:gd name="T62" fmla="*/ 72 w 72"/>
                <a:gd name="T63" fmla="*/ 0 h 273"/>
                <a:gd name="T64" fmla="*/ 54 w 72"/>
                <a:gd name="T65" fmla="*/ 0 h 273"/>
                <a:gd name="T66" fmla="*/ 36 w 72"/>
                <a:gd name="T67" fmla="*/ 27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2" h="273">
                  <a:moveTo>
                    <a:pt x="36" y="27"/>
                  </a:moveTo>
                  <a:lnTo>
                    <a:pt x="18" y="0"/>
                  </a:lnTo>
                  <a:lnTo>
                    <a:pt x="0" y="0"/>
                  </a:lnTo>
                  <a:lnTo>
                    <a:pt x="8" y="127"/>
                  </a:lnTo>
                  <a:lnTo>
                    <a:pt x="8" y="127"/>
                  </a:lnTo>
                  <a:lnTo>
                    <a:pt x="8" y="260"/>
                  </a:lnTo>
                  <a:lnTo>
                    <a:pt x="8" y="260"/>
                  </a:lnTo>
                  <a:lnTo>
                    <a:pt x="9" y="266"/>
                  </a:lnTo>
                  <a:lnTo>
                    <a:pt x="11" y="269"/>
                  </a:lnTo>
                  <a:lnTo>
                    <a:pt x="15" y="272"/>
                  </a:lnTo>
                  <a:lnTo>
                    <a:pt x="19" y="273"/>
                  </a:lnTo>
                  <a:lnTo>
                    <a:pt x="19" y="273"/>
                  </a:lnTo>
                  <a:lnTo>
                    <a:pt x="24" y="272"/>
                  </a:lnTo>
                  <a:lnTo>
                    <a:pt x="28" y="269"/>
                  </a:lnTo>
                  <a:lnTo>
                    <a:pt x="31" y="266"/>
                  </a:lnTo>
                  <a:lnTo>
                    <a:pt x="32" y="260"/>
                  </a:lnTo>
                  <a:lnTo>
                    <a:pt x="32" y="127"/>
                  </a:lnTo>
                  <a:lnTo>
                    <a:pt x="40" y="127"/>
                  </a:lnTo>
                  <a:lnTo>
                    <a:pt x="40" y="260"/>
                  </a:lnTo>
                  <a:lnTo>
                    <a:pt x="40" y="260"/>
                  </a:lnTo>
                  <a:lnTo>
                    <a:pt x="41" y="266"/>
                  </a:lnTo>
                  <a:lnTo>
                    <a:pt x="45" y="269"/>
                  </a:lnTo>
                  <a:lnTo>
                    <a:pt x="48" y="272"/>
                  </a:lnTo>
                  <a:lnTo>
                    <a:pt x="53" y="273"/>
                  </a:lnTo>
                  <a:lnTo>
                    <a:pt x="53" y="273"/>
                  </a:lnTo>
                  <a:lnTo>
                    <a:pt x="57" y="272"/>
                  </a:lnTo>
                  <a:lnTo>
                    <a:pt x="61" y="269"/>
                  </a:lnTo>
                  <a:lnTo>
                    <a:pt x="64" y="266"/>
                  </a:lnTo>
                  <a:lnTo>
                    <a:pt x="65" y="260"/>
                  </a:lnTo>
                  <a:lnTo>
                    <a:pt x="65" y="127"/>
                  </a:lnTo>
                  <a:lnTo>
                    <a:pt x="65" y="127"/>
                  </a:lnTo>
                  <a:lnTo>
                    <a:pt x="72" y="0"/>
                  </a:lnTo>
                  <a:lnTo>
                    <a:pt x="54" y="0"/>
                  </a:lnTo>
                  <a:lnTo>
                    <a:pt x="36" y="27"/>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1" name="Freeform 9">
              <a:extLst>
                <a:ext uri="{FF2B5EF4-FFF2-40B4-BE49-F238E27FC236}">
                  <a16:creationId xmlns:a16="http://schemas.microsoft.com/office/drawing/2014/main" id="{05993744-CDF8-4B09-A705-0E00C440D4D7}"/>
                </a:ext>
              </a:extLst>
            </p:cNvPr>
            <p:cNvSpPr>
              <a:spLocks/>
            </p:cNvSpPr>
            <p:nvPr/>
          </p:nvSpPr>
          <p:spPr bwMode="auto">
            <a:xfrm>
              <a:off x="3874" y="2058"/>
              <a:ext cx="86" cy="273"/>
            </a:xfrm>
            <a:custGeom>
              <a:avLst/>
              <a:gdLst>
                <a:gd name="T0" fmla="*/ 68 w 86"/>
                <a:gd name="T1" fmla="*/ 0 h 273"/>
                <a:gd name="T2" fmla="*/ 18 w 86"/>
                <a:gd name="T3" fmla="*/ 0 h 273"/>
                <a:gd name="T4" fmla="*/ 0 w 86"/>
                <a:gd name="T5" fmla="*/ 127 h 273"/>
                <a:gd name="T6" fmla="*/ 15 w 86"/>
                <a:gd name="T7" fmla="*/ 127 h 273"/>
                <a:gd name="T8" fmla="*/ 15 w 86"/>
                <a:gd name="T9" fmla="*/ 260 h 273"/>
                <a:gd name="T10" fmla="*/ 15 w 86"/>
                <a:gd name="T11" fmla="*/ 260 h 273"/>
                <a:gd name="T12" fmla="*/ 16 w 86"/>
                <a:gd name="T13" fmla="*/ 266 h 273"/>
                <a:gd name="T14" fmla="*/ 19 w 86"/>
                <a:gd name="T15" fmla="*/ 269 h 273"/>
                <a:gd name="T16" fmla="*/ 22 w 86"/>
                <a:gd name="T17" fmla="*/ 272 h 273"/>
                <a:gd name="T18" fmla="*/ 27 w 86"/>
                <a:gd name="T19" fmla="*/ 273 h 273"/>
                <a:gd name="T20" fmla="*/ 27 w 86"/>
                <a:gd name="T21" fmla="*/ 273 h 273"/>
                <a:gd name="T22" fmla="*/ 31 w 86"/>
                <a:gd name="T23" fmla="*/ 272 h 273"/>
                <a:gd name="T24" fmla="*/ 36 w 86"/>
                <a:gd name="T25" fmla="*/ 269 h 273"/>
                <a:gd name="T26" fmla="*/ 38 w 86"/>
                <a:gd name="T27" fmla="*/ 266 h 273"/>
                <a:gd name="T28" fmla="*/ 39 w 86"/>
                <a:gd name="T29" fmla="*/ 260 h 273"/>
                <a:gd name="T30" fmla="*/ 39 w 86"/>
                <a:gd name="T31" fmla="*/ 127 h 273"/>
                <a:gd name="T32" fmla="*/ 47 w 86"/>
                <a:gd name="T33" fmla="*/ 127 h 273"/>
                <a:gd name="T34" fmla="*/ 47 w 86"/>
                <a:gd name="T35" fmla="*/ 260 h 273"/>
                <a:gd name="T36" fmla="*/ 47 w 86"/>
                <a:gd name="T37" fmla="*/ 260 h 273"/>
                <a:gd name="T38" fmla="*/ 48 w 86"/>
                <a:gd name="T39" fmla="*/ 266 h 273"/>
                <a:gd name="T40" fmla="*/ 52 w 86"/>
                <a:gd name="T41" fmla="*/ 269 h 273"/>
                <a:gd name="T42" fmla="*/ 55 w 86"/>
                <a:gd name="T43" fmla="*/ 272 h 273"/>
                <a:gd name="T44" fmla="*/ 60 w 86"/>
                <a:gd name="T45" fmla="*/ 273 h 273"/>
                <a:gd name="T46" fmla="*/ 60 w 86"/>
                <a:gd name="T47" fmla="*/ 273 h 273"/>
                <a:gd name="T48" fmla="*/ 64 w 86"/>
                <a:gd name="T49" fmla="*/ 272 h 273"/>
                <a:gd name="T50" fmla="*/ 68 w 86"/>
                <a:gd name="T51" fmla="*/ 269 h 273"/>
                <a:gd name="T52" fmla="*/ 71 w 86"/>
                <a:gd name="T53" fmla="*/ 266 h 273"/>
                <a:gd name="T54" fmla="*/ 72 w 86"/>
                <a:gd name="T55" fmla="*/ 260 h 273"/>
                <a:gd name="T56" fmla="*/ 72 w 86"/>
                <a:gd name="T57" fmla="*/ 127 h 273"/>
                <a:gd name="T58" fmla="*/ 86 w 86"/>
                <a:gd name="T59" fmla="*/ 127 h 273"/>
                <a:gd name="T60" fmla="*/ 68 w 86"/>
                <a:gd name="T61" fmla="*/ 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6" h="273">
                  <a:moveTo>
                    <a:pt x="68" y="0"/>
                  </a:moveTo>
                  <a:lnTo>
                    <a:pt x="18" y="0"/>
                  </a:lnTo>
                  <a:lnTo>
                    <a:pt x="0" y="127"/>
                  </a:lnTo>
                  <a:lnTo>
                    <a:pt x="15" y="127"/>
                  </a:lnTo>
                  <a:lnTo>
                    <a:pt x="15" y="260"/>
                  </a:lnTo>
                  <a:lnTo>
                    <a:pt x="15" y="260"/>
                  </a:lnTo>
                  <a:lnTo>
                    <a:pt x="16" y="266"/>
                  </a:lnTo>
                  <a:lnTo>
                    <a:pt x="19" y="269"/>
                  </a:lnTo>
                  <a:lnTo>
                    <a:pt x="22" y="272"/>
                  </a:lnTo>
                  <a:lnTo>
                    <a:pt x="27" y="273"/>
                  </a:lnTo>
                  <a:lnTo>
                    <a:pt x="27" y="273"/>
                  </a:lnTo>
                  <a:lnTo>
                    <a:pt x="31" y="272"/>
                  </a:lnTo>
                  <a:lnTo>
                    <a:pt x="36" y="269"/>
                  </a:lnTo>
                  <a:lnTo>
                    <a:pt x="38" y="266"/>
                  </a:lnTo>
                  <a:lnTo>
                    <a:pt x="39" y="260"/>
                  </a:lnTo>
                  <a:lnTo>
                    <a:pt x="39" y="127"/>
                  </a:lnTo>
                  <a:lnTo>
                    <a:pt x="47" y="127"/>
                  </a:lnTo>
                  <a:lnTo>
                    <a:pt x="47" y="260"/>
                  </a:lnTo>
                  <a:lnTo>
                    <a:pt x="47" y="260"/>
                  </a:lnTo>
                  <a:lnTo>
                    <a:pt x="48" y="266"/>
                  </a:lnTo>
                  <a:lnTo>
                    <a:pt x="52" y="269"/>
                  </a:lnTo>
                  <a:lnTo>
                    <a:pt x="55" y="272"/>
                  </a:lnTo>
                  <a:lnTo>
                    <a:pt x="60" y="273"/>
                  </a:lnTo>
                  <a:lnTo>
                    <a:pt x="60" y="273"/>
                  </a:lnTo>
                  <a:lnTo>
                    <a:pt x="64" y="272"/>
                  </a:lnTo>
                  <a:lnTo>
                    <a:pt x="68" y="269"/>
                  </a:lnTo>
                  <a:lnTo>
                    <a:pt x="71" y="266"/>
                  </a:lnTo>
                  <a:lnTo>
                    <a:pt x="72" y="260"/>
                  </a:lnTo>
                  <a:lnTo>
                    <a:pt x="72" y="127"/>
                  </a:lnTo>
                  <a:lnTo>
                    <a:pt x="86" y="127"/>
                  </a:lnTo>
                  <a:lnTo>
                    <a:pt x="68"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2" name="Freeform 10">
              <a:extLst>
                <a:ext uri="{FF2B5EF4-FFF2-40B4-BE49-F238E27FC236}">
                  <a16:creationId xmlns:a16="http://schemas.microsoft.com/office/drawing/2014/main" id="{BE892B3A-3E66-45F7-AE09-A9331D90C9CF}"/>
                </a:ext>
              </a:extLst>
            </p:cNvPr>
            <p:cNvSpPr>
              <a:spLocks/>
            </p:cNvSpPr>
            <p:nvPr/>
          </p:nvSpPr>
          <p:spPr bwMode="auto">
            <a:xfrm>
              <a:off x="3885" y="1991"/>
              <a:ext cx="64" cy="62"/>
            </a:xfrm>
            <a:custGeom>
              <a:avLst/>
              <a:gdLst>
                <a:gd name="T0" fmla="*/ 32 w 64"/>
                <a:gd name="T1" fmla="*/ 62 h 62"/>
                <a:gd name="T2" fmla="*/ 32 w 64"/>
                <a:gd name="T3" fmla="*/ 62 h 62"/>
                <a:gd name="T4" fmla="*/ 38 w 64"/>
                <a:gd name="T5" fmla="*/ 62 h 62"/>
                <a:gd name="T6" fmla="*/ 45 w 64"/>
                <a:gd name="T7" fmla="*/ 60 h 62"/>
                <a:gd name="T8" fmla="*/ 50 w 64"/>
                <a:gd name="T9" fmla="*/ 57 h 62"/>
                <a:gd name="T10" fmla="*/ 54 w 64"/>
                <a:gd name="T11" fmla="*/ 54 h 62"/>
                <a:gd name="T12" fmla="*/ 59 w 64"/>
                <a:gd name="T13" fmla="*/ 49 h 62"/>
                <a:gd name="T14" fmla="*/ 62 w 64"/>
                <a:gd name="T15" fmla="*/ 43 h 62"/>
                <a:gd name="T16" fmla="*/ 63 w 64"/>
                <a:gd name="T17" fmla="*/ 38 h 62"/>
                <a:gd name="T18" fmla="*/ 64 w 64"/>
                <a:gd name="T19" fmla="*/ 32 h 62"/>
                <a:gd name="T20" fmla="*/ 64 w 64"/>
                <a:gd name="T21" fmla="*/ 32 h 62"/>
                <a:gd name="T22" fmla="*/ 63 w 64"/>
                <a:gd name="T23" fmla="*/ 24 h 62"/>
                <a:gd name="T24" fmla="*/ 62 w 64"/>
                <a:gd name="T25" fmla="*/ 19 h 62"/>
                <a:gd name="T26" fmla="*/ 59 w 64"/>
                <a:gd name="T27" fmla="*/ 14 h 62"/>
                <a:gd name="T28" fmla="*/ 54 w 64"/>
                <a:gd name="T29" fmla="*/ 9 h 62"/>
                <a:gd name="T30" fmla="*/ 50 w 64"/>
                <a:gd name="T31" fmla="*/ 5 h 62"/>
                <a:gd name="T32" fmla="*/ 45 w 64"/>
                <a:gd name="T33" fmla="*/ 2 h 62"/>
                <a:gd name="T34" fmla="*/ 38 w 64"/>
                <a:gd name="T35" fmla="*/ 0 h 62"/>
                <a:gd name="T36" fmla="*/ 32 w 64"/>
                <a:gd name="T37" fmla="*/ 0 h 62"/>
                <a:gd name="T38" fmla="*/ 32 w 64"/>
                <a:gd name="T39" fmla="*/ 0 h 62"/>
                <a:gd name="T40" fmla="*/ 26 w 64"/>
                <a:gd name="T41" fmla="*/ 0 h 62"/>
                <a:gd name="T42" fmla="*/ 20 w 64"/>
                <a:gd name="T43" fmla="*/ 2 h 62"/>
                <a:gd name="T44" fmla="*/ 15 w 64"/>
                <a:gd name="T45" fmla="*/ 5 h 62"/>
                <a:gd name="T46" fmla="*/ 10 w 64"/>
                <a:gd name="T47" fmla="*/ 9 h 62"/>
                <a:gd name="T48" fmla="*/ 6 w 64"/>
                <a:gd name="T49" fmla="*/ 14 h 62"/>
                <a:gd name="T50" fmla="*/ 4 w 64"/>
                <a:gd name="T51" fmla="*/ 19 h 62"/>
                <a:gd name="T52" fmla="*/ 1 w 64"/>
                <a:gd name="T53" fmla="*/ 24 h 62"/>
                <a:gd name="T54" fmla="*/ 0 w 64"/>
                <a:gd name="T55" fmla="*/ 32 h 62"/>
                <a:gd name="T56" fmla="*/ 0 w 64"/>
                <a:gd name="T57" fmla="*/ 32 h 62"/>
                <a:gd name="T58" fmla="*/ 1 w 64"/>
                <a:gd name="T59" fmla="*/ 38 h 62"/>
                <a:gd name="T60" fmla="*/ 4 w 64"/>
                <a:gd name="T61" fmla="*/ 43 h 62"/>
                <a:gd name="T62" fmla="*/ 6 w 64"/>
                <a:gd name="T63" fmla="*/ 49 h 62"/>
                <a:gd name="T64" fmla="*/ 10 w 64"/>
                <a:gd name="T65" fmla="*/ 54 h 62"/>
                <a:gd name="T66" fmla="*/ 15 w 64"/>
                <a:gd name="T67" fmla="*/ 57 h 62"/>
                <a:gd name="T68" fmla="*/ 20 w 64"/>
                <a:gd name="T69" fmla="*/ 60 h 62"/>
                <a:gd name="T70" fmla="*/ 26 w 64"/>
                <a:gd name="T71" fmla="*/ 62 h 62"/>
                <a:gd name="T72" fmla="*/ 32 w 64"/>
                <a:gd name="T73" fmla="*/ 62 h 62"/>
                <a:gd name="T74" fmla="*/ 32 w 64"/>
                <a:gd name="T75"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4" h="62">
                  <a:moveTo>
                    <a:pt x="32" y="62"/>
                  </a:moveTo>
                  <a:lnTo>
                    <a:pt x="32" y="62"/>
                  </a:lnTo>
                  <a:lnTo>
                    <a:pt x="38" y="62"/>
                  </a:lnTo>
                  <a:lnTo>
                    <a:pt x="45" y="60"/>
                  </a:lnTo>
                  <a:lnTo>
                    <a:pt x="50" y="57"/>
                  </a:lnTo>
                  <a:lnTo>
                    <a:pt x="54" y="54"/>
                  </a:lnTo>
                  <a:lnTo>
                    <a:pt x="59" y="49"/>
                  </a:lnTo>
                  <a:lnTo>
                    <a:pt x="62" y="43"/>
                  </a:lnTo>
                  <a:lnTo>
                    <a:pt x="63" y="38"/>
                  </a:lnTo>
                  <a:lnTo>
                    <a:pt x="64" y="32"/>
                  </a:lnTo>
                  <a:lnTo>
                    <a:pt x="64" y="32"/>
                  </a:lnTo>
                  <a:lnTo>
                    <a:pt x="63" y="24"/>
                  </a:lnTo>
                  <a:lnTo>
                    <a:pt x="62" y="19"/>
                  </a:lnTo>
                  <a:lnTo>
                    <a:pt x="59" y="14"/>
                  </a:lnTo>
                  <a:lnTo>
                    <a:pt x="54" y="9"/>
                  </a:lnTo>
                  <a:lnTo>
                    <a:pt x="50" y="5"/>
                  </a:lnTo>
                  <a:lnTo>
                    <a:pt x="45" y="2"/>
                  </a:lnTo>
                  <a:lnTo>
                    <a:pt x="38" y="0"/>
                  </a:lnTo>
                  <a:lnTo>
                    <a:pt x="32" y="0"/>
                  </a:lnTo>
                  <a:lnTo>
                    <a:pt x="32" y="0"/>
                  </a:lnTo>
                  <a:lnTo>
                    <a:pt x="26" y="0"/>
                  </a:lnTo>
                  <a:lnTo>
                    <a:pt x="20" y="2"/>
                  </a:lnTo>
                  <a:lnTo>
                    <a:pt x="15" y="5"/>
                  </a:lnTo>
                  <a:lnTo>
                    <a:pt x="10" y="9"/>
                  </a:lnTo>
                  <a:lnTo>
                    <a:pt x="6" y="14"/>
                  </a:lnTo>
                  <a:lnTo>
                    <a:pt x="4" y="19"/>
                  </a:lnTo>
                  <a:lnTo>
                    <a:pt x="1" y="24"/>
                  </a:lnTo>
                  <a:lnTo>
                    <a:pt x="0" y="32"/>
                  </a:lnTo>
                  <a:lnTo>
                    <a:pt x="0" y="32"/>
                  </a:lnTo>
                  <a:lnTo>
                    <a:pt x="1" y="38"/>
                  </a:lnTo>
                  <a:lnTo>
                    <a:pt x="4" y="43"/>
                  </a:lnTo>
                  <a:lnTo>
                    <a:pt x="6" y="49"/>
                  </a:lnTo>
                  <a:lnTo>
                    <a:pt x="10" y="54"/>
                  </a:lnTo>
                  <a:lnTo>
                    <a:pt x="15" y="57"/>
                  </a:lnTo>
                  <a:lnTo>
                    <a:pt x="20" y="60"/>
                  </a:lnTo>
                  <a:lnTo>
                    <a:pt x="26" y="62"/>
                  </a:lnTo>
                  <a:lnTo>
                    <a:pt x="32" y="62"/>
                  </a:lnTo>
                  <a:lnTo>
                    <a:pt x="32" y="62"/>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3" name="Freeform 11">
              <a:extLst>
                <a:ext uri="{FF2B5EF4-FFF2-40B4-BE49-F238E27FC236}">
                  <a16:creationId xmlns:a16="http://schemas.microsoft.com/office/drawing/2014/main" id="{D23DF94F-58C1-4233-9450-43CB9A8CD3F3}"/>
                </a:ext>
              </a:extLst>
            </p:cNvPr>
            <p:cNvSpPr>
              <a:spLocks/>
            </p:cNvSpPr>
            <p:nvPr/>
          </p:nvSpPr>
          <p:spPr bwMode="auto">
            <a:xfrm>
              <a:off x="3952" y="2058"/>
              <a:ext cx="33" cy="136"/>
            </a:xfrm>
            <a:custGeom>
              <a:avLst/>
              <a:gdLst>
                <a:gd name="T0" fmla="*/ 0 w 33"/>
                <a:gd name="T1" fmla="*/ 0 h 136"/>
                <a:gd name="T2" fmla="*/ 18 w 33"/>
                <a:gd name="T3" fmla="*/ 127 h 136"/>
                <a:gd name="T4" fmla="*/ 18 w 33"/>
                <a:gd name="T5" fmla="*/ 127 h 136"/>
                <a:gd name="T6" fmla="*/ 18 w 33"/>
                <a:gd name="T7" fmla="*/ 130 h 136"/>
                <a:gd name="T8" fmla="*/ 20 w 33"/>
                <a:gd name="T9" fmla="*/ 133 h 136"/>
                <a:gd name="T10" fmla="*/ 22 w 33"/>
                <a:gd name="T11" fmla="*/ 135 h 136"/>
                <a:gd name="T12" fmla="*/ 25 w 33"/>
                <a:gd name="T13" fmla="*/ 136 h 136"/>
                <a:gd name="T14" fmla="*/ 25 w 33"/>
                <a:gd name="T15" fmla="*/ 136 h 136"/>
                <a:gd name="T16" fmla="*/ 29 w 33"/>
                <a:gd name="T17" fmla="*/ 135 h 136"/>
                <a:gd name="T18" fmla="*/ 31 w 33"/>
                <a:gd name="T19" fmla="*/ 133 h 136"/>
                <a:gd name="T20" fmla="*/ 33 w 33"/>
                <a:gd name="T21" fmla="*/ 130 h 136"/>
                <a:gd name="T22" fmla="*/ 33 w 33"/>
                <a:gd name="T23" fmla="*/ 127 h 136"/>
                <a:gd name="T24" fmla="*/ 13 w 33"/>
                <a:gd name="T25" fmla="*/ 0 h 136"/>
                <a:gd name="T26" fmla="*/ 0 w 33"/>
                <a:gd name="T27"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 h="136">
                  <a:moveTo>
                    <a:pt x="0" y="0"/>
                  </a:moveTo>
                  <a:lnTo>
                    <a:pt x="18" y="127"/>
                  </a:lnTo>
                  <a:lnTo>
                    <a:pt x="18" y="127"/>
                  </a:lnTo>
                  <a:lnTo>
                    <a:pt x="18" y="130"/>
                  </a:lnTo>
                  <a:lnTo>
                    <a:pt x="20" y="133"/>
                  </a:lnTo>
                  <a:lnTo>
                    <a:pt x="22" y="135"/>
                  </a:lnTo>
                  <a:lnTo>
                    <a:pt x="25" y="136"/>
                  </a:lnTo>
                  <a:lnTo>
                    <a:pt x="25" y="136"/>
                  </a:lnTo>
                  <a:lnTo>
                    <a:pt x="29" y="135"/>
                  </a:lnTo>
                  <a:lnTo>
                    <a:pt x="31" y="133"/>
                  </a:lnTo>
                  <a:lnTo>
                    <a:pt x="33" y="130"/>
                  </a:lnTo>
                  <a:lnTo>
                    <a:pt x="33" y="127"/>
                  </a:lnTo>
                  <a:lnTo>
                    <a:pt x="13"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4" name="Freeform 12">
              <a:extLst>
                <a:ext uri="{FF2B5EF4-FFF2-40B4-BE49-F238E27FC236}">
                  <a16:creationId xmlns:a16="http://schemas.microsoft.com/office/drawing/2014/main" id="{394E7A7C-98B0-4C61-8C33-AE17D7A27273}"/>
                </a:ext>
              </a:extLst>
            </p:cNvPr>
            <p:cNvSpPr>
              <a:spLocks/>
            </p:cNvSpPr>
            <p:nvPr/>
          </p:nvSpPr>
          <p:spPr bwMode="auto">
            <a:xfrm>
              <a:off x="3849" y="2058"/>
              <a:ext cx="34" cy="136"/>
            </a:xfrm>
            <a:custGeom>
              <a:avLst/>
              <a:gdLst>
                <a:gd name="T0" fmla="*/ 22 w 34"/>
                <a:gd name="T1" fmla="*/ 0 h 136"/>
                <a:gd name="T2" fmla="*/ 0 w 34"/>
                <a:gd name="T3" fmla="*/ 127 h 136"/>
                <a:gd name="T4" fmla="*/ 0 w 34"/>
                <a:gd name="T5" fmla="*/ 127 h 136"/>
                <a:gd name="T6" fmla="*/ 2 w 34"/>
                <a:gd name="T7" fmla="*/ 130 h 136"/>
                <a:gd name="T8" fmla="*/ 3 w 34"/>
                <a:gd name="T9" fmla="*/ 133 h 136"/>
                <a:gd name="T10" fmla="*/ 6 w 34"/>
                <a:gd name="T11" fmla="*/ 135 h 136"/>
                <a:gd name="T12" fmla="*/ 8 w 34"/>
                <a:gd name="T13" fmla="*/ 136 h 136"/>
                <a:gd name="T14" fmla="*/ 8 w 34"/>
                <a:gd name="T15" fmla="*/ 136 h 136"/>
                <a:gd name="T16" fmla="*/ 11 w 34"/>
                <a:gd name="T17" fmla="*/ 135 h 136"/>
                <a:gd name="T18" fmla="*/ 13 w 34"/>
                <a:gd name="T19" fmla="*/ 133 h 136"/>
                <a:gd name="T20" fmla="*/ 15 w 34"/>
                <a:gd name="T21" fmla="*/ 130 h 136"/>
                <a:gd name="T22" fmla="*/ 16 w 34"/>
                <a:gd name="T23" fmla="*/ 127 h 136"/>
                <a:gd name="T24" fmla="*/ 34 w 34"/>
                <a:gd name="T25" fmla="*/ 0 h 136"/>
                <a:gd name="T26" fmla="*/ 22 w 34"/>
                <a:gd name="T27"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 h="136">
                  <a:moveTo>
                    <a:pt x="22" y="0"/>
                  </a:moveTo>
                  <a:lnTo>
                    <a:pt x="0" y="127"/>
                  </a:lnTo>
                  <a:lnTo>
                    <a:pt x="0" y="127"/>
                  </a:lnTo>
                  <a:lnTo>
                    <a:pt x="2" y="130"/>
                  </a:lnTo>
                  <a:lnTo>
                    <a:pt x="3" y="133"/>
                  </a:lnTo>
                  <a:lnTo>
                    <a:pt x="6" y="135"/>
                  </a:lnTo>
                  <a:lnTo>
                    <a:pt x="8" y="136"/>
                  </a:lnTo>
                  <a:lnTo>
                    <a:pt x="8" y="136"/>
                  </a:lnTo>
                  <a:lnTo>
                    <a:pt x="11" y="135"/>
                  </a:lnTo>
                  <a:lnTo>
                    <a:pt x="13" y="133"/>
                  </a:lnTo>
                  <a:lnTo>
                    <a:pt x="15" y="130"/>
                  </a:lnTo>
                  <a:lnTo>
                    <a:pt x="16" y="127"/>
                  </a:lnTo>
                  <a:lnTo>
                    <a:pt x="34" y="0"/>
                  </a:lnTo>
                  <a:lnTo>
                    <a:pt x="22"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5" name="Freeform 13">
              <a:extLst>
                <a:ext uri="{FF2B5EF4-FFF2-40B4-BE49-F238E27FC236}">
                  <a16:creationId xmlns:a16="http://schemas.microsoft.com/office/drawing/2014/main" id="{F424D86F-469D-4229-ADCE-444D6307DBCE}"/>
                </a:ext>
              </a:extLst>
            </p:cNvPr>
            <p:cNvSpPr>
              <a:spLocks/>
            </p:cNvSpPr>
            <p:nvPr/>
          </p:nvSpPr>
          <p:spPr bwMode="auto">
            <a:xfrm>
              <a:off x="4000" y="2140"/>
              <a:ext cx="14" cy="94"/>
            </a:xfrm>
            <a:custGeom>
              <a:avLst/>
              <a:gdLst>
                <a:gd name="T0" fmla="*/ 0 w 14"/>
                <a:gd name="T1" fmla="*/ 0 h 94"/>
                <a:gd name="T2" fmla="*/ 4 w 14"/>
                <a:gd name="T3" fmla="*/ 89 h 94"/>
                <a:gd name="T4" fmla="*/ 4 w 14"/>
                <a:gd name="T5" fmla="*/ 89 h 94"/>
                <a:gd name="T6" fmla="*/ 4 w 14"/>
                <a:gd name="T7" fmla="*/ 91 h 94"/>
                <a:gd name="T8" fmla="*/ 5 w 14"/>
                <a:gd name="T9" fmla="*/ 93 h 94"/>
                <a:gd name="T10" fmla="*/ 7 w 14"/>
                <a:gd name="T11" fmla="*/ 94 h 94"/>
                <a:gd name="T12" fmla="*/ 9 w 14"/>
                <a:gd name="T13" fmla="*/ 94 h 94"/>
                <a:gd name="T14" fmla="*/ 9 w 14"/>
                <a:gd name="T15" fmla="*/ 94 h 94"/>
                <a:gd name="T16" fmla="*/ 11 w 14"/>
                <a:gd name="T17" fmla="*/ 94 h 94"/>
                <a:gd name="T18" fmla="*/ 12 w 14"/>
                <a:gd name="T19" fmla="*/ 93 h 94"/>
                <a:gd name="T20" fmla="*/ 13 w 14"/>
                <a:gd name="T21" fmla="*/ 91 h 94"/>
                <a:gd name="T22" fmla="*/ 14 w 14"/>
                <a:gd name="T23" fmla="*/ 89 h 94"/>
                <a:gd name="T24" fmla="*/ 9 w 14"/>
                <a:gd name="T25" fmla="*/ 0 h 94"/>
                <a:gd name="T26" fmla="*/ 0 w 14"/>
                <a:gd name="T27"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94">
                  <a:moveTo>
                    <a:pt x="0" y="0"/>
                  </a:moveTo>
                  <a:lnTo>
                    <a:pt x="4" y="89"/>
                  </a:lnTo>
                  <a:lnTo>
                    <a:pt x="4" y="89"/>
                  </a:lnTo>
                  <a:lnTo>
                    <a:pt x="4" y="91"/>
                  </a:lnTo>
                  <a:lnTo>
                    <a:pt x="5" y="93"/>
                  </a:lnTo>
                  <a:lnTo>
                    <a:pt x="7" y="94"/>
                  </a:lnTo>
                  <a:lnTo>
                    <a:pt x="9" y="94"/>
                  </a:lnTo>
                  <a:lnTo>
                    <a:pt x="9" y="94"/>
                  </a:lnTo>
                  <a:lnTo>
                    <a:pt x="11" y="94"/>
                  </a:lnTo>
                  <a:lnTo>
                    <a:pt x="12" y="93"/>
                  </a:lnTo>
                  <a:lnTo>
                    <a:pt x="13" y="91"/>
                  </a:lnTo>
                  <a:lnTo>
                    <a:pt x="14" y="89"/>
                  </a:lnTo>
                  <a:lnTo>
                    <a:pt x="9"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6" name="Freeform 14">
              <a:extLst>
                <a:ext uri="{FF2B5EF4-FFF2-40B4-BE49-F238E27FC236}">
                  <a16:creationId xmlns:a16="http://schemas.microsoft.com/office/drawing/2014/main" id="{B4A8E53B-5EB4-44D7-9AD8-41B21F8EB505}"/>
                </a:ext>
              </a:extLst>
            </p:cNvPr>
            <p:cNvSpPr>
              <a:spLocks/>
            </p:cNvSpPr>
            <p:nvPr/>
          </p:nvSpPr>
          <p:spPr bwMode="auto">
            <a:xfrm>
              <a:off x="4066" y="2140"/>
              <a:ext cx="15" cy="94"/>
            </a:xfrm>
            <a:custGeom>
              <a:avLst/>
              <a:gdLst>
                <a:gd name="T0" fmla="*/ 5 w 15"/>
                <a:gd name="T1" fmla="*/ 0 h 94"/>
                <a:gd name="T2" fmla="*/ 0 w 15"/>
                <a:gd name="T3" fmla="*/ 89 h 94"/>
                <a:gd name="T4" fmla="*/ 0 w 15"/>
                <a:gd name="T5" fmla="*/ 89 h 94"/>
                <a:gd name="T6" fmla="*/ 1 w 15"/>
                <a:gd name="T7" fmla="*/ 91 h 94"/>
                <a:gd name="T8" fmla="*/ 2 w 15"/>
                <a:gd name="T9" fmla="*/ 93 h 94"/>
                <a:gd name="T10" fmla="*/ 3 w 15"/>
                <a:gd name="T11" fmla="*/ 94 h 94"/>
                <a:gd name="T12" fmla="*/ 5 w 15"/>
                <a:gd name="T13" fmla="*/ 94 h 94"/>
                <a:gd name="T14" fmla="*/ 5 w 15"/>
                <a:gd name="T15" fmla="*/ 94 h 94"/>
                <a:gd name="T16" fmla="*/ 8 w 15"/>
                <a:gd name="T17" fmla="*/ 94 h 94"/>
                <a:gd name="T18" fmla="*/ 10 w 15"/>
                <a:gd name="T19" fmla="*/ 93 h 94"/>
                <a:gd name="T20" fmla="*/ 11 w 15"/>
                <a:gd name="T21" fmla="*/ 91 h 94"/>
                <a:gd name="T22" fmla="*/ 11 w 15"/>
                <a:gd name="T23" fmla="*/ 89 h 94"/>
                <a:gd name="T24" fmla="*/ 15 w 15"/>
                <a:gd name="T25" fmla="*/ 0 h 94"/>
                <a:gd name="T26" fmla="*/ 5 w 15"/>
                <a:gd name="T27"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 h="94">
                  <a:moveTo>
                    <a:pt x="5" y="0"/>
                  </a:moveTo>
                  <a:lnTo>
                    <a:pt x="0" y="89"/>
                  </a:lnTo>
                  <a:lnTo>
                    <a:pt x="0" y="89"/>
                  </a:lnTo>
                  <a:lnTo>
                    <a:pt x="1" y="91"/>
                  </a:lnTo>
                  <a:lnTo>
                    <a:pt x="2" y="93"/>
                  </a:lnTo>
                  <a:lnTo>
                    <a:pt x="3" y="94"/>
                  </a:lnTo>
                  <a:lnTo>
                    <a:pt x="5" y="94"/>
                  </a:lnTo>
                  <a:lnTo>
                    <a:pt x="5" y="94"/>
                  </a:lnTo>
                  <a:lnTo>
                    <a:pt x="8" y="94"/>
                  </a:lnTo>
                  <a:lnTo>
                    <a:pt x="10" y="93"/>
                  </a:lnTo>
                  <a:lnTo>
                    <a:pt x="11" y="91"/>
                  </a:lnTo>
                  <a:lnTo>
                    <a:pt x="11" y="89"/>
                  </a:lnTo>
                  <a:lnTo>
                    <a:pt x="15" y="0"/>
                  </a:lnTo>
                  <a:lnTo>
                    <a:pt x="5"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7" name="Freeform 15">
              <a:extLst>
                <a:ext uri="{FF2B5EF4-FFF2-40B4-BE49-F238E27FC236}">
                  <a16:creationId xmlns:a16="http://schemas.microsoft.com/office/drawing/2014/main" id="{9C25B210-75B7-48A3-872C-3E86724185A8}"/>
                </a:ext>
              </a:extLst>
            </p:cNvPr>
            <p:cNvSpPr>
              <a:spLocks/>
            </p:cNvSpPr>
            <p:nvPr/>
          </p:nvSpPr>
          <p:spPr bwMode="auto">
            <a:xfrm>
              <a:off x="4015" y="2140"/>
              <a:ext cx="50" cy="190"/>
            </a:xfrm>
            <a:custGeom>
              <a:avLst/>
              <a:gdLst>
                <a:gd name="T0" fmla="*/ 25 w 50"/>
                <a:gd name="T1" fmla="*/ 19 h 190"/>
                <a:gd name="T2" fmla="*/ 13 w 50"/>
                <a:gd name="T3" fmla="*/ 0 h 190"/>
                <a:gd name="T4" fmla="*/ 0 w 50"/>
                <a:gd name="T5" fmla="*/ 0 h 190"/>
                <a:gd name="T6" fmla="*/ 6 w 50"/>
                <a:gd name="T7" fmla="*/ 89 h 190"/>
                <a:gd name="T8" fmla="*/ 6 w 50"/>
                <a:gd name="T9" fmla="*/ 89 h 190"/>
                <a:gd name="T10" fmla="*/ 6 w 50"/>
                <a:gd name="T11" fmla="*/ 181 h 190"/>
                <a:gd name="T12" fmla="*/ 6 w 50"/>
                <a:gd name="T13" fmla="*/ 181 h 190"/>
                <a:gd name="T14" fmla="*/ 6 w 50"/>
                <a:gd name="T15" fmla="*/ 185 h 190"/>
                <a:gd name="T16" fmla="*/ 8 w 50"/>
                <a:gd name="T17" fmla="*/ 188 h 190"/>
                <a:gd name="T18" fmla="*/ 10 w 50"/>
                <a:gd name="T19" fmla="*/ 189 h 190"/>
                <a:gd name="T20" fmla="*/ 14 w 50"/>
                <a:gd name="T21" fmla="*/ 190 h 190"/>
                <a:gd name="T22" fmla="*/ 14 w 50"/>
                <a:gd name="T23" fmla="*/ 190 h 190"/>
                <a:gd name="T24" fmla="*/ 17 w 50"/>
                <a:gd name="T25" fmla="*/ 189 h 190"/>
                <a:gd name="T26" fmla="*/ 19 w 50"/>
                <a:gd name="T27" fmla="*/ 188 h 190"/>
                <a:gd name="T28" fmla="*/ 22 w 50"/>
                <a:gd name="T29" fmla="*/ 185 h 190"/>
                <a:gd name="T30" fmla="*/ 22 w 50"/>
                <a:gd name="T31" fmla="*/ 181 h 190"/>
                <a:gd name="T32" fmla="*/ 22 w 50"/>
                <a:gd name="T33" fmla="*/ 89 h 190"/>
                <a:gd name="T34" fmla="*/ 28 w 50"/>
                <a:gd name="T35" fmla="*/ 89 h 190"/>
                <a:gd name="T36" fmla="*/ 28 w 50"/>
                <a:gd name="T37" fmla="*/ 181 h 190"/>
                <a:gd name="T38" fmla="*/ 28 w 50"/>
                <a:gd name="T39" fmla="*/ 181 h 190"/>
                <a:gd name="T40" fmla="*/ 29 w 50"/>
                <a:gd name="T41" fmla="*/ 185 h 190"/>
                <a:gd name="T42" fmla="*/ 31 w 50"/>
                <a:gd name="T43" fmla="*/ 188 h 190"/>
                <a:gd name="T44" fmla="*/ 33 w 50"/>
                <a:gd name="T45" fmla="*/ 189 h 190"/>
                <a:gd name="T46" fmla="*/ 36 w 50"/>
                <a:gd name="T47" fmla="*/ 190 h 190"/>
                <a:gd name="T48" fmla="*/ 36 w 50"/>
                <a:gd name="T49" fmla="*/ 190 h 190"/>
                <a:gd name="T50" fmla="*/ 40 w 50"/>
                <a:gd name="T51" fmla="*/ 189 h 190"/>
                <a:gd name="T52" fmla="*/ 43 w 50"/>
                <a:gd name="T53" fmla="*/ 188 h 190"/>
                <a:gd name="T54" fmla="*/ 45 w 50"/>
                <a:gd name="T55" fmla="*/ 185 h 190"/>
                <a:gd name="T56" fmla="*/ 45 w 50"/>
                <a:gd name="T57" fmla="*/ 181 h 190"/>
                <a:gd name="T58" fmla="*/ 45 w 50"/>
                <a:gd name="T59" fmla="*/ 89 h 190"/>
                <a:gd name="T60" fmla="*/ 45 w 50"/>
                <a:gd name="T61" fmla="*/ 89 h 190"/>
                <a:gd name="T62" fmla="*/ 50 w 50"/>
                <a:gd name="T63" fmla="*/ 0 h 190"/>
                <a:gd name="T64" fmla="*/ 37 w 50"/>
                <a:gd name="T65" fmla="*/ 0 h 190"/>
                <a:gd name="T66" fmla="*/ 25 w 50"/>
                <a:gd name="T67" fmla="*/ 1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0" h="190">
                  <a:moveTo>
                    <a:pt x="25" y="19"/>
                  </a:moveTo>
                  <a:lnTo>
                    <a:pt x="13" y="0"/>
                  </a:lnTo>
                  <a:lnTo>
                    <a:pt x="0" y="0"/>
                  </a:lnTo>
                  <a:lnTo>
                    <a:pt x="6" y="89"/>
                  </a:lnTo>
                  <a:lnTo>
                    <a:pt x="6" y="89"/>
                  </a:lnTo>
                  <a:lnTo>
                    <a:pt x="6" y="181"/>
                  </a:lnTo>
                  <a:lnTo>
                    <a:pt x="6" y="181"/>
                  </a:lnTo>
                  <a:lnTo>
                    <a:pt x="6" y="185"/>
                  </a:lnTo>
                  <a:lnTo>
                    <a:pt x="8" y="188"/>
                  </a:lnTo>
                  <a:lnTo>
                    <a:pt x="10" y="189"/>
                  </a:lnTo>
                  <a:lnTo>
                    <a:pt x="14" y="190"/>
                  </a:lnTo>
                  <a:lnTo>
                    <a:pt x="14" y="190"/>
                  </a:lnTo>
                  <a:lnTo>
                    <a:pt x="17" y="189"/>
                  </a:lnTo>
                  <a:lnTo>
                    <a:pt x="19" y="188"/>
                  </a:lnTo>
                  <a:lnTo>
                    <a:pt x="22" y="185"/>
                  </a:lnTo>
                  <a:lnTo>
                    <a:pt x="22" y="181"/>
                  </a:lnTo>
                  <a:lnTo>
                    <a:pt x="22" y="89"/>
                  </a:lnTo>
                  <a:lnTo>
                    <a:pt x="28" y="89"/>
                  </a:lnTo>
                  <a:lnTo>
                    <a:pt x="28" y="181"/>
                  </a:lnTo>
                  <a:lnTo>
                    <a:pt x="28" y="181"/>
                  </a:lnTo>
                  <a:lnTo>
                    <a:pt x="29" y="185"/>
                  </a:lnTo>
                  <a:lnTo>
                    <a:pt x="31" y="188"/>
                  </a:lnTo>
                  <a:lnTo>
                    <a:pt x="33" y="189"/>
                  </a:lnTo>
                  <a:lnTo>
                    <a:pt x="36" y="190"/>
                  </a:lnTo>
                  <a:lnTo>
                    <a:pt x="36" y="190"/>
                  </a:lnTo>
                  <a:lnTo>
                    <a:pt x="40" y="189"/>
                  </a:lnTo>
                  <a:lnTo>
                    <a:pt x="43" y="188"/>
                  </a:lnTo>
                  <a:lnTo>
                    <a:pt x="45" y="185"/>
                  </a:lnTo>
                  <a:lnTo>
                    <a:pt x="45" y="181"/>
                  </a:lnTo>
                  <a:lnTo>
                    <a:pt x="45" y="89"/>
                  </a:lnTo>
                  <a:lnTo>
                    <a:pt x="45" y="89"/>
                  </a:lnTo>
                  <a:lnTo>
                    <a:pt x="50" y="0"/>
                  </a:lnTo>
                  <a:lnTo>
                    <a:pt x="37" y="0"/>
                  </a:lnTo>
                  <a:lnTo>
                    <a:pt x="25" y="19"/>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8" name="Freeform 16">
              <a:extLst>
                <a:ext uri="{FF2B5EF4-FFF2-40B4-BE49-F238E27FC236}">
                  <a16:creationId xmlns:a16="http://schemas.microsoft.com/office/drawing/2014/main" id="{D0D3020C-6AA8-461D-A2CD-4CA8AD67B477}"/>
                </a:ext>
              </a:extLst>
            </p:cNvPr>
            <p:cNvSpPr>
              <a:spLocks/>
            </p:cNvSpPr>
            <p:nvPr/>
          </p:nvSpPr>
          <p:spPr bwMode="auto">
            <a:xfrm>
              <a:off x="4017" y="2090"/>
              <a:ext cx="47" cy="48"/>
            </a:xfrm>
            <a:custGeom>
              <a:avLst/>
              <a:gdLst>
                <a:gd name="T0" fmla="*/ 23 w 47"/>
                <a:gd name="T1" fmla="*/ 48 h 48"/>
                <a:gd name="T2" fmla="*/ 23 w 47"/>
                <a:gd name="T3" fmla="*/ 48 h 48"/>
                <a:gd name="T4" fmla="*/ 28 w 47"/>
                <a:gd name="T5" fmla="*/ 47 h 48"/>
                <a:gd name="T6" fmla="*/ 32 w 47"/>
                <a:gd name="T7" fmla="*/ 46 h 48"/>
                <a:gd name="T8" fmla="*/ 37 w 47"/>
                <a:gd name="T9" fmla="*/ 44 h 48"/>
                <a:gd name="T10" fmla="*/ 40 w 47"/>
                <a:gd name="T11" fmla="*/ 40 h 48"/>
                <a:gd name="T12" fmla="*/ 43 w 47"/>
                <a:gd name="T13" fmla="*/ 37 h 48"/>
                <a:gd name="T14" fmla="*/ 45 w 47"/>
                <a:gd name="T15" fmla="*/ 33 h 48"/>
                <a:gd name="T16" fmla="*/ 46 w 47"/>
                <a:gd name="T17" fmla="*/ 29 h 48"/>
                <a:gd name="T18" fmla="*/ 47 w 47"/>
                <a:gd name="T19" fmla="*/ 25 h 48"/>
                <a:gd name="T20" fmla="*/ 47 w 47"/>
                <a:gd name="T21" fmla="*/ 25 h 48"/>
                <a:gd name="T22" fmla="*/ 46 w 47"/>
                <a:gd name="T23" fmla="*/ 19 h 48"/>
                <a:gd name="T24" fmla="*/ 45 w 47"/>
                <a:gd name="T25" fmla="*/ 15 h 48"/>
                <a:gd name="T26" fmla="*/ 43 w 47"/>
                <a:gd name="T27" fmla="*/ 11 h 48"/>
                <a:gd name="T28" fmla="*/ 40 w 47"/>
                <a:gd name="T29" fmla="*/ 8 h 48"/>
                <a:gd name="T30" fmla="*/ 37 w 47"/>
                <a:gd name="T31" fmla="*/ 5 h 48"/>
                <a:gd name="T32" fmla="*/ 32 w 47"/>
                <a:gd name="T33" fmla="*/ 2 h 48"/>
                <a:gd name="T34" fmla="*/ 28 w 47"/>
                <a:gd name="T35" fmla="*/ 1 h 48"/>
                <a:gd name="T36" fmla="*/ 23 w 47"/>
                <a:gd name="T37" fmla="*/ 0 h 48"/>
                <a:gd name="T38" fmla="*/ 23 w 47"/>
                <a:gd name="T39" fmla="*/ 0 h 48"/>
                <a:gd name="T40" fmla="*/ 19 w 47"/>
                <a:gd name="T41" fmla="*/ 1 h 48"/>
                <a:gd name="T42" fmla="*/ 14 w 47"/>
                <a:gd name="T43" fmla="*/ 2 h 48"/>
                <a:gd name="T44" fmla="*/ 10 w 47"/>
                <a:gd name="T45" fmla="*/ 5 h 48"/>
                <a:gd name="T46" fmla="*/ 7 w 47"/>
                <a:gd name="T47" fmla="*/ 8 h 48"/>
                <a:gd name="T48" fmla="*/ 4 w 47"/>
                <a:gd name="T49" fmla="*/ 11 h 48"/>
                <a:gd name="T50" fmla="*/ 2 w 47"/>
                <a:gd name="T51" fmla="*/ 15 h 48"/>
                <a:gd name="T52" fmla="*/ 1 w 47"/>
                <a:gd name="T53" fmla="*/ 19 h 48"/>
                <a:gd name="T54" fmla="*/ 0 w 47"/>
                <a:gd name="T55" fmla="*/ 25 h 48"/>
                <a:gd name="T56" fmla="*/ 0 w 47"/>
                <a:gd name="T57" fmla="*/ 25 h 48"/>
                <a:gd name="T58" fmla="*/ 1 w 47"/>
                <a:gd name="T59" fmla="*/ 29 h 48"/>
                <a:gd name="T60" fmla="*/ 2 w 47"/>
                <a:gd name="T61" fmla="*/ 33 h 48"/>
                <a:gd name="T62" fmla="*/ 4 w 47"/>
                <a:gd name="T63" fmla="*/ 37 h 48"/>
                <a:gd name="T64" fmla="*/ 7 w 47"/>
                <a:gd name="T65" fmla="*/ 40 h 48"/>
                <a:gd name="T66" fmla="*/ 10 w 47"/>
                <a:gd name="T67" fmla="*/ 44 h 48"/>
                <a:gd name="T68" fmla="*/ 14 w 47"/>
                <a:gd name="T69" fmla="*/ 46 h 48"/>
                <a:gd name="T70" fmla="*/ 19 w 47"/>
                <a:gd name="T71" fmla="*/ 47 h 48"/>
                <a:gd name="T72" fmla="*/ 23 w 47"/>
                <a:gd name="T73" fmla="*/ 48 h 48"/>
                <a:gd name="T74" fmla="*/ 23 w 47"/>
                <a:gd name="T75"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7" h="48">
                  <a:moveTo>
                    <a:pt x="23" y="48"/>
                  </a:moveTo>
                  <a:lnTo>
                    <a:pt x="23" y="48"/>
                  </a:lnTo>
                  <a:lnTo>
                    <a:pt x="28" y="47"/>
                  </a:lnTo>
                  <a:lnTo>
                    <a:pt x="32" y="46"/>
                  </a:lnTo>
                  <a:lnTo>
                    <a:pt x="37" y="44"/>
                  </a:lnTo>
                  <a:lnTo>
                    <a:pt x="40" y="40"/>
                  </a:lnTo>
                  <a:lnTo>
                    <a:pt x="43" y="37"/>
                  </a:lnTo>
                  <a:lnTo>
                    <a:pt x="45" y="33"/>
                  </a:lnTo>
                  <a:lnTo>
                    <a:pt x="46" y="29"/>
                  </a:lnTo>
                  <a:lnTo>
                    <a:pt x="47" y="25"/>
                  </a:lnTo>
                  <a:lnTo>
                    <a:pt x="47" y="25"/>
                  </a:lnTo>
                  <a:lnTo>
                    <a:pt x="46" y="19"/>
                  </a:lnTo>
                  <a:lnTo>
                    <a:pt x="45" y="15"/>
                  </a:lnTo>
                  <a:lnTo>
                    <a:pt x="43" y="11"/>
                  </a:lnTo>
                  <a:lnTo>
                    <a:pt x="40" y="8"/>
                  </a:lnTo>
                  <a:lnTo>
                    <a:pt x="37" y="5"/>
                  </a:lnTo>
                  <a:lnTo>
                    <a:pt x="32" y="2"/>
                  </a:lnTo>
                  <a:lnTo>
                    <a:pt x="28" y="1"/>
                  </a:lnTo>
                  <a:lnTo>
                    <a:pt x="23" y="0"/>
                  </a:lnTo>
                  <a:lnTo>
                    <a:pt x="23" y="0"/>
                  </a:lnTo>
                  <a:lnTo>
                    <a:pt x="19" y="1"/>
                  </a:lnTo>
                  <a:lnTo>
                    <a:pt x="14" y="2"/>
                  </a:lnTo>
                  <a:lnTo>
                    <a:pt x="10" y="5"/>
                  </a:lnTo>
                  <a:lnTo>
                    <a:pt x="7" y="8"/>
                  </a:lnTo>
                  <a:lnTo>
                    <a:pt x="4" y="11"/>
                  </a:lnTo>
                  <a:lnTo>
                    <a:pt x="2" y="15"/>
                  </a:lnTo>
                  <a:lnTo>
                    <a:pt x="1" y="19"/>
                  </a:lnTo>
                  <a:lnTo>
                    <a:pt x="0" y="25"/>
                  </a:lnTo>
                  <a:lnTo>
                    <a:pt x="0" y="25"/>
                  </a:lnTo>
                  <a:lnTo>
                    <a:pt x="1" y="29"/>
                  </a:lnTo>
                  <a:lnTo>
                    <a:pt x="2" y="33"/>
                  </a:lnTo>
                  <a:lnTo>
                    <a:pt x="4" y="37"/>
                  </a:lnTo>
                  <a:lnTo>
                    <a:pt x="7" y="40"/>
                  </a:lnTo>
                  <a:lnTo>
                    <a:pt x="10" y="44"/>
                  </a:lnTo>
                  <a:lnTo>
                    <a:pt x="14" y="46"/>
                  </a:lnTo>
                  <a:lnTo>
                    <a:pt x="19" y="47"/>
                  </a:lnTo>
                  <a:lnTo>
                    <a:pt x="23" y="48"/>
                  </a:lnTo>
                  <a:lnTo>
                    <a:pt x="23" y="48"/>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9" name="Freeform 17">
              <a:extLst>
                <a:ext uri="{FF2B5EF4-FFF2-40B4-BE49-F238E27FC236}">
                  <a16:creationId xmlns:a16="http://schemas.microsoft.com/office/drawing/2014/main" id="{9CA634C1-EB72-4AAA-8BA2-FB36A6893ED3}"/>
                </a:ext>
              </a:extLst>
            </p:cNvPr>
            <p:cNvSpPr>
              <a:spLocks/>
            </p:cNvSpPr>
            <p:nvPr/>
          </p:nvSpPr>
          <p:spPr bwMode="auto">
            <a:xfrm>
              <a:off x="3618" y="2141"/>
              <a:ext cx="60" cy="190"/>
            </a:xfrm>
            <a:custGeom>
              <a:avLst/>
              <a:gdLst>
                <a:gd name="T0" fmla="*/ 47 w 60"/>
                <a:gd name="T1" fmla="*/ 0 h 190"/>
                <a:gd name="T2" fmla="*/ 13 w 60"/>
                <a:gd name="T3" fmla="*/ 0 h 190"/>
                <a:gd name="T4" fmla="*/ 0 w 60"/>
                <a:gd name="T5" fmla="*/ 89 h 190"/>
                <a:gd name="T6" fmla="*/ 10 w 60"/>
                <a:gd name="T7" fmla="*/ 89 h 190"/>
                <a:gd name="T8" fmla="*/ 10 w 60"/>
                <a:gd name="T9" fmla="*/ 182 h 190"/>
                <a:gd name="T10" fmla="*/ 10 w 60"/>
                <a:gd name="T11" fmla="*/ 182 h 190"/>
                <a:gd name="T12" fmla="*/ 10 w 60"/>
                <a:gd name="T13" fmla="*/ 185 h 190"/>
                <a:gd name="T14" fmla="*/ 13 w 60"/>
                <a:gd name="T15" fmla="*/ 187 h 190"/>
                <a:gd name="T16" fmla="*/ 16 w 60"/>
                <a:gd name="T17" fmla="*/ 189 h 190"/>
                <a:gd name="T18" fmla="*/ 19 w 60"/>
                <a:gd name="T19" fmla="*/ 190 h 190"/>
                <a:gd name="T20" fmla="*/ 19 w 60"/>
                <a:gd name="T21" fmla="*/ 190 h 190"/>
                <a:gd name="T22" fmla="*/ 22 w 60"/>
                <a:gd name="T23" fmla="*/ 189 h 190"/>
                <a:gd name="T24" fmla="*/ 24 w 60"/>
                <a:gd name="T25" fmla="*/ 187 h 190"/>
                <a:gd name="T26" fmla="*/ 26 w 60"/>
                <a:gd name="T27" fmla="*/ 185 h 190"/>
                <a:gd name="T28" fmla="*/ 27 w 60"/>
                <a:gd name="T29" fmla="*/ 182 h 190"/>
                <a:gd name="T30" fmla="*/ 27 w 60"/>
                <a:gd name="T31" fmla="*/ 89 h 190"/>
                <a:gd name="T32" fmla="*/ 34 w 60"/>
                <a:gd name="T33" fmla="*/ 89 h 190"/>
                <a:gd name="T34" fmla="*/ 34 w 60"/>
                <a:gd name="T35" fmla="*/ 182 h 190"/>
                <a:gd name="T36" fmla="*/ 34 w 60"/>
                <a:gd name="T37" fmla="*/ 182 h 190"/>
                <a:gd name="T38" fmla="*/ 34 w 60"/>
                <a:gd name="T39" fmla="*/ 185 h 190"/>
                <a:gd name="T40" fmla="*/ 36 w 60"/>
                <a:gd name="T41" fmla="*/ 187 h 190"/>
                <a:gd name="T42" fmla="*/ 38 w 60"/>
                <a:gd name="T43" fmla="*/ 189 h 190"/>
                <a:gd name="T44" fmla="*/ 41 w 60"/>
                <a:gd name="T45" fmla="*/ 190 h 190"/>
                <a:gd name="T46" fmla="*/ 41 w 60"/>
                <a:gd name="T47" fmla="*/ 190 h 190"/>
                <a:gd name="T48" fmla="*/ 45 w 60"/>
                <a:gd name="T49" fmla="*/ 189 h 190"/>
                <a:gd name="T50" fmla="*/ 47 w 60"/>
                <a:gd name="T51" fmla="*/ 187 h 190"/>
                <a:gd name="T52" fmla="*/ 50 w 60"/>
                <a:gd name="T53" fmla="*/ 185 h 190"/>
                <a:gd name="T54" fmla="*/ 50 w 60"/>
                <a:gd name="T55" fmla="*/ 182 h 190"/>
                <a:gd name="T56" fmla="*/ 50 w 60"/>
                <a:gd name="T57" fmla="*/ 89 h 190"/>
                <a:gd name="T58" fmla="*/ 60 w 60"/>
                <a:gd name="T59" fmla="*/ 89 h 190"/>
                <a:gd name="T60" fmla="*/ 47 w 60"/>
                <a:gd name="T61"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0" h="190">
                  <a:moveTo>
                    <a:pt x="47" y="0"/>
                  </a:moveTo>
                  <a:lnTo>
                    <a:pt x="13" y="0"/>
                  </a:lnTo>
                  <a:lnTo>
                    <a:pt x="0" y="89"/>
                  </a:lnTo>
                  <a:lnTo>
                    <a:pt x="10" y="89"/>
                  </a:lnTo>
                  <a:lnTo>
                    <a:pt x="10" y="182"/>
                  </a:lnTo>
                  <a:lnTo>
                    <a:pt x="10" y="182"/>
                  </a:lnTo>
                  <a:lnTo>
                    <a:pt x="10" y="185"/>
                  </a:lnTo>
                  <a:lnTo>
                    <a:pt x="13" y="187"/>
                  </a:lnTo>
                  <a:lnTo>
                    <a:pt x="16" y="189"/>
                  </a:lnTo>
                  <a:lnTo>
                    <a:pt x="19" y="190"/>
                  </a:lnTo>
                  <a:lnTo>
                    <a:pt x="19" y="190"/>
                  </a:lnTo>
                  <a:lnTo>
                    <a:pt x="22" y="189"/>
                  </a:lnTo>
                  <a:lnTo>
                    <a:pt x="24" y="187"/>
                  </a:lnTo>
                  <a:lnTo>
                    <a:pt x="26" y="185"/>
                  </a:lnTo>
                  <a:lnTo>
                    <a:pt x="27" y="182"/>
                  </a:lnTo>
                  <a:lnTo>
                    <a:pt x="27" y="89"/>
                  </a:lnTo>
                  <a:lnTo>
                    <a:pt x="34" y="89"/>
                  </a:lnTo>
                  <a:lnTo>
                    <a:pt x="34" y="182"/>
                  </a:lnTo>
                  <a:lnTo>
                    <a:pt x="34" y="182"/>
                  </a:lnTo>
                  <a:lnTo>
                    <a:pt x="34" y="185"/>
                  </a:lnTo>
                  <a:lnTo>
                    <a:pt x="36" y="187"/>
                  </a:lnTo>
                  <a:lnTo>
                    <a:pt x="38" y="189"/>
                  </a:lnTo>
                  <a:lnTo>
                    <a:pt x="41" y="190"/>
                  </a:lnTo>
                  <a:lnTo>
                    <a:pt x="41" y="190"/>
                  </a:lnTo>
                  <a:lnTo>
                    <a:pt x="45" y="189"/>
                  </a:lnTo>
                  <a:lnTo>
                    <a:pt x="47" y="187"/>
                  </a:lnTo>
                  <a:lnTo>
                    <a:pt x="50" y="185"/>
                  </a:lnTo>
                  <a:lnTo>
                    <a:pt x="50" y="182"/>
                  </a:lnTo>
                  <a:lnTo>
                    <a:pt x="50" y="89"/>
                  </a:lnTo>
                  <a:lnTo>
                    <a:pt x="60" y="89"/>
                  </a:lnTo>
                  <a:lnTo>
                    <a:pt x="47"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0" name="Freeform 18">
              <a:extLst>
                <a:ext uri="{FF2B5EF4-FFF2-40B4-BE49-F238E27FC236}">
                  <a16:creationId xmlns:a16="http://schemas.microsoft.com/office/drawing/2014/main" id="{5B6A28A2-14DC-48DB-9DD8-1223E2681ECE}"/>
                </a:ext>
              </a:extLst>
            </p:cNvPr>
            <p:cNvSpPr>
              <a:spLocks/>
            </p:cNvSpPr>
            <p:nvPr/>
          </p:nvSpPr>
          <p:spPr bwMode="auto">
            <a:xfrm>
              <a:off x="3624" y="2090"/>
              <a:ext cx="48" cy="48"/>
            </a:xfrm>
            <a:custGeom>
              <a:avLst/>
              <a:gdLst>
                <a:gd name="T0" fmla="*/ 25 w 48"/>
                <a:gd name="T1" fmla="*/ 48 h 48"/>
                <a:gd name="T2" fmla="*/ 25 w 48"/>
                <a:gd name="T3" fmla="*/ 48 h 48"/>
                <a:gd name="T4" fmla="*/ 29 w 48"/>
                <a:gd name="T5" fmla="*/ 47 h 48"/>
                <a:gd name="T6" fmla="*/ 33 w 48"/>
                <a:gd name="T7" fmla="*/ 46 h 48"/>
                <a:gd name="T8" fmla="*/ 37 w 48"/>
                <a:gd name="T9" fmla="*/ 44 h 48"/>
                <a:gd name="T10" fmla="*/ 40 w 48"/>
                <a:gd name="T11" fmla="*/ 40 h 48"/>
                <a:gd name="T12" fmla="*/ 44 w 48"/>
                <a:gd name="T13" fmla="*/ 37 h 48"/>
                <a:gd name="T14" fmla="*/ 46 w 48"/>
                <a:gd name="T15" fmla="*/ 33 h 48"/>
                <a:gd name="T16" fmla="*/ 47 w 48"/>
                <a:gd name="T17" fmla="*/ 29 h 48"/>
                <a:gd name="T18" fmla="*/ 48 w 48"/>
                <a:gd name="T19" fmla="*/ 25 h 48"/>
                <a:gd name="T20" fmla="*/ 48 w 48"/>
                <a:gd name="T21" fmla="*/ 25 h 48"/>
                <a:gd name="T22" fmla="*/ 47 w 48"/>
                <a:gd name="T23" fmla="*/ 19 h 48"/>
                <a:gd name="T24" fmla="*/ 46 w 48"/>
                <a:gd name="T25" fmla="*/ 15 h 48"/>
                <a:gd name="T26" fmla="*/ 44 w 48"/>
                <a:gd name="T27" fmla="*/ 11 h 48"/>
                <a:gd name="T28" fmla="*/ 40 w 48"/>
                <a:gd name="T29" fmla="*/ 8 h 48"/>
                <a:gd name="T30" fmla="*/ 37 w 48"/>
                <a:gd name="T31" fmla="*/ 5 h 48"/>
                <a:gd name="T32" fmla="*/ 33 w 48"/>
                <a:gd name="T33" fmla="*/ 2 h 48"/>
                <a:gd name="T34" fmla="*/ 29 w 48"/>
                <a:gd name="T35" fmla="*/ 1 h 48"/>
                <a:gd name="T36" fmla="*/ 25 w 48"/>
                <a:gd name="T37" fmla="*/ 0 h 48"/>
                <a:gd name="T38" fmla="*/ 25 w 48"/>
                <a:gd name="T39" fmla="*/ 0 h 48"/>
                <a:gd name="T40" fmla="*/ 19 w 48"/>
                <a:gd name="T41" fmla="*/ 1 h 48"/>
                <a:gd name="T42" fmla="*/ 15 w 48"/>
                <a:gd name="T43" fmla="*/ 2 h 48"/>
                <a:gd name="T44" fmla="*/ 11 w 48"/>
                <a:gd name="T45" fmla="*/ 5 h 48"/>
                <a:gd name="T46" fmla="*/ 8 w 48"/>
                <a:gd name="T47" fmla="*/ 8 h 48"/>
                <a:gd name="T48" fmla="*/ 4 w 48"/>
                <a:gd name="T49" fmla="*/ 11 h 48"/>
                <a:gd name="T50" fmla="*/ 2 w 48"/>
                <a:gd name="T51" fmla="*/ 15 h 48"/>
                <a:gd name="T52" fmla="*/ 1 w 48"/>
                <a:gd name="T53" fmla="*/ 19 h 48"/>
                <a:gd name="T54" fmla="*/ 0 w 48"/>
                <a:gd name="T55" fmla="*/ 25 h 48"/>
                <a:gd name="T56" fmla="*/ 0 w 48"/>
                <a:gd name="T57" fmla="*/ 25 h 48"/>
                <a:gd name="T58" fmla="*/ 1 w 48"/>
                <a:gd name="T59" fmla="*/ 29 h 48"/>
                <a:gd name="T60" fmla="*/ 2 w 48"/>
                <a:gd name="T61" fmla="*/ 33 h 48"/>
                <a:gd name="T62" fmla="*/ 4 w 48"/>
                <a:gd name="T63" fmla="*/ 37 h 48"/>
                <a:gd name="T64" fmla="*/ 8 w 48"/>
                <a:gd name="T65" fmla="*/ 40 h 48"/>
                <a:gd name="T66" fmla="*/ 11 w 48"/>
                <a:gd name="T67" fmla="*/ 44 h 48"/>
                <a:gd name="T68" fmla="*/ 15 w 48"/>
                <a:gd name="T69" fmla="*/ 46 h 48"/>
                <a:gd name="T70" fmla="*/ 19 w 48"/>
                <a:gd name="T71" fmla="*/ 47 h 48"/>
                <a:gd name="T72" fmla="*/ 25 w 48"/>
                <a:gd name="T73" fmla="*/ 48 h 48"/>
                <a:gd name="T74" fmla="*/ 25 w 48"/>
                <a:gd name="T75"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8" h="48">
                  <a:moveTo>
                    <a:pt x="25" y="48"/>
                  </a:moveTo>
                  <a:lnTo>
                    <a:pt x="25" y="48"/>
                  </a:lnTo>
                  <a:lnTo>
                    <a:pt x="29" y="47"/>
                  </a:lnTo>
                  <a:lnTo>
                    <a:pt x="33" y="46"/>
                  </a:lnTo>
                  <a:lnTo>
                    <a:pt x="37" y="44"/>
                  </a:lnTo>
                  <a:lnTo>
                    <a:pt x="40" y="40"/>
                  </a:lnTo>
                  <a:lnTo>
                    <a:pt x="44" y="37"/>
                  </a:lnTo>
                  <a:lnTo>
                    <a:pt x="46" y="33"/>
                  </a:lnTo>
                  <a:lnTo>
                    <a:pt x="47" y="29"/>
                  </a:lnTo>
                  <a:lnTo>
                    <a:pt x="48" y="25"/>
                  </a:lnTo>
                  <a:lnTo>
                    <a:pt x="48" y="25"/>
                  </a:lnTo>
                  <a:lnTo>
                    <a:pt x="47" y="19"/>
                  </a:lnTo>
                  <a:lnTo>
                    <a:pt x="46" y="15"/>
                  </a:lnTo>
                  <a:lnTo>
                    <a:pt x="44" y="11"/>
                  </a:lnTo>
                  <a:lnTo>
                    <a:pt x="40" y="8"/>
                  </a:lnTo>
                  <a:lnTo>
                    <a:pt x="37" y="5"/>
                  </a:lnTo>
                  <a:lnTo>
                    <a:pt x="33" y="2"/>
                  </a:lnTo>
                  <a:lnTo>
                    <a:pt x="29" y="1"/>
                  </a:lnTo>
                  <a:lnTo>
                    <a:pt x="25" y="0"/>
                  </a:lnTo>
                  <a:lnTo>
                    <a:pt x="25" y="0"/>
                  </a:lnTo>
                  <a:lnTo>
                    <a:pt x="19" y="1"/>
                  </a:lnTo>
                  <a:lnTo>
                    <a:pt x="15" y="2"/>
                  </a:lnTo>
                  <a:lnTo>
                    <a:pt x="11" y="5"/>
                  </a:lnTo>
                  <a:lnTo>
                    <a:pt x="8" y="8"/>
                  </a:lnTo>
                  <a:lnTo>
                    <a:pt x="4" y="11"/>
                  </a:lnTo>
                  <a:lnTo>
                    <a:pt x="2" y="15"/>
                  </a:lnTo>
                  <a:lnTo>
                    <a:pt x="1" y="19"/>
                  </a:lnTo>
                  <a:lnTo>
                    <a:pt x="0" y="25"/>
                  </a:lnTo>
                  <a:lnTo>
                    <a:pt x="0" y="25"/>
                  </a:lnTo>
                  <a:lnTo>
                    <a:pt x="1" y="29"/>
                  </a:lnTo>
                  <a:lnTo>
                    <a:pt x="2" y="33"/>
                  </a:lnTo>
                  <a:lnTo>
                    <a:pt x="4" y="37"/>
                  </a:lnTo>
                  <a:lnTo>
                    <a:pt x="8" y="40"/>
                  </a:lnTo>
                  <a:lnTo>
                    <a:pt x="11" y="44"/>
                  </a:lnTo>
                  <a:lnTo>
                    <a:pt x="15" y="46"/>
                  </a:lnTo>
                  <a:lnTo>
                    <a:pt x="19" y="47"/>
                  </a:lnTo>
                  <a:lnTo>
                    <a:pt x="25" y="48"/>
                  </a:lnTo>
                  <a:lnTo>
                    <a:pt x="25" y="48"/>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1" name="Freeform 19">
              <a:extLst>
                <a:ext uri="{FF2B5EF4-FFF2-40B4-BE49-F238E27FC236}">
                  <a16:creationId xmlns:a16="http://schemas.microsoft.com/office/drawing/2014/main" id="{23467EA6-ECF2-4AD8-80AB-00FEEE75322D}"/>
                </a:ext>
              </a:extLst>
            </p:cNvPr>
            <p:cNvSpPr>
              <a:spLocks/>
            </p:cNvSpPr>
            <p:nvPr/>
          </p:nvSpPr>
          <p:spPr bwMode="auto">
            <a:xfrm>
              <a:off x="3672" y="2141"/>
              <a:ext cx="23" cy="94"/>
            </a:xfrm>
            <a:custGeom>
              <a:avLst/>
              <a:gdLst>
                <a:gd name="T0" fmla="*/ 0 w 23"/>
                <a:gd name="T1" fmla="*/ 0 h 94"/>
                <a:gd name="T2" fmla="*/ 13 w 23"/>
                <a:gd name="T3" fmla="*/ 89 h 94"/>
                <a:gd name="T4" fmla="*/ 13 w 23"/>
                <a:gd name="T5" fmla="*/ 89 h 94"/>
                <a:gd name="T6" fmla="*/ 14 w 23"/>
                <a:gd name="T7" fmla="*/ 91 h 94"/>
                <a:gd name="T8" fmla="*/ 15 w 23"/>
                <a:gd name="T9" fmla="*/ 93 h 94"/>
                <a:gd name="T10" fmla="*/ 16 w 23"/>
                <a:gd name="T11" fmla="*/ 94 h 94"/>
                <a:gd name="T12" fmla="*/ 18 w 23"/>
                <a:gd name="T13" fmla="*/ 94 h 94"/>
                <a:gd name="T14" fmla="*/ 18 w 23"/>
                <a:gd name="T15" fmla="*/ 94 h 94"/>
                <a:gd name="T16" fmla="*/ 20 w 23"/>
                <a:gd name="T17" fmla="*/ 94 h 94"/>
                <a:gd name="T18" fmla="*/ 22 w 23"/>
                <a:gd name="T19" fmla="*/ 93 h 94"/>
                <a:gd name="T20" fmla="*/ 23 w 23"/>
                <a:gd name="T21" fmla="*/ 91 h 94"/>
                <a:gd name="T22" fmla="*/ 23 w 23"/>
                <a:gd name="T23" fmla="*/ 89 h 94"/>
                <a:gd name="T24" fmla="*/ 9 w 23"/>
                <a:gd name="T25" fmla="*/ 0 h 94"/>
                <a:gd name="T26" fmla="*/ 0 w 23"/>
                <a:gd name="T27"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94">
                  <a:moveTo>
                    <a:pt x="0" y="0"/>
                  </a:moveTo>
                  <a:lnTo>
                    <a:pt x="13" y="89"/>
                  </a:lnTo>
                  <a:lnTo>
                    <a:pt x="13" y="89"/>
                  </a:lnTo>
                  <a:lnTo>
                    <a:pt x="14" y="91"/>
                  </a:lnTo>
                  <a:lnTo>
                    <a:pt x="15" y="93"/>
                  </a:lnTo>
                  <a:lnTo>
                    <a:pt x="16" y="94"/>
                  </a:lnTo>
                  <a:lnTo>
                    <a:pt x="18" y="94"/>
                  </a:lnTo>
                  <a:lnTo>
                    <a:pt x="18" y="94"/>
                  </a:lnTo>
                  <a:lnTo>
                    <a:pt x="20" y="94"/>
                  </a:lnTo>
                  <a:lnTo>
                    <a:pt x="22" y="93"/>
                  </a:lnTo>
                  <a:lnTo>
                    <a:pt x="23" y="91"/>
                  </a:lnTo>
                  <a:lnTo>
                    <a:pt x="23" y="89"/>
                  </a:lnTo>
                  <a:lnTo>
                    <a:pt x="9"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2" name="Freeform 20">
              <a:extLst>
                <a:ext uri="{FF2B5EF4-FFF2-40B4-BE49-F238E27FC236}">
                  <a16:creationId xmlns:a16="http://schemas.microsoft.com/office/drawing/2014/main" id="{D99E0B5E-9E4B-49A0-8EA2-D4239AB03075}"/>
                </a:ext>
              </a:extLst>
            </p:cNvPr>
            <p:cNvSpPr>
              <a:spLocks/>
            </p:cNvSpPr>
            <p:nvPr/>
          </p:nvSpPr>
          <p:spPr bwMode="auto">
            <a:xfrm>
              <a:off x="3601" y="2141"/>
              <a:ext cx="23" cy="94"/>
            </a:xfrm>
            <a:custGeom>
              <a:avLst/>
              <a:gdLst>
                <a:gd name="T0" fmla="*/ 15 w 23"/>
                <a:gd name="T1" fmla="*/ 0 h 94"/>
                <a:gd name="T2" fmla="*/ 0 w 23"/>
                <a:gd name="T3" fmla="*/ 89 h 94"/>
                <a:gd name="T4" fmla="*/ 0 w 23"/>
                <a:gd name="T5" fmla="*/ 89 h 94"/>
                <a:gd name="T6" fmla="*/ 0 w 23"/>
                <a:gd name="T7" fmla="*/ 91 h 94"/>
                <a:gd name="T8" fmla="*/ 1 w 23"/>
                <a:gd name="T9" fmla="*/ 93 h 94"/>
                <a:gd name="T10" fmla="*/ 3 w 23"/>
                <a:gd name="T11" fmla="*/ 94 h 94"/>
                <a:gd name="T12" fmla="*/ 5 w 23"/>
                <a:gd name="T13" fmla="*/ 94 h 94"/>
                <a:gd name="T14" fmla="*/ 5 w 23"/>
                <a:gd name="T15" fmla="*/ 94 h 94"/>
                <a:gd name="T16" fmla="*/ 7 w 23"/>
                <a:gd name="T17" fmla="*/ 94 h 94"/>
                <a:gd name="T18" fmla="*/ 8 w 23"/>
                <a:gd name="T19" fmla="*/ 93 h 94"/>
                <a:gd name="T20" fmla="*/ 11 w 23"/>
                <a:gd name="T21" fmla="*/ 91 h 94"/>
                <a:gd name="T22" fmla="*/ 11 w 23"/>
                <a:gd name="T23" fmla="*/ 89 h 94"/>
                <a:gd name="T24" fmla="*/ 23 w 23"/>
                <a:gd name="T25" fmla="*/ 0 h 94"/>
                <a:gd name="T26" fmla="*/ 15 w 23"/>
                <a:gd name="T27"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94">
                  <a:moveTo>
                    <a:pt x="15" y="0"/>
                  </a:moveTo>
                  <a:lnTo>
                    <a:pt x="0" y="89"/>
                  </a:lnTo>
                  <a:lnTo>
                    <a:pt x="0" y="89"/>
                  </a:lnTo>
                  <a:lnTo>
                    <a:pt x="0" y="91"/>
                  </a:lnTo>
                  <a:lnTo>
                    <a:pt x="1" y="93"/>
                  </a:lnTo>
                  <a:lnTo>
                    <a:pt x="3" y="94"/>
                  </a:lnTo>
                  <a:lnTo>
                    <a:pt x="5" y="94"/>
                  </a:lnTo>
                  <a:lnTo>
                    <a:pt x="5" y="94"/>
                  </a:lnTo>
                  <a:lnTo>
                    <a:pt x="7" y="94"/>
                  </a:lnTo>
                  <a:lnTo>
                    <a:pt x="8" y="93"/>
                  </a:lnTo>
                  <a:lnTo>
                    <a:pt x="11" y="91"/>
                  </a:lnTo>
                  <a:lnTo>
                    <a:pt x="11" y="89"/>
                  </a:lnTo>
                  <a:lnTo>
                    <a:pt x="23" y="0"/>
                  </a:lnTo>
                  <a:lnTo>
                    <a:pt x="15"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63" name="Group 4">
            <a:extLst>
              <a:ext uri="{FF2B5EF4-FFF2-40B4-BE49-F238E27FC236}">
                <a16:creationId xmlns:a16="http://schemas.microsoft.com/office/drawing/2014/main" id="{5968721D-D12E-4FAE-A40A-D2B1A5E2CE62}"/>
              </a:ext>
            </a:extLst>
          </p:cNvPr>
          <p:cNvGrpSpPr>
            <a:grpSpLocks noChangeAspect="1"/>
          </p:cNvGrpSpPr>
          <p:nvPr/>
        </p:nvGrpSpPr>
        <p:grpSpPr bwMode="auto">
          <a:xfrm>
            <a:off x="5852804" y="1146170"/>
            <a:ext cx="261313" cy="773595"/>
            <a:chOff x="3601" y="1450"/>
            <a:chExt cx="480" cy="1421"/>
          </a:xfrm>
        </p:grpSpPr>
        <p:sp>
          <p:nvSpPr>
            <p:cNvPr id="64" name="Freeform 5">
              <a:extLst>
                <a:ext uri="{FF2B5EF4-FFF2-40B4-BE49-F238E27FC236}">
                  <a16:creationId xmlns:a16="http://schemas.microsoft.com/office/drawing/2014/main" id="{A0D7EDF5-88FD-413D-9095-A42FAF17635C}"/>
                </a:ext>
              </a:extLst>
            </p:cNvPr>
            <p:cNvSpPr>
              <a:spLocks/>
            </p:cNvSpPr>
            <p:nvPr/>
          </p:nvSpPr>
          <p:spPr bwMode="auto">
            <a:xfrm>
              <a:off x="3710" y="1450"/>
              <a:ext cx="262" cy="263"/>
            </a:xfrm>
            <a:custGeom>
              <a:avLst/>
              <a:gdLst>
                <a:gd name="T0" fmla="*/ 131 w 262"/>
                <a:gd name="T1" fmla="*/ 263 h 263"/>
                <a:gd name="T2" fmla="*/ 131 w 262"/>
                <a:gd name="T3" fmla="*/ 263 h 263"/>
                <a:gd name="T4" fmla="*/ 156 w 262"/>
                <a:gd name="T5" fmla="*/ 260 h 263"/>
                <a:gd name="T6" fmla="*/ 181 w 262"/>
                <a:gd name="T7" fmla="*/ 254 h 263"/>
                <a:gd name="T8" fmla="*/ 203 w 262"/>
                <a:gd name="T9" fmla="*/ 241 h 263"/>
                <a:gd name="T10" fmla="*/ 221 w 262"/>
                <a:gd name="T11" fmla="*/ 225 h 263"/>
                <a:gd name="T12" fmla="*/ 240 w 262"/>
                <a:gd name="T13" fmla="*/ 203 h 263"/>
                <a:gd name="T14" fmla="*/ 249 w 262"/>
                <a:gd name="T15" fmla="*/ 182 h 263"/>
                <a:gd name="T16" fmla="*/ 259 w 262"/>
                <a:gd name="T17" fmla="*/ 156 h 263"/>
                <a:gd name="T18" fmla="*/ 262 w 262"/>
                <a:gd name="T19" fmla="*/ 131 h 263"/>
                <a:gd name="T20" fmla="*/ 262 w 262"/>
                <a:gd name="T21" fmla="*/ 131 h 263"/>
                <a:gd name="T22" fmla="*/ 259 w 262"/>
                <a:gd name="T23" fmla="*/ 106 h 263"/>
                <a:gd name="T24" fmla="*/ 249 w 262"/>
                <a:gd name="T25" fmla="*/ 81 h 263"/>
                <a:gd name="T26" fmla="*/ 240 w 262"/>
                <a:gd name="T27" fmla="*/ 59 h 263"/>
                <a:gd name="T28" fmla="*/ 221 w 262"/>
                <a:gd name="T29" fmla="*/ 38 h 263"/>
                <a:gd name="T30" fmla="*/ 203 w 262"/>
                <a:gd name="T31" fmla="*/ 22 h 263"/>
                <a:gd name="T32" fmla="*/ 181 w 262"/>
                <a:gd name="T33" fmla="*/ 9 h 263"/>
                <a:gd name="T34" fmla="*/ 156 w 262"/>
                <a:gd name="T35" fmla="*/ 3 h 263"/>
                <a:gd name="T36" fmla="*/ 131 w 262"/>
                <a:gd name="T37" fmla="*/ 0 h 263"/>
                <a:gd name="T38" fmla="*/ 131 w 262"/>
                <a:gd name="T39" fmla="*/ 0 h 263"/>
                <a:gd name="T40" fmla="*/ 103 w 262"/>
                <a:gd name="T41" fmla="*/ 3 h 263"/>
                <a:gd name="T42" fmla="*/ 78 w 262"/>
                <a:gd name="T43" fmla="*/ 9 h 263"/>
                <a:gd name="T44" fmla="*/ 56 w 262"/>
                <a:gd name="T45" fmla="*/ 22 h 263"/>
                <a:gd name="T46" fmla="*/ 37 w 262"/>
                <a:gd name="T47" fmla="*/ 38 h 263"/>
                <a:gd name="T48" fmla="*/ 22 w 262"/>
                <a:gd name="T49" fmla="*/ 59 h 263"/>
                <a:gd name="T50" fmla="*/ 9 w 262"/>
                <a:gd name="T51" fmla="*/ 81 h 263"/>
                <a:gd name="T52" fmla="*/ 3 w 262"/>
                <a:gd name="T53" fmla="*/ 106 h 263"/>
                <a:gd name="T54" fmla="*/ 0 w 262"/>
                <a:gd name="T55" fmla="*/ 131 h 263"/>
                <a:gd name="T56" fmla="*/ 0 w 262"/>
                <a:gd name="T57" fmla="*/ 131 h 263"/>
                <a:gd name="T58" fmla="*/ 3 w 262"/>
                <a:gd name="T59" fmla="*/ 156 h 263"/>
                <a:gd name="T60" fmla="*/ 9 w 262"/>
                <a:gd name="T61" fmla="*/ 182 h 263"/>
                <a:gd name="T62" fmla="*/ 22 w 262"/>
                <a:gd name="T63" fmla="*/ 203 h 263"/>
                <a:gd name="T64" fmla="*/ 37 w 262"/>
                <a:gd name="T65" fmla="*/ 225 h 263"/>
                <a:gd name="T66" fmla="*/ 56 w 262"/>
                <a:gd name="T67" fmla="*/ 241 h 263"/>
                <a:gd name="T68" fmla="*/ 78 w 262"/>
                <a:gd name="T69" fmla="*/ 254 h 263"/>
                <a:gd name="T70" fmla="*/ 103 w 262"/>
                <a:gd name="T71" fmla="*/ 260 h 263"/>
                <a:gd name="T72" fmla="*/ 131 w 262"/>
                <a:gd name="T73" fmla="*/ 263 h 263"/>
                <a:gd name="T74" fmla="*/ 131 w 262"/>
                <a:gd name="T75" fmla="*/ 26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2" h="263">
                  <a:moveTo>
                    <a:pt x="131" y="263"/>
                  </a:moveTo>
                  <a:lnTo>
                    <a:pt x="131" y="263"/>
                  </a:lnTo>
                  <a:lnTo>
                    <a:pt x="156" y="260"/>
                  </a:lnTo>
                  <a:lnTo>
                    <a:pt x="181" y="254"/>
                  </a:lnTo>
                  <a:lnTo>
                    <a:pt x="203" y="241"/>
                  </a:lnTo>
                  <a:lnTo>
                    <a:pt x="221" y="225"/>
                  </a:lnTo>
                  <a:lnTo>
                    <a:pt x="240" y="203"/>
                  </a:lnTo>
                  <a:lnTo>
                    <a:pt x="249" y="182"/>
                  </a:lnTo>
                  <a:lnTo>
                    <a:pt x="259" y="156"/>
                  </a:lnTo>
                  <a:lnTo>
                    <a:pt x="262" y="131"/>
                  </a:lnTo>
                  <a:lnTo>
                    <a:pt x="262" y="131"/>
                  </a:lnTo>
                  <a:lnTo>
                    <a:pt x="259" y="106"/>
                  </a:lnTo>
                  <a:lnTo>
                    <a:pt x="249" y="81"/>
                  </a:lnTo>
                  <a:lnTo>
                    <a:pt x="240" y="59"/>
                  </a:lnTo>
                  <a:lnTo>
                    <a:pt x="221" y="38"/>
                  </a:lnTo>
                  <a:lnTo>
                    <a:pt x="203" y="22"/>
                  </a:lnTo>
                  <a:lnTo>
                    <a:pt x="181" y="9"/>
                  </a:lnTo>
                  <a:lnTo>
                    <a:pt x="156" y="3"/>
                  </a:lnTo>
                  <a:lnTo>
                    <a:pt x="131" y="0"/>
                  </a:lnTo>
                  <a:lnTo>
                    <a:pt x="131" y="0"/>
                  </a:lnTo>
                  <a:lnTo>
                    <a:pt x="103" y="3"/>
                  </a:lnTo>
                  <a:lnTo>
                    <a:pt x="78" y="9"/>
                  </a:lnTo>
                  <a:lnTo>
                    <a:pt x="56" y="22"/>
                  </a:lnTo>
                  <a:lnTo>
                    <a:pt x="37" y="38"/>
                  </a:lnTo>
                  <a:lnTo>
                    <a:pt x="22" y="59"/>
                  </a:lnTo>
                  <a:lnTo>
                    <a:pt x="9" y="81"/>
                  </a:lnTo>
                  <a:lnTo>
                    <a:pt x="3" y="106"/>
                  </a:lnTo>
                  <a:lnTo>
                    <a:pt x="0" y="131"/>
                  </a:lnTo>
                  <a:lnTo>
                    <a:pt x="0" y="131"/>
                  </a:lnTo>
                  <a:lnTo>
                    <a:pt x="3" y="156"/>
                  </a:lnTo>
                  <a:lnTo>
                    <a:pt x="9" y="182"/>
                  </a:lnTo>
                  <a:lnTo>
                    <a:pt x="22" y="203"/>
                  </a:lnTo>
                  <a:lnTo>
                    <a:pt x="37" y="225"/>
                  </a:lnTo>
                  <a:lnTo>
                    <a:pt x="56" y="241"/>
                  </a:lnTo>
                  <a:lnTo>
                    <a:pt x="78" y="254"/>
                  </a:lnTo>
                  <a:lnTo>
                    <a:pt x="103" y="260"/>
                  </a:lnTo>
                  <a:lnTo>
                    <a:pt x="131" y="263"/>
                  </a:lnTo>
                  <a:lnTo>
                    <a:pt x="131" y="263"/>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5" name="Freeform 6">
              <a:extLst>
                <a:ext uri="{FF2B5EF4-FFF2-40B4-BE49-F238E27FC236}">
                  <a16:creationId xmlns:a16="http://schemas.microsoft.com/office/drawing/2014/main" id="{BA743F26-F71F-4DD8-80A2-CA59F94D8B63}"/>
                </a:ext>
              </a:extLst>
            </p:cNvPr>
            <p:cNvSpPr>
              <a:spLocks/>
            </p:cNvSpPr>
            <p:nvPr/>
          </p:nvSpPr>
          <p:spPr bwMode="auto">
            <a:xfrm>
              <a:off x="3691" y="1732"/>
              <a:ext cx="300" cy="1139"/>
            </a:xfrm>
            <a:custGeom>
              <a:avLst/>
              <a:gdLst>
                <a:gd name="T0" fmla="*/ 150 w 300"/>
                <a:gd name="T1" fmla="*/ 112 h 1139"/>
                <a:gd name="T2" fmla="*/ 75 w 300"/>
                <a:gd name="T3" fmla="*/ 0 h 1139"/>
                <a:gd name="T4" fmla="*/ 0 w 300"/>
                <a:gd name="T5" fmla="*/ 0 h 1139"/>
                <a:gd name="T6" fmla="*/ 32 w 300"/>
                <a:gd name="T7" fmla="*/ 532 h 1139"/>
                <a:gd name="T8" fmla="*/ 32 w 300"/>
                <a:gd name="T9" fmla="*/ 532 h 1139"/>
                <a:gd name="T10" fmla="*/ 32 w 300"/>
                <a:gd name="T11" fmla="*/ 1089 h 1139"/>
                <a:gd name="T12" fmla="*/ 32 w 300"/>
                <a:gd name="T13" fmla="*/ 1089 h 1139"/>
                <a:gd name="T14" fmla="*/ 32 w 300"/>
                <a:gd name="T15" fmla="*/ 1098 h 1139"/>
                <a:gd name="T16" fmla="*/ 35 w 300"/>
                <a:gd name="T17" fmla="*/ 1108 h 1139"/>
                <a:gd name="T18" fmla="*/ 44 w 300"/>
                <a:gd name="T19" fmla="*/ 1123 h 1139"/>
                <a:gd name="T20" fmla="*/ 63 w 300"/>
                <a:gd name="T21" fmla="*/ 1133 h 1139"/>
                <a:gd name="T22" fmla="*/ 72 w 300"/>
                <a:gd name="T23" fmla="*/ 1136 h 1139"/>
                <a:gd name="T24" fmla="*/ 81 w 300"/>
                <a:gd name="T25" fmla="*/ 1139 h 1139"/>
                <a:gd name="T26" fmla="*/ 81 w 300"/>
                <a:gd name="T27" fmla="*/ 1139 h 1139"/>
                <a:gd name="T28" fmla="*/ 91 w 300"/>
                <a:gd name="T29" fmla="*/ 1136 h 1139"/>
                <a:gd name="T30" fmla="*/ 100 w 300"/>
                <a:gd name="T31" fmla="*/ 1133 h 1139"/>
                <a:gd name="T32" fmla="*/ 116 w 300"/>
                <a:gd name="T33" fmla="*/ 1123 h 1139"/>
                <a:gd name="T34" fmla="*/ 128 w 300"/>
                <a:gd name="T35" fmla="*/ 1108 h 1139"/>
                <a:gd name="T36" fmla="*/ 128 w 300"/>
                <a:gd name="T37" fmla="*/ 1098 h 1139"/>
                <a:gd name="T38" fmla="*/ 131 w 300"/>
                <a:gd name="T39" fmla="*/ 1089 h 1139"/>
                <a:gd name="T40" fmla="*/ 131 w 300"/>
                <a:gd name="T41" fmla="*/ 532 h 1139"/>
                <a:gd name="T42" fmla="*/ 169 w 300"/>
                <a:gd name="T43" fmla="*/ 532 h 1139"/>
                <a:gd name="T44" fmla="*/ 169 w 300"/>
                <a:gd name="T45" fmla="*/ 1089 h 1139"/>
                <a:gd name="T46" fmla="*/ 169 w 300"/>
                <a:gd name="T47" fmla="*/ 1089 h 1139"/>
                <a:gd name="T48" fmla="*/ 169 w 300"/>
                <a:gd name="T49" fmla="*/ 1098 h 1139"/>
                <a:gd name="T50" fmla="*/ 172 w 300"/>
                <a:gd name="T51" fmla="*/ 1108 h 1139"/>
                <a:gd name="T52" fmla="*/ 181 w 300"/>
                <a:gd name="T53" fmla="*/ 1123 h 1139"/>
                <a:gd name="T54" fmla="*/ 200 w 300"/>
                <a:gd name="T55" fmla="*/ 1133 h 1139"/>
                <a:gd name="T56" fmla="*/ 209 w 300"/>
                <a:gd name="T57" fmla="*/ 1136 h 1139"/>
                <a:gd name="T58" fmla="*/ 219 w 300"/>
                <a:gd name="T59" fmla="*/ 1139 h 1139"/>
                <a:gd name="T60" fmla="*/ 219 w 300"/>
                <a:gd name="T61" fmla="*/ 1139 h 1139"/>
                <a:gd name="T62" fmla="*/ 228 w 300"/>
                <a:gd name="T63" fmla="*/ 1136 h 1139"/>
                <a:gd name="T64" fmla="*/ 237 w 300"/>
                <a:gd name="T65" fmla="*/ 1133 h 1139"/>
                <a:gd name="T66" fmla="*/ 253 w 300"/>
                <a:gd name="T67" fmla="*/ 1123 h 1139"/>
                <a:gd name="T68" fmla="*/ 265 w 300"/>
                <a:gd name="T69" fmla="*/ 1108 h 1139"/>
                <a:gd name="T70" fmla="*/ 265 w 300"/>
                <a:gd name="T71" fmla="*/ 1098 h 1139"/>
                <a:gd name="T72" fmla="*/ 268 w 300"/>
                <a:gd name="T73" fmla="*/ 1089 h 1139"/>
                <a:gd name="T74" fmla="*/ 268 w 300"/>
                <a:gd name="T75" fmla="*/ 532 h 1139"/>
                <a:gd name="T76" fmla="*/ 268 w 300"/>
                <a:gd name="T77" fmla="*/ 532 h 1139"/>
                <a:gd name="T78" fmla="*/ 300 w 300"/>
                <a:gd name="T79" fmla="*/ 0 h 1139"/>
                <a:gd name="T80" fmla="*/ 225 w 300"/>
                <a:gd name="T81" fmla="*/ 0 h 1139"/>
                <a:gd name="T82" fmla="*/ 150 w 300"/>
                <a:gd name="T83" fmla="*/ 112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00" h="1139">
                  <a:moveTo>
                    <a:pt x="150" y="112"/>
                  </a:moveTo>
                  <a:lnTo>
                    <a:pt x="75" y="0"/>
                  </a:lnTo>
                  <a:lnTo>
                    <a:pt x="0" y="0"/>
                  </a:lnTo>
                  <a:lnTo>
                    <a:pt x="32" y="532"/>
                  </a:lnTo>
                  <a:lnTo>
                    <a:pt x="32" y="532"/>
                  </a:lnTo>
                  <a:lnTo>
                    <a:pt x="32" y="1089"/>
                  </a:lnTo>
                  <a:lnTo>
                    <a:pt x="32" y="1089"/>
                  </a:lnTo>
                  <a:lnTo>
                    <a:pt x="32" y="1098"/>
                  </a:lnTo>
                  <a:lnTo>
                    <a:pt x="35" y="1108"/>
                  </a:lnTo>
                  <a:lnTo>
                    <a:pt x="44" y="1123"/>
                  </a:lnTo>
                  <a:lnTo>
                    <a:pt x="63" y="1133"/>
                  </a:lnTo>
                  <a:lnTo>
                    <a:pt x="72" y="1136"/>
                  </a:lnTo>
                  <a:lnTo>
                    <a:pt x="81" y="1139"/>
                  </a:lnTo>
                  <a:lnTo>
                    <a:pt x="81" y="1139"/>
                  </a:lnTo>
                  <a:lnTo>
                    <a:pt x="91" y="1136"/>
                  </a:lnTo>
                  <a:lnTo>
                    <a:pt x="100" y="1133"/>
                  </a:lnTo>
                  <a:lnTo>
                    <a:pt x="116" y="1123"/>
                  </a:lnTo>
                  <a:lnTo>
                    <a:pt x="128" y="1108"/>
                  </a:lnTo>
                  <a:lnTo>
                    <a:pt x="128" y="1098"/>
                  </a:lnTo>
                  <a:lnTo>
                    <a:pt x="131" y="1089"/>
                  </a:lnTo>
                  <a:lnTo>
                    <a:pt x="131" y="532"/>
                  </a:lnTo>
                  <a:lnTo>
                    <a:pt x="169" y="532"/>
                  </a:lnTo>
                  <a:lnTo>
                    <a:pt x="169" y="1089"/>
                  </a:lnTo>
                  <a:lnTo>
                    <a:pt x="169" y="1089"/>
                  </a:lnTo>
                  <a:lnTo>
                    <a:pt x="169" y="1098"/>
                  </a:lnTo>
                  <a:lnTo>
                    <a:pt x="172" y="1108"/>
                  </a:lnTo>
                  <a:lnTo>
                    <a:pt x="181" y="1123"/>
                  </a:lnTo>
                  <a:lnTo>
                    <a:pt x="200" y="1133"/>
                  </a:lnTo>
                  <a:lnTo>
                    <a:pt x="209" y="1136"/>
                  </a:lnTo>
                  <a:lnTo>
                    <a:pt x="219" y="1139"/>
                  </a:lnTo>
                  <a:lnTo>
                    <a:pt x="219" y="1139"/>
                  </a:lnTo>
                  <a:lnTo>
                    <a:pt x="228" y="1136"/>
                  </a:lnTo>
                  <a:lnTo>
                    <a:pt x="237" y="1133"/>
                  </a:lnTo>
                  <a:lnTo>
                    <a:pt x="253" y="1123"/>
                  </a:lnTo>
                  <a:lnTo>
                    <a:pt x="265" y="1108"/>
                  </a:lnTo>
                  <a:lnTo>
                    <a:pt x="265" y="1098"/>
                  </a:lnTo>
                  <a:lnTo>
                    <a:pt x="268" y="1089"/>
                  </a:lnTo>
                  <a:lnTo>
                    <a:pt x="268" y="532"/>
                  </a:lnTo>
                  <a:lnTo>
                    <a:pt x="268" y="532"/>
                  </a:lnTo>
                  <a:lnTo>
                    <a:pt x="300" y="0"/>
                  </a:lnTo>
                  <a:lnTo>
                    <a:pt x="225" y="0"/>
                  </a:lnTo>
                  <a:lnTo>
                    <a:pt x="150" y="112"/>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6" name="Freeform 7">
              <a:extLst>
                <a:ext uri="{FF2B5EF4-FFF2-40B4-BE49-F238E27FC236}">
                  <a16:creationId xmlns:a16="http://schemas.microsoft.com/office/drawing/2014/main" id="{246D983B-1A31-4C19-9B45-72621D575EEF}"/>
                </a:ext>
              </a:extLst>
            </p:cNvPr>
            <p:cNvSpPr>
              <a:spLocks/>
            </p:cNvSpPr>
            <p:nvPr/>
          </p:nvSpPr>
          <p:spPr bwMode="auto">
            <a:xfrm>
              <a:off x="3601" y="1732"/>
              <a:ext cx="84" cy="563"/>
            </a:xfrm>
            <a:custGeom>
              <a:avLst/>
              <a:gdLst>
                <a:gd name="T0" fmla="*/ 0 w 84"/>
                <a:gd name="T1" fmla="*/ 0 h 563"/>
                <a:gd name="T2" fmla="*/ 22 w 84"/>
                <a:gd name="T3" fmla="*/ 532 h 563"/>
                <a:gd name="T4" fmla="*/ 22 w 84"/>
                <a:gd name="T5" fmla="*/ 532 h 563"/>
                <a:gd name="T6" fmla="*/ 25 w 84"/>
                <a:gd name="T7" fmla="*/ 544 h 563"/>
                <a:gd name="T8" fmla="*/ 31 w 84"/>
                <a:gd name="T9" fmla="*/ 554 h 563"/>
                <a:gd name="T10" fmla="*/ 41 w 84"/>
                <a:gd name="T11" fmla="*/ 563 h 563"/>
                <a:gd name="T12" fmla="*/ 53 w 84"/>
                <a:gd name="T13" fmla="*/ 563 h 563"/>
                <a:gd name="T14" fmla="*/ 53 w 84"/>
                <a:gd name="T15" fmla="*/ 563 h 563"/>
                <a:gd name="T16" fmla="*/ 65 w 84"/>
                <a:gd name="T17" fmla="*/ 563 h 563"/>
                <a:gd name="T18" fmla="*/ 75 w 84"/>
                <a:gd name="T19" fmla="*/ 554 h 563"/>
                <a:gd name="T20" fmla="*/ 81 w 84"/>
                <a:gd name="T21" fmla="*/ 544 h 563"/>
                <a:gd name="T22" fmla="*/ 84 w 84"/>
                <a:gd name="T23" fmla="*/ 532 h 563"/>
                <a:gd name="T24" fmla="*/ 53 w 84"/>
                <a:gd name="T25" fmla="*/ 0 h 563"/>
                <a:gd name="T26" fmla="*/ 0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0" y="0"/>
                  </a:moveTo>
                  <a:lnTo>
                    <a:pt x="22" y="532"/>
                  </a:lnTo>
                  <a:lnTo>
                    <a:pt x="22" y="532"/>
                  </a:lnTo>
                  <a:lnTo>
                    <a:pt x="25" y="544"/>
                  </a:lnTo>
                  <a:lnTo>
                    <a:pt x="31" y="554"/>
                  </a:lnTo>
                  <a:lnTo>
                    <a:pt x="41" y="563"/>
                  </a:lnTo>
                  <a:lnTo>
                    <a:pt x="53" y="563"/>
                  </a:lnTo>
                  <a:lnTo>
                    <a:pt x="53" y="563"/>
                  </a:lnTo>
                  <a:lnTo>
                    <a:pt x="65" y="563"/>
                  </a:lnTo>
                  <a:lnTo>
                    <a:pt x="75" y="554"/>
                  </a:lnTo>
                  <a:lnTo>
                    <a:pt x="81" y="544"/>
                  </a:lnTo>
                  <a:lnTo>
                    <a:pt x="84" y="532"/>
                  </a:lnTo>
                  <a:lnTo>
                    <a:pt x="53"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7" name="Freeform 8">
              <a:extLst>
                <a:ext uri="{FF2B5EF4-FFF2-40B4-BE49-F238E27FC236}">
                  <a16:creationId xmlns:a16="http://schemas.microsoft.com/office/drawing/2014/main" id="{C39BDBB4-E0BF-436A-BB33-98A0BBEC6009}"/>
                </a:ext>
              </a:extLst>
            </p:cNvPr>
            <p:cNvSpPr>
              <a:spLocks/>
            </p:cNvSpPr>
            <p:nvPr/>
          </p:nvSpPr>
          <p:spPr bwMode="auto">
            <a:xfrm>
              <a:off x="3997" y="1732"/>
              <a:ext cx="84" cy="563"/>
            </a:xfrm>
            <a:custGeom>
              <a:avLst/>
              <a:gdLst>
                <a:gd name="T0" fmla="*/ 31 w 84"/>
                <a:gd name="T1" fmla="*/ 0 h 563"/>
                <a:gd name="T2" fmla="*/ 0 w 84"/>
                <a:gd name="T3" fmla="*/ 532 h 563"/>
                <a:gd name="T4" fmla="*/ 0 w 84"/>
                <a:gd name="T5" fmla="*/ 532 h 563"/>
                <a:gd name="T6" fmla="*/ 3 w 84"/>
                <a:gd name="T7" fmla="*/ 544 h 563"/>
                <a:gd name="T8" fmla="*/ 9 w 84"/>
                <a:gd name="T9" fmla="*/ 554 h 563"/>
                <a:gd name="T10" fmla="*/ 19 w 84"/>
                <a:gd name="T11" fmla="*/ 563 h 563"/>
                <a:gd name="T12" fmla="*/ 31 w 84"/>
                <a:gd name="T13" fmla="*/ 563 h 563"/>
                <a:gd name="T14" fmla="*/ 31 w 84"/>
                <a:gd name="T15" fmla="*/ 563 h 563"/>
                <a:gd name="T16" fmla="*/ 43 w 84"/>
                <a:gd name="T17" fmla="*/ 563 h 563"/>
                <a:gd name="T18" fmla="*/ 53 w 84"/>
                <a:gd name="T19" fmla="*/ 554 h 563"/>
                <a:gd name="T20" fmla="*/ 59 w 84"/>
                <a:gd name="T21" fmla="*/ 544 h 563"/>
                <a:gd name="T22" fmla="*/ 62 w 84"/>
                <a:gd name="T23" fmla="*/ 532 h 563"/>
                <a:gd name="T24" fmla="*/ 84 w 84"/>
                <a:gd name="T25" fmla="*/ 0 h 563"/>
                <a:gd name="T26" fmla="*/ 31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31" y="0"/>
                  </a:moveTo>
                  <a:lnTo>
                    <a:pt x="0" y="532"/>
                  </a:lnTo>
                  <a:lnTo>
                    <a:pt x="0" y="532"/>
                  </a:lnTo>
                  <a:lnTo>
                    <a:pt x="3" y="544"/>
                  </a:lnTo>
                  <a:lnTo>
                    <a:pt x="9" y="554"/>
                  </a:lnTo>
                  <a:lnTo>
                    <a:pt x="19" y="563"/>
                  </a:lnTo>
                  <a:lnTo>
                    <a:pt x="31" y="563"/>
                  </a:lnTo>
                  <a:lnTo>
                    <a:pt x="31" y="563"/>
                  </a:lnTo>
                  <a:lnTo>
                    <a:pt x="43" y="563"/>
                  </a:lnTo>
                  <a:lnTo>
                    <a:pt x="53" y="554"/>
                  </a:lnTo>
                  <a:lnTo>
                    <a:pt x="59" y="544"/>
                  </a:lnTo>
                  <a:lnTo>
                    <a:pt x="62" y="532"/>
                  </a:lnTo>
                  <a:lnTo>
                    <a:pt x="84" y="0"/>
                  </a:lnTo>
                  <a:lnTo>
                    <a:pt x="31"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68" name="Group 4">
            <a:extLst>
              <a:ext uri="{FF2B5EF4-FFF2-40B4-BE49-F238E27FC236}">
                <a16:creationId xmlns:a16="http://schemas.microsoft.com/office/drawing/2014/main" id="{D6390FF3-E5AA-4CF4-AB84-545EECC3FD3D}"/>
              </a:ext>
            </a:extLst>
          </p:cNvPr>
          <p:cNvGrpSpPr>
            <a:grpSpLocks noChangeAspect="1"/>
          </p:cNvGrpSpPr>
          <p:nvPr/>
        </p:nvGrpSpPr>
        <p:grpSpPr bwMode="auto">
          <a:xfrm>
            <a:off x="8879828" y="4420020"/>
            <a:ext cx="312274" cy="773595"/>
            <a:chOff x="3601" y="1549"/>
            <a:chExt cx="480" cy="1223"/>
          </a:xfrm>
        </p:grpSpPr>
        <p:sp>
          <p:nvSpPr>
            <p:cNvPr id="69" name="Freeform 5">
              <a:extLst>
                <a:ext uri="{FF2B5EF4-FFF2-40B4-BE49-F238E27FC236}">
                  <a16:creationId xmlns:a16="http://schemas.microsoft.com/office/drawing/2014/main" id="{9CB07CF6-7E05-4475-ACAD-E49E47F7E35A}"/>
                </a:ext>
              </a:extLst>
            </p:cNvPr>
            <p:cNvSpPr>
              <a:spLocks/>
            </p:cNvSpPr>
            <p:nvPr/>
          </p:nvSpPr>
          <p:spPr bwMode="auto">
            <a:xfrm>
              <a:off x="3686" y="1791"/>
              <a:ext cx="310" cy="981"/>
            </a:xfrm>
            <a:custGeom>
              <a:avLst/>
              <a:gdLst>
                <a:gd name="T0" fmla="*/ 243 w 310"/>
                <a:gd name="T1" fmla="*/ 0 h 981"/>
                <a:gd name="T2" fmla="*/ 64 w 310"/>
                <a:gd name="T3" fmla="*/ 0 h 981"/>
                <a:gd name="T4" fmla="*/ 0 w 310"/>
                <a:gd name="T5" fmla="*/ 458 h 981"/>
                <a:gd name="T6" fmla="*/ 54 w 310"/>
                <a:gd name="T7" fmla="*/ 458 h 981"/>
                <a:gd name="T8" fmla="*/ 54 w 310"/>
                <a:gd name="T9" fmla="*/ 938 h 981"/>
                <a:gd name="T10" fmla="*/ 54 w 310"/>
                <a:gd name="T11" fmla="*/ 938 h 981"/>
                <a:gd name="T12" fmla="*/ 54 w 310"/>
                <a:gd name="T13" fmla="*/ 946 h 981"/>
                <a:gd name="T14" fmla="*/ 56 w 310"/>
                <a:gd name="T15" fmla="*/ 954 h 981"/>
                <a:gd name="T16" fmla="*/ 64 w 310"/>
                <a:gd name="T17" fmla="*/ 968 h 981"/>
                <a:gd name="T18" fmla="*/ 80 w 310"/>
                <a:gd name="T19" fmla="*/ 976 h 981"/>
                <a:gd name="T20" fmla="*/ 88 w 310"/>
                <a:gd name="T21" fmla="*/ 978 h 981"/>
                <a:gd name="T22" fmla="*/ 96 w 310"/>
                <a:gd name="T23" fmla="*/ 981 h 981"/>
                <a:gd name="T24" fmla="*/ 96 w 310"/>
                <a:gd name="T25" fmla="*/ 981 h 981"/>
                <a:gd name="T26" fmla="*/ 104 w 310"/>
                <a:gd name="T27" fmla="*/ 978 h 981"/>
                <a:gd name="T28" fmla="*/ 112 w 310"/>
                <a:gd name="T29" fmla="*/ 976 h 981"/>
                <a:gd name="T30" fmla="*/ 126 w 310"/>
                <a:gd name="T31" fmla="*/ 968 h 981"/>
                <a:gd name="T32" fmla="*/ 136 w 310"/>
                <a:gd name="T33" fmla="*/ 954 h 981"/>
                <a:gd name="T34" fmla="*/ 136 w 310"/>
                <a:gd name="T35" fmla="*/ 946 h 981"/>
                <a:gd name="T36" fmla="*/ 139 w 310"/>
                <a:gd name="T37" fmla="*/ 938 h 981"/>
                <a:gd name="T38" fmla="*/ 139 w 310"/>
                <a:gd name="T39" fmla="*/ 458 h 981"/>
                <a:gd name="T40" fmla="*/ 171 w 310"/>
                <a:gd name="T41" fmla="*/ 458 h 981"/>
                <a:gd name="T42" fmla="*/ 171 w 310"/>
                <a:gd name="T43" fmla="*/ 938 h 981"/>
                <a:gd name="T44" fmla="*/ 171 w 310"/>
                <a:gd name="T45" fmla="*/ 938 h 981"/>
                <a:gd name="T46" fmla="*/ 171 w 310"/>
                <a:gd name="T47" fmla="*/ 946 h 981"/>
                <a:gd name="T48" fmla="*/ 174 w 310"/>
                <a:gd name="T49" fmla="*/ 954 h 981"/>
                <a:gd name="T50" fmla="*/ 182 w 310"/>
                <a:gd name="T51" fmla="*/ 968 h 981"/>
                <a:gd name="T52" fmla="*/ 198 w 310"/>
                <a:gd name="T53" fmla="*/ 976 h 981"/>
                <a:gd name="T54" fmla="*/ 206 w 310"/>
                <a:gd name="T55" fmla="*/ 978 h 981"/>
                <a:gd name="T56" fmla="*/ 214 w 310"/>
                <a:gd name="T57" fmla="*/ 981 h 981"/>
                <a:gd name="T58" fmla="*/ 214 w 310"/>
                <a:gd name="T59" fmla="*/ 981 h 981"/>
                <a:gd name="T60" fmla="*/ 222 w 310"/>
                <a:gd name="T61" fmla="*/ 978 h 981"/>
                <a:gd name="T62" fmla="*/ 230 w 310"/>
                <a:gd name="T63" fmla="*/ 976 h 981"/>
                <a:gd name="T64" fmla="*/ 243 w 310"/>
                <a:gd name="T65" fmla="*/ 968 h 981"/>
                <a:gd name="T66" fmla="*/ 254 w 310"/>
                <a:gd name="T67" fmla="*/ 954 h 981"/>
                <a:gd name="T68" fmla="*/ 254 w 310"/>
                <a:gd name="T69" fmla="*/ 946 h 981"/>
                <a:gd name="T70" fmla="*/ 256 w 310"/>
                <a:gd name="T71" fmla="*/ 938 h 981"/>
                <a:gd name="T72" fmla="*/ 256 w 310"/>
                <a:gd name="T73" fmla="*/ 458 h 981"/>
                <a:gd name="T74" fmla="*/ 310 w 310"/>
                <a:gd name="T75" fmla="*/ 458 h 981"/>
                <a:gd name="T76" fmla="*/ 243 w 310"/>
                <a:gd name="T77" fmla="*/ 0 h 9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10" h="981">
                  <a:moveTo>
                    <a:pt x="243" y="0"/>
                  </a:moveTo>
                  <a:lnTo>
                    <a:pt x="64" y="0"/>
                  </a:lnTo>
                  <a:lnTo>
                    <a:pt x="0" y="458"/>
                  </a:lnTo>
                  <a:lnTo>
                    <a:pt x="54" y="458"/>
                  </a:lnTo>
                  <a:lnTo>
                    <a:pt x="54" y="938"/>
                  </a:lnTo>
                  <a:lnTo>
                    <a:pt x="54" y="938"/>
                  </a:lnTo>
                  <a:lnTo>
                    <a:pt x="54" y="946"/>
                  </a:lnTo>
                  <a:lnTo>
                    <a:pt x="56" y="954"/>
                  </a:lnTo>
                  <a:lnTo>
                    <a:pt x="64" y="968"/>
                  </a:lnTo>
                  <a:lnTo>
                    <a:pt x="80" y="976"/>
                  </a:lnTo>
                  <a:lnTo>
                    <a:pt x="88" y="978"/>
                  </a:lnTo>
                  <a:lnTo>
                    <a:pt x="96" y="981"/>
                  </a:lnTo>
                  <a:lnTo>
                    <a:pt x="96" y="981"/>
                  </a:lnTo>
                  <a:lnTo>
                    <a:pt x="104" y="978"/>
                  </a:lnTo>
                  <a:lnTo>
                    <a:pt x="112" y="976"/>
                  </a:lnTo>
                  <a:lnTo>
                    <a:pt x="126" y="968"/>
                  </a:lnTo>
                  <a:lnTo>
                    <a:pt x="136" y="954"/>
                  </a:lnTo>
                  <a:lnTo>
                    <a:pt x="136" y="946"/>
                  </a:lnTo>
                  <a:lnTo>
                    <a:pt x="139" y="938"/>
                  </a:lnTo>
                  <a:lnTo>
                    <a:pt x="139" y="458"/>
                  </a:lnTo>
                  <a:lnTo>
                    <a:pt x="171" y="458"/>
                  </a:lnTo>
                  <a:lnTo>
                    <a:pt x="171" y="938"/>
                  </a:lnTo>
                  <a:lnTo>
                    <a:pt x="171" y="938"/>
                  </a:lnTo>
                  <a:lnTo>
                    <a:pt x="171" y="946"/>
                  </a:lnTo>
                  <a:lnTo>
                    <a:pt x="174" y="954"/>
                  </a:lnTo>
                  <a:lnTo>
                    <a:pt x="182" y="968"/>
                  </a:lnTo>
                  <a:lnTo>
                    <a:pt x="198" y="976"/>
                  </a:lnTo>
                  <a:lnTo>
                    <a:pt x="206" y="978"/>
                  </a:lnTo>
                  <a:lnTo>
                    <a:pt x="214" y="981"/>
                  </a:lnTo>
                  <a:lnTo>
                    <a:pt x="214" y="981"/>
                  </a:lnTo>
                  <a:lnTo>
                    <a:pt x="222" y="978"/>
                  </a:lnTo>
                  <a:lnTo>
                    <a:pt x="230" y="976"/>
                  </a:lnTo>
                  <a:lnTo>
                    <a:pt x="243" y="968"/>
                  </a:lnTo>
                  <a:lnTo>
                    <a:pt x="254" y="954"/>
                  </a:lnTo>
                  <a:lnTo>
                    <a:pt x="254" y="946"/>
                  </a:lnTo>
                  <a:lnTo>
                    <a:pt x="256" y="938"/>
                  </a:lnTo>
                  <a:lnTo>
                    <a:pt x="256" y="458"/>
                  </a:lnTo>
                  <a:lnTo>
                    <a:pt x="310" y="458"/>
                  </a:lnTo>
                  <a:lnTo>
                    <a:pt x="243"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0" name="Freeform 6">
              <a:extLst>
                <a:ext uri="{FF2B5EF4-FFF2-40B4-BE49-F238E27FC236}">
                  <a16:creationId xmlns:a16="http://schemas.microsoft.com/office/drawing/2014/main" id="{ADAFAA32-3E3D-460B-9706-22A56B797433}"/>
                </a:ext>
              </a:extLst>
            </p:cNvPr>
            <p:cNvSpPr>
              <a:spLocks/>
            </p:cNvSpPr>
            <p:nvPr/>
          </p:nvSpPr>
          <p:spPr bwMode="auto">
            <a:xfrm>
              <a:off x="3729" y="1549"/>
              <a:ext cx="224" cy="226"/>
            </a:xfrm>
            <a:custGeom>
              <a:avLst/>
              <a:gdLst>
                <a:gd name="T0" fmla="*/ 112 w 224"/>
                <a:gd name="T1" fmla="*/ 226 h 226"/>
                <a:gd name="T2" fmla="*/ 112 w 224"/>
                <a:gd name="T3" fmla="*/ 226 h 226"/>
                <a:gd name="T4" fmla="*/ 133 w 224"/>
                <a:gd name="T5" fmla="*/ 224 h 226"/>
                <a:gd name="T6" fmla="*/ 155 w 224"/>
                <a:gd name="T7" fmla="*/ 218 h 226"/>
                <a:gd name="T8" fmla="*/ 173 w 224"/>
                <a:gd name="T9" fmla="*/ 207 h 226"/>
                <a:gd name="T10" fmla="*/ 189 w 224"/>
                <a:gd name="T11" fmla="*/ 194 h 226"/>
                <a:gd name="T12" fmla="*/ 205 w 224"/>
                <a:gd name="T13" fmla="*/ 175 h 226"/>
                <a:gd name="T14" fmla="*/ 213 w 224"/>
                <a:gd name="T15" fmla="*/ 156 h 226"/>
                <a:gd name="T16" fmla="*/ 221 w 224"/>
                <a:gd name="T17" fmla="*/ 135 h 226"/>
                <a:gd name="T18" fmla="*/ 224 w 224"/>
                <a:gd name="T19" fmla="*/ 113 h 226"/>
                <a:gd name="T20" fmla="*/ 224 w 224"/>
                <a:gd name="T21" fmla="*/ 113 h 226"/>
                <a:gd name="T22" fmla="*/ 221 w 224"/>
                <a:gd name="T23" fmla="*/ 92 h 226"/>
                <a:gd name="T24" fmla="*/ 213 w 224"/>
                <a:gd name="T25" fmla="*/ 70 h 226"/>
                <a:gd name="T26" fmla="*/ 205 w 224"/>
                <a:gd name="T27" fmla="*/ 51 h 226"/>
                <a:gd name="T28" fmla="*/ 189 w 224"/>
                <a:gd name="T29" fmla="*/ 32 h 226"/>
                <a:gd name="T30" fmla="*/ 173 w 224"/>
                <a:gd name="T31" fmla="*/ 19 h 226"/>
                <a:gd name="T32" fmla="*/ 155 w 224"/>
                <a:gd name="T33" fmla="*/ 8 h 226"/>
                <a:gd name="T34" fmla="*/ 133 w 224"/>
                <a:gd name="T35" fmla="*/ 3 h 226"/>
                <a:gd name="T36" fmla="*/ 112 w 224"/>
                <a:gd name="T37" fmla="*/ 0 h 226"/>
                <a:gd name="T38" fmla="*/ 112 w 224"/>
                <a:gd name="T39" fmla="*/ 0 h 226"/>
                <a:gd name="T40" fmla="*/ 88 w 224"/>
                <a:gd name="T41" fmla="*/ 3 h 226"/>
                <a:gd name="T42" fmla="*/ 67 w 224"/>
                <a:gd name="T43" fmla="*/ 8 h 226"/>
                <a:gd name="T44" fmla="*/ 48 w 224"/>
                <a:gd name="T45" fmla="*/ 19 h 226"/>
                <a:gd name="T46" fmla="*/ 32 w 224"/>
                <a:gd name="T47" fmla="*/ 32 h 226"/>
                <a:gd name="T48" fmla="*/ 19 w 224"/>
                <a:gd name="T49" fmla="*/ 51 h 226"/>
                <a:gd name="T50" fmla="*/ 8 w 224"/>
                <a:gd name="T51" fmla="*/ 70 h 226"/>
                <a:gd name="T52" fmla="*/ 3 w 224"/>
                <a:gd name="T53" fmla="*/ 92 h 226"/>
                <a:gd name="T54" fmla="*/ 0 w 224"/>
                <a:gd name="T55" fmla="*/ 113 h 226"/>
                <a:gd name="T56" fmla="*/ 0 w 224"/>
                <a:gd name="T57" fmla="*/ 113 h 226"/>
                <a:gd name="T58" fmla="*/ 3 w 224"/>
                <a:gd name="T59" fmla="*/ 135 h 226"/>
                <a:gd name="T60" fmla="*/ 8 w 224"/>
                <a:gd name="T61" fmla="*/ 156 h 226"/>
                <a:gd name="T62" fmla="*/ 19 w 224"/>
                <a:gd name="T63" fmla="*/ 175 h 226"/>
                <a:gd name="T64" fmla="*/ 32 w 224"/>
                <a:gd name="T65" fmla="*/ 194 h 226"/>
                <a:gd name="T66" fmla="*/ 48 w 224"/>
                <a:gd name="T67" fmla="*/ 207 h 226"/>
                <a:gd name="T68" fmla="*/ 67 w 224"/>
                <a:gd name="T69" fmla="*/ 218 h 226"/>
                <a:gd name="T70" fmla="*/ 88 w 224"/>
                <a:gd name="T71" fmla="*/ 224 h 226"/>
                <a:gd name="T72" fmla="*/ 112 w 224"/>
                <a:gd name="T73" fmla="*/ 226 h 226"/>
                <a:gd name="T74" fmla="*/ 112 w 224"/>
                <a:gd name="T75" fmla="*/ 226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4" h="226">
                  <a:moveTo>
                    <a:pt x="112" y="226"/>
                  </a:moveTo>
                  <a:lnTo>
                    <a:pt x="112" y="226"/>
                  </a:lnTo>
                  <a:lnTo>
                    <a:pt x="133" y="224"/>
                  </a:lnTo>
                  <a:lnTo>
                    <a:pt x="155" y="218"/>
                  </a:lnTo>
                  <a:lnTo>
                    <a:pt x="173" y="207"/>
                  </a:lnTo>
                  <a:lnTo>
                    <a:pt x="189" y="194"/>
                  </a:lnTo>
                  <a:lnTo>
                    <a:pt x="205" y="175"/>
                  </a:lnTo>
                  <a:lnTo>
                    <a:pt x="213" y="156"/>
                  </a:lnTo>
                  <a:lnTo>
                    <a:pt x="221" y="135"/>
                  </a:lnTo>
                  <a:lnTo>
                    <a:pt x="224" y="113"/>
                  </a:lnTo>
                  <a:lnTo>
                    <a:pt x="224" y="113"/>
                  </a:lnTo>
                  <a:lnTo>
                    <a:pt x="221" y="92"/>
                  </a:lnTo>
                  <a:lnTo>
                    <a:pt x="213" y="70"/>
                  </a:lnTo>
                  <a:lnTo>
                    <a:pt x="205" y="51"/>
                  </a:lnTo>
                  <a:lnTo>
                    <a:pt x="189" y="32"/>
                  </a:lnTo>
                  <a:lnTo>
                    <a:pt x="173" y="19"/>
                  </a:lnTo>
                  <a:lnTo>
                    <a:pt x="155" y="8"/>
                  </a:lnTo>
                  <a:lnTo>
                    <a:pt x="133" y="3"/>
                  </a:lnTo>
                  <a:lnTo>
                    <a:pt x="112" y="0"/>
                  </a:lnTo>
                  <a:lnTo>
                    <a:pt x="112" y="0"/>
                  </a:lnTo>
                  <a:lnTo>
                    <a:pt x="88" y="3"/>
                  </a:lnTo>
                  <a:lnTo>
                    <a:pt x="67" y="8"/>
                  </a:lnTo>
                  <a:lnTo>
                    <a:pt x="48" y="19"/>
                  </a:lnTo>
                  <a:lnTo>
                    <a:pt x="32" y="32"/>
                  </a:lnTo>
                  <a:lnTo>
                    <a:pt x="19" y="51"/>
                  </a:lnTo>
                  <a:lnTo>
                    <a:pt x="8" y="70"/>
                  </a:lnTo>
                  <a:lnTo>
                    <a:pt x="3" y="92"/>
                  </a:lnTo>
                  <a:lnTo>
                    <a:pt x="0" y="113"/>
                  </a:lnTo>
                  <a:lnTo>
                    <a:pt x="0" y="113"/>
                  </a:lnTo>
                  <a:lnTo>
                    <a:pt x="3" y="135"/>
                  </a:lnTo>
                  <a:lnTo>
                    <a:pt x="8" y="156"/>
                  </a:lnTo>
                  <a:lnTo>
                    <a:pt x="19" y="175"/>
                  </a:lnTo>
                  <a:lnTo>
                    <a:pt x="32" y="194"/>
                  </a:lnTo>
                  <a:lnTo>
                    <a:pt x="48" y="207"/>
                  </a:lnTo>
                  <a:lnTo>
                    <a:pt x="67" y="218"/>
                  </a:lnTo>
                  <a:lnTo>
                    <a:pt x="88" y="224"/>
                  </a:lnTo>
                  <a:lnTo>
                    <a:pt x="112" y="226"/>
                  </a:lnTo>
                  <a:lnTo>
                    <a:pt x="112" y="226"/>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1" name="Freeform 7">
              <a:extLst>
                <a:ext uri="{FF2B5EF4-FFF2-40B4-BE49-F238E27FC236}">
                  <a16:creationId xmlns:a16="http://schemas.microsoft.com/office/drawing/2014/main" id="{98DA3B66-FFC1-49D0-BEEF-2A41B4D32953}"/>
                </a:ext>
              </a:extLst>
            </p:cNvPr>
            <p:cNvSpPr>
              <a:spLocks/>
            </p:cNvSpPr>
            <p:nvPr/>
          </p:nvSpPr>
          <p:spPr bwMode="auto">
            <a:xfrm>
              <a:off x="3961" y="1791"/>
              <a:ext cx="120" cy="485"/>
            </a:xfrm>
            <a:custGeom>
              <a:avLst/>
              <a:gdLst>
                <a:gd name="T0" fmla="*/ 45 w 120"/>
                <a:gd name="T1" fmla="*/ 0 h 485"/>
                <a:gd name="T2" fmla="*/ 0 w 120"/>
                <a:gd name="T3" fmla="*/ 0 h 485"/>
                <a:gd name="T4" fmla="*/ 67 w 120"/>
                <a:gd name="T5" fmla="*/ 458 h 485"/>
                <a:gd name="T6" fmla="*/ 67 w 120"/>
                <a:gd name="T7" fmla="*/ 458 h 485"/>
                <a:gd name="T8" fmla="*/ 69 w 120"/>
                <a:gd name="T9" fmla="*/ 469 h 485"/>
                <a:gd name="T10" fmla="*/ 75 w 120"/>
                <a:gd name="T11" fmla="*/ 477 h 485"/>
                <a:gd name="T12" fmla="*/ 83 w 120"/>
                <a:gd name="T13" fmla="*/ 485 h 485"/>
                <a:gd name="T14" fmla="*/ 93 w 120"/>
                <a:gd name="T15" fmla="*/ 485 h 485"/>
                <a:gd name="T16" fmla="*/ 93 w 120"/>
                <a:gd name="T17" fmla="*/ 485 h 485"/>
                <a:gd name="T18" fmla="*/ 104 w 120"/>
                <a:gd name="T19" fmla="*/ 485 h 485"/>
                <a:gd name="T20" fmla="*/ 112 w 120"/>
                <a:gd name="T21" fmla="*/ 477 h 485"/>
                <a:gd name="T22" fmla="*/ 117 w 120"/>
                <a:gd name="T23" fmla="*/ 469 h 485"/>
                <a:gd name="T24" fmla="*/ 120 w 120"/>
                <a:gd name="T25" fmla="*/ 458 h 485"/>
                <a:gd name="T26" fmla="*/ 45 w 120"/>
                <a:gd name="T27" fmla="*/ 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0" h="485">
                  <a:moveTo>
                    <a:pt x="45" y="0"/>
                  </a:moveTo>
                  <a:lnTo>
                    <a:pt x="0" y="0"/>
                  </a:lnTo>
                  <a:lnTo>
                    <a:pt x="67" y="458"/>
                  </a:lnTo>
                  <a:lnTo>
                    <a:pt x="67" y="458"/>
                  </a:lnTo>
                  <a:lnTo>
                    <a:pt x="69" y="469"/>
                  </a:lnTo>
                  <a:lnTo>
                    <a:pt x="75" y="477"/>
                  </a:lnTo>
                  <a:lnTo>
                    <a:pt x="83" y="485"/>
                  </a:lnTo>
                  <a:lnTo>
                    <a:pt x="93" y="485"/>
                  </a:lnTo>
                  <a:lnTo>
                    <a:pt x="93" y="485"/>
                  </a:lnTo>
                  <a:lnTo>
                    <a:pt x="104" y="485"/>
                  </a:lnTo>
                  <a:lnTo>
                    <a:pt x="112" y="477"/>
                  </a:lnTo>
                  <a:lnTo>
                    <a:pt x="117" y="469"/>
                  </a:lnTo>
                  <a:lnTo>
                    <a:pt x="120" y="458"/>
                  </a:lnTo>
                  <a:lnTo>
                    <a:pt x="45"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2" name="Freeform 8">
              <a:extLst>
                <a:ext uri="{FF2B5EF4-FFF2-40B4-BE49-F238E27FC236}">
                  <a16:creationId xmlns:a16="http://schemas.microsoft.com/office/drawing/2014/main" id="{951555CA-E1F7-4549-900A-ED373B71B51D}"/>
                </a:ext>
              </a:extLst>
            </p:cNvPr>
            <p:cNvSpPr>
              <a:spLocks/>
            </p:cNvSpPr>
            <p:nvPr/>
          </p:nvSpPr>
          <p:spPr bwMode="auto">
            <a:xfrm>
              <a:off x="3601" y="1791"/>
              <a:ext cx="117" cy="485"/>
            </a:xfrm>
            <a:custGeom>
              <a:avLst/>
              <a:gdLst>
                <a:gd name="T0" fmla="*/ 72 w 117"/>
                <a:gd name="T1" fmla="*/ 0 h 485"/>
                <a:gd name="T2" fmla="*/ 0 w 117"/>
                <a:gd name="T3" fmla="*/ 458 h 485"/>
                <a:gd name="T4" fmla="*/ 0 w 117"/>
                <a:gd name="T5" fmla="*/ 458 h 485"/>
                <a:gd name="T6" fmla="*/ 3 w 117"/>
                <a:gd name="T7" fmla="*/ 469 h 485"/>
                <a:gd name="T8" fmla="*/ 8 w 117"/>
                <a:gd name="T9" fmla="*/ 477 h 485"/>
                <a:gd name="T10" fmla="*/ 16 w 117"/>
                <a:gd name="T11" fmla="*/ 485 h 485"/>
                <a:gd name="T12" fmla="*/ 27 w 117"/>
                <a:gd name="T13" fmla="*/ 485 h 485"/>
                <a:gd name="T14" fmla="*/ 27 w 117"/>
                <a:gd name="T15" fmla="*/ 485 h 485"/>
                <a:gd name="T16" fmla="*/ 37 w 117"/>
                <a:gd name="T17" fmla="*/ 485 h 485"/>
                <a:gd name="T18" fmla="*/ 45 w 117"/>
                <a:gd name="T19" fmla="*/ 477 h 485"/>
                <a:gd name="T20" fmla="*/ 51 w 117"/>
                <a:gd name="T21" fmla="*/ 469 h 485"/>
                <a:gd name="T22" fmla="*/ 53 w 117"/>
                <a:gd name="T23" fmla="*/ 458 h 485"/>
                <a:gd name="T24" fmla="*/ 117 w 117"/>
                <a:gd name="T25" fmla="*/ 0 h 485"/>
                <a:gd name="T26" fmla="*/ 72 w 117"/>
                <a:gd name="T27" fmla="*/ 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7" h="485">
                  <a:moveTo>
                    <a:pt x="72" y="0"/>
                  </a:moveTo>
                  <a:lnTo>
                    <a:pt x="0" y="458"/>
                  </a:lnTo>
                  <a:lnTo>
                    <a:pt x="0" y="458"/>
                  </a:lnTo>
                  <a:lnTo>
                    <a:pt x="3" y="469"/>
                  </a:lnTo>
                  <a:lnTo>
                    <a:pt x="8" y="477"/>
                  </a:lnTo>
                  <a:lnTo>
                    <a:pt x="16" y="485"/>
                  </a:lnTo>
                  <a:lnTo>
                    <a:pt x="27" y="485"/>
                  </a:lnTo>
                  <a:lnTo>
                    <a:pt x="27" y="485"/>
                  </a:lnTo>
                  <a:lnTo>
                    <a:pt x="37" y="485"/>
                  </a:lnTo>
                  <a:lnTo>
                    <a:pt x="45" y="477"/>
                  </a:lnTo>
                  <a:lnTo>
                    <a:pt x="51" y="469"/>
                  </a:lnTo>
                  <a:lnTo>
                    <a:pt x="53" y="458"/>
                  </a:lnTo>
                  <a:lnTo>
                    <a:pt x="117" y="0"/>
                  </a:lnTo>
                  <a:lnTo>
                    <a:pt x="72"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73" name="Group 4">
            <a:extLst>
              <a:ext uri="{FF2B5EF4-FFF2-40B4-BE49-F238E27FC236}">
                <a16:creationId xmlns:a16="http://schemas.microsoft.com/office/drawing/2014/main" id="{D6D5E4F3-6C65-4020-938F-1C4890CFAA07}"/>
              </a:ext>
            </a:extLst>
          </p:cNvPr>
          <p:cNvGrpSpPr>
            <a:grpSpLocks noChangeAspect="1"/>
          </p:cNvGrpSpPr>
          <p:nvPr/>
        </p:nvGrpSpPr>
        <p:grpSpPr bwMode="auto">
          <a:xfrm>
            <a:off x="5625286" y="4246530"/>
            <a:ext cx="1141557" cy="773595"/>
            <a:chOff x="3601" y="1990"/>
            <a:chExt cx="480" cy="341"/>
          </a:xfrm>
        </p:grpSpPr>
        <p:sp>
          <p:nvSpPr>
            <p:cNvPr id="74" name="Freeform 5">
              <a:extLst>
                <a:ext uri="{FF2B5EF4-FFF2-40B4-BE49-F238E27FC236}">
                  <a16:creationId xmlns:a16="http://schemas.microsoft.com/office/drawing/2014/main" id="{542EBE04-4123-4129-921B-95AB5C2B63CF}"/>
                </a:ext>
              </a:extLst>
            </p:cNvPr>
            <p:cNvSpPr>
              <a:spLocks/>
            </p:cNvSpPr>
            <p:nvPr/>
          </p:nvSpPr>
          <p:spPr bwMode="auto">
            <a:xfrm>
              <a:off x="3710" y="2057"/>
              <a:ext cx="20" cy="135"/>
            </a:xfrm>
            <a:custGeom>
              <a:avLst/>
              <a:gdLst>
                <a:gd name="T0" fmla="*/ 0 w 20"/>
                <a:gd name="T1" fmla="*/ 0 h 135"/>
                <a:gd name="T2" fmla="*/ 5 w 20"/>
                <a:gd name="T3" fmla="*/ 127 h 135"/>
                <a:gd name="T4" fmla="*/ 5 w 20"/>
                <a:gd name="T5" fmla="*/ 127 h 135"/>
                <a:gd name="T6" fmla="*/ 6 w 20"/>
                <a:gd name="T7" fmla="*/ 130 h 135"/>
                <a:gd name="T8" fmla="*/ 7 w 20"/>
                <a:gd name="T9" fmla="*/ 133 h 135"/>
                <a:gd name="T10" fmla="*/ 10 w 20"/>
                <a:gd name="T11" fmla="*/ 135 h 135"/>
                <a:gd name="T12" fmla="*/ 13 w 20"/>
                <a:gd name="T13" fmla="*/ 135 h 135"/>
                <a:gd name="T14" fmla="*/ 13 w 20"/>
                <a:gd name="T15" fmla="*/ 135 h 135"/>
                <a:gd name="T16" fmla="*/ 16 w 20"/>
                <a:gd name="T17" fmla="*/ 135 h 135"/>
                <a:gd name="T18" fmla="*/ 18 w 20"/>
                <a:gd name="T19" fmla="*/ 133 h 135"/>
                <a:gd name="T20" fmla="*/ 20 w 20"/>
                <a:gd name="T21" fmla="*/ 130 h 135"/>
                <a:gd name="T22" fmla="*/ 20 w 20"/>
                <a:gd name="T23" fmla="*/ 127 h 135"/>
                <a:gd name="T24" fmla="*/ 13 w 20"/>
                <a:gd name="T25" fmla="*/ 0 h 135"/>
                <a:gd name="T26" fmla="*/ 0 w 20"/>
                <a:gd name="T27" fmla="*/ 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135">
                  <a:moveTo>
                    <a:pt x="0" y="0"/>
                  </a:moveTo>
                  <a:lnTo>
                    <a:pt x="5" y="127"/>
                  </a:lnTo>
                  <a:lnTo>
                    <a:pt x="5" y="127"/>
                  </a:lnTo>
                  <a:lnTo>
                    <a:pt x="6" y="130"/>
                  </a:lnTo>
                  <a:lnTo>
                    <a:pt x="7" y="133"/>
                  </a:lnTo>
                  <a:lnTo>
                    <a:pt x="10" y="135"/>
                  </a:lnTo>
                  <a:lnTo>
                    <a:pt x="13" y="135"/>
                  </a:lnTo>
                  <a:lnTo>
                    <a:pt x="13" y="135"/>
                  </a:lnTo>
                  <a:lnTo>
                    <a:pt x="16" y="135"/>
                  </a:lnTo>
                  <a:lnTo>
                    <a:pt x="18" y="133"/>
                  </a:lnTo>
                  <a:lnTo>
                    <a:pt x="20" y="130"/>
                  </a:lnTo>
                  <a:lnTo>
                    <a:pt x="20" y="127"/>
                  </a:lnTo>
                  <a:lnTo>
                    <a:pt x="13"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5" name="Freeform 6">
              <a:extLst>
                <a:ext uri="{FF2B5EF4-FFF2-40B4-BE49-F238E27FC236}">
                  <a16:creationId xmlns:a16="http://schemas.microsoft.com/office/drawing/2014/main" id="{F4F06813-F74C-42DA-B725-F809524355D2}"/>
                </a:ext>
              </a:extLst>
            </p:cNvPr>
            <p:cNvSpPr>
              <a:spLocks/>
            </p:cNvSpPr>
            <p:nvPr/>
          </p:nvSpPr>
          <p:spPr bwMode="auto">
            <a:xfrm>
              <a:off x="3806" y="2057"/>
              <a:ext cx="20" cy="135"/>
            </a:xfrm>
            <a:custGeom>
              <a:avLst/>
              <a:gdLst>
                <a:gd name="T0" fmla="*/ 0 w 20"/>
                <a:gd name="T1" fmla="*/ 127 h 135"/>
                <a:gd name="T2" fmla="*/ 0 w 20"/>
                <a:gd name="T3" fmla="*/ 127 h 135"/>
                <a:gd name="T4" fmla="*/ 0 w 20"/>
                <a:gd name="T5" fmla="*/ 130 h 135"/>
                <a:gd name="T6" fmla="*/ 2 w 20"/>
                <a:gd name="T7" fmla="*/ 133 h 135"/>
                <a:gd name="T8" fmla="*/ 4 w 20"/>
                <a:gd name="T9" fmla="*/ 135 h 135"/>
                <a:gd name="T10" fmla="*/ 8 w 20"/>
                <a:gd name="T11" fmla="*/ 135 h 135"/>
                <a:gd name="T12" fmla="*/ 8 w 20"/>
                <a:gd name="T13" fmla="*/ 135 h 135"/>
                <a:gd name="T14" fmla="*/ 10 w 20"/>
                <a:gd name="T15" fmla="*/ 135 h 135"/>
                <a:gd name="T16" fmla="*/ 13 w 20"/>
                <a:gd name="T17" fmla="*/ 133 h 135"/>
                <a:gd name="T18" fmla="*/ 14 w 20"/>
                <a:gd name="T19" fmla="*/ 130 h 135"/>
                <a:gd name="T20" fmla="*/ 15 w 20"/>
                <a:gd name="T21" fmla="*/ 127 h 135"/>
                <a:gd name="T22" fmla="*/ 20 w 20"/>
                <a:gd name="T23" fmla="*/ 0 h 135"/>
                <a:gd name="T24" fmla="*/ 8 w 20"/>
                <a:gd name="T25" fmla="*/ 0 h 135"/>
                <a:gd name="T26" fmla="*/ 0 w 20"/>
                <a:gd name="T27" fmla="*/ 12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135">
                  <a:moveTo>
                    <a:pt x="0" y="127"/>
                  </a:moveTo>
                  <a:lnTo>
                    <a:pt x="0" y="127"/>
                  </a:lnTo>
                  <a:lnTo>
                    <a:pt x="0" y="130"/>
                  </a:lnTo>
                  <a:lnTo>
                    <a:pt x="2" y="133"/>
                  </a:lnTo>
                  <a:lnTo>
                    <a:pt x="4" y="135"/>
                  </a:lnTo>
                  <a:lnTo>
                    <a:pt x="8" y="135"/>
                  </a:lnTo>
                  <a:lnTo>
                    <a:pt x="8" y="135"/>
                  </a:lnTo>
                  <a:lnTo>
                    <a:pt x="10" y="135"/>
                  </a:lnTo>
                  <a:lnTo>
                    <a:pt x="13" y="133"/>
                  </a:lnTo>
                  <a:lnTo>
                    <a:pt x="14" y="130"/>
                  </a:lnTo>
                  <a:lnTo>
                    <a:pt x="15" y="127"/>
                  </a:lnTo>
                  <a:lnTo>
                    <a:pt x="20" y="0"/>
                  </a:lnTo>
                  <a:lnTo>
                    <a:pt x="8" y="0"/>
                  </a:lnTo>
                  <a:lnTo>
                    <a:pt x="0" y="127"/>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6" name="Freeform 7">
              <a:extLst>
                <a:ext uri="{FF2B5EF4-FFF2-40B4-BE49-F238E27FC236}">
                  <a16:creationId xmlns:a16="http://schemas.microsoft.com/office/drawing/2014/main" id="{3DE77F46-3411-4F8B-8D3A-EB2B4E6143BD}"/>
                </a:ext>
              </a:extLst>
            </p:cNvPr>
            <p:cNvSpPr>
              <a:spLocks/>
            </p:cNvSpPr>
            <p:nvPr/>
          </p:nvSpPr>
          <p:spPr bwMode="auto">
            <a:xfrm>
              <a:off x="3736" y="1990"/>
              <a:ext cx="64" cy="62"/>
            </a:xfrm>
            <a:custGeom>
              <a:avLst/>
              <a:gdLst>
                <a:gd name="T0" fmla="*/ 32 w 64"/>
                <a:gd name="T1" fmla="*/ 62 h 62"/>
                <a:gd name="T2" fmla="*/ 32 w 64"/>
                <a:gd name="T3" fmla="*/ 62 h 62"/>
                <a:gd name="T4" fmla="*/ 38 w 64"/>
                <a:gd name="T5" fmla="*/ 62 h 62"/>
                <a:gd name="T6" fmla="*/ 45 w 64"/>
                <a:gd name="T7" fmla="*/ 60 h 62"/>
                <a:gd name="T8" fmla="*/ 50 w 64"/>
                <a:gd name="T9" fmla="*/ 57 h 62"/>
                <a:gd name="T10" fmla="*/ 54 w 64"/>
                <a:gd name="T11" fmla="*/ 53 h 62"/>
                <a:gd name="T12" fmla="*/ 58 w 64"/>
                <a:gd name="T13" fmla="*/ 49 h 62"/>
                <a:gd name="T14" fmla="*/ 61 w 64"/>
                <a:gd name="T15" fmla="*/ 43 h 62"/>
                <a:gd name="T16" fmla="*/ 63 w 64"/>
                <a:gd name="T17" fmla="*/ 37 h 62"/>
                <a:gd name="T18" fmla="*/ 64 w 64"/>
                <a:gd name="T19" fmla="*/ 31 h 62"/>
                <a:gd name="T20" fmla="*/ 64 w 64"/>
                <a:gd name="T21" fmla="*/ 31 h 62"/>
                <a:gd name="T22" fmla="*/ 63 w 64"/>
                <a:gd name="T23" fmla="*/ 24 h 62"/>
                <a:gd name="T24" fmla="*/ 61 w 64"/>
                <a:gd name="T25" fmla="*/ 19 h 62"/>
                <a:gd name="T26" fmla="*/ 58 w 64"/>
                <a:gd name="T27" fmla="*/ 14 h 62"/>
                <a:gd name="T28" fmla="*/ 54 w 64"/>
                <a:gd name="T29" fmla="*/ 8 h 62"/>
                <a:gd name="T30" fmla="*/ 50 w 64"/>
                <a:gd name="T31" fmla="*/ 5 h 62"/>
                <a:gd name="T32" fmla="*/ 45 w 64"/>
                <a:gd name="T33" fmla="*/ 2 h 62"/>
                <a:gd name="T34" fmla="*/ 38 w 64"/>
                <a:gd name="T35" fmla="*/ 0 h 62"/>
                <a:gd name="T36" fmla="*/ 32 w 64"/>
                <a:gd name="T37" fmla="*/ 0 h 62"/>
                <a:gd name="T38" fmla="*/ 32 w 64"/>
                <a:gd name="T39" fmla="*/ 0 h 62"/>
                <a:gd name="T40" fmla="*/ 26 w 64"/>
                <a:gd name="T41" fmla="*/ 0 h 62"/>
                <a:gd name="T42" fmla="*/ 19 w 64"/>
                <a:gd name="T43" fmla="*/ 2 h 62"/>
                <a:gd name="T44" fmla="*/ 14 w 64"/>
                <a:gd name="T45" fmla="*/ 5 h 62"/>
                <a:gd name="T46" fmla="*/ 10 w 64"/>
                <a:gd name="T47" fmla="*/ 8 h 62"/>
                <a:gd name="T48" fmla="*/ 6 w 64"/>
                <a:gd name="T49" fmla="*/ 14 h 62"/>
                <a:gd name="T50" fmla="*/ 2 w 64"/>
                <a:gd name="T51" fmla="*/ 19 h 62"/>
                <a:gd name="T52" fmla="*/ 1 w 64"/>
                <a:gd name="T53" fmla="*/ 24 h 62"/>
                <a:gd name="T54" fmla="*/ 0 w 64"/>
                <a:gd name="T55" fmla="*/ 31 h 62"/>
                <a:gd name="T56" fmla="*/ 0 w 64"/>
                <a:gd name="T57" fmla="*/ 31 h 62"/>
                <a:gd name="T58" fmla="*/ 1 w 64"/>
                <a:gd name="T59" fmla="*/ 37 h 62"/>
                <a:gd name="T60" fmla="*/ 2 w 64"/>
                <a:gd name="T61" fmla="*/ 43 h 62"/>
                <a:gd name="T62" fmla="*/ 6 w 64"/>
                <a:gd name="T63" fmla="*/ 49 h 62"/>
                <a:gd name="T64" fmla="*/ 10 w 64"/>
                <a:gd name="T65" fmla="*/ 53 h 62"/>
                <a:gd name="T66" fmla="*/ 14 w 64"/>
                <a:gd name="T67" fmla="*/ 57 h 62"/>
                <a:gd name="T68" fmla="*/ 19 w 64"/>
                <a:gd name="T69" fmla="*/ 60 h 62"/>
                <a:gd name="T70" fmla="*/ 26 w 64"/>
                <a:gd name="T71" fmla="*/ 62 h 62"/>
                <a:gd name="T72" fmla="*/ 32 w 64"/>
                <a:gd name="T73" fmla="*/ 62 h 62"/>
                <a:gd name="T74" fmla="*/ 32 w 64"/>
                <a:gd name="T75"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4" h="62">
                  <a:moveTo>
                    <a:pt x="32" y="62"/>
                  </a:moveTo>
                  <a:lnTo>
                    <a:pt x="32" y="62"/>
                  </a:lnTo>
                  <a:lnTo>
                    <a:pt x="38" y="62"/>
                  </a:lnTo>
                  <a:lnTo>
                    <a:pt x="45" y="60"/>
                  </a:lnTo>
                  <a:lnTo>
                    <a:pt x="50" y="57"/>
                  </a:lnTo>
                  <a:lnTo>
                    <a:pt x="54" y="53"/>
                  </a:lnTo>
                  <a:lnTo>
                    <a:pt x="58" y="49"/>
                  </a:lnTo>
                  <a:lnTo>
                    <a:pt x="61" y="43"/>
                  </a:lnTo>
                  <a:lnTo>
                    <a:pt x="63" y="37"/>
                  </a:lnTo>
                  <a:lnTo>
                    <a:pt x="64" y="31"/>
                  </a:lnTo>
                  <a:lnTo>
                    <a:pt x="64" y="31"/>
                  </a:lnTo>
                  <a:lnTo>
                    <a:pt x="63" y="24"/>
                  </a:lnTo>
                  <a:lnTo>
                    <a:pt x="61" y="19"/>
                  </a:lnTo>
                  <a:lnTo>
                    <a:pt x="58" y="14"/>
                  </a:lnTo>
                  <a:lnTo>
                    <a:pt x="54" y="8"/>
                  </a:lnTo>
                  <a:lnTo>
                    <a:pt x="50" y="5"/>
                  </a:lnTo>
                  <a:lnTo>
                    <a:pt x="45" y="2"/>
                  </a:lnTo>
                  <a:lnTo>
                    <a:pt x="38" y="0"/>
                  </a:lnTo>
                  <a:lnTo>
                    <a:pt x="32" y="0"/>
                  </a:lnTo>
                  <a:lnTo>
                    <a:pt x="32" y="0"/>
                  </a:lnTo>
                  <a:lnTo>
                    <a:pt x="26" y="0"/>
                  </a:lnTo>
                  <a:lnTo>
                    <a:pt x="19" y="2"/>
                  </a:lnTo>
                  <a:lnTo>
                    <a:pt x="14" y="5"/>
                  </a:lnTo>
                  <a:lnTo>
                    <a:pt x="10" y="8"/>
                  </a:lnTo>
                  <a:lnTo>
                    <a:pt x="6" y="14"/>
                  </a:lnTo>
                  <a:lnTo>
                    <a:pt x="2" y="19"/>
                  </a:lnTo>
                  <a:lnTo>
                    <a:pt x="1" y="24"/>
                  </a:lnTo>
                  <a:lnTo>
                    <a:pt x="0" y="31"/>
                  </a:lnTo>
                  <a:lnTo>
                    <a:pt x="0" y="31"/>
                  </a:lnTo>
                  <a:lnTo>
                    <a:pt x="1" y="37"/>
                  </a:lnTo>
                  <a:lnTo>
                    <a:pt x="2" y="43"/>
                  </a:lnTo>
                  <a:lnTo>
                    <a:pt x="6" y="49"/>
                  </a:lnTo>
                  <a:lnTo>
                    <a:pt x="10" y="53"/>
                  </a:lnTo>
                  <a:lnTo>
                    <a:pt x="14" y="57"/>
                  </a:lnTo>
                  <a:lnTo>
                    <a:pt x="19" y="60"/>
                  </a:lnTo>
                  <a:lnTo>
                    <a:pt x="26" y="62"/>
                  </a:lnTo>
                  <a:lnTo>
                    <a:pt x="32" y="62"/>
                  </a:lnTo>
                  <a:lnTo>
                    <a:pt x="32" y="62"/>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7" name="Freeform 8">
              <a:extLst>
                <a:ext uri="{FF2B5EF4-FFF2-40B4-BE49-F238E27FC236}">
                  <a16:creationId xmlns:a16="http://schemas.microsoft.com/office/drawing/2014/main" id="{FABFBBBA-6632-4797-A20C-F59A7BAE2262}"/>
                </a:ext>
              </a:extLst>
            </p:cNvPr>
            <p:cNvSpPr>
              <a:spLocks/>
            </p:cNvSpPr>
            <p:nvPr/>
          </p:nvSpPr>
          <p:spPr bwMode="auto">
            <a:xfrm>
              <a:off x="3732" y="2057"/>
              <a:ext cx="72" cy="273"/>
            </a:xfrm>
            <a:custGeom>
              <a:avLst/>
              <a:gdLst>
                <a:gd name="T0" fmla="*/ 36 w 72"/>
                <a:gd name="T1" fmla="*/ 27 h 273"/>
                <a:gd name="T2" fmla="*/ 18 w 72"/>
                <a:gd name="T3" fmla="*/ 0 h 273"/>
                <a:gd name="T4" fmla="*/ 0 w 72"/>
                <a:gd name="T5" fmla="*/ 0 h 273"/>
                <a:gd name="T6" fmla="*/ 8 w 72"/>
                <a:gd name="T7" fmla="*/ 127 h 273"/>
                <a:gd name="T8" fmla="*/ 8 w 72"/>
                <a:gd name="T9" fmla="*/ 127 h 273"/>
                <a:gd name="T10" fmla="*/ 8 w 72"/>
                <a:gd name="T11" fmla="*/ 260 h 273"/>
                <a:gd name="T12" fmla="*/ 8 w 72"/>
                <a:gd name="T13" fmla="*/ 260 h 273"/>
                <a:gd name="T14" fmla="*/ 9 w 72"/>
                <a:gd name="T15" fmla="*/ 266 h 273"/>
                <a:gd name="T16" fmla="*/ 11 w 72"/>
                <a:gd name="T17" fmla="*/ 269 h 273"/>
                <a:gd name="T18" fmla="*/ 15 w 72"/>
                <a:gd name="T19" fmla="*/ 272 h 273"/>
                <a:gd name="T20" fmla="*/ 19 w 72"/>
                <a:gd name="T21" fmla="*/ 273 h 273"/>
                <a:gd name="T22" fmla="*/ 19 w 72"/>
                <a:gd name="T23" fmla="*/ 273 h 273"/>
                <a:gd name="T24" fmla="*/ 24 w 72"/>
                <a:gd name="T25" fmla="*/ 272 h 273"/>
                <a:gd name="T26" fmla="*/ 28 w 72"/>
                <a:gd name="T27" fmla="*/ 269 h 273"/>
                <a:gd name="T28" fmla="*/ 31 w 72"/>
                <a:gd name="T29" fmla="*/ 266 h 273"/>
                <a:gd name="T30" fmla="*/ 32 w 72"/>
                <a:gd name="T31" fmla="*/ 260 h 273"/>
                <a:gd name="T32" fmla="*/ 32 w 72"/>
                <a:gd name="T33" fmla="*/ 127 h 273"/>
                <a:gd name="T34" fmla="*/ 40 w 72"/>
                <a:gd name="T35" fmla="*/ 127 h 273"/>
                <a:gd name="T36" fmla="*/ 40 w 72"/>
                <a:gd name="T37" fmla="*/ 260 h 273"/>
                <a:gd name="T38" fmla="*/ 40 w 72"/>
                <a:gd name="T39" fmla="*/ 260 h 273"/>
                <a:gd name="T40" fmla="*/ 41 w 72"/>
                <a:gd name="T41" fmla="*/ 266 h 273"/>
                <a:gd name="T42" fmla="*/ 45 w 72"/>
                <a:gd name="T43" fmla="*/ 269 h 273"/>
                <a:gd name="T44" fmla="*/ 48 w 72"/>
                <a:gd name="T45" fmla="*/ 272 h 273"/>
                <a:gd name="T46" fmla="*/ 53 w 72"/>
                <a:gd name="T47" fmla="*/ 273 h 273"/>
                <a:gd name="T48" fmla="*/ 53 w 72"/>
                <a:gd name="T49" fmla="*/ 273 h 273"/>
                <a:gd name="T50" fmla="*/ 57 w 72"/>
                <a:gd name="T51" fmla="*/ 272 h 273"/>
                <a:gd name="T52" fmla="*/ 61 w 72"/>
                <a:gd name="T53" fmla="*/ 269 h 273"/>
                <a:gd name="T54" fmla="*/ 64 w 72"/>
                <a:gd name="T55" fmla="*/ 266 h 273"/>
                <a:gd name="T56" fmla="*/ 65 w 72"/>
                <a:gd name="T57" fmla="*/ 260 h 273"/>
                <a:gd name="T58" fmla="*/ 65 w 72"/>
                <a:gd name="T59" fmla="*/ 127 h 273"/>
                <a:gd name="T60" fmla="*/ 65 w 72"/>
                <a:gd name="T61" fmla="*/ 127 h 273"/>
                <a:gd name="T62" fmla="*/ 72 w 72"/>
                <a:gd name="T63" fmla="*/ 0 h 273"/>
                <a:gd name="T64" fmla="*/ 54 w 72"/>
                <a:gd name="T65" fmla="*/ 0 h 273"/>
                <a:gd name="T66" fmla="*/ 36 w 72"/>
                <a:gd name="T67" fmla="*/ 27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2" h="273">
                  <a:moveTo>
                    <a:pt x="36" y="27"/>
                  </a:moveTo>
                  <a:lnTo>
                    <a:pt x="18" y="0"/>
                  </a:lnTo>
                  <a:lnTo>
                    <a:pt x="0" y="0"/>
                  </a:lnTo>
                  <a:lnTo>
                    <a:pt x="8" y="127"/>
                  </a:lnTo>
                  <a:lnTo>
                    <a:pt x="8" y="127"/>
                  </a:lnTo>
                  <a:lnTo>
                    <a:pt x="8" y="260"/>
                  </a:lnTo>
                  <a:lnTo>
                    <a:pt x="8" y="260"/>
                  </a:lnTo>
                  <a:lnTo>
                    <a:pt x="9" y="266"/>
                  </a:lnTo>
                  <a:lnTo>
                    <a:pt x="11" y="269"/>
                  </a:lnTo>
                  <a:lnTo>
                    <a:pt x="15" y="272"/>
                  </a:lnTo>
                  <a:lnTo>
                    <a:pt x="19" y="273"/>
                  </a:lnTo>
                  <a:lnTo>
                    <a:pt x="19" y="273"/>
                  </a:lnTo>
                  <a:lnTo>
                    <a:pt x="24" y="272"/>
                  </a:lnTo>
                  <a:lnTo>
                    <a:pt x="28" y="269"/>
                  </a:lnTo>
                  <a:lnTo>
                    <a:pt x="31" y="266"/>
                  </a:lnTo>
                  <a:lnTo>
                    <a:pt x="32" y="260"/>
                  </a:lnTo>
                  <a:lnTo>
                    <a:pt x="32" y="127"/>
                  </a:lnTo>
                  <a:lnTo>
                    <a:pt x="40" y="127"/>
                  </a:lnTo>
                  <a:lnTo>
                    <a:pt x="40" y="260"/>
                  </a:lnTo>
                  <a:lnTo>
                    <a:pt x="40" y="260"/>
                  </a:lnTo>
                  <a:lnTo>
                    <a:pt x="41" y="266"/>
                  </a:lnTo>
                  <a:lnTo>
                    <a:pt x="45" y="269"/>
                  </a:lnTo>
                  <a:lnTo>
                    <a:pt x="48" y="272"/>
                  </a:lnTo>
                  <a:lnTo>
                    <a:pt x="53" y="273"/>
                  </a:lnTo>
                  <a:lnTo>
                    <a:pt x="53" y="273"/>
                  </a:lnTo>
                  <a:lnTo>
                    <a:pt x="57" y="272"/>
                  </a:lnTo>
                  <a:lnTo>
                    <a:pt x="61" y="269"/>
                  </a:lnTo>
                  <a:lnTo>
                    <a:pt x="64" y="266"/>
                  </a:lnTo>
                  <a:lnTo>
                    <a:pt x="65" y="260"/>
                  </a:lnTo>
                  <a:lnTo>
                    <a:pt x="65" y="127"/>
                  </a:lnTo>
                  <a:lnTo>
                    <a:pt x="65" y="127"/>
                  </a:lnTo>
                  <a:lnTo>
                    <a:pt x="72" y="0"/>
                  </a:lnTo>
                  <a:lnTo>
                    <a:pt x="54" y="0"/>
                  </a:lnTo>
                  <a:lnTo>
                    <a:pt x="36" y="27"/>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8" name="Freeform 9">
              <a:extLst>
                <a:ext uri="{FF2B5EF4-FFF2-40B4-BE49-F238E27FC236}">
                  <a16:creationId xmlns:a16="http://schemas.microsoft.com/office/drawing/2014/main" id="{05993744-CDF8-4B09-A705-0E00C440D4D7}"/>
                </a:ext>
              </a:extLst>
            </p:cNvPr>
            <p:cNvSpPr>
              <a:spLocks/>
            </p:cNvSpPr>
            <p:nvPr/>
          </p:nvSpPr>
          <p:spPr bwMode="auto">
            <a:xfrm>
              <a:off x="3874" y="2058"/>
              <a:ext cx="86" cy="273"/>
            </a:xfrm>
            <a:custGeom>
              <a:avLst/>
              <a:gdLst>
                <a:gd name="T0" fmla="*/ 68 w 86"/>
                <a:gd name="T1" fmla="*/ 0 h 273"/>
                <a:gd name="T2" fmla="*/ 18 w 86"/>
                <a:gd name="T3" fmla="*/ 0 h 273"/>
                <a:gd name="T4" fmla="*/ 0 w 86"/>
                <a:gd name="T5" fmla="*/ 127 h 273"/>
                <a:gd name="T6" fmla="*/ 15 w 86"/>
                <a:gd name="T7" fmla="*/ 127 h 273"/>
                <a:gd name="T8" fmla="*/ 15 w 86"/>
                <a:gd name="T9" fmla="*/ 260 h 273"/>
                <a:gd name="T10" fmla="*/ 15 w 86"/>
                <a:gd name="T11" fmla="*/ 260 h 273"/>
                <a:gd name="T12" fmla="*/ 16 w 86"/>
                <a:gd name="T13" fmla="*/ 266 h 273"/>
                <a:gd name="T14" fmla="*/ 19 w 86"/>
                <a:gd name="T15" fmla="*/ 269 h 273"/>
                <a:gd name="T16" fmla="*/ 22 w 86"/>
                <a:gd name="T17" fmla="*/ 272 h 273"/>
                <a:gd name="T18" fmla="*/ 27 w 86"/>
                <a:gd name="T19" fmla="*/ 273 h 273"/>
                <a:gd name="T20" fmla="*/ 27 w 86"/>
                <a:gd name="T21" fmla="*/ 273 h 273"/>
                <a:gd name="T22" fmla="*/ 31 w 86"/>
                <a:gd name="T23" fmla="*/ 272 h 273"/>
                <a:gd name="T24" fmla="*/ 36 w 86"/>
                <a:gd name="T25" fmla="*/ 269 h 273"/>
                <a:gd name="T26" fmla="*/ 38 w 86"/>
                <a:gd name="T27" fmla="*/ 266 h 273"/>
                <a:gd name="T28" fmla="*/ 39 w 86"/>
                <a:gd name="T29" fmla="*/ 260 h 273"/>
                <a:gd name="T30" fmla="*/ 39 w 86"/>
                <a:gd name="T31" fmla="*/ 127 h 273"/>
                <a:gd name="T32" fmla="*/ 47 w 86"/>
                <a:gd name="T33" fmla="*/ 127 h 273"/>
                <a:gd name="T34" fmla="*/ 47 w 86"/>
                <a:gd name="T35" fmla="*/ 260 h 273"/>
                <a:gd name="T36" fmla="*/ 47 w 86"/>
                <a:gd name="T37" fmla="*/ 260 h 273"/>
                <a:gd name="T38" fmla="*/ 48 w 86"/>
                <a:gd name="T39" fmla="*/ 266 h 273"/>
                <a:gd name="T40" fmla="*/ 52 w 86"/>
                <a:gd name="T41" fmla="*/ 269 h 273"/>
                <a:gd name="T42" fmla="*/ 55 w 86"/>
                <a:gd name="T43" fmla="*/ 272 h 273"/>
                <a:gd name="T44" fmla="*/ 60 w 86"/>
                <a:gd name="T45" fmla="*/ 273 h 273"/>
                <a:gd name="T46" fmla="*/ 60 w 86"/>
                <a:gd name="T47" fmla="*/ 273 h 273"/>
                <a:gd name="T48" fmla="*/ 64 w 86"/>
                <a:gd name="T49" fmla="*/ 272 h 273"/>
                <a:gd name="T50" fmla="*/ 68 w 86"/>
                <a:gd name="T51" fmla="*/ 269 h 273"/>
                <a:gd name="T52" fmla="*/ 71 w 86"/>
                <a:gd name="T53" fmla="*/ 266 h 273"/>
                <a:gd name="T54" fmla="*/ 72 w 86"/>
                <a:gd name="T55" fmla="*/ 260 h 273"/>
                <a:gd name="T56" fmla="*/ 72 w 86"/>
                <a:gd name="T57" fmla="*/ 127 h 273"/>
                <a:gd name="T58" fmla="*/ 86 w 86"/>
                <a:gd name="T59" fmla="*/ 127 h 273"/>
                <a:gd name="T60" fmla="*/ 68 w 86"/>
                <a:gd name="T61" fmla="*/ 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6" h="273">
                  <a:moveTo>
                    <a:pt x="68" y="0"/>
                  </a:moveTo>
                  <a:lnTo>
                    <a:pt x="18" y="0"/>
                  </a:lnTo>
                  <a:lnTo>
                    <a:pt x="0" y="127"/>
                  </a:lnTo>
                  <a:lnTo>
                    <a:pt x="15" y="127"/>
                  </a:lnTo>
                  <a:lnTo>
                    <a:pt x="15" y="260"/>
                  </a:lnTo>
                  <a:lnTo>
                    <a:pt x="15" y="260"/>
                  </a:lnTo>
                  <a:lnTo>
                    <a:pt x="16" y="266"/>
                  </a:lnTo>
                  <a:lnTo>
                    <a:pt x="19" y="269"/>
                  </a:lnTo>
                  <a:lnTo>
                    <a:pt x="22" y="272"/>
                  </a:lnTo>
                  <a:lnTo>
                    <a:pt x="27" y="273"/>
                  </a:lnTo>
                  <a:lnTo>
                    <a:pt x="27" y="273"/>
                  </a:lnTo>
                  <a:lnTo>
                    <a:pt x="31" y="272"/>
                  </a:lnTo>
                  <a:lnTo>
                    <a:pt x="36" y="269"/>
                  </a:lnTo>
                  <a:lnTo>
                    <a:pt x="38" y="266"/>
                  </a:lnTo>
                  <a:lnTo>
                    <a:pt x="39" y="260"/>
                  </a:lnTo>
                  <a:lnTo>
                    <a:pt x="39" y="127"/>
                  </a:lnTo>
                  <a:lnTo>
                    <a:pt x="47" y="127"/>
                  </a:lnTo>
                  <a:lnTo>
                    <a:pt x="47" y="260"/>
                  </a:lnTo>
                  <a:lnTo>
                    <a:pt x="47" y="260"/>
                  </a:lnTo>
                  <a:lnTo>
                    <a:pt x="48" y="266"/>
                  </a:lnTo>
                  <a:lnTo>
                    <a:pt x="52" y="269"/>
                  </a:lnTo>
                  <a:lnTo>
                    <a:pt x="55" y="272"/>
                  </a:lnTo>
                  <a:lnTo>
                    <a:pt x="60" y="273"/>
                  </a:lnTo>
                  <a:lnTo>
                    <a:pt x="60" y="273"/>
                  </a:lnTo>
                  <a:lnTo>
                    <a:pt x="64" y="272"/>
                  </a:lnTo>
                  <a:lnTo>
                    <a:pt x="68" y="269"/>
                  </a:lnTo>
                  <a:lnTo>
                    <a:pt x="71" y="266"/>
                  </a:lnTo>
                  <a:lnTo>
                    <a:pt x="72" y="260"/>
                  </a:lnTo>
                  <a:lnTo>
                    <a:pt x="72" y="127"/>
                  </a:lnTo>
                  <a:lnTo>
                    <a:pt x="86" y="127"/>
                  </a:lnTo>
                  <a:lnTo>
                    <a:pt x="68"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9" name="Freeform 10">
              <a:extLst>
                <a:ext uri="{FF2B5EF4-FFF2-40B4-BE49-F238E27FC236}">
                  <a16:creationId xmlns:a16="http://schemas.microsoft.com/office/drawing/2014/main" id="{BE892B3A-3E66-45F7-AE09-A9331D90C9CF}"/>
                </a:ext>
              </a:extLst>
            </p:cNvPr>
            <p:cNvSpPr>
              <a:spLocks/>
            </p:cNvSpPr>
            <p:nvPr/>
          </p:nvSpPr>
          <p:spPr bwMode="auto">
            <a:xfrm>
              <a:off x="3885" y="1991"/>
              <a:ext cx="64" cy="62"/>
            </a:xfrm>
            <a:custGeom>
              <a:avLst/>
              <a:gdLst>
                <a:gd name="T0" fmla="*/ 32 w 64"/>
                <a:gd name="T1" fmla="*/ 62 h 62"/>
                <a:gd name="T2" fmla="*/ 32 w 64"/>
                <a:gd name="T3" fmla="*/ 62 h 62"/>
                <a:gd name="T4" fmla="*/ 38 w 64"/>
                <a:gd name="T5" fmla="*/ 62 h 62"/>
                <a:gd name="T6" fmla="*/ 45 w 64"/>
                <a:gd name="T7" fmla="*/ 60 h 62"/>
                <a:gd name="T8" fmla="*/ 50 w 64"/>
                <a:gd name="T9" fmla="*/ 57 h 62"/>
                <a:gd name="T10" fmla="*/ 54 w 64"/>
                <a:gd name="T11" fmla="*/ 54 h 62"/>
                <a:gd name="T12" fmla="*/ 59 w 64"/>
                <a:gd name="T13" fmla="*/ 49 h 62"/>
                <a:gd name="T14" fmla="*/ 62 w 64"/>
                <a:gd name="T15" fmla="*/ 43 h 62"/>
                <a:gd name="T16" fmla="*/ 63 w 64"/>
                <a:gd name="T17" fmla="*/ 38 h 62"/>
                <a:gd name="T18" fmla="*/ 64 w 64"/>
                <a:gd name="T19" fmla="*/ 32 h 62"/>
                <a:gd name="T20" fmla="*/ 64 w 64"/>
                <a:gd name="T21" fmla="*/ 32 h 62"/>
                <a:gd name="T22" fmla="*/ 63 w 64"/>
                <a:gd name="T23" fmla="*/ 24 h 62"/>
                <a:gd name="T24" fmla="*/ 62 w 64"/>
                <a:gd name="T25" fmla="*/ 19 h 62"/>
                <a:gd name="T26" fmla="*/ 59 w 64"/>
                <a:gd name="T27" fmla="*/ 14 h 62"/>
                <a:gd name="T28" fmla="*/ 54 w 64"/>
                <a:gd name="T29" fmla="*/ 9 h 62"/>
                <a:gd name="T30" fmla="*/ 50 w 64"/>
                <a:gd name="T31" fmla="*/ 5 h 62"/>
                <a:gd name="T32" fmla="*/ 45 w 64"/>
                <a:gd name="T33" fmla="*/ 2 h 62"/>
                <a:gd name="T34" fmla="*/ 38 w 64"/>
                <a:gd name="T35" fmla="*/ 0 h 62"/>
                <a:gd name="T36" fmla="*/ 32 w 64"/>
                <a:gd name="T37" fmla="*/ 0 h 62"/>
                <a:gd name="T38" fmla="*/ 32 w 64"/>
                <a:gd name="T39" fmla="*/ 0 h 62"/>
                <a:gd name="T40" fmla="*/ 26 w 64"/>
                <a:gd name="T41" fmla="*/ 0 h 62"/>
                <a:gd name="T42" fmla="*/ 20 w 64"/>
                <a:gd name="T43" fmla="*/ 2 h 62"/>
                <a:gd name="T44" fmla="*/ 15 w 64"/>
                <a:gd name="T45" fmla="*/ 5 h 62"/>
                <a:gd name="T46" fmla="*/ 10 w 64"/>
                <a:gd name="T47" fmla="*/ 9 h 62"/>
                <a:gd name="T48" fmla="*/ 6 w 64"/>
                <a:gd name="T49" fmla="*/ 14 h 62"/>
                <a:gd name="T50" fmla="*/ 4 w 64"/>
                <a:gd name="T51" fmla="*/ 19 h 62"/>
                <a:gd name="T52" fmla="*/ 1 w 64"/>
                <a:gd name="T53" fmla="*/ 24 h 62"/>
                <a:gd name="T54" fmla="*/ 0 w 64"/>
                <a:gd name="T55" fmla="*/ 32 h 62"/>
                <a:gd name="T56" fmla="*/ 0 w 64"/>
                <a:gd name="T57" fmla="*/ 32 h 62"/>
                <a:gd name="T58" fmla="*/ 1 w 64"/>
                <a:gd name="T59" fmla="*/ 38 h 62"/>
                <a:gd name="T60" fmla="*/ 4 w 64"/>
                <a:gd name="T61" fmla="*/ 43 h 62"/>
                <a:gd name="T62" fmla="*/ 6 w 64"/>
                <a:gd name="T63" fmla="*/ 49 h 62"/>
                <a:gd name="T64" fmla="*/ 10 w 64"/>
                <a:gd name="T65" fmla="*/ 54 h 62"/>
                <a:gd name="T66" fmla="*/ 15 w 64"/>
                <a:gd name="T67" fmla="*/ 57 h 62"/>
                <a:gd name="T68" fmla="*/ 20 w 64"/>
                <a:gd name="T69" fmla="*/ 60 h 62"/>
                <a:gd name="T70" fmla="*/ 26 w 64"/>
                <a:gd name="T71" fmla="*/ 62 h 62"/>
                <a:gd name="T72" fmla="*/ 32 w 64"/>
                <a:gd name="T73" fmla="*/ 62 h 62"/>
                <a:gd name="T74" fmla="*/ 32 w 64"/>
                <a:gd name="T75"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4" h="62">
                  <a:moveTo>
                    <a:pt x="32" y="62"/>
                  </a:moveTo>
                  <a:lnTo>
                    <a:pt x="32" y="62"/>
                  </a:lnTo>
                  <a:lnTo>
                    <a:pt x="38" y="62"/>
                  </a:lnTo>
                  <a:lnTo>
                    <a:pt x="45" y="60"/>
                  </a:lnTo>
                  <a:lnTo>
                    <a:pt x="50" y="57"/>
                  </a:lnTo>
                  <a:lnTo>
                    <a:pt x="54" y="54"/>
                  </a:lnTo>
                  <a:lnTo>
                    <a:pt x="59" y="49"/>
                  </a:lnTo>
                  <a:lnTo>
                    <a:pt x="62" y="43"/>
                  </a:lnTo>
                  <a:lnTo>
                    <a:pt x="63" y="38"/>
                  </a:lnTo>
                  <a:lnTo>
                    <a:pt x="64" y="32"/>
                  </a:lnTo>
                  <a:lnTo>
                    <a:pt x="64" y="32"/>
                  </a:lnTo>
                  <a:lnTo>
                    <a:pt x="63" y="24"/>
                  </a:lnTo>
                  <a:lnTo>
                    <a:pt x="62" y="19"/>
                  </a:lnTo>
                  <a:lnTo>
                    <a:pt x="59" y="14"/>
                  </a:lnTo>
                  <a:lnTo>
                    <a:pt x="54" y="9"/>
                  </a:lnTo>
                  <a:lnTo>
                    <a:pt x="50" y="5"/>
                  </a:lnTo>
                  <a:lnTo>
                    <a:pt x="45" y="2"/>
                  </a:lnTo>
                  <a:lnTo>
                    <a:pt x="38" y="0"/>
                  </a:lnTo>
                  <a:lnTo>
                    <a:pt x="32" y="0"/>
                  </a:lnTo>
                  <a:lnTo>
                    <a:pt x="32" y="0"/>
                  </a:lnTo>
                  <a:lnTo>
                    <a:pt x="26" y="0"/>
                  </a:lnTo>
                  <a:lnTo>
                    <a:pt x="20" y="2"/>
                  </a:lnTo>
                  <a:lnTo>
                    <a:pt x="15" y="5"/>
                  </a:lnTo>
                  <a:lnTo>
                    <a:pt x="10" y="9"/>
                  </a:lnTo>
                  <a:lnTo>
                    <a:pt x="6" y="14"/>
                  </a:lnTo>
                  <a:lnTo>
                    <a:pt x="4" y="19"/>
                  </a:lnTo>
                  <a:lnTo>
                    <a:pt x="1" y="24"/>
                  </a:lnTo>
                  <a:lnTo>
                    <a:pt x="0" y="32"/>
                  </a:lnTo>
                  <a:lnTo>
                    <a:pt x="0" y="32"/>
                  </a:lnTo>
                  <a:lnTo>
                    <a:pt x="1" y="38"/>
                  </a:lnTo>
                  <a:lnTo>
                    <a:pt x="4" y="43"/>
                  </a:lnTo>
                  <a:lnTo>
                    <a:pt x="6" y="49"/>
                  </a:lnTo>
                  <a:lnTo>
                    <a:pt x="10" y="54"/>
                  </a:lnTo>
                  <a:lnTo>
                    <a:pt x="15" y="57"/>
                  </a:lnTo>
                  <a:lnTo>
                    <a:pt x="20" y="60"/>
                  </a:lnTo>
                  <a:lnTo>
                    <a:pt x="26" y="62"/>
                  </a:lnTo>
                  <a:lnTo>
                    <a:pt x="32" y="62"/>
                  </a:lnTo>
                  <a:lnTo>
                    <a:pt x="32" y="62"/>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80" name="Freeform 11">
              <a:extLst>
                <a:ext uri="{FF2B5EF4-FFF2-40B4-BE49-F238E27FC236}">
                  <a16:creationId xmlns:a16="http://schemas.microsoft.com/office/drawing/2014/main" id="{D23DF94F-58C1-4233-9450-43CB9A8CD3F3}"/>
                </a:ext>
              </a:extLst>
            </p:cNvPr>
            <p:cNvSpPr>
              <a:spLocks/>
            </p:cNvSpPr>
            <p:nvPr/>
          </p:nvSpPr>
          <p:spPr bwMode="auto">
            <a:xfrm>
              <a:off x="3952" y="2058"/>
              <a:ext cx="33" cy="136"/>
            </a:xfrm>
            <a:custGeom>
              <a:avLst/>
              <a:gdLst>
                <a:gd name="T0" fmla="*/ 0 w 33"/>
                <a:gd name="T1" fmla="*/ 0 h 136"/>
                <a:gd name="T2" fmla="*/ 18 w 33"/>
                <a:gd name="T3" fmla="*/ 127 h 136"/>
                <a:gd name="T4" fmla="*/ 18 w 33"/>
                <a:gd name="T5" fmla="*/ 127 h 136"/>
                <a:gd name="T6" fmla="*/ 18 w 33"/>
                <a:gd name="T7" fmla="*/ 130 h 136"/>
                <a:gd name="T8" fmla="*/ 20 w 33"/>
                <a:gd name="T9" fmla="*/ 133 h 136"/>
                <a:gd name="T10" fmla="*/ 22 w 33"/>
                <a:gd name="T11" fmla="*/ 135 h 136"/>
                <a:gd name="T12" fmla="*/ 25 w 33"/>
                <a:gd name="T13" fmla="*/ 136 h 136"/>
                <a:gd name="T14" fmla="*/ 25 w 33"/>
                <a:gd name="T15" fmla="*/ 136 h 136"/>
                <a:gd name="T16" fmla="*/ 29 w 33"/>
                <a:gd name="T17" fmla="*/ 135 h 136"/>
                <a:gd name="T18" fmla="*/ 31 w 33"/>
                <a:gd name="T19" fmla="*/ 133 h 136"/>
                <a:gd name="T20" fmla="*/ 33 w 33"/>
                <a:gd name="T21" fmla="*/ 130 h 136"/>
                <a:gd name="T22" fmla="*/ 33 w 33"/>
                <a:gd name="T23" fmla="*/ 127 h 136"/>
                <a:gd name="T24" fmla="*/ 13 w 33"/>
                <a:gd name="T25" fmla="*/ 0 h 136"/>
                <a:gd name="T26" fmla="*/ 0 w 33"/>
                <a:gd name="T27"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 h="136">
                  <a:moveTo>
                    <a:pt x="0" y="0"/>
                  </a:moveTo>
                  <a:lnTo>
                    <a:pt x="18" y="127"/>
                  </a:lnTo>
                  <a:lnTo>
                    <a:pt x="18" y="127"/>
                  </a:lnTo>
                  <a:lnTo>
                    <a:pt x="18" y="130"/>
                  </a:lnTo>
                  <a:lnTo>
                    <a:pt x="20" y="133"/>
                  </a:lnTo>
                  <a:lnTo>
                    <a:pt x="22" y="135"/>
                  </a:lnTo>
                  <a:lnTo>
                    <a:pt x="25" y="136"/>
                  </a:lnTo>
                  <a:lnTo>
                    <a:pt x="25" y="136"/>
                  </a:lnTo>
                  <a:lnTo>
                    <a:pt x="29" y="135"/>
                  </a:lnTo>
                  <a:lnTo>
                    <a:pt x="31" y="133"/>
                  </a:lnTo>
                  <a:lnTo>
                    <a:pt x="33" y="130"/>
                  </a:lnTo>
                  <a:lnTo>
                    <a:pt x="33" y="127"/>
                  </a:lnTo>
                  <a:lnTo>
                    <a:pt x="13"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81" name="Freeform 12">
              <a:extLst>
                <a:ext uri="{FF2B5EF4-FFF2-40B4-BE49-F238E27FC236}">
                  <a16:creationId xmlns:a16="http://schemas.microsoft.com/office/drawing/2014/main" id="{394E7A7C-98B0-4C61-8C33-AE17D7A27273}"/>
                </a:ext>
              </a:extLst>
            </p:cNvPr>
            <p:cNvSpPr>
              <a:spLocks/>
            </p:cNvSpPr>
            <p:nvPr/>
          </p:nvSpPr>
          <p:spPr bwMode="auto">
            <a:xfrm>
              <a:off x="3849" y="2058"/>
              <a:ext cx="34" cy="136"/>
            </a:xfrm>
            <a:custGeom>
              <a:avLst/>
              <a:gdLst>
                <a:gd name="T0" fmla="*/ 22 w 34"/>
                <a:gd name="T1" fmla="*/ 0 h 136"/>
                <a:gd name="T2" fmla="*/ 0 w 34"/>
                <a:gd name="T3" fmla="*/ 127 h 136"/>
                <a:gd name="T4" fmla="*/ 0 w 34"/>
                <a:gd name="T5" fmla="*/ 127 h 136"/>
                <a:gd name="T6" fmla="*/ 2 w 34"/>
                <a:gd name="T7" fmla="*/ 130 h 136"/>
                <a:gd name="T8" fmla="*/ 3 w 34"/>
                <a:gd name="T9" fmla="*/ 133 h 136"/>
                <a:gd name="T10" fmla="*/ 6 w 34"/>
                <a:gd name="T11" fmla="*/ 135 h 136"/>
                <a:gd name="T12" fmla="*/ 8 w 34"/>
                <a:gd name="T13" fmla="*/ 136 h 136"/>
                <a:gd name="T14" fmla="*/ 8 w 34"/>
                <a:gd name="T15" fmla="*/ 136 h 136"/>
                <a:gd name="T16" fmla="*/ 11 w 34"/>
                <a:gd name="T17" fmla="*/ 135 h 136"/>
                <a:gd name="T18" fmla="*/ 13 w 34"/>
                <a:gd name="T19" fmla="*/ 133 h 136"/>
                <a:gd name="T20" fmla="*/ 15 w 34"/>
                <a:gd name="T21" fmla="*/ 130 h 136"/>
                <a:gd name="T22" fmla="*/ 16 w 34"/>
                <a:gd name="T23" fmla="*/ 127 h 136"/>
                <a:gd name="T24" fmla="*/ 34 w 34"/>
                <a:gd name="T25" fmla="*/ 0 h 136"/>
                <a:gd name="T26" fmla="*/ 22 w 34"/>
                <a:gd name="T27"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 h="136">
                  <a:moveTo>
                    <a:pt x="22" y="0"/>
                  </a:moveTo>
                  <a:lnTo>
                    <a:pt x="0" y="127"/>
                  </a:lnTo>
                  <a:lnTo>
                    <a:pt x="0" y="127"/>
                  </a:lnTo>
                  <a:lnTo>
                    <a:pt x="2" y="130"/>
                  </a:lnTo>
                  <a:lnTo>
                    <a:pt x="3" y="133"/>
                  </a:lnTo>
                  <a:lnTo>
                    <a:pt x="6" y="135"/>
                  </a:lnTo>
                  <a:lnTo>
                    <a:pt x="8" y="136"/>
                  </a:lnTo>
                  <a:lnTo>
                    <a:pt x="8" y="136"/>
                  </a:lnTo>
                  <a:lnTo>
                    <a:pt x="11" y="135"/>
                  </a:lnTo>
                  <a:lnTo>
                    <a:pt x="13" y="133"/>
                  </a:lnTo>
                  <a:lnTo>
                    <a:pt x="15" y="130"/>
                  </a:lnTo>
                  <a:lnTo>
                    <a:pt x="16" y="127"/>
                  </a:lnTo>
                  <a:lnTo>
                    <a:pt x="34" y="0"/>
                  </a:lnTo>
                  <a:lnTo>
                    <a:pt x="22"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82" name="Freeform 13">
              <a:extLst>
                <a:ext uri="{FF2B5EF4-FFF2-40B4-BE49-F238E27FC236}">
                  <a16:creationId xmlns:a16="http://schemas.microsoft.com/office/drawing/2014/main" id="{F424D86F-469D-4229-ADCE-444D6307DBCE}"/>
                </a:ext>
              </a:extLst>
            </p:cNvPr>
            <p:cNvSpPr>
              <a:spLocks/>
            </p:cNvSpPr>
            <p:nvPr/>
          </p:nvSpPr>
          <p:spPr bwMode="auto">
            <a:xfrm>
              <a:off x="4000" y="2140"/>
              <a:ext cx="14" cy="94"/>
            </a:xfrm>
            <a:custGeom>
              <a:avLst/>
              <a:gdLst>
                <a:gd name="T0" fmla="*/ 0 w 14"/>
                <a:gd name="T1" fmla="*/ 0 h 94"/>
                <a:gd name="T2" fmla="*/ 4 w 14"/>
                <a:gd name="T3" fmla="*/ 89 h 94"/>
                <a:gd name="T4" fmla="*/ 4 w 14"/>
                <a:gd name="T5" fmla="*/ 89 h 94"/>
                <a:gd name="T6" fmla="*/ 4 w 14"/>
                <a:gd name="T7" fmla="*/ 91 h 94"/>
                <a:gd name="T8" fmla="*/ 5 w 14"/>
                <a:gd name="T9" fmla="*/ 93 h 94"/>
                <a:gd name="T10" fmla="*/ 7 w 14"/>
                <a:gd name="T11" fmla="*/ 94 h 94"/>
                <a:gd name="T12" fmla="*/ 9 w 14"/>
                <a:gd name="T13" fmla="*/ 94 h 94"/>
                <a:gd name="T14" fmla="*/ 9 w 14"/>
                <a:gd name="T15" fmla="*/ 94 h 94"/>
                <a:gd name="T16" fmla="*/ 11 w 14"/>
                <a:gd name="T17" fmla="*/ 94 h 94"/>
                <a:gd name="T18" fmla="*/ 12 w 14"/>
                <a:gd name="T19" fmla="*/ 93 h 94"/>
                <a:gd name="T20" fmla="*/ 13 w 14"/>
                <a:gd name="T21" fmla="*/ 91 h 94"/>
                <a:gd name="T22" fmla="*/ 14 w 14"/>
                <a:gd name="T23" fmla="*/ 89 h 94"/>
                <a:gd name="T24" fmla="*/ 9 w 14"/>
                <a:gd name="T25" fmla="*/ 0 h 94"/>
                <a:gd name="T26" fmla="*/ 0 w 14"/>
                <a:gd name="T27"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94">
                  <a:moveTo>
                    <a:pt x="0" y="0"/>
                  </a:moveTo>
                  <a:lnTo>
                    <a:pt x="4" y="89"/>
                  </a:lnTo>
                  <a:lnTo>
                    <a:pt x="4" y="89"/>
                  </a:lnTo>
                  <a:lnTo>
                    <a:pt x="4" y="91"/>
                  </a:lnTo>
                  <a:lnTo>
                    <a:pt x="5" y="93"/>
                  </a:lnTo>
                  <a:lnTo>
                    <a:pt x="7" y="94"/>
                  </a:lnTo>
                  <a:lnTo>
                    <a:pt x="9" y="94"/>
                  </a:lnTo>
                  <a:lnTo>
                    <a:pt x="9" y="94"/>
                  </a:lnTo>
                  <a:lnTo>
                    <a:pt x="11" y="94"/>
                  </a:lnTo>
                  <a:lnTo>
                    <a:pt x="12" y="93"/>
                  </a:lnTo>
                  <a:lnTo>
                    <a:pt x="13" y="91"/>
                  </a:lnTo>
                  <a:lnTo>
                    <a:pt x="14" y="89"/>
                  </a:lnTo>
                  <a:lnTo>
                    <a:pt x="9"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83" name="Freeform 14">
              <a:extLst>
                <a:ext uri="{FF2B5EF4-FFF2-40B4-BE49-F238E27FC236}">
                  <a16:creationId xmlns:a16="http://schemas.microsoft.com/office/drawing/2014/main" id="{B4A8E53B-5EB4-44D7-9AD8-41B21F8EB505}"/>
                </a:ext>
              </a:extLst>
            </p:cNvPr>
            <p:cNvSpPr>
              <a:spLocks/>
            </p:cNvSpPr>
            <p:nvPr/>
          </p:nvSpPr>
          <p:spPr bwMode="auto">
            <a:xfrm>
              <a:off x="4066" y="2140"/>
              <a:ext cx="15" cy="94"/>
            </a:xfrm>
            <a:custGeom>
              <a:avLst/>
              <a:gdLst>
                <a:gd name="T0" fmla="*/ 5 w 15"/>
                <a:gd name="T1" fmla="*/ 0 h 94"/>
                <a:gd name="T2" fmla="*/ 0 w 15"/>
                <a:gd name="T3" fmla="*/ 89 h 94"/>
                <a:gd name="T4" fmla="*/ 0 w 15"/>
                <a:gd name="T5" fmla="*/ 89 h 94"/>
                <a:gd name="T6" fmla="*/ 1 w 15"/>
                <a:gd name="T7" fmla="*/ 91 h 94"/>
                <a:gd name="T8" fmla="*/ 2 w 15"/>
                <a:gd name="T9" fmla="*/ 93 h 94"/>
                <a:gd name="T10" fmla="*/ 3 w 15"/>
                <a:gd name="T11" fmla="*/ 94 h 94"/>
                <a:gd name="T12" fmla="*/ 5 w 15"/>
                <a:gd name="T13" fmla="*/ 94 h 94"/>
                <a:gd name="T14" fmla="*/ 5 w 15"/>
                <a:gd name="T15" fmla="*/ 94 h 94"/>
                <a:gd name="T16" fmla="*/ 8 w 15"/>
                <a:gd name="T17" fmla="*/ 94 h 94"/>
                <a:gd name="T18" fmla="*/ 10 w 15"/>
                <a:gd name="T19" fmla="*/ 93 h 94"/>
                <a:gd name="T20" fmla="*/ 11 w 15"/>
                <a:gd name="T21" fmla="*/ 91 h 94"/>
                <a:gd name="T22" fmla="*/ 11 w 15"/>
                <a:gd name="T23" fmla="*/ 89 h 94"/>
                <a:gd name="T24" fmla="*/ 15 w 15"/>
                <a:gd name="T25" fmla="*/ 0 h 94"/>
                <a:gd name="T26" fmla="*/ 5 w 15"/>
                <a:gd name="T27"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 h="94">
                  <a:moveTo>
                    <a:pt x="5" y="0"/>
                  </a:moveTo>
                  <a:lnTo>
                    <a:pt x="0" y="89"/>
                  </a:lnTo>
                  <a:lnTo>
                    <a:pt x="0" y="89"/>
                  </a:lnTo>
                  <a:lnTo>
                    <a:pt x="1" y="91"/>
                  </a:lnTo>
                  <a:lnTo>
                    <a:pt x="2" y="93"/>
                  </a:lnTo>
                  <a:lnTo>
                    <a:pt x="3" y="94"/>
                  </a:lnTo>
                  <a:lnTo>
                    <a:pt x="5" y="94"/>
                  </a:lnTo>
                  <a:lnTo>
                    <a:pt x="5" y="94"/>
                  </a:lnTo>
                  <a:lnTo>
                    <a:pt x="8" y="94"/>
                  </a:lnTo>
                  <a:lnTo>
                    <a:pt x="10" y="93"/>
                  </a:lnTo>
                  <a:lnTo>
                    <a:pt x="11" y="91"/>
                  </a:lnTo>
                  <a:lnTo>
                    <a:pt x="11" y="89"/>
                  </a:lnTo>
                  <a:lnTo>
                    <a:pt x="15" y="0"/>
                  </a:lnTo>
                  <a:lnTo>
                    <a:pt x="5"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84" name="Freeform 15">
              <a:extLst>
                <a:ext uri="{FF2B5EF4-FFF2-40B4-BE49-F238E27FC236}">
                  <a16:creationId xmlns:a16="http://schemas.microsoft.com/office/drawing/2014/main" id="{9C25B210-75B7-48A3-872C-3E86724185A8}"/>
                </a:ext>
              </a:extLst>
            </p:cNvPr>
            <p:cNvSpPr>
              <a:spLocks/>
            </p:cNvSpPr>
            <p:nvPr/>
          </p:nvSpPr>
          <p:spPr bwMode="auto">
            <a:xfrm>
              <a:off x="4015" y="2140"/>
              <a:ext cx="50" cy="190"/>
            </a:xfrm>
            <a:custGeom>
              <a:avLst/>
              <a:gdLst>
                <a:gd name="T0" fmla="*/ 25 w 50"/>
                <a:gd name="T1" fmla="*/ 19 h 190"/>
                <a:gd name="T2" fmla="*/ 13 w 50"/>
                <a:gd name="T3" fmla="*/ 0 h 190"/>
                <a:gd name="T4" fmla="*/ 0 w 50"/>
                <a:gd name="T5" fmla="*/ 0 h 190"/>
                <a:gd name="T6" fmla="*/ 6 w 50"/>
                <a:gd name="T7" fmla="*/ 89 h 190"/>
                <a:gd name="T8" fmla="*/ 6 w 50"/>
                <a:gd name="T9" fmla="*/ 89 h 190"/>
                <a:gd name="T10" fmla="*/ 6 w 50"/>
                <a:gd name="T11" fmla="*/ 181 h 190"/>
                <a:gd name="T12" fmla="*/ 6 w 50"/>
                <a:gd name="T13" fmla="*/ 181 h 190"/>
                <a:gd name="T14" fmla="*/ 6 w 50"/>
                <a:gd name="T15" fmla="*/ 185 h 190"/>
                <a:gd name="T16" fmla="*/ 8 w 50"/>
                <a:gd name="T17" fmla="*/ 188 h 190"/>
                <a:gd name="T18" fmla="*/ 10 w 50"/>
                <a:gd name="T19" fmla="*/ 189 h 190"/>
                <a:gd name="T20" fmla="*/ 14 w 50"/>
                <a:gd name="T21" fmla="*/ 190 h 190"/>
                <a:gd name="T22" fmla="*/ 14 w 50"/>
                <a:gd name="T23" fmla="*/ 190 h 190"/>
                <a:gd name="T24" fmla="*/ 17 w 50"/>
                <a:gd name="T25" fmla="*/ 189 h 190"/>
                <a:gd name="T26" fmla="*/ 19 w 50"/>
                <a:gd name="T27" fmla="*/ 188 h 190"/>
                <a:gd name="T28" fmla="*/ 22 w 50"/>
                <a:gd name="T29" fmla="*/ 185 h 190"/>
                <a:gd name="T30" fmla="*/ 22 w 50"/>
                <a:gd name="T31" fmla="*/ 181 h 190"/>
                <a:gd name="T32" fmla="*/ 22 w 50"/>
                <a:gd name="T33" fmla="*/ 89 h 190"/>
                <a:gd name="T34" fmla="*/ 28 w 50"/>
                <a:gd name="T35" fmla="*/ 89 h 190"/>
                <a:gd name="T36" fmla="*/ 28 w 50"/>
                <a:gd name="T37" fmla="*/ 181 h 190"/>
                <a:gd name="T38" fmla="*/ 28 w 50"/>
                <a:gd name="T39" fmla="*/ 181 h 190"/>
                <a:gd name="T40" fmla="*/ 29 w 50"/>
                <a:gd name="T41" fmla="*/ 185 h 190"/>
                <a:gd name="T42" fmla="*/ 31 w 50"/>
                <a:gd name="T43" fmla="*/ 188 h 190"/>
                <a:gd name="T44" fmla="*/ 33 w 50"/>
                <a:gd name="T45" fmla="*/ 189 h 190"/>
                <a:gd name="T46" fmla="*/ 36 w 50"/>
                <a:gd name="T47" fmla="*/ 190 h 190"/>
                <a:gd name="T48" fmla="*/ 36 w 50"/>
                <a:gd name="T49" fmla="*/ 190 h 190"/>
                <a:gd name="T50" fmla="*/ 40 w 50"/>
                <a:gd name="T51" fmla="*/ 189 h 190"/>
                <a:gd name="T52" fmla="*/ 43 w 50"/>
                <a:gd name="T53" fmla="*/ 188 h 190"/>
                <a:gd name="T54" fmla="*/ 45 w 50"/>
                <a:gd name="T55" fmla="*/ 185 h 190"/>
                <a:gd name="T56" fmla="*/ 45 w 50"/>
                <a:gd name="T57" fmla="*/ 181 h 190"/>
                <a:gd name="T58" fmla="*/ 45 w 50"/>
                <a:gd name="T59" fmla="*/ 89 h 190"/>
                <a:gd name="T60" fmla="*/ 45 w 50"/>
                <a:gd name="T61" fmla="*/ 89 h 190"/>
                <a:gd name="T62" fmla="*/ 50 w 50"/>
                <a:gd name="T63" fmla="*/ 0 h 190"/>
                <a:gd name="T64" fmla="*/ 37 w 50"/>
                <a:gd name="T65" fmla="*/ 0 h 190"/>
                <a:gd name="T66" fmla="*/ 25 w 50"/>
                <a:gd name="T67" fmla="*/ 1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0" h="190">
                  <a:moveTo>
                    <a:pt x="25" y="19"/>
                  </a:moveTo>
                  <a:lnTo>
                    <a:pt x="13" y="0"/>
                  </a:lnTo>
                  <a:lnTo>
                    <a:pt x="0" y="0"/>
                  </a:lnTo>
                  <a:lnTo>
                    <a:pt x="6" y="89"/>
                  </a:lnTo>
                  <a:lnTo>
                    <a:pt x="6" y="89"/>
                  </a:lnTo>
                  <a:lnTo>
                    <a:pt x="6" y="181"/>
                  </a:lnTo>
                  <a:lnTo>
                    <a:pt x="6" y="181"/>
                  </a:lnTo>
                  <a:lnTo>
                    <a:pt x="6" y="185"/>
                  </a:lnTo>
                  <a:lnTo>
                    <a:pt x="8" y="188"/>
                  </a:lnTo>
                  <a:lnTo>
                    <a:pt x="10" y="189"/>
                  </a:lnTo>
                  <a:lnTo>
                    <a:pt x="14" y="190"/>
                  </a:lnTo>
                  <a:lnTo>
                    <a:pt x="14" y="190"/>
                  </a:lnTo>
                  <a:lnTo>
                    <a:pt x="17" y="189"/>
                  </a:lnTo>
                  <a:lnTo>
                    <a:pt x="19" y="188"/>
                  </a:lnTo>
                  <a:lnTo>
                    <a:pt x="22" y="185"/>
                  </a:lnTo>
                  <a:lnTo>
                    <a:pt x="22" y="181"/>
                  </a:lnTo>
                  <a:lnTo>
                    <a:pt x="22" y="89"/>
                  </a:lnTo>
                  <a:lnTo>
                    <a:pt x="28" y="89"/>
                  </a:lnTo>
                  <a:lnTo>
                    <a:pt x="28" y="181"/>
                  </a:lnTo>
                  <a:lnTo>
                    <a:pt x="28" y="181"/>
                  </a:lnTo>
                  <a:lnTo>
                    <a:pt x="29" y="185"/>
                  </a:lnTo>
                  <a:lnTo>
                    <a:pt x="31" y="188"/>
                  </a:lnTo>
                  <a:lnTo>
                    <a:pt x="33" y="189"/>
                  </a:lnTo>
                  <a:lnTo>
                    <a:pt x="36" y="190"/>
                  </a:lnTo>
                  <a:lnTo>
                    <a:pt x="36" y="190"/>
                  </a:lnTo>
                  <a:lnTo>
                    <a:pt x="40" y="189"/>
                  </a:lnTo>
                  <a:lnTo>
                    <a:pt x="43" y="188"/>
                  </a:lnTo>
                  <a:lnTo>
                    <a:pt x="45" y="185"/>
                  </a:lnTo>
                  <a:lnTo>
                    <a:pt x="45" y="181"/>
                  </a:lnTo>
                  <a:lnTo>
                    <a:pt x="45" y="89"/>
                  </a:lnTo>
                  <a:lnTo>
                    <a:pt x="45" y="89"/>
                  </a:lnTo>
                  <a:lnTo>
                    <a:pt x="50" y="0"/>
                  </a:lnTo>
                  <a:lnTo>
                    <a:pt x="37" y="0"/>
                  </a:lnTo>
                  <a:lnTo>
                    <a:pt x="25" y="19"/>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85" name="Freeform 16">
              <a:extLst>
                <a:ext uri="{FF2B5EF4-FFF2-40B4-BE49-F238E27FC236}">
                  <a16:creationId xmlns:a16="http://schemas.microsoft.com/office/drawing/2014/main" id="{D0D3020C-6AA8-461D-A2CD-4CA8AD67B477}"/>
                </a:ext>
              </a:extLst>
            </p:cNvPr>
            <p:cNvSpPr>
              <a:spLocks/>
            </p:cNvSpPr>
            <p:nvPr/>
          </p:nvSpPr>
          <p:spPr bwMode="auto">
            <a:xfrm>
              <a:off x="4017" y="2090"/>
              <a:ext cx="47" cy="48"/>
            </a:xfrm>
            <a:custGeom>
              <a:avLst/>
              <a:gdLst>
                <a:gd name="T0" fmla="*/ 23 w 47"/>
                <a:gd name="T1" fmla="*/ 48 h 48"/>
                <a:gd name="T2" fmla="*/ 23 w 47"/>
                <a:gd name="T3" fmla="*/ 48 h 48"/>
                <a:gd name="T4" fmla="*/ 28 w 47"/>
                <a:gd name="T5" fmla="*/ 47 h 48"/>
                <a:gd name="T6" fmla="*/ 32 w 47"/>
                <a:gd name="T7" fmla="*/ 46 h 48"/>
                <a:gd name="T8" fmla="*/ 37 w 47"/>
                <a:gd name="T9" fmla="*/ 44 h 48"/>
                <a:gd name="T10" fmla="*/ 40 w 47"/>
                <a:gd name="T11" fmla="*/ 40 h 48"/>
                <a:gd name="T12" fmla="*/ 43 w 47"/>
                <a:gd name="T13" fmla="*/ 37 h 48"/>
                <a:gd name="T14" fmla="*/ 45 w 47"/>
                <a:gd name="T15" fmla="*/ 33 h 48"/>
                <a:gd name="T16" fmla="*/ 46 w 47"/>
                <a:gd name="T17" fmla="*/ 29 h 48"/>
                <a:gd name="T18" fmla="*/ 47 w 47"/>
                <a:gd name="T19" fmla="*/ 25 h 48"/>
                <a:gd name="T20" fmla="*/ 47 w 47"/>
                <a:gd name="T21" fmla="*/ 25 h 48"/>
                <a:gd name="T22" fmla="*/ 46 w 47"/>
                <a:gd name="T23" fmla="*/ 19 h 48"/>
                <a:gd name="T24" fmla="*/ 45 w 47"/>
                <a:gd name="T25" fmla="*/ 15 h 48"/>
                <a:gd name="T26" fmla="*/ 43 w 47"/>
                <a:gd name="T27" fmla="*/ 11 h 48"/>
                <a:gd name="T28" fmla="*/ 40 w 47"/>
                <a:gd name="T29" fmla="*/ 8 h 48"/>
                <a:gd name="T30" fmla="*/ 37 w 47"/>
                <a:gd name="T31" fmla="*/ 5 h 48"/>
                <a:gd name="T32" fmla="*/ 32 w 47"/>
                <a:gd name="T33" fmla="*/ 2 h 48"/>
                <a:gd name="T34" fmla="*/ 28 w 47"/>
                <a:gd name="T35" fmla="*/ 1 h 48"/>
                <a:gd name="T36" fmla="*/ 23 w 47"/>
                <a:gd name="T37" fmla="*/ 0 h 48"/>
                <a:gd name="T38" fmla="*/ 23 w 47"/>
                <a:gd name="T39" fmla="*/ 0 h 48"/>
                <a:gd name="T40" fmla="*/ 19 w 47"/>
                <a:gd name="T41" fmla="*/ 1 h 48"/>
                <a:gd name="T42" fmla="*/ 14 w 47"/>
                <a:gd name="T43" fmla="*/ 2 h 48"/>
                <a:gd name="T44" fmla="*/ 10 w 47"/>
                <a:gd name="T45" fmla="*/ 5 h 48"/>
                <a:gd name="T46" fmla="*/ 7 w 47"/>
                <a:gd name="T47" fmla="*/ 8 h 48"/>
                <a:gd name="T48" fmla="*/ 4 w 47"/>
                <a:gd name="T49" fmla="*/ 11 h 48"/>
                <a:gd name="T50" fmla="*/ 2 w 47"/>
                <a:gd name="T51" fmla="*/ 15 h 48"/>
                <a:gd name="T52" fmla="*/ 1 w 47"/>
                <a:gd name="T53" fmla="*/ 19 h 48"/>
                <a:gd name="T54" fmla="*/ 0 w 47"/>
                <a:gd name="T55" fmla="*/ 25 h 48"/>
                <a:gd name="T56" fmla="*/ 0 w 47"/>
                <a:gd name="T57" fmla="*/ 25 h 48"/>
                <a:gd name="T58" fmla="*/ 1 w 47"/>
                <a:gd name="T59" fmla="*/ 29 h 48"/>
                <a:gd name="T60" fmla="*/ 2 w 47"/>
                <a:gd name="T61" fmla="*/ 33 h 48"/>
                <a:gd name="T62" fmla="*/ 4 w 47"/>
                <a:gd name="T63" fmla="*/ 37 h 48"/>
                <a:gd name="T64" fmla="*/ 7 w 47"/>
                <a:gd name="T65" fmla="*/ 40 h 48"/>
                <a:gd name="T66" fmla="*/ 10 w 47"/>
                <a:gd name="T67" fmla="*/ 44 h 48"/>
                <a:gd name="T68" fmla="*/ 14 w 47"/>
                <a:gd name="T69" fmla="*/ 46 h 48"/>
                <a:gd name="T70" fmla="*/ 19 w 47"/>
                <a:gd name="T71" fmla="*/ 47 h 48"/>
                <a:gd name="T72" fmla="*/ 23 w 47"/>
                <a:gd name="T73" fmla="*/ 48 h 48"/>
                <a:gd name="T74" fmla="*/ 23 w 47"/>
                <a:gd name="T75"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7" h="48">
                  <a:moveTo>
                    <a:pt x="23" y="48"/>
                  </a:moveTo>
                  <a:lnTo>
                    <a:pt x="23" y="48"/>
                  </a:lnTo>
                  <a:lnTo>
                    <a:pt x="28" y="47"/>
                  </a:lnTo>
                  <a:lnTo>
                    <a:pt x="32" y="46"/>
                  </a:lnTo>
                  <a:lnTo>
                    <a:pt x="37" y="44"/>
                  </a:lnTo>
                  <a:lnTo>
                    <a:pt x="40" y="40"/>
                  </a:lnTo>
                  <a:lnTo>
                    <a:pt x="43" y="37"/>
                  </a:lnTo>
                  <a:lnTo>
                    <a:pt x="45" y="33"/>
                  </a:lnTo>
                  <a:lnTo>
                    <a:pt x="46" y="29"/>
                  </a:lnTo>
                  <a:lnTo>
                    <a:pt x="47" y="25"/>
                  </a:lnTo>
                  <a:lnTo>
                    <a:pt x="47" y="25"/>
                  </a:lnTo>
                  <a:lnTo>
                    <a:pt x="46" y="19"/>
                  </a:lnTo>
                  <a:lnTo>
                    <a:pt x="45" y="15"/>
                  </a:lnTo>
                  <a:lnTo>
                    <a:pt x="43" y="11"/>
                  </a:lnTo>
                  <a:lnTo>
                    <a:pt x="40" y="8"/>
                  </a:lnTo>
                  <a:lnTo>
                    <a:pt x="37" y="5"/>
                  </a:lnTo>
                  <a:lnTo>
                    <a:pt x="32" y="2"/>
                  </a:lnTo>
                  <a:lnTo>
                    <a:pt x="28" y="1"/>
                  </a:lnTo>
                  <a:lnTo>
                    <a:pt x="23" y="0"/>
                  </a:lnTo>
                  <a:lnTo>
                    <a:pt x="23" y="0"/>
                  </a:lnTo>
                  <a:lnTo>
                    <a:pt x="19" y="1"/>
                  </a:lnTo>
                  <a:lnTo>
                    <a:pt x="14" y="2"/>
                  </a:lnTo>
                  <a:lnTo>
                    <a:pt x="10" y="5"/>
                  </a:lnTo>
                  <a:lnTo>
                    <a:pt x="7" y="8"/>
                  </a:lnTo>
                  <a:lnTo>
                    <a:pt x="4" y="11"/>
                  </a:lnTo>
                  <a:lnTo>
                    <a:pt x="2" y="15"/>
                  </a:lnTo>
                  <a:lnTo>
                    <a:pt x="1" y="19"/>
                  </a:lnTo>
                  <a:lnTo>
                    <a:pt x="0" y="25"/>
                  </a:lnTo>
                  <a:lnTo>
                    <a:pt x="0" y="25"/>
                  </a:lnTo>
                  <a:lnTo>
                    <a:pt x="1" y="29"/>
                  </a:lnTo>
                  <a:lnTo>
                    <a:pt x="2" y="33"/>
                  </a:lnTo>
                  <a:lnTo>
                    <a:pt x="4" y="37"/>
                  </a:lnTo>
                  <a:lnTo>
                    <a:pt x="7" y="40"/>
                  </a:lnTo>
                  <a:lnTo>
                    <a:pt x="10" y="44"/>
                  </a:lnTo>
                  <a:lnTo>
                    <a:pt x="14" y="46"/>
                  </a:lnTo>
                  <a:lnTo>
                    <a:pt x="19" y="47"/>
                  </a:lnTo>
                  <a:lnTo>
                    <a:pt x="23" y="48"/>
                  </a:lnTo>
                  <a:lnTo>
                    <a:pt x="23" y="48"/>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86" name="Freeform 17">
              <a:extLst>
                <a:ext uri="{FF2B5EF4-FFF2-40B4-BE49-F238E27FC236}">
                  <a16:creationId xmlns:a16="http://schemas.microsoft.com/office/drawing/2014/main" id="{9CA634C1-EB72-4AAA-8BA2-FB36A6893ED3}"/>
                </a:ext>
              </a:extLst>
            </p:cNvPr>
            <p:cNvSpPr>
              <a:spLocks/>
            </p:cNvSpPr>
            <p:nvPr/>
          </p:nvSpPr>
          <p:spPr bwMode="auto">
            <a:xfrm>
              <a:off x="3618" y="2141"/>
              <a:ext cx="60" cy="190"/>
            </a:xfrm>
            <a:custGeom>
              <a:avLst/>
              <a:gdLst>
                <a:gd name="T0" fmla="*/ 47 w 60"/>
                <a:gd name="T1" fmla="*/ 0 h 190"/>
                <a:gd name="T2" fmla="*/ 13 w 60"/>
                <a:gd name="T3" fmla="*/ 0 h 190"/>
                <a:gd name="T4" fmla="*/ 0 w 60"/>
                <a:gd name="T5" fmla="*/ 89 h 190"/>
                <a:gd name="T6" fmla="*/ 10 w 60"/>
                <a:gd name="T7" fmla="*/ 89 h 190"/>
                <a:gd name="T8" fmla="*/ 10 w 60"/>
                <a:gd name="T9" fmla="*/ 182 h 190"/>
                <a:gd name="T10" fmla="*/ 10 w 60"/>
                <a:gd name="T11" fmla="*/ 182 h 190"/>
                <a:gd name="T12" fmla="*/ 10 w 60"/>
                <a:gd name="T13" fmla="*/ 185 h 190"/>
                <a:gd name="T14" fmla="*/ 13 w 60"/>
                <a:gd name="T15" fmla="*/ 187 h 190"/>
                <a:gd name="T16" fmla="*/ 16 w 60"/>
                <a:gd name="T17" fmla="*/ 189 h 190"/>
                <a:gd name="T18" fmla="*/ 19 w 60"/>
                <a:gd name="T19" fmla="*/ 190 h 190"/>
                <a:gd name="T20" fmla="*/ 19 w 60"/>
                <a:gd name="T21" fmla="*/ 190 h 190"/>
                <a:gd name="T22" fmla="*/ 22 w 60"/>
                <a:gd name="T23" fmla="*/ 189 h 190"/>
                <a:gd name="T24" fmla="*/ 24 w 60"/>
                <a:gd name="T25" fmla="*/ 187 h 190"/>
                <a:gd name="T26" fmla="*/ 26 w 60"/>
                <a:gd name="T27" fmla="*/ 185 h 190"/>
                <a:gd name="T28" fmla="*/ 27 w 60"/>
                <a:gd name="T29" fmla="*/ 182 h 190"/>
                <a:gd name="T30" fmla="*/ 27 w 60"/>
                <a:gd name="T31" fmla="*/ 89 h 190"/>
                <a:gd name="T32" fmla="*/ 34 w 60"/>
                <a:gd name="T33" fmla="*/ 89 h 190"/>
                <a:gd name="T34" fmla="*/ 34 w 60"/>
                <a:gd name="T35" fmla="*/ 182 h 190"/>
                <a:gd name="T36" fmla="*/ 34 w 60"/>
                <a:gd name="T37" fmla="*/ 182 h 190"/>
                <a:gd name="T38" fmla="*/ 34 w 60"/>
                <a:gd name="T39" fmla="*/ 185 h 190"/>
                <a:gd name="T40" fmla="*/ 36 w 60"/>
                <a:gd name="T41" fmla="*/ 187 h 190"/>
                <a:gd name="T42" fmla="*/ 38 w 60"/>
                <a:gd name="T43" fmla="*/ 189 h 190"/>
                <a:gd name="T44" fmla="*/ 41 w 60"/>
                <a:gd name="T45" fmla="*/ 190 h 190"/>
                <a:gd name="T46" fmla="*/ 41 w 60"/>
                <a:gd name="T47" fmla="*/ 190 h 190"/>
                <a:gd name="T48" fmla="*/ 45 w 60"/>
                <a:gd name="T49" fmla="*/ 189 h 190"/>
                <a:gd name="T50" fmla="*/ 47 w 60"/>
                <a:gd name="T51" fmla="*/ 187 h 190"/>
                <a:gd name="T52" fmla="*/ 50 w 60"/>
                <a:gd name="T53" fmla="*/ 185 h 190"/>
                <a:gd name="T54" fmla="*/ 50 w 60"/>
                <a:gd name="T55" fmla="*/ 182 h 190"/>
                <a:gd name="T56" fmla="*/ 50 w 60"/>
                <a:gd name="T57" fmla="*/ 89 h 190"/>
                <a:gd name="T58" fmla="*/ 60 w 60"/>
                <a:gd name="T59" fmla="*/ 89 h 190"/>
                <a:gd name="T60" fmla="*/ 47 w 60"/>
                <a:gd name="T61"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0" h="190">
                  <a:moveTo>
                    <a:pt x="47" y="0"/>
                  </a:moveTo>
                  <a:lnTo>
                    <a:pt x="13" y="0"/>
                  </a:lnTo>
                  <a:lnTo>
                    <a:pt x="0" y="89"/>
                  </a:lnTo>
                  <a:lnTo>
                    <a:pt x="10" y="89"/>
                  </a:lnTo>
                  <a:lnTo>
                    <a:pt x="10" y="182"/>
                  </a:lnTo>
                  <a:lnTo>
                    <a:pt x="10" y="182"/>
                  </a:lnTo>
                  <a:lnTo>
                    <a:pt x="10" y="185"/>
                  </a:lnTo>
                  <a:lnTo>
                    <a:pt x="13" y="187"/>
                  </a:lnTo>
                  <a:lnTo>
                    <a:pt x="16" y="189"/>
                  </a:lnTo>
                  <a:lnTo>
                    <a:pt x="19" y="190"/>
                  </a:lnTo>
                  <a:lnTo>
                    <a:pt x="19" y="190"/>
                  </a:lnTo>
                  <a:lnTo>
                    <a:pt x="22" y="189"/>
                  </a:lnTo>
                  <a:lnTo>
                    <a:pt x="24" y="187"/>
                  </a:lnTo>
                  <a:lnTo>
                    <a:pt x="26" y="185"/>
                  </a:lnTo>
                  <a:lnTo>
                    <a:pt x="27" y="182"/>
                  </a:lnTo>
                  <a:lnTo>
                    <a:pt x="27" y="89"/>
                  </a:lnTo>
                  <a:lnTo>
                    <a:pt x="34" y="89"/>
                  </a:lnTo>
                  <a:lnTo>
                    <a:pt x="34" y="182"/>
                  </a:lnTo>
                  <a:lnTo>
                    <a:pt x="34" y="182"/>
                  </a:lnTo>
                  <a:lnTo>
                    <a:pt x="34" y="185"/>
                  </a:lnTo>
                  <a:lnTo>
                    <a:pt x="36" y="187"/>
                  </a:lnTo>
                  <a:lnTo>
                    <a:pt x="38" y="189"/>
                  </a:lnTo>
                  <a:lnTo>
                    <a:pt x="41" y="190"/>
                  </a:lnTo>
                  <a:lnTo>
                    <a:pt x="41" y="190"/>
                  </a:lnTo>
                  <a:lnTo>
                    <a:pt x="45" y="189"/>
                  </a:lnTo>
                  <a:lnTo>
                    <a:pt x="47" y="187"/>
                  </a:lnTo>
                  <a:lnTo>
                    <a:pt x="50" y="185"/>
                  </a:lnTo>
                  <a:lnTo>
                    <a:pt x="50" y="182"/>
                  </a:lnTo>
                  <a:lnTo>
                    <a:pt x="50" y="89"/>
                  </a:lnTo>
                  <a:lnTo>
                    <a:pt x="60" y="89"/>
                  </a:lnTo>
                  <a:lnTo>
                    <a:pt x="47"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87" name="Freeform 18">
              <a:extLst>
                <a:ext uri="{FF2B5EF4-FFF2-40B4-BE49-F238E27FC236}">
                  <a16:creationId xmlns:a16="http://schemas.microsoft.com/office/drawing/2014/main" id="{5B6A28A2-14DC-48DB-9DD8-1223E2681ECE}"/>
                </a:ext>
              </a:extLst>
            </p:cNvPr>
            <p:cNvSpPr>
              <a:spLocks/>
            </p:cNvSpPr>
            <p:nvPr/>
          </p:nvSpPr>
          <p:spPr bwMode="auto">
            <a:xfrm>
              <a:off x="3624" y="2090"/>
              <a:ext cx="48" cy="48"/>
            </a:xfrm>
            <a:custGeom>
              <a:avLst/>
              <a:gdLst>
                <a:gd name="T0" fmla="*/ 25 w 48"/>
                <a:gd name="T1" fmla="*/ 48 h 48"/>
                <a:gd name="T2" fmla="*/ 25 w 48"/>
                <a:gd name="T3" fmla="*/ 48 h 48"/>
                <a:gd name="T4" fmla="*/ 29 w 48"/>
                <a:gd name="T5" fmla="*/ 47 h 48"/>
                <a:gd name="T6" fmla="*/ 33 w 48"/>
                <a:gd name="T7" fmla="*/ 46 h 48"/>
                <a:gd name="T8" fmla="*/ 37 w 48"/>
                <a:gd name="T9" fmla="*/ 44 h 48"/>
                <a:gd name="T10" fmla="*/ 40 w 48"/>
                <a:gd name="T11" fmla="*/ 40 h 48"/>
                <a:gd name="T12" fmla="*/ 44 w 48"/>
                <a:gd name="T13" fmla="*/ 37 h 48"/>
                <a:gd name="T14" fmla="*/ 46 w 48"/>
                <a:gd name="T15" fmla="*/ 33 h 48"/>
                <a:gd name="T16" fmla="*/ 47 w 48"/>
                <a:gd name="T17" fmla="*/ 29 h 48"/>
                <a:gd name="T18" fmla="*/ 48 w 48"/>
                <a:gd name="T19" fmla="*/ 25 h 48"/>
                <a:gd name="T20" fmla="*/ 48 w 48"/>
                <a:gd name="T21" fmla="*/ 25 h 48"/>
                <a:gd name="T22" fmla="*/ 47 w 48"/>
                <a:gd name="T23" fmla="*/ 19 h 48"/>
                <a:gd name="T24" fmla="*/ 46 w 48"/>
                <a:gd name="T25" fmla="*/ 15 h 48"/>
                <a:gd name="T26" fmla="*/ 44 w 48"/>
                <a:gd name="T27" fmla="*/ 11 h 48"/>
                <a:gd name="T28" fmla="*/ 40 w 48"/>
                <a:gd name="T29" fmla="*/ 8 h 48"/>
                <a:gd name="T30" fmla="*/ 37 w 48"/>
                <a:gd name="T31" fmla="*/ 5 h 48"/>
                <a:gd name="T32" fmla="*/ 33 w 48"/>
                <a:gd name="T33" fmla="*/ 2 h 48"/>
                <a:gd name="T34" fmla="*/ 29 w 48"/>
                <a:gd name="T35" fmla="*/ 1 h 48"/>
                <a:gd name="T36" fmla="*/ 25 w 48"/>
                <a:gd name="T37" fmla="*/ 0 h 48"/>
                <a:gd name="T38" fmla="*/ 25 w 48"/>
                <a:gd name="T39" fmla="*/ 0 h 48"/>
                <a:gd name="T40" fmla="*/ 19 w 48"/>
                <a:gd name="T41" fmla="*/ 1 h 48"/>
                <a:gd name="T42" fmla="*/ 15 w 48"/>
                <a:gd name="T43" fmla="*/ 2 h 48"/>
                <a:gd name="T44" fmla="*/ 11 w 48"/>
                <a:gd name="T45" fmla="*/ 5 h 48"/>
                <a:gd name="T46" fmla="*/ 8 w 48"/>
                <a:gd name="T47" fmla="*/ 8 h 48"/>
                <a:gd name="T48" fmla="*/ 4 w 48"/>
                <a:gd name="T49" fmla="*/ 11 h 48"/>
                <a:gd name="T50" fmla="*/ 2 w 48"/>
                <a:gd name="T51" fmla="*/ 15 h 48"/>
                <a:gd name="T52" fmla="*/ 1 w 48"/>
                <a:gd name="T53" fmla="*/ 19 h 48"/>
                <a:gd name="T54" fmla="*/ 0 w 48"/>
                <a:gd name="T55" fmla="*/ 25 h 48"/>
                <a:gd name="T56" fmla="*/ 0 w 48"/>
                <a:gd name="T57" fmla="*/ 25 h 48"/>
                <a:gd name="T58" fmla="*/ 1 w 48"/>
                <a:gd name="T59" fmla="*/ 29 h 48"/>
                <a:gd name="T60" fmla="*/ 2 w 48"/>
                <a:gd name="T61" fmla="*/ 33 h 48"/>
                <a:gd name="T62" fmla="*/ 4 w 48"/>
                <a:gd name="T63" fmla="*/ 37 h 48"/>
                <a:gd name="T64" fmla="*/ 8 w 48"/>
                <a:gd name="T65" fmla="*/ 40 h 48"/>
                <a:gd name="T66" fmla="*/ 11 w 48"/>
                <a:gd name="T67" fmla="*/ 44 h 48"/>
                <a:gd name="T68" fmla="*/ 15 w 48"/>
                <a:gd name="T69" fmla="*/ 46 h 48"/>
                <a:gd name="T70" fmla="*/ 19 w 48"/>
                <a:gd name="T71" fmla="*/ 47 h 48"/>
                <a:gd name="T72" fmla="*/ 25 w 48"/>
                <a:gd name="T73" fmla="*/ 48 h 48"/>
                <a:gd name="T74" fmla="*/ 25 w 48"/>
                <a:gd name="T75"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8" h="48">
                  <a:moveTo>
                    <a:pt x="25" y="48"/>
                  </a:moveTo>
                  <a:lnTo>
                    <a:pt x="25" y="48"/>
                  </a:lnTo>
                  <a:lnTo>
                    <a:pt x="29" y="47"/>
                  </a:lnTo>
                  <a:lnTo>
                    <a:pt x="33" y="46"/>
                  </a:lnTo>
                  <a:lnTo>
                    <a:pt x="37" y="44"/>
                  </a:lnTo>
                  <a:lnTo>
                    <a:pt x="40" y="40"/>
                  </a:lnTo>
                  <a:lnTo>
                    <a:pt x="44" y="37"/>
                  </a:lnTo>
                  <a:lnTo>
                    <a:pt x="46" y="33"/>
                  </a:lnTo>
                  <a:lnTo>
                    <a:pt x="47" y="29"/>
                  </a:lnTo>
                  <a:lnTo>
                    <a:pt x="48" y="25"/>
                  </a:lnTo>
                  <a:lnTo>
                    <a:pt x="48" y="25"/>
                  </a:lnTo>
                  <a:lnTo>
                    <a:pt x="47" y="19"/>
                  </a:lnTo>
                  <a:lnTo>
                    <a:pt x="46" y="15"/>
                  </a:lnTo>
                  <a:lnTo>
                    <a:pt x="44" y="11"/>
                  </a:lnTo>
                  <a:lnTo>
                    <a:pt x="40" y="8"/>
                  </a:lnTo>
                  <a:lnTo>
                    <a:pt x="37" y="5"/>
                  </a:lnTo>
                  <a:lnTo>
                    <a:pt x="33" y="2"/>
                  </a:lnTo>
                  <a:lnTo>
                    <a:pt x="29" y="1"/>
                  </a:lnTo>
                  <a:lnTo>
                    <a:pt x="25" y="0"/>
                  </a:lnTo>
                  <a:lnTo>
                    <a:pt x="25" y="0"/>
                  </a:lnTo>
                  <a:lnTo>
                    <a:pt x="19" y="1"/>
                  </a:lnTo>
                  <a:lnTo>
                    <a:pt x="15" y="2"/>
                  </a:lnTo>
                  <a:lnTo>
                    <a:pt x="11" y="5"/>
                  </a:lnTo>
                  <a:lnTo>
                    <a:pt x="8" y="8"/>
                  </a:lnTo>
                  <a:lnTo>
                    <a:pt x="4" y="11"/>
                  </a:lnTo>
                  <a:lnTo>
                    <a:pt x="2" y="15"/>
                  </a:lnTo>
                  <a:lnTo>
                    <a:pt x="1" y="19"/>
                  </a:lnTo>
                  <a:lnTo>
                    <a:pt x="0" y="25"/>
                  </a:lnTo>
                  <a:lnTo>
                    <a:pt x="0" y="25"/>
                  </a:lnTo>
                  <a:lnTo>
                    <a:pt x="1" y="29"/>
                  </a:lnTo>
                  <a:lnTo>
                    <a:pt x="2" y="33"/>
                  </a:lnTo>
                  <a:lnTo>
                    <a:pt x="4" y="37"/>
                  </a:lnTo>
                  <a:lnTo>
                    <a:pt x="8" y="40"/>
                  </a:lnTo>
                  <a:lnTo>
                    <a:pt x="11" y="44"/>
                  </a:lnTo>
                  <a:lnTo>
                    <a:pt x="15" y="46"/>
                  </a:lnTo>
                  <a:lnTo>
                    <a:pt x="19" y="47"/>
                  </a:lnTo>
                  <a:lnTo>
                    <a:pt x="25" y="48"/>
                  </a:lnTo>
                  <a:lnTo>
                    <a:pt x="25" y="48"/>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88" name="Freeform 19">
              <a:extLst>
                <a:ext uri="{FF2B5EF4-FFF2-40B4-BE49-F238E27FC236}">
                  <a16:creationId xmlns:a16="http://schemas.microsoft.com/office/drawing/2014/main" id="{23467EA6-ECF2-4AD8-80AB-00FEEE75322D}"/>
                </a:ext>
              </a:extLst>
            </p:cNvPr>
            <p:cNvSpPr>
              <a:spLocks/>
            </p:cNvSpPr>
            <p:nvPr/>
          </p:nvSpPr>
          <p:spPr bwMode="auto">
            <a:xfrm>
              <a:off x="3672" y="2141"/>
              <a:ext cx="23" cy="94"/>
            </a:xfrm>
            <a:custGeom>
              <a:avLst/>
              <a:gdLst>
                <a:gd name="T0" fmla="*/ 0 w 23"/>
                <a:gd name="T1" fmla="*/ 0 h 94"/>
                <a:gd name="T2" fmla="*/ 13 w 23"/>
                <a:gd name="T3" fmla="*/ 89 h 94"/>
                <a:gd name="T4" fmla="*/ 13 w 23"/>
                <a:gd name="T5" fmla="*/ 89 h 94"/>
                <a:gd name="T6" fmla="*/ 14 w 23"/>
                <a:gd name="T7" fmla="*/ 91 h 94"/>
                <a:gd name="T8" fmla="*/ 15 w 23"/>
                <a:gd name="T9" fmla="*/ 93 h 94"/>
                <a:gd name="T10" fmla="*/ 16 w 23"/>
                <a:gd name="T11" fmla="*/ 94 h 94"/>
                <a:gd name="T12" fmla="*/ 18 w 23"/>
                <a:gd name="T13" fmla="*/ 94 h 94"/>
                <a:gd name="T14" fmla="*/ 18 w 23"/>
                <a:gd name="T15" fmla="*/ 94 h 94"/>
                <a:gd name="T16" fmla="*/ 20 w 23"/>
                <a:gd name="T17" fmla="*/ 94 h 94"/>
                <a:gd name="T18" fmla="*/ 22 w 23"/>
                <a:gd name="T19" fmla="*/ 93 h 94"/>
                <a:gd name="T20" fmla="*/ 23 w 23"/>
                <a:gd name="T21" fmla="*/ 91 h 94"/>
                <a:gd name="T22" fmla="*/ 23 w 23"/>
                <a:gd name="T23" fmla="*/ 89 h 94"/>
                <a:gd name="T24" fmla="*/ 9 w 23"/>
                <a:gd name="T25" fmla="*/ 0 h 94"/>
                <a:gd name="T26" fmla="*/ 0 w 23"/>
                <a:gd name="T27"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94">
                  <a:moveTo>
                    <a:pt x="0" y="0"/>
                  </a:moveTo>
                  <a:lnTo>
                    <a:pt x="13" y="89"/>
                  </a:lnTo>
                  <a:lnTo>
                    <a:pt x="13" y="89"/>
                  </a:lnTo>
                  <a:lnTo>
                    <a:pt x="14" y="91"/>
                  </a:lnTo>
                  <a:lnTo>
                    <a:pt x="15" y="93"/>
                  </a:lnTo>
                  <a:lnTo>
                    <a:pt x="16" y="94"/>
                  </a:lnTo>
                  <a:lnTo>
                    <a:pt x="18" y="94"/>
                  </a:lnTo>
                  <a:lnTo>
                    <a:pt x="18" y="94"/>
                  </a:lnTo>
                  <a:lnTo>
                    <a:pt x="20" y="94"/>
                  </a:lnTo>
                  <a:lnTo>
                    <a:pt x="22" y="93"/>
                  </a:lnTo>
                  <a:lnTo>
                    <a:pt x="23" y="91"/>
                  </a:lnTo>
                  <a:lnTo>
                    <a:pt x="23" y="89"/>
                  </a:lnTo>
                  <a:lnTo>
                    <a:pt x="9"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89" name="Freeform 20">
              <a:extLst>
                <a:ext uri="{FF2B5EF4-FFF2-40B4-BE49-F238E27FC236}">
                  <a16:creationId xmlns:a16="http://schemas.microsoft.com/office/drawing/2014/main" id="{D99E0B5E-9E4B-49A0-8EA2-D4239AB03075}"/>
                </a:ext>
              </a:extLst>
            </p:cNvPr>
            <p:cNvSpPr>
              <a:spLocks/>
            </p:cNvSpPr>
            <p:nvPr/>
          </p:nvSpPr>
          <p:spPr bwMode="auto">
            <a:xfrm>
              <a:off x="3601" y="2141"/>
              <a:ext cx="23" cy="94"/>
            </a:xfrm>
            <a:custGeom>
              <a:avLst/>
              <a:gdLst>
                <a:gd name="T0" fmla="*/ 15 w 23"/>
                <a:gd name="T1" fmla="*/ 0 h 94"/>
                <a:gd name="T2" fmla="*/ 0 w 23"/>
                <a:gd name="T3" fmla="*/ 89 h 94"/>
                <a:gd name="T4" fmla="*/ 0 w 23"/>
                <a:gd name="T5" fmla="*/ 89 h 94"/>
                <a:gd name="T6" fmla="*/ 0 w 23"/>
                <a:gd name="T7" fmla="*/ 91 h 94"/>
                <a:gd name="T8" fmla="*/ 1 w 23"/>
                <a:gd name="T9" fmla="*/ 93 h 94"/>
                <a:gd name="T10" fmla="*/ 3 w 23"/>
                <a:gd name="T11" fmla="*/ 94 h 94"/>
                <a:gd name="T12" fmla="*/ 5 w 23"/>
                <a:gd name="T13" fmla="*/ 94 h 94"/>
                <a:gd name="T14" fmla="*/ 5 w 23"/>
                <a:gd name="T15" fmla="*/ 94 h 94"/>
                <a:gd name="T16" fmla="*/ 7 w 23"/>
                <a:gd name="T17" fmla="*/ 94 h 94"/>
                <a:gd name="T18" fmla="*/ 8 w 23"/>
                <a:gd name="T19" fmla="*/ 93 h 94"/>
                <a:gd name="T20" fmla="*/ 11 w 23"/>
                <a:gd name="T21" fmla="*/ 91 h 94"/>
                <a:gd name="T22" fmla="*/ 11 w 23"/>
                <a:gd name="T23" fmla="*/ 89 h 94"/>
                <a:gd name="T24" fmla="*/ 23 w 23"/>
                <a:gd name="T25" fmla="*/ 0 h 94"/>
                <a:gd name="T26" fmla="*/ 15 w 23"/>
                <a:gd name="T27"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94">
                  <a:moveTo>
                    <a:pt x="15" y="0"/>
                  </a:moveTo>
                  <a:lnTo>
                    <a:pt x="0" y="89"/>
                  </a:lnTo>
                  <a:lnTo>
                    <a:pt x="0" y="89"/>
                  </a:lnTo>
                  <a:lnTo>
                    <a:pt x="0" y="91"/>
                  </a:lnTo>
                  <a:lnTo>
                    <a:pt x="1" y="93"/>
                  </a:lnTo>
                  <a:lnTo>
                    <a:pt x="3" y="94"/>
                  </a:lnTo>
                  <a:lnTo>
                    <a:pt x="5" y="94"/>
                  </a:lnTo>
                  <a:lnTo>
                    <a:pt x="5" y="94"/>
                  </a:lnTo>
                  <a:lnTo>
                    <a:pt x="7" y="94"/>
                  </a:lnTo>
                  <a:lnTo>
                    <a:pt x="8" y="93"/>
                  </a:lnTo>
                  <a:lnTo>
                    <a:pt x="11" y="91"/>
                  </a:lnTo>
                  <a:lnTo>
                    <a:pt x="11" y="89"/>
                  </a:lnTo>
                  <a:lnTo>
                    <a:pt x="23" y="0"/>
                  </a:lnTo>
                  <a:lnTo>
                    <a:pt x="15"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90" name="Group 4">
            <a:extLst>
              <a:ext uri="{FF2B5EF4-FFF2-40B4-BE49-F238E27FC236}">
                <a16:creationId xmlns:a16="http://schemas.microsoft.com/office/drawing/2014/main" id="{5968721D-D12E-4FAE-A40A-D2B1A5E2CE62}"/>
              </a:ext>
            </a:extLst>
          </p:cNvPr>
          <p:cNvGrpSpPr>
            <a:grpSpLocks noChangeAspect="1"/>
          </p:cNvGrpSpPr>
          <p:nvPr/>
        </p:nvGrpSpPr>
        <p:grpSpPr bwMode="auto">
          <a:xfrm>
            <a:off x="1998394" y="1478880"/>
            <a:ext cx="261313" cy="773595"/>
            <a:chOff x="3601" y="1450"/>
            <a:chExt cx="480" cy="1421"/>
          </a:xfrm>
        </p:grpSpPr>
        <p:sp>
          <p:nvSpPr>
            <p:cNvPr id="91" name="Freeform 5">
              <a:extLst>
                <a:ext uri="{FF2B5EF4-FFF2-40B4-BE49-F238E27FC236}">
                  <a16:creationId xmlns:a16="http://schemas.microsoft.com/office/drawing/2014/main" id="{A0D7EDF5-88FD-413D-9095-A42FAF17635C}"/>
                </a:ext>
              </a:extLst>
            </p:cNvPr>
            <p:cNvSpPr>
              <a:spLocks/>
            </p:cNvSpPr>
            <p:nvPr/>
          </p:nvSpPr>
          <p:spPr bwMode="auto">
            <a:xfrm>
              <a:off x="3710" y="1450"/>
              <a:ext cx="262" cy="263"/>
            </a:xfrm>
            <a:custGeom>
              <a:avLst/>
              <a:gdLst>
                <a:gd name="T0" fmla="*/ 131 w 262"/>
                <a:gd name="T1" fmla="*/ 263 h 263"/>
                <a:gd name="T2" fmla="*/ 131 w 262"/>
                <a:gd name="T3" fmla="*/ 263 h 263"/>
                <a:gd name="T4" fmla="*/ 156 w 262"/>
                <a:gd name="T5" fmla="*/ 260 h 263"/>
                <a:gd name="T6" fmla="*/ 181 w 262"/>
                <a:gd name="T7" fmla="*/ 254 h 263"/>
                <a:gd name="T8" fmla="*/ 203 w 262"/>
                <a:gd name="T9" fmla="*/ 241 h 263"/>
                <a:gd name="T10" fmla="*/ 221 w 262"/>
                <a:gd name="T11" fmla="*/ 225 h 263"/>
                <a:gd name="T12" fmla="*/ 240 w 262"/>
                <a:gd name="T13" fmla="*/ 203 h 263"/>
                <a:gd name="T14" fmla="*/ 249 w 262"/>
                <a:gd name="T15" fmla="*/ 182 h 263"/>
                <a:gd name="T16" fmla="*/ 259 w 262"/>
                <a:gd name="T17" fmla="*/ 156 h 263"/>
                <a:gd name="T18" fmla="*/ 262 w 262"/>
                <a:gd name="T19" fmla="*/ 131 h 263"/>
                <a:gd name="T20" fmla="*/ 262 w 262"/>
                <a:gd name="T21" fmla="*/ 131 h 263"/>
                <a:gd name="T22" fmla="*/ 259 w 262"/>
                <a:gd name="T23" fmla="*/ 106 h 263"/>
                <a:gd name="T24" fmla="*/ 249 w 262"/>
                <a:gd name="T25" fmla="*/ 81 h 263"/>
                <a:gd name="T26" fmla="*/ 240 w 262"/>
                <a:gd name="T27" fmla="*/ 59 h 263"/>
                <a:gd name="T28" fmla="*/ 221 w 262"/>
                <a:gd name="T29" fmla="*/ 38 h 263"/>
                <a:gd name="T30" fmla="*/ 203 w 262"/>
                <a:gd name="T31" fmla="*/ 22 h 263"/>
                <a:gd name="T32" fmla="*/ 181 w 262"/>
                <a:gd name="T33" fmla="*/ 9 h 263"/>
                <a:gd name="T34" fmla="*/ 156 w 262"/>
                <a:gd name="T35" fmla="*/ 3 h 263"/>
                <a:gd name="T36" fmla="*/ 131 w 262"/>
                <a:gd name="T37" fmla="*/ 0 h 263"/>
                <a:gd name="T38" fmla="*/ 131 w 262"/>
                <a:gd name="T39" fmla="*/ 0 h 263"/>
                <a:gd name="T40" fmla="*/ 103 w 262"/>
                <a:gd name="T41" fmla="*/ 3 h 263"/>
                <a:gd name="T42" fmla="*/ 78 w 262"/>
                <a:gd name="T43" fmla="*/ 9 h 263"/>
                <a:gd name="T44" fmla="*/ 56 w 262"/>
                <a:gd name="T45" fmla="*/ 22 h 263"/>
                <a:gd name="T46" fmla="*/ 37 w 262"/>
                <a:gd name="T47" fmla="*/ 38 h 263"/>
                <a:gd name="T48" fmla="*/ 22 w 262"/>
                <a:gd name="T49" fmla="*/ 59 h 263"/>
                <a:gd name="T50" fmla="*/ 9 w 262"/>
                <a:gd name="T51" fmla="*/ 81 h 263"/>
                <a:gd name="T52" fmla="*/ 3 w 262"/>
                <a:gd name="T53" fmla="*/ 106 h 263"/>
                <a:gd name="T54" fmla="*/ 0 w 262"/>
                <a:gd name="T55" fmla="*/ 131 h 263"/>
                <a:gd name="T56" fmla="*/ 0 w 262"/>
                <a:gd name="T57" fmla="*/ 131 h 263"/>
                <a:gd name="T58" fmla="*/ 3 w 262"/>
                <a:gd name="T59" fmla="*/ 156 h 263"/>
                <a:gd name="T60" fmla="*/ 9 w 262"/>
                <a:gd name="T61" fmla="*/ 182 h 263"/>
                <a:gd name="T62" fmla="*/ 22 w 262"/>
                <a:gd name="T63" fmla="*/ 203 h 263"/>
                <a:gd name="T64" fmla="*/ 37 w 262"/>
                <a:gd name="T65" fmla="*/ 225 h 263"/>
                <a:gd name="T66" fmla="*/ 56 w 262"/>
                <a:gd name="T67" fmla="*/ 241 h 263"/>
                <a:gd name="T68" fmla="*/ 78 w 262"/>
                <a:gd name="T69" fmla="*/ 254 h 263"/>
                <a:gd name="T70" fmla="*/ 103 w 262"/>
                <a:gd name="T71" fmla="*/ 260 h 263"/>
                <a:gd name="T72" fmla="*/ 131 w 262"/>
                <a:gd name="T73" fmla="*/ 263 h 263"/>
                <a:gd name="T74" fmla="*/ 131 w 262"/>
                <a:gd name="T75" fmla="*/ 26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2" h="263">
                  <a:moveTo>
                    <a:pt x="131" y="263"/>
                  </a:moveTo>
                  <a:lnTo>
                    <a:pt x="131" y="263"/>
                  </a:lnTo>
                  <a:lnTo>
                    <a:pt x="156" y="260"/>
                  </a:lnTo>
                  <a:lnTo>
                    <a:pt x="181" y="254"/>
                  </a:lnTo>
                  <a:lnTo>
                    <a:pt x="203" y="241"/>
                  </a:lnTo>
                  <a:lnTo>
                    <a:pt x="221" y="225"/>
                  </a:lnTo>
                  <a:lnTo>
                    <a:pt x="240" y="203"/>
                  </a:lnTo>
                  <a:lnTo>
                    <a:pt x="249" y="182"/>
                  </a:lnTo>
                  <a:lnTo>
                    <a:pt x="259" y="156"/>
                  </a:lnTo>
                  <a:lnTo>
                    <a:pt x="262" y="131"/>
                  </a:lnTo>
                  <a:lnTo>
                    <a:pt x="262" y="131"/>
                  </a:lnTo>
                  <a:lnTo>
                    <a:pt x="259" y="106"/>
                  </a:lnTo>
                  <a:lnTo>
                    <a:pt x="249" y="81"/>
                  </a:lnTo>
                  <a:lnTo>
                    <a:pt x="240" y="59"/>
                  </a:lnTo>
                  <a:lnTo>
                    <a:pt x="221" y="38"/>
                  </a:lnTo>
                  <a:lnTo>
                    <a:pt x="203" y="22"/>
                  </a:lnTo>
                  <a:lnTo>
                    <a:pt x="181" y="9"/>
                  </a:lnTo>
                  <a:lnTo>
                    <a:pt x="156" y="3"/>
                  </a:lnTo>
                  <a:lnTo>
                    <a:pt x="131" y="0"/>
                  </a:lnTo>
                  <a:lnTo>
                    <a:pt x="131" y="0"/>
                  </a:lnTo>
                  <a:lnTo>
                    <a:pt x="103" y="3"/>
                  </a:lnTo>
                  <a:lnTo>
                    <a:pt x="78" y="9"/>
                  </a:lnTo>
                  <a:lnTo>
                    <a:pt x="56" y="22"/>
                  </a:lnTo>
                  <a:lnTo>
                    <a:pt x="37" y="38"/>
                  </a:lnTo>
                  <a:lnTo>
                    <a:pt x="22" y="59"/>
                  </a:lnTo>
                  <a:lnTo>
                    <a:pt x="9" y="81"/>
                  </a:lnTo>
                  <a:lnTo>
                    <a:pt x="3" y="106"/>
                  </a:lnTo>
                  <a:lnTo>
                    <a:pt x="0" y="131"/>
                  </a:lnTo>
                  <a:lnTo>
                    <a:pt x="0" y="131"/>
                  </a:lnTo>
                  <a:lnTo>
                    <a:pt x="3" y="156"/>
                  </a:lnTo>
                  <a:lnTo>
                    <a:pt x="9" y="182"/>
                  </a:lnTo>
                  <a:lnTo>
                    <a:pt x="22" y="203"/>
                  </a:lnTo>
                  <a:lnTo>
                    <a:pt x="37" y="225"/>
                  </a:lnTo>
                  <a:lnTo>
                    <a:pt x="56" y="241"/>
                  </a:lnTo>
                  <a:lnTo>
                    <a:pt x="78" y="254"/>
                  </a:lnTo>
                  <a:lnTo>
                    <a:pt x="103" y="260"/>
                  </a:lnTo>
                  <a:lnTo>
                    <a:pt x="131" y="263"/>
                  </a:lnTo>
                  <a:lnTo>
                    <a:pt x="131" y="263"/>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92" name="Freeform 6">
              <a:extLst>
                <a:ext uri="{FF2B5EF4-FFF2-40B4-BE49-F238E27FC236}">
                  <a16:creationId xmlns:a16="http://schemas.microsoft.com/office/drawing/2014/main" id="{BA743F26-F71F-4DD8-80A2-CA59F94D8B63}"/>
                </a:ext>
              </a:extLst>
            </p:cNvPr>
            <p:cNvSpPr>
              <a:spLocks/>
            </p:cNvSpPr>
            <p:nvPr/>
          </p:nvSpPr>
          <p:spPr bwMode="auto">
            <a:xfrm>
              <a:off x="3691" y="1732"/>
              <a:ext cx="300" cy="1139"/>
            </a:xfrm>
            <a:custGeom>
              <a:avLst/>
              <a:gdLst>
                <a:gd name="T0" fmla="*/ 150 w 300"/>
                <a:gd name="T1" fmla="*/ 112 h 1139"/>
                <a:gd name="T2" fmla="*/ 75 w 300"/>
                <a:gd name="T3" fmla="*/ 0 h 1139"/>
                <a:gd name="T4" fmla="*/ 0 w 300"/>
                <a:gd name="T5" fmla="*/ 0 h 1139"/>
                <a:gd name="T6" fmla="*/ 32 w 300"/>
                <a:gd name="T7" fmla="*/ 532 h 1139"/>
                <a:gd name="T8" fmla="*/ 32 w 300"/>
                <a:gd name="T9" fmla="*/ 532 h 1139"/>
                <a:gd name="T10" fmla="*/ 32 w 300"/>
                <a:gd name="T11" fmla="*/ 1089 h 1139"/>
                <a:gd name="T12" fmla="*/ 32 w 300"/>
                <a:gd name="T13" fmla="*/ 1089 h 1139"/>
                <a:gd name="T14" fmla="*/ 32 w 300"/>
                <a:gd name="T15" fmla="*/ 1098 h 1139"/>
                <a:gd name="T16" fmla="*/ 35 w 300"/>
                <a:gd name="T17" fmla="*/ 1108 h 1139"/>
                <a:gd name="T18" fmla="*/ 44 w 300"/>
                <a:gd name="T19" fmla="*/ 1123 h 1139"/>
                <a:gd name="T20" fmla="*/ 63 w 300"/>
                <a:gd name="T21" fmla="*/ 1133 h 1139"/>
                <a:gd name="T22" fmla="*/ 72 w 300"/>
                <a:gd name="T23" fmla="*/ 1136 h 1139"/>
                <a:gd name="T24" fmla="*/ 81 w 300"/>
                <a:gd name="T25" fmla="*/ 1139 h 1139"/>
                <a:gd name="T26" fmla="*/ 81 w 300"/>
                <a:gd name="T27" fmla="*/ 1139 h 1139"/>
                <a:gd name="T28" fmla="*/ 91 w 300"/>
                <a:gd name="T29" fmla="*/ 1136 h 1139"/>
                <a:gd name="T30" fmla="*/ 100 w 300"/>
                <a:gd name="T31" fmla="*/ 1133 h 1139"/>
                <a:gd name="T32" fmla="*/ 116 w 300"/>
                <a:gd name="T33" fmla="*/ 1123 h 1139"/>
                <a:gd name="T34" fmla="*/ 128 w 300"/>
                <a:gd name="T35" fmla="*/ 1108 h 1139"/>
                <a:gd name="T36" fmla="*/ 128 w 300"/>
                <a:gd name="T37" fmla="*/ 1098 h 1139"/>
                <a:gd name="T38" fmla="*/ 131 w 300"/>
                <a:gd name="T39" fmla="*/ 1089 h 1139"/>
                <a:gd name="T40" fmla="*/ 131 w 300"/>
                <a:gd name="T41" fmla="*/ 532 h 1139"/>
                <a:gd name="T42" fmla="*/ 169 w 300"/>
                <a:gd name="T43" fmla="*/ 532 h 1139"/>
                <a:gd name="T44" fmla="*/ 169 w 300"/>
                <a:gd name="T45" fmla="*/ 1089 h 1139"/>
                <a:gd name="T46" fmla="*/ 169 w 300"/>
                <a:gd name="T47" fmla="*/ 1089 h 1139"/>
                <a:gd name="T48" fmla="*/ 169 w 300"/>
                <a:gd name="T49" fmla="*/ 1098 h 1139"/>
                <a:gd name="T50" fmla="*/ 172 w 300"/>
                <a:gd name="T51" fmla="*/ 1108 h 1139"/>
                <a:gd name="T52" fmla="*/ 181 w 300"/>
                <a:gd name="T53" fmla="*/ 1123 h 1139"/>
                <a:gd name="T54" fmla="*/ 200 w 300"/>
                <a:gd name="T55" fmla="*/ 1133 h 1139"/>
                <a:gd name="T56" fmla="*/ 209 w 300"/>
                <a:gd name="T57" fmla="*/ 1136 h 1139"/>
                <a:gd name="T58" fmla="*/ 219 w 300"/>
                <a:gd name="T59" fmla="*/ 1139 h 1139"/>
                <a:gd name="T60" fmla="*/ 219 w 300"/>
                <a:gd name="T61" fmla="*/ 1139 h 1139"/>
                <a:gd name="T62" fmla="*/ 228 w 300"/>
                <a:gd name="T63" fmla="*/ 1136 h 1139"/>
                <a:gd name="T64" fmla="*/ 237 w 300"/>
                <a:gd name="T65" fmla="*/ 1133 h 1139"/>
                <a:gd name="T66" fmla="*/ 253 w 300"/>
                <a:gd name="T67" fmla="*/ 1123 h 1139"/>
                <a:gd name="T68" fmla="*/ 265 w 300"/>
                <a:gd name="T69" fmla="*/ 1108 h 1139"/>
                <a:gd name="T70" fmla="*/ 265 w 300"/>
                <a:gd name="T71" fmla="*/ 1098 h 1139"/>
                <a:gd name="T72" fmla="*/ 268 w 300"/>
                <a:gd name="T73" fmla="*/ 1089 h 1139"/>
                <a:gd name="T74" fmla="*/ 268 w 300"/>
                <a:gd name="T75" fmla="*/ 532 h 1139"/>
                <a:gd name="T76" fmla="*/ 268 w 300"/>
                <a:gd name="T77" fmla="*/ 532 h 1139"/>
                <a:gd name="T78" fmla="*/ 300 w 300"/>
                <a:gd name="T79" fmla="*/ 0 h 1139"/>
                <a:gd name="T80" fmla="*/ 225 w 300"/>
                <a:gd name="T81" fmla="*/ 0 h 1139"/>
                <a:gd name="T82" fmla="*/ 150 w 300"/>
                <a:gd name="T83" fmla="*/ 112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00" h="1139">
                  <a:moveTo>
                    <a:pt x="150" y="112"/>
                  </a:moveTo>
                  <a:lnTo>
                    <a:pt x="75" y="0"/>
                  </a:lnTo>
                  <a:lnTo>
                    <a:pt x="0" y="0"/>
                  </a:lnTo>
                  <a:lnTo>
                    <a:pt x="32" y="532"/>
                  </a:lnTo>
                  <a:lnTo>
                    <a:pt x="32" y="532"/>
                  </a:lnTo>
                  <a:lnTo>
                    <a:pt x="32" y="1089"/>
                  </a:lnTo>
                  <a:lnTo>
                    <a:pt x="32" y="1089"/>
                  </a:lnTo>
                  <a:lnTo>
                    <a:pt x="32" y="1098"/>
                  </a:lnTo>
                  <a:lnTo>
                    <a:pt x="35" y="1108"/>
                  </a:lnTo>
                  <a:lnTo>
                    <a:pt x="44" y="1123"/>
                  </a:lnTo>
                  <a:lnTo>
                    <a:pt x="63" y="1133"/>
                  </a:lnTo>
                  <a:lnTo>
                    <a:pt x="72" y="1136"/>
                  </a:lnTo>
                  <a:lnTo>
                    <a:pt x="81" y="1139"/>
                  </a:lnTo>
                  <a:lnTo>
                    <a:pt x="81" y="1139"/>
                  </a:lnTo>
                  <a:lnTo>
                    <a:pt x="91" y="1136"/>
                  </a:lnTo>
                  <a:lnTo>
                    <a:pt x="100" y="1133"/>
                  </a:lnTo>
                  <a:lnTo>
                    <a:pt x="116" y="1123"/>
                  </a:lnTo>
                  <a:lnTo>
                    <a:pt x="128" y="1108"/>
                  </a:lnTo>
                  <a:lnTo>
                    <a:pt x="128" y="1098"/>
                  </a:lnTo>
                  <a:lnTo>
                    <a:pt x="131" y="1089"/>
                  </a:lnTo>
                  <a:lnTo>
                    <a:pt x="131" y="532"/>
                  </a:lnTo>
                  <a:lnTo>
                    <a:pt x="169" y="532"/>
                  </a:lnTo>
                  <a:lnTo>
                    <a:pt x="169" y="1089"/>
                  </a:lnTo>
                  <a:lnTo>
                    <a:pt x="169" y="1089"/>
                  </a:lnTo>
                  <a:lnTo>
                    <a:pt x="169" y="1098"/>
                  </a:lnTo>
                  <a:lnTo>
                    <a:pt x="172" y="1108"/>
                  </a:lnTo>
                  <a:lnTo>
                    <a:pt x="181" y="1123"/>
                  </a:lnTo>
                  <a:lnTo>
                    <a:pt x="200" y="1133"/>
                  </a:lnTo>
                  <a:lnTo>
                    <a:pt x="209" y="1136"/>
                  </a:lnTo>
                  <a:lnTo>
                    <a:pt x="219" y="1139"/>
                  </a:lnTo>
                  <a:lnTo>
                    <a:pt x="219" y="1139"/>
                  </a:lnTo>
                  <a:lnTo>
                    <a:pt x="228" y="1136"/>
                  </a:lnTo>
                  <a:lnTo>
                    <a:pt x="237" y="1133"/>
                  </a:lnTo>
                  <a:lnTo>
                    <a:pt x="253" y="1123"/>
                  </a:lnTo>
                  <a:lnTo>
                    <a:pt x="265" y="1108"/>
                  </a:lnTo>
                  <a:lnTo>
                    <a:pt x="265" y="1098"/>
                  </a:lnTo>
                  <a:lnTo>
                    <a:pt x="268" y="1089"/>
                  </a:lnTo>
                  <a:lnTo>
                    <a:pt x="268" y="532"/>
                  </a:lnTo>
                  <a:lnTo>
                    <a:pt x="268" y="532"/>
                  </a:lnTo>
                  <a:lnTo>
                    <a:pt x="300" y="0"/>
                  </a:lnTo>
                  <a:lnTo>
                    <a:pt x="225" y="0"/>
                  </a:lnTo>
                  <a:lnTo>
                    <a:pt x="150" y="112"/>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93" name="Freeform 7">
              <a:extLst>
                <a:ext uri="{FF2B5EF4-FFF2-40B4-BE49-F238E27FC236}">
                  <a16:creationId xmlns:a16="http://schemas.microsoft.com/office/drawing/2014/main" id="{246D983B-1A31-4C19-9B45-72621D575EEF}"/>
                </a:ext>
              </a:extLst>
            </p:cNvPr>
            <p:cNvSpPr>
              <a:spLocks/>
            </p:cNvSpPr>
            <p:nvPr/>
          </p:nvSpPr>
          <p:spPr bwMode="auto">
            <a:xfrm>
              <a:off x="3601" y="1732"/>
              <a:ext cx="84" cy="563"/>
            </a:xfrm>
            <a:custGeom>
              <a:avLst/>
              <a:gdLst>
                <a:gd name="T0" fmla="*/ 0 w 84"/>
                <a:gd name="T1" fmla="*/ 0 h 563"/>
                <a:gd name="T2" fmla="*/ 22 w 84"/>
                <a:gd name="T3" fmla="*/ 532 h 563"/>
                <a:gd name="T4" fmla="*/ 22 w 84"/>
                <a:gd name="T5" fmla="*/ 532 h 563"/>
                <a:gd name="T6" fmla="*/ 25 w 84"/>
                <a:gd name="T7" fmla="*/ 544 h 563"/>
                <a:gd name="T8" fmla="*/ 31 w 84"/>
                <a:gd name="T9" fmla="*/ 554 h 563"/>
                <a:gd name="T10" fmla="*/ 41 w 84"/>
                <a:gd name="T11" fmla="*/ 563 h 563"/>
                <a:gd name="T12" fmla="*/ 53 w 84"/>
                <a:gd name="T13" fmla="*/ 563 h 563"/>
                <a:gd name="T14" fmla="*/ 53 w 84"/>
                <a:gd name="T15" fmla="*/ 563 h 563"/>
                <a:gd name="T16" fmla="*/ 65 w 84"/>
                <a:gd name="T17" fmla="*/ 563 h 563"/>
                <a:gd name="T18" fmla="*/ 75 w 84"/>
                <a:gd name="T19" fmla="*/ 554 h 563"/>
                <a:gd name="T20" fmla="*/ 81 w 84"/>
                <a:gd name="T21" fmla="*/ 544 h 563"/>
                <a:gd name="T22" fmla="*/ 84 w 84"/>
                <a:gd name="T23" fmla="*/ 532 h 563"/>
                <a:gd name="T24" fmla="*/ 53 w 84"/>
                <a:gd name="T25" fmla="*/ 0 h 563"/>
                <a:gd name="T26" fmla="*/ 0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0" y="0"/>
                  </a:moveTo>
                  <a:lnTo>
                    <a:pt x="22" y="532"/>
                  </a:lnTo>
                  <a:lnTo>
                    <a:pt x="22" y="532"/>
                  </a:lnTo>
                  <a:lnTo>
                    <a:pt x="25" y="544"/>
                  </a:lnTo>
                  <a:lnTo>
                    <a:pt x="31" y="554"/>
                  </a:lnTo>
                  <a:lnTo>
                    <a:pt x="41" y="563"/>
                  </a:lnTo>
                  <a:lnTo>
                    <a:pt x="53" y="563"/>
                  </a:lnTo>
                  <a:lnTo>
                    <a:pt x="53" y="563"/>
                  </a:lnTo>
                  <a:lnTo>
                    <a:pt x="65" y="563"/>
                  </a:lnTo>
                  <a:lnTo>
                    <a:pt x="75" y="554"/>
                  </a:lnTo>
                  <a:lnTo>
                    <a:pt x="81" y="544"/>
                  </a:lnTo>
                  <a:lnTo>
                    <a:pt x="84" y="532"/>
                  </a:lnTo>
                  <a:lnTo>
                    <a:pt x="53"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94" name="Freeform 8">
              <a:extLst>
                <a:ext uri="{FF2B5EF4-FFF2-40B4-BE49-F238E27FC236}">
                  <a16:creationId xmlns:a16="http://schemas.microsoft.com/office/drawing/2014/main" id="{C39BDBB4-E0BF-436A-BB33-98A0BBEC6009}"/>
                </a:ext>
              </a:extLst>
            </p:cNvPr>
            <p:cNvSpPr>
              <a:spLocks/>
            </p:cNvSpPr>
            <p:nvPr/>
          </p:nvSpPr>
          <p:spPr bwMode="auto">
            <a:xfrm>
              <a:off x="3997" y="1732"/>
              <a:ext cx="84" cy="563"/>
            </a:xfrm>
            <a:custGeom>
              <a:avLst/>
              <a:gdLst>
                <a:gd name="T0" fmla="*/ 31 w 84"/>
                <a:gd name="T1" fmla="*/ 0 h 563"/>
                <a:gd name="T2" fmla="*/ 0 w 84"/>
                <a:gd name="T3" fmla="*/ 532 h 563"/>
                <a:gd name="T4" fmla="*/ 0 w 84"/>
                <a:gd name="T5" fmla="*/ 532 h 563"/>
                <a:gd name="T6" fmla="*/ 3 w 84"/>
                <a:gd name="T7" fmla="*/ 544 h 563"/>
                <a:gd name="T8" fmla="*/ 9 w 84"/>
                <a:gd name="T9" fmla="*/ 554 h 563"/>
                <a:gd name="T10" fmla="*/ 19 w 84"/>
                <a:gd name="T11" fmla="*/ 563 h 563"/>
                <a:gd name="T12" fmla="*/ 31 w 84"/>
                <a:gd name="T13" fmla="*/ 563 h 563"/>
                <a:gd name="T14" fmla="*/ 31 w 84"/>
                <a:gd name="T15" fmla="*/ 563 h 563"/>
                <a:gd name="T16" fmla="*/ 43 w 84"/>
                <a:gd name="T17" fmla="*/ 563 h 563"/>
                <a:gd name="T18" fmla="*/ 53 w 84"/>
                <a:gd name="T19" fmla="*/ 554 h 563"/>
                <a:gd name="T20" fmla="*/ 59 w 84"/>
                <a:gd name="T21" fmla="*/ 544 h 563"/>
                <a:gd name="T22" fmla="*/ 62 w 84"/>
                <a:gd name="T23" fmla="*/ 532 h 563"/>
                <a:gd name="T24" fmla="*/ 84 w 84"/>
                <a:gd name="T25" fmla="*/ 0 h 563"/>
                <a:gd name="T26" fmla="*/ 31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31" y="0"/>
                  </a:moveTo>
                  <a:lnTo>
                    <a:pt x="0" y="532"/>
                  </a:lnTo>
                  <a:lnTo>
                    <a:pt x="0" y="532"/>
                  </a:lnTo>
                  <a:lnTo>
                    <a:pt x="3" y="544"/>
                  </a:lnTo>
                  <a:lnTo>
                    <a:pt x="9" y="554"/>
                  </a:lnTo>
                  <a:lnTo>
                    <a:pt x="19" y="563"/>
                  </a:lnTo>
                  <a:lnTo>
                    <a:pt x="31" y="563"/>
                  </a:lnTo>
                  <a:lnTo>
                    <a:pt x="31" y="563"/>
                  </a:lnTo>
                  <a:lnTo>
                    <a:pt x="43" y="563"/>
                  </a:lnTo>
                  <a:lnTo>
                    <a:pt x="53" y="554"/>
                  </a:lnTo>
                  <a:lnTo>
                    <a:pt x="59" y="544"/>
                  </a:lnTo>
                  <a:lnTo>
                    <a:pt x="62" y="532"/>
                  </a:lnTo>
                  <a:lnTo>
                    <a:pt x="84" y="0"/>
                  </a:lnTo>
                  <a:lnTo>
                    <a:pt x="31"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95" name="Group 4">
            <a:extLst>
              <a:ext uri="{FF2B5EF4-FFF2-40B4-BE49-F238E27FC236}">
                <a16:creationId xmlns:a16="http://schemas.microsoft.com/office/drawing/2014/main" id="{5968721D-D12E-4FAE-A40A-D2B1A5E2CE62}"/>
              </a:ext>
            </a:extLst>
          </p:cNvPr>
          <p:cNvGrpSpPr>
            <a:grpSpLocks noChangeAspect="1"/>
          </p:cNvGrpSpPr>
          <p:nvPr/>
        </p:nvGrpSpPr>
        <p:grpSpPr bwMode="auto">
          <a:xfrm>
            <a:off x="5218049" y="1602909"/>
            <a:ext cx="261313" cy="773595"/>
            <a:chOff x="3601" y="1450"/>
            <a:chExt cx="480" cy="1421"/>
          </a:xfrm>
        </p:grpSpPr>
        <p:sp>
          <p:nvSpPr>
            <p:cNvPr id="96" name="Freeform 5">
              <a:extLst>
                <a:ext uri="{FF2B5EF4-FFF2-40B4-BE49-F238E27FC236}">
                  <a16:creationId xmlns:a16="http://schemas.microsoft.com/office/drawing/2014/main" id="{A0D7EDF5-88FD-413D-9095-A42FAF17635C}"/>
                </a:ext>
              </a:extLst>
            </p:cNvPr>
            <p:cNvSpPr>
              <a:spLocks/>
            </p:cNvSpPr>
            <p:nvPr/>
          </p:nvSpPr>
          <p:spPr bwMode="auto">
            <a:xfrm>
              <a:off x="3710" y="1450"/>
              <a:ext cx="262" cy="263"/>
            </a:xfrm>
            <a:custGeom>
              <a:avLst/>
              <a:gdLst>
                <a:gd name="T0" fmla="*/ 131 w 262"/>
                <a:gd name="T1" fmla="*/ 263 h 263"/>
                <a:gd name="T2" fmla="*/ 131 w 262"/>
                <a:gd name="T3" fmla="*/ 263 h 263"/>
                <a:gd name="T4" fmla="*/ 156 w 262"/>
                <a:gd name="T5" fmla="*/ 260 h 263"/>
                <a:gd name="T6" fmla="*/ 181 w 262"/>
                <a:gd name="T7" fmla="*/ 254 h 263"/>
                <a:gd name="T8" fmla="*/ 203 w 262"/>
                <a:gd name="T9" fmla="*/ 241 h 263"/>
                <a:gd name="T10" fmla="*/ 221 w 262"/>
                <a:gd name="T11" fmla="*/ 225 h 263"/>
                <a:gd name="T12" fmla="*/ 240 w 262"/>
                <a:gd name="T13" fmla="*/ 203 h 263"/>
                <a:gd name="T14" fmla="*/ 249 w 262"/>
                <a:gd name="T15" fmla="*/ 182 h 263"/>
                <a:gd name="T16" fmla="*/ 259 w 262"/>
                <a:gd name="T17" fmla="*/ 156 h 263"/>
                <a:gd name="T18" fmla="*/ 262 w 262"/>
                <a:gd name="T19" fmla="*/ 131 h 263"/>
                <a:gd name="T20" fmla="*/ 262 w 262"/>
                <a:gd name="T21" fmla="*/ 131 h 263"/>
                <a:gd name="T22" fmla="*/ 259 w 262"/>
                <a:gd name="T23" fmla="*/ 106 h 263"/>
                <a:gd name="T24" fmla="*/ 249 w 262"/>
                <a:gd name="T25" fmla="*/ 81 h 263"/>
                <a:gd name="T26" fmla="*/ 240 w 262"/>
                <a:gd name="T27" fmla="*/ 59 h 263"/>
                <a:gd name="T28" fmla="*/ 221 w 262"/>
                <a:gd name="T29" fmla="*/ 38 h 263"/>
                <a:gd name="T30" fmla="*/ 203 w 262"/>
                <a:gd name="T31" fmla="*/ 22 h 263"/>
                <a:gd name="T32" fmla="*/ 181 w 262"/>
                <a:gd name="T33" fmla="*/ 9 h 263"/>
                <a:gd name="T34" fmla="*/ 156 w 262"/>
                <a:gd name="T35" fmla="*/ 3 h 263"/>
                <a:gd name="T36" fmla="*/ 131 w 262"/>
                <a:gd name="T37" fmla="*/ 0 h 263"/>
                <a:gd name="T38" fmla="*/ 131 w 262"/>
                <a:gd name="T39" fmla="*/ 0 h 263"/>
                <a:gd name="T40" fmla="*/ 103 w 262"/>
                <a:gd name="T41" fmla="*/ 3 h 263"/>
                <a:gd name="T42" fmla="*/ 78 w 262"/>
                <a:gd name="T43" fmla="*/ 9 h 263"/>
                <a:gd name="T44" fmla="*/ 56 w 262"/>
                <a:gd name="T45" fmla="*/ 22 h 263"/>
                <a:gd name="T46" fmla="*/ 37 w 262"/>
                <a:gd name="T47" fmla="*/ 38 h 263"/>
                <a:gd name="T48" fmla="*/ 22 w 262"/>
                <a:gd name="T49" fmla="*/ 59 h 263"/>
                <a:gd name="T50" fmla="*/ 9 w 262"/>
                <a:gd name="T51" fmla="*/ 81 h 263"/>
                <a:gd name="T52" fmla="*/ 3 w 262"/>
                <a:gd name="T53" fmla="*/ 106 h 263"/>
                <a:gd name="T54" fmla="*/ 0 w 262"/>
                <a:gd name="T55" fmla="*/ 131 h 263"/>
                <a:gd name="T56" fmla="*/ 0 w 262"/>
                <a:gd name="T57" fmla="*/ 131 h 263"/>
                <a:gd name="T58" fmla="*/ 3 w 262"/>
                <a:gd name="T59" fmla="*/ 156 h 263"/>
                <a:gd name="T60" fmla="*/ 9 w 262"/>
                <a:gd name="T61" fmla="*/ 182 h 263"/>
                <a:gd name="T62" fmla="*/ 22 w 262"/>
                <a:gd name="T63" fmla="*/ 203 h 263"/>
                <a:gd name="T64" fmla="*/ 37 w 262"/>
                <a:gd name="T65" fmla="*/ 225 h 263"/>
                <a:gd name="T66" fmla="*/ 56 w 262"/>
                <a:gd name="T67" fmla="*/ 241 h 263"/>
                <a:gd name="T68" fmla="*/ 78 w 262"/>
                <a:gd name="T69" fmla="*/ 254 h 263"/>
                <a:gd name="T70" fmla="*/ 103 w 262"/>
                <a:gd name="T71" fmla="*/ 260 h 263"/>
                <a:gd name="T72" fmla="*/ 131 w 262"/>
                <a:gd name="T73" fmla="*/ 263 h 263"/>
                <a:gd name="T74" fmla="*/ 131 w 262"/>
                <a:gd name="T75" fmla="*/ 26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2" h="263">
                  <a:moveTo>
                    <a:pt x="131" y="263"/>
                  </a:moveTo>
                  <a:lnTo>
                    <a:pt x="131" y="263"/>
                  </a:lnTo>
                  <a:lnTo>
                    <a:pt x="156" y="260"/>
                  </a:lnTo>
                  <a:lnTo>
                    <a:pt x="181" y="254"/>
                  </a:lnTo>
                  <a:lnTo>
                    <a:pt x="203" y="241"/>
                  </a:lnTo>
                  <a:lnTo>
                    <a:pt x="221" y="225"/>
                  </a:lnTo>
                  <a:lnTo>
                    <a:pt x="240" y="203"/>
                  </a:lnTo>
                  <a:lnTo>
                    <a:pt x="249" y="182"/>
                  </a:lnTo>
                  <a:lnTo>
                    <a:pt x="259" y="156"/>
                  </a:lnTo>
                  <a:lnTo>
                    <a:pt x="262" y="131"/>
                  </a:lnTo>
                  <a:lnTo>
                    <a:pt x="262" y="131"/>
                  </a:lnTo>
                  <a:lnTo>
                    <a:pt x="259" y="106"/>
                  </a:lnTo>
                  <a:lnTo>
                    <a:pt x="249" y="81"/>
                  </a:lnTo>
                  <a:lnTo>
                    <a:pt x="240" y="59"/>
                  </a:lnTo>
                  <a:lnTo>
                    <a:pt x="221" y="38"/>
                  </a:lnTo>
                  <a:lnTo>
                    <a:pt x="203" y="22"/>
                  </a:lnTo>
                  <a:lnTo>
                    <a:pt x="181" y="9"/>
                  </a:lnTo>
                  <a:lnTo>
                    <a:pt x="156" y="3"/>
                  </a:lnTo>
                  <a:lnTo>
                    <a:pt x="131" y="0"/>
                  </a:lnTo>
                  <a:lnTo>
                    <a:pt x="131" y="0"/>
                  </a:lnTo>
                  <a:lnTo>
                    <a:pt x="103" y="3"/>
                  </a:lnTo>
                  <a:lnTo>
                    <a:pt x="78" y="9"/>
                  </a:lnTo>
                  <a:lnTo>
                    <a:pt x="56" y="22"/>
                  </a:lnTo>
                  <a:lnTo>
                    <a:pt x="37" y="38"/>
                  </a:lnTo>
                  <a:lnTo>
                    <a:pt x="22" y="59"/>
                  </a:lnTo>
                  <a:lnTo>
                    <a:pt x="9" y="81"/>
                  </a:lnTo>
                  <a:lnTo>
                    <a:pt x="3" y="106"/>
                  </a:lnTo>
                  <a:lnTo>
                    <a:pt x="0" y="131"/>
                  </a:lnTo>
                  <a:lnTo>
                    <a:pt x="0" y="131"/>
                  </a:lnTo>
                  <a:lnTo>
                    <a:pt x="3" y="156"/>
                  </a:lnTo>
                  <a:lnTo>
                    <a:pt x="9" y="182"/>
                  </a:lnTo>
                  <a:lnTo>
                    <a:pt x="22" y="203"/>
                  </a:lnTo>
                  <a:lnTo>
                    <a:pt x="37" y="225"/>
                  </a:lnTo>
                  <a:lnTo>
                    <a:pt x="56" y="241"/>
                  </a:lnTo>
                  <a:lnTo>
                    <a:pt x="78" y="254"/>
                  </a:lnTo>
                  <a:lnTo>
                    <a:pt x="103" y="260"/>
                  </a:lnTo>
                  <a:lnTo>
                    <a:pt x="131" y="263"/>
                  </a:lnTo>
                  <a:lnTo>
                    <a:pt x="131" y="263"/>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97" name="Freeform 6">
              <a:extLst>
                <a:ext uri="{FF2B5EF4-FFF2-40B4-BE49-F238E27FC236}">
                  <a16:creationId xmlns:a16="http://schemas.microsoft.com/office/drawing/2014/main" id="{BA743F26-F71F-4DD8-80A2-CA59F94D8B63}"/>
                </a:ext>
              </a:extLst>
            </p:cNvPr>
            <p:cNvSpPr>
              <a:spLocks/>
            </p:cNvSpPr>
            <p:nvPr/>
          </p:nvSpPr>
          <p:spPr bwMode="auto">
            <a:xfrm>
              <a:off x="3691" y="1732"/>
              <a:ext cx="300" cy="1139"/>
            </a:xfrm>
            <a:custGeom>
              <a:avLst/>
              <a:gdLst>
                <a:gd name="T0" fmla="*/ 150 w 300"/>
                <a:gd name="T1" fmla="*/ 112 h 1139"/>
                <a:gd name="T2" fmla="*/ 75 w 300"/>
                <a:gd name="T3" fmla="*/ 0 h 1139"/>
                <a:gd name="T4" fmla="*/ 0 w 300"/>
                <a:gd name="T5" fmla="*/ 0 h 1139"/>
                <a:gd name="T6" fmla="*/ 32 w 300"/>
                <a:gd name="T7" fmla="*/ 532 h 1139"/>
                <a:gd name="T8" fmla="*/ 32 w 300"/>
                <a:gd name="T9" fmla="*/ 532 h 1139"/>
                <a:gd name="T10" fmla="*/ 32 w 300"/>
                <a:gd name="T11" fmla="*/ 1089 h 1139"/>
                <a:gd name="T12" fmla="*/ 32 w 300"/>
                <a:gd name="T13" fmla="*/ 1089 h 1139"/>
                <a:gd name="T14" fmla="*/ 32 w 300"/>
                <a:gd name="T15" fmla="*/ 1098 h 1139"/>
                <a:gd name="T16" fmla="*/ 35 w 300"/>
                <a:gd name="T17" fmla="*/ 1108 h 1139"/>
                <a:gd name="T18" fmla="*/ 44 w 300"/>
                <a:gd name="T19" fmla="*/ 1123 h 1139"/>
                <a:gd name="T20" fmla="*/ 63 w 300"/>
                <a:gd name="T21" fmla="*/ 1133 h 1139"/>
                <a:gd name="T22" fmla="*/ 72 w 300"/>
                <a:gd name="T23" fmla="*/ 1136 h 1139"/>
                <a:gd name="T24" fmla="*/ 81 w 300"/>
                <a:gd name="T25" fmla="*/ 1139 h 1139"/>
                <a:gd name="T26" fmla="*/ 81 w 300"/>
                <a:gd name="T27" fmla="*/ 1139 h 1139"/>
                <a:gd name="T28" fmla="*/ 91 w 300"/>
                <a:gd name="T29" fmla="*/ 1136 h 1139"/>
                <a:gd name="T30" fmla="*/ 100 w 300"/>
                <a:gd name="T31" fmla="*/ 1133 h 1139"/>
                <a:gd name="T32" fmla="*/ 116 w 300"/>
                <a:gd name="T33" fmla="*/ 1123 h 1139"/>
                <a:gd name="T34" fmla="*/ 128 w 300"/>
                <a:gd name="T35" fmla="*/ 1108 h 1139"/>
                <a:gd name="T36" fmla="*/ 128 w 300"/>
                <a:gd name="T37" fmla="*/ 1098 h 1139"/>
                <a:gd name="T38" fmla="*/ 131 w 300"/>
                <a:gd name="T39" fmla="*/ 1089 h 1139"/>
                <a:gd name="T40" fmla="*/ 131 w 300"/>
                <a:gd name="T41" fmla="*/ 532 h 1139"/>
                <a:gd name="T42" fmla="*/ 169 w 300"/>
                <a:gd name="T43" fmla="*/ 532 h 1139"/>
                <a:gd name="T44" fmla="*/ 169 w 300"/>
                <a:gd name="T45" fmla="*/ 1089 h 1139"/>
                <a:gd name="T46" fmla="*/ 169 w 300"/>
                <a:gd name="T47" fmla="*/ 1089 h 1139"/>
                <a:gd name="T48" fmla="*/ 169 w 300"/>
                <a:gd name="T49" fmla="*/ 1098 h 1139"/>
                <a:gd name="T50" fmla="*/ 172 w 300"/>
                <a:gd name="T51" fmla="*/ 1108 h 1139"/>
                <a:gd name="T52" fmla="*/ 181 w 300"/>
                <a:gd name="T53" fmla="*/ 1123 h 1139"/>
                <a:gd name="T54" fmla="*/ 200 w 300"/>
                <a:gd name="T55" fmla="*/ 1133 h 1139"/>
                <a:gd name="T56" fmla="*/ 209 w 300"/>
                <a:gd name="T57" fmla="*/ 1136 h 1139"/>
                <a:gd name="T58" fmla="*/ 219 w 300"/>
                <a:gd name="T59" fmla="*/ 1139 h 1139"/>
                <a:gd name="T60" fmla="*/ 219 w 300"/>
                <a:gd name="T61" fmla="*/ 1139 h 1139"/>
                <a:gd name="T62" fmla="*/ 228 w 300"/>
                <a:gd name="T63" fmla="*/ 1136 h 1139"/>
                <a:gd name="T64" fmla="*/ 237 w 300"/>
                <a:gd name="T65" fmla="*/ 1133 h 1139"/>
                <a:gd name="T66" fmla="*/ 253 w 300"/>
                <a:gd name="T67" fmla="*/ 1123 h 1139"/>
                <a:gd name="T68" fmla="*/ 265 w 300"/>
                <a:gd name="T69" fmla="*/ 1108 h 1139"/>
                <a:gd name="T70" fmla="*/ 265 w 300"/>
                <a:gd name="T71" fmla="*/ 1098 h 1139"/>
                <a:gd name="T72" fmla="*/ 268 w 300"/>
                <a:gd name="T73" fmla="*/ 1089 h 1139"/>
                <a:gd name="T74" fmla="*/ 268 w 300"/>
                <a:gd name="T75" fmla="*/ 532 h 1139"/>
                <a:gd name="T76" fmla="*/ 268 w 300"/>
                <a:gd name="T77" fmla="*/ 532 h 1139"/>
                <a:gd name="T78" fmla="*/ 300 w 300"/>
                <a:gd name="T79" fmla="*/ 0 h 1139"/>
                <a:gd name="T80" fmla="*/ 225 w 300"/>
                <a:gd name="T81" fmla="*/ 0 h 1139"/>
                <a:gd name="T82" fmla="*/ 150 w 300"/>
                <a:gd name="T83" fmla="*/ 112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00" h="1139">
                  <a:moveTo>
                    <a:pt x="150" y="112"/>
                  </a:moveTo>
                  <a:lnTo>
                    <a:pt x="75" y="0"/>
                  </a:lnTo>
                  <a:lnTo>
                    <a:pt x="0" y="0"/>
                  </a:lnTo>
                  <a:lnTo>
                    <a:pt x="32" y="532"/>
                  </a:lnTo>
                  <a:lnTo>
                    <a:pt x="32" y="532"/>
                  </a:lnTo>
                  <a:lnTo>
                    <a:pt x="32" y="1089"/>
                  </a:lnTo>
                  <a:lnTo>
                    <a:pt x="32" y="1089"/>
                  </a:lnTo>
                  <a:lnTo>
                    <a:pt x="32" y="1098"/>
                  </a:lnTo>
                  <a:lnTo>
                    <a:pt x="35" y="1108"/>
                  </a:lnTo>
                  <a:lnTo>
                    <a:pt x="44" y="1123"/>
                  </a:lnTo>
                  <a:lnTo>
                    <a:pt x="63" y="1133"/>
                  </a:lnTo>
                  <a:lnTo>
                    <a:pt x="72" y="1136"/>
                  </a:lnTo>
                  <a:lnTo>
                    <a:pt x="81" y="1139"/>
                  </a:lnTo>
                  <a:lnTo>
                    <a:pt x="81" y="1139"/>
                  </a:lnTo>
                  <a:lnTo>
                    <a:pt x="91" y="1136"/>
                  </a:lnTo>
                  <a:lnTo>
                    <a:pt x="100" y="1133"/>
                  </a:lnTo>
                  <a:lnTo>
                    <a:pt x="116" y="1123"/>
                  </a:lnTo>
                  <a:lnTo>
                    <a:pt x="128" y="1108"/>
                  </a:lnTo>
                  <a:lnTo>
                    <a:pt x="128" y="1098"/>
                  </a:lnTo>
                  <a:lnTo>
                    <a:pt x="131" y="1089"/>
                  </a:lnTo>
                  <a:lnTo>
                    <a:pt x="131" y="532"/>
                  </a:lnTo>
                  <a:lnTo>
                    <a:pt x="169" y="532"/>
                  </a:lnTo>
                  <a:lnTo>
                    <a:pt x="169" y="1089"/>
                  </a:lnTo>
                  <a:lnTo>
                    <a:pt x="169" y="1089"/>
                  </a:lnTo>
                  <a:lnTo>
                    <a:pt x="169" y="1098"/>
                  </a:lnTo>
                  <a:lnTo>
                    <a:pt x="172" y="1108"/>
                  </a:lnTo>
                  <a:lnTo>
                    <a:pt x="181" y="1123"/>
                  </a:lnTo>
                  <a:lnTo>
                    <a:pt x="200" y="1133"/>
                  </a:lnTo>
                  <a:lnTo>
                    <a:pt x="209" y="1136"/>
                  </a:lnTo>
                  <a:lnTo>
                    <a:pt x="219" y="1139"/>
                  </a:lnTo>
                  <a:lnTo>
                    <a:pt x="219" y="1139"/>
                  </a:lnTo>
                  <a:lnTo>
                    <a:pt x="228" y="1136"/>
                  </a:lnTo>
                  <a:lnTo>
                    <a:pt x="237" y="1133"/>
                  </a:lnTo>
                  <a:lnTo>
                    <a:pt x="253" y="1123"/>
                  </a:lnTo>
                  <a:lnTo>
                    <a:pt x="265" y="1108"/>
                  </a:lnTo>
                  <a:lnTo>
                    <a:pt x="265" y="1098"/>
                  </a:lnTo>
                  <a:lnTo>
                    <a:pt x="268" y="1089"/>
                  </a:lnTo>
                  <a:lnTo>
                    <a:pt x="268" y="532"/>
                  </a:lnTo>
                  <a:lnTo>
                    <a:pt x="268" y="532"/>
                  </a:lnTo>
                  <a:lnTo>
                    <a:pt x="300" y="0"/>
                  </a:lnTo>
                  <a:lnTo>
                    <a:pt x="225" y="0"/>
                  </a:lnTo>
                  <a:lnTo>
                    <a:pt x="150" y="112"/>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98" name="Freeform 7">
              <a:extLst>
                <a:ext uri="{FF2B5EF4-FFF2-40B4-BE49-F238E27FC236}">
                  <a16:creationId xmlns:a16="http://schemas.microsoft.com/office/drawing/2014/main" id="{246D983B-1A31-4C19-9B45-72621D575EEF}"/>
                </a:ext>
              </a:extLst>
            </p:cNvPr>
            <p:cNvSpPr>
              <a:spLocks/>
            </p:cNvSpPr>
            <p:nvPr/>
          </p:nvSpPr>
          <p:spPr bwMode="auto">
            <a:xfrm>
              <a:off x="3601" y="1732"/>
              <a:ext cx="84" cy="563"/>
            </a:xfrm>
            <a:custGeom>
              <a:avLst/>
              <a:gdLst>
                <a:gd name="T0" fmla="*/ 0 w 84"/>
                <a:gd name="T1" fmla="*/ 0 h 563"/>
                <a:gd name="T2" fmla="*/ 22 w 84"/>
                <a:gd name="T3" fmla="*/ 532 h 563"/>
                <a:gd name="T4" fmla="*/ 22 w 84"/>
                <a:gd name="T5" fmla="*/ 532 h 563"/>
                <a:gd name="T6" fmla="*/ 25 w 84"/>
                <a:gd name="T7" fmla="*/ 544 h 563"/>
                <a:gd name="T8" fmla="*/ 31 w 84"/>
                <a:gd name="T9" fmla="*/ 554 h 563"/>
                <a:gd name="T10" fmla="*/ 41 w 84"/>
                <a:gd name="T11" fmla="*/ 563 h 563"/>
                <a:gd name="T12" fmla="*/ 53 w 84"/>
                <a:gd name="T13" fmla="*/ 563 h 563"/>
                <a:gd name="T14" fmla="*/ 53 w 84"/>
                <a:gd name="T15" fmla="*/ 563 h 563"/>
                <a:gd name="T16" fmla="*/ 65 w 84"/>
                <a:gd name="T17" fmla="*/ 563 h 563"/>
                <a:gd name="T18" fmla="*/ 75 w 84"/>
                <a:gd name="T19" fmla="*/ 554 h 563"/>
                <a:gd name="T20" fmla="*/ 81 w 84"/>
                <a:gd name="T21" fmla="*/ 544 h 563"/>
                <a:gd name="T22" fmla="*/ 84 w 84"/>
                <a:gd name="T23" fmla="*/ 532 h 563"/>
                <a:gd name="T24" fmla="*/ 53 w 84"/>
                <a:gd name="T25" fmla="*/ 0 h 563"/>
                <a:gd name="T26" fmla="*/ 0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0" y="0"/>
                  </a:moveTo>
                  <a:lnTo>
                    <a:pt x="22" y="532"/>
                  </a:lnTo>
                  <a:lnTo>
                    <a:pt x="22" y="532"/>
                  </a:lnTo>
                  <a:lnTo>
                    <a:pt x="25" y="544"/>
                  </a:lnTo>
                  <a:lnTo>
                    <a:pt x="31" y="554"/>
                  </a:lnTo>
                  <a:lnTo>
                    <a:pt x="41" y="563"/>
                  </a:lnTo>
                  <a:lnTo>
                    <a:pt x="53" y="563"/>
                  </a:lnTo>
                  <a:lnTo>
                    <a:pt x="53" y="563"/>
                  </a:lnTo>
                  <a:lnTo>
                    <a:pt x="65" y="563"/>
                  </a:lnTo>
                  <a:lnTo>
                    <a:pt x="75" y="554"/>
                  </a:lnTo>
                  <a:lnTo>
                    <a:pt x="81" y="544"/>
                  </a:lnTo>
                  <a:lnTo>
                    <a:pt x="84" y="532"/>
                  </a:lnTo>
                  <a:lnTo>
                    <a:pt x="53"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99" name="Freeform 8">
              <a:extLst>
                <a:ext uri="{FF2B5EF4-FFF2-40B4-BE49-F238E27FC236}">
                  <a16:creationId xmlns:a16="http://schemas.microsoft.com/office/drawing/2014/main" id="{C39BDBB4-E0BF-436A-BB33-98A0BBEC6009}"/>
                </a:ext>
              </a:extLst>
            </p:cNvPr>
            <p:cNvSpPr>
              <a:spLocks/>
            </p:cNvSpPr>
            <p:nvPr/>
          </p:nvSpPr>
          <p:spPr bwMode="auto">
            <a:xfrm>
              <a:off x="3997" y="1732"/>
              <a:ext cx="84" cy="563"/>
            </a:xfrm>
            <a:custGeom>
              <a:avLst/>
              <a:gdLst>
                <a:gd name="T0" fmla="*/ 31 w 84"/>
                <a:gd name="T1" fmla="*/ 0 h 563"/>
                <a:gd name="T2" fmla="*/ 0 w 84"/>
                <a:gd name="T3" fmla="*/ 532 h 563"/>
                <a:gd name="T4" fmla="*/ 0 w 84"/>
                <a:gd name="T5" fmla="*/ 532 h 563"/>
                <a:gd name="T6" fmla="*/ 3 w 84"/>
                <a:gd name="T7" fmla="*/ 544 h 563"/>
                <a:gd name="T8" fmla="*/ 9 w 84"/>
                <a:gd name="T9" fmla="*/ 554 h 563"/>
                <a:gd name="T10" fmla="*/ 19 w 84"/>
                <a:gd name="T11" fmla="*/ 563 h 563"/>
                <a:gd name="T12" fmla="*/ 31 w 84"/>
                <a:gd name="T13" fmla="*/ 563 h 563"/>
                <a:gd name="T14" fmla="*/ 31 w 84"/>
                <a:gd name="T15" fmla="*/ 563 h 563"/>
                <a:gd name="T16" fmla="*/ 43 w 84"/>
                <a:gd name="T17" fmla="*/ 563 h 563"/>
                <a:gd name="T18" fmla="*/ 53 w 84"/>
                <a:gd name="T19" fmla="*/ 554 h 563"/>
                <a:gd name="T20" fmla="*/ 59 w 84"/>
                <a:gd name="T21" fmla="*/ 544 h 563"/>
                <a:gd name="T22" fmla="*/ 62 w 84"/>
                <a:gd name="T23" fmla="*/ 532 h 563"/>
                <a:gd name="T24" fmla="*/ 84 w 84"/>
                <a:gd name="T25" fmla="*/ 0 h 563"/>
                <a:gd name="T26" fmla="*/ 31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31" y="0"/>
                  </a:moveTo>
                  <a:lnTo>
                    <a:pt x="0" y="532"/>
                  </a:lnTo>
                  <a:lnTo>
                    <a:pt x="0" y="532"/>
                  </a:lnTo>
                  <a:lnTo>
                    <a:pt x="3" y="544"/>
                  </a:lnTo>
                  <a:lnTo>
                    <a:pt x="9" y="554"/>
                  </a:lnTo>
                  <a:lnTo>
                    <a:pt x="19" y="563"/>
                  </a:lnTo>
                  <a:lnTo>
                    <a:pt x="31" y="563"/>
                  </a:lnTo>
                  <a:lnTo>
                    <a:pt x="31" y="563"/>
                  </a:lnTo>
                  <a:lnTo>
                    <a:pt x="43" y="563"/>
                  </a:lnTo>
                  <a:lnTo>
                    <a:pt x="53" y="554"/>
                  </a:lnTo>
                  <a:lnTo>
                    <a:pt x="59" y="544"/>
                  </a:lnTo>
                  <a:lnTo>
                    <a:pt x="62" y="532"/>
                  </a:lnTo>
                  <a:lnTo>
                    <a:pt x="84" y="0"/>
                  </a:lnTo>
                  <a:lnTo>
                    <a:pt x="31"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00" name="Group 4">
            <a:extLst>
              <a:ext uri="{FF2B5EF4-FFF2-40B4-BE49-F238E27FC236}">
                <a16:creationId xmlns:a16="http://schemas.microsoft.com/office/drawing/2014/main" id="{5968721D-D12E-4FAE-A40A-D2B1A5E2CE62}"/>
              </a:ext>
            </a:extLst>
          </p:cNvPr>
          <p:cNvGrpSpPr>
            <a:grpSpLocks noChangeAspect="1"/>
          </p:cNvGrpSpPr>
          <p:nvPr/>
        </p:nvGrpSpPr>
        <p:grpSpPr bwMode="auto">
          <a:xfrm>
            <a:off x="1987257" y="4063007"/>
            <a:ext cx="261313" cy="773595"/>
            <a:chOff x="3601" y="1450"/>
            <a:chExt cx="480" cy="1421"/>
          </a:xfrm>
        </p:grpSpPr>
        <p:sp>
          <p:nvSpPr>
            <p:cNvPr id="101" name="Freeform 5">
              <a:extLst>
                <a:ext uri="{FF2B5EF4-FFF2-40B4-BE49-F238E27FC236}">
                  <a16:creationId xmlns:a16="http://schemas.microsoft.com/office/drawing/2014/main" id="{A0D7EDF5-88FD-413D-9095-A42FAF17635C}"/>
                </a:ext>
              </a:extLst>
            </p:cNvPr>
            <p:cNvSpPr>
              <a:spLocks/>
            </p:cNvSpPr>
            <p:nvPr/>
          </p:nvSpPr>
          <p:spPr bwMode="auto">
            <a:xfrm>
              <a:off x="3710" y="1450"/>
              <a:ext cx="262" cy="263"/>
            </a:xfrm>
            <a:custGeom>
              <a:avLst/>
              <a:gdLst>
                <a:gd name="T0" fmla="*/ 131 w 262"/>
                <a:gd name="T1" fmla="*/ 263 h 263"/>
                <a:gd name="T2" fmla="*/ 131 w 262"/>
                <a:gd name="T3" fmla="*/ 263 h 263"/>
                <a:gd name="T4" fmla="*/ 156 w 262"/>
                <a:gd name="T5" fmla="*/ 260 h 263"/>
                <a:gd name="T6" fmla="*/ 181 w 262"/>
                <a:gd name="T7" fmla="*/ 254 h 263"/>
                <a:gd name="T8" fmla="*/ 203 w 262"/>
                <a:gd name="T9" fmla="*/ 241 h 263"/>
                <a:gd name="T10" fmla="*/ 221 w 262"/>
                <a:gd name="T11" fmla="*/ 225 h 263"/>
                <a:gd name="T12" fmla="*/ 240 w 262"/>
                <a:gd name="T13" fmla="*/ 203 h 263"/>
                <a:gd name="T14" fmla="*/ 249 w 262"/>
                <a:gd name="T15" fmla="*/ 182 h 263"/>
                <a:gd name="T16" fmla="*/ 259 w 262"/>
                <a:gd name="T17" fmla="*/ 156 h 263"/>
                <a:gd name="T18" fmla="*/ 262 w 262"/>
                <a:gd name="T19" fmla="*/ 131 h 263"/>
                <a:gd name="T20" fmla="*/ 262 w 262"/>
                <a:gd name="T21" fmla="*/ 131 h 263"/>
                <a:gd name="T22" fmla="*/ 259 w 262"/>
                <a:gd name="T23" fmla="*/ 106 h 263"/>
                <a:gd name="T24" fmla="*/ 249 w 262"/>
                <a:gd name="T25" fmla="*/ 81 h 263"/>
                <a:gd name="T26" fmla="*/ 240 w 262"/>
                <a:gd name="T27" fmla="*/ 59 h 263"/>
                <a:gd name="T28" fmla="*/ 221 w 262"/>
                <a:gd name="T29" fmla="*/ 38 h 263"/>
                <a:gd name="T30" fmla="*/ 203 w 262"/>
                <a:gd name="T31" fmla="*/ 22 h 263"/>
                <a:gd name="T32" fmla="*/ 181 w 262"/>
                <a:gd name="T33" fmla="*/ 9 h 263"/>
                <a:gd name="T34" fmla="*/ 156 w 262"/>
                <a:gd name="T35" fmla="*/ 3 h 263"/>
                <a:gd name="T36" fmla="*/ 131 w 262"/>
                <a:gd name="T37" fmla="*/ 0 h 263"/>
                <a:gd name="T38" fmla="*/ 131 w 262"/>
                <a:gd name="T39" fmla="*/ 0 h 263"/>
                <a:gd name="T40" fmla="*/ 103 w 262"/>
                <a:gd name="T41" fmla="*/ 3 h 263"/>
                <a:gd name="T42" fmla="*/ 78 w 262"/>
                <a:gd name="T43" fmla="*/ 9 h 263"/>
                <a:gd name="T44" fmla="*/ 56 w 262"/>
                <a:gd name="T45" fmla="*/ 22 h 263"/>
                <a:gd name="T46" fmla="*/ 37 w 262"/>
                <a:gd name="T47" fmla="*/ 38 h 263"/>
                <a:gd name="T48" fmla="*/ 22 w 262"/>
                <a:gd name="T49" fmla="*/ 59 h 263"/>
                <a:gd name="T50" fmla="*/ 9 w 262"/>
                <a:gd name="T51" fmla="*/ 81 h 263"/>
                <a:gd name="T52" fmla="*/ 3 w 262"/>
                <a:gd name="T53" fmla="*/ 106 h 263"/>
                <a:gd name="T54" fmla="*/ 0 w 262"/>
                <a:gd name="T55" fmla="*/ 131 h 263"/>
                <a:gd name="T56" fmla="*/ 0 w 262"/>
                <a:gd name="T57" fmla="*/ 131 h 263"/>
                <a:gd name="T58" fmla="*/ 3 w 262"/>
                <a:gd name="T59" fmla="*/ 156 h 263"/>
                <a:gd name="T60" fmla="*/ 9 w 262"/>
                <a:gd name="T61" fmla="*/ 182 h 263"/>
                <a:gd name="T62" fmla="*/ 22 w 262"/>
                <a:gd name="T63" fmla="*/ 203 h 263"/>
                <a:gd name="T64" fmla="*/ 37 w 262"/>
                <a:gd name="T65" fmla="*/ 225 h 263"/>
                <a:gd name="T66" fmla="*/ 56 w 262"/>
                <a:gd name="T67" fmla="*/ 241 h 263"/>
                <a:gd name="T68" fmla="*/ 78 w 262"/>
                <a:gd name="T69" fmla="*/ 254 h 263"/>
                <a:gd name="T70" fmla="*/ 103 w 262"/>
                <a:gd name="T71" fmla="*/ 260 h 263"/>
                <a:gd name="T72" fmla="*/ 131 w 262"/>
                <a:gd name="T73" fmla="*/ 263 h 263"/>
                <a:gd name="T74" fmla="*/ 131 w 262"/>
                <a:gd name="T75" fmla="*/ 26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2" h="263">
                  <a:moveTo>
                    <a:pt x="131" y="263"/>
                  </a:moveTo>
                  <a:lnTo>
                    <a:pt x="131" y="263"/>
                  </a:lnTo>
                  <a:lnTo>
                    <a:pt x="156" y="260"/>
                  </a:lnTo>
                  <a:lnTo>
                    <a:pt x="181" y="254"/>
                  </a:lnTo>
                  <a:lnTo>
                    <a:pt x="203" y="241"/>
                  </a:lnTo>
                  <a:lnTo>
                    <a:pt x="221" y="225"/>
                  </a:lnTo>
                  <a:lnTo>
                    <a:pt x="240" y="203"/>
                  </a:lnTo>
                  <a:lnTo>
                    <a:pt x="249" y="182"/>
                  </a:lnTo>
                  <a:lnTo>
                    <a:pt x="259" y="156"/>
                  </a:lnTo>
                  <a:lnTo>
                    <a:pt x="262" y="131"/>
                  </a:lnTo>
                  <a:lnTo>
                    <a:pt x="262" y="131"/>
                  </a:lnTo>
                  <a:lnTo>
                    <a:pt x="259" y="106"/>
                  </a:lnTo>
                  <a:lnTo>
                    <a:pt x="249" y="81"/>
                  </a:lnTo>
                  <a:lnTo>
                    <a:pt x="240" y="59"/>
                  </a:lnTo>
                  <a:lnTo>
                    <a:pt x="221" y="38"/>
                  </a:lnTo>
                  <a:lnTo>
                    <a:pt x="203" y="22"/>
                  </a:lnTo>
                  <a:lnTo>
                    <a:pt x="181" y="9"/>
                  </a:lnTo>
                  <a:lnTo>
                    <a:pt x="156" y="3"/>
                  </a:lnTo>
                  <a:lnTo>
                    <a:pt x="131" y="0"/>
                  </a:lnTo>
                  <a:lnTo>
                    <a:pt x="131" y="0"/>
                  </a:lnTo>
                  <a:lnTo>
                    <a:pt x="103" y="3"/>
                  </a:lnTo>
                  <a:lnTo>
                    <a:pt x="78" y="9"/>
                  </a:lnTo>
                  <a:lnTo>
                    <a:pt x="56" y="22"/>
                  </a:lnTo>
                  <a:lnTo>
                    <a:pt x="37" y="38"/>
                  </a:lnTo>
                  <a:lnTo>
                    <a:pt x="22" y="59"/>
                  </a:lnTo>
                  <a:lnTo>
                    <a:pt x="9" y="81"/>
                  </a:lnTo>
                  <a:lnTo>
                    <a:pt x="3" y="106"/>
                  </a:lnTo>
                  <a:lnTo>
                    <a:pt x="0" y="131"/>
                  </a:lnTo>
                  <a:lnTo>
                    <a:pt x="0" y="131"/>
                  </a:lnTo>
                  <a:lnTo>
                    <a:pt x="3" y="156"/>
                  </a:lnTo>
                  <a:lnTo>
                    <a:pt x="9" y="182"/>
                  </a:lnTo>
                  <a:lnTo>
                    <a:pt x="22" y="203"/>
                  </a:lnTo>
                  <a:lnTo>
                    <a:pt x="37" y="225"/>
                  </a:lnTo>
                  <a:lnTo>
                    <a:pt x="56" y="241"/>
                  </a:lnTo>
                  <a:lnTo>
                    <a:pt x="78" y="254"/>
                  </a:lnTo>
                  <a:lnTo>
                    <a:pt x="103" y="260"/>
                  </a:lnTo>
                  <a:lnTo>
                    <a:pt x="131" y="263"/>
                  </a:lnTo>
                  <a:lnTo>
                    <a:pt x="131" y="263"/>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2" name="Freeform 6">
              <a:extLst>
                <a:ext uri="{FF2B5EF4-FFF2-40B4-BE49-F238E27FC236}">
                  <a16:creationId xmlns:a16="http://schemas.microsoft.com/office/drawing/2014/main" id="{BA743F26-F71F-4DD8-80A2-CA59F94D8B63}"/>
                </a:ext>
              </a:extLst>
            </p:cNvPr>
            <p:cNvSpPr>
              <a:spLocks/>
            </p:cNvSpPr>
            <p:nvPr/>
          </p:nvSpPr>
          <p:spPr bwMode="auto">
            <a:xfrm>
              <a:off x="3691" y="1732"/>
              <a:ext cx="300" cy="1139"/>
            </a:xfrm>
            <a:custGeom>
              <a:avLst/>
              <a:gdLst>
                <a:gd name="T0" fmla="*/ 150 w 300"/>
                <a:gd name="T1" fmla="*/ 112 h 1139"/>
                <a:gd name="T2" fmla="*/ 75 w 300"/>
                <a:gd name="T3" fmla="*/ 0 h 1139"/>
                <a:gd name="T4" fmla="*/ 0 w 300"/>
                <a:gd name="T5" fmla="*/ 0 h 1139"/>
                <a:gd name="T6" fmla="*/ 32 w 300"/>
                <a:gd name="T7" fmla="*/ 532 h 1139"/>
                <a:gd name="T8" fmla="*/ 32 w 300"/>
                <a:gd name="T9" fmla="*/ 532 h 1139"/>
                <a:gd name="T10" fmla="*/ 32 w 300"/>
                <a:gd name="T11" fmla="*/ 1089 h 1139"/>
                <a:gd name="T12" fmla="*/ 32 w 300"/>
                <a:gd name="T13" fmla="*/ 1089 h 1139"/>
                <a:gd name="T14" fmla="*/ 32 w 300"/>
                <a:gd name="T15" fmla="*/ 1098 h 1139"/>
                <a:gd name="T16" fmla="*/ 35 w 300"/>
                <a:gd name="T17" fmla="*/ 1108 h 1139"/>
                <a:gd name="T18" fmla="*/ 44 w 300"/>
                <a:gd name="T19" fmla="*/ 1123 h 1139"/>
                <a:gd name="T20" fmla="*/ 63 w 300"/>
                <a:gd name="T21" fmla="*/ 1133 h 1139"/>
                <a:gd name="T22" fmla="*/ 72 w 300"/>
                <a:gd name="T23" fmla="*/ 1136 h 1139"/>
                <a:gd name="T24" fmla="*/ 81 w 300"/>
                <a:gd name="T25" fmla="*/ 1139 h 1139"/>
                <a:gd name="T26" fmla="*/ 81 w 300"/>
                <a:gd name="T27" fmla="*/ 1139 h 1139"/>
                <a:gd name="T28" fmla="*/ 91 w 300"/>
                <a:gd name="T29" fmla="*/ 1136 h 1139"/>
                <a:gd name="T30" fmla="*/ 100 w 300"/>
                <a:gd name="T31" fmla="*/ 1133 h 1139"/>
                <a:gd name="T32" fmla="*/ 116 w 300"/>
                <a:gd name="T33" fmla="*/ 1123 h 1139"/>
                <a:gd name="T34" fmla="*/ 128 w 300"/>
                <a:gd name="T35" fmla="*/ 1108 h 1139"/>
                <a:gd name="T36" fmla="*/ 128 w 300"/>
                <a:gd name="T37" fmla="*/ 1098 h 1139"/>
                <a:gd name="T38" fmla="*/ 131 w 300"/>
                <a:gd name="T39" fmla="*/ 1089 h 1139"/>
                <a:gd name="T40" fmla="*/ 131 w 300"/>
                <a:gd name="T41" fmla="*/ 532 h 1139"/>
                <a:gd name="T42" fmla="*/ 169 w 300"/>
                <a:gd name="T43" fmla="*/ 532 h 1139"/>
                <a:gd name="T44" fmla="*/ 169 w 300"/>
                <a:gd name="T45" fmla="*/ 1089 h 1139"/>
                <a:gd name="T46" fmla="*/ 169 w 300"/>
                <a:gd name="T47" fmla="*/ 1089 h 1139"/>
                <a:gd name="T48" fmla="*/ 169 w 300"/>
                <a:gd name="T49" fmla="*/ 1098 h 1139"/>
                <a:gd name="T50" fmla="*/ 172 w 300"/>
                <a:gd name="T51" fmla="*/ 1108 h 1139"/>
                <a:gd name="T52" fmla="*/ 181 w 300"/>
                <a:gd name="T53" fmla="*/ 1123 h 1139"/>
                <a:gd name="T54" fmla="*/ 200 w 300"/>
                <a:gd name="T55" fmla="*/ 1133 h 1139"/>
                <a:gd name="T56" fmla="*/ 209 w 300"/>
                <a:gd name="T57" fmla="*/ 1136 h 1139"/>
                <a:gd name="T58" fmla="*/ 219 w 300"/>
                <a:gd name="T59" fmla="*/ 1139 h 1139"/>
                <a:gd name="T60" fmla="*/ 219 w 300"/>
                <a:gd name="T61" fmla="*/ 1139 h 1139"/>
                <a:gd name="T62" fmla="*/ 228 w 300"/>
                <a:gd name="T63" fmla="*/ 1136 h 1139"/>
                <a:gd name="T64" fmla="*/ 237 w 300"/>
                <a:gd name="T65" fmla="*/ 1133 h 1139"/>
                <a:gd name="T66" fmla="*/ 253 w 300"/>
                <a:gd name="T67" fmla="*/ 1123 h 1139"/>
                <a:gd name="T68" fmla="*/ 265 w 300"/>
                <a:gd name="T69" fmla="*/ 1108 h 1139"/>
                <a:gd name="T70" fmla="*/ 265 w 300"/>
                <a:gd name="T71" fmla="*/ 1098 h 1139"/>
                <a:gd name="T72" fmla="*/ 268 w 300"/>
                <a:gd name="T73" fmla="*/ 1089 h 1139"/>
                <a:gd name="T74" fmla="*/ 268 w 300"/>
                <a:gd name="T75" fmla="*/ 532 h 1139"/>
                <a:gd name="T76" fmla="*/ 268 w 300"/>
                <a:gd name="T77" fmla="*/ 532 h 1139"/>
                <a:gd name="T78" fmla="*/ 300 w 300"/>
                <a:gd name="T79" fmla="*/ 0 h 1139"/>
                <a:gd name="T80" fmla="*/ 225 w 300"/>
                <a:gd name="T81" fmla="*/ 0 h 1139"/>
                <a:gd name="T82" fmla="*/ 150 w 300"/>
                <a:gd name="T83" fmla="*/ 112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00" h="1139">
                  <a:moveTo>
                    <a:pt x="150" y="112"/>
                  </a:moveTo>
                  <a:lnTo>
                    <a:pt x="75" y="0"/>
                  </a:lnTo>
                  <a:lnTo>
                    <a:pt x="0" y="0"/>
                  </a:lnTo>
                  <a:lnTo>
                    <a:pt x="32" y="532"/>
                  </a:lnTo>
                  <a:lnTo>
                    <a:pt x="32" y="532"/>
                  </a:lnTo>
                  <a:lnTo>
                    <a:pt x="32" y="1089"/>
                  </a:lnTo>
                  <a:lnTo>
                    <a:pt x="32" y="1089"/>
                  </a:lnTo>
                  <a:lnTo>
                    <a:pt x="32" y="1098"/>
                  </a:lnTo>
                  <a:lnTo>
                    <a:pt x="35" y="1108"/>
                  </a:lnTo>
                  <a:lnTo>
                    <a:pt x="44" y="1123"/>
                  </a:lnTo>
                  <a:lnTo>
                    <a:pt x="63" y="1133"/>
                  </a:lnTo>
                  <a:lnTo>
                    <a:pt x="72" y="1136"/>
                  </a:lnTo>
                  <a:lnTo>
                    <a:pt x="81" y="1139"/>
                  </a:lnTo>
                  <a:lnTo>
                    <a:pt x="81" y="1139"/>
                  </a:lnTo>
                  <a:lnTo>
                    <a:pt x="91" y="1136"/>
                  </a:lnTo>
                  <a:lnTo>
                    <a:pt x="100" y="1133"/>
                  </a:lnTo>
                  <a:lnTo>
                    <a:pt x="116" y="1123"/>
                  </a:lnTo>
                  <a:lnTo>
                    <a:pt x="128" y="1108"/>
                  </a:lnTo>
                  <a:lnTo>
                    <a:pt x="128" y="1098"/>
                  </a:lnTo>
                  <a:lnTo>
                    <a:pt x="131" y="1089"/>
                  </a:lnTo>
                  <a:lnTo>
                    <a:pt x="131" y="532"/>
                  </a:lnTo>
                  <a:lnTo>
                    <a:pt x="169" y="532"/>
                  </a:lnTo>
                  <a:lnTo>
                    <a:pt x="169" y="1089"/>
                  </a:lnTo>
                  <a:lnTo>
                    <a:pt x="169" y="1089"/>
                  </a:lnTo>
                  <a:lnTo>
                    <a:pt x="169" y="1098"/>
                  </a:lnTo>
                  <a:lnTo>
                    <a:pt x="172" y="1108"/>
                  </a:lnTo>
                  <a:lnTo>
                    <a:pt x="181" y="1123"/>
                  </a:lnTo>
                  <a:lnTo>
                    <a:pt x="200" y="1133"/>
                  </a:lnTo>
                  <a:lnTo>
                    <a:pt x="209" y="1136"/>
                  </a:lnTo>
                  <a:lnTo>
                    <a:pt x="219" y="1139"/>
                  </a:lnTo>
                  <a:lnTo>
                    <a:pt x="219" y="1139"/>
                  </a:lnTo>
                  <a:lnTo>
                    <a:pt x="228" y="1136"/>
                  </a:lnTo>
                  <a:lnTo>
                    <a:pt x="237" y="1133"/>
                  </a:lnTo>
                  <a:lnTo>
                    <a:pt x="253" y="1123"/>
                  </a:lnTo>
                  <a:lnTo>
                    <a:pt x="265" y="1108"/>
                  </a:lnTo>
                  <a:lnTo>
                    <a:pt x="265" y="1098"/>
                  </a:lnTo>
                  <a:lnTo>
                    <a:pt x="268" y="1089"/>
                  </a:lnTo>
                  <a:lnTo>
                    <a:pt x="268" y="532"/>
                  </a:lnTo>
                  <a:lnTo>
                    <a:pt x="268" y="532"/>
                  </a:lnTo>
                  <a:lnTo>
                    <a:pt x="300" y="0"/>
                  </a:lnTo>
                  <a:lnTo>
                    <a:pt x="225" y="0"/>
                  </a:lnTo>
                  <a:lnTo>
                    <a:pt x="150" y="112"/>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3" name="Freeform 7">
              <a:extLst>
                <a:ext uri="{FF2B5EF4-FFF2-40B4-BE49-F238E27FC236}">
                  <a16:creationId xmlns:a16="http://schemas.microsoft.com/office/drawing/2014/main" id="{246D983B-1A31-4C19-9B45-72621D575EEF}"/>
                </a:ext>
              </a:extLst>
            </p:cNvPr>
            <p:cNvSpPr>
              <a:spLocks/>
            </p:cNvSpPr>
            <p:nvPr/>
          </p:nvSpPr>
          <p:spPr bwMode="auto">
            <a:xfrm>
              <a:off x="3601" y="1732"/>
              <a:ext cx="84" cy="563"/>
            </a:xfrm>
            <a:custGeom>
              <a:avLst/>
              <a:gdLst>
                <a:gd name="T0" fmla="*/ 0 w 84"/>
                <a:gd name="T1" fmla="*/ 0 h 563"/>
                <a:gd name="T2" fmla="*/ 22 w 84"/>
                <a:gd name="T3" fmla="*/ 532 h 563"/>
                <a:gd name="T4" fmla="*/ 22 w 84"/>
                <a:gd name="T5" fmla="*/ 532 h 563"/>
                <a:gd name="T6" fmla="*/ 25 w 84"/>
                <a:gd name="T7" fmla="*/ 544 h 563"/>
                <a:gd name="T8" fmla="*/ 31 w 84"/>
                <a:gd name="T9" fmla="*/ 554 h 563"/>
                <a:gd name="T10" fmla="*/ 41 w 84"/>
                <a:gd name="T11" fmla="*/ 563 h 563"/>
                <a:gd name="T12" fmla="*/ 53 w 84"/>
                <a:gd name="T13" fmla="*/ 563 h 563"/>
                <a:gd name="T14" fmla="*/ 53 w 84"/>
                <a:gd name="T15" fmla="*/ 563 h 563"/>
                <a:gd name="T16" fmla="*/ 65 w 84"/>
                <a:gd name="T17" fmla="*/ 563 h 563"/>
                <a:gd name="T18" fmla="*/ 75 w 84"/>
                <a:gd name="T19" fmla="*/ 554 h 563"/>
                <a:gd name="T20" fmla="*/ 81 w 84"/>
                <a:gd name="T21" fmla="*/ 544 h 563"/>
                <a:gd name="T22" fmla="*/ 84 w 84"/>
                <a:gd name="T23" fmla="*/ 532 h 563"/>
                <a:gd name="T24" fmla="*/ 53 w 84"/>
                <a:gd name="T25" fmla="*/ 0 h 563"/>
                <a:gd name="T26" fmla="*/ 0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0" y="0"/>
                  </a:moveTo>
                  <a:lnTo>
                    <a:pt x="22" y="532"/>
                  </a:lnTo>
                  <a:lnTo>
                    <a:pt x="22" y="532"/>
                  </a:lnTo>
                  <a:lnTo>
                    <a:pt x="25" y="544"/>
                  </a:lnTo>
                  <a:lnTo>
                    <a:pt x="31" y="554"/>
                  </a:lnTo>
                  <a:lnTo>
                    <a:pt x="41" y="563"/>
                  </a:lnTo>
                  <a:lnTo>
                    <a:pt x="53" y="563"/>
                  </a:lnTo>
                  <a:lnTo>
                    <a:pt x="53" y="563"/>
                  </a:lnTo>
                  <a:lnTo>
                    <a:pt x="65" y="563"/>
                  </a:lnTo>
                  <a:lnTo>
                    <a:pt x="75" y="554"/>
                  </a:lnTo>
                  <a:lnTo>
                    <a:pt x="81" y="544"/>
                  </a:lnTo>
                  <a:lnTo>
                    <a:pt x="84" y="532"/>
                  </a:lnTo>
                  <a:lnTo>
                    <a:pt x="53"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4" name="Freeform 8">
              <a:extLst>
                <a:ext uri="{FF2B5EF4-FFF2-40B4-BE49-F238E27FC236}">
                  <a16:creationId xmlns:a16="http://schemas.microsoft.com/office/drawing/2014/main" id="{C39BDBB4-E0BF-436A-BB33-98A0BBEC6009}"/>
                </a:ext>
              </a:extLst>
            </p:cNvPr>
            <p:cNvSpPr>
              <a:spLocks/>
            </p:cNvSpPr>
            <p:nvPr/>
          </p:nvSpPr>
          <p:spPr bwMode="auto">
            <a:xfrm>
              <a:off x="3997" y="1732"/>
              <a:ext cx="84" cy="563"/>
            </a:xfrm>
            <a:custGeom>
              <a:avLst/>
              <a:gdLst>
                <a:gd name="T0" fmla="*/ 31 w 84"/>
                <a:gd name="T1" fmla="*/ 0 h 563"/>
                <a:gd name="T2" fmla="*/ 0 w 84"/>
                <a:gd name="T3" fmla="*/ 532 h 563"/>
                <a:gd name="T4" fmla="*/ 0 w 84"/>
                <a:gd name="T5" fmla="*/ 532 h 563"/>
                <a:gd name="T6" fmla="*/ 3 w 84"/>
                <a:gd name="T7" fmla="*/ 544 h 563"/>
                <a:gd name="T8" fmla="*/ 9 w 84"/>
                <a:gd name="T9" fmla="*/ 554 h 563"/>
                <a:gd name="T10" fmla="*/ 19 w 84"/>
                <a:gd name="T11" fmla="*/ 563 h 563"/>
                <a:gd name="T12" fmla="*/ 31 w 84"/>
                <a:gd name="T13" fmla="*/ 563 h 563"/>
                <a:gd name="T14" fmla="*/ 31 w 84"/>
                <a:gd name="T15" fmla="*/ 563 h 563"/>
                <a:gd name="T16" fmla="*/ 43 w 84"/>
                <a:gd name="T17" fmla="*/ 563 h 563"/>
                <a:gd name="T18" fmla="*/ 53 w 84"/>
                <a:gd name="T19" fmla="*/ 554 h 563"/>
                <a:gd name="T20" fmla="*/ 59 w 84"/>
                <a:gd name="T21" fmla="*/ 544 h 563"/>
                <a:gd name="T22" fmla="*/ 62 w 84"/>
                <a:gd name="T23" fmla="*/ 532 h 563"/>
                <a:gd name="T24" fmla="*/ 84 w 84"/>
                <a:gd name="T25" fmla="*/ 0 h 563"/>
                <a:gd name="T26" fmla="*/ 31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31" y="0"/>
                  </a:moveTo>
                  <a:lnTo>
                    <a:pt x="0" y="532"/>
                  </a:lnTo>
                  <a:lnTo>
                    <a:pt x="0" y="532"/>
                  </a:lnTo>
                  <a:lnTo>
                    <a:pt x="3" y="544"/>
                  </a:lnTo>
                  <a:lnTo>
                    <a:pt x="9" y="554"/>
                  </a:lnTo>
                  <a:lnTo>
                    <a:pt x="19" y="563"/>
                  </a:lnTo>
                  <a:lnTo>
                    <a:pt x="31" y="563"/>
                  </a:lnTo>
                  <a:lnTo>
                    <a:pt x="31" y="563"/>
                  </a:lnTo>
                  <a:lnTo>
                    <a:pt x="43" y="563"/>
                  </a:lnTo>
                  <a:lnTo>
                    <a:pt x="53" y="554"/>
                  </a:lnTo>
                  <a:lnTo>
                    <a:pt x="59" y="544"/>
                  </a:lnTo>
                  <a:lnTo>
                    <a:pt x="62" y="532"/>
                  </a:lnTo>
                  <a:lnTo>
                    <a:pt x="84" y="0"/>
                  </a:lnTo>
                  <a:lnTo>
                    <a:pt x="31"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05" name="Group 4">
            <a:extLst>
              <a:ext uri="{FF2B5EF4-FFF2-40B4-BE49-F238E27FC236}">
                <a16:creationId xmlns:a16="http://schemas.microsoft.com/office/drawing/2014/main" id="{5968721D-D12E-4FAE-A40A-D2B1A5E2CE62}"/>
              </a:ext>
            </a:extLst>
          </p:cNvPr>
          <p:cNvGrpSpPr>
            <a:grpSpLocks noChangeAspect="1"/>
          </p:cNvGrpSpPr>
          <p:nvPr/>
        </p:nvGrpSpPr>
        <p:grpSpPr bwMode="auto">
          <a:xfrm>
            <a:off x="4078013" y="4012860"/>
            <a:ext cx="261313" cy="773595"/>
            <a:chOff x="3601" y="1450"/>
            <a:chExt cx="480" cy="1421"/>
          </a:xfrm>
        </p:grpSpPr>
        <p:sp>
          <p:nvSpPr>
            <p:cNvPr id="106" name="Freeform 5">
              <a:extLst>
                <a:ext uri="{FF2B5EF4-FFF2-40B4-BE49-F238E27FC236}">
                  <a16:creationId xmlns:a16="http://schemas.microsoft.com/office/drawing/2014/main" id="{A0D7EDF5-88FD-413D-9095-A42FAF17635C}"/>
                </a:ext>
              </a:extLst>
            </p:cNvPr>
            <p:cNvSpPr>
              <a:spLocks/>
            </p:cNvSpPr>
            <p:nvPr/>
          </p:nvSpPr>
          <p:spPr bwMode="auto">
            <a:xfrm>
              <a:off x="3710" y="1450"/>
              <a:ext cx="262" cy="263"/>
            </a:xfrm>
            <a:custGeom>
              <a:avLst/>
              <a:gdLst>
                <a:gd name="T0" fmla="*/ 131 w 262"/>
                <a:gd name="T1" fmla="*/ 263 h 263"/>
                <a:gd name="T2" fmla="*/ 131 w 262"/>
                <a:gd name="T3" fmla="*/ 263 h 263"/>
                <a:gd name="T4" fmla="*/ 156 w 262"/>
                <a:gd name="T5" fmla="*/ 260 h 263"/>
                <a:gd name="T6" fmla="*/ 181 w 262"/>
                <a:gd name="T7" fmla="*/ 254 h 263"/>
                <a:gd name="T8" fmla="*/ 203 w 262"/>
                <a:gd name="T9" fmla="*/ 241 h 263"/>
                <a:gd name="T10" fmla="*/ 221 w 262"/>
                <a:gd name="T11" fmla="*/ 225 h 263"/>
                <a:gd name="T12" fmla="*/ 240 w 262"/>
                <a:gd name="T13" fmla="*/ 203 h 263"/>
                <a:gd name="T14" fmla="*/ 249 w 262"/>
                <a:gd name="T15" fmla="*/ 182 h 263"/>
                <a:gd name="T16" fmla="*/ 259 w 262"/>
                <a:gd name="T17" fmla="*/ 156 h 263"/>
                <a:gd name="T18" fmla="*/ 262 w 262"/>
                <a:gd name="T19" fmla="*/ 131 h 263"/>
                <a:gd name="T20" fmla="*/ 262 w 262"/>
                <a:gd name="T21" fmla="*/ 131 h 263"/>
                <a:gd name="T22" fmla="*/ 259 w 262"/>
                <a:gd name="T23" fmla="*/ 106 h 263"/>
                <a:gd name="T24" fmla="*/ 249 w 262"/>
                <a:gd name="T25" fmla="*/ 81 h 263"/>
                <a:gd name="T26" fmla="*/ 240 w 262"/>
                <a:gd name="T27" fmla="*/ 59 h 263"/>
                <a:gd name="T28" fmla="*/ 221 w 262"/>
                <a:gd name="T29" fmla="*/ 38 h 263"/>
                <a:gd name="T30" fmla="*/ 203 w 262"/>
                <a:gd name="T31" fmla="*/ 22 h 263"/>
                <a:gd name="T32" fmla="*/ 181 w 262"/>
                <a:gd name="T33" fmla="*/ 9 h 263"/>
                <a:gd name="T34" fmla="*/ 156 w 262"/>
                <a:gd name="T35" fmla="*/ 3 h 263"/>
                <a:gd name="T36" fmla="*/ 131 w 262"/>
                <a:gd name="T37" fmla="*/ 0 h 263"/>
                <a:gd name="T38" fmla="*/ 131 w 262"/>
                <a:gd name="T39" fmla="*/ 0 h 263"/>
                <a:gd name="T40" fmla="*/ 103 w 262"/>
                <a:gd name="T41" fmla="*/ 3 h 263"/>
                <a:gd name="T42" fmla="*/ 78 w 262"/>
                <a:gd name="T43" fmla="*/ 9 h 263"/>
                <a:gd name="T44" fmla="*/ 56 w 262"/>
                <a:gd name="T45" fmla="*/ 22 h 263"/>
                <a:gd name="T46" fmla="*/ 37 w 262"/>
                <a:gd name="T47" fmla="*/ 38 h 263"/>
                <a:gd name="T48" fmla="*/ 22 w 262"/>
                <a:gd name="T49" fmla="*/ 59 h 263"/>
                <a:gd name="T50" fmla="*/ 9 w 262"/>
                <a:gd name="T51" fmla="*/ 81 h 263"/>
                <a:gd name="T52" fmla="*/ 3 w 262"/>
                <a:gd name="T53" fmla="*/ 106 h 263"/>
                <a:gd name="T54" fmla="*/ 0 w 262"/>
                <a:gd name="T55" fmla="*/ 131 h 263"/>
                <a:gd name="T56" fmla="*/ 0 w 262"/>
                <a:gd name="T57" fmla="*/ 131 h 263"/>
                <a:gd name="T58" fmla="*/ 3 w 262"/>
                <a:gd name="T59" fmla="*/ 156 h 263"/>
                <a:gd name="T60" fmla="*/ 9 w 262"/>
                <a:gd name="T61" fmla="*/ 182 h 263"/>
                <a:gd name="T62" fmla="*/ 22 w 262"/>
                <a:gd name="T63" fmla="*/ 203 h 263"/>
                <a:gd name="T64" fmla="*/ 37 w 262"/>
                <a:gd name="T65" fmla="*/ 225 h 263"/>
                <a:gd name="T66" fmla="*/ 56 w 262"/>
                <a:gd name="T67" fmla="*/ 241 h 263"/>
                <a:gd name="T68" fmla="*/ 78 w 262"/>
                <a:gd name="T69" fmla="*/ 254 h 263"/>
                <a:gd name="T70" fmla="*/ 103 w 262"/>
                <a:gd name="T71" fmla="*/ 260 h 263"/>
                <a:gd name="T72" fmla="*/ 131 w 262"/>
                <a:gd name="T73" fmla="*/ 263 h 263"/>
                <a:gd name="T74" fmla="*/ 131 w 262"/>
                <a:gd name="T75" fmla="*/ 26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2" h="263">
                  <a:moveTo>
                    <a:pt x="131" y="263"/>
                  </a:moveTo>
                  <a:lnTo>
                    <a:pt x="131" y="263"/>
                  </a:lnTo>
                  <a:lnTo>
                    <a:pt x="156" y="260"/>
                  </a:lnTo>
                  <a:lnTo>
                    <a:pt x="181" y="254"/>
                  </a:lnTo>
                  <a:lnTo>
                    <a:pt x="203" y="241"/>
                  </a:lnTo>
                  <a:lnTo>
                    <a:pt x="221" y="225"/>
                  </a:lnTo>
                  <a:lnTo>
                    <a:pt x="240" y="203"/>
                  </a:lnTo>
                  <a:lnTo>
                    <a:pt x="249" y="182"/>
                  </a:lnTo>
                  <a:lnTo>
                    <a:pt x="259" y="156"/>
                  </a:lnTo>
                  <a:lnTo>
                    <a:pt x="262" y="131"/>
                  </a:lnTo>
                  <a:lnTo>
                    <a:pt x="262" y="131"/>
                  </a:lnTo>
                  <a:lnTo>
                    <a:pt x="259" y="106"/>
                  </a:lnTo>
                  <a:lnTo>
                    <a:pt x="249" y="81"/>
                  </a:lnTo>
                  <a:lnTo>
                    <a:pt x="240" y="59"/>
                  </a:lnTo>
                  <a:lnTo>
                    <a:pt x="221" y="38"/>
                  </a:lnTo>
                  <a:lnTo>
                    <a:pt x="203" y="22"/>
                  </a:lnTo>
                  <a:lnTo>
                    <a:pt x="181" y="9"/>
                  </a:lnTo>
                  <a:lnTo>
                    <a:pt x="156" y="3"/>
                  </a:lnTo>
                  <a:lnTo>
                    <a:pt x="131" y="0"/>
                  </a:lnTo>
                  <a:lnTo>
                    <a:pt x="131" y="0"/>
                  </a:lnTo>
                  <a:lnTo>
                    <a:pt x="103" y="3"/>
                  </a:lnTo>
                  <a:lnTo>
                    <a:pt x="78" y="9"/>
                  </a:lnTo>
                  <a:lnTo>
                    <a:pt x="56" y="22"/>
                  </a:lnTo>
                  <a:lnTo>
                    <a:pt x="37" y="38"/>
                  </a:lnTo>
                  <a:lnTo>
                    <a:pt x="22" y="59"/>
                  </a:lnTo>
                  <a:lnTo>
                    <a:pt x="9" y="81"/>
                  </a:lnTo>
                  <a:lnTo>
                    <a:pt x="3" y="106"/>
                  </a:lnTo>
                  <a:lnTo>
                    <a:pt x="0" y="131"/>
                  </a:lnTo>
                  <a:lnTo>
                    <a:pt x="0" y="131"/>
                  </a:lnTo>
                  <a:lnTo>
                    <a:pt x="3" y="156"/>
                  </a:lnTo>
                  <a:lnTo>
                    <a:pt x="9" y="182"/>
                  </a:lnTo>
                  <a:lnTo>
                    <a:pt x="22" y="203"/>
                  </a:lnTo>
                  <a:lnTo>
                    <a:pt x="37" y="225"/>
                  </a:lnTo>
                  <a:lnTo>
                    <a:pt x="56" y="241"/>
                  </a:lnTo>
                  <a:lnTo>
                    <a:pt x="78" y="254"/>
                  </a:lnTo>
                  <a:lnTo>
                    <a:pt x="103" y="260"/>
                  </a:lnTo>
                  <a:lnTo>
                    <a:pt x="131" y="263"/>
                  </a:lnTo>
                  <a:lnTo>
                    <a:pt x="131" y="263"/>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7" name="Freeform 6">
              <a:extLst>
                <a:ext uri="{FF2B5EF4-FFF2-40B4-BE49-F238E27FC236}">
                  <a16:creationId xmlns:a16="http://schemas.microsoft.com/office/drawing/2014/main" id="{BA743F26-F71F-4DD8-80A2-CA59F94D8B63}"/>
                </a:ext>
              </a:extLst>
            </p:cNvPr>
            <p:cNvSpPr>
              <a:spLocks/>
            </p:cNvSpPr>
            <p:nvPr/>
          </p:nvSpPr>
          <p:spPr bwMode="auto">
            <a:xfrm>
              <a:off x="3691" y="1732"/>
              <a:ext cx="300" cy="1139"/>
            </a:xfrm>
            <a:custGeom>
              <a:avLst/>
              <a:gdLst>
                <a:gd name="T0" fmla="*/ 150 w 300"/>
                <a:gd name="T1" fmla="*/ 112 h 1139"/>
                <a:gd name="T2" fmla="*/ 75 w 300"/>
                <a:gd name="T3" fmla="*/ 0 h 1139"/>
                <a:gd name="T4" fmla="*/ 0 w 300"/>
                <a:gd name="T5" fmla="*/ 0 h 1139"/>
                <a:gd name="T6" fmla="*/ 32 w 300"/>
                <a:gd name="T7" fmla="*/ 532 h 1139"/>
                <a:gd name="T8" fmla="*/ 32 w 300"/>
                <a:gd name="T9" fmla="*/ 532 h 1139"/>
                <a:gd name="T10" fmla="*/ 32 w 300"/>
                <a:gd name="T11" fmla="*/ 1089 h 1139"/>
                <a:gd name="T12" fmla="*/ 32 w 300"/>
                <a:gd name="T13" fmla="*/ 1089 h 1139"/>
                <a:gd name="T14" fmla="*/ 32 w 300"/>
                <a:gd name="T15" fmla="*/ 1098 h 1139"/>
                <a:gd name="T16" fmla="*/ 35 w 300"/>
                <a:gd name="T17" fmla="*/ 1108 h 1139"/>
                <a:gd name="T18" fmla="*/ 44 w 300"/>
                <a:gd name="T19" fmla="*/ 1123 h 1139"/>
                <a:gd name="T20" fmla="*/ 63 w 300"/>
                <a:gd name="T21" fmla="*/ 1133 h 1139"/>
                <a:gd name="T22" fmla="*/ 72 w 300"/>
                <a:gd name="T23" fmla="*/ 1136 h 1139"/>
                <a:gd name="T24" fmla="*/ 81 w 300"/>
                <a:gd name="T25" fmla="*/ 1139 h 1139"/>
                <a:gd name="T26" fmla="*/ 81 w 300"/>
                <a:gd name="T27" fmla="*/ 1139 h 1139"/>
                <a:gd name="T28" fmla="*/ 91 w 300"/>
                <a:gd name="T29" fmla="*/ 1136 h 1139"/>
                <a:gd name="T30" fmla="*/ 100 w 300"/>
                <a:gd name="T31" fmla="*/ 1133 h 1139"/>
                <a:gd name="T32" fmla="*/ 116 w 300"/>
                <a:gd name="T33" fmla="*/ 1123 h 1139"/>
                <a:gd name="T34" fmla="*/ 128 w 300"/>
                <a:gd name="T35" fmla="*/ 1108 h 1139"/>
                <a:gd name="T36" fmla="*/ 128 w 300"/>
                <a:gd name="T37" fmla="*/ 1098 h 1139"/>
                <a:gd name="T38" fmla="*/ 131 w 300"/>
                <a:gd name="T39" fmla="*/ 1089 h 1139"/>
                <a:gd name="T40" fmla="*/ 131 w 300"/>
                <a:gd name="T41" fmla="*/ 532 h 1139"/>
                <a:gd name="T42" fmla="*/ 169 w 300"/>
                <a:gd name="T43" fmla="*/ 532 h 1139"/>
                <a:gd name="T44" fmla="*/ 169 w 300"/>
                <a:gd name="T45" fmla="*/ 1089 h 1139"/>
                <a:gd name="T46" fmla="*/ 169 w 300"/>
                <a:gd name="T47" fmla="*/ 1089 h 1139"/>
                <a:gd name="T48" fmla="*/ 169 w 300"/>
                <a:gd name="T49" fmla="*/ 1098 h 1139"/>
                <a:gd name="T50" fmla="*/ 172 w 300"/>
                <a:gd name="T51" fmla="*/ 1108 h 1139"/>
                <a:gd name="T52" fmla="*/ 181 w 300"/>
                <a:gd name="T53" fmla="*/ 1123 h 1139"/>
                <a:gd name="T54" fmla="*/ 200 w 300"/>
                <a:gd name="T55" fmla="*/ 1133 h 1139"/>
                <a:gd name="T56" fmla="*/ 209 w 300"/>
                <a:gd name="T57" fmla="*/ 1136 h 1139"/>
                <a:gd name="T58" fmla="*/ 219 w 300"/>
                <a:gd name="T59" fmla="*/ 1139 h 1139"/>
                <a:gd name="T60" fmla="*/ 219 w 300"/>
                <a:gd name="T61" fmla="*/ 1139 h 1139"/>
                <a:gd name="T62" fmla="*/ 228 w 300"/>
                <a:gd name="T63" fmla="*/ 1136 h 1139"/>
                <a:gd name="T64" fmla="*/ 237 w 300"/>
                <a:gd name="T65" fmla="*/ 1133 h 1139"/>
                <a:gd name="T66" fmla="*/ 253 w 300"/>
                <a:gd name="T67" fmla="*/ 1123 h 1139"/>
                <a:gd name="T68" fmla="*/ 265 w 300"/>
                <a:gd name="T69" fmla="*/ 1108 h 1139"/>
                <a:gd name="T70" fmla="*/ 265 w 300"/>
                <a:gd name="T71" fmla="*/ 1098 h 1139"/>
                <a:gd name="T72" fmla="*/ 268 w 300"/>
                <a:gd name="T73" fmla="*/ 1089 h 1139"/>
                <a:gd name="T74" fmla="*/ 268 w 300"/>
                <a:gd name="T75" fmla="*/ 532 h 1139"/>
                <a:gd name="T76" fmla="*/ 268 w 300"/>
                <a:gd name="T77" fmla="*/ 532 h 1139"/>
                <a:gd name="T78" fmla="*/ 300 w 300"/>
                <a:gd name="T79" fmla="*/ 0 h 1139"/>
                <a:gd name="T80" fmla="*/ 225 w 300"/>
                <a:gd name="T81" fmla="*/ 0 h 1139"/>
                <a:gd name="T82" fmla="*/ 150 w 300"/>
                <a:gd name="T83" fmla="*/ 112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00" h="1139">
                  <a:moveTo>
                    <a:pt x="150" y="112"/>
                  </a:moveTo>
                  <a:lnTo>
                    <a:pt x="75" y="0"/>
                  </a:lnTo>
                  <a:lnTo>
                    <a:pt x="0" y="0"/>
                  </a:lnTo>
                  <a:lnTo>
                    <a:pt x="32" y="532"/>
                  </a:lnTo>
                  <a:lnTo>
                    <a:pt x="32" y="532"/>
                  </a:lnTo>
                  <a:lnTo>
                    <a:pt x="32" y="1089"/>
                  </a:lnTo>
                  <a:lnTo>
                    <a:pt x="32" y="1089"/>
                  </a:lnTo>
                  <a:lnTo>
                    <a:pt x="32" y="1098"/>
                  </a:lnTo>
                  <a:lnTo>
                    <a:pt x="35" y="1108"/>
                  </a:lnTo>
                  <a:lnTo>
                    <a:pt x="44" y="1123"/>
                  </a:lnTo>
                  <a:lnTo>
                    <a:pt x="63" y="1133"/>
                  </a:lnTo>
                  <a:lnTo>
                    <a:pt x="72" y="1136"/>
                  </a:lnTo>
                  <a:lnTo>
                    <a:pt x="81" y="1139"/>
                  </a:lnTo>
                  <a:lnTo>
                    <a:pt x="81" y="1139"/>
                  </a:lnTo>
                  <a:lnTo>
                    <a:pt x="91" y="1136"/>
                  </a:lnTo>
                  <a:lnTo>
                    <a:pt x="100" y="1133"/>
                  </a:lnTo>
                  <a:lnTo>
                    <a:pt x="116" y="1123"/>
                  </a:lnTo>
                  <a:lnTo>
                    <a:pt x="128" y="1108"/>
                  </a:lnTo>
                  <a:lnTo>
                    <a:pt x="128" y="1098"/>
                  </a:lnTo>
                  <a:lnTo>
                    <a:pt x="131" y="1089"/>
                  </a:lnTo>
                  <a:lnTo>
                    <a:pt x="131" y="532"/>
                  </a:lnTo>
                  <a:lnTo>
                    <a:pt x="169" y="532"/>
                  </a:lnTo>
                  <a:lnTo>
                    <a:pt x="169" y="1089"/>
                  </a:lnTo>
                  <a:lnTo>
                    <a:pt x="169" y="1089"/>
                  </a:lnTo>
                  <a:lnTo>
                    <a:pt x="169" y="1098"/>
                  </a:lnTo>
                  <a:lnTo>
                    <a:pt x="172" y="1108"/>
                  </a:lnTo>
                  <a:lnTo>
                    <a:pt x="181" y="1123"/>
                  </a:lnTo>
                  <a:lnTo>
                    <a:pt x="200" y="1133"/>
                  </a:lnTo>
                  <a:lnTo>
                    <a:pt x="209" y="1136"/>
                  </a:lnTo>
                  <a:lnTo>
                    <a:pt x="219" y="1139"/>
                  </a:lnTo>
                  <a:lnTo>
                    <a:pt x="219" y="1139"/>
                  </a:lnTo>
                  <a:lnTo>
                    <a:pt x="228" y="1136"/>
                  </a:lnTo>
                  <a:lnTo>
                    <a:pt x="237" y="1133"/>
                  </a:lnTo>
                  <a:lnTo>
                    <a:pt x="253" y="1123"/>
                  </a:lnTo>
                  <a:lnTo>
                    <a:pt x="265" y="1108"/>
                  </a:lnTo>
                  <a:lnTo>
                    <a:pt x="265" y="1098"/>
                  </a:lnTo>
                  <a:lnTo>
                    <a:pt x="268" y="1089"/>
                  </a:lnTo>
                  <a:lnTo>
                    <a:pt x="268" y="532"/>
                  </a:lnTo>
                  <a:lnTo>
                    <a:pt x="268" y="532"/>
                  </a:lnTo>
                  <a:lnTo>
                    <a:pt x="300" y="0"/>
                  </a:lnTo>
                  <a:lnTo>
                    <a:pt x="225" y="0"/>
                  </a:lnTo>
                  <a:lnTo>
                    <a:pt x="150" y="112"/>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8" name="Freeform 7">
              <a:extLst>
                <a:ext uri="{FF2B5EF4-FFF2-40B4-BE49-F238E27FC236}">
                  <a16:creationId xmlns:a16="http://schemas.microsoft.com/office/drawing/2014/main" id="{246D983B-1A31-4C19-9B45-72621D575EEF}"/>
                </a:ext>
              </a:extLst>
            </p:cNvPr>
            <p:cNvSpPr>
              <a:spLocks/>
            </p:cNvSpPr>
            <p:nvPr/>
          </p:nvSpPr>
          <p:spPr bwMode="auto">
            <a:xfrm>
              <a:off x="3601" y="1732"/>
              <a:ext cx="84" cy="563"/>
            </a:xfrm>
            <a:custGeom>
              <a:avLst/>
              <a:gdLst>
                <a:gd name="T0" fmla="*/ 0 w 84"/>
                <a:gd name="T1" fmla="*/ 0 h 563"/>
                <a:gd name="T2" fmla="*/ 22 w 84"/>
                <a:gd name="T3" fmla="*/ 532 h 563"/>
                <a:gd name="T4" fmla="*/ 22 w 84"/>
                <a:gd name="T5" fmla="*/ 532 h 563"/>
                <a:gd name="T6" fmla="*/ 25 w 84"/>
                <a:gd name="T7" fmla="*/ 544 h 563"/>
                <a:gd name="T8" fmla="*/ 31 w 84"/>
                <a:gd name="T9" fmla="*/ 554 h 563"/>
                <a:gd name="T10" fmla="*/ 41 w 84"/>
                <a:gd name="T11" fmla="*/ 563 h 563"/>
                <a:gd name="T12" fmla="*/ 53 w 84"/>
                <a:gd name="T13" fmla="*/ 563 h 563"/>
                <a:gd name="T14" fmla="*/ 53 w 84"/>
                <a:gd name="T15" fmla="*/ 563 h 563"/>
                <a:gd name="T16" fmla="*/ 65 w 84"/>
                <a:gd name="T17" fmla="*/ 563 h 563"/>
                <a:gd name="T18" fmla="*/ 75 w 84"/>
                <a:gd name="T19" fmla="*/ 554 h 563"/>
                <a:gd name="T20" fmla="*/ 81 w 84"/>
                <a:gd name="T21" fmla="*/ 544 h 563"/>
                <a:gd name="T22" fmla="*/ 84 w 84"/>
                <a:gd name="T23" fmla="*/ 532 h 563"/>
                <a:gd name="T24" fmla="*/ 53 w 84"/>
                <a:gd name="T25" fmla="*/ 0 h 563"/>
                <a:gd name="T26" fmla="*/ 0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0" y="0"/>
                  </a:moveTo>
                  <a:lnTo>
                    <a:pt x="22" y="532"/>
                  </a:lnTo>
                  <a:lnTo>
                    <a:pt x="22" y="532"/>
                  </a:lnTo>
                  <a:lnTo>
                    <a:pt x="25" y="544"/>
                  </a:lnTo>
                  <a:lnTo>
                    <a:pt x="31" y="554"/>
                  </a:lnTo>
                  <a:lnTo>
                    <a:pt x="41" y="563"/>
                  </a:lnTo>
                  <a:lnTo>
                    <a:pt x="53" y="563"/>
                  </a:lnTo>
                  <a:lnTo>
                    <a:pt x="53" y="563"/>
                  </a:lnTo>
                  <a:lnTo>
                    <a:pt x="65" y="563"/>
                  </a:lnTo>
                  <a:lnTo>
                    <a:pt x="75" y="554"/>
                  </a:lnTo>
                  <a:lnTo>
                    <a:pt x="81" y="544"/>
                  </a:lnTo>
                  <a:lnTo>
                    <a:pt x="84" y="532"/>
                  </a:lnTo>
                  <a:lnTo>
                    <a:pt x="53"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9" name="Freeform 8">
              <a:extLst>
                <a:ext uri="{FF2B5EF4-FFF2-40B4-BE49-F238E27FC236}">
                  <a16:creationId xmlns:a16="http://schemas.microsoft.com/office/drawing/2014/main" id="{C39BDBB4-E0BF-436A-BB33-98A0BBEC6009}"/>
                </a:ext>
              </a:extLst>
            </p:cNvPr>
            <p:cNvSpPr>
              <a:spLocks/>
            </p:cNvSpPr>
            <p:nvPr/>
          </p:nvSpPr>
          <p:spPr bwMode="auto">
            <a:xfrm>
              <a:off x="3997" y="1732"/>
              <a:ext cx="84" cy="563"/>
            </a:xfrm>
            <a:custGeom>
              <a:avLst/>
              <a:gdLst>
                <a:gd name="T0" fmla="*/ 31 w 84"/>
                <a:gd name="T1" fmla="*/ 0 h 563"/>
                <a:gd name="T2" fmla="*/ 0 w 84"/>
                <a:gd name="T3" fmla="*/ 532 h 563"/>
                <a:gd name="T4" fmla="*/ 0 w 84"/>
                <a:gd name="T5" fmla="*/ 532 h 563"/>
                <a:gd name="T6" fmla="*/ 3 w 84"/>
                <a:gd name="T7" fmla="*/ 544 h 563"/>
                <a:gd name="T8" fmla="*/ 9 w 84"/>
                <a:gd name="T9" fmla="*/ 554 h 563"/>
                <a:gd name="T10" fmla="*/ 19 w 84"/>
                <a:gd name="T11" fmla="*/ 563 h 563"/>
                <a:gd name="T12" fmla="*/ 31 w 84"/>
                <a:gd name="T13" fmla="*/ 563 h 563"/>
                <a:gd name="T14" fmla="*/ 31 w 84"/>
                <a:gd name="T15" fmla="*/ 563 h 563"/>
                <a:gd name="T16" fmla="*/ 43 w 84"/>
                <a:gd name="T17" fmla="*/ 563 h 563"/>
                <a:gd name="T18" fmla="*/ 53 w 84"/>
                <a:gd name="T19" fmla="*/ 554 h 563"/>
                <a:gd name="T20" fmla="*/ 59 w 84"/>
                <a:gd name="T21" fmla="*/ 544 h 563"/>
                <a:gd name="T22" fmla="*/ 62 w 84"/>
                <a:gd name="T23" fmla="*/ 532 h 563"/>
                <a:gd name="T24" fmla="*/ 84 w 84"/>
                <a:gd name="T25" fmla="*/ 0 h 563"/>
                <a:gd name="T26" fmla="*/ 31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31" y="0"/>
                  </a:moveTo>
                  <a:lnTo>
                    <a:pt x="0" y="532"/>
                  </a:lnTo>
                  <a:lnTo>
                    <a:pt x="0" y="532"/>
                  </a:lnTo>
                  <a:lnTo>
                    <a:pt x="3" y="544"/>
                  </a:lnTo>
                  <a:lnTo>
                    <a:pt x="9" y="554"/>
                  </a:lnTo>
                  <a:lnTo>
                    <a:pt x="19" y="563"/>
                  </a:lnTo>
                  <a:lnTo>
                    <a:pt x="31" y="563"/>
                  </a:lnTo>
                  <a:lnTo>
                    <a:pt x="31" y="563"/>
                  </a:lnTo>
                  <a:lnTo>
                    <a:pt x="43" y="563"/>
                  </a:lnTo>
                  <a:lnTo>
                    <a:pt x="53" y="554"/>
                  </a:lnTo>
                  <a:lnTo>
                    <a:pt x="59" y="544"/>
                  </a:lnTo>
                  <a:lnTo>
                    <a:pt x="62" y="532"/>
                  </a:lnTo>
                  <a:lnTo>
                    <a:pt x="84" y="0"/>
                  </a:lnTo>
                  <a:lnTo>
                    <a:pt x="31"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10" name="Group 4">
            <a:extLst>
              <a:ext uri="{FF2B5EF4-FFF2-40B4-BE49-F238E27FC236}">
                <a16:creationId xmlns:a16="http://schemas.microsoft.com/office/drawing/2014/main" id="{5968721D-D12E-4FAE-A40A-D2B1A5E2CE62}"/>
              </a:ext>
            </a:extLst>
          </p:cNvPr>
          <p:cNvGrpSpPr>
            <a:grpSpLocks noChangeAspect="1"/>
          </p:cNvGrpSpPr>
          <p:nvPr/>
        </p:nvGrpSpPr>
        <p:grpSpPr bwMode="auto">
          <a:xfrm>
            <a:off x="1975698" y="2379269"/>
            <a:ext cx="261313" cy="773595"/>
            <a:chOff x="3601" y="1450"/>
            <a:chExt cx="480" cy="1421"/>
          </a:xfrm>
        </p:grpSpPr>
        <p:sp>
          <p:nvSpPr>
            <p:cNvPr id="111" name="Freeform 5">
              <a:extLst>
                <a:ext uri="{FF2B5EF4-FFF2-40B4-BE49-F238E27FC236}">
                  <a16:creationId xmlns:a16="http://schemas.microsoft.com/office/drawing/2014/main" id="{A0D7EDF5-88FD-413D-9095-A42FAF17635C}"/>
                </a:ext>
              </a:extLst>
            </p:cNvPr>
            <p:cNvSpPr>
              <a:spLocks/>
            </p:cNvSpPr>
            <p:nvPr/>
          </p:nvSpPr>
          <p:spPr bwMode="auto">
            <a:xfrm>
              <a:off x="3710" y="1450"/>
              <a:ext cx="262" cy="263"/>
            </a:xfrm>
            <a:custGeom>
              <a:avLst/>
              <a:gdLst>
                <a:gd name="T0" fmla="*/ 131 w 262"/>
                <a:gd name="T1" fmla="*/ 263 h 263"/>
                <a:gd name="T2" fmla="*/ 131 w 262"/>
                <a:gd name="T3" fmla="*/ 263 h 263"/>
                <a:gd name="T4" fmla="*/ 156 w 262"/>
                <a:gd name="T5" fmla="*/ 260 h 263"/>
                <a:gd name="T6" fmla="*/ 181 w 262"/>
                <a:gd name="T7" fmla="*/ 254 h 263"/>
                <a:gd name="T8" fmla="*/ 203 w 262"/>
                <a:gd name="T9" fmla="*/ 241 h 263"/>
                <a:gd name="T10" fmla="*/ 221 w 262"/>
                <a:gd name="T11" fmla="*/ 225 h 263"/>
                <a:gd name="T12" fmla="*/ 240 w 262"/>
                <a:gd name="T13" fmla="*/ 203 h 263"/>
                <a:gd name="T14" fmla="*/ 249 w 262"/>
                <a:gd name="T15" fmla="*/ 182 h 263"/>
                <a:gd name="T16" fmla="*/ 259 w 262"/>
                <a:gd name="T17" fmla="*/ 156 h 263"/>
                <a:gd name="T18" fmla="*/ 262 w 262"/>
                <a:gd name="T19" fmla="*/ 131 h 263"/>
                <a:gd name="T20" fmla="*/ 262 w 262"/>
                <a:gd name="T21" fmla="*/ 131 h 263"/>
                <a:gd name="T22" fmla="*/ 259 w 262"/>
                <a:gd name="T23" fmla="*/ 106 h 263"/>
                <a:gd name="T24" fmla="*/ 249 w 262"/>
                <a:gd name="T25" fmla="*/ 81 h 263"/>
                <a:gd name="T26" fmla="*/ 240 w 262"/>
                <a:gd name="T27" fmla="*/ 59 h 263"/>
                <a:gd name="T28" fmla="*/ 221 w 262"/>
                <a:gd name="T29" fmla="*/ 38 h 263"/>
                <a:gd name="T30" fmla="*/ 203 w 262"/>
                <a:gd name="T31" fmla="*/ 22 h 263"/>
                <a:gd name="T32" fmla="*/ 181 w 262"/>
                <a:gd name="T33" fmla="*/ 9 h 263"/>
                <a:gd name="T34" fmla="*/ 156 w 262"/>
                <a:gd name="T35" fmla="*/ 3 h 263"/>
                <a:gd name="T36" fmla="*/ 131 w 262"/>
                <a:gd name="T37" fmla="*/ 0 h 263"/>
                <a:gd name="T38" fmla="*/ 131 w 262"/>
                <a:gd name="T39" fmla="*/ 0 h 263"/>
                <a:gd name="T40" fmla="*/ 103 w 262"/>
                <a:gd name="T41" fmla="*/ 3 h 263"/>
                <a:gd name="T42" fmla="*/ 78 w 262"/>
                <a:gd name="T43" fmla="*/ 9 h 263"/>
                <a:gd name="T44" fmla="*/ 56 w 262"/>
                <a:gd name="T45" fmla="*/ 22 h 263"/>
                <a:gd name="T46" fmla="*/ 37 w 262"/>
                <a:gd name="T47" fmla="*/ 38 h 263"/>
                <a:gd name="T48" fmla="*/ 22 w 262"/>
                <a:gd name="T49" fmla="*/ 59 h 263"/>
                <a:gd name="T50" fmla="*/ 9 w 262"/>
                <a:gd name="T51" fmla="*/ 81 h 263"/>
                <a:gd name="T52" fmla="*/ 3 w 262"/>
                <a:gd name="T53" fmla="*/ 106 h 263"/>
                <a:gd name="T54" fmla="*/ 0 w 262"/>
                <a:gd name="T55" fmla="*/ 131 h 263"/>
                <a:gd name="T56" fmla="*/ 0 w 262"/>
                <a:gd name="T57" fmla="*/ 131 h 263"/>
                <a:gd name="T58" fmla="*/ 3 w 262"/>
                <a:gd name="T59" fmla="*/ 156 h 263"/>
                <a:gd name="T60" fmla="*/ 9 w 262"/>
                <a:gd name="T61" fmla="*/ 182 h 263"/>
                <a:gd name="T62" fmla="*/ 22 w 262"/>
                <a:gd name="T63" fmla="*/ 203 h 263"/>
                <a:gd name="T64" fmla="*/ 37 w 262"/>
                <a:gd name="T65" fmla="*/ 225 h 263"/>
                <a:gd name="T66" fmla="*/ 56 w 262"/>
                <a:gd name="T67" fmla="*/ 241 h 263"/>
                <a:gd name="T68" fmla="*/ 78 w 262"/>
                <a:gd name="T69" fmla="*/ 254 h 263"/>
                <a:gd name="T70" fmla="*/ 103 w 262"/>
                <a:gd name="T71" fmla="*/ 260 h 263"/>
                <a:gd name="T72" fmla="*/ 131 w 262"/>
                <a:gd name="T73" fmla="*/ 263 h 263"/>
                <a:gd name="T74" fmla="*/ 131 w 262"/>
                <a:gd name="T75" fmla="*/ 26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2" h="263">
                  <a:moveTo>
                    <a:pt x="131" y="263"/>
                  </a:moveTo>
                  <a:lnTo>
                    <a:pt x="131" y="263"/>
                  </a:lnTo>
                  <a:lnTo>
                    <a:pt x="156" y="260"/>
                  </a:lnTo>
                  <a:lnTo>
                    <a:pt x="181" y="254"/>
                  </a:lnTo>
                  <a:lnTo>
                    <a:pt x="203" y="241"/>
                  </a:lnTo>
                  <a:lnTo>
                    <a:pt x="221" y="225"/>
                  </a:lnTo>
                  <a:lnTo>
                    <a:pt x="240" y="203"/>
                  </a:lnTo>
                  <a:lnTo>
                    <a:pt x="249" y="182"/>
                  </a:lnTo>
                  <a:lnTo>
                    <a:pt x="259" y="156"/>
                  </a:lnTo>
                  <a:lnTo>
                    <a:pt x="262" y="131"/>
                  </a:lnTo>
                  <a:lnTo>
                    <a:pt x="262" y="131"/>
                  </a:lnTo>
                  <a:lnTo>
                    <a:pt x="259" y="106"/>
                  </a:lnTo>
                  <a:lnTo>
                    <a:pt x="249" y="81"/>
                  </a:lnTo>
                  <a:lnTo>
                    <a:pt x="240" y="59"/>
                  </a:lnTo>
                  <a:lnTo>
                    <a:pt x="221" y="38"/>
                  </a:lnTo>
                  <a:lnTo>
                    <a:pt x="203" y="22"/>
                  </a:lnTo>
                  <a:lnTo>
                    <a:pt x="181" y="9"/>
                  </a:lnTo>
                  <a:lnTo>
                    <a:pt x="156" y="3"/>
                  </a:lnTo>
                  <a:lnTo>
                    <a:pt x="131" y="0"/>
                  </a:lnTo>
                  <a:lnTo>
                    <a:pt x="131" y="0"/>
                  </a:lnTo>
                  <a:lnTo>
                    <a:pt x="103" y="3"/>
                  </a:lnTo>
                  <a:lnTo>
                    <a:pt x="78" y="9"/>
                  </a:lnTo>
                  <a:lnTo>
                    <a:pt x="56" y="22"/>
                  </a:lnTo>
                  <a:lnTo>
                    <a:pt x="37" y="38"/>
                  </a:lnTo>
                  <a:lnTo>
                    <a:pt x="22" y="59"/>
                  </a:lnTo>
                  <a:lnTo>
                    <a:pt x="9" y="81"/>
                  </a:lnTo>
                  <a:lnTo>
                    <a:pt x="3" y="106"/>
                  </a:lnTo>
                  <a:lnTo>
                    <a:pt x="0" y="131"/>
                  </a:lnTo>
                  <a:lnTo>
                    <a:pt x="0" y="131"/>
                  </a:lnTo>
                  <a:lnTo>
                    <a:pt x="3" y="156"/>
                  </a:lnTo>
                  <a:lnTo>
                    <a:pt x="9" y="182"/>
                  </a:lnTo>
                  <a:lnTo>
                    <a:pt x="22" y="203"/>
                  </a:lnTo>
                  <a:lnTo>
                    <a:pt x="37" y="225"/>
                  </a:lnTo>
                  <a:lnTo>
                    <a:pt x="56" y="241"/>
                  </a:lnTo>
                  <a:lnTo>
                    <a:pt x="78" y="254"/>
                  </a:lnTo>
                  <a:lnTo>
                    <a:pt x="103" y="260"/>
                  </a:lnTo>
                  <a:lnTo>
                    <a:pt x="131" y="263"/>
                  </a:lnTo>
                  <a:lnTo>
                    <a:pt x="131" y="263"/>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2" name="Freeform 6">
              <a:extLst>
                <a:ext uri="{FF2B5EF4-FFF2-40B4-BE49-F238E27FC236}">
                  <a16:creationId xmlns:a16="http://schemas.microsoft.com/office/drawing/2014/main" id="{BA743F26-F71F-4DD8-80A2-CA59F94D8B63}"/>
                </a:ext>
              </a:extLst>
            </p:cNvPr>
            <p:cNvSpPr>
              <a:spLocks/>
            </p:cNvSpPr>
            <p:nvPr/>
          </p:nvSpPr>
          <p:spPr bwMode="auto">
            <a:xfrm>
              <a:off x="3691" y="1732"/>
              <a:ext cx="300" cy="1139"/>
            </a:xfrm>
            <a:custGeom>
              <a:avLst/>
              <a:gdLst>
                <a:gd name="T0" fmla="*/ 150 w 300"/>
                <a:gd name="T1" fmla="*/ 112 h 1139"/>
                <a:gd name="T2" fmla="*/ 75 w 300"/>
                <a:gd name="T3" fmla="*/ 0 h 1139"/>
                <a:gd name="T4" fmla="*/ 0 w 300"/>
                <a:gd name="T5" fmla="*/ 0 h 1139"/>
                <a:gd name="T6" fmla="*/ 32 w 300"/>
                <a:gd name="T7" fmla="*/ 532 h 1139"/>
                <a:gd name="T8" fmla="*/ 32 w 300"/>
                <a:gd name="T9" fmla="*/ 532 h 1139"/>
                <a:gd name="T10" fmla="*/ 32 w 300"/>
                <a:gd name="T11" fmla="*/ 1089 h 1139"/>
                <a:gd name="T12" fmla="*/ 32 w 300"/>
                <a:gd name="T13" fmla="*/ 1089 h 1139"/>
                <a:gd name="T14" fmla="*/ 32 w 300"/>
                <a:gd name="T15" fmla="*/ 1098 h 1139"/>
                <a:gd name="T16" fmla="*/ 35 w 300"/>
                <a:gd name="T17" fmla="*/ 1108 h 1139"/>
                <a:gd name="T18" fmla="*/ 44 w 300"/>
                <a:gd name="T19" fmla="*/ 1123 h 1139"/>
                <a:gd name="T20" fmla="*/ 63 w 300"/>
                <a:gd name="T21" fmla="*/ 1133 h 1139"/>
                <a:gd name="T22" fmla="*/ 72 w 300"/>
                <a:gd name="T23" fmla="*/ 1136 h 1139"/>
                <a:gd name="T24" fmla="*/ 81 w 300"/>
                <a:gd name="T25" fmla="*/ 1139 h 1139"/>
                <a:gd name="T26" fmla="*/ 81 w 300"/>
                <a:gd name="T27" fmla="*/ 1139 h 1139"/>
                <a:gd name="T28" fmla="*/ 91 w 300"/>
                <a:gd name="T29" fmla="*/ 1136 h 1139"/>
                <a:gd name="T30" fmla="*/ 100 w 300"/>
                <a:gd name="T31" fmla="*/ 1133 h 1139"/>
                <a:gd name="T32" fmla="*/ 116 w 300"/>
                <a:gd name="T33" fmla="*/ 1123 h 1139"/>
                <a:gd name="T34" fmla="*/ 128 w 300"/>
                <a:gd name="T35" fmla="*/ 1108 h 1139"/>
                <a:gd name="T36" fmla="*/ 128 w 300"/>
                <a:gd name="T37" fmla="*/ 1098 h 1139"/>
                <a:gd name="T38" fmla="*/ 131 w 300"/>
                <a:gd name="T39" fmla="*/ 1089 h 1139"/>
                <a:gd name="T40" fmla="*/ 131 w 300"/>
                <a:gd name="T41" fmla="*/ 532 h 1139"/>
                <a:gd name="T42" fmla="*/ 169 w 300"/>
                <a:gd name="T43" fmla="*/ 532 h 1139"/>
                <a:gd name="T44" fmla="*/ 169 w 300"/>
                <a:gd name="T45" fmla="*/ 1089 h 1139"/>
                <a:gd name="T46" fmla="*/ 169 w 300"/>
                <a:gd name="T47" fmla="*/ 1089 h 1139"/>
                <a:gd name="T48" fmla="*/ 169 w 300"/>
                <a:gd name="T49" fmla="*/ 1098 h 1139"/>
                <a:gd name="T50" fmla="*/ 172 w 300"/>
                <a:gd name="T51" fmla="*/ 1108 h 1139"/>
                <a:gd name="T52" fmla="*/ 181 w 300"/>
                <a:gd name="T53" fmla="*/ 1123 h 1139"/>
                <a:gd name="T54" fmla="*/ 200 w 300"/>
                <a:gd name="T55" fmla="*/ 1133 h 1139"/>
                <a:gd name="T56" fmla="*/ 209 w 300"/>
                <a:gd name="T57" fmla="*/ 1136 h 1139"/>
                <a:gd name="T58" fmla="*/ 219 w 300"/>
                <a:gd name="T59" fmla="*/ 1139 h 1139"/>
                <a:gd name="T60" fmla="*/ 219 w 300"/>
                <a:gd name="T61" fmla="*/ 1139 h 1139"/>
                <a:gd name="T62" fmla="*/ 228 w 300"/>
                <a:gd name="T63" fmla="*/ 1136 h 1139"/>
                <a:gd name="T64" fmla="*/ 237 w 300"/>
                <a:gd name="T65" fmla="*/ 1133 h 1139"/>
                <a:gd name="T66" fmla="*/ 253 w 300"/>
                <a:gd name="T67" fmla="*/ 1123 h 1139"/>
                <a:gd name="T68" fmla="*/ 265 w 300"/>
                <a:gd name="T69" fmla="*/ 1108 h 1139"/>
                <a:gd name="T70" fmla="*/ 265 w 300"/>
                <a:gd name="T71" fmla="*/ 1098 h 1139"/>
                <a:gd name="T72" fmla="*/ 268 w 300"/>
                <a:gd name="T73" fmla="*/ 1089 h 1139"/>
                <a:gd name="T74" fmla="*/ 268 w 300"/>
                <a:gd name="T75" fmla="*/ 532 h 1139"/>
                <a:gd name="T76" fmla="*/ 268 w 300"/>
                <a:gd name="T77" fmla="*/ 532 h 1139"/>
                <a:gd name="T78" fmla="*/ 300 w 300"/>
                <a:gd name="T79" fmla="*/ 0 h 1139"/>
                <a:gd name="T80" fmla="*/ 225 w 300"/>
                <a:gd name="T81" fmla="*/ 0 h 1139"/>
                <a:gd name="T82" fmla="*/ 150 w 300"/>
                <a:gd name="T83" fmla="*/ 112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00" h="1139">
                  <a:moveTo>
                    <a:pt x="150" y="112"/>
                  </a:moveTo>
                  <a:lnTo>
                    <a:pt x="75" y="0"/>
                  </a:lnTo>
                  <a:lnTo>
                    <a:pt x="0" y="0"/>
                  </a:lnTo>
                  <a:lnTo>
                    <a:pt x="32" y="532"/>
                  </a:lnTo>
                  <a:lnTo>
                    <a:pt x="32" y="532"/>
                  </a:lnTo>
                  <a:lnTo>
                    <a:pt x="32" y="1089"/>
                  </a:lnTo>
                  <a:lnTo>
                    <a:pt x="32" y="1089"/>
                  </a:lnTo>
                  <a:lnTo>
                    <a:pt x="32" y="1098"/>
                  </a:lnTo>
                  <a:lnTo>
                    <a:pt x="35" y="1108"/>
                  </a:lnTo>
                  <a:lnTo>
                    <a:pt x="44" y="1123"/>
                  </a:lnTo>
                  <a:lnTo>
                    <a:pt x="63" y="1133"/>
                  </a:lnTo>
                  <a:lnTo>
                    <a:pt x="72" y="1136"/>
                  </a:lnTo>
                  <a:lnTo>
                    <a:pt x="81" y="1139"/>
                  </a:lnTo>
                  <a:lnTo>
                    <a:pt x="81" y="1139"/>
                  </a:lnTo>
                  <a:lnTo>
                    <a:pt x="91" y="1136"/>
                  </a:lnTo>
                  <a:lnTo>
                    <a:pt x="100" y="1133"/>
                  </a:lnTo>
                  <a:lnTo>
                    <a:pt x="116" y="1123"/>
                  </a:lnTo>
                  <a:lnTo>
                    <a:pt x="128" y="1108"/>
                  </a:lnTo>
                  <a:lnTo>
                    <a:pt x="128" y="1098"/>
                  </a:lnTo>
                  <a:lnTo>
                    <a:pt x="131" y="1089"/>
                  </a:lnTo>
                  <a:lnTo>
                    <a:pt x="131" y="532"/>
                  </a:lnTo>
                  <a:lnTo>
                    <a:pt x="169" y="532"/>
                  </a:lnTo>
                  <a:lnTo>
                    <a:pt x="169" y="1089"/>
                  </a:lnTo>
                  <a:lnTo>
                    <a:pt x="169" y="1089"/>
                  </a:lnTo>
                  <a:lnTo>
                    <a:pt x="169" y="1098"/>
                  </a:lnTo>
                  <a:lnTo>
                    <a:pt x="172" y="1108"/>
                  </a:lnTo>
                  <a:lnTo>
                    <a:pt x="181" y="1123"/>
                  </a:lnTo>
                  <a:lnTo>
                    <a:pt x="200" y="1133"/>
                  </a:lnTo>
                  <a:lnTo>
                    <a:pt x="209" y="1136"/>
                  </a:lnTo>
                  <a:lnTo>
                    <a:pt x="219" y="1139"/>
                  </a:lnTo>
                  <a:lnTo>
                    <a:pt x="219" y="1139"/>
                  </a:lnTo>
                  <a:lnTo>
                    <a:pt x="228" y="1136"/>
                  </a:lnTo>
                  <a:lnTo>
                    <a:pt x="237" y="1133"/>
                  </a:lnTo>
                  <a:lnTo>
                    <a:pt x="253" y="1123"/>
                  </a:lnTo>
                  <a:lnTo>
                    <a:pt x="265" y="1108"/>
                  </a:lnTo>
                  <a:lnTo>
                    <a:pt x="265" y="1098"/>
                  </a:lnTo>
                  <a:lnTo>
                    <a:pt x="268" y="1089"/>
                  </a:lnTo>
                  <a:lnTo>
                    <a:pt x="268" y="532"/>
                  </a:lnTo>
                  <a:lnTo>
                    <a:pt x="268" y="532"/>
                  </a:lnTo>
                  <a:lnTo>
                    <a:pt x="300" y="0"/>
                  </a:lnTo>
                  <a:lnTo>
                    <a:pt x="225" y="0"/>
                  </a:lnTo>
                  <a:lnTo>
                    <a:pt x="150" y="112"/>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3" name="Freeform 7">
              <a:extLst>
                <a:ext uri="{FF2B5EF4-FFF2-40B4-BE49-F238E27FC236}">
                  <a16:creationId xmlns:a16="http://schemas.microsoft.com/office/drawing/2014/main" id="{246D983B-1A31-4C19-9B45-72621D575EEF}"/>
                </a:ext>
              </a:extLst>
            </p:cNvPr>
            <p:cNvSpPr>
              <a:spLocks/>
            </p:cNvSpPr>
            <p:nvPr/>
          </p:nvSpPr>
          <p:spPr bwMode="auto">
            <a:xfrm>
              <a:off x="3601" y="1732"/>
              <a:ext cx="84" cy="563"/>
            </a:xfrm>
            <a:custGeom>
              <a:avLst/>
              <a:gdLst>
                <a:gd name="T0" fmla="*/ 0 w 84"/>
                <a:gd name="T1" fmla="*/ 0 h 563"/>
                <a:gd name="T2" fmla="*/ 22 w 84"/>
                <a:gd name="T3" fmla="*/ 532 h 563"/>
                <a:gd name="T4" fmla="*/ 22 w 84"/>
                <a:gd name="T5" fmla="*/ 532 h 563"/>
                <a:gd name="T6" fmla="*/ 25 w 84"/>
                <a:gd name="T7" fmla="*/ 544 h 563"/>
                <a:gd name="T8" fmla="*/ 31 w 84"/>
                <a:gd name="T9" fmla="*/ 554 h 563"/>
                <a:gd name="T10" fmla="*/ 41 w 84"/>
                <a:gd name="T11" fmla="*/ 563 h 563"/>
                <a:gd name="T12" fmla="*/ 53 w 84"/>
                <a:gd name="T13" fmla="*/ 563 h 563"/>
                <a:gd name="T14" fmla="*/ 53 w 84"/>
                <a:gd name="T15" fmla="*/ 563 h 563"/>
                <a:gd name="T16" fmla="*/ 65 w 84"/>
                <a:gd name="T17" fmla="*/ 563 h 563"/>
                <a:gd name="T18" fmla="*/ 75 w 84"/>
                <a:gd name="T19" fmla="*/ 554 h 563"/>
                <a:gd name="T20" fmla="*/ 81 w 84"/>
                <a:gd name="T21" fmla="*/ 544 h 563"/>
                <a:gd name="T22" fmla="*/ 84 w 84"/>
                <a:gd name="T23" fmla="*/ 532 h 563"/>
                <a:gd name="T24" fmla="*/ 53 w 84"/>
                <a:gd name="T25" fmla="*/ 0 h 563"/>
                <a:gd name="T26" fmla="*/ 0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0" y="0"/>
                  </a:moveTo>
                  <a:lnTo>
                    <a:pt x="22" y="532"/>
                  </a:lnTo>
                  <a:lnTo>
                    <a:pt x="22" y="532"/>
                  </a:lnTo>
                  <a:lnTo>
                    <a:pt x="25" y="544"/>
                  </a:lnTo>
                  <a:lnTo>
                    <a:pt x="31" y="554"/>
                  </a:lnTo>
                  <a:lnTo>
                    <a:pt x="41" y="563"/>
                  </a:lnTo>
                  <a:lnTo>
                    <a:pt x="53" y="563"/>
                  </a:lnTo>
                  <a:lnTo>
                    <a:pt x="53" y="563"/>
                  </a:lnTo>
                  <a:lnTo>
                    <a:pt x="65" y="563"/>
                  </a:lnTo>
                  <a:lnTo>
                    <a:pt x="75" y="554"/>
                  </a:lnTo>
                  <a:lnTo>
                    <a:pt x="81" y="544"/>
                  </a:lnTo>
                  <a:lnTo>
                    <a:pt x="84" y="532"/>
                  </a:lnTo>
                  <a:lnTo>
                    <a:pt x="53"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4" name="Freeform 8">
              <a:extLst>
                <a:ext uri="{FF2B5EF4-FFF2-40B4-BE49-F238E27FC236}">
                  <a16:creationId xmlns:a16="http://schemas.microsoft.com/office/drawing/2014/main" id="{C39BDBB4-E0BF-436A-BB33-98A0BBEC6009}"/>
                </a:ext>
              </a:extLst>
            </p:cNvPr>
            <p:cNvSpPr>
              <a:spLocks/>
            </p:cNvSpPr>
            <p:nvPr/>
          </p:nvSpPr>
          <p:spPr bwMode="auto">
            <a:xfrm>
              <a:off x="3997" y="1732"/>
              <a:ext cx="84" cy="563"/>
            </a:xfrm>
            <a:custGeom>
              <a:avLst/>
              <a:gdLst>
                <a:gd name="T0" fmla="*/ 31 w 84"/>
                <a:gd name="T1" fmla="*/ 0 h 563"/>
                <a:gd name="T2" fmla="*/ 0 w 84"/>
                <a:gd name="T3" fmla="*/ 532 h 563"/>
                <a:gd name="T4" fmla="*/ 0 w 84"/>
                <a:gd name="T5" fmla="*/ 532 h 563"/>
                <a:gd name="T6" fmla="*/ 3 w 84"/>
                <a:gd name="T7" fmla="*/ 544 h 563"/>
                <a:gd name="T8" fmla="*/ 9 w 84"/>
                <a:gd name="T9" fmla="*/ 554 h 563"/>
                <a:gd name="T10" fmla="*/ 19 w 84"/>
                <a:gd name="T11" fmla="*/ 563 h 563"/>
                <a:gd name="T12" fmla="*/ 31 w 84"/>
                <a:gd name="T13" fmla="*/ 563 h 563"/>
                <a:gd name="T14" fmla="*/ 31 w 84"/>
                <a:gd name="T15" fmla="*/ 563 h 563"/>
                <a:gd name="T16" fmla="*/ 43 w 84"/>
                <a:gd name="T17" fmla="*/ 563 h 563"/>
                <a:gd name="T18" fmla="*/ 53 w 84"/>
                <a:gd name="T19" fmla="*/ 554 h 563"/>
                <a:gd name="T20" fmla="*/ 59 w 84"/>
                <a:gd name="T21" fmla="*/ 544 h 563"/>
                <a:gd name="T22" fmla="*/ 62 w 84"/>
                <a:gd name="T23" fmla="*/ 532 h 563"/>
                <a:gd name="T24" fmla="*/ 84 w 84"/>
                <a:gd name="T25" fmla="*/ 0 h 563"/>
                <a:gd name="T26" fmla="*/ 31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31" y="0"/>
                  </a:moveTo>
                  <a:lnTo>
                    <a:pt x="0" y="532"/>
                  </a:lnTo>
                  <a:lnTo>
                    <a:pt x="0" y="532"/>
                  </a:lnTo>
                  <a:lnTo>
                    <a:pt x="3" y="544"/>
                  </a:lnTo>
                  <a:lnTo>
                    <a:pt x="9" y="554"/>
                  </a:lnTo>
                  <a:lnTo>
                    <a:pt x="19" y="563"/>
                  </a:lnTo>
                  <a:lnTo>
                    <a:pt x="31" y="563"/>
                  </a:lnTo>
                  <a:lnTo>
                    <a:pt x="31" y="563"/>
                  </a:lnTo>
                  <a:lnTo>
                    <a:pt x="43" y="563"/>
                  </a:lnTo>
                  <a:lnTo>
                    <a:pt x="53" y="554"/>
                  </a:lnTo>
                  <a:lnTo>
                    <a:pt x="59" y="544"/>
                  </a:lnTo>
                  <a:lnTo>
                    <a:pt x="62" y="532"/>
                  </a:lnTo>
                  <a:lnTo>
                    <a:pt x="84" y="0"/>
                  </a:lnTo>
                  <a:lnTo>
                    <a:pt x="31"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15" name="Group 4">
            <a:extLst>
              <a:ext uri="{FF2B5EF4-FFF2-40B4-BE49-F238E27FC236}">
                <a16:creationId xmlns:a16="http://schemas.microsoft.com/office/drawing/2014/main" id="{D6390FF3-E5AA-4CF4-AB84-545EECC3FD3D}"/>
              </a:ext>
            </a:extLst>
          </p:cNvPr>
          <p:cNvGrpSpPr>
            <a:grpSpLocks noChangeAspect="1"/>
          </p:cNvGrpSpPr>
          <p:nvPr/>
        </p:nvGrpSpPr>
        <p:grpSpPr bwMode="auto">
          <a:xfrm>
            <a:off x="2159957" y="3251938"/>
            <a:ext cx="312274" cy="773595"/>
            <a:chOff x="3601" y="1549"/>
            <a:chExt cx="480" cy="1223"/>
          </a:xfrm>
        </p:grpSpPr>
        <p:sp>
          <p:nvSpPr>
            <p:cNvPr id="116" name="Freeform 5">
              <a:extLst>
                <a:ext uri="{FF2B5EF4-FFF2-40B4-BE49-F238E27FC236}">
                  <a16:creationId xmlns:a16="http://schemas.microsoft.com/office/drawing/2014/main" id="{9CB07CF6-7E05-4475-ACAD-E49E47F7E35A}"/>
                </a:ext>
              </a:extLst>
            </p:cNvPr>
            <p:cNvSpPr>
              <a:spLocks/>
            </p:cNvSpPr>
            <p:nvPr/>
          </p:nvSpPr>
          <p:spPr bwMode="auto">
            <a:xfrm>
              <a:off x="3686" y="1791"/>
              <a:ext cx="310" cy="981"/>
            </a:xfrm>
            <a:custGeom>
              <a:avLst/>
              <a:gdLst>
                <a:gd name="T0" fmla="*/ 243 w 310"/>
                <a:gd name="T1" fmla="*/ 0 h 981"/>
                <a:gd name="T2" fmla="*/ 64 w 310"/>
                <a:gd name="T3" fmla="*/ 0 h 981"/>
                <a:gd name="T4" fmla="*/ 0 w 310"/>
                <a:gd name="T5" fmla="*/ 458 h 981"/>
                <a:gd name="T6" fmla="*/ 54 w 310"/>
                <a:gd name="T7" fmla="*/ 458 h 981"/>
                <a:gd name="T8" fmla="*/ 54 w 310"/>
                <a:gd name="T9" fmla="*/ 938 h 981"/>
                <a:gd name="T10" fmla="*/ 54 w 310"/>
                <a:gd name="T11" fmla="*/ 938 h 981"/>
                <a:gd name="T12" fmla="*/ 54 w 310"/>
                <a:gd name="T13" fmla="*/ 946 h 981"/>
                <a:gd name="T14" fmla="*/ 56 w 310"/>
                <a:gd name="T15" fmla="*/ 954 h 981"/>
                <a:gd name="T16" fmla="*/ 64 w 310"/>
                <a:gd name="T17" fmla="*/ 968 h 981"/>
                <a:gd name="T18" fmla="*/ 80 w 310"/>
                <a:gd name="T19" fmla="*/ 976 h 981"/>
                <a:gd name="T20" fmla="*/ 88 w 310"/>
                <a:gd name="T21" fmla="*/ 978 h 981"/>
                <a:gd name="T22" fmla="*/ 96 w 310"/>
                <a:gd name="T23" fmla="*/ 981 h 981"/>
                <a:gd name="T24" fmla="*/ 96 w 310"/>
                <a:gd name="T25" fmla="*/ 981 h 981"/>
                <a:gd name="T26" fmla="*/ 104 w 310"/>
                <a:gd name="T27" fmla="*/ 978 h 981"/>
                <a:gd name="T28" fmla="*/ 112 w 310"/>
                <a:gd name="T29" fmla="*/ 976 h 981"/>
                <a:gd name="T30" fmla="*/ 126 w 310"/>
                <a:gd name="T31" fmla="*/ 968 h 981"/>
                <a:gd name="T32" fmla="*/ 136 w 310"/>
                <a:gd name="T33" fmla="*/ 954 h 981"/>
                <a:gd name="T34" fmla="*/ 136 w 310"/>
                <a:gd name="T35" fmla="*/ 946 h 981"/>
                <a:gd name="T36" fmla="*/ 139 w 310"/>
                <a:gd name="T37" fmla="*/ 938 h 981"/>
                <a:gd name="T38" fmla="*/ 139 w 310"/>
                <a:gd name="T39" fmla="*/ 458 h 981"/>
                <a:gd name="T40" fmla="*/ 171 w 310"/>
                <a:gd name="T41" fmla="*/ 458 h 981"/>
                <a:gd name="T42" fmla="*/ 171 w 310"/>
                <a:gd name="T43" fmla="*/ 938 h 981"/>
                <a:gd name="T44" fmla="*/ 171 w 310"/>
                <a:gd name="T45" fmla="*/ 938 h 981"/>
                <a:gd name="T46" fmla="*/ 171 w 310"/>
                <a:gd name="T47" fmla="*/ 946 h 981"/>
                <a:gd name="T48" fmla="*/ 174 w 310"/>
                <a:gd name="T49" fmla="*/ 954 h 981"/>
                <a:gd name="T50" fmla="*/ 182 w 310"/>
                <a:gd name="T51" fmla="*/ 968 h 981"/>
                <a:gd name="T52" fmla="*/ 198 w 310"/>
                <a:gd name="T53" fmla="*/ 976 h 981"/>
                <a:gd name="T54" fmla="*/ 206 w 310"/>
                <a:gd name="T55" fmla="*/ 978 h 981"/>
                <a:gd name="T56" fmla="*/ 214 w 310"/>
                <a:gd name="T57" fmla="*/ 981 h 981"/>
                <a:gd name="T58" fmla="*/ 214 w 310"/>
                <a:gd name="T59" fmla="*/ 981 h 981"/>
                <a:gd name="T60" fmla="*/ 222 w 310"/>
                <a:gd name="T61" fmla="*/ 978 h 981"/>
                <a:gd name="T62" fmla="*/ 230 w 310"/>
                <a:gd name="T63" fmla="*/ 976 h 981"/>
                <a:gd name="T64" fmla="*/ 243 w 310"/>
                <a:gd name="T65" fmla="*/ 968 h 981"/>
                <a:gd name="T66" fmla="*/ 254 w 310"/>
                <a:gd name="T67" fmla="*/ 954 h 981"/>
                <a:gd name="T68" fmla="*/ 254 w 310"/>
                <a:gd name="T69" fmla="*/ 946 h 981"/>
                <a:gd name="T70" fmla="*/ 256 w 310"/>
                <a:gd name="T71" fmla="*/ 938 h 981"/>
                <a:gd name="T72" fmla="*/ 256 w 310"/>
                <a:gd name="T73" fmla="*/ 458 h 981"/>
                <a:gd name="T74" fmla="*/ 310 w 310"/>
                <a:gd name="T75" fmla="*/ 458 h 981"/>
                <a:gd name="T76" fmla="*/ 243 w 310"/>
                <a:gd name="T77" fmla="*/ 0 h 9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10" h="981">
                  <a:moveTo>
                    <a:pt x="243" y="0"/>
                  </a:moveTo>
                  <a:lnTo>
                    <a:pt x="64" y="0"/>
                  </a:lnTo>
                  <a:lnTo>
                    <a:pt x="0" y="458"/>
                  </a:lnTo>
                  <a:lnTo>
                    <a:pt x="54" y="458"/>
                  </a:lnTo>
                  <a:lnTo>
                    <a:pt x="54" y="938"/>
                  </a:lnTo>
                  <a:lnTo>
                    <a:pt x="54" y="938"/>
                  </a:lnTo>
                  <a:lnTo>
                    <a:pt x="54" y="946"/>
                  </a:lnTo>
                  <a:lnTo>
                    <a:pt x="56" y="954"/>
                  </a:lnTo>
                  <a:lnTo>
                    <a:pt x="64" y="968"/>
                  </a:lnTo>
                  <a:lnTo>
                    <a:pt x="80" y="976"/>
                  </a:lnTo>
                  <a:lnTo>
                    <a:pt x="88" y="978"/>
                  </a:lnTo>
                  <a:lnTo>
                    <a:pt x="96" y="981"/>
                  </a:lnTo>
                  <a:lnTo>
                    <a:pt x="96" y="981"/>
                  </a:lnTo>
                  <a:lnTo>
                    <a:pt x="104" y="978"/>
                  </a:lnTo>
                  <a:lnTo>
                    <a:pt x="112" y="976"/>
                  </a:lnTo>
                  <a:lnTo>
                    <a:pt x="126" y="968"/>
                  </a:lnTo>
                  <a:lnTo>
                    <a:pt x="136" y="954"/>
                  </a:lnTo>
                  <a:lnTo>
                    <a:pt x="136" y="946"/>
                  </a:lnTo>
                  <a:lnTo>
                    <a:pt x="139" y="938"/>
                  </a:lnTo>
                  <a:lnTo>
                    <a:pt x="139" y="458"/>
                  </a:lnTo>
                  <a:lnTo>
                    <a:pt x="171" y="458"/>
                  </a:lnTo>
                  <a:lnTo>
                    <a:pt x="171" y="938"/>
                  </a:lnTo>
                  <a:lnTo>
                    <a:pt x="171" y="938"/>
                  </a:lnTo>
                  <a:lnTo>
                    <a:pt x="171" y="946"/>
                  </a:lnTo>
                  <a:lnTo>
                    <a:pt x="174" y="954"/>
                  </a:lnTo>
                  <a:lnTo>
                    <a:pt x="182" y="968"/>
                  </a:lnTo>
                  <a:lnTo>
                    <a:pt x="198" y="976"/>
                  </a:lnTo>
                  <a:lnTo>
                    <a:pt x="206" y="978"/>
                  </a:lnTo>
                  <a:lnTo>
                    <a:pt x="214" y="981"/>
                  </a:lnTo>
                  <a:lnTo>
                    <a:pt x="214" y="981"/>
                  </a:lnTo>
                  <a:lnTo>
                    <a:pt x="222" y="978"/>
                  </a:lnTo>
                  <a:lnTo>
                    <a:pt x="230" y="976"/>
                  </a:lnTo>
                  <a:lnTo>
                    <a:pt x="243" y="968"/>
                  </a:lnTo>
                  <a:lnTo>
                    <a:pt x="254" y="954"/>
                  </a:lnTo>
                  <a:lnTo>
                    <a:pt x="254" y="946"/>
                  </a:lnTo>
                  <a:lnTo>
                    <a:pt x="256" y="938"/>
                  </a:lnTo>
                  <a:lnTo>
                    <a:pt x="256" y="458"/>
                  </a:lnTo>
                  <a:lnTo>
                    <a:pt x="310" y="458"/>
                  </a:lnTo>
                  <a:lnTo>
                    <a:pt x="243"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7" name="Freeform 6">
              <a:extLst>
                <a:ext uri="{FF2B5EF4-FFF2-40B4-BE49-F238E27FC236}">
                  <a16:creationId xmlns:a16="http://schemas.microsoft.com/office/drawing/2014/main" id="{ADAFAA32-3E3D-460B-9706-22A56B797433}"/>
                </a:ext>
              </a:extLst>
            </p:cNvPr>
            <p:cNvSpPr>
              <a:spLocks/>
            </p:cNvSpPr>
            <p:nvPr/>
          </p:nvSpPr>
          <p:spPr bwMode="auto">
            <a:xfrm>
              <a:off x="3729" y="1549"/>
              <a:ext cx="224" cy="226"/>
            </a:xfrm>
            <a:custGeom>
              <a:avLst/>
              <a:gdLst>
                <a:gd name="T0" fmla="*/ 112 w 224"/>
                <a:gd name="T1" fmla="*/ 226 h 226"/>
                <a:gd name="T2" fmla="*/ 112 w 224"/>
                <a:gd name="T3" fmla="*/ 226 h 226"/>
                <a:gd name="T4" fmla="*/ 133 w 224"/>
                <a:gd name="T5" fmla="*/ 224 h 226"/>
                <a:gd name="T6" fmla="*/ 155 w 224"/>
                <a:gd name="T7" fmla="*/ 218 h 226"/>
                <a:gd name="T8" fmla="*/ 173 w 224"/>
                <a:gd name="T9" fmla="*/ 207 h 226"/>
                <a:gd name="T10" fmla="*/ 189 w 224"/>
                <a:gd name="T11" fmla="*/ 194 h 226"/>
                <a:gd name="T12" fmla="*/ 205 w 224"/>
                <a:gd name="T13" fmla="*/ 175 h 226"/>
                <a:gd name="T14" fmla="*/ 213 w 224"/>
                <a:gd name="T15" fmla="*/ 156 h 226"/>
                <a:gd name="T16" fmla="*/ 221 w 224"/>
                <a:gd name="T17" fmla="*/ 135 h 226"/>
                <a:gd name="T18" fmla="*/ 224 w 224"/>
                <a:gd name="T19" fmla="*/ 113 h 226"/>
                <a:gd name="T20" fmla="*/ 224 w 224"/>
                <a:gd name="T21" fmla="*/ 113 h 226"/>
                <a:gd name="T22" fmla="*/ 221 w 224"/>
                <a:gd name="T23" fmla="*/ 92 h 226"/>
                <a:gd name="T24" fmla="*/ 213 w 224"/>
                <a:gd name="T25" fmla="*/ 70 h 226"/>
                <a:gd name="T26" fmla="*/ 205 w 224"/>
                <a:gd name="T27" fmla="*/ 51 h 226"/>
                <a:gd name="T28" fmla="*/ 189 w 224"/>
                <a:gd name="T29" fmla="*/ 32 h 226"/>
                <a:gd name="T30" fmla="*/ 173 w 224"/>
                <a:gd name="T31" fmla="*/ 19 h 226"/>
                <a:gd name="T32" fmla="*/ 155 w 224"/>
                <a:gd name="T33" fmla="*/ 8 h 226"/>
                <a:gd name="T34" fmla="*/ 133 w 224"/>
                <a:gd name="T35" fmla="*/ 3 h 226"/>
                <a:gd name="T36" fmla="*/ 112 w 224"/>
                <a:gd name="T37" fmla="*/ 0 h 226"/>
                <a:gd name="T38" fmla="*/ 112 w 224"/>
                <a:gd name="T39" fmla="*/ 0 h 226"/>
                <a:gd name="T40" fmla="*/ 88 w 224"/>
                <a:gd name="T41" fmla="*/ 3 h 226"/>
                <a:gd name="T42" fmla="*/ 67 w 224"/>
                <a:gd name="T43" fmla="*/ 8 h 226"/>
                <a:gd name="T44" fmla="*/ 48 w 224"/>
                <a:gd name="T45" fmla="*/ 19 h 226"/>
                <a:gd name="T46" fmla="*/ 32 w 224"/>
                <a:gd name="T47" fmla="*/ 32 h 226"/>
                <a:gd name="T48" fmla="*/ 19 w 224"/>
                <a:gd name="T49" fmla="*/ 51 h 226"/>
                <a:gd name="T50" fmla="*/ 8 w 224"/>
                <a:gd name="T51" fmla="*/ 70 h 226"/>
                <a:gd name="T52" fmla="*/ 3 w 224"/>
                <a:gd name="T53" fmla="*/ 92 h 226"/>
                <a:gd name="T54" fmla="*/ 0 w 224"/>
                <a:gd name="T55" fmla="*/ 113 h 226"/>
                <a:gd name="T56" fmla="*/ 0 w 224"/>
                <a:gd name="T57" fmla="*/ 113 h 226"/>
                <a:gd name="T58" fmla="*/ 3 w 224"/>
                <a:gd name="T59" fmla="*/ 135 h 226"/>
                <a:gd name="T60" fmla="*/ 8 w 224"/>
                <a:gd name="T61" fmla="*/ 156 h 226"/>
                <a:gd name="T62" fmla="*/ 19 w 224"/>
                <a:gd name="T63" fmla="*/ 175 h 226"/>
                <a:gd name="T64" fmla="*/ 32 w 224"/>
                <a:gd name="T65" fmla="*/ 194 h 226"/>
                <a:gd name="T66" fmla="*/ 48 w 224"/>
                <a:gd name="T67" fmla="*/ 207 h 226"/>
                <a:gd name="T68" fmla="*/ 67 w 224"/>
                <a:gd name="T69" fmla="*/ 218 h 226"/>
                <a:gd name="T70" fmla="*/ 88 w 224"/>
                <a:gd name="T71" fmla="*/ 224 h 226"/>
                <a:gd name="T72" fmla="*/ 112 w 224"/>
                <a:gd name="T73" fmla="*/ 226 h 226"/>
                <a:gd name="T74" fmla="*/ 112 w 224"/>
                <a:gd name="T75" fmla="*/ 226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4" h="226">
                  <a:moveTo>
                    <a:pt x="112" y="226"/>
                  </a:moveTo>
                  <a:lnTo>
                    <a:pt x="112" y="226"/>
                  </a:lnTo>
                  <a:lnTo>
                    <a:pt x="133" y="224"/>
                  </a:lnTo>
                  <a:lnTo>
                    <a:pt x="155" y="218"/>
                  </a:lnTo>
                  <a:lnTo>
                    <a:pt x="173" y="207"/>
                  </a:lnTo>
                  <a:lnTo>
                    <a:pt x="189" y="194"/>
                  </a:lnTo>
                  <a:lnTo>
                    <a:pt x="205" y="175"/>
                  </a:lnTo>
                  <a:lnTo>
                    <a:pt x="213" y="156"/>
                  </a:lnTo>
                  <a:lnTo>
                    <a:pt x="221" y="135"/>
                  </a:lnTo>
                  <a:lnTo>
                    <a:pt x="224" y="113"/>
                  </a:lnTo>
                  <a:lnTo>
                    <a:pt x="224" y="113"/>
                  </a:lnTo>
                  <a:lnTo>
                    <a:pt x="221" y="92"/>
                  </a:lnTo>
                  <a:lnTo>
                    <a:pt x="213" y="70"/>
                  </a:lnTo>
                  <a:lnTo>
                    <a:pt x="205" y="51"/>
                  </a:lnTo>
                  <a:lnTo>
                    <a:pt x="189" y="32"/>
                  </a:lnTo>
                  <a:lnTo>
                    <a:pt x="173" y="19"/>
                  </a:lnTo>
                  <a:lnTo>
                    <a:pt x="155" y="8"/>
                  </a:lnTo>
                  <a:lnTo>
                    <a:pt x="133" y="3"/>
                  </a:lnTo>
                  <a:lnTo>
                    <a:pt x="112" y="0"/>
                  </a:lnTo>
                  <a:lnTo>
                    <a:pt x="112" y="0"/>
                  </a:lnTo>
                  <a:lnTo>
                    <a:pt x="88" y="3"/>
                  </a:lnTo>
                  <a:lnTo>
                    <a:pt x="67" y="8"/>
                  </a:lnTo>
                  <a:lnTo>
                    <a:pt x="48" y="19"/>
                  </a:lnTo>
                  <a:lnTo>
                    <a:pt x="32" y="32"/>
                  </a:lnTo>
                  <a:lnTo>
                    <a:pt x="19" y="51"/>
                  </a:lnTo>
                  <a:lnTo>
                    <a:pt x="8" y="70"/>
                  </a:lnTo>
                  <a:lnTo>
                    <a:pt x="3" y="92"/>
                  </a:lnTo>
                  <a:lnTo>
                    <a:pt x="0" y="113"/>
                  </a:lnTo>
                  <a:lnTo>
                    <a:pt x="0" y="113"/>
                  </a:lnTo>
                  <a:lnTo>
                    <a:pt x="3" y="135"/>
                  </a:lnTo>
                  <a:lnTo>
                    <a:pt x="8" y="156"/>
                  </a:lnTo>
                  <a:lnTo>
                    <a:pt x="19" y="175"/>
                  </a:lnTo>
                  <a:lnTo>
                    <a:pt x="32" y="194"/>
                  </a:lnTo>
                  <a:lnTo>
                    <a:pt x="48" y="207"/>
                  </a:lnTo>
                  <a:lnTo>
                    <a:pt x="67" y="218"/>
                  </a:lnTo>
                  <a:lnTo>
                    <a:pt x="88" y="224"/>
                  </a:lnTo>
                  <a:lnTo>
                    <a:pt x="112" y="226"/>
                  </a:lnTo>
                  <a:lnTo>
                    <a:pt x="112" y="226"/>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8" name="Freeform 7">
              <a:extLst>
                <a:ext uri="{FF2B5EF4-FFF2-40B4-BE49-F238E27FC236}">
                  <a16:creationId xmlns:a16="http://schemas.microsoft.com/office/drawing/2014/main" id="{98DA3B66-FFC1-49D0-BEEF-2A41B4D32953}"/>
                </a:ext>
              </a:extLst>
            </p:cNvPr>
            <p:cNvSpPr>
              <a:spLocks/>
            </p:cNvSpPr>
            <p:nvPr/>
          </p:nvSpPr>
          <p:spPr bwMode="auto">
            <a:xfrm>
              <a:off x="3961" y="1791"/>
              <a:ext cx="120" cy="485"/>
            </a:xfrm>
            <a:custGeom>
              <a:avLst/>
              <a:gdLst>
                <a:gd name="T0" fmla="*/ 45 w 120"/>
                <a:gd name="T1" fmla="*/ 0 h 485"/>
                <a:gd name="T2" fmla="*/ 0 w 120"/>
                <a:gd name="T3" fmla="*/ 0 h 485"/>
                <a:gd name="T4" fmla="*/ 67 w 120"/>
                <a:gd name="T5" fmla="*/ 458 h 485"/>
                <a:gd name="T6" fmla="*/ 67 w 120"/>
                <a:gd name="T7" fmla="*/ 458 h 485"/>
                <a:gd name="T8" fmla="*/ 69 w 120"/>
                <a:gd name="T9" fmla="*/ 469 h 485"/>
                <a:gd name="T10" fmla="*/ 75 w 120"/>
                <a:gd name="T11" fmla="*/ 477 h 485"/>
                <a:gd name="T12" fmla="*/ 83 w 120"/>
                <a:gd name="T13" fmla="*/ 485 h 485"/>
                <a:gd name="T14" fmla="*/ 93 w 120"/>
                <a:gd name="T15" fmla="*/ 485 h 485"/>
                <a:gd name="T16" fmla="*/ 93 w 120"/>
                <a:gd name="T17" fmla="*/ 485 h 485"/>
                <a:gd name="T18" fmla="*/ 104 w 120"/>
                <a:gd name="T19" fmla="*/ 485 h 485"/>
                <a:gd name="T20" fmla="*/ 112 w 120"/>
                <a:gd name="T21" fmla="*/ 477 h 485"/>
                <a:gd name="T22" fmla="*/ 117 w 120"/>
                <a:gd name="T23" fmla="*/ 469 h 485"/>
                <a:gd name="T24" fmla="*/ 120 w 120"/>
                <a:gd name="T25" fmla="*/ 458 h 485"/>
                <a:gd name="T26" fmla="*/ 45 w 120"/>
                <a:gd name="T27" fmla="*/ 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0" h="485">
                  <a:moveTo>
                    <a:pt x="45" y="0"/>
                  </a:moveTo>
                  <a:lnTo>
                    <a:pt x="0" y="0"/>
                  </a:lnTo>
                  <a:lnTo>
                    <a:pt x="67" y="458"/>
                  </a:lnTo>
                  <a:lnTo>
                    <a:pt x="67" y="458"/>
                  </a:lnTo>
                  <a:lnTo>
                    <a:pt x="69" y="469"/>
                  </a:lnTo>
                  <a:lnTo>
                    <a:pt x="75" y="477"/>
                  </a:lnTo>
                  <a:lnTo>
                    <a:pt x="83" y="485"/>
                  </a:lnTo>
                  <a:lnTo>
                    <a:pt x="93" y="485"/>
                  </a:lnTo>
                  <a:lnTo>
                    <a:pt x="93" y="485"/>
                  </a:lnTo>
                  <a:lnTo>
                    <a:pt x="104" y="485"/>
                  </a:lnTo>
                  <a:lnTo>
                    <a:pt x="112" y="477"/>
                  </a:lnTo>
                  <a:lnTo>
                    <a:pt x="117" y="469"/>
                  </a:lnTo>
                  <a:lnTo>
                    <a:pt x="120" y="458"/>
                  </a:lnTo>
                  <a:lnTo>
                    <a:pt x="45"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9" name="Freeform 8">
              <a:extLst>
                <a:ext uri="{FF2B5EF4-FFF2-40B4-BE49-F238E27FC236}">
                  <a16:creationId xmlns:a16="http://schemas.microsoft.com/office/drawing/2014/main" id="{951555CA-E1F7-4549-900A-ED373B71B51D}"/>
                </a:ext>
              </a:extLst>
            </p:cNvPr>
            <p:cNvSpPr>
              <a:spLocks/>
            </p:cNvSpPr>
            <p:nvPr/>
          </p:nvSpPr>
          <p:spPr bwMode="auto">
            <a:xfrm>
              <a:off x="3601" y="1791"/>
              <a:ext cx="117" cy="485"/>
            </a:xfrm>
            <a:custGeom>
              <a:avLst/>
              <a:gdLst>
                <a:gd name="T0" fmla="*/ 72 w 117"/>
                <a:gd name="T1" fmla="*/ 0 h 485"/>
                <a:gd name="T2" fmla="*/ 0 w 117"/>
                <a:gd name="T3" fmla="*/ 458 h 485"/>
                <a:gd name="T4" fmla="*/ 0 w 117"/>
                <a:gd name="T5" fmla="*/ 458 h 485"/>
                <a:gd name="T6" fmla="*/ 3 w 117"/>
                <a:gd name="T7" fmla="*/ 469 h 485"/>
                <a:gd name="T8" fmla="*/ 8 w 117"/>
                <a:gd name="T9" fmla="*/ 477 h 485"/>
                <a:gd name="T10" fmla="*/ 16 w 117"/>
                <a:gd name="T11" fmla="*/ 485 h 485"/>
                <a:gd name="T12" fmla="*/ 27 w 117"/>
                <a:gd name="T13" fmla="*/ 485 h 485"/>
                <a:gd name="T14" fmla="*/ 27 w 117"/>
                <a:gd name="T15" fmla="*/ 485 h 485"/>
                <a:gd name="T16" fmla="*/ 37 w 117"/>
                <a:gd name="T17" fmla="*/ 485 h 485"/>
                <a:gd name="T18" fmla="*/ 45 w 117"/>
                <a:gd name="T19" fmla="*/ 477 h 485"/>
                <a:gd name="T20" fmla="*/ 51 w 117"/>
                <a:gd name="T21" fmla="*/ 469 h 485"/>
                <a:gd name="T22" fmla="*/ 53 w 117"/>
                <a:gd name="T23" fmla="*/ 458 h 485"/>
                <a:gd name="T24" fmla="*/ 117 w 117"/>
                <a:gd name="T25" fmla="*/ 0 h 485"/>
                <a:gd name="T26" fmla="*/ 72 w 117"/>
                <a:gd name="T27" fmla="*/ 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7" h="485">
                  <a:moveTo>
                    <a:pt x="72" y="0"/>
                  </a:moveTo>
                  <a:lnTo>
                    <a:pt x="0" y="458"/>
                  </a:lnTo>
                  <a:lnTo>
                    <a:pt x="0" y="458"/>
                  </a:lnTo>
                  <a:lnTo>
                    <a:pt x="3" y="469"/>
                  </a:lnTo>
                  <a:lnTo>
                    <a:pt x="8" y="477"/>
                  </a:lnTo>
                  <a:lnTo>
                    <a:pt x="16" y="485"/>
                  </a:lnTo>
                  <a:lnTo>
                    <a:pt x="27" y="485"/>
                  </a:lnTo>
                  <a:lnTo>
                    <a:pt x="27" y="485"/>
                  </a:lnTo>
                  <a:lnTo>
                    <a:pt x="37" y="485"/>
                  </a:lnTo>
                  <a:lnTo>
                    <a:pt x="45" y="477"/>
                  </a:lnTo>
                  <a:lnTo>
                    <a:pt x="51" y="469"/>
                  </a:lnTo>
                  <a:lnTo>
                    <a:pt x="53" y="458"/>
                  </a:lnTo>
                  <a:lnTo>
                    <a:pt x="117" y="0"/>
                  </a:lnTo>
                  <a:lnTo>
                    <a:pt x="72"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20" name="Group 4">
            <a:extLst>
              <a:ext uri="{FF2B5EF4-FFF2-40B4-BE49-F238E27FC236}">
                <a16:creationId xmlns:a16="http://schemas.microsoft.com/office/drawing/2014/main" id="{5968721D-D12E-4FAE-A40A-D2B1A5E2CE62}"/>
              </a:ext>
            </a:extLst>
          </p:cNvPr>
          <p:cNvGrpSpPr>
            <a:grpSpLocks noChangeAspect="1"/>
          </p:cNvGrpSpPr>
          <p:nvPr/>
        </p:nvGrpSpPr>
        <p:grpSpPr bwMode="auto">
          <a:xfrm>
            <a:off x="2497450" y="1121982"/>
            <a:ext cx="261313" cy="773595"/>
            <a:chOff x="3601" y="1450"/>
            <a:chExt cx="480" cy="1421"/>
          </a:xfrm>
        </p:grpSpPr>
        <p:sp>
          <p:nvSpPr>
            <p:cNvPr id="121" name="Freeform 5">
              <a:extLst>
                <a:ext uri="{FF2B5EF4-FFF2-40B4-BE49-F238E27FC236}">
                  <a16:creationId xmlns:a16="http://schemas.microsoft.com/office/drawing/2014/main" id="{A0D7EDF5-88FD-413D-9095-A42FAF17635C}"/>
                </a:ext>
              </a:extLst>
            </p:cNvPr>
            <p:cNvSpPr>
              <a:spLocks/>
            </p:cNvSpPr>
            <p:nvPr/>
          </p:nvSpPr>
          <p:spPr bwMode="auto">
            <a:xfrm>
              <a:off x="3710" y="1450"/>
              <a:ext cx="262" cy="263"/>
            </a:xfrm>
            <a:custGeom>
              <a:avLst/>
              <a:gdLst>
                <a:gd name="T0" fmla="*/ 131 w 262"/>
                <a:gd name="T1" fmla="*/ 263 h 263"/>
                <a:gd name="T2" fmla="*/ 131 w 262"/>
                <a:gd name="T3" fmla="*/ 263 h 263"/>
                <a:gd name="T4" fmla="*/ 156 w 262"/>
                <a:gd name="T5" fmla="*/ 260 h 263"/>
                <a:gd name="T6" fmla="*/ 181 w 262"/>
                <a:gd name="T7" fmla="*/ 254 h 263"/>
                <a:gd name="T8" fmla="*/ 203 w 262"/>
                <a:gd name="T9" fmla="*/ 241 h 263"/>
                <a:gd name="T10" fmla="*/ 221 w 262"/>
                <a:gd name="T11" fmla="*/ 225 h 263"/>
                <a:gd name="T12" fmla="*/ 240 w 262"/>
                <a:gd name="T13" fmla="*/ 203 h 263"/>
                <a:gd name="T14" fmla="*/ 249 w 262"/>
                <a:gd name="T15" fmla="*/ 182 h 263"/>
                <a:gd name="T16" fmla="*/ 259 w 262"/>
                <a:gd name="T17" fmla="*/ 156 h 263"/>
                <a:gd name="T18" fmla="*/ 262 w 262"/>
                <a:gd name="T19" fmla="*/ 131 h 263"/>
                <a:gd name="T20" fmla="*/ 262 w 262"/>
                <a:gd name="T21" fmla="*/ 131 h 263"/>
                <a:gd name="T22" fmla="*/ 259 w 262"/>
                <a:gd name="T23" fmla="*/ 106 h 263"/>
                <a:gd name="T24" fmla="*/ 249 w 262"/>
                <a:gd name="T25" fmla="*/ 81 h 263"/>
                <a:gd name="T26" fmla="*/ 240 w 262"/>
                <a:gd name="T27" fmla="*/ 59 h 263"/>
                <a:gd name="T28" fmla="*/ 221 w 262"/>
                <a:gd name="T29" fmla="*/ 38 h 263"/>
                <a:gd name="T30" fmla="*/ 203 w 262"/>
                <a:gd name="T31" fmla="*/ 22 h 263"/>
                <a:gd name="T32" fmla="*/ 181 w 262"/>
                <a:gd name="T33" fmla="*/ 9 h 263"/>
                <a:gd name="T34" fmla="*/ 156 w 262"/>
                <a:gd name="T35" fmla="*/ 3 h 263"/>
                <a:gd name="T36" fmla="*/ 131 w 262"/>
                <a:gd name="T37" fmla="*/ 0 h 263"/>
                <a:gd name="T38" fmla="*/ 131 w 262"/>
                <a:gd name="T39" fmla="*/ 0 h 263"/>
                <a:gd name="T40" fmla="*/ 103 w 262"/>
                <a:gd name="T41" fmla="*/ 3 h 263"/>
                <a:gd name="T42" fmla="*/ 78 w 262"/>
                <a:gd name="T43" fmla="*/ 9 h 263"/>
                <a:gd name="T44" fmla="*/ 56 w 262"/>
                <a:gd name="T45" fmla="*/ 22 h 263"/>
                <a:gd name="T46" fmla="*/ 37 w 262"/>
                <a:gd name="T47" fmla="*/ 38 h 263"/>
                <a:gd name="T48" fmla="*/ 22 w 262"/>
                <a:gd name="T49" fmla="*/ 59 h 263"/>
                <a:gd name="T50" fmla="*/ 9 w 262"/>
                <a:gd name="T51" fmla="*/ 81 h 263"/>
                <a:gd name="T52" fmla="*/ 3 w 262"/>
                <a:gd name="T53" fmla="*/ 106 h 263"/>
                <a:gd name="T54" fmla="*/ 0 w 262"/>
                <a:gd name="T55" fmla="*/ 131 h 263"/>
                <a:gd name="T56" fmla="*/ 0 w 262"/>
                <a:gd name="T57" fmla="*/ 131 h 263"/>
                <a:gd name="T58" fmla="*/ 3 w 262"/>
                <a:gd name="T59" fmla="*/ 156 h 263"/>
                <a:gd name="T60" fmla="*/ 9 w 262"/>
                <a:gd name="T61" fmla="*/ 182 h 263"/>
                <a:gd name="T62" fmla="*/ 22 w 262"/>
                <a:gd name="T63" fmla="*/ 203 h 263"/>
                <a:gd name="T64" fmla="*/ 37 w 262"/>
                <a:gd name="T65" fmla="*/ 225 h 263"/>
                <a:gd name="T66" fmla="*/ 56 w 262"/>
                <a:gd name="T67" fmla="*/ 241 h 263"/>
                <a:gd name="T68" fmla="*/ 78 w 262"/>
                <a:gd name="T69" fmla="*/ 254 h 263"/>
                <a:gd name="T70" fmla="*/ 103 w 262"/>
                <a:gd name="T71" fmla="*/ 260 h 263"/>
                <a:gd name="T72" fmla="*/ 131 w 262"/>
                <a:gd name="T73" fmla="*/ 263 h 263"/>
                <a:gd name="T74" fmla="*/ 131 w 262"/>
                <a:gd name="T75" fmla="*/ 26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2" h="263">
                  <a:moveTo>
                    <a:pt x="131" y="263"/>
                  </a:moveTo>
                  <a:lnTo>
                    <a:pt x="131" y="263"/>
                  </a:lnTo>
                  <a:lnTo>
                    <a:pt x="156" y="260"/>
                  </a:lnTo>
                  <a:lnTo>
                    <a:pt x="181" y="254"/>
                  </a:lnTo>
                  <a:lnTo>
                    <a:pt x="203" y="241"/>
                  </a:lnTo>
                  <a:lnTo>
                    <a:pt x="221" y="225"/>
                  </a:lnTo>
                  <a:lnTo>
                    <a:pt x="240" y="203"/>
                  </a:lnTo>
                  <a:lnTo>
                    <a:pt x="249" y="182"/>
                  </a:lnTo>
                  <a:lnTo>
                    <a:pt x="259" y="156"/>
                  </a:lnTo>
                  <a:lnTo>
                    <a:pt x="262" y="131"/>
                  </a:lnTo>
                  <a:lnTo>
                    <a:pt x="262" y="131"/>
                  </a:lnTo>
                  <a:lnTo>
                    <a:pt x="259" y="106"/>
                  </a:lnTo>
                  <a:lnTo>
                    <a:pt x="249" y="81"/>
                  </a:lnTo>
                  <a:lnTo>
                    <a:pt x="240" y="59"/>
                  </a:lnTo>
                  <a:lnTo>
                    <a:pt x="221" y="38"/>
                  </a:lnTo>
                  <a:lnTo>
                    <a:pt x="203" y="22"/>
                  </a:lnTo>
                  <a:lnTo>
                    <a:pt x="181" y="9"/>
                  </a:lnTo>
                  <a:lnTo>
                    <a:pt x="156" y="3"/>
                  </a:lnTo>
                  <a:lnTo>
                    <a:pt x="131" y="0"/>
                  </a:lnTo>
                  <a:lnTo>
                    <a:pt x="131" y="0"/>
                  </a:lnTo>
                  <a:lnTo>
                    <a:pt x="103" y="3"/>
                  </a:lnTo>
                  <a:lnTo>
                    <a:pt x="78" y="9"/>
                  </a:lnTo>
                  <a:lnTo>
                    <a:pt x="56" y="22"/>
                  </a:lnTo>
                  <a:lnTo>
                    <a:pt x="37" y="38"/>
                  </a:lnTo>
                  <a:lnTo>
                    <a:pt x="22" y="59"/>
                  </a:lnTo>
                  <a:lnTo>
                    <a:pt x="9" y="81"/>
                  </a:lnTo>
                  <a:lnTo>
                    <a:pt x="3" y="106"/>
                  </a:lnTo>
                  <a:lnTo>
                    <a:pt x="0" y="131"/>
                  </a:lnTo>
                  <a:lnTo>
                    <a:pt x="0" y="131"/>
                  </a:lnTo>
                  <a:lnTo>
                    <a:pt x="3" y="156"/>
                  </a:lnTo>
                  <a:lnTo>
                    <a:pt x="9" y="182"/>
                  </a:lnTo>
                  <a:lnTo>
                    <a:pt x="22" y="203"/>
                  </a:lnTo>
                  <a:lnTo>
                    <a:pt x="37" y="225"/>
                  </a:lnTo>
                  <a:lnTo>
                    <a:pt x="56" y="241"/>
                  </a:lnTo>
                  <a:lnTo>
                    <a:pt x="78" y="254"/>
                  </a:lnTo>
                  <a:lnTo>
                    <a:pt x="103" y="260"/>
                  </a:lnTo>
                  <a:lnTo>
                    <a:pt x="131" y="263"/>
                  </a:lnTo>
                  <a:lnTo>
                    <a:pt x="131" y="263"/>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2" name="Freeform 6">
              <a:extLst>
                <a:ext uri="{FF2B5EF4-FFF2-40B4-BE49-F238E27FC236}">
                  <a16:creationId xmlns:a16="http://schemas.microsoft.com/office/drawing/2014/main" id="{BA743F26-F71F-4DD8-80A2-CA59F94D8B63}"/>
                </a:ext>
              </a:extLst>
            </p:cNvPr>
            <p:cNvSpPr>
              <a:spLocks/>
            </p:cNvSpPr>
            <p:nvPr/>
          </p:nvSpPr>
          <p:spPr bwMode="auto">
            <a:xfrm>
              <a:off x="3691" y="1732"/>
              <a:ext cx="300" cy="1139"/>
            </a:xfrm>
            <a:custGeom>
              <a:avLst/>
              <a:gdLst>
                <a:gd name="T0" fmla="*/ 150 w 300"/>
                <a:gd name="T1" fmla="*/ 112 h 1139"/>
                <a:gd name="T2" fmla="*/ 75 w 300"/>
                <a:gd name="T3" fmla="*/ 0 h 1139"/>
                <a:gd name="T4" fmla="*/ 0 w 300"/>
                <a:gd name="T5" fmla="*/ 0 h 1139"/>
                <a:gd name="T6" fmla="*/ 32 w 300"/>
                <a:gd name="T7" fmla="*/ 532 h 1139"/>
                <a:gd name="T8" fmla="*/ 32 w 300"/>
                <a:gd name="T9" fmla="*/ 532 h 1139"/>
                <a:gd name="T10" fmla="*/ 32 w 300"/>
                <a:gd name="T11" fmla="*/ 1089 h 1139"/>
                <a:gd name="T12" fmla="*/ 32 w 300"/>
                <a:gd name="T13" fmla="*/ 1089 h 1139"/>
                <a:gd name="T14" fmla="*/ 32 w 300"/>
                <a:gd name="T15" fmla="*/ 1098 h 1139"/>
                <a:gd name="T16" fmla="*/ 35 w 300"/>
                <a:gd name="T17" fmla="*/ 1108 h 1139"/>
                <a:gd name="T18" fmla="*/ 44 w 300"/>
                <a:gd name="T19" fmla="*/ 1123 h 1139"/>
                <a:gd name="T20" fmla="*/ 63 w 300"/>
                <a:gd name="T21" fmla="*/ 1133 h 1139"/>
                <a:gd name="T22" fmla="*/ 72 w 300"/>
                <a:gd name="T23" fmla="*/ 1136 h 1139"/>
                <a:gd name="T24" fmla="*/ 81 w 300"/>
                <a:gd name="T25" fmla="*/ 1139 h 1139"/>
                <a:gd name="T26" fmla="*/ 81 w 300"/>
                <a:gd name="T27" fmla="*/ 1139 h 1139"/>
                <a:gd name="T28" fmla="*/ 91 w 300"/>
                <a:gd name="T29" fmla="*/ 1136 h 1139"/>
                <a:gd name="T30" fmla="*/ 100 w 300"/>
                <a:gd name="T31" fmla="*/ 1133 h 1139"/>
                <a:gd name="T32" fmla="*/ 116 w 300"/>
                <a:gd name="T33" fmla="*/ 1123 h 1139"/>
                <a:gd name="T34" fmla="*/ 128 w 300"/>
                <a:gd name="T35" fmla="*/ 1108 h 1139"/>
                <a:gd name="T36" fmla="*/ 128 w 300"/>
                <a:gd name="T37" fmla="*/ 1098 h 1139"/>
                <a:gd name="T38" fmla="*/ 131 w 300"/>
                <a:gd name="T39" fmla="*/ 1089 h 1139"/>
                <a:gd name="T40" fmla="*/ 131 w 300"/>
                <a:gd name="T41" fmla="*/ 532 h 1139"/>
                <a:gd name="T42" fmla="*/ 169 w 300"/>
                <a:gd name="T43" fmla="*/ 532 h 1139"/>
                <a:gd name="T44" fmla="*/ 169 w 300"/>
                <a:gd name="T45" fmla="*/ 1089 h 1139"/>
                <a:gd name="T46" fmla="*/ 169 w 300"/>
                <a:gd name="T47" fmla="*/ 1089 h 1139"/>
                <a:gd name="T48" fmla="*/ 169 w 300"/>
                <a:gd name="T49" fmla="*/ 1098 h 1139"/>
                <a:gd name="T50" fmla="*/ 172 w 300"/>
                <a:gd name="T51" fmla="*/ 1108 h 1139"/>
                <a:gd name="T52" fmla="*/ 181 w 300"/>
                <a:gd name="T53" fmla="*/ 1123 h 1139"/>
                <a:gd name="T54" fmla="*/ 200 w 300"/>
                <a:gd name="T55" fmla="*/ 1133 h 1139"/>
                <a:gd name="T56" fmla="*/ 209 w 300"/>
                <a:gd name="T57" fmla="*/ 1136 h 1139"/>
                <a:gd name="T58" fmla="*/ 219 w 300"/>
                <a:gd name="T59" fmla="*/ 1139 h 1139"/>
                <a:gd name="T60" fmla="*/ 219 w 300"/>
                <a:gd name="T61" fmla="*/ 1139 h 1139"/>
                <a:gd name="T62" fmla="*/ 228 w 300"/>
                <a:gd name="T63" fmla="*/ 1136 h 1139"/>
                <a:gd name="T64" fmla="*/ 237 w 300"/>
                <a:gd name="T65" fmla="*/ 1133 h 1139"/>
                <a:gd name="T66" fmla="*/ 253 w 300"/>
                <a:gd name="T67" fmla="*/ 1123 h 1139"/>
                <a:gd name="T68" fmla="*/ 265 w 300"/>
                <a:gd name="T69" fmla="*/ 1108 h 1139"/>
                <a:gd name="T70" fmla="*/ 265 w 300"/>
                <a:gd name="T71" fmla="*/ 1098 h 1139"/>
                <a:gd name="T72" fmla="*/ 268 w 300"/>
                <a:gd name="T73" fmla="*/ 1089 h 1139"/>
                <a:gd name="T74" fmla="*/ 268 w 300"/>
                <a:gd name="T75" fmla="*/ 532 h 1139"/>
                <a:gd name="T76" fmla="*/ 268 w 300"/>
                <a:gd name="T77" fmla="*/ 532 h 1139"/>
                <a:gd name="T78" fmla="*/ 300 w 300"/>
                <a:gd name="T79" fmla="*/ 0 h 1139"/>
                <a:gd name="T80" fmla="*/ 225 w 300"/>
                <a:gd name="T81" fmla="*/ 0 h 1139"/>
                <a:gd name="T82" fmla="*/ 150 w 300"/>
                <a:gd name="T83" fmla="*/ 112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00" h="1139">
                  <a:moveTo>
                    <a:pt x="150" y="112"/>
                  </a:moveTo>
                  <a:lnTo>
                    <a:pt x="75" y="0"/>
                  </a:lnTo>
                  <a:lnTo>
                    <a:pt x="0" y="0"/>
                  </a:lnTo>
                  <a:lnTo>
                    <a:pt x="32" y="532"/>
                  </a:lnTo>
                  <a:lnTo>
                    <a:pt x="32" y="532"/>
                  </a:lnTo>
                  <a:lnTo>
                    <a:pt x="32" y="1089"/>
                  </a:lnTo>
                  <a:lnTo>
                    <a:pt x="32" y="1089"/>
                  </a:lnTo>
                  <a:lnTo>
                    <a:pt x="32" y="1098"/>
                  </a:lnTo>
                  <a:lnTo>
                    <a:pt x="35" y="1108"/>
                  </a:lnTo>
                  <a:lnTo>
                    <a:pt x="44" y="1123"/>
                  </a:lnTo>
                  <a:lnTo>
                    <a:pt x="63" y="1133"/>
                  </a:lnTo>
                  <a:lnTo>
                    <a:pt x="72" y="1136"/>
                  </a:lnTo>
                  <a:lnTo>
                    <a:pt x="81" y="1139"/>
                  </a:lnTo>
                  <a:lnTo>
                    <a:pt x="81" y="1139"/>
                  </a:lnTo>
                  <a:lnTo>
                    <a:pt x="91" y="1136"/>
                  </a:lnTo>
                  <a:lnTo>
                    <a:pt x="100" y="1133"/>
                  </a:lnTo>
                  <a:lnTo>
                    <a:pt x="116" y="1123"/>
                  </a:lnTo>
                  <a:lnTo>
                    <a:pt x="128" y="1108"/>
                  </a:lnTo>
                  <a:lnTo>
                    <a:pt x="128" y="1098"/>
                  </a:lnTo>
                  <a:lnTo>
                    <a:pt x="131" y="1089"/>
                  </a:lnTo>
                  <a:lnTo>
                    <a:pt x="131" y="532"/>
                  </a:lnTo>
                  <a:lnTo>
                    <a:pt x="169" y="532"/>
                  </a:lnTo>
                  <a:lnTo>
                    <a:pt x="169" y="1089"/>
                  </a:lnTo>
                  <a:lnTo>
                    <a:pt x="169" y="1089"/>
                  </a:lnTo>
                  <a:lnTo>
                    <a:pt x="169" y="1098"/>
                  </a:lnTo>
                  <a:lnTo>
                    <a:pt x="172" y="1108"/>
                  </a:lnTo>
                  <a:lnTo>
                    <a:pt x="181" y="1123"/>
                  </a:lnTo>
                  <a:lnTo>
                    <a:pt x="200" y="1133"/>
                  </a:lnTo>
                  <a:lnTo>
                    <a:pt x="209" y="1136"/>
                  </a:lnTo>
                  <a:lnTo>
                    <a:pt x="219" y="1139"/>
                  </a:lnTo>
                  <a:lnTo>
                    <a:pt x="219" y="1139"/>
                  </a:lnTo>
                  <a:lnTo>
                    <a:pt x="228" y="1136"/>
                  </a:lnTo>
                  <a:lnTo>
                    <a:pt x="237" y="1133"/>
                  </a:lnTo>
                  <a:lnTo>
                    <a:pt x="253" y="1123"/>
                  </a:lnTo>
                  <a:lnTo>
                    <a:pt x="265" y="1108"/>
                  </a:lnTo>
                  <a:lnTo>
                    <a:pt x="265" y="1098"/>
                  </a:lnTo>
                  <a:lnTo>
                    <a:pt x="268" y="1089"/>
                  </a:lnTo>
                  <a:lnTo>
                    <a:pt x="268" y="532"/>
                  </a:lnTo>
                  <a:lnTo>
                    <a:pt x="268" y="532"/>
                  </a:lnTo>
                  <a:lnTo>
                    <a:pt x="300" y="0"/>
                  </a:lnTo>
                  <a:lnTo>
                    <a:pt x="225" y="0"/>
                  </a:lnTo>
                  <a:lnTo>
                    <a:pt x="150" y="112"/>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3" name="Freeform 7">
              <a:extLst>
                <a:ext uri="{FF2B5EF4-FFF2-40B4-BE49-F238E27FC236}">
                  <a16:creationId xmlns:a16="http://schemas.microsoft.com/office/drawing/2014/main" id="{246D983B-1A31-4C19-9B45-72621D575EEF}"/>
                </a:ext>
              </a:extLst>
            </p:cNvPr>
            <p:cNvSpPr>
              <a:spLocks/>
            </p:cNvSpPr>
            <p:nvPr/>
          </p:nvSpPr>
          <p:spPr bwMode="auto">
            <a:xfrm>
              <a:off x="3601" y="1732"/>
              <a:ext cx="84" cy="563"/>
            </a:xfrm>
            <a:custGeom>
              <a:avLst/>
              <a:gdLst>
                <a:gd name="T0" fmla="*/ 0 w 84"/>
                <a:gd name="T1" fmla="*/ 0 h 563"/>
                <a:gd name="T2" fmla="*/ 22 w 84"/>
                <a:gd name="T3" fmla="*/ 532 h 563"/>
                <a:gd name="T4" fmla="*/ 22 w 84"/>
                <a:gd name="T5" fmla="*/ 532 h 563"/>
                <a:gd name="T6" fmla="*/ 25 w 84"/>
                <a:gd name="T7" fmla="*/ 544 h 563"/>
                <a:gd name="T8" fmla="*/ 31 w 84"/>
                <a:gd name="T9" fmla="*/ 554 h 563"/>
                <a:gd name="T10" fmla="*/ 41 w 84"/>
                <a:gd name="T11" fmla="*/ 563 h 563"/>
                <a:gd name="T12" fmla="*/ 53 w 84"/>
                <a:gd name="T13" fmla="*/ 563 h 563"/>
                <a:gd name="T14" fmla="*/ 53 w 84"/>
                <a:gd name="T15" fmla="*/ 563 h 563"/>
                <a:gd name="T16" fmla="*/ 65 w 84"/>
                <a:gd name="T17" fmla="*/ 563 h 563"/>
                <a:gd name="T18" fmla="*/ 75 w 84"/>
                <a:gd name="T19" fmla="*/ 554 h 563"/>
                <a:gd name="T20" fmla="*/ 81 w 84"/>
                <a:gd name="T21" fmla="*/ 544 h 563"/>
                <a:gd name="T22" fmla="*/ 84 w 84"/>
                <a:gd name="T23" fmla="*/ 532 h 563"/>
                <a:gd name="T24" fmla="*/ 53 w 84"/>
                <a:gd name="T25" fmla="*/ 0 h 563"/>
                <a:gd name="T26" fmla="*/ 0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0" y="0"/>
                  </a:moveTo>
                  <a:lnTo>
                    <a:pt x="22" y="532"/>
                  </a:lnTo>
                  <a:lnTo>
                    <a:pt x="22" y="532"/>
                  </a:lnTo>
                  <a:lnTo>
                    <a:pt x="25" y="544"/>
                  </a:lnTo>
                  <a:lnTo>
                    <a:pt x="31" y="554"/>
                  </a:lnTo>
                  <a:lnTo>
                    <a:pt x="41" y="563"/>
                  </a:lnTo>
                  <a:lnTo>
                    <a:pt x="53" y="563"/>
                  </a:lnTo>
                  <a:lnTo>
                    <a:pt x="53" y="563"/>
                  </a:lnTo>
                  <a:lnTo>
                    <a:pt x="65" y="563"/>
                  </a:lnTo>
                  <a:lnTo>
                    <a:pt x="75" y="554"/>
                  </a:lnTo>
                  <a:lnTo>
                    <a:pt x="81" y="544"/>
                  </a:lnTo>
                  <a:lnTo>
                    <a:pt x="84" y="532"/>
                  </a:lnTo>
                  <a:lnTo>
                    <a:pt x="53"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4" name="Freeform 8">
              <a:extLst>
                <a:ext uri="{FF2B5EF4-FFF2-40B4-BE49-F238E27FC236}">
                  <a16:creationId xmlns:a16="http://schemas.microsoft.com/office/drawing/2014/main" id="{C39BDBB4-E0BF-436A-BB33-98A0BBEC6009}"/>
                </a:ext>
              </a:extLst>
            </p:cNvPr>
            <p:cNvSpPr>
              <a:spLocks/>
            </p:cNvSpPr>
            <p:nvPr/>
          </p:nvSpPr>
          <p:spPr bwMode="auto">
            <a:xfrm>
              <a:off x="3997" y="1732"/>
              <a:ext cx="84" cy="563"/>
            </a:xfrm>
            <a:custGeom>
              <a:avLst/>
              <a:gdLst>
                <a:gd name="T0" fmla="*/ 31 w 84"/>
                <a:gd name="T1" fmla="*/ 0 h 563"/>
                <a:gd name="T2" fmla="*/ 0 w 84"/>
                <a:gd name="T3" fmla="*/ 532 h 563"/>
                <a:gd name="T4" fmla="*/ 0 w 84"/>
                <a:gd name="T5" fmla="*/ 532 h 563"/>
                <a:gd name="T6" fmla="*/ 3 w 84"/>
                <a:gd name="T7" fmla="*/ 544 h 563"/>
                <a:gd name="T8" fmla="*/ 9 w 84"/>
                <a:gd name="T9" fmla="*/ 554 h 563"/>
                <a:gd name="T10" fmla="*/ 19 w 84"/>
                <a:gd name="T11" fmla="*/ 563 h 563"/>
                <a:gd name="T12" fmla="*/ 31 w 84"/>
                <a:gd name="T13" fmla="*/ 563 h 563"/>
                <a:gd name="T14" fmla="*/ 31 w 84"/>
                <a:gd name="T15" fmla="*/ 563 h 563"/>
                <a:gd name="T16" fmla="*/ 43 w 84"/>
                <a:gd name="T17" fmla="*/ 563 h 563"/>
                <a:gd name="T18" fmla="*/ 53 w 84"/>
                <a:gd name="T19" fmla="*/ 554 h 563"/>
                <a:gd name="T20" fmla="*/ 59 w 84"/>
                <a:gd name="T21" fmla="*/ 544 h 563"/>
                <a:gd name="T22" fmla="*/ 62 w 84"/>
                <a:gd name="T23" fmla="*/ 532 h 563"/>
                <a:gd name="T24" fmla="*/ 84 w 84"/>
                <a:gd name="T25" fmla="*/ 0 h 563"/>
                <a:gd name="T26" fmla="*/ 31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31" y="0"/>
                  </a:moveTo>
                  <a:lnTo>
                    <a:pt x="0" y="532"/>
                  </a:lnTo>
                  <a:lnTo>
                    <a:pt x="0" y="532"/>
                  </a:lnTo>
                  <a:lnTo>
                    <a:pt x="3" y="544"/>
                  </a:lnTo>
                  <a:lnTo>
                    <a:pt x="9" y="554"/>
                  </a:lnTo>
                  <a:lnTo>
                    <a:pt x="19" y="563"/>
                  </a:lnTo>
                  <a:lnTo>
                    <a:pt x="31" y="563"/>
                  </a:lnTo>
                  <a:lnTo>
                    <a:pt x="31" y="563"/>
                  </a:lnTo>
                  <a:lnTo>
                    <a:pt x="43" y="563"/>
                  </a:lnTo>
                  <a:lnTo>
                    <a:pt x="53" y="554"/>
                  </a:lnTo>
                  <a:lnTo>
                    <a:pt x="59" y="544"/>
                  </a:lnTo>
                  <a:lnTo>
                    <a:pt x="62" y="532"/>
                  </a:lnTo>
                  <a:lnTo>
                    <a:pt x="84" y="0"/>
                  </a:lnTo>
                  <a:lnTo>
                    <a:pt x="31"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25" name="Group 4">
            <a:extLst>
              <a:ext uri="{FF2B5EF4-FFF2-40B4-BE49-F238E27FC236}">
                <a16:creationId xmlns:a16="http://schemas.microsoft.com/office/drawing/2014/main" id="{D6390FF3-E5AA-4CF4-AB84-545EECC3FD3D}"/>
              </a:ext>
            </a:extLst>
          </p:cNvPr>
          <p:cNvGrpSpPr>
            <a:grpSpLocks noChangeAspect="1"/>
          </p:cNvGrpSpPr>
          <p:nvPr/>
        </p:nvGrpSpPr>
        <p:grpSpPr bwMode="auto">
          <a:xfrm>
            <a:off x="5119484" y="3394286"/>
            <a:ext cx="312274" cy="773595"/>
            <a:chOff x="3601" y="1549"/>
            <a:chExt cx="480" cy="1223"/>
          </a:xfrm>
        </p:grpSpPr>
        <p:sp>
          <p:nvSpPr>
            <p:cNvPr id="126" name="Freeform 5">
              <a:extLst>
                <a:ext uri="{FF2B5EF4-FFF2-40B4-BE49-F238E27FC236}">
                  <a16:creationId xmlns:a16="http://schemas.microsoft.com/office/drawing/2014/main" id="{9CB07CF6-7E05-4475-ACAD-E49E47F7E35A}"/>
                </a:ext>
              </a:extLst>
            </p:cNvPr>
            <p:cNvSpPr>
              <a:spLocks/>
            </p:cNvSpPr>
            <p:nvPr/>
          </p:nvSpPr>
          <p:spPr bwMode="auto">
            <a:xfrm>
              <a:off x="3686" y="1791"/>
              <a:ext cx="310" cy="981"/>
            </a:xfrm>
            <a:custGeom>
              <a:avLst/>
              <a:gdLst>
                <a:gd name="T0" fmla="*/ 243 w 310"/>
                <a:gd name="T1" fmla="*/ 0 h 981"/>
                <a:gd name="T2" fmla="*/ 64 w 310"/>
                <a:gd name="T3" fmla="*/ 0 h 981"/>
                <a:gd name="T4" fmla="*/ 0 w 310"/>
                <a:gd name="T5" fmla="*/ 458 h 981"/>
                <a:gd name="T6" fmla="*/ 54 w 310"/>
                <a:gd name="T7" fmla="*/ 458 h 981"/>
                <a:gd name="T8" fmla="*/ 54 w 310"/>
                <a:gd name="T9" fmla="*/ 938 h 981"/>
                <a:gd name="T10" fmla="*/ 54 w 310"/>
                <a:gd name="T11" fmla="*/ 938 h 981"/>
                <a:gd name="T12" fmla="*/ 54 w 310"/>
                <a:gd name="T13" fmla="*/ 946 h 981"/>
                <a:gd name="T14" fmla="*/ 56 w 310"/>
                <a:gd name="T15" fmla="*/ 954 h 981"/>
                <a:gd name="T16" fmla="*/ 64 w 310"/>
                <a:gd name="T17" fmla="*/ 968 h 981"/>
                <a:gd name="T18" fmla="*/ 80 w 310"/>
                <a:gd name="T19" fmla="*/ 976 h 981"/>
                <a:gd name="T20" fmla="*/ 88 w 310"/>
                <a:gd name="T21" fmla="*/ 978 h 981"/>
                <a:gd name="T22" fmla="*/ 96 w 310"/>
                <a:gd name="T23" fmla="*/ 981 h 981"/>
                <a:gd name="T24" fmla="*/ 96 w 310"/>
                <a:gd name="T25" fmla="*/ 981 h 981"/>
                <a:gd name="T26" fmla="*/ 104 w 310"/>
                <a:gd name="T27" fmla="*/ 978 h 981"/>
                <a:gd name="T28" fmla="*/ 112 w 310"/>
                <a:gd name="T29" fmla="*/ 976 h 981"/>
                <a:gd name="T30" fmla="*/ 126 w 310"/>
                <a:gd name="T31" fmla="*/ 968 h 981"/>
                <a:gd name="T32" fmla="*/ 136 w 310"/>
                <a:gd name="T33" fmla="*/ 954 h 981"/>
                <a:gd name="T34" fmla="*/ 136 w 310"/>
                <a:gd name="T35" fmla="*/ 946 h 981"/>
                <a:gd name="T36" fmla="*/ 139 w 310"/>
                <a:gd name="T37" fmla="*/ 938 h 981"/>
                <a:gd name="T38" fmla="*/ 139 w 310"/>
                <a:gd name="T39" fmla="*/ 458 h 981"/>
                <a:gd name="T40" fmla="*/ 171 w 310"/>
                <a:gd name="T41" fmla="*/ 458 h 981"/>
                <a:gd name="T42" fmla="*/ 171 w 310"/>
                <a:gd name="T43" fmla="*/ 938 h 981"/>
                <a:gd name="T44" fmla="*/ 171 w 310"/>
                <a:gd name="T45" fmla="*/ 938 h 981"/>
                <a:gd name="T46" fmla="*/ 171 w 310"/>
                <a:gd name="T47" fmla="*/ 946 h 981"/>
                <a:gd name="T48" fmla="*/ 174 w 310"/>
                <a:gd name="T49" fmla="*/ 954 h 981"/>
                <a:gd name="T50" fmla="*/ 182 w 310"/>
                <a:gd name="T51" fmla="*/ 968 h 981"/>
                <a:gd name="T52" fmla="*/ 198 w 310"/>
                <a:gd name="T53" fmla="*/ 976 h 981"/>
                <a:gd name="T54" fmla="*/ 206 w 310"/>
                <a:gd name="T55" fmla="*/ 978 h 981"/>
                <a:gd name="T56" fmla="*/ 214 w 310"/>
                <a:gd name="T57" fmla="*/ 981 h 981"/>
                <a:gd name="T58" fmla="*/ 214 w 310"/>
                <a:gd name="T59" fmla="*/ 981 h 981"/>
                <a:gd name="T60" fmla="*/ 222 w 310"/>
                <a:gd name="T61" fmla="*/ 978 h 981"/>
                <a:gd name="T62" fmla="*/ 230 w 310"/>
                <a:gd name="T63" fmla="*/ 976 h 981"/>
                <a:gd name="T64" fmla="*/ 243 w 310"/>
                <a:gd name="T65" fmla="*/ 968 h 981"/>
                <a:gd name="T66" fmla="*/ 254 w 310"/>
                <a:gd name="T67" fmla="*/ 954 h 981"/>
                <a:gd name="T68" fmla="*/ 254 w 310"/>
                <a:gd name="T69" fmla="*/ 946 h 981"/>
                <a:gd name="T70" fmla="*/ 256 w 310"/>
                <a:gd name="T71" fmla="*/ 938 h 981"/>
                <a:gd name="T72" fmla="*/ 256 w 310"/>
                <a:gd name="T73" fmla="*/ 458 h 981"/>
                <a:gd name="T74" fmla="*/ 310 w 310"/>
                <a:gd name="T75" fmla="*/ 458 h 981"/>
                <a:gd name="T76" fmla="*/ 243 w 310"/>
                <a:gd name="T77" fmla="*/ 0 h 9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10" h="981">
                  <a:moveTo>
                    <a:pt x="243" y="0"/>
                  </a:moveTo>
                  <a:lnTo>
                    <a:pt x="64" y="0"/>
                  </a:lnTo>
                  <a:lnTo>
                    <a:pt x="0" y="458"/>
                  </a:lnTo>
                  <a:lnTo>
                    <a:pt x="54" y="458"/>
                  </a:lnTo>
                  <a:lnTo>
                    <a:pt x="54" y="938"/>
                  </a:lnTo>
                  <a:lnTo>
                    <a:pt x="54" y="938"/>
                  </a:lnTo>
                  <a:lnTo>
                    <a:pt x="54" y="946"/>
                  </a:lnTo>
                  <a:lnTo>
                    <a:pt x="56" y="954"/>
                  </a:lnTo>
                  <a:lnTo>
                    <a:pt x="64" y="968"/>
                  </a:lnTo>
                  <a:lnTo>
                    <a:pt x="80" y="976"/>
                  </a:lnTo>
                  <a:lnTo>
                    <a:pt x="88" y="978"/>
                  </a:lnTo>
                  <a:lnTo>
                    <a:pt x="96" y="981"/>
                  </a:lnTo>
                  <a:lnTo>
                    <a:pt x="96" y="981"/>
                  </a:lnTo>
                  <a:lnTo>
                    <a:pt x="104" y="978"/>
                  </a:lnTo>
                  <a:lnTo>
                    <a:pt x="112" y="976"/>
                  </a:lnTo>
                  <a:lnTo>
                    <a:pt x="126" y="968"/>
                  </a:lnTo>
                  <a:lnTo>
                    <a:pt x="136" y="954"/>
                  </a:lnTo>
                  <a:lnTo>
                    <a:pt x="136" y="946"/>
                  </a:lnTo>
                  <a:lnTo>
                    <a:pt x="139" y="938"/>
                  </a:lnTo>
                  <a:lnTo>
                    <a:pt x="139" y="458"/>
                  </a:lnTo>
                  <a:lnTo>
                    <a:pt x="171" y="458"/>
                  </a:lnTo>
                  <a:lnTo>
                    <a:pt x="171" y="938"/>
                  </a:lnTo>
                  <a:lnTo>
                    <a:pt x="171" y="938"/>
                  </a:lnTo>
                  <a:lnTo>
                    <a:pt x="171" y="946"/>
                  </a:lnTo>
                  <a:lnTo>
                    <a:pt x="174" y="954"/>
                  </a:lnTo>
                  <a:lnTo>
                    <a:pt x="182" y="968"/>
                  </a:lnTo>
                  <a:lnTo>
                    <a:pt x="198" y="976"/>
                  </a:lnTo>
                  <a:lnTo>
                    <a:pt x="206" y="978"/>
                  </a:lnTo>
                  <a:lnTo>
                    <a:pt x="214" y="981"/>
                  </a:lnTo>
                  <a:lnTo>
                    <a:pt x="214" y="981"/>
                  </a:lnTo>
                  <a:lnTo>
                    <a:pt x="222" y="978"/>
                  </a:lnTo>
                  <a:lnTo>
                    <a:pt x="230" y="976"/>
                  </a:lnTo>
                  <a:lnTo>
                    <a:pt x="243" y="968"/>
                  </a:lnTo>
                  <a:lnTo>
                    <a:pt x="254" y="954"/>
                  </a:lnTo>
                  <a:lnTo>
                    <a:pt x="254" y="946"/>
                  </a:lnTo>
                  <a:lnTo>
                    <a:pt x="256" y="938"/>
                  </a:lnTo>
                  <a:lnTo>
                    <a:pt x="256" y="458"/>
                  </a:lnTo>
                  <a:lnTo>
                    <a:pt x="310" y="458"/>
                  </a:lnTo>
                  <a:lnTo>
                    <a:pt x="243"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7" name="Freeform 6">
              <a:extLst>
                <a:ext uri="{FF2B5EF4-FFF2-40B4-BE49-F238E27FC236}">
                  <a16:creationId xmlns:a16="http://schemas.microsoft.com/office/drawing/2014/main" id="{ADAFAA32-3E3D-460B-9706-22A56B797433}"/>
                </a:ext>
              </a:extLst>
            </p:cNvPr>
            <p:cNvSpPr>
              <a:spLocks/>
            </p:cNvSpPr>
            <p:nvPr/>
          </p:nvSpPr>
          <p:spPr bwMode="auto">
            <a:xfrm>
              <a:off x="3729" y="1549"/>
              <a:ext cx="224" cy="226"/>
            </a:xfrm>
            <a:custGeom>
              <a:avLst/>
              <a:gdLst>
                <a:gd name="T0" fmla="*/ 112 w 224"/>
                <a:gd name="T1" fmla="*/ 226 h 226"/>
                <a:gd name="T2" fmla="*/ 112 w 224"/>
                <a:gd name="T3" fmla="*/ 226 h 226"/>
                <a:gd name="T4" fmla="*/ 133 w 224"/>
                <a:gd name="T5" fmla="*/ 224 h 226"/>
                <a:gd name="T6" fmla="*/ 155 w 224"/>
                <a:gd name="T7" fmla="*/ 218 h 226"/>
                <a:gd name="T8" fmla="*/ 173 w 224"/>
                <a:gd name="T9" fmla="*/ 207 h 226"/>
                <a:gd name="T10" fmla="*/ 189 w 224"/>
                <a:gd name="T11" fmla="*/ 194 h 226"/>
                <a:gd name="T12" fmla="*/ 205 w 224"/>
                <a:gd name="T13" fmla="*/ 175 h 226"/>
                <a:gd name="T14" fmla="*/ 213 w 224"/>
                <a:gd name="T15" fmla="*/ 156 h 226"/>
                <a:gd name="T16" fmla="*/ 221 w 224"/>
                <a:gd name="T17" fmla="*/ 135 h 226"/>
                <a:gd name="T18" fmla="*/ 224 w 224"/>
                <a:gd name="T19" fmla="*/ 113 h 226"/>
                <a:gd name="T20" fmla="*/ 224 w 224"/>
                <a:gd name="T21" fmla="*/ 113 h 226"/>
                <a:gd name="T22" fmla="*/ 221 w 224"/>
                <a:gd name="T23" fmla="*/ 92 h 226"/>
                <a:gd name="T24" fmla="*/ 213 w 224"/>
                <a:gd name="T25" fmla="*/ 70 h 226"/>
                <a:gd name="T26" fmla="*/ 205 w 224"/>
                <a:gd name="T27" fmla="*/ 51 h 226"/>
                <a:gd name="T28" fmla="*/ 189 w 224"/>
                <a:gd name="T29" fmla="*/ 32 h 226"/>
                <a:gd name="T30" fmla="*/ 173 w 224"/>
                <a:gd name="T31" fmla="*/ 19 h 226"/>
                <a:gd name="T32" fmla="*/ 155 w 224"/>
                <a:gd name="T33" fmla="*/ 8 h 226"/>
                <a:gd name="T34" fmla="*/ 133 w 224"/>
                <a:gd name="T35" fmla="*/ 3 h 226"/>
                <a:gd name="T36" fmla="*/ 112 w 224"/>
                <a:gd name="T37" fmla="*/ 0 h 226"/>
                <a:gd name="T38" fmla="*/ 112 w 224"/>
                <a:gd name="T39" fmla="*/ 0 h 226"/>
                <a:gd name="T40" fmla="*/ 88 w 224"/>
                <a:gd name="T41" fmla="*/ 3 h 226"/>
                <a:gd name="T42" fmla="*/ 67 w 224"/>
                <a:gd name="T43" fmla="*/ 8 h 226"/>
                <a:gd name="T44" fmla="*/ 48 w 224"/>
                <a:gd name="T45" fmla="*/ 19 h 226"/>
                <a:gd name="T46" fmla="*/ 32 w 224"/>
                <a:gd name="T47" fmla="*/ 32 h 226"/>
                <a:gd name="T48" fmla="*/ 19 w 224"/>
                <a:gd name="T49" fmla="*/ 51 h 226"/>
                <a:gd name="T50" fmla="*/ 8 w 224"/>
                <a:gd name="T51" fmla="*/ 70 h 226"/>
                <a:gd name="T52" fmla="*/ 3 w 224"/>
                <a:gd name="T53" fmla="*/ 92 h 226"/>
                <a:gd name="T54" fmla="*/ 0 w 224"/>
                <a:gd name="T55" fmla="*/ 113 h 226"/>
                <a:gd name="T56" fmla="*/ 0 w 224"/>
                <a:gd name="T57" fmla="*/ 113 h 226"/>
                <a:gd name="T58" fmla="*/ 3 w 224"/>
                <a:gd name="T59" fmla="*/ 135 h 226"/>
                <a:gd name="T60" fmla="*/ 8 w 224"/>
                <a:gd name="T61" fmla="*/ 156 h 226"/>
                <a:gd name="T62" fmla="*/ 19 w 224"/>
                <a:gd name="T63" fmla="*/ 175 h 226"/>
                <a:gd name="T64" fmla="*/ 32 w 224"/>
                <a:gd name="T65" fmla="*/ 194 h 226"/>
                <a:gd name="T66" fmla="*/ 48 w 224"/>
                <a:gd name="T67" fmla="*/ 207 h 226"/>
                <a:gd name="T68" fmla="*/ 67 w 224"/>
                <a:gd name="T69" fmla="*/ 218 h 226"/>
                <a:gd name="T70" fmla="*/ 88 w 224"/>
                <a:gd name="T71" fmla="*/ 224 h 226"/>
                <a:gd name="T72" fmla="*/ 112 w 224"/>
                <a:gd name="T73" fmla="*/ 226 h 226"/>
                <a:gd name="T74" fmla="*/ 112 w 224"/>
                <a:gd name="T75" fmla="*/ 226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4" h="226">
                  <a:moveTo>
                    <a:pt x="112" y="226"/>
                  </a:moveTo>
                  <a:lnTo>
                    <a:pt x="112" y="226"/>
                  </a:lnTo>
                  <a:lnTo>
                    <a:pt x="133" y="224"/>
                  </a:lnTo>
                  <a:lnTo>
                    <a:pt x="155" y="218"/>
                  </a:lnTo>
                  <a:lnTo>
                    <a:pt x="173" y="207"/>
                  </a:lnTo>
                  <a:lnTo>
                    <a:pt x="189" y="194"/>
                  </a:lnTo>
                  <a:lnTo>
                    <a:pt x="205" y="175"/>
                  </a:lnTo>
                  <a:lnTo>
                    <a:pt x="213" y="156"/>
                  </a:lnTo>
                  <a:lnTo>
                    <a:pt x="221" y="135"/>
                  </a:lnTo>
                  <a:lnTo>
                    <a:pt x="224" y="113"/>
                  </a:lnTo>
                  <a:lnTo>
                    <a:pt x="224" y="113"/>
                  </a:lnTo>
                  <a:lnTo>
                    <a:pt x="221" y="92"/>
                  </a:lnTo>
                  <a:lnTo>
                    <a:pt x="213" y="70"/>
                  </a:lnTo>
                  <a:lnTo>
                    <a:pt x="205" y="51"/>
                  </a:lnTo>
                  <a:lnTo>
                    <a:pt x="189" y="32"/>
                  </a:lnTo>
                  <a:lnTo>
                    <a:pt x="173" y="19"/>
                  </a:lnTo>
                  <a:lnTo>
                    <a:pt x="155" y="8"/>
                  </a:lnTo>
                  <a:lnTo>
                    <a:pt x="133" y="3"/>
                  </a:lnTo>
                  <a:lnTo>
                    <a:pt x="112" y="0"/>
                  </a:lnTo>
                  <a:lnTo>
                    <a:pt x="112" y="0"/>
                  </a:lnTo>
                  <a:lnTo>
                    <a:pt x="88" y="3"/>
                  </a:lnTo>
                  <a:lnTo>
                    <a:pt x="67" y="8"/>
                  </a:lnTo>
                  <a:lnTo>
                    <a:pt x="48" y="19"/>
                  </a:lnTo>
                  <a:lnTo>
                    <a:pt x="32" y="32"/>
                  </a:lnTo>
                  <a:lnTo>
                    <a:pt x="19" y="51"/>
                  </a:lnTo>
                  <a:lnTo>
                    <a:pt x="8" y="70"/>
                  </a:lnTo>
                  <a:lnTo>
                    <a:pt x="3" y="92"/>
                  </a:lnTo>
                  <a:lnTo>
                    <a:pt x="0" y="113"/>
                  </a:lnTo>
                  <a:lnTo>
                    <a:pt x="0" y="113"/>
                  </a:lnTo>
                  <a:lnTo>
                    <a:pt x="3" y="135"/>
                  </a:lnTo>
                  <a:lnTo>
                    <a:pt x="8" y="156"/>
                  </a:lnTo>
                  <a:lnTo>
                    <a:pt x="19" y="175"/>
                  </a:lnTo>
                  <a:lnTo>
                    <a:pt x="32" y="194"/>
                  </a:lnTo>
                  <a:lnTo>
                    <a:pt x="48" y="207"/>
                  </a:lnTo>
                  <a:lnTo>
                    <a:pt x="67" y="218"/>
                  </a:lnTo>
                  <a:lnTo>
                    <a:pt x="88" y="224"/>
                  </a:lnTo>
                  <a:lnTo>
                    <a:pt x="112" y="226"/>
                  </a:lnTo>
                  <a:lnTo>
                    <a:pt x="112" y="226"/>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8" name="Freeform 7">
              <a:extLst>
                <a:ext uri="{FF2B5EF4-FFF2-40B4-BE49-F238E27FC236}">
                  <a16:creationId xmlns:a16="http://schemas.microsoft.com/office/drawing/2014/main" id="{98DA3B66-FFC1-49D0-BEEF-2A41B4D32953}"/>
                </a:ext>
              </a:extLst>
            </p:cNvPr>
            <p:cNvSpPr>
              <a:spLocks/>
            </p:cNvSpPr>
            <p:nvPr/>
          </p:nvSpPr>
          <p:spPr bwMode="auto">
            <a:xfrm>
              <a:off x="3961" y="1791"/>
              <a:ext cx="120" cy="485"/>
            </a:xfrm>
            <a:custGeom>
              <a:avLst/>
              <a:gdLst>
                <a:gd name="T0" fmla="*/ 45 w 120"/>
                <a:gd name="T1" fmla="*/ 0 h 485"/>
                <a:gd name="T2" fmla="*/ 0 w 120"/>
                <a:gd name="T3" fmla="*/ 0 h 485"/>
                <a:gd name="T4" fmla="*/ 67 w 120"/>
                <a:gd name="T5" fmla="*/ 458 h 485"/>
                <a:gd name="T6" fmla="*/ 67 w 120"/>
                <a:gd name="T7" fmla="*/ 458 h 485"/>
                <a:gd name="T8" fmla="*/ 69 w 120"/>
                <a:gd name="T9" fmla="*/ 469 h 485"/>
                <a:gd name="T10" fmla="*/ 75 w 120"/>
                <a:gd name="T11" fmla="*/ 477 h 485"/>
                <a:gd name="T12" fmla="*/ 83 w 120"/>
                <a:gd name="T13" fmla="*/ 485 h 485"/>
                <a:gd name="T14" fmla="*/ 93 w 120"/>
                <a:gd name="T15" fmla="*/ 485 h 485"/>
                <a:gd name="T16" fmla="*/ 93 w 120"/>
                <a:gd name="T17" fmla="*/ 485 h 485"/>
                <a:gd name="T18" fmla="*/ 104 w 120"/>
                <a:gd name="T19" fmla="*/ 485 h 485"/>
                <a:gd name="T20" fmla="*/ 112 w 120"/>
                <a:gd name="T21" fmla="*/ 477 h 485"/>
                <a:gd name="T22" fmla="*/ 117 w 120"/>
                <a:gd name="T23" fmla="*/ 469 h 485"/>
                <a:gd name="T24" fmla="*/ 120 w 120"/>
                <a:gd name="T25" fmla="*/ 458 h 485"/>
                <a:gd name="T26" fmla="*/ 45 w 120"/>
                <a:gd name="T27" fmla="*/ 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0" h="485">
                  <a:moveTo>
                    <a:pt x="45" y="0"/>
                  </a:moveTo>
                  <a:lnTo>
                    <a:pt x="0" y="0"/>
                  </a:lnTo>
                  <a:lnTo>
                    <a:pt x="67" y="458"/>
                  </a:lnTo>
                  <a:lnTo>
                    <a:pt x="67" y="458"/>
                  </a:lnTo>
                  <a:lnTo>
                    <a:pt x="69" y="469"/>
                  </a:lnTo>
                  <a:lnTo>
                    <a:pt x="75" y="477"/>
                  </a:lnTo>
                  <a:lnTo>
                    <a:pt x="83" y="485"/>
                  </a:lnTo>
                  <a:lnTo>
                    <a:pt x="93" y="485"/>
                  </a:lnTo>
                  <a:lnTo>
                    <a:pt x="93" y="485"/>
                  </a:lnTo>
                  <a:lnTo>
                    <a:pt x="104" y="485"/>
                  </a:lnTo>
                  <a:lnTo>
                    <a:pt x="112" y="477"/>
                  </a:lnTo>
                  <a:lnTo>
                    <a:pt x="117" y="469"/>
                  </a:lnTo>
                  <a:lnTo>
                    <a:pt x="120" y="458"/>
                  </a:lnTo>
                  <a:lnTo>
                    <a:pt x="45"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9" name="Freeform 8">
              <a:extLst>
                <a:ext uri="{FF2B5EF4-FFF2-40B4-BE49-F238E27FC236}">
                  <a16:creationId xmlns:a16="http://schemas.microsoft.com/office/drawing/2014/main" id="{951555CA-E1F7-4549-900A-ED373B71B51D}"/>
                </a:ext>
              </a:extLst>
            </p:cNvPr>
            <p:cNvSpPr>
              <a:spLocks/>
            </p:cNvSpPr>
            <p:nvPr/>
          </p:nvSpPr>
          <p:spPr bwMode="auto">
            <a:xfrm>
              <a:off x="3601" y="1791"/>
              <a:ext cx="117" cy="485"/>
            </a:xfrm>
            <a:custGeom>
              <a:avLst/>
              <a:gdLst>
                <a:gd name="T0" fmla="*/ 72 w 117"/>
                <a:gd name="T1" fmla="*/ 0 h 485"/>
                <a:gd name="T2" fmla="*/ 0 w 117"/>
                <a:gd name="T3" fmla="*/ 458 h 485"/>
                <a:gd name="T4" fmla="*/ 0 w 117"/>
                <a:gd name="T5" fmla="*/ 458 h 485"/>
                <a:gd name="T6" fmla="*/ 3 w 117"/>
                <a:gd name="T7" fmla="*/ 469 h 485"/>
                <a:gd name="T8" fmla="*/ 8 w 117"/>
                <a:gd name="T9" fmla="*/ 477 h 485"/>
                <a:gd name="T10" fmla="*/ 16 w 117"/>
                <a:gd name="T11" fmla="*/ 485 h 485"/>
                <a:gd name="T12" fmla="*/ 27 w 117"/>
                <a:gd name="T13" fmla="*/ 485 h 485"/>
                <a:gd name="T14" fmla="*/ 27 w 117"/>
                <a:gd name="T15" fmla="*/ 485 h 485"/>
                <a:gd name="T16" fmla="*/ 37 w 117"/>
                <a:gd name="T17" fmla="*/ 485 h 485"/>
                <a:gd name="T18" fmla="*/ 45 w 117"/>
                <a:gd name="T19" fmla="*/ 477 h 485"/>
                <a:gd name="T20" fmla="*/ 51 w 117"/>
                <a:gd name="T21" fmla="*/ 469 h 485"/>
                <a:gd name="T22" fmla="*/ 53 w 117"/>
                <a:gd name="T23" fmla="*/ 458 h 485"/>
                <a:gd name="T24" fmla="*/ 117 w 117"/>
                <a:gd name="T25" fmla="*/ 0 h 485"/>
                <a:gd name="T26" fmla="*/ 72 w 117"/>
                <a:gd name="T27" fmla="*/ 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7" h="485">
                  <a:moveTo>
                    <a:pt x="72" y="0"/>
                  </a:moveTo>
                  <a:lnTo>
                    <a:pt x="0" y="458"/>
                  </a:lnTo>
                  <a:lnTo>
                    <a:pt x="0" y="458"/>
                  </a:lnTo>
                  <a:lnTo>
                    <a:pt x="3" y="469"/>
                  </a:lnTo>
                  <a:lnTo>
                    <a:pt x="8" y="477"/>
                  </a:lnTo>
                  <a:lnTo>
                    <a:pt x="16" y="485"/>
                  </a:lnTo>
                  <a:lnTo>
                    <a:pt x="27" y="485"/>
                  </a:lnTo>
                  <a:lnTo>
                    <a:pt x="27" y="485"/>
                  </a:lnTo>
                  <a:lnTo>
                    <a:pt x="37" y="485"/>
                  </a:lnTo>
                  <a:lnTo>
                    <a:pt x="45" y="477"/>
                  </a:lnTo>
                  <a:lnTo>
                    <a:pt x="51" y="469"/>
                  </a:lnTo>
                  <a:lnTo>
                    <a:pt x="53" y="458"/>
                  </a:lnTo>
                  <a:lnTo>
                    <a:pt x="117" y="0"/>
                  </a:lnTo>
                  <a:lnTo>
                    <a:pt x="72"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30" name="Group 4">
            <a:extLst>
              <a:ext uri="{FF2B5EF4-FFF2-40B4-BE49-F238E27FC236}">
                <a16:creationId xmlns:a16="http://schemas.microsoft.com/office/drawing/2014/main" id="{D6390FF3-E5AA-4CF4-AB84-545EECC3FD3D}"/>
              </a:ext>
            </a:extLst>
          </p:cNvPr>
          <p:cNvGrpSpPr>
            <a:grpSpLocks noChangeAspect="1"/>
          </p:cNvGrpSpPr>
          <p:nvPr/>
        </p:nvGrpSpPr>
        <p:grpSpPr bwMode="auto">
          <a:xfrm>
            <a:off x="2933546" y="1216112"/>
            <a:ext cx="312274" cy="773595"/>
            <a:chOff x="3601" y="1549"/>
            <a:chExt cx="480" cy="1223"/>
          </a:xfrm>
        </p:grpSpPr>
        <p:sp>
          <p:nvSpPr>
            <p:cNvPr id="131" name="Freeform 5">
              <a:extLst>
                <a:ext uri="{FF2B5EF4-FFF2-40B4-BE49-F238E27FC236}">
                  <a16:creationId xmlns:a16="http://schemas.microsoft.com/office/drawing/2014/main" id="{9CB07CF6-7E05-4475-ACAD-E49E47F7E35A}"/>
                </a:ext>
              </a:extLst>
            </p:cNvPr>
            <p:cNvSpPr>
              <a:spLocks/>
            </p:cNvSpPr>
            <p:nvPr/>
          </p:nvSpPr>
          <p:spPr bwMode="auto">
            <a:xfrm>
              <a:off x="3686" y="1791"/>
              <a:ext cx="310" cy="981"/>
            </a:xfrm>
            <a:custGeom>
              <a:avLst/>
              <a:gdLst>
                <a:gd name="T0" fmla="*/ 243 w 310"/>
                <a:gd name="T1" fmla="*/ 0 h 981"/>
                <a:gd name="T2" fmla="*/ 64 w 310"/>
                <a:gd name="T3" fmla="*/ 0 h 981"/>
                <a:gd name="T4" fmla="*/ 0 w 310"/>
                <a:gd name="T5" fmla="*/ 458 h 981"/>
                <a:gd name="T6" fmla="*/ 54 w 310"/>
                <a:gd name="T7" fmla="*/ 458 h 981"/>
                <a:gd name="T8" fmla="*/ 54 w 310"/>
                <a:gd name="T9" fmla="*/ 938 h 981"/>
                <a:gd name="T10" fmla="*/ 54 w 310"/>
                <a:gd name="T11" fmla="*/ 938 h 981"/>
                <a:gd name="T12" fmla="*/ 54 w 310"/>
                <a:gd name="T13" fmla="*/ 946 h 981"/>
                <a:gd name="T14" fmla="*/ 56 w 310"/>
                <a:gd name="T15" fmla="*/ 954 h 981"/>
                <a:gd name="T16" fmla="*/ 64 w 310"/>
                <a:gd name="T17" fmla="*/ 968 h 981"/>
                <a:gd name="T18" fmla="*/ 80 w 310"/>
                <a:gd name="T19" fmla="*/ 976 h 981"/>
                <a:gd name="T20" fmla="*/ 88 w 310"/>
                <a:gd name="T21" fmla="*/ 978 h 981"/>
                <a:gd name="T22" fmla="*/ 96 w 310"/>
                <a:gd name="T23" fmla="*/ 981 h 981"/>
                <a:gd name="T24" fmla="*/ 96 w 310"/>
                <a:gd name="T25" fmla="*/ 981 h 981"/>
                <a:gd name="T26" fmla="*/ 104 w 310"/>
                <a:gd name="T27" fmla="*/ 978 h 981"/>
                <a:gd name="T28" fmla="*/ 112 w 310"/>
                <a:gd name="T29" fmla="*/ 976 h 981"/>
                <a:gd name="T30" fmla="*/ 126 w 310"/>
                <a:gd name="T31" fmla="*/ 968 h 981"/>
                <a:gd name="T32" fmla="*/ 136 w 310"/>
                <a:gd name="T33" fmla="*/ 954 h 981"/>
                <a:gd name="T34" fmla="*/ 136 w 310"/>
                <a:gd name="T35" fmla="*/ 946 h 981"/>
                <a:gd name="T36" fmla="*/ 139 w 310"/>
                <a:gd name="T37" fmla="*/ 938 h 981"/>
                <a:gd name="T38" fmla="*/ 139 w 310"/>
                <a:gd name="T39" fmla="*/ 458 h 981"/>
                <a:gd name="T40" fmla="*/ 171 w 310"/>
                <a:gd name="T41" fmla="*/ 458 h 981"/>
                <a:gd name="T42" fmla="*/ 171 w 310"/>
                <a:gd name="T43" fmla="*/ 938 h 981"/>
                <a:gd name="T44" fmla="*/ 171 w 310"/>
                <a:gd name="T45" fmla="*/ 938 h 981"/>
                <a:gd name="T46" fmla="*/ 171 w 310"/>
                <a:gd name="T47" fmla="*/ 946 h 981"/>
                <a:gd name="T48" fmla="*/ 174 w 310"/>
                <a:gd name="T49" fmla="*/ 954 h 981"/>
                <a:gd name="T50" fmla="*/ 182 w 310"/>
                <a:gd name="T51" fmla="*/ 968 h 981"/>
                <a:gd name="T52" fmla="*/ 198 w 310"/>
                <a:gd name="T53" fmla="*/ 976 h 981"/>
                <a:gd name="T54" fmla="*/ 206 w 310"/>
                <a:gd name="T55" fmla="*/ 978 h 981"/>
                <a:gd name="T56" fmla="*/ 214 w 310"/>
                <a:gd name="T57" fmla="*/ 981 h 981"/>
                <a:gd name="T58" fmla="*/ 214 w 310"/>
                <a:gd name="T59" fmla="*/ 981 h 981"/>
                <a:gd name="T60" fmla="*/ 222 w 310"/>
                <a:gd name="T61" fmla="*/ 978 h 981"/>
                <a:gd name="T62" fmla="*/ 230 w 310"/>
                <a:gd name="T63" fmla="*/ 976 h 981"/>
                <a:gd name="T64" fmla="*/ 243 w 310"/>
                <a:gd name="T65" fmla="*/ 968 h 981"/>
                <a:gd name="T66" fmla="*/ 254 w 310"/>
                <a:gd name="T67" fmla="*/ 954 h 981"/>
                <a:gd name="T68" fmla="*/ 254 w 310"/>
                <a:gd name="T69" fmla="*/ 946 h 981"/>
                <a:gd name="T70" fmla="*/ 256 w 310"/>
                <a:gd name="T71" fmla="*/ 938 h 981"/>
                <a:gd name="T72" fmla="*/ 256 w 310"/>
                <a:gd name="T73" fmla="*/ 458 h 981"/>
                <a:gd name="T74" fmla="*/ 310 w 310"/>
                <a:gd name="T75" fmla="*/ 458 h 981"/>
                <a:gd name="T76" fmla="*/ 243 w 310"/>
                <a:gd name="T77" fmla="*/ 0 h 9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10" h="981">
                  <a:moveTo>
                    <a:pt x="243" y="0"/>
                  </a:moveTo>
                  <a:lnTo>
                    <a:pt x="64" y="0"/>
                  </a:lnTo>
                  <a:lnTo>
                    <a:pt x="0" y="458"/>
                  </a:lnTo>
                  <a:lnTo>
                    <a:pt x="54" y="458"/>
                  </a:lnTo>
                  <a:lnTo>
                    <a:pt x="54" y="938"/>
                  </a:lnTo>
                  <a:lnTo>
                    <a:pt x="54" y="938"/>
                  </a:lnTo>
                  <a:lnTo>
                    <a:pt x="54" y="946"/>
                  </a:lnTo>
                  <a:lnTo>
                    <a:pt x="56" y="954"/>
                  </a:lnTo>
                  <a:lnTo>
                    <a:pt x="64" y="968"/>
                  </a:lnTo>
                  <a:lnTo>
                    <a:pt x="80" y="976"/>
                  </a:lnTo>
                  <a:lnTo>
                    <a:pt x="88" y="978"/>
                  </a:lnTo>
                  <a:lnTo>
                    <a:pt x="96" y="981"/>
                  </a:lnTo>
                  <a:lnTo>
                    <a:pt x="96" y="981"/>
                  </a:lnTo>
                  <a:lnTo>
                    <a:pt x="104" y="978"/>
                  </a:lnTo>
                  <a:lnTo>
                    <a:pt x="112" y="976"/>
                  </a:lnTo>
                  <a:lnTo>
                    <a:pt x="126" y="968"/>
                  </a:lnTo>
                  <a:lnTo>
                    <a:pt x="136" y="954"/>
                  </a:lnTo>
                  <a:lnTo>
                    <a:pt x="136" y="946"/>
                  </a:lnTo>
                  <a:lnTo>
                    <a:pt x="139" y="938"/>
                  </a:lnTo>
                  <a:lnTo>
                    <a:pt x="139" y="458"/>
                  </a:lnTo>
                  <a:lnTo>
                    <a:pt x="171" y="458"/>
                  </a:lnTo>
                  <a:lnTo>
                    <a:pt x="171" y="938"/>
                  </a:lnTo>
                  <a:lnTo>
                    <a:pt x="171" y="938"/>
                  </a:lnTo>
                  <a:lnTo>
                    <a:pt x="171" y="946"/>
                  </a:lnTo>
                  <a:lnTo>
                    <a:pt x="174" y="954"/>
                  </a:lnTo>
                  <a:lnTo>
                    <a:pt x="182" y="968"/>
                  </a:lnTo>
                  <a:lnTo>
                    <a:pt x="198" y="976"/>
                  </a:lnTo>
                  <a:lnTo>
                    <a:pt x="206" y="978"/>
                  </a:lnTo>
                  <a:lnTo>
                    <a:pt x="214" y="981"/>
                  </a:lnTo>
                  <a:lnTo>
                    <a:pt x="214" y="981"/>
                  </a:lnTo>
                  <a:lnTo>
                    <a:pt x="222" y="978"/>
                  </a:lnTo>
                  <a:lnTo>
                    <a:pt x="230" y="976"/>
                  </a:lnTo>
                  <a:lnTo>
                    <a:pt x="243" y="968"/>
                  </a:lnTo>
                  <a:lnTo>
                    <a:pt x="254" y="954"/>
                  </a:lnTo>
                  <a:lnTo>
                    <a:pt x="254" y="946"/>
                  </a:lnTo>
                  <a:lnTo>
                    <a:pt x="256" y="938"/>
                  </a:lnTo>
                  <a:lnTo>
                    <a:pt x="256" y="458"/>
                  </a:lnTo>
                  <a:lnTo>
                    <a:pt x="310" y="458"/>
                  </a:lnTo>
                  <a:lnTo>
                    <a:pt x="243"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2" name="Freeform 6">
              <a:extLst>
                <a:ext uri="{FF2B5EF4-FFF2-40B4-BE49-F238E27FC236}">
                  <a16:creationId xmlns:a16="http://schemas.microsoft.com/office/drawing/2014/main" id="{ADAFAA32-3E3D-460B-9706-22A56B797433}"/>
                </a:ext>
              </a:extLst>
            </p:cNvPr>
            <p:cNvSpPr>
              <a:spLocks/>
            </p:cNvSpPr>
            <p:nvPr/>
          </p:nvSpPr>
          <p:spPr bwMode="auto">
            <a:xfrm>
              <a:off x="3729" y="1549"/>
              <a:ext cx="224" cy="226"/>
            </a:xfrm>
            <a:custGeom>
              <a:avLst/>
              <a:gdLst>
                <a:gd name="T0" fmla="*/ 112 w 224"/>
                <a:gd name="T1" fmla="*/ 226 h 226"/>
                <a:gd name="T2" fmla="*/ 112 w 224"/>
                <a:gd name="T3" fmla="*/ 226 h 226"/>
                <a:gd name="T4" fmla="*/ 133 w 224"/>
                <a:gd name="T5" fmla="*/ 224 h 226"/>
                <a:gd name="T6" fmla="*/ 155 w 224"/>
                <a:gd name="T7" fmla="*/ 218 h 226"/>
                <a:gd name="T8" fmla="*/ 173 w 224"/>
                <a:gd name="T9" fmla="*/ 207 h 226"/>
                <a:gd name="T10" fmla="*/ 189 w 224"/>
                <a:gd name="T11" fmla="*/ 194 h 226"/>
                <a:gd name="T12" fmla="*/ 205 w 224"/>
                <a:gd name="T13" fmla="*/ 175 h 226"/>
                <a:gd name="T14" fmla="*/ 213 w 224"/>
                <a:gd name="T15" fmla="*/ 156 h 226"/>
                <a:gd name="T16" fmla="*/ 221 w 224"/>
                <a:gd name="T17" fmla="*/ 135 h 226"/>
                <a:gd name="T18" fmla="*/ 224 w 224"/>
                <a:gd name="T19" fmla="*/ 113 h 226"/>
                <a:gd name="T20" fmla="*/ 224 w 224"/>
                <a:gd name="T21" fmla="*/ 113 h 226"/>
                <a:gd name="T22" fmla="*/ 221 w 224"/>
                <a:gd name="T23" fmla="*/ 92 h 226"/>
                <a:gd name="T24" fmla="*/ 213 w 224"/>
                <a:gd name="T25" fmla="*/ 70 h 226"/>
                <a:gd name="T26" fmla="*/ 205 w 224"/>
                <a:gd name="T27" fmla="*/ 51 h 226"/>
                <a:gd name="T28" fmla="*/ 189 w 224"/>
                <a:gd name="T29" fmla="*/ 32 h 226"/>
                <a:gd name="T30" fmla="*/ 173 w 224"/>
                <a:gd name="T31" fmla="*/ 19 h 226"/>
                <a:gd name="T32" fmla="*/ 155 w 224"/>
                <a:gd name="T33" fmla="*/ 8 h 226"/>
                <a:gd name="T34" fmla="*/ 133 w 224"/>
                <a:gd name="T35" fmla="*/ 3 h 226"/>
                <a:gd name="T36" fmla="*/ 112 w 224"/>
                <a:gd name="T37" fmla="*/ 0 h 226"/>
                <a:gd name="T38" fmla="*/ 112 w 224"/>
                <a:gd name="T39" fmla="*/ 0 h 226"/>
                <a:gd name="T40" fmla="*/ 88 w 224"/>
                <a:gd name="T41" fmla="*/ 3 h 226"/>
                <a:gd name="T42" fmla="*/ 67 w 224"/>
                <a:gd name="T43" fmla="*/ 8 h 226"/>
                <a:gd name="T44" fmla="*/ 48 w 224"/>
                <a:gd name="T45" fmla="*/ 19 h 226"/>
                <a:gd name="T46" fmla="*/ 32 w 224"/>
                <a:gd name="T47" fmla="*/ 32 h 226"/>
                <a:gd name="T48" fmla="*/ 19 w 224"/>
                <a:gd name="T49" fmla="*/ 51 h 226"/>
                <a:gd name="T50" fmla="*/ 8 w 224"/>
                <a:gd name="T51" fmla="*/ 70 h 226"/>
                <a:gd name="T52" fmla="*/ 3 w 224"/>
                <a:gd name="T53" fmla="*/ 92 h 226"/>
                <a:gd name="T54" fmla="*/ 0 w 224"/>
                <a:gd name="T55" fmla="*/ 113 h 226"/>
                <a:gd name="T56" fmla="*/ 0 w 224"/>
                <a:gd name="T57" fmla="*/ 113 h 226"/>
                <a:gd name="T58" fmla="*/ 3 w 224"/>
                <a:gd name="T59" fmla="*/ 135 h 226"/>
                <a:gd name="T60" fmla="*/ 8 w 224"/>
                <a:gd name="T61" fmla="*/ 156 h 226"/>
                <a:gd name="T62" fmla="*/ 19 w 224"/>
                <a:gd name="T63" fmla="*/ 175 h 226"/>
                <a:gd name="T64" fmla="*/ 32 w 224"/>
                <a:gd name="T65" fmla="*/ 194 h 226"/>
                <a:gd name="T66" fmla="*/ 48 w 224"/>
                <a:gd name="T67" fmla="*/ 207 h 226"/>
                <a:gd name="T68" fmla="*/ 67 w 224"/>
                <a:gd name="T69" fmla="*/ 218 h 226"/>
                <a:gd name="T70" fmla="*/ 88 w 224"/>
                <a:gd name="T71" fmla="*/ 224 h 226"/>
                <a:gd name="T72" fmla="*/ 112 w 224"/>
                <a:gd name="T73" fmla="*/ 226 h 226"/>
                <a:gd name="T74" fmla="*/ 112 w 224"/>
                <a:gd name="T75" fmla="*/ 226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4" h="226">
                  <a:moveTo>
                    <a:pt x="112" y="226"/>
                  </a:moveTo>
                  <a:lnTo>
                    <a:pt x="112" y="226"/>
                  </a:lnTo>
                  <a:lnTo>
                    <a:pt x="133" y="224"/>
                  </a:lnTo>
                  <a:lnTo>
                    <a:pt x="155" y="218"/>
                  </a:lnTo>
                  <a:lnTo>
                    <a:pt x="173" y="207"/>
                  </a:lnTo>
                  <a:lnTo>
                    <a:pt x="189" y="194"/>
                  </a:lnTo>
                  <a:lnTo>
                    <a:pt x="205" y="175"/>
                  </a:lnTo>
                  <a:lnTo>
                    <a:pt x="213" y="156"/>
                  </a:lnTo>
                  <a:lnTo>
                    <a:pt x="221" y="135"/>
                  </a:lnTo>
                  <a:lnTo>
                    <a:pt x="224" y="113"/>
                  </a:lnTo>
                  <a:lnTo>
                    <a:pt x="224" y="113"/>
                  </a:lnTo>
                  <a:lnTo>
                    <a:pt x="221" y="92"/>
                  </a:lnTo>
                  <a:lnTo>
                    <a:pt x="213" y="70"/>
                  </a:lnTo>
                  <a:lnTo>
                    <a:pt x="205" y="51"/>
                  </a:lnTo>
                  <a:lnTo>
                    <a:pt x="189" y="32"/>
                  </a:lnTo>
                  <a:lnTo>
                    <a:pt x="173" y="19"/>
                  </a:lnTo>
                  <a:lnTo>
                    <a:pt x="155" y="8"/>
                  </a:lnTo>
                  <a:lnTo>
                    <a:pt x="133" y="3"/>
                  </a:lnTo>
                  <a:lnTo>
                    <a:pt x="112" y="0"/>
                  </a:lnTo>
                  <a:lnTo>
                    <a:pt x="112" y="0"/>
                  </a:lnTo>
                  <a:lnTo>
                    <a:pt x="88" y="3"/>
                  </a:lnTo>
                  <a:lnTo>
                    <a:pt x="67" y="8"/>
                  </a:lnTo>
                  <a:lnTo>
                    <a:pt x="48" y="19"/>
                  </a:lnTo>
                  <a:lnTo>
                    <a:pt x="32" y="32"/>
                  </a:lnTo>
                  <a:lnTo>
                    <a:pt x="19" y="51"/>
                  </a:lnTo>
                  <a:lnTo>
                    <a:pt x="8" y="70"/>
                  </a:lnTo>
                  <a:lnTo>
                    <a:pt x="3" y="92"/>
                  </a:lnTo>
                  <a:lnTo>
                    <a:pt x="0" y="113"/>
                  </a:lnTo>
                  <a:lnTo>
                    <a:pt x="0" y="113"/>
                  </a:lnTo>
                  <a:lnTo>
                    <a:pt x="3" y="135"/>
                  </a:lnTo>
                  <a:lnTo>
                    <a:pt x="8" y="156"/>
                  </a:lnTo>
                  <a:lnTo>
                    <a:pt x="19" y="175"/>
                  </a:lnTo>
                  <a:lnTo>
                    <a:pt x="32" y="194"/>
                  </a:lnTo>
                  <a:lnTo>
                    <a:pt x="48" y="207"/>
                  </a:lnTo>
                  <a:lnTo>
                    <a:pt x="67" y="218"/>
                  </a:lnTo>
                  <a:lnTo>
                    <a:pt x="88" y="224"/>
                  </a:lnTo>
                  <a:lnTo>
                    <a:pt x="112" y="226"/>
                  </a:lnTo>
                  <a:lnTo>
                    <a:pt x="112" y="226"/>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3" name="Freeform 7">
              <a:extLst>
                <a:ext uri="{FF2B5EF4-FFF2-40B4-BE49-F238E27FC236}">
                  <a16:creationId xmlns:a16="http://schemas.microsoft.com/office/drawing/2014/main" id="{98DA3B66-FFC1-49D0-BEEF-2A41B4D32953}"/>
                </a:ext>
              </a:extLst>
            </p:cNvPr>
            <p:cNvSpPr>
              <a:spLocks/>
            </p:cNvSpPr>
            <p:nvPr/>
          </p:nvSpPr>
          <p:spPr bwMode="auto">
            <a:xfrm>
              <a:off x="3961" y="1791"/>
              <a:ext cx="120" cy="485"/>
            </a:xfrm>
            <a:custGeom>
              <a:avLst/>
              <a:gdLst>
                <a:gd name="T0" fmla="*/ 45 w 120"/>
                <a:gd name="T1" fmla="*/ 0 h 485"/>
                <a:gd name="T2" fmla="*/ 0 w 120"/>
                <a:gd name="T3" fmla="*/ 0 h 485"/>
                <a:gd name="T4" fmla="*/ 67 w 120"/>
                <a:gd name="T5" fmla="*/ 458 h 485"/>
                <a:gd name="T6" fmla="*/ 67 w 120"/>
                <a:gd name="T7" fmla="*/ 458 h 485"/>
                <a:gd name="T8" fmla="*/ 69 w 120"/>
                <a:gd name="T9" fmla="*/ 469 h 485"/>
                <a:gd name="T10" fmla="*/ 75 w 120"/>
                <a:gd name="T11" fmla="*/ 477 h 485"/>
                <a:gd name="T12" fmla="*/ 83 w 120"/>
                <a:gd name="T13" fmla="*/ 485 h 485"/>
                <a:gd name="T14" fmla="*/ 93 w 120"/>
                <a:gd name="T15" fmla="*/ 485 h 485"/>
                <a:gd name="T16" fmla="*/ 93 w 120"/>
                <a:gd name="T17" fmla="*/ 485 h 485"/>
                <a:gd name="T18" fmla="*/ 104 w 120"/>
                <a:gd name="T19" fmla="*/ 485 h 485"/>
                <a:gd name="T20" fmla="*/ 112 w 120"/>
                <a:gd name="T21" fmla="*/ 477 h 485"/>
                <a:gd name="T22" fmla="*/ 117 w 120"/>
                <a:gd name="T23" fmla="*/ 469 h 485"/>
                <a:gd name="T24" fmla="*/ 120 w 120"/>
                <a:gd name="T25" fmla="*/ 458 h 485"/>
                <a:gd name="T26" fmla="*/ 45 w 120"/>
                <a:gd name="T27" fmla="*/ 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0" h="485">
                  <a:moveTo>
                    <a:pt x="45" y="0"/>
                  </a:moveTo>
                  <a:lnTo>
                    <a:pt x="0" y="0"/>
                  </a:lnTo>
                  <a:lnTo>
                    <a:pt x="67" y="458"/>
                  </a:lnTo>
                  <a:lnTo>
                    <a:pt x="67" y="458"/>
                  </a:lnTo>
                  <a:lnTo>
                    <a:pt x="69" y="469"/>
                  </a:lnTo>
                  <a:lnTo>
                    <a:pt x="75" y="477"/>
                  </a:lnTo>
                  <a:lnTo>
                    <a:pt x="83" y="485"/>
                  </a:lnTo>
                  <a:lnTo>
                    <a:pt x="93" y="485"/>
                  </a:lnTo>
                  <a:lnTo>
                    <a:pt x="93" y="485"/>
                  </a:lnTo>
                  <a:lnTo>
                    <a:pt x="104" y="485"/>
                  </a:lnTo>
                  <a:lnTo>
                    <a:pt x="112" y="477"/>
                  </a:lnTo>
                  <a:lnTo>
                    <a:pt x="117" y="469"/>
                  </a:lnTo>
                  <a:lnTo>
                    <a:pt x="120" y="458"/>
                  </a:lnTo>
                  <a:lnTo>
                    <a:pt x="45"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4" name="Freeform 8">
              <a:extLst>
                <a:ext uri="{FF2B5EF4-FFF2-40B4-BE49-F238E27FC236}">
                  <a16:creationId xmlns:a16="http://schemas.microsoft.com/office/drawing/2014/main" id="{951555CA-E1F7-4549-900A-ED373B71B51D}"/>
                </a:ext>
              </a:extLst>
            </p:cNvPr>
            <p:cNvSpPr>
              <a:spLocks/>
            </p:cNvSpPr>
            <p:nvPr/>
          </p:nvSpPr>
          <p:spPr bwMode="auto">
            <a:xfrm>
              <a:off x="3601" y="1791"/>
              <a:ext cx="117" cy="485"/>
            </a:xfrm>
            <a:custGeom>
              <a:avLst/>
              <a:gdLst>
                <a:gd name="T0" fmla="*/ 72 w 117"/>
                <a:gd name="T1" fmla="*/ 0 h 485"/>
                <a:gd name="T2" fmla="*/ 0 w 117"/>
                <a:gd name="T3" fmla="*/ 458 h 485"/>
                <a:gd name="T4" fmla="*/ 0 w 117"/>
                <a:gd name="T5" fmla="*/ 458 h 485"/>
                <a:gd name="T6" fmla="*/ 3 w 117"/>
                <a:gd name="T7" fmla="*/ 469 h 485"/>
                <a:gd name="T8" fmla="*/ 8 w 117"/>
                <a:gd name="T9" fmla="*/ 477 h 485"/>
                <a:gd name="T10" fmla="*/ 16 w 117"/>
                <a:gd name="T11" fmla="*/ 485 h 485"/>
                <a:gd name="T12" fmla="*/ 27 w 117"/>
                <a:gd name="T13" fmla="*/ 485 h 485"/>
                <a:gd name="T14" fmla="*/ 27 w 117"/>
                <a:gd name="T15" fmla="*/ 485 h 485"/>
                <a:gd name="T16" fmla="*/ 37 w 117"/>
                <a:gd name="T17" fmla="*/ 485 h 485"/>
                <a:gd name="T18" fmla="*/ 45 w 117"/>
                <a:gd name="T19" fmla="*/ 477 h 485"/>
                <a:gd name="T20" fmla="*/ 51 w 117"/>
                <a:gd name="T21" fmla="*/ 469 h 485"/>
                <a:gd name="T22" fmla="*/ 53 w 117"/>
                <a:gd name="T23" fmla="*/ 458 h 485"/>
                <a:gd name="T24" fmla="*/ 117 w 117"/>
                <a:gd name="T25" fmla="*/ 0 h 485"/>
                <a:gd name="T26" fmla="*/ 72 w 117"/>
                <a:gd name="T27" fmla="*/ 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7" h="485">
                  <a:moveTo>
                    <a:pt x="72" y="0"/>
                  </a:moveTo>
                  <a:lnTo>
                    <a:pt x="0" y="458"/>
                  </a:lnTo>
                  <a:lnTo>
                    <a:pt x="0" y="458"/>
                  </a:lnTo>
                  <a:lnTo>
                    <a:pt x="3" y="469"/>
                  </a:lnTo>
                  <a:lnTo>
                    <a:pt x="8" y="477"/>
                  </a:lnTo>
                  <a:lnTo>
                    <a:pt x="16" y="485"/>
                  </a:lnTo>
                  <a:lnTo>
                    <a:pt x="27" y="485"/>
                  </a:lnTo>
                  <a:lnTo>
                    <a:pt x="27" y="485"/>
                  </a:lnTo>
                  <a:lnTo>
                    <a:pt x="37" y="485"/>
                  </a:lnTo>
                  <a:lnTo>
                    <a:pt x="45" y="477"/>
                  </a:lnTo>
                  <a:lnTo>
                    <a:pt x="51" y="469"/>
                  </a:lnTo>
                  <a:lnTo>
                    <a:pt x="53" y="458"/>
                  </a:lnTo>
                  <a:lnTo>
                    <a:pt x="117" y="0"/>
                  </a:lnTo>
                  <a:lnTo>
                    <a:pt x="72"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35" name="Group 4">
            <a:extLst>
              <a:ext uri="{FF2B5EF4-FFF2-40B4-BE49-F238E27FC236}">
                <a16:creationId xmlns:a16="http://schemas.microsoft.com/office/drawing/2014/main" id="{D6390FF3-E5AA-4CF4-AB84-545EECC3FD3D}"/>
              </a:ext>
            </a:extLst>
          </p:cNvPr>
          <p:cNvGrpSpPr>
            <a:grpSpLocks noChangeAspect="1"/>
          </p:cNvGrpSpPr>
          <p:nvPr/>
        </p:nvGrpSpPr>
        <p:grpSpPr bwMode="auto">
          <a:xfrm>
            <a:off x="3033134" y="3844653"/>
            <a:ext cx="312274" cy="773595"/>
            <a:chOff x="3601" y="1549"/>
            <a:chExt cx="480" cy="1223"/>
          </a:xfrm>
        </p:grpSpPr>
        <p:sp>
          <p:nvSpPr>
            <p:cNvPr id="136" name="Freeform 5">
              <a:extLst>
                <a:ext uri="{FF2B5EF4-FFF2-40B4-BE49-F238E27FC236}">
                  <a16:creationId xmlns:a16="http://schemas.microsoft.com/office/drawing/2014/main" id="{9CB07CF6-7E05-4475-ACAD-E49E47F7E35A}"/>
                </a:ext>
              </a:extLst>
            </p:cNvPr>
            <p:cNvSpPr>
              <a:spLocks/>
            </p:cNvSpPr>
            <p:nvPr/>
          </p:nvSpPr>
          <p:spPr bwMode="auto">
            <a:xfrm>
              <a:off x="3686" y="1791"/>
              <a:ext cx="310" cy="981"/>
            </a:xfrm>
            <a:custGeom>
              <a:avLst/>
              <a:gdLst>
                <a:gd name="T0" fmla="*/ 243 w 310"/>
                <a:gd name="T1" fmla="*/ 0 h 981"/>
                <a:gd name="T2" fmla="*/ 64 w 310"/>
                <a:gd name="T3" fmla="*/ 0 h 981"/>
                <a:gd name="T4" fmla="*/ 0 w 310"/>
                <a:gd name="T5" fmla="*/ 458 h 981"/>
                <a:gd name="T6" fmla="*/ 54 w 310"/>
                <a:gd name="T7" fmla="*/ 458 h 981"/>
                <a:gd name="T8" fmla="*/ 54 w 310"/>
                <a:gd name="T9" fmla="*/ 938 h 981"/>
                <a:gd name="T10" fmla="*/ 54 w 310"/>
                <a:gd name="T11" fmla="*/ 938 h 981"/>
                <a:gd name="T12" fmla="*/ 54 w 310"/>
                <a:gd name="T13" fmla="*/ 946 h 981"/>
                <a:gd name="T14" fmla="*/ 56 w 310"/>
                <a:gd name="T15" fmla="*/ 954 h 981"/>
                <a:gd name="T16" fmla="*/ 64 w 310"/>
                <a:gd name="T17" fmla="*/ 968 h 981"/>
                <a:gd name="T18" fmla="*/ 80 w 310"/>
                <a:gd name="T19" fmla="*/ 976 h 981"/>
                <a:gd name="T20" fmla="*/ 88 w 310"/>
                <a:gd name="T21" fmla="*/ 978 h 981"/>
                <a:gd name="T22" fmla="*/ 96 w 310"/>
                <a:gd name="T23" fmla="*/ 981 h 981"/>
                <a:gd name="T24" fmla="*/ 96 w 310"/>
                <a:gd name="T25" fmla="*/ 981 h 981"/>
                <a:gd name="T26" fmla="*/ 104 w 310"/>
                <a:gd name="T27" fmla="*/ 978 h 981"/>
                <a:gd name="T28" fmla="*/ 112 w 310"/>
                <a:gd name="T29" fmla="*/ 976 h 981"/>
                <a:gd name="T30" fmla="*/ 126 w 310"/>
                <a:gd name="T31" fmla="*/ 968 h 981"/>
                <a:gd name="T32" fmla="*/ 136 w 310"/>
                <a:gd name="T33" fmla="*/ 954 h 981"/>
                <a:gd name="T34" fmla="*/ 136 w 310"/>
                <a:gd name="T35" fmla="*/ 946 h 981"/>
                <a:gd name="T36" fmla="*/ 139 w 310"/>
                <a:gd name="T37" fmla="*/ 938 h 981"/>
                <a:gd name="T38" fmla="*/ 139 w 310"/>
                <a:gd name="T39" fmla="*/ 458 h 981"/>
                <a:gd name="T40" fmla="*/ 171 w 310"/>
                <a:gd name="T41" fmla="*/ 458 h 981"/>
                <a:gd name="T42" fmla="*/ 171 w 310"/>
                <a:gd name="T43" fmla="*/ 938 h 981"/>
                <a:gd name="T44" fmla="*/ 171 w 310"/>
                <a:gd name="T45" fmla="*/ 938 h 981"/>
                <a:gd name="T46" fmla="*/ 171 w 310"/>
                <a:gd name="T47" fmla="*/ 946 h 981"/>
                <a:gd name="T48" fmla="*/ 174 w 310"/>
                <a:gd name="T49" fmla="*/ 954 h 981"/>
                <a:gd name="T50" fmla="*/ 182 w 310"/>
                <a:gd name="T51" fmla="*/ 968 h 981"/>
                <a:gd name="T52" fmla="*/ 198 w 310"/>
                <a:gd name="T53" fmla="*/ 976 h 981"/>
                <a:gd name="T54" fmla="*/ 206 w 310"/>
                <a:gd name="T55" fmla="*/ 978 h 981"/>
                <a:gd name="T56" fmla="*/ 214 w 310"/>
                <a:gd name="T57" fmla="*/ 981 h 981"/>
                <a:gd name="T58" fmla="*/ 214 w 310"/>
                <a:gd name="T59" fmla="*/ 981 h 981"/>
                <a:gd name="T60" fmla="*/ 222 w 310"/>
                <a:gd name="T61" fmla="*/ 978 h 981"/>
                <a:gd name="T62" fmla="*/ 230 w 310"/>
                <a:gd name="T63" fmla="*/ 976 h 981"/>
                <a:gd name="T64" fmla="*/ 243 w 310"/>
                <a:gd name="T65" fmla="*/ 968 h 981"/>
                <a:gd name="T66" fmla="*/ 254 w 310"/>
                <a:gd name="T67" fmla="*/ 954 h 981"/>
                <a:gd name="T68" fmla="*/ 254 w 310"/>
                <a:gd name="T69" fmla="*/ 946 h 981"/>
                <a:gd name="T70" fmla="*/ 256 w 310"/>
                <a:gd name="T71" fmla="*/ 938 h 981"/>
                <a:gd name="T72" fmla="*/ 256 w 310"/>
                <a:gd name="T73" fmla="*/ 458 h 981"/>
                <a:gd name="T74" fmla="*/ 310 w 310"/>
                <a:gd name="T75" fmla="*/ 458 h 981"/>
                <a:gd name="T76" fmla="*/ 243 w 310"/>
                <a:gd name="T77" fmla="*/ 0 h 9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10" h="981">
                  <a:moveTo>
                    <a:pt x="243" y="0"/>
                  </a:moveTo>
                  <a:lnTo>
                    <a:pt x="64" y="0"/>
                  </a:lnTo>
                  <a:lnTo>
                    <a:pt x="0" y="458"/>
                  </a:lnTo>
                  <a:lnTo>
                    <a:pt x="54" y="458"/>
                  </a:lnTo>
                  <a:lnTo>
                    <a:pt x="54" y="938"/>
                  </a:lnTo>
                  <a:lnTo>
                    <a:pt x="54" y="938"/>
                  </a:lnTo>
                  <a:lnTo>
                    <a:pt x="54" y="946"/>
                  </a:lnTo>
                  <a:lnTo>
                    <a:pt x="56" y="954"/>
                  </a:lnTo>
                  <a:lnTo>
                    <a:pt x="64" y="968"/>
                  </a:lnTo>
                  <a:lnTo>
                    <a:pt x="80" y="976"/>
                  </a:lnTo>
                  <a:lnTo>
                    <a:pt x="88" y="978"/>
                  </a:lnTo>
                  <a:lnTo>
                    <a:pt x="96" y="981"/>
                  </a:lnTo>
                  <a:lnTo>
                    <a:pt x="96" y="981"/>
                  </a:lnTo>
                  <a:lnTo>
                    <a:pt x="104" y="978"/>
                  </a:lnTo>
                  <a:lnTo>
                    <a:pt x="112" y="976"/>
                  </a:lnTo>
                  <a:lnTo>
                    <a:pt x="126" y="968"/>
                  </a:lnTo>
                  <a:lnTo>
                    <a:pt x="136" y="954"/>
                  </a:lnTo>
                  <a:lnTo>
                    <a:pt x="136" y="946"/>
                  </a:lnTo>
                  <a:lnTo>
                    <a:pt x="139" y="938"/>
                  </a:lnTo>
                  <a:lnTo>
                    <a:pt x="139" y="458"/>
                  </a:lnTo>
                  <a:lnTo>
                    <a:pt x="171" y="458"/>
                  </a:lnTo>
                  <a:lnTo>
                    <a:pt x="171" y="938"/>
                  </a:lnTo>
                  <a:lnTo>
                    <a:pt x="171" y="938"/>
                  </a:lnTo>
                  <a:lnTo>
                    <a:pt x="171" y="946"/>
                  </a:lnTo>
                  <a:lnTo>
                    <a:pt x="174" y="954"/>
                  </a:lnTo>
                  <a:lnTo>
                    <a:pt x="182" y="968"/>
                  </a:lnTo>
                  <a:lnTo>
                    <a:pt x="198" y="976"/>
                  </a:lnTo>
                  <a:lnTo>
                    <a:pt x="206" y="978"/>
                  </a:lnTo>
                  <a:lnTo>
                    <a:pt x="214" y="981"/>
                  </a:lnTo>
                  <a:lnTo>
                    <a:pt x="214" y="981"/>
                  </a:lnTo>
                  <a:lnTo>
                    <a:pt x="222" y="978"/>
                  </a:lnTo>
                  <a:lnTo>
                    <a:pt x="230" y="976"/>
                  </a:lnTo>
                  <a:lnTo>
                    <a:pt x="243" y="968"/>
                  </a:lnTo>
                  <a:lnTo>
                    <a:pt x="254" y="954"/>
                  </a:lnTo>
                  <a:lnTo>
                    <a:pt x="254" y="946"/>
                  </a:lnTo>
                  <a:lnTo>
                    <a:pt x="256" y="938"/>
                  </a:lnTo>
                  <a:lnTo>
                    <a:pt x="256" y="458"/>
                  </a:lnTo>
                  <a:lnTo>
                    <a:pt x="310" y="458"/>
                  </a:lnTo>
                  <a:lnTo>
                    <a:pt x="243"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7" name="Freeform 6">
              <a:extLst>
                <a:ext uri="{FF2B5EF4-FFF2-40B4-BE49-F238E27FC236}">
                  <a16:creationId xmlns:a16="http://schemas.microsoft.com/office/drawing/2014/main" id="{ADAFAA32-3E3D-460B-9706-22A56B797433}"/>
                </a:ext>
              </a:extLst>
            </p:cNvPr>
            <p:cNvSpPr>
              <a:spLocks/>
            </p:cNvSpPr>
            <p:nvPr/>
          </p:nvSpPr>
          <p:spPr bwMode="auto">
            <a:xfrm>
              <a:off x="3729" y="1549"/>
              <a:ext cx="224" cy="226"/>
            </a:xfrm>
            <a:custGeom>
              <a:avLst/>
              <a:gdLst>
                <a:gd name="T0" fmla="*/ 112 w 224"/>
                <a:gd name="T1" fmla="*/ 226 h 226"/>
                <a:gd name="T2" fmla="*/ 112 w 224"/>
                <a:gd name="T3" fmla="*/ 226 h 226"/>
                <a:gd name="T4" fmla="*/ 133 w 224"/>
                <a:gd name="T5" fmla="*/ 224 h 226"/>
                <a:gd name="T6" fmla="*/ 155 w 224"/>
                <a:gd name="T7" fmla="*/ 218 h 226"/>
                <a:gd name="T8" fmla="*/ 173 w 224"/>
                <a:gd name="T9" fmla="*/ 207 h 226"/>
                <a:gd name="T10" fmla="*/ 189 w 224"/>
                <a:gd name="T11" fmla="*/ 194 h 226"/>
                <a:gd name="T12" fmla="*/ 205 w 224"/>
                <a:gd name="T13" fmla="*/ 175 h 226"/>
                <a:gd name="T14" fmla="*/ 213 w 224"/>
                <a:gd name="T15" fmla="*/ 156 h 226"/>
                <a:gd name="T16" fmla="*/ 221 w 224"/>
                <a:gd name="T17" fmla="*/ 135 h 226"/>
                <a:gd name="T18" fmla="*/ 224 w 224"/>
                <a:gd name="T19" fmla="*/ 113 h 226"/>
                <a:gd name="T20" fmla="*/ 224 w 224"/>
                <a:gd name="T21" fmla="*/ 113 h 226"/>
                <a:gd name="T22" fmla="*/ 221 w 224"/>
                <a:gd name="T23" fmla="*/ 92 h 226"/>
                <a:gd name="T24" fmla="*/ 213 w 224"/>
                <a:gd name="T25" fmla="*/ 70 h 226"/>
                <a:gd name="T26" fmla="*/ 205 w 224"/>
                <a:gd name="T27" fmla="*/ 51 h 226"/>
                <a:gd name="T28" fmla="*/ 189 w 224"/>
                <a:gd name="T29" fmla="*/ 32 h 226"/>
                <a:gd name="T30" fmla="*/ 173 w 224"/>
                <a:gd name="T31" fmla="*/ 19 h 226"/>
                <a:gd name="T32" fmla="*/ 155 w 224"/>
                <a:gd name="T33" fmla="*/ 8 h 226"/>
                <a:gd name="T34" fmla="*/ 133 w 224"/>
                <a:gd name="T35" fmla="*/ 3 h 226"/>
                <a:gd name="T36" fmla="*/ 112 w 224"/>
                <a:gd name="T37" fmla="*/ 0 h 226"/>
                <a:gd name="T38" fmla="*/ 112 w 224"/>
                <a:gd name="T39" fmla="*/ 0 h 226"/>
                <a:gd name="T40" fmla="*/ 88 w 224"/>
                <a:gd name="T41" fmla="*/ 3 h 226"/>
                <a:gd name="T42" fmla="*/ 67 w 224"/>
                <a:gd name="T43" fmla="*/ 8 h 226"/>
                <a:gd name="T44" fmla="*/ 48 w 224"/>
                <a:gd name="T45" fmla="*/ 19 h 226"/>
                <a:gd name="T46" fmla="*/ 32 w 224"/>
                <a:gd name="T47" fmla="*/ 32 h 226"/>
                <a:gd name="T48" fmla="*/ 19 w 224"/>
                <a:gd name="T49" fmla="*/ 51 h 226"/>
                <a:gd name="T50" fmla="*/ 8 w 224"/>
                <a:gd name="T51" fmla="*/ 70 h 226"/>
                <a:gd name="T52" fmla="*/ 3 w 224"/>
                <a:gd name="T53" fmla="*/ 92 h 226"/>
                <a:gd name="T54" fmla="*/ 0 w 224"/>
                <a:gd name="T55" fmla="*/ 113 h 226"/>
                <a:gd name="T56" fmla="*/ 0 w 224"/>
                <a:gd name="T57" fmla="*/ 113 h 226"/>
                <a:gd name="T58" fmla="*/ 3 w 224"/>
                <a:gd name="T59" fmla="*/ 135 h 226"/>
                <a:gd name="T60" fmla="*/ 8 w 224"/>
                <a:gd name="T61" fmla="*/ 156 h 226"/>
                <a:gd name="T62" fmla="*/ 19 w 224"/>
                <a:gd name="T63" fmla="*/ 175 h 226"/>
                <a:gd name="T64" fmla="*/ 32 w 224"/>
                <a:gd name="T65" fmla="*/ 194 h 226"/>
                <a:gd name="T66" fmla="*/ 48 w 224"/>
                <a:gd name="T67" fmla="*/ 207 h 226"/>
                <a:gd name="T68" fmla="*/ 67 w 224"/>
                <a:gd name="T69" fmla="*/ 218 h 226"/>
                <a:gd name="T70" fmla="*/ 88 w 224"/>
                <a:gd name="T71" fmla="*/ 224 h 226"/>
                <a:gd name="T72" fmla="*/ 112 w 224"/>
                <a:gd name="T73" fmla="*/ 226 h 226"/>
                <a:gd name="T74" fmla="*/ 112 w 224"/>
                <a:gd name="T75" fmla="*/ 226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4" h="226">
                  <a:moveTo>
                    <a:pt x="112" y="226"/>
                  </a:moveTo>
                  <a:lnTo>
                    <a:pt x="112" y="226"/>
                  </a:lnTo>
                  <a:lnTo>
                    <a:pt x="133" y="224"/>
                  </a:lnTo>
                  <a:lnTo>
                    <a:pt x="155" y="218"/>
                  </a:lnTo>
                  <a:lnTo>
                    <a:pt x="173" y="207"/>
                  </a:lnTo>
                  <a:lnTo>
                    <a:pt x="189" y="194"/>
                  </a:lnTo>
                  <a:lnTo>
                    <a:pt x="205" y="175"/>
                  </a:lnTo>
                  <a:lnTo>
                    <a:pt x="213" y="156"/>
                  </a:lnTo>
                  <a:lnTo>
                    <a:pt x="221" y="135"/>
                  </a:lnTo>
                  <a:lnTo>
                    <a:pt x="224" y="113"/>
                  </a:lnTo>
                  <a:lnTo>
                    <a:pt x="224" y="113"/>
                  </a:lnTo>
                  <a:lnTo>
                    <a:pt x="221" y="92"/>
                  </a:lnTo>
                  <a:lnTo>
                    <a:pt x="213" y="70"/>
                  </a:lnTo>
                  <a:lnTo>
                    <a:pt x="205" y="51"/>
                  </a:lnTo>
                  <a:lnTo>
                    <a:pt x="189" y="32"/>
                  </a:lnTo>
                  <a:lnTo>
                    <a:pt x="173" y="19"/>
                  </a:lnTo>
                  <a:lnTo>
                    <a:pt x="155" y="8"/>
                  </a:lnTo>
                  <a:lnTo>
                    <a:pt x="133" y="3"/>
                  </a:lnTo>
                  <a:lnTo>
                    <a:pt x="112" y="0"/>
                  </a:lnTo>
                  <a:lnTo>
                    <a:pt x="112" y="0"/>
                  </a:lnTo>
                  <a:lnTo>
                    <a:pt x="88" y="3"/>
                  </a:lnTo>
                  <a:lnTo>
                    <a:pt x="67" y="8"/>
                  </a:lnTo>
                  <a:lnTo>
                    <a:pt x="48" y="19"/>
                  </a:lnTo>
                  <a:lnTo>
                    <a:pt x="32" y="32"/>
                  </a:lnTo>
                  <a:lnTo>
                    <a:pt x="19" y="51"/>
                  </a:lnTo>
                  <a:lnTo>
                    <a:pt x="8" y="70"/>
                  </a:lnTo>
                  <a:lnTo>
                    <a:pt x="3" y="92"/>
                  </a:lnTo>
                  <a:lnTo>
                    <a:pt x="0" y="113"/>
                  </a:lnTo>
                  <a:lnTo>
                    <a:pt x="0" y="113"/>
                  </a:lnTo>
                  <a:lnTo>
                    <a:pt x="3" y="135"/>
                  </a:lnTo>
                  <a:lnTo>
                    <a:pt x="8" y="156"/>
                  </a:lnTo>
                  <a:lnTo>
                    <a:pt x="19" y="175"/>
                  </a:lnTo>
                  <a:lnTo>
                    <a:pt x="32" y="194"/>
                  </a:lnTo>
                  <a:lnTo>
                    <a:pt x="48" y="207"/>
                  </a:lnTo>
                  <a:lnTo>
                    <a:pt x="67" y="218"/>
                  </a:lnTo>
                  <a:lnTo>
                    <a:pt x="88" y="224"/>
                  </a:lnTo>
                  <a:lnTo>
                    <a:pt x="112" y="226"/>
                  </a:lnTo>
                  <a:lnTo>
                    <a:pt x="112" y="226"/>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8" name="Freeform 7">
              <a:extLst>
                <a:ext uri="{FF2B5EF4-FFF2-40B4-BE49-F238E27FC236}">
                  <a16:creationId xmlns:a16="http://schemas.microsoft.com/office/drawing/2014/main" id="{98DA3B66-FFC1-49D0-BEEF-2A41B4D32953}"/>
                </a:ext>
              </a:extLst>
            </p:cNvPr>
            <p:cNvSpPr>
              <a:spLocks/>
            </p:cNvSpPr>
            <p:nvPr/>
          </p:nvSpPr>
          <p:spPr bwMode="auto">
            <a:xfrm>
              <a:off x="3961" y="1791"/>
              <a:ext cx="120" cy="485"/>
            </a:xfrm>
            <a:custGeom>
              <a:avLst/>
              <a:gdLst>
                <a:gd name="T0" fmla="*/ 45 w 120"/>
                <a:gd name="T1" fmla="*/ 0 h 485"/>
                <a:gd name="T2" fmla="*/ 0 w 120"/>
                <a:gd name="T3" fmla="*/ 0 h 485"/>
                <a:gd name="T4" fmla="*/ 67 w 120"/>
                <a:gd name="T5" fmla="*/ 458 h 485"/>
                <a:gd name="T6" fmla="*/ 67 w 120"/>
                <a:gd name="T7" fmla="*/ 458 h 485"/>
                <a:gd name="T8" fmla="*/ 69 w 120"/>
                <a:gd name="T9" fmla="*/ 469 h 485"/>
                <a:gd name="T10" fmla="*/ 75 w 120"/>
                <a:gd name="T11" fmla="*/ 477 h 485"/>
                <a:gd name="T12" fmla="*/ 83 w 120"/>
                <a:gd name="T13" fmla="*/ 485 h 485"/>
                <a:gd name="T14" fmla="*/ 93 w 120"/>
                <a:gd name="T15" fmla="*/ 485 h 485"/>
                <a:gd name="T16" fmla="*/ 93 w 120"/>
                <a:gd name="T17" fmla="*/ 485 h 485"/>
                <a:gd name="T18" fmla="*/ 104 w 120"/>
                <a:gd name="T19" fmla="*/ 485 h 485"/>
                <a:gd name="T20" fmla="*/ 112 w 120"/>
                <a:gd name="T21" fmla="*/ 477 h 485"/>
                <a:gd name="T22" fmla="*/ 117 w 120"/>
                <a:gd name="T23" fmla="*/ 469 h 485"/>
                <a:gd name="T24" fmla="*/ 120 w 120"/>
                <a:gd name="T25" fmla="*/ 458 h 485"/>
                <a:gd name="T26" fmla="*/ 45 w 120"/>
                <a:gd name="T27" fmla="*/ 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0" h="485">
                  <a:moveTo>
                    <a:pt x="45" y="0"/>
                  </a:moveTo>
                  <a:lnTo>
                    <a:pt x="0" y="0"/>
                  </a:lnTo>
                  <a:lnTo>
                    <a:pt x="67" y="458"/>
                  </a:lnTo>
                  <a:lnTo>
                    <a:pt x="67" y="458"/>
                  </a:lnTo>
                  <a:lnTo>
                    <a:pt x="69" y="469"/>
                  </a:lnTo>
                  <a:lnTo>
                    <a:pt x="75" y="477"/>
                  </a:lnTo>
                  <a:lnTo>
                    <a:pt x="83" y="485"/>
                  </a:lnTo>
                  <a:lnTo>
                    <a:pt x="93" y="485"/>
                  </a:lnTo>
                  <a:lnTo>
                    <a:pt x="93" y="485"/>
                  </a:lnTo>
                  <a:lnTo>
                    <a:pt x="104" y="485"/>
                  </a:lnTo>
                  <a:lnTo>
                    <a:pt x="112" y="477"/>
                  </a:lnTo>
                  <a:lnTo>
                    <a:pt x="117" y="469"/>
                  </a:lnTo>
                  <a:lnTo>
                    <a:pt x="120" y="458"/>
                  </a:lnTo>
                  <a:lnTo>
                    <a:pt x="45"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9" name="Freeform 8">
              <a:extLst>
                <a:ext uri="{FF2B5EF4-FFF2-40B4-BE49-F238E27FC236}">
                  <a16:creationId xmlns:a16="http://schemas.microsoft.com/office/drawing/2014/main" id="{951555CA-E1F7-4549-900A-ED373B71B51D}"/>
                </a:ext>
              </a:extLst>
            </p:cNvPr>
            <p:cNvSpPr>
              <a:spLocks/>
            </p:cNvSpPr>
            <p:nvPr/>
          </p:nvSpPr>
          <p:spPr bwMode="auto">
            <a:xfrm>
              <a:off x="3601" y="1791"/>
              <a:ext cx="117" cy="485"/>
            </a:xfrm>
            <a:custGeom>
              <a:avLst/>
              <a:gdLst>
                <a:gd name="T0" fmla="*/ 72 w 117"/>
                <a:gd name="T1" fmla="*/ 0 h 485"/>
                <a:gd name="T2" fmla="*/ 0 w 117"/>
                <a:gd name="T3" fmla="*/ 458 h 485"/>
                <a:gd name="T4" fmla="*/ 0 w 117"/>
                <a:gd name="T5" fmla="*/ 458 h 485"/>
                <a:gd name="T6" fmla="*/ 3 w 117"/>
                <a:gd name="T7" fmla="*/ 469 h 485"/>
                <a:gd name="T8" fmla="*/ 8 w 117"/>
                <a:gd name="T9" fmla="*/ 477 h 485"/>
                <a:gd name="T10" fmla="*/ 16 w 117"/>
                <a:gd name="T11" fmla="*/ 485 h 485"/>
                <a:gd name="T12" fmla="*/ 27 w 117"/>
                <a:gd name="T13" fmla="*/ 485 h 485"/>
                <a:gd name="T14" fmla="*/ 27 w 117"/>
                <a:gd name="T15" fmla="*/ 485 h 485"/>
                <a:gd name="T16" fmla="*/ 37 w 117"/>
                <a:gd name="T17" fmla="*/ 485 h 485"/>
                <a:gd name="T18" fmla="*/ 45 w 117"/>
                <a:gd name="T19" fmla="*/ 477 h 485"/>
                <a:gd name="T20" fmla="*/ 51 w 117"/>
                <a:gd name="T21" fmla="*/ 469 h 485"/>
                <a:gd name="T22" fmla="*/ 53 w 117"/>
                <a:gd name="T23" fmla="*/ 458 h 485"/>
                <a:gd name="T24" fmla="*/ 117 w 117"/>
                <a:gd name="T25" fmla="*/ 0 h 485"/>
                <a:gd name="T26" fmla="*/ 72 w 117"/>
                <a:gd name="T27" fmla="*/ 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7" h="485">
                  <a:moveTo>
                    <a:pt x="72" y="0"/>
                  </a:moveTo>
                  <a:lnTo>
                    <a:pt x="0" y="458"/>
                  </a:lnTo>
                  <a:lnTo>
                    <a:pt x="0" y="458"/>
                  </a:lnTo>
                  <a:lnTo>
                    <a:pt x="3" y="469"/>
                  </a:lnTo>
                  <a:lnTo>
                    <a:pt x="8" y="477"/>
                  </a:lnTo>
                  <a:lnTo>
                    <a:pt x="16" y="485"/>
                  </a:lnTo>
                  <a:lnTo>
                    <a:pt x="27" y="485"/>
                  </a:lnTo>
                  <a:lnTo>
                    <a:pt x="27" y="485"/>
                  </a:lnTo>
                  <a:lnTo>
                    <a:pt x="37" y="485"/>
                  </a:lnTo>
                  <a:lnTo>
                    <a:pt x="45" y="477"/>
                  </a:lnTo>
                  <a:lnTo>
                    <a:pt x="51" y="469"/>
                  </a:lnTo>
                  <a:lnTo>
                    <a:pt x="53" y="458"/>
                  </a:lnTo>
                  <a:lnTo>
                    <a:pt x="117" y="0"/>
                  </a:lnTo>
                  <a:lnTo>
                    <a:pt x="72"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40" name="Group 4">
            <a:extLst>
              <a:ext uri="{FF2B5EF4-FFF2-40B4-BE49-F238E27FC236}">
                <a16:creationId xmlns:a16="http://schemas.microsoft.com/office/drawing/2014/main" id="{D6390FF3-E5AA-4CF4-AB84-545EECC3FD3D}"/>
              </a:ext>
            </a:extLst>
          </p:cNvPr>
          <p:cNvGrpSpPr>
            <a:grpSpLocks noChangeAspect="1"/>
          </p:cNvGrpSpPr>
          <p:nvPr/>
        </p:nvGrpSpPr>
        <p:grpSpPr bwMode="auto">
          <a:xfrm>
            <a:off x="4725853" y="4439647"/>
            <a:ext cx="312274" cy="773595"/>
            <a:chOff x="3601" y="1549"/>
            <a:chExt cx="480" cy="1223"/>
          </a:xfrm>
        </p:grpSpPr>
        <p:sp>
          <p:nvSpPr>
            <p:cNvPr id="141" name="Freeform 5">
              <a:extLst>
                <a:ext uri="{FF2B5EF4-FFF2-40B4-BE49-F238E27FC236}">
                  <a16:creationId xmlns:a16="http://schemas.microsoft.com/office/drawing/2014/main" id="{9CB07CF6-7E05-4475-ACAD-E49E47F7E35A}"/>
                </a:ext>
              </a:extLst>
            </p:cNvPr>
            <p:cNvSpPr>
              <a:spLocks/>
            </p:cNvSpPr>
            <p:nvPr/>
          </p:nvSpPr>
          <p:spPr bwMode="auto">
            <a:xfrm>
              <a:off x="3686" y="1791"/>
              <a:ext cx="310" cy="981"/>
            </a:xfrm>
            <a:custGeom>
              <a:avLst/>
              <a:gdLst>
                <a:gd name="T0" fmla="*/ 243 w 310"/>
                <a:gd name="T1" fmla="*/ 0 h 981"/>
                <a:gd name="T2" fmla="*/ 64 w 310"/>
                <a:gd name="T3" fmla="*/ 0 h 981"/>
                <a:gd name="T4" fmla="*/ 0 w 310"/>
                <a:gd name="T5" fmla="*/ 458 h 981"/>
                <a:gd name="T6" fmla="*/ 54 w 310"/>
                <a:gd name="T7" fmla="*/ 458 h 981"/>
                <a:gd name="T8" fmla="*/ 54 w 310"/>
                <a:gd name="T9" fmla="*/ 938 h 981"/>
                <a:gd name="T10" fmla="*/ 54 w 310"/>
                <a:gd name="T11" fmla="*/ 938 h 981"/>
                <a:gd name="T12" fmla="*/ 54 w 310"/>
                <a:gd name="T13" fmla="*/ 946 h 981"/>
                <a:gd name="T14" fmla="*/ 56 w 310"/>
                <a:gd name="T15" fmla="*/ 954 h 981"/>
                <a:gd name="T16" fmla="*/ 64 w 310"/>
                <a:gd name="T17" fmla="*/ 968 h 981"/>
                <a:gd name="T18" fmla="*/ 80 w 310"/>
                <a:gd name="T19" fmla="*/ 976 h 981"/>
                <a:gd name="T20" fmla="*/ 88 w 310"/>
                <a:gd name="T21" fmla="*/ 978 h 981"/>
                <a:gd name="T22" fmla="*/ 96 w 310"/>
                <a:gd name="T23" fmla="*/ 981 h 981"/>
                <a:gd name="T24" fmla="*/ 96 w 310"/>
                <a:gd name="T25" fmla="*/ 981 h 981"/>
                <a:gd name="T26" fmla="*/ 104 w 310"/>
                <a:gd name="T27" fmla="*/ 978 h 981"/>
                <a:gd name="T28" fmla="*/ 112 w 310"/>
                <a:gd name="T29" fmla="*/ 976 h 981"/>
                <a:gd name="T30" fmla="*/ 126 w 310"/>
                <a:gd name="T31" fmla="*/ 968 h 981"/>
                <a:gd name="T32" fmla="*/ 136 w 310"/>
                <a:gd name="T33" fmla="*/ 954 h 981"/>
                <a:gd name="T34" fmla="*/ 136 w 310"/>
                <a:gd name="T35" fmla="*/ 946 h 981"/>
                <a:gd name="T36" fmla="*/ 139 w 310"/>
                <a:gd name="T37" fmla="*/ 938 h 981"/>
                <a:gd name="T38" fmla="*/ 139 w 310"/>
                <a:gd name="T39" fmla="*/ 458 h 981"/>
                <a:gd name="T40" fmla="*/ 171 w 310"/>
                <a:gd name="T41" fmla="*/ 458 h 981"/>
                <a:gd name="T42" fmla="*/ 171 w 310"/>
                <a:gd name="T43" fmla="*/ 938 h 981"/>
                <a:gd name="T44" fmla="*/ 171 w 310"/>
                <a:gd name="T45" fmla="*/ 938 h 981"/>
                <a:gd name="T46" fmla="*/ 171 w 310"/>
                <a:gd name="T47" fmla="*/ 946 h 981"/>
                <a:gd name="T48" fmla="*/ 174 w 310"/>
                <a:gd name="T49" fmla="*/ 954 h 981"/>
                <a:gd name="T50" fmla="*/ 182 w 310"/>
                <a:gd name="T51" fmla="*/ 968 h 981"/>
                <a:gd name="T52" fmla="*/ 198 w 310"/>
                <a:gd name="T53" fmla="*/ 976 h 981"/>
                <a:gd name="T54" fmla="*/ 206 w 310"/>
                <a:gd name="T55" fmla="*/ 978 h 981"/>
                <a:gd name="T56" fmla="*/ 214 w 310"/>
                <a:gd name="T57" fmla="*/ 981 h 981"/>
                <a:gd name="T58" fmla="*/ 214 w 310"/>
                <a:gd name="T59" fmla="*/ 981 h 981"/>
                <a:gd name="T60" fmla="*/ 222 w 310"/>
                <a:gd name="T61" fmla="*/ 978 h 981"/>
                <a:gd name="T62" fmla="*/ 230 w 310"/>
                <a:gd name="T63" fmla="*/ 976 h 981"/>
                <a:gd name="T64" fmla="*/ 243 w 310"/>
                <a:gd name="T65" fmla="*/ 968 h 981"/>
                <a:gd name="T66" fmla="*/ 254 w 310"/>
                <a:gd name="T67" fmla="*/ 954 h 981"/>
                <a:gd name="T68" fmla="*/ 254 w 310"/>
                <a:gd name="T69" fmla="*/ 946 h 981"/>
                <a:gd name="T70" fmla="*/ 256 w 310"/>
                <a:gd name="T71" fmla="*/ 938 h 981"/>
                <a:gd name="T72" fmla="*/ 256 w 310"/>
                <a:gd name="T73" fmla="*/ 458 h 981"/>
                <a:gd name="T74" fmla="*/ 310 w 310"/>
                <a:gd name="T75" fmla="*/ 458 h 981"/>
                <a:gd name="T76" fmla="*/ 243 w 310"/>
                <a:gd name="T77" fmla="*/ 0 h 9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10" h="981">
                  <a:moveTo>
                    <a:pt x="243" y="0"/>
                  </a:moveTo>
                  <a:lnTo>
                    <a:pt x="64" y="0"/>
                  </a:lnTo>
                  <a:lnTo>
                    <a:pt x="0" y="458"/>
                  </a:lnTo>
                  <a:lnTo>
                    <a:pt x="54" y="458"/>
                  </a:lnTo>
                  <a:lnTo>
                    <a:pt x="54" y="938"/>
                  </a:lnTo>
                  <a:lnTo>
                    <a:pt x="54" y="938"/>
                  </a:lnTo>
                  <a:lnTo>
                    <a:pt x="54" y="946"/>
                  </a:lnTo>
                  <a:lnTo>
                    <a:pt x="56" y="954"/>
                  </a:lnTo>
                  <a:lnTo>
                    <a:pt x="64" y="968"/>
                  </a:lnTo>
                  <a:lnTo>
                    <a:pt x="80" y="976"/>
                  </a:lnTo>
                  <a:lnTo>
                    <a:pt x="88" y="978"/>
                  </a:lnTo>
                  <a:lnTo>
                    <a:pt x="96" y="981"/>
                  </a:lnTo>
                  <a:lnTo>
                    <a:pt x="96" y="981"/>
                  </a:lnTo>
                  <a:lnTo>
                    <a:pt x="104" y="978"/>
                  </a:lnTo>
                  <a:lnTo>
                    <a:pt x="112" y="976"/>
                  </a:lnTo>
                  <a:lnTo>
                    <a:pt x="126" y="968"/>
                  </a:lnTo>
                  <a:lnTo>
                    <a:pt x="136" y="954"/>
                  </a:lnTo>
                  <a:lnTo>
                    <a:pt x="136" y="946"/>
                  </a:lnTo>
                  <a:lnTo>
                    <a:pt x="139" y="938"/>
                  </a:lnTo>
                  <a:lnTo>
                    <a:pt x="139" y="458"/>
                  </a:lnTo>
                  <a:lnTo>
                    <a:pt x="171" y="458"/>
                  </a:lnTo>
                  <a:lnTo>
                    <a:pt x="171" y="938"/>
                  </a:lnTo>
                  <a:lnTo>
                    <a:pt x="171" y="938"/>
                  </a:lnTo>
                  <a:lnTo>
                    <a:pt x="171" y="946"/>
                  </a:lnTo>
                  <a:lnTo>
                    <a:pt x="174" y="954"/>
                  </a:lnTo>
                  <a:lnTo>
                    <a:pt x="182" y="968"/>
                  </a:lnTo>
                  <a:lnTo>
                    <a:pt x="198" y="976"/>
                  </a:lnTo>
                  <a:lnTo>
                    <a:pt x="206" y="978"/>
                  </a:lnTo>
                  <a:lnTo>
                    <a:pt x="214" y="981"/>
                  </a:lnTo>
                  <a:lnTo>
                    <a:pt x="214" y="981"/>
                  </a:lnTo>
                  <a:lnTo>
                    <a:pt x="222" y="978"/>
                  </a:lnTo>
                  <a:lnTo>
                    <a:pt x="230" y="976"/>
                  </a:lnTo>
                  <a:lnTo>
                    <a:pt x="243" y="968"/>
                  </a:lnTo>
                  <a:lnTo>
                    <a:pt x="254" y="954"/>
                  </a:lnTo>
                  <a:lnTo>
                    <a:pt x="254" y="946"/>
                  </a:lnTo>
                  <a:lnTo>
                    <a:pt x="256" y="938"/>
                  </a:lnTo>
                  <a:lnTo>
                    <a:pt x="256" y="458"/>
                  </a:lnTo>
                  <a:lnTo>
                    <a:pt x="310" y="458"/>
                  </a:lnTo>
                  <a:lnTo>
                    <a:pt x="243"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2" name="Freeform 6">
              <a:extLst>
                <a:ext uri="{FF2B5EF4-FFF2-40B4-BE49-F238E27FC236}">
                  <a16:creationId xmlns:a16="http://schemas.microsoft.com/office/drawing/2014/main" id="{ADAFAA32-3E3D-460B-9706-22A56B797433}"/>
                </a:ext>
              </a:extLst>
            </p:cNvPr>
            <p:cNvSpPr>
              <a:spLocks/>
            </p:cNvSpPr>
            <p:nvPr/>
          </p:nvSpPr>
          <p:spPr bwMode="auto">
            <a:xfrm>
              <a:off x="3729" y="1549"/>
              <a:ext cx="224" cy="226"/>
            </a:xfrm>
            <a:custGeom>
              <a:avLst/>
              <a:gdLst>
                <a:gd name="T0" fmla="*/ 112 w 224"/>
                <a:gd name="T1" fmla="*/ 226 h 226"/>
                <a:gd name="T2" fmla="*/ 112 w 224"/>
                <a:gd name="T3" fmla="*/ 226 h 226"/>
                <a:gd name="T4" fmla="*/ 133 w 224"/>
                <a:gd name="T5" fmla="*/ 224 h 226"/>
                <a:gd name="T6" fmla="*/ 155 w 224"/>
                <a:gd name="T7" fmla="*/ 218 h 226"/>
                <a:gd name="T8" fmla="*/ 173 w 224"/>
                <a:gd name="T9" fmla="*/ 207 h 226"/>
                <a:gd name="T10" fmla="*/ 189 w 224"/>
                <a:gd name="T11" fmla="*/ 194 h 226"/>
                <a:gd name="T12" fmla="*/ 205 w 224"/>
                <a:gd name="T13" fmla="*/ 175 h 226"/>
                <a:gd name="T14" fmla="*/ 213 w 224"/>
                <a:gd name="T15" fmla="*/ 156 h 226"/>
                <a:gd name="T16" fmla="*/ 221 w 224"/>
                <a:gd name="T17" fmla="*/ 135 h 226"/>
                <a:gd name="T18" fmla="*/ 224 w 224"/>
                <a:gd name="T19" fmla="*/ 113 h 226"/>
                <a:gd name="T20" fmla="*/ 224 w 224"/>
                <a:gd name="T21" fmla="*/ 113 h 226"/>
                <a:gd name="T22" fmla="*/ 221 w 224"/>
                <a:gd name="T23" fmla="*/ 92 h 226"/>
                <a:gd name="T24" fmla="*/ 213 w 224"/>
                <a:gd name="T25" fmla="*/ 70 h 226"/>
                <a:gd name="T26" fmla="*/ 205 w 224"/>
                <a:gd name="T27" fmla="*/ 51 h 226"/>
                <a:gd name="T28" fmla="*/ 189 w 224"/>
                <a:gd name="T29" fmla="*/ 32 h 226"/>
                <a:gd name="T30" fmla="*/ 173 w 224"/>
                <a:gd name="T31" fmla="*/ 19 h 226"/>
                <a:gd name="T32" fmla="*/ 155 w 224"/>
                <a:gd name="T33" fmla="*/ 8 h 226"/>
                <a:gd name="T34" fmla="*/ 133 w 224"/>
                <a:gd name="T35" fmla="*/ 3 h 226"/>
                <a:gd name="T36" fmla="*/ 112 w 224"/>
                <a:gd name="T37" fmla="*/ 0 h 226"/>
                <a:gd name="T38" fmla="*/ 112 w 224"/>
                <a:gd name="T39" fmla="*/ 0 h 226"/>
                <a:gd name="T40" fmla="*/ 88 w 224"/>
                <a:gd name="T41" fmla="*/ 3 h 226"/>
                <a:gd name="T42" fmla="*/ 67 w 224"/>
                <a:gd name="T43" fmla="*/ 8 h 226"/>
                <a:gd name="T44" fmla="*/ 48 w 224"/>
                <a:gd name="T45" fmla="*/ 19 h 226"/>
                <a:gd name="T46" fmla="*/ 32 w 224"/>
                <a:gd name="T47" fmla="*/ 32 h 226"/>
                <a:gd name="T48" fmla="*/ 19 w 224"/>
                <a:gd name="T49" fmla="*/ 51 h 226"/>
                <a:gd name="T50" fmla="*/ 8 w 224"/>
                <a:gd name="T51" fmla="*/ 70 h 226"/>
                <a:gd name="T52" fmla="*/ 3 w 224"/>
                <a:gd name="T53" fmla="*/ 92 h 226"/>
                <a:gd name="T54" fmla="*/ 0 w 224"/>
                <a:gd name="T55" fmla="*/ 113 h 226"/>
                <a:gd name="T56" fmla="*/ 0 w 224"/>
                <a:gd name="T57" fmla="*/ 113 h 226"/>
                <a:gd name="T58" fmla="*/ 3 w 224"/>
                <a:gd name="T59" fmla="*/ 135 h 226"/>
                <a:gd name="T60" fmla="*/ 8 w 224"/>
                <a:gd name="T61" fmla="*/ 156 h 226"/>
                <a:gd name="T62" fmla="*/ 19 w 224"/>
                <a:gd name="T63" fmla="*/ 175 h 226"/>
                <a:gd name="T64" fmla="*/ 32 w 224"/>
                <a:gd name="T65" fmla="*/ 194 h 226"/>
                <a:gd name="T66" fmla="*/ 48 w 224"/>
                <a:gd name="T67" fmla="*/ 207 h 226"/>
                <a:gd name="T68" fmla="*/ 67 w 224"/>
                <a:gd name="T69" fmla="*/ 218 h 226"/>
                <a:gd name="T70" fmla="*/ 88 w 224"/>
                <a:gd name="T71" fmla="*/ 224 h 226"/>
                <a:gd name="T72" fmla="*/ 112 w 224"/>
                <a:gd name="T73" fmla="*/ 226 h 226"/>
                <a:gd name="T74" fmla="*/ 112 w 224"/>
                <a:gd name="T75" fmla="*/ 226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4" h="226">
                  <a:moveTo>
                    <a:pt x="112" y="226"/>
                  </a:moveTo>
                  <a:lnTo>
                    <a:pt x="112" y="226"/>
                  </a:lnTo>
                  <a:lnTo>
                    <a:pt x="133" y="224"/>
                  </a:lnTo>
                  <a:lnTo>
                    <a:pt x="155" y="218"/>
                  </a:lnTo>
                  <a:lnTo>
                    <a:pt x="173" y="207"/>
                  </a:lnTo>
                  <a:lnTo>
                    <a:pt x="189" y="194"/>
                  </a:lnTo>
                  <a:lnTo>
                    <a:pt x="205" y="175"/>
                  </a:lnTo>
                  <a:lnTo>
                    <a:pt x="213" y="156"/>
                  </a:lnTo>
                  <a:lnTo>
                    <a:pt x="221" y="135"/>
                  </a:lnTo>
                  <a:lnTo>
                    <a:pt x="224" y="113"/>
                  </a:lnTo>
                  <a:lnTo>
                    <a:pt x="224" y="113"/>
                  </a:lnTo>
                  <a:lnTo>
                    <a:pt x="221" y="92"/>
                  </a:lnTo>
                  <a:lnTo>
                    <a:pt x="213" y="70"/>
                  </a:lnTo>
                  <a:lnTo>
                    <a:pt x="205" y="51"/>
                  </a:lnTo>
                  <a:lnTo>
                    <a:pt x="189" y="32"/>
                  </a:lnTo>
                  <a:lnTo>
                    <a:pt x="173" y="19"/>
                  </a:lnTo>
                  <a:lnTo>
                    <a:pt x="155" y="8"/>
                  </a:lnTo>
                  <a:lnTo>
                    <a:pt x="133" y="3"/>
                  </a:lnTo>
                  <a:lnTo>
                    <a:pt x="112" y="0"/>
                  </a:lnTo>
                  <a:lnTo>
                    <a:pt x="112" y="0"/>
                  </a:lnTo>
                  <a:lnTo>
                    <a:pt x="88" y="3"/>
                  </a:lnTo>
                  <a:lnTo>
                    <a:pt x="67" y="8"/>
                  </a:lnTo>
                  <a:lnTo>
                    <a:pt x="48" y="19"/>
                  </a:lnTo>
                  <a:lnTo>
                    <a:pt x="32" y="32"/>
                  </a:lnTo>
                  <a:lnTo>
                    <a:pt x="19" y="51"/>
                  </a:lnTo>
                  <a:lnTo>
                    <a:pt x="8" y="70"/>
                  </a:lnTo>
                  <a:lnTo>
                    <a:pt x="3" y="92"/>
                  </a:lnTo>
                  <a:lnTo>
                    <a:pt x="0" y="113"/>
                  </a:lnTo>
                  <a:lnTo>
                    <a:pt x="0" y="113"/>
                  </a:lnTo>
                  <a:lnTo>
                    <a:pt x="3" y="135"/>
                  </a:lnTo>
                  <a:lnTo>
                    <a:pt x="8" y="156"/>
                  </a:lnTo>
                  <a:lnTo>
                    <a:pt x="19" y="175"/>
                  </a:lnTo>
                  <a:lnTo>
                    <a:pt x="32" y="194"/>
                  </a:lnTo>
                  <a:lnTo>
                    <a:pt x="48" y="207"/>
                  </a:lnTo>
                  <a:lnTo>
                    <a:pt x="67" y="218"/>
                  </a:lnTo>
                  <a:lnTo>
                    <a:pt x="88" y="224"/>
                  </a:lnTo>
                  <a:lnTo>
                    <a:pt x="112" y="226"/>
                  </a:lnTo>
                  <a:lnTo>
                    <a:pt x="112" y="226"/>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3" name="Freeform 7">
              <a:extLst>
                <a:ext uri="{FF2B5EF4-FFF2-40B4-BE49-F238E27FC236}">
                  <a16:creationId xmlns:a16="http://schemas.microsoft.com/office/drawing/2014/main" id="{98DA3B66-FFC1-49D0-BEEF-2A41B4D32953}"/>
                </a:ext>
              </a:extLst>
            </p:cNvPr>
            <p:cNvSpPr>
              <a:spLocks/>
            </p:cNvSpPr>
            <p:nvPr/>
          </p:nvSpPr>
          <p:spPr bwMode="auto">
            <a:xfrm>
              <a:off x="3961" y="1791"/>
              <a:ext cx="120" cy="485"/>
            </a:xfrm>
            <a:custGeom>
              <a:avLst/>
              <a:gdLst>
                <a:gd name="T0" fmla="*/ 45 w 120"/>
                <a:gd name="T1" fmla="*/ 0 h 485"/>
                <a:gd name="T2" fmla="*/ 0 w 120"/>
                <a:gd name="T3" fmla="*/ 0 h 485"/>
                <a:gd name="T4" fmla="*/ 67 w 120"/>
                <a:gd name="T5" fmla="*/ 458 h 485"/>
                <a:gd name="T6" fmla="*/ 67 w 120"/>
                <a:gd name="T7" fmla="*/ 458 h 485"/>
                <a:gd name="T8" fmla="*/ 69 w 120"/>
                <a:gd name="T9" fmla="*/ 469 h 485"/>
                <a:gd name="T10" fmla="*/ 75 w 120"/>
                <a:gd name="T11" fmla="*/ 477 h 485"/>
                <a:gd name="T12" fmla="*/ 83 w 120"/>
                <a:gd name="T13" fmla="*/ 485 h 485"/>
                <a:gd name="T14" fmla="*/ 93 w 120"/>
                <a:gd name="T15" fmla="*/ 485 h 485"/>
                <a:gd name="T16" fmla="*/ 93 w 120"/>
                <a:gd name="T17" fmla="*/ 485 h 485"/>
                <a:gd name="T18" fmla="*/ 104 w 120"/>
                <a:gd name="T19" fmla="*/ 485 h 485"/>
                <a:gd name="T20" fmla="*/ 112 w 120"/>
                <a:gd name="T21" fmla="*/ 477 h 485"/>
                <a:gd name="T22" fmla="*/ 117 w 120"/>
                <a:gd name="T23" fmla="*/ 469 h 485"/>
                <a:gd name="T24" fmla="*/ 120 w 120"/>
                <a:gd name="T25" fmla="*/ 458 h 485"/>
                <a:gd name="T26" fmla="*/ 45 w 120"/>
                <a:gd name="T27" fmla="*/ 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0" h="485">
                  <a:moveTo>
                    <a:pt x="45" y="0"/>
                  </a:moveTo>
                  <a:lnTo>
                    <a:pt x="0" y="0"/>
                  </a:lnTo>
                  <a:lnTo>
                    <a:pt x="67" y="458"/>
                  </a:lnTo>
                  <a:lnTo>
                    <a:pt x="67" y="458"/>
                  </a:lnTo>
                  <a:lnTo>
                    <a:pt x="69" y="469"/>
                  </a:lnTo>
                  <a:lnTo>
                    <a:pt x="75" y="477"/>
                  </a:lnTo>
                  <a:lnTo>
                    <a:pt x="83" y="485"/>
                  </a:lnTo>
                  <a:lnTo>
                    <a:pt x="93" y="485"/>
                  </a:lnTo>
                  <a:lnTo>
                    <a:pt x="93" y="485"/>
                  </a:lnTo>
                  <a:lnTo>
                    <a:pt x="104" y="485"/>
                  </a:lnTo>
                  <a:lnTo>
                    <a:pt x="112" y="477"/>
                  </a:lnTo>
                  <a:lnTo>
                    <a:pt x="117" y="469"/>
                  </a:lnTo>
                  <a:lnTo>
                    <a:pt x="120" y="458"/>
                  </a:lnTo>
                  <a:lnTo>
                    <a:pt x="45"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4" name="Freeform 8">
              <a:extLst>
                <a:ext uri="{FF2B5EF4-FFF2-40B4-BE49-F238E27FC236}">
                  <a16:creationId xmlns:a16="http://schemas.microsoft.com/office/drawing/2014/main" id="{951555CA-E1F7-4549-900A-ED373B71B51D}"/>
                </a:ext>
              </a:extLst>
            </p:cNvPr>
            <p:cNvSpPr>
              <a:spLocks/>
            </p:cNvSpPr>
            <p:nvPr/>
          </p:nvSpPr>
          <p:spPr bwMode="auto">
            <a:xfrm>
              <a:off x="3601" y="1791"/>
              <a:ext cx="117" cy="485"/>
            </a:xfrm>
            <a:custGeom>
              <a:avLst/>
              <a:gdLst>
                <a:gd name="T0" fmla="*/ 72 w 117"/>
                <a:gd name="T1" fmla="*/ 0 h 485"/>
                <a:gd name="T2" fmla="*/ 0 w 117"/>
                <a:gd name="T3" fmla="*/ 458 h 485"/>
                <a:gd name="T4" fmla="*/ 0 w 117"/>
                <a:gd name="T5" fmla="*/ 458 h 485"/>
                <a:gd name="T6" fmla="*/ 3 w 117"/>
                <a:gd name="T7" fmla="*/ 469 h 485"/>
                <a:gd name="T8" fmla="*/ 8 w 117"/>
                <a:gd name="T9" fmla="*/ 477 h 485"/>
                <a:gd name="T10" fmla="*/ 16 w 117"/>
                <a:gd name="T11" fmla="*/ 485 h 485"/>
                <a:gd name="T12" fmla="*/ 27 w 117"/>
                <a:gd name="T13" fmla="*/ 485 h 485"/>
                <a:gd name="T14" fmla="*/ 27 w 117"/>
                <a:gd name="T15" fmla="*/ 485 h 485"/>
                <a:gd name="T16" fmla="*/ 37 w 117"/>
                <a:gd name="T17" fmla="*/ 485 h 485"/>
                <a:gd name="T18" fmla="*/ 45 w 117"/>
                <a:gd name="T19" fmla="*/ 477 h 485"/>
                <a:gd name="T20" fmla="*/ 51 w 117"/>
                <a:gd name="T21" fmla="*/ 469 h 485"/>
                <a:gd name="T22" fmla="*/ 53 w 117"/>
                <a:gd name="T23" fmla="*/ 458 h 485"/>
                <a:gd name="T24" fmla="*/ 117 w 117"/>
                <a:gd name="T25" fmla="*/ 0 h 485"/>
                <a:gd name="T26" fmla="*/ 72 w 117"/>
                <a:gd name="T27" fmla="*/ 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7" h="485">
                  <a:moveTo>
                    <a:pt x="72" y="0"/>
                  </a:moveTo>
                  <a:lnTo>
                    <a:pt x="0" y="458"/>
                  </a:lnTo>
                  <a:lnTo>
                    <a:pt x="0" y="458"/>
                  </a:lnTo>
                  <a:lnTo>
                    <a:pt x="3" y="469"/>
                  </a:lnTo>
                  <a:lnTo>
                    <a:pt x="8" y="477"/>
                  </a:lnTo>
                  <a:lnTo>
                    <a:pt x="16" y="485"/>
                  </a:lnTo>
                  <a:lnTo>
                    <a:pt x="27" y="485"/>
                  </a:lnTo>
                  <a:lnTo>
                    <a:pt x="27" y="485"/>
                  </a:lnTo>
                  <a:lnTo>
                    <a:pt x="37" y="485"/>
                  </a:lnTo>
                  <a:lnTo>
                    <a:pt x="45" y="477"/>
                  </a:lnTo>
                  <a:lnTo>
                    <a:pt x="51" y="469"/>
                  </a:lnTo>
                  <a:lnTo>
                    <a:pt x="53" y="458"/>
                  </a:lnTo>
                  <a:lnTo>
                    <a:pt x="117" y="0"/>
                  </a:lnTo>
                  <a:lnTo>
                    <a:pt x="72"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45" name="Group 4">
            <a:extLst>
              <a:ext uri="{FF2B5EF4-FFF2-40B4-BE49-F238E27FC236}">
                <a16:creationId xmlns:a16="http://schemas.microsoft.com/office/drawing/2014/main" id="{D6390FF3-E5AA-4CF4-AB84-545EECC3FD3D}"/>
              </a:ext>
            </a:extLst>
          </p:cNvPr>
          <p:cNvGrpSpPr>
            <a:grpSpLocks noChangeAspect="1"/>
          </p:cNvGrpSpPr>
          <p:nvPr/>
        </p:nvGrpSpPr>
        <p:grpSpPr bwMode="auto">
          <a:xfrm>
            <a:off x="7830960" y="3377522"/>
            <a:ext cx="312274" cy="773595"/>
            <a:chOff x="3601" y="1549"/>
            <a:chExt cx="480" cy="1223"/>
          </a:xfrm>
        </p:grpSpPr>
        <p:sp>
          <p:nvSpPr>
            <p:cNvPr id="146" name="Freeform 5">
              <a:extLst>
                <a:ext uri="{FF2B5EF4-FFF2-40B4-BE49-F238E27FC236}">
                  <a16:creationId xmlns:a16="http://schemas.microsoft.com/office/drawing/2014/main" id="{9CB07CF6-7E05-4475-ACAD-E49E47F7E35A}"/>
                </a:ext>
              </a:extLst>
            </p:cNvPr>
            <p:cNvSpPr>
              <a:spLocks/>
            </p:cNvSpPr>
            <p:nvPr/>
          </p:nvSpPr>
          <p:spPr bwMode="auto">
            <a:xfrm>
              <a:off x="3686" y="1791"/>
              <a:ext cx="310" cy="981"/>
            </a:xfrm>
            <a:custGeom>
              <a:avLst/>
              <a:gdLst>
                <a:gd name="T0" fmla="*/ 243 w 310"/>
                <a:gd name="T1" fmla="*/ 0 h 981"/>
                <a:gd name="T2" fmla="*/ 64 w 310"/>
                <a:gd name="T3" fmla="*/ 0 h 981"/>
                <a:gd name="T4" fmla="*/ 0 w 310"/>
                <a:gd name="T5" fmla="*/ 458 h 981"/>
                <a:gd name="T6" fmla="*/ 54 w 310"/>
                <a:gd name="T7" fmla="*/ 458 h 981"/>
                <a:gd name="T8" fmla="*/ 54 w 310"/>
                <a:gd name="T9" fmla="*/ 938 h 981"/>
                <a:gd name="T10" fmla="*/ 54 w 310"/>
                <a:gd name="T11" fmla="*/ 938 h 981"/>
                <a:gd name="T12" fmla="*/ 54 w 310"/>
                <a:gd name="T13" fmla="*/ 946 h 981"/>
                <a:gd name="T14" fmla="*/ 56 w 310"/>
                <a:gd name="T15" fmla="*/ 954 h 981"/>
                <a:gd name="T16" fmla="*/ 64 w 310"/>
                <a:gd name="T17" fmla="*/ 968 h 981"/>
                <a:gd name="T18" fmla="*/ 80 w 310"/>
                <a:gd name="T19" fmla="*/ 976 h 981"/>
                <a:gd name="T20" fmla="*/ 88 w 310"/>
                <a:gd name="T21" fmla="*/ 978 h 981"/>
                <a:gd name="T22" fmla="*/ 96 w 310"/>
                <a:gd name="T23" fmla="*/ 981 h 981"/>
                <a:gd name="T24" fmla="*/ 96 w 310"/>
                <a:gd name="T25" fmla="*/ 981 h 981"/>
                <a:gd name="T26" fmla="*/ 104 w 310"/>
                <a:gd name="T27" fmla="*/ 978 h 981"/>
                <a:gd name="T28" fmla="*/ 112 w 310"/>
                <a:gd name="T29" fmla="*/ 976 h 981"/>
                <a:gd name="T30" fmla="*/ 126 w 310"/>
                <a:gd name="T31" fmla="*/ 968 h 981"/>
                <a:gd name="T32" fmla="*/ 136 w 310"/>
                <a:gd name="T33" fmla="*/ 954 h 981"/>
                <a:gd name="T34" fmla="*/ 136 w 310"/>
                <a:gd name="T35" fmla="*/ 946 h 981"/>
                <a:gd name="T36" fmla="*/ 139 w 310"/>
                <a:gd name="T37" fmla="*/ 938 h 981"/>
                <a:gd name="T38" fmla="*/ 139 w 310"/>
                <a:gd name="T39" fmla="*/ 458 h 981"/>
                <a:gd name="T40" fmla="*/ 171 w 310"/>
                <a:gd name="T41" fmla="*/ 458 h 981"/>
                <a:gd name="T42" fmla="*/ 171 w 310"/>
                <a:gd name="T43" fmla="*/ 938 h 981"/>
                <a:gd name="T44" fmla="*/ 171 w 310"/>
                <a:gd name="T45" fmla="*/ 938 h 981"/>
                <a:gd name="T46" fmla="*/ 171 w 310"/>
                <a:gd name="T47" fmla="*/ 946 h 981"/>
                <a:gd name="T48" fmla="*/ 174 w 310"/>
                <a:gd name="T49" fmla="*/ 954 h 981"/>
                <a:gd name="T50" fmla="*/ 182 w 310"/>
                <a:gd name="T51" fmla="*/ 968 h 981"/>
                <a:gd name="T52" fmla="*/ 198 w 310"/>
                <a:gd name="T53" fmla="*/ 976 h 981"/>
                <a:gd name="T54" fmla="*/ 206 w 310"/>
                <a:gd name="T55" fmla="*/ 978 h 981"/>
                <a:gd name="T56" fmla="*/ 214 w 310"/>
                <a:gd name="T57" fmla="*/ 981 h 981"/>
                <a:gd name="T58" fmla="*/ 214 w 310"/>
                <a:gd name="T59" fmla="*/ 981 h 981"/>
                <a:gd name="T60" fmla="*/ 222 w 310"/>
                <a:gd name="T61" fmla="*/ 978 h 981"/>
                <a:gd name="T62" fmla="*/ 230 w 310"/>
                <a:gd name="T63" fmla="*/ 976 h 981"/>
                <a:gd name="T64" fmla="*/ 243 w 310"/>
                <a:gd name="T65" fmla="*/ 968 h 981"/>
                <a:gd name="T66" fmla="*/ 254 w 310"/>
                <a:gd name="T67" fmla="*/ 954 h 981"/>
                <a:gd name="T68" fmla="*/ 254 w 310"/>
                <a:gd name="T69" fmla="*/ 946 h 981"/>
                <a:gd name="T70" fmla="*/ 256 w 310"/>
                <a:gd name="T71" fmla="*/ 938 h 981"/>
                <a:gd name="T72" fmla="*/ 256 w 310"/>
                <a:gd name="T73" fmla="*/ 458 h 981"/>
                <a:gd name="T74" fmla="*/ 310 w 310"/>
                <a:gd name="T75" fmla="*/ 458 h 981"/>
                <a:gd name="T76" fmla="*/ 243 w 310"/>
                <a:gd name="T77" fmla="*/ 0 h 9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10" h="981">
                  <a:moveTo>
                    <a:pt x="243" y="0"/>
                  </a:moveTo>
                  <a:lnTo>
                    <a:pt x="64" y="0"/>
                  </a:lnTo>
                  <a:lnTo>
                    <a:pt x="0" y="458"/>
                  </a:lnTo>
                  <a:lnTo>
                    <a:pt x="54" y="458"/>
                  </a:lnTo>
                  <a:lnTo>
                    <a:pt x="54" y="938"/>
                  </a:lnTo>
                  <a:lnTo>
                    <a:pt x="54" y="938"/>
                  </a:lnTo>
                  <a:lnTo>
                    <a:pt x="54" y="946"/>
                  </a:lnTo>
                  <a:lnTo>
                    <a:pt x="56" y="954"/>
                  </a:lnTo>
                  <a:lnTo>
                    <a:pt x="64" y="968"/>
                  </a:lnTo>
                  <a:lnTo>
                    <a:pt x="80" y="976"/>
                  </a:lnTo>
                  <a:lnTo>
                    <a:pt x="88" y="978"/>
                  </a:lnTo>
                  <a:lnTo>
                    <a:pt x="96" y="981"/>
                  </a:lnTo>
                  <a:lnTo>
                    <a:pt x="96" y="981"/>
                  </a:lnTo>
                  <a:lnTo>
                    <a:pt x="104" y="978"/>
                  </a:lnTo>
                  <a:lnTo>
                    <a:pt x="112" y="976"/>
                  </a:lnTo>
                  <a:lnTo>
                    <a:pt x="126" y="968"/>
                  </a:lnTo>
                  <a:lnTo>
                    <a:pt x="136" y="954"/>
                  </a:lnTo>
                  <a:lnTo>
                    <a:pt x="136" y="946"/>
                  </a:lnTo>
                  <a:lnTo>
                    <a:pt x="139" y="938"/>
                  </a:lnTo>
                  <a:lnTo>
                    <a:pt x="139" y="458"/>
                  </a:lnTo>
                  <a:lnTo>
                    <a:pt x="171" y="458"/>
                  </a:lnTo>
                  <a:lnTo>
                    <a:pt x="171" y="938"/>
                  </a:lnTo>
                  <a:lnTo>
                    <a:pt x="171" y="938"/>
                  </a:lnTo>
                  <a:lnTo>
                    <a:pt x="171" y="946"/>
                  </a:lnTo>
                  <a:lnTo>
                    <a:pt x="174" y="954"/>
                  </a:lnTo>
                  <a:lnTo>
                    <a:pt x="182" y="968"/>
                  </a:lnTo>
                  <a:lnTo>
                    <a:pt x="198" y="976"/>
                  </a:lnTo>
                  <a:lnTo>
                    <a:pt x="206" y="978"/>
                  </a:lnTo>
                  <a:lnTo>
                    <a:pt x="214" y="981"/>
                  </a:lnTo>
                  <a:lnTo>
                    <a:pt x="214" y="981"/>
                  </a:lnTo>
                  <a:lnTo>
                    <a:pt x="222" y="978"/>
                  </a:lnTo>
                  <a:lnTo>
                    <a:pt x="230" y="976"/>
                  </a:lnTo>
                  <a:lnTo>
                    <a:pt x="243" y="968"/>
                  </a:lnTo>
                  <a:lnTo>
                    <a:pt x="254" y="954"/>
                  </a:lnTo>
                  <a:lnTo>
                    <a:pt x="254" y="946"/>
                  </a:lnTo>
                  <a:lnTo>
                    <a:pt x="256" y="938"/>
                  </a:lnTo>
                  <a:lnTo>
                    <a:pt x="256" y="458"/>
                  </a:lnTo>
                  <a:lnTo>
                    <a:pt x="310" y="458"/>
                  </a:lnTo>
                  <a:lnTo>
                    <a:pt x="243"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7" name="Freeform 6">
              <a:extLst>
                <a:ext uri="{FF2B5EF4-FFF2-40B4-BE49-F238E27FC236}">
                  <a16:creationId xmlns:a16="http://schemas.microsoft.com/office/drawing/2014/main" id="{ADAFAA32-3E3D-460B-9706-22A56B797433}"/>
                </a:ext>
              </a:extLst>
            </p:cNvPr>
            <p:cNvSpPr>
              <a:spLocks/>
            </p:cNvSpPr>
            <p:nvPr/>
          </p:nvSpPr>
          <p:spPr bwMode="auto">
            <a:xfrm>
              <a:off x="3729" y="1549"/>
              <a:ext cx="224" cy="226"/>
            </a:xfrm>
            <a:custGeom>
              <a:avLst/>
              <a:gdLst>
                <a:gd name="T0" fmla="*/ 112 w 224"/>
                <a:gd name="T1" fmla="*/ 226 h 226"/>
                <a:gd name="T2" fmla="*/ 112 w 224"/>
                <a:gd name="T3" fmla="*/ 226 h 226"/>
                <a:gd name="T4" fmla="*/ 133 w 224"/>
                <a:gd name="T5" fmla="*/ 224 h 226"/>
                <a:gd name="T6" fmla="*/ 155 w 224"/>
                <a:gd name="T7" fmla="*/ 218 h 226"/>
                <a:gd name="T8" fmla="*/ 173 w 224"/>
                <a:gd name="T9" fmla="*/ 207 h 226"/>
                <a:gd name="T10" fmla="*/ 189 w 224"/>
                <a:gd name="T11" fmla="*/ 194 h 226"/>
                <a:gd name="T12" fmla="*/ 205 w 224"/>
                <a:gd name="T13" fmla="*/ 175 h 226"/>
                <a:gd name="T14" fmla="*/ 213 w 224"/>
                <a:gd name="T15" fmla="*/ 156 h 226"/>
                <a:gd name="T16" fmla="*/ 221 w 224"/>
                <a:gd name="T17" fmla="*/ 135 h 226"/>
                <a:gd name="T18" fmla="*/ 224 w 224"/>
                <a:gd name="T19" fmla="*/ 113 h 226"/>
                <a:gd name="T20" fmla="*/ 224 w 224"/>
                <a:gd name="T21" fmla="*/ 113 h 226"/>
                <a:gd name="T22" fmla="*/ 221 w 224"/>
                <a:gd name="T23" fmla="*/ 92 h 226"/>
                <a:gd name="T24" fmla="*/ 213 w 224"/>
                <a:gd name="T25" fmla="*/ 70 h 226"/>
                <a:gd name="T26" fmla="*/ 205 w 224"/>
                <a:gd name="T27" fmla="*/ 51 h 226"/>
                <a:gd name="T28" fmla="*/ 189 w 224"/>
                <a:gd name="T29" fmla="*/ 32 h 226"/>
                <a:gd name="T30" fmla="*/ 173 w 224"/>
                <a:gd name="T31" fmla="*/ 19 h 226"/>
                <a:gd name="T32" fmla="*/ 155 w 224"/>
                <a:gd name="T33" fmla="*/ 8 h 226"/>
                <a:gd name="T34" fmla="*/ 133 w 224"/>
                <a:gd name="T35" fmla="*/ 3 h 226"/>
                <a:gd name="T36" fmla="*/ 112 w 224"/>
                <a:gd name="T37" fmla="*/ 0 h 226"/>
                <a:gd name="T38" fmla="*/ 112 w 224"/>
                <a:gd name="T39" fmla="*/ 0 h 226"/>
                <a:gd name="T40" fmla="*/ 88 w 224"/>
                <a:gd name="T41" fmla="*/ 3 h 226"/>
                <a:gd name="T42" fmla="*/ 67 w 224"/>
                <a:gd name="T43" fmla="*/ 8 h 226"/>
                <a:gd name="T44" fmla="*/ 48 w 224"/>
                <a:gd name="T45" fmla="*/ 19 h 226"/>
                <a:gd name="T46" fmla="*/ 32 w 224"/>
                <a:gd name="T47" fmla="*/ 32 h 226"/>
                <a:gd name="T48" fmla="*/ 19 w 224"/>
                <a:gd name="T49" fmla="*/ 51 h 226"/>
                <a:gd name="T50" fmla="*/ 8 w 224"/>
                <a:gd name="T51" fmla="*/ 70 h 226"/>
                <a:gd name="T52" fmla="*/ 3 w 224"/>
                <a:gd name="T53" fmla="*/ 92 h 226"/>
                <a:gd name="T54" fmla="*/ 0 w 224"/>
                <a:gd name="T55" fmla="*/ 113 h 226"/>
                <a:gd name="T56" fmla="*/ 0 w 224"/>
                <a:gd name="T57" fmla="*/ 113 h 226"/>
                <a:gd name="T58" fmla="*/ 3 w 224"/>
                <a:gd name="T59" fmla="*/ 135 h 226"/>
                <a:gd name="T60" fmla="*/ 8 w 224"/>
                <a:gd name="T61" fmla="*/ 156 h 226"/>
                <a:gd name="T62" fmla="*/ 19 w 224"/>
                <a:gd name="T63" fmla="*/ 175 h 226"/>
                <a:gd name="T64" fmla="*/ 32 w 224"/>
                <a:gd name="T65" fmla="*/ 194 h 226"/>
                <a:gd name="T66" fmla="*/ 48 w 224"/>
                <a:gd name="T67" fmla="*/ 207 h 226"/>
                <a:gd name="T68" fmla="*/ 67 w 224"/>
                <a:gd name="T69" fmla="*/ 218 h 226"/>
                <a:gd name="T70" fmla="*/ 88 w 224"/>
                <a:gd name="T71" fmla="*/ 224 h 226"/>
                <a:gd name="T72" fmla="*/ 112 w 224"/>
                <a:gd name="T73" fmla="*/ 226 h 226"/>
                <a:gd name="T74" fmla="*/ 112 w 224"/>
                <a:gd name="T75" fmla="*/ 226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4" h="226">
                  <a:moveTo>
                    <a:pt x="112" y="226"/>
                  </a:moveTo>
                  <a:lnTo>
                    <a:pt x="112" y="226"/>
                  </a:lnTo>
                  <a:lnTo>
                    <a:pt x="133" y="224"/>
                  </a:lnTo>
                  <a:lnTo>
                    <a:pt x="155" y="218"/>
                  </a:lnTo>
                  <a:lnTo>
                    <a:pt x="173" y="207"/>
                  </a:lnTo>
                  <a:lnTo>
                    <a:pt x="189" y="194"/>
                  </a:lnTo>
                  <a:lnTo>
                    <a:pt x="205" y="175"/>
                  </a:lnTo>
                  <a:lnTo>
                    <a:pt x="213" y="156"/>
                  </a:lnTo>
                  <a:lnTo>
                    <a:pt x="221" y="135"/>
                  </a:lnTo>
                  <a:lnTo>
                    <a:pt x="224" y="113"/>
                  </a:lnTo>
                  <a:lnTo>
                    <a:pt x="224" y="113"/>
                  </a:lnTo>
                  <a:lnTo>
                    <a:pt x="221" y="92"/>
                  </a:lnTo>
                  <a:lnTo>
                    <a:pt x="213" y="70"/>
                  </a:lnTo>
                  <a:lnTo>
                    <a:pt x="205" y="51"/>
                  </a:lnTo>
                  <a:lnTo>
                    <a:pt x="189" y="32"/>
                  </a:lnTo>
                  <a:lnTo>
                    <a:pt x="173" y="19"/>
                  </a:lnTo>
                  <a:lnTo>
                    <a:pt x="155" y="8"/>
                  </a:lnTo>
                  <a:lnTo>
                    <a:pt x="133" y="3"/>
                  </a:lnTo>
                  <a:lnTo>
                    <a:pt x="112" y="0"/>
                  </a:lnTo>
                  <a:lnTo>
                    <a:pt x="112" y="0"/>
                  </a:lnTo>
                  <a:lnTo>
                    <a:pt x="88" y="3"/>
                  </a:lnTo>
                  <a:lnTo>
                    <a:pt x="67" y="8"/>
                  </a:lnTo>
                  <a:lnTo>
                    <a:pt x="48" y="19"/>
                  </a:lnTo>
                  <a:lnTo>
                    <a:pt x="32" y="32"/>
                  </a:lnTo>
                  <a:lnTo>
                    <a:pt x="19" y="51"/>
                  </a:lnTo>
                  <a:lnTo>
                    <a:pt x="8" y="70"/>
                  </a:lnTo>
                  <a:lnTo>
                    <a:pt x="3" y="92"/>
                  </a:lnTo>
                  <a:lnTo>
                    <a:pt x="0" y="113"/>
                  </a:lnTo>
                  <a:lnTo>
                    <a:pt x="0" y="113"/>
                  </a:lnTo>
                  <a:lnTo>
                    <a:pt x="3" y="135"/>
                  </a:lnTo>
                  <a:lnTo>
                    <a:pt x="8" y="156"/>
                  </a:lnTo>
                  <a:lnTo>
                    <a:pt x="19" y="175"/>
                  </a:lnTo>
                  <a:lnTo>
                    <a:pt x="32" y="194"/>
                  </a:lnTo>
                  <a:lnTo>
                    <a:pt x="48" y="207"/>
                  </a:lnTo>
                  <a:lnTo>
                    <a:pt x="67" y="218"/>
                  </a:lnTo>
                  <a:lnTo>
                    <a:pt x="88" y="224"/>
                  </a:lnTo>
                  <a:lnTo>
                    <a:pt x="112" y="226"/>
                  </a:lnTo>
                  <a:lnTo>
                    <a:pt x="112" y="226"/>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8" name="Freeform 7">
              <a:extLst>
                <a:ext uri="{FF2B5EF4-FFF2-40B4-BE49-F238E27FC236}">
                  <a16:creationId xmlns:a16="http://schemas.microsoft.com/office/drawing/2014/main" id="{98DA3B66-FFC1-49D0-BEEF-2A41B4D32953}"/>
                </a:ext>
              </a:extLst>
            </p:cNvPr>
            <p:cNvSpPr>
              <a:spLocks/>
            </p:cNvSpPr>
            <p:nvPr/>
          </p:nvSpPr>
          <p:spPr bwMode="auto">
            <a:xfrm>
              <a:off x="3961" y="1791"/>
              <a:ext cx="120" cy="485"/>
            </a:xfrm>
            <a:custGeom>
              <a:avLst/>
              <a:gdLst>
                <a:gd name="T0" fmla="*/ 45 w 120"/>
                <a:gd name="T1" fmla="*/ 0 h 485"/>
                <a:gd name="T2" fmla="*/ 0 w 120"/>
                <a:gd name="T3" fmla="*/ 0 h 485"/>
                <a:gd name="T4" fmla="*/ 67 w 120"/>
                <a:gd name="T5" fmla="*/ 458 h 485"/>
                <a:gd name="T6" fmla="*/ 67 w 120"/>
                <a:gd name="T7" fmla="*/ 458 h 485"/>
                <a:gd name="T8" fmla="*/ 69 w 120"/>
                <a:gd name="T9" fmla="*/ 469 h 485"/>
                <a:gd name="T10" fmla="*/ 75 w 120"/>
                <a:gd name="T11" fmla="*/ 477 h 485"/>
                <a:gd name="T12" fmla="*/ 83 w 120"/>
                <a:gd name="T13" fmla="*/ 485 h 485"/>
                <a:gd name="T14" fmla="*/ 93 w 120"/>
                <a:gd name="T15" fmla="*/ 485 h 485"/>
                <a:gd name="T16" fmla="*/ 93 w 120"/>
                <a:gd name="T17" fmla="*/ 485 h 485"/>
                <a:gd name="T18" fmla="*/ 104 w 120"/>
                <a:gd name="T19" fmla="*/ 485 h 485"/>
                <a:gd name="T20" fmla="*/ 112 w 120"/>
                <a:gd name="T21" fmla="*/ 477 h 485"/>
                <a:gd name="T22" fmla="*/ 117 w 120"/>
                <a:gd name="T23" fmla="*/ 469 h 485"/>
                <a:gd name="T24" fmla="*/ 120 w 120"/>
                <a:gd name="T25" fmla="*/ 458 h 485"/>
                <a:gd name="T26" fmla="*/ 45 w 120"/>
                <a:gd name="T27" fmla="*/ 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0" h="485">
                  <a:moveTo>
                    <a:pt x="45" y="0"/>
                  </a:moveTo>
                  <a:lnTo>
                    <a:pt x="0" y="0"/>
                  </a:lnTo>
                  <a:lnTo>
                    <a:pt x="67" y="458"/>
                  </a:lnTo>
                  <a:lnTo>
                    <a:pt x="67" y="458"/>
                  </a:lnTo>
                  <a:lnTo>
                    <a:pt x="69" y="469"/>
                  </a:lnTo>
                  <a:lnTo>
                    <a:pt x="75" y="477"/>
                  </a:lnTo>
                  <a:lnTo>
                    <a:pt x="83" y="485"/>
                  </a:lnTo>
                  <a:lnTo>
                    <a:pt x="93" y="485"/>
                  </a:lnTo>
                  <a:lnTo>
                    <a:pt x="93" y="485"/>
                  </a:lnTo>
                  <a:lnTo>
                    <a:pt x="104" y="485"/>
                  </a:lnTo>
                  <a:lnTo>
                    <a:pt x="112" y="477"/>
                  </a:lnTo>
                  <a:lnTo>
                    <a:pt x="117" y="469"/>
                  </a:lnTo>
                  <a:lnTo>
                    <a:pt x="120" y="458"/>
                  </a:lnTo>
                  <a:lnTo>
                    <a:pt x="45"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9" name="Freeform 8">
              <a:extLst>
                <a:ext uri="{FF2B5EF4-FFF2-40B4-BE49-F238E27FC236}">
                  <a16:creationId xmlns:a16="http://schemas.microsoft.com/office/drawing/2014/main" id="{951555CA-E1F7-4549-900A-ED373B71B51D}"/>
                </a:ext>
              </a:extLst>
            </p:cNvPr>
            <p:cNvSpPr>
              <a:spLocks/>
            </p:cNvSpPr>
            <p:nvPr/>
          </p:nvSpPr>
          <p:spPr bwMode="auto">
            <a:xfrm>
              <a:off x="3601" y="1791"/>
              <a:ext cx="117" cy="485"/>
            </a:xfrm>
            <a:custGeom>
              <a:avLst/>
              <a:gdLst>
                <a:gd name="T0" fmla="*/ 72 w 117"/>
                <a:gd name="T1" fmla="*/ 0 h 485"/>
                <a:gd name="T2" fmla="*/ 0 w 117"/>
                <a:gd name="T3" fmla="*/ 458 h 485"/>
                <a:gd name="T4" fmla="*/ 0 w 117"/>
                <a:gd name="T5" fmla="*/ 458 h 485"/>
                <a:gd name="T6" fmla="*/ 3 w 117"/>
                <a:gd name="T7" fmla="*/ 469 h 485"/>
                <a:gd name="T8" fmla="*/ 8 w 117"/>
                <a:gd name="T9" fmla="*/ 477 h 485"/>
                <a:gd name="T10" fmla="*/ 16 w 117"/>
                <a:gd name="T11" fmla="*/ 485 h 485"/>
                <a:gd name="T12" fmla="*/ 27 w 117"/>
                <a:gd name="T13" fmla="*/ 485 h 485"/>
                <a:gd name="T14" fmla="*/ 27 w 117"/>
                <a:gd name="T15" fmla="*/ 485 h 485"/>
                <a:gd name="T16" fmla="*/ 37 w 117"/>
                <a:gd name="T17" fmla="*/ 485 h 485"/>
                <a:gd name="T18" fmla="*/ 45 w 117"/>
                <a:gd name="T19" fmla="*/ 477 h 485"/>
                <a:gd name="T20" fmla="*/ 51 w 117"/>
                <a:gd name="T21" fmla="*/ 469 h 485"/>
                <a:gd name="T22" fmla="*/ 53 w 117"/>
                <a:gd name="T23" fmla="*/ 458 h 485"/>
                <a:gd name="T24" fmla="*/ 117 w 117"/>
                <a:gd name="T25" fmla="*/ 0 h 485"/>
                <a:gd name="T26" fmla="*/ 72 w 117"/>
                <a:gd name="T27" fmla="*/ 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7" h="485">
                  <a:moveTo>
                    <a:pt x="72" y="0"/>
                  </a:moveTo>
                  <a:lnTo>
                    <a:pt x="0" y="458"/>
                  </a:lnTo>
                  <a:lnTo>
                    <a:pt x="0" y="458"/>
                  </a:lnTo>
                  <a:lnTo>
                    <a:pt x="3" y="469"/>
                  </a:lnTo>
                  <a:lnTo>
                    <a:pt x="8" y="477"/>
                  </a:lnTo>
                  <a:lnTo>
                    <a:pt x="16" y="485"/>
                  </a:lnTo>
                  <a:lnTo>
                    <a:pt x="27" y="485"/>
                  </a:lnTo>
                  <a:lnTo>
                    <a:pt x="27" y="485"/>
                  </a:lnTo>
                  <a:lnTo>
                    <a:pt x="37" y="485"/>
                  </a:lnTo>
                  <a:lnTo>
                    <a:pt x="45" y="477"/>
                  </a:lnTo>
                  <a:lnTo>
                    <a:pt x="51" y="469"/>
                  </a:lnTo>
                  <a:lnTo>
                    <a:pt x="53" y="458"/>
                  </a:lnTo>
                  <a:lnTo>
                    <a:pt x="117" y="0"/>
                  </a:lnTo>
                  <a:lnTo>
                    <a:pt x="72"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50" name="Group 4">
            <a:extLst>
              <a:ext uri="{FF2B5EF4-FFF2-40B4-BE49-F238E27FC236}">
                <a16:creationId xmlns:a16="http://schemas.microsoft.com/office/drawing/2014/main" id="{D6390FF3-E5AA-4CF4-AB84-545EECC3FD3D}"/>
              </a:ext>
            </a:extLst>
          </p:cNvPr>
          <p:cNvGrpSpPr>
            <a:grpSpLocks noChangeAspect="1"/>
          </p:cNvGrpSpPr>
          <p:nvPr/>
        </p:nvGrpSpPr>
        <p:grpSpPr bwMode="auto">
          <a:xfrm>
            <a:off x="7026910" y="1031849"/>
            <a:ext cx="312274" cy="773595"/>
            <a:chOff x="3601" y="1549"/>
            <a:chExt cx="480" cy="1223"/>
          </a:xfrm>
        </p:grpSpPr>
        <p:sp>
          <p:nvSpPr>
            <p:cNvPr id="151" name="Freeform 5">
              <a:extLst>
                <a:ext uri="{FF2B5EF4-FFF2-40B4-BE49-F238E27FC236}">
                  <a16:creationId xmlns:a16="http://schemas.microsoft.com/office/drawing/2014/main" id="{9CB07CF6-7E05-4475-ACAD-E49E47F7E35A}"/>
                </a:ext>
              </a:extLst>
            </p:cNvPr>
            <p:cNvSpPr>
              <a:spLocks/>
            </p:cNvSpPr>
            <p:nvPr/>
          </p:nvSpPr>
          <p:spPr bwMode="auto">
            <a:xfrm>
              <a:off x="3686" y="1791"/>
              <a:ext cx="310" cy="981"/>
            </a:xfrm>
            <a:custGeom>
              <a:avLst/>
              <a:gdLst>
                <a:gd name="T0" fmla="*/ 243 w 310"/>
                <a:gd name="T1" fmla="*/ 0 h 981"/>
                <a:gd name="T2" fmla="*/ 64 w 310"/>
                <a:gd name="T3" fmla="*/ 0 h 981"/>
                <a:gd name="T4" fmla="*/ 0 w 310"/>
                <a:gd name="T5" fmla="*/ 458 h 981"/>
                <a:gd name="T6" fmla="*/ 54 w 310"/>
                <a:gd name="T7" fmla="*/ 458 h 981"/>
                <a:gd name="T8" fmla="*/ 54 w 310"/>
                <a:gd name="T9" fmla="*/ 938 h 981"/>
                <a:gd name="T10" fmla="*/ 54 w 310"/>
                <a:gd name="T11" fmla="*/ 938 h 981"/>
                <a:gd name="T12" fmla="*/ 54 w 310"/>
                <a:gd name="T13" fmla="*/ 946 h 981"/>
                <a:gd name="T14" fmla="*/ 56 w 310"/>
                <a:gd name="T15" fmla="*/ 954 h 981"/>
                <a:gd name="T16" fmla="*/ 64 w 310"/>
                <a:gd name="T17" fmla="*/ 968 h 981"/>
                <a:gd name="T18" fmla="*/ 80 w 310"/>
                <a:gd name="T19" fmla="*/ 976 h 981"/>
                <a:gd name="T20" fmla="*/ 88 w 310"/>
                <a:gd name="T21" fmla="*/ 978 h 981"/>
                <a:gd name="T22" fmla="*/ 96 w 310"/>
                <a:gd name="T23" fmla="*/ 981 h 981"/>
                <a:gd name="T24" fmla="*/ 96 w 310"/>
                <a:gd name="T25" fmla="*/ 981 h 981"/>
                <a:gd name="T26" fmla="*/ 104 w 310"/>
                <a:gd name="T27" fmla="*/ 978 h 981"/>
                <a:gd name="T28" fmla="*/ 112 w 310"/>
                <a:gd name="T29" fmla="*/ 976 h 981"/>
                <a:gd name="T30" fmla="*/ 126 w 310"/>
                <a:gd name="T31" fmla="*/ 968 h 981"/>
                <a:gd name="T32" fmla="*/ 136 w 310"/>
                <a:gd name="T33" fmla="*/ 954 h 981"/>
                <a:gd name="T34" fmla="*/ 136 w 310"/>
                <a:gd name="T35" fmla="*/ 946 h 981"/>
                <a:gd name="T36" fmla="*/ 139 w 310"/>
                <a:gd name="T37" fmla="*/ 938 h 981"/>
                <a:gd name="T38" fmla="*/ 139 w 310"/>
                <a:gd name="T39" fmla="*/ 458 h 981"/>
                <a:gd name="T40" fmla="*/ 171 w 310"/>
                <a:gd name="T41" fmla="*/ 458 h 981"/>
                <a:gd name="T42" fmla="*/ 171 w 310"/>
                <a:gd name="T43" fmla="*/ 938 h 981"/>
                <a:gd name="T44" fmla="*/ 171 w 310"/>
                <a:gd name="T45" fmla="*/ 938 h 981"/>
                <a:gd name="T46" fmla="*/ 171 w 310"/>
                <a:gd name="T47" fmla="*/ 946 h 981"/>
                <a:gd name="T48" fmla="*/ 174 w 310"/>
                <a:gd name="T49" fmla="*/ 954 h 981"/>
                <a:gd name="T50" fmla="*/ 182 w 310"/>
                <a:gd name="T51" fmla="*/ 968 h 981"/>
                <a:gd name="T52" fmla="*/ 198 w 310"/>
                <a:gd name="T53" fmla="*/ 976 h 981"/>
                <a:gd name="T54" fmla="*/ 206 w 310"/>
                <a:gd name="T55" fmla="*/ 978 h 981"/>
                <a:gd name="T56" fmla="*/ 214 w 310"/>
                <a:gd name="T57" fmla="*/ 981 h 981"/>
                <a:gd name="T58" fmla="*/ 214 w 310"/>
                <a:gd name="T59" fmla="*/ 981 h 981"/>
                <a:gd name="T60" fmla="*/ 222 w 310"/>
                <a:gd name="T61" fmla="*/ 978 h 981"/>
                <a:gd name="T62" fmla="*/ 230 w 310"/>
                <a:gd name="T63" fmla="*/ 976 h 981"/>
                <a:gd name="T64" fmla="*/ 243 w 310"/>
                <a:gd name="T65" fmla="*/ 968 h 981"/>
                <a:gd name="T66" fmla="*/ 254 w 310"/>
                <a:gd name="T67" fmla="*/ 954 h 981"/>
                <a:gd name="T68" fmla="*/ 254 w 310"/>
                <a:gd name="T69" fmla="*/ 946 h 981"/>
                <a:gd name="T70" fmla="*/ 256 w 310"/>
                <a:gd name="T71" fmla="*/ 938 h 981"/>
                <a:gd name="T72" fmla="*/ 256 w 310"/>
                <a:gd name="T73" fmla="*/ 458 h 981"/>
                <a:gd name="T74" fmla="*/ 310 w 310"/>
                <a:gd name="T75" fmla="*/ 458 h 981"/>
                <a:gd name="T76" fmla="*/ 243 w 310"/>
                <a:gd name="T77" fmla="*/ 0 h 9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10" h="981">
                  <a:moveTo>
                    <a:pt x="243" y="0"/>
                  </a:moveTo>
                  <a:lnTo>
                    <a:pt x="64" y="0"/>
                  </a:lnTo>
                  <a:lnTo>
                    <a:pt x="0" y="458"/>
                  </a:lnTo>
                  <a:lnTo>
                    <a:pt x="54" y="458"/>
                  </a:lnTo>
                  <a:lnTo>
                    <a:pt x="54" y="938"/>
                  </a:lnTo>
                  <a:lnTo>
                    <a:pt x="54" y="938"/>
                  </a:lnTo>
                  <a:lnTo>
                    <a:pt x="54" y="946"/>
                  </a:lnTo>
                  <a:lnTo>
                    <a:pt x="56" y="954"/>
                  </a:lnTo>
                  <a:lnTo>
                    <a:pt x="64" y="968"/>
                  </a:lnTo>
                  <a:lnTo>
                    <a:pt x="80" y="976"/>
                  </a:lnTo>
                  <a:lnTo>
                    <a:pt x="88" y="978"/>
                  </a:lnTo>
                  <a:lnTo>
                    <a:pt x="96" y="981"/>
                  </a:lnTo>
                  <a:lnTo>
                    <a:pt x="96" y="981"/>
                  </a:lnTo>
                  <a:lnTo>
                    <a:pt x="104" y="978"/>
                  </a:lnTo>
                  <a:lnTo>
                    <a:pt x="112" y="976"/>
                  </a:lnTo>
                  <a:lnTo>
                    <a:pt x="126" y="968"/>
                  </a:lnTo>
                  <a:lnTo>
                    <a:pt x="136" y="954"/>
                  </a:lnTo>
                  <a:lnTo>
                    <a:pt x="136" y="946"/>
                  </a:lnTo>
                  <a:lnTo>
                    <a:pt x="139" y="938"/>
                  </a:lnTo>
                  <a:lnTo>
                    <a:pt x="139" y="458"/>
                  </a:lnTo>
                  <a:lnTo>
                    <a:pt x="171" y="458"/>
                  </a:lnTo>
                  <a:lnTo>
                    <a:pt x="171" y="938"/>
                  </a:lnTo>
                  <a:lnTo>
                    <a:pt x="171" y="938"/>
                  </a:lnTo>
                  <a:lnTo>
                    <a:pt x="171" y="946"/>
                  </a:lnTo>
                  <a:lnTo>
                    <a:pt x="174" y="954"/>
                  </a:lnTo>
                  <a:lnTo>
                    <a:pt x="182" y="968"/>
                  </a:lnTo>
                  <a:lnTo>
                    <a:pt x="198" y="976"/>
                  </a:lnTo>
                  <a:lnTo>
                    <a:pt x="206" y="978"/>
                  </a:lnTo>
                  <a:lnTo>
                    <a:pt x="214" y="981"/>
                  </a:lnTo>
                  <a:lnTo>
                    <a:pt x="214" y="981"/>
                  </a:lnTo>
                  <a:lnTo>
                    <a:pt x="222" y="978"/>
                  </a:lnTo>
                  <a:lnTo>
                    <a:pt x="230" y="976"/>
                  </a:lnTo>
                  <a:lnTo>
                    <a:pt x="243" y="968"/>
                  </a:lnTo>
                  <a:lnTo>
                    <a:pt x="254" y="954"/>
                  </a:lnTo>
                  <a:lnTo>
                    <a:pt x="254" y="946"/>
                  </a:lnTo>
                  <a:lnTo>
                    <a:pt x="256" y="938"/>
                  </a:lnTo>
                  <a:lnTo>
                    <a:pt x="256" y="458"/>
                  </a:lnTo>
                  <a:lnTo>
                    <a:pt x="310" y="458"/>
                  </a:lnTo>
                  <a:lnTo>
                    <a:pt x="243"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52" name="Freeform 6">
              <a:extLst>
                <a:ext uri="{FF2B5EF4-FFF2-40B4-BE49-F238E27FC236}">
                  <a16:creationId xmlns:a16="http://schemas.microsoft.com/office/drawing/2014/main" id="{ADAFAA32-3E3D-460B-9706-22A56B797433}"/>
                </a:ext>
              </a:extLst>
            </p:cNvPr>
            <p:cNvSpPr>
              <a:spLocks/>
            </p:cNvSpPr>
            <p:nvPr/>
          </p:nvSpPr>
          <p:spPr bwMode="auto">
            <a:xfrm>
              <a:off x="3729" y="1549"/>
              <a:ext cx="224" cy="226"/>
            </a:xfrm>
            <a:custGeom>
              <a:avLst/>
              <a:gdLst>
                <a:gd name="T0" fmla="*/ 112 w 224"/>
                <a:gd name="T1" fmla="*/ 226 h 226"/>
                <a:gd name="T2" fmla="*/ 112 w 224"/>
                <a:gd name="T3" fmla="*/ 226 h 226"/>
                <a:gd name="T4" fmla="*/ 133 w 224"/>
                <a:gd name="T5" fmla="*/ 224 h 226"/>
                <a:gd name="T6" fmla="*/ 155 w 224"/>
                <a:gd name="T7" fmla="*/ 218 h 226"/>
                <a:gd name="T8" fmla="*/ 173 w 224"/>
                <a:gd name="T9" fmla="*/ 207 h 226"/>
                <a:gd name="T10" fmla="*/ 189 w 224"/>
                <a:gd name="T11" fmla="*/ 194 h 226"/>
                <a:gd name="T12" fmla="*/ 205 w 224"/>
                <a:gd name="T13" fmla="*/ 175 h 226"/>
                <a:gd name="T14" fmla="*/ 213 w 224"/>
                <a:gd name="T15" fmla="*/ 156 h 226"/>
                <a:gd name="T16" fmla="*/ 221 w 224"/>
                <a:gd name="T17" fmla="*/ 135 h 226"/>
                <a:gd name="T18" fmla="*/ 224 w 224"/>
                <a:gd name="T19" fmla="*/ 113 h 226"/>
                <a:gd name="T20" fmla="*/ 224 w 224"/>
                <a:gd name="T21" fmla="*/ 113 h 226"/>
                <a:gd name="T22" fmla="*/ 221 w 224"/>
                <a:gd name="T23" fmla="*/ 92 h 226"/>
                <a:gd name="T24" fmla="*/ 213 w 224"/>
                <a:gd name="T25" fmla="*/ 70 h 226"/>
                <a:gd name="T26" fmla="*/ 205 w 224"/>
                <a:gd name="T27" fmla="*/ 51 h 226"/>
                <a:gd name="T28" fmla="*/ 189 w 224"/>
                <a:gd name="T29" fmla="*/ 32 h 226"/>
                <a:gd name="T30" fmla="*/ 173 w 224"/>
                <a:gd name="T31" fmla="*/ 19 h 226"/>
                <a:gd name="T32" fmla="*/ 155 w 224"/>
                <a:gd name="T33" fmla="*/ 8 h 226"/>
                <a:gd name="T34" fmla="*/ 133 w 224"/>
                <a:gd name="T35" fmla="*/ 3 h 226"/>
                <a:gd name="T36" fmla="*/ 112 w 224"/>
                <a:gd name="T37" fmla="*/ 0 h 226"/>
                <a:gd name="T38" fmla="*/ 112 w 224"/>
                <a:gd name="T39" fmla="*/ 0 h 226"/>
                <a:gd name="T40" fmla="*/ 88 w 224"/>
                <a:gd name="T41" fmla="*/ 3 h 226"/>
                <a:gd name="T42" fmla="*/ 67 w 224"/>
                <a:gd name="T43" fmla="*/ 8 h 226"/>
                <a:gd name="T44" fmla="*/ 48 w 224"/>
                <a:gd name="T45" fmla="*/ 19 h 226"/>
                <a:gd name="T46" fmla="*/ 32 w 224"/>
                <a:gd name="T47" fmla="*/ 32 h 226"/>
                <a:gd name="T48" fmla="*/ 19 w 224"/>
                <a:gd name="T49" fmla="*/ 51 h 226"/>
                <a:gd name="T50" fmla="*/ 8 w 224"/>
                <a:gd name="T51" fmla="*/ 70 h 226"/>
                <a:gd name="T52" fmla="*/ 3 w 224"/>
                <a:gd name="T53" fmla="*/ 92 h 226"/>
                <a:gd name="T54" fmla="*/ 0 w 224"/>
                <a:gd name="T55" fmla="*/ 113 h 226"/>
                <a:gd name="T56" fmla="*/ 0 w 224"/>
                <a:gd name="T57" fmla="*/ 113 h 226"/>
                <a:gd name="T58" fmla="*/ 3 w 224"/>
                <a:gd name="T59" fmla="*/ 135 h 226"/>
                <a:gd name="T60" fmla="*/ 8 w 224"/>
                <a:gd name="T61" fmla="*/ 156 h 226"/>
                <a:gd name="T62" fmla="*/ 19 w 224"/>
                <a:gd name="T63" fmla="*/ 175 h 226"/>
                <a:gd name="T64" fmla="*/ 32 w 224"/>
                <a:gd name="T65" fmla="*/ 194 h 226"/>
                <a:gd name="T66" fmla="*/ 48 w 224"/>
                <a:gd name="T67" fmla="*/ 207 h 226"/>
                <a:gd name="T68" fmla="*/ 67 w 224"/>
                <a:gd name="T69" fmla="*/ 218 h 226"/>
                <a:gd name="T70" fmla="*/ 88 w 224"/>
                <a:gd name="T71" fmla="*/ 224 h 226"/>
                <a:gd name="T72" fmla="*/ 112 w 224"/>
                <a:gd name="T73" fmla="*/ 226 h 226"/>
                <a:gd name="T74" fmla="*/ 112 w 224"/>
                <a:gd name="T75" fmla="*/ 226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4" h="226">
                  <a:moveTo>
                    <a:pt x="112" y="226"/>
                  </a:moveTo>
                  <a:lnTo>
                    <a:pt x="112" y="226"/>
                  </a:lnTo>
                  <a:lnTo>
                    <a:pt x="133" y="224"/>
                  </a:lnTo>
                  <a:lnTo>
                    <a:pt x="155" y="218"/>
                  </a:lnTo>
                  <a:lnTo>
                    <a:pt x="173" y="207"/>
                  </a:lnTo>
                  <a:lnTo>
                    <a:pt x="189" y="194"/>
                  </a:lnTo>
                  <a:lnTo>
                    <a:pt x="205" y="175"/>
                  </a:lnTo>
                  <a:lnTo>
                    <a:pt x="213" y="156"/>
                  </a:lnTo>
                  <a:lnTo>
                    <a:pt x="221" y="135"/>
                  </a:lnTo>
                  <a:lnTo>
                    <a:pt x="224" y="113"/>
                  </a:lnTo>
                  <a:lnTo>
                    <a:pt x="224" y="113"/>
                  </a:lnTo>
                  <a:lnTo>
                    <a:pt x="221" y="92"/>
                  </a:lnTo>
                  <a:lnTo>
                    <a:pt x="213" y="70"/>
                  </a:lnTo>
                  <a:lnTo>
                    <a:pt x="205" y="51"/>
                  </a:lnTo>
                  <a:lnTo>
                    <a:pt x="189" y="32"/>
                  </a:lnTo>
                  <a:lnTo>
                    <a:pt x="173" y="19"/>
                  </a:lnTo>
                  <a:lnTo>
                    <a:pt x="155" y="8"/>
                  </a:lnTo>
                  <a:lnTo>
                    <a:pt x="133" y="3"/>
                  </a:lnTo>
                  <a:lnTo>
                    <a:pt x="112" y="0"/>
                  </a:lnTo>
                  <a:lnTo>
                    <a:pt x="112" y="0"/>
                  </a:lnTo>
                  <a:lnTo>
                    <a:pt x="88" y="3"/>
                  </a:lnTo>
                  <a:lnTo>
                    <a:pt x="67" y="8"/>
                  </a:lnTo>
                  <a:lnTo>
                    <a:pt x="48" y="19"/>
                  </a:lnTo>
                  <a:lnTo>
                    <a:pt x="32" y="32"/>
                  </a:lnTo>
                  <a:lnTo>
                    <a:pt x="19" y="51"/>
                  </a:lnTo>
                  <a:lnTo>
                    <a:pt x="8" y="70"/>
                  </a:lnTo>
                  <a:lnTo>
                    <a:pt x="3" y="92"/>
                  </a:lnTo>
                  <a:lnTo>
                    <a:pt x="0" y="113"/>
                  </a:lnTo>
                  <a:lnTo>
                    <a:pt x="0" y="113"/>
                  </a:lnTo>
                  <a:lnTo>
                    <a:pt x="3" y="135"/>
                  </a:lnTo>
                  <a:lnTo>
                    <a:pt x="8" y="156"/>
                  </a:lnTo>
                  <a:lnTo>
                    <a:pt x="19" y="175"/>
                  </a:lnTo>
                  <a:lnTo>
                    <a:pt x="32" y="194"/>
                  </a:lnTo>
                  <a:lnTo>
                    <a:pt x="48" y="207"/>
                  </a:lnTo>
                  <a:lnTo>
                    <a:pt x="67" y="218"/>
                  </a:lnTo>
                  <a:lnTo>
                    <a:pt x="88" y="224"/>
                  </a:lnTo>
                  <a:lnTo>
                    <a:pt x="112" y="226"/>
                  </a:lnTo>
                  <a:lnTo>
                    <a:pt x="112" y="226"/>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53" name="Freeform 7">
              <a:extLst>
                <a:ext uri="{FF2B5EF4-FFF2-40B4-BE49-F238E27FC236}">
                  <a16:creationId xmlns:a16="http://schemas.microsoft.com/office/drawing/2014/main" id="{98DA3B66-FFC1-49D0-BEEF-2A41B4D32953}"/>
                </a:ext>
              </a:extLst>
            </p:cNvPr>
            <p:cNvSpPr>
              <a:spLocks/>
            </p:cNvSpPr>
            <p:nvPr/>
          </p:nvSpPr>
          <p:spPr bwMode="auto">
            <a:xfrm>
              <a:off x="3961" y="1791"/>
              <a:ext cx="120" cy="485"/>
            </a:xfrm>
            <a:custGeom>
              <a:avLst/>
              <a:gdLst>
                <a:gd name="T0" fmla="*/ 45 w 120"/>
                <a:gd name="T1" fmla="*/ 0 h 485"/>
                <a:gd name="T2" fmla="*/ 0 w 120"/>
                <a:gd name="T3" fmla="*/ 0 h 485"/>
                <a:gd name="T4" fmla="*/ 67 w 120"/>
                <a:gd name="T5" fmla="*/ 458 h 485"/>
                <a:gd name="T6" fmla="*/ 67 w 120"/>
                <a:gd name="T7" fmla="*/ 458 h 485"/>
                <a:gd name="T8" fmla="*/ 69 w 120"/>
                <a:gd name="T9" fmla="*/ 469 h 485"/>
                <a:gd name="T10" fmla="*/ 75 w 120"/>
                <a:gd name="T11" fmla="*/ 477 h 485"/>
                <a:gd name="T12" fmla="*/ 83 w 120"/>
                <a:gd name="T13" fmla="*/ 485 h 485"/>
                <a:gd name="T14" fmla="*/ 93 w 120"/>
                <a:gd name="T15" fmla="*/ 485 h 485"/>
                <a:gd name="T16" fmla="*/ 93 w 120"/>
                <a:gd name="T17" fmla="*/ 485 h 485"/>
                <a:gd name="T18" fmla="*/ 104 w 120"/>
                <a:gd name="T19" fmla="*/ 485 h 485"/>
                <a:gd name="T20" fmla="*/ 112 w 120"/>
                <a:gd name="T21" fmla="*/ 477 h 485"/>
                <a:gd name="T22" fmla="*/ 117 w 120"/>
                <a:gd name="T23" fmla="*/ 469 h 485"/>
                <a:gd name="T24" fmla="*/ 120 w 120"/>
                <a:gd name="T25" fmla="*/ 458 h 485"/>
                <a:gd name="T26" fmla="*/ 45 w 120"/>
                <a:gd name="T27" fmla="*/ 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0" h="485">
                  <a:moveTo>
                    <a:pt x="45" y="0"/>
                  </a:moveTo>
                  <a:lnTo>
                    <a:pt x="0" y="0"/>
                  </a:lnTo>
                  <a:lnTo>
                    <a:pt x="67" y="458"/>
                  </a:lnTo>
                  <a:lnTo>
                    <a:pt x="67" y="458"/>
                  </a:lnTo>
                  <a:lnTo>
                    <a:pt x="69" y="469"/>
                  </a:lnTo>
                  <a:lnTo>
                    <a:pt x="75" y="477"/>
                  </a:lnTo>
                  <a:lnTo>
                    <a:pt x="83" y="485"/>
                  </a:lnTo>
                  <a:lnTo>
                    <a:pt x="93" y="485"/>
                  </a:lnTo>
                  <a:lnTo>
                    <a:pt x="93" y="485"/>
                  </a:lnTo>
                  <a:lnTo>
                    <a:pt x="104" y="485"/>
                  </a:lnTo>
                  <a:lnTo>
                    <a:pt x="112" y="477"/>
                  </a:lnTo>
                  <a:lnTo>
                    <a:pt x="117" y="469"/>
                  </a:lnTo>
                  <a:lnTo>
                    <a:pt x="120" y="458"/>
                  </a:lnTo>
                  <a:lnTo>
                    <a:pt x="45"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54" name="Freeform 8">
              <a:extLst>
                <a:ext uri="{FF2B5EF4-FFF2-40B4-BE49-F238E27FC236}">
                  <a16:creationId xmlns:a16="http://schemas.microsoft.com/office/drawing/2014/main" id="{951555CA-E1F7-4549-900A-ED373B71B51D}"/>
                </a:ext>
              </a:extLst>
            </p:cNvPr>
            <p:cNvSpPr>
              <a:spLocks/>
            </p:cNvSpPr>
            <p:nvPr/>
          </p:nvSpPr>
          <p:spPr bwMode="auto">
            <a:xfrm>
              <a:off x="3601" y="1791"/>
              <a:ext cx="117" cy="485"/>
            </a:xfrm>
            <a:custGeom>
              <a:avLst/>
              <a:gdLst>
                <a:gd name="T0" fmla="*/ 72 w 117"/>
                <a:gd name="T1" fmla="*/ 0 h 485"/>
                <a:gd name="T2" fmla="*/ 0 w 117"/>
                <a:gd name="T3" fmla="*/ 458 h 485"/>
                <a:gd name="T4" fmla="*/ 0 w 117"/>
                <a:gd name="T5" fmla="*/ 458 h 485"/>
                <a:gd name="T6" fmla="*/ 3 w 117"/>
                <a:gd name="T7" fmla="*/ 469 h 485"/>
                <a:gd name="T8" fmla="*/ 8 w 117"/>
                <a:gd name="T9" fmla="*/ 477 h 485"/>
                <a:gd name="T10" fmla="*/ 16 w 117"/>
                <a:gd name="T11" fmla="*/ 485 h 485"/>
                <a:gd name="T12" fmla="*/ 27 w 117"/>
                <a:gd name="T13" fmla="*/ 485 h 485"/>
                <a:gd name="T14" fmla="*/ 27 w 117"/>
                <a:gd name="T15" fmla="*/ 485 h 485"/>
                <a:gd name="T16" fmla="*/ 37 w 117"/>
                <a:gd name="T17" fmla="*/ 485 h 485"/>
                <a:gd name="T18" fmla="*/ 45 w 117"/>
                <a:gd name="T19" fmla="*/ 477 h 485"/>
                <a:gd name="T20" fmla="*/ 51 w 117"/>
                <a:gd name="T21" fmla="*/ 469 h 485"/>
                <a:gd name="T22" fmla="*/ 53 w 117"/>
                <a:gd name="T23" fmla="*/ 458 h 485"/>
                <a:gd name="T24" fmla="*/ 117 w 117"/>
                <a:gd name="T25" fmla="*/ 0 h 485"/>
                <a:gd name="T26" fmla="*/ 72 w 117"/>
                <a:gd name="T27" fmla="*/ 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7" h="485">
                  <a:moveTo>
                    <a:pt x="72" y="0"/>
                  </a:moveTo>
                  <a:lnTo>
                    <a:pt x="0" y="458"/>
                  </a:lnTo>
                  <a:lnTo>
                    <a:pt x="0" y="458"/>
                  </a:lnTo>
                  <a:lnTo>
                    <a:pt x="3" y="469"/>
                  </a:lnTo>
                  <a:lnTo>
                    <a:pt x="8" y="477"/>
                  </a:lnTo>
                  <a:lnTo>
                    <a:pt x="16" y="485"/>
                  </a:lnTo>
                  <a:lnTo>
                    <a:pt x="27" y="485"/>
                  </a:lnTo>
                  <a:lnTo>
                    <a:pt x="27" y="485"/>
                  </a:lnTo>
                  <a:lnTo>
                    <a:pt x="37" y="485"/>
                  </a:lnTo>
                  <a:lnTo>
                    <a:pt x="45" y="477"/>
                  </a:lnTo>
                  <a:lnTo>
                    <a:pt x="51" y="469"/>
                  </a:lnTo>
                  <a:lnTo>
                    <a:pt x="53" y="458"/>
                  </a:lnTo>
                  <a:lnTo>
                    <a:pt x="117" y="0"/>
                  </a:lnTo>
                  <a:lnTo>
                    <a:pt x="72"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55" name="Group 4">
            <a:extLst>
              <a:ext uri="{FF2B5EF4-FFF2-40B4-BE49-F238E27FC236}">
                <a16:creationId xmlns:a16="http://schemas.microsoft.com/office/drawing/2014/main" id="{D6390FF3-E5AA-4CF4-AB84-545EECC3FD3D}"/>
              </a:ext>
            </a:extLst>
          </p:cNvPr>
          <p:cNvGrpSpPr>
            <a:grpSpLocks noChangeAspect="1"/>
          </p:cNvGrpSpPr>
          <p:nvPr/>
        </p:nvGrpSpPr>
        <p:grpSpPr bwMode="auto">
          <a:xfrm>
            <a:off x="7671397" y="4585927"/>
            <a:ext cx="312274" cy="773595"/>
            <a:chOff x="3601" y="1549"/>
            <a:chExt cx="480" cy="1223"/>
          </a:xfrm>
        </p:grpSpPr>
        <p:sp>
          <p:nvSpPr>
            <p:cNvPr id="156" name="Freeform 5">
              <a:extLst>
                <a:ext uri="{FF2B5EF4-FFF2-40B4-BE49-F238E27FC236}">
                  <a16:creationId xmlns:a16="http://schemas.microsoft.com/office/drawing/2014/main" id="{9CB07CF6-7E05-4475-ACAD-E49E47F7E35A}"/>
                </a:ext>
              </a:extLst>
            </p:cNvPr>
            <p:cNvSpPr>
              <a:spLocks/>
            </p:cNvSpPr>
            <p:nvPr/>
          </p:nvSpPr>
          <p:spPr bwMode="auto">
            <a:xfrm>
              <a:off x="3686" y="1791"/>
              <a:ext cx="310" cy="981"/>
            </a:xfrm>
            <a:custGeom>
              <a:avLst/>
              <a:gdLst>
                <a:gd name="T0" fmla="*/ 243 w 310"/>
                <a:gd name="T1" fmla="*/ 0 h 981"/>
                <a:gd name="T2" fmla="*/ 64 w 310"/>
                <a:gd name="T3" fmla="*/ 0 h 981"/>
                <a:gd name="T4" fmla="*/ 0 w 310"/>
                <a:gd name="T5" fmla="*/ 458 h 981"/>
                <a:gd name="T6" fmla="*/ 54 w 310"/>
                <a:gd name="T7" fmla="*/ 458 h 981"/>
                <a:gd name="T8" fmla="*/ 54 w 310"/>
                <a:gd name="T9" fmla="*/ 938 h 981"/>
                <a:gd name="T10" fmla="*/ 54 w 310"/>
                <a:gd name="T11" fmla="*/ 938 h 981"/>
                <a:gd name="T12" fmla="*/ 54 w 310"/>
                <a:gd name="T13" fmla="*/ 946 h 981"/>
                <a:gd name="T14" fmla="*/ 56 w 310"/>
                <a:gd name="T15" fmla="*/ 954 h 981"/>
                <a:gd name="T16" fmla="*/ 64 w 310"/>
                <a:gd name="T17" fmla="*/ 968 h 981"/>
                <a:gd name="T18" fmla="*/ 80 w 310"/>
                <a:gd name="T19" fmla="*/ 976 h 981"/>
                <a:gd name="T20" fmla="*/ 88 w 310"/>
                <a:gd name="T21" fmla="*/ 978 h 981"/>
                <a:gd name="T22" fmla="*/ 96 w 310"/>
                <a:gd name="T23" fmla="*/ 981 h 981"/>
                <a:gd name="T24" fmla="*/ 96 w 310"/>
                <a:gd name="T25" fmla="*/ 981 h 981"/>
                <a:gd name="T26" fmla="*/ 104 w 310"/>
                <a:gd name="T27" fmla="*/ 978 h 981"/>
                <a:gd name="T28" fmla="*/ 112 w 310"/>
                <a:gd name="T29" fmla="*/ 976 h 981"/>
                <a:gd name="T30" fmla="*/ 126 w 310"/>
                <a:gd name="T31" fmla="*/ 968 h 981"/>
                <a:gd name="T32" fmla="*/ 136 w 310"/>
                <a:gd name="T33" fmla="*/ 954 h 981"/>
                <a:gd name="T34" fmla="*/ 136 w 310"/>
                <a:gd name="T35" fmla="*/ 946 h 981"/>
                <a:gd name="T36" fmla="*/ 139 w 310"/>
                <a:gd name="T37" fmla="*/ 938 h 981"/>
                <a:gd name="T38" fmla="*/ 139 w 310"/>
                <a:gd name="T39" fmla="*/ 458 h 981"/>
                <a:gd name="T40" fmla="*/ 171 w 310"/>
                <a:gd name="T41" fmla="*/ 458 h 981"/>
                <a:gd name="T42" fmla="*/ 171 w 310"/>
                <a:gd name="T43" fmla="*/ 938 h 981"/>
                <a:gd name="T44" fmla="*/ 171 w 310"/>
                <a:gd name="T45" fmla="*/ 938 h 981"/>
                <a:gd name="T46" fmla="*/ 171 w 310"/>
                <a:gd name="T47" fmla="*/ 946 h 981"/>
                <a:gd name="T48" fmla="*/ 174 w 310"/>
                <a:gd name="T49" fmla="*/ 954 h 981"/>
                <a:gd name="T50" fmla="*/ 182 w 310"/>
                <a:gd name="T51" fmla="*/ 968 h 981"/>
                <a:gd name="T52" fmla="*/ 198 w 310"/>
                <a:gd name="T53" fmla="*/ 976 h 981"/>
                <a:gd name="T54" fmla="*/ 206 w 310"/>
                <a:gd name="T55" fmla="*/ 978 h 981"/>
                <a:gd name="T56" fmla="*/ 214 w 310"/>
                <a:gd name="T57" fmla="*/ 981 h 981"/>
                <a:gd name="T58" fmla="*/ 214 w 310"/>
                <a:gd name="T59" fmla="*/ 981 h 981"/>
                <a:gd name="T60" fmla="*/ 222 w 310"/>
                <a:gd name="T61" fmla="*/ 978 h 981"/>
                <a:gd name="T62" fmla="*/ 230 w 310"/>
                <a:gd name="T63" fmla="*/ 976 h 981"/>
                <a:gd name="T64" fmla="*/ 243 w 310"/>
                <a:gd name="T65" fmla="*/ 968 h 981"/>
                <a:gd name="T66" fmla="*/ 254 w 310"/>
                <a:gd name="T67" fmla="*/ 954 h 981"/>
                <a:gd name="T68" fmla="*/ 254 w 310"/>
                <a:gd name="T69" fmla="*/ 946 h 981"/>
                <a:gd name="T70" fmla="*/ 256 w 310"/>
                <a:gd name="T71" fmla="*/ 938 h 981"/>
                <a:gd name="T72" fmla="*/ 256 w 310"/>
                <a:gd name="T73" fmla="*/ 458 h 981"/>
                <a:gd name="T74" fmla="*/ 310 w 310"/>
                <a:gd name="T75" fmla="*/ 458 h 981"/>
                <a:gd name="T76" fmla="*/ 243 w 310"/>
                <a:gd name="T77" fmla="*/ 0 h 9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10" h="981">
                  <a:moveTo>
                    <a:pt x="243" y="0"/>
                  </a:moveTo>
                  <a:lnTo>
                    <a:pt x="64" y="0"/>
                  </a:lnTo>
                  <a:lnTo>
                    <a:pt x="0" y="458"/>
                  </a:lnTo>
                  <a:lnTo>
                    <a:pt x="54" y="458"/>
                  </a:lnTo>
                  <a:lnTo>
                    <a:pt x="54" y="938"/>
                  </a:lnTo>
                  <a:lnTo>
                    <a:pt x="54" y="938"/>
                  </a:lnTo>
                  <a:lnTo>
                    <a:pt x="54" y="946"/>
                  </a:lnTo>
                  <a:lnTo>
                    <a:pt x="56" y="954"/>
                  </a:lnTo>
                  <a:lnTo>
                    <a:pt x="64" y="968"/>
                  </a:lnTo>
                  <a:lnTo>
                    <a:pt x="80" y="976"/>
                  </a:lnTo>
                  <a:lnTo>
                    <a:pt x="88" y="978"/>
                  </a:lnTo>
                  <a:lnTo>
                    <a:pt x="96" y="981"/>
                  </a:lnTo>
                  <a:lnTo>
                    <a:pt x="96" y="981"/>
                  </a:lnTo>
                  <a:lnTo>
                    <a:pt x="104" y="978"/>
                  </a:lnTo>
                  <a:lnTo>
                    <a:pt x="112" y="976"/>
                  </a:lnTo>
                  <a:lnTo>
                    <a:pt x="126" y="968"/>
                  </a:lnTo>
                  <a:lnTo>
                    <a:pt x="136" y="954"/>
                  </a:lnTo>
                  <a:lnTo>
                    <a:pt x="136" y="946"/>
                  </a:lnTo>
                  <a:lnTo>
                    <a:pt x="139" y="938"/>
                  </a:lnTo>
                  <a:lnTo>
                    <a:pt x="139" y="458"/>
                  </a:lnTo>
                  <a:lnTo>
                    <a:pt x="171" y="458"/>
                  </a:lnTo>
                  <a:lnTo>
                    <a:pt x="171" y="938"/>
                  </a:lnTo>
                  <a:lnTo>
                    <a:pt x="171" y="938"/>
                  </a:lnTo>
                  <a:lnTo>
                    <a:pt x="171" y="946"/>
                  </a:lnTo>
                  <a:lnTo>
                    <a:pt x="174" y="954"/>
                  </a:lnTo>
                  <a:lnTo>
                    <a:pt x="182" y="968"/>
                  </a:lnTo>
                  <a:lnTo>
                    <a:pt x="198" y="976"/>
                  </a:lnTo>
                  <a:lnTo>
                    <a:pt x="206" y="978"/>
                  </a:lnTo>
                  <a:lnTo>
                    <a:pt x="214" y="981"/>
                  </a:lnTo>
                  <a:lnTo>
                    <a:pt x="214" y="981"/>
                  </a:lnTo>
                  <a:lnTo>
                    <a:pt x="222" y="978"/>
                  </a:lnTo>
                  <a:lnTo>
                    <a:pt x="230" y="976"/>
                  </a:lnTo>
                  <a:lnTo>
                    <a:pt x="243" y="968"/>
                  </a:lnTo>
                  <a:lnTo>
                    <a:pt x="254" y="954"/>
                  </a:lnTo>
                  <a:lnTo>
                    <a:pt x="254" y="946"/>
                  </a:lnTo>
                  <a:lnTo>
                    <a:pt x="256" y="938"/>
                  </a:lnTo>
                  <a:lnTo>
                    <a:pt x="256" y="458"/>
                  </a:lnTo>
                  <a:lnTo>
                    <a:pt x="310" y="458"/>
                  </a:lnTo>
                  <a:lnTo>
                    <a:pt x="243"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57" name="Freeform 6">
              <a:extLst>
                <a:ext uri="{FF2B5EF4-FFF2-40B4-BE49-F238E27FC236}">
                  <a16:creationId xmlns:a16="http://schemas.microsoft.com/office/drawing/2014/main" id="{ADAFAA32-3E3D-460B-9706-22A56B797433}"/>
                </a:ext>
              </a:extLst>
            </p:cNvPr>
            <p:cNvSpPr>
              <a:spLocks/>
            </p:cNvSpPr>
            <p:nvPr/>
          </p:nvSpPr>
          <p:spPr bwMode="auto">
            <a:xfrm>
              <a:off x="3729" y="1549"/>
              <a:ext cx="224" cy="226"/>
            </a:xfrm>
            <a:custGeom>
              <a:avLst/>
              <a:gdLst>
                <a:gd name="T0" fmla="*/ 112 w 224"/>
                <a:gd name="T1" fmla="*/ 226 h 226"/>
                <a:gd name="T2" fmla="*/ 112 w 224"/>
                <a:gd name="T3" fmla="*/ 226 h 226"/>
                <a:gd name="T4" fmla="*/ 133 w 224"/>
                <a:gd name="T5" fmla="*/ 224 h 226"/>
                <a:gd name="T6" fmla="*/ 155 w 224"/>
                <a:gd name="T7" fmla="*/ 218 h 226"/>
                <a:gd name="T8" fmla="*/ 173 w 224"/>
                <a:gd name="T9" fmla="*/ 207 h 226"/>
                <a:gd name="T10" fmla="*/ 189 w 224"/>
                <a:gd name="T11" fmla="*/ 194 h 226"/>
                <a:gd name="T12" fmla="*/ 205 w 224"/>
                <a:gd name="T13" fmla="*/ 175 h 226"/>
                <a:gd name="T14" fmla="*/ 213 w 224"/>
                <a:gd name="T15" fmla="*/ 156 h 226"/>
                <a:gd name="T16" fmla="*/ 221 w 224"/>
                <a:gd name="T17" fmla="*/ 135 h 226"/>
                <a:gd name="T18" fmla="*/ 224 w 224"/>
                <a:gd name="T19" fmla="*/ 113 h 226"/>
                <a:gd name="T20" fmla="*/ 224 w 224"/>
                <a:gd name="T21" fmla="*/ 113 h 226"/>
                <a:gd name="T22" fmla="*/ 221 w 224"/>
                <a:gd name="T23" fmla="*/ 92 h 226"/>
                <a:gd name="T24" fmla="*/ 213 w 224"/>
                <a:gd name="T25" fmla="*/ 70 h 226"/>
                <a:gd name="T26" fmla="*/ 205 w 224"/>
                <a:gd name="T27" fmla="*/ 51 h 226"/>
                <a:gd name="T28" fmla="*/ 189 w 224"/>
                <a:gd name="T29" fmla="*/ 32 h 226"/>
                <a:gd name="T30" fmla="*/ 173 w 224"/>
                <a:gd name="T31" fmla="*/ 19 h 226"/>
                <a:gd name="T32" fmla="*/ 155 w 224"/>
                <a:gd name="T33" fmla="*/ 8 h 226"/>
                <a:gd name="T34" fmla="*/ 133 w 224"/>
                <a:gd name="T35" fmla="*/ 3 h 226"/>
                <a:gd name="T36" fmla="*/ 112 w 224"/>
                <a:gd name="T37" fmla="*/ 0 h 226"/>
                <a:gd name="T38" fmla="*/ 112 w 224"/>
                <a:gd name="T39" fmla="*/ 0 h 226"/>
                <a:gd name="T40" fmla="*/ 88 w 224"/>
                <a:gd name="T41" fmla="*/ 3 h 226"/>
                <a:gd name="T42" fmla="*/ 67 w 224"/>
                <a:gd name="T43" fmla="*/ 8 h 226"/>
                <a:gd name="T44" fmla="*/ 48 w 224"/>
                <a:gd name="T45" fmla="*/ 19 h 226"/>
                <a:gd name="T46" fmla="*/ 32 w 224"/>
                <a:gd name="T47" fmla="*/ 32 h 226"/>
                <a:gd name="T48" fmla="*/ 19 w 224"/>
                <a:gd name="T49" fmla="*/ 51 h 226"/>
                <a:gd name="T50" fmla="*/ 8 w 224"/>
                <a:gd name="T51" fmla="*/ 70 h 226"/>
                <a:gd name="T52" fmla="*/ 3 w 224"/>
                <a:gd name="T53" fmla="*/ 92 h 226"/>
                <a:gd name="T54" fmla="*/ 0 w 224"/>
                <a:gd name="T55" fmla="*/ 113 h 226"/>
                <a:gd name="T56" fmla="*/ 0 w 224"/>
                <a:gd name="T57" fmla="*/ 113 h 226"/>
                <a:gd name="T58" fmla="*/ 3 w 224"/>
                <a:gd name="T59" fmla="*/ 135 h 226"/>
                <a:gd name="T60" fmla="*/ 8 w 224"/>
                <a:gd name="T61" fmla="*/ 156 h 226"/>
                <a:gd name="T62" fmla="*/ 19 w 224"/>
                <a:gd name="T63" fmla="*/ 175 h 226"/>
                <a:gd name="T64" fmla="*/ 32 w 224"/>
                <a:gd name="T65" fmla="*/ 194 h 226"/>
                <a:gd name="T66" fmla="*/ 48 w 224"/>
                <a:gd name="T67" fmla="*/ 207 h 226"/>
                <a:gd name="T68" fmla="*/ 67 w 224"/>
                <a:gd name="T69" fmla="*/ 218 h 226"/>
                <a:gd name="T70" fmla="*/ 88 w 224"/>
                <a:gd name="T71" fmla="*/ 224 h 226"/>
                <a:gd name="T72" fmla="*/ 112 w 224"/>
                <a:gd name="T73" fmla="*/ 226 h 226"/>
                <a:gd name="T74" fmla="*/ 112 w 224"/>
                <a:gd name="T75" fmla="*/ 226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4" h="226">
                  <a:moveTo>
                    <a:pt x="112" y="226"/>
                  </a:moveTo>
                  <a:lnTo>
                    <a:pt x="112" y="226"/>
                  </a:lnTo>
                  <a:lnTo>
                    <a:pt x="133" y="224"/>
                  </a:lnTo>
                  <a:lnTo>
                    <a:pt x="155" y="218"/>
                  </a:lnTo>
                  <a:lnTo>
                    <a:pt x="173" y="207"/>
                  </a:lnTo>
                  <a:lnTo>
                    <a:pt x="189" y="194"/>
                  </a:lnTo>
                  <a:lnTo>
                    <a:pt x="205" y="175"/>
                  </a:lnTo>
                  <a:lnTo>
                    <a:pt x="213" y="156"/>
                  </a:lnTo>
                  <a:lnTo>
                    <a:pt x="221" y="135"/>
                  </a:lnTo>
                  <a:lnTo>
                    <a:pt x="224" y="113"/>
                  </a:lnTo>
                  <a:lnTo>
                    <a:pt x="224" y="113"/>
                  </a:lnTo>
                  <a:lnTo>
                    <a:pt x="221" y="92"/>
                  </a:lnTo>
                  <a:lnTo>
                    <a:pt x="213" y="70"/>
                  </a:lnTo>
                  <a:lnTo>
                    <a:pt x="205" y="51"/>
                  </a:lnTo>
                  <a:lnTo>
                    <a:pt x="189" y="32"/>
                  </a:lnTo>
                  <a:lnTo>
                    <a:pt x="173" y="19"/>
                  </a:lnTo>
                  <a:lnTo>
                    <a:pt x="155" y="8"/>
                  </a:lnTo>
                  <a:lnTo>
                    <a:pt x="133" y="3"/>
                  </a:lnTo>
                  <a:lnTo>
                    <a:pt x="112" y="0"/>
                  </a:lnTo>
                  <a:lnTo>
                    <a:pt x="112" y="0"/>
                  </a:lnTo>
                  <a:lnTo>
                    <a:pt x="88" y="3"/>
                  </a:lnTo>
                  <a:lnTo>
                    <a:pt x="67" y="8"/>
                  </a:lnTo>
                  <a:lnTo>
                    <a:pt x="48" y="19"/>
                  </a:lnTo>
                  <a:lnTo>
                    <a:pt x="32" y="32"/>
                  </a:lnTo>
                  <a:lnTo>
                    <a:pt x="19" y="51"/>
                  </a:lnTo>
                  <a:lnTo>
                    <a:pt x="8" y="70"/>
                  </a:lnTo>
                  <a:lnTo>
                    <a:pt x="3" y="92"/>
                  </a:lnTo>
                  <a:lnTo>
                    <a:pt x="0" y="113"/>
                  </a:lnTo>
                  <a:lnTo>
                    <a:pt x="0" y="113"/>
                  </a:lnTo>
                  <a:lnTo>
                    <a:pt x="3" y="135"/>
                  </a:lnTo>
                  <a:lnTo>
                    <a:pt x="8" y="156"/>
                  </a:lnTo>
                  <a:lnTo>
                    <a:pt x="19" y="175"/>
                  </a:lnTo>
                  <a:lnTo>
                    <a:pt x="32" y="194"/>
                  </a:lnTo>
                  <a:lnTo>
                    <a:pt x="48" y="207"/>
                  </a:lnTo>
                  <a:lnTo>
                    <a:pt x="67" y="218"/>
                  </a:lnTo>
                  <a:lnTo>
                    <a:pt x="88" y="224"/>
                  </a:lnTo>
                  <a:lnTo>
                    <a:pt x="112" y="226"/>
                  </a:lnTo>
                  <a:lnTo>
                    <a:pt x="112" y="226"/>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58" name="Freeform 7">
              <a:extLst>
                <a:ext uri="{FF2B5EF4-FFF2-40B4-BE49-F238E27FC236}">
                  <a16:creationId xmlns:a16="http://schemas.microsoft.com/office/drawing/2014/main" id="{98DA3B66-FFC1-49D0-BEEF-2A41B4D32953}"/>
                </a:ext>
              </a:extLst>
            </p:cNvPr>
            <p:cNvSpPr>
              <a:spLocks/>
            </p:cNvSpPr>
            <p:nvPr/>
          </p:nvSpPr>
          <p:spPr bwMode="auto">
            <a:xfrm>
              <a:off x="3961" y="1791"/>
              <a:ext cx="120" cy="485"/>
            </a:xfrm>
            <a:custGeom>
              <a:avLst/>
              <a:gdLst>
                <a:gd name="T0" fmla="*/ 45 w 120"/>
                <a:gd name="T1" fmla="*/ 0 h 485"/>
                <a:gd name="T2" fmla="*/ 0 w 120"/>
                <a:gd name="T3" fmla="*/ 0 h 485"/>
                <a:gd name="T4" fmla="*/ 67 w 120"/>
                <a:gd name="T5" fmla="*/ 458 h 485"/>
                <a:gd name="T6" fmla="*/ 67 w 120"/>
                <a:gd name="T7" fmla="*/ 458 h 485"/>
                <a:gd name="T8" fmla="*/ 69 w 120"/>
                <a:gd name="T9" fmla="*/ 469 h 485"/>
                <a:gd name="T10" fmla="*/ 75 w 120"/>
                <a:gd name="T11" fmla="*/ 477 h 485"/>
                <a:gd name="T12" fmla="*/ 83 w 120"/>
                <a:gd name="T13" fmla="*/ 485 h 485"/>
                <a:gd name="T14" fmla="*/ 93 w 120"/>
                <a:gd name="T15" fmla="*/ 485 h 485"/>
                <a:gd name="T16" fmla="*/ 93 w 120"/>
                <a:gd name="T17" fmla="*/ 485 h 485"/>
                <a:gd name="T18" fmla="*/ 104 w 120"/>
                <a:gd name="T19" fmla="*/ 485 h 485"/>
                <a:gd name="T20" fmla="*/ 112 w 120"/>
                <a:gd name="T21" fmla="*/ 477 h 485"/>
                <a:gd name="T22" fmla="*/ 117 w 120"/>
                <a:gd name="T23" fmla="*/ 469 h 485"/>
                <a:gd name="T24" fmla="*/ 120 w 120"/>
                <a:gd name="T25" fmla="*/ 458 h 485"/>
                <a:gd name="T26" fmla="*/ 45 w 120"/>
                <a:gd name="T27" fmla="*/ 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0" h="485">
                  <a:moveTo>
                    <a:pt x="45" y="0"/>
                  </a:moveTo>
                  <a:lnTo>
                    <a:pt x="0" y="0"/>
                  </a:lnTo>
                  <a:lnTo>
                    <a:pt x="67" y="458"/>
                  </a:lnTo>
                  <a:lnTo>
                    <a:pt x="67" y="458"/>
                  </a:lnTo>
                  <a:lnTo>
                    <a:pt x="69" y="469"/>
                  </a:lnTo>
                  <a:lnTo>
                    <a:pt x="75" y="477"/>
                  </a:lnTo>
                  <a:lnTo>
                    <a:pt x="83" y="485"/>
                  </a:lnTo>
                  <a:lnTo>
                    <a:pt x="93" y="485"/>
                  </a:lnTo>
                  <a:lnTo>
                    <a:pt x="93" y="485"/>
                  </a:lnTo>
                  <a:lnTo>
                    <a:pt x="104" y="485"/>
                  </a:lnTo>
                  <a:lnTo>
                    <a:pt x="112" y="477"/>
                  </a:lnTo>
                  <a:lnTo>
                    <a:pt x="117" y="469"/>
                  </a:lnTo>
                  <a:lnTo>
                    <a:pt x="120" y="458"/>
                  </a:lnTo>
                  <a:lnTo>
                    <a:pt x="45"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59" name="Freeform 8">
              <a:extLst>
                <a:ext uri="{FF2B5EF4-FFF2-40B4-BE49-F238E27FC236}">
                  <a16:creationId xmlns:a16="http://schemas.microsoft.com/office/drawing/2014/main" id="{951555CA-E1F7-4549-900A-ED373B71B51D}"/>
                </a:ext>
              </a:extLst>
            </p:cNvPr>
            <p:cNvSpPr>
              <a:spLocks/>
            </p:cNvSpPr>
            <p:nvPr/>
          </p:nvSpPr>
          <p:spPr bwMode="auto">
            <a:xfrm>
              <a:off x="3601" y="1791"/>
              <a:ext cx="117" cy="485"/>
            </a:xfrm>
            <a:custGeom>
              <a:avLst/>
              <a:gdLst>
                <a:gd name="T0" fmla="*/ 72 w 117"/>
                <a:gd name="T1" fmla="*/ 0 h 485"/>
                <a:gd name="T2" fmla="*/ 0 w 117"/>
                <a:gd name="T3" fmla="*/ 458 h 485"/>
                <a:gd name="T4" fmla="*/ 0 w 117"/>
                <a:gd name="T5" fmla="*/ 458 h 485"/>
                <a:gd name="T6" fmla="*/ 3 w 117"/>
                <a:gd name="T7" fmla="*/ 469 h 485"/>
                <a:gd name="T8" fmla="*/ 8 w 117"/>
                <a:gd name="T9" fmla="*/ 477 h 485"/>
                <a:gd name="T10" fmla="*/ 16 w 117"/>
                <a:gd name="T11" fmla="*/ 485 h 485"/>
                <a:gd name="T12" fmla="*/ 27 w 117"/>
                <a:gd name="T13" fmla="*/ 485 h 485"/>
                <a:gd name="T14" fmla="*/ 27 w 117"/>
                <a:gd name="T15" fmla="*/ 485 h 485"/>
                <a:gd name="T16" fmla="*/ 37 w 117"/>
                <a:gd name="T17" fmla="*/ 485 h 485"/>
                <a:gd name="T18" fmla="*/ 45 w 117"/>
                <a:gd name="T19" fmla="*/ 477 h 485"/>
                <a:gd name="T20" fmla="*/ 51 w 117"/>
                <a:gd name="T21" fmla="*/ 469 h 485"/>
                <a:gd name="T22" fmla="*/ 53 w 117"/>
                <a:gd name="T23" fmla="*/ 458 h 485"/>
                <a:gd name="T24" fmla="*/ 117 w 117"/>
                <a:gd name="T25" fmla="*/ 0 h 485"/>
                <a:gd name="T26" fmla="*/ 72 w 117"/>
                <a:gd name="T27" fmla="*/ 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7" h="485">
                  <a:moveTo>
                    <a:pt x="72" y="0"/>
                  </a:moveTo>
                  <a:lnTo>
                    <a:pt x="0" y="458"/>
                  </a:lnTo>
                  <a:lnTo>
                    <a:pt x="0" y="458"/>
                  </a:lnTo>
                  <a:lnTo>
                    <a:pt x="3" y="469"/>
                  </a:lnTo>
                  <a:lnTo>
                    <a:pt x="8" y="477"/>
                  </a:lnTo>
                  <a:lnTo>
                    <a:pt x="16" y="485"/>
                  </a:lnTo>
                  <a:lnTo>
                    <a:pt x="27" y="485"/>
                  </a:lnTo>
                  <a:lnTo>
                    <a:pt x="27" y="485"/>
                  </a:lnTo>
                  <a:lnTo>
                    <a:pt x="37" y="485"/>
                  </a:lnTo>
                  <a:lnTo>
                    <a:pt x="45" y="477"/>
                  </a:lnTo>
                  <a:lnTo>
                    <a:pt x="51" y="469"/>
                  </a:lnTo>
                  <a:lnTo>
                    <a:pt x="53" y="458"/>
                  </a:lnTo>
                  <a:lnTo>
                    <a:pt x="117" y="0"/>
                  </a:lnTo>
                  <a:lnTo>
                    <a:pt x="72"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60" name="Group 4">
            <a:extLst>
              <a:ext uri="{FF2B5EF4-FFF2-40B4-BE49-F238E27FC236}">
                <a16:creationId xmlns:a16="http://schemas.microsoft.com/office/drawing/2014/main" id="{D6390FF3-E5AA-4CF4-AB84-545EECC3FD3D}"/>
              </a:ext>
            </a:extLst>
          </p:cNvPr>
          <p:cNvGrpSpPr>
            <a:grpSpLocks noChangeAspect="1"/>
          </p:cNvGrpSpPr>
          <p:nvPr/>
        </p:nvGrpSpPr>
        <p:grpSpPr bwMode="auto">
          <a:xfrm>
            <a:off x="6289049" y="1268902"/>
            <a:ext cx="312274" cy="773595"/>
            <a:chOff x="3601" y="1549"/>
            <a:chExt cx="480" cy="1223"/>
          </a:xfrm>
        </p:grpSpPr>
        <p:sp>
          <p:nvSpPr>
            <p:cNvPr id="161" name="Freeform 5">
              <a:extLst>
                <a:ext uri="{FF2B5EF4-FFF2-40B4-BE49-F238E27FC236}">
                  <a16:creationId xmlns:a16="http://schemas.microsoft.com/office/drawing/2014/main" id="{9CB07CF6-7E05-4475-ACAD-E49E47F7E35A}"/>
                </a:ext>
              </a:extLst>
            </p:cNvPr>
            <p:cNvSpPr>
              <a:spLocks/>
            </p:cNvSpPr>
            <p:nvPr/>
          </p:nvSpPr>
          <p:spPr bwMode="auto">
            <a:xfrm>
              <a:off x="3686" y="1791"/>
              <a:ext cx="310" cy="981"/>
            </a:xfrm>
            <a:custGeom>
              <a:avLst/>
              <a:gdLst>
                <a:gd name="T0" fmla="*/ 243 w 310"/>
                <a:gd name="T1" fmla="*/ 0 h 981"/>
                <a:gd name="T2" fmla="*/ 64 w 310"/>
                <a:gd name="T3" fmla="*/ 0 h 981"/>
                <a:gd name="T4" fmla="*/ 0 w 310"/>
                <a:gd name="T5" fmla="*/ 458 h 981"/>
                <a:gd name="T6" fmla="*/ 54 w 310"/>
                <a:gd name="T7" fmla="*/ 458 h 981"/>
                <a:gd name="T8" fmla="*/ 54 w 310"/>
                <a:gd name="T9" fmla="*/ 938 h 981"/>
                <a:gd name="T10" fmla="*/ 54 w 310"/>
                <a:gd name="T11" fmla="*/ 938 h 981"/>
                <a:gd name="T12" fmla="*/ 54 w 310"/>
                <a:gd name="T13" fmla="*/ 946 h 981"/>
                <a:gd name="T14" fmla="*/ 56 w 310"/>
                <a:gd name="T15" fmla="*/ 954 h 981"/>
                <a:gd name="T16" fmla="*/ 64 w 310"/>
                <a:gd name="T17" fmla="*/ 968 h 981"/>
                <a:gd name="T18" fmla="*/ 80 w 310"/>
                <a:gd name="T19" fmla="*/ 976 h 981"/>
                <a:gd name="T20" fmla="*/ 88 w 310"/>
                <a:gd name="T21" fmla="*/ 978 h 981"/>
                <a:gd name="T22" fmla="*/ 96 w 310"/>
                <a:gd name="T23" fmla="*/ 981 h 981"/>
                <a:gd name="T24" fmla="*/ 96 w 310"/>
                <a:gd name="T25" fmla="*/ 981 h 981"/>
                <a:gd name="T26" fmla="*/ 104 w 310"/>
                <a:gd name="T27" fmla="*/ 978 h 981"/>
                <a:gd name="T28" fmla="*/ 112 w 310"/>
                <a:gd name="T29" fmla="*/ 976 h 981"/>
                <a:gd name="T30" fmla="*/ 126 w 310"/>
                <a:gd name="T31" fmla="*/ 968 h 981"/>
                <a:gd name="T32" fmla="*/ 136 w 310"/>
                <a:gd name="T33" fmla="*/ 954 h 981"/>
                <a:gd name="T34" fmla="*/ 136 w 310"/>
                <a:gd name="T35" fmla="*/ 946 h 981"/>
                <a:gd name="T36" fmla="*/ 139 w 310"/>
                <a:gd name="T37" fmla="*/ 938 h 981"/>
                <a:gd name="T38" fmla="*/ 139 w 310"/>
                <a:gd name="T39" fmla="*/ 458 h 981"/>
                <a:gd name="T40" fmla="*/ 171 w 310"/>
                <a:gd name="T41" fmla="*/ 458 h 981"/>
                <a:gd name="T42" fmla="*/ 171 w 310"/>
                <a:gd name="T43" fmla="*/ 938 h 981"/>
                <a:gd name="T44" fmla="*/ 171 w 310"/>
                <a:gd name="T45" fmla="*/ 938 h 981"/>
                <a:gd name="T46" fmla="*/ 171 w 310"/>
                <a:gd name="T47" fmla="*/ 946 h 981"/>
                <a:gd name="T48" fmla="*/ 174 w 310"/>
                <a:gd name="T49" fmla="*/ 954 h 981"/>
                <a:gd name="T50" fmla="*/ 182 w 310"/>
                <a:gd name="T51" fmla="*/ 968 h 981"/>
                <a:gd name="T52" fmla="*/ 198 w 310"/>
                <a:gd name="T53" fmla="*/ 976 h 981"/>
                <a:gd name="T54" fmla="*/ 206 w 310"/>
                <a:gd name="T55" fmla="*/ 978 h 981"/>
                <a:gd name="T56" fmla="*/ 214 w 310"/>
                <a:gd name="T57" fmla="*/ 981 h 981"/>
                <a:gd name="T58" fmla="*/ 214 w 310"/>
                <a:gd name="T59" fmla="*/ 981 h 981"/>
                <a:gd name="T60" fmla="*/ 222 w 310"/>
                <a:gd name="T61" fmla="*/ 978 h 981"/>
                <a:gd name="T62" fmla="*/ 230 w 310"/>
                <a:gd name="T63" fmla="*/ 976 h 981"/>
                <a:gd name="T64" fmla="*/ 243 w 310"/>
                <a:gd name="T65" fmla="*/ 968 h 981"/>
                <a:gd name="T66" fmla="*/ 254 w 310"/>
                <a:gd name="T67" fmla="*/ 954 h 981"/>
                <a:gd name="T68" fmla="*/ 254 w 310"/>
                <a:gd name="T69" fmla="*/ 946 h 981"/>
                <a:gd name="T70" fmla="*/ 256 w 310"/>
                <a:gd name="T71" fmla="*/ 938 h 981"/>
                <a:gd name="T72" fmla="*/ 256 w 310"/>
                <a:gd name="T73" fmla="*/ 458 h 981"/>
                <a:gd name="T74" fmla="*/ 310 w 310"/>
                <a:gd name="T75" fmla="*/ 458 h 981"/>
                <a:gd name="T76" fmla="*/ 243 w 310"/>
                <a:gd name="T77" fmla="*/ 0 h 9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10" h="981">
                  <a:moveTo>
                    <a:pt x="243" y="0"/>
                  </a:moveTo>
                  <a:lnTo>
                    <a:pt x="64" y="0"/>
                  </a:lnTo>
                  <a:lnTo>
                    <a:pt x="0" y="458"/>
                  </a:lnTo>
                  <a:lnTo>
                    <a:pt x="54" y="458"/>
                  </a:lnTo>
                  <a:lnTo>
                    <a:pt x="54" y="938"/>
                  </a:lnTo>
                  <a:lnTo>
                    <a:pt x="54" y="938"/>
                  </a:lnTo>
                  <a:lnTo>
                    <a:pt x="54" y="946"/>
                  </a:lnTo>
                  <a:lnTo>
                    <a:pt x="56" y="954"/>
                  </a:lnTo>
                  <a:lnTo>
                    <a:pt x="64" y="968"/>
                  </a:lnTo>
                  <a:lnTo>
                    <a:pt x="80" y="976"/>
                  </a:lnTo>
                  <a:lnTo>
                    <a:pt x="88" y="978"/>
                  </a:lnTo>
                  <a:lnTo>
                    <a:pt x="96" y="981"/>
                  </a:lnTo>
                  <a:lnTo>
                    <a:pt x="96" y="981"/>
                  </a:lnTo>
                  <a:lnTo>
                    <a:pt x="104" y="978"/>
                  </a:lnTo>
                  <a:lnTo>
                    <a:pt x="112" y="976"/>
                  </a:lnTo>
                  <a:lnTo>
                    <a:pt x="126" y="968"/>
                  </a:lnTo>
                  <a:lnTo>
                    <a:pt x="136" y="954"/>
                  </a:lnTo>
                  <a:lnTo>
                    <a:pt x="136" y="946"/>
                  </a:lnTo>
                  <a:lnTo>
                    <a:pt x="139" y="938"/>
                  </a:lnTo>
                  <a:lnTo>
                    <a:pt x="139" y="458"/>
                  </a:lnTo>
                  <a:lnTo>
                    <a:pt x="171" y="458"/>
                  </a:lnTo>
                  <a:lnTo>
                    <a:pt x="171" y="938"/>
                  </a:lnTo>
                  <a:lnTo>
                    <a:pt x="171" y="938"/>
                  </a:lnTo>
                  <a:lnTo>
                    <a:pt x="171" y="946"/>
                  </a:lnTo>
                  <a:lnTo>
                    <a:pt x="174" y="954"/>
                  </a:lnTo>
                  <a:lnTo>
                    <a:pt x="182" y="968"/>
                  </a:lnTo>
                  <a:lnTo>
                    <a:pt x="198" y="976"/>
                  </a:lnTo>
                  <a:lnTo>
                    <a:pt x="206" y="978"/>
                  </a:lnTo>
                  <a:lnTo>
                    <a:pt x="214" y="981"/>
                  </a:lnTo>
                  <a:lnTo>
                    <a:pt x="214" y="981"/>
                  </a:lnTo>
                  <a:lnTo>
                    <a:pt x="222" y="978"/>
                  </a:lnTo>
                  <a:lnTo>
                    <a:pt x="230" y="976"/>
                  </a:lnTo>
                  <a:lnTo>
                    <a:pt x="243" y="968"/>
                  </a:lnTo>
                  <a:lnTo>
                    <a:pt x="254" y="954"/>
                  </a:lnTo>
                  <a:lnTo>
                    <a:pt x="254" y="946"/>
                  </a:lnTo>
                  <a:lnTo>
                    <a:pt x="256" y="938"/>
                  </a:lnTo>
                  <a:lnTo>
                    <a:pt x="256" y="458"/>
                  </a:lnTo>
                  <a:lnTo>
                    <a:pt x="310" y="458"/>
                  </a:lnTo>
                  <a:lnTo>
                    <a:pt x="243"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62" name="Freeform 6">
              <a:extLst>
                <a:ext uri="{FF2B5EF4-FFF2-40B4-BE49-F238E27FC236}">
                  <a16:creationId xmlns:a16="http://schemas.microsoft.com/office/drawing/2014/main" id="{ADAFAA32-3E3D-460B-9706-22A56B797433}"/>
                </a:ext>
              </a:extLst>
            </p:cNvPr>
            <p:cNvSpPr>
              <a:spLocks/>
            </p:cNvSpPr>
            <p:nvPr/>
          </p:nvSpPr>
          <p:spPr bwMode="auto">
            <a:xfrm>
              <a:off x="3729" y="1549"/>
              <a:ext cx="224" cy="226"/>
            </a:xfrm>
            <a:custGeom>
              <a:avLst/>
              <a:gdLst>
                <a:gd name="T0" fmla="*/ 112 w 224"/>
                <a:gd name="T1" fmla="*/ 226 h 226"/>
                <a:gd name="T2" fmla="*/ 112 w 224"/>
                <a:gd name="T3" fmla="*/ 226 h 226"/>
                <a:gd name="T4" fmla="*/ 133 w 224"/>
                <a:gd name="T5" fmla="*/ 224 h 226"/>
                <a:gd name="T6" fmla="*/ 155 w 224"/>
                <a:gd name="T7" fmla="*/ 218 h 226"/>
                <a:gd name="T8" fmla="*/ 173 w 224"/>
                <a:gd name="T9" fmla="*/ 207 h 226"/>
                <a:gd name="T10" fmla="*/ 189 w 224"/>
                <a:gd name="T11" fmla="*/ 194 h 226"/>
                <a:gd name="T12" fmla="*/ 205 w 224"/>
                <a:gd name="T13" fmla="*/ 175 h 226"/>
                <a:gd name="T14" fmla="*/ 213 w 224"/>
                <a:gd name="T15" fmla="*/ 156 h 226"/>
                <a:gd name="T16" fmla="*/ 221 w 224"/>
                <a:gd name="T17" fmla="*/ 135 h 226"/>
                <a:gd name="T18" fmla="*/ 224 w 224"/>
                <a:gd name="T19" fmla="*/ 113 h 226"/>
                <a:gd name="T20" fmla="*/ 224 w 224"/>
                <a:gd name="T21" fmla="*/ 113 h 226"/>
                <a:gd name="T22" fmla="*/ 221 w 224"/>
                <a:gd name="T23" fmla="*/ 92 h 226"/>
                <a:gd name="T24" fmla="*/ 213 w 224"/>
                <a:gd name="T25" fmla="*/ 70 h 226"/>
                <a:gd name="T26" fmla="*/ 205 w 224"/>
                <a:gd name="T27" fmla="*/ 51 h 226"/>
                <a:gd name="T28" fmla="*/ 189 w 224"/>
                <a:gd name="T29" fmla="*/ 32 h 226"/>
                <a:gd name="T30" fmla="*/ 173 w 224"/>
                <a:gd name="T31" fmla="*/ 19 h 226"/>
                <a:gd name="T32" fmla="*/ 155 w 224"/>
                <a:gd name="T33" fmla="*/ 8 h 226"/>
                <a:gd name="T34" fmla="*/ 133 w 224"/>
                <a:gd name="T35" fmla="*/ 3 h 226"/>
                <a:gd name="T36" fmla="*/ 112 w 224"/>
                <a:gd name="T37" fmla="*/ 0 h 226"/>
                <a:gd name="T38" fmla="*/ 112 w 224"/>
                <a:gd name="T39" fmla="*/ 0 h 226"/>
                <a:gd name="T40" fmla="*/ 88 w 224"/>
                <a:gd name="T41" fmla="*/ 3 h 226"/>
                <a:gd name="T42" fmla="*/ 67 w 224"/>
                <a:gd name="T43" fmla="*/ 8 h 226"/>
                <a:gd name="T44" fmla="*/ 48 w 224"/>
                <a:gd name="T45" fmla="*/ 19 h 226"/>
                <a:gd name="T46" fmla="*/ 32 w 224"/>
                <a:gd name="T47" fmla="*/ 32 h 226"/>
                <a:gd name="T48" fmla="*/ 19 w 224"/>
                <a:gd name="T49" fmla="*/ 51 h 226"/>
                <a:gd name="T50" fmla="*/ 8 w 224"/>
                <a:gd name="T51" fmla="*/ 70 h 226"/>
                <a:gd name="T52" fmla="*/ 3 w 224"/>
                <a:gd name="T53" fmla="*/ 92 h 226"/>
                <a:gd name="T54" fmla="*/ 0 w 224"/>
                <a:gd name="T55" fmla="*/ 113 h 226"/>
                <a:gd name="T56" fmla="*/ 0 w 224"/>
                <a:gd name="T57" fmla="*/ 113 h 226"/>
                <a:gd name="T58" fmla="*/ 3 w 224"/>
                <a:gd name="T59" fmla="*/ 135 h 226"/>
                <a:gd name="T60" fmla="*/ 8 w 224"/>
                <a:gd name="T61" fmla="*/ 156 h 226"/>
                <a:gd name="T62" fmla="*/ 19 w 224"/>
                <a:gd name="T63" fmla="*/ 175 h 226"/>
                <a:gd name="T64" fmla="*/ 32 w 224"/>
                <a:gd name="T65" fmla="*/ 194 h 226"/>
                <a:gd name="T66" fmla="*/ 48 w 224"/>
                <a:gd name="T67" fmla="*/ 207 h 226"/>
                <a:gd name="T68" fmla="*/ 67 w 224"/>
                <a:gd name="T69" fmla="*/ 218 h 226"/>
                <a:gd name="T70" fmla="*/ 88 w 224"/>
                <a:gd name="T71" fmla="*/ 224 h 226"/>
                <a:gd name="T72" fmla="*/ 112 w 224"/>
                <a:gd name="T73" fmla="*/ 226 h 226"/>
                <a:gd name="T74" fmla="*/ 112 w 224"/>
                <a:gd name="T75" fmla="*/ 226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4" h="226">
                  <a:moveTo>
                    <a:pt x="112" y="226"/>
                  </a:moveTo>
                  <a:lnTo>
                    <a:pt x="112" y="226"/>
                  </a:lnTo>
                  <a:lnTo>
                    <a:pt x="133" y="224"/>
                  </a:lnTo>
                  <a:lnTo>
                    <a:pt x="155" y="218"/>
                  </a:lnTo>
                  <a:lnTo>
                    <a:pt x="173" y="207"/>
                  </a:lnTo>
                  <a:lnTo>
                    <a:pt x="189" y="194"/>
                  </a:lnTo>
                  <a:lnTo>
                    <a:pt x="205" y="175"/>
                  </a:lnTo>
                  <a:lnTo>
                    <a:pt x="213" y="156"/>
                  </a:lnTo>
                  <a:lnTo>
                    <a:pt x="221" y="135"/>
                  </a:lnTo>
                  <a:lnTo>
                    <a:pt x="224" y="113"/>
                  </a:lnTo>
                  <a:lnTo>
                    <a:pt x="224" y="113"/>
                  </a:lnTo>
                  <a:lnTo>
                    <a:pt x="221" y="92"/>
                  </a:lnTo>
                  <a:lnTo>
                    <a:pt x="213" y="70"/>
                  </a:lnTo>
                  <a:lnTo>
                    <a:pt x="205" y="51"/>
                  </a:lnTo>
                  <a:lnTo>
                    <a:pt x="189" y="32"/>
                  </a:lnTo>
                  <a:lnTo>
                    <a:pt x="173" y="19"/>
                  </a:lnTo>
                  <a:lnTo>
                    <a:pt x="155" y="8"/>
                  </a:lnTo>
                  <a:lnTo>
                    <a:pt x="133" y="3"/>
                  </a:lnTo>
                  <a:lnTo>
                    <a:pt x="112" y="0"/>
                  </a:lnTo>
                  <a:lnTo>
                    <a:pt x="112" y="0"/>
                  </a:lnTo>
                  <a:lnTo>
                    <a:pt x="88" y="3"/>
                  </a:lnTo>
                  <a:lnTo>
                    <a:pt x="67" y="8"/>
                  </a:lnTo>
                  <a:lnTo>
                    <a:pt x="48" y="19"/>
                  </a:lnTo>
                  <a:lnTo>
                    <a:pt x="32" y="32"/>
                  </a:lnTo>
                  <a:lnTo>
                    <a:pt x="19" y="51"/>
                  </a:lnTo>
                  <a:lnTo>
                    <a:pt x="8" y="70"/>
                  </a:lnTo>
                  <a:lnTo>
                    <a:pt x="3" y="92"/>
                  </a:lnTo>
                  <a:lnTo>
                    <a:pt x="0" y="113"/>
                  </a:lnTo>
                  <a:lnTo>
                    <a:pt x="0" y="113"/>
                  </a:lnTo>
                  <a:lnTo>
                    <a:pt x="3" y="135"/>
                  </a:lnTo>
                  <a:lnTo>
                    <a:pt x="8" y="156"/>
                  </a:lnTo>
                  <a:lnTo>
                    <a:pt x="19" y="175"/>
                  </a:lnTo>
                  <a:lnTo>
                    <a:pt x="32" y="194"/>
                  </a:lnTo>
                  <a:lnTo>
                    <a:pt x="48" y="207"/>
                  </a:lnTo>
                  <a:lnTo>
                    <a:pt x="67" y="218"/>
                  </a:lnTo>
                  <a:lnTo>
                    <a:pt x="88" y="224"/>
                  </a:lnTo>
                  <a:lnTo>
                    <a:pt x="112" y="226"/>
                  </a:lnTo>
                  <a:lnTo>
                    <a:pt x="112" y="226"/>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63" name="Freeform 7">
              <a:extLst>
                <a:ext uri="{FF2B5EF4-FFF2-40B4-BE49-F238E27FC236}">
                  <a16:creationId xmlns:a16="http://schemas.microsoft.com/office/drawing/2014/main" id="{98DA3B66-FFC1-49D0-BEEF-2A41B4D32953}"/>
                </a:ext>
              </a:extLst>
            </p:cNvPr>
            <p:cNvSpPr>
              <a:spLocks/>
            </p:cNvSpPr>
            <p:nvPr/>
          </p:nvSpPr>
          <p:spPr bwMode="auto">
            <a:xfrm>
              <a:off x="3961" y="1791"/>
              <a:ext cx="120" cy="485"/>
            </a:xfrm>
            <a:custGeom>
              <a:avLst/>
              <a:gdLst>
                <a:gd name="T0" fmla="*/ 45 w 120"/>
                <a:gd name="T1" fmla="*/ 0 h 485"/>
                <a:gd name="T2" fmla="*/ 0 w 120"/>
                <a:gd name="T3" fmla="*/ 0 h 485"/>
                <a:gd name="T4" fmla="*/ 67 w 120"/>
                <a:gd name="T5" fmla="*/ 458 h 485"/>
                <a:gd name="T6" fmla="*/ 67 w 120"/>
                <a:gd name="T7" fmla="*/ 458 h 485"/>
                <a:gd name="T8" fmla="*/ 69 w 120"/>
                <a:gd name="T9" fmla="*/ 469 h 485"/>
                <a:gd name="T10" fmla="*/ 75 w 120"/>
                <a:gd name="T11" fmla="*/ 477 h 485"/>
                <a:gd name="T12" fmla="*/ 83 w 120"/>
                <a:gd name="T13" fmla="*/ 485 h 485"/>
                <a:gd name="T14" fmla="*/ 93 w 120"/>
                <a:gd name="T15" fmla="*/ 485 h 485"/>
                <a:gd name="T16" fmla="*/ 93 w 120"/>
                <a:gd name="T17" fmla="*/ 485 h 485"/>
                <a:gd name="T18" fmla="*/ 104 w 120"/>
                <a:gd name="T19" fmla="*/ 485 h 485"/>
                <a:gd name="T20" fmla="*/ 112 w 120"/>
                <a:gd name="T21" fmla="*/ 477 h 485"/>
                <a:gd name="T22" fmla="*/ 117 w 120"/>
                <a:gd name="T23" fmla="*/ 469 h 485"/>
                <a:gd name="T24" fmla="*/ 120 w 120"/>
                <a:gd name="T25" fmla="*/ 458 h 485"/>
                <a:gd name="T26" fmla="*/ 45 w 120"/>
                <a:gd name="T27" fmla="*/ 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0" h="485">
                  <a:moveTo>
                    <a:pt x="45" y="0"/>
                  </a:moveTo>
                  <a:lnTo>
                    <a:pt x="0" y="0"/>
                  </a:lnTo>
                  <a:lnTo>
                    <a:pt x="67" y="458"/>
                  </a:lnTo>
                  <a:lnTo>
                    <a:pt x="67" y="458"/>
                  </a:lnTo>
                  <a:lnTo>
                    <a:pt x="69" y="469"/>
                  </a:lnTo>
                  <a:lnTo>
                    <a:pt x="75" y="477"/>
                  </a:lnTo>
                  <a:lnTo>
                    <a:pt x="83" y="485"/>
                  </a:lnTo>
                  <a:lnTo>
                    <a:pt x="93" y="485"/>
                  </a:lnTo>
                  <a:lnTo>
                    <a:pt x="93" y="485"/>
                  </a:lnTo>
                  <a:lnTo>
                    <a:pt x="104" y="485"/>
                  </a:lnTo>
                  <a:lnTo>
                    <a:pt x="112" y="477"/>
                  </a:lnTo>
                  <a:lnTo>
                    <a:pt x="117" y="469"/>
                  </a:lnTo>
                  <a:lnTo>
                    <a:pt x="120" y="458"/>
                  </a:lnTo>
                  <a:lnTo>
                    <a:pt x="45"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64" name="Freeform 8">
              <a:extLst>
                <a:ext uri="{FF2B5EF4-FFF2-40B4-BE49-F238E27FC236}">
                  <a16:creationId xmlns:a16="http://schemas.microsoft.com/office/drawing/2014/main" id="{951555CA-E1F7-4549-900A-ED373B71B51D}"/>
                </a:ext>
              </a:extLst>
            </p:cNvPr>
            <p:cNvSpPr>
              <a:spLocks/>
            </p:cNvSpPr>
            <p:nvPr/>
          </p:nvSpPr>
          <p:spPr bwMode="auto">
            <a:xfrm>
              <a:off x="3601" y="1791"/>
              <a:ext cx="117" cy="485"/>
            </a:xfrm>
            <a:custGeom>
              <a:avLst/>
              <a:gdLst>
                <a:gd name="T0" fmla="*/ 72 w 117"/>
                <a:gd name="T1" fmla="*/ 0 h 485"/>
                <a:gd name="T2" fmla="*/ 0 w 117"/>
                <a:gd name="T3" fmla="*/ 458 h 485"/>
                <a:gd name="T4" fmla="*/ 0 w 117"/>
                <a:gd name="T5" fmla="*/ 458 h 485"/>
                <a:gd name="T6" fmla="*/ 3 w 117"/>
                <a:gd name="T7" fmla="*/ 469 h 485"/>
                <a:gd name="T8" fmla="*/ 8 w 117"/>
                <a:gd name="T9" fmla="*/ 477 h 485"/>
                <a:gd name="T10" fmla="*/ 16 w 117"/>
                <a:gd name="T11" fmla="*/ 485 h 485"/>
                <a:gd name="T12" fmla="*/ 27 w 117"/>
                <a:gd name="T13" fmla="*/ 485 h 485"/>
                <a:gd name="T14" fmla="*/ 27 w 117"/>
                <a:gd name="T15" fmla="*/ 485 h 485"/>
                <a:gd name="T16" fmla="*/ 37 w 117"/>
                <a:gd name="T17" fmla="*/ 485 h 485"/>
                <a:gd name="T18" fmla="*/ 45 w 117"/>
                <a:gd name="T19" fmla="*/ 477 h 485"/>
                <a:gd name="T20" fmla="*/ 51 w 117"/>
                <a:gd name="T21" fmla="*/ 469 h 485"/>
                <a:gd name="T22" fmla="*/ 53 w 117"/>
                <a:gd name="T23" fmla="*/ 458 h 485"/>
                <a:gd name="T24" fmla="*/ 117 w 117"/>
                <a:gd name="T25" fmla="*/ 0 h 485"/>
                <a:gd name="T26" fmla="*/ 72 w 117"/>
                <a:gd name="T27" fmla="*/ 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7" h="485">
                  <a:moveTo>
                    <a:pt x="72" y="0"/>
                  </a:moveTo>
                  <a:lnTo>
                    <a:pt x="0" y="458"/>
                  </a:lnTo>
                  <a:lnTo>
                    <a:pt x="0" y="458"/>
                  </a:lnTo>
                  <a:lnTo>
                    <a:pt x="3" y="469"/>
                  </a:lnTo>
                  <a:lnTo>
                    <a:pt x="8" y="477"/>
                  </a:lnTo>
                  <a:lnTo>
                    <a:pt x="16" y="485"/>
                  </a:lnTo>
                  <a:lnTo>
                    <a:pt x="27" y="485"/>
                  </a:lnTo>
                  <a:lnTo>
                    <a:pt x="27" y="485"/>
                  </a:lnTo>
                  <a:lnTo>
                    <a:pt x="37" y="485"/>
                  </a:lnTo>
                  <a:lnTo>
                    <a:pt x="45" y="477"/>
                  </a:lnTo>
                  <a:lnTo>
                    <a:pt x="51" y="469"/>
                  </a:lnTo>
                  <a:lnTo>
                    <a:pt x="53" y="458"/>
                  </a:lnTo>
                  <a:lnTo>
                    <a:pt x="117" y="0"/>
                  </a:lnTo>
                  <a:lnTo>
                    <a:pt x="72"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65" name="Group 4">
            <a:extLst>
              <a:ext uri="{FF2B5EF4-FFF2-40B4-BE49-F238E27FC236}">
                <a16:creationId xmlns:a16="http://schemas.microsoft.com/office/drawing/2014/main" id="{5968721D-D12E-4FAE-A40A-D2B1A5E2CE62}"/>
              </a:ext>
            </a:extLst>
          </p:cNvPr>
          <p:cNvGrpSpPr>
            <a:grpSpLocks noChangeAspect="1"/>
          </p:cNvGrpSpPr>
          <p:nvPr/>
        </p:nvGrpSpPr>
        <p:grpSpPr bwMode="auto">
          <a:xfrm>
            <a:off x="7291303" y="3231780"/>
            <a:ext cx="261313" cy="773595"/>
            <a:chOff x="3601" y="1450"/>
            <a:chExt cx="480" cy="1421"/>
          </a:xfrm>
        </p:grpSpPr>
        <p:sp>
          <p:nvSpPr>
            <p:cNvPr id="166" name="Freeform 5">
              <a:extLst>
                <a:ext uri="{FF2B5EF4-FFF2-40B4-BE49-F238E27FC236}">
                  <a16:creationId xmlns:a16="http://schemas.microsoft.com/office/drawing/2014/main" id="{A0D7EDF5-88FD-413D-9095-A42FAF17635C}"/>
                </a:ext>
              </a:extLst>
            </p:cNvPr>
            <p:cNvSpPr>
              <a:spLocks/>
            </p:cNvSpPr>
            <p:nvPr/>
          </p:nvSpPr>
          <p:spPr bwMode="auto">
            <a:xfrm>
              <a:off x="3710" y="1450"/>
              <a:ext cx="262" cy="263"/>
            </a:xfrm>
            <a:custGeom>
              <a:avLst/>
              <a:gdLst>
                <a:gd name="T0" fmla="*/ 131 w 262"/>
                <a:gd name="T1" fmla="*/ 263 h 263"/>
                <a:gd name="T2" fmla="*/ 131 w 262"/>
                <a:gd name="T3" fmla="*/ 263 h 263"/>
                <a:gd name="T4" fmla="*/ 156 w 262"/>
                <a:gd name="T5" fmla="*/ 260 h 263"/>
                <a:gd name="T6" fmla="*/ 181 w 262"/>
                <a:gd name="T7" fmla="*/ 254 h 263"/>
                <a:gd name="T8" fmla="*/ 203 w 262"/>
                <a:gd name="T9" fmla="*/ 241 h 263"/>
                <a:gd name="T10" fmla="*/ 221 w 262"/>
                <a:gd name="T11" fmla="*/ 225 h 263"/>
                <a:gd name="T12" fmla="*/ 240 w 262"/>
                <a:gd name="T13" fmla="*/ 203 h 263"/>
                <a:gd name="T14" fmla="*/ 249 w 262"/>
                <a:gd name="T15" fmla="*/ 182 h 263"/>
                <a:gd name="T16" fmla="*/ 259 w 262"/>
                <a:gd name="T17" fmla="*/ 156 h 263"/>
                <a:gd name="T18" fmla="*/ 262 w 262"/>
                <a:gd name="T19" fmla="*/ 131 h 263"/>
                <a:gd name="T20" fmla="*/ 262 w 262"/>
                <a:gd name="T21" fmla="*/ 131 h 263"/>
                <a:gd name="T22" fmla="*/ 259 w 262"/>
                <a:gd name="T23" fmla="*/ 106 h 263"/>
                <a:gd name="T24" fmla="*/ 249 w 262"/>
                <a:gd name="T25" fmla="*/ 81 h 263"/>
                <a:gd name="T26" fmla="*/ 240 w 262"/>
                <a:gd name="T27" fmla="*/ 59 h 263"/>
                <a:gd name="T28" fmla="*/ 221 w 262"/>
                <a:gd name="T29" fmla="*/ 38 h 263"/>
                <a:gd name="T30" fmla="*/ 203 w 262"/>
                <a:gd name="T31" fmla="*/ 22 h 263"/>
                <a:gd name="T32" fmla="*/ 181 w 262"/>
                <a:gd name="T33" fmla="*/ 9 h 263"/>
                <a:gd name="T34" fmla="*/ 156 w 262"/>
                <a:gd name="T35" fmla="*/ 3 h 263"/>
                <a:gd name="T36" fmla="*/ 131 w 262"/>
                <a:gd name="T37" fmla="*/ 0 h 263"/>
                <a:gd name="T38" fmla="*/ 131 w 262"/>
                <a:gd name="T39" fmla="*/ 0 h 263"/>
                <a:gd name="T40" fmla="*/ 103 w 262"/>
                <a:gd name="T41" fmla="*/ 3 h 263"/>
                <a:gd name="T42" fmla="*/ 78 w 262"/>
                <a:gd name="T43" fmla="*/ 9 h 263"/>
                <a:gd name="T44" fmla="*/ 56 w 262"/>
                <a:gd name="T45" fmla="*/ 22 h 263"/>
                <a:gd name="T46" fmla="*/ 37 w 262"/>
                <a:gd name="T47" fmla="*/ 38 h 263"/>
                <a:gd name="T48" fmla="*/ 22 w 262"/>
                <a:gd name="T49" fmla="*/ 59 h 263"/>
                <a:gd name="T50" fmla="*/ 9 w 262"/>
                <a:gd name="T51" fmla="*/ 81 h 263"/>
                <a:gd name="T52" fmla="*/ 3 w 262"/>
                <a:gd name="T53" fmla="*/ 106 h 263"/>
                <a:gd name="T54" fmla="*/ 0 w 262"/>
                <a:gd name="T55" fmla="*/ 131 h 263"/>
                <a:gd name="T56" fmla="*/ 0 w 262"/>
                <a:gd name="T57" fmla="*/ 131 h 263"/>
                <a:gd name="T58" fmla="*/ 3 w 262"/>
                <a:gd name="T59" fmla="*/ 156 h 263"/>
                <a:gd name="T60" fmla="*/ 9 w 262"/>
                <a:gd name="T61" fmla="*/ 182 h 263"/>
                <a:gd name="T62" fmla="*/ 22 w 262"/>
                <a:gd name="T63" fmla="*/ 203 h 263"/>
                <a:gd name="T64" fmla="*/ 37 w 262"/>
                <a:gd name="T65" fmla="*/ 225 h 263"/>
                <a:gd name="T66" fmla="*/ 56 w 262"/>
                <a:gd name="T67" fmla="*/ 241 h 263"/>
                <a:gd name="T68" fmla="*/ 78 w 262"/>
                <a:gd name="T69" fmla="*/ 254 h 263"/>
                <a:gd name="T70" fmla="*/ 103 w 262"/>
                <a:gd name="T71" fmla="*/ 260 h 263"/>
                <a:gd name="T72" fmla="*/ 131 w 262"/>
                <a:gd name="T73" fmla="*/ 263 h 263"/>
                <a:gd name="T74" fmla="*/ 131 w 262"/>
                <a:gd name="T75" fmla="*/ 26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2" h="263">
                  <a:moveTo>
                    <a:pt x="131" y="263"/>
                  </a:moveTo>
                  <a:lnTo>
                    <a:pt x="131" y="263"/>
                  </a:lnTo>
                  <a:lnTo>
                    <a:pt x="156" y="260"/>
                  </a:lnTo>
                  <a:lnTo>
                    <a:pt x="181" y="254"/>
                  </a:lnTo>
                  <a:lnTo>
                    <a:pt x="203" y="241"/>
                  </a:lnTo>
                  <a:lnTo>
                    <a:pt x="221" y="225"/>
                  </a:lnTo>
                  <a:lnTo>
                    <a:pt x="240" y="203"/>
                  </a:lnTo>
                  <a:lnTo>
                    <a:pt x="249" y="182"/>
                  </a:lnTo>
                  <a:lnTo>
                    <a:pt x="259" y="156"/>
                  </a:lnTo>
                  <a:lnTo>
                    <a:pt x="262" y="131"/>
                  </a:lnTo>
                  <a:lnTo>
                    <a:pt x="262" y="131"/>
                  </a:lnTo>
                  <a:lnTo>
                    <a:pt x="259" y="106"/>
                  </a:lnTo>
                  <a:lnTo>
                    <a:pt x="249" y="81"/>
                  </a:lnTo>
                  <a:lnTo>
                    <a:pt x="240" y="59"/>
                  </a:lnTo>
                  <a:lnTo>
                    <a:pt x="221" y="38"/>
                  </a:lnTo>
                  <a:lnTo>
                    <a:pt x="203" y="22"/>
                  </a:lnTo>
                  <a:lnTo>
                    <a:pt x="181" y="9"/>
                  </a:lnTo>
                  <a:lnTo>
                    <a:pt x="156" y="3"/>
                  </a:lnTo>
                  <a:lnTo>
                    <a:pt x="131" y="0"/>
                  </a:lnTo>
                  <a:lnTo>
                    <a:pt x="131" y="0"/>
                  </a:lnTo>
                  <a:lnTo>
                    <a:pt x="103" y="3"/>
                  </a:lnTo>
                  <a:lnTo>
                    <a:pt x="78" y="9"/>
                  </a:lnTo>
                  <a:lnTo>
                    <a:pt x="56" y="22"/>
                  </a:lnTo>
                  <a:lnTo>
                    <a:pt x="37" y="38"/>
                  </a:lnTo>
                  <a:lnTo>
                    <a:pt x="22" y="59"/>
                  </a:lnTo>
                  <a:lnTo>
                    <a:pt x="9" y="81"/>
                  </a:lnTo>
                  <a:lnTo>
                    <a:pt x="3" y="106"/>
                  </a:lnTo>
                  <a:lnTo>
                    <a:pt x="0" y="131"/>
                  </a:lnTo>
                  <a:lnTo>
                    <a:pt x="0" y="131"/>
                  </a:lnTo>
                  <a:lnTo>
                    <a:pt x="3" y="156"/>
                  </a:lnTo>
                  <a:lnTo>
                    <a:pt x="9" y="182"/>
                  </a:lnTo>
                  <a:lnTo>
                    <a:pt x="22" y="203"/>
                  </a:lnTo>
                  <a:lnTo>
                    <a:pt x="37" y="225"/>
                  </a:lnTo>
                  <a:lnTo>
                    <a:pt x="56" y="241"/>
                  </a:lnTo>
                  <a:lnTo>
                    <a:pt x="78" y="254"/>
                  </a:lnTo>
                  <a:lnTo>
                    <a:pt x="103" y="260"/>
                  </a:lnTo>
                  <a:lnTo>
                    <a:pt x="131" y="263"/>
                  </a:lnTo>
                  <a:lnTo>
                    <a:pt x="131" y="263"/>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67" name="Freeform 6">
              <a:extLst>
                <a:ext uri="{FF2B5EF4-FFF2-40B4-BE49-F238E27FC236}">
                  <a16:creationId xmlns:a16="http://schemas.microsoft.com/office/drawing/2014/main" id="{BA743F26-F71F-4DD8-80A2-CA59F94D8B63}"/>
                </a:ext>
              </a:extLst>
            </p:cNvPr>
            <p:cNvSpPr>
              <a:spLocks/>
            </p:cNvSpPr>
            <p:nvPr/>
          </p:nvSpPr>
          <p:spPr bwMode="auto">
            <a:xfrm>
              <a:off x="3691" y="1732"/>
              <a:ext cx="300" cy="1139"/>
            </a:xfrm>
            <a:custGeom>
              <a:avLst/>
              <a:gdLst>
                <a:gd name="T0" fmla="*/ 150 w 300"/>
                <a:gd name="T1" fmla="*/ 112 h 1139"/>
                <a:gd name="T2" fmla="*/ 75 w 300"/>
                <a:gd name="T3" fmla="*/ 0 h 1139"/>
                <a:gd name="T4" fmla="*/ 0 w 300"/>
                <a:gd name="T5" fmla="*/ 0 h 1139"/>
                <a:gd name="T6" fmla="*/ 32 w 300"/>
                <a:gd name="T7" fmla="*/ 532 h 1139"/>
                <a:gd name="T8" fmla="*/ 32 w 300"/>
                <a:gd name="T9" fmla="*/ 532 h 1139"/>
                <a:gd name="T10" fmla="*/ 32 w 300"/>
                <a:gd name="T11" fmla="*/ 1089 h 1139"/>
                <a:gd name="T12" fmla="*/ 32 w 300"/>
                <a:gd name="T13" fmla="*/ 1089 h 1139"/>
                <a:gd name="T14" fmla="*/ 32 w 300"/>
                <a:gd name="T15" fmla="*/ 1098 h 1139"/>
                <a:gd name="T16" fmla="*/ 35 w 300"/>
                <a:gd name="T17" fmla="*/ 1108 h 1139"/>
                <a:gd name="T18" fmla="*/ 44 w 300"/>
                <a:gd name="T19" fmla="*/ 1123 h 1139"/>
                <a:gd name="T20" fmla="*/ 63 w 300"/>
                <a:gd name="T21" fmla="*/ 1133 h 1139"/>
                <a:gd name="T22" fmla="*/ 72 w 300"/>
                <a:gd name="T23" fmla="*/ 1136 h 1139"/>
                <a:gd name="T24" fmla="*/ 81 w 300"/>
                <a:gd name="T25" fmla="*/ 1139 h 1139"/>
                <a:gd name="T26" fmla="*/ 81 w 300"/>
                <a:gd name="T27" fmla="*/ 1139 h 1139"/>
                <a:gd name="T28" fmla="*/ 91 w 300"/>
                <a:gd name="T29" fmla="*/ 1136 h 1139"/>
                <a:gd name="T30" fmla="*/ 100 w 300"/>
                <a:gd name="T31" fmla="*/ 1133 h 1139"/>
                <a:gd name="T32" fmla="*/ 116 w 300"/>
                <a:gd name="T33" fmla="*/ 1123 h 1139"/>
                <a:gd name="T34" fmla="*/ 128 w 300"/>
                <a:gd name="T35" fmla="*/ 1108 h 1139"/>
                <a:gd name="T36" fmla="*/ 128 w 300"/>
                <a:gd name="T37" fmla="*/ 1098 h 1139"/>
                <a:gd name="T38" fmla="*/ 131 w 300"/>
                <a:gd name="T39" fmla="*/ 1089 h 1139"/>
                <a:gd name="T40" fmla="*/ 131 w 300"/>
                <a:gd name="T41" fmla="*/ 532 h 1139"/>
                <a:gd name="T42" fmla="*/ 169 w 300"/>
                <a:gd name="T43" fmla="*/ 532 h 1139"/>
                <a:gd name="T44" fmla="*/ 169 w 300"/>
                <a:gd name="T45" fmla="*/ 1089 h 1139"/>
                <a:gd name="T46" fmla="*/ 169 w 300"/>
                <a:gd name="T47" fmla="*/ 1089 h 1139"/>
                <a:gd name="T48" fmla="*/ 169 w 300"/>
                <a:gd name="T49" fmla="*/ 1098 h 1139"/>
                <a:gd name="T50" fmla="*/ 172 w 300"/>
                <a:gd name="T51" fmla="*/ 1108 h 1139"/>
                <a:gd name="T52" fmla="*/ 181 w 300"/>
                <a:gd name="T53" fmla="*/ 1123 h 1139"/>
                <a:gd name="T54" fmla="*/ 200 w 300"/>
                <a:gd name="T55" fmla="*/ 1133 h 1139"/>
                <a:gd name="T56" fmla="*/ 209 w 300"/>
                <a:gd name="T57" fmla="*/ 1136 h 1139"/>
                <a:gd name="T58" fmla="*/ 219 w 300"/>
                <a:gd name="T59" fmla="*/ 1139 h 1139"/>
                <a:gd name="T60" fmla="*/ 219 w 300"/>
                <a:gd name="T61" fmla="*/ 1139 h 1139"/>
                <a:gd name="T62" fmla="*/ 228 w 300"/>
                <a:gd name="T63" fmla="*/ 1136 h 1139"/>
                <a:gd name="T64" fmla="*/ 237 w 300"/>
                <a:gd name="T65" fmla="*/ 1133 h 1139"/>
                <a:gd name="T66" fmla="*/ 253 w 300"/>
                <a:gd name="T67" fmla="*/ 1123 h 1139"/>
                <a:gd name="T68" fmla="*/ 265 w 300"/>
                <a:gd name="T69" fmla="*/ 1108 h 1139"/>
                <a:gd name="T70" fmla="*/ 265 w 300"/>
                <a:gd name="T71" fmla="*/ 1098 h 1139"/>
                <a:gd name="T72" fmla="*/ 268 w 300"/>
                <a:gd name="T73" fmla="*/ 1089 h 1139"/>
                <a:gd name="T74" fmla="*/ 268 w 300"/>
                <a:gd name="T75" fmla="*/ 532 h 1139"/>
                <a:gd name="T76" fmla="*/ 268 w 300"/>
                <a:gd name="T77" fmla="*/ 532 h 1139"/>
                <a:gd name="T78" fmla="*/ 300 w 300"/>
                <a:gd name="T79" fmla="*/ 0 h 1139"/>
                <a:gd name="T80" fmla="*/ 225 w 300"/>
                <a:gd name="T81" fmla="*/ 0 h 1139"/>
                <a:gd name="T82" fmla="*/ 150 w 300"/>
                <a:gd name="T83" fmla="*/ 112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00" h="1139">
                  <a:moveTo>
                    <a:pt x="150" y="112"/>
                  </a:moveTo>
                  <a:lnTo>
                    <a:pt x="75" y="0"/>
                  </a:lnTo>
                  <a:lnTo>
                    <a:pt x="0" y="0"/>
                  </a:lnTo>
                  <a:lnTo>
                    <a:pt x="32" y="532"/>
                  </a:lnTo>
                  <a:lnTo>
                    <a:pt x="32" y="532"/>
                  </a:lnTo>
                  <a:lnTo>
                    <a:pt x="32" y="1089"/>
                  </a:lnTo>
                  <a:lnTo>
                    <a:pt x="32" y="1089"/>
                  </a:lnTo>
                  <a:lnTo>
                    <a:pt x="32" y="1098"/>
                  </a:lnTo>
                  <a:lnTo>
                    <a:pt x="35" y="1108"/>
                  </a:lnTo>
                  <a:lnTo>
                    <a:pt x="44" y="1123"/>
                  </a:lnTo>
                  <a:lnTo>
                    <a:pt x="63" y="1133"/>
                  </a:lnTo>
                  <a:lnTo>
                    <a:pt x="72" y="1136"/>
                  </a:lnTo>
                  <a:lnTo>
                    <a:pt x="81" y="1139"/>
                  </a:lnTo>
                  <a:lnTo>
                    <a:pt x="81" y="1139"/>
                  </a:lnTo>
                  <a:lnTo>
                    <a:pt x="91" y="1136"/>
                  </a:lnTo>
                  <a:lnTo>
                    <a:pt x="100" y="1133"/>
                  </a:lnTo>
                  <a:lnTo>
                    <a:pt x="116" y="1123"/>
                  </a:lnTo>
                  <a:lnTo>
                    <a:pt x="128" y="1108"/>
                  </a:lnTo>
                  <a:lnTo>
                    <a:pt x="128" y="1098"/>
                  </a:lnTo>
                  <a:lnTo>
                    <a:pt x="131" y="1089"/>
                  </a:lnTo>
                  <a:lnTo>
                    <a:pt x="131" y="532"/>
                  </a:lnTo>
                  <a:lnTo>
                    <a:pt x="169" y="532"/>
                  </a:lnTo>
                  <a:lnTo>
                    <a:pt x="169" y="1089"/>
                  </a:lnTo>
                  <a:lnTo>
                    <a:pt x="169" y="1089"/>
                  </a:lnTo>
                  <a:lnTo>
                    <a:pt x="169" y="1098"/>
                  </a:lnTo>
                  <a:lnTo>
                    <a:pt x="172" y="1108"/>
                  </a:lnTo>
                  <a:lnTo>
                    <a:pt x="181" y="1123"/>
                  </a:lnTo>
                  <a:lnTo>
                    <a:pt x="200" y="1133"/>
                  </a:lnTo>
                  <a:lnTo>
                    <a:pt x="209" y="1136"/>
                  </a:lnTo>
                  <a:lnTo>
                    <a:pt x="219" y="1139"/>
                  </a:lnTo>
                  <a:lnTo>
                    <a:pt x="219" y="1139"/>
                  </a:lnTo>
                  <a:lnTo>
                    <a:pt x="228" y="1136"/>
                  </a:lnTo>
                  <a:lnTo>
                    <a:pt x="237" y="1133"/>
                  </a:lnTo>
                  <a:lnTo>
                    <a:pt x="253" y="1123"/>
                  </a:lnTo>
                  <a:lnTo>
                    <a:pt x="265" y="1108"/>
                  </a:lnTo>
                  <a:lnTo>
                    <a:pt x="265" y="1098"/>
                  </a:lnTo>
                  <a:lnTo>
                    <a:pt x="268" y="1089"/>
                  </a:lnTo>
                  <a:lnTo>
                    <a:pt x="268" y="532"/>
                  </a:lnTo>
                  <a:lnTo>
                    <a:pt x="268" y="532"/>
                  </a:lnTo>
                  <a:lnTo>
                    <a:pt x="300" y="0"/>
                  </a:lnTo>
                  <a:lnTo>
                    <a:pt x="225" y="0"/>
                  </a:lnTo>
                  <a:lnTo>
                    <a:pt x="150" y="112"/>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68" name="Freeform 7">
              <a:extLst>
                <a:ext uri="{FF2B5EF4-FFF2-40B4-BE49-F238E27FC236}">
                  <a16:creationId xmlns:a16="http://schemas.microsoft.com/office/drawing/2014/main" id="{246D983B-1A31-4C19-9B45-72621D575EEF}"/>
                </a:ext>
              </a:extLst>
            </p:cNvPr>
            <p:cNvSpPr>
              <a:spLocks/>
            </p:cNvSpPr>
            <p:nvPr/>
          </p:nvSpPr>
          <p:spPr bwMode="auto">
            <a:xfrm>
              <a:off x="3601" y="1732"/>
              <a:ext cx="84" cy="563"/>
            </a:xfrm>
            <a:custGeom>
              <a:avLst/>
              <a:gdLst>
                <a:gd name="T0" fmla="*/ 0 w 84"/>
                <a:gd name="T1" fmla="*/ 0 h 563"/>
                <a:gd name="T2" fmla="*/ 22 w 84"/>
                <a:gd name="T3" fmla="*/ 532 h 563"/>
                <a:gd name="T4" fmla="*/ 22 w 84"/>
                <a:gd name="T5" fmla="*/ 532 h 563"/>
                <a:gd name="T6" fmla="*/ 25 w 84"/>
                <a:gd name="T7" fmla="*/ 544 h 563"/>
                <a:gd name="T8" fmla="*/ 31 w 84"/>
                <a:gd name="T9" fmla="*/ 554 h 563"/>
                <a:gd name="T10" fmla="*/ 41 w 84"/>
                <a:gd name="T11" fmla="*/ 563 h 563"/>
                <a:gd name="T12" fmla="*/ 53 w 84"/>
                <a:gd name="T13" fmla="*/ 563 h 563"/>
                <a:gd name="T14" fmla="*/ 53 w 84"/>
                <a:gd name="T15" fmla="*/ 563 h 563"/>
                <a:gd name="T16" fmla="*/ 65 w 84"/>
                <a:gd name="T17" fmla="*/ 563 h 563"/>
                <a:gd name="T18" fmla="*/ 75 w 84"/>
                <a:gd name="T19" fmla="*/ 554 h 563"/>
                <a:gd name="T20" fmla="*/ 81 w 84"/>
                <a:gd name="T21" fmla="*/ 544 h 563"/>
                <a:gd name="T22" fmla="*/ 84 w 84"/>
                <a:gd name="T23" fmla="*/ 532 h 563"/>
                <a:gd name="T24" fmla="*/ 53 w 84"/>
                <a:gd name="T25" fmla="*/ 0 h 563"/>
                <a:gd name="T26" fmla="*/ 0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0" y="0"/>
                  </a:moveTo>
                  <a:lnTo>
                    <a:pt x="22" y="532"/>
                  </a:lnTo>
                  <a:lnTo>
                    <a:pt x="22" y="532"/>
                  </a:lnTo>
                  <a:lnTo>
                    <a:pt x="25" y="544"/>
                  </a:lnTo>
                  <a:lnTo>
                    <a:pt x="31" y="554"/>
                  </a:lnTo>
                  <a:lnTo>
                    <a:pt x="41" y="563"/>
                  </a:lnTo>
                  <a:lnTo>
                    <a:pt x="53" y="563"/>
                  </a:lnTo>
                  <a:lnTo>
                    <a:pt x="53" y="563"/>
                  </a:lnTo>
                  <a:lnTo>
                    <a:pt x="65" y="563"/>
                  </a:lnTo>
                  <a:lnTo>
                    <a:pt x="75" y="554"/>
                  </a:lnTo>
                  <a:lnTo>
                    <a:pt x="81" y="544"/>
                  </a:lnTo>
                  <a:lnTo>
                    <a:pt x="84" y="532"/>
                  </a:lnTo>
                  <a:lnTo>
                    <a:pt x="53"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69" name="Freeform 8">
              <a:extLst>
                <a:ext uri="{FF2B5EF4-FFF2-40B4-BE49-F238E27FC236}">
                  <a16:creationId xmlns:a16="http://schemas.microsoft.com/office/drawing/2014/main" id="{C39BDBB4-E0BF-436A-BB33-98A0BBEC6009}"/>
                </a:ext>
              </a:extLst>
            </p:cNvPr>
            <p:cNvSpPr>
              <a:spLocks/>
            </p:cNvSpPr>
            <p:nvPr/>
          </p:nvSpPr>
          <p:spPr bwMode="auto">
            <a:xfrm>
              <a:off x="3997" y="1732"/>
              <a:ext cx="84" cy="563"/>
            </a:xfrm>
            <a:custGeom>
              <a:avLst/>
              <a:gdLst>
                <a:gd name="T0" fmla="*/ 31 w 84"/>
                <a:gd name="T1" fmla="*/ 0 h 563"/>
                <a:gd name="T2" fmla="*/ 0 w 84"/>
                <a:gd name="T3" fmla="*/ 532 h 563"/>
                <a:gd name="T4" fmla="*/ 0 w 84"/>
                <a:gd name="T5" fmla="*/ 532 h 563"/>
                <a:gd name="T6" fmla="*/ 3 w 84"/>
                <a:gd name="T7" fmla="*/ 544 h 563"/>
                <a:gd name="T8" fmla="*/ 9 w 84"/>
                <a:gd name="T9" fmla="*/ 554 h 563"/>
                <a:gd name="T10" fmla="*/ 19 w 84"/>
                <a:gd name="T11" fmla="*/ 563 h 563"/>
                <a:gd name="T12" fmla="*/ 31 w 84"/>
                <a:gd name="T13" fmla="*/ 563 h 563"/>
                <a:gd name="T14" fmla="*/ 31 w 84"/>
                <a:gd name="T15" fmla="*/ 563 h 563"/>
                <a:gd name="T16" fmla="*/ 43 w 84"/>
                <a:gd name="T17" fmla="*/ 563 h 563"/>
                <a:gd name="T18" fmla="*/ 53 w 84"/>
                <a:gd name="T19" fmla="*/ 554 h 563"/>
                <a:gd name="T20" fmla="*/ 59 w 84"/>
                <a:gd name="T21" fmla="*/ 544 h 563"/>
                <a:gd name="T22" fmla="*/ 62 w 84"/>
                <a:gd name="T23" fmla="*/ 532 h 563"/>
                <a:gd name="T24" fmla="*/ 84 w 84"/>
                <a:gd name="T25" fmla="*/ 0 h 563"/>
                <a:gd name="T26" fmla="*/ 31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31" y="0"/>
                  </a:moveTo>
                  <a:lnTo>
                    <a:pt x="0" y="532"/>
                  </a:lnTo>
                  <a:lnTo>
                    <a:pt x="0" y="532"/>
                  </a:lnTo>
                  <a:lnTo>
                    <a:pt x="3" y="544"/>
                  </a:lnTo>
                  <a:lnTo>
                    <a:pt x="9" y="554"/>
                  </a:lnTo>
                  <a:lnTo>
                    <a:pt x="19" y="563"/>
                  </a:lnTo>
                  <a:lnTo>
                    <a:pt x="31" y="563"/>
                  </a:lnTo>
                  <a:lnTo>
                    <a:pt x="31" y="563"/>
                  </a:lnTo>
                  <a:lnTo>
                    <a:pt x="43" y="563"/>
                  </a:lnTo>
                  <a:lnTo>
                    <a:pt x="53" y="554"/>
                  </a:lnTo>
                  <a:lnTo>
                    <a:pt x="59" y="544"/>
                  </a:lnTo>
                  <a:lnTo>
                    <a:pt x="62" y="532"/>
                  </a:lnTo>
                  <a:lnTo>
                    <a:pt x="84" y="0"/>
                  </a:lnTo>
                  <a:lnTo>
                    <a:pt x="31"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70" name="Group 4">
            <a:extLst>
              <a:ext uri="{FF2B5EF4-FFF2-40B4-BE49-F238E27FC236}">
                <a16:creationId xmlns:a16="http://schemas.microsoft.com/office/drawing/2014/main" id="{5968721D-D12E-4FAE-A40A-D2B1A5E2CE62}"/>
              </a:ext>
            </a:extLst>
          </p:cNvPr>
          <p:cNvGrpSpPr>
            <a:grpSpLocks noChangeAspect="1"/>
          </p:cNvGrpSpPr>
          <p:nvPr/>
        </p:nvGrpSpPr>
        <p:grpSpPr bwMode="auto">
          <a:xfrm>
            <a:off x="8370163" y="1025978"/>
            <a:ext cx="261313" cy="773595"/>
            <a:chOff x="3601" y="1450"/>
            <a:chExt cx="480" cy="1421"/>
          </a:xfrm>
        </p:grpSpPr>
        <p:sp>
          <p:nvSpPr>
            <p:cNvPr id="171" name="Freeform 5">
              <a:extLst>
                <a:ext uri="{FF2B5EF4-FFF2-40B4-BE49-F238E27FC236}">
                  <a16:creationId xmlns:a16="http://schemas.microsoft.com/office/drawing/2014/main" id="{A0D7EDF5-88FD-413D-9095-A42FAF17635C}"/>
                </a:ext>
              </a:extLst>
            </p:cNvPr>
            <p:cNvSpPr>
              <a:spLocks/>
            </p:cNvSpPr>
            <p:nvPr/>
          </p:nvSpPr>
          <p:spPr bwMode="auto">
            <a:xfrm>
              <a:off x="3710" y="1450"/>
              <a:ext cx="262" cy="263"/>
            </a:xfrm>
            <a:custGeom>
              <a:avLst/>
              <a:gdLst>
                <a:gd name="T0" fmla="*/ 131 w 262"/>
                <a:gd name="T1" fmla="*/ 263 h 263"/>
                <a:gd name="T2" fmla="*/ 131 w 262"/>
                <a:gd name="T3" fmla="*/ 263 h 263"/>
                <a:gd name="T4" fmla="*/ 156 w 262"/>
                <a:gd name="T5" fmla="*/ 260 h 263"/>
                <a:gd name="T6" fmla="*/ 181 w 262"/>
                <a:gd name="T7" fmla="*/ 254 h 263"/>
                <a:gd name="T8" fmla="*/ 203 w 262"/>
                <a:gd name="T9" fmla="*/ 241 h 263"/>
                <a:gd name="T10" fmla="*/ 221 w 262"/>
                <a:gd name="T11" fmla="*/ 225 h 263"/>
                <a:gd name="T12" fmla="*/ 240 w 262"/>
                <a:gd name="T13" fmla="*/ 203 h 263"/>
                <a:gd name="T14" fmla="*/ 249 w 262"/>
                <a:gd name="T15" fmla="*/ 182 h 263"/>
                <a:gd name="T16" fmla="*/ 259 w 262"/>
                <a:gd name="T17" fmla="*/ 156 h 263"/>
                <a:gd name="T18" fmla="*/ 262 w 262"/>
                <a:gd name="T19" fmla="*/ 131 h 263"/>
                <a:gd name="T20" fmla="*/ 262 w 262"/>
                <a:gd name="T21" fmla="*/ 131 h 263"/>
                <a:gd name="T22" fmla="*/ 259 w 262"/>
                <a:gd name="T23" fmla="*/ 106 h 263"/>
                <a:gd name="T24" fmla="*/ 249 w 262"/>
                <a:gd name="T25" fmla="*/ 81 h 263"/>
                <a:gd name="T26" fmla="*/ 240 w 262"/>
                <a:gd name="T27" fmla="*/ 59 h 263"/>
                <a:gd name="T28" fmla="*/ 221 w 262"/>
                <a:gd name="T29" fmla="*/ 38 h 263"/>
                <a:gd name="T30" fmla="*/ 203 w 262"/>
                <a:gd name="T31" fmla="*/ 22 h 263"/>
                <a:gd name="T32" fmla="*/ 181 w 262"/>
                <a:gd name="T33" fmla="*/ 9 h 263"/>
                <a:gd name="T34" fmla="*/ 156 w 262"/>
                <a:gd name="T35" fmla="*/ 3 h 263"/>
                <a:gd name="T36" fmla="*/ 131 w 262"/>
                <a:gd name="T37" fmla="*/ 0 h 263"/>
                <a:gd name="T38" fmla="*/ 131 w 262"/>
                <a:gd name="T39" fmla="*/ 0 h 263"/>
                <a:gd name="T40" fmla="*/ 103 w 262"/>
                <a:gd name="T41" fmla="*/ 3 h 263"/>
                <a:gd name="T42" fmla="*/ 78 w 262"/>
                <a:gd name="T43" fmla="*/ 9 h 263"/>
                <a:gd name="T44" fmla="*/ 56 w 262"/>
                <a:gd name="T45" fmla="*/ 22 h 263"/>
                <a:gd name="T46" fmla="*/ 37 w 262"/>
                <a:gd name="T47" fmla="*/ 38 h 263"/>
                <a:gd name="T48" fmla="*/ 22 w 262"/>
                <a:gd name="T49" fmla="*/ 59 h 263"/>
                <a:gd name="T50" fmla="*/ 9 w 262"/>
                <a:gd name="T51" fmla="*/ 81 h 263"/>
                <a:gd name="T52" fmla="*/ 3 w 262"/>
                <a:gd name="T53" fmla="*/ 106 h 263"/>
                <a:gd name="T54" fmla="*/ 0 w 262"/>
                <a:gd name="T55" fmla="*/ 131 h 263"/>
                <a:gd name="T56" fmla="*/ 0 w 262"/>
                <a:gd name="T57" fmla="*/ 131 h 263"/>
                <a:gd name="T58" fmla="*/ 3 w 262"/>
                <a:gd name="T59" fmla="*/ 156 h 263"/>
                <a:gd name="T60" fmla="*/ 9 w 262"/>
                <a:gd name="T61" fmla="*/ 182 h 263"/>
                <a:gd name="T62" fmla="*/ 22 w 262"/>
                <a:gd name="T63" fmla="*/ 203 h 263"/>
                <a:gd name="T64" fmla="*/ 37 w 262"/>
                <a:gd name="T65" fmla="*/ 225 h 263"/>
                <a:gd name="T66" fmla="*/ 56 w 262"/>
                <a:gd name="T67" fmla="*/ 241 h 263"/>
                <a:gd name="T68" fmla="*/ 78 w 262"/>
                <a:gd name="T69" fmla="*/ 254 h 263"/>
                <a:gd name="T70" fmla="*/ 103 w 262"/>
                <a:gd name="T71" fmla="*/ 260 h 263"/>
                <a:gd name="T72" fmla="*/ 131 w 262"/>
                <a:gd name="T73" fmla="*/ 263 h 263"/>
                <a:gd name="T74" fmla="*/ 131 w 262"/>
                <a:gd name="T75" fmla="*/ 26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2" h="263">
                  <a:moveTo>
                    <a:pt x="131" y="263"/>
                  </a:moveTo>
                  <a:lnTo>
                    <a:pt x="131" y="263"/>
                  </a:lnTo>
                  <a:lnTo>
                    <a:pt x="156" y="260"/>
                  </a:lnTo>
                  <a:lnTo>
                    <a:pt x="181" y="254"/>
                  </a:lnTo>
                  <a:lnTo>
                    <a:pt x="203" y="241"/>
                  </a:lnTo>
                  <a:lnTo>
                    <a:pt x="221" y="225"/>
                  </a:lnTo>
                  <a:lnTo>
                    <a:pt x="240" y="203"/>
                  </a:lnTo>
                  <a:lnTo>
                    <a:pt x="249" y="182"/>
                  </a:lnTo>
                  <a:lnTo>
                    <a:pt x="259" y="156"/>
                  </a:lnTo>
                  <a:lnTo>
                    <a:pt x="262" y="131"/>
                  </a:lnTo>
                  <a:lnTo>
                    <a:pt x="262" y="131"/>
                  </a:lnTo>
                  <a:lnTo>
                    <a:pt x="259" y="106"/>
                  </a:lnTo>
                  <a:lnTo>
                    <a:pt x="249" y="81"/>
                  </a:lnTo>
                  <a:lnTo>
                    <a:pt x="240" y="59"/>
                  </a:lnTo>
                  <a:lnTo>
                    <a:pt x="221" y="38"/>
                  </a:lnTo>
                  <a:lnTo>
                    <a:pt x="203" y="22"/>
                  </a:lnTo>
                  <a:lnTo>
                    <a:pt x="181" y="9"/>
                  </a:lnTo>
                  <a:lnTo>
                    <a:pt x="156" y="3"/>
                  </a:lnTo>
                  <a:lnTo>
                    <a:pt x="131" y="0"/>
                  </a:lnTo>
                  <a:lnTo>
                    <a:pt x="131" y="0"/>
                  </a:lnTo>
                  <a:lnTo>
                    <a:pt x="103" y="3"/>
                  </a:lnTo>
                  <a:lnTo>
                    <a:pt x="78" y="9"/>
                  </a:lnTo>
                  <a:lnTo>
                    <a:pt x="56" y="22"/>
                  </a:lnTo>
                  <a:lnTo>
                    <a:pt x="37" y="38"/>
                  </a:lnTo>
                  <a:lnTo>
                    <a:pt x="22" y="59"/>
                  </a:lnTo>
                  <a:lnTo>
                    <a:pt x="9" y="81"/>
                  </a:lnTo>
                  <a:lnTo>
                    <a:pt x="3" y="106"/>
                  </a:lnTo>
                  <a:lnTo>
                    <a:pt x="0" y="131"/>
                  </a:lnTo>
                  <a:lnTo>
                    <a:pt x="0" y="131"/>
                  </a:lnTo>
                  <a:lnTo>
                    <a:pt x="3" y="156"/>
                  </a:lnTo>
                  <a:lnTo>
                    <a:pt x="9" y="182"/>
                  </a:lnTo>
                  <a:lnTo>
                    <a:pt x="22" y="203"/>
                  </a:lnTo>
                  <a:lnTo>
                    <a:pt x="37" y="225"/>
                  </a:lnTo>
                  <a:lnTo>
                    <a:pt x="56" y="241"/>
                  </a:lnTo>
                  <a:lnTo>
                    <a:pt x="78" y="254"/>
                  </a:lnTo>
                  <a:lnTo>
                    <a:pt x="103" y="260"/>
                  </a:lnTo>
                  <a:lnTo>
                    <a:pt x="131" y="263"/>
                  </a:lnTo>
                  <a:lnTo>
                    <a:pt x="131" y="263"/>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72" name="Freeform 6">
              <a:extLst>
                <a:ext uri="{FF2B5EF4-FFF2-40B4-BE49-F238E27FC236}">
                  <a16:creationId xmlns:a16="http://schemas.microsoft.com/office/drawing/2014/main" id="{BA743F26-F71F-4DD8-80A2-CA59F94D8B63}"/>
                </a:ext>
              </a:extLst>
            </p:cNvPr>
            <p:cNvSpPr>
              <a:spLocks/>
            </p:cNvSpPr>
            <p:nvPr/>
          </p:nvSpPr>
          <p:spPr bwMode="auto">
            <a:xfrm>
              <a:off x="3691" y="1732"/>
              <a:ext cx="300" cy="1139"/>
            </a:xfrm>
            <a:custGeom>
              <a:avLst/>
              <a:gdLst>
                <a:gd name="T0" fmla="*/ 150 w 300"/>
                <a:gd name="T1" fmla="*/ 112 h 1139"/>
                <a:gd name="T2" fmla="*/ 75 w 300"/>
                <a:gd name="T3" fmla="*/ 0 h 1139"/>
                <a:gd name="T4" fmla="*/ 0 w 300"/>
                <a:gd name="T5" fmla="*/ 0 h 1139"/>
                <a:gd name="T6" fmla="*/ 32 w 300"/>
                <a:gd name="T7" fmla="*/ 532 h 1139"/>
                <a:gd name="T8" fmla="*/ 32 w 300"/>
                <a:gd name="T9" fmla="*/ 532 h 1139"/>
                <a:gd name="T10" fmla="*/ 32 w 300"/>
                <a:gd name="T11" fmla="*/ 1089 h 1139"/>
                <a:gd name="T12" fmla="*/ 32 w 300"/>
                <a:gd name="T13" fmla="*/ 1089 h 1139"/>
                <a:gd name="T14" fmla="*/ 32 w 300"/>
                <a:gd name="T15" fmla="*/ 1098 h 1139"/>
                <a:gd name="T16" fmla="*/ 35 w 300"/>
                <a:gd name="T17" fmla="*/ 1108 h 1139"/>
                <a:gd name="T18" fmla="*/ 44 w 300"/>
                <a:gd name="T19" fmla="*/ 1123 h 1139"/>
                <a:gd name="T20" fmla="*/ 63 w 300"/>
                <a:gd name="T21" fmla="*/ 1133 h 1139"/>
                <a:gd name="T22" fmla="*/ 72 w 300"/>
                <a:gd name="T23" fmla="*/ 1136 h 1139"/>
                <a:gd name="T24" fmla="*/ 81 w 300"/>
                <a:gd name="T25" fmla="*/ 1139 h 1139"/>
                <a:gd name="T26" fmla="*/ 81 w 300"/>
                <a:gd name="T27" fmla="*/ 1139 h 1139"/>
                <a:gd name="T28" fmla="*/ 91 w 300"/>
                <a:gd name="T29" fmla="*/ 1136 h 1139"/>
                <a:gd name="T30" fmla="*/ 100 w 300"/>
                <a:gd name="T31" fmla="*/ 1133 h 1139"/>
                <a:gd name="T32" fmla="*/ 116 w 300"/>
                <a:gd name="T33" fmla="*/ 1123 h 1139"/>
                <a:gd name="T34" fmla="*/ 128 w 300"/>
                <a:gd name="T35" fmla="*/ 1108 h 1139"/>
                <a:gd name="T36" fmla="*/ 128 w 300"/>
                <a:gd name="T37" fmla="*/ 1098 h 1139"/>
                <a:gd name="T38" fmla="*/ 131 w 300"/>
                <a:gd name="T39" fmla="*/ 1089 h 1139"/>
                <a:gd name="T40" fmla="*/ 131 w 300"/>
                <a:gd name="T41" fmla="*/ 532 h 1139"/>
                <a:gd name="T42" fmla="*/ 169 w 300"/>
                <a:gd name="T43" fmla="*/ 532 h 1139"/>
                <a:gd name="T44" fmla="*/ 169 w 300"/>
                <a:gd name="T45" fmla="*/ 1089 h 1139"/>
                <a:gd name="T46" fmla="*/ 169 w 300"/>
                <a:gd name="T47" fmla="*/ 1089 h 1139"/>
                <a:gd name="T48" fmla="*/ 169 w 300"/>
                <a:gd name="T49" fmla="*/ 1098 h 1139"/>
                <a:gd name="T50" fmla="*/ 172 w 300"/>
                <a:gd name="T51" fmla="*/ 1108 h 1139"/>
                <a:gd name="T52" fmla="*/ 181 w 300"/>
                <a:gd name="T53" fmla="*/ 1123 h 1139"/>
                <a:gd name="T54" fmla="*/ 200 w 300"/>
                <a:gd name="T55" fmla="*/ 1133 h 1139"/>
                <a:gd name="T56" fmla="*/ 209 w 300"/>
                <a:gd name="T57" fmla="*/ 1136 h 1139"/>
                <a:gd name="T58" fmla="*/ 219 w 300"/>
                <a:gd name="T59" fmla="*/ 1139 h 1139"/>
                <a:gd name="T60" fmla="*/ 219 w 300"/>
                <a:gd name="T61" fmla="*/ 1139 h 1139"/>
                <a:gd name="T62" fmla="*/ 228 w 300"/>
                <a:gd name="T63" fmla="*/ 1136 h 1139"/>
                <a:gd name="T64" fmla="*/ 237 w 300"/>
                <a:gd name="T65" fmla="*/ 1133 h 1139"/>
                <a:gd name="T66" fmla="*/ 253 w 300"/>
                <a:gd name="T67" fmla="*/ 1123 h 1139"/>
                <a:gd name="T68" fmla="*/ 265 w 300"/>
                <a:gd name="T69" fmla="*/ 1108 h 1139"/>
                <a:gd name="T70" fmla="*/ 265 w 300"/>
                <a:gd name="T71" fmla="*/ 1098 h 1139"/>
                <a:gd name="T72" fmla="*/ 268 w 300"/>
                <a:gd name="T73" fmla="*/ 1089 h 1139"/>
                <a:gd name="T74" fmla="*/ 268 w 300"/>
                <a:gd name="T75" fmla="*/ 532 h 1139"/>
                <a:gd name="T76" fmla="*/ 268 w 300"/>
                <a:gd name="T77" fmla="*/ 532 h 1139"/>
                <a:gd name="T78" fmla="*/ 300 w 300"/>
                <a:gd name="T79" fmla="*/ 0 h 1139"/>
                <a:gd name="T80" fmla="*/ 225 w 300"/>
                <a:gd name="T81" fmla="*/ 0 h 1139"/>
                <a:gd name="T82" fmla="*/ 150 w 300"/>
                <a:gd name="T83" fmla="*/ 112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00" h="1139">
                  <a:moveTo>
                    <a:pt x="150" y="112"/>
                  </a:moveTo>
                  <a:lnTo>
                    <a:pt x="75" y="0"/>
                  </a:lnTo>
                  <a:lnTo>
                    <a:pt x="0" y="0"/>
                  </a:lnTo>
                  <a:lnTo>
                    <a:pt x="32" y="532"/>
                  </a:lnTo>
                  <a:lnTo>
                    <a:pt x="32" y="532"/>
                  </a:lnTo>
                  <a:lnTo>
                    <a:pt x="32" y="1089"/>
                  </a:lnTo>
                  <a:lnTo>
                    <a:pt x="32" y="1089"/>
                  </a:lnTo>
                  <a:lnTo>
                    <a:pt x="32" y="1098"/>
                  </a:lnTo>
                  <a:lnTo>
                    <a:pt x="35" y="1108"/>
                  </a:lnTo>
                  <a:lnTo>
                    <a:pt x="44" y="1123"/>
                  </a:lnTo>
                  <a:lnTo>
                    <a:pt x="63" y="1133"/>
                  </a:lnTo>
                  <a:lnTo>
                    <a:pt x="72" y="1136"/>
                  </a:lnTo>
                  <a:lnTo>
                    <a:pt x="81" y="1139"/>
                  </a:lnTo>
                  <a:lnTo>
                    <a:pt x="81" y="1139"/>
                  </a:lnTo>
                  <a:lnTo>
                    <a:pt x="91" y="1136"/>
                  </a:lnTo>
                  <a:lnTo>
                    <a:pt x="100" y="1133"/>
                  </a:lnTo>
                  <a:lnTo>
                    <a:pt x="116" y="1123"/>
                  </a:lnTo>
                  <a:lnTo>
                    <a:pt x="128" y="1108"/>
                  </a:lnTo>
                  <a:lnTo>
                    <a:pt x="128" y="1098"/>
                  </a:lnTo>
                  <a:lnTo>
                    <a:pt x="131" y="1089"/>
                  </a:lnTo>
                  <a:lnTo>
                    <a:pt x="131" y="532"/>
                  </a:lnTo>
                  <a:lnTo>
                    <a:pt x="169" y="532"/>
                  </a:lnTo>
                  <a:lnTo>
                    <a:pt x="169" y="1089"/>
                  </a:lnTo>
                  <a:lnTo>
                    <a:pt x="169" y="1089"/>
                  </a:lnTo>
                  <a:lnTo>
                    <a:pt x="169" y="1098"/>
                  </a:lnTo>
                  <a:lnTo>
                    <a:pt x="172" y="1108"/>
                  </a:lnTo>
                  <a:lnTo>
                    <a:pt x="181" y="1123"/>
                  </a:lnTo>
                  <a:lnTo>
                    <a:pt x="200" y="1133"/>
                  </a:lnTo>
                  <a:lnTo>
                    <a:pt x="209" y="1136"/>
                  </a:lnTo>
                  <a:lnTo>
                    <a:pt x="219" y="1139"/>
                  </a:lnTo>
                  <a:lnTo>
                    <a:pt x="219" y="1139"/>
                  </a:lnTo>
                  <a:lnTo>
                    <a:pt x="228" y="1136"/>
                  </a:lnTo>
                  <a:lnTo>
                    <a:pt x="237" y="1133"/>
                  </a:lnTo>
                  <a:lnTo>
                    <a:pt x="253" y="1123"/>
                  </a:lnTo>
                  <a:lnTo>
                    <a:pt x="265" y="1108"/>
                  </a:lnTo>
                  <a:lnTo>
                    <a:pt x="265" y="1098"/>
                  </a:lnTo>
                  <a:lnTo>
                    <a:pt x="268" y="1089"/>
                  </a:lnTo>
                  <a:lnTo>
                    <a:pt x="268" y="532"/>
                  </a:lnTo>
                  <a:lnTo>
                    <a:pt x="268" y="532"/>
                  </a:lnTo>
                  <a:lnTo>
                    <a:pt x="300" y="0"/>
                  </a:lnTo>
                  <a:lnTo>
                    <a:pt x="225" y="0"/>
                  </a:lnTo>
                  <a:lnTo>
                    <a:pt x="150" y="112"/>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73" name="Freeform 7">
              <a:extLst>
                <a:ext uri="{FF2B5EF4-FFF2-40B4-BE49-F238E27FC236}">
                  <a16:creationId xmlns:a16="http://schemas.microsoft.com/office/drawing/2014/main" id="{246D983B-1A31-4C19-9B45-72621D575EEF}"/>
                </a:ext>
              </a:extLst>
            </p:cNvPr>
            <p:cNvSpPr>
              <a:spLocks/>
            </p:cNvSpPr>
            <p:nvPr/>
          </p:nvSpPr>
          <p:spPr bwMode="auto">
            <a:xfrm>
              <a:off x="3601" y="1732"/>
              <a:ext cx="84" cy="563"/>
            </a:xfrm>
            <a:custGeom>
              <a:avLst/>
              <a:gdLst>
                <a:gd name="T0" fmla="*/ 0 w 84"/>
                <a:gd name="T1" fmla="*/ 0 h 563"/>
                <a:gd name="T2" fmla="*/ 22 w 84"/>
                <a:gd name="T3" fmla="*/ 532 h 563"/>
                <a:gd name="T4" fmla="*/ 22 w 84"/>
                <a:gd name="T5" fmla="*/ 532 h 563"/>
                <a:gd name="T6" fmla="*/ 25 w 84"/>
                <a:gd name="T7" fmla="*/ 544 h 563"/>
                <a:gd name="T8" fmla="*/ 31 w 84"/>
                <a:gd name="T9" fmla="*/ 554 h 563"/>
                <a:gd name="T10" fmla="*/ 41 w 84"/>
                <a:gd name="T11" fmla="*/ 563 h 563"/>
                <a:gd name="T12" fmla="*/ 53 w 84"/>
                <a:gd name="T13" fmla="*/ 563 h 563"/>
                <a:gd name="T14" fmla="*/ 53 w 84"/>
                <a:gd name="T15" fmla="*/ 563 h 563"/>
                <a:gd name="T16" fmla="*/ 65 w 84"/>
                <a:gd name="T17" fmla="*/ 563 h 563"/>
                <a:gd name="T18" fmla="*/ 75 w 84"/>
                <a:gd name="T19" fmla="*/ 554 h 563"/>
                <a:gd name="T20" fmla="*/ 81 w 84"/>
                <a:gd name="T21" fmla="*/ 544 h 563"/>
                <a:gd name="T22" fmla="*/ 84 w 84"/>
                <a:gd name="T23" fmla="*/ 532 h 563"/>
                <a:gd name="T24" fmla="*/ 53 w 84"/>
                <a:gd name="T25" fmla="*/ 0 h 563"/>
                <a:gd name="T26" fmla="*/ 0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0" y="0"/>
                  </a:moveTo>
                  <a:lnTo>
                    <a:pt x="22" y="532"/>
                  </a:lnTo>
                  <a:lnTo>
                    <a:pt x="22" y="532"/>
                  </a:lnTo>
                  <a:lnTo>
                    <a:pt x="25" y="544"/>
                  </a:lnTo>
                  <a:lnTo>
                    <a:pt x="31" y="554"/>
                  </a:lnTo>
                  <a:lnTo>
                    <a:pt x="41" y="563"/>
                  </a:lnTo>
                  <a:lnTo>
                    <a:pt x="53" y="563"/>
                  </a:lnTo>
                  <a:lnTo>
                    <a:pt x="53" y="563"/>
                  </a:lnTo>
                  <a:lnTo>
                    <a:pt x="65" y="563"/>
                  </a:lnTo>
                  <a:lnTo>
                    <a:pt x="75" y="554"/>
                  </a:lnTo>
                  <a:lnTo>
                    <a:pt x="81" y="544"/>
                  </a:lnTo>
                  <a:lnTo>
                    <a:pt x="84" y="532"/>
                  </a:lnTo>
                  <a:lnTo>
                    <a:pt x="53"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74" name="Freeform 8">
              <a:extLst>
                <a:ext uri="{FF2B5EF4-FFF2-40B4-BE49-F238E27FC236}">
                  <a16:creationId xmlns:a16="http://schemas.microsoft.com/office/drawing/2014/main" id="{C39BDBB4-E0BF-436A-BB33-98A0BBEC6009}"/>
                </a:ext>
              </a:extLst>
            </p:cNvPr>
            <p:cNvSpPr>
              <a:spLocks/>
            </p:cNvSpPr>
            <p:nvPr/>
          </p:nvSpPr>
          <p:spPr bwMode="auto">
            <a:xfrm>
              <a:off x="3997" y="1732"/>
              <a:ext cx="84" cy="563"/>
            </a:xfrm>
            <a:custGeom>
              <a:avLst/>
              <a:gdLst>
                <a:gd name="T0" fmla="*/ 31 w 84"/>
                <a:gd name="T1" fmla="*/ 0 h 563"/>
                <a:gd name="T2" fmla="*/ 0 w 84"/>
                <a:gd name="T3" fmla="*/ 532 h 563"/>
                <a:gd name="T4" fmla="*/ 0 w 84"/>
                <a:gd name="T5" fmla="*/ 532 h 563"/>
                <a:gd name="T6" fmla="*/ 3 w 84"/>
                <a:gd name="T7" fmla="*/ 544 h 563"/>
                <a:gd name="T8" fmla="*/ 9 w 84"/>
                <a:gd name="T9" fmla="*/ 554 h 563"/>
                <a:gd name="T10" fmla="*/ 19 w 84"/>
                <a:gd name="T11" fmla="*/ 563 h 563"/>
                <a:gd name="T12" fmla="*/ 31 w 84"/>
                <a:gd name="T13" fmla="*/ 563 h 563"/>
                <a:gd name="T14" fmla="*/ 31 w 84"/>
                <a:gd name="T15" fmla="*/ 563 h 563"/>
                <a:gd name="T16" fmla="*/ 43 w 84"/>
                <a:gd name="T17" fmla="*/ 563 h 563"/>
                <a:gd name="T18" fmla="*/ 53 w 84"/>
                <a:gd name="T19" fmla="*/ 554 h 563"/>
                <a:gd name="T20" fmla="*/ 59 w 84"/>
                <a:gd name="T21" fmla="*/ 544 h 563"/>
                <a:gd name="T22" fmla="*/ 62 w 84"/>
                <a:gd name="T23" fmla="*/ 532 h 563"/>
                <a:gd name="T24" fmla="*/ 84 w 84"/>
                <a:gd name="T25" fmla="*/ 0 h 563"/>
                <a:gd name="T26" fmla="*/ 31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31" y="0"/>
                  </a:moveTo>
                  <a:lnTo>
                    <a:pt x="0" y="532"/>
                  </a:lnTo>
                  <a:lnTo>
                    <a:pt x="0" y="532"/>
                  </a:lnTo>
                  <a:lnTo>
                    <a:pt x="3" y="544"/>
                  </a:lnTo>
                  <a:lnTo>
                    <a:pt x="9" y="554"/>
                  </a:lnTo>
                  <a:lnTo>
                    <a:pt x="19" y="563"/>
                  </a:lnTo>
                  <a:lnTo>
                    <a:pt x="31" y="563"/>
                  </a:lnTo>
                  <a:lnTo>
                    <a:pt x="31" y="563"/>
                  </a:lnTo>
                  <a:lnTo>
                    <a:pt x="43" y="563"/>
                  </a:lnTo>
                  <a:lnTo>
                    <a:pt x="53" y="554"/>
                  </a:lnTo>
                  <a:lnTo>
                    <a:pt x="59" y="544"/>
                  </a:lnTo>
                  <a:lnTo>
                    <a:pt x="62" y="532"/>
                  </a:lnTo>
                  <a:lnTo>
                    <a:pt x="84" y="0"/>
                  </a:lnTo>
                  <a:lnTo>
                    <a:pt x="31"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75" name="Group 4">
            <a:extLst>
              <a:ext uri="{FF2B5EF4-FFF2-40B4-BE49-F238E27FC236}">
                <a16:creationId xmlns:a16="http://schemas.microsoft.com/office/drawing/2014/main" id="{5968721D-D12E-4FAE-A40A-D2B1A5E2CE62}"/>
              </a:ext>
            </a:extLst>
          </p:cNvPr>
          <p:cNvGrpSpPr>
            <a:grpSpLocks noChangeAspect="1"/>
          </p:cNvGrpSpPr>
          <p:nvPr/>
        </p:nvGrpSpPr>
        <p:grpSpPr bwMode="auto">
          <a:xfrm>
            <a:off x="7715759" y="1039342"/>
            <a:ext cx="261313" cy="773595"/>
            <a:chOff x="3601" y="1450"/>
            <a:chExt cx="480" cy="1421"/>
          </a:xfrm>
        </p:grpSpPr>
        <p:sp>
          <p:nvSpPr>
            <p:cNvPr id="176" name="Freeform 5">
              <a:extLst>
                <a:ext uri="{FF2B5EF4-FFF2-40B4-BE49-F238E27FC236}">
                  <a16:creationId xmlns:a16="http://schemas.microsoft.com/office/drawing/2014/main" id="{A0D7EDF5-88FD-413D-9095-A42FAF17635C}"/>
                </a:ext>
              </a:extLst>
            </p:cNvPr>
            <p:cNvSpPr>
              <a:spLocks/>
            </p:cNvSpPr>
            <p:nvPr/>
          </p:nvSpPr>
          <p:spPr bwMode="auto">
            <a:xfrm>
              <a:off x="3710" y="1450"/>
              <a:ext cx="262" cy="263"/>
            </a:xfrm>
            <a:custGeom>
              <a:avLst/>
              <a:gdLst>
                <a:gd name="T0" fmla="*/ 131 w 262"/>
                <a:gd name="T1" fmla="*/ 263 h 263"/>
                <a:gd name="T2" fmla="*/ 131 w 262"/>
                <a:gd name="T3" fmla="*/ 263 h 263"/>
                <a:gd name="T4" fmla="*/ 156 w 262"/>
                <a:gd name="T5" fmla="*/ 260 h 263"/>
                <a:gd name="T6" fmla="*/ 181 w 262"/>
                <a:gd name="T7" fmla="*/ 254 h 263"/>
                <a:gd name="T8" fmla="*/ 203 w 262"/>
                <a:gd name="T9" fmla="*/ 241 h 263"/>
                <a:gd name="T10" fmla="*/ 221 w 262"/>
                <a:gd name="T11" fmla="*/ 225 h 263"/>
                <a:gd name="T12" fmla="*/ 240 w 262"/>
                <a:gd name="T13" fmla="*/ 203 h 263"/>
                <a:gd name="T14" fmla="*/ 249 w 262"/>
                <a:gd name="T15" fmla="*/ 182 h 263"/>
                <a:gd name="T16" fmla="*/ 259 w 262"/>
                <a:gd name="T17" fmla="*/ 156 h 263"/>
                <a:gd name="T18" fmla="*/ 262 w 262"/>
                <a:gd name="T19" fmla="*/ 131 h 263"/>
                <a:gd name="T20" fmla="*/ 262 w 262"/>
                <a:gd name="T21" fmla="*/ 131 h 263"/>
                <a:gd name="T22" fmla="*/ 259 w 262"/>
                <a:gd name="T23" fmla="*/ 106 h 263"/>
                <a:gd name="T24" fmla="*/ 249 w 262"/>
                <a:gd name="T25" fmla="*/ 81 h 263"/>
                <a:gd name="T26" fmla="*/ 240 w 262"/>
                <a:gd name="T27" fmla="*/ 59 h 263"/>
                <a:gd name="T28" fmla="*/ 221 w 262"/>
                <a:gd name="T29" fmla="*/ 38 h 263"/>
                <a:gd name="T30" fmla="*/ 203 w 262"/>
                <a:gd name="T31" fmla="*/ 22 h 263"/>
                <a:gd name="T32" fmla="*/ 181 w 262"/>
                <a:gd name="T33" fmla="*/ 9 h 263"/>
                <a:gd name="T34" fmla="*/ 156 w 262"/>
                <a:gd name="T35" fmla="*/ 3 h 263"/>
                <a:gd name="T36" fmla="*/ 131 w 262"/>
                <a:gd name="T37" fmla="*/ 0 h 263"/>
                <a:gd name="T38" fmla="*/ 131 w 262"/>
                <a:gd name="T39" fmla="*/ 0 h 263"/>
                <a:gd name="T40" fmla="*/ 103 w 262"/>
                <a:gd name="T41" fmla="*/ 3 h 263"/>
                <a:gd name="T42" fmla="*/ 78 w 262"/>
                <a:gd name="T43" fmla="*/ 9 h 263"/>
                <a:gd name="T44" fmla="*/ 56 w 262"/>
                <a:gd name="T45" fmla="*/ 22 h 263"/>
                <a:gd name="T46" fmla="*/ 37 w 262"/>
                <a:gd name="T47" fmla="*/ 38 h 263"/>
                <a:gd name="T48" fmla="*/ 22 w 262"/>
                <a:gd name="T49" fmla="*/ 59 h 263"/>
                <a:gd name="T50" fmla="*/ 9 w 262"/>
                <a:gd name="T51" fmla="*/ 81 h 263"/>
                <a:gd name="T52" fmla="*/ 3 w 262"/>
                <a:gd name="T53" fmla="*/ 106 h 263"/>
                <a:gd name="T54" fmla="*/ 0 w 262"/>
                <a:gd name="T55" fmla="*/ 131 h 263"/>
                <a:gd name="T56" fmla="*/ 0 w 262"/>
                <a:gd name="T57" fmla="*/ 131 h 263"/>
                <a:gd name="T58" fmla="*/ 3 w 262"/>
                <a:gd name="T59" fmla="*/ 156 h 263"/>
                <a:gd name="T60" fmla="*/ 9 w 262"/>
                <a:gd name="T61" fmla="*/ 182 h 263"/>
                <a:gd name="T62" fmla="*/ 22 w 262"/>
                <a:gd name="T63" fmla="*/ 203 h 263"/>
                <a:gd name="T64" fmla="*/ 37 w 262"/>
                <a:gd name="T65" fmla="*/ 225 h 263"/>
                <a:gd name="T66" fmla="*/ 56 w 262"/>
                <a:gd name="T67" fmla="*/ 241 h 263"/>
                <a:gd name="T68" fmla="*/ 78 w 262"/>
                <a:gd name="T69" fmla="*/ 254 h 263"/>
                <a:gd name="T70" fmla="*/ 103 w 262"/>
                <a:gd name="T71" fmla="*/ 260 h 263"/>
                <a:gd name="T72" fmla="*/ 131 w 262"/>
                <a:gd name="T73" fmla="*/ 263 h 263"/>
                <a:gd name="T74" fmla="*/ 131 w 262"/>
                <a:gd name="T75" fmla="*/ 26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2" h="263">
                  <a:moveTo>
                    <a:pt x="131" y="263"/>
                  </a:moveTo>
                  <a:lnTo>
                    <a:pt x="131" y="263"/>
                  </a:lnTo>
                  <a:lnTo>
                    <a:pt x="156" y="260"/>
                  </a:lnTo>
                  <a:lnTo>
                    <a:pt x="181" y="254"/>
                  </a:lnTo>
                  <a:lnTo>
                    <a:pt x="203" y="241"/>
                  </a:lnTo>
                  <a:lnTo>
                    <a:pt x="221" y="225"/>
                  </a:lnTo>
                  <a:lnTo>
                    <a:pt x="240" y="203"/>
                  </a:lnTo>
                  <a:lnTo>
                    <a:pt x="249" y="182"/>
                  </a:lnTo>
                  <a:lnTo>
                    <a:pt x="259" y="156"/>
                  </a:lnTo>
                  <a:lnTo>
                    <a:pt x="262" y="131"/>
                  </a:lnTo>
                  <a:lnTo>
                    <a:pt x="262" y="131"/>
                  </a:lnTo>
                  <a:lnTo>
                    <a:pt x="259" y="106"/>
                  </a:lnTo>
                  <a:lnTo>
                    <a:pt x="249" y="81"/>
                  </a:lnTo>
                  <a:lnTo>
                    <a:pt x="240" y="59"/>
                  </a:lnTo>
                  <a:lnTo>
                    <a:pt x="221" y="38"/>
                  </a:lnTo>
                  <a:lnTo>
                    <a:pt x="203" y="22"/>
                  </a:lnTo>
                  <a:lnTo>
                    <a:pt x="181" y="9"/>
                  </a:lnTo>
                  <a:lnTo>
                    <a:pt x="156" y="3"/>
                  </a:lnTo>
                  <a:lnTo>
                    <a:pt x="131" y="0"/>
                  </a:lnTo>
                  <a:lnTo>
                    <a:pt x="131" y="0"/>
                  </a:lnTo>
                  <a:lnTo>
                    <a:pt x="103" y="3"/>
                  </a:lnTo>
                  <a:lnTo>
                    <a:pt x="78" y="9"/>
                  </a:lnTo>
                  <a:lnTo>
                    <a:pt x="56" y="22"/>
                  </a:lnTo>
                  <a:lnTo>
                    <a:pt x="37" y="38"/>
                  </a:lnTo>
                  <a:lnTo>
                    <a:pt x="22" y="59"/>
                  </a:lnTo>
                  <a:lnTo>
                    <a:pt x="9" y="81"/>
                  </a:lnTo>
                  <a:lnTo>
                    <a:pt x="3" y="106"/>
                  </a:lnTo>
                  <a:lnTo>
                    <a:pt x="0" y="131"/>
                  </a:lnTo>
                  <a:lnTo>
                    <a:pt x="0" y="131"/>
                  </a:lnTo>
                  <a:lnTo>
                    <a:pt x="3" y="156"/>
                  </a:lnTo>
                  <a:lnTo>
                    <a:pt x="9" y="182"/>
                  </a:lnTo>
                  <a:lnTo>
                    <a:pt x="22" y="203"/>
                  </a:lnTo>
                  <a:lnTo>
                    <a:pt x="37" y="225"/>
                  </a:lnTo>
                  <a:lnTo>
                    <a:pt x="56" y="241"/>
                  </a:lnTo>
                  <a:lnTo>
                    <a:pt x="78" y="254"/>
                  </a:lnTo>
                  <a:lnTo>
                    <a:pt x="103" y="260"/>
                  </a:lnTo>
                  <a:lnTo>
                    <a:pt x="131" y="263"/>
                  </a:lnTo>
                  <a:lnTo>
                    <a:pt x="131" y="263"/>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77" name="Freeform 6">
              <a:extLst>
                <a:ext uri="{FF2B5EF4-FFF2-40B4-BE49-F238E27FC236}">
                  <a16:creationId xmlns:a16="http://schemas.microsoft.com/office/drawing/2014/main" id="{BA743F26-F71F-4DD8-80A2-CA59F94D8B63}"/>
                </a:ext>
              </a:extLst>
            </p:cNvPr>
            <p:cNvSpPr>
              <a:spLocks/>
            </p:cNvSpPr>
            <p:nvPr/>
          </p:nvSpPr>
          <p:spPr bwMode="auto">
            <a:xfrm>
              <a:off x="3691" y="1732"/>
              <a:ext cx="300" cy="1139"/>
            </a:xfrm>
            <a:custGeom>
              <a:avLst/>
              <a:gdLst>
                <a:gd name="T0" fmla="*/ 150 w 300"/>
                <a:gd name="T1" fmla="*/ 112 h 1139"/>
                <a:gd name="T2" fmla="*/ 75 w 300"/>
                <a:gd name="T3" fmla="*/ 0 h 1139"/>
                <a:gd name="T4" fmla="*/ 0 w 300"/>
                <a:gd name="T5" fmla="*/ 0 h 1139"/>
                <a:gd name="T6" fmla="*/ 32 w 300"/>
                <a:gd name="T7" fmla="*/ 532 h 1139"/>
                <a:gd name="T8" fmla="*/ 32 w 300"/>
                <a:gd name="T9" fmla="*/ 532 h 1139"/>
                <a:gd name="T10" fmla="*/ 32 w 300"/>
                <a:gd name="T11" fmla="*/ 1089 h 1139"/>
                <a:gd name="T12" fmla="*/ 32 w 300"/>
                <a:gd name="T13" fmla="*/ 1089 h 1139"/>
                <a:gd name="T14" fmla="*/ 32 w 300"/>
                <a:gd name="T15" fmla="*/ 1098 h 1139"/>
                <a:gd name="T16" fmla="*/ 35 w 300"/>
                <a:gd name="T17" fmla="*/ 1108 h 1139"/>
                <a:gd name="T18" fmla="*/ 44 w 300"/>
                <a:gd name="T19" fmla="*/ 1123 h 1139"/>
                <a:gd name="T20" fmla="*/ 63 w 300"/>
                <a:gd name="T21" fmla="*/ 1133 h 1139"/>
                <a:gd name="T22" fmla="*/ 72 w 300"/>
                <a:gd name="T23" fmla="*/ 1136 h 1139"/>
                <a:gd name="T24" fmla="*/ 81 w 300"/>
                <a:gd name="T25" fmla="*/ 1139 h 1139"/>
                <a:gd name="T26" fmla="*/ 81 w 300"/>
                <a:gd name="T27" fmla="*/ 1139 h 1139"/>
                <a:gd name="T28" fmla="*/ 91 w 300"/>
                <a:gd name="T29" fmla="*/ 1136 h 1139"/>
                <a:gd name="T30" fmla="*/ 100 w 300"/>
                <a:gd name="T31" fmla="*/ 1133 h 1139"/>
                <a:gd name="T32" fmla="*/ 116 w 300"/>
                <a:gd name="T33" fmla="*/ 1123 h 1139"/>
                <a:gd name="T34" fmla="*/ 128 w 300"/>
                <a:gd name="T35" fmla="*/ 1108 h 1139"/>
                <a:gd name="T36" fmla="*/ 128 w 300"/>
                <a:gd name="T37" fmla="*/ 1098 h 1139"/>
                <a:gd name="T38" fmla="*/ 131 w 300"/>
                <a:gd name="T39" fmla="*/ 1089 h 1139"/>
                <a:gd name="T40" fmla="*/ 131 w 300"/>
                <a:gd name="T41" fmla="*/ 532 h 1139"/>
                <a:gd name="T42" fmla="*/ 169 w 300"/>
                <a:gd name="T43" fmla="*/ 532 h 1139"/>
                <a:gd name="T44" fmla="*/ 169 w 300"/>
                <a:gd name="T45" fmla="*/ 1089 h 1139"/>
                <a:gd name="T46" fmla="*/ 169 w 300"/>
                <a:gd name="T47" fmla="*/ 1089 h 1139"/>
                <a:gd name="T48" fmla="*/ 169 w 300"/>
                <a:gd name="T49" fmla="*/ 1098 h 1139"/>
                <a:gd name="T50" fmla="*/ 172 w 300"/>
                <a:gd name="T51" fmla="*/ 1108 h 1139"/>
                <a:gd name="T52" fmla="*/ 181 w 300"/>
                <a:gd name="T53" fmla="*/ 1123 h 1139"/>
                <a:gd name="T54" fmla="*/ 200 w 300"/>
                <a:gd name="T55" fmla="*/ 1133 h 1139"/>
                <a:gd name="T56" fmla="*/ 209 w 300"/>
                <a:gd name="T57" fmla="*/ 1136 h 1139"/>
                <a:gd name="T58" fmla="*/ 219 w 300"/>
                <a:gd name="T59" fmla="*/ 1139 h 1139"/>
                <a:gd name="T60" fmla="*/ 219 w 300"/>
                <a:gd name="T61" fmla="*/ 1139 h 1139"/>
                <a:gd name="T62" fmla="*/ 228 w 300"/>
                <a:gd name="T63" fmla="*/ 1136 h 1139"/>
                <a:gd name="T64" fmla="*/ 237 w 300"/>
                <a:gd name="T65" fmla="*/ 1133 h 1139"/>
                <a:gd name="T66" fmla="*/ 253 w 300"/>
                <a:gd name="T67" fmla="*/ 1123 h 1139"/>
                <a:gd name="T68" fmla="*/ 265 w 300"/>
                <a:gd name="T69" fmla="*/ 1108 h 1139"/>
                <a:gd name="T70" fmla="*/ 265 w 300"/>
                <a:gd name="T71" fmla="*/ 1098 h 1139"/>
                <a:gd name="T72" fmla="*/ 268 w 300"/>
                <a:gd name="T73" fmla="*/ 1089 h 1139"/>
                <a:gd name="T74" fmla="*/ 268 w 300"/>
                <a:gd name="T75" fmla="*/ 532 h 1139"/>
                <a:gd name="T76" fmla="*/ 268 w 300"/>
                <a:gd name="T77" fmla="*/ 532 h 1139"/>
                <a:gd name="T78" fmla="*/ 300 w 300"/>
                <a:gd name="T79" fmla="*/ 0 h 1139"/>
                <a:gd name="T80" fmla="*/ 225 w 300"/>
                <a:gd name="T81" fmla="*/ 0 h 1139"/>
                <a:gd name="T82" fmla="*/ 150 w 300"/>
                <a:gd name="T83" fmla="*/ 112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00" h="1139">
                  <a:moveTo>
                    <a:pt x="150" y="112"/>
                  </a:moveTo>
                  <a:lnTo>
                    <a:pt x="75" y="0"/>
                  </a:lnTo>
                  <a:lnTo>
                    <a:pt x="0" y="0"/>
                  </a:lnTo>
                  <a:lnTo>
                    <a:pt x="32" y="532"/>
                  </a:lnTo>
                  <a:lnTo>
                    <a:pt x="32" y="532"/>
                  </a:lnTo>
                  <a:lnTo>
                    <a:pt x="32" y="1089"/>
                  </a:lnTo>
                  <a:lnTo>
                    <a:pt x="32" y="1089"/>
                  </a:lnTo>
                  <a:lnTo>
                    <a:pt x="32" y="1098"/>
                  </a:lnTo>
                  <a:lnTo>
                    <a:pt x="35" y="1108"/>
                  </a:lnTo>
                  <a:lnTo>
                    <a:pt x="44" y="1123"/>
                  </a:lnTo>
                  <a:lnTo>
                    <a:pt x="63" y="1133"/>
                  </a:lnTo>
                  <a:lnTo>
                    <a:pt x="72" y="1136"/>
                  </a:lnTo>
                  <a:lnTo>
                    <a:pt x="81" y="1139"/>
                  </a:lnTo>
                  <a:lnTo>
                    <a:pt x="81" y="1139"/>
                  </a:lnTo>
                  <a:lnTo>
                    <a:pt x="91" y="1136"/>
                  </a:lnTo>
                  <a:lnTo>
                    <a:pt x="100" y="1133"/>
                  </a:lnTo>
                  <a:lnTo>
                    <a:pt x="116" y="1123"/>
                  </a:lnTo>
                  <a:lnTo>
                    <a:pt x="128" y="1108"/>
                  </a:lnTo>
                  <a:lnTo>
                    <a:pt x="128" y="1098"/>
                  </a:lnTo>
                  <a:lnTo>
                    <a:pt x="131" y="1089"/>
                  </a:lnTo>
                  <a:lnTo>
                    <a:pt x="131" y="532"/>
                  </a:lnTo>
                  <a:lnTo>
                    <a:pt x="169" y="532"/>
                  </a:lnTo>
                  <a:lnTo>
                    <a:pt x="169" y="1089"/>
                  </a:lnTo>
                  <a:lnTo>
                    <a:pt x="169" y="1089"/>
                  </a:lnTo>
                  <a:lnTo>
                    <a:pt x="169" y="1098"/>
                  </a:lnTo>
                  <a:lnTo>
                    <a:pt x="172" y="1108"/>
                  </a:lnTo>
                  <a:lnTo>
                    <a:pt x="181" y="1123"/>
                  </a:lnTo>
                  <a:lnTo>
                    <a:pt x="200" y="1133"/>
                  </a:lnTo>
                  <a:lnTo>
                    <a:pt x="209" y="1136"/>
                  </a:lnTo>
                  <a:lnTo>
                    <a:pt x="219" y="1139"/>
                  </a:lnTo>
                  <a:lnTo>
                    <a:pt x="219" y="1139"/>
                  </a:lnTo>
                  <a:lnTo>
                    <a:pt x="228" y="1136"/>
                  </a:lnTo>
                  <a:lnTo>
                    <a:pt x="237" y="1133"/>
                  </a:lnTo>
                  <a:lnTo>
                    <a:pt x="253" y="1123"/>
                  </a:lnTo>
                  <a:lnTo>
                    <a:pt x="265" y="1108"/>
                  </a:lnTo>
                  <a:lnTo>
                    <a:pt x="265" y="1098"/>
                  </a:lnTo>
                  <a:lnTo>
                    <a:pt x="268" y="1089"/>
                  </a:lnTo>
                  <a:lnTo>
                    <a:pt x="268" y="532"/>
                  </a:lnTo>
                  <a:lnTo>
                    <a:pt x="268" y="532"/>
                  </a:lnTo>
                  <a:lnTo>
                    <a:pt x="300" y="0"/>
                  </a:lnTo>
                  <a:lnTo>
                    <a:pt x="225" y="0"/>
                  </a:lnTo>
                  <a:lnTo>
                    <a:pt x="150" y="112"/>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78" name="Freeform 7">
              <a:extLst>
                <a:ext uri="{FF2B5EF4-FFF2-40B4-BE49-F238E27FC236}">
                  <a16:creationId xmlns:a16="http://schemas.microsoft.com/office/drawing/2014/main" id="{246D983B-1A31-4C19-9B45-72621D575EEF}"/>
                </a:ext>
              </a:extLst>
            </p:cNvPr>
            <p:cNvSpPr>
              <a:spLocks/>
            </p:cNvSpPr>
            <p:nvPr/>
          </p:nvSpPr>
          <p:spPr bwMode="auto">
            <a:xfrm>
              <a:off x="3601" y="1732"/>
              <a:ext cx="84" cy="563"/>
            </a:xfrm>
            <a:custGeom>
              <a:avLst/>
              <a:gdLst>
                <a:gd name="T0" fmla="*/ 0 w 84"/>
                <a:gd name="T1" fmla="*/ 0 h 563"/>
                <a:gd name="T2" fmla="*/ 22 w 84"/>
                <a:gd name="T3" fmla="*/ 532 h 563"/>
                <a:gd name="T4" fmla="*/ 22 w 84"/>
                <a:gd name="T5" fmla="*/ 532 h 563"/>
                <a:gd name="T6" fmla="*/ 25 w 84"/>
                <a:gd name="T7" fmla="*/ 544 h 563"/>
                <a:gd name="T8" fmla="*/ 31 w 84"/>
                <a:gd name="T9" fmla="*/ 554 h 563"/>
                <a:gd name="T10" fmla="*/ 41 w 84"/>
                <a:gd name="T11" fmla="*/ 563 h 563"/>
                <a:gd name="T12" fmla="*/ 53 w 84"/>
                <a:gd name="T13" fmla="*/ 563 h 563"/>
                <a:gd name="T14" fmla="*/ 53 w 84"/>
                <a:gd name="T15" fmla="*/ 563 h 563"/>
                <a:gd name="T16" fmla="*/ 65 w 84"/>
                <a:gd name="T17" fmla="*/ 563 h 563"/>
                <a:gd name="T18" fmla="*/ 75 w 84"/>
                <a:gd name="T19" fmla="*/ 554 h 563"/>
                <a:gd name="T20" fmla="*/ 81 w 84"/>
                <a:gd name="T21" fmla="*/ 544 h 563"/>
                <a:gd name="T22" fmla="*/ 84 w 84"/>
                <a:gd name="T23" fmla="*/ 532 h 563"/>
                <a:gd name="T24" fmla="*/ 53 w 84"/>
                <a:gd name="T25" fmla="*/ 0 h 563"/>
                <a:gd name="T26" fmla="*/ 0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0" y="0"/>
                  </a:moveTo>
                  <a:lnTo>
                    <a:pt x="22" y="532"/>
                  </a:lnTo>
                  <a:lnTo>
                    <a:pt x="22" y="532"/>
                  </a:lnTo>
                  <a:lnTo>
                    <a:pt x="25" y="544"/>
                  </a:lnTo>
                  <a:lnTo>
                    <a:pt x="31" y="554"/>
                  </a:lnTo>
                  <a:lnTo>
                    <a:pt x="41" y="563"/>
                  </a:lnTo>
                  <a:lnTo>
                    <a:pt x="53" y="563"/>
                  </a:lnTo>
                  <a:lnTo>
                    <a:pt x="53" y="563"/>
                  </a:lnTo>
                  <a:lnTo>
                    <a:pt x="65" y="563"/>
                  </a:lnTo>
                  <a:lnTo>
                    <a:pt x="75" y="554"/>
                  </a:lnTo>
                  <a:lnTo>
                    <a:pt x="81" y="544"/>
                  </a:lnTo>
                  <a:lnTo>
                    <a:pt x="84" y="532"/>
                  </a:lnTo>
                  <a:lnTo>
                    <a:pt x="53"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79" name="Freeform 8">
              <a:extLst>
                <a:ext uri="{FF2B5EF4-FFF2-40B4-BE49-F238E27FC236}">
                  <a16:creationId xmlns:a16="http://schemas.microsoft.com/office/drawing/2014/main" id="{C39BDBB4-E0BF-436A-BB33-98A0BBEC6009}"/>
                </a:ext>
              </a:extLst>
            </p:cNvPr>
            <p:cNvSpPr>
              <a:spLocks/>
            </p:cNvSpPr>
            <p:nvPr/>
          </p:nvSpPr>
          <p:spPr bwMode="auto">
            <a:xfrm>
              <a:off x="3997" y="1732"/>
              <a:ext cx="84" cy="563"/>
            </a:xfrm>
            <a:custGeom>
              <a:avLst/>
              <a:gdLst>
                <a:gd name="T0" fmla="*/ 31 w 84"/>
                <a:gd name="T1" fmla="*/ 0 h 563"/>
                <a:gd name="T2" fmla="*/ 0 w 84"/>
                <a:gd name="T3" fmla="*/ 532 h 563"/>
                <a:gd name="T4" fmla="*/ 0 w 84"/>
                <a:gd name="T5" fmla="*/ 532 h 563"/>
                <a:gd name="T6" fmla="*/ 3 w 84"/>
                <a:gd name="T7" fmla="*/ 544 h 563"/>
                <a:gd name="T8" fmla="*/ 9 w 84"/>
                <a:gd name="T9" fmla="*/ 554 h 563"/>
                <a:gd name="T10" fmla="*/ 19 w 84"/>
                <a:gd name="T11" fmla="*/ 563 h 563"/>
                <a:gd name="T12" fmla="*/ 31 w 84"/>
                <a:gd name="T13" fmla="*/ 563 h 563"/>
                <a:gd name="T14" fmla="*/ 31 w 84"/>
                <a:gd name="T15" fmla="*/ 563 h 563"/>
                <a:gd name="T16" fmla="*/ 43 w 84"/>
                <a:gd name="T17" fmla="*/ 563 h 563"/>
                <a:gd name="T18" fmla="*/ 53 w 84"/>
                <a:gd name="T19" fmla="*/ 554 h 563"/>
                <a:gd name="T20" fmla="*/ 59 w 84"/>
                <a:gd name="T21" fmla="*/ 544 h 563"/>
                <a:gd name="T22" fmla="*/ 62 w 84"/>
                <a:gd name="T23" fmla="*/ 532 h 563"/>
                <a:gd name="T24" fmla="*/ 84 w 84"/>
                <a:gd name="T25" fmla="*/ 0 h 563"/>
                <a:gd name="T26" fmla="*/ 31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31" y="0"/>
                  </a:moveTo>
                  <a:lnTo>
                    <a:pt x="0" y="532"/>
                  </a:lnTo>
                  <a:lnTo>
                    <a:pt x="0" y="532"/>
                  </a:lnTo>
                  <a:lnTo>
                    <a:pt x="3" y="544"/>
                  </a:lnTo>
                  <a:lnTo>
                    <a:pt x="9" y="554"/>
                  </a:lnTo>
                  <a:lnTo>
                    <a:pt x="19" y="563"/>
                  </a:lnTo>
                  <a:lnTo>
                    <a:pt x="31" y="563"/>
                  </a:lnTo>
                  <a:lnTo>
                    <a:pt x="31" y="563"/>
                  </a:lnTo>
                  <a:lnTo>
                    <a:pt x="43" y="563"/>
                  </a:lnTo>
                  <a:lnTo>
                    <a:pt x="53" y="554"/>
                  </a:lnTo>
                  <a:lnTo>
                    <a:pt x="59" y="544"/>
                  </a:lnTo>
                  <a:lnTo>
                    <a:pt x="62" y="532"/>
                  </a:lnTo>
                  <a:lnTo>
                    <a:pt x="84" y="0"/>
                  </a:lnTo>
                  <a:lnTo>
                    <a:pt x="31"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80" name="Group 4">
            <a:extLst>
              <a:ext uri="{FF2B5EF4-FFF2-40B4-BE49-F238E27FC236}">
                <a16:creationId xmlns:a16="http://schemas.microsoft.com/office/drawing/2014/main" id="{5968721D-D12E-4FAE-A40A-D2B1A5E2CE62}"/>
              </a:ext>
            </a:extLst>
          </p:cNvPr>
          <p:cNvGrpSpPr>
            <a:grpSpLocks noChangeAspect="1"/>
          </p:cNvGrpSpPr>
          <p:nvPr/>
        </p:nvGrpSpPr>
        <p:grpSpPr bwMode="auto">
          <a:xfrm>
            <a:off x="6010854" y="3129389"/>
            <a:ext cx="261313" cy="773595"/>
            <a:chOff x="3601" y="1450"/>
            <a:chExt cx="480" cy="1421"/>
          </a:xfrm>
        </p:grpSpPr>
        <p:sp>
          <p:nvSpPr>
            <p:cNvPr id="181" name="Freeform 5">
              <a:extLst>
                <a:ext uri="{FF2B5EF4-FFF2-40B4-BE49-F238E27FC236}">
                  <a16:creationId xmlns:a16="http://schemas.microsoft.com/office/drawing/2014/main" id="{A0D7EDF5-88FD-413D-9095-A42FAF17635C}"/>
                </a:ext>
              </a:extLst>
            </p:cNvPr>
            <p:cNvSpPr>
              <a:spLocks/>
            </p:cNvSpPr>
            <p:nvPr/>
          </p:nvSpPr>
          <p:spPr bwMode="auto">
            <a:xfrm>
              <a:off x="3710" y="1450"/>
              <a:ext cx="262" cy="263"/>
            </a:xfrm>
            <a:custGeom>
              <a:avLst/>
              <a:gdLst>
                <a:gd name="T0" fmla="*/ 131 w 262"/>
                <a:gd name="T1" fmla="*/ 263 h 263"/>
                <a:gd name="T2" fmla="*/ 131 w 262"/>
                <a:gd name="T3" fmla="*/ 263 h 263"/>
                <a:gd name="T4" fmla="*/ 156 w 262"/>
                <a:gd name="T5" fmla="*/ 260 h 263"/>
                <a:gd name="T6" fmla="*/ 181 w 262"/>
                <a:gd name="T7" fmla="*/ 254 h 263"/>
                <a:gd name="T8" fmla="*/ 203 w 262"/>
                <a:gd name="T9" fmla="*/ 241 h 263"/>
                <a:gd name="T10" fmla="*/ 221 w 262"/>
                <a:gd name="T11" fmla="*/ 225 h 263"/>
                <a:gd name="T12" fmla="*/ 240 w 262"/>
                <a:gd name="T13" fmla="*/ 203 h 263"/>
                <a:gd name="T14" fmla="*/ 249 w 262"/>
                <a:gd name="T15" fmla="*/ 182 h 263"/>
                <a:gd name="T16" fmla="*/ 259 w 262"/>
                <a:gd name="T17" fmla="*/ 156 h 263"/>
                <a:gd name="T18" fmla="*/ 262 w 262"/>
                <a:gd name="T19" fmla="*/ 131 h 263"/>
                <a:gd name="T20" fmla="*/ 262 w 262"/>
                <a:gd name="T21" fmla="*/ 131 h 263"/>
                <a:gd name="T22" fmla="*/ 259 w 262"/>
                <a:gd name="T23" fmla="*/ 106 h 263"/>
                <a:gd name="T24" fmla="*/ 249 w 262"/>
                <a:gd name="T25" fmla="*/ 81 h 263"/>
                <a:gd name="T26" fmla="*/ 240 w 262"/>
                <a:gd name="T27" fmla="*/ 59 h 263"/>
                <a:gd name="T28" fmla="*/ 221 w 262"/>
                <a:gd name="T29" fmla="*/ 38 h 263"/>
                <a:gd name="T30" fmla="*/ 203 w 262"/>
                <a:gd name="T31" fmla="*/ 22 h 263"/>
                <a:gd name="T32" fmla="*/ 181 w 262"/>
                <a:gd name="T33" fmla="*/ 9 h 263"/>
                <a:gd name="T34" fmla="*/ 156 w 262"/>
                <a:gd name="T35" fmla="*/ 3 h 263"/>
                <a:gd name="T36" fmla="*/ 131 w 262"/>
                <a:gd name="T37" fmla="*/ 0 h 263"/>
                <a:gd name="T38" fmla="*/ 131 w 262"/>
                <a:gd name="T39" fmla="*/ 0 h 263"/>
                <a:gd name="T40" fmla="*/ 103 w 262"/>
                <a:gd name="T41" fmla="*/ 3 h 263"/>
                <a:gd name="T42" fmla="*/ 78 w 262"/>
                <a:gd name="T43" fmla="*/ 9 h 263"/>
                <a:gd name="T44" fmla="*/ 56 w 262"/>
                <a:gd name="T45" fmla="*/ 22 h 263"/>
                <a:gd name="T46" fmla="*/ 37 w 262"/>
                <a:gd name="T47" fmla="*/ 38 h 263"/>
                <a:gd name="T48" fmla="*/ 22 w 262"/>
                <a:gd name="T49" fmla="*/ 59 h 263"/>
                <a:gd name="T50" fmla="*/ 9 w 262"/>
                <a:gd name="T51" fmla="*/ 81 h 263"/>
                <a:gd name="T52" fmla="*/ 3 w 262"/>
                <a:gd name="T53" fmla="*/ 106 h 263"/>
                <a:gd name="T54" fmla="*/ 0 w 262"/>
                <a:gd name="T55" fmla="*/ 131 h 263"/>
                <a:gd name="T56" fmla="*/ 0 w 262"/>
                <a:gd name="T57" fmla="*/ 131 h 263"/>
                <a:gd name="T58" fmla="*/ 3 w 262"/>
                <a:gd name="T59" fmla="*/ 156 h 263"/>
                <a:gd name="T60" fmla="*/ 9 w 262"/>
                <a:gd name="T61" fmla="*/ 182 h 263"/>
                <a:gd name="T62" fmla="*/ 22 w 262"/>
                <a:gd name="T63" fmla="*/ 203 h 263"/>
                <a:gd name="T64" fmla="*/ 37 w 262"/>
                <a:gd name="T65" fmla="*/ 225 h 263"/>
                <a:gd name="T66" fmla="*/ 56 w 262"/>
                <a:gd name="T67" fmla="*/ 241 h 263"/>
                <a:gd name="T68" fmla="*/ 78 w 262"/>
                <a:gd name="T69" fmla="*/ 254 h 263"/>
                <a:gd name="T70" fmla="*/ 103 w 262"/>
                <a:gd name="T71" fmla="*/ 260 h 263"/>
                <a:gd name="T72" fmla="*/ 131 w 262"/>
                <a:gd name="T73" fmla="*/ 263 h 263"/>
                <a:gd name="T74" fmla="*/ 131 w 262"/>
                <a:gd name="T75" fmla="*/ 26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2" h="263">
                  <a:moveTo>
                    <a:pt x="131" y="263"/>
                  </a:moveTo>
                  <a:lnTo>
                    <a:pt x="131" y="263"/>
                  </a:lnTo>
                  <a:lnTo>
                    <a:pt x="156" y="260"/>
                  </a:lnTo>
                  <a:lnTo>
                    <a:pt x="181" y="254"/>
                  </a:lnTo>
                  <a:lnTo>
                    <a:pt x="203" y="241"/>
                  </a:lnTo>
                  <a:lnTo>
                    <a:pt x="221" y="225"/>
                  </a:lnTo>
                  <a:lnTo>
                    <a:pt x="240" y="203"/>
                  </a:lnTo>
                  <a:lnTo>
                    <a:pt x="249" y="182"/>
                  </a:lnTo>
                  <a:lnTo>
                    <a:pt x="259" y="156"/>
                  </a:lnTo>
                  <a:lnTo>
                    <a:pt x="262" y="131"/>
                  </a:lnTo>
                  <a:lnTo>
                    <a:pt x="262" y="131"/>
                  </a:lnTo>
                  <a:lnTo>
                    <a:pt x="259" y="106"/>
                  </a:lnTo>
                  <a:lnTo>
                    <a:pt x="249" y="81"/>
                  </a:lnTo>
                  <a:lnTo>
                    <a:pt x="240" y="59"/>
                  </a:lnTo>
                  <a:lnTo>
                    <a:pt x="221" y="38"/>
                  </a:lnTo>
                  <a:lnTo>
                    <a:pt x="203" y="22"/>
                  </a:lnTo>
                  <a:lnTo>
                    <a:pt x="181" y="9"/>
                  </a:lnTo>
                  <a:lnTo>
                    <a:pt x="156" y="3"/>
                  </a:lnTo>
                  <a:lnTo>
                    <a:pt x="131" y="0"/>
                  </a:lnTo>
                  <a:lnTo>
                    <a:pt x="131" y="0"/>
                  </a:lnTo>
                  <a:lnTo>
                    <a:pt x="103" y="3"/>
                  </a:lnTo>
                  <a:lnTo>
                    <a:pt x="78" y="9"/>
                  </a:lnTo>
                  <a:lnTo>
                    <a:pt x="56" y="22"/>
                  </a:lnTo>
                  <a:lnTo>
                    <a:pt x="37" y="38"/>
                  </a:lnTo>
                  <a:lnTo>
                    <a:pt x="22" y="59"/>
                  </a:lnTo>
                  <a:lnTo>
                    <a:pt x="9" y="81"/>
                  </a:lnTo>
                  <a:lnTo>
                    <a:pt x="3" y="106"/>
                  </a:lnTo>
                  <a:lnTo>
                    <a:pt x="0" y="131"/>
                  </a:lnTo>
                  <a:lnTo>
                    <a:pt x="0" y="131"/>
                  </a:lnTo>
                  <a:lnTo>
                    <a:pt x="3" y="156"/>
                  </a:lnTo>
                  <a:lnTo>
                    <a:pt x="9" y="182"/>
                  </a:lnTo>
                  <a:lnTo>
                    <a:pt x="22" y="203"/>
                  </a:lnTo>
                  <a:lnTo>
                    <a:pt x="37" y="225"/>
                  </a:lnTo>
                  <a:lnTo>
                    <a:pt x="56" y="241"/>
                  </a:lnTo>
                  <a:lnTo>
                    <a:pt x="78" y="254"/>
                  </a:lnTo>
                  <a:lnTo>
                    <a:pt x="103" y="260"/>
                  </a:lnTo>
                  <a:lnTo>
                    <a:pt x="131" y="263"/>
                  </a:lnTo>
                  <a:lnTo>
                    <a:pt x="131" y="263"/>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82" name="Freeform 6">
              <a:extLst>
                <a:ext uri="{FF2B5EF4-FFF2-40B4-BE49-F238E27FC236}">
                  <a16:creationId xmlns:a16="http://schemas.microsoft.com/office/drawing/2014/main" id="{BA743F26-F71F-4DD8-80A2-CA59F94D8B63}"/>
                </a:ext>
              </a:extLst>
            </p:cNvPr>
            <p:cNvSpPr>
              <a:spLocks/>
            </p:cNvSpPr>
            <p:nvPr/>
          </p:nvSpPr>
          <p:spPr bwMode="auto">
            <a:xfrm>
              <a:off x="3691" y="1732"/>
              <a:ext cx="300" cy="1139"/>
            </a:xfrm>
            <a:custGeom>
              <a:avLst/>
              <a:gdLst>
                <a:gd name="T0" fmla="*/ 150 w 300"/>
                <a:gd name="T1" fmla="*/ 112 h 1139"/>
                <a:gd name="T2" fmla="*/ 75 w 300"/>
                <a:gd name="T3" fmla="*/ 0 h 1139"/>
                <a:gd name="T4" fmla="*/ 0 w 300"/>
                <a:gd name="T5" fmla="*/ 0 h 1139"/>
                <a:gd name="T6" fmla="*/ 32 w 300"/>
                <a:gd name="T7" fmla="*/ 532 h 1139"/>
                <a:gd name="T8" fmla="*/ 32 w 300"/>
                <a:gd name="T9" fmla="*/ 532 h 1139"/>
                <a:gd name="T10" fmla="*/ 32 w 300"/>
                <a:gd name="T11" fmla="*/ 1089 h 1139"/>
                <a:gd name="T12" fmla="*/ 32 w 300"/>
                <a:gd name="T13" fmla="*/ 1089 h 1139"/>
                <a:gd name="T14" fmla="*/ 32 w 300"/>
                <a:gd name="T15" fmla="*/ 1098 h 1139"/>
                <a:gd name="T16" fmla="*/ 35 w 300"/>
                <a:gd name="T17" fmla="*/ 1108 h 1139"/>
                <a:gd name="T18" fmla="*/ 44 w 300"/>
                <a:gd name="T19" fmla="*/ 1123 h 1139"/>
                <a:gd name="T20" fmla="*/ 63 w 300"/>
                <a:gd name="T21" fmla="*/ 1133 h 1139"/>
                <a:gd name="T22" fmla="*/ 72 w 300"/>
                <a:gd name="T23" fmla="*/ 1136 h 1139"/>
                <a:gd name="T24" fmla="*/ 81 w 300"/>
                <a:gd name="T25" fmla="*/ 1139 h 1139"/>
                <a:gd name="T26" fmla="*/ 81 w 300"/>
                <a:gd name="T27" fmla="*/ 1139 h 1139"/>
                <a:gd name="T28" fmla="*/ 91 w 300"/>
                <a:gd name="T29" fmla="*/ 1136 h 1139"/>
                <a:gd name="T30" fmla="*/ 100 w 300"/>
                <a:gd name="T31" fmla="*/ 1133 h 1139"/>
                <a:gd name="T32" fmla="*/ 116 w 300"/>
                <a:gd name="T33" fmla="*/ 1123 h 1139"/>
                <a:gd name="T34" fmla="*/ 128 w 300"/>
                <a:gd name="T35" fmla="*/ 1108 h 1139"/>
                <a:gd name="T36" fmla="*/ 128 w 300"/>
                <a:gd name="T37" fmla="*/ 1098 h 1139"/>
                <a:gd name="T38" fmla="*/ 131 w 300"/>
                <a:gd name="T39" fmla="*/ 1089 h 1139"/>
                <a:gd name="T40" fmla="*/ 131 w 300"/>
                <a:gd name="T41" fmla="*/ 532 h 1139"/>
                <a:gd name="T42" fmla="*/ 169 w 300"/>
                <a:gd name="T43" fmla="*/ 532 h 1139"/>
                <a:gd name="T44" fmla="*/ 169 w 300"/>
                <a:gd name="T45" fmla="*/ 1089 h 1139"/>
                <a:gd name="T46" fmla="*/ 169 w 300"/>
                <a:gd name="T47" fmla="*/ 1089 h 1139"/>
                <a:gd name="T48" fmla="*/ 169 w 300"/>
                <a:gd name="T49" fmla="*/ 1098 h 1139"/>
                <a:gd name="T50" fmla="*/ 172 w 300"/>
                <a:gd name="T51" fmla="*/ 1108 h 1139"/>
                <a:gd name="T52" fmla="*/ 181 w 300"/>
                <a:gd name="T53" fmla="*/ 1123 h 1139"/>
                <a:gd name="T54" fmla="*/ 200 w 300"/>
                <a:gd name="T55" fmla="*/ 1133 h 1139"/>
                <a:gd name="T56" fmla="*/ 209 w 300"/>
                <a:gd name="T57" fmla="*/ 1136 h 1139"/>
                <a:gd name="T58" fmla="*/ 219 w 300"/>
                <a:gd name="T59" fmla="*/ 1139 h 1139"/>
                <a:gd name="T60" fmla="*/ 219 w 300"/>
                <a:gd name="T61" fmla="*/ 1139 h 1139"/>
                <a:gd name="T62" fmla="*/ 228 w 300"/>
                <a:gd name="T63" fmla="*/ 1136 h 1139"/>
                <a:gd name="T64" fmla="*/ 237 w 300"/>
                <a:gd name="T65" fmla="*/ 1133 h 1139"/>
                <a:gd name="T66" fmla="*/ 253 w 300"/>
                <a:gd name="T67" fmla="*/ 1123 h 1139"/>
                <a:gd name="T68" fmla="*/ 265 w 300"/>
                <a:gd name="T69" fmla="*/ 1108 h 1139"/>
                <a:gd name="T70" fmla="*/ 265 w 300"/>
                <a:gd name="T71" fmla="*/ 1098 h 1139"/>
                <a:gd name="T72" fmla="*/ 268 w 300"/>
                <a:gd name="T73" fmla="*/ 1089 h 1139"/>
                <a:gd name="T74" fmla="*/ 268 w 300"/>
                <a:gd name="T75" fmla="*/ 532 h 1139"/>
                <a:gd name="T76" fmla="*/ 268 w 300"/>
                <a:gd name="T77" fmla="*/ 532 h 1139"/>
                <a:gd name="T78" fmla="*/ 300 w 300"/>
                <a:gd name="T79" fmla="*/ 0 h 1139"/>
                <a:gd name="T80" fmla="*/ 225 w 300"/>
                <a:gd name="T81" fmla="*/ 0 h 1139"/>
                <a:gd name="T82" fmla="*/ 150 w 300"/>
                <a:gd name="T83" fmla="*/ 112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00" h="1139">
                  <a:moveTo>
                    <a:pt x="150" y="112"/>
                  </a:moveTo>
                  <a:lnTo>
                    <a:pt x="75" y="0"/>
                  </a:lnTo>
                  <a:lnTo>
                    <a:pt x="0" y="0"/>
                  </a:lnTo>
                  <a:lnTo>
                    <a:pt x="32" y="532"/>
                  </a:lnTo>
                  <a:lnTo>
                    <a:pt x="32" y="532"/>
                  </a:lnTo>
                  <a:lnTo>
                    <a:pt x="32" y="1089"/>
                  </a:lnTo>
                  <a:lnTo>
                    <a:pt x="32" y="1089"/>
                  </a:lnTo>
                  <a:lnTo>
                    <a:pt x="32" y="1098"/>
                  </a:lnTo>
                  <a:lnTo>
                    <a:pt x="35" y="1108"/>
                  </a:lnTo>
                  <a:lnTo>
                    <a:pt x="44" y="1123"/>
                  </a:lnTo>
                  <a:lnTo>
                    <a:pt x="63" y="1133"/>
                  </a:lnTo>
                  <a:lnTo>
                    <a:pt x="72" y="1136"/>
                  </a:lnTo>
                  <a:lnTo>
                    <a:pt x="81" y="1139"/>
                  </a:lnTo>
                  <a:lnTo>
                    <a:pt x="81" y="1139"/>
                  </a:lnTo>
                  <a:lnTo>
                    <a:pt x="91" y="1136"/>
                  </a:lnTo>
                  <a:lnTo>
                    <a:pt x="100" y="1133"/>
                  </a:lnTo>
                  <a:lnTo>
                    <a:pt x="116" y="1123"/>
                  </a:lnTo>
                  <a:lnTo>
                    <a:pt x="128" y="1108"/>
                  </a:lnTo>
                  <a:lnTo>
                    <a:pt x="128" y="1098"/>
                  </a:lnTo>
                  <a:lnTo>
                    <a:pt x="131" y="1089"/>
                  </a:lnTo>
                  <a:lnTo>
                    <a:pt x="131" y="532"/>
                  </a:lnTo>
                  <a:lnTo>
                    <a:pt x="169" y="532"/>
                  </a:lnTo>
                  <a:lnTo>
                    <a:pt x="169" y="1089"/>
                  </a:lnTo>
                  <a:lnTo>
                    <a:pt x="169" y="1089"/>
                  </a:lnTo>
                  <a:lnTo>
                    <a:pt x="169" y="1098"/>
                  </a:lnTo>
                  <a:lnTo>
                    <a:pt x="172" y="1108"/>
                  </a:lnTo>
                  <a:lnTo>
                    <a:pt x="181" y="1123"/>
                  </a:lnTo>
                  <a:lnTo>
                    <a:pt x="200" y="1133"/>
                  </a:lnTo>
                  <a:lnTo>
                    <a:pt x="209" y="1136"/>
                  </a:lnTo>
                  <a:lnTo>
                    <a:pt x="219" y="1139"/>
                  </a:lnTo>
                  <a:lnTo>
                    <a:pt x="219" y="1139"/>
                  </a:lnTo>
                  <a:lnTo>
                    <a:pt x="228" y="1136"/>
                  </a:lnTo>
                  <a:lnTo>
                    <a:pt x="237" y="1133"/>
                  </a:lnTo>
                  <a:lnTo>
                    <a:pt x="253" y="1123"/>
                  </a:lnTo>
                  <a:lnTo>
                    <a:pt x="265" y="1108"/>
                  </a:lnTo>
                  <a:lnTo>
                    <a:pt x="265" y="1098"/>
                  </a:lnTo>
                  <a:lnTo>
                    <a:pt x="268" y="1089"/>
                  </a:lnTo>
                  <a:lnTo>
                    <a:pt x="268" y="532"/>
                  </a:lnTo>
                  <a:lnTo>
                    <a:pt x="268" y="532"/>
                  </a:lnTo>
                  <a:lnTo>
                    <a:pt x="300" y="0"/>
                  </a:lnTo>
                  <a:lnTo>
                    <a:pt x="225" y="0"/>
                  </a:lnTo>
                  <a:lnTo>
                    <a:pt x="150" y="112"/>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83" name="Freeform 7">
              <a:extLst>
                <a:ext uri="{FF2B5EF4-FFF2-40B4-BE49-F238E27FC236}">
                  <a16:creationId xmlns:a16="http://schemas.microsoft.com/office/drawing/2014/main" id="{246D983B-1A31-4C19-9B45-72621D575EEF}"/>
                </a:ext>
              </a:extLst>
            </p:cNvPr>
            <p:cNvSpPr>
              <a:spLocks/>
            </p:cNvSpPr>
            <p:nvPr/>
          </p:nvSpPr>
          <p:spPr bwMode="auto">
            <a:xfrm>
              <a:off x="3601" y="1732"/>
              <a:ext cx="84" cy="563"/>
            </a:xfrm>
            <a:custGeom>
              <a:avLst/>
              <a:gdLst>
                <a:gd name="T0" fmla="*/ 0 w 84"/>
                <a:gd name="T1" fmla="*/ 0 h 563"/>
                <a:gd name="T2" fmla="*/ 22 w 84"/>
                <a:gd name="T3" fmla="*/ 532 h 563"/>
                <a:gd name="T4" fmla="*/ 22 w 84"/>
                <a:gd name="T5" fmla="*/ 532 h 563"/>
                <a:gd name="T6" fmla="*/ 25 w 84"/>
                <a:gd name="T7" fmla="*/ 544 h 563"/>
                <a:gd name="T8" fmla="*/ 31 w 84"/>
                <a:gd name="T9" fmla="*/ 554 h 563"/>
                <a:gd name="T10" fmla="*/ 41 w 84"/>
                <a:gd name="T11" fmla="*/ 563 h 563"/>
                <a:gd name="T12" fmla="*/ 53 w 84"/>
                <a:gd name="T13" fmla="*/ 563 h 563"/>
                <a:gd name="T14" fmla="*/ 53 w 84"/>
                <a:gd name="T15" fmla="*/ 563 h 563"/>
                <a:gd name="T16" fmla="*/ 65 w 84"/>
                <a:gd name="T17" fmla="*/ 563 h 563"/>
                <a:gd name="T18" fmla="*/ 75 w 84"/>
                <a:gd name="T19" fmla="*/ 554 h 563"/>
                <a:gd name="T20" fmla="*/ 81 w 84"/>
                <a:gd name="T21" fmla="*/ 544 h 563"/>
                <a:gd name="T22" fmla="*/ 84 w 84"/>
                <a:gd name="T23" fmla="*/ 532 h 563"/>
                <a:gd name="T24" fmla="*/ 53 w 84"/>
                <a:gd name="T25" fmla="*/ 0 h 563"/>
                <a:gd name="T26" fmla="*/ 0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0" y="0"/>
                  </a:moveTo>
                  <a:lnTo>
                    <a:pt x="22" y="532"/>
                  </a:lnTo>
                  <a:lnTo>
                    <a:pt x="22" y="532"/>
                  </a:lnTo>
                  <a:lnTo>
                    <a:pt x="25" y="544"/>
                  </a:lnTo>
                  <a:lnTo>
                    <a:pt x="31" y="554"/>
                  </a:lnTo>
                  <a:lnTo>
                    <a:pt x="41" y="563"/>
                  </a:lnTo>
                  <a:lnTo>
                    <a:pt x="53" y="563"/>
                  </a:lnTo>
                  <a:lnTo>
                    <a:pt x="53" y="563"/>
                  </a:lnTo>
                  <a:lnTo>
                    <a:pt x="65" y="563"/>
                  </a:lnTo>
                  <a:lnTo>
                    <a:pt x="75" y="554"/>
                  </a:lnTo>
                  <a:lnTo>
                    <a:pt x="81" y="544"/>
                  </a:lnTo>
                  <a:lnTo>
                    <a:pt x="84" y="532"/>
                  </a:lnTo>
                  <a:lnTo>
                    <a:pt x="53"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84" name="Freeform 8">
              <a:extLst>
                <a:ext uri="{FF2B5EF4-FFF2-40B4-BE49-F238E27FC236}">
                  <a16:creationId xmlns:a16="http://schemas.microsoft.com/office/drawing/2014/main" id="{C39BDBB4-E0BF-436A-BB33-98A0BBEC6009}"/>
                </a:ext>
              </a:extLst>
            </p:cNvPr>
            <p:cNvSpPr>
              <a:spLocks/>
            </p:cNvSpPr>
            <p:nvPr/>
          </p:nvSpPr>
          <p:spPr bwMode="auto">
            <a:xfrm>
              <a:off x="3997" y="1732"/>
              <a:ext cx="84" cy="563"/>
            </a:xfrm>
            <a:custGeom>
              <a:avLst/>
              <a:gdLst>
                <a:gd name="T0" fmla="*/ 31 w 84"/>
                <a:gd name="T1" fmla="*/ 0 h 563"/>
                <a:gd name="T2" fmla="*/ 0 w 84"/>
                <a:gd name="T3" fmla="*/ 532 h 563"/>
                <a:gd name="T4" fmla="*/ 0 w 84"/>
                <a:gd name="T5" fmla="*/ 532 h 563"/>
                <a:gd name="T6" fmla="*/ 3 w 84"/>
                <a:gd name="T7" fmla="*/ 544 h 563"/>
                <a:gd name="T8" fmla="*/ 9 w 84"/>
                <a:gd name="T9" fmla="*/ 554 h 563"/>
                <a:gd name="T10" fmla="*/ 19 w 84"/>
                <a:gd name="T11" fmla="*/ 563 h 563"/>
                <a:gd name="T12" fmla="*/ 31 w 84"/>
                <a:gd name="T13" fmla="*/ 563 h 563"/>
                <a:gd name="T14" fmla="*/ 31 w 84"/>
                <a:gd name="T15" fmla="*/ 563 h 563"/>
                <a:gd name="T16" fmla="*/ 43 w 84"/>
                <a:gd name="T17" fmla="*/ 563 h 563"/>
                <a:gd name="T18" fmla="*/ 53 w 84"/>
                <a:gd name="T19" fmla="*/ 554 h 563"/>
                <a:gd name="T20" fmla="*/ 59 w 84"/>
                <a:gd name="T21" fmla="*/ 544 h 563"/>
                <a:gd name="T22" fmla="*/ 62 w 84"/>
                <a:gd name="T23" fmla="*/ 532 h 563"/>
                <a:gd name="T24" fmla="*/ 84 w 84"/>
                <a:gd name="T25" fmla="*/ 0 h 563"/>
                <a:gd name="T26" fmla="*/ 31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31" y="0"/>
                  </a:moveTo>
                  <a:lnTo>
                    <a:pt x="0" y="532"/>
                  </a:lnTo>
                  <a:lnTo>
                    <a:pt x="0" y="532"/>
                  </a:lnTo>
                  <a:lnTo>
                    <a:pt x="3" y="544"/>
                  </a:lnTo>
                  <a:lnTo>
                    <a:pt x="9" y="554"/>
                  </a:lnTo>
                  <a:lnTo>
                    <a:pt x="19" y="563"/>
                  </a:lnTo>
                  <a:lnTo>
                    <a:pt x="31" y="563"/>
                  </a:lnTo>
                  <a:lnTo>
                    <a:pt x="31" y="563"/>
                  </a:lnTo>
                  <a:lnTo>
                    <a:pt x="43" y="563"/>
                  </a:lnTo>
                  <a:lnTo>
                    <a:pt x="53" y="554"/>
                  </a:lnTo>
                  <a:lnTo>
                    <a:pt x="59" y="544"/>
                  </a:lnTo>
                  <a:lnTo>
                    <a:pt x="62" y="532"/>
                  </a:lnTo>
                  <a:lnTo>
                    <a:pt x="84" y="0"/>
                  </a:lnTo>
                  <a:lnTo>
                    <a:pt x="31"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85" name="Group 4">
            <a:extLst>
              <a:ext uri="{FF2B5EF4-FFF2-40B4-BE49-F238E27FC236}">
                <a16:creationId xmlns:a16="http://schemas.microsoft.com/office/drawing/2014/main" id="{5968721D-D12E-4FAE-A40A-D2B1A5E2CE62}"/>
              </a:ext>
            </a:extLst>
          </p:cNvPr>
          <p:cNvGrpSpPr>
            <a:grpSpLocks noChangeAspect="1"/>
          </p:cNvGrpSpPr>
          <p:nvPr/>
        </p:nvGrpSpPr>
        <p:grpSpPr bwMode="auto">
          <a:xfrm>
            <a:off x="6625680" y="1983038"/>
            <a:ext cx="261313" cy="773595"/>
            <a:chOff x="3601" y="1450"/>
            <a:chExt cx="480" cy="1421"/>
          </a:xfrm>
        </p:grpSpPr>
        <p:sp>
          <p:nvSpPr>
            <p:cNvPr id="186" name="Freeform 5">
              <a:extLst>
                <a:ext uri="{FF2B5EF4-FFF2-40B4-BE49-F238E27FC236}">
                  <a16:creationId xmlns:a16="http://schemas.microsoft.com/office/drawing/2014/main" id="{A0D7EDF5-88FD-413D-9095-A42FAF17635C}"/>
                </a:ext>
              </a:extLst>
            </p:cNvPr>
            <p:cNvSpPr>
              <a:spLocks/>
            </p:cNvSpPr>
            <p:nvPr/>
          </p:nvSpPr>
          <p:spPr bwMode="auto">
            <a:xfrm>
              <a:off x="3710" y="1450"/>
              <a:ext cx="262" cy="263"/>
            </a:xfrm>
            <a:custGeom>
              <a:avLst/>
              <a:gdLst>
                <a:gd name="T0" fmla="*/ 131 w 262"/>
                <a:gd name="T1" fmla="*/ 263 h 263"/>
                <a:gd name="T2" fmla="*/ 131 w 262"/>
                <a:gd name="T3" fmla="*/ 263 h 263"/>
                <a:gd name="T4" fmla="*/ 156 w 262"/>
                <a:gd name="T5" fmla="*/ 260 h 263"/>
                <a:gd name="T6" fmla="*/ 181 w 262"/>
                <a:gd name="T7" fmla="*/ 254 h 263"/>
                <a:gd name="T8" fmla="*/ 203 w 262"/>
                <a:gd name="T9" fmla="*/ 241 h 263"/>
                <a:gd name="T10" fmla="*/ 221 w 262"/>
                <a:gd name="T11" fmla="*/ 225 h 263"/>
                <a:gd name="T12" fmla="*/ 240 w 262"/>
                <a:gd name="T13" fmla="*/ 203 h 263"/>
                <a:gd name="T14" fmla="*/ 249 w 262"/>
                <a:gd name="T15" fmla="*/ 182 h 263"/>
                <a:gd name="T16" fmla="*/ 259 w 262"/>
                <a:gd name="T17" fmla="*/ 156 h 263"/>
                <a:gd name="T18" fmla="*/ 262 w 262"/>
                <a:gd name="T19" fmla="*/ 131 h 263"/>
                <a:gd name="T20" fmla="*/ 262 w 262"/>
                <a:gd name="T21" fmla="*/ 131 h 263"/>
                <a:gd name="T22" fmla="*/ 259 w 262"/>
                <a:gd name="T23" fmla="*/ 106 h 263"/>
                <a:gd name="T24" fmla="*/ 249 w 262"/>
                <a:gd name="T25" fmla="*/ 81 h 263"/>
                <a:gd name="T26" fmla="*/ 240 w 262"/>
                <a:gd name="T27" fmla="*/ 59 h 263"/>
                <a:gd name="T28" fmla="*/ 221 w 262"/>
                <a:gd name="T29" fmla="*/ 38 h 263"/>
                <a:gd name="T30" fmla="*/ 203 w 262"/>
                <a:gd name="T31" fmla="*/ 22 h 263"/>
                <a:gd name="T32" fmla="*/ 181 w 262"/>
                <a:gd name="T33" fmla="*/ 9 h 263"/>
                <a:gd name="T34" fmla="*/ 156 w 262"/>
                <a:gd name="T35" fmla="*/ 3 h 263"/>
                <a:gd name="T36" fmla="*/ 131 w 262"/>
                <a:gd name="T37" fmla="*/ 0 h 263"/>
                <a:gd name="T38" fmla="*/ 131 w 262"/>
                <a:gd name="T39" fmla="*/ 0 h 263"/>
                <a:gd name="T40" fmla="*/ 103 w 262"/>
                <a:gd name="T41" fmla="*/ 3 h 263"/>
                <a:gd name="T42" fmla="*/ 78 w 262"/>
                <a:gd name="T43" fmla="*/ 9 h 263"/>
                <a:gd name="T44" fmla="*/ 56 w 262"/>
                <a:gd name="T45" fmla="*/ 22 h 263"/>
                <a:gd name="T46" fmla="*/ 37 w 262"/>
                <a:gd name="T47" fmla="*/ 38 h 263"/>
                <a:gd name="T48" fmla="*/ 22 w 262"/>
                <a:gd name="T49" fmla="*/ 59 h 263"/>
                <a:gd name="T50" fmla="*/ 9 w 262"/>
                <a:gd name="T51" fmla="*/ 81 h 263"/>
                <a:gd name="T52" fmla="*/ 3 w 262"/>
                <a:gd name="T53" fmla="*/ 106 h 263"/>
                <a:gd name="T54" fmla="*/ 0 w 262"/>
                <a:gd name="T55" fmla="*/ 131 h 263"/>
                <a:gd name="T56" fmla="*/ 0 w 262"/>
                <a:gd name="T57" fmla="*/ 131 h 263"/>
                <a:gd name="T58" fmla="*/ 3 w 262"/>
                <a:gd name="T59" fmla="*/ 156 h 263"/>
                <a:gd name="T60" fmla="*/ 9 w 262"/>
                <a:gd name="T61" fmla="*/ 182 h 263"/>
                <a:gd name="T62" fmla="*/ 22 w 262"/>
                <a:gd name="T63" fmla="*/ 203 h 263"/>
                <a:gd name="T64" fmla="*/ 37 w 262"/>
                <a:gd name="T65" fmla="*/ 225 h 263"/>
                <a:gd name="T66" fmla="*/ 56 w 262"/>
                <a:gd name="T67" fmla="*/ 241 h 263"/>
                <a:gd name="T68" fmla="*/ 78 w 262"/>
                <a:gd name="T69" fmla="*/ 254 h 263"/>
                <a:gd name="T70" fmla="*/ 103 w 262"/>
                <a:gd name="T71" fmla="*/ 260 h 263"/>
                <a:gd name="T72" fmla="*/ 131 w 262"/>
                <a:gd name="T73" fmla="*/ 263 h 263"/>
                <a:gd name="T74" fmla="*/ 131 w 262"/>
                <a:gd name="T75" fmla="*/ 26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2" h="263">
                  <a:moveTo>
                    <a:pt x="131" y="263"/>
                  </a:moveTo>
                  <a:lnTo>
                    <a:pt x="131" y="263"/>
                  </a:lnTo>
                  <a:lnTo>
                    <a:pt x="156" y="260"/>
                  </a:lnTo>
                  <a:lnTo>
                    <a:pt x="181" y="254"/>
                  </a:lnTo>
                  <a:lnTo>
                    <a:pt x="203" y="241"/>
                  </a:lnTo>
                  <a:lnTo>
                    <a:pt x="221" y="225"/>
                  </a:lnTo>
                  <a:lnTo>
                    <a:pt x="240" y="203"/>
                  </a:lnTo>
                  <a:lnTo>
                    <a:pt x="249" y="182"/>
                  </a:lnTo>
                  <a:lnTo>
                    <a:pt x="259" y="156"/>
                  </a:lnTo>
                  <a:lnTo>
                    <a:pt x="262" y="131"/>
                  </a:lnTo>
                  <a:lnTo>
                    <a:pt x="262" y="131"/>
                  </a:lnTo>
                  <a:lnTo>
                    <a:pt x="259" y="106"/>
                  </a:lnTo>
                  <a:lnTo>
                    <a:pt x="249" y="81"/>
                  </a:lnTo>
                  <a:lnTo>
                    <a:pt x="240" y="59"/>
                  </a:lnTo>
                  <a:lnTo>
                    <a:pt x="221" y="38"/>
                  </a:lnTo>
                  <a:lnTo>
                    <a:pt x="203" y="22"/>
                  </a:lnTo>
                  <a:lnTo>
                    <a:pt x="181" y="9"/>
                  </a:lnTo>
                  <a:lnTo>
                    <a:pt x="156" y="3"/>
                  </a:lnTo>
                  <a:lnTo>
                    <a:pt x="131" y="0"/>
                  </a:lnTo>
                  <a:lnTo>
                    <a:pt x="131" y="0"/>
                  </a:lnTo>
                  <a:lnTo>
                    <a:pt x="103" y="3"/>
                  </a:lnTo>
                  <a:lnTo>
                    <a:pt x="78" y="9"/>
                  </a:lnTo>
                  <a:lnTo>
                    <a:pt x="56" y="22"/>
                  </a:lnTo>
                  <a:lnTo>
                    <a:pt x="37" y="38"/>
                  </a:lnTo>
                  <a:lnTo>
                    <a:pt x="22" y="59"/>
                  </a:lnTo>
                  <a:lnTo>
                    <a:pt x="9" y="81"/>
                  </a:lnTo>
                  <a:lnTo>
                    <a:pt x="3" y="106"/>
                  </a:lnTo>
                  <a:lnTo>
                    <a:pt x="0" y="131"/>
                  </a:lnTo>
                  <a:lnTo>
                    <a:pt x="0" y="131"/>
                  </a:lnTo>
                  <a:lnTo>
                    <a:pt x="3" y="156"/>
                  </a:lnTo>
                  <a:lnTo>
                    <a:pt x="9" y="182"/>
                  </a:lnTo>
                  <a:lnTo>
                    <a:pt x="22" y="203"/>
                  </a:lnTo>
                  <a:lnTo>
                    <a:pt x="37" y="225"/>
                  </a:lnTo>
                  <a:lnTo>
                    <a:pt x="56" y="241"/>
                  </a:lnTo>
                  <a:lnTo>
                    <a:pt x="78" y="254"/>
                  </a:lnTo>
                  <a:lnTo>
                    <a:pt x="103" y="260"/>
                  </a:lnTo>
                  <a:lnTo>
                    <a:pt x="131" y="263"/>
                  </a:lnTo>
                  <a:lnTo>
                    <a:pt x="131" y="263"/>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87" name="Freeform 6">
              <a:extLst>
                <a:ext uri="{FF2B5EF4-FFF2-40B4-BE49-F238E27FC236}">
                  <a16:creationId xmlns:a16="http://schemas.microsoft.com/office/drawing/2014/main" id="{BA743F26-F71F-4DD8-80A2-CA59F94D8B63}"/>
                </a:ext>
              </a:extLst>
            </p:cNvPr>
            <p:cNvSpPr>
              <a:spLocks/>
            </p:cNvSpPr>
            <p:nvPr/>
          </p:nvSpPr>
          <p:spPr bwMode="auto">
            <a:xfrm>
              <a:off x="3691" y="1732"/>
              <a:ext cx="300" cy="1139"/>
            </a:xfrm>
            <a:custGeom>
              <a:avLst/>
              <a:gdLst>
                <a:gd name="T0" fmla="*/ 150 w 300"/>
                <a:gd name="T1" fmla="*/ 112 h 1139"/>
                <a:gd name="T2" fmla="*/ 75 w 300"/>
                <a:gd name="T3" fmla="*/ 0 h 1139"/>
                <a:gd name="T4" fmla="*/ 0 w 300"/>
                <a:gd name="T5" fmla="*/ 0 h 1139"/>
                <a:gd name="T6" fmla="*/ 32 w 300"/>
                <a:gd name="T7" fmla="*/ 532 h 1139"/>
                <a:gd name="T8" fmla="*/ 32 w 300"/>
                <a:gd name="T9" fmla="*/ 532 h 1139"/>
                <a:gd name="T10" fmla="*/ 32 w 300"/>
                <a:gd name="T11" fmla="*/ 1089 h 1139"/>
                <a:gd name="T12" fmla="*/ 32 w 300"/>
                <a:gd name="T13" fmla="*/ 1089 h 1139"/>
                <a:gd name="T14" fmla="*/ 32 w 300"/>
                <a:gd name="T15" fmla="*/ 1098 h 1139"/>
                <a:gd name="T16" fmla="*/ 35 w 300"/>
                <a:gd name="T17" fmla="*/ 1108 h 1139"/>
                <a:gd name="T18" fmla="*/ 44 w 300"/>
                <a:gd name="T19" fmla="*/ 1123 h 1139"/>
                <a:gd name="T20" fmla="*/ 63 w 300"/>
                <a:gd name="T21" fmla="*/ 1133 h 1139"/>
                <a:gd name="T22" fmla="*/ 72 w 300"/>
                <a:gd name="T23" fmla="*/ 1136 h 1139"/>
                <a:gd name="T24" fmla="*/ 81 w 300"/>
                <a:gd name="T25" fmla="*/ 1139 h 1139"/>
                <a:gd name="T26" fmla="*/ 81 w 300"/>
                <a:gd name="T27" fmla="*/ 1139 h 1139"/>
                <a:gd name="T28" fmla="*/ 91 w 300"/>
                <a:gd name="T29" fmla="*/ 1136 h 1139"/>
                <a:gd name="T30" fmla="*/ 100 w 300"/>
                <a:gd name="T31" fmla="*/ 1133 h 1139"/>
                <a:gd name="T32" fmla="*/ 116 w 300"/>
                <a:gd name="T33" fmla="*/ 1123 h 1139"/>
                <a:gd name="T34" fmla="*/ 128 w 300"/>
                <a:gd name="T35" fmla="*/ 1108 h 1139"/>
                <a:gd name="T36" fmla="*/ 128 w 300"/>
                <a:gd name="T37" fmla="*/ 1098 h 1139"/>
                <a:gd name="T38" fmla="*/ 131 w 300"/>
                <a:gd name="T39" fmla="*/ 1089 h 1139"/>
                <a:gd name="T40" fmla="*/ 131 w 300"/>
                <a:gd name="T41" fmla="*/ 532 h 1139"/>
                <a:gd name="T42" fmla="*/ 169 w 300"/>
                <a:gd name="T43" fmla="*/ 532 h 1139"/>
                <a:gd name="T44" fmla="*/ 169 w 300"/>
                <a:gd name="T45" fmla="*/ 1089 h 1139"/>
                <a:gd name="T46" fmla="*/ 169 w 300"/>
                <a:gd name="T47" fmla="*/ 1089 h 1139"/>
                <a:gd name="T48" fmla="*/ 169 w 300"/>
                <a:gd name="T49" fmla="*/ 1098 h 1139"/>
                <a:gd name="T50" fmla="*/ 172 w 300"/>
                <a:gd name="T51" fmla="*/ 1108 h 1139"/>
                <a:gd name="T52" fmla="*/ 181 w 300"/>
                <a:gd name="T53" fmla="*/ 1123 h 1139"/>
                <a:gd name="T54" fmla="*/ 200 w 300"/>
                <a:gd name="T55" fmla="*/ 1133 h 1139"/>
                <a:gd name="T56" fmla="*/ 209 w 300"/>
                <a:gd name="T57" fmla="*/ 1136 h 1139"/>
                <a:gd name="T58" fmla="*/ 219 w 300"/>
                <a:gd name="T59" fmla="*/ 1139 h 1139"/>
                <a:gd name="T60" fmla="*/ 219 w 300"/>
                <a:gd name="T61" fmla="*/ 1139 h 1139"/>
                <a:gd name="T62" fmla="*/ 228 w 300"/>
                <a:gd name="T63" fmla="*/ 1136 h 1139"/>
                <a:gd name="T64" fmla="*/ 237 w 300"/>
                <a:gd name="T65" fmla="*/ 1133 h 1139"/>
                <a:gd name="T66" fmla="*/ 253 w 300"/>
                <a:gd name="T67" fmla="*/ 1123 h 1139"/>
                <a:gd name="T68" fmla="*/ 265 w 300"/>
                <a:gd name="T69" fmla="*/ 1108 h 1139"/>
                <a:gd name="T70" fmla="*/ 265 w 300"/>
                <a:gd name="T71" fmla="*/ 1098 h 1139"/>
                <a:gd name="T72" fmla="*/ 268 w 300"/>
                <a:gd name="T73" fmla="*/ 1089 h 1139"/>
                <a:gd name="T74" fmla="*/ 268 w 300"/>
                <a:gd name="T75" fmla="*/ 532 h 1139"/>
                <a:gd name="T76" fmla="*/ 268 w 300"/>
                <a:gd name="T77" fmla="*/ 532 h 1139"/>
                <a:gd name="T78" fmla="*/ 300 w 300"/>
                <a:gd name="T79" fmla="*/ 0 h 1139"/>
                <a:gd name="T80" fmla="*/ 225 w 300"/>
                <a:gd name="T81" fmla="*/ 0 h 1139"/>
                <a:gd name="T82" fmla="*/ 150 w 300"/>
                <a:gd name="T83" fmla="*/ 112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00" h="1139">
                  <a:moveTo>
                    <a:pt x="150" y="112"/>
                  </a:moveTo>
                  <a:lnTo>
                    <a:pt x="75" y="0"/>
                  </a:lnTo>
                  <a:lnTo>
                    <a:pt x="0" y="0"/>
                  </a:lnTo>
                  <a:lnTo>
                    <a:pt x="32" y="532"/>
                  </a:lnTo>
                  <a:lnTo>
                    <a:pt x="32" y="532"/>
                  </a:lnTo>
                  <a:lnTo>
                    <a:pt x="32" y="1089"/>
                  </a:lnTo>
                  <a:lnTo>
                    <a:pt x="32" y="1089"/>
                  </a:lnTo>
                  <a:lnTo>
                    <a:pt x="32" y="1098"/>
                  </a:lnTo>
                  <a:lnTo>
                    <a:pt x="35" y="1108"/>
                  </a:lnTo>
                  <a:lnTo>
                    <a:pt x="44" y="1123"/>
                  </a:lnTo>
                  <a:lnTo>
                    <a:pt x="63" y="1133"/>
                  </a:lnTo>
                  <a:lnTo>
                    <a:pt x="72" y="1136"/>
                  </a:lnTo>
                  <a:lnTo>
                    <a:pt x="81" y="1139"/>
                  </a:lnTo>
                  <a:lnTo>
                    <a:pt x="81" y="1139"/>
                  </a:lnTo>
                  <a:lnTo>
                    <a:pt x="91" y="1136"/>
                  </a:lnTo>
                  <a:lnTo>
                    <a:pt x="100" y="1133"/>
                  </a:lnTo>
                  <a:lnTo>
                    <a:pt x="116" y="1123"/>
                  </a:lnTo>
                  <a:lnTo>
                    <a:pt x="128" y="1108"/>
                  </a:lnTo>
                  <a:lnTo>
                    <a:pt x="128" y="1098"/>
                  </a:lnTo>
                  <a:lnTo>
                    <a:pt x="131" y="1089"/>
                  </a:lnTo>
                  <a:lnTo>
                    <a:pt x="131" y="532"/>
                  </a:lnTo>
                  <a:lnTo>
                    <a:pt x="169" y="532"/>
                  </a:lnTo>
                  <a:lnTo>
                    <a:pt x="169" y="1089"/>
                  </a:lnTo>
                  <a:lnTo>
                    <a:pt x="169" y="1089"/>
                  </a:lnTo>
                  <a:lnTo>
                    <a:pt x="169" y="1098"/>
                  </a:lnTo>
                  <a:lnTo>
                    <a:pt x="172" y="1108"/>
                  </a:lnTo>
                  <a:lnTo>
                    <a:pt x="181" y="1123"/>
                  </a:lnTo>
                  <a:lnTo>
                    <a:pt x="200" y="1133"/>
                  </a:lnTo>
                  <a:lnTo>
                    <a:pt x="209" y="1136"/>
                  </a:lnTo>
                  <a:lnTo>
                    <a:pt x="219" y="1139"/>
                  </a:lnTo>
                  <a:lnTo>
                    <a:pt x="219" y="1139"/>
                  </a:lnTo>
                  <a:lnTo>
                    <a:pt x="228" y="1136"/>
                  </a:lnTo>
                  <a:lnTo>
                    <a:pt x="237" y="1133"/>
                  </a:lnTo>
                  <a:lnTo>
                    <a:pt x="253" y="1123"/>
                  </a:lnTo>
                  <a:lnTo>
                    <a:pt x="265" y="1108"/>
                  </a:lnTo>
                  <a:lnTo>
                    <a:pt x="265" y="1098"/>
                  </a:lnTo>
                  <a:lnTo>
                    <a:pt x="268" y="1089"/>
                  </a:lnTo>
                  <a:lnTo>
                    <a:pt x="268" y="532"/>
                  </a:lnTo>
                  <a:lnTo>
                    <a:pt x="268" y="532"/>
                  </a:lnTo>
                  <a:lnTo>
                    <a:pt x="300" y="0"/>
                  </a:lnTo>
                  <a:lnTo>
                    <a:pt x="225" y="0"/>
                  </a:lnTo>
                  <a:lnTo>
                    <a:pt x="150" y="112"/>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88" name="Freeform 7">
              <a:extLst>
                <a:ext uri="{FF2B5EF4-FFF2-40B4-BE49-F238E27FC236}">
                  <a16:creationId xmlns:a16="http://schemas.microsoft.com/office/drawing/2014/main" id="{246D983B-1A31-4C19-9B45-72621D575EEF}"/>
                </a:ext>
              </a:extLst>
            </p:cNvPr>
            <p:cNvSpPr>
              <a:spLocks/>
            </p:cNvSpPr>
            <p:nvPr/>
          </p:nvSpPr>
          <p:spPr bwMode="auto">
            <a:xfrm>
              <a:off x="3601" y="1732"/>
              <a:ext cx="84" cy="563"/>
            </a:xfrm>
            <a:custGeom>
              <a:avLst/>
              <a:gdLst>
                <a:gd name="T0" fmla="*/ 0 w 84"/>
                <a:gd name="T1" fmla="*/ 0 h 563"/>
                <a:gd name="T2" fmla="*/ 22 w 84"/>
                <a:gd name="T3" fmla="*/ 532 h 563"/>
                <a:gd name="T4" fmla="*/ 22 w 84"/>
                <a:gd name="T5" fmla="*/ 532 h 563"/>
                <a:gd name="T6" fmla="*/ 25 w 84"/>
                <a:gd name="T7" fmla="*/ 544 h 563"/>
                <a:gd name="T8" fmla="*/ 31 w 84"/>
                <a:gd name="T9" fmla="*/ 554 h 563"/>
                <a:gd name="T10" fmla="*/ 41 w 84"/>
                <a:gd name="T11" fmla="*/ 563 h 563"/>
                <a:gd name="T12" fmla="*/ 53 w 84"/>
                <a:gd name="T13" fmla="*/ 563 h 563"/>
                <a:gd name="T14" fmla="*/ 53 w 84"/>
                <a:gd name="T15" fmla="*/ 563 h 563"/>
                <a:gd name="T16" fmla="*/ 65 w 84"/>
                <a:gd name="T17" fmla="*/ 563 h 563"/>
                <a:gd name="T18" fmla="*/ 75 w 84"/>
                <a:gd name="T19" fmla="*/ 554 h 563"/>
                <a:gd name="T20" fmla="*/ 81 w 84"/>
                <a:gd name="T21" fmla="*/ 544 h 563"/>
                <a:gd name="T22" fmla="*/ 84 w 84"/>
                <a:gd name="T23" fmla="*/ 532 h 563"/>
                <a:gd name="T24" fmla="*/ 53 w 84"/>
                <a:gd name="T25" fmla="*/ 0 h 563"/>
                <a:gd name="T26" fmla="*/ 0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0" y="0"/>
                  </a:moveTo>
                  <a:lnTo>
                    <a:pt x="22" y="532"/>
                  </a:lnTo>
                  <a:lnTo>
                    <a:pt x="22" y="532"/>
                  </a:lnTo>
                  <a:lnTo>
                    <a:pt x="25" y="544"/>
                  </a:lnTo>
                  <a:lnTo>
                    <a:pt x="31" y="554"/>
                  </a:lnTo>
                  <a:lnTo>
                    <a:pt x="41" y="563"/>
                  </a:lnTo>
                  <a:lnTo>
                    <a:pt x="53" y="563"/>
                  </a:lnTo>
                  <a:lnTo>
                    <a:pt x="53" y="563"/>
                  </a:lnTo>
                  <a:lnTo>
                    <a:pt x="65" y="563"/>
                  </a:lnTo>
                  <a:lnTo>
                    <a:pt x="75" y="554"/>
                  </a:lnTo>
                  <a:lnTo>
                    <a:pt x="81" y="544"/>
                  </a:lnTo>
                  <a:lnTo>
                    <a:pt x="84" y="532"/>
                  </a:lnTo>
                  <a:lnTo>
                    <a:pt x="53"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89" name="Freeform 8">
              <a:extLst>
                <a:ext uri="{FF2B5EF4-FFF2-40B4-BE49-F238E27FC236}">
                  <a16:creationId xmlns:a16="http://schemas.microsoft.com/office/drawing/2014/main" id="{C39BDBB4-E0BF-436A-BB33-98A0BBEC6009}"/>
                </a:ext>
              </a:extLst>
            </p:cNvPr>
            <p:cNvSpPr>
              <a:spLocks/>
            </p:cNvSpPr>
            <p:nvPr/>
          </p:nvSpPr>
          <p:spPr bwMode="auto">
            <a:xfrm>
              <a:off x="3997" y="1732"/>
              <a:ext cx="84" cy="563"/>
            </a:xfrm>
            <a:custGeom>
              <a:avLst/>
              <a:gdLst>
                <a:gd name="T0" fmla="*/ 31 w 84"/>
                <a:gd name="T1" fmla="*/ 0 h 563"/>
                <a:gd name="T2" fmla="*/ 0 w 84"/>
                <a:gd name="T3" fmla="*/ 532 h 563"/>
                <a:gd name="T4" fmla="*/ 0 w 84"/>
                <a:gd name="T5" fmla="*/ 532 h 563"/>
                <a:gd name="T6" fmla="*/ 3 w 84"/>
                <a:gd name="T7" fmla="*/ 544 h 563"/>
                <a:gd name="T8" fmla="*/ 9 w 84"/>
                <a:gd name="T9" fmla="*/ 554 h 563"/>
                <a:gd name="T10" fmla="*/ 19 w 84"/>
                <a:gd name="T11" fmla="*/ 563 h 563"/>
                <a:gd name="T12" fmla="*/ 31 w 84"/>
                <a:gd name="T13" fmla="*/ 563 h 563"/>
                <a:gd name="T14" fmla="*/ 31 w 84"/>
                <a:gd name="T15" fmla="*/ 563 h 563"/>
                <a:gd name="T16" fmla="*/ 43 w 84"/>
                <a:gd name="T17" fmla="*/ 563 h 563"/>
                <a:gd name="T18" fmla="*/ 53 w 84"/>
                <a:gd name="T19" fmla="*/ 554 h 563"/>
                <a:gd name="T20" fmla="*/ 59 w 84"/>
                <a:gd name="T21" fmla="*/ 544 h 563"/>
                <a:gd name="T22" fmla="*/ 62 w 84"/>
                <a:gd name="T23" fmla="*/ 532 h 563"/>
                <a:gd name="T24" fmla="*/ 84 w 84"/>
                <a:gd name="T25" fmla="*/ 0 h 563"/>
                <a:gd name="T26" fmla="*/ 31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31" y="0"/>
                  </a:moveTo>
                  <a:lnTo>
                    <a:pt x="0" y="532"/>
                  </a:lnTo>
                  <a:lnTo>
                    <a:pt x="0" y="532"/>
                  </a:lnTo>
                  <a:lnTo>
                    <a:pt x="3" y="544"/>
                  </a:lnTo>
                  <a:lnTo>
                    <a:pt x="9" y="554"/>
                  </a:lnTo>
                  <a:lnTo>
                    <a:pt x="19" y="563"/>
                  </a:lnTo>
                  <a:lnTo>
                    <a:pt x="31" y="563"/>
                  </a:lnTo>
                  <a:lnTo>
                    <a:pt x="31" y="563"/>
                  </a:lnTo>
                  <a:lnTo>
                    <a:pt x="43" y="563"/>
                  </a:lnTo>
                  <a:lnTo>
                    <a:pt x="53" y="554"/>
                  </a:lnTo>
                  <a:lnTo>
                    <a:pt x="59" y="544"/>
                  </a:lnTo>
                  <a:lnTo>
                    <a:pt x="62" y="532"/>
                  </a:lnTo>
                  <a:lnTo>
                    <a:pt x="84" y="0"/>
                  </a:lnTo>
                  <a:lnTo>
                    <a:pt x="31"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90" name="Group 4">
            <a:extLst>
              <a:ext uri="{FF2B5EF4-FFF2-40B4-BE49-F238E27FC236}">
                <a16:creationId xmlns:a16="http://schemas.microsoft.com/office/drawing/2014/main" id="{D6D5E4F3-6C65-4020-938F-1C4890CFAA07}"/>
              </a:ext>
            </a:extLst>
          </p:cNvPr>
          <p:cNvGrpSpPr>
            <a:grpSpLocks noChangeAspect="1"/>
          </p:cNvGrpSpPr>
          <p:nvPr/>
        </p:nvGrpSpPr>
        <p:grpSpPr bwMode="auto">
          <a:xfrm>
            <a:off x="2591397" y="4634458"/>
            <a:ext cx="1141557" cy="773595"/>
            <a:chOff x="3601" y="1990"/>
            <a:chExt cx="480" cy="341"/>
          </a:xfrm>
        </p:grpSpPr>
        <p:sp>
          <p:nvSpPr>
            <p:cNvPr id="191" name="Freeform 5">
              <a:extLst>
                <a:ext uri="{FF2B5EF4-FFF2-40B4-BE49-F238E27FC236}">
                  <a16:creationId xmlns:a16="http://schemas.microsoft.com/office/drawing/2014/main" id="{542EBE04-4123-4129-921B-95AB5C2B63CF}"/>
                </a:ext>
              </a:extLst>
            </p:cNvPr>
            <p:cNvSpPr>
              <a:spLocks/>
            </p:cNvSpPr>
            <p:nvPr/>
          </p:nvSpPr>
          <p:spPr bwMode="auto">
            <a:xfrm>
              <a:off x="3710" y="2057"/>
              <a:ext cx="20" cy="135"/>
            </a:xfrm>
            <a:custGeom>
              <a:avLst/>
              <a:gdLst>
                <a:gd name="T0" fmla="*/ 0 w 20"/>
                <a:gd name="T1" fmla="*/ 0 h 135"/>
                <a:gd name="T2" fmla="*/ 5 w 20"/>
                <a:gd name="T3" fmla="*/ 127 h 135"/>
                <a:gd name="T4" fmla="*/ 5 w 20"/>
                <a:gd name="T5" fmla="*/ 127 h 135"/>
                <a:gd name="T6" fmla="*/ 6 w 20"/>
                <a:gd name="T7" fmla="*/ 130 h 135"/>
                <a:gd name="T8" fmla="*/ 7 w 20"/>
                <a:gd name="T9" fmla="*/ 133 h 135"/>
                <a:gd name="T10" fmla="*/ 10 w 20"/>
                <a:gd name="T11" fmla="*/ 135 h 135"/>
                <a:gd name="T12" fmla="*/ 13 w 20"/>
                <a:gd name="T13" fmla="*/ 135 h 135"/>
                <a:gd name="T14" fmla="*/ 13 w 20"/>
                <a:gd name="T15" fmla="*/ 135 h 135"/>
                <a:gd name="T16" fmla="*/ 16 w 20"/>
                <a:gd name="T17" fmla="*/ 135 h 135"/>
                <a:gd name="T18" fmla="*/ 18 w 20"/>
                <a:gd name="T19" fmla="*/ 133 h 135"/>
                <a:gd name="T20" fmla="*/ 20 w 20"/>
                <a:gd name="T21" fmla="*/ 130 h 135"/>
                <a:gd name="T22" fmla="*/ 20 w 20"/>
                <a:gd name="T23" fmla="*/ 127 h 135"/>
                <a:gd name="T24" fmla="*/ 13 w 20"/>
                <a:gd name="T25" fmla="*/ 0 h 135"/>
                <a:gd name="T26" fmla="*/ 0 w 20"/>
                <a:gd name="T27" fmla="*/ 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135">
                  <a:moveTo>
                    <a:pt x="0" y="0"/>
                  </a:moveTo>
                  <a:lnTo>
                    <a:pt x="5" y="127"/>
                  </a:lnTo>
                  <a:lnTo>
                    <a:pt x="5" y="127"/>
                  </a:lnTo>
                  <a:lnTo>
                    <a:pt x="6" y="130"/>
                  </a:lnTo>
                  <a:lnTo>
                    <a:pt x="7" y="133"/>
                  </a:lnTo>
                  <a:lnTo>
                    <a:pt x="10" y="135"/>
                  </a:lnTo>
                  <a:lnTo>
                    <a:pt x="13" y="135"/>
                  </a:lnTo>
                  <a:lnTo>
                    <a:pt x="13" y="135"/>
                  </a:lnTo>
                  <a:lnTo>
                    <a:pt x="16" y="135"/>
                  </a:lnTo>
                  <a:lnTo>
                    <a:pt x="18" y="133"/>
                  </a:lnTo>
                  <a:lnTo>
                    <a:pt x="20" y="130"/>
                  </a:lnTo>
                  <a:lnTo>
                    <a:pt x="20" y="127"/>
                  </a:lnTo>
                  <a:lnTo>
                    <a:pt x="13"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92" name="Freeform 6">
              <a:extLst>
                <a:ext uri="{FF2B5EF4-FFF2-40B4-BE49-F238E27FC236}">
                  <a16:creationId xmlns:a16="http://schemas.microsoft.com/office/drawing/2014/main" id="{F4F06813-F74C-42DA-B725-F809524355D2}"/>
                </a:ext>
              </a:extLst>
            </p:cNvPr>
            <p:cNvSpPr>
              <a:spLocks/>
            </p:cNvSpPr>
            <p:nvPr/>
          </p:nvSpPr>
          <p:spPr bwMode="auto">
            <a:xfrm>
              <a:off x="3806" y="2057"/>
              <a:ext cx="20" cy="135"/>
            </a:xfrm>
            <a:custGeom>
              <a:avLst/>
              <a:gdLst>
                <a:gd name="T0" fmla="*/ 0 w 20"/>
                <a:gd name="T1" fmla="*/ 127 h 135"/>
                <a:gd name="T2" fmla="*/ 0 w 20"/>
                <a:gd name="T3" fmla="*/ 127 h 135"/>
                <a:gd name="T4" fmla="*/ 0 w 20"/>
                <a:gd name="T5" fmla="*/ 130 h 135"/>
                <a:gd name="T6" fmla="*/ 2 w 20"/>
                <a:gd name="T7" fmla="*/ 133 h 135"/>
                <a:gd name="T8" fmla="*/ 4 w 20"/>
                <a:gd name="T9" fmla="*/ 135 h 135"/>
                <a:gd name="T10" fmla="*/ 8 w 20"/>
                <a:gd name="T11" fmla="*/ 135 h 135"/>
                <a:gd name="T12" fmla="*/ 8 w 20"/>
                <a:gd name="T13" fmla="*/ 135 h 135"/>
                <a:gd name="T14" fmla="*/ 10 w 20"/>
                <a:gd name="T15" fmla="*/ 135 h 135"/>
                <a:gd name="T16" fmla="*/ 13 w 20"/>
                <a:gd name="T17" fmla="*/ 133 h 135"/>
                <a:gd name="T18" fmla="*/ 14 w 20"/>
                <a:gd name="T19" fmla="*/ 130 h 135"/>
                <a:gd name="T20" fmla="*/ 15 w 20"/>
                <a:gd name="T21" fmla="*/ 127 h 135"/>
                <a:gd name="T22" fmla="*/ 20 w 20"/>
                <a:gd name="T23" fmla="*/ 0 h 135"/>
                <a:gd name="T24" fmla="*/ 8 w 20"/>
                <a:gd name="T25" fmla="*/ 0 h 135"/>
                <a:gd name="T26" fmla="*/ 0 w 20"/>
                <a:gd name="T27" fmla="*/ 12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135">
                  <a:moveTo>
                    <a:pt x="0" y="127"/>
                  </a:moveTo>
                  <a:lnTo>
                    <a:pt x="0" y="127"/>
                  </a:lnTo>
                  <a:lnTo>
                    <a:pt x="0" y="130"/>
                  </a:lnTo>
                  <a:lnTo>
                    <a:pt x="2" y="133"/>
                  </a:lnTo>
                  <a:lnTo>
                    <a:pt x="4" y="135"/>
                  </a:lnTo>
                  <a:lnTo>
                    <a:pt x="8" y="135"/>
                  </a:lnTo>
                  <a:lnTo>
                    <a:pt x="8" y="135"/>
                  </a:lnTo>
                  <a:lnTo>
                    <a:pt x="10" y="135"/>
                  </a:lnTo>
                  <a:lnTo>
                    <a:pt x="13" y="133"/>
                  </a:lnTo>
                  <a:lnTo>
                    <a:pt x="14" y="130"/>
                  </a:lnTo>
                  <a:lnTo>
                    <a:pt x="15" y="127"/>
                  </a:lnTo>
                  <a:lnTo>
                    <a:pt x="20" y="0"/>
                  </a:lnTo>
                  <a:lnTo>
                    <a:pt x="8" y="0"/>
                  </a:lnTo>
                  <a:lnTo>
                    <a:pt x="0" y="127"/>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93" name="Freeform 7">
              <a:extLst>
                <a:ext uri="{FF2B5EF4-FFF2-40B4-BE49-F238E27FC236}">
                  <a16:creationId xmlns:a16="http://schemas.microsoft.com/office/drawing/2014/main" id="{3DE77F46-3411-4F8B-8D3A-EB2B4E6143BD}"/>
                </a:ext>
              </a:extLst>
            </p:cNvPr>
            <p:cNvSpPr>
              <a:spLocks/>
            </p:cNvSpPr>
            <p:nvPr/>
          </p:nvSpPr>
          <p:spPr bwMode="auto">
            <a:xfrm>
              <a:off x="3736" y="1990"/>
              <a:ext cx="64" cy="62"/>
            </a:xfrm>
            <a:custGeom>
              <a:avLst/>
              <a:gdLst>
                <a:gd name="T0" fmla="*/ 32 w 64"/>
                <a:gd name="T1" fmla="*/ 62 h 62"/>
                <a:gd name="T2" fmla="*/ 32 w 64"/>
                <a:gd name="T3" fmla="*/ 62 h 62"/>
                <a:gd name="T4" fmla="*/ 38 w 64"/>
                <a:gd name="T5" fmla="*/ 62 h 62"/>
                <a:gd name="T6" fmla="*/ 45 w 64"/>
                <a:gd name="T7" fmla="*/ 60 h 62"/>
                <a:gd name="T8" fmla="*/ 50 w 64"/>
                <a:gd name="T9" fmla="*/ 57 h 62"/>
                <a:gd name="T10" fmla="*/ 54 w 64"/>
                <a:gd name="T11" fmla="*/ 53 h 62"/>
                <a:gd name="T12" fmla="*/ 58 w 64"/>
                <a:gd name="T13" fmla="*/ 49 h 62"/>
                <a:gd name="T14" fmla="*/ 61 w 64"/>
                <a:gd name="T15" fmla="*/ 43 h 62"/>
                <a:gd name="T16" fmla="*/ 63 w 64"/>
                <a:gd name="T17" fmla="*/ 37 h 62"/>
                <a:gd name="T18" fmla="*/ 64 w 64"/>
                <a:gd name="T19" fmla="*/ 31 h 62"/>
                <a:gd name="T20" fmla="*/ 64 w 64"/>
                <a:gd name="T21" fmla="*/ 31 h 62"/>
                <a:gd name="T22" fmla="*/ 63 w 64"/>
                <a:gd name="T23" fmla="*/ 24 h 62"/>
                <a:gd name="T24" fmla="*/ 61 w 64"/>
                <a:gd name="T25" fmla="*/ 19 h 62"/>
                <a:gd name="T26" fmla="*/ 58 w 64"/>
                <a:gd name="T27" fmla="*/ 14 h 62"/>
                <a:gd name="T28" fmla="*/ 54 w 64"/>
                <a:gd name="T29" fmla="*/ 8 h 62"/>
                <a:gd name="T30" fmla="*/ 50 w 64"/>
                <a:gd name="T31" fmla="*/ 5 h 62"/>
                <a:gd name="T32" fmla="*/ 45 w 64"/>
                <a:gd name="T33" fmla="*/ 2 h 62"/>
                <a:gd name="T34" fmla="*/ 38 w 64"/>
                <a:gd name="T35" fmla="*/ 0 h 62"/>
                <a:gd name="T36" fmla="*/ 32 w 64"/>
                <a:gd name="T37" fmla="*/ 0 h 62"/>
                <a:gd name="T38" fmla="*/ 32 w 64"/>
                <a:gd name="T39" fmla="*/ 0 h 62"/>
                <a:gd name="T40" fmla="*/ 26 w 64"/>
                <a:gd name="T41" fmla="*/ 0 h 62"/>
                <a:gd name="T42" fmla="*/ 19 w 64"/>
                <a:gd name="T43" fmla="*/ 2 h 62"/>
                <a:gd name="T44" fmla="*/ 14 w 64"/>
                <a:gd name="T45" fmla="*/ 5 h 62"/>
                <a:gd name="T46" fmla="*/ 10 w 64"/>
                <a:gd name="T47" fmla="*/ 8 h 62"/>
                <a:gd name="T48" fmla="*/ 6 w 64"/>
                <a:gd name="T49" fmla="*/ 14 h 62"/>
                <a:gd name="T50" fmla="*/ 2 w 64"/>
                <a:gd name="T51" fmla="*/ 19 h 62"/>
                <a:gd name="T52" fmla="*/ 1 w 64"/>
                <a:gd name="T53" fmla="*/ 24 h 62"/>
                <a:gd name="T54" fmla="*/ 0 w 64"/>
                <a:gd name="T55" fmla="*/ 31 h 62"/>
                <a:gd name="T56" fmla="*/ 0 w 64"/>
                <a:gd name="T57" fmla="*/ 31 h 62"/>
                <a:gd name="T58" fmla="*/ 1 w 64"/>
                <a:gd name="T59" fmla="*/ 37 h 62"/>
                <a:gd name="T60" fmla="*/ 2 w 64"/>
                <a:gd name="T61" fmla="*/ 43 h 62"/>
                <a:gd name="T62" fmla="*/ 6 w 64"/>
                <a:gd name="T63" fmla="*/ 49 h 62"/>
                <a:gd name="T64" fmla="*/ 10 w 64"/>
                <a:gd name="T65" fmla="*/ 53 h 62"/>
                <a:gd name="T66" fmla="*/ 14 w 64"/>
                <a:gd name="T67" fmla="*/ 57 h 62"/>
                <a:gd name="T68" fmla="*/ 19 w 64"/>
                <a:gd name="T69" fmla="*/ 60 h 62"/>
                <a:gd name="T70" fmla="*/ 26 w 64"/>
                <a:gd name="T71" fmla="*/ 62 h 62"/>
                <a:gd name="T72" fmla="*/ 32 w 64"/>
                <a:gd name="T73" fmla="*/ 62 h 62"/>
                <a:gd name="T74" fmla="*/ 32 w 64"/>
                <a:gd name="T75"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4" h="62">
                  <a:moveTo>
                    <a:pt x="32" y="62"/>
                  </a:moveTo>
                  <a:lnTo>
                    <a:pt x="32" y="62"/>
                  </a:lnTo>
                  <a:lnTo>
                    <a:pt x="38" y="62"/>
                  </a:lnTo>
                  <a:lnTo>
                    <a:pt x="45" y="60"/>
                  </a:lnTo>
                  <a:lnTo>
                    <a:pt x="50" y="57"/>
                  </a:lnTo>
                  <a:lnTo>
                    <a:pt x="54" y="53"/>
                  </a:lnTo>
                  <a:lnTo>
                    <a:pt x="58" y="49"/>
                  </a:lnTo>
                  <a:lnTo>
                    <a:pt x="61" y="43"/>
                  </a:lnTo>
                  <a:lnTo>
                    <a:pt x="63" y="37"/>
                  </a:lnTo>
                  <a:lnTo>
                    <a:pt x="64" y="31"/>
                  </a:lnTo>
                  <a:lnTo>
                    <a:pt x="64" y="31"/>
                  </a:lnTo>
                  <a:lnTo>
                    <a:pt x="63" y="24"/>
                  </a:lnTo>
                  <a:lnTo>
                    <a:pt x="61" y="19"/>
                  </a:lnTo>
                  <a:lnTo>
                    <a:pt x="58" y="14"/>
                  </a:lnTo>
                  <a:lnTo>
                    <a:pt x="54" y="8"/>
                  </a:lnTo>
                  <a:lnTo>
                    <a:pt x="50" y="5"/>
                  </a:lnTo>
                  <a:lnTo>
                    <a:pt x="45" y="2"/>
                  </a:lnTo>
                  <a:lnTo>
                    <a:pt x="38" y="0"/>
                  </a:lnTo>
                  <a:lnTo>
                    <a:pt x="32" y="0"/>
                  </a:lnTo>
                  <a:lnTo>
                    <a:pt x="32" y="0"/>
                  </a:lnTo>
                  <a:lnTo>
                    <a:pt x="26" y="0"/>
                  </a:lnTo>
                  <a:lnTo>
                    <a:pt x="19" y="2"/>
                  </a:lnTo>
                  <a:lnTo>
                    <a:pt x="14" y="5"/>
                  </a:lnTo>
                  <a:lnTo>
                    <a:pt x="10" y="8"/>
                  </a:lnTo>
                  <a:lnTo>
                    <a:pt x="6" y="14"/>
                  </a:lnTo>
                  <a:lnTo>
                    <a:pt x="2" y="19"/>
                  </a:lnTo>
                  <a:lnTo>
                    <a:pt x="1" y="24"/>
                  </a:lnTo>
                  <a:lnTo>
                    <a:pt x="0" y="31"/>
                  </a:lnTo>
                  <a:lnTo>
                    <a:pt x="0" y="31"/>
                  </a:lnTo>
                  <a:lnTo>
                    <a:pt x="1" y="37"/>
                  </a:lnTo>
                  <a:lnTo>
                    <a:pt x="2" y="43"/>
                  </a:lnTo>
                  <a:lnTo>
                    <a:pt x="6" y="49"/>
                  </a:lnTo>
                  <a:lnTo>
                    <a:pt x="10" y="53"/>
                  </a:lnTo>
                  <a:lnTo>
                    <a:pt x="14" y="57"/>
                  </a:lnTo>
                  <a:lnTo>
                    <a:pt x="19" y="60"/>
                  </a:lnTo>
                  <a:lnTo>
                    <a:pt x="26" y="62"/>
                  </a:lnTo>
                  <a:lnTo>
                    <a:pt x="32" y="62"/>
                  </a:lnTo>
                  <a:lnTo>
                    <a:pt x="32" y="62"/>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94" name="Freeform 8">
              <a:extLst>
                <a:ext uri="{FF2B5EF4-FFF2-40B4-BE49-F238E27FC236}">
                  <a16:creationId xmlns:a16="http://schemas.microsoft.com/office/drawing/2014/main" id="{FABFBBBA-6632-4797-A20C-F59A7BAE2262}"/>
                </a:ext>
              </a:extLst>
            </p:cNvPr>
            <p:cNvSpPr>
              <a:spLocks/>
            </p:cNvSpPr>
            <p:nvPr/>
          </p:nvSpPr>
          <p:spPr bwMode="auto">
            <a:xfrm>
              <a:off x="3732" y="2057"/>
              <a:ext cx="72" cy="273"/>
            </a:xfrm>
            <a:custGeom>
              <a:avLst/>
              <a:gdLst>
                <a:gd name="T0" fmla="*/ 36 w 72"/>
                <a:gd name="T1" fmla="*/ 27 h 273"/>
                <a:gd name="T2" fmla="*/ 18 w 72"/>
                <a:gd name="T3" fmla="*/ 0 h 273"/>
                <a:gd name="T4" fmla="*/ 0 w 72"/>
                <a:gd name="T5" fmla="*/ 0 h 273"/>
                <a:gd name="T6" fmla="*/ 8 w 72"/>
                <a:gd name="T7" fmla="*/ 127 h 273"/>
                <a:gd name="T8" fmla="*/ 8 w 72"/>
                <a:gd name="T9" fmla="*/ 127 h 273"/>
                <a:gd name="T10" fmla="*/ 8 w 72"/>
                <a:gd name="T11" fmla="*/ 260 h 273"/>
                <a:gd name="T12" fmla="*/ 8 w 72"/>
                <a:gd name="T13" fmla="*/ 260 h 273"/>
                <a:gd name="T14" fmla="*/ 9 w 72"/>
                <a:gd name="T15" fmla="*/ 266 h 273"/>
                <a:gd name="T16" fmla="*/ 11 w 72"/>
                <a:gd name="T17" fmla="*/ 269 h 273"/>
                <a:gd name="T18" fmla="*/ 15 w 72"/>
                <a:gd name="T19" fmla="*/ 272 h 273"/>
                <a:gd name="T20" fmla="*/ 19 w 72"/>
                <a:gd name="T21" fmla="*/ 273 h 273"/>
                <a:gd name="T22" fmla="*/ 19 w 72"/>
                <a:gd name="T23" fmla="*/ 273 h 273"/>
                <a:gd name="T24" fmla="*/ 24 w 72"/>
                <a:gd name="T25" fmla="*/ 272 h 273"/>
                <a:gd name="T26" fmla="*/ 28 w 72"/>
                <a:gd name="T27" fmla="*/ 269 h 273"/>
                <a:gd name="T28" fmla="*/ 31 w 72"/>
                <a:gd name="T29" fmla="*/ 266 h 273"/>
                <a:gd name="T30" fmla="*/ 32 w 72"/>
                <a:gd name="T31" fmla="*/ 260 h 273"/>
                <a:gd name="T32" fmla="*/ 32 w 72"/>
                <a:gd name="T33" fmla="*/ 127 h 273"/>
                <a:gd name="T34" fmla="*/ 40 w 72"/>
                <a:gd name="T35" fmla="*/ 127 h 273"/>
                <a:gd name="T36" fmla="*/ 40 w 72"/>
                <a:gd name="T37" fmla="*/ 260 h 273"/>
                <a:gd name="T38" fmla="*/ 40 w 72"/>
                <a:gd name="T39" fmla="*/ 260 h 273"/>
                <a:gd name="T40" fmla="*/ 41 w 72"/>
                <a:gd name="T41" fmla="*/ 266 h 273"/>
                <a:gd name="T42" fmla="*/ 45 w 72"/>
                <a:gd name="T43" fmla="*/ 269 h 273"/>
                <a:gd name="T44" fmla="*/ 48 w 72"/>
                <a:gd name="T45" fmla="*/ 272 h 273"/>
                <a:gd name="T46" fmla="*/ 53 w 72"/>
                <a:gd name="T47" fmla="*/ 273 h 273"/>
                <a:gd name="T48" fmla="*/ 53 w 72"/>
                <a:gd name="T49" fmla="*/ 273 h 273"/>
                <a:gd name="T50" fmla="*/ 57 w 72"/>
                <a:gd name="T51" fmla="*/ 272 h 273"/>
                <a:gd name="T52" fmla="*/ 61 w 72"/>
                <a:gd name="T53" fmla="*/ 269 h 273"/>
                <a:gd name="T54" fmla="*/ 64 w 72"/>
                <a:gd name="T55" fmla="*/ 266 h 273"/>
                <a:gd name="T56" fmla="*/ 65 w 72"/>
                <a:gd name="T57" fmla="*/ 260 h 273"/>
                <a:gd name="T58" fmla="*/ 65 w 72"/>
                <a:gd name="T59" fmla="*/ 127 h 273"/>
                <a:gd name="T60" fmla="*/ 65 w 72"/>
                <a:gd name="T61" fmla="*/ 127 h 273"/>
                <a:gd name="T62" fmla="*/ 72 w 72"/>
                <a:gd name="T63" fmla="*/ 0 h 273"/>
                <a:gd name="T64" fmla="*/ 54 w 72"/>
                <a:gd name="T65" fmla="*/ 0 h 273"/>
                <a:gd name="T66" fmla="*/ 36 w 72"/>
                <a:gd name="T67" fmla="*/ 27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2" h="273">
                  <a:moveTo>
                    <a:pt x="36" y="27"/>
                  </a:moveTo>
                  <a:lnTo>
                    <a:pt x="18" y="0"/>
                  </a:lnTo>
                  <a:lnTo>
                    <a:pt x="0" y="0"/>
                  </a:lnTo>
                  <a:lnTo>
                    <a:pt x="8" y="127"/>
                  </a:lnTo>
                  <a:lnTo>
                    <a:pt x="8" y="127"/>
                  </a:lnTo>
                  <a:lnTo>
                    <a:pt x="8" y="260"/>
                  </a:lnTo>
                  <a:lnTo>
                    <a:pt x="8" y="260"/>
                  </a:lnTo>
                  <a:lnTo>
                    <a:pt x="9" y="266"/>
                  </a:lnTo>
                  <a:lnTo>
                    <a:pt x="11" y="269"/>
                  </a:lnTo>
                  <a:lnTo>
                    <a:pt x="15" y="272"/>
                  </a:lnTo>
                  <a:lnTo>
                    <a:pt x="19" y="273"/>
                  </a:lnTo>
                  <a:lnTo>
                    <a:pt x="19" y="273"/>
                  </a:lnTo>
                  <a:lnTo>
                    <a:pt x="24" y="272"/>
                  </a:lnTo>
                  <a:lnTo>
                    <a:pt x="28" y="269"/>
                  </a:lnTo>
                  <a:lnTo>
                    <a:pt x="31" y="266"/>
                  </a:lnTo>
                  <a:lnTo>
                    <a:pt x="32" y="260"/>
                  </a:lnTo>
                  <a:lnTo>
                    <a:pt x="32" y="127"/>
                  </a:lnTo>
                  <a:lnTo>
                    <a:pt x="40" y="127"/>
                  </a:lnTo>
                  <a:lnTo>
                    <a:pt x="40" y="260"/>
                  </a:lnTo>
                  <a:lnTo>
                    <a:pt x="40" y="260"/>
                  </a:lnTo>
                  <a:lnTo>
                    <a:pt x="41" y="266"/>
                  </a:lnTo>
                  <a:lnTo>
                    <a:pt x="45" y="269"/>
                  </a:lnTo>
                  <a:lnTo>
                    <a:pt x="48" y="272"/>
                  </a:lnTo>
                  <a:lnTo>
                    <a:pt x="53" y="273"/>
                  </a:lnTo>
                  <a:lnTo>
                    <a:pt x="53" y="273"/>
                  </a:lnTo>
                  <a:lnTo>
                    <a:pt x="57" y="272"/>
                  </a:lnTo>
                  <a:lnTo>
                    <a:pt x="61" y="269"/>
                  </a:lnTo>
                  <a:lnTo>
                    <a:pt x="64" y="266"/>
                  </a:lnTo>
                  <a:lnTo>
                    <a:pt x="65" y="260"/>
                  </a:lnTo>
                  <a:lnTo>
                    <a:pt x="65" y="127"/>
                  </a:lnTo>
                  <a:lnTo>
                    <a:pt x="65" y="127"/>
                  </a:lnTo>
                  <a:lnTo>
                    <a:pt x="72" y="0"/>
                  </a:lnTo>
                  <a:lnTo>
                    <a:pt x="54" y="0"/>
                  </a:lnTo>
                  <a:lnTo>
                    <a:pt x="36" y="27"/>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95" name="Freeform 9">
              <a:extLst>
                <a:ext uri="{FF2B5EF4-FFF2-40B4-BE49-F238E27FC236}">
                  <a16:creationId xmlns:a16="http://schemas.microsoft.com/office/drawing/2014/main" id="{05993744-CDF8-4B09-A705-0E00C440D4D7}"/>
                </a:ext>
              </a:extLst>
            </p:cNvPr>
            <p:cNvSpPr>
              <a:spLocks/>
            </p:cNvSpPr>
            <p:nvPr/>
          </p:nvSpPr>
          <p:spPr bwMode="auto">
            <a:xfrm>
              <a:off x="3874" y="2058"/>
              <a:ext cx="86" cy="273"/>
            </a:xfrm>
            <a:custGeom>
              <a:avLst/>
              <a:gdLst>
                <a:gd name="T0" fmla="*/ 68 w 86"/>
                <a:gd name="T1" fmla="*/ 0 h 273"/>
                <a:gd name="T2" fmla="*/ 18 w 86"/>
                <a:gd name="T3" fmla="*/ 0 h 273"/>
                <a:gd name="T4" fmla="*/ 0 w 86"/>
                <a:gd name="T5" fmla="*/ 127 h 273"/>
                <a:gd name="T6" fmla="*/ 15 w 86"/>
                <a:gd name="T7" fmla="*/ 127 h 273"/>
                <a:gd name="T8" fmla="*/ 15 w 86"/>
                <a:gd name="T9" fmla="*/ 260 h 273"/>
                <a:gd name="T10" fmla="*/ 15 w 86"/>
                <a:gd name="T11" fmla="*/ 260 h 273"/>
                <a:gd name="T12" fmla="*/ 16 w 86"/>
                <a:gd name="T13" fmla="*/ 266 h 273"/>
                <a:gd name="T14" fmla="*/ 19 w 86"/>
                <a:gd name="T15" fmla="*/ 269 h 273"/>
                <a:gd name="T16" fmla="*/ 22 w 86"/>
                <a:gd name="T17" fmla="*/ 272 h 273"/>
                <a:gd name="T18" fmla="*/ 27 w 86"/>
                <a:gd name="T19" fmla="*/ 273 h 273"/>
                <a:gd name="T20" fmla="*/ 27 w 86"/>
                <a:gd name="T21" fmla="*/ 273 h 273"/>
                <a:gd name="T22" fmla="*/ 31 w 86"/>
                <a:gd name="T23" fmla="*/ 272 h 273"/>
                <a:gd name="T24" fmla="*/ 36 w 86"/>
                <a:gd name="T25" fmla="*/ 269 h 273"/>
                <a:gd name="T26" fmla="*/ 38 w 86"/>
                <a:gd name="T27" fmla="*/ 266 h 273"/>
                <a:gd name="T28" fmla="*/ 39 w 86"/>
                <a:gd name="T29" fmla="*/ 260 h 273"/>
                <a:gd name="T30" fmla="*/ 39 w 86"/>
                <a:gd name="T31" fmla="*/ 127 h 273"/>
                <a:gd name="T32" fmla="*/ 47 w 86"/>
                <a:gd name="T33" fmla="*/ 127 h 273"/>
                <a:gd name="T34" fmla="*/ 47 w 86"/>
                <a:gd name="T35" fmla="*/ 260 h 273"/>
                <a:gd name="T36" fmla="*/ 47 w 86"/>
                <a:gd name="T37" fmla="*/ 260 h 273"/>
                <a:gd name="T38" fmla="*/ 48 w 86"/>
                <a:gd name="T39" fmla="*/ 266 h 273"/>
                <a:gd name="T40" fmla="*/ 52 w 86"/>
                <a:gd name="T41" fmla="*/ 269 h 273"/>
                <a:gd name="T42" fmla="*/ 55 w 86"/>
                <a:gd name="T43" fmla="*/ 272 h 273"/>
                <a:gd name="T44" fmla="*/ 60 w 86"/>
                <a:gd name="T45" fmla="*/ 273 h 273"/>
                <a:gd name="T46" fmla="*/ 60 w 86"/>
                <a:gd name="T47" fmla="*/ 273 h 273"/>
                <a:gd name="T48" fmla="*/ 64 w 86"/>
                <a:gd name="T49" fmla="*/ 272 h 273"/>
                <a:gd name="T50" fmla="*/ 68 w 86"/>
                <a:gd name="T51" fmla="*/ 269 h 273"/>
                <a:gd name="T52" fmla="*/ 71 w 86"/>
                <a:gd name="T53" fmla="*/ 266 h 273"/>
                <a:gd name="T54" fmla="*/ 72 w 86"/>
                <a:gd name="T55" fmla="*/ 260 h 273"/>
                <a:gd name="T56" fmla="*/ 72 w 86"/>
                <a:gd name="T57" fmla="*/ 127 h 273"/>
                <a:gd name="T58" fmla="*/ 86 w 86"/>
                <a:gd name="T59" fmla="*/ 127 h 273"/>
                <a:gd name="T60" fmla="*/ 68 w 86"/>
                <a:gd name="T61" fmla="*/ 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6" h="273">
                  <a:moveTo>
                    <a:pt x="68" y="0"/>
                  </a:moveTo>
                  <a:lnTo>
                    <a:pt x="18" y="0"/>
                  </a:lnTo>
                  <a:lnTo>
                    <a:pt x="0" y="127"/>
                  </a:lnTo>
                  <a:lnTo>
                    <a:pt x="15" y="127"/>
                  </a:lnTo>
                  <a:lnTo>
                    <a:pt x="15" y="260"/>
                  </a:lnTo>
                  <a:lnTo>
                    <a:pt x="15" y="260"/>
                  </a:lnTo>
                  <a:lnTo>
                    <a:pt x="16" y="266"/>
                  </a:lnTo>
                  <a:lnTo>
                    <a:pt x="19" y="269"/>
                  </a:lnTo>
                  <a:lnTo>
                    <a:pt x="22" y="272"/>
                  </a:lnTo>
                  <a:lnTo>
                    <a:pt x="27" y="273"/>
                  </a:lnTo>
                  <a:lnTo>
                    <a:pt x="27" y="273"/>
                  </a:lnTo>
                  <a:lnTo>
                    <a:pt x="31" y="272"/>
                  </a:lnTo>
                  <a:lnTo>
                    <a:pt x="36" y="269"/>
                  </a:lnTo>
                  <a:lnTo>
                    <a:pt x="38" y="266"/>
                  </a:lnTo>
                  <a:lnTo>
                    <a:pt x="39" y="260"/>
                  </a:lnTo>
                  <a:lnTo>
                    <a:pt x="39" y="127"/>
                  </a:lnTo>
                  <a:lnTo>
                    <a:pt x="47" y="127"/>
                  </a:lnTo>
                  <a:lnTo>
                    <a:pt x="47" y="260"/>
                  </a:lnTo>
                  <a:lnTo>
                    <a:pt x="47" y="260"/>
                  </a:lnTo>
                  <a:lnTo>
                    <a:pt x="48" y="266"/>
                  </a:lnTo>
                  <a:lnTo>
                    <a:pt x="52" y="269"/>
                  </a:lnTo>
                  <a:lnTo>
                    <a:pt x="55" y="272"/>
                  </a:lnTo>
                  <a:lnTo>
                    <a:pt x="60" y="273"/>
                  </a:lnTo>
                  <a:lnTo>
                    <a:pt x="60" y="273"/>
                  </a:lnTo>
                  <a:lnTo>
                    <a:pt x="64" y="272"/>
                  </a:lnTo>
                  <a:lnTo>
                    <a:pt x="68" y="269"/>
                  </a:lnTo>
                  <a:lnTo>
                    <a:pt x="71" y="266"/>
                  </a:lnTo>
                  <a:lnTo>
                    <a:pt x="72" y="260"/>
                  </a:lnTo>
                  <a:lnTo>
                    <a:pt x="72" y="127"/>
                  </a:lnTo>
                  <a:lnTo>
                    <a:pt x="86" y="127"/>
                  </a:lnTo>
                  <a:lnTo>
                    <a:pt x="68"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96" name="Freeform 10">
              <a:extLst>
                <a:ext uri="{FF2B5EF4-FFF2-40B4-BE49-F238E27FC236}">
                  <a16:creationId xmlns:a16="http://schemas.microsoft.com/office/drawing/2014/main" id="{BE892B3A-3E66-45F7-AE09-A9331D90C9CF}"/>
                </a:ext>
              </a:extLst>
            </p:cNvPr>
            <p:cNvSpPr>
              <a:spLocks/>
            </p:cNvSpPr>
            <p:nvPr/>
          </p:nvSpPr>
          <p:spPr bwMode="auto">
            <a:xfrm>
              <a:off x="3885" y="1991"/>
              <a:ext cx="64" cy="62"/>
            </a:xfrm>
            <a:custGeom>
              <a:avLst/>
              <a:gdLst>
                <a:gd name="T0" fmla="*/ 32 w 64"/>
                <a:gd name="T1" fmla="*/ 62 h 62"/>
                <a:gd name="T2" fmla="*/ 32 w 64"/>
                <a:gd name="T3" fmla="*/ 62 h 62"/>
                <a:gd name="T4" fmla="*/ 38 w 64"/>
                <a:gd name="T5" fmla="*/ 62 h 62"/>
                <a:gd name="T6" fmla="*/ 45 w 64"/>
                <a:gd name="T7" fmla="*/ 60 h 62"/>
                <a:gd name="T8" fmla="*/ 50 w 64"/>
                <a:gd name="T9" fmla="*/ 57 h 62"/>
                <a:gd name="T10" fmla="*/ 54 w 64"/>
                <a:gd name="T11" fmla="*/ 54 h 62"/>
                <a:gd name="T12" fmla="*/ 59 w 64"/>
                <a:gd name="T13" fmla="*/ 49 h 62"/>
                <a:gd name="T14" fmla="*/ 62 w 64"/>
                <a:gd name="T15" fmla="*/ 43 h 62"/>
                <a:gd name="T16" fmla="*/ 63 w 64"/>
                <a:gd name="T17" fmla="*/ 38 h 62"/>
                <a:gd name="T18" fmla="*/ 64 w 64"/>
                <a:gd name="T19" fmla="*/ 32 h 62"/>
                <a:gd name="T20" fmla="*/ 64 w 64"/>
                <a:gd name="T21" fmla="*/ 32 h 62"/>
                <a:gd name="T22" fmla="*/ 63 w 64"/>
                <a:gd name="T23" fmla="*/ 24 h 62"/>
                <a:gd name="T24" fmla="*/ 62 w 64"/>
                <a:gd name="T25" fmla="*/ 19 h 62"/>
                <a:gd name="T26" fmla="*/ 59 w 64"/>
                <a:gd name="T27" fmla="*/ 14 h 62"/>
                <a:gd name="T28" fmla="*/ 54 w 64"/>
                <a:gd name="T29" fmla="*/ 9 h 62"/>
                <a:gd name="T30" fmla="*/ 50 w 64"/>
                <a:gd name="T31" fmla="*/ 5 h 62"/>
                <a:gd name="T32" fmla="*/ 45 w 64"/>
                <a:gd name="T33" fmla="*/ 2 h 62"/>
                <a:gd name="T34" fmla="*/ 38 w 64"/>
                <a:gd name="T35" fmla="*/ 0 h 62"/>
                <a:gd name="T36" fmla="*/ 32 w 64"/>
                <a:gd name="T37" fmla="*/ 0 h 62"/>
                <a:gd name="T38" fmla="*/ 32 w 64"/>
                <a:gd name="T39" fmla="*/ 0 h 62"/>
                <a:gd name="T40" fmla="*/ 26 w 64"/>
                <a:gd name="T41" fmla="*/ 0 h 62"/>
                <a:gd name="T42" fmla="*/ 20 w 64"/>
                <a:gd name="T43" fmla="*/ 2 h 62"/>
                <a:gd name="T44" fmla="*/ 15 w 64"/>
                <a:gd name="T45" fmla="*/ 5 h 62"/>
                <a:gd name="T46" fmla="*/ 10 w 64"/>
                <a:gd name="T47" fmla="*/ 9 h 62"/>
                <a:gd name="T48" fmla="*/ 6 w 64"/>
                <a:gd name="T49" fmla="*/ 14 h 62"/>
                <a:gd name="T50" fmla="*/ 4 w 64"/>
                <a:gd name="T51" fmla="*/ 19 h 62"/>
                <a:gd name="T52" fmla="*/ 1 w 64"/>
                <a:gd name="T53" fmla="*/ 24 h 62"/>
                <a:gd name="T54" fmla="*/ 0 w 64"/>
                <a:gd name="T55" fmla="*/ 32 h 62"/>
                <a:gd name="T56" fmla="*/ 0 w 64"/>
                <a:gd name="T57" fmla="*/ 32 h 62"/>
                <a:gd name="T58" fmla="*/ 1 w 64"/>
                <a:gd name="T59" fmla="*/ 38 h 62"/>
                <a:gd name="T60" fmla="*/ 4 w 64"/>
                <a:gd name="T61" fmla="*/ 43 h 62"/>
                <a:gd name="T62" fmla="*/ 6 w 64"/>
                <a:gd name="T63" fmla="*/ 49 h 62"/>
                <a:gd name="T64" fmla="*/ 10 w 64"/>
                <a:gd name="T65" fmla="*/ 54 h 62"/>
                <a:gd name="T66" fmla="*/ 15 w 64"/>
                <a:gd name="T67" fmla="*/ 57 h 62"/>
                <a:gd name="T68" fmla="*/ 20 w 64"/>
                <a:gd name="T69" fmla="*/ 60 h 62"/>
                <a:gd name="T70" fmla="*/ 26 w 64"/>
                <a:gd name="T71" fmla="*/ 62 h 62"/>
                <a:gd name="T72" fmla="*/ 32 w 64"/>
                <a:gd name="T73" fmla="*/ 62 h 62"/>
                <a:gd name="T74" fmla="*/ 32 w 64"/>
                <a:gd name="T75"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4" h="62">
                  <a:moveTo>
                    <a:pt x="32" y="62"/>
                  </a:moveTo>
                  <a:lnTo>
                    <a:pt x="32" y="62"/>
                  </a:lnTo>
                  <a:lnTo>
                    <a:pt x="38" y="62"/>
                  </a:lnTo>
                  <a:lnTo>
                    <a:pt x="45" y="60"/>
                  </a:lnTo>
                  <a:lnTo>
                    <a:pt x="50" y="57"/>
                  </a:lnTo>
                  <a:lnTo>
                    <a:pt x="54" y="54"/>
                  </a:lnTo>
                  <a:lnTo>
                    <a:pt x="59" y="49"/>
                  </a:lnTo>
                  <a:lnTo>
                    <a:pt x="62" y="43"/>
                  </a:lnTo>
                  <a:lnTo>
                    <a:pt x="63" y="38"/>
                  </a:lnTo>
                  <a:lnTo>
                    <a:pt x="64" y="32"/>
                  </a:lnTo>
                  <a:lnTo>
                    <a:pt x="64" y="32"/>
                  </a:lnTo>
                  <a:lnTo>
                    <a:pt x="63" y="24"/>
                  </a:lnTo>
                  <a:lnTo>
                    <a:pt x="62" y="19"/>
                  </a:lnTo>
                  <a:lnTo>
                    <a:pt x="59" y="14"/>
                  </a:lnTo>
                  <a:lnTo>
                    <a:pt x="54" y="9"/>
                  </a:lnTo>
                  <a:lnTo>
                    <a:pt x="50" y="5"/>
                  </a:lnTo>
                  <a:lnTo>
                    <a:pt x="45" y="2"/>
                  </a:lnTo>
                  <a:lnTo>
                    <a:pt x="38" y="0"/>
                  </a:lnTo>
                  <a:lnTo>
                    <a:pt x="32" y="0"/>
                  </a:lnTo>
                  <a:lnTo>
                    <a:pt x="32" y="0"/>
                  </a:lnTo>
                  <a:lnTo>
                    <a:pt x="26" y="0"/>
                  </a:lnTo>
                  <a:lnTo>
                    <a:pt x="20" y="2"/>
                  </a:lnTo>
                  <a:lnTo>
                    <a:pt x="15" y="5"/>
                  </a:lnTo>
                  <a:lnTo>
                    <a:pt x="10" y="9"/>
                  </a:lnTo>
                  <a:lnTo>
                    <a:pt x="6" y="14"/>
                  </a:lnTo>
                  <a:lnTo>
                    <a:pt x="4" y="19"/>
                  </a:lnTo>
                  <a:lnTo>
                    <a:pt x="1" y="24"/>
                  </a:lnTo>
                  <a:lnTo>
                    <a:pt x="0" y="32"/>
                  </a:lnTo>
                  <a:lnTo>
                    <a:pt x="0" y="32"/>
                  </a:lnTo>
                  <a:lnTo>
                    <a:pt x="1" y="38"/>
                  </a:lnTo>
                  <a:lnTo>
                    <a:pt x="4" y="43"/>
                  </a:lnTo>
                  <a:lnTo>
                    <a:pt x="6" y="49"/>
                  </a:lnTo>
                  <a:lnTo>
                    <a:pt x="10" y="54"/>
                  </a:lnTo>
                  <a:lnTo>
                    <a:pt x="15" y="57"/>
                  </a:lnTo>
                  <a:lnTo>
                    <a:pt x="20" y="60"/>
                  </a:lnTo>
                  <a:lnTo>
                    <a:pt x="26" y="62"/>
                  </a:lnTo>
                  <a:lnTo>
                    <a:pt x="32" y="62"/>
                  </a:lnTo>
                  <a:lnTo>
                    <a:pt x="32" y="62"/>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97" name="Freeform 11">
              <a:extLst>
                <a:ext uri="{FF2B5EF4-FFF2-40B4-BE49-F238E27FC236}">
                  <a16:creationId xmlns:a16="http://schemas.microsoft.com/office/drawing/2014/main" id="{D23DF94F-58C1-4233-9450-43CB9A8CD3F3}"/>
                </a:ext>
              </a:extLst>
            </p:cNvPr>
            <p:cNvSpPr>
              <a:spLocks/>
            </p:cNvSpPr>
            <p:nvPr/>
          </p:nvSpPr>
          <p:spPr bwMode="auto">
            <a:xfrm>
              <a:off x="3952" y="2058"/>
              <a:ext cx="33" cy="136"/>
            </a:xfrm>
            <a:custGeom>
              <a:avLst/>
              <a:gdLst>
                <a:gd name="T0" fmla="*/ 0 w 33"/>
                <a:gd name="T1" fmla="*/ 0 h 136"/>
                <a:gd name="T2" fmla="*/ 18 w 33"/>
                <a:gd name="T3" fmla="*/ 127 h 136"/>
                <a:gd name="T4" fmla="*/ 18 w 33"/>
                <a:gd name="T5" fmla="*/ 127 h 136"/>
                <a:gd name="T6" fmla="*/ 18 w 33"/>
                <a:gd name="T7" fmla="*/ 130 h 136"/>
                <a:gd name="T8" fmla="*/ 20 w 33"/>
                <a:gd name="T9" fmla="*/ 133 h 136"/>
                <a:gd name="T10" fmla="*/ 22 w 33"/>
                <a:gd name="T11" fmla="*/ 135 h 136"/>
                <a:gd name="T12" fmla="*/ 25 w 33"/>
                <a:gd name="T13" fmla="*/ 136 h 136"/>
                <a:gd name="T14" fmla="*/ 25 w 33"/>
                <a:gd name="T15" fmla="*/ 136 h 136"/>
                <a:gd name="T16" fmla="*/ 29 w 33"/>
                <a:gd name="T17" fmla="*/ 135 h 136"/>
                <a:gd name="T18" fmla="*/ 31 w 33"/>
                <a:gd name="T19" fmla="*/ 133 h 136"/>
                <a:gd name="T20" fmla="*/ 33 w 33"/>
                <a:gd name="T21" fmla="*/ 130 h 136"/>
                <a:gd name="T22" fmla="*/ 33 w 33"/>
                <a:gd name="T23" fmla="*/ 127 h 136"/>
                <a:gd name="T24" fmla="*/ 13 w 33"/>
                <a:gd name="T25" fmla="*/ 0 h 136"/>
                <a:gd name="T26" fmla="*/ 0 w 33"/>
                <a:gd name="T27"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 h="136">
                  <a:moveTo>
                    <a:pt x="0" y="0"/>
                  </a:moveTo>
                  <a:lnTo>
                    <a:pt x="18" y="127"/>
                  </a:lnTo>
                  <a:lnTo>
                    <a:pt x="18" y="127"/>
                  </a:lnTo>
                  <a:lnTo>
                    <a:pt x="18" y="130"/>
                  </a:lnTo>
                  <a:lnTo>
                    <a:pt x="20" y="133"/>
                  </a:lnTo>
                  <a:lnTo>
                    <a:pt x="22" y="135"/>
                  </a:lnTo>
                  <a:lnTo>
                    <a:pt x="25" y="136"/>
                  </a:lnTo>
                  <a:lnTo>
                    <a:pt x="25" y="136"/>
                  </a:lnTo>
                  <a:lnTo>
                    <a:pt x="29" y="135"/>
                  </a:lnTo>
                  <a:lnTo>
                    <a:pt x="31" y="133"/>
                  </a:lnTo>
                  <a:lnTo>
                    <a:pt x="33" y="130"/>
                  </a:lnTo>
                  <a:lnTo>
                    <a:pt x="33" y="127"/>
                  </a:lnTo>
                  <a:lnTo>
                    <a:pt x="13"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98" name="Freeform 12">
              <a:extLst>
                <a:ext uri="{FF2B5EF4-FFF2-40B4-BE49-F238E27FC236}">
                  <a16:creationId xmlns:a16="http://schemas.microsoft.com/office/drawing/2014/main" id="{394E7A7C-98B0-4C61-8C33-AE17D7A27273}"/>
                </a:ext>
              </a:extLst>
            </p:cNvPr>
            <p:cNvSpPr>
              <a:spLocks/>
            </p:cNvSpPr>
            <p:nvPr/>
          </p:nvSpPr>
          <p:spPr bwMode="auto">
            <a:xfrm>
              <a:off x="3849" y="2058"/>
              <a:ext cx="34" cy="136"/>
            </a:xfrm>
            <a:custGeom>
              <a:avLst/>
              <a:gdLst>
                <a:gd name="T0" fmla="*/ 22 w 34"/>
                <a:gd name="T1" fmla="*/ 0 h 136"/>
                <a:gd name="T2" fmla="*/ 0 w 34"/>
                <a:gd name="T3" fmla="*/ 127 h 136"/>
                <a:gd name="T4" fmla="*/ 0 w 34"/>
                <a:gd name="T5" fmla="*/ 127 h 136"/>
                <a:gd name="T6" fmla="*/ 2 w 34"/>
                <a:gd name="T7" fmla="*/ 130 h 136"/>
                <a:gd name="T8" fmla="*/ 3 w 34"/>
                <a:gd name="T9" fmla="*/ 133 h 136"/>
                <a:gd name="T10" fmla="*/ 6 w 34"/>
                <a:gd name="T11" fmla="*/ 135 h 136"/>
                <a:gd name="T12" fmla="*/ 8 w 34"/>
                <a:gd name="T13" fmla="*/ 136 h 136"/>
                <a:gd name="T14" fmla="*/ 8 w 34"/>
                <a:gd name="T15" fmla="*/ 136 h 136"/>
                <a:gd name="T16" fmla="*/ 11 w 34"/>
                <a:gd name="T17" fmla="*/ 135 h 136"/>
                <a:gd name="T18" fmla="*/ 13 w 34"/>
                <a:gd name="T19" fmla="*/ 133 h 136"/>
                <a:gd name="T20" fmla="*/ 15 w 34"/>
                <a:gd name="T21" fmla="*/ 130 h 136"/>
                <a:gd name="T22" fmla="*/ 16 w 34"/>
                <a:gd name="T23" fmla="*/ 127 h 136"/>
                <a:gd name="T24" fmla="*/ 34 w 34"/>
                <a:gd name="T25" fmla="*/ 0 h 136"/>
                <a:gd name="T26" fmla="*/ 22 w 34"/>
                <a:gd name="T27"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 h="136">
                  <a:moveTo>
                    <a:pt x="22" y="0"/>
                  </a:moveTo>
                  <a:lnTo>
                    <a:pt x="0" y="127"/>
                  </a:lnTo>
                  <a:lnTo>
                    <a:pt x="0" y="127"/>
                  </a:lnTo>
                  <a:lnTo>
                    <a:pt x="2" y="130"/>
                  </a:lnTo>
                  <a:lnTo>
                    <a:pt x="3" y="133"/>
                  </a:lnTo>
                  <a:lnTo>
                    <a:pt x="6" y="135"/>
                  </a:lnTo>
                  <a:lnTo>
                    <a:pt x="8" y="136"/>
                  </a:lnTo>
                  <a:lnTo>
                    <a:pt x="8" y="136"/>
                  </a:lnTo>
                  <a:lnTo>
                    <a:pt x="11" y="135"/>
                  </a:lnTo>
                  <a:lnTo>
                    <a:pt x="13" y="133"/>
                  </a:lnTo>
                  <a:lnTo>
                    <a:pt x="15" y="130"/>
                  </a:lnTo>
                  <a:lnTo>
                    <a:pt x="16" y="127"/>
                  </a:lnTo>
                  <a:lnTo>
                    <a:pt x="34" y="0"/>
                  </a:lnTo>
                  <a:lnTo>
                    <a:pt x="22"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99" name="Freeform 13">
              <a:extLst>
                <a:ext uri="{FF2B5EF4-FFF2-40B4-BE49-F238E27FC236}">
                  <a16:creationId xmlns:a16="http://schemas.microsoft.com/office/drawing/2014/main" id="{F424D86F-469D-4229-ADCE-444D6307DBCE}"/>
                </a:ext>
              </a:extLst>
            </p:cNvPr>
            <p:cNvSpPr>
              <a:spLocks/>
            </p:cNvSpPr>
            <p:nvPr/>
          </p:nvSpPr>
          <p:spPr bwMode="auto">
            <a:xfrm>
              <a:off x="4000" y="2140"/>
              <a:ext cx="14" cy="94"/>
            </a:xfrm>
            <a:custGeom>
              <a:avLst/>
              <a:gdLst>
                <a:gd name="T0" fmla="*/ 0 w 14"/>
                <a:gd name="T1" fmla="*/ 0 h 94"/>
                <a:gd name="T2" fmla="*/ 4 w 14"/>
                <a:gd name="T3" fmla="*/ 89 h 94"/>
                <a:gd name="T4" fmla="*/ 4 w 14"/>
                <a:gd name="T5" fmla="*/ 89 h 94"/>
                <a:gd name="T6" fmla="*/ 4 w 14"/>
                <a:gd name="T7" fmla="*/ 91 h 94"/>
                <a:gd name="T8" fmla="*/ 5 w 14"/>
                <a:gd name="T9" fmla="*/ 93 h 94"/>
                <a:gd name="T10" fmla="*/ 7 w 14"/>
                <a:gd name="T11" fmla="*/ 94 h 94"/>
                <a:gd name="T12" fmla="*/ 9 w 14"/>
                <a:gd name="T13" fmla="*/ 94 h 94"/>
                <a:gd name="T14" fmla="*/ 9 w 14"/>
                <a:gd name="T15" fmla="*/ 94 h 94"/>
                <a:gd name="T16" fmla="*/ 11 w 14"/>
                <a:gd name="T17" fmla="*/ 94 h 94"/>
                <a:gd name="T18" fmla="*/ 12 w 14"/>
                <a:gd name="T19" fmla="*/ 93 h 94"/>
                <a:gd name="T20" fmla="*/ 13 w 14"/>
                <a:gd name="T21" fmla="*/ 91 h 94"/>
                <a:gd name="T22" fmla="*/ 14 w 14"/>
                <a:gd name="T23" fmla="*/ 89 h 94"/>
                <a:gd name="T24" fmla="*/ 9 w 14"/>
                <a:gd name="T25" fmla="*/ 0 h 94"/>
                <a:gd name="T26" fmla="*/ 0 w 14"/>
                <a:gd name="T27"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94">
                  <a:moveTo>
                    <a:pt x="0" y="0"/>
                  </a:moveTo>
                  <a:lnTo>
                    <a:pt x="4" y="89"/>
                  </a:lnTo>
                  <a:lnTo>
                    <a:pt x="4" y="89"/>
                  </a:lnTo>
                  <a:lnTo>
                    <a:pt x="4" y="91"/>
                  </a:lnTo>
                  <a:lnTo>
                    <a:pt x="5" y="93"/>
                  </a:lnTo>
                  <a:lnTo>
                    <a:pt x="7" y="94"/>
                  </a:lnTo>
                  <a:lnTo>
                    <a:pt x="9" y="94"/>
                  </a:lnTo>
                  <a:lnTo>
                    <a:pt x="9" y="94"/>
                  </a:lnTo>
                  <a:lnTo>
                    <a:pt x="11" y="94"/>
                  </a:lnTo>
                  <a:lnTo>
                    <a:pt x="12" y="93"/>
                  </a:lnTo>
                  <a:lnTo>
                    <a:pt x="13" y="91"/>
                  </a:lnTo>
                  <a:lnTo>
                    <a:pt x="14" y="89"/>
                  </a:lnTo>
                  <a:lnTo>
                    <a:pt x="9"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0" name="Freeform 14">
              <a:extLst>
                <a:ext uri="{FF2B5EF4-FFF2-40B4-BE49-F238E27FC236}">
                  <a16:creationId xmlns:a16="http://schemas.microsoft.com/office/drawing/2014/main" id="{B4A8E53B-5EB4-44D7-9AD8-41B21F8EB505}"/>
                </a:ext>
              </a:extLst>
            </p:cNvPr>
            <p:cNvSpPr>
              <a:spLocks/>
            </p:cNvSpPr>
            <p:nvPr/>
          </p:nvSpPr>
          <p:spPr bwMode="auto">
            <a:xfrm>
              <a:off x="4066" y="2140"/>
              <a:ext cx="15" cy="94"/>
            </a:xfrm>
            <a:custGeom>
              <a:avLst/>
              <a:gdLst>
                <a:gd name="T0" fmla="*/ 5 w 15"/>
                <a:gd name="T1" fmla="*/ 0 h 94"/>
                <a:gd name="T2" fmla="*/ 0 w 15"/>
                <a:gd name="T3" fmla="*/ 89 h 94"/>
                <a:gd name="T4" fmla="*/ 0 w 15"/>
                <a:gd name="T5" fmla="*/ 89 h 94"/>
                <a:gd name="T6" fmla="*/ 1 w 15"/>
                <a:gd name="T7" fmla="*/ 91 h 94"/>
                <a:gd name="T8" fmla="*/ 2 w 15"/>
                <a:gd name="T9" fmla="*/ 93 h 94"/>
                <a:gd name="T10" fmla="*/ 3 w 15"/>
                <a:gd name="T11" fmla="*/ 94 h 94"/>
                <a:gd name="T12" fmla="*/ 5 w 15"/>
                <a:gd name="T13" fmla="*/ 94 h 94"/>
                <a:gd name="T14" fmla="*/ 5 w 15"/>
                <a:gd name="T15" fmla="*/ 94 h 94"/>
                <a:gd name="T16" fmla="*/ 8 w 15"/>
                <a:gd name="T17" fmla="*/ 94 h 94"/>
                <a:gd name="T18" fmla="*/ 10 w 15"/>
                <a:gd name="T19" fmla="*/ 93 h 94"/>
                <a:gd name="T20" fmla="*/ 11 w 15"/>
                <a:gd name="T21" fmla="*/ 91 h 94"/>
                <a:gd name="T22" fmla="*/ 11 w 15"/>
                <a:gd name="T23" fmla="*/ 89 h 94"/>
                <a:gd name="T24" fmla="*/ 15 w 15"/>
                <a:gd name="T25" fmla="*/ 0 h 94"/>
                <a:gd name="T26" fmla="*/ 5 w 15"/>
                <a:gd name="T27"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 h="94">
                  <a:moveTo>
                    <a:pt x="5" y="0"/>
                  </a:moveTo>
                  <a:lnTo>
                    <a:pt x="0" y="89"/>
                  </a:lnTo>
                  <a:lnTo>
                    <a:pt x="0" y="89"/>
                  </a:lnTo>
                  <a:lnTo>
                    <a:pt x="1" y="91"/>
                  </a:lnTo>
                  <a:lnTo>
                    <a:pt x="2" y="93"/>
                  </a:lnTo>
                  <a:lnTo>
                    <a:pt x="3" y="94"/>
                  </a:lnTo>
                  <a:lnTo>
                    <a:pt x="5" y="94"/>
                  </a:lnTo>
                  <a:lnTo>
                    <a:pt x="5" y="94"/>
                  </a:lnTo>
                  <a:lnTo>
                    <a:pt x="8" y="94"/>
                  </a:lnTo>
                  <a:lnTo>
                    <a:pt x="10" y="93"/>
                  </a:lnTo>
                  <a:lnTo>
                    <a:pt x="11" y="91"/>
                  </a:lnTo>
                  <a:lnTo>
                    <a:pt x="11" y="89"/>
                  </a:lnTo>
                  <a:lnTo>
                    <a:pt x="15" y="0"/>
                  </a:lnTo>
                  <a:lnTo>
                    <a:pt x="5"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1" name="Freeform 15">
              <a:extLst>
                <a:ext uri="{FF2B5EF4-FFF2-40B4-BE49-F238E27FC236}">
                  <a16:creationId xmlns:a16="http://schemas.microsoft.com/office/drawing/2014/main" id="{9C25B210-75B7-48A3-872C-3E86724185A8}"/>
                </a:ext>
              </a:extLst>
            </p:cNvPr>
            <p:cNvSpPr>
              <a:spLocks/>
            </p:cNvSpPr>
            <p:nvPr/>
          </p:nvSpPr>
          <p:spPr bwMode="auto">
            <a:xfrm>
              <a:off x="4015" y="2140"/>
              <a:ext cx="50" cy="190"/>
            </a:xfrm>
            <a:custGeom>
              <a:avLst/>
              <a:gdLst>
                <a:gd name="T0" fmla="*/ 25 w 50"/>
                <a:gd name="T1" fmla="*/ 19 h 190"/>
                <a:gd name="T2" fmla="*/ 13 w 50"/>
                <a:gd name="T3" fmla="*/ 0 h 190"/>
                <a:gd name="T4" fmla="*/ 0 w 50"/>
                <a:gd name="T5" fmla="*/ 0 h 190"/>
                <a:gd name="T6" fmla="*/ 6 w 50"/>
                <a:gd name="T7" fmla="*/ 89 h 190"/>
                <a:gd name="T8" fmla="*/ 6 w 50"/>
                <a:gd name="T9" fmla="*/ 89 h 190"/>
                <a:gd name="T10" fmla="*/ 6 w 50"/>
                <a:gd name="T11" fmla="*/ 181 h 190"/>
                <a:gd name="T12" fmla="*/ 6 w 50"/>
                <a:gd name="T13" fmla="*/ 181 h 190"/>
                <a:gd name="T14" fmla="*/ 6 w 50"/>
                <a:gd name="T15" fmla="*/ 185 h 190"/>
                <a:gd name="T16" fmla="*/ 8 w 50"/>
                <a:gd name="T17" fmla="*/ 188 h 190"/>
                <a:gd name="T18" fmla="*/ 10 w 50"/>
                <a:gd name="T19" fmla="*/ 189 h 190"/>
                <a:gd name="T20" fmla="*/ 14 w 50"/>
                <a:gd name="T21" fmla="*/ 190 h 190"/>
                <a:gd name="T22" fmla="*/ 14 w 50"/>
                <a:gd name="T23" fmla="*/ 190 h 190"/>
                <a:gd name="T24" fmla="*/ 17 w 50"/>
                <a:gd name="T25" fmla="*/ 189 h 190"/>
                <a:gd name="T26" fmla="*/ 19 w 50"/>
                <a:gd name="T27" fmla="*/ 188 h 190"/>
                <a:gd name="T28" fmla="*/ 22 w 50"/>
                <a:gd name="T29" fmla="*/ 185 h 190"/>
                <a:gd name="T30" fmla="*/ 22 w 50"/>
                <a:gd name="T31" fmla="*/ 181 h 190"/>
                <a:gd name="T32" fmla="*/ 22 w 50"/>
                <a:gd name="T33" fmla="*/ 89 h 190"/>
                <a:gd name="T34" fmla="*/ 28 w 50"/>
                <a:gd name="T35" fmla="*/ 89 h 190"/>
                <a:gd name="T36" fmla="*/ 28 w 50"/>
                <a:gd name="T37" fmla="*/ 181 h 190"/>
                <a:gd name="T38" fmla="*/ 28 w 50"/>
                <a:gd name="T39" fmla="*/ 181 h 190"/>
                <a:gd name="T40" fmla="*/ 29 w 50"/>
                <a:gd name="T41" fmla="*/ 185 h 190"/>
                <a:gd name="T42" fmla="*/ 31 w 50"/>
                <a:gd name="T43" fmla="*/ 188 h 190"/>
                <a:gd name="T44" fmla="*/ 33 w 50"/>
                <a:gd name="T45" fmla="*/ 189 h 190"/>
                <a:gd name="T46" fmla="*/ 36 w 50"/>
                <a:gd name="T47" fmla="*/ 190 h 190"/>
                <a:gd name="T48" fmla="*/ 36 w 50"/>
                <a:gd name="T49" fmla="*/ 190 h 190"/>
                <a:gd name="T50" fmla="*/ 40 w 50"/>
                <a:gd name="T51" fmla="*/ 189 h 190"/>
                <a:gd name="T52" fmla="*/ 43 w 50"/>
                <a:gd name="T53" fmla="*/ 188 h 190"/>
                <a:gd name="T54" fmla="*/ 45 w 50"/>
                <a:gd name="T55" fmla="*/ 185 h 190"/>
                <a:gd name="T56" fmla="*/ 45 w 50"/>
                <a:gd name="T57" fmla="*/ 181 h 190"/>
                <a:gd name="T58" fmla="*/ 45 w 50"/>
                <a:gd name="T59" fmla="*/ 89 h 190"/>
                <a:gd name="T60" fmla="*/ 45 w 50"/>
                <a:gd name="T61" fmla="*/ 89 h 190"/>
                <a:gd name="T62" fmla="*/ 50 w 50"/>
                <a:gd name="T63" fmla="*/ 0 h 190"/>
                <a:gd name="T64" fmla="*/ 37 w 50"/>
                <a:gd name="T65" fmla="*/ 0 h 190"/>
                <a:gd name="T66" fmla="*/ 25 w 50"/>
                <a:gd name="T67" fmla="*/ 1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0" h="190">
                  <a:moveTo>
                    <a:pt x="25" y="19"/>
                  </a:moveTo>
                  <a:lnTo>
                    <a:pt x="13" y="0"/>
                  </a:lnTo>
                  <a:lnTo>
                    <a:pt x="0" y="0"/>
                  </a:lnTo>
                  <a:lnTo>
                    <a:pt x="6" y="89"/>
                  </a:lnTo>
                  <a:lnTo>
                    <a:pt x="6" y="89"/>
                  </a:lnTo>
                  <a:lnTo>
                    <a:pt x="6" y="181"/>
                  </a:lnTo>
                  <a:lnTo>
                    <a:pt x="6" y="181"/>
                  </a:lnTo>
                  <a:lnTo>
                    <a:pt x="6" y="185"/>
                  </a:lnTo>
                  <a:lnTo>
                    <a:pt x="8" y="188"/>
                  </a:lnTo>
                  <a:lnTo>
                    <a:pt x="10" y="189"/>
                  </a:lnTo>
                  <a:lnTo>
                    <a:pt x="14" y="190"/>
                  </a:lnTo>
                  <a:lnTo>
                    <a:pt x="14" y="190"/>
                  </a:lnTo>
                  <a:lnTo>
                    <a:pt x="17" y="189"/>
                  </a:lnTo>
                  <a:lnTo>
                    <a:pt x="19" y="188"/>
                  </a:lnTo>
                  <a:lnTo>
                    <a:pt x="22" y="185"/>
                  </a:lnTo>
                  <a:lnTo>
                    <a:pt x="22" y="181"/>
                  </a:lnTo>
                  <a:lnTo>
                    <a:pt x="22" y="89"/>
                  </a:lnTo>
                  <a:lnTo>
                    <a:pt x="28" y="89"/>
                  </a:lnTo>
                  <a:lnTo>
                    <a:pt x="28" y="181"/>
                  </a:lnTo>
                  <a:lnTo>
                    <a:pt x="28" y="181"/>
                  </a:lnTo>
                  <a:lnTo>
                    <a:pt x="29" y="185"/>
                  </a:lnTo>
                  <a:lnTo>
                    <a:pt x="31" y="188"/>
                  </a:lnTo>
                  <a:lnTo>
                    <a:pt x="33" y="189"/>
                  </a:lnTo>
                  <a:lnTo>
                    <a:pt x="36" y="190"/>
                  </a:lnTo>
                  <a:lnTo>
                    <a:pt x="36" y="190"/>
                  </a:lnTo>
                  <a:lnTo>
                    <a:pt x="40" y="189"/>
                  </a:lnTo>
                  <a:lnTo>
                    <a:pt x="43" y="188"/>
                  </a:lnTo>
                  <a:lnTo>
                    <a:pt x="45" y="185"/>
                  </a:lnTo>
                  <a:lnTo>
                    <a:pt x="45" y="181"/>
                  </a:lnTo>
                  <a:lnTo>
                    <a:pt x="45" y="89"/>
                  </a:lnTo>
                  <a:lnTo>
                    <a:pt x="45" y="89"/>
                  </a:lnTo>
                  <a:lnTo>
                    <a:pt x="50" y="0"/>
                  </a:lnTo>
                  <a:lnTo>
                    <a:pt x="37" y="0"/>
                  </a:lnTo>
                  <a:lnTo>
                    <a:pt x="25" y="19"/>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2" name="Freeform 16">
              <a:extLst>
                <a:ext uri="{FF2B5EF4-FFF2-40B4-BE49-F238E27FC236}">
                  <a16:creationId xmlns:a16="http://schemas.microsoft.com/office/drawing/2014/main" id="{D0D3020C-6AA8-461D-A2CD-4CA8AD67B477}"/>
                </a:ext>
              </a:extLst>
            </p:cNvPr>
            <p:cNvSpPr>
              <a:spLocks/>
            </p:cNvSpPr>
            <p:nvPr/>
          </p:nvSpPr>
          <p:spPr bwMode="auto">
            <a:xfrm>
              <a:off x="4017" y="2090"/>
              <a:ext cx="47" cy="48"/>
            </a:xfrm>
            <a:custGeom>
              <a:avLst/>
              <a:gdLst>
                <a:gd name="T0" fmla="*/ 23 w 47"/>
                <a:gd name="T1" fmla="*/ 48 h 48"/>
                <a:gd name="T2" fmla="*/ 23 w 47"/>
                <a:gd name="T3" fmla="*/ 48 h 48"/>
                <a:gd name="T4" fmla="*/ 28 w 47"/>
                <a:gd name="T5" fmla="*/ 47 h 48"/>
                <a:gd name="T6" fmla="*/ 32 w 47"/>
                <a:gd name="T7" fmla="*/ 46 h 48"/>
                <a:gd name="T8" fmla="*/ 37 w 47"/>
                <a:gd name="T9" fmla="*/ 44 h 48"/>
                <a:gd name="T10" fmla="*/ 40 w 47"/>
                <a:gd name="T11" fmla="*/ 40 h 48"/>
                <a:gd name="T12" fmla="*/ 43 w 47"/>
                <a:gd name="T13" fmla="*/ 37 h 48"/>
                <a:gd name="T14" fmla="*/ 45 w 47"/>
                <a:gd name="T15" fmla="*/ 33 h 48"/>
                <a:gd name="T16" fmla="*/ 46 w 47"/>
                <a:gd name="T17" fmla="*/ 29 h 48"/>
                <a:gd name="T18" fmla="*/ 47 w 47"/>
                <a:gd name="T19" fmla="*/ 25 h 48"/>
                <a:gd name="T20" fmla="*/ 47 w 47"/>
                <a:gd name="T21" fmla="*/ 25 h 48"/>
                <a:gd name="T22" fmla="*/ 46 w 47"/>
                <a:gd name="T23" fmla="*/ 19 h 48"/>
                <a:gd name="T24" fmla="*/ 45 w 47"/>
                <a:gd name="T25" fmla="*/ 15 h 48"/>
                <a:gd name="T26" fmla="*/ 43 w 47"/>
                <a:gd name="T27" fmla="*/ 11 h 48"/>
                <a:gd name="T28" fmla="*/ 40 w 47"/>
                <a:gd name="T29" fmla="*/ 8 h 48"/>
                <a:gd name="T30" fmla="*/ 37 w 47"/>
                <a:gd name="T31" fmla="*/ 5 h 48"/>
                <a:gd name="T32" fmla="*/ 32 w 47"/>
                <a:gd name="T33" fmla="*/ 2 h 48"/>
                <a:gd name="T34" fmla="*/ 28 w 47"/>
                <a:gd name="T35" fmla="*/ 1 h 48"/>
                <a:gd name="T36" fmla="*/ 23 w 47"/>
                <a:gd name="T37" fmla="*/ 0 h 48"/>
                <a:gd name="T38" fmla="*/ 23 w 47"/>
                <a:gd name="T39" fmla="*/ 0 h 48"/>
                <a:gd name="T40" fmla="*/ 19 w 47"/>
                <a:gd name="T41" fmla="*/ 1 h 48"/>
                <a:gd name="T42" fmla="*/ 14 w 47"/>
                <a:gd name="T43" fmla="*/ 2 h 48"/>
                <a:gd name="T44" fmla="*/ 10 w 47"/>
                <a:gd name="T45" fmla="*/ 5 h 48"/>
                <a:gd name="T46" fmla="*/ 7 w 47"/>
                <a:gd name="T47" fmla="*/ 8 h 48"/>
                <a:gd name="T48" fmla="*/ 4 w 47"/>
                <a:gd name="T49" fmla="*/ 11 h 48"/>
                <a:gd name="T50" fmla="*/ 2 w 47"/>
                <a:gd name="T51" fmla="*/ 15 h 48"/>
                <a:gd name="T52" fmla="*/ 1 w 47"/>
                <a:gd name="T53" fmla="*/ 19 h 48"/>
                <a:gd name="T54" fmla="*/ 0 w 47"/>
                <a:gd name="T55" fmla="*/ 25 h 48"/>
                <a:gd name="T56" fmla="*/ 0 w 47"/>
                <a:gd name="T57" fmla="*/ 25 h 48"/>
                <a:gd name="T58" fmla="*/ 1 w 47"/>
                <a:gd name="T59" fmla="*/ 29 h 48"/>
                <a:gd name="T60" fmla="*/ 2 w 47"/>
                <a:gd name="T61" fmla="*/ 33 h 48"/>
                <a:gd name="T62" fmla="*/ 4 w 47"/>
                <a:gd name="T63" fmla="*/ 37 h 48"/>
                <a:gd name="T64" fmla="*/ 7 w 47"/>
                <a:gd name="T65" fmla="*/ 40 h 48"/>
                <a:gd name="T66" fmla="*/ 10 w 47"/>
                <a:gd name="T67" fmla="*/ 44 h 48"/>
                <a:gd name="T68" fmla="*/ 14 w 47"/>
                <a:gd name="T69" fmla="*/ 46 h 48"/>
                <a:gd name="T70" fmla="*/ 19 w 47"/>
                <a:gd name="T71" fmla="*/ 47 h 48"/>
                <a:gd name="T72" fmla="*/ 23 w 47"/>
                <a:gd name="T73" fmla="*/ 48 h 48"/>
                <a:gd name="T74" fmla="*/ 23 w 47"/>
                <a:gd name="T75"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7" h="48">
                  <a:moveTo>
                    <a:pt x="23" y="48"/>
                  </a:moveTo>
                  <a:lnTo>
                    <a:pt x="23" y="48"/>
                  </a:lnTo>
                  <a:lnTo>
                    <a:pt x="28" y="47"/>
                  </a:lnTo>
                  <a:lnTo>
                    <a:pt x="32" y="46"/>
                  </a:lnTo>
                  <a:lnTo>
                    <a:pt x="37" y="44"/>
                  </a:lnTo>
                  <a:lnTo>
                    <a:pt x="40" y="40"/>
                  </a:lnTo>
                  <a:lnTo>
                    <a:pt x="43" y="37"/>
                  </a:lnTo>
                  <a:lnTo>
                    <a:pt x="45" y="33"/>
                  </a:lnTo>
                  <a:lnTo>
                    <a:pt x="46" y="29"/>
                  </a:lnTo>
                  <a:lnTo>
                    <a:pt x="47" y="25"/>
                  </a:lnTo>
                  <a:lnTo>
                    <a:pt x="47" y="25"/>
                  </a:lnTo>
                  <a:lnTo>
                    <a:pt x="46" y="19"/>
                  </a:lnTo>
                  <a:lnTo>
                    <a:pt x="45" y="15"/>
                  </a:lnTo>
                  <a:lnTo>
                    <a:pt x="43" y="11"/>
                  </a:lnTo>
                  <a:lnTo>
                    <a:pt x="40" y="8"/>
                  </a:lnTo>
                  <a:lnTo>
                    <a:pt x="37" y="5"/>
                  </a:lnTo>
                  <a:lnTo>
                    <a:pt x="32" y="2"/>
                  </a:lnTo>
                  <a:lnTo>
                    <a:pt x="28" y="1"/>
                  </a:lnTo>
                  <a:lnTo>
                    <a:pt x="23" y="0"/>
                  </a:lnTo>
                  <a:lnTo>
                    <a:pt x="23" y="0"/>
                  </a:lnTo>
                  <a:lnTo>
                    <a:pt x="19" y="1"/>
                  </a:lnTo>
                  <a:lnTo>
                    <a:pt x="14" y="2"/>
                  </a:lnTo>
                  <a:lnTo>
                    <a:pt x="10" y="5"/>
                  </a:lnTo>
                  <a:lnTo>
                    <a:pt x="7" y="8"/>
                  </a:lnTo>
                  <a:lnTo>
                    <a:pt x="4" y="11"/>
                  </a:lnTo>
                  <a:lnTo>
                    <a:pt x="2" y="15"/>
                  </a:lnTo>
                  <a:lnTo>
                    <a:pt x="1" y="19"/>
                  </a:lnTo>
                  <a:lnTo>
                    <a:pt x="0" y="25"/>
                  </a:lnTo>
                  <a:lnTo>
                    <a:pt x="0" y="25"/>
                  </a:lnTo>
                  <a:lnTo>
                    <a:pt x="1" y="29"/>
                  </a:lnTo>
                  <a:lnTo>
                    <a:pt x="2" y="33"/>
                  </a:lnTo>
                  <a:lnTo>
                    <a:pt x="4" y="37"/>
                  </a:lnTo>
                  <a:lnTo>
                    <a:pt x="7" y="40"/>
                  </a:lnTo>
                  <a:lnTo>
                    <a:pt x="10" y="44"/>
                  </a:lnTo>
                  <a:lnTo>
                    <a:pt x="14" y="46"/>
                  </a:lnTo>
                  <a:lnTo>
                    <a:pt x="19" y="47"/>
                  </a:lnTo>
                  <a:lnTo>
                    <a:pt x="23" y="48"/>
                  </a:lnTo>
                  <a:lnTo>
                    <a:pt x="23" y="48"/>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3" name="Freeform 17">
              <a:extLst>
                <a:ext uri="{FF2B5EF4-FFF2-40B4-BE49-F238E27FC236}">
                  <a16:creationId xmlns:a16="http://schemas.microsoft.com/office/drawing/2014/main" id="{9CA634C1-EB72-4AAA-8BA2-FB36A6893ED3}"/>
                </a:ext>
              </a:extLst>
            </p:cNvPr>
            <p:cNvSpPr>
              <a:spLocks/>
            </p:cNvSpPr>
            <p:nvPr/>
          </p:nvSpPr>
          <p:spPr bwMode="auto">
            <a:xfrm>
              <a:off x="3618" y="2141"/>
              <a:ext cx="60" cy="190"/>
            </a:xfrm>
            <a:custGeom>
              <a:avLst/>
              <a:gdLst>
                <a:gd name="T0" fmla="*/ 47 w 60"/>
                <a:gd name="T1" fmla="*/ 0 h 190"/>
                <a:gd name="T2" fmla="*/ 13 w 60"/>
                <a:gd name="T3" fmla="*/ 0 h 190"/>
                <a:gd name="T4" fmla="*/ 0 w 60"/>
                <a:gd name="T5" fmla="*/ 89 h 190"/>
                <a:gd name="T6" fmla="*/ 10 w 60"/>
                <a:gd name="T7" fmla="*/ 89 h 190"/>
                <a:gd name="T8" fmla="*/ 10 w 60"/>
                <a:gd name="T9" fmla="*/ 182 h 190"/>
                <a:gd name="T10" fmla="*/ 10 w 60"/>
                <a:gd name="T11" fmla="*/ 182 h 190"/>
                <a:gd name="T12" fmla="*/ 10 w 60"/>
                <a:gd name="T13" fmla="*/ 185 h 190"/>
                <a:gd name="T14" fmla="*/ 13 w 60"/>
                <a:gd name="T15" fmla="*/ 187 h 190"/>
                <a:gd name="T16" fmla="*/ 16 w 60"/>
                <a:gd name="T17" fmla="*/ 189 h 190"/>
                <a:gd name="T18" fmla="*/ 19 w 60"/>
                <a:gd name="T19" fmla="*/ 190 h 190"/>
                <a:gd name="T20" fmla="*/ 19 w 60"/>
                <a:gd name="T21" fmla="*/ 190 h 190"/>
                <a:gd name="T22" fmla="*/ 22 w 60"/>
                <a:gd name="T23" fmla="*/ 189 h 190"/>
                <a:gd name="T24" fmla="*/ 24 w 60"/>
                <a:gd name="T25" fmla="*/ 187 h 190"/>
                <a:gd name="T26" fmla="*/ 26 w 60"/>
                <a:gd name="T27" fmla="*/ 185 h 190"/>
                <a:gd name="T28" fmla="*/ 27 w 60"/>
                <a:gd name="T29" fmla="*/ 182 h 190"/>
                <a:gd name="T30" fmla="*/ 27 w 60"/>
                <a:gd name="T31" fmla="*/ 89 h 190"/>
                <a:gd name="T32" fmla="*/ 34 w 60"/>
                <a:gd name="T33" fmla="*/ 89 h 190"/>
                <a:gd name="T34" fmla="*/ 34 w 60"/>
                <a:gd name="T35" fmla="*/ 182 h 190"/>
                <a:gd name="T36" fmla="*/ 34 w 60"/>
                <a:gd name="T37" fmla="*/ 182 h 190"/>
                <a:gd name="T38" fmla="*/ 34 w 60"/>
                <a:gd name="T39" fmla="*/ 185 h 190"/>
                <a:gd name="T40" fmla="*/ 36 w 60"/>
                <a:gd name="T41" fmla="*/ 187 h 190"/>
                <a:gd name="T42" fmla="*/ 38 w 60"/>
                <a:gd name="T43" fmla="*/ 189 h 190"/>
                <a:gd name="T44" fmla="*/ 41 w 60"/>
                <a:gd name="T45" fmla="*/ 190 h 190"/>
                <a:gd name="T46" fmla="*/ 41 w 60"/>
                <a:gd name="T47" fmla="*/ 190 h 190"/>
                <a:gd name="T48" fmla="*/ 45 w 60"/>
                <a:gd name="T49" fmla="*/ 189 h 190"/>
                <a:gd name="T50" fmla="*/ 47 w 60"/>
                <a:gd name="T51" fmla="*/ 187 h 190"/>
                <a:gd name="T52" fmla="*/ 50 w 60"/>
                <a:gd name="T53" fmla="*/ 185 h 190"/>
                <a:gd name="T54" fmla="*/ 50 w 60"/>
                <a:gd name="T55" fmla="*/ 182 h 190"/>
                <a:gd name="T56" fmla="*/ 50 w 60"/>
                <a:gd name="T57" fmla="*/ 89 h 190"/>
                <a:gd name="T58" fmla="*/ 60 w 60"/>
                <a:gd name="T59" fmla="*/ 89 h 190"/>
                <a:gd name="T60" fmla="*/ 47 w 60"/>
                <a:gd name="T61"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0" h="190">
                  <a:moveTo>
                    <a:pt x="47" y="0"/>
                  </a:moveTo>
                  <a:lnTo>
                    <a:pt x="13" y="0"/>
                  </a:lnTo>
                  <a:lnTo>
                    <a:pt x="0" y="89"/>
                  </a:lnTo>
                  <a:lnTo>
                    <a:pt x="10" y="89"/>
                  </a:lnTo>
                  <a:lnTo>
                    <a:pt x="10" y="182"/>
                  </a:lnTo>
                  <a:lnTo>
                    <a:pt x="10" y="182"/>
                  </a:lnTo>
                  <a:lnTo>
                    <a:pt x="10" y="185"/>
                  </a:lnTo>
                  <a:lnTo>
                    <a:pt x="13" y="187"/>
                  </a:lnTo>
                  <a:lnTo>
                    <a:pt x="16" y="189"/>
                  </a:lnTo>
                  <a:lnTo>
                    <a:pt x="19" y="190"/>
                  </a:lnTo>
                  <a:lnTo>
                    <a:pt x="19" y="190"/>
                  </a:lnTo>
                  <a:lnTo>
                    <a:pt x="22" y="189"/>
                  </a:lnTo>
                  <a:lnTo>
                    <a:pt x="24" y="187"/>
                  </a:lnTo>
                  <a:lnTo>
                    <a:pt x="26" y="185"/>
                  </a:lnTo>
                  <a:lnTo>
                    <a:pt x="27" y="182"/>
                  </a:lnTo>
                  <a:lnTo>
                    <a:pt x="27" y="89"/>
                  </a:lnTo>
                  <a:lnTo>
                    <a:pt x="34" y="89"/>
                  </a:lnTo>
                  <a:lnTo>
                    <a:pt x="34" y="182"/>
                  </a:lnTo>
                  <a:lnTo>
                    <a:pt x="34" y="182"/>
                  </a:lnTo>
                  <a:lnTo>
                    <a:pt x="34" y="185"/>
                  </a:lnTo>
                  <a:lnTo>
                    <a:pt x="36" y="187"/>
                  </a:lnTo>
                  <a:lnTo>
                    <a:pt x="38" y="189"/>
                  </a:lnTo>
                  <a:lnTo>
                    <a:pt x="41" y="190"/>
                  </a:lnTo>
                  <a:lnTo>
                    <a:pt x="41" y="190"/>
                  </a:lnTo>
                  <a:lnTo>
                    <a:pt x="45" y="189"/>
                  </a:lnTo>
                  <a:lnTo>
                    <a:pt x="47" y="187"/>
                  </a:lnTo>
                  <a:lnTo>
                    <a:pt x="50" y="185"/>
                  </a:lnTo>
                  <a:lnTo>
                    <a:pt x="50" y="182"/>
                  </a:lnTo>
                  <a:lnTo>
                    <a:pt x="50" y="89"/>
                  </a:lnTo>
                  <a:lnTo>
                    <a:pt x="60" y="89"/>
                  </a:lnTo>
                  <a:lnTo>
                    <a:pt x="47"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4" name="Freeform 18">
              <a:extLst>
                <a:ext uri="{FF2B5EF4-FFF2-40B4-BE49-F238E27FC236}">
                  <a16:creationId xmlns:a16="http://schemas.microsoft.com/office/drawing/2014/main" id="{5B6A28A2-14DC-48DB-9DD8-1223E2681ECE}"/>
                </a:ext>
              </a:extLst>
            </p:cNvPr>
            <p:cNvSpPr>
              <a:spLocks/>
            </p:cNvSpPr>
            <p:nvPr/>
          </p:nvSpPr>
          <p:spPr bwMode="auto">
            <a:xfrm>
              <a:off x="3624" y="2090"/>
              <a:ext cx="48" cy="48"/>
            </a:xfrm>
            <a:custGeom>
              <a:avLst/>
              <a:gdLst>
                <a:gd name="T0" fmla="*/ 25 w 48"/>
                <a:gd name="T1" fmla="*/ 48 h 48"/>
                <a:gd name="T2" fmla="*/ 25 w 48"/>
                <a:gd name="T3" fmla="*/ 48 h 48"/>
                <a:gd name="T4" fmla="*/ 29 w 48"/>
                <a:gd name="T5" fmla="*/ 47 h 48"/>
                <a:gd name="T6" fmla="*/ 33 w 48"/>
                <a:gd name="T7" fmla="*/ 46 h 48"/>
                <a:gd name="T8" fmla="*/ 37 w 48"/>
                <a:gd name="T9" fmla="*/ 44 h 48"/>
                <a:gd name="T10" fmla="*/ 40 w 48"/>
                <a:gd name="T11" fmla="*/ 40 h 48"/>
                <a:gd name="T12" fmla="*/ 44 w 48"/>
                <a:gd name="T13" fmla="*/ 37 h 48"/>
                <a:gd name="T14" fmla="*/ 46 w 48"/>
                <a:gd name="T15" fmla="*/ 33 h 48"/>
                <a:gd name="T16" fmla="*/ 47 w 48"/>
                <a:gd name="T17" fmla="*/ 29 h 48"/>
                <a:gd name="T18" fmla="*/ 48 w 48"/>
                <a:gd name="T19" fmla="*/ 25 h 48"/>
                <a:gd name="T20" fmla="*/ 48 w 48"/>
                <a:gd name="T21" fmla="*/ 25 h 48"/>
                <a:gd name="T22" fmla="*/ 47 w 48"/>
                <a:gd name="T23" fmla="*/ 19 h 48"/>
                <a:gd name="T24" fmla="*/ 46 w 48"/>
                <a:gd name="T25" fmla="*/ 15 h 48"/>
                <a:gd name="T26" fmla="*/ 44 w 48"/>
                <a:gd name="T27" fmla="*/ 11 h 48"/>
                <a:gd name="T28" fmla="*/ 40 w 48"/>
                <a:gd name="T29" fmla="*/ 8 h 48"/>
                <a:gd name="T30" fmla="*/ 37 w 48"/>
                <a:gd name="T31" fmla="*/ 5 h 48"/>
                <a:gd name="T32" fmla="*/ 33 w 48"/>
                <a:gd name="T33" fmla="*/ 2 h 48"/>
                <a:gd name="T34" fmla="*/ 29 w 48"/>
                <a:gd name="T35" fmla="*/ 1 h 48"/>
                <a:gd name="T36" fmla="*/ 25 w 48"/>
                <a:gd name="T37" fmla="*/ 0 h 48"/>
                <a:gd name="T38" fmla="*/ 25 w 48"/>
                <a:gd name="T39" fmla="*/ 0 h 48"/>
                <a:gd name="T40" fmla="*/ 19 w 48"/>
                <a:gd name="T41" fmla="*/ 1 h 48"/>
                <a:gd name="T42" fmla="*/ 15 w 48"/>
                <a:gd name="T43" fmla="*/ 2 h 48"/>
                <a:gd name="T44" fmla="*/ 11 w 48"/>
                <a:gd name="T45" fmla="*/ 5 h 48"/>
                <a:gd name="T46" fmla="*/ 8 w 48"/>
                <a:gd name="T47" fmla="*/ 8 h 48"/>
                <a:gd name="T48" fmla="*/ 4 w 48"/>
                <a:gd name="T49" fmla="*/ 11 h 48"/>
                <a:gd name="T50" fmla="*/ 2 w 48"/>
                <a:gd name="T51" fmla="*/ 15 h 48"/>
                <a:gd name="T52" fmla="*/ 1 w 48"/>
                <a:gd name="T53" fmla="*/ 19 h 48"/>
                <a:gd name="T54" fmla="*/ 0 w 48"/>
                <a:gd name="T55" fmla="*/ 25 h 48"/>
                <a:gd name="T56" fmla="*/ 0 w 48"/>
                <a:gd name="T57" fmla="*/ 25 h 48"/>
                <a:gd name="T58" fmla="*/ 1 w 48"/>
                <a:gd name="T59" fmla="*/ 29 h 48"/>
                <a:gd name="T60" fmla="*/ 2 w 48"/>
                <a:gd name="T61" fmla="*/ 33 h 48"/>
                <a:gd name="T62" fmla="*/ 4 w 48"/>
                <a:gd name="T63" fmla="*/ 37 h 48"/>
                <a:gd name="T64" fmla="*/ 8 w 48"/>
                <a:gd name="T65" fmla="*/ 40 h 48"/>
                <a:gd name="T66" fmla="*/ 11 w 48"/>
                <a:gd name="T67" fmla="*/ 44 h 48"/>
                <a:gd name="T68" fmla="*/ 15 w 48"/>
                <a:gd name="T69" fmla="*/ 46 h 48"/>
                <a:gd name="T70" fmla="*/ 19 w 48"/>
                <a:gd name="T71" fmla="*/ 47 h 48"/>
                <a:gd name="T72" fmla="*/ 25 w 48"/>
                <a:gd name="T73" fmla="*/ 48 h 48"/>
                <a:gd name="T74" fmla="*/ 25 w 48"/>
                <a:gd name="T75"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8" h="48">
                  <a:moveTo>
                    <a:pt x="25" y="48"/>
                  </a:moveTo>
                  <a:lnTo>
                    <a:pt x="25" y="48"/>
                  </a:lnTo>
                  <a:lnTo>
                    <a:pt x="29" y="47"/>
                  </a:lnTo>
                  <a:lnTo>
                    <a:pt x="33" y="46"/>
                  </a:lnTo>
                  <a:lnTo>
                    <a:pt x="37" y="44"/>
                  </a:lnTo>
                  <a:lnTo>
                    <a:pt x="40" y="40"/>
                  </a:lnTo>
                  <a:lnTo>
                    <a:pt x="44" y="37"/>
                  </a:lnTo>
                  <a:lnTo>
                    <a:pt x="46" y="33"/>
                  </a:lnTo>
                  <a:lnTo>
                    <a:pt x="47" y="29"/>
                  </a:lnTo>
                  <a:lnTo>
                    <a:pt x="48" y="25"/>
                  </a:lnTo>
                  <a:lnTo>
                    <a:pt x="48" y="25"/>
                  </a:lnTo>
                  <a:lnTo>
                    <a:pt x="47" y="19"/>
                  </a:lnTo>
                  <a:lnTo>
                    <a:pt x="46" y="15"/>
                  </a:lnTo>
                  <a:lnTo>
                    <a:pt x="44" y="11"/>
                  </a:lnTo>
                  <a:lnTo>
                    <a:pt x="40" y="8"/>
                  </a:lnTo>
                  <a:lnTo>
                    <a:pt x="37" y="5"/>
                  </a:lnTo>
                  <a:lnTo>
                    <a:pt x="33" y="2"/>
                  </a:lnTo>
                  <a:lnTo>
                    <a:pt x="29" y="1"/>
                  </a:lnTo>
                  <a:lnTo>
                    <a:pt x="25" y="0"/>
                  </a:lnTo>
                  <a:lnTo>
                    <a:pt x="25" y="0"/>
                  </a:lnTo>
                  <a:lnTo>
                    <a:pt x="19" y="1"/>
                  </a:lnTo>
                  <a:lnTo>
                    <a:pt x="15" y="2"/>
                  </a:lnTo>
                  <a:lnTo>
                    <a:pt x="11" y="5"/>
                  </a:lnTo>
                  <a:lnTo>
                    <a:pt x="8" y="8"/>
                  </a:lnTo>
                  <a:lnTo>
                    <a:pt x="4" y="11"/>
                  </a:lnTo>
                  <a:lnTo>
                    <a:pt x="2" y="15"/>
                  </a:lnTo>
                  <a:lnTo>
                    <a:pt x="1" y="19"/>
                  </a:lnTo>
                  <a:lnTo>
                    <a:pt x="0" y="25"/>
                  </a:lnTo>
                  <a:lnTo>
                    <a:pt x="0" y="25"/>
                  </a:lnTo>
                  <a:lnTo>
                    <a:pt x="1" y="29"/>
                  </a:lnTo>
                  <a:lnTo>
                    <a:pt x="2" y="33"/>
                  </a:lnTo>
                  <a:lnTo>
                    <a:pt x="4" y="37"/>
                  </a:lnTo>
                  <a:lnTo>
                    <a:pt x="8" y="40"/>
                  </a:lnTo>
                  <a:lnTo>
                    <a:pt x="11" y="44"/>
                  </a:lnTo>
                  <a:lnTo>
                    <a:pt x="15" y="46"/>
                  </a:lnTo>
                  <a:lnTo>
                    <a:pt x="19" y="47"/>
                  </a:lnTo>
                  <a:lnTo>
                    <a:pt x="25" y="48"/>
                  </a:lnTo>
                  <a:lnTo>
                    <a:pt x="25" y="48"/>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5" name="Freeform 19">
              <a:extLst>
                <a:ext uri="{FF2B5EF4-FFF2-40B4-BE49-F238E27FC236}">
                  <a16:creationId xmlns:a16="http://schemas.microsoft.com/office/drawing/2014/main" id="{23467EA6-ECF2-4AD8-80AB-00FEEE75322D}"/>
                </a:ext>
              </a:extLst>
            </p:cNvPr>
            <p:cNvSpPr>
              <a:spLocks/>
            </p:cNvSpPr>
            <p:nvPr/>
          </p:nvSpPr>
          <p:spPr bwMode="auto">
            <a:xfrm>
              <a:off x="3672" y="2141"/>
              <a:ext cx="23" cy="94"/>
            </a:xfrm>
            <a:custGeom>
              <a:avLst/>
              <a:gdLst>
                <a:gd name="T0" fmla="*/ 0 w 23"/>
                <a:gd name="T1" fmla="*/ 0 h 94"/>
                <a:gd name="T2" fmla="*/ 13 w 23"/>
                <a:gd name="T3" fmla="*/ 89 h 94"/>
                <a:gd name="T4" fmla="*/ 13 w 23"/>
                <a:gd name="T5" fmla="*/ 89 h 94"/>
                <a:gd name="T6" fmla="*/ 14 w 23"/>
                <a:gd name="T7" fmla="*/ 91 h 94"/>
                <a:gd name="T8" fmla="*/ 15 w 23"/>
                <a:gd name="T9" fmla="*/ 93 h 94"/>
                <a:gd name="T10" fmla="*/ 16 w 23"/>
                <a:gd name="T11" fmla="*/ 94 h 94"/>
                <a:gd name="T12" fmla="*/ 18 w 23"/>
                <a:gd name="T13" fmla="*/ 94 h 94"/>
                <a:gd name="T14" fmla="*/ 18 w 23"/>
                <a:gd name="T15" fmla="*/ 94 h 94"/>
                <a:gd name="T16" fmla="*/ 20 w 23"/>
                <a:gd name="T17" fmla="*/ 94 h 94"/>
                <a:gd name="T18" fmla="*/ 22 w 23"/>
                <a:gd name="T19" fmla="*/ 93 h 94"/>
                <a:gd name="T20" fmla="*/ 23 w 23"/>
                <a:gd name="T21" fmla="*/ 91 h 94"/>
                <a:gd name="T22" fmla="*/ 23 w 23"/>
                <a:gd name="T23" fmla="*/ 89 h 94"/>
                <a:gd name="T24" fmla="*/ 9 w 23"/>
                <a:gd name="T25" fmla="*/ 0 h 94"/>
                <a:gd name="T26" fmla="*/ 0 w 23"/>
                <a:gd name="T27"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94">
                  <a:moveTo>
                    <a:pt x="0" y="0"/>
                  </a:moveTo>
                  <a:lnTo>
                    <a:pt x="13" y="89"/>
                  </a:lnTo>
                  <a:lnTo>
                    <a:pt x="13" y="89"/>
                  </a:lnTo>
                  <a:lnTo>
                    <a:pt x="14" y="91"/>
                  </a:lnTo>
                  <a:lnTo>
                    <a:pt x="15" y="93"/>
                  </a:lnTo>
                  <a:lnTo>
                    <a:pt x="16" y="94"/>
                  </a:lnTo>
                  <a:lnTo>
                    <a:pt x="18" y="94"/>
                  </a:lnTo>
                  <a:lnTo>
                    <a:pt x="18" y="94"/>
                  </a:lnTo>
                  <a:lnTo>
                    <a:pt x="20" y="94"/>
                  </a:lnTo>
                  <a:lnTo>
                    <a:pt x="22" y="93"/>
                  </a:lnTo>
                  <a:lnTo>
                    <a:pt x="23" y="91"/>
                  </a:lnTo>
                  <a:lnTo>
                    <a:pt x="23" y="89"/>
                  </a:lnTo>
                  <a:lnTo>
                    <a:pt x="9"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6" name="Freeform 20">
              <a:extLst>
                <a:ext uri="{FF2B5EF4-FFF2-40B4-BE49-F238E27FC236}">
                  <a16:creationId xmlns:a16="http://schemas.microsoft.com/office/drawing/2014/main" id="{D99E0B5E-9E4B-49A0-8EA2-D4239AB03075}"/>
                </a:ext>
              </a:extLst>
            </p:cNvPr>
            <p:cNvSpPr>
              <a:spLocks/>
            </p:cNvSpPr>
            <p:nvPr/>
          </p:nvSpPr>
          <p:spPr bwMode="auto">
            <a:xfrm>
              <a:off x="3601" y="2141"/>
              <a:ext cx="23" cy="94"/>
            </a:xfrm>
            <a:custGeom>
              <a:avLst/>
              <a:gdLst>
                <a:gd name="T0" fmla="*/ 15 w 23"/>
                <a:gd name="T1" fmla="*/ 0 h 94"/>
                <a:gd name="T2" fmla="*/ 0 w 23"/>
                <a:gd name="T3" fmla="*/ 89 h 94"/>
                <a:gd name="T4" fmla="*/ 0 w 23"/>
                <a:gd name="T5" fmla="*/ 89 h 94"/>
                <a:gd name="T6" fmla="*/ 0 w 23"/>
                <a:gd name="T7" fmla="*/ 91 h 94"/>
                <a:gd name="T8" fmla="*/ 1 w 23"/>
                <a:gd name="T9" fmla="*/ 93 h 94"/>
                <a:gd name="T10" fmla="*/ 3 w 23"/>
                <a:gd name="T11" fmla="*/ 94 h 94"/>
                <a:gd name="T12" fmla="*/ 5 w 23"/>
                <a:gd name="T13" fmla="*/ 94 h 94"/>
                <a:gd name="T14" fmla="*/ 5 w 23"/>
                <a:gd name="T15" fmla="*/ 94 h 94"/>
                <a:gd name="T16" fmla="*/ 7 w 23"/>
                <a:gd name="T17" fmla="*/ 94 h 94"/>
                <a:gd name="T18" fmla="*/ 8 w 23"/>
                <a:gd name="T19" fmla="*/ 93 h 94"/>
                <a:gd name="T20" fmla="*/ 11 w 23"/>
                <a:gd name="T21" fmla="*/ 91 h 94"/>
                <a:gd name="T22" fmla="*/ 11 w 23"/>
                <a:gd name="T23" fmla="*/ 89 h 94"/>
                <a:gd name="T24" fmla="*/ 23 w 23"/>
                <a:gd name="T25" fmla="*/ 0 h 94"/>
                <a:gd name="T26" fmla="*/ 15 w 23"/>
                <a:gd name="T27"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94">
                  <a:moveTo>
                    <a:pt x="15" y="0"/>
                  </a:moveTo>
                  <a:lnTo>
                    <a:pt x="0" y="89"/>
                  </a:lnTo>
                  <a:lnTo>
                    <a:pt x="0" y="89"/>
                  </a:lnTo>
                  <a:lnTo>
                    <a:pt x="0" y="91"/>
                  </a:lnTo>
                  <a:lnTo>
                    <a:pt x="1" y="93"/>
                  </a:lnTo>
                  <a:lnTo>
                    <a:pt x="3" y="94"/>
                  </a:lnTo>
                  <a:lnTo>
                    <a:pt x="5" y="94"/>
                  </a:lnTo>
                  <a:lnTo>
                    <a:pt x="5" y="94"/>
                  </a:lnTo>
                  <a:lnTo>
                    <a:pt x="7" y="94"/>
                  </a:lnTo>
                  <a:lnTo>
                    <a:pt x="8" y="93"/>
                  </a:lnTo>
                  <a:lnTo>
                    <a:pt x="11" y="91"/>
                  </a:lnTo>
                  <a:lnTo>
                    <a:pt x="11" y="89"/>
                  </a:lnTo>
                  <a:lnTo>
                    <a:pt x="23" y="0"/>
                  </a:lnTo>
                  <a:lnTo>
                    <a:pt x="15"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207" name="Group 4">
            <a:extLst>
              <a:ext uri="{FF2B5EF4-FFF2-40B4-BE49-F238E27FC236}">
                <a16:creationId xmlns:a16="http://schemas.microsoft.com/office/drawing/2014/main" id="{5968721D-D12E-4FAE-A40A-D2B1A5E2CE62}"/>
              </a:ext>
            </a:extLst>
          </p:cNvPr>
          <p:cNvGrpSpPr>
            <a:grpSpLocks noChangeAspect="1"/>
          </p:cNvGrpSpPr>
          <p:nvPr/>
        </p:nvGrpSpPr>
        <p:grpSpPr bwMode="auto">
          <a:xfrm>
            <a:off x="9997838" y="4247660"/>
            <a:ext cx="261313" cy="773595"/>
            <a:chOff x="3601" y="1450"/>
            <a:chExt cx="480" cy="1421"/>
          </a:xfrm>
        </p:grpSpPr>
        <p:sp>
          <p:nvSpPr>
            <p:cNvPr id="208" name="Freeform 5">
              <a:extLst>
                <a:ext uri="{FF2B5EF4-FFF2-40B4-BE49-F238E27FC236}">
                  <a16:creationId xmlns:a16="http://schemas.microsoft.com/office/drawing/2014/main" id="{A0D7EDF5-88FD-413D-9095-A42FAF17635C}"/>
                </a:ext>
              </a:extLst>
            </p:cNvPr>
            <p:cNvSpPr>
              <a:spLocks/>
            </p:cNvSpPr>
            <p:nvPr/>
          </p:nvSpPr>
          <p:spPr bwMode="auto">
            <a:xfrm>
              <a:off x="3710" y="1450"/>
              <a:ext cx="262" cy="263"/>
            </a:xfrm>
            <a:custGeom>
              <a:avLst/>
              <a:gdLst>
                <a:gd name="T0" fmla="*/ 131 w 262"/>
                <a:gd name="T1" fmla="*/ 263 h 263"/>
                <a:gd name="T2" fmla="*/ 131 w 262"/>
                <a:gd name="T3" fmla="*/ 263 h 263"/>
                <a:gd name="T4" fmla="*/ 156 w 262"/>
                <a:gd name="T5" fmla="*/ 260 h 263"/>
                <a:gd name="T6" fmla="*/ 181 w 262"/>
                <a:gd name="T7" fmla="*/ 254 h 263"/>
                <a:gd name="T8" fmla="*/ 203 w 262"/>
                <a:gd name="T9" fmla="*/ 241 h 263"/>
                <a:gd name="T10" fmla="*/ 221 w 262"/>
                <a:gd name="T11" fmla="*/ 225 h 263"/>
                <a:gd name="T12" fmla="*/ 240 w 262"/>
                <a:gd name="T13" fmla="*/ 203 h 263"/>
                <a:gd name="T14" fmla="*/ 249 w 262"/>
                <a:gd name="T15" fmla="*/ 182 h 263"/>
                <a:gd name="T16" fmla="*/ 259 w 262"/>
                <a:gd name="T17" fmla="*/ 156 h 263"/>
                <a:gd name="T18" fmla="*/ 262 w 262"/>
                <a:gd name="T19" fmla="*/ 131 h 263"/>
                <a:gd name="T20" fmla="*/ 262 w 262"/>
                <a:gd name="T21" fmla="*/ 131 h 263"/>
                <a:gd name="T22" fmla="*/ 259 w 262"/>
                <a:gd name="T23" fmla="*/ 106 h 263"/>
                <a:gd name="T24" fmla="*/ 249 w 262"/>
                <a:gd name="T25" fmla="*/ 81 h 263"/>
                <a:gd name="T26" fmla="*/ 240 w 262"/>
                <a:gd name="T27" fmla="*/ 59 h 263"/>
                <a:gd name="T28" fmla="*/ 221 w 262"/>
                <a:gd name="T29" fmla="*/ 38 h 263"/>
                <a:gd name="T30" fmla="*/ 203 w 262"/>
                <a:gd name="T31" fmla="*/ 22 h 263"/>
                <a:gd name="T32" fmla="*/ 181 w 262"/>
                <a:gd name="T33" fmla="*/ 9 h 263"/>
                <a:gd name="T34" fmla="*/ 156 w 262"/>
                <a:gd name="T35" fmla="*/ 3 h 263"/>
                <a:gd name="T36" fmla="*/ 131 w 262"/>
                <a:gd name="T37" fmla="*/ 0 h 263"/>
                <a:gd name="T38" fmla="*/ 131 w 262"/>
                <a:gd name="T39" fmla="*/ 0 h 263"/>
                <a:gd name="T40" fmla="*/ 103 w 262"/>
                <a:gd name="T41" fmla="*/ 3 h 263"/>
                <a:gd name="T42" fmla="*/ 78 w 262"/>
                <a:gd name="T43" fmla="*/ 9 h 263"/>
                <a:gd name="T44" fmla="*/ 56 w 262"/>
                <a:gd name="T45" fmla="*/ 22 h 263"/>
                <a:gd name="T46" fmla="*/ 37 w 262"/>
                <a:gd name="T47" fmla="*/ 38 h 263"/>
                <a:gd name="T48" fmla="*/ 22 w 262"/>
                <a:gd name="T49" fmla="*/ 59 h 263"/>
                <a:gd name="T50" fmla="*/ 9 w 262"/>
                <a:gd name="T51" fmla="*/ 81 h 263"/>
                <a:gd name="T52" fmla="*/ 3 w 262"/>
                <a:gd name="T53" fmla="*/ 106 h 263"/>
                <a:gd name="T54" fmla="*/ 0 w 262"/>
                <a:gd name="T55" fmla="*/ 131 h 263"/>
                <a:gd name="T56" fmla="*/ 0 w 262"/>
                <a:gd name="T57" fmla="*/ 131 h 263"/>
                <a:gd name="T58" fmla="*/ 3 w 262"/>
                <a:gd name="T59" fmla="*/ 156 h 263"/>
                <a:gd name="T60" fmla="*/ 9 w 262"/>
                <a:gd name="T61" fmla="*/ 182 h 263"/>
                <a:gd name="T62" fmla="*/ 22 w 262"/>
                <a:gd name="T63" fmla="*/ 203 h 263"/>
                <a:gd name="T64" fmla="*/ 37 w 262"/>
                <a:gd name="T65" fmla="*/ 225 h 263"/>
                <a:gd name="T66" fmla="*/ 56 w 262"/>
                <a:gd name="T67" fmla="*/ 241 h 263"/>
                <a:gd name="T68" fmla="*/ 78 w 262"/>
                <a:gd name="T69" fmla="*/ 254 h 263"/>
                <a:gd name="T70" fmla="*/ 103 w 262"/>
                <a:gd name="T71" fmla="*/ 260 h 263"/>
                <a:gd name="T72" fmla="*/ 131 w 262"/>
                <a:gd name="T73" fmla="*/ 263 h 263"/>
                <a:gd name="T74" fmla="*/ 131 w 262"/>
                <a:gd name="T75" fmla="*/ 26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2" h="263">
                  <a:moveTo>
                    <a:pt x="131" y="263"/>
                  </a:moveTo>
                  <a:lnTo>
                    <a:pt x="131" y="263"/>
                  </a:lnTo>
                  <a:lnTo>
                    <a:pt x="156" y="260"/>
                  </a:lnTo>
                  <a:lnTo>
                    <a:pt x="181" y="254"/>
                  </a:lnTo>
                  <a:lnTo>
                    <a:pt x="203" y="241"/>
                  </a:lnTo>
                  <a:lnTo>
                    <a:pt x="221" y="225"/>
                  </a:lnTo>
                  <a:lnTo>
                    <a:pt x="240" y="203"/>
                  </a:lnTo>
                  <a:lnTo>
                    <a:pt x="249" y="182"/>
                  </a:lnTo>
                  <a:lnTo>
                    <a:pt x="259" y="156"/>
                  </a:lnTo>
                  <a:lnTo>
                    <a:pt x="262" y="131"/>
                  </a:lnTo>
                  <a:lnTo>
                    <a:pt x="262" y="131"/>
                  </a:lnTo>
                  <a:lnTo>
                    <a:pt x="259" y="106"/>
                  </a:lnTo>
                  <a:lnTo>
                    <a:pt x="249" y="81"/>
                  </a:lnTo>
                  <a:lnTo>
                    <a:pt x="240" y="59"/>
                  </a:lnTo>
                  <a:lnTo>
                    <a:pt x="221" y="38"/>
                  </a:lnTo>
                  <a:lnTo>
                    <a:pt x="203" y="22"/>
                  </a:lnTo>
                  <a:lnTo>
                    <a:pt x="181" y="9"/>
                  </a:lnTo>
                  <a:lnTo>
                    <a:pt x="156" y="3"/>
                  </a:lnTo>
                  <a:lnTo>
                    <a:pt x="131" y="0"/>
                  </a:lnTo>
                  <a:lnTo>
                    <a:pt x="131" y="0"/>
                  </a:lnTo>
                  <a:lnTo>
                    <a:pt x="103" y="3"/>
                  </a:lnTo>
                  <a:lnTo>
                    <a:pt x="78" y="9"/>
                  </a:lnTo>
                  <a:lnTo>
                    <a:pt x="56" y="22"/>
                  </a:lnTo>
                  <a:lnTo>
                    <a:pt x="37" y="38"/>
                  </a:lnTo>
                  <a:lnTo>
                    <a:pt x="22" y="59"/>
                  </a:lnTo>
                  <a:lnTo>
                    <a:pt x="9" y="81"/>
                  </a:lnTo>
                  <a:lnTo>
                    <a:pt x="3" y="106"/>
                  </a:lnTo>
                  <a:lnTo>
                    <a:pt x="0" y="131"/>
                  </a:lnTo>
                  <a:lnTo>
                    <a:pt x="0" y="131"/>
                  </a:lnTo>
                  <a:lnTo>
                    <a:pt x="3" y="156"/>
                  </a:lnTo>
                  <a:lnTo>
                    <a:pt x="9" y="182"/>
                  </a:lnTo>
                  <a:lnTo>
                    <a:pt x="22" y="203"/>
                  </a:lnTo>
                  <a:lnTo>
                    <a:pt x="37" y="225"/>
                  </a:lnTo>
                  <a:lnTo>
                    <a:pt x="56" y="241"/>
                  </a:lnTo>
                  <a:lnTo>
                    <a:pt x="78" y="254"/>
                  </a:lnTo>
                  <a:lnTo>
                    <a:pt x="103" y="260"/>
                  </a:lnTo>
                  <a:lnTo>
                    <a:pt x="131" y="263"/>
                  </a:lnTo>
                  <a:lnTo>
                    <a:pt x="131" y="263"/>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9" name="Freeform 6">
              <a:extLst>
                <a:ext uri="{FF2B5EF4-FFF2-40B4-BE49-F238E27FC236}">
                  <a16:creationId xmlns:a16="http://schemas.microsoft.com/office/drawing/2014/main" id="{BA743F26-F71F-4DD8-80A2-CA59F94D8B63}"/>
                </a:ext>
              </a:extLst>
            </p:cNvPr>
            <p:cNvSpPr>
              <a:spLocks/>
            </p:cNvSpPr>
            <p:nvPr/>
          </p:nvSpPr>
          <p:spPr bwMode="auto">
            <a:xfrm>
              <a:off x="3691" y="1732"/>
              <a:ext cx="300" cy="1139"/>
            </a:xfrm>
            <a:custGeom>
              <a:avLst/>
              <a:gdLst>
                <a:gd name="T0" fmla="*/ 150 w 300"/>
                <a:gd name="T1" fmla="*/ 112 h 1139"/>
                <a:gd name="T2" fmla="*/ 75 w 300"/>
                <a:gd name="T3" fmla="*/ 0 h 1139"/>
                <a:gd name="T4" fmla="*/ 0 w 300"/>
                <a:gd name="T5" fmla="*/ 0 h 1139"/>
                <a:gd name="T6" fmla="*/ 32 w 300"/>
                <a:gd name="T7" fmla="*/ 532 h 1139"/>
                <a:gd name="T8" fmla="*/ 32 w 300"/>
                <a:gd name="T9" fmla="*/ 532 h 1139"/>
                <a:gd name="T10" fmla="*/ 32 w 300"/>
                <a:gd name="T11" fmla="*/ 1089 h 1139"/>
                <a:gd name="T12" fmla="*/ 32 w 300"/>
                <a:gd name="T13" fmla="*/ 1089 h 1139"/>
                <a:gd name="T14" fmla="*/ 32 w 300"/>
                <a:gd name="T15" fmla="*/ 1098 h 1139"/>
                <a:gd name="T16" fmla="*/ 35 w 300"/>
                <a:gd name="T17" fmla="*/ 1108 h 1139"/>
                <a:gd name="T18" fmla="*/ 44 w 300"/>
                <a:gd name="T19" fmla="*/ 1123 h 1139"/>
                <a:gd name="T20" fmla="*/ 63 w 300"/>
                <a:gd name="T21" fmla="*/ 1133 h 1139"/>
                <a:gd name="T22" fmla="*/ 72 w 300"/>
                <a:gd name="T23" fmla="*/ 1136 h 1139"/>
                <a:gd name="T24" fmla="*/ 81 w 300"/>
                <a:gd name="T25" fmla="*/ 1139 h 1139"/>
                <a:gd name="T26" fmla="*/ 81 w 300"/>
                <a:gd name="T27" fmla="*/ 1139 h 1139"/>
                <a:gd name="T28" fmla="*/ 91 w 300"/>
                <a:gd name="T29" fmla="*/ 1136 h 1139"/>
                <a:gd name="T30" fmla="*/ 100 w 300"/>
                <a:gd name="T31" fmla="*/ 1133 h 1139"/>
                <a:gd name="T32" fmla="*/ 116 w 300"/>
                <a:gd name="T33" fmla="*/ 1123 h 1139"/>
                <a:gd name="T34" fmla="*/ 128 w 300"/>
                <a:gd name="T35" fmla="*/ 1108 h 1139"/>
                <a:gd name="T36" fmla="*/ 128 w 300"/>
                <a:gd name="T37" fmla="*/ 1098 h 1139"/>
                <a:gd name="T38" fmla="*/ 131 w 300"/>
                <a:gd name="T39" fmla="*/ 1089 h 1139"/>
                <a:gd name="T40" fmla="*/ 131 w 300"/>
                <a:gd name="T41" fmla="*/ 532 h 1139"/>
                <a:gd name="T42" fmla="*/ 169 w 300"/>
                <a:gd name="T43" fmla="*/ 532 h 1139"/>
                <a:gd name="T44" fmla="*/ 169 w 300"/>
                <a:gd name="T45" fmla="*/ 1089 h 1139"/>
                <a:gd name="T46" fmla="*/ 169 w 300"/>
                <a:gd name="T47" fmla="*/ 1089 h 1139"/>
                <a:gd name="T48" fmla="*/ 169 w 300"/>
                <a:gd name="T49" fmla="*/ 1098 h 1139"/>
                <a:gd name="T50" fmla="*/ 172 w 300"/>
                <a:gd name="T51" fmla="*/ 1108 h 1139"/>
                <a:gd name="T52" fmla="*/ 181 w 300"/>
                <a:gd name="T53" fmla="*/ 1123 h 1139"/>
                <a:gd name="T54" fmla="*/ 200 w 300"/>
                <a:gd name="T55" fmla="*/ 1133 h 1139"/>
                <a:gd name="T56" fmla="*/ 209 w 300"/>
                <a:gd name="T57" fmla="*/ 1136 h 1139"/>
                <a:gd name="T58" fmla="*/ 219 w 300"/>
                <a:gd name="T59" fmla="*/ 1139 h 1139"/>
                <a:gd name="T60" fmla="*/ 219 w 300"/>
                <a:gd name="T61" fmla="*/ 1139 h 1139"/>
                <a:gd name="T62" fmla="*/ 228 w 300"/>
                <a:gd name="T63" fmla="*/ 1136 h 1139"/>
                <a:gd name="T64" fmla="*/ 237 w 300"/>
                <a:gd name="T65" fmla="*/ 1133 h 1139"/>
                <a:gd name="T66" fmla="*/ 253 w 300"/>
                <a:gd name="T67" fmla="*/ 1123 h 1139"/>
                <a:gd name="T68" fmla="*/ 265 w 300"/>
                <a:gd name="T69" fmla="*/ 1108 h 1139"/>
                <a:gd name="T70" fmla="*/ 265 w 300"/>
                <a:gd name="T71" fmla="*/ 1098 h 1139"/>
                <a:gd name="T72" fmla="*/ 268 w 300"/>
                <a:gd name="T73" fmla="*/ 1089 h 1139"/>
                <a:gd name="T74" fmla="*/ 268 w 300"/>
                <a:gd name="T75" fmla="*/ 532 h 1139"/>
                <a:gd name="T76" fmla="*/ 268 w 300"/>
                <a:gd name="T77" fmla="*/ 532 h 1139"/>
                <a:gd name="T78" fmla="*/ 300 w 300"/>
                <a:gd name="T79" fmla="*/ 0 h 1139"/>
                <a:gd name="T80" fmla="*/ 225 w 300"/>
                <a:gd name="T81" fmla="*/ 0 h 1139"/>
                <a:gd name="T82" fmla="*/ 150 w 300"/>
                <a:gd name="T83" fmla="*/ 112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00" h="1139">
                  <a:moveTo>
                    <a:pt x="150" y="112"/>
                  </a:moveTo>
                  <a:lnTo>
                    <a:pt x="75" y="0"/>
                  </a:lnTo>
                  <a:lnTo>
                    <a:pt x="0" y="0"/>
                  </a:lnTo>
                  <a:lnTo>
                    <a:pt x="32" y="532"/>
                  </a:lnTo>
                  <a:lnTo>
                    <a:pt x="32" y="532"/>
                  </a:lnTo>
                  <a:lnTo>
                    <a:pt x="32" y="1089"/>
                  </a:lnTo>
                  <a:lnTo>
                    <a:pt x="32" y="1089"/>
                  </a:lnTo>
                  <a:lnTo>
                    <a:pt x="32" y="1098"/>
                  </a:lnTo>
                  <a:lnTo>
                    <a:pt x="35" y="1108"/>
                  </a:lnTo>
                  <a:lnTo>
                    <a:pt x="44" y="1123"/>
                  </a:lnTo>
                  <a:lnTo>
                    <a:pt x="63" y="1133"/>
                  </a:lnTo>
                  <a:lnTo>
                    <a:pt x="72" y="1136"/>
                  </a:lnTo>
                  <a:lnTo>
                    <a:pt x="81" y="1139"/>
                  </a:lnTo>
                  <a:lnTo>
                    <a:pt x="81" y="1139"/>
                  </a:lnTo>
                  <a:lnTo>
                    <a:pt x="91" y="1136"/>
                  </a:lnTo>
                  <a:lnTo>
                    <a:pt x="100" y="1133"/>
                  </a:lnTo>
                  <a:lnTo>
                    <a:pt x="116" y="1123"/>
                  </a:lnTo>
                  <a:lnTo>
                    <a:pt x="128" y="1108"/>
                  </a:lnTo>
                  <a:lnTo>
                    <a:pt x="128" y="1098"/>
                  </a:lnTo>
                  <a:lnTo>
                    <a:pt x="131" y="1089"/>
                  </a:lnTo>
                  <a:lnTo>
                    <a:pt x="131" y="532"/>
                  </a:lnTo>
                  <a:lnTo>
                    <a:pt x="169" y="532"/>
                  </a:lnTo>
                  <a:lnTo>
                    <a:pt x="169" y="1089"/>
                  </a:lnTo>
                  <a:lnTo>
                    <a:pt x="169" y="1089"/>
                  </a:lnTo>
                  <a:lnTo>
                    <a:pt x="169" y="1098"/>
                  </a:lnTo>
                  <a:lnTo>
                    <a:pt x="172" y="1108"/>
                  </a:lnTo>
                  <a:lnTo>
                    <a:pt x="181" y="1123"/>
                  </a:lnTo>
                  <a:lnTo>
                    <a:pt x="200" y="1133"/>
                  </a:lnTo>
                  <a:lnTo>
                    <a:pt x="209" y="1136"/>
                  </a:lnTo>
                  <a:lnTo>
                    <a:pt x="219" y="1139"/>
                  </a:lnTo>
                  <a:lnTo>
                    <a:pt x="219" y="1139"/>
                  </a:lnTo>
                  <a:lnTo>
                    <a:pt x="228" y="1136"/>
                  </a:lnTo>
                  <a:lnTo>
                    <a:pt x="237" y="1133"/>
                  </a:lnTo>
                  <a:lnTo>
                    <a:pt x="253" y="1123"/>
                  </a:lnTo>
                  <a:lnTo>
                    <a:pt x="265" y="1108"/>
                  </a:lnTo>
                  <a:lnTo>
                    <a:pt x="265" y="1098"/>
                  </a:lnTo>
                  <a:lnTo>
                    <a:pt x="268" y="1089"/>
                  </a:lnTo>
                  <a:lnTo>
                    <a:pt x="268" y="532"/>
                  </a:lnTo>
                  <a:lnTo>
                    <a:pt x="268" y="532"/>
                  </a:lnTo>
                  <a:lnTo>
                    <a:pt x="300" y="0"/>
                  </a:lnTo>
                  <a:lnTo>
                    <a:pt x="225" y="0"/>
                  </a:lnTo>
                  <a:lnTo>
                    <a:pt x="150" y="112"/>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10" name="Freeform 7">
              <a:extLst>
                <a:ext uri="{FF2B5EF4-FFF2-40B4-BE49-F238E27FC236}">
                  <a16:creationId xmlns:a16="http://schemas.microsoft.com/office/drawing/2014/main" id="{246D983B-1A31-4C19-9B45-72621D575EEF}"/>
                </a:ext>
              </a:extLst>
            </p:cNvPr>
            <p:cNvSpPr>
              <a:spLocks/>
            </p:cNvSpPr>
            <p:nvPr/>
          </p:nvSpPr>
          <p:spPr bwMode="auto">
            <a:xfrm>
              <a:off x="3601" y="1732"/>
              <a:ext cx="84" cy="563"/>
            </a:xfrm>
            <a:custGeom>
              <a:avLst/>
              <a:gdLst>
                <a:gd name="T0" fmla="*/ 0 w 84"/>
                <a:gd name="T1" fmla="*/ 0 h 563"/>
                <a:gd name="T2" fmla="*/ 22 w 84"/>
                <a:gd name="T3" fmla="*/ 532 h 563"/>
                <a:gd name="T4" fmla="*/ 22 w 84"/>
                <a:gd name="T5" fmla="*/ 532 h 563"/>
                <a:gd name="T6" fmla="*/ 25 w 84"/>
                <a:gd name="T7" fmla="*/ 544 h 563"/>
                <a:gd name="T8" fmla="*/ 31 w 84"/>
                <a:gd name="T9" fmla="*/ 554 h 563"/>
                <a:gd name="T10" fmla="*/ 41 w 84"/>
                <a:gd name="T11" fmla="*/ 563 h 563"/>
                <a:gd name="T12" fmla="*/ 53 w 84"/>
                <a:gd name="T13" fmla="*/ 563 h 563"/>
                <a:gd name="T14" fmla="*/ 53 w 84"/>
                <a:gd name="T15" fmla="*/ 563 h 563"/>
                <a:gd name="T16" fmla="*/ 65 w 84"/>
                <a:gd name="T17" fmla="*/ 563 h 563"/>
                <a:gd name="T18" fmla="*/ 75 w 84"/>
                <a:gd name="T19" fmla="*/ 554 h 563"/>
                <a:gd name="T20" fmla="*/ 81 w 84"/>
                <a:gd name="T21" fmla="*/ 544 h 563"/>
                <a:gd name="T22" fmla="*/ 84 w 84"/>
                <a:gd name="T23" fmla="*/ 532 h 563"/>
                <a:gd name="T24" fmla="*/ 53 w 84"/>
                <a:gd name="T25" fmla="*/ 0 h 563"/>
                <a:gd name="T26" fmla="*/ 0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0" y="0"/>
                  </a:moveTo>
                  <a:lnTo>
                    <a:pt x="22" y="532"/>
                  </a:lnTo>
                  <a:lnTo>
                    <a:pt x="22" y="532"/>
                  </a:lnTo>
                  <a:lnTo>
                    <a:pt x="25" y="544"/>
                  </a:lnTo>
                  <a:lnTo>
                    <a:pt x="31" y="554"/>
                  </a:lnTo>
                  <a:lnTo>
                    <a:pt x="41" y="563"/>
                  </a:lnTo>
                  <a:lnTo>
                    <a:pt x="53" y="563"/>
                  </a:lnTo>
                  <a:lnTo>
                    <a:pt x="53" y="563"/>
                  </a:lnTo>
                  <a:lnTo>
                    <a:pt x="65" y="563"/>
                  </a:lnTo>
                  <a:lnTo>
                    <a:pt x="75" y="554"/>
                  </a:lnTo>
                  <a:lnTo>
                    <a:pt x="81" y="544"/>
                  </a:lnTo>
                  <a:lnTo>
                    <a:pt x="84" y="532"/>
                  </a:lnTo>
                  <a:lnTo>
                    <a:pt x="53"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11" name="Freeform 8">
              <a:extLst>
                <a:ext uri="{FF2B5EF4-FFF2-40B4-BE49-F238E27FC236}">
                  <a16:creationId xmlns:a16="http://schemas.microsoft.com/office/drawing/2014/main" id="{C39BDBB4-E0BF-436A-BB33-98A0BBEC6009}"/>
                </a:ext>
              </a:extLst>
            </p:cNvPr>
            <p:cNvSpPr>
              <a:spLocks/>
            </p:cNvSpPr>
            <p:nvPr/>
          </p:nvSpPr>
          <p:spPr bwMode="auto">
            <a:xfrm>
              <a:off x="3997" y="1732"/>
              <a:ext cx="84" cy="563"/>
            </a:xfrm>
            <a:custGeom>
              <a:avLst/>
              <a:gdLst>
                <a:gd name="T0" fmla="*/ 31 w 84"/>
                <a:gd name="T1" fmla="*/ 0 h 563"/>
                <a:gd name="T2" fmla="*/ 0 w 84"/>
                <a:gd name="T3" fmla="*/ 532 h 563"/>
                <a:gd name="T4" fmla="*/ 0 w 84"/>
                <a:gd name="T5" fmla="*/ 532 h 563"/>
                <a:gd name="T6" fmla="*/ 3 w 84"/>
                <a:gd name="T7" fmla="*/ 544 h 563"/>
                <a:gd name="T8" fmla="*/ 9 w 84"/>
                <a:gd name="T9" fmla="*/ 554 h 563"/>
                <a:gd name="T10" fmla="*/ 19 w 84"/>
                <a:gd name="T11" fmla="*/ 563 h 563"/>
                <a:gd name="T12" fmla="*/ 31 w 84"/>
                <a:gd name="T13" fmla="*/ 563 h 563"/>
                <a:gd name="T14" fmla="*/ 31 w 84"/>
                <a:gd name="T15" fmla="*/ 563 h 563"/>
                <a:gd name="T16" fmla="*/ 43 w 84"/>
                <a:gd name="T17" fmla="*/ 563 h 563"/>
                <a:gd name="T18" fmla="*/ 53 w 84"/>
                <a:gd name="T19" fmla="*/ 554 h 563"/>
                <a:gd name="T20" fmla="*/ 59 w 84"/>
                <a:gd name="T21" fmla="*/ 544 h 563"/>
                <a:gd name="T22" fmla="*/ 62 w 84"/>
                <a:gd name="T23" fmla="*/ 532 h 563"/>
                <a:gd name="T24" fmla="*/ 84 w 84"/>
                <a:gd name="T25" fmla="*/ 0 h 563"/>
                <a:gd name="T26" fmla="*/ 31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31" y="0"/>
                  </a:moveTo>
                  <a:lnTo>
                    <a:pt x="0" y="532"/>
                  </a:lnTo>
                  <a:lnTo>
                    <a:pt x="0" y="532"/>
                  </a:lnTo>
                  <a:lnTo>
                    <a:pt x="3" y="544"/>
                  </a:lnTo>
                  <a:lnTo>
                    <a:pt x="9" y="554"/>
                  </a:lnTo>
                  <a:lnTo>
                    <a:pt x="19" y="563"/>
                  </a:lnTo>
                  <a:lnTo>
                    <a:pt x="31" y="563"/>
                  </a:lnTo>
                  <a:lnTo>
                    <a:pt x="31" y="563"/>
                  </a:lnTo>
                  <a:lnTo>
                    <a:pt x="43" y="563"/>
                  </a:lnTo>
                  <a:lnTo>
                    <a:pt x="53" y="554"/>
                  </a:lnTo>
                  <a:lnTo>
                    <a:pt x="59" y="544"/>
                  </a:lnTo>
                  <a:lnTo>
                    <a:pt x="62" y="532"/>
                  </a:lnTo>
                  <a:lnTo>
                    <a:pt x="84" y="0"/>
                  </a:lnTo>
                  <a:lnTo>
                    <a:pt x="31"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212" name="Group 4">
            <a:extLst>
              <a:ext uri="{FF2B5EF4-FFF2-40B4-BE49-F238E27FC236}">
                <a16:creationId xmlns:a16="http://schemas.microsoft.com/office/drawing/2014/main" id="{5968721D-D12E-4FAE-A40A-D2B1A5E2CE62}"/>
              </a:ext>
            </a:extLst>
          </p:cNvPr>
          <p:cNvGrpSpPr>
            <a:grpSpLocks noChangeAspect="1"/>
          </p:cNvGrpSpPr>
          <p:nvPr/>
        </p:nvGrpSpPr>
        <p:grpSpPr bwMode="auto">
          <a:xfrm>
            <a:off x="10724448" y="4416529"/>
            <a:ext cx="261313" cy="773595"/>
            <a:chOff x="3601" y="1450"/>
            <a:chExt cx="480" cy="1421"/>
          </a:xfrm>
        </p:grpSpPr>
        <p:sp>
          <p:nvSpPr>
            <p:cNvPr id="213" name="Freeform 5">
              <a:extLst>
                <a:ext uri="{FF2B5EF4-FFF2-40B4-BE49-F238E27FC236}">
                  <a16:creationId xmlns:a16="http://schemas.microsoft.com/office/drawing/2014/main" id="{A0D7EDF5-88FD-413D-9095-A42FAF17635C}"/>
                </a:ext>
              </a:extLst>
            </p:cNvPr>
            <p:cNvSpPr>
              <a:spLocks/>
            </p:cNvSpPr>
            <p:nvPr/>
          </p:nvSpPr>
          <p:spPr bwMode="auto">
            <a:xfrm>
              <a:off x="3710" y="1450"/>
              <a:ext cx="262" cy="263"/>
            </a:xfrm>
            <a:custGeom>
              <a:avLst/>
              <a:gdLst>
                <a:gd name="T0" fmla="*/ 131 w 262"/>
                <a:gd name="T1" fmla="*/ 263 h 263"/>
                <a:gd name="T2" fmla="*/ 131 w 262"/>
                <a:gd name="T3" fmla="*/ 263 h 263"/>
                <a:gd name="T4" fmla="*/ 156 w 262"/>
                <a:gd name="T5" fmla="*/ 260 h 263"/>
                <a:gd name="T6" fmla="*/ 181 w 262"/>
                <a:gd name="T7" fmla="*/ 254 h 263"/>
                <a:gd name="T8" fmla="*/ 203 w 262"/>
                <a:gd name="T9" fmla="*/ 241 h 263"/>
                <a:gd name="T10" fmla="*/ 221 w 262"/>
                <a:gd name="T11" fmla="*/ 225 h 263"/>
                <a:gd name="T12" fmla="*/ 240 w 262"/>
                <a:gd name="T13" fmla="*/ 203 h 263"/>
                <a:gd name="T14" fmla="*/ 249 w 262"/>
                <a:gd name="T15" fmla="*/ 182 h 263"/>
                <a:gd name="T16" fmla="*/ 259 w 262"/>
                <a:gd name="T17" fmla="*/ 156 h 263"/>
                <a:gd name="T18" fmla="*/ 262 w 262"/>
                <a:gd name="T19" fmla="*/ 131 h 263"/>
                <a:gd name="T20" fmla="*/ 262 w 262"/>
                <a:gd name="T21" fmla="*/ 131 h 263"/>
                <a:gd name="T22" fmla="*/ 259 w 262"/>
                <a:gd name="T23" fmla="*/ 106 h 263"/>
                <a:gd name="T24" fmla="*/ 249 w 262"/>
                <a:gd name="T25" fmla="*/ 81 h 263"/>
                <a:gd name="T26" fmla="*/ 240 w 262"/>
                <a:gd name="T27" fmla="*/ 59 h 263"/>
                <a:gd name="T28" fmla="*/ 221 w 262"/>
                <a:gd name="T29" fmla="*/ 38 h 263"/>
                <a:gd name="T30" fmla="*/ 203 w 262"/>
                <a:gd name="T31" fmla="*/ 22 h 263"/>
                <a:gd name="T32" fmla="*/ 181 w 262"/>
                <a:gd name="T33" fmla="*/ 9 h 263"/>
                <a:gd name="T34" fmla="*/ 156 w 262"/>
                <a:gd name="T35" fmla="*/ 3 h 263"/>
                <a:gd name="T36" fmla="*/ 131 w 262"/>
                <a:gd name="T37" fmla="*/ 0 h 263"/>
                <a:gd name="T38" fmla="*/ 131 w 262"/>
                <a:gd name="T39" fmla="*/ 0 h 263"/>
                <a:gd name="T40" fmla="*/ 103 w 262"/>
                <a:gd name="T41" fmla="*/ 3 h 263"/>
                <a:gd name="T42" fmla="*/ 78 w 262"/>
                <a:gd name="T43" fmla="*/ 9 h 263"/>
                <a:gd name="T44" fmla="*/ 56 w 262"/>
                <a:gd name="T45" fmla="*/ 22 h 263"/>
                <a:gd name="T46" fmla="*/ 37 w 262"/>
                <a:gd name="T47" fmla="*/ 38 h 263"/>
                <a:gd name="T48" fmla="*/ 22 w 262"/>
                <a:gd name="T49" fmla="*/ 59 h 263"/>
                <a:gd name="T50" fmla="*/ 9 w 262"/>
                <a:gd name="T51" fmla="*/ 81 h 263"/>
                <a:gd name="T52" fmla="*/ 3 w 262"/>
                <a:gd name="T53" fmla="*/ 106 h 263"/>
                <a:gd name="T54" fmla="*/ 0 w 262"/>
                <a:gd name="T55" fmla="*/ 131 h 263"/>
                <a:gd name="T56" fmla="*/ 0 w 262"/>
                <a:gd name="T57" fmla="*/ 131 h 263"/>
                <a:gd name="T58" fmla="*/ 3 w 262"/>
                <a:gd name="T59" fmla="*/ 156 h 263"/>
                <a:gd name="T60" fmla="*/ 9 w 262"/>
                <a:gd name="T61" fmla="*/ 182 h 263"/>
                <a:gd name="T62" fmla="*/ 22 w 262"/>
                <a:gd name="T63" fmla="*/ 203 h 263"/>
                <a:gd name="T64" fmla="*/ 37 w 262"/>
                <a:gd name="T65" fmla="*/ 225 h 263"/>
                <a:gd name="T66" fmla="*/ 56 w 262"/>
                <a:gd name="T67" fmla="*/ 241 h 263"/>
                <a:gd name="T68" fmla="*/ 78 w 262"/>
                <a:gd name="T69" fmla="*/ 254 h 263"/>
                <a:gd name="T70" fmla="*/ 103 w 262"/>
                <a:gd name="T71" fmla="*/ 260 h 263"/>
                <a:gd name="T72" fmla="*/ 131 w 262"/>
                <a:gd name="T73" fmla="*/ 263 h 263"/>
                <a:gd name="T74" fmla="*/ 131 w 262"/>
                <a:gd name="T75" fmla="*/ 26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2" h="263">
                  <a:moveTo>
                    <a:pt x="131" y="263"/>
                  </a:moveTo>
                  <a:lnTo>
                    <a:pt x="131" y="263"/>
                  </a:lnTo>
                  <a:lnTo>
                    <a:pt x="156" y="260"/>
                  </a:lnTo>
                  <a:lnTo>
                    <a:pt x="181" y="254"/>
                  </a:lnTo>
                  <a:lnTo>
                    <a:pt x="203" y="241"/>
                  </a:lnTo>
                  <a:lnTo>
                    <a:pt x="221" y="225"/>
                  </a:lnTo>
                  <a:lnTo>
                    <a:pt x="240" y="203"/>
                  </a:lnTo>
                  <a:lnTo>
                    <a:pt x="249" y="182"/>
                  </a:lnTo>
                  <a:lnTo>
                    <a:pt x="259" y="156"/>
                  </a:lnTo>
                  <a:lnTo>
                    <a:pt x="262" y="131"/>
                  </a:lnTo>
                  <a:lnTo>
                    <a:pt x="262" y="131"/>
                  </a:lnTo>
                  <a:lnTo>
                    <a:pt x="259" y="106"/>
                  </a:lnTo>
                  <a:lnTo>
                    <a:pt x="249" y="81"/>
                  </a:lnTo>
                  <a:lnTo>
                    <a:pt x="240" y="59"/>
                  </a:lnTo>
                  <a:lnTo>
                    <a:pt x="221" y="38"/>
                  </a:lnTo>
                  <a:lnTo>
                    <a:pt x="203" y="22"/>
                  </a:lnTo>
                  <a:lnTo>
                    <a:pt x="181" y="9"/>
                  </a:lnTo>
                  <a:lnTo>
                    <a:pt x="156" y="3"/>
                  </a:lnTo>
                  <a:lnTo>
                    <a:pt x="131" y="0"/>
                  </a:lnTo>
                  <a:lnTo>
                    <a:pt x="131" y="0"/>
                  </a:lnTo>
                  <a:lnTo>
                    <a:pt x="103" y="3"/>
                  </a:lnTo>
                  <a:lnTo>
                    <a:pt x="78" y="9"/>
                  </a:lnTo>
                  <a:lnTo>
                    <a:pt x="56" y="22"/>
                  </a:lnTo>
                  <a:lnTo>
                    <a:pt x="37" y="38"/>
                  </a:lnTo>
                  <a:lnTo>
                    <a:pt x="22" y="59"/>
                  </a:lnTo>
                  <a:lnTo>
                    <a:pt x="9" y="81"/>
                  </a:lnTo>
                  <a:lnTo>
                    <a:pt x="3" y="106"/>
                  </a:lnTo>
                  <a:lnTo>
                    <a:pt x="0" y="131"/>
                  </a:lnTo>
                  <a:lnTo>
                    <a:pt x="0" y="131"/>
                  </a:lnTo>
                  <a:lnTo>
                    <a:pt x="3" y="156"/>
                  </a:lnTo>
                  <a:lnTo>
                    <a:pt x="9" y="182"/>
                  </a:lnTo>
                  <a:lnTo>
                    <a:pt x="22" y="203"/>
                  </a:lnTo>
                  <a:lnTo>
                    <a:pt x="37" y="225"/>
                  </a:lnTo>
                  <a:lnTo>
                    <a:pt x="56" y="241"/>
                  </a:lnTo>
                  <a:lnTo>
                    <a:pt x="78" y="254"/>
                  </a:lnTo>
                  <a:lnTo>
                    <a:pt x="103" y="260"/>
                  </a:lnTo>
                  <a:lnTo>
                    <a:pt x="131" y="263"/>
                  </a:lnTo>
                  <a:lnTo>
                    <a:pt x="131" y="263"/>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14" name="Freeform 6">
              <a:extLst>
                <a:ext uri="{FF2B5EF4-FFF2-40B4-BE49-F238E27FC236}">
                  <a16:creationId xmlns:a16="http://schemas.microsoft.com/office/drawing/2014/main" id="{BA743F26-F71F-4DD8-80A2-CA59F94D8B63}"/>
                </a:ext>
              </a:extLst>
            </p:cNvPr>
            <p:cNvSpPr>
              <a:spLocks/>
            </p:cNvSpPr>
            <p:nvPr/>
          </p:nvSpPr>
          <p:spPr bwMode="auto">
            <a:xfrm>
              <a:off x="3691" y="1732"/>
              <a:ext cx="300" cy="1139"/>
            </a:xfrm>
            <a:custGeom>
              <a:avLst/>
              <a:gdLst>
                <a:gd name="T0" fmla="*/ 150 w 300"/>
                <a:gd name="T1" fmla="*/ 112 h 1139"/>
                <a:gd name="T2" fmla="*/ 75 w 300"/>
                <a:gd name="T3" fmla="*/ 0 h 1139"/>
                <a:gd name="T4" fmla="*/ 0 w 300"/>
                <a:gd name="T5" fmla="*/ 0 h 1139"/>
                <a:gd name="T6" fmla="*/ 32 w 300"/>
                <a:gd name="T7" fmla="*/ 532 h 1139"/>
                <a:gd name="T8" fmla="*/ 32 w 300"/>
                <a:gd name="T9" fmla="*/ 532 h 1139"/>
                <a:gd name="T10" fmla="*/ 32 w 300"/>
                <a:gd name="T11" fmla="*/ 1089 h 1139"/>
                <a:gd name="T12" fmla="*/ 32 w 300"/>
                <a:gd name="T13" fmla="*/ 1089 h 1139"/>
                <a:gd name="T14" fmla="*/ 32 w 300"/>
                <a:gd name="T15" fmla="*/ 1098 h 1139"/>
                <a:gd name="T16" fmla="*/ 35 w 300"/>
                <a:gd name="T17" fmla="*/ 1108 h 1139"/>
                <a:gd name="T18" fmla="*/ 44 w 300"/>
                <a:gd name="T19" fmla="*/ 1123 h 1139"/>
                <a:gd name="T20" fmla="*/ 63 w 300"/>
                <a:gd name="T21" fmla="*/ 1133 h 1139"/>
                <a:gd name="T22" fmla="*/ 72 w 300"/>
                <a:gd name="T23" fmla="*/ 1136 h 1139"/>
                <a:gd name="T24" fmla="*/ 81 w 300"/>
                <a:gd name="T25" fmla="*/ 1139 h 1139"/>
                <a:gd name="T26" fmla="*/ 81 w 300"/>
                <a:gd name="T27" fmla="*/ 1139 h 1139"/>
                <a:gd name="T28" fmla="*/ 91 w 300"/>
                <a:gd name="T29" fmla="*/ 1136 h 1139"/>
                <a:gd name="T30" fmla="*/ 100 w 300"/>
                <a:gd name="T31" fmla="*/ 1133 h 1139"/>
                <a:gd name="T32" fmla="*/ 116 w 300"/>
                <a:gd name="T33" fmla="*/ 1123 h 1139"/>
                <a:gd name="T34" fmla="*/ 128 w 300"/>
                <a:gd name="T35" fmla="*/ 1108 h 1139"/>
                <a:gd name="T36" fmla="*/ 128 w 300"/>
                <a:gd name="T37" fmla="*/ 1098 h 1139"/>
                <a:gd name="T38" fmla="*/ 131 w 300"/>
                <a:gd name="T39" fmla="*/ 1089 h 1139"/>
                <a:gd name="T40" fmla="*/ 131 w 300"/>
                <a:gd name="T41" fmla="*/ 532 h 1139"/>
                <a:gd name="T42" fmla="*/ 169 w 300"/>
                <a:gd name="T43" fmla="*/ 532 h 1139"/>
                <a:gd name="T44" fmla="*/ 169 w 300"/>
                <a:gd name="T45" fmla="*/ 1089 h 1139"/>
                <a:gd name="T46" fmla="*/ 169 w 300"/>
                <a:gd name="T47" fmla="*/ 1089 h 1139"/>
                <a:gd name="T48" fmla="*/ 169 w 300"/>
                <a:gd name="T49" fmla="*/ 1098 h 1139"/>
                <a:gd name="T50" fmla="*/ 172 w 300"/>
                <a:gd name="T51" fmla="*/ 1108 h 1139"/>
                <a:gd name="T52" fmla="*/ 181 w 300"/>
                <a:gd name="T53" fmla="*/ 1123 h 1139"/>
                <a:gd name="T54" fmla="*/ 200 w 300"/>
                <a:gd name="T55" fmla="*/ 1133 h 1139"/>
                <a:gd name="T56" fmla="*/ 209 w 300"/>
                <a:gd name="T57" fmla="*/ 1136 h 1139"/>
                <a:gd name="T58" fmla="*/ 219 w 300"/>
                <a:gd name="T59" fmla="*/ 1139 h 1139"/>
                <a:gd name="T60" fmla="*/ 219 w 300"/>
                <a:gd name="T61" fmla="*/ 1139 h 1139"/>
                <a:gd name="T62" fmla="*/ 228 w 300"/>
                <a:gd name="T63" fmla="*/ 1136 h 1139"/>
                <a:gd name="T64" fmla="*/ 237 w 300"/>
                <a:gd name="T65" fmla="*/ 1133 h 1139"/>
                <a:gd name="T66" fmla="*/ 253 w 300"/>
                <a:gd name="T67" fmla="*/ 1123 h 1139"/>
                <a:gd name="T68" fmla="*/ 265 w 300"/>
                <a:gd name="T69" fmla="*/ 1108 h 1139"/>
                <a:gd name="T70" fmla="*/ 265 w 300"/>
                <a:gd name="T71" fmla="*/ 1098 h 1139"/>
                <a:gd name="T72" fmla="*/ 268 w 300"/>
                <a:gd name="T73" fmla="*/ 1089 h 1139"/>
                <a:gd name="T74" fmla="*/ 268 w 300"/>
                <a:gd name="T75" fmla="*/ 532 h 1139"/>
                <a:gd name="T76" fmla="*/ 268 w 300"/>
                <a:gd name="T77" fmla="*/ 532 h 1139"/>
                <a:gd name="T78" fmla="*/ 300 w 300"/>
                <a:gd name="T79" fmla="*/ 0 h 1139"/>
                <a:gd name="T80" fmla="*/ 225 w 300"/>
                <a:gd name="T81" fmla="*/ 0 h 1139"/>
                <a:gd name="T82" fmla="*/ 150 w 300"/>
                <a:gd name="T83" fmla="*/ 112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00" h="1139">
                  <a:moveTo>
                    <a:pt x="150" y="112"/>
                  </a:moveTo>
                  <a:lnTo>
                    <a:pt x="75" y="0"/>
                  </a:lnTo>
                  <a:lnTo>
                    <a:pt x="0" y="0"/>
                  </a:lnTo>
                  <a:lnTo>
                    <a:pt x="32" y="532"/>
                  </a:lnTo>
                  <a:lnTo>
                    <a:pt x="32" y="532"/>
                  </a:lnTo>
                  <a:lnTo>
                    <a:pt x="32" y="1089"/>
                  </a:lnTo>
                  <a:lnTo>
                    <a:pt x="32" y="1089"/>
                  </a:lnTo>
                  <a:lnTo>
                    <a:pt x="32" y="1098"/>
                  </a:lnTo>
                  <a:lnTo>
                    <a:pt x="35" y="1108"/>
                  </a:lnTo>
                  <a:lnTo>
                    <a:pt x="44" y="1123"/>
                  </a:lnTo>
                  <a:lnTo>
                    <a:pt x="63" y="1133"/>
                  </a:lnTo>
                  <a:lnTo>
                    <a:pt x="72" y="1136"/>
                  </a:lnTo>
                  <a:lnTo>
                    <a:pt x="81" y="1139"/>
                  </a:lnTo>
                  <a:lnTo>
                    <a:pt x="81" y="1139"/>
                  </a:lnTo>
                  <a:lnTo>
                    <a:pt x="91" y="1136"/>
                  </a:lnTo>
                  <a:lnTo>
                    <a:pt x="100" y="1133"/>
                  </a:lnTo>
                  <a:lnTo>
                    <a:pt x="116" y="1123"/>
                  </a:lnTo>
                  <a:lnTo>
                    <a:pt x="128" y="1108"/>
                  </a:lnTo>
                  <a:lnTo>
                    <a:pt x="128" y="1098"/>
                  </a:lnTo>
                  <a:lnTo>
                    <a:pt x="131" y="1089"/>
                  </a:lnTo>
                  <a:lnTo>
                    <a:pt x="131" y="532"/>
                  </a:lnTo>
                  <a:lnTo>
                    <a:pt x="169" y="532"/>
                  </a:lnTo>
                  <a:lnTo>
                    <a:pt x="169" y="1089"/>
                  </a:lnTo>
                  <a:lnTo>
                    <a:pt x="169" y="1089"/>
                  </a:lnTo>
                  <a:lnTo>
                    <a:pt x="169" y="1098"/>
                  </a:lnTo>
                  <a:lnTo>
                    <a:pt x="172" y="1108"/>
                  </a:lnTo>
                  <a:lnTo>
                    <a:pt x="181" y="1123"/>
                  </a:lnTo>
                  <a:lnTo>
                    <a:pt x="200" y="1133"/>
                  </a:lnTo>
                  <a:lnTo>
                    <a:pt x="209" y="1136"/>
                  </a:lnTo>
                  <a:lnTo>
                    <a:pt x="219" y="1139"/>
                  </a:lnTo>
                  <a:lnTo>
                    <a:pt x="219" y="1139"/>
                  </a:lnTo>
                  <a:lnTo>
                    <a:pt x="228" y="1136"/>
                  </a:lnTo>
                  <a:lnTo>
                    <a:pt x="237" y="1133"/>
                  </a:lnTo>
                  <a:lnTo>
                    <a:pt x="253" y="1123"/>
                  </a:lnTo>
                  <a:lnTo>
                    <a:pt x="265" y="1108"/>
                  </a:lnTo>
                  <a:lnTo>
                    <a:pt x="265" y="1098"/>
                  </a:lnTo>
                  <a:lnTo>
                    <a:pt x="268" y="1089"/>
                  </a:lnTo>
                  <a:lnTo>
                    <a:pt x="268" y="532"/>
                  </a:lnTo>
                  <a:lnTo>
                    <a:pt x="268" y="532"/>
                  </a:lnTo>
                  <a:lnTo>
                    <a:pt x="300" y="0"/>
                  </a:lnTo>
                  <a:lnTo>
                    <a:pt x="225" y="0"/>
                  </a:lnTo>
                  <a:lnTo>
                    <a:pt x="150" y="112"/>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15" name="Freeform 7">
              <a:extLst>
                <a:ext uri="{FF2B5EF4-FFF2-40B4-BE49-F238E27FC236}">
                  <a16:creationId xmlns:a16="http://schemas.microsoft.com/office/drawing/2014/main" id="{246D983B-1A31-4C19-9B45-72621D575EEF}"/>
                </a:ext>
              </a:extLst>
            </p:cNvPr>
            <p:cNvSpPr>
              <a:spLocks/>
            </p:cNvSpPr>
            <p:nvPr/>
          </p:nvSpPr>
          <p:spPr bwMode="auto">
            <a:xfrm>
              <a:off x="3601" y="1732"/>
              <a:ext cx="84" cy="563"/>
            </a:xfrm>
            <a:custGeom>
              <a:avLst/>
              <a:gdLst>
                <a:gd name="T0" fmla="*/ 0 w 84"/>
                <a:gd name="T1" fmla="*/ 0 h 563"/>
                <a:gd name="T2" fmla="*/ 22 w 84"/>
                <a:gd name="T3" fmla="*/ 532 h 563"/>
                <a:gd name="T4" fmla="*/ 22 w 84"/>
                <a:gd name="T5" fmla="*/ 532 h 563"/>
                <a:gd name="T6" fmla="*/ 25 w 84"/>
                <a:gd name="T7" fmla="*/ 544 h 563"/>
                <a:gd name="T8" fmla="*/ 31 w 84"/>
                <a:gd name="T9" fmla="*/ 554 h 563"/>
                <a:gd name="T10" fmla="*/ 41 w 84"/>
                <a:gd name="T11" fmla="*/ 563 h 563"/>
                <a:gd name="T12" fmla="*/ 53 w 84"/>
                <a:gd name="T13" fmla="*/ 563 h 563"/>
                <a:gd name="T14" fmla="*/ 53 w 84"/>
                <a:gd name="T15" fmla="*/ 563 h 563"/>
                <a:gd name="T16" fmla="*/ 65 w 84"/>
                <a:gd name="T17" fmla="*/ 563 h 563"/>
                <a:gd name="T18" fmla="*/ 75 w 84"/>
                <a:gd name="T19" fmla="*/ 554 h 563"/>
                <a:gd name="T20" fmla="*/ 81 w 84"/>
                <a:gd name="T21" fmla="*/ 544 h 563"/>
                <a:gd name="T22" fmla="*/ 84 w 84"/>
                <a:gd name="T23" fmla="*/ 532 h 563"/>
                <a:gd name="T24" fmla="*/ 53 w 84"/>
                <a:gd name="T25" fmla="*/ 0 h 563"/>
                <a:gd name="T26" fmla="*/ 0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0" y="0"/>
                  </a:moveTo>
                  <a:lnTo>
                    <a:pt x="22" y="532"/>
                  </a:lnTo>
                  <a:lnTo>
                    <a:pt x="22" y="532"/>
                  </a:lnTo>
                  <a:lnTo>
                    <a:pt x="25" y="544"/>
                  </a:lnTo>
                  <a:lnTo>
                    <a:pt x="31" y="554"/>
                  </a:lnTo>
                  <a:lnTo>
                    <a:pt x="41" y="563"/>
                  </a:lnTo>
                  <a:lnTo>
                    <a:pt x="53" y="563"/>
                  </a:lnTo>
                  <a:lnTo>
                    <a:pt x="53" y="563"/>
                  </a:lnTo>
                  <a:lnTo>
                    <a:pt x="65" y="563"/>
                  </a:lnTo>
                  <a:lnTo>
                    <a:pt x="75" y="554"/>
                  </a:lnTo>
                  <a:lnTo>
                    <a:pt x="81" y="544"/>
                  </a:lnTo>
                  <a:lnTo>
                    <a:pt x="84" y="532"/>
                  </a:lnTo>
                  <a:lnTo>
                    <a:pt x="53"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16" name="Freeform 8">
              <a:extLst>
                <a:ext uri="{FF2B5EF4-FFF2-40B4-BE49-F238E27FC236}">
                  <a16:creationId xmlns:a16="http://schemas.microsoft.com/office/drawing/2014/main" id="{C39BDBB4-E0BF-436A-BB33-98A0BBEC6009}"/>
                </a:ext>
              </a:extLst>
            </p:cNvPr>
            <p:cNvSpPr>
              <a:spLocks/>
            </p:cNvSpPr>
            <p:nvPr/>
          </p:nvSpPr>
          <p:spPr bwMode="auto">
            <a:xfrm>
              <a:off x="3997" y="1732"/>
              <a:ext cx="84" cy="563"/>
            </a:xfrm>
            <a:custGeom>
              <a:avLst/>
              <a:gdLst>
                <a:gd name="T0" fmla="*/ 31 w 84"/>
                <a:gd name="T1" fmla="*/ 0 h 563"/>
                <a:gd name="T2" fmla="*/ 0 w 84"/>
                <a:gd name="T3" fmla="*/ 532 h 563"/>
                <a:gd name="T4" fmla="*/ 0 w 84"/>
                <a:gd name="T5" fmla="*/ 532 h 563"/>
                <a:gd name="T6" fmla="*/ 3 w 84"/>
                <a:gd name="T7" fmla="*/ 544 h 563"/>
                <a:gd name="T8" fmla="*/ 9 w 84"/>
                <a:gd name="T9" fmla="*/ 554 h 563"/>
                <a:gd name="T10" fmla="*/ 19 w 84"/>
                <a:gd name="T11" fmla="*/ 563 h 563"/>
                <a:gd name="T12" fmla="*/ 31 w 84"/>
                <a:gd name="T13" fmla="*/ 563 h 563"/>
                <a:gd name="T14" fmla="*/ 31 w 84"/>
                <a:gd name="T15" fmla="*/ 563 h 563"/>
                <a:gd name="T16" fmla="*/ 43 w 84"/>
                <a:gd name="T17" fmla="*/ 563 h 563"/>
                <a:gd name="T18" fmla="*/ 53 w 84"/>
                <a:gd name="T19" fmla="*/ 554 h 563"/>
                <a:gd name="T20" fmla="*/ 59 w 84"/>
                <a:gd name="T21" fmla="*/ 544 h 563"/>
                <a:gd name="T22" fmla="*/ 62 w 84"/>
                <a:gd name="T23" fmla="*/ 532 h 563"/>
                <a:gd name="T24" fmla="*/ 84 w 84"/>
                <a:gd name="T25" fmla="*/ 0 h 563"/>
                <a:gd name="T26" fmla="*/ 31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31" y="0"/>
                  </a:moveTo>
                  <a:lnTo>
                    <a:pt x="0" y="532"/>
                  </a:lnTo>
                  <a:lnTo>
                    <a:pt x="0" y="532"/>
                  </a:lnTo>
                  <a:lnTo>
                    <a:pt x="3" y="544"/>
                  </a:lnTo>
                  <a:lnTo>
                    <a:pt x="9" y="554"/>
                  </a:lnTo>
                  <a:lnTo>
                    <a:pt x="19" y="563"/>
                  </a:lnTo>
                  <a:lnTo>
                    <a:pt x="31" y="563"/>
                  </a:lnTo>
                  <a:lnTo>
                    <a:pt x="31" y="563"/>
                  </a:lnTo>
                  <a:lnTo>
                    <a:pt x="43" y="563"/>
                  </a:lnTo>
                  <a:lnTo>
                    <a:pt x="53" y="554"/>
                  </a:lnTo>
                  <a:lnTo>
                    <a:pt x="59" y="544"/>
                  </a:lnTo>
                  <a:lnTo>
                    <a:pt x="62" y="532"/>
                  </a:lnTo>
                  <a:lnTo>
                    <a:pt x="84" y="0"/>
                  </a:lnTo>
                  <a:lnTo>
                    <a:pt x="31"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217" name="Group 4">
            <a:extLst>
              <a:ext uri="{FF2B5EF4-FFF2-40B4-BE49-F238E27FC236}">
                <a16:creationId xmlns:a16="http://schemas.microsoft.com/office/drawing/2014/main" id="{5968721D-D12E-4FAE-A40A-D2B1A5E2CE62}"/>
              </a:ext>
            </a:extLst>
          </p:cNvPr>
          <p:cNvGrpSpPr>
            <a:grpSpLocks noChangeAspect="1"/>
          </p:cNvGrpSpPr>
          <p:nvPr/>
        </p:nvGrpSpPr>
        <p:grpSpPr bwMode="auto">
          <a:xfrm>
            <a:off x="9472997" y="4678415"/>
            <a:ext cx="261313" cy="773595"/>
            <a:chOff x="3601" y="1450"/>
            <a:chExt cx="480" cy="1421"/>
          </a:xfrm>
        </p:grpSpPr>
        <p:sp>
          <p:nvSpPr>
            <p:cNvPr id="218" name="Freeform 5">
              <a:extLst>
                <a:ext uri="{FF2B5EF4-FFF2-40B4-BE49-F238E27FC236}">
                  <a16:creationId xmlns:a16="http://schemas.microsoft.com/office/drawing/2014/main" id="{A0D7EDF5-88FD-413D-9095-A42FAF17635C}"/>
                </a:ext>
              </a:extLst>
            </p:cNvPr>
            <p:cNvSpPr>
              <a:spLocks/>
            </p:cNvSpPr>
            <p:nvPr/>
          </p:nvSpPr>
          <p:spPr bwMode="auto">
            <a:xfrm>
              <a:off x="3710" y="1450"/>
              <a:ext cx="262" cy="263"/>
            </a:xfrm>
            <a:custGeom>
              <a:avLst/>
              <a:gdLst>
                <a:gd name="T0" fmla="*/ 131 w 262"/>
                <a:gd name="T1" fmla="*/ 263 h 263"/>
                <a:gd name="T2" fmla="*/ 131 w 262"/>
                <a:gd name="T3" fmla="*/ 263 h 263"/>
                <a:gd name="T4" fmla="*/ 156 w 262"/>
                <a:gd name="T5" fmla="*/ 260 h 263"/>
                <a:gd name="T6" fmla="*/ 181 w 262"/>
                <a:gd name="T7" fmla="*/ 254 h 263"/>
                <a:gd name="T8" fmla="*/ 203 w 262"/>
                <a:gd name="T9" fmla="*/ 241 h 263"/>
                <a:gd name="T10" fmla="*/ 221 w 262"/>
                <a:gd name="T11" fmla="*/ 225 h 263"/>
                <a:gd name="T12" fmla="*/ 240 w 262"/>
                <a:gd name="T13" fmla="*/ 203 h 263"/>
                <a:gd name="T14" fmla="*/ 249 w 262"/>
                <a:gd name="T15" fmla="*/ 182 h 263"/>
                <a:gd name="T16" fmla="*/ 259 w 262"/>
                <a:gd name="T17" fmla="*/ 156 h 263"/>
                <a:gd name="T18" fmla="*/ 262 w 262"/>
                <a:gd name="T19" fmla="*/ 131 h 263"/>
                <a:gd name="T20" fmla="*/ 262 w 262"/>
                <a:gd name="T21" fmla="*/ 131 h 263"/>
                <a:gd name="T22" fmla="*/ 259 w 262"/>
                <a:gd name="T23" fmla="*/ 106 h 263"/>
                <a:gd name="T24" fmla="*/ 249 w 262"/>
                <a:gd name="T25" fmla="*/ 81 h 263"/>
                <a:gd name="T26" fmla="*/ 240 w 262"/>
                <a:gd name="T27" fmla="*/ 59 h 263"/>
                <a:gd name="T28" fmla="*/ 221 w 262"/>
                <a:gd name="T29" fmla="*/ 38 h 263"/>
                <a:gd name="T30" fmla="*/ 203 w 262"/>
                <a:gd name="T31" fmla="*/ 22 h 263"/>
                <a:gd name="T32" fmla="*/ 181 w 262"/>
                <a:gd name="T33" fmla="*/ 9 h 263"/>
                <a:gd name="T34" fmla="*/ 156 w 262"/>
                <a:gd name="T35" fmla="*/ 3 h 263"/>
                <a:gd name="T36" fmla="*/ 131 w 262"/>
                <a:gd name="T37" fmla="*/ 0 h 263"/>
                <a:gd name="T38" fmla="*/ 131 w 262"/>
                <a:gd name="T39" fmla="*/ 0 h 263"/>
                <a:gd name="T40" fmla="*/ 103 w 262"/>
                <a:gd name="T41" fmla="*/ 3 h 263"/>
                <a:gd name="T42" fmla="*/ 78 w 262"/>
                <a:gd name="T43" fmla="*/ 9 h 263"/>
                <a:gd name="T44" fmla="*/ 56 w 262"/>
                <a:gd name="T45" fmla="*/ 22 h 263"/>
                <a:gd name="T46" fmla="*/ 37 w 262"/>
                <a:gd name="T47" fmla="*/ 38 h 263"/>
                <a:gd name="T48" fmla="*/ 22 w 262"/>
                <a:gd name="T49" fmla="*/ 59 h 263"/>
                <a:gd name="T50" fmla="*/ 9 w 262"/>
                <a:gd name="T51" fmla="*/ 81 h 263"/>
                <a:gd name="T52" fmla="*/ 3 w 262"/>
                <a:gd name="T53" fmla="*/ 106 h 263"/>
                <a:gd name="T54" fmla="*/ 0 w 262"/>
                <a:gd name="T55" fmla="*/ 131 h 263"/>
                <a:gd name="T56" fmla="*/ 0 w 262"/>
                <a:gd name="T57" fmla="*/ 131 h 263"/>
                <a:gd name="T58" fmla="*/ 3 w 262"/>
                <a:gd name="T59" fmla="*/ 156 h 263"/>
                <a:gd name="T60" fmla="*/ 9 w 262"/>
                <a:gd name="T61" fmla="*/ 182 h 263"/>
                <a:gd name="T62" fmla="*/ 22 w 262"/>
                <a:gd name="T63" fmla="*/ 203 h 263"/>
                <a:gd name="T64" fmla="*/ 37 w 262"/>
                <a:gd name="T65" fmla="*/ 225 h 263"/>
                <a:gd name="T66" fmla="*/ 56 w 262"/>
                <a:gd name="T67" fmla="*/ 241 h 263"/>
                <a:gd name="T68" fmla="*/ 78 w 262"/>
                <a:gd name="T69" fmla="*/ 254 h 263"/>
                <a:gd name="T70" fmla="*/ 103 w 262"/>
                <a:gd name="T71" fmla="*/ 260 h 263"/>
                <a:gd name="T72" fmla="*/ 131 w 262"/>
                <a:gd name="T73" fmla="*/ 263 h 263"/>
                <a:gd name="T74" fmla="*/ 131 w 262"/>
                <a:gd name="T75" fmla="*/ 26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2" h="263">
                  <a:moveTo>
                    <a:pt x="131" y="263"/>
                  </a:moveTo>
                  <a:lnTo>
                    <a:pt x="131" y="263"/>
                  </a:lnTo>
                  <a:lnTo>
                    <a:pt x="156" y="260"/>
                  </a:lnTo>
                  <a:lnTo>
                    <a:pt x="181" y="254"/>
                  </a:lnTo>
                  <a:lnTo>
                    <a:pt x="203" y="241"/>
                  </a:lnTo>
                  <a:lnTo>
                    <a:pt x="221" y="225"/>
                  </a:lnTo>
                  <a:lnTo>
                    <a:pt x="240" y="203"/>
                  </a:lnTo>
                  <a:lnTo>
                    <a:pt x="249" y="182"/>
                  </a:lnTo>
                  <a:lnTo>
                    <a:pt x="259" y="156"/>
                  </a:lnTo>
                  <a:lnTo>
                    <a:pt x="262" y="131"/>
                  </a:lnTo>
                  <a:lnTo>
                    <a:pt x="262" y="131"/>
                  </a:lnTo>
                  <a:lnTo>
                    <a:pt x="259" y="106"/>
                  </a:lnTo>
                  <a:lnTo>
                    <a:pt x="249" y="81"/>
                  </a:lnTo>
                  <a:lnTo>
                    <a:pt x="240" y="59"/>
                  </a:lnTo>
                  <a:lnTo>
                    <a:pt x="221" y="38"/>
                  </a:lnTo>
                  <a:lnTo>
                    <a:pt x="203" y="22"/>
                  </a:lnTo>
                  <a:lnTo>
                    <a:pt x="181" y="9"/>
                  </a:lnTo>
                  <a:lnTo>
                    <a:pt x="156" y="3"/>
                  </a:lnTo>
                  <a:lnTo>
                    <a:pt x="131" y="0"/>
                  </a:lnTo>
                  <a:lnTo>
                    <a:pt x="131" y="0"/>
                  </a:lnTo>
                  <a:lnTo>
                    <a:pt x="103" y="3"/>
                  </a:lnTo>
                  <a:lnTo>
                    <a:pt x="78" y="9"/>
                  </a:lnTo>
                  <a:lnTo>
                    <a:pt x="56" y="22"/>
                  </a:lnTo>
                  <a:lnTo>
                    <a:pt x="37" y="38"/>
                  </a:lnTo>
                  <a:lnTo>
                    <a:pt x="22" y="59"/>
                  </a:lnTo>
                  <a:lnTo>
                    <a:pt x="9" y="81"/>
                  </a:lnTo>
                  <a:lnTo>
                    <a:pt x="3" y="106"/>
                  </a:lnTo>
                  <a:lnTo>
                    <a:pt x="0" y="131"/>
                  </a:lnTo>
                  <a:lnTo>
                    <a:pt x="0" y="131"/>
                  </a:lnTo>
                  <a:lnTo>
                    <a:pt x="3" y="156"/>
                  </a:lnTo>
                  <a:lnTo>
                    <a:pt x="9" y="182"/>
                  </a:lnTo>
                  <a:lnTo>
                    <a:pt x="22" y="203"/>
                  </a:lnTo>
                  <a:lnTo>
                    <a:pt x="37" y="225"/>
                  </a:lnTo>
                  <a:lnTo>
                    <a:pt x="56" y="241"/>
                  </a:lnTo>
                  <a:lnTo>
                    <a:pt x="78" y="254"/>
                  </a:lnTo>
                  <a:lnTo>
                    <a:pt x="103" y="260"/>
                  </a:lnTo>
                  <a:lnTo>
                    <a:pt x="131" y="263"/>
                  </a:lnTo>
                  <a:lnTo>
                    <a:pt x="131" y="263"/>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19" name="Freeform 6">
              <a:extLst>
                <a:ext uri="{FF2B5EF4-FFF2-40B4-BE49-F238E27FC236}">
                  <a16:creationId xmlns:a16="http://schemas.microsoft.com/office/drawing/2014/main" id="{BA743F26-F71F-4DD8-80A2-CA59F94D8B63}"/>
                </a:ext>
              </a:extLst>
            </p:cNvPr>
            <p:cNvSpPr>
              <a:spLocks/>
            </p:cNvSpPr>
            <p:nvPr/>
          </p:nvSpPr>
          <p:spPr bwMode="auto">
            <a:xfrm>
              <a:off x="3691" y="1732"/>
              <a:ext cx="300" cy="1139"/>
            </a:xfrm>
            <a:custGeom>
              <a:avLst/>
              <a:gdLst>
                <a:gd name="T0" fmla="*/ 150 w 300"/>
                <a:gd name="T1" fmla="*/ 112 h 1139"/>
                <a:gd name="T2" fmla="*/ 75 w 300"/>
                <a:gd name="T3" fmla="*/ 0 h 1139"/>
                <a:gd name="T4" fmla="*/ 0 w 300"/>
                <a:gd name="T5" fmla="*/ 0 h 1139"/>
                <a:gd name="T6" fmla="*/ 32 w 300"/>
                <a:gd name="T7" fmla="*/ 532 h 1139"/>
                <a:gd name="T8" fmla="*/ 32 w 300"/>
                <a:gd name="T9" fmla="*/ 532 h 1139"/>
                <a:gd name="T10" fmla="*/ 32 w 300"/>
                <a:gd name="T11" fmla="*/ 1089 h 1139"/>
                <a:gd name="T12" fmla="*/ 32 w 300"/>
                <a:gd name="T13" fmla="*/ 1089 h 1139"/>
                <a:gd name="T14" fmla="*/ 32 w 300"/>
                <a:gd name="T15" fmla="*/ 1098 h 1139"/>
                <a:gd name="T16" fmla="*/ 35 w 300"/>
                <a:gd name="T17" fmla="*/ 1108 h 1139"/>
                <a:gd name="T18" fmla="*/ 44 w 300"/>
                <a:gd name="T19" fmla="*/ 1123 h 1139"/>
                <a:gd name="T20" fmla="*/ 63 w 300"/>
                <a:gd name="T21" fmla="*/ 1133 h 1139"/>
                <a:gd name="T22" fmla="*/ 72 w 300"/>
                <a:gd name="T23" fmla="*/ 1136 h 1139"/>
                <a:gd name="T24" fmla="*/ 81 w 300"/>
                <a:gd name="T25" fmla="*/ 1139 h 1139"/>
                <a:gd name="T26" fmla="*/ 81 w 300"/>
                <a:gd name="T27" fmla="*/ 1139 h 1139"/>
                <a:gd name="T28" fmla="*/ 91 w 300"/>
                <a:gd name="T29" fmla="*/ 1136 h 1139"/>
                <a:gd name="T30" fmla="*/ 100 w 300"/>
                <a:gd name="T31" fmla="*/ 1133 h 1139"/>
                <a:gd name="T32" fmla="*/ 116 w 300"/>
                <a:gd name="T33" fmla="*/ 1123 h 1139"/>
                <a:gd name="T34" fmla="*/ 128 w 300"/>
                <a:gd name="T35" fmla="*/ 1108 h 1139"/>
                <a:gd name="T36" fmla="*/ 128 w 300"/>
                <a:gd name="T37" fmla="*/ 1098 h 1139"/>
                <a:gd name="T38" fmla="*/ 131 w 300"/>
                <a:gd name="T39" fmla="*/ 1089 h 1139"/>
                <a:gd name="T40" fmla="*/ 131 w 300"/>
                <a:gd name="T41" fmla="*/ 532 h 1139"/>
                <a:gd name="T42" fmla="*/ 169 w 300"/>
                <a:gd name="T43" fmla="*/ 532 h 1139"/>
                <a:gd name="T44" fmla="*/ 169 w 300"/>
                <a:gd name="T45" fmla="*/ 1089 h 1139"/>
                <a:gd name="T46" fmla="*/ 169 w 300"/>
                <a:gd name="T47" fmla="*/ 1089 h 1139"/>
                <a:gd name="T48" fmla="*/ 169 w 300"/>
                <a:gd name="T49" fmla="*/ 1098 h 1139"/>
                <a:gd name="T50" fmla="*/ 172 w 300"/>
                <a:gd name="T51" fmla="*/ 1108 h 1139"/>
                <a:gd name="T52" fmla="*/ 181 w 300"/>
                <a:gd name="T53" fmla="*/ 1123 h 1139"/>
                <a:gd name="T54" fmla="*/ 200 w 300"/>
                <a:gd name="T55" fmla="*/ 1133 h 1139"/>
                <a:gd name="T56" fmla="*/ 209 w 300"/>
                <a:gd name="T57" fmla="*/ 1136 h 1139"/>
                <a:gd name="T58" fmla="*/ 219 w 300"/>
                <a:gd name="T59" fmla="*/ 1139 h 1139"/>
                <a:gd name="T60" fmla="*/ 219 w 300"/>
                <a:gd name="T61" fmla="*/ 1139 h 1139"/>
                <a:gd name="T62" fmla="*/ 228 w 300"/>
                <a:gd name="T63" fmla="*/ 1136 h 1139"/>
                <a:gd name="T64" fmla="*/ 237 w 300"/>
                <a:gd name="T65" fmla="*/ 1133 h 1139"/>
                <a:gd name="T66" fmla="*/ 253 w 300"/>
                <a:gd name="T67" fmla="*/ 1123 h 1139"/>
                <a:gd name="T68" fmla="*/ 265 w 300"/>
                <a:gd name="T69" fmla="*/ 1108 h 1139"/>
                <a:gd name="T70" fmla="*/ 265 w 300"/>
                <a:gd name="T71" fmla="*/ 1098 h 1139"/>
                <a:gd name="T72" fmla="*/ 268 w 300"/>
                <a:gd name="T73" fmla="*/ 1089 h 1139"/>
                <a:gd name="T74" fmla="*/ 268 w 300"/>
                <a:gd name="T75" fmla="*/ 532 h 1139"/>
                <a:gd name="T76" fmla="*/ 268 w 300"/>
                <a:gd name="T77" fmla="*/ 532 h 1139"/>
                <a:gd name="T78" fmla="*/ 300 w 300"/>
                <a:gd name="T79" fmla="*/ 0 h 1139"/>
                <a:gd name="T80" fmla="*/ 225 w 300"/>
                <a:gd name="T81" fmla="*/ 0 h 1139"/>
                <a:gd name="T82" fmla="*/ 150 w 300"/>
                <a:gd name="T83" fmla="*/ 112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00" h="1139">
                  <a:moveTo>
                    <a:pt x="150" y="112"/>
                  </a:moveTo>
                  <a:lnTo>
                    <a:pt x="75" y="0"/>
                  </a:lnTo>
                  <a:lnTo>
                    <a:pt x="0" y="0"/>
                  </a:lnTo>
                  <a:lnTo>
                    <a:pt x="32" y="532"/>
                  </a:lnTo>
                  <a:lnTo>
                    <a:pt x="32" y="532"/>
                  </a:lnTo>
                  <a:lnTo>
                    <a:pt x="32" y="1089"/>
                  </a:lnTo>
                  <a:lnTo>
                    <a:pt x="32" y="1089"/>
                  </a:lnTo>
                  <a:lnTo>
                    <a:pt x="32" y="1098"/>
                  </a:lnTo>
                  <a:lnTo>
                    <a:pt x="35" y="1108"/>
                  </a:lnTo>
                  <a:lnTo>
                    <a:pt x="44" y="1123"/>
                  </a:lnTo>
                  <a:lnTo>
                    <a:pt x="63" y="1133"/>
                  </a:lnTo>
                  <a:lnTo>
                    <a:pt x="72" y="1136"/>
                  </a:lnTo>
                  <a:lnTo>
                    <a:pt x="81" y="1139"/>
                  </a:lnTo>
                  <a:lnTo>
                    <a:pt x="81" y="1139"/>
                  </a:lnTo>
                  <a:lnTo>
                    <a:pt x="91" y="1136"/>
                  </a:lnTo>
                  <a:lnTo>
                    <a:pt x="100" y="1133"/>
                  </a:lnTo>
                  <a:lnTo>
                    <a:pt x="116" y="1123"/>
                  </a:lnTo>
                  <a:lnTo>
                    <a:pt x="128" y="1108"/>
                  </a:lnTo>
                  <a:lnTo>
                    <a:pt x="128" y="1098"/>
                  </a:lnTo>
                  <a:lnTo>
                    <a:pt x="131" y="1089"/>
                  </a:lnTo>
                  <a:lnTo>
                    <a:pt x="131" y="532"/>
                  </a:lnTo>
                  <a:lnTo>
                    <a:pt x="169" y="532"/>
                  </a:lnTo>
                  <a:lnTo>
                    <a:pt x="169" y="1089"/>
                  </a:lnTo>
                  <a:lnTo>
                    <a:pt x="169" y="1089"/>
                  </a:lnTo>
                  <a:lnTo>
                    <a:pt x="169" y="1098"/>
                  </a:lnTo>
                  <a:lnTo>
                    <a:pt x="172" y="1108"/>
                  </a:lnTo>
                  <a:lnTo>
                    <a:pt x="181" y="1123"/>
                  </a:lnTo>
                  <a:lnTo>
                    <a:pt x="200" y="1133"/>
                  </a:lnTo>
                  <a:lnTo>
                    <a:pt x="209" y="1136"/>
                  </a:lnTo>
                  <a:lnTo>
                    <a:pt x="219" y="1139"/>
                  </a:lnTo>
                  <a:lnTo>
                    <a:pt x="219" y="1139"/>
                  </a:lnTo>
                  <a:lnTo>
                    <a:pt x="228" y="1136"/>
                  </a:lnTo>
                  <a:lnTo>
                    <a:pt x="237" y="1133"/>
                  </a:lnTo>
                  <a:lnTo>
                    <a:pt x="253" y="1123"/>
                  </a:lnTo>
                  <a:lnTo>
                    <a:pt x="265" y="1108"/>
                  </a:lnTo>
                  <a:lnTo>
                    <a:pt x="265" y="1098"/>
                  </a:lnTo>
                  <a:lnTo>
                    <a:pt x="268" y="1089"/>
                  </a:lnTo>
                  <a:lnTo>
                    <a:pt x="268" y="532"/>
                  </a:lnTo>
                  <a:lnTo>
                    <a:pt x="268" y="532"/>
                  </a:lnTo>
                  <a:lnTo>
                    <a:pt x="300" y="0"/>
                  </a:lnTo>
                  <a:lnTo>
                    <a:pt x="225" y="0"/>
                  </a:lnTo>
                  <a:lnTo>
                    <a:pt x="150" y="112"/>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0" name="Freeform 7">
              <a:extLst>
                <a:ext uri="{FF2B5EF4-FFF2-40B4-BE49-F238E27FC236}">
                  <a16:creationId xmlns:a16="http://schemas.microsoft.com/office/drawing/2014/main" id="{246D983B-1A31-4C19-9B45-72621D575EEF}"/>
                </a:ext>
              </a:extLst>
            </p:cNvPr>
            <p:cNvSpPr>
              <a:spLocks/>
            </p:cNvSpPr>
            <p:nvPr/>
          </p:nvSpPr>
          <p:spPr bwMode="auto">
            <a:xfrm>
              <a:off x="3601" y="1732"/>
              <a:ext cx="84" cy="563"/>
            </a:xfrm>
            <a:custGeom>
              <a:avLst/>
              <a:gdLst>
                <a:gd name="T0" fmla="*/ 0 w 84"/>
                <a:gd name="T1" fmla="*/ 0 h 563"/>
                <a:gd name="T2" fmla="*/ 22 w 84"/>
                <a:gd name="T3" fmla="*/ 532 h 563"/>
                <a:gd name="T4" fmla="*/ 22 w 84"/>
                <a:gd name="T5" fmla="*/ 532 h 563"/>
                <a:gd name="T6" fmla="*/ 25 w 84"/>
                <a:gd name="T7" fmla="*/ 544 h 563"/>
                <a:gd name="T8" fmla="*/ 31 w 84"/>
                <a:gd name="T9" fmla="*/ 554 h 563"/>
                <a:gd name="T10" fmla="*/ 41 w 84"/>
                <a:gd name="T11" fmla="*/ 563 h 563"/>
                <a:gd name="T12" fmla="*/ 53 w 84"/>
                <a:gd name="T13" fmla="*/ 563 h 563"/>
                <a:gd name="T14" fmla="*/ 53 w 84"/>
                <a:gd name="T15" fmla="*/ 563 h 563"/>
                <a:gd name="T16" fmla="*/ 65 w 84"/>
                <a:gd name="T17" fmla="*/ 563 h 563"/>
                <a:gd name="T18" fmla="*/ 75 w 84"/>
                <a:gd name="T19" fmla="*/ 554 h 563"/>
                <a:gd name="T20" fmla="*/ 81 w 84"/>
                <a:gd name="T21" fmla="*/ 544 h 563"/>
                <a:gd name="T22" fmla="*/ 84 w 84"/>
                <a:gd name="T23" fmla="*/ 532 h 563"/>
                <a:gd name="T24" fmla="*/ 53 w 84"/>
                <a:gd name="T25" fmla="*/ 0 h 563"/>
                <a:gd name="T26" fmla="*/ 0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0" y="0"/>
                  </a:moveTo>
                  <a:lnTo>
                    <a:pt x="22" y="532"/>
                  </a:lnTo>
                  <a:lnTo>
                    <a:pt x="22" y="532"/>
                  </a:lnTo>
                  <a:lnTo>
                    <a:pt x="25" y="544"/>
                  </a:lnTo>
                  <a:lnTo>
                    <a:pt x="31" y="554"/>
                  </a:lnTo>
                  <a:lnTo>
                    <a:pt x="41" y="563"/>
                  </a:lnTo>
                  <a:lnTo>
                    <a:pt x="53" y="563"/>
                  </a:lnTo>
                  <a:lnTo>
                    <a:pt x="53" y="563"/>
                  </a:lnTo>
                  <a:lnTo>
                    <a:pt x="65" y="563"/>
                  </a:lnTo>
                  <a:lnTo>
                    <a:pt x="75" y="554"/>
                  </a:lnTo>
                  <a:lnTo>
                    <a:pt x="81" y="544"/>
                  </a:lnTo>
                  <a:lnTo>
                    <a:pt x="84" y="532"/>
                  </a:lnTo>
                  <a:lnTo>
                    <a:pt x="53"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1" name="Freeform 8">
              <a:extLst>
                <a:ext uri="{FF2B5EF4-FFF2-40B4-BE49-F238E27FC236}">
                  <a16:creationId xmlns:a16="http://schemas.microsoft.com/office/drawing/2014/main" id="{C39BDBB4-E0BF-436A-BB33-98A0BBEC6009}"/>
                </a:ext>
              </a:extLst>
            </p:cNvPr>
            <p:cNvSpPr>
              <a:spLocks/>
            </p:cNvSpPr>
            <p:nvPr/>
          </p:nvSpPr>
          <p:spPr bwMode="auto">
            <a:xfrm>
              <a:off x="3997" y="1732"/>
              <a:ext cx="84" cy="563"/>
            </a:xfrm>
            <a:custGeom>
              <a:avLst/>
              <a:gdLst>
                <a:gd name="T0" fmla="*/ 31 w 84"/>
                <a:gd name="T1" fmla="*/ 0 h 563"/>
                <a:gd name="T2" fmla="*/ 0 w 84"/>
                <a:gd name="T3" fmla="*/ 532 h 563"/>
                <a:gd name="T4" fmla="*/ 0 w 84"/>
                <a:gd name="T5" fmla="*/ 532 h 563"/>
                <a:gd name="T6" fmla="*/ 3 w 84"/>
                <a:gd name="T7" fmla="*/ 544 h 563"/>
                <a:gd name="T8" fmla="*/ 9 w 84"/>
                <a:gd name="T9" fmla="*/ 554 h 563"/>
                <a:gd name="T10" fmla="*/ 19 w 84"/>
                <a:gd name="T11" fmla="*/ 563 h 563"/>
                <a:gd name="T12" fmla="*/ 31 w 84"/>
                <a:gd name="T13" fmla="*/ 563 h 563"/>
                <a:gd name="T14" fmla="*/ 31 w 84"/>
                <a:gd name="T15" fmla="*/ 563 h 563"/>
                <a:gd name="T16" fmla="*/ 43 w 84"/>
                <a:gd name="T17" fmla="*/ 563 h 563"/>
                <a:gd name="T18" fmla="*/ 53 w 84"/>
                <a:gd name="T19" fmla="*/ 554 h 563"/>
                <a:gd name="T20" fmla="*/ 59 w 84"/>
                <a:gd name="T21" fmla="*/ 544 h 563"/>
                <a:gd name="T22" fmla="*/ 62 w 84"/>
                <a:gd name="T23" fmla="*/ 532 h 563"/>
                <a:gd name="T24" fmla="*/ 84 w 84"/>
                <a:gd name="T25" fmla="*/ 0 h 563"/>
                <a:gd name="T26" fmla="*/ 31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31" y="0"/>
                  </a:moveTo>
                  <a:lnTo>
                    <a:pt x="0" y="532"/>
                  </a:lnTo>
                  <a:lnTo>
                    <a:pt x="0" y="532"/>
                  </a:lnTo>
                  <a:lnTo>
                    <a:pt x="3" y="544"/>
                  </a:lnTo>
                  <a:lnTo>
                    <a:pt x="9" y="554"/>
                  </a:lnTo>
                  <a:lnTo>
                    <a:pt x="19" y="563"/>
                  </a:lnTo>
                  <a:lnTo>
                    <a:pt x="31" y="563"/>
                  </a:lnTo>
                  <a:lnTo>
                    <a:pt x="31" y="563"/>
                  </a:lnTo>
                  <a:lnTo>
                    <a:pt x="43" y="563"/>
                  </a:lnTo>
                  <a:lnTo>
                    <a:pt x="53" y="554"/>
                  </a:lnTo>
                  <a:lnTo>
                    <a:pt x="59" y="544"/>
                  </a:lnTo>
                  <a:lnTo>
                    <a:pt x="62" y="532"/>
                  </a:lnTo>
                  <a:lnTo>
                    <a:pt x="84" y="0"/>
                  </a:lnTo>
                  <a:lnTo>
                    <a:pt x="31"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222" name="Group 4">
            <a:extLst>
              <a:ext uri="{FF2B5EF4-FFF2-40B4-BE49-F238E27FC236}">
                <a16:creationId xmlns:a16="http://schemas.microsoft.com/office/drawing/2014/main" id="{5968721D-D12E-4FAE-A40A-D2B1A5E2CE62}"/>
              </a:ext>
            </a:extLst>
          </p:cNvPr>
          <p:cNvGrpSpPr>
            <a:grpSpLocks noChangeAspect="1"/>
          </p:cNvGrpSpPr>
          <p:nvPr/>
        </p:nvGrpSpPr>
        <p:grpSpPr bwMode="auto">
          <a:xfrm>
            <a:off x="7293419" y="4370325"/>
            <a:ext cx="261313" cy="773595"/>
            <a:chOff x="3601" y="1450"/>
            <a:chExt cx="480" cy="1421"/>
          </a:xfrm>
        </p:grpSpPr>
        <p:sp>
          <p:nvSpPr>
            <p:cNvPr id="223" name="Freeform 5">
              <a:extLst>
                <a:ext uri="{FF2B5EF4-FFF2-40B4-BE49-F238E27FC236}">
                  <a16:creationId xmlns:a16="http://schemas.microsoft.com/office/drawing/2014/main" id="{A0D7EDF5-88FD-413D-9095-A42FAF17635C}"/>
                </a:ext>
              </a:extLst>
            </p:cNvPr>
            <p:cNvSpPr>
              <a:spLocks/>
            </p:cNvSpPr>
            <p:nvPr/>
          </p:nvSpPr>
          <p:spPr bwMode="auto">
            <a:xfrm>
              <a:off x="3710" y="1450"/>
              <a:ext cx="262" cy="263"/>
            </a:xfrm>
            <a:custGeom>
              <a:avLst/>
              <a:gdLst>
                <a:gd name="T0" fmla="*/ 131 w 262"/>
                <a:gd name="T1" fmla="*/ 263 h 263"/>
                <a:gd name="T2" fmla="*/ 131 w 262"/>
                <a:gd name="T3" fmla="*/ 263 h 263"/>
                <a:gd name="T4" fmla="*/ 156 w 262"/>
                <a:gd name="T5" fmla="*/ 260 h 263"/>
                <a:gd name="T6" fmla="*/ 181 w 262"/>
                <a:gd name="T7" fmla="*/ 254 h 263"/>
                <a:gd name="T8" fmla="*/ 203 w 262"/>
                <a:gd name="T9" fmla="*/ 241 h 263"/>
                <a:gd name="T10" fmla="*/ 221 w 262"/>
                <a:gd name="T11" fmla="*/ 225 h 263"/>
                <a:gd name="T12" fmla="*/ 240 w 262"/>
                <a:gd name="T13" fmla="*/ 203 h 263"/>
                <a:gd name="T14" fmla="*/ 249 w 262"/>
                <a:gd name="T15" fmla="*/ 182 h 263"/>
                <a:gd name="T16" fmla="*/ 259 w 262"/>
                <a:gd name="T17" fmla="*/ 156 h 263"/>
                <a:gd name="T18" fmla="*/ 262 w 262"/>
                <a:gd name="T19" fmla="*/ 131 h 263"/>
                <a:gd name="T20" fmla="*/ 262 w 262"/>
                <a:gd name="T21" fmla="*/ 131 h 263"/>
                <a:gd name="T22" fmla="*/ 259 w 262"/>
                <a:gd name="T23" fmla="*/ 106 h 263"/>
                <a:gd name="T24" fmla="*/ 249 w 262"/>
                <a:gd name="T25" fmla="*/ 81 h 263"/>
                <a:gd name="T26" fmla="*/ 240 w 262"/>
                <a:gd name="T27" fmla="*/ 59 h 263"/>
                <a:gd name="T28" fmla="*/ 221 w 262"/>
                <a:gd name="T29" fmla="*/ 38 h 263"/>
                <a:gd name="T30" fmla="*/ 203 w 262"/>
                <a:gd name="T31" fmla="*/ 22 h 263"/>
                <a:gd name="T32" fmla="*/ 181 w 262"/>
                <a:gd name="T33" fmla="*/ 9 h 263"/>
                <a:gd name="T34" fmla="*/ 156 w 262"/>
                <a:gd name="T35" fmla="*/ 3 h 263"/>
                <a:gd name="T36" fmla="*/ 131 w 262"/>
                <a:gd name="T37" fmla="*/ 0 h 263"/>
                <a:gd name="T38" fmla="*/ 131 w 262"/>
                <a:gd name="T39" fmla="*/ 0 h 263"/>
                <a:gd name="T40" fmla="*/ 103 w 262"/>
                <a:gd name="T41" fmla="*/ 3 h 263"/>
                <a:gd name="T42" fmla="*/ 78 w 262"/>
                <a:gd name="T43" fmla="*/ 9 h 263"/>
                <a:gd name="T44" fmla="*/ 56 w 262"/>
                <a:gd name="T45" fmla="*/ 22 h 263"/>
                <a:gd name="T46" fmla="*/ 37 w 262"/>
                <a:gd name="T47" fmla="*/ 38 h 263"/>
                <a:gd name="T48" fmla="*/ 22 w 262"/>
                <a:gd name="T49" fmla="*/ 59 h 263"/>
                <a:gd name="T50" fmla="*/ 9 w 262"/>
                <a:gd name="T51" fmla="*/ 81 h 263"/>
                <a:gd name="T52" fmla="*/ 3 w 262"/>
                <a:gd name="T53" fmla="*/ 106 h 263"/>
                <a:gd name="T54" fmla="*/ 0 w 262"/>
                <a:gd name="T55" fmla="*/ 131 h 263"/>
                <a:gd name="T56" fmla="*/ 0 w 262"/>
                <a:gd name="T57" fmla="*/ 131 h 263"/>
                <a:gd name="T58" fmla="*/ 3 w 262"/>
                <a:gd name="T59" fmla="*/ 156 h 263"/>
                <a:gd name="T60" fmla="*/ 9 w 262"/>
                <a:gd name="T61" fmla="*/ 182 h 263"/>
                <a:gd name="T62" fmla="*/ 22 w 262"/>
                <a:gd name="T63" fmla="*/ 203 h 263"/>
                <a:gd name="T64" fmla="*/ 37 w 262"/>
                <a:gd name="T65" fmla="*/ 225 h 263"/>
                <a:gd name="T66" fmla="*/ 56 w 262"/>
                <a:gd name="T67" fmla="*/ 241 h 263"/>
                <a:gd name="T68" fmla="*/ 78 w 262"/>
                <a:gd name="T69" fmla="*/ 254 h 263"/>
                <a:gd name="T70" fmla="*/ 103 w 262"/>
                <a:gd name="T71" fmla="*/ 260 h 263"/>
                <a:gd name="T72" fmla="*/ 131 w 262"/>
                <a:gd name="T73" fmla="*/ 263 h 263"/>
                <a:gd name="T74" fmla="*/ 131 w 262"/>
                <a:gd name="T75" fmla="*/ 26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2" h="263">
                  <a:moveTo>
                    <a:pt x="131" y="263"/>
                  </a:moveTo>
                  <a:lnTo>
                    <a:pt x="131" y="263"/>
                  </a:lnTo>
                  <a:lnTo>
                    <a:pt x="156" y="260"/>
                  </a:lnTo>
                  <a:lnTo>
                    <a:pt x="181" y="254"/>
                  </a:lnTo>
                  <a:lnTo>
                    <a:pt x="203" y="241"/>
                  </a:lnTo>
                  <a:lnTo>
                    <a:pt x="221" y="225"/>
                  </a:lnTo>
                  <a:lnTo>
                    <a:pt x="240" y="203"/>
                  </a:lnTo>
                  <a:lnTo>
                    <a:pt x="249" y="182"/>
                  </a:lnTo>
                  <a:lnTo>
                    <a:pt x="259" y="156"/>
                  </a:lnTo>
                  <a:lnTo>
                    <a:pt x="262" y="131"/>
                  </a:lnTo>
                  <a:lnTo>
                    <a:pt x="262" y="131"/>
                  </a:lnTo>
                  <a:lnTo>
                    <a:pt x="259" y="106"/>
                  </a:lnTo>
                  <a:lnTo>
                    <a:pt x="249" y="81"/>
                  </a:lnTo>
                  <a:lnTo>
                    <a:pt x="240" y="59"/>
                  </a:lnTo>
                  <a:lnTo>
                    <a:pt x="221" y="38"/>
                  </a:lnTo>
                  <a:lnTo>
                    <a:pt x="203" y="22"/>
                  </a:lnTo>
                  <a:lnTo>
                    <a:pt x="181" y="9"/>
                  </a:lnTo>
                  <a:lnTo>
                    <a:pt x="156" y="3"/>
                  </a:lnTo>
                  <a:lnTo>
                    <a:pt x="131" y="0"/>
                  </a:lnTo>
                  <a:lnTo>
                    <a:pt x="131" y="0"/>
                  </a:lnTo>
                  <a:lnTo>
                    <a:pt x="103" y="3"/>
                  </a:lnTo>
                  <a:lnTo>
                    <a:pt x="78" y="9"/>
                  </a:lnTo>
                  <a:lnTo>
                    <a:pt x="56" y="22"/>
                  </a:lnTo>
                  <a:lnTo>
                    <a:pt x="37" y="38"/>
                  </a:lnTo>
                  <a:lnTo>
                    <a:pt x="22" y="59"/>
                  </a:lnTo>
                  <a:lnTo>
                    <a:pt x="9" y="81"/>
                  </a:lnTo>
                  <a:lnTo>
                    <a:pt x="3" y="106"/>
                  </a:lnTo>
                  <a:lnTo>
                    <a:pt x="0" y="131"/>
                  </a:lnTo>
                  <a:lnTo>
                    <a:pt x="0" y="131"/>
                  </a:lnTo>
                  <a:lnTo>
                    <a:pt x="3" y="156"/>
                  </a:lnTo>
                  <a:lnTo>
                    <a:pt x="9" y="182"/>
                  </a:lnTo>
                  <a:lnTo>
                    <a:pt x="22" y="203"/>
                  </a:lnTo>
                  <a:lnTo>
                    <a:pt x="37" y="225"/>
                  </a:lnTo>
                  <a:lnTo>
                    <a:pt x="56" y="241"/>
                  </a:lnTo>
                  <a:lnTo>
                    <a:pt x="78" y="254"/>
                  </a:lnTo>
                  <a:lnTo>
                    <a:pt x="103" y="260"/>
                  </a:lnTo>
                  <a:lnTo>
                    <a:pt x="131" y="263"/>
                  </a:lnTo>
                  <a:lnTo>
                    <a:pt x="131" y="263"/>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4" name="Freeform 6">
              <a:extLst>
                <a:ext uri="{FF2B5EF4-FFF2-40B4-BE49-F238E27FC236}">
                  <a16:creationId xmlns:a16="http://schemas.microsoft.com/office/drawing/2014/main" id="{BA743F26-F71F-4DD8-80A2-CA59F94D8B63}"/>
                </a:ext>
              </a:extLst>
            </p:cNvPr>
            <p:cNvSpPr>
              <a:spLocks/>
            </p:cNvSpPr>
            <p:nvPr/>
          </p:nvSpPr>
          <p:spPr bwMode="auto">
            <a:xfrm>
              <a:off x="3691" y="1732"/>
              <a:ext cx="300" cy="1139"/>
            </a:xfrm>
            <a:custGeom>
              <a:avLst/>
              <a:gdLst>
                <a:gd name="T0" fmla="*/ 150 w 300"/>
                <a:gd name="T1" fmla="*/ 112 h 1139"/>
                <a:gd name="T2" fmla="*/ 75 w 300"/>
                <a:gd name="T3" fmla="*/ 0 h 1139"/>
                <a:gd name="T4" fmla="*/ 0 w 300"/>
                <a:gd name="T5" fmla="*/ 0 h 1139"/>
                <a:gd name="T6" fmla="*/ 32 w 300"/>
                <a:gd name="T7" fmla="*/ 532 h 1139"/>
                <a:gd name="T8" fmla="*/ 32 w 300"/>
                <a:gd name="T9" fmla="*/ 532 h 1139"/>
                <a:gd name="T10" fmla="*/ 32 w 300"/>
                <a:gd name="T11" fmla="*/ 1089 h 1139"/>
                <a:gd name="T12" fmla="*/ 32 w 300"/>
                <a:gd name="T13" fmla="*/ 1089 h 1139"/>
                <a:gd name="T14" fmla="*/ 32 w 300"/>
                <a:gd name="T15" fmla="*/ 1098 h 1139"/>
                <a:gd name="T16" fmla="*/ 35 w 300"/>
                <a:gd name="T17" fmla="*/ 1108 h 1139"/>
                <a:gd name="T18" fmla="*/ 44 w 300"/>
                <a:gd name="T19" fmla="*/ 1123 h 1139"/>
                <a:gd name="T20" fmla="*/ 63 w 300"/>
                <a:gd name="T21" fmla="*/ 1133 h 1139"/>
                <a:gd name="T22" fmla="*/ 72 w 300"/>
                <a:gd name="T23" fmla="*/ 1136 h 1139"/>
                <a:gd name="T24" fmla="*/ 81 w 300"/>
                <a:gd name="T25" fmla="*/ 1139 h 1139"/>
                <a:gd name="T26" fmla="*/ 81 w 300"/>
                <a:gd name="T27" fmla="*/ 1139 h 1139"/>
                <a:gd name="T28" fmla="*/ 91 w 300"/>
                <a:gd name="T29" fmla="*/ 1136 h 1139"/>
                <a:gd name="T30" fmla="*/ 100 w 300"/>
                <a:gd name="T31" fmla="*/ 1133 h 1139"/>
                <a:gd name="T32" fmla="*/ 116 w 300"/>
                <a:gd name="T33" fmla="*/ 1123 h 1139"/>
                <a:gd name="T34" fmla="*/ 128 w 300"/>
                <a:gd name="T35" fmla="*/ 1108 h 1139"/>
                <a:gd name="T36" fmla="*/ 128 w 300"/>
                <a:gd name="T37" fmla="*/ 1098 h 1139"/>
                <a:gd name="T38" fmla="*/ 131 w 300"/>
                <a:gd name="T39" fmla="*/ 1089 h 1139"/>
                <a:gd name="T40" fmla="*/ 131 w 300"/>
                <a:gd name="T41" fmla="*/ 532 h 1139"/>
                <a:gd name="T42" fmla="*/ 169 w 300"/>
                <a:gd name="T43" fmla="*/ 532 h 1139"/>
                <a:gd name="T44" fmla="*/ 169 w 300"/>
                <a:gd name="T45" fmla="*/ 1089 h 1139"/>
                <a:gd name="T46" fmla="*/ 169 w 300"/>
                <a:gd name="T47" fmla="*/ 1089 h 1139"/>
                <a:gd name="T48" fmla="*/ 169 w 300"/>
                <a:gd name="T49" fmla="*/ 1098 h 1139"/>
                <a:gd name="T50" fmla="*/ 172 w 300"/>
                <a:gd name="T51" fmla="*/ 1108 h 1139"/>
                <a:gd name="T52" fmla="*/ 181 w 300"/>
                <a:gd name="T53" fmla="*/ 1123 h 1139"/>
                <a:gd name="T54" fmla="*/ 200 w 300"/>
                <a:gd name="T55" fmla="*/ 1133 h 1139"/>
                <a:gd name="T56" fmla="*/ 209 w 300"/>
                <a:gd name="T57" fmla="*/ 1136 h 1139"/>
                <a:gd name="T58" fmla="*/ 219 w 300"/>
                <a:gd name="T59" fmla="*/ 1139 h 1139"/>
                <a:gd name="T60" fmla="*/ 219 w 300"/>
                <a:gd name="T61" fmla="*/ 1139 h 1139"/>
                <a:gd name="T62" fmla="*/ 228 w 300"/>
                <a:gd name="T63" fmla="*/ 1136 h 1139"/>
                <a:gd name="T64" fmla="*/ 237 w 300"/>
                <a:gd name="T65" fmla="*/ 1133 h 1139"/>
                <a:gd name="T66" fmla="*/ 253 w 300"/>
                <a:gd name="T67" fmla="*/ 1123 h 1139"/>
                <a:gd name="T68" fmla="*/ 265 w 300"/>
                <a:gd name="T69" fmla="*/ 1108 h 1139"/>
                <a:gd name="T70" fmla="*/ 265 w 300"/>
                <a:gd name="T71" fmla="*/ 1098 h 1139"/>
                <a:gd name="T72" fmla="*/ 268 w 300"/>
                <a:gd name="T73" fmla="*/ 1089 h 1139"/>
                <a:gd name="T74" fmla="*/ 268 w 300"/>
                <a:gd name="T75" fmla="*/ 532 h 1139"/>
                <a:gd name="T76" fmla="*/ 268 w 300"/>
                <a:gd name="T77" fmla="*/ 532 h 1139"/>
                <a:gd name="T78" fmla="*/ 300 w 300"/>
                <a:gd name="T79" fmla="*/ 0 h 1139"/>
                <a:gd name="T80" fmla="*/ 225 w 300"/>
                <a:gd name="T81" fmla="*/ 0 h 1139"/>
                <a:gd name="T82" fmla="*/ 150 w 300"/>
                <a:gd name="T83" fmla="*/ 112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00" h="1139">
                  <a:moveTo>
                    <a:pt x="150" y="112"/>
                  </a:moveTo>
                  <a:lnTo>
                    <a:pt x="75" y="0"/>
                  </a:lnTo>
                  <a:lnTo>
                    <a:pt x="0" y="0"/>
                  </a:lnTo>
                  <a:lnTo>
                    <a:pt x="32" y="532"/>
                  </a:lnTo>
                  <a:lnTo>
                    <a:pt x="32" y="532"/>
                  </a:lnTo>
                  <a:lnTo>
                    <a:pt x="32" y="1089"/>
                  </a:lnTo>
                  <a:lnTo>
                    <a:pt x="32" y="1089"/>
                  </a:lnTo>
                  <a:lnTo>
                    <a:pt x="32" y="1098"/>
                  </a:lnTo>
                  <a:lnTo>
                    <a:pt x="35" y="1108"/>
                  </a:lnTo>
                  <a:lnTo>
                    <a:pt x="44" y="1123"/>
                  </a:lnTo>
                  <a:lnTo>
                    <a:pt x="63" y="1133"/>
                  </a:lnTo>
                  <a:lnTo>
                    <a:pt x="72" y="1136"/>
                  </a:lnTo>
                  <a:lnTo>
                    <a:pt x="81" y="1139"/>
                  </a:lnTo>
                  <a:lnTo>
                    <a:pt x="81" y="1139"/>
                  </a:lnTo>
                  <a:lnTo>
                    <a:pt x="91" y="1136"/>
                  </a:lnTo>
                  <a:lnTo>
                    <a:pt x="100" y="1133"/>
                  </a:lnTo>
                  <a:lnTo>
                    <a:pt x="116" y="1123"/>
                  </a:lnTo>
                  <a:lnTo>
                    <a:pt x="128" y="1108"/>
                  </a:lnTo>
                  <a:lnTo>
                    <a:pt x="128" y="1098"/>
                  </a:lnTo>
                  <a:lnTo>
                    <a:pt x="131" y="1089"/>
                  </a:lnTo>
                  <a:lnTo>
                    <a:pt x="131" y="532"/>
                  </a:lnTo>
                  <a:lnTo>
                    <a:pt x="169" y="532"/>
                  </a:lnTo>
                  <a:lnTo>
                    <a:pt x="169" y="1089"/>
                  </a:lnTo>
                  <a:lnTo>
                    <a:pt x="169" y="1089"/>
                  </a:lnTo>
                  <a:lnTo>
                    <a:pt x="169" y="1098"/>
                  </a:lnTo>
                  <a:lnTo>
                    <a:pt x="172" y="1108"/>
                  </a:lnTo>
                  <a:lnTo>
                    <a:pt x="181" y="1123"/>
                  </a:lnTo>
                  <a:lnTo>
                    <a:pt x="200" y="1133"/>
                  </a:lnTo>
                  <a:lnTo>
                    <a:pt x="209" y="1136"/>
                  </a:lnTo>
                  <a:lnTo>
                    <a:pt x="219" y="1139"/>
                  </a:lnTo>
                  <a:lnTo>
                    <a:pt x="219" y="1139"/>
                  </a:lnTo>
                  <a:lnTo>
                    <a:pt x="228" y="1136"/>
                  </a:lnTo>
                  <a:lnTo>
                    <a:pt x="237" y="1133"/>
                  </a:lnTo>
                  <a:lnTo>
                    <a:pt x="253" y="1123"/>
                  </a:lnTo>
                  <a:lnTo>
                    <a:pt x="265" y="1108"/>
                  </a:lnTo>
                  <a:lnTo>
                    <a:pt x="265" y="1098"/>
                  </a:lnTo>
                  <a:lnTo>
                    <a:pt x="268" y="1089"/>
                  </a:lnTo>
                  <a:lnTo>
                    <a:pt x="268" y="532"/>
                  </a:lnTo>
                  <a:lnTo>
                    <a:pt x="268" y="532"/>
                  </a:lnTo>
                  <a:lnTo>
                    <a:pt x="300" y="0"/>
                  </a:lnTo>
                  <a:lnTo>
                    <a:pt x="225" y="0"/>
                  </a:lnTo>
                  <a:lnTo>
                    <a:pt x="150" y="112"/>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5" name="Freeform 7">
              <a:extLst>
                <a:ext uri="{FF2B5EF4-FFF2-40B4-BE49-F238E27FC236}">
                  <a16:creationId xmlns:a16="http://schemas.microsoft.com/office/drawing/2014/main" id="{246D983B-1A31-4C19-9B45-72621D575EEF}"/>
                </a:ext>
              </a:extLst>
            </p:cNvPr>
            <p:cNvSpPr>
              <a:spLocks/>
            </p:cNvSpPr>
            <p:nvPr/>
          </p:nvSpPr>
          <p:spPr bwMode="auto">
            <a:xfrm>
              <a:off x="3601" y="1732"/>
              <a:ext cx="84" cy="563"/>
            </a:xfrm>
            <a:custGeom>
              <a:avLst/>
              <a:gdLst>
                <a:gd name="T0" fmla="*/ 0 w 84"/>
                <a:gd name="T1" fmla="*/ 0 h 563"/>
                <a:gd name="T2" fmla="*/ 22 w 84"/>
                <a:gd name="T3" fmla="*/ 532 h 563"/>
                <a:gd name="T4" fmla="*/ 22 w 84"/>
                <a:gd name="T5" fmla="*/ 532 h 563"/>
                <a:gd name="T6" fmla="*/ 25 w 84"/>
                <a:gd name="T7" fmla="*/ 544 h 563"/>
                <a:gd name="T8" fmla="*/ 31 w 84"/>
                <a:gd name="T9" fmla="*/ 554 h 563"/>
                <a:gd name="T10" fmla="*/ 41 w 84"/>
                <a:gd name="T11" fmla="*/ 563 h 563"/>
                <a:gd name="T12" fmla="*/ 53 w 84"/>
                <a:gd name="T13" fmla="*/ 563 h 563"/>
                <a:gd name="T14" fmla="*/ 53 w 84"/>
                <a:gd name="T15" fmla="*/ 563 h 563"/>
                <a:gd name="T16" fmla="*/ 65 w 84"/>
                <a:gd name="T17" fmla="*/ 563 h 563"/>
                <a:gd name="T18" fmla="*/ 75 w 84"/>
                <a:gd name="T19" fmla="*/ 554 h 563"/>
                <a:gd name="T20" fmla="*/ 81 w 84"/>
                <a:gd name="T21" fmla="*/ 544 h 563"/>
                <a:gd name="T22" fmla="*/ 84 w 84"/>
                <a:gd name="T23" fmla="*/ 532 h 563"/>
                <a:gd name="T24" fmla="*/ 53 w 84"/>
                <a:gd name="T25" fmla="*/ 0 h 563"/>
                <a:gd name="T26" fmla="*/ 0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0" y="0"/>
                  </a:moveTo>
                  <a:lnTo>
                    <a:pt x="22" y="532"/>
                  </a:lnTo>
                  <a:lnTo>
                    <a:pt x="22" y="532"/>
                  </a:lnTo>
                  <a:lnTo>
                    <a:pt x="25" y="544"/>
                  </a:lnTo>
                  <a:lnTo>
                    <a:pt x="31" y="554"/>
                  </a:lnTo>
                  <a:lnTo>
                    <a:pt x="41" y="563"/>
                  </a:lnTo>
                  <a:lnTo>
                    <a:pt x="53" y="563"/>
                  </a:lnTo>
                  <a:lnTo>
                    <a:pt x="53" y="563"/>
                  </a:lnTo>
                  <a:lnTo>
                    <a:pt x="65" y="563"/>
                  </a:lnTo>
                  <a:lnTo>
                    <a:pt x="75" y="554"/>
                  </a:lnTo>
                  <a:lnTo>
                    <a:pt x="81" y="544"/>
                  </a:lnTo>
                  <a:lnTo>
                    <a:pt x="84" y="532"/>
                  </a:lnTo>
                  <a:lnTo>
                    <a:pt x="53"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6" name="Freeform 8">
              <a:extLst>
                <a:ext uri="{FF2B5EF4-FFF2-40B4-BE49-F238E27FC236}">
                  <a16:creationId xmlns:a16="http://schemas.microsoft.com/office/drawing/2014/main" id="{C39BDBB4-E0BF-436A-BB33-98A0BBEC6009}"/>
                </a:ext>
              </a:extLst>
            </p:cNvPr>
            <p:cNvSpPr>
              <a:spLocks/>
            </p:cNvSpPr>
            <p:nvPr/>
          </p:nvSpPr>
          <p:spPr bwMode="auto">
            <a:xfrm>
              <a:off x="3997" y="1732"/>
              <a:ext cx="84" cy="563"/>
            </a:xfrm>
            <a:custGeom>
              <a:avLst/>
              <a:gdLst>
                <a:gd name="T0" fmla="*/ 31 w 84"/>
                <a:gd name="T1" fmla="*/ 0 h 563"/>
                <a:gd name="T2" fmla="*/ 0 w 84"/>
                <a:gd name="T3" fmla="*/ 532 h 563"/>
                <a:gd name="T4" fmla="*/ 0 w 84"/>
                <a:gd name="T5" fmla="*/ 532 h 563"/>
                <a:gd name="T6" fmla="*/ 3 w 84"/>
                <a:gd name="T7" fmla="*/ 544 h 563"/>
                <a:gd name="T8" fmla="*/ 9 w 84"/>
                <a:gd name="T9" fmla="*/ 554 h 563"/>
                <a:gd name="T10" fmla="*/ 19 w 84"/>
                <a:gd name="T11" fmla="*/ 563 h 563"/>
                <a:gd name="T12" fmla="*/ 31 w 84"/>
                <a:gd name="T13" fmla="*/ 563 h 563"/>
                <a:gd name="T14" fmla="*/ 31 w 84"/>
                <a:gd name="T15" fmla="*/ 563 h 563"/>
                <a:gd name="T16" fmla="*/ 43 w 84"/>
                <a:gd name="T17" fmla="*/ 563 h 563"/>
                <a:gd name="T18" fmla="*/ 53 w 84"/>
                <a:gd name="T19" fmla="*/ 554 h 563"/>
                <a:gd name="T20" fmla="*/ 59 w 84"/>
                <a:gd name="T21" fmla="*/ 544 h 563"/>
                <a:gd name="T22" fmla="*/ 62 w 84"/>
                <a:gd name="T23" fmla="*/ 532 h 563"/>
                <a:gd name="T24" fmla="*/ 84 w 84"/>
                <a:gd name="T25" fmla="*/ 0 h 563"/>
                <a:gd name="T26" fmla="*/ 31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31" y="0"/>
                  </a:moveTo>
                  <a:lnTo>
                    <a:pt x="0" y="532"/>
                  </a:lnTo>
                  <a:lnTo>
                    <a:pt x="0" y="532"/>
                  </a:lnTo>
                  <a:lnTo>
                    <a:pt x="3" y="544"/>
                  </a:lnTo>
                  <a:lnTo>
                    <a:pt x="9" y="554"/>
                  </a:lnTo>
                  <a:lnTo>
                    <a:pt x="19" y="563"/>
                  </a:lnTo>
                  <a:lnTo>
                    <a:pt x="31" y="563"/>
                  </a:lnTo>
                  <a:lnTo>
                    <a:pt x="31" y="563"/>
                  </a:lnTo>
                  <a:lnTo>
                    <a:pt x="43" y="563"/>
                  </a:lnTo>
                  <a:lnTo>
                    <a:pt x="53" y="554"/>
                  </a:lnTo>
                  <a:lnTo>
                    <a:pt x="59" y="544"/>
                  </a:lnTo>
                  <a:lnTo>
                    <a:pt x="62" y="532"/>
                  </a:lnTo>
                  <a:lnTo>
                    <a:pt x="84" y="0"/>
                  </a:lnTo>
                  <a:lnTo>
                    <a:pt x="31"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227" name="Group 4">
            <a:extLst>
              <a:ext uri="{FF2B5EF4-FFF2-40B4-BE49-F238E27FC236}">
                <a16:creationId xmlns:a16="http://schemas.microsoft.com/office/drawing/2014/main" id="{5968721D-D12E-4FAE-A40A-D2B1A5E2CE62}"/>
              </a:ext>
            </a:extLst>
          </p:cNvPr>
          <p:cNvGrpSpPr>
            <a:grpSpLocks noChangeAspect="1"/>
          </p:cNvGrpSpPr>
          <p:nvPr/>
        </p:nvGrpSpPr>
        <p:grpSpPr bwMode="auto">
          <a:xfrm>
            <a:off x="8200941" y="4385378"/>
            <a:ext cx="243209" cy="720000"/>
            <a:chOff x="3601" y="1450"/>
            <a:chExt cx="480" cy="1421"/>
          </a:xfrm>
        </p:grpSpPr>
        <p:sp>
          <p:nvSpPr>
            <p:cNvPr id="228" name="Freeform 5">
              <a:extLst>
                <a:ext uri="{FF2B5EF4-FFF2-40B4-BE49-F238E27FC236}">
                  <a16:creationId xmlns:a16="http://schemas.microsoft.com/office/drawing/2014/main" id="{A0D7EDF5-88FD-413D-9095-A42FAF17635C}"/>
                </a:ext>
              </a:extLst>
            </p:cNvPr>
            <p:cNvSpPr>
              <a:spLocks/>
            </p:cNvSpPr>
            <p:nvPr/>
          </p:nvSpPr>
          <p:spPr bwMode="auto">
            <a:xfrm>
              <a:off x="3710" y="1450"/>
              <a:ext cx="262" cy="263"/>
            </a:xfrm>
            <a:custGeom>
              <a:avLst/>
              <a:gdLst>
                <a:gd name="T0" fmla="*/ 131 w 262"/>
                <a:gd name="T1" fmla="*/ 263 h 263"/>
                <a:gd name="T2" fmla="*/ 131 w 262"/>
                <a:gd name="T3" fmla="*/ 263 h 263"/>
                <a:gd name="T4" fmla="*/ 156 w 262"/>
                <a:gd name="T5" fmla="*/ 260 h 263"/>
                <a:gd name="T6" fmla="*/ 181 w 262"/>
                <a:gd name="T7" fmla="*/ 254 h 263"/>
                <a:gd name="T8" fmla="*/ 203 w 262"/>
                <a:gd name="T9" fmla="*/ 241 h 263"/>
                <a:gd name="T10" fmla="*/ 221 w 262"/>
                <a:gd name="T11" fmla="*/ 225 h 263"/>
                <a:gd name="T12" fmla="*/ 240 w 262"/>
                <a:gd name="T13" fmla="*/ 203 h 263"/>
                <a:gd name="T14" fmla="*/ 249 w 262"/>
                <a:gd name="T15" fmla="*/ 182 h 263"/>
                <a:gd name="T16" fmla="*/ 259 w 262"/>
                <a:gd name="T17" fmla="*/ 156 h 263"/>
                <a:gd name="T18" fmla="*/ 262 w 262"/>
                <a:gd name="T19" fmla="*/ 131 h 263"/>
                <a:gd name="T20" fmla="*/ 262 w 262"/>
                <a:gd name="T21" fmla="*/ 131 h 263"/>
                <a:gd name="T22" fmla="*/ 259 w 262"/>
                <a:gd name="T23" fmla="*/ 106 h 263"/>
                <a:gd name="T24" fmla="*/ 249 w 262"/>
                <a:gd name="T25" fmla="*/ 81 h 263"/>
                <a:gd name="T26" fmla="*/ 240 w 262"/>
                <a:gd name="T27" fmla="*/ 59 h 263"/>
                <a:gd name="T28" fmla="*/ 221 w 262"/>
                <a:gd name="T29" fmla="*/ 38 h 263"/>
                <a:gd name="T30" fmla="*/ 203 w 262"/>
                <a:gd name="T31" fmla="*/ 22 h 263"/>
                <a:gd name="T32" fmla="*/ 181 w 262"/>
                <a:gd name="T33" fmla="*/ 9 h 263"/>
                <a:gd name="T34" fmla="*/ 156 w 262"/>
                <a:gd name="T35" fmla="*/ 3 h 263"/>
                <a:gd name="T36" fmla="*/ 131 w 262"/>
                <a:gd name="T37" fmla="*/ 0 h 263"/>
                <a:gd name="T38" fmla="*/ 131 w 262"/>
                <a:gd name="T39" fmla="*/ 0 h 263"/>
                <a:gd name="T40" fmla="*/ 103 w 262"/>
                <a:gd name="T41" fmla="*/ 3 h 263"/>
                <a:gd name="T42" fmla="*/ 78 w 262"/>
                <a:gd name="T43" fmla="*/ 9 h 263"/>
                <a:gd name="T44" fmla="*/ 56 w 262"/>
                <a:gd name="T45" fmla="*/ 22 h 263"/>
                <a:gd name="T46" fmla="*/ 37 w 262"/>
                <a:gd name="T47" fmla="*/ 38 h 263"/>
                <a:gd name="T48" fmla="*/ 22 w 262"/>
                <a:gd name="T49" fmla="*/ 59 h 263"/>
                <a:gd name="T50" fmla="*/ 9 w 262"/>
                <a:gd name="T51" fmla="*/ 81 h 263"/>
                <a:gd name="T52" fmla="*/ 3 w 262"/>
                <a:gd name="T53" fmla="*/ 106 h 263"/>
                <a:gd name="T54" fmla="*/ 0 w 262"/>
                <a:gd name="T55" fmla="*/ 131 h 263"/>
                <a:gd name="T56" fmla="*/ 0 w 262"/>
                <a:gd name="T57" fmla="*/ 131 h 263"/>
                <a:gd name="T58" fmla="*/ 3 w 262"/>
                <a:gd name="T59" fmla="*/ 156 h 263"/>
                <a:gd name="T60" fmla="*/ 9 w 262"/>
                <a:gd name="T61" fmla="*/ 182 h 263"/>
                <a:gd name="T62" fmla="*/ 22 w 262"/>
                <a:gd name="T63" fmla="*/ 203 h 263"/>
                <a:gd name="T64" fmla="*/ 37 w 262"/>
                <a:gd name="T65" fmla="*/ 225 h 263"/>
                <a:gd name="T66" fmla="*/ 56 w 262"/>
                <a:gd name="T67" fmla="*/ 241 h 263"/>
                <a:gd name="T68" fmla="*/ 78 w 262"/>
                <a:gd name="T69" fmla="*/ 254 h 263"/>
                <a:gd name="T70" fmla="*/ 103 w 262"/>
                <a:gd name="T71" fmla="*/ 260 h 263"/>
                <a:gd name="T72" fmla="*/ 131 w 262"/>
                <a:gd name="T73" fmla="*/ 263 h 263"/>
                <a:gd name="T74" fmla="*/ 131 w 262"/>
                <a:gd name="T75" fmla="*/ 26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2" h="263">
                  <a:moveTo>
                    <a:pt x="131" y="263"/>
                  </a:moveTo>
                  <a:lnTo>
                    <a:pt x="131" y="263"/>
                  </a:lnTo>
                  <a:lnTo>
                    <a:pt x="156" y="260"/>
                  </a:lnTo>
                  <a:lnTo>
                    <a:pt x="181" y="254"/>
                  </a:lnTo>
                  <a:lnTo>
                    <a:pt x="203" y="241"/>
                  </a:lnTo>
                  <a:lnTo>
                    <a:pt x="221" y="225"/>
                  </a:lnTo>
                  <a:lnTo>
                    <a:pt x="240" y="203"/>
                  </a:lnTo>
                  <a:lnTo>
                    <a:pt x="249" y="182"/>
                  </a:lnTo>
                  <a:lnTo>
                    <a:pt x="259" y="156"/>
                  </a:lnTo>
                  <a:lnTo>
                    <a:pt x="262" y="131"/>
                  </a:lnTo>
                  <a:lnTo>
                    <a:pt x="262" y="131"/>
                  </a:lnTo>
                  <a:lnTo>
                    <a:pt x="259" y="106"/>
                  </a:lnTo>
                  <a:lnTo>
                    <a:pt x="249" y="81"/>
                  </a:lnTo>
                  <a:lnTo>
                    <a:pt x="240" y="59"/>
                  </a:lnTo>
                  <a:lnTo>
                    <a:pt x="221" y="38"/>
                  </a:lnTo>
                  <a:lnTo>
                    <a:pt x="203" y="22"/>
                  </a:lnTo>
                  <a:lnTo>
                    <a:pt x="181" y="9"/>
                  </a:lnTo>
                  <a:lnTo>
                    <a:pt x="156" y="3"/>
                  </a:lnTo>
                  <a:lnTo>
                    <a:pt x="131" y="0"/>
                  </a:lnTo>
                  <a:lnTo>
                    <a:pt x="131" y="0"/>
                  </a:lnTo>
                  <a:lnTo>
                    <a:pt x="103" y="3"/>
                  </a:lnTo>
                  <a:lnTo>
                    <a:pt x="78" y="9"/>
                  </a:lnTo>
                  <a:lnTo>
                    <a:pt x="56" y="22"/>
                  </a:lnTo>
                  <a:lnTo>
                    <a:pt x="37" y="38"/>
                  </a:lnTo>
                  <a:lnTo>
                    <a:pt x="22" y="59"/>
                  </a:lnTo>
                  <a:lnTo>
                    <a:pt x="9" y="81"/>
                  </a:lnTo>
                  <a:lnTo>
                    <a:pt x="3" y="106"/>
                  </a:lnTo>
                  <a:lnTo>
                    <a:pt x="0" y="131"/>
                  </a:lnTo>
                  <a:lnTo>
                    <a:pt x="0" y="131"/>
                  </a:lnTo>
                  <a:lnTo>
                    <a:pt x="3" y="156"/>
                  </a:lnTo>
                  <a:lnTo>
                    <a:pt x="9" y="182"/>
                  </a:lnTo>
                  <a:lnTo>
                    <a:pt x="22" y="203"/>
                  </a:lnTo>
                  <a:lnTo>
                    <a:pt x="37" y="225"/>
                  </a:lnTo>
                  <a:lnTo>
                    <a:pt x="56" y="241"/>
                  </a:lnTo>
                  <a:lnTo>
                    <a:pt x="78" y="254"/>
                  </a:lnTo>
                  <a:lnTo>
                    <a:pt x="103" y="260"/>
                  </a:lnTo>
                  <a:lnTo>
                    <a:pt x="131" y="263"/>
                  </a:lnTo>
                  <a:lnTo>
                    <a:pt x="131" y="263"/>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9" name="Freeform 6">
              <a:extLst>
                <a:ext uri="{FF2B5EF4-FFF2-40B4-BE49-F238E27FC236}">
                  <a16:creationId xmlns:a16="http://schemas.microsoft.com/office/drawing/2014/main" id="{BA743F26-F71F-4DD8-80A2-CA59F94D8B63}"/>
                </a:ext>
              </a:extLst>
            </p:cNvPr>
            <p:cNvSpPr>
              <a:spLocks/>
            </p:cNvSpPr>
            <p:nvPr/>
          </p:nvSpPr>
          <p:spPr bwMode="auto">
            <a:xfrm>
              <a:off x="3691" y="1732"/>
              <a:ext cx="300" cy="1139"/>
            </a:xfrm>
            <a:custGeom>
              <a:avLst/>
              <a:gdLst>
                <a:gd name="T0" fmla="*/ 150 w 300"/>
                <a:gd name="T1" fmla="*/ 112 h 1139"/>
                <a:gd name="T2" fmla="*/ 75 w 300"/>
                <a:gd name="T3" fmla="*/ 0 h 1139"/>
                <a:gd name="T4" fmla="*/ 0 w 300"/>
                <a:gd name="T5" fmla="*/ 0 h 1139"/>
                <a:gd name="T6" fmla="*/ 32 w 300"/>
                <a:gd name="T7" fmla="*/ 532 h 1139"/>
                <a:gd name="T8" fmla="*/ 32 w 300"/>
                <a:gd name="T9" fmla="*/ 532 h 1139"/>
                <a:gd name="T10" fmla="*/ 32 w 300"/>
                <a:gd name="T11" fmla="*/ 1089 h 1139"/>
                <a:gd name="T12" fmla="*/ 32 w 300"/>
                <a:gd name="T13" fmla="*/ 1089 h 1139"/>
                <a:gd name="T14" fmla="*/ 32 w 300"/>
                <a:gd name="T15" fmla="*/ 1098 h 1139"/>
                <a:gd name="T16" fmla="*/ 35 w 300"/>
                <a:gd name="T17" fmla="*/ 1108 h 1139"/>
                <a:gd name="T18" fmla="*/ 44 w 300"/>
                <a:gd name="T19" fmla="*/ 1123 h 1139"/>
                <a:gd name="T20" fmla="*/ 63 w 300"/>
                <a:gd name="T21" fmla="*/ 1133 h 1139"/>
                <a:gd name="T22" fmla="*/ 72 w 300"/>
                <a:gd name="T23" fmla="*/ 1136 h 1139"/>
                <a:gd name="T24" fmla="*/ 81 w 300"/>
                <a:gd name="T25" fmla="*/ 1139 h 1139"/>
                <a:gd name="T26" fmla="*/ 81 w 300"/>
                <a:gd name="T27" fmla="*/ 1139 h 1139"/>
                <a:gd name="T28" fmla="*/ 91 w 300"/>
                <a:gd name="T29" fmla="*/ 1136 h 1139"/>
                <a:gd name="T30" fmla="*/ 100 w 300"/>
                <a:gd name="T31" fmla="*/ 1133 h 1139"/>
                <a:gd name="T32" fmla="*/ 116 w 300"/>
                <a:gd name="T33" fmla="*/ 1123 h 1139"/>
                <a:gd name="T34" fmla="*/ 128 w 300"/>
                <a:gd name="T35" fmla="*/ 1108 h 1139"/>
                <a:gd name="T36" fmla="*/ 128 w 300"/>
                <a:gd name="T37" fmla="*/ 1098 h 1139"/>
                <a:gd name="T38" fmla="*/ 131 w 300"/>
                <a:gd name="T39" fmla="*/ 1089 h 1139"/>
                <a:gd name="T40" fmla="*/ 131 w 300"/>
                <a:gd name="T41" fmla="*/ 532 h 1139"/>
                <a:gd name="T42" fmla="*/ 169 w 300"/>
                <a:gd name="T43" fmla="*/ 532 h 1139"/>
                <a:gd name="T44" fmla="*/ 169 w 300"/>
                <a:gd name="T45" fmla="*/ 1089 h 1139"/>
                <a:gd name="T46" fmla="*/ 169 w 300"/>
                <a:gd name="T47" fmla="*/ 1089 h 1139"/>
                <a:gd name="T48" fmla="*/ 169 w 300"/>
                <a:gd name="T49" fmla="*/ 1098 h 1139"/>
                <a:gd name="T50" fmla="*/ 172 w 300"/>
                <a:gd name="T51" fmla="*/ 1108 h 1139"/>
                <a:gd name="T52" fmla="*/ 181 w 300"/>
                <a:gd name="T53" fmla="*/ 1123 h 1139"/>
                <a:gd name="T54" fmla="*/ 200 w 300"/>
                <a:gd name="T55" fmla="*/ 1133 h 1139"/>
                <a:gd name="T56" fmla="*/ 209 w 300"/>
                <a:gd name="T57" fmla="*/ 1136 h 1139"/>
                <a:gd name="T58" fmla="*/ 219 w 300"/>
                <a:gd name="T59" fmla="*/ 1139 h 1139"/>
                <a:gd name="T60" fmla="*/ 219 w 300"/>
                <a:gd name="T61" fmla="*/ 1139 h 1139"/>
                <a:gd name="T62" fmla="*/ 228 w 300"/>
                <a:gd name="T63" fmla="*/ 1136 h 1139"/>
                <a:gd name="T64" fmla="*/ 237 w 300"/>
                <a:gd name="T65" fmla="*/ 1133 h 1139"/>
                <a:gd name="T66" fmla="*/ 253 w 300"/>
                <a:gd name="T67" fmla="*/ 1123 h 1139"/>
                <a:gd name="T68" fmla="*/ 265 w 300"/>
                <a:gd name="T69" fmla="*/ 1108 h 1139"/>
                <a:gd name="T70" fmla="*/ 265 w 300"/>
                <a:gd name="T71" fmla="*/ 1098 h 1139"/>
                <a:gd name="T72" fmla="*/ 268 w 300"/>
                <a:gd name="T73" fmla="*/ 1089 h 1139"/>
                <a:gd name="T74" fmla="*/ 268 w 300"/>
                <a:gd name="T75" fmla="*/ 532 h 1139"/>
                <a:gd name="T76" fmla="*/ 268 w 300"/>
                <a:gd name="T77" fmla="*/ 532 h 1139"/>
                <a:gd name="T78" fmla="*/ 300 w 300"/>
                <a:gd name="T79" fmla="*/ 0 h 1139"/>
                <a:gd name="T80" fmla="*/ 225 w 300"/>
                <a:gd name="T81" fmla="*/ 0 h 1139"/>
                <a:gd name="T82" fmla="*/ 150 w 300"/>
                <a:gd name="T83" fmla="*/ 112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00" h="1139">
                  <a:moveTo>
                    <a:pt x="150" y="112"/>
                  </a:moveTo>
                  <a:lnTo>
                    <a:pt x="75" y="0"/>
                  </a:lnTo>
                  <a:lnTo>
                    <a:pt x="0" y="0"/>
                  </a:lnTo>
                  <a:lnTo>
                    <a:pt x="32" y="532"/>
                  </a:lnTo>
                  <a:lnTo>
                    <a:pt x="32" y="532"/>
                  </a:lnTo>
                  <a:lnTo>
                    <a:pt x="32" y="1089"/>
                  </a:lnTo>
                  <a:lnTo>
                    <a:pt x="32" y="1089"/>
                  </a:lnTo>
                  <a:lnTo>
                    <a:pt x="32" y="1098"/>
                  </a:lnTo>
                  <a:lnTo>
                    <a:pt x="35" y="1108"/>
                  </a:lnTo>
                  <a:lnTo>
                    <a:pt x="44" y="1123"/>
                  </a:lnTo>
                  <a:lnTo>
                    <a:pt x="63" y="1133"/>
                  </a:lnTo>
                  <a:lnTo>
                    <a:pt x="72" y="1136"/>
                  </a:lnTo>
                  <a:lnTo>
                    <a:pt x="81" y="1139"/>
                  </a:lnTo>
                  <a:lnTo>
                    <a:pt x="81" y="1139"/>
                  </a:lnTo>
                  <a:lnTo>
                    <a:pt x="91" y="1136"/>
                  </a:lnTo>
                  <a:lnTo>
                    <a:pt x="100" y="1133"/>
                  </a:lnTo>
                  <a:lnTo>
                    <a:pt x="116" y="1123"/>
                  </a:lnTo>
                  <a:lnTo>
                    <a:pt x="128" y="1108"/>
                  </a:lnTo>
                  <a:lnTo>
                    <a:pt x="128" y="1098"/>
                  </a:lnTo>
                  <a:lnTo>
                    <a:pt x="131" y="1089"/>
                  </a:lnTo>
                  <a:lnTo>
                    <a:pt x="131" y="532"/>
                  </a:lnTo>
                  <a:lnTo>
                    <a:pt x="169" y="532"/>
                  </a:lnTo>
                  <a:lnTo>
                    <a:pt x="169" y="1089"/>
                  </a:lnTo>
                  <a:lnTo>
                    <a:pt x="169" y="1089"/>
                  </a:lnTo>
                  <a:lnTo>
                    <a:pt x="169" y="1098"/>
                  </a:lnTo>
                  <a:lnTo>
                    <a:pt x="172" y="1108"/>
                  </a:lnTo>
                  <a:lnTo>
                    <a:pt x="181" y="1123"/>
                  </a:lnTo>
                  <a:lnTo>
                    <a:pt x="200" y="1133"/>
                  </a:lnTo>
                  <a:lnTo>
                    <a:pt x="209" y="1136"/>
                  </a:lnTo>
                  <a:lnTo>
                    <a:pt x="219" y="1139"/>
                  </a:lnTo>
                  <a:lnTo>
                    <a:pt x="219" y="1139"/>
                  </a:lnTo>
                  <a:lnTo>
                    <a:pt x="228" y="1136"/>
                  </a:lnTo>
                  <a:lnTo>
                    <a:pt x="237" y="1133"/>
                  </a:lnTo>
                  <a:lnTo>
                    <a:pt x="253" y="1123"/>
                  </a:lnTo>
                  <a:lnTo>
                    <a:pt x="265" y="1108"/>
                  </a:lnTo>
                  <a:lnTo>
                    <a:pt x="265" y="1098"/>
                  </a:lnTo>
                  <a:lnTo>
                    <a:pt x="268" y="1089"/>
                  </a:lnTo>
                  <a:lnTo>
                    <a:pt x="268" y="532"/>
                  </a:lnTo>
                  <a:lnTo>
                    <a:pt x="268" y="532"/>
                  </a:lnTo>
                  <a:lnTo>
                    <a:pt x="300" y="0"/>
                  </a:lnTo>
                  <a:lnTo>
                    <a:pt x="225" y="0"/>
                  </a:lnTo>
                  <a:lnTo>
                    <a:pt x="150" y="112"/>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0" name="Freeform 7">
              <a:extLst>
                <a:ext uri="{FF2B5EF4-FFF2-40B4-BE49-F238E27FC236}">
                  <a16:creationId xmlns:a16="http://schemas.microsoft.com/office/drawing/2014/main" id="{246D983B-1A31-4C19-9B45-72621D575EEF}"/>
                </a:ext>
              </a:extLst>
            </p:cNvPr>
            <p:cNvSpPr>
              <a:spLocks/>
            </p:cNvSpPr>
            <p:nvPr/>
          </p:nvSpPr>
          <p:spPr bwMode="auto">
            <a:xfrm>
              <a:off x="3601" y="1732"/>
              <a:ext cx="84" cy="563"/>
            </a:xfrm>
            <a:custGeom>
              <a:avLst/>
              <a:gdLst>
                <a:gd name="T0" fmla="*/ 0 w 84"/>
                <a:gd name="T1" fmla="*/ 0 h 563"/>
                <a:gd name="T2" fmla="*/ 22 w 84"/>
                <a:gd name="T3" fmla="*/ 532 h 563"/>
                <a:gd name="T4" fmla="*/ 22 w 84"/>
                <a:gd name="T5" fmla="*/ 532 h 563"/>
                <a:gd name="T6" fmla="*/ 25 w 84"/>
                <a:gd name="T7" fmla="*/ 544 h 563"/>
                <a:gd name="T8" fmla="*/ 31 w 84"/>
                <a:gd name="T9" fmla="*/ 554 h 563"/>
                <a:gd name="T10" fmla="*/ 41 w 84"/>
                <a:gd name="T11" fmla="*/ 563 h 563"/>
                <a:gd name="T12" fmla="*/ 53 w 84"/>
                <a:gd name="T13" fmla="*/ 563 h 563"/>
                <a:gd name="T14" fmla="*/ 53 w 84"/>
                <a:gd name="T15" fmla="*/ 563 h 563"/>
                <a:gd name="T16" fmla="*/ 65 w 84"/>
                <a:gd name="T17" fmla="*/ 563 h 563"/>
                <a:gd name="T18" fmla="*/ 75 w 84"/>
                <a:gd name="T19" fmla="*/ 554 h 563"/>
                <a:gd name="T20" fmla="*/ 81 w 84"/>
                <a:gd name="T21" fmla="*/ 544 h 563"/>
                <a:gd name="T22" fmla="*/ 84 w 84"/>
                <a:gd name="T23" fmla="*/ 532 h 563"/>
                <a:gd name="T24" fmla="*/ 53 w 84"/>
                <a:gd name="T25" fmla="*/ 0 h 563"/>
                <a:gd name="T26" fmla="*/ 0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0" y="0"/>
                  </a:moveTo>
                  <a:lnTo>
                    <a:pt x="22" y="532"/>
                  </a:lnTo>
                  <a:lnTo>
                    <a:pt x="22" y="532"/>
                  </a:lnTo>
                  <a:lnTo>
                    <a:pt x="25" y="544"/>
                  </a:lnTo>
                  <a:lnTo>
                    <a:pt x="31" y="554"/>
                  </a:lnTo>
                  <a:lnTo>
                    <a:pt x="41" y="563"/>
                  </a:lnTo>
                  <a:lnTo>
                    <a:pt x="53" y="563"/>
                  </a:lnTo>
                  <a:lnTo>
                    <a:pt x="53" y="563"/>
                  </a:lnTo>
                  <a:lnTo>
                    <a:pt x="65" y="563"/>
                  </a:lnTo>
                  <a:lnTo>
                    <a:pt x="75" y="554"/>
                  </a:lnTo>
                  <a:lnTo>
                    <a:pt x="81" y="544"/>
                  </a:lnTo>
                  <a:lnTo>
                    <a:pt x="84" y="532"/>
                  </a:lnTo>
                  <a:lnTo>
                    <a:pt x="53"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1" name="Freeform 8">
              <a:extLst>
                <a:ext uri="{FF2B5EF4-FFF2-40B4-BE49-F238E27FC236}">
                  <a16:creationId xmlns:a16="http://schemas.microsoft.com/office/drawing/2014/main" id="{C39BDBB4-E0BF-436A-BB33-98A0BBEC6009}"/>
                </a:ext>
              </a:extLst>
            </p:cNvPr>
            <p:cNvSpPr>
              <a:spLocks/>
            </p:cNvSpPr>
            <p:nvPr/>
          </p:nvSpPr>
          <p:spPr bwMode="auto">
            <a:xfrm>
              <a:off x="3997" y="1732"/>
              <a:ext cx="84" cy="563"/>
            </a:xfrm>
            <a:custGeom>
              <a:avLst/>
              <a:gdLst>
                <a:gd name="T0" fmla="*/ 31 w 84"/>
                <a:gd name="T1" fmla="*/ 0 h 563"/>
                <a:gd name="T2" fmla="*/ 0 w 84"/>
                <a:gd name="T3" fmla="*/ 532 h 563"/>
                <a:gd name="T4" fmla="*/ 0 w 84"/>
                <a:gd name="T5" fmla="*/ 532 h 563"/>
                <a:gd name="T6" fmla="*/ 3 w 84"/>
                <a:gd name="T7" fmla="*/ 544 h 563"/>
                <a:gd name="T8" fmla="*/ 9 w 84"/>
                <a:gd name="T9" fmla="*/ 554 h 563"/>
                <a:gd name="T10" fmla="*/ 19 w 84"/>
                <a:gd name="T11" fmla="*/ 563 h 563"/>
                <a:gd name="T12" fmla="*/ 31 w 84"/>
                <a:gd name="T13" fmla="*/ 563 h 563"/>
                <a:gd name="T14" fmla="*/ 31 w 84"/>
                <a:gd name="T15" fmla="*/ 563 h 563"/>
                <a:gd name="T16" fmla="*/ 43 w 84"/>
                <a:gd name="T17" fmla="*/ 563 h 563"/>
                <a:gd name="T18" fmla="*/ 53 w 84"/>
                <a:gd name="T19" fmla="*/ 554 h 563"/>
                <a:gd name="T20" fmla="*/ 59 w 84"/>
                <a:gd name="T21" fmla="*/ 544 h 563"/>
                <a:gd name="T22" fmla="*/ 62 w 84"/>
                <a:gd name="T23" fmla="*/ 532 h 563"/>
                <a:gd name="T24" fmla="*/ 84 w 84"/>
                <a:gd name="T25" fmla="*/ 0 h 563"/>
                <a:gd name="T26" fmla="*/ 31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31" y="0"/>
                  </a:moveTo>
                  <a:lnTo>
                    <a:pt x="0" y="532"/>
                  </a:lnTo>
                  <a:lnTo>
                    <a:pt x="0" y="532"/>
                  </a:lnTo>
                  <a:lnTo>
                    <a:pt x="3" y="544"/>
                  </a:lnTo>
                  <a:lnTo>
                    <a:pt x="9" y="554"/>
                  </a:lnTo>
                  <a:lnTo>
                    <a:pt x="19" y="563"/>
                  </a:lnTo>
                  <a:lnTo>
                    <a:pt x="31" y="563"/>
                  </a:lnTo>
                  <a:lnTo>
                    <a:pt x="31" y="563"/>
                  </a:lnTo>
                  <a:lnTo>
                    <a:pt x="43" y="563"/>
                  </a:lnTo>
                  <a:lnTo>
                    <a:pt x="53" y="554"/>
                  </a:lnTo>
                  <a:lnTo>
                    <a:pt x="59" y="544"/>
                  </a:lnTo>
                  <a:lnTo>
                    <a:pt x="62" y="532"/>
                  </a:lnTo>
                  <a:lnTo>
                    <a:pt x="84" y="0"/>
                  </a:lnTo>
                  <a:lnTo>
                    <a:pt x="31"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232" name="Group 4">
            <a:extLst>
              <a:ext uri="{FF2B5EF4-FFF2-40B4-BE49-F238E27FC236}">
                <a16:creationId xmlns:a16="http://schemas.microsoft.com/office/drawing/2014/main" id="{D6390FF3-E5AA-4CF4-AB84-545EECC3FD3D}"/>
              </a:ext>
            </a:extLst>
          </p:cNvPr>
          <p:cNvGrpSpPr>
            <a:grpSpLocks noChangeAspect="1"/>
          </p:cNvGrpSpPr>
          <p:nvPr/>
        </p:nvGrpSpPr>
        <p:grpSpPr bwMode="auto">
          <a:xfrm>
            <a:off x="5789711" y="2175549"/>
            <a:ext cx="312274" cy="773595"/>
            <a:chOff x="3601" y="1549"/>
            <a:chExt cx="480" cy="1223"/>
          </a:xfrm>
        </p:grpSpPr>
        <p:sp>
          <p:nvSpPr>
            <p:cNvPr id="233" name="Freeform 5">
              <a:extLst>
                <a:ext uri="{FF2B5EF4-FFF2-40B4-BE49-F238E27FC236}">
                  <a16:creationId xmlns:a16="http://schemas.microsoft.com/office/drawing/2014/main" id="{9CB07CF6-7E05-4475-ACAD-E49E47F7E35A}"/>
                </a:ext>
              </a:extLst>
            </p:cNvPr>
            <p:cNvSpPr>
              <a:spLocks/>
            </p:cNvSpPr>
            <p:nvPr/>
          </p:nvSpPr>
          <p:spPr bwMode="auto">
            <a:xfrm>
              <a:off x="3686" y="1791"/>
              <a:ext cx="310" cy="981"/>
            </a:xfrm>
            <a:custGeom>
              <a:avLst/>
              <a:gdLst>
                <a:gd name="T0" fmla="*/ 243 w 310"/>
                <a:gd name="T1" fmla="*/ 0 h 981"/>
                <a:gd name="T2" fmla="*/ 64 w 310"/>
                <a:gd name="T3" fmla="*/ 0 h 981"/>
                <a:gd name="T4" fmla="*/ 0 w 310"/>
                <a:gd name="T5" fmla="*/ 458 h 981"/>
                <a:gd name="T6" fmla="*/ 54 w 310"/>
                <a:gd name="T7" fmla="*/ 458 h 981"/>
                <a:gd name="T8" fmla="*/ 54 w 310"/>
                <a:gd name="T9" fmla="*/ 938 h 981"/>
                <a:gd name="T10" fmla="*/ 54 w 310"/>
                <a:gd name="T11" fmla="*/ 938 h 981"/>
                <a:gd name="T12" fmla="*/ 54 w 310"/>
                <a:gd name="T13" fmla="*/ 946 h 981"/>
                <a:gd name="T14" fmla="*/ 56 w 310"/>
                <a:gd name="T15" fmla="*/ 954 h 981"/>
                <a:gd name="T16" fmla="*/ 64 w 310"/>
                <a:gd name="T17" fmla="*/ 968 h 981"/>
                <a:gd name="T18" fmla="*/ 80 w 310"/>
                <a:gd name="T19" fmla="*/ 976 h 981"/>
                <a:gd name="T20" fmla="*/ 88 w 310"/>
                <a:gd name="T21" fmla="*/ 978 h 981"/>
                <a:gd name="T22" fmla="*/ 96 w 310"/>
                <a:gd name="T23" fmla="*/ 981 h 981"/>
                <a:gd name="T24" fmla="*/ 96 w 310"/>
                <a:gd name="T25" fmla="*/ 981 h 981"/>
                <a:gd name="T26" fmla="*/ 104 w 310"/>
                <a:gd name="T27" fmla="*/ 978 h 981"/>
                <a:gd name="T28" fmla="*/ 112 w 310"/>
                <a:gd name="T29" fmla="*/ 976 h 981"/>
                <a:gd name="T30" fmla="*/ 126 w 310"/>
                <a:gd name="T31" fmla="*/ 968 h 981"/>
                <a:gd name="T32" fmla="*/ 136 w 310"/>
                <a:gd name="T33" fmla="*/ 954 h 981"/>
                <a:gd name="T34" fmla="*/ 136 w 310"/>
                <a:gd name="T35" fmla="*/ 946 h 981"/>
                <a:gd name="T36" fmla="*/ 139 w 310"/>
                <a:gd name="T37" fmla="*/ 938 h 981"/>
                <a:gd name="T38" fmla="*/ 139 w 310"/>
                <a:gd name="T39" fmla="*/ 458 h 981"/>
                <a:gd name="T40" fmla="*/ 171 w 310"/>
                <a:gd name="T41" fmla="*/ 458 h 981"/>
                <a:gd name="T42" fmla="*/ 171 w 310"/>
                <a:gd name="T43" fmla="*/ 938 h 981"/>
                <a:gd name="T44" fmla="*/ 171 w 310"/>
                <a:gd name="T45" fmla="*/ 938 h 981"/>
                <a:gd name="T46" fmla="*/ 171 w 310"/>
                <a:gd name="T47" fmla="*/ 946 h 981"/>
                <a:gd name="T48" fmla="*/ 174 w 310"/>
                <a:gd name="T49" fmla="*/ 954 h 981"/>
                <a:gd name="T50" fmla="*/ 182 w 310"/>
                <a:gd name="T51" fmla="*/ 968 h 981"/>
                <a:gd name="T52" fmla="*/ 198 w 310"/>
                <a:gd name="T53" fmla="*/ 976 h 981"/>
                <a:gd name="T54" fmla="*/ 206 w 310"/>
                <a:gd name="T55" fmla="*/ 978 h 981"/>
                <a:gd name="T56" fmla="*/ 214 w 310"/>
                <a:gd name="T57" fmla="*/ 981 h 981"/>
                <a:gd name="T58" fmla="*/ 214 w 310"/>
                <a:gd name="T59" fmla="*/ 981 h 981"/>
                <a:gd name="T60" fmla="*/ 222 w 310"/>
                <a:gd name="T61" fmla="*/ 978 h 981"/>
                <a:gd name="T62" fmla="*/ 230 w 310"/>
                <a:gd name="T63" fmla="*/ 976 h 981"/>
                <a:gd name="T64" fmla="*/ 243 w 310"/>
                <a:gd name="T65" fmla="*/ 968 h 981"/>
                <a:gd name="T66" fmla="*/ 254 w 310"/>
                <a:gd name="T67" fmla="*/ 954 h 981"/>
                <a:gd name="T68" fmla="*/ 254 w 310"/>
                <a:gd name="T69" fmla="*/ 946 h 981"/>
                <a:gd name="T70" fmla="*/ 256 w 310"/>
                <a:gd name="T71" fmla="*/ 938 h 981"/>
                <a:gd name="T72" fmla="*/ 256 w 310"/>
                <a:gd name="T73" fmla="*/ 458 h 981"/>
                <a:gd name="T74" fmla="*/ 310 w 310"/>
                <a:gd name="T75" fmla="*/ 458 h 981"/>
                <a:gd name="T76" fmla="*/ 243 w 310"/>
                <a:gd name="T77" fmla="*/ 0 h 9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10" h="981">
                  <a:moveTo>
                    <a:pt x="243" y="0"/>
                  </a:moveTo>
                  <a:lnTo>
                    <a:pt x="64" y="0"/>
                  </a:lnTo>
                  <a:lnTo>
                    <a:pt x="0" y="458"/>
                  </a:lnTo>
                  <a:lnTo>
                    <a:pt x="54" y="458"/>
                  </a:lnTo>
                  <a:lnTo>
                    <a:pt x="54" y="938"/>
                  </a:lnTo>
                  <a:lnTo>
                    <a:pt x="54" y="938"/>
                  </a:lnTo>
                  <a:lnTo>
                    <a:pt x="54" y="946"/>
                  </a:lnTo>
                  <a:lnTo>
                    <a:pt x="56" y="954"/>
                  </a:lnTo>
                  <a:lnTo>
                    <a:pt x="64" y="968"/>
                  </a:lnTo>
                  <a:lnTo>
                    <a:pt x="80" y="976"/>
                  </a:lnTo>
                  <a:lnTo>
                    <a:pt x="88" y="978"/>
                  </a:lnTo>
                  <a:lnTo>
                    <a:pt x="96" y="981"/>
                  </a:lnTo>
                  <a:lnTo>
                    <a:pt x="96" y="981"/>
                  </a:lnTo>
                  <a:lnTo>
                    <a:pt x="104" y="978"/>
                  </a:lnTo>
                  <a:lnTo>
                    <a:pt x="112" y="976"/>
                  </a:lnTo>
                  <a:lnTo>
                    <a:pt x="126" y="968"/>
                  </a:lnTo>
                  <a:lnTo>
                    <a:pt x="136" y="954"/>
                  </a:lnTo>
                  <a:lnTo>
                    <a:pt x="136" y="946"/>
                  </a:lnTo>
                  <a:lnTo>
                    <a:pt x="139" y="938"/>
                  </a:lnTo>
                  <a:lnTo>
                    <a:pt x="139" y="458"/>
                  </a:lnTo>
                  <a:lnTo>
                    <a:pt x="171" y="458"/>
                  </a:lnTo>
                  <a:lnTo>
                    <a:pt x="171" y="938"/>
                  </a:lnTo>
                  <a:lnTo>
                    <a:pt x="171" y="938"/>
                  </a:lnTo>
                  <a:lnTo>
                    <a:pt x="171" y="946"/>
                  </a:lnTo>
                  <a:lnTo>
                    <a:pt x="174" y="954"/>
                  </a:lnTo>
                  <a:lnTo>
                    <a:pt x="182" y="968"/>
                  </a:lnTo>
                  <a:lnTo>
                    <a:pt x="198" y="976"/>
                  </a:lnTo>
                  <a:lnTo>
                    <a:pt x="206" y="978"/>
                  </a:lnTo>
                  <a:lnTo>
                    <a:pt x="214" y="981"/>
                  </a:lnTo>
                  <a:lnTo>
                    <a:pt x="214" y="981"/>
                  </a:lnTo>
                  <a:lnTo>
                    <a:pt x="222" y="978"/>
                  </a:lnTo>
                  <a:lnTo>
                    <a:pt x="230" y="976"/>
                  </a:lnTo>
                  <a:lnTo>
                    <a:pt x="243" y="968"/>
                  </a:lnTo>
                  <a:lnTo>
                    <a:pt x="254" y="954"/>
                  </a:lnTo>
                  <a:lnTo>
                    <a:pt x="254" y="946"/>
                  </a:lnTo>
                  <a:lnTo>
                    <a:pt x="256" y="938"/>
                  </a:lnTo>
                  <a:lnTo>
                    <a:pt x="256" y="458"/>
                  </a:lnTo>
                  <a:lnTo>
                    <a:pt x="310" y="458"/>
                  </a:lnTo>
                  <a:lnTo>
                    <a:pt x="243"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4" name="Freeform 6">
              <a:extLst>
                <a:ext uri="{FF2B5EF4-FFF2-40B4-BE49-F238E27FC236}">
                  <a16:creationId xmlns:a16="http://schemas.microsoft.com/office/drawing/2014/main" id="{ADAFAA32-3E3D-460B-9706-22A56B797433}"/>
                </a:ext>
              </a:extLst>
            </p:cNvPr>
            <p:cNvSpPr>
              <a:spLocks/>
            </p:cNvSpPr>
            <p:nvPr/>
          </p:nvSpPr>
          <p:spPr bwMode="auto">
            <a:xfrm>
              <a:off x="3729" y="1549"/>
              <a:ext cx="224" cy="226"/>
            </a:xfrm>
            <a:custGeom>
              <a:avLst/>
              <a:gdLst>
                <a:gd name="T0" fmla="*/ 112 w 224"/>
                <a:gd name="T1" fmla="*/ 226 h 226"/>
                <a:gd name="T2" fmla="*/ 112 w 224"/>
                <a:gd name="T3" fmla="*/ 226 h 226"/>
                <a:gd name="T4" fmla="*/ 133 w 224"/>
                <a:gd name="T5" fmla="*/ 224 h 226"/>
                <a:gd name="T6" fmla="*/ 155 w 224"/>
                <a:gd name="T7" fmla="*/ 218 h 226"/>
                <a:gd name="T8" fmla="*/ 173 w 224"/>
                <a:gd name="T9" fmla="*/ 207 h 226"/>
                <a:gd name="T10" fmla="*/ 189 w 224"/>
                <a:gd name="T11" fmla="*/ 194 h 226"/>
                <a:gd name="T12" fmla="*/ 205 w 224"/>
                <a:gd name="T13" fmla="*/ 175 h 226"/>
                <a:gd name="T14" fmla="*/ 213 w 224"/>
                <a:gd name="T15" fmla="*/ 156 h 226"/>
                <a:gd name="T16" fmla="*/ 221 w 224"/>
                <a:gd name="T17" fmla="*/ 135 h 226"/>
                <a:gd name="T18" fmla="*/ 224 w 224"/>
                <a:gd name="T19" fmla="*/ 113 h 226"/>
                <a:gd name="T20" fmla="*/ 224 w 224"/>
                <a:gd name="T21" fmla="*/ 113 h 226"/>
                <a:gd name="T22" fmla="*/ 221 w 224"/>
                <a:gd name="T23" fmla="*/ 92 h 226"/>
                <a:gd name="T24" fmla="*/ 213 w 224"/>
                <a:gd name="T25" fmla="*/ 70 h 226"/>
                <a:gd name="T26" fmla="*/ 205 w 224"/>
                <a:gd name="T27" fmla="*/ 51 h 226"/>
                <a:gd name="T28" fmla="*/ 189 w 224"/>
                <a:gd name="T29" fmla="*/ 32 h 226"/>
                <a:gd name="T30" fmla="*/ 173 w 224"/>
                <a:gd name="T31" fmla="*/ 19 h 226"/>
                <a:gd name="T32" fmla="*/ 155 w 224"/>
                <a:gd name="T33" fmla="*/ 8 h 226"/>
                <a:gd name="T34" fmla="*/ 133 w 224"/>
                <a:gd name="T35" fmla="*/ 3 h 226"/>
                <a:gd name="T36" fmla="*/ 112 w 224"/>
                <a:gd name="T37" fmla="*/ 0 h 226"/>
                <a:gd name="T38" fmla="*/ 112 w 224"/>
                <a:gd name="T39" fmla="*/ 0 h 226"/>
                <a:gd name="T40" fmla="*/ 88 w 224"/>
                <a:gd name="T41" fmla="*/ 3 h 226"/>
                <a:gd name="T42" fmla="*/ 67 w 224"/>
                <a:gd name="T43" fmla="*/ 8 h 226"/>
                <a:gd name="T44" fmla="*/ 48 w 224"/>
                <a:gd name="T45" fmla="*/ 19 h 226"/>
                <a:gd name="T46" fmla="*/ 32 w 224"/>
                <a:gd name="T47" fmla="*/ 32 h 226"/>
                <a:gd name="T48" fmla="*/ 19 w 224"/>
                <a:gd name="T49" fmla="*/ 51 h 226"/>
                <a:gd name="T50" fmla="*/ 8 w 224"/>
                <a:gd name="T51" fmla="*/ 70 h 226"/>
                <a:gd name="T52" fmla="*/ 3 w 224"/>
                <a:gd name="T53" fmla="*/ 92 h 226"/>
                <a:gd name="T54" fmla="*/ 0 w 224"/>
                <a:gd name="T55" fmla="*/ 113 h 226"/>
                <a:gd name="T56" fmla="*/ 0 w 224"/>
                <a:gd name="T57" fmla="*/ 113 h 226"/>
                <a:gd name="T58" fmla="*/ 3 w 224"/>
                <a:gd name="T59" fmla="*/ 135 h 226"/>
                <a:gd name="T60" fmla="*/ 8 w 224"/>
                <a:gd name="T61" fmla="*/ 156 h 226"/>
                <a:gd name="T62" fmla="*/ 19 w 224"/>
                <a:gd name="T63" fmla="*/ 175 h 226"/>
                <a:gd name="T64" fmla="*/ 32 w 224"/>
                <a:gd name="T65" fmla="*/ 194 h 226"/>
                <a:gd name="T66" fmla="*/ 48 w 224"/>
                <a:gd name="T67" fmla="*/ 207 h 226"/>
                <a:gd name="T68" fmla="*/ 67 w 224"/>
                <a:gd name="T69" fmla="*/ 218 h 226"/>
                <a:gd name="T70" fmla="*/ 88 w 224"/>
                <a:gd name="T71" fmla="*/ 224 h 226"/>
                <a:gd name="T72" fmla="*/ 112 w 224"/>
                <a:gd name="T73" fmla="*/ 226 h 226"/>
                <a:gd name="T74" fmla="*/ 112 w 224"/>
                <a:gd name="T75" fmla="*/ 226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4" h="226">
                  <a:moveTo>
                    <a:pt x="112" y="226"/>
                  </a:moveTo>
                  <a:lnTo>
                    <a:pt x="112" y="226"/>
                  </a:lnTo>
                  <a:lnTo>
                    <a:pt x="133" y="224"/>
                  </a:lnTo>
                  <a:lnTo>
                    <a:pt x="155" y="218"/>
                  </a:lnTo>
                  <a:lnTo>
                    <a:pt x="173" y="207"/>
                  </a:lnTo>
                  <a:lnTo>
                    <a:pt x="189" y="194"/>
                  </a:lnTo>
                  <a:lnTo>
                    <a:pt x="205" y="175"/>
                  </a:lnTo>
                  <a:lnTo>
                    <a:pt x="213" y="156"/>
                  </a:lnTo>
                  <a:lnTo>
                    <a:pt x="221" y="135"/>
                  </a:lnTo>
                  <a:lnTo>
                    <a:pt x="224" y="113"/>
                  </a:lnTo>
                  <a:lnTo>
                    <a:pt x="224" y="113"/>
                  </a:lnTo>
                  <a:lnTo>
                    <a:pt x="221" y="92"/>
                  </a:lnTo>
                  <a:lnTo>
                    <a:pt x="213" y="70"/>
                  </a:lnTo>
                  <a:lnTo>
                    <a:pt x="205" y="51"/>
                  </a:lnTo>
                  <a:lnTo>
                    <a:pt x="189" y="32"/>
                  </a:lnTo>
                  <a:lnTo>
                    <a:pt x="173" y="19"/>
                  </a:lnTo>
                  <a:lnTo>
                    <a:pt x="155" y="8"/>
                  </a:lnTo>
                  <a:lnTo>
                    <a:pt x="133" y="3"/>
                  </a:lnTo>
                  <a:lnTo>
                    <a:pt x="112" y="0"/>
                  </a:lnTo>
                  <a:lnTo>
                    <a:pt x="112" y="0"/>
                  </a:lnTo>
                  <a:lnTo>
                    <a:pt x="88" y="3"/>
                  </a:lnTo>
                  <a:lnTo>
                    <a:pt x="67" y="8"/>
                  </a:lnTo>
                  <a:lnTo>
                    <a:pt x="48" y="19"/>
                  </a:lnTo>
                  <a:lnTo>
                    <a:pt x="32" y="32"/>
                  </a:lnTo>
                  <a:lnTo>
                    <a:pt x="19" y="51"/>
                  </a:lnTo>
                  <a:lnTo>
                    <a:pt x="8" y="70"/>
                  </a:lnTo>
                  <a:lnTo>
                    <a:pt x="3" y="92"/>
                  </a:lnTo>
                  <a:lnTo>
                    <a:pt x="0" y="113"/>
                  </a:lnTo>
                  <a:lnTo>
                    <a:pt x="0" y="113"/>
                  </a:lnTo>
                  <a:lnTo>
                    <a:pt x="3" y="135"/>
                  </a:lnTo>
                  <a:lnTo>
                    <a:pt x="8" y="156"/>
                  </a:lnTo>
                  <a:lnTo>
                    <a:pt x="19" y="175"/>
                  </a:lnTo>
                  <a:lnTo>
                    <a:pt x="32" y="194"/>
                  </a:lnTo>
                  <a:lnTo>
                    <a:pt x="48" y="207"/>
                  </a:lnTo>
                  <a:lnTo>
                    <a:pt x="67" y="218"/>
                  </a:lnTo>
                  <a:lnTo>
                    <a:pt x="88" y="224"/>
                  </a:lnTo>
                  <a:lnTo>
                    <a:pt x="112" y="226"/>
                  </a:lnTo>
                  <a:lnTo>
                    <a:pt x="112" y="226"/>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5" name="Freeform 7">
              <a:extLst>
                <a:ext uri="{FF2B5EF4-FFF2-40B4-BE49-F238E27FC236}">
                  <a16:creationId xmlns:a16="http://schemas.microsoft.com/office/drawing/2014/main" id="{98DA3B66-FFC1-49D0-BEEF-2A41B4D32953}"/>
                </a:ext>
              </a:extLst>
            </p:cNvPr>
            <p:cNvSpPr>
              <a:spLocks/>
            </p:cNvSpPr>
            <p:nvPr/>
          </p:nvSpPr>
          <p:spPr bwMode="auto">
            <a:xfrm>
              <a:off x="3961" y="1791"/>
              <a:ext cx="120" cy="485"/>
            </a:xfrm>
            <a:custGeom>
              <a:avLst/>
              <a:gdLst>
                <a:gd name="T0" fmla="*/ 45 w 120"/>
                <a:gd name="T1" fmla="*/ 0 h 485"/>
                <a:gd name="T2" fmla="*/ 0 w 120"/>
                <a:gd name="T3" fmla="*/ 0 h 485"/>
                <a:gd name="T4" fmla="*/ 67 w 120"/>
                <a:gd name="T5" fmla="*/ 458 h 485"/>
                <a:gd name="T6" fmla="*/ 67 w 120"/>
                <a:gd name="T7" fmla="*/ 458 h 485"/>
                <a:gd name="T8" fmla="*/ 69 w 120"/>
                <a:gd name="T9" fmla="*/ 469 h 485"/>
                <a:gd name="T10" fmla="*/ 75 w 120"/>
                <a:gd name="T11" fmla="*/ 477 h 485"/>
                <a:gd name="T12" fmla="*/ 83 w 120"/>
                <a:gd name="T13" fmla="*/ 485 h 485"/>
                <a:gd name="T14" fmla="*/ 93 w 120"/>
                <a:gd name="T15" fmla="*/ 485 h 485"/>
                <a:gd name="T16" fmla="*/ 93 w 120"/>
                <a:gd name="T17" fmla="*/ 485 h 485"/>
                <a:gd name="T18" fmla="*/ 104 w 120"/>
                <a:gd name="T19" fmla="*/ 485 h 485"/>
                <a:gd name="T20" fmla="*/ 112 w 120"/>
                <a:gd name="T21" fmla="*/ 477 h 485"/>
                <a:gd name="T22" fmla="*/ 117 w 120"/>
                <a:gd name="T23" fmla="*/ 469 h 485"/>
                <a:gd name="T24" fmla="*/ 120 w 120"/>
                <a:gd name="T25" fmla="*/ 458 h 485"/>
                <a:gd name="T26" fmla="*/ 45 w 120"/>
                <a:gd name="T27" fmla="*/ 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0" h="485">
                  <a:moveTo>
                    <a:pt x="45" y="0"/>
                  </a:moveTo>
                  <a:lnTo>
                    <a:pt x="0" y="0"/>
                  </a:lnTo>
                  <a:lnTo>
                    <a:pt x="67" y="458"/>
                  </a:lnTo>
                  <a:lnTo>
                    <a:pt x="67" y="458"/>
                  </a:lnTo>
                  <a:lnTo>
                    <a:pt x="69" y="469"/>
                  </a:lnTo>
                  <a:lnTo>
                    <a:pt x="75" y="477"/>
                  </a:lnTo>
                  <a:lnTo>
                    <a:pt x="83" y="485"/>
                  </a:lnTo>
                  <a:lnTo>
                    <a:pt x="93" y="485"/>
                  </a:lnTo>
                  <a:lnTo>
                    <a:pt x="93" y="485"/>
                  </a:lnTo>
                  <a:lnTo>
                    <a:pt x="104" y="485"/>
                  </a:lnTo>
                  <a:lnTo>
                    <a:pt x="112" y="477"/>
                  </a:lnTo>
                  <a:lnTo>
                    <a:pt x="117" y="469"/>
                  </a:lnTo>
                  <a:lnTo>
                    <a:pt x="120" y="458"/>
                  </a:lnTo>
                  <a:lnTo>
                    <a:pt x="45"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6" name="Freeform 8">
              <a:extLst>
                <a:ext uri="{FF2B5EF4-FFF2-40B4-BE49-F238E27FC236}">
                  <a16:creationId xmlns:a16="http://schemas.microsoft.com/office/drawing/2014/main" id="{951555CA-E1F7-4549-900A-ED373B71B51D}"/>
                </a:ext>
              </a:extLst>
            </p:cNvPr>
            <p:cNvSpPr>
              <a:spLocks/>
            </p:cNvSpPr>
            <p:nvPr/>
          </p:nvSpPr>
          <p:spPr bwMode="auto">
            <a:xfrm>
              <a:off x="3601" y="1791"/>
              <a:ext cx="117" cy="485"/>
            </a:xfrm>
            <a:custGeom>
              <a:avLst/>
              <a:gdLst>
                <a:gd name="T0" fmla="*/ 72 w 117"/>
                <a:gd name="T1" fmla="*/ 0 h 485"/>
                <a:gd name="T2" fmla="*/ 0 w 117"/>
                <a:gd name="T3" fmla="*/ 458 h 485"/>
                <a:gd name="T4" fmla="*/ 0 w 117"/>
                <a:gd name="T5" fmla="*/ 458 h 485"/>
                <a:gd name="T6" fmla="*/ 3 w 117"/>
                <a:gd name="T7" fmla="*/ 469 h 485"/>
                <a:gd name="T8" fmla="*/ 8 w 117"/>
                <a:gd name="T9" fmla="*/ 477 h 485"/>
                <a:gd name="T10" fmla="*/ 16 w 117"/>
                <a:gd name="T11" fmla="*/ 485 h 485"/>
                <a:gd name="T12" fmla="*/ 27 w 117"/>
                <a:gd name="T13" fmla="*/ 485 h 485"/>
                <a:gd name="T14" fmla="*/ 27 w 117"/>
                <a:gd name="T15" fmla="*/ 485 h 485"/>
                <a:gd name="T16" fmla="*/ 37 w 117"/>
                <a:gd name="T17" fmla="*/ 485 h 485"/>
                <a:gd name="T18" fmla="*/ 45 w 117"/>
                <a:gd name="T19" fmla="*/ 477 h 485"/>
                <a:gd name="T20" fmla="*/ 51 w 117"/>
                <a:gd name="T21" fmla="*/ 469 h 485"/>
                <a:gd name="T22" fmla="*/ 53 w 117"/>
                <a:gd name="T23" fmla="*/ 458 h 485"/>
                <a:gd name="T24" fmla="*/ 117 w 117"/>
                <a:gd name="T25" fmla="*/ 0 h 485"/>
                <a:gd name="T26" fmla="*/ 72 w 117"/>
                <a:gd name="T27" fmla="*/ 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7" h="485">
                  <a:moveTo>
                    <a:pt x="72" y="0"/>
                  </a:moveTo>
                  <a:lnTo>
                    <a:pt x="0" y="458"/>
                  </a:lnTo>
                  <a:lnTo>
                    <a:pt x="0" y="458"/>
                  </a:lnTo>
                  <a:lnTo>
                    <a:pt x="3" y="469"/>
                  </a:lnTo>
                  <a:lnTo>
                    <a:pt x="8" y="477"/>
                  </a:lnTo>
                  <a:lnTo>
                    <a:pt x="16" y="485"/>
                  </a:lnTo>
                  <a:lnTo>
                    <a:pt x="27" y="485"/>
                  </a:lnTo>
                  <a:lnTo>
                    <a:pt x="27" y="485"/>
                  </a:lnTo>
                  <a:lnTo>
                    <a:pt x="37" y="485"/>
                  </a:lnTo>
                  <a:lnTo>
                    <a:pt x="45" y="477"/>
                  </a:lnTo>
                  <a:lnTo>
                    <a:pt x="51" y="469"/>
                  </a:lnTo>
                  <a:lnTo>
                    <a:pt x="53" y="458"/>
                  </a:lnTo>
                  <a:lnTo>
                    <a:pt x="117" y="0"/>
                  </a:lnTo>
                  <a:lnTo>
                    <a:pt x="72"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7" name="Rectangle 6"/>
          <p:cNvSpPr/>
          <p:nvPr/>
        </p:nvSpPr>
        <p:spPr>
          <a:xfrm>
            <a:off x="2490519" y="2073163"/>
            <a:ext cx="2472125" cy="1569660"/>
          </a:xfrm>
          <a:prstGeom prst="rect">
            <a:avLst/>
          </a:prstGeom>
        </p:spPr>
        <p:txBody>
          <a:bodyPr wrap="square">
            <a:spAutoFit/>
          </a:bodyPr>
          <a:lstStyle/>
          <a:p>
            <a:pPr marL="285750" indent="-285750">
              <a:buFont typeface="Arial" panose="020B0604020202020204" pitchFamily="34" charset="0"/>
              <a:buChar char="•"/>
            </a:pPr>
            <a:r>
              <a:rPr lang="en-IN" sz="1600" dirty="0">
                <a:latin typeface="+mj-lt"/>
              </a:rPr>
              <a:t>Primarily through surface </a:t>
            </a:r>
            <a:r>
              <a:rPr lang="en-IN" sz="1600" dirty="0" smtClean="0">
                <a:latin typeface="+mj-lt"/>
              </a:rPr>
              <a:t>contact</a:t>
            </a:r>
          </a:p>
          <a:p>
            <a:endParaRPr lang="en-GB" sz="1600" dirty="0">
              <a:latin typeface="+mj-lt"/>
            </a:endParaRPr>
          </a:p>
          <a:p>
            <a:pPr marL="285750" indent="-285750">
              <a:buFont typeface="Arial" panose="020B0604020202020204" pitchFamily="34" charset="0"/>
              <a:buChar char="•"/>
            </a:pPr>
            <a:r>
              <a:rPr lang="en-IN" sz="1600" dirty="0">
                <a:latin typeface="+mj-lt"/>
              </a:rPr>
              <a:t>Respiratory droplets from coughing and sneezing</a:t>
            </a:r>
          </a:p>
        </p:txBody>
      </p:sp>
      <p:sp>
        <p:nvSpPr>
          <p:cNvPr id="23" name="Rectangle 22"/>
          <p:cNvSpPr/>
          <p:nvPr/>
        </p:nvSpPr>
        <p:spPr>
          <a:xfrm>
            <a:off x="5444892" y="2842228"/>
            <a:ext cx="1787733" cy="369332"/>
          </a:xfrm>
          <a:prstGeom prst="rect">
            <a:avLst/>
          </a:prstGeom>
        </p:spPr>
        <p:txBody>
          <a:bodyPr wrap="none">
            <a:spAutoFit/>
          </a:bodyPr>
          <a:lstStyle/>
          <a:p>
            <a:r>
              <a:rPr lang="en-IN" b="1" dirty="0">
                <a:latin typeface="+mj-lt"/>
              </a:rPr>
              <a:t>Transmission</a:t>
            </a:r>
            <a:r>
              <a:rPr lang="en-IN" dirty="0"/>
              <a:t> </a:t>
            </a:r>
            <a:r>
              <a:rPr lang="en-IN" dirty="0" smtClean="0"/>
              <a:t> </a:t>
            </a:r>
            <a:endParaRPr lang="en-IN" dirty="0"/>
          </a:p>
        </p:txBody>
      </p:sp>
      <p:sp>
        <p:nvSpPr>
          <p:cNvPr id="237" name="Rectangle 236"/>
          <p:cNvSpPr/>
          <p:nvPr/>
        </p:nvSpPr>
        <p:spPr>
          <a:xfrm>
            <a:off x="8314367" y="2230135"/>
            <a:ext cx="3462233" cy="1815882"/>
          </a:xfrm>
          <a:prstGeom prst="rect">
            <a:avLst/>
          </a:prstGeom>
        </p:spPr>
        <p:txBody>
          <a:bodyPr wrap="square">
            <a:spAutoFit/>
          </a:bodyPr>
          <a:lstStyle/>
          <a:p>
            <a:pPr marL="285750" lvl="0" indent="-285750">
              <a:buFont typeface="Arial" panose="020B0604020202020204" pitchFamily="34" charset="0"/>
              <a:buChar char="•"/>
            </a:pPr>
            <a:r>
              <a:rPr lang="en-IN" sz="1600" dirty="0">
                <a:latin typeface="+mj-lt"/>
              </a:rPr>
              <a:t>Aerosol transmission is </a:t>
            </a:r>
            <a:r>
              <a:rPr lang="en-IN" sz="1600" dirty="0" smtClean="0">
                <a:latin typeface="+mj-lt"/>
              </a:rPr>
              <a:t>possible </a:t>
            </a:r>
            <a:r>
              <a:rPr lang="en-IN" sz="1600" dirty="0">
                <a:latin typeface="+mj-lt"/>
              </a:rPr>
              <a:t>in case of protracted exposure to elevated aerosol concentrations in closed spaces </a:t>
            </a:r>
            <a:endParaRPr lang="en-IN" sz="1600" dirty="0" smtClean="0">
              <a:latin typeface="+mj-lt"/>
            </a:endParaRPr>
          </a:p>
          <a:p>
            <a:pPr lvl="0"/>
            <a:endParaRPr lang="en-IN" sz="1600" dirty="0" smtClean="0">
              <a:latin typeface="+mj-lt"/>
            </a:endParaRPr>
          </a:p>
          <a:p>
            <a:pPr marL="285750" lvl="0" indent="-285750">
              <a:buFont typeface="Arial" panose="020B0604020202020204" pitchFamily="34" charset="0"/>
              <a:buChar char="•"/>
            </a:pPr>
            <a:r>
              <a:rPr lang="en-IN" sz="1600" dirty="0" smtClean="0">
                <a:latin typeface="+mj-lt"/>
              </a:rPr>
              <a:t>Possible </a:t>
            </a:r>
            <a:r>
              <a:rPr lang="en-IN" sz="1600" dirty="0">
                <a:latin typeface="+mj-lt"/>
              </a:rPr>
              <a:t>smear, stool, tear fluid and blood</a:t>
            </a:r>
          </a:p>
        </p:txBody>
      </p:sp>
      <p:grpSp>
        <p:nvGrpSpPr>
          <p:cNvPr id="238" name="Group 4">
            <a:extLst>
              <a:ext uri="{FF2B5EF4-FFF2-40B4-BE49-F238E27FC236}">
                <a16:creationId xmlns:a16="http://schemas.microsoft.com/office/drawing/2014/main" id="{5968721D-D12E-4FAE-A40A-D2B1A5E2CE62}"/>
              </a:ext>
            </a:extLst>
          </p:cNvPr>
          <p:cNvGrpSpPr>
            <a:grpSpLocks noChangeAspect="1"/>
          </p:cNvGrpSpPr>
          <p:nvPr/>
        </p:nvGrpSpPr>
        <p:grpSpPr bwMode="auto">
          <a:xfrm>
            <a:off x="4399548" y="3289412"/>
            <a:ext cx="261313" cy="773595"/>
            <a:chOff x="3601" y="1450"/>
            <a:chExt cx="480" cy="1421"/>
          </a:xfrm>
        </p:grpSpPr>
        <p:sp>
          <p:nvSpPr>
            <p:cNvPr id="239" name="Freeform 5">
              <a:extLst>
                <a:ext uri="{FF2B5EF4-FFF2-40B4-BE49-F238E27FC236}">
                  <a16:creationId xmlns:a16="http://schemas.microsoft.com/office/drawing/2014/main" id="{A0D7EDF5-88FD-413D-9095-A42FAF17635C}"/>
                </a:ext>
              </a:extLst>
            </p:cNvPr>
            <p:cNvSpPr>
              <a:spLocks/>
            </p:cNvSpPr>
            <p:nvPr/>
          </p:nvSpPr>
          <p:spPr bwMode="auto">
            <a:xfrm>
              <a:off x="3710" y="1450"/>
              <a:ext cx="262" cy="263"/>
            </a:xfrm>
            <a:custGeom>
              <a:avLst/>
              <a:gdLst>
                <a:gd name="T0" fmla="*/ 131 w 262"/>
                <a:gd name="T1" fmla="*/ 263 h 263"/>
                <a:gd name="T2" fmla="*/ 131 w 262"/>
                <a:gd name="T3" fmla="*/ 263 h 263"/>
                <a:gd name="T4" fmla="*/ 156 w 262"/>
                <a:gd name="T5" fmla="*/ 260 h 263"/>
                <a:gd name="T6" fmla="*/ 181 w 262"/>
                <a:gd name="T7" fmla="*/ 254 h 263"/>
                <a:gd name="T8" fmla="*/ 203 w 262"/>
                <a:gd name="T9" fmla="*/ 241 h 263"/>
                <a:gd name="T10" fmla="*/ 221 w 262"/>
                <a:gd name="T11" fmla="*/ 225 h 263"/>
                <a:gd name="T12" fmla="*/ 240 w 262"/>
                <a:gd name="T13" fmla="*/ 203 h 263"/>
                <a:gd name="T14" fmla="*/ 249 w 262"/>
                <a:gd name="T15" fmla="*/ 182 h 263"/>
                <a:gd name="T16" fmla="*/ 259 w 262"/>
                <a:gd name="T17" fmla="*/ 156 h 263"/>
                <a:gd name="T18" fmla="*/ 262 w 262"/>
                <a:gd name="T19" fmla="*/ 131 h 263"/>
                <a:gd name="T20" fmla="*/ 262 w 262"/>
                <a:gd name="T21" fmla="*/ 131 h 263"/>
                <a:gd name="T22" fmla="*/ 259 w 262"/>
                <a:gd name="T23" fmla="*/ 106 h 263"/>
                <a:gd name="T24" fmla="*/ 249 w 262"/>
                <a:gd name="T25" fmla="*/ 81 h 263"/>
                <a:gd name="T26" fmla="*/ 240 w 262"/>
                <a:gd name="T27" fmla="*/ 59 h 263"/>
                <a:gd name="T28" fmla="*/ 221 w 262"/>
                <a:gd name="T29" fmla="*/ 38 h 263"/>
                <a:gd name="T30" fmla="*/ 203 w 262"/>
                <a:gd name="T31" fmla="*/ 22 h 263"/>
                <a:gd name="T32" fmla="*/ 181 w 262"/>
                <a:gd name="T33" fmla="*/ 9 h 263"/>
                <a:gd name="T34" fmla="*/ 156 w 262"/>
                <a:gd name="T35" fmla="*/ 3 h 263"/>
                <a:gd name="T36" fmla="*/ 131 w 262"/>
                <a:gd name="T37" fmla="*/ 0 h 263"/>
                <a:gd name="T38" fmla="*/ 131 w 262"/>
                <a:gd name="T39" fmla="*/ 0 h 263"/>
                <a:gd name="T40" fmla="*/ 103 w 262"/>
                <a:gd name="T41" fmla="*/ 3 h 263"/>
                <a:gd name="T42" fmla="*/ 78 w 262"/>
                <a:gd name="T43" fmla="*/ 9 h 263"/>
                <a:gd name="T44" fmla="*/ 56 w 262"/>
                <a:gd name="T45" fmla="*/ 22 h 263"/>
                <a:gd name="T46" fmla="*/ 37 w 262"/>
                <a:gd name="T47" fmla="*/ 38 h 263"/>
                <a:gd name="T48" fmla="*/ 22 w 262"/>
                <a:gd name="T49" fmla="*/ 59 h 263"/>
                <a:gd name="T50" fmla="*/ 9 w 262"/>
                <a:gd name="T51" fmla="*/ 81 h 263"/>
                <a:gd name="T52" fmla="*/ 3 w 262"/>
                <a:gd name="T53" fmla="*/ 106 h 263"/>
                <a:gd name="T54" fmla="*/ 0 w 262"/>
                <a:gd name="T55" fmla="*/ 131 h 263"/>
                <a:gd name="T56" fmla="*/ 0 w 262"/>
                <a:gd name="T57" fmla="*/ 131 h 263"/>
                <a:gd name="T58" fmla="*/ 3 w 262"/>
                <a:gd name="T59" fmla="*/ 156 h 263"/>
                <a:gd name="T60" fmla="*/ 9 w 262"/>
                <a:gd name="T61" fmla="*/ 182 h 263"/>
                <a:gd name="T62" fmla="*/ 22 w 262"/>
                <a:gd name="T63" fmla="*/ 203 h 263"/>
                <a:gd name="T64" fmla="*/ 37 w 262"/>
                <a:gd name="T65" fmla="*/ 225 h 263"/>
                <a:gd name="T66" fmla="*/ 56 w 262"/>
                <a:gd name="T67" fmla="*/ 241 h 263"/>
                <a:gd name="T68" fmla="*/ 78 w 262"/>
                <a:gd name="T69" fmla="*/ 254 h 263"/>
                <a:gd name="T70" fmla="*/ 103 w 262"/>
                <a:gd name="T71" fmla="*/ 260 h 263"/>
                <a:gd name="T72" fmla="*/ 131 w 262"/>
                <a:gd name="T73" fmla="*/ 263 h 263"/>
                <a:gd name="T74" fmla="*/ 131 w 262"/>
                <a:gd name="T75" fmla="*/ 26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2" h="263">
                  <a:moveTo>
                    <a:pt x="131" y="263"/>
                  </a:moveTo>
                  <a:lnTo>
                    <a:pt x="131" y="263"/>
                  </a:lnTo>
                  <a:lnTo>
                    <a:pt x="156" y="260"/>
                  </a:lnTo>
                  <a:lnTo>
                    <a:pt x="181" y="254"/>
                  </a:lnTo>
                  <a:lnTo>
                    <a:pt x="203" y="241"/>
                  </a:lnTo>
                  <a:lnTo>
                    <a:pt x="221" y="225"/>
                  </a:lnTo>
                  <a:lnTo>
                    <a:pt x="240" y="203"/>
                  </a:lnTo>
                  <a:lnTo>
                    <a:pt x="249" y="182"/>
                  </a:lnTo>
                  <a:lnTo>
                    <a:pt x="259" y="156"/>
                  </a:lnTo>
                  <a:lnTo>
                    <a:pt x="262" y="131"/>
                  </a:lnTo>
                  <a:lnTo>
                    <a:pt x="262" y="131"/>
                  </a:lnTo>
                  <a:lnTo>
                    <a:pt x="259" y="106"/>
                  </a:lnTo>
                  <a:lnTo>
                    <a:pt x="249" y="81"/>
                  </a:lnTo>
                  <a:lnTo>
                    <a:pt x="240" y="59"/>
                  </a:lnTo>
                  <a:lnTo>
                    <a:pt x="221" y="38"/>
                  </a:lnTo>
                  <a:lnTo>
                    <a:pt x="203" y="22"/>
                  </a:lnTo>
                  <a:lnTo>
                    <a:pt x="181" y="9"/>
                  </a:lnTo>
                  <a:lnTo>
                    <a:pt x="156" y="3"/>
                  </a:lnTo>
                  <a:lnTo>
                    <a:pt x="131" y="0"/>
                  </a:lnTo>
                  <a:lnTo>
                    <a:pt x="131" y="0"/>
                  </a:lnTo>
                  <a:lnTo>
                    <a:pt x="103" y="3"/>
                  </a:lnTo>
                  <a:lnTo>
                    <a:pt x="78" y="9"/>
                  </a:lnTo>
                  <a:lnTo>
                    <a:pt x="56" y="22"/>
                  </a:lnTo>
                  <a:lnTo>
                    <a:pt x="37" y="38"/>
                  </a:lnTo>
                  <a:lnTo>
                    <a:pt x="22" y="59"/>
                  </a:lnTo>
                  <a:lnTo>
                    <a:pt x="9" y="81"/>
                  </a:lnTo>
                  <a:lnTo>
                    <a:pt x="3" y="106"/>
                  </a:lnTo>
                  <a:lnTo>
                    <a:pt x="0" y="131"/>
                  </a:lnTo>
                  <a:lnTo>
                    <a:pt x="0" y="131"/>
                  </a:lnTo>
                  <a:lnTo>
                    <a:pt x="3" y="156"/>
                  </a:lnTo>
                  <a:lnTo>
                    <a:pt x="9" y="182"/>
                  </a:lnTo>
                  <a:lnTo>
                    <a:pt x="22" y="203"/>
                  </a:lnTo>
                  <a:lnTo>
                    <a:pt x="37" y="225"/>
                  </a:lnTo>
                  <a:lnTo>
                    <a:pt x="56" y="241"/>
                  </a:lnTo>
                  <a:lnTo>
                    <a:pt x="78" y="254"/>
                  </a:lnTo>
                  <a:lnTo>
                    <a:pt x="103" y="260"/>
                  </a:lnTo>
                  <a:lnTo>
                    <a:pt x="131" y="263"/>
                  </a:lnTo>
                  <a:lnTo>
                    <a:pt x="131" y="263"/>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40" name="Freeform 6">
              <a:extLst>
                <a:ext uri="{FF2B5EF4-FFF2-40B4-BE49-F238E27FC236}">
                  <a16:creationId xmlns:a16="http://schemas.microsoft.com/office/drawing/2014/main" id="{BA743F26-F71F-4DD8-80A2-CA59F94D8B63}"/>
                </a:ext>
              </a:extLst>
            </p:cNvPr>
            <p:cNvSpPr>
              <a:spLocks/>
            </p:cNvSpPr>
            <p:nvPr/>
          </p:nvSpPr>
          <p:spPr bwMode="auto">
            <a:xfrm>
              <a:off x="3691" y="1732"/>
              <a:ext cx="300" cy="1139"/>
            </a:xfrm>
            <a:custGeom>
              <a:avLst/>
              <a:gdLst>
                <a:gd name="T0" fmla="*/ 150 w 300"/>
                <a:gd name="T1" fmla="*/ 112 h 1139"/>
                <a:gd name="T2" fmla="*/ 75 w 300"/>
                <a:gd name="T3" fmla="*/ 0 h 1139"/>
                <a:gd name="T4" fmla="*/ 0 w 300"/>
                <a:gd name="T5" fmla="*/ 0 h 1139"/>
                <a:gd name="T6" fmla="*/ 32 w 300"/>
                <a:gd name="T7" fmla="*/ 532 h 1139"/>
                <a:gd name="T8" fmla="*/ 32 w 300"/>
                <a:gd name="T9" fmla="*/ 532 h 1139"/>
                <a:gd name="T10" fmla="*/ 32 w 300"/>
                <a:gd name="T11" fmla="*/ 1089 h 1139"/>
                <a:gd name="T12" fmla="*/ 32 w 300"/>
                <a:gd name="T13" fmla="*/ 1089 h 1139"/>
                <a:gd name="T14" fmla="*/ 32 w 300"/>
                <a:gd name="T15" fmla="*/ 1098 h 1139"/>
                <a:gd name="T16" fmla="*/ 35 w 300"/>
                <a:gd name="T17" fmla="*/ 1108 h 1139"/>
                <a:gd name="T18" fmla="*/ 44 w 300"/>
                <a:gd name="T19" fmla="*/ 1123 h 1139"/>
                <a:gd name="T20" fmla="*/ 63 w 300"/>
                <a:gd name="T21" fmla="*/ 1133 h 1139"/>
                <a:gd name="T22" fmla="*/ 72 w 300"/>
                <a:gd name="T23" fmla="*/ 1136 h 1139"/>
                <a:gd name="T24" fmla="*/ 81 w 300"/>
                <a:gd name="T25" fmla="*/ 1139 h 1139"/>
                <a:gd name="T26" fmla="*/ 81 w 300"/>
                <a:gd name="T27" fmla="*/ 1139 h 1139"/>
                <a:gd name="T28" fmla="*/ 91 w 300"/>
                <a:gd name="T29" fmla="*/ 1136 h 1139"/>
                <a:gd name="T30" fmla="*/ 100 w 300"/>
                <a:gd name="T31" fmla="*/ 1133 h 1139"/>
                <a:gd name="T32" fmla="*/ 116 w 300"/>
                <a:gd name="T33" fmla="*/ 1123 h 1139"/>
                <a:gd name="T34" fmla="*/ 128 w 300"/>
                <a:gd name="T35" fmla="*/ 1108 h 1139"/>
                <a:gd name="T36" fmla="*/ 128 w 300"/>
                <a:gd name="T37" fmla="*/ 1098 h 1139"/>
                <a:gd name="T38" fmla="*/ 131 w 300"/>
                <a:gd name="T39" fmla="*/ 1089 h 1139"/>
                <a:gd name="T40" fmla="*/ 131 w 300"/>
                <a:gd name="T41" fmla="*/ 532 h 1139"/>
                <a:gd name="T42" fmla="*/ 169 w 300"/>
                <a:gd name="T43" fmla="*/ 532 h 1139"/>
                <a:gd name="T44" fmla="*/ 169 w 300"/>
                <a:gd name="T45" fmla="*/ 1089 h 1139"/>
                <a:gd name="T46" fmla="*/ 169 w 300"/>
                <a:gd name="T47" fmla="*/ 1089 h 1139"/>
                <a:gd name="T48" fmla="*/ 169 w 300"/>
                <a:gd name="T49" fmla="*/ 1098 h 1139"/>
                <a:gd name="T50" fmla="*/ 172 w 300"/>
                <a:gd name="T51" fmla="*/ 1108 h 1139"/>
                <a:gd name="T52" fmla="*/ 181 w 300"/>
                <a:gd name="T53" fmla="*/ 1123 h 1139"/>
                <a:gd name="T54" fmla="*/ 200 w 300"/>
                <a:gd name="T55" fmla="*/ 1133 h 1139"/>
                <a:gd name="T56" fmla="*/ 209 w 300"/>
                <a:gd name="T57" fmla="*/ 1136 h 1139"/>
                <a:gd name="T58" fmla="*/ 219 w 300"/>
                <a:gd name="T59" fmla="*/ 1139 h 1139"/>
                <a:gd name="T60" fmla="*/ 219 w 300"/>
                <a:gd name="T61" fmla="*/ 1139 h 1139"/>
                <a:gd name="T62" fmla="*/ 228 w 300"/>
                <a:gd name="T63" fmla="*/ 1136 h 1139"/>
                <a:gd name="T64" fmla="*/ 237 w 300"/>
                <a:gd name="T65" fmla="*/ 1133 h 1139"/>
                <a:gd name="T66" fmla="*/ 253 w 300"/>
                <a:gd name="T67" fmla="*/ 1123 h 1139"/>
                <a:gd name="T68" fmla="*/ 265 w 300"/>
                <a:gd name="T69" fmla="*/ 1108 h 1139"/>
                <a:gd name="T70" fmla="*/ 265 w 300"/>
                <a:gd name="T71" fmla="*/ 1098 h 1139"/>
                <a:gd name="T72" fmla="*/ 268 w 300"/>
                <a:gd name="T73" fmla="*/ 1089 h 1139"/>
                <a:gd name="T74" fmla="*/ 268 w 300"/>
                <a:gd name="T75" fmla="*/ 532 h 1139"/>
                <a:gd name="T76" fmla="*/ 268 w 300"/>
                <a:gd name="T77" fmla="*/ 532 h 1139"/>
                <a:gd name="T78" fmla="*/ 300 w 300"/>
                <a:gd name="T79" fmla="*/ 0 h 1139"/>
                <a:gd name="T80" fmla="*/ 225 w 300"/>
                <a:gd name="T81" fmla="*/ 0 h 1139"/>
                <a:gd name="T82" fmla="*/ 150 w 300"/>
                <a:gd name="T83" fmla="*/ 112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00" h="1139">
                  <a:moveTo>
                    <a:pt x="150" y="112"/>
                  </a:moveTo>
                  <a:lnTo>
                    <a:pt x="75" y="0"/>
                  </a:lnTo>
                  <a:lnTo>
                    <a:pt x="0" y="0"/>
                  </a:lnTo>
                  <a:lnTo>
                    <a:pt x="32" y="532"/>
                  </a:lnTo>
                  <a:lnTo>
                    <a:pt x="32" y="532"/>
                  </a:lnTo>
                  <a:lnTo>
                    <a:pt x="32" y="1089"/>
                  </a:lnTo>
                  <a:lnTo>
                    <a:pt x="32" y="1089"/>
                  </a:lnTo>
                  <a:lnTo>
                    <a:pt x="32" y="1098"/>
                  </a:lnTo>
                  <a:lnTo>
                    <a:pt x="35" y="1108"/>
                  </a:lnTo>
                  <a:lnTo>
                    <a:pt x="44" y="1123"/>
                  </a:lnTo>
                  <a:lnTo>
                    <a:pt x="63" y="1133"/>
                  </a:lnTo>
                  <a:lnTo>
                    <a:pt x="72" y="1136"/>
                  </a:lnTo>
                  <a:lnTo>
                    <a:pt x="81" y="1139"/>
                  </a:lnTo>
                  <a:lnTo>
                    <a:pt x="81" y="1139"/>
                  </a:lnTo>
                  <a:lnTo>
                    <a:pt x="91" y="1136"/>
                  </a:lnTo>
                  <a:lnTo>
                    <a:pt x="100" y="1133"/>
                  </a:lnTo>
                  <a:lnTo>
                    <a:pt x="116" y="1123"/>
                  </a:lnTo>
                  <a:lnTo>
                    <a:pt x="128" y="1108"/>
                  </a:lnTo>
                  <a:lnTo>
                    <a:pt x="128" y="1098"/>
                  </a:lnTo>
                  <a:lnTo>
                    <a:pt x="131" y="1089"/>
                  </a:lnTo>
                  <a:lnTo>
                    <a:pt x="131" y="532"/>
                  </a:lnTo>
                  <a:lnTo>
                    <a:pt x="169" y="532"/>
                  </a:lnTo>
                  <a:lnTo>
                    <a:pt x="169" y="1089"/>
                  </a:lnTo>
                  <a:lnTo>
                    <a:pt x="169" y="1089"/>
                  </a:lnTo>
                  <a:lnTo>
                    <a:pt x="169" y="1098"/>
                  </a:lnTo>
                  <a:lnTo>
                    <a:pt x="172" y="1108"/>
                  </a:lnTo>
                  <a:lnTo>
                    <a:pt x="181" y="1123"/>
                  </a:lnTo>
                  <a:lnTo>
                    <a:pt x="200" y="1133"/>
                  </a:lnTo>
                  <a:lnTo>
                    <a:pt x="209" y="1136"/>
                  </a:lnTo>
                  <a:lnTo>
                    <a:pt x="219" y="1139"/>
                  </a:lnTo>
                  <a:lnTo>
                    <a:pt x="219" y="1139"/>
                  </a:lnTo>
                  <a:lnTo>
                    <a:pt x="228" y="1136"/>
                  </a:lnTo>
                  <a:lnTo>
                    <a:pt x="237" y="1133"/>
                  </a:lnTo>
                  <a:lnTo>
                    <a:pt x="253" y="1123"/>
                  </a:lnTo>
                  <a:lnTo>
                    <a:pt x="265" y="1108"/>
                  </a:lnTo>
                  <a:lnTo>
                    <a:pt x="265" y="1098"/>
                  </a:lnTo>
                  <a:lnTo>
                    <a:pt x="268" y="1089"/>
                  </a:lnTo>
                  <a:lnTo>
                    <a:pt x="268" y="532"/>
                  </a:lnTo>
                  <a:lnTo>
                    <a:pt x="268" y="532"/>
                  </a:lnTo>
                  <a:lnTo>
                    <a:pt x="300" y="0"/>
                  </a:lnTo>
                  <a:lnTo>
                    <a:pt x="225" y="0"/>
                  </a:lnTo>
                  <a:lnTo>
                    <a:pt x="150" y="112"/>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41" name="Freeform 7">
              <a:extLst>
                <a:ext uri="{FF2B5EF4-FFF2-40B4-BE49-F238E27FC236}">
                  <a16:creationId xmlns:a16="http://schemas.microsoft.com/office/drawing/2014/main" id="{246D983B-1A31-4C19-9B45-72621D575EEF}"/>
                </a:ext>
              </a:extLst>
            </p:cNvPr>
            <p:cNvSpPr>
              <a:spLocks/>
            </p:cNvSpPr>
            <p:nvPr/>
          </p:nvSpPr>
          <p:spPr bwMode="auto">
            <a:xfrm>
              <a:off x="3601" y="1732"/>
              <a:ext cx="84" cy="563"/>
            </a:xfrm>
            <a:custGeom>
              <a:avLst/>
              <a:gdLst>
                <a:gd name="T0" fmla="*/ 0 w 84"/>
                <a:gd name="T1" fmla="*/ 0 h 563"/>
                <a:gd name="T2" fmla="*/ 22 w 84"/>
                <a:gd name="T3" fmla="*/ 532 h 563"/>
                <a:gd name="T4" fmla="*/ 22 w 84"/>
                <a:gd name="T5" fmla="*/ 532 h 563"/>
                <a:gd name="T6" fmla="*/ 25 w 84"/>
                <a:gd name="T7" fmla="*/ 544 h 563"/>
                <a:gd name="T8" fmla="*/ 31 w 84"/>
                <a:gd name="T9" fmla="*/ 554 h 563"/>
                <a:gd name="T10" fmla="*/ 41 w 84"/>
                <a:gd name="T11" fmla="*/ 563 h 563"/>
                <a:gd name="T12" fmla="*/ 53 w 84"/>
                <a:gd name="T13" fmla="*/ 563 h 563"/>
                <a:gd name="T14" fmla="*/ 53 w 84"/>
                <a:gd name="T15" fmla="*/ 563 h 563"/>
                <a:gd name="T16" fmla="*/ 65 w 84"/>
                <a:gd name="T17" fmla="*/ 563 h 563"/>
                <a:gd name="T18" fmla="*/ 75 w 84"/>
                <a:gd name="T19" fmla="*/ 554 h 563"/>
                <a:gd name="T20" fmla="*/ 81 w 84"/>
                <a:gd name="T21" fmla="*/ 544 h 563"/>
                <a:gd name="T22" fmla="*/ 84 w 84"/>
                <a:gd name="T23" fmla="*/ 532 h 563"/>
                <a:gd name="T24" fmla="*/ 53 w 84"/>
                <a:gd name="T25" fmla="*/ 0 h 563"/>
                <a:gd name="T26" fmla="*/ 0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0" y="0"/>
                  </a:moveTo>
                  <a:lnTo>
                    <a:pt x="22" y="532"/>
                  </a:lnTo>
                  <a:lnTo>
                    <a:pt x="22" y="532"/>
                  </a:lnTo>
                  <a:lnTo>
                    <a:pt x="25" y="544"/>
                  </a:lnTo>
                  <a:lnTo>
                    <a:pt x="31" y="554"/>
                  </a:lnTo>
                  <a:lnTo>
                    <a:pt x="41" y="563"/>
                  </a:lnTo>
                  <a:lnTo>
                    <a:pt x="53" y="563"/>
                  </a:lnTo>
                  <a:lnTo>
                    <a:pt x="53" y="563"/>
                  </a:lnTo>
                  <a:lnTo>
                    <a:pt x="65" y="563"/>
                  </a:lnTo>
                  <a:lnTo>
                    <a:pt x="75" y="554"/>
                  </a:lnTo>
                  <a:lnTo>
                    <a:pt x="81" y="544"/>
                  </a:lnTo>
                  <a:lnTo>
                    <a:pt x="84" y="532"/>
                  </a:lnTo>
                  <a:lnTo>
                    <a:pt x="53"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42" name="Freeform 8">
              <a:extLst>
                <a:ext uri="{FF2B5EF4-FFF2-40B4-BE49-F238E27FC236}">
                  <a16:creationId xmlns:a16="http://schemas.microsoft.com/office/drawing/2014/main" id="{C39BDBB4-E0BF-436A-BB33-98A0BBEC6009}"/>
                </a:ext>
              </a:extLst>
            </p:cNvPr>
            <p:cNvSpPr>
              <a:spLocks/>
            </p:cNvSpPr>
            <p:nvPr/>
          </p:nvSpPr>
          <p:spPr bwMode="auto">
            <a:xfrm>
              <a:off x="3997" y="1732"/>
              <a:ext cx="84" cy="563"/>
            </a:xfrm>
            <a:custGeom>
              <a:avLst/>
              <a:gdLst>
                <a:gd name="T0" fmla="*/ 31 w 84"/>
                <a:gd name="T1" fmla="*/ 0 h 563"/>
                <a:gd name="T2" fmla="*/ 0 w 84"/>
                <a:gd name="T3" fmla="*/ 532 h 563"/>
                <a:gd name="T4" fmla="*/ 0 w 84"/>
                <a:gd name="T5" fmla="*/ 532 h 563"/>
                <a:gd name="T6" fmla="*/ 3 w 84"/>
                <a:gd name="T7" fmla="*/ 544 h 563"/>
                <a:gd name="T8" fmla="*/ 9 w 84"/>
                <a:gd name="T9" fmla="*/ 554 h 563"/>
                <a:gd name="T10" fmla="*/ 19 w 84"/>
                <a:gd name="T11" fmla="*/ 563 h 563"/>
                <a:gd name="T12" fmla="*/ 31 w 84"/>
                <a:gd name="T13" fmla="*/ 563 h 563"/>
                <a:gd name="T14" fmla="*/ 31 w 84"/>
                <a:gd name="T15" fmla="*/ 563 h 563"/>
                <a:gd name="T16" fmla="*/ 43 w 84"/>
                <a:gd name="T17" fmla="*/ 563 h 563"/>
                <a:gd name="T18" fmla="*/ 53 w 84"/>
                <a:gd name="T19" fmla="*/ 554 h 563"/>
                <a:gd name="T20" fmla="*/ 59 w 84"/>
                <a:gd name="T21" fmla="*/ 544 h 563"/>
                <a:gd name="T22" fmla="*/ 62 w 84"/>
                <a:gd name="T23" fmla="*/ 532 h 563"/>
                <a:gd name="T24" fmla="*/ 84 w 84"/>
                <a:gd name="T25" fmla="*/ 0 h 563"/>
                <a:gd name="T26" fmla="*/ 31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31" y="0"/>
                  </a:moveTo>
                  <a:lnTo>
                    <a:pt x="0" y="532"/>
                  </a:lnTo>
                  <a:lnTo>
                    <a:pt x="0" y="532"/>
                  </a:lnTo>
                  <a:lnTo>
                    <a:pt x="3" y="544"/>
                  </a:lnTo>
                  <a:lnTo>
                    <a:pt x="9" y="554"/>
                  </a:lnTo>
                  <a:lnTo>
                    <a:pt x="19" y="563"/>
                  </a:lnTo>
                  <a:lnTo>
                    <a:pt x="31" y="563"/>
                  </a:lnTo>
                  <a:lnTo>
                    <a:pt x="31" y="563"/>
                  </a:lnTo>
                  <a:lnTo>
                    <a:pt x="43" y="563"/>
                  </a:lnTo>
                  <a:lnTo>
                    <a:pt x="53" y="554"/>
                  </a:lnTo>
                  <a:lnTo>
                    <a:pt x="59" y="544"/>
                  </a:lnTo>
                  <a:lnTo>
                    <a:pt x="62" y="532"/>
                  </a:lnTo>
                  <a:lnTo>
                    <a:pt x="84" y="0"/>
                  </a:lnTo>
                  <a:lnTo>
                    <a:pt x="31"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243" name="Group 4">
            <a:extLst>
              <a:ext uri="{FF2B5EF4-FFF2-40B4-BE49-F238E27FC236}">
                <a16:creationId xmlns:a16="http://schemas.microsoft.com/office/drawing/2014/main" id="{5968721D-D12E-4FAE-A40A-D2B1A5E2CE62}"/>
              </a:ext>
            </a:extLst>
          </p:cNvPr>
          <p:cNvGrpSpPr>
            <a:grpSpLocks noChangeAspect="1"/>
          </p:cNvGrpSpPr>
          <p:nvPr/>
        </p:nvGrpSpPr>
        <p:grpSpPr bwMode="auto">
          <a:xfrm>
            <a:off x="7803666" y="1978304"/>
            <a:ext cx="261313" cy="773595"/>
            <a:chOff x="3601" y="1450"/>
            <a:chExt cx="480" cy="1421"/>
          </a:xfrm>
        </p:grpSpPr>
        <p:sp>
          <p:nvSpPr>
            <p:cNvPr id="244" name="Freeform 5">
              <a:extLst>
                <a:ext uri="{FF2B5EF4-FFF2-40B4-BE49-F238E27FC236}">
                  <a16:creationId xmlns:a16="http://schemas.microsoft.com/office/drawing/2014/main" id="{A0D7EDF5-88FD-413D-9095-A42FAF17635C}"/>
                </a:ext>
              </a:extLst>
            </p:cNvPr>
            <p:cNvSpPr>
              <a:spLocks/>
            </p:cNvSpPr>
            <p:nvPr/>
          </p:nvSpPr>
          <p:spPr bwMode="auto">
            <a:xfrm>
              <a:off x="3710" y="1450"/>
              <a:ext cx="262" cy="263"/>
            </a:xfrm>
            <a:custGeom>
              <a:avLst/>
              <a:gdLst>
                <a:gd name="T0" fmla="*/ 131 w 262"/>
                <a:gd name="T1" fmla="*/ 263 h 263"/>
                <a:gd name="T2" fmla="*/ 131 w 262"/>
                <a:gd name="T3" fmla="*/ 263 h 263"/>
                <a:gd name="T4" fmla="*/ 156 w 262"/>
                <a:gd name="T5" fmla="*/ 260 h 263"/>
                <a:gd name="T6" fmla="*/ 181 w 262"/>
                <a:gd name="T7" fmla="*/ 254 h 263"/>
                <a:gd name="T8" fmla="*/ 203 w 262"/>
                <a:gd name="T9" fmla="*/ 241 h 263"/>
                <a:gd name="T10" fmla="*/ 221 w 262"/>
                <a:gd name="T11" fmla="*/ 225 h 263"/>
                <a:gd name="T12" fmla="*/ 240 w 262"/>
                <a:gd name="T13" fmla="*/ 203 h 263"/>
                <a:gd name="T14" fmla="*/ 249 w 262"/>
                <a:gd name="T15" fmla="*/ 182 h 263"/>
                <a:gd name="T16" fmla="*/ 259 w 262"/>
                <a:gd name="T17" fmla="*/ 156 h 263"/>
                <a:gd name="T18" fmla="*/ 262 w 262"/>
                <a:gd name="T19" fmla="*/ 131 h 263"/>
                <a:gd name="T20" fmla="*/ 262 w 262"/>
                <a:gd name="T21" fmla="*/ 131 h 263"/>
                <a:gd name="T22" fmla="*/ 259 w 262"/>
                <a:gd name="T23" fmla="*/ 106 h 263"/>
                <a:gd name="T24" fmla="*/ 249 w 262"/>
                <a:gd name="T25" fmla="*/ 81 h 263"/>
                <a:gd name="T26" fmla="*/ 240 w 262"/>
                <a:gd name="T27" fmla="*/ 59 h 263"/>
                <a:gd name="T28" fmla="*/ 221 w 262"/>
                <a:gd name="T29" fmla="*/ 38 h 263"/>
                <a:gd name="T30" fmla="*/ 203 w 262"/>
                <a:gd name="T31" fmla="*/ 22 h 263"/>
                <a:gd name="T32" fmla="*/ 181 w 262"/>
                <a:gd name="T33" fmla="*/ 9 h 263"/>
                <a:gd name="T34" fmla="*/ 156 w 262"/>
                <a:gd name="T35" fmla="*/ 3 h 263"/>
                <a:gd name="T36" fmla="*/ 131 w 262"/>
                <a:gd name="T37" fmla="*/ 0 h 263"/>
                <a:gd name="T38" fmla="*/ 131 w 262"/>
                <a:gd name="T39" fmla="*/ 0 h 263"/>
                <a:gd name="T40" fmla="*/ 103 w 262"/>
                <a:gd name="T41" fmla="*/ 3 h 263"/>
                <a:gd name="T42" fmla="*/ 78 w 262"/>
                <a:gd name="T43" fmla="*/ 9 h 263"/>
                <a:gd name="T44" fmla="*/ 56 w 262"/>
                <a:gd name="T45" fmla="*/ 22 h 263"/>
                <a:gd name="T46" fmla="*/ 37 w 262"/>
                <a:gd name="T47" fmla="*/ 38 h 263"/>
                <a:gd name="T48" fmla="*/ 22 w 262"/>
                <a:gd name="T49" fmla="*/ 59 h 263"/>
                <a:gd name="T50" fmla="*/ 9 w 262"/>
                <a:gd name="T51" fmla="*/ 81 h 263"/>
                <a:gd name="T52" fmla="*/ 3 w 262"/>
                <a:gd name="T53" fmla="*/ 106 h 263"/>
                <a:gd name="T54" fmla="*/ 0 w 262"/>
                <a:gd name="T55" fmla="*/ 131 h 263"/>
                <a:gd name="T56" fmla="*/ 0 w 262"/>
                <a:gd name="T57" fmla="*/ 131 h 263"/>
                <a:gd name="T58" fmla="*/ 3 w 262"/>
                <a:gd name="T59" fmla="*/ 156 h 263"/>
                <a:gd name="T60" fmla="*/ 9 w 262"/>
                <a:gd name="T61" fmla="*/ 182 h 263"/>
                <a:gd name="T62" fmla="*/ 22 w 262"/>
                <a:gd name="T63" fmla="*/ 203 h 263"/>
                <a:gd name="T64" fmla="*/ 37 w 262"/>
                <a:gd name="T65" fmla="*/ 225 h 263"/>
                <a:gd name="T66" fmla="*/ 56 w 262"/>
                <a:gd name="T67" fmla="*/ 241 h 263"/>
                <a:gd name="T68" fmla="*/ 78 w 262"/>
                <a:gd name="T69" fmla="*/ 254 h 263"/>
                <a:gd name="T70" fmla="*/ 103 w 262"/>
                <a:gd name="T71" fmla="*/ 260 h 263"/>
                <a:gd name="T72" fmla="*/ 131 w 262"/>
                <a:gd name="T73" fmla="*/ 263 h 263"/>
                <a:gd name="T74" fmla="*/ 131 w 262"/>
                <a:gd name="T75" fmla="*/ 26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2" h="263">
                  <a:moveTo>
                    <a:pt x="131" y="263"/>
                  </a:moveTo>
                  <a:lnTo>
                    <a:pt x="131" y="263"/>
                  </a:lnTo>
                  <a:lnTo>
                    <a:pt x="156" y="260"/>
                  </a:lnTo>
                  <a:lnTo>
                    <a:pt x="181" y="254"/>
                  </a:lnTo>
                  <a:lnTo>
                    <a:pt x="203" y="241"/>
                  </a:lnTo>
                  <a:lnTo>
                    <a:pt x="221" y="225"/>
                  </a:lnTo>
                  <a:lnTo>
                    <a:pt x="240" y="203"/>
                  </a:lnTo>
                  <a:lnTo>
                    <a:pt x="249" y="182"/>
                  </a:lnTo>
                  <a:lnTo>
                    <a:pt x="259" y="156"/>
                  </a:lnTo>
                  <a:lnTo>
                    <a:pt x="262" y="131"/>
                  </a:lnTo>
                  <a:lnTo>
                    <a:pt x="262" y="131"/>
                  </a:lnTo>
                  <a:lnTo>
                    <a:pt x="259" y="106"/>
                  </a:lnTo>
                  <a:lnTo>
                    <a:pt x="249" y="81"/>
                  </a:lnTo>
                  <a:lnTo>
                    <a:pt x="240" y="59"/>
                  </a:lnTo>
                  <a:lnTo>
                    <a:pt x="221" y="38"/>
                  </a:lnTo>
                  <a:lnTo>
                    <a:pt x="203" y="22"/>
                  </a:lnTo>
                  <a:lnTo>
                    <a:pt x="181" y="9"/>
                  </a:lnTo>
                  <a:lnTo>
                    <a:pt x="156" y="3"/>
                  </a:lnTo>
                  <a:lnTo>
                    <a:pt x="131" y="0"/>
                  </a:lnTo>
                  <a:lnTo>
                    <a:pt x="131" y="0"/>
                  </a:lnTo>
                  <a:lnTo>
                    <a:pt x="103" y="3"/>
                  </a:lnTo>
                  <a:lnTo>
                    <a:pt x="78" y="9"/>
                  </a:lnTo>
                  <a:lnTo>
                    <a:pt x="56" y="22"/>
                  </a:lnTo>
                  <a:lnTo>
                    <a:pt x="37" y="38"/>
                  </a:lnTo>
                  <a:lnTo>
                    <a:pt x="22" y="59"/>
                  </a:lnTo>
                  <a:lnTo>
                    <a:pt x="9" y="81"/>
                  </a:lnTo>
                  <a:lnTo>
                    <a:pt x="3" y="106"/>
                  </a:lnTo>
                  <a:lnTo>
                    <a:pt x="0" y="131"/>
                  </a:lnTo>
                  <a:lnTo>
                    <a:pt x="0" y="131"/>
                  </a:lnTo>
                  <a:lnTo>
                    <a:pt x="3" y="156"/>
                  </a:lnTo>
                  <a:lnTo>
                    <a:pt x="9" y="182"/>
                  </a:lnTo>
                  <a:lnTo>
                    <a:pt x="22" y="203"/>
                  </a:lnTo>
                  <a:lnTo>
                    <a:pt x="37" y="225"/>
                  </a:lnTo>
                  <a:lnTo>
                    <a:pt x="56" y="241"/>
                  </a:lnTo>
                  <a:lnTo>
                    <a:pt x="78" y="254"/>
                  </a:lnTo>
                  <a:lnTo>
                    <a:pt x="103" y="260"/>
                  </a:lnTo>
                  <a:lnTo>
                    <a:pt x="131" y="263"/>
                  </a:lnTo>
                  <a:lnTo>
                    <a:pt x="131" y="263"/>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45" name="Freeform 6">
              <a:extLst>
                <a:ext uri="{FF2B5EF4-FFF2-40B4-BE49-F238E27FC236}">
                  <a16:creationId xmlns:a16="http://schemas.microsoft.com/office/drawing/2014/main" id="{BA743F26-F71F-4DD8-80A2-CA59F94D8B63}"/>
                </a:ext>
              </a:extLst>
            </p:cNvPr>
            <p:cNvSpPr>
              <a:spLocks/>
            </p:cNvSpPr>
            <p:nvPr/>
          </p:nvSpPr>
          <p:spPr bwMode="auto">
            <a:xfrm>
              <a:off x="3691" y="1732"/>
              <a:ext cx="300" cy="1139"/>
            </a:xfrm>
            <a:custGeom>
              <a:avLst/>
              <a:gdLst>
                <a:gd name="T0" fmla="*/ 150 w 300"/>
                <a:gd name="T1" fmla="*/ 112 h 1139"/>
                <a:gd name="T2" fmla="*/ 75 w 300"/>
                <a:gd name="T3" fmla="*/ 0 h 1139"/>
                <a:gd name="T4" fmla="*/ 0 w 300"/>
                <a:gd name="T5" fmla="*/ 0 h 1139"/>
                <a:gd name="T6" fmla="*/ 32 w 300"/>
                <a:gd name="T7" fmla="*/ 532 h 1139"/>
                <a:gd name="T8" fmla="*/ 32 w 300"/>
                <a:gd name="T9" fmla="*/ 532 h 1139"/>
                <a:gd name="T10" fmla="*/ 32 w 300"/>
                <a:gd name="T11" fmla="*/ 1089 h 1139"/>
                <a:gd name="T12" fmla="*/ 32 w 300"/>
                <a:gd name="T13" fmla="*/ 1089 h 1139"/>
                <a:gd name="T14" fmla="*/ 32 w 300"/>
                <a:gd name="T15" fmla="*/ 1098 h 1139"/>
                <a:gd name="T16" fmla="*/ 35 w 300"/>
                <a:gd name="T17" fmla="*/ 1108 h 1139"/>
                <a:gd name="T18" fmla="*/ 44 w 300"/>
                <a:gd name="T19" fmla="*/ 1123 h 1139"/>
                <a:gd name="T20" fmla="*/ 63 w 300"/>
                <a:gd name="T21" fmla="*/ 1133 h 1139"/>
                <a:gd name="T22" fmla="*/ 72 w 300"/>
                <a:gd name="T23" fmla="*/ 1136 h 1139"/>
                <a:gd name="T24" fmla="*/ 81 w 300"/>
                <a:gd name="T25" fmla="*/ 1139 h 1139"/>
                <a:gd name="T26" fmla="*/ 81 w 300"/>
                <a:gd name="T27" fmla="*/ 1139 h 1139"/>
                <a:gd name="T28" fmla="*/ 91 w 300"/>
                <a:gd name="T29" fmla="*/ 1136 h 1139"/>
                <a:gd name="T30" fmla="*/ 100 w 300"/>
                <a:gd name="T31" fmla="*/ 1133 h 1139"/>
                <a:gd name="T32" fmla="*/ 116 w 300"/>
                <a:gd name="T33" fmla="*/ 1123 h 1139"/>
                <a:gd name="T34" fmla="*/ 128 w 300"/>
                <a:gd name="T35" fmla="*/ 1108 h 1139"/>
                <a:gd name="T36" fmla="*/ 128 w 300"/>
                <a:gd name="T37" fmla="*/ 1098 h 1139"/>
                <a:gd name="T38" fmla="*/ 131 w 300"/>
                <a:gd name="T39" fmla="*/ 1089 h 1139"/>
                <a:gd name="T40" fmla="*/ 131 w 300"/>
                <a:gd name="T41" fmla="*/ 532 h 1139"/>
                <a:gd name="T42" fmla="*/ 169 w 300"/>
                <a:gd name="T43" fmla="*/ 532 h 1139"/>
                <a:gd name="T44" fmla="*/ 169 w 300"/>
                <a:gd name="T45" fmla="*/ 1089 h 1139"/>
                <a:gd name="T46" fmla="*/ 169 w 300"/>
                <a:gd name="T47" fmla="*/ 1089 h 1139"/>
                <a:gd name="T48" fmla="*/ 169 w 300"/>
                <a:gd name="T49" fmla="*/ 1098 h 1139"/>
                <a:gd name="T50" fmla="*/ 172 w 300"/>
                <a:gd name="T51" fmla="*/ 1108 h 1139"/>
                <a:gd name="T52" fmla="*/ 181 w 300"/>
                <a:gd name="T53" fmla="*/ 1123 h 1139"/>
                <a:gd name="T54" fmla="*/ 200 w 300"/>
                <a:gd name="T55" fmla="*/ 1133 h 1139"/>
                <a:gd name="T56" fmla="*/ 209 w 300"/>
                <a:gd name="T57" fmla="*/ 1136 h 1139"/>
                <a:gd name="T58" fmla="*/ 219 w 300"/>
                <a:gd name="T59" fmla="*/ 1139 h 1139"/>
                <a:gd name="T60" fmla="*/ 219 w 300"/>
                <a:gd name="T61" fmla="*/ 1139 h 1139"/>
                <a:gd name="T62" fmla="*/ 228 w 300"/>
                <a:gd name="T63" fmla="*/ 1136 h 1139"/>
                <a:gd name="T64" fmla="*/ 237 w 300"/>
                <a:gd name="T65" fmla="*/ 1133 h 1139"/>
                <a:gd name="T66" fmla="*/ 253 w 300"/>
                <a:gd name="T67" fmla="*/ 1123 h 1139"/>
                <a:gd name="T68" fmla="*/ 265 w 300"/>
                <a:gd name="T69" fmla="*/ 1108 h 1139"/>
                <a:gd name="T70" fmla="*/ 265 w 300"/>
                <a:gd name="T71" fmla="*/ 1098 h 1139"/>
                <a:gd name="T72" fmla="*/ 268 w 300"/>
                <a:gd name="T73" fmla="*/ 1089 h 1139"/>
                <a:gd name="T74" fmla="*/ 268 w 300"/>
                <a:gd name="T75" fmla="*/ 532 h 1139"/>
                <a:gd name="T76" fmla="*/ 268 w 300"/>
                <a:gd name="T77" fmla="*/ 532 h 1139"/>
                <a:gd name="T78" fmla="*/ 300 w 300"/>
                <a:gd name="T79" fmla="*/ 0 h 1139"/>
                <a:gd name="T80" fmla="*/ 225 w 300"/>
                <a:gd name="T81" fmla="*/ 0 h 1139"/>
                <a:gd name="T82" fmla="*/ 150 w 300"/>
                <a:gd name="T83" fmla="*/ 112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00" h="1139">
                  <a:moveTo>
                    <a:pt x="150" y="112"/>
                  </a:moveTo>
                  <a:lnTo>
                    <a:pt x="75" y="0"/>
                  </a:lnTo>
                  <a:lnTo>
                    <a:pt x="0" y="0"/>
                  </a:lnTo>
                  <a:lnTo>
                    <a:pt x="32" y="532"/>
                  </a:lnTo>
                  <a:lnTo>
                    <a:pt x="32" y="532"/>
                  </a:lnTo>
                  <a:lnTo>
                    <a:pt x="32" y="1089"/>
                  </a:lnTo>
                  <a:lnTo>
                    <a:pt x="32" y="1089"/>
                  </a:lnTo>
                  <a:lnTo>
                    <a:pt x="32" y="1098"/>
                  </a:lnTo>
                  <a:lnTo>
                    <a:pt x="35" y="1108"/>
                  </a:lnTo>
                  <a:lnTo>
                    <a:pt x="44" y="1123"/>
                  </a:lnTo>
                  <a:lnTo>
                    <a:pt x="63" y="1133"/>
                  </a:lnTo>
                  <a:lnTo>
                    <a:pt x="72" y="1136"/>
                  </a:lnTo>
                  <a:lnTo>
                    <a:pt x="81" y="1139"/>
                  </a:lnTo>
                  <a:lnTo>
                    <a:pt x="81" y="1139"/>
                  </a:lnTo>
                  <a:lnTo>
                    <a:pt x="91" y="1136"/>
                  </a:lnTo>
                  <a:lnTo>
                    <a:pt x="100" y="1133"/>
                  </a:lnTo>
                  <a:lnTo>
                    <a:pt x="116" y="1123"/>
                  </a:lnTo>
                  <a:lnTo>
                    <a:pt x="128" y="1108"/>
                  </a:lnTo>
                  <a:lnTo>
                    <a:pt x="128" y="1098"/>
                  </a:lnTo>
                  <a:lnTo>
                    <a:pt x="131" y="1089"/>
                  </a:lnTo>
                  <a:lnTo>
                    <a:pt x="131" y="532"/>
                  </a:lnTo>
                  <a:lnTo>
                    <a:pt x="169" y="532"/>
                  </a:lnTo>
                  <a:lnTo>
                    <a:pt x="169" y="1089"/>
                  </a:lnTo>
                  <a:lnTo>
                    <a:pt x="169" y="1089"/>
                  </a:lnTo>
                  <a:lnTo>
                    <a:pt x="169" y="1098"/>
                  </a:lnTo>
                  <a:lnTo>
                    <a:pt x="172" y="1108"/>
                  </a:lnTo>
                  <a:lnTo>
                    <a:pt x="181" y="1123"/>
                  </a:lnTo>
                  <a:lnTo>
                    <a:pt x="200" y="1133"/>
                  </a:lnTo>
                  <a:lnTo>
                    <a:pt x="209" y="1136"/>
                  </a:lnTo>
                  <a:lnTo>
                    <a:pt x="219" y="1139"/>
                  </a:lnTo>
                  <a:lnTo>
                    <a:pt x="219" y="1139"/>
                  </a:lnTo>
                  <a:lnTo>
                    <a:pt x="228" y="1136"/>
                  </a:lnTo>
                  <a:lnTo>
                    <a:pt x="237" y="1133"/>
                  </a:lnTo>
                  <a:lnTo>
                    <a:pt x="253" y="1123"/>
                  </a:lnTo>
                  <a:lnTo>
                    <a:pt x="265" y="1108"/>
                  </a:lnTo>
                  <a:lnTo>
                    <a:pt x="265" y="1098"/>
                  </a:lnTo>
                  <a:lnTo>
                    <a:pt x="268" y="1089"/>
                  </a:lnTo>
                  <a:lnTo>
                    <a:pt x="268" y="532"/>
                  </a:lnTo>
                  <a:lnTo>
                    <a:pt x="268" y="532"/>
                  </a:lnTo>
                  <a:lnTo>
                    <a:pt x="300" y="0"/>
                  </a:lnTo>
                  <a:lnTo>
                    <a:pt x="225" y="0"/>
                  </a:lnTo>
                  <a:lnTo>
                    <a:pt x="150" y="112"/>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46" name="Freeform 7">
              <a:extLst>
                <a:ext uri="{FF2B5EF4-FFF2-40B4-BE49-F238E27FC236}">
                  <a16:creationId xmlns:a16="http://schemas.microsoft.com/office/drawing/2014/main" id="{246D983B-1A31-4C19-9B45-72621D575EEF}"/>
                </a:ext>
              </a:extLst>
            </p:cNvPr>
            <p:cNvSpPr>
              <a:spLocks/>
            </p:cNvSpPr>
            <p:nvPr/>
          </p:nvSpPr>
          <p:spPr bwMode="auto">
            <a:xfrm>
              <a:off x="3601" y="1732"/>
              <a:ext cx="84" cy="563"/>
            </a:xfrm>
            <a:custGeom>
              <a:avLst/>
              <a:gdLst>
                <a:gd name="T0" fmla="*/ 0 w 84"/>
                <a:gd name="T1" fmla="*/ 0 h 563"/>
                <a:gd name="T2" fmla="*/ 22 w 84"/>
                <a:gd name="T3" fmla="*/ 532 h 563"/>
                <a:gd name="T4" fmla="*/ 22 w 84"/>
                <a:gd name="T5" fmla="*/ 532 h 563"/>
                <a:gd name="T6" fmla="*/ 25 w 84"/>
                <a:gd name="T7" fmla="*/ 544 h 563"/>
                <a:gd name="T8" fmla="*/ 31 w 84"/>
                <a:gd name="T9" fmla="*/ 554 h 563"/>
                <a:gd name="T10" fmla="*/ 41 w 84"/>
                <a:gd name="T11" fmla="*/ 563 h 563"/>
                <a:gd name="T12" fmla="*/ 53 w 84"/>
                <a:gd name="T13" fmla="*/ 563 h 563"/>
                <a:gd name="T14" fmla="*/ 53 w 84"/>
                <a:gd name="T15" fmla="*/ 563 h 563"/>
                <a:gd name="T16" fmla="*/ 65 w 84"/>
                <a:gd name="T17" fmla="*/ 563 h 563"/>
                <a:gd name="T18" fmla="*/ 75 w 84"/>
                <a:gd name="T19" fmla="*/ 554 h 563"/>
                <a:gd name="T20" fmla="*/ 81 w 84"/>
                <a:gd name="T21" fmla="*/ 544 h 563"/>
                <a:gd name="T22" fmla="*/ 84 w 84"/>
                <a:gd name="T23" fmla="*/ 532 h 563"/>
                <a:gd name="T24" fmla="*/ 53 w 84"/>
                <a:gd name="T25" fmla="*/ 0 h 563"/>
                <a:gd name="T26" fmla="*/ 0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0" y="0"/>
                  </a:moveTo>
                  <a:lnTo>
                    <a:pt x="22" y="532"/>
                  </a:lnTo>
                  <a:lnTo>
                    <a:pt x="22" y="532"/>
                  </a:lnTo>
                  <a:lnTo>
                    <a:pt x="25" y="544"/>
                  </a:lnTo>
                  <a:lnTo>
                    <a:pt x="31" y="554"/>
                  </a:lnTo>
                  <a:lnTo>
                    <a:pt x="41" y="563"/>
                  </a:lnTo>
                  <a:lnTo>
                    <a:pt x="53" y="563"/>
                  </a:lnTo>
                  <a:lnTo>
                    <a:pt x="53" y="563"/>
                  </a:lnTo>
                  <a:lnTo>
                    <a:pt x="65" y="563"/>
                  </a:lnTo>
                  <a:lnTo>
                    <a:pt x="75" y="554"/>
                  </a:lnTo>
                  <a:lnTo>
                    <a:pt x="81" y="544"/>
                  </a:lnTo>
                  <a:lnTo>
                    <a:pt x="84" y="532"/>
                  </a:lnTo>
                  <a:lnTo>
                    <a:pt x="53" y="0"/>
                  </a:lnTo>
                  <a:lnTo>
                    <a:pt x="0"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47" name="Freeform 8">
              <a:extLst>
                <a:ext uri="{FF2B5EF4-FFF2-40B4-BE49-F238E27FC236}">
                  <a16:creationId xmlns:a16="http://schemas.microsoft.com/office/drawing/2014/main" id="{C39BDBB4-E0BF-436A-BB33-98A0BBEC6009}"/>
                </a:ext>
              </a:extLst>
            </p:cNvPr>
            <p:cNvSpPr>
              <a:spLocks/>
            </p:cNvSpPr>
            <p:nvPr/>
          </p:nvSpPr>
          <p:spPr bwMode="auto">
            <a:xfrm>
              <a:off x="3997" y="1732"/>
              <a:ext cx="84" cy="563"/>
            </a:xfrm>
            <a:custGeom>
              <a:avLst/>
              <a:gdLst>
                <a:gd name="T0" fmla="*/ 31 w 84"/>
                <a:gd name="T1" fmla="*/ 0 h 563"/>
                <a:gd name="T2" fmla="*/ 0 w 84"/>
                <a:gd name="T3" fmla="*/ 532 h 563"/>
                <a:gd name="T4" fmla="*/ 0 w 84"/>
                <a:gd name="T5" fmla="*/ 532 h 563"/>
                <a:gd name="T6" fmla="*/ 3 w 84"/>
                <a:gd name="T7" fmla="*/ 544 h 563"/>
                <a:gd name="T8" fmla="*/ 9 w 84"/>
                <a:gd name="T9" fmla="*/ 554 h 563"/>
                <a:gd name="T10" fmla="*/ 19 w 84"/>
                <a:gd name="T11" fmla="*/ 563 h 563"/>
                <a:gd name="T12" fmla="*/ 31 w 84"/>
                <a:gd name="T13" fmla="*/ 563 h 563"/>
                <a:gd name="T14" fmla="*/ 31 w 84"/>
                <a:gd name="T15" fmla="*/ 563 h 563"/>
                <a:gd name="T16" fmla="*/ 43 w 84"/>
                <a:gd name="T17" fmla="*/ 563 h 563"/>
                <a:gd name="T18" fmla="*/ 53 w 84"/>
                <a:gd name="T19" fmla="*/ 554 h 563"/>
                <a:gd name="T20" fmla="*/ 59 w 84"/>
                <a:gd name="T21" fmla="*/ 544 h 563"/>
                <a:gd name="T22" fmla="*/ 62 w 84"/>
                <a:gd name="T23" fmla="*/ 532 h 563"/>
                <a:gd name="T24" fmla="*/ 84 w 84"/>
                <a:gd name="T25" fmla="*/ 0 h 563"/>
                <a:gd name="T26" fmla="*/ 31 w 84"/>
                <a:gd name="T27"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3">
                  <a:moveTo>
                    <a:pt x="31" y="0"/>
                  </a:moveTo>
                  <a:lnTo>
                    <a:pt x="0" y="532"/>
                  </a:lnTo>
                  <a:lnTo>
                    <a:pt x="0" y="532"/>
                  </a:lnTo>
                  <a:lnTo>
                    <a:pt x="3" y="544"/>
                  </a:lnTo>
                  <a:lnTo>
                    <a:pt x="9" y="554"/>
                  </a:lnTo>
                  <a:lnTo>
                    <a:pt x="19" y="563"/>
                  </a:lnTo>
                  <a:lnTo>
                    <a:pt x="31" y="563"/>
                  </a:lnTo>
                  <a:lnTo>
                    <a:pt x="31" y="563"/>
                  </a:lnTo>
                  <a:lnTo>
                    <a:pt x="43" y="563"/>
                  </a:lnTo>
                  <a:lnTo>
                    <a:pt x="53" y="554"/>
                  </a:lnTo>
                  <a:lnTo>
                    <a:pt x="59" y="544"/>
                  </a:lnTo>
                  <a:lnTo>
                    <a:pt x="62" y="532"/>
                  </a:lnTo>
                  <a:lnTo>
                    <a:pt x="84" y="0"/>
                  </a:lnTo>
                  <a:lnTo>
                    <a:pt x="31" y="0"/>
                  </a:lnTo>
                  <a:close/>
                </a:path>
              </a:pathLst>
            </a:custGeom>
            <a:solidFill>
              <a:srgbClr val="009EE0">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Tree>
    <p:extLst>
      <p:ext uri="{BB962C8B-B14F-4D97-AF65-F5344CB8AC3E}">
        <p14:creationId xmlns:p14="http://schemas.microsoft.com/office/powerpoint/2010/main" val="776650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nodeType="withEffect">
                                  <p:stCondLst>
                                    <p:cond delay="500"/>
                                  </p:stCondLst>
                                  <p:childTnLst>
                                    <p:set>
                                      <p:cBhvr>
                                        <p:cTn id="9" dur="1" fill="hold">
                                          <p:stCondLst>
                                            <p:cond delay="0"/>
                                          </p:stCondLst>
                                        </p:cTn>
                                        <p:tgtEl>
                                          <p:spTgt spid="180"/>
                                        </p:tgtEl>
                                        <p:attrNameLst>
                                          <p:attrName>style.visibility</p:attrName>
                                        </p:attrNameLst>
                                      </p:cBhvr>
                                      <p:to>
                                        <p:strVal val="visible"/>
                                      </p:to>
                                    </p:set>
                                    <p:animEffect transition="in" filter="fade">
                                      <p:cBhvr>
                                        <p:cTn id="10" dur="500"/>
                                        <p:tgtEl>
                                          <p:spTgt spid="18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par>
                                <p:cTn id="16" presetID="10" presetClass="entr" presetSubtype="0" fill="hold" nodeType="withEffect">
                                  <p:stCondLst>
                                    <p:cond delay="100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fade">
                                      <p:cBhvr>
                                        <p:cTn id="23" dur="500"/>
                                        <p:tgtEl>
                                          <p:spTgt spid="36"/>
                                        </p:tgtEl>
                                      </p:cBhvr>
                                    </p:animEffect>
                                  </p:childTnLst>
                                </p:cTn>
                              </p:par>
                              <p:par>
                                <p:cTn id="24" presetID="10" presetClass="entr" presetSubtype="0" fill="hold" nodeType="withEffect">
                                  <p:stCondLst>
                                    <p:cond delay="0"/>
                                  </p:stCondLst>
                                  <p:childTnLst>
                                    <p:set>
                                      <p:cBhvr>
                                        <p:cTn id="25" dur="1" fill="hold">
                                          <p:stCondLst>
                                            <p:cond delay="0"/>
                                          </p:stCondLst>
                                        </p:cTn>
                                        <p:tgtEl>
                                          <p:spTgt spid="145"/>
                                        </p:tgtEl>
                                        <p:attrNameLst>
                                          <p:attrName>style.visibility</p:attrName>
                                        </p:attrNameLst>
                                      </p:cBhvr>
                                      <p:to>
                                        <p:strVal val="visible"/>
                                      </p:to>
                                    </p:set>
                                    <p:animEffect transition="in" filter="fade">
                                      <p:cBhvr>
                                        <p:cTn id="26" dur="500"/>
                                        <p:tgtEl>
                                          <p:spTgt spid="145"/>
                                        </p:tgtEl>
                                      </p:cBhvr>
                                    </p:animEffect>
                                  </p:childTnLst>
                                </p:cTn>
                              </p:par>
                              <p:par>
                                <p:cTn id="27" presetID="10" presetClass="entr" presetSubtype="0" fill="hold" nodeType="withEffect">
                                  <p:stCondLst>
                                    <p:cond delay="0"/>
                                  </p:stCondLst>
                                  <p:childTnLst>
                                    <p:set>
                                      <p:cBhvr>
                                        <p:cTn id="28" dur="1" fill="hold">
                                          <p:stCondLst>
                                            <p:cond delay="0"/>
                                          </p:stCondLst>
                                        </p:cTn>
                                        <p:tgtEl>
                                          <p:spTgt spid="140"/>
                                        </p:tgtEl>
                                        <p:attrNameLst>
                                          <p:attrName>style.visibility</p:attrName>
                                        </p:attrNameLst>
                                      </p:cBhvr>
                                      <p:to>
                                        <p:strVal val="visible"/>
                                      </p:to>
                                    </p:set>
                                    <p:animEffect transition="in" filter="fade">
                                      <p:cBhvr>
                                        <p:cTn id="29" dur="500"/>
                                        <p:tgtEl>
                                          <p:spTgt spid="140"/>
                                        </p:tgtEl>
                                      </p:cBhvr>
                                    </p:animEffect>
                                  </p:childTnLst>
                                </p:cTn>
                              </p:par>
                              <p:par>
                                <p:cTn id="30" presetID="10" presetClass="entr" presetSubtype="0" fill="hold" nodeType="withEffect">
                                  <p:stCondLst>
                                    <p:cond delay="0"/>
                                  </p:stCondLst>
                                  <p:childTnLst>
                                    <p:set>
                                      <p:cBhvr>
                                        <p:cTn id="31" dur="1" fill="hold">
                                          <p:stCondLst>
                                            <p:cond delay="0"/>
                                          </p:stCondLst>
                                        </p:cTn>
                                        <p:tgtEl>
                                          <p:spTgt spid="160"/>
                                        </p:tgtEl>
                                        <p:attrNameLst>
                                          <p:attrName>style.visibility</p:attrName>
                                        </p:attrNameLst>
                                      </p:cBhvr>
                                      <p:to>
                                        <p:strVal val="visible"/>
                                      </p:to>
                                    </p:set>
                                    <p:animEffect transition="in" filter="fade">
                                      <p:cBhvr>
                                        <p:cTn id="32" dur="500"/>
                                        <p:tgtEl>
                                          <p:spTgt spid="160"/>
                                        </p:tgtEl>
                                      </p:cBhvr>
                                    </p:animEffect>
                                  </p:childTnLst>
                                </p:cTn>
                              </p:par>
                              <p:par>
                                <p:cTn id="33" presetID="10" presetClass="entr" presetSubtype="0" fill="hold" nodeType="withEffect">
                                  <p:stCondLst>
                                    <p:cond delay="0"/>
                                  </p:stCondLst>
                                  <p:childTnLst>
                                    <p:set>
                                      <p:cBhvr>
                                        <p:cTn id="34" dur="1" fill="hold">
                                          <p:stCondLst>
                                            <p:cond delay="0"/>
                                          </p:stCondLst>
                                        </p:cTn>
                                        <p:tgtEl>
                                          <p:spTgt spid="63"/>
                                        </p:tgtEl>
                                        <p:attrNameLst>
                                          <p:attrName>style.visibility</p:attrName>
                                        </p:attrNameLst>
                                      </p:cBhvr>
                                      <p:to>
                                        <p:strVal val="visible"/>
                                      </p:to>
                                    </p:set>
                                    <p:animEffect transition="in" filter="fade">
                                      <p:cBhvr>
                                        <p:cTn id="35" dur="500"/>
                                        <p:tgtEl>
                                          <p:spTgt spid="63"/>
                                        </p:tgtEl>
                                      </p:cBhvr>
                                    </p:animEffect>
                                  </p:childTnLst>
                                </p:cTn>
                              </p:par>
                              <p:par>
                                <p:cTn id="36" presetID="10" presetClass="entr" presetSubtype="0" fill="hold" nodeType="withEffect">
                                  <p:stCondLst>
                                    <p:cond delay="1000"/>
                                  </p:stCondLst>
                                  <p:childTnLst>
                                    <p:set>
                                      <p:cBhvr>
                                        <p:cTn id="37" dur="1" fill="hold">
                                          <p:stCondLst>
                                            <p:cond delay="0"/>
                                          </p:stCondLst>
                                        </p:cTn>
                                        <p:tgtEl>
                                          <p:spTgt spid="7">
                                            <p:txEl>
                                              <p:pRg st="2" end="2"/>
                                            </p:txEl>
                                          </p:spTgt>
                                        </p:tgtEl>
                                        <p:attrNameLst>
                                          <p:attrName>style.visibility</p:attrName>
                                        </p:attrNameLst>
                                      </p:cBhvr>
                                      <p:to>
                                        <p:strVal val="visible"/>
                                      </p:to>
                                    </p:set>
                                    <p:animEffect transition="in" filter="fade">
                                      <p:cBhvr>
                                        <p:cTn id="38" dur="500"/>
                                        <p:tgtEl>
                                          <p:spTgt spid="7">
                                            <p:txEl>
                                              <p:pRg st="2" end="2"/>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150"/>
                                        </p:tgtEl>
                                        <p:attrNameLst>
                                          <p:attrName>style.visibility</p:attrName>
                                        </p:attrNameLst>
                                      </p:cBhvr>
                                      <p:to>
                                        <p:strVal val="visible"/>
                                      </p:to>
                                    </p:set>
                                    <p:animEffect transition="in" filter="fade">
                                      <p:cBhvr>
                                        <p:cTn id="41" dur="500"/>
                                        <p:tgtEl>
                                          <p:spTgt spid="150"/>
                                        </p:tgtEl>
                                      </p:cBhvr>
                                    </p:animEffect>
                                  </p:childTnLst>
                                </p:cTn>
                              </p:par>
                              <p:par>
                                <p:cTn id="42" presetID="10" presetClass="entr" presetSubtype="0" fill="hold" nodeType="withEffect">
                                  <p:stCondLst>
                                    <p:cond delay="0"/>
                                  </p:stCondLst>
                                  <p:childTnLst>
                                    <p:set>
                                      <p:cBhvr>
                                        <p:cTn id="43" dur="1" fill="hold">
                                          <p:stCondLst>
                                            <p:cond delay="0"/>
                                          </p:stCondLst>
                                        </p:cTn>
                                        <p:tgtEl>
                                          <p:spTgt spid="243"/>
                                        </p:tgtEl>
                                        <p:attrNameLst>
                                          <p:attrName>style.visibility</p:attrName>
                                        </p:attrNameLst>
                                      </p:cBhvr>
                                      <p:to>
                                        <p:strVal val="visible"/>
                                      </p:to>
                                    </p:set>
                                    <p:animEffect transition="in" filter="fade">
                                      <p:cBhvr>
                                        <p:cTn id="44" dur="500"/>
                                        <p:tgtEl>
                                          <p:spTgt spid="243"/>
                                        </p:tgtEl>
                                      </p:cBhvr>
                                    </p:animEffect>
                                  </p:childTnLst>
                                </p:cTn>
                              </p:par>
                              <p:par>
                                <p:cTn id="45" presetID="10" presetClass="entr" presetSubtype="0" fill="hold" nodeType="withEffect">
                                  <p:stCondLst>
                                    <p:cond delay="0"/>
                                  </p:stCondLst>
                                  <p:childTnLst>
                                    <p:set>
                                      <p:cBhvr>
                                        <p:cTn id="46" dur="1" fill="hold">
                                          <p:stCondLst>
                                            <p:cond delay="0"/>
                                          </p:stCondLst>
                                        </p:cTn>
                                        <p:tgtEl>
                                          <p:spTgt spid="100"/>
                                        </p:tgtEl>
                                        <p:attrNameLst>
                                          <p:attrName>style.visibility</p:attrName>
                                        </p:attrNameLst>
                                      </p:cBhvr>
                                      <p:to>
                                        <p:strVal val="visible"/>
                                      </p:to>
                                    </p:set>
                                    <p:animEffect transition="in" filter="fade">
                                      <p:cBhvr>
                                        <p:cTn id="47" dur="500"/>
                                        <p:tgtEl>
                                          <p:spTgt spid="100"/>
                                        </p:tgtEl>
                                      </p:cBhvr>
                                    </p:animEffect>
                                  </p:childTnLst>
                                </p:cTn>
                              </p:par>
                              <p:par>
                                <p:cTn id="48" presetID="10" presetClass="entr" presetSubtype="0" fill="hold" nodeType="withEffect">
                                  <p:stCondLst>
                                    <p:cond delay="0"/>
                                  </p:stCondLst>
                                  <p:childTnLst>
                                    <p:set>
                                      <p:cBhvr>
                                        <p:cTn id="49" dur="1" fill="hold">
                                          <p:stCondLst>
                                            <p:cond delay="0"/>
                                          </p:stCondLst>
                                        </p:cTn>
                                        <p:tgtEl>
                                          <p:spTgt spid="135"/>
                                        </p:tgtEl>
                                        <p:attrNameLst>
                                          <p:attrName>style.visibility</p:attrName>
                                        </p:attrNameLst>
                                      </p:cBhvr>
                                      <p:to>
                                        <p:strVal val="visible"/>
                                      </p:to>
                                    </p:set>
                                    <p:animEffect transition="in" filter="fade">
                                      <p:cBhvr>
                                        <p:cTn id="50" dur="500"/>
                                        <p:tgtEl>
                                          <p:spTgt spid="135"/>
                                        </p:tgtEl>
                                      </p:cBhvr>
                                    </p:animEffect>
                                  </p:childTnLst>
                                </p:cTn>
                              </p:par>
                              <p:par>
                                <p:cTn id="51" presetID="10" presetClass="entr" presetSubtype="0" fill="hold" nodeType="withEffect">
                                  <p:stCondLst>
                                    <p:cond delay="0"/>
                                  </p:stCondLst>
                                  <p:childTnLst>
                                    <p:set>
                                      <p:cBhvr>
                                        <p:cTn id="52" dur="1" fill="hold">
                                          <p:stCondLst>
                                            <p:cond delay="0"/>
                                          </p:stCondLst>
                                        </p:cTn>
                                        <p:tgtEl>
                                          <p:spTgt spid="190"/>
                                        </p:tgtEl>
                                        <p:attrNameLst>
                                          <p:attrName>style.visibility</p:attrName>
                                        </p:attrNameLst>
                                      </p:cBhvr>
                                      <p:to>
                                        <p:strVal val="visible"/>
                                      </p:to>
                                    </p:set>
                                    <p:animEffect transition="in" filter="fade">
                                      <p:cBhvr>
                                        <p:cTn id="53" dur="500"/>
                                        <p:tgtEl>
                                          <p:spTgt spid="190"/>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237">
                                            <p:txEl>
                                              <p:pRg st="0" end="0"/>
                                            </p:txEl>
                                          </p:spTgt>
                                        </p:tgtEl>
                                        <p:attrNameLst>
                                          <p:attrName>style.visibility</p:attrName>
                                        </p:attrNameLst>
                                      </p:cBhvr>
                                      <p:to>
                                        <p:strVal val="visible"/>
                                      </p:to>
                                    </p:set>
                                    <p:animEffect transition="in" filter="fade">
                                      <p:cBhvr>
                                        <p:cTn id="58" dur="500"/>
                                        <p:tgtEl>
                                          <p:spTgt spid="237">
                                            <p:txEl>
                                              <p:pRg st="0" end="0"/>
                                            </p:txEl>
                                          </p:spTgt>
                                        </p:tgtEl>
                                      </p:cBhvr>
                                    </p:animEffect>
                                  </p:childTnLst>
                                </p:cTn>
                              </p:par>
                              <p:par>
                                <p:cTn id="59" presetID="10" presetClass="entr" presetSubtype="0" fill="hold" nodeType="withEffect">
                                  <p:stCondLst>
                                    <p:cond delay="1000"/>
                                  </p:stCondLst>
                                  <p:childTnLst>
                                    <p:set>
                                      <p:cBhvr>
                                        <p:cTn id="60" dur="1" fill="hold">
                                          <p:stCondLst>
                                            <p:cond delay="0"/>
                                          </p:stCondLst>
                                        </p:cTn>
                                        <p:tgtEl>
                                          <p:spTgt spid="46"/>
                                        </p:tgtEl>
                                        <p:attrNameLst>
                                          <p:attrName>style.visibility</p:attrName>
                                        </p:attrNameLst>
                                      </p:cBhvr>
                                      <p:to>
                                        <p:strVal val="visible"/>
                                      </p:to>
                                    </p:set>
                                    <p:animEffect transition="in" filter="fade">
                                      <p:cBhvr>
                                        <p:cTn id="61" dur="500"/>
                                        <p:tgtEl>
                                          <p:spTgt spid="46"/>
                                        </p:tgtEl>
                                      </p:cBhvr>
                                    </p:animEffect>
                                  </p:childTnLst>
                                </p:cTn>
                              </p:par>
                              <p:par>
                                <p:cTn id="62" presetID="10" presetClass="entr" presetSubtype="0" fill="hold" nodeType="withEffect">
                                  <p:stCondLst>
                                    <p:cond delay="0"/>
                                  </p:stCondLst>
                                  <p:childTnLst>
                                    <p:set>
                                      <p:cBhvr>
                                        <p:cTn id="63" dur="1" fill="hold">
                                          <p:stCondLst>
                                            <p:cond delay="0"/>
                                          </p:stCondLst>
                                        </p:cTn>
                                        <p:tgtEl>
                                          <p:spTgt spid="207"/>
                                        </p:tgtEl>
                                        <p:attrNameLst>
                                          <p:attrName>style.visibility</p:attrName>
                                        </p:attrNameLst>
                                      </p:cBhvr>
                                      <p:to>
                                        <p:strVal val="visible"/>
                                      </p:to>
                                    </p:set>
                                    <p:animEffect transition="in" filter="fade">
                                      <p:cBhvr>
                                        <p:cTn id="64" dur="500"/>
                                        <p:tgtEl>
                                          <p:spTgt spid="207"/>
                                        </p:tgtEl>
                                      </p:cBhvr>
                                    </p:animEffect>
                                  </p:childTnLst>
                                </p:cTn>
                              </p:par>
                              <p:par>
                                <p:cTn id="65" presetID="10" presetClass="entr" presetSubtype="0" fill="hold" nodeType="withEffect">
                                  <p:stCondLst>
                                    <p:cond delay="0"/>
                                  </p:stCondLst>
                                  <p:childTnLst>
                                    <p:set>
                                      <p:cBhvr>
                                        <p:cTn id="66" dur="1" fill="hold">
                                          <p:stCondLst>
                                            <p:cond delay="0"/>
                                          </p:stCondLst>
                                        </p:cTn>
                                        <p:tgtEl>
                                          <p:spTgt spid="212"/>
                                        </p:tgtEl>
                                        <p:attrNameLst>
                                          <p:attrName>style.visibility</p:attrName>
                                        </p:attrNameLst>
                                      </p:cBhvr>
                                      <p:to>
                                        <p:strVal val="visible"/>
                                      </p:to>
                                    </p:set>
                                    <p:animEffect transition="in" filter="fade">
                                      <p:cBhvr>
                                        <p:cTn id="67" dur="500"/>
                                        <p:tgtEl>
                                          <p:spTgt spid="212"/>
                                        </p:tgtEl>
                                      </p:cBhvr>
                                    </p:animEffect>
                                  </p:childTnLst>
                                </p:cTn>
                              </p:par>
                              <p:par>
                                <p:cTn id="68" presetID="10" presetClass="entr" presetSubtype="0" fill="hold" nodeType="withEffect">
                                  <p:stCondLst>
                                    <p:cond delay="0"/>
                                  </p:stCondLst>
                                  <p:childTnLst>
                                    <p:set>
                                      <p:cBhvr>
                                        <p:cTn id="69" dur="1" fill="hold">
                                          <p:stCondLst>
                                            <p:cond delay="0"/>
                                          </p:stCondLst>
                                        </p:cTn>
                                        <p:tgtEl>
                                          <p:spTgt spid="227"/>
                                        </p:tgtEl>
                                        <p:attrNameLst>
                                          <p:attrName>style.visibility</p:attrName>
                                        </p:attrNameLst>
                                      </p:cBhvr>
                                      <p:to>
                                        <p:strVal val="visible"/>
                                      </p:to>
                                    </p:set>
                                    <p:animEffect transition="in" filter="fade">
                                      <p:cBhvr>
                                        <p:cTn id="70" dur="500"/>
                                        <p:tgtEl>
                                          <p:spTgt spid="227"/>
                                        </p:tgtEl>
                                      </p:cBhvr>
                                    </p:animEffect>
                                  </p:childTnLst>
                                </p:cTn>
                              </p:par>
                              <p:par>
                                <p:cTn id="71" presetID="10" presetClass="entr" presetSubtype="0" fill="hold" nodeType="withEffect">
                                  <p:stCondLst>
                                    <p:cond delay="0"/>
                                  </p:stCondLst>
                                  <p:childTnLst>
                                    <p:set>
                                      <p:cBhvr>
                                        <p:cTn id="72" dur="1" fill="hold">
                                          <p:stCondLst>
                                            <p:cond delay="0"/>
                                          </p:stCondLst>
                                        </p:cTn>
                                        <p:tgtEl>
                                          <p:spTgt spid="222"/>
                                        </p:tgtEl>
                                        <p:attrNameLst>
                                          <p:attrName>style.visibility</p:attrName>
                                        </p:attrNameLst>
                                      </p:cBhvr>
                                      <p:to>
                                        <p:strVal val="visible"/>
                                      </p:to>
                                    </p:set>
                                    <p:animEffect transition="in" filter="fade">
                                      <p:cBhvr>
                                        <p:cTn id="73" dur="500"/>
                                        <p:tgtEl>
                                          <p:spTgt spid="222"/>
                                        </p:tgtEl>
                                      </p:cBhvr>
                                    </p:animEffect>
                                  </p:childTnLst>
                                </p:cTn>
                              </p:par>
                              <p:par>
                                <p:cTn id="74" presetID="10" presetClass="entr" presetSubtype="0" fill="hold" nodeType="withEffect">
                                  <p:stCondLst>
                                    <p:cond delay="0"/>
                                  </p:stCondLst>
                                  <p:childTnLst>
                                    <p:set>
                                      <p:cBhvr>
                                        <p:cTn id="75" dur="1" fill="hold">
                                          <p:stCondLst>
                                            <p:cond delay="0"/>
                                          </p:stCondLst>
                                        </p:cTn>
                                        <p:tgtEl>
                                          <p:spTgt spid="155"/>
                                        </p:tgtEl>
                                        <p:attrNameLst>
                                          <p:attrName>style.visibility</p:attrName>
                                        </p:attrNameLst>
                                      </p:cBhvr>
                                      <p:to>
                                        <p:strVal val="visible"/>
                                      </p:to>
                                    </p:set>
                                    <p:animEffect transition="in" filter="fade">
                                      <p:cBhvr>
                                        <p:cTn id="76" dur="500"/>
                                        <p:tgtEl>
                                          <p:spTgt spid="155"/>
                                        </p:tgtEl>
                                      </p:cBhvr>
                                    </p:animEffect>
                                  </p:childTnLst>
                                </p:cTn>
                              </p:par>
                              <p:par>
                                <p:cTn id="77" presetID="10" presetClass="entr" presetSubtype="0" fill="hold" nodeType="withEffect">
                                  <p:stCondLst>
                                    <p:cond delay="0"/>
                                  </p:stCondLst>
                                  <p:childTnLst>
                                    <p:set>
                                      <p:cBhvr>
                                        <p:cTn id="78" dur="1" fill="hold">
                                          <p:stCondLst>
                                            <p:cond delay="0"/>
                                          </p:stCondLst>
                                        </p:cTn>
                                        <p:tgtEl>
                                          <p:spTgt spid="8"/>
                                        </p:tgtEl>
                                        <p:attrNameLst>
                                          <p:attrName>style.visibility</p:attrName>
                                        </p:attrNameLst>
                                      </p:cBhvr>
                                      <p:to>
                                        <p:strVal val="visible"/>
                                      </p:to>
                                    </p:set>
                                    <p:animEffect transition="in" filter="fade">
                                      <p:cBhvr>
                                        <p:cTn id="79" dur="500"/>
                                        <p:tgtEl>
                                          <p:spTgt spid="8"/>
                                        </p:tgtEl>
                                      </p:cBhvr>
                                    </p:animEffect>
                                  </p:childTnLst>
                                </p:cTn>
                              </p:par>
                              <p:par>
                                <p:cTn id="80" presetID="10" presetClass="entr" presetSubtype="0" fill="hold" nodeType="withEffect">
                                  <p:stCondLst>
                                    <p:cond delay="0"/>
                                  </p:stCondLst>
                                  <p:childTnLst>
                                    <p:set>
                                      <p:cBhvr>
                                        <p:cTn id="81" dur="1" fill="hold">
                                          <p:stCondLst>
                                            <p:cond delay="0"/>
                                          </p:stCondLst>
                                        </p:cTn>
                                        <p:tgtEl>
                                          <p:spTgt spid="73"/>
                                        </p:tgtEl>
                                        <p:attrNameLst>
                                          <p:attrName>style.visibility</p:attrName>
                                        </p:attrNameLst>
                                      </p:cBhvr>
                                      <p:to>
                                        <p:strVal val="visible"/>
                                      </p:to>
                                    </p:set>
                                    <p:animEffect transition="in" filter="fade">
                                      <p:cBhvr>
                                        <p:cTn id="82" dur="500"/>
                                        <p:tgtEl>
                                          <p:spTgt spid="73"/>
                                        </p:tgtEl>
                                      </p:cBhvr>
                                    </p:animEffect>
                                  </p:childTnLst>
                                </p:cTn>
                              </p:par>
                              <p:par>
                                <p:cTn id="83" presetID="10" presetClass="entr" presetSubtype="0" fill="hold" nodeType="withEffect">
                                  <p:stCondLst>
                                    <p:cond delay="0"/>
                                  </p:stCondLst>
                                  <p:childTnLst>
                                    <p:set>
                                      <p:cBhvr>
                                        <p:cTn id="84" dur="1" fill="hold">
                                          <p:stCondLst>
                                            <p:cond delay="0"/>
                                          </p:stCondLst>
                                        </p:cTn>
                                        <p:tgtEl>
                                          <p:spTgt spid="238"/>
                                        </p:tgtEl>
                                        <p:attrNameLst>
                                          <p:attrName>style.visibility</p:attrName>
                                        </p:attrNameLst>
                                      </p:cBhvr>
                                      <p:to>
                                        <p:strVal val="visible"/>
                                      </p:to>
                                    </p:set>
                                    <p:animEffect transition="in" filter="fade">
                                      <p:cBhvr>
                                        <p:cTn id="85" dur="500"/>
                                        <p:tgtEl>
                                          <p:spTgt spid="238"/>
                                        </p:tgtEl>
                                      </p:cBhvr>
                                    </p:animEffect>
                                  </p:childTnLst>
                                </p:cTn>
                              </p:par>
                              <p:par>
                                <p:cTn id="86" presetID="10" presetClass="entr" presetSubtype="0" fill="hold" nodeType="withEffect">
                                  <p:stCondLst>
                                    <p:cond delay="0"/>
                                  </p:stCondLst>
                                  <p:childTnLst>
                                    <p:set>
                                      <p:cBhvr>
                                        <p:cTn id="87" dur="1" fill="hold">
                                          <p:stCondLst>
                                            <p:cond delay="0"/>
                                          </p:stCondLst>
                                        </p:cTn>
                                        <p:tgtEl>
                                          <p:spTgt spid="95"/>
                                        </p:tgtEl>
                                        <p:attrNameLst>
                                          <p:attrName>style.visibility</p:attrName>
                                        </p:attrNameLst>
                                      </p:cBhvr>
                                      <p:to>
                                        <p:strVal val="visible"/>
                                      </p:to>
                                    </p:set>
                                    <p:animEffect transition="in" filter="fade">
                                      <p:cBhvr>
                                        <p:cTn id="88" dur="500"/>
                                        <p:tgtEl>
                                          <p:spTgt spid="95"/>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237">
                                            <p:txEl>
                                              <p:pRg st="2" end="2"/>
                                            </p:txEl>
                                          </p:spTgt>
                                        </p:tgtEl>
                                        <p:attrNameLst>
                                          <p:attrName>style.visibility</p:attrName>
                                        </p:attrNameLst>
                                      </p:cBhvr>
                                      <p:to>
                                        <p:strVal val="visible"/>
                                      </p:to>
                                    </p:set>
                                    <p:animEffect transition="in" filter="fade">
                                      <p:cBhvr>
                                        <p:cTn id="93" dur="500"/>
                                        <p:tgtEl>
                                          <p:spTgt spid="237">
                                            <p:txEl>
                                              <p:pRg st="2" end="2"/>
                                            </p:txEl>
                                          </p:spTgt>
                                        </p:tgtEl>
                                      </p:cBhvr>
                                    </p:animEffect>
                                  </p:childTnLst>
                                </p:cTn>
                              </p:par>
                              <p:par>
                                <p:cTn id="94" presetID="10" presetClass="entr" presetSubtype="0" fill="hold" nodeType="withEffect">
                                  <p:stCondLst>
                                    <p:cond delay="1000"/>
                                  </p:stCondLst>
                                  <p:childTnLst>
                                    <p:set>
                                      <p:cBhvr>
                                        <p:cTn id="95" dur="1" fill="hold">
                                          <p:stCondLst>
                                            <p:cond delay="0"/>
                                          </p:stCondLst>
                                        </p:cTn>
                                        <p:tgtEl>
                                          <p:spTgt spid="175"/>
                                        </p:tgtEl>
                                        <p:attrNameLst>
                                          <p:attrName>style.visibility</p:attrName>
                                        </p:attrNameLst>
                                      </p:cBhvr>
                                      <p:to>
                                        <p:strVal val="visible"/>
                                      </p:to>
                                    </p:set>
                                    <p:animEffect transition="in" filter="fade">
                                      <p:cBhvr>
                                        <p:cTn id="96" dur="500"/>
                                        <p:tgtEl>
                                          <p:spTgt spid="175"/>
                                        </p:tgtEl>
                                      </p:cBhvr>
                                    </p:animEffect>
                                  </p:childTnLst>
                                </p:cTn>
                              </p:par>
                              <p:par>
                                <p:cTn id="97" presetID="10" presetClass="entr" presetSubtype="0" fill="hold" nodeType="withEffect">
                                  <p:stCondLst>
                                    <p:cond delay="0"/>
                                  </p:stCondLst>
                                  <p:childTnLst>
                                    <p:set>
                                      <p:cBhvr>
                                        <p:cTn id="98" dur="1" fill="hold">
                                          <p:stCondLst>
                                            <p:cond delay="0"/>
                                          </p:stCondLst>
                                        </p:cTn>
                                        <p:tgtEl>
                                          <p:spTgt spid="232"/>
                                        </p:tgtEl>
                                        <p:attrNameLst>
                                          <p:attrName>style.visibility</p:attrName>
                                        </p:attrNameLst>
                                      </p:cBhvr>
                                      <p:to>
                                        <p:strVal val="visible"/>
                                      </p:to>
                                    </p:set>
                                    <p:animEffect transition="in" filter="fade">
                                      <p:cBhvr>
                                        <p:cTn id="99" dur="500"/>
                                        <p:tgtEl>
                                          <p:spTgt spid="232"/>
                                        </p:tgtEl>
                                      </p:cBhvr>
                                    </p:animEffect>
                                  </p:childTnLst>
                                </p:cTn>
                              </p:par>
                              <p:par>
                                <p:cTn id="100" presetID="10" presetClass="entr" presetSubtype="0" fill="hold" nodeType="withEffect">
                                  <p:stCondLst>
                                    <p:cond delay="0"/>
                                  </p:stCondLst>
                                  <p:childTnLst>
                                    <p:set>
                                      <p:cBhvr>
                                        <p:cTn id="101" dur="1" fill="hold">
                                          <p:stCondLst>
                                            <p:cond delay="0"/>
                                          </p:stCondLst>
                                        </p:cTn>
                                        <p:tgtEl>
                                          <p:spTgt spid="68"/>
                                        </p:tgtEl>
                                        <p:attrNameLst>
                                          <p:attrName>style.visibility</p:attrName>
                                        </p:attrNameLst>
                                      </p:cBhvr>
                                      <p:to>
                                        <p:strVal val="visible"/>
                                      </p:to>
                                    </p:set>
                                    <p:animEffect transition="in" filter="fade">
                                      <p:cBhvr>
                                        <p:cTn id="102" dur="500"/>
                                        <p:tgtEl>
                                          <p:spTgt spid="68"/>
                                        </p:tgtEl>
                                      </p:cBhvr>
                                    </p:animEffect>
                                  </p:childTnLst>
                                </p:cTn>
                              </p:par>
                              <p:par>
                                <p:cTn id="103" presetID="10" presetClass="entr" presetSubtype="0" fill="hold" nodeType="withEffect">
                                  <p:stCondLst>
                                    <p:cond delay="0"/>
                                  </p:stCondLst>
                                  <p:childTnLst>
                                    <p:set>
                                      <p:cBhvr>
                                        <p:cTn id="104" dur="1" fill="hold">
                                          <p:stCondLst>
                                            <p:cond delay="0"/>
                                          </p:stCondLst>
                                        </p:cTn>
                                        <p:tgtEl>
                                          <p:spTgt spid="217"/>
                                        </p:tgtEl>
                                        <p:attrNameLst>
                                          <p:attrName>style.visibility</p:attrName>
                                        </p:attrNameLst>
                                      </p:cBhvr>
                                      <p:to>
                                        <p:strVal val="visible"/>
                                      </p:to>
                                    </p:set>
                                    <p:animEffect transition="in" filter="fade">
                                      <p:cBhvr>
                                        <p:cTn id="105" dur="500"/>
                                        <p:tgtEl>
                                          <p:spTgt spid="217"/>
                                        </p:tgtEl>
                                      </p:cBhvr>
                                    </p:animEffect>
                                  </p:childTnLst>
                                </p:cTn>
                              </p:par>
                              <p:par>
                                <p:cTn id="106" presetID="10" presetClass="entr" presetSubtype="0" fill="hold" nodeType="withEffect">
                                  <p:stCondLst>
                                    <p:cond delay="0"/>
                                  </p:stCondLst>
                                  <p:childTnLst>
                                    <p:set>
                                      <p:cBhvr>
                                        <p:cTn id="107" dur="1" fill="hold">
                                          <p:stCondLst>
                                            <p:cond delay="0"/>
                                          </p:stCondLst>
                                        </p:cTn>
                                        <p:tgtEl>
                                          <p:spTgt spid="125"/>
                                        </p:tgtEl>
                                        <p:attrNameLst>
                                          <p:attrName>style.visibility</p:attrName>
                                        </p:attrNameLst>
                                      </p:cBhvr>
                                      <p:to>
                                        <p:strVal val="visible"/>
                                      </p:to>
                                    </p:set>
                                    <p:animEffect transition="in" filter="fade">
                                      <p:cBhvr>
                                        <p:cTn id="108" dur="500"/>
                                        <p:tgtEl>
                                          <p:spTgt spid="125"/>
                                        </p:tgtEl>
                                      </p:cBhvr>
                                    </p:animEffect>
                                  </p:childTnLst>
                                </p:cTn>
                              </p:par>
                              <p:par>
                                <p:cTn id="109" presetID="10" presetClass="entr" presetSubtype="0" fill="hold" nodeType="withEffect">
                                  <p:stCondLst>
                                    <p:cond delay="0"/>
                                  </p:stCondLst>
                                  <p:childTnLst>
                                    <p:set>
                                      <p:cBhvr>
                                        <p:cTn id="110" dur="1" fill="hold">
                                          <p:stCondLst>
                                            <p:cond delay="0"/>
                                          </p:stCondLst>
                                        </p:cTn>
                                        <p:tgtEl>
                                          <p:spTgt spid="165"/>
                                        </p:tgtEl>
                                        <p:attrNameLst>
                                          <p:attrName>style.visibility</p:attrName>
                                        </p:attrNameLst>
                                      </p:cBhvr>
                                      <p:to>
                                        <p:strVal val="visible"/>
                                      </p:to>
                                    </p:set>
                                    <p:animEffect transition="in" filter="fade">
                                      <p:cBhvr>
                                        <p:cTn id="111" dur="500"/>
                                        <p:tgtEl>
                                          <p:spTgt spid="165"/>
                                        </p:tgtEl>
                                      </p:cBhvr>
                                    </p:animEffect>
                                  </p:childTnLst>
                                </p:cTn>
                              </p:par>
                              <p:par>
                                <p:cTn id="112" presetID="10" presetClass="entr" presetSubtype="0" fill="hold" nodeType="withEffect">
                                  <p:stCondLst>
                                    <p:cond delay="0"/>
                                  </p:stCondLst>
                                  <p:childTnLst>
                                    <p:set>
                                      <p:cBhvr>
                                        <p:cTn id="113" dur="1" fill="hold">
                                          <p:stCondLst>
                                            <p:cond delay="0"/>
                                          </p:stCondLst>
                                        </p:cTn>
                                        <p:tgtEl>
                                          <p:spTgt spid="41"/>
                                        </p:tgtEl>
                                        <p:attrNameLst>
                                          <p:attrName>style.visibility</p:attrName>
                                        </p:attrNameLst>
                                      </p:cBhvr>
                                      <p:to>
                                        <p:strVal val="visible"/>
                                      </p:to>
                                    </p:set>
                                    <p:animEffect transition="in" filter="fade">
                                      <p:cBhvr>
                                        <p:cTn id="114" dur="500"/>
                                        <p:tgtEl>
                                          <p:spTgt spid="41"/>
                                        </p:tgtEl>
                                      </p:cBhvr>
                                    </p:animEffect>
                                  </p:childTnLst>
                                </p:cTn>
                              </p:par>
                              <p:par>
                                <p:cTn id="115" presetID="10" presetClass="entr" presetSubtype="0" fill="hold" nodeType="withEffect">
                                  <p:stCondLst>
                                    <p:cond delay="0"/>
                                  </p:stCondLst>
                                  <p:childTnLst>
                                    <p:set>
                                      <p:cBhvr>
                                        <p:cTn id="116" dur="1" fill="hold">
                                          <p:stCondLst>
                                            <p:cond delay="0"/>
                                          </p:stCondLst>
                                        </p:cTn>
                                        <p:tgtEl>
                                          <p:spTgt spid="170"/>
                                        </p:tgtEl>
                                        <p:attrNameLst>
                                          <p:attrName>style.visibility</p:attrName>
                                        </p:attrNameLst>
                                      </p:cBhvr>
                                      <p:to>
                                        <p:strVal val="visible"/>
                                      </p:to>
                                    </p:set>
                                    <p:animEffect transition="in" filter="fade">
                                      <p:cBhvr>
                                        <p:cTn id="117" dur="500"/>
                                        <p:tgtEl>
                                          <p:spTgt spid="170"/>
                                        </p:tgtEl>
                                      </p:cBhvr>
                                    </p:animEffect>
                                  </p:childTnLst>
                                </p:cTn>
                              </p:par>
                              <p:par>
                                <p:cTn id="118" presetID="10" presetClass="entr" presetSubtype="0" fill="hold" nodeType="withEffect">
                                  <p:stCondLst>
                                    <p:cond delay="0"/>
                                  </p:stCondLst>
                                  <p:childTnLst>
                                    <p:set>
                                      <p:cBhvr>
                                        <p:cTn id="119" dur="1" fill="hold">
                                          <p:stCondLst>
                                            <p:cond delay="0"/>
                                          </p:stCondLst>
                                        </p:cTn>
                                        <p:tgtEl>
                                          <p:spTgt spid="120"/>
                                        </p:tgtEl>
                                        <p:attrNameLst>
                                          <p:attrName>style.visibility</p:attrName>
                                        </p:attrNameLst>
                                      </p:cBhvr>
                                      <p:to>
                                        <p:strVal val="visible"/>
                                      </p:to>
                                    </p:set>
                                    <p:animEffect transition="in" filter="fade">
                                      <p:cBhvr>
                                        <p:cTn id="120" dur="500"/>
                                        <p:tgtEl>
                                          <p:spTgt spid="120"/>
                                        </p:tgtEl>
                                      </p:cBhvr>
                                    </p:animEffect>
                                  </p:childTnLst>
                                </p:cTn>
                              </p:par>
                              <p:par>
                                <p:cTn id="121" presetID="10" presetClass="entr" presetSubtype="0" fill="hold" nodeType="withEffect">
                                  <p:stCondLst>
                                    <p:cond delay="0"/>
                                  </p:stCondLst>
                                  <p:childTnLst>
                                    <p:set>
                                      <p:cBhvr>
                                        <p:cTn id="122" dur="1" fill="hold">
                                          <p:stCondLst>
                                            <p:cond delay="0"/>
                                          </p:stCondLst>
                                        </p:cTn>
                                        <p:tgtEl>
                                          <p:spTgt spid="90"/>
                                        </p:tgtEl>
                                        <p:attrNameLst>
                                          <p:attrName>style.visibility</p:attrName>
                                        </p:attrNameLst>
                                      </p:cBhvr>
                                      <p:to>
                                        <p:strVal val="visible"/>
                                      </p:to>
                                    </p:set>
                                    <p:animEffect transition="in" filter="fade">
                                      <p:cBhvr>
                                        <p:cTn id="123" dur="500"/>
                                        <p:tgtEl>
                                          <p:spTgt spid="90"/>
                                        </p:tgtEl>
                                      </p:cBhvr>
                                    </p:animEffect>
                                  </p:childTnLst>
                                </p:cTn>
                              </p:par>
                              <p:par>
                                <p:cTn id="124" presetID="10" presetClass="entr" presetSubtype="0" fill="hold" nodeType="withEffect">
                                  <p:stCondLst>
                                    <p:cond delay="0"/>
                                  </p:stCondLst>
                                  <p:childTnLst>
                                    <p:set>
                                      <p:cBhvr>
                                        <p:cTn id="125" dur="1" fill="hold">
                                          <p:stCondLst>
                                            <p:cond delay="0"/>
                                          </p:stCondLst>
                                        </p:cTn>
                                        <p:tgtEl>
                                          <p:spTgt spid="110"/>
                                        </p:tgtEl>
                                        <p:attrNameLst>
                                          <p:attrName>style.visibility</p:attrName>
                                        </p:attrNameLst>
                                      </p:cBhvr>
                                      <p:to>
                                        <p:strVal val="visible"/>
                                      </p:to>
                                    </p:set>
                                    <p:animEffect transition="in" filter="fade">
                                      <p:cBhvr>
                                        <p:cTn id="126" dur="500"/>
                                        <p:tgtEl>
                                          <p:spTgt spid="110"/>
                                        </p:tgtEl>
                                      </p:cBhvr>
                                    </p:animEffect>
                                  </p:childTnLst>
                                </p:cTn>
                              </p:par>
                              <p:par>
                                <p:cTn id="127" presetID="10" presetClass="entr" presetSubtype="0" fill="hold" nodeType="withEffect">
                                  <p:stCondLst>
                                    <p:cond delay="0"/>
                                  </p:stCondLst>
                                  <p:childTnLst>
                                    <p:set>
                                      <p:cBhvr>
                                        <p:cTn id="128" dur="1" fill="hold">
                                          <p:stCondLst>
                                            <p:cond delay="0"/>
                                          </p:stCondLst>
                                        </p:cTn>
                                        <p:tgtEl>
                                          <p:spTgt spid="115"/>
                                        </p:tgtEl>
                                        <p:attrNameLst>
                                          <p:attrName>style.visibility</p:attrName>
                                        </p:attrNameLst>
                                      </p:cBhvr>
                                      <p:to>
                                        <p:strVal val="visible"/>
                                      </p:to>
                                    </p:set>
                                    <p:animEffect transition="in" filter="fade">
                                      <p:cBhvr>
                                        <p:cTn id="129" dur="500"/>
                                        <p:tgtEl>
                                          <p:spTgt spid="115"/>
                                        </p:tgtEl>
                                      </p:cBhvr>
                                    </p:animEffect>
                                  </p:childTnLst>
                                </p:cTn>
                              </p:par>
                              <p:par>
                                <p:cTn id="130" presetID="10" presetClass="entr" presetSubtype="0" fill="hold" nodeType="withEffect">
                                  <p:stCondLst>
                                    <p:cond delay="0"/>
                                  </p:stCondLst>
                                  <p:childTnLst>
                                    <p:set>
                                      <p:cBhvr>
                                        <p:cTn id="131" dur="1" fill="hold">
                                          <p:stCondLst>
                                            <p:cond delay="0"/>
                                          </p:stCondLst>
                                        </p:cTn>
                                        <p:tgtEl>
                                          <p:spTgt spid="105"/>
                                        </p:tgtEl>
                                        <p:attrNameLst>
                                          <p:attrName>style.visibility</p:attrName>
                                        </p:attrNameLst>
                                      </p:cBhvr>
                                      <p:to>
                                        <p:strVal val="visible"/>
                                      </p:to>
                                    </p:set>
                                    <p:animEffect transition="in" filter="fade">
                                      <p:cBhvr>
                                        <p:cTn id="132" dur="500"/>
                                        <p:tgtEl>
                                          <p:spTgt spid="105"/>
                                        </p:tgtEl>
                                      </p:cBhvr>
                                    </p:animEffect>
                                  </p:childTnLst>
                                </p:cTn>
                              </p:par>
                              <p:par>
                                <p:cTn id="133" presetID="10" presetClass="entr" presetSubtype="0" fill="hold" nodeType="withEffect">
                                  <p:stCondLst>
                                    <p:cond delay="0"/>
                                  </p:stCondLst>
                                  <p:childTnLst>
                                    <p:set>
                                      <p:cBhvr>
                                        <p:cTn id="134" dur="1" fill="hold">
                                          <p:stCondLst>
                                            <p:cond delay="0"/>
                                          </p:stCondLst>
                                        </p:cTn>
                                        <p:tgtEl>
                                          <p:spTgt spid="13"/>
                                        </p:tgtEl>
                                        <p:attrNameLst>
                                          <p:attrName>style.visibility</p:attrName>
                                        </p:attrNameLst>
                                      </p:cBhvr>
                                      <p:to>
                                        <p:strVal val="visible"/>
                                      </p:to>
                                    </p:set>
                                    <p:animEffect transition="in" filter="fade">
                                      <p:cBhvr>
                                        <p:cTn id="135" dur="500"/>
                                        <p:tgtEl>
                                          <p:spTgt spid="13"/>
                                        </p:tgtEl>
                                      </p:cBhvr>
                                    </p:animEffect>
                                  </p:childTnLst>
                                </p:cTn>
                              </p:par>
                              <p:par>
                                <p:cTn id="136" presetID="10" presetClass="entr" presetSubtype="0" fill="hold" nodeType="withEffect">
                                  <p:stCondLst>
                                    <p:cond delay="0"/>
                                  </p:stCondLst>
                                  <p:childTnLst>
                                    <p:set>
                                      <p:cBhvr>
                                        <p:cTn id="137" dur="1" fill="hold">
                                          <p:stCondLst>
                                            <p:cond delay="0"/>
                                          </p:stCondLst>
                                        </p:cTn>
                                        <p:tgtEl>
                                          <p:spTgt spid="130"/>
                                        </p:tgtEl>
                                        <p:attrNameLst>
                                          <p:attrName>style.visibility</p:attrName>
                                        </p:attrNameLst>
                                      </p:cBhvr>
                                      <p:to>
                                        <p:strVal val="visible"/>
                                      </p:to>
                                    </p:set>
                                    <p:animEffect transition="in" filter="fade">
                                      <p:cBhvr>
                                        <p:cTn id="138" dur="500"/>
                                        <p:tgtEl>
                                          <p:spTgt spid="130"/>
                                        </p:tgtEl>
                                      </p:cBhvr>
                                    </p:animEffect>
                                  </p:childTnLst>
                                </p:cTn>
                              </p:par>
                              <p:par>
                                <p:cTn id="139" presetID="10" presetClass="entr" presetSubtype="0" fill="hold" nodeType="withEffect">
                                  <p:stCondLst>
                                    <p:cond delay="0"/>
                                  </p:stCondLst>
                                  <p:childTnLst>
                                    <p:set>
                                      <p:cBhvr>
                                        <p:cTn id="140" dur="1" fill="hold">
                                          <p:stCondLst>
                                            <p:cond delay="0"/>
                                          </p:stCondLst>
                                        </p:cTn>
                                        <p:tgtEl>
                                          <p:spTgt spid="185"/>
                                        </p:tgtEl>
                                        <p:attrNameLst>
                                          <p:attrName>style.visibility</p:attrName>
                                        </p:attrNameLst>
                                      </p:cBhvr>
                                      <p:to>
                                        <p:strVal val="visible"/>
                                      </p:to>
                                    </p:set>
                                    <p:animEffect transition="in" filter="fade">
                                      <p:cBhvr>
                                        <p:cTn id="141" dur="500"/>
                                        <p:tgtEl>
                                          <p:spTgt spid="1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463109"/>
            <a:ext cx="6339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smtClean="0">
                <a:solidFill>
                  <a:schemeClr val="tx1"/>
                </a:solidFill>
              </a:rPr>
              <a:t>COVID-19</a:t>
            </a:r>
            <a:r>
              <a:rPr lang="en-US" altLang="en-US" sz="2800" b="1" kern="0" dirty="0">
                <a:solidFill>
                  <a:schemeClr val="tx1"/>
                </a:solidFill>
              </a:rPr>
              <a:t>: An </a:t>
            </a:r>
            <a:r>
              <a:rPr lang="en-US" altLang="en-US" sz="2800" b="1" kern="0" dirty="0" smtClean="0">
                <a:solidFill>
                  <a:schemeClr val="tx1"/>
                </a:solidFill>
              </a:rPr>
              <a:t>overview</a:t>
            </a:r>
          </a:p>
          <a:p>
            <a:pPr algn="l"/>
            <a:r>
              <a:rPr lang="en-US" altLang="en-US" sz="2000" b="1" kern="0" dirty="0" smtClean="0">
                <a:solidFill>
                  <a:schemeClr val="tx1"/>
                </a:solidFill>
              </a:rPr>
              <a:t>Virology</a:t>
            </a:r>
            <a:endParaRPr lang="en-US" altLang="en-US" sz="2000" b="1" kern="0" dirty="0">
              <a:solidFill>
                <a:schemeClr val="tx1"/>
              </a:solidFill>
            </a:endParaRP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7" name="Picture 6"/>
          <p:cNvPicPr>
            <a:picLocks noChangeAspect="1"/>
          </p:cNvPicPr>
          <p:nvPr/>
        </p:nvPicPr>
        <p:blipFill rotWithShape="1">
          <a:blip r:embed="rId6">
            <a:extLst>
              <a:ext uri="{28A0092B-C50C-407E-A947-70E740481C1C}">
                <a14:useLocalDpi xmlns:a14="http://schemas.microsoft.com/office/drawing/2010/main" val="0"/>
              </a:ext>
            </a:extLst>
          </a:blip>
          <a:srcRect t="60690"/>
          <a:stretch/>
        </p:blipFill>
        <p:spPr>
          <a:xfrm>
            <a:off x="3264015" y="2102125"/>
            <a:ext cx="5302469" cy="1877875"/>
          </a:xfrm>
          <a:prstGeom prst="rect">
            <a:avLst/>
          </a:prstGeom>
        </p:spPr>
      </p:pic>
      <p:grpSp>
        <p:nvGrpSpPr>
          <p:cNvPr id="8" name="Group 7"/>
          <p:cNvGrpSpPr/>
          <p:nvPr/>
        </p:nvGrpSpPr>
        <p:grpSpPr>
          <a:xfrm>
            <a:off x="1905000" y="1672048"/>
            <a:ext cx="3360475" cy="461552"/>
            <a:chOff x="0" y="281"/>
            <a:chExt cx="8854550" cy="461552"/>
          </a:xfrm>
        </p:grpSpPr>
        <p:sp>
          <p:nvSpPr>
            <p:cNvPr id="10" name="Rectangle 9"/>
            <p:cNvSpPr/>
            <p:nvPr/>
          </p:nvSpPr>
          <p:spPr>
            <a:xfrm>
              <a:off x="0" y="281"/>
              <a:ext cx="8854550" cy="46155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1" name="TextBox 10"/>
            <p:cNvSpPr txBox="1"/>
            <p:nvPr/>
          </p:nvSpPr>
          <p:spPr>
            <a:xfrm>
              <a:off x="0" y="281"/>
              <a:ext cx="8854550" cy="46155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0960" tIns="60960" rIns="60960" bIns="60960" numCol="1" spcCol="1270" anchor="t" anchorCtr="0">
              <a:noAutofit/>
            </a:bodyPr>
            <a:lstStyle/>
            <a:p>
              <a:pPr lvl="0" algn="l" defTabSz="711200" rtl="0">
                <a:lnSpc>
                  <a:spcPct val="90000"/>
                </a:lnSpc>
                <a:spcBef>
                  <a:spcPct val="0"/>
                </a:spcBef>
                <a:spcAft>
                  <a:spcPct val="35000"/>
                </a:spcAft>
              </a:pPr>
              <a:r>
                <a:rPr lang="en-IN" sz="1400" kern="1200" dirty="0" smtClean="0">
                  <a:latin typeface="+mj-lt"/>
                </a:rPr>
                <a:t>Coronaviruses form enveloped and spherical particles of 100–160 nm in diameter</a:t>
              </a:r>
              <a:endParaRPr lang="en-IN" sz="1400" kern="1200" dirty="0">
                <a:latin typeface="+mj-lt"/>
              </a:endParaRPr>
            </a:p>
          </p:txBody>
        </p:sp>
      </p:grpSp>
      <p:grpSp>
        <p:nvGrpSpPr>
          <p:cNvPr id="12" name="Group 11"/>
          <p:cNvGrpSpPr/>
          <p:nvPr/>
        </p:nvGrpSpPr>
        <p:grpSpPr>
          <a:xfrm>
            <a:off x="8254562" y="1672048"/>
            <a:ext cx="3741475" cy="461552"/>
            <a:chOff x="0" y="461833"/>
            <a:chExt cx="8854550" cy="461552"/>
          </a:xfrm>
        </p:grpSpPr>
        <p:sp>
          <p:nvSpPr>
            <p:cNvPr id="13" name="Rectangle 12"/>
            <p:cNvSpPr/>
            <p:nvPr/>
          </p:nvSpPr>
          <p:spPr>
            <a:xfrm>
              <a:off x="0" y="461833"/>
              <a:ext cx="8854550" cy="46155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4" name="TextBox 13"/>
            <p:cNvSpPr txBox="1"/>
            <p:nvPr/>
          </p:nvSpPr>
          <p:spPr>
            <a:xfrm>
              <a:off x="0" y="461833"/>
              <a:ext cx="8854550" cy="46155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0960" tIns="60960" rIns="60960" bIns="60960" numCol="1" spcCol="1270" anchor="t" anchorCtr="0">
              <a:noAutofit/>
            </a:bodyPr>
            <a:lstStyle/>
            <a:p>
              <a:pPr lvl="0" algn="l" defTabSz="711200" rtl="0">
                <a:lnSpc>
                  <a:spcPct val="90000"/>
                </a:lnSpc>
                <a:spcBef>
                  <a:spcPct val="0"/>
                </a:spcBef>
                <a:spcAft>
                  <a:spcPct val="35000"/>
                </a:spcAft>
              </a:pPr>
              <a:r>
                <a:rPr lang="en-IN" sz="1400" kern="1200" dirty="0" smtClean="0">
                  <a:latin typeface="+mj-lt"/>
                </a:rPr>
                <a:t>Contain a positive sense single stranded RNA (</a:t>
              </a:r>
              <a:r>
                <a:rPr lang="en-IN" sz="1400" kern="1200" dirty="0" err="1" smtClean="0">
                  <a:latin typeface="+mj-lt"/>
                </a:rPr>
                <a:t>ssRNA</a:t>
              </a:r>
              <a:r>
                <a:rPr lang="en-IN" sz="1400" kern="1200" dirty="0" smtClean="0">
                  <a:latin typeface="+mj-lt"/>
                </a:rPr>
                <a:t>) genome of 26–32 kb in size</a:t>
              </a:r>
              <a:endParaRPr lang="en-IN" sz="1400" kern="1200" dirty="0">
                <a:latin typeface="+mj-lt"/>
              </a:endParaRPr>
            </a:p>
          </p:txBody>
        </p:sp>
      </p:grpSp>
      <p:grpSp>
        <p:nvGrpSpPr>
          <p:cNvPr id="15" name="Group 14"/>
          <p:cNvGrpSpPr/>
          <p:nvPr/>
        </p:nvGrpSpPr>
        <p:grpSpPr>
          <a:xfrm>
            <a:off x="1905000" y="4070879"/>
            <a:ext cx="4438300" cy="543908"/>
            <a:chOff x="-505343" y="923385"/>
            <a:chExt cx="9359893" cy="543908"/>
          </a:xfrm>
        </p:grpSpPr>
        <p:sp>
          <p:nvSpPr>
            <p:cNvPr id="19" name="Rectangle 18"/>
            <p:cNvSpPr/>
            <p:nvPr/>
          </p:nvSpPr>
          <p:spPr>
            <a:xfrm>
              <a:off x="0" y="923385"/>
              <a:ext cx="8854550" cy="46155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0" name="TextBox 19"/>
            <p:cNvSpPr txBox="1"/>
            <p:nvPr/>
          </p:nvSpPr>
          <p:spPr>
            <a:xfrm>
              <a:off x="-505343" y="1005741"/>
              <a:ext cx="9359893" cy="46155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0960" tIns="60960" rIns="60960" bIns="60960" numCol="1" spcCol="1270" anchor="t" anchorCtr="0">
              <a:noAutofit/>
            </a:bodyPr>
            <a:lstStyle/>
            <a:p>
              <a:pPr defTabSz="711200">
                <a:lnSpc>
                  <a:spcPct val="90000"/>
                </a:lnSpc>
                <a:spcBef>
                  <a:spcPct val="0"/>
                </a:spcBef>
                <a:spcAft>
                  <a:spcPct val="35000"/>
                </a:spcAft>
              </a:pPr>
              <a:r>
                <a:rPr lang="en-IN" sz="1400" dirty="0">
                  <a:latin typeface="+mj-lt"/>
                </a:rPr>
                <a:t>The </a:t>
              </a:r>
              <a:r>
                <a:rPr lang="en-IN" sz="1400" dirty="0" err="1">
                  <a:latin typeface="+mj-lt"/>
                </a:rPr>
                <a:t>Coronaviridae</a:t>
              </a:r>
              <a:r>
                <a:rPr lang="en-IN" sz="1400" dirty="0">
                  <a:latin typeface="+mj-lt"/>
                </a:rPr>
                <a:t> members MERS CoV, SARS CoV 1 and SARS CoV 2 all belong to the beta coronavirus (β CoV) genus and share highly homologous genomic sequences</a:t>
              </a:r>
            </a:p>
            <a:p>
              <a:pPr lvl="0" algn="l" defTabSz="711200" rtl="0">
                <a:lnSpc>
                  <a:spcPct val="90000"/>
                </a:lnSpc>
                <a:spcBef>
                  <a:spcPct val="0"/>
                </a:spcBef>
                <a:spcAft>
                  <a:spcPct val="35000"/>
                </a:spcAft>
              </a:pPr>
              <a:endParaRPr lang="en-IN" sz="1600" kern="1200" dirty="0">
                <a:latin typeface="+mj-lt"/>
              </a:endParaRPr>
            </a:p>
          </p:txBody>
        </p:sp>
      </p:grpSp>
      <p:grpSp>
        <p:nvGrpSpPr>
          <p:cNvPr id="21" name="Group 20"/>
          <p:cNvGrpSpPr/>
          <p:nvPr/>
        </p:nvGrpSpPr>
        <p:grpSpPr>
          <a:xfrm>
            <a:off x="8137738" y="4186648"/>
            <a:ext cx="4351075" cy="461552"/>
            <a:chOff x="0" y="1846490"/>
            <a:chExt cx="8854550" cy="461552"/>
          </a:xfrm>
        </p:grpSpPr>
        <p:sp>
          <p:nvSpPr>
            <p:cNvPr id="22" name="Rectangle 21"/>
            <p:cNvSpPr/>
            <p:nvPr/>
          </p:nvSpPr>
          <p:spPr>
            <a:xfrm>
              <a:off x="0" y="1846490"/>
              <a:ext cx="8854550" cy="46155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3" name="TextBox 22"/>
            <p:cNvSpPr txBox="1"/>
            <p:nvPr/>
          </p:nvSpPr>
          <p:spPr>
            <a:xfrm>
              <a:off x="0" y="1846490"/>
              <a:ext cx="8854550" cy="46155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0960" tIns="60960" rIns="60960" bIns="60960" numCol="1" spcCol="1270" anchor="t" anchorCtr="0">
              <a:noAutofit/>
            </a:bodyPr>
            <a:lstStyle/>
            <a:p>
              <a:pPr lvl="0" algn="l" defTabSz="711200" rtl="0">
                <a:lnSpc>
                  <a:spcPct val="90000"/>
                </a:lnSpc>
                <a:spcBef>
                  <a:spcPct val="0"/>
                </a:spcBef>
                <a:spcAft>
                  <a:spcPct val="35000"/>
                </a:spcAft>
              </a:pPr>
              <a:r>
                <a:rPr lang="en-IN" sz="1400" kern="1200" dirty="0" smtClean="0">
                  <a:latin typeface="+mj-lt"/>
                </a:rPr>
                <a:t>There are three main viral proteins in the envelope of the </a:t>
              </a:r>
              <a:r>
                <a:rPr lang="en-IN" sz="1400" kern="1200" dirty="0" err="1" smtClean="0">
                  <a:latin typeface="+mj-lt"/>
                </a:rPr>
                <a:t>virion</a:t>
              </a:r>
              <a:r>
                <a:rPr lang="en-IN" sz="1400" kern="1200" dirty="0" smtClean="0">
                  <a:latin typeface="+mj-lt"/>
                </a:rPr>
                <a:t>: the spike protein (S), the membrane protein (M) and the envelope protein (E)</a:t>
              </a:r>
              <a:endParaRPr lang="en-IN" sz="1400" kern="1200" dirty="0">
                <a:latin typeface="+mj-lt"/>
              </a:endParaRPr>
            </a:p>
          </p:txBody>
        </p:sp>
      </p:grpSp>
    </p:spTree>
    <p:extLst>
      <p:ext uri="{BB962C8B-B14F-4D97-AF65-F5344CB8AC3E}">
        <p14:creationId xmlns:p14="http://schemas.microsoft.com/office/powerpoint/2010/main" val="3596516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463109"/>
            <a:ext cx="6339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smtClean="0">
                <a:solidFill>
                  <a:schemeClr val="tx1"/>
                </a:solidFill>
              </a:rPr>
              <a:t>COVID-19</a:t>
            </a:r>
            <a:r>
              <a:rPr lang="en-US" altLang="en-US" sz="2800" b="1" kern="0" dirty="0">
                <a:solidFill>
                  <a:schemeClr val="tx1"/>
                </a:solidFill>
              </a:rPr>
              <a:t>: An </a:t>
            </a:r>
            <a:r>
              <a:rPr lang="en-US" altLang="en-US" sz="2800" b="1" kern="0" dirty="0" smtClean="0">
                <a:solidFill>
                  <a:schemeClr val="tx1"/>
                </a:solidFill>
              </a:rPr>
              <a:t>overview</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pSp>
        <p:nvGrpSpPr>
          <p:cNvPr id="9" name="Group 8"/>
          <p:cNvGrpSpPr/>
          <p:nvPr/>
        </p:nvGrpSpPr>
        <p:grpSpPr>
          <a:xfrm>
            <a:off x="1752600" y="1245748"/>
            <a:ext cx="8744288" cy="449248"/>
            <a:chOff x="0" y="3795"/>
            <a:chExt cx="8839200" cy="386156"/>
          </a:xfrm>
        </p:grpSpPr>
        <p:sp>
          <p:nvSpPr>
            <p:cNvPr id="10" name="Rounded Rectangle 9"/>
            <p:cNvSpPr/>
            <p:nvPr/>
          </p:nvSpPr>
          <p:spPr>
            <a:xfrm>
              <a:off x="0" y="3795"/>
              <a:ext cx="8839200" cy="38615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Rounded Rectangle 4"/>
            <p:cNvSpPr txBox="1"/>
            <p:nvPr/>
          </p:nvSpPr>
          <p:spPr>
            <a:xfrm>
              <a:off x="18851" y="22646"/>
              <a:ext cx="8801498" cy="30061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GB" sz="1600" b="1" kern="1200" dirty="0" smtClean="0">
                  <a:latin typeface="+mj-lt"/>
                </a:rPr>
                <a:t>Incubation period</a:t>
              </a:r>
              <a:r>
                <a:rPr lang="en-GB" sz="1800" b="1" kern="1200" dirty="0" smtClean="0">
                  <a:latin typeface="+mj-lt"/>
                </a:rPr>
                <a:t> </a:t>
              </a:r>
              <a:endParaRPr lang="en-IN" sz="1800" kern="1200" dirty="0">
                <a:latin typeface="+mj-lt"/>
              </a:endParaRPr>
            </a:p>
          </p:txBody>
        </p:sp>
      </p:grpSp>
      <p:grpSp>
        <p:nvGrpSpPr>
          <p:cNvPr id="12" name="Group 11"/>
          <p:cNvGrpSpPr/>
          <p:nvPr/>
        </p:nvGrpSpPr>
        <p:grpSpPr>
          <a:xfrm>
            <a:off x="1676400" y="1749821"/>
            <a:ext cx="8839200" cy="459980"/>
            <a:chOff x="0" y="185346"/>
            <a:chExt cx="8839200" cy="606488"/>
          </a:xfrm>
        </p:grpSpPr>
        <p:sp>
          <p:nvSpPr>
            <p:cNvPr id="13" name="Rectangle 12"/>
            <p:cNvSpPr/>
            <p:nvPr/>
          </p:nvSpPr>
          <p:spPr>
            <a:xfrm>
              <a:off x="0" y="389952"/>
              <a:ext cx="8839200" cy="40188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4" name="TextBox 13"/>
            <p:cNvSpPr txBox="1"/>
            <p:nvPr/>
          </p:nvSpPr>
          <p:spPr>
            <a:xfrm>
              <a:off x="0" y="185346"/>
              <a:ext cx="8839200" cy="50418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80645" tIns="16510" rIns="92456" bIns="16510" numCol="1" spcCol="1270" anchor="t" anchorCtr="0">
              <a:noAutofit/>
            </a:bodyPr>
            <a:lstStyle/>
            <a:p>
              <a:pPr marL="0" lvl="1" algn="l" defTabSz="577850" rtl="0">
                <a:lnSpc>
                  <a:spcPct val="90000"/>
                </a:lnSpc>
                <a:spcBef>
                  <a:spcPct val="0"/>
                </a:spcBef>
                <a:spcAft>
                  <a:spcPct val="20000"/>
                </a:spcAft>
              </a:pPr>
              <a:r>
                <a:rPr lang="en-GB" sz="1300" kern="1200" dirty="0" smtClean="0">
                  <a:latin typeface="+mj-lt"/>
                </a:rPr>
                <a:t>The incubation period is 1-14 days, mostly 3-7days</a:t>
              </a:r>
              <a:endParaRPr lang="en-IN" sz="1300" kern="1200" dirty="0">
                <a:latin typeface="+mj-lt"/>
              </a:endParaRPr>
            </a:p>
            <a:p>
              <a:pPr marL="114300" lvl="1" indent="-114300" algn="l" defTabSz="577850" rtl="0">
                <a:lnSpc>
                  <a:spcPct val="90000"/>
                </a:lnSpc>
                <a:spcBef>
                  <a:spcPct val="0"/>
                </a:spcBef>
                <a:spcAft>
                  <a:spcPct val="20000"/>
                </a:spcAft>
                <a:buChar char="••"/>
              </a:pPr>
              <a:endParaRPr lang="en-IN" sz="1300" kern="1200" dirty="0">
                <a:latin typeface="+mj-lt"/>
              </a:endParaRPr>
            </a:p>
          </p:txBody>
        </p:sp>
      </p:grpSp>
      <p:grpSp>
        <p:nvGrpSpPr>
          <p:cNvPr id="15" name="Group 14"/>
          <p:cNvGrpSpPr/>
          <p:nvPr/>
        </p:nvGrpSpPr>
        <p:grpSpPr>
          <a:xfrm>
            <a:off x="1741270" y="2121480"/>
            <a:ext cx="8774330" cy="474477"/>
            <a:chOff x="0" y="791834"/>
            <a:chExt cx="8839200" cy="386156"/>
          </a:xfrm>
        </p:grpSpPr>
        <p:sp>
          <p:nvSpPr>
            <p:cNvPr id="16" name="Rounded Rectangle 15"/>
            <p:cNvSpPr/>
            <p:nvPr/>
          </p:nvSpPr>
          <p:spPr>
            <a:xfrm>
              <a:off x="0" y="791834"/>
              <a:ext cx="8839200" cy="38615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Rounded Rectangle 4"/>
            <p:cNvSpPr txBox="1"/>
            <p:nvPr/>
          </p:nvSpPr>
          <p:spPr>
            <a:xfrm>
              <a:off x="18851" y="810685"/>
              <a:ext cx="8801498" cy="3021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GB" sz="1600" b="1" kern="1200" dirty="0" smtClean="0">
                  <a:latin typeface="+mj-lt"/>
                </a:rPr>
                <a:t>Criteria for suspected cases (typical)</a:t>
              </a:r>
              <a:endParaRPr lang="en-IN" sz="1600" kern="1200" dirty="0">
                <a:latin typeface="+mj-lt"/>
              </a:endParaRPr>
            </a:p>
          </p:txBody>
        </p:sp>
      </p:grpSp>
      <p:sp>
        <p:nvSpPr>
          <p:cNvPr id="6" name="Rectangle 5"/>
          <p:cNvSpPr/>
          <p:nvPr/>
        </p:nvSpPr>
        <p:spPr>
          <a:xfrm>
            <a:off x="1923689" y="2614808"/>
            <a:ext cx="8591911" cy="1092607"/>
          </a:xfrm>
          <a:prstGeom prst="rect">
            <a:avLst/>
          </a:prstGeom>
        </p:spPr>
        <p:txBody>
          <a:bodyPr wrap="square">
            <a:spAutoFit/>
          </a:bodyPr>
          <a:lstStyle/>
          <a:p>
            <a:pPr lvl="0"/>
            <a:r>
              <a:rPr lang="en-GB" sz="1300" dirty="0">
                <a:latin typeface="+mj-lt"/>
              </a:rPr>
              <a:t>Epidemiology history in the past 14 days, any 2 of the 3 clinical manifestations or all of the clinical manifestation without epidemiology history</a:t>
            </a:r>
            <a:r>
              <a:rPr lang="en-GB" sz="1300" dirty="0" smtClean="0">
                <a:latin typeface="+mj-lt"/>
              </a:rPr>
              <a:t>:</a:t>
            </a:r>
            <a:endParaRPr lang="en-IN" sz="1300" dirty="0">
              <a:latin typeface="+mj-lt"/>
            </a:endParaRPr>
          </a:p>
          <a:p>
            <a:pPr marL="742950" lvl="1" indent="-285750">
              <a:buFont typeface="Wingdings" panose="05000000000000000000" pitchFamily="2" charset="2"/>
              <a:buChar char="§"/>
            </a:pPr>
            <a:r>
              <a:rPr lang="en-GB" sz="1300" dirty="0">
                <a:solidFill>
                  <a:schemeClr val="tx1">
                    <a:hueOff val="0"/>
                    <a:satOff val="0"/>
                    <a:lumOff val="0"/>
                    <a:alphaOff val="0"/>
                  </a:schemeClr>
                </a:solidFill>
                <a:latin typeface="+mj-lt"/>
              </a:rPr>
              <a:t>Fever and/or respiratory symptoms</a:t>
            </a:r>
            <a:endParaRPr lang="en-IN" sz="1300" dirty="0">
              <a:solidFill>
                <a:schemeClr val="tx1">
                  <a:hueOff val="0"/>
                  <a:satOff val="0"/>
                  <a:lumOff val="0"/>
                  <a:alphaOff val="0"/>
                </a:schemeClr>
              </a:solidFill>
              <a:latin typeface="+mj-lt"/>
            </a:endParaRPr>
          </a:p>
          <a:p>
            <a:pPr marL="742950" lvl="1" indent="-285750">
              <a:buFont typeface="Wingdings" panose="05000000000000000000" pitchFamily="2" charset="2"/>
              <a:buChar char="§"/>
            </a:pPr>
            <a:r>
              <a:rPr lang="en-GB" sz="1300" dirty="0">
                <a:solidFill>
                  <a:schemeClr val="tx1">
                    <a:hueOff val="0"/>
                    <a:satOff val="0"/>
                    <a:lumOff val="0"/>
                    <a:alphaOff val="0"/>
                  </a:schemeClr>
                </a:solidFill>
                <a:latin typeface="+mj-lt"/>
              </a:rPr>
              <a:t>Pneumonia indication by imaging test</a:t>
            </a:r>
            <a:endParaRPr lang="en-IN" sz="1300" dirty="0">
              <a:solidFill>
                <a:schemeClr val="tx1">
                  <a:hueOff val="0"/>
                  <a:satOff val="0"/>
                  <a:lumOff val="0"/>
                  <a:alphaOff val="0"/>
                </a:schemeClr>
              </a:solidFill>
              <a:latin typeface="+mj-lt"/>
            </a:endParaRPr>
          </a:p>
          <a:p>
            <a:pPr marL="742950" lvl="1" indent="-285750">
              <a:buFont typeface="Wingdings" panose="05000000000000000000" pitchFamily="2" charset="2"/>
              <a:buChar char="§"/>
            </a:pPr>
            <a:r>
              <a:rPr lang="en-GB" sz="1300" dirty="0">
                <a:solidFill>
                  <a:schemeClr val="tx1">
                    <a:hueOff val="0"/>
                    <a:satOff val="0"/>
                    <a:lumOff val="0"/>
                    <a:alphaOff val="0"/>
                  </a:schemeClr>
                </a:solidFill>
                <a:latin typeface="+mj-lt"/>
              </a:rPr>
              <a:t>Decrease of WBC count, or lymphocyte count</a:t>
            </a:r>
            <a:endParaRPr lang="en-IN" sz="1300" dirty="0">
              <a:solidFill>
                <a:schemeClr val="tx1">
                  <a:hueOff val="0"/>
                  <a:satOff val="0"/>
                  <a:lumOff val="0"/>
                  <a:alphaOff val="0"/>
                </a:schemeClr>
              </a:solidFill>
              <a:latin typeface="+mj-lt"/>
            </a:endParaRPr>
          </a:p>
        </p:txBody>
      </p:sp>
      <p:grpSp>
        <p:nvGrpSpPr>
          <p:cNvPr id="18" name="Group 17"/>
          <p:cNvGrpSpPr/>
          <p:nvPr/>
        </p:nvGrpSpPr>
        <p:grpSpPr>
          <a:xfrm>
            <a:off x="1741270" y="3726266"/>
            <a:ext cx="8755618" cy="386156"/>
            <a:chOff x="0" y="2363544"/>
            <a:chExt cx="8839200" cy="386156"/>
          </a:xfrm>
        </p:grpSpPr>
        <p:sp>
          <p:nvSpPr>
            <p:cNvPr id="19" name="Rounded Rectangle 18"/>
            <p:cNvSpPr/>
            <p:nvPr/>
          </p:nvSpPr>
          <p:spPr>
            <a:xfrm>
              <a:off x="0" y="2363544"/>
              <a:ext cx="8839200" cy="38615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Rounded Rectangle 4"/>
            <p:cNvSpPr txBox="1"/>
            <p:nvPr/>
          </p:nvSpPr>
          <p:spPr>
            <a:xfrm>
              <a:off x="18851" y="2382395"/>
              <a:ext cx="8801498" cy="3484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GB" sz="1600" b="1" kern="1200" dirty="0" smtClean="0">
                  <a:latin typeface="+mj-lt"/>
                </a:rPr>
                <a:t>Laboratory (early stages)</a:t>
              </a:r>
              <a:endParaRPr lang="en-IN" sz="1600" kern="1200" dirty="0">
                <a:latin typeface="+mj-lt"/>
              </a:endParaRPr>
            </a:p>
          </p:txBody>
        </p:sp>
      </p:grpSp>
      <p:grpSp>
        <p:nvGrpSpPr>
          <p:cNvPr id="30" name="Group 29"/>
          <p:cNvGrpSpPr/>
          <p:nvPr/>
        </p:nvGrpSpPr>
        <p:grpSpPr>
          <a:xfrm>
            <a:off x="1639215" y="4208867"/>
            <a:ext cx="8839200" cy="823859"/>
            <a:chOff x="0" y="2749701"/>
            <a:chExt cx="8839200" cy="823859"/>
          </a:xfrm>
        </p:grpSpPr>
        <p:sp>
          <p:nvSpPr>
            <p:cNvPr id="31" name="Rectangle 30"/>
            <p:cNvSpPr/>
            <p:nvPr/>
          </p:nvSpPr>
          <p:spPr>
            <a:xfrm>
              <a:off x="0" y="2749701"/>
              <a:ext cx="8839200" cy="82385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32" name="TextBox 31"/>
            <p:cNvSpPr txBox="1"/>
            <p:nvPr/>
          </p:nvSpPr>
          <p:spPr>
            <a:xfrm>
              <a:off x="0" y="2749701"/>
              <a:ext cx="8839200" cy="82385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80645" tIns="16510" rIns="92456" bIns="16510" numCol="1" spcCol="1270" anchor="t" anchorCtr="0">
              <a:noAutofit/>
            </a:bodyPr>
            <a:lstStyle/>
            <a:p>
              <a:pPr marL="114300" lvl="1" indent="-114300" algn="l" defTabSz="577850" rtl="0">
                <a:lnSpc>
                  <a:spcPct val="90000"/>
                </a:lnSpc>
                <a:spcBef>
                  <a:spcPct val="0"/>
                </a:spcBef>
                <a:spcAft>
                  <a:spcPct val="20000"/>
                </a:spcAft>
                <a:buChar char="••"/>
              </a:pPr>
              <a:r>
                <a:rPr lang="en-GB" sz="1300" kern="1200" dirty="0" smtClean="0">
                  <a:latin typeface="+mj-lt"/>
                </a:rPr>
                <a:t>Normal WBC in early stage, lymphocytes were below the normal range</a:t>
              </a:r>
              <a:endParaRPr lang="en-IN" sz="1300" kern="1200" dirty="0">
                <a:latin typeface="+mj-lt"/>
              </a:endParaRPr>
            </a:p>
            <a:p>
              <a:pPr marL="114300" lvl="1" indent="-114300" algn="l" defTabSz="577850" rtl="0">
                <a:lnSpc>
                  <a:spcPct val="90000"/>
                </a:lnSpc>
                <a:spcBef>
                  <a:spcPct val="0"/>
                </a:spcBef>
                <a:spcAft>
                  <a:spcPct val="20000"/>
                </a:spcAft>
                <a:buChar char="••"/>
              </a:pPr>
              <a:r>
                <a:rPr lang="en-GB" sz="1300" kern="1200" dirty="0" smtClean="0">
                  <a:latin typeface="+mj-lt"/>
                </a:rPr>
                <a:t>Elevated C-reactive protein (CRP) and erythrocyte sedimentation rate (ESR) in most case</a:t>
              </a:r>
              <a:endParaRPr lang="en-IN" sz="1300" kern="1200" dirty="0">
                <a:latin typeface="+mj-lt"/>
              </a:endParaRPr>
            </a:p>
            <a:p>
              <a:pPr marL="114300" lvl="1" indent="-114300" algn="l" defTabSz="577850" rtl="0">
                <a:lnSpc>
                  <a:spcPct val="90000"/>
                </a:lnSpc>
                <a:spcBef>
                  <a:spcPct val="0"/>
                </a:spcBef>
                <a:spcAft>
                  <a:spcPct val="20000"/>
                </a:spcAft>
                <a:buChar char="••"/>
              </a:pPr>
              <a:r>
                <a:rPr lang="en-GB" sz="1300" kern="1200" dirty="0" smtClean="0">
                  <a:latin typeface="+mj-lt"/>
                </a:rPr>
                <a:t>Elevated liver function tests, LDH, creatinine and myohemoglobin in some patients</a:t>
              </a:r>
              <a:endParaRPr lang="en-IN" sz="1300" kern="1200" dirty="0">
                <a:latin typeface="+mj-lt"/>
              </a:endParaRPr>
            </a:p>
            <a:p>
              <a:pPr marL="114300" lvl="1" indent="-114300" algn="l" defTabSz="577850" rtl="0">
                <a:lnSpc>
                  <a:spcPct val="90000"/>
                </a:lnSpc>
                <a:spcBef>
                  <a:spcPct val="0"/>
                </a:spcBef>
                <a:spcAft>
                  <a:spcPct val="20000"/>
                </a:spcAft>
                <a:buChar char="••"/>
              </a:pPr>
              <a:endParaRPr lang="en-IN" sz="1300" kern="1200" dirty="0">
                <a:latin typeface="+mj-lt"/>
              </a:endParaRPr>
            </a:p>
          </p:txBody>
        </p:sp>
      </p:grpSp>
      <p:grpSp>
        <p:nvGrpSpPr>
          <p:cNvPr id="33" name="Group 32"/>
          <p:cNvGrpSpPr/>
          <p:nvPr/>
        </p:nvGrpSpPr>
        <p:grpSpPr>
          <a:xfrm>
            <a:off x="1771288" y="4856575"/>
            <a:ext cx="8725600" cy="386156"/>
            <a:chOff x="0" y="3573560"/>
            <a:chExt cx="8839200" cy="386156"/>
          </a:xfrm>
        </p:grpSpPr>
        <p:sp>
          <p:nvSpPr>
            <p:cNvPr id="34" name="Rounded Rectangle 33"/>
            <p:cNvSpPr/>
            <p:nvPr/>
          </p:nvSpPr>
          <p:spPr>
            <a:xfrm>
              <a:off x="0" y="3573560"/>
              <a:ext cx="8839200" cy="38615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5" name="Rounded Rectangle 4"/>
            <p:cNvSpPr txBox="1"/>
            <p:nvPr/>
          </p:nvSpPr>
          <p:spPr>
            <a:xfrm>
              <a:off x="18851" y="3592411"/>
              <a:ext cx="8801498" cy="3484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GB" sz="1600" b="1" kern="1200" dirty="0" smtClean="0">
                  <a:latin typeface="+mj-lt"/>
                </a:rPr>
                <a:t>Atypical presentations</a:t>
              </a:r>
              <a:endParaRPr lang="en-IN" sz="1600" kern="1200" dirty="0">
                <a:latin typeface="+mj-lt"/>
              </a:endParaRPr>
            </a:p>
          </p:txBody>
        </p:sp>
      </p:grpSp>
      <p:grpSp>
        <p:nvGrpSpPr>
          <p:cNvPr id="37" name="Group 36"/>
          <p:cNvGrpSpPr/>
          <p:nvPr/>
        </p:nvGrpSpPr>
        <p:grpSpPr>
          <a:xfrm>
            <a:off x="1824775" y="5375146"/>
            <a:ext cx="8839200" cy="304800"/>
            <a:chOff x="0" y="389952"/>
            <a:chExt cx="8839200" cy="401882"/>
          </a:xfrm>
        </p:grpSpPr>
        <p:sp>
          <p:nvSpPr>
            <p:cNvPr id="38" name="Rectangle 37"/>
            <p:cNvSpPr/>
            <p:nvPr/>
          </p:nvSpPr>
          <p:spPr>
            <a:xfrm>
              <a:off x="0" y="389952"/>
              <a:ext cx="8839200" cy="40188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39" name="TextBox 38"/>
            <p:cNvSpPr txBox="1"/>
            <p:nvPr/>
          </p:nvSpPr>
          <p:spPr>
            <a:xfrm>
              <a:off x="0" y="389952"/>
              <a:ext cx="8839200" cy="40188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80645" tIns="16510" rIns="92456" bIns="16510" numCol="1" spcCol="1270" anchor="t" anchorCtr="0">
              <a:noAutofit/>
            </a:bodyPr>
            <a:lstStyle/>
            <a:p>
              <a:pPr marL="0" lvl="1" algn="l" defTabSz="577850" rtl="0">
                <a:lnSpc>
                  <a:spcPct val="90000"/>
                </a:lnSpc>
                <a:spcBef>
                  <a:spcPct val="0"/>
                </a:spcBef>
                <a:spcAft>
                  <a:spcPct val="20000"/>
                </a:spcAft>
              </a:pPr>
              <a:r>
                <a:rPr lang="en-GB" sz="1300" dirty="0" smtClean="0">
                  <a:latin typeface="+mj-lt"/>
                </a:rPr>
                <a:t>Non respiratory symptoms and still counting..</a:t>
              </a:r>
              <a:endParaRPr lang="en-IN" sz="1300" kern="1200" dirty="0">
                <a:latin typeface="+mj-lt"/>
              </a:endParaRPr>
            </a:p>
            <a:p>
              <a:pPr marL="114300" lvl="1" indent="-114300" algn="l" defTabSz="577850" rtl="0">
                <a:lnSpc>
                  <a:spcPct val="90000"/>
                </a:lnSpc>
                <a:spcBef>
                  <a:spcPct val="0"/>
                </a:spcBef>
                <a:spcAft>
                  <a:spcPct val="20000"/>
                </a:spcAft>
                <a:buChar char="••"/>
              </a:pPr>
              <a:endParaRPr lang="en-IN" sz="1300" dirty="0">
                <a:latin typeface="+mj-lt"/>
              </a:endParaRPr>
            </a:p>
          </p:txBody>
        </p:sp>
      </p:grpSp>
    </p:spTree>
    <p:extLst>
      <p:ext uri="{BB962C8B-B14F-4D97-AF65-F5344CB8AC3E}">
        <p14:creationId xmlns:p14="http://schemas.microsoft.com/office/powerpoint/2010/main" val="20532039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463109"/>
            <a:ext cx="6339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smtClean="0">
                <a:solidFill>
                  <a:schemeClr val="tx1"/>
                </a:solidFill>
              </a:rPr>
              <a:t>COVID-19</a:t>
            </a:r>
            <a:r>
              <a:rPr lang="en-US" altLang="en-US" sz="2800" b="1" kern="0" dirty="0">
                <a:solidFill>
                  <a:schemeClr val="tx1"/>
                </a:solidFill>
              </a:rPr>
              <a:t>: An </a:t>
            </a:r>
            <a:r>
              <a:rPr lang="en-US" altLang="en-US" sz="2800" b="1" kern="0" dirty="0" smtClean="0">
                <a:solidFill>
                  <a:schemeClr val="tx1"/>
                </a:solidFill>
              </a:rPr>
              <a:t>overview</a:t>
            </a:r>
          </a:p>
          <a:p>
            <a:pPr algn="l"/>
            <a:r>
              <a:rPr lang="en-US" altLang="en-US" sz="2000" b="1" kern="0" dirty="0" smtClean="0">
                <a:solidFill>
                  <a:schemeClr val="tx1"/>
                </a:solidFill>
              </a:rPr>
              <a:t>Clinical stages</a:t>
            </a:r>
            <a:endParaRPr lang="en-US" altLang="en-US" sz="2000" b="1" kern="0" dirty="0">
              <a:solidFill>
                <a:schemeClr val="tx1"/>
              </a:solidFill>
            </a:endParaRPr>
          </a:p>
        </p:txBody>
      </p:sp>
      <p:graphicFrame>
        <p:nvGraphicFramePr>
          <p:cNvPr id="27" name="Diagram 26"/>
          <p:cNvGraphicFramePr/>
          <p:nvPr>
            <p:extLst>
              <p:ext uri="{D42A27DB-BD31-4B8C-83A1-F6EECF244321}">
                <p14:modId xmlns:p14="http://schemas.microsoft.com/office/powerpoint/2010/main" val="4269120379"/>
              </p:ext>
            </p:extLst>
          </p:nvPr>
        </p:nvGraphicFramePr>
        <p:xfrm>
          <a:off x="2163503" y="1447800"/>
          <a:ext cx="7162800" cy="44958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8" name="Text Placeholder 2"/>
          <p:cNvSpPr txBox="1">
            <a:spLocks/>
          </p:cNvSpPr>
          <p:nvPr/>
        </p:nvSpPr>
        <p:spPr>
          <a:xfrm>
            <a:off x="1866000" y="1154673"/>
            <a:ext cx="8694051" cy="24622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FontTx/>
              <a:buNone/>
            </a:pPr>
            <a:r>
              <a:rPr lang="en-GB" sz="1600" kern="0" smtClean="0"/>
              <a:t> </a:t>
            </a:r>
            <a:endParaRPr lang="en-IN" sz="1600" kern="0" dirty="0"/>
          </a:p>
        </p:txBody>
      </p:sp>
    </p:spTree>
    <p:extLst>
      <p:ext uri="{BB962C8B-B14F-4D97-AF65-F5344CB8AC3E}">
        <p14:creationId xmlns:p14="http://schemas.microsoft.com/office/powerpoint/2010/main" val="933786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graphicEl>
                                              <a:dgm id="{07BA2B87-A7EC-4023-B064-BAC332864E78}"/>
                                            </p:graphicEl>
                                          </p:spTgt>
                                        </p:tgtEl>
                                        <p:attrNameLst>
                                          <p:attrName>style.visibility</p:attrName>
                                        </p:attrNameLst>
                                      </p:cBhvr>
                                      <p:to>
                                        <p:strVal val="visible"/>
                                      </p:to>
                                    </p:set>
                                    <p:animEffect transition="in" filter="fade">
                                      <p:cBhvr>
                                        <p:cTn id="7" dur="500"/>
                                        <p:tgtEl>
                                          <p:spTgt spid="27">
                                            <p:graphicEl>
                                              <a:dgm id="{07BA2B87-A7EC-4023-B064-BAC332864E78}"/>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7">
                                            <p:graphicEl>
                                              <a:dgm id="{110F66AF-B6D6-46C7-93D0-FC4D38532DC2}"/>
                                            </p:graphicEl>
                                          </p:spTgt>
                                        </p:tgtEl>
                                        <p:attrNameLst>
                                          <p:attrName>style.visibility</p:attrName>
                                        </p:attrNameLst>
                                      </p:cBhvr>
                                      <p:to>
                                        <p:strVal val="visible"/>
                                      </p:to>
                                    </p:set>
                                    <p:animEffect transition="in" filter="fade">
                                      <p:cBhvr>
                                        <p:cTn id="10" dur="500"/>
                                        <p:tgtEl>
                                          <p:spTgt spid="27">
                                            <p:graphicEl>
                                              <a:dgm id="{110F66AF-B6D6-46C7-93D0-FC4D38532DC2}"/>
                                            </p:graphic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7">
                                            <p:graphicEl>
                                              <a:dgm id="{75922C7B-96DA-405D-BDF2-D0573EDF0AC3}"/>
                                            </p:graphicEl>
                                          </p:spTgt>
                                        </p:tgtEl>
                                        <p:attrNameLst>
                                          <p:attrName>style.visibility</p:attrName>
                                        </p:attrNameLst>
                                      </p:cBhvr>
                                      <p:to>
                                        <p:strVal val="visible"/>
                                      </p:to>
                                    </p:set>
                                    <p:animEffect transition="in" filter="fade">
                                      <p:cBhvr>
                                        <p:cTn id="13" dur="500"/>
                                        <p:tgtEl>
                                          <p:spTgt spid="27">
                                            <p:graphicEl>
                                              <a:dgm id="{75922C7B-96DA-405D-BDF2-D0573EDF0AC3}"/>
                                            </p:graphic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7">
                                            <p:graphicEl>
                                              <a:dgm id="{E0DC448A-5459-491A-A614-09660FF5A99A}"/>
                                            </p:graphicEl>
                                          </p:spTgt>
                                        </p:tgtEl>
                                        <p:attrNameLst>
                                          <p:attrName>style.visibility</p:attrName>
                                        </p:attrNameLst>
                                      </p:cBhvr>
                                      <p:to>
                                        <p:strVal val="visible"/>
                                      </p:to>
                                    </p:set>
                                    <p:animEffect transition="in" filter="fade">
                                      <p:cBhvr>
                                        <p:cTn id="16" dur="500"/>
                                        <p:tgtEl>
                                          <p:spTgt spid="27">
                                            <p:graphicEl>
                                              <a:dgm id="{E0DC448A-5459-491A-A614-09660FF5A99A}"/>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7">
                                            <p:graphicEl>
                                              <a:dgm id="{37524B9F-B4E9-492E-AA86-AA6BB03464F0}"/>
                                            </p:graphicEl>
                                          </p:spTgt>
                                        </p:tgtEl>
                                        <p:attrNameLst>
                                          <p:attrName>style.visibility</p:attrName>
                                        </p:attrNameLst>
                                      </p:cBhvr>
                                      <p:to>
                                        <p:strVal val="visible"/>
                                      </p:to>
                                    </p:set>
                                    <p:animEffect transition="in" filter="fade">
                                      <p:cBhvr>
                                        <p:cTn id="21" dur="500"/>
                                        <p:tgtEl>
                                          <p:spTgt spid="27">
                                            <p:graphicEl>
                                              <a:dgm id="{37524B9F-B4E9-492E-AA86-AA6BB03464F0}"/>
                                            </p:graphic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7">
                                            <p:graphicEl>
                                              <a:dgm id="{155C40BA-AD01-4E59-B0B1-341799EA8D23}"/>
                                            </p:graphicEl>
                                          </p:spTgt>
                                        </p:tgtEl>
                                        <p:attrNameLst>
                                          <p:attrName>style.visibility</p:attrName>
                                        </p:attrNameLst>
                                      </p:cBhvr>
                                      <p:to>
                                        <p:strVal val="visible"/>
                                      </p:to>
                                    </p:set>
                                    <p:animEffect transition="in" filter="fade">
                                      <p:cBhvr>
                                        <p:cTn id="24" dur="500"/>
                                        <p:tgtEl>
                                          <p:spTgt spid="27">
                                            <p:graphicEl>
                                              <a:dgm id="{155C40BA-AD01-4E59-B0B1-341799EA8D23}"/>
                                            </p:graphic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7">
                                            <p:graphicEl>
                                              <a:dgm id="{8E8EF57A-1751-482A-8271-FEE73AC117F7}"/>
                                            </p:graphicEl>
                                          </p:spTgt>
                                        </p:tgtEl>
                                        <p:attrNameLst>
                                          <p:attrName>style.visibility</p:attrName>
                                        </p:attrNameLst>
                                      </p:cBhvr>
                                      <p:to>
                                        <p:strVal val="visible"/>
                                      </p:to>
                                    </p:set>
                                    <p:animEffect transition="in" filter="fade">
                                      <p:cBhvr>
                                        <p:cTn id="27" dur="500"/>
                                        <p:tgtEl>
                                          <p:spTgt spid="27">
                                            <p:graphicEl>
                                              <a:dgm id="{8E8EF57A-1751-482A-8271-FEE73AC117F7}"/>
                                            </p:graphic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7">
                                            <p:graphicEl>
                                              <a:dgm id="{EB0FC452-52A9-49A9-8BEA-61E4887ADAC5}"/>
                                            </p:graphicEl>
                                          </p:spTgt>
                                        </p:tgtEl>
                                        <p:attrNameLst>
                                          <p:attrName>style.visibility</p:attrName>
                                        </p:attrNameLst>
                                      </p:cBhvr>
                                      <p:to>
                                        <p:strVal val="visible"/>
                                      </p:to>
                                    </p:set>
                                    <p:animEffect transition="in" filter="fade">
                                      <p:cBhvr>
                                        <p:cTn id="30" dur="500"/>
                                        <p:tgtEl>
                                          <p:spTgt spid="27">
                                            <p:graphicEl>
                                              <a:dgm id="{EB0FC452-52A9-49A9-8BEA-61E4887ADAC5}"/>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7">
                                            <p:graphicEl>
                                              <a:dgm id="{BABF4583-4B6F-48B0-86EB-8566A412539F}"/>
                                            </p:graphicEl>
                                          </p:spTgt>
                                        </p:tgtEl>
                                        <p:attrNameLst>
                                          <p:attrName>style.visibility</p:attrName>
                                        </p:attrNameLst>
                                      </p:cBhvr>
                                      <p:to>
                                        <p:strVal val="visible"/>
                                      </p:to>
                                    </p:set>
                                    <p:animEffect transition="in" filter="fade">
                                      <p:cBhvr>
                                        <p:cTn id="35" dur="500"/>
                                        <p:tgtEl>
                                          <p:spTgt spid="27">
                                            <p:graphicEl>
                                              <a:dgm id="{BABF4583-4B6F-48B0-86EB-8566A412539F}"/>
                                            </p:graphic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7">
                                            <p:graphicEl>
                                              <a:dgm id="{B798152A-8218-44DB-AE4F-D6CB60A2BD28}"/>
                                            </p:graphicEl>
                                          </p:spTgt>
                                        </p:tgtEl>
                                        <p:attrNameLst>
                                          <p:attrName>style.visibility</p:attrName>
                                        </p:attrNameLst>
                                      </p:cBhvr>
                                      <p:to>
                                        <p:strVal val="visible"/>
                                      </p:to>
                                    </p:set>
                                    <p:animEffect transition="in" filter="fade">
                                      <p:cBhvr>
                                        <p:cTn id="38" dur="500"/>
                                        <p:tgtEl>
                                          <p:spTgt spid="27">
                                            <p:graphicEl>
                                              <a:dgm id="{B798152A-8218-44DB-AE4F-D6CB60A2BD28}"/>
                                            </p:graphic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7">
                                            <p:graphicEl>
                                              <a:dgm id="{54BB6673-8E2F-434C-923E-D6DC619069FE}"/>
                                            </p:graphicEl>
                                          </p:spTgt>
                                        </p:tgtEl>
                                        <p:attrNameLst>
                                          <p:attrName>style.visibility</p:attrName>
                                        </p:attrNameLst>
                                      </p:cBhvr>
                                      <p:to>
                                        <p:strVal val="visible"/>
                                      </p:to>
                                    </p:set>
                                    <p:animEffect transition="in" filter="fade">
                                      <p:cBhvr>
                                        <p:cTn id="41" dur="500"/>
                                        <p:tgtEl>
                                          <p:spTgt spid="27">
                                            <p:graphicEl>
                                              <a:dgm id="{54BB6673-8E2F-434C-923E-D6DC619069FE}"/>
                                            </p:graphic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7">
                                            <p:graphicEl>
                                              <a:dgm id="{FA7D2A49-968F-4BE0-B543-D160650AAE21}"/>
                                            </p:graphicEl>
                                          </p:spTgt>
                                        </p:tgtEl>
                                        <p:attrNameLst>
                                          <p:attrName>style.visibility</p:attrName>
                                        </p:attrNameLst>
                                      </p:cBhvr>
                                      <p:to>
                                        <p:strVal val="visible"/>
                                      </p:to>
                                    </p:set>
                                    <p:animEffect transition="in" filter="fade">
                                      <p:cBhvr>
                                        <p:cTn id="44" dur="500"/>
                                        <p:tgtEl>
                                          <p:spTgt spid="27">
                                            <p:graphicEl>
                                              <a:dgm id="{FA7D2A49-968F-4BE0-B543-D160650AAE21}"/>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7">
                                            <p:graphicEl>
                                              <a:dgm id="{50092901-69EB-4840-90FE-8C652B896FEA}"/>
                                            </p:graphicEl>
                                          </p:spTgt>
                                        </p:tgtEl>
                                        <p:attrNameLst>
                                          <p:attrName>style.visibility</p:attrName>
                                        </p:attrNameLst>
                                      </p:cBhvr>
                                      <p:to>
                                        <p:strVal val="visible"/>
                                      </p:to>
                                    </p:set>
                                    <p:animEffect transition="in" filter="fade">
                                      <p:cBhvr>
                                        <p:cTn id="49" dur="500"/>
                                        <p:tgtEl>
                                          <p:spTgt spid="27">
                                            <p:graphicEl>
                                              <a:dgm id="{50092901-69EB-4840-90FE-8C652B896FEA}"/>
                                            </p:graphic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7">
                                            <p:graphicEl>
                                              <a:dgm id="{8CB1EA6C-BDB6-493B-B6AD-98D18D074A8A}"/>
                                            </p:graphicEl>
                                          </p:spTgt>
                                        </p:tgtEl>
                                        <p:attrNameLst>
                                          <p:attrName>style.visibility</p:attrName>
                                        </p:attrNameLst>
                                      </p:cBhvr>
                                      <p:to>
                                        <p:strVal val="visible"/>
                                      </p:to>
                                    </p:set>
                                    <p:animEffect transition="in" filter="fade">
                                      <p:cBhvr>
                                        <p:cTn id="52" dur="500"/>
                                        <p:tgtEl>
                                          <p:spTgt spid="27">
                                            <p:graphicEl>
                                              <a:dgm id="{8CB1EA6C-BDB6-493B-B6AD-98D18D074A8A}"/>
                                            </p:graphic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7">
                                            <p:graphicEl>
                                              <a:dgm id="{44383350-3918-450F-9001-D3B4DF2C813D}"/>
                                            </p:graphicEl>
                                          </p:spTgt>
                                        </p:tgtEl>
                                        <p:attrNameLst>
                                          <p:attrName>style.visibility</p:attrName>
                                        </p:attrNameLst>
                                      </p:cBhvr>
                                      <p:to>
                                        <p:strVal val="visible"/>
                                      </p:to>
                                    </p:set>
                                    <p:animEffect transition="in" filter="fade">
                                      <p:cBhvr>
                                        <p:cTn id="55" dur="500"/>
                                        <p:tgtEl>
                                          <p:spTgt spid="27">
                                            <p:graphicEl>
                                              <a:dgm id="{44383350-3918-450F-9001-D3B4DF2C813D}"/>
                                            </p:graphicEl>
                                          </p:spTgt>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7">
                                            <p:graphicEl>
                                              <a:dgm id="{A5E88911-A040-4BBD-BADD-8E47598AC70B}"/>
                                            </p:graphicEl>
                                          </p:spTgt>
                                        </p:tgtEl>
                                        <p:attrNameLst>
                                          <p:attrName>style.visibility</p:attrName>
                                        </p:attrNameLst>
                                      </p:cBhvr>
                                      <p:to>
                                        <p:strVal val="visible"/>
                                      </p:to>
                                    </p:set>
                                    <p:animEffect transition="in" filter="fade">
                                      <p:cBhvr>
                                        <p:cTn id="58" dur="500"/>
                                        <p:tgtEl>
                                          <p:spTgt spid="27">
                                            <p:graphicEl>
                                              <a:dgm id="{A5E88911-A040-4BBD-BADD-8E47598AC70B}"/>
                                            </p:graphicEl>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7">
                                            <p:graphicEl>
                                              <a:dgm id="{1B9E9FA6-D0DE-4275-8868-A34B41FC847D}"/>
                                            </p:graphicEl>
                                          </p:spTgt>
                                        </p:tgtEl>
                                        <p:attrNameLst>
                                          <p:attrName>style.visibility</p:attrName>
                                        </p:attrNameLst>
                                      </p:cBhvr>
                                      <p:to>
                                        <p:strVal val="visible"/>
                                      </p:to>
                                    </p:set>
                                    <p:animEffect transition="in" filter="fade">
                                      <p:cBhvr>
                                        <p:cTn id="61" dur="500"/>
                                        <p:tgtEl>
                                          <p:spTgt spid="27">
                                            <p:graphicEl>
                                              <a:dgm id="{1B9E9FA6-D0DE-4275-8868-A34B41FC847D}"/>
                                            </p:graphicEl>
                                          </p:spTgt>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7">
                                            <p:graphicEl>
                                              <a:dgm id="{6032A550-F24A-4FE6-BF50-58F60E0A8F70}"/>
                                            </p:graphicEl>
                                          </p:spTgt>
                                        </p:tgtEl>
                                        <p:attrNameLst>
                                          <p:attrName>style.visibility</p:attrName>
                                        </p:attrNameLst>
                                      </p:cBhvr>
                                      <p:to>
                                        <p:strVal val="visible"/>
                                      </p:to>
                                    </p:set>
                                    <p:animEffect transition="in" filter="fade">
                                      <p:cBhvr>
                                        <p:cTn id="64" dur="500"/>
                                        <p:tgtEl>
                                          <p:spTgt spid="27">
                                            <p:graphicEl>
                                              <a:dgm id="{6032A550-F24A-4FE6-BF50-58F60E0A8F70}"/>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27">
                                            <p:graphicEl>
                                              <a:dgm id="{786B8C01-CC79-4111-91ED-0C596E063B2C}"/>
                                            </p:graphicEl>
                                          </p:spTgt>
                                        </p:tgtEl>
                                        <p:attrNameLst>
                                          <p:attrName>style.visibility</p:attrName>
                                        </p:attrNameLst>
                                      </p:cBhvr>
                                      <p:to>
                                        <p:strVal val="visible"/>
                                      </p:to>
                                    </p:set>
                                    <p:animEffect transition="in" filter="fade">
                                      <p:cBhvr>
                                        <p:cTn id="69" dur="500"/>
                                        <p:tgtEl>
                                          <p:spTgt spid="27">
                                            <p:graphicEl>
                                              <a:dgm id="{786B8C01-CC79-4111-91ED-0C596E063B2C}"/>
                                            </p:graphicEl>
                                          </p:spTgt>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7">
                                            <p:graphicEl>
                                              <a:dgm id="{59EF59DA-2654-4AFB-B018-6772891E3F34}"/>
                                            </p:graphicEl>
                                          </p:spTgt>
                                        </p:tgtEl>
                                        <p:attrNameLst>
                                          <p:attrName>style.visibility</p:attrName>
                                        </p:attrNameLst>
                                      </p:cBhvr>
                                      <p:to>
                                        <p:strVal val="visible"/>
                                      </p:to>
                                    </p:set>
                                    <p:animEffect transition="in" filter="fade">
                                      <p:cBhvr>
                                        <p:cTn id="72" dur="500"/>
                                        <p:tgtEl>
                                          <p:spTgt spid="27">
                                            <p:graphicEl>
                                              <a:dgm id="{59EF59DA-2654-4AFB-B018-6772891E3F34}"/>
                                            </p:graphicEl>
                                          </p:spTgt>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27">
                                            <p:graphicEl>
                                              <a:dgm id="{8BF12542-C350-46FB-906F-2514FD4631FA}"/>
                                            </p:graphicEl>
                                          </p:spTgt>
                                        </p:tgtEl>
                                        <p:attrNameLst>
                                          <p:attrName>style.visibility</p:attrName>
                                        </p:attrNameLst>
                                      </p:cBhvr>
                                      <p:to>
                                        <p:strVal val="visible"/>
                                      </p:to>
                                    </p:set>
                                    <p:animEffect transition="in" filter="fade">
                                      <p:cBhvr>
                                        <p:cTn id="75" dur="500"/>
                                        <p:tgtEl>
                                          <p:spTgt spid="27">
                                            <p:graphicEl>
                                              <a:dgm id="{8BF12542-C350-46FB-906F-2514FD4631FA}"/>
                                            </p:graphicEl>
                                          </p:spTgt>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27">
                                            <p:graphicEl>
                                              <a:dgm id="{DC1AFA4B-BCFC-445B-A159-8E6BF93C7A2D}"/>
                                            </p:graphicEl>
                                          </p:spTgt>
                                        </p:tgtEl>
                                        <p:attrNameLst>
                                          <p:attrName>style.visibility</p:attrName>
                                        </p:attrNameLst>
                                      </p:cBhvr>
                                      <p:to>
                                        <p:strVal val="visible"/>
                                      </p:to>
                                    </p:set>
                                    <p:animEffect transition="in" filter="fade">
                                      <p:cBhvr>
                                        <p:cTn id="78" dur="500"/>
                                        <p:tgtEl>
                                          <p:spTgt spid="27">
                                            <p:graphicEl>
                                              <a:dgm id="{DC1AFA4B-BCFC-445B-A159-8E6BF93C7A2D}"/>
                                            </p:graphicEl>
                                          </p:spTgt>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27">
                                            <p:graphicEl>
                                              <a:dgm id="{574B645F-D29F-4F3F-866A-C0F05A6CBB72}"/>
                                            </p:graphicEl>
                                          </p:spTgt>
                                        </p:tgtEl>
                                        <p:attrNameLst>
                                          <p:attrName>style.visibility</p:attrName>
                                        </p:attrNameLst>
                                      </p:cBhvr>
                                      <p:to>
                                        <p:strVal val="visible"/>
                                      </p:to>
                                    </p:set>
                                    <p:animEffect transition="in" filter="fade">
                                      <p:cBhvr>
                                        <p:cTn id="81" dur="500"/>
                                        <p:tgtEl>
                                          <p:spTgt spid="27">
                                            <p:graphicEl>
                                              <a:dgm id="{574B645F-D29F-4F3F-866A-C0F05A6CBB72}"/>
                                            </p:graphicEl>
                                          </p:spTgt>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27">
                                            <p:graphicEl>
                                              <a:dgm id="{9FD87BE9-F985-4427-A078-1754FB2E1855}"/>
                                            </p:graphicEl>
                                          </p:spTgt>
                                        </p:tgtEl>
                                        <p:attrNameLst>
                                          <p:attrName>style.visibility</p:attrName>
                                        </p:attrNameLst>
                                      </p:cBhvr>
                                      <p:to>
                                        <p:strVal val="visible"/>
                                      </p:to>
                                    </p:set>
                                    <p:animEffect transition="in" filter="fade">
                                      <p:cBhvr>
                                        <p:cTn id="84" dur="500"/>
                                        <p:tgtEl>
                                          <p:spTgt spid="27">
                                            <p:graphicEl>
                                              <a:dgm id="{9FD87BE9-F985-4427-A078-1754FB2E1855}"/>
                                            </p:graphicEl>
                                          </p:spTgt>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27">
                                            <p:graphicEl>
                                              <a:dgm id="{B9B2AC90-C00D-49D1-9428-CFF140EB8386}"/>
                                            </p:graphicEl>
                                          </p:spTgt>
                                        </p:tgtEl>
                                        <p:attrNameLst>
                                          <p:attrName>style.visibility</p:attrName>
                                        </p:attrNameLst>
                                      </p:cBhvr>
                                      <p:to>
                                        <p:strVal val="visible"/>
                                      </p:to>
                                    </p:set>
                                    <p:animEffect transition="in" filter="fade">
                                      <p:cBhvr>
                                        <p:cTn id="87" dur="500"/>
                                        <p:tgtEl>
                                          <p:spTgt spid="27">
                                            <p:graphicEl>
                                              <a:dgm id="{B9B2AC90-C00D-49D1-9428-CFF140EB8386}"/>
                                            </p:graphicEl>
                                          </p:spTgt>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27">
                                            <p:graphicEl>
                                              <a:dgm id="{ECA9F394-44AA-4CCA-9997-F66FE63E267E}"/>
                                            </p:graphicEl>
                                          </p:spTgt>
                                        </p:tgtEl>
                                        <p:attrNameLst>
                                          <p:attrName>style.visibility</p:attrName>
                                        </p:attrNameLst>
                                      </p:cBhvr>
                                      <p:to>
                                        <p:strVal val="visible"/>
                                      </p:to>
                                    </p:set>
                                    <p:animEffect transition="in" filter="fade">
                                      <p:cBhvr>
                                        <p:cTn id="90" dur="500"/>
                                        <p:tgtEl>
                                          <p:spTgt spid="27">
                                            <p:graphicEl>
                                              <a:dgm id="{ECA9F394-44AA-4CCA-9997-F66FE63E267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7" grpId="0" uiExpand="1">
        <p:bldSub>
          <a:bldDgm bld="lvlOne"/>
        </p:bldSub>
      </p:bldGraphic>
    </p:bldLst>
  </p:timing>
</p:sld>
</file>

<file path=ppt/slides/slide16.xml><?xml version="1.0" encoding="utf-8"?>
<p:sld xmlns:a="http://schemas.openxmlformats.org/drawingml/2006/main" xmlns:r="http://schemas.openxmlformats.org/officeDocument/2006/relationships" xmlns:p="http://schemas.openxmlformats.org/presentationml/2006/main" show="0">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463109"/>
            <a:ext cx="6339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smtClean="0">
                <a:solidFill>
                  <a:schemeClr val="tx1"/>
                </a:solidFill>
              </a:rPr>
              <a:t>COVID-19</a:t>
            </a:r>
            <a:r>
              <a:rPr lang="en-US" altLang="en-US" sz="2800" b="1" kern="0" dirty="0">
                <a:solidFill>
                  <a:schemeClr val="tx1"/>
                </a:solidFill>
              </a:rPr>
              <a:t>: Clinical stages</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8" name="Text Placeholder 2"/>
          <p:cNvSpPr txBox="1">
            <a:spLocks/>
          </p:cNvSpPr>
          <p:nvPr/>
        </p:nvSpPr>
        <p:spPr>
          <a:xfrm>
            <a:off x="1866000" y="1154673"/>
            <a:ext cx="8694051" cy="24622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FontTx/>
              <a:buNone/>
            </a:pPr>
            <a:r>
              <a:rPr lang="en-GB" sz="1600" kern="0" smtClean="0"/>
              <a:t> </a:t>
            </a:r>
            <a:endParaRPr lang="en-IN" sz="1600" kern="0" dirty="0"/>
          </a:p>
        </p:txBody>
      </p:sp>
      <p:sp>
        <p:nvSpPr>
          <p:cNvPr id="9" name="Can 8" title="Mild"/>
          <p:cNvSpPr/>
          <p:nvPr/>
        </p:nvSpPr>
        <p:spPr bwMode="auto">
          <a:xfrm>
            <a:off x="1865999" y="3671612"/>
            <a:ext cx="1707146" cy="2271988"/>
          </a:xfrm>
          <a:prstGeom prst="can">
            <a:avLst/>
          </a:prstGeom>
          <a:solidFill>
            <a:schemeClr val="accent2">
              <a:lumMod val="20000"/>
              <a:lumOff val="80000"/>
            </a:schemeClr>
          </a:solidFill>
          <a:ln w="9525" cap="flat" cmpd="sng" algn="ctr">
            <a:solidFill>
              <a:srgbClr val="D6D1CC"/>
            </a:solidFill>
            <a:prstDash val="solid"/>
            <a:round/>
            <a:headEnd type="none" w="med" len="med"/>
            <a:tailEnd type="none" w="med" len="med"/>
          </a:ln>
          <a:effectLst/>
          <a:extLst/>
        </p:spPr>
        <p:txBody>
          <a:bodyPr rot="0" spcFirstLastPara="0" vertOverflow="overflow" horzOverflow="overflow" vert="horz" wrap="square" lIns="90000" tIns="46800" rIns="90000" bIns="46800" numCol="1" spcCol="0" rtlCol="0" fromWordArt="0" anchor="ctr" anchorCtr="0" forceAA="0" compatLnSpc="1">
            <a:prstTxWarp prst="textNoShape">
              <a:avLst/>
            </a:prstTxWarp>
            <a:noAutofit/>
          </a:bodyPr>
          <a:lstStyle/>
          <a:p>
            <a:pPr marL="285750" indent="-285750" fontAlgn="base">
              <a:spcBef>
                <a:spcPts val="600"/>
              </a:spcBef>
              <a:spcAft>
                <a:spcPct val="0"/>
              </a:spcAft>
              <a:buFont typeface="Arial" panose="020B0604020202020204" pitchFamily="34" charset="0"/>
              <a:buChar char="•"/>
            </a:pPr>
            <a:r>
              <a:rPr lang="en-GB" sz="1600" dirty="0"/>
              <a:t>Mild symptoms </a:t>
            </a:r>
          </a:p>
          <a:p>
            <a:pPr marL="285750" indent="-285750" fontAlgn="base">
              <a:spcBef>
                <a:spcPts val="600"/>
              </a:spcBef>
              <a:spcAft>
                <a:spcPct val="0"/>
              </a:spcAft>
              <a:buFont typeface="Arial" panose="020B0604020202020204" pitchFamily="34" charset="0"/>
              <a:buChar char="•"/>
            </a:pPr>
            <a:r>
              <a:rPr lang="en-GB" sz="1600" dirty="0"/>
              <a:t>No evidence of pneumonia</a:t>
            </a:r>
          </a:p>
        </p:txBody>
      </p:sp>
      <p:sp>
        <p:nvSpPr>
          <p:cNvPr id="10" name="Can 9"/>
          <p:cNvSpPr/>
          <p:nvPr/>
        </p:nvSpPr>
        <p:spPr bwMode="auto">
          <a:xfrm>
            <a:off x="3867810" y="2921874"/>
            <a:ext cx="1921932" cy="3021726"/>
          </a:xfrm>
          <a:prstGeom prst="can">
            <a:avLst/>
          </a:prstGeom>
          <a:solidFill>
            <a:schemeClr val="accent2">
              <a:lumMod val="40000"/>
              <a:lumOff val="60000"/>
            </a:schemeClr>
          </a:solidFill>
          <a:ln w="9525" cap="flat" cmpd="sng" algn="ctr">
            <a:solidFill>
              <a:srgbClr val="D6D1CC"/>
            </a:solidFill>
            <a:prstDash val="solid"/>
            <a:round/>
            <a:headEnd type="none" w="med" len="med"/>
            <a:tailEnd type="none" w="med" len="med"/>
          </a:ln>
          <a:effectLst/>
          <a:extLst/>
        </p:spPr>
        <p:txBody>
          <a:bodyPr rot="0" spcFirstLastPara="0" vertOverflow="overflow" horzOverflow="overflow" vert="horz" wrap="square" lIns="90000" tIns="46800" rIns="90000" bIns="46800" numCol="1" spcCol="0" rtlCol="0" fromWordArt="0" anchor="ctr" anchorCtr="0" forceAA="0" compatLnSpc="1">
            <a:prstTxWarp prst="textNoShape">
              <a:avLst/>
            </a:prstTxWarp>
            <a:noAutofit/>
          </a:bodyPr>
          <a:lstStyle/>
          <a:p>
            <a:pPr marL="285750" indent="-285750" fontAlgn="base">
              <a:spcBef>
                <a:spcPts val="600"/>
              </a:spcBef>
              <a:spcAft>
                <a:spcPct val="0"/>
              </a:spcAft>
              <a:buFont typeface="Arial" panose="020B0604020202020204" pitchFamily="34" charset="0"/>
              <a:buChar char="•"/>
            </a:pPr>
            <a:r>
              <a:rPr lang="en-GB" sz="1600" dirty="0"/>
              <a:t>Fever and respiratory symptoms</a:t>
            </a:r>
          </a:p>
          <a:p>
            <a:pPr marL="285750" indent="-285750" fontAlgn="base">
              <a:spcBef>
                <a:spcPts val="600"/>
              </a:spcBef>
              <a:spcAft>
                <a:spcPct val="0"/>
              </a:spcAft>
              <a:buFont typeface="Arial" panose="020B0604020202020204" pitchFamily="34" charset="0"/>
              <a:buChar char="•"/>
            </a:pPr>
            <a:r>
              <a:rPr lang="en-GB" sz="1600" dirty="0"/>
              <a:t>Pneumonia confirmed by imaging test</a:t>
            </a:r>
          </a:p>
        </p:txBody>
      </p:sp>
      <p:sp>
        <p:nvSpPr>
          <p:cNvPr id="11" name="Can 10"/>
          <p:cNvSpPr/>
          <p:nvPr/>
        </p:nvSpPr>
        <p:spPr bwMode="auto">
          <a:xfrm>
            <a:off x="6157601" y="2123438"/>
            <a:ext cx="1956389" cy="3820162"/>
          </a:xfrm>
          <a:prstGeom prst="can">
            <a:avLst/>
          </a:prstGeom>
          <a:solidFill>
            <a:schemeClr val="accent1">
              <a:lumMod val="60000"/>
              <a:lumOff val="40000"/>
            </a:schemeClr>
          </a:solidFill>
          <a:ln w="9525" cap="flat" cmpd="sng" algn="ctr">
            <a:solidFill>
              <a:srgbClr val="D6D1CC"/>
            </a:solidFill>
            <a:prstDash val="solid"/>
            <a:round/>
            <a:headEnd type="none" w="med" len="med"/>
            <a:tailEnd type="none" w="med" len="med"/>
          </a:ln>
          <a:effectLst/>
          <a:extLst/>
        </p:spPr>
        <p:txBody>
          <a:bodyPr rot="0" spcFirstLastPara="0" vertOverflow="overflow" horzOverflow="overflow" vert="horz" wrap="square" lIns="90000" tIns="46800" rIns="90000" bIns="46800" numCol="1" spcCol="0" rtlCol="0" fromWordArt="0" anchor="ctr" anchorCtr="0" forceAA="0" compatLnSpc="1">
            <a:prstTxWarp prst="textNoShape">
              <a:avLst/>
            </a:prstTxWarp>
            <a:noAutofit/>
          </a:bodyPr>
          <a:lstStyle/>
          <a:p>
            <a:pPr marL="285750" indent="-285750" fontAlgn="base">
              <a:spcBef>
                <a:spcPts val="600"/>
              </a:spcBef>
              <a:spcAft>
                <a:spcPct val="0"/>
              </a:spcAft>
              <a:buFont typeface="Arial" panose="020B0604020202020204" pitchFamily="34" charset="0"/>
              <a:buChar char="•"/>
            </a:pPr>
            <a:r>
              <a:rPr lang="en-GB" sz="1600" dirty="0"/>
              <a:t>Respiratory distress -  RR≥30/min</a:t>
            </a:r>
          </a:p>
          <a:p>
            <a:pPr marL="285750" indent="-285750" fontAlgn="base">
              <a:spcBef>
                <a:spcPts val="600"/>
              </a:spcBef>
              <a:spcAft>
                <a:spcPct val="0"/>
              </a:spcAft>
              <a:buFont typeface="Arial" panose="020B0604020202020204" pitchFamily="34" charset="0"/>
              <a:buChar char="•"/>
            </a:pPr>
            <a:r>
              <a:rPr lang="en-GB" sz="1600" dirty="0"/>
              <a:t>Finger SaO2 ≤93% at resting</a:t>
            </a:r>
          </a:p>
          <a:p>
            <a:pPr marL="285750" indent="-285750" fontAlgn="base">
              <a:spcBef>
                <a:spcPts val="600"/>
              </a:spcBef>
              <a:spcAft>
                <a:spcPct val="0"/>
              </a:spcAft>
              <a:buFont typeface="Arial" panose="020B0604020202020204" pitchFamily="34" charset="0"/>
              <a:buChar char="•"/>
            </a:pPr>
            <a:r>
              <a:rPr lang="en-GB" sz="1600" dirty="0"/>
              <a:t>PaO2/FiO2 ≤300mmHg (1mmHg=0.133kPa) </a:t>
            </a:r>
          </a:p>
          <a:p>
            <a:pPr marL="285750" indent="-285750" algn="ctr" fontAlgn="base">
              <a:spcBef>
                <a:spcPts val="600"/>
              </a:spcBef>
              <a:spcAft>
                <a:spcPct val="0"/>
              </a:spcAft>
              <a:buClr>
                <a:schemeClr val="accent2"/>
              </a:buClr>
              <a:buFont typeface="Wingdings 3" pitchFamily="18" charset="2"/>
              <a:buChar char="u"/>
            </a:pPr>
            <a:endParaRPr lang="en-GB" dirty="0">
              <a:latin typeface="Arial" charset="0"/>
            </a:endParaRPr>
          </a:p>
        </p:txBody>
      </p:sp>
      <p:sp>
        <p:nvSpPr>
          <p:cNvPr id="12" name="Can 11"/>
          <p:cNvSpPr/>
          <p:nvPr/>
        </p:nvSpPr>
        <p:spPr bwMode="auto">
          <a:xfrm>
            <a:off x="8481848" y="1610870"/>
            <a:ext cx="2006763" cy="4332729"/>
          </a:xfrm>
          <a:prstGeom prst="can">
            <a:avLst/>
          </a:prstGeom>
          <a:solidFill>
            <a:srgbClr val="0070C0"/>
          </a:solidFill>
          <a:ln w="9525" cap="flat" cmpd="sng" algn="ctr">
            <a:solidFill>
              <a:srgbClr val="D6D1CC"/>
            </a:solidFill>
            <a:prstDash val="solid"/>
            <a:round/>
            <a:headEnd type="none" w="med" len="med"/>
            <a:tailEnd type="none" w="med" len="med"/>
          </a:ln>
          <a:effectLst/>
          <a:extLst/>
        </p:spPr>
        <p:txBody>
          <a:bodyPr rot="0" spcFirstLastPara="0" vertOverflow="overflow" horzOverflow="overflow" vert="horz" wrap="square" lIns="90000" tIns="46800" rIns="90000" bIns="46800" numCol="1" spcCol="0" rtlCol="0" fromWordArt="0" anchor="ctr" anchorCtr="0" forceAA="0" compatLnSpc="1">
            <a:prstTxWarp prst="textNoShape">
              <a:avLst/>
            </a:prstTxWarp>
            <a:noAutofit/>
          </a:bodyPr>
          <a:lstStyle/>
          <a:p>
            <a:pPr marL="285750" indent="-285750">
              <a:buFont typeface="Arial" panose="020B0604020202020204" pitchFamily="34" charset="0"/>
              <a:buChar char="•"/>
            </a:pPr>
            <a:r>
              <a:rPr lang="en-GB" sz="1600" dirty="0">
                <a:solidFill>
                  <a:schemeClr val="bg1"/>
                </a:solidFill>
              </a:rPr>
              <a:t>Respiratory failure - mechanical ventilation required</a:t>
            </a:r>
          </a:p>
          <a:p>
            <a:pPr marL="285750" indent="-285750">
              <a:buFont typeface="Arial" panose="020B0604020202020204" pitchFamily="34" charset="0"/>
              <a:buChar char="•"/>
            </a:pPr>
            <a:r>
              <a:rPr lang="en-GB" sz="1600" dirty="0">
                <a:solidFill>
                  <a:schemeClr val="bg1"/>
                </a:solidFill>
              </a:rPr>
              <a:t>Shock</a:t>
            </a:r>
          </a:p>
          <a:p>
            <a:pPr marL="285750" indent="-285750">
              <a:buFont typeface="Arial" panose="020B0604020202020204" pitchFamily="34" charset="0"/>
              <a:buChar char="•"/>
            </a:pPr>
            <a:r>
              <a:rPr lang="en-GB" sz="1600" dirty="0">
                <a:solidFill>
                  <a:schemeClr val="bg1"/>
                </a:solidFill>
              </a:rPr>
              <a:t>Complication of other organ function failure</a:t>
            </a:r>
          </a:p>
          <a:p>
            <a:pPr marL="285750" indent="-285750">
              <a:buFont typeface="Arial" panose="020B0604020202020204" pitchFamily="34" charset="0"/>
              <a:buChar char="•"/>
            </a:pPr>
            <a:r>
              <a:rPr lang="en-GB" sz="1600" dirty="0">
                <a:solidFill>
                  <a:schemeClr val="bg1"/>
                </a:solidFill>
              </a:rPr>
              <a:t>ICU required</a:t>
            </a:r>
            <a:endParaRPr lang="en-IN" sz="1600" dirty="0">
              <a:solidFill>
                <a:schemeClr val="bg1"/>
              </a:solidFill>
            </a:endParaRPr>
          </a:p>
        </p:txBody>
      </p:sp>
      <p:sp>
        <p:nvSpPr>
          <p:cNvPr id="13" name="Rectangle 12"/>
          <p:cNvSpPr/>
          <p:nvPr/>
        </p:nvSpPr>
        <p:spPr bwMode="auto">
          <a:xfrm>
            <a:off x="2049518" y="3216166"/>
            <a:ext cx="1303283" cy="367862"/>
          </a:xfrm>
          <a:prstGeom prst="rect">
            <a:avLst/>
          </a:prstGeom>
          <a:noFill/>
          <a:ln w="9525" cap="flat" cmpd="sng" algn="ctr">
            <a:noFill/>
            <a:prstDash val="solid"/>
            <a:round/>
            <a:headEnd type="none" w="med" len="med"/>
            <a:tailEnd type="none" w="med" len="med"/>
          </a:ln>
          <a:effectLst/>
          <a:extLst/>
        </p:spPr>
        <p:txBody>
          <a:bodyPr rot="0" spcFirstLastPara="0" vertOverflow="overflow" horzOverflow="overflow" vert="horz" wrap="none" lIns="90000" tIns="46800" rIns="90000" bIns="46800" numCol="1" spcCol="0" rtlCol="0" fromWordArt="0" anchor="ctr" anchorCtr="0" forceAA="0" compatLnSpc="1">
            <a:prstTxWarp prst="textNoShape">
              <a:avLst/>
            </a:prstTxWarp>
            <a:noAutofit/>
          </a:bodyPr>
          <a:lstStyle/>
          <a:p>
            <a:pPr algn="ctr" fontAlgn="base">
              <a:spcBef>
                <a:spcPts val="600"/>
              </a:spcBef>
              <a:spcAft>
                <a:spcPct val="0"/>
              </a:spcAft>
              <a:buClr>
                <a:schemeClr val="accent2"/>
              </a:buClr>
            </a:pPr>
            <a:r>
              <a:rPr lang="en-GB" sz="1600" b="1" dirty="0">
                <a:solidFill>
                  <a:schemeClr val="accent2"/>
                </a:solidFill>
                <a:latin typeface="Arial" charset="0"/>
              </a:rPr>
              <a:t>Mild</a:t>
            </a:r>
          </a:p>
        </p:txBody>
      </p:sp>
      <p:sp>
        <p:nvSpPr>
          <p:cNvPr id="14" name="Rectangle 13"/>
          <p:cNvSpPr/>
          <p:nvPr/>
        </p:nvSpPr>
        <p:spPr bwMode="auto">
          <a:xfrm>
            <a:off x="4177135" y="2408444"/>
            <a:ext cx="1303283" cy="367862"/>
          </a:xfrm>
          <a:prstGeom prst="rect">
            <a:avLst/>
          </a:prstGeom>
          <a:noFill/>
          <a:ln w="9525" cap="flat" cmpd="sng" algn="ctr">
            <a:noFill/>
            <a:prstDash val="solid"/>
            <a:round/>
            <a:headEnd type="none" w="med" len="med"/>
            <a:tailEnd type="none" w="med" len="med"/>
          </a:ln>
          <a:effectLst/>
          <a:extLst/>
        </p:spPr>
        <p:txBody>
          <a:bodyPr rot="0" spcFirstLastPara="0" vertOverflow="overflow" horzOverflow="overflow" vert="horz" wrap="none" lIns="90000" tIns="46800" rIns="90000" bIns="46800" numCol="1" spcCol="0" rtlCol="0" fromWordArt="0" anchor="ctr" anchorCtr="0" forceAA="0" compatLnSpc="1">
            <a:prstTxWarp prst="textNoShape">
              <a:avLst/>
            </a:prstTxWarp>
            <a:noAutofit/>
          </a:bodyPr>
          <a:lstStyle/>
          <a:p>
            <a:pPr algn="ctr" fontAlgn="base">
              <a:spcBef>
                <a:spcPts val="600"/>
              </a:spcBef>
              <a:spcAft>
                <a:spcPct val="0"/>
              </a:spcAft>
              <a:buClr>
                <a:schemeClr val="accent2"/>
              </a:buClr>
            </a:pPr>
            <a:r>
              <a:rPr lang="en-GB" sz="1600" b="1" dirty="0">
                <a:solidFill>
                  <a:schemeClr val="accent2"/>
                </a:solidFill>
                <a:latin typeface="Arial" charset="0"/>
              </a:rPr>
              <a:t>Moderate</a:t>
            </a:r>
          </a:p>
        </p:txBody>
      </p:sp>
      <p:sp>
        <p:nvSpPr>
          <p:cNvPr id="15" name="Rectangle 14"/>
          <p:cNvSpPr/>
          <p:nvPr/>
        </p:nvSpPr>
        <p:spPr bwMode="auto">
          <a:xfrm>
            <a:off x="6342995" y="1634357"/>
            <a:ext cx="1303283" cy="367862"/>
          </a:xfrm>
          <a:prstGeom prst="rect">
            <a:avLst/>
          </a:prstGeom>
          <a:noFill/>
          <a:ln w="9525" cap="flat" cmpd="sng" algn="ctr">
            <a:noFill/>
            <a:prstDash val="solid"/>
            <a:round/>
            <a:headEnd type="none" w="med" len="med"/>
            <a:tailEnd type="none" w="med" len="med"/>
          </a:ln>
          <a:effectLst/>
          <a:extLst/>
        </p:spPr>
        <p:txBody>
          <a:bodyPr rot="0" spcFirstLastPara="0" vertOverflow="overflow" horzOverflow="overflow" vert="horz" wrap="none" lIns="90000" tIns="46800" rIns="90000" bIns="46800" numCol="1" spcCol="0" rtlCol="0" fromWordArt="0" anchor="ctr" anchorCtr="0" forceAA="0" compatLnSpc="1">
            <a:prstTxWarp prst="textNoShape">
              <a:avLst/>
            </a:prstTxWarp>
            <a:noAutofit/>
          </a:bodyPr>
          <a:lstStyle/>
          <a:p>
            <a:pPr algn="ctr" fontAlgn="base">
              <a:spcBef>
                <a:spcPts val="600"/>
              </a:spcBef>
              <a:spcAft>
                <a:spcPct val="0"/>
              </a:spcAft>
              <a:buClr>
                <a:schemeClr val="accent2"/>
              </a:buClr>
            </a:pPr>
            <a:r>
              <a:rPr lang="en-GB" sz="1600" b="1" dirty="0">
                <a:solidFill>
                  <a:schemeClr val="accent2"/>
                </a:solidFill>
                <a:latin typeface="Arial" charset="0"/>
              </a:rPr>
              <a:t>Severe</a:t>
            </a:r>
          </a:p>
        </p:txBody>
      </p:sp>
      <p:sp>
        <p:nvSpPr>
          <p:cNvPr id="16" name="Rectangle 15"/>
          <p:cNvSpPr/>
          <p:nvPr/>
        </p:nvSpPr>
        <p:spPr bwMode="auto">
          <a:xfrm>
            <a:off x="8744609" y="1245747"/>
            <a:ext cx="1303283" cy="267390"/>
          </a:xfrm>
          <a:prstGeom prst="rect">
            <a:avLst/>
          </a:prstGeom>
          <a:noFill/>
          <a:ln w="9525" cap="flat" cmpd="sng" algn="ctr">
            <a:noFill/>
            <a:prstDash val="solid"/>
            <a:round/>
            <a:headEnd type="none" w="med" len="med"/>
            <a:tailEnd type="none" w="med" len="med"/>
          </a:ln>
          <a:effectLst/>
          <a:extLst/>
        </p:spPr>
        <p:txBody>
          <a:bodyPr rot="0" spcFirstLastPara="0" vertOverflow="overflow" horzOverflow="overflow" vert="horz" wrap="none" lIns="90000" tIns="46800" rIns="90000" bIns="46800" numCol="1" spcCol="0" rtlCol="0" fromWordArt="0" anchor="ctr" anchorCtr="0" forceAA="0" compatLnSpc="1">
            <a:prstTxWarp prst="textNoShape">
              <a:avLst/>
            </a:prstTxWarp>
            <a:noAutofit/>
          </a:bodyPr>
          <a:lstStyle/>
          <a:p>
            <a:pPr algn="ctr" fontAlgn="base">
              <a:spcBef>
                <a:spcPts val="600"/>
              </a:spcBef>
              <a:spcAft>
                <a:spcPct val="0"/>
              </a:spcAft>
              <a:buClr>
                <a:schemeClr val="accent2"/>
              </a:buClr>
            </a:pPr>
            <a:r>
              <a:rPr lang="en-GB" sz="1600" b="1" dirty="0">
                <a:solidFill>
                  <a:schemeClr val="accent2"/>
                </a:solidFill>
                <a:latin typeface="Arial" charset="0"/>
              </a:rPr>
              <a:t>Critical</a:t>
            </a:r>
          </a:p>
        </p:txBody>
      </p:sp>
    </p:spTree>
    <p:extLst>
      <p:ext uri="{BB962C8B-B14F-4D97-AF65-F5344CB8AC3E}">
        <p14:creationId xmlns:p14="http://schemas.microsoft.com/office/powerpoint/2010/main" val="163342076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22" presetClass="entr" presetSubtype="4" fill="hold" grpId="0" nodeType="withEffect">
                                  <p:stCondLst>
                                    <p:cond delay="1000"/>
                                  </p:stCondLst>
                                  <p:childTnLst>
                                    <p:set>
                                      <p:cBhvr>
                                        <p:cTn id="8" dur="1" fill="hold">
                                          <p:stCondLst>
                                            <p:cond delay="0"/>
                                          </p:stCondLst>
                                        </p:cTn>
                                        <p:tgtEl>
                                          <p:spTgt spid="9"/>
                                        </p:tgtEl>
                                        <p:attrNameLst>
                                          <p:attrName>style.visibility</p:attrName>
                                        </p:attrNameLst>
                                      </p:cBhvr>
                                      <p:to>
                                        <p:strVal val="visible"/>
                                      </p:to>
                                    </p:set>
                                    <p:animEffect transition="in" filter="wipe(down)">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500"/>
                                        <p:tgtEl>
                                          <p:spTgt spid="14"/>
                                        </p:tgtEl>
                                      </p:cBhvr>
                                    </p:animEffect>
                                  </p:childTnLst>
                                </p:cTn>
                              </p:par>
                              <p:par>
                                <p:cTn id="15" presetID="22" presetClass="entr" presetSubtype="4" fill="hold" grpId="0" nodeType="withEffect">
                                  <p:stCondLst>
                                    <p:cond delay="150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par>
                                <p:cTn id="23" presetID="22" presetClass="entr" presetSubtype="4" fill="hold" grpId="0" nodeType="withEffect">
                                  <p:stCondLst>
                                    <p:cond delay="150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00"/>
                                        <p:tgtEl>
                                          <p:spTgt spid="11"/>
                                        </p:tgtEl>
                                      </p:cBhvr>
                                    </p:animEffect>
                                  </p:childTnLst>
                                </p:cTn>
                              </p:par>
                              <p:par>
                                <p:cTn id="26" presetID="22" presetClass="entr" presetSubtype="4" fill="hold" grpId="0" nodeType="withEffect">
                                  <p:stCondLst>
                                    <p:cond delay="2000"/>
                                  </p:stCondLst>
                                  <p:childTnLst>
                                    <p:set>
                                      <p:cBhvr>
                                        <p:cTn id="27" dur="1" fill="hold">
                                          <p:stCondLst>
                                            <p:cond delay="0"/>
                                          </p:stCondLst>
                                        </p:cTn>
                                        <p:tgtEl>
                                          <p:spTgt spid="12"/>
                                        </p:tgtEl>
                                        <p:attrNameLst>
                                          <p:attrName>style.visibility</p:attrName>
                                        </p:attrNameLst>
                                      </p:cBhvr>
                                      <p:to>
                                        <p:strVal val="visible"/>
                                      </p:to>
                                    </p:set>
                                    <p:animEffect transition="in" filter="wipe(down)">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p:bldP spid="14" grpId="0"/>
      <p:bldP spid="15" grpId="0"/>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463109"/>
            <a:ext cx="6339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smtClean="0">
                <a:solidFill>
                  <a:schemeClr val="tx1"/>
                </a:solidFill>
              </a:rPr>
              <a:t>COVID-19</a:t>
            </a:r>
            <a:r>
              <a:rPr lang="en-US" altLang="en-US" sz="2800" b="1" kern="0" dirty="0">
                <a:solidFill>
                  <a:schemeClr val="tx1"/>
                </a:solidFill>
              </a:rPr>
              <a:t>: An </a:t>
            </a:r>
            <a:r>
              <a:rPr lang="en-US" altLang="en-US" sz="2800" b="1" kern="0" dirty="0" smtClean="0">
                <a:solidFill>
                  <a:schemeClr val="tx1"/>
                </a:solidFill>
              </a:rPr>
              <a:t>overview</a:t>
            </a:r>
          </a:p>
          <a:p>
            <a:pPr algn="l"/>
            <a:r>
              <a:rPr lang="en-US" altLang="en-US" sz="2000" b="1" kern="0" dirty="0" smtClean="0">
                <a:solidFill>
                  <a:schemeClr val="tx1"/>
                </a:solidFill>
              </a:rPr>
              <a:t>Diagnostic tests</a:t>
            </a:r>
            <a:endParaRPr lang="en-US" altLang="en-US" sz="2000" b="1" kern="0" dirty="0">
              <a:solidFill>
                <a:schemeClr val="tx1"/>
              </a:solidFill>
            </a:endParaRP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Rectangle 6"/>
          <p:cNvSpPr/>
          <p:nvPr/>
        </p:nvSpPr>
        <p:spPr>
          <a:xfrm>
            <a:off x="1828800" y="1066800"/>
            <a:ext cx="9220200" cy="1323439"/>
          </a:xfrm>
          <a:prstGeom prst="rect">
            <a:avLst/>
          </a:prstGeom>
        </p:spPr>
        <p:txBody>
          <a:bodyPr wrap="square">
            <a:spAutoFit/>
          </a:bodyPr>
          <a:lstStyle/>
          <a:p>
            <a:endParaRPr lang="en-GB" sz="2000" b="1" dirty="0" smtClean="0"/>
          </a:p>
          <a:p>
            <a:endParaRPr lang="en-IN" sz="2000" dirty="0" smtClean="0"/>
          </a:p>
          <a:p>
            <a:endParaRPr lang="en-GB" sz="2000" dirty="0" smtClean="0"/>
          </a:p>
          <a:p>
            <a:endParaRPr lang="en-GB" sz="2000" dirty="0"/>
          </a:p>
        </p:txBody>
      </p:sp>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93819" y="1724566"/>
            <a:ext cx="4114800" cy="3163054"/>
          </a:xfrm>
          <a:prstGeom prst="rect">
            <a:avLst/>
          </a:prstGeom>
        </p:spPr>
      </p:pic>
      <p:grpSp>
        <p:nvGrpSpPr>
          <p:cNvPr id="10" name="Group 9">
            <a:extLst>
              <a:ext uri="{FF2B5EF4-FFF2-40B4-BE49-F238E27FC236}">
                <a16:creationId xmlns:a16="http://schemas.microsoft.com/office/drawing/2014/main" id="{FB58FD7B-62CE-4B12-AD84-06C7A299C6F3}"/>
              </a:ext>
            </a:extLst>
          </p:cNvPr>
          <p:cNvGrpSpPr>
            <a:grpSpLocks/>
          </p:cNvGrpSpPr>
          <p:nvPr/>
        </p:nvGrpSpPr>
        <p:grpSpPr>
          <a:xfrm>
            <a:off x="6726935" y="1514204"/>
            <a:ext cx="5261946" cy="3573682"/>
            <a:chOff x="415867" y="5586369"/>
            <a:chExt cx="722747" cy="626919"/>
          </a:xfrm>
        </p:grpSpPr>
        <p:sp>
          <p:nvSpPr>
            <p:cNvPr id="11" name="Rectangle 2">
              <a:extLst>
                <a:ext uri="{FF2B5EF4-FFF2-40B4-BE49-F238E27FC236}">
                  <a16:creationId xmlns:a16="http://schemas.microsoft.com/office/drawing/2014/main" id="{B6B1E127-C2E6-4D01-B661-85A5FA7C0D4C}"/>
                </a:ext>
              </a:extLst>
            </p:cNvPr>
            <p:cNvSpPr>
              <a:spLocks noChangeArrowheads="1"/>
            </p:cNvSpPr>
            <p:nvPr/>
          </p:nvSpPr>
          <p:spPr bwMode="gray">
            <a:xfrm>
              <a:off x="640353" y="6051826"/>
              <a:ext cx="175482" cy="161462"/>
            </a:xfrm>
            <a:prstGeom prst="rect">
              <a:avLst/>
            </a:prstGeom>
            <a:noFill/>
            <a:ln w="9525">
              <a:noFill/>
              <a:miter lim="800000"/>
              <a:headEnd/>
              <a:tailEnd/>
            </a:ln>
          </p:spPr>
          <p:txBody>
            <a:bodyPr wrap="none" lIns="0" tIns="0" rIns="0" bIns="0" anchor="ctr">
              <a:spAutoFit/>
            </a:bodyPr>
            <a:lstStyle/>
            <a:p>
              <a:pPr defTabSz="762152" eaLnBrk="0" hangingPunct="0"/>
              <a:endParaRPr lang="en-GB" sz="1600" b="1" dirty="0" smtClean="0">
                <a:latin typeface="+mj-lt"/>
              </a:endParaRPr>
            </a:p>
            <a:p>
              <a:pPr defTabSz="762152" eaLnBrk="0" hangingPunct="0"/>
              <a:r>
                <a:rPr lang="en-GB" sz="1600" b="1" dirty="0" smtClean="0">
                  <a:latin typeface="+mj-lt"/>
                </a:rPr>
                <a:t>Antibody</a:t>
              </a:r>
              <a:r>
                <a:rPr lang="en-GB" sz="1600" dirty="0" smtClean="0">
                  <a:latin typeface="+mj-lt"/>
                </a:rPr>
                <a:t> </a:t>
              </a:r>
              <a:r>
                <a:rPr lang="en-GB" sz="1600" dirty="0">
                  <a:latin typeface="+mj-lt"/>
                </a:rPr>
                <a:t>test</a:t>
              </a:r>
              <a:endParaRPr lang="en-IN" sz="1600" dirty="0">
                <a:latin typeface="+mj-lt"/>
              </a:endParaRPr>
            </a:p>
            <a:p>
              <a:pPr defTabSz="762152" eaLnBrk="0" hangingPunct="0"/>
              <a:endParaRPr lang="en-GB" sz="1600" dirty="0">
                <a:latin typeface="+mj-lt"/>
                <a:cs typeface="Arial" panose="020B0604020202020204" pitchFamily="34" charset="0"/>
              </a:endParaRPr>
            </a:p>
          </p:txBody>
        </p:sp>
        <p:sp>
          <p:nvSpPr>
            <p:cNvPr id="12" name="Rectangle 3">
              <a:extLst>
                <a:ext uri="{FF2B5EF4-FFF2-40B4-BE49-F238E27FC236}">
                  <a16:creationId xmlns:a16="http://schemas.microsoft.com/office/drawing/2014/main" id="{5CBADDF6-DC58-49B0-84E1-C9CE47825608}"/>
                </a:ext>
              </a:extLst>
            </p:cNvPr>
            <p:cNvSpPr>
              <a:spLocks noChangeAspect="1" noChangeArrowheads="1"/>
            </p:cNvSpPr>
            <p:nvPr/>
          </p:nvSpPr>
          <p:spPr bwMode="gray">
            <a:xfrm>
              <a:off x="415867" y="6076665"/>
              <a:ext cx="164517" cy="111786"/>
            </a:xfrm>
            <a:prstGeom prst="rect">
              <a:avLst/>
            </a:prstGeom>
            <a:solidFill>
              <a:schemeClr val="accent1">
                <a:lumMod val="100000"/>
              </a:schemeClr>
            </a:solidFill>
            <a:ln w="9525">
              <a:noFill/>
              <a:miter lim="800000"/>
              <a:headEnd/>
              <a:tailEnd/>
            </a:ln>
          </p:spPr>
          <p:txBody>
            <a:bodyPr lIns="54019" tIns="54019" rIns="54019" bIns="54019" anchor="ctr"/>
            <a:lstStyle/>
            <a:p>
              <a:pPr>
                <a:tabLst>
                  <a:tab pos="1800585" algn="r"/>
                </a:tabLst>
              </a:pPr>
              <a:endParaRPr lang="en-GB" sz="1100" kern="0" dirty="0">
                <a:latin typeface="Arial" panose="020B0604020202020204" pitchFamily="34" charset="0"/>
                <a:cs typeface="Arial" panose="020B0604020202020204" pitchFamily="34" charset="0"/>
              </a:endParaRPr>
            </a:p>
          </p:txBody>
        </p:sp>
        <p:sp>
          <p:nvSpPr>
            <p:cNvPr id="13" name="Rectangle 5">
              <a:extLst>
                <a:ext uri="{FF2B5EF4-FFF2-40B4-BE49-F238E27FC236}">
                  <a16:creationId xmlns:a16="http://schemas.microsoft.com/office/drawing/2014/main" id="{FC2D4E2D-C2FE-4D14-80D3-93F14C92124F}"/>
                </a:ext>
              </a:extLst>
            </p:cNvPr>
            <p:cNvSpPr>
              <a:spLocks noChangeArrowheads="1"/>
            </p:cNvSpPr>
            <p:nvPr/>
          </p:nvSpPr>
          <p:spPr bwMode="gray">
            <a:xfrm>
              <a:off x="640351" y="5806046"/>
              <a:ext cx="498263" cy="215283"/>
            </a:xfrm>
            <a:prstGeom prst="rect">
              <a:avLst/>
            </a:prstGeom>
            <a:noFill/>
            <a:ln w="9525">
              <a:noFill/>
              <a:miter lim="800000"/>
              <a:headEnd/>
              <a:tailEnd/>
            </a:ln>
          </p:spPr>
          <p:txBody>
            <a:bodyPr wrap="none" lIns="0" tIns="0" rIns="0" bIns="0" anchor="ctr">
              <a:spAutoFit/>
            </a:bodyPr>
            <a:lstStyle/>
            <a:p>
              <a:pPr defTabSz="762152" eaLnBrk="0" hangingPunct="0"/>
              <a:endParaRPr lang="en-GB" sz="1600" b="1" dirty="0" smtClean="0">
                <a:latin typeface="+mj-lt"/>
              </a:endParaRPr>
            </a:p>
            <a:p>
              <a:pPr defTabSz="762152" eaLnBrk="0" hangingPunct="0"/>
              <a:r>
                <a:rPr lang="en-GB" sz="1600" b="1" dirty="0" smtClean="0">
                  <a:latin typeface="+mj-lt"/>
                </a:rPr>
                <a:t>Chest </a:t>
              </a:r>
              <a:r>
                <a:rPr lang="en-GB" sz="1600" b="1" dirty="0">
                  <a:latin typeface="+mj-lt"/>
                </a:rPr>
                <a:t>Imaging – </a:t>
              </a:r>
              <a:r>
                <a:rPr lang="en-GB" sz="1600" dirty="0">
                  <a:latin typeface="+mj-lt"/>
                </a:rPr>
                <a:t>Ground glass opacity </a:t>
              </a:r>
              <a:endParaRPr lang="en-GB" sz="1600" dirty="0" smtClean="0">
                <a:latin typeface="+mj-lt"/>
              </a:endParaRPr>
            </a:p>
            <a:p>
              <a:pPr defTabSz="762152" eaLnBrk="0" hangingPunct="0"/>
              <a:r>
                <a:rPr lang="en-GB" sz="1600" dirty="0" smtClean="0">
                  <a:latin typeface="+mj-lt"/>
                </a:rPr>
                <a:t>and/</a:t>
              </a:r>
              <a:r>
                <a:rPr lang="en-US" sz="1600" dirty="0">
                  <a:latin typeface="+mj-lt"/>
                </a:rPr>
                <a:t>or </a:t>
              </a:r>
              <a:r>
                <a:rPr lang="en-US" sz="1600" dirty="0" smtClean="0">
                  <a:latin typeface="+mj-lt"/>
                </a:rPr>
                <a:t>pleural </a:t>
              </a:r>
              <a:r>
                <a:rPr lang="en-GB" sz="1600" dirty="0">
                  <a:latin typeface="+mj-lt"/>
                </a:rPr>
                <a:t>effusion (less common)</a:t>
              </a:r>
              <a:endParaRPr lang="en-IN" sz="1600" dirty="0">
                <a:latin typeface="+mj-lt"/>
              </a:endParaRPr>
            </a:p>
            <a:p>
              <a:pPr defTabSz="762152" eaLnBrk="0" hangingPunct="0"/>
              <a:endParaRPr lang="en-GB" sz="1600" dirty="0">
                <a:latin typeface="+mj-lt"/>
                <a:cs typeface="Arial" panose="020B0604020202020204" pitchFamily="34" charset="0"/>
              </a:endParaRPr>
            </a:p>
          </p:txBody>
        </p:sp>
        <p:sp>
          <p:nvSpPr>
            <p:cNvPr id="14" name="Rectangle 6">
              <a:extLst>
                <a:ext uri="{FF2B5EF4-FFF2-40B4-BE49-F238E27FC236}">
                  <a16:creationId xmlns:a16="http://schemas.microsoft.com/office/drawing/2014/main" id="{7E6F74E3-CBF1-48C0-A5A2-4F4C94B1A8FE}"/>
                </a:ext>
              </a:extLst>
            </p:cNvPr>
            <p:cNvSpPr>
              <a:spLocks noChangeAspect="1" noChangeArrowheads="1"/>
            </p:cNvSpPr>
            <p:nvPr/>
          </p:nvSpPr>
          <p:spPr bwMode="gray">
            <a:xfrm>
              <a:off x="415867" y="5856988"/>
              <a:ext cx="164517" cy="111786"/>
            </a:xfrm>
            <a:prstGeom prst="rect">
              <a:avLst/>
            </a:prstGeom>
            <a:solidFill>
              <a:schemeClr val="accent2"/>
            </a:solidFill>
            <a:ln w="9525" algn="ctr">
              <a:noFill/>
              <a:miter lim="800000"/>
              <a:headEnd/>
              <a:tailEnd/>
            </a:ln>
          </p:spPr>
          <p:txBody>
            <a:bodyPr lIns="54019" tIns="54019" rIns="54019" bIns="54019" anchor="ctr"/>
            <a:lstStyle/>
            <a:p>
              <a:pPr>
                <a:tabLst>
                  <a:tab pos="1800585" algn="r"/>
                </a:tabLst>
              </a:pPr>
              <a:endParaRPr lang="en-GB" sz="1100" kern="0" dirty="0">
                <a:latin typeface="Arial" panose="020B0604020202020204" pitchFamily="34" charset="0"/>
                <a:cs typeface="Arial" panose="020B0604020202020204" pitchFamily="34" charset="0"/>
              </a:endParaRPr>
            </a:p>
          </p:txBody>
        </p:sp>
        <p:sp>
          <p:nvSpPr>
            <p:cNvPr id="15" name="Rectangle 7">
              <a:extLst>
                <a:ext uri="{FF2B5EF4-FFF2-40B4-BE49-F238E27FC236}">
                  <a16:creationId xmlns:a16="http://schemas.microsoft.com/office/drawing/2014/main" id="{F825B8DC-2D5F-4D25-AC23-0EA36CA8D975}"/>
                </a:ext>
              </a:extLst>
            </p:cNvPr>
            <p:cNvSpPr>
              <a:spLocks noChangeArrowheads="1"/>
            </p:cNvSpPr>
            <p:nvPr/>
          </p:nvSpPr>
          <p:spPr bwMode="gray">
            <a:xfrm>
              <a:off x="640351" y="5586369"/>
              <a:ext cx="439581" cy="215283"/>
            </a:xfrm>
            <a:prstGeom prst="rect">
              <a:avLst/>
            </a:prstGeom>
            <a:noFill/>
            <a:ln w="9525">
              <a:noFill/>
              <a:miter lim="800000"/>
              <a:headEnd/>
              <a:tailEnd/>
            </a:ln>
          </p:spPr>
          <p:txBody>
            <a:bodyPr wrap="none" lIns="0" tIns="0" rIns="0" bIns="0" anchor="ctr">
              <a:spAutoFit/>
            </a:bodyPr>
            <a:lstStyle/>
            <a:p>
              <a:pPr defTabSz="762152" eaLnBrk="0" hangingPunct="0"/>
              <a:endParaRPr lang="en-GB" sz="1600" dirty="0" smtClean="0">
                <a:latin typeface="+mj-lt"/>
                <a:cs typeface="Arial" panose="020B0604020202020204" pitchFamily="34" charset="0"/>
              </a:endParaRPr>
            </a:p>
            <a:p>
              <a:pPr defTabSz="762152" eaLnBrk="0" hangingPunct="0"/>
              <a:r>
                <a:rPr lang="en-US" sz="1600" b="1" dirty="0" smtClean="0">
                  <a:latin typeface="+mj-lt"/>
                  <a:cs typeface="Arial"/>
                </a:rPr>
                <a:t>PCR </a:t>
              </a:r>
              <a:r>
                <a:rPr lang="en-US" sz="1600" b="1" dirty="0">
                  <a:latin typeface="+mj-lt"/>
                  <a:cs typeface="Arial"/>
                </a:rPr>
                <a:t>Test </a:t>
              </a:r>
              <a:r>
                <a:rPr lang="en-US" sz="1600" dirty="0">
                  <a:latin typeface="+mj-lt"/>
                </a:rPr>
                <a:t>for</a:t>
              </a:r>
              <a:r>
                <a:rPr lang="en-GB" sz="1600" dirty="0">
                  <a:latin typeface="+mj-lt"/>
                </a:rPr>
                <a:t> the novel </a:t>
              </a:r>
              <a:r>
                <a:rPr lang="en-GB" sz="1600" dirty="0" smtClean="0">
                  <a:latin typeface="+mj-lt"/>
                </a:rPr>
                <a:t>coronavirus</a:t>
              </a:r>
            </a:p>
            <a:p>
              <a:pPr defTabSz="762152" eaLnBrk="0" hangingPunct="0"/>
              <a:r>
                <a:rPr lang="en-GB" sz="1600" dirty="0" smtClean="0">
                  <a:latin typeface="+mj-lt"/>
                </a:rPr>
                <a:t>of </a:t>
              </a:r>
              <a:r>
                <a:rPr lang="en-GB" sz="1600" dirty="0">
                  <a:latin typeface="+mj-lt"/>
                </a:rPr>
                <a:t>throat swab</a:t>
              </a:r>
              <a:endParaRPr lang="en-IN" sz="1600" dirty="0">
                <a:latin typeface="+mj-lt"/>
              </a:endParaRPr>
            </a:p>
            <a:p>
              <a:pPr defTabSz="762152" eaLnBrk="0" hangingPunct="0"/>
              <a:endParaRPr lang="en-GB" sz="1600" dirty="0">
                <a:latin typeface="+mj-lt"/>
                <a:cs typeface="Arial" panose="020B0604020202020204" pitchFamily="34" charset="0"/>
              </a:endParaRPr>
            </a:p>
          </p:txBody>
        </p:sp>
        <p:sp>
          <p:nvSpPr>
            <p:cNvPr id="16" name="Rectangle 8">
              <a:extLst>
                <a:ext uri="{FF2B5EF4-FFF2-40B4-BE49-F238E27FC236}">
                  <a16:creationId xmlns:a16="http://schemas.microsoft.com/office/drawing/2014/main" id="{BE613270-2EBE-4F8F-B7FA-085192FB25A3}"/>
                </a:ext>
              </a:extLst>
            </p:cNvPr>
            <p:cNvSpPr>
              <a:spLocks noChangeAspect="1" noChangeArrowheads="1"/>
            </p:cNvSpPr>
            <p:nvPr/>
          </p:nvSpPr>
          <p:spPr bwMode="gray">
            <a:xfrm>
              <a:off x="415867" y="5637310"/>
              <a:ext cx="164517" cy="111786"/>
            </a:xfrm>
            <a:prstGeom prst="rect">
              <a:avLst/>
            </a:prstGeom>
            <a:solidFill>
              <a:srgbClr val="00B050"/>
            </a:solidFill>
            <a:ln w="9525">
              <a:noFill/>
              <a:miter lim="800000"/>
              <a:headEnd/>
              <a:tailEnd/>
            </a:ln>
          </p:spPr>
          <p:txBody>
            <a:bodyPr lIns="54019" tIns="54019" rIns="54019" bIns="54019" anchor="ctr"/>
            <a:lstStyle/>
            <a:p>
              <a:pPr>
                <a:tabLst>
                  <a:tab pos="1800585" algn="r"/>
                </a:tabLst>
              </a:pPr>
              <a:endParaRPr lang="en-GB" sz="1100" kern="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616780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463109"/>
            <a:ext cx="6339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smtClean="0">
                <a:solidFill>
                  <a:schemeClr val="tx1"/>
                </a:solidFill>
              </a:rPr>
              <a:t>COVID-19</a:t>
            </a:r>
            <a:r>
              <a:rPr lang="en-US" altLang="en-US" sz="2800" b="1" kern="0" dirty="0">
                <a:solidFill>
                  <a:schemeClr val="tx1"/>
                </a:solidFill>
              </a:rPr>
              <a:t>: An overview</a:t>
            </a:r>
          </a:p>
          <a:p>
            <a:pPr algn="l"/>
            <a:r>
              <a:rPr lang="en-US" altLang="en-US" sz="2000" b="1" kern="0" dirty="0" smtClean="0">
                <a:solidFill>
                  <a:schemeClr val="tx1"/>
                </a:solidFill>
              </a:rPr>
              <a:t>Current </a:t>
            </a:r>
            <a:r>
              <a:rPr lang="en-US" altLang="en-US" sz="2000" b="1" kern="0" dirty="0">
                <a:solidFill>
                  <a:schemeClr val="tx1"/>
                </a:solidFill>
              </a:rPr>
              <a:t>treatment strategies</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6" name="Diagram 5"/>
          <p:cNvGraphicFramePr/>
          <p:nvPr>
            <p:extLst>
              <p:ext uri="{D42A27DB-BD31-4B8C-83A1-F6EECF244321}">
                <p14:modId xmlns:p14="http://schemas.microsoft.com/office/powerpoint/2010/main" val="2486774231"/>
              </p:ext>
            </p:extLst>
          </p:nvPr>
        </p:nvGraphicFramePr>
        <p:xfrm>
          <a:off x="6172200" y="1610870"/>
          <a:ext cx="6873354" cy="364174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8" name="Picture 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908384" y="1595012"/>
            <a:ext cx="4873416" cy="3657600"/>
          </a:xfrm>
          <a:prstGeom prst="rect">
            <a:avLst/>
          </a:prstGeom>
        </p:spPr>
      </p:pic>
    </p:spTree>
    <p:extLst>
      <p:ext uri="{BB962C8B-B14F-4D97-AF65-F5344CB8AC3E}">
        <p14:creationId xmlns:p14="http://schemas.microsoft.com/office/powerpoint/2010/main" val="888017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5E8574A7-46AF-4B38-83A5-987BD3207034}"/>
                                            </p:graphicEl>
                                          </p:spTgt>
                                        </p:tgtEl>
                                        <p:attrNameLst>
                                          <p:attrName>style.visibility</p:attrName>
                                        </p:attrNameLst>
                                      </p:cBhvr>
                                      <p:to>
                                        <p:strVal val="visible"/>
                                      </p:to>
                                    </p:set>
                                    <p:animEffect transition="in" filter="fade">
                                      <p:cBhvr>
                                        <p:cTn id="7" dur="500"/>
                                        <p:tgtEl>
                                          <p:spTgt spid="6">
                                            <p:graphicEl>
                                              <a:dgm id="{5E8574A7-46AF-4B38-83A5-987BD3207034}"/>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graphicEl>
                                              <a:dgm id="{EC1E5A49-1843-4DD8-BA53-F56EEA604B10}"/>
                                            </p:graphicEl>
                                          </p:spTgt>
                                        </p:tgtEl>
                                        <p:attrNameLst>
                                          <p:attrName>style.visibility</p:attrName>
                                        </p:attrNameLst>
                                      </p:cBhvr>
                                      <p:to>
                                        <p:strVal val="visible"/>
                                      </p:to>
                                    </p:set>
                                    <p:animEffect transition="in" filter="fade">
                                      <p:cBhvr>
                                        <p:cTn id="12" dur="500"/>
                                        <p:tgtEl>
                                          <p:spTgt spid="6">
                                            <p:graphicEl>
                                              <a:dgm id="{EC1E5A49-1843-4DD8-BA53-F56EEA604B10}"/>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graphicEl>
                                              <a:dgm id="{5DC8B4D6-9582-4324-83F2-99E57BF98850}"/>
                                            </p:graphicEl>
                                          </p:spTgt>
                                        </p:tgtEl>
                                        <p:attrNameLst>
                                          <p:attrName>style.visibility</p:attrName>
                                        </p:attrNameLst>
                                      </p:cBhvr>
                                      <p:to>
                                        <p:strVal val="visible"/>
                                      </p:to>
                                    </p:set>
                                    <p:animEffect transition="in" filter="fade">
                                      <p:cBhvr>
                                        <p:cTn id="17" dur="500"/>
                                        <p:tgtEl>
                                          <p:spTgt spid="6">
                                            <p:graphicEl>
                                              <a:dgm id="{5DC8B4D6-9582-4324-83F2-99E57BF98850}"/>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graphicEl>
                                              <a:dgm id="{DAAB62AC-85BF-4640-98A8-DE9355380523}"/>
                                            </p:graphicEl>
                                          </p:spTgt>
                                        </p:tgtEl>
                                        <p:attrNameLst>
                                          <p:attrName>style.visibility</p:attrName>
                                        </p:attrNameLst>
                                      </p:cBhvr>
                                      <p:to>
                                        <p:strVal val="visible"/>
                                      </p:to>
                                    </p:set>
                                    <p:animEffect transition="in" filter="fade">
                                      <p:cBhvr>
                                        <p:cTn id="22" dur="500"/>
                                        <p:tgtEl>
                                          <p:spTgt spid="6">
                                            <p:graphicEl>
                                              <a:dgm id="{DAAB62AC-85BF-4640-98A8-DE9355380523}"/>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graphicEl>
                                              <a:dgm id="{350E9135-BFE2-4174-8138-399202780A7F}"/>
                                            </p:graphicEl>
                                          </p:spTgt>
                                        </p:tgtEl>
                                        <p:attrNameLst>
                                          <p:attrName>style.visibility</p:attrName>
                                        </p:attrNameLst>
                                      </p:cBhvr>
                                      <p:to>
                                        <p:strVal val="visible"/>
                                      </p:to>
                                    </p:set>
                                    <p:animEffect transition="in" filter="fade">
                                      <p:cBhvr>
                                        <p:cTn id="27" dur="500"/>
                                        <p:tgtEl>
                                          <p:spTgt spid="6">
                                            <p:graphicEl>
                                              <a:dgm id="{350E9135-BFE2-4174-8138-399202780A7F}"/>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graphicEl>
                                              <a:dgm id="{1CCD4BC4-6BCC-4C37-BC56-507789912E8B}"/>
                                            </p:graphicEl>
                                          </p:spTgt>
                                        </p:tgtEl>
                                        <p:attrNameLst>
                                          <p:attrName>style.visibility</p:attrName>
                                        </p:attrNameLst>
                                      </p:cBhvr>
                                      <p:to>
                                        <p:strVal val="visible"/>
                                      </p:to>
                                    </p:set>
                                    <p:animEffect transition="in" filter="fade">
                                      <p:cBhvr>
                                        <p:cTn id="32" dur="500"/>
                                        <p:tgtEl>
                                          <p:spTgt spid="6">
                                            <p:graphicEl>
                                              <a:dgm id="{1CCD4BC4-6BCC-4C37-BC56-507789912E8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463109"/>
            <a:ext cx="6339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smtClean="0">
                <a:solidFill>
                  <a:schemeClr val="tx1"/>
                </a:solidFill>
              </a:rPr>
              <a:t>COVID-19</a:t>
            </a:r>
            <a:r>
              <a:rPr lang="en-US" altLang="en-US" sz="2800" b="1" kern="0" dirty="0">
                <a:solidFill>
                  <a:schemeClr val="tx1"/>
                </a:solidFill>
              </a:rPr>
              <a:t>: An overview</a:t>
            </a:r>
          </a:p>
          <a:p>
            <a:pPr algn="l"/>
            <a:r>
              <a:rPr lang="en-US" altLang="en-US" sz="2000" b="1" kern="0" dirty="0">
                <a:solidFill>
                  <a:schemeClr val="tx1"/>
                </a:solidFill>
              </a:rPr>
              <a:t>Current treatment strategies</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Rectangle 6"/>
          <p:cNvSpPr/>
          <p:nvPr/>
        </p:nvSpPr>
        <p:spPr>
          <a:xfrm>
            <a:off x="6781800" y="1541513"/>
            <a:ext cx="5123947" cy="3970318"/>
          </a:xfrm>
          <a:prstGeom prst="rect">
            <a:avLst/>
          </a:prstGeom>
        </p:spPr>
        <p:txBody>
          <a:bodyPr wrap="square">
            <a:spAutoFit/>
          </a:bodyPr>
          <a:lstStyle/>
          <a:p>
            <a:r>
              <a:rPr lang="en-GB" sz="2000" b="1" dirty="0">
                <a:latin typeface="+mj-lt"/>
              </a:rPr>
              <a:t>Anti-viral </a:t>
            </a:r>
            <a:r>
              <a:rPr lang="en-GB" sz="2000" b="1" dirty="0" smtClean="0">
                <a:latin typeface="+mj-lt"/>
              </a:rPr>
              <a:t>therapy</a:t>
            </a:r>
          </a:p>
          <a:p>
            <a:endParaRPr lang="en-GB" sz="2000" b="1" dirty="0" smtClean="0">
              <a:latin typeface="+mj-lt"/>
            </a:endParaRPr>
          </a:p>
          <a:p>
            <a:pPr marL="285750" indent="-285750">
              <a:buFont typeface="Arial" panose="020B0604020202020204" pitchFamily="34" charset="0"/>
              <a:buChar char="•"/>
            </a:pPr>
            <a:r>
              <a:rPr lang="en-IN" sz="1200" dirty="0" smtClean="0">
                <a:latin typeface="+mj-lt"/>
              </a:rPr>
              <a:t>Like </a:t>
            </a:r>
            <a:r>
              <a:rPr lang="en-IN" sz="1200" dirty="0">
                <a:latin typeface="+mj-lt"/>
              </a:rPr>
              <a:t>SARS-CoV and MERS-CoV, there is currently no clinically proven specific antiviral agent available for SARS-CoV-2 </a:t>
            </a:r>
            <a:r>
              <a:rPr lang="en-IN" sz="1200" dirty="0" smtClean="0">
                <a:latin typeface="+mj-lt"/>
              </a:rPr>
              <a:t>infection</a:t>
            </a:r>
          </a:p>
          <a:p>
            <a:pPr marL="285750" indent="-285750">
              <a:buFont typeface="Arial" panose="020B0604020202020204" pitchFamily="34" charset="0"/>
              <a:buChar char="•"/>
            </a:pPr>
            <a:endParaRPr lang="en-IN" sz="1200" dirty="0" smtClean="0">
              <a:latin typeface="+mj-lt"/>
            </a:endParaRPr>
          </a:p>
          <a:p>
            <a:pPr marL="285750" indent="-285750">
              <a:buFont typeface="Arial" panose="020B0604020202020204" pitchFamily="34" charset="0"/>
              <a:buChar char="•"/>
            </a:pPr>
            <a:r>
              <a:rPr lang="en-IN" sz="1200" dirty="0" smtClean="0">
                <a:latin typeface="+mj-lt"/>
              </a:rPr>
              <a:t>Targeted </a:t>
            </a:r>
            <a:r>
              <a:rPr lang="en-IN" sz="1200" dirty="0">
                <a:latin typeface="+mj-lt"/>
              </a:rPr>
              <a:t>inhibitors like Remdesivir, an adenosine analogue that can target the RNA-dependent RNA polymerase and block viral RNA synthesis, has been a promising antiviral drug against a wide array of RNA viruses </a:t>
            </a:r>
            <a:endParaRPr lang="en-IN" sz="1200" dirty="0" smtClean="0">
              <a:latin typeface="+mj-lt"/>
            </a:endParaRPr>
          </a:p>
          <a:p>
            <a:pPr marL="285750" indent="-285750">
              <a:buFont typeface="Arial" panose="020B0604020202020204" pitchFamily="34" charset="0"/>
              <a:buChar char="•"/>
            </a:pPr>
            <a:endParaRPr lang="en-IN" sz="1200" dirty="0" smtClean="0">
              <a:latin typeface="+mj-lt"/>
            </a:endParaRPr>
          </a:p>
          <a:p>
            <a:pPr marL="285750" indent="-285750">
              <a:buFont typeface="Arial" panose="020B0604020202020204" pitchFamily="34" charset="0"/>
              <a:buChar char="•"/>
            </a:pPr>
            <a:r>
              <a:rPr lang="en-IN" sz="1200" dirty="0" smtClean="0">
                <a:latin typeface="+mj-lt"/>
              </a:rPr>
              <a:t>Remdesivir </a:t>
            </a:r>
            <a:r>
              <a:rPr lang="en-IN" sz="1200" dirty="0">
                <a:latin typeface="+mj-lt"/>
              </a:rPr>
              <a:t>and chloroquine (HCQs) have been demonstrated to inhibit SARS-CoV-2 effectively in vitro </a:t>
            </a:r>
            <a:endParaRPr lang="en-IN" sz="1200" dirty="0" smtClean="0">
              <a:latin typeface="+mj-lt"/>
            </a:endParaRPr>
          </a:p>
          <a:p>
            <a:pPr marL="285750" indent="-285750">
              <a:buFont typeface="Arial" panose="020B0604020202020204" pitchFamily="34" charset="0"/>
              <a:buChar char="•"/>
            </a:pPr>
            <a:endParaRPr lang="en-IN" sz="1200" dirty="0" smtClean="0">
              <a:latin typeface="+mj-lt"/>
            </a:endParaRPr>
          </a:p>
          <a:p>
            <a:pPr marL="285750" indent="-285750">
              <a:buFont typeface="Arial" panose="020B0604020202020204" pitchFamily="34" charset="0"/>
              <a:buChar char="•"/>
            </a:pPr>
            <a:r>
              <a:rPr lang="en-IN" sz="1200" dirty="0" smtClean="0">
                <a:latin typeface="+mj-lt"/>
              </a:rPr>
              <a:t>Hence</a:t>
            </a:r>
            <a:r>
              <a:rPr lang="en-IN" sz="1200" dirty="0">
                <a:latin typeface="+mj-lt"/>
              </a:rPr>
              <a:t>, other nucleoside analogues, such as </a:t>
            </a:r>
            <a:r>
              <a:rPr lang="en-IN" sz="1200" dirty="0" smtClean="0">
                <a:latin typeface="+mj-lt"/>
              </a:rPr>
              <a:t>favipiravir (+/-Doxy), </a:t>
            </a:r>
            <a:r>
              <a:rPr lang="en-IN" sz="1200" dirty="0">
                <a:latin typeface="+mj-lt"/>
              </a:rPr>
              <a:t>ribavirin and galidesivir may be potentially </a:t>
            </a:r>
            <a:r>
              <a:rPr lang="en-IN" sz="1200" dirty="0" smtClean="0">
                <a:latin typeface="+mj-lt"/>
              </a:rPr>
              <a:t>be </a:t>
            </a:r>
            <a:r>
              <a:rPr lang="en-IN" sz="1200" dirty="0">
                <a:latin typeface="+mj-lt"/>
              </a:rPr>
              <a:t>effective against </a:t>
            </a:r>
            <a:r>
              <a:rPr lang="en-IN" sz="1200" dirty="0" smtClean="0">
                <a:latin typeface="+mj-lt"/>
              </a:rPr>
              <a:t>SARS-CoV-2</a:t>
            </a:r>
          </a:p>
          <a:p>
            <a:pPr marL="285750" indent="-285750">
              <a:buFont typeface="Arial" panose="020B0604020202020204" pitchFamily="34" charset="0"/>
              <a:buChar char="•"/>
            </a:pPr>
            <a:endParaRPr lang="en-IN" sz="1200" dirty="0" smtClean="0">
              <a:latin typeface="+mj-lt"/>
            </a:endParaRPr>
          </a:p>
          <a:p>
            <a:pPr marL="285750" indent="-285750">
              <a:buFont typeface="Arial" panose="020B0604020202020204" pitchFamily="34" charset="0"/>
              <a:buChar char="•"/>
            </a:pPr>
            <a:r>
              <a:rPr lang="en-IN" sz="1200" dirty="0" smtClean="0">
                <a:latin typeface="+mj-lt"/>
              </a:rPr>
              <a:t>RLF -100 (</a:t>
            </a:r>
            <a:r>
              <a:rPr lang="en-IN" sz="1200" dirty="0" err="1" smtClean="0">
                <a:latin typeface="+mj-lt"/>
              </a:rPr>
              <a:t>Aviptadil</a:t>
            </a:r>
            <a:r>
              <a:rPr lang="en-IN" sz="1200" dirty="0" smtClean="0">
                <a:latin typeface="+mj-lt"/>
              </a:rPr>
              <a:t>, a </a:t>
            </a:r>
            <a:r>
              <a:rPr lang="en-IN" sz="1200" dirty="0" err="1" smtClean="0">
                <a:latin typeface="+mj-lt"/>
              </a:rPr>
              <a:t>Vaso</a:t>
            </a:r>
            <a:r>
              <a:rPr lang="en-IN" sz="1200" dirty="0" smtClean="0">
                <a:latin typeface="+mj-lt"/>
              </a:rPr>
              <a:t> Intestinal Peptide) and list goes on…</a:t>
            </a:r>
          </a:p>
          <a:p>
            <a:pPr marL="342900" indent="-342900">
              <a:buFont typeface="Arial" panose="020B0604020202020204" pitchFamily="34" charset="0"/>
              <a:buChar char="•"/>
            </a:pPr>
            <a:endParaRPr lang="en-IN" sz="2000" dirty="0">
              <a:latin typeface="+mj-lt"/>
            </a:endParaRPr>
          </a:p>
        </p:txBody>
      </p:sp>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8384" y="1595012"/>
            <a:ext cx="4873416" cy="3657600"/>
          </a:xfrm>
          <a:prstGeom prst="rect">
            <a:avLst/>
          </a:prstGeom>
        </p:spPr>
      </p:pic>
    </p:spTree>
    <p:extLst>
      <p:ext uri="{BB962C8B-B14F-4D97-AF65-F5344CB8AC3E}">
        <p14:creationId xmlns:p14="http://schemas.microsoft.com/office/powerpoint/2010/main" val="528531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13446" y="463109"/>
            <a:ext cx="6339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smtClean="0">
                <a:solidFill>
                  <a:schemeClr val="tx1"/>
                </a:solidFill>
              </a:rPr>
              <a:t>Disclaimer</a:t>
            </a:r>
            <a:endParaRPr lang="en-US" altLang="en-US" sz="2800" b="1" kern="0" dirty="0">
              <a:solidFill>
                <a:schemeClr val="tx1"/>
              </a:solidFill>
            </a:endParaRP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Rectangle 6"/>
          <p:cNvSpPr/>
          <p:nvPr/>
        </p:nvSpPr>
        <p:spPr>
          <a:xfrm>
            <a:off x="2684318" y="1401101"/>
            <a:ext cx="6916882" cy="3637919"/>
          </a:xfrm>
          <a:prstGeom prst="rect">
            <a:avLst/>
          </a:prstGeom>
        </p:spPr>
        <p:txBody>
          <a:bodyPr wrap="square">
            <a:spAutoFit/>
          </a:bodyPr>
          <a:lstStyle/>
          <a:p>
            <a:pPr algn="just">
              <a:spcBef>
                <a:spcPct val="80000"/>
              </a:spcBef>
            </a:pPr>
            <a:r>
              <a:rPr lang="en-GB" sz="1600" dirty="0"/>
              <a:t>The information provided in this presentation does in no way whatsoever constitute legal, accounting, tax or other professional advice.</a:t>
            </a:r>
          </a:p>
          <a:p>
            <a:pPr algn="just">
              <a:spcBef>
                <a:spcPct val="80000"/>
              </a:spcBef>
            </a:pPr>
            <a:r>
              <a:rPr lang="en-GB" sz="1600" dirty="0"/>
              <a:t>While </a:t>
            </a:r>
            <a:r>
              <a:rPr lang="en-GB" sz="1600" dirty="0" smtClean="0"/>
              <a:t>we have </a:t>
            </a:r>
            <a:r>
              <a:rPr lang="en-GB" sz="1600" dirty="0"/>
              <a:t>endeavoured to include in this presentation information it believes to be reliable, complete and up-to-date, the company does not make any representation or warranty, express or implied, as to the accuracy, completeness or updated status of such information.</a:t>
            </a:r>
          </a:p>
          <a:p>
            <a:pPr algn="just">
              <a:spcBef>
                <a:spcPct val="80000"/>
              </a:spcBef>
            </a:pPr>
            <a:r>
              <a:rPr lang="en-GB" sz="1600" dirty="0"/>
              <a:t>Therefore, in no case whatsoever will Hannover Rück SE and its affiliated companies or directors, officers or employees be liable to anyone for any decision made or action taken in conjunction with the information in this presentation or for any related damages.</a:t>
            </a:r>
          </a:p>
          <a:p>
            <a:pPr>
              <a:spcBef>
                <a:spcPct val="80000"/>
              </a:spcBef>
            </a:pPr>
            <a:r>
              <a:rPr lang="en-GB" sz="1600" dirty="0"/>
              <a:t>© Hannover Rück SE. All rights reserved. </a:t>
            </a:r>
            <a:br>
              <a:rPr lang="en-GB" sz="1600" dirty="0"/>
            </a:br>
            <a:r>
              <a:rPr lang="en-GB" sz="1600" dirty="0"/>
              <a:t>Hannover Re is the registered service mark of Hannover Rück SE.</a:t>
            </a:r>
          </a:p>
        </p:txBody>
      </p:sp>
    </p:spTree>
    <p:extLst>
      <p:ext uri="{BB962C8B-B14F-4D97-AF65-F5344CB8AC3E}">
        <p14:creationId xmlns:p14="http://schemas.microsoft.com/office/powerpoint/2010/main" val="40555959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463109"/>
            <a:ext cx="6339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smtClean="0">
                <a:solidFill>
                  <a:schemeClr val="tx1"/>
                </a:solidFill>
              </a:rPr>
              <a:t>COVID-19</a:t>
            </a:r>
            <a:r>
              <a:rPr lang="en-US" altLang="en-US" sz="2800" b="1" kern="0" dirty="0">
                <a:solidFill>
                  <a:schemeClr val="tx1"/>
                </a:solidFill>
              </a:rPr>
              <a:t>: An overview</a:t>
            </a:r>
          </a:p>
          <a:p>
            <a:pPr algn="l"/>
            <a:r>
              <a:rPr lang="en-US" altLang="en-US" sz="2000" b="1" kern="0" dirty="0">
                <a:solidFill>
                  <a:schemeClr val="tx1"/>
                </a:solidFill>
              </a:rPr>
              <a:t>Severity and transmission</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Rectangle 6"/>
          <p:cNvSpPr/>
          <p:nvPr/>
        </p:nvSpPr>
        <p:spPr>
          <a:xfrm>
            <a:off x="1905000" y="1371600"/>
            <a:ext cx="8763000" cy="3046988"/>
          </a:xfrm>
          <a:prstGeom prst="rect">
            <a:avLst/>
          </a:prstGeom>
        </p:spPr>
        <p:txBody>
          <a:bodyPr wrap="square">
            <a:spAutoFit/>
          </a:bodyPr>
          <a:lstStyle/>
          <a:p>
            <a:pPr algn="just"/>
            <a:r>
              <a:rPr lang="en-US" sz="1600" dirty="0">
                <a:latin typeface="+mj-lt"/>
              </a:rPr>
              <a:t>A 2006 study estimated the potential mortality of an influenza pandemic, using data from the Spanish flu pandemic of 1918-20. The analysis found that if such a pandemic were to occur today, there would be an estimated </a:t>
            </a:r>
            <a:r>
              <a:rPr lang="en-US" sz="1600" i="1" dirty="0">
                <a:latin typeface="+mj-lt"/>
              </a:rPr>
              <a:t>62 million deaths</a:t>
            </a:r>
            <a:r>
              <a:rPr lang="en-US" sz="1600" dirty="0">
                <a:latin typeface="+mj-lt"/>
              </a:rPr>
              <a:t>, of which 96% would occur in the developing world, increasing global mortality by 114%. </a:t>
            </a:r>
            <a:endParaRPr lang="en-US" sz="1600" dirty="0" smtClean="0">
              <a:latin typeface="+mj-lt"/>
            </a:endParaRPr>
          </a:p>
          <a:p>
            <a:pPr algn="just"/>
            <a:endParaRPr lang="en-US" sz="1600" dirty="0">
              <a:latin typeface="+mj-lt"/>
            </a:endParaRPr>
          </a:p>
          <a:p>
            <a:pPr algn="just"/>
            <a:r>
              <a:rPr lang="en-US" sz="1600" dirty="0" smtClean="0">
                <a:latin typeface="+mj-lt"/>
              </a:rPr>
              <a:t>It </a:t>
            </a:r>
            <a:r>
              <a:rPr lang="en-US" sz="1600" dirty="0">
                <a:latin typeface="+mj-lt"/>
              </a:rPr>
              <a:t>is interesting to see that </a:t>
            </a:r>
            <a:r>
              <a:rPr lang="en-US" sz="1600" dirty="0" smtClean="0">
                <a:latin typeface="+mj-lt"/>
              </a:rPr>
              <a:t>the R naught for the Spanish flu was 1.8 with a 2.5% mortality rate, while the current pandemic of SARS-</a:t>
            </a:r>
            <a:r>
              <a:rPr lang="en-US" sz="1600" dirty="0" err="1" smtClean="0">
                <a:latin typeface="+mj-lt"/>
              </a:rPr>
              <a:t>CoV</a:t>
            </a:r>
            <a:r>
              <a:rPr lang="en-US" sz="1600" dirty="0" smtClean="0">
                <a:latin typeface="+mj-lt"/>
              </a:rPr>
              <a:t> was assumed to have a R naught of 2 with a mortality rate of 4.5%.</a:t>
            </a:r>
          </a:p>
          <a:p>
            <a:pPr algn="just"/>
            <a:endParaRPr lang="en-US" sz="1600" dirty="0" smtClean="0">
              <a:latin typeface="+mj-lt"/>
            </a:endParaRPr>
          </a:p>
          <a:p>
            <a:pPr algn="just"/>
            <a:r>
              <a:rPr lang="en-US" sz="1600" dirty="0" smtClean="0">
                <a:latin typeface="+mj-lt"/>
              </a:rPr>
              <a:t>We are amidst of a pandemic that has a mortality rate greater than that of one of the historically most deadly pandemics and which could reappear once confinement measures are released. Once confinement is lifted, massive testing abilities are needed to be able to prevent a flare-up. </a:t>
            </a:r>
            <a:endParaRPr lang="en-GB" sz="1600" dirty="0">
              <a:solidFill>
                <a:srgbClr val="FF0000"/>
              </a:solidFill>
              <a:latin typeface="+mj-lt"/>
            </a:endParaRPr>
          </a:p>
        </p:txBody>
      </p:sp>
    </p:spTree>
    <p:extLst>
      <p:ext uri="{BB962C8B-B14F-4D97-AF65-F5344CB8AC3E}">
        <p14:creationId xmlns:p14="http://schemas.microsoft.com/office/powerpoint/2010/main" val="33237542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463109"/>
            <a:ext cx="6339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smtClean="0">
                <a:solidFill>
                  <a:schemeClr val="tx1"/>
                </a:solidFill>
              </a:rPr>
              <a:t>COVID-19</a:t>
            </a:r>
            <a:r>
              <a:rPr lang="en-US" altLang="en-US" sz="2800" b="1" kern="0" dirty="0">
                <a:solidFill>
                  <a:schemeClr val="tx1"/>
                </a:solidFill>
              </a:rPr>
              <a:t>: An overview</a:t>
            </a:r>
          </a:p>
          <a:p>
            <a:pPr algn="l"/>
            <a:r>
              <a:rPr lang="en-US" altLang="en-US" sz="2000" b="1" kern="0" dirty="0">
                <a:solidFill>
                  <a:schemeClr val="tx1"/>
                </a:solidFill>
              </a:rPr>
              <a:t>Severity and transmission</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Rectangle 6"/>
          <p:cNvSpPr/>
          <p:nvPr/>
        </p:nvSpPr>
        <p:spPr>
          <a:xfrm>
            <a:off x="1905000" y="1371600"/>
            <a:ext cx="8763000" cy="3046988"/>
          </a:xfrm>
          <a:prstGeom prst="rect">
            <a:avLst/>
          </a:prstGeom>
        </p:spPr>
        <p:txBody>
          <a:bodyPr wrap="square">
            <a:spAutoFit/>
          </a:bodyPr>
          <a:lstStyle/>
          <a:p>
            <a:pPr algn="just"/>
            <a:r>
              <a:rPr lang="en-US" sz="1600" dirty="0">
                <a:latin typeface="+mj-lt"/>
              </a:rPr>
              <a:t>A 2006 study estimated the potential mortality of an influenza pandemic, using data from the Spanish flu pandemic of 1918-20. The analysis found that if such a pandemic were to occur today, there would be an estimated </a:t>
            </a:r>
            <a:r>
              <a:rPr lang="en-US" sz="1600" i="1" dirty="0">
                <a:latin typeface="+mj-lt"/>
              </a:rPr>
              <a:t>62 million deaths</a:t>
            </a:r>
            <a:r>
              <a:rPr lang="en-US" sz="1600" dirty="0">
                <a:latin typeface="+mj-lt"/>
              </a:rPr>
              <a:t>, of which </a:t>
            </a:r>
            <a:r>
              <a:rPr lang="en-US" sz="1600" b="1" dirty="0">
                <a:latin typeface="+mj-lt"/>
              </a:rPr>
              <a:t>96% would occur in the developing world, increasing global mortality by 114%. </a:t>
            </a:r>
            <a:endParaRPr lang="en-US" sz="1600" b="1" dirty="0" smtClean="0">
              <a:latin typeface="+mj-lt"/>
            </a:endParaRPr>
          </a:p>
          <a:p>
            <a:pPr algn="just"/>
            <a:endParaRPr lang="en-US" sz="1600" dirty="0">
              <a:latin typeface="+mj-lt"/>
            </a:endParaRPr>
          </a:p>
          <a:p>
            <a:pPr algn="just"/>
            <a:r>
              <a:rPr lang="en-US" sz="1600" dirty="0" smtClean="0">
                <a:latin typeface="+mj-lt"/>
              </a:rPr>
              <a:t>It </a:t>
            </a:r>
            <a:r>
              <a:rPr lang="en-US" sz="1600" dirty="0">
                <a:latin typeface="+mj-lt"/>
              </a:rPr>
              <a:t>is interesting to see that </a:t>
            </a:r>
            <a:r>
              <a:rPr lang="en-US" sz="1600" dirty="0" smtClean="0">
                <a:latin typeface="+mj-lt"/>
              </a:rPr>
              <a:t>the R naught for the Spanish flu was 1.8 with a 2.5% mortality rate, while the current pandemic of SARS-</a:t>
            </a:r>
            <a:r>
              <a:rPr lang="en-US" sz="1600" dirty="0" err="1" smtClean="0">
                <a:latin typeface="+mj-lt"/>
              </a:rPr>
              <a:t>CoV</a:t>
            </a:r>
            <a:r>
              <a:rPr lang="en-US" sz="1600" dirty="0" smtClean="0">
                <a:latin typeface="+mj-lt"/>
              </a:rPr>
              <a:t> was assumed to have a </a:t>
            </a:r>
            <a:r>
              <a:rPr lang="en-US" sz="1600" b="1" dirty="0" smtClean="0">
                <a:latin typeface="+mj-lt"/>
              </a:rPr>
              <a:t>R naught of 2 with a mortality rate of 4.5% </a:t>
            </a:r>
          </a:p>
          <a:p>
            <a:pPr algn="just"/>
            <a:endParaRPr lang="en-US" sz="1600" dirty="0" smtClean="0">
              <a:latin typeface="+mj-lt"/>
            </a:endParaRPr>
          </a:p>
          <a:p>
            <a:pPr algn="just"/>
            <a:r>
              <a:rPr lang="en-US" sz="1600" dirty="0" smtClean="0">
                <a:latin typeface="+mj-lt"/>
              </a:rPr>
              <a:t>We are amidst of a pandemic that has a mortality rate greater than that of one of the historically most deadly pandemics and which could reappear once confinement measures are released. Once confinement is lifted, massive testing abilities are needed to be able to prevent a flare-up. </a:t>
            </a:r>
            <a:endParaRPr lang="en-GB" sz="1600" dirty="0">
              <a:solidFill>
                <a:srgbClr val="FF0000"/>
              </a:solidFill>
              <a:latin typeface="+mj-lt"/>
            </a:endParaRPr>
          </a:p>
        </p:txBody>
      </p:sp>
      <p:sp>
        <p:nvSpPr>
          <p:cNvPr id="8" name="Rectangle 7"/>
          <p:cNvSpPr/>
          <p:nvPr/>
        </p:nvSpPr>
        <p:spPr>
          <a:xfrm>
            <a:off x="3352800" y="2482338"/>
            <a:ext cx="6447290" cy="2062103"/>
          </a:xfrm>
          <a:prstGeom prst="rect">
            <a:avLst/>
          </a:prstGeom>
          <a:solidFill>
            <a:schemeClr val="accent1">
              <a:lumMod val="40000"/>
              <a:lumOff val="60000"/>
            </a:schemeClr>
          </a:solidFill>
        </p:spPr>
        <p:style>
          <a:lnRef idx="2">
            <a:schemeClr val="accent4"/>
          </a:lnRef>
          <a:fillRef idx="1">
            <a:schemeClr val="lt1"/>
          </a:fillRef>
          <a:effectRef idx="0">
            <a:schemeClr val="accent4"/>
          </a:effectRef>
          <a:fontRef idx="minor">
            <a:schemeClr val="dk1"/>
          </a:fontRef>
        </p:style>
        <p:txBody>
          <a:bodyPr wrap="square" lIns="91440" tIns="45720" rIns="91440" bIns="45720">
            <a:spAutoFit/>
          </a:bodyPr>
          <a:lstStyle/>
          <a:p>
            <a:endParaRPr lang="en-GB" sz="1600" dirty="0">
              <a:solidFill>
                <a:srgbClr val="0070C0"/>
              </a:solidFill>
            </a:endParaRPr>
          </a:p>
          <a:p>
            <a:r>
              <a:rPr lang="en-IN" sz="1600" b="1" dirty="0" smtClean="0">
                <a:solidFill>
                  <a:srgbClr val="0070C0"/>
                </a:solidFill>
                <a:latin typeface="+mj-lt"/>
              </a:rPr>
              <a:t>2002–03 </a:t>
            </a:r>
            <a:r>
              <a:rPr lang="en-IN" sz="1600" dirty="0" smtClean="0">
                <a:solidFill>
                  <a:srgbClr val="0070C0"/>
                </a:solidFill>
                <a:latin typeface="+mj-lt"/>
              </a:rPr>
              <a:t>outbreak </a:t>
            </a:r>
            <a:r>
              <a:rPr lang="en-IN" sz="1600" dirty="0">
                <a:solidFill>
                  <a:srgbClr val="0070C0"/>
                </a:solidFill>
                <a:latin typeface="+mj-lt"/>
              </a:rPr>
              <a:t>of SARS CoV-1 in Guangdong (China), affected 8096 people and caused 774 deaths worldwide (mortality rate ~9.6</a:t>
            </a:r>
            <a:r>
              <a:rPr lang="en-IN" sz="1600" dirty="0" smtClean="0">
                <a:solidFill>
                  <a:srgbClr val="0070C0"/>
                </a:solidFill>
                <a:latin typeface="+mj-lt"/>
              </a:rPr>
              <a:t>%)</a:t>
            </a:r>
          </a:p>
          <a:p>
            <a:endParaRPr lang="en-IN" sz="1600" dirty="0">
              <a:solidFill>
                <a:srgbClr val="0070C0"/>
              </a:solidFill>
              <a:latin typeface="+mj-lt"/>
            </a:endParaRPr>
          </a:p>
          <a:p>
            <a:r>
              <a:rPr lang="en-IN" sz="1600" b="1" dirty="0" smtClean="0">
                <a:solidFill>
                  <a:srgbClr val="0070C0"/>
                </a:solidFill>
                <a:latin typeface="+mj-lt"/>
              </a:rPr>
              <a:t>2012 </a:t>
            </a:r>
            <a:r>
              <a:rPr lang="en-IN" sz="1600" dirty="0" smtClean="0">
                <a:solidFill>
                  <a:srgbClr val="0070C0"/>
                </a:solidFill>
                <a:latin typeface="+mj-lt"/>
              </a:rPr>
              <a:t>Outbreak </a:t>
            </a:r>
            <a:r>
              <a:rPr lang="en-IN" sz="1600" dirty="0">
                <a:solidFill>
                  <a:srgbClr val="0070C0"/>
                </a:solidFill>
                <a:latin typeface="+mj-lt"/>
              </a:rPr>
              <a:t>is Saudi Arabia : MERS-CoV  (mortality rate ~ 34.4</a:t>
            </a:r>
            <a:r>
              <a:rPr lang="en-IN" sz="1600" dirty="0" smtClean="0">
                <a:solidFill>
                  <a:srgbClr val="0070C0"/>
                </a:solidFill>
                <a:latin typeface="+mj-lt"/>
              </a:rPr>
              <a:t>%)</a:t>
            </a:r>
          </a:p>
          <a:p>
            <a:endParaRPr lang="en-IN" sz="1600" dirty="0">
              <a:solidFill>
                <a:srgbClr val="0070C0"/>
              </a:solidFill>
              <a:latin typeface="+mj-lt"/>
            </a:endParaRPr>
          </a:p>
          <a:p>
            <a:r>
              <a:rPr lang="en-IN" sz="1600" b="1" dirty="0" smtClean="0">
                <a:solidFill>
                  <a:srgbClr val="0070C0"/>
                </a:solidFill>
                <a:latin typeface="+mj-lt"/>
              </a:rPr>
              <a:t>2019 </a:t>
            </a:r>
            <a:r>
              <a:rPr lang="en-IN" sz="1600" dirty="0" smtClean="0">
                <a:solidFill>
                  <a:srgbClr val="0070C0"/>
                </a:solidFill>
                <a:latin typeface="+mj-lt"/>
              </a:rPr>
              <a:t>SARS </a:t>
            </a:r>
            <a:r>
              <a:rPr lang="en-IN" sz="1600" dirty="0">
                <a:solidFill>
                  <a:srgbClr val="0070C0"/>
                </a:solidFill>
                <a:latin typeface="+mj-lt"/>
              </a:rPr>
              <a:t>CoV-2</a:t>
            </a:r>
            <a:r>
              <a:rPr lang="en-IN" sz="1600" dirty="0" smtClean="0">
                <a:solidFill>
                  <a:srgbClr val="0070C0"/>
                </a:solidFill>
                <a:latin typeface="+mj-lt"/>
              </a:rPr>
              <a:t>……</a:t>
            </a:r>
            <a:r>
              <a:rPr lang="en-IN" sz="1600" b="1" dirty="0" smtClean="0">
                <a:solidFill>
                  <a:srgbClr val="0070C0"/>
                </a:solidFill>
                <a:latin typeface="+mj-lt"/>
              </a:rPr>
              <a:t>Mortality </a:t>
            </a:r>
            <a:r>
              <a:rPr lang="en-IN" sz="1600" b="1" dirty="0">
                <a:solidFill>
                  <a:srgbClr val="0070C0"/>
                </a:solidFill>
                <a:latin typeface="+mj-lt"/>
              </a:rPr>
              <a:t>rate of  ~1.5 to 3.6</a:t>
            </a:r>
            <a:r>
              <a:rPr lang="en-IN" sz="1600" b="1" dirty="0" smtClean="0">
                <a:solidFill>
                  <a:srgbClr val="0070C0"/>
                </a:solidFill>
                <a:latin typeface="+mj-lt"/>
              </a:rPr>
              <a:t>% </a:t>
            </a:r>
          </a:p>
          <a:p>
            <a:endParaRPr lang="en-IN" sz="1600" b="1" dirty="0">
              <a:solidFill>
                <a:srgbClr val="0070C0"/>
              </a:solidFill>
              <a:latin typeface="+mj-lt"/>
            </a:endParaRPr>
          </a:p>
        </p:txBody>
      </p:sp>
    </p:spTree>
    <p:extLst>
      <p:ext uri="{BB962C8B-B14F-4D97-AF65-F5344CB8AC3E}">
        <p14:creationId xmlns:p14="http://schemas.microsoft.com/office/powerpoint/2010/main" val="2085528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37246" y="463109"/>
            <a:ext cx="6339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smtClean="0">
                <a:solidFill>
                  <a:schemeClr val="tx1"/>
                </a:solidFill>
              </a:rPr>
              <a:t>COVID-19</a:t>
            </a:r>
            <a:r>
              <a:rPr lang="en-US" altLang="en-US" sz="2800" b="1" kern="0" dirty="0">
                <a:solidFill>
                  <a:schemeClr val="tx1"/>
                </a:solidFill>
              </a:rPr>
              <a:t>: An </a:t>
            </a:r>
            <a:r>
              <a:rPr lang="en-US" altLang="en-US" sz="2800" b="1" kern="0" dirty="0" smtClean="0">
                <a:solidFill>
                  <a:schemeClr val="tx1"/>
                </a:solidFill>
              </a:rPr>
              <a:t>overview</a:t>
            </a:r>
          </a:p>
          <a:p>
            <a:pPr algn="l"/>
            <a:r>
              <a:rPr lang="en-US" altLang="en-US" sz="2000" b="1" kern="0" dirty="0" smtClean="0">
                <a:solidFill>
                  <a:schemeClr val="tx1"/>
                </a:solidFill>
              </a:rPr>
              <a:t>Severity and transmission</a:t>
            </a:r>
            <a:endParaRPr lang="en-US" altLang="en-US" sz="2000" b="1" kern="0" dirty="0">
              <a:solidFill>
                <a:schemeClr val="tx1"/>
              </a:solidFill>
            </a:endParaRP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20" name="Diagram 19"/>
          <p:cNvGraphicFramePr/>
          <p:nvPr>
            <p:extLst>
              <p:ext uri="{D42A27DB-BD31-4B8C-83A1-F6EECF244321}">
                <p14:modId xmlns:p14="http://schemas.microsoft.com/office/powerpoint/2010/main" val="680897683"/>
              </p:ext>
            </p:extLst>
          </p:nvPr>
        </p:nvGraphicFramePr>
        <p:xfrm>
          <a:off x="1905000" y="1524000"/>
          <a:ext cx="8686800" cy="2667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546567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graphicEl>
                                              <a:dgm id="{EF82E703-319F-45FA-AA66-CC087AC7CB76}"/>
                                            </p:graphicEl>
                                          </p:spTgt>
                                        </p:tgtEl>
                                        <p:attrNameLst>
                                          <p:attrName>style.visibility</p:attrName>
                                        </p:attrNameLst>
                                      </p:cBhvr>
                                      <p:to>
                                        <p:strVal val="visible"/>
                                      </p:to>
                                    </p:set>
                                    <p:animEffect transition="in" filter="fade">
                                      <p:cBhvr>
                                        <p:cTn id="7" dur="500"/>
                                        <p:tgtEl>
                                          <p:spTgt spid="20">
                                            <p:graphicEl>
                                              <a:dgm id="{EF82E703-319F-45FA-AA66-CC087AC7CB76}"/>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graphicEl>
                                              <a:dgm id="{0CC77EC1-761D-4399-924B-484C2F9B28DF}"/>
                                            </p:graphicEl>
                                          </p:spTgt>
                                        </p:tgtEl>
                                        <p:attrNameLst>
                                          <p:attrName>style.visibility</p:attrName>
                                        </p:attrNameLst>
                                      </p:cBhvr>
                                      <p:to>
                                        <p:strVal val="visible"/>
                                      </p:to>
                                    </p:set>
                                    <p:animEffect transition="in" filter="fade">
                                      <p:cBhvr>
                                        <p:cTn id="10" dur="500"/>
                                        <p:tgtEl>
                                          <p:spTgt spid="20">
                                            <p:graphicEl>
                                              <a:dgm id="{0CC77EC1-761D-4399-924B-484C2F9B28DF}"/>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0">
                                            <p:graphicEl>
                                              <a:dgm id="{632A227C-CD73-4D8B-BB66-2ADFFFA2DF37}"/>
                                            </p:graphicEl>
                                          </p:spTgt>
                                        </p:tgtEl>
                                        <p:attrNameLst>
                                          <p:attrName>style.visibility</p:attrName>
                                        </p:attrNameLst>
                                      </p:cBhvr>
                                      <p:to>
                                        <p:strVal val="visible"/>
                                      </p:to>
                                    </p:set>
                                    <p:animEffect transition="in" filter="fade">
                                      <p:cBhvr>
                                        <p:cTn id="15" dur="500"/>
                                        <p:tgtEl>
                                          <p:spTgt spid="20">
                                            <p:graphicEl>
                                              <a:dgm id="{632A227C-CD73-4D8B-BB66-2ADFFFA2DF37}"/>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0">
                                            <p:graphicEl>
                                              <a:dgm id="{FE616745-E166-419C-A476-3D538E744E49}"/>
                                            </p:graphicEl>
                                          </p:spTgt>
                                        </p:tgtEl>
                                        <p:attrNameLst>
                                          <p:attrName>style.visibility</p:attrName>
                                        </p:attrNameLst>
                                      </p:cBhvr>
                                      <p:to>
                                        <p:strVal val="visible"/>
                                      </p:to>
                                    </p:set>
                                    <p:animEffect transition="in" filter="fade">
                                      <p:cBhvr>
                                        <p:cTn id="18" dur="500"/>
                                        <p:tgtEl>
                                          <p:spTgt spid="20">
                                            <p:graphicEl>
                                              <a:dgm id="{FE616745-E166-419C-A476-3D538E744E49}"/>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0">
                                            <p:graphicEl>
                                              <a:dgm id="{1C8D6442-66A2-480A-AEE7-22B161BCDE55}"/>
                                            </p:graphicEl>
                                          </p:spTgt>
                                        </p:tgtEl>
                                        <p:attrNameLst>
                                          <p:attrName>style.visibility</p:attrName>
                                        </p:attrNameLst>
                                      </p:cBhvr>
                                      <p:to>
                                        <p:strVal val="visible"/>
                                      </p:to>
                                    </p:set>
                                    <p:animEffect transition="in" filter="fade">
                                      <p:cBhvr>
                                        <p:cTn id="23" dur="500"/>
                                        <p:tgtEl>
                                          <p:spTgt spid="20">
                                            <p:graphicEl>
                                              <a:dgm id="{1C8D6442-66A2-480A-AEE7-22B161BCDE55}"/>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0">
                                            <p:graphicEl>
                                              <a:dgm id="{45C0FE2C-7C55-4463-BFA6-FAC3B7C428C9}"/>
                                            </p:graphicEl>
                                          </p:spTgt>
                                        </p:tgtEl>
                                        <p:attrNameLst>
                                          <p:attrName>style.visibility</p:attrName>
                                        </p:attrNameLst>
                                      </p:cBhvr>
                                      <p:to>
                                        <p:strVal val="visible"/>
                                      </p:to>
                                    </p:set>
                                    <p:animEffect transition="in" filter="fade">
                                      <p:cBhvr>
                                        <p:cTn id="26" dur="500"/>
                                        <p:tgtEl>
                                          <p:spTgt spid="20">
                                            <p:graphicEl>
                                              <a:dgm id="{45C0FE2C-7C55-4463-BFA6-FAC3B7C428C9}"/>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0">
                                            <p:graphicEl>
                                              <a:dgm id="{DE78A9E7-C16F-45A8-89FF-D61BD2D8D542}"/>
                                            </p:graphicEl>
                                          </p:spTgt>
                                        </p:tgtEl>
                                        <p:attrNameLst>
                                          <p:attrName>style.visibility</p:attrName>
                                        </p:attrNameLst>
                                      </p:cBhvr>
                                      <p:to>
                                        <p:strVal val="visible"/>
                                      </p:to>
                                    </p:set>
                                    <p:animEffect transition="in" filter="fade">
                                      <p:cBhvr>
                                        <p:cTn id="31" dur="500"/>
                                        <p:tgtEl>
                                          <p:spTgt spid="20">
                                            <p:graphicEl>
                                              <a:dgm id="{DE78A9E7-C16F-45A8-89FF-D61BD2D8D542}"/>
                                            </p:graphic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0">
                                            <p:graphicEl>
                                              <a:dgm id="{E34FED11-9617-4376-9D4E-ECA3CD51CE78}"/>
                                            </p:graphicEl>
                                          </p:spTgt>
                                        </p:tgtEl>
                                        <p:attrNameLst>
                                          <p:attrName>style.visibility</p:attrName>
                                        </p:attrNameLst>
                                      </p:cBhvr>
                                      <p:to>
                                        <p:strVal val="visible"/>
                                      </p:to>
                                    </p:set>
                                    <p:animEffect transition="in" filter="fade">
                                      <p:cBhvr>
                                        <p:cTn id="34" dur="500"/>
                                        <p:tgtEl>
                                          <p:spTgt spid="20">
                                            <p:graphicEl>
                                              <a:dgm id="{E34FED11-9617-4376-9D4E-ECA3CD51CE7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0" grpId="0">
        <p:bldSub>
          <a:bldDgm bld="lvlOne"/>
        </p:bldSub>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339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a:solidFill>
                  <a:schemeClr val="tx1"/>
                </a:solidFill>
              </a:rPr>
              <a:t>Severity &amp; Spread</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1026" name="Picture 2" descr="468f971c-51e8-4224-8353-a2c8762517c6@hannover-r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52600" y="533400"/>
            <a:ext cx="4423295" cy="5967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5"/>
          <p:cNvSpPr/>
          <p:nvPr/>
        </p:nvSpPr>
        <p:spPr bwMode="auto">
          <a:xfrm>
            <a:off x="1954472" y="1828800"/>
            <a:ext cx="2971800" cy="914400"/>
          </a:xfrm>
          <a:prstGeom prst="ellipse">
            <a:avLst/>
          </a:prstGeom>
          <a:noFill/>
          <a:ln w="19050" cap="flat" cmpd="sng" algn="ctr">
            <a:solidFill>
              <a:schemeClr val="accent6">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pitchFamily="34" charset="0"/>
            </a:endParaRPr>
          </a:p>
        </p:txBody>
      </p:sp>
      <p:sp>
        <p:nvSpPr>
          <p:cNvPr id="9" name="Oval 8"/>
          <p:cNvSpPr/>
          <p:nvPr/>
        </p:nvSpPr>
        <p:spPr bwMode="auto">
          <a:xfrm>
            <a:off x="2106872" y="5181600"/>
            <a:ext cx="2971800" cy="1219200"/>
          </a:xfrm>
          <a:prstGeom prst="ellipse">
            <a:avLst/>
          </a:prstGeom>
          <a:noFill/>
          <a:ln w="19050" cap="flat" cmpd="sng" algn="ctr">
            <a:solidFill>
              <a:schemeClr val="accent6">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pitchFamily="34" charset="0"/>
            </a:endParaRPr>
          </a:p>
        </p:txBody>
      </p:sp>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75895" y="2065895"/>
            <a:ext cx="4938188" cy="2316681"/>
          </a:xfrm>
          <a:prstGeom prst="rect">
            <a:avLst/>
          </a:prstGeom>
        </p:spPr>
      </p:pic>
    </p:spTree>
    <p:extLst>
      <p:ext uri="{BB962C8B-B14F-4D97-AF65-F5344CB8AC3E}">
        <p14:creationId xmlns:p14="http://schemas.microsoft.com/office/powerpoint/2010/main" val="11107667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463109"/>
            <a:ext cx="6339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smtClean="0">
                <a:solidFill>
                  <a:schemeClr val="tx1"/>
                </a:solidFill>
              </a:rPr>
              <a:t>COVID-19</a:t>
            </a:r>
            <a:r>
              <a:rPr lang="en-US" altLang="en-US" sz="2800" b="1" kern="0" dirty="0">
                <a:solidFill>
                  <a:schemeClr val="tx1"/>
                </a:solidFill>
              </a:rPr>
              <a:t>: An overview</a:t>
            </a:r>
          </a:p>
          <a:p>
            <a:pPr algn="l"/>
            <a:r>
              <a:rPr lang="en-US" altLang="en-US" sz="2000" b="1" kern="0" dirty="0" smtClean="0">
                <a:solidFill>
                  <a:schemeClr val="tx1"/>
                </a:solidFill>
              </a:rPr>
              <a:t>Complications</a:t>
            </a:r>
            <a:endParaRPr lang="en-US" altLang="en-US" sz="2000" b="1" kern="0" dirty="0">
              <a:solidFill>
                <a:schemeClr val="tx1"/>
              </a:solidFill>
            </a:endParaRPr>
          </a:p>
          <a:p>
            <a:pPr algn="l"/>
            <a:endParaRPr lang="en-US" altLang="en-US" sz="2800" b="1" kern="0" dirty="0">
              <a:solidFill>
                <a:schemeClr val="tx1"/>
              </a:solidFill>
            </a:endParaRP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Oval 5"/>
          <p:cNvSpPr/>
          <p:nvPr/>
        </p:nvSpPr>
        <p:spPr bwMode="auto">
          <a:xfrm>
            <a:off x="1954472" y="1828800"/>
            <a:ext cx="2971800" cy="914400"/>
          </a:xfrm>
          <a:prstGeom prst="ellipse">
            <a:avLst/>
          </a:prstGeom>
          <a:noFill/>
          <a:ln w="19050" cap="flat" cmpd="sng" algn="ctr">
            <a:solidFill>
              <a:schemeClr val="accent6">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pitchFamily="34" charset="0"/>
            </a:endParaRPr>
          </a:p>
        </p:txBody>
      </p:sp>
      <p:sp>
        <p:nvSpPr>
          <p:cNvPr id="9" name="Oval 8"/>
          <p:cNvSpPr/>
          <p:nvPr/>
        </p:nvSpPr>
        <p:spPr bwMode="auto">
          <a:xfrm>
            <a:off x="2106872" y="5181600"/>
            <a:ext cx="2971800" cy="1219200"/>
          </a:xfrm>
          <a:prstGeom prst="ellipse">
            <a:avLst/>
          </a:prstGeom>
          <a:noFill/>
          <a:ln w="19050" cap="flat" cmpd="sng" algn="ctr">
            <a:solidFill>
              <a:schemeClr val="accent6">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pitchFamily="34" charset="0"/>
            </a:endParaRPr>
          </a:p>
        </p:txBody>
      </p:sp>
      <p:pic>
        <p:nvPicPr>
          <p:cNvPr id="2050" name="Picture 2" descr="ca9182d1-2b90-42a3-b151-236107782561@hannover-r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28800" y="1401101"/>
            <a:ext cx="8991600" cy="5099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62073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463109"/>
            <a:ext cx="6339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smtClean="0">
                <a:solidFill>
                  <a:schemeClr val="tx1"/>
                </a:solidFill>
              </a:rPr>
              <a:t>Audience Question</a:t>
            </a:r>
            <a:endParaRPr lang="en-US" altLang="en-US" sz="2800" b="1" kern="0" dirty="0">
              <a:solidFill>
                <a:schemeClr val="tx1"/>
              </a:solidFill>
            </a:endParaRP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8" name="Diagram 7"/>
          <p:cNvGraphicFramePr/>
          <p:nvPr>
            <p:extLst>
              <p:ext uri="{D42A27DB-BD31-4B8C-83A1-F6EECF244321}">
                <p14:modId xmlns:p14="http://schemas.microsoft.com/office/powerpoint/2010/main" val="2359221241"/>
              </p:ext>
            </p:extLst>
          </p:nvPr>
        </p:nvGraphicFramePr>
        <p:xfrm>
          <a:off x="1828800" y="1394173"/>
          <a:ext cx="8839200" cy="393982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TextBox 5"/>
          <p:cNvSpPr txBox="1"/>
          <p:nvPr/>
        </p:nvSpPr>
        <p:spPr>
          <a:xfrm>
            <a:off x="1828800" y="1524000"/>
            <a:ext cx="8839200" cy="2062103"/>
          </a:xfrm>
          <a:prstGeom prst="rect">
            <a:avLst/>
          </a:prstGeom>
          <a:noFill/>
        </p:spPr>
        <p:txBody>
          <a:bodyPr wrap="square" rtlCol="0">
            <a:spAutoFit/>
          </a:bodyPr>
          <a:lstStyle/>
          <a:p>
            <a:pPr>
              <a:buSzPct val="90000"/>
              <a:defRPr/>
            </a:pPr>
            <a:r>
              <a:rPr lang="en-IN" sz="2000" b="1" kern="0" dirty="0">
                <a:latin typeface="+mj-lt"/>
                <a:cs typeface="Calibri" panose="020F0502020204030204" pitchFamily="34" charset="0"/>
              </a:rPr>
              <a:t>Which of the following holds good for you?</a:t>
            </a:r>
          </a:p>
          <a:p>
            <a:pPr marL="128588" indent="-128588">
              <a:buSzPct val="90000"/>
              <a:buFont typeface="Courier New" panose="02070309020205020404" pitchFamily="49" charset="0"/>
              <a:buChar char="o"/>
              <a:defRPr/>
            </a:pPr>
            <a:endParaRPr lang="en-IN" sz="2000" b="1" kern="0" dirty="0">
              <a:latin typeface="Calibri" panose="020F0502020204030204" pitchFamily="34" charset="0"/>
              <a:cs typeface="Calibri" panose="020F0502020204030204" pitchFamily="34" charset="0"/>
            </a:endParaRPr>
          </a:p>
          <a:p>
            <a:pPr>
              <a:buSzPct val="90000"/>
              <a:defRPr/>
            </a:pPr>
            <a:r>
              <a:rPr lang="en-IN" kern="0" dirty="0">
                <a:latin typeface="+mj-lt"/>
                <a:cs typeface="Calibri" panose="020F0502020204030204" pitchFamily="34" charset="0"/>
              </a:rPr>
              <a:t>a) Have not gained weight in the last 06 months</a:t>
            </a:r>
          </a:p>
          <a:p>
            <a:pPr>
              <a:buSzPct val="90000"/>
              <a:defRPr/>
            </a:pPr>
            <a:r>
              <a:rPr lang="en-IN" kern="0" dirty="0">
                <a:latin typeface="+mj-lt"/>
                <a:cs typeface="Calibri" panose="020F0502020204030204" pitchFamily="34" charset="0"/>
              </a:rPr>
              <a:t>b) Have gained </a:t>
            </a:r>
            <a:r>
              <a:rPr lang="en-IN" kern="0" dirty="0" smtClean="0">
                <a:latin typeface="+mj-lt"/>
                <a:cs typeface="Calibri" panose="020F0502020204030204" pitchFamily="34" charset="0"/>
              </a:rPr>
              <a:t>3kg </a:t>
            </a:r>
            <a:r>
              <a:rPr lang="en-IN" kern="0" dirty="0">
                <a:latin typeface="+mj-lt"/>
                <a:cs typeface="Calibri" panose="020F0502020204030204" pitchFamily="34" charset="0"/>
              </a:rPr>
              <a:t>in the last 06 months</a:t>
            </a:r>
          </a:p>
          <a:p>
            <a:pPr>
              <a:buSzPct val="90000"/>
              <a:defRPr/>
            </a:pPr>
            <a:r>
              <a:rPr lang="en-IN" kern="0" dirty="0">
                <a:latin typeface="+mj-lt"/>
                <a:cs typeface="Calibri" panose="020F0502020204030204" pitchFamily="34" charset="0"/>
              </a:rPr>
              <a:t>c) Have gained </a:t>
            </a:r>
            <a:r>
              <a:rPr lang="en-IN" kern="0" dirty="0" smtClean="0">
                <a:latin typeface="+mj-lt"/>
                <a:cs typeface="Calibri" panose="020F0502020204030204" pitchFamily="34" charset="0"/>
              </a:rPr>
              <a:t>5kg </a:t>
            </a:r>
            <a:r>
              <a:rPr lang="en-IN" kern="0" dirty="0">
                <a:latin typeface="+mj-lt"/>
                <a:cs typeface="Calibri" panose="020F0502020204030204" pitchFamily="34" charset="0"/>
              </a:rPr>
              <a:t>in the last 06 months</a:t>
            </a:r>
          </a:p>
          <a:p>
            <a:pPr>
              <a:buSzPct val="90000"/>
              <a:defRPr/>
            </a:pPr>
            <a:r>
              <a:rPr lang="en-IN" kern="0" dirty="0">
                <a:latin typeface="+mj-lt"/>
                <a:cs typeface="Calibri" panose="020F0502020204030204" pitchFamily="34" charset="0"/>
              </a:rPr>
              <a:t>d) Have lost weight in the last 06 months</a:t>
            </a:r>
          </a:p>
          <a:p>
            <a:endParaRPr lang="en-IN" sz="1600" b="1" i="1" dirty="0"/>
          </a:p>
        </p:txBody>
      </p:sp>
    </p:spTree>
    <p:extLst>
      <p:ext uri="{BB962C8B-B14F-4D97-AF65-F5344CB8AC3E}">
        <p14:creationId xmlns:p14="http://schemas.microsoft.com/office/powerpoint/2010/main" val="3126124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graphicEl>
                                              <a:dgm id="{86ED7C69-72FA-4D3C-BBC5-166FF70D56C4}"/>
                                            </p:graphicEl>
                                          </p:spTgt>
                                        </p:tgtEl>
                                        <p:attrNameLst>
                                          <p:attrName>style.visibility</p:attrName>
                                        </p:attrNameLst>
                                      </p:cBhvr>
                                      <p:to>
                                        <p:strVal val="visible"/>
                                      </p:to>
                                    </p:set>
                                    <p:animEffect transition="in" filter="fade">
                                      <p:cBhvr>
                                        <p:cTn id="7" dur="500"/>
                                        <p:tgtEl>
                                          <p:spTgt spid="8">
                                            <p:graphicEl>
                                              <a:dgm id="{86ED7C69-72FA-4D3C-BBC5-166FF70D56C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lvlOne"/>
        </p:bldSub>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463109"/>
            <a:ext cx="6339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smtClean="0">
                <a:solidFill>
                  <a:schemeClr val="tx1"/>
                </a:solidFill>
              </a:rPr>
              <a:t>COVID-19</a:t>
            </a:r>
            <a:r>
              <a:rPr lang="en-US" altLang="en-US" sz="2800" b="1" kern="0" dirty="0">
                <a:solidFill>
                  <a:schemeClr val="tx1"/>
                </a:solidFill>
              </a:rPr>
              <a:t>: An overview</a:t>
            </a:r>
          </a:p>
          <a:p>
            <a:pPr algn="l"/>
            <a:r>
              <a:rPr lang="en-US" altLang="en-US" sz="2000" b="1" kern="0" dirty="0" smtClean="0">
                <a:solidFill>
                  <a:schemeClr val="tx1"/>
                </a:solidFill>
              </a:rPr>
              <a:t>Complications and co-morbidities</a:t>
            </a:r>
            <a:endParaRPr lang="en-US" altLang="en-US" sz="2000" b="1" kern="0" dirty="0">
              <a:solidFill>
                <a:schemeClr val="tx1"/>
              </a:solidFill>
            </a:endParaRPr>
          </a:p>
          <a:p>
            <a:pPr algn="l"/>
            <a:endParaRPr lang="en-US" altLang="en-US" sz="2800" b="1" kern="0" dirty="0">
              <a:solidFill>
                <a:schemeClr val="tx1"/>
              </a:solidFill>
            </a:endParaRP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3075" name="Picture 3" descr="734693bc-1a4d-42d2-bf58-621e4b2256dc@hannover-r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52600" y="1245747"/>
            <a:ext cx="8991600" cy="5255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54436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463109"/>
            <a:ext cx="6339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smtClean="0">
                <a:solidFill>
                  <a:schemeClr val="tx1"/>
                </a:solidFill>
              </a:rPr>
              <a:t>COVID-19</a:t>
            </a:r>
            <a:r>
              <a:rPr lang="en-US" altLang="en-US" sz="2800" b="1" kern="0" dirty="0">
                <a:solidFill>
                  <a:schemeClr val="tx1"/>
                </a:solidFill>
              </a:rPr>
              <a:t>: An overview</a:t>
            </a:r>
          </a:p>
          <a:p>
            <a:pPr algn="l"/>
            <a:r>
              <a:rPr lang="en-US" altLang="en-US" sz="2000" b="1" kern="0" dirty="0">
                <a:solidFill>
                  <a:schemeClr val="tx1"/>
                </a:solidFill>
              </a:rPr>
              <a:t>Complications</a:t>
            </a:r>
          </a:p>
          <a:p>
            <a:pPr algn="l"/>
            <a:endParaRPr lang="en-US" altLang="en-US" sz="2800" b="1" kern="0" dirty="0">
              <a:solidFill>
                <a:schemeClr val="tx1"/>
              </a:solidFill>
            </a:endParaRP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8" name="Diagram 7"/>
          <p:cNvGraphicFramePr/>
          <p:nvPr>
            <p:extLst>
              <p:ext uri="{D42A27DB-BD31-4B8C-83A1-F6EECF244321}">
                <p14:modId xmlns:p14="http://schemas.microsoft.com/office/powerpoint/2010/main" val="2359221241"/>
              </p:ext>
            </p:extLst>
          </p:nvPr>
        </p:nvGraphicFramePr>
        <p:xfrm>
          <a:off x="1828800" y="1394173"/>
          <a:ext cx="8839200" cy="393982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7" name="Picture 6"/>
          <p:cNvPicPr>
            <a:picLocks noChangeAspect="1"/>
          </p:cNvPicPr>
          <p:nvPr/>
        </p:nvPicPr>
        <p:blipFill>
          <a:blip r:embed="rId11"/>
          <a:stretch>
            <a:fillRect/>
          </a:stretch>
        </p:blipFill>
        <p:spPr>
          <a:xfrm>
            <a:off x="1828799" y="1401100"/>
            <a:ext cx="9083927" cy="5152100"/>
          </a:xfrm>
          <a:prstGeom prst="rect">
            <a:avLst/>
          </a:prstGeom>
        </p:spPr>
      </p:pic>
    </p:spTree>
    <p:extLst>
      <p:ext uri="{BB962C8B-B14F-4D97-AF65-F5344CB8AC3E}">
        <p14:creationId xmlns:p14="http://schemas.microsoft.com/office/powerpoint/2010/main" val="2842735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graphicEl>
                                              <a:dgm id="{86ED7C69-72FA-4D3C-BBC5-166FF70D56C4}"/>
                                            </p:graphicEl>
                                          </p:spTgt>
                                        </p:tgtEl>
                                        <p:attrNameLst>
                                          <p:attrName>style.visibility</p:attrName>
                                        </p:attrNameLst>
                                      </p:cBhvr>
                                      <p:to>
                                        <p:strVal val="visible"/>
                                      </p:to>
                                    </p:set>
                                    <p:animEffect transition="in" filter="fade">
                                      <p:cBhvr>
                                        <p:cTn id="7" dur="500"/>
                                        <p:tgtEl>
                                          <p:spTgt spid="8">
                                            <p:graphicEl>
                                              <a:dgm id="{86ED7C69-72FA-4D3C-BBC5-166FF70D56C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lvlOne"/>
        </p:bldSub>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463109"/>
            <a:ext cx="6339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smtClean="0">
                <a:solidFill>
                  <a:schemeClr val="tx1"/>
                </a:solidFill>
              </a:rPr>
              <a:t>COVID-19</a:t>
            </a:r>
            <a:r>
              <a:rPr lang="en-US" altLang="en-US" sz="2800" b="1" kern="0" dirty="0">
                <a:solidFill>
                  <a:schemeClr val="tx1"/>
                </a:solidFill>
              </a:rPr>
              <a:t>: An overview</a:t>
            </a:r>
          </a:p>
          <a:p>
            <a:pPr algn="l"/>
            <a:r>
              <a:rPr lang="en-US" altLang="en-US" sz="2000" b="1" kern="0" dirty="0">
                <a:solidFill>
                  <a:schemeClr val="tx1"/>
                </a:solidFill>
              </a:rPr>
              <a:t>Complications</a:t>
            </a:r>
          </a:p>
          <a:p>
            <a:pPr algn="l"/>
            <a:endParaRPr lang="en-US" altLang="en-US" sz="2800" b="1" kern="0" dirty="0">
              <a:solidFill>
                <a:schemeClr val="tx1"/>
              </a:solidFill>
            </a:endParaRP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8" name="Diagram 7"/>
          <p:cNvGraphicFramePr/>
          <p:nvPr>
            <p:extLst>
              <p:ext uri="{D42A27DB-BD31-4B8C-83A1-F6EECF244321}">
                <p14:modId xmlns:p14="http://schemas.microsoft.com/office/powerpoint/2010/main" val="2359221241"/>
              </p:ext>
            </p:extLst>
          </p:nvPr>
        </p:nvGraphicFramePr>
        <p:xfrm>
          <a:off x="1828800" y="1394173"/>
          <a:ext cx="8839200" cy="393982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TextBox 5"/>
          <p:cNvSpPr txBox="1"/>
          <p:nvPr/>
        </p:nvSpPr>
        <p:spPr>
          <a:xfrm>
            <a:off x="2057400" y="1763792"/>
            <a:ext cx="8534400" cy="3570208"/>
          </a:xfrm>
          <a:prstGeom prst="rect">
            <a:avLst/>
          </a:prstGeom>
          <a:noFill/>
        </p:spPr>
        <p:txBody>
          <a:bodyPr wrap="square" rtlCol="0">
            <a:spAutoFit/>
          </a:bodyPr>
          <a:lstStyle/>
          <a:p>
            <a:pPr marL="285750" indent="-285750">
              <a:buFont typeface="Arial" panose="020B0604020202020204" pitchFamily="34" charset="0"/>
              <a:buChar char="•"/>
            </a:pPr>
            <a:r>
              <a:rPr lang="en-IN" sz="1600" dirty="0" smtClean="0">
                <a:latin typeface="+mj-lt"/>
              </a:rPr>
              <a:t>Hypoxia (low oxygen) on SPO2 and ABG</a:t>
            </a:r>
          </a:p>
          <a:p>
            <a:pPr marL="285750" indent="-285750">
              <a:buFont typeface="Arial" panose="020B0604020202020204" pitchFamily="34" charset="0"/>
              <a:buChar char="•"/>
            </a:pPr>
            <a:r>
              <a:rPr lang="en-IN" sz="1600" dirty="0">
                <a:latin typeface="+mj-lt"/>
              </a:rPr>
              <a:t>Individual looks happy - </a:t>
            </a:r>
            <a:r>
              <a:rPr lang="en-IN" sz="1600" dirty="0" smtClean="0">
                <a:latin typeface="+mj-lt"/>
              </a:rPr>
              <a:t>no </a:t>
            </a:r>
            <a:r>
              <a:rPr lang="en-IN" sz="1600" dirty="0">
                <a:latin typeface="+mj-lt"/>
              </a:rPr>
              <a:t>respiratory symptoms, no tachycardia, no </a:t>
            </a:r>
            <a:r>
              <a:rPr lang="en-IN" sz="1600" dirty="0" err="1">
                <a:latin typeface="+mj-lt"/>
              </a:rPr>
              <a:t>tachypnoea</a:t>
            </a:r>
            <a:endParaRPr lang="en-IN" sz="1600" dirty="0">
              <a:latin typeface="+mj-lt"/>
            </a:endParaRPr>
          </a:p>
          <a:p>
            <a:pPr marL="285750" indent="-285750">
              <a:buFont typeface="Arial" panose="020B0604020202020204" pitchFamily="34" charset="0"/>
              <a:buChar char="•"/>
            </a:pPr>
            <a:r>
              <a:rPr lang="en-IN" sz="1600" dirty="0" smtClean="0">
                <a:latin typeface="+mj-lt"/>
              </a:rPr>
              <a:t>How </a:t>
            </a:r>
            <a:r>
              <a:rPr lang="en-IN" sz="1600" dirty="0">
                <a:latin typeface="+mj-lt"/>
              </a:rPr>
              <a:t>is hypoxia compensated - unknown</a:t>
            </a:r>
          </a:p>
          <a:p>
            <a:r>
              <a:rPr lang="en-IN" sz="1600" dirty="0" smtClean="0">
                <a:latin typeface="+mj-lt"/>
              </a:rPr>
              <a:t> </a:t>
            </a:r>
          </a:p>
          <a:p>
            <a:pPr marL="285750" indent="-285750">
              <a:buFont typeface="Arial" panose="020B0604020202020204" pitchFamily="34" charset="0"/>
              <a:buChar char="•"/>
            </a:pPr>
            <a:r>
              <a:rPr lang="en-IN" sz="1600" dirty="0" smtClean="0">
                <a:latin typeface="+mj-lt"/>
              </a:rPr>
              <a:t> Treatment</a:t>
            </a:r>
          </a:p>
          <a:p>
            <a:pPr marL="742950" lvl="1" indent="-285750">
              <a:buFontTx/>
              <a:buChar char="-"/>
            </a:pPr>
            <a:r>
              <a:rPr lang="en-IN" sz="1600" dirty="0" smtClean="0">
                <a:latin typeface="+mj-lt"/>
              </a:rPr>
              <a:t>Sleep in the prone position for at least 4 to 6 hours</a:t>
            </a:r>
          </a:p>
          <a:p>
            <a:pPr marL="742950" lvl="1" indent="-285750">
              <a:buFontTx/>
              <a:buChar char="-"/>
            </a:pPr>
            <a:r>
              <a:rPr lang="en-IN" sz="1600" dirty="0" smtClean="0">
                <a:latin typeface="+mj-lt"/>
              </a:rPr>
              <a:t>LMWH (prophylactic dose) if D-dimer and ferritin is high</a:t>
            </a:r>
          </a:p>
          <a:p>
            <a:pPr marL="742950" lvl="1" indent="-285750">
              <a:buFontTx/>
              <a:buChar char="-"/>
            </a:pPr>
            <a:r>
              <a:rPr lang="en-IN" sz="1600" dirty="0" smtClean="0">
                <a:latin typeface="+mj-lt"/>
              </a:rPr>
              <a:t>Oxygen support</a:t>
            </a:r>
          </a:p>
          <a:p>
            <a:pPr marL="742950" lvl="1" indent="-285750">
              <a:buFontTx/>
              <a:buChar char="-"/>
            </a:pPr>
            <a:r>
              <a:rPr lang="en-IN" sz="1600" dirty="0" smtClean="0">
                <a:latin typeface="+mj-lt"/>
              </a:rPr>
              <a:t>Supportive therapy</a:t>
            </a:r>
          </a:p>
          <a:p>
            <a:pPr marL="285750" indent="-285750">
              <a:buFont typeface="Arial" panose="020B0604020202020204" pitchFamily="34" charset="0"/>
              <a:buChar char="•"/>
            </a:pPr>
            <a:endParaRPr lang="en-IN" sz="1600" dirty="0" smtClean="0">
              <a:latin typeface="+mj-lt"/>
            </a:endParaRPr>
          </a:p>
          <a:p>
            <a:pPr marL="285750" indent="-285750">
              <a:buFont typeface="Arial" panose="020B0604020202020204" pitchFamily="34" charset="0"/>
              <a:buChar char="•"/>
            </a:pPr>
            <a:r>
              <a:rPr lang="en-IN" sz="1600" dirty="0" smtClean="0">
                <a:latin typeface="+mj-lt"/>
              </a:rPr>
              <a:t> Prognosis – If diagnosed early, require oxygen for few days and then oxygen requirement goes down and recover fast so the overall good prognosis </a:t>
            </a:r>
          </a:p>
          <a:p>
            <a:pPr marL="285750" indent="-285750">
              <a:buFont typeface="Arial" panose="020B0604020202020204" pitchFamily="34" charset="0"/>
              <a:buChar char="•"/>
            </a:pPr>
            <a:endParaRPr lang="en-IN" sz="1600" dirty="0" smtClean="0">
              <a:latin typeface="+mj-lt"/>
            </a:endParaRPr>
          </a:p>
          <a:p>
            <a:endParaRPr lang="en-GB" dirty="0"/>
          </a:p>
        </p:txBody>
      </p:sp>
      <p:sp>
        <p:nvSpPr>
          <p:cNvPr id="7" name="Rectangle 6"/>
          <p:cNvSpPr/>
          <p:nvPr/>
        </p:nvSpPr>
        <p:spPr>
          <a:xfrm>
            <a:off x="1828800" y="1307068"/>
            <a:ext cx="2993127" cy="369332"/>
          </a:xfrm>
          <a:prstGeom prst="rect">
            <a:avLst/>
          </a:prstGeom>
        </p:spPr>
        <p:txBody>
          <a:bodyPr wrap="none">
            <a:spAutoFit/>
          </a:bodyPr>
          <a:lstStyle/>
          <a:p>
            <a:r>
              <a:rPr lang="en-US" altLang="en-US" b="1" kern="0" dirty="0">
                <a:latin typeface="+mj-lt"/>
              </a:rPr>
              <a:t>Happy hypoxia syndrome</a:t>
            </a:r>
          </a:p>
        </p:txBody>
      </p:sp>
    </p:spTree>
    <p:extLst>
      <p:ext uri="{BB962C8B-B14F-4D97-AF65-F5344CB8AC3E}">
        <p14:creationId xmlns:p14="http://schemas.microsoft.com/office/powerpoint/2010/main" val="2287598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463109"/>
            <a:ext cx="6339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smtClean="0">
                <a:solidFill>
                  <a:schemeClr val="tx1"/>
                </a:solidFill>
              </a:rPr>
              <a:t>COVID-19</a:t>
            </a:r>
            <a:r>
              <a:rPr lang="en-US" altLang="en-US" sz="2800" b="1" kern="0" dirty="0">
                <a:solidFill>
                  <a:schemeClr val="tx1"/>
                </a:solidFill>
              </a:rPr>
              <a:t>: An overview</a:t>
            </a:r>
          </a:p>
          <a:p>
            <a:pPr algn="l"/>
            <a:r>
              <a:rPr lang="en-US" altLang="en-US" sz="2000" b="1" kern="0" dirty="0">
                <a:solidFill>
                  <a:schemeClr val="tx1"/>
                </a:solidFill>
              </a:rPr>
              <a:t>Complications</a:t>
            </a:r>
          </a:p>
          <a:p>
            <a:pPr algn="l"/>
            <a:endParaRPr lang="en-US" altLang="en-US" sz="2800" b="1" kern="0" dirty="0">
              <a:solidFill>
                <a:schemeClr val="tx1"/>
              </a:solidFill>
            </a:endParaRP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8" name="Diagram 7"/>
          <p:cNvGraphicFramePr/>
          <p:nvPr>
            <p:extLst>
              <p:ext uri="{D42A27DB-BD31-4B8C-83A1-F6EECF244321}">
                <p14:modId xmlns:p14="http://schemas.microsoft.com/office/powerpoint/2010/main" val="2359221241"/>
              </p:ext>
            </p:extLst>
          </p:nvPr>
        </p:nvGraphicFramePr>
        <p:xfrm>
          <a:off x="1828800" y="1394173"/>
          <a:ext cx="8839200" cy="393982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9" name="TextBox 8"/>
          <p:cNvSpPr txBox="1"/>
          <p:nvPr/>
        </p:nvSpPr>
        <p:spPr>
          <a:xfrm>
            <a:off x="3040075" y="1848747"/>
            <a:ext cx="5773502" cy="584775"/>
          </a:xfrm>
          <a:prstGeom prst="rect">
            <a:avLst/>
          </a:prstGeom>
          <a:solidFill>
            <a:schemeClr val="accent5"/>
          </a:solidFill>
          <a:ln>
            <a:noFill/>
          </a:ln>
        </p:spPr>
        <p:txBody>
          <a:bodyPr wrap="square" rtlCol="0">
            <a:spAutoFit/>
          </a:bodyPr>
          <a:lstStyle/>
          <a:p>
            <a:r>
              <a:rPr lang="en-IN" sz="1600" dirty="0">
                <a:latin typeface="+mj-lt"/>
              </a:rPr>
              <a:t>Learning - Measure SPO2 in all individuals even if asymptomatic</a:t>
            </a:r>
          </a:p>
        </p:txBody>
      </p:sp>
      <p:sp>
        <p:nvSpPr>
          <p:cNvPr id="10" name="TextBox 9"/>
          <p:cNvSpPr txBox="1"/>
          <p:nvPr/>
        </p:nvSpPr>
        <p:spPr>
          <a:xfrm>
            <a:off x="3067953" y="2768025"/>
            <a:ext cx="5773502" cy="584775"/>
          </a:xfrm>
          <a:prstGeom prst="rect">
            <a:avLst/>
          </a:prstGeom>
          <a:solidFill>
            <a:schemeClr val="accent5"/>
          </a:solidFill>
          <a:ln>
            <a:noFill/>
          </a:ln>
        </p:spPr>
        <p:txBody>
          <a:bodyPr wrap="square" rtlCol="0">
            <a:spAutoFit/>
          </a:bodyPr>
          <a:lstStyle/>
          <a:p>
            <a:pPr algn="just"/>
            <a:r>
              <a:rPr lang="en-IN" sz="1600" dirty="0">
                <a:latin typeface="+mj-lt"/>
              </a:rPr>
              <a:t>Men with </a:t>
            </a:r>
            <a:r>
              <a:rPr lang="en-IN" sz="1600" dirty="0" smtClean="0">
                <a:latin typeface="+mj-lt"/>
              </a:rPr>
              <a:t>COVID-19 </a:t>
            </a:r>
            <a:r>
              <a:rPr lang="en-IN" sz="1600" dirty="0">
                <a:latin typeface="+mj-lt"/>
              </a:rPr>
              <a:t>are 3 times more at risk for </a:t>
            </a:r>
            <a:r>
              <a:rPr lang="en-IN" sz="1600" dirty="0" smtClean="0">
                <a:latin typeface="+mj-lt"/>
              </a:rPr>
              <a:t>worse outcomes </a:t>
            </a:r>
            <a:r>
              <a:rPr lang="en-IN" sz="1600" dirty="0">
                <a:latin typeface="+mj-lt"/>
              </a:rPr>
              <a:t>and death (independent of age) !</a:t>
            </a:r>
            <a:endParaRPr lang="en-GB" sz="1600" dirty="0">
              <a:latin typeface="+mj-lt"/>
            </a:endParaRPr>
          </a:p>
        </p:txBody>
      </p:sp>
      <p:sp>
        <p:nvSpPr>
          <p:cNvPr id="11" name="TextBox 10"/>
          <p:cNvSpPr txBox="1"/>
          <p:nvPr/>
        </p:nvSpPr>
        <p:spPr>
          <a:xfrm>
            <a:off x="3087011" y="3720461"/>
            <a:ext cx="5770662" cy="338554"/>
          </a:xfrm>
          <a:prstGeom prst="rect">
            <a:avLst/>
          </a:prstGeom>
          <a:solidFill>
            <a:schemeClr val="accent5"/>
          </a:solidFill>
          <a:ln>
            <a:noFill/>
          </a:ln>
        </p:spPr>
        <p:txBody>
          <a:bodyPr wrap="square" rtlCol="0">
            <a:spAutoFit/>
          </a:bodyPr>
          <a:lstStyle/>
          <a:p>
            <a:r>
              <a:rPr lang="en-IN" sz="1600" dirty="0" smtClean="0">
                <a:latin typeface="+mj-lt"/>
              </a:rPr>
              <a:t>Smokers </a:t>
            </a:r>
            <a:r>
              <a:rPr lang="en-IN" sz="1600" dirty="0">
                <a:latin typeface="+mj-lt"/>
              </a:rPr>
              <a:t>were 14 times more likely to show worse </a:t>
            </a:r>
            <a:r>
              <a:rPr lang="en-IN" sz="1600" dirty="0" smtClean="0">
                <a:latin typeface="+mj-lt"/>
              </a:rPr>
              <a:t>outcomes !</a:t>
            </a:r>
            <a:endParaRPr lang="en-GB" sz="1600" dirty="0">
              <a:latin typeface="+mj-lt"/>
            </a:endParaRPr>
          </a:p>
        </p:txBody>
      </p:sp>
      <p:grpSp>
        <p:nvGrpSpPr>
          <p:cNvPr id="15" name="Gruppieren 35">
            <a:extLst>
              <a:ext uri="{FF2B5EF4-FFF2-40B4-BE49-F238E27FC236}">
                <a16:creationId xmlns:a16="http://schemas.microsoft.com/office/drawing/2014/main" id="{AC44A7C6-17CB-4BF3-8BB7-6EC17344C2CE}"/>
              </a:ext>
            </a:extLst>
          </p:cNvPr>
          <p:cNvGrpSpPr>
            <a:grpSpLocks/>
          </p:cNvGrpSpPr>
          <p:nvPr/>
        </p:nvGrpSpPr>
        <p:grpSpPr bwMode="gray">
          <a:xfrm>
            <a:off x="2057400" y="4960102"/>
            <a:ext cx="8763000" cy="797498"/>
            <a:chOff x="6242601" y="4966070"/>
            <a:chExt cx="11520486" cy="797498"/>
          </a:xfrm>
        </p:grpSpPr>
        <p:sp>
          <p:nvSpPr>
            <p:cNvPr id="16" name="Freihandform: Form 36">
              <a:extLst>
                <a:ext uri="{FF2B5EF4-FFF2-40B4-BE49-F238E27FC236}">
                  <a16:creationId xmlns:a16="http://schemas.microsoft.com/office/drawing/2014/main" id="{953E3F7E-D143-4A09-A6E4-FD60F14670AC}"/>
                </a:ext>
              </a:extLst>
            </p:cNvPr>
            <p:cNvSpPr/>
            <p:nvPr/>
          </p:nvSpPr>
          <p:spPr bwMode="gray">
            <a:xfrm>
              <a:off x="6242601" y="4966070"/>
              <a:ext cx="11520486" cy="343949"/>
            </a:xfrm>
            <a:custGeom>
              <a:avLst/>
              <a:gdLst>
                <a:gd name="connsiteX0" fmla="*/ 2663823 w 5614986"/>
                <a:gd name="connsiteY0" fmla="*/ 0 h 647053"/>
                <a:gd name="connsiteX1" fmla="*/ 5614986 w 5614986"/>
                <a:gd name="connsiteY1" fmla="*/ 0 h 647053"/>
                <a:gd name="connsiteX2" fmla="*/ 5614986 w 5614986"/>
                <a:gd name="connsiteY2" fmla="*/ 302400 h 647053"/>
                <a:gd name="connsiteX3" fmla="*/ 2664544 w 5614986"/>
                <a:gd name="connsiteY3" fmla="*/ 302400 h 647053"/>
                <a:gd name="connsiteX4" fmla="*/ 2664544 w 5614986"/>
                <a:gd name="connsiteY4" fmla="*/ 303104 h 647053"/>
                <a:gd name="connsiteX5" fmla="*/ 1333891 w 5614986"/>
                <a:gd name="connsiteY5" fmla="*/ 303104 h 647053"/>
                <a:gd name="connsiteX6" fmla="*/ 1418874 w 5614986"/>
                <a:gd name="connsiteY6" fmla="*/ 647053 h 647053"/>
                <a:gd name="connsiteX7" fmla="*/ 654677 w 5614986"/>
                <a:gd name="connsiteY7" fmla="*/ 303104 h 647053"/>
                <a:gd name="connsiteX8" fmla="*/ 0 w 5614986"/>
                <a:gd name="connsiteY8" fmla="*/ 303104 h 647053"/>
                <a:gd name="connsiteX9" fmla="*/ 0 w 5614986"/>
                <a:gd name="connsiteY9" fmla="*/ 2 h 647053"/>
                <a:gd name="connsiteX10" fmla="*/ 2663823 w 5614986"/>
                <a:gd name="connsiteY10" fmla="*/ 2 h 647053"/>
                <a:gd name="connsiteX0" fmla="*/ 0 w 5614986"/>
                <a:gd name="connsiteY0" fmla="*/ 2 h 647053"/>
                <a:gd name="connsiteX1" fmla="*/ 2663823 w 5614986"/>
                <a:gd name="connsiteY1" fmla="*/ 2 h 647053"/>
                <a:gd name="connsiteX2" fmla="*/ 2663823 w 5614986"/>
                <a:gd name="connsiteY2" fmla="*/ 0 h 647053"/>
                <a:gd name="connsiteX3" fmla="*/ 5614986 w 5614986"/>
                <a:gd name="connsiteY3" fmla="*/ 0 h 647053"/>
                <a:gd name="connsiteX4" fmla="*/ 5614986 w 5614986"/>
                <a:gd name="connsiteY4" fmla="*/ 302400 h 647053"/>
                <a:gd name="connsiteX5" fmla="*/ 2664544 w 5614986"/>
                <a:gd name="connsiteY5" fmla="*/ 302400 h 647053"/>
                <a:gd name="connsiteX6" fmla="*/ 2664544 w 5614986"/>
                <a:gd name="connsiteY6" fmla="*/ 303104 h 647053"/>
                <a:gd name="connsiteX7" fmla="*/ 1333891 w 5614986"/>
                <a:gd name="connsiteY7" fmla="*/ 303104 h 647053"/>
                <a:gd name="connsiteX8" fmla="*/ 1418874 w 5614986"/>
                <a:gd name="connsiteY8" fmla="*/ 647053 h 647053"/>
                <a:gd name="connsiteX9" fmla="*/ 654677 w 5614986"/>
                <a:gd name="connsiteY9" fmla="*/ 303104 h 647053"/>
                <a:gd name="connsiteX10" fmla="*/ 0 w 5614986"/>
                <a:gd name="connsiteY10" fmla="*/ 303104 h 647053"/>
                <a:gd name="connsiteX11" fmla="*/ 91440 w 5614986"/>
                <a:gd name="connsiteY11" fmla="*/ 91442 h 647053"/>
                <a:gd name="connsiteX0" fmla="*/ 0 w 5614986"/>
                <a:gd name="connsiteY0" fmla="*/ 2 h 647053"/>
                <a:gd name="connsiteX1" fmla="*/ 2663823 w 5614986"/>
                <a:gd name="connsiteY1" fmla="*/ 2 h 647053"/>
                <a:gd name="connsiteX2" fmla="*/ 2663823 w 5614986"/>
                <a:gd name="connsiteY2" fmla="*/ 0 h 647053"/>
                <a:gd name="connsiteX3" fmla="*/ 5614986 w 5614986"/>
                <a:gd name="connsiteY3" fmla="*/ 0 h 647053"/>
                <a:gd name="connsiteX4" fmla="*/ 5614986 w 5614986"/>
                <a:gd name="connsiteY4" fmla="*/ 302400 h 647053"/>
                <a:gd name="connsiteX5" fmla="*/ 2664544 w 5614986"/>
                <a:gd name="connsiteY5" fmla="*/ 302400 h 647053"/>
                <a:gd name="connsiteX6" fmla="*/ 2664544 w 5614986"/>
                <a:gd name="connsiteY6" fmla="*/ 303104 h 647053"/>
                <a:gd name="connsiteX7" fmla="*/ 1333891 w 5614986"/>
                <a:gd name="connsiteY7" fmla="*/ 303104 h 647053"/>
                <a:gd name="connsiteX8" fmla="*/ 1418874 w 5614986"/>
                <a:gd name="connsiteY8" fmla="*/ 647053 h 647053"/>
                <a:gd name="connsiteX9" fmla="*/ 654677 w 5614986"/>
                <a:gd name="connsiteY9" fmla="*/ 303104 h 647053"/>
                <a:gd name="connsiteX10" fmla="*/ 0 w 5614986"/>
                <a:gd name="connsiteY10" fmla="*/ 303104 h 647053"/>
                <a:gd name="connsiteX0" fmla="*/ 2663823 w 5614986"/>
                <a:gd name="connsiteY0" fmla="*/ 2 h 647053"/>
                <a:gd name="connsiteX1" fmla="*/ 2663823 w 5614986"/>
                <a:gd name="connsiteY1" fmla="*/ 0 h 647053"/>
                <a:gd name="connsiteX2" fmla="*/ 5614986 w 5614986"/>
                <a:gd name="connsiteY2" fmla="*/ 0 h 647053"/>
                <a:gd name="connsiteX3" fmla="*/ 5614986 w 5614986"/>
                <a:gd name="connsiteY3" fmla="*/ 302400 h 647053"/>
                <a:gd name="connsiteX4" fmla="*/ 2664544 w 5614986"/>
                <a:gd name="connsiteY4" fmla="*/ 302400 h 647053"/>
                <a:gd name="connsiteX5" fmla="*/ 2664544 w 5614986"/>
                <a:gd name="connsiteY5" fmla="*/ 303104 h 647053"/>
                <a:gd name="connsiteX6" fmla="*/ 1333891 w 5614986"/>
                <a:gd name="connsiteY6" fmla="*/ 303104 h 647053"/>
                <a:gd name="connsiteX7" fmla="*/ 1418874 w 5614986"/>
                <a:gd name="connsiteY7" fmla="*/ 647053 h 647053"/>
                <a:gd name="connsiteX8" fmla="*/ 654677 w 5614986"/>
                <a:gd name="connsiteY8" fmla="*/ 303104 h 647053"/>
                <a:gd name="connsiteX9" fmla="*/ 0 w 5614986"/>
                <a:gd name="connsiteY9" fmla="*/ 303104 h 647053"/>
                <a:gd name="connsiteX0" fmla="*/ 2663823 w 5614986"/>
                <a:gd name="connsiteY0" fmla="*/ 2 h 647053"/>
                <a:gd name="connsiteX1" fmla="*/ 5614986 w 5614986"/>
                <a:gd name="connsiteY1" fmla="*/ 0 h 647053"/>
                <a:gd name="connsiteX2" fmla="*/ 5614986 w 5614986"/>
                <a:gd name="connsiteY2" fmla="*/ 302400 h 647053"/>
                <a:gd name="connsiteX3" fmla="*/ 2664544 w 5614986"/>
                <a:gd name="connsiteY3" fmla="*/ 302400 h 647053"/>
                <a:gd name="connsiteX4" fmla="*/ 2664544 w 5614986"/>
                <a:gd name="connsiteY4" fmla="*/ 303104 h 647053"/>
                <a:gd name="connsiteX5" fmla="*/ 1333891 w 5614986"/>
                <a:gd name="connsiteY5" fmla="*/ 303104 h 647053"/>
                <a:gd name="connsiteX6" fmla="*/ 1418874 w 5614986"/>
                <a:gd name="connsiteY6" fmla="*/ 647053 h 647053"/>
                <a:gd name="connsiteX7" fmla="*/ 654677 w 5614986"/>
                <a:gd name="connsiteY7" fmla="*/ 303104 h 647053"/>
                <a:gd name="connsiteX8" fmla="*/ 0 w 5614986"/>
                <a:gd name="connsiteY8" fmla="*/ 303104 h 647053"/>
                <a:gd name="connsiteX0" fmla="*/ 5614986 w 5614986"/>
                <a:gd name="connsiteY0" fmla="*/ 0 h 647053"/>
                <a:gd name="connsiteX1" fmla="*/ 5614986 w 5614986"/>
                <a:gd name="connsiteY1" fmla="*/ 302400 h 647053"/>
                <a:gd name="connsiteX2" fmla="*/ 2664544 w 5614986"/>
                <a:gd name="connsiteY2" fmla="*/ 302400 h 647053"/>
                <a:gd name="connsiteX3" fmla="*/ 2664544 w 5614986"/>
                <a:gd name="connsiteY3" fmla="*/ 303104 h 647053"/>
                <a:gd name="connsiteX4" fmla="*/ 1333891 w 5614986"/>
                <a:gd name="connsiteY4" fmla="*/ 303104 h 647053"/>
                <a:gd name="connsiteX5" fmla="*/ 1418874 w 5614986"/>
                <a:gd name="connsiteY5" fmla="*/ 647053 h 647053"/>
                <a:gd name="connsiteX6" fmla="*/ 654677 w 5614986"/>
                <a:gd name="connsiteY6" fmla="*/ 303104 h 647053"/>
                <a:gd name="connsiteX7" fmla="*/ 0 w 5614986"/>
                <a:gd name="connsiteY7" fmla="*/ 303104 h 647053"/>
                <a:gd name="connsiteX0" fmla="*/ 5614986 w 5614986"/>
                <a:gd name="connsiteY0" fmla="*/ 0 h 344653"/>
                <a:gd name="connsiteX1" fmla="*/ 2664544 w 5614986"/>
                <a:gd name="connsiteY1" fmla="*/ 0 h 344653"/>
                <a:gd name="connsiteX2" fmla="*/ 2664544 w 5614986"/>
                <a:gd name="connsiteY2" fmla="*/ 704 h 344653"/>
                <a:gd name="connsiteX3" fmla="*/ 1333891 w 5614986"/>
                <a:gd name="connsiteY3" fmla="*/ 704 h 344653"/>
                <a:gd name="connsiteX4" fmla="*/ 1418874 w 5614986"/>
                <a:gd name="connsiteY4" fmla="*/ 344653 h 344653"/>
                <a:gd name="connsiteX5" fmla="*/ 654677 w 5614986"/>
                <a:gd name="connsiteY5" fmla="*/ 704 h 344653"/>
                <a:gd name="connsiteX6" fmla="*/ 0 w 5614986"/>
                <a:gd name="connsiteY6" fmla="*/ 704 h 344653"/>
                <a:gd name="connsiteX0" fmla="*/ 5614986 w 5614986"/>
                <a:gd name="connsiteY0" fmla="*/ 0 h 344653"/>
                <a:gd name="connsiteX1" fmla="*/ 2664544 w 5614986"/>
                <a:gd name="connsiteY1" fmla="*/ 0 h 344653"/>
                <a:gd name="connsiteX2" fmla="*/ 1333891 w 5614986"/>
                <a:gd name="connsiteY2" fmla="*/ 704 h 344653"/>
                <a:gd name="connsiteX3" fmla="*/ 1418874 w 5614986"/>
                <a:gd name="connsiteY3" fmla="*/ 344653 h 344653"/>
                <a:gd name="connsiteX4" fmla="*/ 654677 w 5614986"/>
                <a:gd name="connsiteY4" fmla="*/ 704 h 344653"/>
                <a:gd name="connsiteX5" fmla="*/ 0 w 5614986"/>
                <a:gd name="connsiteY5" fmla="*/ 704 h 344653"/>
                <a:gd name="connsiteX0" fmla="*/ 5614986 w 5614986"/>
                <a:gd name="connsiteY0" fmla="*/ 0 h 344653"/>
                <a:gd name="connsiteX1" fmla="*/ 1333891 w 5614986"/>
                <a:gd name="connsiteY1" fmla="*/ 704 h 344653"/>
                <a:gd name="connsiteX2" fmla="*/ 1418874 w 5614986"/>
                <a:gd name="connsiteY2" fmla="*/ 344653 h 344653"/>
                <a:gd name="connsiteX3" fmla="*/ 654677 w 5614986"/>
                <a:gd name="connsiteY3" fmla="*/ 704 h 344653"/>
                <a:gd name="connsiteX4" fmla="*/ 0 w 5614986"/>
                <a:gd name="connsiteY4" fmla="*/ 704 h 344653"/>
                <a:gd name="connsiteX0" fmla="*/ 11467146 w 11467146"/>
                <a:gd name="connsiteY0" fmla="*/ 6916 h 343949"/>
                <a:gd name="connsiteX1" fmla="*/ 1333891 w 11467146"/>
                <a:gd name="connsiteY1" fmla="*/ 0 h 343949"/>
                <a:gd name="connsiteX2" fmla="*/ 1418874 w 11467146"/>
                <a:gd name="connsiteY2" fmla="*/ 343949 h 343949"/>
                <a:gd name="connsiteX3" fmla="*/ 654677 w 11467146"/>
                <a:gd name="connsiteY3" fmla="*/ 0 h 343949"/>
                <a:gd name="connsiteX4" fmla="*/ 0 w 11467146"/>
                <a:gd name="connsiteY4" fmla="*/ 0 h 343949"/>
                <a:gd name="connsiteX0" fmla="*/ 11467146 w 11467146"/>
                <a:gd name="connsiteY0" fmla="*/ 6916 h 343949"/>
                <a:gd name="connsiteX1" fmla="*/ 1333891 w 11467146"/>
                <a:gd name="connsiteY1" fmla="*/ 0 h 343949"/>
                <a:gd name="connsiteX2" fmla="*/ 1418874 w 11467146"/>
                <a:gd name="connsiteY2" fmla="*/ 343949 h 343949"/>
                <a:gd name="connsiteX3" fmla="*/ 654677 w 11467146"/>
                <a:gd name="connsiteY3" fmla="*/ 0 h 343949"/>
                <a:gd name="connsiteX4" fmla="*/ 0 w 11467146"/>
                <a:gd name="connsiteY4" fmla="*/ 0 h 343949"/>
                <a:gd name="connsiteX0" fmla="*/ 11467146 w 11467146"/>
                <a:gd name="connsiteY0" fmla="*/ 6916 h 343949"/>
                <a:gd name="connsiteX1" fmla="*/ 1333891 w 11467146"/>
                <a:gd name="connsiteY1" fmla="*/ 0 h 343949"/>
                <a:gd name="connsiteX2" fmla="*/ 1418874 w 11467146"/>
                <a:gd name="connsiteY2" fmla="*/ 343949 h 343949"/>
                <a:gd name="connsiteX3" fmla="*/ 654677 w 11467146"/>
                <a:gd name="connsiteY3" fmla="*/ 0 h 343949"/>
                <a:gd name="connsiteX4" fmla="*/ 0 w 11467146"/>
                <a:gd name="connsiteY4" fmla="*/ 0 h 343949"/>
                <a:gd name="connsiteX0" fmla="*/ 11467146 w 11467146"/>
                <a:gd name="connsiteY0" fmla="*/ 6916 h 343949"/>
                <a:gd name="connsiteX1" fmla="*/ 1333891 w 11467146"/>
                <a:gd name="connsiteY1" fmla="*/ 0 h 343949"/>
                <a:gd name="connsiteX2" fmla="*/ 1418874 w 11467146"/>
                <a:gd name="connsiteY2" fmla="*/ 343949 h 343949"/>
                <a:gd name="connsiteX3" fmla="*/ 654677 w 11467146"/>
                <a:gd name="connsiteY3" fmla="*/ 0 h 343949"/>
                <a:gd name="connsiteX4" fmla="*/ 0 w 11467146"/>
                <a:gd name="connsiteY4" fmla="*/ 0 h 343949"/>
                <a:gd name="connsiteX0" fmla="*/ 11520486 w 11520486"/>
                <a:gd name="connsiteY0" fmla="*/ 6916 h 343949"/>
                <a:gd name="connsiteX1" fmla="*/ 1333891 w 11520486"/>
                <a:gd name="connsiteY1" fmla="*/ 0 h 343949"/>
                <a:gd name="connsiteX2" fmla="*/ 1418874 w 11520486"/>
                <a:gd name="connsiteY2" fmla="*/ 343949 h 343949"/>
                <a:gd name="connsiteX3" fmla="*/ 654677 w 11520486"/>
                <a:gd name="connsiteY3" fmla="*/ 0 h 343949"/>
                <a:gd name="connsiteX4" fmla="*/ 0 w 11520486"/>
                <a:gd name="connsiteY4" fmla="*/ 0 h 34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20486" h="343949">
                  <a:moveTo>
                    <a:pt x="11520486" y="6916"/>
                  </a:moveTo>
                  <a:lnTo>
                    <a:pt x="1333891" y="0"/>
                  </a:lnTo>
                  <a:lnTo>
                    <a:pt x="1418874" y="343949"/>
                  </a:lnTo>
                  <a:lnTo>
                    <a:pt x="654677" y="0"/>
                  </a:lnTo>
                  <a:lnTo>
                    <a:pt x="0" y="0"/>
                  </a:lnTo>
                </a:path>
              </a:pathLst>
            </a:custGeom>
            <a:noFill/>
            <a:ln w="57150" cap="flat">
              <a:solidFill>
                <a:schemeClr val="accent1"/>
              </a:solidFill>
              <a:prstDash val="solid"/>
              <a:miter/>
            </a:ln>
          </p:spPr>
          <p:txBody>
            <a:bodyPr lIns="270000" tIns="234000" rIns="288000" bIns="288000" rtlCol="0" anchor="t" anchorCtr="0"/>
            <a:lstStyle/>
            <a:p>
              <a:pPr>
                <a:spcAft>
                  <a:spcPts val="400"/>
                </a:spcAft>
              </a:pPr>
              <a:endParaRPr lang="en-GB" sz="1800" b="1" dirty="0">
                <a:solidFill>
                  <a:schemeClr val="bg1"/>
                </a:solidFill>
              </a:endParaRPr>
            </a:p>
          </p:txBody>
        </p:sp>
        <p:sp>
          <p:nvSpPr>
            <p:cNvPr id="17" name="Inhaltsplatzhalter 17">
              <a:extLst>
                <a:ext uri="{FF2B5EF4-FFF2-40B4-BE49-F238E27FC236}">
                  <a16:creationId xmlns:a16="http://schemas.microsoft.com/office/drawing/2014/main" id="{FECA6B3E-F206-40B3-9E63-A83093E90BB0}"/>
                </a:ext>
              </a:extLst>
            </p:cNvPr>
            <p:cNvSpPr txBox="1">
              <a:spLocks/>
            </p:cNvSpPr>
            <p:nvPr/>
          </p:nvSpPr>
          <p:spPr bwMode="gray">
            <a:xfrm>
              <a:off x="7825306" y="5187568"/>
              <a:ext cx="9865293" cy="576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marL="0" indent="0" algn="l" rtl="0" fontAlgn="base">
                <a:lnSpc>
                  <a:spcPct val="100000"/>
                </a:lnSpc>
                <a:spcBef>
                  <a:spcPts val="1200"/>
                </a:spcBef>
                <a:spcAft>
                  <a:spcPts val="0"/>
                </a:spcAft>
                <a:buClr>
                  <a:schemeClr val="accent2"/>
                </a:buClr>
                <a:buSzPct val="100000"/>
                <a:buFont typeface="Arial" panose="020B0604020202020204" pitchFamily="34" charset="0"/>
                <a:buNone/>
                <a:defRPr sz="1600" b="1" i="0" baseline="0">
                  <a:solidFill>
                    <a:schemeClr val="tx1"/>
                  </a:solidFill>
                  <a:latin typeface="+mn-lt"/>
                  <a:ea typeface="+mn-ea"/>
                  <a:cs typeface="+mn-cs"/>
                </a:defRPr>
              </a:lvl1pPr>
              <a:lvl2pPr marL="0" indent="0" algn="l" rtl="0" fontAlgn="base">
                <a:lnSpc>
                  <a:spcPct val="100000"/>
                </a:lnSpc>
                <a:spcBef>
                  <a:spcPts val="600"/>
                </a:spcBef>
                <a:spcAft>
                  <a:spcPts val="0"/>
                </a:spcAft>
                <a:buClr>
                  <a:schemeClr val="accent1"/>
                </a:buClr>
                <a:buSzPct val="100000"/>
                <a:buFontTx/>
                <a:buNone/>
                <a:defRPr sz="1600">
                  <a:solidFill>
                    <a:schemeClr val="tx1"/>
                  </a:solidFill>
                  <a:latin typeface="+mn-lt"/>
                </a:defRPr>
              </a:lvl2pPr>
              <a:lvl3pPr marL="216000" indent="-216000" algn="l" rtl="0" fontAlgn="base">
                <a:lnSpc>
                  <a:spcPct val="100000"/>
                </a:lnSpc>
                <a:spcBef>
                  <a:spcPts val="600"/>
                </a:spcBef>
                <a:spcAft>
                  <a:spcPts val="0"/>
                </a:spcAft>
                <a:buClr>
                  <a:schemeClr val="accent1"/>
                </a:buClr>
                <a:buFont typeface="Arial" panose="020B0604020202020204" pitchFamily="34" charset="0"/>
                <a:buChar char="•"/>
                <a:defRPr sz="1600" b="0">
                  <a:solidFill>
                    <a:schemeClr val="tx1"/>
                  </a:solidFill>
                  <a:latin typeface="+mn-lt"/>
                </a:defRPr>
              </a:lvl3pPr>
              <a:lvl4pPr marL="432000" indent="-216000" algn="l" rtl="0" fontAlgn="base">
                <a:lnSpc>
                  <a:spcPct val="100000"/>
                </a:lnSpc>
                <a:spcBef>
                  <a:spcPts val="300"/>
                </a:spcBef>
                <a:spcAft>
                  <a:spcPts val="0"/>
                </a:spcAft>
                <a:buClr>
                  <a:schemeClr val="accent1"/>
                </a:buClr>
                <a:buFont typeface="Arial" panose="020B0604020202020204" pitchFamily="34" charset="0"/>
                <a:buChar char="–"/>
                <a:defRPr sz="1600" b="0">
                  <a:solidFill>
                    <a:schemeClr val="tx1"/>
                  </a:solidFill>
                  <a:latin typeface="+mn-lt"/>
                </a:defRPr>
              </a:lvl4pPr>
              <a:lvl5pPr marL="648000" indent="-216000" algn="l" rtl="0" fontAlgn="base">
                <a:lnSpc>
                  <a:spcPct val="100000"/>
                </a:lnSpc>
                <a:spcBef>
                  <a:spcPts val="300"/>
                </a:spcBef>
                <a:spcAft>
                  <a:spcPts val="0"/>
                </a:spcAft>
                <a:buClr>
                  <a:schemeClr val="accent1"/>
                </a:buClr>
                <a:buFont typeface="Arial" panose="020B0604020202020204" pitchFamily="34" charset="0"/>
                <a:buChar char="•"/>
                <a:defRPr sz="1600">
                  <a:solidFill>
                    <a:schemeClr val="tx1"/>
                  </a:solidFill>
                  <a:latin typeface="+mn-lt"/>
                </a:defRPr>
              </a:lvl5pPr>
              <a:lvl6pPr marL="648000" indent="-216000" algn="l" rtl="0" eaLnBrk="1" fontAlgn="base" hangingPunct="1">
                <a:lnSpc>
                  <a:spcPct val="100000"/>
                </a:lnSpc>
                <a:spcBef>
                  <a:spcPts val="300"/>
                </a:spcBef>
                <a:spcAft>
                  <a:spcPts val="0"/>
                </a:spcAft>
                <a:buClr>
                  <a:schemeClr val="accent1"/>
                </a:buClr>
                <a:buFont typeface="Arial" panose="020B0604020202020204" pitchFamily="34" charset="0"/>
                <a:buChar char="•"/>
                <a:defRPr sz="1600">
                  <a:solidFill>
                    <a:schemeClr val="tx1"/>
                  </a:solidFill>
                  <a:latin typeface="+mn-lt"/>
                </a:defRPr>
              </a:lvl6pPr>
              <a:lvl7pPr marL="648000" indent="-216000" algn="l" rtl="0" eaLnBrk="1" fontAlgn="base" hangingPunct="1">
                <a:lnSpc>
                  <a:spcPct val="100000"/>
                </a:lnSpc>
                <a:spcBef>
                  <a:spcPts val="300"/>
                </a:spcBef>
                <a:spcAft>
                  <a:spcPts val="0"/>
                </a:spcAft>
                <a:buClr>
                  <a:schemeClr val="accent1"/>
                </a:buClr>
                <a:buFont typeface="Arial" panose="020B0604020202020204" pitchFamily="34" charset="0"/>
                <a:buChar char="•"/>
                <a:defRPr sz="1600">
                  <a:solidFill>
                    <a:schemeClr val="tx1"/>
                  </a:solidFill>
                  <a:latin typeface="+mn-lt"/>
                </a:defRPr>
              </a:lvl7pPr>
              <a:lvl8pPr marL="648000" indent="-216000" algn="l" rtl="0" eaLnBrk="1" fontAlgn="base" hangingPunct="1">
                <a:lnSpc>
                  <a:spcPct val="100000"/>
                </a:lnSpc>
                <a:spcBef>
                  <a:spcPts val="300"/>
                </a:spcBef>
                <a:spcAft>
                  <a:spcPts val="0"/>
                </a:spcAft>
                <a:buClr>
                  <a:schemeClr val="accent1"/>
                </a:buClr>
                <a:buFont typeface="Arial" panose="020B0604020202020204" pitchFamily="34" charset="0"/>
                <a:buChar char="•"/>
                <a:defRPr sz="1600">
                  <a:solidFill>
                    <a:schemeClr val="tx1"/>
                  </a:solidFill>
                  <a:latin typeface="+mn-lt"/>
                </a:defRPr>
              </a:lvl8pPr>
              <a:lvl9pPr marL="648000" indent="-216000" algn="l" rtl="0" eaLnBrk="1" fontAlgn="base" hangingPunct="1">
                <a:lnSpc>
                  <a:spcPct val="100000"/>
                </a:lnSpc>
                <a:spcBef>
                  <a:spcPts val="300"/>
                </a:spcBef>
                <a:spcAft>
                  <a:spcPts val="0"/>
                </a:spcAft>
                <a:buClr>
                  <a:schemeClr val="accent1"/>
                </a:buClr>
                <a:buFont typeface="Arial" panose="020B0604020202020204" pitchFamily="34" charset="0"/>
                <a:buChar char="•"/>
                <a:defRPr sz="1600">
                  <a:solidFill>
                    <a:schemeClr val="tx1"/>
                  </a:solidFill>
                  <a:latin typeface="+mn-lt"/>
                </a:defRPr>
              </a:lvl9pPr>
            </a:lstStyle>
            <a:p>
              <a:r>
                <a:rPr lang="en-IN" sz="1400" b="0" dirty="0">
                  <a:latin typeface="+mj-lt"/>
                </a:rPr>
                <a:t>The only thing </a:t>
              </a:r>
              <a:r>
                <a:rPr lang="en-IN" sz="1400" b="0" dirty="0" smtClean="0">
                  <a:latin typeface="+mj-lt"/>
                </a:rPr>
                <a:t>which again </a:t>
              </a:r>
              <a:r>
                <a:rPr lang="en-IN" sz="1400" b="0" dirty="0">
                  <a:latin typeface="+mj-lt"/>
                </a:rPr>
                <a:t>has been certain is…..</a:t>
              </a:r>
              <a:r>
                <a:rPr lang="en-IN" dirty="0">
                  <a:latin typeface="+mj-lt"/>
                </a:rPr>
                <a:t>UNCERTAINTY</a:t>
              </a:r>
              <a:endParaRPr lang="en-IN" sz="1800" dirty="0">
                <a:effectLst/>
                <a:latin typeface="+mj-lt"/>
              </a:endParaRPr>
            </a:p>
          </p:txBody>
        </p:sp>
      </p:grpSp>
    </p:spTree>
    <p:extLst>
      <p:ext uri="{BB962C8B-B14F-4D97-AF65-F5344CB8AC3E}">
        <p14:creationId xmlns:p14="http://schemas.microsoft.com/office/powerpoint/2010/main" val="2588548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13446" y="463109"/>
            <a:ext cx="6339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smtClean="0">
                <a:solidFill>
                  <a:schemeClr val="tx1"/>
                </a:solidFill>
              </a:rPr>
              <a:t>Major impacts of </a:t>
            </a:r>
            <a:r>
              <a:rPr lang="en-US" altLang="en-US" sz="2800" b="1" kern="0" dirty="0" smtClean="0">
                <a:solidFill>
                  <a:schemeClr val="tx1"/>
                </a:solidFill>
              </a:rPr>
              <a:t>COVID-19</a:t>
            </a:r>
            <a:endParaRPr lang="en-US" altLang="en-US" sz="2800" b="1" kern="0" dirty="0">
              <a:solidFill>
                <a:schemeClr val="tx1"/>
              </a:solidFill>
            </a:endParaRP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6" name="Diagram 5"/>
          <p:cNvGraphicFramePr/>
          <p:nvPr>
            <p:extLst>
              <p:ext uri="{D42A27DB-BD31-4B8C-83A1-F6EECF244321}">
                <p14:modId xmlns:p14="http://schemas.microsoft.com/office/powerpoint/2010/main" val="441048056"/>
              </p:ext>
            </p:extLst>
          </p:nvPr>
        </p:nvGraphicFramePr>
        <p:xfrm>
          <a:off x="2057400" y="1474373"/>
          <a:ext cx="8763000" cy="347567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12" name="Gruppieren 35">
            <a:extLst>
              <a:ext uri="{FF2B5EF4-FFF2-40B4-BE49-F238E27FC236}">
                <a16:creationId xmlns:a16="http://schemas.microsoft.com/office/drawing/2014/main" id="{AC44A7C6-17CB-4BF3-8BB7-6EC17344C2CE}"/>
              </a:ext>
            </a:extLst>
          </p:cNvPr>
          <p:cNvGrpSpPr>
            <a:grpSpLocks/>
          </p:cNvGrpSpPr>
          <p:nvPr/>
        </p:nvGrpSpPr>
        <p:grpSpPr bwMode="gray">
          <a:xfrm>
            <a:off x="2057400" y="4960102"/>
            <a:ext cx="8763000" cy="797498"/>
            <a:chOff x="6242601" y="4966070"/>
            <a:chExt cx="11520486" cy="797498"/>
          </a:xfrm>
        </p:grpSpPr>
        <p:sp>
          <p:nvSpPr>
            <p:cNvPr id="13" name="Freihandform: Form 36">
              <a:extLst>
                <a:ext uri="{FF2B5EF4-FFF2-40B4-BE49-F238E27FC236}">
                  <a16:creationId xmlns:a16="http://schemas.microsoft.com/office/drawing/2014/main" id="{953E3F7E-D143-4A09-A6E4-FD60F14670AC}"/>
                </a:ext>
              </a:extLst>
            </p:cNvPr>
            <p:cNvSpPr/>
            <p:nvPr/>
          </p:nvSpPr>
          <p:spPr bwMode="gray">
            <a:xfrm>
              <a:off x="6242601" y="4966070"/>
              <a:ext cx="11520486" cy="343949"/>
            </a:xfrm>
            <a:custGeom>
              <a:avLst/>
              <a:gdLst>
                <a:gd name="connsiteX0" fmla="*/ 2663823 w 5614986"/>
                <a:gd name="connsiteY0" fmla="*/ 0 h 647053"/>
                <a:gd name="connsiteX1" fmla="*/ 5614986 w 5614986"/>
                <a:gd name="connsiteY1" fmla="*/ 0 h 647053"/>
                <a:gd name="connsiteX2" fmla="*/ 5614986 w 5614986"/>
                <a:gd name="connsiteY2" fmla="*/ 302400 h 647053"/>
                <a:gd name="connsiteX3" fmla="*/ 2664544 w 5614986"/>
                <a:gd name="connsiteY3" fmla="*/ 302400 h 647053"/>
                <a:gd name="connsiteX4" fmla="*/ 2664544 w 5614986"/>
                <a:gd name="connsiteY4" fmla="*/ 303104 h 647053"/>
                <a:gd name="connsiteX5" fmla="*/ 1333891 w 5614986"/>
                <a:gd name="connsiteY5" fmla="*/ 303104 h 647053"/>
                <a:gd name="connsiteX6" fmla="*/ 1418874 w 5614986"/>
                <a:gd name="connsiteY6" fmla="*/ 647053 h 647053"/>
                <a:gd name="connsiteX7" fmla="*/ 654677 w 5614986"/>
                <a:gd name="connsiteY7" fmla="*/ 303104 h 647053"/>
                <a:gd name="connsiteX8" fmla="*/ 0 w 5614986"/>
                <a:gd name="connsiteY8" fmla="*/ 303104 h 647053"/>
                <a:gd name="connsiteX9" fmla="*/ 0 w 5614986"/>
                <a:gd name="connsiteY9" fmla="*/ 2 h 647053"/>
                <a:gd name="connsiteX10" fmla="*/ 2663823 w 5614986"/>
                <a:gd name="connsiteY10" fmla="*/ 2 h 647053"/>
                <a:gd name="connsiteX0" fmla="*/ 0 w 5614986"/>
                <a:gd name="connsiteY0" fmla="*/ 2 h 647053"/>
                <a:gd name="connsiteX1" fmla="*/ 2663823 w 5614986"/>
                <a:gd name="connsiteY1" fmla="*/ 2 h 647053"/>
                <a:gd name="connsiteX2" fmla="*/ 2663823 w 5614986"/>
                <a:gd name="connsiteY2" fmla="*/ 0 h 647053"/>
                <a:gd name="connsiteX3" fmla="*/ 5614986 w 5614986"/>
                <a:gd name="connsiteY3" fmla="*/ 0 h 647053"/>
                <a:gd name="connsiteX4" fmla="*/ 5614986 w 5614986"/>
                <a:gd name="connsiteY4" fmla="*/ 302400 h 647053"/>
                <a:gd name="connsiteX5" fmla="*/ 2664544 w 5614986"/>
                <a:gd name="connsiteY5" fmla="*/ 302400 h 647053"/>
                <a:gd name="connsiteX6" fmla="*/ 2664544 w 5614986"/>
                <a:gd name="connsiteY6" fmla="*/ 303104 h 647053"/>
                <a:gd name="connsiteX7" fmla="*/ 1333891 w 5614986"/>
                <a:gd name="connsiteY7" fmla="*/ 303104 h 647053"/>
                <a:gd name="connsiteX8" fmla="*/ 1418874 w 5614986"/>
                <a:gd name="connsiteY8" fmla="*/ 647053 h 647053"/>
                <a:gd name="connsiteX9" fmla="*/ 654677 w 5614986"/>
                <a:gd name="connsiteY9" fmla="*/ 303104 h 647053"/>
                <a:gd name="connsiteX10" fmla="*/ 0 w 5614986"/>
                <a:gd name="connsiteY10" fmla="*/ 303104 h 647053"/>
                <a:gd name="connsiteX11" fmla="*/ 91440 w 5614986"/>
                <a:gd name="connsiteY11" fmla="*/ 91442 h 647053"/>
                <a:gd name="connsiteX0" fmla="*/ 0 w 5614986"/>
                <a:gd name="connsiteY0" fmla="*/ 2 h 647053"/>
                <a:gd name="connsiteX1" fmla="*/ 2663823 w 5614986"/>
                <a:gd name="connsiteY1" fmla="*/ 2 h 647053"/>
                <a:gd name="connsiteX2" fmla="*/ 2663823 w 5614986"/>
                <a:gd name="connsiteY2" fmla="*/ 0 h 647053"/>
                <a:gd name="connsiteX3" fmla="*/ 5614986 w 5614986"/>
                <a:gd name="connsiteY3" fmla="*/ 0 h 647053"/>
                <a:gd name="connsiteX4" fmla="*/ 5614986 w 5614986"/>
                <a:gd name="connsiteY4" fmla="*/ 302400 h 647053"/>
                <a:gd name="connsiteX5" fmla="*/ 2664544 w 5614986"/>
                <a:gd name="connsiteY5" fmla="*/ 302400 h 647053"/>
                <a:gd name="connsiteX6" fmla="*/ 2664544 w 5614986"/>
                <a:gd name="connsiteY6" fmla="*/ 303104 h 647053"/>
                <a:gd name="connsiteX7" fmla="*/ 1333891 w 5614986"/>
                <a:gd name="connsiteY7" fmla="*/ 303104 h 647053"/>
                <a:gd name="connsiteX8" fmla="*/ 1418874 w 5614986"/>
                <a:gd name="connsiteY8" fmla="*/ 647053 h 647053"/>
                <a:gd name="connsiteX9" fmla="*/ 654677 w 5614986"/>
                <a:gd name="connsiteY9" fmla="*/ 303104 h 647053"/>
                <a:gd name="connsiteX10" fmla="*/ 0 w 5614986"/>
                <a:gd name="connsiteY10" fmla="*/ 303104 h 647053"/>
                <a:gd name="connsiteX0" fmla="*/ 2663823 w 5614986"/>
                <a:gd name="connsiteY0" fmla="*/ 2 h 647053"/>
                <a:gd name="connsiteX1" fmla="*/ 2663823 w 5614986"/>
                <a:gd name="connsiteY1" fmla="*/ 0 h 647053"/>
                <a:gd name="connsiteX2" fmla="*/ 5614986 w 5614986"/>
                <a:gd name="connsiteY2" fmla="*/ 0 h 647053"/>
                <a:gd name="connsiteX3" fmla="*/ 5614986 w 5614986"/>
                <a:gd name="connsiteY3" fmla="*/ 302400 h 647053"/>
                <a:gd name="connsiteX4" fmla="*/ 2664544 w 5614986"/>
                <a:gd name="connsiteY4" fmla="*/ 302400 h 647053"/>
                <a:gd name="connsiteX5" fmla="*/ 2664544 w 5614986"/>
                <a:gd name="connsiteY5" fmla="*/ 303104 h 647053"/>
                <a:gd name="connsiteX6" fmla="*/ 1333891 w 5614986"/>
                <a:gd name="connsiteY6" fmla="*/ 303104 h 647053"/>
                <a:gd name="connsiteX7" fmla="*/ 1418874 w 5614986"/>
                <a:gd name="connsiteY7" fmla="*/ 647053 h 647053"/>
                <a:gd name="connsiteX8" fmla="*/ 654677 w 5614986"/>
                <a:gd name="connsiteY8" fmla="*/ 303104 h 647053"/>
                <a:gd name="connsiteX9" fmla="*/ 0 w 5614986"/>
                <a:gd name="connsiteY9" fmla="*/ 303104 h 647053"/>
                <a:gd name="connsiteX0" fmla="*/ 2663823 w 5614986"/>
                <a:gd name="connsiteY0" fmla="*/ 2 h 647053"/>
                <a:gd name="connsiteX1" fmla="*/ 5614986 w 5614986"/>
                <a:gd name="connsiteY1" fmla="*/ 0 h 647053"/>
                <a:gd name="connsiteX2" fmla="*/ 5614986 w 5614986"/>
                <a:gd name="connsiteY2" fmla="*/ 302400 h 647053"/>
                <a:gd name="connsiteX3" fmla="*/ 2664544 w 5614986"/>
                <a:gd name="connsiteY3" fmla="*/ 302400 h 647053"/>
                <a:gd name="connsiteX4" fmla="*/ 2664544 w 5614986"/>
                <a:gd name="connsiteY4" fmla="*/ 303104 h 647053"/>
                <a:gd name="connsiteX5" fmla="*/ 1333891 w 5614986"/>
                <a:gd name="connsiteY5" fmla="*/ 303104 h 647053"/>
                <a:gd name="connsiteX6" fmla="*/ 1418874 w 5614986"/>
                <a:gd name="connsiteY6" fmla="*/ 647053 h 647053"/>
                <a:gd name="connsiteX7" fmla="*/ 654677 w 5614986"/>
                <a:gd name="connsiteY7" fmla="*/ 303104 h 647053"/>
                <a:gd name="connsiteX8" fmla="*/ 0 w 5614986"/>
                <a:gd name="connsiteY8" fmla="*/ 303104 h 647053"/>
                <a:gd name="connsiteX0" fmla="*/ 5614986 w 5614986"/>
                <a:gd name="connsiteY0" fmla="*/ 0 h 647053"/>
                <a:gd name="connsiteX1" fmla="*/ 5614986 w 5614986"/>
                <a:gd name="connsiteY1" fmla="*/ 302400 h 647053"/>
                <a:gd name="connsiteX2" fmla="*/ 2664544 w 5614986"/>
                <a:gd name="connsiteY2" fmla="*/ 302400 h 647053"/>
                <a:gd name="connsiteX3" fmla="*/ 2664544 w 5614986"/>
                <a:gd name="connsiteY3" fmla="*/ 303104 h 647053"/>
                <a:gd name="connsiteX4" fmla="*/ 1333891 w 5614986"/>
                <a:gd name="connsiteY4" fmla="*/ 303104 h 647053"/>
                <a:gd name="connsiteX5" fmla="*/ 1418874 w 5614986"/>
                <a:gd name="connsiteY5" fmla="*/ 647053 h 647053"/>
                <a:gd name="connsiteX6" fmla="*/ 654677 w 5614986"/>
                <a:gd name="connsiteY6" fmla="*/ 303104 h 647053"/>
                <a:gd name="connsiteX7" fmla="*/ 0 w 5614986"/>
                <a:gd name="connsiteY7" fmla="*/ 303104 h 647053"/>
                <a:gd name="connsiteX0" fmla="*/ 5614986 w 5614986"/>
                <a:gd name="connsiteY0" fmla="*/ 0 h 344653"/>
                <a:gd name="connsiteX1" fmla="*/ 2664544 w 5614986"/>
                <a:gd name="connsiteY1" fmla="*/ 0 h 344653"/>
                <a:gd name="connsiteX2" fmla="*/ 2664544 w 5614986"/>
                <a:gd name="connsiteY2" fmla="*/ 704 h 344653"/>
                <a:gd name="connsiteX3" fmla="*/ 1333891 w 5614986"/>
                <a:gd name="connsiteY3" fmla="*/ 704 h 344653"/>
                <a:gd name="connsiteX4" fmla="*/ 1418874 w 5614986"/>
                <a:gd name="connsiteY4" fmla="*/ 344653 h 344653"/>
                <a:gd name="connsiteX5" fmla="*/ 654677 w 5614986"/>
                <a:gd name="connsiteY5" fmla="*/ 704 h 344653"/>
                <a:gd name="connsiteX6" fmla="*/ 0 w 5614986"/>
                <a:gd name="connsiteY6" fmla="*/ 704 h 344653"/>
                <a:gd name="connsiteX0" fmla="*/ 5614986 w 5614986"/>
                <a:gd name="connsiteY0" fmla="*/ 0 h 344653"/>
                <a:gd name="connsiteX1" fmla="*/ 2664544 w 5614986"/>
                <a:gd name="connsiteY1" fmla="*/ 0 h 344653"/>
                <a:gd name="connsiteX2" fmla="*/ 1333891 w 5614986"/>
                <a:gd name="connsiteY2" fmla="*/ 704 h 344653"/>
                <a:gd name="connsiteX3" fmla="*/ 1418874 w 5614986"/>
                <a:gd name="connsiteY3" fmla="*/ 344653 h 344653"/>
                <a:gd name="connsiteX4" fmla="*/ 654677 w 5614986"/>
                <a:gd name="connsiteY4" fmla="*/ 704 h 344653"/>
                <a:gd name="connsiteX5" fmla="*/ 0 w 5614986"/>
                <a:gd name="connsiteY5" fmla="*/ 704 h 344653"/>
                <a:gd name="connsiteX0" fmla="*/ 5614986 w 5614986"/>
                <a:gd name="connsiteY0" fmla="*/ 0 h 344653"/>
                <a:gd name="connsiteX1" fmla="*/ 1333891 w 5614986"/>
                <a:gd name="connsiteY1" fmla="*/ 704 h 344653"/>
                <a:gd name="connsiteX2" fmla="*/ 1418874 w 5614986"/>
                <a:gd name="connsiteY2" fmla="*/ 344653 h 344653"/>
                <a:gd name="connsiteX3" fmla="*/ 654677 w 5614986"/>
                <a:gd name="connsiteY3" fmla="*/ 704 h 344653"/>
                <a:gd name="connsiteX4" fmla="*/ 0 w 5614986"/>
                <a:gd name="connsiteY4" fmla="*/ 704 h 344653"/>
                <a:gd name="connsiteX0" fmla="*/ 11467146 w 11467146"/>
                <a:gd name="connsiteY0" fmla="*/ 6916 h 343949"/>
                <a:gd name="connsiteX1" fmla="*/ 1333891 w 11467146"/>
                <a:gd name="connsiteY1" fmla="*/ 0 h 343949"/>
                <a:gd name="connsiteX2" fmla="*/ 1418874 w 11467146"/>
                <a:gd name="connsiteY2" fmla="*/ 343949 h 343949"/>
                <a:gd name="connsiteX3" fmla="*/ 654677 w 11467146"/>
                <a:gd name="connsiteY3" fmla="*/ 0 h 343949"/>
                <a:gd name="connsiteX4" fmla="*/ 0 w 11467146"/>
                <a:gd name="connsiteY4" fmla="*/ 0 h 343949"/>
                <a:gd name="connsiteX0" fmla="*/ 11467146 w 11467146"/>
                <a:gd name="connsiteY0" fmla="*/ 6916 h 343949"/>
                <a:gd name="connsiteX1" fmla="*/ 1333891 w 11467146"/>
                <a:gd name="connsiteY1" fmla="*/ 0 h 343949"/>
                <a:gd name="connsiteX2" fmla="*/ 1418874 w 11467146"/>
                <a:gd name="connsiteY2" fmla="*/ 343949 h 343949"/>
                <a:gd name="connsiteX3" fmla="*/ 654677 w 11467146"/>
                <a:gd name="connsiteY3" fmla="*/ 0 h 343949"/>
                <a:gd name="connsiteX4" fmla="*/ 0 w 11467146"/>
                <a:gd name="connsiteY4" fmla="*/ 0 h 343949"/>
                <a:gd name="connsiteX0" fmla="*/ 11467146 w 11467146"/>
                <a:gd name="connsiteY0" fmla="*/ 6916 h 343949"/>
                <a:gd name="connsiteX1" fmla="*/ 1333891 w 11467146"/>
                <a:gd name="connsiteY1" fmla="*/ 0 h 343949"/>
                <a:gd name="connsiteX2" fmla="*/ 1418874 w 11467146"/>
                <a:gd name="connsiteY2" fmla="*/ 343949 h 343949"/>
                <a:gd name="connsiteX3" fmla="*/ 654677 w 11467146"/>
                <a:gd name="connsiteY3" fmla="*/ 0 h 343949"/>
                <a:gd name="connsiteX4" fmla="*/ 0 w 11467146"/>
                <a:gd name="connsiteY4" fmla="*/ 0 h 343949"/>
                <a:gd name="connsiteX0" fmla="*/ 11467146 w 11467146"/>
                <a:gd name="connsiteY0" fmla="*/ 6916 h 343949"/>
                <a:gd name="connsiteX1" fmla="*/ 1333891 w 11467146"/>
                <a:gd name="connsiteY1" fmla="*/ 0 h 343949"/>
                <a:gd name="connsiteX2" fmla="*/ 1418874 w 11467146"/>
                <a:gd name="connsiteY2" fmla="*/ 343949 h 343949"/>
                <a:gd name="connsiteX3" fmla="*/ 654677 w 11467146"/>
                <a:gd name="connsiteY3" fmla="*/ 0 h 343949"/>
                <a:gd name="connsiteX4" fmla="*/ 0 w 11467146"/>
                <a:gd name="connsiteY4" fmla="*/ 0 h 343949"/>
                <a:gd name="connsiteX0" fmla="*/ 11520486 w 11520486"/>
                <a:gd name="connsiteY0" fmla="*/ 6916 h 343949"/>
                <a:gd name="connsiteX1" fmla="*/ 1333891 w 11520486"/>
                <a:gd name="connsiteY1" fmla="*/ 0 h 343949"/>
                <a:gd name="connsiteX2" fmla="*/ 1418874 w 11520486"/>
                <a:gd name="connsiteY2" fmla="*/ 343949 h 343949"/>
                <a:gd name="connsiteX3" fmla="*/ 654677 w 11520486"/>
                <a:gd name="connsiteY3" fmla="*/ 0 h 343949"/>
                <a:gd name="connsiteX4" fmla="*/ 0 w 11520486"/>
                <a:gd name="connsiteY4" fmla="*/ 0 h 34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20486" h="343949">
                  <a:moveTo>
                    <a:pt x="11520486" y="6916"/>
                  </a:moveTo>
                  <a:lnTo>
                    <a:pt x="1333891" y="0"/>
                  </a:lnTo>
                  <a:lnTo>
                    <a:pt x="1418874" y="343949"/>
                  </a:lnTo>
                  <a:lnTo>
                    <a:pt x="654677" y="0"/>
                  </a:lnTo>
                  <a:lnTo>
                    <a:pt x="0" y="0"/>
                  </a:lnTo>
                </a:path>
              </a:pathLst>
            </a:custGeom>
            <a:noFill/>
            <a:ln w="57150" cap="flat">
              <a:solidFill>
                <a:schemeClr val="accent1"/>
              </a:solidFill>
              <a:prstDash val="solid"/>
              <a:miter/>
            </a:ln>
          </p:spPr>
          <p:txBody>
            <a:bodyPr lIns="270000" tIns="234000" rIns="288000" bIns="288000" rtlCol="0" anchor="t" anchorCtr="0"/>
            <a:lstStyle/>
            <a:p>
              <a:pPr>
                <a:spcAft>
                  <a:spcPts val="400"/>
                </a:spcAft>
              </a:pPr>
              <a:endParaRPr lang="en-GB" sz="1800" b="1" dirty="0">
                <a:solidFill>
                  <a:schemeClr val="bg1"/>
                </a:solidFill>
              </a:endParaRPr>
            </a:p>
          </p:txBody>
        </p:sp>
        <p:sp>
          <p:nvSpPr>
            <p:cNvPr id="14" name="Inhaltsplatzhalter 17">
              <a:extLst>
                <a:ext uri="{FF2B5EF4-FFF2-40B4-BE49-F238E27FC236}">
                  <a16:creationId xmlns:a16="http://schemas.microsoft.com/office/drawing/2014/main" id="{FECA6B3E-F206-40B3-9E63-A83093E90BB0}"/>
                </a:ext>
              </a:extLst>
            </p:cNvPr>
            <p:cNvSpPr txBox="1">
              <a:spLocks/>
            </p:cNvSpPr>
            <p:nvPr/>
          </p:nvSpPr>
          <p:spPr bwMode="gray">
            <a:xfrm>
              <a:off x="7825306" y="5187568"/>
              <a:ext cx="9865293" cy="576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marL="0" indent="0" algn="l" rtl="0" fontAlgn="base">
                <a:lnSpc>
                  <a:spcPct val="100000"/>
                </a:lnSpc>
                <a:spcBef>
                  <a:spcPts val="1200"/>
                </a:spcBef>
                <a:spcAft>
                  <a:spcPts val="0"/>
                </a:spcAft>
                <a:buClr>
                  <a:schemeClr val="accent2"/>
                </a:buClr>
                <a:buSzPct val="100000"/>
                <a:buFont typeface="Arial" panose="020B0604020202020204" pitchFamily="34" charset="0"/>
                <a:buNone/>
                <a:defRPr sz="1600" b="1" i="0" baseline="0">
                  <a:solidFill>
                    <a:schemeClr val="tx1"/>
                  </a:solidFill>
                  <a:latin typeface="+mn-lt"/>
                  <a:ea typeface="+mn-ea"/>
                  <a:cs typeface="+mn-cs"/>
                </a:defRPr>
              </a:lvl1pPr>
              <a:lvl2pPr marL="0" indent="0" algn="l" rtl="0" fontAlgn="base">
                <a:lnSpc>
                  <a:spcPct val="100000"/>
                </a:lnSpc>
                <a:spcBef>
                  <a:spcPts val="600"/>
                </a:spcBef>
                <a:spcAft>
                  <a:spcPts val="0"/>
                </a:spcAft>
                <a:buClr>
                  <a:schemeClr val="accent1"/>
                </a:buClr>
                <a:buSzPct val="100000"/>
                <a:buFontTx/>
                <a:buNone/>
                <a:defRPr sz="1600">
                  <a:solidFill>
                    <a:schemeClr val="tx1"/>
                  </a:solidFill>
                  <a:latin typeface="+mn-lt"/>
                </a:defRPr>
              </a:lvl2pPr>
              <a:lvl3pPr marL="216000" indent="-216000" algn="l" rtl="0" fontAlgn="base">
                <a:lnSpc>
                  <a:spcPct val="100000"/>
                </a:lnSpc>
                <a:spcBef>
                  <a:spcPts val="600"/>
                </a:spcBef>
                <a:spcAft>
                  <a:spcPts val="0"/>
                </a:spcAft>
                <a:buClr>
                  <a:schemeClr val="accent1"/>
                </a:buClr>
                <a:buFont typeface="Arial" panose="020B0604020202020204" pitchFamily="34" charset="0"/>
                <a:buChar char="•"/>
                <a:defRPr sz="1600" b="0">
                  <a:solidFill>
                    <a:schemeClr val="tx1"/>
                  </a:solidFill>
                  <a:latin typeface="+mn-lt"/>
                </a:defRPr>
              </a:lvl3pPr>
              <a:lvl4pPr marL="432000" indent="-216000" algn="l" rtl="0" fontAlgn="base">
                <a:lnSpc>
                  <a:spcPct val="100000"/>
                </a:lnSpc>
                <a:spcBef>
                  <a:spcPts val="300"/>
                </a:spcBef>
                <a:spcAft>
                  <a:spcPts val="0"/>
                </a:spcAft>
                <a:buClr>
                  <a:schemeClr val="accent1"/>
                </a:buClr>
                <a:buFont typeface="Arial" panose="020B0604020202020204" pitchFamily="34" charset="0"/>
                <a:buChar char="–"/>
                <a:defRPr sz="1600" b="0">
                  <a:solidFill>
                    <a:schemeClr val="tx1"/>
                  </a:solidFill>
                  <a:latin typeface="+mn-lt"/>
                </a:defRPr>
              </a:lvl4pPr>
              <a:lvl5pPr marL="648000" indent="-216000" algn="l" rtl="0" fontAlgn="base">
                <a:lnSpc>
                  <a:spcPct val="100000"/>
                </a:lnSpc>
                <a:spcBef>
                  <a:spcPts val="300"/>
                </a:spcBef>
                <a:spcAft>
                  <a:spcPts val="0"/>
                </a:spcAft>
                <a:buClr>
                  <a:schemeClr val="accent1"/>
                </a:buClr>
                <a:buFont typeface="Arial" panose="020B0604020202020204" pitchFamily="34" charset="0"/>
                <a:buChar char="•"/>
                <a:defRPr sz="1600">
                  <a:solidFill>
                    <a:schemeClr val="tx1"/>
                  </a:solidFill>
                  <a:latin typeface="+mn-lt"/>
                </a:defRPr>
              </a:lvl5pPr>
              <a:lvl6pPr marL="648000" indent="-216000" algn="l" rtl="0" eaLnBrk="1" fontAlgn="base" hangingPunct="1">
                <a:lnSpc>
                  <a:spcPct val="100000"/>
                </a:lnSpc>
                <a:spcBef>
                  <a:spcPts val="300"/>
                </a:spcBef>
                <a:spcAft>
                  <a:spcPts val="0"/>
                </a:spcAft>
                <a:buClr>
                  <a:schemeClr val="accent1"/>
                </a:buClr>
                <a:buFont typeface="Arial" panose="020B0604020202020204" pitchFamily="34" charset="0"/>
                <a:buChar char="•"/>
                <a:defRPr sz="1600">
                  <a:solidFill>
                    <a:schemeClr val="tx1"/>
                  </a:solidFill>
                  <a:latin typeface="+mn-lt"/>
                </a:defRPr>
              </a:lvl6pPr>
              <a:lvl7pPr marL="648000" indent="-216000" algn="l" rtl="0" eaLnBrk="1" fontAlgn="base" hangingPunct="1">
                <a:lnSpc>
                  <a:spcPct val="100000"/>
                </a:lnSpc>
                <a:spcBef>
                  <a:spcPts val="300"/>
                </a:spcBef>
                <a:spcAft>
                  <a:spcPts val="0"/>
                </a:spcAft>
                <a:buClr>
                  <a:schemeClr val="accent1"/>
                </a:buClr>
                <a:buFont typeface="Arial" panose="020B0604020202020204" pitchFamily="34" charset="0"/>
                <a:buChar char="•"/>
                <a:defRPr sz="1600">
                  <a:solidFill>
                    <a:schemeClr val="tx1"/>
                  </a:solidFill>
                  <a:latin typeface="+mn-lt"/>
                </a:defRPr>
              </a:lvl7pPr>
              <a:lvl8pPr marL="648000" indent="-216000" algn="l" rtl="0" eaLnBrk="1" fontAlgn="base" hangingPunct="1">
                <a:lnSpc>
                  <a:spcPct val="100000"/>
                </a:lnSpc>
                <a:spcBef>
                  <a:spcPts val="300"/>
                </a:spcBef>
                <a:spcAft>
                  <a:spcPts val="0"/>
                </a:spcAft>
                <a:buClr>
                  <a:schemeClr val="accent1"/>
                </a:buClr>
                <a:buFont typeface="Arial" panose="020B0604020202020204" pitchFamily="34" charset="0"/>
                <a:buChar char="•"/>
                <a:defRPr sz="1600">
                  <a:solidFill>
                    <a:schemeClr val="tx1"/>
                  </a:solidFill>
                  <a:latin typeface="+mn-lt"/>
                </a:defRPr>
              </a:lvl8pPr>
              <a:lvl9pPr marL="648000" indent="-216000" algn="l" rtl="0" eaLnBrk="1" fontAlgn="base" hangingPunct="1">
                <a:lnSpc>
                  <a:spcPct val="100000"/>
                </a:lnSpc>
                <a:spcBef>
                  <a:spcPts val="300"/>
                </a:spcBef>
                <a:spcAft>
                  <a:spcPts val="0"/>
                </a:spcAft>
                <a:buClr>
                  <a:schemeClr val="accent1"/>
                </a:buClr>
                <a:buFont typeface="Arial" panose="020B0604020202020204" pitchFamily="34" charset="0"/>
                <a:buChar char="•"/>
                <a:defRPr sz="1600">
                  <a:solidFill>
                    <a:schemeClr val="tx1"/>
                  </a:solidFill>
                  <a:latin typeface="+mn-lt"/>
                </a:defRPr>
              </a:lvl9pPr>
            </a:lstStyle>
            <a:p>
              <a:r>
                <a:rPr lang="en-IN" sz="1400" b="0" dirty="0">
                  <a:latin typeface="+mj-lt"/>
                </a:rPr>
                <a:t>The only thing which has been certain is…..</a:t>
              </a:r>
              <a:r>
                <a:rPr lang="en-IN" dirty="0">
                  <a:latin typeface="+mj-lt"/>
                </a:rPr>
                <a:t>UNCERTAINTY</a:t>
              </a:r>
              <a:endParaRPr lang="en-IN" sz="1800" dirty="0">
                <a:effectLst/>
                <a:latin typeface="+mj-lt"/>
              </a:endParaRPr>
            </a:p>
          </p:txBody>
        </p:sp>
      </p:grpSp>
    </p:spTree>
    <p:extLst>
      <p:ext uri="{BB962C8B-B14F-4D97-AF65-F5344CB8AC3E}">
        <p14:creationId xmlns:p14="http://schemas.microsoft.com/office/powerpoint/2010/main" val="807271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463109"/>
            <a:ext cx="6339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a:solidFill>
                  <a:schemeClr val="tx1"/>
                </a:solidFill>
              </a:rPr>
              <a:t>Second level impacts</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8" name="Diagram 7"/>
          <p:cNvGraphicFramePr/>
          <p:nvPr>
            <p:extLst>
              <p:ext uri="{D42A27DB-BD31-4B8C-83A1-F6EECF244321}">
                <p14:modId xmlns:p14="http://schemas.microsoft.com/office/powerpoint/2010/main" val="2359221241"/>
              </p:ext>
            </p:extLst>
          </p:nvPr>
        </p:nvGraphicFramePr>
        <p:xfrm>
          <a:off x="1828800" y="1394173"/>
          <a:ext cx="8839200" cy="393982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TextBox 5"/>
          <p:cNvSpPr txBox="1"/>
          <p:nvPr/>
        </p:nvSpPr>
        <p:spPr>
          <a:xfrm>
            <a:off x="7015956" y="1510098"/>
            <a:ext cx="4343400" cy="3539430"/>
          </a:xfrm>
          <a:prstGeom prst="rect">
            <a:avLst/>
          </a:prstGeom>
          <a:noFill/>
        </p:spPr>
        <p:txBody>
          <a:bodyPr wrap="square" rtlCol="0">
            <a:spAutoFit/>
          </a:bodyPr>
          <a:lstStyle/>
          <a:p>
            <a:pPr marL="285750" indent="-285750">
              <a:buFont typeface="Arial" panose="020B0604020202020204" pitchFamily="34" charset="0"/>
              <a:buChar char="•"/>
            </a:pPr>
            <a:r>
              <a:rPr lang="en-IN" sz="1400" b="1" dirty="0">
                <a:latin typeface="+mj-lt"/>
              </a:rPr>
              <a:t>Anxiety, depression and fear of </a:t>
            </a:r>
            <a:r>
              <a:rPr lang="en-IN" sz="1400" b="1" dirty="0" smtClean="0">
                <a:latin typeface="+mj-lt"/>
              </a:rPr>
              <a:t>COVID-19</a:t>
            </a:r>
            <a:r>
              <a:rPr lang="en-IN" sz="1400" dirty="0">
                <a:latin typeface="+mj-lt"/>
              </a:rPr>
              <a:t>, isolation, etc. leading to increase in mental health disorders</a:t>
            </a:r>
          </a:p>
          <a:p>
            <a:endParaRPr lang="en-IN" sz="1400" dirty="0">
              <a:latin typeface="+mj-lt"/>
            </a:endParaRPr>
          </a:p>
          <a:p>
            <a:pPr marL="285750" indent="-285750">
              <a:buFont typeface="Arial" panose="020B0604020202020204" pitchFamily="34" charset="0"/>
              <a:buChar char="•"/>
            </a:pPr>
            <a:r>
              <a:rPr lang="en-IN" sz="1400" b="1" dirty="0">
                <a:latin typeface="+mj-lt"/>
              </a:rPr>
              <a:t>Substance abuse </a:t>
            </a:r>
            <a:r>
              <a:rPr lang="en-IN" sz="1400" dirty="0">
                <a:latin typeface="+mj-lt"/>
              </a:rPr>
              <a:t>withdrawal symptoms leading to violent behaviour and suicides</a:t>
            </a:r>
          </a:p>
          <a:p>
            <a:endParaRPr lang="en-IN" sz="1400" dirty="0">
              <a:latin typeface="+mj-lt"/>
            </a:endParaRPr>
          </a:p>
          <a:p>
            <a:pPr marL="285750" indent="-285750">
              <a:buFont typeface="Arial" panose="020B0604020202020204" pitchFamily="34" charset="0"/>
              <a:buChar char="•"/>
            </a:pPr>
            <a:r>
              <a:rPr lang="en-IN" sz="1400" dirty="0">
                <a:latin typeface="+mj-lt"/>
              </a:rPr>
              <a:t>Individuals are </a:t>
            </a:r>
            <a:r>
              <a:rPr lang="en-IN" sz="1400" b="1" dirty="0">
                <a:latin typeface="+mj-lt"/>
              </a:rPr>
              <a:t>trying to avoid hospital </a:t>
            </a:r>
            <a:r>
              <a:rPr lang="en-IN" sz="1400" dirty="0">
                <a:latin typeface="+mj-lt"/>
              </a:rPr>
              <a:t>visits due to fear of exposure </a:t>
            </a:r>
            <a:r>
              <a:rPr lang="en-IN" sz="1400" dirty="0" smtClean="0">
                <a:latin typeface="+mj-lt"/>
              </a:rPr>
              <a:t>which may have an impact on long term </a:t>
            </a:r>
            <a:r>
              <a:rPr lang="en-IN" sz="1400" dirty="0">
                <a:latin typeface="+mj-lt"/>
              </a:rPr>
              <a:t>mortality/morbidity</a:t>
            </a:r>
          </a:p>
          <a:p>
            <a:pPr marL="285750" indent="-285750">
              <a:buFont typeface="Arial" panose="020B0604020202020204" pitchFamily="34" charset="0"/>
              <a:buChar char="•"/>
            </a:pPr>
            <a:endParaRPr lang="en-IN" sz="1400" dirty="0">
              <a:latin typeface="+mj-lt"/>
            </a:endParaRPr>
          </a:p>
          <a:p>
            <a:pPr marL="285750" indent="-285750">
              <a:buFont typeface="Arial" panose="020B0604020202020204" pitchFamily="34" charset="0"/>
              <a:buChar char="•"/>
            </a:pPr>
            <a:r>
              <a:rPr lang="en-IN" sz="1400" b="1" dirty="0">
                <a:latin typeface="+mj-lt"/>
              </a:rPr>
              <a:t>Financial stress and loss of income </a:t>
            </a:r>
            <a:r>
              <a:rPr lang="en-IN" sz="1400" dirty="0">
                <a:latin typeface="+mj-lt"/>
              </a:rPr>
              <a:t>contributing to suicides, some cardiac related ailments, etc.</a:t>
            </a:r>
          </a:p>
          <a:p>
            <a:pPr marL="285750" indent="-285750">
              <a:buFont typeface="Arial" panose="020B0604020202020204" pitchFamily="34" charset="0"/>
              <a:buChar char="•"/>
            </a:pPr>
            <a:endParaRPr lang="en-IN" sz="1400" dirty="0" smtClean="0">
              <a:latin typeface="+mj-lt"/>
            </a:endParaRPr>
          </a:p>
          <a:p>
            <a:endParaRPr lang="en-IN" sz="1400" dirty="0" smtClean="0">
              <a:latin typeface="+mj-lt"/>
            </a:endParaRPr>
          </a:p>
        </p:txBody>
      </p:sp>
      <p:pic>
        <p:nvPicPr>
          <p:cNvPr id="10" name="Picture 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752600" y="1510098"/>
            <a:ext cx="5137305" cy="3671502"/>
          </a:xfrm>
          <a:prstGeom prst="rect">
            <a:avLst/>
          </a:prstGeom>
        </p:spPr>
      </p:pic>
    </p:spTree>
    <p:extLst>
      <p:ext uri="{BB962C8B-B14F-4D97-AF65-F5344CB8AC3E}">
        <p14:creationId xmlns:p14="http://schemas.microsoft.com/office/powerpoint/2010/main" val="1244891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500"/>
                                        <p:tgtEl>
                                          <p:spTgt spid="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fade">
                                      <p:cBhvr>
                                        <p:cTn id="15" dur="500"/>
                                        <p:tgtEl>
                                          <p:spTgt spid="6">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xEl>
                                              <p:pRg st="4" end="4"/>
                                            </p:txEl>
                                          </p:spTgt>
                                        </p:tgtEl>
                                        <p:attrNameLst>
                                          <p:attrName>style.visibility</p:attrName>
                                        </p:attrNameLst>
                                      </p:cBhvr>
                                      <p:to>
                                        <p:strVal val="visible"/>
                                      </p:to>
                                    </p:set>
                                    <p:animEffect transition="in" filter="fade">
                                      <p:cBhvr>
                                        <p:cTn id="20" dur="500"/>
                                        <p:tgtEl>
                                          <p:spTgt spid="6">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animEffect transition="in" filter="fade">
                                      <p:cBhvr>
                                        <p:cTn id="25"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463109"/>
            <a:ext cx="6339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a:solidFill>
                  <a:schemeClr val="tx1"/>
                </a:solidFill>
              </a:rPr>
              <a:t>Second level impacts</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8" name="Diagram 7"/>
          <p:cNvGraphicFramePr/>
          <p:nvPr>
            <p:extLst>
              <p:ext uri="{D42A27DB-BD31-4B8C-83A1-F6EECF244321}">
                <p14:modId xmlns:p14="http://schemas.microsoft.com/office/powerpoint/2010/main" val="2359221241"/>
              </p:ext>
            </p:extLst>
          </p:nvPr>
        </p:nvGraphicFramePr>
        <p:xfrm>
          <a:off x="1828800" y="1394173"/>
          <a:ext cx="8839200" cy="393982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TextBox 5"/>
          <p:cNvSpPr txBox="1"/>
          <p:nvPr/>
        </p:nvSpPr>
        <p:spPr>
          <a:xfrm>
            <a:off x="7015956" y="1510098"/>
            <a:ext cx="4343400" cy="3108543"/>
          </a:xfrm>
          <a:prstGeom prst="rect">
            <a:avLst/>
          </a:prstGeom>
          <a:noFill/>
        </p:spPr>
        <p:txBody>
          <a:bodyPr wrap="square" rtlCol="0">
            <a:spAutoFit/>
          </a:bodyPr>
          <a:lstStyle/>
          <a:p>
            <a:pPr marL="285750" indent="-285750">
              <a:buFont typeface="Arial" panose="020B0604020202020204" pitchFamily="34" charset="0"/>
              <a:buChar char="•"/>
            </a:pPr>
            <a:r>
              <a:rPr lang="en-IN" sz="1400" dirty="0">
                <a:latin typeface="+mj-lt"/>
              </a:rPr>
              <a:t>Job loss, financial insecurity leading to </a:t>
            </a:r>
            <a:r>
              <a:rPr lang="en-IN" sz="1400" b="1" dirty="0">
                <a:latin typeface="+mj-lt"/>
              </a:rPr>
              <a:t>increase in crimes with associated mortality and morbidity</a:t>
            </a:r>
            <a:r>
              <a:rPr lang="en-IN" sz="1400" dirty="0">
                <a:latin typeface="+mj-lt"/>
              </a:rPr>
              <a:t>, self-induced as well as otherwise</a:t>
            </a:r>
          </a:p>
          <a:p>
            <a:pPr marL="285750" indent="-285750">
              <a:buFont typeface="Arial" panose="020B0604020202020204" pitchFamily="34" charset="0"/>
              <a:buChar char="•"/>
            </a:pPr>
            <a:endParaRPr lang="en-IN" sz="1400" dirty="0" smtClean="0">
              <a:latin typeface="+mj-lt"/>
            </a:endParaRPr>
          </a:p>
          <a:p>
            <a:pPr marL="285750" indent="-285750">
              <a:buFont typeface="Arial" panose="020B0604020202020204" pitchFamily="34" charset="0"/>
              <a:buChar char="•"/>
            </a:pPr>
            <a:r>
              <a:rPr lang="en-IN" sz="1400" dirty="0">
                <a:latin typeface="+mj-lt"/>
              </a:rPr>
              <a:t>Increase in </a:t>
            </a:r>
            <a:r>
              <a:rPr lang="en-IN" sz="1400" b="1" dirty="0">
                <a:latin typeface="+mj-lt"/>
              </a:rPr>
              <a:t>financial fraud</a:t>
            </a:r>
            <a:r>
              <a:rPr lang="en-IN" sz="1400" dirty="0">
                <a:latin typeface="+mj-lt"/>
              </a:rPr>
              <a:t>, a concern for insurers</a:t>
            </a:r>
          </a:p>
          <a:p>
            <a:pPr marL="285750" indent="-285750">
              <a:buFont typeface="Arial" panose="020B0604020202020204" pitchFamily="34" charset="0"/>
              <a:buChar char="•"/>
            </a:pPr>
            <a:endParaRPr lang="en-IN" sz="1400" dirty="0" smtClean="0">
              <a:latin typeface="+mj-lt"/>
            </a:endParaRPr>
          </a:p>
          <a:p>
            <a:pPr marL="285750" indent="-285750">
              <a:buFont typeface="Arial" panose="020B0604020202020204" pitchFamily="34" charset="0"/>
              <a:buChar char="•"/>
            </a:pPr>
            <a:r>
              <a:rPr lang="en-IN" sz="1400" dirty="0" smtClean="0">
                <a:latin typeface="+mj-lt"/>
              </a:rPr>
              <a:t>Increase </a:t>
            </a:r>
            <a:r>
              <a:rPr lang="en-IN" sz="1400" dirty="0">
                <a:latin typeface="+mj-lt"/>
              </a:rPr>
              <a:t>in </a:t>
            </a:r>
            <a:r>
              <a:rPr lang="en-IN" sz="1400" b="1" dirty="0">
                <a:latin typeface="+mj-lt"/>
              </a:rPr>
              <a:t>domestic violence</a:t>
            </a:r>
          </a:p>
          <a:p>
            <a:pPr marL="285750" indent="-285750">
              <a:buFont typeface="Arial" panose="020B0604020202020204" pitchFamily="34" charset="0"/>
              <a:buChar char="•"/>
            </a:pPr>
            <a:endParaRPr lang="en-IN" sz="1400" dirty="0">
              <a:latin typeface="+mj-lt"/>
            </a:endParaRPr>
          </a:p>
          <a:p>
            <a:pPr marL="285750" indent="-285750">
              <a:buFont typeface="Arial" panose="020B0604020202020204" pitchFamily="34" charset="0"/>
              <a:buChar char="•"/>
            </a:pPr>
            <a:r>
              <a:rPr lang="en-IN" sz="1400" dirty="0" smtClean="0">
                <a:latin typeface="+mj-lt"/>
              </a:rPr>
              <a:t>Reduction </a:t>
            </a:r>
            <a:r>
              <a:rPr lang="en-IN" sz="1400" dirty="0">
                <a:latin typeface="+mj-lt"/>
              </a:rPr>
              <a:t>in </a:t>
            </a:r>
            <a:r>
              <a:rPr lang="en-IN" sz="1400" b="1" dirty="0">
                <a:latin typeface="+mj-lt"/>
              </a:rPr>
              <a:t>RTA’s and occupation related accidents</a:t>
            </a:r>
          </a:p>
          <a:p>
            <a:pPr marL="285750" indent="-285750">
              <a:buFont typeface="Arial" panose="020B0604020202020204" pitchFamily="34" charset="0"/>
              <a:buChar char="•"/>
            </a:pPr>
            <a:endParaRPr lang="en-IN" sz="1400" dirty="0" smtClean="0">
              <a:latin typeface="+mj-lt"/>
            </a:endParaRPr>
          </a:p>
          <a:p>
            <a:pPr marL="285750" indent="-285750">
              <a:buFont typeface="Arial" panose="020B0604020202020204" pitchFamily="34" charset="0"/>
              <a:buChar char="•"/>
            </a:pPr>
            <a:endParaRPr lang="en-IN" sz="1400" dirty="0" smtClean="0">
              <a:latin typeface="+mj-lt"/>
            </a:endParaRPr>
          </a:p>
          <a:p>
            <a:endParaRPr lang="en-IN" sz="1400" dirty="0" smtClean="0">
              <a:latin typeface="+mj-lt"/>
            </a:endParaRPr>
          </a:p>
        </p:txBody>
      </p:sp>
      <p:pic>
        <p:nvPicPr>
          <p:cNvPr id="9" name="Picture 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752600" y="1510098"/>
            <a:ext cx="5137305" cy="3671502"/>
          </a:xfrm>
          <a:prstGeom prst="rect">
            <a:avLst/>
          </a:prstGeom>
        </p:spPr>
      </p:pic>
    </p:spTree>
    <p:extLst>
      <p:ext uri="{BB962C8B-B14F-4D97-AF65-F5344CB8AC3E}">
        <p14:creationId xmlns:p14="http://schemas.microsoft.com/office/powerpoint/2010/main" val="1298505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fade">
                                      <p:cBhvr>
                                        <p:cTn id="17" dur="500"/>
                                        <p:tgtEl>
                                          <p:spTgt spid="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fade">
                                      <p:cBhvr>
                                        <p:cTn id="22"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463109"/>
            <a:ext cx="6339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smtClean="0">
                <a:solidFill>
                  <a:schemeClr val="tx1"/>
                </a:solidFill>
              </a:rPr>
              <a:t>Audience Question</a:t>
            </a:r>
            <a:endParaRPr lang="en-US" altLang="en-US" sz="2800" b="1" kern="0" dirty="0">
              <a:solidFill>
                <a:schemeClr val="tx1"/>
              </a:solidFill>
            </a:endParaRP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8" name="Diagram 7"/>
          <p:cNvGraphicFramePr/>
          <p:nvPr>
            <p:extLst>
              <p:ext uri="{D42A27DB-BD31-4B8C-83A1-F6EECF244321}">
                <p14:modId xmlns:p14="http://schemas.microsoft.com/office/powerpoint/2010/main" val="2359221241"/>
              </p:ext>
            </p:extLst>
          </p:nvPr>
        </p:nvGraphicFramePr>
        <p:xfrm>
          <a:off x="1828800" y="1394173"/>
          <a:ext cx="8839200" cy="393982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TextBox 5"/>
          <p:cNvSpPr txBox="1"/>
          <p:nvPr/>
        </p:nvSpPr>
        <p:spPr>
          <a:xfrm>
            <a:off x="1828800" y="1524000"/>
            <a:ext cx="8839200" cy="2400657"/>
          </a:xfrm>
          <a:prstGeom prst="rect">
            <a:avLst/>
          </a:prstGeom>
          <a:noFill/>
        </p:spPr>
        <p:txBody>
          <a:bodyPr wrap="square" rtlCol="0">
            <a:spAutoFit/>
          </a:bodyPr>
          <a:lstStyle/>
          <a:p>
            <a:r>
              <a:rPr lang="en-IN" sz="2000" b="1" dirty="0" smtClean="0">
                <a:latin typeface="+mj-lt"/>
              </a:rPr>
              <a:t>COVID-19 </a:t>
            </a:r>
            <a:r>
              <a:rPr lang="en-IN" sz="2000" b="1" dirty="0" smtClean="0">
                <a:latin typeface="+mj-lt"/>
              </a:rPr>
              <a:t>has lead to a change in the consumer behaviour. Will this result in protection (Life and Health) products becoming a pull product rather than a push product?</a:t>
            </a:r>
          </a:p>
          <a:p>
            <a:pPr marL="285750" indent="-285750">
              <a:buFont typeface="Arial" panose="020B0604020202020204" pitchFamily="34" charset="0"/>
              <a:buChar char="•"/>
            </a:pPr>
            <a:endParaRPr lang="en-IN" sz="2000" b="1" dirty="0" smtClean="0"/>
          </a:p>
          <a:p>
            <a:pPr marL="914400" lvl="1" indent="-457200">
              <a:buAutoNum type="alphaLcParenR"/>
            </a:pPr>
            <a:r>
              <a:rPr lang="en-IN" dirty="0" smtClean="0">
                <a:latin typeface="+mj-lt"/>
              </a:rPr>
              <a:t>Pull product </a:t>
            </a:r>
          </a:p>
          <a:p>
            <a:pPr marL="914400" lvl="1" indent="-457200">
              <a:buAutoNum type="alphaLcParenR"/>
            </a:pPr>
            <a:r>
              <a:rPr lang="en-IN" dirty="0" smtClean="0">
                <a:latin typeface="+mj-lt"/>
              </a:rPr>
              <a:t>Push product</a:t>
            </a:r>
          </a:p>
          <a:p>
            <a:pPr marL="914400" lvl="1" indent="-457200">
              <a:buAutoNum type="alphaLcParenR"/>
            </a:pPr>
            <a:r>
              <a:rPr lang="en-IN" dirty="0" smtClean="0">
                <a:latin typeface="+mj-lt"/>
              </a:rPr>
              <a:t>No idea</a:t>
            </a:r>
          </a:p>
          <a:p>
            <a:endParaRPr lang="en-IN" sz="1600" b="1" i="1" dirty="0"/>
          </a:p>
        </p:txBody>
      </p:sp>
    </p:spTree>
    <p:extLst>
      <p:ext uri="{BB962C8B-B14F-4D97-AF65-F5344CB8AC3E}">
        <p14:creationId xmlns:p14="http://schemas.microsoft.com/office/powerpoint/2010/main" val="489694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graphicEl>
                                              <a:dgm id="{86ED7C69-72FA-4D3C-BBC5-166FF70D56C4}"/>
                                            </p:graphicEl>
                                          </p:spTgt>
                                        </p:tgtEl>
                                        <p:attrNameLst>
                                          <p:attrName>style.visibility</p:attrName>
                                        </p:attrNameLst>
                                      </p:cBhvr>
                                      <p:to>
                                        <p:strVal val="visible"/>
                                      </p:to>
                                    </p:set>
                                    <p:animEffect transition="in" filter="fade">
                                      <p:cBhvr>
                                        <p:cTn id="7" dur="500"/>
                                        <p:tgtEl>
                                          <p:spTgt spid="8">
                                            <p:graphicEl>
                                              <a:dgm id="{86ED7C69-72FA-4D3C-BBC5-166FF70D56C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lvlOne"/>
        </p:bldSub>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463109"/>
            <a:ext cx="6339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smtClean="0">
                <a:solidFill>
                  <a:schemeClr val="tx1"/>
                </a:solidFill>
              </a:rPr>
              <a:t>Implications on risk management</a:t>
            </a:r>
          </a:p>
          <a:p>
            <a:pPr algn="l"/>
            <a:r>
              <a:rPr lang="en-US" altLang="en-US" sz="2000" b="1" kern="0" dirty="0" smtClean="0">
                <a:solidFill>
                  <a:schemeClr val="tx1"/>
                </a:solidFill>
              </a:rPr>
              <a:t>Life Insurance – Underwriting challenges </a:t>
            </a:r>
            <a:endParaRPr lang="en-US" altLang="en-US" sz="2000" b="1" kern="0" dirty="0">
              <a:solidFill>
                <a:schemeClr val="tx1"/>
              </a:solidFill>
            </a:endParaRP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8" name="Diagram 7"/>
          <p:cNvGraphicFramePr/>
          <p:nvPr>
            <p:extLst>
              <p:ext uri="{D42A27DB-BD31-4B8C-83A1-F6EECF244321}">
                <p14:modId xmlns:p14="http://schemas.microsoft.com/office/powerpoint/2010/main" val="2359221241"/>
              </p:ext>
            </p:extLst>
          </p:nvPr>
        </p:nvGraphicFramePr>
        <p:xfrm>
          <a:off x="1828800" y="1394173"/>
          <a:ext cx="8839200" cy="393982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TextBox 5"/>
          <p:cNvSpPr txBox="1"/>
          <p:nvPr/>
        </p:nvSpPr>
        <p:spPr>
          <a:xfrm>
            <a:off x="1828800" y="1577876"/>
            <a:ext cx="8839200" cy="304698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sz="1600" dirty="0" smtClean="0">
                <a:latin typeface="+mj-lt"/>
              </a:rPr>
              <a:t>Limited direct customer contact</a:t>
            </a:r>
          </a:p>
          <a:p>
            <a:pPr marL="285750" indent="-285750">
              <a:lnSpc>
                <a:spcPct val="150000"/>
              </a:lnSpc>
              <a:buFont typeface="Arial" panose="020B0604020202020204" pitchFamily="34" charset="0"/>
              <a:buChar char="•"/>
            </a:pPr>
            <a:r>
              <a:rPr lang="en-IN" sz="1600" dirty="0" smtClean="0">
                <a:latin typeface="+mj-lt"/>
              </a:rPr>
              <a:t>Reluctance in providing info like financials, KYC, etc.</a:t>
            </a:r>
          </a:p>
          <a:p>
            <a:pPr marL="285750" indent="-285750">
              <a:lnSpc>
                <a:spcPct val="150000"/>
              </a:lnSpc>
              <a:buFont typeface="Arial" panose="020B0604020202020204" pitchFamily="34" charset="0"/>
              <a:buChar char="•"/>
            </a:pPr>
            <a:r>
              <a:rPr lang="en-IN" sz="1600" dirty="0" smtClean="0">
                <a:latin typeface="+mj-lt"/>
              </a:rPr>
              <a:t>Challenge in obtaining medicals</a:t>
            </a:r>
          </a:p>
          <a:p>
            <a:pPr marL="285750" indent="-285750">
              <a:lnSpc>
                <a:spcPct val="150000"/>
              </a:lnSpc>
              <a:buFont typeface="Arial" panose="020B0604020202020204" pitchFamily="34" charset="0"/>
              <a:buChar char="•"/>
            </a:pPr>
            <a:r>
              <a:rPr lang="en-IN" sz="1600" dirty="0" smtClean="0">
                <a:latin typeface="+mj-lt"/>
              </a:rPr>
              <a:t>Request from distribution to waive requirements</a:t>
            </a:r>
          </a:p>
          <a:p>
            <a:pPr marL="285750" indent="-285750">
              <a:lnSpc>
                <a:spcPct val="150000"/>
              </a:lnSpc>
              <a:buFont typeface="Arial" panose="020B0604020202020204" pitchFamily="34" charset="0"/>
              <a:buChar char="•"/>
            </a:pPr>
            <a:r>
              <a:rPr lang="en-IN" sz="1600" dirty="0" smtClean="0">
                <a:latin typeface="+mj-lt"/>
              </a:rPr>
              <a:t>Demand for allowing NRI’s, exposed population</a:t>
            </a:r>
          </a:p>
          <a:p>
            <a:pPr marL="285750" indent="-285750">
              <a:lnSpc>
                <a:spcPct val="150000"/>
              </a:lnSpc>
              <a:buFont typeface="Arial" panose="020B0604020202020204" pitchFamily="34" charset="0"/>
              <a:buChar char="•"/>
            </a:pPr>
            <a:r>
              <a:rPr lang="en-IN" sz="1600" dirty="0" smtClean="0">
                <a:latin typeface="+mj-lt"/>
              </a:rPr>
              <a:t>In spite of the volatile situation, requests for peak exposures</a:t>
            </a:r>
          </a:p>
          <a:p>
            <a:pPr marL="285750" indent="-285750">
              <a:lnSpc>
                <a:spcPct val="150000"/>
              </a:lnSpc>
              <a:buFont typeface="Arial" panose="020B0604020202020204" pitchFamily="34" charset="0"/>
              <a:buChar char="•"/>
            </a:pPr>
            <a:r>
              <a:rPr lang="en-IN" sz="1600" dirty="0" smtClean="0">
                <a:latin typeface="+mj-lt"/>
              </a:rPr>
              <a:t>Financial fraud</a:t>
            </a:r>
            <a:r>
              <a:rPr lang="en-IN" sz="1600" dirty="0" smtClean="0">
                <a:latin typeface="+mj-lt"/>
              </a:rPr>
              <a:t>, over-insurance, </a:t>
            </a:r>
            <a:r>
              <a:rPr lang="en-IN" sz="1600" dirty="0" smtClean="0">
                <a:latin typeface="+mj-lt"/>
              </a:rPr>
              <a:t>anti-selection including suicide</a:t>
            </a:r>
          </a:p>
          <a:p>
            <a:pPr marL="285750" indent="-285750">
              <a:lnSpc>
                <a:spcPct val="150000"/>
              </a:lnSpc>
              <a:buFont typeface="Arial" panose="020B0604020202020204" pitchFamily="34" charset="0"/>
              <a:buChar char="•"/>
            </a:pPr>
            <a:r>
              <a:rPr lang="en-IN" sz="1600" dirty="0" smtClean="0">
                <a:latin typeface="+mj-lt"/>
              </a:rPr>
              <a:t>Evolving challenges...</a:t>
            </a:r>
          </a:p>
        </p:txBody>
      </p:sp>
    </p:spTree>
    <p:extLst>
      <p:ext uri="{BB962C8B-B14F-4D97-AF65-F5344CB8AC3E}">
        <p14:creationId xmlns:p14="http://schemas.microsoft.com/office/powerpoint/2010/main" val="2926628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graphicEl>
                                              <a:dgm id="{86ED7C69-72FA-4D3C-BBC5-166FF70D56C4}"/>
                                            </p:graphicEl>
                                          </p:spTgt>
                                        </p:tgtEl>
                                        <p:attrNameLst>
                                          <p:attrName>style.visibility</p:attrName>
                                        </p:attrNameLst>
                                      </p:cBhvr>
                                      <p:to>
                                        <p:strVal val="visible"/>
                                      </p:to>
                                    </p:set>
                                    <p:animEffect transition="in" filter="fade">
                                      <p:cBhvr>
                                        <p:cTn id="7" dur="500"/>
                                        <p:tgtEl>
                                          <p:spTgt spid="8">
                                            <p:graphicEl>
                                              <a:dgm id="{86ED7C69-72FA-4D3C-BBC5-166FF70D56C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lvlOne"/>
        </p:bldSub>
      </p:bldGraphic>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463109"/>
            <a:ext cx="6339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smtClean="0">
                <a:solidFill>
                  <a:schemeClr val="tx1"/>
                </a:solidFill>
              </a:rPr>
              <a:t>Implications on risk management</a:t>
            </a:r>
          </a:p>
          <a:p>
            <a:pPr algn="l"/>
            <a:r>
              <a:rPr lang="en-US" altLang="en-US" sz="2000" b="1" kern="0" dirty="0" smtClean="0">
                <a:solidFill>
                  <a:schemeClr val="tx1"/>
                </a:solidFill>
              </a:rPr>
              <a:t>Life Insurance – Underwriting adaptations </a:t>
            </a:r>
            <a:endParaRPr lang="en-US" altLang="en-US" sz="2000" b="1" kern="0" dirty="0">
              <a:solidFill>
                <a:schemeClr val="tx1"/>
              </a:solidFill>
            </a:endParaRP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8" name="Diagram 7"/>
          <p:cNvGraphicFramePr/>
          <p:nvPr>
            <p:extLst>
              <p:ext uri="{D42A27DB-BD31-4B8C-83A1-F6EECF244321}">
                <p14:modId xmlns:p14="http://schemas.microsoft.com/office/powerpoint/2010/main" val="2359221241"/>
              </p:ext>
            </p:extLst>
          </p:nvPr>
        </p:nvGraphicFramePr>
        <p:xfrm>
          <a:off x="1828800" y="1394173"/>
          <a:ext cx="8839200" cy="393982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TextBox 5"/>
          <p:cNvSpPr txBox="1"/>
          <p:nvPr/>
        </p:nvSpPr>
        <p:spPr>
          <a:xfrm>
            <a:off x="1828800" y="1524000"/>
            <a:ext cx="8839200" cy="3785652"/>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sz="1600" dirty="0" smtClean="0">
                <a:latin typeface="+mj-lt"/>
              </a:rPr>
              <a:t>Properly designed </a:t>
            </a:r>
            <a:r>
              <a:rPr lang="en-GB" sz="1600" dirty="0" smtClean="0">
                <a:latin typeface="+mj-lt"/>
              </a:rPr>
              <a:t>COVID </a:t>
            </a:r>
            <a:r>
              <a:rPr lang="en-GB" sz="1600" dirty="0" smtClean="0">
                <a:latin typeface="+mj-lt"/>
              </a:rPr>
              <a:t>Questionnaire and guidelines</a:t>
            </a:r>
          </a:p>
          <a:p>
            <a:pPr marL="742950" lvl="1" indent="-285750">
              <a:lnSpc>
                <a:spcPct val="150000"/>
              </a:lnSpc>
              <a:buFont typeface="Wingdings" panose="05000000000000000000" pitchFamily="2" charset="2"/>
              <a:buChar char="§"/>
            </a:pPr>
            <a:r>
              <a:rPr lang="en-GB" sz="1600" dirty="0" smtClean="0">
                <a:latin typeface="+mj-lt"/>
              </a:rPr>
              <a:t>Travel</a:t>
            </a:r>
            <a:r>
              <a:rPr lang="en-GB" sz="1600" dirty="0">
                <a:latin typeface="+mj-lt"/>
              </a:rPr>
              <a:t> </a:t>
            </a:r>
            <a:r>
              <a:rPr lang="en-GB" sz="1600" dirty="0" smtClean="0">
                <a:latin typeface="+mj-lt"/>
              </a:rPr>
              <a:t>and contact history, co-morbidities, occupational risk, current </a:t>
            </a:r>
            <a:r>
              <a:rPr lang="en-GB" sz="1600" dirty="0">
                <a:latin typeface="+mj-lt"/>
              </a:rPr>
              <a:t>residential status, demographic risk</a:t>
            </a:r>
            <a:r>
              <a:rPr lang="en-GB" sz="1600" dirty="0" smtClean="0">
                <a:latin typeface="+mj-lt"/>
              </a:rPr>
              <a:t>, </a:t>
            </a:r>
            <a:r>
              <a:rPr lang="en-GB" sz="1600" dirty="0">
                <a:latin typeface="+mj-lt"/>
              </a:rPr>
              <a:t>availability of treatment </a:t>
            </a:r>
            <a:r>
              <a:rPr lang="en-GB" sz="1600" dirty="0" smtClean="0">
                <a:latin typeface="+mj-lt"/>
              </a:rPr>
              <a:t>facilities</a:t>
            </a:r>
            <a:endParaRPr lang="en-GB" sz="1600" dirty="0">
              <a:latin typeface="+mj-lt"/>
            </a:endParaRPr>
          </a:p>
          <a:p>
            <a:pPr marL="285750" indent="-285750">
              <a:lnSpc>
                <a:spcPct val="150000"/>
              </a:lnSpc>
              <a:buFont typeface="Arial" panose="020B0604020202020204" pitchFamily="34" charset="0"/>
              <a:buChar char="•"/>
            </a:pPr>
            <a:r>
              <a:rPr lang="en-IN" sz="1600" dirty="0" smtClean="0">
                <a:latin typeface="+mj-lt"/>
              </a:rPr>
              <a:t>Approach </a:t>
            </a:r>
            <a:r>
              <a:rPr lang="en-IN" sz="1600" dirty="0">
                <a:latin typeface="+mj-lt"/>
              </a:rPr>
              <a:t>based on client vintage/profile, product offerings, etc. </a:t>
            </a:r>
            <a:endParaRPr lang="en-IN" sz="1600" dirty="0" smtClean="0">
              <a:latin typeface="+mj-lt"/>
            </a:endParaRPr>
          </a:p>
          <a:p>
            <a:pPr marL="285750" indent="-285750">
              <a:lnSpc>
                <a:spcPct val="150000"/>
              </a:lnSpc>
              <a:buFont typeface="Arial" panose="020B0604020202020204" pitchFamily="34" charset="0"/>
              <a:buChar char="•"/>
            </a:pPr>
            <a:r>
              <a:rPr lang="en-IN" sz="1600" dirty="0" smtClean="0">
                <a:latin typeface="+mj-lt"/>
              </a:rPr>
              <a:t>Enhanced digital journey</a:t>
            </a:r>
          </a:p>
          <a:p>
            <a:pPr marL="285750" indent="-285750">
              <a:lnSpc>
                <a:spcPct val="150000"/>
              </a:lnSpc>
              <a:buFont typeface="Arial" panose="020B0604020202020204" pitchFamily="34" charset="0"/>
              <a:buChar char="•"/>
            </a:pPr>
            <a:r>
              <a:rPr lang="en-IN" sz="1600" dirty="0" smtClean="0">
                <a:latin typeface="+mj-lt"/>
              </a:rPr>
              <a:t>Alternate medicals</a:t>
            </a:r>
          </a:p>
          <a:p>
            <a:pPr marL="285750" indent="-285750">
              <a:lnSpc>
                <a:spcPct val="150000"/>
              </a:lnSpc>
              <a:buFont typeface="Arial" panose="020B0604020202020204" pitchFamily="34" charset="0"/>
              <a:buChar char="•"/>
            </a:pPr>
            <a:r>
              <a:rPr lang="en-IN" sz="1600" dirty="0" smtClean="0">
                <a:latin typeface="+mj-lt"/>
              </a:rPr>
              <a:t>Risk scoring models</a:t>
            </a:r>
          </a:p>
          <a:p>
            <a:pPr marL="285750" indent="-285750">
              <a:lnSpc>
                <a:spcPct val="150000"/>
              </a:lnSpc>
              <a:buFont typeface="Arial" panose="020B0604020202020204" pitchFamily="34" charset="0"/>
              <a:buChar char="•"/>
            </a:pPr>
            <a:r>
              <a:rPr lang="en-IN" sz="1600" dirty="0" smtClean="0">
                <a:latin typeface="+mj-lt"/>
              </a:rPr>
              <a:t>IIB data, industry network</a:t>
            </a:r>
            <a:endParaRPr lang="en-IN" sz="1600" dirty="0">
              <a:latin typeface="+mj-lt"/>
            </a:endParaRPr>
          </a:p>
          <a:p>
            <a:pPr marL="285750" indent="-285750">
              <a:lnSpc>
                <a:spcPct val="150000"/>
              </a:lnSpc>
              <a:buFont typeface="Arial" panose="020B0604020202020204" pitchFamily="34" charset="0"/>
              <a:buChar char="•"/>
            </a:pPr>
            <a:r>
              <a:rPr lang="en-GB" sz="1600" dirty="0" smtClean="0">
                <a:latin typeface="+mj-lt"/>
              </a:rPr>
              <a:t>Video MER, </a:t>
            </a:r>
            <a:r>
              <a:rPr lang="en-GB" sz="1600" dirty="0" smtClean="0">
                <a:latin typeface="+mj-lt"/>
              </a:rPr>
              <a:t>PIVC – additional measures</a:t>
            </a:r>
          </a:p>
          <a:p>
            <a:pPr>
              <a:lnSpc>
                <a:spcPct val="150000"/>
              </a:lnSpc>
            </a:pPr>
            <a:endParaRPr lang="en-GB" sz="1600" dirty="0" smtClean="0">
              <a:latin typeface="+mj-lt"/>
            </a:endParaRPr>
          </a:p>
        </p:txBody>
      </p:sp>
    </p:spTree>
    <p:extLst>
      <p:ext uri="{BB962C8B-B14F-4D97-AF65-F5344CB8AC3E}">
        <p14:creationId xmlns:p14="http://schemas.microsoft.com/office/powerpoint/2010/main" val="2163076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graphicEl>
                                              <a:dgm id="{86ED7C69-72FA-4D3C-BBC5-166FF70D56C4}"/>
                                            </p:graphicEl>
                                          </p:spTgt>
                                        </p:tgtEl>
                                        <p:attrNameLst>
                                          <p:attrName>style.visibility</p:attrName>
                                        </p:attrNameLst>
                                      </p:cBhvr>
                                      <p:to>
                                        <p:strVal val="visible"/>
                                      </p:to>
                                    </p:set>
                                    <p:animEffect transition="in" filter="fade">
                                      <p:cBhvr>
                                        <p:cTn id="7" dur="500"/>
                                        <p:tgtEl>
                                          <p:spTgt spid="8">
                                            <p:graphicEl>
                                              <a:dgm id="{86ED7C69-72FA-4D3C-BBC5-166FF70D56C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lvlOne"/>
        </p:bldSub>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463109"/>
            <a:ext cx="65151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smtClean="0">
                <a:solidFill>
                  <a:schemeClr val="tx1"/>
                </a:solidFill>
              </a:rPr>
              <a:t>Implications on risk management</a:t>
            </a:r>
          </a:p>
          <a:p>
            <a:pPr algn="l"/>
            <a:r>
              <a:rPr lang="en-US" altLang="en-US" sz="2000" b="1" kern="0" dirty="0" smtClean="0">
                <a:solidFill>
                  <a:schemeClr val="tx1"/>
                </a:solidFill>
              </a:rPr>
              <a:t>Life Insurance – Claims challenges and adaptations </a:t>
            </a:r>
            <a:endParaRPr lang="en-US" altLang="en-US" sz="2000" b="1" kern="0" dirty="0">
              <a:solidFill>
                <a:schemeClr val="tx1"/>
              </a:solidFill>
            </a:endParaRP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8" name="Diagram 7"/>
          <p:cNvGraphicFramePr/>
          <p:nvPr>
            <p:extLst>
              <p:ext uri="{D42A27DB-BD31-4B8C-83A1-F6EECF244321}">
                <p14:modId xmlns:p14="http://schemas.microsoft.com/office/powerpoint/2010/main" val="2359221241"/>
              </p:ext>
            </p:extLst>
          </p:nvPr>
        </p:nvGraphicFramePr>
        <p:xfrm>
          <a:off x="1828800" y="1394173"/>
          <a:ext cx="8839200" cy="393982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TextBox 5"/>
          <p:cNvSpPr txBox="1"/>
          <p:nvPr/>
        </p:nvSpPr>
        <p:spPr>
          <a:xfrm>
            <a:off x="1828800" y="1524000"/>
            <a:ext cx="8839200" cy="304698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sz="1600" dirty="0" smtClean="0">
                <a:latin typeface="+mj-lt"/>
              </a:rPr>
              <a:t>Delayed intimations</a:t>
            </a:r>
          </a:p>
          <a:p>
            <a:pPr marL="285750" indent="-285750">
              <a:lnSpc>
                <a:spcPct val="150000"/>
              </a:lnSpc>
              <a:buFont typeface="Arial" panose="020B0604020202020204" pitchFamily="34" charset="0"/>
              <a:buChar char="•"/>
            </a:pPr>
            <a:r>
              <a:rPr lang="en-GB" sz="1600" dirty="0" smtClean="0">
                <a:latin typeface="+mj-lt"/>
              </a:rPr>
              <a:t>Availability of document and non cooperation of claimants, hospitals, etc.</a:t>
            </a:r>
          </a:p>
          <a:p>
            <a:pPr marL="285750" indent="-285750">
              <a:lnSpc>
                <a:spcPct val="150000"/>
              </a:lnSpc>
              <a:buFont typeface="Arial" panose="020B0604020202020204" pitchFamily="34" charset="0"/>
              <a:buChar char="•"/>
            </a:pPr>
            <a:r>
              <a:rPr lang="en-GB" sz="1600" dirty="0" smtClean="0">
                <a:latin typeface="+mj-lt"/>
              </a:rPr>
              <a:t>Field investigation including </a:t>
            </a:r>
          </a:p>
          <a:p>
            <a:pPr marL="285750" indent="-285750">
              <a:lnSpc>
                <a:spcPct val="150000"/>
              </a:lnSpc>
              <a:buFont typeface="Arial" panose="020B0604020202020204" pitchFamily="34" charset="0"/>
              <a:buChar char="•"/>
            </a:pPr>
            <a:r>
              <a:rPr lang="en-GB" sz="1600" dirty="0" smtClean="0">
                <a:latin typeface="+mj-lt"/>
              </a:rPr>
              <a:t>Challenge with employer checks</a:t>
            </a:r>
          </a:p>
          <a:p>
            <a:pPr marL="285750" indent="-285750">
              <a:lnSpc>
                <a:spcPct val="150000"/>
              </a:lnSpc>
              <a:buFont typeface="Arial" panose="020B0604020202020204" pitchFamily="34" charset="0"/>
              <a:buChar char="•"/>
            </a:pPr>
            <a:r>
              <a:rPr lang="en-GB" sz="1600" dirty="0" smtClean="0">
                <a:latin typeface="+mj-lt"/>
              </a:rPr>
              <a:t>Demand for expediting </a:t>
            </a:r>
            <a:r>
              <a:rPr lang="en-GB" sz="1600" dirty="0" smtClean="0">
                <a:latin typeface="+mj-lt"/>
              </a:rPr>
              <a:t>COVID </a:t>
            </a:r>
            <a:r>
              <a:rPr lang="en-GB" sz="1600" dirty="0" smtClean="0">
                <a:latin typeface="+mj-lt"/>
              </a:rPr>
              <a:t>claims</a:t>
            </a:r>
          </a:p>
          <a:p>
            <a:pPr marL="285750" indent="-285750">
              <a:lnSpc>
                <a:spcPct val="150000"/>
              </a:lnSpc>
              <a:buFont typeface="Arial" panose="020B0604020202020204" pitchFamily="34" charset="0"/>
              <a:buChar char="•"/>
            </a:pPr>
            <a:r>
              <a:rPr lang="en-GB" sz="1600" dirty="0" smtClean="0">
                <a:latin typeface="+mj-lt"/>
              </a:rPr>
              <a:t>Changing modus operandi of </a:t>
            </a:r>
            <a:r>
              <a:rPr lang="en-GB" sz="1600" dirty="0" smtClean="0">
                <a:latin typeface="+mj-lt"/>
              </a:rPr>
              <a:t>fraudsters</a:t>
            </a:r>
          </a:p>
          <a:p>
            <a:pPr>
              <a:lnSpc>
                <a:spcPct val="150000"/>
              </a:lnSpc>
            </a:pPr>
            <a:endParaRPr lang="en-GB" sz="1600" dirty="0">
              <a:latin typeface="+mj-lt"/>
            </a:endParaRPr>
          </a:p>
          <a:p>
            <a:pPr>
              <a:lnSpc>
                <a:spcPct val="150000"/>
              </a:lnSpc>
            </a:pPr>
            <a:r>
              <a:rPr lang="en-GB" sz="1600" b="1" dirty="0" smtClean="0">
                <a:latin typeface="+mj-lt"/>
              </a:rPr>
              <a:t>Risk selection and profile of the claim is the key to judicious claims assessment</a:t>
            </a:r>
          </a:p>
        </p:txBody>
      </p:sp>
    </p:spTree>
    <p:extLst>
      <p:ext uri="{BB962C8B-B14F-4D97-AF65-F5344CB8AC3E}">
        <p14:creationId xmlns:p14="http://schemas.microsoft.com/office/powerpoint/2010/main" val="2381032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graphicEl>
                                              <a:dgm id="{86ED7C69-72FA-4D3C-BBC5-166FF70D56C4}"/>
                                            </p:graphicEl>
                                          </p:spTgt>
                                        </p:tgtEl>
                                        <p:attrNameLst>
                                          <p:attrName>style.visibility</p:attrName>
                                        </p:attrNameLst>
                                      </p:cBhvr>
                                      <p:to>
                                        <p:strVal val="visible"/>
                                      </p:to>
                                    </p:set>
                                    <p:animEffect transition="in" filter="fade">
                                      <p:cBhvr>
                                        <p:cTn id="7" dur="500"/>
                                        <p:tgtEl>
                                          <p:spTgt spid="8">
                                            <p:graphicEl>
                                              <a:dgm id="{86ED7C69-72FA-4D3C-BBC5-166FF70D56C4}"/>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xEl>
                                              <p:pRg st="7" end="7"/>
                                            </p:txEl>
                                          </p:spTgt>
                                        </p:tgtEl>
                                        <p:attrNameLst>
                                          <p:attrName>style.visibility</p:attrName>
                                        </p:attrNameLst>
                                      </p:cBhvr>
                                      <p:to>
                                        <p:strVal val="visible"/>
                                      </p:to>
                                    </p:set>
                                    <p:anim calcmode="lin" valueType="num">
                                      <p:cBhvr additive="base">
                                        <p:cTn id="12"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lvlOne"/>
        </p:bldSub>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n-US" altLang="en-US" kern="0" dirty="0">
              <a:solidFill>
                <a:schemeClr val="tx1"/>
              </a:solidFill>
            </a:endParaRP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altLang="en-US" kern="0" dirty="0"/>
              <a:t>ABC</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Freihandform: Form 4">
            <a:extLst>
              <a:ext uri="{FF2B5EF4-FFF2-40B4-BE49-F238E27FC236}">
                <a16:creationId xmlns:a16="http://schemas.microsoft.com/office/drawing/2014/main" id="{E603DF1F-8F9F-4856-BD95-B5E2402CF922}"/>
              </a:ext>
            </a:extLst>
          </p:cNvPr>
          <p:cNvSpPr/>
          <p:nvPr/>
        </p:nvSpPr>
        <p:spPr bwMode="gray">
          <a:xfrm>
            <a:off x="2743200" y="1610871"/>
            <a:ext cx="6781800" cy="3494529"/>
          </a:xfrm>
          <a:custGeom>
            <a:avLst/>
            <a:gdLst>
              <a:gd name="connsiteX0" fmla="*/ 0 w 5616288"/>
              <a:gd name="connsiteY0" fmla="*/ 0 h 3064727"/>
              <a:gd name="connsiteX1" fmla="*/ 5616288 w 5616288"/>
              <a:gd name="connsiteY1" fmla="*/ 0 h 3064727"/>
              <a:gd name="connsiteX2" fmla="*/ 5616288 w 5616288"/>
              <a:gd name="connsiteY2" fmla="*/ 2670386 h 3064727"/>
              <a:gd name="connsiteX3" fmla="*/ 1582451 w 5616288"/>
              <a:gd name="connsiteY3" fmla="*/ 2670386 h 3064727"/>
              <a:gd name="connsiteX4" fmla="*/ 1681131 w 5616288"/>
              <a:gd name="connsiteY4" fmla="*/ 3064727 h 3064727"/>
              <a:gd name="connsiteX5" fmla="*/ 793768 w 5616288"/>
              <a:gd name="connsiteY5" fmla="*/ 2670386 h 3064727"/>
              <a:gd name="connsiteX6" fmla="*/ 0 w 5616288"/>
              <a:gd name="connsiteY6" fmla="*/ 2670386 h 3064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6288" h="3064727">
                <a:moveTo>
                  <a:pt x="0" y="0"/>
                </a:moveTo>
                <a:lnTo>
                  <a:pt x="5616288" y="0"/>
                </a:lnTo>
                <a:lnTo>
                  <a:pt x="5616288" y="2670386"/>
                </a:lnTo>
                <a:lnTo>
                  <a:pt x="1582451" y="2670386"/>
                </a:lnTo>
                <a:lnTo>
                  <a:pt x="1681131" y="3064727"/>
                </a:lnTo>
                <a:lnTo>
                  <a:pt x="793768" y="2670386"/>
                </a:lnTo>
                <a:lnTo>
                  <a:pt x="0" y="2670386"/>
                </a:lnTo>
                <a:close/>
              </a:path>
            </a:pathLst>
          </a:custGeom>
          <a:solidFill>
            <a:srgbClr val="0070C0"/>
          </a:solidFill>
          <a:ln w="57150" cap="flat" cmpd="sng" algn="ctr">
            <a:solidFill>
              <a:schemeClr val="bg1"/>
            </a:solidFill>
            <a:prstDash val="solid"/>
            <a:miter lim="800000"/>
            <a:headEnd type="none" w="med" len="med"/>
            <a:tailEnd type="none" w="med" len="med"/>
          </a:ln>
          <a:effectLst/>
        </p:spPr>
        <p:txBody>
          <a:bodyPr vert="horz" wrap="square" lIns="0" tIns="756000" rIns="0" bIns="0" numCol="1" rtlCol="0" anchor="t" anchorCtr="0" compatLnSpc="1">
            <a:prstTxWarp prst="textNoShape">
              <a:avLst/>
            </a:prstTxWarp>
          </a:bodyPr>
          <a:lstStyle/>
          <a:p>
            <a:pPr algn="ctr"/>
            <a:r>
              <a:rPr lang="en-GB" sz="6600" b="1" dirty="0">
                <a:solidFill>
                  <a:schemeClr val="bg1"/>
                </a:solidFill>
              </a:rPr>
              <a:t>Q&amp;A</a:t>
            </a:r>
          </a:p>
        </p:txBody>
      </p:sp>
    </p:spTree>
    <p:extLst>
      <p:ext uri="{BB962C8B-B14F-4D97-AF65-F5344CB8AC3E}">
        <p14:creationId xmlns:p14="http://schemas.microsoft.com/office/powerpoint/2010/main" val="12262477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7" name="Straight Connector 46"/>
          <p:cNvCxnSpPr/>
          <p:nvPr>
            <p:custDataLst>
              <p:tags r:id="rId2"/>
            </p:custDataLst>
          </p:nvPr>
        </p:nvCxnSpPr>
        <p:spPr bwMode="auto">
          <a:xfrm>
            <a:off x="338138" y="2614793"/>
            <a:ext cx="11518900" cy="0"/>
          </a:xfrm>
          <a:prstGeom prst="line">
            <a:avLst/>
          </a:prstGeom>
          <a:solidFill>
            <a:schemeClr val="accent1"/>
          </a:solidFill>
          <a:ln w="9525" cap="flat" cmpd="sng" algn="ctr">
            <a:solidFill>
              <a:schemeClr val="tx2"/>
            </a:solidFill>
            <a:prstDash val="solid"/>
            <a:round/>
            <a:headEnd type="none" w="med" len="med"/>
            <a:tailEnd type="none" w="med" len="med"/>
          </a:ln>
          <a:effectLst/>
        </p:spPr>
      </p:cxnSp>
      <p:sp>
        <p:nvSpPr>
          <p:cNvPr id="46" name="Rectangle 45">
            <a:hlinkClick r:id="rId13" action="ppaction://hlinksldjump"/>
          </p:cNvPr>
          <p:cNvSpPr/>
          <p:nvPr>
            <p:custDataLst>
              <p:tags r:id="rId3"/>
            </p:custDataLst>
          </p:nvPr>
        </p:nvSpPr>
        <p:spPr bwMode="auto">
          <a:xfrm>
            <a:off x="738248" y="2214683"/>
            <a:ext cx="3366306" cy="40011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rot="0" spcFirstLastPara="0" vertOverflow="overflow" horzOverflow="overflow" vert="horz" wrap="none" lIns="228600" tIns="76200" rIns="0" bIns="76200" numCol="1" spcCol="0" rtlCol="0" fromWordArt="0" anchor="t" anchorCtr="0" forceAA="0" compatLnSpc="1">
            <a:prstTxWarp prst="textNoShape">
              <a:avLst/>
            </a:prstTxWarp>
            <a:noAutofit/>
          </a:bodyPr>
          <a:lstStyle/>
          <a:p>
            <a:pPr defTabSz="914400" rtl="0" eaLnBrk="0" fontAlgn="base" latinLnBrk="0" hangingPunct="0">
              <a:spcBef>
                <a:spcPct val="0"/>
              </a:spcBef>
              <a:spcAft>
                <a:spcPct val="0"/>
              </a:spcAft>
              <a:buClrTx/>
              <a:buSzTx/>
              <a:tabLst/>
            </a:pPr>
            <a:r>
              <a:rPr kumimoji="0" lang="en-GB" sz="1600" u="none" strike="noStrike" cap="none" normalizeH="0" baseline="0" smtClean="0">
                <a:ln>
                  <a:noFill/>
                </a:ln>
                <a:effectLst/>
                <a:latin typeface="Arial" panose="020B0604020202020204" pitchFamily="34" charset="0"/>
              </a:rPr>
              <a:t>Implications  on Risk management</a:t>
            </a:r>
          </a:p>
        </p:txBody>
      </p:sp>
      <p:sp>
        <p:nvSpPr>
          <p:cNvPr id="45" name="Rectangle 44">
            <a:hlinkClick r:id="rId13" action="ppaction://hlinksldjump"/>
          </p:cNvPr>
          <p:cNvSpPr/>
          <p:nvPr>
            <p:custDataLst>
              <p:tags r:id="rId4"/>
            </p:custDataLst>
          </p:nvPr>
        </p:nvSpPr>
        <p:spPr bwMode="auto">
          <a:xfrm>
            <a:off x="338138" y="2214683"/>
            <a:ext cx="400110" cy="40011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rot="0" spcFirstLastPara="0" vertOverflow="overflow" horzOverflow="overflow" vert="horz" wrap="none" lIns="0" tIns="76200" rIns="0" bIns="76200" numCol="1" spcCol="0" rtlCol="0" fromWordArt="0" anchor="ctr" anchorCtr="0" forceAA="0" compatLnSpc="1">
            <a:prstTxWarp prst="textNoShape">
              <a:avLst/>
            </a:prstTxWarp>
            <a:noAutofit/>
          </a:bodyPr>
          <a:lstStyle/>
          <a:p>
            <a:pPr algn="r" defTabSz="914400" rtl="0" eaLnBrk="0" fontAlgn="base" latinLnBrk="0" hangingPunct="0">
              <a:spcBef>
                <a:spcPct val="0"/>
              </a:spcBef>
              <a:spcAft>
                <a:spcPct val="0"/>
              </a:spcAft>
              <a:buClrTx/>
              <a:buSzTx/>
              <a:tabLst/>
            </a:pPr>
            <a:r>
              <a:rPr kumimoji="0" lang="en-GB" sz="1600" b="1" u="none" strike="noStrike" cap="none" normalizeH="0" baseline="0" smtClean="0">
                <a:ln>
                  <a:noFill/>
                </a:ln>
                <a:solidFill>
                  <a:schemeClr val="accent2"/>
                </a:solidFill>
                <a:effectLst/>
                <a:latin typeface="Arial" panose="020B0604020202020204" pitchFamily="34" charset="0"/>
              </a:rPr>
              <a:t>3</a:t>
            </a:r>
          </a:p>
        </p:txBody>
      </p:sp>
      <p:cxnSp>
        <p:nvCxnSpPr>
          <p:cNvPr id="44" name="Straight Connector 43"/>
          <p:cNvCxnSpPr/>
          <p:nvPr>
            <p:custDataLst>
              <p:tags r:id="rId5"/>
            </p:custDataLst>
          </p:nvPr>
        </p:nvCxnSpPr>
        <p:spPr bwMode="auto">
          <a:xfrm>
            <a:off x="338138" y="2214682"/>
            <a:ext cx="11518900" cy="0"/>
          </a:xfrm>
          <a:prstGeom prst="line">
            <a:avLst/>
          </a:prstGeom>
          <a:solidFill>
            <a:schemeClr val="accent1"/>
          </a:solidFill>
          <a:ln w="9525" cap="flat" cmpd="sng" algn="ctr">
            <a:solidFill>
              <a:schemeClr val="tx2"/>
            </a:solidFill>
            <a:prstDash val="solid"/>
            <a:round/>
            <a:headEnd type="none" w="med" len="med"/>
            <a:tailEnd type="none" w="med" len="med"/>
          </a:ln>
          <a:effectLst/>
        </p:spPr>
      </p:cxnSp>
      <p:sp>
        <p:nvSpPr>
          <p:cNvPr id="43" name="Rectangle 42">
            <a:hlinkClick r:id="rId14" action="ppaction://hlinksldjump"/>
          </p:cNvPr>
          <p:cNvSpPr/>
          <p:nvPr>
            <p:custDataLst>
              <p:tags r:id="rId6"/>
            </p:custDataLst>
          </p:nvPr>
        </p:nvSpPr>
        <p:spPr bwMode="auto">
          <a:xfrm>
            <a:off x="738248" y="1814573"/>
            <a:ext cx="3366306" cy="40011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rot="0" spcFirstLastPara="0" vertOverflow="overflow" horzOverflow="overflow" vert="horz" wrap="none" lIns="228600" tIns="76200" rIns="0" bIns="76200" numCol="1" spcCol="0" rtlCol="0" fromWordArt="0" anchor="t" anchorCtr="0" forceAA="0" compatLnSpc="1">
            <a:prstTxWarp prst="textNoShape">
              <a:avLst/>
            </a:prstTxWarp>
            <a:noAutofit/>
          </a:bodyPr>
          <a:lstStyle/>
          <a:p>
            <a:pPr defTabSz="914400" rtl="0" eaLnBrk="0" fontAlgn="base" latinLnBrk="0" hangingPunct="0">
              <a:spcBef>
                <a:spcPct val="0"/>
              </a:spcBef>
              <a:spcAft>
                <a:spcPct val="0"/>
              </a:spcAft>
              <a:buClrTx/>
              <a:buSzTx/>
              <a:tabLst/>
            </a:pPr>
            <a:r>
              <a:rPr kumimoji="0" lang="en-GB" sz="1600" u="none" strike="noStrike" cap="none" normalizeH="0" baseline="0" smtClean="0">
                <a:ln>
                  <a:noFill/>
                </a:ln>
                <a:effectLst/>
                <a:latin typeface="Arial" panose="020B0604020202020204" pitchFamily="34" charset="0"/>
              </a:rPr>
              <a:t>Second level impact</a:t>
            </a:r>
          </a:p>
        </p:txBody>
      </p:sp>
      <p:sp>
        <p:nvSpPr>
          <p:cNvPr id="42" name="Rectangle 41">
            <a:hlinkClick r:id="rId14" action="ppaction://hlinksldjump"/>
          </p:cNvPr>
          <p:cNvSpPr/>
          <p:nvPr>
            <p:custDataLst>
              <p:tags r:id="rId7"/>
            </p:custDataLst>
          </p:nvPr>
        </p:nvSpPr>
        <p:spPr bwMode="auto">
          <a:xfrm>
            <a:off x="338138" y="1814573"/>
            <a:ext cx="400110" cy="40011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rot="0" spcFirstLastPara="0" vertOverflow="overflow" horzOverflow="overflow" vert="horz" wrap="none" lIns="0" tIns="76200" rIns="0" bIns="76200" numCol="1" spcCol="0" rtlCol="0" fromWordArt="0" anchor="ctr" anchorCtr="0" forceAA="0" compatLnSpc="1">
            <a:prstTxWarp prst="textNoShape">
              <a:avLst/>
            </a:prstTxWarp>
            <a:noAutofit/>
          </a:bodyPr>
          <a:lstStyle/>
          <a:p>
            <a:pPr algn="r" defTabSz="914400" rtl="0" eaLnBrk="0" fontAlgn="base" latinLnBrk="0" hangingPunct="0">
              <a:spcBef>
                <a:spcPct val="0"/>
              </a:spcBef>
              <a:spcAft>
                <a:spcPct val="0"/>
              </a:spcAft>
              <a:buClrTx/>
              <a:buSzTx/>
              <a:tabLst/>
            </a:pPr>
            <a:r>
              <a:rPr kumimoji="0" lang="en-GB" sz="1600" b="1" u="none" strike="noStrike" cap="none" normalizeH="0" baseline="0" smtClean="0">
                <a:ln>
                  <a:noFill/>
                </a:ln>
                <a:solidFill>
                  <a:schemeClr val="accent2"/>
                </a:solidFill>
                <a:effectLst/>
                <a:latin typeface="Arial" panose="020B0604020202020204" pitchFamily="34" charset="0"/>
              </a:rPr>
              <a:t>2</a:t>
            </a:r>
          </a:p>
        </p:txBody>
      </p:sp>
      <p:cxnSp>
        <p:nvCxnSpPr>
          <p:cNvPr id="41" name="Straight Connector 40"/>
          <p:cNvCxnSpPr/>
          <p:nvPr>
            <p:custDataLst>
              <p:tags r:id="rId8"/>
            </p:custDataLst>
          </p:nvPr>
        </p:nvCxnSpPr>
        <p:spPr bwMode="auto">
          <a:xfrm>
            <a:off x="338138" y="1814572"/>
            <a:ext cx="11518900" cy="0"/>
          </a:xfrm>
          <a:prstGeom prst="line">
            <a:avLst/>
          </a:prstGeom>
          <a:solidFill>
            <a:schemeClr val="accent1"/>
          </a:solidFill>
          <a:ln w="9525" cap="flat" cmpd="sng" algn="ctr">
            <a:solidFill>
              <a:schemeClr val="tx2"/>
            </a:solidFill>
            <a:prstDash val="solid"/>
            <a:round/>
            <a:headEnd type="none" w="med" len="med"/>
            <a:tailEnd type="none" w="med" len="med"/>
          </a:ln>
          <a:effectLst/>
        </p:spPr>
      </p:cxnSp>
      <p:sp>
        <p:nvSpPr>
          <p:cNvPr id="40" name="Rectangle 39">
            <a:hlinkClick r:id="rId15" action="ppaction://hlinksldjump"/>
          </p:cNvPr>
          <p:cNvSpPr/>
          <p:nvPr>
            <p:custDataLst>
              <p:tags r:id="rId9"/>
            </p:custDataLst>
          </p:nvPr>
        </p:nvSpPr>
        <p:spPr bwMode="auto">
          <a:xfrm>
            <a:off x="738248" y="1414463"/>
            <a:ext cx="3366306" cy="40011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rot="0" spcFirstLastPara="0" vertOverflow="overflow" horzOverflow="overflow" vert="horz" wrap="none" lIns="228600" tIns="76200" rIns="0" bIns="76200" numCol="1" spcCol="0" rtlCol="0" fromWordArt="0" anchor="t" anchorCtr="0" forceAA="0" compatLnSpc="1">
            <a:prstTxWarp prst="textNoShape">
              <a:avLst/>
            </a:prstTxWarp>
            <a:noAutofit/>
          </a:bodyPr>
          <a:lstStyle/>
          <a:p>
            <a:pPr defTabSz="914400" rtl="0" eaLnBrk="0" fontAlgn="base" latinLnBrk="0" hangingPunct="0">
              <a:spcBef>
                <a:spcPct val="0"/>
              </a:spcBef>
              <a:spcAft>
                <a:spcPct val="0"/>
              </a:spcAft>
              <a:buClrTx/>
              <a:buSzTx/>
              <a:tabLst/>
            </a:pPr>
            <a:r>
              <a:rPr kumimoji="0" lang="en-GB" sz="1600" u="none" strike="noStrike" cap="none" normalizeH="0" baseline="0" dirty="0" smtClean="0">
                <a:ln>
                  <a:noFill/>
                </a:ln>
                <a:effectLst/>
                <a:latin typeface="Arial" panose="020B0604020202020204" pitchFamily="34" charset="0"/>
              </a:rPr>
              <a:t>COVID-19</a:t>
            </a:r>
            <a:r>
              <a:rPr kumimoji="0" lang="en-GB" sz="1600" u="none" strike="noStrike" cap="none" normalizeH="0" baseline="0" dirty="0" smtClean="0">
                <a:ln>
                  <a:noFill/>
                </a:ln>
                <a:effectLst/>
                <a:latin typeface="Arial" panose="020B0604020202020204" pitchFamily="34" charset="0"/>
              </a:rPr>
              <a:t>: An overview</a:t>
            </a:r>
          </a:p>
        </p:txBody>
      </p:sp>
      <p:sp>
        <p:nvSpPr>
          <p:cNvPr id="39" name="Rectangle 38">
            <a:hlinkClick r:id="rId15" action="ppaction://hlinksldjump"/>
          </p:cNvPr>
          <p:cNvSpPr/>
          <p:nvPr>
            <p:custDataLst>
              <p:tags r:id="rId10"/>
            </p:custDataLst>
          </p:nvPr>
        </p:nvSpPr>
        <p:spPr bwMode="auto">
          <a:xfrm>
            <a:off x="338138" y="1414463"/>
            <a:ext cx="400110" cy="40011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rot="0" spcFirstLastPara="0" vertOverflow="overflow" horzOverflow="overflow" vert="horz" wrap="none" lIns="0" tIns="76200" rIns="0" bIns="76200" numCol="1" spcCol="0" rtlCol="0" fromWordArt="0" anchor="ctr" anchorCtr="0" forceAA="0" compatLnSpc="1">
            <a:prstTxWarp prst="textNoShape">
              <a:avLst/>
            </a:prstTxWarp>
            <a:noAutofit/>
          </a:bodyPr>
          <a:lstStyle/>
          <a:p>
            <a:pPr algn="r" defTabSz="914400" rtl="0" eaLnBrk="0" fontAlgn="base" latinLnBrk="0" hangingPunct="0">
              <a:spcBef>
                <a:spcPct val="0"/>
              </a:spcBef>
              <a:spcAft>
                <a:spcPct val="0"/>
              </a:spcAft>
              <a:buClrTx/>
              <a:buSzTx/>
              <a:tabLst/>
            </a:pPr>
            <a:r>
              <a:rPr kumimoji="0" lang="en-GB" sz="1600" b="1" u="none" strike="noStrike" cap="none" normalizeH="0" baseline="0" smtClean="0">
                <a:ln>
                  <a:noFill/>
                </a:ln>
                <a:solidFill>
                  <a:schemeClr val="accent2"/>
                </a:solidFill>
                <a:effectLst/>
                <a:latin typeface="Arial" panose="020B0604020202020204" pitchFamily="34" charset="0"/>
              </a:rPr>
              <a:t>1</a:t>
            </a:r>
          </a:p>
        </p:txBody>
      </p:sp>
      <p:sp>
        <p:nvSpPr>
          <p:cNvPr id="38" name="Title 37"/>
          <p:cNvSpPr>
            <a:spLocks noGrp="1"/>
          </p:cNvSpPr>
          <p:nvPr>
            <p:ph type="title"/>
            <p:custDataLst>
              <p:tags r:id="rId11"/>
            </p:custDataLst>
          </p:nvPr>
        </p:nvSpPr>
        <p:spPr/>
        <p:txBody>
          <a:bodyPr/>
          <a:lstStyle/>
          <a:p>
            <a:r>
              <a:rPr lang="en-GB" smtClean="0"/>
              <a:t>Agenda</a:t>
            </a:r>
            <a:endParaRPr lang="en-GB"/>
          </a:p>
        </p:txBody>
      </p:sp>
      <p:sp>
        <p:nvSpPr>
          <p:cNvPr id="2" name="Slide Number Placeholder 1"/>
          <p:cNvSpPr>
            <a:spLocks noGrp="1"/>
          </p:cNvSpPr>
          <p:nvPr>
            <p:ph type="sldNum" sz="quarter" idx="12"/>
          </p:nvPr>
        </p:nvSpPr>
        <p:spPr/>
        <p:txBody>
          <a:bodyPr/>
          <a:lstStyle/>
          <a:p>
            <a:pPr>
              <a:defRPr/>
            </a:pPr>
            <a:fld id="{2EF8FD5A-4369-451A-AE4B-9EB0FD82F618}" type="slidenum">
              <a:rPr lang="en-GB" smtClean="0"/>
              <a:pPr>
                <a:defRPr/>
              </a:pPr>
              <a:t>4</a:t>
            </a:fld>
            <a:endParaRPr lang="en-GB"/>
          </a:p>
        </p:txBody>
      </p:sp>
    </p:spTree>
    <p:custDataLst>
      <p:tags r:id="rId1"/>
    </p:custDataLst>
    <p:extLst>
      <p:ext uri="{BB962C8B-B14F-4D97-AF65-F5344CB8AC3E}">
        <p14:creationId xmlns:p14="http://schemas.microsoft.com/office/powerpoint/2010/main" val="1715930337"/>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7" name="Straight Connector 46"/>
          <p:cNvCxnSpPr/>
          <p:nvPr>
            <p:custDataLst>
              <p:tags r:id="rId2"/>
            </p:custDataLst>
          </p:nvPr>
        </p:nvCxnSpPr>
        <p:spPr bwMode="auto">
          <a:xfrm>
            <a:off x="338138" y="2614793"/>
            <a:ext cx="11518900" cy="0"/>
          </a:xfrm>
          <a:prstGeom prst="line">
            <a:avLst/>
          </a:prstGeom>
          <a:solidFill>
            <a:schemeClr val="accent1"/>
          </a:solidFill>
          <a:ln w="9525" cap="flat" cmpd="sng" algn="ctr">
            <a:solidFill>
              <a:schemeClr val="tx2"/>
            </a:solidFill>
            <a:prstDash val="solid"/>
            <a:round/>
            <a:headEnd type="none" w="med" len="med"/>
            <a:tailEnd type="none" w="med" len="med"/>
          </a:ln>
          <a:effectLst/>
        </p:spPr>
      </p:cxnSp>
      <p:sp>
        <p:nvSpPr>
          <p:cNvPr id="46" name="Rectangle 45">
            <a:hlinkClick r:id="rId13" action="ppaction://hlinksldjump"/>
          </p:cNvPr>
          <p:cNvSpPr/>
          <p:nvPr>
            <p:custDataLst>
              <p:tags r:id="rId3"/>
            </p:custDataLst>
          </p:nvPr>
        </p:nvSpPr>
        <p:spPr bwMode="auto">
          <a:xfrm>
            <a:off x="738248" y="2214683"/>
            <a:ext cx="3366306" cy="40011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rot="0" spcFirstLastPara="0" vertOverflow="overflow" horzOverflow="overflow" vert="horz" wrap="none" lIns="228600" tIns="76200" rIns="0" bIns="76200" numCol="1" spcCol="0" rtlCol="0" fromWordArt="0" anchor="t" anchorCtr="0" forceAA="0" compatLnSpc="1">
            <a:prstTxWarp prst="textNoShape">
              <a:avLst/>
            </a:prstTxWarp>
            <a:noAutofit/>
          </a:bodyPr>
          <a:lstStyle/>
          <a:p>
            <a:pPr defTabSz="914400" rtl="0" eaLnBrk="0" fontAlgn="base" latinLnBrk="0" hangingPunct="0">
              <a:spcBef>
                <a:spcPct val="0"/>
              </a:spcBef>
              <a:spcAft>
                <a:spcPct val="0"/>
              </a:spcAft>
              <a:buClrTx/>
              <a:buSzTx/>
              <a:tabLst/>
            </a:pPr>
            <a:r>
              <a:rPr kumimoji="0" lang="en-GB" sz="1600" u="none" strike="noStrike" cap="none" normalizeH="0" baseline="0" smtClean="0">
                <a:ln>
                  <a:noFill/>
                </a:ln>
                <a:effectLst/>
                <a:latin typeface="Arial" panose="020B0604020202020204" pitchFamily="34" charset="0"/>
              </a:rPr>
              <a:t>Implications  on Risk management</a:t>
            </a:r>
          </a:p>
        </p:txBody>
      </p:sp>
      <p:sp>
        <p:nvSpPr>
          <p:cNvPr id="45" name="Rectangle 44">
            <a:hlinkClick r:id="rId13" action="ppaction://hlinksldjump"/>
          </p:cNvPr>
          <p:cNvSpPr/>
          <p:nvPr>
            <p:custDataLst>
              <p:tags r:id="rId4"/>
            </p:custDataLst>
          </p:nvPr>
        </p:nvSpPr>
        <p:spPr bwMode="auto">
          <a:xfrm>
            <a:off x="338138" y="2214683"/>
            <a:ext cx="400110" cy="40011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rot="0" spcFirstLastPara="0" vertOverflow="overflow" horzOverflow="overflow" vert="horz" wrap="none" lIns="0" tIns="76200" rIns="0" bIns="76200" numCol="1" spcCol="0" rtlCol="0" fromWordArt="0" anchor="ctr" anchorCtr="0" forceAA="0" compatLnSpc="1">
            <a:prstTxWarp prst="textNoShape">
              <a:avLst/>
            </a:prstTxWarp>
            <a:noAutofit/>
          </a:bodyPr>
          <a:lstStyle/>
          <a:p>
            <a:pPr algn="r" defTabSz="914400" rtl="0" eaLnBrk="0" fontAlgn="base" latinLnBrk="0" hangingPunct="0">
              <a:spcBef>
                <a:spcPct val="0"/>
              </a:spcBef>
              <a:spcAft>
                <a:spcPct val="0"/>
              </a:spcAft>
              <a:buClrTx/>
              <a:buSzTx/>
              <a:tabLst/>
            </a:pPr>
            <a:r>
              <a:rPr kumimoji="0" lang="en-GB" sz="1600" b="1" u="none" strike="noStrike" cap="none" normalizeH="0" baseline="0" smtClean="0">
                <a:ln>
                  <a:noFill/>
                </a:ln>
                <a:solidFill>
                  <a:schemeClr val="accent2"/>
                </a:solidFill>
                <a:effectLst/>
                <a:latin typeface="Arial" panose="020B0604020202020204" pitchFamily="34" charset="0"/>
              </a:rPr>
              <a:t>3</a:t>
            </a:r>
          </a:p>
        </p:txBody>
      </p:sp>
      <p:cxnSp>
        <p:nvCxnSpPr>
          <p:cNvPr id="44" name="Straight Connector 43"/>
          <p:cNvCxnSpPr/>
          <p:nvPr>
            <p:custDataLst>
              <p:tags r:id="rId5"/>
            </p:custDataLst>
          </p:nvPr>
        </p:nvCxnSpPr>
        <p:spPr bwMode="auto">
          <a:xfrm>
            <a:off x="338138" y="2214682"/>
            <a:ext cx="11518900" cy="0"/>
          </a:xfrm>
          <a:prstGeom prst="line">
            <a:avLst/>
          </a:prstGeom>
          <a:solidFill>
            <a:schemeClr val="accent1"/>
          </a:solidFill>
          <a:ln w="9525" cap="flat" cmpd="sng" algn="ctr">
            <a:solidFill>
              <a:schemeClr val="tx2"/>
            </a:solidFill>
            <a:prstDash val="solid"/>
            <a:round/>
            <a:headEnd type="none" w="med" len="med"/>
            <a:tailEnd type="none" w="med" len="med"/>
          </a:ln>
          <a:effectLst/>
        </p:spPr>
      </p:cxnSp>
      <p:sp>
        <p:nvSpPr>
          <p:cNvPr id="43" name="Rectangle 42">
            <a:hlinkClick r:id="rId14" action="ppaction://hlinksldjump"/>
          </p:cNvPr>
          <p:cNvSpPr/>
          <p:nvPr>
            <p:custDataLst>
              <p:tags r:id="rId6"/>
            </p:custDataLst>
          </p:nvPr>
        </p:nvSpPr>
        <p:spPr bwMode="auto">
          <a:xfrm>
            <a:off x="738248" y="1814573"/>
            <a:ext cx="3366306" cy="40011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rot="0" spcFirstLastPara="0" vertOverflow="overflow" horzOverflow="overflow" vert="horz" wrap="none" lIns="228600" tIns="76200" rIns="0" bIns="76200" numCol="1" spcCol="0" rtlCol="0" fromWordArt="0" anchor="t" anchorCtr="0" forceAA="0" compatLnSpc="1">
            <a:prstTxWarp prst="textNoShape">
              <a:avLst/>
            </a:prstTxWarp>
            <a:noAutofit/>
          </a:bodyPr>
          <a:lstStyle/>
          <a:p>
            <a:pPr defTabSz="914400" rtl="0" eaLnBrk="0" fontAlgn="base" latinLnBrk="0" hangingPunct="0">
              <a:spcBef>
                <a:spcPct val="0"/>
              </a:spcBef>
              <a:spcAft>
                <a:spcPct val="0"/>
              </a:spcAft>
              <a:buClrTx/>
              <a:buSzTx/>
              <a:tabLst/>
            </a:pPr>
            <a:r>
              <a:rPr kumimoji="0" lang="en-GB" sz="1600" u="none" strike="noStrike" cap="none" normalizeH="0" baseline="0" smtClean="0">
                <a:ln>
                  <a:noFill/>
                </a:ln>
                <a:effectLst/>
                <a:latin typeface="Arial" panose="020B0604020202020204" pitchFamily="34" charset="0"/>
              </a:rPr>
              <a:t>Second level impact</a:t>
            </a:r>
          </a:p>
        </p:txBody>
      </p:sp>
      <p:sp>
        <p:nvSpPr>
          <p:cNvPr id="42" name="Rectangle 41">
            <a:hlinkClick r:id="rId14" action="ppaction://hlinksldjump"/>
          </p:cNvPr>
          <p:cNvSpPr/>
          <p:nvPr>
            <p:custDataLst>
              <p:tags r:id="rId7"/>
            </p:custDataLst>
          </p:nvPr>
        </p:nvSpPr>
        <p:spPr bwMode="auto">
          <a:xfrm>
            <a:off x="338138" y="1814573"/>
            <a:ext cx="400110" cy="40011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rot="0" spcFirstLastPara="0" vertOverflow="overflow" horzOverflow="overflow" vert="horz" wrap="none" lIns="0" tIns="76200" rIns="0" bIns="76200" numCol="1" spcCol="0" rtlCol="0" fromWordArt="0" anchor="ctr" anchorCtr="0" forceAA="0" compatLnSpc="1">
            <a:prstTxWarp prst="textNoShape">
              <a:avLst/>
            </a:prstTxWarp>
            <a:noAutofit/>
          </a:bodyPr>
          <a:lstStyle/>
          <a:p>
            <a:pPr algn="r" defTabSz="914400" rtl="0" eaLnBrk="0" fontAlgn="base" latinLnBrk="0" hangingPunct="0">
              <a:spcBef>
                <a:spcPct val="0"/>
              </a:spcBef>
              <a:spcAft>
                <a:spcPct val="0"/>
              </a:spcAft>
              <a:buClrTx/>
              <a:buSzTx/>
              <a:tabLst/>
            </a:pPr>
            <a:r>
              <a:rPr kumimoji="0" lang="en-GB" sz="1600" b="1" u="none" strike="noStrike" cap="none" normalizeH="0" baseline="0" smtClean="0">
                <a:ln>
                  <a:noFill/>
                </a:ln>
                <a:solidFill>
                  <a:schemeClr val="accent2"/>
                </a:solidFill>
                <a:effectLst/>
                <a:latin typeface="Arial" panose="020B0604020202020204" pitchFamily="34" charset="0"/>
              </a:rPr>
              <a:t>2</a:t>
            </a:r>
          </a:p>
        </p:txBody>
      </p:sp>
      <p:sp>
        <p:nvSpPr>
          <p:cNvPr id="41" name="Rectangle 40"/>
          <p:cNvSpPr/>
          <p:nvPr>
            <p:custDataLst>
              <p:tags r:id="rId8"/>
            </p:custDataLst>
          </p:nvPr>
        </p:nvSpPr>
        <p:spPr bwMode="auto">
          <a:xfrm>
            <a:off x="738248" y="1414463"/>
            <a:ext cx="11118790" cy="400109"/>
          </a:xfrm>
          <a:prstGeom prst="rect">
            <a:avLst/>
          </a:prstGeom>
          <a:solidFill>
            <a:schemeClr val="accent1"/>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rot="0" spcFirstLastPara="0" vertOverflow="overflow" horzOverflow="overflow" vert="horz" wrap="none" lIns="0" tIns="76200" rIns="0" bIns="76200" numCol="1" spcCol="0" rtlCol="0" fromWordArt="0" anchor="t" anchorCtr="0" forceAA="0" compatLnSpc="1">
            <a:prstTxWarp prst="textNoShape">
              <a:avLst/>
            </a:prstTxWarp>
            <a:noAutofit/>
          </a:bodyPr>
          <a:lstStyle/>
          <a:p>
            <a:pPr algn="l" defTabSz="914400" rtl="0" eaLnBrk="0" fontAlgn="base" latinLnBrk="0" hangingPunct="0">
              <a:spcBef>
                <a:spcPct val="0"/>
              </a:spcBef>
              <a:spcAft>
                <a:spcPct val="0"/>
              </a:spcAft>
              <a:buClrTx/>
              <a:buSzTx/>
              <a:tabLst/>
            </a:pPr>
            <a:endParaRPr kumimoji="0" lang="en-GB" sz="1600" u="none" strike="noStrike" cap="none" normalizeH="0" baseline="0" smtClean="0">
              <a:ln>
                <a:noFill/>
              </a:ln>
              <a:effectLst/>
              <a:latin typeface="Arial" panose="020B0604020202020204" pitchFamily="34" charset="0"/>
            </a:endParaRPr>
          </a:p>
        </p:txBody>
      </p:sp>
      <p:sp>
        <p:nvSpPr>
          <p:cNvPr id="40" name="Rectangle 39">
            <a:hlinkClick r:id="rId15" action="ppaction://hlinksldjump"/>
          </p:cNvPr>
          <p:cNvSpPr/>
          <p:nvPr>
            <p:custDataLst>
              <p:tags r:id="rId9"/>
            </p:custDataLst>
          </p:nvPr>
        </p:nvSpPr>
        <p:spPr bwMode="auto">
          <a:xfrm>
            <a:off x="738248" y="1414463"/>
            <a:ext cx="3366306" cy="40011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rot="0" spcFirstLastPara="0" vertOverflow="overflow" horzOverflow="overflow" vert="horz" wrap="none" lIns="228600" tIns="76200" rIns="0" bIns="76200" numCol="1" spcCol="0" rtlCol="0" fromWordArt="0" anchor="t" anchorCtr="0" forceAA="0" compatLnSpc="1">
            <a:prstTxWarp prst="textNoShape">
              <a:avLst/>
            </a:prstTxWarp>
            <a:noAutofit/>
          </a:bodyPr>
          <a:lstStyle/>
          <a:p>
            <a:pPr defTabSz="914400" rtl="0" eaLnBrk="0" fontAlgn="base" latinLnBrk="0" hangingPunct="0">
              <a:spcBef>
                <a:spcPct val="0"/>
              </a:spcBef>
              <a:spcAft>
                <a:spcPct val="0"/>
              </a:spcAft>
              <a:buClrTx/>
              <a:buSzTx/>
              <a:tabLst/>
            </a:pPr>
            <a:r>
              <a:rPr kumimoji="0" lang="en-GB" sz="1600" u="none" strike="noStrike" cap="none" normalizeH="0" baseline="0" dirty="0" smtClean="0">
                <a:ln>
                  <a:noFill/>
                </a:ln>
                <a:solidFill>
                  <a:schemeClr val="bg1"/>
                </a:solidFill>
                <a:effectLst/>
                <a:latin typeface="Arial" panose="020B0604020202020204" pitchFamily="34" charset="0"/>
              </a:rPr>
              <a:t>COVID-19</a:t>
            </a:r>
            <a:r>
              <a:rPr kumimoji="0" lang="en-GB" sz="1600" u="none" strike="noStrike" cap="none" normalizeH="0" baseline="0" dirty="0" smtClean="0">
                <a:ln>
                  <a:noFill/>
                </a:ln>
                <a:solidFill>
                  <a:schemeClr val="bg1"/>
                </a:solidFill>
                <a:effectLst/>
                <a:latin typeface="Arial" panose="020B0604020202020204" pitchFamily="34" charset="0"/>
              </a:rPr>
              <a:t>: An overview</a:t>
            </a:r>
          </a:p>
        </p:txBody>
      </p:sp>
      <p:sp>
        <p:nvSpPr>
          <p:cNvPr id="39" name="Rectangle 38">
            <a:hlinkClick r:id="rId15" action="ppaction://hlinksldjump"/>
          </p:cNvPr>
          <p:cNvSpPr/>
          <p:nvPr>
            <p:custDataLst>
              <p:tags r:id="rId10"/>
            </p:custDataLst>
          </p:nvPr>
        </p:nvSpPr>
        <p:spPr bwMode="auto">
          <a:xfrm>
            <a:off x="338138" y="1414463"/>
            <a:ext cx="400110" cy="400110"/>
          </a:xfrm>
          <a:prstGeom prst="rect">
            <a:avLst/>
          </a:prstGeom>
          <a:solidFill>
            <a:schemeClr val="accent1"/>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rot="0" spcFirstLastPara="0" vertOverflow="overflow" horzOverflow="overflow" vert="horz" wrap="none" lIns="0" tIns="76200" rIns="0" bIns="76200" numCol="1" spcCol="0" rtlCol="0" fromWordArt="0" anchor="ctr" anchorCtr="0" forceAA="0" compatLnSpc="1">
            <a:prstTxWarp prst="textNoShape">
              <a:avLst/>
            </a:prstTxWarp>
            <a:noAutofit/>
          </a:bodyPr>
          <a:lstStyle/>
          <a:p>
            <a:pPr algn="r" defTabSz="914400" rtl="0" eaLnBrk="0" fontAlgn="base" latinLnBrk="0" hangingPunct="0">
              <a:spcBef>
                <a:spcPct val="0"/>
              </a:spcBef>
              <a:spcAft>
                <a:spcPct val="0"/>
              </a:spcAft>
              <a:buClrTx/>
              <a:buSzTx/>
              <a:tabLst/>
            </a:pPr>
            <a:r>
              <a:rPr kumimoji="0" lang="en-GB" sz="1600" b="1" u="none" strike="noStrike" cap="none" normalizeH="0" baseline="0" smtClean="0">
                <a:ln>
                  <a:noFill/>
                </a:ln>
                <a:solidFill>
                  <a:schemeClr val="bg1"/>
                </a:solidFill>
                <a:effectLst/>
                <a:latin typeface="Arial" panose="020B0604020202020204" pitchFamily="34" charset="0"/>
              </a:rPr>
              <a:t>1</a:t>
            </a:r>
          </a:p>
        </p:txBody>
      </p:sp>
      <p:sp>
        <p:nvSpPr>
          <p:cNvPr id="38" name="Title 37"/>
          <p:cNvSpPr>
            <a:spLocks noGrp="1"/>
          </p:cNvSpPr>
          <p:nvPr>
            <p:ph type="title"/>
            <p:custDataLst>
              <p:tags r:id="rId11"/>
            </p:custDataLst>
          </p:nvPr>
        </p:nvSpPr>
        <p:spPr/>
        <p:txBody>
          <a:bodyPr/>
          <a:lstStyle/>
          <a:p>
            <a:r>
              <a:rPr lang="en-GB" smtClean="0"/>
              <a:t>Agenda</a:t>
            </a:r>
            <a:endParaRPr lang="en-GB"/>
          </a:p>
        </p:txBody>
      </p:sp>
      <p:sp>
        <p:nvSpPr>
          <p:cNvPr id="2" name="Slide Number Placeholder 1"/>
          <p:cNvSpPr>
            <a:spLocks noGrp="1"/>
          </p:cNvSpPr>
          <p:nvPr>
            <p:ph type="sldNum" sz="quarter" idx="12"/>
          </p:nvPr>
        </p:nvSpPr>
        <p:spPr/>
        <p:txBody>
          <a:bodyPr/>
          <a:lstStyle/>
          <a:p>
            <a:pPr>
              <a:defRPr/>
            </a:pPr>
            <a:fld id="{2EF8FD5A-4369-451A-AE4B-9EB0FD82F618}" type="slidenum">
              <a:rPr lang="en-GB" smtClean="0"/>
              <a:pPr>
                <a:defRPr/>
              </a:pPr>
              <a:t>5</a:t>
            </a:fld>
            <a:endParaRPr lang="en-GB"/>
          </a:p>
        </p:txBody>
      </p:sp>
    </p:spTree>
    <p:custDataLst>
      <p:tags r:id="rId1"/>
    </p:custDataLst>
    <p:extLst>
      <p:ext uri="{BB962C8B-B14F-4D97-AF65-F5344CB8AC3E}">
        <p14:creationId xmlns:p14="http://schemas.microsoft.com/office/powerpoint/2010/main" val="2661515232"/>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7" name="Straight Connector 46"/>
          <p:cNvCxnSpPr/>
          <p:nvPr>
            <p:custDataLst>
              <p:tags r:id="rId2"/>
            </p:custDataLst>
          </p:nvPr>
        </p:nvCxnSpPr>
        <p:spPr bwMode="auto">
          <a:xfrm>
            <a:off x="338138" y="2614793"/>
            <a:ext cx="11518900" cy="0"/>
          </a:xfrm>
          <a:prstGeom prst="line">
            <a:avLst/>
          </a:prstGeom>
          <a:solidFill>
            <a:schemeClr val="accent1"/>
          </a:solidFill>
          <a:ln w="9525" cap="flat" cmpd="sng" algn="ctr">
            <a:solidFill>
              <a:schemeClr val="tx2"/>
            </a:solidFill>
            <a:prstDash val="solid"/>
            <a:round/>
            <a:headEnd type="none" w="med" len="med"/>
            <a:tailEnd type="none" w="med" len="med"/>
          </a:ln>
          <a:effectLst/>
        </p:spPr>
      </p:cxnSp>
      <p:sp>
        <p:nvSpPr>
          <p:cNvPr id="46" name="Rectangle 45">
            <a:hlinkClick r:id="rId13" action="ppaction://hlinksldjump"/>
          </p:cNvPr>
          <p:cNvSpPr/>
          <p:nvPr>
            <p:custDataLst>
              <p:tags r:id="rId3"/>
            </p:custDataLst>
          </p:nvPr>
        </p:nvSpPr>
        <p:spPr bwMode="auto">
          <a:xfrm>
            <a:off x="738248" y="2214683"/>
            <a:ext cx="3366306" cy="40011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rot="0" spcFirstLastPara="0" vertOverflow="overflow" horzOverflow="overflow" vert="horz" wrap="none" lIns="228600" tIns="76200" rIns="0" bIns="76200" numCol="1" spcCol="0" rtlCol="0" fromWordArt="0" anchor="t" anchorCtr="0" forceAA="0" compatLnSpc="1">
            <a:prstTxWarp prst="textNoShape">
              <a:avLst/>
            </a:prstTxWarp>
            <a:noAutofit/>
          </a:bodyPr>
          <a:lstStyle/>
          <a:p>
            <a:pPr defTabSz="914400" rtl="0" eaLnBrk="0" fontAlgn="base" latinLnBrk="0" hangingPunct="0">
              <a:spcBef>
                <a:spcPct val="0"/>
              </a:spcBef>
              <a:spcAft>
                <a:spcPct val="0"/>
              </a:spcAft>
              <a:buClrTx/>
              <a:buSzTx/>
              <a:tabLst/>
            </a:pPr>
            <a:r>
              <a:rPr kumimoji="0" lang="en-GB" sz="1600" u="none" strike="noStrike" cap="none" normalizeH="0" baseline="0" smtClean="0">
                <a:ln>
                  <a:noFill/>
                </a:ln>
                <a:effectLst/>
                <a:latin typeface="Arial" panose="020B0604020202020204" pitchFamily="34" charset="0"/>
              </a:rPr>
              <a:t>Implications  on Risk management</a:t>
            </a:r>
          </a:p>
        </p:txBody>
      </p:sp>
      <p:sp>
        <p:nvSpPr>
          <p:cNvPr id="45" name="Rectangle 44">
            <a:hlinkClick r:id="rId13" action="ppaction://hlinksldjump"/>
          </p:cNvPr>
          <p:cNvSpPr/>
          <p:nvPr>
            <p:custDataLst>
              <p:tags r:id="rId4"/>
            </p:custDataLst>
          </p:nvPr>
        </p:nvSpPr>
        <p:spPr bwMode="auto">
          <a:xfrm>
            <a:off x="338138" y="2214683"/>
            <a:ext cx="400110" cy="40011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rot="0" spcFirstLastPara="0" vertOverflow="overflow" horzOverflow="overflow" vert="horz" wrap="none" lIns="0" tIns="76200" rIns="0" bIns="76200" numCol="1" spcCol="0" rtlCol="0" fromWordArt="0" anchor="ctr" anchorCtr="0" forceAA="0" compatLnSpc="1">
            <a:prstTxWarp prst="textNoShape">
              <a:avLst/>
            </a:prstTxWarp>
            <a:noAutofit/>
          </a:bodyPr>
          <a:lstStyle/>
          <a:p>
            <a:pPr algn="r" defTabSz="914400" rtl="0" eaLnBrk="0" fontAlgn="base" latinLnBrk="0" hangingPunct="0">
              <a:spcBef>
                <a:spcPct val="0"/>
              </a:spcBef>
              <a:spcAft>
                <a:spcPct val="0"/>
              </a:spcAft>
              <a:buClrTx/>
              <a:buSzTx/>
              <a:tabLst/>
            </a:pPr>
            <a:r>
              <a:rPr kumimoji="0" lang="en-GB" sz="1600" b="1" u="none" strike="noStrike" cap="none" normalizeH="0" baseline="0" smtClean="0">
                <a:ln>
                  <a:noFill/>
                </a:ln>
                <a:solidFill>
                  <a:schemeClr val="accent2"/>
                </a:solidFill>
                <a:effectLst/>
                <a:latin typeface="Arial" panose="020B0604020202020204" pitchFamily="34" charset="0"/>
              </a:rPr>
              <a:t>3</a:t>
            </a:r>
          </a:p>
        </p:txBody>
      </p:sp>
      <p:sp>
        <p:nvSpPr>
          <p:cNvPr id="44" name="Rectangle 43"/>
          <p:cNvSpPr/>
          <p:nvPr>
            <p:custDataLst>
              <p:tags r:id="rId5"/>
            </p:custDataLst>
          </p:nvPr>
        </p:nvSpPr>
        <p:spPr bwMode="auto">
          <a:xfrm>
            <a:off x="738248" y="1814573"/>
            <a:ext cx="11118790" cy="400109"/>
          </a:xfrm>
          <a:prstGeom prst="rect">
            <a:avLst/>
          </a:prstGeom>
          <a:solidFill>
            <a:schemeClr val="accent1"/>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rot="0" spcFirstLastPara="0" vertOverflow="overflow" horzOverflow="overflow" vert="horz" wrap="none" lIns="0" tIns="76200" rIns="0" bIns="76200" numCol="1" spcCol="0" rtlCol="0" fromWordArt="0" anchor="t" anchorCtr="0" forceAA="0" compatLnSpc="1">
            <a:prstTxWarp prst="textNoShape">
              <a:avLst/>
            </a:prstTxWarp>
            <a:noAutofit/>
          </a:bodyPr>
          <a:lstStyle/>
          <a:p>
            <a:pPr algn="l" defTabSz="914400" rtl="0" eaLnBrk="0" fontAlgn="base" latinLnBrk="0" hangingPunct="0">
              <a:spcBef>
                <a:spcPct val="0"/>
              </a:spcBef>
              <a:spcAft>
                <a:spcPct val="0"/>
              </a:spcAft>
              <a:buClrTx/>
              <a:buSzTx/>
              <a:tabLst/>
            </a:pPr>
            <a:endParaRPr kumimoji="0" lang="en-GB" sz="1600" u="none" strike="noStrike" cap="none" normalizeH="0" baseline="0" smtClean="0">
              <a:ln>
                <a:noFill/>
              </a:ln>
              <a:effectLst/>
              <a:latin typeface="Arial" panose="020B0604020202020204" pitchFamily="34" charset="0"/>
            </a:endParaRPr>
          </a:p>
        </p:txBody>
      </p:sp>
      <p:sp>
        <p:nvSpPr>
          <p:cNvPr id="43" name="Rectangle 42">
            <a:hlinkClick r:id="rId14" action="ppaction://hlinksldjump"/>
          </p:cNvPr>
          <p:cNvSpPr/>
          <p:nvPr>
            <p:custDataLst>
              <p:tags r:id="rId6"/>
            </p:custDataLst>
          </p:nvPr>
        </p:nvSpPr>
        <p:spPr bwMode="auto">
          <a:xfrm>
            <a:off x="738248" y="1814573"/>
            <a:ext cx="3366306" cy="40011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rot="0" spcFirstLastPara="0" vertOverflow="overflow" horzOverflow="overflow" vert="horz" wrap="none" lIns="228600" tIns="76200" rIns="0" bIns="76200" numCol="1" spcCol="0" rtlCol="0" fromWordArt="0" anchor="t" anchorCtr="0" forceAA="0" compatLnSpc="1">
            <a:prstTxWarp prst="textNoShape">
              <a:avLst/>
            </a:prstTxWarp>
            <a:noAutofit/>
          </a:bodyPr>
          <a:lstStyle/>
          <a:p>
            <a:pPr defTabSz="914400" rtl="0" eaLnBrk="0" fontAlgn="base" latinLnBrk="0" hangingPunct="0">
              <a:spcBef>
                <a:spcPct val="0"/>
              </a:spcBef>
              <a:spcAft>
                <a:spcPct val="0"/>
              </a:spcAft>
              <a:buClrTx/>
              <a:buSzTx/>
              <a:tabLst/>
            </a:pPr>
            <a:r>
              <a:rPr kumimoji="0" lang="en-GB" sz="1600" u="none" strike="noStrike" cap="none" normalizeH="0" baseline="0" smtClean="0">
                <a:ln>
                  <a:noFill/>
                </a:ln>
                <a:solidFill>
                  <a:schemeClr val="bg1"/>
                </a:solidFill>
                <a:effectLst/>
                <a:latin typeface="Arial" panose="020B0604020202020204" pitchFamily="34" charset="0"/>
              </a:rPr>
              <a:t>Second level impact</a:t>
            </a:r>
          </a:p>
        </p:txBody>
      </p:sp>
      <p:sp>
        <p:nvSpPr>
          <p:cNvPr id="42" name="Rectangle 41">
            <a:hlinkClick r:id="rId14" action="ppaction://hlinksldjump"/>
          </p:cNvPr>
          <p:cNvSpPr/>
          <p:nvPr>
            <p:custDataLst>
              <p:tags r:id="rId7"/>
            </p:custDataLst>
          </p:nvPr>
        </p:nvSpPr>
        <p:spPr bwMode="auto">
          <a:xfrm>
            <a:off x="338138" y="1814573"/>
            <a:ext cx="400110" cy="400110"/>
          </a:xfrm>
          <a:prstGeom prst="rect">
            <a:avLst/>
          </a:prstGeom>
          <a:solidFill>
            <a:schemeClr val="accent1"/>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rot="0" spcFirstLastPara="0" vertOverflow="overflow" horzOverflow="overflow" vert="horz" wrap="none" lIns="0" tIns="76200" rIns="0" bIns="76200" numCol="1" spcCol="0" rtlCol="0" fromWordArt="0" anchor="ctr" anchorCtr="0" forceAA="0" compatLnSpc="1">
            <a:prstTxWarp prst="textNoShape">
              <a:avLst/>
            </a:prstTxWarp>
            <a:noAutofit/>
          </a:bodyPr>
          <a:lstStyle/>
          <a:p>
            <a:pPr algn="r" defTabSz="914400" rtl="0" eaLnBrk="0" fontAlgn="base" latinLnBrk="0" hangingPunct="0">
              <a:spcBef>
                <a:spcPct val="0"/>
              </a:spcBef>
              <a:spcAft>
                <a:spcPct val="0"/>
              </a:spcAft>
              <a:buClrTx/>
              <a:buSzTx/>
              <a:tabLst/>
            </a:pPr>
            <a:r>
              <a:rPr kumimoji="0" lang="en-GB" sz="1600" b="1" u="none" strike="noStrike" cap="none" normalizeH="0" baseline="0" smtClean="0">
                <a:ln>
                  <a:noFill/>
                </a:ln>
                <a:solidFill>
                  <a:schemeClr val="bg1"/>
                </a:solidFill>
                <a:effectLst/>
                <a:latin typeface="Arial" panose="020B0604020202020204" pitchFamily="34" charset="0"/>
              </a:rPr>
              <a:t>2</a:t>
            </a:r>
          </a:p>
        </p:txBody>
      </p:sp>
      <p:cxnSp>
        <p:nvCxnSpPr>
          <p:cNvPr id="41" name="Straight Connector 40"/>
          <p:cNvCxnSpPr/>
          <p:nvPr>
            <p:custDataLst>
              <p:tags r:id="rId8"/>
            </p:custDataLst>
          </p:nvPr>
        </p:nvCxnSpPr>
        <p:spPr bwMode="auto">
          <a:xfrm>
            <a:off x="338138" y="1814572"/>
            <a:ext cx="11518900" cy="0"/>
          </a:xfrm>
          <a:prstGeom prst="line">
            <a:avLst/>
          </a:prstGeom>
          <a:solidFill>
            <a:schemeClr val="accent1"/>
          </a:solidFill>
          <a:ln w="9525" cap="flat" cmpd="sng" algn="ctr">
            <a:solidFill>
              <a:schemeClr val="tx2"/>
            </a:solidFill>
            <a:prstDash val="solid"/>
            <a:round/>
            <a:headEnd type="none" w="med" len="med"/>
            <a:tailEnd type="none" w="med" len="med"/>
          </a:ln>
          <a:effectLst/>
        </p:spPr>
      </p:cxnSp>
      <p:sp>
        <p:nvSpPr>
          <p:cNvPr id="40" name="Rectangle 39">
            <a:hlinkClick r:id="rId15" action="ppaction://hlinksldjump"/>
          </p:cNvPr>
          <p:cNvSpPr/>
          <p:nvPr>
            <p:custDataLst>
              <p:tags r:id="rId9"/>
            </p:custDataLst>
          </p:nvPr>
        </p:nvSpPr>
        <p:spPr bwMode="auto">
          <a:xfrm>
            <a:off x="738248" y="1414463"/>
            <a:ext cx="3366306" cy="40011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rot="0" spcFirstLastPara="0" vertOverflow="overflow" horzOverflow="overflow" vert="horz" wrap="none" lIns="228600" tIns="76200" rIns="0" bIns="76200" numCol="1" spcCol="0" rtlCol="0" fromWordArt="0" anchor="t" anchorCtr="0" forceAA="0" compatLnSpc="1">
            <a:prstTxWarp prst="textNoShape">
              <a:avLst/>
            </a:prstTxWarp>
            <a:noAutofit/>
          </a:bodyPr>
          <a:lstStyle/>
          <a:p>
            <a:pPr defTabSz="914400" rtl="0" eaLnBrk="0" fontAlgn="base" latinLnBrk="0" hangingPunct="0">
              <a:spcBef>
                <a:spcPct val="0"/>
              </a:spcBef>
              <a:spcAft>
                <a:spcPct val="0"/>
              </a:spcAft>
              <a:buClrTx/>
              <a:buSzTx/>
              <a:tabLst/>
            </a:pPr>
            <a:r>
              <a:rPr kumimoji="0" lang="en-GB" sz="1600" u="none" strike="noStrike" cap="none" normalizeH="0" baseline="0" dirty="0" smtClean="0">
                <a:ln>
                  <a:noFill/>
                </a:ln>
                <a:effectLst/>
                <a:latin typeface="Arial" panose="020B0604020202020204" pitchFamily="34" charset="0"/>
              </a:rPr>
              <a:t>COVID-19</a:t>
            </a:r>
            <a:r>
              <a:rPr kumimoji="0" lang="en-GB" sz="1600" u="none" strike="noStrike" cap="none" normalizeH="0" baseline="0" dirty="0" smtClean="0">
                <a:ln>
                  <a:noFill/>
                </a:ln>
                <a:effectLst/>
                <a:latin typeface="Arial" panose="020B0604020202020204" pitchFamily="34" charset="0"/>
              </a:rPr>
              <a:t>: An overview</a:t>
            </a:r>
          </a:p>
        </p:txBody>
      </p:sp>
      <p:sp>
        <p:nvSpPr>
          <p:cNvPr id="39" name="Rectangle 38">
            <a:hlinkClick r:id="rId15" action="ppaction://hlinksldjump"/>
          </p:cNvPr>
          <p:cNvSpPr/>
          <p:nvPr>
            <p:custDataLst>
              <p:tags r:id="rId10"/>
            </p:custDataLst>
          </p:nvPr>
        </p:nvSpPr>
        <p:spPr bwMode="auto">
          <a:xfrm>
            <a:off x="338138" y="1414463"/>
            <a:ext cx="400110" cy="40011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rot="0" spcFirstLastPara="0" vertOverflow="overflow" horzOverflow="overflow" vert="horz" wrap="none" lIns="0" tIns="76200" rIns="0" bIns="76200" numCol="1" spcCol="0" rtlCol="0" fromWordArt="0" anchor="ctr" anchorCtr="0" forceAA="0" compatLnSpc="1">
            <a:prstTxWarp prst="textNoShape">
              <a:avLst/>
            </a:prstTxWarp>
            <a:noAutofit/>
          </a:bodyPr>
          <a:lstStyle/>
          <a:p>
            <a:pPr algn="r" defTabSz="914400" rtl="0" eaLnBrk="0" fontAlgn="base" latinLnBrk="0" hangingPunct="0">
              <a:spcBef>
                <a:spcPct val="0"/>
              </a:spcBef>
              <a:spcAft>
                <a:spcPct val="0"/>
              </a:spcAft>
              <a:buClrTx/>
              <a:buSzTx/>
              <a:tabLst/>
            </a:pPr>
            <a:r>
              <a:rPr kumimoji="0" lang="en-GB" sz="1600" b="1" u="none" strike="noStrike" cap="none" normalizeH="0" baseline="0" smtClean="0">
                <a:ln>
                  <a:noFill/>
                </a:ln>
                <a:solidFill>
                  <a:schemeClr val="accent2"/>
                </a:solidFill>
                <a:effectLst/>
                <a:latin typeface="Arial" panose="020B0604020202020204" pitchFamily="34" charset="0"/>
              </a:rPr>
              <a:t>1</a:t>
            </a:r>
          </a:p>
        </p:txBody>
      </p:sp>
      <p:sp>
        <p:nvSpPr>
          <p:cNvPr id="38" name="Title 37"/>
          <p:cNvSpPr>
            <a:spLocks noGrp="1"/>
          </p:cNvSpPr>
          <p:nvPr>
            <p:ph type="title"/>
            <p:custDataLst>
              <p:tags r:id="rId11"/>
            </p:custDataLst>
          </p:nvPr>
        </p:nvSpPr>
        <p:spPr/>
        <p:txBody>
          <a:bodyPr/>
          <a:lstStyle/>
          <a:p>
            <a:r>
              <a:rPr lang="en-GB" smtClean="0"/>
              <a:t>Agenda</a:t>
            </a:r>
            <a:endParaRPr lang="en-GB"/>
          </a:p>
        </p:txBody>
      </p:sp>
      <p:sp>
        <p:nvSpPr>
          <p:cNvPr id="2" name="Slide Number Placeholder 1"/>
          <p:cNvSpPr>
            <a:spLocks noGrp="1"/>
          </p:cNvSpPr>
          <p:nvPr>
            <p:ph type="sldNum" sz="quarter" idx="12"/>
          </p:nvPr>
        </p:nvSpPr>
        <p:spPr/>
        <p:txBody>
          <a:bodyPr/>
          <a:lstStyle/>
          <a:p>
            <a:pPr>
              <a:defRPr/>
            </a:pPr>
            <a:fld id="{2EF8FD5A-4369-451A-AE4B-9EB0FD82F618}" type="slidenum">
              <a:rPr lang="en-GB" smtClean="0"/>
              <a:pPr>
                <a:defRPr/>
              </a:pPr>
              <a:t>6</a:t>
            </a:fld>
            <a:endParaRPr lang="en-GB"/>
          </a:p>
        </p:txBody>
      </p:sp>
    </p:spTree>
    <p:custDataLst>
      <p:tags r:id="rId1"/>
    </p:custDataLst>
    <p:extLst>
      <p:ext uri="{BB962C8B-B14F-4D97-AF65-F5344CB8AC3E}">
        <p14:creationId xmlns:p14="http://schemas.microsoft.com/office/powerpoint/2010/main" val="3438469024"/>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custDataLst>
              <p:tags r:id="rId2"/>
            </p:custDataLst>
          </p:nvPr>
        </p:nvSpPr>
        <p:spPr bwMode="auto">
          <a:xfrm>
            <a:off x="738248" y="2214683"/>
            <a:ext cx="11118790" cy="400110"/>
          </a:xfrm>
          <a:prstGeom prst="rect">
            <a:avLst/>
          </a:prstGeom>
          <a:solidFill>
            <a:schemeClr val="accent1"/>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rot="0" spcFirstLastPara="0" vertOverflow="overflow" horzOverflow="overflow" vert="horz" wrap="none" lIns="0" tIns="76200" rIns="0" bIns="76200" numCol="1" spcCol="0" rtlCol="0" fromWordArt="0" anchor="t" anchorCtr="0" forceAA="0" compatLnSpc="1">
            <a:prstTxWarp prst="textNoShape">
              <a:avLst/>
            </a:prstTxWarp>
            <a:noAutofit/>
          </a:bodyPr>
          <a:lstStyle/>
          <a:p>
            <a:pPr algn="l" defTabSz="914400" rtl="0" eaLnBrk="0" fontAlgn="base" latinLnBrk="0" hangingPunct="0">
              <a:spcBef>
                <a:spcPct val="0"/>
              </a:spcBef>
              <a:spcAft>
                <a:spcPct val="0"/>
              </a:spcAft>
              <a:buClrTx/>
              <a:buSzTx/>
              <a:tabLst/>
            </a:pPr>
            <a:endParaRPr kumimoji="0" lang="en-GB" sz="1600" u="none" strike="noStrike" cap="none" normalizeH="0" baseline="0" smtClean="0">
              <a:ln>
                <a:noFill/>
              </a:ln>
              <a:effectLst/>
              <a:latin typeface="Arial" panose="020B0604020202020204" pitchFamily="34" charset="0"/>
            </a:endParaRPr>
          </a:p>
        </p:txBody>
      </p:sp>
      <p:sp>
        <p:nvSpPr>
          <p:cNvPr id="46" name="Rectangle 45">
            <a:hlinkClick r:id="rId13" action="ppaction://hlinksldjump"/>
          </p:cNvPr>
          <p:cNvSpPr/>
          <p:nvPr>
            <p:custDataLst>
              <p:tags r:id="rId3"/>
            </p:custDataLst>
          </p:nvPr>
        </p:nvSpPr>
        <p:spPr bwMode="auto">
          <a:xfrm>
            <a:off x="738248" y="2214683"/>
            <a:ext cx="3366306" cy="40011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rot="0" spcFirstLastPara="0" vertOverflow="overflow" horzOverflow="overflow" vert="horz" wrap="none" lIns="228600" tIns="76200" rIns="0" bIns="76200" numCol="1" spcCol="0" rtlCol="0" fromWordArt="0" anchor="t" anchorCtr="0" forceAA="0" compatLnSpc="1">
            <a:prstTxWarp prst="textNoShape">
              <a:avLst/>
            </a:prstTxWarp>
            <a:noAutofit/>
          </a:bodyPr>
          <a:lstStyle/>
          <a:p>
            <a:pPr defTabSz="914400" rtl="0" eaLnBrk="0" fontAlgn="base" latinLnBrk="0" hangingPunct="0">
              <a:spcBef>
                <a:spcPct val="0"/>
              </a:spcBef>
              <a:spcAft>
                <a:spcPct val="0"/>
              </a:spcAft>
              <a:buClrTx/>
              <a:buSzTx/>
              <a:tabLst/>
            </a:pPr>
            <a:r>
              <a:rPr kumimoji="0" lang="en-GB" sz="1600" u="none" strike="noStrike" cap="none" normalizeH="0" baseline="0" smtClean="0">
                <a:ln>
                  <a:noFill/>
                </a:ln>
                <a:solidFill>
                  <a:schemeClr val="bg1"/>
                </a:solidFill>
                <a:effectLst/>
                <a:latin typeface="Arial" panose="020B0604020202020204" pitchFamily="34" charset="0"/>
              </a:rPr>
              <a:t>Implications  on Risk management</a:t>
            </a:r>
          </a:p>
        </p:txBody>
      </p:sp>
      <p:sp>
        <p:nvSpPr>
          <p:cNvPr id="45" name="Rectangle 44">
            <a:hlinkClick r:id="rId13" action="ppaction://hlinksldjump"/>
          </p:cNvPr>
          <p:cNvSpPr/>
          <p:nvPr>
            <p:custDataLst>
              <p:tags r:id="rId4"/>
            </p:custDataLst>
          </p:nvPr>
        </p:nvSpPr>
        <p:spPr bwMode="auto">
          <a:xfrm>
            <a:off x="338138" y="2214683"/>
            <a:ext cx="400110" cy="400110"/>
          </a:xfrm>
          <a:prstGeom prst="rect">
            <a:avLst/>
          </a:prstGeom>
          <a:solidFill>
            <a:schemeClr val="accent1"/>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rot="0" spcFirstLastPara="0" vertOverflow="overflow" horzOverflow="overflow" vert="horz" wrap="none" lIns="0" tIns="76200" rIns="0" bIns="76200" numCol="1" spcCol="0" rtlCol="0" fromWordArt="0" anchor="ctr" anchorCtr="0" forceAA="0" compatLnSpc="1">
            <a:prstTxWarp prst="textNoShape">
              <a:avLst/>
            </a:prstTxWarp>
            <a:noAutofit/>
          </a:bodyPr>
          <a:lstStyle/>
          <a:p>
            <a:pPr algn="r" defTabSz="914400" rtl="0" eaLnBrk="0" fontAlgn="base" latinLnBrk="0" hangingPunct="0">
              <a:spcBef>
                <a:spcPct val="0"/>
              </a:spcBef>
              <a:spcAft>
                <a:spcPct val="0"/>
              </a:spcAft>
              <a:buClrTx/>
              <a:buSzTx/>
              <a:tabLst/>
            </a:pPr>
            <a:r>
              <a:rPr kumimoji="0" lang="en-GB" sz="1600" b="1" u="none" strike="noStrike" cap="none" normalizeH="0" baseline="0" smtClean="0">
                <a:ln>
                  <a:noFill/>
                </a:ln>
                <a:solidFill>
                  <a:schemeClr val="bg1"/>
                </a:solidFill>
                <a:effectLst/>
                <a:latin typeface="Arial" panose="020B0604020202020204" pitchFamily="34" charset="0"/>
              </a:rPr>
              <a:t>3</a:t>
            </a:r>
          </a:p>
        </p:txBody>
      </p:sp>
      <p:cxnSp>
        <p:nvCxnSpPr>
          <p:cNvPr id="44" name="Straight Connector 43"/>
          <p:cNvCxnSpPr/>
          <p:nvPr>
            <p:custDataLst>
              <p:tags r:id="rId5"/>
            </p:custDataLst>
          </p:nvPr>
        </p:nvCxnSpPr>
        <p:spPr bwMode="auto">
          <a:xfrm>
            <a:off x="338138" y="2214682"/>
            <a:ext cx="11518900" cy="0"/>
          </a:xfrm>
          <a:prstGeom prst="line">
            <a:avLst/>
          </a:prstGeom>
          <a:solidFill>
            <a:schemeClr val="accent1"/>
          </a:solidFill>
          <a:ln w="9525" cap="flat" cmpd="sng" algn="ctr">
            <a:solidFill>
              <a:schemeClr val="tx2"/>
            </a:solidFill>
            <a:prstDash val="solid"/>
            <a:round/>
            <a:headEnd type="none" w="med" len="med"/>
            <a:tailEnd type="none" w="med" len="med"/>
          </a:ln>
          <a:effectLst/>
        </p:spPr>
      </p:cxnSp>
      <p:sp>
        <p:nvSpPr>
          <p:cNvPr id="43" name="Rectangle 42">
            <a:hlinkClick r:id="rId14" action="ppaction://hlinksldjump"/>
          </p:cNvPr>
          <p:cNvSpPr/>
          <p:nvPr>
            <p:custDataLst>
              <p:tags r:id="rId6"/>
            </p:custDataLst>
          </p:nvPr>
        </p:nvSpPr>
        <p:spPr bwMode="auto">
          <a:xfrm>
            <a:off x="738248" y="1814573"/>
            <a:ext cx="3366306" cy="40011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rot="0" spcFirstLastPara="0" vertOverflow="overflow" horzOverflow="overflow" vert="horz" wrap="none" lIns="228600" tIns="76200" rIns="0" bIns="76200" numCol="1" spcCol="0" rtlCol="0" fromWordArt="0" anchor="t" anchorCtr="0" forceAA="0" compatLnSpc="1">
            <a:prstTxWarp prst="textNoShape">
              <a:avLst/>
            </a:prstTxWarp>
            <a:noAutofit/>
          </a:bodyPr>
          <a:lstStyle/>
          <a:p>
            <a:pPr defTabSz="914400" rtl="0" eaLnBrk="0" fontAlgn="base" latinLnBrk="0" hangingPunct="0">
              <a:spcBef>
                <a:spcPct val="0"/>
              </a:spcBef>
              <a:spcAft>
                <a:spcPct val="0"/>
              </a:spcAft>
              <a:buClrTx/>
              <a:buSzTx/>
              <a:tabLst/>
            </a:pPr>
            <a:r>
              <a:rPr kumimoji="0" lang="en-GB" sz="1600" u="none" strike="noStrike" cap="none" normalizeH="0" baseline="0" smtClean="0">
                <a:ln>
                  <a:noFill/>
                </a:ln>
                <a:effectLst/>
                <a:latin typeface="Arial" panose="020B0604020202020204" pitchFamily="34" charset="0"/>
              </a:rPr>
              <a:t>Second level impact</a:t>
            </a:r>
          </a:p>
        </p:txBody>
      </p:sp>
      <p:sp>
        <p:nvSpPr>
          <p:cNvPr id="42" name="Rectangle 41">
            <a:hlinkClick r:id="rId14" action="ppaction://hlinksldjump"/>
          </p:cNvPr>
          <p:cNvSpPr/>
          <p:nvPr>
            <p:custDataLst>
              <p:tags r:id="rId7"/>
            </p:custDataLst>
          </p:nvPr>
        </p:nvSpPr>
        <p:spPr bwMode="auto">
          <a:xfrm>
            <a:off x="338138" y="1814573"/>
            <a:ext cx="400110" cy="40011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rot="0" spcFirstLastPara="0" vertOverflow="overflow" horzOverflow="overflow" vert="horz" wrap="none" lIns="0" tIns="76200" rIns="0" bIns="76200" numCol="1" spcCol="0" rtlCol="0" fromWordArt="0" anchor="ctr" anchorCtr="0" forceAA="0" compatLnSpc="1">
            <a:prstTxWarp prst="textNoShape">
              <a:avLst/>
            </a:prstTxWarp>
            <a:noAutofit/>
          </a:bodyPr>
          <a:lstStyle/>
          <a:p>
            <a:pPr algn="r" defTabSz="914400" rtl="0" eaLnBrk="0" fontAlgn="base" latinLnBrk="0" hangingPunct="0">
              <a:spcBef>
                <a:spcPct val="0"/>
              </a:spcBef>
              <a:spcAft>
                <a:spcPct val="0"/>
              </a:spcAft>
              <a:buClrTx/>
              <a:buSzTx/>
              <a:tabLst/>
            </a:pPr>
            <a:r>
              <a:rPr kumimoji="0" lang="en-GB" sz="1600" b="1" u="none" strike="noStrike" cap="none" normalizeH="0" baseline="0" smtClean="0">
                <a:ln>
                  <a:noFill/>
                </a:ln>
                <a:solidFill>
                  <a:schemeClr val="accent2"/>
                </a:solidFill>
                <a:effectLst/>
                <a:latin typeface="Arial" panose="020B0604020202020204" pitchFamily="34" charset="0"/>
              </a:rPr>
              <a:t>2</a:t>
            </a:r>
          </a:p>
        </p:txBody>
      </p:sp>
      <p:cxnSp>
        <p:nvCxnSpPr>
          <p:cNvPr id="41" name="Straight Connector 40"/>
          <p:cNvCxnSpPr/>
          <p:nvPr>
            <p:custDataLst>
              <p:tags r:id="rId8"/>
            </p:custDataLst>
          </p:nvPr>
        </p:nvCxnSpPr>
        <p:spPr bwMode="auto">
          <a:xfrm>
            <a:off x="338138" y="1814572"/>
            <a:ext cx="11518900" cy="0"/>
          </a:xfrm>
          <a:prstGeom prst="line">
            <a:avLst/>
          </a:prstGeom>
          <a:solidFill>
            <a:schemeClr val="accent1"/>
          </a:solidFill>
          <a:ln w="9525" cap="flat" cmpd="sng" algn="ctr">
            <a:solidFill>
              <a:schemeClr val="tx2"/>
            </a:solidFill>
            <a:prstDash val="solid"/>
            <a:round/>
            <a:headEnd type="none" w="med" len="med"/>
            <a:tailEnd type="none" w="med" len="med"/>
          </a:ln>
          <a:effectLst/>
        </p:spPr>
      </p:cxnSp>
      <p:sp>
        <p:nvSpPr>
          <p:cNvPr id="40" name="Rectangle 39">
            <a:hlinkClick r:id="rId15" action="ppaction://hlinksldjump"/>
          </p:cNvPr>
          <p:cNvSpPr/>
          <p:nvPr>
            <p:custDataLst>
              <p:tags r:id="rId9"/>
            </p:custDataLst>
          </p:nvPr>
        </p:nvSpPr>
        <p:spPr bwMode="auto">
          <a:xfrm>
            <a:off x="738248" y="1414463"/>
            <a:ext cx="3366306" cy="40011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rot="0" spcFirstLastPara="0" vertOverflow="overflow" horzOverflow="overflow" vert="horz" wrap="none" lIns="228600" tIns="76200" rIns="0" bIns="76200" numCol="1" spcCol="0" rtlCol="0" fromWordArt="0" anchor="t" anchorCtr="0" forceAA="0" compatLnSpc="1">
            <a:prstTxWarp prst="textNoShape">
              <a:avLst/>
            </a:prstTxWarp>
            <a:noAutofit/>
          </a:bodyPr>
          <a:lstStyle/>
          <a:p>
            <a:pPr defTabSz="914400" rtl="0" eaLnBrk="0" fontAlgn="base" latinLnBrk="0" hangingPunct="0">
              <a:spcBef>
                <a:spcPct val="0"/>
              </a:spcBef>
              <a:spcAft>
                <a:spcPct val="0"/>
              </a:spcAft>
              <a:buClrTx/>
              <a:buSzTx/>
              <a:tabLst/>
            </a:pPr>
            <a:r>
              <a:rPr kumimoji="0" lang="en-GB" sz="1600" u="none" strike="noStrike" cap="none" normalizeH="0" baseline="0" dirty="0" smtClean="0">
                <a:ln>
                  <a:noFill/>
                </a:ln>
                <a:effectLst/>
                <a:latin typeface="Arial" panose="020B0604020202020204" pitchFamily="34" charset="0"/>
              </a:rPr>
              <a:t>COVID-19</a:t>
            </a:r>
            <a:r>
              <a:rPr kumimoji="0" lang="en-GB" sz="1600" u="none" strike="noStrike" cap="none" normalizeH="0" baseline="0" dirty="0" smtClean="0">
                <a:ln>
                  <a:noFill/>
                </a:ln>
                <a:effectLst/>
                <a:latin typeface="Arial" panose="020B0604020202020204" pitchFamily="34" charset="0"/>
              </a:rPr>
              <a:t>: An overview</a:t>
            </a:r>
          </a:p>
        </p:txBody>
      </p:sp>
      <p:sp>
        <p:nvSpPr>
          <p:cNvPr id="39" name="Rectangle 38">
            <a:hlinkClick r:id="rId15" action="ppaction://hlinksldjump"/>
          </p:cNvPr>
          <p:cNvSpPr/>
          <p:nvPr>
            <p:custDataLst>
              <p:tags r:id="rId10"/>
            </p:custDataLst>
          </p:nvPr>
        </p:nvSpPr>
        <p:spPr bwMode="auto">
          <a:xfrm>
            <a:off x="338138" y="1414463"/>
            <a:ext cx="400110" cy="40011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rot="0" spcFirstLastPara="0" vertOverflow="overflow" horzOverflow="overflow" vert="horz" wrap="none" lIns="0" tIns="76200" rIns="0" bIns="76200" numCol="1" spcCol="0" rtlCol="0" fromWordArt="0" anchor="ctr" anchorCtr="0" forceAA="0" compatLnSpc="1">
            <a:prstTxWarp prst="textNoShape">
              <a:avLst/>
            </a:prstTxWarp>
            <a:noAutofit/>
          </a:bodyPr>
          <a:lstStyle/>
          <a:p>
            <a:pPr algn="r" defTabSz="914400" rtl="0" eaLnBrk="0" fontAlgn="base" latinLnBrk="0" hangingPunct="0">
              <a:spcBef>
                <a:spcPct val="0"/>
              </a:spcBef>
              <a:spcAft>
                <a:spcPct val="0"/>
              </a:spcAft>
              <a:buClrTx/>
              <a:buSzTx/>
              <a:tabLst/>
            </a:pPr>
            <a:r>
              <a:rPr kumimoji="0" lang="en-GB" sz="1600" b="1" u="none" strike="noStrike" cap="none" normalizeH="0" baseline="0" smtClean="0">
                <a:ln>
                  <a:noFill/>
                </a:ln>
                <a:solidFill>
                  <a:schemeClr val="accent2"/>
                </a:solidFill>
                <a:effectLst/>
                <a:latin typeface="Arial" panose="020B0604020202020204" pitchFamily="34" charset="0"/>
              </a:rPr>
              <a:t>1</a:t>
            </a:r>
          </a:p>
        </p:txBody>
      </p:sp>
      <p:sp>
        <p:nvSpPr>
          <p:cNvPr id="38" name="Title 37"/>
          <p:cNvSpPr>
            <a:spLocks noGrp="1"/>
          </p:cNvSpPr>
          <p:nvPr>
            <p:ph type="title"/>
            <p:custDataLst>
              <p:tags r:id="rId11"/>
            </p:custDataLst>
          </p:nvPr>
        </p:nvSpPr>
        <p:spPr/>
        <p:txBody>
          <a:bodyPr/>
          <a:lstStyle/>
          <a:p>
            <a:r>
              <a:rPr lang="en-GB" smtClean="0"/>
              <a:t>Agenda</a:t>
            </a:r>
            <a:endParaRPr lang="en-GB"/>
          </a:p>
        </p:txBody>
      </p:sp>
      <p:sp>
        <p:nvSpPr>
          <p:cNvPr id="2" name="Slide Number Placeholder 1"/>
          <p:cNvSpPr>
            <a:spLocks noGrp="1"/>
          </p:cNvSpPr>
          <p:nvPr>
            <p:ph type="sldNum" sz="quarter" idx="12"/>
          </p:nvPr>
        </p:nvSpPr>
        <p:spPr/>
        <p:txBody>
          <a:bodyPr/>
          <a:lstStyle/>
          <a:p>
            <a:pPr>
              <a:defRPr/>
            </a:pPr>
            <a:fld id="{2EF8FD5A-4369-451A-AE4B-9EB0FD82F618}" type="slidenum">
              <a:rPr lang="en-GB" smtClean="0"/>
              <a:pPr>
                <a:defRPr/>
              </a:pPr>
              <a:t>7</a:t>
            </a:fld>
            <a:endParaRPr lang="en-GB"/>
          </a:p>
        </p:txBody>
      </p:sp>
    </p:spTree>
    <p:custDataLst>
      <p:tags r:id="rId1"/>
    </p:custDataLst>
    <p:extLst>
      <p:ext uri="{BB962C8B-B14F-4D97-AF65-F5344CB8AC3E}">
        <p14:creationId xmlns:p14="http://schemas.microsoft.com/office/powerpoint/2010/main" val="2276033383"/>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44013" y="2209800"/>
            <a:ext cx="6339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2800" b="1" kern="0" dirty="0" smtClean="0">
                <a:solidFill>
                  <a:schemeClr val="tx1"/>
                </a:solidFill>
              </a:rPr>
              <a:t>Are we going </a:t>
            </a:r>
            <a:r>
              <a:rPr lang="en-US" altLang="en-US" sz="2800" b="1" kern="0" dirty="0" smtClean="0">
                <a:solidFill>
                  <a:schemeClr val="tx1"/>
                </a:solidFill>
              </a:rPr>
              <a:t>back to the basics?</a:t>
            </a:r>
            <a:endParaRPr lang="en-US" altLang="en-US" sz="2800" b="1" kern="0" dirty="0">
              <a:solidFill>
                <a:schemeClr val="tx1"/>
              </a:solidFill>
            </a:endParaRP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527117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14600" y="990601"/>
            <a:ext cx="6248400" cy="4359070"/>
          </a:xfrm>
          <a:prstGeom prst="rect">
            <a:avLst/>
          </a:prstGeom>
        </p:spPr>
      </p:pic>
    </p:spTree>
    <p:extLst>
      <p:ext uri="{BB962C8B-B14F-4D97-AF65-F5344CB8AC3E}">
        <p14:creationId xmlns:p14="http://schemas.microsoft.com/office/powerpoint/2010/main" val="12352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EE4P_AGENDAWIZARD" val="&lt;ee4p&gt;&lt;layouts&gt;&lt;layout name=&quot;Hannover Re&quot; id=&quot;447_1&quot;&gt;&lt;standard&gt;&lt;textframe horizontalAnchor=&quot;1&quot; marginBottom=&quot;6&quot; marginLeft=&quot;0&quot; marginRight=&quot;0&quot; marginTop=&quot;6&quot; orientation=&quot;1&quot; verticalAnchor=&quot;1&quot; /&gt;&lt;font name=&quot;Arial&quot; bold=&quot;0&quot; italic=&quot;0&quot; color=&quot;13&quot; /&gt;&lt;paragraphformat firstLineIndent=&quot;0&quot; leftIndent=&quot;0&quot; rightIndent=&quot;0&quot; lineRuleBefore=&quot;&quot; lineRuleWithin=&quot;&quot; lineRuleAfter=&quot;&quot; spaceBefore=&quot;&quot; spaceWithin=&quot;&quot; spaceAfter=&quot;&quot; /&gt;&lt;fill visible=&quot;0&quot; /&gt;&lt;line visible=&quot;0&quot; /&gt;&lt;shadow visible=&quot;0&quot; /&gt;&lt;bulletformat visible=&quot;0&quot; /&gt;&lt;/standard&gt;&lt;agenda name=&quot;New Agenda&quot; title=&quot;Agenda&quot; subtitle=&quot;&quot; sizingModeId=&quot;2&quot; fontSize=&quot;16&quot; fontSizeAuto=&quot;1&quot; startTime=&quot;540&quot; timeFormatId=&quot;2&quot; startItemNo=&quot;1&quot; createIndicators=&quot;1&quot; createSingleAgendaSlide=&quot;1&quot; createSeparatingSlides=&quot;1&quot; createBackupSlide=&quot;1&quot; /&gt;&lt;columns&gt;&lt;column field=&quot;itemno&quot; label=&quot;No.&quot; checked=&quot;1&quot; leftSpacing=&quot;0&quot; rightSpacing=&quot;0&quot; dock=&quot;1&quot; fixedWidth=&quot;31.50472&quot; /&gt;&lt;column field=&quot;topic&quot; label=&quot;Topic&quot; leftSpacing=&quot;0&quot; rightDistribute=&quot;1&quot; dock=&quot;1&quot; /&gt;&lt;column field=&quot;responsible&quot; label=&quot;Author&quot; visible=&quot;1&quot; checked=&quot;1&quot; leftSpacing=&quot;10&quot; rightDistribute=&quot;1&quot; dock=&quot;1&quot; /&gt;&lt;column field=&quot;freecolumn&quot; label=&quot;&quot; visible=&quot;1&quot; checked=&quot;0&quot; leftSpacing=&quot;10&quot; rightDistribute=&quot;1&quot; dock=&quot;1&quot; /&gt;&lt;column field=&quot;timeslot&quot; label=&quot;Time Slot&quot; visible=&quot;1&quot; checked=&quot;1&quot; leftSpacing=&quot;10&quot; rightSpacing=&quot;6&quot; dock=&quot;1&quot; /&gt;&lt;column field=&quot;pageno&quot; label=&quot;Page No.&quot; visible=&quot;1&quot; checked=&quot;0&quot; leftSpacing=&quot;10&quot; rightSpacing=&quot;6&quot; dock=&quot;2&quot; /&gt;&lt;/columns&gt;&lt;position left=&quot;26.62504&quot; top=&quot;111.375&quot; width=&quot;907&quot; height=&quot;379.875&quot; /&gt;&lt;indicators label=&quot;Insert navigation item&quot; label_de=&quot;Navigationshinweis einfügen&quot;&gt;&lt;indicator type=&quot;2&quot; layoutPattern=&quot;Title and text|Two content|Title only|Content and picture|Chart full size|Chart left and right|Chart left / Text right|2 Charts left / 2 Text right&quot; separator=&quot;  |  &quot; leadingSeparator=&quot;|  &quot; trailingSeparator=&quot;  |&quot; itemNoFormat=&quot;{0}&quot; activeItemFormat=&quot; {0}&quot; activeItemNoFormat=&quot;{0} &quot;&gt;&lt;element&gt;&lt;position left=&quot;26.62504&quot; top=&quot;9.275117&quot; width=&quot;906.9999&quot; height=&quot;11.33858&quot; /&gt;&lt;font size=&quot;8&quot; color=&quot;13&quot; bold=&quot;0&quot; /&gt;&lt;font indicator=&quot;separator&quot; color=&quot;#c6d2d9&quot; bold=&quot;0&quot; /&gt;&lt;font indicator=&quot;activeItem&quot; color=&quot;13&quot; bold=&quot;1&quot; /&gt;&lt;font indicator=&quot;activeItemNo&quot; color=&quot;13&quot; bold=&quot;1&quot; /&gt;&lt;textframe marginRight=&quot;0&quot; marginLeft=&quot;0&quot; marginTop=&quot;0&quot; marginBottom=&quot;0&quot; /&gt;&lt;paragraphformat alignment=&quot;1&quot; /&gt;&lt;line visible=&quot;0&quot; /&gt;&lt;fill foreColor=&quot;#ffffff&quot; visible=&quot;0&quot; /&gt;&lt;/element&gt;&lt;/indicator&gt;&lt;/indicators&gt;&lt;settings allowedSizingModeIds=&quot;1|2&quot; allowedFontSizes=&quot;8|9|10|10.5|11|12|14|16|18&quot; allowedTimeFormatIds=&quot;1|2|3&quot; slideLayout=&quot;11&quot; customLayoutName=&quot;Title only&quot; customLayoutIndex=&quot;&quot; showBreak=&quot;1&quot; singleAgendaSlideSelected=&quot;0&quot; backupSlideTitle=&quot;Backup: %agendaName%&quot; topMargin=&quot;0&quot; leftMargin=&quot;0&quot; allowedLevels=&quot;2&quot; itemNoFormats=&quot;{1}¦{1}.{2}¦{3:alphaLC}¦{3:alphaLC}.{4:alphaLC}&quot; /&gt;&lt;cases&gt;&lt;case level=&quot;1&quot; selected=&quot;0&quot; break=&quot;0&quot; topMinSpacing=&quot;0&quot; topMaxSpacing=&quot;0&quot; bottomMinSpacing=&quot;0&quot; bottomMaxSpacing=&quot;0&quot;&gt;&lt;element type=&quot;line&quot; value=&quot;&quot;&gt;&lt;position left=&quot;0&quot; top=&quot;itemHeight&quot; width=&quot;agendaWidth&quot; height=&quot;0&quot; /&gt;&lt;line style=&quot;1&quot; dashStyle=&quot;1&quot; foreColor=&quot;15&quot; transparency=&quot;0&quot; visible=&quot;1&quot; weight=&quot;0.75&quot; /&gt;&lt;/element&gt;&lt;element field=&quot;itemno&quot; type=&quot;autoshape&quot; autoShapeType=&quot;1&quot; indent=&quot;(level-1)*(itemSingleHeight*25/31.50472) &quot; indentType=&quot;1&quot;&gt;&lt;textframe marginLeft=&quot;0&quot; marginRight=&quot;0&quot; verticalAnchor=&quot;3&quot; /&gt;&lt;paragraphformat alignment=&quot;3&quot; /&gt;&lt;fill foreColor=&quot;5&quot; visible=&quot;0&quot; /&gt;&lt;font bold=&quot;1&quot; color=&quot;6&quot; /&gt;&lt;/element&gt;&lt;element field=&quot;topic&quot; type=&quot;autoshape&quot; autoShapeType=&quot;1&quot; indent=&quot;(level-1)*(itemSingleHeight*25/31.50472) &quot; indentType=&quot;2&quot;&gt;&lt;paragraphformat alignment=&quot;1&quot; /&gt;&lt;textframe marginLeft=&quot;18&quot; /&gt;&lt;font bold=&quot;0&quot; /&gt;&lt;/element&gt;&lt;element field=&quot;responsible&quot; type=&quot;autoshape&quot; autoShapeType=&quot;1&quot; indent=&quot;(level-1)*(itemSingleHeight*25/31.50472) &quot; indentType=&quot;1&quot;&gt;&lt;paragraphformat alignment=&quot;1&quot; /&gt;&lt;/element&gt;&lt;element field=&quot;freecolumn&quot; type=&quot;autoshape&quot; autoShapeType=&quot;1&quot; indent=&quot;(level-1)*(itemSingleHeight*25/31.50472) &quot; indentType=&quot;1&quot;&gt;&lt;paragraphformat alignment=&quot;3&quot; /&gt;&lt;/element&gt;&lt;element field=&quot;timeslot&quot; type=&quot;autoshape&quot; autoShapeType=&quot;1&quot; indent=&quot;(level-1)*(itemSingleHeight*25/31.50472) &quot; indentType=&quot;1&quot;&gt;&lt;paragraphformat alignment=&quot;1&quot; /&gt;&lt;/element&gt;&lt;element field=&quot;pageno&quot; type=&quot;autoshape&quot; autoShapeType=&quot;1&quot; indent=&quot;(level-1)*(itemSingleHeight*25/31.50472) &quot; indentType=&quot;1&quot;&gt;&lt;paragraphformat alignment=&quot;3&quot; /&gt;&lt;/element&gt;&lt;/case&gt;&lt;case level=&quot;1&quot; selected=&quot;1&quot; break=&quot;0&quot; topMinSpacing=&quot;0&quot; topMaxSpacing=&quot;0&quot; bottomMinSpacing=&quot;0&quot; bottomMaxSpacing=&quot;0&quot;&gt;&lt;element type=&quot;autoshape&quot; autoShapeType=&quot;1&quot; value=&quot;&quot;&gt;&lt;position left=&quot;level*(itemSingleHeight+topicLeftSpacing)&quot; top=&quot;0&quot; width=&quot;agendaWidth-itemNoWidth-(level-1)*(itemSingleHeight)&quot; height=&quot;itemHeight&quot; /&gt;&lt;fill foreColor=&quot;5&quot; visible=&quot;1&quot; /&gt;&lt;/element&gt;&lt;element field=&quot;itemno&quot; type=&quot;autoshape&quot; autoShapeType=&quot;1&quot; indent=&quot;(level-1)*(itemSingleHeight*25/31.50472) &quot; indentType=&quot;1&quot;&gt;&lt;textframe marginLeft=&quot;0&quot; marginRight=&quot;0&quot; verticalAnchor=&quot;3&quot; /&gt;&lt;paragraphformat alignment=&quot;3&quot; /&gt;&lt;fill foreColor=&quot;5&quot; visible=&quot;1&quot; /&gt;&lt;font bold=&quot;1&quot; color=&quot;14&quot; /&gt;&lt;/element&gt;&lt;element field=&quot;topic&quot; type=&quot;autoshape&quot; autoShapeType=&quot;1&quot; indent=&quot;(level-1)*(itemSingleHeight*25/31.50472) &quot; indentType=&quot;2&quot;&gt;&lt;paragraphformat alignment=&quot;1&quot; /&gt;&lt;font bold=&quot;0&quot; color=&quot;14&quot; /&gt;&lt;textframe marginLeft=&quot;18&quot; /&gt;&lt;/element&gt;&lt;element field=&quot;responsible&quot; type=&quot;autoshape&quot; autoShapeType=&quot;1&quot; indent=&quot;(level-1)*(itemSingleHeight*25/31.50472) &quot; indentType=&quot;1&quot;&gt;&lt;paragraphformat alignment=&quot;1&quot; /&gt;&lt;font bold=&quot;0&quot; color=&quot;14&quot; /&gt;&lt;/element&gt;&lt;element field=&quot;freecolumn&quot; type=&quot;autoshape&quot; autoShapeType=&quot;1&quot; indent=&quot;(level-1)*(itemSingleHeight*25/31.50472) &quot; indentType=&quot;1&quot;&gt;&lt;paragraphformat alignment=&quot;1&quot; /&gt;&lt;font bold=&quot;0&quot; color=&quot;14&quot; /&gt;&lt;/element&gt;&lt;element field=&quot;timeslot&quot; type=&quot;autoshape&quot; autoShapeType=&quot;1&quot; indent=&quot;(level-1)*(itemSingleHeight*25/31.50472) &quot; indentType=&quot;1&quot;&gt;&lt;paragraphformat alignment=&quot;1&quot; /&gt;&lt;font bold=&quot;0&quot; color=&quot;14&quot; /&gt;&lt;/element&gt;&lt;element field=&quot;pageno&quot; type=&quot;autoshape&quot; autoShapeType=&quot;1&quot; indent=&quot;(level-1)*(itemSingleHeight*25/31.50472) &quot; indentType=&quot;1&quot;&gt;&lt;paragraphformat alignment=&quot;3&quot; /&gt;&lt;font bold=&quot;0&quot; color=&quot;14&quot; /&gt;&lt;/element&gt;&lt;/case&gt;&lt;case level=&quot;1&quot; selected=&quot;0&quot; break=&quot;1&quot; topMinSpacing=&quot;0&quot; topMaxSpacing=&quot;0&quot; bottomMinSpacing=&quot;0&quot; bottomMaxSpacing=&quot;0&quot;&gt;&lt;element type=&quot;line&quot; value=&quot;&quot;&gt;&lt;position left=&quot;0&quot; top=&quot;itemHeight&quot; width=&quot;agendaWidth&quot; height=&quot;0&quot; /&gt;&lt;line style=&quot;1&quot; dashStyle=&quot;1&quot; foreColor=&quot;15&quot; transparency=&quot;0&quot; visible=&quot;1&quot; weight=&quot;0.75&quot; /&gt;&lt;/element&gt;&lt;element field=&quot;topic&quot; type=&quot;autoshape&quot; autoShapeType=&quot;1&quot; indent=&quot;(level-1)*(itemSingleHeight*25/31.50472) &quot; indentType=&quot;2&quot;&gt;&lt;paragraphformat alignment=&quot;1&quot; /&gt;&lt;textframe marginLeft=&quot;18&quot; /&gt;&lt;font bold=&quot;0&quot; italic=&quot;1&quot; /&gt;&lt;/element&gt;&lt;element field=&quot;responsible&quot; type=&quot;autoshape&quot; autoShapeType=&quot;1&quot; indent=&quot;(level-1)*(itemSingleHeight*25/31.50472) &quot; indentType=&quot;1&quot;&gt;&lt;paragraphformat alignment=&quot;1&quot; /&gt;&lt;font italic=&quot;1&quot; /&gt;&lt;/element&gt;&lt;element field=&quot;freecolumn&quot; type=&quot;autoshape&quot; autoShapeType=&quot;1&quot; indent=&quot;(level-1)*(itemSingleHeight*25/31.50472) &quot; indentType=&quot;1&quot;&gt;&lt;paragraphformat alignment=&quot;1&quot; /&gt;&lt;font italic=&quot;1&quot; /&gt;&lt;/element&gt;&lt;element field=&quot;timeslot&quot; type=&quot;autoshape&quot; autoShapeType=&quot;1&quot; indent=&quot;(level-1)*(itemSingleHeight*25/31.50472) &quot; indentType=&quot;1&quot;&gt;&lt;paragraphformat alignment=&quot;1&quot; /&gt;&lt;font italic=&quot;1&quot; /&gt;&lt;/element&gt;&lt;element field=&quot;pageno&quot; type=&quot;autoshape&quot; autoShapeType=&quot;1&quot; indent=&quot;(level-1)*(itemSingleHeight*25/31.50472) &quot; indentType=&quot;1&quot;&gt;&lt;paragraphformat alignment=&quot;3&quot; /&gt;&lt;font italic=&quot;1&quot; /&gt;&lt;/element&gt;&lt;/case&gt;&lt;case level=&quot;1&quot; selected=&quot;1&quot; break=&quot;1&quot; topMinSpacing=&quot;0&quot; topMaxSpacing=&quot;0&quot; bottomMinSpacing=&quot;0&quot; bottomMaxSpacing=&quot;0&quot;&gt;&lt;element type=&quot;autoshape&quot; autoShapeType=&quot;1&quot; value=&quot;&quot;&gt;&lt;position left=&quot;level*topicLeftSpacing&quot; top=&quot;0&quot; width=&quot;agendaWidth-(level-1)*(itemSingleHeight)&quot; height=&quot;itemHeight&quot; /&gt;&lt;fill foreColor=&quot;5&quot; visible=&quot;1&quot; /&gt;&lt;/element&gt;&lt;element field=&quot;topic&quot; type=&quot;autoshape&quot; autoShapeType=&quot;1&quot; indent=&quot;(level-1)*(itemSingleHeight*25/31.50472) &quot; indentType=&quot;2&quot;&gt;&lt;paragraphformat alignment=&quot;1&quot; /&gt;&lt;font bold=&quot;0&quot; italic=&quot;1&quot; color=&quot;14&quot; /&gt;&lt;textframe marginLeft=&quot;18&quot; /&gt;&lt;/element&gt;&lt;element field=&quot;responsible&quot; type=&quot;autoshape&quot; autoShapeType=&quot;1&quot; indent=&quot;(level-1)*(itemSingleHeight*25/31.50472) &quot; indentType=&quot;1&quot;&gt;&lt;paragraphformat alignment=&quot;1&quot; /&gt;&lt;font bold=&quot;0&quot; italic=&quot;1&quot; color=&quot;14&quot; /&gt;&lt;/element&gt;&lt;element field=&quot;freecolumn&quot; type=&quot;autoshape&quot; autoShapeType=&quot;1&quot; indent=&quot;(level-1)*(itemSingleHeight*25/31.50472) &quot; indentType=&quot;1&quot;&gt;&lt;paragraphformat alignment=&quot;1&quot; /&gt;&lt;font bold=&quot;0&quot; italic=&quot;1&quot; color=&quot;14&quot; /&gt;&lt;/element&gt;&lt;element field=&quot;timeslot&quot; type=&quot;autoshape&quot; autoShapeType=&quot;1&quot; indent=&quot;(level-1)*(itemSingleHeight*25/31.50472) &quot; indentType=&quot;1&quot;&gt;&lt;paragraphformat alignment=&quot;1&quot; /&gt;&lt;font bold=&quot;0&quot; italic=&quot;1&quot; color=&quot;14&quot; /&gt;&lt;/element&gt;&lt;element field=&quot;pageno&quot; type=&quot;autoshape&quot; autoShapeType=&quot;1&quot; indent=&quot;(level-1)*(itemSingleHeight*25/31.50472) &quot; indentType=&quot;1&quot;&gt;&lt;paragraphformat alignment=&quot;3&quot; /&gt;&lt;font bold=&quot;0&quot; italic=&quot;1&quot; color=&quot;14&quot; /&gt;&lt;/element&gt;&lt;/case&gt;&lt;case level=&quot;2&quot; selected=&quot;0&quot; break=&quot;0&quot; topMinSpacing=&quot;0&quot; topMaxSpacing=&quot;0&quot; bottomMinSpacing=&quot;0&quot; bottomMaxSpacing=&quot;0&quot;&gt;&lt;element type=&quot;line&quot; value=&quot;&quot;&gt;&lt;position left=&quot;0&quot; top=&quot;itemHeight&quot; width=&quot;agendaWidth&quot; height=&quot;0&quot; /&gt;&lt;line style=&quot;1&quot; dashStyle=&quot;1&quot; foreColor=&quot;15&quot; transparency=&quot;0&quot; visible=&quot;1&quot; weight=&quot;0.75&quot; /&gt;&lt;/element&gt;&lt;element field=&quot;itemno&quot; type=&quot;autoshape&quot; autoShapeType=&quot;1&quot; indent=&quot;(level-1)*(itemSingleHeight*25/31.50472+18) &quot; indentType=&quot;1&quot;&gt;&lt;textframe marginLeft=&quot;0&quot; marginRight=&quot;0&quot; verticalAnchor=&quot;3&quot; /&gt;&lt;paragraphformat alignment=&quot;3&quot; /&gt;&lt;fill foreColor=&quot;5&quot; visible=&quot;0&quot; /&gt;&lt;font bold=&quot;1&quot; color=&quot;6&quot; /&gt;&lt;/element&gt;&lt;element field=&quot;topic&quot; type=&quot;autoshape&quot; autoShapeType=&quot;1&quot; indent=&quot;(level-1)*(itemSingleHeight*25/31.50472+18) &quot; indentType=&quot;2&quot;&gt;&lt;paragraphformat alignment=&quot;1&quot; /&gt;&lt;textframe marginLeft=&quot;18&quot; /&gt;&lt;font bold=&quot;0&quot; /&gt;&lt;/element&gt;&lt;element field=&quot;responsible&quot; type=&quot;autoshape&quot; autoShapeType=&quot;1&quot; indent=&quot;(level-1)*(itemSingleHeight*25/31.50472+18) &quot; indentType=&quot;1&quot;&gt;&lt;paragraphformat alignment=&quot;1&quot; /&gt;&lt;/element&gt;&lt;element field=&quot;freecolumn&quot; type=&quot;autoshape&quot; autoShapeType=&quot;1&quot; indent=&quot;(level-1)*(itemSingleHeight*25/31.50472+18) &quot; indentType=&quot;1&quot;&gt;&lt;paragraphformat alignment=&quot;3&quot; /&gt;&lt;/element&gt;&lt;element field=&quot;timeslot&quot; type=&quot;autoshape&quot; autoShapeType=&quot;1&quot; indent=&quot;(level-1)*(itemSingleHeight*25/31.50472+18) &quot; indentType=&quot;1&quot;&gt;&lt;paragraphformat alignment=&quot;1&quot; /&gt;&lt;/element&gt;&lt;element field=&quot;pageno&quot; type=&quot;autoshape&quot; autoShapeType=&quot;1&quot; indent=&quot;(level-1)*(itemSingleHeight-itemNoWidth) &quot; indentType=&quot;1&quot;&gt;&lt;paragraphformat alignment=&quot;3&quot; /&gt;&lt;/element&gt;&lt;/case&gt;&lt;case level=&quot;2&quot; selected=&quot;1&quot; break=&quot;0&quot; topMinSpacing=&quot;0&quot; topMaxSpacing=&quot;0&quot; bottomMinSpacing=&quot;0&quot; bottomMaxSpacing=&quot;0&quot;&gt;&lt;element type=&quot;autoshape&quot; autoShapeType=&quot;1&quot; value=&quot;&quot;&gt;&lt;position left=&quot;0&quot; top=&quot;0&quot; width=&quot;agendaWidth&quot; height=&quot;itemHeight&quot; /&gt;&lt;fill foreColor=&quot;5&quot; visible=&quot;1&quot; /&gt;&lt;/element&gt;&lt;element field=&quot;itemno&quot; type=&quot;autoshape&quot; autoShapeType=&quot;1&quot; indent=&quot;(level-1)*(itemSingleHeight*25/31.50472+18) &quot; indentType=&quot;1&quot;&gt;&lt;textframe marginLeft=&quot;0&quot; marginRight=&quot;0&quot; verticalAnchor=&quot;3&quot; /&gt;&lt;paragraphformat alignment=&quot;3&quot; /&gt;&lt;fill foreColor=&quot;5&quot; visible=&quot;1&quot; /&gt;&lt;font bold=&quot;1&quot; color=&quot;14&quot; /&gt;&lt;/element&gt;&lt;element field=&quot;topic&quot; type=&quot;autoshape&quot; autoShapeType=&quot;1&quot; indent=&quot;(level-1)*(itemSingleHeight*25/31.50472+18) &quot; indentType=&quot;2&quot;&gt;&lt;paragraphformat alignment=&quot;1&quot; /&gt;&lt;font bold=&quot;0&quot; color=&quot;14&quot; /&gt;&lt;textframe marginLeft=&quot;18&quot; /&gt;&lt;/element&gt;&lt;element field=&quot;responsible&quot; type=&quot;autoshape&quot; autoShapeType=&quot;1&quot; indent=&quot;(level-1)*(itemSingleHeight*25/31.50472+18) &quot; indentType=&quot;1&quot;&gt;&lt;paragraphformat alignment=&quot;1&quot; /&gt;&lt;font bold=&quot;0&quot; color=&quot;14&quot; /&gt;&lt;/element&gt;&lt;element field=&quot;freecolumn&quot; type=&quot;autoshape&quot; autoShapeType=&quot;1&quot; indent=&quot;(level-1)*(itemSingleHeight*25/31.50472+18) &quot; indentType=&quot;1&quot;&gt;&lt;paragraphformat alignment=&quot;1&quot; /&gt;&lt;font bold=&quot;0&quot; color=&quot;14&quot; /&gt;&lt;/element&gt;&lt;element field=&quot;timeslot&quot; type=&quot;autoshape&quot; autoShapeType=&quot;1&quot; indent=&quot;(level-1)*(itemSingleHeight*25/31.50472+18) &quot; indentType=&quot;1&quot;&gt;&lt;paragraphformat alignment=&quot;1&quot; /&gt;&lt;font bold=&quot;0&quot; color=&quot;14&quot; /&gt;&lt;/element&gt;&lt;element field=&quot;pageno&quot; type=&quot;autoshape&quot; autoShapeType=&quot;1&quot; indent=&quot;(level-1)*(itemSingleHeight-itemNoWidth) &quot; indentType=&quot;1&quot;&gt;&lt;paragraphformat alignment=&quot;3&quot; /&gt;&lt;font bold=&quot;0&quot; color=&quot;14&quot; /&gt;&lt;/element&gt;&lt;/case&gt;&lt;case level=&quot;2&quot; selected=&quot;0&quot; break=&quot;1&quot; topMinSpacing=&quot;0&quot; topMaxSpacing=&quot;0&quot; bottomMinSpacing=&quot;0&quot; bottomMaxSpacing=&quot;0&quot;&gt;&lt;element type=&quot;line&quot; value=&quot;&quot;&gt;&lt;position left=&quot;0&quot; top=&quot;itemHeight&quot; width=&quot;agendaWidth&quot; height=&quot;0&quot; /&gt;&lt;line style=&quot;1&quot; dashStyle=&quot;1&quot; foreColor=&quot;15&quot; transparency=&quot;0&quot; visible=&quot;1&quot; weight=&quot;0.75&quot; /&gt;&lt;/element&gt;&lt;element field=&quot;topic&quot; type=&quot;autoshape&quot; autoShapeType=&quot;1&quot; indent=&quot;(level-1)*(itemSingleHeight*25/31.50472+18) &quot; indentType=&quot;2&quot;&gt;&lt;paragraphformat alignment=&quot;1&quot; /&gt;&lt;textframe marginLeft=&quot;18&quot; /&gt;&lt;font bold=&quot;0&quot; italic=&quot;1&quot; /&gt;&lt;/element&gt;&lt;element field=&quot;responsible&quot; type=&quot;autoshape&quot; autoShapeType=&quot;1&quot; indent=&quot;(level-1)*(itemSingleHeight*25/31.50472+18) &quot; indentType=&quot;1&quot;&gt;&lt;paragraphformat alignment=&quot;1&quot; /&gt;&lt;font italic=&quot;1&quot; /&gt;&lt;/element&gt;&lt;element field=&quot;freecolumn&quot; type=&quot;autoshape&quot; autoShapeType=&quot;1&quot; indent=&quot;(level-1)*(itemSingleHeight*25/31.50472+18) &quot; indentType=&quot;1&quot;&gt;&lt;paragraphformat alignment=&quot;1&quot; /&gt;&lt;font italic=&quot;1&quot; /&gt;&lt;/element&gt;&lt;element field=&quot;timeslot&quot; type=&quot;autoshape&quot; autoShapeType=&quot;1&quot; indent=&quot;(level-1)*(itemSingleHeight*25/31.50472+18) &quot; indentType=&quot;1&quot;&gt;&lt;paragraphformat alignment=&quot;1&quot; /&gt;&lt;font italic=&quot;1&quot; /&gt;&lt;/element&gt;&lt;element field=&quot;pageno&quot; type=&quot;autoshape&quot; autoShapeType=&quot;1&quot; indent=&quot;(level-1)*(itemSingleHeight-itemNoWidth) &quot; indentType=&quot;1&quot;&gt;&lt;paragraphformat alignment=&quot;3&quot; /&gt;&lt;font italic=&quot;1&quot; /&gt;&lt;/element&gt;&lt;/case&gt;&lt;case level=&quot;2&quot; selected=&quot;1&quot; break=&quot;1&quot; topMinSpacing=&quot;0&quot; topMaxSpacing=&quot;0&quot; bottomMinSpacing=&quot;0&quot; bottomMaxSpacing=&quot;0&quot;&gt;&lt;element type=&quot;autoshape&quot; autoShapeType=&quot;1&quot; value=&quot;&quot;&gt;&lt;position left=&quot;level*topicLeftSpacing&quot; top=&quot;0&quot; width=&quot;agendaWidth&quot; height=&quot;itemHeight&quot; /&gt;&lt;fill foreColor=&quot;5&quot; visible=&quot;1&quot; /&gt;&lt;/element&gt;&lt;element field=&quot;topic&quot; type=&quot;autoshape&quot; autoShapeType=&quot;1&quot; indent=&quot;(level-1)*(itemSingleHeight*25/31.50472+18) &quot; indentType=&quot;2&quot;&gt;&lt;paragraphformat alignment=&quot;1&quot; /&gt;&lt;font bold=&quot;0&quot; italic=&quot;1&quot; color=&quot;14&quot; /&gt;&lt;textframe marginLeft=&quot;18&quot; /&gt;&lt;/element&gt;&lt;element field=&quot;responsible&quot; type=&quot;autoshape&quot; autoShapeType=&quot;1&quot; indent=&quot;(level-1)*(itemSingleHeight*25/31.50472+18) &quot; indentType=&quot;1&quot;&gt;&lt;paragraphformat alignment=&quot;1&quot; /&gt;&lt;font bold=&quot;0&quot; italic=&quot;1&quot; color=&quot;14&quot; /&gt;&lt;/element&gt;&lt;element field=&quot;freecolumn&quot; type=&quot;autoshape&quot; autoShapeType=&quot;1&quot; indent=&quot;(level-1)*(itemSingleHeight*25/31.50472+18) &quot; indentType=&quot;1&quot;&gt;&lt;paragraphformat alignment=&quot;1&quot; /&gt;&lt;font bold=&quot;0&quot; italic=&quot;1&quot; color=&quot;14&quot; /&gt;&lt;/element&gt;&lt;element field=&quot;timeslot&quot; type=&quot;autoshape&quot; autoShapeType=&quot;1&quot; indent=&quot;(level-1)*(itemSingleHeight*25/31.50472+18) &quot; indentType=&quot;1&quot;&gt;&lt;paragraphformat alignment=&quot;1&quot; /&gt;&lt;font bold=&quot;0&quot; italic=&quot;1&quot; color=&quot;14&quot; /&gt;&lt;/element&gt;&lt;element field=&quot;pageno&quot; type=&quot;autoshape&quot; autoShapeType=&quot;1&quot; indent=&quot;(level-1)*(itemSingleHeight-itemNoWidth) &quot; indentType=&quot;1&quot;&gt;&lt;paragraphformat alignment=&quot;3&quot; /&gt;&lt;font bold=&quot;0&quot; italic=&quot;1&quot; color=&quot;14&quot; /&gt;&lt;/element&gt;&lt;/case&gt;&lt;/cases&gt;&lt;elements /&gt;&lt;/layout&gt;&lt;/layouts&gt;&lt;contents&gt;&lt;agenda name=&quot;New Agenda&quot; title=&quot;Agenda&quot; subtitle=&quot;&quot; sizingModeId=&quot;2&quot; fontSize=&quot;16&quot; fontSizeAuto=&quot;1&quot; startTime=&quot;540&quot; timeFormatId=&quot;2&quot; startItemNo=&quot;1&quot; createIndicators=&quot;1&quot; createSingleAgendaSlide=&quot;1&quot; createSeparatingSlides=&quot;1&quot; createBackupSlide=&quot;1&quot; layoutId=&quot;447_1&quot; hideSeparatingSlides=&quot;0&quot; createSections=&quot;0&quot; singleSlideId=&quot;c1350d45-7406-4be9-9803-3b7cd4a80895&quot; backupSlideId=&quot;4f66b547-7221-456c-b721-1cdb67bbbe93&quot;&gt;&lt;columns leftSpacing=&quot;0&quot; rightSpacing=&quot;0&quot;&gt;&lt;column field=&quot;itemno&quot; label=&quot;No.&quot; checked=&quot;1&quot; leftSpacing=&quot;0&quot; rightSpacing=&quot;0&quot; dock=&quot;1&quot; fixedWidth=&quot;31.50472&quot; /&gt;&lt;column field=&quot;topic&quot; label=&quot;Topic&quot; leftSpacing=&quot;0&quot; rightDistribute=&quot;1&quot; dock=&quot;1&quot; rightSpacing=&quot;610.4318&quot; /&gt;&lt;column field=&quot;responsible&quot; label=&quot;Author&quot; visible=&quot;1&quot; checked=&quot;0&quot; leftSpacing=&quot;10&quot; rightDistribute=&quot;1&quot; dock=&quot;1&quot; rightSpacing=&quot;247.6675&quot; /&gt;&lt;column field=&quot;freecolumn&quot; label=&quot;&quot; visible=&quot;1&quot; checked=&quot;0&quot; leftSpacing=&quot;10&quot; rightDistribute=&quot;1&quot; dock=&quot;1&quot; /&gt;&lt;column field=&quot;timeslot&quot; label=&quot;Time Slot&quot; visible=&quot;1&quot; checked=&quot;0&quot; leftSpacing=&quot;10&quot; rightSpacing=&quot;6&quot; dock=&quot;1&quot; /&gt;&lt;column field=&quot;pageno&quot; label=&quot;Page No.&quot; visible=&quot;1&quot; checked=&quot;0&quot; leftSpacing=&quot;10&quot; rightSpacing=&quot;6&quot; dock=&quot;2&quot; /&gt;&lt;/columns&gt;&lt;items&gt;&lt;item duration=&quot;30&quot; id=&quot;d9b6ff76-2cbe-4cff-9128-0896b4f145a0&quot; parentId=&quot;&quot; level=&quot;1&quot; generateAgendaSlide=&quot;1&quot; showAgendaItem=&quot;1&quot; isBreak=&quot;0&quot; topic=&quot;Covid-19: An overview&quot; agendaSlideId=&quot;d83d7bbe-65de-429f-885e-1b991d9e68b6&quot; /&gt;&lt;item duration=&quot;30&quot; id=&quot;7aaafadc-0bb8-4588-89b3-d483db130ce5&quot; parentId=&quot;&quot; level=&quot;1&quot; generateAgendaSlide=&quot;1&quot; showAgendaItem=&quot;1&quot; isBreak=&quot;0&quot; topic=&quot;Second level impact&quot; agendaSlideId=&quot;641d7d41-33b6-4287-aed8-3800c5b2bb1f&quot; /&gt;&lt;item duration=&quot;30&quot; id=&quot;89578096-2e9e-4809-b6fc-c3d797ff461d&quot; parentId=&quot;&quot; level=&quot;1&quot; generateAgendaSlide=&quot;1&quot; showAgendaItem=&quot;1&quot; isBreak=&quot;0&quot; topic=&quot;Implications  on Risk management&quot; agendaSlideId=&quot;967bd2cc-5bc6-40e0-808f-4edecccd861e&quot; /&gt;&lt;/items&gt;&lt;/agenda&gt;&lt;/contents&gt;&lt;/ee4p&gt;"/>
  <p:tag name="EE4P_AGENDAWIZARD_INDICATORS" val="1"/>
</p:tagLst>
</file>

<file path=ppt/tags/tag10.xml><?xml version="1.0" encoding="utf-8"?>
<p:tagLst xmlns:a="http://schemas.openxmlformats.org/drawingml/2006/main" xmlns:r="http://schemas.openxmlformats.org/officeDocument/2006/relationships" xmlns:p="http://schemas.openxmlformats.org/presentationml/2006/main">
  <p:tag name="EE4P_AGENDAWIZARD" val="item_d83d7bbe-65de-429f-885e-1b991d9e68b6_Topic"/>
  <p:tag name="EE4P_AGENDAWIZARD_CONTENT" val="/Covid-19: An overview"/>
  <p:tag name="EE4P_AGENDAWIZARD_PROPERTIES" val="58.12976/111.375/265.0635/31.50472"/>
</p:tagLst>
</file>

<file path=ppt/tags/tag11.xml><?xml version="1.0" encoding="utf-8"?>
<p:tagLst xmlns:a="http://schemas.openxmlformats.org/drawingml/2006/main" xmlns:r="http://schemas.openxmlformats.org/officeDocument/2006/relationships" xmlns:p="http://schemas.openxmlformats.org/presentationml/2006/main">
  <p:tag name="EE4P_AGENDAWIZARD" val="item_d83d7bbe-65de-429f-885e-1b991d9e68b6_ItemNo"/>
  <p:tag name="EE4P_AGENDAWIZARD_CONTENT" val="/1"/>
  <p:tag name="EE4P_AGENDAWIZARD_PROPERTIES" val="26.62504/111.375/31.50472/31.50472"/>
</p:tagLst>
</file>

<file path=ppt/tags/tag12.xml><?xml version="1.0" encoding="utf-8"?>
<p:tagLst xmlns:a="http://schemas.openxmlformats.org/drawingml/2006/main" xmlns:r="http://schemas.openxmlformats.org/officeDocument/2006/relationships" xmlns:p="http://schemas.openxmlformats.org/presentationml/2006/main">
  <p:tag name="EE4P_AGENDAWIZARD" val="title"/>
</p:tagLst>
</file>

<file path=ppt/tags/tag13.xml><?xml version="1.0" encoding="utf-8"?>
<p:tagLst xmlns:a="http://schemas.openxmlformats.org/drawingml/2006/main" xmlns:r="http://schemas.openxmlformats.org/officeDocument/2006/relationships" xmlns:p="http://schemas.openxmlformats.org/presentationml/2006/main">
  <p:tag name="EE4P_SLIDEID" val="d83d7bbe-65de-429f-885e-1b991d9e68b6"/>
</p:tagLst>
</file>

<file path=ppt/tags/tag14.xml><?xml version="1.0" encoding="utf-8"?>
<p:tagLst xmlns:a="http://schemas.openxmlformats.org/drawingml/2006/main" xmlns:r="http://schemas.openxmlformats.org/officeDocument/2006/relationships" xmlns:p="http://schemas.openxmlformats.org/presentationml/2006/main">
  <p:tag name="EE4P_AGENDAWIZARD" val="item_967bd2cc-5bc6-40e0-808f-4edecccd861e_Element"/>
</p:tagLst>
</file>

<file path=ppt/tags/tag15.xml><?xml version="1.0" encoding="utf-8"?>
<p:tagLst xmlns:a="http://schemas.openxmlformats.org/drawingml/2006/main" xmlns:r="http://schemas.openxmlformats.org/officeDocument/2006/relationships" xmlns:p="http://schemas.openxmlformats.org/presentationml/2006/main">
  <p:tag name="EE4P_AGENDAWIZARD" val="item_967bd2cc-5bc6-40e0-808f-4edecccd861e_Topic"/>
  <p:tag name="EE4P_AGENDAWIZARD_CONTENT" val="/Implications  on Risk management"/>
  <p:tag name="EE4P_AGENDAWIZARD_PROPERTIES" val="58.12976/174.3845/265.0635/31.50472"/>
</p:tagLst>
</file>

<file path=ppt/tags/tag16.xml><?xml version="1.0" encoding="utf-8"?>
<p:tagLst xmlns:a="http://schemas.openxmlformats.org/drawingml/2006/main" xmlns:r="http://schemas.openxmlformats.org/officeDocument/2006/relationships" xmlns:p="http://schemas.openxmlformats.org/presentationml/2006/main">
  <p:tag name="EE4P_AGENDAWIZARD" val="item_967bd2cc-5bc6-40e0-808f-4edecccd861e_ItemNo"/>
  <p:tag name="EE4P_AGENDAWIZARD_CONTENT" val="/3"/>
  <p:tag name="EE4P_AGENDAWIZARD_PROPERTIES" val="26.62504/174.3845/31.50472/31.50472"/>
</p:tagLst>
</file>

<file path=ppt/tags/tag17.xml><?xml version="1.0" encoding="utf-8"?>
<p:tagLst xmlns:a="http://schemas.openxmlformats.org/drawingml/2006/main" xmlns:r="http://schemas.openxmlformats.org/officeDocument/2006/relationships" xmlns:p="http://schemas.openxmlformats.org/presentationml/2006/main">
  <p:tag name="EE4P_AGENDAWIZARD" val="item_641d7d41-33b6-4287-aed8-3800c5b2bb1f_Element"/>
</p:tagLst>
</file>

<file path=ppt/tags/tag18.xml><?xml version="1.0" encoding="utf-8"?>
<p:tagLst xmlns:a="http://schemas.openxmlformats.org/drawingml/2006/main" xmlns:r="http://schemas.openxmlformats.org/officeDocument/2006/relationships" xmlns:p="http://schemas.openxmlformats.org/presentationml/2006/main">
  <p:tag name="EE4P_AGENDAWIZARD" val="item_641d7d41-33b6-4287-aed8-3800c5b2bb1f_Topic"/>
  <p:tag name="EE4P_AGENDAWIZARD_CONTENT" val="/Second level impact"/>
  <p:tag name="EE4P_AGENDAWIZARD_PROPERTIES" val="58.12976/142.8798/265.0635/31.50472"/>
</p:tagLst>
</file>

<file path=ppt/tags/tag19.xml><?xml version="1.0" encoding="utf-8"?>
<p:tagLst xmlns:a="http://schemas.openxmlformats.org/drawingml/2006/main" xmlns:r="http://schemas.openxmlformats.org/officeDocument/2006/relationships" xmlns:p="http://schemas.openxmlformats.org/presentationml/2006/main">
  <p:tag name="EE4P_AGENDAWIZARD" val="item_641d7d41-33b6-4287-aed8-3800c5b2bb1f_ItemNo"/>
  <p:tag name="EE4P_AGENDAWIZARD_CONTENT" val="/2"/>
  <p:tag name="EE4P_AGENDAWIZARD_PROPERTIES" val="26.62504/142.8798/31.50472/31.50472"/>
</p:tagLst>
</file>

<file path=ppt/tags/tag2.xml><?xml version="1.0" encoding="utf-8"?>
<p:tagLst xmlns:a="http://schemas.openxmlformats.org/drawingml/2006/main" xmlns:r="http://schemas.openxmlformats.org/officeDocument/2006/relationships" xmlns:p="http://schemas.openxmlformats.org/presentationml/2006/main">
  <p:tag name="EE4P_SLIDEID" val="c1350d45-7406-4be9-9803-3b7cd4a80895"/>
</p:tagLst>
</file>

<file path=ppt/tags/tag20.xml><?xml version="1.0" encoding="utf-8"?>
<p:tagLst xmlns:a="http://schemas.openxmlformats.org/drawingml/2006/main" xmlns:r="http://schemas.openxmlformats.org/officeDocument/2006/relationships" xmlns:p="http://schemas.openxmlformats.org/presentationml/2006/main">
  <p:tag name="EE4P_AGENDAWIZARD" val="item_d83d7bbe-65de-429f-885e-1b991d9e68b6_Element"/>
</p:tagLst>
</file>

<file path=ppt/tags/tag21.xml><?xml version="1.0" encoding="utf-8"?>
<p:tagLst xmlns:a="http://schemas.openxmlformats.org/drawingml/2006/main" xmlns:r="http://schemas.openxmlformats.org/officeDocument/2006/relationships" xmlns:p="http://schemas.openxmlformats.org/presentationml/2006/main">
  <p:tag name="EE4P_AGENDAWIZARD" val="item_d83d7bbe-65de-429f-885e-1b991d9e68b6_Topic"/>
  <p:tag name="EE4P_AGENDAWIZARD_CONTENT" val="/Covid-19: An overview"/>
  <p:tag name="EE4P_AGENDAWIZARD_PROPERTIES" val="58.12976/111.375/265.0635/31.50472"/>
</p:tagLst>
</file>

<file path=ppt/tags/tag22.xml><?xml version="1.0" encoding="utf-8"?>
<p:tagLst xmlns:a="http://schemas.openxmlformats.org/drawingml/2006/main" xmlns:r="http://schemas.openxmlformats.org/officeDocument/2006/relationships" xmlns:p="http://schemas.openxmlformats.org/presentationml/2006/main">
  <p:tag name="EE4P_AGENDAWIZARD" val="item_d83d7bbe-65de-429f-885e-1b991d9e68b6_ItemNo"/>
  <p:tag name="EE4P_AGENDAWIZARD_CONTENT" val="/1"/>
  <p:tag name="EE4P_AGENDAWIZARD_PROPERTIES" val="26.62504/111.375/31.50472/31.50472"/>
</p:tagLst>
</file>

<file path=ppt/tags/tag23.xml><?xml version="1.0" encoding="utf-8"?>
<p:tagLst xmlns:a="http://schemas.openxmlformats.org/drawingml/2006/main" xmlns:r="http://schemas.openxmlformats.org/officeDocument/2006/relationships" xmlns:p="http://schemas.openxmlformats.org/presentationml/2006/main">
  <p:tag name="EE4P_AGENDAWIZARD" val="title"/>
</p:tagLst>
</file>

<file path=ppt/tags/tag24.xml><?xml version="1.0" encoding="utf-8"?>
<p:tagLst xmlns:a="http://schemas.openxmlformats.org/drawingml/2006/main" xmlns:r="http://schemas.openxmlformats.org/officeDocument/2006/relationships" xmlns:p="http://schemas.openxmlformats.org/presentationml/2006/main">
  <p:tag name="EE4P_SLIDEID" val="641d7d41-33b6-4287-aed8-3800c5b2bb1f"/>
</p:tagLst>
</file>

<file path=ppt/tags/tag25.xml><?xml version="1.0" encoding="utf-8"?>
<p:tagLst xmlns:a="http://schemas.openxmlformats.org/drawingml/2006/main" xmlns:r="http://schemas.openxmlformats.org/officeDocument/2006/relationships" xmlns:p="http://schemas.openxmlformats.org/presentationml/2006/main">
  <p:tag name="EE4P_AGENDAWIZARD" val="item_967bd2cc-5bc6-40e0-808f-4edecccd861e_Element"/>
</p:tagLst>
</file>

<file path=ppt/tags/tag26.xml><?xml version="1.0" encoding="utf-8"?>
<p:tagLst xmlns:a="http://schemas.openxmlformats.org/drawingml/2006/main" xmlns:r="http://schemas.openxmlformats.org/officeDocument/2006/relationships" xmlns:p="http://schemas.openxmlformats.org/presentationml/2006/main">
  <p:tag name="EE4P_AGENDAWIZARD" val="item_967bd2cc-5bc6-40e0-808f-4edecccd861e_Topic"/>
  <p:tag name="EE4P_AGENDAWIZARD_CONTENT" val="/Implications  on Risk management"/>
  <p:tag name="EE4P_AGENDAWIZARD_PROPERTIES" val="58.12976/174.3845/265.0635/31.50472"/>
</p:tagLst>
</file>

<file path=ppt/tags/tag27.xml><?xml version="1.0" encoding="utf-8"?>
<p:tagLst xmlns:a="http://schemas.openxmlformats.org/drawingml/2006/main" xmlns:r="http://schemas.openxmlformats.org/officeDocument/2006/relationships" xmlns:p="http://schemas.openxmlformats.org/presentationml/2006/main">
  <p:tag name="EE4P_AGENDAWIZARD" val="item_967bd2cc-5bc6-40e0-808f-4edecccd861e_ItemNo"/>
  <p:tag name="EE4P_AGENDAWIZARD_CONTENT" val="/3"/>
  <p:tag name="EE4P_AGENDAWIZARD_PROPERTIES" val="26.62504/174.3845/31.50472/31.50472"/>
</p:tagLst>
</file>

<file path=ppt/tags/tag28.xml><?xml version="1.0" encoding="utf-8"?>
<p:tagLst xmlns:a="http://schemas.openxmlformats.org/drawingml/2006/main" xmlns:r="http://schemas.openxmlformats.org/officeDocument/2006/relationships" xmlns:p="http://schemas.openxmlformats.org/presentationml/2006/main">
  <p:tag name="EE4P_AGENDAWIZARD" val="item_641d7d41-33b6-4287-aed8-3800c5b2bb1f_Element"/>
</p:tagLst>
</file>

<file path=ppt/tags/tag29.xml><?xml version="1.0" encoding="utf-8"?>
<p:tagLst xmlns:a="http://schemas.openxmlformats.org/drawingml/2006/main" xmlns:r="http://schemas.openxmlformats.org/officeDocument/2006/relationships" xmlns:p="http://schemas.openxmlformats.org/presentationml/2006/main">
  <p:tag name="EE4P_AGENDAWIZARD" val="item_641d7d41-33b6-4287-aed8-3800c5b2bb1f_Topic"/>
  <p:tag name="EE4P_AGENDAWIZARD_CONTENT" val="/Second level impact"/>
  <p:tag name="EE4P_AGENDAWIZARD_PROPERTIES" val="58.12976/142.8798/265.0635/31.50472"/>
</p:tagLst>
</file>

<file path=ppt/tags/tag3.xml><?xml version="1.0" encoding="utf-8"?>
<p:tagLst xmlns:a="http://schemas.openxmlformats.org/drawingml/2006/main" xmlns:r="http://schemas.openxmlformats.org/officeDocument/2006/relationships" xmlns:p="http://schemas.openxmlformats.org/presentationml/2006/main">
  <p:tag name="EE4P_AGENDAWIZARD" val="item_967bd2cc-5bc6-40e0-808f-4edecccd861e_Element"/>
</p:tagLst>
</file>

<file path=ppt/tags/tag30.xml><?xml version="1.0" encoding="utf-8"?>
<p:tagLst xmlns:a="http://schemas.openxmlformats.org/drawingml/2006/main" xmlns:r="http://schemas.openxmlformats.org/officeDocument/2006/relationships" xmlns:p="http://schemas.openxmlformats.org/presentationml/2006/main">
  <p:tag name="EE4P_AGENDAWIZARD" val="item_641d7d41-33b6-4287-aed8-3800c5b2bb1f_ItemNo"/>
  <p:tag name="EE4P_AGENDAWIZARD_CONTENT" val="/2"/>
  <p:tag name="EE4P_AGENDAWIZARD_PROPERTIES" val="26.62504/142.8798/31.50472/31.50472"/>
</p:tagLst>
</file>

<file path=ppt/tags/tag31.xml><?xml version="1.0" encoding="utf-8"?>
<p:tagLst xmlns:a="http://schemas.openxmlformats.org/drawingml/2006/main" xmlns:r="http://schemas.openxmlformats.org/officeDocument/2006/relationships" xmlns:p="http://schemas.openxmlformats.org/presentationml/2006/main">
  <p:tag name="EE4P_AGENDAWIZARD" val="item_d83d7bbe-65de-429f-885e-1b991d9e68b6_Element"/>
</p:tagLst>
</file>

<file path=ppt/tags/tag32.xml><?xml version="1.0" encoding="utf-8"?>
<p:tagLst xmlns:a="http://schemas.openxmlformats.org/drawingml/2006/main" xmlns:r="http://schemas.openxmlformats.org/officeDocument/2006/relationships" xmlns:p="http://schemas.openxmlformats.org/presentationml/2006/main">
  <p:tag name="EE4P_AGENDAWIZARD" val="item_d83d7bbe-65de-429f-885e-1b991d9e68b6_Topic"/>
  <p:tag name="EE4P_AGENDAWIZARD_CONTENT" val="/Covid-19: An overview"/>
  <p:tag name="EE4P_AGENDAWIZARD_PROPERTIES" val="58.12976/111.375/265.0635/31.50472"/>
</p:tagLst>
</file>

<file path=ppt/tags/tag33.xml><?xml version="1.0" encoding="utf-8"?>
<p:tagLst xmlns:a="http://schemas.openxmlformats.org/drawingml/2006/main" xmlns:r="http://schemas.openxmlformats.org/officeDocument/2006/relationships" xmlns:p="http://schemas.openxmlformats.org/presentationml/2006/main">
  <p:tag name="EE4P_AGENDAWIZARD" val="item_d83d7bbe-65de-429f-885e-1b991d9e68b6_ItemNo"/>
  <p:tag name="EE4P_AGENDAWIZARD_CONTENT" val="/1"/>
  <p:tag name="EE4P_AGENDAWIZARD_PROPERTIES" val="26.62504/111.375/31.50472/31.50472"/>
</p:tagLst>
</file>

<file path=ppt/tags/tag34.xml><?xml version="1.0" encoding="utf-8"?>
<p:tagLst xmlns:a="http://schemas.openxmlformats.org/drawingml/2006/main" xmlns:r="http://schemas.openxmlformats.org/officeDocument/2006/relationships" xmlns:p="http://schemas.openxmlformats.org/presentationml/2006/main">
  <p:tag name="EE4P_AGENDAWIZARD" val="title"/>
</p:tagLst>
</file>

<file path=ppt/tags/tag35.xml><?xml version="1.0" encoding="utf-8"?>
<p:tagLst xmlns:a="http://schemas.openxmlformats.org/drawingml/2006/main" xmlns:r="http://schemas.openxmlformats.org/officeDocument/2006/relationships" xmlns:p="http://schemas.openxmlformats.org/presentationml/2006/main">
  <p:tag name="EE4P_SLIDEID" val="967bd2cc-5bc6-40e0-808f-4edecccd861e"/>
</p:tagLst>
</file>

<file path=ppt/tags/tag36.xml><?xml version="1.0" encoding="utf-8"?>
<p:tagLst xmlns:a="http://schemas.openxmlformats.org/drawingml/2006/main" xmlns:r="http://schemas.openxmlformats.org/officeDocument/2006/relationships" xmlns:p="http://schemas.openxmlformats.org/presentationml/2006/main">
  <p:tag name="EE4P_AGENDAWIZARD" val="item_967bd2cc-5bc6-40e0-808f-4edecccd861e_Element"/>
</p:tagLst>
</file>

<file path=ppt/tags/tag37.xml><?xml version="1.0" encoding="utf-8"?>
<p:tagLst xmlns:a="http://schemas.openxmlformats.org/drawingml/2006/main" xmlns:r="http://schemas.openxmlformats.org/officeDocument/2006/relationships" xmlns:p="http://schemas.openxmlformats.org/presentationml/2006/main">
  <p:tag name="EE4P_AGENDAWIZARD" val="item_967bd2cc-5bc6-40e0-808f-4edecccd861e_Topic"/>
  <p:tag name="EE4P_AGENDAWIZARD_CONTENT" val="/Implications  on Risk management"/>
  <p:tag name="EE4P_AGENDAWIZARD_PROPERTIES" val="58.12976/174.3845/265.0635/31.50472"/>
</p:tagLst>
</file>

<file path=ppt/tags/tag38.xml><?xml version="1.0" encoding="utf-8"?>
<p:tagLst xmlns:a="http://schemas.openxmlformats.org/drawingml/2006/main" xmlns:r="http://schemas.openxmlformats.org/officeDocument/2006/relationships" xmlns:p="http://schemas.openxmlformats.org/presentationml/2006/main">
  <p:tag name="EE4P_AGENDAWIZARD" val="item_967bd2cc-5bc6-40e0-808f-4edecccd861e_ItemNo"/>
  <p:tag name="EE4P_AGENDAWIZARD_CONTENT" val="/3"/>
  <p:tag name="EE4P_AGENDAWIZARD_PROPERTIES" val="26.62504/174.3845/31.50472/31.50472"/>
</p:tagLst>
</file>

<file path=ppt/tags/tag39.xml><?xml version="1.0" encoding="utf-8"?>
<p:tagLst xmlns:a="http://schemas.openxmlformats.org/drawingml/2006/main" xmlns:r="http://schemas.openxmlformats.org/officeDocument/2006/relationships" xmlns:p="http://schemas.openxmlformats.org/presentationml/2006/main">
  <p:tag name="EE4P_AGENDAWIZARD" val="item_641d7d41-33b6-4287-aed8-3800c5b2bb1f_Element"/>
</p:tagLst>
</file>

<file path=ppt/tags/tag4.xml><?xml version="1.0" encoding="utf-8"?>
<p:tagLst xmlns:a="http://schemas.openxmlformats.org/drawingml/2006/main" xmlns:r="http://schemas.openxmlformats.org/officeDocument/2006/relationships" xmlns:p="http://schemas.openxmlformats.org/presentationml/2006/main">
  <p:tag name="EE4P_AGENDAWIZARD" val="item_967bd2cc-5bc6-40e0-808f-4edecccd861e_Topic"/>
  <p:tag name="EE4P_AGENDAWIZARD_CONTENT" val="/Implications  on Risk management"/>
  <p:tag name="EE4P_AGENDAWIZARD_PROPERTIES" val="58.12976/174.3845/265.0635/31.50472"/>
</p:tagLst>
</file>

<file path=ppt/tags/tag40.xml><?xml version="1.0" encoding="utf-8"?>
<p:tagLst xmlns:a="http://schemas.openxmlformats.org/drawingml/2006/main" xmlns:r="http://schemas.openxmlformats.org/officeDocument/2006/relationships" xmlns:p="http://schemas.openxmlformats.org/presentationml/2006/main">
  <p:tag name="EE4P_AGENDAWIZARD" val="item_641d7d41-33b6-4287-aed8-3800c5b2bb1f_Topic"/>
  <p:tag name="EE4P_AGENDAWIZARD_CONTENT" val="/Second level impact"/>
  <p:tag name="EE4P_AGENDAWIZARD_PROPERTIES" val="58.12976/142.8798/265.0635/31.50472"/>
</p:tagLst>
</file>

<file path=ppt/tags/tag41.xml><?xml version="1.0" encoding="utf-8"?>
<p:tagLst xmlns:a="http://schemas.openxmlformats.org/drawingml/2006/main" xmlns:r="http://schemas.openxmlformats.org/officeDocument/2006/relationships" xmlns:p="http://schemas.openxmlformats.org/presentationml/2006/main">
  <p:tag name="EE4P_AGENDAWIZARD" val="item_641d7d41-33b6-4287-aed8-3800c5b2bb1f_ItemNo"/>
  <p:tag name="EE4P_AGENDAWIZARD_CONTENT" val="/2"/>
  <p:tag name="EE4P_AGENDAWIZARD_PROPERTIES" val="26.62504/142.8798/31.50472/31.50472"/>
</p:tagLst>
</file>

<file path=ppt/tags/tag42.xml><?xml version="1.0" encoding="utf-8"?>
<p:tagLst xmlns:a="http://schemas.openxmlformats.org/drawingml/2006/main" xmlns:r="http://schemas.openxmlformats.org/officeDocument/2006/relationships" xmlns:p="http://schemas.openxmlformats.org/presentationml/2006/main">
  <p:tag name="EE4P_AGENDAWIZARD" val="item_d83d7bbe-65de-429f-885e-1b991d9e68b6_Element"/>
</p:tagLst>
</file>

<file path=ppt/tags/tag43.xml><?xml version="1.0" encoding="utf-8"?>
<p:tagLst xmlns:a="http://schemas.openxmlformats.org/drawingml/2006/main" xmlns:r="http://schemas.openxmlformats.org/officeDocument/2006/relationships" xmlns:p="http://schemas.openxmlformats.org/presentationml/2006/main">
  <p:tag name="EE4P_AGENDAWIZARD" val="item_d83d7bbe-65de-429f-885e-1b991d9e68b6_Topic"/>
  <p:tag name="EE4P_AGENDAWIZARD_CONTENT" val="/Covid-19: An overview"/>
  <p:tag name="EE4P_AGENDAWIZARD_PROPERTIES" val="58.12976/111.375/265.0635/31.50472"/>
</p:tagLst>
</file>

<file path=ppt/tags/tag44.xml><?xml version="1.0" encoding="utf-8"?>
<p:tagLst xmlns:a="http://schemas.openxmlformats.org/drawingml/2006/main" xmlns:r="http://schemas.openxmlformats.org/officeDocument/2006/relationships" xmlns:p="http://schemas.openxmlformats.org/presentationml/2006/main">
  <p:tag name="EE4P_AGENDAWIZARD" val="item_d83d7bbe-65de-429f-885e-1b991d9e68b6_ItemNo"/>
  <p:tag name="EE4P_AGENDAWIZARD_CONTENT" val="/1"/>
  <p:tag name="EE4P_AGENDAWIZARD_PROPERTIES" val="26.62504/111.375/31.50472/31.50472"/>
</p:tagLst>
</file>

<file path=ppt/tags/tag45.xml><?xml version="1.0" encoding="utf-8"?>
<p:tagLst xmlns:a="http://schemas.openxmlformats.org/drawingml/2006/main" xmlns:r="http://schemas.openxmlformats.org/officeDocument/2006/relationships" xmlns:p="http://schemas.openxmlformats.org/presentationml/2006/main">
  <p:tag name="EE4P_AGENDAWIZARD" val="title"/>
</p:tagLst>
</file>

<file path=ppt/tags/tag5.xml><?xml version="1.0" encoding="utf-8"?>
<p:tagLst xmlns:a="http://schemas.openxmlformats.org/drawingml/2006/main" xmlns:r="http://schemas.openxmlformats.org/officeDocument/2006/relationships" xmlns:p="http://schemas.openxmlformats.org/presentationml/2006/main">
  <p:tag name="EE4P_AGENDAWIZARD" val="item_967bd2cc-5bc6-40e0-808f-4edecccd861e_ItemNo"/>
  <p:tag name="EE4P_AGENDAWIZARD_CONTENT" val="/3"/>
  <p:tag name="EE4P_AGENDAWIZARD_PROPERTIES" val="26.62504/174.3845/31.50472/31.50472"/>
</p:tagLst>
</file>

<file path=ppt/tags/tag6.xml><?xml version="1.0" encoding="utf-8"?>
<p:tagLst xmlns:a="http://schemas.openxmlformats.org/drawingml/2006/main" xmlns:r="http://schemas.openxmlformats.org/officeDocument/2006/relationships" xmlns:p="http://schemas.openxmlformats.org/presentationml/2006/main">
  <p:tag name="EE4P_AGENDAWIZARD" val="item_641d7d41-33b6-4287-aed8-3800c5b2bb1f_Element"/>
</p:tagLst>
</file>

<file path=ppt/tags/tag7.xml><?xml version="1.0" encoding="utf-8"?>
<p:tagLst xmlns:a="http://schemas.openxmlformats.org/drawingml/2006/main" xmlns:r="http://schemas.openxmlformats.org/officeDocument/2006/relationships" xmlns:p="http://schemas.openxmlformats.org/presentationml/2006/main">
  <p:tag name="EE4P_AGENDAWIZARD" val="item_641d7d41-33b6-4287-aed8-3800c5b2bb1f_Topic"/>
  <p:tag name="EE4P_AGENDAWIZARD_CONTENT" val="/Second level impact"/>
  <p:tag name="EE4P_AGENDAWIZARD_PROPERTIES" val="58.12976/142.8798/265.0635/31.50472"/>
</p:tagLst>
</file>

<file path=ppt/tags/tag8.xml><?xml version="1.0" encoding="utf-8"?>
<p:tagLst xmlns:a="http://schemas.openxmlformats.org/drawingml/2006/main" xmlns:r="http://schemas.openxmlformats.org/officeDocument/2006/relationships" xmlns:p="http://schemas.openxmlformats.org/presentationml/2006/main">
  <p:tag name="EE4P_AGENDAWIZARD" val="item_641d7d41-33b6-4287-aed8-3800c5b2bb1f_ItemNo"/>
  <p:tag name="EE4P_AGENDAWIZARD_CONTENT" val="/2"/>
  <p:tag name="EE4P_AGENDAWIZARD_PROPERTIES" val="26.62504/142.8798/31.50472/31.50472"/>
</p:tagLst>
</file>

<file path=ppt/tags/tag9.xml><?xml version="1.0" encoding="utf-8"?>
<p:tagLst xmlns:a="http://schemas.openxmlformats.org/drawingml/2006/main" xmlns:r="http://schemas.openxmlformats.org/officeDocument/2006/relationships" xmlns:p="http://schemas.openxmlformats.org/presentationml/2006/main">
  <p:tag name="EE4P_AGENDAWIZARD" val="item_d83d7bbe-65de-429f-885e-1b991d9e68b6_Element"/>
</p:tagLst>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tx1"/>
          </a:solidFill>
          <a:prstDash val="solid"/>
          <a:round/>
          <a:headEnd type="none" w="med" len="med"/>
          <a:tailEnd type="none" w="med" len="med"/>
        </a:ln>
        <a:effectLst/>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L="0" marR="0" indent="0" algn="l"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smtClean="0">
            <a:ln>
              <a:noFill/>
            </a:ln>
            <a:solidFill>
              <a:schemeClr val="tx1"/>
            </a:solidFill>
            <a:effectLst/>
            <a:latin typeface="Arial" pitchFamily="34" charset="0"/>
          </a:defRPr>
        </a:defPPr>
      </a:lstStyle>
    </a:spDef>
    <a:lnDef>
      <a:spPr bwMode="auto">
        <a:solidFill>
          <a:schemeClr val="accent1"/>
        </a:solidFill>
        <a:ln w="9525" cap="flat" cmpd="sng" algn="ctr">
          <a:solidFill>
            <a:schemeClr val="tx1"/>
          </a:solidFill>
          <a:prstDash val="solid"/>
          <a:round/>
          <a:headEnd type="none" w="med" len="med"/>
          <a:tailEnd type="none" w="med" len="med"/>
        </a:ln>
        <a:effectLst/>
      </a:spPr>
      <a:body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6658</TotalTime>
  <Words>1794</Words>
  <Application>Microsoft Office PowerPoint</Application>
  <PresentationFormat>Widescreen</PresentationFormat>
  <Paragraphs>362</Paragraphs>
  <Slides>36</Slides>
  <Notes>31</Notes>
  <HiddenSlides>1</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36</vt:i4>
      </vt:variant>
    </vt:vector>
  </HeadingPairs>
  <TitlesOfParts>
    <vt:vector size="46" baseType="lpstr">
      <vt:lpstr>Arial</vt:lpstr>
      <vt:lpstr>Bahamas</vt:lpstr>
      <vt:lpstr>Calibri</vt:lpstr>
      <vt:lpstr>Courier New</vt:lpstr>
      <vt:lpstr>Garamond</vt:lpstr>
      <vt:lpstr>Times New Roman</vt:lpstr>
      <vt:lpstr>Verdana</vt:lpstr>
      <vt:lpstr>Wingdings</vt:lpstr>
      <vt:lpstr>Wingdings 3</vt:lpstr>
      <vt:lpstr>LifeConvBirm02</vt:lpstr>
      <vt:lpstr>PowerPoint Presentation</vt:lpstr>
      <vt:lpstr>PowerPoint Presentation</vt:lpstr>
      <vt:lpstr>PowerPoint Presentation</vt:lpstr>
      <vt:lpstr>Agenda</vt:lpstr>
      <vt:lpstr>Agenda</vt:lpstr>
      <vt:lpstr>Agenda</vt:lpstr>
      <vt:lpstr>Agenda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Aparajita Mitra</dc:creator>
  <cp:lastModifiedBy>Kishore Arun</cp:lastModifiedBy>
  <cp:revision>285</cp:revision>
  <dcterms:created xsi:type="dcterms:W3CDTF">2011-07-20T12:11:57Z</dcterms:created>
  <dcterms:modified xsi:type="dcterms:W3CDTF">2020-08-12T09:02:38Z</dcterms:modified>
</cp:coreProperties>
</file>