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73" r:id="rId2"/>
  </p:sldMasterIdLst>
  <p:notesMasterIdLst>
    <p:notesMasterId r:id="rId25"/>
  </p:notesMasterIdLst>
  <p:handoutMasterIdLst>
    <p:handoutMasterId r:id="rId26"/>
  </p:handoutMasterIdLst>
  <p:sldIdLst>
    <p:sldId id="261" r:id="rId3"/>
    <p:sldId id="275" r:id="rId4"/>
    <p:sldId id="262" r:id="rId5"/>
    <p:sldId id="287" r:id="rId6"/>
    <p:sldId id="289" r:id="rId7"/>
    <p:sldId id="288" r:id="rId8"/>
    <p:sldId id="290" r:id="rId9"/>
    <p:sldId id="280" r:id="rId10"/>
    <p:sldId id="281" r:id="rId11"/>
    <p:sldId id="282" r:id="rId12"/>
    <p:sldId id="283" r:id="rId13"/>
    <p:sldId id="258" r:id="rId14"/>
    <p:sldId id="284" r:id="rId15"/>
    <p:sldId id="285" r:id="rId16"/>
    <p:sldId id="286" r:id="rId17"/>
    <p:sldId id="293" r:id="rId18"/>
    <p:sldId id="299" r:id="rId19"/>
    <p:sldId id="294" r:id="rId20"/>
    <p:sldId id="295" r:id="rId21"/>
    <p:sldId id="296" r:id="rId22"/>
    <p:sldId id="297" r:id="rId23"/>
    <p:sldId id="29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868" y="36"/>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D36EE3-BFDE-48BF-88D2-4C99AC5C5EB3}" type="doc">
      <dgm:prSet loTypeId="urn:microsoft.com/office/officeart/2008/layout/VerticalCurvedList" loCatId="list" qsTypeId="urn:microsoft.com/office/officeart/2005/8/quickstyle/simple5" qsCatId="simple" csTypeId="urn:microsoft.com/office/officeart/2005/8/colors/accent2_5" csCatId="accent2" phldr="1"/>
      <dgm:spPr/>
      <dgm:t>
        <a:bodyPr/>
        <a:lstStyle/>
        <a:p>
          <a:endParaRPr lang="en-US"/>
        </a:p>
      </dgm:t>
    </dgm:pt>
    <dgm:pt modelId="{7F38A94E-D308-41CA-AB07-60C920F09398}">
      <dgm:prSet phldrT="[Text]" custT="1">
        <dgm:style>
          <a:lnRef idx="1">
            <a:schemeClr val="accent6"/>
          </a:lnRef>
          <a:fillRef idx="2">
            <a:schemeClr val="accent6"/>
          </a:fillRef>
          <a:effectRef idx="1">
            <a:schemeClr val="accent6"/>
          </a:effectRef>
          <a:fontRef idx="minor">
            <a:schemeClr val="dk1"/>
          </a:fontRef>
        </dgm:style>
      </dgm:prSet>
      <dgm:spPr>
        <a:solidFill>
          <a:schemeClr val="accent2">
            <a:lumMod val="20000"/>
            <a:lumOff val="80000"/>
          </a:schemeClr>
        </a:solidFill>
        <a:ln>
          <a:noFill/>
        </a:ln>
      </dgm:spPr>
      <dgm:t>
        <a:bodyPr/>
        <a:lstStyle/>
        <a:p>
          <a:r>
            <a:rPr lang="en-US" sz="1600" b="1" dirty="0">
              <a:solidFill>
                <a:schemeClr val="tx1"/>
              </a:solidFill>
              <a:latin typeface="Trebuchet MS" panose="020B0603020202020204" pitchFamily="34" charset="0"/>
            </a:rPr>
            <a:t>Investigation of claims under litigation and estimate future projected claim pay-out</a:t>
          </a:r>
        </a:p>
      </dgm:t>
    </dgm:pt>
    <dgm:pt modelId="{831505F8-89B7-4903-8A09-6E2E0FFF9867}" type="parTrans" cxnId="{DC07F9A9-7BC8-4FD2-B821-74F1A15EC6DD}">
      <dgm:prSet/>
      <dgm:spPr/>
      <dgm:t>
        <a:bodyPr/>
        <a:lstStyle/>
        <a:p>
          <a:endParaRPr lang="en-US">
            <a:latin typeface="Trebuchet MS" panose="020B0603020202020204" pitchFamily="34" charset="0"/>
          </a:endParaRPr>
        </a:p>
      </dgm:t>
    </dgm:pt>
    <dgm:pt modelId="{F8992A8E-CC84-42ED-99B0-68AF01C3C452}" type="sibTrans" cxnId="{DC07F9A9-7BC8-4FD2-B821-74F1A15EC6DD}">
      <dgm:prSet/>
      <dgm:spPr/>
      <dgm:t>
        <a:bodyPr/>
        <a:lstStyle/>
        <a:p>
          <a:endParaRPr lang="en-US">
            <a:latin typeface="Trebuchet MS" panose="020B0603020202020204" pitchFamily="34" charset="0"/>
          </a:endParaRPr>
        </a:p>
      </dgm:t>
    </dgm:pt>
    <dgm:pt modelId="{F435C17C-2F34-43EC-87C2-C5C0651B9F11}">
      <dgm:prSet phldrT="[Text]" phldr="1"/>
      <dgm:spPr/>
      <dgm:t>
        <a:bodyPr/>
        <a:lstStyle/>
        <a:p>
          <a:endParaRPr lang="en-US" dirty="0">
            <a:latin typeface="Trebuchet MS" panose="020B0603020202020204" pitchFamily="34" charset="0"/>
          </a:endParaRPr>
        </a:p>
      </dgm:t>
    </dgm:pt>
    <dgm:pt modelId="{A5BED0F4-B762-450C-AE35-8EE022AD6781}" type="parTrans" cxnId="{C94753BD-602B-43E3-836F-8EA15BA4E598}">
      <dgm:prSet/>
      <dgm:spPr/>
      <dgm:t>
        <a:bodyPr/>
        <a:lstStyle/>
        <a:p>
          <a:endParaRPr lang="en-US">
            <a:latin typeface="Trebuchet MS" panose="020B0603020202020204" pitchFamily="34" charset="0"/>
          </a:endParaRPr>
        </a:p>
      </dgm:t>
    </dgm:pt>
    <dgm:pt modelId="{A860143D-9EEA-4736-BCDB-23DB0DD05BF5}" type="sibTrans" cxnId="{C94753BD-602B-43E3-836F-8EA15BA4E598}">
      <dgm:prSet/>
      <dgm:spPr/>
      <dgm:t>
        <a:bodyPr/>
        <a:lstStyle/>
        <a:p>
          <a:endParaRPr lang="en-US">
            <a:latin typeface="Trebuchet MS" panose="020B0603020202020204" pitchFamily="34" charset="0"/>
          </a:endParaRPr>
        </a:p>
      </dgm:t>
    </dgm:pt>
    <dgm:pt modelId="{F224FD77-59FC-43BF-B22E-5C2C6D2A271F}">
      <dgm:prSet/>
      <dgm:spPr/>
      <dgm:t>
        <a:bodyPr/>
        <a:lstStyle/>
        <a:p>
          <a:endParaRPr lang="en-US" dirty="0">
            <a:latin typeface="Trebuchet MS" panose="020B0603020202020204" pitchFamily="34" charset="0"/>
          </a:endParaRPr>
        </a:p>
      </dgm:t>
    </dgm:pt>
    <dgm:pt modelId="{604D3098-5C40-441C-8904-CFD7D517DA5F}" type="parTrans" cxnId="{220BF0D6-AC15-4A64-A770-B7C5EE864E2F}">
      <dgm:prSet/>
      <dgm:spPr/>
      <dgm:t>
        <a:bodyPr/>
        <a:lstStyle/>
        <a:p>
          <a:endParaRPr lang="en-US">
            <a:latin typeface="Trebuchet MS" panose="020B0603020202020204" pitchFamily="34" charset="0"/>
          </a:endParaRPr>
        </a:p>
      </dgm:t>
    </dgm:pt>
    <dgm:pt modelId="{5C46B8E8-0F57-4EFB-A80D-422444AE0642}" type="sibTrans" cxnId="{220BF0D6-AC15-4A64-A770-B7C5EE864E2F}">
      <dgm:prSet/>
      <dgm:spPr/>
      <dgm:t>
        <a:bodyPr/>
        <a:lstStyle/>
        <a:p>
          <a:endParaRPr lang="en-US">
            <a:latin typeface="Trebuchet MS" panose="020B0603020202020204" pitchFamily="34" charset="0"/>
          </a:endParaRPr>
        </a:p>
      </dgm:t>
    </dgm:pt>
    <dgm:pt modelId="{CD0AFD0D-E6CD-4E0A-9417-136C0B33EF05}">
      <dgm:prSet custT="1">
        <dgm:style>
          <a:lnRef idx="1">
            <a:schemeClr val="accent6"/>
          </a:lnRef>
          <a:fillRef idx="2">
            <a:schemeClr val="accent6"/>
          </a:fillRef>
          <a:effectRef idx="1">
            <a:schemeClr val="accent6"/>
          </a:effectRef>
          <a:fontRef idx="minor">
            <a:schemeClr val="dk1"/>
          </a:fontRef>
        </dgm:style>
      </dgm:prSet>
      <dgm:spPr>
        <a:solidFill>
          <a:schemeClr val="accent2">
            <a:lumMod val="20000"/>
            <a:lumOff val="80000"/>
          </a:schemeClr>
        </a:solidFill>
        <a:ln>
          <a:noFill/>
        </a:ln>
      </dgm:spPr>
      <dgm:t>
        <a:bodyPr/>
        <a:lstStyle/>
        <a:p>
          <a:r>
            <a:rPr lang="en-US" sz="1600" b="1" dirty="0">
              <a:latin typeface="Trebuchet MS" panose="020B0603020202020204" pitchFamily="34" charset="0"/>
            </a:rPr>
            <a:t>Communication to the client </a:t>
          </a:r>
        </a:p>
      </dgm:t>
    </dgm:pt>
    <dgm:pt modelId="{31AF9369-0315-42CA-8CE9-981E2CD1D32D}" type="parTrans" cxnId="{567AC55E-A992-4061-A7F6-89FDC9124BCA}">
      <dgm:prSet/>
      <dgm:spPr/>
      <dgm:t>
        <a:bodyPr/>
        <a:lstStyle/>
        <a:p>
          <a:endParaRPr lang="en-US">
            <a:latin typeface="Trebuchet MS" panose="020B0603020202020204" pitchFamily="34" charset="0"/>
          </a:endParaRPr>
        </a:p>
      </dgm:t>
    </dgm:pt>
    <dgm:pt modelId="{ADC9349B-4F1D-4926-A421-45C5B4E96C91}" type="sibTrans" cxnId="{567AC55E-A992-4061-A7F6-89FDC9124BCA}">
      <dgm:prSet/>
      <dgm:spPr/>
      <dgm:t>
        <a:bodyPr/>
        <a:lstStyle/>
        <a:p>
          <a:endParaRPr lang="en-US">
            <a:latin typeface="Trebuchet MS" panose="020B0603020202020204" pitchFamily="34" charset="0"/>
          </a:endParaRPr>
        </a:p>
      </dgm:t>
    </dgm:pt>
    <dgm:pt modelId="{40EABE48-5318-4F1E-93C8-2827BAD9C41B}">
      <dgm:prSet custT="1">
        <dgm:style>
          <a:lnRef idx="1">
            <a:schemeClr val="accent6"/>
          </a:lnRef>
          <a:fillRef idx="2">
            <a:schemeClr val="accent6"/>
          </a:fillRef>
          <a:effectRef idx="1">
            <a:schemeClr val="accent6"/>
          </a:effectRef>
          <a:fontRef idx="minor">
            <a:schemeClr val="dk1"/>
          </a:fontRef>
        </dgm:style>
      </dgm:prSet>
      <dgm:spPr>
        <a:solidFill>
          <a:schemeClr val="accent2">
            <a:lumMod val="20000"/>
            <a:lumOff val="80000"/>
          </a:schemeClr>
        </a:solidFill>
        <a:ln>
          <a:noFill/>
        </a:ln>
      </dgm:spPr>
      <dgm:t>
        <a:bodyPr/>
        <a:lstStyle/>
        <a:p>
          <a:r>
            <a:rPr lang="en-IN" sz="1600" b="1" dirty="0">
              <a:latin typeface="Trebuchet MS" panose="020B0603020202020204" pitchFamily="34" charset="0"/>
            </a:rPr>
            <a:t>Probabilistic measure of the recovery amount receivable from the reinsurer</a:t>
          </a:r>
        </a:p>
      </dgm:t>
    </dgm:pt>
    <dgm:pt modelId="{31FC85EC-3938-4F61-9C33-0DE1CA780498}" type="parTrans" cxnId="{8E509535-48F4-48EC-9423-97133457D1FB}">
      <dgm:prSet/>
      <dgm:spPr/>
      <dgm:t>
        <a:bodyPr/>
        <a:lstStyle/>
        <a:p>
          <a:endParaRPr lang="en-US">
            <a:latin typeface="Trebuchet MS" panose="020B0603020202020204" pitchFamily="34" charset="0"/>
          </a:endParaRPr>
        </a:p>
      </dgm:t>
    </dgm:pt>
    <dgm:pt modelId="{26160FC6-AF7F-433E-BC9E-E9B1437D79FD}" type="sibTrans" cxnId="{8E509535-48F4-48EC-9423-97133457D1FB}">
      <dgm:prSet/>
      <dgm:spPr/>
      <dgm:t>
        <a:bodyPr/>
        <a:lstStyle/>
        <a:p>
          <a:endParaRPr lang="en-US">
            <a:latin typeface="Trebuchet MS" panose="020B0603020202020204" pitchFamily="34" charset="0"/>
          </a:endParaRPr>
        </a:p>
      </dgm:t>
    </dgm:pt>
    <dgm:pt modelId="{626523FB-CBE0-45D2-9E66-21BCB0529646}">
      <dgm:prSet custT="1">
        <dgm:style>
          <a:lnRef idx="1">
            <a:schemeClr val="accent6"/>
          </a:lnRef>
          <a:fillRef idx="2">
            <a:schemeClr val="accent6"/>
          </a:fillRef>
          <a:effectRef idx="1">
            <a:schemeClr val="accent6"/>
          </a:effectRef>
          <a:fontRef idx="minor">
            <a:schemeClr val="dk1"/>
          </a:fontRef>
        </dgm:style>
      </dgm:prSet>
      <dgm:spPr>
        <a:solidFill>
          <a:schemeClr val="accent2">
            <a:lumMod val="20000"/>
            <a:lumOff val="80000"/>
          </a:schemeClr>
        </a:solidFill>
        <a:ln>
          <a:noFill/>
        </a:ln>
      </dgm:spPr>
      <dgm:t>
        <a:bodyPr/>
        <a:lstStyle/>
        <a:p>
          <a:r>
            <a:rPr lang="en-IN" sz="1600" b="1" dirty="0">
              <a:latin typeface="Trebuchet MS" panose="020B0603020202020204" pitchFamily="34" charset="0"/>
            </a:rPr>
            <a:t>Calculate the provisions to be held by the Insurer</a:t>
          </a:r>
        </a:p>
      </dgm:t>
    </dgm:pt>
    <dgm:pt modelId="{1DC8B37D-41E0-4F92-928D-AC002070F649}" type="parTrans" cxnId="{3A60CD88-865E-44CE-A22F-9F5DE7A51221}">
      <dgm:prSet/>
      <dgm:spPr/>
      <dgm:t>
        <a:bodyPr/>
        <a:lstStyle/>
        <a:p>
          <a:endParaRPr lang="en-US">
            <a:latin typeface="Trebuchet MS" panose="020B0603020202020204" pitchFamily="34" charset="0"/>
          </a:endParaRPr>
        </a:p>
      </dgm:t>
    </dgm:pt>
    <dgm:pt modelId="{5734061D-0DB9-4A7E-9741-DF59271D4D4A}" type="sibTrans" cxnId="{3A60CD88-865E-44CE-A22F-9F5DE7A51221}">
      <dgm:prSet/>
      <dgm:spPr/>
      <dgm:t>
        <a:bodyPr/>
        <a:lstStyle/>
        <a:p>
          <a:endParaRPr lang="en-US">
            <a:latin typeface="Trebuchet MS" panose="020B0603020202020204" pitchFamily="34" charset="0"/>
          </a:endParaRPr>
        </a:p>
      </dgm:t>
    </dgm:pt>
    <dgm:pt modelId="{7B374101-3BB0-4DBE-9FED-C8F82981AFB7}">
      <dgm:prSet custT="1">
        <dgm:style>
          <a:lnRef idx="1">
            <a:schemeClr val="accent6"/>
          </a:lnRef>
          <a:fillRef idx="2">
            <a:schemeClr val="accent6"/>
          </a:fillRef>
          <a:effectRef idx="1">
            <a:schemeClr val="accent6"/>
          </a:effectRef>
          <a:fontRef idx="minor">
            <a:schemeClr val="dk1"/>
          </a:fontRef>
        </dgm:style>
      </dgm:prSet>
      <dgm:spPr>
        <a:solidFill>
          <a:schemeClr val="accent2">
            <a:lumMod val="20000"/>
            <a:lumOff val="80000"/>
          </a:schemeClr>
        </a:solidFill>
        <a:ln>
          <a:noFill/>
        </a:ln>
      </dgm:spPr>
      <dgm:t>
        <a:bodyPr/>
        <a:lstStyle/>
        <a:p>
          <a:r>
            <a:rPr lang="en-IN" sz="1600" b="1" dirty="0">
              <a:latin typeface="Trebuchet MS" panose="020B0603020202020204" pitchFamily="34" charset="0"/>
            </a:rPr>
            <a:t>Validate the level of Free Surplus available to absorb additional claim pay-out</a:t>
          </a:r>
        </a:p>
      </dgm:t>
    </dgm:pt>
    <dgm:pt modelId="{CC3C2019-3342-4D2D-BD74-B5F44A9A12CA}" type="parTrans" cxnId="{F707A4BF-C056-4B03-8344-EC51851E4212}">
      <dgm:prSet/>
      <dgm:spPr/>
      <dgm:t>
        <a:bodyPr/>
        <a:lstStyle/>
        <a:p>
          <a:endParaRPr lang="en-US">
            <a:latin typeface="Trebuchet MS" panose="020B0603020202020204" pitchFamily="34" charset="0"/>
          </a:endParaRPr>
        </a:p>
      </dgm:t>
    </dgm:pt>
    <dgm:pt modelId="{6E658102-024C-479B-9054-03D3A0098C87}" type="sibTrans" cxnId="{F707A4BF-C056-4B03-8344-EC51851E4212}">
      <dgm:prSet/>
      <dgm:spPr/>
      <dgm:t>
        <a:bodyPr/>
        <a:lstStyle/>
        <a:p>
          <a:endParaRPr lang="en-US">
            <a:latin typeface="Trebuchet MS" panose="020B0603020202020204" pitchFamily="34" charset="0"/>
          </a:endParaRPr>
        </a:p>
      </dgm:t>
    </dgm:pt>
    <dgm:pt modelId="{2B5206B9-7833-479D-86CD-B5F286DD3197}">
      <dgm:prSet custT="1">
        <dgm:style>
          <a:lnRef idx="1">
            <a:schemeClr val="accent6"/>
          </a:lnRef>
          <a:fillRef idx="2">
            <a:schemeClr val="accent6"/>
          </a:fillRef>
          <a:effectRef idx="1">
            <a:schemeClr val="accent6"/>
          </a:effectRef>
          <a:fontRef idx="minor">
            <a:schemeClr val="dk1"/>
          </a:fontRef>
        </dgm:style>
      </dgm:prSet>
      <dgm:spPr>
        <a:solidFill>
          <a:schemeClr val="accent2">
            <a:lumMod val="20000"/>
            <a:lumOff val="80000"/>
          </a:schemeClr>
        </a:solidFill>
        <a:ln>
          <a:noFill/>
        </a:ln>
      </dgm:spPr>
      <dgm:t>
        <a:bodyPr/>
        <a:lstStyle/>
        <a:p>
          <a:r>
            <a:rPr lang="en-IN" sz="1600" b="1" dirty="0">
              <a:latin typeface="Trebuchet MS" panose="020B0603020202020204" pitchFamily="34" charset="0"/>
            </a:rPr>
            <a:t>Impact assessment on Embedded Value, Future Business Plan &amp; Appraisal Value</a:t>
          </a:r>
        </a:p>
      </dgm:t>
    </dgm:pt>
    <dgm:pt modelId="{776AA739-B299-4D1B-ADC7-628D687D328C}" type="parTrans" cxnId="{EF7F559E-FB94-4BB9-B27B-3C1BF73F4B6D}">
      <dgm:prSet/>
      <dgm:spPr/>
      <dgm:t>
        <a:bodyPr/>
        <a:lstStyle/>
        <a:p>
          <a:endParaRPr lang="en-US">
            <a:latin typeface="Trebuchet MS" panose="020B0603020202020204" pitchFamily="34" charset="0"/>
          </a:endParaRPr>
        </a:p>
      </dgm:t>
    </dgm:pt>
    <dgm:pt modelId="{BD263278-8AF1-4FB2-8434-954F29D16D41}" type="sibTrans" cxnId="{EF7F559E-FB94-4BB9-B27B-3C1BF73F4B6D}">
      <dgm:prSet/>
      <dgm:spPr/>
      <dgm:t>
        <a:bodyPr/>
        <a:lstStyle/>
        <a:p>
          <a:endParaRPr lang="en-US">
            <a:latin typeface="Trebuchet MS" panose="020B0603020202020204" pitchFamily="34" charset="0"/>
          </a:endParaRPr>
        </a:p>
      </dgm:t>
    </dgm:pt>
    <dgm:pt modelId="{F8FCBC12-4FD5-44F7-8452-019849FD73AA}">
      <dgm:prSet custT="1">
        <dgm:style>
          <a:lnRef idx="1">
            <a:schemeClr val="accent6"/>
          </a:lnRef>
          <a:fillRef idx="2">
            <a:schemeClr val="accent6"/>
          </a:fillRef>
          <a:effectRef idx="1">
            <a:schemeClr val="accent6"/>
          </a:effectRef>
          <a:fontRef idx="minor">
            <a:schemeClr val="dk1"/>
          </a:fontRef>
        </dgm:style>
      </dgm:prSet>
      <dgm:spPr>
        <a:solidFill>
          <a:schemeClr val="accent2">
            <a:lumMod val="20000"/>
            <a:lumOff val="80000"/>
          </a:schemeClr>
        </a:solidFill>
        <a:ln>
          <a:noFill/>
        </a:ln>
      </dgm:spPr>
      <dgm:t>
        <a:bodyPr/>
        <a:lstStyle/>
        <a:p>
          <a:r>
            <a:rPr lang="en-IN" sz="1600" b="1" dirty="0">
              <a:latin typeface="Trebuchet MS" panose="020B0603020202020204" pitchFamily="34" charset="0"/>
            </a:rPr>
            <a:t>Sensitivity Analysis for the plausible scenarios </a:t>
          </a:r>
        </a:p>
      </dgm:t>
    </dgm:pt>
    <dgm:pt modelId="{81596C67-5528-4171-835F-BECDDAC1D0FF}" type="parTrans" cxnId="{62307A77-7B51-4562-84C0-CB0265FFC6A7}">
      <dgm:prSet/>
      <dgm:spPr/>
      <dgm:t>
        <a:bodyPr/>
        <a:lstStyle/>
        <a:p>
          <a:endParaRPr lang="en-US">
            <a:latin typeface="Trebuchet MS" panose="020B0603020202020204" pitchFamily="34" charset="0"/>
          </a:endParaRPr>
        </a:p>
      </dgm:t>
    </dgm:pt>
    <dgm:pt modelId="{E959F57F-85A6-4D58-99F4-6BC8FA1C6911}" type="sibTrans" cxnId="{62307A77-7B51-4562-84C0-CB0265FFC6A7}">
      <dgm:prSet/>
      <dgm:spPr/>
      <dgm:t>
        <a:bodyPr/>
        <a:lstStyle/>
        <a:p>
          <a:endParaRPr lang="en-US">
            <a:latin typeface="Trebuchet MS" panose="020B0603020202020204" pitchFamily="34" charset="0"/>
          </a:endParaRPr>
        </a:p>
      </dgm:t>
    </dgm:pt>
    <dgm:pt modelId="{6DD9B3B4-6559-455B-8FCD-3D48578D3E94}" type="pres">
      <dgm:prSet presAssocID="{C0D36EE3-BFDE-48BF-88D2-4C99AC5C5EB3}" presName="Name0" presStyleCnt="0">
        <dgm:presLayoutVars>
          <dgm:chMax val="7"/>
          <dgm:chPref val="7"/>
          <dgm:dir/>
        </dgm:presLayoutVars>
      </dgm:prSet>
      <dgm:spPr/>
    </dgm:pt>
    <dgm:pt modelId="{C5E83703-3E97-43BE-A6AF-D20D57859933}" type="pres">
      <dgm:prSet presAssocID="{C0D36EE3-BFDE-48BF-88D2-4C99AC5C5EB3}" presName="Name1" presStyleCnt="0"/>
      <dgm:spPr/>
    </dgm:pt>
    <dgm:pt modelId="{AB983EA7-46AC-4707-9FC1-4E881B189E81}" type="pres">
      <dgm:prSet presAssocID="{C0D36EE3-BFDE-48BF-88D2-4C99AC5C5EB3}" presName="cycle" presStyleCnt="0"/>
      <dgm:spPr/>
    </dgm:pt>
    <dgm:pt modelId="{AC9DC6A6-1ABB-4BCA-923C-41B276CC7717}" type="pres">
      <dgm:prSet presAssocID="{C0D36EE3-BFDE-48BF-88D2-4C99AC5C5EB3}" presName="srcNode" presStyleLbl="node1" presStyleIdx="0" presStyleCnt="7"/>
      <dgm:spPr/>
    </dgm:pt>
    <dgm:pt modelId="{4CC08FD9-E4BB-4A31-9B43-AB67354D6CF9}" type="pres">
      <dgm:prSet presAssocID="{C0D36EE3-BFDE-48BF-88D2-4C99AC5C5EB3}" presName="conn" presStyleLbl="parChTrans1D2" presStyleIdx="0" presStyleCnt="1"/>
      <dgm:spPr/>
    </dgm:pt>
    <dgm:pt modelId="{7716930F-3047-4BD3-9B11-83CB23EF784C}" type="pres">
      <dgm:prSet presAssocID="{C0D36EE3-BFDE-48BF-88D2-4C99AC5C5EB3}" presName="extraNode" presStyleLbl="node1" presStyleIdx="0" presStyleCnt="7"/>
      <dgm:spPr/>
    </dgm:pt>
    <dgm:pt modelId="{BD1DF43A-BA0B-4AB1-AC6D-786EE69C257C}" type="pres">
      <dgm:prSet presAssocID="{C0D36EE3-BFDE-48BF-88D2-4C99AC5C5EB3}" presName="dstNode" presStyleLbl="node1" presStyleIdx="0" presStyleCnt="7"/>
      <dgm:spPr/>
    </dgm:pt>
    <dgm:pt modelId="{17937D0C-1D1A-40E8-A2C6-FF31349CD929}" type="pres">
      <dgm:prSet presAssocID="{7F38A94E-D308-41CA-AB07-60C920F09398}" presName="text_1" presStyleLbl="node1" presStyleIdx="0" presStyleCnt="7" custScaleY="74017" custLinFactNeighborY="0">
        <dgm:presLayoutVars>
          <dgm:bulletEnabled val="1"/>
        </dgm:presLayoutVars>
      </dgm:prSet>
      <dgm:spPr>
        <a:prstGeom prst="roundRect">
          <a:avLst/>
        </a:prstGeom>
      </dgm:spPr>
    </dgm:pt>
    <dgm:pt modelId="{328E3A30-D4DA-42E1-89D6-5CB4B9BB6B0D}" type="pres">
      <dgm:prSet presAssocID="{7F38A94E-D308-41CA-AB07-60C920F09398}" presName="accent_1" presStyleCnt="0"/>
      <dgm:spPr/>
    </dgm:pt>
    <dgm:pt modelId="{3711FA97-EF09-4B77-8633-0DEBBA6E03FF}" type="pres">
      <dgm:prSet presAssocID="{7F38A94E-D308-41CA-AB07-60C920F09398}" presName="accentRepeatNode" presStyleLbl="solidFgAcc1" presStyleIdx="0" presStyleCnt="7"/>
      <dgm:spPr/>
    </dgm:pt>
    <dgm:pt modelId="{D169B859-82D1-48EE-9DC0-562EB541CFDA}" type="pres">
      <dgm:prSet presAssocID="{40EABE48-5318-4F1E-93C8-2827BAD9C41B}" presName="text_2" presStyleLbl="node1" presStyleIdx="1" presStyleCnt="7" custScaleY="74017">
        <dgm:presLayoutVars>
          <dgm:bulletEnabled val="1"/>
        </dgm:presLayoutVars>
      </dgm:prSet>
      <dgm:spPr>
        <a:prstGeom prst="roundRect">
          <a:avLst/>
        </a:prstGeom>
      </dgm:spPr>
    </dgm:pt>
    <dgm:pt modelId="{F6F8DE16-59EE-4526-8D57-2E423AB5DDA2}" type="pres">
      <dgm:prSet presAssocID="{40EABE48-5318-4F1E-93C8-2827BAD9C41B}" presName="accent_2" presStyleCnt="0"/>
      <dgm:spPr/>
    </dgm:pt>
    <dgm:pt modelId="{002A40B4-8C13-473C-AE58-A5BF173EB868}" type="pres">
      <dgm:prSet presAssocID="{40EABE48-5318-4F1E-93C8-2827BAD9C41B}" presName="accentRepeatNode" presStyleLbl="solidFgAcc1" presStyleIdx="1" presStyleCnt="7"/>
      <dgm:spPr/>
    </dgm:pt>
    <dgm:pt modelId="{858D5857-4BFA-4355-8AB0-D33BDD8169E4}" type="pres">
      <dgm:prSet presAssocID="{626523FB-CBE0-45D2-9E66-21BCB0529646}" presName="text_3" presStyleLbl="node1" presStyleIdx="2" presStyleCnt="7" custScaleY="74017">
        <dgm:presLayoutVars>
          <dgm:bulletEnabled val="1"/>
        </dgm:presLayoutVars>
      </dgm:prSet>
      <dgm:spPr>
        <a:prstGeom prst="roundRect">
          <a:avLst/>
        </a:prstGeom>
      </dgm:spPr>
    </dgm:pt>
    <dgm:pt modelId="{844790C0-4BD0-4AF5-BBD1-4500B80A577E}" type="pres">
      <dgm:prSet presAssocID="{626523FB-CBE0-45D2-9E66-21BCB0529646}" presName="accent_3" presStyleCnt="0"/>
      <dgm:spPr/>
    </dgm:pt>
    <dgm:pt modelId="{67372EC1-CA3B-40B1-A12C-F849FE85A268}" type="pres">
      <dgm:prSet presAssocID="{626523FB-CBE0-45D2-9E66-21BCB0529646}" presName="accentRepeatNode" presStyleLbl="solidFgAcc1" presStyleIdx="2" presStyleCnt="7"/>
      <dgm:spPr/>
    </dgm:pt>
    <dgm:pt modelId="{1FF2F4CD-7C19-42E8-AF6D-7F012A6FD0AF}" type="pres">
      <dgm:prSet presAssocID="{7B374101-3BB0-4DBE-9FED-C8F82981AFB7}" presName="text_4" presStyleLbl="node1" presStyleIdx="3" presStyleCnt="7" custScaleY="74017">
        <dgm:presLayoutVars>
          <dgm:bulletEnabled val="1"/>
        </dgm:presLayoutVars>
      </dgm:prSet>
      <dgm:spPr>
        <a:prstGeom prst="roundRect">
          <a:avLst/>
        </a:prstGeom>
      </dgm:spPr>
    </dgm:pt>
    <dgm:pt modelId="{A0B0FD2D-555A-4F3C-AE30-E0DAB406060B}" type="pres">
      <dgm:prSet presAssocID="{7B374101-3BB0-4DBE-9FED-C8F82981AFB7}" presName="accent_4" presStyleCnt="0"/>
      <dgm:spPr/>
    </dgm:pt>
    <dgm:pt modelId="{A0437B1D-5ED8-47B3-91D1-D2B5FDDEBDAD}" type="pres">
      <dgm:prSet presAssocID="{7B374101-3BB0-4DBE-9FED-C8F82981AFB7}" presName="accentRepeatNode" presStyleLbl="solidFgAcc1" presStyleIdx="3" presStyleCnt="7"/>
      <dgm:spPr/>
    </dgm:pt>
    <dgm:pt modelId="{3A01F17C-C1B0-4983-8B2D-5B82C022822E}" type="pres">
      <dgm:prSet presAssocID="{2B5206B9-7833-479D-86CD-B5F286DD3197}" presName="text_5" presStyleLbl="node1" presStyleIdx="4" presStyleCnt="7" custScaleY="74017">
        <dgm:presLayoutVars>
          <dgm:bulletEnabled val="1"/>
        </dgm:presLayoutVars>
      </dgm:prSet>
      <dgm:spPr>
        <a:prstGeom prst="roundRect">
          <a:avLst/>
        </a:prstGeom>
      </dgm:spPr>
    </dgm:pt>
    <dgm:pt modelId="{229C04D6-CCCB-47FD-88DA-790711F7DD1E}" type="pres">
      <dgm:prSet presAssocID="{2B5206B9-7833-479D-86CD-B5F286DD3197}" presName="accent_5" presStyleCnt="0"/>
      <dgm:spPr/>
    </dgm:pt>
    <dgm:pt modelId="{EBDB1BCD-8FCA-464B-B421-4F4F4F8C295F}" type="pres">
      <dgm:prSet presAssocID="{2B5206B9-7833-479D-86CD-B5F286DD3197}" presName="accentRepeatNode" presStyleLbl="solidFgAcc1" presStyleIdx="4" presStyleCnt="7"/>
      <dgm:spPr/>
    </dgm:pt>
    <dgm:pt modelId="{C7051CCA-9D6F-4350-B01C-B55518302C8F}" type="pres">
      <dgm:prSet presAssocID="{F8FCBC12-4FD5-44F7-8452-019849FD73AA}" presName="text_6" presStyleLbl="node1" presStyleIdx="5" presStyleCnt="7" custScaleY="74017">
        <dgm:presLayoutVars>
          <dgm:bulletEnabled val="1"/>
        </dgm:presLayoutVars>
      </dgm:prSet>
      <dgm:spPr>
        <a:prstGeom prst="roundRect">
          <a:avLst/>
        </a:prstGeom>
      </dgm:spPr>
    </dgm:pt>
    <dgm:pt modelId="{DF408E9F-C84E-44BF-B51C-8FEAEE51D6FF}" type="pres">
      <dgm:prSet presAssocID="{F8FCBC12-4FD5-44F7-8452-019849FD73AA}" presName="accent_6" presStyleCnt="0"/>
      <dgm:spPr/>
    </dgm:pt>
    <dgm:pt modelId="{14F7AC8F-E0FA-45F1-8964-6224167E3F80}" type="pres">
      <dgm:prSet presAssocID="{F8FCBC12-4FD5-44F7-8452-019849FD73AA}" presName="accentRepeatNode" presStyleLbl="solidFgAcc1" presStyleIdx="5" presStyleCnt="7"/>
      <dgm:spPr/>
    </dgm:pt>
    <dgm:pt modelId="{6E96C3A1-5EC1-49A0-9970-F9ED157BB54E}" type="pres">
      <dgm:prSet presAssocID="{CD0AFD0D-E6CD-4E0A-9417-136C0B33EF05}" presName="text_7" presStyleLbl="node1" presStyleIdx="6" presStyleCnt="7" custScaleY="74017">
        <dgm:presLayoutVars>
          <dgm:bulletEnabled val="1"/>
        </dgm:presLayoutVars>
      </dgm:prSet>
      <dgm:spPr>
        <a:prstGeom prst="roundRect">
          <a:avLst/>
        </a:prstGeom>
      </dgm:spPr>
    </dgm:pt>
    <dgm:pt modelId="{D9083479-0680-46B1-A006-01A77D0ADAE0}" type="pres">
      <dgm:prSet presAssocID="{CD0AFD0D-E6CD-4E0A-9417-136C0B33EF05}" presName="accent_7" presStyleCnt="0"/>
      <dgm:spPr/>
    </dgm:pt>
    <dgm:pt modelId="{DE1BE53C-C720-48CB-81D6-4F9A98BC8D7D}" type="pres">
      <dgm:prSet presAssocID="{CD0AFD0D-E6CD-4E0A-9417-136C0B33EF05}" presName="accentRepeatNode" presStyleLbl="solidFgAcc1" presStyleIdx="6" presStyleCnt="7"/>
      <dgm:spPr/>
    </dgm:pt>
  </dgm:ptLst>
  <dgm:cxnLst>
    <dgm:cxn modelId="{FA65742D-2539-4CD6-A21C-93F2F12C0E22}" type="presOf" srcId="{2B5206B9-7833-479D-86CD-B5F286DD3197}" destId="{3A01F17C-C1B0-4983-8B2D-5B82C022822E}" srcOrd="0" destOrd="0" presId="urn:microsoft.com/office/officeart/2008/layout/VerticalCurvedList"/>
    <dgm:cxn modelId="{8E509535-48F4-48EC-9423-97133457D1FB}" srcId="{C0D36EE3-BFDE-48BF-88D2-4C99AC5C5EB3}" destId="{40EABE48-5318-4F1E-93C8-2827BAD9C41B}" srcOrd="1" destOrd="0" parTransId="{31FC85EC-3938-4F61-9C33-0DE1CA780498}" sibTransId="{26160FC6-AF7F-433E-BC9E-E9B1437D79FD}"/>
    <dgm:cxn modelId="{567AC55E-A992-4061-A7F6-89FDC9124BCA}" srcId="{C0D36EE3-BFDE-48BF-88D2-4C99AC5C5EB3}" destId="{CD0AFD0D-E6CD-4E0A-9417-136C0B33EF05}" srcOrd="6" destOrd="0" parTransId="{31AF9369-0315-42CA-8CE9-981E2CD1D32D}" sibTransId="{ADC9349B-4F1D-4926-A421-45C5B4E96C91}"/>
    <dgm:cxn modelId="{62307A77-7B51-4562-84C0-CB0265FFC6A7}" srcId="{C0D36EE3-BFDE-48BF-88D2-4C99AC5C5EB3}" destId="{F8FCBC12-4FD5-44F7-8452-019849FD73AA}" srcOrd="5" destOrd="0" parTransId="{81596C67-5528-4171-835F-BECDDAC1D0FF}" sibTransId="{E959F57F-85A6-4D58-99F4-6BC8FA1C6911}"/>
    <dgm:cxn modelId="{A8138057-783A-4B51-B787-BB1111F467A8}" type="presOf" srcId="{F8992A8E-CC84-42ED-99B0-68AF01C3C452}" destId="{4CC08FD9-E4BB-4A31-9B43-AB67354D6CF9}" srcOrd="0" destOrd="0" presId="urn:microsoft.com/office/officeart/2008/layout/VerticalCurvedList"/>
    <dgm:cxn modelId="{3A60CD88-865E-44CE-A22F-9F5DE7A51221}" srcId="{C0D36EE3-BFDE-48BF-88D2-4C99AC5C5EB3}" destId="{626523FB-CBE0-45D2-9E66-21BCB0529646}" srcOrd="2" destOrd="0" parTransId="{1DC8B37D-41E0-4F92-928D-AC002070F649}" sibTransId="{5734061D-0DB9-4A7E-9741-DF59271D4D4A}"/>
    <dgm:cxn modelId="{F73AB296-F569-4046-B226-BC9ECC85EC6F}" type="presOf" srcId="{F8FCBC12-4FD5-44F7-8452-019849FD73AA}" destId="{C7051CCA-9D6F-4350-B01C-B55518302C8F}" srcOrd="0" destOrd="0" presId="urn:microsoft.com/office/officeart/2008/layout/VerticalCurvedList"/>
    <dgm:cxn modelId="{EF7F559E-FB94-4BB9-B27B-3C1BF73F4B6D}" srcId="{C0D36EE3-BFDE-48BF-88D2-4C99AC5C5EB3}" destId="{2B5206B9-7833-479D-86CD-B5F286DD3197}" srcOrd="4" destOrd="0" parTransId="{776AA739-B299-4D1B-ADC7-628D687D328C}" sibTransId="{BD263278-8AF1-4FB2-8434-954F29D16D41}"/>
    <dgm:cxn modelId="{B7FCB2A2-485B-4323-B74B-1D04F84FD45C}" type="presOf" srcId="{40EABE48-5318-4F1E-93C8-2827BAD9C41B}" destId="{D169B859-82D1-48EE-9DC0-562EB541CFDA}" srcOrd="0" destOrd="0" presId="urn:microsoft.com/office/officeart/2008/layout/VerticalCurvedList"/>
    <dgm:cxn modelId="{DC07F9A9-7BC8-4FD2-B821-74F1A15EC6DD}" srcId="{C0D36EE3-BFDE-48BF-88D2-4C99AC5C5EB3}" destId="{7F38A94E-D308-41CA-AB07-60C920F09398}" srcOrd="0" destOrd="0" parTransId="{831505F8-89B7-4903-8A09-6E2E0FFF9867}" sibTransId="{F8992A8E-CC84-42ED-99B0-68AF01C3C452}"/>
    <dgm:cxn modelId="{5F1BDEB9-DC24-408D-B908-370A06CEB8E7}" type="presOf" srcId="{C0D36EE3-BFDE-48BF-88D2-4C99AC5C5EB3}" destId="{6DD9B3B4-6559-455B-8FCD-3D48578D3E94}" srcOrd="0" destOrd="0" presId="urn:microsoft.com/office/officeart/2008/layout/VerticalCurvedList"/>
    <dgm:cxn modelId="{C94753BD-602B-43E3-836F-8EA15BA4E598}" srcId="{C0D36EE3-BFDE-48BF-88D2-4C99AC5C5EB3}" destId="{F435C17C-2F34-43EC-87C2-C5C0651B9F11}" srcOrd="7" destOrd="0" parTransId="{A5BED0F4-B762-450C-AE35-8EE022AD6781}" sibTransId="{A860143D-9EEA-4736-BCDB-23DB0DD05BF5}"/>
    <dgm:cxn modelId="{F707A4BF-C056-4B03-8344-EC51851E4212}" srcId="{C0D36EE3-BFDE-48BF-88D2-4C99AC5C5EB3}" destId="{7B374101-3BB0-4DBE-9FED-C8F82981AFB7}" srcOrd="3" destOrd="0" parTransId="{CC3C2019-3342-4D2D-BD74-B5F44A9A12CA}" sibTransId="{6E658102-024C-479B-9054-03D3A0098C87}"/>
    <dgm:cxn modelId="{BA6A6FCD-A962-49C2-8336-801045197821}" type="presOf" srcId="{CD0AFD0D-E6CD-4E0A-9417-136C0B33EF05}" destId="{6E96C3A1-5EC1-49A0-9970-F9ED157BB54E}" srcOrd="0" destOrd="0" presId="urn:microsoft.com/office/officeart/2008/layout/VerticalCurvedList"/>
    <dgm:cxn modelId="{220BF0D6-AC15-4A64-A770-B7C5EE864E2F}" srcId="{C0D36EE3-BFDE-48BF-88D2-4C99AC5C5EB3}" destId="{F224FD77-59FC-43BF-B22E-5C2C6D2A271F}" srcOrd="8" destOrd="0" parTransId="{604D3098-5C40-441C-8904-CFD7D517DA5F}" sibTransId="{5C46B8E8-0F57-4EFB-A80D-422444AE0642}"/>
    <dgm:cxn modelId="{112C06E0-AB3F-4C6A-851E-4083B17E238D}" type="presOf" srcId="{7F38A94E-D308-41CA-AB07-60C920F09398}" destId="{17937D0C-1D1A-40E8-A2C6-FF31349CD929}" srcOrd="0" destOrd="0" presId="urn:microsoft.com/office/officeart/2008/layout/VerticalCurvedList"/>
    <dgm:cxn modelId="{C057EFE6-30C7-464A-B419-152A2420D333}" type="presOf" srcId="{626523FB-CBE0-45D2-9E66-21BCB0529646}" destId="{858D5857-4BFA-4355-8AB0-D33BDD8169E4}" srcOrd="0" destOrd="0" presId="urn:microsoft.com/office/officeart/2008/layout/VerticalCurvedList"/>
    <dgm:cxn modelId="{2D559CEE-A0E4-4EC4-B85A-B93B0BC1E871}" type="presOf" srcId="{7B374101-3BB0-4DBE-9FED-C8F82981AFB7}" destId="{1FF2F4CD-7C19-42E8-AF6D-7F012A6FD0AF}" srcOrd="0" destOrd="0" presId="urn:microsoft.com/office/officeart/2008/layout/VerticalCurvedList"/>
    <dgm:cxn modelId="{9D89D8BE-4E67-4637-85AE-08BE3F2195E7}" type="presParOf" srcId="{6DD9B3B4-6559-455B-8FCD-3D48578D3E94}" destId="{C5E83703-3E97-43BE-A6AF-D20D57859933}" srcOrd="0" destOrd="0" presId="urn:microsoft.com/office/officeart/2008/layout/VerticalCurvedList"/>
    <dgm:cxn modelId="{D06CB1DE-2A59-4CE4-884D-D175DAB40358}" type="presParOf" srcId="{C5E83703-3E97-43BE-A6AF-D20D57859933}" destId="{AB983EA7-46AC-4707-9FC1-4E881B189E81}" srcOrd="0" destOrd="0" presId="urn:microsoft.com/office/officeart/2008/layout/VerticalCurvedList"/>
    <dgm:cxn modelId="{A453AD02-D432-4FA5-BE69-A632FF4DB8E3}" type="presParOf" srcId="{AB983EA7-46AC-4707-9FC1-4E881B189E81}" destId="{AC9DC6A6-1ABB-4BCA-923C-41B276CC7717}" srcOrd="0" destOrd="0" presId="urn:microsoft.com/office/officeart/2008/layout/VerticalCurvedList"/>
    <dgm:cxn modelId="{50C24269-A056-4A5C-B34F-DD31C1BB4005}" type="presParOf" srcId="{AB983EA7-46AC-4707-9FC1-4E881B189E81}" destId="{4CC08FD9-E4BB-4A31-9B43-AB67354D6CF9}" srcOrd="1" destOrd="0" presId="urn:microsoft.com/office/officeart/2008/layout/VerticalCurvedList"/>
    <dgm:cxn modelId="{36FAE925-2264-4212-8AA6-8D5FF46DA4FD}" type="presParOf" srcId="{AB983EA7-46AC-4707-9FC1-4E881B189E81}" destId="{7716930F-3047-4BD3-9B11-83CB23EF784C}" srcOrd="2" destOrd="0" presId="urn:microsoft.com/office/officeart/2008/layout/VerticalCurvedList"/>
    <dgm:cxn modelId="{BD69F4A7-AABD-4E18-8FFD-87036AF634D9}" type="presParOf" srcId="{AB983EA7-46AC-4707-9FC1-4E881B189E81}" destId="{BD1DF43A-BA0B-4AB1-AC6D-786EE69C257C}" srcOrd="3" destOrd="0" presId="urn:microsoft.com/office/officeart/2008/layout/VerticalCurvedList"/>
    <dgm:cxn modelId="{61F10F20-82FB-4CFA-AB76-33CBB1B8BFA6}" type="presParOf" srcId="{C5E83703-3E97-43BE-A6AF-D20D57859933}" destId="{17937D0C-1D1A-40E8-A2C6-FF31349CD929}" srcOrd="1" destOrd="0" presId="urn:microsoft.com/office/officeart/2008/layout/VerticalCurvedList"/>
    <dgm:cxn modelId="{E222A767-3CFD-4D95-AC68-448F0B9919A4}" type="presParOf" srcId="{C5E83703-3E97-43BE-A6AF-D20D57859933}" destId="{328E3A30-D4DA-42E1-89D6-5CB4B9BB6B0D}" srcOrd="2" destOrd="0" presId="urn:microsoft.com/office/officeart/2008/layout/VerticalCurvedList"/>
    <dgm:cxn modelId="{89DDD9CB-E815-4D86-8C20-E28078108A39}" type="presParOf" srcId="{328E3A30-D4DA-42E1-89D6-5CB4B9BB6B0D}" destId="{3711FA97-EF09-4B77-8633-0DEBBA6E03FF}" srcOrd="0" destOrd="0" presId="urn:microsoft.com/office/officeart/2008/layout/VerticalCurvedList"/>
    <dgm:cxn modelId="{F1C990D4-4EF8-4691-81E4-E44FA57F16CD}" type="presParOf" srcId="{C5E83703-3E97-43BE-A6AF-D20D57859933}" destId="{D169B859-82D1-48EE-9DC0-562EB541CFDA}" srcOrd="3" destOrd="0" presId="urn:microsoft.com/office/officeart/2008/layout/VerticalCurvedList"/>
    <dgm:cxn modelId="{F4D8B1E3-5852-4063-8A43-39F2CFA321BA}" type="presParOf" srcId="{C5E83703-3E97-43BE-A6AF-D20D57859933}" destId="{F6F8DE16-59EE-4526-8D57-2E423AB5DDA2}" srcOrd="4" destOrd="0" presId="urn:microsoft.com/office/officeart/2008/layout/VerticalCurvedList"/>
    <dgm:cxn modelId="{7C84BFE0-E8FF-4B6E-8CC2-73F24FD86530}" type="presParOf" srcId="{F6F8DE16-59EE-4526-8D57-2E423AB5DDA2}" destId="{002A40B4-8C13-473C-AE58-A5BF173EB868}" srcOrd="0" destOrd="0" presId="urn:microsoft.com/office/officeart/2008/layout/VerticalCurvedList"/>
    <dgm:cxn modelId="{C3801BE5-8195-4A56-AA97-8AC94024D362}" type="presParOf" srcId="{C5E83703-3E97-43BE-A6AF-D20D57859933}" destId="{858D5857-4BFA-4355-8AB0-D33BDD8169E4}" srcOrd="5" destOrd="0" presId="urn:microsoft.com/office/officeart/2008/layout/VerticalCurvedList"/>
    <dgm:cxn modelId="{DFDBFAFC-1F72-4AD0-A15E-59DE57121B95}" type="presParOf" srcId="{C5E83703-3E97-43BE-A6AF-D20D57859933}" destId="{844790C0-4BD0-4AF5-BBD1-4500B80A577E}" srcOrd="6" destOrd="0" presId="urn:microsoft.com/office/officeart/2008/layout/VerticalCurvedList"/>
    <dgm:cxn modelId="{66A3CA41-EF4A-4912-94FB-AC5DD15D3A07}" type="presParOf" srcId="{844790C0-4BD0-4AF5-BBD1-4500B80A577E}" destId="{67372EC1-CA3B-40B1-A12C-F849FE85A268}" srcOrd="0" destOrd="0" presId="urn:microsoft.com/office/officeart/2008/layout/VerticalCurvedList"/>
    <dgm:cxn modelId="{A5B8F39A-0001-4802-8691-1383A9DEC372}" type="presParOf" srcId="{C5E83703-3E97-43BE-A6AF-D20D57859933}" destId="{1FF2F4CD-7C19-42E8-AF6D-7F012A6FD0AF}" srcOrd="7" destOrd="0" presId="urn:microsoft.com/office/officeart/2008/layout/VerticalCurvedList"/>
    <dgm:cxn modelId="{1EABB2E7-1EB2-4F8D-BFB0-91D6416407DA}" type="presParOf" srcId="{C5E83703-3E97-43BE-A6AF-D20D57859933}" destId="{A0B0FD2D-555A-4F3C-AE30-E0DAB406060B}" srcOrd="8" destOrd="0" presId="urn:microsoft.com/office/officeart/2008/layout/VerticalCurvedList"/>
    <dgm:cxn modelId="{C4E11772-0236-4C19-A5FA-8DDC8D204C07}" type="presParOf" srcId="{A0B0FD2D-555A-4F3C-AE30-E0DAB406060B}" destId="{A0437B1D-5ED8-47B3-91D1-D2B5FDDEBDAD}" srcOrd="0" destOrd="0" presId="urn:microsoft.com/office/officeart/2008/layout/VerticalCurvedList"/>
    <dgm:cxn modelId="{7D84E73A-C1DB-40A1-A2B0-D27CBB6F54AF}" type="presParOf" srcId="{C5E83703-3E97-43BE-A6AF-D20D57859933}" destId="{3A01F17C-C1B0-4983-8B2D-5B82C022822E}" srcOrd="9" destOrd="0" presId="urn:microsoft.com/office/officeart/2008/layout/VerticalCurvedList"/>
    <dgm:cxn modelId="{5CB396B0-C947-45A8-939E-79C11C9CB746}" type="presParOf" srcId="{C5E83703-3E97-43BE-A6AF-D20D57859933}" destId="{229C04D6-CCCB-47FD-88DA-790711F7DD1E}" srcOrd="10" destOrd="0" presId="urn:microsoft.com/office/officeart/2008/layout/VerticalCurvedList"/>
    <dgm:cxn modelId="{F92B1433-9DD7-4778-8B7B-B06798D33D1A}" type="presParOf" srcId="{229C04D6-CCCB-47FD-88DA-790711F7DD1E}" destId="{EBDB1BCD-8FCA-464B-B421-4F4F4F8C295F}" srcOrd="0" destOrd="0" presId="urn:microsoft.com/office/officeart/2008/layout/VerticalCurvedList"/>
    <dgm:cxn modelId="{69991BF4-5720-4DF3-8E6D-07D4B1507229}" type="presParOf" srcId="{C5E83703-3E97-43BE-A6AF-D20D57859933}" destId="{C7051CCA-9D6F-4350-B01C-B55518302C8F}" srcOrd="11" destOrd="0" presId="urn:microsoft.com/office/officeart/2008/layout/VerticalCurvedList"/>
    <dgm:cxn modelId="{36F6E5F5-54C1-4543-8F3F-CED216F9B544}" type="presParOf" srcId="{C5E83703-3E97-43BE-A6AF-D20D57859933}" destId="{DF408E9F-C84E-44BF-B51C-8FEAEE51D6FF}" srcOrd="12" destOrd="0" presId="urn:microsoft.com/office/officeart/2008/layout/VerticalCurvedList"/>
    <dgm:cxn modelId="{81F546E4-9E8D-4A0D-B9BA-CAB15E7DB6EE}" type="presParOf" srcId="{DF408E9F-C84E-44BF-B51C-8FEAEE51D6FF}" destId="{14F7AC8F-E0FA-45F1-8964-6224167E3F80}" srcOrd="0" destOrd="0" presId="urn:microsoft.com/office/officeart/2008/layout/VerticalCurvedList"/>
    <dgm:cxn modelId="{E8875664-EE3F-4D21-A7EF-963C34F99C6C}" type="presParOf" srcId="{C5E83703-3E97-43BE-A6AF-D20D57859933}" destId="{6E96C3A1-5EC1-49A0-9970-F9ED157BB54E}" srcOrd="13" destOrd="0" presId="urn:microsoft.com/office/officeart/2008/layout/VerticalCurvedList"/>
    <dgm:cxn modelId="{84723DA5-F410-4733-A37E-3ACE017D99F5}" type="presParOf" srcId="{C5E83703-3E97-43BE-A6AF-D20D57859933}" destId="{D9083479-0680-46B1-A006-01A77D0ADAE0}" srcOrd="14" destOrd="0" presId="urn:microsoft.com/office/officeart/2008/layout/VerticalCurvedList"/>
    <dgm:cxn modelId="{D2D2B07D-F89E-48E2-AA78-9DA8F7057B14}" type="presParOf" srcId="{D9083479-0680-46B1-A006-01A77D0ADAE0}" destId="{DE1BE53C-C720-48CB-81D6-4F9A98BC8D7D}"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C08FD9-E4BB-4A31-9B43-AB67354D6CF9}">
      <dsp:nvSpPr>
        <dsp:cNvPr id="0" name=""/>
        <dsp:cNvSpPr/>
      </dsp:nvSpPr>
      <dsp:spPr>
        <a:xfrm>
          <a:off x="-6143920" y="-940637"/>
          <a:ext cx="7318705" cy="7318705"/>
        </a:xfrm>
        <a:prstGeom prst="blockArc">
          <a:avLst>
            <a:gd name="adj1" fmla="val 18900000"/>
            <a:gd name="adj2" fmla="val 2700000"/>
            <a:gd name="adj3" fmla="val 295"/>
          </a:avLst>
        </a:prstGeom>
        <a:noFill/>
        <a:ln w="25400" cap="flat"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7937D0C-1D1A-40E8-A2C6-FF31349CD929}">
      <dsp:nvSpPr>
        <dsp:cNvPr id="0" name=""/>
        <dsp:cNvSpPr/>
      </dsp:nvSpPr>
      <dsp:spPr>
        <a:xfrm>
          <a:off x="381435" y="311383"/>
          <a:ext cx="9389629" cy="365757"/>
        </a:xfrm>
        <a:prstGeom prst="roundRect">
          <a:avLst/>
        </a:prstGeom>
        <a:solidFill>
          <a:schemeClr val="accent2">
            <a:lumMod val="20000"/>
            <a:lumOff val="80000"/>
          </a:schemeClr>
        </a:solidFill>
        <a:ln w="9525" cap="flat" cmpd="sng" algn="ctr">
          <a:no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392234" tIns="40640" rIns="40640" bIns="40640" numCol="1" spcCol="1270" anchor="ctr" anchorCtr="0">
          <a:noAutofit/>
        </a:bodyPr>
        <a:lstStyle/>
        <a:p>
          <a:pPr marL="0" lvl="0" indent="0" algn="l" defTabSz="711200">
            <a:lnSpc>
              <a:spcPct val="90000"/>
            </a:lnSpc>
            <a:spcBef>
              <a:spcPct val="0"/>
            </a:spcBef>
            <a:spcAft>
              <a:spcPct val="35000"/>
            </a:spcAft>
            <a:buNone/>
          </a:pPr>
          <a:r>
            <a:rPr lang="en-US" sz="1600" b="1" kern="1200" dirty="0">
              <a:solidFill>
                <a:schemeClr val="tx1"/>
              </a:solidFill>
              <a:latin typeface="Trebuchet MS" panose="020B0603020202020204" pitchFamily="34" charset="0"/>
            </a:rPr>
            <a:t>Investigation of claims under litigation and estimate future projected claim pay-out</a:t>
          </a:r>
        </a:p>
      </dsp:txBody>
      <dsp:txXfrm>
        <a:off x="399290" y="329238"/>
        <a:ext cx="9353919" cy="330047"/>
      </dsp:txXfrm>
    </dsp:sp>
    <dsp:sp modelId="{3711FA97-EF09-4B77-8633-0DEBBA6E03FF}">
      <dsp:nvSpPr>
        <dsp:cNvPr id="0" name=""/>
        <dsp:cNvSpPr/>
      </dsp:nvSpPr>
      <dsp:spPr>
        <a:xfrm>
          <a:off x="72589" y="185416"/>
          <a:ext cx="617692" cy="617692"/>
        </a:xfrm>
        <a:prstGeom prst="ellipse">
          <a:avLst/>
        </a:prstGeom>
        <a:solidFill>
          <a:schemeClr val="lt1">
            <a:hueOff val="0"/>
            <a:satOff val="0"/>
            <a:lumOff val="0"/>
            <a:alphaOff val="0"/>
          </a:schemeClr>
        </a:solidFill>
        <a:ln w="9525" cap="flat" cmpd="sng" algn="ctr">
          <a:solidFill>
            <a:schemeClr val="accent2">
              <a:alpha val="9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D169B859-82D1-48EE-9DC0-562EB541CFDA}">
      <dsp:nvSpPr>
        <dsp:cNvPr id="0" name=""/>
        <dsp:cNvSpPr/>
      </dsp:nvSpPr>
      <dsp:spPr>
        <a:xfrm>
          <a:off x="828936" y="1053048"/>
          <a:ext cx="8942129" cy="365757"/>
        </a:xfrm>
        <a:prstGeom prst="roundRect">
          <a:avLst/>
        </a:prstGeom>
        <a:solidFill>
          <a:schemeClr val="accent2">
            <a:lumMod val="20000"/>
            <a:lumOff val="80000"/>
          </a:schemeClr>
        </a:solidFill>
        <a:ln w="9525" cap="flat" cmpd="sng" algn="ctr">
          <a:no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392234" tIns="40640" rIns="40640" bIns="40640" numCol="1" spcCol="1270" anchor="ctr" anchorCtr="0">
          <a:noAutofit/>
        </a:bodyPr>
        <a:lstStyle/>
        <a:p>
          <a:pPr marL="0" lvl="0" indent="0" algn="l" defTabSz="711200">
            <a:lnSpc>
              <a:spcPct val="90000"/>
            </a:lnSpc>
            <a:spcBef>
              <a:spcPct val="0"/>
            </a:spcBef>
            <a:spcAft>
              <a:spcPct val="35000"/>
            </a:spcAft>
            <a:buNone/>
          </a:pPr>
          <a:r>
            <a:rPr lang="en-IN" sz="1600" b="1" kern="1200" dirty="0">
              <a:latin typeface="Trebuchet MS" panose="020B0603020202020204" pitchFamily="34" charset="0"/>
            </a:rPr>
            <a:t>Probabilistic measure of the recovery amount receivable from the reinsurer</a:t>
          </a:r>
        </a:p>
      </dsp:txBody>
      <dsp:txXfrm>
        <a:off x="846791" y="1070903"/>
        <a:ext cx="8906419" cy="330047"/>
      </dsp:txXfrm>
    </dsp:sp>
    <dsp:sp modelId="{002A40B4-8C13-473C-AE58-A5BF173EB868}">
      <dsp:nvSpPr>
        <dsp:cNvPr id="0" name=""/>
        <dsp:cNvSpPr/>
      </dsp:nvSpPr>
      <dsp:spPr>
        <a:xfrm>
          <a:off x="520090" y="927081"/>
          <a:ext cx="617692" cy="617692"/>
        </a:xfrm>
        <a:prstGeom prst="ellipse">
          <a:avLst/>
        </a:prstGeom>
        <a:solidFill>
          <a:schemeClr val="lt1">
            <a:hueOff val="0"/>
            <a:satOff val="0"/>
            <a:lumOff val="0"/>
            <a:alphaOff val="0"/>
          </a:schemeClr>
        </a:solidFill>
        <a:ln w="9525" cap="flat" cmpd="sng" algn="ctr">
          <a:solidFill>
            <a:schemeClr val="accent2">
              <a:alpha val="90000"/>
              <a:hueOff val="0"/>
              <a:satOff val="0"/>
              <a:lumOff val="0"/>
              <a:alphaOff val="-6667"/>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858D5857-4BFA-4355-8AB0-D33BDD8169E4}">
      <dsp:nvSpPr>
        <dsp:cNvPr id="0" name=""/>
        <dsp:cNvSpPr/>
      </dsp:nvSpPr>
      <dsp:spPr>
        <a:xfrm>
          <a:off x="1074164" y="1794170"/>
          <a:ext cx="8696901" cy="365757"/>
        </a:xfrm>
        <a:prstGeom prst="roundRect">
          <a:avLst/>
        </a:prstGeom>
        <a:solidFill>
          <a:schemeClr val="accent2">
            <a:lumMod val="20000"/>
            <a:lumOff val="80000"/>
          </a:schemeClr>
        </a:solidFill>
        <a:ln w="9525" cap="flat" cmpd="sng" algn="ctr">
          <a:no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392234" tIns="40640" rIns="40640" bIns="40640" numCol="1" spcCol="1270" anchor="ctr" anchorCtr="0">
          <a:noAutofit/>
        </a:bodyPr>
        <a:lstStyle/>
        <a:p>
          <a:pPr marL="0" lvl="0" indent="0" algn="l" defTabSz="711200">
            <a:lnSpc>
              <a:spcPct val="90000"/>
            </a:lnSpc>
            <a:spcBef>
              <a:spcPct val="0"/>
            </a:spcBef>
            <a:spcAft>
              <a:spcPct val="35000"/>
            </a:spcAft>
            <a:buNone/>
          </a:pPr>
          <a:r>
            <a:rPr lang="en-IN" sz="1600" b="1" kern="1200" dirty="0">
              <a:latin typeface="Trebuchet MS" panose="020B0603020202020204" pitchFamily="34" charset="0"/>
            </a:rPr>
            <a:t>Calculate the provisions to be held by the Insurer</a:t>
          </a:r>
        </a:p>
      </dsp:txBody>
      <dsp:txXfrm>
        <a:off x="1092019" y="1812025"/>
        <a:ext cx="8661191" cy="330047"/>
      </dsp:txXfrm>
    </dsp:sp>
    <dsp:sp modelId="{67372EC1-CA3B-40B1-A12C-F849FE85A268}">
      <dsp:nvSpPr>
        <dsp:cNvPr id="0" name=""/>
        <dsp:cNvSpPr/>
      </dsp:nvSpPr>
      <dsp:spPr>
        <a:xfrm>
          <a:off x="765318" y="1668203"/>
          <a:ext cx="617692" cy="617692"/>
        </a:xfrm>
        <a:prstGeom prst="ellipse">
          <a:avLst/>
        </a:prstGeom>
        <a:solidFill>
          <a:schemeClr val="lt1">
            <a:hueOff val="0"/>
            <a:satOff val="0"/>
            <a:lumOff val="0"/>
            <a:alphaOff val="0"/>
          </a:schemeClr>
        </a:solidFill>
        <a:ln w="9525" cap="flat" cmpd="sng" algn="ctr">
          <a:solidFill>
            <a:schemeClr val="accent2">
              <a:alpha val="90000"/>
              <a:hueOff val="0"/>
              <a:satOff val="0"/>
              <a:lumOff val="0"/>
              <a:alphaOff val="-13333"/>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1FF2F4CD-7C19-42E8-AF6D-7F012A6FD0AF}">
      <dsp:nvSpPr>
        <dsp:cNvPr id="0" name=""/>
        <dsp:cNvSpPr/>
      </dsp:nvSpPr>
      <dsp:spPr>
        <a:xfrm>
          <a:off x="1152463" y="2535836"/>
          <a:ext cx="8618602" cy="365757"/>
        </a:xfrm>
        <a:prstGeom prst="roundRect">
          <a:avLst/>
        </a:prstGeom>
        <a:solidFill>
          <a:schemeClr val="accent2">
            <a:lumMod val="20000"/>
            <a:lumOff val="80000"/>
          </a:schemeClr>
        </a:solidFill>
        <a:ln w="9525" cap="flat" cmpd="sng" algn="ctr">
          <a:no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392234" tIns="40640" rIns="40640" bIns="40640" numCol="1" spcCol="1270" anchor="ctr" anchorCtr="0">
          <a:noAutofit/>
        </a:bodyPr>
        <a:lstStyle/>
        <a:p>
          <a:pPr marL="0" lvl="0" indent="0" algn="l" defTabSz="711200">
            <a:lnSpc>
              <a:spcPct val="90000"/>
            </a:lnSpc>
            <a:spcBef>
              <a:spcPct val="0"/>
            </a:spcBef>
            <a:spcAft>
              <a:spcPct val="35000"/>
            </a:spcAft>
            <a:buNone/>
          </a:pPr>
          <a:r>
            <a:rPr lang="en-IN" sz="1600" b="1" kern="1200" dirty="0">
              <a:latin typeface="Trebuchet MS" panose="020B0603020202020204" pitchFamily="34" charset="0"/>
            </a:rPr>
            <a:t>Validate the level of Free Surplus available to absorb additional claim pay-out</a:t>
          </a:r>
        </a:p>
      </dsp:txBody>
      <dsp:txXfrm>
        <a:off x="1170318" y="2553691"/>
        <a:ext cx="8582892" cy="330047"/>
      </dsp:txXfrm>
    </dsp:sp>
    <dsp:sp modelId="{A0437B1D-5ED8-47B3-91D1-D2B5FDDEBDAD}">
      <dsp:nvSpPr>
        <dsp:cNvPr id="0" name=""/>
        <dsp:cNvSpPr/>
      </dsp:nvSpPr>
      <dsp:spPr>
        <a:xfrm>
          <a:off x="843617" y="2409868"/>
          <a:ext cx="617692" cy="617692"/>
        </a:xfrm>
        <a:prstGeom prst="ellipse">
          <a:avLst/>
        </a:prstGeom>
        <a:solidFill>
          <a:schemeClr val="lt1">
            <a:hueOff val="0"/>
            <a:satOff val="0"/>
            <a:lumOff val="0"/>
            <a:alphaOff val="0"/>
          </a:schemeClr>
        </a:solidFill>
        <a:ln w="9525" cap="flat" cmpd="sng" algn="ctr">
          <a:solidFill>
            <a:schemeClr val="accent2">
              <a:alpha val="90000"/>
              <a:hueOff val="0"/>
              <a:satOff val="0"/>
              <a:lumOff val="0"/>
              <a:alphaOff val="-2000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3A01F17C-C1B0-4983-8B2D-5B82C022822E}">
      <dsp:nvSpPr>
        <dsp:cNvPr id="0" name=""/>
        <dsp:cNvSpPr/>
      </dsp:nvSpPr>
      <dsp:spPr>
        <a:xfrm>
          <a:off x="1074164" y="3277501"/>
          <a:ext cx="8696901" cy="365757"/>
        </a:xfrm>
        <a:prstGeom prst="roundRect">
          <a:avLst/>
        </a:prstGeom>
        <a:solidFill>
          <a:schemeClr val="accent2">
            <a:lumMod val="20000"/>
            <a:lumOff val="80000"/>
          </a:schemeClr>
        </a:solidFill>
        <a:ln w="9525" cap="flat" cmpd="sng" algn="ctr">
          <a:no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392234" tIns="40640" rIns="40640" bIns="40640" numCol="1" spcCol="1270" anchor="ctr" anchorCtr="0">
          <a:noAutofit/>
        </a:bodyPr>
        <a:lstStyle/>
        <a:p>
          <a:pPr marL="0" lvl="0" indent="0" algn="l" defTabSz="711200">
            <a:lnSpc>
              <a:spcPct val="90000"/>
            </a:lnSpc>
            <a:spcBef>
              <a:spcPct val="0"/>
            </a:spcBef>
            <a:spcAft>
              <a:spcPct val="35000"/>
            </a:spcAft>
            <a:buNone/>
          </a:pPr>
          <a:r>
            <a:rPr lang="en-IN" sz="1600" b="1" kern="1200" dirty="0">
              <a:latin typeface="Trebuchet MS" panose="020B0603020202020204" pitchFamily="34" charset="0"/>
            </a:rPr>
            <a:t>Impact assessment on Embedded Value, Future Business Plan &amp; Appraisal Value</a:t>
          </a:r>
        </a:p>
      </dsp:txBody>
      <dsp:txXfrm>
        <a:off x="1092019" y="3295356"/>
        <a:ext cx="8661191" cy="330047"/>
      </dsp:txXfrm>
    </dsp:sp>
    <dsp:sp modelId="{EBDB1BCD-8FCA-464B-B421-4F4F4F8C295F}">
      <dsp:nvSpPr>
        <dsp:cNvPr id="0" name=""/>
        <dsp:cNvSpPr/>
      </dsp:nvSpPr>
      <dsp:spPr>
        <a:xfrm>
          <a:off x="765318" y="3151534"/>
          <a:ext cx="617692" cy="617692"/>
        </a:xfrm>
        <a:prstGeom prst="ellipse">
          <a:avLst/>
        </a:prstGeom>
        <a:solidFill>
          <a:schemeClr val="lt1">
            <a:hueOff val="0"/>
            <a:satOff val="0"/>
            <a:lumOff val="0"/>
            <a:alphaOff val="0"/>
          </a:schemeClr>
        </a:solidFill>
        <a:ln w="9525" cap="flat" cmpd="sng" algn="ctr">
          <a:solidFill>
            <a:schemeClr val="accent2">
              <a:alpha val="90000"/>
              <a:hueOff val="0"/>
              <a:satOff val="0"/>
              <a:lumOff val="0"/>
              <a:alphaOff val="-26667"/>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C7051CCA-9D6F-4350-B01C-B55518302C8F}">
      <dsp:nvSpPr>
        <dsp:cNvPr id="0" name=""/>
        <dsp:cNvSpPr/>
      </dsp:nvSpPr>
      <dsp:spPr>
        <a:xfrm>
          <a:off x="828936" y="4018623"/>
          <a:ext cx="8942129" cy="365757"/>
        </a:xfrm>
        <a:prstGeom prst="roundRect">
          <a:avLst/>
        </a:prstGeom>
        <a:solidFill>
          <a:schemeClr val="accent2">
            <a:lumMod val="20000"/>
            <a:lumOff val="80000"/>
          </a:schemeClr>
        </a:solidFill>
        <a:ln w="9525" cap="flat" cmpd="sng" algn="ctr">
          <a:no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392234" tIns="40640" rIns="40640" bIns="40640" numCol="1" spcCol="1270" anchor="ctr" anchorCtr="0">
          <a:noAutofit/>
        </a:bodyPr>
        <a:lstStyle/>
        <a:p>
          <a:pPr marL="0" lvl="0" indent="0" algn="l" defTabSz="711200">
            <a:lnSpc>
              <a:spcPct val="90000"/>
            </a:lnSpc>
            <a:spcBef>
              <a:spcPct val="0"/>
            </a:spcBef>
            <a:spcAft>
              <a:spcPct val="35000"/>
            </a:spcAft>
            <a:buNone/>
          </a:pPr>
          <a:r>
            <a:rPr lang="en-IN" sz="1600" b="1" kern="1200" dirty="0">
              <a:latin typeface="Trebuchet MS" panose="020B0603020202020204" pitchFamily="34" charset="0"/>
            </a:rPr>
            <a:t>Sensitivity Analysis for the plausible scenarios </a:t>
          </a:r>
        </a:p>
      </dsp:txBody>
      <dsp:txXfrm>
        <a:off x="846791" y="4036478"/>
        <a:ext cx="8906419" cy="330047"/>
      </dsp:txXfrm>
    </dsp:sp>
    <dsp:sp modelId="{14F7AC8F-E0FA-45F1-8964-6224167E3F80}">
      <dsp:nvSpPr>
        <dsp:cNvPr id="0" name=""/>
        <dsp:cNvSpPr/>
      </dsp:nvSpPr>
      <dsp:spPr>
        <a:xfrm>
          <a:off x="520090" y="3892656"/>
          <a:ext cx="617692" cy="617692"/>
        </a:xfrm>
        <a:prstGeom prst="ellipse">
          <a:avLst/>
        </a:prstGeom>
        <a:solidFill>
          <a:schemeClr val="lt1">
            <a:hueOff val="0"/>
            <a:satOff val="0"/>
            <a:lumOff val="0"/>
            <a:alphaOff val="0"/>
          </a:schemeClr>
        </a:solidFill>
        <a:ln w="9525" cap="flat" cmpd="sng" algn="ctr">
          <a:solidFill>
            <a:schemeClr val="accent2">
              <a:alpha val="90000"/>
              <a:hueOff val="0"/>
              <a:satOff val="0"/>
              <a:lumOff val="0"/>
              <a:alphaOff val="-33333"/>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6E96C3A1-5EC1-49A0-9970-F9ED157BB54E}">
      <dsp:nvSpPr>
        <dsp:cNvPr id="0" name=""/>
        <dsp:cNvSpPr/>
      </dsp:nvSpPr>
      <dsp:spPr>
        <a:xfrm>
          <a:off x="381435" y="4760288"/>
          <a:ext cx="9389629" cy="365757"/>
        </a:xfrm>
        <a:prstGeom prst="roundRect">
          <a:avLst/>
        </a:prstGeom>
        <a:solidFill>
          <a:schemeClr val="accent2">
            <a:lumMod val="20000"/>
            <a:lumOff val="80000"/>
          </a:schemeClr>
        </a:solidFill>
        <a:ln w="9525" cap="flat" cmpd="sng" algn="ctr">
          <a:no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392234" tIns="40640" rIns="40640" bIns="40640" numCol="1" spcCol="1270" anchor="ctr" anchorCtr="0">
          <a:noAutofit/>
        </a:bodyPr>
        <a:lstStyle/>
        <a:p>
          <a:pPr marL="0" lvl="0" indent="0" algn="l" defTabSz="711200">
            <a:lnSpc>
              <a:spcPct val="90000"/>
            </a:lnSpc>
            <a:spcBef>
              <a:spcPct val="0"/>
            </a:spcBef>
            <a:spcAft>
              <a:spcPct val="35000"/>
            </a:spcAft>
            <a:buNone/>
          </a:pPr>
          <a:r>
            <a:rPr lang="en-US" sz="1600" b="1" kern="1200" dirty="0">
              <a:latin typeface="Trebuchet MS" panose="020B0603020202020204" pitchFamily="34" charset="0"/>
            </a:rPr>
            <a:t>Communication to the client </a:t>
          </a:r>
        </a:p>
      </dsp:txBody>
      <dsp:txXfrm>
        <a:off x="399290" y="4778143"/>
        <a:ext cx="9353919" cy="330047"/>
      </dsp:txXfrm>
    </dsp:sp>
    <dsp:sp modelId="{DE1BE53C-C720-48CB-81D6-4F9A98BC8D7D}">
      <dsp:nvSpPr>
        <dsp:cNvPr id="0" name=""/>
        <dsp:cNvSpPr/>
      </dsp:nvSpPr>
      <dsp:spPr>
        <a:xfrm>
          <a:off x="72589" y="4634321"/>
          <a:ext cx="617692" cy="617692"/>
        </a:xfrm>
        <a:prstGeom prst="ellipse">
          <a:avLst/>
        </a:prstGeom>
        <a:solidFill>
          <a:schemeClr val="lt1">
            <a:hueOff val="0"/>
            <a:satOff val="0"/>
            <a:lumOff val="0"/>
            <a:alphaOff val="0"/>
          </a:schemeClr>
        </a:solidFill>
        <a:ln w="9525" cap="flat" cmpd="sng" algn="ctr">
          <a:solidFill>
            <a:schemeClr val="accent2">
              <a:alpha val="90000"/>
              <a:hueOff val="0"/>
              <a:satOff val="0"/>
              <a:lumOff val="0"/>
              <a:alphaOff val="-4000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t>29-01-2021</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1/29/2021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6" name="Slide Number Placeholder 5">
            <a:extLst>
              <a:ext uri="{FF2B5EF4-FFF2-40B4-BE49-F238E27FC236}">
                <a16:creationId xmlns:a16="http://schemas.microsoft.com/office/drawing/2014/main" id="{C8E0702E-AAED-40D1-A373-145A7DDC56A6}"/>
              </a:ext>
            </a:extLst>
          </p:cNvPr>
          <p:cNvSpPr>
            <a:spLocks noGrp="1"/>
          </p:cNvSpPr>
          <p:nvPr>
            <p:ph type="sldNum" sz="quarter" idx="5"/>
          </p:nvPr>
        </p:nvSpPr>
        <p:spPr/>
        <p:txBody>
          <a:bodyPr/>
          <a:lstStyle/>
          <a:p>
            <a:fld id="{6963E7AC-6455-4A0F-B654-220C7D7B7B8D}" type="slidenum">
              <a:rPr lang="en-US" smtClean="0"/>
              <a:pPr/>
              <a:t>1</a:t>
            </a:fld>
            <a:endParaRPr lang="en-US"/>
          </a:p>
        </p:txBody>
      </p:sp>
    </p:spTree>
    <p:extLst>
      <p:ext uri="{BB962C8B-B14F-4D97-AF65-F5344CB8AC3E}">
        <p14:creationId xmlns:p14="http://schemas.microsoft.com/office/powerpoint/2010/main" val="23575594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6" name="Slide Number Placeholder 5">
            <a:extLst>
              <a:ext uri="{FF2B5EF4-FFF2-40B4-BE49-F238E27FC236}">
                <a16:creationId xmlns:a16="http://schemas.microsoft.com/office/drawing/2014/main" id="{15A07470-E6CD-49C2-B6C0-990893335C1C}"/>
              </a:ext>
            </a:extLst>
          </p:cNvPr>
          <p:cNvSpPr>
            <a:spLocks noGrp="1"/>
          </p:cNvSpPr>
          <p:nvPr>
            <p:ph type="sldNum" sz="quarter" idx="5"/>
          </p:nvPr>
        </p:nvSpPr>
        <p:spPr/>
        <p:txBody>
          <a:bodyPr/>
          <a:lstStyle/>
          <a:p>
            <a:fld id="{6963E7AC-6455-4A0F-B654-220C7D7B7B8D}" type="slidenum">
              <a:rPr lang="en-US" smtClean="0"/>
              <a:pPr/>
              <a:t>10</a:t>
            </a:fld>
            <a:endParaRPr lang="en-US"/>
          </a:p>
        </p:txBody>
      </p:sp>
    </p:spTree>
    <p:extLst>
      <p:ext uri="{BB962C8B-B14F-4D97-AF65-F5344CB8AC3E}">
        <p14:creationId xmlns:p14="http://schemas.microsoft.com/office/powerpoint/2010/main" val="13254659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6" name="Slide Number Placeholder 5">
            <a:extLst>
              <a:ext uri="{FF2B5EF4-FFF2-40B4-BE49-F238E27FC236}">
                <a16:creationId xmlns:a16="http://schemas.microsoft.com/office/drawing/2014/main" id="{97AC48D5-8E93-478F-9770-4EE007A3369E}"/>
              </a:ext>
            </a:extLst>
          </p:cNvPr>
          <p:cNvSpPr>
            <a:spLocks noGrp="1"/>
          </p:cNvSpPr>
          <p:nvPr>
            <p:ph type="sldNum" sz="quarter" idx="5"/>
          </p:nvPr>
        </p:nvSpPr>
        <p:spPr/>
        <p:txBody>
          <a:bodyPr/>
          <a:lstStyle/>
          <a:p>
            <a:fld id="{6963E7AC-6455-4A0F-B654-220C7D7B7B8D}" type="slidenum">
              <a:rPr lang="en-US" smtClean="0"/>
              <a:pPr/>
              <a:t>11</a:t>
            </a:fld>
            <a:endParaRPr lang="en-US"/>
          </a:p>
        </p:txBody>
      </p:sp>
    </p:spTree>
    <p:extLst>
      <p:ext uri="{BB962C8B-B14F-4D97-AF65-F5344CB8AC3E}">
        <p14:creationId xmlns:p14="http://schemas.microsoft.com/office/powerpoint/2010/main" val="34704330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6" name="Slide Number Placeholder 5">
            <a:extLst>
              <a:ext uri="{FF2B5EF4-FFF2-40B4-BE49-F238E27FC236}">
                <a16:creationId xmlns:a16="http://schemas.microsoft.com/office/drawing/2014/main" id="{A59F4819-44E9-401F-83C8-E542F90DD19F}"/>
              </a:ext>
            </a:extLst>
          </p:cNvPr>
          <p:cNvSpPr>
            <a:spLocks noGrp="1"/>
          </p:cNvSpPr>
          <p:nvPr>
            <p:ph type="sldNum" sz="quarter" idx="5"/>
          </p:nvPr>
        </p:nvSpPr>
        <p:spPr/>
        <p:txBody>
          <a:bodyPr/>
          <a:lstStyle/>
          <a:p>
            <a:fld id="{6963E7AC-6455-4A0F-B654-220C7D7B7B8D}" type="slidenum">
              <a:rPr lang="en-US" smtClean="0"/>
              <a:pPr/>
              <a:t>12</a:t>
            </a:fld>
            <a:endParaRPr lang="en-US"/>
          </a:p>
        </p:txBody>
      </p:sp>
    </p:spTree>
    <p:extLst>
      <p:ext uri="{BB962C8B-B14F-4D97-AF65-F5344CB8AC3E}">
        <p14:creationId xmlns:p14="http://schemas.microsoft.com/office/powerpoint/2010/main" val="31061316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6" name="Slide Number Placeholder 5">
            <a:extLst>
              <a:ext uri="{FF2B5EF4-FFF2-40B4-BE49-F238E27FC236}">
                <a16:creationId xmlns:a16="http://schemas.microsoft.com/office/drawing/2014/main" id="{9E4C56F3-02F7-4B7E-9C68-B4E959A7C02F}"/>
              </a:ext>
            </a:extLst>
          </p:cNvPr>
          <p:cNvSpPr>
            <a:spLocks noGrp="1"/>
          </p:cNvSpPr>
          <p:nvPr>
            <p:ph type="sldNum" sz="quarter" idx="5"/>
          </p:nvPr>
        </p:nvSpPr>
        <p:spPr/>
        <p:txBody>
          <a:bodyPr/>
          <a:lstStyle/>
          <a:p>
            <a:fld id="{6963E7AC-6455-4A0F-B654-220C7D7B7B8D}" type="slidenum">
              <a:rPr lang="en-US" smtClean="0"/>
              <a:pPr/>
              <a:t>13</a:t>
            </a:fld>
            <a:endParaRPr lang="en-US"/>
          </a:p>
        </p:txBody>
      </p:sp>
    </p:spTree>
    <p:extLst>
      <p:ext uri="{BB962C8B-B14F-4D97-AF65-F5344CB8AC3E}">
        <p14:creationId xmlns:p14="http://schemas.microsoft.com/office/powerpoint/2010/main" val="15943614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6" name="Slide Number Placeholder 5">
            <a:extLst>
              <a:ext uri="{FF2B5EF4-FFF2-40B4-BE49-F238E27FC236}">
                <a16:creationId xmlns:a16="http://schemas.microsoft.com/office/drawing/2014/main" id="{8C603BAD-D53F-4EDA-9222-72F6A797F91E}"/>
              </a:ext>
            </a:extLst>
          </p:cNvPr>
          <p:cNvSpPr>
            <a:spLocks noGrp="1"/>
          </p:cNvSpPr>
          <p:nvPr>
            <p:ph type="sldNum" sz="quarter" idx="5"/>
          </p:nvPr>
        </p:nvSpPr>
        <p:spPr/>
        <p:txBody>
          <a:bodyPr/>
          <a:lstStyle/>
          <a:p>
            <a:fld id="{6963E7AC-6455-4A0F-B654-220C7D7B7B8D}" type="slidenum">
              <a:rPr lang="en-US" smtClean="0"/>
              <a:pPr/>
              <a:t>14</a:t>
            </a:fld>
            <a:endParaRPr lang="en-US"/>
          </a:p>
        </p:txBody>
      </p:sp>
    </p:spTree>
    <p:extLst>
      <p:ext uri="{BB962C8B-B14F-4D97-AF65-F5344CB8AC3E}">
        <p14:creationId xmlns:p14="http://schemas.microsoft.com/office/powerpoint/2010/main" val="9270216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6" name="Slide Number Placeholder 5">
            <a:extLst>
              <a:ext uri="{FF2B5EF4-FFF2-40B4-BE49-F238E27FC236}">
                <a16:creationId xmlns:a16="http://schemas.microsoft.com/office/drawing/2014/main" id="{9AEA8217-7395-45CA-B490-89571E0D0AB1}"/>
              </a:ext>
            </a:extLst>
          </p:cNvPr>
          <p:cNvSpPr>
            <a:spLocks noGrp="1"/>
          </p:cNvSpPr>
          <p:nvPr>
            <p:ph type="sldNum" sz="quarter" idx="5"/>
          </p:nvPr>
        </p:nvSpPr>
        <p:spPr/>
        <p:txBody>
          <a:bodyPr/>
          <a:lstStyle/>
          <a:p>
            <a:fld id="{6963E7AC-6455-4A0F-B654-220C7D7B7B8D}" type="slidenum">
              <a:rPr lang="en-US" smtClean="0"/>
              <a:pPr/>
              <a:t>15</a:t>
            </a:fld>
            <a:endParaRPr lang="en-US"/>
          </a:p>
        </p:txBody>
      </p:sp>
    </p:spTree>
    <p:extLst>
      <p:ext uri="{BB962C8B-B14F-4D97-AF65-F5344CB8AC3E}">
        <p14:creationId xmlns:p14="http://schemas.microsoft.com/office/powerpoint/2010/main" val="302643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6" name="Slide Number Placeholder 5">
            <a:extLst>
              <a:ext uri="{FF2B5EF4-FFF2-40B4-BE49-F238E27FC236}">
                <a16:creationId xmlns:a16="http://schemas.microsoft.com/office/drawing/2014/main" id="{D399AD12-859F-434E-991F-90D5A2351A64}"/>
              </a:ext>
            </a:extLst>
          </p:cNvPr>
          <p:cNvSpPr>
            <a:spLocks noGrp="1"/>
          </p:cNvSpPr>
          <p:nvPr>
            <p:ph type="sldNum" sz="quarter" idx="5"/>
          </p:nvPr>
        </p:nvSpPr>
        <p:spPr/>
        <p:txBody>
          <a:bodyPr/>
          <a:lstStyle/>
          <a:p>
            <a:fld id="{6963E7AC-6455-4A0F-B654-220C7D7B7B8D}" type="slidenum">
              <a:rPr lang="en-US" smtClean="0"/>
              <a:pPr/>
              <a:t>16</a:t>
            </a:fld>
            <a:endParaRPr lang="en-US"/>
          </a:p>
        </p:txBody>
      </p:sp>
    </p:spTree>
    <p:extLst>
      <p:ext uri="{BB962C8B-B14F-4D97-AF65-F5344CB8AC3E}">
        <p14:creationId xmlns:p14="http://schemas.microsoft.com/office/powerpoint/2010/main" val="8985635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a:extLst>
              <a:ext uri="{FF2B5EF4-FFF2-40B4-BE49-F238E27FC236}">
                <a16:creationId xmlns:a16="http://schemas.microsoft.com/office/drawing/2014/main" id="{0EA2C63C-8A63-4900-8F7E-8E86FCE9661A}"/>
              </a:ext>
            </a:extLst>
          </p:cNvPr>
          <p:cNvSpPr>
            <a:spLocks noGrp="1"/>
          </p:cNvSpPr>
          <p:nvPr>
            <p:ph type="sldNum" sz="quarter" idx="5"/>
          </p:nvPr>
        </p:nvSpPr>
        <p:spPr/>
        <p:txBody>
          <a:bodyPr/>
          <a:lstStyle/>
          <a:p>
            <a:fld id="{6963E7AC-6455-4A0F-B654-220C7D7B7B8D}" type="slidenum">
              <a:rPr lang="en-US" smtClean="0"/>
              <a:pPr/>
              <a:t>17</a:t>
            </a:fld>
            <a:endParaRPr lang="en-US"/>
          </a:p>
        </p:txBody>
      </p:sp>
    </p:spTree>
    <p:extLst>
      <p:ext uri="{BB962C8B-B14F-4D97-AF65-F5344CB8AC3E}">
        <p14:creationId xmlns:p14="http://schemas.microsoft.com/office/powerpoint/2010/main" val="28472379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6" name="Slide Number Placeholder 5">
            <a:extLst>
              <a:ext uri="{FF2B5EF4-FFF2-40B4-BE49-F238E27FC236}">
                <a16:creationId xmlns:a16="http://schemas.microsoft.com/office/drawing/2014/main" id="{81715C1A-B62C-4EE7-908C-7F12664CF832}"/>
              </a:ext>
            </a:extLst>
          </p:cNvPr>
          <p:cNvSpPr>
            <a:spLocks noGrp="1"/>
          </p:cNvSpPr>
          <p:nvPr>
            <p:ph type="sldNum" sz="quarter" idx="5"/>
          </p:nvPr>
        </p:nvSpPr>
        <p:spPr/>
        <p:txBody>
          <a:bodyPr/>
          <a:lstStyle/>
          <a:p>
            <a:fld id="{6963E7AC-6455-4A0F-B654-220C7D7B7B8D}" type="slidenum">
              <a:rPr lang="en-US" smtClean="0"/>
              <a:pPr/>
              <a:t>18</a:t>
            </a:fld>
            <a:endParaRPr lang="en-US"/>
          </a:p>
        </p:txBody>
      </p:sp>
    </p:spTree>
    <p:extLst>
      <p:ext uri="{BB962C8B-B14F-4D97-AF65-F5344CB8AC3E}">
        <p14:creationId xmlns:p14="http://schemas.microsoft.com/office/powerpoint/2010/main" val="13515471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6" name="Slide Number Placeholder 5">
            <a:extLst>
              <a:ext uri="{FF2B5EF4-FFF2-40B4-BE49-F238E27FC236}">
                <a16:creationId xmlns:a16="http://schemas.microsoft.com/office/drawing/2014/main" id="{F077C987-DD87-4450-8572-DB2CF3E521C5}"/>
              </a:ext>
            </a:extLst>
          </p:cNvPr>
          <p:cNvSpPr>
            <a:spLocks noGrp="1"/>
          </p:cNvSpPr>
          <p:nvPr>
            <p:ph type="sldNum" sz="quarter" idx="5"/>
          </p:nvPr>
        </p:nvSpPr>
        <p:spPr/>
        <p:txBody>
          <a:bodyPr/>
          <a:lstStyle/>
          <a:p>
            <a:fld id="{6963E7AC-6455-4A0F-B654-220C7D7B7B8D}" type="slidenum">
              <a:rPr lang="en-US" smtClean="0"/>
              <a:pPr/>
              <a:t>19</a:t>
            </a:fld>
            <a:endParaRPr lang="en-US"/>
          </a:p>
        </p:txBody>
      </p:sp>
    </p:spTree>
    <p:extLst>
      <p:ext uri="{BB962C8B-B14F-4D97-AF65-F5344CB8AC3E}">
        <p14:creationId xmlns:p14="http://schemas.microsoft.com/office/powerpoint/2010/main" val="39094485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6" name="Slide Number Placeholder 5">
            <a:extLst>
              <a:ext uri="{FF2B5EF4-FFF2-40B4-BE49-F238E27FC236}">
                <a16:creationId xmlns:a16="http://schemas.microsoft.com/office/drawing/2014/main" id="{4CD1E906-AF03-449F-B73C-9894EDC54B29}"/>
              </a:ext>
            </a:extLst>
          </p:cNvPr>
          <p:cNvSpPr>
            <a:spLocks noGrp="1"/>
          </p:cNvSpPr>
          <p:nvPr>
            <p:ph type="sldNum" sz="quarter" idx="5"/>
          </p:nvPr>
        </p:nvSpPr>
        <p:spPr/>
        <p:txBody>
          <a:bodyPr/>
          <a:lstStyle/>
          <a:p>
            <a:fld id="{6963E7AC-6455-4A0F-B654-220C7D7B7B8D}" type="slidenum">
              <a:rPr lang="en-US" smtClean="0"/>
              <a:pPr/>
              <a:t>2</a:t>
            </a:fld>
            <a:endParaRPr lang="en-US"/>
          </a:p>
        </p:txBody>
      </p:sp>
    </p:spTree>
    <p:extLst>
      <p:ext uri="{BB962C8B-B14F-4D97-AF65-F5344CB8AC3E}">
        <p14:creationId xmlns:p14="http://schemas.microsoft.com/office/powerpoint/2010/main" val="36636950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6" name="Slide Number Placeholder 5">
            <a:extLst>
              <a:ext uri="{FF2B5EF4-FFF2-40B4-BE49-F238E27FC236}">
                <a16:creationId xmlns:a16="http://schemas.microsoft.com/office/drawing/2014/main" id="{EE4F0A97-0930-4EC5-B1E9-30088BA6D080}"/>
              </a:ext>
            </a:extLst>
          </p:cNvPr>
          <p:cNvSpPr>
            <a:spLocks noGrp="1"/>
          </p:cNvSpPr>
          <p:nvPr>
            <p:ph type="sldNum" sz="quarter" idx="5"/>
          </p:nvPr>
        </p:nvSpPr>
        <p:spPr/>
        <p:txBody>
          <a:bodyPr/>
          <a:lstStyle/>
          <a:p>
            <a:fld id="{6963E7AC-6455-4A0F-B654-220C7D7B7B8D}" type="slidenum">
              <a:rPr lang="en-US" smtClean="0"/>
              <a:pPr/>
              <a:t>20</a:t>
            </a:fld>
            <a:endParaRPr lang="en-US"/>
          </a:p>
        </p:txBody>
      </p:sp>
    </p:spTree>
    <p:extLst>
      <p:ext uri="{BB962C8B-B14F-4D97-AF65-F5344CB8AC3E}">
        <p14:creationId xmlns:p14="http://schemas.microsoft.com/office/powerpoint/2010/main" val="17337015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6" name="Slide Number Placeholder 5">
            <a:extLst>
              <a:ext uri="{FF2B5EF4-FFF2-40B4-BE49-F238E27FC236}">
                <a16:creationId xmlns:a16="http://schemas.microsoft.com/office/drawing/2014/main" id="{CFA105DA-25B5-438F-BCCA-55E28CE0A577}"/>
              </a:ext>
            </a:extLst>
          </p:cNvPr>
          <p:cNvSpPr>
            <a:spLocks noGrp="1"/>
          </p:cNvSpPr>
          <p:nvPr>
            <p:ph type="sldNum" sz="quarter" idx="5"/>
          </p:nvPr>
        </p:nvSpPr>
        <p:spPr/>
        <p:txBody>
          <a:bodyPr/>
          <a:lstStyle/>
          <a:p>
            <a:fld id="{6963E7AC-6455-4A0F-B654-220C7D7B7B8D}" type="slidenum">
              <a:rPr lang="en-US" smtClean="0"/>
              <a:pPr/>
              <a:t>21</a:t>
            </a:fld>
            <a:endParaRPr lang="en-US"/>
          </a:p>
        </p:txBody>
      </p:sp>
    </p:spTree>
    <p:extLst>
      <p:ext uri="{BB962C8B-B14F-4D97-AF65-F5344CB8AC3E}">
        <p14:creationId xmlns:p14="http://schemas.microsoft.com/office/powerpoint/2010/main" val="15385105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6" name="Slide Number Placeholder 5">
            <a:extLst>
              <a:ext uri="{FF2B5EF4-FFF2-40B4-BE49-F238E27FC236}">
                <a16:creationId xmlns:a16="http://schemas.microsoft.com/office/drawing/2014/main" id="{A5D2FFD0-E8DA-45C0-8F40-31E0B990F0D4}"/>
              </a:ext>
            </a:extLst>
          </p:cNvPr>
          <p:cNvSpPr>
            <a:spLocks noGrp="1"/>
          </p:cNvSpPr>
          <p:nvPr>
            <p:ph type="sldNum" sz="quarter" idx="5"/>
          </p:nvPr>
        </p:nvSpPr>
        <p:spPr/>
        <p:txBody>
          <a:bodyPr/>
          <a:lstStyle/>
          <a:p>
            <a:fld id="{6963E7AC-6455-4A0F-B654-220C7D7B7B8D}" type="slidenum">
              <a:rPr lang="en-US" smtClean="0"/>
              <a:pPr/>
              <a:t>22</a:t>
            </a:fld>
            <a:endParaRPr lang="en-US"/>
          </a:p>
        </p:txBody>
      </p:sp>
    </p:spTree>
    <p:extLst>
      <p:ext uri="{BB962C8B-B14F-4D97-AF65-F5344CB8AC3E}">
        <p14:creationId xmlns:p14="http://schemas.microsoft.com/office/powerpoint/2010/main" val="23072457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6" name="Slide Number Placeholder 5">
            <a:extLst>
              <a:ext uri="{FF2B5EF4-FFF2-40B4-BE49-F238E27FC236}">
                <a16:creationId xmlns:a16="http://schemas.microsoft.com/office/drawing/2014/main" id="{F634BDF2-7FCE-4BC8-A7B0-8873E510F0D8}"/>
              </a:ext>
            </a:extLst>
          </p:cNvPr>
          <p:cNvSpPr>
            <a:spLocks noGrp="1"/>
          </p:cNvSpPr>
          <p:nvPr>
            <p:ph type="sldNum" sz="quarter" idx="5"/>
          </p:nvPr>
        </p:nvSpPr>
        <p:spPr/>
        <p:txBody>
          <a:bodyPr/>
          <a:lstStyle/>
          <a:p>
            <a:fld id="{6963E7AC-6455-4A0F-B654-220C7D7B7B8D}" type="slidenum">
              <a:rPr lang="en-US" smtClean="0"/>
              <a:pPr/>
              <a:t>3</a:t>
            </a:fld>
            <a:endParaRPr lang="en-US"/>
          </a:p>
        </p:txBody>
      </p:sp>
    </p:spTree>
    <p:extLst>
      <p:ext uri="{BB962C8B-B14F-4D97-AF65-F5344CB8AC3E}">
        <p14:creationId xmlns:p14="http://schemas.microsoft.com/office/powerpoint/2010/main" val="34283493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6" name="Slide Number Placeholder 5">
            <a:extLst>
              <a:ext uri="{FF2B5EF4-FFF2-40B4-BE49-F238E27FC236}">
                <a16:creationId xmlns:a16="http://schemas.microsoft.com/office/drawing/2014/main" id="{2603BA0F-5155-458E-9D38-DE4D64E7DEAB}"/>
              </a:ext>
            </a:extLst>
          </p:cNvPr>
          <p:cNvSpPr>
            <a:spLocks noGrp="1"/>
          </p:cNvSpPr>
          <p:nvPr>
            <p:ph type="sldNum" sz="quarter" idx="5"/>
          </p:nvPr>
        </p:nvSpPr>
        <p:spPr/>
        <p:txBody>
          <a:bodyPr/>
          <a:lstStyle/>
          <a:p>
            <a:fld id="{6963E7AC-6455-4A0F-B654-220C7D7B7B8D}" type="slidenum">
              <a:rPr lang="en-US" smtClean="0"/>
              <a:pPr/>
              <a:t>4</a:t>
            </a:fld>
            <a:endParaRPr lang="en-US"/>
          </a:p>
        </p:txBody>
      </p:sp>
    </p:spTree>
    <p:extLst>
      <p:ext uri="{BB962C8B-B14F-4D97-AF65-F5344CB8AC3E}">
        <p14:creationId xmlns:p14="http://schemas.microsoft.com/office/powerpoint/2010/main" val="7471299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6" name="Slide Number Placeholder 5">
            <a:extLst>
              <a:ext uri="{FF2B5EF4-FFF2-40B4-BE49-F238E27FC236}">
                <a16:creationId xmlns:a16="http://schemas.microsoft.com/office/drawing/2014/main" id="{6053BF1F-CDBA-4406-8C63-E5B73B053287}"/>
              </a:ext>
            </a:extLst>
          </p:cNvPr>
          <p:cNvSpPr>
            <a:spLocks noGrp="1"/>
          </p:cNvSpPr>
          <p:nvPr>
            <p:ph type="sldNum" sz="quarter" idx="5"/>
          </p:nvPr>
        </p:nvSpPr>
        <p:spPr/>
        <p:txBody>
          <a:bodyPr/>
          <a:lstStyle/>
          <a:p>
            <a:fld id="{6963E7AC-6455-4A0F-B654-220C7D7B7B8D}" type="slidenum">
              <a:rPr lang="en-US" smtClean="0"/>
              <a:pPr/>
              <a:t>5</a:t>
            </a:fld>
            <a:endParaRPr lang="en-US"/>
          </a:p>
        </p:txBody>
      </p:sp>
    </p:spTree>
    <p:extLst>
      <p:ext uri="{BB962C8B-B14F-4D97-AF65-F5344CB8AC3E}">
        <p14:creationId xmlns:p14="http://schemas.microsoft.com/office/powerpoint/2010/main" val="18273649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6" name="Slide Number Placeholder 5">
            <a:extLst>
              <a:ext uri="{FF2B5EF4-FFF2-40B4-BE49-F238E27FC236}">
                <a16:creationId xmlns:a16="http://schemas.microsoft.com/office/drawing/2014/main" id="{51EF2BD7-F87E-4D9E-9FA9-983A47D8E51D}"/>
              </a:ext>
            </a:extLst>
          </p:cNvPr>
          <p:cNvSpPr>
            <a:spLocks noGrp="1"/>
          </p:cNvSpPr>
          <p:nvPr>
            <p:ph type="sldNum" sz="quarter" idx="5"/>
          </p:nvPr>
        </p:nvSpPr>
        <p:spPr/>
        <p:txBody>
          <a:bodyPr/>
          <a:lstStyle/>
          <a:p>
            <a:fld id="{6963E7AC-6455-4A0F-B654-220C7D7B7B8D}" type="slidenum">
              <a:rPr lang="en-US" smtClean="0"/>
              <a:pPr/>
              <a:t>6</a:t>
            </a:fld>
            <a:endParaRPr lang="en-US"/>
          </a:p>
        </p:txBody>
      </p:sp>
    </p:spTree>
    <p:extLst>
      <p:ext uri="{BB962C8B-B14F-4D97-AF65-F5344CB8AC3E}">
        <p14:creationId xmlns:p14="http://schemas.microsoft.com/office/powerpoint/2010/main" val="10111976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6" name="Slide Number Placeholder 5">
            <a:extLst>
              <a:ext uri="{FF2B5EF4-FFF2-40B4-BE49-F238E27FC236}">
                <a16:creationId xmlns:a16="http://schemas.microsoft.com/office/drawing/2014/main" id="{6FF77696-C96F-4ECB-B947-AFE165622170}"/>
              </a:ext>
            </a:extLst>
          </p:cNvPr>
          <p:cNvSpPr>
            <a:spLocks noGrp="1"/>
          </p:cNvSpPr>
          <p:nvPr>
            <p:ph type="sldNum" sz="quarter" idx="5"/>
          </p:nvPr>
        </p:nvSpPr>
        <p:spPr/>
        <p:txBody>
          <a:bodyPr/>
          <a:lstStyle/>
          <a:p>
            <a:fld id="{6963E7AC-6455-4A0F-B654-220C7D7B7B8D}" type="slidenum">
              <a:rPr lang="en-US" smtClean="0"/>
              <a:pPr/>
              <a:t>7</a:t>
            </a:fld>
            <a:endParaRPr lang="en-US"/>
          </a:p>
        </p:txBody>
      </p:sp>
    </p:spTree>
    <p:extLst>
      <p:ext uri="{BB962C8B-B14F-4D97-AF65-F5344CB8AC3E}">
        <p14:creationId xmlns:p14="http://schemas.microsoft.com/office/powerpoint/2010/main" val="23006117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6" name="Slide Number Placeholder 5">
            <a:extLst>
              <a:ext uri="{FF2B5EF4-FFF2-40B4-BE49-F238E27FC236}">
                <a16:creationId xmlns:a16="http://schemas.microsoft.com/office/drawing/2014/main" id="{F044D3EA-467D-4511-82EC-910169044F0D}"/>
              </a:ext>
            </a:extLst>
          </p:cNvPr>
          <p:cNvSpPr>
            <a:spLocks noGrp="1"/>
          </p:cNvSpPr>
          <p:nvPr>
            <p:ph type="sldNum" sz="quarter" idx="5"/>
          </p:nvPr>
        </p:nvSpPr>
        <p:spPr/>
        <p:txBody>
          <a:bodyPr/>
          <a:lstStyle/>
          <a:p>
            <a:fld id="{6963E7AC-6455-4A0F-B654-220C7D7B7B8D}" type="slidenum">
              <a:rPr lang="en-US" smtClean="0"/>
              <a:pPr/>
              <a:t>8</a:t>
            </a:fld>
            <a:endParaRPr lang="en-US"/>
          </a:p>
        </p:txBody>
      </p:sp>
    </p:spTree>
    <p:extLst>
      <p:ext uri="{BB962C8B-B14F-4D97-AF65-F5344CB8AC3E}">
        <p14:creationId xmlns:p14="http://schemas.microsoft.com/office/powerpoint/2010/main" val="40819848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6" name="Slide Number Placeholder 5">
            <a:extLst>
              <a:ext uri="{FF2B5EF4-FFF2-40B4-BE49-F238E27FC236}">
                <a16:creationId xmlns:a16="http://schemas.microsoft.com/office/drawing/2014/main" id="{B047BC08-B3BD-46AE-AA04-100781225EE3}"/>
              </a:ext>
            </a:extLst>
          </p:cNvPr>
          <p:cNvSpPr>
            <a:spLocks noGrp="1"/>
          </p:cNvSpPr>
          <p:nvPr>
            <p:ph type="sldNum" sz="quarter" idx="5"/>
          </p:nvPr>
        </p:nvSpPr>
        <p:spPr/>
        <p:txBody>
          <a:bodyPr/>
          <a:lstStyle/>
          <a:p>
            <a:fld id="{6963E7AC-6455-4A0F-B654-220C7D7B7B8D}" type="slidenum">
              <a:rPr lang="en-US" smtClean="0"/>
              <a:pPr/>
              <a:t>9</a:t>
            </a:fld>
            <a:endParaRPr lang="en-US"/>
          </a:p>
        </p:txBody>
      </p:sp>
    </p:spTree>
    <p:extLst>
      <p:ext uri="{BB962C8B-B14F-4D97-AF65-F5344CB8AC3E}">
        <p14:creationId xmlns:p14="http://schemas.microsoft.com/office/powerpoint/2010/main" val="32205818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FA6E245-2043-4183-82FC-0A7BD6A0EBFD}" type="slidenum">
              <a:rPr kumimoji="0" lang="en-GB" sz="14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400" b="0" i="0" u="none" strike="noStrike" kern="1200" cap="none" spc="0" normalizeH="0" baseline="0" noProof="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115338794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A73AEE-D506-4373-89E6-5210E2A754A0}" type="slidenum">
              <a:rPr kumimoji="0" lang="en-GB" sz="14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400" b="0" i="0" u="none" strike="noStrike" kern="1200" cap="none" spc="0" normalizeH="0" baseline="0" noProof="0" dirty="0">
              <a:ln>
                <a:noFill/>
              </a:ln>
              <a:solidFill>
                <a:srgbClr val="000000"/>
              </a:solidFill>
              <a:effectLst/>
              <a:uLnTx/>
              <a:uFillTx/>
              <a:latin typeface="Times New Roman"/>
              <a:ea typeface="+mn-ea"/>
              <a:cs typeface="+mn-cs"/>
            </a:endParaRPr>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1F497D"/>
                  </a:solidFill>
                  <a:effectLst/>
                  <a:uLnTx/>
                  <a:uFillTx/>
                  <a:latin typeface="Bahamas" pitchFamily="34" charset="0"/>
                  <a:ea typeface="+mn-ea"/>
                  <a:cs typeface="Times New Roman" pitchFamily="18" charset="0"/>
                </a:rPr>
                <a:t>Institute of Actuaries of India</a:t>
              </a:r>
              <a:endParaRPr kumimoji="0" lang="en-US" sz="4000" b="1" i="0" u="none" strike="noStrike" kern="1200" cap="none" spc="0" normalizeH="0" baseline="0" noProof="0" dirty="0">
                <a:ln>
                  <a:noFill/>
                </a:ln>
                <a:solidFill>
                  <a:srgbClr val="000000"/>
                </a:solidFill>
                <a:effectLst/>
                <a:uLnTx/>
                <a:uFillTx/>
                <a:latin typeface="Bahamas" pitchFamily="34" charset="0"/>
                <a:ea typeface="+mn-ea"/>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000000"/>
                </a:solidFill>
                <a:effectLst/>
                <a:uLnTx/>
                <a:uFillTx/>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000000"/>
                </a:solidFill>
                <a:effectLst/>
                <a:uLnTx/>
                <a:uFillTx/>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1165693045"/>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EF8FD5A-4369-451A-AE4B-9EB0FD82F618}" type="slidenum">
              <a:rPr kumimoji="0" lang="en-GB" sz="14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400" b="0" i="0" u="none" strike="noStrike" kern="1200" cap="none" spc="0" normalizeH="0" baseline="0" noProof="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3558551233"/>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629C963-6CA3-4910-ACAB-89103C5891B0}" type="slidenum">
              <a:rPr kumimoji="0" lang="en-GB" sz="14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400" b="0" i="0" u="none" strike="noStrike" kern="1200" cap="none" spc="0" normalizeH="0" baseline="0" noProof="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2704120991"/>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99299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279DE1F-5E27-4B45-9D15-005F28CE4332}" type="slidenum">
              <a:rPr kumimoji="0" lang="en-GB" sz="14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400" b="0" i="0" u="none" strike="noStrike" kern="1200" cap="none" spc="0" normalizeH="0" baseline="0" noProof="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3954715806"/>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6321966-726A-4E9E-9E02-D49DCD2200A8}" type="slidenum">
              <a:rPr kumimoji="0" lang="en-GB" sz="14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400" b="0" i="0" u="none" strike="noStrike" kern="1200" cap="none" spc="0" normalizeH="0" baseline="0" noProof="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3055457968"/>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118C919-524D-4AE6-802D-F6FBC61D86FD}" type="slidenum">
              <a:rPr kumimoji="0" lang="en-GB" sz="14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400" b="0" i="0" u="none" strike="noStrike" kern="1200" cap="none" spc="0" normalizeH="0" baseline="0" noProof="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312933428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Lst>
  <p:transition/>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14.xml"/><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14.xml"/><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g"/><Relationship Id="rId7" Type="http://schemas.openxmlformats.org/officeDocument/2006/relationships/diagramColors" Target="../diagrams/colors1.xml"/><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8.png"/><Relationship Id="rId4" Type="http://schemas.openxmlformats.org/officeDocument/2006/relationships/diagramData" Target="../diagrams/data1.xml"/><Relationship Id="rId9"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14.xml"/><Relationship Id="rId5" Type="http://schemas.openxmlformats.org/officeDocument/2006/relationships/image" Target="../media/image8.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14.xml"/><Relationship Id="rId5" Type="http://schemas.openxmlformats.org/officeDocument/2006/relationships/image" Target="../media/image8.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14.xml"/><Relationship Id="rId5" Type="http://schemas.openxmlformats.org/officeDocument/2006/relationships/image" Target="../media/image8.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14.xml"/><Relationship Id="rId5" Type="http://schemas.openxmlformats.org/officeDocument/2006/relationships/image" Target="../media/image8.pn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14.xml"/><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0.xml"/><Relationship Id="rId1" Type="http://schemas.openxmlformats.org/officeDocument/2006/relationships/slideLayout" Target="../slideLayouts/slideLayout14.xml"/><Relationship Id="rId5" Type="http://schemas.openxmlformats.org/officeDocument/2006/relationships/image" Target="../media/image8.png"/><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14.xml"/><Relationship Id="rId5" Type="http://schemas.openxmlformats.org/officeDocument/2006/relationships/image" Target="../media/image8.pn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2.xml"/><Relationship Id="rId1" Type="http://schemas.openxmlformats.org/officeDocument/2006/relationships/slideLayout" Target="../slideLayouts/slideLayout14.xml"/><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4.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4.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14.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14.xml"/><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14.x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14.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71018" y="3549792"/>
            <a:ext cx="1468582" cy="1479408"/>
          </a:xfrm>
          <a:prstGeom prst="rect">
            <a:avLst/>
          </a:prstGeom>
        </p:spPr>
      </p:pic>
      <p:sp>
        <p:nvSpPr>
          <p:cNvPr id="5" name="Rectangle 168"/>
          <p:cNvSpPr>
            <a:spLocks noChangeArrowheads="1"/>
          </p:cNvSpPr>
          <p:nvPr/>
        </p:nvSpPr>
        <p:spPr bwMode="auto">
          <a:xfrm>
            <a:off x="436418" y="3581400"/>
            <a:ext cx="10079182"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r>
              <a:rPr lang="es-UY" altLang="en-US" sz="3500" b="1" kern="0" dirty="0">
                <a:solidFill>
                  <a:srgbClr val="0000AD"/>
                </a:solidFill>
                <a:latin typeface="Trebuchet MS" panose="020B0603020202020204" pitchFamily="34" charset="0"/>
              </a:rPr>
              <a:t>Case Study 8: Life Insurance Professionalism</a:t>
            </a:r>
          </a:p>
          <a:p>
            <a:pPr algn="l"/>
            <a:endParaRPr lang="es-ES" altLang="en-US" sz="1200" b="1" kern="0" dirty="0">
              <a:solidFill>
                <a:srgbClr val="0000AD"/>
              </a:solidFill>
              <a:latin typeface="Trebuchet MS" panose="020B0603020202020204" pitchFamily="34" charset="0"/>
            </a:endParaRPr>
          </a:p>
          <a:p>
            <a:pPr algn="l"/>
            <a:r>
              <a:rPr lang="en-US" altLang="en-US" sz="1800" b="1" dirty="0">
                <a:solidFill>
                  <a:srgbClr val="0000AD"/>
                </a:solidFill>
                <a:latin typeface="Trebuchet MS" panose="020B0603020202020204" pitchFamily="34" charset="0"/>
              </a:rPr>
              <a:t>Guide : Ranabir Ghosh, FIAI, FIA, CERA</a:t>
            </a:r>
          </a:p>
          <a:p>
            <a:pPr algn="l"/>
            <a:r>
              <a:rPr lang="en-US" altLang="en-US" sz="1800" b="1" dirty="0">
                <a:solidFill>
                  <a:schemeClr val="tx1"/>
                </a:solidFill>
                <a:latin typeface="Trebuchet MS" panose="020B0603020202020204" pitchFamily="34" charset="0"/>
              </a:rPr>
              <a:t> </a:t>
            </a:r>
          </a:p>
        </p:txBody>
      </p:sp>
      <p:sp>
        <p:nvSpPr>
          <p:cNvPr id="6" name="Rectangle 150"/>
          <p:cNvSpPr txBox="1">
            <a:spLocks noChangeArrowheads="1"/>
          </p:cNvSpPr>
          <p:nvPr/>
        </p:nvSpPr>
        <p:spPr>
          <a:xfrm>
            <a:off x="381000" y="1143000"/>
            <a:ext cx="9197975"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4000" b="1" kern="0" dirty="0">
                <a:solidFill>
                  <a:schemeClr val="bg1"/>
                </a:solidFill>
                <a:latin typeface="Trebuchet MS" panose="020B0603020202020204" pitchFamily="34" charset="0"/>
              </a:rPr>
              <a:t>34th India Fellowship Webinar</a:t>
            </a:r>
          </a:p>
          <a:p>
            <a:pPr algn="l"/>
            <a:r>
              <a:rPr lang="es-UY" altLang="en-US" sz="2500" b="1" kern="0" dirty="0">
                <a:solidFill>
                  <a:schemeClr val="bg1"/>
                </a:solidFill>
                <a:latin typeface="Trebuchet MS" panose="020B0603020202020204" pitchFamily="34" charset="0"/>
              </a:rPr>
              <a:t>Date: 30</a:t>
            </a:r>
            <a:r>
              <a:rPr lang="es-UY" altLang="en-US" sz="2500" b="1" kern="0" baseline="30000" dirty="0">
                <a:solidFill>
                  <a:schemeClr val="bg1"/>
                </a:solidFill>
                <a:latin typeface="Trebuchet MS" panose="020B0603020202020204" pitchFamily="34" charset="0"/>
              </a:rPr>
              <a:t>th</a:t>
            </a:r>
            <a:r>
              <a:rPr lang="es-UY" altLang="en-US" sz="2500" b="1" kern="0" dirty="0">
                <a:solidFill>
                  <a:schemeClr val="bg1"/>
                </a:solidFill>
                <a:latin typeface="Trebuchet MS" panose="020B0603020202020204" pitchFamily="34" charset="0"/>
              </a:rPr>
              <a:t> January, 2021</a:t>
            </a:r>
            <a:endParaRPr lang="es-ES" altLang="en-US" sz="2500" b="1" kern="0" dirty="0">
              <a:solidFill>
                <a:schemeClr val="bg1"/>
              </a:solidFill>
              <a:latin typeface="Trebuchet MS" panose="020B0603020202020204" pitchFamily="34" charset="0"/>
            </a:endParaRPr>
          </a:p>
        </p:txBody>
      </p:sp>
      <p:sp>
        <p:nvSpPr>
          <p:cNvPr id="2" name="TextBox 1">
            <a:extLst>
              <a:ext uri="{FF2B5EF4-FFF2-40B4-BE49-F238E27FC236}">
                <a16:creationId xmlns:a16="http://schemas.microsoft.com/office/drawing/2014/main" id="{F6FC72A5-E8A2-413F-8373-888AEEAA6215}"/>
              </a:ext>
            </a:extLst>
          </p:cNvPr>
          <p:cNvSpPr txBox="1"/>
          <p:nvPr/>
        </p:nvSpPr>
        <p:spPr>
          <a:xfrm>
            <a:off x="457200" y="5256074"/>
            <a:ext cx="7315200" cy="1754326"/>
          </a:xfrm>
          <a:prstGeom prst="rect">
            <a:avLst/>
          </a:prstGeom>
          <a:noFill/>
        </p:spPr>
        <p:txBody>
          <a:bodyPr wrap="square" rtlCol="0">
            <a:spAutoFit/>
          </a:bodyPr>
          <a:lstStyle/>
          <a:p>
            <a:r>
              <a:rPr lang="en-US" altLang="en-US" b="1" dirty="0">
                <a:solidFill>
                  <a:schemeClr val="bg1"/>
                </a:solidFill>
                <a:latin typeface="Trebuchet MS" panose="020B0603020202020204" pitchFamily="34" charset="0"/>
              </a:rPr>
              <a:t>Presented By : </a:t>
            </a:r>
          </a:p>
          <a:p>
            <a:r>
              <a:rPr lang="en-US" altLang="en-US" dirty="0">
                <a:solidFill>
                  <a:schemeClr val="bg1"/>
                </a:solidFill>
                <a:latin typeface="Trebuchet MS" panose="020B0603020202020204" pitchFamily="34" charset="0"/>
              </a:rPr>
              <a:t>1. </a:t>
            </a:r>
            <a:r>
              <a:rPr lang="pt-BR" altLang="en-US" dirty="0">
                <a:solidFill>
                  <a:schemeClr val="bg1"/>
                </a:solidFill>
                <a:latin typeface="Trebuchet MS" panose="020B0603020202020204" pitchFamily="34" charset="0"/>
              </a:rPr>
              <a:t>Rishi A P R Ranjan, FIA</a:t>
            </a:r>
            <a:endParaRPr lang="en-US" altLang="en-US" dirty="0">
              <a:solidFill>
                <a:schemeClr val="bg1"/>
              </a:solidFill>
              <a:latin typeface="Trebuchet MS" panose="020B0603020202020204" pitchFamily="34" charset="0"/>
            </a:endParaRPr>
          </a:p>
          <a:p>
            <a:r>
              <a:rPr lang="en-US" altLang="en-US" dirty="0">
                <a:solidFill>
                  <a:schemeClr val="bg1"/>
                </a:solidFill>
                <a:latin typeface="Trebuchet MS" panose="020B0603020202020204" pitchFamily="34" charset="0"/>
              </a:rPr>
              <a:t>2. Kanchan Goel, FIA</a:t>
            </a:r>
          </a:p>
          <a:p>
            <a:r>
              <a:rPr lang="en-US" altLang="en-US" dirty="0">
                <a:solidFill>
                  <a:schemeClr val="bg1"/>
                </a:solidFill>
                <a:latin typeface="Trebuchet MS" panose="020B0603020202020204" pitchFamily="34" charset="0"/>
              </a:rPr>
              <a:t>3. Akhil Jain</a:t>
            </a:r>
          </a:p>
          <a:p>
            <a:r>
              <a:rPr lang="en-US" altLang="en-US" dirty="0">
                <a:solidFill>
                  <a:schemeClr val="bg1"/>
                </a:solidFill>
                <a:latin typeface="Trebuchet MS" panose="020B0603020202020204" pitchFamily="34" charset="0"/>
              </a:rPr>
              <a:t>4. Jaitika Sinha</a:t>
            </a:r>
            <a:endParaRPr lang="es-ES" altLang="en-US" dirty="0">
              <a:solidFill>
                <a:schemeClr val="bg1"/>
              </a:solidFill>
              <a:latin typeface="Trebuchet MS" panose="020B0603020202020204" pitchFamily="34" charset="0"/>
            </a:endParaRPr>
          </a:p>
          <a:p>
            <a:endParaRPr lang="en-GB" dirty="0">
              <a:solidFill>
                <a:schemeClr val="bg1"/>
              </a:solidFill>
            </a:endParaRPr>
          </a:p>
        </p:txBody>
      </p:sp>
    </p:spTree>
    <p:extLst>
      <p:ext uri="{BB962C8B-B14F-4D97-AF65-F5344CB8AC3E}">
        <p14:creationId xmlns:p14="http://schemas.microsoft.com/office/powerpoint/2010/main" val="2430438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grpSp>
        <p:nvGrpSpPr>
          <p:cNvPr id="23" name="Group 22"/>
          <p:cNvGrpSpPr/>
          <p:nvPr/>
        </p:nvGrpSpPr>
        <p:grpSpPr>
          <a:xfrm>
            <a:off x="1897472" y="1295400"/>
            <a:ext cx="10067544" cy="310896"/>
            <a:chOff x="381435" y="247185"/>
            <a:chExt cx="9389629" cy="494153"/>
          </a:xfrm>
          <a:solidFill>
            <a:schemeClr val="accent2">
              <a:lumMod val="20000"/>
              <a:lumOff val="80000"/>
            </a:schemeClr>
          </a:solidFill>
        </p:grpSpPr>
        <p:sp>
          <p:nvSpPr>
            <p:cNvPr id="24" name="Rounded Rectangle 23"/>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25" name="Rounded Rectangle 4"/>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defTabSz="755650">
                <a:lnSpc>
                  <a:spcPct val="90000"/>
                </a:lnSpc>
                <a:spcBef>
                  <a:spcPct val="0"/>
                </a:spcBef>
                <a:spcAft>
                  <a:spcPct val="35000"/>
                </a:spcAft>
                <a:defRPr/>
              </a:pPr>
              <a:r>
                <a:rPr lang="en-US" sz="1700" b="1" dirty="0">
                  <a:solidFill>
                    <a:srgbClr val="000000"/>
                  </a:solidFill>
                  <a:latin typeface="Trebuchet MS" panose="020B0603020202020204" pitchFamily="34" charset="0"/>
                </a:rPr>
                <a:t>Accounting provisions</a:t>
              </a:r>
              <a:endParaRPr kumimoji="0" lang="en-US" sz="17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p:txBody>
        </p:sp>
      </p:gr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49000" y="0"/>
            <a:ext cx="1085347" cy="1093347"/>
          </a:xfrm>
          <a:prstGeom prst="rect">
            <a:avLst/>
          </a:prstGeom>
          <a:blipFill dpi="0" rotWithShape="1">
            <a:blip r:embed="rId5"/>
            <a:srcRect/>
            <a:stretch>
              <a:fillRect/>
            </a:stretch>
          </a:blipFill>
        </p:spPr>
      </p:pic>
      <p:sp>
        <p:nvSpPr>
          <p:cNvPr id="4" name="TextBox 3"/>
          <p:cNvSpPr txBox="1"/>
          <p:nvPr/>
        </p:nvSpPr>
        <p:spPr>
          <a:xfrm>
            <a:off x="1921595" y="1641161"/>
            <a:ext cx="10346605" cy="33855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600" dirty="0">
                <a:solidFill>
                  <a:srgbClr val="000000"/>
                </a:solidFill>
                <a:latin typeface="Trebuchet MS" panose="020B0603020202020204" pitchFamily="34" charset="0"/>
              </a:rPr>
              <a:t>Any amount kept by the finance team</a:t>
            </a:r>
            <a:endParaRPr kumimoji="0" lang="en-IN"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p:txBody>
      </p:sp>
      <p:sp>
        <p:nvSpPr>
          <p:cNvPr id="43" name="Footer Placeholder 4"/>
          <p:cNvSpPr txBox="1">
            <a:spLocks/>
          </p:cNvSpPr>
          <p:nvPr/>
        </p:nvSpPr>
        <p:spPr>
          <a:xfrm>
            <a:off x="9296400" y="6487770"/>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www.actuariesindia.org</a:t>
            </a:r>
          </a:p>
        </p:txBody>
      </p:sp>
      <p:sp>
        <p:nvSpPr>
          <p:cNvPr id="26" name="Rectangle 2">
            <a:extLst>
              <a:ext uri="{FF2B5EF4-FFF2-40B4-BE49-F238E27FC236}">
                <a16:creationId xmlns:a16="http://schemas.microsoft.com/office/drawing/2014/main" id="{6D8AA204-1513-404E-95E2-34B8B567284B}"/>
              </a:ext>
            </a:extLst>
          </p:cNvPr>
          <p:cNvSpPr txBox="1">
            <a:spLocks noChangeArrowheads="1"/>
          </p:cNvSpPr>
          <p:nvPr/>
        </p:nvSpPr>
        <p:spPr>
          <a:xfrm>
            <a:off x="1828800" y="294759"/>
            <a:ext cx="9067800" cy="61964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lvl="0" algn="l">
              <a:defRPr/>
            </a:pPr>
            <a:r>
              <a:rPr kumimoji="0" lang="en-US" altLang="en-US" sz="3000" b="0" i="0" u="none" strike="noStrike" kern="0" cap="none" spc="0" normalizeH="0" baseline="0" noProof="0" dirty="0">
                <a:ln w="0"/>
                <a:solidFill>
                  <a:srgbClr val="0000E7">
                    <a:lumMod val="75000"/>
                  </a:srgbClr>
                </a:solidFill>
                <a:effectLst>
                  <a:outerShdw blurRad="38100" dist="19050" dir="2700000" algn="tl" rotWithShape="0">
                    <a:srgbClr val="000000">
                      <a:alpha val="40000"/>
                    </a:srgbClr>
                  </a:outerShdw>
                </a:effectLst>
                <a:uLnTx/>
                <a:uFillTx/>
                <a:latin typeface="Trebuchet MS" panose="020B0603020202020204" pitchFamily="34" charset="0"/>
                <a:ea typeface="+mj-ea"/>
                <a:cs typeface="+mj-cs"/>
              </a:rPr>
              <a:t>Actions</a:t>
            </a:r>
            <a:r>
              <a:rPr lang="en-US" altLang="en-US" sz="3000" kern="0" dirty="0">
                <a:ln w="0"/>
                <a:solidFill>
                  <a:srgbClr val="0000E7">
                    <a:lumMod val="75000"/>
                  </a:srgbClr>
                </a:solidFill>
                <a:effectLst>
                  <a:outerShdw blurRad="38100" dist="19050" dir="2700000" algn="tl" rotWithShape="0">
                    <a:srgbClr val="000000">
                      <a:alpha val="40000"/>
                    </a:srgbClr>
                  </a:outerShdw>
                </a:effectLst>
                <a:latin typeface="Trebuchet MS" panose="020B0603020202020204" pitchFamily="34" charset="0"/>
              </a:rPr>
              <a:t>: Preliminary analysis (2)</a:t>
            </a:r>
            <a:endParaRPr kumimoji="0" lang="en-US" altLang="en-US" sz="3000" b="0" i="0" u="none" strike="noStrike" kern="0" cap="none" spc="0" normalizeH="0" baseline="0" noProof="0" dirty="0">
              <a:ln w="0"/>
              <a:solidFill>
                <a:srgbClr val="0000E7">
                  <a:lumMod val="75000"/>
                </a:srgbClr>
              </a:solidFill>
              <a:effectLst>
                <a:outerShdw blurRad="38100" dist="19050" dir="2700000" algn="tl" rotWithShape="0">
                  <a:srgbClr val="000000">
                    <a:alpha val="40000"/>
                  </a:srgbClr>
                </a:outerShdw>
              </a:effectLst>
              <a:highlight>
                <a:srgbClr val="FFFF00"/>
              </a:highlight>
              <a:uLnTx/>
              <a:uFillTx/>
              <a:latin typeface="Trebuchet MS" panose="020B0603020202020204" pitchFamily="34" charset="0"/>
              <a:ea typeface="+mj-ea"/>
              <a:cs typeface="+mj-cs"/>
            </a:endParaRPr>
          </a:p>
        </p:txBody>
      </p:sp>
      <p:grpSp>
        <p:nvGrpSpPr>
          <p:cNvPr id="27" name="Group 26">
            <a:extLst>
              <a:ext uri="{FF2B5EF4-FFF2-40B4-BE49-F238E27FC236}">
                <a16:creationId xmlns:a16="http://schemas.microsoft.com/office/drawing/2014/main" id="{3D18B990-CF64-4F9A-9180-EAE96DB67021}"/>
              </a:ext>
            </a:extLst>
          </p:cNvPr>
          <p:cNvGrpSpPr/>
          <p:nvPr/>
        </p:nvGrpSpPr>
        <p:grpSpPr>
          <a:xfrm>
            <a:off x="1905000" y="2132115"/>
            <a:ext cx="10067544" cy="310896"/>
            <a:chOff x="381435" y="247185"/>
            <a:chExt cx="9389629" cy="494153"/>
          </a:xfrm>
          <a:solidFill>
            <a:schemeClr val="accent2">
              <a:lumMod val="20000"/>
              <a:lumOff val="80000"/>
            </a:schemeClr>
          </a:solidFill>
        </p:grpSpPr>
        <p:sp>
          <p:nvSpPr>
            <p:cNvPr id="28" name="Rounded Rectangle 23">
              <a:extLst>
                <a:ext uri="{FF2B5EF4-FFF2-40B4-BE49-F238E27FC236}">
                  <a16:creationId xmlns:a16="http://schemas.microsoft.com/office/drawing/2014/main" id="{374DB1E8-5935-4319-8CD9-63E2BFD2B1F6}"/>
                </a:ext>
              </a:extLst>
            </p:cNvPr>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29" name="Rounded Rectangle 4">
              <a:extLst>
                <a:ext uri="{FF2B5EF4-FFF2-40B4-BE49-F238E27FC236}">
                  <a16:creationId xmlns:a16="http://schemas.microsoft.com/office/drawing/2014/main" id="{352FBEA8-6D55-4CCB-B0E6-BCFF3D1F2E86}"/>
                </a:ext>
              </a:extLst>
            </p:cNvPr>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a:defRPr/>
              </a:pPr>
              <a:r>
                <a:rPr lang="en-US" sz="1600" b="1" dirty="0">
                  <a:solidFill>
                    <a:srgbClr val="000000"/>
                  </a:solidFill>
                  <a:latin typeface="Trebuchet MS" panose="020B0603020202020204" pitchFamily="34" charset="0"/>
                </a:rPr>
                <a:t>Legal analysis</a:t>
              </a:r>
            </a:p>
          </p:txBody>
        </p:sp>
      </p:grpSp>
      <p:sp>
        <p:nvSpPr>
          <p:cNvPr id="36" name="TextBox 35">
            <a:extLst>
              <a:ext uri="{FF2B5EF4-FFF2-40B4-BE49-F238E27FC236}">
                <a16:creationId xmlns:a16="http://schemas.microsoft.com/office/drawing/2014/main" id="{104AF67A-2A60-4706-8C48-055CAC0014EE}"/>
              </a:ext>
            </a:extLst>
          </p:cNvPr>
          <p:cNvSpPr txBox="1"/>
          <p:nvPr/>
        </p:nvSpPr>
        <p:spPr>
          <a:xfrm>
            <a:off x="1929123" y="2462367"/>
            <a:ext cx="10346605" cy="338554"/>
          </a:xfrm>
          <a:prstGeom prst="rect">
            <a:avLst/>
          </a:prstGeom>
          <a:noFill/>
        </p:spPr>
        <p:txBody>
          <a:bodyPr wrap="square" rtlCol="0">
            <a:spAutoFit/>
          </a:bodyPr>
          <a:lstStyle/>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Legal team’s view around the litigated claims</a:t>
            </a:r>
          </a:p>
        </p:txBody>
      </p:sp>
      <p:grpSp>
        <p:nvGrpSpPr>
          <p:cNvPr id="37" name="Group 36">
            <a:extLst>
              <a:ext uri="{FF2B5EF4-FFF2-40B4-BE49-F238E27FC236}">
                <a16:creationId xmlns:a16="http://schemas.microsoft.com/office/drawing/2014/main" id="{E88F794A-F313-4850-A714-609385A37586}"/>
              </a:ext>
            </a:extLst>
          </p:cNvPr>
          <p:cNvGrpSpPr/>
          <p:nvPr/>
        </p:nvGrpSpPr>
        <p:grpSpPr>
          <a:xfrm>
            <a:off x="1904399" y="2895600"/>
            <a:ext cx="10067544" cy="310896"/>
            <a:chOff x="381435" y="247185"/>
            <a:chExt cx="9389629" cy="494153"/>
          </a:xfrm>
          <a:solidFill>
            <a:schemeClr val="accent2">
              <a:lumMod val="20000"/>
              <a:lumOff val="80000"/>
            </a:schemeClr>
          </a:solidFill>
        </p:grpSpPr>
        <p:sp>
          <p:nvSpPr>
            <p:cNvPr id="38" name="Rounded Rectangle 23">
              <a:extLst>
                <a:ext uri="{FF2B5EF4-FFF2-40B4-BE49-F238E27FC236}">
                  <a16:creationId xmlns:a16="http://schemas.microsoft.com/office/drawing/2014/main" id="{D36ED900-7686-4F65-84B5-784CF425A4EE}"/>
                </a:ext>
              </a:extLst>
            </p:cNvPr>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44" name="Rounded Rectangle 4">
              <a:extLst>
                <a:ext uri="{FF2B5EF4-FFF2-40B4-BE49-F238E27FC236}">
                  <a16:creationId xmlns:a16="http://schemas.microsoft.com/office/drawing/2014/main" id="{01D62A83-DC14-4219-BB0A-FADA79173C2A}"/>
                </a:ext>
              </a:extLst>
            </p:cNvPr>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a:defRPr/>
              </a:pPr>
              <a:r>
                <a:rPr lang="en-US" sz="1600" b="1" dirty="0">
                  <a:solidFill>
                    <a:srgbClr val="000000"/>
                  </a:solidFill>
                  <a:latin typeface="Trebuchet MS" panose="020B0603020202020204" pitchFamily="34" charset="0"/>
                </a:rPr>
                <a:t>Economic Capital – allowance for Operational Risk</a:t>
              </a:r>
            </a:p>
          </p:txBody>
        </p:sp>
      </p:grpSp>
      <p:sp>
        <p:nvSpPr>
          <p:cNvPr id="45" name="TextBox 44">
            <a:extLst>
              <a:ext uri="{FF2B5EF4-FFF2-40B4-BE49-F238E27FC236}">
                <a16:creationId xmlns:a16="http://schemas.microsoft.com/office/drawing/2014/main" id="{78DD0839-FA07-41CF-8045-7B58B8235F3F}"/>
              </a:ext>
            </a:extLst>
          </p:cNvPr>
          <p:cNvSpPr txBox="1"/>
          <p:nvPr/>
        </p:nvSpPr>
        <p:spPr>
          <a:xfrm>
            <a:off x="1928521" y="3267671"/>
            <a:ext cx="10346605" cy="58477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600" dirty="0">
                <a:solidFill>
                  <a:srgbClr val="000000"/>
                </a:solidFill>
                <a:latin typeface="Trebuchet MS" panose="020B0603020202020204" pitchFamily="34" charset="0"/>
              </a:rPr>
              <a:t>Is economic capital higher than statutory required capital?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600" dirty="0">
                <a:solidFill>
                  <a:srgbClr val="000000"/>
                </a:solidFill>
                <a:latin typeface="Trebuchet MS" panose="020B0603020202020204" pitchFamily="34" charset="0"/>
              </a:rPr>
              <a:t>Any separate allowance for operational risk?</a:t>
            </a:r>
          </a:p>
        </p:txBody>
      </p:sp>
      <p:grpSp>
        <p:nvGrpSpPr>
          <p:cNvPr id="46" name="Group 45">
            <a:extLst>
              <a:ext uri="{FF2B5EF4-FFF2-40B4-BE49-F238E27FC236}">
                <a16:creationId xmlns:a16="http://schemas.microsoft.com/office/drawing/2014/main" id="{5A77AE16-A6F3-4FA7-B181-91B4AC2E9DDC}"/>
              </a:ext>
            </a:extLst>
          </p:cNvPr>
          <p:cNvGrpSpPr/>
          <p:nvPr/>
        </p:nvGrpSpPr>
        <p:grpSpPr>
          <a:xfrm>
            <a:off x="1887182" y="4738973"/>
            <a:ext cx="10077834" cy="310896"/>
            <a:chOff x="381435" y="247185"/>
            <a:chExt cx="9399226" cy="494153"/>
          </a:xfrm>
          <a:solidFill>
            <a:schemeClr val="accent2">
              <a:lumMod val="20000"/>
              <a:lumOff val="80000"/>
            </a:schemeClr>
          </a:solidFill>
        </p:grpSpPr>
        <p:sp>
          <p:nvSpPr>
            <p:cNvPr id="47" name="Rounded Rectangle 23">
              <a:extLst>
                <a:ext uri="{FF2B5EF4-FFF2-40B4-BE49-F238E27FC236}">
                  <a16:creationId xmlns:a16="http://schemas.microsoft.com/office/drawing/2014/main" id="{4A53BCAD-0273-4A1B-8483-C88409AD8F95}"/>
                </a:ext>
              </a:extLst>
            </p:cNvPr>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48" name="Rounded Rectangle 4">
              <a:extLst>
                <a:ext uri="{FF2B5EF4-FFF2-40B4-BE49-F238E27FC236}">
                  <a16:creationId xmlns:a16="http://schemas.microsoft.com/office/drawing/2014/main" id="{9826B653-FAD5-4D1A-96DE-9B4708D1A1E3}"/>
                </a:ext>
              </a:extLst>
            </p:cNvPr>
            <p:cNvSpPr txBox="1"/>
            <p:nvPr/>
          </p:nvSpPr>
          <p:spPr>
            <a:xfrm>
              <a:off x="439278" y="286529"/>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a:defRPr/>
              </a:pPr>
              <a:r>
                <a:rPr lang="en-US" sz="1600" b="1" dirty="0">
                  <a:solidFill>
                    <a:srgbClr val="000000"/>
                  </a:solidFill>
                  <a:latin typeface="Trebuchet MS" panose="020B0603020202020204" pitchFamily="34" charset="0"/>
                </a:rPr>
                <a:t>Consult an independent actuary</a:t>
              </a:r>
              <a:endParaRPr lang="en-US" sz="1600" dirty="0">
                <a:solidFill>
                  <a:srgbClr val="FF0000"/>
                </a:solidFill>
                <a:latin typeface="Trebuchet MS" panose="020B0603020202020204" pitchFamily="34" charset="0"/>
              </a:endParaRPr>
            </a:p>
          </p:txBody>
        </p:sp>
      </p:grpSp>
      <p:sp>
        <p:nvSpPr>
          <p:cNvPr id="49" name="TextBox 48">
            <a:extLst>
              <a:ext uri="{FF2B5EF4-FFF2-40B4-BE49-F238E27FC236}">
                <a16:creationId xmlns:a16="http://schemas.microsoft.com/office/drawing/2014/main" id="{7A421FF5-A03E-4450-ACC0-FDBD5AC61F2F}"/>
              </a:ext>
            </a:extLst>
          </p:cNvPr>
          <p:cNvSpPr txBox="1"/>
          <p:nvPr/>
        </p:nvSpPr>
        <p:spPr>
          <a:xfrm>
            <a:off x="1929123" y="5147846"/>
            <a:ext cx="10346605" cy="33855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600" dirty="0">
                <a:solidFill>
                  <a:srgbClr val="000000"/>
                </a:solidFill>
                <a:latin typeface="Trebuchet MS" panose="020B0603020202020204" pitchFamily="34" charset="0"/>
              </a:rPr>
              <a:t>Seek advise subject to client’s agreement and confidentiality clause</a:t>
            </a:r>
          </a:p>
        </p:txBody>
      </p:sp>
      <p:sp>
        <p:nvSpPr>
          <p:cNvPr id="3" name="TextBox 2">
            <a:extLst>
              <a:ext uri="{FF2B5EF4-FFF2-40B4-BE49-F238E27FC236}">
                <a16:creationId xmlns:a16="http://schemas.microsoft.com/office/drawing/2014/main" id="{F2D9B75A-D063-4A68-82A0-A0C80A5BD0A3}"/>
              </a:ext>
            </a:extLst>
          </p:cNvPr>
          <p:cNvSpPr txBox="1"/>
          <p:nvPr/>
        </p:nvSpPr>
        <p:spPr>
          <a:xfrm>
            <a:off x="1954271" y="6214646"/>
            <a:ext cx="10017557" cy="338554"/>
          </a:xfrm>
          <a:prstGeom prst="rect">
            <a:avLst/>
          </a:prstGeom>
          <a:solidFill>
            <a:schemeClr val="accent3">
              <a:lumMod val="85000"/>
            </a:schemeClr>
          </a:solidFill>
        </p:spPr>
        <p:txBody>
          <a:bodyPr wrap="square" rtlCol="0">
            <a:spAutoFit/>
          </a:bodyPr>
          <a:lstStyle/>
          <a:p>
            <a:pPr lvl="0">
              <a:defRPr/>
            </a:pPr>
            <a:r>
              <a:rPr lang="en-IN" sz="1600" b="1" i="1" dirty="0">
                <a:solidFill>
                  <a:srgbClr val="000000"/>
                </a:solidFill>
                <a:latin typeface="Trebuchet MS" panose="020B0603020202020204" pitchFamily="34" charset="0"/>
              </a:rPr>
              <a:t>PCS – Section 2.5</a:t>
            </a:r>
            <a:endParaRPr lang="en-IN" sz="1600" i="1" dirty="0">
              <a:solidFill>
                <a:srgbClr val="000000"/>
              </a:solidFill>
              <a:latin typeface="Trebuchet MS" panose="020B0603020202020204" pitchFamily="34" charset="0"/>
            </a:endParaRPr>
          </a:p>
        </p:txBody>
      </p:sp>
      <p:grpSp>
        <p:nvGrpSpPr>
          <p:cNvPr id="22" name="Group 21">
            <a:extLst>
              <a:ext uri="{FF2B5EF4-FFF2-40B4-BE49-F238E27FC236}">
                <a16:creationId xmlns:a16="http://schemas.microsoft.com/office/drawing/2014/main" id="{B20213B0-9374-4452-8C27-9F1CC8550168}"/>
              </a:ext>
            </a:extLst>
          </p:cNvPr>
          <p:cNvGrpSpPr/>
          <p:nvPr/>
        </p:nvGrpSpPr>
        <p:grpSpPr>
          <a:xfrm>
            <a:off x="1897472" y="3928646"/>
            <a:ext cx="10067544" cy="310896"/>
            <a:chOff x="381435" y="247185"/>
            <a:chExt cx="9389629" cy="494153"/>
          </a:xfrm>
          <a:solidFill>
            <a:schemeClr val="accent2">
              <a:lumMod val="20000"/>
              <a:lumOff val="80000"/>
            </a:schemeClr>
          </a:solidFill>
        </p:grpSpPr>
        <p:sp>
          <p:nvSpPr>
            <p:cNvPr id="30" name="Rounded Rectangle 23">
              <a:extLst>
                <a:ext uri="{FF2B5EF4-FFF2-40B4-BE49-F238E27FC236}">
                  <a16:creationId xmlns:a16="http://schemas.microsoft.com/office/drawing/2014/main" id="{8A2744F9-8B0F-4BA7-95AC-24EE2828A15A}"/>
                </a:ext>
              </a:extLst>
            </p:cNvPr>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31" name="Rounded Rectangle 4">
              <a:extLst>
                <a:ext uri="{FF2B5EF4-FFF2-40B4-BE49-F238E27FC236}">
                  <a16:creationId xmlns:a16="http://schemas.microsoft.com/office/drawing/2014/main" id="{95FB2D73-FEA4-49B9-91B5-AB2D31C7EBED}"/>
                </a:ext>
              </a:extLst>
            </p:cNvPr>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a:defRPr/>
              </a:pPr>
              <a:r>
                <a:rPr lang="en-US" sz="1600" b="1" dirty="0">
                  <a:solidFill>
                    <a:srgbClr val="000000"/>
                  </a:solidFill>
                  <a:latin typeface="Trebuchet MS" panose="020B0603020202020204" pitchFamily="34" charset="0"/>
                </a:rPr>
                <a:t>Use of Fund for Future Appropriations (FFA)</a:t>
              </a:r>
            </a:p>
          </p:txBody>
        </p:sp>
      </p:grpSp>
      <p:sp>
        <p:nvSpPr>
          <p:cNvPr id="32" name="TextBox 31">
            <a:extLst>
              <a:ext uri="{FF2B5EF4-FFF2-40B4-BE49-F238E27FC236}">
                <a16:creationId xmlns:a16="http://schemas.microsoft.com/office/drawing/2014/main" id="{9CF34168-A831-4427-BAD7-5C5229A39DF8}"/>
              </a:ext>
            </a:extLst>
          </p:cNvPr>
          <p:cNvSpPr txBox="1"/>
          <p:nvPr/>
        </p:nvSpPr>
        <p:spPr>
          <a:xfrm>
            <a:off x="1921595" y="4309646"/>
            <a:ext cx="10346605" cy="33855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600" dirty="0">
                <a:solidFill>
                  <a:srgbClr val="000000"/>
                </a:solidFill>
                <a:latin typeface="Trebuchet MS" panose="020B0603020202020204" pitchFamily="34" charset="0"/>
              </a:rPr>
              <a:t>If litigation related to Participating business, FFA may be used to fund it</a:t>
            </a:r>
            <a:r>
              <a:rPr lang="en-IN" sz="1600" dirty="0">
                <a:latin typeface="Trebuchet MS" panose="020B0603020202020204" pitchFamily="34" charset="0"/>
              </a:rPr>
              <a:t> subject to WPC approval</a:t>
            </a:r>
            <a:r>
              <a:rPr lang="en-IN" sz="1600" dirty="0">
                <a:solidFill>
                  <a:srgbClr val="000000"/>
                </a:solidFill>
                <a:latin typeface="Trebuchet MS" panose="020B0603020202020204" pitchFamily="34" charset="0"/>
              </a:rPr>
              <a:t>	</a:t>
            </a:r>
          </a:p>
        </p:txBody>
      </p:sp>
    </p:spTree>
    <p:extLst>
      <p:ext uri="{BB962C8B-B14F-4D97-AF65-F5344CB8AC3E}">
        <p14:creationId xmlns:p14="http://schemas.microsoft.com/office/powerpoint/2010/main" val="2064477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grpSp>
        <p:nvGrpSpPr>
          <p:cNvPr id="23" name="Group 22"/>
          <p:cNvGrpSpPr/>
          <p:nvPr/>
        </p:nvGrpSpPr>
        <p:grpSpPr>
          <a:xfrm>
            <a:off x="1897472" y="1633352"/>
            <a:ext cx="10067544" cy="310896"/>
            <a:chOff x="381435" y="247185"/>
            <a:chExt cx="9389629" cy="494153"/>
          </a:xfrm>
          <a:solidFill>
            <a:schemeClr val="accent2">
              <a:lumMod val="20000"/>
              <a:lumOff val="80000"/>
            </a:schemeClr>
          </a:solidFill>
        </p:grpSpPr>
        <p:sp>
          <p:nvSpPr>
            <p:cNvPr id="24" name="Rounded Rectangle 23"/>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25" name="Rounded Rectangle 4"/>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defTabSz="755650">
                <a:lnSpc>
                  <a:spcPct val="90000"/>
                </a:lnSpc>
                <a:spcBef>
                  <a:spcPct val="0"/>
                </a:spcBef>
                <a:spcAft>
                  <a:spcPct val="35000"/>
                </a:spcAft>
                <a:defRPr/>
              </a:pPr>
              <a:r>
                <a:rPr lang="en-US" sz="1700" b="1" dirty="0">
                  <a:solidFill>
                    <a:srgbClr val="000000"/>
                  </a:solidFill>
                  <a:latin typeface="Trebuchet MS" panose="020B0603020202020204" pitchFamily="34" charset="0"/>
                </a:rPr>
                <a:t>Action 1  </a:t>
              </a:r>
              <a:endParaRPr kumimoji="0" lang="en-US" sz="17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p:txBody>
        </p:sp>
      </p:gr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49000" y="0"/>
            <a:ext cx="1085347" cy="1093347"/>
          </a:xfrm>
          <a:prstGeom prst="rect">
            <a:avLst/>
          </a:prstGeom>
          <a:blipFill dpi="0" rotWithShape="1">
            <a:blip r:embed="rId5"/>
            <a:srcRect/>
            <a:stretch>
              <a:fillRect/>
            </a:stretch>
          </a:blipFill>
        </p:spPr>
      </p:pic>
      <p:sp>
        <p:nvSpPr>
          <p:cNvPr id="4" name="TextBox 3"/>
          <p:cNvSpPr txBox="1"/>
          <p:nvPr/>
        </p:nvSpPr>
        <p:spPr>
          <a:xfrm>
            <a:off x="1921595" y="1979113"/>
            <a:ext cx="10346605" cy="830997"/>
          </a:xfrm>
          <a:prstGeom prst="rect">
            <a:avLst/>
          </a:prstGeom>
          <a:noFill/>
        </p:spPr>
        <p:txBody>
          <a:bodyPr wrap="square" rtlCol="0">
            <a:spAutoFit/>
          </a:bodyPr>
          <a:lstStyle/>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Due to various limitations, detailed investigation not possible</a:t>
            </a:r>
          </a:p>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Advice client based on professional finding of the investigation with an explanation</a:t>
            </a:r>
          </a:p>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If impact assessed is material, can seek guidance from the professional body</a:t>
            </a:r>
          </a:p>
        </p:txBody>
      </p:sp>
      <p:sp>
        <p:nvSpPr>
          <p:cNvPr id="43" name="Footer Placeholder 4"/>
          <p:cNvSpPr txBox="1">
            <a:spLocks/>
          </p:cNvSpPr>
          <p:nvPr/>
        </p:nvSpPr>
        <p:spPr>
          <a:xfrm>
            <a:off x="9296400" y="6487770"/>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www.actuariesindia.org</a:t>
            </a:r>
          </a:p>
        </p:txBody>
      </p:sp>
      <p:sp>
        <p:nvSpPr>
          <p:cNvPr id="26" name="Rectangle 2">
            <a:extLst>
              <a:ext uri="{FF2B5EF4-FFF2-40B4-BE49-F238E27FC236}">
                <a16:creationId xmlns:a16="http://schemas.microsoft.com/office/drawing/2014/main" id="{6D8AA204-1513-404E-95E2-34B8B567284B}"/>
              </a:ext>
            </a:extLst>
          </p:cNvPr>
          <p:cNvSpPr txBox="1">
            <a:spLocks noChangeArrowheads="1"/>
          </p:cNvSpPr>
          <p:nvPr/>
        </p:nvSpPr>
        <p:spPr>
          <a:xfrm>
            <a:off x="1828800" y="294759"/>
            <a:ext cx="9067800" cy="61964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lvl="0" algn="l">
              <a:defRPr/>
            </a:pPr>
            <a:r>
              <a:rPr kumimoji="0" lang="en-US" altLang="en-US" sz="3000" b="0" i="0" u="none" strike="noStrike" kern="0" cap="none" spc="0" normalizeH="0" baseline="0" noProof="0" dirty="0">
                <a:ln w="0"/>
                <a:solidFill>
                  <a:srgbClr val="0000E7">
                    <a:lumMod val="75000"/>
                  </a:srgbClr>
                </a:solidFill>
                <a:effectLst>
                  <a:outerShdw blurRad="38100" dist="19050" dir="2700000" algn="tl" rotWithShape="0">
                    <a:srgbClr val="000000">
                      <a:alpha val="40000"/>
                    </a:srgbClr>
                  </a:outerShdw>
                </a:effectLst>
                <a:uLnTx/>
                <a:uFillTx/>
                <a:latin typeface="Trebuchet MS" panose="020B0603020202020204" pitchFamily="34" charset="0"/>
                <a:ea typeface="+mj-ea"/>
                <a:cs typeface="+mj-cs"/>
              </a:rPr>
              <a:t>Actions</a:t>
            </a:r>
            <a:r>
              <a:rPr lang="en-US" altLang="en-US" sz="3000" kern="0" dirty="0">
                <a:ln w="0"/>
                <a:solidFill>
                  <a:srgbClr val="0000E7">
                    <a:lumMod val="75000"/>
                  </a:srgbClr>
                </a:solidFill>
                <a:effectLst>
                  <a:outerShdw blurRad="38100" dist="19050" dir="2700000" algn="tl" rotWithShape="0">
                    <a:srgbClr val="000000">
                      <a:alpha val="40000"/>
                    </a:srgbClr>
                  </a:outerShdw>
                </a:effectLst>
                <a:latin typeface="Trebuchet MS" panose="020B0603020202020204" pitchFamily="34" charset="0"/>
              </a:rPr>
              <a:t>: Next steps…</a:t>
            </a:r>
            <a:endParaRPr kumimoji="0" lang="en-US" altLang="en-US" sz="3000" b="0" i="0" u="none" strike="noStrike" kern="0" cap="none" spc="0" normalizeH="0" baseline="0" noProof="0" dirty="0">
              <a:ln w="0"/>
              <a:solidFill>
                <a:srgbClr val="0000E7">
                  <a:lumMod val="75000"/>
                </a:srgbClr>
              </a:solidFill>
              <a:effectLst>
                <a:outerShdw blurRad="38100" dist="19050" dir="2700000" algn="tl" rotWithShape="0">
                  <a:srgbClr val="000000">
                    <a:alpha val="40000"/>
                  </a:srgbClr>
                </a:outerShdw>
              </a:effectLst>
              <a:highlight>
                <a:srgbClr val="FFFF00"/>
              </a:highlight>
              <a:uLnTx/>
              <a:uFillTx/>
              <a:latin typeface="Trebuchet MS" panose="020B0603020202020204" pitchFamily="34" charset="0"/>
              <a:ea typeface="+mj-ea"/>
              <a:cs typeface="+mj-cs"/>
            </a:endParaRPr>
          </a:p>
        </p:txBody>
      </p:sp>
      <p:grpSp>
        <p:nvGrpSpPr>
          <p:cNvPr id="37" name="Group 36">
            <a:extLst>
              <a:ext uri="{FF2B5EF4-FFF2-40B4-BE49-F238E27FC236}">
                <a16:creationId xmlns:a16="http://schemas.microsoft.com/office/drawing/2014/main" id="{E88F794A-F313-4850-A714-609385A37586}"/>
              </a:ext>
            </a:extLst>
          </p:cNvPr>
          <p:cNvGrpSpPr/>
          <p:nvPr/>
        </p:nvGrpSpPr>
        <p:grpSpPr>
          <a:xfrm>
            <a:off x="1904399" y="3118104"/>
            <a:ext cx="10067544" cy="310896"/>
            <a:chOff x="381435" y="247185"/>
            <a:chExt cx="9389629" cy="494153"/>
          </a:xfrm>
          <a:solidFill>
            <a:schemeClr val="accent2">
              <a:lumMod val="20000"/>
              <a:lumOff val="80000"/>
            </a:schemeClr>
          </a:solidFill>
        </p:grpSpPr>
        <p:sp>
          <p:nvSpPr>
            <p:cNvPr id="38" name="Rounded Rectangle 23">
              <a:extLst>
                <a:ext uri="{FF2B5EF4-FFF2-40B4-BE49-F238E27FC236}">
                  <a16:creationId xmlns:a16="http://schemas.microsoft.com/office/drawing/2014/main" id="{D36ED900-7686-4F65-84B5-784CF425A4EE}"/>
                </a:ext>
              </a:extLst>
            </p:cNvPr>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44" name="Rounded Rectangle 4">
              <a:extLst>
                <a:ext uri="{FF2B5EF4-FFF2-40B4-BE49-F238E27FC236}">
                  <a16:creationId xmlns:a16="http://schemas.microsoft.com/office/drawing/2014/main" id="{01D62A83-DC14-4219-BB0A-FADA79173C2A}"/>
                </a:ext>
              </a:extLst>
            </p:cNvPr>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a:defRPr/>
              </a:pPr>
              <a:r>
                <a:rPr lang="en-US" sz="1600" b="1" dirty="0">
                  <a:solidFill>
                    <a:srgbClr val="000000"/>
                  </a:solidFill>
                  <a:latin typeface="Trebuchet MS" panose="020B0603020202020204" pitchFamily="34" charset="0"/>
                </a:rPr>
                <a:t>Action 2</a:t>
              </a:r>
            </a:p>
          </p:txBody>
        </p:sp>
      </p:grpSp>
      <p:sp>
        <p:nvSpPr>
          <p:cNvPr id="45" name="TextBox 44">
            <a:extLst>
              <a:ext uri="{FF2B5EF4-FFF2-40B4-BE49-F238E27FC236}">
                <a16:creationId xmlns:a16="http://schemas.microsoft.com/office/drawing/2014/main" id="{78DD0839-FA07-41CF-8045-7B58B8235F3F}"/>
              </a:ext>
            </a:extLst>
          </p:cNvPr>
          <p:cNvSpPr txBox="1"/>
          <p:nvPr/>
        </p:nvSpPr>
        <p:spPr>
          <a:xfrm>
            <a:off x="1914668" y="3518399"/>
            <a:ext cx="10346605" cy="33855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600" dirty="0">
                <a:solidFill>
                  <a:srgbClr val="000000"/>
                </a:solidFill>
                <a:latin typeface="Trebuchet MS" panose="020B0603020202020204" pitchFamily="34" charset="0"/>
              </a:rPr>
              <a:t>Perform detailed analysis and various scenarios</a:t>
            </a:r>
          </a:p>
        </p:txBody>
      </p:sp>
      <p:sp>
        <p:nvSpPr>
          <p:cNvPr id="3" name="TextBox 2">
            <a:extLst>
              <a:ext uri="{FF2B5EF4-FFF2-40B4-BE49-F238E27FC236}">
                <a16:creationId xmlns:a16="http://schemas.microsoft.com/office/drawing/2014/main" id="{F2D9B75A-D063-4A68-82A0-A0C80A5BD0A3}"/>
              </a:ext>
            </a:extLst>
          </p:cNvPr>
          <p:cNvSpPr txBox="1"/>
          <p:nvPr/>
        </p:nvSpPr>
        <p:spPr>
          <a:xfrm>
            <a:off x="1954271" y="6214646"/>
            <a:ext cx="10017557" cy="338554"/>
          </a:xfrm>
          <a:prstGeom prst="rect">
            <a:avLst/>
          </a:prstGeom>
          <a:solidFill>
            <a:schemeClr val="accent3">
              <a:lumMod val="85000"/>
            </a:schemeClr>
          </a:solidFill>
        </p:spPr>
        <p:txBody>
          <a:bodyPr wrap="square" rtlCol="0">
            <a:spAutoFit/>
          </a:bodyPr>
          <a:lstStyle/>
          <a:p>
            <a:pPr lvl="0">
              <a:defRPr/>
            </a:pPr>
            <a:r>
              <a:rPr lang="en-IN" sz="1600" b="1" i="1" dirty="0">
                <a:solidFill>
                  <a:srgbClr val="000000"/>
                </a:solidFill>
                <a:latin typeface="Trebuchet MS" panose="020B0603020202020204" pitchFamily="34" charset="0"/>
              </a:rPr>
              <a:t>PCS - Section 1.3, PCS – Section 2.3, Section 3.4, Section 4.3.2</a:t>
            </a:r>
          </a:p>
        </p:txBody>
      </p:sp>
      <p:sp>
        <p:nvSpPr>
          <p:cNvPr id="22" name="TextBox 21">
            <a:extLst>
              <a:ext uri="{FF2B5EF4-FFF2-40B4-BE49-F238E27FC236}">
                <a16:creationId xmlns:a16="http://schemas.microsoft.com/office/drawing/2014/main" id="{401ED814-CFA3-4163-A0CA-075B22908114}"/>
              </a:ext>
            </a:extLst>
          </p:cNvPr>
          <p:cNvSpPr txBox="1"/>
          <p:nvPr/>
        </p:nvSpPr>
        <p:spPr>
          <a:xfrm>
            <a:off x="1928521" y="1066800"/>
            <a:ext cx="10346605" cy="400110"/>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lang="en-IN" sz="2000" dirty="0">
                <a:solidFill>
                  <a:srgbClr val="000000"/>
                </a:solidFill>
                <a:latin typeface="Trebuchet MS" panose="020B0603020202020204" pitchFamily="34" charset="0"/>
              </a:rPr>
              <a:t>Based on preliminary analysis:</a:t>
            </a:r>
            <a:endParaRPr kumimoji="0" lang="en-IN" sz="20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p:txBody>
      </p:sp>
    </p:spTree>
    <p:extLst>
      <p:ext uri="{BB962C8B-B14F-4D97-AF65-F5344CB8AC3E}">
        <p14:creationId xmlns:p14="http://schemas.microsoft.com/office/powerpoint/2010/main" val="40413551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graphicFrame>
        <p:nvGraphicFramePr>
          <p:cNvPr id="8" name="Diagram 7"/>
          <p:cNvGraphicFramePr/>
          <p:nvPr>
            <p:extLst>
              <p:ext uri="{D42A27DB-BD31-4B8C-83A1-F6EECF244321}">
                <p14:modId xmlns:p14="http://schemas.microsoft.com/office/powerpoint/2010/main" val="1608808234"/>
              </p:ext>
            </p:extLst>
          </p:nvPr>
        </p:nvGraphicFramePr>
        <p:xfrm>
          <a:off x="1905000" y="990600"/>
          <a:ext cx="9843655" cy="543743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 name="Picture 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49000" y="0"/>
            <a:ext cx="1085347" cy="1093347"/>
          </a:xfrm>
          <a:prstGeom prst="rect">
            <a:avLst/>
          </a:prstGeom>
          <a:blipFill dpi="0" rotWithShape="1">
            <a:blip r:embed="rId10"/>
            <a:srcRect/>
            <a:stretch>
              <a:fillRect/>
            </a:stretch>
          </a:blipFill>
        </p:spPr>
      </p:pic>
      <p:sp>
        <p:nvSpPr>
          <p:cNvPr id="3" name="Rectangle 2"/>
          <p:cNvSpPr txBox="1">
            <a:spLocks noChangeArrowheads="1"/>
          </p:cNvSpPr>
          <p:nvPr/>
        </p:nvSpPr>
        <p:spPr>
          <a:xfrm>
            <a:off x="1752600" y="463109"/>
            <a:ext cx="9067800" cy="9084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4400" b="0" i="0" u="none" strike="noStrike" kern="0" cap="none" spc="0" normalizeH="0" baseline="0" noProof="0" dirty="0">
              <a:ln>
                <a:noFill/>
              </a:ln>
              <a:solidFill>
                <a:srgbClr val="000000"/>
              </a:solidFill>
              <a:effectLst/>
              <a:highlight>
                <a:srgbClr val="FFFF00"/>
              </a:highlight>
              <a:uLnTx/>
              <a:uFillTx/>
              <a:latin typeface="Arial"/>
              <a:ea typeface="+mj-ea"/>
              <a:cs typeface="+mj-cs"/>
            </a:endParaRPr>
          </a:p>
        </p:txBody>
      </p:sp>
      <p:sp>
        <p:nvSpPr>
          <p:cNvPr id="7" name="Footer Placeholder 4">
            <a:extLst>
              <a:ext uri="{FF2B5EF4-FFF2-40B4-BE49-F238E27FC236}">
                <a16:creationId xmlns:a16="http://schemas.microsoft.com/office/drawing/2014/main" id="{42A082FA-2BDB-4E83-86F3-BFFC25CEC0E1}"/>
              </a:ext>
            </a:extLst>
          </p:cNvPr>
          <p:cNvSpPr txBox="1">
            <a:spLocks/>
          </p:cNvSpPr>
          <p:nvPr/>
        </p:nvSpPr>
        <p:spPr>
          <a:xfrm>
            <a:off x="9296400" y="6487770"/>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www.actuariesindia.org</a:t>
            </a:r>
          </a:p>
        </p:txBody>
      </p:sp>
      <p:sp>
        <p:nvSpPr>
          <p:cNvPr id="9" name="Rectangle 2">
            <a:extLst>
              <a:ext uri="{FF2B5EF4-FFF2-40B4-BE49-F238E27FC236}">
                <a16:creationId xmlns:a16="http://schemas.microsoft.com/office/drawing/2014/main" id="{2AC090DD-6F4E-4CEC-9772-41373BF55B0F}"/>
              </a:ext>
            </a:extLst>
          </p:cNvPr>
          <p:cNvSpPr txBox="1">
            <a:spLocks noChangeArrowheads="1"/>
          </p:cNvSpPr>
          <p:nvPr/>
        </p:nvSpPr>
        <p:spPr>
          <a:xfrm>
            <a:off x="1828800" y="294759"/>
            <a:ext cx="9067800" cy="61964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lvl="0" algn="l">
              <a:defRPr/>
            </a:pPr>
            <a:r>
              <a:rPr kumimoji="0" lang="en-US" altLang="en-US" sz="3000" b="0" i="0" u="none" strike="noStrike" kern="0" cap="none" spc="0" normalizeH="0" baseline="0" noProof="0" dirty="0">
                <a:ln w="0"/>
                <a:solidFill>
                  <a:srgbClr val="0000E7">
                    <a:lumMod val="75000"/>
                  </a:srgbClr>
                </a:solidFill>
                <a:effectLst>
                  <a:outerShdw blurRad="38100" dist="19050" dir="2700000" algn="tl" rotWithShape="0">
                    <a:srgbClr val="000000">
                      <a:alpha val="40000"/>
                    </a:srgbClr>
                  </a:outerShdw>
                </a:effectLst>
                <a:uLnTx/>
                <a:uFillTx/>
                <a:latin typeface="Trebuchet MS" panose="020B0603020202020204" pitchFamily="34" charset="0"/>
                <a:ea typeface="+mj-ea"/>
                <a:cs typeface="+mj-cs"/>
              </a:rPr>
              <a:t>Actions</a:t>
            </a:r>
            <a:r>
              <a:rPr lang="en-US" altLang="en-US" sz="3000" kern="0" dirty="0">
                <a:ln w="0"/>
                <a:solidFill>
                  <a:srgbClr val="0000E7">
                    <a:lumMod val="75000"/>
                  </a:srgbClr>
                </a:solidFill>
                <a:effectLst>
                  <a:outerShdw blurRad="38100" dist="19050" dir="2700000" algn="tl" rotWithShape="0">
                    <a:srgbClr val="000000">
                      <a:alpha val="40000"/>
                    </a:srgbClr>
                  </a:outerShdw>
                </a:effectLst>
                <a:latin typeface="Trebuchet MS" panose="020B0603020202020204" pitchFamily="34" charset="0"/>
              </a:rPr>
              <a:t>: Detailed analysis</a:t>
            </a:r>
            <a:endParaRPr kumimoji="0" lang="en-US" altLang="en-US" sz="3000" b="0" i="0" u="none" strike="noStrike" kern="0" cap="none" spc="0" normalizeH="0" baseline="0" noProof="0" dirty="0">
              <a:ln w="0"/>
              <a:solidFill>
                <a:srgbClr val="0000E7">
                  <a:lumMod val="75000"/>
                </a:srgbClr>
              </a:solidFill>
              <a:effectLst>
                <a:outerShdw blurRad="38100" dist="19050" dir="2700000" algn="tl" rotWithShape="0">
                  <a:srgbClr val="000000">
                    <a:alpha val="40000"/>
                  </a:srgbClr>
                </a:outerShdw>
              </a:effectLst>
              <a:highlight>
                <a:srgbClr val="FFFF00"/>
              </a:highlight>
              <a:uLnTx/>
              <a:uFillTx/>
              <a:latin typeface="Trebuchet MS" panose="020B0603020202020204" pitchFamily="34" charset="0"/>
              <a:ea typeface="+mj-ea"/>
              <a:cs typeface="+mj-cs"/>
            </a:endParaRPr>
          </a:p>
        </p:txBody>
      </p:sp>
    </p:spTree>
    <p:extLst>
      <p:ext uri="{BB962C8B-B14F-4D97-AF65-F5344CB8AC3E}">
        <p14:creationId xmlns:p14="http://schemas.microsoft.com/office/powerpoint/2010/main" val="42851285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grpSp>
        <p:nvGrpSpPr>
          <p:cNvPr id="23" name="Group 22"/>
          <p:cNvGrpSpPr/>
          <p:nvPr/>
        </p:nvGrpSpPr>
        <p:grpSpPr>
          <a:xfrm>
            <a:off x="1897472" y="1125375"/>
            <a:ext cx="10067544" cy="310896"/>
            <a:chOff x="381435" y="247185"/>
            <a:chExt cx="9389629" cy="494153"/>
          </a:xfrm>
          <a:solidFill>
            <a:schemeClr val="accent2">
              <a:lumMod val="20000"/>
              <a:lumOff val="80000"/>
            </a:schemeClr>
          </a:solidFill>
        </p:grpSpPr>
        <p:sp>
          <p:nvSpPr>
            <p:cNvPr id="24" name="Rounded Rectangle 23"/>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25" name="Rounded Rectangle 4"/>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defTabSz="755650">
                <a:lnSpc>
                  <a:spcPct val="90000"/>
                </a:lnSpc>
                <a:spcBef>
                  <a:spcPct val="0"/>
                </a:spcBef>
                <a:spcAft>
                  <a:spcPct val="35000"/>
                </a:spcAft>
                <a:defRPr/>
              </a:pPr>
              <a:r>
                <a:rPr lang="en-US" sz="1700" b="1" dirty="0">
                  <a:solidFill>
                    <a:srgbClr val="000000"/>
                  </a:solidFill>
                  <a:latin typeface="Trebuchet MS" panose="020B0603020202020204" pitchFamily="34" charset="0"/>
                </a:rPr>
                <a:t>Investigation of claims under litigation and estimate future projected claim pay-out</a:t>
              </a:r>
            </a:p>
          </p:txBody>
        </p:sp>
      </p:gr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49000" y="0"/>
            <a:ext cx="1085347" cy="1093347"/>
          </a:xfrm>
          <a:prstGeom prst="rect">
            <a:avLst/>
          </a:prstGeom>
          <a:blipFill dpi="0" rotWithShape="1">
            <a:blip r:embed="rId5"/>
            <a:srcRect/>
            <a:stretch>
              <a:fillRect/>
            </a:stretch>
          </a:blipFill>
        </p:spPr>
      </p:pic>
      <p:sp>
        <p:nvSpPr>
          <p:cNvPr id="4" name="TextBox 3"/>
          <p:cNvSpPr txBox="1"/>
          <p:nvPr/>
        </p:nvSpPr>
        <p:spPr>
          <a:xfrm>
            <a:off x="1921595" y="1471136"/>
            <a:ext cx="10346605" cy="830997"/>
          </a:xfrm>
          <a:prstGeom prst="rect">
            <a:avLst/>
          </a:prstGeom>
          <a:noFill/>
        </p:spPr>
        <p:txBody>
          <a:bodyPr wrap="square" rtlCol="0">
            <a:spAutoFit/>
          </a:bodyPr>
          <a:lstStyle/>
          <a:p>
            <a:pPr marL="285750" lvl="0" indent="-285750">
              <a:buFont typeface="Arial" panose="020B0604020202020204" pitchFamily="34" charset="0"/>
              <a:buChar char="•"/>
              <a:defRPr/>
            </a:pPr>
            <a:r>
              <a:rPr lang="en-IN" sz="1600" dirty="0">
                <a:solidFill>
                  <a:srgbClr val="000000"/>
                </a:solidFill>
                <a:latin typeface="Trebuchet MS" panose="020B0603020202020204" pitchFamily="34" charset="0"/>
              </a:rPr>
              <a:t>Amount payable can range anywhere between 0-100+ crores</a:t>
            </a:r>
          </a:p>
          <a:p>
            <a:pPr marL="285750" lvl="0" indent="-285750">
              <a:buFont typeface="Arial" panose="020B0604020202020204" pitchFamily="34" charset="0"/>
              <a:buChar char="•"/>
              <a:defRPr/>
            </a:pPr>
            <a:r>
              <a:rPr lang="en-IN" sz="1600" dirty="0">
                <a:solidFill>
                  <a:srgbClr val="000000"/>
                </a:solidFill>
                <a:latin typeface="Trebuchet MS" panose="020B0603020202020204" pitchFamily="34" charset="0"/>
              </a:rPr>
              <a:t>Identify if a common reason of repudiation exists for all the claims under litigation</a:t>
            </a:r>
          </a:p>
          <a:p>
            <a:pPr marL="285750" lvl="0" indent="-285750">
              <a:buFont typeface="Arial" panose="020B0604020202020204" pitchFamily="34" charset="0"/>
              <a:buChar char="•"/>
              <a:defRPr/>
            </a:pPr>
            <a:r>
              <a:rPr lang="en-IN" sz="1600" dirty="0">
                <a:solidFill>
                  <a:srgbClr val="000000"/>
                </a:solidFill>
                <a:latin typeface="Trebuchet MS" panose="020B0603020202020204" pitchFamily="34" charset="0"/>
              </a:rPr>
              <a:t>Estimate the projected value of IBNR claims</a:t>
            </a:r>
          </a:p>
        </p:txBody>
      </p:sp>
      <p:sp>
        <p:nvSpPr>
          <p:cNvPr id="43" name="Footer Placeholder 4"/>
          <p:cNvSpPr txBox="1">
            <a:spLocks/>
          </p:cNvSpPr>
          <p:nvPr/>
        </p:nvSpPr>
        <p:spPr>
          <a:xfrm>
            <a:off x="9296400" y="6487770"/>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www.actuariesindia.org</a:t>
            </a:r>
          </a:p>
        </p:txBody>
      </p:sp>
      <p:sp>
        <p:nvSpPr>
          <p:cNvPr id="26" name="Rectangle 2">
            <a:extLst>
              <a:ext uri="{FF2B5EF4-FFF2-40B4-BE49-F238E27FC236}">
                <a16:creationId xmlns:a16="http://schemas.microsoft.com/office/drawing/2014/main" id="{6D8AA204-1513-404E-95E2-34B8B567284B}"/>
              </a:ext>
            </a:extLst>
          </p:cNvPr>
          <p:cNvSpPr txBox="1">
            <a:spLocks noChangeArrowheads="1"/>
          </p:cNvSpPr>
          <p:nvPr/>
        </p:nvSpPr>
        <p:spPr>
          <a:xfrm>
            <a:off x="1828799" y="294759"/>
            <a:ext cx="9277853" cy="61964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lvl="0" algn="l">
              <a:defRPr/>
            </a:pPr>
            <a:r>
              <a:rPr lang="en-US" altLang="en-US" sz="3000" kern="0" dirty="0">
                <a:ln w="0"/>
                <a:solidFill>
                  <a:srgbClr val="0000E7">
                    <a:lumMod val="75000"/>
                  </a:srgbClr>
                </a:solidFill>
                <a:effectLst>
                  <a:outerShdw blurRad="38100" dist="19050" dir="2700000" algn="tl" rotWithShape="0">
                    <a:srgbClr val="000000">
                      <a:alpha val="40000"/>
                    </a:srgbClr>
                  </a:outerShdw>
                </a:effectLst>
                <a:latin typeface="Trebuchet MS" panose="020B0603020202020204" pitchFamily="34" charset="0"/>
              </a:rPr>
              <a:t>Scenario 1: Court rules in favour of policyholders (1) </a:t>
            </a:r>
            <a:endParaRPr kumimoji="0" lang="en-US" altLang="en-US" sz="3000" b="0" i="0" u="none" strike="noStrike" kern="0" cap="none" spc="0" normalizeH="0" baseline="0" noProof="0" dirty="0">
              <a:ln w="0"/>
              <a:solidFill>
                <a:srgbClr val="0000E7">
                  <a:lumMod val="75000"/>
                </a:srgbClr>
              </a:solidFill>
              <a:effectLst>
                <a:outerShdw blurRad="38100" dist="19050" dir="2700000" algn="tl" rotWithShape="0">
                  <a:srgbClr val="000000">
                    <a:alpha val="40000"/>
                  </a:srgbClr>
                </a:outerShdw>
              </a:effectLst>
              <a:highlight>
                <a:srgbClr val="FFFF00"/>
              </a:highlight>
              <a:uLnTx/>
              <a:uFillTx/>
              <a:latin typeface="Trebuchet MS" panose="020B0603020202020204" pitchFamily="34" charset="0"/>
              <a:ea typeface="+mj-ea"/>
              <a:cs typeface="+mj-cs"/>
            </a:endParaRPr>
          </a:p>
        </p:txBody>
      </p:sp>
      <p:grpSp>
        <p:nvGrpSpPr>
          <p:cNvPr id="27" name="Group 26">
            <a:extLst>
              <a:ext uri="{FF2B5EF4-FFF2-40B4-BE49-F238E27FC236}">
                <a16:creationId xmlns:a16="http://schemas.microsoft.com/office/drawing/2014/main" id="{3D18B990-CF64-4F9A-9180-EAE96DB67021}"/>
              </a:ext>
            </a:extLst>
          </p:cNvPr>
          <p:cNvGrpSpPr/>
          <p:nvPr/>
        </p:nvGrpSpPr>
        <p:grpSpPr>
          <a:xfrm>
            <a:off x="1905000" y="2309336"/>
            <a:ext cx="10067544" cy="310896"/>
            <a:chOff x="381435" y="247185"/>
            <a:chExt cx="9389629" cy="494153"/>
          </a:xfrm>
          <a:solidFill>
            <a:schemeClr val="accent2">
              <a:lumMod val="20000"/>
              <a:lumOff val="80000"/>
            </a:schemeClr>
          </a:solidFill>
        </p:grpSpPr>
        <p:sp>
          <p:nvSpPr>
            <p:cNvPr id="28" name="Rounded Rectangle 23">
              <a:extLst>
                <a:ext uri="{FF2B5EF4-FFF2-40B4-BE49-F238E27FC236}">
                  <a16:creationId xmlns:a16="http://schemas.microsoft.com/office/drawing/2014/main" id="{374DB1E8-5935-4319-8CD9-63E2BFD2B1F6}"/>
                </a:ext>
              </a:extLst>
            </p:cNvPr>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29" name="Rounded Rectangle 4">
              <a:extLst>
                <a:ext uri="{FF2B5EF4-FFF2-40B4-BE49-F238E27FC236}">
                  <a16:creationId xmlns:a16="http://schemas.microsoft.com/office/drawing/2014/main" id="{352FBEA8-6D55-4CCB-B0E6-BCFF3D1F2E86}"/>
                </a:ext>
              </a:extLst>
            </p:cNvPr>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a:defRPr/>
              </a:pPr>
              <a:r>
                <a:rPr lang="en-US" sz="1600" b="1" dirty="0">
                  <a:solidFill>
                    <a:srgbClr val="000000"/>
                  </a:solidFill>
                  <a:latin typeface="Trebuchet MS" panose="020B0603020202020204" pitchFamily="34" charset="0"/>
                </a:rPr>
                <a:t>Probabilistic measure of the recovery amount receivable from the reinsurer</a:t>
              </a:r>
            </a:p>
          </p:txBody>
        </p:sp>
      </p:grpSp>
      <p:sp>
        <p:nvSpPr>
          <p:cNvPr id="36" name="TextBox 35">
            <a:extLst>
              <a:ext uri="{FF2B5EF4-FFF2-40B4-BE49-F238E27FC236}">
                <a16:creationId xmlns:a16="http://schemas.microsoft.com/office/drawing/2014/main" id="{104AF67A-2A60-4706-8C48-055CAC0014EE}"/>
              </a:ext>
            </a:extLst>
          </p:cNvPr>
          <p:cNvSpPr txBox="1"/>
          <p:nvPr/>
        </p:nvSpPr>
        <p:spPr>
          <a:xfrm>
            <a:off x="1929123" y="2656582"/>
            <a:ext cx="10346605" cy="1077218"/>
          </a:xfrm>
          <a:prstGeom prst="rect">
            <a:avLst/>
          </a:prstGeom>
          <a:noFill/>
        </p:spPr>
        <p:txBody>
          <a:bodyPr wrap="square" rtlCol="0">
            <a:spAutoFit/>
          </a:bodyPr>
          <a:lstStyle/>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Check if all claims or only a subset of claims under litigation have conflicting reinsurance terms</a:t>
            </a:r>
          </a:p>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Discussion with Appointed actuary - Reason for differences between policy terms and reinsurance terms – intentional or human error?</a:t>
            </a:r>
          </a:p>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Litigation against reinsurer if recovery is &lt;70%</a:t>
            </a:r>
          </a:p>
        </p:txBody>
      </p:sp>
      <p:grpSp>
        <p:nvGrpSpPr>
          <p:cNvPr id="46" name="Group 45">
            <a:extLst>
              <a:ext uri="{FF2B5EF4-FFF2-40B4-BE49-F238E27FC236}">
                <a16:creationId xmlns:a16="http://schemas.microsoft.com/office/drawing/2014/main" id="{5A77AE16-A6F3-4FA7-B181-91B4AC2E9DDC}"/>
              </a:ext>
            </a:extLst>
          </p:cNvPr>
          <p:cNvGrpSpPr/>
          <p:nvPr/>
        </p:nvGrpSpPr>
        <p:grpSpPr>
          <a:xfrm>
            <a:off x="1905000" y="3757135"/>
            <a:ext cx="10067544" cy="310896"/>
            <a:chOff x="381435" y="247185"/>
            <a:chExt cx="9389629" cy="494153"/>
          </a:xfrm>
          <a:solidFill>
            <a:schemeClr val="accent2">
              <a:lumMod val="20000"/>
              <a:lumOff val="80000"/>
            </a:schemeClr>
          </a:solidFill>
        </p:grpSpPr>
        <p:sp>
          <p:nvSpPr>
            <p:cNvPr id="47" name="Rounded Rectangle 23">
              <a:extLst>
                <a:ext uri="{FF2B5EF4-FFF2-40B4-BE49-F238E27FC236}">
                  <a16:creationId xmlns:a16="http://schemas.microsoft.com/office/drawing/2014/main" id="{4A53BCAD-0273-4A1B-8483-C88409AD8F95}"/>
                </a:ext>
              </a:extLst>
            </p:cNvPr>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48" name="Rounded Rectangle 4">
              <a:extLst>
                <a:ext uri="{FF2B5EF4-FFF2-40B4-BE49-F238E27FC236}">
                  <a16:creationId xmlns:a16="http://schemas.microsoft.com/office/drawing/2014/main" id="{9826B653-FAD5-4D1A-96DE-9B4708D1A1E3}"/>
                </a:ext>
              </a:extLst>
            </p:cNvPr>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a:defRPr/>
              </a:pPr>
              <a:r>
                <a:rPr lang="en-US" sz="1600" b="1" dirty="0">
                  <a:solidFill>
                    <a:srgbClr val="000000"/>
                  </a:solidFill>
                  <a:latin typeface="Trebuchet MS" panose="020B0603020202020204" pitchFamily="34" charset="0"/>
                </a:rPr>
                <a:t>Calculate the provisions to be held by the Insurer</a:t>
              </a:r>
            </a:p>
          </p:txBody>
        </p:sp>
      </p:grpSp>
      <p:sp>
        <p:nvSpPr>
          <p:cNvPr id="49" name="TextBox 48">
            <a:extLst>
              <a:ext uri="{FF2B5EF4-FFF2-40B4-BE49-F238E27FC236}">
                <a16:creationId xmlns:a16="http://schemas.microsoft.com/office/drawing/2014/main" id="{7A421FF5-A03E-4450-ACC0-FDBD5AC61F2F}"/>
              </a:ext>
            </a:extLst>
          </p:cNvPr>
          <p:cNvSpPr txBox="1"/>
          <p:nvPr/>
        </p:nvSpPr>
        <p:spPr>
          <a:xfrm>
            <a:off x="1954272" y="4069139"/>
            <a:ext cx="10067544" cy="830997"/>
          </a:xfrm>
          <a:prstGeom prst="rect">
            <a:avLst/>
          </a:prstGeom>
          <a:noFill/>
        </p:spPr>
        <p:txBody>
          <a:bodyPr wrap="square" rtlCol="0">
            <a:spAutoFit/>
          </a:bodyPr>
          <a:lstStyle/>
          <a:p>
            <a:pPr marL="285750" lvl="0" indent="-285750">
              <a:buFont typeface="Arial" panose="020B0604020202020204" pitchFamily="34" charset="0"/>
              <a:buChar char="•"/>
              <a:defRPr/>
            </a:pPr>
            <a:r>
              <a:rPr lang="en-IN" sz="1600" dirty="0">
                <a:solidFill>
                  <a:srgbClr val="000000"/>
                </a:solidFill>
                <a:latin typeface="Trebuchet MS" panose="020B0603020202020204" pitchFamily="34" charset="0"/>
              </a:rPr>
              <a:t>Allow for the claims</a:t>
            </a:r>
            <a:r>
              <a:rPr lang="en-IN" sz="1600" dirty="0">
                <a:latin typeface="Trebuchet MS" panose="020B0603020202020204" pitchFamily="34" charset="0"/>
              </a:rPr>
              <a:t>, settlement costs, litigation cost, damages and fines, interest on delayed payments</a:t>
            </a:r>
          </a:p>
          <a:p>
            <a:pPr marL="285750" lvl="0" indent="-285750">
              <a:buFont typeface="Arial" panose="020B0604020202020204" pitchFamily="34" charset="0"/>
              <a:buChar char="•"/>
              <a:defRPr/>
            </a:pPr>
            <a:r>
              <a:rPr lang="en-IN" sz="1600" dirty="0">
                <a:latin typeface="Trebuchet MS" panose="020B0603020202020204" pitchFamily="34" charset="0"/>
              </a:rPr>
              <a:t>Impact of change in reserving assumptions</a:t>
            </a:r>
          </a:p>
          <a:p>
            <a:pPr marL="285750" lvl="0" indent="-285750">
              <a:buFont typeface="Arial" panose="020B0604020202020204" pitchFamily="34" charset="0"/>
              <a:buChar char="•"/>
              <a:defRPr/>
            </a:pPr>
            <a:r>
              <a:rPr lang="en-IN" sz="1600" dirty="0">
                <a:latin typeface="Trebuchet MS" panose="020B0603020202020204" pitchFamily="34" charset="0"/>
              </a:rPr>
              <a:t>Quantify the impact of reinsurance credit and the change in provisions on the solvency margin</a:t>
            </a:r>
          </a:p>
        </p:txBody>
      </p:sp>
      <p:sp>
        <p:nvSpPr>
          <p:cNvPr id="3" name="TextBox 2">
            <a:extLst>
              <a:ext uri="{FF2B5EF4-FFF2-40B4-BE49-F238E27FC236}">
                <a16:creationId xmlns:a16="http://schemas.microsoft.com/office/drawing/2014/main" id="{F2D9B75A-D063-4A68-82A0-A0C80A5BD0A3}"/>
              </a:ext>
            </a:extLst>
          </p:cNvPr>
          <p:cNvSpPr txBox="1"/>
          <p:nvPr/>
        </p:nvSpPr>
        <p:spPr>
          <a:xfrm>
            <a:off x="2038895" y="6019800"/>
            <a:ext cx="10017557" cy="584775"/>
          </a:xfrm>
          <a:prstGeom prst="rect">
            <a:avLst/>
          </a:prstGeom>
          <a:solidFill>
            <a:schemeClr val="accent3">
              <a:lumMod val="85000"/>
            </a:schemeClr>
          </a:solidFill>
        </p:spPr>
        <p:txBody>
          <a:bodyPr wrap="square" rtlCol="0">
            <a:spAutoFit/>
          </a:bodyPr>
          <a:lstStyle/>
          <a:p>
            <a:pPr lvl="0">
              <a:defRPr/>
            </a:pPr>
            <a:r>
              <a:rPr lang="en-IN" sz="1600" b="1" i="1" dirty="0">
                <a:solidFill>
                  <a:srgbClr val="000000"/>
                </a:solidFill>
                <a:latin typeface="Trebuchet MS" panose="020B0603020202020204" pitchFamily="34" charset="0"/>
              </a:rPr>
              <a:t>PCS – Section 2.5, PCS – Section 3.4 – 3.5, PCS – Section 4.3.4, APS 1 – Section 5.5, APS 1 – Section 8.5, APS 1 – Section 8.11, APS 1 – Paragraph C (2), APS 3 – Section 3</a:t>
            </a:r>
            <a:endParaRPr lang="en-IN" sz="1600" i="1" dirty="0">
              <a:solidFill>
                <a:srgbClr val="000000"/>
              </a:solidFill>
              <a:latin typeface="Trebuchet MS" panose="020B0603020202020204" pitchFamily="34" charset="0"/>
            </a:endParaRPr>
          </a:p>
        </p:txBody>
      </p:sp>
      <p:grpSp>
        <p:nvGrpSpPr>
          <p:cNvPr id="30" name="Group 29">
            <a:extLst>
              <a:ext uri="{FF2B5EF4-FFF2-40B4-BE49-F238E27FC236}">
                <a16:creationId xmlns:a16="http://schemas.microsoft.com/office/drawing/2014/main" id="{5B111583-5866-4149-8BE7-E5CAA0C9235A}"/>
              </a:ext>
            </a:extLst>
          </p:cNvPr>
          <p:cNvGrpSpPr/>
          <p:nvPr/>
        </p:nvGrpSpPr>
        <p:grpSpPr>
          <a:xfrm>
            <a:off x="1921595" y="4930439"/>
            <a:ext cx="10067544" cy="310896"/>
            <a:chOff x="381435" y="247185"/>
            <a:chExt cx="9389629" cy="494153"/>
          </a:xfrm>
          <a:solidFill>
            <a:schemeClr val="accent2">
              <a:lumMod val="20000"/>
              <a:lumOff val="80000"/>
            </a:schemeClr>
          </a:solidFill>
        </p:grpSpPr>
        <p:sp>
          <p:nvSpPr>
            <p:cNvPr id="31" name="Rounded Rectangle 23">
              <a:extLst>
                <a:ext uri="{FF2B5EF4-FFF2-40B4-BE49-F238E27FC236}">
                  <a16:creationId xmlns:a16="http://schemas.microsoft.com/office/drawing/2014/main" id="{253EA2A8-361F-4E3B-860D-8FE0198C9A8B}"/>
                </a:ext>
              </a:extLst>
            </p:cNvPr>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32" name="Rounded Rectangle 4">
              <a:extLst>
                <a:ext uri="{FF2B5EF4-FFF2-40B4-BE49-F238E27FC236}">
                  <a16:creationId xmlns:a16="http://schemas.microsoft.com/office/drawing/2014/main" id="{2B77DEEE-54E5-4563-9DB3-5A3ACF631931}"/>
                </a:ext>
              </a:extLst>
            </p:cNvPr>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a:defRPr/>
              </a:pPr>
              <a:r>
                <a:rPr lang="en-US" sz="1600" b="1" dirty="0">
                  <a:solidFill>
                    <a:srgbClr val="000000"/>
                  </a:solidFill>
                  <a:latin typeface="Trebuchet MS" panose="020B0603020202020204" pitchFamily="34" charset="0"/>
                </a:rPr>
                <a:t>Validate the level of Free surplus available to pay off the claims</a:t>
              </a:r>
            </a:p>
          </p:txBody>
        </p:sp>
      </p:grpSp>
      <p:sp>
        <p:nvSpPr>
          <p:cNvPr id="33" name="TextBox 32">
            <a:extLst>
              <a:ext uri="{FF2B5EF4-FFF2-40B4-BE49-F238E27FC236}">
                <a16:creationId xmlns:a16="http://schemas.microsoft.com/office/drawing/2014/main" id="{383EFA70-09B9-4700-BE68-7F8C48ACD98E}"/>
              </a:ext>
            </a:extLst>
          </p:cNvPr>
          <p:cNvSpPr txBox="1"/>
          <p:nvPr/>
        </p:nvSpPr>
        <p:spPr>
          <a:xfrm>
            <a:off x="1871608" y="5265003"/>
            <a:ext cx="10067544" cy="584775"/>
          </a:xfrm>
          <a:prstGeom prst="rect">
            <a:avLst/>
          </a:prstGeom>
          <a:noFill/>
        </p:spPr>
        <p:txBody>
          <a:bodyPr wrap="square" rtlCol="0">
            <a:spAutoFit/>
          </a:bodyPr>
          <a:lstStyle/>
          <a:p>
            <a:pPr marL="285750" lvl="0" indent="-285750">
              <a:buFont typeface="Arial" panose="020B0604020202020204" pitchFamily="34" charset="0"/>
              <a:buChar char="•"/>
              <a:defRPr/>
            </a:pPr>
            <a:r>
              <a:rPr lang="en-IN" sz="1600" dirty="0">
                <a:solidFill>
                  <a:srgbClr val="000000"/>
                </a:solidFill>
                <a:latin typeface="Trebuchet MS" panose="020B0603020202020204" pitchFamily="34" charset="0"/>
              </a:rPr>
              <a:t>Value of adjusted net worth on and it’s split into required capital and free surplus?</a:t>
            </a:r>
          </a:p>
          <a:p>
            <a:pPr marL="285750" lvl="0" indent="-285750">
              <a:buFont typeface="Arial" panose="020B0604020202020204" pitchFamily="34" charset="0"/>
              <a:buChar char="•"/>
              <a:defRPr/>
            </a:pPr>
            <a:r>
              <a:rPr lang="en-IN" sz="1600" dirty="0">
                <a:solidFill>
                  <a:srgbClr val="000000"/>
                </a:solidFill>
                <a:latin typeface="Trebuchet MS" panose="020B0603020202020204" pitchFamily="34" charset="0"/>
              </a:rPr>
              <a:t>If the level free surplus is insufficient based on claims materiality, capital injection may be required</a:t>
            </a:r>
          </a:p>
        </p:txBody>
      </p:sp>
    </p:spTree>
    <p:extLst>
      <p:ext uri="{BB962C8B-B14F-4D97-AF65-F5344CB8AC3E}">
        <p14:creationId xmlns:p14="http://schemas.microsoft.com/office/powerpoint/2010/main" val="36479557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grpSp>
        <p:nvGrpSpPr>
          <p:cNvPr id="23" name="Group 22"/>
          <p:cNvGrpSpPr/>
          <p:nvPr/>
        </p:nvGrpSpPr>
        <p:grpSpPr>
          <a:xfrm>
            <a:off x="1897472" y="1125375"/>
            <a:ext cx="10067544" cy="310896"/>
            <a:chOff x="381435" y="247185"/>
            <a:chExt cx="9389629" cy="494153"/>
          </a:xfrm>
          <a:solidFill>
            <a:schemeClr val="accent2">
              <a:lumMod val="20000"/>
              <a:lumOff val="80000"/>
            </a:schemeClr>
          </a:solidFill>
        </p:grpSpPr>
        <p:sp>
          <p:nvSpPr>
            <p:cNvPr id="24" name="Rounded Rectangle 23"/>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25" name="Rounded Rectangle 4"/>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defTabSz="755650">
                <a:lnSpc>
                  <a:spcPct val="90000"/>
                </a:lnSpc>
                <a:spcBef>
                  <a:spcPct val="0"/>
                </a:spcBef>
                <a:spcAft>
                  <a:spcPct val="35000"/>
                </a:spcAft>
                <a:defRPr/>
              </a:pPr>
              <a:r>
                <a:rPr lang="en-US" sz="1700" b="1" dirty="0">
                  <a:solidFill>
                    <a:srgbClr val="000000"/>
                  </a:solidFill>
                  <a:latin typeface="Trebuchet MS" panose="020B0603020202020204" pitchFamily="34" charset="0"/>
                </a:rPr>
                <a:t>Impact assessment on Embedded Value, Future Business Plan &amp; Appraisal Value</a:t>
              </a:r>
            </a:p>
          </p:txBody>
        </p:sp>
      </p:gr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49000" y="0"/>
            <a:ext cx="1085347" cy="1093347"/>
          </a:xfrm>
          <a:prstGeom prst="rect">
            <a:avLst/>
          </a:prstGeom>
          <a:blipFill dpi="0" rotWithShape="1">
            <a:blip r:embed="rId5"/>
            <a:srcRect/>
            <a:stretch>
              <a:fillRect/>
            </a:stretch>
          </a:blipFill>
        </p:spPr>
      </p:pic>
      <p:sp>
        <p:nvSpPr>
          <p:cNvPr id="4" name="TextBox 3"/>
          <p:cNvSpPr txBox="1"/>
          <p:nvPr/>
        </p:nvSpPr>
        <p:spPr>
          <a:xfrm>
            <a:off x="1921595" y="1471136"/>
            <a:ext cx="10346605" cy="1569660"/>
          </a:xfrm>
          <a:prstGeom prst="rect">
            <a:avLst/>
          </a:prstGeom>
          <a:noFill/>
        </p:spPr>
        <p:txBody>
          <a:bodyPr wrap="square" rtlCol="0">
            <a:spAutoFit/>
          </a:bodyPr>
          <a:lstStyle/>
          <a:p>
            <a:pPr marL="285750" lvl="0" indent="-285750">
              <a:buFont typeface="Arial" panose="020B0604020202020204" pitchFamily="34" charset="0"/>
              <a:buChar char="•"/>
              <a:defRPr/>
            </a:pPr>
            <a:r>
              <a:rPr lang="en-IN" sz="1600" dirty="0">
                <a:solidFill>
                  <a:srgbClr val="000000"/>
                </a:solidFill>
                <a:latin typeface="Trebuchet MS" panose="020B0603020202020204" pitchFamily="34" charset="0"/>
              </a:rPr>
              <a:t>Calculate the revised Embedded Value, allowing for claim payment as ordered by the high court</a:t>
            </a:r>
          </a:p>
          <a:p>
            <a:pPr marL="285750" lvl="0" indent="-285750">
              <a:buFont typeface="Arial" panose="020B0604020202020204" pitchFamily="34" charset="0"/>
              <a:buChar char="•"/>
              <a:defRPr/>
            </a:pPr>
            <a:r>
              <a:rPr lang="en-IN" sz="1600" dirty="0">
                <a:solidFill>
                  <a:srgbClr val="000000"/>
                </a:solidFill>
                <a:latin typeface="Trebuchet MS" panose="020B0603020202020204" pitchFamily="34" charset="0"/>
              </a:rPr>
              <a:t>Allow for similar policy cases which form a part of inforce block but have not yet intimated their claim</a:t>
            </a:r>
          </a:p>
          <a:p>
            <a:pPr marL="285750" lvl="0" indent="-285750">
              <a:buFont typeface="Arial" panose="020B0604020202020204" pitchFamily="34" charset="0"/>
              <a:buChar char="•"/>
              <a:defRPr/>
            </a:pPr>
            <a:r>
              <a:rPr lang="en-IN" sz="1600" dirty="0">
                <a:solidFill>
                  <a:srgbClr val="000000"/>
                </a:solidFill>
                <a:latin typeface="Trebuchet MS" panose="020B0603020202020204" pitchFamily="34" charset="0"/>
              </a:rPr>
              <a:t>Impact on the future Business Plan which might act as an input to the computation of the Appraisal Value</a:t>
            </a:r>
          </a:p>
          <a:p>
            <a:pPr marL="742950" lvl="1" indent="-285750">
              <a:buFont typeface="Arial" panose="020B0604020202020204" pitchFamily="34" charset="0"/>
              <a:buChar char="•"/>
              <a:defRPr/>
            </a:pPr>
            <a:r>
              <a:rPr lang="en-IN" sz="1600" dirty="0">
                <a:solidFill>
                  <a:srgbClr val="000000"/>
                </a:solidFill>
                <a:latin typeface="Trebuchet MS" panose="020B0603020202020204" pitchFamily="34" charset="0"/>
              </a:rPr>
              <a:t>Adverse Publicity - Reduced NB, Lower renewals</a:t>
            </a:r>
          </a:p>
          <a:p>
            <a:pPr marL="742950" lvl="1" indent="-285750">
              <a:buFont typeface="Arial" panose="020B0604020202020204" pitchFamily="34" charset="0"/>
              <a:buChar char="•"/>
              <a:defRPr/>
            </a:pPr>
            <a:r>
              <a:rPr lang="en-IN" sz="1600" dirty="0">
                <a:solidFill>
                  <a:srgbClr val="000000"/>
                </a:solidFill>
                <a:latin typeface="Trebuchet MS" panose="020B0603020202020204" pitchFamily="34" charset="0"/>
              </a:rPr>
              <a:t> Increase in Per policy expense</a:t>
            </a:r>
          </a:p>
          <a:p>
            <a:pPr marL="285750" lvl="0" indent="-285750">
              <a:buFont typeface="Arial" panose="020B0604020202020204" pitchFamily="34" charset="0"/>
              <a:buChar char="•"/>
              <a:defRPr/>
            </a:pPr>
            <a:r>
              <a:rPr lang="en-IN" sz="1600" dirty="0">
                <a:solidFill>
                  <a:srgbClr val="000000"/>
                </a:solidFill>
                <a:latin typeface="Trebuchet MS" panose="020B0603020202020204" pitchFamily="34" charset="0"/>
              </a:rPr>
              <a:t>Appraisal Value might further reduce due to the fall in the “Intangibles” owing to reputation risk</a:t>
            </a:r>
          </a:p>
        </p:txBody>
      </p:sp>
      <p:sp>
        <p:nvSpPr>
          <p:cNvPr id="43" name="Footer Placeholder 4"/>
          <p:cNvSpPr txBox="1">
            <a:spLocks/>
          </p:cNvSpPr>
          <p:nvPr/>
        </p:nvSpPr>
        <p:spPr>
          <a:xfrm>
            <a:off x="9296400" y="6487770"/>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www.actuariesindia.org</a:t>
            </a:r>
          </a:p>
        </p:txBody>
      </p:sp>
      <p:sp>
        <p:nvSpPr>
          <p:cNvPr id="26" name="Rectangle 2">
            <a:extLst>
              <a:ext uri="{FF2B5EF4-FFF2-40B4-BE49-F238E27FC236}">
                <a16:creationId xmlns:a16="http://schemas.microsoft.com/office/drawing/2014/main" id="{6D8AA204-1513-404E-95E2-34B8B567284B}"/>
              </a:ext>
            </a:extLst>
          </p:cNvPr>
          <p:cNvSpPr txBox="1">
            <a:spLocks noChangeArrowheads="1"/>
          </p:cNvSpPr>
          <p:nvPr/>
        </p:nvSpPr>
        <p:spPr>
          <a:xfrm>
            <a:off x="1828799" y="294759"/>
            <a:ext cx="9277853" cy="61964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lvl="0" algn="l">
              <a:defRPr/>
            </a:pPr>
            <a:r>
              <a:rPr lang="en-US" altLang="en-US" sz="3000" kern="0" dirty="0">
                <a:ln w="0"/>
                <a:solidFill>
                  <a:srgbClr val="0000E7">
                    <a:lumMod val="75000"/>
                  </a:srgbClr>
                </a:solidFill>
                <a:effectLst>
                  <a:outerShdw blurRad="38100" dist="19050" dir="2700000" algn="tl" rotWithShape="0">
                    <a:srgbClr val="000000">
                      <a:alpha val="40000"/>
                    </a:srgbClr>
                  </a:outerShdw>
                </a:effectLst>
                <a:latin typeface="Trebuchet MS" panose="020B0603020202020204" pitchFamily="34" charset="0"/>
              </a:rPr>
              <a:t>Scenario 1: Court rules in favour of policyholders (2)</a:t>
            </a:r>
            <a:endParaRPr kumimoji="0" lang="en-US" altLang="en-US" sz="3000" b="0" i="0" u="none" strike="noStrike" kern="0" cap="none" spc="0" normalizeH="0" baseline="0" noProof="0" dirty="0">
              <a:ln w="0"/>
              <a:solidFill>
                <a:srgbClr val="0000E7">
                  <a:lumMod val="75000"/>
                </a:srgbClr>
              </a:solidFill>
              <a:effectLst>
                <a:outerShdw blurRad="38100" dist="19050" dir="2700000" algn="tl" rotWithShape="0">
                  <a:srgbClr val="000000">
                    <a:alpha val="40000"/>
                  </a:srgbClr>
                </a:outerShdw>
              </a:effectLst>
              <a:highlight>
                <a:srgbClr val="FFFF00"/>
              </a:highlight>
              <a:uLnTx/>
              <a:uFillTx/>
              <a:latin typeface="Trebuchet MS" panose="020B0603020202020204" pitchFamily="34" charset="0"/>
              <a:ea typeface="+mj-ea"/>
              <a:cs typeface="+mj-cs"/>
            </a:endParaRPr>
          </a:p>
        </p:txBody>
      </p:sp>
      <p:grpSp>
        <p:nvGrpSpPr>
          <p:cNvPr id="27" name="Group 26">
            <a:extLst>
              <a:ext uri="{FF2B5EF4-FFF2-40B4-BE49-F238E27FC236}">
                <a16:creationId xmlns:a16="http://schemas.microsoft.com/office/drawing/2014/main" id="{3D18B990-CF64-4F9A-9180-EAE96DB67021}"/>
              </a:ext>
            </a:extLst>
          </p:cNvPr>
          <p:cNvGrpSpPr/>
          <p:nvPr/>
        </p:nvGrpSpPr>
        <p:grpSpPr>
          <a:xfrm>
            <a:off x="1905000" y="3071336"/>
            <a:ext cx="10067544" cy="310896"/>
            <a:chOff x="381435" y="247185"/>
            <a:chExt cx="9389629" cy="494153"/>
          </a:xfrm>
          <a:solidFill>
            <a:schemeClr val="accent2">
              <a:lumMod val="20000"/>
              <a:lumOff val="80000"/>
            </a:schemeClr>
          </a:solidFill>
        </p:grpSpPr>
        <p:sp>
          <p:nvSpPr>
            <p:cNvPr id="28" name="Rounded Rectangle 23">
              <a:extLst>
                <a:ext uri="{FF2B5EF4-FFF2-40B4-BE49-F238E27FC236}">
                  <a16:creationId xmlns:a16="http://schemas.microsoft.com/office/drawing/2014/main" id="{374DB1E8-5935-4319-8CD9-63E2BFD2B1F6}"/>
                </a:ext>
              </a:extLst>
            </p:cNvPr>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29" name="Rounded Rectangle 4">
              <a:extLst>
                <a:ext uri="{FF2B5EF4-FFF2-40B4-BE49-F238E27FC236}">
                  <a16:creationId xmlns:a16="http://schemas.microsoft.com/office/drawing/2014/main" id="{352FBEA8-6D55-4CCB-B0E6-BCFF3D1F2E86}"/>
                </a:ext>
              </a:extLst>
            </p:cNvPr>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a:defRPr/>
              </a:pPr>
              <a:r>
                <a:rPr lang="en-US" sz="1600" b="1" dirty="0">
                  <a:solidFill>
                    <a:srgbClr val="000000"/>
                  </a:solidFill>
                  <a:latin typeface="Trebuchet MS" panose="020B0603020202020204" pitchFamily="34" charset="0"/>
                </a:rPr>
                <a:t>Sensitivity Analysis for the plausible scenarios </a:t>
              </a:r>
            </a:p>
          </p:txBody>
        </p:sp>
      </p:grpSp>
      <p:sp>
        <p:nvSpPr>
          <p:cNvPr id="36" name="TextBox 35">
            <a:extLst>
              <a:ext uri="{FF2B5EF4-FFF2-40B4-BE49-F238E27FC236}">
                <a16:creationId xmlns:a16="http://schemas.microsoft.com/office/drawing/2014/main" id="{104AF67A-2A60-4706-8C48-055CAC0014EE}"/>
              </a:ext>
            </a:extLst>
          </p:cNvPr>
          <p:cNvSpPr txBox="1"/>
          <p:nvPr/>
        </p:nvSpPr>
        <p:spPr>
          <a:xfrm>
            <a:off x="1929123" y="3418582"/>
            <a:ext cx="10346605" cy="830997"/>
          </a:xfrm>
          <a:prstGeom prst="rect">
            <a:avLst/>
          </a:prstGeom>
          <a:noFill/>
        </p:spPr>
        <p:txBody>
          <a:bodyPr wrap="square" rtlCol="0">
            <a:spAutoFit/>
          </a:bodyPr>
          <a:lstStyle/>
          <a:p>
            <a:pPr marL="285750" lvl="0" indent="-285750">
              <a:buFont typeface="Arial" panose="020B0604020202020204" pitchFamily="34" charset="0"/>
              <a:buChar char="•"/>
              <a:defRPr/>
            </a:pPr>
            <a:r>
              <a:rPr lang="en-IN" sz="1600" dirty="0">
                <a:solidFill>
                  <a:srgbClr val="000000"/>
                </a:solidFill>
                <a:latin typeface="Trebuchet MS" panose="020B0603020202020204" pitchFamily="34" charset="0"/>
              </a:rPr>
              <a:t>Impact on future new business, probable reduction in average ticket size, future solvency position etc</a:t>
            </a:r>
          </a:p>
          <a:p>
            <a:pPr marL="285750" lvl="0" indent="-285750">
              <a:buFont typeface="Arial" panose="020B0604020202020204" pitchFamily="34" charset="0"/>
              <a:buChar char="•"/>
              <a:defRPr/>
            </a:pPr>
            <a:r>
              <a:rPr lang="en-IN" sz="1600" dirty="0">
                <a:solidFill>
                  <a:srgbClr val="000000"/>
                </a:solidFill>
                <a:latin typeface="Trebuchet MS" panose="020B0603020202020204" pitchFamily="34" charset="0"/>
              </a:rPr>
              <a:t>Change in underwriting and claim investigation leading to impact on future experience and costs</a:t>
            </a:r>
          </a:p>
          <a:p>
            <a:pPr marL="285750" lvl="0" indent="-285750">
              <a:buFont typeface="Arial" panose="020B0604020202020204" pitchFamily="34" charset="0"/>
              <a:buChar char="•"/>
              <a:defRPr/>
            </a:pPr>
            <a:r>
              <a:rPr lang="en-IN" sz="1600" dirty="0">
                <a:solidFill>
                  <a:srgbClr val="000000"/>
                </a:solidFill>
                <a:latin typeface="Trebuchet MS" panose="020B0603020202020204" pitchFamily="34" charset="0"/>
              </a:rPr>
              <a:t>Allow for this and any management actions when using assumptions for the future sensitivity projections</a:t>
            </a:r>
          </a:p>
        </p:txBody>
      </p:sp>
      <p:grpSp>
        <p:nvGrpSpPr>
          <p:cNvPr id="46" name="Group 45">
            <a:extLst>
              <a:ext uri="{FF2B5EF4-FFF2-40B4-BE49-F238E27FC236}">
                <a16:creationId xmlns:a16="http://schemas.microsoft.com/office/drawing/2014/main" id="{5A77AE16-A6F3-4FA7-B181-91B4AC2E9DDC}"/>
              </a:ext>
            </a:extLst>
          </p:cNvPr>
          <p:cNvGrpSpPr/>
          <p:nvPr/>
        </p:nvGrpSpPr>
        <p:grpSpPr>
          <a:xfrm>
            <a:off x="1905000" y="4343400"/>
            <a:ext cx="10067544" cy="310896"/>
            <a:chOff x="381435" y="247185"/>
            <a:chExt cx="9389629" cy="494153"/>
          </a:xfrm>
          <a:solidFill>
            <a:schemeClr val="accent2">
              <a:lumMod val="20000"/>
              <a:lumOff val="80000"/>
            </a:schemeClr>
          </a:solidFill>
        </p:grpSpPr>
        <p:sp>
          <p:nvSpPr>
            <p:cNvPr id="47" name="Rounded Rectangle 23">
              <a:extLst>
                <a:ext uri="{FF2B5EF4-FFF2-40B4-BE49-F238E27FC236}">
                  <a16:creationId xmlns:a16="http://schemas.microsoft.com/office/drawing/2014/main" id="{4A53BCAD-0273-4A1B-8483-C88409AD8F95}"/>
                </a:ext>
              </a:extLst>
            </p:cNvPr>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48" name="Rounded Rectangle 4">
              <a:extLst>
                <a:ext uri="{FF2B5EF4-FFF2-40B4-BE49-F238E27FC236}">
                  <a16:creationId xmlns:a16="http://schemas.microsoft.com/office/drawing/2014/main" id="{9826B653-FAD5-4D1A-96DE-9B4708D1A1E3}"/>
                </a:ext>
              </a:extLst>
            </p:cNvPr>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a:defRPr/>
              </a:pPr>
              <a:r>
                <a:rPr lang="en-US" sz="1600" b="1" dirty="0">
                  <a:solidFill>
                    <a:srgbClr val="000000"/>
                  </a:solidFill>
                  <a:latin typeface="Trebuchet MS" panose="020B0603020202020204" pitchFamily="34" charset="0"/>
                </a:rPr>
                <a:t>Communication to the client (the Private Equity Firm)</a:t>
              </a:r>
            </a:p>
          </p:txBody>
        </p:sp>
      </p:grpSp>
      <p:sp>
        <p:nvSpPr>
          <p:cNvPr id="49" name="TextBox 48">
            <a:extLst>
              <a:ext uri="{FF2B5EF4-FFF2-40B4-BE49-F238E27FC236}">
                <a16:creationId xmlns:a16="http://schemas.microsoft.com/office/drawing/2014/main" id="{7A421FF5-A03E-4450-ACC0-FDBD5AC61F2F}"/>
              </a:ext>
            </a:extLst>
          </p:cNvPr>
          <p:cNvSpPr txBox="1"/>
          <p:nvPr/>
        </p:nvSpPr>
        <p:spPr>
          <a:xfrm>
            <a:off x="1954272" y="4655404"/>
            <a:ext cx="10067544" cy="584775"/>
          </a:xfrm>
          <a:prstGeom prst="rect">
            <a:avLst/>
          </a:prstGeom>
          <a:noFill/>
        </p:spPr>
        <p:txBody>
          <a:bodyPr wrap="square" rtlCol="0">
            <a:spAutoFit/>
          </a:bodyPr>
          <a:lstStyle/>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Draft a detailed report which include executive summary, all findings, reliances placed, limitations, potential further action, recommendations.</a:t>
            </a:r>
          </a:p>
        </p:txBody>
      </p:sp>
      <p:sp>
        <p:nvSpPr>
          <p:cNvPr id="3" name="TextBox 2">
            <a:extLst>
              <a:ext uri="{FF2B5EF4-FFF2-40B4-BE49-F238E27FC236}">
                <a16:creationId xmlns:a16="http://schemas.microsoft.com/office/drawing/2014/main" id="{F2D9B75A-D063-4A68-82A0-A0C80A5BD0A3}"/>
              </a:ext>
            </a:extLst>
          </p:cNvPr>
          <p:cNvSpPr txBox="1"/>
          <p:nvPr/>
        </p:nvSpPr>
        <p:spPr>
          <a:xfrm>
            <a:off x="1981200" y="5968425"/>
            <a:ext cx="10017557" cy="584775"/>
          </a:xfrm>
          <a:prstGeom prst="rect">
            <a:avLst/>
          </a:prstGeom>
          <a:solidFill>
            <a:schemeClr val="accent3">
              <a:lumMod val="85000"/>
            </a:schemeClr>
          </a:solidFill>
        </p:spPr>
        <p:txBody>
          <a:bodyPr wrap="square" rtlCol="0">
            <a:spAutoFit/>
          </a:bodyPr>
          <a:lstStyle/>
          <a:p>
            <a:pPr lvl="0">
              <a:defRPr/>
            </a:pPr>
            <a:r>
              <a:rPr lang="en-IN" sz="1600" b="1" i="1" dirty="0">
                <a:solidFill>
                  <a:srgbClr val="000000"/>
                </a:solidFill>
                <a:latin typeface="Trebuchet MS" panose="020B0603020202020204" pitchFamily="34" charset="0"/>
              </a:rPr>
              <a:t>PCS – Section 3.4 – 3.5, PCS – Section 3.7, Section 4.3.1, Section 5.1, APS 1 – Section 5.5, APS 1 – Section 8.1, APS 2 – Section 6, APS 3 – Section 1.6, APS 10 – Section 5.17, APS 10 – Section 8</a:t>
            </a:r>
            <a:endParaRPr lang="en-IN" sz="1600" i="1" dirty="0">
              <a:solidFill>
                <a:srgbClr val="000000"/>
              </a:solidFill>
              <a:latin typeface="Trebuchet MS" panose="020B0603020202020204" pitchFamily="34" charset="0"/>
            </a:endParaRPr>
          </a:p>
        </p:txBody>
      </p:sp>
    </p:spTree>
    <p:extLst>
      <p:ext uri="{BB962C8B-B14F-4D97-AF65-F5344CB8AC3E}">
        <p14:creationId xmlns:p14="http://schemas.microsoft.com/office/powerpoint/2010/main" val="36627541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grpSp>
        <p:nvGrpSpPr>
          <p:cNvPr id="23" name="Group 22"/>
          <p:cNvGrpSpPr/>
          <p:nvPr/>
        </p:nvGrpSpPr>
        <p:grpSpPr>
          <a:xfrm>
            <a:off x="1897472" y="1277775"/>
            <a:ext cx="10067544" cy="310896"/>
            <a:chOff x="381435" y="247185"/>
            <a:chExt cx="9389629" cy="494153"/>
          </a:xfrm>
          <a:solidFill>
            <a:schemeClr val="accent2">
              <a:lumMod val="20000"/>
              <a:lumOff val="80000"/>
            </a:schemeClr>
          </a:solidFill>
        </p:grpSpPr>
        <p:sp>
          <p:nvSpPr>
            <p:cNvPr id="24" name="Rounded Rectangle 23"/>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25" name="Rounded Rectangle 4"/>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defTabSz="755650">
                <a:lnSpc>
                  <a:spcPct val="90000"/>
                </a:lnSpc>
                <a:spcBef>
                  <a:spcPct val="0"/>
                </a:spcBef>
                <a:spcAft>
                  <a:spcPct val="35000"/>
                </a:spcAft>
                <a:defRPr/>
              </a:pPr>
              <a:r>
                <a:rPr lang="en-US" sz="1700" b="1" dirty="0">
                  <a:solidFill>
                    <a:srgbClr val="000000"/>
                  </a:solidFill>
                  <a:latin typeface="Trebuchet MS" panose="020B0603020202020204" pitchFamily="34" charset="0"/>
                </a:rPr>
                <a:t>Investigation of claims under litigation and estimate future projected claim pay-out</a:t>
              </a:r>
            </a:p>
          </p:txBody>
        </p:sp>
      </p:gr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49000" y="0"/>
            <a:ext cx="1085347" cy="1093347"/>
          </a:xfrm>
          <a:prstGeom prst="rect">
            <a:avLst/>
          </a:prstGeom>
          <a:blipFill dpi="0" rotWithShape="1">
            <a:blip r:embed="rId5"/>
            <a:srcRect/>
            <a:stretch>
              <a:fillRect/>
            </a:stretch>
          </a:blipFill>
        </p:spPr>
      </p:pic>
      <p:sp>
        <p:nvSpPr>
          <p:cNvPr id="4" name="TextBox 3"/>
          <p:cNvSpPr txBox="1"/>
          <p:nvPr/>
        </p:nvSpPr>
        <p:spPr>
          <a:xfrm>
            <a:off x="1921595" y="1625025"/>
            <a:ext cx="10346605" cy="584775"/>
          </a:xfrm>
          <a:prstGeom prst="rect">
            <a:avLst/>
          </a:prstGeom>
          <a:noFill/>
        </p:spPr>
        <p:txBody>
          <a:bodyPr wrap="square" rtlCol="0">
            <a:spAutoFit/>
          </a:bodyPr>
          <a:lstStyle/>
          <a:p>
            <a:pPr marL="285750" lvl="0" indent="-285750">
              <a:buFont typeface="Arial" panose="020B0604020202020204" pitchFamily="34" charset="0"/>
              <a:buChar char="•"/>
              <a:defRPr/>
            </a:pPr>
            <a:r>
              <a:rPr lang="en-IN" sz="1600" dirty="0">
                <a:solidFill>
                  <a:srgbClr val="000000"/>
                </a:solidFill>
                <a:latin typeface="Trebuchet MS" panose="020B0603020202020204" pitchFamily="34" charset="0"/>
              </a:rPr>
              <a:t>Evaluate similar policies which have not yet intimated their claims, these policyholders may want to exit their policy which could lead to higher lapses or paid-ups </a:t>
            </a:r>
          </a:p>
        </p:txBody>
      </p:sp>
      <p:sp>
        <p:nvSpPr>
          <p:cNvPr id="43" name="Footer Placeholder 4"/>
          <p:cNvSpPr txBox="1">
            <a:spLocks/>
          </p:cNvSpPr>
          <p:nvPr/>
        </p:nvSpPr>
        <p:spPr>
          <a:xfrm>
            <a:off x="9296400" y="6487770"/>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www.actuariesindia.org</a:t>
            </a:r>
          </a:p>
        </p:txBody>
      </p:sp>
      <p:sp>
        <p:nvSpPr>
          <p:cNvPr id="26" name="Rectangle 2">
            <a:extLst>
              <a:ext uri="{FF2B5EF4-FFF2-40B4-BE49-F238E27FC236}">
                <a16:creationId xmlns:a16="http://schemas.microsoft.com/office/drawing/2014/main" id="{6D8AA204-1513-404E-95E2-34B8B567284B}"/>
              </a:ext>
            </a:extLst>
          </p:cNvPr>
          <p:cNvSpPr txBox="1">
            <a:spLocks noChangeArrowheads="1"/>
          </p:cNvSpPr>
          <p:nvPr/>
        </p:nvSpPr>
        <p:spPr>
          <a:xfrm>
            <a:off x="1828799" y="294759"/>
            <a:ext cx="9277853" cy="61964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lvl="0" algn="l">
              <a:defRPr/>
            </a:pPr>
            <a:r>
              <a:rPr lang="en-US" altLang="en-US" sz="3000" kern="0" dirty="0">
                <a:ln w="0"/>
                <a:solidFill>
                  <a:srgbClr val="0000E7">
                    <a:lumMod val="75000"/>
                  </a:srgbClr>
                </a:solidFill>
                <a:effectLst>
                  <a:outerShdw blurRad="38100" dist="19050" dir="2700000" algn="tl" rotWithShape="0">
                    <a:srgbClr val="000000">
                      <a:alpha val="40000"/>
                    </a:srgbClr>
                  </a:outerShdw>
                </a:effectLst>
                <a:latin typeface="Trebuchet MS" panose="020B0603020202020204" pitchFamily="34" charset="0"/>
              </a:rPr>
              <a:t>Scenario 2: Court rules in favour of Insurer</a:t>
            </a:r>
            <a:endParaRPr kumimoji="0" lang="en-US" altLang="en-US" sz="3000" b="0" i="0" u="none" strike="noStrike" kern="0" cap="none" spc="0" normalizeH="0" baseline="0" noProof="0" dirty="0">
              <a:ln w="0"/>
              <a:solidFill>
                <a:srgbClr val="0000E7">
                  <a:lumMod val="75000"/>
                </a:srgbClr>
              </a:solidFill>
              <a:effectLst>
                <a:outerShdw blurRad="38100" dist="19050" dir="2700000" algn="tl" rotWithShape="0">
                  <a:srgbClr val="000000">
                    <a:alpha val="40000"/>
                  </a:srgbClr>
                </a:outerShdw>
              </a:effectLst>
              <a:highlight>
                <a:srgbClr val="FFFF00"/>
              </a:highlight>
              <a:uLnTx/>
              <a:uFillTx/>
              <a:latin typeface="Trebuchet MS" panose="020B0603020202020204" pitchFamily="34" charset="0"/>
              <a:ea typeface="+mj-ea"/>
              <a:cs typeface="+mj-cs"/>
            </a:endParaRPr>
          </a:p>
        </p:txBody>
      </p:sp>
      <p:grpSp>
        <p:nvGrpSpPr>
          <p:cNvPr id="27" name="Group 26">
            <a:extLst>
              <a:ext uri="{FF2B5EF4-FFF2-40B4-BE49-F238E27FC236}">
                <a16:creationId xmlns:a16="http://schemas.microsoft.com/office/drawing/2014/main" id="{3D18B990-CF64-4F9A-9180-EAE96DB67021}"/>
              </a:ext>
            </a:extLst>
          </p:cNvPr>
          <p:cNvGrpSpPr/>
          <p:nvPr/>
        </p:nvGrpSpPr>
        <p:grpSpPr>
          <a:xfrm>
            <a:off x="1905000" y="2356104"/>
            <a:ext cx="10067544" cy="310896"/>
            <a:chOff x="381435" y="247185"/>
            <a:chExt cx="9389629" cy="494153"/>
          </a:xfrm>
          <a:solidFill>
            <a:schemeClr val="accent2">
              <a:lumMod val="20000"/>
              <a:lumOff val="80000"/>
            </a:schemeClr>
          </a:solidFill>
        </p:grpSpPr>
        <p:sp>
          <p:nvSpPr>
            <p:cNvPr id="28" name="Rounded Rectangle 23">
              <a:extLst>
                <a:ext uri="{FF2B5EF4-FFF2-40B4-BE49-F238E27FC236}">
                  <a16:creationId xmlns:a16="http://schemas.microsoft.com/office/drawing/2014/main" id="{374DB1E8-5935-4319-8CD9-63E2BFD2B1F6}"/>
                </a:ext>
              </a:extLst>
            </p:cNvPr>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29" name="Rounded Rectangle 4">
              <a:extLst>
                <a:ext uri="{FF2B5EF4-FFF2-40B4-BE49-F238E27FC236}">
                  <a16:creationId xmlns:a16="http://schemas.microsoft.com/office/drawing/2014/main" id="{352FBEA8-6D55-4CCB-B0E6-BCFF3D1F2E86}"/>
                </a:ext>
              </a:extLst>
            </p:cNvPr>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a:defRPr/>
              </a:pPr>
              <a:r>
                <a:rPr lang="en-US" sz="1600" b="1" dirty="0">
                  <a:solidFill>
                    <a:srgbClr val="000000"/>
                  </a:solidFill>
                  <a:latin typeface="Trebuchet MS" panose="020B0603020202020204" pitchFamily="34" charset="0"/>
                </a:rPr>
                <a:t>Calculate the provisions to be held by the Insurer</a:t>
              </a:r>
            </a:p>
          </p:txBody>
        </p:sp>
      </p:grpSp>
      <p:sp>
        <p:nvSpPr>
          <p:cNvPr id="36" name="TextBox 35">
            <a:extLst>
              <a:ext uri="{FF2B5EF4-FFF2-40B4-BE49-F238E27FC236}">
                <a16:creationId xmlns:a16="http://schemas.microsoft.com/office/drawing/2014/main" id="{104AF67A-2A60-4706-8C48-055CAC0014EE}"/>
              </a:ext>
            </a:extLst>
          </p:cNvPr>
          <p:cNvSpPr txBox="1"/>
          <p:nvPr/>
        </p:nvSpPr>
        <p:spPr>
          <a:xfrm>
            <a:off x="1929123" y="2667000"/>
            <a:ext cx="10346605" cy="584775"/>
          </a:xfrm>
          <a:prstGeom prst="rect">
            <a:avLst/>
          </a:prstGeom>
          <a:noFill/>
        </p:spPr>
        <p:txBody>
          <a:bodyPr wrap="square" rtlCol="0">
            <a:spAutoFit/>
          </a:bodyPr>
          <a:lstStyle/>
          <a:p>
            <a:pPr marL="285750" lvl="0" indent="-285750">
              <a:buFont typeface="Arial" panose="020B0604020202020204" pitchFamily="34" charset="0"/>
              <a:buChar char="•"/>
              <a:defRPr/>
            </a:pPr>
            <a:r>
              <a:rPr lang="en-IN" sz="1600" dirty="0">
                <a:solidFill>
                  <a:srgbClr val="000000"/>
                </a:solidFill>
                <a:latin typeface="Trebuchet MS" panose="020B0603020202020204" pitchFamily="34" charset="0"/>
              </a:rPr>
              <a:t>Allow for the litigation cost </a:t>
            </a:r>
          </a:p>
          <a:p>
            <a:pPr marL="285750" lvl="0" indent="-285750">
              <a:buFont typeface="Arial" panose="020B0604020202020204" pitchFamily="34" charset="0"/>
              <a:buChar char="•"/>
              <a:defRPr/>
            </a:pPr>
            <a:r>
              <a:rPr lang="en-IN" sz="1600" dirty="0">
                <a:solidFill>
                  <a:srgbClr val="000000"/>
                </a:solidFill>
                <a:latin typeface="Trebuchet MS" panose="020B0603020202020204" pitchFamily="34" charset="0"/>
              </a:rPr>
              <a:t>Advertisement costs to correct the adverse publicity</a:t>
            </a:r>
          </a:p>
        </p:txBody>
      </p:sp>
      <p:grpSp>
        <p:nvGrpSpPr>
          <p:cNvPr id="46" name="Group 45">
            <a:extLst>
              <a:ext uri="{FF2B5EF4-FFF2-40B4-BE49-F238E27FC236}">
                <a16:creationId xmlns:a16="http://schemas.microsoft.com/office/drawing/2014/main" id="{5A77AE16-A6F3-4FA7-B181-91B4AC2E9DDC}"/>
              </a:ext>
            </a:extLst>
          </p:cNvPr>
          <p:cNvGrpSpPr/>
          <p:nvPr/>
        </p:nvGrpSpPr>
        <p:grpSpPr>
          <a:xfrm>
            <a:off x="1905000" y="3358896"/>
            <a:ext cx="10067544" cy="310896"/>
            <a:chOff x="381435" y="247185"/>
            <a:chExt cx="9389629" cy="494153"/>
          </a:xfrm>
          <a:solidFill>
            <a:schemeClr val="accent2">
              <a:lumMod val="20000"/>
              <a:lumOff val="80000"/>
            </a:schemeClr>
          </a:solidFill>
        </p:grpSpPr>
        <p:sp>
          <p:nvSpPr>
            <p:cNvPr id="47" name="Rounded Rectangle 23">
              <a:extLst>
                <a:ext uri="{FF2B5EF4-FFF2-40B4-BE49-F238E27FC236}">
                  <a16:creationId xmlns:a16="http://schemas.microsoft.com/office/drawing/2014/main" id="{4A53BCAD-0273-4A1B-8483-C88409AD8F95}"/>
                </a:ext>
              </a:extLst>
            </p:cNvPr>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48" name="Rounded Rectangle 4">
              <a:extLst>
                <a:ext uri="{FF2B5EF4-FFF2-40B4-BE49-F238E27FC236}">
                  <a16:creationId xmlns:a16="http://schemas.microsoft.com/office/drawing/2014/main" id="{9826B653-FAD5-4D1A-96DE-9B4708D1A1E3}"/>
                </a:ext>
              </a:extLst>
            </p:cNvPr>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a:defRPr/>
              </a:pPr>
              <a:r>
                <a:rPr lang="en-US" sz="1600" b="1" dirty="0">
                  <a:solidFill>
                    <a:srgbClr val="000000"/>
                  </a:solidFill>
                  <a:latin typeface="Trebuchet MS" panose="020B0603020202020204" pitchFamily="34" charset="0"/>
                </a:rPr>
                <a:t>Impact assessment on Embedded Value, Future Business Plan &amp; Appraisal Value</a:t>
              </a:r>
            </a:p>
          </p:txBody>
        </p:sp>
      </p:grpSp>
      <p:sp>
        <p:nvSpPr>
          <p:cNvPr id="49" name="TextBox 48">
            <a:extLst>
              <a:ext uri="{FF2B5EF4-FFF2-40B4-BE49-F238E27FC236}">
                <a16:creationId xmlns:a16="http://schemas.microsoft.com/office/drawing/2014/main" id="{7A421FF5-A03E-4450-ACC0-FDBD5AC61F2F}"/>
              </a:ext>
            </a:extLst>
          </p:cNvPr>
          <p:cNvSpPr txBox="1"/>
          <p:nvPr/>
        </p:nvSpPr>
        <p:spPr>
          <a:xfrm>
            <a:off x="1933430" y="3723594"/>
            <a:ext cx="10067544" cy="1323439"/>
          </a:xfrm>
          <a:prstGeom prst="rect">
            <a:avLst/>
          </a:prstGeom>
          <a:noFill/>
        </p:spPr>
        <p:txBody>
          <a:bodyPr wrap="square" rtlCol="0">
            <a:spAutoFit/>
          </a:bodyPr>
          <a:lstStyle/>
          <a:p>
            <a:pPr marL="285750" lvl="0" indent="-285750">
              <a:buFont typeface="Arial" panose="020B0604020202020204" pitchFamily="34" charset="0"/>
              <a:buChar char="•"/>
              <a:defRPr/>
            </a:pPr>
            <a:r>
              <a:rPr lang="en-IN" sz="1600" dirty="0">
                <a:solidFill>
                  <a:srgbClr val="000000"/>
                </a:solidFill>
                <a:latin typeface="Trebuchet MS" panose="020B0603020202020204" pitchFamily="34" charset="0"/>
              </a:rPr>
              <a:t>Impact on the Value of in force business, since policyholders with similar policy conditions may lapse</a:t>
            </a:r>
          </a:p>
          <a:p>
            <a:pPr marL="285750" lvl="0" indent="-285750">
              <a:buFont typeface="Arial" panose="020B0604020202020204" pitchFamily="34" charset="0"/>
              <a:buChar char="•"/>
              <a:defRPr/>
            </a:pPr>
            <a:r>
              <a:rPr lang="en-IN" sz="1600" dirty="0">
                <a:solidFill>
                  <a:srgbClr val="000000"/>
                </a:solidFill>
                <a:latin typeface="Trebuchet MS" panose="020B0603020202020204" pitchFamily="34" charset="0"/>
              </a:rPr>
              <a:t>Impact on the future Business Plan which might act as an input to the computation of Appraisal Value</a:t>
            </a:r>
          </a:p>
          <a:p>
            <a:pPr marL="742950" lvl="1" indent="-285750">
              <a:buFont typeface="Arial" panose="020B0604020202020204" pitchFamily="34" charset="0"/>
              <a:buChar char="•"/>
              <a:defRPr/>
            </a:pPr>
            <a:r>
              <a:rPr lang="en-IN" sz="1600" dirty="0">
                <a:solidFill>
                  <a:srgbClr val="000000"/>
                </a:solidFill>
                <a:latin typeface="Trebuchet MS" panose="020B0603020202020204" pitchFamily="34" charset="0"/>
              </a:rPr>
              <a:t>Higher repudiation rate will lead to adverse publicity - Lesser renewals due to mass lapses</a:t>
            </a:r>
          </a:p>
          <a:p>
            <a:pPr marL="742950" lvl="1" indent="-285750">
              <a:buFont typeface="Arial" panose="020B0604020202020204" pitchFamily="34" charset="0"/>
              <a:buChar char="•"/>
              <a:defRPr/>
            </a:pPr>
            <a:r>
              <a:rPr lang="en-IN" sz="1600" dirty="0">
                <a:solidFill>
                  <a:srgbClr val="000000"/>
                </a:solidFill>
                <a:latin typeface="Trebuchet MS" panose="020B0603020202020204" pitchFamily="34" charset="0"/>
              </a:rPr>
              <a:t>Increase in Per policy expense </a:t>
            </a:r>
          </a:p>
          <a:p>
            <a:pPr marL="285750" lvl="0" indent="-285750">
              <a:buFont typeface="Arial" panose="020B0604020202020204" pitchFamily="34" charset="0"/>
              <a:buChar char="•"/>
              <a:defRPr/>
            </a:pPr>
            <a:r>
              <a:rPr lang="en-IN" sz="1600" dirty="0">
                <a:solidFill>
                  <a:srgbClr val="000000"/>
                </a:solidFill>
                <a:latin typeface="Trebuchet MS" panose="020B0603020202020204" pitchFamily="34" charset="0"/>
              </a:rPr>
              <a:t>Reputation risk is higher in this case due to the repudiations  </a:t>
            </a:r>
          </a:p>
        </p:txBody>
      </p:sp>
      <p:grpSp>
        <p:nvGrpSpPr>
          <p:cNvPr id="22" name="Group 21">
            <a:extLst>
              <a:ext uri="{FF2B5EF4-FFF2-40B4-BE49-F238E27FC236}">
                <a16:creationId xmlns:a16="http://schemas.microsoft.com/office/drawing/2014/main" id="{12667E8C-3BEF-44CF-9DC5-50369C5559C4}"/>
              </a:ext>
            </a:extLst>
          </p:cNvPr>
          <p:cNvGrpSpPr/>
          <p:nvPr/>
        </p:nvGrpSpPr>
        <p:grpSpPr>
          <a:xfrm>
            <a:off x="1905000" y="5070538"/>
            <a:ext cx="10067544" cy="310896"/>
            <a:chOff x="381435" y="247185"/>
            <a:chExt cx="9389629" cy="494153"/>
          </a:xfrm>
          <a:solidFill>
            <a:schemeClr val="accent2">
              <a:lumMod val="20000"/>
              <a:lumOff val="80000"/>
            </a:schemeClr>
          </a:solidFill>
        </p:grpSpPr>
        <p:sp>
          <p:nvSpPr>
            <p:cNvPr id="34" name="Rounded Rectangle 23">
              <a:extLst>
                <a:ext uri="{FF2B5EF4-FFF2-40B4-BE49-F238E27FC236}">
                  <a16:creationId xmlns:a16="http://schemas.microsoft.com/office/drawing/2014/main" id="{8099E993-CE3A-4B78-BD41-490242DA9107}"/>
                </a:ext>
              </a:extLst>
            </p:cNvPr>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35" name="Rounded Rectangle 4">
              <a:extLst>
                <a:ext uri="{FF2B5EF4-FFF2-40B4-BE49-F238E27FC236}">
                  <a16:creationId xmlns:a16="http://schemas.microsoft.com/office/drawing/2014/main" id="{8FE3D85B-9DDF-4ABF-9B51-4134251045F3}"/>
                </a:ext>
              </a:extLst>
            </p:cNvPr>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a:defRPr/>
              </a:pPr>
              <a:r>
                <a:rPr lang="en-US" sz="1600" b="1" dirty="0">
                  <a:solidFill>
                    <a:srgbClr val="000000"/>
                  </a:solidFill>
                  <a:latin typeface="Trebuchet MS" panose="020B0603020202020204" pitchFamily="34" charset="0"/>
                </a:rPr>
                <a:t>Communication to the client (the Private Equity Firm) </a:t>
              </a:r>
            </a:p>
          </p:txBody>
        </p:sp>
      </p:grpSp>
      <p:sp>
        <p:nvSpPr>
          <p:cNvPr id="37" name="TextBox 36">
            <a:extLst>
              <a:ext uri="{FF2B5EF4-FFF2-40B4-BE49-F238E27FC236}">
                <a16:creationId xmlns:a16="http://schemas.microsoft.com/office/drawing/2014/main" id="{43C124E0-1F0D-4442-9D03-2349C1BE68EC}"/>
              </a:ext>
            </a:extLst>
          </p:cNvPr>
          <p:cNvSpPr txBox="1"/>
          <p:nvPr/>
        </p:nvSpPr>
        <p:spPr>
          <a:xfrm>
            <a:off x="1954272" y="5382542"/>
            <a:ext cx="10067544" cy="584775"/>
          </a:xfrm>
          <a:prstGeom prst="rect">
            <a:avLst/>
          </a:prstGeom>
          <a:noFill/>
        </p:spPr>
        <p:txBody>
          <a:bodyPr wrap="square" rtlCol="0">
            <a:spAutoFit/>
          </a:bodyPr>
          <a:lstStyle/>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Draft a detailed report which include executive summary, Impact on the future financial condition as a result of the litigation outcome, potential recommendations and actionable.</a:t>
            </a:r>
          </a:p>
        </p:txBody>
      </p:sp>
      <p:sp>
        <p:nvSpPr>
          <p:cNvPr id="21" name="TextBox 20">
            <a:extLst>
              <a:ext uri="{FF2B5EF4-FFF2-40B4-BE49-F238E27FC236}">
                <a16:creationId xmlns:a16="http://schemas.microsoft.com/office/drawing/2014/main" id="{A70F83FC-4D3C-4433-8E86-AC94684132E8}"/>
              </a:ext>
            </a:extLst>
          </p:cNvPr>
          <p:cNvSpPr txBox="1"/>
          <p:nvPr/>
        </p:nvSpPr>
        <p:spPr>
          <a:xfrm>
            <a:off x="1981200" y="5968425"/>
            <a:ext cx="10017557" cy="584775"/>
          </a:xfrm>
          <a:prstGeom prst="rect">
            <a:avLst/>
          </a:prstGeom>
          <a:solidFill>
            <a:schemeClr val="accent3">
              <a:lumMod val="85000"/>
            </a:schemeClr>
          </a:solidFill>
        </p:spPr>
        <p:txBody>
          <a:bodyPr wrap="square" rtlCol="0">
            <a:spAutoFit/>
          </a:bodyPr>
          <a:lstStyle/>
          <a:p>
            <a:pPr lvl="0">
              <a:defRPr/>
            </a:pPr>
            <a:r>
              <a:rPr lang="en-IN" sz="1600" b="1" i="1" dirty="0">
                <a:solidFill>
                  <a:srgbClr val="000000"/>
                </a:solidFill>
                <a:latin typeface="Trebuchet MS" panose="020B0603020202020204" pitchFamily="34" charset="0"/>
              </a:rPr>
              <a:t>PCS – Section 3.4 – 3.5, PCS – Section 3.7, Section 5.1, APS 1 – Section 5.5, APS 10 – Section 5.18, APS 10 – Section 8 </a:t>
            </a:r>
            <a:endParaRPr lang="en-IN" sz="1600" i="1" dirty="0">
              <a:solidFill>
                <a:srgbClr val="000000"/>
              </a:solidFill>
              <a:latin typeface="Trebuchet MS" panose="020B0603020202020204" pitchFamily="34" charset="0"/>
            </a:endParaRPr>
          </a:p>
        </p:txBody>
      </p:sp>
    </p:spTree>
    <p:extLst>
      <p:ext uri="{BB962C8B-B14F-4D97-AF65-F5344CB8AC3E}">
        <p14:creationId xmlns:p14="http://schemas.microsoft.com/office/powerpoint/2010/main" val="3279377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71018" y="3549792"/>
            <a:ext cx="1468582" cy="1479408"/>
          </a:xfrm>
          <a:prstGeom prst="rect">
            <a:avLst/>
          </a:prstGeom>
        </p:spPr>
      </p:pic>
      <p:sp>
        <p:nvSpPr>
          <p:cNvPr id="5" name="Rectangle 168"/>
          <p:cNvSpPr>
            <a:spLocks noChangeArrowheads="1"/>
          </p:cNvSpPr>
          <p:nvPr/>
        </p:nvSpPr>
        <p:spPr bwMode="auto">
          <a:xfrm>
            <a:off x="436418" y="3581400"/>
            <a:ext cx="10079182"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r>
              <a:rPr lang="en-US" altLang="en-US" sz="3500" b="1" kern="0" dirty="0">
                <a:solidFill>
                  <a:srgbClr val="0000AD"/>
                </a:solidFill>
                <a:latin typeface="Trebuchet MS" panose="020B0603020202020204" pitchFamily="34" charset="0"/>
              </a:rPr>
              <a:t>Thank you!</a:t>
            </a:r>
            <a:endParaRPr lang="en-US" altLang="en-US" sz="1800" b="1" dirty="0">
              <a:solidFill>
                <a:srgbClr val="0000AD"/>
              </a:solidFill>
              <a:latin typeface="Trebuchet MS" panose="020B0603020202020204" pitchFamily="34" charset="0"/>
            </a:endParaRPr>
          </a:p>
          <a:p>
            <a:pPr algn="l"/>
            <a:r>
              <a:rPr lang="en-US" altLang="en-US" sz="1800" b="1" dirty="0">
                <a:solidFill>
                  <a:schemeClr val="tx1"/>
                </a:solidFill>
                <a:latin typeface="Trebuchet MS" panose="020B0603020202020204" pitchFamily="34" charset="0"/>
              </a:rPr>
              <a:t> </a:t>
            </a:r>
          </a:p>
        </p:txBody>
      </p:sp>
      <p:sp>
        <p:nvSpPr>
          <p:cNvPr id="6" name="Rectangle 150"/>
          <p:cNvSpPr txBox="1">
            <a:spLocks noChangeArrowheads="1"/>
          </p:cNvSpPr>
          <p:nvPr/>
        </p:nvSpPr>
        <p:spPr>
          <a:xfrm>
            <a:off x="381000" y="1143000"/>
            <a:ext cx="9197975"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5000" b="1" kern="0" dirty="0">
                <a:solidFill>
                  <a:schemeClr val="bg1"/>
                </a:solidFill>
                <a:latin typeface="Trebuchet MS" panose="020B0603020202020204" pitchFamily="34" charset="0"/>
              </a:rPr>
              <a:t>Questions?</a:t>
            </a:r>
          </a:p>
        </p:txBody>
      </p:sp>
    </p:spTree>
    <p:extLst>
      <p:ext uri="{BB962C8B-B14F-4D97-AF65-F5344CB8AC3E}">
        <p14:creationId xmlns:p14="http://schemas.microsoft.com/office/powerpoint/2010/main" val="7963468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71018" y="3549792"/>
            <a:ext cx="1468582" cy="1479408"/>
          </a:xfrm>
          <a:prstGeom prst="rect">
            <a:avLst/>
          </a:prstGeom>
        </p:spPr>
      </p:pic>
      <p:sp>
        <p:nvSpPr>
          <p:cNvPr id="5" name="Rectangle 168"/>
          <p:cNvSpPr>
            <a:spLocks noChangeArrowheads="1"/>
          </p:cNvSpPr>
          <p:nvPr/>
        </p:nvSpPr>
        <p:spPr bwMode="auto">
          <a:xfrm>
            <a:off x="436418" y="3581400"/>
            <a:ext cx="10079182"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UY" altLang="en-US" sz="3500" b="1" i="0" u="none" strike="noStrike" kern="0" cap="none" spc="0" normalizeH="0" baseline="0" noProof="0" dirty="0">
                <a:ln>
                  <a:noFill/>
                </a:ln>
                <a:solidFill>
                  <a:srgbClr val="0000AD"/>
                </a:solidFill>
                <a:effectLst/>
                <a:uLnTx/>
                <a:uFillTx/>
                <a:latin typeface="Trebuchet MS" panose="020B0603020202020204" pitchFamily="34" charset="0"/>
                <a:ea typeface="+mn-ea"/>
                <a:cs typeface="Arial" panose="020B0604020202020204" pitchFamily="34" charset="0"/>
              </a:rPr>
              <a:t>Case Study 8: Life Insurance Professionalism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altLang="en-US" sz="1200" b="1" i="0" u="none" strike="noStrike" kern="0" cap="none" spc="0" normalizeH="0" baseline="0" noProof="0" dirty="0">
              <a:ln>
                <a:noFill/>
              </a:ln>
              <a:solidFill>
                <a:srgbClr val="0000AD"/>
              </a:solidFill>
              <a:effectLst/>
              <a:uLnTx/>
              <a:uFillTx/>
              <a:latin typeface="Trebuchet MS" panose="020B0603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1" i="0" u="none" strike="noStrike" kern="1200" cap="none" spc="0" normalizeH="0" baseline="0" noProof="0" dirty="0">
                <a:ln>
                  <a:noFill/>
                </a:ln>
                <a:solidFill>
                  <a:srgbClr val="0000AD"/>
                </a:solidFill>
                <a:effectLst/>
                <a:uLnTx/>
                <a:uFillTx/>
                <a:latin typeface="Trebuchet MS" panose="020B0603020202020204" pitchFamily="34" charset="0"/>
                <a:ea typeface="+mn-ea"/>
                <a:cs typeface="Arial" panose="020B0604020202020204" pitchFamily="34" charset="0"/>
              </a:rPr>
              <a:t>Guide : Ranabir Ghosh, FIAI, FIA, CERA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Arial" panose="020B0604020202020204" pitchFamily="34" charset="0"/>
              </a:rPr>
              <a:t> </a:t>
            </a:r>
          </a:p>
        </p:txBody>
      </p:sp>
      <p:sp>
        <p:nvSpPr>
          <p:cNvPr id="6" name="Rectangle 150"/>
          <p:cNvSpPr txBox="1">
            <a:spLocks noChangeArrowheads="1"/>
          </p:cNvSpPr>
          <p:nvPr/>
        </p:nvSpPr>
        <p:spPr>
          <a:xfrm>
            <a:off x="381000" y="1143000"/>
            <a:ext cx="9197975"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4000" b="1" i="0" u="none" strike="noStrike" kern="0" cap="none" spc="0" normalizeH="0" baseline="0" noProof="0" dirty="0">
                <a:ln>
                  <a:noFill/>
                </a:ln>
                <a:solidFill>
                  <a:srgbClr val="FFFFFF"/>
                </a:solidFill>
                <a:effectLst/>
                <a:uLnTx/>
                <a:uFillTx/>
                <a:latin typeface="Trebuchet MS" panose="020B0603020202020204" pitchFamily="34" charset="0"/>
                <a:ea typeface="+mj-ea"/>
                <a:cs typeface="+mj-cs"/>
              </a:rPr>
              <a:t>34th India Fellowship Webinar</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2500" b="1" i="0" u="none" strike="noStrike" kern="0" cap="none" spc="0" normalizeH="0" baseline="0" noProof="0" dirty="0">
                <a:ln>
                  <a:noFill/>
                </a:ln>
                <a:solidFill>
                  <a:srgbClr val="FFFFFF"/>
                </a:solidFill>
                <a:effectLst/>
                <a:uLnTx/>
                <a:uFillTx/>
                <a:latin typeface="Trebuchet MS" panose="020B0603020202020204" pitchFamily="34" charset="0"/>
                <a:ea typeface="+mj-ea"/>
                <a:cs typeface="+mj-cs"/>
              </a:rPr>
              <a:t>Date: 30</a:t>
            </a:r>
            <a:r>
              <a:rPr kumimoji="0" lang="es-UY" altLang="en-US" sz="2500" b="1" i="0" u="none" strike="noStrike" kern="0" cap="none" spc="0" normalizeH="0" baseline="30000" noProof="0" dirty="0">
                <a:ln>
                  <a:noFill/>
                </a:ln>
                <a:solidFill>
                  <a:srgbClr val="FFFFFF"/>
                </a:solidFill>
                <a:effectLst/>
                <a:uLnTx/>
                <a:uFillTx/>
                <a:latin typeface="Trebuchet MS" panose="020B0603020202020204" pitchFamily="34" charset="0"/>
                <a:ea typeface="+mj-ea"/>
                <a:cs typeface="+mj-cs"/>
              </a:rPr>
              <a:t>th</a:t>
            </a:r>
            <a:r>
              <a:rPr kumimoji="0" lang="es-UY" altLang="en-US" sz="2500" b="1" i="0" u="none" strike="noStrike" kern="0" cap="none" spc="0" normalizeH="0" baseline="0" noProof="0" dirty="0">
                <a:ln>
                  <a:noFill/>
                </a:ln>
                <a:solidFill>
                  <a:srgbClr val="FFFFFF"/>
                </a:solidFill>
                <a:effectLst/>
                <a:uLnTx/>
                <a:uFillTx/>
                <a:latin typeface="Trebuchet MS" panose="020B0603020202020204" pitchFamily="34" charset="0"/>
                <a:ea typeface="+mj-ea"/>
                <a:cs typeface="+mj-cs"/>
              </a:rPr>
              <a:t> January, 2021</a:t>
            </a:r>
            <a:endParaRPr kumimoji="0" lang="es-ES" altLang="en-US" sz="2500" b="1" i="0" u="none" strike="noStrike" kern="0" cap="none" spc="0" normalizeH="0" baseline="0" noProof="0" dirty="0">
              <a:ln>
                <a:noFill/>
              </a:ln>
              <a:solidFill>
                <a:srgbClr val="FFFFFF"/>
              </a:solidFill>
              <a:effectLst/>
              <a:uLnTx/>
              <a:uFillTx/>
              <a:latin typeface="Trebuchet MS" panose="020B0603020202020204" pitchFamily="34" charset="0"/>
              <a:ea typeface="+mj-ea"/>
              <a:cs typeface="+mj-cs"/>
            </a:endParaRPr>
          </a:p>
        </p:txBody>
      </p:sp>
      <p:sp>
        <p:nvSpPr>
          <p:cNvPr id="2" name="TextBox 1">
            <a:extLst>
              <a:ext uri="{FF2B5EF4-FFF2-40B4-BE49-F238E27FC236}">
                <a16:creationId xmlns:a16="http://schemas.microsoft.com/office/drawing/2014/main" id="{F6FC72A5-E8A2-413F-8373-888AEEAA6215}"/>
              </a:ext>
            </a:extLst>
          </p:cNvPr>
          <p:cNvSpPr txBox="1"/>
          <p:nvPr/>
        </p:nvSpPr>
        <p:spPr>
          <a:xfrm>
            <a:off x="457200" y="5256074"/>
            <a:ext cx="7315200"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1"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Presented By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1. </a:t>
            </a:r>
            <a:r>
              <a:rPr kumimoji="0" lang="pt-BR" alt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Rishi A P R Ranjan, FIA</a:t>
            </a:r>
            <a:endParaRPr kumimoji="0" lang="en-US" alt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2. Kanchan Goel, FIA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3. Akhil Jain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4. Jaitika Sinha</a:t>
            </a:r>
            <a:endParaRPr kumimoji="0" lang="es-ES" alt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Times New Roman"/>
              <a:ea typeface="+mn-ea"/>
              <a:cs typeface="+mn-cs"/>
            </a:endParaRPr>
          </a:p>
        </p:txBody>
      </p:sp>
    </p:spTree>
    <p:extLst>
      <p:ext uri="{BB962C8B-B14F-4D97-AF65-F5344CB8AC3E}">
        <p14:creationId xmlns:p14="http://schemas.microsoft.com/office/powerpoint/2010/main" val="19624927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grpSp>
        <p:nvGrpSpPr>
          <p:cNvPr id="23" name="Group 22"/>
          <p:cNvGrpSpPr/>
          <p:nvPr/>
        </p:nvGrpSpPr>
        <p:grpSpPr>
          <a:xfrm>
            <a:off x="1897472" y="1143000"/>
            <a:ext cx="10067544" cy="310896"/>
            <a:chOff x="381435" y="247185"/>
            <a:chExt cx="9389629" cy="494153"/>
          </a:xfrm>
          <a:solidFill>
            <a:schemeClr val="accent2">
              <a:lumMod val="20000"/>
              <a:lumOff val="80000"/>
            </a:schemeClr>
          </a:solidFill>
        </p:grpSpPr>
        <p:sp>
          <p:nvSpPr>
            <p:cNvPr id="24" name="Rounded Rectangle 23"/>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25" name="Rounded Rectangle 4"/>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defTabSz="755650">
                <a:lnSpc>
                  <a:spcPct val="90000"/>
                </a:lnSpc>
                <a:spcBef>
                  <a:spcPct val="0"/>
                </a:spcBef>
                <a:spcAft>
                  <a:spcPct val="35000"/>
                </a:spcAft>
                <a:defRPr/>
              </a:pPr>
              <a:r>
                <a:rPr lang="en-US" sz="1700" b="1" dirty="0">
                  <a:solidFill>
                    <a:srgbClr val="000000"/>
                  </a:solidFill>
                  <a:latin typeface="Trebuchet MS" panose="020B0603020202020204" pitchFamily="34" charset="0"/>
                </a:rPr>
                <a:t>Professional Conduct Standard (PCS)</a:t>
              </a:r>
            </a:p>
          </p:txBody>
        </p:sp>
      </p:gr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49000" y="0"/>
            <a:ext cx="1085347" cy="1093347"/>
          </a:xfrm>
          <a:prstGeom prst="rect">
            <a:avLst/>
          </a:prstGeom>
          <a:blipFill dpi="0" rotWithShape="1">
            <a:blip r:embed="rId5"/>
            <a:srcRect/>
            <a:stretch>
              <a:fillRect/>
            </a:stretch>
          </a:blipFill>
        </p:spPr>
      </p:pic>
      <p:sp>
        <p:nvSpPr>
          <p:cNvPr id="4" name="TextBox 3"/>
          <p:cNvSpPr txBox="1"/>
          <p:nvPr/>
        </p:nvSpPr>
        <p:spPr>
          <a:xfrm>
            <a:off x="1921595" y="1524000"/>
            <a:ext cx="10270405" cy="4647426"/>
          </a:xfrm>
          <a:prstGeom prst="rect">
            <a:avLst/>
          </a:prstGeom>
          <a:noFill/>
        </p:spPr>
        <p:txBody>
          <a:bodyPr wrap="square" rtlCol="0">
            <a:spAutoFit/>
          </a:bodyPr>
          <a:lstStyle/>
          <a:p>
            <a:pPr marL="285750" indent="-285750">
              <a:buFont typeface="Arial" panose="020B0604020202020204" pitchFamily="34" charset="0"/>
              <a:buChar char="•"/>
              <a:defRPr/>
            </a:pPr>
            <a:r>
              <a:rPr lang="en-IN" sz="1400" b="1" dirty="0">
                <a:solidFill>
                  <a:srgbClr val="000000"/>
                </a:solidFill>
                <a:latin typeface="Trebuchet MS" panose="020B0603020202020204" pitchFamily="34" charset="0"/>
              </a:rPr>
              <a:t>Section 1.3: </a:t>
            </a:r>
            <a:r>
              <a:rPr lang="en-IN" sz="1400" dirty="0">
                <a:solidFill>
                  <a:srgbClr val="000000"/>
                </a:solidFill>
                <a:latin typeface="Trebuchet MS" panose="020B0603020202020204" pitchFamily="34" charset="0"/>
              </a:rPr>
              <a:t>“if </a:t>
            </a:r>
            <a:r>
              <a:rPr lang="en-US" sz="1400" dirty="0">
                <a:solidFill>
                  <a:srgbClr val="000000"/>
                </a:solidFill>
                <a:latin typeface="Trebuchet MS" panose="020B0603020202020204" pitchFamily="34" charset="0"/>
              </a:rPr>
              <a:t>the member has residual doubts about the course of action to be taken, the member is advised to seek guidance from the professional body”</a:t>
            </a:r>
          </a:p>
          <a:p>
            <a:pPr marL="285750" indent="-285750">
              <a:buFont typeface="Arial" panose="020B0604020202020204" pitchFamily="34" charset="0"/>
              <a:buChar char="•"/>
              <a:defRPr/>
            </a:pPr>
            <a:endParaRPr lang="en-US" sz="1400" dirty="0">
              <a:solidFill>
                <a:srgbClr val="000000"/>
              </a:solidFill>
              <a:latin typeface="Trebuchet MS" panose="020B0603020202020204" pitchFamily="34" charset="0"/>
            </a:endParaRPr>
          </a:p>
          <a:p>
            <a:pPr marL="285750" indent="-285750">
              <a:buFont typeface="Arial" panose="020B0604020202020204" pitchFamily="34" charset="0"/>
              <a:buChar char="•"/>
              <a:defRPr/>
            </a:pPr>
            <a:r>
              <a:rPr lang="en-IN" sz="1400" b="1" dirty="0">
                <a:solidFill>
                  <a:srgbClr val="000000"/>
                </a:solidFill>
                <a:latin typeface="Trebuchet MS" panose="020B0603020202020204" pitchFamily="34" charset="0"/>
              </a:rPr>
              <a:t>Section 2.3: </a:t>
            </a:r>
            <a:r>
              <a:rPr lang="en-IN" sz="1400" dirty="0">
                <a:solidFill>
                  <a:srgbClr val="000000"/>
                </a:solidFill>
                <a:latin typeface="Trebuchet MS" panose="020B0603020202020204" pitchFamily="34" charset="0"/>
              </a:rPr>
              <a:t>“</a:t>
            </a:r>
            <a:r>
              <a:rPr lang="en-US" sz="1400" dirty="0">
                <a:solidFill>
                  <a:srgbClr val="000000"/>
                </a:solidFill>
                <a:latin typeface="Trebuchet MS" panose="020B0603020202020204" pitchFamily="34" charset="0"/>
              </a:rPr>
              <a:t>If work which an actuary considers necessary is precluded by cost or time constraints the actuary should normally qualify the advice given”</a:t>
            </a:r>
          </a:p>
          <a:p>
            <a:pPr marL="285750" indent="-285750">
              <a:buFont typeface="Arial" panose="020B0604020202020204" pitchFamily="34" charset="0"/>
              <a:buChar char="•"/>
              <a:defRPr/>
            </a:pPr>
            <a:endParaRPr lang="en-US" sz="1400" dirty="0">
              <a:solidFill>
                <a:srgbClr val="000000"/>
              </a:solidFill>
              <a:latin typeface="Trebuchet MS" panose="020B0603020202020204" pitchFamily="34" charset="0"/>
            </a:endParaRPr>
          </a:p>
          <a:p>
            <a:pPr marL="285750" indent="-285750">
              <a:buFont typeface="Arial" panose="020B0604020202020204" pitchFamily="34" charset="0"/>
              <a:buChar char="•"/>
              <a:defRPr/>
            </a:pPr>
            <a:r>
              <a:rPr lang="en-IN" sz="1400" b="1" dirty="0">
                <a:solidFill>
                  <a:srgbClr val="000000"/>
                </a:solidFill>
                <a:latin typeface="Trebuchet MS" panose="020B0603020202020204" pitchFamily="34" charset="0"/>
              </a:rPr>
              <a:t>Section 2.5: </a:t>
            </a:r>
            <a:r>
              <a:rPr lang="en-IN" sz="1400" dirty="0">
                <a:solidFill>
                  <a:srgbClr val="000000"/>
                </a:solidFill>
                <a:latin typeface="Trebuchet MS" panose="020B0603020202020204" pitchFamily="34" charset="0"/>
              </a:rPr>
              <a:t>“</a:t>
            </a:r>
            <a:r>
              <a:rPr lang="en-US" sz="1400" dirty="0">
                <a:solidFill>
                  <a:srgbClr val="000000"/>
                </a:solidFill>
                <a:latin typeface="Trebuchet MS" panose="020B0603020202020204" pitchFamily="34" charset="0"/>
              </a:rPr>
              <a:t>information acquired by an actuary in the course of professional work is frequently confidential to the actuary’s client or the actuary’s firm. As such, it should not normally be disclosed unless consent has been obtained from the actuary’s client or the actuary’s firm, as the case may be”</a:t>
            </a:r>
          </a:p>
          <a:p>
            <a:pPr marL="285750" indent="-285750">
              <a:buFont typeface="Arial" panose="020B0604020202020204" pitchFamily="34" charset="0"/>
              <a:buChar char="•"/>
              <a:defRPr/>
            </a:pPr>
            <a:endParaRPr lang="en-US" sz="1400" dirty="0">
              <a:solidFill>
                <a:srgbClr val="000000"/>
              </a:solidFill>
              <a:latin typeface="Trebuchet MS" panose="020B0603020202020204" pitchFamily="34" charset="0"/>
            </a:endParaRPr>
          </a:p>
          <a:p>
            <a:pPr marL="285750" indent="-285750">
              <a:buFont typeface="Arial" panose="020B0604020202020204" pitchFamily="34" charset="0"/>
              <a:buChar char="•"/>
              <a:defRPr/>
            </a:pPr>
            <a:r>
              <a:rPr lang="en-US" sz="1400" b="1" dirty="0">
                <a:solidFill>
                  <a:srgbClr val="000000"/>
                </a:solidFill>
                <a:latin typeface="Trebuchet MS" panose="020B0603020202020204" pitchFamily="34" charset="0"/>
              </a:rPr>
              <a:t>Section 3.4: </a:t>
            </a:r>
            <a:r>
              <a:rPr lang="en-US" sz="1400" dirty="0">
                <a:solidFill>
                  <a:srgbClr val="000000"/>
                </a:solidFill>
                <a:latin typeface="Trebuchet MS" panose="020B0603020202020204" pitchFamily="34" charset="0"/>
              </a:rPr>
              <a:t>“An actuary must consider the extent to which it is appropriate to carry out investigations to assess the accuracy and reasonableness of any data being used”</a:t>
            </a:r>
          </a:p>
          <a:p>
            <a:pPr marL="285750" indent="-285750">
              <a:buFont typeface="Arial" panose="020B0604020202020204" pitchFamily="34" charset="0"/>
              <a:buChar char="•"/>
              <a:defRPr/>
            </a:pPr>
            <a:endParaRPr lang="en-US" sz="1400" b="1" dirty="0">
              <a:solidFill>
                <a:srgbClr val="000000"/>
              </a:solidFill>
              <a:latin typeface="Trebuchet MS" panose="020B0603020202020204" pitchFamily="34" charset="0"/>
            </a:endParaRPr>
          </a:p>
          <a:p>
            <a:pPr marL="285750" indent="-285750">
              <a:buFont typeface="Arial" panose="020B0604020202020204" pitchFamily="34" charset="0"/>
              <a:buChar char="•"/>
              <a:defRPr/>
            </a:pPr>
            <a:r>
              <a:rPr lang="en-US" sz="1400" b="1" dirty="0">
                <a:solidFill>
                  <a:srgbClr val="000000"/>
                </a:solidFill>
                <a:latin typeface="Trebuchet MS" panose="020B0603020202020204" pitchFamily="34" charset="0"/>
              </a:rPr>
              <a:t>Section 3.5: </a:t>
            </a:r>
            <a:r>
              <a:rPr lang="en-US" sz="1400" dirty="0">
                <a:solidFill>
                  <a:srgbClr val="000000"/>
                </a:solidFill>
                <a:latin typeface="Trebuchet MS" panose="020B0603020202020204" pitchFamily="34" charset="0"/>
              </a:rPr>
              <a:t>“Advice should normally include sufficient information and discussion about each relevant factor and about the results of the actuary’s investigations to enable the intended recipient of the advice to judge both the appropriateness of the recommendations and the implications of accepting them”</a:t>
            </a:r>
          </a:p>
          <a:p>
            <a:pPr marL="285750" indent="-285750">
              <a:buFont typeface="Arial" panose="020B0604020202020204" pitchFamily="34" charset="0"/>
              <a:buChar char="•"/>
              <a:defRPr/>
            </a:pPr>
            <a:endParaRPr lang="en-US" sz="1400" dirty="0">
              <a:solidFill>
                <a:srgbClr val="000000"/>
              </a:solidFill>
              <a:latin typeface="Trebuchet MS" panose="020B0603020202020204" pitchFamily="34" charset="0"/>
            </a:endParaRPr>
          </a:p>
          <a:p>
            <a:pPr marL="285750" indent="-285750">
              <a:buFont typeface="Arial" panose="020B0604020202020204" pitchFamily="34" charset="0"/>
              <a:buChar char="•"/>
              <a:defRPr/>
            </a:pPr>
            <a:r>
              <a:rPr lang="en-US" sz="1400" b="1" dirty="0">
                <a:solidFill>
                  <a:srgbClr val="000000"/>
                </a:solidFill>
                <a:latin typeface="Trebuchet MS" panose="020B0603020202020204" pitchFamily="34" charset="0"/>
              </a:rPr>
              <a:t>Section 3.7: </a:t>
            </a:r>
            <a:r>
              <a:rPr lang="en-US" sz="1400" dirty="0">
                <a:solidFill>
                  <a:srgbClr val="000000"/>
                </a:solidFill>
                <a:latin typeface="Trebuchet MS" panose="020B0603020202020204" pitchFamily="34" charset="0"/>
              </a:rPr>
              <a:t>“An actuary shall, in communicating professional findings, identify the client for whom the findings are made and in what capacity the actuary serves”</a:t>
            </a:r>
            <a:endParaRPr lang="en-US" sz="1400" b="1" dirty="0">
              <a:solidFill>
                <a:srgbClr val="000000"/>
              </a:solidFill>
              <a:latin typeface="Trebuchet MS" panose="020B0603020202020204" pitchFamily="34" charset="0"/>
            </a:endParaRPr>
          </a:p>
          <a:p>
            <a:pPr marL="285750" indent="-285750">
              <a:buFont typeface="Arial" panose="020B0604020202020204" pitchFamily="34" charset="0"/>
              <a:buChar char="•"/>
              <a:defRPr/>
            </a:pPr>
            <a:endParaRPr lang="en-US" sz="1400" dirty="0">
              <a:solidFill>
                <a:srgbClr val="000000"/>
              </a:solidFill>
              <a:latin typeface="Trebuchet MS" panose="020B0603020202020204" pitchFamily="34" charset="0"/>
            </a:endParaRPr>
          </a:p>
          <a:p>
            <a:pPr marL="285750" indent="-285750">
              <a:buFont typeface="Arial" panose="020B0604020202020204" pitchFamily="34" charset="0"/>
              <a:buChar char="•"/>
              <a:defRPr/>
            </a:pPr>
            <a:endParaRPr lang="en-IN" sz="1600" dirty="0">
              <a:solidFill>
                <a:srgbClr val="000000"/>
              </a:solidFill>
              <a:latin typeface="Trebuchet MS" panose="020B0603020202020204" pitchFamily="34" charset="0"/>
            </a:endParaRPr>
          </a:p>
        </p:txBody>
      </p:sp>
      <p:sp>
        <p:nvSpPr>
          <p:cNvPr id="43" name="Footer Placeholder 4"/>
          <p:cNvSpPr txBox="1">
            <a:spLocks/>
          </p:cNvSpPr>
          <p:nvPr/>
        </p:nvSpPr>
        <p:spPr>
          <a:xfrm>
            <a:off x="9296400" y="6487770"/>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www.actuariesindia.org</a:t>
            </a:r>
          </a:p>
        </p:txBody>
      </p:sp>
      <p:sp>
        <p:nvSpPr>
          <p:cNvPr id="26" name="Rectangle 2">
            <a:extLst>
              <a:ext uri="{FF2B5EF4-FFF2-40B4-BE49-F238E27FC236}">
                <a16:creationId xmlns:a16="http://schemas.microsoft.com/office/drawing/2014/main" id="{6D8AA204-1513-404E-95E2-34B8B567284B}"/>
              </a:ext>
            </a:extLst>
          </p:cNvPr>
          <p:cNvSpPr txBox="1">
            <a:spLocks noChangeArrowheads="1"/>
          </p:cNvSpPr>
          <p:nvPr/>
        </p:nvSpPr>
        <p:spPr>
          <a:xfrm>
            <a:off x="1828799" y="294759"/>
            <a:ext cx="9277853" cy="61964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lvl="0" algn="l">
              <a:defRPr/>
            </a:pPr>
            <a:r>
              <a:rPr lang="en-US" altLang="en-US" sz="3000" kern="0" dirty="0">
                <a:ln w="0"/>
                <a:solidFill>
                  <a:srgbClr val="0000E7">
                    <a:lumMod val="75000"/>
                  </a:srgbClr>
                </a:solidFill>
                <a:effectLst>
                  <a:outerShdw blurRad="38100" dist="19050" dir="2700000" algn="tl" rotWithShape="0">
                    <a:srgbClr val="000000">
                      <a:alpha val="40000"/>
                    </a:srgbClr>
                  </a:outerShdw>
                </a:effectLst>
                <a:latin typeface="Trebuchet MS" panose="020B0603020202020204" pitchFamily="34" charset="0"/>
              </a:rPr>
              <a:t>References</a:t>
            </a:r>
            <a:endParaRPr kumimoji="0" lang="en-US" altLang="en-US" sz="3000" b="0" i="0" u="none" strike="noStrike" kern="0" cap="none" spc="0" normalizeH="0" baseline="0" noProof="0" dirty="0">
              <a:ln w="0"/>
              <a:solidFill>
                <a:srgbClr val="0000E7">
                  <a:lumMod val="75000"/>
                </a:srgbClr>
              </a:solidFill>
              <a:effectLst>
                <a:outerShdw blurRad="38100" dist="19050" dir="2700000" algn="tl" rotWithShape="0">
                  <a:srgbClr val="000000">
                    <a:alpha val="40000"/>
                  </a:srgbClr>
                </a:outerShdw>
              </a:effectLst>
              <a:highlight>
                <a:srgbClr val="FFFF00"/>
              </a:highlight>
              <a:uLnTx/>
              <a:uFillTx/>
              <a:latin typeface="Trebuchet MS" panose="020B0603020202020204" pitchFamily="34" charset="0"/>
              <a:ea typeface="+mj-ea"/>
              <a:cs typeface="+mj-cs"/>
            </a:endParaRPr>
          </a:p>
        </p:txBody>
      </p:sp>
    </p:spTree>
    <p:extLst>
      <p:ext uri="{BB962C8B-B14F-4D97-AF65-F5344CB8AC3E}">
        <p14:creationId xmlns:p14="http://schemas.microsoft.com/office/powerpoint/2010/main" val="29504243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grpSp>
        <p:nvGrpSpPr>
          <p:cNvPr id="23" name="Group 22"/>
          <p:cNvGrpSpPr/>
          <p:nvPr/>
        </p:nvGrpSpPr>
        <p:grpSpPr>
          <a:xfrm>
            <a:off x="1897472" y="1143000"/>
            <a:ext cx="10067544" cy="310896"/>
            <a:chOff x="381435" y="247185"/>
            <a:chExt cx="9389629" cy="494153"/>
          </a:xfrm>
          <a:solidFill>
            <a:schemeClr val="accent2">
              <a:lumMod val="20000"/>
              <a:lumOff val="80000"/>
            </a:schemeClr>
          </a:solidFill>
        </p:grpSpPr>
        <p:sp>
          <p:nvSpPr>
            <p:cNvPr id="24" name="Rounded Rectangle 23"/>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25" name="Rounded Rectangle 4"/>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defTabSz="755650">
                <a:lnSpc>
                  <a:spcPct val="90000"/>
                </a:lnSpc>
                <a:spcBef>
                  <a:spcPct val="0"/>
                </a:spcBef>
                <a:spcAft>
                  <a:spcPct val="35000"/>
                </a:spcAft>
                <a:defRPr/>
              </a:pPr>
              <a:r>
                <a:rPr lang="en-US" sz="1700" b="1" dirty="0">
                  <a:solidFill>
                    <a:srgbClr val="000000"/>
                  </a:solidFill>
                  <a:latin typeface="Trebuchet MS" panose="020B0603020202020204" pitchFamily="34" charset="0"/>
                </a:rPr>
                <a:t>Professional Conduct Standard (PCS)</a:t>
              </a:r>
            </a:p>
          </p:txBody>
        </p:sp>
      </p:gr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49000" y="0"/>
            <a:ext cx="1085347" cy="1093347"/>
          </a:xfrm>
          <a:prstGeom prst="rect">
            <a:avLst/>
          </a:prstGeom>
          <a:blipFill dpi="0" rotWithShape="1">
            <a:blip r:embed="rId5"/>
            <a:srcRect/>
            <a:stretch>
              <a:fillRect/>
            </a:stretch>
          </a:blipFill>
        </p:spPr>
      </p:pic>
      <p:sp>
        <p:nvSpPr>
          <p:cNvPr id="4" name="TextBox 3"/>
          <p:cNvSpPr txBox="1"/>
          <p:nvPr/>
        </p:nvSpPr>
        <p:spPr>
          <a:xfrm>
            <a:off x="1847088" y="1524000"/>
            <a:ext cx="10268712" cy="4770537"/>
          </a:xfrm>
          <a:prstGeom prst="rect">
            <a:avLst/>
          </a:prstGeom>
          <a:noFill/>
        </p:spPr>
        <p:txBody>
          <a:bodyPr wrap="square" rtlCol="0">
            <a:spAutoFit/>
          </a:bodyPr>
          <a:lstStyle/>
          <a:p>
            <a:pPr marL="285750" indent="-285750">
              <a:buFont typeface="Arial" panose="020B0604020202020204" pitchFamily="34" charset="0"/>
              <a:buChar char="•"/>
              <a:defRPr/>
            </a:pPr>
            <a:r>
              <a:rPr lang="en-IN" sz="1400" b="1" dirty="0">
                <a:solidFill>
                  <a:srgbClr val="000000"/>
                </a:solidFill>
                <a:latin typeface="Trebuchet MS" panose="020B0603020202020204" pitchFamily="34" charset="0"/>
              </a:rPr>
              <a:t>Section 4.3.1: </a:t>
            </a:r>
            <a:r>
              <a:rPr lang="en-IN" sz="1400" dirty="0">
                <a:solidFill>
                  <a:srgbClr val="000000"/>
                </a:solidFill>
                <a:latin typeface="Trebuchet MS" panose="020B0603020202020204" pitchFamily="34" charset="0"/>
              </a:rPr>
              <a:t>“</a:t>
            </a:r>
            <a:r>
              <a:rPr lang="en-US" sz="1400" dirty="0">
                <a:solidFill>
                  <a:srgbClr val="000000"/>
                </a:solidFill>
                <a:latin typeface="Trebuchet MS" panose="020B0603020202020204" pitchFamily="34" charset="0"/>
              </a:rPr>
              <a:t>On becoming aware of any event which appears to be a material breach by another member of any professional guidance or other guidance, a member must take appropriate action at the earliest opportunity. ”</a:t>
            </a:r>
            <a:endParaRPr lang="en-IN" sz="1400" b="1" dirty="0">
              <a:solidFill>
                <a:srgbClr val="000000"/>
              </a:solidFill>
              <a:latin typeface="Trebuchet MS" panose="020B0603020202020204" pitchFamily="34" charset="0"/>
            </a:endParaRPr>
          </a:p>
          <a:p>
            <a:pPr marL="285750" indent="-285750">
              <a:buFont typeface="Arial" panose="020B0604020202020204" pitchFamily="34" charset="0"/>
              <a:buChar char="•"/>
              <a:defRPr/>
            </a:pPr>
            <a:endParaRPr lang="en-IN" sz="1400" b="1" dirty="0">
              <a:solidFill>
                <a:srgbClr val="000000"/>
              </a:solidFill>
              <a:latin typeface="Trebuchet MS" panose="020B0603020202020204" pitchFamily="34" charset="0"/>
            </a:endParaRPr>
          </a:p>
          <a:p>
            <a:pPr marL="285750" indent="-285750">
              <a:buFont typeface="Arial" panose="020B0604020202020204" pitchFamily="34" charset="0"/>
              <a:buChar char="•"/>
              <a:defRPr/>
            </a:pPr>
            <a:r>
              <a:rPr lang="en-IN" sz="1400" b="1" dirty="0">
                <a:solidFill>
                  <a:srgbClr val="000000"/>
                </a:solidFill>
                <a:latin typeface="Trebuchet MS" panose="020B0603020202020204" pitchFamily="34" charset="0"/>
              </a:rPr>
              <a:t>Section 4.3.2: </a:t>
            </a:r>
            <a:r>
              <a:rPr lang="en-IN" sz="1400" dirty="0">
                <a:solidFill>
                  <a:srgbClr val="000000"/>
                </a:solidFill>
                <a:latin typeface="Trebuchet MS" panose="020B0603020202020204" pitchFamily="34" charset="0"/>
              </a:rPr>
              <a:t>“</a:t>
            </a:r>
            <a:r>
              <a:rPr lang="en-US" sz="1400" dirty="0">
                <a:solidFill>
                  <a:srgbClr val="000000"/>
                </a:solidFill>
                <a:latin typeface="Trebuchet MS" panose="020B0603020202020204" pitchFamily="34" charset="0"/>
              </a:rPr>
              <a:t>Before taking any action, however, and before discussing the matter with the other member or with the professional body, the member will need to consider whether the matter is protected by confidentiality”</a:t>
            </a:r>
          </a:p>
          <a:p>
            <a:pPr marL="285750" indent="-285750">
              <a:buFont typeface="Arial" panose="020B0604020202020204" pitchFamily="34" charset="0"/>
              <a:buChar char="•"/>
              <a:defRPr/>
            </a:pPr>
            <a:endParaRPr lang="en-US" sz="1400" dirty="0">
              <a:solidFill>
                <a:srgbClr val="000000"/>
              </a:solidFill>
              <a:latin typeface="Trebuchet MS" panose="020B0603020202020204" pitchFamily="34" charset="0"/>
            </a:endParaRPr>
          </a:p>
          <a:p>
            <a:pPr marL="285750" indent="-285750">
              <a:buFont typeface="Arial" panose="020B0604020202020204" pitchFamily="34" charset="0"/>
              <a:buChar char="•"/>
              <a:defRPr/>
            </a:pPr>
            <a:r>
              <a:rPr lang="en-IN" sz="1400" b="1" dirty="0">
                <a:solidFill>
                  <a:srgbClr val="000000"/>
                </a:solidFill>
                <a:latin typeface="Trebuchet MS" panose="020B0603020202020204" pitchFamily="34" charset="0"/>
              </a:rPr>
              <a:t>Section 4.3.4: </a:t>
            </a:r>
            <a:r>
              <a:rPr lang="en-IN" sz="1400" dirty="0">
                <a:solidFill>
                  <a:srgbClr val="000000"/>
                </a:solidFill>
                <a:latin typeface="Trebuchet MS" panose="020B0603020202020204" pitchFamily="34" charset="0"/>
              </a:rPr>
              <a:t>“</a:t>
            </a:r>
            <a:r>
              <a:rPr lang="en-IN" sz="1400" dirty="0" err="1">
                <a:solidFill>
                  <a:srgbClr val="000000"/>
                </a:solidFill>
                <a:latin typeface="Trebuchet MS" panose="020B0603020202020204" pitchFamily="34" charset="0"/>
              </a:rPr>
              <a:t>i</a:t>
            </a:r>
            <a:r>
              <a:rPr lang="en-US" sz="1400" dirty="0">
                <a:solidFill>
                  <a:srgbClr val="000000"/>
                </a:solidFill>
                <a:latin typeface="Trebuchet MS" panose="020B0603020202020204" pitchFamily="34" charset="0"/>
              </a:rPr>
              <a:t>f the member decides that the nature of the breach is such that action is called for, the member must, consider discussing the apparent breach with the other member:</a:t>
            </a:r>
          </a:p>
          <a:p>
            <a:pPr marL="742950" lvl="1" indent="-285750">
              <a:buFont typeface="Arial" panose="020B0604020202020204" pitchFamily="34" charset="0"/>
              <a:buChar char="•"/>
              <a:defRPr/>
            </a:pPr>
            <a:r>
              <a:rPr lang="en-US" sz="1400" dirty="0">
                <a:solidFill>
                  <a:srgbClr val="000000"/>
                </a:solidFill>
                <a:latin typeface="Trebuchet MS" panose="020B0603020202020204" pitchFamily="34" charset="0"/>
              </a:rPr>
              <a:t>seeking more information about the matter, so as to form a view whether there has actually been a material breach; and/or</a:t>
            </a:r>
          </a:p>
          <a:p>
            <a:pPr marL="742950" lvl="1" indent="-285750">
              <a:buFont typeface="Arial" panose="020B0604020202020204" pitchFamily="34" charset="0"/>
              <a:buChar char="•"/>
              <a:defRPr/>
            </a:pPr>
            <a:r>
              <a:rPr lang="en-US" sz="1400" dirty="0">
                <a:solidFill>
                  <a:srgbClr val="000000"/>
                </a:solidFill>
                <a:latin typeface="Trebuchet MS" panose="020B0603020202020204" pitchFamily="34" charset="0"/>
              </a:rPr>
              <a:t>to explore whether the matter is one where the breach can either be mitigated or be rectified entirely by the other member taking remedial action. </a:t>
            </a:r>
          </a:p>
          <a:p>
            <a:pPr marL="285750" indent="-285750">
              <a:buFont typeface="Arial" panose="020B0604020202020204" pitchFamily="34" charset="0"/>
              <a:buChar char="•"/>
              <a:defRPr/>
            </a:pPr>
            <a:endParaRPr lang="en-US" sz="1600" dirty="0">
              <a:solidFill>
                <a:srgbClr val="000000"/>
              </a:solidFill>
              <a:latin typeface="Trebuchet MS" panose="020B0603020202020204" pitchFamily="34" charset="0"/>
            </a:endParaRPr>
          </a:p>
          <a:p>
            <a:pPr marL="285750" indent="-285750">
              <a:buFont typeface="Arial" panose="020B0604020202020204" pitchFamily="34" charset="0"/>
              <a:buChar char="•"/>
              <a:defRPr/>
            </a:pPr>
            <a:r>
              <a:rPr lang="en-US" sz="1400" b="1" dirty="0">
                <a:solidFill>
                  <a:srgbClr val="000000"/>
                </a:solidFill>
                <a:latin typeface="Trebuchet MS" panose="020B0603020202020204" pitchFamily="34" charset="0"/>
              </a:rPr>
              <a:t>Section 5.1: </a:t>
            </a:r>
            <a:r>
              <a:rPr lang="en-US" sz="1400" dirty="0">
                <a:solidFill>
                  <a:srgbClr val="000000"/>
                </a:solidFill>
                <a:latin typeface="Trebuchet MS" panose="020B0603020202020204" pitchFamily="34" charset="0"/>
              </a:rPr>
              <a:t>“Clients are entitled to assume that advice given by an actuary is unaffected by interests other than those of the client, taking account of any identifiable professional or legal duty of care of the client in respect of a third party. ”</a:t>
            </a:r>
          </a:p>
          <a:p>
            <a:pPr marL="285750" indent="-285750">
              <a:buFont typeface="Arial" panose="020B0604020202020204" pitchFamily="34" charset="0"/>
              <a:buChar char="•"/>
              <a:defRPr/>
            </a:pPr>
            <a:endParaRPr lang="en-US" sz="1600" b="1" dirty="0">
              <a:solidFill>
                <a:srgbClr val="000000"/>
              </a:solidFill>
              <a:latin typeface="Trebuchet MS" panose="020B0603020202020204" pitchFamily="34" charset="0"/>
            </a:endParaRPr>
          </a:p>
          <a:p>
            <a:pPr marL="285750" indent="-285750">
              <a:buFont typeface="Arial" panose="020B0604020202020204" pitchFamily="34" charset="0"/>
              <a:buChar char="•"/>
              <a:defRPr/>
            </a:pPr>
            <a:r>
              <a:rPr lang="en-US" sz="1400" b="1" dirty="0">
                <a:solidFill>
                  <a:srgbClr val="000000"/>
                </a:solidFill>
                <a:latin typeface="Trebuchet MS" panose="020B0603020202020204" pitchFamily="34" charset="0"/>
              </a:rPr>
              <a:t>Section 8.3: </a:t>
            </a:r>
            <a:r>
              <a:rPr lang="en-US" sz="1400" dirty="0">
                <a:solidFill>
                  <a:srgbClr val="000000"/>
                </a:solidFill>
                <a:latin typeface="Trebuchet MS" panose="020B0603020202020204" pitchFamily="34" charset="0"/>
              </a:rPr>
              <a:t>“Care must be taken to acknowledge that other members may quite properly hold different professional opinions and that special circumstances may exist in any particular case.”</a:t>
            </a:r>
          </a:p>
          <a:p>
            <a:pPr marL="285750" indent="-285750">
              <a:buFont typeface="Arial" panose="020B0604020202020204" pitchFamily="34" charset="0"/>
              <a:buChar char="•"/>
              <a:defRPr/>
            </a:pPr>
            <a:endParaRPr lang="en-US" sz="1600" dirty="0">
              <a:solidFill>
                <a:srgbClr val="000000"/>
              </a:solidFill>
              <a:latin typeface="Trebuchet MS" panose="020B0603020202020204" pitchFamily="34" charset="0"/>
            </a:endParaRPr>
          </a:p>
          <a:p>
            <a:pPr marL="285750" indent="-285750">
              <a:buFont typeface="Arial" panose="020B0604020202020204" pitchFamily="34" charset="0"/>
              <a:buChar char="•"/>
              <a:defRPr/>
            </a:pPr>
            <a:endParaRPr lang="en-US" sz="1600" dirty="0">
              <a:solidFill>
                <a:srgbClr val="000000"/>
              </a:solidFill>
              <a:latin typeface="Trebuchet MS" panose="020B0603020202020204" pitchFamily="34" charset="0"/>
            </a:endParaRPr>
          </a:p>
          <a:p>
            <a:pPr marL="285750" indent="-285750">
              <a:buFont typeface="Arial" panose="020B0604020202020204" pitchFamily="34" charset="0"/>
              <a:buChar char="•"/>
              <a:defRPr/>
            </a:pPr>
            <a:endParaRPr lang="en-IN" sz="1600" dirty="0">
              <a:solidFill>
                <a:srgbClr val="000000"/>
              </a:solidFill>
              <a:latin typeface="Trebuchet MS" panose="020B0603020202020204" pitchFamily="34" charset="0"/>
            </a:endParaRPr>
          </a:p>
        </p:txBody>
      </p:sp>
      <p:sp>
        <p:nvSpPr>
          <p:cNvPr id="43" name="Footer Placeholder 4"/>
          <p:cNvSpPr txBox="1">
            <a:spLocks/>
          </p:cNvSpPr>
          <p:nvPr/>
        </p:nvSpPr>
        <p:spPr>
          <a:xfrm>
            <a:off x="9296400" y="6487770"/>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www.actuariesindia.org</a:t>
            </a:r>
          </a:p>
        </p:txBody>
      </p:sp>
      <p:sp>
        <p:nvSpPr>
          <p:cNvPr id="26" name="Rectangle 2">
            <a:extLst>
              <a:ext uri="{FF2B5EF4-FFF2-40B4-BE49-F238E27FC236}">
                <a16:creationId xmlns:a16="http://schemas.microsoft.com/office/drawing/2014/main" id="{6D8AA204-1513-404E-95E2-34B8B567284B}"/>
              </a:ext>
            </a:extLst>
          </p:cNvPr>
          <p:cNvSpPr txBox="1">
            <a:spLocks noChangeArrowheads="1"/>
          </p:cNvSpPr>
          <p:nvPr/>
        </p:nvSpPr>
        <p:spPr>
          <a:xfrm>
            <a:off x="1828799" y="294759"/>
            <a:ext cx="9277853" cy="61964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lvl="0" algn="l">
              <a:defRPr/>
            </a:pPr>
            <a:r>
              <a:rPr lang="en-US" altLang="en-US" sz="3000" kern="0" dirty="0">
                <a:ln w="0"/>
                <a:solidFill>
                  <a:srgbClr val="0000E7">
                    <a:lumMod val="75000"/>
                  </a:srgbClr>
                </a:solidFill>
                <a:effectLst>
                  <a:outerShdw blurRad="38100" dist="19050" dir="2700000" algn="tl" rotWithShape="0">
                    <a:srgbClr val="000000">
                      <a:alpha val="40000"/>
                    </a:srgbClr>
                  </a:outerShdw>
                </a:effectLst>
                <a:latin typeface="Trebuchet MS" panose="020B0603020202020204" pitchFamily="34" charset="0"/>
              </a:rPr>
              <a:t>References</a:t>
            </a:r>
            <a:endParaRPr kumimoji="0" lang="en-US" altLang="en-US" sz="3000" b="0" i="0" u="none" strike="noStrike" kern="0" cap="none" spc="0" normalizeH="0" baseline="0" noProof="0" dirty="0">
              <a:ln w="0"/>
              <a:solidFill>
                <a:srgbClr val="0000E7">
                  <a:lumMod val="75000"/>
                </a:srgbClr>
              </a:solidFill>
              <a:effectLst>
                <a:outerShdw blurRad="38100" dist="19050" dir="2700000" algn="tl" rotWithShape="0">
                  <a:srgbClr val="000000">
                    <a:alpha val="40000"/>
                  </a:srgbClr>
                </a:outerShdw>
              </a:effectLst>
              <a:highlight>
                <a:srgbClr val="FFFF00"/>
              </a:highlight>
              <a:uLnTx/>
              <a:uFillTx/>
              <a:latin typeface="Trebuchet MS" panose="020B0603020202020204" pitchFamily="34" charset="0"/>
              <a:ea typeface="+mj-ea"/>
              <a:cs typeface="+mj-cs"/>
            </a:endParaRPr>
          </a:p>
        </p:txBody>
      </p:sp>
    </p:spTree>
    <p:extLst>
      <p:ext uri="{BB962C8B-B14F-4D97-AF65-F5344CB8AC3E}">
        <p14:creationId xmlns:p14="http://schemas.microsoft.com/office/powerpoint/2010/main" val="1295200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C4A326D-1C01-4616-8E45-8AED3FC35F86}"/>
              </a:ext>
            </a:extLst>
          </p:cNvPr>
          <p:cNvSpPr txBox="1"/>
          <p:nvPr/>
        </p:nvSpPr>
        <p:spPr>
          <a:xfrm>
            <a:off x="1905000" y="1211759"/>
            <a:ext cx="9677400" cy="707886"/>
          </a:xfrm>
          <a:prstGeom prst="rect">
            <a:avLst/>
          </a:prstGeom>
          <a:solidFill>
            <a:schemeClr val="accent3">
              <a:lumMod val="9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marL="860425" marR="0" lvl="0" indent="0" algn="l" defTabSz="914400" rtl="0" eaLnBrk="1" fontAlgn="auto" latinLnBrk="0" hangingPunct="1">
              <a:lnSpc>
                <a:spcPct val="100000"/>
              </a:lnSpc>
              <a:spcBef>
                <a:spcPts val="0"/>
              </a:spcBef>
              <a:spcAft>
                <a:spcPts val="0"/>
              </a:spcAft>
              <a:buClrTx/>
              <a:buSzTx/>
              <a:buFontTx/>
              <a:buNone/>
              <a:tabLst/>
              <a:defRPr/>
            </a:pPr>
            <a:endParaRPr kumimoji="0" lang="en-US" sz="4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1146175"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Role:</a:t>
            </a: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 Consulting actuary engaged by a private equity investor </a:t>
            </a:r>
          </a:p>
          <a:p>
            <a:pPr marL="1146175"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Purpose of the engagement:</a:t>
            </a: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 Due diligence of a life insurance company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 b="0" i="0" u="none" strike="noStrike" kern="1200" cap="none" spc="0" normalizeH="0" baseline="0" noProof="0" dirty="0">
              <a:ln>
                <a:noFill/>
              </a:ln>
              <a:solidFill>
                <a:srgbClr val="000000"/>
              </a:solidFill>
              <a:effectLst/>
              <a:uLnTx/>
              <a:uFillTx/>
              <a:latin typeface="Times New Roman"/>
              <a:ea typeface="+mn-ea"/>
              <a:cs typeface="+mn-cs"/>
            </a:endParaRPr>
          </a:p>
        </p:txBody>
      </p:sp>
      <p:pic>
        <p:nvPicPr>
          <p:cNvPr id="9" name="Graphic 8" descr="Programmer">
            <a:extLst>
              <a:ext uri="{FF2B5EF4-FFF2-40B4-BE49-F238E27FC236}">
                <a16:creationId xmlns:a16="http://schemas.microsoft.com/office/drawing/2014/main" id="{A04A3ED5-8BDE-4B14-A4FD-DC5FB6D46ED1}"/>
              </a:ext>
            </a:extLst>
          </p:cNvPr>
          <p:cNvPicPr>
            <a:picLocks noChangeAspect="1"/>
          </p:cNvPicPr>
          <p:nvPr/>
        </p:nvPicPr>
        <p:blipFill rotWithShape="1">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t="2903"/>
          <a:stretch/>
        </p:blipFill>
        <p:spPr>
          <a:xfrm>
            <a:off x="1875492" y="1219200"/>
            <a:ext cx="755703" cy="733763"/>
          </a:xfrm>
          <a:prstGeom prst="rect">
            <a:avLst/>
          </a:prstGeom>
        </p:spPr>
      </p:pic>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049000" y="0"/>
            <a:ext cx="1085347" cy="1093347"/>
          </a:xfrm>
          <a:prstGeom prst="rect">
            <a:avLst/>
          </a:prstGeom>
          <a:blipFill dpi="0" rotWithShape="1">
            <a:blip r:embed="rId7"/>
            <a:srcRect/>
            <a:stretch>
              <a:fillRect/>
            </a:stretch>
          </a:blipFill>
        </p:spPr>
      </p:pic>
      <p:sp>
        <p:nvSpPr>
          <p:cNvPr id="10" name="TextBox 9">
            <a:extLst>
              <a:ext uri="{FF2B5EF4-FFF2-40B4-BE49-F238E27FC236}">
                <a16:creationId xmlns:a16="http://schemas.microsoft.com/office/drawing/2014/main" id="{1D4E2C99-0ACE-4CEE-A6BC-DAB0CB2BFC40}"/>
              </a:ext>
            </a:extLst>
          </p:cNvPr>
          <p:cNvSpPr txBox="1"/>
          <p:nvPr/>
        </p:nvSpPr>
        <p:spPr>
          <a:xfrm>
            <a:off x="1905000" y="2057400"/>
            <a:ext cx="9677400" cy="1815882"/>
          </a:xfrm>
          <a:prstGeom prst="rect">
            <a:avLst/>
          </a:prstGeom>
          <a:solidFill>
            <a:schemeClr val="accent3">
              <a:lumMod val="9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marL="860425"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Investigation findings:</a:t>
            </a:r>
          </a:p>
          <a:p>
            <a:pPr marL="114300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100+ crores of litigated claims between policyholder and the company</a:t>
            </a:r>
          </a:p>
          <a:p>
            <a:pPr marL="114300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No provisions against these claims by the insurer</a:t>
            </a:r>
          </a:p>
          <a:p>
            <a:pPr marL="114300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In which 70% of the amount is reinsured and reinsurer rejected these claims</a:t>
            </a:r>
          </a:p>
          <a:p>
            <a:pPr marL="114300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Differing contract terms between policyholder and insurer as compared to the insurer and reinsurer</a:t>
            </a:r>
          </a:p>
          <a:p>
            <a:pPr marL="114300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Lost some cases in consumer court and have appealed in high court</a:t>
            </a:r>
          </a:p>
        </p:txBody>
      </p:sp>
      <p:pic>
        <p:nvPicPr>
          <p:cNvPr id="12" name="Graphic 11" descr="Target Audience">
            <a:extLst>
              <a:ext uri="{FF2B5EF4-FFF2-40B4-BE49-F238E27FC236}">
                <a16:creationId xmlns:a16="http://schemas.microsoft.com/office/drawing/2014/main" id="{2A41FCC0-34AB-46A9-97AE-5329FA3952C0}"/>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894114" y="2488525"/>
            <a:ext cx="923330" cy="923330"/>
          </a:xfrm>
          <a:prstGeom prst="rect">
            <a:avLst/>
          </a:prstGeom>
        </p:spPr>
      </p:pic>
      <p:sp>
        <p:nvSpPr>
          <p:cNvPr id="11" name="Rectangle 2">
            <a:extLst>
              <a:ext uri="{FF2B5EF4-FFF2-40B4-BE49-F238E27FC236}">
                <a16:creationId xmlns:a16="http://schemas.microsoft.com/office/drawing/2014/main" id="{67D4DAEF-EDE5-4907-9175-0BD2D5DF7F4B}"/>
              </a:ext>
            </a:extLst>
          </p:cNvPr>
          <p:cNvSpPr txBox="1">
            <a:spLocks noChangeArrowheads="1"/>
          </p:cNvSpPr>
          <p:nvPr/>
        </p:nvSpPr>
        <p:spPr>
          <a:xfrm>
            <a:off x="1828800" y="294759"/>
            <a:ext cx="9067800" cy="61964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en-US" sz="3000" kern="0" dirty="0">
                <a:ln w="0"/>
                <a:solidFill>
                  <a:srgbClr val="0000E7">
                    <a:lumMod val="75000"/>
                  </a:srgbClr>
                </a:solidFill>
                <a:effectLst>
                  <a:outerShdw blurRad="38100" dist="19050" dir="2700000" algn="tl" rotWithShape="0">
                    <a:srgbClr val="000000">
                      <a:alpha val="40000"/>
                    </a:srgbClr>
                  </a:outerShdw>
                </a:effectLst>
                <a:latin typeface="Trebuchet MS" panose="020B0603020202020204" pitchFamily="34" charset="0"/>
              </a:rPr>
              <a:t>Case study Synopsis</a:t>
            </a:r>
            <a:endParaRPr kumimoji="0" lang="en-US" altLang="en-US" sz="3000" b="0" i="0" u="none" strike="noStrike" kern="0" cap="none" spc="0" normalizeH="0" baseline="0" noProof="0" dirty="0">
              <a:ln w="0"/>
              <a:solidFill>
                <a:srgbClr val="0000E7">
                  <a:lumMod val="75000"/>
                </a:srgbClr>
              </a:solidFill>
              <a:effectLst>
                <a:outerShdw blurRad="38100" dist="19050" dir="2700000" algn="tl" rotWithShape="0">
                  <a:srgbClr val="000000">
                    <a:alpha val="40000"/>
                  </a:srgbClr>
                </a:outerShdw>
              </a:effectLst>
              <a:uLnTx/>
              <a:uFillTx/>
              <a:latin typeface="Trebuchet MS" panose="020B0603020202020204" pitchFamily="34" charset="0"/>
              <a:ea typeface="+mj-ea"/>
              <a:cs typeface="+mj-cs"/>
            </a:endParaRPr>
          </a:p>
        </p:txBody>
      </p:sp>
      <p:sp>
        <p:nvSpPr>
          <p:cNvPr id="13" name="TextBox 12">
            <a:extLst>
              <a:ext uri="{FF2B5EF4-FFF2-40B4-BE49-F238E27FC236}">
                <a16:creationId xmlns:a16="http://schemas.microsoft.com/office/drawing/2014/main" id="{B1B08FA7-7B27-4403-A28F-259B2AF949E4}"/>
              </a:ext>
            </a:extLst>
          </p:cNvPr>
          <p:cNvSpPr txBox="1"/>
          <p:nvPr/>
        </p:nvSpPr>
        <p:spPr>
          <a:xfrm>
            <a:off x="1905000" y="4038600"/>
            <a:ext cx="9677400" cy="1323439"/>
          </a:xfrm>
          <a:prstGeom prst="rect">
            <a:avLst/>
          </a:prstGeom>
          <a:solidFill>
            <a:schemeClr val="accent3">
              <a:lumMod val="9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marL="860425"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Life Insurance company’s point of view</a:t>
            </a:r>
          </a:p>
          <a:p>
            <a:pPr marL="1146175"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Claims not payable and hence</a:t>
            </a:r>
            <a:r>
              <a:rPr lang="en-US" sz="1600" dirty="0">
                <a:solidFill>
                  <a:srgbClr val="000000"/>
                </a:solidFill>
                <a:latin typeface="Trebuchet MS" panose="020B0603020202020204" pitchFamily="34" charset="0"/>
              </a:rPr>
              <a:t>, no separate provision needed</a:t>
            </a:r>
            <a:endPar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1146175"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if the case is in favou</a:t>
            </a:r>
            <a:r>
              <a:rPr lang="en-US" sz="1600" dirty="0">
                <a:solidFill>
                  <a:srgbClr val="000000"/>
                </a:solidFill>
                <a:latin typeface="Trebuchet MS" panose="020B0603020202020204" pitchFamily="34" charset="0"/>
              </a:rPr>
              <a:t>r of </a:t>
            </a: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policyholders, the reinsurer will settle 70% of it and insurer will have to settle the remaining amount</a:t>
            </a:r>
          </a:p>
          <a:p>
            <a:pPr marL="1146175"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30+ crores is not a significant amount considering the net-worth is 750+ </a:t>
            </a:r>
            <a:r>
              <a:rPr lang="en-US" sz="1600" dirty="0">
                <a:solidFill>
                  <a:srgbClr val="000000"/>
                </a:solidFill>
                <a:latin typeface="Trebuchet MS" panose="020B0603020202020204" pitchFamily="34" charset="0"/>
              </a:rPr>
              <a:t>crores</a:t>
            </a:r>
          </a:p>
        </p:txBody>
      </p:sp>
      <p:pic>
        <p:nvPicPr>
          <p:cNvPr id="15" name="Graphic 14" descr="City">
            <a:extLst>
              <a:ext uri="{FF2B5EF4-FFF2-40B4-BE49-F238E27FC236}">
                <a16:creationId xmlns:a16="http://schemas.microsoft.com/office/drawing/2014/main" id="{2A361F91-C6CC-40CE-B286-AF2D14FD65DB}"/>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915886" y="4343400"/>
            <a:ext cx="914400" cy="914400"/>
          </a:xfrm>
          <a:prstGeom prst="rect">
            <a:avLst/>
          </a:prstGeom>
        </p:spPr>
      </p:pic>
      <p:sp>
        <p:nvSpPr>
          <p:cNvPr id="14" name="Footer Placeholder 4">
            <a:extLst>
              <a:ext uri="{FF2B5EF4-FFF2-40B4-BE49-F238E27FC236}">
                <a16:creationId xmlns:a16="http://schemas.microsoft.com/office/drawing/2014/main" id="{A66D0B1D-3CA0-4FE7-A062-A202C8EE2BB5}"/>
              </a:ext>
            </a:extLst>
          </p:cNvPr>
          <p:cNvSpPr txBox="1">
            <a:spLocks/>
          </p:cNvSpPr>
          <p:nvPr/>
        </p:nvSpPr>
        <p:spPr>
          <a:xfrm>
            <a:off x="9296400" y="64928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www.actuariesindia.org</a:t>
            </a:r>
          </a:p>
        </p:txBody>
      </p:sp>
    </p:spTree>
    <p:extLst>
      <p:ext uri="{BB962C8B-B14F-4D97-AF65-F5344CB8AC3E}">
        <p14:creationId xmlns:p14="http://schemas.microsoft.com/office/powerpoint/2010/main" val="31710156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grpSp>
        <p:nvGrpSpPr>
          <p:cNvPr id="23" name="Group 22"/>
          <p:cNvGrpSpPr/>
          <p:nvPr/>
        </p:nvGrpSpPr>
        <p:grpSpPr>
          <a:xfrm>
            <a:off x="1897472" y="1143000"/>
            <a:ext cx="10067544" cy="310896"/>
            <a:chOff x="381435" y="247185"/>
            <a:chExt cx="9389629" cy="494153"/>
          </a:xfrm>
          <a:solidFill>
            <a:schemeClr val="accent2">
              <a:lumMod val="20000"/>
              <a:lumOff val="80000"/>
            </a:schemeClr>
          </a:solidFill>
        </p:grpSpPr>
        <p:sp>
          <p:nvSpPr>
            <p:cNvPr id="24" name="Rounded Rectangle 23"/>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25" name="Rounded Rectangle 4"/>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defTabSz="755650">
                <a:lnSpc>
                  <a:spcPct val="90000"/>
                </a:lnSpc>
                <a:spcBef>
                  <a:spcPct val="0"/>
                </a:spcBef>
                <a:spcAft>
                  <a:spcPct val="35000"/>
                </a:spcAft>
                <a:defRPr/>
              </a:pPr>
              <a:r>
                <a:rPr lang="en-US" sz="1700" b="1" dirty="0">
                  <a:solidFill>
                    <a:srgbClr val="000000"/>
                  </a:solidFill>
                  <a:latin typeface="Trebuchet MS" panose="020B0603020202020204" pitchFamily="34" charset="0"/>
                </a:rPr>
                <a:t>APS 1 (Appointed Actuary and Life Insurance Business)</a:t>
              </a:r>
            </a:p>
          </p:txBody>
        </p:sp>
      </p:gr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49000" y="0"/>
            <a:ext cx="1085347" cy="1093347"/>
          </a:xfrm>
          <a:prstGeom prst="rect">
            <a:avLst/>
          </a:prstGeom>
          <a:blipFill dpi="0" rotWithShape="1">
            <a:blip r:embed="rId5"/>
            <a:srcRect/>
            <a:stretch>
              <a:fillRect/>
            </a:stretch>
          </a:blipFill>
        </p:spPr>
      </p:pic>
      <p:sp>
        <p:nvSpPr>
          <p:cNvPr id="4" name="TextBox 3"/>
          <p:cNvSpPr txBox="1"/>
          <p:nvPr/>
        </p:nvSpPr>
        <p:spPr>
          <a:xfrm>
            <a:off x="1847088" y="1524000"/>
            <a:ext cx="10268712" cy="5109091"/>
          </a:xfrm>
          <a:prstGeom prst="rect">
            <a:avLst/>
          </a:prstGeom>
          <a:noFill/>
        </p:spPr>
        <p:txBody>
          <a:bodyPr wrap="square" rtlCol="0">
            <a:spAutoFit/>
          </a:bodyPr>
          <a:lstStyle/>
          <a:p>
            <a:pPr marL="285750" indent="-285750">
              <a:buFont typeface="Arial" panose="020B0604020202020204" pitchFamily="34" charset="0"/>
              <a:buChar char="•"/>
              <a:defRPr/>
            </a:pPr>
            <a:r>
              <a:rPr lang="en-IN" sz="1400" b="1" dirty="0">
                <a:solidFill>
                  <a:srgbClr val="000000"/>
                </a:solidFill>
                <a:latin typeface="Trebuchet MS" panose="020B0603020202020204" pitchFamily="34" charset="0"/>
              </a:rPr>
              <a:t>Section 5.5: </a:t>
            </a:r>
            <a:r>
              <a:rPr lang="en-IN" sz="1400" dirty="0">
                <a:solidFill>
                  <a:srgbClr val="000000"/>
                </a:solidFill>
                <a:latin typeface="Trebuchet MS" panose="020B0603020202020204" pitchFamily="34" charset="0"/>
              </a:rPr>
              <a:t>“</a:t>
            </a:r>
            <a:r>
              <a:rPr lang="en-US" sz="1400" dirty="0">
                <a:solidFill>
                  <a:srgbClr val="000000"/>
                </a:solidFill>
                <a:latin typeface="Trebuchet MS" panose="020B0603020202020204" pitchFamily="34" charset="0"/>
              </a:rPr>
              <a:t>The Appointed Actuary must have regard to all aspects likely to affect the financial condition of the company, in particular the following - the nature of the contracts in force and currently being sold , the extent of the company's free assets the reinsurance and underwriting arrangements”</a:t>
            </a:r>
            <a:endParaRPr lang="en-IN" sz="1400" dirty="0">
              <a:solidFill>
                <a:srgbClr val="000000"/>
              </a:solidFill>
              <a:latin typeface="Trebuchet MS" panose="020B0603020202020204" pitchFamily="34" charset="0"/>
            </a:endParaRPr>
          </a:p>
          <a:p>
            <a:pPr marL="285750" indent="-285750">
              <a:buFont typeface="Arial" panose="020B0604020202020204" pitchFamily="34" charset="0"/>
              <a:buChar char="•"/>
              <a:defRPr/>
            </a:pPr>
            <a:endParaRPr lang="en-IN" sz="1400" b="1" dirty="0">
              <a:solidFill>
                <a:srgbClr val="000000"/>
              </a:solidFill>
              <a:latin typeface="Trebuchet MS" panose="020B0603020202020204" pitchFamily="34" charset="0"/>
            </a:endParaRPr>
          </a:p>
          <a:p>
            <a:pPr marL="285750" indent="-285750">
              <a:buFont typeface="Arial" panose="020B0604020202020204" pitchFamily="34" charset="0"/>
              <a:buChar char="•"/>
              <a:defRPr/>
            </a:pPr>
            <a:r>
              <a:rPr lang="en-IN" sz="1400" b="1" dirty="0">
                <a:solidFill>
                  <a:srgbClr val="000000"/>
                </a:solidFill>
                <a:latin typeface="Trebuchet MS" panose="020B0603020202020204" pitchFamily="34" charset="0"/>
              </a:rPr>
              <a:t>Section 8.1: </a:t>
            </a:r>
            <a:r>
              <a:rPr lang="en-IN" sz="1400" dirty="0">
                <a:solidFill>
                  <a:srgbClr val="000000"/>
                </a:solidFill>
                <a:latin typeface="Trebuchet MS" panose="020B0603020202020204" pitchFamily="34" charset="0"/>
              </a:rPr>
              <a:t>“</a:t>
            </a:r>
            <a:r>
              <a:rPr lang="en-US" sz="1400" dirty="0">
                <a:solidFill>
                  <a:srgbClr val="000000"/>
                </a:solidFill>
                <a:latin typeface="Trebuchet MS" panose="020B0603020202020204" pitchFamily="34" charset="0"/>
              </a:rPr>
              <a:t>the Appointed Actuary should be satisfied as to the resilience of the financial position of the company in all reasonably foreseeable circumstances that might affect the position”</a:t>
            </a:r>
          </a:p>
          <a:p>
            <a:pPr marL="285750" indent="-285750">
              <a:buFont typeface="Arial" panose="020B0604020202020204" pitchFamily="34" charset="0"/>
              <a:buChar char="•"/>
              <a:defRPr/>
            </a:pPr>
            <a:endParaRPr lang="en-US" sz="1400" dirty="0">
              <a:solidFill>
                <a:srgbClr val="000000"/>
              </a:solidFill>
              <a:latin typeface="Trebuchet MS" panose="020B0603020202020204" pitchFamily="34" charset="0"/>
            </a:endParaRPr>
          </a:p>
          <a:p>
            <a:pPr marL="285750" indent="-285750">
              <a:buFont typeface="Arial" panose="020B0604020202020204" pitchFamily="34" charset="0"/>
              <a:buChar char="•"/>
              <a:defRPr/>
            </a:pPr>
            <a:r>
              <a:rPr lang="en-IN" sz="1400" b="1" dirty="0">
                <a:solidFill>
                  <a:srgbClr val="000000"/>
                </a:solidFill>
                <a:latin typeface="Trebuchet MS" panose="020B0603020202020204" pitchFamily="34" charset="0"/>
              </a:rPr>
              <a:t>Section 8.5: </a:t>
            </a:r>
            <a:r>
              <a:rPr lang="en-IN" sz="1400" dirty="0">
                <a:solidFill>
                  <a:srgbClr val="000000"/>
                </a:solidFill>
                <a:latin typeface="Trebuchet MS" panose="020B0603020202020204" pitchFamily="34" charset="0"/>
              </a:rPr>
              <a:t>“</a:t>
            </a:r>
            <a:r>
              <a:rPr lang="en-US" sz="1400" dirty="0">
                <a:solidFill>
                  <a:srgbClr val="000000"/>
                </a:solidFill>
                <a:latin typeface="Trebuchet MS" panose="020B0603020202020204" pitchFamily="34" charset="0"/>
              </a:rPr>
              <a:t>The size of the margin for adverse deviation should reflect the degree of confidence the Appointed Actuary has in the expected level of the parameter and his/her perception about the extent of such deviation. Further, the margin for adverse deviation should be such that its addition to the expected level results in an increase in the reserve”</a:t>
            </a:r>
          </a:p>
          <a:p>
            <a:pPr marL="285750" indent="-285750">
              <a:buFont typeface="Arial" panose="020B0604020202020204" pitchFamily="34" charset="0"/>
              <a:buChar char="•"/>
              <a:defRPr/>
            </a:pPr>
            <a:endParaRPr lang="en-US" sz="1400" dirty="0">
              <a:solidFill>
                <a:srgbClr val="000000"/>
              </a:solidFill>
              <a:latin typeface="Trebuchet MS" panose="020B0603020202020204" pitchFamily="34" charset="0"/>
            </a:endParaRPr>
          </a:p>
          <a:p>
            <a:pPr marL="285750" indent="-285750">
              <a:buFont typeface="Arial" panose="020B0604020202020204" pitchFamily="34" charset="0"/>
              <a:buChar char="•"/>
              <a:defRPr/>
            </a:pPr>
            <a:r>
              <a:rPr lang="en-US" sz="1400" b="1" dirty="0">
                <a:solidFill>
                  <a:srgbClr val="000000"/>
                </a:solidFill>
                <a:latin typeface="Trebuchet MS" panose="020B0603020202020204" pitchFamily="34" charset="0"/>
              </a:rPr>
              <a:t>Section 8.11: “</a:t>
            </a:r>
            <a:r>
              <a:rPr lang="en-US" sz="1400" dirty="0">
                <a:solidFill>
                  <a:srgbClr val="000000"/>
                </a:solidFill>
                <a:latin typeface="Trebuchet MS" panose="020B0603020202020204" pitchFamily="34" charset="0"/>
              </a:rPr>
              <a:t>The investigation and valuation must take into account the company's reinsurance arrangements. If these are considered to be inappropriate or inadequate, the company must be advised as to how the company needs to modify them to protect the policyholders’ interests. Regard also needs to be given to the possibility that the reinsurance company may fail to meet its obligations or that reinsurance contracts may lapse or prove to be unenforceable in certain circumstances”</a:t>
            </a:r>
          </a:p>
          <a:p>
            <a:pPr marL="285750" indent="-285750">
              <a:buFont typeface="Arial" panose="020B0604020202020204" pitchFamily="34" charset="0"/>
              <a:buChar char="•"/>
              <a:defRPr/>
            </a:pPr>
            <a:endParaRPr lang="en-US" sz="1400" dirty="0">
              <a:solidFill>
                <a:srgbClr val="000000"/>
              </a:solidFill>
              <a:latin typeface="Trebuchet MS" panose="020B0603020202020204" pitchFamily="34" charset="0"/>
            </a:endParaRPr>
          </a:p>
          <a:p>
            <a:pPr marL="285750" indent="-285750">
              <a:buFont typeface="Arial" panose="020B0604020202020204" pitchFamily="34" charset="0"/>
              <a:buChar char="•"/>
              <a:defRPr/>
            </a:pPr>
            <a:r>
              <a:rPr lang="en-US" sz="1400" b="1" dirty="0">
                <a:solidFill>
                  <a:srgbClr val="000000"/>
                </a:solidFill>
                <a:latin typeface="Trebuchet MS" panose="020B0603020202020204" pitchFamily="34" charset="0"/>
              </a:rPr>
              <a:t>Paragraph C(2): </a:t>
            </a:r>
            <a:r>
              <a:rPr lang="en-US" sz="1400" dirty="0">
                <a:solidFill>
                  <a:srgbClr val="000000"/>
                </a:solidFill>
                <a:latin typeface="Trebuchet MS" panose="020B0603020202020204" pitchFamily="34" charset="0"/>
              </a:rPr>
              <a:t>“an actuary should exercise an independent judgement in the matters he/she has been asked to work upon. He/she should discuss the matters, where appropriate, with the Appointed Actuary, bearing in mind that there is always a room for differences of opinion with regard to actuarial matters and judgement”</a:t>
            </a:r>
            <a:endParaRPr lang="en-US" sz="1600" dirty="0">
              <a:solidFill>
                <a:srgbClr val="000000"/>
              </a:solidFill>
              <a:latin typeface="Trebuchet MS" panose="020B0603020202020204" pitchFamily="34" charset="0"/>
            </a:endParaRPr>
          </a:p>
          <a:p>
            <a:pPr marL="285750" indent="-285750">
              <a:buFont typeface="Arial" panose="020B0604020202020204" pitchFamily="34" charset="0"/>
              <a:buChar char="•"/>
              <a:defRPr/>
            </a:pPr>
            <a:endParaRPr lang="en-US" sz="1400" b="1" dirty="0">
              <a:solidFill>
                <a:srgbClr val="000000"/>
              </a:solidFill>
              <a:latin typeface="Trebuchet MS" panose="020B0603020202020204" pitchFamily="34" charset="0"/>
            </a:endParaRPr>
          </a:p>
          <a:p>
            <a:pPr marL="285750" indent="-285750">
              <a:buFont typeface="Arial" panose="020B0604020202020204" pitchFamily="34" charset="0"/>
              <a:buChar char="•"/>
              <a:defRPr/>
            </a:pPr>
            <a:endParaRPr lang="en-US" sz="1600" dirty="0">
              <a:solidFill>
                <a:srgbClr val="000000"/>
              </a:solidFill>
              <a:latin typeface="Trebuchet MS" panose="020B0603020202020204" pitchFamily="34" charset="0"/>
            </a:endParaRPr>
          </a:p>
          <a:p>
            <a:pPr marL="285750" indent="-285750">
              <a:buFont typeface="Arial" panose="020B0604020202020204" pitchFamily="34" charset="0"/>
              <a:buChar char="•"/>
              <a:defRPr/>
            </a:pPr>
            <a:endParaRPr lang="en-IN" sz="1600" dirty="0">
              <a:solidFill>
                <a:srgbClr val="000000"/>
              </a:solidFill>
              <a:latin typeface="Trebuchet MS" panose="020B0603020202020204" pitchFamily="34" charset="0"/>
            </a:endParaRPr>
          </a:p>
        </p:txBody>
      </p:sp>
      <p:sp>
        <p:nvSpPr>
          <p:cNvPr id="43" name="Footer Placeholder 4"/>
          <p:cNvSpPr txBox="1">
            <a:spLocks/>
          </p:cNvSpPr>
          <p:nvPr/>
        </p:nvSpPr>
        <p:spPr>
          <a:xfrm>
            <a:off x="9296400" y="6487770"/>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www.actuariesindia.org</a:t>
            </a:r>
          </a:p>
        </p:txBody>
      </p:sp>
      <p:sp>
        <p:nvSpPr>
          <p:cNvPr id="26" name="Rectangle 2">
            <a:extLst>
              <a:ext uri="{FF2B5EF4-FFF2-40B4-BE49-F238E27FC236}">
                <a16:creationId xmlns:a16="http://schemas.microsoft.com/office/drawing/2014/main" id="{6D8AA204-1513-404E-95E2-34B8B567284B}"/>
              </a:ext>
            </a:extLst>
          </p:cNvPr>
          <p:cNvSpPr txBox="1">
            <a:spLocks noChangeArrowheads="1"/>
          </p:cNvSpPr>
          <p:nvPr/>
        </p:nvSpPr>
        <p:spPr>
          <a:xfrm>
            <a:off x="1828799" y="294759"/>
            <a:ext cx="9277853" cy="61964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lvl="0" algn="l">
              <a:defRPr/>
            </a:pPr>
            <a:r>
              <a:rPr lang="en-US" altLang="en-US" sz="3000" kern="0" dirty="0">
                <a:ln w="0"/>
                <a:solidFill>
                  <a:srgbClr val="0000E7">
                    <a:lumMod val="75000"/>
                  </a:srgbClr>
                </a:solidFill>
                <a:effectLst>
                  <a:outerShdw blurRad="38100" dist="19050" dir="2700000" algn="tl" rotWithShape="0">
                    <a:srgbClr val="000000">
                      <a:alpha val="40000"/>
                    </a:srgbClr>
                  </a:outerShdw>
                </a:effectLst>
                <a:latin typeface="Trebuchet MS" panose="020B0603020202020204" pitchFamily="34" charset="0"/>
              </a:rPr>
              <a:t>References</a:t>
            </a:r>
            <a:endParaRPr kumimoji="0" lang="en-US" altLang="en-US" sz="3000" b="0" i="0" u="none" strike="noStrike" kern="0" cap="none" spc="0" normalizeH="0" baseline="0" noProof="0" dirty="0">
              <a:ln w="0"/>
              <a:solidFill>
                <a:srgbClr val="0000E7">
                  <a:lumMod val="75000"/>
                </a:srgbClr>
              </a:solidFill>
              <a:effectLst>
                <a:outerShdw blurRad="38100" dist="19050" dir="2700000" algn="tl" rotWithShape="0">
                  <a:srgbClr val="000000">
                    <a:alpha val="40000"/>
                  </a:srgbClr>
                </a:outerShdw>
              </a:effectLst>
              <a:highlight>
                <a:srgbClr val="FFFF00"/>
              </a:highlight>
              <a:uLnTx/>
              <a:uFillTx/>
              <a:latin typeface="Trebuchet MS" panose="020B0603020202020204" pitchFamily="34" charset="0"/>
              <a:ea typeface="+mj-ea"/>
              <a:cs typeface="+mj-cs"/>
            </a:endParaRPr>
          </a:p>
        </p:txBody>
      </p:sp>
    </p:spTree>
    <p:extLst>
      <p:ext uri="{BB962C8B-B14F-4D97-AF65-F5344CB8AC3E}">
        <p14:creationId xmlns:p14="http://schemas.microsoft.com/office/powerpoint/2010/main" val="19205229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grpSp>
        <p:nvGrpSpPr>
          <p:cNvPr id="23" name="Group 22"/>
          <p:cNvGrpSpPr/>
          <p:nvPr/>
        </p:nvGrpSpPr>
        <p:grpSpPr>
          <a:xfrm>
            <a:off x="1897472" y="1143000"/>
            <a:ext cx="10067544" cy="310896"/>
            <a:chOff x="381435" y="247185"/>
            <a:chExt cx="9389629" cy="494153"/>
          </a:xfrm>
          <a:solidFill>
            <a:schemeClr val="accent2">
              <a:lumMod val="20000"/>
              <a:lumOff val="80000"/>
            </a:schemeClr>
          </a:solidFill>
        </p:grpSpPr>
        <p:sp>
          <p:nvSpPr>
            <p:cNvPr id="24" name="Rounded Rectangle 23"/>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25" name="Rounded Rectangle 4"/>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defTabSz="755650">
                <a:lnSpc>
                  <a:spcPct val="90000"/>
                </a:lnSpc>
                <a:spcBef>
                  <a:spcPct val="0"/>
                </a:spcBef>
                <a:spcAft>
                  <a:spcPct val="35000"/>
                </a:spcAft>
                <a:defRPr/>
              </a:pPr>
              <a:r>
                <a:rPr lang="en-US" sz="1700" b="1" dirty="0">
                  <a:solidFill>
                    <a:srgbClr val="000000"/>
                  </a:solidFill>
                  <a:latin typeface="Trebuchet MS" panose="020B0603020202020204" pitchFamily="34" charset="0"/>
                </a:rPr>
                <a:t>APS 2 (Additional Guidance for Appointed Actuaries)</a:t>
              </a:r>
            </a:p>
          </p:txBody>
        </p:sp>
      </p:gr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49000" y="0"/>
            <a:ext cx="1085347" cy="1093347"/>
          </a:xfrm>
          <a:prstGeom prst="rect">
            <a:avLst/>
          </a:prstGeom>
          <a:blipFill dpi="0" rotWithShape="1">
            <a:blip r:embed="rId5"/>
            <a:srcRect/>
            <a:stretch>
              <a:fillRect/>
            </a:stretch>
          </a:blipFill>
        </p:spPr>
      </p:pic>
      <p:sp>
        <p:nvSpPr>
          <p:cNvPr id="4" name="TextBox 3"/>
          <p:cNvSpPr txBox="1"/>
          <p:nvPr/>
        </p:nvSpPr>
        <p:spPr>
          <a:xfrm>
            <a:off x="1847088" y="1524000"/>
            <a:ext cx="10268712" cy="1446550"/>
          </a:xfrm>
          <a:prstGeom prst="rect">
            <a:avLst/>
          </a:prstGeom>
          <a:noFill/>
        </p:spPr>
        <p:txBody>
          <a:bodyPr wrap="square" rtlCol="0">
            <a:spAutoFit/>
          </a:bodyPr>
          <a:lstStyle/>
          <a:p>
            <a:pPr marL="285750" indent="-285750">
              <a:buFont typeface="Arial" panose="020B0604020202020204" pitchFamily="34" charset="0"/>
              <a:buChar char="•"/>
              <a:defRPr/>
            </a:pPr>
            <a:r>
              <a:rPr lang="en-IN" sz="1400" b="1" dirty="0">
                <a:solidFill>
                  <a:srgbClr val="000000"/>
                </a:solidFill>
                <a:latin typeface="Trebuchet MS" panose="020B0603020202020204" pitchFamily="34" charset="0"/>
              </a:rPr>
              <a:t>Section 6: </a:t>
            </a:r>
            <a:r>
              <a:rPr lang="en-IN" sz="1400" dirty="0">
                <a:solidFill>
                  <a:srgbClr val="000000"/>
                </a:solidFill>
                <a:latin typeface="Trebuchet MS" panose="020B0603020202020204" pitchFamily="34" charset="0"/>
              </a:rPr>
              <a:t>“</a:t>
            </a:r>
            <a:r>
              <a:rPr lang="en-US" sz="1400" dirty="0">
                <a:solidFill>
                  <a:srgbClr val="000000"/>
                </a:solidFill>
                <a:latin typeface="Trebuchet MS" panose="020B0603020202020204" pitchFamily="34" charset="0"/>
              </a:rPr>
              <a:t>The Appointed Actuary shall, in terms of sub-regulation 8 (a) to 8 (e) of the AA Regulations, suitably advise the Directors to ensure that the company is at all times able to meet the solvency requirements as prescribed in section 64VA of the Act. He has to ensure that the company’s available assets can provide explicit cover for the amount of required solvency margin”</a:t>
            </a:r>
            <a:endParaRPr lang="en-US" sz="1400" b="1" dirty="0">
              <a:solidFill>
                <a:srgbClr val="000000"/>
              </a:solidFill>
              <a:latin typeface="Trebuchet MS" panose="020B0603020202020204" pitchFamily="34" charset="0"/>
            </a:endParaRPr>
          </a:p>
          <a:p>
            <a:pPr marL="285750" indent="-285750">
              <a:buFont typeface="Arial" panose="020B0604020202020204" pitchFamily="34" charset="0"/>
              <a:buChar char="•"/>
              <a:defRPr/>
            </a:pPr>
            <a:endParaRPr lang="en-US" sz="1600" dirty="0">
              <a:solidFill>
                <a:srgbClr val="000000"/>
              </a:solidFill>
              <a:latin typeface="Trebuchet MS" panose="020B0603020202020204" pitchFamily="34" charset="0"/>
            </a:endParaRPr>
          </a:p>
          <a:p>
            <a:pPr marL="285750" indent="-285750">
              <a:buFont typeface="Arial" panose="020B0604020202020204" pitchFamily="34" charset="0"/>
              <a:buChar char="•"/>
              <a:defRPr/>
            </a:pPr>
            <a:endParaRPr lang="en-IN" sz="1600" dirty="0">
              <a:solidFill>
                <a:srgbClr val="000000"/>
              </a:solidFill>
              <a:latin typeface="Trebuchet MS" panose="020B0603020202020204" pitchFamily="34" charset="0"/>
            </a:endParaRPr>
          </a:p>
        </p:txBody>
      </p:sp>
      <p:sp>
        <p:nvSpPr>
          <p:cNvPr id="43" name="Footer Placeholder 4"/>
          <p:cNvSpPr txBox="1">
            <a:spLocks/>
          </p:cNvSpPr>
          <p:nvPr/>
        </p:nvSpPr>
        <p:spPr>
          <a:xfrm>
            <a:off x="9296400" y="6487770"/>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www.actuariesindia.org</a:t>
            </a:r>
          </a:p>
        </p:txBody>
      </p:sp>
      <p:sp>
        <p:nvSpPr>
          <p:cNvPr id="26" name="Rectangle 2">
            <a:extLst>
              <a:ext uri="{FF2B5EF4-FFF2-40B4-BE49-F238E27FC236}">
                <a16:creationId xmlns:a16="http://schemas.microsoft.com/office/drawing/2014/main" id="{6D8AA204-1513-404E-95E2-34B8B567284B}"/>
              </a:ext>
            </a:extLst>
          </p:cNvPr>
          <p:cNvSpPr txBox="1">
            <a:spLocks noChangeArrowheads="1"/>
          </p:cNvSpPr>
          <p:nvPr/>
        </p:nvSpPr>
        <p:spPr>
          <a:xfrm>
            <a:off x="1828799" y="294759"/>
            <a:ext cx="9277853" cy="61964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lvl="0" algn="l">
              <a:defRPr/>
            </a:pPr>
            <a:r>
              <a:rPr lang="en-US" altLang="en-US" sz="3000" kern="0" dirty="0">
                <a:ln w="0"/>
                <a:solidFill>
                  <a:srgbClr val="0000E7">
                    <a:lumMod val="75000"/>
                  </a:srgbClr>
                </a:solidFill>
                <a:effectLst>
                  <a:outerShdw blurRad="38100" dist="19050" dir="2700000" algn="tl" rotWithShape="0">
                    <a:srgbClr val="000000">
                      <a:alpha val="40000"/>
                    </a:srgbClr>
                  </a:outerShdw>
                </a:effectLst>
                <a:latin typeface="Trebuchet MS" panose="020B0603020202020204" pitchFamily="34" charset="0"/>
              </a:rPr>
              <a:t>References</a:t>
            </a:r>
            <a:endParaRPr kumimoji="0" lang="en-US" altLang="en-US" sz="3000" b="0" i="0" u="none" strike="noStrike" kern="0" cap="none" spc="0" normalizeH="0" baseline="0" noProof="0" dirty="0">
              <a:ln w="0"/>
              <a:solidFill>
                <a:srgbClr val="0000E7">
                  <a:lumMod val="75000"/>
                </a:srgbClr>
              </a:solidFill>
              <a:effectLst>
                <a:outerShdw blurRad="38100" dist="19050" dir="2700000" algn="tl" rotWithShape="0">
                  <a:srgbClr val="000000">
                    <a:alpha val="40000"/>
                  </a:srgbClr>
                </a:outerShdw>
              </a:effectLst>
              <a:highlight>
                <a:srgbClr val="FFFF00"/>
              </a:highlight>
              <a:uLnTx/>
              <a:uFillTx/>
              <a:latin typeface="Trebuchet MS" panose="020B0603020202020204" pitchFamily="34" charset="0"/>
              <a:ea typeface="+mj-ea"/>
              <a:cs typeface="+mj-cs"/>
            </a:endParaRPr>
          </a:p>
        </p:txBody>
      </p:sp>
      <p:grpSp>
        <p:nvGrpSpPr>
          <p:cNvPr id="9" name="Group 8">
            <a:extLst>
              <a:ext uri="{FF2B5EF4-FFF2-40B4-BE49-F238E27FC236}">
                <a16:creationId xmlns:a16="http://schemas.microsoft.com/office/drawing/2014/main" id="{CFFF6007-837E-46B1-8DCE-6202206349D6}"/>
              </a:ext>
            </a:extLst>
          </p:cNvPr>
          <p:cNvGrpSpPr/>
          <p:nvPr/>
        </p:nvGrpSpPr>
        <p:grpSpPr>
          <a:xfrm>
            <a:off x="1955384" y="2514600"/>
            <a:ext cx="10067544" cy="310896"/>
            <a:chOff x="381435" y="247185"/>
            <a:chExt cx="9389629" cy="494153"/>
          </a:xfrm>
          <a:solidFill>
            <a:schemeClr val="accent2">
              <a:lumMod val="20000"/>
              <a:lumOff val="80000"/>
            </a:schemeClr>
          </a:solidFill>
        </p:grpSpPr>
        <p:sp>
          <p:nvSpPr>
            <p:cNvPr id="10" name="Rounded Rectangle 23">
              <a:extLst>
                <a:ext uri="{FF2B5EF4-FFF2-40B4-BE49-F238E27FC236}">
                  <a16:creationId xmlns:a16="http://schemas.microsoft.com/office/drawing/2014/main" id="{3920A4FF-E168-41F2-ACF8-8050E69380D8}"/>
                </a:ext>
              </a:extLst>
            </p:cNvPr>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11" name="Rounded Rectangle 4">
              <a:extLst>
                <a:ext uri="{FF2B5EF4-FFF2-40B4-BE49-F238E27FC236}">
                  <a16:creationId xmlns:a16="http://schemas.microsoft.com/office/drawing/2014/main" id="{1067EDD6-D6E4-4382-AF3E-B3CA00C308A4}"/>
                </a:ext>
              </a:extLst>
            </p:cNvPr>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defTabSz="755650">
                <a:lnSpc>
                  <a:spcPct val="90000"/>
                </a:lnSpc>
                <a:spcBef>
                  <a:spcPct val="0"/>
                </a:spcBef>
                <a:spcAft>
                  <a:spcPct val="35000"/>
                </a:spcAft>
                <a:defRPr/>
              </a:pPr>
              <a:r>
                <a:rPr lang="en-US" sz="1700" b="1" dirty="0">
                  <a:solidFill>
                    <a:srgbClr val="000000"/>
                  </a:solidFill>
                  <a:latin typeface="Trebuchet MS" panose="020B0603020202020204" pitchFamily="34" charset="0"/>
                </a:rPr>
                <a:t>APS 3 (Financial Condition Report)</a:t>
              </a:r>
            </a:p>
          </p:txBody>
        </p:sp>
      </p:grpSp>
      <p:sp>
        <p:nvSpPr>
          <p:cNvPr id="12" name="TextBox 11">
            <a:extLst>
              <a:ext uri="{FF2B5EF4-FFF2-40B4-BE49-F238E27FC236}">
                <a16:creationId xmlns:a16="http://schemas.microsoft.com/office/drawing/2014/main" id="{24E21D86-C834-4F2B-B22C-C6FF36DE4C43}"/>
              </a:ext>
            </a:extLst>
          </p:cNvPr>
          <p:cNvSpPr txBox="1"/>
          <p:nvPr/>
        </p:nvSpPr>
        <p:spPr>
          <a:xfrm>
            <a:off x="1905000" y="2895600"/>
            <a:ext cx="10268712" cy="2092881"/>
          </a:xfrm>
          <a:prstGeom prst="rect">
            <a:avLst/>
          </a:prstGeom>
          <a:noFill/>
        </p:spPr>
        <p:txBody>
          <a:bodyPr wrap="square" rtlCol="0">
            <a:spAutoFit/>
          </a:bodyPr>
          <a:lstStyle/>
          <a:p>
            <a:pPr marL="285750" indent="-285750">
              <a:buFont typeface="Arial" panose="020B0604020202020204" pitchFamily="34" charset="0"/>
              <a:buChar char="•"/>
              <a:defRPr/>
            </a:pPr>
            <a:r>
              <a:rPr lang="en-IN" sz="1400" b="1" dirty="0">
                <a:solidFill>
                  <a:srgbClr val="000000"/>
                </a:solidFill>
                <a:latin typeface="Trebuchet MS" panose="020B0603020202020204" pitchFamily="34" charset="0"/>
              </a:rPr>
              <a:t>Section 1.6: </a:t>
            </a:r>
            <a:r>
              <a:rPr lang="en-IN" sz="1400" dirty="0">
                <a:solidFill>
                  <a:srgbClr val="000000"/>
                </a:solidFill>
                <a:latin typeface="Trebuchet MS" panose="020B0603020202020204" pitchFamily="34" charset="0"/>
              </a:rPr>
              <a:t>“</a:t>
            </a:r>
            <a:r>
              <a:rPr lang="en-US" sz="1400" dirty="0">
                <a:solidFill>
                  <a:srgbClr val="000000"/>
                </a:solidFill>
                <a:latin typeface="Trebuchet MS" panose="020B0603020202020204" pitchFamily="34" charset="0"/>
              </a:rPr>
              <a:t>The Appointed Actuary should address the issue of what actions are open to the life office for dealing with the particular circumstances and, where appropriate, make suitable recommendations”</a:t>
            </a:r>
          </a:p>
          <a:p>
            <a:pPr>
              <a:defRPr/>
            </a:pPr>
            <a:endParaRPr lang="en-US" sz="1400" b="1" dirty="0">
              <a:solidFill>
                <a:srgbClr val="000000"/>
              </a:solidFill>
              <a:latin typeface="Trebuchet MS" panose="020B0603020202020204" pitchFamily="34" charset="0"/>
            </a:endParaRPr>
          </a:p>
          <a:p>
            <a:pPr marL="285750" indent="-285750">
              <a:buFont typeface="Arial" panose="020B0604020202020204" pitchFamily="34" charset="0"/>
              <a:buChar char="•"/>
              <a:defRPr/>
            </a:pPr>
            <a:r>
              <a:rPr lang="en-US" sz="1400" b="1" dirty="0">
                <a:solidFill>
                  <a:srgbClr val="000000"/>
                </a:solidFill>
                <a:latin typeface="Trebuchet MS" panose="020B0603020202020204" pitchFamily="34" charset="0"/>
              </a:rPr>
              <a:t>Section 3: </a:t>
            </a:r>
            <a:r>
              <a:rPr lang="en-US" sz="1400" dirty="0">
                <a:solidFill>
                  <a:srgbClr val="000000"/>
                </a:solidFill>
                <a:latin typeface="Trebuchet MS" panose="020B0603020202020204" pitchFamily="34" charset="0"/>
              </a:rPr>
              <a:t>“The Appointed Actuary needs to be vigilant about the factors that might affect the life office, such as Impending major claims or litigation that might affect the life office, Loss of a distribution channel, Risks arising out of product literature or policy documentation”</a:t>
            </a:r>
          </a:p>
          <a:p>
            <a:pPr marL="285750" indent="-285750">
              <a:buFont typeface="Arial" panose="020B0604020202020204" pitchFamily="34" charset="0"/>
              <a:buChar char="•"/>
              <a:defRPr/>
            </a:pPr>
            <a:endParaRPr lang="en-US" sz="1400" b="1" dirty="0">
              <a:solidFill>
                <a:srgbClr val="000000"/>
              </a:solidFill>
              <a:latin typeface="Trebuchet MS" panose="020B0603020202020204" pitchFamily="34" charset="0"/>
            </a:endParaRPr>
          </a:p>
          <a:p>
            <a:pPr marL="285750" indent="-285750">
              <a:buFont typeface="Arial" panose="020B0604020202020204" pitchFamily="34" charset="0"/>
              <a:buChar char="•"/>
              <a:defRPr/>
            </a:pPr>
            <a:endParaRPr lang="en-US" sz="1600" dirty="0">
              <a:solidFill>
                <a:srgbClr val="000000"/>
              </a:solidFill>
              <a:latin typeface="Trebuchet MS" panose="020B0603020202020204" pitchFamily="34" charset="0"/>
            </a:endParaRPr>
          </a:p>
          <a:p>
            <a:pPr marL="285750" indent="-285750">
              <a:buFont typeface="Arial" panose="020B0604020202020204" pitchFamily="34" charset="0"/>
              <a:buChar char="•"/>
              <a:defRPr/>
            </a:pPr>
            <a:endParaRPr lang="en-IN" sz="1600" dirty="0">
              <a:solidFill>
                <a:srgbClr val="000000"/>
              </a:solidFill>
              <a:latin typeface="Trebuchet MS" panose="020B0603020202020204" pitchFamily="34" charset="0"/>
            </a:endParaRPr>
          </a:p>
        </p:txBody>
      </p:sp>
      <p:grpSp>
        <p:nvGrpSpPr>
          <p:cNvPr id="13" name="Group 12">
            <a:extLst>
              <a:ext uri="{FF2B5EF4-FFF2-40B4-BE49-F238E27FC236}">
                <a16:creationId xmlns:a16="http://schemas.microsoft.com/office/drawing/2014/main" id="{99D94B7F-BC8E-4C26-AA59-C932E37EE22F}"/>
              </a:ext>
            </a:extLst>
          </p:cNvPr>
          <p:cNvGrpSpPr/>
          <p:nvPr/>
        </p:nvGrpSpPr>
        <p:grpSpPr>
          <a:xfrm>
            <a:off x="1955384" y="4307919"/>
            <a:ext cx="10067544" cy="310896"/>
            <a:chOff x="381435" y="247185"/>
            <a:chExt cx="9389629" cy="494153"/>
          </a:xfrm>
          <a:solidFill>
            <a:schemeClr val="accent2">
              <a:lumMod val="20000"/>
              <a:lumOff val="80000"/>
            </a:schemeClr>
          </a:solidFill>
        </p:grpSpPr>
        <p:sp>
          <p:nvSpPr>
            <p:cNvPr id="14" name="Rounded Rectangle 23">
              <a:extLst>
                <a:ext uri="{FF2B5EF4-FFF2-40B4-BE49-F238E27FC236}">
                  <a16:creationId xmlns:a16="http://schemas.microsoft.com/office/drawing/2014/main" id="{A970698F-FF9F-44DF-B20A-16E77CC3FCAB}"/>
                </a:ext>
              </a:extLst>
            </p:cNvPr>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15" name="Rounded Rectangle 4">
              <a:extLst>
                <a:ext uri="{FF2B5EF4-FFF2-40B4-BE49-F238E27FC236}">
                  <a16:creationId xmlns:a16="http://schemas.microsoft.com/office/drawing/2014/main" id="{CD711E51-FFAA-4AF9-AB97-A2D2392748B4}"/>
                </a:ext>
              </a:extLst>
            </p:cNvPr>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defTabSz="755650">
                <a:lnSpc>
                  <a:spcPct val="90000"/>
                </a:lnSpc>
                <a:spcBef>
                  <a:spcPct val="0"/>
                </a:spcBef>
                <a:spcAft>
                  <a:spcPct val="35000"/>
                </a:spcAft>
                <a:defRPr/>
              </a:pPr>
              <a:r>
                <a:rPr lang="en-US" sz="1700" b="1" dirty="0">
                  <a:solidFill>
                    <a:srgbClr val="000000"/>
                  </a:solidFill>
                  <a:latin typeface="Trebuchet MS" panose="020B0603020202020204" pitchFamily="34" charset="0"/>
                </a:rPr>
                <a:t>APS 10 (Determination of the Embedded Value for the purpose of Initial Public Offering (IPO))</a:t>
              </a:r>
            </a:p>
          </p:txBody>
        </p:sp>
      </p:grpSp>
      <p:sp>
        <p:nvSpPr>
          <p:cNvPr id="16" name="TextBox 15">
            <a:extLst>
              <a:ext uri="{FF2B5EF4-FFF2-40B4-BE49-F238E27FC236}">
                <a16:creationId xmlns:a16="http://schemas.microsoft.com/office/drawing/2014/main" id="{C134F75D-F2FC-4ADC-9A1E-EFDCE099F0AF}"/>
              </a:ext>
            </a:extLst>
          </p:cNvPr>
          <p:cNvSpPr txBox="1"/>
          <p:nvPr/>
        </p:nvSpPr>
        <p:spPr>
          <a:xfrm>
            <a:off x="1905000" y="4688919"/>
            <a:ext cx="10268712" cy="2308324"/>
          </a:xfrm>
          <a:prstGeom prst="rect">
            <a:avLst/>
          </a:prstGeom>
          <a:noFill/>
        </p:spPr>
        <p:txBody>
          <a:bodyPr wrap="square" rtlCol="0">
            <a:spAutoFit/>
          </a:bodyPr>
          <a:lstStyle/>
          <a:p>
            <a:pPr marL="285750" indent="-285750">
              <a:buFont typeface="Arial" panose="020B0604020202020204" pitchFamily="34" charset="0"/>
              <a:buChar char="•"/>
              <a:defRPr/>
            </a:pPr>
            <a:r>
              <a:rPr lang="en-IN" sz="1400" b="1" dirty="0">
                <a:solidFill>
                  <a:srgbClr val="000000"/>
                </a:solidFill>
                <a:latin typeface="Trebuchet MS" panose="020B0603020202020204" pitchFamily="34" charset="0"/>
              </a:rPr>
              <a:t>Section 5.17: </a:t>
            </a:r>
            <a:r>
              <a:rPr lang="en-IN" sz="1400" dirty="0">
                <a:solidFill>
                  <a:srgbClr val="000000"/>
                </a:solidFill>
                <a:latin typeface="Trebuchet MS" panose="020B0603020202020204" pitchFamily="34" charset="0"/>
              </a:rPr>
              <a:t>“</a:t>
            </a:r>
            <a:r>
              <a:rPr lang="en-US" sz="1400" dirty="0">
                <a:latin typeface="Trebuchet MS" panose="020B0603020202020204" pitchFamily="34" charset="0"/>
              </a:rPr>
              <a:t>The sum of the free surplus and required capital is the adjusted net worth. This is the value of all assets allocated to the covered business that are not required to back the liabilities of the covered business.</a:t>
            </a:r>
            <a:endParaRPr lang="en-US" sz="1400" dirty="0">
              <a:solidFill>
                <a:srgbClr val="000000"/>
              </a:solidFill>
              <a:latin typeface="Trebuchet MS" panose="020B0603020202020204" pitchFamily="34" charset="0"/>
            </a:endParaRPr>
          </a:p>
          <a:p>
            <a:pPr marL="285750" indent="-285750">
              <a:buFont typeface="Arial" panose="020B0604020202020204" pitchFamily="34" charset="0"/>
              <a:buChar char="•"/>
              <a:defRPr/>
            </a:pPr>
            <a:endParaRPr lang="en-US" sz="1400" b="1" dirty="0">
              <a:solidFill>
                <a:srgbClr val="000000"/>
              </a:solidFill>
              <a:latin typeface="Trebuchet MS" panose="020B0603020202020204" pitchFamily="34" charset="0"/>
            </a:endParaRPr>
          </a:p>
          <a:p>
            <a:pPr marL="285750" indent="-285750">
              <a:buFont typeface="Arial" panose="020B0604020202020204" pitchFamily="34" charset="0"/>
              <a:buChar char="•"/>
              <a:defRPr/>
            </a:pPr>
            <a:r>
              <a:rPr lang="en-US" sz="1400" b="1" dirty="0">
                <a:solidFill>
                  <a:srgbClr val="000000"/>
                </a:solidFill>
                <a:latin typeface="Trebuchet MS" panose="020B0603020202020204" pitchFamily="34" charset="0"/>
              </a:rPr>
              <a:t>Section 8: </a:t>
            </a:r>
            <a:r>
              <a:rPr lang="en-US" sz="1400" dirty="0">
                <a:solidFill>
                  <a:srgbClr val="000000"/>
                </a:solidFill>
                <a:latin typeface="Trebuchet MS" panose="020B0603020202020204" pitchFamily="34" charset="0"/>
              </a:rPr>
              <a:t>“</a:t>
            </a:r>
            <a:r>
              <a:rPr lang="en-US" sz="1400" dirty="0">
                <a:latin typeface="Trebuchet MS" panose="020B0603020202020204" pitchFamily="34" charset="0"/>
              </a:rPr>
              <a:t>It is important that in his / her report, the Reporting Actuary give sufficient information to the potential investor to form a view on the ‘vulnerabilities’ to which the valuation is subject. The actuary should consider and disclose if there are certain assumptions which, if varied, lead to significantly different results. The Actuary should ensure that any material limitations are adequately disclosed</a:t>
            </a:r>
            <a:r>
              <a:rPr lang="en-US" sz="1400" dirty="0">
                <a:solidFill>
                  <a:srgbClr val="000000"/>
                </a:solidFill>
                <a:latin typeface="Trebuchet MS" panose="020B0603020202020204" pitchFamily="34" charset="0"/>
              </a:rPr>
              <a:t>”</a:t>
            </a:r>
          </a:p>
          <a:p>
            <a:pPr marL="285750" indent="-285750">
              <a:buFont typeface="Arial" panose="020B0604020202020204" pitchFamily="34" charset="0"/>
              <a:buChar char="•"/>
              <a:defRPr/>
            </a:pPr>
            <a:endParaRPr lang="en-US" sz="1400" b="1" dirty="0">
              <a:solidFill>
                <a:srgbClr val="000000"/>
              </a:solidFill>
              <a:latin typeface="Trebuchet MS" panose="020B0603020202020204" pitchFamily="34" charset="0"/>
            </a:endParaRPr>
          </a:p>
          <a:p>
            <a:pPr marL="285750" indent="-285750">
              <a:buFont typeface="Arial" panose="020B0604020202020204" pitchFamily="34" charset="0"/>
              <a:buChar char="•"/>
              <a:defRPr/>
            </a:pPr>
            <a:endParaRPr lang="en-US" sz="1600" dirty="0">
              <a:solidFill>
                <a:srgbClr val="000000"/>
              </a:solidFill>
              <a:latin typeface="Trebuchet MS" panose="020B0603020202020204" pitchFamily="34" charset="0"/>
            </a:endParaRPr>
          </a:p>
          <a:p>
            <a:pPr marL="285750" indent="-285750">
              <a:buFont typeface="Arial" panose="020B0604020202020204" pitchFamily="34" charset="0"/>
              <a:buChar char="•"/>
              <a:defRPr/>
            </a:pPr>
            <a:endParaRPr lang="en-IN" sz="1600" dirty="0">
              <a:solidFill>
                <a:srgbClr val="000000"/>
              </a:solidFill>
              <a:latin typeface="Trebuchet MS" panose="020B0603020202020204" pitchFamily="34" charset="0"/>
            </a:endParaRPr>
          </a:p>
        </p:txBody>
      </p:sp>
    </p:spTree>
    <p:extLst>
      <p:ext uri="{BB962C8B-B14F-4D97-AF65-F5344CB8AC3E}">
        <p14:creationId xmlns:p14="http://schemas.microsoft.com/office/powerpoint/2010/main" val="16286635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grpSp>
        <p:nvGrpSpPr>
          <p:cNvPr id="23" name="Group 22"/>
          <p:cNvGrpSpPr/>
          <p:nvPr/>
        </p:nvGrpSpPr>
        <p:grpSpPr>
          <a:xfrm>
            <a:off x="1897472" y="1143000"/>
            <a:ext cx="10067544" cy="310896"/>
            <a:chOff x="381435" y="247185"/>
            <a:chExt cx="9389629" cy="494153"/>
          </a:xfrm>
          <a:solidFill>
            <a:schemeClr val="accent2">
              <a:lumMod val="20000"/>
              <a:lumOff val="80000"/>
            </a:schemeClr>
          </a:solidFill>
        </p:grpSpPr>
        <p:sp>
          <p:nvSpPr>
            <p:cNvPr id="24" name="Rounded Rectangle 23"/>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25" name="Rounded Rectangle 4"/>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defTabSz="755650">
                <a:lnSpc>
                  <a:spcPct val="90000"/>
                </a:lnSpc>
                <a:spcBef>
                  <a:spcPct val="0"/>
                </a:spcBef>
                <a:spcAft>
                  <a:spcPct val="35000"/>
                </a:spcAft>
                <a:defRPr/>
              </a:pPr>
              <a:r>
                <a:rPr lang="en-US" sz="1700" b="1" dirty="0">
                  <a:solidFill>
                    <a:srgbClr val="000000"/>
                  </a:solidFill>
                  <a:latin typeface="Trebuchet MS" panose="020B0603020202020204" pitchFamily="34" charset="0"/>
                </a:rPr>
                <a:t>APS 4 (Peer Review of Appointed Actuary’s work)</a:t>
              </a:r>
            </a:p>
          </p:txBody>
        </p:sp>
      </p:gr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49000" y="0"/>
            <a:ext cx="1085347" cy="1093347"/>
          </a:xfrm>
          <a:prstGeom prst="rect">
            <a:avLst/>
          </a:prstGeom>
          <a:blipFill dpi="0" rotWithShape="1">
            <a:blip r:embed="rId5"/>
            <a:srcRect/>
            <a:stretch>
              <a:fillRect/>
            </a:stretch>
          </a:blipFill>
        </p:spPr>
      </p:pic>
      <p:sp>
        <p:nvSpPr>
          <p:cNvPr id="4" name="TextBox 3"/>
          <p:cNvSpPr txBox="1"/>
          <p:nvPr/>
        </p:nvSpPr>
        <p:spPr>
          <a:xfrm>
            <a:off x="1847088" y="1524000"/>
            <a:ext cx="10268712" cy="1231106"/>
          </a:xfrm>
          <a:prstGeom prst="rect">
            <a:avLst/>
          </a:prstGeom>
          <a:noFill/>
        </p:spPr>
        <p:txBody>
          <a:bodyPr wrap="square" rtlCol="0">
            <a:spAutoFit/>
          </a:bodyPr>
          <a:lstStyle/>
          <a:p>
            <a:pPr marL="285750" indent="-285750">
              <a:buFont typeface="Arial" panose="020B0604020202020204" pitchFamily="34" charset="0"/>
              <a:buChar char="•"/>
              <a:defRPr/>
            </a:pPr>
            <a:r>
              <a:rPr lang="en-IN" sz="1400" b="1" dirty="0">
                <a:solidFill>
                  <a:srgbClr val="000000"/>
                </a:solidFill>
                <a:latin typeface="Trebuchet MS" panose="020B0603020202020204" pitchFamily="34" charset="0"/>
              </a:rPr>
              <a:t>Section 5.2: </a:t>
            </a:r>
            <a:r>
              <a:rPr lang="en-IN" sz="1400" dirty="0">
                <a:solidFill>
                  <a:srgbClr val="000000"/>
                </a:solidFill>
                <a:latin typeface="Trebuchet MS" panose="020B0603020202020204" pitchFamily="34" charset="0"/>
              </a:rPr>
              <a:t>“</a:t>
            </a:r>
            <a:r>
              <a:rPr lang="en-US" sz="1400" dirty="0">
                <a:solidFill>
                  <a:srgbClr val="000000"/>
                </a:solidFill>
                <a:latin typeface="Trebuchet MS" panose="020B0603020202020204" pitchFamily="34" charset="0"/>
              </a:rPr>
              <a:t>It is expected that differences if any, between the view-point of the Appointed Actuary and the peer reviewer should be resolved before the Appointed Actuary makes his or her report final. However, to the extent that any material difference remains unresolved, the same should be mentioned in the peer review report”</a:t>
            </a:r>
            <a:endParaRPr lang="en-US" sz="1400" b="1" dirty="0">
              <a:solidFill>
                <a:srgbClr val="000000"/>
              </a:solidFill>
              <a:latin typeface="Trebuchet MS" panose="020B0603020202020204" pitchFamily="34" charset="0"/>
            </a:endParaRPr>
          </a:p>
          <a:p>
            <a:pPr marL="285750" indent="-285750">
              <a:buFont typeface="Arial" panose="020B0604020202020204" pitchFamily="34" charset="0"/>
              <a:buChar char="•"/>
              <a:defRPr/>
            </a:pPr>
            <a:endParaRPr lang="en-US" sz="1600" dirty="0">
              <a:solidFill>
                <a:srgbClr val="000000"/>
              </a:solidFill>
              <a:latin typeface="Trebuchet MS" panose="020B0603020202020204" pitchFamily="34" charset="0"/>
            </a:endParaRPr>
          </a:p>
          <a:p>
            <a:pPr marL="285750" indent="-285750">
              <a:buFont typeface="Arial" panose="020B0604020202020204" pitchFamily="34" charset="0"/>
              <a:buChar char="•"/>
              <a:defRPr/>
            </a:pPr>
            <a:endParaRPr lang="en-IN" sz="1600" dirty="0">
              <a:solidFill>
                <a:srgbClr val="000000"/>
              </a:solidFill>
              <a:latin typeface="Trebuchet MS" panose="020B0603020202020204" pitchFamily="34" charset="0"/>
            </a:endParaRPr>
          </a:p>
        </p:txBody>
      </p:sp>
      <p:sp>
        <p:nvSpPr>
          <p:cNvPr id="43" name="Footer Placeholder 4"/>
          <p:cNvSpPr txBox="1">
            <a:spLocks/>
          </p:cNvSpPr>
          <p:nvPr/>
        </p:nvSpPr>
        <p:spPr>
          <a:xfrm>
            <a:off x="9296400" y="6487770"/>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www.actuariesindia.org</a:t>
            </a:r>
          </a:p>
        </p:txBody>
      </p:sp>
      <p:sp>
        <p:nvSpPr>
          <p:cNvPr id="26" name="Rectangle 2">
            <a:extLst>
              <a:ext uri="{FF2B5EF4-FFF2-40B4-BE49-F238E27FC236}">
                <a16:creationId xmlns:a16="http://schemas.microsoft.com/office/drawing/2014/main" id="{6D8AA204-1513-404E-95E2-34B8B567284B}"/>
              </a:ext>
            </a:extLst>
          </p:cNvPr>
          <p:cNvSpPr txBox="1">
            <a:spLocks noChangeArrowheads="1"/>
          </p:cNvSpPr>
          <p:nvPr/>
        </p:nvSpPr>
        <p:spPr>
          <a:xfrm>
            <a:off x="1828799" y="294759"/>
            <a:ext cx="9277853" cy="61964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lvl="0" algn="l">
              <a:defRPr/>
            </a:pPr>
            <a:r>
              <a:rPr lang="en-US" altLang="en-US" sz="3000" kern="0" dirty="0">
                <a:ln w="0"/>
                <a:solidFill>
                  <a:srgbClr val="0000E7">
                    <a:lumMod val="75000"/>
                  </a:srgbClr>
                </a:solidFill>
                <a:effectLst>
                  <a:outerShdw blurRad="38100" dist="19050" dir="2700000" algn="tl" rotWithShape="0">
                    <a:srgbClr val="000000">
                      <a:alpha val="40000"/>
                    </a:srgbClr>
                  </a:outerShdw>
                </a:effectLst>
                <a:latin typeface="Trebuchet MS" panose="020B0603020202020204" pitchFamily="34" charset="0"/>
              </a:rPr>
              <a:t>References</a:t>
            </a:r>
            <a:endParaRPr kumimoji="0" lang="en-US" altLang="en-US" sz="3000" b="0" i="0" u="none" strike="noStrike" kern="0" cap="none" spc="0" normalizeH="0" baseline="0" noProof="0" dirty="0">
              <a:ln w="0"/>
              <a:solidFill>
                <a:srgbClr val="0000E7">
                  <a:lumMod val="75000"/>
                </a:srgbClr>
              </a:solidFill>
              <a:effectLst>
                <a:outerShdw blurRad="38100" dist="19050" dir="2700000" algn="tl" rotWithShape="0">
                  <a:srgbClr val="000000">
                    <a:alpha val="40000"/>
                  </a:srgbClr>
                </a:outerShdw>
              </a:effectLst>
              <a:highlight>
                <a:srgbClr val="FFFF00"/>
              </a:highlight>
              <a:uLnTx/>
              <a:uFillTx/>
              <a:latin typeface="Trebuchet MS" panose="020B0603020202020204" pitchFamily="34" charset="0"/>
              <a:ea typeface="+mj-ea"/>
              <a:cs typeface="+mj-cs"/>
            </a:endParaRPr>
          </a:p>
        </p:txBody>
      </p:sp>
    </p:spTree>
    <p:extLst>
      <p:ext uri="{BB962C8B-B14F-4D97-AF65-F5344CB8AC3E}">
        <p14:creationId xmlns:p14="http://schemas.microsoft.com/office/powerpoint/2010/main" val="3933899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4" name="Rectangle 3"/>
          <p:cNvSpPr txBox="1">
            <a:spLocks noChangeArrowheads="1"/>
          </p:cNvSpPr>
          <p:nvPr/>
        </p:nvSpPr>
        <p:spPr>
          <a:xfrm>
            <a:off x="1905000" y="1219200"/>
            <a:ext cx="9906000" cy="4572000"/>
          </a:xfrm>
          <a:prstGeom prst="rect">
            <a:avLst/>
          </a:prstGeom>
          <a:no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altLang="en-US" sz="1000" b="1" kern="0" dirty="0">
                <a:latin typeface="Trebuchet MS" panose="020B0603020202020204" pitchFamily="34" charset="0"/>
              </a:rPr>
              <a:t> </a:t>
            </a:r>
          </a:p>
          <a:p>
            <a:r>
              <a:rPr lang="en-US" altLang="en-US" sz="2000" b="1" kern="0" dirty="0">
                <a:latin typeface="Trebuchet MS" panose="020B0603020202020204" pitchFamily="34" charset="0"/>
              </a:rPr>
              <a:t>Issues to consider</a:t>
            </a:r>
          </a:p>
          <a:p>
            <a:pPr lvl="1">
              <a:buFont typeface="Arial" panose="020B0604020202020204" pitchFamily="34" charset="0"/>
              <a:buChar char="•"/>
            </a:pPr>
            <a:r>
              <a:rPr lang="en-US" altLang="en-US" sz="1800" kern="0" dirty="0">
                <a:latin typeface="Trebuchet MS" panose="020B0603020202020204" pitchFamily="34" charset="0"/>
              </a:rPr>
              <a:t>Professionalism</a:t>
            </a:r>
          </a:p>
          <a:p>
            <a:pPr lvl="1">
              <a:buFont typeface="Arial" panose="020B0604020202020204" pitchFamily="34" charset="0"/>
              <a:buChar char="•"/>
            </a:pPr>
            <a:r>
              <a:rPr lang="en-US" altLang="en-US" sz="1800" kern="0" dirty="0">
                <a:latin typeface="Trebuchet MS" panose="020B0603020202020204" pitchFamily="34" charset="0"/>
              </a:rPr>
              <a:t>Stakeholders</a:t>
            </a:r>
          </a:p>
          <a:p>
            <a:pPr lvl="1">
              <a:buFont typeface="Arial" panose="020B0604020202020204" pitchFamily="34" charset="0"/>
              <a:buChar char="•"/>
            </a:pPr>
            <a:r>
              <a:rPr lang="en-US" altLang="en-US" sz="1800" kern="0" dirty="0">
                <a:latin typeface="Trebuchet MS" panose="020B0603020202020204" pitchFamily="34" charset="0"/>
              </a:rPr>
              <a:t>Data availability</a:t>
            </a:r>
          </a:p>
          <a:p>
            <a:pPr lvl="1">
              <a:buFont typeface="Arial" panose="020B0604020202020204" pitchFamily="34" charset="0"/>
              <a:buChar char="•"/>
            </a:pPr>
            <a:r>
              <a:rPr lang="en-US" altLang="en-US" sz="1800" kern="0" dirty="0">
                <a:latin typeface="Trebuchet MS" panose="020B0603020202020204" pitchFamily="34" charset="0"/>
              </a:rPr>
              <a:t>Technical &amp; General</a:t>
            </a:r>
          </a:p>
          <a:p>
            <a:pPr marL="0" indent="0">
              <a:buNone/>
            </a:pPr>
            <a:endParaRPr lang="en-US" altLang="en-US" sz="1000" b="1" kern="0" dirty="0">
              <a:latin typeface="Trebuchet MS" panose="020B0603020202020204" pitchFamily="34" charset="0"/>
            </a:endParaRPr>
          </a:p>
          <a:p>
            <a:r>
              <a:rPr lang="en-US" altLang="en-US" sz="2000" b="1" kern="0" dirty="0">
                <a:latin typeface="Trebuchet MS" panose="020B0603020202020204" pitchFamily="34" charset="0"/>
              </a:rPr>
              <a:t>Actions to consider</a:t>
            </a:r>
          </a:p>
          <a:p>
            <a:pPr lvl="1">
              <a:buFont typeface="Arial" panose="020B0604020202020204" pitchFamily="34" charset="0"/>
              <a:buChar char="•"/>
            </a:pPr>
            <a:r>
              <a:rPr lang="en-US" altLang="en-US" sz="1800" kern="0" dirty="0">
                <a:latin typeface="Trebuchet MS" panose="020B0603020202020204" pitchFamily="34" charset="0"/>
              </a:rPr>
              <a:t>Initial Considerations</a:t>
            </a:r>
          </a:p>
          <a:p>
            <a:pPr lvl="1">
              <a:buFont typeface="Arial" panose="020B0604020202020204" pitchFamily="34" charset="0"/>
              <a:buChar char="•"/>
            </a:pPr>
            <a:r>
              <a:rPr lang="en-US" altLang="en-US" sz="1800" kern="0" dirty="0">
                <a:latin typeface="Trebuchet MS" panose="020B0603020202020204" pitchFamily="34" charset="0"/>
              </a:rPr>
              <a:t>Preliminary analysis</a:t>
            </a:r>
          </a:p>
          <a:p>
            <a:pPr lvl="1">
              <a:buFont typeface="Arial" panose="020B0604020202020204" pitchFamily="34" charset="0"/>
              <a:buChar char="•"/>
            </a:pPr>
            <a:r>
              <a:rPr lang="en-US" altLang="en-US" sz="1800" kern="0" dirty="0">
                <a:latin typeface="Trebuchet MS" panose="020B0603020202020204" pitchFamily="34" charset="0"/>
              </a:rPr>
              <a:t>Next Steps</a:t>
            </a:r>
          </a:p>
          <a:p>
            <a:pPr lvl="1">
              <a:buFont typeface="Arial" panose="020B0604020202020204" pitchFamily="34" charset="0"/>
              <a:buChar char="•"/>
            </a:pPr>
            <a:r>
              <a:rPr lang="en-US" altLang="en-US" sz="1800" kern="0" dirty="0">
                <a:latin typeface="Trebuchet MS" panose="020B0603020202020204" pitchFamily="34" charset="0"/>
              </a:rPr>
              <a:t>Detailed Analysis: Scenarios</a:t>
            </a: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49000" y="0"/>
            <a:ext cx="1085347" cy="1093347"/>
          </a:xfrm>
          <a:prstGeom prst="rect">
            <a:avLst/>
          </a:prstGeom>
          <a:blipFill dpi="0" rotWithShape="1">
            <a:blip r:embed="rId5"/>
            <a:srcRect/>
            <a:stretch>
              <a:fillRect/>
            </a:stretch>
          </a:blipFill>
        </p:spPr>
      </p:pic>
      <p:sp>
        <p:nvSpPr>
          <p:cNvPr id="6" name="Rectangle 2">
            <a:extLst>
              <a:ext uri="{FF2B5EF4-FFF2-40B4-BE49-F238E27FC236}">
                <a16:creationId xmlns:a16="http://schemas.microsoft.com/office/drawing/2014/main" id="{4F231CB6-FF19-47D6-9D8F-01CAB75E937A}"/>
              </a:ext>
            </a:extLst>
          </p:cNvPr>
          <p:cNvSpPr txBox="1">
            <a:spLocks noChangeArrowheads="1"/>
          </p:cNvSpPr>
          <p:nvPr/>
        </p:nvSpPr>
        <p:spPr>
          <a:xfrm>
            <a:off x="1828800" y="381000"/>
            <a:ext cx="9067800" cy="61964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en-US" sz="3000" kern="0" dirty="0">
                <a:ln w="0"/>
                <a:solidFill>
                  <a:srgbClr val="0000E7">
                    <a:lumMod val="75000"/>
                  </a:srgbClr>
                </a:solidFill>
                <a:effectLst>
                  <a:outerShdw blurRad="38100" dist="19050" dir="2700000" algn="tl" rotWithShape="0">
                    <a:srgbClr val="000000">
                      <a:alpha val="40000"/>
                    </a:srgbClr>
                  </a:outerShdw>
                </a:effectLst>
                <a:latin typeface="Trebuchet MS" panose="020B0603020202020204" pitchFamily="34" charset="0"/>
              </a:rPr>
              <a:t>Agenda</a:t>
            </a:r>
            <a:endParaRPr kumimoji="0" lang="en-US" altLang="en-US" sz="3000" b="0" i="0" u="none" strike="noStrike" kern="0" cap="none" spc="0" normalizeH="0" baseline="0" noProof="0" dirty="0">
              <a:ln w="0"/>
              <a:solidFill>
                <a:srgbClr val="0000E7">
                  <a:lumMod val="75000"/>
                </a:srgbClr>
              </a:solidFill>
              <a:effectLst>
                <a:outerShdw blurRad="38100" dist="19050" dir="2700000" algn="tl" rotWithShape="0">
                  <a:srgbClr val="000000">
                    <a:alpha val="40000"/>
                  </a:srgbClr>
                </a:outerShdw>
              </a:effectLst>
              <a:uLnTx/>
              <a:uFillTx/>
              <a:latin typeface="Trebuchet MS" panose="020B0603020202020204" pitchFamily="34" charset="0"/>
              <a:ea typeface="+mj-ea"/>
              <a:cs typeface="+mj-cs"/>
            </a:endParaRPr>
          </a:p>
        </p:txBody>
      </p:sp>
      <p:sp>
        <p:nvSpPr>
          <p:cNvPr id="7" name="Footer Placeholder 4">
            <a:extLst>
              <a:ext uri="{FF2B5EF4-FFF2-40B4-BE49-F238E27FC236}">
                <a16:creationId xmlns:a16="http://schemas.microsoft.com/office/drawing/2014/main" id="{73A01E1E-2959-444D-925B-1C9C7DE0ACCB}"/>
              </a:ext>
            </a:extLst>
          </p:cNvPr>
          <p:cNvSpPr txBox="1">
            <a:spLocks/>
          </p:cNvSpPr>
          <p:nvPr/>
        </p:nvSpPr>
        <p:spPr>
          <a:xfrm>
            <a:off x="9296400" y="6487770"/>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www.actuariesindia.org</a:t>
            </a:r>
          </a:p>
        </p:txBody>
      </p:sp>
    </p:spTree>
    <p:extLst>
      <p:ext uri="{BB962C8B-B14F-4D97-AF65-F5344CB8AC3E}">
        <p14:creationId xmlns:p14="http://schemas.microsoft.com/office/powerpoint/2010/main" val="1600939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grpSp>
        <p:nvGrpSpPr>
          <p:cNvPr id="23" name="Group 22"/>
          <p:cNvGrpSpPr/>
          <p:nvPr/>
        </p:nvGrpSpPr>
        <p:grpSpPr>
          <a:xfrm>
            <a:off x="1897472" y="1254439"/>
            <a:ext cx="10067544" cy="310896"/>
            <a:chOff x="381435" y="247185"/>
            <a:chExt cx="9389629" cy="494153"/>
          </a:xfrm>
          <a:solidFill>
            <a:schemeClr val="accent2">
              <a:lumMod val="20000"/>
              <a:lumOff val="80000"/>
            </a:schemeClr>
          </a:solidFill>
        </p:grpSpPr>
        <p:sp>
          <p:nvSpPr>
            <p:cNvPr id="24" name="Rounded Rectangle 23"/>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25" name="Rounded Rectangle 4"/>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defTabSz="755650">
                <a:lnSpc>
                  <a:spcPct val="90000"/>
                </a:lnSpc>
                <a:spcBef>
                  <a:spcPct val="0"/>
                </a:spcBef>
                <a:spcAft>
                  <a:spcPct val="35000"/>
                </a:spcAft>
                <a:defRPr/>
              </a:pPr>
              <a:r>
                <a:rPr lang="en-US" sz="1700" b="1" dirty="0">
                  <a:solidFill>
                    <a:srgbClr val="000000"/>
                  </a:solidFill>
                  <a:latin typeface="Trebuchet MS" panose="020B0603020202020204" pitchFamily="34" charset="0"/>
                </a:rPr>
                <a:t>Professional Conduct Standards (referred to as PCS)</a:t>
              </a:r>
            </a:p>
          </p:txBody>
        </p:sp>
      </p:gr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49000" y="0"/>
            <a:ext cx="1085347" cy="1093347"/>
          </a:xfrm>
          <a:prstGeom prst="rect">
            <a:avLst/>
          </a:prstGeom>
          <a:blipFill dpi="0" rotWithShape="1">
            <a:blip r:embed="rId5"/>
            <a:srcRect/>
            <a:stretch>
              <a:fillRect/>
            </a:stretch>
          </a:blipFill>
        </p:spPr>
      </p:pic>
      <p:sp>
        <p:nvSpPr>
          <p:cNvPr id="4" name="TextBox 3"/>
          <p:cNvSpPr txBox="1"/>
          <p:nvPr/>
        </p:nvSpPr>
        <p:spPr>
          <a:xfrm>
            <a:off x="1921595" y="1600200"/>
            <a:ext cx="10346605" cy="830997"/>
          </a:xfrm>
          <a:prstGeom prst="rect">
            <a:avLst/>
          </a:prstGeom>
          <a:noFill/>
        </p:spPr>
        <p:txBody>
          <a:bodyPr wrap="square" rtlCol="0">
            <a:spAutoFit/>
          </a:bodyPr>
          <a:lstStyle/>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General</a:t>
            </a:r>
          </a:p>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Consulting Actuary</a:t>
            </a:r>
          </a:p>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Appointed Actuary</a:t>
            </a:r>
          </a:p>
        </p:txBody>
      </p:sp>
      <p:sp>
        <p:nvSpPr>
          <p:cNvPr id="43" name="Footer Placeholder 4"/>
          <p:cNvSpPr txBox="1">
            <a:spLocks/>
          </p:cNvSpPr>
          <p:nvPr/>
        </p:nvSpPr>
        <p:spPr>
          <a:xfrm>
            <a:off x="9296400" y="6487770"/>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www.actuariesindia.org</a:t>
            </a:r>
          </a:p>
        </p:txBody>
      </p:sp>
      <p:sp>
        <p:nvSpPr>
          <p:cNvPr id="26" name="Rectangle 2">
            <a:extLst>
              <a:ext uri="{FF2B5EF4-FFF2-40B4-BE49-F238E27FC236}">
                <a16:creationId xmlns:a16="http://schemas.microsoft.com/office/drawing/2014/main" id="{6D8AA204-1513-404E-95E2-34B8B567284B}"/>
              </a:ext>
            </a:extLst>
          </p:cNvPr>
          <p:cNvSpPr txBox="1">
            <a:spLocks noChangeArrowheads="1"/>
          </p:cNvSpPr>
          <p:nvPr/>
        </p:nvSpPr>
        <p:spPr>
          <a:xfrm>
            <a:off x="1828800" y="294759"/>
            <a:ext cx="9067800" cy="61964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lvl="0" algn="l">
              <a:defRPr/>
            </a:pPr>
            <a:r>
              <a:rPr lang="en-US" altLang="en-US" sz="3000" kern="0" dirty="0">
                <a:ln w="0"/>
                <a:solidFill>
                  <a:srgbClr val="0000E7">
                    <a:lumMod val="75000"/>
                  </a:srgbClr>
                </a:solidFill>
                <a:effectLst>
                  <a:outerShdw blurRad="38100" dist="19050" dir="2700000" algn="tl" rotWithShape="0">
                    <a:srgbClr val="000000">
                      <a:alpha val="40000"/>
                    </a:srgbClr>
                  </a:outerShdw>
                </a:effectLst>
                <a:latin typeface="Trebuchet MS" panose="020B0603020202020204" pitchFamily="34" charset="0"/>
              </a:rPr>
              <a:t>Issues: Professionalism</a:t>
            </a:r>
            <a:endParaRPr kumimoji="0" lang="en-US" altLang="en-US" sz="3000" b="0" i="0" u="none" strike="noStrike" kern="0" cap="none" spc="0" normalizeH="0" baseline="0" noProof="0" dirty="0">
              <a:ln w="0"/>
              <a:solidFill>
                <a:srgbClr val="0000E7">
                  <a:lumMod val="75000"/>
                </a:srgbClr>
              </a:solidFill>
              <a:effectLst>
                <a:outerShdw blurRad="38100" dist="19050" dir="2700000" algn="tl" rotWithShape="0">
                  <a:srgbClr val="000000">
                    <a:alpha val="40000"/>
                  </a:srgbClr>
                </a:outerShdw>
              </a:effectLst>
              <a:highlight>
                <a:srgbClr val="FFFF00"/>
              </a:highlight>
              <a:uLnTx/>
              <a:uFillTx/>
              <a:latin typeface="Trebuchet MS" panose="020B0603020202020204" pitchFamily="34" charset="0"/>
              <a:ea typeface="+mj-ea"/>
              <a:cs typeface="+mj-cs"/>
            </a:endParaRPr>
          </a:p>
        </p:txBody>
      </p:sp>
      <p:grpSp>
        <p:nvGrpSpPr>
          <p:cNvPr id="27" name="Group 26">
            <a:extLst>
              <a:ext uri="{FF2B5EF4-FFF2-40B4-BE49-F238E27FC236}">
                <a16:creationId xmlns:a16="http://schemas.microsoft.com/office/drawing/2014/main" id="{3D18B990-CF64-4F9A-9180-EAE96DB67021}"/>
              </a:ext>
            </a:extLst>
          </p:cNvPr>
          <p:cNvGrpSpPr/>
          <p:nvPr/>
        </p:nvGrpSpPr>
        <p:grpSpPr>
          <a:xfrm>
            <a:off x="1897472" y="2623927"/>
            <a:ext cx="10067544" cy="310896"/>
            <a:chOff x="381435" y="247185"/>
            <a:chExt cx="9389629" cy="494153"/>
          </a:xfrm>
          <a:solidFill>
            <a:schemeClr val="accent2">
              <a:lumMod val="20000"/>
              <a:lumOff val="80000"/>
            </a:schemeClr>
          </a:solidFill>
        </p:grpSpPr>
        <p:sp>
          <p:nvSpPr>
            <p:cNvPr id="28" name="Rounded Rectangle 23">
              <a:extLst>
                <a:ext uri="{FF2B5EF4-FFF2-40B4-BE49-F238E27FC236}">
                  <a16:creationId xmlns:a16="http://schemas.microsoft.com/office/drawing/2014/main" id="{374DB1E8-5935-4319-8CD9-63E2BFD2B1F6}"/>
                </a:ext>
              </a:extLst>
            </p:cNvPr>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29" name="Rounded Rectangle 4">
              <a:extLst>
                <a:ext uri="{FF2B5EF4-FFF2-40B4-BE49-F238E27FC236}">
                  <a16:creationId xmlns:a16="http://schemas.microsoft.com/office/drawing/2014/main" id="{352FBEA8-6D55-4CCB-B0E6-BCFF3D1F2E86}"/>
                </a:ext>
              </a:extLst>
            </p:cNvPr>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a:defRPr/>
              </a:pPr>
              <a:r>
                <a:rPr lang="en-US" sz="1600" b="1" dirty="0">
                  <a:solidFill>
                    <a:srgbClr val="000000"/>
                  </a:solidFill>
                  <a:latin typeface="Trebuchet MS" panose="020B0603020202020204" pitchFamily="34" charset="0"/>
                </a:rPr>
                <a:t>Actuarial Practice Standard (referred to as APS)</a:t>
              </a:r>
            </a:p>
          </p:txBody>
        </p:sp>
      </p:grpSp>
      <p:sp>
        <p:nvSpPr>
          <p:cNvPr id="36" name="TextBox 35">
            <a:extLst>
              <a:ext uri="{FF2B5EF4-FFF2-40B4-BE49-F238E27FC236}">
                <a16:creationId xmlns:a16="http://schemas.microsoft.com/office/drawing/2014/main" id="{104AF67A-2A60-4706-8C48-055CAC0014EE}"/>
              </a:ext>
            </a:extLst>
          </p:cNvPr>
          <p:cNvSpPr txBox="1"/>
          <p:nvPr/>
        </p:nvSpPr>
        <p:spPr>
          <a:xfrm>
            <a:off x="1921595" y="2996625"/>
            <a:ext cx="10346605" cy="830997"/>
          </a:xfrm>
          <a:prstGeom prst="rect">
            <a:avLst/>
          </a:prstGeom>
          <a:noFill/>
        </p:spPr>
        <p:txBody>
          <a:bodyPr wrap="square" rtlCol="0">
            <a:spAutoFit/>
          </a:bodyPr>
          <a:lstStyle/>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General guidance</a:t>
            </a:r>
          </a:p>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Guidance for Consulting Actuary</a:t>
            </a:r>
          </a:p>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Guidance for Appointed Actuary</a:t>
            </a:r>
          </a:p>
        </p:txBody>
      </p:sp>
      <p:grpSp>
        <p:nvGrpSpPr>
          <p:cNvPr id="37" name="Group 36">
            <a:extLst>
              <a:ext uri="{FF2B5EF4-FFF2-40B4-BE49-F238E27FC236}">
                <a16:creationId xmlns:a16="http://schemas.microsoft.com/office/drawing/2014/main" id="{E88F794A-F313-4850-A714-609385A37586}"/>
              </a:ext>
            </a:extLst>
          </p:cNvPr>
          <p:cNvGrpSpPr/>
          <p:nvPr/>
        </p:nvGrpSpPr>
        <p:grpSpPr>
          <a:xfrm>
            <a:off x="1902564" y="3962400"/>
            <a:ext cx="10067544" cy="310896"/>
            <a:chOff x="381435" y="247185"/>
            <a:chExt cx="9389629" cy="494153"/>
          </a:xfrm>
          <a:solidFill>
            <a:schemeClr val="accent2">
              <a:lumMod val="20000"/>
              <a:lumOff val="80000"/>
            </a:schemeClr>
          </a:solidFill>
        </p:grpSpPr>
        <p:sp>
          <p:nvSpPr>
            <p:cNvPr id="38" name="Rounded Rectangle 23">
              <a:extLst>
                <a:ext uri="{FF2B5EF4-FFF2-40B4-BE49-F238E27FC236}">
                  <a16:creationId xmlns:a16="http://schemas.microsoft.com/office/drawing/2014/main" id="{D36ED900-7686-4F65-84B5-784CF425A4EE}"/>
                </a:ext>
              </a:extLst>
            </p:cNvPr>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44" name="Rounded Rectangle 4">
              <a:extLst>
                <a:ext uri="{FF2B5EF4-FFF2-40B4-BE49-F238E27FC236}">
                  <a16:creationId xmlns:a16="http://schemas.microsoft.com/office/drawing/2014/main" id="{01D62A83-DC14-4219-BB0A-FADA79173C2A}"/>
                </a:ext>
              </a:extLst>
            </p:cNvPr>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a:defRPr/>
              </a:pPr>
              <a:r>
                <a:rPr lang="en-US" sz="1600" b="1" dirty="0">
                  <a:solidFill>
                    <a:srgbClr val="000000"/>
                  </a:solidFill>
                  <a:latin typeface="Trebuchet MS" panose="020B0603020202020204" pitchFamily="34" charset="0"/>
                </a:rPr>
                <a:t>IRDAI/Insurance Regulations</a:t>
              </a:r>
            </a:p>
          </p:txBody>
        </p:sp>
      </p:grpSp>
      <p:sp>
        <p:nvSpPr>
          <p:cNvPr id="45" name="TextBox 44">
            <a:extLst>
              <a:ext uri="{FF2B5EF4-FFF2-40B4-BE49-F238E27FC236}">
                <a16:creationId xmlns:a16="http://schemas.microsoft.com/office/drawing/2014/main" id="{78DD0839-FA07-41CF-8045-7B58B8235F3F}"/>
              </a:ext>
            </a:extLst>
          </p:cNvPr>
          <p:cNvSpPr txBox="1"/>
          <p:nvPr/>
        </p:nvSpPr>
        <p:spPr>
          <a:xfrm>
            <a:off x="1926686" y="4334471"/>
            <a:ext cx="10346605" cy="830997"/>
          </a:xfrm>
          <a:prstGeom prst="rect">
            <a:avLst/>
          </a:prstGeom>
          <a:noFill/>
        </p:spPr>
        <p:txBody>
          <a:bodyPr wrap="square" rtlCol="0">
            <a:spAutoFit/>
          </a:bodyPr>
          <a:lstStyle/>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IRDAI Regulations/Circulars </a:t>
            </a:r>
          </a:p>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Insurance laws </a:t>
            </a:r>
          </a:p>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Other laws </a:t>
            </a:r>
          </a:p>
        </p:txBody>
      </p:sp>
    </p:spTree>
    <p:extLst>
      <p:ext uri="{BB962C8B-B14F-4D97-AF65-F5344CB8AC3E}">
        <p14:creationId xmlns:p14="http://schemas.microsoft.com/office/powerpoint/2010/main" val="17393971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grpSp>
        <p:nvGrpSpPr>
          <p:cNvPr id="23" name="Group 22"/>
          <p:cNvGrpSpPr/>
          <p:nvPr/>
        </p:nvGrpSpPr>
        <p:grpSpPr>
          <a:xfrm>
            <a:off x="1897472" y="1254439"/>
            <a:ext cx="10067544" cy="310896"/>
            <a:chOff x="381435" y="247185"/>
            <a:chExt cx="9389629" cy="494153"/>
          </a:xfrm>
          <a:solidFill>
            <a:schemeClr val="accent2">
              <a:lumMod val="20000"/>
              <a:lumOff val="80000"/>
            </a:schemeClr>
          </a:solidFill>
        </p:grpSpPr>
        <p:sp>
          <p:nvSpPr>
            <p:cNvPr id="24" name="Rounded Rectangle 23"/>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25" name="Rounded Rectangle 4"/>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defTabSz="755650">
                <a:lnSpc>
                  <a:spcPct val="90000"/>
                </a:lnSpc>
                <a:spcBef>
                  <a:spcPct val="0"/>
                </a:spcBef>
                <a:spcAft>
                  <a:spcPct val="35000"/>
                </a:spcAft>
                <a:defRPr/>
              </a:pPr>
              <a:r>
                <a:rPr lang="en-US" sz="1700" b="1" dirty="0">
                  <a:solidFill>
                    <a:srgbClr val="000000"/>
                  </a:solidFill>
                  <a:latin typeface="Trebuchet MS" panose="020B0603020202020204" pitchFamily="34" charset="0"/>
                </a:rPr>
                <a:t>Management</a:t>
              </a:r>
            </a:p>
          </p:txBody>
        </p:sp>
      </p:gr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49000" y="0"/>
            <a:ext cx="1085347" cy="1093347"/>
          </a:xfrm>
          <a:prstGeom prst="rect">
            <a:avLst/>
          </a:prstGeom>
          <a:blipFill dpi="0" rotWithShape="1">
            <a:blip r:embed="rId5"/>
            <a:srcRect/>
            <a:stretch>
              <a:fillRect/>
            </a:stretch>
          </a:blipFill>
        </p:spPr>
      </p:pic>
      <p:sp>
        <p:nvSpPr>
          <p:cNvPr id="4" name="TextBox 3"/>
          <p:cNvSpPr txBox="1"/>
          <p:nvPr/>
        </p:nvSpPr>
        <p:spPr>
          <a:xfrm>
            <a:off x="1921595" y="1600200"/>
            <a:ext cx="10346605" cy="584775"/>
          </a:xfrm>
          <a:prstGeom prst="rect">
            <a:avLst/>
          </a:prstGeom>
          <a:noFill/>
        </p:spPr>
        <p:txBody>
          <a:bodyPr wrap="square" rtlCol="0">
            <a:spAutoFit/>
          </a:bodyPr>
          <a:lstStyle/>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Private equity investor</a:t>
            </a:r>
          </a:p>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The life Insurance Company : AA, CFO, COO, Directors etc.</a:t>
            </a:r>
          </a:p>
        </p:txBody>
      </p:sp>
      <p:sp>
        <p:nvSpPr>
          <p:cNvPr id="43" name="Footer Placeholder 4"/>
          <p:cNvSpPr txBox="1">
            <a:spLocks/>
          </p:cNvSpPr>
          <p:nvPr/>
        </p:nvSpPr>
        <p:spPr>
          <a:xfrm>
            <a:off x="9296400" y="6487770"/>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www.actuariesindia.org</a:t>
            </a:r>
          </a:p>
        </p:txBody>
      </p:sp>
      <p:sp>
        <p:nvSpPr>
          <p:cNvPr id="26" name="Rectangle 2">
            <a:extLst>
              <a:ext uri="{FF2B5EF4-FFF2-40B4-BE49-F238E27FC236}">
                <a16:creationId xmlns:a16="http://schemas.microsoft.com/office/drawing/2014/main" id="{6D8AA204-1513-404E-95E2-34B8B567284B}"/>
              </a:ext>
            </a:extLst>
          </p:cNvPr>
          <p:cNvSpPr txBox="1">
            <a:spLocks noChangeArrowheads="1"/>
          </p:cNvSpPr>
          <p:nvPr/>
        </p:nvSpPr>
        <p:spPr>
          <a:xfrm>
            <a:off x="1828800" y="294759"/>
            <a:ext cx="9067800" cy="61964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lvl="0" algn="l">
              <a:defRPr/>
            </a:pPr>
            <a:r>
              <a:rPr lang="en-US" altLang="en-US" sz="3000" kern="0" dirty="0">
                <a:ln w="0"/>
                <a:solidFill>
                  <a:srgbClr val="0000E7">
                    <a:lumMod val="75000"/>
                  </a:srgbClr>
                </a:solidFill>
                <a:effectLst>
                  <a:outerShdw blurRad="38100" dist="19050" dir="2700000" algn="tl" rotWithShape="0">
                    <a:srgbClr val="000000">
                      <a:alpha val="40000"/>
                    </a:srgbClr>
                  </a:outerShdw>
                </a:effectLst>
                <a:latin typeface="Trebuchet MS" panose="020B0603020202020204" pitchFamily="34" charset="0"/>
              </a:rPr>
              <a:t>Issues: Stakeholders</a:t>
            </a:r>
            <a:endParaRPr kumimoji="0" lang="en-US" altLang="en-US" sz="3000" b="0" i="0" u="none" strike="noStrike" kern="0" cap="none" spc="0" normalizeH="0" baseline="0" noProof="0" dirty="0">
              <a:ln w="0"/>
              <a:solidFill>
                <a:srgbClr val="0000E7">
                  <a:lumMod val="75000"/>
                </a:srgbClr>
              </a:solidFill>
              <a:effectLst>
                <a:outerShdw blurRad="38100" dist="19050" dir="2700000" algn="tl" rotWithShape="0">
                  <a:srgbClr val="000000">
                    <a:alpha val="40000"/>
                  </a:srgbClr>
                </a:outerShdw>
              </a:effectLst>
              <a:highlight>
                <a:srgbClr val="FFFF00"/>
              </a:highlight>
              <a:uLnTx/>
              <a:uFillTx/>
              <a:latin typeface="Trebuchet MS" panose="020B0603020202020204" pitchFamily="34" charset="0"/>
              <a:ea typeface="+mj-ea"/>
              <a:cs typeface="+mj-cs"/>
            </a:endParaRPr>
          </a:p>
        </p:txBody>
      </p:sp>
      <p:grpSp>
        <p:nvGrpSpPr>
          <p:cNvPr id="27" name="Group 26">
            <a:extLst>
              <a:ext uri="{FF2B5EF4-FFF2-40B4-BE49-F238E27FC236}">
                <a16:creationId xmlns:a16="http://schemas.microsoft.com/office/drawing/2014/main" id="{3D18B990-CF64-4F9A-9180-EAE96DB67021}"/>
              </a:ext>
            </a:extLst>
          </p:cNvPr>
          <p:cNvGrpSpPr/>
          <p:nvPr/>
        </p:nvGrpSpPr>
        <p:grpSpPr>
          <a:xfrm>
            <a:off x="1897472" y="2301505"/>
            <a:ext cx="10067544" cy="310896"/>
            <a:chOff x="381435" y="247185"/>
            <a:chExt cx="9389629" cy="494153"/>
          </a:xfrm>
          <a:solidFill>
            <a:schemeClr val="accent2">
              <a:lumMod val="20000"/>
              <a:lumOff val="80000"/>
            </a:schemeClr>
          </a:solidFill>
        </p:grpSpPr>
        <p:sp>
          <p:nvSpPr>
            <p:cNvPr id="28" name="Rounded Rectangle 23">
              <a:extLst>
                <a:ext uri="{FF2B5EF4-FFF2-40B4-BE49-F238E27FC236}">
                  <a16:creationId xmlns:a16="http://schemas.microsoft.com/office/drawing/2014/main" id="{374DB1E8-5935-4319-8CD9-63E2BFD2B1F6}"/>
                </a:ext>
              </a:extLst>
            </p:cNvPr>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29" name="Rounded Rectangle 4">
              <a:extLst>
                <a:ext uri="{FF2B5EF4-FFF2-40B4-BE49-F238E27FC236}">
                  <a16:creationId xmlns:a16="http://schemas.microsoft.com/office/drawing/2014/main" id="{352FBEA8-6D55-4CCB-B0E6-BCFF3D1F2E86}"/>
                </a:ext>
              </a:extLst>
            </p:cNvPr>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a:defRPr/>
              </a:pPr>
              <a:r>
                <a:rPr lang="en-US" sz="1600" b="1" dirty="0">
                  <a:solidFill>
                    <a:srgbClr val="000000"/>
                  </a:solidFill>
                  <a:latin typeface="Trebuchet MS" panose="020B0603020202020204" pitchFamily="34" charset="0"/>
                </a:rPr>
                <a:t>Policyholder</a:t>
              </a:r>
            </a:p>
          </p:txBody>
        </p:sp>
      </p:grpSp>
      <p:sp>
        <p:nvSpPr>
          <p:cNvPr id="36" name="TextBox 35">
            <a:extLst>
              <a:ext uri="{FF2B5EF4-FFF2-40B4-BE49-F238E27FC236}">
                <a16:creationId xmlns:a16="http://schemas.microsoft.com/office/drawing/2014/main" id="{104AF67A-2A60-4706-8C48-055CAC0014EE}"/>
              </a:ext>
            </a:extLst>
          </p:cNvPr>
          <p:cNvSpPr txBox="1"/>
          <p:nvPr/>
        </p:nvSpPr>
        <p:spPr>
          <a:xfrm>
            <a:off x="1921595" y="2674203"/>
            <a:ext cx="10346605" cy="830997"/>
          </a:xfrm>
          <a:prstGeom prst="rect">
            <a:avLst/>
          </a:prstGeom>
          <a:noFill/>
        </p:spPr>
        <p:txBody>
          <a:bodyPr wrap="square" rtlCol="0">
            <a:spAutoFit/>
          </a:bodyPr>
          <a:lstStyle/>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Possible concerns from the stake sale and ongoing litigation</a:t>
            </a:r>
          </a:p>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The contract details : At the time of issuance</a:t>
            </a:r>
          </a:p>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Policyholder reasonable exception (PRE)</a:t>
            </a:r>
          </a:p>
        </p:txBody>
      </p:sp>
      <p:grpSp>
        <p:nvGrpSpPr>
          <p:cNvPr id="37" name="Group 36">
            <a:extLst>
              <a:ext uri="{FF2B5EF4-FFF2-40B4-BE49-F238E27FC236}">
                <a16:creationId xmlns:a16="http://schemas.microsoft.com/office/drawing/2014/main" id="{E88F794A-F313-4850-A714-609385A37586}"/>
              </a:ext>
            </a:extLst>
          </p:cNvPr>
          <p:cNvGrpSpPr/>
          <p:nvPr/>
        </p:nvGrpSpPr>
        <p:grpSpPr>
          <a:xfrm>
            <a:off x="1902564" y="3597532"/>
            <a:ext cx="10067544" cy="310896"/>
            <a:chOff x="381435" y="247185"/>
            <a:chExt cx="9389629" cy="494153"/>
          </a:xfrm>
          <a:solidFill>
            <a:schemeClr val="accent2">
              <a:lumMod val="20000"/>
              <a:lumOff val="80000"/>
            </a:schemeClr>
          </a:solidFill>
        </p:grpSpPr>
        <p:sp>
          <p:nvSpPr>
            <p:cNvPr id="38" name="Rounded Rectangle 23">
              <a:extLst>
                <a:ext uri="{FF2B5EF4-FFF2-40B4-BE49-F238E27FC236}">
                  <a16:creationId xmlns:a16="http://schemas.microsoft.com/office/drawing/2014/main" id="{D36ED900-7686-4F65-84B5-784CF425A4EE}"/>
                </a:ext>
              </a:extLst>
            </p:cNvPr>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44" name="Rounded Rectangle 4">
              <a:extLst>
                <a:ext uri="{FF2B5EF4-FFF2-40B4-BE49-F238E27FC236}">
                  <a16:creationId xmlns:a16="http://schemas.microsoft.com/office/drawing/2014/main" id="{01D62A83-DC14-4219-BB0A-FADA79173C2A}"/>
                </a:ext>
              </a:extLst>
            </p:cNvPr>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a:defRPr/>
              </a:pPr>
              <a:r>
                <a:rPr lang="en-US" sz="1600" b="1" dirty="0">
                  <a:solidFill>
                    <a:srgbClr val="000000"/>
                  </a:solidFill>
                  <a:latin typeface="Trebuchet MS" panose="020B0603020202020204" pitchFamily="34" charset="0"/>
                </a:rPr>
                <a:t>Reinsurer</a:t>
              </a:r>
            </a:p>
          </p:txBody>
        </p:sp>
      </p:grpSp>
      <p:sp>
        <p:nvSpPr>
          <p:cNvPr id="45" name="TextBox 44">
            <a:extLst>
              <a:ext uri="{FF2B5EF4-FFF2-40B4-BE49-F238E27FC236}">
                <a16:creationId xmlns:a16="http://schemas.microsoft.com/office/drawing/2014/main" id="{78DD0839-FA07-41CF-8045-7B58B8235F3F}"/>
              </a:ext>
            </a:extLst>
          </p:cNvPr>
          <p:cNvSpPr txBox="1"/>
          <p:nvPr/>
        </p:nvSpPr>
        <p:spPr>
          <a:xfrm>
            <a:off x="1926686" y="3969603"/>
            <a:ext cx="10346605" cy="830997"/>
          </a:xfrm>
          <a:prstGeom prst="rect">
            <a:avLst/>
          </a:prstGeom>
          <a:noFill/>
        </p:spPr>
        <p:txBody>
          <a:bodyPr wrap="square" rtlCol="0">
            <a:spAutoFit/>
          </a:bodyPr>
          <a:lstStyle/>
          <a:p>
            <a:pPr marL="285750" indent="-285750">
              <a:buFont typeface="Arial" panose="020B0604020202020204" pitchFamily="34" charset="0"/>
              <a:buChar char="•"/>
              <a:defRPr/>
            </a:pPr>
            <a:r>
              <a:rPr lang="en-US" sz="1600" dirty="0">
                <a:solidFill>
                  <a:srgbClr val="000000"/>
                </a:solidFill>
                <a:latin typeface="Trebuchet MS" panose="020B0603020202020204" pitchFamily="34" charset="0"/>
              </a:rPr>
              <a:t>The contract : At the time of issuance</a:t>
            </a:r>
          </a:p>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The communications during the litigation</a:t>
            </a:r>
          </a:p>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Provision for the litigated Claims liabilities</a:t>
            </a:r>
          </a:p>
        </p:txBody>
      </p:sp>
      <p:grpSp>
        <p:nvGrpSpPr>
          <p:cNvPr id="17" name="Group 16">
            <a:extLst>
              <a:ext uri="{FF2B5EF4-FFF2-40B4-BE49-F238E27FC236}">
                <a16:creationId xmlns:a16="http://schemas.microsoft.com/office/drawing/2014/main" id="{87DCB371-3325-426A-90E7-45AE1AF20AEA}"/>
              </a:ext>
            </a:extLst>
          </p:cNvPr>
          <p:cNvGrpSpPr/>
          <p:nvPr/>
        </p:nvGrpSpPr>
        <p:grpSpPr>
          <a:xfrm>
            <a:off x="1905000" y="4892932"/>
            <a:ext cx="10067544" cy="310896"/>
            <a:chOff x="381435" y="247185"/>
            <a:chExt cx="9389629" cy="494153"/>
          </a:xfrm>
          <a:solidFill>
            <a:schemeClr val="accent2">
              <a:lumMod val="20000"/>
              <a:lumOff val="80000"/>
            </a:schemeClr>
          </a:solidFill>
        </p:grpSpPr>
        <p:sp>
          <p:nvSpPr>
            <p:cNvPr id="18" name="Rounded Rectangle 23">
              <a:extLst>
                <a:ext uri="{FF2B5EF4-FFF2-40B4-BE49-F238E27FC236}">
                  <a16:creationId xmlns:a16="http://schemas.microsoft.com/office/drawing/2014/main" id="{7D5DC0B2-9205-41E2-B91D-6F79F5EBCDC5}"/>
                </a:ext>
              </a:extLst>
            </p:cNvPr>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19" name="Rounded Rectangle 4">
              <a:extLst>
                <a:ext uri="{FF2B5EF4-FFF2-40B4-BE49-F238E27FC236}">
                  <a16:creationId xmlns:a16="http://schemas.microsoft.com/office/drawing/2014/main" id="{71BCF7E2-3AAC-420E-86D9-4AD9D41FA014}"/>
                </a:ext>
              </a:extLst>
            </p:cNvPr>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a:defRPr/>
              </a:pPr>
              <a:r>
                <a:rPr lang="en-US" sz="1600" b="1" dirty="0">
                  <a:solidFill>
                    <a:srgbClr val="000000"/>
                  </a:solidFill>
                  <a:latin typeface="Trebuchet MS" panose="020B0603020202020204" pitchFamily="34" charset="0"/>
                </a:rPr>
                <a:t>Regulator &amp; Judiciary </a:t>
              </a:r>
            </a:p>
          </p:txBody>
        </p:sp>
      </p:grpSp>
      <p:sp>
        <p:nvSpPr>
          <p:cNvPr id="20" name="TextBox 19">
            <a:extLst>
              <a:ext uri="{FF2B5EF4-FFF2-40B4-BE49-F238E27FC236}">
                <a16:creationId xmlns:a16="http://schemas.microsoft.com/office/drawing/2014/main" id="{B8805138-2F7D-4D39-ABC8-615AA5C895F6}"/>
              </a:ext>
            </a:extLst>
          </p:cNvPr>
          <p:cNvSpPr txBox="1"/>
          <p:nvPr/>
        </p:nvSpPr>
        <p:spPr>
          <a:xfrm>
            <a:off x="1929122" y="5265003"/>
            <a:ext cx="10346605" cy="584775"/>
          </a:xfrm>
          <a:prstGeom prst="rect">
            <a:avLst/>
          </a:prstGeom>
          <a:noFill/>
        </p:spPr>
        <p:txBody>
          <a:bodyPr wrap="square" rtlCol="0">
            <a:spAutoFit/>
          </a:bodyPr>
          <a:lstStyle/>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IRDAI Communications </a:t>
            </a:r>
          </a:p>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The judgements and any restrictions </a:t>
            </a:r>
          </a:p>
        </p:txBody>
      </p:sp>
    </p:spTree>
    <p:extLst>
      <p:ext uri="{BB962C8B-B14F-4D97-AF65-F5344CB8AC3E}">
        <p14:creationId xmlns:p14="http://schemas.microsoft.com/office/powerpoint/2010/main" val="34514500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grpSp>
        <p:nvGrpSpPr>
          <p:cNvPr id="23" name="Group 22"/>
          <p:cNvGrpSpPr/>
          <p:nvPr/>
        </p:nvGrpSpPr>
        <p:grpSpPr>
          <a:xfrm>
            <a:off x="1897472" y="1254439"/>
            <a:ext cx="10067544" cy="310896"/>
            <a:chOff x="381435" y="247185"/>
            <a:chExt cx="9389629" cy="494153"/>
          </a:xfrm>
          <a:solidFill>
            <a:schemeClr val="accent2">
              <a:lumMod val="20000"/>
              <a:lumOff val="80000"/>
            </a:schemeClr>
          </a:solidFill>
        </p:grpSpPr>
        <p:sp>
          <p:nvSpPr>
            <p:cNvPr id="24" name="Rounded Rectangle 23"/>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25" name="Rounded Rectangle 4"/>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defTabSz="755650">
                <a:lnSpc>
                  <a:spcPct val="90000"/>
                </a:lnSpc>
                <a:spcBef>
                  <a:spcPct val="0"/>
                </a:spcBef>
                <a:spcAft>
                  <a:spcPct val="35000"/>
                </a:spcAft>
                <a:defRPr/>
              </a:pPr>
              <a:r>
                <a:rPr lang="en-US" sz="1700" b="1" dirty="0">
                  <a:solidFill>
                    <a:srgbClr val="000000"/>
                  </a:solidFill>
                  <a:latin typeface="Trebuchet MS" panose="020B0603020202020204" pitchFamily="34" charset="0"/>
                </a:rPr>
                <a:t>Internal Data: Challenges in receiving the internal and confidential data</a:t>
              </a:r>
            </a:p>
          </p:txBody>
        </p:sp>
      </p:gr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49000" y="0"/>
            <a:ext cx="1085347" cy="1093347"/>
          </a:xfrm>
          <a:prstGeom prst="rect">
            <a:avLst/>
          </a:prstGeom>
          <a:blipFill dpi="0" rotWithShape="1">
            <a:blip r:embed="rId5"/>
            <a:srcRect/>
            <a:stretch>
              <a:fillRect/>
            </a:stretch>
          </a:blipFill>
        </p:spPr>
      </p:pic>
      <p:sp>
        <p:nvSpPr>
          <p:cNvPr id="4" name="TextBox 3"/>
          <p:cNvSpPr txBox="1"/>
          <p:nvPr/>
        </p:nvSpPr>
        <p:spPr>
          <a:xfrm>
            <a:off x="1921596" y="1600200"/>
            <a:ext cx="10212752" cy="1815882"/>
          </a:xfrm>
          <a:prstGeom prst="rect">
            <a:avLst/>
          </a:prstGeom>
          <a:noFill/>
        </p:spPr>
        <p:txBody>
          <a:bodyPr wrap="square" rtlCol="0">
            <a:spAutoFit/>
          </a:bodyPr>
          <a:lstStyle/>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Reports or documents submitted to IRDAI</a:t>
            </a:r>
          </a:p>
          <a:p>
            <a:pPr marL="742950" lvl="1" indent="-285750">
              <a:buFont typeface="Arial" panose="020B0604020202020204" pitchFamily="34" charset="0"/>
              <a:buChar char="•"/>
              <a:defRPr/>
            </a:pPr>
            <a:r>
              <a:rPr lang="en-US" sz="1600" dirty="0">
                <a:solidFill>
                  <a:srgbClr val="000000"/>
                </a:solidFill>
                <a:latin typeface="Trebuchet MS" panose="020B0603020202020204" pitchFamily="34" charset="0"/>
              </a:rPr>
              <a:t>File and Use/Policy document</a:t>
            </a:r>
          </a:p>
          <a:p>
            <a:pPr marL="742950" lvl="1" indent="-285750">
              <a:buFont typeface="Arial" panose="020B0604020202020204" pitchFamily="34" charset="0"/>
              <a:buChar char="•"/>
              <a:defRPr/>
            </a:pPr>
            <a:r>
              <a:rPr lang="en-US" sz="1600" dirty="0">
                <a:solidFill>
                  <a:srgbClr val="000000"/>
                </a:solidFill>
                <a:latin typeface="Trebuchet MS" panose="020B0603020202020204" pitchFamily="34" charset="0"/>
              </a:rPr>
              <a:t>Reinsurance arrangements</a:t>
            </a:r>
          </a:p>
          <a:p>
            <a:pPr marL="742950" lvl="1" indent="-285750">
              <a:buFont typeface="Arial" panose="020B0604020202020204" pitchFamily="34" charset="0"/>
              <a:buChar char="•"/>
              <a:defRPr/>
            </a:pPr>
            <a:r>
              <a:rPr lang="en-US" sz="1600" dirty="0">
                <a:solidFill>
                  <a:srgbClr val="000000"/>
                </a:solidFill>
                <a:latin typeface="Trebuchet MS" panose="020B0603020202020204" pitchFamily="34" charset="0"/>
              </a:rPr>
              <a:t>Year-end reports - ARA and AAAR</a:t>
            </a:r>
          </a:p>
          <a:p>
            <a:pPr marL="742950" lvl="1" indent="-285750">
              <a:buFont typeface="Arial" panose="020B0604020202020204" pitchFamily="34" charset="0"/>
              <a:buChar char="•"/>
              <a:defRPr/>
            </a:pPr>
            <a:r>
              <a:rPr lang="en-US" sz="1600" dirty="0">
                <a:solidFill>
                  <a:srgbClr val="000000"/>
                </a:solidFill>
                <a:latin typeface="Trebuchet MS" panose="020B0603020202020204" pitchFamily="34" charset="0"/>
              </a:rPr>
              <a:t>Financial Condition Report </a:t>
            </a:r>
            <a:r>
              <a:rPr lang="en-US" sz="1600" dirty="0">
                <a:latin typeface="Trebuchet MS" panose="020B0603020202020204" pitchFamily="34" charset="0"/>
              </a:rPr>
              <a:t>(Section 1.3, Section 2)</a:t>
            </a:r>
          </a:p>
          <a:p>
            <a:pPr marL="742950" lvl="1" indent="-285750">
              <a:buFont typeface="Arial" panose="020B0604020202020204" pitchFamily="34" charset="0"/>
              <a:buChar char="•"/>
              <a:defRPr/>
            </a:pPr>
            <a:r>
              <a:rPr lang="en-US" sz="1600" dirty="0">
                <a:solidFill>
                  <a:srgbClr val="000000"/>
                </a:solidFill>
                <a:latin typeface="Trebuchet MS" panose="020B0603020202020204" pitchFamily="34" charset="0"/>
              </a:rPr>
              <a:t>Underwriting practices</a:t>
            </a:r>
          </a:p>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IRDAI investigation reports</a:t>
            </a:r>
          </a:p>
        </p:txBody>
      </p:sp>
      <p:sp>
        <p:nvSpPr>
          <p:cNvPr id="43" name="Footer Placeholder 4"/>
          <p:cNvSpPr txBox="1">
            <a:spLocks/>
          </p:cNvSpPr>
          <p:nvPr/>
        </p:nvSpPr>
        <p:spPr>
          <a:xfrm>
            <a:off x="9296400" y="6487770"/>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www.actuariesindia.org</a:t>
            </a:r>
          </a:p>
        </p:txBody>
      </p:sp>
      <p:sp>
        <p:nvSpPr>
          <p:cNvPr id="26" name="Rectangle 2">
            <a:extLst>
              <a:ext uri="{FF2B5EF4-FFF2-40B4-BE49-F238E27FC236}">
                <a16:creationId xmlns:a16="http://schemas.microsoft.com/office/drawing/2014/main" id="{6D8AA204-1513-404E-95E2-34B8B567284B}"/>
              </a:ext>
            </a:extLst>
          </p:cNvPr>
          <p:cNvSpPr txBox="1">
            <a:spLocks noChangeArrowheads="1"/>
          </p:cNvSpPr>
          <p:nvPr/>
        </p:nvSpPr>
        <p:spPr>
          <a:xfrm>
            <a:off x="1828800" y="294759"/>
            <a:ext cx="9067800" cy="61964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lvl="0" algn="l">
              <a:defRPr/>
            </a:pPr>
            <a:r>
              <a:rPr lang="en-US" altLang="en-US" sz="3000" kern="0" dirty="0">
                <a:ln w="0"/>
                <a:solidFill>
                  <a:srgbClr val="0000E7">
                    <a:lumMod val="75000"/>
                  </a:srgbClr>
                </a:solidFill>
                <a:effectLst>
                  <a:outerShdw blurRad="38100" dist="19050" dir="2700000" algn="tl" rotWithShape="0">
                    <a:srgbClr val="000000">
                      <a:alpha val="40000"/>
                    </a:srgbClr>
                  </a:outerShdw>
                </a:effectLst>
                <a:latin typeface="Trebuchet MS" panose="020B0603020202020204" pitchFamily="34" charset="0"/>
              </a:rPr>
              <a:t>Issues: Data availability</a:t>
            </a:r>
          </a:p>
        </p:txBody>
      </p:sp>
      <p:grpSp>
        <p:nvGrpSpPr>
          <p:cNvPr id="27" name="Group 26">
            <a:extLst>
              <a:ext uri="{FF2B5EF4-FFF2-40B4-BE49-F238E27FC236}">
                <a16:creationId xmlns:a16="http://schemas.microsoft.com/office/drawing/2014/main" id="{3D18B990-CF64-4F9A-9180-EAE96DB67021}"/>
              </a:ext>
            </a:extLst>
          </p:cNvPr>
          <p:cNvGrpSpPr/>
          <p:nvPr/>
        </p:nvGrpSpPr>
        <p:grpSpPr>
          <a:xfrm>
            <a:off x="1871608" y="3567346"/>
            <a:ext cx="10067544" cy="310896"/>
            <a:chOff x="381435" y="247185"/>
            <a:chExt cx="9389629" cy="494153"/>
          </a:xfrm>
          <a:solidFill>
            <a:schemeClr val="accent2">
              <a:lumMod val="20000"/>
              <a:lumOff val="80000"/>
            </a:schemeClr>
          </a:solidFill>
        </p:grpSpPr>
        <p:sp>
          <p:nvSpPr>
            <p:cNvPr id="28" name="Rounded Rectangle 23">
              <a:extLst>
                <a:ext uri="{FF2B5EF4-FFF2-40B4-BE49-F238E27FC236}">
                  <a16:creationId xmlns:a16="http://schemas.microsoft.com/office/drawing/2014/main" id="{374DB1E8-5935-4319-8CD9-63E2BFD2B1F6}"/>
                </a:ext>
              </a:extLst>
            </p:cNvPr>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29" name="Rounded Rectangle 4">
              <a:extLst>
                <a:ext uri="{FF2B5EF4-FFF2-40B4-BE49-F238E27FC236}">
                  <a16:creationId xmlns:a16="http://schemas.microsoft.com/office/drawing/2014/main" id="{352FBEA8-6D55-4CCB-B0E6-BCFF3D1F2E86}"/>
                </a:ext>
              </a:extLst>
            </p:cNvPr>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a:defRPr/>
              </a:pPr>
              <a:r>
                <a:rPr lang="en-US" sz="1600" b="1" dirty="0">
                  <a:solidFill>
                    <a:srgbClr val="000000"/>
                  </a:solidFill>
                  <a:latin typeface="Trebuchet MS" panose="020B0603020202020204" pitchFamily="34" charset="0"/>
                </a:rPr>
                <a:t>Publicly available data</a:t>
              </a:r>
            </a:p>
          </p:txBody>
        </p:sp>
      </p:grpSp>
      <p:sp>
        <p:nvSpPr>
          <p:cNvPr id="36" name="TextBox 35">
            <a:extLst>
              <a:ext uri="{FF2B5EF4-FFF2-40B4-BE49-F238E27FC236}">
                <a16:creationId xmlns:a16="http://schemas.microsoft.com/office/drawing/2014/main" id="{104AF67A-2A60-4706-8C48-055CAC0014EE}"/>
              </a:ext>
            </a:extLst>
          </p:cNvPr>
          <p:cNvSpPr txBox="1"/>
          <p:nvPr/>
        </p:nvSpPr>
        <p:spPr>
          <a:xfrm>
            <a:off x="1897472" y="4029506"/>
            <a:ext cx="10346605" cy="2308324"/>
          </a:xfrm>
          <a:prstGeom prst="rect">
            <a:avLst/>
          </a:prstGeom>
          <a:noFill/>
        </p:spPr>
        <p:txBody>
          <a:bodyPr wrap="square" rtlCol="0">
            <a:spAutoFit/>
          </a:bodyPr>
          <a:lstStyle/>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Public Disclosures</a:t>
            </a:r>
          </a:p>
          <a:p>
            <a:pPr marL="742950" lvl="1" indent="-285750">
              <a:buFont typeface="Arial" panose="020B0604020202020204" pitchFamily="34" charset="0"/>
              <a:buChar char="•"/>
              <a:defRPr/>
            </a:pPr>
            <a:r>
              <a:rPr lang="en-US" sz="1600" dirty="0">
                <a:solidFill>
                  <a:srgbClr val="000000"/>
                </a:solidFill>
                <a:latin typeface="Trebuchet MS" panose="020B0603020202020204" pitchFamily="34" charset="0"/>
              </a:rPr>
              <a:t>Form L39- Data on settlement of claims</a:t>
            </a:r>
          </a:p>
          <a:p>
            <a:pPr marL="742950" lvl="1" indent="-285750">
              <a:buFont typeface="Arial" panose="020B0604020202020204" pitchFamily="34" charset="0"/>
              <a:buChar char="•"/>
              <a:defRPr/>
            </a:pPr>
            <a:r>
              <a:rPr lang="en-US" sz="1600" dirty="0">
                <a:solidFill>
                  <a:srgbClr val="000000"/>
                </a:solidFill>
                <a:latin typeface="Trebuchet MS" panose="020B0603020202020204" pitchFamily="34" charset="0"/>
              </a:rPr>
              <a:t>Form L40- Claims data</a:t>
            </a:r>
          </a:p>
          <a:p>
            <a:pPr marL="742950" lvl="1" indent="-285750">
              <a:buFont typeface="Arial" panose="020B0604020202020204" pitchFamily="34" charset="0"/>
              <a:buChar char="•"/>
              <a:defRPr/>
            </a:pPr>
            <a:r>
              <a:rPr lang="en-US" sz="1600" dirty="0">
                <a:solidFill>
                  <a:srgbClr val="000000"/>
                </a:solidFill>
                <a:latin typeface="Trebuchet MS" panose="020B0603020202020204" pitchFamily="34" charset="0"/>
              </a:rPr>
              <a:t>Form L41- Grievance Disposal</a:t>
            </a:r>
          </a:p>
          <a:p>
            <a:pPr marL="285750" indent="-285750">
              <a:buFont typeface="Arial" panose="020B0604020202020204" pitchFamily="34" charset="0"/>
              <a:buChar char="•"/>
              <a:defRPr/>
            </a:pPr>
            <a:r>
              <a:rPr lang="en-US" sz="1600" dirty="0">
                <a:solidFill>
                  <a:srgbClr val="000000"/>
                </a:solidFill>
                <a:latin typeface="Trebuchet MS" panose="020B0603020202020204" pitchFamily="34" charset="0"/>
              </a:rPr>
              <a:t>Consumer court judgements</a:t>
            </a:r>
          </a:p>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Annual Reports and auditor’s report</a:t>
            </a:r>
          </a:p>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Published financials</a:t>
            </a:r>
          </a:p>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Product brochure and other marketing literatures</a:t>
            </a:r>
          </a:p>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Policyholder’s complaints and social media feedbacks</a:t>
            </a:r>
          </a:p>
        </p:txBody>
      </p:sp>
    </p:spTree>
    <p:extLst>
      <p:ext uri="{BB962C8B-B14F-4D97-AF65-F5344CB8AC3E}">
        <p14:creationId xmlns:p14="http://schemas.microsoft.com/office/powerpoint/2010/main" val="42759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grpSp>
        <p:nvGrpSpPr>
          <p:cNvPr id="23" name="Group 22"/>
          <p:cNvGrpSpPr/>
          <p:nvPr/>
        </p:nvGrpSpPr>
        <p:grpSpPr>
          <a:xfrm>
            <a:off x="1897472" y="1219200"/>
            <a:ext cx="10067544" cy="310896"/>
            <a:chOff x="381435" y="247185"/>
            <a:chExt cx="9389629" cy="494153"/>
          </a:xfrm>
          <a:solidFill>
            <a:schemeClr val="accent2">
              <a:lumMod val="20000"/>
              <a:lumOff val="80000"/>
            </a:schemeClr>
          </a:solidFill>
        </p:grpSpPr>
        <p:sp>
          <p:nvSpPr>
            <p:cNvPr id="24" name="Rounded Rectangle 23"/>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25" name="Rounded Rectangle 4"/>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defTabSz="755650">
                <a:lnSpc>
                  <a:spcPct val="90000"/>
                </a:lnSpc>
                <a:spcBef>
                  <a:spcPct val="0"/>
                </a:spcBef>
                <a:spcAft>
                  <a:spcPct val="35000"/>
                </a:spcAft>
                <a:defRPr/>
              </a:pPr>
              <a:r>
                <a:rPr lang="en-US" sz="1700" b="1" dirty="0">
                  <a:solidFill>
                    <a:srgbClr val="000000"/>
                  </a:solidFill>
                  <a:latin typeface="Trebuchet MS" panose="020B0603020202020204" pitchFamily="34" charset="0"/>
                </a:rPr>
                <a:t>Technical: Assumptions &amp; Methodology</a:t>
              </a:r>
            </a:p>
          </p:txBody>
        </p:sp>
      </p:gr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49000" y="0"/>
            <a:ext cx="1085347" cy="1093347"/>
          </a:xfrm>
          <a:prstGeom prst="rect">
            <a:avLst/>
          </a:prstGeom>
          <a:blipFill dpi="0" rotWithShape="1">
            <a:blip r:embed="rId5"/>
            <a:srcRect/>
            <a:stretch>
              <a:fillRect/>
            </a:stretch>
          </a:blipFill>
        </p:spPr>
      </p:pic>
      <p:sp>
        <p:nvSpPr>
          <p:cNvPr id="4" name="TextBox 3"/>
          <p:cNvSpPr txBox="1"/>
          <p:nvPr/>
        </p:nvSpPr>
        <p:spPr>
          <a:xfrm>
            <a:off x="1921596" y="1600200"/>
            <a:ext cx="10212752" cy="1077218"/>
          </a:xfrm>
          <a:prstGeom prst="rect">
            <a:avLst/>
          </a:prstGeom>
          <a:noFill/>
        </p:spPr>
        <p:txBody>
          <a:bodyPr wrap="square" rtlCol="0">
            <a:spAutoFit/>
          </a:bodyPr>
          <a:lstStyle/>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Availability of the global reserve for this purpose ?</a:t>
            </a:r>
          </a:p>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How 750+ million net worth and litigation claim amount is calculated</a:t>
            </a:r>
          </a:p>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Application of any additional MAD than required ?</a:t>
            </a:r>
          </a:p>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Assumptions used</a:t>
            </a:r>
          </a:p>
        </p:txBody>
      </p:sp>
      <p:sp>
        <p:nvSpPr>
          <p:cNvPr id="43" name="Footer Placeholder 4"/>
          <p:cNvSpPr txBox="1">
            <a:spLocks/>
          </p:cNvSpPr>
          <p:nvPr/>
        </p:nvSpPr>
        <p:spPr>
          <a:xfrm>
            <a:off x="9296400" y="6487770"/>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www.actuariesindia.org</a:t>
            </a:r>
          </a:p>
        </p:txBody>
      </p:sp>
      <p:sp>
        <p:nvSpPr>
          <p:cNvPr id="26" name="Rectangle 2">
            <a:extLst>
              <a:ext uri="{FF2B5EF4-FFF2-40B4-BE49-F238E27FC236}">
                <a16:creationId xmlns:a16="http://schemas.microsoft.com/office/drawing/2014/main" id="{6D8AA204-1513-404E-95E2-34B8B567284B}"/>
              </a:ext>
            </a:extLst>
          </p:cNvPr>
          <p:cNvSpPr txBox="1">
            <a:spLocks noChangeArrowheads="1"/>
          </p:cNvSpPr>
          <p:nvPr/>
        </p:nvSpPr>
        <p:spPr>
          <a:xfrm>
            <a:off x="1828800" y="294759"/>
            <a:ext cx="9067800" cy="61964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lvl="0" algn="l">
              <a:defRPr/>
            </a:pPr>
            <a:r>
              <a:rPr lang="en-US" altLang="en-US" sz="3000" kern="0" dirty="0">
                <a:ln w="0"/>
                <a:solidFill>
                  <a:srgbClr val="0000E7">
                    <a:lumMod val="75000"/>
                  </a:srgbClr>
                </a:solidFill>
                <a:effectLst>
                  <a:outerShdw blurRad="38100" dist="19050" dir="2700000" algn="tl" rotWithShape="0">
                    <a:srgbClr val="000000">
                      <a:alpha val="40000"/>
                    </a:srgbClr>
                  </a:outerShdw>
                </a:effectLst>
                <a:latin typeface="Trebuchet MS" panose="020B0603020202020204" pitchFamily="34" charset="0"/>
              </a:rPr>
              <a:t>Issues: Technical and General</a:t>
            </a:r>
          </a:p>
        </p:txBody>
      </p:sp>
      <p:grpSp>
        <p:nvGrpSpPr>
          <p:cNvPr id="27" name="Group 26">
            <a:extLst>
              <a:ext uri="{FF2B5EF4-FFF2-40B4-BE49-F238E27FC236}">
                <a16:creationId xmlns:a16="http://schemas.microsoft.com/office/drawing/2014/main" id="{3D18B990-CF64-4F9A-9180-EAE96DB67021}"/>
              </a:ext>
            </a:extLst>
          </p:cNvPr>
          <p:cNvGrpSpPr/>
          <p:nvPr/>
        </p:nvGrpSpPr>
        <p:grpSpPr>
          <a:xfrm>
            <a:off x="1905610" y="2907505"/>
            <a:ext cx="10067544" cy="310896"/>
            <a:chOff x="381435" y="247185"/>
            <a:chExt cx="9389629" cy="494153"/>
          </a:xfrm>
          <a:solidFill>
            <a:schemeClr val="accent2">
              <a:lumMod val="20000"/>
              <a:lumOff val="80000"/>
            </a:schemeClr>
          </a:solidFill>
        </p:grpSpPr>
        <p:sp>
          <p:nvSpPr>
            <p:cNvPr id="28" name="Rounded Rectangle 23">
              <a:extLst>
                <a:ext uri="{FF2B5EF4-FFF2-40B4-BE49-F238E27FC236}">
                  <a16:creationId xmlns:a16="http://schemas.microsoft.com/office/drawing/2014/main" id="{374DB1E8-5935-4319-8CD9-63E2BFD2B1F6}"/>
                </a:ext>
              </a:extLst>
            </p:cNvPr>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29" name="Rounded Rectangle 4">
              <a:extLst>
                <a:ext uri="{FF2B5EF4-FFF2-40B4-BE49-F238E27FC236}">
                  <a16:creationId xmlns:a16="http://schemas.microsoft.com/office/drawing/2014/main" id="{352FBEA8-6D55-4CCB-B0E6-BCFF3D1F2E86}"/>
                </a:ext>
              </a:extLst>
            </p:cNvPr>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a:defRPr/>
              </a:pPr>
              <a:r>
                <a:rPr lang="en-US" sz="1600" b="1" dirty="0">
                  <a:solidFill>
                    <a:srgbClr val="000000"/>
                  </a:solidFill>
                  <a:latin typeface="Trebuchet MS" panose="020B0603020202020204" pitchFamily="34" charset="0"/>
                </a:rPr>
                <a:t>Technical: Validation of results</a:t>
              </a:r>
            </a:p>
          </p:txBody>
        </p:sp>
      </p:grpSp>
      <p:sp>
        <p:nvSpPr>
          <p:cNvPr id="36" name="TextBox 35">
            <a:extLst>
              <a:ext uri="{FF2B5EF4-FFF2-40B4-BE49-F238E27FC236}">
                <a16:creationId xmlns:a16="http://schemas.microsoft.com/office/drawing/2014/main" id="{104AF67A-2A60-4706-8C48-055CAC0014EE}"/>
              </a:ext>
            </a:extLst>
          </p:cNvPr>
          <p:cNvSpPr txBox="1"/>
          <p:nvPr/>
        </p:nvSpPr>
        <p:spPr>
          <a:xfrm>
            <a:off x="1921596" y="3334039"/>
            <a:ext cx="10346605" cy="830997"/>
          </a:xfrm>
          <a:prstGeom prst="rect">
            <a:avLst/>
          </a:prstGeom>
          <a:noFill/>
        </p:spPr>
        <p:txBody>
          <a:bodyPr wrap="square" rtlCol="0">
            <a:spAutoFit/>
          </a:bodyPr>
          <a:lstStyle/>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Validate the net worth and litigated claims amount figures</a:t>
            </a:r>
            <a:endParaRPr lang="en-US" sz="1600" dirty="0">
              <a:solidFill>
                <a:srgbClr val="FF0000"/>
              </a:solidFill>
              <a:latin typeface="Trebuchet MS" panose="020B0603020202020204" pitchFamily="34" charset="0"/>
            </a:endParaRPr>
          </a:p>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Amount the reinsurer may pay </a:t>
            </a:r>
            <a:endParaRPr lang="en-US" sz="1600" dirty="0">
              <a:solidFill>
                <a:srgbClr val="FF0000"/>
              </a:solidFill>
              <a:latin typeface="Trebuchet MS" panose="020B0603020202020204" pitchFamily="34" charset="0"/>
            </a:endParaRPr>
          </a:p>
          <a:p>
            <a:pPr marL="285750" indent="-285750">
              <a:buFont typeface="Arial" panose="020B0604020202020204" pitchFamily="34" charset="0"/>
              <a:buChar char="•"/>
              <a:defRPr/>
            </a:pPr>
            <a:r>
              <a:rPr lang="en-US" sz="1600" dirty="0">
                <a:solidFill>
                  <a:srgbClr val="000000"/>
                </a:solidFill>
                <a:latin typeface="Trebuchet MS" panose="020B0603020202020204" pitchFamily="34" charset="0"/>
              </a:rPr>
              <a:t>Legal consideration – contact the legal team and ask them all the possible issues </a:t>
            </a:r>
            <a:endParaRPr lang="en-US" sz="1600" dirty="0">
              <a:solidFill>
                <a:srgbClr val="FF0000"/>
              </a:solidFill>
              <a:latin typeface="Trebuchet MS" panose="020B0603020202020204" pitchFamily="34" charset="0"/>
            </a:endParaRPr>
          </a:p>
        </p:txBody>
      </p:sp>
      <p:grpSp>
        <p:nvGrpSpPr>
          <p:cNvPr id="13" name="Group 12">
            <a:extLst>
              <a:ext uri="{FF2B5EF4-FFF2-40B4-BE49-F238E27FC236}">
                <a16:creationId xmlns:a16="http://schemas.microsoft.com/office/drawing/2014/main" id="{F8B70148-F586-4BA5-BB4A-2DA8CFA12CCA}"/>
              </a:ext>
            </a:extLst>
          </p:cNvPr>
          <p:cNvGrpSpPr/>
          <p:nvPr/>
        </p:nvGrpSpPr>
        <p:grpSpPr>
          <a:xfrm>
            <a:off x="1905000" y="4337304"/>
            <a:ext cx="10067544" cy="310896"/>
            <a:chOff x="381435" y="247185"/>
            <a:chExt cx="9389629" cy="494153"/>
          </a:xfrm>
          <a:solidFill>
            <a:schemeClr val="accent2">
              <a:lumMod val="20000"/>
              <a:lumOff val="80000"/>
            </a:schemeClr>
          </a:solidFill>
        </p:grpSpPr>
        <p:sp>
          <p:nvSpPr>
            <p:cNvPr id="14" name="Rounded Rectangle 23">
              <a:extLst>
                <a:ext uri="{FF2B5EF4-FFF2-40B4-BE49-F238E27FC236}">
                  <a16:creationId xmlns:a16="http://schemas.microsoft.com/office/drawing/2014/main" id="{DE9F8AD3-C974-4E9F-AA71-11EDC39A8F37}"/>
                </a:ext>
              </a:extLst>
            </p:cNvPr>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15" name="Rounded Rectangle 4">
              <a:extLst>
                <a:ext uri="{FF2B5EF4-FFF2-40B4-BE49-F238E27FC236}">
                  <a16:creationId xmlns:a16="http://schemas.microsoft.com/office/drawing/2014/main" id="{C0F1EA08-EF38-4325-BA87-ED229383780A}"/>
                </a:ext>
              </a:extLst>
            </p:cNvPr>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a:defRPr/>
              </a:pPr>
              <a:r>
                <a:rPr lang="en-US" sz="1600" b="1" dirty="0">
                  <a:solidFill>
                    <a:srgbClr val="000000"/>
                  </a:solidFill>
                  <a:latin typeface="Trebuchet MS" panose="020B0603020202020204" pitchFamily="34" charset="0"/>
                </a:rPr>
                <a:t>General</a:t>
              </a:r>
            </a:p>
          </p:txBody>
        </p:sp>
      </p:grpSp>
      <p:sp>
        <p:nvSpPr>
          <p:cNvPr id="16" name="TextBox 15">
            <a:extLst>
              <a:ext uri="{FF2B5EF4-FFF2-40B4-BE49-F238E27FC236}">
                <a16:creationId xmlns:a16="http://schemas.microsoft.com/office/drawing/2014/main" id="{A3A22C43-F370-40B1-B3DA-0DA5B3472EC3}"/>
              </a:ext>
            </a:extLst>
          </p:cNvPr>
          <p:cNvSpPr txBox="1"/>
          <p:nvPr/>
        </p:nvSpPr>
        <p:spPr>
          <a:xfrm>
            <a:off x="1921595" y="4724400"/>
            <a:ext cx="10346605" cy="1815882"/>
          </a:xfrm>
          <a:prstGeom prst="rect">
            <a:avLst/>
          </a:prstGeom>
          <a:noFill/>
        </p:spPr>
        <p:txBody>
          <a:bodyPr wrap="square" rtlCol="0">
            <a:spAutoFit/>
          </a:bodyPr>
          <a:lstStyle/>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Will there be any impact on solvency of the company</a:t>
            </a:r>
            <a:endParaRPr lang="en-US" sz="1600" dirty="0">
              <a:solidFill>
                <a:srgbClr val="FF0000"/>
              </a:solidFill>
              <a:latin typeface="Trebuchet MS" panose="020B0603020202020204" pitchFamily="34" charset="0"/>
            </a:endParaRPr>
          </a:p>
          <a:p>
            <a:pPr marL="285750" lvl="0" indent="-285750">
              <a:buFont typeface="Arial" panose="020B0604020202020204" pitchFamily="34" charset="0"/>
              <a:buChar char="•"/>
              <a:defRPr/>
            </a:pPr>
            <a:r>
              <a:rPr lang="en-US" sz="1600" dirty="0">
                <a:solidFill>
                  <a:srgbClr val="000000"/>
                </a:solidFill>
                <a:latin typeface="Trebuchet MS" panose="020B0603020202020204" pitchFamily="34" charset="0"/>
              </a:rPr>
              <a:t>Claim settlement ratio and ability to source new business</a:t>
            </a:r>
          </a:p>
          <a:p>
            <a:pPr marL="285750" indent="-285750">
              <a:buFont typeface="Arial" panose="020B0604020202020204" pitchFamily="34" charset="0"/>
              <a:buChar char="•"/>
              <a:defRPr/>
            </a:pPr>
            <a:r>
              <a:rPr lang="en-US" sz="1600" dirty="0">
                <a:solidFill>
                  <a:srgbClr val="000000"/>
                </a:solidFill>
                <a:latin typeface="Trebuchet MS" panose="020B0603020202020204" pitchFamily="34" charset="0"/>
              </a:rPr>
              <a:t>Competitiveness</a:t>
            </a:r>
          </a:p>
          <a:p>
            <a:pPr marL="285750" indent="-285750">
              <a:buFont typeface="Arial" panose="020B0604020202020204" pitchFamily="34" charset="0"/>
              <a:buChar char="•"/>
              <a:defRPr/>
            </a:pPr>
            <a:r>
              <a:rPr lang="en-US" sz="1600" dirty="0">
                <a:solidFill>
                  <a:srgbClr val="000000"/>
                </a:solidFill>
                <a:latin typeface="Trebuchet MS" panose="020B0603020202020204" pitchFamily="34" charset="0"/>
              </a:rPr>
              <a:t>Reputation Risk</a:t>
            </a:r>
          </a:p>
          <a:p>
            <a:pPr marL="285750" indent="-285750">
              <a:buFont typeface="Arial" panose="020B0604020202020204" pitchFamily="34" charset="0"/>
              <a:buChar char="•"/>
              <a:defRPr/>
            </a:pPr>
            <a:r>
              <a:rPr lang="en-US" sz="1600" dirty="0">
                <a:solidFill>
                  <a:srgbClr val="000000"/>
                </a:solidFill>
                <a:latin typeface="Trebuchet MS" panose="020B0603020202020204" pitchFamily="34" charset="0"/>
              </a:rPr>
              <a:t>Characteristics of the litigation claims</a:t>
            </a:r>
          </a:p>
          <a:p>
            <a:pPr marL="285750" indent="-285750">
              <a:buFont typeface="Arial" panose="020B0604020202020204" pitchFamily="34" charset="0"/>
              <a:buChar char="•"/>
              <a:defRPr/>
            </a:pPr>
            <a:r>
              <a:rPr lang="en-US" sz="1600" dirty="0">
                <a:solidFill>
                  <a:srgbClr val="000000"/>
                </a:solidFill>
                <a:latin typeface="Trebuchet MS" panose="020B0603020202020204" pitchFamily="34" charset="0"/>
              </a:rPr>
              <a:t>Appointed Actuary’s view on why litigation claims got rejected</a:t>
            </a:r>
          </a:p>
          <a:p>
            <a:pPr marL="285750" indent="-285750">
              <a:buFont typeface="Arial" panose="020B0604020202020204" pitchFamily="34" charset="0"/>
              <a:buChar char="•"/>
              <a:defRPr/>
            </a:pPr>
            <a:endParaRPr lang="en-US" sz="1600" dirty="0">
              <a:solidFill>
                <a:srgbClr val="FF0000"/>
              </a:solidFill>
              <a:latin typeface="Trebuchet MS" panose="020B0603020202020204" pitchFamily="34" charset="0"/>
            </a:endParaRPr>
          </a:p>
        </p:txBody>
      </p:sp>
    </p:spTree>
    <p:extLst>
      <p:ext uri="{BB962C8B-B14F-4D97-AF65-F5344CB8AC3E}">
        <p14:creationId xmlns:p14="http://schemas.microsoft.com/office/powerpoint/2010/main" val="13107977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grpSp>
        <p:nvGrpSpPr>
          <p:cNvPr id="23" name="Group 22"/>
          <p:cNvGrpSpPr/>
          <p:nvPr/>
        </p:nvGrpSpPr>
        <p:grpSpPr>
          <a:xfrm>
            <a:off x="1897472" y="1254439"/>
            <a:ext cx="10067544" cy="310896"/>
            <a:chOff x="381435" y="247185"/>
            <a:chExt cx="9389629" cy="494153"/>
          </a:xfrm>
          <a:solidFill>
            <a:schemeClr val="accent2">
              <a:lumMod val="20000"/>
              <a:lumOff val="80000"/>
            </a:schemeClr>
          </a:solidFill>
        </p:grpSpPr>
        <p:sp>
          <p:nvSpPr>
            <p:cNvPr id="24" name="Rounded Rectangle 23"/>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25" name="Rounded Rectangle 4"/>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marL="0" marR="0" lvl="0" indent="0" algn="l" defTabSz="755650" rtl="0" eaLnBrk="1" fontAlgn="auto" latinLnBrk="0" hangingPunct="1">
                <a:lnSpc>
                  <a:spcPct val="90000"/>
                </a:lnSpc>
                <a:spcBef>
                  <a:spcPct val="0"/>
                </a:spcBef>
                <a:spcAft>
                  <a:spcPct val="35000"/>
                </a:spcAft>
                <a:buClrTx/>
                <a:buSzTx/>
                <a:buFontTx/>
                <a:buNone/>
                <a:tabLst/>
                <a:defRPr/>
              </a:pPr>
              <a:r>
                <a:rPr kumimoji="0" lang="en-US" sz="17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Scope of work</a:t>
              </a:r>
            </a:p>
          </p:txBody>
        </p:sp>
      </p:gr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49000" y="0"/>
            <a:ext cx="1085347" cy="1093347"/>
          </a:xfrm>
          <a:prstGeom prst="rect">
            <a:avLst/>
          </a:prstGeom>
          <a:blipFill dpi="0" rotWithShape="1">
            <a:blip r:embed="rId5"/>
            <a:srcRect/>
            <a:stretch>
              <a:fillRect/>
            </a:stretch>
          </a:blipFill>
        </p:spPr>
      </p:pic>
      <p:sp>
        <p:nvSpPr>
          <p:cNvPr id="4" name="TextBox 3"/>
          <p:cNvSpPr txBox="1"/>
          <p:nvPr/>
        </p:nvSpPr>
        <p:spPr>
          <a:xfrm>
            <a:off x="1921595" y="1600200"/>
            <a:ext cx="10346605" cy="33855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Is the analysis of litigation costs covered as a part of scope of work</a:t>
            </a:r>
          </a:p>
        </p:txBody>
      </p:sp>
      <p:sp>
        <p:nvSpPr>
          <p:cNvPr id="43" name="Footer Placeholder 4"/>
          <p:cNvSpPr txBox="1">
            <a:spLocks/>
          </p:cNvSpPr>
          <p:nvPr/>
        </p:nvSpPr>
        <p:spPr>
          <a:xfrm>
            <a:off x="9296400" y="6487770"/>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www.actuariesindia.org</a:t>
            </a:r>
          </a:p>
        </p:txBody>
      </p:sp>
      <p:sp>
        <p:nvSpPr>
          <p:cNvPr id="26" name="Rectangle 2">
            <a:extLst>
              <a:ext uri="{FF2B5EF4-FFF2-40B4-BE49-F238E27FC236}">
                <a16:creationId xmlns:a16="http://schemas.microsoft.com/office/drawing/2014/main" id="{6D8AA204-1513-404E-95E2-34B8B567284B}"/>
              </a:ext>
            </a:extLst>
          </p:cNvPr>
          <p:cNvSpPr txBox="1">
            <a:spLocks noChangeArrowheads="1"/>
          </p:cNvSpPr>
          <p:nvPr/>
        </p:nvSpPr>
        <p:spPr>
          <a:xfrm>
            <a:off x="1828800" y="294759"/>
            <a:ext cx="9067800" cy="61964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000" b="0" i="0" u="none" strike="noStrike" kern="0" cap="none" spc="0" normalizeH="0" baseline="0" noProof="0" dirty="0">
                <a:ln w="0"/>
                <a:solidFill>
                  <a:srgbClr val="0000E7">
                    <a:lumMod val="75000"/>
                  </a:srgbClr>
                </a:solidFill>
                <a:effectLst>
                  <a:outerShdw blurRad="38100" dist="19050" dir="2700000" algn="tl" rotWithShape="0">
                    <a:srgbClr val="000000">
                      <a:alpha val="40000"/>
                    </a:srgbClr>
                  </a:outerShdw>
                </a:effectLst>
                <a:uLnTx/>
                <a:uFillTx/>
                <a:latin typeface="Trebuchet MS" panose="020B0603020202020204" pitchFamily="34" charset="0"/>
                <a:ea typeface="+mj-ea"/>
                <a:cs typeface="+mj-cs"/>
              </a:rPr>
              <a:t>Actions: Initial consideration</a:t>
            </a:r>
            <a:endParaRPr kumimoji="0" lang="en-US" altLang="en-US" sz="3000" b="0" i="0" u="none" strike="noStrike" kern="0" cap="none" spc="0" normalizeH="0" baseline="0" noProof="0" dirty="0">
              <a:ln w="0"/>
              <a:solidFill>
                <a:srgbClr val="0000E7">
                  <a:lumMod val="75000"/>
                </a:srgbClr>
              </a:solidFill>
              <a:effectLst>
                <a:outerShdw blurRad="38100" dist="19050" dir="2700000" algn="tl" rotWithShape="0">
                  <a:srgbClr val="000000">
                    <a:alpha val="40000"/>
                  </a:srgbClr>
                </a:outerShdw>
              </a:effectLst>
              <a:highlight>
                <a:srgbClr val="FFFF00"/>
              </a:highlight>
              <a:uLnTx/>
              <a:uFillTx/>
              <a:latin typeface="Trebuchet MS" panose="020B0603020202020204" pitchFamily="34" charset="0"/>
              <a:ea typeface="+mj-ea"/>
              <a:cs typeface="+mj-cs"/>
            </a:endParaRPr>
          </a:p>
        </p:txBody>
      </p:sp>
      <p:grpSp>
        <p:nvGrpSpPr>
          <p:cNvPr id="27" name="Group 26">
            <a:extLst>
              <a:ext uri="{FF2B5EF4-FFF2-40B4-BE49-F238E27FC236}">
                <a16:creationId xmlns:a16="http://schemas.microsoft.com/office/drawing/2014/main" id="{3D18B990-CF64-4F9A-9180-EAE96DB67021}"/>
              </a:ext>
            </a:extLst>
          </p:cNvPr>
          <p:cNvGrpSpPr/>
          <p:nvPr/>
        </p:nvGrpSpPr>
        <p:grpSpPr>
          <a:xfrm>
            <a:off x="1897472" y="2065702"/>
            <a:ext cx="10067544" cy="310896"/>
            <a:chOff x="381435" y="247185"/>
            <a:chExt cx="9389629" cy="494153"/>
          </a:xfrm>
          <a:solidFill>
            <a:schemeClr val="accent2">
              <a:lumMod val="20000"/>
              <a:lumOff val="80000"/>
            </a:schemeClr>
          </a:solidFill>
        </p:grpSpPr>
        <p:sp>
          <p:nvSpPr>
            <p:cNvPr id="28" name="Rounded Rectangle 23">
              <a:extLst>
                <a:ext uri="{FF2B5EF4-FFF2-40B4-BE49-F238E27FC236}">
                  <a16:creationId xmlns:a16="http://schemas.microsoft.com/office/drawing/2014/main" id="{374DB1E8-5935-4319-8CD9-63E2BFD2B1F6}"/>
                </a:ext>
              </a:extLst>
            </p:cNvPr>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29" name="Rounded Rectangle 4">
              <a:extLst>
                <a:ext uri="{FF2B5EF4-FFF2-40B4-BE49-F238E27FC236}">
                  <a16:creationId xmlns:a16="http://schemas.microsoft.com/office/drawing/2014/main" id="{352FBEA8-6D55-4CCB-B0E6-BCFF3D1F2E86}"/>
                </a:ext>
              </a:extLst>
            </p:cNvPr>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a:defRPr/>
              </a:pPr>
              <a:r>
                <a:rPr lang="en-US" sz="1600" b="1" dirty="0">
                  <a:solidFill>
                    <a:srgbClr val="000000"/>
                  </a:solidFill>
                  <a:latin typeface="Trebuchet MS" panose="020B0603020202020204" pitchFamily="34" charset="0"/>
                </a:rPr>
                <a:t>Purpose of due diligence</a:t>
              </a:r>
            </a:p>
          </p:txBody>
        </p:sp>
      </p:grpSp>
      <p:sp>
        <p:nvSpPr>
          <p:cNvPr id="36" name="TextBox 35">
            <a:extLst>
              <a:ext uri="{FF2B5EF4-FFF2-40B4-BE49-F238E27FC236}">
                <a16:creationId xmlns:a16="http://schemas.microsoft.com/office/drawing/2014/main" id="{104AF67A-2A60-4706-8C48-055CAC0014EE}"/>
              </a:ext>
            </a:extLst>
          </p:cNvPr>
          <p:cNvSpPr txBox="1"/>
          <p:nvPr/>
        </p:nvSpPr>
        <p:spPr>
          <a:xfrm>
            <a:off x="1921595" y="2438400"/>
            <a:ext cx="10346605" cy="33855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600" dirty="0">
                <a:solidFill>
                  <a:srgbClr val="000000"/>
                </a:solidFill>
                <a:latin typeface="Trebuchet MS" panose="020B0603020202020204" pitchFamily="34" charset="0"/>
              </a:rPr>
              <a:t>H</a:t>
            </a:r>
            <a:r>
              <a:rPr kumimoji="0" lang="en-IN"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ow much stake is available for purchase</a:t>
            </a:r>
            <a:r>
              <a:rPr lang="en-IN" sz="1600" dirty="0">
                <a:solidFill>
                  <a:srgbClr val="000000"/>
                </a:solidFill>
                <a:latin typeface="Trebuchet MS" panose="020B0603020202020204" pitchFamily="34" charset="0"/>
              </a:rPr>
              <a:t>? </a:t>
            </a:r>
            <a:endParaRPr kumimoji="0" lang="en-IN"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p:txBody>
      </p:sp>
      <p:grpSp>
        <p:nvGrpSpPr>
          <p:cNvPr id="37" name="Group 36">
            <a:extLst>
              <a:ext uri="{FF2B5EF4-FFF2-40B4-BE49-F238E27FC236}">
                <a16:creationId xmlns:a16="http://schemas.microsoft.com/office/drawing/2014/main" id="{E88F794A-F313-4850-A714-609385A37586}"/>
              </a:ext>
            </a:extLst>
          </p:cNvPr>
          <p:cNvGrpSpPr/>
          <p:nvPr/>
        </p:nvGrpSpPr>
        <p:grpSpPr>
          <a:xfrm>
            <a:off x="1902564" y="2895600"/>
            <a:ext cx="10067544" cy="310896"/>
            <a:chOff x="381435" y="247185"/>
            <a:chExt cx="9389629" cy="494153"/>
          </a:xfrm>
          <a:solidFill>
            <a:schemeClr val="accent2">
              <a:lumMod val="20000"/>
              <a:lumOff val="80000"/>
            </a:schemeClr>
          </a:solidFill>
        </p:grpSpPr>
        <p:sp>
          <p:nvSpPr>
            <p:cNvPr id="38" name="Rounded Rectangle 23">
              <a:extLst>
                <a:ext uri="{FF2B5EF4-FFF2-40B4-BE49-F238E27FC236}">
                  <a16:creationId xmlns:a16="http://schemas.microsoft.com/office/drawing/2014/main" id="{D36ED900-7686-4F65-84B5-784CF425A4EE}"/>
                </a:ext>
              </a:extLst>
            </p:cNvPr>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44" name="Rounded Rectangle 4">
              <a:extLst>
                <a:ext uri="{FF2B5EF4-FFF2-40B4-BE49-F238E27FC236}">
                  <a16:creationId xmlns:a16="http://schemas.microsoft.com/office/drawing/2014/main" id="{01D62A83-DC14-4219-BB0A-FADA79173C2A}"/>
                </a:ext>
              </a:extLst>
            </p:cNvPr>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a:defRPr/>
              </a:pPr>
              <a:r>
                <a:rPr lang="en-US" sz="1600" b="1" dirty="0">
                  <a:solidFill>
                    <a:srgbClr val="000000"/>
                  </a:solidFill>
                  <a:latin typeface="Trebuchet MS" panose="020B0603020202020204" pitchFamily="34" charset="0"/>
                </a:rPr>
                <a:t>Cost and efforts</a:t>
              </a:r>
            </a:p>
          </p:txBody>
        </p:sp>
      </p:grpSp>
      <p:sp>
        <p:nvSpPr>
          <p:cNvPr id="45" name="TextBox 44">
            <a:extLst>
              <a:ext uri="{FF2B5EF4-FFF2-40B4-BE49-F238E27FC236}">
                <a16:creationId xmlns:a16="http://schemas.microsoft.com/office/drawing/2014/main" id="{78DD0839-FA07-41CF-8045-7B58B8235F3F}"/>
              </a:ext>
            </a:extLst>
          </p:cNvPr>
          <p:cNvSpPr txBox="1"/>
          <p:nvPr/>
        </p:nvSpPr>
        <p:spPr>
          <a:xfrm>
            <a:off x="1926686" y="3267671"/>
            <a:ext cx="10346605" cy="58477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600" dirty="0">
                <a:solidFill>
                  <a:srgbClr val="000000"/>
                </a:solidFill>
                <a:latin typeface="Trebuchet MS" panose="020B0603020202020204" pitchFamily="34" charset="0"/>
              </a:rPr>
              <a:t>Timelines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Additional cost o</a:t>
            </a:r>
            <a:r>
              <a:rPr lang="en-IN" sz="1600" dirty="0">
                <a:solidFill>
                  <a:srgbClr val="000000"/>
                </a:solidFill>
                <a:latin typeface="Trebuchet MS" panose="020B0603020202020204" pitchFamily="34" charset="0"/>
              </a:rPr>
              <a:t>f investigation</a:t>
            </a:r>
            <a:endParaRPr kumimoji="0" lang="en-IN"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p:txBody>
      </p:sp>
      <p:grpSp>
        <p:nvGrpSpPr>
          <p:cNvPr id="46" name="Group 45">
            <a:extLst>
              <a:ext uri="{FF2B5EF4-FFF2-40B4-BE49-F238E27FC236}">
                <a16:creationId xmlns:a16="http://schemas.microsoft.com/office/drawing/2014/main" id="{5A77AE16-A6F3-4FA7-B181-91B4AC2E9DDC}"/>
              </a:ext>
            </a:extLst>
          </p:cNvPr>
          <p:cNvGrpSpPr/>
          <p:nvPr/>
        </p:nvGrpSpPr>
        <p:grpSpPr>
          <a:xfrm>
            <a:off x="1930148" y="3962400"/>
            <a:ext cx="10067544" cy="310896"/>
            <a:chOff x="381435" y="247185"/>
            <a:chExt cx="9389629" cy="494153"/>
          </a:xfrm>
          <a:solidFill>
            <a:schemeClr val="accent2">
              <a:lumMod val="20000"/>
              <a:lumOff val="80000"/>
            </a:schemeClr>
          </a:solidFill>
        </p:grpSpPr>
        <p:sp>
          <p:nvSpPr>
            <p:cNvPr id="47" name="Rounded Rectangle 23">
              <a:extLst>
                <a:ext uri="{FF2B5EF4-FFF2-40B4-BE49-F238E27FC236}">
                  <a16:creationId xmlns:a16="http://schemas.microsoft.com/office/drawing/2014/main" id="{4A53BCAD-0273-4A1B-8483-C88409AD8F95}"/>
                </a:ext>
              </a:extLst>
            </p:cNvPr>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48" name="Rounded Rectangle 4">
              <a:extLst>
                <a:ext uri="{FF2B5EF4-FFF2-40B4-BE49-F238E27FC236}">
                  <a16:creationId xmlns:a16="http://schemas.microsoft.com/office/drawing/2014/main" id="{9826B653-FAD5-4D1A-96DE-9B4708D1A1E3}"/>
                </a:ext>
              </a:extLst>
            </p:cNvPr>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a:defRPr/>
              </a:pPr>
              <a:r>
                <a:rPr lang="en-US" sz="1600" b="1" dirty="0">
                  <a:solidFill>
                    <a:srgbClr val="000000"/>
                  </a:solidFill>
                  <a:latin typeface="Trebuchet MS" panose="020B0603020202020204" pitchFamily="34" charset="0"/>
                </a:rPr>
                <a:t>Professional guidelines and Regulations</a:t>
              </a:r>
              <a:endParaRPr lang="en-US" sz="1600" dirty="0">
                <a:solidFill>
                  <a:srgbClr val="FF0000"/>
                </a:solidFill>
                <a:latin typeface="Trebuchet MS" panose="020B0603020202020204" pitchFamily="34" charset="0"/>
              </a:endParaRPr>
            </a:p>
          </p:txBody>
        </p:sp>
      </p:grpSp>
      <p:sp>
        <p:nvSpPr>
          <p:cNvPr id="49" name="TextBox 48">
            <a:extLst>
              <a:ext uri="{FF2B5EF4-FFF2-40B4-BE49-F238E27FC236}">
                <a16:creationId xmlns:a16="http://schemas.microsoft.com/office/drawing/2014/main" id="{7A421FF5-A03E-4450-ACC0-FDBD5AC61F2F}"/>
              </a:ext>
            </a:extLst>
          </p:cNvPr>
          <p:cNvSpPr txBox="1"/>
          <p:nvPr/>
        </p:nvSpPr>
        <p:spPr>
          <a:xfrm>
            <a:off x="1956013" y="4380638"/>
            <a:ext cx="10346605" cy="107721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600" dirty="0">
                <a:solidFill>
                  <a:srgbClr val="000000"/>
                </a:solidFill>
                <a:latin typeface="Trebuchet MS" panose="020B0603020202020204" pitchFamily="34" charset="0"/>
              </a:rPr>
              <a:t>Professional Conduct Standards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Actuarial Practice Standards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600" dirty="0">
                <a:solidFill>
                  <a:srgbClr val="000000"/>
                </a:solidFill>
                <a:latin typeface="Trebuchet MS" panose="020B0603020202020204" pitchFamily="34" charset="0"/>
              </a:rPr>
              <a:t>Guidance notes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Other regulations</a:t>
            </a:r>
          </a:p>
        </p:txBody>
      </p:sp>
    </p:spTree>
    <p:extLst>
      <p:ext uri="{BB962C8B-B14F-4D97-AF65-F5344CB8AC3E}">
        <p14:creationId xmlns:p14="http://schemas.microsoft.com/office/powerpoint/2010/main" val="19386680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grpSp>
        <p:nvGrpSpPr>
          <p:cNvPr id="23" name="Group 22"/>
          <p:cNvGrpSpPr/>
          <p:nvPr/>
        </p:nvGrpSpPr>
        <p:grpSpPr>
          <a:xfrm>
            <a:off x="1897472" y="1254439"/>
            <a:ext cx="10067544" cy="310896"/>
            <a:chOff x="381435" y="247185"/>
            <a:chExt cx="9389629" cy="494153"/>
          </a:xfrm>
          <a:solidFill>
            <a:schemeClr val="accent2">
              <a:lumMod val="20000"/>
              <a:lumOff val="80000"/>
            </a:schemeClr>
          </a:solidFill>
        </p:grpSpPr>
        <p:sp>
          <p:nvSpPr>
            <p:cNvPr id="24" name="Rounded Rectangle 23"/>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25" name="Rounded Rectangle 4"/>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defTabSz="755650">
                <a:lnSpc>
                  <a:spcPct val="90000"/>
                </a:lnSpc>
                <a:spcBef>
                  <a:spcPct val="0"/>
                </a:spcBef>
                <a:spcAft>
                  <a:spcPct val="35000"/>
                </a:spcAft>
                <a:defRPr/>
              </a:pPr>
              <a:r>
                <a:rPr lang="en-US" sz="1700" b="1" dirty="0">
                  <a:solidFill>
                    <a:srgbClr val="000000"/>
                  </a:solidFill>
                  <a:latin typeface="Trebuchet MS" panose="020B0603020202020204" pitchFamily="34" charset="0"/>
                </a:rPr>
                <a:t>Discussion with Appointed actuary</a:t>
              </a:r>
              <a:endParaRPr kumimoji="0" lang="en-US" sz="17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p:txBody>
        </p:sp>
      </p:gr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49000" y="0"/>
            <a:ext cx="1085347" cy="1093347"/>
          </a:xfrm>
          <a:prstGeom prst="rect">
            <a:avLst/>
          </a:prstGeom>
          <a:blipFill dpi="0" rotWithShape="1">
            <a:blip r:embed="rId5"/>
            <a:srcRect/>
            <a:stretch>
              <a:fillRect/>
            </a:stretch>
          </a:blipFill>
        </p:spPr>
      </p:pic>
      <p:sp>
        <p:nvSpPr>
          <p:cNvPr id="4" name="TextBox 3"/>
          <p:cNvSpPr txBox="1"/>
          <p:nvPr/>
        </p:nvSpPr>
        <p:spPr>
          <a:xfrm>
            <a:off x="1921595" y="1600200"/>
            <a:ext cx="10346605" cy="58477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600" dirty="0">
                <a:solidFill>
                  <a:srgbClr val="000000"/>
                </a:solidFill>
                <a:latin typeface="Trebuchet MS" panose="020B0603020202020204" pitchFamily="34" charset="0"/>
              </a:rPr>
              <a:t>Understand Appointed actuary’s judgment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600" dirty="0">
                <a:solidFill>
                  <a:srgbClr val="000000"/>
                </a:solidFill>
                <a:latin typeface="Trebuchet MS" panose="020B0603020202020204" pitchFamily="34" charset="0"/>
              </a:rPr>
              <a:t>Appointed actuary’s interpretation of terms under policy contract and reinsurance contract</a:t>
            </a:r>
            <a:endParaRPr kumimoji="0" lang="en-IN"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p:txBody>
      </p:sp>
      <p:sp>
        <p:nvSpPr>
          <p:cNvPr id="43" name="Footer Placeholder 4"/>
          <p:cNvSpPr txBox="1">
            <a:spLocks/>
          </p:cNvSpPr>
          <p:nvPr/>
        </p:nvSpPr>
        <p:spPr>
          <a:xfrm>
            <a:off x="9296400" y="6487770"/>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www.actuariesindia.org</a:t>
            </a:r>
          </a:p>
        </p:txBody>
      </p:sp>
      <p:sp>
        <p:nvSpPr>
          <p:cNvPr id="26" name="Rectangle 2">
            <a:extLst>
              <a:ext uri="{FF2B5EF4-FFF2-40B4-BE49-F238E27FC236}">
                <a16:creationId xmlns:a16="http://schemas.microsoft.com/office/drawing/2014/main" id="{6D8AA204-1513-404E-95E2-34B8B567284B}"/>
              </a:ext>
            </a:extLst>
          </p:cNvPr>
          <p:cNvSpPr txBox="1">
            <a:spLocks noChangeArrowheads="1"/>
          </p:cNvSpPr>
          <p:nvPr/>
        </p:nvSpPr>
        <p:spPr>
          <a:xfrm>
            <a:off x="1828800" y="294759"/>
            <a:ext cx="9067800" cy="61964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lvl="0" algn="l">
              <a:defRPr/>
            </a:pPr>
            <a:r>
              <a:rPr kumimoji="0" lang="en-US" altLang="en-US" sz="3000" b="0" i="0" u="none" strike="noStrike" kern="0" cap="none" spc="0" normalizeH="0" baseline="0" noProof="0" dirty="0">
                <a:ln w="0"/>
                <a:solidFill>
                  <a:srgbClr val="0000E7">
                    <a:lumMod val="75000"/>
                  </a:srgbClr>
                </a:solidFill>
                <a:effectLst>
                  <a:outerShdw blurRad="38100" dist="19050" dir="2700000" algn="tl" rotWithShape="0">
                    <a:srgbClr val="000000">
                      <a:alpha val="40000"/>
                    </a:srgbClr>
                  </a:outerShdw>
                </a:effectLst>
                <a:uLnTx/>
                <a:uFillTx/>
                <a:latin typeface="Trebuchet MS" panose="020B0603020202020204" pitchFamily="34" charset="0"/>
                <a:ea typeface="+mj-ea"/>
                <a:cs typeface="+mj-cs"/>
              </a:rPr>
              <a:t>Actions</a:t>
            </a:r>
            <a:r>
              <a:rPr lang="en-US" altLang="en-US" sz="3000" kern="0" dirty="0">
                <a:ln w="0"/>
                <a:solidFill>
                  <a:srgbClr val="0000E7">
                    <a:lumMod val="75000"/>
                  </a:srgbClr>
                </a:solidFill>
                <a:effectLst>
                  <a:outerShdw blurRad="38100" dist="19050" dir="2700000" algn="tl" rotWithShape="0">
                    <a:srgbClr val="000000">
                      <a:alpha val="40000"/>
                    </a:srgbClr>
                  </a:outerShdw>
                </a:effectLst>
                <a:latin typeface="Trebuchet MS" panose="020B0603020202020204" pitchFamily="34" charset="0"/>
              </a:rPr>
              <a:t>: Preliminary analysis (1)</a:t>
            </a:r>
            <a:endParaRPr kumimoji="0" lang="en-US" altLang="en-US" sz="3000" b="0" i="0" u="none" strike="noStrike" kern="0" cap="none" spc="0" normalizeH="0" baseline="0" noProof="0" dirty="0">
              <a:ln w="0"/>
              <a:solidFill>
                <a:srgbClr val="0000E7">
                  <a:lumMod val="75000"/>
                </a:srgbClr>
              </a:solidFill>
              <a:effectLst>
                <a:outerShdw blurRad="38100" dist="19050" dir="2700000" algn="tl" rotWithShape="0">
                  <a:srgbClr val="000000">
                    <a:alpha val="40000"/>
                  </a:srgbClr>
                </a:outerShdw>
              </a:effectLst>
              <a:highlight>
                <a:srgbClr val="FFFF00"/>
              </a:highlight>
              <a:uLnTx/>
              <a:uFillTx/>
              <a:latin typeface="Trebuchet MS" panose="020B0603020202020204" pitchFamily="34" charset="0"/>
              <a:ea typeface="+mj-ea"/>
              <a:cs typeface="+mj-cs"/>
            </a:endParaRPr>
          </a:p>
        </p:txBody>
      </p:sp>
      <p:grpSp>
        <p:nvGrpSpPr>
          <p:cNvPr id="27" name="Group 26">
            <a:extLst>
              <a:ext uri="{FF2B5EF4-FFF2-40B4-BE49-F238E27FC236}">
                <a16:creationId xmlns:a16="http://schemas.microsoft.com/office/drawing/2014/main" id="{3D18B990-CF64-4F9A-9180-EAE96DB67021}"/>
              </a:ext>
            </a:extLst>
          </p:cNvPr>
          <p:cNvGrpSpPr/>
          <p:nvPr/>
        </p:nvGrpSpPr>
        <p:grpSpPr>
          <a:xfrm>
            <a:off x="1905000" y="2260548"/>
            <a:ext cx="10067544" cy="310896"/>
            <a:chOff x="381435" y="247185"/>
            <a:chExt cx="9389629" cy="494153"/>
          </a:xfrm>
          <a:solidFill>
            <a:schemeClr val="accent2">
              <a:lumMod val="20000"/>
              <a:lumOff val="80000"/>
            </a:schemeClr>
          </a:solidFill>
        </p:grpSpPr>
        <p:sp>
          <p:nvSpPr>
            <p:cNvPr id="28" name="Rounded Rectangle 23">
              <a:extLst>
                <a:ext uri="{FF2B5EF4-FFF2-40B4-BE49-F238E27FC236}">
                  <a16:creationId xmlns:a16="http://schemas.microsoft.com/office/drawing/2014/main" id="{374DB1E8-5935-4319-8CD9-63E2BFD2B1F6}"/>
                </a:ext>
              </a:extLst>
            </p:cNvPr>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29" name="Rounded Rectangle 4">
              <a:extLst>
                <a:ext uri="{FF2B5EF4-FFF2-40B4-BE49-F238E27FC236}">
                  <a16:creationId xmlns:a16="http://schemas.microsoft.com/office/drawing/2014/main" id="{352FBEA8-6D55-4CCB-B0E6-BCFF3D1F2E86}"/>
                </a:ext>
              </a:extLst>
            </p:cNvPr>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a:defRPr/>
              </a:pPr>
              <a:r>
                <a:rPr lang="en-US" sz="1600" b="1" dirty="0">
                  <a:solidFill>
                    <a:srgbClr val="000000"/>
                  </a:solidFill>
                  <a:latin typeface="Trebuchet MS" panose="020B0603020202020204" pitchFamily="34" charset="0"/>
                </a:rPr>
                <a:t>Peer reviewer report</a:t>
              </a:r>
            </a:p>
          </p:txBody>
        </p:sp>
      </p:grpSp>
      <p:sp>
        <p:nvSpPr>
          <p:cNvPr id="36" name="TextBox 35">
            <a:extLst>
              <a:ext uri="{FF2B5EF4-FFF2-40B4-BE49-F238E27FC236}">
                <a16:creationId xmlns:a16="http://schemas.microsoft.com/office/drawing/2014/main" id="{104AF67A-2A60-4706-8C48-055CAC0014EE}"/>
              </a:ext>
            </a:extLst>
          </p:cNvPr>
          <p:cNvSpPr txBox="1"/>
          <p:nvPr/>
        </p:nvSpPr>
        <p:spPr>
          <a:xfrm>
            <a:off x="1929123" y="2590800"/>
            <a:ext cx="10346605" cy="33855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600" dirty="0">
                <a:solidFill>
                  <a:srgbClr val="000000"/>
                </a:solidFill>
                <a:latin typeface="Trebuchet MS" panose="020B0603020202020204" pitchFamily="34" charset="0"/>
              </a:rPr>
              <a:t>Have the insurer acted upon the recommendations made by the peer reviewer ?</a:t>
            </a:r>
            <a:endParaRPr kumimoji="0" lang="en-IN"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p:txBody>
      </p:sp>
      <p:grpSp>
        <p:nvGrpSpPr>
          <p:cNvPr id="37" name="Group 36">
            <a:extLst>
              <a:ext uri="{FF2B5EF4-FFF2-40B4-BE49-F238E27FC236}">
                <a16:creationId xmlns:a16="http://schemas.microsoft.com/office/drawing/2014/main" id="{E88F794A-F313-4850-A714-609385A37586}"/>
              </a:ext>
            </a:extLst>
          </p:cNvPr>
          <p:cNvGrpSpPr/>
          <p:nvPr/>
        </p:nvGrpSpPr>
        <p:grpSpPr>
          <a:xfrm>
            <a:off x="1904399" y="3048000"/>
            <a:ext cx="10067544" cy="310896"/>
            <a:chOff x="381435" y="247185"/>
            <a:chExt cx="9389629" cy="494153"/>
          </a:xfrm>
          <a:solidFill>
            <a:schemeClr val="accent2">
              <a:lumMod val="20000"/>
              <a:lumOff val="80000"/>
            </a:schemeClr>
          </a:solidFill>
        </p:grpSpPr>
        <p:sp>
          <p:nvSpPr>
            <p:cNvPr id="38" name="Rounded Rectangle 23">
              <a:extLst>
                <a:ext uri="{FF2B5EF4-FFF2-40B4-BE49-F238E27FC236}">
                  <a16:creationId xmlns:a16="http://schemas.microsoft.com/office/drawing/2014/main" id="{D36ED900-7686-4F65-84B5-784CF425A4EE}"/>
                </a:ext>
              </a:extLst>
            </p:cNvPr>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44" name="Rounded Rectangle 4">
              <a:extLst>
                <a:ext uri="{FF2B5EF4-FFF2-40B4-BE49-F238E27FC236}">
                  <a16:creationId xmlns:a16="http://schemas.microsoft.com/office/drawing/2014/main" id="{01D62A83-DC14-4219-BB0A-FADA79173C2A}"/>
                </a:ext>
              </a:extLst>
            </p:cNvPr>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a:defRPr/>
              </a:pPr>
              <a:r>
                <a:rPr lang="en-US" sz="1600" b="1" dirty="0">
                  <a:solidFill>
                    <a:srgbClr val="000000"/>
                  </a:solidFill>
                  <a:latin typeface="Trebuchet MS" panose="020B0603020202020204" pitchFamily="34" charset="0"/>
                </a:rPr>
                <a:t>Financial Condition Report</a:t>
              </a:r>
            </a:p>
          </p:txBody>
        </p:sp>
      </p:grpSp>
      <p:sp>
        <p:nvSpPr>
          <p:cNvPr id="45" name="TextBox 44">
            <a:extLst>
              <a:ext uri="{FF2B5EF4-FFF2-40B4-BE49-F238E27FC236}">
                <a16:creationId xmlns:a16="http://schemas.microsoft.com/office/drawing/2014/main" id="{78DD0839-FA07-41CF-8045-7B58B8235F3F}"/>
              </a:ext>
            </a:extLst>
          </p:cNvPr>
          <p:cNvSpPr txBox="1"/>
          <p:nvPr/>
        </p:nvSpPr>
        <p:spPr>
          <a:xfrm>
            <a:off x="1928521" y="3420071"/>
            <a:ext cx="10346605" cy="33855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600" dirty="0">
                <a:solidFill>
                  <a:srgbClr val="000000"/>
                </a:solidFill>
                <a:latin typeface="Trebuchet MS" panose="020B0603020202020204" pitchFamily="34" charset="0"/>
              </a:rPr>
              <a:t>Review FCR to see if any remedial actions were proposed</a:t>
            </a:r>
          </a:p>
        </p:txBody>
      </p:sp>
      <p:grpSp>
        <p:nvGrpSpPr>
          <p:cNvPr id="46" name="Group 45">
            <a:extLst>
              <a:ext uri="{FF2B5EF4-FFF2-40B4-BE49-F238E27FC236}">
                <a16:creationId xmlns:a16="http://schemas.microsoft.com/office/drawing/2014/main" id="{5A77AE16-A6F3-4FA7-B181-91B4AC2E9DDC}"/>
              </a:ext>
            </a:extLst>
          </p:cNvPr>
          <p:cNvGrpSpPr/>
          <p:nvPr/>
        </p:nvGrpSpPr>
        <p:grpSpPr>
          <a:xfrm>
            <a:off x="1929277" y="3875051"/>
            <a:ext cx="10067544" cy="310896"/>
            <a:chOff x="381435" y="247185"/>
            <a:chExt cx="9389629" cy="494153"/>
          </a:xfrm>
          <a:solidFill>
            <a:schemeClr val="accent2">
              <a:lumMod val="20000"/>
              <a:lumOff val="80000"/>
            </a:schemeClr>
          </a:solidFill>
        </p:grpSpPr>
        <p:sp>
          <p:nvSpPr>
            <p:cNvPr id="47" name="Rounded Rectangle 23">
              <a:extLst>
                <a:ext uri="{FF2B5EF4-FFF2-40B4-BE49-F238E27FC236}">
                  <a16:creationId xmlns:a16="http://schemas.microsoft.com/office/drawing/2014/main" id="{4A53BCAD-0273-4A1B-8483-C88409AD8F95}"/>
                </a:ext>
              </a:extLst>
            </p:cNvPr>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48" name="Rounded Rectangle 4">
              <a:extLst>
                <a:ext uri="{FF2B5EF4-FFF2-40B4-BE49-F238E27FC236}">
                  <a16:creationId xmlns:a16="http://schemas.microsoft.com/office/drawing/2014/main" id="{9826B653-FAD5-4D1A-96DE-9B4708D1A1E3}"/>
                </a:ext>
              </a:extLst>
            </p:cNvPr>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a:defRPr/>
              </a:pPr>
              <a:r>
                <a:rPr lang="en-US" sz="1600" b="1" dirty="0">
                  <a:solidFill>
                    <a:srgbClr val="000000"/>
                  </a:solidFill>
                  <a:latin typeface="Trebuchet MS" panose="020B0603020202020204" pitchFamily="34" charset="0"/>
                </a:rPr>
                <a:t>Contingency provisions and prudence in existing provisions</a:t>
              </a:r>
            </a:p>
          </p:txBody>
        </p:sp>
      </p:grpSp>
      <p:sp>
        <p:nvSpPr>
          <p:cNvPr id="49" name="TextBox 48">
            <a:extLst>
              <a:ext uri="{FF2B5EF4-FFF2-40B4-BE49-F238E27FC236}">
                <a16:creationId xmlns:a16="http://schemas.microsoft.com/office/drawing/2014/main" id="{7A421FF5-A03E-4450-ACC0-FDBD5AC61F2F}"/>
              </a:ext>
            </a:extLst>
          </p:cNvPr>
          <p:cNvSpPr txBox="1"/>
          <p:nvPr/>
        </p:nvSpPr>
        <p:spPr>
          <a:xfrm>
            <a:off x="1957230" y="4277970"/>
            <a:ext cx="10346605" cy="83099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600" dirty="0">
                <a:solidFill>
                  <a:srgbClr val="000000"/>
                </a:solidFill>
                <a:latin typeface="Trebuchet MS" panose="020B0603020202020204" pitchFamily="34" charset="0"/>
              </a:rPr>
              <a:t>Any existing provision held in respect of litigations or related claims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600" dirty="0">
                <a:solidFill>
                  <a:srgbClr val="000000"/>
                </a:solidFill>
                <a:latin typeface="Trebuchet MS" panose="020B0603020202020204" pitchFamily="34" charset="0"/>
              </a:rPr>
              <a:t>Any additional buffer in margins of existing provisions to cover additional claims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IN" sz="1600" dirty="0">
              <a:solidFill>
                <a:srgbClr val="000000"/>
              </a:solidFill>
              <a:latin typeface="Trebuchet MS" panose="020B0603020202020204" pitchFamily="34" charset="0"/>
            </a:endParaRPr>
          </a:p>
        </p:txBody>
      </p:sp>
      <p:sp>
        <p:nvSpPr>
          <p:cNvPr id="3" name="TextBox 2">
            <a:extLst>
              <a:ext uri="{FF2B5EF4-FFF2-40B4-BE49-F238E27FC236}">
                <a16:creationId xmlns:a16="http://schemas.microsoft.com/office/drawing/2014/main" id="{F2D9B75A-D063-4A68-82A0-A0C80A5BD0A3}"/>
              </a:ext>
            </a:extLst>
          </p:cNvPr>
          <p:cNvSpPr txBox="1"/>
          <p:nvPr/>
        </p:nvSpPr>
        <p:spPr>
          <a:xfrm>
            <a:off x="1954271" y="5968425"/>
            <a:ext cx="10017557" cy="584775"/>
          </a:xfrm>
          <a:prstGeom prst="rect">
            <a:avLst/>
          </a:prstGeom>
          <a:solidFill>
            <a:schemeClr val="accent3">
              <a:lumMod val="85000"/>
            </a:schemeClr>
          </a:solidFill>
        </p:spPr>
        <p:txBody>
          <a:bodyPr wrap="square" rtlCol="0">
            <a:spAutoFit/>
          </a:bodyPr>
          <a:lstStyle/>
          <a:p>
            <a:pPr lvl="0">
              <a:defRPr/>
            </a:pPr>
            <a:r>
              <a:rPr lang="en-IN" sz="1600" b="1" i="1" dirty="0">
                <a:solidFill>
                  <a:srgbClr val="000000"/>
                </a:solidFill>
                <a:latin typeface="Trebuchet MS" panose="020B0603020202020204" pitchFamily="34" charset="0"/>
              </a:rPr>
              <a:t>PCS – Section 4.3.4, PCS - Section 8.3, APS 1 – Section 8.5, APS 1 – Paragraph C (2), APS 3 – Section 1.6, APS 3 – Section 3 (v), APS 4 – Section 5.2</a:t>
            </a:r>
            <a:endParaRPr lang="en-IN" sz="1600" i="1" dirty="0">
              <a:solidFill>
                <a:srgbClr val="000000"/>
              </a:solidFill>
              <a:latin typeface="Trebuchet MS" panose="020B0603020202020204" pitchFamily="34" charset="0"/>
            </a:endParaRPr>
          </a:p>
        </p:txBody>
      </p:sp>
      <p:grpSp>
        <p:nvGrpSpPr>
          <p:cNvPr id="22" name="Group 21">
            <a:extLst>
              <a:ext uri="{FF2B5EF4-FFF2-40B4-BE49-F238E27FC236}">
                <a16:creationId xmlns:a16="http://schemas.microsoft.com/office/drawing/2014/main" id="{34F4A205-67FE-4C1F-A964-5FA17715099A}"/>
              </a:ext>
            </a:extLst>
          </p:cNvPr>
          <p:cNvGrpSpPr/>
          <p:nvPr/>
        </p:nvGrpSpPr>
        <p:grpSpPr>
          <a:xfrm>
            <a:off x="1904399" y="4921738"/>
            <a:ext cx="10067544" cy="310896"/>
            <a:chOff x="381435" y="247185"/>
            <a:chExt cx="9389629" cy="494153"/>
          </a:xfrm>
          <a:solidFill>
            <a:schemeClr val="accent2">
              <a:lumMod val="20000"/>
              <a:lumOff val="80000"/>
            </a:schemeClr>
          </a:solidFill>
        </p:grpSpPr>
        <p:sp>
          <p:nvSpPr>
            <p:cNvPr id="30" name="Rounded Rectangle 23">
              <a:extLst>
                <a:ext uri="{FF2B5EF4-FFF2-40B4-BE49-F238E27FC236}">
                  <a16:creationId xmlns:a16="http://schemas.microsoft.com/office/drawing/2014/main" id="{9D396C50-9192-4B98-8CB0-554F8CE56A91}"/>
                </a:ext>
              </a:extLst>
            </p:cNvPr>
            <p:cNvSpPr/>
            <p:nvPr/>
          </p:nvSpPr>
          <p:spPr>
            <a:xfrm>
              <a:off x="381435" y="247185"/>
              <a:ext cx="9389629" cy="494153"/>
            </a:xfrm>
            <a:prstGeom prst="roundRect">
              <a:avLst/>
            </a:prstGeom>
            <a:grpFill/>
            <a:ln>
              <a:noFill/>
            </a:ln>
          </p:spPr>
          <p:style>
            <a:lnRef idx="1">
              <a:schemeClr val="accent6"/>
            </a:lnRef>
            <a:fillRef idx="2">
              <a:schemeClr val="accent6"/>
            </a:fillRef>
            <a:effectRef idx="1">
              <a:schemeClr val="accent6"/>
            </a:effectRef>
            <a:fontRef idx="minor">
              <a:schemeClr val="dk1"/>
            </a:fontRef>
          </p:style>
        </p:sp>
        <p:sp>
          <p:nvSpPr>
            <p:cNvPr id="31" name="Rounded Rectangle 4">
              <a:extLst>
                <a:ext uri="{FF2B5EF4-FFF2-40B4-BE49-F238E27FC236}">
                  <a16:creationId xmlns:a16="http://schemas.microsoft.com/office/drawing/2014/main" id="{53899716-441C-4F75-9902-FC39A17EA4D1}"/>
                </a:ext>
              </a:extLst>
            </p:cNvPr>
            <p:cNvSpPr txBox="1"/>
            <p:nvPr/>
          </p:nvSpPr>
          <p:spPr>
            <a:xfrm>
              <a:off x="405558" y="271308"/>
              <a:ext cx="9341383" cy="445907"/>
            </a:xfrm>
            <a:prstGeom prst="rect">
              <a:avLst/>
            </a:prstGeom>
            <a:grpFill/>
            <a:ln>
              <a:noFill/>
            </a:ln>
          </p:spPr>
          <p:style>
            <a:lnRef idx="0">
              <a:scrgbClr r="0" g="0" b="0"/>
            </a:lnRef>
            <a:fillRef idx="0">
              <a:scrgbClr r="0" g="0" b="0"/>
            </a:fillRef>
            <a:effectRef idx="0">
              <a:scrgbClr r="0" g="0" b="0"/>
            </a:effectRef>
            <a:fontRef idx="minor">
              <a:schemeClr val="dk1"/>
            </a:fontRef>
          </p:style>
          <p:txBody>
            <a:bodyPr spcFirstLastPara="0" vert="horz" wrap="square" lIns="392234" tIns="43180" rIns="43180" bIns="43180" numCol="1" spcCol="1270" anchor="ctr" anchorCtr="0">
              <a:noAutofit/>
            </a:bodyPr>
            <a:lstStyle/>
            <a:p>
              <a:pPr lvl="0">
                <a:defRPr/>
              </a:pPr>
              <a:r>
                <a:rPr lang="en-US" sz="1600" b="1" dirty="0">
                  <a:solidFill>
                    <a:srgbClr val="000000"/>
                  </a:solidFill>
                  <a:latin typeface="Trebuchet MS" panose="020B0603020202020204" pitchFamily="34" charset="0"/>
                </a:rPr>
                <a:t>Auditor and Annual Reports</a:t>
              </a:r>
            </a:p>
          </p:txBody>
        </p:sp>
      </p:grpSp>
      <p:sp>
        <p:nvSpPr>
          <p:cNvPr id="32" name="TextBox 31">
            <a:extLst>
              <a:ext uri="{FF2B5EF4-FFF2-40B4-BE49-F238E27FC236}">
                <a16:creationId xmlns:a16="http://schemas.microsoft.com/office/drawing/2014/main" id="{4EAB0692-BACC-41A9-A60E-1BB9DA1008C5}"/>
              </a:ext>
            </a:extLst>
          </p:cNvPr>
          <p:cNvSpPr txBox="1"/>
          <p:nvPr/>
        </p:nvSpPr>
        <p:spPr>
          <a:xfrm>
            <a:off x="1921595" y="5247811"/>
            <a:ext cx="10017556" cy="338554"/>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600" dirty="0">
                <a:solidFill>
                  <a:srgbClr val="000000"/>
                </a:solidFill>
                <a:latin typeface="Trebuchet MS" panose="020B0603020202020204" pitchFamily="34" charset="0"/>
              </a:rPr>
              <a:t>Any auditor’s/directors comments made in this regard</a:t>
            </a:r>
          </a:p>
        </p:txBody>
      </p:sp>
    </p:spTree>
    <p:extLst>
      <p:ext uri="{BB962C8B-B14F-4D97-AF65-F5344CB8AC3E}">
        <p14:creationId xmlns:p14="http://schemas.microsoft.com/office/powerpoint/2010/main" val="2201790218"/>
      </p:ext>
    </p:extLst>
  </p:cSld>
  <p:clrMapOvr>
    <a:masterClrMapping/>
  </p:clrMapOvr>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9209</TotalTime>
  <Words>3043</Words>
  <Application>Microsoft Office PowerPoint</Application>
  <PresentationFormat>Widescreen</PresentationFormat>
  <Paragraphs>316</Paragraphs>
  <Slides>22</Slides>
  <Notes>22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22</vt:i4>
      </vt:variant>
    </vt:vector>
  </HeadingPairs>
  <TitlesOfParts>
    <vt:vector size="30" baseType="lpstr">
      <vt:lpstr>Bahamas</vt:lpstr>
      <vt:lpstr>Arial</vt:lpstr>
      <vt:lpstr>Calibri</vt:lpstr>
      <vt:lpstr>Garamond</vt:lpstr>
      <vt:lpstr>Times New Roman</vt:lpstr>
      <vt:lpstr>Trebuchet MS</vt:lpstr>
      <vt:lpstr>LifeConvBirm02</vt:lpstr>
      <vt:lpstr>1_LifeConvBirm02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Kanchan</cp:lastModifiedBy>
  <cp:revision>334</cp:revision>
  <dcterms:created xsi:type="dcterms:W3CDTF">2011-07-20T12:11:57Z</dcterms:created>
  <dcterms:modified xsi:type="dcterms:W3CDTF">2021-01-29T08:54:51Z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9c700311-1b20-487f-9129-30717d50ca8e_Enabled">
    <vt:lpwstr>True</vt:lpwstr>
  </property>
  <property fmtid="{D5CDD505-2E9C-101B-9397-08002B2CF9AE}" pid="3" name="MSIP_Label_9c700311-1b20-487f-9129-30717d50ca8e_SiteId">
    <vt:lpwstr>76e3921f-489b-4b7e-9547-9ea297add9b5</vt:lpwstr>
  </property>
  <property fmtid="{D5CDD505-2E9C-101B-9397-08002B2CF9AE}" pid="4" name="MSIP_Label_9c700311-1b20-487f-9129-30717d50ca8e_Owner">
    <vt:lpwstr>akhil.jain@towerswatson.com</vt:lpwstr>
  </property>
  <property fmtid="{D5CDD505-2E9C-101B-9397-08002B2CF9AE}" pid="5" name="MSIP_Label_9c700311-1b20-487f-9129-30717d50ca8e_SetDate">
    <vt:lpwstr>2021-01-17T12:21:06.7363372Z</vt:lpwstr>
  </property>
  <property fmtid="{D5CDD505-2E9C-101B-9397-08002B2CF9AE}" pid="6" name="MSIP_Label_9c700311-1b20-487f-9129-30717d50ca8e_Name">
    <vt:lpwstr>Confidential</vt:lpwstr>
  </property>
  <property fmtid="{D5CDD505-2E9C-101B-9397-08002B2CF9AE}" pid="7" name="MSIP_Label_9c700311-1b20-487f-9129-30717d50ca8e_Application">
    <vt:lpwstr>Microsoft Azure Information Protection</vt:lpwstr>
  </property>
  <property fmtid="{D5CDD505-2E9C-101B-9397-08002B2CF9AE}" pid="8" name="MSIP_Label_9c700311-1b20-487f-9129-30717d50ca8e_ActionId">
    <vt:lpwstr>55162882-7a67-40a1-bd55-95affee6eb20</vt:lpwstr>
  </property>
  <property fmtid="{D5CDD505-2E9C-101B-9397-08002B2CF9AE}" pid="9" name="MSIP_Label_9c700311-1b20-487f-9129-30717d50ca8e_Extended_MSFT_Method">
    <vt:lpwstr>Automatic</vt:lpwstr>
  </property>
  <property fmtid="{D5CDD505-2E9C-101B-9397-08002B2CF9AE}" pid="10" name="MSIP_Label_d347b247-e90e-43a3-9d7b-004f14ae6873_Enabled">
    <vt:lpwstr>True</vt:lpwstr>
  </property>
  <property fmtid="{D5CDD505-2E9C-101B-9397-08002B2CF9AE}" pid="11" name="MSIP_Label_d347b247-e90e-43a3-9d7b-004f14ae6873_SiteId">
    <vt:lpwstr>76e3921f-489b-4b7e-9547-9ea297add9b5</vt:lpwstr>
  </property>
  <property fmtid="{D5CDD505-2E9C-101B-9397-08002B2CF9AE}" pid="12" name="MSIP_Label_d347b247-e90e-43a3-9d7b-004f14ae6873_Owner">
    <vt:lpwstr>akhil.jain@towerswatson.com</vt:lpwstr>
  </property>
  <property fmtid="{D5CDD505-2E9C-101B-9397-08002B2CF9AE}" pid="13" name="MSIP_Label_d347b247-e90e-43a3-9d7b-004f14ae6873_SetDate">
    <vt:lpwstr>2021-01-17T12:21:06.7363372Z</vt:lpwstr>
  </property>
  <property fmtid="{D5CDD505-2E9C-101B-9397-08002B2CF9AE}" pid="14" name="MSIP_Label_d347b247-e90e-43a3-9d7b-004f14ae6873_Name">
    <vt:lpwstr>Anyone (No Protection)</vt:lpwstr>
  </property>
  <property fmtid="{D5CDD505-2E9C-101B-9397-08002B2CF9AE}" pid="15" name="MSIP_Label_d347b247-e90e-43a3-9d7b-004f14ae6873_Application">
    <vt:lpwstr>Microsoft Azure Information Protection</vt:lpwstr>
  </property>
  <property fmtid="{D5CDD505-2E9C-101B-9397-08002B2CF9AE}" pid="16" name="MSIP_Label_d347b247-e90e-43a3-9d7b-004f14ae6873_ActionId">
    <vt:lpwstr>55162882-7a67-40a1-bd55-95affee6eb20</vt:lpwstr>
  </property>
  <property fmtid="{D5CDD505-2E9C-101B-9397-08002B2CF9AE}" pid="17" name="MSIP_Label_d347b247-e90e-43a3-9d7b-004f14ae6873_Parent">
    <vt:lpwstr>9c700311-1b20-487f-9129-30717d50ca8e</vt:lpwstr>
  </property>
  <property fmtid="{D5CDD505-2E9C-101B-9397-08002B2CF9AE}" pid="18" name="MSIP_Label_d347b247-e90e-43a3-9d7b-004f14ae6873_Extended_MSFT_Method">
    <vt:lpwstr>Automatic</vt:lpwstr>
  </property>
  <property fmtid="{D5CDD505-2E9C-101B-9397-08002B2CF9AE}" pid="19" name="Sensitivity">
    <vt:lpwstr>Confidential Anyone (No Protection)</vt:lpwstr>
  </property>
</Properties>
</file>