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2.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heme/themeOverride3.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heme/themeOverride4.xml" ContentType="application/vnd.openxmlformats-officedocument.themeOverride+xml"/>
  <Override PartName="/ppt/notesSlides/notesSlide21.xml" ContentType="application/vnd.openxmlformats-officedocument.presentationml.notesSlide+xml"/>
  <Override PartName="/ppt/theme/themeOverride5.xml" ContentType="application/vnd.openxmlformats-officedocument.themeOverride+xml"/>
  <Override PartName="/ppt/notesSlides/notesSlide22.xml" ContentType="application/vnd.openxmlformats-officedocument.presentationml.notesSlide+xml"/>
  <Override PartName="/ppt/theme/themeOverride6.xml" ContentType="application/vnd.openxmlformats-officedocument.themeOverr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handoutMasterIdLst>
    <p:handoutMasterId r:id="rId32"/>
  </p:handoutMasterIdLst>
  <p:sldIdLst>
    <p:sldId id="261" r:id="rId2"/>
    <p:sldId id="262" r:id="rId3"/>
    <p:sldId id="264" r:id="rId4"/>
    <p:sldId id="265" r:id="rId5"/>
    <p:sldId id="266" r:id="rId6"/>
    <p:sldId id="284" r:id="rId7"/>
    <p:sldId id="267" r:id="rId8"/>
    <p:sldId id="311" r:id="rId9"/>
    <p:sldId id="293" r:id="rId10"/>
    <p:sldId id="312" r:id="rId11"/>
    <p:sldId id="314" r:id="rId12"/>
    <p:sldId id="315" r:id="rId13"/>
    <p:sldId id="313" r:id="rId14"/>
    <p:sldId id="290" r:id="rId15"/>
    <p:sldId id="310" r:id="rId16"/>
    <p:sldId id="268" r:id="rId17"/>
    <p:sldId id="283" r:id="rId18"/>
    <p:sldId id="299" r:id="rId19"/>
    <p:sldId id="307" r:id="rId20"/>
    <p:sldId id="302" r:id="rId21"/>
    <p:sldId id="308" r:id="rId22"/>
    <p:sldId id="300" r:id="rId23"/>
    <p:sldId id="274" r:id="rId24"/>
    <p:sldId id="309" r:id="rId25"/>
    <p:sldId id="291" r:id="rId26"/>
    <p:sldId id="292" r:id="rId27"/>
    <p:sldId id="289" r:id="rId28"/>
    <p:sldId id="275" r:id="rId29"/>
    <p:sldId id="28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irudh" initials="AB" lastIdx="28" clrIdx="0">
    <p:extLst>
      <p:ext uri="{19B8F6BF-5375-455C-9EA6-DF929625EA0E}">
        <p15:presenceInfo xmlns:p15="http://schemas.microsoft.com/office/powerpoint/2012/main" userId="Anirudh" providerId="None"/>
      </p:ext>
    </p:extLst>
  </p:cmAuthor>
  <p:cmAuthor id="2" name="Piyush Goel" initials="PG" lastIdx="14" clrIdx="1">
    <p:extLst>
      <p:ext uri="{19B8F6BF-5375-455C-9EA6-DF929625EA0E}">
        <p15:presenceInfo xmlns:p15="http://schemas.microsoft.com/office/powerpoint/2012/main" userId="S::piyush.goel@milliman.com::ad2175e5-b151-49f5-8e46-a8d781ae786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9FD6"/>
    <a:srgbClr val="B4C6E7"/>
    <a:srgbClr val="4454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756" y="10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EB792C-53AB-40B3-878F-7A81F307869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48CEDD7-9A51-44CD-BD27-7E33D9FBAD64}">
      <dgm:prSet/>
      <dgm:spPr>
        <a:xfrm>
          <a:off x="0" y="4298"/>
          <a:ext cx="2915432" cy="1471860"/>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dirty="0">
              <a:solidFill>
                <a:sysClr val="window" lastClr="FFFFFF"/>
              </a:solidFill>
              <a:latin typeface="Trebuchet MS" panose="020B0603020202020204" pitchFamily="34" charset="0"/>
              <a:ea typeface="+mn-ea"/>
              <a:cs typeface="+mn-cs"/>
            </a:rPr>
            <a:t>Take up assignment*</a:t>
          </a:r>
        </a:p>
      </dgm:t>
    </dgm:pt>
    <dgm:pt modelId="{0AF61DE9-017C-4DF7-A3E9-B2D9CAC10A66}" type="parTrans" cxnId="{A2646ADB-6CFD-4FC0-A71B-F47D7E2DBAF8}">
      <dgm:prSet/>
      <dgm:spPr/>
      <dgm:t>
        <a:bodyPr/>
        <a:lstStyle/>
        <a:p>
          <a:endParaRPr lang="en-US"/>
        </a:p>
      </dgm:t>
    </dgm:pt>
    <dgm:pt modelId="{E14F5234-DEC8-4E55-9D46-E441A8E318BA}" type="sibTrans" cxnId="{A2646ADB-6CFD-4FC0-A71B-F47D7E2DBAF8}">
      <dgm:prSet/>
      <dgm:spPr/>
      <dgm:t>
        <a:bodyPr/>
        <a:lstStyle/>
        <a:p>
          <a:endParaRPr lang="en-US"/>
        </a:p>
      </dgm:t>
    </dgm:pt>
    <dgm:pt modelId="{5F459D92-4B60-4476-A6BC-498BF1AB001A}" type="pres">
      <dgm:prSet presAssocID="{E9EB792C-53AB-40B3-878F-7A81F3078696}" presName="linear" presStyleCnt="0">
        <dgm:presLayoutVars>
          <dgm:animLvl val="lvl"/>
          <dgm:resizeHandles val="exact"/>
        </dgm:presLayoutVars>
      </dgm:prSet>
      <dgm:spPr/>
    </dgm:pt>
    <dgm:pt modelId="{A55ADF9A-0B9B-4B0E-809F-6D4C1746FEF4}" type="pres">
      <dgm:prSet presAssocID="{A48CEDD7-9A51-44CD-BD27-7E33D9FBAD64}" presName="parentText" presStyleLbl="node1" presStyleIdx="0" presStyleCnt="1" custLinFactNeighborX="18296" custLinFactNeighborY="-32960">
        <dgm:presLayoutVars>
          <dgm:chMax val="0"/>
          <dgm:bulletEnabled val="1"/>
        </dgm:presLayoutVars>
      </dgm:prSet>
      <dgm:spPr/>
    </dgm:pt>
  </dgm:ptLst>
  <dgm:cxnLst>
    <dgm:cxn modelId="{745173B9-43C3-428C-9981-1F09FB2CF19F}" type="presOf" srcId="{E9EB792C-53AB-40B3-878F-7A81F3078696}" destId="{5F459D92-4B60-4476-A6BC-498BF1AB001A}" srcOrd="0" destOrd="0" presId="urn:microsoft.com/office/officeart/2005/8/layout/vList2"/>
    <dgm:cxn modelId="{A2646ADB-6CFD-4FC0-A71B-F47D7E2DBAF8}" srcId="{E9EB792C-53AB-40B3-878F-7A81F3078696}" destId="{A48CEDD7-9A51-44CD-BD27-7E33D9FBAD64}" srcOrd="0" destOrd="0" parTransId="{0AF61DE9-017C-4DF7-A3E9-B2D9CAC10A66}" sibTransId="{E14F5234-DEC8-4E55-9D46-E441A8E318BA}"/>
    <dgm:cxn modelId="{9E9654FB-F6AC-4537-8F6D-FEA2A3C89248}" type="presOf" srcId="{A48CEDD7-9A51-44CD-BD27-7E33D9FBAD64}" destId="{A55ADF9A-0B9B-4B0E-809F-6D4C1746FEF4}" srcOrd="0" destOrd="0" presId="urn:microsoft.com/office/officeart/2005/8/layout/vList2"/>
    <dgm:cxn modelId="{3BFD7715-2BB3-4540-96FA-0B58E98BD4D4}" type="presParOf" srcId="{5F459D92-4B60-4476-A6BC-498BF1AB001A}" destId="{A55ADF9A-0B9B-4B0E-809F-6D4C1746FEF4}"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5ADF9A-0B9B-4B0E-809F-6D4C1746FEF4}">
      <dsp:nvSpPr>
        <dsp:cNvPr id="0" name=""/>
        <dsp:cNvSpPr/>
      </dsp:nvSpPr>
      <dsp:spPr>
        <a:xfrm>
          <a:off x="0" y="0"/>
          <a:ext cx="2915432" cy="1389960"/>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solidFill>
                <a:sysClr val="window" lastClr="FFFFFF"/>
              </a:solidFill>
              <a:latin typeface="Trebuchet MS" panose="020B0603020202020204" pitchFamily="34" charset="0"/>
              <a:ea typeface="+mn-ea"/>
              <a:cs typeface="+mn-cs"/>
            </a:rPr>
            <a:t>Take up assignment*</a:t>
          </a:r>
        </a:p>
      </dsp:txBody>
      <dsp:txXfrm>
        <a:off x="67852" y="67852"/>
        <a:ext cx="2779728" cy="125425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20-01-2021</a:t>
            </a:fld>
            <a:endParaRPr lang="en-IN"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dirty="0"/>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dirty="0"/>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1/20/2021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dirty="0"/>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dirty="0"/>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428349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408222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2579122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2540591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1465890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17</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1002632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18</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1577545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19</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22289489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21</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19096228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22</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0358503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23</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280317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230463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24</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7281241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25</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9737630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26</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2027099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28</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40276336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29</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326461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2305854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1995199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299538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8533862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1447057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312022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4113887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Trebuchet MS" panose="020B0603020202020204" pitchFamily="34" charset="0"/>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atin typeface="Trebuchet MS" panose="020B0603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atin typeface="Trebuchet MS" panose="020B0603020202020204" pitchFamily="34" charset="0"/>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atin typeface="Trebuchet MS" panose="020B0603020202020204" pitchFamily="34" charset="0"/>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atin typeface="Trebuchet MS" panose="020B0603020202020204" pitchFamily="34" charset="0"/>
              </a:defRPr>
            </a:lvl1pPr>
          </a:lstStyle>
          <a:p>
            <a:pPr>
              <a:defRPr/>
            </a:pPr>
            <a:fld id="{A279DE1F-5E27-4B45-9D15-005F28CE4332}" type="slidenum">
              <a:rPr lang="en-GB" smtClean="0"/>
              <a:pPr>
                <a:defRPr/>
              </a:pPr>
              <a:t>‹#›</a:t>
            </a:fld>
            <a:endParaRPr lang="en-GB"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rebuchet MS" panose="020B060302020202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Trebuchet MS" panose="020B0603020202020204" pitchFamily="34" charset="0"/>
              </a:defRPr>
            </a:lvl1pPr>
            <a:lvl2pPr>
              <a:defRPr>
                <a:latin typeface="Trebuchet MS" panose="020B0603020202020204" pitchFamily="34" charset="0"/>
              </a:defRPr>
            </a:lvl2pPr>
            <a:lvl3pPr>
              <a:defRPr>
                <a:latin typeface="Trebuchet MS" panose="020B0603020202020204" pitchFamily="34" charset="0"/>
              </a:defRPr>
            </a:lvl3pPr>
            <a:lvl4pPr>
              <a:defRPr>
                <a:latin typeface="Trebuchet MS" panose="020B0603020202020204" pitchFamily="34" charset="0"/>
              </a:defRPr>
            </a:lvl4pPr>
            <a:lvl5pPr>
              <a:defRPr>
                <a:latin typeface="Trebuchet MS" panose="020B06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atin typeface="Trebuchet MS" panose="020B0603020202020204" pitchFamily="34" charset="0"/>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atin typeface="Trebuchet MS" panose="020B0603020202020204" pitchFamily="34" charset="0"/>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atin typeface="Trebuchet MS" panose="020B0603020202020204" pitchFamily="34" charset="0"/>
              </a:defRPr>
            </a:lvl1pPr>
          </a:lstStyle>
          <a:p>
            <a:pPr>
              <a:defRPr/>
            </a:pPr>
            <a:fld id="{A6321966-726A-4E9E-9E02-D49DCD2200A8}" type="slidenum">
              <a:rPr lang="en-GB" smtClean="0"/>
              <a:pPr>
                <a:defRPr/>
              </a:pPr>
              <a:t>‹#›</a:t>
            </a:fld>
            <a:endParaRPr lang="en-GB"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dirty="0"/>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rebuchet MS" panose="020B0603020202020204" pitchFamily="34" charset="0"/>
              </a:defRPr>
            </a:lvl1pPr>
          </a:lstStyle>
          <a:p>
            <a:pPr>
              <a:defRPr/>
            </a:pPr>
            <a:endParaRPr lang="en-GB" dirty="0"/>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rebuchet MS" panose="020B0603020202020204" pitchFamily="34" charset="0"/>
              </a:defRPr>
            </a:lvl1pPr>
          </a:lstStyle>
          <a:p>
            <a:pPr>
              <a:defRPr/>
            </a:pPr>
            <a:endParaRPr lang="en-GB" dirty="0"/>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Trebuchet MS" panose="020B0603020202020204" pitchFamily="34" charset="0"/>
              </a:defRPr>
            </a:lvl1pPr>
          </a:lstStyle>
          <a:p>
            <a:pPr>
              <a:defRPr/>
            </a:pPr>
            <a:fld id="{B118C919-524D-4AE6-802D-F6FBC61D86FD}" type="slidenum">
              <a:rPr lang="en-GB" smtClean="0"/>
              <a:pPr>
                <a:defRPr/>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Lst>
  <p:transition/>
  <p:hf hdr="0" dt="0"/>
  <p:txStyles>
    <p:titleStyle>
      <a:lvl1pPr algn="ctr" rtl="0" eaLnBrk="0" fontAlgn="base" hangingPunct="0">
        <a:spcBef>
          <a:spcPct val="0"/>
        </a:spcBef>
        <a:spcAft>
          <a:spcPct val="0"/>
        </a:spcAft>
        <a:defRPr sz="4400">
          <a:solidFill>
            <a:schemeClr val="tx2"/>
          </a:solidFill>
          <a:latin typeface="Trebuchet MS" panose="020B0603020202020204" pitchFamily="34" charset="0"/>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Trebuchet MS" panose="020B0603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themeOverride" Target="../theme/themeOverride2.xml"/><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hemeOverride" Target="../theme/themeOverride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hemeOverride" Target="../theme/themeOverride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s>
</file>

<file path=ppt/slides/_rels/slide2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themeOverride" Target="../theme/themeOverride6.xml"/><Relationship Id="rId5" Type="http://schemas.openxmlformats.org/officeDocument/2006/relationships/image" Target="../media/image5.pn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3.jpg"/><Relationship Id="rId7" Type="http://schemas.openxmlformats.org/officeDocument/2006/relationships/diagramData" Target="../diagrams/data1.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5.png"/><Relationship Id="rId11" Type="http://schemas.microsoft.com/office/2007/relationships/diagramDrawing" Target="../diagrams/drawing1.xml"/><Relationship Id="rId5" Type="http://schemas.openxmlformats.org/officeDocument/2006/relationships/image" Target="../media/image4.png"/><Relationship Id="rId10" Type="http://schemas.openxmlformats.org/officeDocument/2006/relationships/diagramColors" Target="../diagrams/colors1.xml"/><Relationship Id="rId4" Type="http://schemas.openxmlformats.org/officeDocument/2006/relationships/image" Target="../media/image6.jpeg"/><Relationship Id="rId9"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000" y="3479017"/>
            <a:ext cx="1588491" cy="1600200"/>
          </a:xfrm>
          <a:prstGeom prst="rect">
            <a:avLst/>
          </a:prstGeom>
        </p:spPr>
      </p:pic>
      <p:sp>
        <p:nvSpPr>
          <p:cNvPr id="4" name="Rectangle 150"/>
          <p:cNvSpPr txBox="1">
            <a:spLocks noChangeArrowheads="1"/>
          </p:cNvSpPr>
          <p:nvPr/>
        </p:nvSpPr>
        <p:spPr>
          <a:xfrm>
            <a:off x="838200" y="2019371"/>
            <a:ext cx="9197974"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b="1" kern="0" dirty="0">
                <a:solidFill>
                  <a:schemeClr val="bg1"/>
                </a:solidFill>
                <a:latin typeface="Trebuchet MS" panose="020B0603020202020204" pitchFamily="34" charset="0"/>
              </a:rPr>
              <a:t>Case Study 10 GI Professional</a:t>
            </a:r>
            <a:endParaRPr lang="es-ES" altLang="en-US" sz="3600" b="1" kern="0" dirty="0">
              <a:solidFill>
                <a:schemeClr val="bg1"/>
              </a:solidFill>
              <a:latin typeface="Trebuchet MS" panose="020B0603020202020204" pitchFamily="34" charset="0"/>
            </a:endParaRPr>
          </a:p>
        </p:txBody>
      </p:sp>
      <p:sp>
        <p:nvSpPr>
          <p:cNvPr id="5" name="Rectangle 168"/>
          <p:cNvSpPr>
            <a:spLocks noChangeArrowheads="1"/>
          </p:cNvSpPr>
          <p:nvPr/>
        </p:nvSpPr>
        <p:spPr bwMode="auto">
          <a:xfrm>
            <a:off x="152400" y="3467243"/>
            <a:ext cx="51847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altLang="en-US" sz="1800" b="1" dirty="0">
                <a:solidFill>
                  <a:schemeClr val="tx1"/>
                </a:solidFill>
                <a:latin typeface="Trebuchet MS" panose="020B0603020202020204" pitchFamily="34" charset="0"/>
              </a:rPr>
              <a:t>Guide : Anirudh Bansal</a:t>
            </a:r>
          </a:p>
          <a:p>
            <a:pPr algn="l"/>
            <a:r>
              <a:rPr lang="en-US" altLang="en-US" sz="1800" b="1" dirty="0">
                <a:solidFill>
                  <a:schemeClr val="tx1"/>
                </a:solidFill>
                <a:latin typeface="Trebuchet MS" panose="020B0603020202020204" pitchFamily="34" charset="0"/>
              </a:rPr>
              <a:t>Presented By : </a:t>
            </a:r>
          </a:p>
          <a:p>
            <a:pPr algn="l"/>
            <a:r>
              <a:rPr lang="en-US" altLang="en-US" sz="1800" b="1" dirty="0">
                <a:solidFill>
                  <a:schemeClr val="tx1"/>
                </a:solidFill>
                <a:latin typeface="Trebuchet MS" panose="020B0603020202020204" pitchFamily="34" charset="0"/>
              </a:rPr>
              <a:t>1. Avnit Anand</a:t>
            </a:r>
          </a:p>
          <a:p>
            <a:pPr algn="l"/>
            <a:r>
              <a:rPr lang="en-US" altLang="en-US" sz="1800" b="1" dirty="0">
                <a:solidFill>
                  <a:schemeClr val="tx1"/>
                </a:solidFill>
                <a:latin typeface="Trebuchet MS" panose="020B0603020202020204" pitchFamily="34" charset="0"/>
              </a:rPr>
              <a:t>2. Parmeshwar L Shelke</a:t>
            </a:r>
          </a:p>
          <a:p>
            <a:pPr algn="l"/>
            <a:r>
              <a:rPr lang="en-US" altLang="en-US" sz="1800" b="1" dirty="0">
                <a:solidFill>
                  <a:schemeClr val="tx1"/>
                </a:solidFill>
                <a:latin typeface="Trebuchet MS" panose="020B0603020202020204" pitchFamily="34" charset="0"/>
              </a:rPr>
              <a:t>3. Piyush Goel</a:t>
            </a:r>
          </a:p>
        </p:txBody>
      </p:sp>
      <p:sp>
        <p:nvSpPr>
          <p:cNvPr id="6" name="Rectangle 150"/>
          <p:cNvSpPr txBox="1">
            <a:spLocks noChangeArrowheads="1"/>
          </p:cNvSpPr>
          <p:nvPr/>
        </p:nvSpPr>
        <p:spPr>
          <a:xfrm>
            <a:off x="838200" y="533400"/>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bg1"/>
                </a:solidFill>
                <a:latin typeface="Trebuchet MS" panose="020B0603020202020204" pitchFamily="34" charset="0"/>
              </a:rPr>
              <a:t>34th India Fellowship Webinar</a:t>
            </a:r>
            <a:endParaRPr lang="es-UY" altLang="en-US" sz="2500" b="1" kern="0" dirty="0">
              <a:solidFill>
                <a:schemeClr val="bg1"/>
              </a:solidFill>
              <a:latin typeface="Trebuchet MS" panose="020B0603020202020204" pitchFamily="34" charset="0"/>
            </a:endParaRPr>
          </a:p>
          <a:p>
            <a:pPr algn="l"/>
            <a:r>
              <a:rPr lang="es-UY" altLang="en-US" sz="2500" b="1" kern="0" dirty="0">
                <a:solidFill>
                  <a:schemeClr val="bg1"/>
                </a:solidFill>
                <a:latin typeface="Trebuchet MS" panose="020B0603020202020204" pitchFamily="34" charset="0"/>
              </a:rPr>
              <a:t>Date: 30th January 2021</a:t>
            </a:r>
            <a:endParaRPr lang="es-ES" altLang="en-US" sz="2500" b="1" kern="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534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latin typeface="Trebuchet MS" panose="020B0603020202020204" pitchFamily="34" charset="0"/>
              </a:rPr>
              <a:t>Professional Considerations</a:t>
            </a:r>
          </a:p>
          <a:p>
            <a:pPr algn="l"/>
            <a:endParaRPr lang="en-US" altLang="en-US" sz="3600" kern="0" dirty="0">
              <a:solidFill>
                <a:schemeClr val="tx1"/>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Trebuchet MS" panose="020B0603020202020204" pitchFamily="34" charset="0"/>
              </a:rPr>
              <a:t>www.actuariesindia.org</a:t>
            </a:r>
          </a:p>
        </p:txBody>
      </p:sp>
      <p:sp>
        <p:nvSpPr>
          <p:cNvPr id="10" name="TextBox 9">
            <a:extLst>
              <a:ext uri="{FF2B5EF4-FFF2-40B4-BE49-F238E27FC236}">
                <a16:creationId xmlns:a16="http://schemas.microsoft.com/office/drawing/2014/main" id="{56481765-D7B0-46DC-AF81-98ADECA3933E}"/>
              </a:ext>
            </a:extLst>
          </p:cNvPr>
          <p:cNvSpPr txBox="1"/>
          <p:nvPr/>
        </p:nvSpPr>
        <p:spPr>
          <a:xfrm>
            <a:off x="1981200" y="1245747"/>
            <a:ext cx="9448800" cy="3293209"/>
          </a:xfrm>
          <a:prstGeom prst="rect">
            <a:avLst/>
          </a:prstGeom>
          <a:noFill/>
        </p:spPr>
        <p:txBody>
          <a:bodyPr wrap="square" rtlCol="0">
            <a:spAutoFit/>
          </a:bodyPr>
          <a:lstStyle/>
          <a:p>
            <a:endParaRPr lang="en-US" altLang="en-US" sz="2000" kern="0" dirty="0">
              <a:latin typeface="Trebuchet MS" panose="020B0603020202020204" pitchFamily="34" charset="0"/>
            </a:endParaRPr>
          </a:p>
          <a:p>
            <a:endParaRPr lang="en-US" altLang="en-US" sz="2000" kern="0" dirty="0">
              <a:latin typeface="Trebuchet MS" panose="020B0603020202020204" pitchFamily="34" charset="0"/>
            </a:endParaRPr>
          </a:p>
          <a:p>
            <a:r>
              <a:rPr lang="en-US" altLang="en-US" sz="2400" kern="0" dirty="0">
                <a:latin typeface="Trebuchet MS" panose="020B0603020202020204" pitchFamily="34" charset="0"/>
              </a:rPr>
              <a:t>Integrity &amp; Honesty - share with management lack of expertise</a:t>
            </a:r>
          </a:p>
          <a:p>
            <a:endParaRPr lang="en-US" altLang="en-US" sz="1200" kern="0" dirty="0">
              <a:latin typeface="Trebuchet MS" panose="020B0603020202020204" pitchFamily="34" charset="0"/>
            </a:endParaRPr>
          </a:p>
          <a:p>
            <a:endParaRPr lang="en-US" altLang="en-US" sz="1200" kern="0" dirty="0">
              <a:latin typeface="Trebuchet MS" panose="020B0603020202020204" pitchFamily="34" charset="0"/>
            </a:endParaRPr>
          </a:p>
          <a:p>
            <a:endParaRPr lang="en-US" altLang="en-US" sz="1200" kern="0" dirty="0">
              <a:latin typeface="Trebuchet MS" panose="020B0603020202020204" pitchFamily="34" charset="0"/>
            </a:endParaRPr>
          </a:p>
          <a:p>
            <a:r>
              <a:rPr lang="en-US" sz="1200" i="1" dirty="0">
                <a:solidFill>
                  <a:schemeClr val="accent5">
                    <a:lumMod val="10000"/>
                  </a:schemeClr>
                </a:solidFill>
                <a:latin typeface="Trebuchet MS" panose="020B0603020202020204" pitchFamily="34" charset="0"/>
              </a:rPr>
              <a:t>PCS 2.2 A member has a duty to the profession and must not act in a manner, which denigrates its </a:t>
            </a:r>
            <a:r>
              <a:rPr lang="en-US" sz="1200" b="1" i="1" u="sng" dirty="0">
                <a:solidFill>
                  <a:schemeClr val="accent5">
                    <a:lumMod val="10000"/>
                  </a:schemeClr>
                </a:solidFill>
                <a:latin typeface="Trebuchet MS" panose="020B0603020202020204" pitchFamily="34" charset="0"/>
              </a:rPr>
              <a:t>reputation</a:t>
            </a:r>
            <a:r>
              <a:rPr lang="en-US" sz="1200" i="1" dirty="0">
                <a:solidFill>
                  <a:schemeClr val="accent5">
                    <a:lumMod val="10000"/>
                  </a:schemeClr>
                </a:solidFill>
                <a:latin typeface="Trebuchet MS" panose="020B0603020202020204" pitchFamily="34" charset="0"/>
              </a:rPr>
              <a:t> or impugns its </a:t>
            </a:r>
            <a:r>
              <a:rPr lang="en-US" sz="1200" b="1" i="1" u="sng" dirty="0">
                <a:solidFill>
                  <a:schemeClr val="accent5">
                    <a:lumMod val="10000"/>
                  </a:schemeClr>
                </a:solidFill>
                <a:latin typeface="Trebuchet MS" panose="020B0603020202020204" pitchFamily="34" charset="0"/>
              </a:rPr>
              <a:t>integrity</a:t>
            </a:r>
            <a:r>
              <a:rPr lang="en-US" sz="1200" i="1" dirty="0">
                <a:solidFill>
                  <a:schemeClr val="accent5">
                    <a:lumMod val="10000"/>
                  </a:schemeClr>
                </a:solidFill>
                <a:latin typeface="Trebuchet MS" panose="020B0603020202020204" pitchFamily="34" charset="0"/>
              </a:rPr>
              <a:t>. Responsibility to any client must be consistent with that duty. The requirements of this paragraph do not, however, preclude criticism of the profession which forms part of a justifiable debate conducted in the public interest.</a:t>
            </a:r>
          </a:p>
          <a:p>
            <a:endParaRPr lang="en-IN" sz="1200" i="1" dirty="0">
              <a:solidFill>
                <a:schemeClr val="accent5">
                  <a:lumMod val="10000"/>
                </a:schemeClr>
              </a:solidFill>
              <a:latin typeface="Trebuchet MS" panose="020B0603020202020204" pitchFamily="34" charset="0"/>
            </a:endParaRPr>
          </a:p>
          <a:p>
            <a:endParaRPr lang="en-IN" sz="1200" i="1" dirty="0">
              <a:solidFill>
                <a:schemeClr val="accent5">
                  <a:lumMod val="10000"/>
                </a:schemeClr>
              </a:solidFill>
              <a:latin typeface="Trebuchet MS" panose="020B0603020202020204" pitchFamily="34" charset="0"/>
            </a:endParaRPr>
          </a:p>
          <a:p>
            <a:endParaRPr lang="en-IN" sz="1200" i="1" dirty="0">
              <a:solidFill>
                <a:schemeClr val="accent5">
                  <a:lumMod val="10000"/>
                </a:schemeClr>
              </a:solidFill>
              <a:latin typeface="Trebuchet MS" panose="020B0603020202020204" pitchFamily="34" charset="0"/>
            </a:endParaRPr>
          </a:p>
          <a:p>
            <a:r>
              <a:rPr lang="en-US" sz="1200" dirty="0">
                <a:solidFill>
                  <a:schemeClr val="accent5">
                    <a:lumMod val="10000"/>
                  </a:schemeClr>
                </a:solidFill>
                <a:latin typeface="Trebuchet MS" panose="020B0603020202020204" pitchFamily="34" charset="0"/>
              </a:rPr>
              <a:t>APS 21 4.2: The Appointed Actuary must ensure that his / her </a:t>
            </a:r>
            <a:r>
              <a:rPr lang="en-US" sz="1200" b="1" u="sng" dirty="0">
                <a:solidFill>
                  <a:schemeClr val="accent5">
                    <a:lumMod val="10000"/>
                  </a:schemeClr>
                </a:solidFill>
                <a:latin typeface="Trebuchet MS" panose="020B0603020202020204" pitchFamily="34" charset="0"/>
              </a:rPr>
              <a:t>conduct</a:t>
            </a:r>
            <a:r>
              <a:rPr lang="en-US" sz="1200" dirty="0">
                <a:solidFill>
                  <a:schemeClr val="accent5">
                    <a:lumMod val="10000"/>
                  </a:schemeClr>
                </a:solidFill>
                <a:latin typeface="Trebuchet MS" panose="020B0603020202020204" pitchFamily="34" charset="0"/>
              </a:rPr>
              <a:t> and reach and depth of his / her functionalities enable him / her to discharge his / her </a:t>
            </a:r>
            <a:r>
              <a:rPr lang="en-US" sz="1200" b="1" u="sng" dirty="0">
                <a:solidFill>
                  <a:schemeClr val="accent5">
                    <a:lumMod val="10000"/>
                  </a:schemeClr>
                </a:solidFill>
                <a:latin typeface="Trebuchet MS" panose="020B0603020202020204" pitchFamily="34" charset="0"/>
              </a:rPr>
              <a:t>duties and obligations </a:t>
            </a:r>
            <a:r>
              <a:rPr lang="en-US" sz="1200" dirty="0">
                <a:solidFill>
                  <a:schemeClr val="accent5">
                    <a:lumMod val="10000"/>
                  </a:schemeClr>
                </a:solidFill>
                <a:latin typeface="Trebuchet MS" panose="020B0603020202020204" pitchFamily="34" charset="0"/>
              </a:rPr>
              <a:t>in letter and script in accordance with regulation (9) of AA Regulations</a:t>
            </a:r>
            <a:endParaRPr lang="en-IN" sz="1200" i="1" dirty="0">
              <a:solidFill>
                <a:schemeClr val="accent5">
                  <a:lumMod val="10000"/>
                </a:schemeClr>
              </a:solidFill>
              <a:latin typeface="Trebuchet MS" panose="020B0603020202020204" pitchFamily="34" charset="0"/>
            </a:endParaRPr>
          </a:p>
          <a:p>
            <a:endParaRPr lang="en-US" altLang="en-US" sz="1200" kern="0" dirty="0">
              <a:latin typeface="Trebuchet MS" panose="020B0603020202020204" pitchFamily="34" charset="0"/>
            </a:endParaRPr>
          </a:p>
        </p:txBody>
      </p:sp>
    </p:spTree>
    <p:extLst>
      <p:ext uri="{BB962C8B-B14F-4D97-AF65-F5344CB8AC3E}">
        <p14:creationId xmlns:p14="http://schemas.microsoft.com/office/powerpoint/2010/main" val="2663885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534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latin typeface="Trebuchet MS" panose="020B0603020202020204" pitchFamily="34" charset="0"/>
              </a:rPr>
              <a:t>Professional Considerations</a:t>
            </a:r>
          </a:p>
          <a:p>
            <a:pPr algn="l"/>
            <a:endParaRPr lang="en-US" altLang="en-US" sz="3600" kern="0" dirty="0">
              <a:solidFill>
                <a:schemeClr val="tx1"/>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Trebuchet MS" panose="020B0603020202020204" pitchFamily="34" charset="0"/>
              </a:rPr>
              <a:t>www.actuariesindia.org</a:t>
            </a:r>
          </a:p>
        </p:txBody>
      </p:sp>
      <p:sp>
        <p:nvSpPr>
          <p:cNvPr id="6" name="TextBox 5">
            <a:extLst>
              <a:ext uri="{FF2B5EF4-FFF2-40B4-BE49-F238E27FC236}">
                <a16:creationId xmlns:a16="http://schemas.microsoft.com/office/drawing/2014/main" id="{23C71DA3-DD87-4228-90EE-990C3DDAE1B4}"/>
              </a:ext>
            </a:extLst>
          </p:cNvPr>
          <p:cNvSpPr txBox="1"/>
          <p:nvPr/>
        </p:nvSpPr>
        <p:spPr>
          <a:xfrm>
            <a:off x="1981200" y="1245747"/>
            <a:ext cx="9448800" cy="2431435"/>
          </a:xfrm>
          <a:prstGeom prst="rect">
            <a:avLst/>
          </a:prstGeom>
          <a:noFill/>
        </p:spPr>
        <p:txBody>
          <a:bodyPr wrap="square" rtlCol="0">
            <a:spAutoFit/>
          </a:bodyPr>
          <a:lstStyle/>
          <a:p>
            <a:endParaRPr lang="en-US" altLang="en-US" sz="2000" kern="0" dirty="0">
              <a:latin typeface="Trebuchet MS" panose="020B0603020202020204" pitchFamily="34" charset="0"/>
            </a:endParaRPr>
          </a:p>
          <a:p>
            <a:endParaRPr lang="en-US" altLang="en-US" sz="2000" kern="0" dirty="0">
              <a:latin typeface="Trebuchet MS" panose="020B0603020202020204" pitchFamily="34" charset="0"/>
            </a:endParaRPr>
          </a:p>
          <a:p>
            <a:r>
              <a:rPr lang="en-US" altLang="en-US" sz="2800" kern="0" dirty="0">
                <a:latin typeface="Trebuchet MS" panose="020B0603020202020204" pitchFamily="34" charset="0"/>
              </a:rPr>
              <a:t>Statutory requirements – </a:t>
            </a:r>
            <a:r>
              <a:rPr lang="en-US" altLang="en-US" sz="2400" kern="0" dirty="0">
                <a:latin typeface="Trebuchet MS" panose="020B0603020202020204" pitchFamily="34" charset="0"/>
              </a:rPr>
              <a:t>As per guideline, certification by AA is required</a:t>
            </a:r>
            <a:endParaRPr lang="en-US" altLang="en-US" sz="2800" kern="0" dirty="0">
              <a:latin typeface="Trebuchet MS" panose="020B0603020202020204" pitchFamily="34" charset="0"/>
            </a:endParaRPr>
          </a:p>
          <a:p>
            <a:endParaRPr lang="en-US" altLang="en-US" sz="1200" kern="0" dirty="0">
              <a:latin typeface="Trebuchet MS" panose="020B0603020202020204" pitchFamily="34" charset="0"/>
            </a:endParaRPr>
          </a:p>
          <a:p>
            <a:endParaRPr lang="en-US" altLang="en-US" sz="1200" kern="0" dirty="0">
              <a:latin typeface="Trebuchet MS" panose="020B0603020202020204" pitchFamily="34" charset="0"/>
            </a:endParaRPr>
          </a:p>
          <a:p>
            <a:endParaRPr lang="en-US" altLang="en-US" sz="1200" kern="0" dirty="0">
              <a:latin typeface="Trebuchet MS" panose="020B0603020202020204" pitchFamily="34" charset="0"/>
            </a:endParaRPr>
          </a:p>
          <a:p>
            <a:r>
              <a:rPr lang="en-US" sz="1200" i="1" dirty="0">
                <a:solidFill>
                  <a:schemeClr val="accent5">
                    <a:lumMod val="10000"/>
                  </a:schemeClr>
                </a:solidFill>
                <a:latin typeface="Trebuchet MS" panose="020B0603020202020204" pitchFamily="34" charset="0"/>
              </a:rPr>
              <a:t>APS 21 5.1 The Appointed Actuary shall </a:t>
            </a:r>
            <a:r>
              <a:rPr lang="en-US" sz="1200" b="1" i="1" u="sng" dirty="0">
                <a:solidFill>
                  <a:schemeClr val="accent5">
                    <a:lumMod val="10000"/>
                  </a:schemeClr>
                </a:solidFill>
                <a:latin typeface="Trebuchet MS" panose="020B0603020202020204" pitchFamily="34" charset="0"/>
              </a:rPr>
              <a:t>certify</a:t>
            </a:r>
            <a:r>
              <a:rPr lang="en-US" sz="1200" i="1" dirty="0">
                <a:solidFill>
                  <a:schemeClr val="accent5">
                    <a:lumMod val="10000"/>
                  </a:schemeClr>
                </a:solidFill>
                <a:latin typeface="Trebuchet MS" panose="020B0603020202020204" pitchFamily="34" charset="0"/>
              </a:rPr>
              <a:t> the IBNR reserves and the premium rates as stipulated in the regulation.</a:t>
            </a:r>
          </a:p>
          <a:p>
            <a:endParaRPr lang="en-US" altLang="en-US" sz="1200" kern="0" dirty="0">
              <a:latin typeface="Trebuchet MS" panose="020B0603020202020204" pitchFamily="34" charset="0"/>
            </a:endParaRPr>
          </a:p>
        </p:txBody>
      </p:sp>
    </p:spTree>
    <p:extLst>
      <p:ext uri="{BB962C8B-B14F-4D97-AF65-F5344CB8AC3E}">
        <p14:creationId xmlns:p14="http://schemas.microsoft.com/office/powerpoint/2010/main" val="1280398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534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latin typeface="Trebuchet MS" panose="020B0603020202020204" pitchFamily="34" charset="0"/>
              </a:rPr>
              <a:t>Professional Considerations</a:t>
            </a:r>
          </a:p>
          <a:p>
            <a:pPr algn="l"/>
            <a:endParaRPr lang="en-US" altLang="en-US" sz="3600" kern="0" dirty="0">
              <a:solidFill>
                <a:schemeClr val="tx1"/>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Trebuchet MS" panose="020B0603020202020204" pitchFamily="34" charset="0"/>
              </a:rPr>
              <a:t>www.actuariesindia.org</a:t>
            </a:r>
          </a:p>
        </p:txBody>
      </p:sp>
      <p:sp>
        <p:nvSpPr>
          <p:cNvPr id="6" name="TextBox 5">
            <a:extLst>
              <a:ext uri="{FF2B5EF4-FFF2-40B4-BE49-F238E27FC236}">
                <a16:creationId xmlns:a16="http://schemas.microsoft.com/office/drawing/2014/main" id="{23C71DA3-DD87-4228-90EE-990C3DDAE1B4}"/>
              </a:ext>
            </a:extLst>
          </p:cNvPr>
          <p:cNvSpPr txBox="1"/>
          <p:nvPr/>
        </p:nvSpPr>
        <p:spPr>
          <a:xfrm>
            <a:off x="1981200" y="1245747"/>
            <a:ext cx="9448800" cy="4585871"/>
          </a:xfrm>
          <a:prstGeom prst="rect">
            <a:avLst/>
          </a:prstGeom>
          <a:noFill/>
        </p:spPr>
        <p:txBody>
          <a:bodyPr wrap="square" rtlCol="0">
            <a:spAutoFit/>
          </a:bodyPr>
          <a:lstStyle/>
          <a:p>
            <a:endParaRPr lang="en-US" altLang="en-US" sz="2000" kern="0" dirty="0">
              <a:latin typeface="Trebuchet MS" panose="020B0603020202020204" pitchFamily="34" charset="0"/>
            </a:endParaRPr>
          </a:p>
          <a:p>
            <a:r>
              <a:rPr lang="en-US" altLang="en-US" sz="2800" kern="0" dirty="0">
                <a:latin typeface="Trebuchet MS" panose="020B0603020202020204" pitchFamily="34" charset="0"/>
              </a:rPr>
              <a:t>Ethical</a:t>
            </a:r>
            <a:endParaRPr lang="en-US" altLang="en-US" sz="1200" kern="0" dirty="0">
              <a:latin typeface="Trebuchet MS" panose="020B0603020202020204" pitchFamily="34" charset="0"/>
            </a:endParaRPr>
          </a:p>
          <a:p>
            <a:endParaRPr lang="en-US" altLang="en-US" sz="1200" kern="0" dirty="0">
              <a:latin typeface="Trebuchet MS" panose="020B0603020202020204" pitchFamily="34" charset="0"/>
            </a:endParaRPr>
          </a:p>
          <a:p>
            <a:r>
              <a:rPr lang="en-US" sz="1200" i="1" dirty="0">
                <a:solidFill>
                  <a:schemeClr val="accent5">
                    <a:lumMod val="10000"/>
                  </a:schemeClr>
                </a:solidFill>
                <a:latin typeface="Trebuchet MS" panose="020B0603020202020204" pitchFamily="34" charset="0"/>
              </a:rPr>
              <a:t>PCS 2.1 The actuarial profession has an </a:t>
            </a:r>
            <a:r>
              <a:rPr lang="en-US" sz="1200" b="1" i="1" u="sng" dirty="0">
                <a:solidFill>
                  <a:schemeClr val="accent5">
                    <a:lumMod val="10000"/>
                  </a:schemeClr>
                </a:solidFill>
                <a:latin typeface="Trebuchet MS" panose="020B0603020202020204" pitchFamily="34" charset="0"/>
              </a:rPr>
              <a:t>obligation</a:t>
            </a:r>
            <a:r>
              <a:rPr lang="en-US" sz="1200" i="1" dirty="0">
                <a:solidFill>
                  <a:schemeClr val="accent5">
                    <a:lumMod val="10000"/>
                  </a:schemeClr>
                </a:solidFill>
                <a:latin typeface="Trebuchet MS" panose="020B0603020202020204" pitchFamily="34" charset="0"/>
              </a:rPr>
              <a:t> to serve the </a:t>
            </a:r>
            <a:r>
              <a:rPr lang="en-US" sz="1200" b="1" i="1" u="sng" dirty="0">
                <a:solidFill>
                  <a:schemeClr val="accent5">
                    <a:lumMod val="10000"/>
                  </a:schemeClr>
                </a:solidFill>
                <a:latin typeface="Trebuchet MS" panose="020B0603020202020204" pitchFamily="34" charset="0"/>
              </a:rPr>
              <a:t>public interest</a:t>
            </a:r>
            <a:r>
              <a:rPr lang="en-US" sz="1200" i="1" dirty="0">
                <a:solidFill>
                  <a:schemeClr val="accent5">
                    <a:lumMod val="10000"/>
                  </a:schemeClr>
                </a:solidFill>
                <a:latin typeface="Trebuchet MS" panose="020B0603020202020204" pitchFamily="34" charset="0"/>
              </a:rPr>
              <a:t>. Collectively it seeks to do so by informed contribution to debate on matters of public interest and by </a:t>
            </a:r>
            <a:r>
              <a:rPr lang="en-US" sz="1200" b="1" i="1" u="sng" dirty="0">
                <a:solidFill>
                  <a:schemeClr val="accent5">
                    <a:lumMod val="10000"/>
                  </a:schemeClr>
                </a:solidFill>
                <a:latin typeface="Trebuchet MS" panose="020B0603020202020204" pitchFamily="34" charset="0"/>
              </a:rPr>
              <a:t>influencing those with power to protect and enhance the public interest</a:t>
            </a:r>
            <a:r>
              <a:rPr lang="en-US" sz="1200" i="1" dirty="0">
                <a:solidFill>
                  <a:schemeClr val="accent5">
                    <a:lumMod val="10000"/>
                  </a:schemeClr>
                </a:solidFill>
                <a:latin typeface="Trebuchet MS" panose="020B0603020202020204" pitchFamily="34" charset="0"/>
              </a:rPr>
              <a:t>. Individually members must maintain and observe the </a:t>
            </a:r>
            <a:r>
              <a:rPr lang="en-US" sz="1200" b="1" i="1" u="sng" dirty="0">
                <a:solidFill>
                  <a:schemeClr val="accent5">
                    <a:lumMod val="10000"/>
                  </a:schemeClr>
                </a:solidFill>
                <a:latin typeface="Trebuchet MS" panose="020B0603020202020204" pitchFamily="34" charset="0"/>
              </a:rPr>
              <a:t>highest standards of conduct</a:t>
            </a:r>
            <a:r>
              <a:rPr lang="en-US" sz="1200" i="1" dirty="0">
                <a:solidFill>
                  <a:schemeClr val="accent5">
                    <a:lumMod val="10000"/>
                  </a:schemeClr>
                </a:solidFill>
                <a:latin typeface="Trebuchet MS" panose="020B0603020202020204" pitchFamily="34" charset="0"/>
              </a:rPr>
              <a:t>. The standing of the profession depends on the judgment of individual members</a:t>
            </a:r>
          </a:p>
          <a:p>
            <a:endParaRPr lang="en-US" sz="1200" i="1" dirty="0">
              <a:solidFill>
                <a:schemeClr val="accent5">
                  <a:lumMod val="10000"/>
                </a:schemeClr>
              </a:solidFill>
              <a:latin typeface="Trebuchet MS" panose="020B0603020202020204" pitchFamily="34" charset="0"/>
            </a:endParaRPr>
          </a:p>
          <a:p>
            <a:endParaRPr lang="en-US" sz="1200" i="1" dirty="0">
              <a:solidFill>
                <a:schemeClr val="accent5">
                  <a:lumMod val="10000"/>
                </a:schemeClr>
              </a:solidFill>
              <a:latin typeface="Trebuchet MS" panose="020B0603020202020204" pitchFamily="34" charset="0"/>
            </a:endParaRPr>
          </a:p>
          <a:p>
            <a:endParaRPr lang="en-US" sz="1200" i="1" dirty="0">
              <a:solidFill>
                <a:schemeClr val="accent5">
                  <a:lumMod val="10000"/>
                </a:schemeClr>
              </a:solidFill>
              <a:latin typeface="Trebuchet MS" panose="020B0603020202020204" pitchFamily="34" charset="0"/>
            </a:endParaRPr>
          </a:p>
          <a:p>
            <a:r>
              <a:rPr lang="en-US" sz="2800" kern="0" dirty="0">
                <a:latin typeface="Trebuchet MS" panose="020B0603020202020204" pitchFamily="34" charset="0"/>
              </a:rPr>
              <a:t>Conflict of interest</a:t>
            </a:r>
          </a:p>
          <a:p>
            <a:endParaRPr lang="en-US" sz="1200" i="1" dirty="0">
              <a:solidFill>
                <a:schemeClr val="accent5">
                  <a:lumMod val="10000"/>
                </a:schemeClr>
              </a:solidFill>
              <a:latin typeface="Trebuchet MS" panose="020B0603020202020204" pitchFamily="34" charset="0"/>
            </a:endParaRPr>
          </a:p>
          <a:p>
            <a:r>
              <a:rPr lang="en-US" sz="1200" i="1" dirty="0">
                <a:solidFill>
                  <a:schemeClr val="accent5">
                    <a:lumMod val="10000"/>
                  </a:schemeClr>
                </a:solidFill>
                <a:latin typeface="Trebuchet MS" panose="020B0603020202020204" pitchFamily="34" charset="0"/>
              </a:rPr>
              <a:t>APS 21 6.1 The Appointed Actuary must satisfy himself that premium rates for new business or renewal of existing business are </a:t>
            </a:r>
            <a:r>
              <a:rPr lang="en-US" sz="1200" b="1" i="1" u="sng" dirty="0">
                <a:solidFill>
                  <a:schemeClr val="accent5">
                    <a:lumMod val="10000"/>
                  </a:schemeClr>
                </a:solidFill>
                <a:latin typeface="Trebuchet MS" panose="020B0603020202020204" pitchFamily="34" charset="0"/>
              </a:rPr>
              <a:t>fair</a:t>
            </a:r>
            <a:r>
              <a:rPr lang="en-US" sz="1200" b="1" i="1" dirty="0">
                <a:solidFill>
                  <a:schemeClr val="accent5">
                    <a:lumMod val="10000"/>
                  </a:schemeClr>
                </a:solidFill>
                <a:latin typeface="Trebuchet MS" panose="020B0603020202020204" pitchFamily="34" charset="0"/>
              </a:rPr>
              <a:t>, </a:t>
            </a:r>
            <a:r>
              <a:rPr lang="en-US" sz="1200" b="1" i="1" u="sng" dirty="0">
                <a:solidFill>
                  <a:schemeClr val="accent5">
                    <a:lumMod val="10000"/>
                  </a:schemeClr>
                </a:solidFill>
                <a:latin typeface="Trebuchet MS" panose="020B0603020202020204" pitchFamily="34" charset="0"/>
              </a:rPr>
              <a:t>i.e., are neither excessive nor inadequate</a:t>
            </a:r>
            <a:r>
              <a:rPr lang="en-US" sz="1200" i="1" dirty="0">
                <a:solidFill>
                  <a:schemeClr val="accent5">
                    <a:lumMod val="10000"/>
                  </a:schemeClr>
                </a:solidFill>
                <a:latin typeface="Trebuchet MS" panose="020B0603020202020204" pitchFamily="34" charset="0"/>
              </a:rPr>
              <a:t>, that is to say sufficient in due course to enable the company to meet its liabilities both in tariff and non-tariff classes of business. If in future, such business is likely to be written on inadequate terms, it will require support from the free assets in the shareholder's fund. The Appointed Actuary should consider the company's </a:t>
            </a:r>
            <a:r>
              <a:rPr lang="en-US" sz="1200" b="1" i="1" u="sng" dirty="0">
                <a:solidFill>
                  <a:schemeClr val="accent5">
                    <a:lumMod val="10000"/>
                  </a:schemeClr>
                </a:solidFill>
                <a:latin typeface="Trebuchet MS" panose="020B0603020202020204" pitchFamily="34" charset="0"/>
              </a:rPr>
              <a:t>ability to continue to write such business in the context</a:t>
            </a:r>
          </a:p>
          <a:p>
            <a:endParaRPr lang="en-US" sz="1200" i="1" dirty="0">
              <a:solidFill>
                <a:schemeClr val="accent5">
                  <a:lumMod val="10000"/>
                </a:schemeClr>
              </a:solidFill>
              <a:latin typeface="Trebuchet MS" panose="020B0603020202020204" pitchFamily="34" charset="0"/>
            </a:endParaRPr>
          </a:p>
          <a:p>
            <a:endParaRPr lang="en-US" sz="1200" i="1" dirty="0">
              <a:solidFill>
                <a:schemeClr val="accent5">
                  <a:lumMod val="10000"/>
                </a:schemeClr>
              </a:solidFill>
              <a:latin typeface="Trebuchet MS" panose="020B0603020202020204" pitchFamily="34" charset="0"/>
            </a:endParaRPr>
          </a:p>
          <a:p>
            <a:endParaRPr lang="en-US" sz="1200" i="1" dirty="0">
              <a:solidFill>
                <a:schemeClr val="accent5">
                  <a:lumMod val="10000"/>
                </a:schemeClr>
              </a:solidFill>
              <a:latin typeface="Trebuchet MS" panose="020B0603020202020204" pitchFamily="34" charset="0"/>
            </a:endParaRPr>
          </a:p>
          <a:p>
            <a:endParaRPr lang="en-US" altLang="en-US" sz="1200" kern="0" dirty="0">
              <a:latin typeface="Trebuchet MS" panose="020B0603020202020204" pitchFamily="34" charset="0"/>
            </a:endParaRPr>
          </a:p>
        </p:txBody>
      </p:sp>
    </p:spTree>
    <p:extLst>
      <p:ext uri="{BB962C8B-B14F-4D97-AF65-F5344CB8AC3E}">
        <p14:creationId xmlns:p14="http://schemas.microsoft.com/office/powerpoint/2010/main" val="2993524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534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latin typeface="Trebuchet MS" panose="020B0603020202020204" pitchFamily="34" charset="0"/>
              </a:rPr>
              <a:t>Professional Considerations</a:t>
            </a:r>
          </a:p>
          <a:p>
            <a:pPr algn="l"/>
            <a:endParaRPr lang="en-US" altLang="en-US" sz="3600" kern="0" dirty="0">
              <a:solidFill>
                <a:schemeClr val="tx1"/>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Trebuchet MS" panose="020B0603020202020204" pitchFamily="34" charset="0"/>
              </a:rPr>
              <a:t>www.actuariesindia.org</a:t>
            </a:r>
          </a:p>
        </p:txBody>
      </p:sp>
      <p:sp>
        <p:nvSpPr>
          <p:cNvPr id="6" name="TextBox 5">
            <a:extLst>
              <a:ext uri="{FF2B5EF4-FFF2-40B4-BE49-F238E27FC236}">
                <a16:creationId xmlns:a16="http://schemas.microsoft.com/office/drawing/2014/main" id="{23C71DA3-DD87-4228-90EE-990C3DDAE1B4}"/>
              </a:ext>
            </a:extLst>
          </p:cNvPr>
          <p:cNvSpPr txBox="1"/>
          <p:nvPr/>
        </p:nvSpPr>
        <p:spPr>
          <a:xfrm>
            <a:off x="1981200" y="1245747"/>
            <a:ext cx="9448800" cy="2554545"/>
          </a:xfrm>
          <a:prstGeom prst="rect">
            <a:avLst/>
          </a:prstGeom>
          <a:noFill/>
        </p:spPr>
        <p:txBody>
          <a:bodyPr wrap="square" rtlCol="0">
            <a:spAutoFit/>
          </a:bodyPr>
          <a:lstStyle/>
          <a:p>
            <a:endParaRPr lang="en-US" altLang="en-US" sz="2000" kern="0" dirty="0">
              <a:latin typeface="Trebuchet MS" panose="020B0603020202020204" pitchFamily="34" charset="0"/>
            </a:endParaRPr>
          </a:p>
          <a:p>
            <a:endParaRPr lang="en-US" altLang="en-US" sz="2000" kern="0" dirty="0">
              <a:latin typeface="Trebuchet MS" panose="020B0603020202020204" pitchFamily="34" charset="0"/>
            </a:endParaRPr>
          </a:p>
          <a:p>
            <a:r>
              <a:rPr lang="en-US" altLang="en-US" sz="2400" kern="0" dirty="0">
                <a:latin typeface="Trebuchet MS" panose="020B0603020202020204" pitchFamily="34" charset="0"/>
              </a:rPr>
              <a:t>Professional Conduct</a:t>
            </a:r>
          </a:p>
          <a:p>
            <a:endParaRPr lang="en-US" altLang="en-US" sz="1200" kern="0" dirty="0">
              <a:latin typeface="Trebuchet MS" panose="020B0603020202020204" pitchFamily="34" charset="0"/>
            </a:endParaRPr>
          </a:p>
          <a:p>
            <a:endParaRPr lang="en-US" altLang="en-US" sz="1200" kern="0" dirty="0">
              <a:latin typeface="Trebuchet MS" panose="020B0603020202020204" pitchFamily="34" charset="0"/>
            </a:endParaRPr>
          </a:p>
          <a:p>
            <a:endParaRPr lang="en-US" altLang="en-US" sz="1200" kern="0" dirty="0">
              <a:latin typeface="Trebuchet MS" panose="020B0603020202020204" pitchFamily="34" charset="0"/>
            </a:endParaRPr>
          </a:p>
          <a:p>
            <a:r>
              <a:rPr lang="en-US" sz="1200" i="1" dirty="0">
                <a:solidFill>
                  <a:schemeClr val="accent5">
                    <a:lumMod val="10000"/>
                  </a:schemeClr>
                </a:solidFill>
                <a:latin typeface="Trebuchet MS" panose="020B0603020202020204" pitchFamily="34" charset="0"/>
              </a:rPr>
              <a:t>PCS 3.3: Notwithstanding paragraph 3.2, an actuary may provide advice if the circumstances are such that, having </a:t>
            </a:r>
            <a:r>
              <a:rPr lang="en-US" sz="1200" b="1" i="1" u="sng" dirty="0">
                <a:solidFill>
                  <a:schemeClr val="accent5">
                    <a:lumMod val="10000"/>
                  </a:schemeClr>
                </a:solidFill>
                <a:latin typeface="Trebuchet MS" panose="020B0603020202020204" pitchFamily="34" charset="0"/>
              </a:rPr>
              <a:t>regard to all the relevant factors</a:t>
            </a:r>
            <a:r>
              <a:rPr lang="en-US" sz="1200" i="1" dirty="0">
                <a:solidFill>
                  <a:schemeClr val="accent5">
                    <a:lumMod val="10000"/>
                  </a:schemeClr>
                </a:solidFill>
                <a:latin typeface="Trebuchet MS" panose="020B0603020202020204" pitchFamily="34" charset="0"/>
              </a:rPr>
              <a:t>, it would be contrary to the client’s interests to decline to do so. However, the actuary must make clear to the recipient that, in the absence of the </a:t>
            </a:r>
            <a:r>
              <a:rPr lang="en-US" sz="1200" b="1" i="1" u="sng" dirty="0">
                <a:solidFill>
                  <a:schemeClr val="accent5">
                    <a:lumMod val="10000"/>
                  </a:schemeClr>
                </a:solidFill>
                <a:latin typeface="Trebuchet MS" panose="020B0603020202020204" pitchFamily="34" charset="0"/>
              </a:rPr>
              <a:t>constraining circumstances</a:t>
            </a:r>
            <a:r>
              <a:rPr lang="en-US" sz="1200" i="1" dirty="0">
                <a:solidFill>
                  <a:schemeClr val="accent5">
                    <a:lumMod val="10000"/>
                  </a:schemeClr>
                </a:solidFill>
                <a:latin typeface="Trebuchet MS" panose="020B0603020202020204" pitchFamily="34" charset="0"/>
              </a:rPr>
              <a:t>, the actuary would have recommended </a:t>
            </a:r>
            <a:r>
              <a:rPr lang="en-US" sz="1200" b="1" i="1" u="sng" dirty="0">
                <a:solidFill>
                  <a:schemeClr val="accent5">
                    <a:lumMod val="10000"/>
                  </a:schemeClr>
                </a:solidFill>
                <a:latin typeface="Trebuchet MS" panose="020B0603020202020204" pitchFamily="34" charset="0"/>
              </a:rPr>
              <a:t>referring the matter to someone</a:t>
            </a:r>
            <a:r>
              <a:rPr lang="en-US" sz="1200" i="1" dirty="0">
                <a:solidFill>
                  <a:schemeClr val="accent5">
                    <a:lumMod val="10000"/>
                  </a:schemeClr>
                </a:solidFill>
                <a:latin typeface="Trebuchet MS" panose="020B0603020202020204" pitchFamily="34" charset="0"/>
              </a:rPr>
              <a:t> with the relevant knowledge and experience</a:t>
            </a:r>
          </a:p>
          <a:p>
            <a:endParaRPr lang="en-US" altLang="en-US" sz="1200" kern="0" dirty="0">
              <a:latin typeface="Trebuchet MS" panose="020B0603020202020204" pitchFamily="34" charset="0"/>
            </a:endParaRPr>
          </a:p>
        </p:txBody>
      </p:sp>
    </p:spTree>
    <p:extLst>
      <p:ext uri="{BB962C8B-B14F-4D97-AF65-F5344CB8AC3E}">
        <p14:creationId xmlns:p14="http://schemas.microsoft.com/office/powerpoint/2010/main" val="829546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1524000"/>
            <a:ext cx="9829800" cy="4648200"/>
          </a:xfrm>
        </p:spPr>
        <p:txBody>
          <a:bodyPr/>
          <a:lstStyle/>
          <a:p>
            <a:r>
              <a:rPr lang="en-IN" sz="1600" dirty="0"/>
              <a:t>Actuary must be aware of peer review requirements which needs to be undertaken so should perform duties keeping it in mind</a:t>
            </a:r>
          </a:p>
          <a:p>
            <a:r>
              <a:rPr lang="en-IN" sz="1600" dirty="0"/>
              <a:t>He/she should undertake and produce his work if he is confident with his skills so as to justify any assumptions to peer reviewer</a:t>
            </a:r>
          </a:p>
          <a:p>
            <a:pPr marL="0" indent="0">
              <a:buNone/>
            </a:pPr>
            <a:r>
              <a:rPr lang="en-IN" sz="1600" b="1" i="1" dirty="0"/>
              <a:t>	 APS 33: Peer Review of AA’s Work in GI</a:t>
            </a:r>
          </a:p>
          <a:p>
            <a:pPr lvl="2"/>
            <a:r>
              <a:rPr lang="en-IN" sz="1200" i="1" dirty="0"/>
              <a:t>Peer review is the use of a second pair of eyes to review and validate some or all of the work of the person who performed that work. It provides a mechanism to test the work and the decisions taken</a:t>
            </a:r>
          </a:p>
          <a:p>
            <a:pPr lvl="2"/>
            <a:r>
              <a:rPr lang="en-IN" sz="1200" i="1" dirty="0"/>
              <a:t>The peer review should cover all relevant and significant aspects of the actuarial work relating to the annual statutory actuarial valuation </a:t>
            </a:r>
          </a:p>
          <a:p>
            <a:r>
              <a:rPr lang="en-IN" sz="1800" dirty="0"/>
              <a:t>Actuary should also produce Financial Condition Report and understands all business aspects</a:t>
            </a:r>
          </a:p>
          <a:p>
            <a:pPr marL="0" indent="0">
              <a:buNone/>
            </a:pPr>
            <a:r>
              <a:rPr lang="en-IN" sz="2400" b="1" dirty="0"/>
              <a:t>	</a:t>
            </a:r>
            <a:r>
              <a:rPr lang="en-IN" sz="1400" b="1" i="1" dirty="0"/>
              <a:t>GN 31: Financial Condition Assessment Report for General   	Insurance  Companies</a:t>
            </a:r>
          </a:p>
          <a:p>
            <a:pPr lvl="2"/>
            <a:r>
              <a:rPr lang="en-IN" sz="1400" i="1" dirty="0"/>
              <a:t>The AA should summarize the material risks and issues identified for the insurer</a:t>
            </a:r>
          </a:p>
          <a:p>
            <a:pPr lvl="2"/>
            <a:r>
              <a:rPr lang="en-IN" sz="1400" i="1" dirty="0"/>
              <a:t>Adequacy of reserves</a:t>
            </a:r>
          </a:p>
          <a:p>
            <a:pPr lvl="2"/>
            <a:r>
              <a:rPr lang="en-IN" sz="1400" i="1" dirty="0"/>
              <a:t>Reinsurance</a:t>
            </a:r>
          </a:p>
          <a:p>
            <a:pPr lvl="2"/>
            <a:r>
              <a:rPr lang="en-IN" sz="1400" i="1" dirty="0"/>
              <a:t>Risk Management Framework</a:t>
            </a:r>
          </a:p>
          <a:p>
            <a:pPr lvl="2"/>
            <a:r>
              <a:rPr lang="en-IN" sz="1400" i="1" dirty="0"/>
              <a:t>Capital Adequacy</a:t>
            </a:r>
          </a:p>
          <a:p>
            <a:pPr lvl="1"/>
            <a:endParaRPr lang="en-IN" sz="2000" dirty="0"/>
          </a:p>
          <a:p>
            <a:endParaRPr lang="en-IN" sz="2000" dirty="0"/>
          </a:p>
        </p:txBody>
      </p:sp>
      <p:pic>
        <p:nvPicPr>
          <p:cNvPr id="5" name="Picture 4">
            <a:extLst>
              <a:ext uri="{FF2B5EF4-FFF2-40B4-BE49-F238E27FC236}">
                <a16:creationId xmlns:a16="http://schemas.microsoft.com/office/drawing/2014/main" id="{22F0B03F-7EFE-4E14-B041-618AE8EEF6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7" name="Title 1">
            <a:extLst>
              <a:ext uri="{FF2B5EF4-FFF2-40B4-BE49-F238E27FC236}">
                <a16:creationId xmlns:a16="http://schemas.microsoft.com/office/drawing/2014/main" id="{968222DE-75D1-48A1-BD83-3AADA9879F84}"/>
              </a:ext>
            </a:extLst>
          </p:cNvPr>
          <p:cNvSpPr txBox="1">
            <a:spLocks/>
          </p:cNvSpPr>
          <p:nvPr/>
        </p:nvSpPr>
        <p:spPr bwMode="auto">
          <a:xfrm>
            <a:off x="1676400" y="-32327"/>
            <a:ext cx="10134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latin typeface="Trebuchet MS" panose="020B0603020202020204" pitchFamily="34" charset="0"/>
              </a:rPr>
              <a:t>Other Professional Considerations</a:t>
            </a:r>
          </a:p>
        </p:txBody>
      </p:sp>
    </p:spTree>
    <p:extLst>
      <p:ext uri="{BB962C8B-B14F-4D97-AF65-F5344CB8AC3E}">
        <p14:creationId xmlns:p14="http://schemas.microsoft.com/office/powerpoint/2010/main" val="1851522894"/>
      </p:ext>
    </p:extLst>
  </p:cSld>
  <p:clrMapOvr>
    <a:overrideClrMapping bg1="lt1" tx1="dk1" bg2="lt2" tx2="dk2" accent1="accent1" accent2="accent2" accent3="accent3" accent4="accent4" accent5="accent5" accent6="accent6" hlink="hlink" folHlink="folHlink"/>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26094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anose="020B0603020202020204" pitchFamily="34" charset="0"/>
              </a:rPr>
              <a:t>Technical Considerations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734612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534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latin typeface="Trebuchet MS" panose="020B0603020202020204" pitchFamily="34" charset="0"/>
              </a:rPr>
              <a:t>Technical Considerations</a:t>
            </a:r>
          </a:p>
        </p:txBody>
      </p:sp>
      <p:sp>
        <p:nvSpPr>
          <p:cNvPr id="4" name="Rectangle 3"/>
          <p:cNvSpPr txBox="1">
            <a:spLocks noChangeArrowheads="1"/>
          </p:cNvSpPr>
          <p:nvPr/>
        </p:nvSpPr>
        <p:spPr>
          <a:xfrm>
            <a:off x="2057400" y="1524000"/>
            <a:ext cx="9220200" cy="4572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Font typeface="Courier New" panose="02070309020205020404" pitchFamily="49" charset="0"/>
              <a:buChar char="o"/>
            </a:pPr>
            <a:r>
              <a:rPr lang="en-US" altLang="en-US" sz="2400" b="1" kern="0" dirty="0">
                <a:latin typeface="Trebuchet MS" panose="020B0603020202020204" pitchFamily="34" charset="0"/>
              </a:rPr>
              <a:t>Reinsurance</a:t>
            </a:r>
          </a:p>
          <a:p>
            <a:pPr lvl="1">
              <a:buFont typeface="Courier New" panose="02070309020205020404" pitchFamily="49" charset="0"/>
              <a:buChar char="o"/>
            </a:pPr>
            <a:r>
              <a:rPr lang="en-US" altLang="en-US" sz="2000" kern="0" dirty="0">
                <a:latin typeface="Trebuchet MS" panose="020B0603020202020204" pitchFamily="34" charset="0"/>
              </a:rPr>
              <a:t>The product will be highly reinsured </a:t>
            </a:r>
          </a:p>
          <a:p>
            <a:pPr lvl="1">
              <a:buFont typeface="Courier New" panose="02070309020205020404" pitchFamily="49" charset="0"/>
              <a:buChar char="o"/>
            </a:pPr>
            <a:r>
              <a:rPr lang="en-US" altLang="en-US" sz="2000" kern="0" dirty="0">
                <a:latin typeface="Trebuchet MS" panose="020B0603020202020204" pitchFamily="34" charset="0"/>
              </a:rPr>
              <a:t>Limited risk assessment required</a:t>
            </a:r>
          </a:p>
          <a:p>
            <a:pPr lvl="1">
              <a:buFont typeface="Courier New" panose="02070309020205020404" pitchFamily="49" charset="0"/>
              <a:buChar char="o"/>
            </a:pPr>
            <a:r>
              <a:rPr lang="en-US" altLang="en-US" sz="2000" kern="0" dirty="0">
                <a:latin typeface="Trebuchet MS" panose="020B0603020202020204" pitchFamily="34" charset="0"/>
              </a:rPr>
              <a:t>Reduced volatility of claims experience</a:t>
            </a:r>
          </a:p>
          <a:p>
            <a:pPr lvl="1">
              <a:buFont typeface="Courier New" panose="02070309020205020404" pitchFamily="49" charset="0"/>
              <a:buChar char="o"/>
            </a:pPr>
            <a:r>
              <a:rPr lang="en-US" altLang="en-US" sz="2000" kern="0" dirty="0">
                <a:latin typeface="Trebuchet MS" panose="020B0603020202020204" pitchFamily="34" charset="0"/>
              </a:rPr>
              <a:t>Use of reinsurer’s prior experience in crop insurance business.</a:t>
            </a:r>
          </a:p>
          <a:p>
            <a:pPr marL="0" indent="0">
              <a:buNone/>
            </a:pPr>
            <a:endParaRPr lang="en-US" sz="1600" i="1" dirty="0">
              <a:latin typeface="Trebuchet MS" panose="020B0603020202020204" pitchFamily="34" charset="0"/>
            </a:endParaRPr>
          </a:p>
          <a:p>
            <a:pPr marL="0" indent="0">
              <a:buNone/>
            </a:pPr>
            <a:r>
              <a:rPr lang="en-US" sz="1600" b="1" i="1" dirty="0">
                <a:latin typeface="Trebuchet MS" panose="020B0603020202020204" pitchFamily="34" charset="0"/>
              </a:rPr>
              <a:t>APS 21 8.9:</a:t>
            </a:r>
            <a:r>
              <a:rPr lang="en-US" sz="1600" i="1" dirty="0">
                <a:latin typeface="Trebuchet MS" panose="020B0603020202020204" pitchFamily="34" charset="0"/>
              </a:rPr>
              <a:t> The Appointed Actuary must review the </a:t>
            </a:r>
            <a:r>
              <a:rPr lang="en-US" sz="1600" b="1" i="1" u="sng" dirty="0">
                <a:latin typeface="Trebuchet MS" panose="020B0603020202020204" pitchFamily="34" charset="0"/>
              </a:rPr>
              <a:t>reinsurance arrangements from time to time </a:t>
            </a:r>
            <a:r>
              <a:rPr lang="en-US" sz="1600" i="1" dirty="0">
                <a:latin typeface="Trebuchet MS" panose="020B0603020202020204" pitchFamily="34" charset="0"/>
              </a:rPr>
              <a:t>and consider alternative approaches with regard to retentions and type[s] of reinsurance arrangements</a:t>
            </a:r>
            <a:endParaRPr lang="en-US" sz="1600" dirty="0">
              <a:latin typeface="Trebuchet MS" panose="020B0603020202020204" pitchFamily="34" charset="0"/>
            </a:endParaRPr>
          </a:p>
          <a:p>
            <a:pPr marL="0" indent="0">
              <a:buNone/>
            </a:pPr>
            <a:endParaRPr lang="en-US" altLang="en-US" sz="2400" kern="0" dirty="0">
              <a:latin typeface="Trebuchet MS" panose="020B0603020202020204" pitchFamily="34" charset="0"/>
            </a:endParaRPr>
          </a:p>
          <a:p>
            <a:pPr>
              <a:buFont typeface="Courier New" panose="02070309020205020404" pitchFamily="49" charset="0"/>
              <a:buChar char="o"/>
            </a:pPr>
            <a:r>
              <a:rPr lang="en-US" altLang="en-US" sz="2400" b="1" kern="0" dirty="0">
                <a:latin typeface="Trebuchet MS" panose="020B0603020202020204" pitchFamily="34" charset="0"/>
              </a:rPr>
              <a:t>Synergies with existing book</a:t>
            </a:r>
          </a:p>
          <a:p>
            <a:pPr>
              <a:buFont typeface="Courier New" panose="02070309020205020404" pitchFamily="49" charset="0"/>
              <a:buChar char="o"/>
            </a:pPr>
            <a:endParaRPr lang="en-US" altLang="en-US" sz="2400" kern="0" dirty="0">
              <a:latin typeface="Trebuchet MS" panose="020B0603020202020204" pitchFamily="34" charset="0"/>
            </a:endParaRPr>
          </a:p>
          <a:p>
            <a:pPr marL="0" indent="0">
              <a:buNone/>
            </a:pPr>
            <a:endParaRPr lang="en-US" altLang="en-US" sz="2400" kern="0" dirty="0">
              <a:latin typeface="Trebuchet MS" panose="020B0603020202020204" pitchFamily="34" charset="0"/>
            </a:endParaRPr>
          </a:p>
          <a:p>
            <a:pPr marL="0" indent="0">
              <a:buNone/>
            </a:pPr>
            <a:endParaRPr lang="en-US" altLang="en-US" sz="24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Trebuchet MS" panose="020B0603020202020204" pitchFamily="34" charset="0"/>
              </a:rPr>
              <a:t>www.actuariesindia.org</a:t>
            </a:r>
          </a:p>
        </p:txBody>
      </p:sp>
    </p:spTree>
    <p:extLst>
      <p:ext uri="{BB962C8B-B14F-4D97-AF65-F5344CB8AC3E}">
        <p14:creationId xmlns:p14="http://schemas.microsoft.com/office/powerpoint/2010/main" val="2898827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2057400" y="1610872"/>
            <a:ext cx="9220200" cy="488996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Font typeface="Courier New" panose="02070309020205020404" pitchFamily="49" charset="0"/>
              <a:buChar char="o"/>
            </a:pPr>
            <a:r>
              <a:rPr lang="en-US" altLang="en-US" sz="2400" b="1" kern="0" dirty="0">
                <a:latin typeface="Trebuchet MS" panose="020B0603020202020204" pitchFamily="34" charset="0"/>
              </a:rPr>
              <a:t>Underwriting &amp; Pricing </a:t>
            </a:r>
          </a:p>
          <a:p>
            <a:pPr lvl="1">
              <a:buFont typeface="Courier New" panose="02070309020205020404" pitchFamily="49" charset="0"/>
              <a:buChar char="o"/>
            </a:pPr>
            <a:r>
              <a:rPr lang="en-US" altLang="en-US" sz="2000" kern="0" dirty="0">
                <a:latin typeface="Trebuchet MS" panose="020B0603020202020204" pitchFamily="34" charset="0"/>
              </a:rPr>
              <a:t>Risk of inadequate rates</a:t>
            </a:r>
          </a:p>
          <a:p>
            <a:pPr lvl="1">
              <a:buFont typeface="Courier New" panose="02070309020205020404" pitchFamily="49" charset="0"/>
              <a:buChar char="o"/>
            </a:pPr>
            <a:r>
              <a:rPr lang="en-US" altLang="en-US" sz="2000" kern="0" dirty="0">
                <a:latin typeface="Trebuchet MS" panose="020B0603020202020204" pitchFamily="34" charset="0"/>
              </a:rPr>
              <a:t>Adverse selection/Moral Hazard</a:t>
            </a:r>
            <a:endParaRPr lang="en-US" altLang="en-US" sz="2400" kern="0" dirty="0">
              <a:latin typeface="Trebuchet MS" panose="020B0603020202020204" pitchFamily="34" charset="0"/>
            </a:endParaRPr>
          </a:p>
          <a:p>
            <a:pPr>
              <a:buFont typeface="Courier New" panose="02070309020205020404" pitchFamily="49" charset="0"/>
              <a:buChar char="o"/>
            </a:pPr>
            <a:endParaRPr lang="en-US" altLang="en-US" sz="2400" kern="0" dirty="0">
              <a:latin typeface="Trebuchet MS" panose="020B0603020202020204" pitchFamily="34" charset="0"/>
            </a:endParaRPr>
          </a:p>
          <a:p>
            <a:pPr>
              <a:buFont typeface="Courier New" panose="02070309020205020404" pitchFamily="49" charset="0"/>
              <a:buChar char="o"/>
            </a:pPr>
            <a:r>
              <a:rPr lang="en-US" altLang="en-US" sz="2400" b="1" kern="0" dirty="0">
                <a:latin typeface="Trebuchet MS" panose="020B0603020202020204" pitchFamily="34" charset="0"/>
              </a:rPr>
              <a:t>Capital considerations</a:t>
            </a:r>
            <a:r>
              <a:rPr lang="en-US" altLang="en-US" sz="2400" kern="0" dirty="0">
                <a:latin typeface="Trebuchet MS" panose="020B0603020202020204" pitchFamily="34" charset="0"/>
              </a:rPr>
              <a:t> </a:t>
            </a:r>
          </a:p>
          <a:p>
            <a:pPr lvl="1">
              <a:buFont typeface="Courier New" panose="02070309020205020404" pitchFamily="49" charset="0"/>
              <a:buChar char="o"/>
            </a:pPr>
            <a:r>
              <a:rPr lang="en-US" altLang="en-US" sz="2000" kern="0" dirty="0">
                <a:latin typeface="Trebuchet MS" panose="020B0603020202020204" pitchFamily="34" charset="0"/>
              </a:rPr>
              <a:t>Currently good solvency position, so a mis-judgement by Actuary can have adverse repercussions for the company</a:t>
            </a:r>
          </a:p>
          <a:p>
            <a:pPr marL="457200" lvl="1" indent="0">
              <a:buNone/>
            </a:pPr>
            <a:endParaRPr lang="en-US" altLang="en-US" sz="2000" kern="0" dirty="0">
              <a:latin typeface="Trebuchet MS" panose="020B0603020202020204" pitchFamily="34" charset="0"/>
            </a:endParaRPr>
          </a:p>
          <a:p>
            <a:pPr marL="57150" indent="0">
              <a:buNone/>
            </a:pPr>
            <a:r>
              <a:rPr lang="en-US" altLang="en-US" sz="1600" i="1" kern="0" dirty="0">
                <a:latin typeface="Trebuchet MS" panose="020B0603020202020204" pitchFamily="34" charset="0"/>
              </a:rPr>
              <a:t>APS 21 7.2 The Appointed Actuary should be satisfied that for </a:t>
            </a:r>
            <a:r>
              <a:rPr lang="en-US" altLang="en-US" sz="1600" b="1" i="1" u="sng" kern="0" dirty="0">
                <a:latin typeface="Trebuchet MS" panose="020B0603020202020204" pitchFamily="34" charset="0"/>
              </a:rPr>
              <a:t>a new product </a:t>
            </a:r>
            <a:r>
              <a:rPr lang="en-US" altLang="en-US" sz="1600" i="1" kern="0" dirty="0">
                <a:latin typeface="Trebuchet MS" panose="020B0603020202020204" pitchFamily="34" charset="0"/>
              </a:rPr>
              <a:t>or a new area of operations or change in underwriting policies, the company will be able to meet the necessary reserves and </a:t>
            </a:r>
            <a:r>
              <a:rPr lang="en-US" altLang="en-US" sz="1600" b="1" i="1" u="sng" kern="0" dirty="0">
                <a:latin typeface="Trebuchet MS" panose="020B0603020202020204" pitchFamily="34" charset="0"/>
              </a:rPr>
              <a:t>solvency margin requirements </a:t>
            </a:r>
            <a:r>
              <a:rPr lang="en-US" altLang="en-US" sz="1600" i="1" kern="0" dirty="0">
                <a:latin typeface="Trebuchet MS" panose="020B0603020202020204" pitchFamily="34" charset="0"/>
              </a:rPr>
              <a:t>from </a:t>
            </a:r>
            <a:r>
              <a:rPr lang="en-US" altLang="en-US" sz="1600" b="1" i="1" kern="0" dirty="0">
                <a:latin typeface="Trebuchet MS" panose="020B0603020202020204" pitchFamily="34" charset="0"/>
              </a:rPr>
              <a:t>capital</a:t>
            </a:r>
            <a:r>
              <a:rPr lang="en-US" altLang="en-US" sz="1600" i="1" kern="0" dirty="0">
                <a:latin typeface="Trebuchet MS" panose="020B0603020202020204" pitchFamily="34" charset="0"/>
              </a:rPr>
              <a:t> within the shareholders’ funds</a:t>
            </a:r>
          </a:p>
          <a:p>
            <a:pPr>
              <a:buFont typeface="Courier New" panose="02070309020205020404" pitchFamily="49" charset="0"/>
              <a:buChar char="o"/>
            </a:pPr>
            <a:endParaRPr lang="en-US" altLang="en-US" sz="2400" kern="0" dirty="0">
              <a:latin typeface="Trebuchet MS" panose="020B0603020202020204" pitchFamily="34" charset="0"/>
            </a:endParaRPr>
          </a:p>
          <a:p>
            <a:pPr>
              <a:buFont typeface="Courier New" panose="02070309020205020404" pitchFamily="49" charset="0"/>
              <a:buChar char="o"/>
            </a:pPr>
            <a:endParaRPr lang="en-US" altLang="en-US" sz="2400" kern="0" dirty="0">
              <a:latin typeface="Trebuchet MS" panose="020B0603020202020204" pitchFamily="34" charset="0"/>
            </a:endParaRPr>
          </a:p>
          <a:p>
            <a:pPr marL="0" indent="0">
              <a:buNone/>
            </a:pPr>
            <a:endParaRPr lang="en-US" altLang="en-US" sz="24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Trebuchet MS" panose="020B0603020202020204" pitchFamily="34" charset="0"/>
              </a:rPr>
              <a:t>www.actuariesindia.org</a:t>
            </a:r>
          </a:p>
        </p:txBody>
      </p:sp>
      <p:sp>
        <p:nvSpPr>
          <p:cNvPr id="9" name="Rectangle 2">
            <a:extLst>
              <a:ext uri="{FF2B5EF4-FFF2-40B4-BE49-F238E27FC236}">
                <a16:creationId xmlns:a16="http://schemas.microsoft.com/office/drawing/2014/main" id="{93E60B8B-954A-4247-9F73-103738D0ED9C}"/>
              </a:ext>
            </a:extLst>
          </p:cNvPr>
          <p:cNvSpPr txBox="1">
            <a:spLocks noChangeArrowheads="1"/>
          </p:cNvSpPr>
          <p:nvPr/>
        </p:nvSpPr>
        <p:spPr>
          <a:xfrm>
            <a:off x="2057400" y="463109"/>
            <a:ext cx="8534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latin typeface="Trebuchet MS" panose="020B0603020202020204" pitchFamily="34" charset="0"/>
              </a:rPr>
              <a:t>Technical Considerations</a:t>
            </a:r>
          </a:p>
        </p:txBody>
      </p:sp>
    </p:spTree>
    <p:extLst>
      <p:ext uri="{BB962C8B-B14F-4D97-AF65-F5344CB8AC3E}">
        <p14:creationId xmlns:p14="http://schemas.microsoft.com/office/powerpoint/2010/main" val="2500235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2057400" y="1371600"/>
            <a:ext cx="9220200" cy="51292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Font typeface="Courier New" panose="02070309020205020404" pitchFamily="49" charset="0"/>
              <a:buChar char="o"/>
            </a:pPr>
            <a:r>
              <a:rPr lang="en-US" altLang="en-US" sz="2400" b="1" kern="0" dirty="0">
                <a:latin typeface="Trebuchet MS" panose="020B0603020202020204" pitchFamily="34" charset="0"/>
              </a:rPr>
              <a:t>Reserving</a:t>
            </a:r>
            <a:r>
              <a:rPr lang="en-US" altLang="en-US" sz="2400" kern="0" dirty="0">
                <a:latin typeface="Trebuchet MS" panose="020B0603020202020204" pitchFamily="34" charset="0"/>
              </a:rPr>
              <a:t> </a:t>
            </a:r>
          </a:p>
          <a:p>
            <a:pPr lvl="1">
              <a:buFont typeface="Courier New" panose="02070309020205020404" pitchFamily="49" charset="0"/>
              <a:buChar char="o"/>
            </a:pPr>
            <a:r>
              <a:rPr lang="en-US" altLang="en-US" sz="2000" kern="0" dirty="0">
                <a:latin typeface="Trebuchet MS" panose="020B0603020202020204" pitchFamily="34" charset="0"/>
              </a:rPr>
              <a:t>short tailed business</a:t>
            </a:r>
          </a:p>
          <a:p>
            <a:pPr lvl="1">
              <a:buFont typeface="Courier New" panose="02070309020205020404" pitchFamily="49" charset="0"/>
              <a:buChar char="o"/>
            </a:pPr>
            <a:endParaRPr lang="en-US" altLang="en-US" sz="2000" kern="0" dirty="0">
              <a:latin typeface="Trebuchet MS" panose="020B0603020202020204" pitchFamily="34" charset="0"/>
            </a:endParaRPr>
          </a:p>
          <a:p>
            <a:pPr marL="457200" lvl="1" indent="0">
              <a:buNone/>
            </a:pPr>
            <a:endParaRPr lang="en-US" altLang="en-US" sz="2000" kern="0" dirty="0">
              <a:latin typeface="Trebuchet MS" panose="020B0603020202020204" pitchFamily="34" charset="0"/>
            </a:endParaRPr>
          </a:p>
          <a:p>
            <a:pPr>
              <a:buFont typeface="Courier New" panose="02070309020205020404" pitchFamily="49" charset="0"/>
              <a:buChar char="o"/>
            </a:pPr>
            <a:r>
              <a:rPr lang="en-US" altLang="en-US" sz="2400" b="1" kern="0" dirty="0">
                <a:latin typeface="Trebuchet MS" panose="020B0603020202020204" pitchFamily="34" charset="0"/>
              </a:rPr>
              <a:t>Marketing</a:t>
            </a:r>
          </a:p>
          <a:p>
            <a:pPr marL="0" indent="0">
              <a:buNone/>
            </a:pPr>
            <a:endParaRPr lang="en-US" sz="1600" i="1" dirty="0">
              <a:latin typeface="Trebuchet MS" panose="020B0603020202020204" pitchFamily="34" charset="0"/>
            </a:endParaRPr>
          </a:p>
          <a:p>
            <a:pPr marL="0" indent="0">
              <a:buNone/>
            </a:pPr>
            <a:endParaRPr lang="en-US" sz="1600" i="1" dirty="0">
              <a:latin typeface="Trebuchet MS" panose="020B0603020202020204" pitchFamily="34" charset="0"/>
            </a:endParaRPr>
          </a:p>
          <a:p>
            <a:pPr marL="0" indent="0">
              <a:buNone/>
            </a:pPr>
            <a:r>
              <a:rPr lang="en-US" sz="1600" i="1" dirty="0">
                <a:latin typeface="Trebuchet MS" panose="020B0603020202020204" pitchFamily="34" charset="0"/>
              </a:rPr>
              <a:t>APS 21 7.1 One of the important factors that will affect the financial position of a general insurance company is its </a:t>
            </a:r>
            <a:r>
              <a:rPr lang="en-US" sz="1600" b="1" i="1" u="sng" dirty="0">
                <a:latin typeface="Trebuchet MS" panose="020B0603020202020204" pitchFamily="34" charset="0"/>
              </a:rPr>
              <a:t>marketing strategy </a:t>
            </a:r>
            <a:r>
              <a:rPr lang="en-US" sz="1600" i="1" dirty="0">
                <a:latin typeface="Trebuchet MS" panose="020B0603020202020204" pitchFamily="34" charset="0"/>
              </a:rPr>
              <a:t>and the projected volume of new business likely to be generated. The Appointed Actuary should form an assessment as to whether the </a:t>
            </a:r>
            <a:r>
              <a:rPr lang="en-US" sz="1600" b="1" i="1" dirty="0">
                <a:latin typeface="Trebuchet MS" panose="020B0603020202020204" pitchFamily="34" charset="0"/>
              </a:rPr>
              <a:t>projected volumes are realistic </a:t>
            </a:r>
            <a:r>
              <a:rPr lang="en-US" sz="1600" i="1" dirty="0">
                <a:latin typeface="Trebuchet MS" panose="020B0603020202020204" pitchFamily="34" charset="0"/>
              </a:rPr>
              <a:t>and advise the Board of Directors as to the capital requirements associated with writing the required volume of business</a:t>
            </a:r>
            <a:endParaRPr lang="en-US" altLang="en-US" sz="2400" kern="0" dirty="0">
              <a:latin typeface="Trebuchet MS" panose="020B0603020202020204" pitchFamily="34" charset="0"/>
            </a:endParaRPr>
          </a:p>
          <a:p>
            <a:pPr marL="0" indent="0">
              <a:buNone/>
            </a:pPr>
            <a:endParaRPr lang="en-US" altLang="en-US" sz="24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Trebuchet MS" panose="020B0603020202020204" pitchFamily="34" charset="0"/>
              </a:rPr>
              <a:t>www.actuariesindia.org</a:t>
            </a:r>
          </a:p>
        </p:txBody>
      </p:sp>
      <p:sp>
        <p:nvSpPr>
          <p:cNvPr id="7" name="Rectangle 2">
            <a:extLst>
              <a:ext uri="{FF2B5EF4-FFF2-40B4-BE49-F238E27FC236}">
                <a16:creationId xmlns:a16="http://schemas.microsoft.com/office/drawing/2014/main" id="{2CD29228-365F-4684-A738-57C6663B7376}"/>
              </a:ext>
            </a:extLst>
          </p:cNvPr>
          <p:cNvSpPr txBox="1">
            <a:spLocks noChangeArrowheads="1"/>
          </p:cNvSpPr>
          <p:nvPr/>
        </p:nvSpPr>
        <p:spPr>
          <a:xfrm>
            <a:off x="2057400" y="463109"/>
            <a:ext cx="8534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latin typeface="Trebuchet MS" panose="020B0603020202020204" pitchFamily="34" charset="0"/>
              </a:rPr>
              <a:t>Technical Considerations</a:t>
            </a:r>
          </a:p>
        </p:txBody>
      </p:sp>
    </p:spTree>
    <p:extLst>
      <p:ext uri="{BB962C8B-B14F-4D97-AF65-F5344CB8AC3E}">
        <p14:creationId xmlns:p14="http://schemas.microsoft.com/office/powerpoint/2010/main" val="34837947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2057400" y="1371600"/>
            <a:ext cx="9220200" cy="51292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Font typeface="Courier New" panose="02070309020205020404" pitchFamily="49" charset="0"/>
              <a:buChar char="o"/>
            </a:pPr>
            <a:endParaRPr lang="en-US" altLang="en-US" sz="2400" b="1" kern="0" dirty="0">
              <a:latin typeface="Trebuchet MS" panose="020B0603020202020204" pitchFamily="34" charset="0"/>
            </a:endParaRPr>
          </a:p>
          <a:p>
            <a:pPr>
              <a:buFont typeface="Courier New" panose="02070309020205020404" pitchFamily="49" charset="0"/>
              <a:buChar char="o"/>
            </a:pPr>
            <a:r>
              <a:rPr lang="en-US" altLang="en-US" sz="2400" b="1" kern="0" dirty="0">
                <a:latin typeface="Trebuchet MS" panose="020B0603020202020204" pitchFamily="34" charset="0"/>
              </a:rPr>
              <a:t>Operational</a:t>
            </a:r>
          </a:p>
          <a:p>
            <a:pPr lvl="1">
              <a:buFont typeface="Courier New" panose="02070309020205020404" pitchFamily="49" charset="0"/>
              <a:buChar char="o"/>
            </a:pPr>
            <a:r>
              <a:rPr lang="en-US" altLang="en-US" sz="2000" kern="0" dirty="0">
                <a:latin typeface="Trebuchet MS" panose="020B0603020202020204" pitchFamily="34" charset="0"/>
              </a:rPr>
              <a:t>System changes</a:t>
            </a:r>
          </a:p>
          <a:p>
            <a:pPr lvl="1">
              <a:buFont typeface="Courier New" panose="02070309020205020404" pitchFamily="49" charset="0"/>
              <a:buChar char="o"/>
            </a:pPr>
            <a:r>
              <a:rPr lang="en-US" altLang="en-US" sz="2000" kern="0" dirty="0">
                <a:latin typeface="Trebuchet MS" panose="020B0603020202020204" pitchFamily="34" charset="0"/>
              </a:rPr>
              <a:t>Trainings for various departments</a:t>
            </a:r>
          </a:p>
          <a:p>
            <a:pPr marL="0" indent="0">
              <a:buNone/>
            </a:pPr>
            <a:endParaRPr lang="en-US" sz="1600" i="1" dirty="0">
              <a:latin typeface="Trebuchet MS" panose="020B0603020202020204" pitchFamily="34" charset="0"/>
            </a:endParaRPr>
          </a:p>
          <a:p>
            <a:pPr marL="0" indent="0">
              <a:buNone/>
            </a:pPr>
            <a:endParaRPr lang="en-US" sz="1600" i="1" dirty="0">
              <a:latin typeface="Trebuchet MS" panose="020B0603020202020204" pitchFamily="34" charset="0"/>
            </a:endParaRPr>
          </a:p>
          <a:p>
            <a:pPr marL="0" indent="0">
              <a:buNone/>
            </a:pPr>
            <a:r>
              <a:rPr lang="en-US" sz="1600" i="1" dirty="0">
                <a:latin typeface="Trebuchet MS" panose="020B0603020202020204" pitchFamily="34" charset="0"/>
              </a:rPr>
              <a:t>APS 21 5.2 For the purposes of the regulation the Appointed Actuary must have the above information made available to him / her and he / she must make sure that the company understands the necessity of this information and makes </a:t>
            </a:r>
            <a:r>
              <a:rPr lang="en-US" sz="1600" b="1" i="1" u="sng" dirty="0">
                <a:latin typeface="Trebuchet MS" panose="020B0603020202020204" pitchFamily="34" charset="0"/>
              </a:rPr>
              <a:t>suitable arrangements to ensure that the information is made available</a:t>
            </a:r>
          </a:p>
          <a:p>
            <a:pPr>
              <a:buFont typeface="Courier New" panose="02070309020205020404" pitchFamily="49" charset="0"/>
              <a:buChar char="o"/>
            </a:pPr>
            <a:endParaRPr lang="en-US" altLang="en-US" sz="2400" kern="0" dirty="0">
              <a:latin typeface="Trebuchet MS" panose="020B0603020202020204" pitchFamily="34" charset="0"/>
            </a:endParaRPr>
          </a:p>
          <a:p>
            <a:pPr>
              <a:buFont typeface="Courier New" panose="02070309020205020404" pitchFamily="49" charset="0"/>
              <a:buChar char="o"/>
            </a:pPr>
            <a:endParaRPr lang="en-US" altLang="en-US" sz="2400" kern="0" dirty="0">
              <a:latin typeface="Trebuchet MS" panose="020B0603020202020204" pitchFamily="34" charset="0"/>
            </a:endParaRPr>
          </a:p>
          <a:p>
            <a:pPr marL="0" indent="0">
              <a:buNone/>
            </a:pPr>
            <a:endParaRPr lang="en-US" altLang="en-US" sz="24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Trebuchet MS" panose="020B0603020202020204" pitchFamily="34" charset="0"/>
              </a:rPr>
              <a:t>www.actuariesindia.org</a:t>
            </a:r>
          </a:p>
        </p:txBody>
      </p:sp>
      <p:sp>
        <p:nvSpPr>
          <p:cNvPr id="7" name="Rectangle 2">
            <a:extLst>
              <a:ext uri="{FF2B5EF4-FFF2-40B4-BE49-F238E27FC236}">
                <a16:creationId xmlns:a16="http://schemas.microsoft.com/office/drawing/2014/main" id="{2CD29228-365F-4684-A738-57C6663B7376}"/>
              </a:ext>
            </a:extLst>
          </p:cNvPr>
          <p:cNvSpPr txBox="1">
            <a:spLocks noChangeArrowheads="1"/>
          </p:cNvSpPr>
          <p:nvPr/>
        </p:nvSpPr>
        <p:spPr>
          <a:xfrm>
            <a:off x="2057400" y="463109"/>
            <a:ext cx="8534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latin typeface="Trebuchet MS" panose="020B0603020202020204" pitchFamily="34" charset="0"/>
              </a:rPr>
              <a:t>Technical Considerations</a:t>
            </a:r>
          </a:p>
        </p:txBody>
      </p:sp>
    </p:spTree>
    <p:extLst>
      <p:ext uri="{BB962C8B-B14F-4D97-AF65-F5344CB8AC3E}">
        <p14:creationId xmlns:p14="http://schemas.microsoft.com/office/powerpoint/2010/main" val="3127727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anose="020B0603020202020204" pitchFamily="34" charset="0"/>
              </a:rPr>
              <a:t>AGENDA</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Font typeface="Wingdings" panose="05000000000000000000" pitchFamily="2" charset="2"/>
              <a:buChar char="§"/>
            </a:pPr>
            <a:r>
              <a:rPr lang="en-US" altLang="en-US" sz="2400" kern="0" dirty="0">
                <a:latin typeface="Trebuchet MS" panose="020B0603020202020204" pitchFamily="34" charset="0"/>
              </a:rPr>
              <a:t>Case Study Overview</a:t>
            </a:r>
          </a:p>
          <a:p>
            <a:pPr>
              <a:buFont typeface="Wingdings" panose="05000000000000000000" pitchFamily="2" charset="2"/>
              <a:buChar char="§"/>
            </a:pPr>
            <a:r>
              <a:rPr lang="en-US" altLang="en-US" sz="2400" kern="0" dirty="0">
                <a:latin typeface="Trebuchet MS" panose="020B0603020202020204" pitchFamily="34" charset="0"/>
              </a:rPr>
              <a:t>Problem Statement/Dilemma </a:t>
            </a:r>
          </a:p>
          <a:p>
            <a:pPr>
              <a:buFont typeface="Wingdings" panose="05000000000000000000" pitchFamily="2" charset="2"/>
              <a:buChar char="§"/>
            </a:pPr>
            <a:r>
              <a:rPr lang="en-US" altLang="en-US" sz="2400" kern="0" dirty="0">
                <a:latin typeface="Trebuchet MS" panose="020B0603020202020204" pitchFamily="34" charset="0"/>
              </a:rPr>
              <a:t>Fact Check</a:t>
            </a:r>
          </a:p>
          <a:p>
            <a:pPr>
              <a:buFont typeface="Wingdings" panose="05000000000000000000" pitchFamily="2" charset="2"/>
              <a:buChar char="§"/>
            </a:pPr>
            <a:r>
              <a:rPr lang="en-US" altLang="en-US" sz="2400" kern="0" dirty="0">
                <a:latin typeface="Trebuchet MS" panose="020B0603020202020204" pitchFamily="34" charset="0"/>
              </a:rPr>
              <a:t>Appointed Actuary’s Rulebook</a:t>
            </a:r>
          </a:p>
          <a:p>
            <a:pPr>
              <a:buFont typeface="Wingdings" panose="05000000000000000000" pitchFamily="2" charset="2"/>
              <a:buChar char="§"/>
            </a:pPr>
            <a:r>
              <a:rPr lang="en-US" altLang="en-US" sz="2400" kern="0" dirty="0">
                <a:latin typeface="Trebuchet MS" panose="020B0603020202020204" pitchFamily="34" charset="0"/>
              </a:rPr>
              <a:t>Options Available</a:t>
            </a:r>
          </a:p>
          <a:p>
            <a:pPr>
              <a:buFont typeface="Wingdings" panose="05000000000000000000" pitchFamily="2" charset="2"/>
              <a:buChar char="§"/>
            </a:pPr>
            <a:r>
              <a:rPr lang="en-US" altLang="en-US" sz="2400" kern="0" dirty="0">
                <a:latin typeface="Trebuchet MS" panose="020B0603020202020204" pitchFamily="34" charset="0"/>
              </a:rPr>
              <a:t>Professional Considerations</a:t>
            </a:r>
          </a:p>
          <a:p>
            <a:pPr>
              <a:buFont typeface="Wingdings" panose="05000000000000000000" pitchFamily="2" charset="2"/>
              <a:buChar char="§"/>
            </a:pPr>
            <a:r>
              <a:rPr lang="en-US" altLang="en-US" sz="2400" kern="0" dirty="0">
                <a:latin typeface="Trebuchet MS" panose="020B0603020202020204" pitchFamily="34" charset="0"/>
              </a:rPr>
              <a:t>Technical Considerations</a:t>
            </a:r>
          </a:p>
          <a:p>
            <a:pPr>
              <a:buFont typeface="Wingdings" panose="05000000000000000000" pitchFamily="2" charset="2"/>
              <a:buChar char="§"/>
            </a:pPr>
            <a:r>
              <a:rPr lang="en-US" altLang="en-US" sz="2400" kern="0" dirty="0">
                <a:latin typeface="Trebuchet MS" panose="020B0603020202020204" pitchFamily="34" charset="0"/>
              </a:rPr>
              <a:t>Alternatives</a:t>
            </a:r>
          </a:p>
          <a:p>
            <a:pPr>
              <a:buFont typeface="Wingdings" panose="05000000000000000000" pitchFamily="2" charset="2"/>
              <a:buChar char="§"/>
            </a:pPr>
            <a:r>
              <a:rPr lang="en-US" altLang="en-US" sz="2400" kern="0" dirty="0">
                <a:latin typeface="Trebuchet MS" panose="020B0603020202020204" pitchFamily="34" charset="0"/>
              </a:rPr>
              <a:t>Other Professional Requirements </a:t>
            </a:r>
          </a:p>
          <a:p>
            <a:pPr>
              <a:buFont typeface="Wingdings" panose="05000000000000000000" pitchFamily="2" charset="2"/>
              <a:buChar char="§"/>
            </a:pPr>
            <a:r>
              <a:rPr lang="en-US" altLang="en-US" sz="2400" kern="0" dirty="0">
                <a:latin typeface="Trebuchet MS" panose="020B0603020202020204" pitchFamily="34" charset="0"/>
              </a:rPr>
              <a:t>Conclusion &amp; Way Forward</a:t>
            </a:r>
          </a:p>
          <a:p>
            <a:pPr>
              <a:buFont typeface="Wingdings" panose="05000000000000000000" pitchFamily="2" charset="2"/>
              <a:buChar char="§"/>
            </a:pPr>
            <a:r>
              <a:rPr lang="en-US" altLang="en-US" sz="2400" kern="0" dirty="0">
                <a:latin typeface="Trebuchet MS" panose="020B0603020202020204" pitchFamily="34" charset="0"/>
              </a:rPr>
              <a:t>Q &amp; 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6009393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52600" y="457200"/>
            <a:ext cx="9525000" cy="1143000"/>
          </a:xfrm>
        </p:spPr>
        <p:txBody>
          <a:bodyPr/>
          <a:lstStyle/>
          <a:p>
            <a:r>
              <a:rPr lang="en-US" dirty="0"/>
              <a:t>Communication</a:t>
            </a:r>
            <a:endParaRPr lang="en-IN" dirty="0"/>
          </a:p>
        </p:txBody>
      </p:sp>
      <p:sp>
        <p:nvSpPr>
          <p:cNvPr id="3" name="Content Placeholder 2"/>
          <p:cNvSpPr>
            <a:spLocks noGrp="1"/>
          </p:cNvSpPr>
          <p:nvPr>
            <p:ph idx="1"/>
          </p:nvPr>
        </p:nvSpPr>
        <p:spPr>
          <a:xfrm>
            <a:off x="1676400" y="1600200"/>
            <a:ext cx="9601200" cy="4800600"/>
          </a:xfrm>
        </p:spPr>
        <p:txBody>
          <a:bodyPr/>
          <a:lstStyle/>
          <a:p>
            <a:r>
              <a:rPr lang="en-US" sz="2400" b="1" dirty="0"/>
              <a:t>APS 21: AA &amp; GI Business</a:t>
            </a:r>
            <a:r>
              <a:rPr lang="en-US" sz="2400" dirty="0"/>
              <a:t>:</a:t>
            </a:r>
          </a:p>
          <a:p>
            <a:pPr lvl="1"/>
            <a:r>
              <a:rPr lang="en-US" sz="1800" dirty="0"/>
              <a:t>2.3: Any Appointed Actuary, who is uncertain as to the proper course of action to adopt in relation to a potentially significant matter, is strongly advised to seek the help &amp; advice from the IAI</a:t>
            </a:r>
          </a:p>
          <a:p>
            <a:pPr lvl="1"/>
            <a:r>
              <a:rPr lang="en-US" sz="1800" dirty="0"/>
              <a:t>If considered </a:t>
            </a:r>
            <a:r>
              <a:rPr lang="en-IN" sz="1800" dirty="0"/>
              <a:t>to have recourse on a professional and formal basis to an actuary who has relevant knowledge and expertise and who himself / herself holds a CoP issued by the IAI, as per clause 3.2, such an arrangement must be approved by the IAI as well as IRDA</a:t>
            </a:r>
          </a:p>
          <a:p>
            <a:r>
              <a:rPr lang="en-US" sz="2200" b="1" dirty="0"/>
              <a:t>Professional Conduct Standards</a:t>
            </a:r>
            <a:r>
              <a:rPr lang="en-US" sz="2200" dirty="0"/>
              <a:t>:</a:t>
            </a:r>
          </a:p>
          <a:p>
            <a:pPr lvl="1"/>
            <a:r>
              <a:rPr lang="en-US" sz="1800" dirty="0"/>
              <a:t>3.3: The actuary must make clear to the recipient that, in the absence of the constraining circumstances, the actuary would have recommended referring the matter to someone with the relevant knowledge and experience</a:t>
            </a:r>
          </a:p>
          <a:p>
            <a:r>
              <a:rPr lang="en-US" sz="2200" b="1" dirty="0"/>
              <a:t>Clear communication to the Management</a:t>
            </a:r>
            <a:r>
              <a:rPr lang="en-US" sz="2200" dirty="0"/>
              <a:t>:</a:t>
            </a:r>
          </a:p>
          <a:p>
            <a:pPr lvl="1"/>
            <a:r>
              <a:rPr lang="en-US" sz="1800" dirty="0"/>
              <a:t>Duties &amp; obligations of the AA vs the lack of AA’s expertise in the area, and absence of “crop insurance experts” in the AA’s team</a:t>
            </a:r>
          </a:p>
          <a:p>
            <a:pPr lvl="1"/>
            <a:endParaRPr lang="en-US" sz="1800" dirty="0"/>
          </a:p>
          <a:p>
            <a:endParaRPr lang="en-US" sz="2200" dirty="0"/>
          </a:p>
          <a:p>
            <a:pPr lvl="1"/>
            <a:endParaRPr lang="en-US" dirty="0"/>
          </a:p>
          <a:p>
            <a:endParaRPr lang="en-IN" dirty="0"/>
          </a:p>
        </p:txBody>
      </p:sp>
    </p:spTree>
    <p:extLst>
      <p:ext uri="{BB962C8B-B14F-4D97-AF65-F5344CB8AC3E}">
        <p14:creationId xmlns:p14="http://schemas.microsoft.com/office/powerpoint/2010/main" val="1618504215"/>
      </p:ext>
    </p:extLst>
  </p:cSld>
  <p:clrMapOvr>
    <a:overrideClrMapping bg1="lt1" tx1="dk1" bg2="lt2" tx2="dk2" accent1="accent1" accent2="accent2" accent3="accent3" accent4="accent4" accent5="accent5" accent6="accent6" hlink="hlink" folHlink="folHlink"/>
  </p:clrMapOvr>
  <p:transition/>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26094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anose="020B0603020202020204" pitchFamily="34" charset="0"/>
              </a:rPr>
              <a:t>ALTERNATIVES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Trebuchet MS" panose="020B0603020202020204" pitchFamily="34" charset="0"/>
              </a:rPr>
              <a:t>www.actuariesindia.org</a:t>
            </a:r>
          </a:p>
        </p:txBody>
      </p:sp>
    </p:spTree>
    <p:extLst>
      <p:ext uri="{BB962C8B-B14F-4D97-AF65-F5344CB8AC3E}">
        <p14:creationId xmlns:p14="http://schemas.microsoft.com/office/powerpoint/2010/main" val="3516559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73416"/>
            <a:ext cx="8534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latin typeface="Trebuchet MS" panose="020B0603020202020204" pitchFamily="34" charset="0"/>
              </a:rPr>
              <a:t>Repudiate the assignment</a:t>
            </a:r>
          </a:p>
        </p:txBody>
      </p:sp>
      <p:sp>
        <p:nvSpPr>
          <p:cNvPr id="4" name="Rectangle 3"/>
          <p:cNvSpPr txBox="1">
            <a:spLocks noChangeArrowheads="1"/>
          </p:cNvSpPr>
          <p:nvPr/>
        </p:nvSpPr>
        <p:spPr>
          <a:xfrm>
            <a:off x="2057400" y="1610872"/>
            <a:ext cx="9105900" cy="418032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2400" b="1" kern="0" dirty="0">
                <a:latin typeface="Trebuchet MS" panose="020B0603020202020204" pitchFamily="34" charset="0"/>
              </a:rPr>
              <a:t>Why :</a:t>
            </a:r>
          </a:p>
          <a:p>
            <a:pPr marL="0" indent="0">
              <a:buNone/>
            </a:pPr>
            <a:r>
              <a:rPr lang="en-US" altLang="en-US" sz="2400" kern="0" dirty="0">
                <a:latin typeface="Trebuchet MS" panose="020B0603020202020204" pitchFamily="34" charset="0"/>
              </a:rPr>
              <a:t>Limited experience of Appointed Actuary</a:t>
            </a:r>
          </a:p>
          <a:p>
            <a:pPr marL="0" indent="0">
              <a:buNone/>
            </a:pPr>
            <a:r>
              <a:rPr lang="en-US" altLang="en-US" sz="2400" kern="0" dirty="0">
                <a:latin typeface="Trebuchet MS" panose="020B0603020202020204" pitchFamily="34" charset="0"/>
              </a:rPr>
              <a:t>No crop insurance expert within the company</a:t>
            </a:r>
          </a:p>
          <a:p>
            <a:pPr marL="0" indent="0">
              <a:buNone/>
            </a:pPr>
            <a:endParaRPr lang="en-US" altLang="en-US" sz="2400" kern="0" dirty="0">
              <a:latin typeface="Trebuchet MS" panose="020B0603020202020204" pitchFamily="34" charset="0"/>
            </a:endParaRPr>
          </a:p>
          <a:p>
            <a:pPr marL="0" indent="0">
              <a:buNone/>
            </a:pPr>
            <a:r>
              <a:rPr lang="en-US" altLang="en-US" sz="2400" b="1" kern="0" dirty="0">
                <a:latin typeface="Trebuchet MS" panose="020B0603020202020204" pitchFamily="34" charset="0"/>
              </a:rPr>
              <a:t>Implication : </a:t>
            </a:r>
          </a:p>
          <a:p>
            <a:pPr>
              <a:buFont typeface="Courier New" panose="02070309020205020404" pitchFamily="49" charset="0"/>
              <a:buChar char="o"/>
            </a:pPr>
            <a:r>
              <a:rPr lang="en-US" altLang="en-US" sz="2400" kern="0" dirty="0">
                <a:latin typeface="Trebuchet MS" panose="020B0603020202020204" pitchFamily="34" charset="0"/>
              </a:rPr>
              <a:t>Affect the position as Appointed Actuary</a:t>
            </a:r>
          </a:p>
          <a:p>
            <a:pPr>
              <a:buFont typeface="Courier New" panose="02070309020205020404" pitchFamily="49" charset="0"/>
              <a:buChar char="o"/>
            </a:pPr>
            <a:r>
              <a:rPr lang="en-US" altLang="en-US" sz="2400" kern="0" dirty="0">
                <a:latin typeface="Trebuchet MS" panose="020B0603020202020204" pitchFamily="34" charset="0"/>
              </a:rPr>
              <a:t>Lose potential profitable business</a:t>
            </a:r>
          </a:p>
          <a:p>
            <a:pPr lvl="1">
              <a:buFont typeface="Courier New" panose="02070309020205020404" pitchFamily="49" charset="0"/>
              <a:buChar char="o"/>
            </a:pPr>
            <a:r>
              <a:rPr lang="en-US" altLang="en-US" sz="2000" kern="0" dirty="0">
                <a:latin typeface="Trebuchet MS" panose="020B0603020202020204" pitchFamily="34" charset="0"/>
              </a:rPr>
              <a:t>Due to lost diversification benefit</a:t>
            </a:r>
          </a:p>
          <a:p>
            <a:pPr lvl="1">
              <a:buFont typeface="Courier New" panose="02070309020205020404" pitchFamily="49" charset="0"/>
              <a:buChar char="o"/>
            </a:pPr>
            <a:r>
              <a:rPr lang="en-US" altLang="en-US" sz="2000" kern="0" dirty="0">
                <a:latin typeface="Trebuchet MS" panose="020B0603020202020204" pitchFamily="34" charset="0"/>
              </a:rPr>
              <a:t>Relationship in market</a:t>
            </a:r>
          </a:p>
          <a:p>
            <a:pPr>
              <a:buFont typeface="Courier New" panose="02070309020205020404" pitchFamily="49" charset="0"/>
              <a:buChar char="o"/>
            </a:pPr>
            <a:r>
              <a:rPr lang="en-US" altLang="en-US" sz="2400" kern="0" dirty="0">
                <a:latin typeface="Trebuchet MS" panose="020B0603020202020204" pitchFamily="34" charset="0"/>
              </a:rPr>
              <a:t>Lose potential for cross selling.</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Trebuchet MS" panose="020B0603020202020204" pitchFamily="34" charset="0"/>
              </a:rPr>
              <a:t>www.actuariesindia.org</a:t>
            </a:r>
          </a:p>
        </p:txBody>
      </p:sp>
    </p:spTree>
    <p:extLst>
      <p:ext uri="{BB962C8B-B14F-4D97-AF65-F5344CB8AC3E}">
        <p14:creationId xmlns:p14="http://schemas.microsoft.com/office/powerpoint/2010/main" val="36148848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142875"/>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anose="020B0603020202020204" pitchFamily="34" charset="0"/>
              </a:rPr>
              <a:t>Other Alternatives</a:t>
            </a:r>
          </a:p>
        </p:txBody>
      </p:sp>
      <p:sp>
        <p:nvSpPr>
          <p:cNvPr id="4" name="Rectangle 3"/>
          <p:cNvSpPr txBox="1">
            <a:spLocks noChangeArrowheads="1"/>
          </p:cNvSpPr>
          <p:nvPr/>
        </p:nvSpPr>
        <p:spPr>
          <a:xfrm>
            <a:off x="1857375" y="984018"/>
            <a:ext cx="91059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nSpc>
                <a:spcPct val="150000"/>
              </a:lnSpc>
              <a:buFont typeface="Wingdings" panose="05000000000000000000" pitchFamily="2" charset="2"/>
              <a:buChar char="Ø"/>
            </a:pPr>
            <a:r>
              <a:rPr lang="en-US" altLang="en-US" sz="2400" kern="0" dirty="0">
                <a:latin typeface="Trebuchet MS" panose="020B0603020202020204" pitchFamily="34" charset="0"/>
              </a:rPr>
              <a:t>Hiring experts and adequate resources within the team</a:t>
            </a:r>
          </a:p>
          <a:p>
            <a:pPr>
              <a:lnSpc>
                <a:spcPct val="150000"/>
              </a:lnSpc>
              <a:buFont typeface="Wingdings" panose="05000000000000000000" pitchFamily="2" charset="2"/>
              <a:buChar char="Ø"/>
            </a:pPr>
            <a:r>
              <a:rPr lang="en-US" altLang="en-US" sz="2400" kern="0" dirty="0">
                <a:latin typeface="Trebuchet MS" panose="020B0603020202020204" pitchFamily="34" charset="0"/>
              </a:rPr>
              <a:t>Taking advice from external experts / IAI / Senior actuary</a:t>
            </a:r>
          </a:p>
          <a:p>
            <a:pPr marL="0" indent="0">
              <a:lnSpc>
                <a:spcPct val="150000"/>
              </a:lnSpc>
              <a:buNone/>
            </a:pPr>
            <a:r>
              <a:rPr lang="en-US" altLang="en-US" sz="1600" i="1" kern="0" dirty="0">
                <a:latin typeface="Trebuchet MS" panose="020B0603020202020204" pitchFamily="34" charset="0"/>
              </a:rPr>
              <a:t>APS 21 2.3: Any Appointed Actuary, who is uncertain as to the proper course of action to adopt in relation to a potentially significant matter, is strongly advised to </a:t>
            </a:r>
            <a:r>
              <a:rPr lang="en-US" altLang="en-US" sz="1600" b="1" i="1" u="sng" kern="0" dirty="0">
                <a:latin typeface="Trebuchet MS" panose="020B0603020202020204" pitchFamily="34" charset="0"/>
              </a:rPr>
              <a:t>seek the help &amp; advice from the IAI</a:t>
            </a:r>
          </a:p>
          <a:p>
            <a:pPr>
              <a:lnSpc>
                <a:spcPct val="150000"/>
              </a:lnSpc>
              <a:buFont typeface="Wingdings" panose="05000000000000000000" pitchFamily="2" charset="2"/>
              <a:buChar char="Ø"/>
            </a:pPr>
            <a:r>
              <a:rPr lang="en-US" altLang="en-US" sz="2400" kern="0" dirty="0">
                <a:latin typeface="Trebuchet MS" panose="020B0603020202020204" pitchFamily="34" charset="0"/>
              </a:rPr>
              <a:t>Market research – using publicly available data.</a:t>
            </a:r>
          </a:p>
          <a:p>
            <a:pPr>
              <a:lnSpc>
                <a:spcPct val="150000"/>
              </a:lnSpc>
              <a:buFont typeface="Wingdings" panose="05000000000000000000" pitchFamily="2" charset="2"/>
              <a:buChar char="Ø"/>
            </a:pPr>
            <a:r>
              <a:rPr lang="en-US" altLang="en-US" sz="2400" kern="0" dirty="0">
                <a:latin typeface="Trebuchet MS" panose="020B0603020202020204" pitchFamily="34" charset="0"/>
              </a:rPr>
              <a:t>Benchmark against Competitors i.e., competitor-based pricing for initial year.</a:t>
            </a:r>
          </a:p>
          <a:p>
            <a:pPr>
              <a:lnSpc>
                <a:spcPct val="150000"/>
              </a:lnSpc>
              <a:buFont typeface="Wingdings" panose="05000000000000000000" pitchFamily="2" charset="2"/>
              <a:buChar char="Ø"/>
            </a:pPr>
            <a:r>
              <a:rPr lang="en-US" altLang="en-US" sz="2400" kern="0" dirty="0">
                <a:latin typeface="Trebuchet MS" panose="020B0603020202020204" pitchFamily="34" charset="0"/>
              </a:rPr>
              <a:t>Reinsurer’s expertise </a:t>
            </a:r>
          </a:p>
          <a:p>
            <a:pPr>
              <a:lnSpc>
                <a:spcPct val="150000"/>
              </a:lnSpc>
              <a:buFont typeface="Wingdings" panose="05000000000000000000" pitchFamily="2" charset="2"/>
              <a:buChar char="Ø"/>
            </a:pPr>
            <a:r>
              <a:rPr lang="en-US" altLang="en-US" sz="2400" kern="0" dirty="0">
                <a:latin typeface="Trebuchet MS" panose="020B0603020202020204" pitchFamily="34" charset="0"/>
              </a:rPr>
              <a:t>Coinsurance basis – Enter the market on coinsurance basis.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Trebuchet MS" panose="020B0603020202020204" pitchFamily="34" charset="0"/>
              </a:rPr>
              <a:t>www.actuariesindia.org</a:t>
            </a:r>
          </a:p>
        </p:txBody>
      </p:sp>
    </p:spTree>
    <p:extLst>
      <p:ext uri="{BB962C8B-B14F-4D97-AF65-F5344CB8AC3E}">
        <p14:creationId xmlns:p14="http://schemas.microsoft.com/office/powerpoint/2010/main" val="294034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26094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anose="020B0603020202020204" pitchFamily="34" charset="0"/>
              </a:rPr>
              <a:t>Regulatory Considerations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Trebuchet MS" panose="020B0603020202020204" pitchFamily="34" charset="0"/>
              </a:rPr>
              <a:t>www.actuariesindia.org</a:t>
            </a:r>
          </a:p>
        </p:txBody>
      </p:sp>
    </p:spTree>
    <p:extLst>
      <p:ext uri="{BB962C8B-B14F-4D97-AF65-F5344CB8AC3E}">
        <p14:creationId xmlns:p14="http://schemas.microsoft.com/office/powerpoint/2010/main" val="35109934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6"/>
            <a:srcRect/>
            <a:stretch>
              <a:fillRect/>
            </a:stretch>
          </a:blipFill>
        </p:spPr>
      </p:pic>
      <p:sp>
        <p:nvSpPr>
          <p:cNvPr id="4" name="Rectangle 3"/>
          <p:cNvSpPr txBox="1">
            <a:spLocks noChangeArrowheads="1"/>
          </p:cNvSpPr>
          <p:nvPr/>
        </p:nvSpPr>
        <p:spPr>
          <a:xfrm>
            <a:off x="1761873" y="990600"/>
            <a:ext cx="9753600" cy="3962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2400" b="1" i="1" kern="0" dirty="0">
                <a:latin typeface="Trebuchet MS" panose="020B0603020202020204" pitchFamily="34" charset="0"/>
              </a:rPr>
              <a:t>IRDAI (AA) Regulations, 2017: Duties &amp; Obligations:</a:t>
            </a:r>
          </a:p>
          <a:p>
            <a:pPr>
              <a:buFont typeface="Courier New" panose="02070309020205020404" pitchFamily="49" charset="0"/>
              <a:buChar char="o"/>
            </a:pPr>
            <a:endParaRPr lang="en-US" altLang="en-US" sz="2400" i="1" kern="0" dirty="0">
              <a:latin typeface="Trebuchet MS" panose="020B0603020202020204" pitchFamily="34" charset="0"/>
            </a:endParaRPr>
          </a:p>
          <a:p>
            <a:pPr>
              <a:buFont typeface="Courier New" panose="02070309020205020404" pitchFamily="49" charset="0"/>
              <a:buChar char="o"/>
            </a:pPr>
            <a:r>
              <a:rPr lang="en-US" altLang="en-US" sz="2400" i="1" kern="0" dirty="0">
                <a:latin typeface="Trebuchet MS" panose="020B0603020202020204" pitchFamily="34" charset="0"/>
              </a:rPr>
              <a:t>Rendering actuarial advice to the management of the insurer, in particular in the areas of product design and pricing, insurance contract wording, investments and reinsurance.</a:t>
            </a:r>
          </a:p>
          <a:p>
            <a:pPr>
              <a:buFont typeface="Courier New" panose="02070309020205020404" pitchFamily="49" charset="0"/>
              <a:buChar char="o"/>
            </a:pPr>
            <a:r>
              <a:rPr lang="en-US" altLang="en-US" sz="2400" i="1" kern="0" dirty="0">
                <a:latin typeface="Trebuchet MS" panose="020B0603020202020204" pitchFamily="34" charset="0"/>
              </a:rPr>
              <a:t>Ensuring the solvency of the insurer at all times</a:t>
            </a:r>
          </a:p>
          <a:p>
            <a:pPr>
              <a:buFont typeface="Courier New" panose="02070309020205020404" pitchFamily="49" charset="0"/>
              <a:buChar char="o"/>
            </a:pPr>
            <a:r>
              <a:rPr lang="en-US" altLang="en-US" sz="2400" i="1" kern="0" dirty="0">
                <a:latin typeface="Trebuchet MS" panose="020B0603020202020204" pitchFamily="34" charset="0"/>
              </a:rPr>
              <a:t>Ensuring adequacy of reinsurance arrangements</a:t>
            </a:r>
          </a:p>
          <a:p>
            <a:pPr>
              <a:buFont typeface="Courier New" panose="02070309020205020404" pitchFamily="49" charset="0"/>
              <a:buChar char="o"/>
            </a:pPr>
            <a:r>
              <a:rPr lang="en-US" altLang="en-US" sz="2400" i="1" kern="0" dirty="0">
                <a:latin typeface="Trebuchet MS" panose="020B0603020202020204" pitchFamily="34" charset="0"/>
              </a:rPr>
              <a:t>Contributing to the effective implementation of the risk management system</a:t>
            </a:r>
          </a:p>
          <a:p>
            <a:pPr>
              <a:buFont typeface="Courier New" panose="02070309020205020404" pitchFamily="49" charset="0"/>
              <a:buChar char="o"/>
            </a:pPr>
            <a:r>
              <a:rPr lang="en-US" altLang="en-US" sz="2400" i="1" kern="0" dirty="0">
                <a:latin typeface="Trebuchet MS" panose="020B0603020202020204" pitchFamily="34" charset="0"/>
              </a:rPr>
              <a:t>Ensuring that the premium rates of the insurance products are fair</a:t>
            </a:r>
          </a:p>
          <a:p>
            <a:pPr>
              <a:buFont typeface="Courier New" panose="02070309020205020404" pitchFamily="49" charset="0"/>
              <a:buChar char="o"/>
            </a:pPr>
            <a:r>
              <a:rPr lang="en-US" altLang="en-US" sz="2400" i="1" kern="0" dirty="0">
                <a:latin typeface="Trebuchet MS" panose="020B0603020202020204" pitchFamily="34" charset="0"/>
              </a:rPr>
              <a:t>Ensuring that the actuarial principles are used in the calculation of IBNR, IBNER and PDR reserves</a:t>
            </a:r>
          </a:p>
          <a:p>
            <a:pPr>
              <a:buFont typeface="Courier New" panose="02070309020205020404" pitchFamily="49" charset="0"/>
              <a:buChar char="o"/>
            </a:pPr>
            <a:endParaRPr lang="en-US" altLang="en-US" sz="24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Trebuchet MS" panose="020B0603020202020204" pitchFamily="34" charset="0"/>
              </a:rPr>
              <a:t>www.actuariesindia.org</a:t>
            </a:r>
          </a:p>
        </p:txBody>
      </p:sp>
      <p:sp>
        <p:nvSpPr>
          <p:cNvPr id="6" name="Title 1">
            <a:extLst>
              <a:ext uri="{FF2B5EF4-FFF2-40B4-BE49-F238E27FC236}">
                <a16:creationId xmlns:a16="http://schemas.microsoft.com/office/drawing/2014/main" id="{3BA61AF9-92EA-4D76-907C-2E0116FD6E04}"/>
              </a:ext>
            </a:extLst>
          </p:cNvPr>
          <p:cNvSpPr txBox="1">
            <a:spLocks/>
          </p:cNvSpPr>
          <p:nvPr/>
        </p:nvSpPr>
        <p:spPr>
          <a:xfrm>
            <a:off x="1752600" y="0"/>
            <a:ext cx="10134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latin typeface="Trebuchet MS" panose="020B0603020202020204" pitchFamily="34" charset="0"/>
              </a:rPr>
              <a:t>Regulatory Considerations</a:t>
            </a:r>
          </a:p>
        </p:txBody>
      </p:sp>
    </p:spTree>
    <p:extLst>
      <p:ext uri="{BB962C8B-B14F-4D97-AF65-F5344CB8AC3E}">
        <p14:creationId xmlns:p14="http://schemas.microsoft.com/office/powerpoint/2010/main" val="261635040"/>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6"/>
            <a:srcRect/>
            <a:stretch>
              <a:fillRect/>
            </a:stretch>
          </a:blipFill>
        </p:spPr>
      </p:pic>
      <p:sp>
        <p:nvSpPr>
          <p:cNvPr id="4" name="Rectangle 3"/>
          <p:cNvSpPr txBox="1">
            <a:spLocks noChangeArrowheads="1"/>
          </p:cNvSpPr>
          <p:nvPr/>
        </p:nvSpPr>
        <p:spPr>
          <a:xfrm>
            <a:off x="1828800" y="914400"/>
            <a:ext cx="8382000" cy="525508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1800" b="1" kern="0" dirty="0">
                <a:latin typeface="Trebuchet MS" panose="020B0603020202020204" pitchFamily="34" charset="0"/>
              </a:rPr>
              <a:t>Guidelines on Product filing procedures for GI Products, February 2016</a:t>
            </a:r>
          </a:p>
          <a:p>
            <a:endParaRPr lang="en-US" sz="1800" b="1" i="1" dirty="0">
              <a:latin typeface="Trebuchet MS" panose="020B0603020202020204" pitchFamily="34" charset="0"/>
            </a:endParaRPr>
          </a:p>
          <a:p>
            <a:r>
              <a:rPr lang="en-US" sz="1800" b="1" i="1" dirty="0">
                <a:latin typeface="Trebuchet MS" panose="020B0603020202020204" pitchFamily="34" charset="0"/>
              </a:rPr>
              <a:t>Use and File Procedures:</a:t>
            </a:r>
          </a:p>
          <a:p>
            <a:pPr marL="571500" lvl="1" indent="-171450">
              <a:buFontTx/>
              <a:buChar char="-"/>
            </a:pPr>
            <a:r>
              <a:rPr lang="en-US" sz="1800" i="1" dirty="0">
                <a:latin typeface="Trebuchet MS" panose="020B0603020202020204" pitchFamily="34" charset="0"/>
              </a:rPr>
              <a:t>The Pricing is made based on sound actuarial calculations, supportive data and the discounts/Loadings offered are on objective basis with appropriate justifications duly certified by the AA</a:t>
            </a:r>
          </a:p>
          <a:p>
            <a:pPr marL="571500" lvl="1" indent="-171450">
              <a:buFontTx/>
              <a:buChar char="-"/>
            </a:pPr>
            <a:r>
              <a:rPr lang="en-US" sz="1800" i="1" dirty="0">
                <a:latin typeface="Trebuchet MS" panose="020B0603020202020204" pitchFamily="34" charset="0"/>
              </a:rPr>
              <a:t>For government sponsored schemes, need for AA’s certificate on viability of rates proposed</a:t>
            </a:r>
          </a:p>
          <a:p>
            <a:pPr>
              <a:buFont typeface="Arial" pitchFamily="34" charset="0"/>
              <a:buChar char="•"/>
            </a:pPr>
            <a:r>
              <a:rPr lang="en-US" sz="1800" b="1" i="1" dirty="0">
                <a:latin typeface="Trebuchet MS" panose="020B0603020202020204" pitchFamily="34" charset="0"/>
              </a:rPr>
              <a:t>Role of AA as PMC member:</a:t>
            </a:r>
          </a:p>
          <a:p>
            <a:pPr marL="571500" lvl="1" indent="-171450">
              <a:buFontTx/>
              <a:buChar char="-"/>
            </a:pPr>
            <a:r>
              <a:rPr lang="en-US" sz="1800" i="1" dirty="0">
                <a:latin typeface="Trebuchet MS" panose="020B0603020202020204" pitchFamily="34" charset="0"/>
              </a:rPr>
              <a:t>To ensure that due diligence has been carried out on the product development process and pricing in accordance with regulatory stipulations in force</a:t>
            </a:r>
          </a:p>
          <a:p>
            <a:pPr marL="685800" lvl="1">
              <a:buFontTx/>
              <a:buChar char="-"/>
            </a:pPr>
            <a:r>
              <a:rPr lang="en-US" sz="1800" i="1" dirty="0">
                <a:latin typeface="Trebuchet MS" panose="020B0603020202020204" pitchFamily="34" charset="0"/>
              </a:rPr>
              <a:t>Analyze the impact of product on capital &amp; solvency margin of the insurer and inform the management and board of additional capital requirement, if any, to maintain solvency margin</a:t>
            </a:r>
          </a:p>
          <a:p>
            <a:pPr marL="685800" lvl="1">
              <a:buFontTx/>
              <a:buChar char="-"/>
            </a:pPr>
            <a:r>
              <a:rPr lang="en-US" sz="1800" i="1" dirty="0">
                <a:latin typeface="Trebuchet MS" panose="020B0603020202020204" pitchFamily="34" charset="0"/>
              </a:rPr>
              <a:t>To ensure the availability of sufficient actuarial resources in respect of products filing with the Authority</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Title 1">
            <a:extLst>
              <a:ext uri="{FF2B5EF4-FFF2-40B4-BE49-F238E27FC236}">
                <a16:creationId xmlns:a16="http://schemas.microsoft.com/office/drawing/2014/main" id="{FDA8FC29-E6DD-4FCF-ABA8-733318C963BA}"/>
              </a:ext>
            </a:extLst>
          </p:cNvPr>
          <p:cNvSpPr txBox="1">
            <a:spLocks/>
          </p:cNvSpPr>
          <p:nvPr/>
        </p:nvSpPr>
        <p:spPr>
          <a:xfrm>
            <a:off x="1752600" y="0"/>
            <a:ext cx="10134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latin typeface="Trebuchet MS" panose="020B0603020202020204" pitchFamily="34" charset="0"/>
              </a:rPr>
              <a:t>Regulatory Considerations</a:t>
            </a:r>
          </a:p>
        </p:txBody>
      </p:sp>
    </p:spTree>
    <p:extLst>
      <p:ext uri="{BB962C8B-B14F-4D97-AF65-F5344CB8AC3E}">
        <p14:creationId xmlns:p14="http://schemas.microsoft.com/office/powerpoint/2010/main" val="1834016985"/>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1154545"/>
            <a:ext cx="9525000" cy="4114800"/>
          </a:xfrm>
        </p:spPr>
        <p:txBody>
          <a:bodyPr/>
          <a:lstStyle/>
          <a:p>
            <a:pPr marL="0" indent="0">
              <a:buNone/>
            </a:pPr>
            <a:r>
              <a:rPr lang="en-IN" sz="2800" b="1" i="1" dirty="0">
                <a:latin typeface="Trebuchet MS" panose="020B0603020202020204" pitchFamily="34" charset="0"/>
              </a:rPr>
              <a:t>Annual Valuation Reports – 2017 circular</a:t>
            </a:r>
          </a:p>
          <a:p>
            <a:pPr marL="0" indent="0">
              <a:buNone/>
            </a:pPr>
            <a:endParaRPr lang="en-IN" sz="2800" b="1" i="1" dirty="0">
              <a:latin typeface="Trebuchet MS" panose="020B0603020202020204" pitchFamily="34" charset="0"/>
            </a:endParaRPr>
          </a:p>
          <a:p>
            <a:r>
              <a:rPr lang="en-IN" sz="2800" i="1" dirty="0">
                <a:latin typeface="Trebuchet MS" panose="020B0603020202020204" pitchFamily="34" charset="0"/>
              </a:rPr>
              <a:t>Report on IBNR reserves</a:t>
            </a:r>
          </a:p>
          <a:p>
            <a:pPr lvl="1"/>
            <a:r>
              <a:rPr lang="en-IN" sz="2400" i="1" dirty="0">
                <a:latin typeface="Trebuchet MS" panose="020B0603020202020204" pitchFamily="34" charset="0"/>
              </a:rPr>
              <a:t>Data &amp; methodology used for reserve estimation</a:t>
            </a:r>
          </a:p>
          <a:p>
            <a:r>
              <a:rPr lang="en-IN" sz="2800" i="1" dirty="0">
                <a:latin typeface="Trebuchet MS" panose="020B0603020202020204" pitchFamily="34" charset="0"/>
              </a:rPr>
              <a:t>FCR</a:t>
            </a:r>
          </a:p>
          <a:p>
            <a:pPr lvl="1"/>
            <a:r>
              <a:rPr lang="en-IN" sz="2400" i="1" dirty="0">
                <a:latin typeface="Trebuchet MS" panose="020B0603020202020204" pitchFamily="34" charset="0"/>
              </a:rPr>
              <a:t>Current &amp; Future solvency</a:t>
            </a:r>
          </a:p>
          <a:p>
            <a:pPr lvl="1"/>
            <a:r>
              <a:rPr lang="en-IN" sz="2400" i="1" dirty="0">
                <a:latin typeface="Trebuchet MS" panose="020B0603020202020204" pitchFamily="34" charset="0"/>
              </a:rPr>
              <a:t>Reinsurance</a:t>
            </a:r>
          </a:p>
          <a:p>
            <a:pPr lvl="1"/>
            <a:r>
              <a:rPr lang="en-IN" sz="2400" i="1" dirty="0">
                <a:latin typeface="Trebuchet MS" panose="020B0603020202020204" pitchFamily="34" charset="0"/>
              </a:rPr>
              <a:t>Risk management</a:t>
            </a:r>
          </a:p>
          <a:p>
            <a:pPr lvl="1"/>
            <a:endParaRPr lang="en-IN" sz="2400" dirty="0">
              <a:latin typeface="Trebuchet MS" panose="020B0603020202020204" pitchFamily="34" charset="0"/>
            </a:endParaRPr>
          </a:p>
        </p:txBody>
      </p:sp>
      <p:pic>
        <p:nvPicPr>
          <p:cNvPr id="4" name="Picture 3">
            <a:extLst>
              <a:ext uri="{FF2B5EF4-FFF2-40B4-BE49-F238E27FC236}">
                <a16:creationId xmlns:a16="http://schemas.microsoft.com/office/drawing/2014/main" id="{55D2A863-45A8-407C-9C6A-6E1D575885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7" name="Title 1">
            <a:extLst>
              <a:ext uri="{FF2B5EF4-FFF2-40B4-BE49-F238E27FC236}">
                <a16:creationId xmlns:a16="http://schemas.microsoft.com/office/drawing/2014/main" id="{16762C7C-30DB-4EAD-9D56-8F9BA0844334}"/>
              </a:ext>
            </a:extLst>
          </p:cNvPr>
          <p:cNvSpPr txBox="1">
            <a:spLocks/>
          </p:cNvSpPr>
          <p:nvPr/>
        </p:nvSpPr>
        <p:spPr>
          <a:xfrm>
            <a:off x="1752600" y="0"/>
            <a:ext cx="10134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latin typeface="Trebuchet MS" panose="020B0603020202020204" pitchFamily="34" charset="0"/>
              </a:rPr>
              <a:t>Regulatory Considerations</a:t>
            </a:r>
          </a:p>
        </p:txBody>
      </p:sp>
    </p:spTree>
    <p:extLst>
      <p:ext uri="{BB962C8B-B14F-4D97-AF65-F5344CB8AC3E}">
        <p14:creationId xmlns:p14="http://schemas.microsoft.com/office/powerpoint/2010/main" val="1685393649"/>
      </p:ext>
    </p:extLst>
  </p:cSld>
  <p:clrMapOvr>
    <a:overrideClrMapping bg1="lt1" tx1="dk1" bg2="lt2" tx2="dk2" accent1="accent1" accent2="accent2" accent3="accent3" accent4="accent4" accent5="accent5" accent6="accent6" hlink="hlink" folHlink="folHlink"/>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66900" y="152400"/>
            <a:ext cx="79629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dirty="0">
                <a:latin typeface="Trebuchet MS" panose="020B0603020202020204" pitchFamily="34" charset="0"/>
              </a:rPr>
              <a:t>Conclusion &amp; Way Forward</a:t>
            </a:r>
            <a:endParaRPr lang="en-US" altLang="en-US" kern="0" dirty="0">
              <a:solidFill>
                <a:schemeClr val="tx1"/>
              </a:solidFill>
              <a:latin typeface="Trebuchet MS" panose="020B0603020202020204" pitchFamily="34" charset="0"/>
            </a:endParaRP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sz="2800"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3">
            <a:extLst>
              <a:ext uri="{FF2B5EF4-FFF2-40B4-BE49-F238E27FC236}">
                <a16:creationId xmlns:a16="http://schemas.microsoft.com/office/drawing/2014/main" id="{53C215D0-2477-4B39-9A17-6C578C773FAA}"/>
              </a:ext>
            </a:extLst>
          </p:cNvPr>
          <p:cNvSpPr txBox="1">
            <a:spLocks noChangeArrowheads="1"/>
          </p:cNvSpPr>
          <p:nvPr/>
        </p:nvSpPr>
        <p:spPr>
          <a:xfrm>
            <a:off x="1854200" y="1066800"/>
            <a:ext cx="8953500" cy="525509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nSpc>
                <a:spcPct val="150000"/>
              </a:lnSpc>
              <a:buFont typeface="Courier New" panose="02070309020205020404" pitchFamily="49" charset="0"/>
              <a:buChar char="o"/>
            </a:pPr>
            <a:r>
              <a:rPr lang="en-US" altLang="en-US" sz="1600" kern="0" dirty="0">
                <a:latin typeface="Trebuchet MS" panose="020B0603020202020204" pitchFamily="34" charset="0"/>
              </a:rPr>
              <a:t>Appointed Actuary’s role is </a:t>
            </a:r>
            <a:r>
              <a:rPr lang="en-US" altLang="en-US" sz="1600" b="1" kern="0" dirty="0">
                <a:latin typeface="Trebuchet MS" panose="020B0603020202020204" pitchFamily="34" charset="0"/>
              </a:rPr>
              <a:t>highly regulated </a:t>
            </a:r>
            <a:r>
              <a:rPr lang="en-US" altLang="en-US" sz="1600" kern="0" dirty="0">
                <a:latin typeface="Trebuchet MS" panose="020B0603020202020204" pitchFamily="34" charset="0"/>
              </a:rPr>
              <a:t>by various guidelines, professional code and standards.</a:t>
            </a:r>
          </a:p>
          <a:p>
            <a:pPr>
              <a:lnSpc>
                <a:spcPct val="150000"/>
              </a:lnSpc>
              <a:buFont typeface="Courier New" panose="02070309020205020404" pitchFamily="49" charset="0"/>
              <a:buChar char="o"/>
            </a:pPr>
            <a:r>
              <a:rPr lang="en-US" altLang="en-US" sz="1600" kern="0" dirty="0">
                <a:latin typeface="Trebuchet MS" panose="020B0603020202020204" pitchFamily="34" charset="0"/>
              </a:rPr>
              <a:t>The Appointed Actuary should maintain </a:t>
            </a:r>
            <a:r>
              <a:rPr lang="en-US" altLang="en-US" sz="1600" b="1" kern="0" dirty="0">
                <a:latin typeface="Trebuchet MS" panose="020B0603020202020204" pitchFamily="34" charset="0"/>
              </a:rPr>
              <a:t>highest standard of conduct</a:t>
            </a:r>
            <a:r>
              <a:rPr lang="en-US" altLang="en-US" sz="1600" kern="0" dirty="0">
                <a:latin typeface="Trebuchet MS" panose="020B0603020202020204" pitchFamily="34" charset="0"/>
              </a:rPr>
              <a:t> since the work is performed in </a:t>
            </a:r>
            <a:r>
              <a:rPr lang="en-US" altLang="en-US" sz="1600" b="1" kern="0" dirty="0">
                <a:latin typeface="Trebuchet MS" panose="020B0603020202020204" pitchFamily="34" charset="0"/>
              </a:rPr>
              <a:t>public interest</a:t>
            </a:r>
            <a:r>
              <a:rPr lang="en-US" altLang="en-US" sz="1600" kern="0" dirty="0">
                <a:latin typeface="Trebuchet MS" panose="020B0603020202020204" pitchFamily="34" charset="0"/>
              </a:rPr>
              <a:t>.</a:t>
            </a:r>
          </a:p>
          <a:p>
            <a:pPr>
              <a:lnSpc>
                <a:spcPct val="150000"/>
              </a:lnSpc>
              <a:buFont typeface="Courier New" panose="02070309020205020404" pitchFamily="49" charset="0"/>
              <a:buChar char="o"/>
            </a:pPr>
            <a:r>
              <a:rPr lang="en-US" altLang="en-US" sz="1600" kern="0" dirty="0">
                <a:latin typeface="Trebuchet MS" panose="020B0603020202020204" pitchFamily="34" charset="0"/>
              </a:rPr>
              <a:t>The Actuary in this scenario should understand the implications of taking the assignment and present his/her case to </a:t>
            </a:r>
            <a:r>
              <a:rPr lang="en-US" altLang="en-US" sz="1600" b="1" kern="0" dirty="0">
                <a:latin typeface="Trebuchet MS" panose="020B0603020202020204" pitchFamily="34" charset="0"/>
              </a:rPr>
              <a:t>relevant authorities like IRDA, IAI</a:t>
            </a:r>
          </a:p>
          <a:p>
            <a:pPr>
              <a:lnSpc>
                <a:spcPct val="150000"/>
              </a:lnSpc>
              <a:buFont typeface="Courier New" panose="02070309020205020404" pitchFamily="49" charset="0"/>
              <a:buChar char="o"/>
            </a:pPr>
            <a:r>
              <a:rPr lang="en-US" altLang="en-US" sz="1600" kern="0" dirty="0">
                <a:latin typeface="Trebuchet MS" panose="020B0603020202020204" pitchFamily="34" charset="0"/>
              </a:rPr>
              <a:t>Probable approach &amp; way forward if the Actuary decides to go ahead with the assignment:</a:t>
            </a:r>
          </a:p>
          <a:p>
            <a:pPr lvl="1">
              <a:lnSpc>
                <a:spcPct val="150000"/>
              </a:lnSpc>
              <a:buFont typeface="Courier New" panose="02070309020205020404" pitchFamily="49" charset="0"/>
              <a:buChar char="o"/>
            </a:pPr>
            <a:r>
              <a:rPr lang="en-US" altLang="en-US" sz="1600" b="1" kern="0" dirty="0">
                <a:latin typeface="Trebuchet MS" panose="020B0603020202020204" pitchFamily="34" charset="0"/>
              </a:rPr>
              <a:t>Research</a:t>
            </a:r>
            <a:r>
              <a:rPr lang="en-US" altLang="en-US" sz="1600" kern="0" dirty="0">
                <a:latin typeface="Trebuchet MS" panose="020B0603020202020204" pitchFamily="34" charset="0"/>
              </a:rPr>
              <a:t> and take </a:t>
            </a:r>
            <a:r>
              <a:rPr lang="en-US" altLang="en-US" sz="1600" b="1" kern="0" dirty="0">
                <a:latin typeface="Trebuchet MS" panose="020B0603020202020204" pitchFamily="34" charset="0"/>
              </a:rPr>
              <a:t>advice</a:t>
            </a:r>
            <a:r>
              <a:rPr lang="en-US" altLang="en-US" sz="1600" kern="0" dirty="0">
                <a:latin typeface="Trebuchet MS" panose="020B0603020202020204" pitchFamily="34" charset="0"/>
              </a:rPr>
              <a:t> from second actuary and experts.</a:t>
            </a:r>
          </a:p>
          <a:p>
            <a:pPr lvl="1">
              <a:lnSpc>
                <a:spcPct val="150000"/>
              </a:lnSpc>
              <a:buFont typeface="Courier New" panose="02070309020205020404" pitchFamily="49" charset="0"/>
              <a:buChar char="o"/>
            </a:pPr>
            <a:r>
              <a:rPr lang="en-US" altLang="en-US" sz="1600" kern="0" dirty="0">
                <a:latin typeface="Trebuchet MS" panose="020B0603020202020204" pitchFamily="34" charset="0"/>
              </a:rPr>
              <a:t>Consider underwriting the product on </a:t>
            </a:r>
            <a:r>
              <a:rPr lang="en-US" altLang="en-US" sz="1600" b="1" kern="0" dirty="0">
                <a:latin typeface="Trebuchet MS" panose="020B0603020202020204" pitchFamily="34" charset="0"/>
              </a:rPr>
              <a:t>coinsurance </a:t>
            </a:r>
            <a:r>
              <a:rPr lang="en-US" altLang="en-US" sz="1600" kern="0" dirty="0">
                <a:latin typeface="Trebuchet MS" panose="020B0603020202020204" pitchFamily="34" charset="0"/>
              </a:rPr>
              <a:t>basis.</a:t>
            </a:r>
          </a:p>
          <a:p>
            <a:pPr lvl="1">
              <a:lnSpc>
                <a:spcPct val="150000"/>
              </a:lnSpc>
              <a:buFont typeface="Courier New" panose="02070309020205020404" pitchFamily="49" charset="0"/>
              <a:buChar char="o"/>
            </a:pPr>
            <a:r>
              <a:rPr lang="en-US" altLang="en-US" sz="1600" kern="0" dirty="0">
                <a:latin typeface="Trebuchet MS" panose="020B0603020202020204" pitchFamily="34" charset="0"/>
              </a:rPr>
              <a:t>Create a comprehensive business plan which contains </a:t>
            </a:r>
            <a:r>
              <a:rPr lang="en-US" altLang="en-US" sz="1600" b="1" kern="0" dirty="0">
                <a:latin typeface="Trebuchet MS" panose="020B0603020202020204" pitchFamily="34" charset="0"/>
              </a:rPr>
              <a:t>key milestones </a:t>
            </a:r>
            <a:r>
              <a:rPr lang="en-US" altLang="en-US" sz="1600" kern="0" dirty="0">
                <a:latin typeface="Trebuchet MS" panose="020B0603020202020204" pitchFamily="34" charset="0"/>
              </a:rPr>
              <a:t>and increase market share gradually.</a:t>
            </a:r>
          </a:p>
          <a:p>
            <a:pPr lvl="1">
              <a:lnSpc>
                <a:spcPct val="150000"/>
              </a:lnSpc>
              <a:buFont typeface="Courier New" panose="02070309020205020404" pitchFamily="49" charset="0"/>
              <a:buChar char="o"/>
            </a:pPr>
            <a:r>
              <a:rPr lang="en-US" altLang="en-US" sz="1600" kern="0" dirty="0">
                <a:latin typeface="Trebuchet MS" panose="020B0603020202020204" pitchFamily="34" charset="0"/>
              </a:rPr>
              <a:t>The actuary should consider and communicate the </a:t>
            </a:r>
            <a:r>
              <a:rPr lang="en-US" altLang="en-US" sz="1600" b="1" kern="0" dirty="0">
                <a:latin typeface="Trebuchet MS" panose="020B0603020202020204" pitchFamily="34" charset="0"/>
              </a:rPr>
              <a:t>challenges &amp; alternatives </a:t>
            </a:r>
            <a:r>
              <a:rPr lang="en-US" altLang="en-US" sz="1600" kern="0" dirty="0">
                <a:latin typeface="Trebuchet MS" panose="020B0603020202020204" pitchFamily="34" charset="0"/>
              </a:rPr>
              <a:t>available to </a:t>
            </a:r>
            <a:r>
              <a:rPr lang="en-US" altLang="en-US" sz="1600" b="1" kern="0" dirty="0">
                <a:latin typeface="Trebuchet MS" panose="020B0603020202020204" pitchFamily="34" charset="0"/>
              </a:rPr>
              <a:t>key stakeholders </a:t>
            </a:r>
            <a:r>
              <a:rPr lang="en-US" altLang="en-US" sz="1600" kern="0" dirty="0">
                <a:latin typeface="Trebuchet MS" panose="020B0603020202020204" pitchFamily="34" charset="0"/>
              </a:rPr>
              <a:t>from time to time in order to </a:t>
            </a:r>
            <a:r>
              <a:rPr lang="en-US" altLang="en-US" sz="1600" b="1" kern="0" dirty="0">
                <a:latin typeface="Trebuchet MS" panose="020B0603020202020204" pitchFamily="34" charset="0"/>
              </a:rPr>
              <a:t>avoid any professional misconduct</a:t>
            </a:r>
          </a:p>
        </p:txBody>
      </p:sp>
    </p:spTree>
    <p:extLst>
      <p:ext uri="{BB962C8B-B14F-4D97-AF65-F5344CB8AC3E}">
        <p14:creationId xmlns:p14="http://schemas.microsoft.com/office/powerpoint/2010/main" val="25945417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sz="2800"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Title 5">
            <a:extLst>
              <a:ext uri="{FF2B5EF4-FFF2-40B4-BE49-F238E27FC236}">
                <a16:creationId xmlns:a16="http://schemas.microsoft.com/office/drawing/2014/main" id="{98F5B28B-D3EB-4DFC-B69E-AC82FBCEF956}"/>
              </a:ext>
            </a:extLst>
          </p:cNvPr>
          <p:cNvSpPr>
            <a:spLocks noGrp="1"/>
          </p:cNvSpPr>
          <p:nvPr>
            <p:ph type="ctrTitle"/>
          </p:nvPr>
        </p:nvSpPr>
        <p:spPr>
          <a:xfrm>
            <a:off x="1152273" y="523435"/>
            <a:ext cx="10363200" cy="1470025"/>
          </a:xfrm>
        </p:spPr>
        <p:txBody>
          <a:bodyPr/>
          <a:lstStyle/>
          <a:p>
            <a:r>
              <a:rPr lang="en-US" dirty="0"/>
              <a:t>Questions ?</a:t>
            </a:r>
          </a:p>
        </p:txBody>
      </p:sp>
      <p:pic>
        <p:nvPicPr>
          <p:cNvPr id="2050" name="Picture 2" descr="Stop ending with a Thank You | Watts Innovating">
            <a:extLst>
              <a:ext uri="{FF2B5EF4-FFF2-40B4-BE49-F238E27FC236}">
                <a16:creationId xmlns:a16="http://schemas.microsoft.com/office/drawing/2014/main" id="{9BA1D3EC-20CA-4CC8-8CA3-CC9D15EB3BA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62310" y="2696016"/>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2933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anose="020B0603020202020204" pitchFamily="34" charset="0"/>
              </a:rPr>
              <a:t>Case Study Overview</a:t>
            </a:r>
          </a:p>
        </p:txBody>
      </p:sp>
      <p:sp>
        <p:nvSpPr>
          <p:cNvPr id="4" name="Rectangle 3"/>
          <p:cNvSpPr txBox="1">
            <a:spLocks noChangeArrowheads="1"/>
          </p:cNvSpPr>
          <p:nvPr/>
        </p:nvSpPr>
        <p:spPr>
          <a:xfrm>
            <a:off x="1981200" y="1610872"/>
            <a:ext cx="96774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1600" kern="0" dirty="0">
                <a:latin typeface="Trebuchet MS" panose="020B0603020202020204" pitchFamily="34" charset="0"/>
              </a:rPr>
              <a:t>You have recently joined as appointed actuary in a midsized GI insurance company which primarily writes property and liability lines of business. The Company has been making profits over the last few years. Its current solvency position is comfortable.</a:t>
            </a:r>
          </a:p>
          <a:p>
            <a:pPr marL="0" indent="0">
              <a:buNone/>
            </a:pPr>
            <a:endParaRPr lang="en-US" altLang="en-US" sz="1600" kern="0" dirty="0">
              <a:latin typeface="Trebuchet MS" panose="020B0603020202020204" pitchFamily="34" charset="0"/>
            </a:endParaRPr>
          </a:p>
          <a:p>
            <a:pPr marL="0" indent="0">
              <a:buNone/>
            </a:pPr>
            <a:r>
              <a:rPr lang="en-US" altLang="en-US" sz="1600" kern="0" dirty="0">
                <a:latin typeface="Trebuchet MS" panose="020B0603020202020204" pitchFamily="34" charset="0"/>
              </a:rPr>
              <a:t>Your CEO has recently approached you to take your views on entering the Crop Insurance market. He has asked you to come up with a business proposal for discussion in the company’s business strategy meeting to be held next week. It will be the first such presentation that you will make to the senior management team and you are keen to make a good impression. </a:t>
            </a:r>
          </a:p>
          <a:p>
            <a:pPr marL="0" indent="0">
              <a:buNone/>
            </a:pPr>
            <a:endParaRPr lang="en-US" altLang="en-US" sz="1600" kern="0" dirty="0">
              <a:latin typeface="Trebuchet MS" panose="020B0603020202020204" pitchFamily="34" charset="0"/>
            </a:endParaRPr>
          </a:p>
          <a:p>
            <a:pPr marL="0" indent="0">
              <a:buNone/>
            </a:pPr>
            <a:r>
              <a:rPr lang="en-US" altLang="en-US" sz="1600" kern="0" dirty="0">
                <a:latin typeface="Trebuchet MS" panose="020B0603020202020204" pitchFamily="34" charset="0"/>
              </a:rPr>
              <a:t>Your expertise is primarily in the area of property and liability business. There are no “Crop insurance experts” in your team as well. </a:t>
            </a:r>
          </a:p>
          <a:p>
            <a:pPr marL="0" indent="0">
              <a:buNone/>
            </a:pPr>
            <a:endParaRPr lang="en-US" altLang="en-US" sz="1600" kern="0" dirty="0">
              <a:latin typeface="Trebuchet MS" panose="020B0603020202020204" pitchFamily="34" charset="0"/>
            </a:endParaRPr>
          </a:p>
          <a:p>
            <a:pPr>
              <a:buFont typeface="+mj-lt"/>
              <a:buAutoNum type="arabicPeriod"/>
            </a:pPr>
            <a:r>
              <a:rPr lang="en-US" altLang="en-US" sz="1600" kern="0" dirty="0">
                <a:latin typeface="Trebuchet MS" panose="020B0603020202020204" pitchFamily="34" charset="0"/>
              </a:rPr>
              <a:t>You are keen to make a good impression on the management team but you do not have expertise in this area. You know that the product will be heavily reinsured. You have also heard that this line of business comes with its own operational challenges and capital issues. Should you just to take up the assignment considering it will be heavily reinsured product and hence limited risk assessment needs to be done? If not, discuss in detail why?</a:t>
            </a:r>
          </a:p>
          <a:p>
            <a:pPr>
              <a:buFont typeface="+mj-lt"/>
              <a:buAutoNum type="arabicPeriod"/>
            </a:pPr>
            <a:r>
              <a:rPr lang="en-US" altLang="en-US" sz="1600" kern="0" dirty="0">
                <a:latin typeface="Trebuchet MS" panose="020B0603020202020204" pitchFamily="34" charset="0"/>
              </a:rPr>
              <a:t>What are the alternatives available to you, otherwise?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618282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133600" y="463109"/>
            <a:ext cx="8001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anose="020B0603020202020204" pitchFamily="34" charset="0"/>
              </a:rPr>
              <a:t>Problem Statement/Dilemma </a:t>
            </a:r>
          </a:p>
        </p:txBody>
      </p:sp>
      <p:sp>
        <p:nvSpPr>
          <p:cNvPr id="4" name="Rectangle 3"/>
          <p:cNvSpPr txBox="1">
            <a:spLocks noChangeArrowheads="1"/>
          </p:cNvSpPr>
          <p:nvPr/>
        </p:nvSpPr>
        <p:spPr>
          <a:xfrm>
            <a:off x="2057400" y="1610872"/>
            <a:ext cx="92964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2000" kern="0" dirty="0">
                <a:latin typeface="Trebuchet MS" panose="020B0603020202020204" pitchFamily="34" charset="0"/>
              </a:rPr>
              <a:t>Proposal to step into Crop Insurance Market</a:t>
            </a:r>
          </a:p>
          <a:p>
            <a:pPr marL="0" indent="0">
              <a:buNone/>
            </a:pPr>
            <a:endParaRPr lang="en-US" altLang="en-US" sz="2000" kern="0" dirty="0">
              <a:latin typeface="Trebuchet MS" panose="020B0603020202020204" pitchFamily="34" charset="0"/>
            </a:endParaRPr>
          </a:p>
          <a:p>
            <a:pPr marL="0" indent="0">
              <a:buNone/>
            </a:pPr>
            <a:r>
              <a:rPr lang="en-US" altLang="en-US" sz="2000" kern="0" dirty="0">
                <a:latin typeface="Trebuchet MS" panose="020B0603020202020204" pitchFamily="34" charset="0"/>
              </a:rPr>
              <a:t>Company :</a:t>
            </a:r>
          </a:p>
          <a:p>
            <a:r>
              <a:rPr lang="en-US" altLang="en-US" sz="2000" kern="0" dirty="0">
                <a:latin typeface="Trebuchet MS" panose="020B0603020202020204" pitchFamily="34" charset="0"/>
              </a:rPr>
              <a:t>Primary experience in Property and Liability lines</a:t>
            </a:r>
          </a:p>
          <a:p>
            <a:r>
              <a:rPr lang="en-US" altLang="en-US" sz="2000" kern="0" dirty="0">
                <a:latin typeface="Trebuchet MS" panose="020B0603020202020204" pitchFamily="34" charset="0"/>
              </a:rPr>
              <a:t>Mid size</a:t>
            </a:r>
          </a:p>
          <a:p>
            <a:r>
              <a:rPr lang="en-US" altLang="en-US" sz="2000" kern="0" dirty="0">
                <a:latin typeface="Trebuchet MS" panose="020B0603020202020204" pitchFamily="34" charset="0"/>
              </a:rPr>
              <a:t>Good solvency position</a:t>
            </a:r>
          </a:p>
          <a:p>
            <a:pPr marL="0" indent="0">
              <a:buNone/>
            </a:pPr>
            <a:endParaRPr lang="en-US" altLang="en-US" sz="2000" kern="0" dirty="0">
              <a:latin typeface="Trebuchet MS" panose="020B0603020202020204" pitchFamily="34" charset="0"/>
            </a:endParaRPr>
          </a:p>
          <a:p>
            <a:pPr marL="0" indent="0">
              <a:buNone/>
            </a:pPr>
            <a:r>
              <a:rPr lang="en-US" altLang="en-US" sz="2000" kern="0" dirty="0">
                <a:latin typeface="Trebuchet MS" panose="020B0603020202020204" pitchFamily="34" charset="0"/>
              </a:rPr>
              <a:t>Appointed Actuary : </a:t>
            </a:r>
          </a:p>
          <a:p>
            <a:r>
              <a:rPr lang="en-US" altLang="en-US" sz="2000" kern="0" dirty="0">
                <a:latin typeface="Trebuchet MS" panose="020B0603020202020204" pitchFamily="34" charset="0"/>
              </a:rPr>
              <a:t>No expertise in crop insurance</a:t>
            </a:r>
          </a:p>
          <a:p>
            <a:r>
              <a:rPr lang="en-US" altLang="en-US" sz="2000" kern="0" dirty="0">
                <a:latin typeface="Trebuchet MS" panose="020B0603020202020204" pitchFamily="34" charset="0"/>
              </a:rPr>
              <a:t>Keen to make good impression on management team</a:t>
            </a:r>
          </a:p>
          <a:p>
            <a:pPr marL="0" indent="0">
              <a:buNone/>
            </a:pPr>
            <a:endParaRPr lang="en-US" altLang="en-US" sz="20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478770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anose="020B0603020202020204" pitchFamily="34" charset="0"/>
              </a:rPr>
              <a:t>Fact Check</a:t>
            </a:r>
          </a:p>
        </p:txBody>
      </p:sp>
      <p:sp>
        <p:nvSpPr>
          <p:cNvPr id="4" name="Rectangle 3"/>
          <p:cNvSpPr txBox="1">
            <a:spLocks noChangeArrowheads="1"/>
          </p:cNvSpPr>
          <p:nvPr/>
        </p:nvSpPr>
        <p:spPr>
          <a:xfrm>
            <a:off x="2057400" y="1610872"/>
            <a:ext cx="95250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2000" kern="0" dirty="0">
                <a:latin typeface="Trebuchet MS" panose="020B0603020202020204" pitchFamily="34" charset="0"/>
              </a:rPr>
              <a:t>Company</a:t>
            </a:r>
          </a:p>
          <a:p>
            <a:pPr>
              <a:buFont typeface="Courier New" panose="02070309020205020404" pitchFamily="49" charset="0"/>
              <a:buChar char="o"/>
            </a:pPr>
            <a:r>
              <a:rPr lang="en-US" altLang="en-US" sz="2000" kern="0" dirty="0">
                <a:latin typeface="Trebuchet MS" panose="020B0603020202020204" pitchFamily="34" charset="0"/>
              </a:rPr>
              <a:t>Mid Size General Insurance Company – Property and Liability</a:t>
            </a:r>
          </a:p>
          <a:p>
            <a:pPr>
              <a:buFont typeface="Courier New" panose="02070309020205020404" pitchFamily="49" charset="0"/>
              <a:buChar char="o"/>
            </a:pPr>
            <a:r>
              <a:rPr lang="en-US" altLang="en-US" sz="2000" kern="0" dirty="0">
                <a:latin typeface="Trebuchet MS" panose="020B0603020202020204" pitchFamily="34" charset="0"/>
              </a:rPr>
              <a:t>Profitable over last few years</a:t>
            </a:r>
          </a:p>
          <a:p>
            <a:pPr>
              <a:buFont typeface="Courier New" panose="02070309020205020404" pitchFamily="49" charset="0"/>
              <a:buChar char="o"/>
            </a:pPr>
            <a:r>
              <a:rPr lang="en-US" altLang="en-US" sz="2000" kern="0" dirty="0">
                <a:latin typeface="Trebuchet MS" panose="020B0603020202020204" pitchFamily="34" charset="0"/>
              </a:rPr>
              <a:t>Comfortable solvency position </a:t>
            </a:r>
          </a:p>
          <a:p>
            <a:pPr marL="0" indent="0">
              <a:buNone/>
            </a:pPr>
            <a:endParaRPr lang="en-US" altLang="en-US" sz="2000" kern="0" dirty="0">
              <a:latin typeface="Trebuchet MS" panose="020B0603020202020204" pitchFamily="34" charset="0"/>
            </a:endParaRPr>
          </a:p>
          <a:p>
            <a:pPr marL="0" indent="0">
              <a:buNone/>
            </a:pPr>
            <a:r>
              <a:rPr lang="en-US" altLang="en-US" sz="2000" kern="0" dirty="0">
                <a:latin typeface="Trebuchet MS" panose="020B0603020202020204" pitchFamily="34" charset="0"/>
              </a:rPr>
              <a:t>Product</a:t>
            </a:r>
          </a:p>
          <a:p>
            <a:pPr>
              <a:buFont typeface="Courier New" panose="02070309020205020404" pitchFamily="49" charset="0"/>
              <a:buChar char="o"/>
            </a:pPr>
            <a:r>
              <a:rPr lang="en-US" altLang="en-US" sz="2000" kern="0" dirty="0">
                <a:latin typeface="Trebuchet MS" panose="020B0603020202020204" pitchFamily="34" charset="0"/>
              </a:rPr>
              <a:t>New risk to the company and AA</a:t>
            </a:r>
          </a:p>
          <a:p>
            <a:pPr>
              <a:buFont typeface="Courier New" panose="02070309020205020404" pitchFamily="49" charset="0"/>
              <a:buChar char="o"/>
            </a:pPr>
            <a:r>
              <a:rPr lang="en-US" altLang="en-US" sz="2000" kern="0" dirty="0">
                <a:latin typeface="Trebuchet MS" panose="020B0603020202020204" pitchFamily="34" charset="0"/>
              </a:rPr>
              <a:t>No crop insurance expert in the team</a:t>
            </a:r>
          </a:p>
          <a:p>
            <a:pPr>
              <a:buFont typeface="Courier New" panose="02070309020205020404" pitchFamily="49" charset="0"/>
              <a:buChar char="o"/>
            </a:pPr>
            <a:r>
              <a:rPr lang="en-US" altLang="en-US" sz="2000" kern="0" dirty="0">
                <a:latin typeface="Trebuchet MS" panose="020B0603020202020204" pitchFamily="34" charset="0"/>
              </a:rPr>
              <a:t>Product would be heavily reinsured</a:t>
            </a:r>
          </a:p>
          <a:p>
            <a:pPr>
              <a:buFont typeface="Courier New" panose="02070309020205020404" pitchFamily="49" charset="0"/>
              <a:buChar char="o"/>
            </a:pPr>
            <a:r>
              <a:rPr lang="en-US" altLang="en-US" sz="2000" kern="0" dirty="0">
                <a:latin typeface="Trebuchet MS" panose="020B0603020202020204" pitchFamily="34" charset="0"/>
              </a:rPr>
              <a:t>Additional operational challenges</a:t>
            </a:r>
          </a:p>
          <a:p>
            <a:pPr>
              <a:buFont typeface="Courier New" panose="02070309020205020404" pitchFamily="49" charset="0"/>
              <a:buChar char="o"/>
            </a:pPr>
            <a:r>
              <a:rPr lang="en-US" altLang="en-US" sz="2000" kern="0" dirty="0">
                <a:latin typeface="Trebuchet MS" panose="020B0603020202020204" pitchFamily="34" charset="0"/>
              </a:rPr>
              <a:t>Additional capital issues</a:t>
            </a:r>
          </a:p>
          <a:p>
            <a:pPr>
              <a:buFont typeface="Courier New" panose="02070309020205020404" pitchFamily="49" charset="0"/>
              <a:buChar char="o"/>
            </a:pPr>
            <a:endParaRPr lang="en-US" altLang="en-US" sz="20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375460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10363200" cy="1143000"/>
          </a:xfrm>
        </p:spPr>
        <p:txBody>
          <a:bodyPr/>
          <a:lstStyle/>
          <a:p>
            <a:r>
              <a:rPr lang="en-IN" sz="4800" dirty="0">
                <a:latin typeface="Trebuchet MS" panose="020B0603020202020204" pitchFamily="34" charset="0"/>
              </a:rPr>
              <a:t>Appointed Actuary’s Rulebook</a:t>
            </a:r>
          </a:p>
        </p:txBody>
      </p:sp>
      <p:sp>
        <p:nvSpPr>
          <p:cNvPr id="3" name="Content Placeholder 2"/>
          <p:cNvSpPr>
            <a:spLocks noGrp="1"/>
          </p:cNvSpPr>
          <p:nvPr>
            <p:ph idx="1"/>
          </p:nvPr>
        </p:nvSpPr>
        <p:spPr>
          <a:xfrm>
            <a:off x="1676400" y="1219200"/>
            <a:ext cx="10363200" cy="6629400"/>
          </a:xfrm>
        </p:spPr>
        <p:txBody>
          <a:bodyPr/>
          <a:lstStyle/>
          <a:p>
            <a:r>
              <a:rPr lang="en-IN" sz="2400" dirty="0">
                <a:latin typeface="Trebuchet MS" panose="020B0603020202020204" pitchFamily="34" charset="0"/>
              </a:rPr>
              <a:t>Professional Requirements:</a:t>
            </a:r>
          </a:p>
          <a:p>
            <a:pPr lvl="1"/>
            <a:r>
              <a:rPr lang="en-IN" sz="2400" dirty="0">
                <a:latin typeface="Trebuchet MS" panose="020B0603020202020204" pitchFamily="34" charset="0"/>
              </a:rPr>
              <a:t>Professional Conduct Standards</a:t>
            </a:r>
          </a:p>
          <a:p>
            <a:pPr lvl="1"/>
            <a:r>
              <a:rPr lang="en-IN" sz="2400" dirty="0">
                <a:latin typeface="Trebuchet MS" panose="020B0603020202020204" pitchFamily="34" charset="0"/>
              </a:rPr>
              <a:t>APS21: AA &amp; GI Business</a:t>
            </a:r>
          </a:p>
          <a:p>
            <a:pPr lvl="1"/>
            <a:r>
              <a:rPr lang="en-IN" sz="2400" dirty="0">
                <a:latin typeface="Trebuchet MS" panose="020B0603020202020204" pitchFamily="34" charset="0"/>
              </a:rPr>
              <a:t>APS33: Peer Review – GI Business</a:t>
            </a:r>
          </a:p>
          <a:p>
            <a:pPr lvl="1"/>
            <a:r>
              <a:rPr lang="en-IN" sz="2400" dirty="0">
                <a:latin typeface="Trebuchet MS" panose="020B0603020202020204" pitchFamily="34" charset="0"/>
              </a:rPr>
              <a:t>GN31: FCR</a:t>
            </a:r>
          </a:p>
          <a:p>
            <a:pPr lvl="1"/>
            <a:endParaRPr lang="en-IN" sz="2400" dirty="0">
              <a:latin typeface="Trebuchet MS" panose="020B0603020202020204" pitchFamily="34" charset="0"/>
            </a:endParaRPr>
          </a:p>
          <a:p>
            <a:r>
              <a:rPr lang="en-IN" sz="2400" dirty="0">
                <a:latin typeface="Trebuchet MS" panose="020B0603020202020204" pitchFamily="34" charset="0"/>
              </a:rPr>
              <a:t>Regulatory Requirements:</a:t>
            </a:r>
          </a:p>
          <a:p>
            <a:pPr lvl="1"/>
            <a:r>
              <a:rPr lang="en-IN" sz="2400" dirty="0">
                <a:latin typeface="Trebuchet MS" panose="020B0603020202020204" pitchFamily="34" charset="0"/>
              </a:rPr>
              <a:t>IRDAI AA Regulations, 2017</a:t>
            </a:r>
          </a:p>
          <a:p>
            <a:pPr lvl="1"/>
            <a:r>
              <a:rPr lang="en-IN" sz="2400" dirty="0">
                <a:latin typeface="Trebuchet MS" panose="020B0603020202020204" pitchFamily="34" charset="0"/>
              </a:rPr>
              <a:t>IRDAI GI Product Filing Guidelines, 2016</a:t>
            </a:r>
          </a:p>
          <a:p>
            <a:pPr lvl="1"/>
            <a:r>
              <a:rPr lang="en-IN" sz="2400" dirty="0">
                <a:latin typeface="Trebuchet MS" panose="020B0603020202020204" pitchFamily="34" charset="0"/>
              </a:rPr>
              <a:t>IRDAI circular on annual Actuarial Valuation Reporting, 2017</a:t>
            </a:r>
          </a:p>
          <a:p>
            <a:pPr lvl="2"/>
            <a:r>
              <a:rPr lang="en-IN" dirty="0">
                <a:latin typeface="Trebuchet MS" panose="020B0603020202020204" pitchFamily="34" charset="0"/>
              </a:rPr>
              <a:t>IBNR Reserves Report</a:t>
            </a:r>
          </a:p>
          <a:p>
            <a:pPr lvl="2"/>
            <a:r>
              <a:rPr lang="en-IN" dirty="0">
                <a:latin typeface="Trebuchet MS" panose="020B0603020202020204" pitchFamily="34" charset="0"/>
              </a:rPr>
              <a:t>FCR</a:t>
            </a:r>
          </a:p>
          <a:p>
            <a:pPr lvl="1"/>
            <a:endParaRPr lang="en-IN" sz="2400" dirty="0">
              <a:latin typeface="Trebuchet MS" panose="020B0603020202020204" pitchFamily="34" charset="0"/>
            </a:endParaRPr>
          </a:p>
        </p:txBody>
      </p:sp>
    </p:spTree>
    <p:extLst>
      <p:ext uri="{BB962C8B-B14F-4D97-AF65-F5344CB8AC3E}">
        <p14:creationId xmlns:p14="http://schemas.microsoft.com/office/powerpoint/2010/main" val="1014721457"/>
      </p:ext>
    </p:extLst>
  </p:cSld>
  <p:clrMapOvr>
    <a:overrideClrMapping bg1="lt1" tx1="dk1" bg2="lt2" tx2="dk2" accent1="accent1" accent2="accent2" accent3="accent3" accent4="accent4" accent5="accent5" accent6="accent6" hlink="hlink" folHlink="folHlink"/>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1030" name="Picture 6" descr="Academic journals are ineffective at research translation – where to next  in Sports Medicine? - La Trobe Sport and Exercise Medicine Research Centre">
            <a:extLst>
              <a:ext uri="{FF2B5EF4-FFF2-40B4-BE49-F238E27FC236}">
                <a16:creationId xmlns:a16="http://schemas.microsoft.com/office/drawing/2014/main" id="{D580BABF-ADA2-46F8-B265-126335072AA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1" y="2185851"/>
            <a:ext cx="274320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1973524" y="258228"/>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anose="020B0603020202020204" pitchFamily="34" charset="0"/>
              </a:rPr>
              <a:t>Options Available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Trebuchet MS" panose="020B0603020202020204" pitchFamily="34" charset="0"/>
              </a:rPr>
              <a:t>www.actuariesindia.org</a:t>
            </a:r>
          </a:p>
        </p:txBody>
      </p:sp>
      <p:graphicFrame>
        <p:nvGraphicFramePr>
          <p:cNvPr id="11" name="Content Placeholder 5">
            <a:extLst>
              <a:ext uri="{FF2B5EF4-FFF2-40B4-BE49-F238E27FC236}">
                <a16:creationId xmlns:a16="http://schemas.microsoft.com/office/drawing/2014/main" id="{08D03E17-3D01-4B38-8165-55E9B7926083}"/>
              </a:ext>
            </a:extLst>
          </p:cNvPr>
          <p:cNvGraphicFramePr>
            <a:graphicFrameLocks/>
          </p:cNvGraphicFramePr>
          <p:nvPr>
            <p:extLst>
              <p:ext uri="{D42A27DB-BD31-4B8C-83A1-F6EECF244321}">
                <p14:modId xmlns:p14="http://schemas.microsoft.com/office/powerpoint/2010/main" val="1700255856"/>
              </p:ext>
            </p:extLst>
          </p:nvPr>
        </p:nvGraphicFramePr>
        <p:xfrm>
          <a:off x="3495368" y="1293786"/>
          <a:ext cx="2915432" cy="148045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8" name="Group 7">
            <a:extLst>
              <a:ext uri="{FF2B5EF4-FFF2-40B4-BE49-F238E27FC236}">
                <a16:creationId xmlns:a16="http://schemas.microsoft.com/office/drawing/2014/main" id="{1A327536-4E5C-421D-8684-D71278D6F5A2}"/>
              </a:ext>
            </a:extLst>
          </p:cNvPr>
          <p:cNvGrpSpPr/>
          <p:nvPr/>
        </p:nvGrpSpPr>
        <p:grpSpPr>
          <a:xfrm>
            <a:off x="6705600" y="2806199"/>
            <a:ext cx="3413759" cy="1551420"/>
            <a:chOff x="0" y="322221"/>
            <a:chExt cx="3413759" cy="1551420"/>
          </a:xfrm>
        </p:grpSpPr>
        <p:sp>
          <p:nvSpPr>
            <p:cNvPr id="9" name="Rectangle: Rounded Corners 8">
              <a:extLst>
                <a:ext uri="{FF2B5EF4-FFF2-40B4-BE49-F238E27FC236}">
                  <a16:creationId xmlns:a16="http://schemas.microsoft.com/office/drawing/2014/main" id="{1006051E-2D5B-44F8-AD18-659E6C66117E}"/>
                </a:ext>
              </a:extLst>
            </p:cNvPr>
            <p:cNvSpPr/>
            <p:nvPr/>
          </p:nvSpPr>
          <p:spPr>
            <a:xfrm>
              <a:off x="0" y="322221"/>
              <a:ext cx="3413759" cy="1551420"/>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sp>
        <p:sp>
          <p:nvSpPr>
            <p:cNvPr id="10" name="Rectangle: Rounded Corners 4">
              <a:extLst>
                <a:ext uri="{FF2B5EF4-FFF2-40B4-BE49-F238E27FC236}">
                  <a16:creationId xmlns:a16="http://schemas.microsoft.com/office/drawing/2014/main" id="{EAA60B26-CCCA-440F-A9FB-37080B046AC7}"/>
                </a:ext>
              </a:extLst>
            </p:cNvPr>
            <p:cNvSpPr txBox="1"/>
            <p:nvPr/>
          </p:nvSpPr>
          <p:spPr>
            <a:xfrm>
              <a:off x="75734" y="397955"/>
              <a:ext cx="3262291" cy="13999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solidFill>
                    <a:sysClr val="window" lastClr="FFFFFF"/>
                  </a:solidFill>
                  <a:latin typeface="Trebuchet MS" panose="020B0603020202020204" pitchFamily="34" charset="0"/>
                </a:rPr>
                <a:t>Other Alternatives</a:t>
              </a:r>
            </a:p>
          </p:txBody>
        </p:sp>
      </p:grpSp>
      <p:sp>
        <p:nvSpPr>
          <p:cNvPr id="4" name="TextBox 3">
            <a:extLst>
              <a:ext uri="{FF2B5EF4-FFF2-40B4-BE49-F238E27FC236}">
                <a16:creationId xmlns:a16="http://schemas.microsoft.com/office/drawing/2014/main" id="{3C82540A-458D-4CB4-BCE0-B95660F7BBB6}"/>
              </a:ext>
            </a:extLst>
          </p:cNvPr>
          <p:cNvSpPr txBox="1"/>
          <p:nvPr/>
        </p:nvSpPr>
        <p:spPr>
          <a:xfrm>
            <a:off x="3505200" y="2754868"/>
            <a:ext cx="5029200" cy="369332"/>
          </a:xfrm>
          <a:prstGeom prst="rect">
            <a:avLst/>
          </a:prstGeom>
          <a:noFill/>
        </p:spPr>
        <p:txBody>
          <a:bodyPr wrap="square" rtlCol="0">
            <a:spAutoFit/>
          </a:bodyPr>
          <a:lstStyle/>
          <a:p>
            <a:r>
              <a:rPr lang="en-US" dirty="0">
                <a:latin typeface="Trebuchet MS" panose="020B0603020202020204" pitchFamily="34" charset="0"/>
              </a:rPr>
              <a:t>*with caveats</a:t>
            </a:r>
          </a:p>
        </p:txBody>
      </p:sp>
    </p:spTree>
    <p:extLst>
      <p:ext uri="{BB962C8B-B14F-4D97-AF65-F5344CB8AC3E}">
        <p14:creationId xmlns:p14="http://schemas.microsoft.com/office/powerpoint/2010/main" val="309346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26094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anose="020B0603020202020204" pitchFamily="34" charset="0"/>
              </a:rPr>
              <a:t>Professional Considerations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Trebuchet MS" panose="020B0603020202020204" pitchFamily="34" charset="0"/>
              </a:rPr>
              <a:t>www.actuariesindia.org</a:t>
            </a:r>
          </a:p>
        </p:txBody>
      </p:sp>
    </p:spTree>
    <p:extLst>
      <p:ext uri="{BB962C8B-B14F-4D97-AF65-F5344CB8AC3E}">
        <p14:creationId xmlns:p14="http://schemas.microsoft.com/office/powerpoint/2010/main" val="3893186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534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latin typeface="Trebuchet MS" panose="020B0603020202020204" pitchFamily="34" charset="0"/>
              </a:rPr>
              <a:t>Professional Considerations</a:t>
            </a:r>
          </a:p>
          <a:p>
            <a:pPr algn="l"/>
            <a:endParaRPr lang="en-US" altLang="en-US" sz="3600" kern="0" dirty="0">
              <a:solidFill>
                <a:schemeClr val="tx1"/>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Trebuchet MS" panose="020B0603020202020204" pitchFamily="34" charset="0"/>
              </a:rPr>
              <a:t>www.actuariesindia.org</a:t>
            </a:r>
          </a:p>
        </p:txBody>
      </p:sp>
      <p:sp>
        <p:nvSpPr>
          <p:cNvPr id="10" name="TextBox 9">
            <a:extLst>
              <a:ext uri="{FF2B5EF4-FFF2-40B4-BE49-F238E27FC236}">
                <a16:creationId xmlns:a16="http://schemas.microsoft.com/office/drawing/2014/main" id="{56481765-D7B0-46DC-AF81-98ADECA3933E}"/>
              </a:ext>
            </a:extLst>
          </p:cNvPr>
          <p:cNvSpPr txBox="1"/>
          <p:nvPr/>
        </p:nvSpPr>
        <p:spPr>
          <a:xfrm>
            <a:off x="1981200" y="1245747"/>
            <a:ext cx="9448800" cy="4216539"/>
          </a:xfrm>
          <a:prstGeom prst="rect">
            <a:avLst/>
          </a:prstGeom>
          <a:noFill/>
        </p:spPr>
        <p:txBody>
          <a:bodyPr wrap="square" rtlCol="0">
            <a:spAutoFit/>
          </a:bodyPr>
          <a:lstStyle/>
          <a:p>
            <a:endParaRPr lang="en-US" altLang="en-US" sz="2000" kern="0" dirty="0">
              <a:latin typeface="Trebuchet MS" panose="020B0603020202020204" pitchFamily="34" charset="0"/>
            </a:endParaRPr>
          </a:p>
          <a:p>
            <a:endParaRPr lang="en-US" altLang="en-US" sz="2000" kern="0" dirty="0">
              <a:latin typeface="Trebuchet MS" panose="020B0603020202020204" pitchFamily="34" charset="0"/>
            </a:endParaRPr>
          </a:p>
          <a:p>
            <a:r>
              <a:rPr lang="en-US" altLang="en-US" sz="2400" kern="0" dirty="0">
                <a:latin typeface="Trebuchet MS" panose="020B0603020202020204" pitchFamily="34" charset="0"/>
              </a:rPr>
              <a:t>Competency</a:t>
            </a:r>
            <a:endParaRPr lang="en-US" altLang="en-US" sz="2000" kern="0" dirty="0">
              <a:latin typeface="Trebuchet MS" panose="020B0603020202020204" pitchFamily="34" charset="0"/>
            </a:endParaRPr>
          </a:p>
          <a:p>
            <a:endParaRPr lang="en-US" altLang="en-US" sz="1200" kern="0" dirty="0">
              <a:latin typeface="Trebuchet MS" panose="020B0603020202020204" pitchFamily="34" charset="0"/>
            </a:endParaRPr>
          </a:p>
          <a:p>
            <a:endParaRPr lang="en-US" altLang="en-US" sz="1200" kern="0" dirty="0">
              <a:latin typeface="Trebuchet MS" panose="020B0603020202020204" pitchFamily="34" charset="0"/>
            </a:endParaRPr>
          </a:p>
          <a:p>
            <a:endParaRPr lang="en-US" altLang="en-US" sz="1200" kern="0" dirty="0">
              <a:latin typeface="Trebuchet MS" panose="020B0603020202020204" pitchFamily="34" charset="0"/>
            </a:endParaRPr>
          </a:p>
          <a:p>
            <a:r>
              <a:rPr lang="en-US" sz="1200" i="1" dirty="0">
                <a:solidFill>
                  <a:schemeClr val="accent5">
                    <a:lumMod val="10000"/>
                  </a:schemeClr>
                </a:solidFill>
                <a:latin typeface="Trebuchet MS" panose="020B0603020202020204" pitchFamily="34" charset="0"/>
              </a:rPr>
              <a:t>APS 21 3.2: No actuary should act as Appointed Actuary if he / she does not have the </a:t>
            </a:r>
            <a:r>
              <a:rPr lang="en-US" sz="1200" b="1" i="1" u="sng" dirty="0">
                <a:solidFill>
                  <a:schemeClr val="accent5">
                    <a:lumMod val="10000"/>
                  </a:schemeClr>
                </a:solidFill>
                <a:latin typeface="Trebuchet MS" panose="020B0603020202020204" pitchFamily="34" charset="0"/>
              </a:rPr>
              <a:t>adequate knowledge </a:t>
            </a:r>
            <a:r>
              <a:rPr lang="en-US" sz="1200" i="1" dirty="0">
                <a:solidFill>
                  <a:schemeClr val="accent5">
                    <a:lumMod val="10000"/>
                  </a:schemeClr>
                </a:solidFill>
                <a:latin typeface="Trebuchet MS" panose="020B0603020202020204" pitchFamily="34" charset="0"/>
              </a:rPr>
              <a:t>relevant to the assignment concerned. There may be exceptional circumstances where this need not apply, but in such cases the</a:t>
            </a:r>
            <a:r>
              <a:rPr lang="en-IN" sz="1200" i="1" dirty="0">
                <a:solidFill>
                  <a:schemeClr val="accent5">
                    <a:lumMod val="10000"/>
                  </a:schemeClr>
                </a:solidFill>
                <a:latin typeface="Trebuchet MS" panose="020B0603020202020204" pitchFamily="34" charset="0"/>
              </a:rPr>
              <a:t> Appointed Actuary is to have recourse on a professional and formal basis to an actuary who has such </a:t>
            </a:r>
            <a:r>
              <a:rPr lang="en-IN" sz="1200" b="1" i="1" u="sng" dirty="0">
                <a:solidFill>
                  <a:schemeClr val="accent5">
                    <a:lumMod val="10000"/>
                  </a:schemeClr>
                </a:solidFill>
                <a:latin typeface="Trebuchet MS" panose="020B0603020202020204" pitchFamily="34" charset="0"/>
              </a:rPr>
              <a:t>knowledge and expertise </a:t>
            </a:r>
            <a:r>
              <a:rPr lang="en-IN" sz="1200" i="1" dirty="0">
                <a:solidFill>
                  <a:schemeClr val="accent5">
                    <a:lumMod val="10000"/>
                  </a:schemeClr>
                </a:solidFill>
                <a:latin typeface="Trebuchet MS" panose="020B0603020202020204" pitchFamily="34" charset="0"/>
              </a:rPr>
              <a:t>and who himself / herself holds a CoP issued by the IAI and such an arrangement must be approved by the IAI as well as IRDA</a:t>
            </a:r>
          </a:p>
          <a:p>
            <a:endParaRPr lang="en-IN" sz="1200" i="1" dirty="0">
              <a:solidFill>
                <a:schemeClr val="accent5">
                  <a:lumMod val="10000"/>
                </a:schemeClr>
              </a:solidFill>
              <a:latin typeface="Trebuchet MS" panose="020B0603020202020204" pitchFamily="34" charset="0"/>
            </a:endParaRPr>
          </a:p>
          <a:p>
            <a:endParaRPr lang="en-IN" sz="1200" i="1" dirty="0">
              <a:solidFill>
                <a:schemeClr val="accent5">
                  <a:lumMod val="10000"/>
                </a:schemeClr>
              </a:solidFill>
              <a:latin typeface="Trebuchet MS" panose="020B0603020202020204" pitchFamily="34" charset="0"/>
            </a:endParaRPr>
          </a:p>
          <a:p>
            <a:endParaRPr lang="en-IN" sz="1200" i="1" dirty="0">
              <a:solidFill>
                <a:schemeClr val="accent5">
                  <a:lumMod val="10000"/>
                </a:schemeClr>
              </a:solidFill>
              <a:latin typeface="Trebuchet MS" panose="020B0603020202020204" pitchFamily="34" charset="0"/>
            </a:endParaRPr>
          </a:p>
          <a:p>
            <a:r>
              <a:rPr lang="en-US" sz="1200" dirty="0">
                <a:solidFill>
                  <a:schemeClr val="accent5">
                    <a:lumMod val="10000"/>
                  </a:schemeClr>
                </a:solidFill>
                <a:latin typeface="Trebuchet MS" panose="020B0603020202020204" pitchFamily="34" charset="0"/>
              </a:rPr>
              <a:t>PCS 3.2. Many assignments offered to actuaries require </a:t>
            </a:r>
            <a:r>
              <a:rPr lang="en-US" sz="1200" b="1" u="sng" dirty="0">
                <a:solidFill>
                  <a:schemeClr val="accent5">
                    <a:lumMod val="10000"/>
                  </a:schemeClr>
                </a:solidFill>
                <a:latin typeface="Trebuchet MS" panose="020B0603020202020204" pitchFamily="34" charset="0"/>
              </a:rPr>
              <a:t>considerable knowledge and experience</a:t>
            </a:r>
            <a:r>
              <a:rPr lang="en-US" sz="1200" u="sng" dirty="0">
                <a:solidFill>
                  <a:schemeClr val="accent5">
                    <a:lumMod val="10000"/>
                  </a:schemeClr>
                </a:solidFill>
                <a:latin typeface="Trebuchet MS" panose="020B0603020202020204" pitchFamily="34" charset="0"/>
              </a:rPr>
              <a:t> </a:t>
            </a:r>
            <a:r>
              <a:rPr lang="en-US" sz="1200" dirty="0">
                <a:solidFill>
                  <a:schemeClr val="accent5">
                    <a:lumMod val="10000"/>
                  </a:schemeClr>
                </a:solidFill>
                <a:latin typeface="Trebuchet MS" panose="020B0603020202020204" pitchFamily="34" charset="0"/>
              </a:rPr>
              <a:t>for proper completion. Requisite knowledge includes methodology, relevant legislation and, in respect of work outside India local conditions and any professional code of practice in the country concerned. Actuaries must not give advice, unless: a) satisfied of </a:t>
            </a:r>
            <a:r>
              <a:rPr lang="en-US" sz="1200" b="1" u="sng" dirty="0">
                <a:solidFill>
                  <a:schemeClr val="accent5">
                    <a:lumMod val="10000"/>
                  </a:schemeClr>
                </a:solidFill>
                <a:latin typeface="Trebuchet MS" panose="020B0603020202020204" pitchFamily="34" charset="0"/>
              </a:rPr>
              <a:t>personal competence </a:t>
            </a:r>
            <a:r>
              <a:rPr lang="en-US" sz="1200" dirty="0">
                <a:solidFill>
                  <a:schemeClr val="accent5">
                    <a:lumMod val="10000"/>
                  </a:schemeClr>
                </a:solidFill>
                <a:latin typeface="Trebuchet MS" panose="020B0603020202020204" pitchFamily="34" charset="0"/>
              </a:rPr>
              <a:t>in the relevant matters, or b) acting in co-operation with, or with the guidance of, someone (not necessarily an actuary) with the requisite knowledge and experience.</a:t>
            </a:r>
            <a:endParaRPr lang="en-US" altLang="en-US" sz="1200" dirty="0">
              <a:solidFill>
                <a:schemeClr val="accent5">
                  <a:lumMod val="10000"/>
                </a:schemeClr>
              </a:solidFill>
              <a:latin typeface="Trebuchet MS" panose="020B0603020202020204" pitchFamily="34" charset="0"/>
            </a:endParaRPr>
          </a:p>
          <a:p>
            <a:endParaRPr lang="en-IN" sz="1200" i="1" dirty="0">
              <a:solidFill>
                <a:schemeClr val="accent5">
                  <a:lumMod val="10000"/>
                </a:schemeClr>
              </a:solidFill>
              <a:latin typeface="Trebuchet MS" panose="020B0603020202020204" pitchFamily="34" charset="0"/>
            </a:endParaRPr>
          </a:p>
          <a:p>
            <a:endParaRPr lang="en-US" altLang="en-US" sz="1200" kern="0" dirty="0">
              <a:latin typeface="Trebuchet MS" panose="020B0603020202020204" pitchFamily="34" charset="0"/>
            </a:endParaRPr>
          </a:p>
        </p:txBody>
      </p:sp>
    </p:spTree>
    <p:extLst>
      <p:ext uri="{BB962C8B-B14F-4D97-AF65-F5344CB8AC3E}">
        <p14:creationId xmlns:p14="http://schemas.microsoft.com/office/powerpoint/2010/main" val="3482042672"/>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2.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3.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4.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5.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6.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docProps/app.xml><?xml version="1.0" encoding="utf-8"?>
<Properties xmlns="http://schemas.openxmlformats.org/officeDocument/2006/extended-properties" xmlns:vt="http://schemas.openxmlformats.org/officeDocument/2006/docPropsVTypes">
  <Template/>
  <TotalTime>1136</TotalTime>
  <Words>2387</Words>
  <Application>Microsoft Office PowerPoint</Application>
  <PresentationFormat>Widescreen</PresentationFormat>
  <Paragraphs>317</Paragraphs>
  <Slides>29</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Calibri</vt:lpstr>
      <vt:lpstr>Courier New</vt:lpstr>
      <vt:lpstr>Times New Roman</vt:lpstr>
      <vt:lpstr>Trebuchet MS</vt:lpstr>
      <vt:lpstr>Wingdings</vt:lpstr>
      <vt:lpstr>LifeConvBirm02</vt:lpstr>
      <vt:lpstr>PowerPoint Presentation</vt:lpstr>
      <vt:lpstr>PowerPoint Presentation</vt:lpstr>
      <vt:lpstr>PowerPoint Presentation</vt:lpstr>
      <vt:lpstr>PowerPoint Presentation</vt:lpstr>
      <vt:lpstr>PowerPoint Presentation</vt:lpstr>
      <vt:lpstr>Appointed Actuary’s Rulebook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Communication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Piyush Goel</cp:lastModifiedBy>
  <cp:revision>204</cp:revision>
  <dcterms:created xsi:type="dcterms:W3CDTF">2011-07-20T12:11:57Z</dcterms:created>
  <dcterms:modified xsi:type="dcterms:W3CDTF">2021-01-20T05:31:28Z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adf0749-435c-47bb-bc94-a4b9e551edbc_Enabled">
    <vt:lpwstr>True</vt:lpwstr>
  </property>
  <property fmtid="{D5CDD505-2E9C-101B-9397-08002B2CF9AE}" pid="3" name="MSIP_Label_fadf0749-435c-47bb-bc94-a4b9e551edbc_SiteId">
    <vt:lpwstr>53b7cac7-14be-46d4-be43-f2ad9244d901</vt:lpwstr>
  </property>
  <property fmtid="{D5CDD505-2E9C-101B-9397-08002B2CF9AE}" pid="4" name="MSIP_Label_fadf0749-435c-47bb-bc94-a4b9e551edbc_Owner">
    <vt:lpwstr>avnit.anand@axaxl.com</vt:lpwstr>
  </property>
  <property fmtid="{D5CDD505-2E9C-101B-9397-08002B2CF9AE}" pid="5" name="MSIP_Label_fadf0749-435c-47bb-bc94-a4b9e551edbc_SetDate">
    <vt:lpwstr>2021-01-16T07:13:54.0706470Z</vt:lpwstr>
  </property>
  <property fmtid="{D5CDD505-2E9C-101B-9397-08002B2CF9AE}" pid="6" name="MSIP_Label_fadf0749-435c-47bb-bc94-a4b9e551edbc_Name">
    <vt:lpwstr>Unsecured Content</vt:lpwstr>
  </property>
  <property fmtid="{D5CDD505-2E9C-101B-9397-08002B2CF9AE}" pid="7" name="MSIP_Label_fadf0749-435c-47bb-bc94-a4b9e551edbc_Application">
    <vt:lpwstr>Microsoft Azure Information Protection</vt:lpwstr>
  </property>
  <property fmtid="{D5CDD505-2E9C-101B-9397-08002B2CF9AE}" pid="8" name="MSIP_Label_fadf0749-435c-47bb-bc94-a4b9e551edbc_ActionId">
    <vt:lpwstr>27f6193d-9f20-4f32-92c5-f7aa43a275cd</vt:lpwstr>
  </property>
  <property fmtid="{D5CDD505-2E9C-101B-9397-08002B2CF9AE}" pid="9" name="MSIP_Label_fadf0749-435c-47bb-bc94-a4b9e551edbc_Extended_MSFT_Method">
    <vt:lpwstr>Automatic</vt:lpwstr>
  </property>
  <property fmtid="{D5CDD505-2E9C-101B-9397-08002B2CF9AE}" pid="10" name="Sensitivity">
    <vt:lpwstr>Unsecured Content</vt:lpwstr>
  </property>
</Properties>
</file>